
<file path=[Content_Types].xml><?xml version="1.0" encoding="utf-8"?>
<Types xmlns="http://schemas.openxmlformats.org/package/2006/content-types">
  <Default Extension="png" ContentType="image/png"/>
  <Default Extension="emf" ContentType="image/x-emf"/>
  <Default Extension="jpeg" ContentType="image/jpeg"/>
  <Default Extension="wmf" ContentType="image/x-wmf"/>
  <Default Extension="rels" ContentType="application/vnd.openxmlformats-package.relationships+xml"/>
  <Default Extension="xml" ContentType="application/xml"/>
  <Default Extension="tiff" ContentType="image/tif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omments/comment1.xml" ContentType="application/vnd.openxmlformats-officedocument.presentationml.comments+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theme/themeOverride1.xml" ContentType="application/vnd.openxmlformats-officedocument.themeOverr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bookmarkIdSeed="2">
  <p:sldMasterIdLst>
    <p:sldMasterId id="2147483648" r:id="rId1"/>
  </p:sldMasterIdLst>
  <p:notesMasterIdLst>
    <p:notesMasterId r:id="rId74"/>
  </p:notesMasterIdLst>
  <p:sldIdLst>
    <p:sldId id="275" r:id="rId2"/>
    <p:sldId id="304" r:id="rId3"/>
    <p:sldId id="489" r:id="rId4"/>
    <p:sldId id="321" r:id="rId5"/>
    <p:sldId id="322" r:id="rId6"/>
    <p:sldId id="277" r:id="rId7"/>
    <p:sldId id="305" r:id="rId8"/>
    <p:sldId id="306" r:id="rId9"/>
    <p:sldId id="276" r:id="rId10"/>
    <p:sldId id="323" r:id="rId11"/>
    <p:sldId id="307" r:id="rId12"/>
    <p:sldId id="308" r:id="rId13"/>
    <p:sldId id="309" r:id="rId14"/>
    <p:sldId id="310" r:id="rId15"/>
    <p:sldId id="311" r:id="rId16"/>
    <p:sldId id="312" r:id="rId17"/>
    <p:sldId id="313" r:id="rId18"/>
    <p:sldId id="314" r:id="rId19"/>
    <p:sldId id="315" r:id="rId20"/>
    <p:sldId id="316" r:id="rId21"/>
    <p:sldId id="317" r:id="rId22"/>
    <p:sldId id="318" r:id="rId23"/>
    <p:sldId id="319" r:id="rId24"/>
    <p:sldId id="324" r:id="rId25"/>
    <p:sldId id="325" r:id="rId26"/>
    <p:sldId id="326" r:id="rId27"/>
    <p:sldId id="327" r:id="rId28"/>
    <p:sldId id="328" r:id="rId29"/>
    <p:sldId id="329" r:id="rId30"/>
    <p:sldId id="330" r:id="rId31"/>
    <p:sldId id="331" r:id="rId32"/>
    <p:sldId id="332" r:id="rId33"/>
    <p:sldId id="333" r:id="rId34"/>
    <p:sldId id="334" r:id="rId35"/>
    <p:sldId id="335" r:id="rId36"/>
    <p:sldId id="336" r:id="rId37"/>
    <p:sldId id="337" r:id="rId38"/>
    <p:sldId id="338" r:id="rId39"/>
    <p:sldId id="339" r:id="rId40"/>
    <p:sldId id="340" r:id="rId41"/>
    <p:sldId id="341" r:id="rId42"/>
    <p:sldId id="342" r:id="rId43"/>
    <p:sldId id="343" r:id="rId44"/>
    <p:sldId id="344" r:id="rId45"/>
    <p:sldId id="345" r:id="rId46"/>
    <p:sldId id="346" r:id="rId47"/>
    <p:sldId id="347" r:id="rId48"/>
    <p:sldId id="348" r:id="rId49"/>
    <p:sldId id="349" r:id="rId50"/>
    <p:sldId id="350" r:id="rId51"/>
    <p:sldId id="351" r:id="rId52"/>
    <p:sldId id="352" r:id="rId53"/>
    <p:sldId id="353" r:id="rId54"/>
    <p:sldId id="354" r:id="rId55"/>
    <p:sldId id="355" r:id="rId56"/>
    <p:sldId id="356" r:id="rId57"/>
    <p:sldId id="357" r:id="rId58"/>
    <p:sldId id="358" r:id="rId59"/>
    <p:sldId id="359" r:id="rId60"/>
    <p:sldId id="360" r:id="rId61"/>
    <p:sldId id="361" r:id="rId62"/>
    <p:sldId id="362" r:id="rId63"/>
    <p:sldId id="363" r:id="rId64"/>
    <p:sldId id="364" r:id="rId65"/>
    <p:sldId id="365" r:id="rId66"/>
    <p:sldId id="366" r:id="rId67"/>
    <p:sldId id="367" r:id="rId68"/>
    <p:sldId id="368" r:id="rId69"/>
    <p:sldId id="369" r:id="rId70"/>
    <p:sldId id="370" r:id="rId71"/>
    <p:sldId id="371" r:id="rId72"/>
    <p:sldId id="298" r:id="rId7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reer.Ferenc" initials="T" lastIdx="1" clrIdx="0"/>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658"/>
    <p:restoredTop sz="94700"/>
  </p:normalViewPr>
  <p:slideViewPr>
    <p:cSldViewPr snapToGrid="0" snapToObjects="1">
      <p:cViewPr varScale="1">
        <p:scale>
          <a:sx n="64" d="100"/>
          <a:sy n="64" d="100"/>
        </p:scale>
        <p:origin x="840" y="4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oleObject" Target="file:///\\hufile01\fileserver\Management\FP%20prezent&#225;ci&#243;k\INSOL\NPL%20diagramok%20(2).xlsx" TargetMode="Externa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498091993819897E-2"/>
          <c:y val="9.8137997475606295E-2"/>
          <c:w val="0.73386456584519"/>
          <c:h val="0.77580905703815495"/>
        </c:manualLayout>
      </c:layout>
      <c:barChart>
        <c:barDir val="col"/>
        <c:grouping val="clustered"/>
        <c:varyColors val="0"/>
        <c:ser>
          <c:idx val="1"/>
          <c:order val="1"/>
          <c:tx>
            <c:strRef>
              <c:f>Táblák_Diagramok!$C$45</c:f>
              <c:strCache>
                <c:ptCount val="1"/>
                <c:pt idx="0">
                  <c:v>volume of loans; 90 days overdue (Bn HUF)</c:v>
                </c:pt>
              </c:strCache>
            </c:strRef>
          </c:tx>
          <c:spPr>
            <a:solidFill>
              <a:srgbClr val="92D050"/>
            </a:solidFill>
          </c:spPr>
          <c:invertIfNegative val="0"/>
          <c:cat>
            <c:strRef>
              <c:f>Táblák_Diagramok!$A$46:$A$65</c:f>
              <c:strCache>
                <c:ptCount val="20"/>
                <c:pt idx="0">
                  <c:v>2007.I.</c:v>
                </c:pt>
                <c:pt idx="1">
                  <c:v>2007.II.</c:v>
                </c:pt>
                <c:pt idx="2">
                  <c:v>2007.III.</c:v>
                </c:pt>
                <c:pt idx="3">
                  <c:v>2007.IV.</c:v>
                </c:pt>
                <c:pt idx="4">
                  <c:v>2008.I.</c:v>
                </c:pt>
                <c:pt idx="5">
                  <c:v>2008.II.</c:v>
                </c:pt>
                <c:pt idx="6">
                  <c:v>2008.III.</c:v>
                </c:pt>
                <c:pt idx="7">
                  <c:v>2008.IV.</c:v>
                </c:pt>
                <c:pt idx="8">
                  <c:v>2009.I.</c:v>
                </c:pt>
                <c:pt idx="9">
                  <c:v>2009.II.</c:v>
                </c:pt>
                <c:pt idx="10">
                  <c:v>2009.III.</c:v>
                </c:pt>
                <c:pt idx="11">
                  <c:v>2009.IV.</c:v>
                </c:pt>
                <c:pt idx="12">
                  <c:v>2010.I.</c:v>
                </c:pt>
                <c:pt idx="13">
                  <c:v>2010.II.</c:v>
                </c:pt>
                <c:pt idx="14">
                  <c:v>2010.III.</c:v>
                </c:pt>
                <c:pt idx="15">
                  <c:v>2010.IV.</c:v>
                </c:pt>
                <c:pt idx="16">
                  <c:v>2011.I.</c:v>
                </c:pt>
                <c:pt idx="17">
                  <c:v>2011.II.</c:v>
                </c:pt>
                <c:pt idx="18">
                  <c:v>2011.III.</c:v>
                </c:pt>
                <c:pt idx="19">
                  <c:v>2011.IV.</c:v>
                </c:pt>
              </c:strCache>
            </c:strRef>
          </c:cat>
          <c:val>
            <c:numRef>
              <c:f>Táblák_Diagramok!$C$46:$C$65</c:f>
              <c:numCache>
                <c:formatCode>0.0</c:formatCode>
                <c:ptCount val="20"/>
                <c:pt idx="0">
                  <c:v>171.33099999999999</c:v>
                </c:pt>
                <c:pt idx="1">
                  <c:v>176.95</c:v>
                </c:pt>
                <c:pt idx="2">
                  <c:v>183.17599999999999</c:v>
                </c:pt>
                <c:pt idx="3">
                  <c:v>209.494</c:v>
                </c:pt>
                <c:pt idx="4">
                  <c:v>277.48</c:v>
                </c:pt>
                <c:pt idx="5">
                  <c:v>260.14600000000002</c:v>
                </c:pt>
                <c:pt idx="6">
                  <c:v>327.03599999999938</c:v>
                </c:pt>
                <c:pt idx="7">
                  <c:v>342.58100000000002</c:v>
                </c:pt>
                <c:pt idx="8">
                  <c:v>383.15300000000002</c:v>
                </c:pt>
                <c:pt idx="9">
                  <c:v>556.53899999999999</c:v>
                </c:pt>
                <c:pt idx="10">
                  <c:v>581.01499999999999</c:v>
                </c:pt>
                <c:pt idx="11">
                  <c:v>681.34299999999905</c:v>
                </c:pt>
                <c:pt idx="12">
                  <c:v>792.30399999999997</c:v>
                </c:pt>
                <c:pt idx="13">
                  <c:v>830.29700000000003</c:v>
                </c:pt>
                <c:pt idx="14">
                  <c:v>841.2</c:v>
                </c:pt>
                <c:pt idx="15">
                  <c:v>841.88099999999997</c:v>
                </c:pt>
                <c:pt idx="16">
                  <c:v>846.10400000000004</c:v>
                </c:pt>
                <c:pt idx="17">
                  <c:v>994.36300000000006</c:v>
                </c:pt>
                <c:pt idx="18">
                  <c:v>1048.6849999999999</c:v>
                </c:pt>
                <c:pt idx="19">
                  <c:v>1152.5319999999999</c:v>
                </c:pt>
              </c:numCache>
            </c:numRef>
          </c:val>
          <c:extLst>
            <c:ext xmlns:c16="http://schemas.microsoft.com/office/drawing/2014/chart" uri="{C3380CC4-5D6E-409C-BE32-E72D297353CC}">
              <c16:uniqueId val="{00000000-716C-451D-9929-A5F670F52D48}"/>
            </c:ext>
          </c:extLst>
        </c:ser>
        <c:dLbls>
          <c:showLegendKey val="0"/>
          <c:showVal val="0"/>
          <c:showCatName val="0"/>
          <c:showSerName val="0"/>
          <c:showPercent val="0"/>
          <c:showBubbleSize val="0"/>
        </c:dLbls>
        <c:gapWidth val="150"/>
        <c:axId val="-570903168"/>
        <c:axId val="-571370672"/>
      </c:barChart>
      <c:lineChart>
        <c:grouping val="standard"/>
        <c:varyColors val="0"/>
        <c:ser>
          <c:idx val="0"/>
          <c:order val="0"/>
          <c:tx>
            <c:strRef>
              <c:f>Táblák_Diagramok!$B$45</c:f>
              <c:strCache>
                <c:ptCount val="1"/>
                <c:pt idx="0">
                  <c:v>rate of loans; 90 days overdue (%)</c:v>
                </c:pt>
              </c:strCache>
            </c:strRef>
          </c:tx>
          <c:spPr>
            <a:ln>
              <a:solidFill>
                <a:schemeClr val="accent4"/>
              </a:solidFill>
            </a:ln>
          </c:spPr>
          <c:marker>
            <c:symbol val="none"/>
          </c:marker>
          <c:cat>
            <c:strRef>
              <c:f>Táblák_Diagramok!$A$46:$A$65</c:f>
              <c:strCache>
                <c:ptCount val="20"/>
                <c:pt idx="0">
                  <c:v>2007.I.</c:v>
                </c:pt>
                <c:pt idx="1">
                  <c:v>2007.II.</c:v>
                </c:pt>
                <c:pt idx="2">
                  <c:v>2007.III.</c:v>
                </c:pt>
                <c:pt idx="3">
                  <c:v>2007.IV.</c:v>
                </c:pt>
                <c:pt idx="4">
                  <c:v>2008.I.</c:v>
                </c:pt>
                <c:pt idx="5">
                  <c:v>2008.II.</c:v>
                </c:pt>
                <c:pt idx="6">
                  <c:v>2008.III.</c:v>
                </c:pt>
                <c:pt idx="7">
                  <c:v>2008.IV.</c:v>
                </c:pt>
                <c:pt idx="8">
                  <c:v>2009.I.</c:v>
                </c:pt>
                <c:pt idx="9">
                  <c:v>2009.II.</c:v>
                </c:pt>
                <c:pt idx="10">
                  <c:v>2009.III.</c:v>
                </c:pt>
                <c:pt idx="11">
                  <c:v>2009.IV.</c:v>
                </c:pt>
                <c:pt idx="12">
                  <c:v>2010.I.</c:v>
                </c:pt>
                <c:pt idx="13">
                  <c:v>2010.II.</c:v>
                </c:pt>
                <c:pt idx="14">
                  <c:v>2010.III.</c:v>
                </c:pt>
                <c:pt idx="15">
                  <c:v>2010.IV.</c:v>
                </c:pt>
                <c:pt idx="16">
                  <c:v>2011.I.</c:v>
                </c:pt>
                <c:pt idx="17">
                  <c:v>2011.II.</c:v>
                </c:pt>
                <c:pt idx="18">
                  <c:v>2011.III.</c:v>
                </c:pt>
                <c:pt idx="19">
                  <c:v>2011.IV.</c:v>
                </c:pt>
              </c:strCache>
            </c:strRef>
          </c:cat>
          <c:val>
            <c:numRef>
              <c:f>Táblák_Diagramok!$B$46:$B$65</c:f>
              <c:numCache>
                <c:formatCode>0.0</c:formatCode>
                <c:ptCount val="20"/>
                <c:pt idx="0">
                  <c:v>2.9104104023334791</c:v>
                </c:pt>
                <c:pt idx="1">
                  <c:v>2.934945388785307</c:v>
                </c:pt>
                <c:pt idx="2">
                  <c:v>2.8907086888539739</c:v>
                </c:pt>
                <c:pt idx="3">
                  <c:v>3.134710211307965</c:v>
                </c:pt>
                <c:pt idx="4">
                  <c:v>3.9485150521127719</c:v>
                </c:pt>
                <c:pt idx="5">
                  <c:v>3.8603108388184522</c:v>
                </c:pt>
                <c:pt idx="6">
                  <c:v>4.6011579853873741</c:v>
                </c:pt>
                <c:pt idx="7">
                  <c:v>4.6957258574766714</c:v>
                </c:pt>
                <c:pt idx="8">
                  <c:v>4.9174638739609273</c:v>
                </c:pt>
                <c:pt idx="9">
                  <c:v>7.8666614461514897</c:v>
                </c:pt>
                <c:pt idx="10">
                  <c:v>8.4026643712510776</c:v>
                </c:pt>
                <c:pt idx="11">
                  <c:v>10.059975106344339</c:v>
                </c:pt>
                <c:pt idx="12">
                  <c:v>11.933480707486311</c:v>
                </c:pt>
                <c:pt idx="13">
                  <c:v>12.188391553676899</c:v>
                </c:pt>
                <c:pt idx="14">
                  <c:v>12.671804481829851</c:v>
                </c:pt>
                <c:pt idx="15">
                  <c:v>12.79353886632312</c:v>
                </c:pt>
                <c:pt idx="16">
                  <c:v>13.590241927970929</c:v>
                </c:pt>
                <c:pt idx="17">
                  <c:v>16.02423643138707</c:v>
                </c:pt>
                <c:pt idx="18">
                  <c:v>16.039377870633921</c:v>
                </c:pt>
                <c:pt idx="19">
                  <c:v>17.359655413253009</c:v>
                </c:pt>
              </c:numCache>
            </c:numRef>
          </c:val>
          <c:smooth val="0"/>
          <c:extLst>
            <c:ext xmlns:c16="http://schemas.microsoft.com/office/drawing/2014/chart" uri="{C3380CC4-5D6E-409C-BE32-E72D297353CC}">
              <c16:uniqueId val="{00000001-716C-451D-9929-A5F670F52D48}"/>
            </c:ext>
          </c:extLst>
        </c:ser>
        <c:dLbls>
          <c:showLegendKey val="0"/>
          <c:showVal val="0"/>
          <c:showCatName val="0"/>
          <c:showSerName val="0"/>
          <c:showPercent val="0"/>
          <c:showBubbleSize val="0"/>
        </c:dLbls>
        <c:marker val="1"/>
        <c:smooth val="0"/>
        <c:axId val="-570671088"/>
        <c:axId val="-571366000"/>
      </c:lineChart>
      <c:catAx>
        <c:axId val="-570903168"/>
        <c:scaling>
          <c:orientation val="minMax"/>
        </c:scaling>
        <c:delete val="0"/>
        <c:axPos val="b"/>
        <c:numFmt formatCode="General" sourceLinked="0"/>
        <c:majorTickMark val="out"/>
        <c:minorTickMark val="none"/>
        <c:tickLblPos val="nextTo"/>
        <c:txPr>
          <a:bodyPr/>
          <a:lstStyle/>
          <a:p>
            <a:pPr>
              <a:defRPr sz="1100"/>
            </a:pPr>
            <a:endParaRPr lang="fr-FR"/>
          </a:p>
        </c:txPr>
        <c:crossAx val="-571370672"/>
        <c:crosses val="autoZero"/>
        <c:auto val="1"/>
        <c:lblAlgn val="ctr"/>
        <c:lblOffset val="100"/>
        <c:noMultiLvlLbl val="0"/>
      </c:catAx>
      <c:valAx>
        <c:axId val="-571370672"/>
        <c:scaling>
          <c:orientation val="minMax"/>
        </c:scaling>
        <c:delete val="0"/>
        <c:axPos val="l"/>
        <c:majorGridlines/>
        <c:numFmt formatCode="#,##0" sourceLinked="0"/>
        <c:majorTickMark val="out"/>
        <c:minorTickMark val="none"/>
        <c:tickLblPos val="nextTo"/>
        <c:txPr>
          <a:bodyPr/>
          <a:lstStyle/>
          <a:p>
            <a:pPr>
              <a:defRPr sz="1100"/>
            </a:pPr>
            <a:endParaRPr lang="fr-FR"/>
          </a:p>
        </c:txPr>
        <c:crossAx val="-570903168"/>
        <c:crosses val="autoZero"/>
        <c:crossBetween val="between"/>
      </c:valAx>
      <c:valAx>
        <c:axId val="-571366000"/>
        <c:scaling>
          <c:orientation val="minMax"/>
        </c:scaling>
        <c:delete val="0"/>
        <c:axPos val="r"/>
        <c:numFmt formatCode="0" sourceLinked="0"/>
        <c:majorTickMark val="out"/>
        <c:minorTickMark val="none"/>
        <c:tickLblPos val="nextTo"/>
        <c:txPr>
          <a:bodyPr/>
          <a:lstStyle/>
          <a:p>
            <a:pPr>
              <a:defRPr sz="1100"/>
            </a:pPr>
            <a:endParaRPr lang="fr-FR"/>
          </a:p>
        </c:txPr>
        <c:crossAx val="-570671088"/>
        <c:crosses val="max"/>
        <c:crossBetween val="between"/>
      </c:valAx>
      <c:catAx>
        <c:axId val="-570671088"/>
        <c:scaling>
          <c:orientation val="minMax"/>
        </c:scaling>
        <c:delete val="1"/>
        <c:axPos val="b"/>
        <c:numFmt formatCode="General" sourceLinked="1"/>
        <c:majorTickMark val="out"/>
        <c:minorTickMark val="none"/>
        <c:tickLblPos val="nextTo"/>
        <c:crossAx val="-571366000"/>
        <c:crosses val="autoZero"/>
        <c:auto val="1"/>
        <c:lblAlgn val="ctr"/>
        <c:lblOffset val="100"/>
        <c:noMultiLvlLbl val="0"/>
      </c:catAx>
    </c:plotArea>
    <c:legend>
      <c:legendPos val="r"/>
      <c:layout>
        <c:manualLayout>
          <c:xMode val="edge"/>
          <c:yMode val="edge"/>
          <c:x val="0.86547305340653402"/>
          <c:y val="0.37450666340183603"/>
          <c:w val="0.123179337968781"/>
          <c:h val="0.35971903331604599"/>
        </c:manualLayout>
      </c:layout>
      <c:overlay val="0"/>
      <c:txPr>
        <a:bodyPr/>
        <a:lstStyle/>
        <a:p>
          <a:pPr>
            <a:defRPr sz="900"/>
          </a:pPr>
          <a:endParaRPr lang="fr-FR"/>
        </a:p>
      </c:txPr>
    </c:legend>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8525349856382093E-2"/>
          <c:y val="0.122096639095143"/>
          <c:w val="0.72846149372755198"/>
          <c:h val="0.74334630037256"/>
        </c:manualLayout>
      </c:layout>
      <c:barChart>
        <c:barDir val="col"/>
        <c:grouping val="clustered"/>
        <c:varyColors val="0"/>
        <c:ser>
          <c:idx val="1"/>
          <c:order val="1"/>
          <c:tx>
            <c:strRef>
              <c:f>'[NPL diagramok (2).xlsx]Táblák_Diagramok'!$I$45</c:f>
              <c:strCache>
                <c:ptCount val="1"/>
                <c:pt idx="0">
                  <c:v>volume of loans 90 days overdue (Bn HUF)</c:v>
                </c:pt>
              </c:strCache>
            </c:strRef>
          </c:tx>
          <c:spPr>
            <a:solidFill>
              <a:srgbClr val="92D050"/>
            </a:solidFill>
          </c:spPr>
          <c:invertIfNegative val="0"/>
          <c:cat>
            <c:strRef>
              <c:f>'[NPL diagramok (2).xlsx]Táblák_Diagramok'!$G$46:$G$63</c:f>
              <c:strCache>
                <c:ptCount val="18"/>
                <c:pt idx="0">
                  <c:v>2012.I.</c:v>
                </c:pt>
                <c:pt idx="1">
                  <c:v>2012.II.</c:v>
                </c:pt>
                <c:pt idx="2">
                  <c:v>2012.III.</c:v>
                </c:pt>
                <c:pt idx="3">
                  <c:v>2012.IV.</c:v>
                </c:pt>
                <c:pt idx="4">
                  <c:v>2013.I.</c:v>
                </c:pt>
                <c:pt idx="5">
                  <c:v>2013.II.</c:v>
                </c:pt>
                <c:pt idx="6">
                  <c:v>2013.III.</c:v>
                </c:pt>
                <c:pt idx="7">
                  <c:v>2013.IV.</c:v>
                </c:pt>
                <c:pt idx="8">
                  <c:v>2014.I.</c:v>
                </c:pt>
                <c:pt idx="9">
                  <c:v>2014.II.</c:v>
                </c:pt>
                <c:pt idx="10">
                  <c:v>2014.III.</c:v>
                </c:pt>
                <c:pt idx="11">
                  <c:v>2014.IV.</c:v>
                </c:pt>
                <c:pt idx="12">
                  <c:v>2015.I.</c:v>
                </c:pt>
                <c:pt idx="13">
                  <c:v>2015.II.</c:v>
                </c:pt>
                <c:pt idx="14">
                  <c:v>2015.III.</c:v>
                </c:pt>
                <c:pt idx="15">
                  <c:v>2015.IV.</c:v>
                </c:pt>
                <c:pt idx="16">
                  <c:v>2016.I.</c:v>
                </c:pt>
                <c:pt idx="17">
                  <c:v>2016.II.</c:v>
                </c:pt>
              </c:strCache>
            </c:strRef>
          </c:cat>
          <c:val>
            <c:numRef>
              <c:f>'[NPL diagramok (2).xlsx]Táblák_Diagramok'!$I$46:$I$63</c:f>
              <c:numCache>
                <c:formatCode>0.0</c:formatCode>
                <c:ptCount val="18"/>
                <c:pt idx="0">
                  <c:v>1009.449</c:v>
                </c:pt>
                <c:pt idx="1">
                  <c:v>1107.3699999999999</c:v>
                </c:pt>
                <c:pt idx="2">
                  <c:v>1099.04</c:v>
                </c:pt>
                <c:pt idx="3">
                  <c:v>1025.546</c:v>
                </c:pt>
                <c:pt idx="4">
                  <c:v>1009.814</c:v>
                </c:pt>
                <c:pt idx="5">
                  <c:v>1002.894</c:v>
                </c:pt>
                <c:pt idx="6">
                  <c:v>1013.843</c:v>
                </c:pt>
                <c:pt idx="7">
                  <c:v>916.51400000000001</c:v>
                </c:pt>
                <c:pt idx="8">
                  <c:v>969.49099999999999</c:v>
                </c:pt>
                <c:pt idx="9">
                  <c:v>975.12400000000002</c:v>
                </c:pt>
                <c:pt idx="10">
                  <c:v>906.89199999999937</c:v>
                </c:pt>
                <c:pt idx="11">
                  <c:v>812.37800000000004</c:v>
                </c:pt>
                <c:pt idx="12">
                  <c:v>746.24900000000002</c:v>
                </c:pt>
                <c:pt idx="13">
                  <c:v>743.01800000000003</c:v>
                </c:pt>
                <c:pt idx="14">
                  <c:v>695.77</c:v>
                </c:pt>
                <c:pt idx="15">
                  <c:v>484.86099999999999</c:v>
                </c:pt>
                <c:pt idx="16">
                  <c:v>452.96199999999942</c:v>
                </c:pt>
                <c:pt idx="17">
                  <c:v>361.45100000000002</c:v>
                </c:pt>
              </c:numCache>
            </c:numRef>
          </c:val>
          <c:extLst>
            <c:ext xmlns:c16="http://schemas.microsoft.com/office/drawing/2014/chart" uri="{C3380CC4-5D6E-409C-BE32-E72D297353CC}">
              <c16:uniqueId val="{00000000-5CE5-4123-993E-2405CF3B9C52}"/>
            </c:ext>
          </c:extLst>
        </c:ser>
        <c:dLbls>
          <c:showLegendKey val="0"/>
          <c:showVal val="0"/>
          <c:showCatName val="0"/>
          <c:showSerName val="0"/>
          <c:showPercent val="0"/>
          <c:showBubbleSize val="0"/>
        </c:dLbls>
        <c:gapWidth val="150"/>
        <c:axId val="-598425808"/>
        <c:axId val="-573074048"/>
      </c:barChart>
      <c:lineChart>
        <c:grouping val="standard"/>
        <c:varyColors val="0"/>
        <c:ser>
          <c:idx val="0"/>
          <c:order val="0"/>
          <c:tx>
            <c:strRef>
              <c:f>'[NPL diagramok (2).xlsx]Táblák_Diagramok'!$H$45</c:f>
              <c:strCache>
                <c:ptCount val="1"/>
                <c:pt idx="0">
                  <c:v>rate of loans; 90 days overdue (%)</c:v>
                </c:pt>
              </c:strCache>
            </c:strRef>
          </c:tx>
          <c:spPr>
            <a:ln>
              <a:solidFill>
                <a:schemeClr val="accent4"/>
              </a:solidFill>
            </a:ln>
          </c:spPr>
          <c:marker>
            <c:symbol val="none"/>
          </c:marker>
          <c:cat>
            <c:strRef>
              <c:f>'[NPL diagramok (2).xlsx]Táblák_Diagramok'!$G$46:$G$63</c:f>
              <c:strCache>
                <c:ptCount val="18"/>
                <c:pt idx="0">
                  <c:v>2012.I.</c:v>
                </c:pt>
                <c:pt idx="1">
                  <c:v>2012.II.</c:v>
                </c:pt>
                <c:pt idx="2">
                  <c:v>2012.III.</c:v>
                </c:pt>
                <c:pt idx="3">
                  <c:v>2012.IV.</c:v>
                </c:pt>
                <c:pt idx="4">
                  <c:v>2013.I.</c:v>
                </c:pt>
                <c:pt idx="5">
                  <c:v>2013.II.</c:v>
                </c:pt>
                <c:pt idx="6">
                  <c:v>2013.III.</c:v>
                </c:pt>
                <c:pt idx="7">
                  <c:v>2013.IV.</c:v>
                </c:pt>
                <c:pt idx="8">
                  <c:v>2014.I.</c:v>
                </c:pt>
                <c:pt idx="9">
                  <c:v>2014.II.</c:v>
                </c:pt>
                <c:pt idx="10">
                  <c:v>2014.III.</c:v>
                </c:pt>
                <c:pt idx="11">
                  <c:v>2014.IV.</c:v>
                </c:pt>
                <c:pt idx="12">
                  <c:v>2015.I.</c:v>
                </c:pt>
                <c:pt idx="13">
                  <c:v>2015.II.</c:v>
                </c:pt>
                <c:pt idx="14">
                  <c:v>2015.III.</c:v>
                </c:pt>
                <c:pt idx="15">
                  <c:v>2015.IV.</c:v>
                </c:pt>
                <c:pt idx="16">
                  <c:v>2016.I.</c:v>
                </c:pt>
                <c:pt idx="17">
                  <c:v>2016.II.</c:v>
                </c:pt>
              </c:strCache>
            </c:strRef>
          </c:cat>
          <c:val>
            <c:numRef>
              <c:f>'[NPL diagramok (2).xlsx]Táblák_Diagramok'!$H$46:$H$63</c:f>
              <c:numCache>
                <c:formatCode>0.0</c:formatCode>
                <c:ptCount val="18"/>
                <c:pt idx="0">
                  <c:v>34.523532698603347</c:v>
                </c:pt>
                <c:pt idx="1">
                  <c:v>40.201945146904613</c:v>
                </c:pt>
                <c:pt idx="2">
                  <c:v>41.071188345867981</c:v>
                </c:pt>
                <c:pt idx="3">
                  <c:v>39.149881171643159</c:v>
                </c:pt>
                <c:pt idx="4">
                  <c:v>37.968844475626177</c:v>
                </c:pt>
                <c:pt idx="5">
                  <c:v>38.713723467538593</c:v>
                </c:pt>
                <c:pt idx="6">
                  <c:v>40.117497482382788</c:v>
                </c:pt>
                <c:pt idx="7">
                  <c:v>37.841139725218007</c:v>
                </c:pt>
                <c:pt idx="8">
                  <c:v>40.810115596081999</c:v>
                </c:pt>
                <c:pt idx="9">
                  <c:v>41.294650868182963</c:v>
                </c:pt>
                <c:pt idx="10">
                  <c:v>38.706903510949651</c:v>
                </c:pt>
                <c:pt idx="11">
                  <c:v>36.041525190288198</c:v>
                </c:pt>
                <c:pt idx="12">
                  <c:v>35.19016618070944</c:v>
                </c:pt>
                <c:pt idx="13">
                  <c:v>34.988760071665453</c:v>
                </c:pt>
                <c:pt idx="14">
                  <c:v>33.539806525043723</c:v>
                </c:pt>
                <c:pt idx="15">
                  <c:v>26.501049404464521</c:v>
                </c:pt>
                <c:pt idx="16">
                  <c:v>25.277427767097439</c:v>
                </c:pt>
                <c:pt idx="17">
                  <c:v>18.800258974437281</c:v>
                </c:pt>
              </c:numCache>
            </c:numRef>
          </c:val>
          <c:smooth val="0"/>
          <c:extLst>
            <c:ext xmlns:c16="http://schemas.microsoft.com/office/drawing/2014/chart" uri="{C3380CC4-5D6E-409C-BE32-E72D297353CC}">
              <c16:uniqueId val="{00000001-5CE5-4123-993E-2405CF3B9C52}"/>
            </c:ext>
          </c:extLst>
        </c:ser>
        <c:dLbls>
          <c:showLegendKey val="0"/>
          <c:showVal val="0"/>
          <c:showCatName val="0"/>
          <c:showSerName val="0"/>
          <c:showPercent val="0"/>
          <c:showBubbleSize val="0"/>
        </c:dLbls>
        <c:marker val="1"/>
        <c:smooth val="0"/>
        <c:axId val="-597705232"/>
        <c:axId val="-597709136"/>
      </c:lineChart>
      <c:catAx>
        <c:axId val="-598425808"/>
        <c:scaling>
          <c:orientation val="minMax"/>
        </c:scaling>
        <c:delete val="0"/>
        <c:axPos val="b"/>
        <c:numFmt formatCode="General" sourceLinked="0"/>
        <c:majorTickMark val="out"/>
        <c:minorTickMark val="none"/>
        <c:tickLblPos val="nextTo"/>
        <c:txPr>
          <a:bodyPr/>
          <a:lstStyle/>
          <a:p>
            <a:pPr>
              <a:defRPr sz="1100"/>
            </a:pPr>
            <a:endParaRPr lang="fr-FR"/>
          </a:p>
        </c:txPr>
        <c:crossAx val="-573074048"/>
        <c:crosses val="autoZero"/>
        <c:auto val="1"/>
        <c:lblAlgn val="ctr"/>
        <c:lblOffset val="100"/>
        <c:noMultiLvlLbl val="0"/>
      </c:catAx>
      <c:valAx>
        <c:axId val="-573074048"/>
        <c:scaling>
          <c:orientation val="minMax"/>
        </c:scaling>
        <c:delete val="0"/>
        <c:axPos val="l"/>
        <c:majorGridlines/>
        <c:numFmt formatCode="#,##0" sourceLinked="0"/>
        <c:majorTickMark val="out"/>
        <c:minorTickMark val="none"/>
        <c:tickLblPos val="nextTo"/>
        <c:txPr>
          <a:bodyPr/>
          <a:lstStyle/>
          <a:p>
            <a:pPr>
              <a:defRPr sz="1100"/>
            </a:pPr>
            <a:endParaRPr lang="fr-FR"/>
          </a:p>
        </c:txPr>
        <c:crossAx val="-598425808"/>
        <c:crosses val="autoZero"/>
        <c:crossBetween val="between"/>
      </c:valAx>
      <c:valAx>
        <c:axId val="-597709136"/>
        <c:scaling>
          <c:orientation val="minMax"/>
        </c:scaling>
        <c:delete val="0"/>
        <c:axPos val="r"/>
        <c:numFmt formatCode="0" sourceLinked="0"/>
        <c:majorTickMark val="out"/>
        <c:minorTickMark val="none"/>
        <c:tickLblPos val="nextTo"/>
        <c:txPr>
          <a:bodyPr/>
          <a:lstStyle/>
          <a:p>
            <a:pPr>
              <a:defRPr sz="1100"/>
            </a:pPr>
            <a:endParaRPr lang="fr-FR"/>
          </a:p>
        </c:txPr>
        <c:crossAx val="-597705232"/>
        <c:crosses val="max"/>
        <c:crossBetween val="between"/>
      </c:valAx>
      <c:catAx>
        <c:axId val="-597705232"/>
        <c:scaling>
          <c:orientation val="minMax"/>
        </c:scaling>
        <c:delete val="1"/>
        <c:axPos val="b"/>
        <c:numFmt formatCode="General" sourceLinked="1"/>
        <c:majorTickMark val="out"/>
        <c:minorTickMark val="none"/>
        <c:tickLblPos val="nextTo"/>
        <c:crossAx val="-597709136"/>
        <c:crosses val="autoZero"/>
        <c:auto val="1"/>
        <c:lblAlgn val="ctr"/>
        <c:lblOffset val="100"/>
        <c:noMultiLvlLbl val="0"/>
      </c:catAx>
    </c:plotArea>
    <c:legend>
      <c:legendPos val="r"/>
      <c:layout>
        <c:manualLayout>
          <c:xMode val="edge"/>
          <c:yMode val="edge"/>
          <c:x val="0.86992204325889799"/>
          <c:y val="0.33553619156549902"/>
          <c:w val="0.117901408681805"/>
          <c:h val="0.37238052631891599"/>
        </c:manualLayout>
      </c:layout>
      <c:overlay val="0"/>
      <c:txPr>
        <a:bodyPr/>
        <a:lstStyle/>
        <a:p>
          <a:pPr>
            <a:defRPr sz="900"/>
          </a:pPr>
          <a:endParaRPr lang="fr-FR"/>
        </a:p>
      </c:txPr>
    </c:legend>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6857364140957803E-2"/>
          <c:y val="0.10381888400691699"/>
          <c:w val="0.75427655149663697"/>
          <c:h val="0.78192451119376005"/>
        </c:manualLayout>
      </c:layout>
      <c:barChart>
        <c:barDir val="col"/>
        <c:grouping val="clustered"/>
        <c:varyColors val="0"/>
        <c:ser>
          <c:idx val="1"/>
          <c:order val="1"/>
          <c:tx>
            <c:strRef>
              <c:f>Táblák_Diagramok!$C$1</c:f>
              <c:strCache>
                <c:ptCount val="1"/>
                <c:pt idx="0">
                  <c:v>volume of loans; 90 days overdue  (Bn HUF)</c:v>
                </c:pt>
              </c:strCache>
            </c:strRef>
          </c:tx>
          <c:spPr>
            <a:solidFill>
              <a:srgbClr val="92D050"/>
            </a:solidFill>
          </c:spPr>
          <c:invertIfNegative val="0"/>
          <c:cat>
            <c:strRef>
              <c:f>Táblák_Diagramok!$A$2:$A$37</c:f>
              <c:strCache>
                <c:ptCount val="36"/>
                <c:pt idx="0">
                  <c:v>2008.I.</c:v>
                </c:pt>
                <c:pt idx="1">
                  <c:v>2008.II.</c:v>
                </c:pt>
                <c:pt idx="2">
                  <c:v>2008.III.</c:v>
                </c:pt>
                <c:pt idx="3">
                  <c:v>2008.IV.</c:v>
                </c:pt>
                <c:pt idx="4">
                  <c:v>2009.I.</c:v>
                </c:pt>
                <c:pt idx="5">
                  <c:v>2009.II.</c:v>
                </c:pt>
                <c:pt idx="6">
                  <c:v>2009.III.</c:v>
                </c:pt>
                <c:pt idx="7">
                  <c:v>2009.IV.</c:v>
                </c:pt>
                <c:pt idx="8">
                  <c:v>2010.I.</c:v>
                </c:pt>
                <c:pt idx="9">
                  <c:v>2010.II.</c:v>
                </c:pt>
                <c:pt idx="10">
                  <c:v>2010.III.</c:v>
                </c:pt>
                <c:pt idx="11">
                  <c:v>2010.IV.</c:v>
                </c:pt>
                <c:pt idx="12">
                  <c:v>2011.I.</c:v>
                </c:pt>
                <c:pt idx="13">
                  <c:v>2011.II.</c:v>
                </c:pt>
                <c:pt idx="14">
                  <c:v>2011.III.</c:v>
                </c:pt>
                <c:pt idx="15">
                  <c:v>2011.IV.</c:v>
                </c:pt>
                <c:pt idx="16">
                  <c:v>2012.I.</c:v>
                </c:pt>
                <c:pt idx="17">
                  <c:v>2012.II.</c:v>
                </c:pt>
                <c:pt idx="18">
                  <c:v>2012.III.</c:v>
                </c:pt>
                <c:pt idx="19">
                  <c:v>2012.IV.</c:v>
                </c:pt>
                <c:pt idx="20">
                  <c:v>2013.I.</c:v>
                </c:pt>
                <c:pt idx="21">
                  <c:v>2013.II.</c:v>
                </c:pt>
                <c:pt idx="22">
                  <c:v>2013.III.</c:v>
                </c:pt>
                <c:pt idx="23">
                  <c:v>2013.IV.</c:v>
                </c:pt>
                <c:pt idx="24">
                  <c:v>2014.I.</c:v>
                </c:pt>
                <c:pt idx="25">
                  <c:v>2014.II.</c:v>
                </c:pt>
                <c:pt idx="26">
                  <c:v>2014.III.</c:v>
                </c:pt>
                <c:pt idx="27">
                  <c:v>2014.IV.</c:v>
                </c:pt>
                <c:pt idx="28">
                  <c:v>2015.I.</c:v>
                </c:pt>
                <c:pt idx="29">
                  <c:v>2015.II.</c:v>
                </c:pt>
                <c:pt idx="30">
                  <c:v>2015.III.</c:v>
                </c:pt>
                <c:pt idx="31">
                  <c:v>2015.IV.</c:v>
                </c:pt>
                <c:pt idx="32">
                  <c:v>2016.I.</c:v>
                </c:pt>
                <c:pt idx="33">
                  <c:v>2016.II.</c:v>
                </c:pt>
                <c:pt idx="34">
                  <c:v>2016 III.</c:v>
                </c:pt>
                <c:pt idx="35">
                  <c:v>2016 IV.</c:v>
                </c:pt>
              </c:strCache>
            </c:strRef>
          </c:cat>
          <c:val>
            <c:numRef>
              <c:f>Táblák_Diagramok!$C$2:$C$37</c:f>
              <c:numCache>
                <c:formatCode>#,##0.0</c:formatCode>
                <c:ptCount val="36"/>
                <c:pt idx="0">
                  <c:v>129.38499999999999</c:v>
                </c:pt>
                <c:pt idx="1">
                  <c:v>99.671999999999983</c:v>
                </c:pt>
                <c:pt idx="2">
                  <c:v>102.045</c:v>
                </c:pt>
                <c:pt idx="3">
                  <c:v>123.06399999999999</c:v>
                </c:pt>
                <c:pt idx="4">
                  <c:v>311.37799999999999</c:v>
                </c:pt>
                <c:pt idx="5">
                  <c:v>379.43900000000002</c:v>
                </c:pt>
                <c:pt idx="6">
                  <c:v>444.52499999999992</c:v>
                </c:pt>
                <c:pt idx="7">
                  <c:v>486.50900000000001</c:v>
                </c:pt>
                <c:pt idx="8">
                  <c:v>563.255</c:v>
                </c:pt>
                <c:pt idx="9">
                  <c:v>669.64400000000001</c:v>
                </c:pt>
                <c:pt idx="10">
                  <c:v>722.32899999999938</c:v>
                </c:pt>
                <c:pt idx="11">
                  <c:v>758.24400000000003</c:v>
                </c:pt>
                <c:pt idx="12">
                  <c:v>735.62099999999998</c:v>
                </c:pt>
                <c:pt idx="13">
                  <c:v>799.24599999999998</c:v>
                </c:pt>
                <c:pt idx="14">
                  <c:v>884.899</c:v>
                </c:pt>
                <c:pt idx="15">
                  <c:v>981.14599999999996</c:v>
                </c:pt>
                <c:pt idx="16">
                  <c:v>1002.23</c:v>
                </c:pt>
                <c:pt idx="17">
                  <c:v>1054.98</c:v>
                </c:pt>
                <c:pt idx="18">
                  <c:v>983.84999999999934</c:v>
                </c:pt>
                <c:pt idx="19">
                  <c:v>1018.93</c:v>
                </c:pt>
                <c:pt idx="20">
                  <c:v>1115.75</c:v>
                </c:pt>
                <c:pt idx="21">
                  <c:v>1091.3800000000001</c:v>
                </c:pt>
                <c:pt idx="22">
                  <c:v>1119.83</c:v>
                </c:pt>
                <c:pt idx="23">
                  <c:v>1116.74</c:v>
                </c:pt>
                <c:pt idx="24">
                  <c:v>1148.8399999999999</c:v>
                </c:pt>
                <c:pt idx="25">
                  <c:v>1116.21</c:v>
                </c:pt>
                <c:pt idx="26">
                  <c:v>1154.1500000000001</c:v>
                </c:pt>
                <c:pt idx="27">
                  <c:v>1143.48</c:v>
                </c:pt>
                <c:pt idx="28">
                  <c:v>1204.57</c:v>
                </c:pt>
                <c:pt idx="29">
                  <c:v>1194.72</c:v>
                </c:pt>
                <c:pt idx="30">
                  <c:v>1229.04</c:v>
                </c:pt>
                <c:pt idx="31">
                  <c:v>1171.78</c:v>
                </c:pt>
                <c:pt idx="32">
                  <c:v>1143.82</c:v>
                </c:pt>
                <c:pt idx="33">
                  <c:v>1074.5999999999999</c:v>
                </c:pt>
                <c:pt idx="34">
                  <c:v>875.17</c:v>
                </c:pt>
                <c:pt idx="35">
                  <c:v>691.8</c:v>
                </c:pt>
              </c:numCache>
            </c:numRef>
          </c:val>
          <c:extLst>
            <c:ext xmlns:c16="http://schemas.microsoft.com/office/drawing/2014/chart" uri="{C3380CC4-5D6E-409C-BE32-E72D297353CC}">
              <c16:uniqueId val="{00000000-DAAF-4BFF-9769-79538B1FE008}"/>
            </c:ext>
          </c:extLst>
        </c:ser>
        <c:dLbls>
          <c:showLegendKey val="0"/>
          <c:showVal val="0"/>
          <c:showCatName val="0"/>
          <c:showSerName val="0"/>
          <c:showPercent val="0"/>
          <c:showBubbleSize val="0"/>
        </c:dLbls>
        <c:gapWidth val="150"/>
        <c:axId val="-667972096"/>
        <c:axId val="-570273088"/>
      </c:barChart>
      <c:lineChart>
        <c:grouping val="standard"/>
        <c:varyColors val="0"/>
        <c:ser>
          <c:idx val="0"/>
          <c:order val="0"/>
          <c:tx>
            <c:strRef>
              <c:f>Táblák_Diagramok!$B$1</c:f>
              <c:strCache>
                <c:ptCount val="1"/>
                <c:pt idx="0">
                  <c:v>rate of consumer loans; 90 days overdue (%)</c:v>
                </c:pt>
              </c:strCache>
            </c:strRef>
          </c:tx>
          <c:spPr>
            <a:ln>
              <a:solidFill>
                <a:schemeClr val="accent4"/>
              </a:solidFill>
            </a:ln>
          </c:spPr>
          <c:marker>
            <c:symbol val="none"/>
          </c:marker>
          <c:cat>
            <c:strRef>
              <c:f>Táblák_Diagramok!$A$2:$A$37</c:f>
              <c:strCache>
                <c:ptCount val="36"/>
                <c:pt idx="0">
                  <c:v>2008.I.</c:v>
                </c:pt>
                <c:pt idx="1">
                  <c:v>2008.II.</c:v>
                </c:pt>
                <c:pt idx="2">
                  <c:v>2008.III.</c:v>
                </c:pt>
                <c:pt idx="3">
                  <c:v>2008.IV.</c:v>
                </c:pt>
                <c:pt idx="4">
                  <c:v>2009.I.</c:v>
                </c:pt>
                <c:pt idx="5">
                  <c:v>2009.II.</c:v>
                </c:pt>
                <c:pt idx="6">
                  <c:v>2009.III.</c:v>
                </c:pt>
                <c:pt idx="7">
                  <c:v>2009.IV.</c:v>
                </c:pt>
                <c:pt idx="8">
                  <c:v>2010.I.</c:v>
                </c:pt>
                <c:pt idx="9">
                  <c:v>2010.II.</c:v>
                </c:pt>
                <c:pt idx="10">
                  <c:v>2010.III.</c:v>
                </c:pt>
                <c:pt idx="11">
                  <c:v>2010.IV.</c:v>
                </c:pt>
                <c:pt idx="12">
                  <c:v>2011.I.</c:v>
                </c:pt>
                <c:pt idx="13">
                  <c:v>2011.II.</c:v>
                </c:pt>
                <c:pt idx="14">
                  <c:v>2011.III.</c:v>
                </c:pt>
                <c:pt idx="15">
                  <c:v>2011.IV.</c:v>
                </c:pt>
                <c:pt idx="16">
                  <c:v>2012.I.</c:v>
                </c:pt>
                <c:pt idx="17">
                  <c:v>2012.II.</c:v>
                </c:pt>
                <c:pt idx="18">
                  <c:v>2012.III.</c:v>
                </c:pt>
                <c:pt idx="19">
                  <c:v>2012.IV.</c:v>
                </c:pt>
                <c:pt idx="20">
                  <c:v>2013.I.</c:v>
                </c:pt>
                <c:pt idx="21">
                  <c:v>2013.II.</c:v>
                </c:pt>
                <c:pt idx="22">
                  <c:v>2013.III.</c:v>
                </c:pt>
                <c:pt idx="23">
                  <c:v>2013.IV.</c:v>
                </c:pt>
                <c:pt idx="24">
                  <c:v>2014.I.</c:v>
                </c:pt>
                <c:pt idx="25">
                  <c:v>2014.II.</c:v>
                </c:pt>
                <c:pt idx="26">
                  <c:v>2014.III.</c:v>
                </c:pt>
                <c:pt idx="27">
                  <c:v>2014.IV.</c:v>
                </c:pt>
                <c:pt idx="28">
                  <c:v>2015.I.</c:v>
                </c:pt>
                <c:pt idx="29">
                  <c:v>2015.II.</c:v>
                </c:pt>
                <c:pt idx="30">
                  <c:v>2015.III.</c:v>
                </c:pt>
                <c:pt idx="31">
                  <c:v>2015.IV.</c:v>
                </c:pt>
                <c:pt idx="32">
                  <c:v>2016.I.</c:v>
                </c:pt>
                <c:pt idx="33">
                  <c:v>2016.II.</c:v>
                </c:pt>
                <c:pt idx="34">
                  <c:v>2016 III.</c:v>
                </c:pt>
                <c:pt idx="35">
                  <c:v>2016 IV.</c:v>
                </c:pt>
              </c:strCache>
            </c:strRef>
          </c:cat>
          <c:val>
            <c:numRef>
              <c:f>Táblák_Diagramok!$B$2:$B$37</c:f>
              <c:numCache>
                <c:formatCode>#,##0.0</c:formatCode>
                <c:ptCount val="36"/>
                <c:pt idx="0">
                  <c:v>2.1646796095161251</c:v>
                </c:pt>
                <c:pt idx="1">
                  <c:v>1.6941022899751339</c:v>
                </c:pt>
                <c:pt idx="2">
                  <c:v>1.5958247862733259</c:v>
                </c:pt>
                <c:pt idx="3">
                  <c:v>1.70084273700458</c:v>
                </c:pt>
                <c:pt idx="4">
                  <c:v>4.0576646086311872</c:v>
                </c:pt>
                <c:pt idx="5">
                  <c:v>5.4400433782379896</c:v>
                </c:pt>
                <c:pt idx="6">
                  <c:v>6.362784570091744</c:v>
                </c:pt>
                <c:pt idx="7">
                  <c:v>6.9596055657503904</c:v>
                </c:pt>
                <c:pt idx="8">
                  <c:v>8.0632208161954146</c:v>
                </c:pt>
                <c:pt idx="9">
                  <c:v>8.7320936035618679</c:v>
                </c:pt>
                <c:pt idx="10">
                  <c:v>9.7835899362690402</c:v>
                </c:pt>
                <c:pt idx="11">
                  <c:v>9.9927147821393021</c:v>
                </c:pt>
                <c:pt idx="12">
                  <c:v>10.39959104026447</c:v>
                </c:pt>
                <c:pt idx="13">
                  <c:v>10.923953051573889</c:v>
                </c:pt>
                <c:pt idx="14">
                  <c:v>11.508319904343891</c:v>
                </c:pt>
                <c:pt idx="15">
                  <c:v>13.100755858544639</c:v>
                </c:pt>
                <c:pt idx="16">
                  <c:v>15</c:v>
                </c:pt>
                <c:pt idx="17">
                  <c:v>16.2</c:v>
                </c:pt>
                <c:pt idx="18">
                  <c:v>15.5</c:v>
                </c:pt>
                <c:pt idx="19">
                  <c:v>16.2</c:v>
                </c:pt>
                <c:pt idx="20">
                  <c:v>17.3</c:v>
                </c:pt>
                <c:pt idx="21">
                  <c:v>17.7</c:v>
                </c:pt>
                <c:pt idx="22">
                  <c:v>18.3</c:v>
                </c:pt>
                <c:pt idx="23">
                  <c:v>18.600000000000001</c:v>
                </c:pt>
                <c:pt idx="24">
                  <c:v>19</c:v>
                </c:pt>
                <c:pt idx="25">
                  <c:v>18.600000000000001</c:v>
                </c:pt>
                <c:pt idx="26">
                  <c:v>19.2</c:v>
                </c:pt>
                <c:pt idx="27">
                  <c:v>19.2</c:v>
                </c:pt>
                <c:pt idx="28">
                  <c:v>15.9</c:v>
                </c:pt>
                <c:pt idx="29">
                  <c:v>16.2</c:v>
                </c:pt>
                <c:pt idx="30">
                  <c:v>18.3</c:v>
                </c:pt>
                <c:pt idx="31">
                  <c:v>17.7</c:v>
                </c:pt>
                <c:pt idx="32">
                  <c:v>17.399999999999999</c:v>
                </c:pt>
                <c:pt idx="33">
                  <c:v>16.899999999999999</c:v>
                </c:pt>
                <c:pt idx="34">
                  <c:v>16.18</c:v>
                </c:pt>
                <c:pt idx="35">
                  <c:v>12.99</c:v>
                </c:pt>
              </c:numCache>
            </c:numRef>
          </c:val>
          <c:smooth val="0"/>
          <c:extLst>
            <c:ext xmlns:c16="http://schemas.microsoft.com/office/drawing/2014/chart" uri="{C3380CC4-5D6E-409C-BE32-E72D297353CC}">
              <c16:uniqueId val="{00000001-DAAF-4BFF-9769-79538B1FE008}"/>
            </c:ext>
          </c:extLst>
        </c:ser>
        <c:dLbls>
          <c:showLegendKey val="0"/>
          <c:showVal val="0"/>
          <c:showCatName val="0"/>
          <c:showSerName val="0"/>
          <c:showPercent val="0"/>
          <c:showBubbleSize val="0"/>
        </c:dLbls>
        <c:marker val="1"/>
        <c:smooth val="0"/>
        <c:axId val="-570216416"/>
        <c:axId val="-596358976"/>
      </c:lineChart>
      <c:catAx>
        <c:axId val="-667972096"/>
        <c:scaling>
          <c:orientation val="minMax"/>
        </c:scaling>
        <c:delete val="0"/>
        <c:axPos val="b"/>
        <c:numFmt formatCode="General" sourceLinked="0"/>
        <c:majorTickMark val="out"/>
        <c:minorTickMark val="none"/>
        <c:tickLblPos val="nextTo"/>
        <c:txPr>
          <a:bodyPr/>
          <a:lstStyle/>
          <a:p>
            <a:pPr>
              <a:defRPr sz="1100"/>
            </a:pPr>
            <a:endParaRPr lang="fr-FR"/>
          </a:p>
        </c:txPr>
        <c:crossAx val="-570273088"/>
        <c:crosses val="autoZero"/>
        <c:auto val="1"/>
        <c:lblAlgn val="ctr"/>
        <c:lblOffset val="100"/>
        <c:noMultiLvlLbl val="0"/>
      </c:catAx>
      <c:valAx>
        <c:axId val="-570273088"/>
        <c:scaling>
          <c:orientation val="minMax"/>
        </c:scaling>
        <c:delete val="0"/>
        <c:axPos val="l"/>
        <c:majorGridlines/>
        <c:numFmt formatCode="#,##0" sourceLinked="0"/>
        <c:majorTickMark val="out"/>
        <c:minorTickMark val="none"/>
        <c:tickLblPos val="nextTo"/>
        <c:txPr>
          <a:bodyPr/>
          <a:lstStyle/>
          <a:p>
            <a:pPr>
              <a:defRPr sz="1100"/>
            </a:pPr>
            <a:endParaRPr lang="fr-FR"/>
          </a:p>
        </c:txPr>
        <c:crossAx val="-667972096"/>
        <c:crosses val="autoZero"/>
        <c:crossBetween val="between"/>
      </c:valAx>
      <c:valAx>
        <c:axId val="-596358976"/>
        <c:scaling>
          <c:orientation val="minMax"/>
        </c:scaling>
        <c:delete val="0"/>
        <c:axPos val="r"/>
        <c:numFmt formatCode="#,##0" sourceLinked="0"/>
        <c:majorTickMark val="out"/>
        <c:minorTickMark val="none"/>
        <c:tickLblPos val="nextTo"/>
        <c:txPr>
          <a:bodyPr/>
          <a:lstStyle/>
          <a:p>
            <a:pPr>
              <a:defRPr sz="1100"/>
            </a:pPr>
            <a:endParaRPr lang="fr-FR"/>
          </a:p>
        </c:txPr>
        <c:crossAx val="-570216416"/>
        <c:crosses val="max"/>
        <c:crossBetween val="between"/>
      </c:valAx>
      <c:catAx>
        <c:axId val="-570216416"/>
        <c:scaling>
          <c:orientation val="minMax"/>
        </c:scaling>
        <c:delete val="1"/>
        <c:axPos val="b"/>
        <c:numFmt formatCode="General" sourceLinked="1"/>
        <c:majorTickMark val="out"/>
        <c:minorTickMark val="none"/>
        <c:tickLblPos val="nextTo"/>
        <c:crossAx val="-596358976"/>
        <c:crosses val="autoZero"/>
        <c:auto val="1"/>
        <c:lblAlgn val="ctr"/>
        <c:lblOffset val="100"/>
        <c:noMultiLvlLbl val="0"/>
      </c:catAx>
    </c:plotArea>
    <c:legend>
      <c:legendPos val="r"/>
      <c:layout>
        <c:manualLayout>
          <c:xMode val="edge"/>
          <c:yMode val="edge"/>
          <c:x val="0.85680730892245005"/>
          <c:y val="0.462179454559138"/>
          <c:w val="0.13444952167864299"/>
          <c:h val="0.18649057201612099"/>
        </c:manualLayout>
      </c:layout>
      <c:overlay val="0"/>
      <c:txPr>
        <a:bodyPr/>
        <a:lstStyle/>
        <a:p>
          <a:pPr>
            <a:defRPr sz="900"/>
          </a:pPr>
          <a:endParaRPr lang="fr-FR"/>
        </a:p>
      </c:txPr>
    </c:legend>
    <c:plotVisOnly val="1"/>
    <c:dispBlanksAs val="gap"/>
    <c:showDLblsOverMax val="0"/>
  </c:chart>
  <c:externalData r:id="rId2">
    <c:autoUpdate val="0"/>
  </c:externalData>
</c:chartSpace>
</file>

<file path=ppt/comments/comment1.xml><?xml version="1.0" encoding="utf-8"?>
<p:cmLst xmlns:a="http://schemas.openxmlformats.org/drawingml/2006/main" xmlns:r="http://schemas.openxmlformats.org/officeDocument/2006/relationships" xmlns:p="http://schemas.openxmlformats.org/presentationml/2006/main">
  <p:cm authorId="1" dt="2017-04-19T14:32:56.829" idx="1">
    <p:pos x="10" y="10"/>
    <p:text/>
    <p:extLst>
      <p:ext uri="{C676402C-5697-4E1C-873F-D02D1690AC5C}">
        <p15:threadingInfo xmlns:p15="http://schemas.microsoft.com/office/powerpoint/2012/main" timeZoneBias="-12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6D5425-8C25-404D-9482-1FAAD43087EF}" type="datetimeFigureOut">
              <a:rPr lang="en-US" smtClean="0"/>
              <a:t>5/15/2017</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915397-3E6C-4046-9906-54676D7966B6}" type="slidenum">
              <a:rPr lang="en-US" smtClean="0"/>
              <a:t>‹N°›</a:t>
            </a:fld>
            <a:endParaRPr lang="en-US" dirty="0"/>
          </a:p>
        </p:txBody>
      </p:sp>
    </p:spTree>
    <p:extLst>
      <p:ext uri="{BB962C8B-B14F-4D97-AF65-F5344CB8AC3E}">
        <p14:creationId xmlns:p14="http://schemas.microsoft.com/office/powerpoint/2010/main" val="37456940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7089960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999861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6154877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Rot="1" noChangeAspect="1" noChangeArrowheads="1" noTextEdit="1"/>
          </p:cNvSpPr>
          <p:nvPr>
            <p:ph type="sldImg"/>
          </p:nvPr>
        </p:nvSpPr>
        <p:spPr>
          <a:ln/>
        </p:spPr>
      </p:sp>
      <p:sp>
        <p:nvSpPr>
          <p:cNvPr id="14339" name="Rectangle 3"/>
          <p:cNvSpPr>
            <a:spLocks noGrp="1"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a:lstStyle/>
          <a:p>
            <a:pPr eaLnBrk="1" hangingPunct="1">
              <a:buFont typeface="Times New Roman" charset="0"/>
              <a:buNone/>
            </a:pPr>
            <a:endParaRPr lang="en-US" altLang="en-US">
              <a:latin typeface="Times New Roman" charset="0"/>
              <a:ea typeface="Arial" charset="0"/>
              <a:cs typeface="Arial" charset="0"/>
            </a:endParaRPr>
          </a:p>
        </p:txBody>
      </p:sp>
    </p:spTree>
    <p:extLst>
      <p:ext uri="{BB962C8B-B14F-4D97-AF65-F5344CB8AC3E}">
        <p14:creationId xmlns:p14="http://schemas.microsoft.com/office/powerpoint/2010/main" val="4815078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28980"/>
            <a:ext cx="7772400" cy="1470025"/>
          </a:xfrm>
        </p:spPr>
        <p:txBody>
          <a:bodyPr/>
          <a:lstStyle/>
          <a:p>
            <a:r>
              <a:rPr lang="en-GB" dirty="0"/>
              <a:t>Click to edit Master title style</a:t>
            </a:r>
            <a:endParaRPr lang="en-US" dirty="0"/>
          </a:p>
        </p:txBody>
      </p:sp>
      <p:sp>
        <p:nvSpPr>
          <p:cNvPr id="3" name="Subtitle 2"/>
          <p:cNvSpPr>
            <a:spLocks noGrp="1"/>
          </p:cNvSpPr>
          <p:nvPr>
            <p:ph type="subTitle" idx="1"/>
          </p:nvPr>
        </p:nvSpPr>
        <p:spPr>
          <a:xfrm>
            <a:off x="1371600" y="338475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457200" y="1219200"/>
            <a:ext cx="8229600" cy="685800"/>
          </a:xfrm>
        </p:spPr>
        <p:txBody>
          <a:bodyPr/>
          <a:lstStyle/>
          <a:p>
            <a:r>
              <a:rPr lang="en-US"/>
              <a:t>Click to edit Master title style</a:t>
            </a:r>
            <a:endParaRPr lang="nl-NL"/>
          </a:p>
        </p:txBody>
      </p:sp>
      <p:sp>
        <p:nvSpPr>
          <p:cNvPr id="3" name="Text Placeholder 2"/>
          <p:cNvSpPr>
            <a:spLocks noGrp="1"/>
          </p:cNvSpPr>
          <p:nvPr>
            <p:ph type="body" sz="half" idx="1"/>
          </p:nvPr>
        </p:nvSpPr>
        <p:spPr>
          <a:xfrm>
            <a:off x="304800" y="2286000"/>
            <a:ext cx="42291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4" name="ClipArt Placeholder 3"/>
          <p:cNvSpPr>
            <a:spLocks noGrp="1"/>
          </p:cNvSpPr>
          <p:nvPr>
            <p:ph type="clipArt" sz="half" idx="2"/>
          </p:nvPr>
        </p:nvSpPr>
        <p:spPr>
          <a:xfrm>
            <a:off x="4686300" y="2286000"/>
            <a:ext cx="4229100" cy="3886200"/>
          </a:xfrm>
        </p:spPr>
        <p:txBody>
          <a:bodyPr/>
          <a:lstStyle/>
          <a:p>
            <a:pPr lvl="0"/>
            <a:endParaRPr lang="nl-NL" noProof="0"/>
          </a:p>
        </p:txBody>
      </p:sp>
      <p:sp>
        <p:nvSpPr>
          <p:cNvPr id="5" name="Rectangle 5"/>
          <p:cNvSpPr>
            <a:spLocks noGrp="1" noChangeArrowheads="1"/>
          </p:cNvSpPr>
          <p:nvPr>
            <p:ph type="ftr" sz="quarter" idx="10"/>
          </p:nvPr>
        </p:nvSpPr>
        <p:spPr>
          <a:xfrm>
            <a:off x="7086600" y="6477000"/>
            <a:ext cx="2057400" cy="381000"/>
          </a:xfrm>
          <a:prstGeom prst="rect">
            <a:avLst/>
          </a:prstGeom>
          <a:ln/>
        </p:spPr>
        <p:txBody>
          <a:bodyPr/>
          <a:lstStyle>
            <a:lvl1pPr>
              <a:defRPr/>
            </a:lvl1pPr>
          </a:lstStyle>
          <a:p>
            <a:pPr>
              <a:defRPr/>
            </a:pPr>
            <a:r>
              <a:rPr lang="nl-NL"/>
              <a:t>www.bobwessels.nl</a:t>
            </a:r>
          </a:p>
        </p:txBody>
      </p:sp>
      <p:sp>
        <p:nvSpPr>
          <p:cNvPr id="6" name="Rectangle 6"/>
          <p:cNvSpPr>
            <a:spLocks noGrp="1" noChangeArrowheads="1"/>
          </p:cNvSpPr>
          <p:nvPr>
            <p:ph type="sldNum" sz="quarter" idx="11"/>
          </p:nvPr>
        </p:nvSpPr>
        <p:spPr>
          <a:xfrm>
            <a:off x="0" y="6477000"/>
            <a:ext cx="457200" cy="381000"/>
          </a:xfrm>
          <a:prstGeom prst="rect">
            <a:avLst/>
          </a:prstGeom>
          <a:ln/>
        </p:spPr>
        <p:txBody>
          <a:bodyPr/>
          <a:lstStyle>
            <a:lvl1pPr>
              <a:defRPr/>
            </a:lvl1pPr>
          </a:lstStyle>
          <a:p>
            <a:pPr>
              <a:defRPr/>
            </a:pPr>
            <a:fld id="{6275FAEF-908F-A343-BE7E-AB27E79130CE}" type="slidenum">
              <a:rPr lang="nl-NL" altLang="en-US"/>
              <a:pPr>
                <a:defRPr/>
              </a:pPr>
              <a:t>‹N°›</a:t>
            </a:fld>
            <a:endParaRPr lang="nl-NL" altLang="en-US"/>
          </a:p>
        </p:txBody>
      </p:sp>
    </p:spTree>
    <p:extLst>
      <p:ext uri="{BB962C8B-B14F-4D97-AF65-F5344CB8AC3E}">
        <p14:creationId xmlns:p14="http://schemas.microsoft.com/office/powerpoint/2010/main" val="4008822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xfrm>
            <a:off x="7086600" y="6477000"/>
            <a:ext cx="2057400" cy="381000"/>
          </a:xfrm>
          <a:prstGeom prst="rect">
            <a:avLst/>
          </a:prstGeom>
          <a:ln/>
        </p:spPr>
        <p:txBody>
          <a:bodyPr/>
          <a:lstStyle>
            <a:lvl1pPr>
              <a:defRPr/>
            </a:lvl1pPr>
          </a:lstStyle>
          <a:p>
            <a:pPr>
              <a:defRPr/>
            </a:pPr>
            <a:r>
              <a:rPr lang="nl-NL"/>
              <a:t>www.bobwessels.nl</a:t>
            </a:r>
          </a:p>
        </p:txBody>
      </p:sp>
      <p:sp>
        <p:nvSpPr>
          <p:cNvPr id="3" name="Rectangle 6"/>
          <p:cNvSpPr>
            <a:spLocks noGrp="1" noChangeArrowheads="1"/>
          </p:cNvSpPr>
          <p:nvPr>
            <p:ph type="sldNum" sz="quarter" idx="11"/>
          </p:nvPr>
        </p:nvSpPr>
        <p:spPr>
          <a:xfrm>
            <a:off x="0" y="6477000"/>
            <a:ext cx="457200" cy="381000"/>
          </a:xfrm>
          <a:prstGeom prst="rect">
            <a:avLst/>
          </a:prstGeom>
          <a:ln/>
        </p:spPr>
        <p:txBody>
          <a:bodyPr/>
          <a:lstStyle>
            <a:lvl1pPr>
              <a:defRPr/>
            </a:lvl1pPr>
          </a:lstStyle>
          <a:p>
            <a:pPr>
              <a:defRPr/>
            </a:pPr>
            <a:fld id="{8493AE9E-6ECF-1A4D-A43A-82AA377D814F}" type="slidenum">
              <a:rPr lang="nl-NL" altLang="en-US"/>
              <a:pPr>
                <a:defRPr/>
              </a:pPr>
              <a:t>‹N°›</a:t>
            </a:fld>
            <a:endParaRPr lang="nl-NL" altLang="en-US"/>
          </a:p>
        </p:txBody>
      </p:sp>
    </p:spTree>
    <p:extLst>
      <p:ext uri="{BB962C8B-B14F-4D97-AF65-F5344CB8AC3E}">
        <p14:creationId xmlns:p14="http://schemas.microsoft.com/office/powerpoint/2010/main" val="185858088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623603"/>
            <a:ext cx="8229600" cy="1143000"/>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57200" y="2949166"/>
            <a:ext cx="8229600" cy="315135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p:cNvPicPr>
            <a:picLocks noChangeAspect="1"/>
          </p:cNvPicPr>
          <p:nvPr userDrawn="1"/>
        </p:nvPicPr>
        <p:blipFill>
          <a:blip r:embed="rId6">
            <a:extLst>
              <a:ext uri="{28A0092B-C50C-407E-A947-70E740481C1C}">
                <a14:useLocalDpi xmlns:a14="http://schemas.microsoft.com/office/drawing/2010/main"/>
              </a:ext>
            </a:extLst>
          </a:blip>
          <a:stretch>
            <a:fillRect/>
          </a:stretch>
        </p:blipFill>
        <p:spPr>
          <a:xfrm>
            <a:off x="0" y="0"/>
            <a:ext cx="9144000" cy="1078992"/>
          </a:xfrm>
          <a:prstGeom prst="rect">
            <a:avLst/>
          </a:prstGeom>
          <a:ln>
            <a:noFill/>
          </a:ln>
          <a:effectLst>
            <a:outerShdw blurRad="292100" dist="139700" dir="2700000" algn="tl" rotWithShape="0">
              <a:srgbClr val="333333">
                <a:alpha val="65000"/>
              </a:srgbClr>
            </a:outerShdw>
          </a:effec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2" Type="http://schemas.openxmlformats.org/officeDocument/2006/relationships/hyperlink" Target="http://www.insol-europe.org/" TargetMode="External"/><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3" Type="http://schemas.openxmlformats.org/officeDocument/2006/relationships/hyperlink" Target="http://www.iiiglobal.org/component/jdownloads/finish/557/5932.htm" TargetMode="External"/><Relationship Id="rId2" Type="http://schemas.openxmlformats.org/officeDocument/2006/relationships/hyperlink" Target="http://www.ali.org/index.cfm?fuseaction=publications.ppage&amp;node_id=85" TargetMode="External"/><Relationship Id="rId1" Type="http://schemas.openxmlformats.org/officeDocument/2006/relationships/slideLayout" Target="../slideLayouts/slideLayout4.xml"/><Relationship Id="rId5" Type="http://schemas.openxmlformats.org/officeDocument/2006/relationships/image" Target="../media/image15.png"/><Relationship Id="rId4" Type="http://schemas.openxmlformats.org/officeDocument/2006/relationships/image" Target="../media/image14.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4.xml"/><Relationship Id="rId5" Type="http://schemas.openxmlformats.org/officeDocument/2006/relationships/image" Target="../media/image18.png"/><Relationship Id="rId4" Type="http://schemas.openxmlformats.org/officeDocument/2006/relationships/image" Target="../media/image17.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hyperlink" Target="http://www.uncitral.org/pdf/english/texts/insolven/Practice_Guide_Ebook_eng.pdf" TargetMode="External"/><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457200" y="1444228"/>
            <a:ext cx="8229600" cy="571500"/>
          </a:xfrm>
        </p:spPr>
        <p:txBody>
          <a:bodyPr>
            <a:normAutofit/>
          </a:bodyPr>
          <a:lstStyle/>
          <a:p>
            <a:pPr eaLnBrk="1" hangingPunct="1"/>
            <a:r>
              <a:rPr lang="en-US" sz="2800" b="1" i="1" dirty="0"/>
              <a:t>With thanks to our Sponsors:</a:t>
            </a:r>
          </a:p>
        </p:txBody>
      </p:sp>
      <p:pic>
        <p:nvPicPr>
          <p:cNvPr id="5" name="Picture 4"/>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2015728"/>
            <a:ext cx="9143999" cy="4930375"/>
          </a:xfrm>
          <a:prstGeom prst="rect">
            <a:avLst/>
          </a:prstGeom>
        </p:spPr>
      </p:pic>
    </p:spTree>
    <p:extLst>
      <p:ext uri="{BB962C8B-B14F-4D97-AF65-F5344CB8AC3E}">
        <p14:creationId xmlns:p14="http://schemas.microsoft.com/office/powerpoint/2010/main" val="6198183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p:cNvSpPr txBox="1">
            <a:spLocks/>
          </p:cNvSpPr>
          <p:nvPr/>
        </p:nvSpPr>
        <p:spPr>
          <a:xfrm>
            <a:off x="535461" y="1623290"/>
            <a:ext cx="5491712" cy="1908432"/>
          </a:xfrm>
          <a:prstGeom prst="rect">
            <a:avLst/>
          </a:prstGeom>
        </p:spPr>
        <p:txBody>
          <a:bodyPr vert="horz" lIns="91440" tIns="45720" rIns="91440" bIns="4572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defRPr/>
            </a:pPr>
            <a:r>
              <a:rPr lang="en-US" b="1" dirty="0">
                <a:solidFill>
                  <a:srgbClr val="000000"/>
                </a:solidFill>
              </a:rPr>
              <a:t>Access the EECC App here:</a:t>
            </a:r>
          </a:p>
          <a:p>
            <a:pPr marL="0" indent="0" algn="ctr">
              <a:buNone/>
              <a:defRPr/>
            </a:pPr>
            <a:r>
              <a:rPr lang="en-US" b="1" dirty="0"/>
              <a:t>http://eventmobi.com/</a:t>
            </a:r>
            <a:br>
              <a:rPr lang="en-US" b="1" dirty="0"/>
            </a:br>
            <a:r>
              <a:rPr lang="en-US" b="1" dirty="0" err="1"/>
              <a:t>eecchungary</a:t>
            </a:r>
            <a:r>
              <a:rPr lang="en-US" b="1" dirty="0"/>
              <a:t>/</a:t>
            </a:r>
            <a:endParaRPr lang="en-US" sz="2000" b="1" dirty="0">
              <a:solidFill>
                <a:srgbClr val="000000"/>
              </a:solidFill>
            </a:endParaRPr>
          </a:p>
          <a:p>
            <a:pPr marL="0" indent="0" algn="ctr">
              <a:buNone/>
              <a:defRPr/>
            </a:pPr>
            <a:endParaRPr lang="en-US" sz="2000" b="1" dirty="0">
              <a:solidFill>
                <a:srgbClr val="000000"/>
              </a:solidFill>
            </a:endParaRPr>
          </a:p>
          <a:p>
            <a:pPr marL="0" indent="0" algn="ctr">
              <a:buNone/>
              <a:defRPr/>
            </a:pPr>
            <a:r>
              <a:rPr lang="en-US" sz="2000" b="1" dirty="0">
                <a:solidFill>
                  <a:srgbClr val="000000"/>
                </a:solidFill>
              </a:rPr>
              <a:t>Further instructions are in the workpack (Page 2)</a:t>
            </a:r>
          </a:p>
        </p:txBody>
      </p:sp>
      <p:sp>
        <p:nvSpPr>
          <p:cNvPr id="8" name="Subtitle 2"/>
          <p:cNvSpPr txBox="1">
            <a:spLocks/>
          </p:cNvSpPr>
          <p:nvPr/>
        </p:nvSpPr>
        <p:spPr>
          <a:xfrm>
            <a:off x="628047" y="4320367"/>
            <a:ext cx="5306540" cy="829274"/>
          </a:xfrm>
          <a:prstGeom prst="rect">
            <a:avLst/>
          </a:prstGeom>
        </p:spPr>
        <p:txBody>
          <a:bodyPr vert="horz" lIns="91440" tIns="45720" rIns="91440" bIns="45720" rtlCol="0">
            <a:no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defRPr/>
            </a:pPr>
            <a:r>
              <a:rPr lang="en-US" sz="2400" b="1" i="1" dirty="0">
                <a:solidFill>
                  <a:srgbClr val="000000"/>
                </a:solidFill>
              </a:rPr>
              <a:t>App Kindly Sponsored by:</a:t>
            </a:r>
          </a:p>
        </p:txBody>
      </p:sp>
      <p:sp>
        <p:nvSpPr>
          <p:cNvPr id="11" name="TextBox 2"/>
          <p:cNvSpPr txBox="1">
            <a:spLocks noChangeArrowheads="1"/>
          </p:cNvSpPr>
          <p:nvPr/>
        </p:nvSpPr>
        <p:spPr bwMode="auto">
          <a:xfrm>
            <a:off x="2427565" y="5727591"/>
            <a:ext cx="1707504"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200" dirty="0" err="1">
                <a:latin typeface="Verdana" charset="0"/>
                <a:cs typeface="Verdana" charset="0"/>
              </a:rPr>
              <a:t>www.intrum.com</a:t>
            </a:r>
            <a:endParaRPr lang="en-US" sz="1200" dirty="0">
              <a:latin typeface="Verdana" charset="0"/>
              <a:cs typeface="Verdana" charset="0"/>
            </a:endParaRPr>
          </a:p>
        </p:txBody>
      </p:sp>
      <p:pic>
        <p:nvPicPr>
          <p:cNvPr id="12" name="Picture 1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69322" y="1564298"/>
            <a:ext cx="2279614" cy="4440292"/>
          </a:xfrm>
          <a:prstGeom prst="rect">
            <a:avLst/>
          </a:prstGeom>
        </p:spPr>
      </p:pic>
      <p:pic>
        <p:nvPicPr>
          <p:cNvPr id="13" name="Picture 1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696058" y="4946947"/>
            <a:ext cx="3170518" cy="632570"/>
          </a:xfrm>
          <a:prstGeom prst="rect">
            <a:avLst/>
          </a:prstGeom>
        </p:spPr>
      </p:pic>
    </p:spTree>
    <p:extLst>
      <p:ext uri="{BB962C8B-B14F-4D97-AF65-F5344CB8AC3E}">
        <p14:creationId xmlns:p14="http://schemas.microsoft.com/office/powerpoint/2010/main" val="6837201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480881"/>
            <a:ext cx="7772400" cy="1470025"/>
          </a:xfrm>
        </p:spPr>
        <p:txBody>
          <a:bodyPr>
            <a:normAutofit/>
          </a:bodyPr>
          <a:lstStyle/>
          <a:p>
            <a:r>
              <a:rPr lang="en-GB" b="1" dirty="0"/>
              <a:t>Translation</a:t>
            </a:r>
            <a:br>
              <a:rPr lang="en-US" b="1" dirty="0"/>
            </a:br>
            <a:endParaRPr lang="en-US" b="1" dirty="0"/>
          </a:p>
        </p:txBody>
      </p:sp>
      <p:sp>
        <p:nvSpPr>
          <p:cNvPr id="3" name="Subtitle 2"/>
          <p:cNvSpPr>
            <a:spLocks noGrp="1"/>
          </p:cNvSpPr>
          <p:nvPr>
            <p:ph type="subTitle" idx="1"/>
          </p:nvPr>
        </p:nvSpPr>
        <p:spPr>
          <a:xfrm>
            <a:off x="248444" y="2501757"/>
            <a:ext cx="8647112" cy="1752600"/>
          </a:xfrm>
        </p:spPr>
        <p:txBody>
          <a:bodyPr rtlCol="0">
            <a:noAutofit/>
          </a:bodyPr>
          <a:lstStyle/>
          <a:p>
            <a:r>
              <a:rPr lang="fr-FR" sz="4800" b="1" dirty="0"/>
              <a:t>English to </a:t>
            </a:r>
            <a:r>
              <a:rPr lang="fr-FR" sz="4800" b="1" dirty="0" err="1"/>
              <a:t>Hungarian</a:t>
            </a:r>
            <a:endParaRPr lang="fr-FR" sz="4800" b="1" dirty="0"/>
          </a:p>
          <a:p>
            <a:r>
              <a:rPr lang="fr-FR" sz="4800" b="1" dirty="0"/>
              <a:t>Channel 1</a:t>
            </a:r>
          </a:p>
          <a:p>
            <a:endParaRPr lang="fr-FR" sz="4800" b="1" dirty="0"/>
          </a:p>
          <a:p>
            <a:r>
              <a:rPr lang="fr-FR" sz="4800" b="1" dirty="0" err="1"/>
              <a:t>Hungarian</a:t>
            </a:r>
            <a:r>
              <a:rPr lang="fr-FR" sz="4800" b="1" dirty="0"/>
              <a:t> to English</a:t>
            </a:r>
          </a:p>
          <a:p>
            <a:r>
              <a:rPr lang="fr-FR" sz="4800" b="1" dirty="0"/>
              <a:t>Channel 2</a:t>
            </a:r>
            <a:endParaRPr lang="en-US" dirty="0"/>
          </a:p>
        </p:txBody>
      </p:sp>
    </p:spTree>
    <p:extLst>
      <p:ext uri="{BB962C8B-B14F-4D97-AF65-F5344CB8AC3E}">
        <p14:creationId xmlns:p14="http://schemas.microsoft.com/office/powerpoint/2010/main" val="30065604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480881"/>
            <a:ext cx="7772400" cy="1470025"/>
          </a:xfrm>
        </p:spPr>
        <p:txBody>
          <a:bodyPr>
            <a:normAutofit/>
          </a:bodyPr>
          <a:lstStyle/>
          <a:p>
            <a:r>
              <a:rPr lang="en-GB" b="1" dirty="0"/>
              <a:t>Welcome Address</a:t>
            </a:r>
            <a:br>
              <a:rPr lang="en-US" b="1" dirty="0"/>
            </a:br>
            <a:endParaRPr lang="en-US" b="1" dirty="0"/>
          </a:p>
        </p:txBody>
      </p:sp>
      <p:sp>
        <p:nvSpPr>
          <p:cNvPr id="3" name="Subtitle 2"/>
          <p:cNvSpPr>
            <a:spLocks noGrp="1"/>
          </p:cNvSpPr>
          <p:nvPr>
            <p:ph type="subTitle" idx="1"/>
          </p:nvPr>
        </p:nvSpPr>
        <p:spPr>
          <a:xfrm>
            <a:off x="248444" y="2501757"/>
            <a:ext cx="8647112" cy="1752600"/>
          </a:xfrm>
        </p:spPr>
        <p:txBody>
          <a:bodyPr rtlCol="0">
            <a:noAutofit/>
          </a:bodyPr>
          <a:lstStyle/>
          <a:p>
            <a:r>
              <a:rPr lang="nl-NL" sz="4800" b="1" dirty="0"/>
              <a:t>Radu Lotrean </a:t>
            </a:r>
            <a:br>
              <a:rPr lang="nl-NL" sz="4800" b="1" dirty="0"/>
            </a:br>
            <a:r>
              <a:rPr lang="en-GB" b="1" dirty="0"/>
              <a:t>Co-Chair of the EECC</a:t>
            </a:r>
            <a:br>
              <a:rPr lang="en-GB" b="1" dirty="0"/>
            </a:br>
            <a:r>
              <a:rPr lang="nl-NL" b="1" dirty="0"/>
              <a:t>CITR, Romania</a:t>
            </a:r>
            <a:endParaRPr lang="en-US" dirty="0"/>
          </a:p>
          <a:p>
            <a:r>
              <a:rPr lang="nl-NL" sz="4800" b="1" dirty="0"/>
              <a:t>Steffen Koch</a:t>
            </a:r>
            <a:br>
              <a:rPr lang="nl-NL" sz="3600" b="1" dirty="0"/>
            </a:br>
            <a:r>
              <a:rPr lang="en-GB" b="1" dirty="0"/>
              <a:t>President of INSOL Europe</a:t>
            </a:r>
            <a:br>
              <a:rPr lang="en-GB" b="1" dirty="0"/>
            </a:br>
            <a:r>
              <a:rPr lang="nl-NL" b="1" dirty="0"/>
              <a:t>hww hermann wienberg Wilhelm, Germany</a:t>
            </a:r>
            <a:endParaRPr lang="en-US" dirty="0"/>
          </a:p>
        </p:txBody>
      </p:sp>
    </p:spTree>
    <p:extLst>
      <p:ext uri="{BB962C8B-B14F-4D97-AF65-F5344CB8AC3E}">
        <p14:creationId xmlns:p14="http://schemas.microsoft.com/office/powerpoint/2010/main" val="16026807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480881"/>
            <a:ext cx="7772400" cy="1470025"/>
          </a:xfrm>
        </p:spPr>
        <p:txBody>
          <a:bodyPr>
            <a:normAutofit/>
          </a:bodyPr>
          <a:lstStyle/>
          <a:p>
            <a:r>
              <a:rPr lang="en-GB" b="1" dirty="0"/>
              <a:t>Keynote Speaker</a:t>
            </a:r>
            <a:r>
              <a:rPr lang="en-US" dirty="0"/>
              <a:t> </a:t>
            </a:r>
            <a:br>
              <a:rPr lang="en-US" b="1" dirty="0"/>
            </a:br>
            <a:endParaRPr lang="en-US" b="1" dirty="0"/>
          </a:p>
        </p:txBody>
      </p:sp>
      <p:sp>
        <p:nvSpPr>
          <p:cNvPr id="3" name="Subtitle 2"/>
          <p:cNvSpPr>
            <a:spLocks noGrp="1"/>
          </p:cNvSpPr>
          <p:nvPr>
            <p:ph type="subTitle" idx="1"/>
          </p:nvPr>
        </p:nvSpPr>
        <p:spPr>
          <a:xfrm>
            <a:off x="248444" y="2501757"/>
            <a:ext cx="8647112" cy="1752600"/>
          </a:xfrm>
        </p:spPr>
        <p:txBody>
          <a:bodyPr rtlCol="0">
            <a:noAutofit/>
          </a:bodyPr>
          <a:lstStyle/>
          <a:p>
            <a:r>
              <a:rPr lang="en-GB" sz="4800" b="1" dirty="0" err="1"/>
              <a:t>Jelasity</a:t>
            </a:r>
            <a:r>
              <a:rPr lang="en-GB" sz="4800" b="1" dirty="0"/>
              <a:t> Radovan</a:t>
            </a:r>
            <a:r>
              <a:rPr lang="en-US" sz="4800" dirty="0"/>
              <a:t> </a:t>
            </a:r>
            <a:br>
              <a:rPr lang="nl-NL" sz="3600" b="1" dirty="0"/>
            </a:br>
            <a:r>
              <a:rPr lang="en-GB" b="1" dirty="0" err="1"/>
              <a:t>Erste</a:t>
            </a:r>
            <a:r>
              <a:rPr lang="en-GB" b="1" dirty="0"/>
              <a:t> Bank, Hungary</a:t>
            </a:r>
            <a:r>
              <a:rPr lang="en-US" dirty="0"/>
              <a:t> </a:t>
            </a:r>
          </a:p>
        </p:txBody>
      </p:sp>
    </p:spTree>
    <p:extLst>
      <p:ext uri="{BB962C8B-B14F-4D97-AF65-F5344CB8AC3E}">
        <p14:creationId xmlns:p14="http://schemas.microsoft.com/office/powerpoint/2010/main" val="17162489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1267248"/>
            <a:ext cx="8229600" cy="1143000"/>
          </a:xfrm>
        </p:spPr>
        <p:txBody>
          <a:bodyPr/>
          <a:lstStyle/>
          <a:p>
            <a:pPr eaLnBrk="1" hangingPunct="1"/>
            <a:r>
              <a:rPr lang="en-US" b="1" dirty="0"/>
              <a:t>Morning Technical Session</a:t>
            </a:r>
          </a:p>
        </p:txBody>
      </p:sp>
      <p:sp>
        <p:nvSpPr>
          <p:cNvPr id="6" name="Subtitle 1"/>
          <p:cNvSpPr txBox="1">
            <a:spLocks/>
          </p:cNvSpPr>
          <p:nvPr/>
        </p:nvSpPr>
        <p:spPr bwMode="auto">
          <a:xfrm>
            <a:off x="230188" y="2410248"/>
            <a:ext cx="8640762" cy="503238"/>
          </a:xfrm>
          <a:prstGeom prst="rect">
            <a:avLst/>
          </a:prstGeom>
          <a:noFill/>
          <a:ln w="9525">
            <a:noFill/>
            <a:miter lim="800000"/>
            <a:headEnd/>
            <a:tailEnd/>
          </a:ln>
        </p:spPr>
        <p:txBody>
          <a:bodyPr/>
          <a:lstStyle/>
          <a:p>
            <a:pPr algn="ctr">
              <a:spcBef>
                <a:spcPct val="20000"/>
              </a:spcBef>
              <a:buFont typeface="Arial" charset="0"/>
              <a:buNone/>
            </a:pPr>
            <a:r>
              <a:rPr lang="en-US" sz="2400" dirty="0">
                <a:latin typeface="Calibri" pitchFamily="34" charset="0"/>
              </a:rPr>
              <a:t>Kindly Sponsored by:</a:t>
            </a:r>
          </a:p>
        </p:txBody>
      </p:sp>
      <p:sp>
        <p:nvSpPr>
          <p:cNvPr id="9" name="Subtitle 1"/>
          <p:cNvSpPr txBox="1">
            <a:spLocks/>
          </p:cNvSpPr>
          <p:nvPr/>
        </p:nvSpPr>
        <p:spPr bwMode="auto">
          <a:xfrm>
            <a:off x="230488" y="5749426"/>
            <a:ext cx="8640762" cy="503238"/>
          </a:xfrm>
          <a:prstGeom prst="rect">
            <a:avLst/>
          </a:prstGeom>
          <a:noFill/>
          <a:ln w="9525">
            <a:noFill/>
            <a:miter lim="800000"/>
            <a:headEnd/>
            <a:tailEnd/>
          </a:ln>
        </p:spPr>
        <p:txBody>
          <a:bodyPr/>
          <a:lstStyle/>
          <a:p>
            <a:pPr algn="ctr">
              <a:spcBef>
                <a:spcPct val="20000"/>
              </a:spcBef>
              <a:buFont typeface="Arial" charset="0"/>
              <a:buNone/>
            </a:pPr>
            <a:r>
              <a:rPr lang="en-US" sz="2400" dirty="0" err="1">
                <a:latin typeface="Calibri" charset="0"/>
                <a:ea typeface="Calibri" charset="0"/>
                <a:cs typeface="Calibri" charset="0"/>
              </a:rPr>
              <a:t>www.cnajmj.fr</a:t>
            </a:r>
            <a:endParaRPr lang="en-US" sz="2400" dirty="0">
              <a:latin typeface="Calibri" charset="0"/>
              <a:ea typeface="Calibri" charset="0"/>
              <a:cs typeface="Calibri" charset="0"/>
            </a:endParaRPr>
          </a:p>
        </p:txBody>
      </p:sp>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600677" y="2913486"/>
            <a:ext cx="1938636" cy="2728452"/>
          </a:xfrm>
          <a:prstGeom prst="rect">
            <a:avLst/>
          </a:prstGeom>
        </p:spPr>
      </p:pic>
    </p:spTree>
    <p:extLst>
      <p:ext uri="{BB962C8B-B14F-4D97-AF65-F5344CB8AC3E}">
        <p14:creationId xmlns:p14="http://schemas.microsoft.com/office/powerpoint/2010/main" val="39908635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844675"/>
            <a:ext cx="7772400" cy="1470025"/>
          </a:xfrm>
        </p:spPr>
        <p:txBody>
          <a:bodyPr>
            <a:normAutofit fontScale="90000"/>
          </a:bodyPr>
          <a:lstStyle/>
          <a:p>
            <a:r>
              <a:rPr lang="en-US" b="1" dirty="0"/>
              <a:t>Winding up of (</a:t>
            </a:r>
            <a:r>
              <a:rPr lang="en-US" b="1" dirty="0" err="1"/>
              <a:t>assetless</a:t>
            </a:r>
            <a:r>
              <a:rPr lang="en-US" b="1" dirty="0"/>
              <a:t>)</a:t>
            </a:r>
            <a:br>
              <a:rPr lang="en-US" b="1" dirty="0"/>
            </a:br>
            <a:r>
              <a:rPr lang="en-US" b="1" dirty="0"/>
              <a:t>companies in Central-Eastern</a:t>
            </a:r>
            <a:br>
              <a:rPr lang="en-US" b="1" dirty="0"/>
            </a:br>
            <a:r>
              <a:rPr lang="en-US" b="1" dirty="0"/>
              <a:t>Europe – The reality show</a:t>
            </a:r>
            <a:br>
              <a:rPr lang="en-US" b="1" dirty="0"/>
            </a:br>
            <a:endParaRPr lang="en-US" b="1" dirty="0"/>
          </a:p>
        </p:txBody>
      </p:sp>
      <p:sp>
        <p:nvSpPr>
          <p:cNvPr id="3" name="Subtitle 2"/>
          <p:cNvSpPr>
            <a:spLocks noGrp="1"/>
          </p:cNvSpPr>
          <p:nvPr>
            <p:ph type="subTitle" idx="1"/>
          </p:nvPr>
        </p:nvSpPr>
        <p:spPr>
          <a:xfrm>
            <a:off x="252413" y="3465319"/>
            <a:ext cx="8647112" cy="1752600"/>
          </a:xfrm>
        </p:spPr>
        <p:txBody>
          <a:bodyPr rtlCol="0">
            <a:noAutofit/>
          </a:bodyPr>
          <a:lstStyle/>
          <a:p>
            <a:pPr>
              <a:defRPr/>
            </a:pPr>
            <a:r>
              <a:rPr lang="en-GB" sz="2400" b="1" dirty="0"/>
              <a:t>Panel Leader: Daniella Pap, </a:t>
            </a:r>
            <a:br>
              <a:rPr lang="en-GB" sz="2400" b="1" dirty="0"/>
            </a:br>
            <a:r>
              <a:rPr lang="en-GB" sz="2400" b="1" dirty="0" err="1"/>
              <a:t>Sziklai</a:t>
            </a:r>
            <a:r>
              <a:rPr lang="en-GB" sz="2400" b="1" dirty="0"/>
              <a:t> &amp; </a:t>
            </a:r>
            <a:r>
              <a:rPr lang="en-GB" sz="2400" b="1" dirty="0" err="1"/>
              <a:t>Andrejszki</a:t>
            </a:r>
            <a:r>
              <a:rPr lang="en-GB" sz="2400" b="1" dirty="0"/>
              <a:t> Law Office, Hungary</a:t>
            </a:r>
            <a:r>
              <a:rPr lang="en-US" sz="2400" dirty="0"/>
              <a:t> </a:t>
            </a:r>
            <a:endParaRPr lang="en-GB" sz="2400" b="1" dirty="0"/>
          </a:p>
          <a:p>
            <a:r>
              <a:rPr lang="en-GB" sz="2400" b="1" dirty="0"/>
              <a:t>Daniel </a:t>
            </a:r>
            <a:r>
              <a:rPr lang="en-GB" sz="2400" b="1" dirty="0" err="1"/>
              <a:t>Gyarfas</a:t>
            </a:r>
            <a:r>
              <a:rPr lang="en-GB" sz="2400" b="1" dirty="0"/>
              <a:t>, </a:t>
            </a:r>
            <a:r>
              <a:rPr lang="en-GB" sz="2400" b="1" dirty="0" err="1"/>
              <a:t>Sziklai</a:t>
            </a:r>
            <a:r>
              <a:rPr lang="en-GB" sz="2400" b="1" dirty="0"/>
              <a:t> &amp; </a:t>
            </a:r>
            <a:r>
              <a:rPr lang="en-GB" sz="2400" b="1" dirty="0" err="1"/>
              <a:t>Andrejszki</a:t>
            </a:r>
            <a:r>
              <a:rPr lang="en-GB" sz="2400" b="1" dirty="0"/>
              <a:t> Law Office, Hungary</a:t>
            </a:r>
            <a:endParaRPr lang="en-US" sz="2400" b="1" dirty="0"/>
          </a:p>
          <a:p>
            <a:r>
              <a:rPr lang="en-GB" sz="2400" b="1" dirty="0"/>
              <a:t>Roman-Knut </a:t>
            </a:r>
            <a:r>
              <a:rPr lang="en-GB" sz="2400" b="1" dirty="0" err="1"/>
              <a:t>Seger</a:t>
            </a:r>
            <a:r>
              <a:rPr lang="en-GB" sz="2400" b="1" dirty="0"/>
              <a:t>, BDO Restructuring GmbH, Germany</a:t>
            </a:r>
            <a:endParaRPr lang="en-US" sz="2400" b="1" dirty="0"/>
          </a:p>
          <a:p>
            <a:r>
              <a:rPr lang="en-GB" sz="2400" b="1" dirty="0"/>
              <a:t>Petr </a:t>
            </a:r>
            <a:r>
              <a:rPr lang="en-GB" sz="2400" b="1" dirty="0" err="1"/>
              <a:t>Sprinz</a:t>
            </a:r>
            <a:r>
              <a:rPr lang="en-GB" sz="2400" b="1" dirty="0"/>
              <a:t>, Havel, </a:t>
            </a:r>
            <a:r>
              <a:rPr lang="en-GB" sz="2400" b="1" dirty="0" err="1"/>
              <a:t>Holásek</a:t>
            </a:r>
            <a:r>
              <a:rPr lang="en-GB" sz="2400" b="1" dirty="0"/>
              <a:t> &amp; Partners; </a:t>
            </a:r>
            <a:br>
              <a:rPr lang="en-GB" sz="2400" b="1" dirty="0"/>
            </a:br>
            <a:r>
              <a:rPr lang="en-GB" sz="2400" b="1" dirty="0"/>
              <a:t>University of </a:t>
            </a:r>
            <a:r>
              <a:rPr lang="en-GB" sz="2400" b="1" dirty="0" err="1"/>
              <a:t>Palacky</a:t>
            </a:r>
            <a:r>
              <a:rPr lang="en-GB" sz="2400" b="1" dirty="0"/>
              <a:t>, Czech Republic</a:t>
            </a:r>
            <a:endParaRPr lang="en-US" sz="2400" b="1" dirty="0"/>
          </a:p>
          <a:p>
            <a:r>
              <a:rPr lang="en-GB" sz="2400" b="1" dirty="0"/>
              <a:t>Rolland Szabo, Szabo Rolland Law Office, Romania</a:t>
            </a:r>
            <a:endParaRPr lang="en-US" sz="2400" b="1" dirty="0"/>
          </a:p>
        </p:txBody>
      </p:sp>
    </p:spTree>
    <p:extLst>
      <p:ext uri="{BB962C8B-B14F-4D97-AF65-F5344CB8AC3E}">
        <p14:creationId xmlns:p14="http://schemas.microsoft.com/office/powerpoint/2010/main" val="3988799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4295775"/>
          </a:xfrm>
        </p:spPr>
        <p:txBody>
          <a:bodyPr>
            <a:normAutofit fontScale="92500" lnSpcReduction="10000"/>
          </a:bodyPr>
          <a:lstStyle/>
          <a:p>
            <a:pPr>
              <a:spcAft>
                <a:spcPts val="1200"/>
              </a:spcAft>
            </a:pPr>
            <a:r>
              <a:rPr lang="en-GB" sz="2200" dirty="0"/>
              <a:t>The main purpose of the panel is to answer the question how the legal systems of various member states handle the procedures related to the winding up of </a:t>
            </a:r>
            <a:r>
              <a:rPr lang="en-GB" sz="2200" dirty="0" err="1"/>
              <a:t>assetless</a:t>
            </a:r>
            <a:r>
              <a:rPr lang="en-GB" sz="2200" dirty="0"/>
              <a:t> companies, what the differences and similarities are. </a:t>
            </a:r>
          </a:p>
          <a:p>
            <a:pPr>
              <a:spcAft>
                <a:spcPts val="1200"/>
              </a:spcAft>
            </a:pPr>
            <a:r>
              <a:rPr lang="en-GB" sz="2200" dirty="0"/>
              <a:t>How many of the companies subject to a winding up process turn out to be </a:t>
            </a:r>
            <a:r>
              <a:rPr lang="en-GB" sz="2200" dirty="0" err="1"/>
              <a:t>assetless</a:t>
            </a:r>
            <a:r>
              <a:rPr lang="en-GB" sz="2200" dirty="0"/>
              <a:t>?</a:t>
            </a:r>
          </a:p>
          <a:p>
            <a:pPr>
              <a:spcAft>
                <a:spcPts val="1200"/>
              </a:spcAft>
            </a:pPr>
            <a:r>
              <a:rPr lang="en-GB" sz="2200" dirty="0"/>
              <a:t>Does a specific procedure exist for the </a:t>
            </a:r>
            <a:r>
              <a:rPr lang="en-GB" sz="2200" dirty="0" err="1"/>
              <a:t>windig</a:t>
            </a:r>
            <a:r>
              <a:rPr lang="en-GB" sz="2200" dirty="0"/>
              <a:t> up of </a:t>
            </a:r>
            <a:r>
              <a:rPr lang="en-GB" sz="2200" dirty="0" err="1"/>
              <a:t>assettless</a:t>
            </a:r>
            <a:r>
              <a:rPr lang="en-GB" sz="2200" dirty="0"/>
              <a:t> companies?</a:t>
            </a:r>
          </a:p>
          <a:p>
            <a:pPr>
              <a:spcAft>
                <a:spcPts val="1200"/>
              </a:spcAft>
            </a:pPr>
            <a:r>
              <a:rPr lang="en-GB" sz="2200" dirty="0"/>
              <a:t>The aspects of tracking down assets: what options does a liquidator have to find and retrieve assets wrongfully withdrawn from the company’s property?</a:t>
            </a:r>
            <a:endParaRPr lang="hu-HU" sz="2200" dirty="0"/>
          </a:p>
          <a:p>
            <a:pPr>
              <a:spcAft>
                <a:spcPts val="1200"/>
              </a:spcAft>
            </a:pPr>
            <a:r>
              <a:rPr lang="en-US" sz="2200" dirty="0"/>
              <a:t>Does the liquidator receive any support from criminal law?</a:t>
            </a:r>
          </a:p>
        </p:txBody>
      </p:sp>
    </p:spTree>
    <p:extLst>
      <p:ext uri="{BB962C8B-B14F-4D97-AF65-F5344CB8AC3E}">
        <p14:creationId xmlns:p14="http://schemas.microsoft.com/office/powerpoint/2010/main" val="16789077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1269641"/>
            <a:ext cx="8229600" cy="1143000"/>
          </a:xfrm>
        </p:spPr>
        <p:txBody>
          <a:bodyPr/>
          <a:lstStyle/>
          <a:p>
            <a:pPr eaLnBrk="1" hangingPunct="1"/>
            <a:r>
              <a:rPr lang="en-US" b="1" dirty="0"/>
              <a:t>Coffee Break</a:t>
            </a:r>
          </a:p>
        </p:txBody>
      </p:sp>
      <p:sp>
        <p:nvSpPr>
          <p:cNvPr id="5" name="Subtitle 1"/>
          <p:cNvSpPr txBox="1">
            <a:spLocks/>
          </p:cNvSpPr>
          <p:nvPr/>
        </p:nvSpPr>
        <p:spPr bwMode="auto">
          <a:xfrm>
            <a:off x="230188" y="2462980"/>
            <a:ext cx="8640762" cy="503238"/>
          </a:xfrm>
          <a:prstGeom prst="rect">
            <a:avLst/>
          </a:prstGeom>
          <a:noFill/>
          <a:ln w="9525">
            <a:noFill/>
            <a:miter lim="800000"/>
            <a:headEnd/>
            <a:tailEnd/>
          </a:ln>
        </p:spPr>
        <p:txBody>
          <a:bodyPr/>
          <a:lstStyle/>
          <a:p>
            <a:pPr algn="ctr">
              <a:spcBef>
                <a:spcPct val="20000"/>
              </a:spcBef>
              <a:buFont typeface="Arial" charset="0"/>
              <a:buNone/>
            </a:pPr>
            <a:r>
              <a:rPr lang="en-US" sz="2400" dirty="0">
                <a:latin typeface="Calibri" pitchFamily="34" charset="0"/>
              </a:rPr>
              <a:t>Kindly Sponsored by:</a:t>
            </a:r>
          </a:p>
        </p:txBody>
      </p:sp>
      <p:sp>
        <p:nvSpPr>
          <p:cNvPr id="9" name="Subtitle 1"/>
          <p:cNvSpPr txBox="1">
            <a:spLocks/>
          </p:cNvSpPr>
          <p:nvPr/>
        </p:nvSpPr>
        <p:spPr bwMode="auto">
          <a:xfrm>
            <a:off x="230488" y="4559710"/>
            <a:ext cx="8640762" cy="503238"/>
          </a:xfrm>
          <a:prstGeom prst="rect">
            <a:avLst/>
          </a:prstGeom>
          <a:noFill/>
          <a:ln w="9525">
            <a:noFill/>
            <a:miter lim="800000"/>
            <a:headEnd/>
            <a:tailEnd/>
          </a:ln>
        </p:spPr>
        <p:txBody>
          <a:bodyPr/>
          <a:lstStyle/>
          <a:p>
            <a:pPr algn="ctr">
              <a:spcBef>
                <a:spcPct val="20000"/>
              </a:spcBef>
              <a:buFont typeface="Arial" charset="0"/>
              <a:buNone/>
            </a:pPr>
            <a:r>
              <a:rPr lang="en-US" sz="2400" dirty="0">
                <a:latin typeface="Calibri" pitchFamily="34" charset="0"/>
              </a:rPr>
              <a:t>﻿www.troostwijkauctions.com</a:t>
            </a:r>
          </a:p>
        </p:txBody>
      </p:sp>
      <p:pic>
        <p:nvPicPr>
          <p:cNvPr id="2" name="Pictur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21948" y="3191940"/>
            <a:ext cx="6698072" cy="1063392"/>
          </a:xfrm>
          <a:prstGeom prst="rect">
            <a:avLst/>
          </a:prstGeom>
        </p:spPr>
      </p:pic>
    </p:spTree>
    <p:extLst>
      <p:ext uri="{BB962C8B-B14F-4D97-AF65-F5344CB8AC3E}">
        <p14:creationId xmlns:p14="http://schemas.microsoft.com/office/powerpoint/2010/main" val="10606284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844675"/>
            <a:ext cx="7772400" cy="1470025"/>
          </a:xfrm>
        </p:spPr>
        <p:txBody>
          <a:bodyPr>
            <a:normAutofit fontScale="90000"/>
          </a:bodyPr>
          <a:lstStyle/>
          <a:p>
            <a:r>
              <a:rPr lang="en-GB" b="1" dirty="0"/>
              <a:t>Non-performing loans / crisis management and bankruptcy of financial institutions after the financial crisis</a:t>
            </a:r>
            <a:endParaRPr lang="en-US" b="1" dirty="0"/>
          </a:p>
        </p:txBody>
      </p:sp>
      <p:sp>
        <p:nvSpPr>
          <p:cNvPr id="3" name="Subtitle 2"/>
          <p:cNvSpPr>
            <a:spLocks noGrp="1"/>
          </p:cNvSpPr>
          <p:nvPr>
            <p:ph type="subTitle" idx="1"/>
          </p:nvPr>
        </p:nvSpPr>
        <p:spPr>
          <a:xfrm>
            <a:off x="252413" y="3986429"/>
            <a:ext cx="8647112" cy="1752600"/>
          </a:xfrm>
        </p:spPr>
        <p:txBody>
          <a:bodyPr rtlCol="0">
            <a:noAutofit/>
          </a:bodyPr>
          <a:lstStyle/>
          <a:p>
            <a:r>
              <a:rPr lang="en-GB" sz="2400" b="1" dirty="0"/>
              <a:t>Panel Leader: </a:t>
            </a:r>
            <a:br>
              <a:rPr lang="en-GB" sz="2400" b="1" dirty="0"/>
            </a:br>
            <a:r>
              <a:rPr lang="en-GB" sz="2400" b="1" dirty="0" err="1"/>
              <a:t>Péter</a:t>
            </a:r>
            <a:r>
              <a:rPr lang="en-GB" sz="2400" b="1" dirty="0"/>
              <a:t> </a:t>
            </a:r>
            <a:r>
              <a:rPr lang="en-GB" sz="2400" b="1" dirty="0" err="1"/>
              <a:t>Felfalusi</a:t>
            </a:r>
            <a:r>
              <a:rPr lang="en-GB" sz="2400" b="1" dirty="0"/>
              <a:t>, </a:t>
            </a:r>
            <a:r>
              <a:rPr lang="en-GB" sz="2400" b="1" dirty="0" err="1"/>
              <a:t>Intrum</a:t>
            </a:r>
            <a:r>
              <a:rPr lang="en-GB" sz="2400" b="1" dirty="0"/>
              <a:t> Justitia, Hungary</a:t>
            </a:r>
            <a:endParaRPr lang="en-US" sz="2400" b="1" dirty="0"/>
          </a:p>
          <a:p>
            <a:r>
              <a:rPr lang="en-GB" sz="2400" b="1" dirty="0"/>
              <a:t>Alfredo Bello, AlixPartners, UK</a:t>
            </a:r>
            <a:endParaRPr lang="en-US" sz="2400" b="1" dirty="0"/>
          </a:p>
          <a:p>
            <a:r>
              <a:rPr lang="en-GB" sz="2400" b="1" dirty="0"/>
              <a:t>Nikolai Varma, Morgan Stanley Investment Banking Division, UK</a:t>
            </a:r>
            <a:r>
              <a:rPr lang="en-US" sz="2400" b="1" dirty="0"/>
              <a:t> </a:t>
            </a:r>
          </a:p>
        </p:txBody>
      </p:sp>
    </p:spTree>
    <p:extLst>
      <p:ext uri="{BB962C8B-B14F-4D97-AF65-F5344CB8AC3E}">
        <p14:creationId xmlns:p14="http://schemas.microsoft.com/office/powerpoint/2010/main" val="20460059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93821" y="2285833"/>
            <a:ext cx="7772400" cy="1470025"/>
          </a:xfrm>
        </p:spPr>
        <p:txBody>
          <a:bodyPr>
            <a:normAutofit fontScale="90000"/>
          </a:bodyPr>
          <a:lstStyle/>
          <a:p>
            <a:r>
              <a:rPr lang="en-US" b="1" dirty="0"/>
              <a:t>Non-performing loans / crisis management and bankruptcy of financial institutions after the financial</a:t>
            </a:r>
            <a:r>
              <a:rPr lang="en-US" dirty="0"/>
              <a:t> </a:t>
            </a:r>
            <a:r>
              <a:rPr lang="en-US" b="1" dirty="0"/>
              <a:t>crisis</a:t>
            </a:r>
            <a:br>
              <a:rPr lang="hu-HU" dirty="0"/>
            </a:br>
            <a:r>
              <a:rPr lang="en-GB" dirty="0"/>
              <a:t> </a:t>
            </a:r>
            <a:endParaRPr lang="hu-HU" dirty="0"/>
          </a:p>
        </p:txBody>
      </p:sp>
      <p:sp>
        <p:nvSpPr>
          <p:cNvPr id="3" name="Subtitle 2"/>
          <p:cNvSpPr>
            <a:spLocks noGrp="1"/>
          </p:cNvSpPr>
          <p:nvPr>
            <p:ph type="subTitle" idx="1"/>
          </p:nvPr>
        </p:nvSpPr>
        <p:spPr>
          <a:xfrm>
            <a:off x="252413" y="4139087"/>
            <a:ext cx="8647112" cy="1752600"/>
          </a:xfrm>
        </p:spPr>
        <p:txBody>
          <a:bodyPr rtlCol="0">
            <a:noAutofit/>
          </a:bodyPr>
          <a:lstStyle/>
          <a:p>
            <a:pPr>
              <a:defRPr/>
            </a:pPr>
            <a:r>
              <a:rPr lang="hu-HU" sz="3600" b="1" dirty="0"/>
              <a:t>Peter Felfalusi</a:t>
            </a:r>
            <a:br>
              <a:rPr lang="en-US" sz="3600" b="1" dirty="0"/>
            </a:br>
            <a:r>
              <a:rPr lang="hu-HU" sz="3600" b="1" dirty="0"/>
              <a:t>CEO, </a:t>
            </a:r>
            <a:r>
              <a:rPr lang="hu-HU" sz="3600" b="1" dirty="0" err="1"/>
              <a:t>Intrum</a:t>
            </a:r>
            <a:r>
              <a:rPr lang="hu-HU" sz="3600" b="1" dirty="0"/>
              <a:t> </a:t>
            </a:r>
            <a:r>
              <a:rPr lang="hu-HU" sz="3600" b="1" dirty="0" err="1"/>
              <a:t>Justitia</a:t>
            </a:r>
            <a:r>
              <a:rPr lang="hu-HU" sz="3600" b="1" dirty="0"/>
              <a:t> </a:t>
            </a:r>
            <a:r>
              <a:rPr lang="hu-HU" sz="3600" b="1" dirty="0" err="1"/>
              <a:t>Zrt</a:t>
            </a:r>
            <a:r>
              <a:rPr lang="hu-HU" sz="3600" b="1" dirty="0"/>
              <a:t>.</a:t>
            </a:r>
            <a:endParaRPr lang="en-US" sz="3600" dirty="0"/>
          </a:p>
        </p:txBody>
      </p:sp>
    </p:spTree>
    <p:extLst>
      <p:ext uri="{BB962C8B-B14F-4D97-AF65-F5344CB8AC3E}">
        <p14:creationId xmlns:p14="http://schemas.microsoft.com/office/powerpoint/2010/main" val="61686703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1211591"/>
            <a:ext cx="8229600" cy="1143000"/>
          </a:xfrm>
        </p:spPr>
        <p:txBody>
          <a:bodyPr>
            <a:noAutofit/>
          </a:bodyPr>
          <a:lstStyle/>
          <a:p>
            <a:r>
              <a:rPr lang="hu-HU" sz="3200" dirty="0" err="1"/>
              <a:t>Corporate</a:t>
            </a:r>
            <a:r>
              <a:rPr lang="hu-HU" sz="3200" dirty="0"/>
              <a:t> </a:t>
            </a:r>
            <a:r>
              <a:rPr lang="hu-HU" sz="3200" dirty="0" err="1"/>
              <a:t>NPLs</a:t>
            </a:r>
            <a:r>
              <a:rPr lang="hu-HU" sz="3200" dirty="0"/>
              <a:t> </a:t>
            </a:r>
            <a:r>
              <a:rPr lang="hu-HU" sz="3200" dirty="0" err="1"/>
              <a:t>in</a:t>
            </a:r>
            <a:r>
              <a:rPr lang="hu-HU" sz="3200" dirty="0"/>
              <a:t> Hungary </a:t>
            </a:r>
            <a:r>
              <a:rPr lang="hu-HU" sz="3200" dirty="0" err="1"/>
              <a:t>after</a:t>
            </a:r>
            <a:r>
              <a:rPr lang="hu-HU" sz="3200" dirty="0"/>
              <a:t> </a:t>
            </a:r>
            <a:r>
              <a:rPr lang="hu-HU" sz="3200" dirty="0" err="1"/>
              <a:t>the</a:t>
            </a:r>
            <a:r>
              <a:rPr lang="hu-HU" sz="3200" dirty="0"/>
              <a:t> </a:t>
            </a:r>
            <a:r>
              <a:rPr lang="hu-HU" sz="3200" dirty="0" err="1"/>
              <a:t>crisis</a:t>
            </a:r>
            <a:br>
              <a:rPr lang="hu-HU" sz="3200" dirty="0"/>
            </a:br>
            <a:r>
              <a:rPr lang="hu-HU" sz="3200" dirty="0"/>
              <a:t>2007-2011</a:t>
            </a:r>
          </a:p>
        </p:txBody>
      </p:sp>
      <p:graphicFrame>
        <p:nvGraphicFramePr>
          <p:cNvPr id="3" name="Diagram 2"/>
          <p:cNvGraphicFramePr>
            <a:graphicFrameLocks/>
          </p:cNvGraphicFramePr>
          <p:nvPr>
            <p:extLst/>
          </p:nvPr>
        </p:nvGraphicFramePr>
        <p:xfrm>
          <a:off x="97971" y="1878125"/>
          <a:ext cx="8926286" cy="484346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7807267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1211591"/>
            <a:ext cx="8229600" cy="1143000"/>
          </a:xfrm>
        </p:spPr>
        <p:txBody>
          <a:bodyPr>
            <a:noAutofit/>
          </a:bodyPr>
          <a:lstStyle/>
          <a:p>
            <a:r>
              <a:rPr lang="hu-HU" sz="3200" dirty="0" err="1"/>
              <a:t>Corporate</a:t>
            </a:r>
            <a:r>
              <a:rPr lang="hu-HU" sz="3200" dirty="0"/>
              <a:t> </a:t>
            </a:r>
            <a:r>
              <a:rPr lang="hu-HU" sz="3200" dirty="0" err="1"/>
              <a:t>NPLs</a:t>
            </a:r>
            <a:r>
              <a:rPr lang="hu-HU" sz="3200" dirty="0"/>
              <a:t> </a:t>
            </a:r>
            <a:r>
              <a:rPr lang="hu-HU" sz="3200" dirty="0" err="1"/>
              <a:t>in</a:t>
            </a:r>
            <a:r>
              <a:rPr lang="hu-HU" sz="3200" dirty="0"/>
              <a:t> Hungary </a:t>
            </a:r>
            <a:r>
              <a:rPr lang="hu-HU" sz="3200" dirty="0" err="1"/>
              <a:t>after</a:t>
            </a:r>
            <a:r>
              <a:rPr lang="hu-HU" sz="3200" dirty="0"/>
              <a:t> </a:t>
            </a:r>
            <a:r>
              <a:rPr lang="hu-HU" sz="3200" dirty="0" err="1"/>
              <a:t>the</a:t>
            </a:r>
            <a:r>
              <a:rPr lang="hu-HU" sz="3200" dirty="0"/>
              <a:t> </a:t>
            </a:r>
            <a:r>
              <a:rPr lang="hu-HU" sz="3200" dirty="0" err="1"/>
              <a:t>crisis</a:t>
            </a:r>
            <a:br>
              <a:rPr lang="hu-HU" sz="3200" dirty="0"/>
            </a:br>
            <a:r>
              <a:rPr lang="hu-HU" sz="3200" dirty="0"/>
              <a:t>2012-2016</a:t>
            </a:r>
          </a:p>
        </p:txBody>
      </p:sp>
      <p:graphicFrame>
        <p:nvGraphicFramePr>
          <p:cNvPr id="3" name="Diagram 2"/>
          <p:cNvGraphicFramePr>
            <a:graphicFrameLocks/>
          </p:cNvGraphicFramePr>
          <p:nvPr>
            <p:extLst/>
          </p:nvPr>
        </p:nvGraphicFramePr>
        <p:xfrm>
          <a:off x="76200" y="1861457"/>
          <a:ext cx="8958943" cy="489312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3430549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1309565"/>
            <a:ext cx="8229600" cy="1143000"/>
          </a:xfrm>
        </p:spPr>
        <p:txBody>
          <a:bodyPr>
            <a:noAutofit/>
          </a:bodyPr>
          <a:lstStyle/>
          <a:p>
            <a:r>
              <a:rPr lang="hu-HU" sz="2800" dirty="0" err="1"/>
              <a:t>Consumer</a:t>
            </a:r>
            <a:r>
              <a:rPr lang="hu-HU" sz="2800" dirty="0"/>
              <a:t> </a:t>
            </a:r>
            <a:r>
              <a:rPr lang="hu-HU" sz="2800" dirty="0" err="1"/>
              <a:t>NPLs</a:t>
            </a:r>
            <a:r>
              <a:rPr lang="hu-HU" sz="2800" dirty="0"/>
              <a:t> </a:t>
            </a:r>
            <a:r>
              <a:rPr lang="hu-HU" sz="2800" dirty="0" err="1"/>
              <a:t>in</a:t>
            </a:r>
            <a:r>
              <a:rPr lang="hu-HU" sz="2800" dirty="0"/>
              <a:t> Hungary </a:t>
            </a:r>
            <a:r>
              <a:rPr lang="hu-HU" sz="2800" dirty="0" err="1"/>
              <a:t>after</a:t>
            </a:r>
            <a:r>
              <a:rPr lang="hu-HU" sz="2800" dirty="0"/>
              <a:t> </a:t>
            </a:r>
            <a:r>
              <a:rPr lang="hu-HU" sz="2800" dirty="0" err="1"/>
              <a:t>the</a:t>
            </a:r>
            <a:r>
              <a:rPr lang="hu-HU" sz="2800" dirty="0"/>
              <a:t> </a:t>
            </a:r>
            <a:r>
              <a:rPr lang="hu-HU" sz="2800" dirty="0" err="1"/>
              <a:t>crisis</a:t>
            </a:r>
            <a:endParaRPr lang="hu-HU" sz="2800" dirty="0"/>
          </a:p>
        </p:txBody>
      </p:sp>
      <p:graphicFrame>
        <p:nvGraphicFramePr>
          <p:cNvPr id="4" name="Diagram 3"/>
          <p:cNvGraphicFramePr>
            <a:graphicFrameLocks/>
          </p:cNvGraphicFramePr>
          <p:nvPr>
            <p:extLst/>
          </p:nvPr>
        </p:nvGraphicFramePr>
        <p:xfrm>
          <a:off x="87086" y="1698171"/>
          <a:ext cx="8969828" cy="504008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5237293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a:t>NPL in Hungary </a:t>
            </a:r>
            <a:r>
              <a:rPr lang="hu-HU" dirty="0" err="1"/>
              <a:t>after</a:t>
            </a:r>
            <a:r>
              <a:rPr lang="hu-HU" dirty="0"/>
              <a:t> </a:t>
            </a:r>
            <a:r>
              <a:rPr lang="hu-HU" dirty="0" err="1"/>
              <a:t>the</a:t>
            </a:r>
            <a:r>
              <a:rPr lang="hu-HU" dirty="0"/>
              <a:t> </a:t>
            </a:r>
            <a:r>
              <a:rPr lang="hu-HU" dirty="0" err="1"/>
              <a:t>crisis</a:t>
            </a:r>
            <a:endParaRPr lang="hu-HU" dirty="0"/>
          </a:p>
        </p:txBody>
      </p:sp>
      <p:sp>
        <p:nvSpPr>
          <p:cNvPr id="3" name="Tartalom helye 2"/>
          <p:cNvSpPr>
            <a:spLocks noGrp="1"/>
          </p:cNvSpPr>
          <p:nvPr>
            <p:ph idx="1"/>
          </p:nvPr>
        </p:nvSpPr>
        <p:spPr/>
        <p:txBody>
          <a:bodyPr>
            <a:normAutofit fontScale="92500" lnSpcReduction="20000"/>
          </a:bodyPr>
          <a:lstStyle/>
          <a:p>
            <a:r>
              <a:rPr lang="hu-HU" dirty="0"/>
              <a:t>Hungary </a:t>
            </a:r>
            <a:r>
              <a:rPr lang="hu-HU" dirty="0" err="1"/>
              <a:t>was</a:t>
            </a:r>
            <a:r>
              <a:rPr lang="hu-HU" dirty="0"/>
              <a:t> in a </a:t>
            </a:r>
            <a:r>
              <a:rPr lang="hu-HU" dirty="0" err="1"/>
              <a:t>special</a:t>
            </a:r>
            <a:r>
              <a:rPr lang="hu-HU" dirty="0"/>
              <a:t> </a:t>
            </a:r>
            <a:r>
              <a:rPr lang="hu-HU" dirty="0" err="1"/>
              <a:t>situation</a:t>
            </a:r>
            <a:endParaRPr lang="hu-HU" dirty="0"/>
          </a:p>
          <a:p>
            <a:pPr lvl="1"/>
            <a:r>
              <a:rPr lang="hu-HU" dirty="0"/>
              <a:t>HUF </a:t>
            </a:r>
            <a:r>
              <a:rPr lang="hu-HU" dirty="0" err="1"/>
              <a:t>weakened</a:t>
            </a:r>
            <a:r>
              <a:rPr lang="hu-HU" dirty="0"/>
              <a:t> </a:t>
            </a:r>
            <a:r>
              <a:rPr lang="hu-HU" dirty="0" err="1"/>
              <a:t>about</a:t>
            </a:r>
            <a:r>
              <a:rPr lang="hu-HU" dirty="0"/>
              <a:t> 30% </a:t>
            </a:r>
            <a:r>
              <a:rPr lang="hu-HU" dirty="0" err="1"/>
              <a:t>to</a:t>
            </a:r>
            <a:r>
              <a:rPr lang="hu-HU" dirty="0"/>
              <a:t> EUR</a:t>
            </a:r>
          </a:p>
          <a:p>
            <a:pPr lvl="1"/>
            <a:r>
              <a:rPr lang="hu-HU" dirty="0"/>
              <a:t>CHF/HUF almost </a:t>
            </a:r>
            <a:r>
              <a:rPr lang="hu-HU" dirty="0" err="1"/>
              <a:t>doubled</a:t>
            </a:r>
            <a:endParaRPr lang="hu-HU" dirty="0"/>
          </a:p>
          <a:p>
            <a:pPr lvl="1"/>
            <a:r>
              <a:rPr lang="hu-HU" dirty="0" err="1"/>
              <a:t>Over-indebtedness</a:t>
            </a:r>
            <a:r>
              <a:rPr lang="hu-HU" dirty="0"/>
              <a:t> in </a:t>
            </a:r>
            <a:r>
              <a:rPr lang="hu-HU" dirty="0" err="1"/>
              <a:t>foreign</a:t>
            </a:r>
            <a:r>
              <a:rPr lang="hu-HU" dirty="0"/>
              <a:t> </a:t>
            </a:r>
            <a:r>
              <a:rPr lang="hu-HU" dirty="0" err="1"/>
              <a:t>currencies</a:t>
            </a:r>
            <a:r>
              <a:rPr lang="hu-HU" dirty="0"/>
              <a:t> (</a:t>
            </a:r>
            <a:r>
              <a:rPr lang="hu-HU" dirty="0" err="1"/>
              <a:t>mainly</a:t>
            </a:r>
            <a:r>
              <a:rPr lang="hu-HU" dirty="0"/>
              <a:t> CHF)</a:t>
            </a:r>
          </a:p>
          <a:p>
            <a:pPr lvl="2"/>
            <a:r>
              <a:rPr lang="hu-HU" dirty="0" err="1"/>
              <a:t>the</a:t>
            </a:r>
            <a:r>
              <a:rPr lang="hu-HU" dirty="0"/>
              <a:t> </a:t>
            </a:r>
            <a:r>
              <a:rPr lang="hu-HU" dirty="0" err="1"/>
              <a:t>bad</a:t>
            </a:r>
            <a:r>
              <a:rPr lang="hu-HU" dirty="0"/>
              <a:t> </a:t>
            </a:r>
            <a:r>
              <a:rPr lang="hu-HU" dirty="0" err="1"/>
              <a:t>situation</a:t>
            </a:r>
            <a:r>
              <a:rPr lang="hu-HU" dirty="0"/>
              <a:t> </a:t>
            </a:r>
            <a:r>
              <a:rPr lang="hu-HU" dirty="0" err="1"/>
              <a:t>caused</a:t>
            </a:r>
            <a:r>
              <a:rPr lang="hu-HU" dirty="0"/>
              <a:t> </a:t>
            </a:r>
            <a:r>
              <a:rPr lang="hu-HU" dirty="0" err="1"/>
              <a:t>by</a:t>
            </a:r>
            <a:r>
              <a:rPr lang="hu-HU" dirty="0"/>
              <a:t> </a:t>
            </a:r>
            <a:r>
              <a:rPr lang="hu-HU" dirty="0" err="1"/>
              <a:t>the</a:t>
            </a:r>
            <a:r>
              <a:rPr lang="hu-HU" dirty="0"/>
              <a:t> </a:t>
            </a:r>
            <a:r>
              <a:rPr lang="hu-HU" dirty="0" err="1"/>
              <a:t>drop</a:t>
            </a:r>
            <a:r>
              <a:rPr lang="hu-HU" dirty="0"/>
              <a:t> of </a:t>
            </a:r>
            <a:r>
              <a:rPr lang="hu-HU" dirty="0" err="1"/>
              <a:t>demand</a:t>
            </a:r>
            <a:r>
              <a:rPr lang="hu-HU" dirty="0"/>
              <a:t> and </a:t>
            </a:r>
            <a:r>
              <a:rPr lang="hu-HU" dirty="0" err="1"/>
              <a:t>lack</a:t>
            </a:r>
            <a:r>
              <a:rPr lang="hu-HU" dirty="0"/>
              <a:t> of </a:t>
            </a:r>
            <a:r>
              <a:rPr lang="hu-HU" dirty="0" err="1"/>
              <a:t>financing</a:t>
            </a:r>
            <a:r>
              <a:rPr lang="hu-HU" dirty="0"/>
              <a:t> </a:t>
            </a:r>
            <a:r>
              <a:rPr lang="hu-HU" dirty="0" err="1"/>
              <a:t>even</a:t>
            </a:r>
            <a:r>
              <a:rPr lang="hu-HU" dirty="0"/>
              <a:t> </a:t>
            </a:r>
            <a:r>
              <a:rPr lang="hu-HU" dirty="0" err="1"/>
              <a:t>worsened</a:t>
            </a:r>
            <a:r>
              <a:rPr lang="hu-HU" dirty="0"/>
              <a:t> </a:t>
            </a:r>
            <a:r>
              <a:rPr lang="hu-HU" dirty="0" err="1"/>
              <a:t>by</a:t>
            </a:r>
            <a:r>
              <a:rPr lang="hu-HU" dirty="0"/>
              <a:t> </a:t>
            </a:r>
            <a:r>
              <a:rPr lang="hu-HU" dirty="0" err="1"/>
              <a:t>losing</a:t>
            </a:r>
            <a:r>
              <a:rPr lang="hu-HU" dirty="0"/>
              <a:t> </a:t>
            </a:r>
            <a:r>
              <a:rPr lang="hu-HU" dirty="0" err="1"/>
              <a:t>also</a:t>
            </a:r>
            <a:r>
              <a:rPr lang="hu-HU" dirty="0"/>
              <a:t> </a:t>
            </a:r>
            <a:r>
              <a:rPr lang="hu-HU" dirty="0" err="1"/>
              <a:t>on</a:t>
            </a:r>
            <a:r>
              <a:rPr lang="hu-HU" dirty="0"/>
              <a:t> </a:t>
            </a:r>
            <a:r>
              <a:rPr lang="hu-HU" dirty="0" err="1"/>
              <a:t>principal</a:t>
            </a:r>
            <a:r>
              <a:rPr lang="hu-HU" dirty="0"/>
              <a:t> </a:t>
            </a:r>
            <a:r>
              <a:rPr lang="hu-HU" dirty="0" err="1"/>
              <a:t>appretiation</a:t>
            </a:r>
            <a:r>
              <a:rPr lang="hu-HU" dirty="0"/>
              <a:t> </a:t>
            </a:r>
            <a:r>
              <a:rPr lang="hu-HU" dirty="0" err="1"/>
              <a:t>due</a:t>
            </a:r>
            <a:r>
              <a:rPr lang="hu-HU" dirty="0"/>
              <a:t> </a:t>
            </a:r>
            <a:r>
              <a:rPr lang="hu-HU" dirty="0" err="1"/>
              <a:t>to</a:t>
            </a:r>
            <a:r>
              <a:rPr lang="hu-HU" dirty="0"/>
              <a:t> FX </a:t>
            </a:r>
            <a:r>
              <a:rPr lang="hu-HU" dirty="0" err="1"/>
              <a:t>changes</a:t>
            </a:r>
            <a:endParaRPr lang="hu-HU" dirty="0"/>
          </a:p>
          <a:p>
            <a:pPr lvl="1"/>
            <a:r>
              <a:rPr lang="hu-HU" dirty="0"/>
              <a:t>NPL ratio </a:t>
            </a:r>
            <a:r>
              <a:rPr lang="hu-HU" dirty="0" err="1"/>
              <a:t>jumped</a:t>
            </a:r>
            <a:r>
              <a:rPr lang="hu-HU" dirty="0"/>
              <a:t> </a:t>
            </a:r>
            <a:r>
              <a:rPr lang="hu-HU" dirty="0" err="1"/>
              <a:t>to</a:t>
            </a:r>
            <a:r>
              <a:rPr lang="hu-HU" dirty="0"/>
              <a:t> </a:t>
            </a:r>
            <a:r>
              <a:rPr lang="hu-HU" dirty="0" err="1"/>
              <a:t>levels</a:t>
            </a:r>
            <a:r>
              <a:rPr lang="hu-HU" dirty="0"/>
              <a:t> </a:t>
            </a:r>
            <a:r>
              <a:rPr lang="hu-HU" dirty="0" err="1"/>
              <a:t>not</a:t>
            </a:r>
            <a:r>
              <a:rPr lang="hu-HU" dirty="0"/>
              <a:t> </a:t>
            </a:r>
            <a:r>
              <a:rPr lang="hu-HU" dirty="0" err="1"/>
              <a:t>seen</a:t>
            </a:r>
            <a:r>
              <a:rPr lang="hu-HU" dirty="0"/>
              <a:t> </a:t>
            </a:r>
            <a:r>
              <a:rPr lang="hu-HU" dirty="0" err="1"/>
              <a:t>before</a:t>
            </a:r>
            <a:endParaRPr lang="hu-HU" dirty="0"/>
          </a:p>
        </p:txBody>
      </p:sp>
    </p:spTree>
    <p:extLst>
      <p:ext uri="{BB962C8B-B14F-4D97-AF65-F5344CB8AC3E}">
        <p14:creationId xmlns:p14="http://schemas.microsoft.com/office/powerpoint/2010/main" val="1931183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normAutofit/>
          </a:bodyPr>
          <a:lstStyle/>
          <a:p>
            <a:r>
              <a:rPr lang="hu-HU" dirty="0"/>
              <a:t>The most </a:t>
            </a:r>
            <a:r>
              <a:rPr lang="hu-HU" dirty="0" err="1"/>
              <a:t>affected</a:t>
            </a:r>
            <a:r>
              <a:rPr lang="hu-HU" dirty="0"/>
              <a:t> </a:t>
            </a:r>
            <a:r>
              <a:rPr lang="hu-HU" dirty="0" err="1"/>
              <a:t>sectors</a:t>
            </a:r>
            <a:endParaRPr lang="hu-HU" dirty="0"/>
          </a:p>
        </p:txBody>
      </p:sp>
      <p:sp>
        <p:nvSpPr>
          <p:cNvPr id="3" name="Tartalom helye 2"/>
          <p:cNvSpPr>
            <a:spLocks noGrp="1"/>
          </p:cNvSpPr>
          <p:nvPr>
            <p:ph idx="1"/>
          </p:nvPr>
        </p:nvSpPr>
        <p:spPr/>
        <p:txBody>
          <a:bodyPr/>
          <a:lstStyle/>
          <a:p>
            <a:r>
              <a:rPr lang="hu-HU" dirty="0"/>
              <a:t>Project </a:t>
            </a:r>
            <a:r>
              <a:rPr lang="hu-HU" dirty="0" err="1"/>
              <a:t>loans</a:t>
            </a:r>
            <a:r>
              <a:rPr lang="hu-HU" dirty="0"/>
              <a:t>, </a:t>
            </a:r>
            <a:r>
              <a:rPr lang="hu-HU" dirty="0" err="1"/>
              <a:t>corporate</a:t>
            </a:r>
            <a:r>
              <a:rPr lang="hu-HU" dirty="0"/>
              <a:t> </a:t>
            </a:r>
            <a:r>
              <a:rPr lang="hu-HU" dirty="0" err="1"/>
              <a:t>loans</a:t>
            </a:r>
            <a:r>
              <a:rPr lang="hu-HU" dirty="0"/>
              <a:t> and CRE </a:t>
            </a:r>
            <a:r>
              <a:rPr lang="hu-HU" dirty="0" err="1"/>
              <a:t>loans</a:t>
            </a:r>
            <a:endParaRPr lang="hu-HU" dirty="0"/>
          </a:p>
          <a:p>
            <a:pPr lvl="1"/>
            <a:r>
              <a:rPr lang="hu-HU" dirty="0"/>
              <a:t>More </a:t>
            </a:r>
            <a:r>
              <a:rPr lang="hu-HU" dirty="0" err="1"/>
              <a:t>expensive</a:t>
            </a:r>
            <a:r>
              <a:rPr lang="hu-HU" dirty="0"/>
              <a:t> </a:t>
            </a:r>
            <a:r>
              <a:rPr lang="hu-HU" dirty="0" err="1"/>
              <a:t>financing</a:t>
            </a:r>
            <a:endParaRPr lang="hu-HU" dirty="0"/>
          </a:p>
          <a:p>
            <a:pPr lvl="1"/>
            <a:r>
              <a:rPr lang="hu-HU" dirty="0" err="1"/>
              <a:t>Demand</a:t>
            </a:r>
            <a:r>
              <a:rPr lang="hu-HU" dirty="0"/>
              <a:t> </a:t>
            </a:r>
            <a:r>
              <a:rPr lang="hu-HU" dirty="0" err="1"/>
              <a:t>dropped</a:t>
            </a:r>
            <a:r>
              <a:rPr lang="hu-HU" dirty="0"/>
              <a:t> </a:t>
            </a:r>
            <a:r>
              <a:rPr lang="hu-HU" dirty="0" err="1"/>
              <a:t>heavily</a:t>
            </a:r>
            <a:r>
              <a:rPr lang="hu-HU" dirty="0"/>
              <a:t> </a:t>
            </a:r>
            <a:r>
              <a:rPr lang="hu-HU" dirty="0" err="1"/>
              <a:t>for</a:t>
            </a:r>
            <a:r>
              <a:rPr lang="hu-HU" dirty="0"/>
              <a:t> </a:t>
            </a:r>
            <a:r>
              <a:rPr lang="hu-HU" dirty="0" err="1"/>
              <a:t>the</a:t>
            </a:r>
            <a:r>
              <a:rPr lang="hu-HU" dirty="0"/>
              <a:t> </a:t>
            </a:r>
            <a:r>
              <a:rPr lang="hu-HU" dirty="0" err="1"/>
              <a:t>services</a:t>
            </a:r>
            <a:r>
              <a:rPr lang="hu-HU" dirty="0"/>
              <a:t> of </a:t>
            </a:r>
            <a:r>
              <a:rPr lang="hu-HU" dirty="0" err="1"/>
              <a:t>hotels</a:t>
            </a:r>
            <a:r>
              <a:rPr lang="hu-HU" dirty="0"/>
              <a:t>, </a:t>
            </a:r>
            <a:r>
              <a:rPr lang="hu-HU" dirty="0" err="1"/>
              <a:t>industrial</a:t>
            </a:r>
            <a:r>
              <a:rPr lang="hu-HU" dirty="0"/>
              <a:t> </a:t>
            </a:r>
            <a:r>
              <a:rPr lang="hu-HU" dirty="0" err="1"/>
              <a:t>REs</a:t>
            </a:r>
            <a:endParaRPr lang="hu-HU" dirty="0"/>
          </a:p>
          <a:p>
            <a:pPr lvl="1"/>
            <a:r>
              <a:rPr lang="hu-HU" dirty="0" err="1"/>
              <a:t>Lots</a:t>
            </a:r>
            <a:r>
              <a:rPr lang="hu-HU" dirty="0"/>
              <a:t> of </a:t>
            </a:r>
            <a:r>
              <a:rPr lang="hu-HU" dirty="0" err="1"/>
              <a:t>bankruptcies</a:t>
            </a:r>
            <a:endParaRPr lang="hu-HU" dirty="0"/>
          </a:p>
          <a:p>
            <a:pPr lvl="1"/>
            <a:r>
              <a:rPr lang="hu-HU" dirty="0" err="1"/>
              <a:t>Banks</a:t>
            </a:r>
            <a:r>
              <a:rPr lang="hu-HU" dirty="0"/>
              <a:t> </a:t>
            </a:r>
            <a:r>
              <a:rPr lang="hu-HU" dirty="0" err="1"/>
              <a:t>took</a:t>
            </a:r>
            <a:r>
              <a:rPr lang="hu-HU" dirty="0"/>
              <a:t> over </a:t>
            </a:r>
            <a:r>
              <a:rPr lang="hu-HU" dirty="0" err="1"/>
              <a:t>the</a:t>
            </a:r>
            <a:r>
              <a:rPr lang="hu-HU" dirty="0"/>
              <a:t> </a:t>
            </a:r>
            <a:r>
              <a:rPr lang="hu-HU" dirty="0" err="1"/>
              <a:t>ownership</a:t>
            </a:r>
            <a:r>
              <a:rPr lang="hu-HU" dirty="0"/>
              <a:t> of </a:t>
            </a:r>
            <a:r>
              <a:rPr lang="hu-HU" dirty="0" err="1"/>
              <a:t>the</a:t>
            </a:r>
            <a:r>
              <a:rPr lang="hu-HU" dirty="0"/>
              <a:t> </a:t>
            </a:r>
            <a:r>
              <a:rPr lang="hu-HU" dirty="0" err="1"/>
              <a:t>CREs</a:t>
            </a:r>
            <a:endParaRPr lang="hu-HU" dirty="0"/>
          </a:p>
          <a:p>
            <a:endParaRPr lang="hu-HU" dirty="0"/>
          </a:p>
        </p:txBody>
      </p:sp>
    </p:spTree>
    <p:extLst>
      <p:ext uri="{BB962C8B-B14F-4D97-AF65-F5344CB8AC3E}">
        <p14:creationId xmlns:p14="http://schemas.microsoft.com/office/powerpoint/2010/main" val="328823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a:t>The most </a:t>
            </a:r>
            <a:r>
              <a:rPr lang="hu-HU" dirty="0" err="1"/>
              <a:t>affected</a:t>
            </a:r>
            <a:r>
              <a:rPr lang="hu-HU" dirty="0"/>
              <a:t> sectors</a:t>
            </a:r>
          </a:p>
        </p:txBody>
      </p:sp>
      <p:sp>
        <p:nvSpPr>
          <p:cNvPr id="3" name="Tartalom helye 2"/>
          <p:cNvSpPr>
            <a:spLocks noGrp="1"/>
          </p:cNvSpPr>
          <p:nvPr>
            <p:ph idx="1"/>
          </p:nvPr>
        </p:nvSpPr>
        <p:spPr/>
        <p:txBody>
          <a:bodyPr>
            <a:normAutofit fontScale="70000" lnSpcReduction="20000"/>
          </a:bodyPr>
          <a:lstStyle/>
          <a:p>
            <a:r>
              <a:rPr lang="hu-HU" dirty="0" err="1"/>
              <a:t>Residential</a:t>
            </a:r>
            <a:r>
              <a:rPr lang="hu-HU" dirty="0"/>
              <a:t> </a:t>
            </a:r>
            <a:r>
              <a:rPr lang="hu-HU" dirty="0" err="1"/>
              <a:t>mortgages</a:t>
            </a:r>
            <a:endParaRPr lang="hu-HU" dirty="0"/>
          </a:p>
          <a:p>
            <a:pPr lvl="1"/>
            <a:r>
              <a:rPr lang="hu-HU" dirty="0" err="1"/>
              <a:t>This</a:t>
            </a:r>
            <a:r>
              <a:rPr lang="hu-HU" dirty="0"/>
              <a:t> </a:t>
            </a:r>
            <a:r>
              <a:rPr lang="hu-HU" dirty="0" err="1"/>
              <a:t>was</a:t>
            </a:r>
            <a:r>
              <a:rPr lang="hu-HU" dirty="0"/>
              <a:t> hit </a:t>
            </a:r>
            <a:r>
              <a:rPr lang="hu-HU" dirty="0" err="1"/>
              <a:t>by</a:t>
            </a:r>
            <a:endParaRPr lang="hu-HU" dirty="0"/>
          </a:p>
          <a:p>
            <a:pPr lvl="2"/>
            <a:r>
              <a:rPr lang="hu-HU" dirty="0" err="1"/>
              <a:t>Principal</a:t>
            </a:r>
            <a:r>
              <a:rPr lang="hu-HU" dirty="0"/>
              <a:t> </a:t>
            </a:r>
            <a:r>
              <a:rPr lang="hu-HU" dirty="0" err="1"/>
              <a:t>appretiation</a:t>
            </a:r>
            <a:r>
              <a:rPr lang="hu-HU" dirty="0"/>
              <a:t>, </a:t>
            </a:r>
            <a:r>
              <a:rPr lang="hu-HU" dirty="0" err="1"/>
              <a:t>increasing</a:t>
            </a:r>
            <a:r>
              <a:rPr lang="hu-HU" dirty="0"/>
              <a:t> </a:t>
            </a:r>
            <a:r>
              <a:rPr lang="hu-HU" dirty="0" err="1"/>
              <a:t>monthly</a:t>
            </a:r>
            <a:r>
              <a:rPr lang="hu-HU" dirty="0"/>
              <a:t> </a:t>
            </a:r>
            <a:r>
              <a:rPr lang="hu-HU" dirty="0" err="1"/>
              <a:t>instalments</a:t>
            </a:r>
            <a:endParaRPr lang="hu-HU" dirty="0"/>
          </a:p>
          <a:p>
            <a:pPr lvl="2"/>
            <a:r>
              <a:rPr lang="hu-HU" dirty="0" err="1"/>
              <a:t>Increasing</a:t>
            </a:r>
            <a:r>
              <a:rPr lang="hu-HU" dirty="0"/>
              <a:t> </a:t>
            </a:r>
            <a:r>
              <a:rPr lang="hu-HU" dirty="0" err="1"/>
              <a:t>unemployment</a:t>
            </a:r>
            <a:endParaRPr lang="hu-HU" dirty="0"/>
          </a:p>
          <a:p>
            <a:pPr lvl="2"/>
            <a:r>
              <a:rPr lang="hu-HU" dirty="0" err="1"/>
              <a:t>Increasing</a:t>
            </a:r>
            <a:r>
              <a:rPr lang="hu-HU" dirty="0"/>
              <a:t> </a:t>
            </a:r>
            <a:r>
              <a:rPr lang="hu-HU" dirty="0" err="1"/>
              <a:t>bankruptcies</a:t>
            </a:r>
            <a:r>
              <a:rPr lang="hu-HU" dirty="0"/>
              <a:t> in </a:t>
            </a:r>
            <a:r>
              <a:rPr lang="hu-HU" dirty="0" err="1"/>
              <a:t>the</a:t>
            </a:r>
            <a:r>
              <a:rPr lang="hu-HU" dirty="0"/>
              <a:t> SME </a:t>
            </a:r>
            <a:r>
              <a:rPr lang="hu-HU" dirty="0" err="1"/>
              <a:t>sector</a:t>
            </a:r>
            <a:endParaRPr lang="hu-HU" dirty="0"/>
          </a:p>
          <a:p>
            <a:pPr lvl="1"/>
            <a:r>
              <a:rPr lang="hu-HU" dirty="0" err="1"/>
              <a:t>It</a:t>
            </a:r>
            <a:r>
              <a:rPr lang="hu-HU" dirty="0"/>
              <a:t> has </a:t>
            </a:r>
            <a:r>
              <a:rPr lang="hu-HU" dirty="0" err="1"/>
              <a:t>been</a:t>
            </a:r>
            <a:r>
              <a:rPr lang="hu-HU" dirty="0"/>
              <a:t> </a:t>
            </a:r>
            <a:r>
              <a:rPr lang="hu-HU" dirty="0" err="1"/>
              <a:t>socially</a:t>
            </a:r>
            <a:r>
              <a:rPr lang="hu-HU" dirty="0"/>
              <a:t> more </a:t>
            </a:r>
            <a:r>
              <a:rPr lang="hu-HU" dirty="0" err="1"/>
              <a:t>sensitive</a:t>
            </a:r>
            <a:r>
              <a:rPr lang="hu-HU" dirty="0"/>
              <a:t>:</a:t>
            </a:r>
          </a:p>
          <a:p>
            <a:pPr lvl="2"/>
            <a:r>
              <a:rPr lang="hu-HU" dirty="0" err="1"/>
              <a:t>Private</a:t>
            </a:r>
            <a:r>
              <a:rPr lang="hu-HU" dirty="0"/>
              <a:t> </a:t>
            </a:r>
            <a:r>
              <a:rPr lang="hu-HU" dirty="0" err="1"/>
              <a:t>individuals</a:t>
            </a:r>
            <a:r>
              <a:rPr lang="hu-HU" dirty="0"/>
              <a:t>, </a:t>
            </a:r>
            <a:r>
              <a:rPr lang="hu-HU" dirty="0" err="1"/>
              <a:t>not</a:t>
            </a:r>
            <a:r>
              <a:rPr lang="hu-HU" dirty="0"/>
              <a:t> </a:t>
            </a:r>
            <a:r>
              <a:rPr lang="hu-HU" dirty="0" err="1"/>
              <a:t>corporates-</a:t>
            </a:r>
            <a:r>
              <a:rPr lang="hu-HU" dirty="0"/>
              <a:t> </a:t>
            </a:r>
            <a:r>
              <a:rPr lang="hu-HU" dirty="0" err="1"/>
              <a:t>impossible</a:t>
            </a:r>
            <a:r>
              <a:rPr lang="hu-HU" dirty="0"/>
              <a:t> </a:t>
            </a:r>
            <a:r>
              <a:rPr lang="hu-HU" dirty="0" err="1"/>
              <a:t>to</a:t>
            </a:r>
            <a:r>
              <a:rPr lang="hu-HU" dirty="0"/>
              <a:t> </a:t>
            </a:r>
            <a:r>
              <a:rPr lang="hu-HU" dirty="0" err="1"/>
              <a:t>liquidate</a:t>
            </a:r>
            <a:endParaRPr lang="hu-HU" dirty="0"/>
          </a:p>
          <a:p>
            <a:pPr lvl="2"/>
            <a:r>
              <a:rPr lang="hu-HU" dirty="0" err="1"/>
              <a:t>Every</a:t>
            </a:r>
            <a:r>
              <a:rPr lang="hu-HU" dirty="0"/>
              <a:t> </a:t>
            </a:r>
            <a:r>
              <a:rPr lang="hu-HU" dirty="0" err="1"/>
              <a:t>individual</a:t>
            </a:r>
            <a:r>
              <a:rPr lang="hu-HU" dirty="0"/>
              <a:t> is a </a:t>
            </a:r>
            <a:r>
              <a:rPr lang="hu-HU" dirty="0" err="1"/>
              <a:t>vote</a:t>
            </a:r>
            <a:endParaRPr lang="hu-HU" dirty="0"/>
          </a:p>
          <a:p>
            <a:pPr lvl="2"/>
            <a:r>
              <a:rPr lang="hu-HU" dirty="0" err="1"/>
              <a:t>Not</a:t>
            </a:r>
            <a:r>
              <a:rPr lang="hu-HU" dirty="0"/>
              <a:t> </a:t>
            </a:r>
            <a:r>
              <a:rPr lang="hu-HU" dirty="0" err="1"/>
              <a:t>easy</a:t>
            </a:r>
            <a:r>
              <a:rPr lang="hu-HU" dirty="0"/>
              <a:t> </a:t>
            </a:r>
            <a:r>
              <a:rPr lang="hu-HU" dirty="0" err="1"/>
              <a:t>to</a:t>
            </a:r>
            <a:r>
              <a:rPr lang="hu-HU" dirty="0"/>
              <a:t> </a:t>
            </a:r>
            <a:r>
              <a:rPr lang="hu-HU" dirty="0" err="1"/>
              <a:t>uncover</a:t>
            </a:r>
            <a:r>
              <a:rPr lang="hu-HU" dirty="0"/>
              <a:t> </a:t>
            </a:r>
            <a:r>
              <a:rPr lang="hu-HU" dirty="0" err="1"/>
              <a:t>real</a:t>
            </a:r>
            <a:r>
              <a:rPr lang="hu-HU" dirty="0"/>
              <a:t> </a:t>
            </a:r>
            <a:r>
              <a:rPr lang="hu-HU" dirty="0" err="1"/>
              <a:t>responsibility</a:t>
            </a:r>
            <a:endParaRPr lang="hu-HU" dirty="0"/>
          </a:p>
          <a:p>
            <a:pPr lvl="2"/>
            <a:r>
              <a:rPr lang="hu-HU" dirty="0"/>
              <a:t>More </a:t>
            </a:r>
            <a:r>
              <a:rPr lang="hu-HU" dirty="0" err="1"/>
              <a:t>difficult</a:t>
            </a:r>
            <a:r>
              <a:rPr lang="hu-HU" dirty="0"/>
              <a:t> </a:t>
            </a:r>
            <a:r>
              <a:rPr lang="hu-HU" dirty="0" err="1"/>
              <a:t>to</a:t>
            </a:r>
            <a:r>
              <a:rPr lang="hu-HU" dirty="0"/>
              <a:t> </a:t>
            </a:r>
            <a:r>
              <a:rPr lang="hu-HU" dirty="0" err="1"/>
              <a:t>take</a:t>
            </a:r>
            <a:r>
              <a:rPr lang="hu-HU" dirty="0"/>
              <a:t> over and </a:t>
            </a:r>
            <a:r>
              <a:rPr lang="hu-HU" dirty="0" err="1"/>
              <a:t>manage</a:t>
            </a:r>
            <a:r>
              <a:rPr lang="hu-HU" dirty="0"/>
              <a:t> </a:t>
            </a:r>
            <a:r>
              <a:rPr lang="hu-HU" dirty="0" err="1"/>
              <a:t>thousands</a:t>
            </a:r>
            <a:r>
              <a:rPr lang="hu-HU" dirty="0"/>
              <a:t> of </a:t>
            </a:r>
            <a:r>
              <a:rPr lang="hu-HU" dirty="0" err="1"/>
              <a:t>houses</a:t>
            </a:r>
            <a:r>
              <a:rPr lang="hu-HU" dirty="0"/>
              <a:t> and </a:t>
            </a:r>
            <a:r>
              <a:rPr lang="hu-HU" dirty="0" err="1"/>
              <a:t>flats</a:t>
            </a:r>
            <a:endParaRPr lang="hu-HU" dirty="0"/>
          </a:p>
          <a:p>
            <a:pPr lvl="2"/>
            <a:r>
              <a:rPr lang="hu-HU" dirty="0" err="1"/>
              <a:t>Moral</a:t>
            </a:r>
            <a:r>
              <a:rPr lang="hu-HU" dirty="0"/>
              <a:t> </a:t>
            </a:r>
            <a:r>
              <a:rPr lang="hu-HU" dirty="0" err="1"/>
              <a:t>hazard</a:t>
            </a:r>
            <a:endParaRPr lang="hu-HU" dirty="0"/>
          </a:p>
          <a:p>
            <a:pPr lvl="2"/>
            <a:endParaRPr lang="hu-HU" dirty="0"/>
          </a:p>
        </p:txBody>
      </p:sp>
    </p:spTree>
    <p:extLst>
      <p:ext uri="{BB962C8B-B14F-4D97-AF65-F5344CB8AC3E}">
        <p14:creationId xmlns:p14="http://schemas.microsoft.com/office/powerpoint/2010/main" val="1061157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 calcmode="lin" valueType="num">
                                      <p:cBhvr additive="base">
                                        <p:cTn id="6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3">
                                            <p:txEl>
                                              <p:pRg st="10" end="10"/>
                                            </p:txEl>
                                          </p:spTgt>
                                        </p:tgtEl>
                                        <p:attrNameLst>
                                          <p:attrName>style.visibility</p:attrName>
                                        </p:attrNameLst>
                                      </p:cBhvr>
                                      <p:to>
                                        <p:strVal val="visible"/>
                                      </p:to>
                                    </p:set>
                                    <p:anim calcmode="lin" valueType="num">
                                      <p:cBhvr additive="base">
                                        <p:cTn id="67"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err="1"/>
              <a:t>Other</a:t>
            </a:r>
            <a:r>
              <a:rPr lang="hu-HU" dirty="0"/>
              <a:t> </a:t>
            </a:r>
            <a:r>
              <a:rPr lang="hu-HU" dirty="0" err="1"/>
              <a:t>types</a:t>
            </a:r>
            <a:r>
              <a:rPr lang="hu-HU" dirty="0"/>
              <a:t> of </a:t>
            </a:r>
            <a:r>
              <a:rPr lang="hu-HU" dirty="0" err="1"/>
              <a:t>loans</a:t>
            </a:r>
            <a:endParaRPr lang="hu-HU" dirty="0"/>
          </a:p>
        </p:txBody>
      </p:sp>
      <p:sp>
        <p:nvSpPr>
          <p:cNvPr id="3" name="Tartalom helye 2"/>
          <p:cNvSpPr>
            <a:spLocks noGrp="1"/>
          </p:cNvSpPr>
          <p:nvPr>
            <p:ph idx="1"/>
          </p:nvPr>
        </p:nvSpPr>
        <p:spPr/>
        <p:txBody>
          <a:bodyPr>
            <a:normAutofit fontScale="92500"/>
          </a:bodyPr>
          <a:lstStyle/>
          <a:p>
            <a:r>
              <a:rPr lang="hu-HU" dirty="0" err="1"/>
              <a:t>Car</a:t>
            </a:r>
            <a:r>
              <a:rPr lang="hu-HU" dirty="0"/>
              <a:t> leasing </a:t>
            </a:r>
            <a:r>
              <a:rPr lang="hu-HU" dirty="0" err="1"/>
              <a:t>was</a:t>
            </a:r>
            <a:r>
              <a:rPr lang="hu-HU" dirty="0"/>
              <a:t> </a:t>
            </a:r>
            <a:r>
              <a:rPr lang="hu-HU" dirty="0" err="1"/>
              <a:t>also</a:t>
            </a:r>
            <a:r>
              <a:rPr lang="hu-HU" dirty="0"/>
              <a:t> a </a:t>
            </a:r>
            <a:r>
              <a:rPr lang="hu-HU" dirty="0" err="1"/>
              <a:t>disaster</a:t>
            </a:r>
            <a:r>
              <a:rPr lang="hu-HU" dirty="0"/>
              <a:t>, </a:t>
            </a:r>
            <a:r>
              <a:rPr lang="hu-HU" dirty="0" err="1"/>
              <a:t>sometimes</a:t>
            </a:r>
            <a:r>
              <a:rPr lang="hu-HU" dirty="0"/>
              <a:t> </a:t>
            </a:r>
            <a:r>
              <a:rPr lang="hu-HU" dirty="0" err="1"/>
              <a:t>even</a:t>
            </a:r>
            <a:r>
              <a:rPr lang="hu-HU" dirty="0"/>
              <a:t> </a:t>
            </a:r>
            <a:r>
              <a:rPr lang="hu-HU" dirty="0" err="1"/>
              <a:t>worse</a:t>
            </a:r>
            <a:r>
              <a:rPr lang="hu-HU" dirty="0"/>
              <a:t> </a:t>
            </a:r>
            <a:r>
              <a:rPr lang="hu-HU" dirty="0" err="1"/>
              <a:t>than</a:t>
            </a:r>
            <a:r>
              <a:rPr lang="hu-HU" dirty="0"/>
              <a:t> </a:t>
            </a:r>
            <a:r>
              <a:rPr lang="hu-HU" dirty="0" err="1"/>
              <a:t>mortgages-</a:t>
            </a:r>
            <a:r>
              <a:rPr lang="hu-HU" dirty="0"/>
              <a:t> </a:t>
            </a:r>
            <a:r>
              <a:rPr lang="hu-HU" dirty="0" err="1"/>
              <a:t>small</a:t>
            </a:r>
            <a:r>
              <a:rPr lang="hu-HU" dirty="0"/>
              <a:t> </a:t>
            </a:r>
            <a:r>
              <a:rPr lang="hu-HU" dirty="0" err="1"/>
              <a:t>proportion</a:t>
            </a:r>
            <a:r>
              <a:rPr lang="hu-HU" dirty="0"/>
              <a:t> in </a:t>
            </a:r>
            <a:r>
              <a:rPr lang="hu-HU" dirty="0" err="1"/>
              <a:t>the</a:t>
            </a:r>
            <a:r>
              <a:rPr lang="hu-HU" dirty="0"/>
              <a:t> BS</a:t>
            </a:r>
          </a:p>
          <a:p>
            <a:r>
              <a:rPr lang="hu-HU" dirty="0"/>
              <a:t>SME </a:t>
            </a:r>
            <a:r>
              <a:rPr lang="hu-HU" dirty="0" err="1"/>
              <a:t>loans-</a:t>
            </a:r>
            <a:r>
              <a:rPr lang="hu-HU" dirty="0"/>
              <a:t> </a:t>
            </a:r>
            <a:r>
              <a:rPr lang="hu-HU" dirty="0" err="1"/>
              <a:t>Smaller</a:t>
            </a:r>
            <a:r>
              <a:rPr lang="hu-HU" dirty="0"/>
              <a:t> BS </a:t>
            </a:r>
            <a:r>
              <a:rPr lang="hu-HU" dirty="0" err="1"/>
              <a:t>effect</a:t>
            </a:r>
            <a:endParaRPr lang="hu-HU" dirty="0"/>
          </a:p>
          <a:p>
            <a:r>
              <a:rPr lang="hu-HU" dirty="0" err="1"/>
              <a:t>Unsecured</a:t>
            </a:r>
            <a:r>
              <a:rPr lang="hu-HU" dirty="0"/>
              <a:t> </a:t>
            </a:r>
            <a:r>
              <a:rPr lang="hu-HU" dirty="0" err="1"/>
              <a:t>consumer</a:t>
            </a:r>
            <a:r>
              <a:rPr lang="hu-HU" dirty="0"/>
              <a:t> </a:t>
            </a:r>
            <a:r>
              <a:rPr lang="hu-HU" dirty="0" err="1"/>
              <a:t>loans-</a:t>
            </a:r>
            <a:r>
              <a:rPr lang="hu-HU" dirty="0"/>
              <a:t> </a:t>
            </a:r>
            <a:r>
              <a:rPr lang="hu-HU" dirty="0" err="1"/>
              <a:t>badly</a:t>
            </a:r>
            <a:r>
              <a:rPr lang="hu-HU" dirty="0"/>
              <a:t> </a:t>
            </a:r>
            <a:r>
              <a:rPr lang="hu-HU" dirty="0" err="1"/>
              <a:t>affected</a:t>
            </a:r>
            <a:r>
              <a:rPr lang="hu-HU" dirty="0"/>
              <a:t>, </a:t>
            </a:r>
            <a:r>
              <a:rPr lang="hu-HU" dirty="0" err="1"/>
              <a:t>however</a:t>
            </a:r>
            <a:r>
              <a:rPr lang="hu-HU" dirty="0"/>
              <a:t>, </a:t>
            </a:r>
            <a:r>
              <a:rPr lang="hu-HU" dirty="0" err="1"/>
              <a:t>good</a:t>
            </a:r>
            <a:r>
              <a:rPr lang="hu-HU" dirty="0"/>
              <a:t> </a:t>
            </a:r>
            <a:r>
              <a:rPr lang="hu-HU" dirty="0" err="1"/>
              <a:t>resolution</a:t>
            </a:r>
            <a:r>
              <a:rPr lang="hu-HU" dirty="0"/>
              <a:t> </a:t>
            </a:r>
            <a:r>
              <a:rPr lang="hu-HU" dirty="0" err="1"/>
              <a:t>possibilities-</a:t>
            </a:r>
            <a:r>
              <a:rPr lang="hu-HU" dirty="0"/>
              <a:t> </a:t>
            </a:r>
            <a:r>
              <a:rPr lang="hu-HU" dirty="0" err="1"/>
              <a:t>loan</a:t>
            </a:r>
            <a:r>
              <a:rPr lang="hu-HU" dirty="0"/>
              <a:t> </a:t>
            </a:r>
            <a:r>
              <a:rPr lang="hu-HU" dirty="0" err="1"/>
              <a:t>sale</a:t>
            </a:r>
            <a:endParaRPr lang="hu-HU" dirty="0"/>
          </a:p>
        </p:txBody>
      </p:sp>
    </p:spTree>
    <p:extLst>
      <p:ext uri="{BB962C8B-B14F-4D97-AF65-F5344CB8AC3E}">
        <p14:creationId xmlns:p14="http://schemas.microsoft.com/office/powerpoint/2010/main" val="23691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normAutofit fontScale="90000"/>
          </a:bodyPr>
          <a:lstStyle/>
          <a:p>
            <a:r>
              <a:rPr lang="hu-HU" dirty="0" err="1"/>
              <a:t>Resolution</a:t>
            </a:r>
            <a:r>
              <a:rPr lang="hu-HU" dirty="0"/>
              <a:t> of </a:t>
            </a:r>
            <a:r>
              <a:rPr lang="hu-HU" dirty="0" err="1"/>
              <a:t>the</a:t>
            </a:r>
            <a:r>
              <a:rPr lang="hu-HU" dirty="0"/>
              <a:t> </a:t>
            </a:r>
            <a:r>
              <a:rPr lang="hu-HU" dirty="0" err="1"/>
              <a:t>high</a:t>
            </a:r>
            <a:r>
              <a:rPr lang="hu-HU" dirty="0"/>
              <a:t> NPL ratio</a:t>
            </a:r>
            <a:br>
              <a:rPr lang="hu-HU" dirty="0"/>
            </a:br>
            <a:r>
              <a:rPr lang="hu-HU" dirty="0" err="1"/>
              <a:t>in</a:t>
            </a:r>
            <a:r>
              <a:rPr lang="hu-HU" dirty="0"/>
              <a:t> </a:t>
            </a:r>
            <a:r>
              <a:rPr lang="hu-HU" dirty="0" err="1"/>
              <a:t>certain</a:t>
            </a:r>
            <a:r>
              <a:rPr lang="hu-HU" dirty="0"/>
              <a:t> </a:t>
            </a:r>
            <a:r>
              <a:rPr lang="hu-HU" dirty="0" err="1"/>
              <a:t>sectors</a:t>
            </a:r>
            <a:endParaRPr lang="hu-HU" dirty="0"/>
          </a:p>
        </p:txBody>
      </p:sp>
      <p:sp>
        <p:nvSpPr>
          <p:cNvPr id="3" name="Tartalom helye 2"/>
          <p:cNvSpPr>
            <a:spLocks noGrp="1"/>
          </p:cNvSpPr>
          <p:nvPr>
            <p:ph idx="1"/>
          </p:nvPr>
        </p:nvSpPr>
        <p:spPr/>
        <p:txBody>
          <a:bodyPr>
            <a:normAutofit fontScale="85000" lnSpcReduction="10000"/>
          </a:bodyPr>
          <a:lstStyle/>
          <a:p>
            <a:endParaRPr lang="hu-HU" dirty="0"/>
          </a:p>
          <a:p>
            <a:r>
              <a:rPr lang="hu-HU" dirty="0" err="1"/>
              <a:t>Unsecured</a:t>
            </a:r>
            <a:r>
              <a:rPr lang="hu-HU" dirty="0"/>
              <a:t> </a:t>
            </a:r>
            <a:r>
              <a:rPr lang="hu-HU" dirty="0" err="1"/>
              <a:t>consumer</a:t>
            </a:r>
            <a:r>
              <a:rPr lang="hu-HU" dirty="0"/>
              <a:t> </a:t>
            </a:r>
            <a:r>
              <a:rPr lang="hu-HU" dirty="0" err="1"/>
              <a:t>loans</a:t>
            </a:r>
            <a:r>
              <a:rPr lang="hu-HU" dirty="0"/>
              <a:t> and </a:t>
            </a:r>
            <a:r>
              <a:rPr lang="hu-HU" dirty="0" err="1"/>
              <a:t>car</a:t>
            </a:r>
            <a:r>
              <a:rPr lang="hu-HU" dirty="0"/>
              <a:t> </a:t>
            </a:r>
            <a:r>
              <a:rPr lang="hu-HU" dirty="0" err="1"/>
              <a:t>loans</a:t>
            </a:r>
            <a:r>
              <a:rPr lang="hu-HU" dirty="0"/>
              <a:t>:</a:t>
            </a:r>
          </a:p>
          <a:p>
            <a:pPr lvl="1"/>
            <a:r>
              <a:rPr lang="hu-HU" dirty="0" err="1"/>
              <a:t>Due</a:t>
            </a:r>
            <a:r>
              <a:rPr lang="hu-HU" dirty="0"/>
              <a:t> </a:t>
            </a:r>
            <a:r>
              <a:rPr lang="hu-HU" dirty="0" err="1"/>
              <a:t>to</a:t>
            </a:r>
            <a:r>
              <a:rPr lang="hu-HU" dirty="0"/>
              <a:t> </a:t>
            </a:r>
            <a:r>
              <a:rPr lang="hu-HU" dirty="0" err="1"/>
              <a:t>continuous</a:t>
            </a:r>
            <a:r>
              <a:rPr lang="hu-HU" dirty="0"/>
              <a:t> </a:t>
            </a:r>
            <a:r>
              <a:rPr lang="hu-HU" dirty="0" err="1"/>
              <a:t>high</a:t>
            </a:r>
            <a:r>
              <a:rPr lang="hu-HU" dirty="0"/>
              <a:t> </a:t>
            </a:r>
            <a:r>
              <a:rPr lang="hu-HU" dirty="0" err="1"/>
              <a:t>demand</a:t>
            </a:r>
            <a:r>
              <a:rPr lang="hu-HU" dirty="0"/>
              <a:t> </a:t>
            </a:r>
            <a:r>
              <a:rPr lang="hu-HU" dirty="0" err="1"/>
              <a:t>for</a:t>
            </a:r>
            <a:r>
              <a:rPr lang="hu-HU" dirty="0"/>
              <a:t> </a:t>
            </a:r>
            <a:r>
              <a:rPr lang="hu-HU" dirty="0" err="1"/>
              <a:t>these</a:t>
            </a:r>
            <a:r>
              <a:rPr lang="hu-HU" dirty="0"/>
              <a:t> </a:t>
            </a:r>
            <a:r>
              <a:rPr lang="hu-HU" dirty="0" err="1"/>
              <a:t>NPLs</a:t>
            </a:r>
            <a:r>
              <a:rPr lang="hu-HU" dirty="0"/>
              <a:t>, </a:t>
            </a:r>
            <a:r>
              <a:rPr lang="hu-HU" dirty="0" err="1"/>
              <a:t>the</a:t>
            </a:r>
            <a:r>
              <a:rPr lang="hu-HU" dirty="0"/>
              <a:t> </a:t>
            </a:r>
            <a:r>
              <a:rPr lang="hu-HU" dirty="0" err="1"/>
              <a:t>banks</a:t>
            </a:r>
            <a:r>
              <a:rPr lang="hu-HU" dirty="0"/>
              <a:t>’ </a:t>
            </a:r>
            <a:r>
              <a:rPr lang="hu-HU" dirty="0" err="1"/>
              <a:t>BSs</a:t>
            </a:r>
            <a:r>
              <a:rPr lang="hu-HU" dirty="0"/>
              <a:t> </a:t>
            </a:r>
            <a:r>
              <a:rPr lang="hu-HU" dirty="0" err="1"/>
              <a:t>are</a:t>
            </a:r>
            <a:r>
              <a:rPr lang="hu-HU" dirty="0"/>
              <a:t> </a:t>
            </a:r>
            <a:r>
              <a:rPr lang="hu-HU" dirty="0" err="1"/>
              <a:t>actually</a:t>
            </a:r>
            <a:r>
              <a:rPr lang="hu-HU" dirty="0"/>
              <a:t> </a:t>
            </a:r>
            <a:r>
              <a:rPr lang="hu-HU" dirty="0" err="1"/>
              <a:t>fully</a:t>
            </a:r>
            <a:r>
              <a:rPr lang="hu-HU" dirty="0"/>
              <a:t> </a:t>
            </a:r>
            <a:r>
              <a:rPr lang="hu-HU" dirty="0" err="1"/>
              <a:t>cleaned</a:t>
            </a:r>
            <a:r>
              <a:rPr lang="hu-HU" dirty="0"/>
              <a:t>, no </a:t>
            </a:r>
            <a:r>
              <a:rPr lang="hu-HU" dirty="0" err="1"/>
              <a:t>big</a:t>
            </a:r>
            <a:r>
              <a:rPr lang="hu-HU" dirty="0"/>
              <a:t> </a:t>
            </a:r>
            <a:r>
              <a:rPr lang="hu-HU" dirty="0" err="1"/>
              <a:t>stocks</a:t>
            </a:r>
            <a:r>
              <a:rPr lang="hu-HU" dirty="0"/>
              <a:t> </a:t>
            </a:r>
            <a:r>
              <a:rPr lang="hu-HU" dirty="0" err="1"/>
              <a:t>are</a:t>
            </a:r>
            <a:r>
              <a:rPr lang="hu-HU" dirty="0"/>
              <a:t> </a:t>
            </a:r>
            <a:r>
              <a:rPr lang="hu-HU" dirty="0" err="1"/>
              <a:t>stuck</a:t>
            </a:r>
            <a:r>
              <a:rPr lang="hu-HU" dirty="0"/>
              <a:t> in</a:t>
            </a:r>
          </a:p>
          <a:p>
            <a:pPr lvl="1"/>
            <a:r>
              <a:rPr lang="hu-HU" dirty="0"/>
              <a:t>New </a:t>
            </a:r>
            <a:r>
              <a:rPr lang="hu-HU" dirty="0" err="1"/>
              <a:t>default</a:t>
            </a:r>
            <a:r>
              <a:rPr lang="hu-HU" dirty="0"/>
              <a:t> </a:t>
            </a:r>
            <a:r>
              <a:rPr lang="hu-HU" dirty="0" err="1"/>
              <a:t>rates</a:t>
            </a:r>
            <a:r>
              <a:rPr lang="hu-HU" dirty="0"/>
              <a:t> </a:t>
            </a:r>
            <a:r>
              <a:rPr lang="hu-HU" dirty="0" err="1"/>
              <a:t>are</a:t>
            </a:r>
            <a:r>
              <a:rPr lang="hu-HU" dirty="0"/>
              <a:t> </a:t>
            </a:r>
            <a:r>
              <a:rPr lang="hu-HU" dirty="0" err="1"/>
              <a:t>extremely</a:t>
            </a:r>
            <a:r>
              <a:rPr lang="hu-HU" dirty="0"/>
              <a:t> </a:t>
            </a:r>
            <a:r>
              <a:rPr lang="hu-HU" dirty="0" err="1"/>
              <a:t>low</a:t>
            </a:r>
            <a:r>
              <a:rPr lang="hu-HU" dirty="0"/>
              <a:t> </a:t>
            </a:r>
            <a:r>
              <a:rPr lang="hu-HU" dirty="0" err="1"/>
              <a:t>due</a:t>
            </a:r>
            <a:r>
              <a:rPr lang="hu-HU" dirty="0"/>
              <a:t> </a:t>
            </a:r>
            <a:r>
              <a:rPr lang="hu-HU" dirty="0" err="1"/>
              <a:t>to</a:t>
            </a:r>
            <a:r>
              <a:rPr lang="hu-HU" dirty="0"/>
              <a:t> </a:t>
            </a:r>
            <a:r>
              <a:rPr lang="hu-HU" dirty="0" err="1"/>
              <a:t>NBHs</a:t>
            </a:r>
            <a:r>
              <a:rPr lang="hu-HU" dirty="0"/>
              <a:t> </a:t>
            </a:r>
            <a:r>
              <a:rPr lang="hu-HU" dirty="0" err="1"/>
              <a:t>measures</a:t>
            </a:r>
            <a:endParaRPr lang="hu-HU" dirty="0"/>
          </a:p>
          <a:p>
            <a:pPr lvl="2"/>
            <a:r>
              <a:rPr lang="hu-HU" dirty="0"/>
              <a:t>PTI (</a:t>
            </a:r>
            <a:r>
              <a:rPr lang="hu-HU" dirty="0" err="1"/>
              <a:t>payment</a:t>
            </a:r>
            <a:r>
              <a:rPr lang="hu-HU" dirty="0"/>
              <a:t> </a:t>
            </a:r>
            <a:r>
              <a:rPr lang="hu-HU" dirty="0" err="1"/>
              <a:t>to</a:t>
            </a:r>
            <a:r>
              <a:rPr lang="hu-HU" dirty="0"/>
              <a:t> </a:t>
            </a:r>
            <a:r>
              <a:rPr lang="hu-HU" dirty="0" err="1"/>
              <a:t>income</a:t>
            </a:r>
            <a:r>
              <a:rPr lang="hu-HU" dirty="0"/>
              <a:t>)</a:t>
            </a:r>
          </a:p>
          <a:p>
            <a:pPr lvl="2"/>
            <a:r>
              <a:rPr lang="hu-HU" dirty="0"/>
              <a:t>LTV (</a:t>
            </a:r>
            <a:r>
              <a:rPr lang="hu-HU" dirty="0" err="1"/>
              <a:t>Loan</a:t>
            </a:r>
            <a:r>
              <a:rPr lang="hu-HU" dirty="0"/>
              <a:t> </a:t>
            </a:r>
            <a:r>
              <a:rPr lang="hu-HU" dirty="0" err="1"/>
              <a:t>to</a:t>
            </a:r>
            <a:r>
              <a:rPr lang="hu-HU" dirty="0"/>
              <a:t> </a:t>
            </a:r>
            <a:r>
              <a:rPr lang="hu-HU" dirty="0" err="1"/>
              <a:t>value</a:t>
            </a:r>
            <a:r>
              <a:rPr lang="hu-HU" dirty="0"/>
              <a:t>)</a:t>
            </a:r>
          </a:p>
        </p:txBody>
      </p:sp>
    </p:spTree>
    <p:extLst>
      <p:ext uri="{BB962C8B-B14F-4D97-AF65-F5344CB8AC3E}">
        <p14:creationId xmlns:p14="http://schemas.microsoft.com/office/powerpoint/2010/main" val="898515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normAutofit fontScale="90000"/>
          </a:bodyPr>
          <a:lstStyle/>
          <a:p>
            <a:r>
              <a:rPr lang="hu-HU" dirty="0" err="1"/>
              <a:t>Resolution</a:t>
            </a:r>
            <a:r>
              <a:rPr lang="hu-HU" dirty="0"/>
              <a:t> of </a:t>
            </a:r>
            <a:r>
              <a:rPr lang="hu-HU" dirty="0" err="1"/>
              <a:t>the</a:t>
            </a:r>
            <a:r>
              <a:rPr lang="hu-HU" dirty="0"/>
              <a:t> </a:t>
            </a:r>
            <a:r>
              <a:rPr lang="hu-HU" dirty="0" err="1"/>
              <a:t>high</a:t>
            </a:r>
            <a:r>
              <a:rPr lang="hu-HU" dirty="0"/>
              <a:t> NPL ratio</a:t>
            </a:r>
            <a:br>
              <a:rPr lang="hu-HU" dirty="0"/>
            </a:br>
            <a:r>
              <a:rPr lang="hu-HU" dirty="0" err="1"/>
              <a:t>in</a:t>
            </a:r>
            <a:r>
              <a:rPr lang="hu-HU" dirty="0"/>
              <a:t> </a:t>
            </a:r>
            <a:r>
              <a:rPr lang="hu-HU" dirty="0" err="1"/>
              <a:t>certain</a:t>
            </a:r>
            <a:r>
              <a:rPr lang="hu-HU" dirty="0"/>
              <a:t> </a:t>
            </a:r>
            <a:r>
              <a:rPr lang="hu-HU" dirty="0" err="1"/>
              <a:t>sectors</a:t>
            </a:r>
            <a:endParaRPr lang="hu-HU" dirty="0"/>
          </a:p>
        </p:txBody>
      </p:sp>
      <p:sp>
        <p:nvSpPr>
          <p:cNvPr id="3" name="Tartalom helye 2"/>
          <p:cNvSpPr>
            <a:spLocks noGrp="1"/>
          </p:cNvSpPr>
          <p:nvPr>
            <p:ph idx="1"/>
          </p:nvPr>
        </p:nvSpPr>
        <p:spPr/>
        <p:txBody>
          <a:bodyPr>
            <a:normAutofit fontScale="77500" lnSpcReduction="20000"/>
          </a:bodyPr>
          <a:lstStyle/>
          <a:p>
            <a:endParaRPr lang="hu-HU" dirty="0"/>
          </a:p>
          <a:p>
            <a:r>
              <a:rPr lang="hu-HU" dirty="0"/>
              <a:t>Project </a:t>
            </a:r>
            <a:r>
              <a:rPr lang="hu-HU" dirty="0" err="1"/>
              <a:t>loans</a:t>
            </a:r>
            <a:r>
              <a:rPr lang="hu-HU" dirty="0"/>
              <a:t>, </a:t>
            </a:r>
            <a:r>
              <a:rPr lang="hu-HU" dirty="0" err="1"/>
              <a:t>corporate</a:t>
            </a:r>
            <a:r>
              <a:rPr lang="hu-HU" dirty="0"/>
              <a:t> </a:t>
            </a:r>
            <a:r>
              <a:rPr lang="hu-HU" dirty="0" err="1"/>
              <a:t>loans</a:t>
            </a:r>
            <a:r>
              <a:rPr lang="hu-HU" dirty="0"/>
              <a:t> and </a:t>
            </a:r>
            <a:r>
              <a:rPr lang="hu-HU" dirty="0" err="1"/>
              <a:t>CREs</a:t>
            </a:r>
            <a:endParaRPr lang="hu-HU" dirty="0"/>
          </a:p>
          <a:p>
            <a:pPr lvl="1"/>
            <a:r>
              <a:rPr lang="hu-HU" dirty="0" err="1"/>
              <a:t>Demand</a:t>
            </a:r>
            <a:r>
              <a:rPr lang="hu-HU" dirty="0"/>
              <a:t> had </a:t>
            </a:r>
            <a:r>
              <a:rPr lang="hu-HU" dirty="0" err="1"/>
              <a:t>to</a:t>
            </a:r>
            <a:r>
              <a:rPr lang="hu-HU" dirty="0"/>
              <a:t> be </a:t>
            </a:r>
            <a:r>
              <a:rPr lang="hu-HU" dirty="0" err="1"/>
              <a:t>created</a:t>
            </a:r>
            <a:r>
              <a:rPr lang="hu-HU" dirty="0"/>
              <a:t> </a:t>
            </a:r>
            <a:r>
              <a:rPr lang="hu-HU" dirty="0" err="1"/>
              <a:t>to</a:t>
            </a:r>
            <a:r>
              <a:rPr lang="hu-HU" dirty="0"/>
              <a:t> </a:t>
            </a:r>
            <a:r>
              <a:rPr lang="hu-HU" dirty="0" err="1"/>
              <a:t>make</a:t>
            </a:r>
            <a:r>
              <a:rPr lang="hu-HU" dirty="0"/>
              <a:t> </a:t>
            </a:r>
            <a:r>
              <a:rPr lang="hu-HU" dirty="0" err="1"/>
              <a:t>it</a:t>
            </a:r>
            <a:r>
              <a:rPr lang="hu-HU" dirty="0"/>
              <a:t> </a:t>
            </a:r>
            <a:r>
              <a:rPr lang="hu-HU" dirty="0" err="1"/>
              <a:t>possible</a:t>
            </a:r>
            <a:r>
              <a:rPr lang="hu-HU" dirty="0"/>
              <a:t> </a:t>
            </a:r>
            <a:r>
              <a:rPr lang="hu-HU" dirty="0" err="1"/>
              <a:t>for</a:t>
            </a:r>
            <a:r>
              <a:rPr lang="hu-HU" dirty="0"/>
              <a:t> </a:t>
            </a:r>
            <a:r>
              <a:rPr lang="hu-HU" dirty="0" err="1"/>
              <a:t>the</a:t>
            </a:r>
            <a:r>
              <a:rPr lang="hu-HU" dirty="0"/>
              <a:t> </a:t>
            </a:r>
            <a:r>
              <a:rPr lang="hu-HU" dirty="0" err="1"/>
              <a:t>banks</a:t>
            </a:r>
            <a:r>
              <a:rPr lang="hu-HU" dirty="0"/>
              <a:t> </a:t>
            </a:r>
            <a:r>
              <a:rPr lang="hu-HU" dirty="0" err="1"/>
              <a:t>to</a:t>
            </a:r>
            <a:r>
              <a:rPr lang="hu-HU" dirty="0"/>
              <a:t> </a:t>
            </a:r>
            <a:r>
              <a:rPr lang="hu-HU" dirty="0" err="1"/>
              <a:t>bring</a:t>
            </a:r>
            <a:r>
              <a:rPr lang="hu-HU" dirty="0"/>
              <a:t> down </a:t>
            </a:r>
            <a:r>
              <a:rPr lang="hu-HU" dirty="0" err="1"/>
              <a:t>the</a:t>
            </a:r>
            <a:r>
              <a:rPr lang="hu-HU" dirty="0"/>
              <a:t> NPL ratio</a:t>
            </a:r>
          </a:p>
          <a:p>
            <a:pPr lvl="2"/>
            <a:r>
              <a:rPr lang="hu-HU" dirty="0"/>
              <a:t>MARK </a:t>
            </a:r>
            <a:r>
              <a:rPr lang="hu-HU" dirty="0" err="1"/>
              <a:t>was</a:t>
            </a:r>
            <a:r>
              <a:rPr lang="hu-HU" dirty="0"/>
              <a:t> </a:t>
            </a:r>
            <a:r>
              <a:rPr lang="hu-HU" dirty="0" err="1"/>
              <a:t>established</a:t>
            </a:r>
            <a:endParaRPr lang="hu-HU" dirty="0"/>
          </a:p>
          <a:p>
            <a:pPr lvl="3"/>
            <a:r>
              <a:rPr lang="hu-HU" dirty="0" err="1"/>
              <a:t>Too</a:t>
            </a:r>
            <a:r>
              <a:rPr lang="hu-HU" dirty="0"/>
              <a:t> </a:t>
            </a:r>
            <a:r>
              <a:rPr lang="hu-HU" dirty="0" err="1"/>
              <a:t>long</a:t>
            </a:r>
            <a:r>
              <a:rPr lang="hu-HU" dirty="0"/>
              <a:t> </a:t>
            </a:r>
            <a:r>
              <a:rPr lang="hu-HU" dirty="0" err="1"/>
              <a:t>processes</a:t>
            </a:r>
            <a:r>
              <a:rPr lang="hu-HU" dirty="0"/>
              <a:t> </a:t>
            </a:r>
            <a:r>
              <a:rPr lang="hu-HU" dirty="0" err="1"/>
              <a:t>with</a:t>
            </a:r>
            <a:r>
              <a:rPr lang="hu-HU" dirty="0"/>
              <a:t> </a:t>
            </a:r>
            <a:r>
              <a:rPr lang="hu-HU" dirty="0" err="1"/>
              <a:t>Brussels</a:t>
            </a:r>
            <a:endParaRPr lang="hu-HU" dirty="0"/>
          </a:p>
          <a:p>
            <a:pPr lvl="3"/>
            <a:r>
              <a:rPr lang="hu-HU" dirty="0" err="1"/>
              <a:t>By</a:t>
            </a:r>
            <a:r>
              <a:rPr lang="hu-HU" dirty="0"/>
              <a:t> </a:t>
            </a:r>
            <a:r>
              <a:rPr lang="hu-HU" dirty="0" err="1"/>
              <a:t>the</a:t>
            </a:r>
            <a:r>
              <a:rPr lang="hu-HU" dirty="0"/>
              <a:t> </a:t>
            </a:r>
            <a:r>
              <a:rPr lang="hu-HU" dirty="0" err="1"/>
              <a:t>time</a:t>
            </a:r>
            <a:r>
              <a:rPr lang="hu-HU" dirty="0"/>
              <a:t> </a:t>
            </a:r>
            <a:r>
              <a:rPr lang="hu-HU" dirty="0" err="1"/>
              <a:t>the</a:t>
            </a:r>
            <a:r>
              <a:rPr lang="hu-HU" dirty="0"/>
              <a:t> </a:t>
            </a:r>
            <a:r>
              <a:rPr lang="hu-HU" dirty="0" err="1"/>
              <a:t>approval</a:t>
            </a:r>
            <a:r>
              <a:rPr lang="hu-HU" dirty="0"/>
              <a:t> </a:t>
            </a:r>
            <a:r>
              <a:rPr lang="hu-HU" dirty="0" err="1"/>
              <a:t>was</a:t>
            </a:r>
            <a:r>
              <a:rPr lang="hu-HU" dirty="0"/>
              <a:t> </a:t>
            </a:r>
            <a:r>
              <a:rPr lang="hu-HU" dirty="0" err="1"/>
              <a:t>acquired</a:t>
            </a:r>
            <a:r>
              <a:rPr lang="hu-HU" dirty="0"/>
              <a:t>, </a:t>
            </a:r>
            <a:r>
              <a:rPr lang="hu-HU" dirty="0" err="1"/>
              <a:t>it</a:t>
            </a:r>
            <a:r>
              <a:rPr lang="hu-HU" dirty="0"/>
              <a:t> </a:t>
            </a:r>
            <a:r>
              <a:rPr lang="hu-HU" dirty="0" err="1"/>
              <a:t>was</a:t>
            </a:r>
            <a:r>
              <a:rPr lang="hu-HU" dirty="0"/>
              <a:t> </a:t>
            </a:r>
            <a:r>
              <a:rPr lang="hu-HU" dirty="0" err="1"/>
              <a:t>too</a:t>
            </a:r>
            <a:r>
              <a:rPr lang="hu-HU" dirty="0"/>
              <a:t> </a:t>
            </a:r>
            <a:r>
              <a:rPr lang="hu-HU" dirty="0" err="1"/>
              <a:t>late</a:t>
            </a:r>
            <a:endParaRPr lang="hu-HU" dirty="0"/>
          </a:p>
          <a:p>
            <a:pPr lvl="1"/>
            <a:r>
              <a:rPr lang="hu-HU" dirty="0"/>
              <a:t>The </a:t>
            </a:r>
            <a:r>
              <a:rPr lang="hu-HU" dirty="0" err="1"/>
              <a:t>growing</a:t>
            </a:r>
            <a:r>
              <a:rPr lang="hu-HU" dirty="0"/>
              <a:t> </a:t>
            </a:r>
            <a:r>
              <a:rPr lang="hu-HU" dirty="0" err="1"/>
              <a:t>economy</a:t>
            </a:r>
            <a:r>
              <a:rPr lang="hu-HU" dirty="0"/>
              <a:t> </a:t>
            </a:r>
            <a:r>
              <a:rPr lang="hu-HU" dirty="0" err="1"/>
              <a:t>solved</a:t>
            </a:r>
            <a:r>
              <a:rPr lang="hu-HU" dirty="0"/>
              <a:t> </a:t>
            </a:r>
            <a:r>
              <a:rPr lang="hu-HU" dirty="0" err="1"/>
              <a:t>the</a:t>
            </a:r>
            <a:r>
              <a:rPr lang="hu-HU" dirty="0"/>
              <a:t> </a:t>
            </a:r>
            <a:r>
              <a:rPr lang="hu-HU" dirty="0" err="1"/>
              <a:t>situation</a:t>
            </a:r>
            <a:r>
              <a:rPr lang="hu-HU" dirty="0"/>
              <a:t> </a:t>
            </a:r>
            <a:r>
              <a:rPr lang="hu-HU" dirty="0" err="1"/>
              <a:t>as</a:t>
            </a:r>
            <a:r>
              <a:rPr lang="hu-HU" dirty="0"/>
              <a:t> market </a:t>
            </a:r>
            <a:r>
              <a:rPr lang="hu-HU" dirty="0" err="1"/>
              <a:t>demand</a:t>
            </a:r>
            <a:r>
              <a:rPr lang="hu-HU" dirty="0"/>
              <a:t> </a:t>
            </a:r>
            <a:r>
              <a:rPr lang="hu-HU" dirty="0" err="1"/>
              <a:t>suddenly</a:t>
            </a:r>
            <a:r>
              <a:rPr lang="hu-HU" dirty="0"/>
              <a:t> </a:t>
            </a:r>
            <a:r>
              <a:rPr lang="hu-HU" dirty="0" err="1"/>
              <a:t>increased</a:t>
            </a:r>
            <a:r>
              <a:rPr lang="hu-HU" dirty="0"/>
              <a:t> </a:t>
            </a:r>
            <a:r>
              <a:rPr lang="hu-HU" dirty="0" err="1"/>
              <a:t>for</a:t>
            </a:r>
            <a:r>
              <a:rPr lang="hu-HU" dirty="0"/>
              <a:t> </a:t>
            </a:r>
            <a:r>
              <a:rPr lang="hu-HU" dirty="0" err="1"/>
              <a:t>these</a:t>
            </a:r>
            <a:r>
              <a:rPr lang="hu-HU" dirty="0"/>
              <a:t> </a:t>
            </a:r>
            <a:r>
              <a:rPr lang="hu-HU" dirty="0" err="1"/>
              <a:t>type</a:t>
            </a:r>
            <a:r>
              <a:rPr lang="hu-HU" dirty="0"/>
              <a:t> of </a:t>
            </a:r>
            <a:r>
              <a:rPr lang="hu-HU" dirty="0" err="1"/>
              <a:t>non-performing</a:t>
            </a:r>
            <a:r>
              <a:rPr lang="hu-HU" dirty="0"/>
              <a:t> </a:t>
            </a:r>
            <a:r>
              <a:rPr lang="hu-HU" dirty="0" err="1"/>
              <a:t>assets</a:t>
            </a:r>
            <a:endParaRPr lang="hu-HU" dirty="0"/>
          </a:p>
          <a:p>
            <a:pPr lvl="2"/>
            <a:r>
              <a:rPr lang="hu-HU" dirty="0" err="1"/>
              <a:t>Increased</a:t>
            </a:r>
            <a:r>
              <a:rPr lang="hu-HU" dirty="0"/>
              <a:t> </a:t>
            </a:r>
            <a:r>
              <a:rPr lang="hu-HU" dirty="0" err="1"/>
              <a:t>risk</a:t>
            </a:r>
            <a:r>
              <a:rPr lang="hu-HU" dirty="0"/>
              <a:t> </a:t>
            </a:r>
            <a:r>
              <a:rPr lang="hu-HU" dirty="0" err="1"/>
              <a:t>appetite</a:t>
            </a:r>
            <a:r>
              <a:rPr lang="hu-HU" dirty="0"/>
              <a:t> in </a:t>
            </a:r>
            <a:r>
              <a:rPr lang="hu-HU" dirty="0" err="1"/>
              <a:t>the</a:t>
            </a:r>
            <a:r>
              <a:rPr lang="hu-HU" dirty="0"/>
              <a:t> </a:t>
            </a:r>
            <a:r>
              <a:rPr lang="hu-HU" dirty="0" err="1"/>
              <a:t>world</a:t>
            </a:r>
            <a:r>
              <a:rPr lang="hu-HU" dirty="0"/>
              <a:t> </a:t>
            </a:r>
            <a:r>
              <a:rPr lang="hu-HU" dirty="0" err="1"/>
              <a:t>also</a:t>
            </a:r>
            <a:r>
              <a:rPr lang="hu-HU" dirty="0"/>
              <a:t> </a:t>
            </a:r>
            <a:r>
              <a:rPr lang="hu-HU" dirty="0" err="1"/>
              <a:t>due</a:t>
            </a:r>
            <a:r>
              <a:rPr lang="hu-HU" dirty="0"/>
              <a:t> </a:t>
            </a:r>
            <a:r>
              <a:rPr lang="hu-HU" dirty="0" err="1"/>
              <a:t>to</a:t>
            </a:r>
            <a:r>
              <a:rPr lang="hu-HU" dirty="0"/>
              <a:t> </a:t>
            </a:r>
            <a:r>
              <a:rPr lang="hu-HU" dirty="0" err="1"/>
              <a:t>cheap</a:t>
            </a:r>
            <a:r>
              <a:rPr lang="hu-HU" dirty="0"/>
              <a:t> </a:t>
            </a:r>
            <a:r>
              <a:rPr lang="hu-HU" dirty="0" err="1"/>
              <a:t>financing</a:t>
            </a:r>
            <a:endParaRPr lang="hu-HU" dirty="0"/>
          </a:p>
        </p:txBody>
      </p:sp>
    </p:spTree>
    <p:extLst>
      <p:ext uri="{BB962C8B-B14F-4D97-AF65-F5344CB8AC3E}">
        <p14:creationId xmlns:p14="http://schemas.microsoft.com/office/powerpoint/2010/main" val="243053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additive="base">
                                        <p:cTn id="4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normAutofit fontScale="90000"/>
          </a:bodyPr>
          <a:lstStyle/>
          <a:p>
            <a:r>
              <a:rPr lang="hu-HU" dirty="0" err="1"/>
              <a:t>Resolution</a:t>
            </a:r>
            <a:r>
              <a:rPr lang="hu-HU" dirty="0"/>
              <a:t> of </a:t>
            </a:r>
            <a:r>
              <a:rPr lang="hu-HU" dirty="0" err="1"/>
              <a:t>the</a:t>
            </a:r>
            <a:r>
              <a:rPr lang="hu-HU" dirty="0"/>
              <a:t> </a:t>
            </a:r>
            <a:r>
              <a:rPr lang="hu-HU" dirty="0" err="1"/>
              <a:t>high</a:t>
            </a:r>
            <a:r>
              <a:rPr lang="hu-HU" dirty="0"/>
              <a:t> NPL ratio</a:t>
            </a:r>
            <a:br>
              <a:rPr lang="hu-HU" dirty="0"/>
            </a:br>
            <a:r>
              <a:rPr lang="hu-HU" dirty="0" err="1"/>
              <a:t>in</a:t>
            </a:r>
            <a:r>
              <a:rPr lang="hu-HU" dirty="0"/>
              <a:t> </a:t>
            </a:r>
            <a:r>
              <a:rPr lang="hu-HU" dirty="0" err="1"/>
              <a:t>certain</a:t>
            </a:r>
            <a:r>
              <a:rPr lang="hu-HU" dirty="0"/>
              <a:t> </a:t>
            </a:r>
            <a:r>
              <a:rPr lang="hu-HU" dirty="0" err="1"/>
              <a:t>sectors</a:t>
            </a:r>
            <a:endParaRPr lang="hu-HU" dirty="0"/>
          </a:p>
        </p:txBody>
      </p:sp>
      <p:sp>
        <p:nvSpPr>
          <p:cNvPr id="3" name="Tartalom helye 2"/>
          <p:cNvSpPr>
            <a:spLocks noGrp="1"/>
          </p:cNvSpPr>
          <p:nvPr>
            <p:ph idx="1"/>
          </p:nvPr>
        </p:nvSpPr>
        <p:spPr/>
        <p:txBody>
          <a:bodyPr>
            <a:noAutofit/>
          </a:bodyPr>
          <a:lstStyle/>
          <a:p>
            <a:r>
              <a:rPr lang="hu-HU" sz="1600" dirty="0" err="1"/>
              <a:t>Consumer</a:t>
            </a:r>
            <a:r>
              <a:rPr lang="hu-HU" sz="1600" dirty="0"/>
              <a:t> </a:t>
            </a:r>
            <a:r>
              <a:rPr lang="hu-HU" sz="1600" dirty="0" err="1"/>
              <a:t>Mortgages</a:t>
            </a:r>
            <a:endParaRPr lang="hu-HU" sz="1600" dirty="0"/>
          </a:p>
          <a:p>
            <a:pPr lvl="1"/>
            <a:r>
              <a:rPr lang="hu-HU" sz="1400" dirty="0" err="1"/>
              <a:t>Still</a:t>
            </a:r>
            <a:r>
              <a:rPr lang="hu-HU" sz="1400" dirty="0"/>
              <a:t> a </a:t>
            </a:r>
            <a:r>
              <a:rPr lang="hu-HU" sz="1400" dirty="0" err="1"/>
              <a:t>headache</a:t>
            </a:r>
            <a:r>
              <a:rPr lang="hu-HU" sz="1400" dirty="0"/>
              <a:t> </a:t>
            </a:r>
            <a:r>
              <a:rPr lang="hu-HU" sz="1400" dirty="0" err="1"/>
              <a:t>for</a:t>
            </a:r>
            <a:r>
              <a:rPr lang="hu-HU" sz="1400" dirty="0"/>
              <a:t> </a:t>
            </a:r>
            <a:r>
              <a:rPr lang="hu-HU" sz="1400" dirty="0" err="1"/>
              <a:t>banks</a:t>
            </a:r>
            <a:r>
              <a:rPr lang="hu-HU" sz="1400" dirty="0"/>
              <a:t>, </a:t>
            </a:r>
            <a:r>
              <a:rPr lang="hu-HU" sz="1400" dirty="0" err="1"/>
              <a:t>however</a:t>
            </a:r>
            <a:r>
              <a:rPr lang="hu-HU" sz="1400" dirty="0"/>
              <a:t> </a:t>
            </a:r>
            <a:r>
              <a:rPr lang="hu-HU" sz="1400" dirty="0" err="1"/>
              <a:t>demand</a:t>
            </a:r>
            <a:r>
              <a:rPr lang="hu-HU" sz="1400" dirty="0"/>
              <a:t> </a:t>
            </a:r>
            <a:r>
              <a:rPr lang="hu-HU" sz="1400" dirty="0" err="1"/>
              <a:t>arose</a:t>
            </a:r>
            <a:r>
              <a:rPr lang="hu-HU" sz="1400" dirty="0"/>
              <a:t> </a:t>
            </a:r>
            <a:r>
              <a:rPr lang="hu-HU" sz="1400" dirty="0" err="1"/>
              <a:t>for</a:t>
            </a:r>
            <a:r>
              <a:rPr lang="hu-HU" sz="1400" dirty="0"/>
              <a:t> </a:t>
            </a:r>
            <a:r>
              <a:rPr lang="hu-HU" sz="1400" dirty="0" err="1"/>
              <a:t>this</a:t>
            </a:r>
            <a:r>
              <a:rPr lang="hu-HU" sz="1400" dirty="0"/>
              <a:t> </a:t>
            </a:r>
            <a:r>
              <a:rPr lang="hu-HU" sz="1400" dirty="0" err="1"/>
              <a:t>asset</a:t>
            </a:r>
            <a:r>
              <a:rPr lang="hu-HU" sz="1400" dirty="0"/>
              <a:t> </a:t>
            </a:r>
            <a:r>
              <a:rPr lang="hu-HU" sz="1400" dirty="0" err="1"/>
              <a:t>class</a:t>
            </a:r>
            <a:r>
              <a:rPr lang="hu-HU" sz="1400" dirty="0"/>
              <a:t> </a:t>
            </a:r>
            <a:r>
              <a:rPr lang="hu-HU" sz="1400" dirty="0" err="1"/>
              <a:t>recently</a:t>
            </a:r>
            <a:endParaRPr lang="hu-HU" sz="1400" dirty="0"/>
          </a:p>
          <a:p>
            <a:pPr lvl="2"/>
            <a:r>
              <a:rPr lang="hu-HU" sz="1200" dirty="0" err="1"/>
              <a:t>Residential</a:t>
            </a:r>
            <a:r>
              <a:rPr lang="hu-HU" sz="1200" dirty="0"/>
              <a:t> </a:t>
            </a:r>
            <a:r>
              <a:rPr lang="hu-HU" sz="1200" dirty="0" err="1"/>
              <a:t>real</a:t>
            </a:r>
            <a:r>
              <a:rPr lang="hu-HU" sz="1200" dirty="0"/>
              <a:t> </a:t>
            </a:r>
            <a:r>
              <a:rPr lang="hu-HU" sz="1200" dirty="0" err="1"/>
              <a:t>estate</a:t>
            </a:r>
            <a:r>
              <a:rPr lang="hu-HU" sz="1200" dirty="0"/>
              <a:t> </a:t>
            </a:r>
            <a:r>
              <a:rPr lang="hu-HU" sz="1200" dirty="0" err="1"/>
              <a:t>prices</a:t>
            </a:r>
            <a:r>
              <a:rPr lang="hu-HU" sz="1200" dirty="0"/>
              <a:t> </a:t>
            </a:r>
            <a:r>
              <a:rPr lang="hu-HU" sz="1200" dirty="0" err="1"/>
              <a:t>have</a:t>
            </a:r>
            <a:r>
              <a:rPr lang="hu-HU" sz="1200" dirty="0"/>
              <a:t> </a:t>
            </a:r>
            <a:r>
              <a:rPr lang="hu-HU" sz="1200" dirty="0" err="1"/>
              <a:t>increased</a:t>
            </a:r>
            <a:r>
              <a:rPr lang="hu-HU" sz="1200" dirty="0"/>
              <a:t> </a:t>
            </a:r>
            <a:r>
              <a:rPr lang="hu-HU" sz="1200" dirty="0" err="1"/>
              <a:t>heavily</a:t>
            </a:r>
            <a:r>
              <a:rPr lang="hu-HU" sz="1200" dirty="0"/>
              <a:t> </a:t>
            </a:r>
            <a:r>
              <a:rPr lang="hu-HU" sz="1200" dirty="0" err="1"/>
              <a:t>since</a:t>
            </a:r>
            <a:r>
              <a:rPr lang="hu-HU" sz="1200" dirty="0"/>
              <a:t> 2013, </a:t>
            </a:r>
            <a:r>
              <a:rPr lang="hu-HU" sz="1200" dirty="0" err="1"/>
              <a:t>though</a:t>
            </a:r>
            <a:r>
              <a:rPr lang="hu-HU" sz="1200" dirty="0"/>
              <a:t> </a:t>
            </a:r>
            <a:r>
              <a:rPr lang="hu-HU" sz="1200" dirty="0" err="1"/>
              <a:t>to</a:t>
            </a:r>
            <a:r>
              <a:rPr lang="hu-HU" sz="1200" dirty="0"/>
              <a:t> </a:t>
            </a:r>
            <a:r>
              <a:rPr lang="hu-HU" sz="1200" dirty="0" err="1"/>
              <a:t>different</a:t>
            </a:r>
            <a:r>
              <a:rPr lang="hu-HU" sz="1200" dirty="0"/>
              <a:t> </a:t>
            </a:r>
            <a:r>
              <a:rPr lang="hu-HU" sz="1200" dirty="0" err="1"/>
              <a:t>extent</a:t>
            </a:r>
            <a:r>
              <a:rPr lang="hu-HU" sz="1200" dirty="0"/>
              <a:t> </a:t>
            </a:r>
            <a:r>
              <a:rPr lang="hu-HU" sz="1200" dirty="0" err="1"/>
              <a:t>depending</a:t>
            </a:r>
            <a:r>
              <a:rPr lang="hu-HU" sz="1200" dirty="0"/>
              <a:t> </a:t>
            </a:r>
            <a:r>
              <a:rPr lang="hu-HU" sz="1200" dirty="0" err="1"/>
              <a:t>on</a:t>
            </a:r>
            <a:r>
              <a:rPr lang="hu-HU" sz="1200" dirty="0"/>
              <a:t> </a:t>
            </a:r>
            <a:r>
              <a:rPr lang="hu-HU" sz="1200" dirty="0" err="1"/>
              <a:t>location</a:t>
            </a:r>
            <a:endParaRPr lang="hu-HU" sz="1200" dirty="0"/>
          </a:p>
          <a:p>
            <a:pPr lvl="2"/>
            <a:r>
              <a:rPr lang="hu-HU" sz="1200" dirty="0" err="1"/>
              <a:t>Low</a:t>
            </a:r>
            <a:r>
              <a:rPr lang="hu-HU" sz="1200" dirty="0"/>
              <a:t> </a:t>
            </a:r>
            <a:r>
              <a:rPr lang="hu-HU" sz="1200" dirty="0" err="1"/>
              <a:t>finance</a:t>
            </a:r>
            <a:r>
              <a:rPr lang="hu-HU" sz="1200" dirty="0"/>
              <a:t> </a:t>
            </a:r>
            <a:r>
              <a:rPr lang="hu-HU" sz="1200" dirty="0" err="1"/>
              <a:t>costs</a:t>
            </a:r>
            <a:endParaRPr lang="hu-HU" sz="1200" dirty="0"/>
          </a:p>
          <a:p>
            <a:pPr lvl="2"/>
            <a:r>
              <a:rPr lang="hu-HU" sz="1200" dirty="0" err="1"/>
              <a:t>Improving</a:t>
            </a:r>
            <a:r>
              <a:rPr lang="hu-HU" sz="1200" dirty="0"/>
              <a:t> </a:t>
            </a:r>
            <a:r>
              <a:rPr lang="hu-HU" sz="1200" dirty="0" err="1"/>
              <a:t>economy</a:t>
            </a:r>
            <a:r>
              <a:rPr lang="hu-HU" sz="1200" dirty="0"/>
              <a:t>, </a:t>
            </a:r>
            <a:r>
              <a:rPr lang="hu-HU" sz="1200" dirty="0" err="1"/>
              <a:t>therefore</a:t>
            </a:r>
            <a:r>
              <a:rPr lang="hu-HU" sz="1200" dirty="0"/>
              <a:t> </a:t>
            </a:r>
            <a:r>
              <a:rPr lang="hu-HU" sz="1200" dirty="0" err="1"/>
              <a:t>decreasing</a:t>
            </a:r>
            <a:r>
              <a:rPr lang="hu-HU" sz="1200" dirty="0"/>
              <a:t> </a:t>
            </a:r>
            <a:r>
              <a:rPr lang="hu-HU" sz="1200" dirty="0" err="1"/>
              <a:t>unemployment</a:t>
            </a:r>
            <a:endParaRPr lang="hu-HU" sz="1200" dirty="0"/>
          </a:p>
          <a:p>
            <a:pPr lvl="1"/>
            <a:r>
              <a:rPr lang="hu-HU" sz="1400" dirty="0" err="1"/>
              <a:t>Difficult</a:t>
            </a:r>
            <a:r>
              <a:rPr lang="hu-HU" sz="1400" dirty="0"/>
              <a:t> </a:t>
            </a:r>
            <a:r>
              <a:rPr lang="hu-HU" sz="1400" dirty="0" err="1"/>
              <a:t>to</a:t>
            </a:r>
            <a:r>
              <a:rPr lang="hu-HU" sz="1400" dirty="0"/>
              <a:t> </a:t>
            </a:r>
            <a:r>
              <a:rPr lang="hu-HU" sz="1400" dirty="0" err="1"/>
              <a:t>draw</a:t>
            </a:r>
            <a:r>
              <a:rPr lang="hu-HU" sz="1400" dirty="0"/>
              <a:t> </a:t>
            </a:r>
            <a:r>
              <a:rPr lang="hu-HU" sz="1400" dirty="0" err="1"/>
              <a:t>the</a:t>
            </a:r>
            <a:r>
              <a:rPr lang="hu-HU" sz="1400" dirty="0"/>
              <a:t> line in </a:t>
            </a:r>
            <a:r>
              <a:rPr lang="hu-HU" sz="1400" dirty="0" err="1"/>
              <a:t>the</a:t>
            </a:r>
            <a:r>
              <a:rPr lang="hu-HU" sz="1400" dirty="0"/>
              <a:t> </a:t>
            </a:r>
            <a:r>
              <a:rPr lang="hu-HU" sz="1400" dirty="0" err="1"/>
              <a:t>extent</a:t>
            </a:r>
            <a:r>
              <a:rPr lang="hu-HU" sz="1400" dirty="0"/>
              <a:t> of </a:t>
            </a:r>
            <a:r>
              <a:rPr lang="hu-HU" sz="1400" dirty="0" err="1"/>
              <a:t>providing</a:t>
            </a:r>
            <a:r>
              <a:rPr lang="hu-HU" sz="1400" dirty="0"/>
              <a:t> more </a:t>
            </a:r>
            <a:r>
              <a:rPr lang="hu-HU" sz="1400" dirty="0" err="1"/>
              <a:t>help</a:t>
            </a:r>
            <a:r>
              <a:rPr lang="hu-HU" sz="1400" dirty="0"/>
              <a:t> </a:t>
            </a:r>
            <a:r>
              <a:rPr lang="hu-HU" sz="1400" dirty="0" err="1"/>
              <a:t>to</a:t>
            </a:r>
            <a:r>
              <a:rPr lang="hu-HU" sz="1400" dirty="0"/>
              <a:t> </a:t>
            </a:r>
            <a:r>
              <a:rPr lang="hu-HU" sz="1400" dirty="0" err="1"/>
              <a:t>debtors</a:t>
            </a:r>
            <a:r>
              <a:rPr lang="hu-HU" sz="1400" dirty="0"/>
              <a:t> </a:t>
            </a:r>
          </a:p>
          <a:p>
            <a:pPr lvl="2"/>
            <a:r>
              <a:rPr lang="hu-HU" sz="1200" dirty="0" err="1"/>
              <a:t>Every</a:t>
            </a:r>
            <a:r>
              <a:rPr lang="hu-HU" sz="1200" dirty="0"/>
              <a:t> </a:t>
            </a:r>
            <a:r>
              <a:rPr lang="hu-HU" sz="1200" dirty="0" err="1"/>
              <a:t>step</a:t>
            </a:r>
            <a:r>
              <a:rPr lang="hu-HU" sz="1200" dirty="0"/>
              <a:t> </a:t>
            </a:r>
            <a:r>
              <a:rPr lang="hu-HU" sz="1200" dirty="0" err="1"/>
              <a:t>further</a:t>
            </a:r>
            <a:r>
              <a:rPr lang="hu-HU" sz="1200" dirty="0"/>
              <a:t> </a:t>
            </a:r>
            <a:r>
              <a:rPr lang="hu-HU" sz="1200" dirty="0" err="1"/>
              <a:t>distroys</a:t>
            </a:r>
            <a:r>
              <a:rPr lang="hu-HU" sz="1200" dirty="0"/>
              <a:t> </a:t>
            </a:r>
            <a:r>
              <a:rPr lang="hu-HU" sz="1200" dirty="0" err="1"/>
              <a:t>the</a:t>
            </a:r>
            <a:r>
              <a:rPr lang="hu-HU" sz="1200" dirty="0"/>
              <a:t> </a:t>
            </a:r>
            <a:r>
              <a:rPr lang="hu-HU" sz="1200" dirty="0" err="1"/>
              <a:t>position</a:t>
            </a:r>
            <a:r>
              <a:rPr lang="hu-HU" sz="1200" dirty="0"/>
              <a:t> of </a:t>
            </a:r>
            <a:r>
              <a:rPr lang="hu-HU" sz="1200" dirty="0" err="1"/>
              <a:t>the</a:t>
            </a:r>
            <a:r>
              <a:rPr lang="hu-HU" sz="1200" dirty="0"/>
              <a:t> </a:t>
            </a:r>
            <a:r>
              <a:rPr lang="hu-HU" sz="1200" dirty="0" err="1"/>
              <a:t>performing</a:t>
            </a:r>
            <a:r>
              <a:rPr lang="hu-HU" sz="1200" dirty="0"/>
              <a:t> </a:t>
            </a:r>
            <a:r>
              <a:rPr lang="hu-HU" sz="1200" dirty="0" err="1"/>
              <a:t>loans</a:t>
            </a:r>
            <a:r>
              <a:rPr lang="hu-HU" sz="1200" dirty="0"/>
              <a:t> and </a:t>
            </a:r>
            <a:r>
              <a:rPr lang="hu-HU" sz="1200" dirty="0" err="1"/>
              <a:t>new</a:t>
            </a:r>
            <a:r>
              <a:rPr lang="hu-HU" sz="1200" dirty="0"/>
              <a:t> </a:t>
            </a:r>
            <a:r>
              <a:rPr lang="hu-HU" sz="1200" dirty="0" err="1"/>
              <a:t>loan</a:t>
            </a:r>
            <a:r>
              <a:rPr lang="hu-HU" sz="1200" dirty="0"/>
              <a:t> </a:t>
            </a:r>
            <a:r>
              <a:rPr lang="hu-HU" sz="1200" dirty="0" err="1"/>
              <a:t>conditions</a:t>
            </a:r>
            <a:r>
              <a:rPr lang="hu-HU" sz="1200" dirty="0"/>
              <a:t> (</a:t>
            </a:r>
            <a:r>
              <a:rPr lang="hu-HU" sz="1200" dirty="0" err="1"/>
              <a:t>moral</a:t>
            </a:r>
            <a:r>
              <a:rPr lang="hu-HU" sz="1200" dirty="0"/>
              <a:t> </a:t>
            </a:r>
            <a:r>
              <a:rPr lang="hu-HU" sz="1200" dirty="0" err="1"/>
              <a:t>hazard</a:t>
            </a:r>
            <a:r>
              <a:rPr lang="hu-HU" sz="1200" dirty="0"/>
              <a:t>)</a:t>
            </a:r>
          </a:p>
          <a:p>
            <a:pPr lvl="2"/>
            <a:r>
              <a:rPr lang="hu-HU" sz="1200" dirty="0"/>
              <a:t>EBRD </a:t>
            </a:r>
            <a:r>
              <a:rPr lang="hu-HU" sz="1200" dirty="0" err="1"/>
              <a:t>agreement</a:t>
            </a:r>
            <a:endParaRPr lang="hu-HU" sz="1200" dirty="0"/>
          </a:p>
          <a:p>
            <a:pPr lvl="2"/>
            <a:r>
              <a:rPr lang="hu-HU" sz="1200" dirty="0"/>
              <a:t>National </a:t>
            </a:r>
            <a:r>
              <a:rPr lang="hu-HU" sz="1200" dirty="0" err="1"/>
              <a:t>banks</a:t>
            </a:r>
            <a:r>
              <a:rPr lang="hu-HU" sz="1200" dirty="0"/>
              <a:t> </a:t>
            </a:r>
            <a:r>
              <a:rPr lang="hu-HU" sz="1200" dirty="0" err="1"/>
              <a:t>require</a:t>
            </a:r>
            <a:r>
              <a:rPr lang="hu-HU" sz="1200" dirty="0"/>
              <a:t> NPL </a:t>
            </a:r>
            <a:r>
              <a:rPr lang="hu-HU" sz="1200" dirty="0" err="1"/>
              <a:t>ratios</a:t>
            </a:r>
            <a:r>
              <a:rPr lang="hu-HU" sz="1200" dirty="0"/>
              <a:t> </a:t>
            </a:r>
            <a:r>
              <a:rPr lang="hu-HU" sz="1200" dirty="0" err="1"/>
              <a:t>to</a:t>
            </a:r>
            <a:r>
              <a:rPr lang="hu-HU" sz="1200" dirty="0"/>
              <a:t> be </a:t>
            </a:r>
            <a:r>
              <a:rPr lang="hu-HU" sz="1200" dirty="0" err="1"/>
              <a:t>reduced</a:t>
            </a:r>
            <a:r>
              <a:rPr lang="hu-HU" sz="1200" dirty="0"/>
              <a:t> </a:t>
            </a:r>
            <a:r>
              <a:rPr lang="hu-HU" sz="1200" dirty="0" err="1"/>
              <a:t>to</a:t>
            </a:r>
            <a:r>
              <a:rPr lang="hu-HU" sz="1200" dirty="0"/>
              <a:t> </a:t>
            </a:r>
            <a:r>
              <a:rPr lang="hu-HU" sz="1200" dirty="0" err="1"/>
              <a:t>at</a:t>
            </a:r>
            <a:r>
              <a:rPr lang="hu-HU" sz="1200" dirty="0"/>
              <a:t> </a:t>
            </a:r>
            <a:r>
              <a:rPr lang="hu-HU" sz="1200" dirty="0" err="1"/>
              <a:t>least</a:t>
            </a:r>
            <a:r>
              <a:rPr lang="hu-HU" sz="1200" dirty="0"/>
              <a:t> </a:t>
            </a:r>
            <a:r>
              <a:rPr lang="hu-HU" sz="1200" dirty="0" err="1"/>
              <a:t>single</a:t>
            </a:r>
            <a:r>
              <a:rPr lang="hu-HU" sz="1200" dirty="0"/>
              <a:t> </a:t>
            </a:r>
            <a:r>
              <a:rPr lang="hu-HU" sz="1200" dirty="0" err="1"/>
              <a:t>digit</a:t>
            </a:r>
            <a:r>
              <a:rPr lang="hu-HU" sz="1200" dirty="0"/>
              <a:t> </a:t>
            </a:r>
            <a:r>
              <a:rPr lang="hu-HU" sz="1200" dirty="0" err="1"/>
              <a:t>level</a:t>
            </a:r>
            <a:endParaRPr lang="hu-HU" sz="1200" dirty="0"/>
          </a:p>
          <a:p>
            <a:pPr lvl="1"/>
            <a:r>
              <a:rPr lang="hu-HU" sz="1400" dirty="0" err="1"/>
              <a:t>Authorities</a:t>
            </a:r>
            <a:r>
              <a:rPr lang="hu-HU" sz="1400" dirty="0"/>
              <a:t> </a:t>
            </a:r>
            <a:r>
              <a:rPr lang="hu-HU" sz="1400" dirty="0" err="1"/>
              <a:t>took</a:t>
            </a:r>
            <a:r>
              <a:rPr lang="hu-HU" sz="1400" dirty="0"/>
              <a:t> </a:t>
            </a:r>
            <a:r>
              <a:rPr lang="hu-HU" sz="1400" dirty="0" err="1"/>
              <a:t>steps</a:t>
            </a:r>
            <a:r>
              <a:rPr lang="hu-HU" sz="1400" dirty="0"/>
              <a:t> </a:t>
            </a:r>
            <a:r>
              <a:rPr lang="hu-HU" sz="1400" dirty="0" err="1"/>
              <a:t>from</a:t>
            </a:r>
            <a:r>
              <a:rPr lang="hu-HU" sz="1400" dirty="0"/>
              <a:t> </a:t>
            </a:r>
            <a:r>
              <a:rPr lang="hu-HU" sz="1400" dirty="0" err="1"/>
              <a:t>time</a:t>
            </a:r>
            <a:r>
              <a:rPr lang="hu-HU" sz="1400" dirty="0"/>
              <a:t> </a:t>
            </a:r>
            <a:r>
              <a:rPr lang="hu-HU" sz="1400" dirty="0" err="1"/>
              <a:t>to</a:t>
            </a:r>
            <a:r>
              <a:rPr lang="hu-HU" sz="1400" dirty="0"/>
              <a:t> </a:t>
            </a:r>
            <a:r>
              <a:rPr lang="hu-HU" sz="1400" dirty="0" err="1"/>
              <a:t>time</a:t>
            </a:r>
            <a:r>
              <a:rPr lang="hu-HU" sz="1400" dirty="0"/>
              <a:t> </a:t>
            </a:r>
            <a:r>
              <a:rPr lang="hu-HU" sz="1400" dirty="0" err="1"/>
              <a:t>to</a:t>
            </a:r>
            <a:r>
              <a:rPr lang="hu-HU" sz="1400" dirty="0"/>
              <a:t> </a:t>
            </a:r>
            <a:r>
              <a:rPr lang="hu-HU" sz="1400" dirty="0" err="1"/>
              <a:t>ease</a:t>
            </a:r>
            <a:r>
              <a:rPr lang="hu-HU" sz="1400" dirty="0"/>
              <a:t> </a:t>
            </a:r>
            <a:r>
              <a:rPr lang="hu-HU" sz="1400" dirty="0" err="1"/>
              <a:t>the</a:t>
            </a:r>
            <a:r>
              <a:rPr lang="hu-HU" sz="1400" dirty="0"/>
              <a:t> </a:t>
            </a:r>
            <a:r>
              <a:rPr lang="hu-HU" sz="1400" dirty="0" err="1"/>
              <a:t>pain</a:t>
            </a:r>
            <a:endParaRPr lang="hu-HU" sz="1400" dirty="0"/>
          </a:p>
          <a:p>
            <a:pPr lvl="2"/>
            <a:r>
              <a:rPr lang="hu-HU" sz="1200" dirty="0" err="1"/>
              <a:t>Final</a:t>
            </a:r>
            <a:r>
              <a:rPr lang="hu-HU" sz="1200" dirty="0"/>
              <a:t> </a:t>
            </a:r>
            <a:r>
              <a:rPr lang="hu-HU" sz="1200" dirty="0" err="1"/>
              <a:t>pay-off</a:t>
            </a:r>
            <a:r>
              <a:rPr lang="hu-HU" sz="1200" dirty="0"/>
              <a:t>, </a:t>
            </a:r>
            <a:r>
              <a:rPr lang="hu-HU" sz="1200" dirty="0" err="1"/>
              <a:t>escrow</a:t>
            </a:r>
            <a:r>
              <a:rPr lang="hu-HU" sz="1200" dirty="0"/>
              <a:t> account, </a:t>
            </a:r>
            <a:r>
              <a:rPr lang="hu-HU" sz="1200" dirty="0" err="1"/>
              <a:t>conversion</a:t>
            </a:r>
            <a:r>
              <a:rPr lang="hu-HU" sz="1200" dirty="0"/>
              <a:t>, </a:t>
            </a:r>
            <a:r>
              <a:rPr lang="hu-HU" sz="1200" dirty="0" err="1"/>
              <a:t>settlement</a:t>
            </a:r>
            <a:r>
              <a:rPr lang="hu-HU" sz="1200" dirty="0"/>
              <a:t>, </a:t>
            </a:r>
            <a:r>
              <a:rPr lang="hu-HU" sz="1200" dirty="0" err="1"/>
              <a:t>private</a:t>
            </a:r>
            <a:r>
              <a:rPr lang="hu-HU" sz="1200" dirty="0"/>
              <a:t> </a:t>
            </a:r>
            <a:r>
              <a:rPr lang="hu-HU" sz="1200" dirty="0" err="1"/>
              <a:t>persons</a:t>
            </a:r>
            <a:r>
              <a:rPr lang="hu-HU" sz="1200" dirty="0"/>
              <a:t>’ </a:t>
            </a:r>
            <a:r>
              <a:rPr lang="hu-HU" sz="1200" dirty="0" err="1"/>
              <a:t>insolvency</a:t>
            </a:r>
            <a:r>
              <a:rPr lang="hu-HU" sz="1200" dirty="0"/>
              <a:t> </a:t>
            </a:r>
            <a:r>
              <a:rPr lang="hu-HU" sz="1200" dirty="0" err="1"/>
              <a:t>act</a:t>
            </a:r>
            <a:r>
              <a:rPr lang="hu-HU" sz="1200" dirty="0"/>
              <a:t>, NBH </a:t>
            </a:r>
            <a:r>
              <a:rPr lang="hu-HU" sz="1200" dirty="0" err="1"/>
              <a:t>recommendation</a:t>
            </a:r>
            <a:r>
              <a:rPr lang="hu-HU" sz="1200" dirty="0"/>
              <a:t>, </a:t>
            </a:r>
            <a:r>
              <a:rPr lang="hu-HU" sz="1200" dirty="0" err="1"/>
              <a:t>recent</a:t>
            </a:r>
            <a:r>
              <a:rPr lang="hu-HU" sz="1200" dirty="0"/>
              <a:t> </a:t>
            </a:r>
            <a:r>
              <a:rPr lang="hu-HU" sz="1200" dirty="0" err="1"/>
              <a:t>amendment</a:t>
            </a:r>
            <a:r>
              <a:rPr lang="hu-HU" sz="1200" dirty="0"/>
              <a:t> of </a:t>
            </a:r>
            <a:r>
              <a:rPr lang="hu-HU" sz="1200" dirty="0" err="1"/>
              <a:t>the</a:t>
            </a:r>
            <a:r>
              <a:rPr lang="hu-HU" sz="1200" dirty="0"/>
              <a:t> </a:t>
            </a:r>
            <a:r>
              <a:rPr lang="hu-HU" sz="1200" dirty="0" err="1"/>
              <a:t>Bailiff</a:t>
            </a:r>
            <a:r>
              <a:rPr lang="hu-HU" sz="1200" dirty="0"/>
              <a:t> </a:t>
            </a:r>
            <a:r>
              <a:rPr lang="hu-HU" sz="1200" dirty="0" err="1"/>
              <a:t>act</a:t>
            </a:r>
            <a:endParaRPr lang="hu-HU" sz="1200" dirty="0"/>
          </a:p>
          <a:p>
            <a:pPr lvl="1"/>
            <a:r>
              <a:rPr lang="hu-HU" sz="1400" dirty="0"/>
              <a:t>The </a:t>
            </a:r>
            <a:r>
              <a:rPr lang="hu-HU" sz="1400" dirty="0" err="1"/>
              <a:t>problem</a:t>
            </a:r>
            <a:r>
              <a:rPr lang="hu-HU" sz="1400" dirty="0"/>
              <a:t> </a:t>
            </a:r>
            <a:r>
              <a:rPr lang="hu-HU" sz="1400" dirty="0" err="1"/>
              <a:t>still</a:t>
            </a:r>
            <a:r>
              <a:rPr lang="hu-HU" sz="1400" dirty="0"/>
              <a:t> </a:t>
            </a:r>
            <a:r>
              <a:rPr lang="hu-HU" sz="1400" dirty="0" err="1"/>
              <a:t>prevails</a:t>
            </a:r>
            <a:r>
              <a:rPr lang="hu-HU" sz="1400" dirty="0"/>
              <a:t> and </a:t>
            </a:r>
            <a:r>
              <a:rPr lang="hu-HU" sz="1400" dirty="0" err="1"/>
              <a:t>will</a:t>
            </a:r>
            <a:r>
              <a:rPr lang="hu-HU" sz="1400" dirty="0"/>
              <a:t> be </a:t>
            </a:r>
            <a:r>
              <a:rPr lang="hu-HU" sz="1400" dirty="0" err="1"/>
              <a:t>around</a:t>
            </a:r>
            <a:r>
              <a:rPr lang="hu-HU" sz="1400" dirty="0"/>
              <a:t> </a:t>
            </a:r>
            <a:r>
              <a:rPr lang="hu-HU" sz="1400" dirty="0" err="1"/>
              <a:t>for</a:t>
            </a:r>
            <a:r>
              <a:rPr lang="hu-HU" sz="1400" dirty="0"/>
              <a:t> a </a:t>
            </a:r>
            <a:r>
              <a:rPr lang="hu-HU" sz="1400" dirty="0" err="1"/>
              <a:t>few</a:t>
            </a:r>
            <a:r>
              <a:rPr lang="hu-HU" sz="1400" dirty="0"/>
              <a:t> more </a:t>
            </a:r>
            <a:r>
              <a:rPr lang="hu-HU" sz="1400" dirty="0" err="1"/>
              <a:t>years</a:t>
            </a:r>
            <a:r>
              <a:rPr lang="hu-HU" sz="1400" dirty="0"/>
              <a:t>, </a:t>
            </a:r>
            <a:r>
              <a:rPr lang="hu-HU" sz="1400" dirty="0" err="1"/>
              <a:t>though</a:t>
            </a:r>
            <a:r>
              <a:rPr lang="hu-HU" sz="1400" dirty="0"/>
              <a:t> </a:t>
            </a:r>
            <a:r>
              <a:rPr lang="hu-HU" sz="1400" dirty="0" err="1"/>
              <a:t>not</a:t>
            </a:r>
            <a:r>
              <a:rPr lang="hu-HU" sz="1400" dirty="0"/>
              <a:t> in </a:t>
            </a:r>
            <a:r>
              <a:rPr lang="hu-HU" sz="1400" dirty="0" err="1"/>
              <a:t>the</a:t>
            </a:r>
            <a:r>
              <a:rPr lang="hu-HU" sz="1400" dirty="0"/>
              <a:t> </a:t>
            </a:r>
            <a:r>
              <a:rPr lang="hu-HU" sz="1400" dirty="0" err="1"/>
              <a:t>books</a:t>
            </a:r>
            <a:r>
              <a:rPr lang="hu-HU" sz="1400" dirty="0"/>
              <a:t> of </a:t>
            </a:r>
            <a:r>
              <a:rPr lang="hu-HU" sz="1400" dirty="0" err="1"/>
              <a:t>banks</a:t>
            </a:r>
            <a:r>
              <a:rPr lang="hu-HU" sz="1400" dirty="0"/>
              <a:t> </a:t>
            </a:r>
            <a:r>
              <a:rPr lang="hu-HU" sz="1400" dirty="0" err="1"/>
              <a:t>anymore</a:t>
            </a:r>
            <a:endParaRPr lang="hu-HU" sz="1400" dirty="0"/>
          </a:p>
        </p:txBody>
      </p:sp>
    </p:spTree>
    <p:extLst>
      <p:ext uri="{BB962C8B-B14F-4D97-AF65-F5344CB8AC3E}">
        <p14:creationId xmlns:p14="http://schemas.microsoft.com/office/powerpoint/2010/main" val="480966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 calcmode="lin" valueType="num">
                                      <p:cBhvr additive="base">
                                        <p:cTn id="6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3">
                                            <p:txEl>
                                              <p:pRg st="10" end="10"/>
                                            </p:txEl>
                                          </p:spTgt>
                                        </p:tgtEl>
                                        <p:attrNameLst>
                                          <p:attrName>style.visibility</p:attrName>
                                        </p:attrNameLst>
                                      </p:cBhvr>
                                      <p:to>
                                        <p:strVal val="visible"/>
                                      </p:to>
                                    </p:set>
                                    <p:anim calcmode="lin" valueType="num">
                                      <p:cBhvr additive="base">
                                        <p:cTn id="67"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3">
                                            <p:txEl>
                                              <p:pRg st="11" end="11"/>
                                            </p:txEl>
                                          </p:spTgt>
                                        </p:tgtEl>
                                        <p:attrNameLst>
                                          <p:attrName>style.visibility</p:attrName>
                                        </p:attrNameLst>
                                      </p:cBhvr>
                                      <p:to>
                                        <p:strVal val="visible"/>
                                      </p:to>
                                    </p:set>
                                    <p:anim calcmode="lin" valueType="num">
                                      <p:cBhvr additive="base">
                                        <p:cTn id="73"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1210648"/>
            <a:ext cx="8229600" cy="1143000"/>
          </a:xfrm>
        </p:spPr>
        <p:txBody>
          <a:bodyPr>
            <a:normAutofit/>
          </a:bodyPr>
          <a:lstStyle/>
          <a:p>
            <a:r>
              <a:rPr lang="hu-HU" dirty="0" err="1"/>
              <a:t>Dealflow</a:t>
            </a:r>
            <a:r>
              <a:rPr lang="hu-HU" dirty="0"/>
              <a:t> in CEE </a:t>
            </a:r>
            <a:r>
              <a:rPr lang="hu-HU" dirty="0" err="1"/>
              <a:t>countries</a:t>
            </a:r>
            <a:endParaRPr lang="hu-HU" dirty="0"/>
          </a:p>
        </p:txBody>
      </p:sp>
      <p:pic>
        <p:nvPicPr>
          <p:cNvPr id="1026" name="Picture 2"/>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478972" y="2465917"/>
            <a:ext cx="4192859" cy="35335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Szövegdoboz 4"/>
          <p:cNvSpPr txBox="1"/>
          <p:nvPr/>
        </p:nvSpPr>
        <p:spPr>
          <a:xfrm>
            <a:off x="108853" y="6075661"/>
            <a:ext cx="8338457" cy="246221"/>
          </a:xfrm>
          <a:prstGeom prst="rect">
            <a:avLst/>
          </a:prstGeom>
          <a:noFill/>
        </p:spPr>
        <p:txBody>
          <a:bodyPr wrap="square" rtlCol="0">
            <a:spAutoFit/>
          </a:bodyPr>
          <a:lstStyle/>
          <a:p>
            <a:r>
              <a:rPr lang="hu-HU" sz="1000" dirty="0" err="1"/>
              <a:t>Source</a:t>
            </a:r>
            <a:r>
              <a:rPr lang="hu-HU" sz="1000" dirty="0"/>
              <a:t>: </a:t>
            </a:r>
            <a:r>
              <a:rPr lang="hu-HU" sz="1000" dirty="0" err="1"/>
              <a:t>Deloitte</a:t>
            </a:r>
            <a:r>
              <a:rPr lang="hu-HU" sz="1000" dirty="0"/>
              <a:t> - </a:t>
            </a:r>
            <a:r>
              <a:rPr lang="hu-HU" sz="1000" dirty="0" err="1"/>
              <a:t>Uncovering</a:t>
            </a:r>
            <a:r>
              <a:rPr lang="hu-HU" sz="1000" dirty="0"/>
              <a:t> </a:t>
            </a:r>
            <a:r>
              <a:rPr lang="hu-HU" sz="1000" dirty="0" err="1"/>
              <a:t>opportunities</a:t>
            </a:r>
            <a:r>
              <a:rPr lang="hu-HU" sz="1000" dirty="0"/>
              <a:t> </a:t>
            </a:r>
            <a:r>
              <a:rPr lang="hu-HU" sz="1000" dirty="0" err="1"/>
              <a:t>in</a:t>
            </a:r>
            <a:r>
              <a:rPr lang="hu-HU" sz="1000" dirty="0"/>
              <a:t> Europe 2016-2017</a:t>
            </a:r>
          </a:p>
        </p:txBody>
      </p:sp>
      <p:pic>
        <p:nvPicPr>
          <p:cNvPr id="1027" name="Picture 3"/>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4712736" y="2465917"/>
            <a:ext cx="4081347" cy="20295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821401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1141822"/>
            <a:ext cx="8229600" cy="1143000"/>
          </a:xfrm>
        </p:spPr>
        <p:txBody>
          <a:bodyPr>
            <a:normAutofit/>
          </a:bodyPr>
          <a:lstStyle/>
          <a:p>
            <a:r>
              <a:rPr lang="hu-HU" dirty="0" err="1"/>
              <a:t>Dealflow</a:t>
            </a:r>
            <a:r>
              <a:rPr lang="hu-HU" dirty="0"/>
              <a:t> </a:t>
            </a:r>
            <a:r>
              <a:rPr lang="hu-HU" dirty="0" err="1"/>
              <a:t>in</a:t>
            </a:r>
            <a:r>
              <a:rPr lang="hu-HU" dirty="0"/>
              <a:t> Hungary</a:t>
            </a:r>
          </a:p>
        </p:txBody>
      </p:sp>
      <p:sp>
        <p:nvSpPr>
          <p:cNvPr id="5" name="Szövegdoboz 4"/>
          <p:cNvSpPr txBox="1"/>
          <p:nvPr/>
        </p:nvSpPr>
        <p:spPr>
          <a:xfrm>
            <a:off x="108853" y="6006834"/>
            <a:ext cx="8338457" cy="246221"/>
          </a:xfrm>
          <a:prstGeom prst="rect">
            <a:avLst/>
          </a:prstGeom>
          <a:noFill/>
        </p:spPr>
        <p:txBody>
          <a:bodyPr wrap="square" rtlCol="0">
            <a:spAutoFit/>
          </a:bodyPr>
          <a:lstStyle/>
          <a:p>
            <a:r>
              <a:rPr lang="hu-HU" sz="1000" dirty="0" err="1"/>
              <a:t>Source</a:t>
            </a:r>
            <a:r>
              <a:rPr lang="hu-HU" sz="1000" dirty="0"/>
              <a:t>: </a:t>
            </a:r>
            <a:r>
              <a:rPr lang="hu-HU" sz="1000" dirty="0" err="1"/>
              <a:t>Deloitte</a:t>
            </a:r>
            <a:r>
              <a:rPr lang="hu-HU" sz="1000" dirty="0"/>
              <a:t> - </a:t>
            </a:r>
            <a:r>
              <a:rPr lang="hu-HU" sz="1000" dirty="0" err="1"/>
              <a:t>Uncovering</a:t>
            </a:r>
            <a:r>
              <a:rPr lang="hu-HU" sz="1000" dirty="0"/>
              <a:t> </a:t>
            </a:r>
            <a:r>
              <a:rPr lang="hu-HU" sz="1000" dirty="0" err="1"/>
              <a:t>opportunities</a:t>
            </a:r>
            <a:r>
              <a:rPr lang="hu-HU" sz="1000" dirty="0"/>
              <a:t> in Europe 2016-2017/</a:t>
            </a:r>
            <a:r>
              <a:rPr lang="hu-HU" sz="1000" dirty="0" err="1"/>
              <a:t>Inttrum</a:t>
            </a:r>
            <a:r>
              <a:rPr lang="hu-HU" sz="1000" dirty="0"/>
              <a:t> </a:t>
            </a:r>
            <a:r>
              <a:rPr lang="hu-HU" sz="1000" dirty="0" err="1"/>
              <a:t>Justitia</a:t>
            </a:r>
            <a:endParaRPr lang="hu-HU" sz="1000" dirty="0"/>
          </a:p>
        </p:txBody>
      </p:sp>
      <p:graphicFrame>
        <p:nvGraphicFramePr>
          <p:cNvPr id="7" name="Tartalom helye 6"/>
          <p:cNvGraphicFramePr>
            <a:graphicFrameLocks noGrp="1"/>
          </p:cNvGraphicFramePr>
          <p:nvPr>
            <p:ph idx="1"/>
            <p:extLst>
              <p:ext uri="{D42A27DB-BD31-4B8C-83A1-F6EECF244321}">
                <p14:modId xmlns:p14="http://schemas.microsoft.com/office/powerpoint/2010/main" val="2004650308"/>
              </p:ext>
            </p:extLst>
          </p:nvPr>
        </p:nvGraphicFramePr>
        <p:xfrm>
          <a:off x="1153902" y="2286478"/>
          <a:ext cx="7053942" cy="3510280"/>
        </p:xfrm>
        <a:graphic>
          <a:graphicData uri="http://schemas.openxmlformats.org/drawingml/2006/table">
            <a:tbl>
              <a:tblPr firstRow="1" bandRow="1">
                <a:tableStyleId>{EB344D84-9AFB-497E-A393-DC336BA19D2E}</a:tableStyleId>
              </a:tblPr>
              <a:tblGrid>
                <a:gridCol w="1175657">
                  <a:extLst>
                    <a:ext uri="{9D8B030D-6E8A-4147-A177-3AD203B41FA5}">
                      <a16:colId xmlns:a16="http://schemas.microsoft.com/office/drawing/2014/main" val="20000"/>
                    </a:ext>
                  </a:extLst>
                </a:gridCol>
                <a:gridCol w="1175657">
                  <a:extLst>
                    <a:ext uri="{9D8B030D-6E8A-4147-A177-3AD203B41FA5}">
                      <a16:colId xmlns:a16="http://schemas.microsoft.com/office/drawing/2014/main" val="20001"/>
                    </a:ext>
                  </a:extLst>
                </a:gridCol>
                <a:gridCol w="1175657">
                  <a:extLst>
                    <a:ext uri="{9D8B030D-6E8A-4147-A177-3AD203B41FA5}">
                      <a16:colId xmlns:a16="http://schemas.microsoft.com/office/drawing/2014/main" val="20002"/>
                    </a:ext>
                  </a:extLst>
                </a:gridCol>
                <a:gridCol w="1175657">
                  <a:extLst>
                    <a:ext uri="{9D8B030D-6E8A-4147-A177-3AD203B41FA5}">
                      <a16:colId xmlns:a16="http://schemas.microsoft.com/office/drawing/2014/main" val="20003"/>
                    </a:ext>
                  </a:extLst>
                </a:gridCol>
                <a:gridCol w="1175657">
                  <a:extLst>
                    <a:ext uri="{9D8B030D-6E8A-4147-A177-3AD203B41FA5}">
                      <a16:colId xmlns:a16="http://schemas.microsoft.com/office/drawing/2014/main" val="20004"/>
                    </a:ext>
                  </a:extLst>
                </a:gridCol>
                <a:gridCol w="1175657">
                  <a:extLst>
                    <a:ext uri="{9D8B030D-6E8A-4147-A177-3AD203B41FA5}">
                      <a16:colId xmlns:a16="http://schemas.microsoft.com/office/drawing/2014/main" val="20005"/>
                    </a:ext>
                  </a:extLst>
                </a:gridCol>
              </a:tblGrid>
              <a:tr h="370840">
                <a:tc>
                  <a:txBody>
                    <a:bodyPr/>
                    <a:lstStyle/>
                    <a:p>
                      <a:pPr algn="ctr"/>
                      <a:r>
                        <a:rPr lang="hu-HU" sz="1400" dirty="0"/>
                        <a:t>Project </a:t>
                      </a:r>
                      <a:r>
                        <a:rPr lang="hu-HU" sz="1400" dirty="0" err="1"/>
                        <a:t>name</a:t>
                      </a:r>
                      <a:endParaRPr lang="hu-HU" sz="1400" dirty="0"/>
                    </a:p>
                  </a:txBody>
                  <a:tcPr/>
                </a:tc>
                <a:tc>
                  <a:txBody>
                    <a:bodyPr/>
                    <a:lstStyle/>
                    <a:p>
                      <a:pPr algn="ctr"/>
                      <a:r>
                        <a:rPr lang="hu-HU" sz="1400" dirty="0" err="1"/>
                        <a:t>Date</a:t>
                      </a:r>
                      <a:endParaRPr lang="hu-HU" sz="1400" dirty="0"/>
                    </a:p>
                  </a:txBody>
                  <a:tcPr/>
                </a:tc>
                <a:tc>
                  <a:txBody>
                    <a:bodyPr/>
                    <a:lstStyle/>
                    <a:p>
                      <a:pPr algn="ctr"/>
                      <a:r>
                        <a:rPr lang="hu-HU" sz="1400" dirty="0" err="1"/>
                        <a:t>Asset</a:t>
                      </a:r>
                      <a:r>
                        <a:rPr lang="hu-HU" sz="1400" dirty="0"/>
                        <a:t> </a:t>
                      </a:r>
                      <a:r>
                        <a:rPr lang="hu-HU" sz="1400" dirty="0" err="1"/>
                        <a:t>type</a:t>
                      </a:r>
                      <a:endParaRPr lang="hu-HU" sz="1400" dirty="0"/>
                    </a:p>
                  </a:txBody>
                  <a:tcPr/>
                </a:tc>
                <a:tc>
                  <a:txBody>
                    <a:bodyPr/>
                    <a:lstStyle/>
                    <a:p>
                      <a:pPr algn="ctr"/>
                      <a:r>
                        <a:rPr lang="hu-HU" sz="1400" dirty="0" err="1"/>
                        <a:t>Buyer</a:t>
                      </a:r>
                      <a:endParaRPr lang="hu-HU" sz="1400" dirty="0"/>
                    </a:p>
                  </a:txBody>
                  <a:tcPr/>
                </a:tc>
                <a:tc>
                  <a:txBody>
                    <a:bodyPr/>
                    <a:lstStyle/>
                    <a:p>
                      <a:pPr algn="ctr"/>
                      <a:r>
                        <a:rPr lang="hu-HU" sz="1400" dirty="0" err="1"/>
                        <a:t>Seller</a:t>
                      </a:r>
                      <a:endParaRPr lang="hu-HU" sz="1400" dirty="0"/>
                    </a:p>
                  </a:txBody>
                  <a:tcPr/>
                </a:tc>
                <a:tc>
                  <a:txBody>
                    <a:bodyPr/>
                    <a:lstStyle/>
                    <a:p>
                      <a:pPr algn="ctr"/>
                      <a:r>
                        <a:rPr lang="hu-HU" sz="1400" dirty="0" err="1"/>
                        <a:t>Size</a:t>
                      </a:r>
                      <a:r>
                        <a:rPr lang="hu-HU" sz="1400" baseline="0" dirty="0"/>
                        <a:t> (m €)</a:t>
                      </a:r>
                      <a:endParaRPr lang="hu-HU" sz="1400" dirty="0"/>
                    </a:p>
                  </a:txBody>
                  <a:tcPr/>
                </a:tc>
                <a:extLst>
                  <a:ext uri="{0D108BD9-81ED-4DB2-BD59-A6C34878D82A}">
                    <a16:rowId xmlns:a16="http://schemas.microsoft.com/office/drawing/2014/main" val="10000"/>
                  </a:ext>
                </a:extLst>
              </a:tr>
              <a:tr h="370840">
                <a:tc>
                  <a:txBody>
                    <a:bodyPr/>
                    <a:lstStyle/>
                    <a:p>
                      <a:pPr algn="ctr"/>
                      <a:r>
                        <a:rPr lang="hu-HU" sz="1200" dirty="0" err="1"/>
                        <a:t>Confidential</a:t>
                      </a:r>
                      <a:endParaRPr lang="hu-HU" sz="1200" dirty="0"/>
                    </a:p>
                  </a:txBody>
                  <a:tcPr/>
                </a:tc>
                <a:tc>
                  <a:txBody>
                    <a:bodyPr/>
                    <a:lstStyle/>
                    <a:p>
                      <a:pPr algn="ctr"/>
                      <a:r>
                        <a:rPr lang="hu-HU" sz="1200" dirty="0" err="1"/>
                        <a:t>January</a:t>
                      </a:r>
                      <a:r>
                        <a:rPr lang="hu-HU" sz="1200" dirty="0"/>
                        <a:t> 2016</a:t>
                      </a:r>
                    </a:p>
                  </a:txBody>
                  <a:tcPr/>
                </a:tc>
                <a:tc>
                  <a:txBody>
                    <a:bodyPr/>
                    <a:lstStyle/>
                    <a:p>
                      <a:pPr algn="ctr"/>
                      <a:r>
                        <a:rPr lang="hu-HU" sz="1200" dirty="0"/>
                        <a:t>Mixed</a:t>
                      </a:r>
                    </a:p>
                  </a:txBody>
                  <a:tcPr/>
                </a:tc>
                <a:tc>
                  <a:txBody>
                    <a:bodyPr/>
                    <a:lstStyle/>
                    <a:p>
                      <a:pPr algn="ctr"/>
                      <a:r>
                        <a:rPr lang="hu-HU" sz="1200" dirty="0" err="1"/>
                        <a:t>Confidential</a:t>
                      </a:r>
                      <a:endParaRPr lang="hu-HU" sz="1200" dirty="0"/>
                    </a:p>
                  </a:txBody>
                  <a:tcPr/>
                </a:tc>
                <a:tc>
                  <a:txBody>
                    <a:bodyPr/>
                    <a:lstStyle/>
                    <a:p>
                      <a:pPr algn="ctr"/>
                      <a:r>
                        <a:rPr lang="hu-HU" sz="1200" dirty="0" err="1"/>
                        <a:t>Confidential</a:t>
                      </a:r>
                      <a:endParaRPr lang="hu-HU" sz="1200" dirty="0"/>
                    </a:p>
                  </a:txBody>
                  <a:tcPr/>
                </a:tc>
                <a:tc>
                  <a:txBody>
                    <a:bodyPr/>
                    <a:lstStyle/>
                    <a:p>
                      <a:pPr algn="ctr"/>
                      <a:r>
                        <a:rPr lang="hu-HU" sz="1200" dirty="0"/>
                        <a:t>120</a:t>
                      </a:r>
                    </a:p>
                  </a:txBody>
                  <a:tcPr/>
                </a:tc>
                <a:extLst>
                  <a:ext uri="{0D108BD9-81ED-4DB2-BD59-A6C34878D82A}">
                    <a16:rowId xmlns:a16="http://schemas.microsoft.com/office/drawing/2014/main" val="10001"/>
                  </a:ext>
                </a:extLst>
              </a:tr>
              <a:tr h="370840">
                <a:tc>
                  <a:txBody>
                    <a:bodyPr/>
                    <a:lstStyle/>
                    <a:p>
                      <a:pPr algn="ctr"/>
                      <a:r>
                        <a:rPr lang="hu-HU" sz="1200" dirty="0"/>
                        <a:t>Project</a:t>
                      </a:r>
                      <a:r>
                        <a:rPr lang="hu-HU" sz="1200" baseline="0" dirty="0"/>
                        <a:t> Velence</a:t>
                      </a:r>
                      <a:endParaRPr lang="hu-HU" sz="1200" dirty="0"/>
                    </a:p>
                  </a:txBody>
                  <a:tcPr/>
                </a:tc>
                <a:tc>
                  <a:txBody>
                    <a:bodyPr/>
                    <a:lstStyle/>
                    <a:p>
                      <a:pPr algn="ctr"/>
                      <a:r>
                        <a:rPr lang="hu-HU" sz="1200" dirty="0" err="1"/>
                        <a:t>January</a:t>
                      </a:r>
                      <a:r>
                        <a:rPr lang="hu-HU" sz="1200" dirty="0"/>
                        <a:t> 2016</a:t>
                      </a:r>
                    </a:p>
                  </a:txBody>
                  <a:tcPr/>
                </a:tc>
                <a:tc>
                  <a:txBody>
                    <a:bodyPr/>
                    <a:lstStyle/>
                    <a:p>
                      <a:pPr algn="ctr"/>
                      <a:r>
                        <a:rPr lang="hu-HU" sz="1200" dirty="0" err="1"/>
                        <a:t>Other</a:t>
                      </a:r>
                      <a:endParaRPr lang="hu-HU" sz="1200" dirty="0"/>
                    </a:p>
                  </a:txBody>
                  <a:tcPr/>
                </a:tc>
                <a:tc>
                  <a:txBody>
                    <a:bodyPr/>
                    <a:lstStyle/>
                    <a:p>
                      <a:pPr algn="ctr"/>
                      <a:r>
                        <a:rPr lang="hu-HU" sz="1200" dirty="0" err="1"/>
                        <a:t>Confidential</a:t>
                      </a:r>
                      <a:endParaRPr lang="hu-HU" sz="1200" dirty="0"/>
                    </a:p>
                  </a:txBody>
                  <a:tcPr/>
                </a:tc>
                <a:tc>
                  <a:txBody>
                    <a:bodyPr/>
                    <a:lstStyle/>
                    <a:p>
                      <a:pPr algn="ctr"/>
                      <a:r>
                        <a:rPr lang="hu-HU" sz="1200" dirty="0" err="1"/>
                        <a:t>Confidential</a:t>
                      </a:r>
                      <a:endParaRPr lang="hu-HU" sz="1200" dirty="0"/>
                    </a:p>
                  </a:txBody>
                  <a:tcPr/>
                </a:tc>
                <a:tc>
                  <a:txBody>
                    <a:bodyPr/>
                    <a:lstStyle/>
                    <a:p>
                      <a:pPr algn="ctr"/>
                      <a:r>
                        <a:rPr lang="hu-HU" sz="1200" dirty="0"/>
                        <a:t>300</a:t>
                      </a:r>
                    </a:p>
                  </a:txBody>
                  <a:tcPr/>
                </a:tc>
                <a:extLst>
                  <a:ext uri="{0D108BD9-81ED-4DB2-BD59-A6C34878D82A}">
                    <a16:rowId xmlns:a16="http://schemas.microsoft.com/office/drawing/2014/main" val="10002"/>
                  </a:ext>
                </a:extLst>
              </a:tr>
              <a:tr h="370840">
                <a:tc>
                  <a:txBody>
                    <a:bodyPr/>
                    <a:lstStyle/>
                    <a:p>
                      <a:pPr algn="ctr"/>
                      <a:r>
                        <a:rPr lang="hu-HU" sz="1200" dirty="0" err="1"/>
                        <a:t>Confidential</a:t>
                      </a:r>
                      <a:endParaRPr lang="hu-HU" sz="1200" dirty="0"/>
                    </a:p>
                  </a:txBody>
                  <a:tcPr/>
                </a:tc>
                <a:tc>
                  <a:txBody>
                    <a:bodyPr/>
                    <a:lstStyle/>
                    <a:p>
                      <a:pPr algn="ctr"/>
                      <a:r>
                        <a:rPr lang="hu-HU" sz="1200" dirty="0" err="1"/>
                        <a:t>February</a:t>
                      </a:r>
                      <a:r>
                        <a:rPr lang="hu-HU" sz="1200" dirty="0"/>
                        <a:t> 2016</a:t>
                      </a:r>
                    </a:p>
                  </a:txBody>
                  <a:tcPr/>
                </a:tc>
                <a:tc>
                  <a:txBody>
                    <a:bodyPr/>
                    <a:lstStyle/>
                    <a:p>
                      <a:pPr algn="ctr"/>
                      <a:r>
                        <a:rPr lang="hu-HU" sz="1200" dirty="0" err="1"/>
                        <a:t>Residential</a:t>
                      </a:r>
                      <a:endParaRPr lang="hu-HU" sz="1200" dirty="0"/>
                    </a:p>
                  </a:txBody>
                  <a:tcPr/>
                </a:tc>
                <a:tc>
                  <a:txBody>
                    <a:bodyPr/>
                    <a:lstStyle/>
                    <a:p>
                      <a:pPr algn="ctr"/>
                      <a:r>
                        <a:rPr lang="hu-HU" sz="1200" dirty="0"/>
                        <a:t>OTP</a:t>
                      </a:r>
                    </a:p>
                  </a:txBody>
                  <a:tcPr/>
                </a:tc>
                <a:tc>
                  <a:txBody>
                    <a:bodyPr/>
                    <a:lstStyle/>
                    <a:p>
                      <a:pPr algn="ctr"/>
                      <a:r>
                        <a:rPr lang="hu-HU" sz="1200" dirty="0"/>
                        <a:t>AXA</a:t>
                      </a:r>
                    </a:p>
                  </a:txBody>
                  <a:tcPr/>
                </a:tc>
                <a:tc>
                  <a:txBody>
                    <a:bodyPr/>
                    <a:lstStyle/>
                    <a:p>
                      <a:pPr algn="ctr"/>
                      <a:r>
                        <a:rPr lang="hu-HU" sz="1200" dirty="0"/>
                        <a:t>1000</a:t>
                      </a:r>
                    </a:p>
                  </a:txBody>
                  <a:tcPr/>
                </a:tc>
                <a:extLst>
                  <a:ext uri="{0D108BD9-81ED-4DB2-BD59-A6C34878D82A}">
                    <a16:rowId xmlns:a16="http://schemas.microsoft.com/office/drawing/2014/main" val="10003"/>
                  </a:ext>
                </a:extLst>
              </a:tr>
              <a:tr h="370840">
                <a:tc>
                  <a:txBody>
                    <a:bodyPr/>
                    <a:lstStyle/>
                    <a:p>
                      <a:pPr algn="ctr"/>
                      <a:r>
                        <a:rPr lang="hu-HU" sz="1200" dirty="0"/>
                        <a:t>Project</a:t>
                      </a:r>
                      <a:r>
                        <a:rPr lang="hu-HU" sz="1200" baseline="0" dirty="0"/>
                        <a:t> </a:t>
                      </a:r>
                      <a:r>
                        <a:rPr lang="hu-HU" sz="1200" baseline="0" dirty="0" err="1"/>
                        <a:t>Helena</a:t>
                      </a:r>
                      <a:endParaRPr lang="hu-HU" sz="1200" dirty="0"/>
                    </a:p>
                  </a:txBody>
                  <a:tcPr/>
                </a:tc>
                <a:tc>
                  <a:txBody>
                    <a:bodyPr/>
                    <a:lstStyle/>
                    <a:p>
                      <a:pPr algn="ctr"/>
                      <a:r>
                        <a:rPr lang="hu-HU" sz="1200" dirty="0"/>
                        <a:t>May 2016</a:t>
                      </a:r>
                    </a:p>
                  </a:txBody>
                  <a:tcPr/>
                </a:tc>
                <a:tc>
                  <a:txBody>
                    <a:bodyPr/>
                    <a:lstStyle/>
                    <a:p>
                      <a:pPr algn="ctr"/>
                      <a:r>
                        <a:rPr lang="hu-HU" sz="1200" dirty="0" err="1"/>
                        <a:t>Corporate</a:t>
                      </a:r>
                      <a:endParaRPr lang="hu-HU" sz="1200" dirty="0"/>
                    </a:p>
                  </a:txBody>
                  <a:tcPr/>
                </a:tc>
                <a:tc>
                  <a:txBody>
                    <a:bodyPr/>
                    <a:lstStyle/>
                    <a:p>
                      <a:pPr algn="ctr"/>
                      <a:r>
                        <a:rPr lang="hu-HU" sz="1200" dirty="0" err="1"/>
                        <a:t>Confidential</a:t>
                      </a:r>
                      <a:endParaRPr lang="hu-HU" sz="1200" dirty="0"/>
                    </a:p>
                  </a:txBody>
                  <a:tcPr/>
                </a:tc>
                <a:tc>
                  <a:txBody>
                    <a:bodyPr/>
                    <a:lstStyle/>
                    <a:p>
                      <a:pPr algn="ctr"/>
                      <a:r>
                        <a:rPr lang="hu-HU" sz="1200" dirty="0" err="1"/>
                        <a:t>Confidential</a:t>
                      </a:r>
                      <a:endParaRPr lang="hu-HU" sz="1200" dirty="0"/>
                    </a:p>
                  </a:txBody>
                  <a:tcPr/>
                </a:tc>
                <a:tc>
                  <a:txBody>
                    <a:bodyPr/>
                    <a:lstStyle/>
                    <a:p>
                      <a:pPr algn="ctr"/>
                      <a:r>
                        <a:rPr lang="hu-HU" sz="1200" dirty="0"/>
                        <a:t>250</a:t>
                      </a:r>
                    </a:p>
                  </a:txBody>
                  <a:tcPr/>
                </a:tc>
                <a:extLst>
                  <a:ext uri="{0D108BD9-81ED-4DB2-BD59-A6C34878D82A}">
                    <a16:rowId xmlns:a16="http://schemas.microsoft.com/office/drawing/2014/main" val="10004"/>
                  </a:ext>
                </a:extLst>
              </a:tr>
              <a:tr h="370840">
                <a:tc>
                  <a:txBody>
                    <a:bodyPr/>
                    <a:lstStyle/>
                    <a:p>
                      <a:pPr algn="ctr"/>
                      <a:r>
                        <a:rPr lang="hu-HU" sz="1200" dirty="0" err="1"/>
                        <a:t>Confidential</a:t>
                      </a:r>
                      <a:endParaRPr lang="hu-HU" sz="1200" dirty="0"/>
                    </a:p>
                  </a:txBody>
                  <a:tcPr/>
                </a:tc>
                <a:tc>
                  <a:txBody>
                    <a:bodyPr/>
                    <a:lstStyle/>
                    <a:p>
                      <a:pPr algn="ctr"/>
                      <a:r>
                        <a:rPr lang="hu-HU" sz="1200" dirty="0"/>
                        <a:t>November 2016</a:t>
                      </a:r>
                    </a:p>
                  </a:txBody>
                  <a:tcPr/>
                </a:tc>
                <a:tc>
                  <a:txBody>
                    <a:bodyPr/>
                    <a:lstStyle/>
                    <a:p>
                      <a:pPr algn="ctr"/>
                      <a:r>
                        <a:rPr lang="hu-HU" sz="1200" dirty="0" err="1"/>
                        <a:t>Residential</a:t>
                      </a:r>
                      <a:endParaRPr lang="hu-HU" sz="1200" dirty="0"/>
                    </a:p>
                  </a:txBody>
                  <a:tcPr/>
                </a:tc>
                <a:tc>
                  <a:txBody>
                    <a:bodyPr/>
                    <a:lstStyle/>
                    <a:p>
                      <a:pPr algn="ctr"/>
                      <a:r>
                        <a:rPr lang="hu-HU" sz="1200" dirty="0" err="1"/>
                        <a:t>Intrum</a:t>
                      </a:r>
                      <a:r>
                        <a:rPr lang="hu-HU" sz="1200" dirty="0"/>
                        <a:t> </a:t>
                      </a:r>
                      <a:r>
                        <a:rPr lang="hu-HU" sz="1200" dirty="0" err="1"/>
                        <a:t>Justitia</a:t>
                      </a:r>
                      <a:endParaRPr lang="hu-HU" sz="1200" dirty="0"/>
                    </a:p>
                  </a:txBody>
                  <a:tcPr/>
                </a:tc>
                <a:tc>
                  <a:txBody>
                    <a:bodyPr/>
                    <a:lstStyle/>
                    <a:p>
                      <a:pPr algn="ctr"/>
                      <a:r>
                        <a:rPr lang="hu-HU" sz="1200" dirty="0"/>
                        <a:t>Erste Group</a:t>
                      </a:r>
                    </a:p>
                  </a:txBody>
                  <a:tcPr/>
                </a:tc>
                <a:tc>
                  <a:txBody>
                    <a:bodyPr/>
                    <a:lstStyle/>
                    <a:p>
                      <a:pPr algn="ctr"/>
                      <a:r>
                        <a:rPr lang="hu-HU" sz="1200" dirty="0"/>
                        <a:t>320</a:t>
                      </a:r>
                    </a:p>
                  </a:txBody>
                  <a:tcPr/>
                </a:tc>
                <a:extLst>
                  <a:ext uri="{0D108BD9-81ED-4DB2-BD59-A6C34878D82A}">
                    <a16:rowId xmlns:a16="http://schemas.microsoft.com/office/drawing/2014/main" val="10005"/>
                  </a:ext>
                </a:extLst>
              </a:tr>
              <a:tr h="370840">
                <a:tc>
                  <a:txBody>
                    <a:bodyPr/>
                    <a:lstStyle/>
                    <a:p>
                      <a:pPr algn="ctr"/>
                      <a:r>
                        <a:rPr lang="hu-HU" sz="1200" dirty="0"/>
                        <a:t>Project</a:t>
                      </a:r>
                      <a:r>
                        <a:rPr lang="hu-HU" sz="1200" baseline="0" dirty="0"/>
                        <a:t> Rita</a:t>
                      </a:r>
                      <a:endParaRPr lang="hu-HU" sz="1200" dirty="0"/>
                    </a:p>
                  </a:txBody>
                  <a:tcPr/>
                </a:tc>
                <a:tc>
                  <a:txBody>
                    <a:bodyPr/>
                    <a:lstStyle/>
                    <a:p>
                      <a:pPr algn="ctr"/>
                      <a:r>
                        <a:rPr lang="hu-HU" sz="1200" dirty="0"/>
                        <a:t>November 2016</a:t>
                      </a:r>
                    </a:p>
                  </a:txBody>
                  <a:tcPr/>
                </a:tc>
                <a:tc>
                  <a:txBody>
                    <a:bodyPr/>
                    <a:lstStyle/>
                    <a:p>
                      <a:pPr algn="ctr"/>
                      <a:r>
                        <a:rPr lang="hu-HU" sz="1200" dirty="0" err="1"/>
                        <a:t>Corporate</a:t>
                      </a:r>
                      <a:endParaRPr lang="hu-HU" sz="1200" dirty="0"/>
                    </a:p>
                  </a:txBody>
                  <a:tcPr/>
                </a:tc>
                <a:tc>
                  <a:txBody>
                    <a:bodyPr/>
                    <a:lstStyle/>
                    <a:p>
                      <a:pPr algn="ctr"/>
                      <a:r>
                        <a:rPr lang="hu-HU" sz="1200" dirty="0"/>
                        <a:t>n/a</a:t>
                      </a:r>
                    </a:p>
                  </a:txBody>
                  <a:tcPr/>
                </a:tc>
                <a:tc>
                  <a:txBody>
                    <a:bodyPr/>
                    <a:lstStyle/>
                    <a:p>
                      <a:pPr algn="ctr"/>
                      <a:r>
                        <a:rPr lang="hu-HU" sz="1200" dirty="0" err="1"/>
                        <a:t>Confidential</a:t>
                      </a:r>
                      <a:endParaRPr lang="hu-HU" sz="1200" dirty="0"/>
                    </a:p>
                  </a:txBody>
                  <a:tcPr/>
                </a:tc>
                <a:tc>
                  <a:txBody>
                    <a:bodyPr/>
                    <a:lstStyle/>
                    <a:p>
                      <a:pPr algn="ctr"/>
                      <a:r>
                        <a:rPr lang="hu-HU" sz="1200" dirty="0"/>
                        <a:t>250</a:t>
                      </a:r>
                    </a:p>
                  </a:txBody>
                  <a:tcPr/>
                </a:tc>
                <a:extLst>
                  <a:ext uri="{0D108BD9-81ED-4DB2-BD59-A6C34878D82A}">
                    <a16:rowId xmlns:a16="http://schemas.microsoft.com/office/drawing/2014/main" val="10006"/>
                  </a:ext>
                </a:extLst>
              </a:tr>
              <a:tr h="370840">
                <a:tc>
                  <a:txBody>
                    <a:bodyPr/>
                    <a:lstStyle/>
                    <a:p>
                      <a:pPr algn="ctr"/>
                      <a:r>
                        <a:rPr lang="hu-HU" sz="1200" dirty="0" err="1"/>
                        <a:t>Confidential</a:t>
                      </a:r>
                      <a:endParaRPr lang="hu-HU" sz="1200" dirty="0"/>
                    </a:p>
                  </a:txBody>
                  <a:tcPr/>
                </a:tc>
                <a:tc>
                  <a:txBody>
                    <a:bodyPr/>
                    <a:lstStyle/>
                    <a:p>
                      <a:pPr algn="ctr"/>
                      <a:r>
                        <a:rPr lang="hu-HU" sz="1200" dirty="0" err="1"/>
                        <a:t>March</a:t>
                      </a:r>
                      <a:r>
                        <a:rPr lang="hu-HU" sz="1200" dirty="0"/>
                        <a:t> 2017</a:t>
                      </a:r>
                    </a:p>
                  </a:txBody>
                  <a:tcPr/>
                </a:tc>
                <a:tc>
                  <a:txBody>
                    <a:bodyPr/>
                    <a:lstStyle/>
                    <a:p>
                      <a:pPr algn="ctr"/>
                      <a:r>
                        <a:rPr lang="hu-HU" sz="1200" dirty="0" err="1"/>
                        <a:t>Residential</a:t>
                      </a:r>
                      <a:endParaRPr lang="hu-HU" sz="1200" dirty="0"/>
                    </a:p>
                  </a:txBody>
                  <a:tcPr/>
                </a:tc>
                <a:tc>
                  <a:txBody>
                    <a:bodyPr/>
                    <a:lstStyle/>
                    <a:p>
                      <a:pPr algn="ctr"/>
                      <a:r>
                        <a:rPr lang="hu-HU" sz="1200" dirty="0"/>
                        <a:t>APS/</a:t>
                      </a:r>
                      <a:r>
                        <a:rPr lang="hu-HU" sz="1200" dirty="0" err="1"/>
                        <a:t>Balbec</a:t>
                      </a:r>
                      <a:endParaRPr lang="hu-HU" sz="1200" dirty="0"/>
                    </a:p>
                  </a:txBody>
                  <a:tcPr/>
                </a:tc>
                <a:tc>
                  <a:txBody>
                    <a:bodyPr/>
                    <a:lstStyle/>
                    <a:p>
                      <a:pPr algn="ctr"/>
                      <a:r>
                        <a:rPr lang="hu-HU" sz="1200" dirty="0" err="1"/>
                        <a:t>Unicredit</a:t>
                      </a:r>
                      <a:endParaRPr lang="hu-HU" sz="1200" dirty="0"/>
                    </a:p>
                  </a:txBody>
                  <a:tcPr/>
                </a:tc>
                <a:tc>
                  <a:txBody>
                    <a:bodyPr/>
                    <a:lstStyle/>
                    <a:p>
                      <a:pPr algn="ctr"/>
                      <a:r>
                        <a:rPr lang="hu-HU" sz="1200" dirty="0"/>
                        <a:t>140</a:t>
                      </a:r>
                    </a:p>
                  </a:txBody>
                  <a:tcPr/>
                </a:tc>
                <a:extLst>
                  <a:ext uri="{0D108BD9-81ED-4DB2-BD59-A6C34878D82A}">
                    <a16:rowId xmlns:a16="http://schemas.microsoft.com/office/drawing/2014/main" val="10007"/>
                  </a:ext>
                </a:extLst>
              </a:tr>
              <a:tr h="370840">
                <a:tc>
                  <a:txBody>
                    <a:bodyPr/>
                    <a:lstStyle/>
                    <a:p>
                      <a:pPr algn="ctr"/>
                      <a:r>
                        <a:rPr lang="hu-HU" sz="1200" dirty="0" err="1"/>
                        <a:t>Confidential</a:t>
                      </a:r>
                      <a:endParaRPr lang="hu-HU" sz="1200" dirty="0"/>
                    </a:p>
                  </a:txBody>
                  <a:tcPr/>
                </a:tc>
                <a:tc>
                  <a:txBody>
                    <a:bodyPr/>
                    <a:lstStyle/>
                    <a:p>
                      <a:pPr algn="ctr"/>
                      <a:r>
                        <a:rPr lang="hu-HU" sz="1200" dirty="0"/>
                        <a:t>In </a:t>
                      </a:r>
                      <a:r>
                        <a:rPr lang="hu-HU" sz="1200" dirty="0" err="1"/>
                        <a:t>progress</a:t>
                      </a:r>
                      <a:endParaRPr lang="hu-HU" sz="1200" dirty="0"/>
                    </a:p>
                  </a:txBody>
                  <a:tcPr/>
                </a:tc>
                <a:tc>
                  <a:txBody>
                    <a:bodyPr/>
                    <a:lstStyle/>
                    <a:p>
                      <a:pPr algn="ctr"/>
                      <a:r>
                        <a:rPr lang="hu-HU" sz="1200" dirty="0" err="1"/>
                        <a:t>Residential</a:t>
                      </a:r>
                      <a:endParaRPr lang="hu-HU" sz="1200" dirty="0"/>
                    </a:p>
                  </a:txBody>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hu-HU" sz="1200" dirty="0"/>
                        <a:t>n/a</a:t>
                      </a:r>
                    </a:p>
                  </a:txBody>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hu-HU" sz="1200" dirty="0"/>
                        <a:t>n/a</a:t>
                      </a:r>
                    </a:p>
                  </a:txBody>
                  <a:tcPr/>
                </a:tc>
                <a:tc>
                  <a:txBody>
                    <a:bodyPr/>
                    <a:lstStyle/>
                    <a:p>
                      <a:pPr algn="ctr"/>
                      <a:r>
                        <a:rPr lang="hu-HU" sz="1200" dirty="0"/>
                        <a:t>260</a:t>
                      </a:r>
                    </a:p>
                  </a:txBody>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8737009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844675"/>
            <a:ext cx="7772400" cy="1470025"/>
          </a:xfrm>
        </p:spPr>
        <p:txBody>
          <a:bodyPr>
            <a:normAutofit fontScale="90000"/>
          </a:bodyPr>
          <a:lstStyle/>
          <a:p>
            <a:r>
              <a:rPr lang="en-GB" b="1" dirty="0"/>
              <a:t>The new European Insolvency Regulation 2015/848 and harmonisation of insolvency law</a:t>
            </a:r>
            <a:r>
              <a:rPr lang="en-US" b="1" dirty="0"/>
              <a:t> </a:t>
            </a:r>
          </a:p>
        </p:txBody>
      </p:sp>
      <p:sp>
        <p:nvSpPr>
          <p:cNvPr id="3" name="Subtitle 2"/>
          <p:cNvSpPr>
            <a:spLocks noGrp="1"/>
          </p:cNvSpPr>
          <p:nvPr>
            <p:ph type="subTitle" idx="1"/>
          </p:nvPr>
        </p:nvSpPr>
        <p:spPr>
          <a:xfrm>
            <a:off x="252413" y="3986429"/>
            <a:ext cx="8647112" cy="1752600"/>
          </a:xfrm>
        </p:spPr>
        <p:txBody>
          <a:bodyPr rtlCol="0">
            <a:noAutofit/>
          </a:bodyPr>
          <a:lstStyle/>
          <a:p>
            <a:r>
              <a:rPr lang="en-GB" sz="2400" b="1" dirty="0"/>
              <a:t>Panel Leader: </a:t>
            </a:r>
            <a:br>
              <a:rPr lang="en-GB" sz="2400" b="1" dirty="0"/>
            </a:br>
            <a:r>
              <a:rPr lang="en-GB" sz="2400" b="1" dirty="0"/>
              <a:t>Andrea Csöke, Supreme Court of Hungary, Hungary</a:t>
            </a:r>
            <a:endParaRPr lang="en-US" sz="2400" b="1" dirty="0"/>
          </a:p>
          <a:p>
            <a:r>
              <a:rPr lang="en-GB" sz="2400" b="1" dirty="0"/>
              <a:t>Prof. Bob Wessels, University of Leiden, The Netherlands</a:t>
            </a:r>
            <a:endParaRPr lang="en-US" sz="2400" b="1" dirty="0"/>
          </a:p>
          <a:p>
            <a:r>
              <a:rPr lang="fr-FR" sz="2400" b="1" dirty="0"/>
              <a:t>Alberto Núñez-Lagos, </a:t>
            </a:r>
            <a:r>
              <a:rPr lang="fr-FR" sz="2400" b="1" dirty="0" err="1"/>
              <a:t>Uría</a:t>
            </a:r>
            <a:r>
              <a:rPr lang="fr-FR" sz="2400" b="1" dirty="0"/>
              <a:t> </a:t>
            </a:r>
            <a:r>
              <a:rPr lang="fr-FR" sz="2400" b="1" dirty="0" err="1"/>
              <a:t>Menéndez</a:t>
            </a:r>
            <a:r>
              <a:rPr lang="fr-FR" sz="2400" b="1" dirty="0"/>
              <a:t> </a:t>
            </a:r>
            <a:r>
              <a:rPr lang="fr-FR" sz="2400" b="1" dirty="0" err="1"/>
              <a:t>Abogados</a:t>
            </a:r>
            <a:r>
              <a:rPr lang="fr-FR" sz="2400" b="1" dirty="0"/>
              <a:t>, Spain</a:t>
            </a:r>
            <a:endParaRPr lang="en-US" sz="2400" b="1" dirty="0"/>
          </a:p>
        </p:txBody>
      </p:sp>
    </p:spTree>
    <p:extLst>
      <p:ext uri="{BB962C8B-B14F-4D97-AF65-F5344CB8AC3E}">
        <p14:creationId xmlns:p14="http://schemas.microsoft.com/office/powerpoint/2010/main" val="8851661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844675"/>
            <a:ext cx="7772400" cy="1470025"/>
          </a:xfrm>
        </p:spPr>
        <p:txBody>
          <a:bodyPr>
            <a:noAutofit/>
          </a:bodyPr>
          <a:lstStyle/>
          <a:p>
            <a:pPr eaLnBrk="1" hangingPunct="1"/>
            <a:r>
              <a:rPr lang="en-US" sz="4000" b="1" dirty="0"/>
              <a:t>The new European Insolvency Regulation 2015/848 and </a:t>
            </a:r>
            <a:r>
              <a:rPr lang="en-US" sz="4000" b="1" dirty="0" err="1"/>
              <a:t>harmonisation</a:t>
            </a:r>
            <a:r>
              <a:rPr lang="en-US" sz="4000" b="1" dirty="0"/>
              <a:t> of insolvency law</a:t>
            </a:r>
          </a:p>
        </p:txBody>
      </p:sp>
      <p:sp>
        <p:nvSpPr>
          <p:cNvPr id="3" name="Subtitle 2"/>
          <p:cNvSpPr>
            <a:spLocks noGrp="1"/>
          </p:cNvSpPr>
          <p:nvPr>
            <p:ph type="subTitle" idx="1"/>
          </p:nvPr>
        </p:nvSpPr>
        <p:spPr>
          <a:xfrm>
            <a:off x="252413" y="4074919"/>
            <a:ext cx="8647112" cy="1752600"/>
          </a:xfrm>
        </p:spPr>
        <p:txBody>
          <a:bodyPr rtlCol="0">
            <a:noAutofit/>
          </a:bodyPr>
          <a:lstStyle/>
          <a:p>
            <a:pPr>
              <a:spcBef>
                <a:spcPts val="1200"/>
              </a:spcBef>
              <a:spcAft>
                <a:spcPts val="1200"/>
              </a:spcAft>
              <a:defRPr/>
            </a:pPr>
            <a:r>
              <a:rPr lang="en-US" b="1" dirty="0">
                <a:solidFill>
                  <a:schemeClr val="bg1">
                    <a:lumMod val="50000"/>
                  </a:schemeClr>
                </a:solidFill>
              </a:rPr>
              <a:t>Dr. Andrea </a:t>
            </a:r>
            <a:r>
              <a:rPr lang="en-US" b="1" dirty="0" err="1">
                <a:solidFill>
                  <a:schemeClr val="bg1">
                    <a:lumMod val="50000"/>
                  </a:schemeClr>
                </a:solidFill>
              </a:rPr>
              <a:t>Csőke</a:t>
            </a:r>
            <a:br>
              <a:rPr lang="en-US" b="1" dirty="0">
                <a:solidFill>
                  <a:schemeClr val="bg1">
                    <a:lumMod val="50000"/>
                  </a:schemeClr>
                </a:solidFill>
              </a:rPr>
            </a:br>
            <a:r>
              <a:rPr lang="en-US" b="1" dirty="0">
                <a:solidFill>
                  <a:schemeClr val="bg1">
                    <a:lumMod val="50000"/>
                  </a:schemeClr>
                </a:solidFill>
              </a:rPr>
              <a:t>Hungary</a:t>
            </a:r>
          </a:p>
        </p:txBody>
      </p:sp>
    </p:spTree>
    <p:extLst>
      <p:ext uri="{BB962C8B-B14F-4D97-AF65-F5344CB8AC3E}">
        <p14:creationId xmlns:p14="http://schemas.microsoft.com/office/powerpoint/2010/main" val="13814847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a:t>R</a:t>
            </a:r>
            <a:r>
              <a:rPr lang="en-US" dirty="0"/>
              <a:t>e</a:t>
            </a:r>
            <a:r>
              <a:rPr lang="hu-HU" dirty="0" err="1"/>
              <a:t>gulation</a:t>
            </a:r>
            <a:r>
              <a:rPr lang="hu-HU" dirty="0"/>
              <a:t> </a:t>
            </a:r>
            <a:r>
              <a:rPr lang="hu-HU" dirty="0" err="1"/>
              <a:t>at</a:t>
            </a:r>
            <a:r>
              <a:rPr lang="hu-HU" dirty="0"/>
              <a:t> </a:t>
            </a:r>
            <a:r>
              <a:rPr lang="hu-HU" dirty="0" err="1"/>
              <a:t>the</a:t>
            </a:r>
            <a:r>
              <a:rPr lang="hu-HU" dirty="0"/>
              <a:t> </a:t>
            </a:r>
            <a:r>
              <a:rPr lang="hu-HU" dirty="0" err="1"/>
              <a:t>gates</a:t>
            </a:r>
            <a:r>
              <a:rPr lang="hu-HU" dirty="0"/>
              <a:t> </a:t>
            </a:r>
          </a:p>
        </p:txBody>
      </p:sp>
      <p:sp>
        <p:nvSpPr>
          <p:cNvPr id="3" name="Tartalom helye 2"/>
          <p:cNvSpPr>
            <a:spLocks noGrp="1"/>
          </p:cNvSpPr>
          <p:nvPr>
            <p:ph idx="1"/>
          </p:nvPr>
        </p:nvSpPr>
        <p:spPr/>
        <p:txBody>
          <a:bodyPr>
            <a:normAutofit fontScale="92500" lnSpcReduction="10000"/>
          </a:bodyPr>
          <a:lstStyle/>
          <a:p>
            <a:r>
              <a:rPr lang="hu-HU" dirty="0"/>
              <a:t>Practice of the regulation 1346/2000/EC and other new phenomenons (undertaking, coordination proceeding, cooperation and communication between courts)</a:t>
            </a:r>
          </a:p>
          <a:p>
            <a:r>
              <a:rPr lang="hu-HU" dirty="0" err="1"/>
              <a:t>Foreseen</a:t>
            </a:r>
            <a:r>
              <a:rPr lang="hu-HU" dirty="0"/>
              <a:t> </a:t>
            </a:r>
            <a:r>
              <a:rPr lang="hu-HU" dirty="0" err="1"/>
              <a:t>big</a:t>
            </a:r>
            <a:r>
              <a:rPr lang="hu-HU" dirty="0"/>
              <a:t> </a:t>
            </a:r>
            <a:r>
              <a:rPr lang="hu-HU" dirty="0" err="1"/>
              <a:t>problems</a:t>
            </a:r>
            <a:r>
              <a:rPr lang="hu-HU" dirty="0"/>
              <a:t> in </a:t>
            </a:r>
            <a:r>
              <a:rPr lang="hu-HU" dirty="0" err="1"/>
              <a:t>the</a:t>
            </a:r>
            <a:r>
              <a:rPr lang="hu-HU" dirty="0"/>
              <a:t> </a:t>
            </a:r>
            <a:r>
              <a:rPr lang="hu-HU" dirty="0" err="1"/>
              <a:t>future</a:t>
            </a:r>
            <a:r>
              <a:rPr lang="hu-HU" dirty="0"/>
              <a:t> </a:t>
            </a:r>
            <a:r>
              <a:rPr lang="hu-HU" dirty="0" err="1"/>
              <a:t>on</a:t>
            </a:r>
            <a:r>
              <a:rPr lang="hu-HU" dirty="0"/>
              <a:t> </a:t>
            </a:r>
            <a:r>
              <a:rPr lang="hu-HU" dirty="0" err="1"/>
              <a:t>national</a:t>
            </a:r>
            <a:r>
              <a:rPr lang="hu-HU" dirty="0"/>
              <a:t> </a:t>
            </a:r>
            <a:r>
              <a:rPr lang="hu-HU" dirty="0" err="1"/>
              <a:t>level</a:t>
            </a:r>
            <a:r>
              <a:rPr lang="hu-HU" dirty="0"/>
              <a:t> – </a:t>
            </a:r>
            <a:r>
              <a:rPr lang="hu-HU" dirty="0" err="1"/>
              <a:t>continental</a:t>
            </a:r>
            <a:r>
              <a:rPr lang="hu-HU" dirty="0"/>
              <a:t> </a:t>
            </a:r>
            <a:r>
              <a:rPr lang="hu-HU" dirty="0" err="1"/>
              <a:t>law</a:t>
            </a:r>
            <a:r>
              <a:rPr lang="hu-HU" dirty="0"/>
              <a:t> vs. </a:t>
            </a:r>
            <a:r>
              <a:rPr lang="en-US" dirty="0"/>
              <a:t>t</a:t>
            </a:r>
            <a:r>
              <a:rPr lang="hu-HU" dirty="0"/>
              <a:t>ools from the common law fields (undertaking)</a:t>
            </a:r>
          </a:p>
        </p:txBody>
      </p:sp>
    </p:spTree>
    <p:extLst>
      <p:ext uri="{BB962C8B-B14F-4D97-AF65-F5344CB8AC3E}">
        <p14:creationId xmlns:p14="http://schemas.microsoft.com/office/powerpoint/2010/main" val="203800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a:t>R</a:t>
            </a:r>
            <a:r>
              <a:rPr lang="en-US" dirty="0"/>
              <a:t>e</a:t>
            </a:r>
            <a:r>
              <a:rPr lang="hu-HU" dirty="0" err="1"/>
              <a:t>gulation</a:t>
            </a:r>
            <a:r>
              <a:rPr lang="hu-HU" dirty="0"/>
              <a:t> </a:t>
            </a:r>
            <a:r>
              <a:rPr lang="hu-HU" dirty="0" err="1"/>
              <a:t>at</a:t>
            </a:r>
            <a:r>
              <a:rPr lang="hu-HU" dirty="0"/>
              <a:t> </a:t>
            </a:r>
            <a:r>
              <a:rPr lang="hu-HU" dirty="0" err="1"/>
              <a:t>the</a:t>
            </a:r>
            <a:r>
              <a:rPr lang="hu-HU" dirty="0"/>
              <a:t> </a:t>
            </a:r>
            <a:r>
              <a:rPr lang="hu-HU" dirty="0" err="1"/>
              <a:t>gates</a:t>
            </a:r>
            <a:endParaRPr lang="hu-HU" dirty="0"/>
          </a:p>
        </p:txBody>
      </p:sp>
      <p:sp>
        <p:nvSpPr>
          <p:cNvPr id="3" name="Tartalom helye 2"/>
          <p:cNvSpPr>
            <a:spLocks noGrp="1"/>
          </p:cNvSpPr>
          <p:nvPr>
            <p:ph idx="1"/>
          </p:nvPr>
        </p:nvSpPr>
        <p:spPr/>
        <p:txBody>
          <a:bodyPr>
            <a:normAutofit fontScale="92500" lnSpcReduction="20000"/>
          </a:bodyPr>
          <a:lstStyle/>
          <a:p>
            <a:r>
              <a:rPr lang="en-US" dirty="0"/>
              <a:t>COMI (</a:t>
            </a:r>
            <a:r>
              <a:rPr lang="en-US" dirty="0" err="1"/>
              <a:t>centre</a:t>
            </a:r>
            <a:r>
              <a:rPr lang="en-US" dirty="0"/>
              <a:t> of main interests) here and there – rebuttable presumption</a:t>
            </a:r>
          </a:p>
          <a:p>
            <a:r>
              <a:rPr lang="en-US" dirty="0"/>
              <a:t>E</a:t>
            </a:r>
            <a:r>
              <a:rPr lang="hu-HU" dirty="0" err="1"/>
              <a:t>xamination</a:t>
            </a:r>
            <a:r>
              <a:rPr lang="hu-HU" dirty="0"/>
              <a:t> of </a:t>
            </a:r>
            <a:r>
              <a:rPr lang="hu-HU" dirty="0" err="1"/>
              <a:t>jurisdiction</a:t>
            </a:r>
            <a:r>
              <a:rPr lang="hu-HU" dirty="0"/>
              <a:t> – ex </a:t>
            </a:r>
            <a:r>
              <a:rPr lang="hu-HU" dirty="0" err="1"/>
              <a:t>officio</a:t>
            </a:r>
            <a:r>
              <a:rPr lang="hu-HU" dirty="0"/>
              <a:t>, </a:t>
            </a:r>
            <a:r>
              <a:rPr lang="hu-HU" dirty="0" err="1"/>
              <a:t>but</a:t>
            </a:r>
            <a:r>
              <a:rPr lang="hu-HU" dirty="0"/>
              <a:t> </a:t>
            </a:r>
            <a:r>
              <a:rPr lang="hu-HU" dirty="0" err="1"/>
              <a:t>how</a:t>
            </a:r>
            <a:r>
              <a:rPr lang="hu-HU" dirty="0"/>
              <a:t> and </a:t>
            </a:r>
            <a:r>
              <a:rPr lang="hu-HU" dirty="0" err="1"/>
              <a:t>to</a:t>
            </a:r>
            <a:r>
              <a:rPr lang="hu-HU" dirty="0"/>
              <a:t> </a:t>
            </a:r>
            <a:r>
              <a:rPr lang="hu-HU" dirty="0" err="1"/>
              <a:t>what</a:t>
            </a:r>
            <a:r>
              <a:rPr lang="hu-HU" dirty="0"/>
              <a:t> </a:t>
            </a:r>
            <a:r>
              <a:rPr lang="hu-HU" dirty="0" err="1"/>
              <a:t>extent</a:t>
            </a:r>
            <a:endParaRPr lang="hu-HU" dirty="0"/>
          </a:p>
          <a:p>
            <a:r>
              <a:rPr lang="en-US" dirty="0"/>
              <a:t>P</a:t>
            </a:r>
            <a:r>
              <a:rPr lang="hu-HU" dirty="0" err="1"/>
              <a:t>ractical</a:t>
            </a:r>
            <a:r>
              <a:rPr lang="hu-HU" dirty="0"/>
              <a:t> </a:t>
            </a:r>
            <a:r>
              <a:rPr lang="hu-HU" dirty="0" err="1"/>
              <a:t>problem</a:t>
            </a:r>
            <a:r>
              <a:rPr lang="hu-HU" dirty="0"/>
              <a:t> </a:t>
            </a:r>
            <a:r>
              <a:rPr lang="hu-HU" dirty="0" err="1"/>
              <a:t>for</a:t>
            </a:r>
            <a:r>
              <a:rPr lang="hu-HU" dirty="0"/>
              <a:t> </a:t>
            </a:r>
            <a:r>
              <a:rPr lang="hu-HU" dirty="0" err="1"/>
              <a:t>legislators</a:t>
            </a:r>
            <a:r>
              <a:rPr lang="hu-HU" dirty="0"/>
              <a:t> – </a:t>
            </a:r>
            <a:r>
              <a:rPr lang="hu-HU" dirty="0" err="1"/>
              <a:t>the</a:t>
            </a:r>
            <a:r>
              <a:rPr lang="hu-HU" dirty="0"/>
              <a:t> </a:t>
            </a:r>
            <a:r>
              <a:rPr lang="hu-HU" dirty="0" err="1"/>
              <a:t>challenge</a:t>
            </a:r>
            <a:r>
              <a:rPr lang="hu-HU" dirty="0"/>
              <a:t> of </a:t>
            </a:r>
            <a:r>
              <a:rPr lang="hu-HU" dirty="0" err="1"/>
              <a:t>the</a:t>
            </a:r>
            <a:r>
              <a:rPr lang="hu-HU" dirty="0"/>
              <a:t> </a:t>
            </a:r>
            <a:r>
              <a:rPr lang="hu-HU" dirty="0" err="1"/>
              <a:t>international</a:t>
            </a:r>
            <a:r>
              <a:rPr lang="hu-HU" dirty="0"/>
              <a:t> </a:t>
            </a:r>
            <a:r>
              <a:rPr lang="hu-HU" dirty="0" err="1"/>
              <a:t>jurisdiction</a:t>
            </a:r>
            <a:r>
              <a:rPr lang="hu-HU" dirty="0"/>
              <a:t> of an </a:t>
            </a:r>
            <a:r>
              <a:rPr lang="hu-HU" dirty="0" err="1"/>
              <a:t>opened</a:t>
            </a:r>
            <a:r>
              <a:rPr lang="hu-HU" dirty="0"/>
              <a:t> </a:t>
            </a:r>
            <a:r>
              <a:rPr lang="hu-HU" dirty="0" err="1"/>
              <a:t>proceeding</a:t>
            </a:r>
            <a:endParaRPr lang="hu-HU" dirty="0"/>
          </a:p>
        </p:txBody>
      </p:sp>
    </p:spTree>
    <p:extLst>
      <p:ext uri="{BB962C8B-B14F-4D97-AF65-F5344CB8AC3E}">
        <p14:creationId xmlns:p14="http://schemas.microsoft.com/office/powerpoint/2010/main" val="10772139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a:t>R</a:t>
            </a:r>
            <a:r>
              <a:rPr lang="en-US" dirty="0"/>
              <a:t>e</a:t>
            </a:r>
            <a:r>
              <a:rPr lang="hu-HU" dirty="0" err="1"/>
              <a:t>gulation</a:t>
            </a:r>
            <a:r>
              <a:rPr lang="hu-HU" dirty="0"/>
              <a:t> </a:t>
            </a:r>
            <a:r>
              <a:rPr lang="hu-HU" dirty="0" err="1"/>
              <a:t>at</a:t>
            </a:r>
            <a:r>
              <a:rPr lang="hu-HU" dirty="0"/>
              <a:t> </a:t>
            </a:r>
            <a:r>
              <a:rPr lang="hu-HU" dirty="0" err="1"/>
              <a:t>the</a:t>
            </a:r>
            <a:r>
              <a:rPr lang="hu-HU" dirty="0"/>
              <a:t> </a:t>
            </a:r>
            <a:r>
              <a:rPr lang="hu-HU" dirty="0" err="1"/>
              <a:t>gates</a:t>
            </a:r>
            <a:endParaRPr lang="hu-HU" dirty="0"/>
          </a:p>
        </p:txBody>
      </p:sp>
      <p:sp>
        <p:nvSpPr>
          <p:cNvPr id="3" name="Tartalom helye 2"/>
          <p:cNvSpPr>
            <a:spLocks noGrp="1"/>
          </p:cNvSpPr>
          <p:nvPr>
            <p:ph idx="1"/>
          </p:nvPr>
        </p:nvSpPr>
        <p:spPr>
          <a:xfrm>
            <a:off x="457200" y="2537718"/>
            <a:ext cx="7988157" cy="678094"/>
          </a:xfrm>
        </p:spPr>
        <p:txBody>
          <a:bodyPr>
            <a:normAutofit/>
          </a:bodyPr>
          <a:lstStyle/>
          <a:p>
            <a:pPr marL="0" indent="0">
              <a:buNone/>
            </a:pPr>
            <a:r>
              <a:rPr lang="hu-HU" sz="2800" dirty="0"/>
              <a:t>Group of companies - the „old” practice 1. </a:t>
            </a:r>
          </a:p>
          <a:p>
            <a:endParaRPr lang="hu-HU" sz="2800" dirty="0"/>
          </a:p>
        </p:txBody>
      </p:sp>
      <p:sp>
        <p:nvSpPr>
          <p:cNvPr id="9" name="Ellipszis 8"/>
          <p:cNvSpPr/>
          <p:nvPr/>
        </p:nvSpPr>
        <p:spPr>
          <a:xfrm>
            <a:off x="3647326" y="3760343"/>
            <a:ext cx="493160" cy="493159"/>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hu-HU"/>
          </a:p>
        </p:txBody>
      </p:sp>
      <p:sp>
        <p:nvSpPr>
          <p:cNvPr id="10" name="Szövegdoboz 9"/>
          <p:cNvSpPr txBox="1"/>
          <p:nvPr/>
        </p:nvSpPr>
        <p:spPr>
          <a:xfrm>
            <a:off x="4279186" y="3832260"/>
            <a:ext cx="236306" cy="369332"/>
          </a:xfrm>
          <a:prstGeom prst="rect">
            <a:avLst/>
          </a:prstGeom>
          <a:noFill/>
        </p:spPr>
        <p:txBody>
          <a:bodyPr wrap="square" rtlCol="0">
            <a:spAutoFit/>
          </a:bodyPr>
          <a:lstStyle/>
          <a:p>
            <a:r>
              <a:rPr lang="hu-HU" dirty="0"/>
              <a:t>A</a:t>
            </a:r>
          </a:p>
        </p:txBody>
      </p:sp>
      <p:sp>
        <p:nvSpPr>
          <p:cNvPr id="11" name="Ellipszis 10"/>
          <p:cNvSpPr/>
          <p:nvPr/>
        </p:nvSpPr>
        <p:spPr>
          <a:xfrm>
            <a:off x="1202076" y="5198723"/>
            <a:ext cx="606176" cy="585627"/>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hu-HU"/>
          </a:p>
        </p:txBody>
      </p:sp>
      <p:sp>
        <p:nvSpPr>
          <p:cNvPr id="12" name="Ellipszis 11"/>
          <p:cNvSpPr/>
          <p:nvPr/>
        </p:nvSpPr>
        <p:spPr>
          <a:xfrm>
            <a:off x="3565134" y="5198724"/>
            <a:ext cx="575352" cy="585627"/>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hu-HU"/>
          </a:p>
        </p:txBody>
      </p:sp>
      <p:sp>
        <p:nvSpPr>
          <p:cNvPr id="13" name="Ellipszis 12"/>
          <p:cNvSpPr/>
          <p:nvPr/>
        </p:nvSpPr>
        <p:spPr>
          <a:xfrm>
            <a:off x="6020656" y="5198725"/>
            <a:ext cx="503434" cy="54453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hu-HU"/>
          </a:p>
        </p:txBody>
      </p:sp>
      <p:sp>
        <p:nvSpPr>
          <p:cNvPr id="14" name="Szövegdoboz 13"/>
          <p:cNvSpPr txBox="1"/>
          <p:nvPr/>
        </p:nvSpPr>
        <p:spPr>
          <a:xfrm>
            <a:off x="1931542" y="5322013"/>
            <a:ext cx="380143" cy="369332"/>
          </a:xfrm>
          <a:prstGeom prst="rect">
            <a:avLst/>
          </a:prstGeom>
          <a:noFill/>
        </p:spPr>
        <p:txBody>
          <a:bodyPr wrap="square" rtlCol="0">
            <a:spAutoFit/>
          </a:bodyPr>
          <a:lstStyle/>
          <a:p>
            <a:r>
              <a:rPr lang="hu-HU" dirty="0"/>
              <a:t>B</a:t>
            </a:r>
          </a:p>
        </p:txBody>
      </p:sp>
      <p:sp>
        <p:nvSpPr>
          <p:cNvPr id="15" name="Szövegdoboz 14"/>
          <p:cNvSpPr txBox="1"/>
          <p:nvPr/>
        </p:nvSpPr>
        <p:spPr>
          <a:xfrm>
            <a:off x="4397339" y="5322013"/>
            <a:ext cx="308225" cy="369332"/>
          </a:xfrm>
          <a:prstGeom prst="rect">
            <a:avLst/>
          </a:prstGeom>
          <a:noFill/>
        </p:spPr>
        <p:txBody>
          <a:bodyPr wrap="square" rtlCol="0">
            <a:spAutoFit/>
          </a:bodyPr>
          <a:lstStyle/>
          <a:p>
            <a:r>
              <a:rPr lang="hu-HU" dirty="0"/>
              <a:t>C</a:t>
            </a:r>
          </a:p>
        </p:txBody>
      </p:sp>
      <p:sp>
        <p:nvSpPr>
          <p:cNvPr id="16" name="Szövegdoboz 15"/>
          <p:cNvSpPr txBox="1"/>
          <p:nvPr/>
        </p:nvSpPr>
        <p:spPr>
          <a:xfrm>
            <a:off x="6832315" y="5322013"/>
            <a:ext cx="421240" cy="369332"/>
          </a:xfrm>
          <a:prstGeom prst="rect">
            <a:avLst/>
          </a:prstGeom>
          <a:noFill/>
        </p:spPr>
        <p:txBody>
          <a:bodyPr wrap="square" rtlCol="0">
            <a:spAutoFit/>
          </a:bodyPr>
          <a:lstStyle/>
          <a:p>
            <a:r>
              <a:rPr lang="hu-HU" dirty="0"/>
              <a:t>D</a:t>
            </a:r>
          </a:p>
        </p:txBody>
      </p:sp>
      <p:cxnSp>
        <p:nvCxnSpPr>
          <p:cNvPr id="18" name="Egyenes összekötő 17"/>
          <p:cNvCxnSpPr/>
          <p:nvPr/>
        </p:nvCxnSpPr>
        <p:spPr>
          <a:xfrm flipV="1">
            <a:off x="750013" y="4623371"/>
            <a:ext cx="6791218" cy="82194"/>
          </a:xfrm>
          <a:prstGeom prst="line">
            <a:avLst/>
          </a:prstGeom>
        </p:spPr>
        <p:style>
          <a:lnRef idx="2">
            <a:schemeClr val="accent1"/>
          </a:lnRef>
          <a:fillRef idx="0">
            <a:schemeClr val="accent1"/>
          </a:fillRef>
          <a:effectRef idx="1">
            <a:schemeClr val="accent1"/>
          </a:effectRef>
          <a:fontRef idx="minor">
            <a:schemeClr val="tx1"/>
          </a:fontRef>
        </p:style>
      </p:cxnSp>
      <p:cxnSp>
        <p:nvCxnSpPr>
          <p:cNvPr id="21" name="Egyenes összekötő 20"/>
          <p:cNvCxnSpPr/>
          <p:nvPr/>
        </p:nvCxnSpPr>
        <p:spPr>
          <a:xfrm>
            <a:off x="2732926" y="4751170"/>
            <a:ext cx="10274" cy="1495518"/>
          </a:xfrm>
          <a:prstGeom prst="line">
            <a:avLst/>
          </a:prstGeom>
        </p:spPr>
        <p:style>
          <a:lnRef idx="2">
            <a:schemeClr val="accent1"/>
          </a:lnRef>
          <a:fillRef idx="0">
            <a:schemeClr val="accent1"/>
          </a:fillRef>
          <a:effectRef idx="1">
            <a:schemeClr val="accent1"/>
          </a:effectRef>
          <a:fontRef idx="minor">
            <a:schemeClr val="tx1"/>
          </a:fontRef>
        </p:style>
      </p:cxnSp>
      <p:cxnSp>
        <p:nvCxnSpPr>
          <p:cNvPr id="23" name="Egyenes összekötő 22"/>
          <p:cNvCxnSpPr/>
          <p:nvPr/>
        </p:nvCxnSpPr>
        <p:spPr>
          <a:xfrm flipH="1">
            <a:off x="5311739" y="4705565"/>
            <a:ext cx="10274" cy="1407559"/>
          </a:xfrm>
          <a:prstGeom prst="line">
            <a:avLst/>
          </a:prstGeom>
        </p:spPr>
        <p:style>
          <a:lnRef idx="2">
            <a:schemeClr val="accent1"/>
          </a:lnRef>
          <a:fillRef idx="0">
            <a:schemeClr val="accent1"/>
          </a:fillRef>
          <a:effectRef idx="1">
            <a:schemeClr val="accent1"/>
          </a:effectRef>
          <a:fontRef idx="minor">
            <a:schemeClr val="tx1"/>
          </a:fontRef>
        </p:style>
      </p:cxnSp>
      <p:sp>
        <p:nvSpPr>
          <p:cNvPr id="24" name="Szövegdoboz 23"/>
          <p:cNvSpPr txBox="1"/>
          <p:nvPr/>
        </p:nvSpPr>
        <p:spPr>
          <a:xfrm>
            <a:off x="5845996" y="3452117"/>
            <a:ext cx="1921267" cy="369332"/>
          </a:xfrm>
          <a:prstGeom prst="rect">
            <a:avLst/>
          </a:prstGeom>
          <a:noFill/>
        </p:spPr>
        <p:txBody>
          <a:bodyPr wrap="square" rtlCol="0">
            <a:spAutoFit/>
          </a:bodyPr>
          <a:lstStyle/>
          <a:p>
            <a:r>
              <a:rPr lang="en-US" dirty="0"/>
              <a:t>C</a:t>
            </a:r>
            <a:r>
              <a:rPr lang="hu-HU" dirty="0" err="1"/>
              <a:t>ountry</a:t>
            </a:r>
            <a:r>
              <a:rPr lang="hu-HU" dirty="0"/>
              <a:t> 1.</a:t>
            </a:r>
          </a:p>
        </p:txBody>
      </p:sp>
      <p:sp>
        <p:nvSpPr>
          <p:cNvPr id="26" name="Szövegdoboz 25"/>
          <p:cNvSpPr txBox="1"/>
          <p:nvPr/>
        </p:nvSpPr>
        <p:spPr>
          <a:xfrm>
            <a:off x="2" y="4875558"/>
            <a:ext cx="1202074" cy="369332"/>
          </a:xfrm>
          <a:prstGeom prst="rect">
            <a:avLst/>
          </a:prstGeom>
          <a:noFill/>
        </p:spPr>
        <p:txBody>
          <a:bodyPr wrap="square" rtlCol="0">
            <a:spAutoFit/>
          </a:bodyPr>
          <a:lstStyle/>
          <a:p>
            <a:r>
              <a:rPr lang="en-US" dirty="0"/>
              <a:t>C</a:t>
            </a:r>
            <a:r>
              <a:rPr lang="hu-HU" dirty="0" err="1"/>
              <a:t>ountry</a:t>
            </a:r>
            <a:r>
              <a:rPr lang="hu-HU" dirty="0"/>
              <a:t> 2</a:t>
            </a:r>
          </a:p>
        </p:txBody>
      </p:sp>
      <p:sp>
        <p:nvSpPr>
          <p:cNvPr id="27" name="Szövegdoboz 26"/>
          <p:cNvSpPr txBox="1"/>
          <p:nvPr/>
        </p:nvSpPr>
        <p:spPr>
          <a:xfrm>
            <a:off x="3000054" y="4875558"/>
            <a:ext cx="1279132" cy="369332"/>
          </a:xfrm>
          <a:prstGeom prst="rect">
            <a:avLst/>
          </a:prstGeom>
          <a:noFill/>
        </p:spPr>
        <p:txBody>
          <a:bodyPr wrap="square" rtlCol="0">
            <a:spAutoFit/>
          </a:bodyPr>
          <a:lstStyle/>
          <a:p>
            <a:r>
              <a:rPr lang="en-US" dirty="0"/>
              <a:t>C</a:t>
            </a:r>
            <a:r>
              <a:rPr lang="hu-HU" dirty="0" err="1"/>
              <a:t>ountry</a:t>
            </a:r>
            <a:r>
              <a:rPr lang="hu-HU" dirty="0"/>
              <a:t> 3</a:t>
            </a:r>
          </a:p>
        </p:txBody>
      </p:sp>
      <p:sp>
        <p:nvSpPr>
          <p:cNvPr id="28" name="Szövegdoboz 27"/>
          <p:cNvSpPr txBox="1"/>
          <p:nvPr/>
        </p:nvSpPr>
        <p:spPr>
          <a:xfrm>
            <a:off x="5589142" y="4875558"/>
            <a:ext cx="1356188" cy="369332"/>
          </a:xfrm>
          <a:prstGeom prst="rect">
            <a:avLst/>
          </a:prstGeom>
          <a:noFill/>
        </p:spPr>
        <p:txBody>
          <a:bodyPr wrap="square" rtlCol="0">
            <a:spAutoFit/>
          </a:bodyPr>
          <a:lstStyle/>
          <a:p>
            <a:r>
              <a:rPr lang="en-US" dirty="0"/>
              <a:t>C</a:t>
            </a:r>
            <a:r>
              <a:rPr lang="hu-HU" dirty="0" err="1"/>
              <a:t>ountry</a:t>
            </a:r>
            <a:r>
              <a:rPr lang="hu-HU" dirty="0"/>
              <a:t> 4</a:t>
            </a:r>
          </a:p>
        </p:txBody>
      </p:sp>
    </p:spTree>
    <p:extLst>
      <p:ext uri="{BB962C8B-B14F-4D97-AF65-F5344CB8AC3E}">
        <p14:creationId xmlns:p14="http://schemas.microsoft.com/office/powerpoint/2010/main" val="14471420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a:t>R</a:t>
            </a:r>
            <a:r>
              <a:rPr lang="en-US" dirty="0"/>
              <a:t>e</a:t>
            </a:r>
            <a:r>
              <a:rPr lang="hu-HU" dirty="0" err="1"/>
              <a:t>gulation</a:t>
            </a:r>
            <a:r>
              <a:rPr lang="hu-HU" dirty="0"/>
              <a:t> </a:t>
            </a:r>
            <a:r>
              <a:rPr lang="hu-HU" dirty="0" err="1"/>
              <a:t>at</a:t>
            </a:r>
            <a:r>
              <a:rPr lang="hu-HU" dirty="0"/>
              <a:t> </a:t>
            </a:r>
            <a:r>
              <a:rPr lang="hu-HU" dirty="0" err="1"/>
              <a:t>the</a:t>
            </a:r>
            <a:r>
              <a:rPr lang="hu-HU" dirty="0"/>
              <a:t> </a:t>
            </a:r>
            <a:r>
              <a:rPr lang="hu-HU" dirty="0" err="1"/>
              <a:t>gates</a:t>
            </a:r>
            <a:endParaRPr lang="hu-HU" dirty="0"/>
          </a:p>
        </p:txBody>
      </p:sp>
      <p:sp>
        <p:nvSpPr>
          <p:cNvPr id="3" name="Tartalom helye 2"/>
          <p:cNvSpPr>
            <a:spLocks noGrp="1"/>
          </p:cNvSpPr>
          <p:nvPr>
            <p:ph idx="1"/>
          </p:nvPr>
        </p:nvSpPr>
        <p:spPr>
          <a:xfrm>
            <a:off x="457200" y="2537718"/>
            <a:ext cx="7988157" cy="678094"/>
          </a:xfrm>
        </p:spPr>
        <p:txBody>
          <a:bodyPr>
            <a:normAutofit/>
          </a:bodyPr>
          <a:lstStyle/>
          <a:p>
            <a:pPr marL="0" indent="0">
              <a:buNone/>
            </a:pPr>
            <a:r>
              <a:rPr lang="hu-HU" sz="2800" dirty="0"/>
              <a:t>Group of companies - the „old” practice 2.</a:t>
            </a:r>
          </a:p>
          <a:p>
            <a:endParaRPr lang="hu-HU" sz="2800" dirty="0"/>
          </a:p>
        </p:txBody>
      </p:sp>
      <p:sp>
        <p:nvSpPr>
          <p:cNvPr id="9" name="Ellipszis 8"/>
          <p:cNvSpPr/>
          <p:nvPr/>
        </p:nvSpPr>
        <p:spPr>
          <a:xfrm>
            <a:off x="3690209" y="4026647"/>
            <a:ext cx="493160" cy="493159"/>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hu-HU"/>
          </a:p>
        </p:txBody>
      </p:sp>
      <p:sp>
        <p:nvSpPr>
          <p:cNvPr id="10" name="Szövegdoboz 9"/>
          <p:cNvSpPr txBox="1"/>
          <p:nvPr/>
        </p:nvSpPr>
        <p:spPr>
          <a:xfrm>
            <a:off x="4279186" y="3832260"/>
            <a:ext cx="236306" cy="369332"/>
          </a:xfrm>
          <a:prstGeom prst="rect">
            <a:avLst/>
          </a:prstGeom>
          <a:noFill/>
        </p:spPr>
        <p:txBody>
          <a:bodyPr wrap="square" rtlCol="0">
            <a:spAutoFit/>
          </a:bodyPr>
          <a:lstStyle/>
          <a:p>
            <a:r>
              <a:rPr lang="hu-HU" dirty="0"/>
              <a:t>A</a:t>
            </a:r>
          </a:p>
        </p:txBody>
      </p:sp>
      <p:sp>
        <p:nvSpPr>
          <p:cNvPr id="11" name="Ellipszis 10"/>
          <p:cNvSpPr/>
          <p:nvPr/>
        </p:nvSpPr>
        <p:spPr>
          <a:xfrm>
            <a:off x="1202076" y="5198723"/>
            <a:ext cx="606176" cy="585627"/>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hu-HU"/>
          </a:p>
        </p:txBody>
      </p:sp>
      <p:sp>
        <p:nvSpPr>
          <p:cNvPr id="12" name="Ellipszis 11"/>
          <p:cNvSpPr/>
          <p:nvPr/>
        </p:nvSpPr>
        <p:spPr>
          <a:xfrm>
            <a:off x="3513762" y="5244956"/>
            <a:ext cx="575352" cy="585627"/>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hu-HU"/>
          </a:p>
        </p:txBody>
      </p:sp>
      <p:sp>
        <p:nvSpPr>
          <p:cNvPr id="13" name="Ellipszis 12"/>
          <p:cNvSpPr/>
          <p:nvPr/>
        </p:nvSpPr>
        <p:spPr>
          <a:xfrm>
            <a:off x="6020656" y="5198725"/>
            <a:ext cx="503434" cy="54453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hu-HU"/>
          </a:p>
        </p:txBody>
      </p:sp>
      <p:sp>
        <p:nvSpPr>
          <p:cNvPr id="14" name="Szövegdoboz 13"/>
          <p:cNvSpPr txBox="1"/>
          <p:nvPr/>
        </p:nvSpPr>
        <p:spPr>
          <a:xfrm>
            <a:off x="1931542" y="5322013"/>
            <a:ext cx="380143" cy="369332"/>
          </a:xfrm>
          <a:prstGeom prst="rect">
            <a:avLst/>
          </a:prstGeom>
          <a:noFill/>
        </p:spPr>
        <p:txBody>
          <a:bodyPr wrap="square" rtlCol="0">
            <a:spAutoFit/>
          </a:bodyPr>
          <a:lstStyle/>
          <a:p>
            <a:r>
              <a:rPr lang="hu-HU" dirty="0"/>
              <a:t>B</a:t>
            </a:r>
          </a:p>
        </p:txBody>
      </p:sp>
      <p:sp>
        <p:nvSpPr>
          <p:cNvPr id="15" name="Szövegdoboz 14"/>
          <p:cNvSpPr txBox="1"/>
          <p:nvPr/>
        </p:nvSpPr>
        <p:spPr>
          <a:xfrm>
            <a:off x="4397339" y="5322013"/>
            <a:ext cx="308225" cy="369332"/>
          </a:xfrm>
          <a:prstGeom prst="rect">
            <a:avLst/>
          </a:prstGeom>
          <a:noFill/>
        </p:spPr>
        <p:txBody>
          <a:bodyPr wrap="square" rtlCol="0">
            <a:spAutoFit/>
          </a:bodyPr>
          <a:lstStyle/>
          <a:p>
            <a:r>
              <a:rPr lang="hu-HU" dirty="0"/>
              <a:t>C</a:t>
            </a:r>
          </a:p>
        </p:txBody>
      </p:sp>
      <p:sp>
        <p:nvSpPr>
          <p:cNvPr id="16" name="Szövegdoboz 15"/>
          <p:cNvSpPr txBox="1"/>
          <p:nvPr/>
        </p:nvSpPr>
        <p:spPr>
          <a:xfrm>
            <a:off x="6832315" y="5322013"/>
            <a:ext cx="421240" cy="369332"/>
          </a:xfrm>
          <a:prstGeom prst="rect">
            <a:avLst/>
          </a:prstGeom>
          <a:noFill/>
        </p:spPr>
        <p:txBody>
          <a:bodyPr wrap="square" rtlCol="0">
            <a:spAutoFit/>
          </a:bodyPr>
          <a:lstStyle/>
          <a:p>
            <a:r>
              <a:rPr lang="hu-HU" dirty="0"/>
              <a:t>D</a:t>
            </a:r>
          </a:p>
        </p:txBody>
      </p:sp>
      <p:cxnSp>
        <p:nvCxnSpPr>
          <p:cNvPr id="18" name="Egyenes összekötő 17"/>
          <p:cNvCxnSpPr/>
          <p:nvPr/>
        </p:nvCxnSpPr>
        <p:spPr>
          <a:xfrm flipV="1">
            <a:off x="750013" y="4623371"/>
            <a:ext cx="6791218" cy="82194"/>
          </a:xfrm>
          <a:prstGeom prst="line">
            <a:avLst/>
          </a:prstGeom>
        </p:spPr>
        <p:style>
          <a:lnRef idx="2">
            <a:schemeClr val="accent1"/>
          </a:lnRef>
          <a:fillRef idx="0">
            <a:schemeClr val="accent1"/>
          </a:fillRef>
          <a:effectRef idx="1">
            <a:schemeClr val="accent1"/>
          </a:effectRef>
          <a:fontRef idx="minor">
            <a:schemeClr val="tx1"/>
          </a:fontRef>
        </p:style>
      </p:cxnSp>
      <p:cxnSp>
        <p:nvCxnSpPr>
          <p:cNvPr id="21" name="Egyenes összekötő 20"/>
          <p:cNvCxnSpPr/>
          <p:nvPr/>
        </p:nvCxnSpPr>
        <p:spPr>
          <a:xfrm>
            <a:off x="2732926" y="4751170"/>
            <a:ext cx="10274" cy="1495518"/>
          </a:xfrm>
          <a:prstGeom prst="line">
            <a:avLst/>
          </a:prstGeom>
        </p:spPr>
        <p:style>
          <a:lnRef idx="2">
            <a:schemeClr val="accent1"/>
          </a:lnRef>
          <a:fillRef idx="0">
            <a:schemeClr val="accent1"/>
          </a:fillRef>
          <a:effectRef idx="1">
            <a:schemeClr val="accent1"/>
          </a:effectRef>
          <a:fontRef idx="minor">
            <a:schemeClr val="tx1"/>
          </a:fontRef>
        </p:style>
      </p:cxnSp>
      <p:cxnSp>
        <p:nvCxnSpPr>
          <p:cNvPr id="23" name="Egyenes összekötő 22"/>
          <p:cNvCxnSpPr/>
          <p:nvPr/>
        </p:nvCxnSpPr>
        <p:spPr>
          <a:xfrm>
            <a:off x="5357973" y="4623371"/>
            <a:ext cx="15411" cy="1623317"/>
          </a:xfrm>
          <a:prstGeom prst="line">
            <a:avLst/>
          </a:prstGeom>
        </p:spPr>
        <p:style>
          <a:lnRef idx="2">
            <a:schemeClr val="accent1"/>
          </a:lnRef>
          <a:fillRef idx="0">
            <a:schemeClr val="accent1"/>
          </a:fillRef>
          <a:effectRef idx="1">
            <a:schemeClr val="accent1"/>
          </a:effectRef>
          <a:fontRef idx="minor">
            <a:schemeClr val="tx1"/>
          </a:fontRef>
        </p:style>
      </p:cxnSp>
      <p:sp>
        <p:nvSpPr>
          <p:cNvPr id="7" name="Tilos tábla 6"/>
          <p:cNvSpPr/>
          <p:nvPr/>
        </p:nvSpPr>
        <p:spPr>
          <a:xfrm>
            <a:off x="1235466" y="3341669"/>
            <a:ext cx="372442" cy="407860"/>
          </a:xfrm>
          <a:prstGeom prst="noSmoking">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hu-HU">
              <a:solidFill>
                <a:schemeClr val="tx1"/>
              </a:solidFill>
            </a:endParaRPr>
          </a:p>
        </p:txBody>
      </p:sp>
      <p:sp>
        <p:nvSpPr>
          <p:cNvPr id="8" name="Tilos tábla 7"/>
          <p:cNvSpPr/>
          <p:nvPr/>
        </p:nvSpPr>
        <p:spPr>
          <a:xfrm>
            <a:off x="2711091" y="3341669"/>
            <a:ext cx="495730" cy="425751"/>
          </a:xfrm>
          <a:prstGeom prst="noSmoking">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hu-HU">
              <a:solidFill>
                <a:schemeClr val="tx1"/>
              </a:solidFill>
            </a:endParaRPr>
          </a:p>
        </p:txBody>
      </p:sp>
      <p:sp>
        <p:nvSpPr>
          <p:cNvPr id="17" name="Tilos tábla 16"/>
          <p:cNvSpPr/>
          <p:nvPr/>
        </p:nvSpPr>
        <p:spPr>
          <a:xfrm>
            <a:off x="4662518" y="3310221"/>
            <a:ext cx="518845" cy="457199"/>
          </a:xfrm>
          <a:prstGeom prst="noSmoking">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hu-HU">
              <a:solidFill>
                <a:schemeClr val="tx1"/>
              </a:solidFill>
            </a:endParaRPr>
          </a:p>
        </p:txBody>
      </p:sp>
      <p:sp>
        <p:nvSpPr>
          <p:cNvPr id="19" name="Tilos tábla 18"/>
          <p:cNvSpPr/>
          <p:nvPr/>
        </p:nvSpPr>
        <p:spPr>
          <a:xfrm>
            <a:off x="6077165" y="3311343"/>
            <a:ext cx="446925" cy="438187"/>
          </a:xfrm>
          <a:prstGeom prst="noSmoking">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hu-HU">
              <a:solidFill>
                <a:schemeClr val="tx1"/>
              </a:solidFill>
            </a:endParaRPr>
          </a:p>
        </p:txBody>
      </p:sp>
      <p:sp>
        <p:nvSpPr>
          <p:cNvPr id="22" name="Szövegdoboz 21"/>
          <p:cNvSpPr txBox="1"/>
          <p:nvPr/>
        </p:nvSpPr>
        <p:spPr>
          <a:xfrm>
            <a:off x="1684963" y="3380199"/>
            <a:ext cx="698641" cy="369332"/>
          </a:xfrm>
          <a:prstGeom prst="rect">
            <a:avLst/>
          </a:prstGeom>
          <a:noFill/>
        </p:spPr>
        <p:txBody>
          <a:bodyPr wrap="square" rtlCol="0">
            <a:spAutoFit/>
          </a:bodyPr>
          <a:lstStyle/>
          <a:p>
            <a:r>
              <a:rPr lang="hu-HU" dirty="0"/>
              <a:t>B</a:t>
            </a:r>
          </a:p>
        </p:txBody>
      </p:sp>
      <p:sp>
        <p:nvSpPr>
          <p:cNvPr id="24" name="Szövegdoboz 23"/>
          <p:cNvSpPr txBox="1"/>
          <p:nvPr/>
        </p:nvSpPr>
        <p:spPr>
          <a:xfrm>
            <a:off x="3206821" y="3380199"/>
            <a:ext cx="440505" cy="369332"/>
          </a:xfrm>
          <a:prstGeom prst="rect">
            <a:avLst/>
          </a:prstGeom>
          <a:noFill/>
        </p:spPr>
        <p:txBody>
          <a:bodyPr wrap="square" rtlCol="0">
            <a:spAutoFit/>
          </a:bodyPr>
          <a:lstStyle/>
          <a:p>
            <a:r>
              <a:rPr lang="hu-HU" dirty="0"/>
              <a:t>C</a:t>
            </a:r>
          </a:p>
        </p:txBody>
      </p:sp>
      <p:cxnSp>
        <p:nvCxnSpPr>
          <p:cNvPr id="26" name="Egyenes összekötő nyíllal 25"/>
          <p:cNvCxnSpPr>
            <a:endCxn id="8" idx="4"/>
          </p:cNvCxnSpPr>
          <p:nvPr/>
        </p:nvCxnSpPr>
        <p:spPr>
          <a:xfrm flipH="1" flipV="1">
            <a:off x="2958956" y="3767420"/>
            <a:ext cx="729968" cy="153579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8" name="Egyenes összekötő nyíllal 27"/>
          <p:cNvCxnSpPr>
            <a:stCxn id="11" idx="0"/>
          </p:cNvCxnSpPr>
          <p:nvPr/>
        </p:nvCxnSpPr>
        <p:spPr>
          <a:xfrm flipH="1" flipV="1">
            <a:off x="1464068" y="3733872"/>
            <a:ext cx="41096" cy="146485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0" name="Egyenes összekötő nyíllal 29"/>
          <p:cNvCxnSpPr>
            <a:stCxn id="9" idx="6"/>
            <a:endCxn id="17" idx="3"/>
          </p:cNvCxnSpPr>
          <p:nvPr/>
        </p:nvCxnSpPr>
        <p:spPr>
          <a:xfrm flipV="1">
            <a:off x="4183369" y="3700465"/>
            <a:ext cx="555132" cy="57276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2" name="Egyenes összekötő nyíllal 31"/>
          <p:cNvCxnSpPr>
            <a:stCxn id="13" idx="0"/>
            <a:endCxn id="19" idx="4"/>
          </p:cNvCxnSpPr>
          <p:nvPr/>
        </p:nvCxnSpPr>
        <p:spPr>
          <a:xfrm flipV="1">
            <a:off x="6272373" y="3749530"/>
            <a:ext cx="28255" cy="144919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33" name="Szövegdoboz 32"/>
          <p:cNvSpPr txBox="1"/>
          <p:nvPr/>
        </p:nvSpPr>
        <p:spPr>
          <a:xfrm>
            <a:off x="6601146" y="3380199"/>
            <a:ext cx="539394" cy="369332"/>
          </a:xfrm>
          <a:prstGeom prst="rect">
            <a:avLst/>
          </a:prstGeom>
          <a:noFill/>
        </p:spPr>
        <p:txBody>
          <a:bodyPr wrap="square" rtlCol="0">
            <a:spAutoFit/>
          </a:bodyPr>
          <a:lstStyle/>
          <a:p>
            <a:r>
              <a:rPr lang="hu-HU" dirty="0"/>
              <a:t>D</a:t>
            </a:r>
          </a:p>
        </p:txBody>
      </p:sp>
      <p:sp>
        <p:nvSpPr>
          <p:cNvPr id="40" name="Szövegdoboz 39"/>
          <p:cNvSpPr txBox="1"/>
          <p:nvPr/>
        </p:nvSpPr>
        <p:spPr>
          <a:xfrm>
            <a:off x="5181363" y="3416911"/>
            <a:ext cx="489972" cy="369332"/>
          </a:xfrm>
          <a:prstGeom prst="rect">
            <a:avLst/>
          </a:prstGeom>
          <a:noFill/>
        </p:spPr>
        <p:txBody>
          <a:bodyPr wrap="square" rtlCol="0">
            <a:spAutoFit/>
          </a:bodyPr>
          <a:lstStyle/>
          <a:p>
            <a:r>
              <a:rPr lang="hu-HU" dirty="0"/>
              <a:t>A</a:t>
            </a:r>
          </a:p>
        </p:txBody>
      </p:sp>
    </p:spTree>
    <p:extLst>
      <p:ext uri="{BB962C8B-B14F-4D97-AF65-F5344CB8AC3E}">
        <p14:creationId xmlns:p14="http://schemas.microsoft.com/office/powerpoint/2010/main" val="18633253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a:t>R</a:t>
            </a:r>
            <a:r>
              <a:rPr lang="en-US" dirty="0"/>
              <a:t>e</a:t>
            </a:r>
            <a:r>
              <a:rPr lang="hu-HU" dirty="0" err="1"/>
              <a:t>gulation</a:t>
            </a:r>
            <a:r>
              <a:rPr lang="hu-HU" dirty="0"/>
              <a:t> </a:t>
            </a:r>
            <a:r>
              <a:rPr lang="hu-HU" dirty="0" err="1"/>
              <a:t>at</a:t>
            </a:r>
            <a:r>
              <a:rPr lang="hu-HU" dirty="0"/>
              <a:t> </a:t>
            </a:r>
            <a:r>
              <a:rPr lang="hu-HU" dirty="0" err="1"/>
              <a:t>the</a:t>
            </a:r>
            <a:r>
              <a:rPr lang="hu-HU" dirty="0"/>
              <a:t> </a:t>
            </a:r>
            <a:r>
              <a:rPr lang="hu-HU" dirty="0" err="1"/>
              <a:t>gates</a:t>
            </a:r>
            <a:endParaRPr lang="hu-HU" dirty="0"/>
          </a:p>
        </p:txBody>
      </p:sp>
      <p:sp>
        <p:nvSpPr>
          <p:cNvPr id="3" name="Tartalom helye 2"/>
          <p:cNvSpPr>
            <a:spLocks noGrp="1"/>
          </p:cNvSpPr>
          <p:nvPr>
            <p:ph idx="1"/>
          </p:nvPr>
        </p:nvSpPr>
        <p:spPr/>
        <p:txBody>
          <a:bodyPr>
            <a:normAutofit fontScale="92500"/>
          </a:bodyPr>
          <a:lstStyle/>
          <a:p>
            <a:r>
              <a:rPr lang="en-US" sz="3000" dirty="0"/>
              <a:t>New suggestion for insolvency of group of companies</a:t>
            </a:r>
          </a:p>
          <a:p>
            <a:r>
              <a:rPr lang="en-US" sz="3000" dirty="0"/>
              <a:t>P</a:t>
            </a:r>
            <a:r>
              <a:rPr lang="hu-HU" sz="3000" dirty="0" err="1"/>
              <a:t>aralelly</a:t>
            </a:r>
            <a:r>
              <a:rPr lang="hu-HU" sz="3000" dirty="0"/>
              <a:t> </a:t>
            </a:r>
            <a:r>
              <a:rPr lang="hu-HU" sz="3000" dirty="0" err="1"/>
              <a:t>opened</a:t>
            </a:r>
            <a:r>
              <a:rPr lang="hu-HU" sz="3000" dirty="0"/>
              <a:t> </a:t>
            </a:r>
            <a:r>
              <a:rPr lang="hu-HU" sz="3000" dirty="0" err="1"/>
              <a:t>insolvency</a:t>
            </a:r>
            <a:r>
              <a:rPr lang="hu-HU" sz="3000" dirty="0"/>
              <a:t> </a:t>
            </a:r>
            <a:r>
              <a:rPr lang="hu-HU" sz="3000" dirty="0" err="1"/>
              <a:t>proceedings</a:t>
            </a:r>
            <a:r>
              <a:rPr lang="hu-HU" sz="3000" dirty="0"/>
              <a:t> </a:t>
            </a:r>
            <a:r>
              <a:rPr lang="hu-HU" sz="3000" dirty="0" err="1"/>
              <a:t>against</a:t>
            </a:r>
            <a:r>
              <a:rPr lang="hu-HU" sz="3000" dirty="0"/>
              <a:t> </a:t>
            </a:r>
            <a:r>
              <a:rPr lang="hu-HU" sz="3000" dirty="0" err="1"/>
              <a:t>members</a:t>
            </a:r>
            <a:r>
              <a:rPr lang="hu-HU" sz="3000" dirty="0"/>
              <a:t> of a </a:t>
            </a:r>
            <a:r>
              <a:rPr lang="hu-HU" sz="3000" dirty="0" err="1"/>
              <a:t>group</a:t>
            </a:r>
            <a:r>
              <a:rPr lang="hu-HU" sz="3000" dirty="0"/>
              <a:t> in </a:t>
            </a:r>
            <a:r>
              <a:rPr lang="hu-HU" sz="3000" dirty="0" err="1"/>
              <a:t>different</a:t>
            </a:r>
            <a:r>
              <a:rPr lang="hu-HU" sz="3000" dirty="0"/>
              <a:t> </a:t>
            </a:r>
            <a:r>
              <a:rPr lang="hu-HU" sz="3000" dirty="0" err="1"/>
              <a:t>jurisdictions</a:t>
            </a:r>
            <a:r>
              <a:rPr lang="hu-HU" sz="3000" dirty="0"/>
              <a:t> – </a:t>
            </a:r>
            <a:r>
              <a:rPr lang="hu-HU" sz="3000" dirty="0" err="1"/>
              <a:t>one</a:t>
            </a:r>
            <a:r>
              <a:rPr lang="hu-HU" sz="3000" dirty="0"/>
              <a:t> </a:t>
            </a:r>
            <a:r>
              <a:rPr lang="hu-HU" sz="3000" dirty="0" err="1"/>
              <a:t>court</a:t>
            </a:r>
            <a:r>
              <a:rPr lang="hu-HU" sz="3000" dirty="0"/>
              <a:t> </a:t>
            </a:r>
            <a:r>
              <a:rPr lang="hu-HU" sz="3000" dirty="0" err="1"/>
              <a:t>can</a:t>
            </a:r>
            <a:r>
              <a:rPr lang="hu-HU" sz="3000" dirty="0"/>
              <a:t> </a:t>
            </a:r>
            <a:r>
              <a:rPr lang="hu-HU" sz="3000" dirty="0" err="1"/>
              <a:t>appoint</a:t>
            </a:r>
            <a:r>
              <a:rPr lang="hu-HU" sz="3000" dirty="0"/>
              <a:t> a </a:t>
            </a:r>
            <a:r>
              <a:rPr lang="hu-HU" sz="3000" dirty="0" err="1"/>
              <a:t>coordinator</a:t>
            </a:r>
            <a:r>
              <a:rPr lang="hu-HU" sz="3000" dirty="0"/>
              <a:t> and </a:t>
            </a:r>
            <a:r>
              <a:rPr lang="hu-HU" sz="3000" dirty="0" err="1"/>
              <a:t>open</a:t>
            </a:r>
            <a:r>
              <a:rPr lang="hu-HU" sz="3000" dirty="0"/>
              <a:t> a </a:t>
            </a:r>
            <a:r>
              <a:rPr lang="hu-HU" sz="3000" b="1" dirty="0" err="1"/>
              <a:t>group</a:t>
            </a:r>
            <a:r>
              <a:rPr lang="hu-HU" sz="3000" b="1" dirty="0"/>
              <a:t> </a:t>
            </a:r>
            <a:r>
              <a:rPr lang="hu-HU" sz="3000" b="1" dirty="0" err="1"/>
              <a:t>coordination</a:t>
            </a:r>
            <a:r>
              <a:rPr lang="hu-HU" sz="3000" b="1" dirty="0"/>
              <a:t> </a:t>
            </a:r>
            <a:r>
              <a:rPr lang="hu-HU" sz="3000" b="1" dirty="0" err="1"/>
              <a:t>proceeding</a:t>
            </a:r>
            <a:endParaRPr lang="hu-HU" sz="3000" b="1" dirty="0"/>
          </a:p>
          <a:p>
            <a:r>
              <a:rPr lang="hu-HU" sz="3000" dirty="0"/>
              <a:t>T</a:t>
            </a:r>
            <a:r>
              <a:rPr lang="en-US" sz="3000" dirty="0"/>
              <a:t>a</a:t>
            </a:r>
            <a:r>
              <a:rPr lang="hu-HU" sz="3000" dirty="0" err="1"/>
              <a:t>sk</a:t>
            </a:r>
            <a:r>
              <a:rPr lang="hu-HU" sz="3000" dirty="0"/>
              <a:t> of </a:t>
            </a:r>
            <a:r>
              <a:rPr lang="hu-HU" sz="3000" dirty="0" err="1"/>
              <a:t>the</a:t>
            </a:r>
            <a:r>
              <a:rPr lang="hu-HU" sz="3000" dirty="0"/>
              <a:t> </a:t>
            </a:r>
            <a:r>
              <a:rPr lang="hu-HU" sz="3000" dirty="0" err="1"/>
              <a:t>coordinator</a:t>
            </a:r>
            <a:endParaRPr lang="hu-HU" sz="3000" dirty="0"/>
          </a:p>
        </p:txBody>
      </p:sp>
    </p:spTree>
    <p:extLst>
      <p:ext uri="{BB962C8B-B14F-4D97-AF65-F5344CB8AC3E}">
        <p14:creationId xmlns:p14="http://schemas.microsoft.com/office/powerpoint/2010/main" val="1549483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a:t>R</a:t>
            </a:r>
            <a:r>
              <a:rPr lang="en-US" dirty="0"/>
              <a:t>e</a:t>
            </a:r>
            <a:r>
              <a:rPr lang="hu-HU" dirty="0" err="1"/>
              <a:t>gulation</a:t>
            </a:r>
            <a:r>
              <a:rPr lang="hu-HU" dirty="0"/>
              <a:t> </a:t>
            </a:r>
            <a:r>
              <a:rPr lang="hu-HU" dirty="0" err="1"/>
              <a:t>at</a:t>
            </a:r>
            <a:r>
              <a:rPr lang="hu-HU" dirty="0"/>
              <a:t> </a:t>
            </a:r>
            <a:r>
              <a:rPr lang="hu-HU" dirty="0" err="1"/>
              <a:t>the</a:t>
            </a:r>
            <a:r>
              <a:rPr lang="hu-HU" dirty="0"/>
              <a:t> </a:t>
            </a:r>
            <a:r>
              <a:rPr lang="hu-HU" dirty="0" err="1"/>
              <a:t>gates</a:t>
            </a:r>
            <a:endParaRPr lang="hu-HU" dirty="0"/>
          </a:p>
        </p:txBody>
      </p:sp>
      <p:sp>
        <p:nvSpPr>
          <p:cNvPr id="3" name="Tartalom helye 2"/>
          <p:cNvSpPr>
            <a:spLocks noGrp="1"/>
          </p:cNvSpPr>
          <p:nvPr>
            <p:ph idx="1"/>
          </p:nvPr>
        </p:nvSpPr>
        <p:spPr>
          <a:xfrm>
            <a:off x="457200" y="2537718"/>
            <a:ext cx="7988157" cy="678094"/>
          </a:xfrm>
        </p:spPr>
        <p:txBody>
          <a:bodyPr>
            <a:normAutofit/>
          </a:bodyPr>
          <a:lstStyle/>
          <a:p>
            <a:r>
              <a:rPr lang="en-US" sz="2800" dirty="0"/>
              <a:t>G</a:t>
            </a:r>
            <a:r>
              <a:rPr lang="hu-HU" sz="2800" dirty="0" err="1"/>
              <a:t>roup</a:t>
            </a:r>
            <a:r>
              <a:rPr lang="hu-HU" sz="2800" dirty="0"/>
              <a:t> </a:t>
            </a:r>
            <a:r>
              <a:rPr lang="hu-HU" sz="2800" dirty="0" err="1"/>
              <a:t>coordination</a:t>
            </a:r>
            <a:r>
              <a:rPr lang="hu-HU" sz="2800" dirty="0"/>
              <a:t> </a:t>
            </a:r>
            <a:r>
              <a:rPr lang="hu-HU" sz="2800" dirty="0" err="1"/>
              <a:t>proceeding</a:t>
            </a:r>
            <a:r>
              <a:rPr lang="hu-HU" sz="2800" dirty="0"/>
              <a:t> 1.</a:t>
            </a:r>
          </a:p>
        </p:txBody>
      </p:sp>
      <p:sp>
        <p:nvSpPr>
          <p:cNvPr id="10" name="Szövegdoboz 9"/>
          <p:cNvSpPr txBox="1"/>
          <p:nvPr/>
        </p:nvSpPr>
        <p:spPr>
          <a:xfrm>
            <a:off x="4279186" y="3832260"/>
            <a:ext cx="236306" cy="369332"/>
          </a:xfrm>
          <a:prstGeom prst="rect">
            <a:avLst/>
          </a:prstGeom>
          <a:noFill/>
        </p:spPr>
        <p:txBody>
          <a:bodyPr wrap="square" rtlCol="0">
            <a:spAutoFit/>
          </a:bodyPr>
          <a:lstStyle/>
          <a:p>
            <a:r>
              <a:rPr lang="hu-HU" dirty="0"/>
              <a:t>A</a:t>
            </a:r>
          </a:p>
        </p:txBody>
      </p:sp>
      <p:sp>
        <p:nvSpPr>
          <p:cNvPr id="14" name="Szövegdoboz 13"/>
          <p:cNvSpPr txBox="1"/>
          <p:nvPr/>
        </p:nvSpPr>
        <p:spPr>
          <a:xfrm>
            <a:off x="1931542" y="5322013"/>
            <a:ext cx="380143" cy="369332"/>
          </a:xfrm>
          <a:prstGeom prst="rect">
            <a:avLst/>
          </a:prstGeom>
          <a:noFill/>
        </p:spPr>
        <p:txBody>
          <a:bodyPr wrap="square" rtlCol="0">
            <a:spAutoFit/>
          </a:bodyPr>
          <a:lstStyle/>
          <a:p>
            <a:r>
              <a:rPr lang="hu-HU" dirty="0"/>
              <a:t>B</a:t>
            </a:r>
          </a:p>
        </p:txBody>
      </p:sp>
      <p:sp>
        <p:nvSpPr>
          <p:cNvPr id="15" name="Szövegdoboz 14"/>
          <p:cNvSpPr txBox="1"/>
          <p:nvPr/>
        </p:nvSpPr>
        <p:spPr>
          <a:xfrm>
            <a:off x="4397339" y="5322013"/>
            <a:ext cx="308225" cy="369332"/>
          </a:xfrm>
          <a:prstGeom prst="rect">
            <a:avLst/>
          </a:prstGeom>
          <a:noFill/>
        </p:spPr>
        <p:txBody>
          <a:bodyPr wrap="square" rtlCol="0">
            <a:spAutoFit/>
          </a:bodyPr>
          <a:lstStyle/>
          <a:p>
            <a:r>
              <a:rPr lang="hu-HU" dirty="0"/>
              <a:t>C</a:t>
            </a:r>
          </a:p>
        </p:txBody>
      </p:sp>
      <p:sp>
        <p:nvSpPr>
          <p:cNvPr id="16" name="Szövegdoboz 15"/>
          <p:cNvSpPr txBox="1"/>
          <p:nvPr/>
        </p:nvSpPr>
        <p:spPr>
          <a:xfrm>
            <a:off x="6832315" y="5322013"/>
            <a:ext cx="421240" cy="369332"/>
          </a:xfrm>
          <a:prstGeom prst="rect">
            <a:avLst/>
          </a:prstGeom>
          <a:noFill/>
        </p:spPr>
        <p:txBody>
          <a:bodyPr wrap="square" rtlCol="0">
            <a:spAutoFit/>
          </a:bodyPr>
          <a:lstStyle/>
          <a:p>
            <a:r>
              <a:rPr lang="hu-HU" dirty="0"/>
              <a:t>D</a:t>
            </a:r>
          </a:p>
        </p:txBody>
      </p:sp>
      <p:cxnSp>
        <p:nvCxnSpPr>
          <p:cNvPr id="18" name="Egyenes összekötő 17"/>
          <p:cNvCxnSpPr/>
          <p:nvPr/>
        </p:nvCxnSpPr>
        <p:spPr>
          <a:xfrm flipV="1">
            <a:off x="750013" y="4623371"/>
            <a:ext cx="6791218" cy="82194"/>
          </a:xfrm>
          <a:prstGeom prst="line">
            <a:avLst/>
          </a:prstGeom>
        </p:spPr>
        <p:style>
          <a:lnRef idx="2">
            <a:schemeClr val="accent1"/>
          </a:lnRef>
          <a:fillRef idx="0">
            <a:schemeClr val="accent1"/>
          </a:fillRef>
          <a:effectRef idx="1">
            <a:schemeClr val="accent1"/>
          </a:effectRef>
          <a:fontRef idx="minor">
            <a:schemeClr val="tx1"/>
          </a:fontRef>
        </p:style>
      </p:cxnSp>
      <p:cxnSp>
        <p:nvCxnSpPr>
          <p:cNvPr id="21" name="Egyenes összekötő 20"/>
          <p:cNvCxnSpPr/>
          <p:nvPr/>
        </p:nvCxnSpPr>
        <p:spPr>
          <a:xfrm>
            <a:off x="2732926" y="4751170"/>
            <a:ext cx="10274" cy="1495518"/>
          </a:xfrm>
          <a:prstGeom prst="line">
            <a:avLst/>
          </a:prstGeom>
        </p:spPr>
        <p:style>
          <a:lnRef idx="2">
            <a:schemeClr val="accent1"/>
          </a:lnRef>
          <a:fillRef idx="0">
            <a:schemeClr val="accent1"/>
          </a:fillRef>
          <a:effectRef idx="1">
            <a:schemeClr val="accent1"/>
          </a:effectRef>
          <a:fontRef idx="minor">
            <a:schemeClr val="tx1"/>
          </a:fontRef>
        </p:style>
      </p:cxnSp>
      <p:cxnSp>
        <p:nvCxnSpPr>
          <p:cNvPr id="23" name="Egyenes összekötő 22"/>
          <p:cNvCxnSpPr/>
          <p:nvPr/>
        </p:nvCxnSpPr>
        <p:spPr>
          <a:xfrm flipH="1">
            <a:off x="5311739" y="4705565"/>
            <a:ext cx="10274" cy="1407559"/>
          </a:xfrm>
          <a:prstGeom prst="line">
            <a:avLst/>
          </a:prstGeom>
        </p:spPr>
        <p:style>
          <a:lnRef idx="2">
            <a:schemeClr val="accent1"/>
          </a:lnRef>
          <a:fillRef idx="0">
            <a:schemeClr val="accent1"/>
          </a:fillRef>
          <a:effectRef idx="1">
            <a:schemeClr val="accent1"/>
          </a:effectRef>
          <a:fontRef idx="minor">
            <a:schemeClr val="tx1"/>
          </a:fontRef>
        </p:style>
      </p:cxnSp>
      <p:sp>
        <p:nvSpPr>
          <p:cNvPr id="24" name="Szövegdoboz 23"/>
          <p:cNvSpPr txBox="1"/>
          <p:nvPr/>
        </p:nvSpPr>
        <p:spPr>
          <a:xfrm>
            <a:off x="5845996" y="3452117"/>
            <a:ext cx="1921267" cy="369332"/>
          </a:xfrm>
          <a:prstGeom prst="rect">
            <a:avLst/>
          </a:prstGeom>
          <a:noFill/>
        </p:spPr>
        <p:txBody>
          <a:bodyPr wrap="square" rtlCol="0">
            <a:spAutoFit/>
          </a:bodyPr>
          <a:lstStyle/>
          <a:p>
            <a:r>
              <a:rPr lang="en-US" dirty="0"/>
              <a:t>C</a:t>
            </a:r>
            <a:r>
              <a:rPr lang="hu-HU" dirty="0" err="1"/>
              <a:t>ountry</a:t>
            </a:r>
            <a:r>
              <a:rPr lang="hu-HU" dirty="0"/>
              <a:t> 1.</a:t>
            </a:r>
          </a:p>
        </p:txBody>
      </p:sp>
      <p:sp>
        <p:nvSpPr>
          <p:cNvPr id="26" name="Szövegdoboz 25"/>
          <p:cNvSpPr txBox="1"/>
          <p:nvPr/>
        </p:nvSpPr>
        <p:spPr>
          <a:xfrm>
            <a:off x="2" y="4875558"/>
            <a:ext cx="1202074" cy="369332"/>
          </a:xfrm>
          <a:prstGeom prst="rect">
            <a:avLst/>
          </a:prstGeom>
          <a:noFill/>
        </p:spPr>
        <p:txBody>
          <a:bodyPr wrap="square" rtlCol="0">
            <a:spAutoFit/>
          </a:bodyPr>
          <a:lstStyle/>
          <a:p>
            <a:r>
              <a:rPr lang="en-US" dirty="0"/>
              <a:t>C</a:t>
            </a:r>
            <a:r>
              <a:rPr lang="hu-HU" dirty="0" err="1"/>
              <a:t>ountry</a:t>
            </a:r>
            <a:r>
              <a:rPr lang="hu-HU" dirty="0"/>
              <a:t> 2</a:t>
            </a:r>
          </a:p>
        </p:txBody>
      </p:sp>
      <p:sp>
        <p:nvSpPr>
          <p:cNvPr id="27" name="Szövegdoboz 26"/>
          <p:cNvSpPr txBox="1"/>
          <p:nvPr/>
        </p:nvSpPr>
        <p:spPr>
          <a:xfrm>
            <a:off x="3000054" y="4875558"/>
            <a:ext cx="1279132" cy="369332"/>
          </a:xfrm>
          <a:prstGeom prst="rect">
            <a:avLst/>
          </a:prstGeom>
          <a:noFill/>
        </p:spPr>
        <p:txBody>
          <a:bodyPr wrap="square" rtlCol="0">
            <a:spAutoFit/>
          </a:bodyPr>
          <a:lstStyle/>
          <a:p>
            <a:r>
              <a:rPr lang="en-US" dirty="0"/>
              <a:t>C</a:t>
            </a:r>
            <a:r>
              <a:rPr lang="hu-HU" dirty="0" err="1"/>
              <a:t>ountry</a:t>
            </a:r>
            <a:r>
              <a:rPr lang="hu-HU" dirty="0"/>
              <a:t> 3</a:t>
            </a:r>
          </a:p>
        </p:txBody>
      </p:sp>
      <p:sp>
        <p:nvSpPr>
          <p:cNvPr id="28" name="Szövegdoboz 27"/>
          <p:cNvSpPr txBox="1"/>
          <p:nvPr/>
        </p:nvSpPr>
        <p:spPr>
          <a:xfrm>
            <a:off x="5589142" y="4875558"/>
            <a:ext cx="1356188" cy="369332"/>
          </a:xfrm>
          <a:prstGeom prst="rect">
            <a:avLst/>
          </a:prstGeom>
          <a:noFill/>
        </p:spPr>
        <p:txBody>
          <a:bodyPr wrap="square" rtlCol="0">
            <a:spAutoFit/>
          </a:bodyPr>
          <a:lstStyle/>
          <a:p>
            <a:r>
              <a:rPr lang="en-US" dirty="0"/>
              <a:t>C</a:t>
            </a:r>
            <a:r>
              <a:rPr lang="hu-HU" dirty="0" err="1"/>
              <a:t>ountry</a:t>
            </a:r>
            <a:r>
              <a:rPr lang="hu-HU" dirty="0"/>
              <a:t> 4</a:t>
            </a:r>
          </a:p>
        </p:txBody>
      </p:sp>
      <p:sp>
        <p:nvSpPr>
          <p:cNvPr id="4" name="Tilos tábla 3"/>
          <p:cNvSpPr/>
          <p:nvPr/>
        </p:nvSpPr>
        <p:spPr>
          <a:xfrm>
            <a:off x="3364786" y="3547388"/>
            <a:ext cx="914400" cy="914400"/>
          </a:xfrm>
          <a:prstGeom prst="noSmoking">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hu-HU">
              <a:solidFill>
                <a:schemeClr val="tx1"/>
              </a:solidFill>
            </a:endParaRPr>
          </a:p>
        </p:txBody>
      </p:sp>
      <p:sp>
        <p:nvSpPr>
          <p:cNvPr id="5" name="Tilos tábla 4"/>
          <p:cNvSpPr/>
          <p:nvPr/>
        </p:nvSpPr>
        <p:spPr>
          <a:xfrm>
            <a:off x="978614" y="5137079"/>
            <a:ext cx="914400" cy="914400"/>
          </a:xfrm>
          <a:prstGeom prst="noSmoking">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hu-HU">
              <a:solidFill>
                <a:schemeClr val="tx1"/>
              </a:solidFill>
            </a:endParaRPr>
          </a:p>
        </p:txBody>
      </p:sp>
      <p:sp>
        <p:nvSpPr>
          <p:cNvPr id="6" name="Tilos tábla 5"/>
          <p:cNvSpPr/>
          <p:nvPr/>
        </p:nvSpPr>
        <p:spPr>
          <a:xfrm>
            <a:off x="3344238" y="5244890"/>
            <a:ext cx="914400" cy="914400"/>
          </a:xfrm>
          <a:prstGeom prst="noSmoking">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hu-HU">
              <a:solidFill>
                <a:schemeClr val="tx1"/>
              </a:solidFill>
            </a:endParaRPr>
          </a:p>
        </p:txBody>
      </p:sp>
      <p:sp>
        <p:nvSpPr>
          <p:cNvPr id="7" name="Tilos tábla 6"/>
          <p:cNvSpPr/>
          <p:nvPr/>
        </p:nvSpPr>
        <p:spPr>
          <a:xfrm>
            <a:off x="5738117" y="5244890"/>
            <a:ext cx="914400" cy="914400"/>
          </a:xfrm>
          <a:prstGeom prst="noSmoking">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hu-HU">
              <a:solidFill>
                <a:schemeClr val="tx1"/>
              </a:solidFill>
            </a:endParaRPr>
          </a:p>
        </p:txBody>
      </p:sp>
    </p:spTree>
    <p:extLst>
      <p:ext uri="{BB962C8B-B14F-4D97-AF65-F5344CB8AC3E}">
        <p14:creationId xmlns:p14="http://schemas.microsoft.com/office/powerpoint/2010/main" val="14671080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1229796"/>
            <a:ext cx="8229600" cy="1143000"/>
          </a:xfrm>
        </p:spPr>
        <p:txBody>
          <a:bodyPr/>
          <a:lstStyle/>
          <a:p>
            <a:r>
              <a:rPr lang="hu-HU" dirty="0"/>
              <a:t>R</a:t>
            </a:r>
            <a:r>
              <a:rPr lang="en-US" dirty="0"/>
              <a:t>e</a:t>
            </a:r>
            <a:r>
              <a:rPr lang="hu-HU" dirty="0" err="1"/>
              <a:t>gulation</a:t>
            </a:r>
            <a:r>
              <a:rPr lang="hu-HU" dirty="0"/>
              <a:t> </a:t>
            </a:r>
            <a:r>
              <a:rPr lang="hu-HU" dirty="0" err="1"/>
              <a:t>at</a:t>
            </a:r>
            <a:r>
              <a:rPr lang="hu-HU" dirty="0"/>
              <a:t> </a:t>
            </a:r>
            <a:r>
              <a:rPr lang="hu-HU" dirty="0" err="1"/>
              <a:t>the</a:t>
            </a:r>
            <a:r>
              <a:rPr lang="hu-HU" dirty="0"/>
              <a:t> </a:t>
            </a:r>
            <a:r>
              <a:rPr lang="hu-HU" dirty="0" err="1"/>
              <a:t>gates</a:t>
            </a:r>
            <a:endParaRPr lang="hu-HU" dirty="0"/>
          </a:p>
        </p:txBody>
      </p:sp>
      <p:sp>
        <p:nvSpPr>
          <p:cNvPr id="3" name="Tartalom helye 2"/>
          <p:cNvSpPr>
            <a:spLocks noGrp="1"/>
          </p:cNvSpPr>
          <p:nvPr>
            <p:ph idx="1"/>
          </p:nvPr>
        </p:nvSpPr>
        <p:spPr>
          <a:xfrm>
            <a:off x="457200" y="2143911"/>
            <a:ext cx="7988157" cy="678094"/>
          </a:xfrm>
        </p:spPr>
        <p:txBody>
          <a:bodyPr>
            <a:normAutofit/>
          </a:bodyPr>
          <a:lstStyle/>
          <a:p>
            <a:r>
              <a:rPr lang="en-US" sz="2800" dirty="0"/>
              <a:t>G</a:t>
            </a:r>
            <a:r>
              <a:rPr lang="hu-HU" sz="2800" dirty="0" err="1"/>
              <a:t>roup</a:t>
            </a:r>
            <a:r>
              <a:rPr lang="hu-HU" sz="2800" dirty="0"/>
              <a:t> </a:t>
            </a:r>
            <a:r>
              <a:rPr lang="hu-HU" sz="2800" dirty="0" err="1"/>
              <a:t>coordination</a:t>
            </a:r>
            <a:r>
              <a:rPr lang="hu-HU" sz="2800" dirty="0"/>
              <a:t> </a:t>
            </a:r>
            <a:r>
              <a:rPr lang="hu-HU" sz="2800" dirty="0" err="1"/>
              <a:t>proceeding</a:t>
            </a:r>
            <a:r>
              <a:rPr lang="hu-HU" sz="2800" dirty="0"/>
              <a:t> 2.</a:t>
            </a:r>
          </a:p>
        </p:txBody>
      </p:sp>
      <p:sp>
        <p:nvSpPr>
          <p:cNvPr id="10" name="Szövegdoboz 9"/>
          <p:cNvSpPr txBox="1"/>
          <p:nvPr/>
        </p:nvSpPr>
        <p:spPr>
          <a:xfrm>
            <a:off x="4279186" y="3438453"/>
            <a:ext cx="236306" cy="369332"/>
          </a:xfrm>
          <a:prstGeom prst="rect">
            <a:avLst/>
          </a:prstGeom>
          <a:noFill/>
        </p:spPr>
        <p:txBody>
          <a:bodyPr wrap="square" rtlCol="0">
            <a:spAutoFit/>
          </a:bodyPr>
          <a:lstStyle/>
          <a:p>
            <a:r>
              <a:rPr lang="hu-HU" dirty="0"/>
              <a:t>A</a:t>
            </a:r>
          </a:p>
        </p:txBody>
      </p:sp>
      <p:sp>
        <p:nvSpPr>
          <p:cNvPr id="14" name="Szövegdoboz 13"/>
          <p:cNvSpPr txBox="1"/>
          <p:nvPr/>
        </p:nvSpPr>
        <p:spPr>
          <a:xfrm>
            <a:off x="1931542" y="4928206"/>
            <a:ext cx="380143" cy="369332"/>
          </a:xfrm>
          <a:prstGeom prst="rect">
            <a:avLst/>
          </a:prstGeom>
          <a:noFill/>
        </p:spPr>
        <p:txBody>
          <a:bodyPr wrap="square" rtlCol="0">
            <a:spAutoFit/>
          </a:bodyPr>
          <a:lstStyle/>
          <a:p>
            <a:r>
              <a:rPr lang="hu-HU" dirty="0"/>
              <a:t>B</a:t>
            </a:r>
          </a:p>
        </p:txBody>
      </p:sp>
      <p:sp>
        <p:nvSpPr>
          <p:cNvPr id="15" name="Szövegdoboz 14"/>
          <p:cNvSpPr txBox="1"/>
          <p:nvPr/>
        </p:nvSpPr>
        <p:spPr>
          <a:xfrm>
            <a:off x="4397339" y="4928206"/>
            <a:ext cx="308225" cy="369332"/>
          </a:xfrm>
          <a:prstGeom prst="rect">
            <a:avLst/>
          </a:prstGeom>
          <a:noFill/>
        </p:spPr>
        <p:txBody>
          <a:bodyPr wrap="square" rtlCol="0">
            <a:spAutoFit/>
          </a:bodyPr>
          <a:lstStyle/>
          <a:p>
            <a:r>
              <a:rPr lang="hu-HU" dirty="0"/>
              <a:t>C</a:t>
            </a:r>
          </a:p>
        </p:txBody>
      </p:sp>
      <p:sp>
        <p:nvSpPr>
          <p:cNvPr id="16" name="Szövegdoboz 15"/>
          <p:cNvSpPr txBox="1"/>
          <p:nvPr/>
        </p:nvSpPr>
        <p:spPr>
          <a:xfrm>
            <a:off x="6832315" y="4928206"/>
            <a:ext cx="421240" cy="369332"/>
          </a:xfrm>
          <a:prstGeom prst="rect">
            <a:avLst/>
          </a:prstGeom>
          <a:noFill/>
        </p:spPr>
        <p:txBody>
          <a:bodyPr wrap="square" rtlCol="0">
            <a:spAutoFit/>
          </a:bodyPr>
          <a:lstStyle/>
          <a:p>
            <a:r>
              <a:rPr lang="hu-HU" dirty="0"/>
              <a:t>D</a:t>
            </a:r>
          </a:p>
        </p:txBody>
      </p:sp>
      <p:cxnSp>
        <p:nvCxnSpPr>
          <p:cNvPr id="18" name="Egyenes összekötő 17"/>
          <p:cNvCxnSpPr/>
          <p:nvPr/>
        </p:nvCxnSpPr>
        <p:spPr>
          <a:xfrm flipV="1">
            <a:off x="750013" y="4229564"/>
            <a:ext cx="6791218" cy="82194"/>
          </a:xfrm>
          <a:prstGeom prst="line">
            <a:avLst/>
          </a:prstGeom>
        </p:spPr>
        <p:style>
          <a:lnRef idx="2">
            <a:schemeClr val="accent1"/>
          </a:lnRef>
          <a:fillRef idx="0">
            <a:schemeClr val="accent1"/>
          </a:fillRef>
          <a:effectRef idx="1">
            <a:schemeClr val="accent1"/>
          </a:effectRef>
          <a:fontRef idx="minor">
            <a:schemeClr val="tx1"/>
          </a:fontRef>
        </p:style>
      </p:cxnSp>
      <p:cxnSp>
        <p:nvCxnSpPr>
          <p:cNvPr id="21" name="Egyenes összekötő 20"/>
          <p:cNvCxnSpPr/>
          <p:nvPr/>
        </p:nvCxnSpPr>
        <p:spPr>
          <a:xfrm>
            <a:off x="2732926" y="4357363"/>
            <a:ext cx="10274" cy="1495518"/>
          </a:xfrm>
          <a:prstGeom prst="line">
            <a:avLst/>
          </a:prstGeom>
        </p:spPr>
        <p:style>
          <a:lnRef idx="2">
            <a:schemeClr val="accent1"/>
          </a:lnRef>
          <a:fillRef idx="0">
            <a:schemeClr val="accent1"/>
          </a:fillRef>
          <a:effectRef idx="1">
            <a:schemeClr val="accent1"/>
          </a:effectRef>
          <a:fontRef idx="minor">
            <a:schemeClr val="tx1"/>
          </a:fontRef>
        </p:style>
      </p:cxnSp>
      <p:cxnSp>
        <p:nvCxnSpPr>
          <p:cNvPr id="23" name="Egyenes összekötő 22"/>
          <p:cNvCxnSpPr/>
          <p:nvPr/>
        </p:nvCxnSpPr>
        <p:spPr>
          <a:xfrm flipH="1">
            <a:off x="5311739" y="4311758"/>
            <a:ext cx="10274" cy="1407559"/>
          </a:xfrm>
          <a:prstGeom prst="line">
            <a:avLst/>
          </a:prstGeom>
        </p:spPr>
        <p:style>
          <a:lnRef idx="2">
            <a:schemeClr val="accent1"/>
          </a:lnRef>
          <a:fillRef idx="0">
            <a:schemeClr val="accent1"/>
          </a:fillRef>
          <a:effectRef idx="1">
            <a:schemeClr val="accent1"/>
          </a:effectRef>
          <a:fontRef idx="minor">
            <a:schemeClr val="tx1"/>
          </a:fontRef>
        </p:style>
      </p:cxnSp>
      <p:sp>
        <p:nvSpPr>
          <p:cNvPr id="24" name="Szövegdoboz 23"/>
          <p:cNvSpPr txBox="1"/>
          <p:nvPr/>
        </p:nvSpPr>
        <p:spPr>
          <a:xfrm>
            <a:off x="5863976" y="2760897"/>
            <a:ext cx="1936678" cy="369332"/>
          </a:xfrm>
          <a:prstGeom prst="rect">
            <a:avLst/>
          </a:prstGeom>
          <a:noFill/>
        </p:spPr>
        <p:txBody>
          <a:bodyPr wrap="square" rtlCol="0">
            <a:spAutoFit/>
          </a:bodyPr>
          <a:lstStyle/>
          <a:p>
            <a:r>
              <a:rPr lang="en-US" dirty="0"/>
              <a:t>C</a:t>
            </a:r>
            <a:r>
              <a:rPr lang="hu-HU" dirty="0" err="1"/>
              <a:t>ountry</a:t>
            </a:r>
            <a:r>
              <a:rPr lang="hu-HU" dirty="0"/>
              <a:t> 1.</a:t>
            </a:r>
          </a:p>
        </p:txBody>
      </p:sp>
      <p:sp>
        <p:nvSpPr>
          <p:cNvPr id="26" name="Szövegdoboz 25"/>
          <p:cNvSpPr txBox="1"/>
          <p:nvPr/>
        </p:nvSpPr>
        <p:spPr>
          <a:xfrm>
            <a:off x="2" y="4481751"/>
            <a:ext cx="1202074" cy="369332"/>
          </a:xfrm>
          <a:prstGeom prst="rect">
            <a:avLst/>
          </a:prstGeom>
          <a:noFill/>
        </p:spPr>
        <p:txBody>
          <a:bodyPr wrap="square" rtlCol="0">
            <a:spAutoFit/>
          </a:bodyPr>
          <a:lstStyle/>
          <a:p>
            <a:r>
              <a:rPr lang="en-US" dirty="0"/>
              <a:t>C</a:t>
            </a:r>
            <a:r>
              <a:rPr lang="hu-HU" dirty="0" err="1"/>
              <a:t>ountry</a:t>
            </a:r>
            <a:r>
              <a:rPr lang="hu-HU" dirty="0"/>
              <a:t> 2</a:t>
            </a:r>
          </a:p>
        </p:txBody>
      </p:sp>
      <p:sp>
        <p:nvSpPr>
          <p:cNvPr id="27" name="Szövegdoboz 26"/>
          <p:cNvSpPr txBox="1"/>
          <p:nvPr/>
        </p:nvSpPr>
        <p:spPr>
          <a:xfrm>
            <a:off x="3000054" y="4481751"/>
            <a:ext cx="1279132" cy="369332"/>
          </a:xfrm>
          <a:prstGeom prst="rect">
            <a:avLst/>
          </a:prstGeom>
          <a:noFill/>
        </p:spPr>
        <p:txBody>
          <a:bodyPr wrap="square" rtlCol="0">
            <a:spAutoFit/>
          </a:bodyPr>
          <a:lstStyle/>
          <a:p>
            <a:r>
              <a:rPr lang="en-US" dirty="0"/>
              <a:t>C</a:t>
            </a:r>
            <a:r>
              <a:rPr lang="hu-HU" dirty="0" err="1"/>
              <a:t>ountry</a:t>
            </a:r>
            <a:r>
              <a:rPr lang="hu-HU" dirty="0"/>
              <a:t> 3</a:t>
            </a:r>
          </a:p>
        </p:txBody>
      </p:sp>
      <p:sp>
        <p:nvSpPr>
          <p:cNvPr id="28" name="Szövegdoboz 27"/>
          <p:cNvSpPr txBox="1"/>
          <p:nvPr/>
        </p:nvSpPr>
        <p:spPr>
          <a:xfrm>
            <a:off x="5589142" y="4481751"/>
            <a:ext cx="1356188" cy="369332"/>
          </a:xfrm>
          <a:prstGeom prst="rect">
            <a:avLst/>
          </a:prstGeom>
          <a:noFill/>
        </p:spPr>
        <p:txBody>
          <a:bodyPr wrap="square" rtlCol="0">
            <a:spAutoFit/>
          </a:bodyPr>
          <a:lstStyle/>
          <a:p>
            <a:r>
              <a:rPr lang="en-US" dirty="0"/>
              <a:t>C</a:t>
            </a:r>
            <a:r>
              <a:rPr lang="hu-HU" dirty="0" err="1"/>
              <a:t>ountry</a:t>
            </a:r>
            <a:r>
              <a:rPr lang="hu-HU" dirty="0"/>
              <a:t> 4</a:t>
            </a:r>
          </a:p>
        </p:txBody>
      </p:sp>
      <p:sp>
        <p:nvSpPr>
          <p:cNvPr id="4" name="Tilos tábla 3"/>
          <p:cNvSpPr/>
          <p:nvPr/>
        </p:nvSpPr>
        <p:spPr>
          <a:xfrm>
            <a:off x="3364786" y="3153581"/>
            <a:ext cx="914400" cy="914400"/>
          </a:xfrm>
          <a:prstGeom prst="noSmoking">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hu-HU">
              <a:solidFill>
                <a:schemeClr val="tx1"/>
              </a:solidFill>
            </a:endParaRPr>
          </a:p>
        </p:txBody>
      </p:sp>
      <p:sp>
        <p:nvSpPr>
          <p:cNvPr id="5" name="Tilos tábla 4"/>
          <p:cNvSpPr/>
          <p:nvPr/>
        </p:nvSpPr>
        <p:spPr>
          <a:xfrm>
            <a:off x="978614" y="4743272"/>
            <a:ext cx="914400" cy="914400"/>
          </a:xfrm>
          <a:prstGeom prst="noSmoking">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hu-HU">
              <a:solidFill>
                <a:schemeClr val="tx1"/>
              </a:solidFill>
            </a:endParaRPr>
          </a:p>
        </p:txBody>
      </p:sp>
      <p:sp>
        <p:nvSpPr>
          <p:cNvPr id="6" name="Tilos tábla 5"/>
          <p:cNvSpPr/>
          <p:nvPr/>
        </p:nvSpPr>
        <p:spPr>
          <a:xfrm>
            <a:off x="3344238" y="4851083"/>
            <a:ext cx="914400" cy="914400"/>
          </a:xfrm>
          <a:prstGeom prst="noSmoking">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hu-HU">
              <a:solidFill>
                <a:schemeClr val="tx1"/>
              </a:solidFill>
            </a:endParaRPr>
          </a:p>
        </p:txBody>
      </p:sp>
      <p:sp>
        <p:nvSpPr>
          <p:cNvPr id="7" name="Tilos tábla 6"/>
          <p:cNvSpPr/>
          <p:nvPr/>
        </p:nvSpPr>
        <p:spPr>
          <a:xfrm>
            <a:off x="5738117" y="4851083"/>
            <a:ext cx="914400" cy="914400"/>
          </a:xfrm>
          <a:prstGeom prst="noSmoking">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hu-HU">
              <a:solidFill>
                <a:schemeClr val="tx1"/>
              </a:solidFill>
            </a:endParaRPr>
          </a:p>
        </p:txBody>
      </p:sp>
      <p:sp>
        <p:nvSpPr>
          <p:cNvPr id="11" name="Keret 10"/>
          <p:cNvSpPr/>
          <p:nvPr/>
        </p:nvSpPr>
        <p:spPr>
          <a:xfrm>
            <a:off x="2661007" y="3012546"/>
            <a:ext cx="4381928" cy="2938409"/>
          </a:xfrm>
          <a:prstGeom prst="frame">
            <a:avLst/>
          </a:prstGeom>
          <a:pattFill prst="dkVert">
            <a:fgClr>
              <a:schemeClr val="accent1"/>
            </a:fgClr>
            <a:bgClr>
              <a:schemeClr val="bg1"/>
            </a:bgClr>
          </a:pattFill>
          <a:ln w="31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hu-HU">
              <a:solidFill>
                <a:schemeClr val="tx1"/>
              </a:solidFill>
            </a:endParaRPr>
          </a:p>
        </p:txBody>
      </p:sp>
      <p:sp>
        <p:nvSpPr>
          <p:cNvPr id="12" name="Szövegdoboz 11"/>
          <p:cNvSpPr txBox="1"/>
          <p:nvPr/>
        </p:nvSpPr>
        <p:spPr>
          <a:xfrm>
            <a:off x="318499" y="2822005"/>
            <a:ext cx="2178121" cy="1200329"/>
          </a:xfrm>
          <a:prstGeom prst="rect">
            <a:avLst/>
          </a:prstGeom>
          <a:noFill/>
        </p:spPr>
        <p:txBody>
          <a:bodyPr wrap="square" rtlCol="0">
            <a:spAutoFit/>
          </a:bodyPr>
          <a:lstStyle/>
          <a:p>
            <a:r>
              <a:rPr lang="hu-HU" dirty="0" err="1"/>
              <a:t>Court</a:t>
            </a:r>
            <a:r>
              <a:rPr lang="hu-HU" dirty="0"/>
              <a:t> </a:t>
            </a:r>
            <a:r>
              <a:rPr lang="hu-HU" dirty="0" err="1"/>
              <a:t>opens</a:t>
            </a:r>
            <a:r>
              <a:rPr lang="hu-HU" dirty="0"/>
              <a:t> </a:t>
            </a:r>
            <a:r>
              <a:rPr lang="hu-HU" dirty="0" err="1"/>
              <a:t>group</a:t>
            </a:r>
            <a:r>
              <a:rPr lang="hu-HU" dirty="0"/>
              <a:t> </a:t>
            </a:r>
            <a:r>
              <a:rPr lang="hu-HU" dirty="0" err="1"/>
              <a:t>coordination</a:t>
            </a:r>
            <a:r>
              <a:rPr lang="hu-HU" dirty="0"/>
              <a:t> </a:t>
            </a:r>
            <a:r>
              <a:rPr lang="hu-HU" dirty="0" err="1"/>
              <a:t>proceeding</a:t>
            </a:r>
            <a:r>
              <a:rPr lang="hu-HU" dirty="0"/>
              <a:t>, </a:t>
            </a:r>
            <a:r>
              <a:rPr lang="hu-HU" dirty="0" err="1"/>
              <a:t>appoints</a:t>
            </a:r>
            <a:r>
              <a:rPr lang="hu-HU" dirty="0"/>
              <a:t> a </a:t>
            </a:r>
            <a:r>
              <a:rPr lang="hu-HU" dirty="0" err="1"/>
              <a:t>coordinator</a:t>
            </a:r>
            <a:endParaRPr lang="hu-HU" dirty="0"/>
          </a:p>
        </p:txBody>
      </p:sp>
      <p:sp>
        <p:nvSpPr>
          <p:cNvPr id="13" name="Balra mutató nyíl 12"/>
          <p:cNvSpPr/>
          <p:nvPr/>
        </p:nvSpPr>
        <p:spPr>
          <a:xfrm>
            <a:off x="2121613" y="3222697"/>
            <a:ext cx="1222625" cy="338778"/>
          </a:xfrm>
          <a:prstGeom prst="lef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hu-HU"/>
          </a:p>
        </p:txBody>
      </p:sp>
      <p:sp>
        <p:nvSpPr>
          <p:cNvPr id="17" name="Szövegdoboz 16"/>
          <p:cNvSpPr txBox="1"/>
          <p:nvPr/>
        </p:nvSpPr>
        <p:spPr>
          <a:xfrm>
            <a:off x="2" y="5657671"/>
            <a:ext cx="2712375" cy="1200329"/>
          </a:xfrm>
          <a:prstGeom prst="rect">
            <a:avLst/>
          </a:prstGeom>
          <a:noFill/>
        </p:spPr>
        <p:txBody>
          <a:bodyPr wrap="square" rtlCol="0">
            <a:spAutoFit/>
          </a:bodyPr>
          <a:lstStyle/>
          <a:p>
            <a:r>
              <a:rPr lang="hu-HU" dirty="0" err="1"/>
              <a:t>Insolvency</a:t>
            </a:r>
            <a:r>
              <a:rPr lang="hu-HU" dirty="0"/>
              <a:t> </a:t>
            </a:r>
            <a:r>
              <a:rPr lang="hu-HU" dirty="0" err="1"/>
              <a:t>practitioner’s</a:t>
            </a:r>
            <a:r>
              <a:rPr lang="hu-HU" dirty="0"/>
              <a:t> </a:t>
            </a:r>
            <a:r>
              <a:rPr lang="hu-HU" dirty="0" err="1"/>
              <a:t>objection</a:t>
            </a:r>
            <a:r>
              <a:rPr lang="hu-HU" dirty="0"/>
              <a:t> </a:t>
            </a:r>
            <a:r>
              <a:rPr lang="hu-HU" dirty="0" err="1"/>
              <a:t>against</a:t>
            </a:r>
            <a:r>
              <a:rPr lang="hu-HU" dirty="0"/>
              <a:t> </a:t>
            </a:r>
            <a:r>
              <a:rPr lang="hu-HU" dirty="0" err="1"/>
              <a:t>the</a:t>
            </a:r>
            <a:r>
              <a:rPr lang="hu-HU" dirty="0"/>
              <a:t> </a:t>
            </a:r>
            <a:r>
              <a:rPr lang="hu-HU" dirty="0" err="1"/>
              <a:t>inclusion</a:t>
            </a:r>
            <a:r>
              <a:rPr lang="hu-HU" dirty="0"/>
              <a:t> of </a:t>
            </a:r>
            <a:r>
              <a:rPr lang="hu-HU" dirty="0" err="1"/>
              <a:t>coordination</a:t>
            </a:r>
            <a:r>
              <a:rPr lang="hu-HU" dirty="0"/>
              <a:t> </a:t>
            </a:r>
            <a:r>
              <a:rPr lang="hu-HU" dirty="0" err="1"/>
              <a:t>proceeding</a:t>
            </a:r>
            <a:endParaRPr lang="hu-HU" dirty="0"/>
          </a:p>
        </p:txBody>
      </p:sp>
    </p:spTree>
    <p:extLst>
      <p:ext uri="{BB962C8B-B14F-4D97-AF65-F5344CB8AC3E}">
        <p14:creationId xmlns:p14="http://schemas.microsoft.com/office/powerpoint/2010/main" val="2775934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Regulation at the gates</a:t>
            </a:r>
          </a:p>
        </p:txBody>
      </p:sp>
      <p:sp>
        <p:nvSpPr>
          <p:cNvPr id="3" name="Content Placeholder 2"/>
          <p:cNvSpPr>
            <a:spLocks noGrp="1"/>
          </p:cNvSpPr>
          <p:nvPr>
            <p:ph idx="1"/>
          </p:nvPr>
        </p:nvSpPr>
        <p:spPr/>
        <p:txBody>
          <a:bodyPr>
            <a:normAutofit fontScale="62500" lnSpcReduction="20000"/>
          </a:bodyPr>
          <a:lstStyle/>
          <a:p>
            <a:pPr marL="0" indent="0">
              <a:buNone/>
            </a:pPr>
            <a:r>
              <a:rPr lang="en-US" dirty="0"/>
              <a:t>Problems arise from the differences of the insolvency and other field of laws</a:t>
            </a:r>
          </a:p>
          <a:p>
            <a:pPr marL="0" indent="0">
              <a:buNone/>
            </a:pPr>
            <a:endParaRPr lang="en-US" dirty="0"/>
          </a:p>
          <a:p>
            <a:pPr marL="0" indent="0">
              <a:buNone/>
            </a:pPr>
            <a:r>
              <a:rPr lang="en-US" dirty="0"/>
              <a:t>Solution to the problems: </a:t>
            </a:r>
          </a:p>
          <a:p>
            <a:endParaRPr lang="en-US" dirty="0"/>
          </a:p>
          <a:p>
            <a:r>
              <a:rPr lang="en-US" dirty="0"/>
              <a:t>COOPERATION AND COMMUNICATION!!!</a:t>
            </a:r>
          </a:p>
          <a:p>
            <a:pPr marL="0" indent="0">
              <a:buNone/>
            </a:pPr>
            <a:endParaRPr lang="en-US" dirty="0"/>
          </a:p>
          <a:p>
            <a:pPr marL="0" indent="0">
              <a:buNone/>
            </a:pPr>
            <a:r>
              <a:rPr lang="en-US" dirty="0"/>
              <a:t>But how, and in which process?</a:t>
            </a:r>
          </a:p>
          <a:p>
            <a:pPr marL="0" indent="0">
              <a:buNone/>
            </a:pPr>
            <a:endParaRPr lang="en-US" dirty="0"/>
          </a:p>
          <a:p>
            <a:pPr marL="0" indent="0">
              <a:buNone/>
            </a:pPr>
            <a:r>
              <a:rPr lang="en-US" dirty="0"/>
              <a:t>The “soft law” is a “hard law”?</a:t>
            </a:r>
          </a:p>
        </p:txBody>
      </p:sp>
    </p:spTree>
    <p:extLst>
      <p:ext uri="{BB962C8B-B14F-4D97-AF65-F5344CB8AC3E}">
        <p14:creationId xmlns:p14="http://schemas.microsoft.com/office/powerpoint/2010/main" val="11782294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a:t>The </a:t>
            </a:r>
            <a:r>
              <a:rPr lang="hu-HU" dirty="0" err="1"/>
              <a:t>Future</a:t>
            </a:r>
            <a:endParaRPr lang="hu-HU" dirty="0"/>
          </a:p>
        </p:txBody>
      </p:sp>
      <p:sp>
        <p:nvSpPr>
          <p:cNvPr id="3" name="Tartalom helye 2"/>
          <p:cNvSpPr>
            <a:spLocks noGrp="1"/>
          </p:cNvSpPr>
          <p:nvPr>
            <p:ph idx="1"/>
          </p:nvPr>
        </p:nvSpPr>
        <p:spPr/>
        <p:txBody>
          <a:bodyPr/>
          <a:lstStyle/>
          <a:p>
            <a:r>
              <a:rPr lang="es-ES" dirty="0" err="1"/>
              <a:t>Proposal</a:t>
            </a:r>
            <a:r>
              <a:rPr lang="es-ES" dirty="0"/>
              <a:t> </a:t>
            </a:r>
            <a:r>
              <a:rPr lang="es-ES" dirty="0" err="1"/>
              <a:t>for</a:t>
            </a:r>
            <a:r>
              <a:rPr lang="es-ES" dirty="0"/>
              <a:t> a </a:t>
            </a:r>
            <a:r>
              <a:rPr lang="es-ES" dirty="0" err="1"/>
              <a:t>Directive</a:t>
            </a:r>
            <a:r>
              <a:rPr lang="es-ES" dirty="0"/>
              <a:t> of </a:t>
            </a:r>
            <a:r>
              <a:rPr lang="es-ES" dirty="0" err="1"/>
              <a:t>the</a:t>
            </a:r>
            <a:r>
              <a:rPr lang="es-ES" dirty="0"/>
              <a:t> </a:t>
            </a:r>
            <a:r>
              <a:rPr lang="es-ES" dirty="0" err="1"/>
              <a:t>European</a:t>
            </a:r>
            <a:r>
              <a:rPr lang="es-ES" dirty="0"/>
              <a:t> </a:t>
            </a:r>
            <a:r>
              <a:rPr lang="es-ES" dirty="0" err="1"/>
              <a:t>Parliament</a:t>
            </a:r>
            <a:r>
              <a:rPr lang="es-ES" dirty="0"/>
              <a:t> and </a:t>
            </a:r>
            <a:r>
              <a:rPr lang="es-ES" dirty="0" err="1"/>
              <a:t>the</a:t>
            </a:r>
            <a:r>
              <a:rPr lang="es-ES" dirty="0"/>
              <a:t> Council </a:t>
            </a:r>
            <a:r>
              <a:rPr lang="es-ES" dirty="0" err="1"/>
              <a:t>on</a:t>
            </a:r>
            <a:r>
              <a:rPr lang="es-ES" dirty="0"/>
              <a:t> </a:t>
            </a:r>
            <a:r>
              <a:rPr lang="es-ES" dirty="0" err="1"/>
              <a:t>preventive</a:t>
            </a:r>
            <a:r>
              <a:rPr lang="es-ES" dirty="0"/>
              <a:t> </a:t>
            </a:r>
            <a:r>
              <a:rPr lang="es-ES" dirty="0" err="1"/>
              <a:t>restructuring</a:t>
            </a:r>
            <a:r>
              <a:rPr lang="es-ES" dirty="0"/>
              <a:t> </a:t>
            </a:r>
            <a:r>
              <a:rPr lang="es-ES" dirty="0" err="1"/>
              <a:t>frameworks</a:t>
            </a:r>
            <a:r>
              <a:rPr lang="es-ES" dirty="0"/>
              <a:t>, </a:t>
            </a:r>
            <a:r>
              <a:rPr lang="es-ES" dirty="0" err="1"/>
              <a:t>second</a:t>
            </a:r>
            <a:r>
              <a:rPr lang="es-ES" dirty="0"/>
              <a:t> chance and </a:t>
            </a:r>
            <a:r>
              <a:rPr lang="es-ES" dirty="0" err="1"/>
              <a:t>measures</a:t>
            </a:r>
            <a:r>
              <a:rPr lang="es-ES" dirty="0"/>
              <a:t> to </a:t>
            </a:r>
            <a:r>
              <a:rPr lang="es-ES" dirty="0" err="1"/>
              <a:t>increase</a:t>
            </a:r>
            <a:r>
              <a:rPr lang="es-ES" dirty="0"/>
              <a:t> </a:t>
            </a:r>
            <a:r>
              <a:rPr lang="es-ES" dirty="0" err="1"/>
              <a:t>restructuring</a:t>
            </a:r>
            <a:r>
              <a:rPr lang="es-ES" dirty="0"/>
              <a:t>, </a:t>
            </a:r>
            <a:r>
              <a:rPr lang="es-ES" dirty="0" err="1"/>
              <a:t>insolvency</a:t>
            </a:r>
            <a:r>
              <a:rPr lang="es-ES" dirty="0"/>
              <a:t> and </a:t>
            </a:r>
            <a:r>
              <a:rPr lang="es-ES" dirty="0" err="1"/>
              <a:t>discharge</a:t>
            </a:r>
            <a:r>
              <a:rPr lang="es-ES" dirty="0"/>
              <a:t> </a:t>
            </a:r>
            <a:r>
              <a:rPr lang="es-ES" dirty="0" err="1"/>
              <a:t>procedures</a:t>
            </a:r>
            <a:endParaRPr lang="es-ES" dirty="0"/>
          </a:p>
          <a:p>
            <a:endParaRPr lang="hu-HU" dirty="0"/>
          </a:p>
        </p:txBody>
      </p:sp>
    </p:spTree>
    <p:extLst>
      <p:ext uri="{BB962C8B-B14F-4D97-AF65-F5344CB8AC3E}">
        <p14:creationId xmlns:p14="http://schemas.microsoft.com/office/powerpoint/2010/main" val="5564638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a:t>The </a:t>
            </a:r>
            <a:r>
              <a:rPr lang="hu-HU" dirty="0" err="1"/>
              <a:t>Future</a:t>
            </a:r>
            <a:endParaRPr lang="hu-HU" dirty="0"/>
          </a:p>
        </p:txBody>
      </p:sp>
      <p:sp>
        <p:nvSpPr>
          <p:cNvPr id="3" name="Tartalom helye 2"/>
          <p:cNvSpPr>
            <a:spLocks noGrp="1"/>
          </p:cNvSpPr>
          <p:nvPr>
            <p:ph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hu-HU" dirty="0"/>
              <a:t>The </a:t>
            </a:r>
            <a:r>
              <a:rPr lang="hu-HU" dirty="0" err="1"/>
              <a:t>reasonable</a:t>
            </a:r>
            <a:r>
              <a:rPr lang="hu-HU" dirty="0"/>
              <a:t> </a:t>
            </a:r>
            <a:r>
              <a:rPr lang="hu-HU" dirty="0" err="1"/>
              <a:t>answer</a:t>
            </a:r>
            <a:r>
              <a:rPr lang="hu-HU" dirty="0"/>
              <a:t> of </a:t>
            </a:r>
            <a:r>
              <a:rPr lang="hu-HU" dirty="0" err="1"/>
              <a:t>the</a:t>
            </a:r>
            <a:r>
              <a:rPr lang="hu-HU" dirty="0"/>
              <a:t> </a:t>
            </a:r>
            <a:r>
              <a:rPr lang="hu-HU" dirty="0" err="1"/>
              <a:t>problems</a:t>
            </a:r>
            <a:r>
              <a:rPr lang="hu-HU" dirty="0"/>
              <a:t> of </a:t>
            </a:r>
            <a:r>
              <a:rPr lang="hu-HU" dirty="0" err="1"/>
              <a:t>the</a:t>
            </a:r>
            <a:r>
              <a:rPr lang="hu-HU" dirty="0"/>
              <a:t>  </a:t>
            </a:r>
            <a:r>
              <a:rPr lang="hu-HU" dirty="0" err="1"/>
              <a:t>practice</a:t>
            </a:r>
            <a:r>
              <a:rPr lang="hu-HU" dirty="0"/>
              <a:t> of </a:t>
            </a:r>
            <a:r>
              <a:rPr lang="hu-HU" dirty="0" err="1"/>
              <a:t>the</a:t>
            </a:r>
            <a:r>
              <a:rPr lang="hu-HU" dirty="0"/>
              <a:t> </a:t>
            </a:r>
            <a:r>
              <a:rPr lang="hu-HU" dirty="0" err="1"/>
              <a:t>Regulation</a:t>
            </a:r>
            <a:r>
              <a:rPr lang="hu-HU" dirty="0"/>
              <a:t> =   harmonisation of insolvency </a:t>
            </a:r>
            <a:r>
              <a:rPr lang="hu-HU" dirty="0" err="1"/>
              <a:t>proceedings</a:t>
            </a:r>
            <a:r>
              <a:rPr lang="hu-HU" dirty="0"/>
              <a:t>, </a:t>
            </a:r>
            <a:r>
              <a:rPr lang="hu-HU" dirty="0" err="1"/>
              <a:t>but</a:t>
            </a:r>
            <a:r>
              <a:rPr lang="hu-HU" dirty="0"/>
              <a:t> </a:t>
            </a:r>
            <a:r>
              <a:rPr lang="hu-HU" dirty="0" err="1"/>
              <a:t>how</a:t>
            </a:r>
            <a:r>
              <a:rPr lang="hu-HU" dirty="0"/>
              <a:t>?</a:t>
            </a:r>
          </a:p>
          <a:p>
            <a:pPr marL="0" marR="0" lvl="0" indent="0" defTabSz="914400" eaLnBrk="1" fontAlgn="auto" latinLnBrk="0" hangingPunct="1">
              <a:lnSpc>
                <a:spcPct val="100000"/>
              </a:lnSpc>
              <a:spcBef>
                <a:spcPts val="0"/>
              </a:spcBef>
              <a:spcAft>
                <a:spcPts val="0"/>
              </a:spcAft>
              <a:buClrTx/>
              <a:buSzTx/>
              <a:buFontTx/>
              <a:buNone/>
              <a:tabLst/>
              <a:defRPr/>
            </a:pPr>
            <a:r>
              <a:rPr lang="hu-HU" dirty="0" err="1"/>
              <a:t>Differences</a:t>
            </a:r>
            <a:r>
              <a:rPr lang="hu-HU" dirty="0"/>
              <a:t> </a:t>
            </a:r>
            <a:r>
              <a:rPr lang="hu-HU" dirty="0" err="1"/>
              <a:t>among</a:t>
            </a:r>
            <a:r>
              <a:rPr lang="hu-HU" dirty="0"/>
              <a:t> civil </a:t>
            </a:r>
            <a:r>
              <a:rPr lang="hu-HU" dirty="0" err="1"/>
              <a:t>laws</a:t>
            </a:r>
            <a:r>
              <a:rPr lang="hu-HU" dirty="0"/>
              <a:t>, </a:t>
            </a:r>
            <a:r>
              <a:rPr lang="hu-HU" dirty="0" err="1"/>
              <a:t>procedural</a:t>
            </a:r>
            <a:r>
              <a:rPr lang="hu-HU" dirty="0"/>
              <a:t> </a:t>
            </a:r>
            <a:r>
              <a:rPr lang="hu-HU" dirty="0" err="1"/>
              <a:t>laws</a:t>
            </a:r>
            <a:r>
              <a:rPr lang="hu-HU" dirty="0"/>
              <a:t>, </a:t>
            </a:r>
            <a:r>
              <a:rPr lang="hu-HU" dirty="0" err="1"/>
              <a:t>insolvency</a:t>
            </a:r>
            <a:r>
              <a:rPr lang="hu-HU" dirty="0"/>
              <a:t> </a:t>
            </a:r>
            <a:r>
              <a:rPr lang="hu-HU" dirty="0" err="1"/>
              <a:t>laws</a:t>
            </a:r>
            <a:r>
              <a:rPr lang="hu-HU" dirty="0"/>
              <a:t> and in </a:t>
            </a:r>
            <a:r>
              <a:rPr lang="hu-HU" dirty="0" err="1"/>
              <a:t>economic</a:t>
            </a:r>
            <a:r>
              <a:rPr lang="hu-HU" dirty="0"/>
              <a:t> </a:t>
            </a:r>
            <a:r>
              <a:rPr lang="hu-HU" dirty="0" err="1"/>
              <a:t>level</a:t>
            </a:r>
            <a:endParaRPr lang="hu-HU" dirty="0"/>
          </a:p>
        </p:txBody>
      </p:sp>
    </p:spTree>
    <p:extLst>
      <p:ext uri="{BB962C8B-B14F-4D97-AF65-F5344CB8AC3E}">
        <p14:creationId xmlns:p14="http://schemas.microsoft.com/office/powerpoint/2010/main" val="1974678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a:t>The </a:t>
            </a:r>
            <a:r>
              <a:rPr lang="hu-HU" dirty="0" err="1"/>
              <a:t>Future</a:t>
            </a:r>
            <a:endParaRPr lang="hu-HU" dirty="0"/>
          </a:p>
        </p:txBody>
      </p:sp>
      <p:sp>
        <p:nvSpPr>
          <p:cNvPr id="3" name="Tartalom helye 2"/>
          <p:cNvSpPr>
            <a:spLocks noGrp="1"/>
          </p:cNvSpPr>
          <p:nvPr>
            <p:ph idx="1"/>
          </p:nvPr>
        </p:nvSpPr>
        <p:spPr/>
        <p:txBody>
          <a:bodyPr>
            <a:normAutofit fontScale="92500" lnSpcReduction="20000"/>
          </a:bodyPr>
          <a:lstStyle/>
          <a:p>
            <a:r>
              <a:rPr lang="hu-HU" dirty="0" err="1"/>
              <a:t>First</a:t>
            </a:r>
            <a:r>
              <a:rPr lang="hu-HU" dirty="0"/>
              <a:t> </a:t>
            </a:r>
            <a:r>
              <a:rPr lang="hu-HU" dirty="0" err="1"/>
              <a:t>step</a:t>
            </a:r>
            <a:r>
              <a:rPr lang="hu-HU" dirty="0"/>
              <a:t> in </a:t>
            </a:r>
            <a:r>
              <a:rPr lang="hu-HU" dirty="0" err="1"/>
              <a:t>harmonisation</a:t>
            </a:r>
            <a:r>
              <a:rPr lang="hu-HU" dirty="0"/>
              <a:t>: </a:t>
            </a:r>
          </a:p>
          <a:p>
            <a:r>
              <a:rPr lang="hu-HU" dirty="0"/>
              <a:t>Directive which contains new phenomenons for pre-insolvency proceedings – protection of new financing, cross-class cram down etc. – </a:t>
            </a:r>
            <a:r>
              <a:rPr lang="hu-HU" dirty="0" err="1"/>
              <a:t>which</a:t>
            </a:r>
            <a:r>
              <a:rPr lang="hu-HU" dirty="0"/>
              <a:t> </a:t>
            </a:r>
            <a:r>
              <a:rPr lang="hu-HU" dirty="0" err="1"/>
              <a:t>are</a:t>
            </a:r>
            <a:r>
              <a:rPr lang="hu-HU" dirty="0"/>
              <a:t> </a:t>
            </a:r>
            <a:r>
              <a:rPr lang="hu-HU" dirty="0" err="1"/>
              <a:t>unknown</a:t>
            </a:r>
            <a:r>
              <a:rPr lang="hu-HU" dirty="0"/>
              <a:t> in </a:t>
            </a:r>
            <a:r>
              <a:rPr lang="hu-HU" dirty="0" err="1"/>
              <a:t>many</a:t>
            </a:r>
            <a:r>
              <a:rPr lang="hu-HU" dirty="0"/>
              <a:t> </a:t>
            </a:r>
            <a:r>
              <a:rPr lang="hu-HU" dirty="0" err="1"/>
              <a:t>continental</a:t>
            </a:r>
            <a:r>
              <a:rPr lang="hu-HU" dirty="0"/>
              <a:t> country</a:t>
            </a:r>
          </a:p>
          <a:p>
            <a:r>
              <a:rPr lang="hu-HU" dirty="0" err="1"/>
              <a:t>How</a:t>
            </a:r>
            <a:r>
              <a:rPr lang="hu-HU" dirty="0"/>
              <a:t> </a:t>
            </a:r>
            <a:r>
              <a:rPr lang="hu-HU" dirty="0" err="1"/>
              <a:t>can</a:t>
            </a:r>
            <a:r>
              <a:rPr lang="hu-HU" dirty="0"/>
              <a:t> be </a:t>
            </a:r>
            <a:r>
              <a:rPr lang="hu-HU" dirty="0" err="1"/>
              <a:t>created</a:t>
            </a:r>
            <a:r>
              <a:rPr lang="hu-HU" dirty="0"/>
              <a:t> a </a:t>
            </a:r>
            <a:r>
              <a:rPr lang="hu-HU" dirty="0" err="1"/>
              <a:t>basicly</a:t>
            </a:r>
            <a:r>
              <a:rPr lang="hu-HU" dirty="0"/>
              <a:t> </a:t>
            </a:r>
            <a:r>
              <a:rPr lang="hu-HU" dirty="0" err="1"/>
              <a:t>common</a:t>
            </a:r>
            <a:r>
              <a:rPr lang="hu-HU" dirty="0"/>
              <a:t> pre-</a:t>
            </a:r>
            <a:r>
              <a:rPr lang="hu-HU" dirty="0" err="1"/>
              <a:t>insolvency</a:t>
            </a:r>
            <a:r>
              <a:rPr lang="hu-HU" dirty="0"/>
              <a:t> </a:t>
            </a:r>
            <a:r>
              <a:rPr lang="hu-HU" dirty="0" err="1"/>
              <a:t>proceeding</a:t>
            </a:r>
            <a:r>
              <a:rPr lang="hu-HU" dirty="0"/>
              <a:t>?</a:t>
            </a:r>
          </a:p>
          <a:p>
            <a:endParaRPr lang="hu-HU" dirty="0"/>
          </a:p>
        </p:txBody>
      </p:sp>
    </p:spTree>
    <p:extLst>
      <p:ext uri="{BB962C8B-B14F-4D97-AF65-F5344CB8AC3E}">
        <p14:creationId xmlns:p14="http://schemas.microsoft.com/office/powerpoint/2010/main" val="9792144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type="body" idx="1"/>
          </p:nvPr>
        </p:nvSpPr>
        <p:spPr>
          <a:xfrm>
            <a:off x="200025" y="1730375"/>
            <a:ext cx="8610600" cy="4638675"/>
          </a:xfrm>
        </p:spPr>
        <p:txBody>
          <a:bodyPr>
            <a:normAutofit/>
          </a:bodyPr>
          <a:lstStyle/>
          <a:p>
            <a:pPr algn="ctr" eaLnBrk="1" hangingPunct="1">
              <a:buFontTx/>
              <a:buNone/>
            </a:pPr>
            <a:r>
              <a:rPr lang="en-US" altLang="en-US" sz="4000" b="1" dirty="0"/>
              <a:t>The new European Insolvency Regulation 2015/848</a:t>
            </a:r>
          </a:p>
          <a:p>
            <a:pPr algn="ctr" eaLnBrk="1" hangingPunct="1">
              <a:buFontTx/>
              <a:buNone/>
            </a:pPr>
            <a:endParaRPr lang="en-US" altLang="en-US" sz="3500" dirty="0"/>
          </a:p>
          <a:p>
            <a:pPr algn="ctr" eaLnBrk="1" hangingPunct="1">
              <a:buFontTx/>
              <a:buNone/>
            </a:pPr>
            <a:r>
              <a:rPr lang="en-US" altLang="en-US" sz="2400" b="1" dirty="0">
                <a:solidFill>
                  <a:schemeClr val="bg1">
                    <a:lumMod val="50000"/>
                  </a:schemeClr>
                </a:solidFill>
              </a:rPr>
              <a:t>Prof. Dr. </a:t>
            </a:r>
            <a:r>
              <a:rPr lang="en-US" altLang="en-US" sz="2400" b="1" dirty="0" err="1">
                <a:solidFill>
                  <a:schemeClr val="bg1">
                    <a:lumMod val="50000"/>
                  </a:schemeClr>
                </a:solidFill>
              </a:rPr>
              <a:t>em</a:t>
            </a:r>
            <a:r>
              <a:rPr lang="en-US" altLang="en-US" sz="2400" b="1" dirty="0">
                <a:solidFill>
                  <a:schemeClr val="bg1">
                    <a:lumMod val="50000"/>
                  </a:schemeClr>
                </a:solidFill>
              </a:rPr>
              <a:t>. Bob Wessels</a:t>
            </a:r>
          </a:p>
          <a:p>
            <a:pPr algn="ctr" eaLnBrk="1" hangingPunct="1">
              <a:buFontTx/>
              <a:buNone/>
            </a:pPr>
            <a:r>
              <a:rPr lang="en-US" altLang="en-US" sz="2400" b="1" dirty="0">
                <a:solidFill>
                  <a:schemeClr val="bg1">
                    <a:lumMod val="50000"/>
                  </a:schemeClr>
                </a:solidFill>
              </a:rPr>
              <a:t>University of Leiden/Leiden Law School</a:t>
            </a:r>
          </a:p>
          <a:p>
            <a:pPr algn="ctr" eaLnBrk="1" hangingPunct="1">
              <a:buFontTx/>
              <a:buNone/>
            </a:pPr>
            <a:endParaRPr lang="en-US" altLang="en-US" sz="2000" dirty="0"/>
          </a:p>
          <a:p>
            <a:pPr algn="ctr" eaLnBrk="1" hangingPunct="1">
              <a:buFontTx/>
              <a:buNone/>
            </a:pPr>
            <a:endParaRPr lang="en-US" altLang="en-US" sz="4000" dirty="0"/>
          </a:p>
          <a:p>
            <a:pPr algn="ctr" eaLnBrk="1" hangingPunct="1"/>
            <a:endParaRPr lang="nl-NL" altLang="en-US" sz="4000" dirty="0"/>
          </a:p>
        </p:txBody>
      </p:sp>
    </p:spTree>
    <p:extLst>
      <p:ext uri="{BB962C8B-B14F-4D97-AF65-F5344CB8AC3E}">
        <p14:creationId xmlns:p14="http://schemas.microsoft.com/office/powerpoint/2010/main" val="52206167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endParaRPr lang="en-US" altLang="en-US"/>
          </a:p>
        </p:txBody>
      </p:sp>
      <p:sp>
        <p:nvSpPr>
          <p:cNvPr id="5123" name="Rectangle 3"/>
          <p:cNvSpPr>
            <a:spLocks noGrp="1" noChangeArrowheads="1"/>
          </p:cNvSpPr>
          <p:nvPr>
            <p:ph type="body" idx="1"/>
          </p:nvPr>
        </p:nvSpPr>
        <p:spPr>
          <a:xfrm>
            <a:off x="450850" y="1052513"/>
            <a:ext cx="8610600" cy="5094287"/>
          </a:xfrm>
        </p:spPr>
        <p:txBody>
          <a:bodyPr/>
          <a:lstStyle/>
          <a:p>
            <a:pPr eaLnBrk="1" hangingPunct="1">
              <a:buFontTx/>
              <a:buNone/>
            </a:pPr>
            <a:r>
              <a:rPr lang="en-US" altLang="en-US" dirty="0"/>
              <a:t>5 main shortcomings of EIR 2000:</a:t>
            </a:r>
          </a:p>
          <a:p>
            <a:pPr eaLnBrk="1" hangingPunct="1">
              <a:buFontTx/>
              <a:buNone/>
            </a:pPr>
            <a:endParaRPr lang="en-US" altLang="en-US" dirty="0"/>
          </a:p>
          <a:p>
            <a:pPr eaLnBrk="1" hangingPunct="1">
              <a:buFontTx/>
              <a:buNone/>
            </a:pPr>
            <a:r>
              <a:rPr lang="en-US" altLang="en-US" dirty="0"/>
              <a:t>1. Scope</a:t>
            </a:r>
          </a:p>
          <a:p>
            <a:pPr eaLnBrk="1" hangingPunct="1">
              <a:buFontTx/>
              <a:buNone/>
            </a:pPr>
            <a:r>
              <a:rPr lang="en-US" altLang="en-US" dirty="0"/>
              <a:t>2. Jurisdiction</a:t>
            </a:r>
          </a:p>
          <a:p>
            <a:pPr eaLnBrk="1" hangingPunct="1">
              <a:buFontTx/>
              <a:buNone/>
            </a:pPr>
            <a:r>
              <a:rPr lang="en-US" altLang="en-US" dirty="0"/>
              <a:t>3. Secondary proc.</a:t>
            </a:r>
          </a:p>
          <a:p>
            <a:pPr eaLnBrk="1" hangingPunct="1">
              <a:buFontTx/>
              <a:buNone/>
            </a:pPr>
            <a:r>
              <a:rPr lang="en-US" altLang="en-US" dirty="0"/>
              <a:t>4. Publicity of proc. &amp;</a:t>
            </a:r>
          </a:p>
          <a:p>
            <a:pPr eaLnBrk="1" hangingPunct="1">
              <a:buFontTx/>
              <a:buNone/>
            </a:pPr>
            <a:r>
              <a:rPr lang="en-US" altLang="en-US" dirty="0"/>
              <a:t>	 lodging of claims</a:t>
            </a:r>
          </a:p>
          <a:p>
            <a:pPr eaLnBrk="1" hangingPunct="1">
              <a:buFontTx/>
              <a:buNone/>
            </a:pPr>
            <a:r>
              <a:rPr lang="en-US" altLang="en-US" dirty="0"/>
              <a:t>5. Groups of companies</a:t>
            </a:r>
            <a:endParaRPr lang="nl-NL" altLang="en-US" dirty="0"/>
          </a:p>
        </p:txBody>
      </p:sp>
      <p:pic>
        <p:nvPicPr>
          <p:cNvPr id="5124" name="Picture 4" descr="shortcoming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064125" y="1557338"/>
            <a:ext cx="3633788" cy="339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98737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57200" y="1114527"/>
            <a:ext cx="8229600" cy="504825"/>
          </a:xfrm>
        </p:spPr>
        <p:txBody>
          <a:bodyPr/>
          <a:lstStyle/>
          <a:p>
            <a:pPr eaLnBrk="1" hangingPunct="1"/>
            <a:r>
              <a:rPr lang="en-US" altLang="en-US" sz="2400" dirty="0"/>
              <a:t>Counter “Five main shortcomings”</a:t>
            </a:r>
            <a:endParaRPr lang="nl-NL" altLang="en-US" sz="2400" dirty="0"/>
          </a:p>
        </p:txBody>
      </p:sp>
      <p:sp>
        <p:nvSpPr>
          <p:cNvPr id="51203" name="Rectangle 3"/>
          <p:cNvSpPr>
            <a:spLocks noGrp="1" noChangeArrowheads="1"/>
          </p:cNvSpPr>
          <p:nvPr>
            <p:ph type="body" idx="1"/>
          </p:nvPr>
        </p:nvSpPr>
        <p:spPr>
          <a:xfrm>
            <a:off x="304800" y="1414565"/>
            <a:ext cx="8610600" cy="5356225"/>
          </a:xfrm>
        </p:spPr>
        <p:txBody>
          <a:bodyPr/>
          <a:lstStyle/>
          <a:p>
            <a:pPr eaLnBrk="1" hangingPunct="1">
              <a:lnSpc>
                <a:spcPct val="80000"/>
              </a:lnSpc>
              <a:buFontTx/>
              <a:buNone/>
              <a:defRPr/>
            </a:pPr>
            <a:r>
              <a:rPr lang="en-GB" altLang="en-US" sz="1600" dirty="0"/>
              <a:t>	</a:t>
            </a:r>
          </a:p>
          <a:p>
            <a:pPr eaLnBrk="1" hangingPunct="1">
              <a:lnSpc>
                <a:spcPct val="80000"/>
              </a:lnSpc>
              <a:defRPr/>
            </a:pPr>
            <a:r>
              <a:rPr lang="en-GB" altLang="ja-JP" sz="2000" b="1" dirty="0">
                <a:ea typeface="ＭＳ Ｐゴシック" panose="020B0600070205080204" pitchFamily="34" charset="-128"/>
              </a:rPr>
              <a:t>Scope</a:t>
            </a:r>
            <a:r>
              <a:rPr lang="en-GB" altLang="ja-JP" sz="2000" dirty="0">
                <a:ea typeface="ＭＳ Ｐゴシック" panose="020B0600070205080204" pitchFamily="34" charset="-128"/>
              </a:rPr>
              <a:t>: EIR 2015 extends the scope of the Regulation by revising the definition of insolvency proceedings to include hybrid and pre-insolvency proceedings as well as debt discharge proceedings and other insolvency proceedings for natural persons; all proceedings are listed on Annex A</a:t>
            </a:r>
          </a:p>
          <a:p>
            <a:pPr marL="0" indent="0" eaLnBrk="1" hangingPunct="1">
              <a:lnSpc>
                <a:spcPct val="80000"/>
              </a:lnSpc>
              <a:buFontTx/>
              <a:buNone/>
              <a:defRPr/>
            </a:pPr>
            <a:endParaRPr lang="en-GB" altLang="ja-JP" sz="2000" dirty="0">
              <a:ea typeface="ＭＳ Ｐゴシック" panose="020B0600070205080204" pitchFamily="34" charset="-128"/>
            </a:endParaRPr>
          </a:p>
          <a:p>
            <a:pPr eaLnBrk="1" hangingPunct="1">
              <a:lnSpc>
                <a:spcPct val="80000"/>
              </a:lnSpc>
              <a:defRPr/>
            </a:pPr>
            <a:r>
              <a:rPr lang="en-GB" altLang="en-US" sz="2000" b="1" dirty="0"/>
              <a:t>Jurisdiction</a:t>
            </a:r>
            <a:r>
              <a:rPr lang="en-GB" altLang="en-US" sz="2000" dirty="0"/>
              <a:t>: EIR 2015 clarifies the jurisdiction rules and improves the procedural framework for determining jurisdiction</a:t>
            </a:r>
          </a:p>
          <a:p>
            <a:pPr marL="0" indent="0" eaLnBrk="1" hangingPunct="1">
              <a:lnSpc>
                <a:spcPct val="80000"/>
              </a:lnSpc>
              <a:buFontTx/>
              <a:buNone/>
              <a:defRPr/>
            </a:pPr>
            <a:endParaRPr lang="nl-NL" altLang="en-US" sz="2000" dirty="0"/>
          </a:p>
          <a:p>
            <a:pPr eaLnBrk="1" hangingPunct="1">
              <a:lnSpc>
                <a:spcPct val="80000"/>
              </a:lnSpc>
              <a:defRPr/>
            </a:pPr>
            <a:r>
              <a:rPr lang="en-GB" altLang="en-US" sz="2000" b="1" dirty="0"/>
              <a:t>Secondary proceedings: </a:t>
            </a:r>
            <a:r>
              <a:rPr lang="en-GB" altLang="en-US" sz="2000" dirty="0"/>
              <a:t>EIR 2015 provides for a more efficient administration of insolvency proceedings by enabling the court </a:t>
            </a:r>
          </a:p>
          <a:p>
            <a:pPr eaLnBrk="1" hangingPunct="1">
              <a:lnSpc>
                <a:spcPct val="80000"/>
              </a:lnSpc>
              <a:defRPr/>
            </a:pPr>
            <a:r>
              <a:rPr lang="en-GB" altLang="en-US" sz="2000" dirty="0"/>
              <a:t>(</a:t>
            </a:r>
            <a:r>
              <a:rPr lang="en-GB" altLang="en-US" sz="2000" dirty="0" err="1"/>
              <a:t>i</a:t>
            </a:r>
            <a:r>
              <a:rPr lang="en-GB" altLang="en-US" sz="2000" dirty="0"/>
              <a:t>) to refuse the opening of secondary proceedings if this is not necessary to protect the interests of local creditors </a:t>
            </a:r>
          </a:p>
          <a:p>
            <a:pPr eaLnBrk="1" hangingPunct="1">
              <a:lnSpc>
                <a:spcPct val="80000"/>
              </a:lnSpc>
              <a:defRPr/>
            </a:pPr>
            <a:r>
              <a:rPr lang="en-GB" altLang="en-US" sz="2000" dirty="0"/>
              <a:t>(ii) by abolishing the requirement that secondary proceedings must be winding-up proceedings, and </a:t>
            </a:r>
          </a:p>
          <a:p>
            <a:pPr eaLnBrk="1" hangingPunct="1">
              <a:lnSpc>
                <a:spcPct val="80000"/>
              </a:lnSpc>
              <a:defRPr/>
            </a:pPr>
            <a:r>
              <a:rPr lang="en-GB" altLang="en-US" sz="2000" dirty="0"/>
              <a:t>(iii) by improving the cooperation between main and secondary proceedings, in particular by extending the cooperation requirements to the courts involved;</a:t>
            </a:r>
            <a:endParaRPr lang="nl-NL" altLang="en-US" sz="2000" dirty="0"/>
          </a:p>
        </p:txBody>
      </p:sp>
    </p:spTree>
    <p:extLst>
      <p:ext uri="{BB962C8B-B14F-4D97-AF65-F5344CB8AC3E}">
        <p14:creationId xmlns:p14="http://schemas.microsoft.com/office/powerpoint/2010/main" val="81958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el 1"/>
          <p:cNvSpPr>
            <a:spLocks noGrp="1"/>
          </p:cNvSpPr>
          <p:nvPr>
            <p:ph type="title"/>
          </p:nvPr>
        </p:nvSpPr>
        <p:spPr>
          <a:xfrm>
            <a:off x="457200" y="945177"/>
            <a:ext cx="8229600" cy="1143000"/>
          </a:xfrm>
        </p:spPr>
        <p:txBody>
          <a:bodyPr/>
          <a:lstStyle/>
          <a:p>
            <a:r>
              <a:rPr lang="en-US" altLang="en-US" sz="2400"/>
              <a:t>Counter “Five main shortcomings” (Cont’d)</a:t>
            </a:r>
            <a:endParaRPr lang="en-GB" altLang="en-US" sz="2400"/>
          </a:p>
        </p:txBody>
      </p:sp>
      <p:sp>
        <p:nvSpPr>
          <p:cNvPr id="3" name="Tijdelijke aanduiding voor inhoud 2"/>
          <p:cNvSpPr>
            <a:spLocks noGrp="1"/>
          </p:cNvSpPr>
          <p:nvPr>
            <p:ph idx="1"/>
          </p:nvPr>
        </p:nvSpPr>
        <p:spPr>
          <a:xfrm>
            <a:off x="304800" y="1809776"/>
            <a:ext cx="8610600" cy="4267200"/>
          </a:xfrm>
        </p:spPr>
        <p:txBody>
          <a:bodyPr/>
          <a:lstStyle/>
          <a:p>
            <a:pPr eaLnBrk="1" hangingPunct="1">
              <a:lnSpc>
                <a:spcPct val="80000"/>
              </a:lnSpc>
              <a:defRPr/>
            </a:pPr>
            <a:r>
              <a:rPr lang="en-GB" altLang="en-US" sz="2000" b="1" dirty="0">
                <a:solidFill>
                  <a:srgbClr val="000000"/>
                </a:solidFill>
              </a:rPr>
              <a:t>Publicity of proceedings and lodging of claims: </a:t>
            </a:r>
          </a:p>
          <a:p>
            <a:pPr eaLnBrk="1" hangingPunct="1">
              <a:lnSpc>
                <a:spcPct val="80000"/>
              </a:lnSpc>
              <a:defRPr/>
            </a:pPr>
            <a:r>
              <a:rPr lang="en-GB" altLang="en-US" sz="2000" dirty="0">
                <a:solidFill>
                  <a:srgbClr val="000000"/>
                </a:solidFill>
              </a:rPr>
              <a:t>EIR 2015 requires MSs to publish the relevant court decisions in cross-border insolvency cases in a publicly accessible electronic register and provides for the interconnection of national insolvency registers. It also introduces standard forms for the lodging of claims;</a:t>
            </a:r>
          </a:p>
          <a:p>
            <a:pPr marL="0" indent="0" eaLnBrk="1" hangingPunct="1">
              <a:lnSpc>
                <a:spcPct val="80000"/>
              </a:lnSpc>
              <a:buFontTx/>
              <a:buNone/>
              <a:defRPr/>
            </a:pPr>
            <a:endParaRPr lang="nl-NL" altLang="en-US" sz="2000" dirty="0">
              <a:solidFill>
                <a:srgbClr val="000000"/>
              </a:solidFill>
            </a:endParaRPr>
          </a:p>
          <a:p>
            <a:pPr eaLnBrk="1" hangingPunct="1">
              <a:lnSpc>
                <a:spcPct val="80000"/>
              </a:lnSpc>
              <a:defRPr/>
            </a:pPr>
            <a:r>
              <a:rPr lang="en-GB" altLang="en-US" sz="2000" b="1" dirty="0">
                <a:solidFill>
                  <a:srgbClr val="000000"/>
                </a:solidFill>
              </a:rPr>
              <a:t>Groups of companies: </a:t>
            </a:r>
            <a:r>
              <a:rPr lang="en-GB" altLang="en-US" sz="2000" dirty="0">
                <a:solidFill>
                  <a:srgbClr val="000000"/>
                </a:solidFill>
              </a:rPr>
              <a:t>EIR 2015 provides for a coordination of the insolvency proceedings concerning different members of the same group of companies: </a:t>
            </a:r>
          </a:p>
          <a:p>
            <a:pPr marL="0" indent="0" eaLnBrk="1" hangingPunct="1">
              <a:lnSpc>
                <a:spcPct val="80000"/>
              </a:lnSpc>
              <a:buFontTx/>
              <a:buNone/>
              <a:defRPr/>
            </a:pPr>
            <a:r>
              <a:rPr lang="en-GB" altLang="en-US" sz="2000" dirty="0">
                <a:solidFill>
                  <a:srgbClr val="000000"/>
                </a:solidFill>
              </a:rPr>
              <a:t>	- by obliging the IPs and courts involved in the different main 	</a:t>
            </a:r>
            <a:br>
              <a:rPr lang="en-GB" altLang="en-US" sz="2000" dirty="0">
                <a:solidFill>
                  <a:srgbClr val="000000"/>
                </a:solidFill>
              </a:rPr>
            </a:br>
            <a:r>
              <a:rPr lang="en-GB" altLang="en-US" sz="2000" dirty="0">
                <a:solidFill>
                  <a:srgbClr val="000000"/>
                </a:solidFill>
              </a:rPr>
              <a:t>	proceedings to cooperate and communicate with each other</a:t>
            </a:r>
          </a:p>
          <a:p>
            <a:pPr marL="0" indent="0" eaLnBrk="1" hangingPunct="1">
              <a:lnSpc>
                <a:spcPct val="80000"/>
              </a:lnSpc>
              <a:buFontTx/>
              <a:buNone/>
              <a:defRPr/>
            </a:pPr>
            <a:r>
              <a:rPr lang="en-GB" altLang="en-US" sz="2000" dirty="0">
                <a:solidFill>
                  <a:srgbClr val="000000"/>
                </a:solidFill>
              </a:rPr>
              <a:t>	- gives the a ‘group coordinator’ appointed in such proceedings the 	procedural tools to request a stay of the respective other 	proceedings and to</a:t>
            </a:r>
            <a:br>
              <a:rPr lang="en-GB" altLang="en-US" sz="2000" dirty="0">
                <a:solidFill>
                  <a:srgbClr val="000000"/>
                </a:solidFill>
              </a:rPr>
            </a:br>
            <a:r>
              <a:rPr lang="en-GB" altLang="en-US" sz="2000" dirty="0">
                <a:solidFill>
                  <a:srgbClr val="000000"/>
                </a:solidFill>
              </a:rPr>
              <a:t>	propose a ‘group coordination plan’ for the 	members of the group subject to </a:t>
            </a:r>
            <a:br>
              <a:rPr lang="en-GB" altLang="en-US" sz="2000" dirty="0">
                <a:solidFill>
                  <a:srgbClr val="000000"/>
                </a:solidFill>
              </a:rPr>
            </a:br>
            <a:r>
              <a:rPr lang="en-GB" altLang="en-US" sz="2000" dirty="0">
                <a:solidFill>
                  <a:srgbClr val="000000"/>
                </a:solidFill>
              </a:rPr>
              <a:t>	insolvency proceedings.</a:t>
            </a:r>
            <a:endParaRPr lang="nl-NL" altLang="en-US" sz="2000" dirty="0">
              <a:solidFill>
                <a:srgbClr val="000000"/>
              </a:solidFill>
            </a:endParaRPr>
          </a:p>
          <a:p>
            <a:pPr>
              <a:defRPr/>
            </a:pPr>
            <a:endParaRPr lang="en-GB" dirty="0"/>
          </a:p>
        </p:txBody>
      </p:sp>
    </p:spTree>
    <p:extLst>
      <p:ext uri="{BB962C8B-B14F-4D97-AF65-F5344CB8AC3E}">
        <p14:creationId xmlns:p14="http://schemas.microsoft.com/office/powerpoint/2010/main" val="30935301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46088" y="1109663"/>
            <a:ext cx="8228012" cy="685800"/>
          </a:xfrm>
        </p:spPr>
        <p:txBody>
          <a:bodyPr/>
          <a:lstStyle/>
          <a:p>
            <a:pPr eaLnBrk="1" hangingPunct="1"/>
            <a:r>
              <a:rPr lang="en-US" altLang="en-US" sz="2400"/>
              <a:t>Jurisdiction</a:t>
            </a:r>
            <a:endParaRPr lang="nl-NL" altLang="en-US" sz="2400" dirty="0"/>
          </a:p>
        </p:txBody>
      </p:sp>
      <p:sp>
        <p:nvSpPr>
          <p:cNvPr id="8195" name="Rectangle 3"/>
          <p:cNvSpPr>
            <a:spLocks noGrp="1" noChangeArrowheads="1"/>
          </p:cNvSpPr>
          <p:nvPr>
            <p:ph type="body" idx="1"/>
          </p:nvPr>
        </p:nvSpPr>
        <p:spPr>
          <a:xfrm>
            <a:off x="323850" y="1795463"/>
            <a:ext cx="4635500" cy="4311650"/>
          </a:xfrm>
        </p:spPr>
        <p:txBody>
          <a:bodyPr/>
          <a:lstStyle/>
          <a:p>
            <a:pPr eaLnBrk="1" hangingPunct="1"/>
            <a:r>
              <a:rPr lang="nl-NL" altLang="en-US" sz="2100"/>
              <a:t>COMI retained </a:t>
            </a:r>
          </a:p>
          <a:p>
            <a:pPr lvl="1" eaLnBrk="1" hangingPunct="1"/>
            <a:r>
              <a:rPr lang="nl-NL" altLang="en-US" sz="1800"/>
              <a:t>Companies: Art. 3(1) EIR follows current text and case law of CJEU</a:t>
            </a:r>
          </a:p>
          <a:p>
            <a:pPr lvl="1" eaLnBrk="1" hangingPunct="1"/>
            <a:r>
              <a:rPr lang="nl-NL" altLang="en-US" sz="1800"/>
              <a:t>Individuals: Art. 3(1) EIR amended</a:t>
            </a:r>
          </a:p>
          <a:p>
            <a:pPr eaLnBrk="1" hangingPunct="1"/>
            <a:endParaRPr lang="nl-NL" altLang="en-US" sz="2100"/>
          </a:p>
          <a:p>
            <a:pPr eaLnBrk="1" hangingPunct="1"/>
            <a:r>
              <a:rPr lang="nl-NL" altLang="en-US" sz="2100"/>
              <a:t>Examination and specification of jurisdiction, judicial review: </a:t>
            </a:r>
          </a:p>
          <a:p>
            <a:pPr eaLnBrk="1" hangingPunct="1">
              <a:buFontTx/>
              <a:buNone/>
            </a:pPr>
            <a:r>
              <a:rPr lang="nl-NL" altLang="en-US" sz="2100"/>
              <a:t>	Art. 4 and 5 EIR</a:t>
            </a:r>
          </a:p>
          <a:p>
            <a:pPr eaLnBrk="1" hangingPunct="1"/>
            <a:endParaRPr lang="nl-NL" altLang="en-US" sz="2100"/>
          </a:p>
          <a:p>
            <a:pPr eaLnBrk="1" hangingPunct="1"/>
            <a:r>
              <a:rPr lang="nl-NL" altLang="en-US" sz="2100"/>
              <a:t>Jurisdiction for ‘annex’ actions: </a:t>
            </a:r>
          </a:p>
          <a:p>
            <a:pPr eaLnBrk="1" hangingPunct="1">
              <a:buFontTx/>
              <a:buNone/>
            </a:pPr>
            <a:r>
              <a:rPr lang="nl-NL" altLang="en-US" sz="2100"/>
              <a:t>	Art. 6 </a:t>
            </a:r>
          </a:p>
        </p:txBody>
      </p:sp>
      <p:pic>
        <p:nvPicPr>
          <p:cNvPr id="8196" name="Picture 4" descr="jurisdiction"/>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495925" y="2055813"/>
            <a:ext cx="3263900" cy="287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82137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1141413"/>
            <a:ext cx="8229600" cy="504825"/>
          </a:xfrm>
        </p:spPr>
        <p:txBody>
          <a:bodyPr/>
          <a:lstStyle/>
          <a:p>
            <a:pPr>
              <a:defRPr/>
            </a:pPr>
            <a:r>
              <a:rPr lang="en-GB" sz="2400" dirty="0">
                <a:latin typeface="+mn-lt"/>
              </a:rPr>
              <a:t>Article 3 International jurisdiction</a:t>
            </a:r>
          </a:p>
        </p:txBody>
      </p:sp>
      <p:sp>
        <p:nvSpPr>
          <p:cNvPr id="9219" name="Tijdelijke aanduiding voor inhoud 2"/>
          <p:cNvSpPr>
            <a:spLocks noGrp="1"/>
          </p:cNvSpPr>
          <p:nvPr>
            <p:ph idx="1"/>
          </p:nvPr>
        </p:nvSpPr>
        <p:spPr>
          <a:xfrm>
            <a:off x="304800" y="1646238"/>
            <a:ext cx="8610600" cy="5135562"/>
          </a:xfrm>
        </p:spPr>
        <p:txBody>
          <a:bodyPr/>
          <a:lstStyle/>
          <a:p>
            <a:r>
              <a:rPr lang="en-GB" altLang="en-US" sz="1600" dirty="0"/>
              <a:t>1. The courts of the MSs within the territory of which the centre of the debtor's main interests is situated shall have jurisdiction to open ‘main insolvency proceedings’. </a:t>
            </a:r>
          </a:p>
          <a:p>
            <a:r>
              <a:rPr lang="en-GB" altLang="en-US" sz="1600" dirty="0"/>
              <a:t>COMI: shall be the place where the debtor conducts the administration of its interests on a regular basis and which is ascertainable by third parties. </a:t>
            </a:r>
          </a:p>
          <a:p>
            <a:r>
              <a:rPr lang="en-GB" altLang="en-US" sz="1600" i="1" dirty="0"/>
              <a:t>Presumptions</a:t>
            </a:r>
          </a:p>
          <a:p>
            <a:r>
              <a:rPr lang="en-GB" altLang="en-US" sz="1600" dirty="0"/>
              <a:t>In the case of a </a:t>
            </a:r>
            <a:r>
              <a:rPr lang="en-GB" altLang="en-US" sz="1600" i="1" dirty="0"/>
              <a:t>company or legal person</a:t>
            </a:r>
            <a:r>
              <a:rPr lang="en-GB" altLang="en-US" sz="1600" dirty="0"/>
              <a:t>, the place of the registered office shall be presumed to be COMI in the absence of proof to the contrary. </a:t>
            </a:r>
            <a:r>
              <a:rPr lang="en-GB" altLang="en-US" sz="1600" u="sng" dirty="0"/>
              <a:t>But</a:t>
            </a:r>
            <a:r>
              <a:rPr lang="en-GB" altLang="en-US" sz="1600" dirty="0"/>
              <a:t>: that presumption shall only apply if the registered office has not been moved to another MS within the 3-month period prior to the request for the opening of insolvency proceedings. </a:t>
            </a:r>
          </a:p>
          <a:p>
            <a:r>
              <a:rPr lang="en-GB" altLang="en-US" sz="1600" dirty="0"/>
              <a:t>In the case of an </a:t>
            </a:r>
            <a:r>
              <a:rPr lang="en-GB" altLang="en-US" sz="1600" i="1" dirty="0"/>
              <a:t>individual exercising an independent business or professional activity</a:t>
            </a:r>
            <a:r>
              <a:rPr lang="en-GB" altLang="en-US" sz="1600" dirty="0"/>
              <a:t>, COMI shall be presumed to be that individual's principal place of business in the absence of proof to the contrary. </a:t>
            </a:r>
            <a:r>
              <a:rPr lang="en-GB" altLang="en-US" sz="1600" u="sng" dirty="0"/>
              <a:t>But</a:t>
            </a:r>
            <a:r>
              <a:rPr lang="en-GB" altLang="en-US" sz="1600" dirty="0"/>
              <a:t>: that presumption shall only apply if the individual's principal place of business has not been moved to another Member State within the 3-month period prior to the request for the opening of insolvency proceedings. </a:t>
            </a:r>
          </a:p>
          <a:p>
            <a:r>
              <a:rPr lang="en-GB" altLang="en-US" sz="1600" dirty="0"/>
              <a:t>In the case of </a:t>
            </a:r>
            <a:r>
              <a:rPr lang="en-GB" altLang="en-US" sz="1600" i="1" dirty="0"/>
              <a:t>any other individual</a:t>
            </a:r>
            <a:r>
              <a:rPr lang="en-GB" altLang="en-US" sz="1600" dirty="0"/>
              <a:t>, COMI shall be presumed to be the place of the individual's habitual residence in the absence of proof to the contrary. </a:t>
            </a:r>
            <a:r>
              <a:rPr lang="en-GB" altLang="en-US" sz="1600" u="sng" dirty="0"/>
              <a:t>But</a:t>
            </a:r>
            <a:r>
              <a:rPr lang="en-GB" altLang="en-US" sz="1600" dirty="0"/>
              <a:t>: this presumption shall only apply if the habitual residence has not been moved to another MS within the 6-month period prior to the request for the opening of insolvency proceedings. </a:t>
            </a:r>
          </a:p>
        </p:txBody>
      </p:sp>
    </p:spTree>
    <p:extLst>
      <p:ext uri="{BB962C8B-B14F-4D97-AF65-F5344CB8AC3E}">
        <p14:creationId xmlns:p14="http://schemas.microsoft.com/office/powerpoint/2010/main" val="74844041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el 1"/>
          <p:cNvSpPr>
            <a:spLocks noGrp="1"/>
          </p:cNvSpPr>
          <p:nvPr>
            <p:ph type="title"/>
          </p:nvPr>
        </p:nvSpPr>
        <p:spPr>
          <a:xfrm>
            <a:off x="457200" y="1144024"/>
            <a:ext cx="8229600" cy="504825"/>
          </a:xfrm>
        </p:spPr>
        <p:txBody>
          <a:bodyPr/>
          <a:lstStyle/>
          <a:p>
            <a:r>
              <a:rPr lang="en-GB" altLang="en-US" sz="2400"/>
              <a:t>Article 4 Examination as to jurisdiction</a:t>
            </a:r>
          </a:p>
        </p:txBody>
      </p:sp>
      <p:sp>
        <p:nvSpPr>
          <p:cNvPr id="3" name="Tijdelijke aanduiding voor inhoud 2"/>
          <p:cNvSpPr>
            <a:spLocks noGrp="1"/>
          </p:cNvSpPr>
          <p:nvPr>
            <p:ph idx="1"/>
          </p:nvPr>
        </p:nvSpPr>
        <p:spPr>
          <a:xfrm>
            <a:off x="304800" y="1648849"/>
            <a:ext cx="8610600" cy="4759325"/>
          </a:xfrm>
        </p:spPr>
        <p:txBody>
          <a:bodyPr>
            <a:normAutofit lnSpcReduction="10000"/>
          </a:bodyPr>
          <a:lstStyle/>
          <a:p>
            <a:pPr>
              <a:defRPr/>
            </a:pPr>
            <a:r>
              <a:rPr lang="en-GB" sz="2000" dirty="0"/>
              <a:t>1. A court </a:t>
            </a:r>
            <a:r>
              <a:rPr lang="en-GB" sz="2000" dirty="0" err="1"/>
              <a:t>seised</a:t>
            </a:r>
            <a:r>
              <a:rPr lang="en-GB" sz="2000" dirty="0"/>
              <a:t> of a request to open insolvency proceedings shall of its own motion examine whether it has jurisdiction pursuant to Article 3. The judgment opening insolvency proceedings shall specify the grounds on which the jurisdiction of the court is based, and, in particular, whether jurisdiction is based on Article 3(1) or (2).</a:t>
            </a:r>
          </a:p>
          <a:p>
            <a:pPr marL="0" indent="0">
              <a:buFontTx/>
              <a:buNone/>
              <a:defRPr/>
            </a:pPr>
            <a:r>
              <a:rPr lang="nl-NL" sz="2000" dirty="0"/>
              <a:t>     </a:t>
            </a:r>
          </a:p>
          <a:p>
            <a:pPr marL="0" indent="0">
              <a:buFontTx/>
              <a:buNone/>
              <a:defRPr/>
            </a:pPr>
            <a:r>
              <a:rPr lang="nl-NL" sz="2000" dirty="0"/>
              <a:t>	Steps:</a:t>
            </a:r>
          </a:p>
          <a:p>
            <a:pPr marL="0" indent="0">
              <a:buFontTx/>
              <a:buNone/>
              <a:defRPr/>
            </a:pPr>
            <a:r>
              <a:rPr lang="nl-NL" sz="2000" dirty="0"/>
              <a:t>	1. </a:t>
            </a:r>
            <a:r>
              <a:rPr lang="nl-NL" sz="2000" i="1" dirty="0"/>
              <a:t>ex officio </a:t>
            </a:r>
            <a:r>
              <a:rPr lang="nl-NL" sz="2000" dirty="0"/>
              <a:t>a </a:t>
            </a:r>
            <a:r>
              <a:rPr lang="nl-NL" sz="2000" dirty="0" err="1"/>
              <a:t>court’s</a:t>
            </a:r>
            <a:r>
              <a:rPr lang="nl-NL" sz="2000" dirty="0"/>
              <a:t> </a:t>
            </a:r>
            <a:r>
              <a:rPr lang="nl-NL" sz="2000" dirty="0" err="1"/>
              <a:t>discretion</a:t>
            </a:r>
            <a:r>
              <a:rPr lang="nl-NL" sz="2000" dirty="0"/>
              <a:t>: ‘</a:t>
            </a:r>
            <a:r>
              <a:rPr lang="nl-NL" sz="2000" dirty="0" err="1"/>
              <a:t>int’l</a:t>
            </a:r>
            <a:r>
              <a:rPr lang="nl-NL" sz="2000" dirty="0"/>
              <a:t> </a:t>
            </a:r>
            <a:r>
              <a:rPr lang="nl-NL" sz="2000" dirty="0" err="1"/>
              <a:t>jurisdiction</a:t>
            </a:r>
            <a:r>
              <a:rPr lang="nl-NL" sz="2000" dirty="0"/>
              <a:t>’</a:t>
            </a:r>
          </a:p>
          <a:p>
            <a:pPr marL="0" indent="0">
              <a:buFontTx/>
              <a:buNone/>
              <a:defRPr/>
            </a:pPr>
            <a:r>
              <a:rPr lang="nl-NL" sz="2000" dirty="0"/>
              <a:t>	2. </a:t>
            </a:r>
            <a:r>
              <a:rPr lang="nl-NL" sz="2000" i="1" dirty="0"/>
              <a:t>scope</a:t>
            </a:r>
            <a:r>
              <a:rPr lang="nl-NL" sz="2000" dirty="0"/>
              <a:t>: court </a:t>
            </a:r>
            <a:r>
              <a:rPr lang="nl-NL" sz="2000" dirty="0" err="1"/>
              <a:t>to</a:t>
            </a:r>
            <a:r>
              <a:rPr lang="nl-NL" sz="2000" dirty="0"/>
              <a:t> look at ‘</a:t>
            </a:r>
            <a:r>
              <a:rPr lang="nl-NL" sz="2000" dirty="0" err="1"/>
              <a:t>additional</a:t>
            </a:r>
            <a:r>
              <a:rPr lang="nl-NL" sz="2000" dirty="0"/>
              <a:t> </a:t>
            </a:r>
            <a:r>
              <a:rPr lang="nl-NL" sz="2000" dirty="0" err="1"/>
              <a:t>facts</a:t>
            </a:r>
            <a:r>
              <a:rPr lang="nl-NL" sz="2000" dirty="0"/>
              <a:t>’: </a:t>
            </a:r>
            <a:r>
              <a:rPr lang="nl-NL" sz="2000" dirty="0" err="1"/>
              <a:t>determined</a:t>
            </a:r>
            <a:r>
              <a:rPr lang="nl-NL" sz="2000" dirty="0"/>
              <a:t> </a:t>
            </a:r>
            <a:r>
              <a:rPr lang="nl-NL" sz="2000" dirty="0" err="1"/>
              <a:t>by</a:t>
            </a:r>
            <a:r>
              <a:rPr lang="nl-NL" sz="2000" dirty="0"/>
              <a:t> </a:t>
            </a:r>
            <a:r>
              <a:rPr lang="nl-NL" sz="2000" dirty="0" err="1"/>
              <a:t>national</a:t>
            </a:r>
            <a:endParaRPr lang="nl-NL" sz="2000" dirty="0"/>
          </a:p>
          <a:p>
            <a:pPr marL="0" indent="0">
              <a:buFontTx/>
              <a:buNone/>
              <a:defRPr/>
            </a:pPr>
            <a:r>
              <a:rPr lang="nl-NL" sz="2000" dirty="0"/>
              <a:t> 	</a:t>
            </a:r>
            <a:r>
              <a:rPr lang="nl-NL" sz="2000" dirty="0" err="1"/>
              <a:t>law</a:t>
            </a:r>
            <a:r>
              <a:rPr lang="nl-NL" sz="2000" dirty="0"/>
              <a:t> or does recital 32 form a basis?</a:t>
            </a:r>
          </a:p>
          <a:p>
            <a:pPr marL="0" indent="0">
              <a:buFontTx/>
              <a:buNone/>
              <a:defRPr/>
            </a:pPr>
            <a:r>
              <a:rPr lang="nl-NL" sz="2000" dirty="0"/>
              <a:t>	3. </a:t>
            </a:r>
            <a:r>
              <a:rPr lang="nl-NL" sz="2000" i="1" dirty="0" err="1"/>
              <a:t>depth</a:t>
            </a:r>
            <a:r>
              <a:rPr lang="nl-NL" sz="2000" i="1" dirty="0"/>
              <a:t>: </a:t>
            </a:r>
            <a:r>
              <a:rPr lang="nl-NL" sz="2000" dirty="0"/>
              <a:t>‘</a:t>
            </a:r>
            <a:r>
              <a:rPr lang="nl-NL" sz="2000" dirty="0" err="1"/>
              <a:t>carefully</a:t>
            </a:r>
            <a:r>
              <a:rPr lang="nl-NL" sz="2000" dirty="0"/>
              <a:t>’ </a:t>
            </a:r>
            <a:r>
              <a:rPr lang="nl-NL" sz="2000" dirty="0" err="1"/>
              <a:t>that</a:t>
            </a:r>
            <a:r>
              <a:rPr lang="nl-NL" sz="2000" dirty="0"/>
              <a:t> COMI is ‘</a:t>
            </a:r>
            <a:r>
              <a:rPr lang="nl-NL" sz="2000" dirty="0" err="1"/>
              <a:t>genuinely</a:t>
            </a:r>
            <a:r>
              <a:rPr lang="nl-NL" sz="2000" dirty="0"/>
              <a:t>’ </a:t>
            </a:r>
            <a:r>
              <a:rPr lang="nl-NL" sz="2000" dirty="0" err="1"/>
              <a:t>located</a:t>
            </a:r>
            <a:r>
              <a:rPr lang="nl-NL" sz="2000" dirty="0"/>
              <a:t> in MS (</a:t>
            </a:r>
            <a:r>
              <a:rPr lang="nl-NL" sz="2000" dirty="0" err="1"/>
              <a:t>rec</a:t>
            </a:r>
            <a:r>
              <a:rPr lang="nl-NL" sz="2000" dirty="0"/>
              <a:t> 30)</a:t>
            </a:r>
          </a:p>
          <a:p>
            <a:pPr marL="0" indent="0">
              <a:buFontTx/>
              <a:buNone/>
              <a:defRPr/>
            </a:pPr>
            <a:r>
              <a:rPr lang="nl-NL" sz="2000" dirty="0"/>
              <a:t>	4. </a:t>
            </a:r>
            <a:r>
              <a:rPr lang="nl-NL" sz="2000" i="1" dirty="0"/>
              <a:t>examination of </a:t>
            </a:r>
            <a:r>
              <a:rPr lang="nl-NL" sz="2000" i="1" dirty="0" err="1"/>
              <a:t>presumptions</a:t>
            </a:r>
            <a:r>
              <a:rPr lang="nl-NL" sz="2000" dirty="0"/>
              <a:t>?  ‘Full’ examination or take   	</a:t>
            </a:r>
            <a:br>
              <a:rPr lang="nl-NL" sz="2000" dirty="0"/>
            </a:br>
            <a:r>
              <a:rPr lang="nl-NL" sz="2000" dirty="0"/>
              <a:t>	</a:t>
            </a:r>
            <a:r>
              <a:rPr lang="nl-NL" sz="2000" dirty="0" err="1"/>
              <a:t>presumptions</a:t>
            </a:r>
            <a:r>
              <a:rPr lang="nl-NL" sz="2000" dirty="0"/>
              <a:t> as a </a:t>
            </a:r>
            <a:r>
              <a:rPr lang="nl-NL" sz="2000" dirty="0" err="1"/>
              <a:t>given</a:t>
            </a:r>
            <a:r>
              <a:rPr lang="nl-NL" sz="2000" dirty="0"/>
              <a:t>  </a:t>
            </a:r>
          </a:p>
          <a:p>
            <a:pPr marL="0" indent="0">
              <a:buFontTx/>
              <a:buNone/>
              <a:defRPr/>
            </a:pPr>
            <a:r>
              <a:rPr lang="nl-NL" sz="2000" dirty="0"/>
              <a:t>	</a:t>
            </a:r>
            <a:endParaRPr lang="en-GB" sz="2000" dirty="0"/>
          </a:p>
        </p:txBody>
      </p:sp>
    </p:spTree>
    <p:extLst>
      <p:ext uri="{BB962C8B-B14F-4D97-AF65-F5344CB8AC3E}">
        <p14:creationId xmlns:p14="http://schemas.microsoft.com/office/powerpoint/2010/main" val="122638484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57200" y="1336829"/>
            <a:ext cx="8229600" cy="441171"/>
          </a:xfrm>
        </p:spPr>
        <p:txBody>
          <a:bodyPr/>
          <a:lstStyle/>
          <a:p>
            <a:pPr eaLnBrk="1" hangingPunct="1"/>
            <a:r>
              <a:rPr lang="en-US" altLang="en-US" sz="2100"/>
              <a:t>Cross-border cooperation and communication</a:t>
            </a:r>
            <a:endParaRPr lang="nl-NL" altLang="en-US" sz="2100" dirty="0"/>
          </a:p>
        </p:txBody>
      </p:sp>
      <p:sp>
        <p:nvSpPr>
          <p:cNvPr id="11267" name="Rectangle 3"/>
          <p:cNvSpPr>
            <a:spLocks noGrp="1" noChangeArrowheads="1"/>
          </p:cNvSpPr>
          <p:nvPr>
            <p:ph type="body" idx="1"/>
          </p:nvPr>
        </p:nvSpPr>
        <p:spPr>
          <a:xfrm>
            <a:off x="304800" y="1860550"/>
            <a:ext cx="4205288" cy="4311650"/>
          </a:xfrm>
        </p:spPr>
        <p:txBody>
          <a:bodyPr/>
          <a:lstStyle/>
          <a:p>
            <a:pPr eaLnBrk="1" hangingPunct="1"/>
            <a:r>
              <a:rPr lang="en-US" altLang="en-US" sz="2100"/>
              <a:t>Renewed recital 48</a:t>
            </a:r>
          </a:p>
          <a:p>
            <a:pPr eaLnBrk="1" hangingPunct="1"/>
            <a:r>
              <a:rPr lang="en-US" altLang="en-US" sz="2100"/>
              <a:t>Renewed Art. 41 (former 31)</a:t>
            </a:r>
          </a:p>
          <a:p>
            <a:pPr eaLnBrk="1" hangingPunct="1">
              <a:buFontTx/>
              <a:buNone/>
            </a:pPr>
            <a:r>
              <a:rPr lang="en-US" altLang="en-US" sz="2100"/>
              <a:t>	CoCo between IPs</a:t>
            </a:r>
          </a:p>
          <a:p>
            <a:pPr eaLnBrk="1" hangingPunct="1"/>
            <a:r>
              <a:rPr lang="en-US" altLang="en-US" sz="2100"/>
              <a:t>Art. 42 </a:t>
            </a:r>
          </a:p>
          <a:p>
            <a:pPr eaLnBrk="1" hangingPunct="1">
              <a:buFontTx/>
              <a:buNone/>
            </a:pPr>
            <a:r>
              <a:rPr lang="en-US" altLang="en-US" sz="2100"/>
              <a:t>	CoCo between courts</a:t>
            </a:r>
          </a:p>
          <a:p>
            <a:pPr eaLnBrk="1" hangingPunct="1"/>
            <a:r>
              <a:rPr lang="en-US" altLang="en-US" sz="2100"/>
              <a:t>Art. 43</a:t>
            </a:r>
          </a:p>
          <a:p>
            <a:pPr eaLnBrk="1" hangingPunct="1">
              <a:buFontTx/>
              <a:buNone/>
            </a:pPr>
            <a:r>
              <a:rPr lang="en-US" altLang="en-US" sz="2100"/>
              <a:t>	CoCo between lPs and courts</a:t>
            </a:r>
          </a:p>
          <a:p>
            <a:pPr eaLnBrk="1" hangingPunct="1">
              <a:buFontTx/>
              <a:buNone/>
            </a:pPr>
            <a:endParaRPr lang="en-US" altLang="en-US" sz="2100"/>
          </a:p>
          <a:p>
            <a:pPr eaLnBrk="1" hangingPunct="1">
              <a:buFontTx/>
              <a:buNone/>
            </a:pPr>
            <a:r>
              <a:rPr lang="en-US" altLang="en-US" sz="2100"/>
              <a:t>Including: use of </a:t>
            </a:r>
            <a:r>
              <a:rPr lang="en-US" altLang="en-US" sz="2100" i="1"/>
              <a:t>protocol</a:t>
            </a:r>
            <a:r>
              <a:rPr lang="en-US" altLang="en-US" sz="2100"/>
              <a:t> or court approving it</a:t>
            </a:r>
            <a:endParaRPr lang="nl-NL" altLang="en-US" sz="2100"/>
          </a:p>
        </p:txBody>
      </p:sp>
      <p:sp>
        <p:nvSpPr>
          <p:cNvPr id="11268" name="AutoShape 5" descr="2Q=="/>
          <p:cNvSpPr>
            <a:spLocks noChangeAspect="1" noChangeArrowheads="1"/>
          </p:cNvSpPr>
          <p:nvPr/>
        </p:nvSpPr>
        <p:spPr bwMode="auto">
          <a:xfrm>
            <a:off x="53975" y="-26988"/>
            <a:ext cx="1963738" cy="180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165" tIns="40083" rIns="80165" bIns="40083"/>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a:solidFill>
                  <a:schemeClr val="tx1"/>
                </a:solidFill>
                <a:latin typeface="Arial" charset="0"/>
              </a:defRPr>
            </a:lvl5pPr>
            <a:lvl6pPr marL="2514600" indent="-228600" eaLnBrk="0" fontAlgn="base" hangingPunct="0">
              <a:spcBef>
                <a:spcPct val="20000"/>
              </a:spcBef>
              <a:spcAft>
                <a:spcPct val="0"/>
              </a:spcAft>
              <a:buChar char="»"/>
              <a:defRPr>
                <a:solidFill>
                  <a:schemeClr val="tx1"/>
                </a:solidFill>
                <a:latin typeface="Arial" charset="0"/>
              </a:defRPr>
            </a:lvl6pPr>
            <a:lvl7pPr marL="2971800" indent="-228600" eaLnBrk="0" fontAlgn="base" hangingPunct="0">
              <a:spcBef>
                <a:spcPct val="20000"/>
              </a:spcBef>
              <a:spcAft>
                <a:spcPct val="0"/>
              </a:spcAft>
              <a:buChar char="»"/>
              <a:defRPr>
                <a:solidFill>
                  <a:schemeClr val="tx1"/>
                </a:solidFill>
                <a:latin typeface="Arial" charset="0"/>
              </a:defRPr>
            </a:lvl7pPr>
            <a:lvl8pPr marL="3429000" indent="-228600" eaLnBrk="0" fontAlgn="base" hangingPunct="0">
              <a:spcBef>
                <a:spcPct val="20000"/>
              </a:spcBef>
              <a:spcAft>
                <a:spcPct val="0"/>
              </a:spcAft>
              <a:buChar char="»"/>
              <a:defRPr>
                <a:solidFill>
                  <a:schemeClr val="tx1"/>
                </a:solidFill>
                <a:latin typeface="Arial" charset="0"/>
              </a:defRPr>
            </a:lvl8pPr>
            <a:lvl9pPr marL="3886200" indent="-228600" eaLnBrk="0" fontAlgn="base" hangingPunct="0">
              <a:spcBef>
                <a:spcPct val="20000"/>
              </a:spcBef>
              <a:spcAft>
                <a:spcPct val="0"/>
              </a:spcAft>
              <a:buChar char="»"/>
              <a:defRPr>
                <a:solidFill>
                  <a:schemeClr val="tx1"/>
                </a:solidFill>
                <a:latin typeface="Arial" charset="0"/>
              </a:defRPr>
            </a:lvl9pPr>
          </a:lstStyle>
          <a:p>
            <a:pPr eaLnBrk="1" hangingPunct="1">
              <a:spcBef>
                <a:spcPct val="0"/>
              </a:spcBef>
              <a:buFontTx/>
              <a:buNone/>
            </a:pPr>
            <a:endParaRPr lang="en-US" altLang="en-US" sz="2400">
              <a:latin typeface="Times New Roman" charset="0"/>
            </a:endParaRPr>
          </a:p>
        </p:txBody>
      </p:sp>
      <p:pic>
        <p:nvPicPr>
          <p:cNvPr id="11269" name="Picture 6" descr="Cooperation"/>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248275" y="1927225"/>
            <a:ext cx="3386138" cy="352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207962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4"/>
          <p:cNvSpPr>
            <a:spLocks noGrp="1" noChangeArrowheads="1"/>
          </p:cNvSpPr>
          <p:nvPr>
            <p:ph type="title"/>
          </p:nvPr>
        </p:nvSpPr>
        <p:spPr>
          <a:xfrm>
            <a:off x="446088" y="1179769"/>
            <a:ext cx="8228012" cy="523875"/>
          </a:xfrm>
        </p:spPr>
        <p:txBody>
          <a:bodyPr/>
          <a:lstStyle/>
          <a:p>
            <a:pPr eaLnBrk="1" hangingPunct="1"/>
            <a:r>
              <a:rPr lang="en-US" altLang="en-US" sz="2400"/>
              <a:t>Shaping and Modeling “Cooperation”?</a:t>
            </a:r>
            <a:endParaRPr lang="nl-NL" altLang="en-US" sz="2400"/>
          </a:p>
        </p:txBody>
      </p:sp>
      <p:sp>
        <p:nvSpPr>
          <p:cNvPr id="12291" name="Rectangle 5"/>
          <p:cNvSpPr>
            <a:spLocks noGrp="1" noChangeArrowheads="1"/>
          </p:cNvSpPr>
          <p:nvPr>
            <p:ph type="body" sz="half" idx="1"/>
          </p:nvPr>
        </p:nvSpPr>
        <p:spPr>
          <a:xfrm>
            <a:off x="304800" y="1703644"/>
            <a:ext cx="4240213" cy="4832350"/>
          </a:xfrm>
        </p:spPr>
        <p:txBody>
          <a:bodyPr/>
          <a:lstStyle/>
          <a:p>
            <a:pPr eaLnBrk="1" hangingPunct="1">
              <a:buFontTx/>
              <a:buNone/>
            </a:pPr>
            <a:r>
              <a:rPr lang="en-GB" altLang="en-US" sz="2100" dirty="0"/>
              <a:t>Recital 48, last line: </a:t>
            </a:r>
          </a:p>
          <a:p>
            <a:pPr eaLnBrk="1" hangingPunct="1">
              <a:buFontTx/>
              <a:buNone/>
            </a:pPr>
            <a:r>
              <a:rPr lang="en-GB" altLang="en-US" sz="2100" dirty="0"/>
              <a:t>	</a:t>
            </a:r>
            <a:r>
              <a:rPr lang="en-GB" altLang="en-US" sz="2000" dirty="0"/>
              <a:t>‘…. When cooperating, IPs and courts should take into account best practices for cooperation in cross-border insolvency cases, as set out in principles and guidelines on communication and cooperation adopted by European and international organisations active in the area of insolvency law, and in particular the relevant guidelines prepared by the United Nations Commission on International Trade Law (</a:t>
            </a:r>
            <a:r>
              <a:rPr lang="en-GB" altLang="en-US" sz="2000" dirty="0" err="1"/>
              <a:t>Uncitral</a:t>
            </a:r>
            <a:r>
              <a:rPr lang="en-GB" altLang="en-US" sz="2000" dirty="0"/>
              <a:t>)’</a:t>
            </a:r>
          </a:p>
          <a:p>
            <a:pPr eaLnBrk="1" hangingPunct="1"/>
            <a:endParaRPr lang="nl-NL" altLang="en-US" sz="2100" dirty="0"/>
          </a:p>
        </p:txBody>
      </p:sp>
      <p:sp>
        <p:nvSpPr>
          <p:cNvPr id="546823" name="Rectangle 7"/>
          <p:cNvSpPr>
            <a:spLocks noChangeArrowheads="1"/>
          </p:cNvSpPr>
          <p:nvPr/>
        </p:nvSpPr>
        <p:spPr bwMode="auto">
          <a:xfrm>
            <a:off x="4694238" y="2254250"/>
            <a:ext cx="4240212" cy="388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lIns="91417" tIns="45709" rIns="91417" bIns="45709"/>
          <a:lstStyle>
            <a:lvl1pPr marL="341313" indent="-341313" defTabSz="912813">
              <a:defRPr sz="2400">
                <a:solidFill>
                  <a:schemeClr val="tx1"/>
                </a:solidFill>
                <a:latin typeface="Times New Roman" charset="0"/>
              </a:defRPr>
            </a:lvl1pPr>
            <a:lvl2pPr marL="742950" indent="-285750" defTabSz="912813">
              <a:defRPr sz="2400">
                <a:solidFill>
                  <a:schemeClr val="tx1"/>
                </a:solidFill>
                <a:latin typeface="Times New Roman" charset="0"/>
              </a:defRPr>
            </a:lvl2pPr>
            <a:lvl3pPr marL="1143000" indent="-228600" defTabSz="912813">
              <a:defRPr sz="2400">
                <a:solidFill>
                  <a:schemeClr val="tx1"/>
                </a:solidFill>
                <a:latin typeface="Times New Roman" charset="0"/>
              </a:defRPr>
            </a:lvl3pPr>
            <a:lvl4pPr marL="1600200" indent="-228600" defTabSz="912813">
              <a:defRPr sz="2400">
                <a:solidFill>
                  <a:schemeClr val="tx1"/>
                </a:solidFill>
                <a:latin typeface="Times New Roman" charset="0"/>
              </a:defRPr>
            </a:lvl4pPr>
            <a:lvl5pPr marL="2057400" indent="-228600" defTabSz="912813">
              <a:defRPr sz="2400">
                <a:solidFill>
                  <a:schemeClr val="tx1"/>
                </a:solidFill>
                <a:latin typeface="Times New Roman" charset="0"/>
              </a:defRPr>
            </a:lvl5pPr>
            <a:lvl6pPr marL="2514600" indent="-228600" defTabSz="912813" eaLnBrk="0" fontAlgn="base" hangingPunct="0">
              <a:spcBef>
                <a:spcPct val="0"/>
              </a:spcBef>
              <a:spcAft>
                <a:spcPct val="0"/>
              </a:spcAft>
              <a:defRPr sz="2400">
                <a:solidFill>
                  <a:schemeClr val="tx1"/>
                </a:solidFill>
                <a:latin typeface="Times New Roman" charset="0"/>
              </a:defRPr>
            </a:lvl6pPr>
            <a:lvl7pPr marL="2971800" indent="-228600" defTabSz="912813" eaLnBrk="0" fontAlgn="base" hangingPunct="0">
              <a:spcBef>
                <a:spcPct val="0"/>
              </a:spcBef>
              <a:spcAft>
                <a:spcPct val="0"/>
              </a:spcAft>
              <a:defRPr sz="2400">
                <a:solidFill>
                  <a:schemeClr val="tx1"/>
                </a:solidFill>
                <a:latin typeface="Times New Roman" charset="0"/>
              </a:defRPr>
            </a:lvl7pPr>
            <a:lvl8pPr marL="3429000" indent="-228600" defTabSz="912813" eaLnBrk="0" fontAlgn="base" hangingPunct="0">
              <a:spcBef>
                <a:spcPct val="0"/>
              </a:spcBef>
              <a:spcAft>
                <a:spcPct val="0"/>
              </a:spcAft>
              <a:defRPr sz="2400">
                <a:solidFill>
                  <a:schemeClr val="tx1"/>
                </a:solidFill>
                <a:latin typeface="Times New Roman" charset="0"/>
              </a:defRPr>
            </a:lvl8pPr>
            <a:lvl9pPr marL="3886200" indent="-228600" defTabSz="912813" eaLnBrk="0" fontAlgn="base" hangingPunct="0">
              <a:spcBef>
                <a:spcPct val="0"/>
              </a:spcBef>
              <a:spcAft>
                <a:spcPct val="0"/>
              </a:spcAft>
              <a:defRPr sz="2400">
                <a:solidFill>
                  <a:schemeClr val="tx1"/>
                </a:solidFill>
                <a:latin typeface="Times New Roman" charset="0"/>
              </a:defRPr>
            </a:lvl9pPr>
          </a:lstStyle>
          <a:p>
            <a:pPr eaLnBrk="1" hangingPunct="1">
              <a:lnSpc>
                <a:spcPct val="80000"/>
              </a:lnSpc>
              <a:buFontTx/>
              <a:buChar char="•"/>
            </a:pPr>
            <a:endParaRPr lang="en-US" altLang="en-US" sz="2500">
              <a:ea typeface="ＭＳ Ｐゴシック" charset="-128"/>
            </a:endParaRPr>
          </a:p>
        </p:txBody>
      </p:sp>
      <p:sp>
        <p:nvSpPr>
          <p:cNvPr id="546824" name="Rectangle 8"/>
          <p:cNvSpPr>
            <a:spLocks noChangeArrowheads="1"/>
          </p:cNvSpPr>
          <p:nvPr/>
        </p:nvSpPr>
        <p:spPr bwMode="auto">
          <a:xfrm>
            <a:off x="4694238" y="2254250"/>
            <a:ext cx="4240212" cy="388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lIns="91417" tIns="45709" rIns="91417" bIns="45709"/>
          <a:lstStyle>
            <a:lvl1pPr marL="341313" indent="-341313" defTabSz="912813">
              <a:defRPr sz="2400">
                <a:solidFill>
                  <a:schemeClr val="tx1"/>
                </a:solidFill>
                <a:latin typeface="Times New Roman" charset="0"/>
              </a:defRPr>
            </a:lvl1pPr>
            <a:lvl2pPr marL="742950" indent="-285750" defTabSz="912813">
              <a:defRPr sz="2400">
                <a:solidFill>
                  <a:schemeClr val="tx1"/>
                </a:solidFill>
                <a:latin typeface="Times New Roman" charset="0"/>
              </a:defRPr>
            </a:lvl2pPr>
            <a:lvl3pPr marL="1143000" indent="-228600" defTabSz="912813">
              <a:defRPr sz="2400">
                <a:solidFill>
                  <a:schemeClr val="tx1"/>
                </a:solidFill>
                <a:latin typeface="Times New Roman" charset="0"/>
              </a:defRPr>
            </a:lvl3pPr>
            <a:lvl4pPr marL="1600200" indent="-228600" defTabSz="912813">
              <a:defRPr sz="2400">
                <a:solidFill>
                  <a:schemeClr val="tx1"/>
                </a:solidFill>
                <a:latin typeface="Times New Roman" charset="0"/>
              </a:defRPr>
            </a:lvl4pPr>
            <a:lvl5pPr marL="2057400" indent="-228600" defTabSz="912813">
              <a:defRPr sz="2400">
                <a:solidFill>
                  <a:schemeClr val="tx1"/>
                </a:solidFill>
                <a:latin typeface="Times New Roman" charset="0"/>
              </a:defRPr>
            </a:lvl5pPr>
            <a:lvl6pPr marL="2514600" indent="-228600" defTabSz="912813" eaLnBrk="0" fontAlgn="base" hangingPunct="0">
              <a:spcBef>
                <a:spcPct val="0"/>
              </a:spcBef>
              <a:spcAft>
                <a:spcPct val="0"/>
              </a:spcAft>
              <a:defRPr sz="2400">
                <a:solidFill>
                  <a:schemeClr val="tx1"/>
                </a:solidFill>
                <a:latin typeface="Times New Roman" charset="0"/>
              </a:defRPr>
            </a:lvl6pPr>
            <a:lvl7pPr marL="2971800" indent="-228600" defTabSz="912813" eaLnBrk="0" fontAlgn="base" hangingPunct="0">
              <a:spcBef>
                <a:spcPct val="0"/>
              </a:spcBef>
              <a:spcAft>
                <a:spcPct val="0"/>
              </a:spcAft>
              <a:defRPr sz="2400">
                <a:solidFill>
                  <a:schemeClr val="tx1"/>
                </a:solidFill>
                <a:latin typeface="Times New Roman" charset="0"/>
              </a:defRPr>
            </a:lvl7pPr>
            <a:lvl8pPr marL="3429000" indent="-228600" defTabSz="912813" eaLnBrk="0" fontAlgn="base" hangingPunct="0">
              <a:spcBef>
                <a:spcPct val="0"/>
              </a:spcBef>
              <a:spcAft>
                <a:spcPct val="0"/>
              </a:spcAft>
              <a:defRPr sz="2400">
                <a:solidFill>
                  <a:schemeClr val="tx1"/>
                </a:solidFill>
                <a:latin typeface="Times New Roman" charset="0"/>
              </a:defRPr>
            </a:lvl8pPr>
            <a:lvl9pPr marL="3886200" indent="-228600" defTabSz="912813" eaLnBrk="0" fontAlgn="base" hangingPunct="0">
              <a:spcBef>
                <a:spcPct val="0"/>
              </a:spcBef>
              <a:spcAft>
                <a:spcPct val="0"/>
              </a:spcAft>
              <a:defRPr sz="2400">
                <a:solidFill>
                  <a:schemeClr val="tx1"/>
                </a:solidFill>
                <a:latin typeface="Times New Roman" charset="0"/>
              </a:defRPr>
            </a:lvl9pPr>
          </a:lstStyle>
          <a:p>
            <a:pPr eaLnBrk="1" hangingPunct="1">
              <a:lnSpc>
                <a:spcPct val="80000"/>
              </a:lnSpc>
              <a:buFontTx/>
              <a:buChar char="•"/>
            </a:pPr>
            <a:endParaRPr lang="en-US" altLang="en-US" sz="2500">
              <a:ea typeface="ＭＳ Ｐゴシック" charset="-128"/>
            </a:endParaRPr>
          </a:p>
        </p:txBody>
      </p:sp>
      <p:sp>
        <p:nvSpPr>
          <p:cNvPr id="546825" name="Rectangle 9"/>
          <p:cNvSpPr>
            <a:spLocks noChangeArrowheads="1"/>
          </p:cNvSpPr>
          <p:nvPr/>
        </p:nvSpPr>
        <p:spPr bwMode="auto">
          <a:xfrm>
            <a:off x="4694238" y="2254250"/>
            <a:ext cx="4240212" cy="388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lIns="91417" tIns="45709" rIns="91417" bIns="45709"/>
          <a:lstStyle>
            <a:lvl1pPr marL="341313" indent="-341313" defTabSz="912813">
              <a:defRPr sz="2400">
                <a:solidFill>
                  <a:schemeClr val="tx1"/>
                </a:solidFill>
                <a:latin typeface="Times New Roman" charset="0"/>
              </a:defRPr>
            </a:lvl1pPr>
            <a:lvl2pPr marL="742950" indent="-285750" defTabSz="912813">
              <a:defRPr sz="2400">
                <a:solidFill>
                  <a:schemeClr val="tx1"/>
                </a:solidFill>
                <a:latin typeface="Times New Roman" charset="0"/>
              </a:defRPr>
            </a:lvl2pPr>
            <a:lvl3pPr marL="1143000" indent="-228600" defTabSz="912813">
              <a:defRPr sz="2400">
                <a:solidFill>
                  <a:schemeClr val="tx1"/>
                </a:solidFill>
                <a:latin typeface="Times New Roman" charset="0"/>
              </a:defRPr>
            </a:lvl3pPr>
            <a:lvl4pPr marL="1600200" indent="-228600" defTabSz="912813">
              <a:defRPr sz="2400">
                <a:solidFill>
                  <a:schemeClr val="tx1"/>
                </a:solidFill>
                <a:latin typeface="Times New Roman" charset="0"/>
              </a:defRPr>
            </a:lvl4pPr>
            <a:lvl5pPr marL="2057400" indent="-228600" defTabSz="912813">
              <a:defRPr sz="2400">
                <a:solidFill>
                  <a:schemeClr val="tx1"/>
                </a:solidFill>
                <a:latin typeface="Times New Roman" charset="0"/>
              </a:defRPr>
            </a:lvl5pPr>
            <a:lvl6pPr marL="2514600" indent="-228600" defTabSz="912813" eaLnBrk="0" fontAlgn="base" hangingPunct="0">
              <a:spcBef>
                <a:spcPct val="0"/>
              </a:spcBef>
              <a:spcAft>
                <a:spcPct val="0"/>
              </a:spcAft>
              <a:defRPr sz="2400">
                <a:solidFill>
                  <a:schemeClr val="tx1"/>
                </a:solidFill>
                <a:latin typeface="Times New Roman" charset="0"/>
              </a:defRPr>
            </a:lvl6pPr>
            <a:lvl7pPr marL="2971800" indent="-228600" defTabSz="912813" eaLnBrk="0" fontAlgn="base" hangingPunct="0">
              <a:spcBef>
                <a:spcPct val="0"/>
              </a:spcBef>
              <a:spcAft>
                <a:spcPct val="0"/>
              </a:spcAft>
              <a:defRPr sz="2400">
                <a:solidFill>
                  <a:schemeClr val="tx1"/>
                </a:solidFill>
                <a:latin typeface="Times New Roman" charset="0"/>
              </a:defRPr>
            </a:lvl7pPr>
            <a:lvl8pPr marL="3429000" indent="-228600" defTabSz="912813" eaLnBrk="0" fontAlgn="base" hangingPunct="0">
              <a:spcBef>
                <a:spcPct val="0"/>
              </a:spcBef>
              <a:spcAft>
                <a:spcPct val="0"/>
              </a:spcAft>
              <a:defRPr sz="2400">
                <a:solidFill>
                  <a:schemeClr val="tx1"/>
                </a:solidFill>
                <a:latin typeface="Times New Roman" charset="0"/>
              </a:defRPr>
            </a:lvl8pPr>
            <a:lvl9pPr marL="3886200" indent="-228600" defTabSz="912813" eaLnBrk="0" fontAlgn="base" hangingPunct="0">
              <a:spcBef>
                <a:spcPct val="0"/>
              </a:spcBef>
              <a:spcAft>
                <a:spcPct val="0"/>
              </a:spcAft>
              <a:defRPr sz="2400">
                <a:solidFill>
                  <a:schemeClr val="tx1"/>
                </a:solidFill>
                <a:latin typeface="Times New Roman" charset="0"/>
              </a:defRPr>
            </a:lvl9pPr>
          </a:lstStyle>
          <a:p>
            <a:pPr eaLnBrk="1" hangingPunct="1">
              <a:lnSpc>
                <a:spcPct val="80000"/>
              </a:lnSpc>
              <a:buFontTx/>
              <a:buChar char="•"/>
            </a:pPr>
            <a:endParaRPr lang="en-US" altLang="en-US" sz="2500">
              <a:ea typeface="ＭＳ Ｐゴシック" charset="-128"/>
            </a:endParaRPr>
          </a:p>
        </p:txBody>
      </p:sp>
      <p:pic>
        <p:nvPicPr>
          <p:cNvPr id="12295" name="Picture 16" descr="MP900399742[1]"/>
          <p:cNvPicPr>
            <a:picLocks noGrp="1" noChangeAspect="1" noChangeArrowheads="1"/>
          </p:cNvPicPr>
          <p:nvPr>
            <p:ph type="clipArt" sz="half" idx="2"/>
          </p:nvPr>
        </p:nvPicPr>
        <p:blipFill>
          <a:blip r:embed="rId2" cstate="screen">
            <a:extLst>
              <a:ext uri="{28A0092B-C50C-407E-A947-70E740481C1C}">
                <a14:useLocalDpi xmlns:a14="http://schemas.microsoft.com/office/drawing/2010/main"/>
              </a:ext>
            </a:extLst>
          </a:blip>
          <a:srcRect/>
          <a:stretch>
            <a:fillRect/>
          </a:stretch>
        </p:blipFill>
        <p:spPr>
          <a:xfrm>
            <a:off x="5495925" y="2319338"/>
            <a:ext cx="2968625" cy="3087687"/>
          </a:xfrm>
        </p:spPr>
      </p:pic>
    </p:spTree>
    <p:extLst>
      <p:ext uri="{BB962C8B-B14F-4D97-AF65-F5344CB8AC3E}">
        <p14:creationId xmlns:p14="http://schemas.microsoft.com/office/powerpoint/2010/main" val="97182553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2"/>
          <p:cNvSpPr>
            <a:spLocks noGrp="1" noChangeArrowheads="1"/>
          </p:cNvSpPr>
          <p:nvPr>
            <p:ph type="title" idx="4294967295"/>
          </p:nvPr>
        </p:nvSpPr>
        <p:spPr>
          <a:xfrm>
            <a:off x="457200" y="1195123"/>
            <a:ext cx="8229600" cy="523875"/>
          </a:xfrm>
        </p:spPr>
        <p:txBody>
          <a:bodyPr/>
          <a:lstStyle/>
          <a:p>
            <a:pPr eaLnBrk="1" hangingPunct="1"/>
            <a:r>
              <a:rPr lang="en-US" altLang="en-US" sz="2400"/>
              <a:t>www.insol-europe.org</a:t>
            </a:r>
            <a:endParaRPr lang="en-US" altLang="en-US" sz="2400" dirty="0"/>
          </a:p>
        </p:txBody>
      </p:sp>
      <p:pic>
        <p:nvPicPr>
          <p:cNvPr id="13316" name="Picture 3" descr="CoCo Cover-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970599" y="1829743"/>
            <a:ext cx="3202802" cy="4536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1935580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3" name="Rectangle 2"/>
          <p:cNvSpPr>
            <a:spLocks noGrp="1" noChangeArrowheads="1"/>
          </p:cNvSpPr>
          <p:nvPr>
            <p:ph type="title" idx="4294967295"/>
          </p:nvPr>
        </p:nvSpPr>
        <p:spPr>
          <a:xfrm>
            <a:off x="446088" y="1268259"/>
            <a:ext cx="8228012" cy="685800"/>
          </a:xfrm>
        </p:spPr>
        <p:txBody>
          <a:bodyPr>
            <a:normAutofit fontScale="90000"/>
          </a:bodyPr>
          <a:lstStyle/>
          <a:p>
            <a:pPr eaLnBrk="1" hangingPunct="1"/>
            <a:r>
              <a:rPr lang="nl-NL" altLang="en-US" sz="2400" dirty="0"/>
              <a:t>European Communication and Cooperation </a:t>
            </a:r>
            <a:r>
              <a:rPr lang="nl-NL" altLang="en-US" sz="2400" dirty="0" err="1"/>
              <a:t>Guidelines</a:t>
            </a:r>
            <a:r>
              <a:rPr lang="nl-NL" altLang="en-US" sz="2400" dirty="0"/>
              <a:t> </a:t>
            </a:r>
            <a:br>
              <a:rPr lang="nl-NL" altLang="en-US" sz="2400" dirty="0"/>
            </a:br>
            <a:r>
              <a:rPr lang="nl-NL" altLang="en-US" sz="2400" dirty="0"/>
              <a:t>For Cross-border Insolvency</a:t>
            </a:r>
          </a:p>
        </p:txBody>
      </p:sp>
      <p:sp>
        <p:nvSpPr>
          <p:cNvPr id="15364" name="Rectangle 3"/>
          <p:cNvSpPr>
            <a:spLocks noGrp="1" noChangeArrowheads="1"/>
          </p:cNvSpPr>
          <p:nvPr>
            <p:ph type="body" idx="4294967295"/>
          </p:nvPr>
        </p:nvSpPr>
        <p:spPr>
          <a:xfrm>
            <a:off x="260350" y="2508097"/>
            <a:ext cx="8610600" cy="4181475"/>
          </a:xfrm>
        </p:spPr>
        <p:txBody>
          <a:bodyPr/>
          <a:lstStyle/>
          <a:p>
            <a:pPr eaLnBrk="1" hangingPunct="1">
              <a:lnSpc>
                <a:spcPct val="67000"/>
              </a:lnSpc>
              <a:buFontTx/>
              <a:buNone/>
            </a:pPr>
            <a:r>
              <a:rPr lang="nl-NL" altLang="en-US" sz="2100"/>
              <a:t>CoCo Guidelines - </a:t>
            </a:r>
            <a:r>
              <a:rPr lang="en-US" altLang="en-US" sz="2100" u="sng">
                <a:hlinkClick r:id="rId2"/>
              </a:rPr>
              <a:t>www.insol-europe.org</a:t>
            </a:r>
            <a:r>
              <a:rPr lang="en-US" altLang="en-US" sz="2100"/>
              <a:t> </a:t>
            </a:r>
          </a:p>
          <a:p>
            <a:pPr eaLnBrk="1" hangingPunct="1">
              <a:lnSpc>
                <a:spcPct val="67000"/>
              </a:lnSpc>
              <a:buFontTx/>
              <a:buNone/>
            </a:pPr>
            <a:endParaRPr lang="en-US" altLang="en-US" sz="2100"/>
          </a:p>
          <a:p>
            <a:pPr eaLnBrk="1" hangingPunct="1">
              <a:lnSpc>
                <a:spcPct val="67000"/>
              </a:lnSpc>
              <a:buFontTx/>
              <a:buNone/>
            </a:pPr>
            <a:r>
              <a:rPr lang="en-US" altLang="en-US" sz="2100"/>
              <a:t>My weblog</a:t>
            </a:r>
          </a:p>
          <a:p>
            <a:pPr eaLnBrk="1" hangingPunct="1">
              <a:lnSpc>
                <a:spcPct val="67000"/>
              </a:lnSpc>
              <a:buFontTx/>
              <a:buNone/>
            </a:pPr>
            <a:endParaRPr lang="en-US" altLang="en-US" sz="2100"/>
          </a:p>
          <a:p>
            <a:pPr eaLnBrk="1" hangingPunct="1">
              <a:lnSpc>
                <a:spcPct val="67000"/>
              </a:lnSpc>
              <a:buFontTx/>
              <a:buNone/>
            </a:pPr>
            <a:r>
              <a:rPr lang="en-US" altLang="en-US" sz="2100"/>
              <a:t>2007-09-doc1	- text CoCo Guidelines (18 in number)</a:t>
            </a:r>
          </a:p>
          <a:p>
            <a:pPr eaLnBrk="1" hangingPunct="1">
              <a:lnSpc>
                <a:spcPct val="67000"/>
              </a:lnSpc>
              <a:buFontTx/>
              <a:buNone/>
            </a:pPr>
            <a:endParaRPr lang="en-US" altLang="en-US" sz="2100"/>
          </a:p>
          <a:p>
            <a:pPr eaLnBrk="1" hangingPunct="1">
              <a:lnSpc>
                <a:spcPct val="67000"/>
              </a:lnSpc>
              <a:buFontTx/>
              <a:buNone/>
            </a:pPr>
            <a:r>
              <a:rPr lang="en-US" altLang="en-US" sz="2100"/>
              <a:t>2007-10-doc2	- endorsement by INSOL Europe </a:t>
            </a:r>
            <a:endParaRPr lang="nl-NL" altLang="en-US" sz="2100"/>
          </a:p>
          <a:p>
            <a:pPr eaLnBrk="1" hangingPunct="1">
              <a:lnSpc>
                <a:spcPct val="67000"/>
              </a:lnSpc>
              <a:buFontTx/>
              <a:buNone/>
            </a:pPr>
            <a:endParaRPr lang="nl-NL" altLang="en-US" sz="2100"/>
          </a:p>
          <a:p>
            <a:pPr eaLnBrk="1" hangingPunct="1">
              <a:lnSpc>
                <a:spcPct val="67000"/>
              </a:lnSpc>
              <a:buFontTx/>
              <a:buNone/>
            </a:pPr>
            <a:r>
              <a:rPr lang="nl-NL" altLang="en-US" sz="2100"/>
              <a:t>Status – “Soft law” / best practices</a:t>
            </a:r>
          </a:p>
          <a:p>
            <a:pPr eaLnBrk="1" hangingPunct="1">
              <a:lnSpc>
                <a:spcPct val="67000"/>
              </a:lnSpc>
            </a:pPr>
            <a:endParaRPr lang="nl-NL" altLang="en-US" sz="2100"/>
          </a:p>
          <a:p>
            <a:pPr eaLnBrk="1" hangingPunct="1">
              <a:lnSpc>
                <a:spcPct val="67000"/>
              </a:lnSpc>
              <a:buFontTx/>
              <a:buNone/>
            </a:pPr>
            <a:r>
              <a:rPr lang="nl-NL" altLang="en-US" sz="2100"/>
              <a:t>Promotes coordination, using ‘Protocols’ (includes “Checklist Protocol”)</a:t>
            </a:r>
          </a:p>
          <a:p>
            <a:pPr eaLnBrk="1" hangingPunct="1">
              <a:lnSpc>
                <a:spcPct val="67000"/>
              </a:lnSpc>
            </a:pPr>
            <a:endParaRPr lang="nl-NL" altLang="en-US" sz="2100"/>
          </a:p>
          <a:p>
            <a:pPr eaLnBrk="1" hangingPunct="1">
              <a:lnSpc>
                <a:spcPct val="67000"/>
              </a:lnSpc>
            </a:pPr>
            <a:endParaRPr lang="nl-NL" altLang="en-US" sz="2100"/>
          </a:p>
          <a:p>
            <a:pPr eaLnBrk="1" hangingPunct="1">
              <a:lnSpc>
                <a:spcPct val="67000"/>
              </a:lnSpc>
              <a:buFontTx/>
              <a:buNone/>
            </a:pPr>
            <a:endParaRPr lang="nl-NL" altLang="en-US" sz="2100"/>
          </a:p>
        </p:txBody>
      </p:sp>
    </p:spTree>
    <p:extLst>
      <p:ext uri="{BB962C8B-B14F-4D97-AF65-F5344CB8AC3E}">
        <p14:creationId xmlns:p14="http://schemas.microsoft.com/office/powerpoint/2010/main" val="984355580"/>
      </p:ext>
    </p:extLst>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7" name="Rectangle 2"/>
          <p:cNvSpPr>
            <a:spLocks noGrp="1" noChangeArrowheads="1"/>
          </p:cNvSpPr>
          <p:nvPr>
            <p:ph type="title" idx="4294967295"/>
          </p:nvPr>
        </p:nvSpPr>
        <p:spPr>
          <a:xfrm>
            <a:off x="250825" y="1184275"/>
            <a:ext cx="8642350" cy="720725"/>
          </a:xfrm>
        </p:spPr>
        <p:txBody>
          <a:bodyPr lIns="91428" tIns="45715" rIns="91428" bIns="45715"/>
          <a:lstStyle/>
          <a:p>
            <a:r>
              <a:rPr lang="nl-NL" altLang="en-US" sz="2400"/>
              <a:t>CoCo </a:t>
            </a:r>
            <a:r>
              <a:rPr lang="nl-NL" altLang="en-US" sz="2400" dirty="0" err="1"/>
              <a:t>Guidelines</a:t>
            </a:r>
            <a:r>
              <a:rPr lang="nl-NL" altLang="en-US" sz="2400" dirty="0"/>
              <a:t> in </a:t>
            </a:r>
            <a:r>
              <a:rPr lang="nl-NL" altLang="en-US" sz="2400" dirty="0" err="1"/>
              <a:t>Practice</a:t>
            </a:r>
            <a:r>
              <a:rPr lang="nl-NL" altLang="en-US" sz="2400" dirty="0"/>
              <a:t>?</a:t>
            </a:r>
          </a:p>
        </p:txBody>
      </p:sp>
      <p:sp>
        <p:nvSpPr>
          <p:cNvPr id="411651" name="Rectangle 3"/>
          <p:cNvSpPr>
            <a:spLocks noGrp="1" noChangeArrowheads="1"/>
          </p:cNvSpPr>
          <p:nvPr>
            <p:ph type="body" idx="4294967295"/>
          </p:nvPr>
        </p:nvSpPr>
        <p:spPr>
          <a:xfrm>
            <a:off x="539750" y="1628775"/>
            <a:ext cx="8280400" cy="4679950"/>
          </a:xfrm>
        </p:spPr>
        <p:txBody>
          <a:bodyPr lIns="91428" tIns="45715" rIns="91428" bIns="45715"/>
          <a:lstStyle/>
          <a:p>
            <a:pPr marL="685800" indent="-685800" defTabSz="520700">
              <a:lnSpc>
                <a:spcPct val="70000"/>
              </a:lnSpc>
              <a:buFontTx/>
              <a:buNone/>
              <a:defRPr/>
            </a:pPr>
            <a:r>
              <a:rPr lang="nl-NL" altLang="en-US" sz="2800" dirty="0"/>
              <a:t>	</a:t>
            </a:r>
            <a:endParaRPr lang="nl-NL" altLang="en-US" sz="2400" dirty="0"/>
          </a:p>
          <a:p>
            <a:pPr marL="1130300" lvl="1" indent="-609600" defTabSz="520700">
              <a:lnSpc>
                <a:spcPct val="70000"/>
              </a:lnSpc>
              <a:defRPr/>
            </a:pPr>
            <a:r>
              <a:rPr lang="nl-NL" altLang="en-US" sz="2400" i="1" dirty="0" err="1"/>
              <a:t>BenQ</a:t>
            </a:r>
            <a:r>
              <a:rPr lang="nl-NL" altLang="en-US" sz="2400" i="1" dirty="0"/>
              <a:t> Holding</a:t>
            </a:r>
            <a:r>
              <a:rPr lang="nl-NL" altLang="en-US" sz="2400" dirty="0"/>
              <a:t> (NL court – </a:t>
            </a:r>
            <a:r>
              <a:rPr lang="nl-NL" altLang="en-US" sz="2400" dirty="0" err="1"/>
              <a:t>German</a:t>
            </a:r>
            <a:r>
              <a:rPr lang="nl-NL" altLang="en-US" sz="2400" dirty="0"/>
              <a:t> court; 2007)</a:t>
            </a:r>
          </a:p>
          <a:p>
            <a:pPr marL="1809750" lvl="3" indent="-438150" defTabSz="520700">
              <a:lnSpc>
                <a:spcPct val="70000"/>
              </a:lnSpc>
              <a:defRPr/>
            </a:pPr>
            <a:r>
              <a:rPr lang="en-US" altLang="en-US" sz="1800" dirty="0"/>
              <a:t>Order of judicial decisions</a:t>
            </a:r>
            <a:endParaRPr lang="nl-NL" altLang="en-US" sz="1800" dirty="0"/>
          </a:p>
          <a:p>
            <a:pPr marL="1130300" lvl="1" indent="-609600" defTabSz="520700">
              <a:lnSpc>
                <a:spcPct val="70000"/>
              </a:lnSpc>
              <a:defRPr/>
            </a:pPr>
            <a:r>
              <a:rPr lang="nl-NL" altLang="en-US" sz="2400" i="1" dirty="0" err="1"/>
              <a:t>Automold</a:t>
            </a:r>
            <a:r>
              <a:rPr lang="nl-NL" altLang="en-US" sz="2400" i="1" dirty="0"/>
              <a:t> </a:t>
            </a:r>
            <a:r>
              <a:rPr lang="nl-NL" altLang="en-US" sz="2400" dirty="0"/>
              <a:t>(</a:t>
            </a:r>
            <a:r>
              <a:rPr lang="nl-NL" altLang="en-US" sz="2400" dirty="0" err="1"/>
              <a:t>German</a:t>
            </a:r>
            <a:r>
              <a:rPr lang="nl-NL" altLang="en-US" sz="2400" dirty="0"/>
              <a:t> court – UK liquidator) </a:t>
            </a:r>
          </a:p>
          <a:p>
            <a:pPr marL="1809750" lvl="3" indent="-438150" defTabSz="520700">
              <a:lnSpc>
                <a:spcPct val="70000"/>
              </a:lnSpc>
              <a:defRPr/>
            </a:pPr>
            <a:r>
              <a:rPr lang="nl-NL" altLang="en-US" sz="1800" dirty="0" err="1"/>
              <a:t>Scheduling</a:t>
            </a:r>
            <a:r>
              <a:rPr lang="nl-NL" altLang="en-US" sz="1800" dirty="0"/>
              <a:t> </a:t>
            </a:r>
            <a:r>
              <a:rPr lang="nl-NL" altLang="en-US" sz="1800" dirty="0" err="1"/>
              <a:t>creditors</a:t>
            </a:r>
            <a:r>
              <a:rPr lang="nl-NL" altLang="en-US" sz="1800" dirty="0"/>
              <a:t> meeting in Germany</a:t>
            </a:r>
          </a:p>
          <a:p>
            <a:pPr marL="1130300" lvl="1" indent="-609600" defTabSz="520700">
              <a:lnSpc>
                <a:spcPct val="70000"/>
              </a:lnSpc>
              <a:defRPr/>
            </a:pPr>
            <a:r>
              <a:rPr lang="nl-NL" altLang="en-US" sz="2400" dirty="0" err="1"/>
              <a:t>Restructuring</a:t>
            </a:r>
            <a:r>
              <a:rPr lang="nl-NL" altLang="en-US" sz="2400" dirty="0"/>
              <a:t> </a:t>
            </a:r>
            <a:r>
              <a:rPr lang="nl-NL" altLang="en-US" sz="2400" dirty="0" err="1"/>
              <a:t>Committee</a:t>
            </a:r>
            <a:r>
              <a:rPr lang="nl-NL" altLang="en-US" sz="2400" dirty="0"/>
              <a:t> </a:t>
            </a:r>
            <a:r>
              <a:rPr lang="nl-NL" altLang="en-US" sz="2400" dirty="0" err="1"/>
              <a:t>Landsbanki</a:t>
            </a:r>
            <a:r>
              <a:rPr lang="nl-NL" altLang="en-US" sz="2400" dirty="0"/>
              <a:t> – ICESAVE?</a:t>
            </a:r>
          </a:p>
          <a:p>
            <a:pPr marL="1130300" lvl="1" indent="-609600" defTabSz="520700">
              <a:lnSpc>
                <a:spcPct val="70000"/>
              </a:lnSpc>
              <a:defRPr/>
            </a:pPr>
            <a:r>
              <a:rPr lang="nl-NL" altLang="en-US" sz="2400" i="1" dirty="0"/>
              <a:t>Lehman </a:t>
            </a:r>
            <a:r>
              <a:rPr lang="nl-NL" altLang="en-US" sz="2400" i="1" dirty="0" err="1"/>
              <a:t>Brothers</a:t>
            </a:r>
            <a:r>
              <a:rPr lang="nl-NL" altLang="en-US" sz="2400" i="1" dirty="0"/>
              <a:t> Holdings Inc. (LBHI)</a:t>
            </a:r>
          </a:p>
          <a:p>
            <a:pPr marL="1809750" lvl="3" indent="-438150" defTabSz="520700">
              <a:lnSpc>
                <a:spcPct val="70000"/>
              </a:lnSpc>
              <a:defRPr/>
            </a:pPr>
            <a:r>
              <a:rPr lang="en-US" altLang="en-US" sz="1800" dirty="0" err="1"/>
              <a:t>CoCo</a:t>
            </a:r>
            <a:r>
              <a:rPr lang="en-US" altLang="en-US" sz="1800" dirty="0"/>
              <a:t> Guidelines referred to in draft-global protocol</a:t>
            </a:r>
            <a:endParaRPr lang="nl-NL" altLang="en-US" sz="1800" dirty="0"/>
          </a:p>
          <a:p>
            <a:pPr marL="1130300" lvl="1" indent="-609600" defTabSz="520700">
              <a:lnSpc>
                <a:spcPct val="70000"/>
              </a:lnSpc>
              <a:defRPr/>
            </a:pPr>
            <a:r>
              <a:rPr lang="en-US" altLang="en-US" sz="2400" i="1" dirty="0"/>
              <a:t>PIN AG</a:t>
            </a:r>
            <a:r>
              <a:rPr lang="en-US" altLang="en-US" sz="2400" dirty="0"/>
              <a:t> </a:t>
            </a:r>
          </a:p>
          <a:p>
            <a:pPr marL="1809750" lvl="3" indent="-438150" defTabSz="520700">
              <a:lnSpc>
                <a:spcPct val="70000"/>
              </a:lnSpc>
              <a:defRPr/>
            </a:pPr>
            <a:r>
              <a:rPr lang="en-US" altLang="en-US" sz="1800" dirty="0"/>
              <a:t>German &amp; Lux court share info re “main proceedings”</a:t>
            </a:r>
          </a:p>
          <a:p>
            <a:pPr marL="952500" lvl="1" indent="-438150" defTabSz="520700">
              <a:lnSpc>
                <a:spcPct val="70000"/>
              </a:lnSpc>
              <a:defRPr/>
            </a:pPr>
            <a:r>
              <a:rPr lang="en-US" altLang="en-US" sz="2400" i="1" dirty="0"/>
              <a:t>  Nortel Networks</a:t>
            </a:r>
          </a:p>
          <a:p>
            <a:pPr marL="1809750" lvl="3" indent="-438150" defTabSz="520700">
              <a:lnSpc>
                <a:spcPct val="70000"/>
              </a:lnSpc>
              <a:defRPr/>
            </a:pPr>
            <a:r>
              <a:rPr lang="en-US" altLang="en-US" sz="1800" dirty="0" err="1"/>
              <a:t>CoCo</a:t>
            </a:r>
            <a:r>
              <a:rPr lang="en-US" altLang="en-US" sz="1800" dirty="0"/>
              <a:t> Guidelines referred to in set of documents (</a:t>
            </a:r>
            <a:r>
              <a:rPr lang="en-US" altLang="en-US" sz="1800" dirty="0" err="1"/>
              <a:t>i</a:t>
            </a:r>
            <a:r>
              <a:rPr lang="en-GB" sz="1800" dirty="0" err="1"/>
              <a:t>ntra</a:t>
            </a:r>
            <a:r>
              <a:rPr lang="en-GB" sz="1800" dirty="0"/>
              <a:t>-group</a:t>
            </a:r>
          </a:p>
          <a:p>
            <a:pPr marL="1371600" lvl="3" indent="0" defTabSz="520700">
              <a:lnSpc>
                <a:spcPct val="70000"/>
              </a:lnSpc>
              <a:buFontTx/>
              <a:buNone/>
              <a:defRPr/>
            </a:pPr>
            <a:r>
              <a:rPr lang="en-GB" sz="1800" dirty="0"/>
              <a:t>       Master R&amp;D Agreement, a ‘coordinating protocol’ and a </a:t>
            </a:r>
          </a:p>
          <a:p>
            <a:pPr marL="1371600" lvl="3" indent="0" defTabSz="520700">
              <a:lnSpc>
                <a:spcPct val="70000"/>
              </a:lnSpc>
              <a:buFontTx/>
              <a:buNone/>
              <a:defRPr/>
            </a:pPr>
            <a:r>
              <a:rPr lang="en-GB" sz="1800" dirty="0"/>
              <a:t>	    ‘memorandum settling the action’ between the involved IPs</a:t>
            </a:r>
            <a:endParaRPr lang="nl-NL" altLang="en-US" sz="1600" i="1" dirty="0"/>
          </a:p>
          <a:p>
            <a:pPr marL="1130300" lvl="1" indent="-609600" defTabSz="520700">
              <a:lnSpc>
                <a:spcPct val="70000"/>
              </a:lnSpc>
              <a:buFontTx/>
              <a:buNone/>
              <a:defRPr/>
            </a:pPr>
            <a:endParaRPr lang="nl-NL" altLang="en-US" sz="2400" dirty="0"/>
          </a:p>
        </p:txBody>
      </p:sp>
    </p:spTree>
    <p:extLst>
      <p:ext uri="{BB962C8B-B14F-4D97-AF65-F5344CB8AC3E}">
        <p14:creationId xmlns:p14="http://schemas.microsoft.com/office/powerpoint/2010/main" val="199770021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165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11651">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11651">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11651">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11651">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11651">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11651">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11651">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11651">
                                            <p:txEl>
                                              <p:pRg st="8" end="8"/>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11651">
                                            <p:txEl>
                                              <p:pRg st="9" end="9"/>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411651">
                                            <p:txEl>
                                              <p:pRg st="10" end="10"/>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411651">
                                            <p:txEl>
                                              <p:pRg st="11" end="11"/>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11651">
                                            <p:txEl>
                                              <p:pRg st="12" end="12"/>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411651">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1651" grpId="0" build="p"/>
    </p:bldLst>
  </p:timing>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1" name="Rectangle 2"/>
          <p:cNvSpPr>
            <a:spLocks noGrp="1" noChangeArrowheads="1"/>
          </p:cNvSpPr>
          <p:nvPr>
            <p:ph type="title" idx="4294967295"/>
          </p:nvPr>
        </p:nvSpPr>
        <p:spPr>
          <a:xfrm>
            <a:off x="250825" y="1135856"/>
            <a:ext cx="7993063" cy="649288"/>
          </a:xfrm>
        </p:spPr>
        <p:txBody>
          <a:bodyPr lIns="91428" tIns="45715" rIns="91428" bIns="45715"/>
          <a:lstStyle/>
          <a:p>
            <a:r>
              <a:rPr lang="nl-NL" altLang="en-US" sz="2400" dirty="0"/>
              <a:t>Global </a:t>
            </a:r>
            <a:r>
              <a:rPr lang="nl-NL" altLang="en-US" sz="2400" dirty="0" err="1"/>
              <a:t>Principles</a:t>
            </a:r>
            <a:r>
              <a:rPr lang="nl-NL" altLang="en-US" sz="2400" dirty="0"/>
              <a:t> (2012)</a:t>
            </a:r>
          </a:p>
        </p:txBody>
      </p:sp>
      <p:sp>
        <p:nvSpPr>
          <p:cNvPr id="17412" name="Rectangle 3"/>
          <p:cNvSpPr>
            <a:spLocks noGrp="1" noChangeArrowheads="1"/>
          </p:cNvSpPr>
          <p:nvPr>
            <p:ph type="body" idx="4294967295"/>
          </p:nvPr>
        </p:nvSpPr>
        <p:spPr>
          <a:xfrm>
            <a:off x="250825" y="1797050"/>
            <a:ext cx="8497888" cy="4679950"/>
          </a:xfrm>
        </p:spPr>
        <p:txBody>
          <a:bodyPr lIns="91428" tIns="45715" rIns="91428" bIns="45715"/>
          <a:lstStyle/>
          <a:p>
            <a:pPr marL="390525" indent="-390525" defTabSz="520700">
              <a:lnSpc>
                <a:spcPct val="80000"/>
              </a:lnSpc>
            </a:pPr>
            <a:r>
              <a:rPr lang="nl-NL" altLang="en-US" sz="2400" dirty="0"/>
              <a:t>ALI-III project </a:t>
            </a:r>
            <a:r>
              <a:rPr lang="nl-NL" altLang="en-US" sz="2400" i="1" dirty="0"/>
              <a:t>“Global </a:t>
            </a:r>
            <a:r>
              <a:rPr lang="nl-NL" altLang="en-US" sz="2400" i="1" dirty="0" err="1"/>
              <a:t>Principles</a:t>
            </a:r>
            <a:r>
              <a:rPr lang="nl-NL" altLang="en-US" sz="2400" i="1" dirty="0"/>
              <a:t> </a:t>
            </a:r>
            <a:r>
              <a:rPr lang="nl-NL" altLang="en-US" sz="2400" i="1" dirty="0" err="1"/>
              <a:t>for</a:t>
            </a:r>
            <a:r>
              <a:rPr lang="nl-NL" altLang="en-US" sz="2400" i="1" dirty="0"/>
              <a:t> Cooperation in International Insolvency Cases”</a:t>
            </a:r>
          </a:p>
          <a:p>
            <a:pPr marL="390525" indent="-390525" defTabSz="520700">
              <a:lnSpc>
                <a:spcPct val="80000"/>
              </a:lnSpc>
            </a:pPr>
            <a:r>
              <a:rPr lang="nl-NL" altLang="en-US" sz="2400" dirty="0"/>
              <a:t>Contents:</a:t>
            </a:r>
          </a:p>
          <a:p>
            <a:pPr marL="846138" lvl="1" indent="-325438" defTabSz="520700">
              <a:lnSpc>
                <a:spcPct val="80000"/>
              </a:lnSpc>
            </a:pPr>
            <a:r>
              <a:rPr lang="nl-NL" altLang="en-US" sz="2400" dirty="0"/>
              <a:t>Worldwide </a:t>
            </a:r>
            <a:r>
              <a:rPr lang="nl-NL" altLang="en-US" sz="2400" dirty="0" err="1"/>
              <a:t>acceptance</a:t>
            </a:r>
            <a:r>
              <a:rPr lang="nl-NL" altLang="en-US" sz="2400" dirty="0"/>
              <a:t> of ALI NAFTA </a:t>
            </a:r>
            <a:r>
              <a:rPr lang="nl-NL" altLang="en-US" sz="2400" dirty="0" err="1"/>
              <a:t>Principles</a:t>
            </a:r>
            <a:endParaRPr lang="nl-NL" altLang="en-US" sz="2400" dirty="0"/>
          </a:p>
          <a:p>
            <a:pPr marL="846138" lvl="1" indent="-325438" defTabSz="520700">
              <a:lnSpc>
                <a:spcPct val="80000"/>
              </a:lnSpc>
            </a:pPr>
            <a:r>
              <a:rPr lang="nl-NL" altLang="en-US" sz="2400" dirty="0" err="1"/>
              <a:t>Refine</a:t>
            </a:r>
            <a:r>
              <a:rPr lang="nl-NL" altLang="en-US" sz="2400" dirty="0"/>
              <a:t> ALI </a:t>
            </a:r>
            <a:r>
              <a:rPr lang="nl-NL" altLang="en-US" sz="2400" dirty="0" err="1"/>
              <a:t>Guidelines</a:t>
            </a:r>
            <a:r>
              <a:rPr lang="nl-NL" altLang="en-US" sz="2400" dirty="0"/>
              <a:t> </a:t>
            </a:r>
            <a:r>
              <a:rPr lang="nl-NL" altLang="en-US" sz="2400" dirty="0" err="1"/>
              <a:t>Applicable</a:t>
            </a:r>
            <a:r>
              <a:rPr lang="nl-NL" altLang="en-US" sz="2400" dirty="0"/>
              <a:t> </a:t>
            </a:r>
            <a:r>
              <a:rPr lang="nl-NL" altLang="en-US" sz="2400" dirty="0" err="1"/>
              <a:t>to</a:t>
            </a:r>
            <a:r>
              <a:rPr lang="nl-NL" altLang="en-US" sz="2400" dirty="0"/>
              <a:t> Court-</a:t>
            </a:r>
            <a:r>
              <a:rPr lang="nl-NL" altLang="en-US" sz="2400" dirty="0" err="1"/>
              <a:t>to</a:t>
            </a:r>
            <a:r>
              <a:rPr lang="nl-NL" altLang="en-US" sz="2400" dirty="0"/>
              <a:t>-Court Communication in Cross-Border cases</a:t>
            </a:r>
          </a:p>
          <a:p>
            <a:pPr marL="846138" lvl="1" indent="-325438" defTabSz="520700">
              <a:lnSpc>
                <a:spcPct val="80000"/>
              </a:lnSpc>
            </a:pPr>
            <a:r>
              <a:rPr lang="nl-NL" altLang="en-US" sz="2400" dirty="0"/>
              <a:t>“</a:t>
            </a:r>
            <a:r>
              <a:rPr lang="nl-NL" altLang="en-US" sz="2400" dirty="0" err="1"/>
              <a:t>Glossary</a:t>
            </a:r>
            <a:r>
              <a:rPr lang="nl-NL" altLang="en-US" sz="2400" dirty="0"/>
              <a:t>”</a:t>
            </a:r>
          </a:p>
          <a:p>
            <a:pPr marL="846138" lvl="1" indent="-325438" defTabSz="520700">
              <a:lnSpc>
                <a:spcPct val="80000"/>
              </a:lnSpc>
            </a:pPr>
            <a:r>
              <a:rPr lang="nl-NL" altLang="en-US" sz="2400" dirty="0" err="1"/>
              <a:t>Recommendations</a:t>
            </a:r>
            <a:r>
              <a:rPr lang="nl-NL" altLang="en-US" sz="2400" dirty="0"/>
              <a:t> re “</a:t>
            </a:r>
            <a:r>
              <a:rPr lang="nl-NL" altLang="en-US" sz="2400" dirty="0" err="1"/>
              <a:t>Applicable</a:t>
            </a:r>
            <a:r>
              <a:rPr lang="nl-NL" altLang="en-US" sz="2400" dirty="0"/>
              <a:t> </a:t>
            </a:r>
            <a:r>
              <a:rPr lang="nl-NL" altLang="en-US" sz="2400" dirty="0" err="1"/>
              <a:t>law</a:t>
            </a:r>
            <a:r>
              <a:rPr lang="nl-NL" altLang="en-US" sz="2400" dirty="0"/>
              <a:t>”</a:t>
            </a:r>
          </a:p>
          <a:p>
            <a:pPr marL="846138" lvl="1" indent="-325438" defTabSz="520700">
              <a:lnSpc>
                <a:spcPct val="80000"/>
              </a:lnSpc>
              <a:buFontTx/>
              <a:buNone/>
            </a:pPr>
            <a:endParaRPr lang="en-US" altLang="en-US" sz="1800" u="sng" dirty="0"/>
          </a:p>
          <a:p>
            <a:pPr marL="846138" lvl="1" indent="-325438" defTabSz="520700">
              <a:lnSpc>
                <a:spcPct val="80000"/>
              </a:lnSpc>
              <a:buFontTx/>
              <a:buNone/>
            </a:pPr>
            <a:r>
              <a:rPr lang="en-US" altLang="en-US" sz="1800" u="sng" dirty="0">
                <a:hlinkClick r:id="rId2"/>
              </a:rPr>
              <a:t>http://www.ali.org/index.cfm?fuseaction=publications.ppage&amp;node_id=85</a:t>
            </a:r>
            <a:endParaRPr lang="en-US" altLang="en-US" sz="1800" u="sng" dirty="0"/>
          </a:p>
          <a:p>
            <a:pPr marL="846138" lvl="1" indent="-325438" defTabSz="520700">
              <a:lnSpc>
                <a:spcPct val="80000"/>
              </a:lnSpc>
              <a:buFontTx/>
              <a:buNone/>
            </a:pPr>
            <a:r>
              <a:rPr lang="en-US" altLang="en-US" sz="1800" u="sng" dirty="0"/>
              <a:t>or</a:t>
            </a:r>
          </a:p>
          <a:p>
            <a:pPr marL="846138" lvl="1" indent="-325438" defTabSz="520700">
              <a:lnSpc>
                <a:spcPct val="80000"/>
              </a:lnSpc>
              <a:buFontTx/>
              <a:buNone/>
            </a:pPr>
            <a:r>
              <a:rPr lang="en-US" altLang="en-US" sz="1800" u="sng" dirty="0">
                <a:hlinkClick r:id="rId3"/>
              </a:rPr>
              <a:t>http://www.iiiglobal.org/component/jdownloads/finish/557/5932.htm</a:t>
            </a:r>
            <a:endParaRPr lang="en-US" altLang="en-US" sz="1800" u="sng" dirty="0"/>
          </a:p>
          <a:p>
            <a:pPr marL="846138" lvl="1" indent="-325438" defTabSz="520700">
              <a:lnSpc>
                <a:spcPct val="80000"/>
              </a:lnSpc>
              <a:buFontTx/>
              <a:buNone/>
            </a:pPr>
            <a:r>
              <a:rPr lang="en-US" altLang="en-US" sz="1800" dirty="0"/>
              <a:t>or</a:t>
            </a:r>
          </a:p>
          <a:p>
            <a:pPr marL="846138" lvl="1" indent="-325438" defTabSz="520700">
              <a:lnSpc>
                <a:spcPct val="80000"/>
              </a:lnSpc>
              <a:buFontTx/>
              <a:buNone/>
            </a:pPr>
            <a:r>
              <a:rPr lang="en-US" altLang="en-US" sz="1800" u="sng" dirty="0"/>
              <a:t>Weblog 2012-06-doc1 Final report</a:t>
            </a:r>
            <a:endParaRPr lang="nl-NL" altLang="en-US" sz="1800" u="sng" dirty="0"/>
          </a:p>
        </p:txBody>
      </p:sp>
      <p:pic>
        <p:nvPicPr>
          <p:cNvPr id="17414" name="Picture 5" descr="200px-American_Law_Institute_Logo"/>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308850" y="1484313"/>
            <a:ext cx="1835150" cy="1176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Picture 4" descr="iii"/>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7740650" y="3500438"/>
            <a:ext cx="1047750" cy="979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8824353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normAutofit fontScale="90000"/>
          </a:bodyPr>
          <a:lstStyle/>
          <a:p>
            <a:r>
              <a:rPr lang="en-GB" altLang="en-US" sz="2400" dirty="0"/>
              <a:t>Commission Staff Working Document </a:t>
            </a:r>
            <a:br>
              <a:rPr lang="en-GB" altLang="en-US" sz="2400" dirty="0"/>
            </a:br>
            <a:r>
              <a:rPr lang="en-GB" altLang="en-US" sz="2400" dirty="0"/>
              <a:t>(Impact Assessment, SWD(2012) 416 final), p. 24</a:t>
            </a:r>
            <a:br>
              <a:rPr lang="nl-NL" altLang="en-US" sz="2800" dirty="0"/>
            </a:br>
            <a:endParaRPr lang="nl-NL" altLang="en-US" sz="2800" dirty="0"/>
          </a:p>
        </p:txBody>
      </p:sp>
      <p:sp>
        <p:nvSpPr>
          <p:cNvPr id="18435" name="Rectangle 3"/>
          <p:cNvSpPr>
            <a:spLocks noGrp="1" noChangeArrowheads="1"/>
          </p:cNvSpPr>
          <p:nvPr>
            <p:ph type="body" idx="1"/>
          </p:nvPr>
        </p:nvSpPr>
        <p:spPr/>
        <p:txBody>
          <a:bodyPr/>
          <a:lstStyle/>
          <a:p>
            <a:pPr>
              <a:lnSpc>
                <a:spcPct val="80000"/>
              </a:lnSpc>
            </a:pPr>
            <a:r>
              <a:rPr lang="en-GB" altLang="en-US" sz="2000"/>
              <a:t>“In order to ensure the coordination of proceedings opened in several Member States, the Regulation obliges insolvency practitioners to communicate information and cooperate with each other. Several guidelines for practitioners on cooperation and communication in cross-border insolvencies have been developed by associations of practitioners” [51]</a:t>
            </a:r>
          </a:p>
          <a:p>
            <a:pPr>
              <a:lnSpc>
                <a:spcPct val="80000"/>
              </a:lnSpc>
            </a:pPr>
            <a:endParaRPr lang="en-GB" altLang="en-US" sz="2000"/>
          </a:p>
          <a:p>
            <a:pPr>
              <a:lnSpc>
                <a:spcPct val="80000"/>
              </a:lnSpc>
            </a:pPr>
            <a:r>
              <a:rPr lang="en-GB" altLang="en-US" sz="2000"/>
              <a:t>[51] “The most recent example are the Global Principles for Cooperation in international insolvency cases from the American Law Institute and the International Insolvency Institute, elaborated by Ian Fletcher and Bob Wessels (2012).”</a:t>
            </a:r>
          </a:p>
        </p:txBody>
      </p:sp>
    </p:spTree>
    <p:extLst>
      <p:ext uri="{BB962C8B-B14F-4D97-AF65-F5344CB8AC3E}">
        <p14:creationId xmlns:p14="http://schemas.microsoft.com/office/powerpoint/2010/main" val="38736053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57200" y="765175"/>
            <a:ext cx="8229600" cy="647700"/>
          </a:xfrm>
        </p:spPr>
        <p:txBody>
          <a:bodyPr>
            <a:normAutofit fontScale="90000"/>
          </a:bodyPr>
          <a:lstStyle/>
          <a:p>
            <a:r>
              <a:rPr lang="en-GB" altLang="en-US" sz="2400"/>
              <a:t>June 2012 Global Principles applied by Courts</a:t>
            </a:r>
            <a:br>
              <a:rPr lang="en-GB" altLang="en-US" sz="2400"/>
            </a:br>
            <a:endParaRPr lang="nl-NL" altLang="en-US" sz="2400"/>
          </a:p>
        </p:txBody>
      </p:sp>
      <p:sp>
        <p:nvSpPr>
          <p:cNvPr id="19459" name="Rectangle 3"/>
          <p:cNvSpPr>
            <a:spLocks noGrp="1" noChangeArrowheads="1"/>
          </p:cNvSpPr>
          <p:nvPr>
            <p:ph type="body" idx="1"/>
          </p:nvPr>
        </p:nvSpPr>
        <p:spPr>
          <a:xfrm>
            <a:off x="304800" y="1557338"/>
            <a:ext cx="8610600" cy="4614862"/>
          </a:xfrm>
        </p:spPr>
        <p:txBody>
          <a:bodyPr/>
          <a:lstStyle/>
          <a:p>
            <a:pPr>
              <a:lnSpc>
                <a:spcPct val="80000"/>
              </a:lnSpc>
            </a:pPr>
            <a:r>
              <a:rPr lang="en-GB" altLang="en-US" sz="2000"/>
              <a:t>The Supreme Court of the The United Kingdom (</a:t>
            </a:r>
            <a:r>
              <a:rPr lang="en-GB" altLang="en-US" sz="2000" i="1"/>
              <a:t>Conjoined Appeals in (1) Rubin &amp; Anor v Eurofinance SA &amp; Ors and (2) New Cap Reinsurance Corp Ltd &amp; Anor v Grant and others</a:t>
            </a:r>
            <a:r>
              <a:rPr lang="en-GB" altLang="en-US" sz="2000"/>
              <a:t>)</a:t>
            </a:r>
            <a:r>
              <a:rPr lang="en-GB" altLang="en-US" sz="2000" i="1"/>
              <a:t> </a:t>
            </a:r>
            <a:r>
              <a:rPr lang="en-GB" altLang="en-US" sz="2000"/>
              <a:t>[2012] UKSC 46 (24), has referred </a:t>
            </a:r>
          </a:p>
          <a:p>
            <a:pPr>
              <a:lnSpc>
                <a:spcPct val="80000"/>
              </a:lnSpc>
              <a:buFontTx/>
              <a:buNone/>
            </a:pPr>
            <a:r>
              <a:rPr lang="en-GB" altLang="en-US" sz="2000"/>
              <a:t>	‘… </a:t>
            </a:r>
            <a:r>
              <a:rPr lang="en-GB" altLang="ja-JP" sz="2000">
                <a:ea typeface="ＭＳ Ｐゴシック" charset="-128"/>
              </a:rPr>
              <a:t>the modern approach in the primary international and regional instruments, the EC Insolvency Regulation on Insolvency Proceedings … and the Model Law, which is that the jurisdiction with international competence is that of the country of the centre of main interests of the debtor (an expression not without its own difficulties). It is ultimately derived from the civil law concept of a trader’s domicile, and was adopted in substance in the draft EEC Convention of 1980 as a definition of the debtor’s centre of administration: see Report by M Lemontey on the draft EEC Bankruptcy Convention, Bulletin of the European Communities, Supp 2/82, p 58; American Law Institute, </a:t>
            </a:r>
            <a:r>
              <a:rPr lang="en-GB" altLang="ja-JP" sz="2000" i="1">
                <a:ea typeface="ＭＳ Ｐゴシック" charset="-128"/>
              </a:rPr>
              <a:t>Transnational Insolvency: Global Principles for Co-operation in International Insolvency Cases </a:t>
            </a:r>
            <a:r>
              <a:rPr lang="en-GB" altLang="ja-JP" sz="2000">
                <a:ea typeface="ＭＳ Ｐゴシック" charset="-128"/>
              </a:rPr>
              <a:t>(2012), Principle 13, pp 83 et seq.’ </a:t>
            </a:r>
            <a:endParaRPr lang="nl-NL" altLang="en-US" sz="2000"/>
          </a:p>
        </p:txBody>
      </p:sp>
    </p:spTree>
    <p:extLst>
      <p:ext uri="{BB962C8B-B14F-4D97-AF65-F5344CB8AC3E}">
        <p14:creationId xmlns:p14="http://schemas.microsoft.com/office/powerpoint/2010/main" val="134557768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457200" y="1220480"/>
            <a:ext cx="8229600" cy="1143000"/>
          </a:xfrm>
        </p:spPr>
        <p:txBody>
          <a:bodyPr/>
          <a:lstStyle/>
          <a:p>
            <a:r>
              <a:rPr lang="en-GB" altLang="en-US" sz="2400"/>
              <a:t>June 2012 Global Principles applied by Courts</a:t>
            </a:r>
            <a:br>
              <a:rPr lang="en-GB" altLang="ja-JP" sz="2800">
                <a:ea typeface="ＭＳ Ｐゴシック" charset="-128"/>
              </a:rPr>
            </a:br>
            <a:endParaRPr lang="nl-NL" altLang="en-US" sz="2800"/>
          </a:p>
        </p:txBody>
      </p:sp>
      <p:sp>
        <p:nvSpPr>
          <p:cNvPr id="20483" name="Rectangle 3"/>
          <p:cNvSpPr>
            <a:spLocks noGrp="1" noChangeArrowheads="1"/>
          </p:cNvSpPr>
          <p:nvPr>
            <p:ph type="body" idx="1"/>
          </p:nvPr>
        </p:nvSpPr>
        <p:spPr>
          <a:xfrm>
            <a:off x="304800" y="2031897"/>
            <a:ext cx="8610600" cy="4543425"/>
          </a:xfrm>
        </p:spPr>
        <p:txBody>
          <a:bodyPr/>
          <a:lstStyle/>
          <a:p>
            <a:pPr>
              <a:lnSpc>
                <a:spcPct val="80000"/>
              </a:lnSpc>
            </a:pPr>
            <a:r>
              <a:rPr lang="en-GB" altLang="ja-JP" sz="2000">
                <a:ea typeface="ＭＳ Ｐゴシック" charset="-128"/>
              </a:rPr>
              <a:t>United States Court of Appeals for the Third Circuit (in </a:t>
            </a:r>
            <a:r>
              <a:rPr lang="en-GB" altLang="ja-JP" sz="2000" i="1">
                <a:ea typeface="ＭＳ Ｐゴシック" charset="-128"/>
              </a:rPr>
              <a:t>Re ABC Learning Centres</a:t>
            </a:r>
            <a:r>
              <a:rPr lang="en-GB" altLang="ja-JP" sz="2000">
                <a:ea typeface="ＭＳ Ｐゴシック" charset="-128"/>
              </a:rPr>
              <a:t>) on 27 August 2013. </a:t>
            </a:r>
          </a:p>
          <a:p>
            <a:pPr>
              <a:lnSpc>
                <a:spcPct val="80000"/>
              </a:lnSpc>
              <a:buFontTx/>
              <a:buNone/>
            </a:pPr>
            <a:endParaRPr lang="en-GB" altLang="ja-JP" sz="2000" dirty="0">
              <a:ea typeface="ＭＳ Ｐゴシック" charset="-128"/>
            </a:endParaRPr>
          </a:p>
          <a:p>
            <a:pPr>
              <a:lnSpc>
                <a:spcPct val="80000"/>
              </a:lnSpc>
              <a:buFontTx/>
              <a:buNone/>
            </a:pPr>
            <a:r>
              <a:rPr lang="en-GB" altLang="ja-JP" sz="2000" dirty="0">
                <a:ea typeface="ＭＳ Ｐゴシック" charset="-128"/>
              </a:rPr>
              <a:t>	The Court made references to Global Principle 1, citing that it sets out </a:t>
            </a:r>
          </a:p>
          <a:p>
            <a:pPr>
              <a:lnSpc>
                <a:spcPct val="80000"/>
              </a:lnSpc>
              <a:buFontTx/>
              <a:buNone/>
            </a:pPr>
            <a:r>
              <a:rPr lang="en-GB" altLang="ja-JP" sz="2000" dirty="0">
                <a:ea typeface="ＭＳ Ｐゴシック" charset="-128"/>
              </a:rPr>
              <a:t>	‘… the overriding objective [which is to] enable … courts and insolvency administrators to operate effectively and efficiently in international insolvency cases with the goals of maximizing the value of the debtor’s global assets, preserving where appropriate the debtors’ business, and furthering the just administration of the proceeding’. </a:t>
            </a:r>
          </a:p>
          <a:p>
            <a:pPr>
              <a:lnSpc>
                <a:spcPct val="80000"/>
              </a:lnSpc>
              <a:buFontTx/>
              <a:buNone/>
            </a:pPr>
            <a:endParaRPr lang="en-GB" altLang="ja-JP" sz="2000" dirty="0">
              <a:ea typeface="ＭＳ Ｐゴシック" charset="-128"/>
            </a:endParaRPr>
          </a:p>
          <a:p>
            <a:pPr>
              <a:lnSpc>
                <a:spcPct val="80000"/>
              </a:lnSpc>
              <a:buFontTx/>
              <a:buNone/>
            </a:pPr>
            <a:r>
              <a:rPr lang="en-GB" altLang="ja-JP" sz="2000" dirty="0">
                <a:ea typeface="ＭＳ Ｐゴシック" charset="-128"/>
              </a:rPr>
              <a:t>	Another part of the June 2012 Global Principles Report is cited too: </a:t>
            </a:r>
          </a:p>
          <a:p>
            <a:pPr>
              <a:lnSpc>
                <a:spcPct val="80000"/>
              </a:lnSpc>
              <a:buFontTx/>
              <a:buNone/>
            </a:pPr>
            <a:r>
              <a:rPr lang="en-GB" altLang="ja-JP" sz="2000" dirty="0">
                <a:ea typeface="ＭＳ Ｐゴシック" charset="-128"/>
              </a:rPr>
              <a:t>	‘… [T]he emphasis must be on ensuring that the insolvency administrator, appointed in that proceeding, is accorded every possible assistance to take control of all assets of the debtor that are located in other jurisdictions.” Id. at </a:t>
            </a:r>
            <a:r>
              <a:rPr lang="en-GB" altLang="ja-JP" sz="2000" dirty="0" err="1">
                <a:ea typeface="ＭＳ Ｐゴシック" charset="-128"/>
              </a:rPr>
              <a:t>cmt</a:t>
            </a:r>
            <a:r>
              <a:rPr lang="en-GB" altLang="ja-JP" sz="2000" dirty="0">
                <a:ea typeface="ＭＳ Ｐゴシック" charset="-128"/>
              </a:rPr>
              <a:t>. to Global Principle 24’.</a:t>
            </a:r>
            <a:endParaRPr lang="nl-NL" altLang="en-US" sz="2000" dirty="0"/>
          </a:p>
        </p:txBody>
      </p:sp>
    </p:spTree>
    <p:extLst>
      <p:ext uri="{BB962C8B-B14F-4D97-AF65-F5344CB8AC3E}">
        <p14:creationId xmlns:p14="http://schemas.microsoft.com/office/powerpoint/2010/main" val="212139930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idx="4294967295"/>
          </p:nvPr>
        </p:nvSpPr>
        <p:spPr>
          <a:xfrm>
            <a:off x="196645" y="1368425"/>
            <a:ext cx="8736218" cy="696349"/>
          </a:xfrm>
        </p:spPr>
        <p:txBody>
          <a:bodyPr lIns="91428" tIns="45715" rIns="91428" bIns="45715"/>
          <a:lstStyle/>
          <a:p>
            <a:r>
              <a:rPr lang="en-GB" altLang="en-US" sz="2400"/>
              <a:t>EU Cross-Border Insolvency Court-to-Court Cooperation Guidelines</a:t>
            </a:r>
            <a:endParaRPr lang="nl-NL" altLang="en-US" sz="2400" dirty="0"/>
          </a:p>
        </p:txBody>
      </p:sp>
      <p:sp>
        <p:nvSpPr>
          <p:cNvPr id="21507" name="Rectangle 3"/>
          <p:cNvSpPr>
            <a:spLocks noGrp="1" noChangeArrowheads="1"/>
          </p:cNvSpPr>
          <p:nvPr>
            <p:ph idx="4294967295"/>
          </p:nvPr>
        </p:nvSpPr>
        <p:spPr>
          <a:xfrm>
            <a:off x="323850" y="1628775"/>
            <a:ext cx="8609013" cy="4968875"/>
          </a:xfrm>
        </p:spPr>
        <p:txBody>
          <a:bodyPr lIns="91428" tIns="45715" rIns="91428" bIns="45715"/>
          <a:lstStyle/>
          <a:p>
            <a:pPr marL="390525" indent="-390525" defTabSz="520700">
              <a:lnSpc>
                <a:spcPct val="90000"/>
              </a:lnSpc>
              <a:buFontTx/>
              <a:buNone/>
            </a:pPr>
            <a:endParaRPr lang="en-US" altLang="en-US" sz="3600"/>
          </a:p>
          <a:p>
            <a:pPr marL="390525" indent="-390525" defTabSz="520700">
              <a:lnSpc>
                <a:spcPct val="90000"/>
              </a:lnSpc>
              <a:buFontTx/>
              <a:buNone/>
            </a:pPr>
            <a:endParaRPr lang="en-US" altLang="en-US" sz="3600"/>
          </a:p>
          <a:p>
            <a:pPr marL="390525" indent="-390525" defTabSz="520700">
              <a:lnSpc>
                <a:spcPct val="90000"/>
              </a:lnSpc>
              <a:buFontTx/>
              <a:buNone/>
            </a:pPr>
            <a:endParaRPr lang="en-US" altLang="en-US" sz="3600"/>
          </a:p>
          <a:p>
            <a:pPr marL="390525" indent="-390525" defTabSz="520700">
              <a:lnSpc>
                <a:spcPct val="90000"/>
              </a:lnSpc>
              <a:buFontTx/>
              <a:buNone/>
            </a:pPr>
            <a:endParaRPr lang="en-US" altLang="en-US" sz="3600"/>
          </a:p>
          <a:p>
            <a:pPr marL="390525" indent="-390525" defTabSz="520700">
              <a:lnSpc>
                <a:spcPct val="90000"/>
              </a:lnSpc>
              <a:buFontTx/>
              <a:buNone/>
            </a:pPr>
            <a:endParaRPr lang="en-US" altLang="en-US" sz="3600"/>
          </a:p>
          <a:p>
            <a:pPr marL="390525" indent="-390525" defTabSz="520700">
              <a:lnSpc>
                <a:spcPct val="90000"/>
              </a:lnSpc>
              <a:buFontTx/>
              <a:buNone/>
            </a:pPr>
            <a:endParaRPr lang="en-US" altLang="en-US" sz="3600"/>
          </a:p>
          <a:p>
            <a:pPr marL="390525" indent="-390525" defTabSz="520700">
              <a:lnSpc>
                <a:spcPct val="90000"/>
              </a:lnSpc>
              <a:buFontTx/>
              <a:buNone/>
            </a:pPr>
            <a:endParaRPr lang="en-US" altLang="en-US" sz="3600"/>
          </a:p>
          <a:p>
            <a:pPr marL="390525" indent="-390525" defTabSz="520700">
              <a:lnSpc>
                <a:spcPct val="90000"/>
              </a:lnSpc>
              <a:buFontTx/>
              <a:buNone/>
            </a:pPr>
            <a:endParaRPr lang="en-US" altLang="en-US" sz="2000"/>
          </a:p>
          <a:p>
            <a:pPr marL="390525" indent="-390525" defTabSz="520700">
              <a:lnSpc>
                <a:spcPct val="90000"/>
              </a:lnSpc>
              <a:buFontTx/>
              <a:buNone/>
            </a:pPr>
            <a:endParaRPr lang="nl-NL" altLang="en-US" sz="2000"/>
          </a:p>
        </p:txBody>
      </p:sp>
      <p:pic>
        <p:nvPicPr>
          <p:cNvPr id="21509" name="Picture 4" descr="iii"/>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265862" y="2579688"/>
            <a:ext cx="1171575" cy="124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0" name="Picture 5" descr="images eu fla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010444" y="2208623"/>
            <a:ext cx="2462212"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1" name="Picture 6" descr="law leiden edu"/>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175544" y="4366035"/>
            <a:ext cx="3325812" cy="169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2" name="Picture 7" descr="nottingham law school"/>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711031" y="4725194"/>
            <a:ext cx="2281238"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462844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el 1"/>
          <p:cNvSpPr>
            <a:spLocks noGrp="1"/>
          </p:cNvSpPr>
          <p:nvPr>
            <p:ph type="title"/>
          </p:nvPr>
        </p:nvSpPr>
        <p:spPr>
          <a:xfrm>
            <a:off x="457200" y="1141413"/>
            <a:ext cx="8229600" cy="720725"/>
          </a:xfrm>
        </p:spPr>
        <p:txBody>
          <a:bodyPr/>
          <a:lstStyle/>
          <a:p>
            <a:r>
              <a:rPr lang="en-GB" altLang="en-US" sz="2400"/>
              <a:t>The EU JudgeCo Principles serve as a practical tool.</a:t>
            </a:r>
          </a:p>
        </p:txBody>
      </p:sp>
      <p:sp>
        <p:nvSpPr>
          <p:cNvPr id="22531" name="Tijdelijke aanduiding voor inhoud 2"/>
          <p:cNvSpPr>
            <a:spLocks noGrp="1"/>
          </p:cNvSpPr>
          <p:nvPr>
            <p:ph idx="1"/>
          </p:nvPr>
        </p:nvSpPr>
        <p:spPr>
          <a:xfrm>
            <a:off x="304800" y="1862138"/>
            <a:ext cx="8610600" cy="4614862"/>
          </a:xfrm>
        </p:spPr>
        <p:txBody>
          <a:bodyPr/>
          <a:lstStyle/>
          <a:p>
            <a:r>
              <a:rPr lang="en-GB" altLang="en-US" sz="2000" dirty="0"/>
              <a:t>26 non-binding principles on case management of courts and the equal treatment of creditors and principles about the judicial decisions itself, on its reasoning and for instance on providing a stay or moratorium. Several principles relate to the course of the proceedings, such as notifications and authentication of documents, and principles on the outcome of judicial cooperation, for instance cross-border sales, assistance to a reorganisation or rules for binding creditors to an international reorganisation plan, and </a:t>
            </a:r>
          </a:p>
          <a:p>
            <a:r>
              <a:rPr lang="en-GB" altLang="en-US" sz="2000" dirty="0"/>
              <a:t>18 EU Cross-Border Insolvency Court-to-Court Communications Guidelines (‘EU JudgeCo Guidelines’), a set of very practical guidelines to facilitate communications in individual cross-border cases. </a:t>
            </a:r>
          </a:p>
          <a:p>
            <a:r>
              <a:rPr lang="en-GB" altLang="en-US" sz="2000" dirty="0"/>
              <a:t>The EU JudgeCo Principles and Guidelines will strengthen efficient and effective communication between courts in EU Member States in insolvency cases with cross-border effects. </a:t>
            </a:r>
          </a:p>
        </p:txBody>
      </p:sp>
    </p:spTree>
    <p:extLst>
      <p:ext uri="{BB962C8B-B14F-4D97-AF65-F5344CB8AC3E}">
        <p14:creationId xmlns:p14="http://schemas.microsoft.com/office/powerpoint/2010/main" val="103012191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el 1"/>
          <p:cNvSpPr>
            <a:spLocks noGrp="1"/>
          </p:cNvSpPr>
          <p:nvPr>
            <p:ph type="title"/>
          </p:nvPr>
        </p:nvSpPr>
        <p:spPr>
          <a:xfrm>
            <a:off x="457200" y="974674"/>
            <a:ext cx="8229600" cy="1143000"/>
          </a:xfrm>
        </p:spPr>
        <p:txBody>
          <a:bodyPr/>
          <a:lstStyle/>
          <a:p>
            <a:r>
              <a:rPr lang="nl-NL" altLang="en-US" sz="2400"/>
              <a:t>EU JudgeCo Principles and Guidelines</a:t>
            </a:r>
            <a:endParaRPr lang="en-GB" altLang="en-US" sz="2400"/>
          </a:p>
        </p:txBody>
      </p:sp>
      <p:sp>
        <p:nvSpPr>
          <p:cNvPr id="3" name="Tijdelijke aanduiding voor inhoud 2"/>
          <p:cNvSpPr>
            <a:spLocks noGrp="1"/>
          </p:cNvSpPr>
          <p:nvPr>
            <p:ph idx="1"/>
          </p:nvPr>
        </p:nvSpPr>
        <p:spPr>
          <a:xfrm>
            <a:off x="304800" y="1982326"/>
            <a:ext cx="8610600" cy="4327525"/>
          </a:xfrm>
        </p:spPr>
        <p:txBody>
          <a:bodyPr/>
          <a:lstStyle/>
          <a:p>
            <a:pPr>
              <a:defRPr/>
            </a:pPr>
            <a:r>
              <a:rPr lang="en-GB" sz="2400" dirty="0"/>
              <a:t>English</a:t>
            </a:r>
          </a:p>
          <a:p>
            <a:pPr>
              <a:defRPr/>
            </a:pPr>
            <a:r>
              <a:rPr lang="en-GB" sz="2400" dirty="0"/>
              <a:t>Translations in French, Spanish, in Hungarian (by</a:t>
            </a:r>
          </a:p>
          <a:p>
            <a:pPr marL="0" indent="0">
              <a:buFontTx/>
              <a:buNone/>
              <a:defRPr/>
            </a:pPr>
            <a:r>
              <a:rPr lang="en-GB" sz="2400" dirty="0"/>
              <a:t>	Supreme Court Judge Andrea </a:t>
            </a:r>
            <a:r>
              <a:rPr lang="en-GB" sz="2400" dirty="0" err="1"/>
              <a:t>Csőke</a:t>
            </a:r>
            <a:r>
              <a:rPr lang="en-GB" sz="2400" dirty="0"/>
              <a:t>) and in German</a:t>
            </a:r>
          </a:p>
          <a:p>
            <a:pPr marL="0" indent="0">
              <a:buFontTx/>
              <a:buNone/>
              <a:defRPr/>
            </a:pPr>
            <a:r>
              <a:rPr lang="en-GB" sz="2400" dirty="0"/>
              <a:t> 	(by Helmut </a:t>
            </a:r>
            <a:r>
              <a:rPr lang="en-GB" sz="2400" dirty="0" err="1"/>
              <a:t>Zipperer</a:t>
            </a:r>
            <a:r>
              <a:rPr lang="en-GB" sz="2400" dirty="0"/>
              <a:t>, see ZIP 13/2017)</a:t>
            </a:r>
          </a:p>
          <a:p>
            <a:pPr marL="0" indent="0">
              <a:buFontTx/>
              <a:buNone/>
              <a:defRPr/>
            </a:pPr>
            <a:endParaRPr lang="en-GB" sz="2400" dirty="0"/>
          </a:p>
          <a:p>
            <a:pPr marL="0" indent="0">
              <a:buFontTx/>
              <a:buNone/>
              <a:defRPr/>
            </a:pPr>
            <a:r>
              <a:rPr lang="en-GB" sz="2400" dirty="0"/>
              <a:t>See http://www.tri-leiden.eu/project/categories/eu-judgeco/ </a:t>
            </a:r>
          </a:p>
          <a:p>
            <a:pPr marL="0" indent="0">
              <a:buFontTx/>
              <a:buNone/>
              <a:defRPr/>
            </a:pPr>
            <a:r>
              <a:rPr lang="en-GB" sz="2400" dirty="0"/>
              <a:t> </a:t>
            </a:r>
          </a:p>
          <a:p>
            <a:pPr>
              <a:defRPr/>
            </a:pPr>
            <a:endParaRPr lang="en-GB" dirty="0"/>
          </a:p>
        </p:txBody>
      </p:sp>
    </p:spTree>
    <p:extLst>
      <p:ext uri="{BB962C8B-B14F-4D97-AF65-F5344CB8AC3E}">
        <p14:creationId xmlns:p14="http://schemas.microsoft.com/office/powerpoint/2010/main" val="24577925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457200" y="1362844"/>
            <a:ext cx="8229600" cy="260350"/>
          </a:xfrm>
        </p:spPr>
        <p:txBody>
          <a:bodyPr>
            <a:normAutofit fontScale="90000"/>
          </a:bodyPr>
          <a:lstStyle/>
          <a:p>
            <a:pPr eaLnBrk="1" hangingPunct="1"/>
            <a:r>
              <a:rPr lang="en-GB" altLang="en-US" sz="2400"/>
              <a:t>Future of Cross-border Cooperation</a:t>
            </a:r>
            <a:r>
              <a:rPr lang="en-GB" altLang="en-US" sz="2800"/>
              <a:t> </a:t>
            </a:r>
            <a:endParaRPr lang="nl-NL" altLang="en-US" sz="2800" dirty="0"/>
          </a:p>
        </p:txBody>
      </p:sp>
      <p:sp>
        <p:nvSpPr>
          <p:cNvPr id="24579" name="Rectangle 3"/>
          <p:cNvSpPr>
            <a:spLocks noGrp="1" noChangeArrowheads="1"/>
          </p:cNvSpPr>
          <p:nvPr>
            <p:ph type="body" sz="half" idx="1"/>
          </p:nvPr>
        </p:nvSpPr>
        <p:spPr>
          <a:xfrm>
            <a:off x="260350" y="1773238"/>
            <a:ext cx="5973763" cy="4595812"/>
          </a:xfrm>
        </p:spPr>
        <p:txBody>
          <a:bodyPr/>
          <a:lstStyle/>
          <a:p>
            <a:pPr eaLnBrk="1" hangingPunct="1"/>
            <a:r>
              <a:rPr lang="en-US" altLang="en-US" sz="2100"/>
              <a:t>Present status: model of coordination</a:t>
            </a:r>
          </a:p>
          <a:p>
            <a:pPr eaLnBrk="1" hangingPunct="1"/>
            <a:r>
              <a:rPr lang="en-US" altLang="en-US" sz="2100"/>
              <a:t>CoCo Guidelines (2007)</a:t>
            </a:r>
          </a:p>
          <a:p>
            <a:pPr eaLnBrk="1" hangingPunct="1"/>
            <a:r>
              <a:rPr lang="en-US" altLang="en-US" sz="2100"/>
              <a:t>Global Principles (2012)</a:t>
            </a:r>
          </a:p>
          <a:p>
            <a:pPr eaLnBrk="1" hangingPunct="1"/>
            <a:r>
              <a:rPr lang="en-GB" altLang="en-US" sz="2100"/>
              <a:t>EU JudgeCo Principles and Guidelines (2015)</a:t>
            </a:r>
          </a:p>
          <a:p>
            <a:pPr eaLnBrk="1" hangingPunct="1"/>
            <a:r>
              <a:rPr lang="en-US" altLang="en-US" sz="2100" i="1"/>
              <a:t>Prof &amp; Ethical rules re IOH’s (Best Practices project INSOL Europe; 2014?)</a:t>
            </a:r>
            <a:r>
              <a:rPr lang="en-US" altLang="en-US" sz="2100"/>
              <a:t> </a:t>
            </a:r>
          </a:p>
          <a:p>
            <a:pPr eaLnBrk="1" hangingPunct="1"/>
            <a:r>
              <a:rPr lang="nl-NL" altLang="en-US" sz="2100" i="1"/>
              <a:t>Re “protocols”  - European Models?? </a:t>
            </a:r>
            <a:r>
              <a:rPr lang="nl-NL" altLang="en-US" sz="2100" i="1">
                <a:hlinkClick r:id="rId2"/>
              </a:rPr>
              <a:t>http://www.uncitral.org/pdf/english/texts/insolven/Practice_Guide_Ebook_eng.pdf</a:t>
            </a:r>
            <a:r>
              <a:rPr lang="nl-NL" altLang="en-US" sz="2100" i="1"/>
              <a:t> </a:t>
            </a:r>
            <a:r>
              <a:rPr lang="nl-NL" altLang="en-US" sz="2100"/>
              <a:t>(includes sample clauses)</a:t>
            </a:r>
          </a:p>
          <a:p>
            <a:pPr eaLnBrk="1" hangingPunct="1"/>
            <a:endParaRPr lang="nl-NL" altLang="en-US" sz="2100"/>
          </a:p>
        </p:txBody>
      </p:sp>
      <p:pic>
        <p:nvPicPr>
          <p:cNvPr id="24580" name="Picture 4" descr="MC900071140[1]"/>
          <p:cNvPicPr>
            <a:picLocks noGrp="1" noChangeAspect="1" noChangeArrowheads="1"/>
          </p:cNvPicPr>
          <p:nvPr>
            <p:ph type="clipArt" sz="half" idx="2"/>
          </p:nvPr>
        </p:nvPicPr>
        <p:blipFill>
          <a:blip r:embed="rId3">
            <a:extLst>
              <a:ext uri="{28A0092B-C50C-407E-A947-70E740481C1C}">
                <a14:useLocalDpi xmlns:a14="http://schemas.microsoft.com/office/drawing/2010/main"/>
              </a:ext>
            </a:extLst>
          </a:blip>
          <a:srcRect/>
          <a:stretch>
            <a:fillRect/>
          </a:stretch>
        </p:blipFill>
        <p:spPr>
          <a:xfrm>
            <a:off x="6357938" y="2187575"/>
            <a:ext cx="2462212" cy="3005138"/>
          </a:xfrm>
        </p:spPr>
      </p:pic>
    </p:spTree>
    <p:extLst>
      <p:ext uri="{BB962C8B-B14F-4D97-AF65-F5344CB8AC3E}">
        <p14:creationId xmlns:p14="http://schemas.microsoft.com/office/powerpoint/2010/main" val="120090241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normAutofit fontScale="90000"/>
          </a:bodyPr>
          <a:lstStyle/>
          <a:p>
            <a:pPr eaLnBrk="1" hangingPunct="1"/>
            <a:r>
              <a:rPr lang="en-US" altLang="en-US"/>
              <a:t>Where do we stand in 2020?</a:t>
            </a:r>
            <a:endParaRPr lang="nl-NL" altLang="en-US"/>
          </a:p>
        </p:txBody>
      </p:sp>
      <p:sp>
        <p:nvSpPr>
          <p:cNvPr id="25603" name="Rectangle 3"/>
          <p:cNvSpPr>
            <a:spLocks noGrp="1" noChangeArrowheads="1"/>
          </p:cNvSpPr>
          <p:nvPr>
            <p:ph type="body" sz="half" idx="1"/>
          </p:nvPr>
        </p:nvSpPr>
        <p:spPr>
          <a:xfrm>
            <a:off x="304800" y="2286000"/>
            <a:ext cx="4240213" cy="3886200"/>
          </a:xfrm>
        </p:spPr>
        <p:txBody>
          <a:bodyPr/>
          <a:lstStyle/>
          <a:p>
            <a:pPr eaLnBrk="1" hangingPunct="1"/>
            <a:endParaRPr lang="en-US" altLang="en-US" sz="2800"/>
          </a:p>
        </p:txBody>
      </p:sp>
      <p:pic>
        <p:nvPicPr>
          <p:cNvPr id="458756" name="Picture 4" descr="header-search"/>
          <p:cNvPicPr>
            <a:picLocks noGrp="1" noChangeAspect="1" noChangeArrowheads="1"/>
          </p:cNvPicPr>
          <p:nvPr>
            <p:ph sz="half" idx="2"/>
          </p:nvPr>
        </p:nvPicPr>
        <p:blipFill>
          <a:blip r:embed="rId2">
            <a:extLst>
              <a:ext uri="{28A0092B-C50C-407E-A947-70E740481C1C}">
                <a14:useLocalDpi xmlns:a14="http://schemas.microsoft.com/office/drawing/2010/main"/>
              </a:ext>
            </a:extLst>
          </a:blip>
          <a:srcRect/>
          <a:stretch>
            <a:fillRect/>
          </a:stretch>
        </p:blipFill>
        <p:spPr>
          <a:xfrm>
            <a:off x="1677988" y="2579688"/>
            <a:ext cx="6280150" cy="1803400"/>
          </a:xfrm>
          <a:extLst>
            <a:ext uri="{AF507438-7753-43E0-B8FC-AC1667EBCBE1}">
              <a14:hiddenEffects xmlns:a14="http://schemas.microsoft.com/office/drawing/2010/main">
                <a:effectLst>
                  <a:outerShdw blurRad="63500" dist="38099" dir="2700000" algn="ctr" rotWithShape="0">
                    <a:srgbClr val="808080">
                      <a:alpha val="74997"/>
                    </a:srgbClr>
                  </a:outerShdw>
                </a:effectLst>
              </a14:hiddenEffects>
            </a:ext>
          </a:extLst>
        </p:spPr>
      </p:pic>
    </p:spTree>
    <p:extLst>
      <p:ext uri="{BB962C8B-B14F-4D97-AF65-F5344CB8AC3E}">
        <p14:creationId xmlns:p14="http://schemas.microsoft.com/office/powerpoint/2010/main" val="151550717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Footer Placeholder 3"/>
          <p:cNvSpPr>
            <a:spLocks noGrp="1"/>
          </p:cNvSpPr>
          <p:nvPr>
            <p:ph type="ftr" sz="quarter" idx="4294967295"/>
          </p:nvPr>
        </p:nvSpPr>
        <p:spPr>
          <a:xfrm>
            <a:off x="457200" y="6356350"/>
            <a:ext cx="2133600"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a:solidFill>
                  <a:schemeClr val="tx1"/>
                </a:solidFill>
                <a:latin typeface="Arial" charset="0"/>
              </a:defRPr>
            </a:lvl5pPr>
            <a:lvl6pPr marL="2514600" indent="-228600" eaLnBrk="0" fontAlgn="base" hangingPunct="0">
              <a:spcBef>
                <a:spcPct val="20000"/>
              </a:spcBef>
              <a:spcAft>
                <a:spcPct val="0"/>
              </a:spcAft>
              <a:buChar char="»"/>
              <a:defRPr>
                <a:solidFill>
                  <a:schemeClr val="tx1"/>
                </a:solidFill>
                <a:latin typeface="Arial" charset="0"/>
              </a:defRPr>
            </a:lvl6pPr>
            <a:lvl7pPr marL="2971800" indent="-228600" eaLnBrk="0" fontAlgn="base" hangingPunct="0">
              <a:spcBef>
                <a:spcPct val="20000"/>
              </a:spcBef>
              <a:spcAft>
                <a:spcPct val="0"/>
              </a:spcAft>
              <a:buChar char="»"/>
              <a:defRPr>
                <a:solidFill>
                  <a:schemeClr val="tx1"/>
                </a:solidFill>
                <a:latin typeface="Arial" charset="0"/>
              </a:defRPr>
            </a:lvl7pPr>
            <a:lvl8pPr marL="3429000" indent="-228600" eaLnBrk="0" fontAlgn="base" hangingPunct="0">
              <a:spcBef>
                <a:spcPct val="20000"/>
              </a:spcBef>
              <a:spcAft>
                <a:spcPct val="0"/>
              </a:spcAft>
              <a:buChar char="»"/>
              <a:defRPr>
                <a:solidFill>
                  <a:schemeClr val="tx1"/>
                </a:solidFill>
                <a:latin typeface="Arial" charset="0"/>
              </a:defRPr>
            </a:lvl8pPr>
            <a:lvl9pPr marL="3886200" indent="-228600" eaLnBrk="0" fontAlgn="base" hangingPunct="0">
              <a:spcBef>
                <a:spcPct val="20000"/>
              </a:spcBef>
              <a:spcAft>
                <a:spcPct val="0"/>
              </a:spcAft>
              <a:buChar char="»"/>
              <a:defRPr>
                <a:solidFill>
                  <a:schemeClr val="tx1"/>
                </a:solidFill>
                <a:latin typeface="Arial" charset="0"/>
              </a:defRPr>
            </a:lvl9pPr>
          </a:lstStyle>
          <a:p>
            <a:pPr algn="l">
              <a:spcBef>
                <a:spcPct val="0"/>
              </a:spcBef>
              <a:buFontTx/>
              <a:buNone/>
            </a:pPr>
            <a:r>
              <a:rPr lang="nl-NL" altLang="en-US" sz="1200" b="0">
                <a:solidFill>
                  <a:srgbClr val="898989"/>
                </a:solidFill>
                <a:latin typeface="Calibri" charset="0"/>
              </a:rPr>
              <a:t>www.bobwessels.nl</a:t>
            </a:r>
          </a:p>
        </p:txBody>
      </p:sp>
      <p:sp>
        <p:nvSpPr>
          <p:cNvPr id="26627" name="Rectangle 2"/>
          <p:cNvSpPr>
            <a:spLocks noGrp="1" noChangeArrowheads="1"/>
          </p:cNvSpPr>
          <p:nvPr>
            <p:ph type="title"/>
          </p:nvPr>
        </p:nvSpPr>
        <p:spPr/>
        <p:txBody>
          <a:bodyPr/>
          <a:lstStyle/>
          <a:p>
            <a:pPr eaLnBrk="1" hangingPunct="1"/>
            <a:endParaRPr lang="en-US" altLang="en-US"/>
          </a:p>
        </p:txBody>
      </p:sp>
      <p:sp>
        <p:nvSpPr>
          <p:cNvPr id="26628" name="Rectangle 3"/>
          <p:cNvSpPr>
            <a:spLocks noGrp="1" noChangeArrowheads="1"/>
          </p:cNvSpPr>
          <p:nvPr>
            <p:ph type="body" idx="1"/>
          </p:nvPr>
        </p:nvSpPr>
        <p:spPr/>
        <p:txBody>
          <a:bodyPr/>
          <a:lstStyle/>
          <a:p>
            <a:pPr eaLnBrk="1" hangingPunct="1"/>
            <a:endParaRPr lang="en-US" altLang="en-US"/>
          </a:p>
        </p:txBody>
      </p:sp>
      <p:pic>
        <p:nvPicPr>
          <p:cNvPr id="26629" name="Picture 4" descr="Picture of 20 flag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313113" y="-2170113"/>
            <a:ext cx="15771813" cy="11198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7296957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844675"/>
            <a:ext cx="7772400" cy="1470025"/>
          </a:xfrm>
        </p:spPr>
        <p:txBody>
          <a:bodyPr>
            <a:noAutofit/>
          </a:bodyPr>
          <a:lstStyle/>
          <a:p>
            <a:pPr eaLnBrk="1" hangingPunct="1"/>
            <a:r>
              <a:rPr lang="en-US" sz="4000" b="1" dirty="0"/>
              <a:t>The new European Insolvency Regulation 2015/848 and </a:t>
            </a:r>
            <a:r>
              <a:rPr lang="en-US" sz="4000" b="1" dirty="0" err="1"/>
              <a:t>harmonisation</a:t>
            </a:r>
            <a:r>
              <a:rPr lang="en-US" sz="4000" b="1" dirty="0"/>
              <a:t> of insolvency law</a:t>
            </a:r>
          </a:p>
        </p:txBody>
      </p:sp>
      <p:sp>
        <p:nvSpPr>
          <p:cNvPr id="3" name="Subtitle 2"/>
          <p:cNvSpPr>
            <a:spLocks noGrp="1"/>
          </p:cNvSpPr>
          <p:nvPr>
            <p:ph type="subTitle" idx="1"/>
          </p:nvPr>
        </p:nvSpPr>
        <p:spPr>
          <a:xfrm>
            <a:off x="252413" y="3465319"/>
            <a:ext cx="8647112" cy="1752600"/>
          </a:xfrm>
        </p:spPr>
        <p:txBody>
          <a:bodyPr rtlCol="0">
            <a:noAutofit/>
          </a:bodyPr>
          <a:lstStyle/>
          <a:p>
            <a:pPr>
              <a:spcBef>
                <a:spcPts val="1200"/>
              </a:spcBef>
              <a:spcAft>
                <a:spcPts val="1200"/>
              </a:spcAft>
              <a:defRPr/>
            </a:pPr>
            <a:endParaRPr lang="en-US" sz="2400" b="1" dirty="0"/>
          </a:p>
          <a:p>
            <a:pPr>
              <a:spcBef>
                <a:spcPts val="1200"/>
              </a:spcBef>
              <a:spcAft>
                <a:spcPts val="1200"/>
              </a:spcAft>
              <a:defRPr/>
            </a:pPr>
            <a:r>
              <a:rPr lang="en-US" sz="2400" b="1" dirty="0">
                <a:solidFill>
                  <a:schemeClr val="bg1">
                    <a:lumMod val="50000"/>
                  </a:schemeClr>
                </a:solidFill>
              </a:rPr>
              <a:t>Alberto Núñez-Lagos</a:t>
            </a:r>
            <a:br>
              <a:rPr lang="en-US" sz="2400" b="1" dirty="0">
                <a:solidFill>
                  <a:schemeClr val="bg1">
                    <a:lumMod val="50000"/>
                  </a:schemeClr>
                </a:solidFill>
              </a:rPr>
            </a:br>
            <a:r>
              <a:rPr lang="en-US" sz="2400" b="1" dirty="0">
                <a:solidFill>
                  <a:schemeClr val="bg1">
                    <a:lumMod val="50000"/>
                  </a:schemeClr>
                </a:solidFill>
              </a:rPr>
              <a:t>Lawyer at </a:t>
            </a:r>
            <a:r>
              <a:rPr lang="en-US" sz="2400" b="1" dirty="0" err="1">
                <a:solidFill>
                  <a:schemeClr val="bg1">
                    <a:lumMod val="50000"/>
                  </a:schemeClr>
                </a:solidFill>
              </a:rPr>
              <a:t>Uría</a:t>
            </a:r>
            <a:r>
              <a:rPr lang="en-US" sz="2400" b="1" dirty="0">
                <a:solidFill>
                  <a:schemeClr val="bg1">
                    <a:lumMod val="50000"/>
                  </a:schemeClr>
                </a:solidFill>
              </a:rPr>
              <a:t> Menéndez </a:t>
            </a:r>
            <a:r>
              <a:rPr lang="en-US" sz="2400" b="1" dirty="0" err="1">
                <a:solidFill>
                  <a:schemeClr val="bg1">
                    <a:lumMod val="50000"/>
                  </a:schemeClr>
                </a:solidFill>
              </a:rPr>
              <a:t>Abogados</a:t>
            </a:r>
            <a:endParaRPr lang="en-US" sz="2400" b="1" dirty="0">
              <a:solidFill>
                <a:schemeClr val="bg1">
                  <a:lumMod val="50000"/>
                </a:schemeClr>
              </a:solidFill>
            </a:endParaRPr>
          </a:p>
        </p:txBody>
      </p:sp>
    </p:spTree>
    <p:extLst>
      <p:ext uri="{BB962C8B-B14F-4D97-AF65-F5344CB8AC3E}">
        <p14:creationId xmlns:p14="http://schemas.microsoft.com/office/powerpoint/2010/main" val="42017110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ES" dirty="0" err="1"/>
              <a:t>Harmonisation</a:t>
            </a:r>
            <a:r>
              <a:rPr lang="es-ES" dirty="0"/>
              <a:t> of </a:t>
            </a:r>
            <a:r>
              <a:rPr lang="es-ES" dirty="0" err="1"/>
              <a:t>the</a:t>
            </a:r>
            <a:r>
              <a:rPr lang="es-ES" dirty="0"/>
              <a:t> </a:t>
            </a:r>
            <a:r>
              <a:rPr lang="es-ES" dirty="0" err="1"/>
              <a:t>insolvency</a:t>
            </a:r>
            <a:r>
              <a:rPr lang="es-ES" dirty="0"/>
              <a:t> </a:t>
            </a:r>
            <a:r>
              <a:rPr lang="es-ES" dirty="0" err="1"/>
              <a:t>law</a:t>
            </a:r>
            <a:r>
              <a:rPr lang="es-ES" dirty="0"/>
              <a:t> </a:t>
            </a:r>
            <a:r>
              <a:rPr lang="es-ES" dirty="0" err="1"/>
              <a:t>process</a:t>
            </a:r>
            <a:endParaRPr lang="es-ES" dirty="0"/>
          </a:p>
        </p:txBody>
      </p:sp>
      <p:sp>
        <p:nvSpPr>
          <p:cNvPr id="3" name="2 Marcador de contenido"/>
          <p:cNvSpPr>
            <a:spLocks noGrp="1"/>
          </p:cNvSpPr>
          <p:nvPr>
            <p:ph idx="1"/>
          </p:nvPr>
        </p:nvSpPr>
        <p:spPr/>
        <p:txBody>
          <a:bodyPr>
            <a:normAutofit fontScale="85000" lnSpcReduction="10000"/>
          </a:bodyPr>
          <a:lstStyle/>
          <a:p>
            <a:r>
              <a:rPr lang="es-ES" dirty="0" err="1"/>
              <a:t>Proposal</a:t>
            </a:r>
            <a:r>
              <a:rPr lang="es-ES" dirty="0"/>
              <a:t> </a:t>
            </a:r>
            <a:r>
              <a:rPr lang="es-ES" dirty="0" err="1"/>
              <a:t>for</a:t>
            </a:r>
            <a:r>
              <a:rPr lang="es-ES" dirty="0"/>
              <a:t> a </a:t>
            </a:r>
            <a:r>
              <a:rPr lang="es-ES" dirty="0" err="1"/>
              <a:t>Directive</a:t>
            </a:r>
            <a:r>
              <a:rPr lang="es-ES" dirty="0"/>
              <a:t> of </a:t>
            </a:r>
            <a:r>
              <a:rPr lang="es-ES" dirty="0" err="1"/>
              <a:t>the</a:t>
            </a:r>
            <a:r>
              <a:rPr lang="es-ES" dirty="0"/>
              <a:t> </a:t>
            </a:r>
            <a:r>
              <a:rPr lang="es-ES" dirty="0" err="1"/>
              <a:t>European</a:t>
            </a:r>
            <a:r>
              <a:rPr lang="es-ES" dirty="0"/>
              <a:t> </a:t>
            </a:r>
            <a:r>
              <a:rPr lang="es-ES" dirty="0" err="1"/>
              <a:t>Parliament</a:t>
            </a:r>
            <a:r>
              <a:rPr lang="es-ES" dirty="0"/>
              <a:t> and </a:t>
            </a:r>
            <a:r>
              <a:rPr lang="es-ES" dirty="0" err="1"/>
              <a:t>the</a:t>
            </a:r>
            <a:r>
              <a:rPr lang="es-ES" dirty="0"/>
              <a:t> Council </a:t>
            </a:r>
            <a:r>
              <a:rPr lang="es-ES" dirty="0" err="1"/>
              <a:t>on</a:t>
            </a:r>
            <a:r>
              <a:rPr lang="es-ES" dirty="0"/>
              <a:t> </a:t>
            </a:r>
            <a:r>
              <a:rPr lang="es-ES" dirty="0" err="1"/>
              <a:t>preventive</a:t>
            </a:r>
            <a:r>
              <a:rPr lang="es-ES" dirty="0"/>
              <a:t> </a:t>
            </a:r>
            <a:r>
              <a:rPr lang="es-ES" dirty="0" err="1"/>
              <a:t>restructuring</a:t>
            </a:r>
            <a:r>
              <a:rPr lang="es-ES" dirty="0"/>
              <a:t> </a:t>
            </a:r>
            <a:r>
              <a:rPr lang="es-ES" dirty="0" err="1"/>
              <a:t>frameworks</a:t>
            </a:r>
            <a:r>
              <a:rPr lang="es-ES" dirty="0"/>
              <a:t>, </a:t>
            </a:r>
            <a:r>
              <a:rPr lang="es-ES" dirty="0" err="1"/>
              <a:t>second</a:t>
            </a:r>
            <a:r>
              <a:rPr lang="es-ES" dirty="0"/>
              <a:t> chance and </a:t>
            </a:r>
            <a:r>
              <a:rPr lang="es-ES" dirty="0" err="1"/>
              <a:t>measures</a:t>
            </a:r>
            <a:r>
              <a:rPr lang="es-ES" dirty="0"/>
              <a:t> to </a:t>
            </a:r>
            <a:r>
              <a:rPr lang="es-ES" dirty="0" err="1"/>
              <a:t>increase</a:t>
            </a:r>
            <a:r>
              <a:rPr lang="es-ES" dirty="0"/>
              <a:t> </a:t>
            </a:r>
            <a:r>
              <a:rPr lang="es-ES" dirty="0" err="1"/>
              <a:t>restructuring</a:t>
            </a:r>
            <a:r>
              <a:rPr lang="es-ES" dirty="0"/>
              <a:t>, </a:t>
            </a:r>
            <a:r>
              <a:rPr lang="es-ES" dirty="0" err="1"/>
              <a:t>insolvency</a:t>
            </a:r>
            <a:r>
              <a:rPr lang="es-ES" dirty="0"/>
              <a:t> and </a:t>
            </a:r>
            <a:r>
              <a:rPr lang="es-ES" dirty="0" err="1"/>
              <a:t>discharge</a:t>
            </a:r>
            <a:r>
              <a:rPr lang="es-ES" dirty="0"/>
              <a:t> </a:t>
            </a:r>
            <a:r>
              <a:rPr lang="es-ES" dirty="0" err="1"/>
              <a:t>procedures</a:t>
            </a:r>
            <a:endParaRPr lang="es-ES" dirty="0"/>
          </a:p>
          <a:p>
            <a:r>
              <a:rPr lang="es-ES" dirty="0"/>
              <a:t>Key </a:t>
            </a:r>
            <a:r>
              <a:rPr lang="es-ES" dirty="0" err="1"/>
              <a:t>proposals</a:t>
            </a:r>
            <a:endParaRPr lang="es-ES" dirty="0"/>
          </a:p>
          <a:p>
            <a:r>
              <a:rPr lang="es-ES" dirty="0" err="1"/>
              <a:t>Our</a:t>
            </a:r>
            <a:r>
              <a:rPr lang="es-ES" dirty="0"/>
              <a:t> </a:t>
            </a:r>
            <a:r>
              <a:rPr lang="es-ES" dirty="0" err="1"/>
              <a:t>approach</a:t>
            </a:r>
            <a:r>
              <a:rPr lang="es-ES" dirty="0"/>
              <a:t> to </a:t>
            </a:r>
            <a:r>
              <a:rPr lang="es-ES" dirty="0" err="1"/>
              <a:t>the</a:t>
            </a:r>
            <a:r>
              <a:rPr lang="es-ES" dirty="0"/>
              <a:t> </a:t>
            </a:r>
            <a:r>
              <a:rPr lang="es-ES" dirty="0" err="1"/>
              <a:t>harmonisation</a:t>
            </a:r>
            <a:r>
              <a:rPr lang="es-ES" dirty="0"/>
              <a:t> </a:t>
            </a:r>
            <a:r>
              <a:rPr lang="es-ES" dirty="0" err="1"/>
              <a:t>process</a:t>
            </a:r>
            <a:r>
              <a:rPr lang="es-ES" dirty="0"/>
              <a:t>: a </a:t>
            </a:r>
            <a:r>
              <a:rPr lang="es-ES" dirty="0" err="1"/>
              <a:t>Model</a:t>
            </a:r>
            <a:r>
              <a:rPr lang="es-ES" dirty="0"/>
              <a:t> </a:t>
            </a:r>
            <a:r>
              <a:rPr lang="es-ES" dirty="0" err="1"/>
              <a:t>Law</a:t>
            </a:r>
            <a:endParaRPr lang="es-ES" dirty="0"/>
          </a:p>
        </p:txBody>
      </p:sp>
    </p:spTree>
    <p:extLst>
      <p:ext uri="{BB962C8B-B14F-4D97-AF65-F5344CB8AC3E}">
        <p14:creationId xmlns:p14="http://schemas.microsoft.com/office/powerpoint/2010/main" val="88944636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ES" dirty="0" err="1"/>
              <a:t>Purpose</a:t>
            </a:r>
            <a:r>
              <a:rPr lang="es-ES" dirty="0"/>
              <a:t> of </a:t>
            </a:r>
            <a:r>
              <a:rPr lang="es-ES" dirty="0" err="1"/>
              <a:t>the</a:t>
            </a:r>
            <a:r>
              <a:rPr lang="es-ES" dirty="0"/>
              <a:t> </a:t>
            </a:r>
            <a:r>
              <a:rPr lang="es-ES" dirty="0" err="1"/>
              <a:t>Directive</a:t>
            </a:r>
            <a:br>
              <a:rPr lang="es-ES" dirty="0"/>
            </a:br>
            <a:endParaRPr lang="es-ES" dirty="0"/>
          </a:p>
        </p:txBody>
      </p:sp>
      <p:sp>
        <p:nvSpPr>
          <p:cNvPr id="3" name="2 Marcador de contenido"/>
          <p:cNvSpPr>
            <a:spLocks noGrp="1"/>
          </p:cNvSpPr>
          <p:nvPr>
            <p:ph idx="1"/>
          </p:nvPr>
        </p:nvSpPr>
        <p:spPr/>
        <p:txBody>
          <a:bodyPr>
            <a:normAutofit fontScale="85000" lnSpcReduction="10000"/>
          </a:bodyPr>
          <a:lstStyle/>
          <a:p>
            <a:r>
              <a:rPr lang="es-ES" dirty="0" err="1"/>
              <a:t>One</a:t>
            </a:r>
            <a:r>
              <a:rPr lang="es-ES" dirty="0"/>
              <a:t> </a:t>
            </a:r>
            <a:r>
              <a:rPr lang="es-ES" dirty="0" err="1"/>
              <a:t>step</a:t>
            </a:r>
            <a:r>
              <a:rPr lang="es-ES" dirty="0"/>
              <a:t> </a:t>
            </a:r>
            <a:r>
              <a:rPr lang="es-ES" dirty="0" err="1"/>
              <a:t>further</a:t>
            </a:r>
            <a:r>
              <a:rPr lang="es-ES" dirty="0"/>
              <a:t> </a:t>
            </a:r>
            <a:r>
              <a:rPr lang="es-ES" dirty="0" err="1"/>
              <a:t>towards</a:t>
            </a:r>
            <a:r>
              <a:rPr lang="es-ES" dirty="0"/>
              <a:t> </a:t>
            </a:r>
            <a:r>
              <a:rPr lang="es-ES" dirty="0" err="1"/>
              <a:t>insolvency</a:t>
            </a:r>
            <a:r>
              <a:rPr lang="es-ES" dirty="0"/>
              <a:t> </a:t>
            </a:r>
            <a:r>
              <a:rPr lang="es-ES" dirty="0" err="1"/>
              <a:t>harmonisation</a:t>
            </a:r>
            <a:r>
              <a:rPr lang="es-ES" dirty="0"/>
              <a:t> (2014 </a:t>
            </a:r>
            <a:r>
              <a:rPr lang="es-ES" dirty="0" err="1"/>
              <a:t>Commission</a:t>
            </a:r>
            <a:r>
              <a:rPr lang="es-ES" dirty="0"/>
              <a:t> </a:t>
            </a:r>
            <a:r>
              <a:rPr lang="es-ES" dirty="0" err="1"/>
              <a:t>Recommendation</a:t>
            </a:r>
            <a:r>
              <a:rPr lang="es-ES" dirty="0"/>
              <a:t>).</a:t>
            </a:r>
          </a:p>
          <a:p>
            <a:r>
              <a:rPr lang="es-ES" dirty="0" err="1"/>
              <a:t>Establish</a:t>
            </a:r>
            <a:r>
              <a:rPr lang="es-ES" dirty="0"/>
              <a:t> a </a:t>
            </a:r>
            <a:r>
              <a:rPr lang="es-ES" dirty="0" err="1"/>
              <a:t>common</a:t>
            </a:r>
            <a:r>
              <a:rPr lang="es-ES" dirty="0"/>
              <a:t> legal </a:t>
            </a:r>
            <a:r>
              <a:rPr lang="es-ES" dirty="0" err="1"/>
              <a:t>framework</a:t>
            </a:r>
            <a:r>
              <a:rPr lang="es-ES" dirty="0"/>
              <a:t> </a:t>
            </a:r>
            <a:r>
              <a:rPr lang="es-ES" dirty="0" err="1"/>
              <a:t>which</a:t>
            </a:r>
            <a:r>
              <a:rPr lang="es-ES" dirty="0"/>
              <a:t>:</a:t>
            </a:r>
          </a:p>
          <a:p>
            <a:pPr lvl="1"/>
            <a:r>
              <a:rPr lang="es-ES" dirty="0" err="1"/>
              <a:t>maximises</a:t>
            </a:r>
            <a:r>
              <a:rPr lang="es-ES" dirty="0"/>
              <a:t> </a:t>
            </a:r>
            <a:r>
              <a:rPr lang="es-ES" dirty="0" err="1"/>
              <a:t>the</a:t>
            </a:r>
            <a:r>
              <a:rPr lang="es-ES" dirty="0"/>
              <a:t> chances of a </a:t>
            </a:r>
            <a:r>
              <a:rPr lang="es-ES" dirty="0" err="1"/>
              <a:t>company</a:t>
            </a:r>
            <a:r>
              <a:rPr lang="es-ES" dirty="0"/>
              <a:t> </a:t>
            </a:r>
            <a:r>
              <a:rPr lang="es-ES" dirty="0" err="1"/>
              <a:t>with</a:t>
            </a:r>
            <a:r>
              <a:rPr lang="es-ES" dirty="0"/>
              <a:t> a viable </a:t>
            </a:r>
            <a:r>
              <a:rPr lang="es-ES" dirty="0" err="1"/>
              <a:t>business</a:t>
            </a:r>
            <a:r>
              <a:rPr lang="es-ES" dirty="0"/>
              <a:t> </a:t>
            </a:r>
            <a:r>
              <a:rPr lang="es-ES" dirty="0" err="1"/>
              <a:t>being</a:t>
            </a:r>
            <a:r>
              <a:rPr lang="es-ES" dirty="0"/>
              <a:t> </a:t>
            </a:r>
            <a:r>
              <a:rPr lang="es-ES" dirty="0" err="1"/>
              <a:t>able</a:t>
            </a:r>
            <a:r>
              <a:rPr lang="es-ES" dirty="0"/>
              <a:t> to restructure </a:t>
            </a:r>
            <a:r>
              <a:rPr lang="es-ES" dirty="0" err="1"/>
              <a:t>its</a:t>
            </a:r>
            <a:r>
              <a:rPr lang="es-ES" dirty="0"/>
              <a:t> </a:t>
            </a:r>
            <a:r>
              <a:rPr lang="es-ES" dirty="0" err="1"/>
              <a:t>debts</a:t>
            </a:r>
            <a:r>
              <a:rPr lang="es-ES" dirty="0"/>
              <a:t>.</a:t>
            </a:r>
          </a:p>
          <a:p>
            <a:pPr lvl="1"/>
            <a:r>
              <a:rPr lang="es-ES" dirty="0"/>
              <a:t>reduces </a:t>
            </a:r>
            <a:r>
              <a:rPr lang="es-ES" dirty="0" err="1"/>
              <a:t>ability</a:t>
            </a:r>
            <a:r>
              <a:rPr lang="es-ES" dirty="0"/>
              <a:t> of </a:t>
            </a:r>
            <a:r>
              <a:rPr lang="es-ES" dirty="0" err="1"/>
              <a:t>shareholders</a:t>
            </a:r>
            <a:r>
              <a:rPr lang="es-ES" dirty="0"/>
              <a:t> and “</a:t>
            </a:r>
            <a:r>
              <a:rPr lang="es-ES" dirty="0" err="1"/>
              <a:t>out</a:t>
            </a:r>
            <a:r>
              <a:rPr lang="es-ES" dirty="0"/>
              <a:t> of </a:t>
            </a:r>
            <a:r>
              <a:rPr lang="es-ES" dirty="0" err="1"/>
              <a:t>the</a:t>
            </a:r>
            <a:r>
              <a:rPr lang="es-ES" dirty="0"/>
              <a:t> </a:t>
            </a:r>
            <a:r>
              <a:rPr lang="es-ES" dirty="0" err="1"/>
              <a:t>money</a:t>
            </a:r>
            <a:r>
              <a:rPr lang="es-ES" dirty="0"/>
              <a:t>” </a:t>
            </a:r>
            <a:r>
              <a:rPr lang="es-ES" dirty="0" err="1"/>
              <a:t>creditors</a:t>
            </a:r>
            <a:r>
              <a:rPr lang="es-ES" dirty="0"/>
              <a:t> to block viable </a:t>
            </a:r>
            <a:r>
              <a:rPr lang="es-ES" dirty="0" err="1"/>
              <a:t>restructuring</a:t>
            </a:r>
            <a:r>
              <a:rPr lang="es-ES" dirty="0"/>
              <a:t> </a:t>
            </a:r>
            <a:r>
              <a:rPr lang="es-ES" dirty="0" err="1"/>
              <a:t>proposals</a:t>
            </a:r>
            <a:r>
              <a:rPr lang="es-ES" dirty="0"/>
              <a:t>.</a:t>
            </a:r>
          </a:p>
          <a:p>
            <a:pPr marL="0" indent="0">
              <a:buNone/>
            </a:pPr>
            <a:endParaRPr lang="es-ES" dirty="0"/>
          </a:p>
        </p:txBody>
      </p:sp>
    </p:spTree>
    <p:extLst>
      <p:ext uri="{BB962C8B-B14F-4D97-AF65-F5344CB8AC3E}">
        <p14:creationId xmlns:p14="http://schemas.microsoft.com/office/powerpoint/2010/main" val="29137298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ES" dirty="0"/>
              <a:t>Key </a:t>
            </a:r>
            <a:r>
              <a:rPr lang="es-ES" dirty="0" err="1"/>
              <a:t>proposals</a:t>
            </a:r>
            <a:r>
              <a:rPr lang="es-ES" dirty="0"/>
              <a:t> of </a:t>
            </a:r>
            <a:r>
              <a:rPr lang="es-ES" dirty="0" err="1"/>
              <a:t>the</a:t>
            </a:r>
            <a:r>
              <a:rPr lang="es-ES" dirty="0"/>
              <a:t> </a:t>
            </a:r>
            <a:r>
              <a:rPr lang="es-ES" dirty="0" err="1"/>
              <a:t>Directive</a:t>
            </a:r>
            <a:endParaRPr lang="es-ES" dirty="0"/>
          </a:p>
        </p:txBody>
      </p:sp>
      <p:sp>
        <p:nvSpPr>
          <p:cNvPr id="3" name="2 Marcador de contenido"/>
          <p:cNvSpPr>
            <a:spLocks noGrp="1"/>
          </p:cNvSpPr>
          <p:nvPr>
            <p:ph idx="1"/>
          </p:nvPr>
        </p:nvSpPr>
        <p:spPr/>
        <p:txBody>
          <a:bodyPr>
            <a:normAutofit fontScale="62500" lnSpcReduction="20000"/>
          </a:bodyPr>
          <a:lstStyle/>
          <a:p>
            <a:r>
              <a:rPr lang="es-ES" dirty="0" err="1"/>
              <a:t>Debtor</a:t>
            </a:r>
            <a:r>
              <a:rPr lang="es-ES" dirty="0"/>
              <a:t> in </a:t>
            </a:r>
            <a:r>
              <a:rPr lang="es-ES" dirty="0" err="1"/>
              <a:t>possesion</a:t>
            </a:r>
            <a:endParaRPr lang="es-ES" dirty="0"/>
          </a:p>
          <a:p>
            <a:r>
              <a:rPr lang="es-ES" dirty="0" err="1"/>
              <a:t>Moratorium</a:t>
            </a:r>
            <a:endParaRPr lang="es-ES" dirty="0"/>
          </a:p>
          <a:p>
            <a:r>
              <a:rPr lang="es-ES" dirty="0" err="1"/>
              <a:t>Voting</a:t>
            </a:r>
            <a:r>
              <a:rPr lang="es-ES" dirty="0"/>
              <a:t> </a:t>
            </a:r>
            <a:r>
              <a:rPr lang="es-ES" dirty="0" err="1"/>
              <a:t>threshold</a:t>
            </a:r>
            <a:endParaRPr lang="es-ES" dirty="0"/>
          </a:p>
          <a:p>
            <a:r>
              <a:rPr lang="es-ES" dirty="0" err="1"/>
              <a:t>Class</a:t>
            </a:r>
            <a:r>
              <a:rPr lang="es-ES" dirty="0"/>
              <a:t> </a:t>
            </a:r>
            <a:r>
              <a:rPr lang="es-ES" dirty="0" err="1"/>
              <a:t>formation</a:t>
            </a:r>
            <a:endParaRPr lang="es-ES" dirty="0"/>
          </a:p>
          <a:p>
            <a:r>
              <a:rPr lang="es-ES" dirty="0"/>
              <a:t>Cross-</a:t>
            </a:r>
            <a:r>
              <a:rPr lang="es-ES" dirty="0" err="1"/>
              <a:t>class</a:t>
            </a:r>
            <a:r>
              <a:rPr lang="es-ES" dirty="0"/>
              <a:t> </a:t>
            </a:r>
            <a:r>
              <a:rPr lang="es-ES" dirty="0" err="1"/>
              <a:t>cram</a:t>
            </a:r>
            <a:r>
              <a:rPr lang="es-ES" dirty="0"/>
              <a:t> </a:t>
            </a:r>
            <a:r>
              <a:rPr lang="es-ES" dirty="0" err="1"/>
              <a:t>down</a:t>
            </a:r>
            <a:endParaRPr lang="es-ES" dirty="0"/>
          </a:p>
          <a:p>
            <a:r>
              <a:rPr lang="es-ES" dirty="0"/>
              <a:t>“No </a:t>
            </a:r>
            <a:r>
              <a:rPr lang="es-ES" dirty="0" err="1"/>
              <a:t>worse</a:t>
            </a:r>
            <a:r>
              <a:rPr lang="es-ES" dirty="0"/>
              <a:t> off” </a:t>
            </a:r>
            <a:r>
              <a:rPr lang="es-ES" dirty="0" err="1"/>
              <a:t>principle</a:t>
            </a:r>
            <a:endParaRPr lang="es-ES" dirty="0"/>
          </a:p>
          <a:p>
            <a:r>
              <a:rPr lang="es-ES" dirty="0" err="1"/>
              <a:t>Absolute</a:t>
            </a:r>
            <a:r>
              <a:rPr lang="es-ES" dirty="0"/>
              <a:t> </a:t>
            </a:r>
            <a:r>
              <a:rPr lang="es-ES" dirty="0" err="1"/>
              <a:t>priority</a:t>
            </a:r>
            <a:r>
              <a:rPr lang="es-ES" dirty="0"/>
              <a:t> rule</a:t>
            </a:r>
          </a:p>
          <a:p>
            <a:r>
              <a:rPr lang="es-ES" dirty="0" err="1"/>
              <a:t>Protection</a:t>
            </a:r>
            <a:r>
              <a:rPr lang="es-ES" dirty="0"/>
              <a:t> </a:t>
            </a:r>
            <a:r>
              <a:rPr lang="es-ES" dirty="0" err="1"/>
              <a:t>for</a:t>
            </a:r>
            <a:r>
              <a:rPr lang="es-ES" dirty="0"/>
              <a:t> new </a:t>
            </a:r>
            <a:r>
              <a:rPr lang="es-ES" dirty="0" err="1"/>
              <a:t>financing</a:t>
            </a:r>
            <a:r>
              <a:rPr lang="es-ES" dirty="0"/>
              <a:t>, </a:t>
            </a:r>
            <a:r>
              <a:rPr lang="es-ES" dirty="0" err="1"/>
              <a:t>interim</a:t>
            </a:r>
            <a:r>
              <a:rPr lang="es-ES" dirty="0"/>
              <a:t> </a:t>
            </a:r>
            <a:r>
              <a:rPr lang="es-ES" dirty="0" err="1"/>
              <a:t>financing</a:t>
            </a:r>
            <a:r>
              <a:rPr lang="es-ES" dirty="0"/>
              <a:t> and </a:t>
            </a:r>
            <a:r>
              <a:rPr lang="es-ES" dirty="0" err="1"/>
              <a:t>other</a:t>
            </a:r>
            <a:r>
              <a:rPr lang="es-ES" dirty="0"/>
              <a:t> </a:t>
            </a:r>
            <a:r>
              <a:rPr lang="es-ES" dirty="0" err="1"/>
              <a:t>restructuring</a:t>
            </a:r>
            <a:r>
              <a:rPr lang="es-ES" dirty="0"/>
              <a:t> </a:t>
            </a:r>
            <a:r>
              <a:rPr lang="es-ES" dirty="0" err="1"/>
              <a:t>related</a:t>
            </a:r>
            <a:r>
              <a:rPr lang="es-ES" dirty="0"/>
              <a:t> </a:t>
            </a:r>
            <a:r>
              <a:rPr lang="es-ES" dirty="0" err="1"/>
              <a:t>transactions</a:t>
            </a:r>
            <a:endParaRPr lang="es-ES" dirty="0"/>
          </a:p>
          <a:p>
            <a:r>
              <a:rPr lang="es-ES" dirty="0" err="1"/>
              <a:t>Limitation</a:t>
            </a:r>
            <a:r>
              <a:rPr lang="es-ES" dirty="0"/>
              <a:t> of </a:t>
            </a:r>
            <a:r>
              <a:rPr lang="es-ES" dirty="0" err="1"/>
              <a:t>the</a:t>
            </a:r>
            <a:r>
              <a:rPr lang="es-ES" dirty="0"/>
              <a:t> </a:t>
            </a:r>
            <a:r>
              <a:rPr lang="es-ES" dirty="0" err="1"/>
              <a:t>shareholder’s</a:t>
            </a:r>
            <a:r>
              <a:rPr lang="es-ES" dirty="0"/>
              <a:t> </a:t>
            </a:r>
            <a:r>
              <a:rPr lang="es-ES" dirty="0" err="1"/>
              <a:t>leverage</a:t>
            </a:r>
            <a:endParaRPr lang="es-ES" dirty="0"/>
          </a:p>
          <a:p>
            <a:endParaRPr lang="es-ES" dirty="0"/>
          </a:p>
          <a:p>
            <a:endParaRPr lang="es-ES" dirty="0"/>
          </a:p>
        </p:txBody>
      </p:sp>
    </p:spTree>
    <p:extLst>
      <p:ext uri="{BB962C8B-B14F-4D97-AF65-F5344CB8AC3E}">
        <p14:creationId xmlns:p14="http://schemas.microsoft.com/office/powerpoint/2010/main" val="84297650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ES" dirty="0" err="1"/>
              <a:t>Our</a:t>
            </a:r>
            <a:r>
              <a:rPr lang="es-ES" dirty="0"/>
              <a:t> </a:t>
            </a:r>
            <a:r>
              <a:rPr lang="es-ES" dirty="0" err="1"/>
              <a:t>proposal</a:t>
            </a:r>
            <a:r>
              <a:rPr lang="es-ES" dirty="0"/>
              <a:t>: </a:t>
            </a:r>
            <a:r>
              <a:rPr lang="es-ES" dirty="0" err="1"/>
              <a:t>Model</a:t>
            </a:r>
            <a:r>
              <a:rPr lang="es-ES" dirty="0"/>
              <a:t> </a:t>
            </a:r>
            <a:r>
              <a:rPr lang="es-ES" dirty="0" err="1"/>
              <a:t>Law</a:t>
            </a:r>
            <a:endParaRPr lang="es-ES" dirty="0"/>
          </a:p>
        </p:txBody>
      </p:sp>
      <p:sp>
        <p:nvSpPr>
          <p:cNvPr id="3" name="2 Marcador de contenido"/>
          <p:cNvSpPr>
            <a:spLocks noGrp="1"/>
          </p:cNvSpPr>
          <p:nvPr>
            <p:ph idx="1"/>
          </p:nvPr>
        </p:nvSpPr>
        <p:spPr/>
        <p:txBody>
          <a:bodyPr>
            <a:normAutofit fontScale="85000" lnSpcReduction="10000"/>
          </a:bodyPr>
          <a:lstStyle/>
          <a:p>
            <a:r>
              <a:rPr lang="es-ES" dirty="0" err="1"/>
              <a:t>Avoid</a:t>
            </a:r>
            <a:r>
              <a:rPr lang="es-ES" dirty="0"/>
              <a:t> </a:t>
            </a:r>
            <a:r>
              <a:rPr lang="es-ES" dirty="0" err="1"/>
              <a:t>competition</a:t>
            </a:r>
            <a:r>
              <a:rPr lang="es-ES" dirty="0"/>
              <a:t> </a:t>
            </a:r>
            <a:r>
              <a:rPr lang="es-ES" dirty="0" err="1"/>
              <a:t>between</a:t>
            </a:r>
            <a:r>
              <a:rPr lang="es-ES" dirty="0"/>
              <a:t> </a:t>
            </a:r>
            <a:r>
              <a:rPr lang="es-ES" dirty="0" err="1"/>
              <a:t>different</a:t>
            </a:r>
            <a:r>
              <a:rPr lang="es-ES" dirty="0"/>
              <a:t> legal </a:t>
            </a:r>
            <a:r>
              <a:rPr lang="es-ES" dirty="0" err="1"/>
              <a:t>systems</a:t>
            </a:r>
            <a:r>
              <a:rPr lang="es-ES" dirty="0"/>
              <a:t> and reduce </a:t>
            </a:r>
            <a:r>
              <a:rPr lang="es-ES" dirty="0" err="1"/>
              <a:t>forum</a:t>
            </a:r>
            <a:r>
              <a:rPr lang="es-ES" dirty="0"/>
              <a:t> shopping</a:t>
            </a:r>
          </a:p>
          <a:p>
            <a:r>
              <a:rPr lang="es-ES" dirty="0" err="1"/>
              <a:t>Voluntary</a:t>
            </a:r>
            <a:r>
              <a:rPr lang="es-ES" dirty="0"/>
              <a:t> </a:t>
            </a:r>
            <a:r>
              <a:rPr lang="es-ES" dirty="0" err="1"/>
              <a:t>basis</a:t>
            </a:r>
            <a:endParaRPr lang="es-ES" dirty="0"/>
          </a:p>
          <a:p>
            <a:r>
              <a:rPr lang="es-ES" dirty="0"/>
              <a:t>Liberal vs. </a:t>
            </a:r>
            <a:r>
              <a:rPr lang="es-ES" dirty="0" err="1"/>
              <a:t>conservative</a:t>
            </a:r>
            <a:endParaRPr lang="es-ES" dirty="0"/>
          </a:p>
          <a:p>
            <a:r>
              <a:rPr lang="es-ES" dirty="0"/>
              <a:t>Cross </a:t>
            </a:r>
            <a:r>
              <a:rPr lang="es-ES" dirty="0" err="1"/>
              <a:t>border</a:t>
            </a:r>
            <a:r>
              <a:rPr lang="es-ES" dirty="0"/>
              <a:t> </a:t>
            </a:r>
            <a:r>
              <a:rPr lang="es-ES" dirty="0" err="1"/>
              <a:t>restructuring</a:t>
            </a:r>
            <a:r>
              <a:rPr lang="es-ES" dirty="0"/>
              <a:t> </a:t>
            </a:r>
            <a:r>
              <a:rPr lang="es-ES" dirty="0" err="1"/>
              <a:t>for</a:t>
            </a:r>
            <a:r>
              <a:rPr lang="es-ES" dirty="0"/>
              <a:t> </a:t>
            </a:r>
            <a:r>
              <a:rPr lang="es-ES" dirty="0" err="1"/>
              <a:t>large</a:t>
            </a:r>
            <a:r>
              <a:rPr lang="es-ES" dirty="0"/>
              <a:t> </a:t>
            </a:r>
            <a:r>
              <a:rPr lang="es-ES" dirty="0" err="1"/>
              <a:t>debtors</a:t>
            </a:r>
            <a:r>
              <a:rPr lang="es-ES" dirty="0"/>
              <a:t> and </a:t>
            </a:r>
            <a:r>
              <a:rPr lang="es-ES" dirty="0" err="1"/>
              <a:t>sophisticated</a:t>
            </a:r>
            <a:r>
              <a:rPr lang="es-ES" dirty="0"/>
              <a:t> </a:t>
            </a:r>
            <a:r>
              <a:rPr lang="es-ES" dirty="0" err="1"/>
              <a:t>creditors</a:t>
            </a:r>
            <a:endParaRPr lang="es-ES" dirty="0"/>
          </a:p>
          <a:p>
            <a:r>
              <a:rPr lang="es-ES" dirty="0"/>
              <a:t>Live </a:t>
            </a:r>
            <a:r>
              <a:rPr lang="es-ES" dirty="0" err="1"/>
              <a:t>together</a:t>
            </a:r>
            <a:r>
              <a:rPr lang="es-ES" dirty="0"/>
              <a:t> </a:t>
            </a:r>
            <a:r>
              <a:rPr lang="es-ES" dirty="0" err="1"/>
              <a:t>with</a:t>
            </a:r>
            <a:r>
              <a:rPr lang="es-ES" dirty="0"/>
              <a:t> </a:t>
            </a:r>
            <a:r>
              <a:rPr lang="es-ES" dirty="0" err="1"/>
              <a:t>other</a:t>
            </a:r>
            <a:r>
              <a:rPr lang="es-ES" dirty="0"/>
              <a:t> local </a:t>
            </a:r>
            <a:r>
              <a:rPr lang="es-ES" dirty="0" err="1"/>
              <a:t>restructuring</a:t>
            </a:r>
            <a:r>
              <a:rPr lang="es-ES" dirty="0"/>
              <a:t> </a:t>
            </a:r>
            <a:r>
              <a:rPr lang="es-ES" dirty="0" err="1"/>
              <a:t>regulations</a:t>
            </a:r>
            <a:endParaRPr lang="es-ES" dirty="0"/>
          </a:p>
          <a:p>
            <a:endParaRPr lang="es-ES" dirty="0"/>
          </a:p>
          <a:p>
            <a:endParaRPr lang="es-ES" dirty="0"/>
          </a:p>
          <a:p>
            <a:endParaRPr lang="es-ES" dirty="0"/>
          </a:p>
        </p:txBody>
      </p:sp>
    </p:spTree>
    <p:extLst>
      <p:ext uri="{BB962C8B-B14F-4D97-AF65-F5344CB8AC3E}">
        <p14:creationId xmlns:p14="http://schemas.microsoft.com/office/powerpoint/2010/main" val="95653389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ES" dirty="0" err="1"/>
              <a:t>Model</a:t>
            </a:r>
            <a:r>
              <a:rPr lang="es-ES" dirty="0"/>
              <a:t> </a:t>
            </a:r>
            <a:r>
              <a:rPr lang="es-ES" dirty="0" err="1"/>
              <a:t>Law</a:t>
            </a:r>
            <a:r>
              <a:rPr lang="es-ES" dirty="0"/>
              <a:t> (I): Content</a:t>
            </a:r>
          </a:p>
        </p:txBody>
      </p:sp>
      <p:sp>
        <p:nvSpPr>
          <p:cNvPr id="3" name="2 Marcador de contenido"/>
          <p:cNvSpPr>
            <a:spLocks noGrp="1"/>
          </p:cNvSpPr>
          <p:nvPr>
            <p:ph idx="1"/>
          </p:nvPr>
        </p:nvSpPr>
        <p:spPr/>
        <p:txBody>
          <a:bodyPr>
            <a:normAutofit fontScale="92500" lnSpcReduction="20000"/>
          </a:bodyPr>
          <a:lstStyle/>
          <a:p>
            <a:r>
              <a:rPr lang="es-ES" dirty="0" err="1"/>
              <a:t>Financial</a:t>
            </a:r>
            <a:r>
              <a:rPr lang="es-ES" dirty="0"/>
              <a:t> </a:t>
            </a:r>
            <a:r>
              <a:rPr lang="es-ES" dirty="0" err="1"/>
              <a:t>or</a:t>
            </a:r>
            <a:r>
              <a:rPr lang="es-ES" dirty="0"/>
              <a:t> </a:t>
            </a:r>
            <a:r>
              <a:rPr lang="es-ES" dirty="0" err="1"/>
              <a:t>operative</a:t>
            </a:r>
            <a:r>
              <a:rPr lang="es-ES" dirty="0"/>
              <a:t> </a:t>
            </a:r>
            <a:r>
              <a:rPr lang="es-ES" dirty="0" err="1"/>
              <a:t>restructuring</a:t>
            </a:r>
            <a:r>
              <a:rPr lang="es-ES" dirty="0"/>
              <a:t> (</a:t>
            </a:r>
            <a:r>
              <a:rPr lang="es-ES" dirty="0" err="1"/>
              <a:t>needless</a:t>
            </a:r>
            <a:r>
              <a:rPr lang="es-ES" dirty="0"/>
              <a:t> to be </a:t>
            </a:r>
            <a:r>
              <a:rPr lang="es-ES" dirty="0" err="1"/>
              <a:t>insolvent</a:t>
            </a:r>
            <a:r>
              <a:rPr lang="es-ES" dirty="0"/>
              <a:t>):</a:t>
            </a:r>
          </a:p>
          <a:p>
            <a:pPr lvl="1"/>
            <a:r>
              <a:rPr lang="es-ES" dirty="0" err="1"/>
              <a:t>Liquidation</a:t>
            </a:r>
            <a:r>
              <a:rPr lang="es-ES" dirty="0"/>
              <a:t> of </a:t>
            </a:r>
            <a:r>
              <a:rPr lang="es-ES" dirty="0" err="1"/>
              <a:t>part</a:t>
            </a:r>
            <a:r>
              <a:rPr lang="es-ES" dirty="0"/>
              <a:t> of </a:t>
            </a:r>
            <a:r>
              <a:rPr lang="es-ES" dirty="0" err="1"/>
              <a:t>business</a:t>
            </a:r>
            <a:r>
              <a:rPr lang="es-ES" dirty="0"/>
              <a:t> as </a:t>
            </a:r>
            <a:r>
              <a:rPr lang="es-ES" dirty="0" err="1"/>
              <a:t>long</a:t>
            </a:r>
            <a:r>
              <a:rPr lang="es-ES" dirty="0"/>
              <a:t> as </a:t>
            </a:r>
            <a:r>
              <a:rPr lang="es-ES" dirty="0" err="1"/>
              <a:t>part</a:t>
            </a:r>
            <a:r>
              <a:rPr lang="es-ES" dirty="0"/>
              <a:t> </a:t>
            </a:r>
            <a:r>
              <a:rPr lang="es-ES" dirty="0" err="1"/>
              <a:t>continues</a:t>
            </a:r>
            <a:r>
              <a:rPr lang="es-ES" dirty="0"/>
              <a:t> as </a:t>
            </a:r>
            <a:r>
              <a:rPr lang="es-ES" dirty="0" err="1"/>
              <a:t>an</a:t>
            </a:r>
            <a:r>
              <a:rPr lang="es-ES" dirty="0"/>
              <a:t> </a:t>
            </a:r>
            <a:r>
              <a:rPr lang="es-ES" dirty="0" err="1"/>
              <a:t>ongoing</a:t>
            </a:r>
            <a:r>
              <a:rPr lang="es-ES" dirty="0"/>
              <a:t> </a:t>
            </a:r>
            <a:r>
              <a:rPr lang="es-ES" dirty="0" err="1"/>
              <a:t>business</a:t>
            </a:r>
            <a:r>
              <a:rPr lang="es-ES" dirty="0"/>
              <a:t>.</a:t>
            </a:r>
          </a:p>
          <a:p>
            <a:pPr lvl="1"/>
            <a:r>
              <a:rPr lang="es-ES" dirty="0"/>
              <a:t>Sale of </a:t>
            </a:r>
            <a:r>
              <a:rPr lang="es-ES" dirty="0" err="1"/>
              <a:t>business</a:t>
            </a:r>
            <a:r>
              <a:rPr lang="es-ES" dirty="0"/>
              <a:t> </a:t>
            </a:r>
            <a:r>
              <a:rPr lang="es-ES" dirty="0" err="1"/>
              <a:t>units</a:t>
            </a:r>
            <a:r>
              <a:rPr lang="es-ES" dirty="0"/>
              <a:t> </a:t>
            </a:r>
            <a:r>
              <a:rPr lang="es-ES" dirty="0" err="1"/>
              <a:t>debt</a:t>
            </a:r>
            <a:r>
              <a:rPr lang="es-ES" dirty="0"/>
              <a:t> free and free of </a:t>
            </a:r>
            <a:r>
              <a:rPr lang="es-ES" dirty="0" err="1"/>
              <a:t>loss</a:t>
            </a:r>
            <a:r>
              <a:rPr lang="es-ES" dirty="0"/>
              <a:t> </a:t>
            </a:r>
            <a:r>
              <a:rPr lang="es-ES" dirty="0" err="1"/>
              <a:t>making</a:t>
            </a:r>
            <a:r>
              <a:rPr lang="es-ES" dirty="0"/>
              <a:t> </a:t>
            </a:r>
            <a:r>
              <a:rPr lang="es-ES" dirty="0" err="1"/>
              <a:t>business</a:t>
            </a:r>
            <a:r>
              <a:rPr lang="es-ES" dirty="0"/>
              <a:t> </a:t>
            </a:r>
            <a:r>
              <a:rPr lang="es-ES" dirty="0" err="1"/>
              <a:t>relations</a:t>
            </a:r>
            <a:r>
              <a:rPr lang="es-ES" dirty="0"/>
              <a:t> (</a:t>
            </a:r>
            <a:r>
              <a:rPr lang="es-ES" dirty="0" err="1"/>
              <a:t>unless</a:t>
            </a:r>
            <a:r>
              <a:rPr lang="es-ES" dirty="0"/>
              <a:t> </a:t>
            </a:r>
            <a:r>
              <a:rPr lang="es-ES" dirty="0" err="1"/>
              <a:t>otherwise</a:t>
            </a:r>
            <a:r>
              <a:rPr lang="es-ES" dirty="0"/>
              <a:t> </a:t>
            </a:r>
            <a:r>
              <a:rPr lang="es-ES" dirty="0" err="1"/>
              <a:t>agreed</a:t>
            </a:r>
            <a:r>
              <a:rPr lang="es-ES" dirty="0"/>
              <a:t>). </a:t>
            </a:r>
            <a:r>
              <a:rPr lang="es-ES" dirty="0" err="1"/>
              <a:t>Acquirers</a:t>
            </a:r>
            <a:r>
              <a:rPr lang="es-ES" dirty="0"/>
              <a:t> of </a:t>
            </a:r>
            <a:r>
              <a:rPr lang="es-ES" dirty="0" err="1"/>
              <a:t>business</a:t>
            </a:r>
            <a:r>
              <a:rPr lang="es-ES" dirty="0"/>
              <a:t> </a:t>
            </a:r>
            <a:r>
              <a:rPr lang="es-ES" dirty="0" err="1"/>
              <a:t>units</a:t>
            </a:r>
            <a:r>
              <a:rPr lang="es-ES" dirty="0"/>
              <a:t> </a:t>
            </a:r>
            <a:r>
              <a:rPr lang="es-ES" dirty="0" err="1"/>
              <a:t>may</a:t>
            </a:r>
            <a:r>
              <a:rPr lang="es-ES" dirty="0"/>
              <a:t> </a:t>
            </a:r>
            <a:r>
              <a:rPr lang="es-ES" dirty="0" err="1"/>
              <a:t>force</a:t>
            </a:r>
            <a:r>
              <a:rPr lang="es-ES" dirty="0"/>
              <a:t> </a:t>
            </a:r>
            <a:r>
              <a:rPr lang="es-ES" dirty="0" err="1"/>
              <a:t>the</a:t>
            </a:r>
            <a:r>
              <a:rPr lang="es-ES" dirty="0"/>
              <a:t> transfer of </a:t>
            </a:r>
            <a:r>
              <a:rPr lang="es-ES" dirty="0" err="1"/>
              <a:t>all</a:t>
            </a:r>
            <a:r>
              <a:rPr lang="es-ES" dirty="0"/>
              <a:t> </a:t>
            </a:r>
            <a:r>
              <a:rPr lang="es-ES" dirty="0" err="1"/>
              <a:t>contracts</a:t>
            </a:r>
            <a:r>
              <a:rPr lang="es-ES" dirty="0"/>
              <a:t>.</a:t>
            </a:r>
          </a:p>
          <a:p>
            <a:pPr lvl="2"/>
            <a:endParaRPr lang="es-ES" dirty="0"/>
          </a:p>
          <a:p>
            <a:pPr marL="0" indent="0">
              <a:buNone/>
            </a:pPr>
            <a:endParaRPr lang="es-ES" dirty="0"/>
          </a:p>
        </p:txBody>
      </p:sp>
    </p:spTree>
    <p:extLst>
      <p:ext uri="{BB962C8B-B14F-4D97-AF65-F5344CB8AC3E}">
        <p14:creationId xmlns:p14="http://schemas.microsoft.com/office/powerpoint/2010/main" val="40250778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err="1"/>
              <a:t>Model</a:t>
            </a:r>
            <a:r>
              <a:rPr lang="es-ES" dirty="0"/>
              <a:t> </a:t>
            </a:r>
            <a:r>
              <a:rPr lang="es-ES" dirty="0" err="1"/>
              <a:t>Law</a:t>
            </a:r>
            <a:r>
              <a:rPr lang="es-ES" dirty="0"/>
              <a:t> (II): </a:t>
            </a:r>
            <a:r>
              <a:rPr lang="es-ES" dirty="0" err="1"/>
              <a:t>Voting</a:t>
            </a:r>
            <a:endParaRPr lang="es-ES" dirty="0"/>
          </a:p>
        </p:txBody>
      </p:sp>
      <p:sp>
        <p:nvSpPr>
          <p:cNvPr id="3" name="2 Marcador de contenido"/>
          <p:cNvSpPr>
            <a:spLocks noGrp="1"/>
          </p:cNvSpPr>
          <p:nvPr>
            <p:ph idx="1"/>
          </p:nvPr>
        </p:nvSpPr>
        <p:spPr/>
        <p:txBody>
          <a:bodyPr>
            <a:normAutofit lnSpcReduction="10000"/>
          </a:bodyPr>
          <a:lstStyle/>
          <a:p>
            <a:r>
              <a:rPr lang="es-ES" dirty="0" err="1"/>
              <a:t>Voting</a:t>
            </a:r>
            <a:r>
              <a:rPr lang="es-ES" dirty="0"/>
              <a:t> </a:t>
            </a:r>
            <a:r>
              <a:rPr lang="es-ES" dirty="0" err="1"/>
              <a:t>would</a:t>
            </a:r>
            <a:r>
              <a:rPr lang="es-ES" dirty="0"/>
              <a:t> </a:t>
            </a:r>
            <a:r>
              <a:rPr lang="es-ES" dirty="0" err="1"/>
              <a:t>depend</a:t>
            </a:r>
            <a:r>
              <a:rPr lang="es-ES" dirty="0"/>
              <a:t> </a:t>
            </a:r>
            <a:r>
              <a:rPr lang="es-ES" dirty="0" err="1"/>
              <a:t>on</a:t>
            </a:r>
            <a:r>
              <a:rPr lang="es-ES" dirty="0"/>
              <a:t> </a:t>
            </a:r>
            <a:r>
              <a:rPr lang="es-ES" dirty="0" err="1"/>
              <a:t>the</a:t>
            </a:r>
            <a:r>
              <a:rPr lang="es-ES" dirty="0"/>
              <a:t> </a:t>
            </a:r>
            <a:r>
              <a:rPr lang="es-ES" dirty="0" err="1"/>
              <a:t>value</a:t>
            </a:r>
            <a:r>
              <a:rPr lang="es-ES" dirty="0"/>
              <a:t> of </a:t>
            </a:r>
            <a:r>
              <a:rPr lang="es-ES" dirty="0" err="1"/>
              <a:t>the</a:t>
            </a:r>
            <a:r>
              <a:rPr lang="es-ES" dirty="0"/>
              <a:t> </a:t>
            </a:r>
            <a:r>
              <a:rPr lang="es-ES" dirty="0" err="1"/>
              <a:t>claim</a:t>
            </a:r>
            <a:r>
              <a:rPr lang="es-ES" dirty="0"/>
              <a:t>. </a:t>
            </a:r>
          </a:p>
          <a:p>
            <a:r>
              <a:rPr lang="es-ES" dirty="0" err="1"/>
              <a:t>Privileged</a:t>
            </a:r>
            <a:r>
              <a:rPr lang="es-ES" dirty="0"/>
              <a:t> </a:t>
            </a:r>
            <a:r>
              <a:rPr lang="es-ES" dirty="0" err="1"/>
              <a:t>claims</a:t>
            </a:r>
            <a:r>
              <a:rPr lang="es-ES" dirty="0"/>
              <a:t> </a:t>
            </a:r>
            <a:r>
              <a:rPr lang="es-ES" dirty="0" err="1"/>
              <a:t>would</a:t>
            </a:r>
            <a:r>
              <a:rPr lang="es-ES" dirty="0"/>
              <a:t> be </a:t>
            </a:r>
            <a:r>
              <a:rPr lang="es-ES" dirty="0" err="1"/>
              <a:t>valued</a:t>
            </a:r>
            <a:r>
              <a:rPr lang="es-ES" dirty="0"/>
              <a:t> </a:t>
            </a:r>
            <a:r>
              <a:rPr lang="es-ES" dirty="0" err="1"/>
              <a:t>on</a:t>
            </a:r>
            <a:r>
              <a:rPr lang="es-ES" dirty="0"/>
              <a:t> </a:t>
            </a:r>
            <a:r>
              <a:rPr lang="es-ES" dirty="0" err="1"/>
              <a:t>the</a:t>
            </a:r>
            <a:r>
              <a:rPr lang="es-ES" dirty="0"/>
              <a:t> </a:t>
            </a:r>
            <a:r>
              <a:rPr lang="es-ES" dirty="0" err="1"/>
              <a:t>value</a:t>
            </a:r>
            <a:r>
              <a:rPr lang="es-ES" dirty="0"/>
              <a:t> of </a:t>
            </a:r>
            <a:r>
              <a:rPr lang="es-ES" dirty="0" err="1"/>
              <a:t>the</a:t>
            </a:r>
            <a:r>
              <a:rPr lang="es-ES" dirty="0"/>
              <a:t> </a:t>
            </a:r>
            <a:r>
              <a:rPr lang="es-ES" dirty="0" err="1"/>
              <a:t>security</a:t>
            </a:r>
            <a:r>
              <a:rPr lang="es-ES" dirty="0"/>
              <a:t> </a:t>
            </a:r>
            <a:r>
              <a:rPr lang="es-ES" dirty="0" err="1"/>
              <a:t>interests</a:t>
            </a:r>
            <a:r>
              <a:rPr lang="es-ES" dirty="0"/>
              <a:t>.</a:t>
            </a:r>
          </a:p>
          <a:p>
            <a:r>
              <a:rPr lang="es-ES" dirty="0"/>
              <a:t>“</a:t>
            </a:r>
            <a:r>
              <a:rPr lang="es-ES" dirty="0" err="1"/>
              <a:t>Out</a:t>
            </a:r>
            <a:r>
              <a:rPr lang="es-ES" dirty="0"/>
              <a:t> of </a:t>
            </a:r>
            <a:r>
              <a:rPr lang="es-ES" dirty="0" err="1"/>
              <a:t>the</a:t>
            </a:r>
            <a:r>
              <a:rPr lang="es-ES" dirty="0"/>
              <a:t> </a:t>
            </a:r>
            <a:r>
              <a:rPr lang="es-ES" dirty="0" err="1"/>
              <a:t>money</a:t>
            </a:r>
            <a:r>
              <a:rPr lang="es-ES" dirty="0"/>
              <a:t>” </a:t>
            </a:r>
            <a:r>
              <a:rPr lang="es-ES" dirty="0" err="1"/>
              <a:t>claims</a:t>
            </a:r>
            <a:r>
              <a:rPr lang="es-ES" dirty="0"/>
              <a:t> </a:t>
            </a:r>
            <a:r>
              <a:rPr lang="es-ES" dirty="0" err="1"/>
              <a:t>would</a:t>
            </a:r>
            <a:r>
              <a:rPr lang="es-ES" dirty="0"/>
              <a:t> </a:t>
            </a:r>
            <a:r>
              <a:rPr lang="es-ES" dirty="0" err="1"/>
              <a:t>have</a:t>
            </a:r>
            <a:r>
              <a:rPr lang="es-ES" dirty="0"/>
              <a:t> </a:t>
            </a:r>
            <a:r>
              <a:rPr lang="es-ES" dirty="0" err="1"/>
              <a:t>value</a:t>
            </a:r>
            <a:r>
              <a:rPr lang="es-ES" dirty="0"/>
              <a:t> </a:t>
            </a:r>
            <a:r>
              <a:rPr lang="es-ES" dirty="0" err="1"/>
              <a:t>zero</a:t>
            </a:r>
            <a:r>
              <a:rPr lang="es-ES" dirty="0"/>
              <a:t>.</a:t>
            </a:r>
          </a:p>
        </p:txBody>
      </p:sp>
    </p:spTree>
    <p:extLst>
      <p:ext uri="{BB962C8B-B14F-4D97-AF65-F5344CB8AC3E}">
        <p14:creationId xmlns:p14="http://schemas.microsoft.com/office/powerpoint/2010/main" val="37490486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err="1"/>
              <a:t>Model</a:t>
            </a:r>
            <a:r>
              <a:rPr lang="es-ES" dirty="0"/>
              <a:t> </a:t>
            </a:r>
            <a:r>
              <a:rPr lang="es-ES" dirty="0" err="1"/>
              <a:t>Law</a:t>
            </a:r>
            <a:r>
              <a:rPr lang="es-ES" dirty="0"/>
              <a:t> (III): </a:t>
            </a:r>
            <a:r>
              <a:rPr lang="es-ES" dirty="0" err="1"/>
              <a:t>Class</a:t>
            </a:r>
            <a:r>
              <a:rPr lang="es-ES" dirty="0"/>
              <a:t> </a:t>
            </a:r>
            <a:r>
              <a:rPr lang="es-ES" dirty="0" err="1"/>
              <a:t>formation</a:t>
            </a:r>
            <a:endParaRPr lang="es-ES" dirty="0"/>
          </a:p>
        </p:txBody>
      </p:sp>
      <p:sp>
        <p:nvSpPr>
          <p:cNvPr id="3" name="2 Marcador de contenido"/>
          <p:cNvSpPr>
            <a:spLocks noGrp="1"/>
          </p:cNvSpPr>
          <p:nvPr>
            <p:ph idx="1"/>
          </p:nvPr>
        </p:nvSpPr>
        <p:spPr/>
        <p:txBody>
          <a:bodyPr>
            <a:noAutofit/>
          </a:bodyPr>
          <a:lstStyle/>
          <a:p>
            <a:r>
              <a:rPr lang="en-GB" sz="2000" dirty="0"/>
              <a:t>Free formation of classes: creditors with rights sufficiently similar to justify considering the members of the class an homogeneous group with commonality of interest.</a:t>
            </a:r>
            <a:endParaRPr lang="es-ES" sz="2000" dirty="0"/>
          </a:p>
          <a:p>
            <a:r>
              <a:rPr lang="en-GB" sz="2000" dirty="0"/>
              <a:t>Privileged creditors and creditors for indemnification claims arising from termination of agreements should be considered as a class. </a:t>
            </a:r>
          </a:p>
          <a:p>
            <a:r>
              <a:rPr lang="en-GB" sz="2000" dirty="0"/>
              <a:t>Workers and public creditors (i.e. tax and SS) should be prohibited from forming a special class or have any other type of privilege.</a:t>
            </a:r>
            <a:endParaRPr lang="es-ES" sz="2000" dirty="0"/>
          </a:p>
          <a:p>
            <a:r>
              <a:rPr lang="en-GB" sz="2000" dirty="0"/>
              <a:t>Equity and subordinated creditors (i.e. groups/management/equity related creditors) have no vote or say.</a:t>
            </a:r>
            <a:endParaRPr lang="es-ES" sz="2000" dirty="0"/>
          </a:p>
        </p:txBody>
      </p:sp>
    </p:spTree>
    <p:extLst>
      <p:ext uri="{BB962C8B-B14F-4D97-AF65-F5344CB8AC3E}">
        <p14:creationId xmlns:p14="http://schemas.microsoft.com/office/powerpoint/2010/main" val="30906256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ES" dirty="0" err="1"/>
              <a:t>Model</a:t>
            </a:r>
            <a:r>
              <a:rPr lang="es-ES" dirty="0"/>
              <a:t> </a:t>
            </a:r>
            <a:r>
              <a:rPr lang="es-ES" dirty="0" err="1"/>
              <a:t>Law</a:t>
            </a:r>
            <a:r>
              <a:rPr lang="es-ES" dirty="0"/>
              <a:t> (IV): </a:t>
            </a:r>
            <a:r>
              <a:rPr lang="es-ES" dirty="0" err="1"/>
              <a:t>Equity</a:t>
            </a:r>
            <a:r>
              <a:rPr lang="es-ES" dirty="0"/>
              <a:t> </a:t>
            </a:r>
            <a:r>
              <a:rPr lang="es-ES" dirty="0" err="1"/>
              <a:t>holders</a:t>
            </a:r>
            <a:endParaRPr lang="es-ES" dirty="0"/>
          </a:p>
        </p:txBody>
      </p:sp>
      <p:sp>
        <p:nvSpPr>
          <p:cNvPr id="3" name="2 Marcador de contenido"/>
          <p:cNvSpPr>
            <a:spLocks noGrp="1"/>
          </p:cNvSpPr>
          <p:nvPr>
            <p:ph idx="1"/>
          </p:nvPr>
        </p:nvSpPr>
        <p:spPr/>
        <p:txBody>
          <a:bodyPr>
            <a:normAutofit fontScale="92500" lnSpcReduction="10000"/>
          </a:bodyPr>
          <a:lstStyle/>
          <a:p>
            <a:r>
              <a:rPr lang="es-ES" dirty="0" err="1"/>
              <a:t>Where</a:t>
            </a:r>
            <a:r>
              <a:rPr lang="es-ES" dirty="0"/>
              <a:t> </a:t>
            </a:r>
            <a:r>
              <a:rPr lang="es-ES" dirty="0" err="1"/>
              <a:t>approval</a:t>
            </a:r>
            <a:r>
              <a:rPr lang="es-ES" dirty="0"/>
              <a:t> </a:t>
            </a:r>
            <a:r>
              <a:rPr lang="es-ES" dirty="0" err="1"/>
              <a:t>by</a:t>
            </a:r>
            <a:r>
              <a:rPr lang="es-ES" dirty="0"/>
              <a:t> </a:t>
            </a:r>
            <a:r>
              <a:rPr lang="es-ES" dirty="0" err="1"/>
              <a:t>shareholder’s</a:t>
            </a:r>
            <a:r>
              <a:rPr lang="es-ES" dirty="0"/>
              <a:t> meeting </a:t>
            </a:r>
            <a:r>
              <a:rPr lang="es-ES" dirty="0" err="1"/>
              <a:t>is</a:t>
            </a:r>
            <a:r>
              <a:rPr lang="es-ES" dirty="0"/>
              <a:t> </a:t>
            </a:r>
            <a:r>
              <a:rPr lang="es-ES" dirty="0" err="1"/>
              <a:t>required</a:t>
            </a:r>
            <a:r>
              <a:rPr lang="es-ES" dirty="0"/>
              <a:t> </a:t>
            </a:r>
            <a:r>
              <a:rPr lang="es-ES" dirty="0" err="1"/>
              <a:t>because</a:t>
            </a:r>
            <a:r>
              <a:rPr lang="es-ES" dirty="0"/>
              <a:t> a </a:t>
            </a:r>
            <a:r>
              <a:rPr lang="es-ES" dirty="0" err="1"/>
              <a:t>corporate</a:t>
            </a:r>
            <a:r>
              <a:rPr lang="es-ES" dirty="0"/>
              <a:t> </a:t>
            </a:r>
            <a:r>
              <a:rPr lang="es-ES" dirty="0" err="1"/>
              <a:t>implementation</a:t>
            </a:r>
            <a:r>
              <a:rPr lang="es-ES" dirty="0"/>
              <a:t> </a:t>
            </a:r>
            <a:r>
              <a:rPr lang="es-ES" dirty="0" err="1"/>
              <a:t>is</a:t>
            </a:r>
            <a:r>
              <a:rPr lang="es-ES" dirty="0"/>
              <a:t> </a:t>
            </a:r>
            <a:r>
              <a:rPr lang="es-ES" dirty="0" err="1"/>
              <a:t>needed</a:t>
            </a:r>
            <a:r>
              <a:rPr lang="es-ES" dirty="0"/>
              <a:t> (</a:t>
            </a:r>
            <a:r>
              <a:rPr lang="es-ES" dirty="0" err="1"/>
              <a:t>e.g</a:t>
            </a:r>
            <a:r>
              <a:rPr lang="es-ES" dirty="0"/>
              <a:t>. </a:t>
            </a:r>
            <a:r>
              <a:rPr lang="es-ES" dirty="0" err="1"/>
              <a:t>debt</a:t>
            </a:r>
            <a:r>
              <a:rPr lang="es-ES" dirty="0"/>
              <a:t> </a:t>
            </a:r>
            <a:r>
              <a:rPr lang="es-ES" dirty="0" err="1"/>
              <a:t>for</a:t>
            </a:r>
            <a:r>
              <a:rPr lang="es-ES" dirty="0"/>
              <a:t> </a:t>
            </a:r>
            <a:r>
              <a:rPr lang="es-ES" dirty="0" err="1"/>
              <a:t>equity</a:t>
            </a:r>
            <a:r>
              <a:rPr lang="es-ES" dirty="0"/>
              <a:t> swap), </a:t>
            </a:r>
            <a:r>
              <a:rPr lang="es-ES" dirty="0" err="1"/>
              <a:t>equity</a:t>
            </a:r>
            <a:r>
              <a:rPr lang="es-ES" dirty="0"/>
              <a:t> </a:t>
            </a:r>
            <a:r>
              <a:rPr lang="es-ES" dirty="0" err="1"/>
              <a:t>holder’s</a:t>
            </a:r>
            <a:r>
              <a:rPr lang="es-ES" dirty="0"/>
              <a:t> </a:t>
            </a:r>
            <a:r>
              <a:rPr lang="es-ES" dirty="0" err="1"/>
              <a:t>consent</a:t>
            </a:r>
            <a:r>
              <a:rPr lang="es-ES" dirty="0"/>
              <a:t> </a:t>
            </a:r>
            <a:r>
              <a:rPr lang="es-ES" dirty="0" err="1"/>
              <a:t>may</a:t>
            </a:r>
            <a:r>
              <a:rPr lang="es-ES" dirty="0"/>
              <a:t> be </a:t>
            </a:r>
            <a:r>
              <a:rPr lang="es-ES" dirty="0" err="1"/>
              <a:t>subsituted</a:t>
            </a:r>
            <a:r>
              <a:rPr lang="es-ES" dirty="0"/>
              <a:t> </a:t>
            </a:r>
            <a:r>
              <a:rPr lang="es-ES" dirty="0" err="1"/>
              <a:t>by</a:t>
            </a:r>
            <a:r>
              <a:rPr lang="es-ES" dirty="0"/>
              <a:t> </a:t>
            </a:r>
            <a:r>
              <a:rPr lang="es-ES" dirty="0" err="1"/>
              <a:t>creditors</a:t>
            </a:r>
            <a:r>
              <a:rPr lang="es-ES" dirty="0"/>
              <a:t> </a:t>
            </a:r>
            <a:r>
              <a:rPr lang="es-ES" dirty="0" err="1"/>
              <a:t>if</a:t>
            </a:r>
            <a:r>
              <a:rPr lang="es-ES" dirty="0"/>
              <a:t> </a:t>
            </a:r>
            <a:r>
              <a:rPr lang="es-ES" dirty="0" err="1"/>
              <a:t>they</a:t>
            </a:r>
            <a:r>
              <a:rPr lang="es-ES" dirty="0"/>
              <a:t> try to </a:t>
            </a:r>
            <a:r>
              <a:rPr lang="es-ES" dirty="0" err="1"/>
              <a:t>hinder</a:t>
            </a:r>
            <a:r>
              <a:rPr lang="es-ES" dirty="0"/>
              <a:t> </a:t>
            </a:r>
            <a:r>
              <a:rPr lang="es-ES" dirty="0" err="1"/>
              <a:t>the</a:t>
            </a:r>
            <a:r>
              <a:rPr lang="es-ES" dirty="0"/>
              <a:t> </a:t>
            </a:r>
            <a:r>
              <a:rPr lang="es-ES" dirty="0" err="1"/>
              <a:t>passing</a:t>
            </a:r>
            <a:r>
              <a:rPr lang="es-ES" dirty="0"/>
              <a:t> of </a:t>
            </a:r>
            <a:r>
              <a:rPr lang="es-ES" dirty="0" err="1"/>
              <a:t>such</a:t>
            </a:r>
            <a:r>
              <a:rPr lang="es-ES" dirty="0"/>
              <a:t> </a:t>
            </a:r>
            <a:r>
              <a:rPr lang="es-ES" dirty="0" err="1"/>
              <a:t>resolutions</a:t>
            </a:r>
            <a:r>
              <a:rPr lang="es-ES" dirty="0"/>
              <a:t>.</a:t>
            </a:r>
          </a:p>
          <a:p>
            <a:r>
              <a:rPr lang="es-ES" dirty="0" err="1"/>
              <a:t>Assumption</a:t>
            </a:r>
            <a:r>
              <a:rPr lang="es-ES" dirty="0"/>
              <a:t> </a:t>
            </a:r>
            <a:r>
              <a:rPr lang="es-ES" dirty="0" err="1"/>
              <a:t>that</a:t>
            </a:r>
            <a:r>
              <a:rPr lang="es-ES" dirty="0"/>
              <a:t> </a:t>
            </a:r>
            <a:r>
              <a:rPr lang="es-ES" dirty="0" err="1"/>
              <a:t>corporate</a:t>
            </a:r>
            <a:r>
              <a:rPr lang="es-ES" dirty="0"/>
              <a:t> </a:t>
            </a:r>
            <a:r>
              <a:rPr lang="es-ES" dirty="0" err="1"/>
              <a:t>laws</a:t>
            </a:r>
            <a:r>
              <a:rPr lang="es-ES" dirty="0"/>
              <a:t> </a:t>
            </a:r>
            <a:r>
              <a:rPr lang="es-ES" dirty="0" err="1"/>
              <a:t>will</a:t>
            </a:r>
            <a:r>
              <a:rPr lang="es-ES" dirty="0"/>
              <a:t> </a:t>
            </a:r>
            <a:r>
              <a:rPr lang="es-ES" dirty="0" err="1"/>
              <a:t>not</a:t>
            </a:r>
            <a:r>
              <a:rPr lang="es-ES" dirty="0"/>
              <a:t> be </a:t>
            </a:r>
            <a:r>
              <a:rPr lang="es-ES" dirty="0" err="1"/>
              <a:t>harmonised</a:t>
            </a:r>
            <a:r>
              <a:rPr lang="es-ES" dirty="0"/>
              <a:t>.</a:t>
            </a:r>
          </a:p>
        </p:txBody>
      </p:sp>
    </p:spTree>
    <p:extLst>
      <p:ext uri="{BB962C8B-B14F-4D97-AF65-F5344CB8AC3E}">
        <p14:creationId xmlns:p14="http://schemas.microsoft.com/office/powerpoint/2010/main" val="179905470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ES" dirty="0" err="1"/>
              <a:t>Model</a:t>
            </a:r>
            <a:r>
              <a:rPr lang="es-ES" dirty="0"/>
              <a:t> </a:t>
            </a:r>
            <a:r>
              <a:rPr lang="es-ES" dirty="0" err="1"/>
              <a:t>Law</a:t>
            </a:r>
            <a:r>
              <a:rPr lang="es-ES" dirty="0"/>
              <a:t> (V): Cross-</a:t>
            </a:r>
            <a:r>
              <a:rPr lang="es-ES" dirty="0" err="1"/>
              <a:t>class</a:t>
            </a:r>
            <a:r>
              <a:rPr lang="es-ES" dirty="0"/>
              <a:t> </a:t>
            </a:r>
            <a:r>
              <a:rPr lang="es-ES" dirty="0" err="1"/>
              <a:t>cram</a:t>
            </a:r>
            <a:r>
              <a:rPr lang="es-ES" dirty="0"/>
              <a:t> </a:t>
            </a:r>
            <a:r>
              <a:rPr lang="es-ES" dirty="0" err="1"/>
              <a:t>down</a:t>
            </a:r>
            <a:endParaRPr lang="es-ES" dirty="0"/>
          </a:p>
        </p:txBody>
      </p:sp>
      <p:sp>
        <p:nvSpPr>
          <p:cNvPr id="3" name="2 Marcador de contenido"/>
          <p:cNvSpPr>
            <a:spLocks noGrp="1"/>
          </p:cNvSpPr>
          <p:nvPr>
            <p:ph idx="1"/>
          </p:nvPr>
        </p:nvSpPr>
        <p:spPr/>
        <p:txBody>
          <a:bodyPr>
            <a:normAutofit fontScale="85000" lnSpcReduction="20000"/>
          </a:bodyPr>
          <a:lstStyle/>
          <a:p>
            <a:r>
              <a:rPr lang="en-US" dirty="0"/>
              <a:t>Should be possible between classes. </a:t>
            </a:r>
          </a:p>
          <a:p>
            <a:r>
              <a:rPr lang="en-US" dirty="0"/>
              <a:t>Rebel classes would be paid in full and in advance of any other past claim (but not immediately) but subordinated to new claims including new money except in a future liquidation.  </a:t>
            </a:r>
          </a:p>
          <a:p>
            <a:pPr lvl="1"/>
            <a:r>
              <a:rPr lang="en-US" dirty="0"/>
              <a:t>Privilege only applicable while the restructuring plan is in place. </a:t>
            </a:r>
          </a:p>
          <a:p>
            <a:pPr lvl="1"/>
            <a:r>
              <a:rPr lang="en-US" dirty="0"/>
              <a:t>In the event that the restructuring is a failure classes would be paid in accordance with waterfall.</a:t>
            </a:r>
            <a:endParaRPr lang="es-ES" dirty="0"/>
          </a:p>
        </p:txBody>
      </p:sp>
    </p:spTree>
    <p:extLst>
      <p:ext uri="{BB962C8B-B14F-4D97-AF65-F5344CB8AC3E}">
        <p14:creationId xmlns:p14="http://schemas.microsoft.com/office/powerpoint/2010/main" val="14262675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ES" dirty="0" err="1"/>
              <a:t>Model</a:t>
            </a:r>
            <a:r>
              <a:rPr lang="es-ES" dirty="0"/>
              <a:t> </a:t>
            </a:r>
            <a:r>
              <a:rPr lang="es-ES" dirty="0" err="1"/>
              <a:t>Law</a:t>
            </a:r>
            <a:r>
              <a:rPr lang="es-ES" dirty="0"/>
              <a:t> (VI): Judicial </a:t>
            </a:r>
            <a:r>
              <a:rPr lang="es-ES" dirty="0" err="1"/>
              <a:t>intervention</a:t>
            </a:r>
            <a:endParaRPr lang="es-ES" dirty="0"/>
          </a:p>
        </p:txBody>
      </p:sp>
      <p:sp>
        <p:nvSpPr>
          <p:cNvPr id="3" name="2 Marcador de contenido"/>
          <p:cNvSpPr>
            <a:spLocks noGrp="1"/>
          </p:cNvSpPr>
          <p:nvPr>
            <p:ph idx="1"/>
          </p:nvPr>
        </p:nvSpPr>
        <p:spPr/>
        <p:txBody>
          <a:bodyPr>
            <a:normAutofit fontScale="70000" lnSpcReduction="20000"/>
          </a:bodyPr>
          <a:lstStyle/>
          <a:p>
            <a:r>
              <a:rPr lang="es-ES" dirty="0"/>
              <a:t>Judicial </a:t>
            </a:r>
            <a:r>
              <a:rPr lang="es-ES" dirty="0" err="1"/>
              <a:t>confirmation</a:t>
            </a:r>
            <a:r>
              <a:rPr lang="es-ES" dirty="0"/>
              <a:t>: </a:t>
            </a:r>
          </a:p>
          <a:p>
            <a:pPr lvl="1"/>
            <a:r>
              <a:rPr lang="en-GB" dirty="0"/>
              <a:t>Once the restructuring plan has been approved by the required majorities, the debtor or the creditors may request its homologation to the Court (and cram down to dissenting creditors/classes).</a:t>
            </a:r>
          </a:p>
          <a:p>
            <a:pPr lvl="1"/>
            <a:r>
              <a:rPr lang="en-GB" dirty="0"/>
              <a:t>The Court will confirm the restructuring plan if it fulfils all legal requirements (majorities, viability plan, etc.). </a:t>
            </a:r>
            <a:endParaRPr lang="es-ES" dirty="0"/>
          </a:p>
          <a:p>
            <a:r>
              <a:rPr lang="es-ES" dirty="0"/>
              <a:t>Appeal:</a:t>
            </a:r>
          </a:p>
          <a:p>
            <a:pPr lvl="1"/>
            <a:r>
              <a:rPr lang="en-GB" dirty="0"/>
              <a:t>The judicial approval of the restructuring plan may be subject to a second instance but only where the judge has clearly given a wrongful ruling (</a:t>
            </a:r>
            <a:r>
              <a:rPr lang="en-GB" i="1" dirty="0"/>
              <a:t>numerus </a:t>
            </a:r>
            <a:r>
              <a:rPr lang="en-GB" i="1" dirty="0" err="1"/>
              <a:t>clausus</a:t>
            </a:r>
            <a:r>
              <a:rPr lang="en-GB" dirty="0"/>
              <a:t>). </a:t>
            </a:r>
            <a:endParaRPr lang="es-ES" dirty="0"/>
          </a:p>
        </p:txBody>
      </p:sp>
    </p:spTree>
    <p:extLst>
      <p:ext uri="{BB962C8B-B14F-4D97-AF65-F5344CB8AC3E}">
        <p14:creationId xmlns:p14="http://schemas.microsoft.com/office/powerpoint/2010/main" val="53610442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ES" dirty="0" err="1"/>
              <a:t>Model</a:t>
            </a:r>
            <a:r>
              <a:rPr lang="es-ES" dirty="0"/>
              <a:t> </a:t>
            </a:r>
            <a:r>
              <a:rPr lang="es-ES" dirty="0" err="1"/>
              <a:t>Law</a:t>
            </a:r>
            <a:r>
              <a:rPr lang="es-ES" dirty="0"/>
              <a:t> (VII): </a:t>
            </a:r>
            <a:r>
              <a:rPr lang="es-ES" dirty="0" err="1"/>
              <a:t>Breach</a:t>
            </a:r>
            <a:r>
              <a:rPr lang="es-ES" dirty="0"/>
              <a:t> of </a:t>
            </a:r>
            <a:r>
              <a:rPr lang="es-ES" dirty="0" err="1"/>
              <a:t>the</a:t>
            </a:r>
            <a:r>
              <a:rPr lang="es-ES" dirty="0"/>
              <a:t> </a:t>
            </a:r>
            <a:r>
              <a:rPr lang="es-ES" dirty="0" err="1"/>
              <a:t>restructuring</a:t>
            </a:r>
            <a:r>
              <a:rPr lang="es-ES" dirty="0"/>
              <a:t> </a:t>
            </a:r>
            <a:r>
              <a:rPr lang="es-ES" dirty="0" err="1"/>
              <a:t>agreement</a:t>
            </a:r>
            <a:endParaRPr lang="es-ES" dirty="0"/>
          </a:p>
        </p:txBody>
      </p:sp>
      <p:sp>
        <p:nvSpPr>
          <p:cNvPr id="3" name="2 Marcador de contenido"/>
          <p:cNvSpPr>
            <a:spLocks noGrp="1"/>
          </p:cNvSpPr>
          <p:nvPr>
            <p:ph idx="1"/>
          </p:nvPr>
        </p:nvSpPr>
        <p:spPr/>
        <p:txBody>
          <a:bodyPr/>
          <a:lstStyle/>
          <a:p>
            <a:r>
              <a:rPr lang="en-US" dirty="0"/>
              <a:t>Effects: reinstate the former creditor’s rights (from the original restructuring agreement) except for the new money.</a:t>
            </a:r>
          </a:p>
          <a:p>
            <a:r>
              <a:rPr lang="en-US" dirty="0"/>
              <a:t>Should there be a limit on the adoption of restructuring plans?</a:t>
            </a:r>
            <a:endParaRPr lang="es-ES" dirty="0"/>
          </a:p>
        </p:txBody>
      </p:sp>
    </p:spTree>
    <p:extLst>
      <p:ext uri="{BB962C8B-B14F-4D97-AF65-F5344CB8AC3E}">
        <p14:creationId xmlns:p14="http://schemas.microsoft.com/office/powerpoint/2010/main" val="161318861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err="1"/>
              <a:t>Model</a:t>
            </a:r>
            <a:r>
              <a:rPr lang="es-ES" dirty="0"/>
              <a:t> </a:t>
            </a:r>
            <a:r>
              <a:rPr lang="es-ES" dirty="0" err="1"/>
              <a:t>Law</a:t>
            </a:r>
            <a:r>
              <a:rPr lang="es-ES" dirty="0"/>
              <a:t> (VIII): </a:t>
            </a:r>
            <a:r>
              <a:rPr lang="es-ES" dirty="0" err="1"/>
              <a:t>Moratorium</a:t>
            </a:r>
            <a:endParaRPr lang="es-ES" dirty="0"/>
          </a:p>
        </p:txBody>
      </p:sp>
      <p:sp>
        <p:nvSpPr>
          <p:cNvPr id="3" name="2 Marcador de contenido"/>
          <p:cNvSpPr>
            <a:spLocks noGrp="1"/>
          </p:cNvSpPr>
          <p:nvPr>
            <p:ph idx="1"/>
          </p:nvPr>
        </p:nvSpPr>
        <p:spPr/>
        <p:txBody>
          <a:bodyPr>
            <a:normAutofit fontScale="92500"/>
          </a:bodyPr>
          <a:lstStyle/>
          <a:p>
            <a:r>
              <a:rPr lang="es-ES" dirty="0" err="1"/>
              <a:t>All</a:t>
            </a:r>
            <a:r>
              <a:rPr lang="es-ES" dirty="0"/>
              <a:t> </a:t>
            </a:r>
            <a:r>
              <a:rPr lang="es-ES" dirty="0" err="1"/>
              <a:t>kinds</a:t>
            </a:r>
            <a:r>
              <a:rPr lang="es-ES" dirty="0"/>
              <a:t> of </a:t>
            </a:r>
            <a:r>
              <a:rPr lang="es-ES" dirty="0" err="1"/>
              <a:t>actions</a:t>
            </a:r>
            <a:r>
              <a:rPr lang="es-ES" dirty="0"/>
              <a:t>, </a:t>
            </a:r>
            <a:r>
              <a:rPr lang="es-ES" dirty="0" err="1"/>
              <a:t>security</a:t>
            </a:r>
            <a:r>
              <a:rPr lang="es-ES" dirty="0"/>
              <a:t> and </a:t>
            </a:r>
            <a:r>
              <a:rPr lang="es-ES" dirty="0" err="1"/>
              <a:t>equivalent</a:t>
            </a:r>
            <a:r>
              <a:rPr lang="es-ES" dirty="0"/>
              <a:t> </a:t>
            </a:r>
            <a:r>
              <a:rPr lang="es-ES" dirty="0" err="1"/>
              <a:t>measures</a:t>
            </a:r>
            <a:r>
              <a:rPr lang="es-ES" dirty="0"/>
              <a:t> (</a:t>
            </a:r>
            <a:r>
              <a:rPr lang="es-ES" dirty="0" err="1"/>
              <a:t>enforcement</a:t>
            </a:r>
            <a:r>
              <a:rPr lang="es-ES" dirty="0"/>
              <a:t>, </a:t>
            </a:r>
            <a:r>
              <a:rPr lang="es-ES" dirty="0" err="1"/>
              <a:t>termination</a:t>
            </a:r>
            <a:r>
              <a:rPr lang="es-ES" dirty="0"/>
              <a:t> of </a:t>
            </a:r>
            <a:r>
              <a:rPr lang="es-ES" dirty="0" err="1"/>
              <a:t>contracts</a:t>
            </a:r>
            <a:r>
              <a:rPr lang="es-ES" dirty="0"/>
              <a:t>, ipso facto </a:t>
            </a:r>
            <a:r>
              <a:rPr lang="es-ES" dirty="0" err="1"/>
              <a:t>clauses</a:t>
            </a:r>
            <a:r>
              <a:rPr lang="es-ES" dirty="0"/>
              <a:t>, set off).</a:t>
            </a:r>
          </a:p>
          <a:p>
            <a:r>
              <a:rPr lang="es-ES" dirty="0" err="1"/>
              <a:t>All</a:t>
            </a:r>
            <a:r>
              <a:rPr lang="es-ES" dirty="0"/>
              <a:t> </a:t>
            </a:r>
            <a:r>
              <a:rPr lang="es-ES" dirty="0" err="1"/>
              <a:t>kinds</a:t>
            </a:r>
            <a:r>
              <a:rPr lang="es-ES" dirty="0"/>
              <a:t> of </a:t>
            </a:r>
            <a:r>
              <a:rPr lang="es-ES" dirty="0" err="1"/>
              <a:t>creditors</a:t>
            </a:r>
            <a:r>
              <a:rPr lang="es-ES" dirty="0"/>
              <a:t> </a:t>
            </a:r>
            <a:r>
              <a:rPr lang="es-ES" dirty="0" err="1"/>
              <a:t>without</a:t>
            </a:r>
            <a:r>
              <a:rPr lang="es-ES" dirty="0"/>
              <a:t> </a:t>
            </a:r>
            <a:r>
              <a:rPr lang="es-ES" dirty="0" err="1"/>
              <a:t>exceptions</a:t>
            </a:r>
            <a:endParaRPr lang="es-ES" dirty="0"/>
          </a:p>
          <a:p>
            <a:r>
              <a:rPr lang="es-ES" dirty="0" err="1"/>
              <a:t>Exception</a:t>
            </a:r>
            <a:r>
              <a:rPr lang="es-ES" dirty="0"/>
              <a:t>: </a:t>
            </a:r>
            <a:r>
              <a:rPr lang="es-ES" dirty="0" err="1"/>
              <a:t>third</a:t>
            </a:r>
            <a:r>
              <a:rPr lang="es-ES" dirty="0"/>
              <a:t> </a:t>
            </a:r>
            <a:r>
              <a:rPr lang="es-ES" dirty="0" err="1"/>
              <a:t>parties</a:t>
            </a:r>
            <a:r>
              <a:rPr lang="es-ES" dirty="0"/>
              <a:t> (i.e. </a:t>
            </a:r>
            <a:r>
              <a:rPr lang="es-ES" dirty="0" err="1"/>
              <a:t>guarantors</a:t>
            </a:r>
            <a:r>
              <a:rPr lang="es-ES" dirty="0"/>
              <a:t>), </a:t>
            </a:r>
            <a:r>
              <a:rPr lang="es-ES" dirty="0" err="1"/>
              <a:t>unless</a:t>
            </a:r>
            <a:r>
              <a:rPr lang="es-ES" dirty="0"/>
              <a:t> </a:t>
            </a:r>
            <a:r>
              <a:rPr lang="es-ES" dirty="0" err="1"/>
              <a:t>they</a:t>
            </a:r>
            <a:r>
              <a:rPr lang="es-ES" dirty="0"/>
              <a:t> are </a:t>
            </a:r>
            <a:r>
              <a:rPr lang="es-ES" dirty="0" err="1"/>
              <a:t>subject</a:t>
            </a:r>
            <a:r>
              <a:rPr lang="es-ES" dirty="0"/>
              <a:t> to </a:t>
            </a:r>
            <a:r>
              <a:rPr lang="es-ES" dirty="0" err="1"/>
              <a:t>the</a:t>
            </a:r>
            <a:r>
              <a:rPr lang="es-ES" dirty="0"/>
              <a:t> rules of </a:t>
            </a:r>
            <a:r>
              <a:rPr lang="es-ES" dirty="0" err="1"/>
              <a:t>the</a:t>
            </a:r>
            <a:r>
              <a:rPr lang="es-ES" dirty="0"/>
              <a:t> </a:t>
            </a:r>
            <a:r>
              <a:rPr lang="es-ES" dirty="0" err="1"/>
              <a:t>proceedings</a:t>
            </a:r>
            <a:r>
              <a:rPr lang="es-ES" dirty="0"/>
              <a:t>.</a:t>
            </a:r>
          </a:p>
        </p:txBody>
      </p:sp>
    </p:spTree>
    <p:extLst>
      <p:ext uri="{BB962C8B-B14F-4D97-AF65-F5344CB8AC3E}">
        <p14:creationId xmlns:p14="http://schemas.microsoft.com/office/powerpoint/2010/main" val="88004254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1267247"/>
            <a:ext cx="8229600" cy="1143000"/>
          </a:xfrm>
        </p:spPr>
        <p:txBody>
          <a:bodyPr/>
          <a:lstStyle/>
          <a:p>
            <a:pPr eaLnBrk="1" hangingPunct="1"/>
            <a:r>
              <a:rPr lang="en-US" b="1" dirty="0"/>
              <a:t>Lunch Break</a:t>
            </a:r>
          </a:p>
        </p:txBody>
      </p:sp>
      <p:sp>
        <p:nvSpPr>
          <p:cNvPr id="5" name="Subtitle 1"/>
          <p:cNvSpPr txBox="1">
            <a:spLocks/>
          </p:cNvSpPr>
          <p:nvPr/>
        </p:nvSpPr>
        <p:spPr bwMode="auto">
          <a:xfrm>
            <a:off x="230188" y="2460586"/>
            <a:ext cx="8640762" cy="503238"/>
          </a:xfrm>
          <a:prstGeom prst="rect">
            <a:avLst/>
          </a:prstGeom>
          <a:noFill/>
          <a:ln w="9525">
            <a:noFill/>
            <a:miter lim="800000"/>
            <a:headEnd/>
            <a:tailEnd/>
          </a:ln>
        </p:spPr>
        <p:txBody>
          <a:bodyPr/>
          <a:lstStyle/>
          <a:p>
            <a:pPr algn="ctr">
              <a:spcBef>
                <a:spcPct val="20000"/>
              </a:spcBef>
              <a:buFont typeface="Arial" charset="0"/>
              <a:buNone/>
            </a:pPr>
            <a:r>
              <a:rPr lang="en-US" sz="2400" dirty="0">
                <a:latin typeface="Calibri" pitchFamily="34" charset="0"/>
              </a:rPr>
              <a:t>Kindly Sponsored by:</a:t>
            </a:r>
          </a:p>
        </p:txBody>
      </p:sp>
      <p:sp>
        <p:nvSpPr>
          <p:cNvPr id="8" name="Subtitle 1"/>
          <p:cNvSpPr txBox="1">
            <a:spLocks/>
          </p:cNvSpPr>
          <p:nvPr/>
        </p:nvSpPr>
        <p:spPr bwMode="auto">
          <a:xfrm>
            <a:off x="230188" y="5356818"/>
            <a:ext cx="8640762" cy="503238"/>
          </a:xfrm>
          <a:prstGeom prst="rect">
            <a:avLst/>
          </a:prstGeom>
          <a:noFill/>
          <a:ln w="9525">
            <a:noFill/>
            <a:miter lim="800000"/>
            <a:headEnd/>
            <a:tailEnd/>
          </a:ln>
        </p:spPr>
        <p:txBody>
          <a:bodyPr/>
          <a:lstStyle/>
          <a:p>
            <a:pPr algn="ctr">
              <a:spcBef>
                <a:spcPct val="20000"/>
              </a:spcBef>
              <a:buFont typeface="Arial" charset="0"/>
              <a:buNone/>
            </a:pPr>
            <a:r>
              <a:rPr lang="en-US" sz="2400">
                <a:latin typeface="Calibri" charset="0"/>
                <a:ea typeface="Calibri" charset="0"/>
                <a:cs typeface="Calibri" charset="0"/>
              </a:rPr>
              <a:t>www.bnt.eu</a:t>
            </a:r>
            <a:endParaRPr lang="en-US" sz="2400" dirty="0">
              <a:latin typeface="Calibri" charset="0"/>
              <a:ea typeface="Calibri" charset="0"/>
              <a:cs typeface="Calibri" charset="0"/>
            </a:endParaRPr>
          </a:p>
        </p:txBody>
      </p:sp>
      <p:pic>
        <p:nvPicPr>
          <p:cNvPr id="7" name="Picture 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126658" y="2410247"/>
            <a:ext cx="2885496" cy="4083340"/>
          </a:xfrm>
          <a:prstGeom prst="rect">
            <a:avLst/>
          </a:prstGeom>
        </p:spPr>
      </p:pic>
    </p:spTree>
    <p:extLst>
      <p:ext uri="{BB962C8B-B14F-4D97-AF65-F5344CB8AC3E}">
        <p14:creationId xmlns:p14="http://schemas.microsoft.com/office/powerpoint/2010/main" val="5238155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MNB_Theme_2">
    <a:dk1>
      <a:sysClr val="windowText" lastClr="000000"/>
    </a:dk1>
    <a:lt1>
      <a:sysClr val="window" lastClr="FFFFFF"/>
    </a:lt1>
    <a:dk2>
      <a:srgbClr val="898D8D"/>
    </a:dk2>
    <a:lt2>
      <a:srgbClr val="AC9F70"/>
    </a:lt2>
    <a:accent1>
      <a:srgbClr val="7E5C1D"/>
    </a:accent1>
    <a:accent2>
      <a:srgbClr val="E57200"/>
    </a:accent2>
    <a:accent3>
      <a:srgbClr val="CE0F69"/>
    </a:accent3>
    <a:accent4>
      <a:srgbClr val="8C4799"/>
    </a:accent4>
    <a:accent5>
      <a:srgbClr val="202653"/>
    </a:accent5>
    <a:accent6>
      <a:srgbClr val="7BAFD4"/>
    </a:accent6>
    <a:hlink>
      <a:srgbClr val="202653"/>
    </a:hlink>
    <a:folHlink>
      <a:srgbClr val="7BAFD4"/>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389</TotalTime>
  <Words>3131</Words>
  <Application>Microsoft Office PowerPoint</Application>
  <PresentationFormat>Affichage à l'écran (4:3)</PresentationFormat>
  <Paragraphs>460</Paragraphs>
  <Slides>72</Slides>
  <Notes>4</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72</vt:i4>
      </vt:variant>
    </vt:vector>
  </HeadingPairs>
  <TitlesOfParts>
    <vt:vector size="78" baseType="lpstr">
      <vt:lpstr>ＭＳ Ｐゴシック</vt:lpstr>
      <vt:lpstr>Arial</vt:lpstr>
      <vt:lpstr>Calibri</vt:lpstr>
      <vt:lpstr>Times New Roman</vt:lpstr>
      <vt:lpstr>Verdana</vt:lpstr>
      <vt:lpstr>Office Theme</vt:lpstr>
      <vt:lpstr>With thanks to our Sponsors:</vt:lpstr>
      <vt:lpstr>Présentation PowerPoint</vt:lpstr>
      <vt:lpstr>Translation </vt:lpstr>
      <vt:lpstr>Welcome Address </vt:lpstr>
      <vt:lpstr>Keynote Speaker  </vt:lpstr>
      <vt:lpstr>Morning Technical Session</vt:lpstr>
      <vt:lpstr>Winding up of (assetless) companies in Central-Eastern Europe – The reality show </vt:lpstr>
      <vt:lpstr>Présentation PowerPoint</vt:lpstr>
      <vt:lpstr>Coffee Break</vt:lpstr>
      <vt:lpstr>Non-performing loans / crisis management and bankruptcy of financial institutions after the financial crisis</vt:lpstr>
      <vt:lpstr>Non-performing loans / crisis management and bankruptcy of financial institutions after the financial crisis  </vt:lpstr>
      <vt:lpstr>Corporate NPLs in Hungary after the crisis 2007-2011</vt:lpstr>
      <vt:lpstr>Corporate NPLs in Hungary after the crisis 2012-2016</vt:lpstr>
      <vt:lpstr>Consumer NPLs in Hungary after the crisis</vt:lpstr>
      <vt:lpstr>NPL in Hungary after the crisis</vt:lpstr>
      <vt:lpstr>The most affected sectors</vt:lpstr>
      <vt:lpstr>The most affected sectors</vt:lpstr>
      <vt:lpstr>Other types of loans</vt:lpstr>
      <vt:lpstr>Resolution of the high NPL ratio in certain sectors</vt:lpstr>
      <vt:lpstr>Resolution of the high NPL ratio in certain sectors</vt:lpstr>
      <vt:lpstr>Resolution of the high NPL ratio in certain sectors</vt:lpstr>
      <vt:lpstr>Dealflow in CEE countries</vt:lpstr>
      <vt:lpstr>Dealflow in Hungary</vt:lpstr>
      <vt:lpstr>The new European Insolvency Regulation 2015/848 and harmonisation of insolvency law </vt:lpstr>
      <vt:lpstr>The new European Insolvency Regulation 2015/848 and harmonisation of insolvency law</vt:lpstr>
      <vt:lpstr>Regulation at the gates </vt:lpstr>
      <vt:lpstr>Regulation at the gates</vt:lpstr>
      <vt:lpstr>Regulation at the gates</vt:lpstr>
      <vt:lpstr>Regulation at the gates</vt:lpstr>
      <vt:lpstr>Regulation at the gates</vt:lpstr>
      <vt:lpstr>Regulation at the gates</vt:lpstr>
      <vt:lpstr>Regulation at the gates</vt:lpstr>
      <vt:lpstr>Regulation at the gates</vt:lpstr>
      <vt:lpstr>The Future</vt:lpstr>
      <vt:lpstr>The Future</vt:lpstr>
      <vt:lpstr>The Future</vt:lpstr>
      <vt:lpstr>Présentation PowerPoint</vt:lpstr>
      <vt:lpstr>Présentation PowerPoint</vt:lpstr>
      <vt:lpstr>Counter “Five main shortcomings”</vt:lpstr>
      <vt:lpstr>Counter “Five main shortcomings” (Cont’d)</vt:lpstr>
      <vt:lpstr>Jurisdiction</vt:lpstr>
      <vt:lpstr>Article 3 International jurisdiction</vt:lpstr>
      <vt:lpstr>Article 4 Examination as to jurisdiction</vt:lpstr>
      <vt:lpstr>Cross-border cooperation and communication</vt:lpstr>
      <vt:lpstr>Shaping and Modeling “Cooperation”?</vt:lpstr>
      <vt:lpstr>www.insol-europe.org</vt:lpstr>
      <vt:lpstr>European Communication and Cooperation Guidelines  For Cross-border Insolvency</vt:lpstr>
      <vt:lpstr>CoCo Guidelines in Practice?</vt:lpstr>
      <vt:lpstr>Global Principles (2012)</vt:lpstr>
      <vt:lpstr>Commission Staff Working Document  (Impact Assessment, SWD(2012) 416 final), p. 24 </vt:lpstr>
      <vt:lpstr>June 2012 Global Principles applied by Courts </vt:lpstr>
      <vt:lpstr>June 2012 Global Principles applied by Courts </vt:lpstr>
      <vt:lpstr>EU Cross-Border Insolvency Court-to-Court Cooperation Guidelines</vt:lpstr>
      <vt:lpstr>The EU JudgeCo Principles serve as a practical tool.</vt:lpstr>
      <vt:lpstr>EU JudgeCo Principles and Guidelines</vt:lpstr>
      <vt:lpstr>Future of Cross-border Cooperation </vt:lpstr>
      <vt:lpstr>Where do we stand in 2020?</vt:lpstr>
      <vt:lpstr>Présentation PowerPoint</vt:lpstr>
      <vt:lpstr>The new European Insolvency Regulation 2015/848 and harmonisation of insolvency law</vt:lpstr>
      <vt:lpstr>Harmonisation of the insolvency law process</vt:lpstr>
      <vt:lpstr>Purpose of the Directive </vt:lpstr>
      <vt:lpstr>Key proposals of the Directive</vt:lpstr>
      <vt:lpstr>Our proposal: Model Law</vt:lpstr>
      <vt:lpstr>Model Law (I): Content</vt:lpstr>
      <vt:lpstr>Model Law (II): Voting</vt:lpstr>
      <vt:lpstr>Model Law (III): Class formation</vt:lpstr>
      <vt:lpstr>Model Law (IV): Equity holders</vt:lpstr>
      <vt:lpstr>Model Law (V): Cross-class cram down</vt:lpstr>
      <vt:lpstr>Model Law (VI): Judicial intervention</vt:lpstr>
      <vt:lpstr>Model Law (VII): Breach of the restructuring agreement</vt:lpstr>
      <vt:lpstr>Model Law (VIII): Moratorium</vt:lpstr>
      <vt:lpstr>Lunch Break</vt:lpstr>
    </vt:vector>
  </TitlesOfParts>
  <Company>PNDesign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Header here</dc:title>
  <dc:creator>Paul Newson</dc:creator>
  <cp:lastModifiedBy>Emmanuelle Inacio</cp:lastModifiedBy>
  <cp:revision>84</cp:revision>
  <cp:lastPrinted>2012-12-11T14:08:32Z</cp:lastPrinted>
  <dcterms:created xsi:type="dcterms:W3CDTF">2012-03-12T16:08:15Z</dcterms:created>
  <dcterms:modified xsi:type="dcterms:W3CDTF">2017-05-15T11:53:26Z</dcterms:modified>
</cp:coreProperties>
</file>