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 ContentType="image/tiff"/>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48" r:id="rId1"/>
    <p:sldMasterId id="2147483668" r:id="rId2"/>
  </p:sldMasterIdLst>
  <p:notesMasterIdLst>
    <p:notesMasterId r:id="rId88"/>
  </p:notesMasterIdLst>
  <p:sldIdLst>
    <p:sldId id="275" r:id="rId3"/>
    <p:sldId id="304" r:id="rId4"/>
    <p:sldId id="489" r:id="rId5"/>
    <p:sldId id="299" r:id="rId6"/>
    <p:sldId id="377" r:id="rId7"/>
    <p:sldId id="372" r:id="rId8"/>
    <p:sldId id="482" r:id="rId9"/>
    <p:sldId id="483" r:id="rId10"/>
    <p:sldId id="484" r:id="rId11"/>
    <p:sldId id="485" r:id="rId12"/>
    <p:sldId id="486" r:id="rId13"/>
    <p:sldId id="487" r:id="rId14"/>
    <p:sldId id="488" r:id="rId15"/>
    <p:sldId id="480" r:id="rId16"/>
    <p:sldId id="479" r:id="rId17"/>
    <p:sldId id="435" r:id="rId18"/>
    <p:sldId id="436" r:id="rId19"/>
    <p:sldId id="437" r:id="rId20"/>
    <p:sldId id="438" r:id="rId21"/>
    <p:sldId id="439" r:id="rId22"/>
    <p:sldId id="440" r:id="rId23"/>
    <p:sldId id="441" r:id="rId24"/>
    <p:sldId id="442" r:id="rId25"/>
    <p:sldId id="443" r:id="rId26"/>
    <p:sldId id="444" r:id="rId27"/>
    <p:sldId id="292" r:id="rId28"/>
    <p:sldId id="404" r:id="rId29"/>
    <p:sldId id="405" r:id="rId30"/>
    <p:sldId id="406" r:id="rId31"/>
    <p:sldId id="381" r:id="rId32"/>
    <p:sldId id="467" r:id="rId33"/>
    <p:sldId id="468" r:id="rId34"/>
    <p:sldId id="469" r:id="rId35"/>
    <p:sldId id="470" r:id="rId36"/>
    <p:sldId id="471" r:id="rId37"/>
    <p:sldId id="472" r:id="rId38"/>
    <p:sldId id="473" r:id="rId39"/>
    <p:sldId id="474" r:id="rId40"/>
    <p:sldId id="475" r:id="rId41"/>
    <p:sldId id="476" r:id="rId42"/>
    <p:sldId id="477" r:id="rId43"/>
    <p:sldId id="478" r:id="rId44"/>
    <p:sldId id="384" r:id="rId45"/>
    <p:sldId id="459" r:id="rId46"/>
    <p:sldId id="460" r:id="rId47"/>
    <p:sldId id="461" r:id="rId48"/>
    <p:sldId id="462" r:id="rId49"/>
    <p:sldId id="463" r:id="rId50"/>
    <p:sldId id="464" r:id="rId51"/>
    <p:sldId id="465" r:id="rId52"/>
    <p:sldId id="466" r:id="rId53"/>
    <p:sldId id="418" r:id="rId54"/>
    <p:sldId id="419" r:id="rId55"/>
    <p:sldId id="420" r:id="rId56"/>
    <p:sldId id="421" r:id="rId57"/>
    <p:sldId id="445" r:id="rId58"/>
    <p:sldId id="446" r:id="rId59"/>
    <p:sldId id="447" r:id="rId60"/>
    <p:sldId id="448" r:id="rId61"/>
    <p:sldId id="449" r:id="rId62"/>
    <p:sldId id="450" r:id="rId63"/>
    <p:sldId id="451" r:id="rId64"/>
    <p:sldId id="452" r:id="rId65"/>
    <p:sldId id="453" r:id="rId66"/>
    <p:sldId id="454" r:id="rId67"/>
    <p:sldId id="455" r:id="rId68"/>
    <p:sldId id="456" r:id="rId69"/>
    <p:sldId id="457" r:id="rId70"/>
    <p:sldId id="491" r:id="rId71"/>
    <p:sldId id="492" r:id="rId72"/>
    <p:sldId id="493" r:id="rId73"/>
    <p:sldId id="494" r:id="rId74"/>
    <p:sldId id="495" r:id="rId75"/>
    <p:sldId id="496" r:id="rId76"/>
    <p:sldId id="497" r:id="rId77"/>
    <p:sldId id="498" r:id="rId78"/>
    <p:sldId id="499" r:id="rId79"/>
    <p:sldId id="500" r:id="rId80"/>
    <p:sldId id="501" r:id="rId81"/>
    <p:sldId id="502" r:id="rId82"/>
    <p:sldId id="503" r:id="rId83"/>
    <p:sldId id="504" r:id="rId84"/>
    <p:sldId id="490" r:id="rId85"/>
    <p:sldId id="278" r:id="rId86"/>
    <p:sldId id="458" r:id="rId8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eer.Ferenc" initials="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658"/>
    <p:restoredTop sz="94700"/>
  </p:normalViewPr>
  <p:slideViewPr>
    <p:cSldViewPr snapToGrid="0" snapToObjects="1">
      <p:cViewPr varScale="1">
        <p:scale>
          <a:sx n="64" d="100"/>
          <a:sy n="64" d="100"/>
        </p:scale>
        <p:origin x="84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commentAuthors" Target="commentAuthor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Munka1!$B$1</c:f>
              <c:strCache>
                <c:ptCount val="1"/>
                <c:pt idx="0">
                  <c:v>2015</c:v>
                </c:pt>
              </c:strCache>
            </c:strRef>
          </c:tx>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Munka1!$A$2:$A$13</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Munka1!$B$2:$B$13</c:f>
              <c:numCache>
                <c:formatCode>General</c:formatCode>
                <c:ptCount val="12"/>
                <c:pt idx="0">
                  <c:v>134</c:v>
                </c:pt>
                <c:pt idx="1">
                  <c:v>83</c:v>
                </c:pt>
                <c:pt idx="2">
                  <c:v>177</c:v>
                </c:pt>
                <c:pt idx="3">
                  <c:v>219</c:v>
                </c:pt>
                <c:pt idx="4">
                  <c:v>210</c:v>
                </c:pt>
                <c:pt idx="5">
                  <c:v>216</c:v>
                </c:pt>
                <c:pt idx="6">
                  <c:v>241</c:v>
                </c:pt>
                <c:pt idx="7">
                  <c:v>206</c:v>
                </c:pt>
                <c:pt idx="8">
                  <c:v>155</c:v>
                </c:pt>
                <c:pt idx="9">
                  <c:v>201</c:v>
                </c:pt>
                <c:pt idx="10">
                  <c:v>169</c:v>
                </c:pt>
                <c:pt idx="11">
                  <c:v>152</c:v>
                </c:pt>
              </c:numCache>
            </c:numRef>
          </c:val>
          <c:extLst>
            <c:ext xmlns:c16="http://schemas.microsoft.com/office/drawing/2014/chart" uri="{C3380CC4-5D6E-409C-BE32-E72D297353CC}">
              <c16:uniqueId val="{00000000-DF87-4803-9DEA-FDD3570A2E54}"/>
            </c:ext>
          </c:extLst>
        </c:ser>
        <c:ser>
          <c:idx val="1"/>
          <c:order val="1"/>
          <c:tx>
            <c:strRef>
              <c:f>Munka1!$C$1</c:f>
              <c:strCache>
                <c:ptCount val="1"/>
                <c:pt idx="0">
                  <c:v>2016</c:v>
                </c:pt>
              </c:strCache>
            </c:strRef>
          </c:tx>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Munka1!$A$2:$A$13</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Munka1!$C$2:$C$13</c:f>
              <c:numCache>
                <c:formatCode>General</c:formatCode>
                <c:ptCount val="12"/>
                <c:pt idx="0">
                  <c:v>179</c:v>
                </c:pt>
                <c:pt idx="1">
                  <c:v>168</c:v>
                </c:pt>
                <c:pt idx="2">
                  <c:v>235</c:v>
                </c:pt>
                <c:pt idx="3">
                  <c:v>183</c:v>
                </c:pt>
                <c:pt idx="4">
                  <c:v>176</c:v>
                </c:pt>
                <c:pt idx="5">
                  <c:v>146</c:v>
                </c:pt>
                <c:pt idx="6">
                  <c:v>160</c:v>
                </c:pt>
                <c:pt idx="7">
                  <c:v>140</c:v>
                </c:pt>
                <c:pt idx="8">
                  <c:v>152</c:v>
                </c:pt>
                <c:pt idx="9">
                  <c:v>137</c:v>
                </c:pt>
                <c:pt idx="10">
                  <c:v>122</c:v>
                </c:pt>
                <c:pt idx="11">
                  <c:v>143</c:v>
                </c:pt>
              </c:numCache>
            </c:numRef>
          </c:val>
          <c:extLst>
            <c:ext xmlns:c16="http://schemas.microsoft.com/office/drawing/2014/chart" uri="{C3380CC4-5D6E-409C-BE32-E72D297353CC}">
              <c16:uniqueId val="{00000001-DF87-4803-9DEA-FDD3570A2E54}"/>
            </c:ext>
          </c:extLst>
        </c:ser>
        <c:ser>
          <c:idx val="2"/>
          <c:order val="2"/>
          <c:tx>
            <c:strRef>
              <c:f>Munka1!$D$1</c:f>
              <c:strCache>
                <c:ptCount val="1"/>
                <c:pt idx="0">
                  <c:v>2017</c:v>
                </c:pt>
              </c:strCache>
            </c:strRef>
          </c:tx>
          <c:spPr>
            <a:gradFill rotWithShape="1">
              <a:gsLst>
                <a:gs pos="0">
                  <a:schemeClr val="accent3">
                    <a:tint val="100000"/>
                    <a:shade val="100000"/>
                    <a:satMod val="130000"/>
                  </a:schemeClr>
                </a:gs>
                <a:gs pos="100000">
                  <a:schemeClr val="accent3">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Munka1!$A$2:$A$13</c:f>
              <c:strCache>
                <c:ptCount val="12"/>
                <c:pt idx="0">
                  <c:v>January</c:v>
                </c:pt>
                <c:pt idx="1">
                  <c:v>February</c:v>
                </c:pt>
                <c:pt idx="2">
                  <c:v>March</c:v>
                </c:pt>
                <c:pt idx="3">
                  <c:v>April</c:v>
                </c:pt>
                <c:pt idx="4">
                  <c:v>May</c:v>
                </c:pt>
                <c:pt idx="5">
                  <c:v>June</c:v>
                </c:pt>
                <c:pt idx="6">
                  <c:v>July</c:v>
                </c:pt>
                <c:pt idx="7">
                  <c:v>August</c:v>
                </c:pt>
                <c:pt idx="8">
                  <c:v>September</c:v>
                </c:pt>
                <c:pt idx="9">
                  <c:v>October</c:v>
                </c:pt>
                <c:pt idx="10">
                  <c:v>November</c:v>
                </c:pt>
                <c:pt idx="11">
                  <c:v>December</c:v>
                </c:pt>
              </c:strCache>
            </c:strRef>
          </c:cat>
          <c:val>
            <c:numRef>
              <c:f>Munka1!$D$2:$D$13</c:f>
              <c:numCache>
                <c:formatCode>General</c:formatCode>
                <c:ptCount val="12"/>
                <c:pt idx="0">
                  <c:v>168</c:v>
                </c:pt>
                <c:pt idx="1">
                  <c:v>152</c:v>
                </c:pt>
                <c:pt idx="2">
                  <c:v>163</c:v>
                </c:pt>
                <c:pt idx="3">
                  <c:v>73</c:v>
                </c:pt>
              </c:numCache>
            </c:numRef>
          </c:val>
          <c:extLst>
            <c:ext xmlns:c16="http://schemas.microsoft.com/office/drawing/2014/chart" uri="{C3380CC4-5D6E-409C-BE32-E72D297353CC}">
              <c16:uniqueId val="{00000002-DF87-4803-9DEA-FDD3570A2E54}"/>
            </c:ext>
          </c:extLst>
        </c:ser>
        <c:dLbls>
          <c:showLegendKey val="0"/>
          <c:showVal val="0"/>
          <c:showCatName val="0"/>
          <c:showSerName val="0"/>
          <c:showPercent val="0"/>
          <c:showBubbleSize val="0"/>
        </c:dLbls>
        <c:gapWidth val="100"/>
        <c:overlap val="-24"/>
        <c:axId val="23782144"/>
        <c:axId val="23783680"/>
      </c:barChart>
      <c:catAx>
        <c:axId val="23782144"/>
        <c:scaling>
          <c:orientation val="minMax"/>
        </c:scaling>
        <c:delete val="0"/>
        <c:axPos val="b"/>
        <c:numFmt formatCode="General" sourceLinked="0"/>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23783680"/>
        <c:crosses val="autoZero"/>
        <c:auto val="1"/>
        <c:lblAlgn val="ctr"/>
        <c:lblOffset val="100"/>
        <c:noMultiLvlLbl val="0"/>
      </c:catAx>
      <c:valAx>
        <c:axId val="237836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237821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230152502896504"/>
          <c:y val="5.6285616957592946E-2"/>
          <c:w val="0.77809452866291506"/>
          <c:h val="0.84647304145693214"/>
        </c:manualLayout>
      </c:layout>
      <c:barChart>
        <c:barDir val="col"/>
        <c:grouping val="clustered"/>
        <c:varyColors val="0"/>
        <c:ser>
          <c:idx val="0"/>
          <c:order val="0"/>
          <c:tx>
            <c:strRef>
              <c:f>Munka1!$B$1</c:f>
              <c:strCache>
                <c:ptCount val="1"/>
                <c:pt idx="0">
                  <c:v>2015</c:v>
                </c:pt>
              </c:strCache>
            </c:strRef>
          </c:tx>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Munka1!$A$2:$A$4</c:f>
              <c:strCache>
                <c:ptCount val="3"/>
                <c:pt idx="0">
                  <c:v>Successful</c:v>
                </c:pt>
                <c:pt idx="1">
                  <c:v>Unsuccessful</c:v>
                </c:pt>
                <c:pt idx="2">
                  <c:v>Invalid</c:v>
                </c:pt>
              </c:strCache>
            </c:strRef>
          </c:cat>
          <c:val>
            <c:numRef>
              <c:f>Munka1!$B$2:$B$4</c:f>
              <c:numCache>
                <c:formatCode>General</c:formatCode>
                <c:ptCount val="3"/>
                <c:pt idx="0">
                  <c:v>1500</c:v>
                </c:pt>
                <c:pt idx="1">
                  <c:v>1482</c:v>
                </c:pt>
                <c:pt idx="2">
                  <c:v>165</c:v>
                </c:pt>
              </c:numCache>
            </c:numRef>
          </c:val>
          <c:extLst>
            <c:ext xmlns:c16="http://schemas.microsoft.com/office/drawing/2014/chart" uri="{C3380CC4-5D6E-409C-BE32-E72D297353CC}">
              <c16:uniqueId val="{00000000-5892-4B97-813A-E886DA4B3D40}"/>
            </c:ext>
          </c:extLst>
        </c:ser>
        <c:ser>
          <c:idx val="1"/>
          <c:order val="1"/>
          <c:tx>
            <c:strRef>
              <c:f>Munka1!$C$1</c:f>
              <c:strCache>
                <c:ptCount val="1"/>
                <c:pt idx="0">
                  <c:v>2016</c:v>
                </c:pt>
              </c:strCache>
            </c:strRef>
          </c:tx>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Munka1!$A$2:$A$4</c:f>
              <c:strCache>
                <c:ptCount val="3"/>
                <c:pt idx="0">
                  <c:v>Successful</c:v>
                </c:pt>
                <c:pt idx="1">
                  <c:v>Unsuccessful</c:v>
                </c:pt>
                <c:pt idx="2">
                  <c:v>Invalid</c:v>
                </c:pt>
              </c:strCache>
            </c:strRef>
          </c:cat>
          <c:val>
            <c:numRef>
              <c:f>Munka1!$C$2:$C$4</c:f>
              <c:numCache>
                <c:formatCode>General</c:formatCode>
                <c:ptCount val="3"/>
                <c:pt idx="0">
                  <c:v>1908</c:v>
                </c:pt>
                <c:pt idx="1">
                  <c:v>3765</c:v>
                </c:pt>
                <c:pt idx="2">
                  <c:v>448</c:v>
                </c:pt>
              </c:numCache>
            </c:numRef>
          </c:val>
          <c:extLst>
            <c:ext xmlns:c16="http://schemas.microsoft.com/office/drawing/2014/chart" uri="{C3380CC4-5D6E-409C-BE32-E72D297353CC}">
              <c16:uniqueId val="{00000001-5892-4B97-813A-E886DA4B3D40}"/>
            </c:ext>
          </c:extLst>
        </c:ser>
        <c:ser>
          <c:idx val="2"/>
          <c:order val="2"/>
          <c:tx>
            <c:strRef>
              <c:f>Munka1!$D$1</c:f>
              <c:strCache>
                <c:ptCount val="1"/>
                <c:pt idx="0">
                  <c:v>2017</c:v>
                </c:pt>
              </c:strCache>
            </c:strRef>
          </c:tx>
          <c:spPr>
            <a:gradFill rotWithShape="1">
              <a:gsLst>
                <a:gs pos="0">
                  <a:schemeClr val="accent3">
                    <a:tint val="100000"/>
                    <a:shade val="100000"/>
                    <a:satMod val="130000"/>
                  </a:schemeClr>
                </a:gs>
                <a:gs pos="100000">
                  <a:schemeClr val="accent3">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Munka1!$A$2:$A$4</c:f>
              <c:strCache>
                <c:ptCount val="3"/>
                <c:pt idx="0">
                  <c:v>Successful</c:v>
                </c:pt>
                <c:pt idx="1">
                  <c:v>Unsuccessful</c:v>
                </c:pt>
                <c:pt idx="2">
                  <c:v>Invalid</c:v>
                </c:pt>
              </c:strCache>
            </c:strRef>
          </c:cat>
          <c:val>
            <c:numRef>
              <c:f>Munka1!$D$2:$D$4</c:f>
              <c:numCache>
                <c:formatCode>General</c:formatCode>
                <c:ptCount val="3"/>
                <c:pt idx="0">
                  <c:v>92</c:v>
                </c:pt>
                <c:pt idx="1">
                  <c:v>456</c:v>
                </c:pt>
                <c:pt idx="2">
                  <c:v>61</c:v>
                </c:pt>
              </c:numCache>
            </c:numRef>
          </c:val>
          <c:extLst>
            <c:ext xmlns:c16="http://schemas.microsoft.com/office/drawing/2014/chart" uri="{C3380CC4-5D6E-409C-BE32-E72D297353CC}">
              <c16:uniqueId val="{00000002-5892-4B97-813A-E886DA4B3D40}"/>
            </c:ext>
          </c:extLst>
        </c:ser>
        <c:dLbls>
          <c:dLblPos val="outEnd"/>
          <c:showLegendKey val="0"/>
          <c:showVal val="1"/>
          <c:showCatName val="0"/>
          <c:showSerName val="0"/>
          <c:showPercent val="0"/>
          <c:showBubbleSize val="0"/>
        </c:dLbls>
        <c:gapWidth val="100"/>
        <c:overlap val="-24"/>
        <c:axId val="87220608"/>
        <c:axId val="87222144"/>
      </c:barChart>
      <c:catAx>
        <c:axId val="87220608"/>
        <c:scaling>
          <c:orientation val="minMax"/>
        </c:scaling>
        <c:delete val="0"/>
        <c:axPos val="b"/>
        <c:numFmt formatCode="General" sourceLinked="0"/>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87222144"/>
        <c:crosses val="autoZero"/>
        <c:auto val="1"/>
        <c:lblAlgn val="ctr"/>
        <c:lblOffset val="100"/>
        <c:noMultiLvlLbl val="0"/>
      </c:catAx>
      <c:valAx>
        <c:axId val="87222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87220608"/>
        <c:crosses val="autoZero"/>
        <c:crossBetween val="between"/>
      </c:valAx>
      <c:spPr>
        <a:noFill/>
        <a:ln>
          <a:noFill/>
        </a:ln>
        <a:effectLst/>
      </c:spPr>
    </c:plotArea>
    <c:legend>
      <c:legendPos val="b"/>
      <c:layout>
        <c:manualLayout>
          <c:xMode val="edge"/>
          <c:yMode val="edge"/>
          <c:x val="0.66731268998645643"/>
          <c:y val="0.39913721684062647"/>
          <c:w val="0.21736236176636586"/>
          <c:h val="6.9680062416382693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hu-HU"/>
              <a:t>2015</a:t>
            </a:r>
            <a:endParaRPr lang="en-US"/>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fr-F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Column1</c:v>
                </c:pt>
              </c:strCache>
            </c:strRef>
          </c:tx>
          <c:dPt>
            <c:idx val="0"/>
            <c:bubble3D val="0"/>
            <c:spPr>
              <a:gradFill rotWithShape="1">
                <a:gsLst>
                  <a:gs pos="0">
                    <a:schemeClr val="accent6">
                      <a:tint val="100000"/>
                      <a:shade val="100000"/>
                      <a:satMod val="130000"/>
                    </a:schemeClr>
                  </a:gs>
                  <a:gs pos="100000">
                    <a:schemeClr val="accent6">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7695-4F8E-AC88-6F35B671D978}"/>
              </c:ext>
            </c:extLst>
          </c:dPt>
          <c:dPt>
            <c:idx val="1"/>
            <c:bubble3D val="0"/>
            <c:spPr>
              <a:gradFill rotWithShape="1">
                <a:gsLst>
                  <a:gs pos="0">
                    <a:schemeClr val="accent5">
                      <a:tint val="100000"/>
                      <a:shade val="100000"/>
                      <a:satMod val="130000"/>
                    </a:schemeClr>
                  </a:gs>
                  <a:gs pos="100000">
                    <a:schemeClr val="accent5">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7695-4F8E-AC88-6F35B671D978}"/>
              </c:ext>
            </c:extLst>
          </c:dPt>
          <c:dPt>
            <c:idx val="2"/>
            <c:bubble3D val="0"/>
            <c:spPr>
              <a:gradFill rotWithShape="1">
                <a:gsLst>
                  <a:gs pos="0">
                    <a:schemeClr val="accent4">
                      <a:tint val="100000"/>
                      <a:shade val="100000"/>
                      <a:satMod val="130000"/>
                    </a:schemeClr>
                  </a:gs>
                  <a:gs pos="100000">
                    <a:schemeClr val="accent4">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F19E-493E-B9F3-9B60AB141D3F}"/>
              </c:ext>
            </c:extLst>
          </c:dPt>
          <c:dPt>
            <c:idx val="3"/>
            <c:bubble3D val="0"/>
            <c:spPr>
              <a:gradFill rotWithShape="1">
                <a:gsLst>
                  <a:gs pos="0">
                    <a:schemeClr val="accent6">
                      <a:lumMod val="60000"/>
                      <a:tint val="100000"/>
                      <a:shade val="100000"/>
                      <a:satMod val="130000"/>
                    </a:schemeClr>
                  </a:gs>
                  <a:gs pos="100000">
                    <a:schemeClr val="accent6">
                      <a:lumMod val="6000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F19E-493E-B9F3-9B60AB141D3F}"/>
              </c:ext>
            </c:extLst>
          </c:dPt>
          <c:dLbls>
            <c:dLbl>
              <c:idx val="0"/>
              <c:layout>
                <c:manualLayout>
                  <c:x val="0.123398525880377"/>
                  <c:y val="-2.4794925881579544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7695-4F8E-AC88-6F35B671D978}"/>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fr-FR"/>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2"/>
                <c:pt idx="0">
                  <c:v>Auctions</c:v>
                </c:pt>
                <c:pt idx="1">
                  <c:v>Tenders</c:v>
                </c:pt>
              </c:strCache>
            </c:strRef>
          </c:cat>
          <c:val>
            <c:numRef>
              <c:f>Sheet1!$B$2:$B$5</c:f>
              <c:numCache>
                <c:formatCode>General</c:formatCode>
                <c:ptCount val="4"/>
                <c:pt idx="0">
                  <c:v>222</c:v>
                </c:pt>
                <c:pt idx="1">
                  <c:v>5579</c:v>
                </c:pt>
              </c:numCache>
            </c:numRef>
          </c:val>
          <c:extLst>
            <c:ext xmlns:c16="http://schemas.microsoft.com/office/drawing/2014/chart" uri="{C3380CC4-5D6E-409C-BE32-E72D297353CC}">
              <c16:uniqueId val="{00000000-7695-4F8E-AC88-6F35B671D978}"/>
            </c:ext>
          </c:extLst>
        </c:ser>
        <c:dLbls>
          <c:showLegendKey val="0"/>
          <c:showVal val="0"/>
          <c:showCatName val="0"/>
          <c:showSerName val="0"/>
          <c:showPercent val="0"/>
          <c:showBubbleSize val="0"/>
          <c:showLeaderLines val="0"/>
        </c:dLbls>
      </c:pie3DChart>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hu-HU"/>
              <a:t>2016</a:t>
            </a:r>
            <a:endParaRPr lang="en-US"/>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fr-F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
          <c:y val="0.15135531184569914"/>
          <c:w val="0.91794270556468283"/>
          <c:h val="0.71594246796252925"/>
        </c:manualLayout>
      </c:layout>
      <c:pie3DChart>
        <c:varyColors val="1"/>
        <c:ser>
          <c:idx val="0"/>
          <c:order val="0"/>
          <c:tx>
            <c:strRef>
              <c:f>Sheet1!$B$1</c:f>
              <c:strCache>
                <c:ptCount val="1"/>
                <c:pt idx="0">
                  <c:v>Column1</c:v>
                </c:pt>
              </c:strCache>
            </c:strRef>
          </c:tx>
          <c:dPt>
            <c:idx val="0"/>
            <c:bubble3D val="0"/>
            <c:spPr>
              <a:gradFill rotWithShape="1">
                <a:gsLst>
                  <a:gs pos="0">
                    <a:schemeClr val="accent6">
                      <a:tint val="100000"/>
                      <a:shade val="100000"/>
                      <a:satMod val="130000"/>
                    </a:schemeClr>
                  </a:gs>
                  <a:gs pos="100000">
                    <a:schemeClr val="accent6">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5F95-4047-A7AA-CA4704C3E67E}"/>
              </c:ext>
            </c:extLst>
          </c:dPt>
          <c:dPt>
            <c:idx val="1"/>
            <c:bubble3D val="0"/>
            <c:spPr>
              <a:gradFill rotWithShape="1">
                <a:gsLst>
                  <a:gs pos="0">
                    <a:schemeClr val="accent5">
                      <a:tint val="100000"/>
                      <a:shade val="100000"/>
                      <a:satMod val="130000"/>
                    </a:schemeClr>
                  </a:gs>
                  <a:gs pos="100000">
                    <a:schemeClr val="accent5">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5F95-4047-A7AA-CA4704C3E67E}"/>
              </c:ext>
            </c:extLst>
          </c:dPt>
          <c:dPt>
            <c:idx val="2"/>
            <c:bubble3D val="0"/>
            <c:spPr>
              <a:gradFill rotWithShape="1">
                <a:gsLst>
                  <a:gs pos="0">
                    <a:schemeClr val="accent4">
                      <a:tint val="100000"/>
                      <a:shade val="100000"/>
                      <a:satMod val="130000"/>
                    </a:schemeClr>
                  </a:gs>
                  <a:gs pos="100000">
                    <a:schemeClr val="accent4">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5F95-4047-A7AA-CA4704C3E67E}"/>
              </c:ext>
            </c:extLst>
          </c:dPt>
          <c:dPt>
            <c:idx val="3"/>
            <c:bubble3D val="0"/>
            <c:spPr>
              <a:gradFill rotWithShape="1">
                <a:gsLst>
                  <a:gs pos="0">
                    <a:schemeClr val="accent6">
                      <a:lumMod val="60000"/>
                      <a:tint val="100000"/>
                      <a:shade val="100000"/>
                      <a:satMod val="130000"/>
                    </a:schemeClr>
                  </a:gs>
                  <a:gs pos="100000">
                    <a:schemeClr val="accent6">
                      <a:lumMod val="6000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5F95-4047-A7AA-CA4704C3E67E}"/>
              </c:ext>
            </c:extLst>
          </c:dPt>
          <c:dLbls>
            <c:dLbl>
              <c:idx val="0"/>
              <c:layout>
                <c:manualLayout>
                  <c:x val="0.12586864390523372"/>
                  <c:y val="-1.7710661343985374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5F95-4047-A7AA-CA4704C3E67E}"/>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fr-FR"/>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2"/>
                <c:pt idx="0">
                  <c:v>Auctions</c:v>
                </c:pt>
                <c:pt idx="1">
                  <c:v>Tenders</c:v>
                </c:pt>
              </c:strCache>
            </c:strRef>
          </c:cat>
          <c:val>
            <c:numRef>
              <c:f>Sheet1!$B$2:$B$5</c:f>
              <c:numCache>
                <c:formatCode>General</c:formatCode>
                <c:ptCount val="4"/>
                <c:pt idx="0">
                  <c:v>502</c:v>
                </c:pt>
                <c:pt idx="1">
                  <c:v>6462</c:v>
                </c:pt>
              </c:numCache>
            </c:numRef>
          </c:val>
          <c:extLst>
            <c:ext xmlns:c16="http://schemas.microsoft.com/office/drawing/2014/chart" uri="{C3380CC4-5D6E-409C-BE32-E72D297353CC}">
              <c16:uniqueId val="{00000008-5F95-4047-A7AA-CA4704C3E67E}"/>
            </c:ext>
          </c:extLst>
        </c:ser>
        <c:dLbls>
          <c:showLegendKey val="0"/>
          <c:showVal val="0"/>
          <c:showCatName val="0"/>
          <c:showSerName val="0"/>
          <c:showPercent val="0"/>
          <c:showBubbleSize val="0"/>
          <c:showLeaderLines val="0"/>
        </c:dLbls>
      </c:pie3DChart>
      <c:spPr>
        <a:noFill/>
        <a:ln>
          <a:no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en-US" dirty="0"/>
              <a:t>Tenders 2016</a:t>
            </a:r>
          </a:p>
        </c:rich>
      </c:tx>
      <c:layout>
        <c:manualLayout>
          <c:xMode val="edge"/>
          <c:yMode val="edge"/>
          <c:x val="0.29611353050078071"/>
          <c:y val="3.0072823591869635E-2"/>
        </c:manualLayout>
      </c:layout>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fr-F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Tenders 2016</c:v>
                </c:pt>
              </c:strCache>
            </c:strRef>
          </c:tx>
          <c:dPt>
            <c:idx val="0"/>
            <c:bubble3D val="0"/>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3905-4F4A-9EE7-670173E53022}"/>
              </c:ext>
            </c:extLst>
          </c:dPt>
          <c:dPt>
            <c:idx val="1"/>
            <c:bubble3D val="0"/>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3C22-42FC-B9C3-304887A62DA1}"/>
              </c:ext>
            </c:extLst>
          </c:dPt>
          <c:dPt>
            <c:idx val="2"/>
            <c:bubble3D val="0"/>
            <c:spPr>
              <a:gradFill rotWithShape="1">
                <a:gsLst>
                  <a:gs pos="0">
                    <a:schemeClr val="accent3">
                      <a:tint val="100000"/>
                      <a:shade val="100000"/>
                      <a:satMod val="130000"/>
                    </a:schemeClr>
                  </a:gs>
                  <a:gs pos="100000">
                    <a:schemeClr val="accent3">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3C22-42FC-B9C3-304887A62DA1}"/>
              </c:ext>
            </c:extLst>
          </c:dPt>
          <c:dPt>
            <c:idx val="3"/>
            <c:bubble3D val="0"/>
            <c:spPr>
              <a:gradFill rotWithShape="1">
                <a:gsLst>
                  <a:gs pos="0">
                    <a:schemeClr val="accent4">
                      <a:tint val="100000"/>
                      <a:shade val="100000"/>
                      <a:satMod val="130000"/>
                    </a:schemeClr>
                  </a:gs>
                  <a:gs pos="100000">
                    <a:schemeClr val="accent4">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3C22-42FC-B9C3-304887A62DA1}"/>
              </c:ext>
            </c:extLst>
          </c:dPt>
          <c:dPt>
            <c:idx val="4"/>
            <c:bubble3D val="0"/>
            <c:spPr>
              <a:gradFill rotWithShape="1">
                <a:gsLst>
                  <a:gs pos="0">
                    <a:schemeClr val="accent5">
                      <a:tint val="100000"/>
                      <a:shade val="100000"/>
                      <a:satMod val="130000"/>
                    </a:schemeClr>
                  </a:gs>
                  <a:gs pos="100000">
                    <a:schemeClr val="accent5">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9-3C22-42FC-B9C3-304887A62DA1}"/>
              </c:ext>
            </c:extLst>
          </c:dPt>
          <c:dPt>
            <c:idx val="5"/>
            <c:bubble3D val="0"/>
            <c:spPr>
              <a:gradFill rotWithShape="1">
                <a:gsLst>
                  <a:gs pos="0">
                    <a:schemeClr val="accent6">
                      <a:tint val="100000"/>
                      <a:shade val="100000"/>
                      <a:satMod val="130000"/>
                    </a:schemeClr>
                  </a:gs>
                  <a:gs pos="100000">
                    <a:schemeClr val="accent6">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B-3C22-42FC-B9C3-304887A62DA1}"/>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6"/>
                <c:pt idx="0">
                  <c:v>Receivables</c:v>
                </c:pt>
                <c:pt idx="1">
                  <c:v>Real estate</c:v>
                </c:pt>
                <c:pt idx="2">
                  <c:v>Small value assets</c:v>
                </c:pt>
                <c:pt idx="3">
                  <c:v>Movables</c:v>
                </c:pt>
                <c:pt idx="4">
                  <c:v>Asset groups</c:v>
                </c:pt>
                <c:pt idx="5">
                  <c:v>Business shares</c:v>
                </c:pt>
              </c:strCache>
            </c:strRef>
          </c:cat>
          <c:val>
            <c:numRef>
              <c:f>Sheet1!$B$2:$B$7</c:f>
              <c:numCache>
                <c:formatCode>General</c:formatCode>
                <c:ptCount val="6"/>
                <c:pt idx="0">
                  <c:v>262</c:v>
                </c:pt>
                <c:pt idx="1">
                  <c:v>3528</c:v>
                </c:pt>
                <c:pt idx="2">
                  <c:v>37</c:v>
                </c:pt>
                <c:pt idx="3">
                  <c:v>1764</c:v>
                </c:pt>
                <c:pt idx="4">
                  <c:v>652</c:v>
                </c:pt>
                <c:pt idx="5">
                  <c:v>219</c:v>
                </c:pt>
              </c:numCache>
            </c:numRef>
          </c:val>
          <c:extLst>
            <c:ext xmlns:c16="http://schemas.microsoft.com/office/drawing/2014/chart" uri="{C3380CC4-5D6E-409C-BE32-E72D297353CC}">
              <c16:uniqueId val="{00000000-3905-4F4A-9EE7-670173E53022}"/>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8.2558399415359668E-2"/>
          <c:y val="0.70561168359979753"/>
          <c:w val="0.75764743087170505"/>
          <c:h val="0.2372499515756501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hu-HU"/>
              <a:t>Auctions</a:t>
            </a:r>
            <a:r>
              <a:rPr lang="en-US"/>
              <a:t> 2016</a:t>
            </a:r>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fr-F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Column1</c:v>
                </c:pt>
              </c:strCache>
            </c:strRef>
          </c:tx>
          <c:dPt>
            <c:idx val="0"/>
            <c:bubble3D val="0"/>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B4F1-4F38-B087-8332E3797674}"/>
              </c:ext>
            </c:extLst>
          </c:dPt>
          <c:dPt>
            <c:idx val="1"/>
            <c:bubble3D val="0"/>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B4F1-4F38-B087-8332E3797674}"/>
              </c:ext>
            </c:extLst>
          </c:dPt>
          <c:dPt>
            <c:idx val="2"/>
            <c:bubble3D val="0"/>
            <c:spPr>
              <a:gradFill rotWithShape="1">
                <a:gsLst>
                  <a:gs pos="0">
                    <a:schemeClr val="accent3">
                      <a:tint val="100000"/>
                      <a:shade val="100000"/>
                      <a:satMod val="130000"/>
                    </a:schemeClr>
                  </a:gs>
                  <a:gs pos="100000">
                    <a:schemeClr val="accent3">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5-B4F1-4F38-B087-8332E3797674}"/>
              </c:ext>
            </c:extLst>
          </c:dPt>
          <c:dPt>
            <c:idx val="3"/>
            <c:bubble3D val="0"/>
            <c:spPr>
              <a:gradFill rotWithShape="1">
                <a:gsLst>
                  <a:gs pos="0">
                    <a:schemeClr val="accent4">
                      <a:tint val="100000"/>
                      <a:shade val="100000"/>
                      <a:satMod val="130000"/>
                    </a:schemeClr>
                  </a:gs>
                  <a:gs pos="100000">
                    <a:schemeClr val="accent4">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7-B4F1-4F38-B087-8332E3797674}"/>
              </c:ext>
            </c:extLst>
          </c:dPt>
          <c:dPt>
            <c:idx val="4"/>
            <c:bubble3D val="0"/>
            <c:spPr>
              <a:gradFill rotWithShape="1">
                <a:gsLst>
                  <a:gs pos="0">
                    <a:schemeClr val="accent5">
                      <a:tint val="100000"/>
                      <a:shade val="100000"/>
                      <a:satMod val="130000"/>
                    </a:schemeClr>
                  </a:gs>
                  <a:gs pos="100000">
                    <a:schemeClr val="accent5">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9-B4F1-4F38-B087-8332E3797674}"/>
              </c:ext>
            </c:extLst>
          </c:dPt>
          <c:dPt>
            <c:idx val="5"/>
            <c:bubble3D val="0"/>
            <c:spPr>
              <a:gradFill rotWithShape="1">
                <a:gsLst>
                  <a:gs pos="0">
                    <a:schemeClr val="accent6">
                      <a:tint val="100000"/>
                      <a:shade val="100000"/>
                      <a:satMod val="130000"/>
                    </a:schemeClr>
                  </a:gs>
                  <a:gs pos="100000">
                    <a:schemeClr val="accent6">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B-B4F1-4F38-B087-8332E3797674}"/>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Sheet1!$A$2:$A$7</c:f>
              <c:strCache>
                <c:ptCount val="6"/>
                <c:pt idx="0">
                  <c:v>Receivables</c:v>
                </c:pt>
                <c:pt idx="1">
                  <c:v>Real estate</c:v>
                </c:pt>
                <c:pt idx="2">
                  <c:v>Small value assets</c:v>
                </c:pt>
                <c:pt idx="3">
                  <c:v>Movables</c:v>
                </c:pt>
                <c:pt idx="4">
                  <c:v>Asset groups</c:v>
                </c:pt>
                <c:pt idx="5">
                  <c:v>Business shares</c:v>
                </c:pt>
              </c:strCache>
            </c:strRef>
          </c:cat>
          <c:val>
            <c:numRef>
              <c:f>Sheet1!$B$2:$B$7</c:f>
              <c:numCache>
                <c:formatCode>General</c:formatCode>
                <c:ptCount val="6"/>
                <c:pt idx="0">
                  <c:v>19</c:v>
                </c:pt>
                <c:pt idx="1">
                  <c:v>212</c:v>
                </c:pt>
                <c:pt idx="2">
                  <c:v>76</c:v>
                </c:pt>
                <c:pt idx="3">
                  <c:v>183</c:v>
                </c:pt>
                <c:pt idx="4">
                  <c:v>11</c:v>
                </c:pt>
                <c:pt idx="5">
                  <c:v>1</c:v>
                </c:pt>
              </c:numCache>
            </c:numRef>
          </c:val>
          <c:extLst>
            <c:ext xmlns:c16="http://schemas.microsoft.com/office/drawing/2014/chart" uri="{C3380CC4-5D6E-409C-BE32-E72D297353CC}">
              <c16:uniqueId val="{0000000C-B4F1-4F38-B087-8332E3797674}"/>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0.14048522713854142"/>
          <c:y val="0.7281750626763247"/>
          <c:w val="0.68362981766986164"/>
          <c:h val="0.2408977173519968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6.xml><?xml version="1.0" encoding="utf-8"?>
<cs:chartStyle xmlns:cs="http://schemas.microsoft.com/office/drawing/2012/chartStyle" xmlns:a="http://schemas.openxmlformats.org/drawingml/2006/main" id="345">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C688FC-F5BF-4B01-952A-F2F2C8268238}" type="doc">
      <dgm:prSet loTypeId="urn:microsoft.com/office/officeart/2005/8/layout/hList6" loCatId="list" qsTypeId="urn:microsoft.com/office/officeart/2005/8/quickstyle/3d3" qsCatId="3D" csTypeId="urn:microsoft.com/office/officeart/2005/8/colors/accent1_2" csCatId="accent1" phldr="1"/>
      <dgm:spPr/>
      <dgm:t>
        <a:bodyPr/>
        <a:lstStyle/>
        <a:p>
          <a:endParaRPr lang="hu-HU"/>
        </a:p>
      </dgm:t>
    </dgm:pt>
    <dgm:pt modelId="{16FF62EF-A17D-4E2B-965E-C181089A86A5}">
      <dgm:prSet phldrT="[Szöveg]"/>
      <dgm:spPr/>
      <dgm:t>
        <a:bodyPr/>
        <a:lstStyle/>
        <a:p>
          <a:r>
            <a:rPr lang="hu-HU" b="1" dirty="0" err="1"/>
            <a:t>high</a:t>
          </a:r>
          <a:r>
            <a:rPr lang="hu-HU" b="1" dirty="0"/>
            <a:t> </a:t>
          </a:r>
          <a:r>
            <a:rPr lang="hu-HU" b="1" dirty="0" err="1"/>
            <a:t>level</a:t>
          </a:r>
          <a:r>
            <a:rPr lang="hu-HU" b="1" dirty="0"/>
            <a:t> </a:t>
          </a:r>
          <a:r>
            <a:rPr lang="hu-HU" b="1" dirty="0" err="1"/>
            <a:t>education</a:t>
          </a:r>
          <a:endParaRPr lang="hu-HU" b="1" dirty="0"/>
        </a:p>
      </dgm:t>
    </dgm:pt>
    <dgm:pt modelId="{4B682D4D-CAE3-45F4-AFBB-717FADCD9C2E}" type="parTrans" cxnId="{6D56BCD1-370C-4D3F-850A-6BC85CB5C8FC}">
      <dgm:prSet/>
      <dgm:spPr/>
      <dgm:t>
        <a:bodyPr/>
        <a:lstStyle/>
        <a:p>
          <a:endParaRPr lang="hu-HU"/>
        </a:p>
      </dgm:t>
    </dgm:pt>
    <dgm:pt modelId="{94F5899B-66A1-4DAB-81C4-F8169C6C31B9}" type="sibTrans" cxnId="{6D56BCD1-370C-4D3F-850A-6BC85CB5C8FC}">
      <dgm:prSet/>
      <dgm:spPr/>
      <dgm:t>
        <a:bodyPr/>
        <a:lstStyle/>
        <a:p>
          <a:endParaRPr lang="hu-HU"/>
        </a:p>
      </dgm:t>
    </dgm:pt>
    <dgm:pt modelId="{3B942EA5-D730-4BFC-8378-279A6C020312}">
      <dgm:prSet phldrT="[Szöveg]"/>
      <dgm:spPr/>
      <dgm:t>
        <a:bodyPr/>
        <a:lstStyle/>
        <a:p>
          <a:r>
            <a:rPr lang="hu-HU" b="1" dirty="0" err="1"/>
            <a:t>special</a:t>
          </a:r>
          <a:r>
            <a:rPr lang="hu-HU" b="1" dirty="0"/>
            <a:t> </a:t>
          </a:r>
          <a:r>
            <a:rPr lang="hu-HU" b="1" dirty="0" err="1"/>
            <a:t>qualification</a:t>
          </a:r>
          <a:endParaRPr lang="hu-HU" b="1" dirty="0"/>
        </a:p>
      </dgm:t>
    </dgm:pt>
    <dgm:pt modelId="{8E9FD74F-D213-4AE7-889F-339E0C5052AD}" type="parTrans" cxnId="{24DB2EDC-AC47-4F4F-922E-020841060817}">
      <dgm:prSet/>
      <dgm:spPr/>
      <dgm:t>
        <a:bodyPr/>
        <a:lstStyle/>
        <a:p>
          <a:endParaRPr lang="hu-HU"/>
        </a:p>
      </dgm:t>
    </dgm:pt>
    <dgm:pt modelId="{C65A0FD0-4AB5-4B31-9D52-50197EA371F8}" type="sibTrans" cxnId="{24DB2EDC-AC47-4F4F-922E-020841060817}">
      <dgm:prSet/>
      <dgm:spPr/>
      <dgm:t>
        <a:bodyPr/>
        <a:lstStyle/>
        <a:p>
          <a:endParaRPr lang="hu-HU"/>
        </a:p>
      </dgm:t>
    </dgm:pt>
    <dgm:pt modelId="{C08503D6-C7EC-4DA3-9131-31494F77126C}">
      <dgm:prSet phldrT="[Szöveg]"/>
      <dgm:spPr/>
      <dgm:t>
        <a:bodyPr/>
        <a:lstStyle/>
        <a:p>
          <a:r>
            <a:rPr lang="hu-HU" b="1" dirty="0"/>
            <a:t>4 </a:t>
          </a:r>
          <a:r>
            <a:rPr lang="hu-HU" b="1" dirty="0" err="1"/>
            <a:t>semesters</a:t>
          </a:r>
          <a:endParaRPr lang="hu-HU" b="1" dirty="0"/>
        </a:p>
      </dgm:t>
    </dgm:pt>
    <dgm:pt modelId="{19D83EC3-FA82-488A-9A1E-AA4B16680FD5}" type="parTrans" cxnId="{81234FBD-999B-4779-90A6-F90C21FB02F3}">
      <dgm:prSet/>
      <dgm:spPr/>
      <dgm:t>
        <a:bodyPr/>
        <a:lstStyle/>
        <a:p>
          <a:endParaRPr lang="hu-HU"/>
        </a:p>
      </dgm:t>
    </dgm:pt>
    <dgm:pt modelId="{AA454D57-B55B-438A-99D1-2505D9904048}" type="sibTrans" cxnId="{81234FBD-999B-4779-90A6-F90C21FB02F3}">
      <dgm:prSet/>
      <dgm:spPr/>
      <dgm:t>
        <a:bodyPr/>
        <a:lstStyle/>
        <a:p>
          <a:endParaRPr lang="hu-HU"/>
        </a:p>
      </dgm:t>
    </dgm:pt>
    <dgm:pt modelId="{56485673-39DE-4830-88DD-851B53914CCD}">
      <dgm:prSet phldrT="[Szöveg]"/>
      <dgm:spPr/>
      <dgm:t>
        <a:bodyPr/>
        <a:lstStyle/>
        <a:p>
          <a:r>
            <a:rPr lang="hu-HU" b="1" dirty="0" err="1"/>
            <a:t>special</a:t>
          </a:r>
          <a:r>
            <a:rPr lang="hu-HU" b="1" dirty="0"/>
            <a:t> </a:t>
          </a:r>
          <a:r>
            <a:rPr lang="hu-HU" b="1" dirty="0" err="1"/>
            <a:t>trainings</a:t>
          </a:r>
          <a:endParaRPr lang="hu-HU" b="1" dirty="0"/>
        </a:p>
      </dgm:t>
    </dgm:pt>
    <dgm:pt modelId="{920DE6F6-BBBC-4E30-A102-34F68BE69FEC}" type="parTrans" cxnId="{378CE858-EF7A-428A-8978-438A5D91C97B}">
      <dgm:prSet/>
      <dgm:spPr/>
      <dgm:t>
        <a:bodyPr/>
        <a:lstStyle/>
        <a:p>
          <a:endParaRPr lang="hu-HU"/>
        </a:p>
      </dgm:t>
    </dgm:pt>
    <dgm:pt modelId="{1697620C-B518-4AB1-8593-D68212E56968}" type="sibTrans" cxnId="{378CE858-EF7A-428A-8978-438A5D91C97B}">
      <dgm:prSet/>
      <dgm:spPr/>
      <dgm:t>
        <a:bodyPr/>
        <a:lstStyle/>
        <a:p>
          <a:endParaRPr lang="hu-HU"/>
        </a:p>
      </dgm:t>
    </dgm:pt>
    <dgm:pt modelId="{64B129A0-6AE4-4411-BAC9-A10310CD9C3C}">
      <dgm:prSet phldrT="[Szöveg]"/>
      <dgm:spPr/>
      <dgm:t>
        <a:bodyPr/>
        <a:lstStyle/>
        <a:p>
          <a:r>
            <a:rPr lang="hu-HU" b="1" dirty="0" err="1"/>
            <a:t>Legal</a:t>
          </a:r>
          <a:r>
            <a:rPr lang="hu-HU" b="1" dirty="0"/>
            <a:t> </a:t>
          </a:r>
          <a:r>
            <a:rPr lang="hu-HU" b="1" dirty="0" err="1"/>
            <a:t>Training</a:t>
          </a:r>
          <a:r>
            <a:rPr lang="hu-HU" b="1" dirty="0"/>
            <a:t> </a:t>
          </a:r>
          <a:r>
            <a:rPr lang="hu-HU" b="1" dirty="0" err="1"/>
            <a:t>Academy</a:t>
          </a:r>
          <a:r>
            <a:rPr lang="hu-HU" b="1" dirty="0"/>
            <a:t> of </a:t>
          </a:r>
          <a:r>
            <a:rPr lang="hu-HU" b="1" dirty="0" err="1"/>
            <a:t>Judicial</a:t>
          </a:r>
          <a:r>
            <a:rPr lang="hu-HU" b="1" dirty="0"/>
            <a:t> </a:t>
          </a:r>
          <a:r>
            <a:rPr lang="hu-HU" b="1" dirty="0" err="1"/>
            <a:t>Services</a:t>
          </a:r>
          <a:endParaRPr lang="hu-HU" b="1" dirty="0"/>
        </a:p>
      </dgm:t>
    </dgm:pt>
    <dgm:pt modelId="{76A1EC04-DD15-4087-BF51-474C56A44B47}" type="parTrans" cxnId="{0FAD106D-5A42-46A7-9CBF-5E508D213844}">
      <dgm:prSet/>
      <dgm:spPr/>
      <dgm:t>
        <a:bodyPr/>
        <a:lstStyle/>
        <a:p>
          <a:endParaRPr lang="hu-HU"/>
        </a:p>
      </dgm:t>
    </dgm:pt>
    <dgm:pt modelId="{BD9BA56E-DB53-459E-8AA2-11AEBB28EAD2}" type="sibTrans" cxnId="{0FAD106D-5A42-46A7-9CBF-5E508D213844}">
      <dgm:prSet/>
      <dgm:spPr/>
      <dgm:t>
        <a:bodyPr/>
        <a:lstStyle/>
        <a:p>
          <a:endParaRPr lang="hu-HU"/>
        </a:p>
      </dgm:t>
    </dgm:pt>
    <dgm:pt modelId="{3C5F97F1-CD5F-410A-BF1D-8F6B822C27BF}">
      <dgm:prSet phldrT="[Szöveg]"/>
      <dgm:spPr/>
      <dgm:t>
        <a:bodyPr/>
        <a:lstStyle/>
        <a:p>
          <a:r>
            <a:rPr lang="hu-HU" b="1" dirty="0"/>
            <a:t>1 </a:t>
          </a:r>
          <a:r>
            <a:rPr lang="hu-HU" b="1" dirty="0" err="1"/>
            <a:t>September</a:t>
          </a:r>
          <a:r>
            <a:rPr lang="hu-HU" b="1" dirty="0"/>
            <a:t> 2016</a:t>
          </a:r>
        </a:p>
      </dgm:t>
    </dgm:pt>
    <dgm:pt modelId="{521EA10D-0F8F-49ED-AB5F-C8CF8A4B9688}" type="parTrans" cxnId="{D69F3B9D-4CF1-4365-9D50-F65B1748E04A}">
      <dgm:prSet/>
      <dgm:spPr/>
      <dgm:t>
        <a:bodyPr/>
        <a:lstStyle/>
        <a:p>
          <a:endParaRPr lang="hu-HU"/>
        </a:p>
      </dgm:t>
    </dgm:pt>
    <dgm:pt modelId="{9ECCE1B2-BF18-410F-81D3-F9B8725F74AC}" type="sibTrans" cxnId="{D69F3B9D-4CF1-4365-9D50-F65B1748E04A}">
      <dgm:prSet/>
      <dgm:spPr/>
      <dgm:t>
        <a:bodyPr/>
        <a:lstStyle/>
        <a:p>
          <a:endParaRPr lang="hu-HU"/>
        </a:p>
      </dgm:t>
    </dgm:pt>
    <dgm:pt modelId="{7D54EDD7-F028-448C-B026-CF8B304C7A1B}">
      <dgm:prSet/>
      <dgm:spPr/>
      <dgm:t>
        <a:bodyPr/>
        <a:lstStyle/>
        <a:p>
          <a:r>
            <a:rPr lang="hu-HU" b="1" dirty="0" err="1"/>
            <a:t>advanced</a:t>
          </a:r>
          <a:r>
            <a:rPr lang="hu-HU" b="1" dirty="0"/>
            <a:t> </a:t>
          </a:r>
          <a:r>
            <a:rPr lang="hu-HU" b="1" dirty="0" err="1"/>
            <a:t>studies</a:t>
          </a:r>
          <a:endParaRPr lang="hu-HU" b="1" dirty="0"/>
        </a:p>
      </dgm:t>
    </dgm:pt>
    <dgm:pt modelId="{936B22F8-71CC-40B6-8BDB-E7DE0E17EB93}" type="parTrans" cxnId="{44C06233-CB8F-46AB-A6D1-123A33CB93F3}">
      <dgm:prSet/>
      <dgm:spPr/>
    </dgm:pt>
    <dgm:pt modelId="{0A8841E5-D94E-48FE-9283-1637C140CF1A}" type="sibTrans" cxnId="{44C06233-CB8F-46AB-A6D1-123A33CB93F3}">
      <dgm:prSet/>
      <dgm:spPr/>
    </dgm:pt>
    <dgm:pt modelId="{96A4A9C5-0F11-43E9-BB82-4CF9DC2FF898}" type="pres">
      <dgm:prSet presAssocID="{BAC688FC-F5BF-4B01-952A-F2F2C8268238}" presName="Name0" presStyleCnt="0">
        <dgm:presLayoutVars>
          <dgm:dir/>
          <dgm:resizeHandles val="exact"/>
        </dgm:presLayoutVars>
      </dgm:prSet>
      <dgm:spPr/>
    </dgm:pt>
    <dgm:pt modelId="{6A88E931-1ABC-4B00-8E72-4EBB187EF54E}" type="pres">
      <dgm:prSet presAssocID="{16FF62EF-A17D-4E2B-965E-C181089A86A5}" presName="node" presStyleLbl="node1" presStyleIdx="0" presStyleCnt="2">
        <dgm:presLayoutVars>
          <dgm:bulletEnabled val="1"/>
        </dgm:presLayoutVars>
      </dgm:prSet>
      <dgm:spPr/>
    </dgm:pt>
    <dgm:pt modelId="{6AF0B97E-2C7D-4692-A4BF-266EAD8DE2AB}" type="pres">
      <dgm:prSet presAssocID="{94F5899B-66A1-4DAB-81C4-F8169C6C31B9}" presName="sibTrans" presStyleCnt="0"/>
      <dgm:spPr/>
    </dgm:pt>
    <dgm:pt modelId="{776819BB-0985-481A-8785-C6E1EFAE06B7}" type="pres">
      <dgm:prSet presAssocID="{56485673-39DE-4830-88DD-851B53914CCD}" presName="node" presStyleLbl="node1" presStyleIdx="1" presStyleCnt="2">
        <dgm:presLayoutVars>
          <dgm:bulletEnabled val="1"/>
        </dgm:presLayoutVars>
      </dgm:prSet>
      <dgm:spPr/>
    </dgm:pt>
  </dgm:ptLst>
  <dgm:cxnLst>
    <dgm:cxn modelId="{92F19008-9FEC-401F-87E6-8997235DCD6C}" type="presOf" srcId="{56485673-39DE-4830-88DD-851B53914CCD}" destId="{776819BB-0985-481A-8785-C6E1EFAE06B7}" srcOrd="0" destOrd="0" presId="urn:microsoft.com/office/officeart/2005/8/layout/hList6"/>
    <dgm:cxn modelId="{2D51F00F-5198-4297-A189-EAE1F0D07A73}" type="presOf" srcId="{C08503D6-C7EC-4DA3-9131-31494F77126C}" destId="{6A88E931-1ABC-4B00-8E72-4EBB187EF54E}" srcOrd="0" destOrd="3" presId="urn:microsoft.com/office/officeart/2005/8/layout/hList6"/>
    <dgm:cxn modelId="{6D29882E-CBE5-4542-AFCD-6DD47FA39ECA}" type="presOf" srcId="{7D54EDD7-F028-448C-B026-CF8B304C7A1B}" destId="{6A88E931-1ABC-4B00-8E72-4EBB187EF54E}" srcOrd="0" destOrd="1" presId="urn:microsoft.com/office/officeart/2005/8/layout/hList6"/>
    <dgm:cxn modelId="{7E0DE82F-EAF3-4F46-9A94-F4A16E791C12}" type="presOf" srcId="{64B129A0-6AE4-4411-BAC9-A10310CD9C3C}" destId="{776819BB-0985-481A-8785-C6E1EFAE06B7}" srcOrd="0" destOrd="1" presId="urn:microsoft.com/office/officeart/2005/8/layout/hList6"/>
    <dgm:cxn modelId="{44C06233-CB8F-46AB-A6D1-123A33CB93F3}" srcId="{16FF62EF-A17D-4E2B-965E-C181089A86A5}" destId="{7D54EDD7-F028-448C-B026-CF8B304C7A1B}" srcOrd="0" destOrd="0" parTransId="{936B22F8-71CC-40B6-8BDB-E7DE0E17EB93}" sibTransId="{0A8841E5-D94E-48FE-9283-1637C140CF1A}"/>
    <dgm:cxn modelId="{47F0C45C-791E-4C57-8BB0-746978158B07}" type="presOf" srcId="{BAC688FC-F5BF-4B01-952A-F2F2C8268238}" destId="{96A4A9C5-0F11-43E9-BB82-4CF9DC2FF898}" srcOrd="0" destOrd="0" presId="urn:microsoft.com/office/officeart/2005/8/layout/hList6"/>
    <dgm:cxn modelId="{3D1DB05E-78E5-48B6-BEC0-4955CE5413D2}" type="presOf" srcId="{16FF62EF-A17D-4E2B-965E-C181089A86A5}" destId="{6A88E931-1ABC-4B00-8E72-4EBB187EF54E}" srcOrd="0" destOrd="0" presId="urn:microsoft.com/office/officeart/2005/8/layout/hList6"/>
    <dgm:cxn modelId="{04E4DD42-7F14-4F8C-BBA8-BB79759B9B37}" type="presOf" srcId="{3B942EA5-D730-4BFC-8378-279A6C020312}" destId="{6A88E931-1ABC-4B00-8E72-4EBB187EF54E}" srcOrd="0" destOrd="2" presId="urn:microsoft.com/office/officeart/2005/8/layout/hList6"/>
    <dgm:cxn modelId="{0FAD106D-5A42-46A7-9CBF-5E508D213844}" srcId="{56485673-39DE-4830-88DD-851B53914CCD}" destId="{64B129A0-6AE4-4411-BAC9-A10310CD9C3C}" srcOrd="0" destOrd="0" parTransId="{76A1EC04-DD15-4087-BF51-474C56A44B47}" sibTransId="{BD9BA56E-DB53-459E-8AA2-11AEBB28EAD2}"/>
    <dgm:cxn modelId="{378CE858-EF7A-428A-8978-438A5D91C97B}" srcId="{BAC688FC-F5BF-4B01-952A-F2F2C8268238}" destId="{56485673-39DE-4830-88DD-851B53914CCD}" srcOrd="1" destOrd="0" parTransId="{920DE6F6-BBBC-4E30-A102-34F68BE69FEC}" sibTransId="{1697620C-B518-4AB1-8593-D68212E56968}"/>
    <dgm:cxn modelId="{9A349B8A-F11D-49C8-A889-61CF0A2122DF}" type="presOf" srcId="{3C5F97F1-CD5F-410A-BF1D-8F6B822C27BF}" destId="{776819BB-0985-481A-8785-C6E1EFAE06B7}" srcOrd="0" destOrd="2" presId="urn:microsoft.com/office/officeart/2005/8/layout/hList6"/>
    <dgm:cxn modelId="{D69F3B9D-4CF1-4365-9D50-F65B1748E04A}" srcId="{56485673-39DE-4830-88DD-851B53914CCD}" destId="{3C5F97F1-CD5F-410A-BF1D-8F6B822C27BF}" srcOrd="1" destOrd="0" parTransId="{521EA10D-0F8F-49ED-AB5F-C8CF8A4B9688}" sibTransId="{9ECCE1B2-BF18-410F-81D3-F9B8725F74AC}"/>
    <dgm:cxn modelId="{81234FBD-999B-4779-90A6-F90C21FB02F3}" srcId="{16FF62EF-A17D-4E2B-965E-C181089A86A5}" destId="{C08503D6-C7EC-4DA3-9131-31494F77126C}" srcOrd="2" destOrd="0" parTransId="{19D83EC3-FA82-488A-9A1E-AA4B16680FD5}" sibTransId="{AA454D57-B55B-438A-99D1-2505D9904048}"/>
    <dgm:cxn modelId="{6D56BCD1-370C-4D3F-850A-6BC85CB5C8FC}" srcId="{BAC688FC-F5BF-4B01-952A-F2F2C8268238}" destId="{16FF62EF-A17D-4E2B-965E-C181089A86A5}" srcOrd="0" destOrd="0" parTransId="{4B682D4D-CAE3-45F4-AFBB-717FADCD9C2E}" sibTransId="{94F5899B-66A1-4DAB-81C4-F8169C6C31B9}"/>
    <dgm:cxn modelId="{24DB2EDC-AC47-4F4F-922E-020841060817}" srcId="{16FF62EF-A17D-4E2B-965E-C181089A86A5}" destId="{3B942EA5-D730-4BFC-8378-279A6C020312}" srcOrd="1" destOrd="0" parTransId="{8E9FD74F-D213-4AE7-889F-339E0C5052AD}" sibTransId="{C65A0FD0-4AB5-4B31-9D52-50197EA371F8}"/>
    <dgm:cxn modelId="{624F8DB4-5F7C-4B81-92C9-73F82F71A3A6}" type="presParOf" srcId="{96A4A9C5-0F11-43E9-BB82-4CF9DC2FF898}" destId="{6A88E931-1ABC-4B00-8E72-4EBB187EF54E}" srcOrd="0" destOrd="0" presId="urn:microsoft.com/office/officeart/2005/8/layout/hList6"/>
    <dgm:cxn modelId="{41AA4E11-B8DB-4983-B3B4-794C9AABDA14}" type="presParOf" srcId="{96A4A9C5-0F11-43E9-BB82-4CF9DC2FF898}" destId="{6AF0B97E-2C7D-4692-A4BF-266EAD8DE2AB}" srcOrd="1" destOrd="0" presId="urn:microsoft.com/office/officeart/2005/8/layout/hList6"/>
    <dgm:cxn modelId="{28B889EA-1681-45FB-853E-A1EABEBF1B45}" type="presParOf" srcId="{96A4A9C5-0F11-43E9-BB82-4CF9DC2FF898}" destId="{776819BB-0985-481A-8785-C6E1EFAE06B7}"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88E931-1ABC-4B00-8E72-4EBB187EF54E}">
      <dsp:nvSpPr>
        <dsp:cNvPr id="0" name=""/>
        <dsp:cNvSpPr/>
      </dsp:nvSpPr>
      <dsp:spPr>
        <a:xfrm rot="16200000">
          <a:off x="409576" y="-405457"/>
          <a:ext cx="3151187" cy="3962102"/>
        </a:xfrm>
        <a:prstGeom prst="flowChartManualOperati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9550" tIns="0" rIns="210344" bIns="0" numCol="1" spcCol="1270" anchor="t" anchorCtr="0">
          <a:noAutofit/>
        </a:bodyPr>
        <a:lstStyle/>
        <a:p>
          <a:pPr marL="0" lvl="0" indent="0" algn="l" defTabSz="1466850">
            <a:lnSpc>
              <a:spcPct val="90000"/>
            </a:lnSpc>
            <a:spcBef>
              <a:spcPct val="0"/>
            </a:spcBef>
            <a:spcAft>
              <a:spcPct val="35000"/>
            </a:spcAft>
            <a:buNone/>
          </a:pPr>
          <a:r>
            <a:rPr lang="hu-HU" sz="3300" b="1" kern="1200" dirty="0" err="1"/>
            <a:t>high</a:t>
          </a:r>
          <a:r>
            <a:rPr lang="hu-HU" sz="3300" b="1" kern="1200" dirty="0"/>
            <a:t> </a:t>
          </a:r>
          <a:r>
            <a:rPr lang="hu-HU" sz="3300" b="1" kern="1200" dirty="0" err="1"/>
            <a:t>level</a:t>
          </a:r>
          <a:r>
            <a:rPr lang="hu-HU" sz="3300" b="1" kern="1200" dirty="0"/>
            <a:t> </a:t>
          </a:r>
          <a:r>
            <a:rPr lang="hu-HU" sz="3300" b="1" kern="1200" dirty="0" err="1"/>
            <a:t>education</a:t>
          </a:r>
          <a:endParaRPr lang="hu-HU" sz="3300" b="1" kern="1200" dirty="0"/>
        </a:p>
        <a:p>
          <a:pPr marL="228600" lvl="1" indent="-228600" algn="l" defTabSz="1155700">
            <a:lnSpc>
              <a:spcPct val="90000"/>
            </a:lnSpc>
            <a:spcBef>
              <a:spcPct val="0"/>
            </a:spcBef>
            <a:spcAft>
              <a:spcPct val="15000"/>
            </a:spcAft>
            <a:buChar char="•"/>
          </a:pPr>
          <a:r>
            <a:rPr lang="hu-HU" sz="2600" b="1" kern="1200" dirty="0" err="1"/>
            <a:t>advanced</a:t>
          </a:r>
          <a:r>
            <a:rPr lang="hu-HU" sz="2600" b="1" kern="1200" dirty="0"/>
            <a:t> </a:t>
          </a:r>
          <a:r>
            <a:rPr lang="hu-HU" sz="2600" b="1" kern="1200" dirty="0" err="1"/>
            <a:t>studies</a:t>
          </a:r>
          <a:endParaRPr lang="hu-HU" sz="2600" b="1" kern="1200" dirty="0"/>
        </a:p>
        <a:p>
          <a:pPr marL="228600" lvl="1" indent="-228600" algn="l" defTabSz="1155700">
            <a:lnSpc>
              <a:spcPct val="90000"/>
            </a:lnSpc>
            <a:spcBef>
              <a:spcPct val="0"/>
            </a:spcBef>
            <a:spcAft>
              <a:spcPct val="15000"/>
            </a:spcAft>
            <a:buChar char="•"/>
          </a:pPr>
          <a:r>
            <a:rPr lang="hu-HU" sz="2600" b="1" kern="1200" dirty="0" err="1"/>
            <a:t>special</a:t>
          </a:r>
          <a:r>
            <a:rPr lang="hu-HU" sz="2600" b="1" kern="1200" dirty="0"/>
            <a:t> </a:t>
          </a:r>
          <a:r>
            <a:rPr lang="hu-HU" sz="2600" b="1" kern="1200" dirty="0" err="1"/>
            <a:t>qualification</a:t>
          </a:r>
          <a:endParaRPr lang="hu-HU" sz="2600" b="1" kern="1200" dirty="0"/>
        </a:p>
        <a:p>
          <a:pPr marL="228600" lvl="1" indent="-228600" algn="l" defTabSz="1155700">
            <a:lnSpc>
              <a:spcPct val="90000"/>
            </a:lnSpc>
            <a:spcBef>
              <a:spcPct val="0"/>
            </a:spcBef>
            <a:spcAft>
              <a:spcPct val="15000"/>
            </a:spcAft>
            <a:buChar char="•"/>
          </a:pPr>
          <a:r>
            <a:rPr lang="hu-HU" sz="2600" b="1" kern="1200" dirty="0"/>
            <a:t>4 </a:t>
          </a:r>
          <a:r>
            <a:rPr lang="hu-HU" sz="2600" b="1" kern="1200" dirty="0" err="1"/>
            <a:t>semesters</a:t>
          </a:r>
          <a:endParaRPr lang="hu-HU" sz="2600" b="1" kern="1200" dirty="0"/>
        </a:p>
      </dsp:txBody>
      <dsp:txXfrm rot="5400000">
        <a:off x="4119" y="630237"/>
        <a:ext cx="3962102" cy="1890713"/>
      </dsp:txXfrm>
    </dsp:sp>
    <dsp:sp modelId="{776819BB-0985-481A-8785-C6E1EFAE06B7}">
      <dsp:nvSpPr>
        <dsp:cNvPr id="0" name=""/>
        <dsp:cNvSpPr/>
      </dsp:nvSpPr>
      <dsp:spPr>
        <a:xfrm rot="16200000">
          <a:off x="4668836" y="-405457"/>
          <a:ext cx="3151187" cy="3962102"/>
        </a:xfrm>
        <a:prstGeom prst="flowChartManualOperation">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9550" tIns="0" rIns="210344" bIns="0" numCol="1" spcCol="1270" anchor="t" anchorCtr="0">
          <a:noAutofit/>
        </a:bodyPr>
        <a:lstStyle/>
        <a:p>
          <a:pPr marL="0" lvl="0" indent="0" algn="l" defTabSz="1466850">
            <a:lnSpc>
              <a:spcPct val="90000"/>
            </a:lnSpc>
            <a:spcBef>
              <a:spcPct val="0"/>
            </a:spcBef>
            <a:spcAft>
              <a:spcPct val="35000"/>
            </a:spcAft>
            <a:buNone/>
          </a:pPr>
          <a:r>
            <a:rPr lang="hu-HU" sz="3300" b="1" kern="1200" dirty="0" err="1"/>
            <a:t>special</a:t>
          </a:r>
          <a:r>
            <a:rPr lang="hu-HU" sz="3300" b="1" kern="1200" dirty="0"/>
            <a:t> </a:t>
          </a:r>
          <a:r>
            <a:rPr lang="hu-HU" sz="3300" b="1" kern="1200" dirty="0" err="1"/>
            <a:t>trainings</a:t>
          </a:r>
          <a:endParaRPr lang="hu-HU" sz="3300" b="1" kern="1200" dirty="0"/>
        </a:p>
        <a:p>
          <a:pPr marL="228600" lvl="1" indent="-228600" algn="l" defTabSz="1155700">
            <a:lnSpc>
              <a:spcPct val="90000"/>
            </a:lnSpc>
            <a:spcBef>
              <a:spcPct val="0"/>
            </a:spcBef>
            <a:spcAft>
              <a:spcPct val="15000"/>
            </a:spcAft>
            <a:buChar char="•"/>
          </a:pPr>
          <a:r>
            <a:rPr lang="hu-HU" sz="2600" b="1" kern="1200" dirty="0" err="1"/>
            <a:t>Legal</a:t>
          </a:r>
          <a:r>
            <a:rPr lang="hu-HU" sz="2600" b="1" kern="1200" dirty="0"/>
            <a:t> </a:t>
          </a:r>
          <a:r>
            <a:rPr lang="hu-HU" sz="2600" b="1" kern="1200" dirty="0" err="1"/>
            <a:t>Training</a:t>
          </a:r>
          <a:r>
            <a:rPr lang="hu-HU" sz="2600" b="1" kern="1200" dirty="0"/>
            <a:t> </a:t>
          </a:r>
          <a:r>
            <a:rPr lang="hu-HU" sz="2600" b="1" kern="1200" dirty="0" err="1"/>
            <a:t>Academy</a:t>
          </a:r>
          <a:r>
            <a:rPr lang="hu-HU" sz="2600" b="1" kern="1200" dirty="0"/>
            <a:t> of </a:t>
          </a:r>
          <a:r>
            <a:rPr lang="hu-HU" sz="2600" b="1" kern="1200" dirty="0" err="1"/>
            <a:t>Judicial</a:t>
          </a:r>
          <a:r>
            <a:rPr lang="hu-HU" sz="2600" b="1" kern="1200" dirty="0"/>
            <a:t> </a:t>
          </a:r>
          <a:r>
            <a:rPr lang="hu-HU" sz="2600" b="1" kern="1200" dirty="0" err="1"/>
            <a:t>Services</a:t>
          </a:r>
          <a:endParaRPr lang="hu-HU" sz="2600" b="1" kern="1200" dirty="0"/>
        </a:p>
        <a:p>
          <a:pPr marL="228600" lvl="1" indent="-228600" algn="l" defTabSz="1155700">
            <a:lnSpc>
              <a:spcPct val="90000"/>
            </a:lnSpc>
            <a:spcBef>
              <a:spcPct val="0"/>
            </a:spcBef>
            <a:spcAft>
              <a:spcPct val="15000"/>
            </a:spcAft>
            <a:buChar char="•"/>
          </a:pPr>
          <a:r>
            <a:rPr lang="hu-HU" sz="2600" b="1" kern="1200" dirty="0"/>
            <a:t>1 </a:t>
          </a:r>
          <a:r>
            <a:rPr lang="hu-HU" sz="2600" b="1" kern="1200" dirty="0" err="1"/>
            <a:t>September</a:t>
          </a:r>
          <a:r>
            <a:rPr lang="hu-HU" sz="2600" b="1" kern="1200" dirty="0"/>
            <a:t> 2016</a:t>
          </a:r>
        </a:p>
      </dsp:txBody>
      <dsp:txXfrm rot="5400000">
        <a:off x="4263379" y="630237"/>
        <a:ext cx="3962102" cy="1890713"/>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5/15/2017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dirty="0"/>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08996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9986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94318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61587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53939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35047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73011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34704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78356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54576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26292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31527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699028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54956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915397-3E6C-4046-9906-54676D7966B6}" type="slidenum">
              <a:rPr lang="en-US" smtClean="0"/>
              <a:t>54</a:t>
            </a:fld>
            <a:endParaRPr lang="en-US"/>
          </a:p>
        </p:txBody>
      </p:sp>
    </p:spTree>
    <p:extLst>
      <p:ext uri="{BB962C8B-B14F-4D97-AF65-F5344CB8AC3E}">
        <p14:creationId xmlns:p14="http://schemas.microsoft.com/office/powerpoint/2010/main" val="1997308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42762729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txBox="1">
            <a:spLocks noGrp="1" noChangeArrowheads="1"/>
          </p:cNvSpPr>
          <p:nvPr/>
        </p:nvSpPr>
        <p:spPr bwMode="auto">
          <a:xfrm>
            <a:off x="3851275" y="9378951"/>
            <a:ext cx="2946400" cy="493713"/>
          </a:xfrm>
          <a:prstGeom prst="rect">
            <a:avLst/>
          </a:prstGeom>
          <a:noFill/>
          <a:ln w="9525">
            <a:noFill/>
            <a:miter lim="800000"/>
            <a:headEnd/>
            <a:tailEnd/>
          </a:ln>
        </p:spPr>
        <p:txBody>
          <a:bodyPr lIns="92018" tIns="46008" rIns="92018" bIns="46008" anchor="b"/>
          <a:lstStyle/>
          <a:p>
            <a:pPr algn="r" defTabSz="920750"/>
            <a:fld id="{FF998C61-52E7-488D-8E6A-EDB56773BD80}" type="slidenum">
              <a:rPr lang="de-DE" altLang="de-DE" sz="1100"/>
              <a:pPr algn="r" defTabSz="920750"/>
              <a:t>59</a:t>
            </a:fld>
            <a:endParaRPr lang="de-DE" altLang="de-DE" sz="1100"/>
          </a:p>
        </p:txBody>
      </p:sp>
      <p:sp>
        <p:nvSpPr>
          <p:cNvPr id="26627" name="Rectangle 2"/>
          <p:cNvSpPr>
            <a:spLocks noGrp="1" noRot="1" noChangeAspect="1" noChangeArrowheads="1" noTextEdit="1"/>
          </p:cNvSpPr>
          <p:nvPr>
            <p:ph type="sldImg"/>
          </p:nvPr>
        </p:nvSpPr>
        <p:spPr>
          <a:xfrm>
            <a:off x="927100" y="736600"/>
            <a:ext cx="4943475" cy="3706813"/>
          </a:xfrm>
          <a:solidFill>
            <a:srgbClr val="FFFFFF"/>
          </a:solidFill>
          <a:ln/>
        </p:spPr>
      </p:sp>
      <p:sp>
        <p:nvSpPr>
          <p:cNvPr id="26628" name="Rectangle 3"/>
          <p:cNvSpPr>
            <a:spLocks noGrp="1" noChangeArrowheads="1"/>
          </p:cNvSpPr>
          <p:nvPr>
            <p:ph type="body" idx="1"/>
          </p:nvPr>
        </p:nvSpPr>
        <p:spPr>
          <a:xfrm>
            <a:off x="906463" y="4689475"/>
            <a:ext cx="4984750" cy="4443413"/>
          </a:xfrm>
          <a:solidFill>
            <a:srgbClr val="FFFFFF"/>
          </a:solidFill>
          <a:ln>
            <a:solidFill>
              <a:srgbClr val="000000"/>
            </a:solidFill>
            <a:miter lim="800000"/>
            <a:headEnd/>
            <a:tailEnd/>
          </a:ln>
        </p:spPr>
        <p:txBody>
          <a:bodyPr lIns="92018" tIns="46008" rIns="92018" bIns="46008"/>
          <a:lstStyle/>
          <a:p>
            <a:pPr eaLnBrk="1" hangingPunct="1"/>
            <a:endParaRPr lang="de-DE" altLang="de-DE">
              <a:latin typeface="Times" pitchFamily="-84" charset="0"/>
            </a:endParaRPr>
          </a:p>
        </p:txBody>
      </p:sp>
    </p:spTree>
    <p:extLst>
      <p:ext uri="{BB962C8B-B14F-4D97-AF65-F5344CB8AC3E}">
        <p14:creationId xmlns:p14="http://schemas.microsoft.com/office/powerpoint/2010/main" val="18555459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3851275" y="9378951"/>
            <a:ext cx="2946400" cy="493713"/>
          </a:xfrm>
          <a:prstGeom prst="rect">
            <a:avLst/>
          </a:prstGeom>
          <a:noFill/>
          <a:ln w="9525">
            <a:noFill/>
            <a:miter lim="800000"/>
            <a:headEnd/>
            <a:tailEnd/>
          </a:ln>
        </p:spPr>
        <p:txBody>
          <a:bodyPr lIns="92018" tIns="46008" rIns="92018" bIns="46008" anchor="b"/>
          <a:lstStyle/>
          <a:p>
            <a:pPr algn="r" defTabSz="920750"/>
            <a:fld id="{8CF97432-6254-4DE2-9931-FBBAB5DD9414}" type="slidenum">
              <a:rPr lang="de-DE" altLang="de-DE" sz="1100"/>
              <a:pPr algn="r" defTabSz="920750"/>
              <a:t>67</a:t>
            </a:fld>
            <a:endParaRPr lang="de-DE" altLang="de-DE" sz="1100"/>
          </a:p>
        </p:txBody>
      </p:sp>
      <p:sp>
        <p:nvSpPr>
          <p:cNvPr id="35843" name="Rectangle 2"/>
          <p:cNvSpPr>
            <a:spLocks noGrp="1" noRot="1" noChangeAspect="1" noChangeArrowheads="1" noTextEdit="1"/>
          </p:cNvSpPr>
          <p:nvPr>
            <p:ph type="sldImg"/>
          </p:nvPr>
        </p:nvSpPr>
        <p:spPr>
          <a:xfrm>
            <a:off x="927100" y="736600"/>
            <a:ext cx="4943475" cy="3706813"/>
          </a:xfrm>
          <a:solidFill>
            <a:srgbClr val="FFFFFF"/>
          </a:solidFill>
          <a:ln/>
        </p:spPr>
      </p:sp>
      <p:sp>
        <p:nvSpPr>
          <p:cNvPr id="35844" name="Rectangle 3"/>
          <p:cNvSpPr>
            <a:spLocks noGrp="1" noChangeArrowheads="1"/>
          </p:cNvSpPr>
          <p:nvPr>
            <p:ph type="body" idx="1"/>
          </p:nvPr>
        </p:nvSpPr>
        <p:spPr>
          <a:xfrm>
            <a:off x="906463" y="4689475"/>
            <a:ext cx="4984750" cy="4443413"/>
          </a:xfrm>
          <a:solidFill>
            <a:srgbClr val="FFFFFF"/>
          </a:solidFill>
          <a:ln>
            <a:solidFill>
              <a:srgbClr val="000000"/>
            </a:solidFill>
            <a:miter lim="800000"/>
            <a:headEnd/>
            <a:tailEnd/>
          </a:ln>
        </p:spPr>
        <p:txBody>
          <a:bodyPr lIns="92018" tIns="46008" rIns="92018" bIns="46008"/>
          <a:lstStyle/>
          <a:p>
            <a:pPr eaLnBrk="1" hangingPunct="1"/>
            <a:endParaRPr lang="de-DE" altLang="de-DE">
              <a:latin typeface="Times" pitchFamily="-84" charset="0"/>
            </a:endParaRPr>
          </a:p>
        </p:txBody>
      </p:sp>
    </p:spTree>
    <p:extLst>
      <p:ext uri="{BB962C8B-B14F-4D97-AF65-F5344CB8AC3E}">
        <p14:creationId xmlns:p14="http://schemas.microsoft.com/office/powerpoint/2010/main" val="30320666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39E9A18-039C-F842-995D-06D82597CA41}" type="slidenum">
              <a:rPr lang="en-US" smtClean="0"/>
              <a:t>85</a:t>
            </a:fld>
            <a:endParaRPr lang="en-US"/>
          </a:p>
        </p:txBody>
      </p:sp>
    </p:spTree>
    <p:extLst>
      <p:ext uri="{BB962C8B-B14F-4D97-AF65-F5344CB8AC3E}">
        <p14:creationId xmlns:p14="http://schemas.microsoft.com/office/powerpoint/2010/main" val="1912779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28980"/>
            <a:ext cx="7772400" cy="1470025"/>
          </a:xfrm>
        </p:spPr>
        <p:txBody>
          <a:bodyPr/>
          <a:lstStyle/>
          <a:p>
            <a:r>
              <a:rPr lang="en-GB" dirty="0"/>
              <a:t>Click to edit Master title style</a:t>
            </a:r>
            <a:endParaRPr lang="en-US" dirty="0"/>
          </a:p>
        </p:txBody>
      </p:sp>
      <p:sp>
        <p:nvSpPr>
          <p:cNvPr id="3" name="Subtitle 2"/>
          <p:cNvSpPr>
            <a:spLocks noGrp="1"/>
          </p:cNvSpPr>
          <p:nvPr>
            <p:ph type="subTitle" idx="1"/>
          </p:nvPr>
        </p:nvSpPr>
        <p:spPr>
          <a:xfrm>
            <a:off x="1371600" y="338475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xfrm>
            <a:off x="7086600" y="6477000"/>
            <a:ext cx="2057400" cy="381000"/>
          </a:xfrm>
          <a:prstGeom prst="rect">
            <a:avLst/>
          </a:prstGeom>
          <a:ln/>
        </p:spPr>
        <p:txBody>
          <a:bodyPr/>
          <a:lstStyle>
            <a:lvl1pPr>
              <a:defRPr/>
            </a:lvl1pPr>
          </a:lstStyle>
          <a:p>
            <a:pPr>
              <a:defRPr/>
            </a:pPr>
            <a:r>
              <a:rPr lang="nl-NL"/>
              <a:t>www.bobwessels.nl</a:t>
            </a:r>
          </a:p>
        </p:txBody>
      </p:sp>
      <p:sp>
        <p:nvSpPr>
          <p:cNvPr id="3" name="Rectangle 6"/>
          <p:cNvSpPr>
            <a:spLocks noGrp="1" noChangeArrowheads="1"/>
          </p:cNvSpPr>
          <p:nvPr>
            <p:ph type="sldNum" sz="quarter" idx="11"/>
          </p:nvPr>
        </p:nvSpPr>
        <p:spPr>
          <a:xfrm>
            <a:off x="0" y="6477000"/>
            <a:ext cx="457200" cy="381000"/>
          </a:xfrm>
          <a:prstGeom prst="rect">
            <a:avLst/>
          </a:prstGeom>
          <a:ln/>
        </p:spPr>
        <p:txBody>
          <a:bodyPr/>
          <a:lstStyle>
            <a:lvl1pPr>
              <a:defRPr/>
            </a:lvl1pPr>
          </a:lstStyle>
          <a:p>
            <a:pPr>
              <a:defRPr/>
            </a:pPr>
            <a:fld id="{8493AE9E-6ECF-1A4D-A43A-82AA377D814F}" type="slidenum">
              <a:rPr lang="nl-NL" altLang="en-US"/>
              <a:pPr>
                <a:defRPr/>
              </a:pPr>
              <a:t>‹N°›</a:t>
            </a:fld>
            <a:endParaRPr lang="nl-NL" altLang="en-US"/>
          </a:p>
        </p:txBody>
      </p:sp>
    </p:spTree>
    <p:extLst>
      <p:ext uri="{BB962C8B-B14F-4D97-AF65-F5344CB8AC3E}">
        <p14:creationId xmlns:p14="http://schemas.microsoft.com/office/powerpoint/2010/main" val="1858580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meline – Simple Table">
    <p:spTree>
      <p:nvGrpSpPr>
        <p:cNvPr id="1" name=""/>
        <p:cNvGrpSpPr/>
        <p:nvPr/>
      </p:nvGrpSpPr>
      <p:grpSpPr>
        <a:xfrm>
          <a:off x="0" y="0"/>
          <a:ext cx="0" cy="0"/>
          <a:chOff x="0" y="0"/>
          <a:chExt cx="0" cy="0"/>
        </a:xfrm>
      </p:grpSpPr>
      <p:sp>
        <p:nvSpPr>
          <p:cNvPr id="11" name="Date Placeholder 10"/>
          <p:cNvSpPr>
            <a:spLocks noGrp="1"/>
          </p:cNvSpPr>
          <p:nvPr>
            <p:ph type="dt" sz="half" idx="14"/>
          </p:nvPr>
        </p:nvSpPr>
        <p:spPr>
          <a:xfrm>
            <a:off x="6685489" y="6322638"/>
            <a:ext cx="1663200" cy="365125"/>
          </a:xfrm>
          <a:prstGeom prst="rect">
            <a:avLst/>
          </a:prstGeom>
        </p:spPr>
        <p:txBody>
          <a:bodyPr/>
          <a:lstStyle>
            <a:lvl1pPr>
              <a:defRPr>
                <a:solidFill>
                  <a:schemeClr val="tx1"/>
                </a:solidFill>
              </a:defRPr>
            </a:lvl1pPr>
          </a:lstStyle>
          <a:p>
            <a:r>
              <a:rPr lang="en-US"/>
              <a:t>Clifford Chance</a:t>
            </a:r>
            <a:endParaRPr lang="en-GB" dirty="0"/>
          </a:p>
        </p:txBody>
      </p:sp>
      <p:sp>
        <p:nvSpPr>
          <p:cNvPr id="12" name="Slide Number Placeholder 11"/>
          <p:cNvSpPr>
            <a:spLocks noGrp="1"/>
          </p:cNvSpPr>
          <p:nvPr>
            <p:ph type="sldNum" sz="quarter" idx="15"/>
          </p:nvPr>
        </p:nvSpPr>
        <p:spPr>
          <a:xfrm>
            <a:off x="8429652" y="6324600"/>
            <a:ext cx="547200" cy="363600"/>
          </a:xfrm>
          <a:prstGeom prst="rect">
            <a:avLst/>
          </a:prstGeom>
        </p:spPr>
        <p:txBody>
          <a:bodyPr/>
          <a:lstStyle>
            <a:lvl1pPr>
              <a:defRPr sz="800">
                <a:solidFill>
                  <a:schemeClr val="tx1"/>
                </a:solidFill>
              </a:defRPr>
            </a:lvl1pPr>
          </a:lstStyle>
          <a:p>
            <a:fld id="{FFE12322-D087-44B8-85E4-9150902A0088}" type="slidenum">
              <a:rPr lang="en-GB" smtClean="0"/>
              <a:pPr/>
              <a:t>‹N°›</a:t>
            </a:fld>
            <a:endParaRPr lang="en-GB" dirty="0"/>
          </a:p>
        </p:txBody>
      </p:sp>
      <p:sp>
        <p:nvSpPr>
          <p:cNvPr id="13" name="Footer Placeholder 12"/>
          <p:cNvSpPr>
            <a:spLocks noGrp="1"/>
          </p:cNvSpPr>
          <p:nvPr>
            <p:ph type="ftr" sz="quarter" idx="16"/>
          </p:nvPr>
        </p:nvSpPr>
        <p:spPr>
          <a:xfrm>
            <a:off x="459352" y="6321600"/>
            <a:ext cx="4298400" cy="365125"/>
          </a:xfrm>
          <a:prstGeom prst="rect">
            <a:avLst/>
          </a:prstGeom>
        </p:spPr>
        <p:txBody>
          <a:bodyPr/>
          <a:lstStyle>
            <a:lvl1pPr algn="l">
              <a:defRPr>
                <a:solidFill>
                  <a:schemeClr val="tx1"/>
                </a:solidFill>
              </a:defRPr>
            </a:lvl1pPr>
          </a:lstStyle>
          <a:p>
            <a:r>
              <a:rPr lang="en-GB"/>
              <a:t>Events PPT</a:t>
            </a:r>
            <a:endParaRPr lang="en-GB" dirty="0"/>
          </a:p>
        </p:txBody>
      </p:sp>
      <p:sp>
        <p:nvSpPr>
          <p:cNvPr id="14" name="Title 13"/>
          <p:cNvSpPr>
            <a:spLocks noGrp="1"/>
          </p:cNvSpPr>
          <p:nvPr>
            <p:ph type="title"/>
          </p:nvPr>
        </p:nvSpPr>
        <p:spPr>
          <a:xfrm>
            <a:off x="459352" y="158526"/>
            <a:ext cx="8226000" cy="1044000"/>
          </a:xfrm>
        </p:spPr>
        <p:txBody>
          <a:bodyPr anchor="b" anchorCtr="0">
            <a:normAutofit/>
          </a:bodyPr>
          <a:lstStyle>
            <a:lvl1pPr>
              <a:lnSpc>
                <a:spcPts val="3600"/>
              </a:lnSpc>
              <a:defRPr sz="3200">
                <a:solidFill>
                  <a:schemeClr val="tx1"/>
                </a:solidFill>
              </a:defRPr>
            </a:lvl1pPr>
          </a:lstStyle>
          <a:p>
            <a:r>
              <a:rPr lang="en-US"/>
              <a:t>Click to edit Master title style</a:t>
            </a:r>
            <a:endParaRPr lang="en-GB" dirty="0"/>
          </a:p>
        </p:txBody>
      </p:sp>
      <p:cxnSp>
        <p:nvCxnSpPr>
          <p:cNvPr id="8" name="Straight Connector 7"/>
          <p:cNvCxnSpPr/>
          <p:nvPr userDrawn="1"/>
        </p:nvCxnSpPr>
        <p:spPr>
          <a:xfrm>
            <a:off x="0" y="1221922"/>
            <a:ext cx="9144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589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roostwijk Titel en subtitel">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7683697"/>
      </p:ext>
    </p:extLst>
  </p:cSld>
  <p:clrMapOvr>
    <a:masterClrMapping/>
  </p:clrMapOvr>
  <p:transition spd="med"/>
  <p:extLst mod="1">
    <p:ext uri="{DCECCB84-F9BA-43D5-87BE-67443E8EF086}">
      <p15:sldGuideLst xmlns:p15="http://schemas.microsoft.com/office/powerpoint/2012/main">
        <p15:guide id="1" orient="horz" pos="754">
          <p15:clr>
            <a:srgbClr val="FBAE40"/>
          </p15:clr>
        </p15:guide>
        <p15:guide id="2" pos="506">
          <p15:clr>
            <a:srgbClr val="FBAE40"/>
          </p15:clr>
        </p15:guide>
        <p15:guide id="3" orient="horz" pos="143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ro-RO"/>
          </a:p>
        </p:txBody>
      </p:sp>
      <p:sp>
        <p:nvSpPr>
          <p:cNvPr id="4"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6" name="Rectangle 6"/>
          <p:cNvSpPr>
            <a:spLocks noGrp="1" noChangeArrowheads="1"/>
          </p:cNvSpPr>
          <p:nvPr>
            <p:ph type="sldNum" sz="quarter" idx="12"/>
          </p:nvPr>
        </p:nvSpPr>
        <p:spPr>
          <a:ln/>
        </p:spPr>
        <p:txBody>
          <a:bodyPr/>
          <a:lstStyle>
            <a:lvl1pPr>
              <a:defRPr/>
            </a:lvl1pPr>
          </a:lstStyle>
          <a:p>
            <a:pPr>
              <a:defRPr/>
            </a:pPr>
            <a:fld id="{EBAC9538-0B99-4AC9-BA61-00CEA52DAB6B}" type="slidenum">
              <a:rPr lang="en-US"/>
              <a:pPr>
                <a:defRPr/>
              </a:pPr>
              <a:t>‹N°›</a:t>
            </a:fld>
            <a:endParaRPr lang="en-US"/>
          </a:p>
        </p:txBody>
      </p:sp>
    </p:spTree>
    <p:extLst>
      <p:ext uri="{BB962C8B-B14F-4D97-AF65-F5344CB8AC3E}">
        <p14:creationId xmlns:p14="http://schemas.microsoft.com/office/powerpoint/2010/main" val="1654524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o-RO"/>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6" name="Rectangle 6"/>
          <p:cNvSpPr>
            <a:spLocks noGrp="1" noChangeArrowheads="1"/>
          </p:cNvSpPr>
          <p:nvPr>
            <p:ph type="sldNum" sz="quarter" idx="12"/>
          </p:nvPr>
        </p:nvSpPr>
        <p:spPr>
          <a:ln/>
        </p:spPr>
        <p:txBody>
          <a:bodyPr/>
          <a:lstStyle>
            <a:lvl1pPr>
              <a:defRPr/>
            </a:lvl1pPr>
          </a:lstStyle>
          <a:p>
            <a:pPr>
              <a:defRPr/>
            </a:pPr>
            <a:fld id="{D5F8D1E5-A702-411E-B2F2-CC6B71C4903A}" type="slidenum">
              <a:rPr lang="en-US"/>
              <a:pPr>
                <a:defRPr/>
              </a:pPr>
              <a:t>‹N°›</a:t>
            </a:fld>
            <a:endParaRPr lang="en-US"/>
          </a:p>
        </p:txBody>
      </p:sp>
    </p:spTree>
    <p:extLst>
      <p:ext uri="{BB962C8B-B14F-4D97-AF65-F5344CB8AC3E}">
        <p14:creationId xmlns:p14="http://schemas.microsoft.com/office/powerpoint/2010/main" val="3017717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6" name="Rectangle 6"/>
          <p:cNvSpPr>
            <a:spLocks noGrp="1" noChangeArrowheads="1"/>
          </p:cNvSpPr>
          <p:nvPr>
            <p:ph type="sldNum" sz="quarter" idx="12"/>
          </p:nvPr>
        </p:nvSpPr>
        <p:spPr>
          <a:ln/>
        </p:spPr>
        <p:txBody>
          <a:bodyPr/>
          <a:lstStyle>
            <a:lvl1pPr>
              <a:defRPr/>
            </a:lvl1pPr>
          </a:lstStyle>
          <a:p>
            <a:pPr>
              <a:defRPr/>
            </a:pPr>
            <a:fld id="{46A15534-B876-4FE7-9BDF-F0F4CD696846}" type="slidenum">
              <a:rPr lang="en-US"/>
              <a:pPr>
                <a:defRPr/>
              </a:pPr>
              <a:t>‹N°›</a:t>
            </a:fld>
            <a:endParaRPr lang="en-US"/>
          </a:p>
        </p:txBody>
      </p:sp>
    </p:spTree>
    <p:extLst>
      <p:ext uri="{BB962C8B-B14F-4D97-AF65-F5344CB8AC3E}">
        <p14:creationId xmlns:p14="http://schemas.microsoft.com/office/powerpoint/2010/main" val="1658709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7" name="Rectangle 6"/>
          <p:cNvSpPr>
            <a:spLocks noGrp="1" noChangeArrowheads="1"/>
          </p:cNvSpPr>
          <p:nvPr>
            <p:ph type="sldNum" sz="quarter" idx="12"/>
          </p:nvPr>
        </p:nvSpPr>
        <p:spPr>
          <a:ln/>
        </p:spPr>
        <p:txBody>
          <a:bodyPr/>
          <a:lstStyle>
            <a:lvl1pPr>
              <a:defRPr/>
            </a:lvl1pPr>
          </a:lstStyle>
          <a:p>
            <a:pPr>
              <a:defRPr/>
            </a:pPr>
            <a:fld id="{E5496220-5497-42AA-887A-86989DD6628E}" type="slidenum">
              <a:rPr lang="en-US"/>
              <a:pPr>
                <a:defRPr/>
              </a:pPr>
              <a:t>‹N°›</a:t>
            </a:fld>
            <a:endParaRPr lang="en-US"/>
          </a:p>
        </p:txBody>
      </p:sp>
    </p:spTree>
    <p:extLst>
      <p:ext uri="{BB962C8B-B14F-4D97-AF65-F5344CB8AC3E}">
        <p14:creationId xmlns:p14="http://schemas.microsoft.com/office/powerpoint/2010/main" val="121414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8"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9" name="Rectangle 6"/>
          <p:cNvSpPr>
            <a:spLocks noGrp="1" noChangeArrowheads="1"/>
          </p:cNvSpPr>
          <p:nvPr>
            <p:ph type="sldNum" sz="quarter" idx="12"/>
          </p:nvPr>
        </p:nvSpPr>
        <p:spPr>
          <a:ln/>
        </p:spPr>
        <p:txBody>
          <a:bodyPr/>
          <a:lstStyle>
            <a:lvl1pPr>
              <a:defRPr/>
            </a:lvl1pPr>
          </a:lstStyle>
          <a:p>
            <a:pPr>
              <a:defRPr/>
            </a:pPr>
            <a:fld id="{C70CAF2E-78C8-4A51-9E56-4B57CD68C9F5}" type="slidenum">
              <a:rPr lang="en-US"/>
              <a:pPr>
                <a:defRPr/>
              </a:pPr>
              <a:t>‹N°›</a:t>
            </a:fld>
            <a:endParaRPr lang="en-US"/>
          </a:p>
        </p:txBody>
      </p:sp>
    </p:spTree>
    <p:extLst>
      <p:ext uri="{BB962C8B-B14F-4D97-AF65-F5344CB8AC3E}">
        <p14:creationId xmlns:p14="http://schemas.microsoft.com/office/powerpoint/2010/main" val="2329275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o-RO"/>
          </a:p>
        </p:txBody>
      </p:sp>
      <p:sp>
        <p:nvSpPr>
          <p:cNvPr id="3"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4"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5" name="Rectangle 6"/>
          <p:cNvSpPr>
            <a:spLocks noGrp="1" noChangeArrowheads="1"/>
          </p:cNvSpPr>
          <p:nvPr>
            <p:ph type="sldNum" sz="quarter" idx="12"/>
          </p:nvPr>
        </p:nvSpPr>
        <p:spPr>
          <a:ln/>
        </p:spPr>
        <p:txBody>
          <a:bodyPr/>
          <a:lstStyle>
            <a:lvl1pPr>
              <a:defRPr/>
            </a:lvl1pPr>
          </a:lstStyle>
          <a:p>
            <a:pPr>
              <a:defRPr/>
            </a:pPr>
            <a:fld id="{053CF2E7-9E22-4136-BDDE-FBD839899462}" type="slidenum">
              <a:rPr lang="en-US"/>
              <a:pPr>
                <a:defRPr/>
              </a:pPr>
              <a:t>‹N°›</a:t>
            </a:fld>
            <a:endParaRPr lang="en-US"/>
          </a:p>
        </p:txBody>
      </p:sp>
    </p:spTree>
    <p:extLst>
      <p:ext uri="{BB962C8B-B14F-4D97-AF65-F5344CB8AC3E}">
        <p14:creationId xmlns:p14="http://schemas.microsoft.com/office/powerpoint/2010/main" val="1864822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3"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4" name="Rectangle 6"/>
          <p:cNvSpPr>
            <a:spLocks noGrp="1" noChangeArrowheads="1"/>
          </p:cNvSpPr>
          <p:nvPr>
            <p:ph type="sldNum" sz="quarter" idx="12"/>
          </p:nvPr>
        </p:nvSpPr>
        <p:spPr>
          <a:ln/>
        </p:spPr>
        <p:txBody>
          <a:bodyPr/>
          <a:lstStyle>
            <a:lvl1pPr>
              <a:defRPr/>
            </a:lvl1pPr>
          </a:lstStyle>
          <a:p>
            <a:pPr>
              <a:defRPr/>
            </a:pPr>
            <a:fld id="{FD20010E-1CE0-490E-AB69-47671F6B0FE9}" type="slidenum">
              <a:rPr lang="en-US"/>
              <a:pPr>
                <a:defRPr/>
              </a:pPr>
              <a:t>‹N°›</a:t>
            </a:fld>
            <a:endParaRPr lang="en-US"/>
          </a:p>
        </p:txBody>
      </p:sp>
    </p:spTree>
    <p:extLst>
      <p:ext uri="{BB962C8B-B14F-4D97-AF65-F5344CB8AC3E}">
        <p14:creationId xmlns:p14="http://schemas.microsoft.com/office/powerpoint/2010/main" val="3690377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7" name="Rectangle 6"/>
          <p:cNvSpPr>
            <a:spLocks noGrp="1" noChangeArrowheads="1"/>
          </p:cNvSpPr>
          <p:nvPr>
            <p:ph type="sldNum" sz="quarter" idx="12"/>
          </p:nvPr>
        </p:nvSpPr>
        <p:spPr>
          <a:ln/>
        </p:spPr>
        <p:txBody>
          <a:bodyPr/>
          <a:lstStyle>
            <a:lvl1pPr>
              <a:defRPr/>
            </a:lvl1pPr>
          </a:lstStyle>
          <a:p>
            <a:pPr>
              <a:defRPr/>
            </a:pPr>
            <a:fld id="{58762163-8372-4F0E-8C57-BD24740A2E88}" type="slidenum">
              <a:rPr lang="en-US"/>
              <a:pPr>
                <a:defRPr/>
              </a:pPr>
              <a:t>‹N°›</a:t>
            </a:fld>
            <a:endParaRPr lang="en-US"/>
          </a:p>
        </p:txBody>
      </p:sp>
    </p:spTree>
    <p:extLst>
      <p:ext uri="{BB962C8B-B14F-4D97-AF65-F5344CB8AC3E}">
        <p14:creationId xmlns:p14="http://schemas.microsoft.com/office/powerpoint/2010/main" val="1853785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o-RO"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7" name="Rectangle 6"/>
          <p:cNvSpPr>
            <a:spLocks noGrp="1" noChangeArrowheads="1"/>
          </p:cNvSpPr>
          <p:nvPr>
            <p:ph type="sldNum" sz="quarter" idx="12"/>
          </p:nvPr>
        </p:nvSpPr>
        <p:spPr>
          <a:ln/>
        </p:spPr>
        <p:txBody>
          <a:bodyPr/>
          <a:lstStyle>
            <a:lvl1pPr>
              <a:defRPr/>
            </a:lvl1pPr>
          </a:lstStyle>
          <a:p>
            <a:pPr>
              <a:defRPr/>
            </a:pPr>
            <a:fld id="{D9EDEB70-B615-4978-A7BC-E883551C794B}" type="slidenum">
              <a:rPr lang="en-US"/>
              <a:pPr>
                <a:defRPr/>
              </a:pPr>
              <a:t>‹N°›</a:t>
            </a:fld>
            <a:endParaRPr lang="en-US"/>
          </a:p>
        </p:txBody>
      </p:sp>
    </p:spTree>
    <p:extLst>
      <p:ext uri="{BB962C8B-B14F-4D97-AF65-F5344CB8AC3E}">
        <p14:creationId xmlns:p14="http://schemas.microsoft.com/office/powerpoint/2010/main" val="2214043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6" name="Rectangle 6"/>
          <p:cNvSpPr>
            <a:spLocks noGrp="1" noChangeArrowheads="1"/>
          </p:cNvSpPr>
          <p:nvPr>
            <p:ph type="sldNum" sz="quarter" idx="12"/>
          </p:nvPr>
        </p:nvSpPr>
        <p:spPr>
          <a:ln/>
        </p:spPr>
        <p:txBody>
          <a:bodyPr/>
          <a:lstStyle>
            <a:lvl1pPr>
              <a:defRPr/>
            </a:lvl1pPr>
          </a:lstStyle>
          <a:p>
            <a:pPr>
              <a:defRPr/>
            </a:pPr>
            <a:fld id="{010F06FC-D2D2-4740-837D-B908CC33222A}" type="slidenum">
              <a:rPr lang="en-US"/>
              <a:pPr>
                <a:defRPr/>
              </a:pPr>
              <a:t>‹N°›</a:t>
            </a:fld>
            <a:endParaRPr lang="en-US"/>
          </a:p>
        </p:txBody>
      </p:sp>
    </p:spTree>
    <p:extLst>
      <p:ext uri="{BB962C8B-B14F-4D97-AF65-F5344CB8AC3E}">
        <p14:creationId xmlns:p14="http://schemas.microsoft.com/office/powerpoint/2010/main" val="41402402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Rectangle 4"/>
          <p:cNvSpPr>
            <a:spLocks noGrp="1" noChangeArrowheads="1"/>
          </p:cNvSpPr>
          <p:nvPr>
            <p:ph type="dt" sz="half" idx="10"/>
          </p:nvPr>
        </p:nvSpPr>
        <p:spPr>
          <a:ln/>
        </p:spPr>
        <p:txBody>
          <a:bodyPr/>
          <a:lstStyle>
            <a:lvl1pPr>
              <a:defRPr/>
            </a:lvl1pPr>
          </a:lstStyle>
          <a:p>
            <a:pPr>
              <a:defRPr/>
            </a:pPr>
            <a:r>
              <a:rPr lang="en-US"/>
              <a:t>May 12, 2017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©CONSULTA 99 SPRL</a:t>
            </a:r>
          </a:p>
        </p:txBody>
      </p:sp>
      <p:sp>
        <p:nvSpPr>
          <p:cNvPr id="6" name="Rectangle 6"/>
          <p:cNvSpPr>
            <a:spLocks noGrp="1" noChangeArrowheads="1"/>
          </p:cNvSpPr>
          <p:nvPr>
            <p:ph type="sldNum" sz="quarter" idx="12"/>
          </p:nvPr>
        </p:nvSpPr>
        <p:spPr>
          <a:ln/>
        </p:spPr>
        <p:txBody>
          <a:bodyPr/>
          <a:lstStyle>
            <a:lvl1pPr>
              <a:defRPr/>
            </a:lvl1pPr>
          </a:lstStyle>
          <a:p>
            <a:pPr>
              <a:defRPr/>
            </a:pPr>
            <a:fld id="{30BF9AD4-DFDA-4DDA-B6D4-C04A8DE1E113}" type="slidenum">
              <a:rPr lang="en-US"/>
              <a:pPr>
                <a:defRPr/>
              </a:pPr>
              <a:t>‹N°›</a:t>
            </a:fld>
            <a:endParaRPr lang="en-US"/>
          </a:p>
        </p:txBody>
      </p:sp>
    </p:spTree>
    <p:extLst>
      <p:ext uri="{BB962C8B-B14F-4D97-AF65-F5344CB8AC3E}">
        <p14:creationId xmlns:p14="http://schemas.microsoft.com/office/powerpoint/2010/main" val="16125463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623603"/>
            <a:ext cx="8229600" cy="11430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57200" y="2949166"/>
            <a:ext cx="8229600" cy="315135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p:cNvPicPr>
            <a:picLocks noChangeAspect="1"/>
          </p:cNvPicPr>
          <p:nvPr userDrawn="1"/>
        </p:nvPicPr>
        <p:blipFill>
          <a:blip r:embed="rId7">
            <a:extLst>
              <a:ext uri="{28A0092B-C50C-407E-A947-70E740481C1C}">
                <a14:useLocalDpi xmlns:a14="http://schemas.microsoft.com/office/drawing/2010/main"/>
              </a:ext>
            </a:extLst>
          </a:blip>
          <a:stretch>
            <a:fillRect/>
          </a:stretch>
        </p:blipFill>
        <p:spPr>
          <a:xfrm>
            <a:off x="0" y="0"/>
            <a:ext cx="9144000" cy="107899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66" r:id="rId4"/>
    <p:sldLayoutId id="2147483667" r:id="rId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a:defRPr/>
            </a:pPr>
            <a:r>
              <a:rPr lang="en-US"/>
              <a:t>May 12, 2017</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mn-lt"/>
              </a:defRPr>
            </a:lvl1pPr>
          </a:lstStyle>
          <a:p>
            <a:pPr>
              <a:defRPr/>
            </a:pPr>
            <a:r>
              <a:rPr lang="en-US"/>
              <a:t>©CONSULTA 99 SPRL</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a:defRPr/>
            </a:pPr>
            <a:fld id="{BCFEF014-2DCA-46CF-B5CD-69683D1340B3}" type="slidenum">
              <a:rPr lang="en-US"/>
              <a:pPr>
                <a:defRPr/>
              </a:pPr>
              <a:t>‹N°›</a:t>
            </a:fld>
            <a:endParaRPr lang="en-US"/>
          </a:p>
        </p:txBody>
      </p:sp>
    </p:spTree>
    <p:extLst>
      <p:ext uri="{BB962C8B-B14F-4D97-AF65-F5344CB8AC3E}">
        <p14:creationId xmlns:p14="http://schemas.microsoft.com/office/powerpoint/2010/main" val="58902566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hf sldNum="0" hd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image" Target="../media/image9.JPG"/></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2.png"/><Relationship Id="rId4" Type="http://schemas.openxmlformats.org/officeDocument/2006/relationships/image" Target="../media/image21.emf"/></Relationships>
</file>

<file path=ppt/slides/_rels/slide54.xml.rels><?xml version="1.0" encoding="UTF-8" standalone="yes"?>
<Relationships xmlns="http://schemas.openxmlformats.org/package/2006/relationships"><Relationship Id="rId3" Type="http://schemas.openxmlformats.org/officeDocument/2006/relationships/image" Target="../media/image23.ti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6.tif"/><Relationship Id="rId5" Type="http://schemas.openxmlformats.org/officeDocument/2006/relationships/image" Target="../media/image25.tif"/><Relationship Id="rId4" Type="http://schemas.openxmlformats.org/officeDocument/2006/relationships/image" Target="../media/image24.tif"/></Relationships>
</file>

<file path=ppt/slides/_rels/slide55.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7.emf"/><Relationship Id="rId7"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29.emf"/><Relationship Id="rId5" Type="http://schemas.openxmlformats.org/officeDocument/2006/relationships/image" Target="../media/image21.emf"/><Relationship Id="rId4" Type="http://schemas.openxmlformats.org/officeDocument/2006/relationships/image" Target="../media/image28.emf"/></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 Id="rId9" Type="http://schemas.openxmlformats.org/officeDocument/2006/relationships/image" Target="../media/image41.jpeg"/></Relationships>
</file>

<file path=ppt/slides/_rels/slide5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3.jpeg"/></Relationships>
</file>

<file path=ppt/slides/_rels/slide6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slide" Target="slide5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gif"/><Relationship Id="rId1" Type="http://schemas.openxmlformats.org/officeDocument/2006/relationships/slideLayout" Target="../slideLayouts/slideLayout9.xml"/><Relationship Id="rId5" Type="http://schemas.openxmlformats.org/officeDocument/2006/relationships/image" Target="../media/image56.gif"/><Relationship Id="rId4" Type="http://schemas.openxmlformats.org/officeDocument/2006/relationships/image" Target="../media/image55.png"/></Relationships>
</file>

<file path=ppt/slides/_rels/slide73.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gif"/><Relationship Id="rId1" Type="http://schemas.openxmlformats.org/officeDocument/2006/relationships/slideLayout" Target="../slideLayouts/slideLayout9.xml"/><Relationship Id="rId5" Type="http://schemas.openxmlformats.org/officeDocument/2006/relationships/image" Target="../media/image60.gif"/><Relationship Id="rId4" Type="http://schemas.openxmlformats.org/officeDocument/2006/relationships/image" Target="../media/image59.gif"/></Relationships>
</file>

<file path=ppt/slides/_rels/slide74.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5.gif"/><Relationship Id="rId4" Type="http://schemas.openxmlformats.org/officeDocument/2006/relationships/image" Target="../media/image64.gif"/></Relationships>
</file>

<file path=ppt/slides/_rels/slide76.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gif"/><Relationship Id="rId1" Type="http://schemas.openxmlformats.org/officeDocument/2006/relationships/slideLayout" Target="../slideLayouts/slideLayout7.xml"/><Relationship Id="rId4" Type="http://schemas.openxmlformats.org/officeDocument/2006/relationships/image" Target="../media/image68.gif"/></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69.gi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74.jpg"/><Relationship Id="rId4" Type="http://schemas.openxmlformats.org/officeDocument/2006/relationships/image" Target="../media/image73.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200" y="1444228"/>
            <a:ext cx="8229600" cy="571500"/>
          </a:xfrm>
        </p:spPr>
        <p:txBody>
          <a:bodyPr>
            <a:normAutofit/>
          </a:bodyPr>
          <a:lstStyle/>
          <a:p>
            <a:pPr eaLnBrk="1" hangingPunct="1"/>
            <a:r>
              <a:rPr lang="en-US" sz="2800" b="1" i="1" dirty="0"/>
              <a:t>With thanks to our Sponsors:</a:t>
            </a:r>
          </a:p>
        </p:txBody>
      </p:sp>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015728"/>
            <a:ext cx="9143999" cy="4930375"/>
          </a:xfrm>
          <a:prstGeom prst="rect">
            <a:avLst/>
          </a:prstGeom>
        </p:spPr>
      </p:pic>
    </p:spTree>
    <p:extLst>
      <p:ext uri="{BB962C8B-B14F-4D97-AF65-F5344CB8AC3E}">
        <p14:creationId xmlns:p14="http://schemas.microsoft.com/office/powerpoint/2010/main" val="619818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p:cNvSpPr txBox="1">
            <a:spLocks/>
          </p:cNvSpPr>
          <p:nvPr/>
        </p:nvSpPr>
        <p:spPr>
          <a:xfrm>
            <a:off x="535461" y="1623290"/>
            <a:ext cx="5491712" cy="1908432"/>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defRPr/>
            </a:pPr>
            <a:r>
              <a:rPr lang="en-US" b="1" dirty="0">
                <a:solidFill>
                  <a:srgbClr val="000000"/>
                </a:solidFill>
              </a:rPr>
              <a:t>Access the EECC App here:</a:t>
            </a:r>
          </a:p>
          <a:p>
            <a:pPr marL="0" indent="0" algn="ctr">
              <a:buNone/>
              <a:defRPr/>
            </a:pPr>
            <a:r>
              <a:rPr lang="en-US" b="1" dirty="0"/>
              <a:t>http://eventmobi.com/</a:t>
            </a:r>
            <a:br>
              <a:rPr lang="en-US" b="1" dirty="0"/>
            </a:br>
            <a:r>
              <a:rPr lang="en-US" b="1" dirty="0" err="1"/>
              <a:t>eecchungary</a:t>
            </a:r>
            <a:r>
              <a:rPr lang="en-US" b="1" dirty="0"/>
              <a:t>/</a:t>
            </a:r>
            <a:endParaRPr lang="en-US" sz="2000" b="1" dirty="0">
              <a:solidFill>
                <a:srgbClr val="000000"/>
              </a:solidFill>
            </a:endParaRPr>
          </a:p>
          <a:p>
            <a:pPr marL="0" indent="0" algn="ctr">
              <a:buNone/>
              <a:defRPr/>
            </a:pPr>
            <a:endParaRPr lang="en-US" sz="2000" b="1" dirty="0">
              <a:solidFill>
                <a:srgbClr val="000000"/>
              </a:solidFill>
            </a:endParaRPr>
          </a:p>
          <a:p>
            <a:pPr marL="0" indent="0" algn="ctr">
              <a:buNone/>
              <a:defRPr/>
            </a:pPr>
            <a:r>
              <a:rPr lang="en-US" sz="2000" b="1" dirty="0">
                <a:solidFill>
                  <a:srgbClr val="000000"/>
                </a:solidFill>
              </a:rPr>
              <a:t>Further instructions are in the workpack (Page 2)</a:t>
            </a:r>
          </a:p>
        </p:txBody>
      </p:sp>
      <p:sp>
        <p:nvSpPr>
          <p:cNvPr id="8" name="Subtitle 2"/>
          <p:cNvSpPr txBox="1">
            <a:spLocks/>
          </p:cNvSpPr>
          <p:nvPr/>
        </p:nvSpPr>
        <p:spPr>
          <a:xfrm>
            <a:off x="628047" y="4320367"/>
            <a:ext cx="5306540" cy="829274"/>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n-US" sz="2400" b="1" i="1" dirty="0">
                <a:solidFill>
                  <a:srgbClr val="000000"/>
                </a:solidFill>
              </a:rPr>
              <a:t>App Kindly Sponsored by:</a:t>
            </a:r>
          </a:p>
        </p:txBody>
      </p:sp>
      <p:sp>
        <p:nvSpPr>
          <p:cNvPr id="11" name="TextBox 2"/>
          <p:cNvSpPr txBox="1">
            <a:spLocks noChangeArrowheads="1"/>
          </p:cNvSpPr>
          <p:nvPr/>
        </p:nvSpPr>
        <p:spPr bwMode="auto">
          <a:xfrm>
            <a:off x="2427565" y="5727591"/>
            <a:ext cx="1707504"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err="1">
                <a:latin typeface="Verdana" charset="0"/>
                <a:cs typeface="Verdana" charset="0"/>
              </a:rPr>
              <a:t>www.intrum.com</a:t>
            </a:r>
            <a:endParaRPr lang="en-US" sz="1200" dirty="0">
              <a:latin typeface="Verdana" charset="0"/>
              <a:cs typeface="Verdana" charset="0"/>
            </a:endParaRPr>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69322" y="1564298"/>
            <a:ext cx="2279614" cy="4440292"/>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96058" y="4946947"/>
            <a:ext cx="3170518" cy="632570"/>
          </a:xfrm>
          <a:prstGeom prst="rect">
            <a:avLst/>
          </a:prstGeom>
        </p:spPr>
      </p:pic>
    </p:spTree>
    <p:extLst>
      <p:ext uri="{BB962C8B-B14F-4D97-AF65-F5344CB8AC3E}">
        <p14:creationId xmlns:p14="http://schemas.microsoft.com/office/powerpoint/2010/main" val="683720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480881"/>
            <a:ext cx="7772400" cy="1470025"/>
          </a:xfrm>
        </p:spPr>
        <p:txBody>
          <a:bodyPr>
            <a:normAutofit/>
          </a:bodyPr>
          <a:lstStyle/>
          <a:p>
            <a:r>
              <a:rPr lang="en-GB" b="1" dirty="0"/>
              <a:t>Translation</a:t>
            </a:r>
            <a:br>
              <a:rPr lang="en-US" b="1" dirty="0"/>
            </a:br>
            <a:endParaRPr lang="en-US" b="1" dirty="0"/>
          </a:p>
        </p:txBody>
      </p:sp>
      <p:sp>
        <p:nvSpPr>
          <p:cNvPr id="3" name="Subtitle 2"/>
          <p:cNvSpPr>
            <a:spLocks noGrp="1"/>
          </p:cNvSpPr>
          <p:nvPr>
            <p:ph type="subTitle" idx="1"/>
          </p:nvPr>
        </p:nvSpPr>
        <p:spPr>
          <a:xfrm>
            <a:off x="248444" y="2501757"/>
            <a:ext cx="8647112" cy="1752600"/>
          </a:xfrm>
        </p:spPr>
        <p:txBody>
          <a:bodyPr rtlCol="0">
            <a:noAutofit/>
          </a:bodyPr>
          <a:lstStyle/>
          <a:p>
            <a:r>
              <a:rPr lang="fr-FR" sz="4800" b="1" dirty="0"/>
              <a:t>English to </a:t>
            </a:r>
            <a:r>
              <a:rPr lang="fr-FR" sz="4800" b="1" dirty="0" err="1"/>
              <a:t>Hungarian</a:t>
            </a:r>
            <a:endParaRPr lang="fr-FR" sz="4800" b="1" dirty="0"/>
          </a:p>
          <a:p>
            <a:r>
              <a:rPr lang="fr-FR" sz="4800" b="1" dirty="0"/>
              <a:t>Channel 1</a:t>
            </a:r>
          </a:p>
          <a:p>
            <a:endParaRPr lang="fr-FR" sz="4800" b="1" dirty="0"/>
          </a:p>
          <a:p>
            <a:r>
              <a:rPr lang="fr-FR" sz="4800" b="1" dirty="0" err="1"/>
              <a:t>Hungarian</a:t>
            </a:r>
            <a:r>
              <a:rPr lang="fr-FR" sz="4800" b="1" dirty="0"/>
              <a:t> to English</a:t>
            </a:r>
          </a:p>
          <a:p>
            <a:r>
              <a:rPr lang="fr-FR" sz="4800" b="1" dirty="0"/>
              <a:t>Channel 2</a:t>
            </a:r>
            <a:endParaRPr lang="en-US" dirty="0"/>
          </a:p>
        </p:txBody>
      </p:sp>
    </p:spTree>
    <p:extLst>
      <p:ext uri="{BB962C8B-B14F-4D97-AF65-F5344CB8AC3E}">
        <p14:creationId xmlns:p14="http://schemas.microsoft.com/office/powerpoint/2010/main" val="3006560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267248"/>
            <a:ext cx="8229600" cy="1143000"/>
          </a:xfrm>
        </p:spPr>
        <p:txBody>
          <a:bodyPr/>
          <a:lstStyle/>
          <a:p>
            <a:pPr eaLnBrk="1" hangingPunct="1"/>
            <a:r>
              <a:rPr lang="en-US" b="1" dirty="0"/>
              <a:t>Afternoon Technical Session</a:t>
            </a:r>
          </a:p>
        </p:txBody>
      </p:sp>
      <p:sp>
        <p:nvSpPr>
          <p:cNvPr id="6" name="Subtitle 1"/>
          <p:cNvSpPr txBox="1">
            <a:spLocks/>
          </p:cNvSpPr>
          <p:nvPr/>
        </p:nvSpPr>
        <p:spPr bwMode="auto">
          <a:xfrm>
            <a:off x="230188" y="2620297"/>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9" name="Subtitle 1"/>
          <p:cNvSpPr txBox="1">
            <a:spLocks/>
          </p:cNvSpPr>
          <p:nvPr/>
        </p:nvSpPr>
        <p:spPr bwMode="auto">
          <a:xfrm>
            <a:off x="230488" y="5456237"/>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err="1">
                <a:latin typeface="Calibri" charset="0"/>
                <a:ea typeface="Calibri" charset="0"/>
                <a:cs typeface="Calibri" charset="0"/>
              </a:rPr>
              <a:t>www.netbid.com</a:t>
            </a:r>
            <a:r>
              <a:rPr lang="en-US" sz="2400" dirty="0">
                <a:latin typeface="Calibri" charset="0"/>
                <a:ea typeface="Calibri" charset="0"/>
                <a:cs typeface="Calibri" charset="0"/>
              </a:rPr>
              <a:t> &amp; </a:t>
            </a:r>
            <a:r>
              <a:rPr lang="en-US" sz="2400" dirty="0" err="1">
                <a:latin typeface="Calibri" charset="0"/>
                <a:ea typeface="Calibri" charset="0"/>
                <a:cs typeface="Calibri" charset="0"/>
              </a:rPr>
              <a:t>oaklins.com</a:t>
            </a:r>
            <a:endParaRPr lang="en-US" sz="2400" dirty="0">
              <a:latin typeface="Calibri" charset="0"/>
              <a:ea typeface="Calibri" charset="0"/>
              <a:cs typeface="Calibri" charset="0"/>
            </a:endParaRP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16007" y="3331851"/>
            <a:ext cx="5311986" cy="1916070"/>
          </a:xfrm>
          <a:prstGeom prst="rect">
            <a:avLst/>
          </a:prstGeom>
        </p:spPr>
      </p:pic>
    </p:spTree>
    <p:extLst>
      <p:ext uri="{BB962C8B-B14F-4D97-AF65-F5344CB8AC3E}">
        <p14:creationId xmlns:p14="http://schemas.microsoft.com/office/powerpoint/2010/main" val="924341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a:bodyPr>
          <a:lstStyle/>
          <a:p>
            <a:r>
              <a:rPr lang="en-GB" b="1" dirty="0"/>
              <a:t>Harmonisation of education of IPs across Europe, practicalities</a:t>
            </a:r>
            <a:r>
              <a:rPr lang="en-US" b="1" dirty="0"/>
              <a:t> </a:t>
            </a:r>
          </a:p>
        </p:txBody>
      </p:sp>
      <p:sp>
        <p:nvSpPr>
          <p:cNvPr id="3" name="Subtitle 2"/>
          <p:cNvSpPr>
            <a:spLocks noGrp="1"/>
          </p:cNvSpPr>
          <p:nvPr>
            <p:ph type="subTitle" idx="1"/>
          </p:nvPr>
        </p:nvSpPr>
        <p:spPr>
          <a:xfrm>
            <a:off x="252413" y="3986429"/>
            <a:ext cx="8647112" cy="1752600"/>
          </a:xfrm>
        </p:spPr>
        <p:txBody>
          <a:bodyPr rtlCol="0">
            <a:noAutofit/>
          </a:bodyPr>
          <a:lstStyle/>
          <a:p>
            <a:r>
              <a:rPr lang="fr-FR" sz="2400" b="1" dirty="0"/>
              <a:t>Emmanuelle Inacio, Université du Littoral Côte d’Opale, France</a:t>
            </a:r>
            <a:r>
              <a:rPr lang="en-US" sz="2400" dirty="0"/>
              <a:t> </a:t>
            </a:r>
            <a:endParaRPr lang="en-US" sz="2400" b="1" dirty="0"/>
          </a:p>
          <a:p>
            <a:r>
              <a:rPr lang="en-GB" sz="2400" b="1" dirty="0"/>
              <a:t>Niculina Somlea, CITR, Romania</a:t>
            </a:r>
          </a:p>
          <a:p>
            <a:pPr>
              <a:defRPr/>
            </a:pPr>
            <a:r>
              <a:rPr lang="hu-HU" sz="2400" b="1" dirty="0"/>
              <a:t>Judit Siket</a:t>
            </a:r>
            <a:r>
              <a:rPr lang="fr-FR" sz="2400" b="1" dirty="0"/>
              <a:t>, </a:t>
            </a:r>
            <a:r>
              <a:rPr lang="en-GB" sz="2400" b="1" dirty="0"/>
              <a:t>Legal Training Academy of Judicial Services, Ministry of Justice, Hungary</a:t>
            </a:r>
            <a:endParaRPr lang="en-GB" sz="2400" dirty="0"/>
          </a:p>
          <a:p>
            <a:endParaRPr lang="en-US" sz="2400" b="1" dirty="0"/>
          </a:p>
        </p:txBody>
      </p:sp>
    </p:spTree>
    <p:extLst>
      <p:ext uri="{BB962C8B-B14F-4D97-AF65-F5344CB8AC3E}">
        <p14:creationId xmlns:p14="http://schemas.microsoft.com/office/powerpoint/2010/main" val="1315359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759762"/>
          </a:xfrm>
        </p:spPr>
        <p:txBody>
          <a:bodyPr>
            <a:normAutofit/>
          </a:bodyPr>
          <a:lstStyle/>
          <a:p>
            <a:r>
              <a:rPr lang="en-GB" b="1" dirty="0"/>
              <a:t>Harmonisation of education of IPs across Europe, practicalities</a:t>
            </a:r>
            <a:endParaRPr lang="en-US" b="1" dirty="0"/>
          </a:p>
        </p:txBody>
      </p:sp>
      <p:sp>
        <p:nvSpPr>
          <p:cNvPr id="3" name="Subtitle 2"/>
          <p:cNvSpPr>
            <a:spLocks noGrp="1"/>
          </p:cNvSpPr>
          <p:nvPr>
            <p:ph type="subTitle" idx="1"/>
          </p:nvPr>
        </p:nvSpPr>
        <p:spPr>
          <a:xfrm>
            <a:off x="252413" y="3465319"/>
            <a:ext cx="8647112" cy="1752600"/>
          </a:xfrm>
        </p:spPr>
        <p:txBody>
          <a:bodyPr rtlCol="0">
            <a:noAutofit/>
          </a:bodyPr>
          <a:lstStyle/>
          <a:p>
            <a:pPr>
              <a:defRPr/>
            </a:pPr>
            <a:endParaRPr lang="en-US" sz="3600" b="1" dirty="0"/>
          </a:p>
          <a:p>
            <a:r>
              <a:rPr lang="fr-FR" sz="2800" b="1" dirty="0"/>
              <a:t>Emmanuelle Inacio</a:t>
            </a:r>
            <a:br>
              <a:rPr lang="fr-FR" sz="2800" b="1" dirty="0"/>
            </a:br>
            <a:r>
              <a:rPr lang="fr-FR" sz="2800" b="1" dirty="0"/>
              <a:t>Université du Littoral Côte d’Opale, France</a:t>
            </a:r>
            <a:endParaRPr lang="en-US" sz="2800" dirty="0"/>
          </a:p>
        </p:txBody>
      </p:sp>
    </p:spTree>
    <p:extLst>
      <p:ext uri="{BB962C8B-B14F-4D97-AF65-F5344CB8AC3E}">
        <p14:creationId xmlns:p14="http://schemas.microsoft.com/office/powerpoint/2010/main" val="1502708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spcAft>
                <a:spcPts val="1200"/>
              </a:spcAft>
              <a:buNone/>
            </a:pPr>
            <a:r>
              <a:rPr lang="en-GB" sz="2200" b="1" dirty="0"/>
              <a:t>1. Comparative models of Insolvency Practitioners across Europe</a:t>
            </a:r>
          </a:p>
        </p:txBody>
      </p:sp>
    </p:spTree>
    <p:extLst>
      <p:ext uri="{BB962C8B-B14F-4D97-AF65-F5344CB8AC3E}">
        <p14:creationId xmlns:p14="http://schemas.microsoft.com/office/powerpoint/2010/main" val="3320664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spcAft>
                <a:spcPts val="1200"/>
              </a:spcAft>
              <a:buNone/>
            </a:pPr>
            <a:r>
              <a:rPr lang="en-GB" sz="2200" b="1" dirty="0"/>
              <a:t>2. Professional Bodies: INSOL Europe</a:t>
            </a:r>
          </a:p>
        </p:txBody>
      </p:sp>
    </p:spTree>
    <p:extLst>
      <p:ext uri="{BB962C8B-B14F-4D97-AF65-F5344CB8AC3E}">
        <p14:creationId xmlns:p14="http://schemas.microsoft.com/office/powerpoint/2010/main" val="4179965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31869"/>
            <a:ext cx="8229600" cy="2959747"/>
          </a:xfrm>
        </p:spPr>
        <p:txBody>
          <a:bodyPr>
            <a:normAutofit fontScale="25000" lnSpcReduction="20000"/>
          </a:bodyPr>
          <a:lstStyle/>
          <a:p>
            <a:pPr marL="0" indent="0" algn="just">
              <a:spcAft>
                <a:spcPts val="1200"/>
              </a:spcAft>
              <a:buNone/>
            </a:pPr>
            <a:r>
              <a:rPr lang="en-GB" sz="8000" b="1" dirty="0"/>
              <a:t>2. Professional Bodies: INSOL Europe</a:t>
            </a:r>
          </a:p>
          <a:p>
            <a:pPr marL="0" indent="0" algn="just">
              <a:spcAft>
                <a:spcPts val="1200"/>
              </a:spcAft>
              <a:buNone/>
            </a:pPr>
            <a:r>
              <a:rPr lang="en-GB" sz="8000" b="1" dirty="0"/>
              <a:t>2.1. </a:t>
            </a:r>
            <a:r>
              <a:rPr lang="es-ES" sz="8000" b="1" dirty="0"/>
              <a:t>INSOL </a:t>
            </a:r>
            <a:r>
              <a:rPr lang="es-ES" sz="8000" b="1" dirty="0" err="1"/>
              <a:t>Europe’s</a:t>
            </a:r>
            <a:r>
              <a:rPr lang="es-ES" sz="8000" b="1" dirty="0"/>
              <a:t> 2010 </a:t>
            </a:r>
            <a:r>
              <a:rPr lang="es-ES" sz="8000" b="1" dirty="0" err="1"/>
              <a:t>Report</a:t>
            </a:r>
            <a:r>
              <a:rPr lang="es-ES" sz="8000" b="1" dirty="0"/>
              <a:t> </a:t>
            </a:r>
            <a:r>
              <a:rPr lang="es-ES" sz="8000" b="1" dirty="0" err="1"/>
              <a:t>on</a:t>
            </a:r>
            <a:r>
              <a:rPr lang="es-ES" sz="8000" b="1" dirty="0"/>
              <a:t> “</a:t>
            </a:r>
            <a:r>
              <a:rPr lang="es-ES" sz="8000" b="1" dirty="0" err="1"/>
              <a:t>Harmonisation</a:t>
            </a:r>
            <a:r>
              <a:rPr lang="es-ES" sz="8000" b="1" dirty="0"/>
              <a:t> of </a:t>
            </a:r>
            <a:r>
              <a:rPr lang="es-ES" sz="8000" b="1" dirty="0" err="1"/>
              <a:t>insolvency</a:t>
            </a:r>
            <a:r>
              <a:rPr lang="es-ES" sz="8000" b="1" dirty="0"/>
              <a:t> </a:t>
            </a:r>
            <a:r>
              <a:rPr lang="es-ES" sz="8000" b="1" dirty="0" err="1"/>
              <a:t>law</a:t>
            </a:r>
            <a:r>
              <a:rPr lang="es-ES" sz="8000" b="1" dirty="0"/>
              <a:t> at EU </a:t>
            </a:r>
            <a:r>
              <a:rPr lang="es-ES" sz="8000" b="1" dirty="0" err="1"/>
              <a:t>Level</a:t>
            </a:r>
            <a:r>
              <a:rPr lang="es-ES" sz="8000" b="1" dirty="0"/>
              <a:t>”</a:t>
            </a:r>
          </a:p>
          <a:p>
            <a:pPr marL="0" indent="0" algn="just">
              <a:buNone/>
            </a:pPr>
            <a:endParaRPr lang="en-US" sz="8000" i="1" dirty="0"/>
          </a:p>
          <a:p>
            <a:pPr marL="0" indent="0" algn="just">
              <a:buNone/>
            </a:pPr>
            <a:r>
              <a:rPr lang="en-US" sz="8000" i="1" dirty="0"/>
              <a:t>“(XII) The laws of EU Member States have different rules on the qualifications and eligibility for the appointment, licensing, regulation, supervision and professional ethics and conduct of insolvency representatives</a:t>
            </a:r>
          </a:p>
          <a:p>
            <a:pPr marL="0" indent="0" algn="just">
              <a:buNone/>
            </a:pPr>
            <a:endParaRPr lang="en-US" sz="8000" i="1" dirty="0"/>
          </a:p>
          <a:p>
            <a:pPr marL="0" indent="0" algn="just">
              <a:buNone/>
            </a:pPr>
            <a:r>
              <a:rPr lang="en-US" sz="8000" i="1" dirty="0"/>
              <a:t>[…] Because of the substantial differences between EU Member States, there is no merit in seeking to </a:t>
            </a:r>
            <a:r>
              <a:rPr lang="en-US" sz="8000" i="1" dirty="0" err="1"/>
              <a:t>harmonise</a:t>
            </a:r>
            <a:r>
              <a:rPr lang="en-US" sz="8000" i="1" dirty="0"/>
              <a:t> these issues until a further </a:t>
            </a:r>
            <a:r>
              <a:rPr lang="en-US" sz="8000" i="1" dirty="0" err="1"/>
              <a:t>harmonisation</a:t>
            </a:r>
            <a:r>
              <a:rPr lang="en-US" sz="8000" i="1" dirty="0"/>
              <a:t> of substantive insolvency law and company law has been achieved.”</a:t>
            </a:r>
            <a:endParaRPr lang="es-ES" sz="8000" i="1" dirty="0"/>
          </a:p>
          <a:p>
            <a:pPr marL="0" indent="0">
              <a:spcAft>
                <a:spcPts val="1200"/>
              </a:spcAft>
              <a:buNone/>
            </a:pPr>
            <a:endParaRPr lang="es-ES" sz="2200" dirty="0"/>
          </a:p>
          <a:p>
            <a:pPr marL="0" indent="0">
              <a:spcAft>
                <a:spcPts val="1200"/>
              </a:spcAft>
              <a:buNone/>
            </a:pPr>
            <a:endParaRPr lang="en-GB" sz="2200" dirty="0"/>
          </a:p>
        </p:txBody>
      </p:sp>
    </p:spTree>
    <p:extLst>
      <p:ext uri="{BB962C8B-B14F-4D97-AF65-F5344CB8AC3E}">
        <p14:creationId xmlns:p14="http://schemas.microsoft.com/office/powerpoint/2010/main" val="2505569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62500" lnSpcReduction="20000"/>
          </a:bodyPr>
          <a:lstStyle/>
          <a:p>
            <a:pPr marL="0" indent="0">
              <a:spcAft>
                <a:spcPts val="1200"/>
              </a:spcAft>
              <a:buNone/>
            </a:pPr>
            <a:r>
              <a:rPr lang="en-GB" b="1" dirty="0"/>
              <a:t>2. Professional Bodies: INSOL Europe</a:t>
            </a:r>
          </a:p>
          <a:p>
            <a:pPr marL="0" indent="0">
              <a:spcAft>
                <a:spcPts val="1200"/>
              </a:spcAft>
              <a:buNone/>
            </a:pPr>
            <a:r>
              <a:rPr lang="en-GB" b="1" dirty="0"/>
              <a:t>2.2. Working Group: </a:t>
            </a:r>
            <a:r>
              <a:rPr lang="es-ES" b="1" dirty="0"/>
              <a:t>INSOL </a:t>
            </a:r>
            <a:r>
              <a:rPr lang="es-ES" b="1" dirty="0" err="1"/>
              <a:t>Europe’s</a:t>
            </a:r>
            <a:r>
              <a:rPr lang="es-ES" b="1" dirty="0"/>
              <a:t> </a:t>
            </a:r>
            <a:r>
              <a:rPr lang="en-GB" b="1" dirty="0"/>
              <a:t>Insolvency Office Holders Forum</a:t>
            </a:r>
          </a:p>
          <a:p>
            <a:pPr marL="0" indent="0" algn="just">
              <a:spcAft>
                <a:spcPts val="1200"/>
              </a:spcAft>
              <a:buNone/>
            </a:pPr>
            <a:r>
              <a:rPr lang="en-US" b="1" dirty="0"/>
              <a:t>“</a:t>
            </a:r>
            <a:r>
              <a:rPr lang="en-US" b="1" i="1" dirty="0"/>
              <a:t>Qualification and training</a:t>
            </a:r>
            <a:r>
              <a:rPr lang="en-US" i="1" dirty="0"/>
              <a:t>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Continuing Professional Education system in the Member States should encourage and allow for theoretical and practical training in other Member States.</a:t>
            </a:r>
            <a:r>
              <a:rPr lang="en-US" dirty="0"/>
              <a:t>”</a:t>
            </a:r>
            <a:endParaRPr lang="fr-FR" dirty="0"/>
          </a:p>
          <a:p>
            <a:pPr marL="0" indent="0">
              <a:spcAft>
                <a:spcPts val="1200"/>
              </a:spcAft>
              <a:buNone/>
            </a:pPr>
            <a:endParaRPr lang="en-GB" sz="2200" b="1" dirty="0"/>
          </a:p>
          <a:p>
            <a:pPr marL="0" indent="0">
              <a:spcAft>
                <a:spcPts val="1200"/>
              </a:spcAft>
              <a:buNone/>
            </a:pPr>
            <a:endParaRPr lang="fr-FR" sz="2200" b="1" dirty="0"/>
          </a:p>
          <a:p>
            <a:pPr marL="0" indent="0">
              <a:spcAft>
                <a:spcPts val="1200"/>
              </a:spcAft>
              <a:buNone/>
            </a:pPr>
            <a:endParaRPr lang="en-GB" sz="2200" dirty="0"/>
          </a:p>
        </p:txBody>
      </p:sp>
    </p:spTree>
    <p:extLst>
      <p:ext uri="{BB962C8B-B14F-4D97-AF65-F5344CB8AC3E}">
        <p14:creationId xmlns:p14="http://schemas.microsoft.com/office/powerpoint/2010/main" val="257936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lgn="just">
              <a:spcAft>
                <a:spcPts val="1200"/>
              </a:spcAft>
              <a:buNone/>
            </a:pPr>
            <a:r>
              <a:rPr lang="en-GB" sz="2200" b="1" dirty="0"/>
              <a:t>2. Professional Bodies: INSOL Europe</a:t>
            </a:r>
          </a:p>
          <a:p>
            <a:pPr marL="0" indent="0" algn="just">
              <a:spcAft>
                <a:spcPts val="1200"/>
              </a:spcAft>
              <a:buNone/>
            </a:pPr>
            <a:r>
              <a:rPr lang="en-GB" sz="2200" b="1" dirty="0"/>
              <a:t>2.3. Educational Course: </a:t>
            </a:r>
            <a:r>
              <a:rPr lang="es-ES" sz="2200" b="1" dirty="0"/>
              <a:t>INSOL </a:t>
            </a:r>
            <a:r>
              <a:rPr lang="es-ES" sz="2200" b="1" dirty="0" err="1"/>
              <a:t>Europe</a:t>
            </a:r>
            <a:r>
              <a:rPr lang="es-ES" sz="2200" b="1" dirty="0"/>
              <a:t> </a:t>
            </a:r>
            <a:r>
              <a:rPr lang="en-GB" sz="2200" b="1" dirty="0"/>
              <a:t>High Level Course on Insolvency Law in Eastern European Jurisdictions</a:t>
            </a:r>
            <a:endParaRPr lang="fr-FR" sz="2200" b="1" dirty="0"/>
          </a:p>
          <a:p>
            <a:pPr marL="0" indent="0">
              <a:spcAft>
                <a:spcPts val="1200"/>
              </a:spcAft>
              <a:buNone/>
            </a:pPr>
            <a:endParaRPr lang="en-GB" sz="2200" dirty="0"/>
          </a:p>
        </p:txBody>
      </p:sp>
      <p:pic>
        <p:nvPicPr>
          <p:cNvPr id="4" name="Image 3"/>
          <p:cNvPicPr>
            <a:picLocks noChangeAspect="1"/>
          </p:cNvPicPr>
          <p:nvPr/>
        </p:nvPicPr>
        <p:blipFill>
          <a:blip r:embed="rId3"/>
          <a:stretch>
            <a:fillRect/>
          </a:stretch>
        </p:blipFill>
        <p:spPr>
          <a:xfrm>
            <a:off x="6354960" y="4015594"/>
            <a:ext cx="2331840" cy="2275876"/>
          </a:xfrm>
          <a:prstGeom prst="rect">
            <a:avLst/>
          </a:prstGeom>
        </p:spPr>
      </p:pic>
    </p:spTree>
    <p:extLst>
      <p:ext uri="{BB962C8B-B14F-4D97-AF65-F5344CB8AC3E}">
        <p14:creationId xmlns:p14="http://schemas.microsoft.com/office/powerpoint/2010/main" val="3960756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buNone/>
            </a:pPr>
            <a:r>
              <a:rPr lang="en-GB" sz="2200" dirty="0"/>
              <a:t>3. </a:t>
            </a:r>
            <a:r>
              <a:rPr lang="en-GB" sz="2200" b="1" dirty="0"/>
              <a:t>European Requirements for Insolvency Practitioners: </a:t>
            </a:r>
            <a:endParaRPr lang="fr-FR" b="1" dirty="0"/>
          </a:p>
          <a:p>
            <a:pPr marL="0" indent="0">
              <a:buNone/>
            </a:pPr>
            <a:endParaRPr lang="en-US" sz="2200" dirty="0"/>
          </a:p>
          <a:p>
            <a:pPr marL="0" indent="0" algn="just">
              <a:buNone/>
            </a:pPr>
            <a:r>
              <a:rPr lang="en-US" sz="2200" b="1" dirty="0"/>
              <a:t>Proposal for a Directive of the European Parliament and of the Council on preventive restructuring frameworks, second chance and measures to increase the efficiency of restructuring, insolvency and discharge procedures and amending Directive 2012/30/EU </a:t>
            </a:r>
            <a:endParaRPr lang="en-GB" sz="2200" b="1" dirty="0"/>
          </a:p>
          <a:p>
            <a:pPr marL="0" indent="0">
              <a:spcAft>
                <a:spcPts val="1200"/>
              </a:spcAft>
              <a:buNone/>
            </a:pPr>
            <a:r>
              <a:rPr lang="en-GB" sz="2200" dirty="0"/>
              <a:t> </a:t>
            </a:r>
          </a:p>
        </p:txBody>
      </p:sp>
    </p:spTree>
    <p:extLst>
      <p:ext uri="{BB962C8B-B14F-4D97-AF65-F5344CB8AC3E}">
        <p14:creationId xmlns:p14="http://schemas.microsoft.com/office/powerpoint/2010/main" val="156055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25000" lnSpcReduction="20000"/>
          </a:bodyPr>
          <a:lstStyle/>
          <a:p>
            <a:pPr marL="0" indent="0" algn="just">
              <a:buNone/>
            </a:pPr>
            <a:r>
              <a:rPr lang="en-US" sz="8000" b="1" dirty="0"/>
              <a:t>Proposal for a Directive of the European Parliament and of the Council on preventive restructuring frameworks, second chance and measures to increase the efficiency of restructuring, insolvency and discharge procedures and amending Directive 2012/30/EU </a:t>
            </a:r>
          </a:p>
          <a:p>
            <a:pPr marL="0" indent="0" algn="just">
              <a:buNone/>
            </a:pPr>
            <a:endParaRPr lang="en-US" sz="2200" dirty="0"/>
          </a:p>
          <a:p>
            <a:pPr marL="0" indent="0" algn="just">
              <a:buNone/>
            </a:pPr>
            <a:r>
              <a:rPr lang="en-US" sz="8000" i="1" dirty="0"/>
              <a:t>“ </a:t>
            </a:r>
            <a:r>
              <a:rPr lang="fr-FR" sz="8000" b="1" i="1" dirty="0"/>
              <a:t>Article 25 </a:t>
            </a:r>
            <a:endParaRPr lang="fr-FR" sz="8000" b="1" dirty="0"/>
          </a:p>
          <a:p>
            <a:pPr marL="0" indent="0" algn="just">
              <a:buNone/>
            </a:pPr>
            <a:r>
              <a:rPr lang="en-US" sz="8000" b="1" i="1" dirty="0"/>
              <a:t>Practitioners in the field of restructuring, insolvency and second chance </a:t>
            </a:r>
            <a:endParaRPr lang="en-US" sz="8000" b="1" dirty="0"/>
          </a:p>
          <a:p>
            <a:pPr marL="0" indent="0" algn="just">
              <a:buNone/>
            </a:pPr>
            <a:r>
              <a:rPr lang="en-US" sz="8000" i="1" dirty="0"/>
              <a:t>1. Member States shall ensure that mediators, insolvency practitioners and other practitioners appointed in restructuring, insolvency and second chance matters </a:t>
            </a:r>
            <a:r>
              <a:rPr lang="en-US" sz="8000" i="1" u="sng" dirty="0"/>
              <a:t>receive the necessary initial and further training in order to ensure that their services are provided in an effective, impartial, independent and competent way in relation to the parties. </a:t>
            </a:r>
          </a:p>
          <a:p>
            <a:pPr marL="0" indent="0" algn="just">
              <a:buNone/>
            </a:pPr>
            <a:r>
              <a:rPr lang="en-US" sz="8000" i="1" dirty="0"/>
              <a:t>2. Member States shall encourage, by any means which they consider appropriate, the development of, and adherence to, voluntary codes of conduct by practitioners in the field of restructuring, insolvency and second chance, as well as other effective oversight mechanisms concerning the provisions of such services. </a:t>
            </a:r>
            <a:r>
              <a:rPr lang="en-US" sz="8000" dirty="0"/>
              <a:t>“</a:t>
            </a:r>
            <a:endParaRPr lang="en-US" sz="5600" dirty="0"/>
          </a:p>
          <a:p>
            <a:pPr marL="0" indent="0" algn="just">
              <a:buNone/>
            </a:pPr>
            <a:endParaRPr lang="en-US" sz="2200" dirty="0"/>
          </a:p>
          <a:p>
            <a:pPr marL="0" indent="0">
              <a:buNone/>
            </a:pPr>
            <a:endParaRPr lang="en-GB" sz="2200" dirty="0"/>
          </a:p>
          <a:p>
            <a:pPr marL="0" indent="0">
              <a:spcAft>
                <a:spcPts val="1200"/>
              </a:spcAft>
              <a:buNone/>
            </a:pPr>
            <a:r>
              <a:rPr lang="en-GB" sz="2200" dirty="0"/>
              <a:t> </a:t>
            </a:r>
          </a:p>
        </p:txBody>
      </p:sp>
    </p:spTree>
    <p:extLst>
      <p:ext uri="{BB962C8B-B14F-4D97-AF65-F5344CB8AC3E}">
        <p14:creationId xmlns:p14="http://schemas.microsoft.com/office/powerpoint/2010/main" val="3001322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a:bodyPr>
          <a:lstStyle/>
          <a:p>
            <a:r>
              <a:rPr lang="en-GB" b="1" dirty="0"/>
              <a:t>Harmonisation of education of IPs across Europe, practicalities</a:t>
            </a:r>
            <a:endParaRPr lang="en-US" b="1" dirty="0"/>
          </a:p>
        </p:txBody>
      </p:sp>
      <p:sp>
        <p:nvSpPr>
          <p:cNvPr id="3" name="Subtitle 2"/>
          <p:cNvSpPr>
            <a:spLocks noGrp="1"/>
          </p:cNvSpPr>
          <p:nvPr>
            <p:ph type="subTitle" idx="1"/>
          </p:nvPr>
        </p:nvSpPr>
        <p:spPr>
          <a:xfrm>
            <a:off x="252413" y="3465319"/>
            <a:ext cx="8647112" cy="1752600"/>
          </a:xfrm>
        </p:spPr>
        <p:txBody>
          <a:bodyPr rtlCol="0">
            <a:noAutofit/>
          </a:bodyPr>
          <a:lstStyle/>
          <a:p>
            <a:r>
              <a:rPr lang="en-GB" sz="2800" b="1" dirty="0" err="1"/>
              <a:t>Niculina</a:t>
            </a:r>
            <a:r>
              <a:rPr lang="en-GB" sz="2800" b="1" dirty="0"/>
              <a:t> </a:t>
            </a:r>
            <a:r>
              <a:rPr lang="en-GB" sz="2800" b="1" dirty="0" err="1"/>
              <a:t>Somlea</a:t>
            </a:r>
            <a:r>
              <a:rPr lang="en-GB" sz="2800" b="1" dirty="0"/>
              <a:t>, CITR, Romania</a:t>
            </a:r>
            <a:endParaRPr lang="en-US" sz="2800" b="1" dirty="0"/>
          </a:p>
        </p:txBody>
      </p:sp>
    </p:spTree>
    <p:extLst>
      <p:ext uri="{BB962C8B-B14F-4D97-AF65-F5344CB8AC3E}">
        <p14:creationId xmlns:p14="http://schemas.microsoft.com/office/powerpoint/2010/main" val="1963064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770696"/>
          </a:xfrm>
        </p:spPr>
        <p:txBody>
          <a:bodyPr>
            <a:normAutofit/>
          </a:bodyPr>
          <a:lstStyle/>
          <a:p>
            <a:pPr marL="0" indent="0">
              <a:spcAft>
                <a:spcPts val="1200"/>
              </a:spcAft>
              <a:buNone/>
            </a:pPr>
            <a:r>
              <a:rPr lang="ro-RO" sz="2400" b="1" dirty="0"/>
              <a:t>Romania</a:t>
            </a:r>
          </a:p>
          <a:p>
            <a:pPr>
              <a:spcAft>
                <a:spcPts val="1200"/>
              </a:spcAft>
            </a:pPr>
            <a:r>
              <a:rPr lang="en-GB" sz="2400" dirty="0"/>
              <a:t>Access to the profession:</a:t>
            </a:r>
          </a:p>
          <a:p>
            <a:pPr lvl="1">
              <a:spcAft>
                <a:spcPts val="1200"/>
              </a:spcAft>
            </a:pPr>
            <a:r>
              <a:rPr lang="en-GB" sz="2000" dirty="0"/>
              <a:t>University degree + knowledge + experience</a:t>
            </a:r>
          </a:p>
          <a:p>
            <a:pPr>
              <a:spcAft>
                <a:spcPts val="1200"/>
              </a:spcAft>
            </a:pPr>
            <a:r>
              <a:rPr lang="en-GB" sz="2400" dirty="0"/>
              <a:t>Appointment system:</a:t>
            </a:r>
            <a:endParaRPr lang="ro-RO" sz="2400" dirty="0"/>
          </a:p>
          <a:p>
            <a:pPr marL="0" indent="0">
              <a:spcAft>
                <a:spcPts val="1200"/>
              </a:spcAft>
              <a:buNone/>
            </a:pPr>
            <a:r>
              <a:rPr lang="ro-RO" sz="2400" dirty="0"/>
              <a:t>        - </a:t>
            </a:r>
            <a:r>
              <a:rPr lang="en-US" sz="2000" dirty="0"/>
              <a:t>Selection by Judge, </a:t>
            </a:r>
            <a:r>
              <a:rPr lang="ro-RO" sz="2000" dirty="0"/>
              <a:t>final s</a:t>
            </a:r>
            <a:r>
              <a:rPr lang="en-US" sz="2000" dirty="0"/>
              <a:t>election by creditors</a:t>
            </a:r>
            <a:endParaRPr lang="ro-RO" sz="2000" dirty="0"/>
          </a:p>
          <a:p>
            <a:pPr>
              <a:spcAft>
                <a:spcPts val="1200"/>
              </a:spcAft>
            </a:pPr>
            <a:r>
              <a:rPr lang="ro-RO" sz="2400" dirty="0" err="1"/>
              <a:t>Remuneration</a:t>
            </a:r>
            <a:endParaRPr lang="ro-RO" sz="2400" dirty="0"/>
          </a:p>
          <a:p>
            <a:pPr marL="0" indent="0">
              <a:spcAft>
                <a:spcPts val="1200"/>
              </a:spcAft>
              <a:buNone/>
            </a:pPr>
            <a:r>
              <a:rPr lang="ro-RO" sz="2000" dirty="0"/>
              <a:t>         - </a:t>
            </a:r>
            <a:r>
              <a:rPr lang="ro-RO" sz="2000" dirty="0" err="1"/>
              <a:t>Determined</a:t>
            </a:r>
            <a:r>
              <a:rPr lang="ro-RO" sz="2000" dirty="0"/>
              <a:t> </a:t>
            </a:r>
            <a:r>
              <a:rPr lang="ro-RO" sz="2000" dirty="0" err="1"/>
              <a:t>by</a:t>
            </a:r>
            <a:r>
              <a:rPr lang="ro-RO" sz="2000" dirty="0"/>
              <a:t> </a:t>
            </a:r>
            <a:r>
              <a:rPr lang="ro-RO" sz="2000" dirty="0" err="1"/>
              <a:t>the</a:t>
            </a:r>
            <a:r>
              <a:rPr lang="ro-RO" sz="2000" dirty="0"/>
              <a:t> </a:t>
            </a:r>
            <a:r>
              <a:rPr lang="ro-RO" sz="2000" dirty="0" err="1"/>
              <a:t>judge</a:t>
            </a:r>
            <a:r>
              <a:rPr lang="ro-RO" sz="2000" dirty="0"/>
              <a:t>, </a:t>
            </a:r>
            <a:r>
              <a:rPr lang="ro-RO" sz="2000" dirty="0" err="1"/>
              <a:t>by</a:t>
            </a:r>
            <a:r>
              <a:rPr lang="ro-RO" sz="2000" dirty="0"/>
              <a:t> </a:t>
            </a:r>
            <a:r>
              <a:rPr lang="ro-RO" sz="2000" dirty="0" err="1"/>
              <a:t>the</a:t>
            </a:r>
            <a:r>
              <a:rPr lang="ro-RO" sz="2000" dirty="0"/>
              <a:t> </a:t>
            </a:r>
            <a:r>
              <a:rPr lang="ro-RO" sz="2000" dirty="0" err="1"/>
              <a:t>creditors</a:t>
            </a:r>
            <a:r>
              <a:rPr lang="ro-RO" sz="2000" dirty="0"/>
              <a:t> </a:t>
            </a:r>
          </a:p>
          <a:p>
            <a:pPr>
              <a:spcAft>
                <a:spcPts val="1200"/>
              </a:spcAft>
            </a:pPr>
            <a:r>
              <a:rPr lang="ro-RO" sz="2400" dirty="0"/>
              <a:t>P</a:t>
            </a:r>
            <a:r>
              <a:rPr lang="en-GB" sz="2400" dirty="0" err="1"/>
              <a:t>rofessional</a:t>
            </a:r>
            <a:r>
              <a:rPr lang="en-GB" sz="2400" dirty="0"/>
              <a:t> training</a:t>
            </a:r>
          </a:p>
          <a:p>
            <a:pPr marL="0" indent="0">
              <a:spcAft>
                <a:spcPts val="1200"/>
              </a:spcAft>
              <a:buNone/>
            </a:pPr>
            <a:endParaRPr lang="en-GB" sz="2400" dirty="0"/>
          </a:p>
        </p:txBody>
      </p:sp>
    </p:spTree>
    <p:extLst>
      <p:ext uri="{BB962C8B-B14F-4D97-AF65-F5344CB8AC3E}">
        <p14:creationId xmlns:p14="http://schemas.microsoft.com/office/powerpoint/2010/main" val="3666128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a:bodyPr>
          <a:lstStyle/>
          <a:p>
            <a:r>
              <a:rPr lang="en-GB" b="1" dirty="0"/>
              <a:t>Harmonisation of education of IPs across Europe, practicalities</a:t>
            </a:r>
            <a:endParaRPr lang="en-US" b="1" dirty="0"/>
          </a:p>
        </p:txBody>
      </p:sp>
      <p:sp>
        <p:nvSpPr>
          <p:cNvPr id="3" name="Subtitle 2"/>
          <p:cNvSpPr>
            <a:spLocks noGrp="1"/>
          </p:cNvSpPr>
          <p:nvPr>
            <p:ph type="subTitle" idx="1"/>
          </p:nvPr>
        </p:nvSpPr>
        <p:spPr>
          <a:xfrm>
            <a:off x="252413" y="3465319"/>
            <a:ext cx="8647112" cy="1752600"/>
          </a:xfrm>
        </p:spPr>
        <p:txBody>
          <a:bodyPr rtlCol="0">
            <a:noAutofit/>
          </a:bodyPr>
          <a:lstStyle/>
          <a:p>
            <a:pPr>
              <a:defRPr/>
            </a:pPr>
            <a:r>
              <a:rPr lang="hu-HU" sz="2800" b="1" dirty="0"/>
              <a:t>Judit Siket</a:t>
            </a:r>
            <a:br>
              <a:rPr lang="en-US" sz="2800" b="1" dirty="0"/>
            </a:br>
            <a:r>
              <a:rPr lang="en-GB" sz="2800" b="1" dirty="0"/>
              <a:t>Deputy Head of Legal Training Academy of Judicial Services</a:t>
            </a:r>
          </a:p>
          <a:p>
            <a:pPr>
              <a:defRPr/>
            </a:pPr>
            <a:r>
              <a:rPr lang="en-GB" sz="2800" b="1" dirty="0"/>
              <a:t>Ministry of Justice, Hungary</a:t>
            </a:r>
            <a:endParaRPr lang="en-GB" sz="2800" dirty="0"/>
          </a:p>
        </p:txBody>
      </p:sp>
    </p:spTree>
    <p:extLst>
      <p:ext uri="{BB962C8B-B14F-4D97-AF65-F5344CB8AC3E}">
        <p14:creationId xmlns:p14="http://schemas.microsoft.com/office/powerpoint/2010/main" val="2584299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t>Map of </a:t>
            </a:r>
            <a:r>
              <a:rPr lang="hu-HU" b="1" dirty="0" err="1"/>
              <a:t>Presentation</a:t>
            </a:r>
            <a:endParaRPr lang="hu-HU" b="1" dirty="0"/>
          </a:p>
        </p:txBody>
      </p:sp>
      <p:sp>
        <p:nvSpPr>
          <p:cNvPr id="3" name="Content Placeholder 2"/>
          <p:cNvSpPr>
            <a:spLocks noGrp="1"/>
          </p:cNvSpPr>
          <p:nvPr>
            <p:ph idx="1"/>
          </p:nvPr>
        </p:nvSpPr>
        <p:spPr/>
        <p:txBody>
          <a:bodyPr>
            <a:normAutofit/>
          </a:bodyPr>
          <a:lstStyle/>
          <a:p>
            <a:pPr>
              <a:spcAft>
                <a:spcPts val="1200"/>
              </a:spcAft>
            </a:pPr>
            <a:r>
              <a:rPr lang="en-US" sz="2200" b="1" dirty="0"/>
              <a:t>Government’s Justice Policy</a:t>
            </a:r>
          </a:p>
          <a:p>
            <a:pPr>
              <a:spcAft>
                <a:spcPts val="1200"/>
              </a:spcAft>
            </a:pPr>
            <a:r>
              <a:rPr lang="en-US" sz="2200" b="1" dirty="0"/>
              <a:t>The Amendment 2014 of Act XLIX of 1991 </a:t>
            </a:r>
          </a:p>
          <a:p>
            <a:pPr>
              <a:spcAft>
                <a:spcPts val="1200"/>
              </a:spcAft>
            </a:pPr>
            <a:r>
              <a:rPr lang="en-US" sz="2200" b="1" dirty="0"/>
              <a:t>Professional Training of Practitioners</a:t>
            </a:r>
          </a:p>
          <a:p>
            <a:pPr>
              <a:spcAft>
                <a:spcPts val="1200"/>
              </a:spcAft>
            </a:pPr>
            <a:r>
              <a:rPr lang="en-US" sz="2200" b="1" dirty="0"/>
              <a:t>Legal Training Academy of Judicial Services</a:t>
            </a:r>
          </a:p>
          <a:p>
            <a:pPr>
              <a:spcAft>
                <a:spcPts val="1200"/>
              </a:spcAft>
            </a:pPr>
            <a:r>
              <a:rPr lang="en-US" sz="2200" b="1" dirty="0"/>
              <a:t>Conferences and Practical Trainings in 2016-2017</a:t>
            </a:r>
          </a:p>
        </p:txBody>
      </p:sp>
    </p:spTree>
    <p:extLst>
      <p:ext uri="{BB962C8B-B14F-4D97-AF65-F5344CB8AC3E}">
        <p14:creationId xmlns:p14="http://schemas.microsoft.com/office/powerpoint/2010/main" val="3385473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en-US" b="1" dirty="0"/>
              <a:t>Government’s Justice Policy</a:t>
            </a:r>
            <a:endParaRPr lang="hu-HU" dirty="0"/>
          </a:p>
        </p:txBody>
      </p:sp>
      <p:sp>
        <p:nvSpPr>
          <p:cNvPr id="3" name="Tartalom helye 2"/>
          <p:cNvSpPr>
            <a:spLocks noGrp="1"/>
          </p:cNvSpPr>
          <p:nvPr>
            <p:ph idx="1"/>
          </p:nvPr>
        </p:nvSpPr>
        <p:spPr/>
        <p:txBody>
          <a:bodyPr>
            <a:normAutofit/>
          </a:bodyPr>
          <a:lstStyle/>
          <a:p>
            <a:r>
              <a:rPr lang="en-GB" b="1" dirty="0"/>
              <a:t>Strengthening of public trust</a:t>
            </a:r>
            <a:endParaRPr lang="hu-HU" b="1" dirty="0"/>
          </a:p>
          <a:p>
            <a:pPr marL="971550" lvl="1" indent="-514350">
              <a:buFont typeface="+mj-lt"/>
              <a:buAutoNum type="arabicPeriod"/>
            </a:pPr>
            <a:r>
              <a:rPr lang="en-GB" b="1" dirty="0"/>
              <a:t>professional requirements</a:t>
            </a:r>
          </a:p>
          <a:p>
            <a:pPr marL="971550" lvl="1" indent="-514350">
              <a:buFont typeface="+mj-lt"/>
              <a:buAutoNum type="arabicPeriod"/>
            </a:pPr>
            <a:r>
              <a:rPr lang="en-GB" b="1" dirty="0"/>
              <a:t>control of insolvency procedures</a:t>
            </a:r>
          </a:p>
          <a:p>
            <a:pPr marL="971550" lvl="1" indent="-514350">
              <a:buFont typeface="+mj-lt"/>
              <a:buAutoNum type="arabicPeriod"/>
            </a:pPr>
            <a:r>
              <a:rPr lang="en-GB" b="1" dirty="0"/>
              <a:t>control competence and measurements of registration authority</a:t>
            </a:r>
          </a:p>
          <a:p>
            <a:pPr marL="971550" lvl="1" indent="-514350">
              <a:buFont typeface="+mj-lt"/>
              <a:buAutoNum type="arabicPeriod"/>
            </a:pPr>
            <a:r>
              <a:rPr lang="en-GB" b="1" dirty="0"/>
              <a:t>regular professional reports </a:t>
            </a:r>
          </a:p>
          <a:p>
            <a:endParaRPr lang="en-GB" dirty="0"/>
          </a:p>
        </p:txBody>
      </p:sp>
    </p:spTree>
    <p:extLst>
      <p:ext uri="{BB962C8B-B14F-4D97-AF65-F5344CB8AC3E}">
        <p14:creationId xmlns:p14="http://schemas.microsoft.com/office/powerpoint/2010/main" val="3740505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hu-HU" b="1" dirty="0" err="1"/>
              <a:t>Modification</a:t>
            </a:r>
            <a:r>
              <a:rPr lang="hu-HU" b="1" dirty="0"/>
              <a:t> of </a:t>
            </a:r>
            <a:r>
              <a:rPr lang="hu-HU" b="1" dirty="0" err="1"/>
              <a:t>Act</a:t>
            </a:r>
            <a:r>
              <a:rPr lang="hu-HU" b="1" dirty="0"/>
              <a:t> XLIX of 1991</a:t>
            </a:r>
            <a:br>
              <a:rPr lang="hu-HU" b="1" dirty="0"/>
            </a:br>
            <a:r>
              <a:rPr lang="hu-HU" b="1" dirty="0"/>
              <a:t>2014</a:t>
            </a:r>
          </a:p>
        </p:txBody>
      </p:sp>
      <p:sp>
        <p:nvSpPr>
          <p:cNvPr id="3" name="Tartalom helye 2"/>
          <p:cNvSpPr>
            <a:spLocks noGrp="1"/>
          </p:cNvSpPr>
          <p:nvPr>
            <p:ph idx="1"/>
          </p:nvPr>
        </p:nvSpPr>
        <p:spPr/>
        <p:txBody>
          <a:bodyPr>
            <a:normAutofit fontScale="62500" lnSpcReduction="20000"/>
          </a:bodyPr>
          <a:lstStyle/>
          <a:p>
            <a:pPr marL="0" indent="0" algn="just">
              <a:buNone/>
            </a:pPr>
            <a:r>
              <a:rPr lang="en-GB" i="1" dirty="0"/>
              <a:t>(1) Liquidation activities may be performed by business associations only if </a:t>
            </a:r>
            <a:r>
              <a:rPr lang="en-GB" i="1" u="sng" dirty="0"/>
              <a:t>having at least two persons </a:t>
            </a:r>
            <a:r>
              <a:rPr lang="en-GB" i="1" dirty="0"/>
              <a:t>in their employ either as members who </a:t>
            </a:r>
            <a:r>
              <a:rPr lang="en-GB" i="1" u="sng" dirty="0"/>
              <a:t>participate in liquidation activities in person, or under employment or under long-term civil relationship concluded with the company</a:t>
            </a:r>
            <a:r>
              <a:rPr lang="en-GB" i="1" dirty="0"/>
              <a:t>, and if these persons act on behalf and to the benefit of the company and if </a:t>
            </a:r>
            <a:r>
              <a:rPr lang="en-GB" i="1" u="sng" dirty="0"/>
              <a:t>they have the required training in the field of liquidation and property administration </a:t>
            </a:r>
            <a:r>
              <a:rPr lang="en-GB" i="1" dirty="0"/>
              <a:t>(hereinafter referred to as “</a:t>
            </a:r>
            <a:r>
              <a:rPr lang="en-GB" i="1" u="sng" dirty="0"/>
              <a:t>professional qualifications</a:t>
            </a:r>
            <a:r>
              <a:rPr lang="en-GB" i="1" dirty="0"/>
              <a:t>”). As regards the professional qualifications the body operating the register of liquidators shall be entitled to obtain the specialist authority’s assessment decision. A person with professional qualifications may be employed by not more, then three business associations engaged in liquidation activities.</a:t>
            </a:r>
            <a:endParaRPr lang="hu-HU" dirty="0"/>
          </a:p>
        </p:txBody>
      </p:sp>
    </p:spTree>
    <p:extLst>
      <p:ext uri="{BB962C8B-B14F-4D97-AF65-F5344CB8AC3E}">
        <p14:creationId xmlns:p14="http://schemas.microsoft.com/office/powerpoint/2010/main" val="15070620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en-GB" b="1" dirty="0"/>
              <a:t>Modification of Act XLIX of 1991</a:t>
            </a:r>
            <a:br>
              <a:rPr lang="en-GB" b="1" dirty="0"/>
            </a:br>
            <a:r>
              <a:rPr lang="en-GB" b="1" dirty="0"/>
              <a:t>2014 (2)</a:t>
            </a:r>
            <a:endParaRPr lang="en-GB" dirty="0"/>
          </a:p>
        </p:txBody>
      </p:sp>
      <p:sp>
        <p:nvSpPr>
          <p:cNvPr id="3" name="Tartalom helye 2"/>
          <p:cNvSpPr>
            <a:spLocks noGrp="1"/>
          </p:cNvSpPr>
          <p:nvPr>
            <p:ph idx="1"/>
          </p:nvPr>
        </p:nvSpPr>
        <p:spPr/>
        <p:txBody>
          <a:bodyPr/>
          <a:lstStyle/>
          <a:p>
            <a:pPr algn="just"/>
            <a:r>
              <a:rPr lang="en-GB" i="1" dirty="0"/>
              <a:t>(1a) The person having the professional qualifications referred to in Subsection (1) </a:t>
            </a:r>
            <a:r>
              <a:rPr lang="en-GB" i="1" u="sng" dirty="0"/>
              <a:t>shall attend a course of continuing professional training of at least two years</a:t>
            </a:r>
            <a:r>
              <a:rPr lang="en-GB" i="1" dirty="0"/>
              <a:t>, and shall present the certificate thereof to the liquidator.</a:t>
            </a:r>
            <a:endParaRPr lang="hu-HU" dirty="0"/>
          </a:p>
        </p:txBody>
      </p:sp>
    </p:spTree>
    <p:extLst>
      <p:ext uri="{BB962C8B-B14F-4D97-AF65-F5344CB8AC3E}">
        <p14:creationId xmlns:p14="http://schemas.microsoft.com/office/powerpoint/2010/main" val="962900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n-GB" b="1" dirty="0"/>
              <a:t>Professional trainings</a:t>
            </a:r>
          </a:p>
        </p:txBody>
      </p:sp>
      <p:graphicFrame>
        <p:nvGraphicFramePr>
          <p:cNvPr id="4" name="Tartalom helye 3"/>
          <p:cNvGraphicFramePr>
            <a:graphicFrameLocks noGrp="1"/>
          </p:cNvGraphicFramePr>
          <p:nvPr>
            <p:ph idx="1"/>
            <p:extLst/>
          </p:nvPr>
        </p:nvGraphicFramePr>
        <p:xfrm>
          <a:off x="457200" y="2951163"/>
          <a:ext cx="82296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60136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fontScale="90000"/>
          </a:bodyPr>
          <a:lstStyle/>
          <a:p>
            <a:r>
              <a:rPr lang="en-GB" b="1" dirty="0"/>
              <a:t>Legal Training Academy of Judicial Services</a:t>
            </a:r>
          </a:p>
        </p:txBody>
      </p:sp>
      <p:sp>
        <p:nvSpPr>
          <p:cNvPr id="3" name="Tartalom helye 2"/>
          <p:cNvSpPr>
            <a:spLocks noGrp="1"/>
          </p:cNvSpPr>
          <p:nvPr>
            <p:ph idx="1"/>
          </p:nvPr>
        </p:nvSpPr>
        <p:spPr/>
        <p:txBody>
          <a:bodyPr>
            <a:normAutofit fontScale="92500" lnSpcReduction="10000"/>
          </a:bodyPr>
          <a:lstStyle/>
          <a:p>
            <a:pPr algn="just"/>
            <a:r>
              <a:rPr lang="en-GB" b="1" dirty="0"/>
              <a:t>responsibilities of Minister of Justice</a:t>
            </a:r>
          </a:p>
          <a:p>
            <a:pPr algn="just"/>
            <a:r>
              <a:rPr lang="en-GB" b="1" dirty="0"/>
              <a:t>1/9/2015</a:t>
            </a:r>
          </a:p>
          <a:p>
            <a:pPr algn="just"/>
            <a:r>
              <a:rPr lang="en-GB" b="1" dirty="0"/>
              <a:t>professional and ethical trainings for legal professions:</a:t>
            </a:r>
          </a:p>
          <a:p>
            <a:pPr lvl="1" algn="just"/>
            <a:r>
              <a:rPr lang="en-GB" b="1" dirty="0"/>
              <a:t>judicial experts, liquidators, legal aid, victim support, probation officers,</a:t>
            </a:r>
            <a:r>
              <a:rPr lang="hu-HU" b="1" dirty="0"/>
              <a:t> </a:t>
            </a:r>
            <a:r>
              <a:rPr lang="en-GB" b="1" dirty="0"/>
              <a:t>judicial bailiff</a:t>
            </a:r>
            <a:r>
              <a:rPr lang="hu-HU" b="1" dirty="0"/>
              <a:t>s</a:t>
            </a:r>
            <a:r>
              <a:rPr lang="en-GB" b="1" dirty="0"/>
              <a:t>, mediator</a:t>
            </a:r>
            <a:r>
              <a:rPr lang="hu-HU" b="1" dirty="0"/>
              <a:t>s</a:t>
            </a:r>
            <a:endParaRPr lang="en-GB" b="1" dirty="0"/>
          </a:p>
          <a:p>
            <a:pPr lvl="1" algn="just"/>
            <a:r>
              <a:rPr lang="en-GB" b="1" dirty="0"/>
              <a:t>education/exam</a:t>
            </a:r>
          </a:p>
        </p:txBody>
      </p:sp>
    </p:spTree>
    <p:extLst>
      <p:ext uri="{BB962C8B-B14F-4D97-AF65-F5344CB8AC3E}">
        <p14:creationId xmlns:p14="http://schemas.microsoft.com/office/powerpoint/2010/main" val="661013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hu-HU" b="1" dirty="0"/>
              <a:t>Conferences 2016-2017</a:t>
            </a:r>
            <a:endParaRPr lang="hu-HU" dirty="0"/>
          </a:p>
        </p:txBody>
      </p:sp>
      <p:graphicFrame>
        <p:nvGraphicFramePr>
          <p:cNvPr id="4" name="Tartalom helye 3"/>
          <p:cNvGraphicFramePr>
            <a:graphicFrameLocks noGrp="1"/>
          </p:cNvGraphicFramePr>
          <p:nvPr>
            <p:ph idx="1"/>
            <p:extLst/>
          </p:nvPr>
        </p:nvGraphicFramePr>
        <p:xfrm>
          <a:off x="457200" y="2523391"/>
          <a:ext cx="8229600" cy="4218839"/>
        </p:xfrm>
        <a:graphic>
          <a:graphicData uri="http://schemas.openxmlformats.org/drawingml/2006/table">
            <a:tbl>
              <a:tblPr firstRow="1" bandRow="1">
                <a:tableStyleId>{5C22544A-7EE6-4342-B048-85BDC9FD1C3A}</a:tableStyleId>
              </a:tblPr>
              <a:tblGrid>
                <a:gridCol w="826477">
                  <a:extLst>
                    <a:ext uri="{9D8B030D-6E8A-4147-A177-3AD203B41FA5}">
                      <a16:colId xmlns:a16="http://schemas.microsoft.com/office/drawing/2014/main" val="3428822284"/>
                    </a:ext>
                  </a:extLst>
                </a:gridCol>
                <a:gridCol w="1160585">
                  <a:extLst>
                    <a:ext uri="{9D8B030D-6E8A-4147-A177-3AD203B41FA5}">
                      <a16:colId xmlns:a16="http://schemas.microsoft.com/office/drawing/2014/main" val="2167027331"/>
                    </a:ext>
                  </a:extLst>
                </a:gridCol>
                <a:gridCol w="5064369">
                  <a:extLst>
                    <a:ext uri="{9D8B030D-6E8A-4147-A177-3AD203B41FA5}">
                      <a16:colId xmlns:a16="http://schemas.microsoft.com/office/drawing/2014/main" val="40492523"/>
                    </a:ext>
                  </a:extLst>
                </a:gridCol>
                <a:gridCol w="1178169">
                  <a:extLst>
                    <a:ext uri="{9D8B030D-6E8A-4147-A177-3AD203B41FA5}">
                      <a16:colId xmlns:a16="http://schemas.microsoft.com/office/drawing/2014/main" val="2277090763"/>
                    </a:ext>
                  </a:extLst>
                </a:gridCol>
              </a:tblGrid>
              <a:tr h="677009">
                <a:tc>
                  <a:txBody>
                    <a:bodyPr/>
                    <a:lstStyle/>
                    <a:p>
                      <a:pPr algn="ctr">
                        <a:lnSpc>
                          <a:spcPct val="150000"/>
                        </a:lnSpc>
                        <a:spcBef>
                          <a:spcPts val="600"/>
                        </a:spcBef>
                        <a:spcAft>
                          <a:spcPts val="6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Date</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200" b="1">
                          <a:effectLst/>
                          <a:latin typeface="Times New Roman" panose="02020603050405020304" pitchFamily="18" charset="0"/>
                          <a:ea typeface="Calibri" panose="020F0502020204030204" pitchFamily="34" charset="0"/>
                          <a:cs typeface="Times New Roman" panose="02020603050405020304" pitchFamily="18" charset="0"/>
                        </a:rPr>
                        <a:t>Venue</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200" b="1">
                          <a:effectLst/>
                          <a:latin typeface="Times New Roman" panose="02020603050405020304" pitchFamily="18" charset="0"/>
                          <a:ea typeface="Calibri" panose="020F0502020204030204" pitchFamily="34" charset="0"/>
                          <a:cs typeface="Times New Roman" panose="02020603050405020304" pitchFamily="18" charset="0"/>
                        </a:rPr>
                        <a:t>Topics</a:t>
                      </a:r>
                      <a:endParaRPr lang="hu-H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200" b="1" dirty="0">
                          <a:effectLst/>
                          <a:latin typeface="Times New Roman" panose="02020603050405020304" pitchFamily="18" charset="0"/>
                          <a:ea typeface="Calibri" panose="020F0502020204030204" pitchFamily="34" charset="0"/>
                          <a:cs typeface="Times New Roman" panose="02020603050405020304" pitchFamily="18" charset="0"/>
                        </a:rPr>
                        <a:t>number of participants</a:t>
                      </a:r>
                      <a:endParaRPr lang="hu-H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01502081"/>
                  </a:ext>
                </a:extLst>
              </a:tr>
              <a:tr h="978880">
                <a:tc>
                  <a:txBody>
                    <a:bodyPr/>
                    <a:lstStyle/>
                    <a:p>
                      <a:pPr algn="just">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02/09</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Bef>
                          <a:spcPts val="600"/>
                        </a:spcBef>
                        <a:spcAft>
                          <a:spcPts val="600"/>
                        </a:spcAft>
                      </a:pPr>
                      <a:r>
                        <a:rPr lang="en-GB" sz="1600" b="1" noProof="0" dirty="0" err="1">
                          <a:effectLst/>
                          <a:latin typeface="Times New Roman" panose="02020603050405020304" pitchFamily="18" charset="0"/>
                          <a:ea typeface="Calibri" panose="020F0502020204030204" pitchFamily="34" charset="0"/>
                          <a:cs typeface="Times New Roman" panose="02020603050405020304" pitchFamily="18" charset="0"/>
                        </a:rPr>
                        <a:t>Siófok</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b="1" noProof="0" dirty="0">
                          <a:solidFill>
                            <a:srgbClr val="000000"/>
                          </a:solidFill>
                          <a:effectLst/>
                          <a:latin typeface="Times New Roman" panose="02020603050405020304" pitchFamily="18" charset="0"/>
                          <a:ea typeface="Calibri" panose="020F0502020204030204" pitchFamily="34" charset="0"/>
                        </a:rPr>
                        <a:t>Provisions on credit assurance registration of New Code of Civil Law,</a:t>
                      </a:r>
                    </a:p>
                    <a:p>
                      <a:pPr>
                        <a:spcAft>
                          <a:spcPts val="0"/>
                        </a:spcAft>
                      </a:pPr>
                      <a:r>
                        <a:rPr lang="en-GB" sz="1600" b="1" noProof="0" dirty="0">
                          <a:solidFill>
                            <a:srgbClr val="000000"/>
                          </a:solidFill>
                          <a:effectLst/>
                          <a:latin typeface="Times New Roman" panose="02020603050405020304" pitchFamily="18" charset="0"/>
                          <a:ea typeface="Calibri" panose="020F0502020204030204" pitchFamily="34" charset="0"/>
                        </a:rPr>
                        <a:t>Latest decisions of Hungarian Supreme Court, Named Curia and the Regional Courts of Appeals</a:t>
                      </a:r>
                    </a:p>
                    <a:p>
                      <a:pPr>
                        <a:spcAft>
                          <a:spcPts val="0"/>
                        </a:spcAft>
                      </a:pPr>
                      <a:r>
                        <a:rPr lang="en-GB" sz="1600" b="1" noProof="0" dirty="0">
                          <a:solidFill>
                            <a:srgbClr val="000000"/>
                          </a:solidFill>
                          <a:effectLst/>
                          <a:latin typeface="Times New Roman" panose="02020603050405020304" pitchFamily="18" charset="0"/>
                          <a:ea typeface="Calibri" panose="020F0502020204030204" pitchFamily="34" charset="0"/>
                        </a:rPr>
                        <a:t>Further development directions of electronic sale system</a:t>
                      </a: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300</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3107548"/>
                  </a:ext>
                </a:extLst>
              </a:tr>
              <a:tr h="751325">
                <a:tc>
                  <a:txBody>
                    <a:bodyPr/>
                    <a:lstStyle/>
                    <a:p>
                      <a:pPr algn="just">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04/11</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Bef>
                          <a:spcPts val="600"/>
                        </a:spcBef>
                        <a:spcAft>
                          <a:spcPts val="600"/>
                        </a:spcAft>
                      </a:pPr>
                      <a:r>
                        <a:rPr lang="en-GB" sz="1600" b="1" noProof="0" dirty="0" err="1">
                          <a:effectLst/>
                          <a:latin typeface="Times New Roman" panose="02020603050405020304" pitchFamily="18" charset="0"/>
                          <a:ea typeface="Calibri" panose="020F0502020204030204" pitchFamily="34" charset="0"/>
                          <a:cs typeface="Times New Roman" panose="02020603050405020304" pitchFamily="18" charset="0"/>
                        </a:rPr>
                        <a:t>Gödöllő</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b="1" noProof="0" dirty="0">
                          <a:solidFill>
                            <a:srgbClr val="000000"/>
                          </a:solidFill>
                          <a:effectLst/>
                          <a:latin typeface="Times New Roman" panose="02020603050405020304" pitchFamily="18" charset="0"/>
                          <a:ea typeface="Calibri" panose="020F0502020204030204" pitchFamily="34" charset="0"/>
                        </a:rPr>
                        <a:t>Dual role of Hungarian National Tax Authority (creditor and authority), related decisions</a:t>
                      </a:r>
                    </a:p>
                    <a:p>
                      <a:pPr algn="just">
                        <a:lnSpc>
                          <a:spcPct val="107000"/>
                        </a:lnSpc>
                        <a:spcAft>
                          <a:spcPts val="0"/>
                        </a:spcAft>
                      </a:pPr>
                      <a:r>
                        <a:rPr lang="en-GB" sz="1600" b="1" noProof="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Cost accounting, due date</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251</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6539084"/>
                  </a:ext>
                </a:extLst>
              </a:tr>
              <a:tr h="1047537">
                <a:tc>
                  <a:txBody>
                    <a:bodyPr/>
                    <a:lstStyle/>
                    <a:p>
                      <a:pPr algn="just">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10/03</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Szeged</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Trust property management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New Civil Procedure Code</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Judicial experiments of forced cancellation procedures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The winding-up of associations, foundations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150</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4953702"/>
                  </a:ext>
                </a:extLst>
              </a:tr>
              <a:tr h="523768">
                <a:tc>
                  <a:txBody>
                    <a:bodyPr/>
                    <a:lstStyle/>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12/05</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Winding up of (</a:t>
                      </a:r>
                      <a:r>
                        <a:rPr lang="en-GB" sz="1600" b="1" noProof="0" dirty="0" err="1">
                          <a:effectLst/>
                          <a:latin typeface="Times New Roman" panose="02020603050405020304" pitchFamily="18" charset="0"/>
                          <a:ea typeface="Calibri" panose="020F0502020204030204" pitchFamily="34" charset="0"/>
                          <a:cs typeface="Times New Roman" panose="02020603050405020304" pitchFamily="18" charset="0"/>
                        </a:rPr>
                        <a:t>assetless</a:t>
                      </a: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 companies in Central-Eastern Europe – The reality show</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77529740"/>
                  </a:ext>
                </a:extLst>
              </a:tr>
            </a:tbl>
          </a:graphicData>
        </a:graphic>
      </p:graphicFrame>
    </p:spTree>
    <p:extLst>
      <p:ext uri="{BB962C8B-B14F-4D97-AF65-F5344CB8AC3E}">
        <p14:creationId xmlns:p14="http://schemas.microsoft.com/office/powerpoint/2010/main" val="31708666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en-GB" b="1" dirty="0"/>
              <a:t>Practical trainings 2016-2017</a:t>
            </a:r>
            <a:endParaRPr lang="hu-HU" dirty="0"/>
          </a:p>
        </p:txBody>
      </p:sp>
      <p:graphicFrame>
        <p:nvGraphicFramePr>
          <p:cNvPr id="4" name="Tartalom helye 3"/>
          <p:cNvGraphicFramePr>
            <a:graphicFrameLocks noGrp="1"/>
          </p:cNvGraphicFramePr>
          <p:nvPr>
            <p:ph idx="1"/>
            <p:extLst/>
          </p:nvPr>
        </p:nvGraphicFramePr>
        <p:xfrm>
          <a:off x="457200" y="2532185"/>
          <a:ext cx="8229600" cy="4321509"/>
        </p:xfrm>
        <a:graphic>
          <a:graphicData uri="http://schemas.openxmlformats.org/drawingml/2006/table">
            <a:tbl>
              <a:tblPr firstRow="1" bandRow="1">
                <a:tableStyleId>{5C22544A-7EE6-4342-B048-85BDC9FD1C3A}</a:tableStyleId>
              </a:tblPr>
              <a:tblGrid>
                <a:gridCol w="747346">
                  <a:extLst>
                    <a:ext uri="{9D8B030D-6E8A-4147-A177-3AD203B41FA5}">
                      <a16:colId xmlns:a16="http://schemas.microsoft.com/office/drawing/2014/main" val="3712256124"/>
                    </a:ext>
                  </a:extLst>
                </a:gridCol>
                <a:gridCol w="1002323">
                  <a:extLst>
                    <a:ext uri="{9D8B030D-6E8A-4147-A177-3AD203B41FA5}">
                      <a16:colId xmlns:a16="http://schemas.microsoft.com/office/drawing/2014/main" val="1211504230"/>
                    </a:ext>
                  </a:extLst>
                </a:gridCol>
                <a:gridCol w="5231423">
                  <a:extLst>
                    <a:ext uri="{9D8B030D-6E8A-4147-A177-3AD203B41FA5}">
                      <a16:colId xmlns:a16="http://schemas.microsoft.com/office/drawing/2014/main" val="760120850"/>
                    </a:ext>
                  </a:extLst>
                </a:gridCol>
                <a:gridCol w="1248508">
                  <a:extLst>
                    <a:ext uri="{9D8B030D-6E8A-4147-A177-3AD203B41FA5}">
                      <a16:colId xmlns:a16="http://schemas.microsoft.com/office/drawing/2014/main" val="360577517"/>
                    </a:ext>
                  </a:extLst>
                </a:gridCol>
              </a:tblGrid>
              <a:tr h="713520">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Date</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Venue</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Topics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number of participants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86200444"/>
                  </a:ext>
                </a:extLst>
              </a:tr>
              <a:tr h="793431">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09/13</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Legal background and practice of electronic treatment of documents and electronic invoicing, Electronic communication with courts and other authorities, Different types of electronic signatures. </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32</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8648328"/>
                  </a:ext>
                </a:extLst>
              </a:tr>
              <a:tr h="509470">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26/10</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600"/>
                        </a:spcBef>
                        <a:spcAft>
                          <a:spcPts val="600"/>
                        </a:spcAft>
                      </a:pPr>
                      <a:r>
                        <a:rPr lang="en-GB" sz="1600" b="1" noProof="0" dirty="0">
                          <a:solidFill>
                            <a:srgbClr val="000000"/>
                          </a:solidFill>
                          <a:effectLst/>
                          <a:latin typeface="Times New Roman" panose="02020603050405020304" pitchFamily="18" charset="0"/>
                          <a:ea typeface="Calibri" panose="020F0502020204030204" pitchFamily="34" charset="0"/>
                        </a:rPr>
                        <a:t>Legislative and methodological review of the winding-up procedure from designation to cancellation</a:t>
                      </a: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26</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5240080"/>
                  </a:ext>
                </a:extLst>
              </a:tr>
              <a:tr h="524562">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21/11</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Development of electronic sale system in 2016, and the expected improvements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20</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77654598"/>
                  </a:ext>
                </a:extLst>
              </a:tr>
              <a:tr h="1002801">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03/22</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Methodology of accounting the insolvency costs, interpretation of its legal background</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Guidance of the Registration Authority</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26</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0998000"/>
                  </a:ext>
                </a:extLst>
              </a:tr>
              <a:tr h="509470">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19/04</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Budapest</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Accounting rules for insolvency proceedings</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Bef>
                          <a:spcPts val="600"/>
                        </a:spcBef>
                        <a:spcAft>
                          <a:spcPts val="600"/>
                        </a:spcAft>
                      </a:pPr>
                      <a:r>
                        <a:rPr lang="en-GB" sz="1600" b="1" noProof="0" dirty="0">
                          <a:effectLst/>
                          <a:latin typeface="Times New Roman" panose="02020603050405020304" pitchFamily="18" charset="0"/>
                          <a:ea typeface="Calibri" panose="020F0502020204030204" pitchFamily="34" charset="0"/>
                          <a:cs typeface="Times New Roman" panose="02020603050405020304" pitchFamily="18" charset="0"/>
                        </a:rPr>
                        <a:t>44</a:t>
                      </a:r>
                      <a:endParaRPr lang="en-GB" sz="1600" b="1" noProof="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49436230"/>
                  </a:ext>
                </a:extLst>
              </a:tr>
            </a:tbl>
          </a:graphicData>
        </a:graphic>
      </p:graphicFrame>
    </p:spTree>
    <p:extLst>
      <p:ext uri="{BB962C8B-B14F-4D97-AF65-F5344CB8AC3E}">
        <p14:creationId xmlns:p14="http://schemas.microsoft.com/office/powerpoint/2010/main" val="3174083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ím 3"/>
          <p:cNvSpPr>
            <a:spLocks noGrp="1"/>
          </p:cNvSpPr>
          <p:nvPr>
            <p:ph type="ctrTitle"/>
          </p:nvPr>
        </p:nvSpPr>
        <p:spPr/>
        <p:txBody>
          <a:bodyPr>
            <a:normAutofit fontScale="90000"/>
          </a:bodyPr>
          <a:lstStyle/>
          <a:p>
            <a:br>
              <a:rPr lang="hu-HU" dirty="0"/>
            </a:br>
            <a:br>
              <a:rPr lang="hu-HU" dirty="0"/>
            </a:br>
            <a:br>
              <a:rPr lang="hu-HU" dirty="0"/>
            </a:br>
            <a:br>
              <a:rPr lang="hu-HU" dirty="0"/>
            </a:br>
            <a:br>
              <a:rPr lang="hu-HU" dirty="0"/>
            </a:br>
            <a:r>
              <a:rPr lang="hu-HU" b="1" dirty="0" err="1"/>
              <a:t>Thank</a:t>
            </a:r>
            <a:r>
              <a:rPr lang="hu-HU" b="1" dirty="0"/>
              <a:t> </a:t>
            </a:r>
            <a:r>
              <a:rPr lang="hu-HU" b="1" dirty="0" err="1"/>
              <a:t>you</a:t>
            </a:r>
            <a:r>
              <a:rPr lang="hu-HU" b="1" dirty="0"/>
              <a:t> </a:t>
            </a:r>
            <a:r>
              <a:rPr lang="hu-HU" b="1" dirty="0" err="1"/>
              <a:t>for</a:t>
            </a:r>
            <a:r>
              <a:rPr lang="hu-HU" b="1" dirty="0"/>
              <a:t> </a:t>
            </a:r>
            <a:r>
              <a:rPr lang="hu-HU" b="1" dirty="0" err="1"/>
              <a:t>your</a:t>
            </a:r>
            <a:r>
              <a:rPr lang="hu-HU" b="1" dirty="0"/>
              <a:t> </a:t>
            </a:r>
            <a:r>
              <a:rPr lang="hu-HU" b="1" dirty="0" err="1"/>
              <a:t>kind</a:t>
            </a:r>
            <a:r>
              <a:rPr lang="hu-HU" b="1" dirty="0"/>
              <a:t> </a:t>
            </a:r>
            <a:r>
              <a:rPr lang="hu-HU" b="1" dirty="0" err="1"/>
              <a:t>attention</a:t>
            </a:r>
            <a:r>
              <a:rPr lang="hu-HU" b="1" dirty="0"/>
              <a:t>.</a:t>
            </a:r>
            <a:br>
              <a:rPr lang="hu-HU" b="1" dirty="0"/>
            </a:br>
            <a:endParaRPr lang="hu-HU" b="1" dirty="0"/>
          </a:p>
        </p:txBody>
      </p:sp>
      <p:sp>
        <p:nvSpPr>
          <p:cNvPr id="5" name="Alcím 4"/>
          <p:cNvSpPr>
            <a:spLocks noGrp="1"/>
          </p:cNvSpPr>
          <p:nvPr>
            <p:ph type="subTitle" idx="1"/>
          </p:nvPr>
        </p:nvSpPr>
        <p:spPr/>
        <p:txBody>
          <a:bodyPr/>
          <a:lstStyle/>
          <a:p>
            <a:endParaRPr lang="hu-HU" dirty="0"/>
          </a:p>
          <a:p>
            <a:endParaRPr lang="hu-HU" dirty="0"/>
          </a:p>
          <a:p>
            <a:pPr algn="r"/>
            <a:r>
              <a:rPr lang="hu-HU" dirty="0"/>
              <a:t>sara.judit.siket@im.gov.hu</a:t>
            </a:r>
          </a:p>
        </p:txBody>
      </p:sp>
    </p:spTree>
    <p:extLst>
      <p:ext uri="{BB962C8B-B14F-4D97-AF65-F5344CB8AC3E}">
        <p14:creationId xmlns:p14="http://schemas.microsoft.com/office/powerpoint/2010/main" val="399830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1269641"/>
            <a:ext cx="8229600" cy="1143000"/>
          </a:xfrm>
        </p:spPr>
        <p:txBody>
          <a:bodyPr/>
          <a:lstStyle/>
          <a:p>
            <a:pPr eaLnBrk="1" hangingPunct="1"/>
            <a:r>
              <a:rPr lang="en-US" b="1" dirty="0"/>
              <a:t>Coffee Break</a:t>
            </a:r>
          </a:p>
        </p:txBody>
      </p:sp>
      <p:sp>
        <p:nvSpPr>
          <p:cNvPr id="10" name="Subtitle 1"/>
          <p:cNvSpPr txBox="1">
            <a:spLocks/>
          </p:cNvSpPr>
          <p:nvPr/>
        </p:nvSpPr>
        <p:spPr bwMode="auto">
          <a:xfrm>
            <a:off x="230188" y="2462980"/>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11" name="Subtitle 1"/>
          <p:cNvSpPr txBox="1">
            <a:spLocks/>
          </p:cNvSpPr>
          <p:nvPr/>
        </p:nvSpPr>
        <p:spPr bwMode="auto">
          <a:xfrm>
            <a:off x="230488" y="4559710"/>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﻿www.troostwijkauctions.com</a:t>
            </a:r>
          </a:p>
        </p:txBody>
      </p:sp>
      <p:pic>
        <p:nvPicPr>
          <p:cNvPr id="12" name="Picture 1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1948" y="3191940"/>
            <a:ext cx="6698072" cy="1063392"/>
          </a:xfrm>
          <a:prstGeom prst="rect">
            <a:avLst/>
          </a:prstGeom>
        </p:spPr>
      </p:pic>
    </p:spTree>
    <p:extLst>
      <p:ext uri="{BB962C8B-B14F-4D97-AF65-F5344CB8AC3E}">
        <p14:creationId xmlns:p14="http://schemas.microsoft.com/office/powerpoint/2010/main" val="30914423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pPr eaLnBrk="1" hangingPunct="1"/>
            <a:r>
              <a:rPr lang="en-US" b="1" dirty="0"/>
              <a:t>Directors’ liability across Europe</a:t>
            </a:r>
          </a:p>
        </p:txBody>
      </p:sp>
      <p:sp>
        <p:nvSpPr>
          <p:cNvPr id="3" name="Subtitle 2"/>
          <p:cNvSpPr>
            <a:spLocks noGrp="1"/>
          </p:cNvSpPr>
          <p:nvPr>
            <p:ph type="subTitle" idx="1"/>
          </p:nvPr>
        </p:nvSpPr>
        <p:spPr>
          <a:xfrm>
            <a:off x="252413" y="3465319"/>
            <a:ext cx="8647112" cy="1752600"/>
          </a:xfrm>
        </p:spPr>
        <p:txBody>
          <a:bodyPr rtlCol="0">
            <a:noAutofit/>
          </a:bodyPr>
          <a:lstStyle/>
          <a:p>
            <a:pPr>
              <a:defRPr/>
            </a:pPr>
            <a:r>
              <a:rPr lang="en-US" sz="2800" b="1" dirty="0"/>
              <a:t>Evert </a:t>
            </a:r>
            <a:r>
              <a:rPr lang="en-US" sz="2800" b="1" dirty="0" err="1"/>
              <a:t>Verwey</a:t>
            </a:r>
            <a:r>
              <a:rPr lang="en-US" sz="2800" b="1" dirty="0"/>
              <a:t> (Clifford Chance LLP, Netherlands)</a:t>
            </a:r>
          </a:p>
          <a:p>
            <a:pPr>
              <a:defRPr/>
            </a:pPr>
            <a:r>
              <a:rPr lang="nl-NL" sz="2800" b="1" dirty="0"/>
              <a:t>Zoltán </a:t>
            </a:r>
            <a:r>
              <a:rPr lang="nl-NL" sz="2800" b="1" dirty="0" err="1"/>
              <a:t>Fabók</a:t>
            </a:r>
            <a:r>
              <a:rPr lang="nl-NL" sz="2800" b="1" dirty="0"/>
              <a:t> </a:t>
            </a:r>
            <a:r>
              <a:rPr lang="en-US" sz="2800" b="1" dirty="0"/>
              <a:t>(DLA Piper LLP, Hungary)</a:t>
            </a:r>
          </a:p>
          <a:p>
            <a:pPr>
              <a:defRPr/>
            </a:pPr>
            <a:r>
              <a:rPr lang="en-US" sz="2800" b="1" dirty="0"/>
              <a:t>Mgr. </a:t>
            </a:r>
            <a:r>
              <a:rPr lang="en-US" sz="2800" b="1" dirty="0" err="1"/>
              <a:t>Ing</a:t>
            </a:r>
            <a:r>
              <a:rPr lang="en-US" sz="2800" b="1" dirty="0"/>
              <a:t>. </a:t>
            </a:r>
            <a:r>
              <a:rPr lang="en-US" sz="2800" b="1" dirty="0" err="1"/>
              <a:t>Dávid</a:t>
            </a:r>
            <a:r>
              <a:rPr lang="en-US" sz="2800" b="1" dirty="0"/>
              <a:t> </a:t>
            </a:r>
            <a:r>
              <a:rPr lang="en-GB" sz="2800" b="1" dirty="0" err="1"/>
              <a:t>Oršula</a:t>
            </a:r>
            <a:r>
              <a:rPr lang="en-US" sz="2800" b="1" dirty="0"/>
              <a:t> (</a:t>
            </a:r>
            <a:r>
              <a:rPr lang="en-US" sz="2800" b="1" dirty="0" err="1"/>
              <a:t>bnt</a:t>
            </a:r>
            <a:r>
              <a:rPr lang="en-US" sz="2800" b="1" dirty="0"/>
              <a:t> attorneys-at-law, Slovakia) </a:t>
            </a:r>
          </a:p>
          <a:p>
            <a:pPr>
              <a:defRPr/>
            </a:pPr>
            <a:r>
              <a:rPr lang="en-US" sz="2800" b="1" dirty="0"/>
              <a:t>Robert van Galen (</a:t>
            </a:r>
            <a:r>
              <a:rPr lang="en-US" sz="2800" b="1" dirty="0" err="1"/>
              <a:t>NautaDutilh</a:t>
            </a:r>
            <a:r>
              <a:rPr lang="en-US" sz="2800" b="1" dirty="0"/>
              <a:t>, Netherlands)</a:t>
            </a:r>
          </a:p>
          <a:p>
            <a:pPr>
              <a:defRPr/>
            </a:pPr>
            <a:endParaRPr lang="nl-NL" dirty="0"/>
          </a:p>
          <a:p>
            <a:pPr>
              <a:defRPr/>
            </a:pPr>
            <a:endParaRPr lang="en-US" b="1" dirty="0"/>
          </a:p>
          <a:p>
            <a:pPr>
              <a:defRPr/>
            </a:pPr>
            <a:endParaRPr lang="en-US" dirty="0"/>
          </a:p>
        </p:txBody>
      </p:sp>
    </p:spTree>
    <p:extLst>
      <p:ext uri="{BB962C8B-B14F-4D97-AF65-F5344CB8AC3E}">
        <p14:creationId xmlns:p14="http://schemas.microsoft.com/office/powerpoint/2010/main" val="36474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457200" indent="-457200">
              <a:buFont typeface="+mj-lt"/>
              <a:buAutoNum type="arabicPeriod"/>
            </a:pPr>
            <a:r>
              <a:rPr lang="en-US" sz="2400" dirty="0"/>
              <a:t>Introduction </a:t>
            </a:r>
          </a:p>
          <a:p>
            <a:pPr marL="457200" indent="-457200">
              <a:buFont typeface="+mj-lt"/>
              <a:buAutoNum type="arabicPeriod"/>
            </a:pPr>
            <a:r>
              <a:rPr lang="en-US" sz="2400" dirty="0"/>
              <a:t>Hungary, England, Netherlands, Slovakia </a:t>
            </a:r>
            <a:endParaRPr lang="nl-NL" sz="2400" dirty="0"/>
          </a:p>
          <a:p>
            <a:pPr marL="457200" indent="-457200">
              <a:spcAft>
                <a:spcPts val="1200"/>
              </a:spcAft>
              <a:buFont typeface="+mj-lt"/>
              <a:buAutoNum type="arabicPeriod"/>
            </a:pPr>
            <a:r>
              <a:rPr lang="en-GB" sz="2400" dirty="0"/>
              <a:t>Considerations</a:t>
            </a:r>
          </a:p>
        </p:txBody>
      </p:sp>
    </p:spTree>
    <p:extLst>
      <p:ext uri="{BB962C8B-B14F-4D97-AF65-F5344CB8AC3E}">
        <p14:creationId xmlns:p14="http://schemas.microsoft.com/office/powerpoint/2010/main" val="985326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a:xfrm>
            <a:off x="4019547" y="3781423"/>
            <a:ext cx="1104904" cy="1123953"/>
          </a:xfrm>
          <a:custGeom>
            <a:avLst/>
            <a:gdLst>
              <a:gd name="connsiteX0" fmla="*/ 0 w 1104904"/>
              <a:gd name="connsiteY0" fmla="*/ 561977 h 1123953"/>
              <a:gd name="connsiteX1" fmla="*/ 158486 w 1104904"/>
              <a:gd name="connsiteY1" fmla="*/ 168010 h 1123953"/>
              <a:gd name="connsiteX2" fmla="*/ 552453 w 1104904"/>
              <a:gd name="connsiteY2" fmla="*/ 1 h 1123953"/>
              <a:gd name="connsiteX3" fmla="*/ 946420 w 1104904"/>
              <a:gd name="connsiteY3" fmla="*/ 168012 h 1123953"/>
              <a:gd name="connsiteX4" fmla="*/ 1104904 w 1104904"/>
              <a:gd name="connsiteY4" fmla="*/ 561979 h 1123953"/>
              <a:gd name="connsiteX5" fmla="*/ 946419 w 1104904"/>
              <a:gd name="connsiteY5" fmla="*/ 955946 h 1123953"/>
              <a:gd name="connsiteX6" fmla="*/ 552452 w 1104904"/>
              <a:gd name="connsiteY6" fmla="*/ 1123956 h 1123953"/>
              <a:gd name="connsiteX7" fmla="*/ 158485 w 1104904"/>
              <a:gd name="connsiteY7" fmla="*/ 955946 h 1123953"/>
              <a:gd name="connsiteX8" fmla="*/ 0 w 1104904"/>
              <a:gd name="connsiteY8" fmla="*/ 561979 h 1123953"/>
              <a:gd name="connsiteX9" fmla="*/ 0 w 1104904"/>
              <a:gd name="connsiteY9" fmla="*/ 561977 h 11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4904" h="1123953">
                <a:moveTo>
                  <a:pt x="0" y="561977"/>
                </a:moveTo>
                <a:cubicBezTo>
                  <a:pt x="0" y="414595"/>
                  <a:pt x="56916" y="273112"/>
                  <a:pt x="158486" y="168010"/>
                </a:cubicBezTo>
                <a:cubicBezTo>
                  <a:pt x="262349" y="60535"/>
                  <a:pt x="404297" y="0"/>
                  <a:pt x="552453" y="1"/>
                </a:cubicBezTo>
                <a:cubicBezTo>
                  <a:pt x="700609" y="1"/>
                  <a:pt x="842557" y="60536"/>
                  <a:pt x="946420" y="168012"/>
                </a:cubicBezTo>
                <a:cubicBezTo>
                  <a:pt x="1047989" y="273114"/>
                  <a:pt x="1104905" y="414597"/>
                  <a:pt x="1104904" y="561979"/>
                </a:cubicBezTo>
                <a:cubicBezTo>
                  <a:pt x="1104904" y="709361"/>
                  <a:pt x="1047988" y="850844"/>
                  <a:pt x="946419" y="955946"/>
                </a:cubicBezTo>
                <a:cubicBezTo>
                  <a:pt x="842556" y="1063421"/>
                  <a:pt x="700608" y="1123956"/>
                  <a:pt x="552452" y="1123956"/>
                </a:cubicBezTo>
                <a:cubicBezTo>
                  <a:pt x="404296" y="1123956"/>
                  <a:pt x="262348" y="1063421"/>
                  <a:pt x="158485" y="955946"/>
                </a:cubicBezTo>
                <a:cubicBezTo>
                  <a:pt x="56916" y="850844"/>
                  <a:pt x="0" y="709361"/>
                  <a:pt x="0" y="561979"/>
                </a:cubicBezTo>
                <a:lnTo>
                  <a:pt x="0" y="561977"/>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74510" tIns="177299" rIns="174510" bIns="177299" numCol="1" spcCol="1270" anchor="ctr" anchorCtr="0">
            <a:noAutofit/>
          </a:bodyPr>
          <a:lstStyle/>
          <a:p>
            <a:pPr lvl="0" algn="ctr" defTabSz="444500">
              <a:lnSpc>
                <a:spcPct val="90000"/>
              </a:lnSpc>
              <a:spcBef>
                <a:spcPct val="0"/>
              </a:spcBef>
              <a:spcAft>
                <a:spcPct val="35000"/>
              </a:spcAft>
            </a:pPr>
            <a:r>
              <a:rPr lang="en-US" sz="1000" b="1" kern="1200" dirty="0"/>
              <a:t>Issues for consideration</a:t>
            </a:r>
          </a:p>
        </p:txBody>
      </p:sp>
      <p:sp>
        <p:nvSpPr>
          <p:cNvPr id="4" name="Freeform 3"/>
          <p:cNvSpPr/>
          <p:nvPr/>
        </p:nvSpPr>
        <p:spPr>
          <a:xfrm rot="16200000">
            <a:off x="4377617" y="3241906"/>
            <a:ext cx="388765" cy="367519"/>
          </a:xfrm>
          <a:custGeom>
            <a:avLst/>
            <a:gdLst>
              <a:gd name="connsiteX0" fmla="*/ 0 w 388765"/>
              <a:gd name="connsiteY0" fmla="*/ 73504 h 367519"/>
              <a:gd name="connsiteX1" fmla="*/ 205006 w 388765"/>
              <a:gd name="connsiteY1" fmla="*/ 73504 h 367519"/>
              <a:gd name="connsiteX2" fmla="*/ 205006 w 388765"/>
              <a:gd name="connsiteY2" fmla="*/ 0 h 367519"/>
              <a:gd name="connsiteX3" fmla="*/ 388765 w 388765"/>
              <a:gd name="connsiteY3" fmla="*/ 183760 h 367519"/>
              <a:gd name="connsiteX4" fmla="*/ 205006 w 388765"/>
              <a:gd name="connsiteY4" fmla="*/ 367519 h 367519"/>
              <a:gd name="connsiteX5" fmla="*/ 205006 w 388765"/>
              <a:gd name="connsiteY5" fmla="*/ 294015 h 367519"/>
              <a:gd name="connsiteX6" fmla="*/ 0 w 388765"/>
              <a:gd name="connsiteY6" fmla="*/ 294015 h 367519"/>
              <a:gd name="connsiteX7" fmla="*/ 0 w 38876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765" h="367519">
                <a:moveTo>
                  <a:pt x="0" y="73504"/>
                </a:moveTo>
                <a:lnTo>
                  <a:pt x="205006" y="73504"/>
                </a:lnTo>
                <a:lnTo>
                  <a:pt x="205006" y="0"/>
                </a:lnTo>
                <a:lnTo>
                  <a:pt x="388765" y="183760"/>
                </a:lnTo>
                <a:lnTo>
                  <a:pt x="205006" y="367519"/>
                </a:lnTo>
                <a:lnTo>
                  <a:pt x="20500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 tIns="73504" rIns="110257" bIns="73503" numCol="1" spcCol="1270" anchor="ctr" anchorCtr="0">
            <a:noAutofit/>
          </a:bodyPr>
          <a:lstStyle/>
          <a:p>
            <a:pPr lvl="0" algn="ctr" defTabSz="311150">
              <a:lnSpc>
                <a:spcPct val="90000"/>
              </a:lnSpc>
              <a:spcBef>
                <a:spcPct val="0"/>
              </a:spcBef>
              <a:spcAft>
                <a:spcPct val="35000"/>
              </a:spcAft>
            </a:pPr>
            <a:endParaRPr lang="en-US" sz="700" kern="1200"/>
          </a:p>
        </p:txBody>
      </p:sp>
      <p:sp>
        <p:nvSpPr>
          <p:cNvPr id="5" name="Freeform 4"/>
          <p:cNvSpPr/>
          <p:nvPr/>
        </p:nvSpPr>
        <p:spPr>
          <a:xfrm>
            <a:off x="4057594" y="1995208"/>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Obligation to file for insolvency</a:t>
            </a:r>
            <a:endParaRPr lang="en-US" sz="1000" b="1" kern="1200" dirty="0"/>
          </a:p>
        </p:txBody>
      </p:sp>
      <p:sp>
        <p:nvSpPr>
          <p:cNvPr id="6" name="Freeform 5"/>
          <p:cNvSpPr/>
          <p:nvPr/>
        </p:nvSpPr>
        <p:spPr>
          <a:xfrm rot="18360000">
            <a:off x="4915232" y="3416916"/>
            <a:ext cx="392775" cy="36751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0" y="73504"/>
                </a:moveTo>
                <a:lnTo>
                  <a:pt x="209016" y="73504"/>
                </a:lnTo>
                <a:lnTo>
                  <a:pt x="209016" y="0"/>
                </a:lnTo>
                <a:lnTo>
                  <a:pt x="392775" y="183760"/>
                </a:lnTo>
                <a:lnTo>
                  <a:pt x="209016" y="367519"/>
                </a:lnTo>
                <a:lnTo>
                  <a:pt x="20901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73504" rIns="110255" bIns="73503" numCol="1" spcCol="1270" anchor="ctr" anchorCtr="0">
            <a:noAutofit/>
          </a:bodyPr>
          <a:lstStyle/>
          <a:p>
            <a:pPr lvl="0" algn="ctr" defTabSz="311150">
              <a:lnSpc>
                <a:spcPct val="90000"/>
              </a:lnSpc>
              <a:spcBef>
                <a:spcPct val="0"/>
              </a:spcBef>
              <a:spcAft>
                <a:spcPct val="35000"/>
              </a:spcAft>
            </a:pPr>
            <a:endParaRPr lang="en-US" sz="700" kern="1200"/>
          </a:p>
        </p:txBody>
      </p:sp>
      <p:sp>
        <p:nvSpPr>
          <p:cNvPr id="7" name="Freeform 6"/>
          <p:cNvSpPr/>
          <p:nvPr/>
        </p:nvSpPr>
        <p:spPr>
          <a:xfrm>
            <a:off x="5128447" y="2343148"/>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Higher risks during restructuring?</a:t>
            </a:r>
            <a:endParaRPr lang="en-US" sz="1000" b="1" kern="1200" dirty="0"/>
          </a:p>
        </p:txBody>
      </p:sp>
      <p:sp>
        <p:nvSpPr>
          <p:cNvPr id="8" name="Freeform 7"/>
          <p:cNvSpPr/>
          <p:nvPr/>
        </p:nvSpPr>
        <p:spPr>
          <a:xfrm rot="20520000">
            <a:off x="5246042" y="3875795"/>
            <a:ext cx="399086" cy="36751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0" y="73504"/>
                </a:moveTo>
                <a:lnTo>
                  <a:pt x="215327" y="73504"/>
                </a:lnTo>
                <a:lnTo>
                  <a:pt x="215327" y="0"/>
                </a:lnTo>
                <a:lnTo>
                  <a:pt x="399086" y="183760"/>
                </a:lnTo>
                <a:lnTo>
                  <a:pt x="215327" y="367519"/>
                </a:lnTo>
                <a:lnTo>
                  <a:pt x="215327"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 tIns="73503" rIns="110256" bIns="73504" numCol="1" spcCol="1270" anchor="ctr" anchorCtr="0">
            <a:noAutofit/>
          </a:bodyPr>
          <a:lstStyle/>
          <a:p>
            <a:pPr lvl="0" algn="ctr" defTabSz="311150">
              <a:lnSpc>
                <a:spcPct val="90000"/>
              </a:lnSpc>
              <a:spcBef>
                <a:spcPct val="0"/>
              </a:spcBef>
              <a:spcAft>
                <a:spcPct val="35000"/>
              </a:spcAft>
            </a:pPr>
            <a:endParaRPr lang="en-US" sz="700" kern="1200"/>
          </a:p>
        </p:txBody>
      </p:sp>
      <p:sp>
        <p:nvSpPr>
          <p:cNvPr id="9" name="Freeform 8"/>
          <p:cNvSpPr/>
          <p:nvPr/>
        </p:nvSpPr>
        <p:spPr>
          <a:xfrm>
            <a:off x="5790271" y="3254071"/>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kern="1200" dirty="0"/>
              <a:t>Tips and tricks for directors ?</a:t>
            </a:r>
          </a:p>
        </p:txBody>
      </p:sp>
      <p:sp>
        <p:nvSpPr>
          <p:cNvPr id="10" name="Freeform 9"/>
          <p:cNvSpPr/>
          <p:nvPr/>
        </p:nvSpPr>
        <p:spPr>
          <a:xfrm rot="1080000">
            <a:off x="5246042" y="4443485"/>
            <a:ext cx="399086" cy="36751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0" y="73504"/>
                </a:moveTo>
                <a:lnTo>
                  <a:pt x="215327" y="73504"/>
                </a:lnTo>
                <a:lnTo>
                  <a:pt x="215327" y="0"/>
                </a:lnTo>
                <a:lnTo>
                  <a:pt x="399086" y="183760"/>
                </a:lnTo>
                <a:lnTo>
                  <a:pt x="215327" y="367519"/>
                </a:lnTo>
                <a:lnTo>
                  <a:pt x="215327"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73504" rIns="110255" bIns="73503" numCol="1" spcCol="1270" anchor="ctr" anchorCtr="0">
            <a:noAutofit/>
          </a:bodyPr>
          <a:lstStyle/>
          <a:p>
            <a:pPr lvl="0" algn="ctr" defTabSz="311150">
              <a:lnSpc>
                <a:spcPct val="90000"/>
              </a:lnSpc>
              <a:spcBef>
                <a:spcPct val="0"/>
              </a:spcBef>
              <a:spcAft>
                <a:spcPct val="35000"/>
              </a:spcAft>
            </a:pPr>
            <a:endParaRPr lang="en-US" sz="700" kern="1200"/>
          </a:p>
        </p:txBody>
      </p:sp>
      <p:sp>
        <p:nvSpPr>
          <p:cNvPr id="11" name="Freeform 10"/>
          <p:cNvSpPr/>
          <p:nvPr/>
        </p:nvSpPr>
        <p:spPr>
          <a:xfrm>
            <a:off x="5790271" y="4380033"/>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kern="1200" dirty="0"/>
              <a:t>Criminal liability</a:t>
            </a:r>
          </a:p>
        </p:txBody>
      </p:sp>
      <p:sp>
        <p:nvSpPr>
          <p:cNvPr id="12" name="Freeform 11"/>
          <p:cNvSpPr/>
          <p:nvPr/>
        </p:nvSpPr>
        <p:spPr>
          <a:xfrm rot="3240000">
            <a:off x="4915232" y="4902364"/>
            <a:ext cx="392775" cy="36751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0" y="73504"/>
                </a:moveTo>
                <a:lnTo>
                  <a:pt x="209016" y="73504"/>
                </a:lnTo>
                <a:lnTo>
                  <a:pt x="209016" y="0"/>
                </a:lnTo>
                <a:lnTo>
                  <a:pt x="392775" y="183760"/>
                </a:lnTo>
                <a:lnTo>
                  <a:pt x="209016" y="367519"/>
                </a:lnTo>
                <a:lnTo>
                  <a:pt x="20901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73503" rIns="110255" bIns="73504" numCol="1" spcCol="1270" anchor="ctr" anchorCtr="0">
            <a:noAutofit/>
          </a:bodyPr>
          <a:lstStyle/>
          <a:p>
            <a:pPr lvl="0" algn="ctr" defTabSz="311150">
              <a:lnSpc>
                <a:spcPct val="90000"/>
              </a:lnSpc>
              <a:spcBef>
                <a:spcPct val="0"/>
              </a:spcBef>
              <a:spcAft>
                <a:spcPct val="35000"/>
              </a:spcAft>
            </a:pPr>
            <a:endParaRPr lang="en-US" sz="700" kern="1200"/>
          </a:p>
        </p:txBody>
      </p:sp>
      <p:sp>
        <p:nvSpPr>
          <p:cNvPr id="13" name="Freeform 12"/>
          <p:cNvSpPr/>
          <p:nvPr/>
        </p:nvSpPr>
        <p:spPr>
          <a:xfrm>
            <a:off x="5128447" y="5290955"/>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Obligation:</a:t>
            </a:r>
          </a:p>
          <a:p>
            <a:pPr lvl="0" algn="ctr" defTabSz="444500">
              <a:lnSpc>
                <a:spcPct val="90000"/>
              </a:lnSpc>
              <a:spcBef>
                <a:spcPct val="0"/>
              </a:spcBef>
              <a:spcAft>
                <a:spcPct val="35000"/>
              </a:spcAft>
            </a:pPr>
            <a:r>
              <a:rPr lang="en-US" sz="1000" b="1" kern="1200" dirty="0"/>
              <a:t>Filing annual accounts</a:t>
            </a:r>
          </a:p>
        </p:txBody>
      </p:sp>
      <p:sp>
        <p:nvSpPr>
          <p:cNvPr id="14" name="Freeform 13"/>
          <p:cNvSpPr/>
          <p:nvPr/>
        </p:nvSpPr>
        <p:spPr>
          <a:xfrm rot="5400000">
            <a:off x="4377617" y="5077374"/>
            <a:ext cx="388765" cy="367519"/>
          </a:xfrm>
          <a:custGeom>
            <a:avLst/>
            <a:gdLst>
              <a:gd name="connsiteX0" fmla="*/ 0 w 388765"/>
              <a:gd name="connsiteY0" fmla="*/ 73504 h 367519"/>
              <a:gd name="connsiteX1" fmla="*/ 205006 w 388765"/>
              <a:gd name="connsiteY1" fmla="*/ 73504 h 367519"/>
              <a:gd name="connsiteX2" fmla="*/ 205006 w 388765"/>
              <a:gd name="connsiteY2" fmla="*/ 0 h 367519"/>
              <a:gd name="connsiteX3" fmla="*/ 388765 w 388765"/>
              <a:gd name="connsiteY3" fmla="*/ 183760 h 367519"/>
              <a:gd name="connsiteX4" fmla="*/ 205006 w 388765"/>
              <a:gd name="connsiteY4" fmla="*/ 367519 h 367519"/>
              <a:gd name="connsiteX5" fmla="*/ 205006 w 388765"/>
              <a:gd name="connsiteY5" fmla="*/ 294015 h 367519"/>
              <a:gd name="connsiteX6" fmla="*/ 0 w 388765"/>
              <a:gd name="connsiteY6" fmla="*/ 294015 h 367519"/>
              <a:gd name="connsiteX7" fmla="*/ 0 w 38876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765" h="367519">
                <a:moveTo>
                  <a:pt x="0" y="73504"/>
                </a:moveTo>
                <a:lnTo>
                  <a:pt x="205006" y="73504"/>
                </a:lnTo>
                <a:lnTo>
                  <a:pt x="205006" y="0"/>
                </a:lnTo>
                <a:lnTo>
                  <a:pt x="388765" y="183760"/>
                </a:lnTo>
                <a:lnTo>
                  <a:pt x="205006" y="367519"/>
                </a:lnTo>
                <a:lnTo>
                  <a:pt x="20500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73503" rIns="110256" bIns="73505" numCol="1" spcCol="1270" anchor="ctr" anchorCtr="0">
            <a:noAutofit/>
          </a:bodyPr>
          <a:lstStyle/>
          <a:p>
            <a:pPr lvl="0" algn="ctr" defTabSz="311150">
              <a:lnSpc>
                <a:spcPct val="90000"/>
              </a:lnSpc>
              <a:spcBef>
                <a:spcPct val="0"/>
              </a:spcBef>
              <a:spcAft>
                <a:spcPct val="35000"/>
              </a:spcAft>
            </a:pPr>
            <a:endParaRPr lang="en-US" sz="700" kern="1200"/>
          </a:p>
        </p:txBody>
      </p:sp>
      <p:sp>
        <p:nvSpPr>
          <p:cNvPr id="15" name="Freeform 14"/>
          <p:cNvSpPr/>
          <p:nvPr/>
        </p:nvSpPr>
        <p:spPr>
          <a:xfrm>
            <a:off x="4057594" y="5638896"/>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kern="1200" dirty="0"/>
              <a:t>Obligation:</a:t>
            </a:r>
          </a:p>
          <a:p>
            <a:pPr lvl="0" algn="ctr" defTabSz="444500">
              <a:lnSpc>
                <a:spcPct val="90000"/>
              </a:lnSpc>
              <a:spcBef>
                <a:spcPct val="0"/>
              </a:spcBef>
              <a:spcAft>
                <a:spcPct val="35000"/>
              </a:spcAft>
            </a:pPr>
            <a:r>
              <a:rPr lang="en-US" sz="1000" b="1" dirty="0"/>
              <a:t>Books and records</a:t>
            </a:r>
            <a:endParaRPr lang="en-US" sz="1000" b="1" kern="1200" dirty="0"/>
          </a:p>
        </p:txBody>
      </p:sp>
      <p:sp>
        <p:nvSpPr>
          <p:cNvPr id="16" name="Freeform 15"/>
          <p:cNvSpPr/>
          <p:nvPr/>
        </p:nvSpPr>
        <p:spPr>
          <a:xfrm rot="18360000">
            <a:off x="3835991" y="4902363"/>
            <a:ext cx="392776" cy="367520"/>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392775" y="294015"/>
                </a:moveTo>
                <a:lnTo>
                  <a:pt x="183759" y="294015"/>
                </a:lnTo>
                <a:lnTo>
                  <a:pt x="183759" y="367519"/>
                </a:lnTo>
                <a:lnTo>
                  <a:pt x="0" y="183759"/>
                </a:lnTo>
                <a:lnTo>
                  <a:pt x="183759" y="0"/>
                </a:lnTo>
                <a:lnTo>
                  <a:pt x="183759" y="73504"/>
                </a:lnTo>
                <a:lnTo>
                  <a:pt x="392775" y="73504"/>
                </a:lnTo>
                <a:lnTo>
                  <a:pt x="392775"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10255" tIns="73504" rIns="1" bIns="73504" numCol="1" spcCol="1270" anchor="ctr" anchorCtr="0">
            <a:noAutofit/>
          </a:bodyPr>
          <a:lstStyle/>
          <a:p>
            <a:pPr lvl="0" algn="ctr" defTabSz="311150">
              <a:lnSpc>
                <a:spcPct val="90000"/>
              </a:lnSpc>
              <a:spcBef>
                <a:spcPct val="0"/>
              </a:spcBef>
              <a:spcAft>
                <a:spcPct val="35000"/>
              </a:spcAft>
            </a:pPr>
            <a:endParaRPr lang="en-US" sz="700" kern="1200"/>
          </a:p>
        </p:txBody>
      </p:sp>
      <p:sp>
        <p:nvSpPr>
          <p:cNvPr id="17" name="Freeform 16"/>
          <p:cNvSpPr/>
          <p:nvPr/>
        </p:nvSpPr>
        <p:spPr>
          <a:xfrm>
            <a:off x="2986740" y="5290955"/>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Obligation:</a:t>
            </a:r>
          </a:p>
          <a:p>
            <a:pPr lvl="0" algn="ctr" defTabSz="444500">
              <a:lnSpc>
                <a:spcPct val="90000"/>
              </a:lnSpc>
              <a:spcBef>
                <a:spcPct val="0"/>
              </a:spcBef>
              <a:spcAft>
                <a:spcPct val="35000"/>
              </a:spcAft>
            </a:pPr>
            <a:r>
              <a:rPr lang="en-US" sz="1000" b="1" kern="1200" dirty="0"/>
              <a:t>Information sharing</a:t>
            </a:r>
          </a:p>
        </p:txBody>
      </p:sp>
      <p:sp>
        <p:nvSpPr>
          <p:cNvPr id="18" name="Freeform 17"/>
          <p:cNvSpPr/>
          <p:nvPr/>
        </p:nvSpPr>
        <p:spPr>
          <a:xfrm rot="20520000">
            <a:off x="3498871" y="4443484"/>
            <a:ext cx="399087" cy="367520"/>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399086" y="294015"/>
                </a:moveTo>
                <a:lnTo>
                  <a:pt x="183759" y="294015"/>
                </a:lnTo>
                <a:lnTo>
                  <a:pt x="183759" y="367519"/>
                </a:lnTo>
                <a:lnTo>
                  <a:pt x="0" y="183759"/>
                </a:lnTo>
                <a:lnTo>
                  <a:pt x="183759" y="0"/>
                </a:lnTo>
                <a:lnTo>
                  <a:pt x="183759" y="73504"/>
                </a:lnTo>
                <a:lnTo>
                  <a:pt x="399086" y="73504"/>
                </a:lnTo>
                <a:lnTo>
                  <a:pt x="399086"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10255" tIns="73505" rIns="1" bIns="73503" numCol="1" spcCol="1270" anchor="ctr" anchorCtr="0">
            <a:noAutofit/>
          </a:bodyPr>
          <a:lstStyle/>
          <a:p>
            <a:pPr lvl="0" algn="ctr" defTabSz="311150">
              <a:lnSpc>
                <a:spcPct val="90000"/>
              </a:lnSpc>
              <a:spcBef>
                <a:spcPct val="0"/>
              </a:spcBef>
              <a:spcAft>
                <a:spcPct val="35000"/>
              </a:spcAft>
            </a:pPr>
            <a:endParaRPr lang="en-US" sz="700" kern="1200"/>
          </a:p>
        </p:txBody>
      </p:sp>
      <p:sp>
        <p:nvSpPr>
          <p:cNvPr id="19" name="Freeform 18"/>
          <p:cNvSpPr/>
          <p:nvPr/>
        </p:nvSpPr>
        <p:spPr>
          <a:xfrm>
            <a:off x="2324916" y="4380033"/>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Should there be harmonization</a:t>
            </a:r>
            <a:endParaRPr lang="nl-NL" sz="1000" b="1" kern="1200" dirty="0"/>
          </a:p>
        </p:txBody>
      </p:sp>
      <p:sp>
        <p:nvSpPr>
          <p:cNvPr id="20" name="Freeform 19"/>
          <p:cNvSpPr/>
          <p:nvPr/>
        </p:nvSpPr>
        <p:spPr>
          <a:xfrm rot="22680000">
            <a:off x="3498871" y="3875795"/>
            <a:ext cx="399087" cy="36751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399086" y="294015"/>
                </a:moveTo>
                <a:lnTo>
                  <a:pt x="183759" y="294015"/>
                </a:lnTo>
                <a:lnTo>
                  <a:pt x="183759" y="367519"/>
                </a:lnTo>
                <a:lnTo>
                  <a:pt x="0" y="183759"/>
                </a:lnTo>
                <a:lnTo>
                  <a:pt x="183759" y="0"/>
                </a:lnTo>
                <a:lnTo>
                  <a:pt x="183759" y="73504"/>
                </a:lnTo>
                <a:lnTo>
                  <a:pt x="399086" y="73504"/>
                </a:lnTo>
                <a:lnTo>
                  <a:pt x="399086"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10256" tIns="73503" rIns="0" bIns="73504" numCol="1" spcCol="1270" anchor="ctr" anchorCtr="0">
            <a:noAutofit/>
          </a:bodyPr>
          <a:lstStyle/>
          <a:p>
            <a:pPr lvl="0" algn="ctr" defTabSz="311150">
              <a:lnSpc>
                <a:spcPct val="90000"/>
              </a:lnSpc>
              <a:spcBef>
                <a:spcPct val="0"/>
              </a:spcBef>
              <a:spcAft>
                <a:spcPct val="35000"/>
              </a:spcAft>
            </a:pPr>
            <a:endParaRPr lang="en-US" sz="700" kern="1200"/>
          </a:p>
        </p:txBody>
      </p:sp>
      <p:sp>
        <p:nvSpPr>
          <p:cNvPr id="21" name="Freeform 20"/>
          <p:cNvSpPr/>
          <p:nvPr/>
        </p:nvSpPr>
        <p:spPr>
          <a:xfrm>
            <a:off x="2324916" y="3254071"/>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Liability for winding up </a:t>
            </a:r>
            <a:r>
              <a:rPr lang="en-US" sz="1000" b="1" dirty="0" err="1"/>
              <a:t>assetless</a:t>
            </a:r>
            <a:r>
              <a:rPr lang="en-US" sz="1000" b="1" dirty="0"/>
              <a:t> companies (out of court)</a:t>
            </a:r>
            <a:endParaRPr lang="en-US" sz="1000" b="1" kern="1200" dirty="0"/>
          </a:p>
        </p:txBody>
      </p:sp>
      <p:sp>
        <p:nvSpPr>
          <p:cNvPr id="22" name="Freeform 21"/>
          <p:cNvSpPr/>
          <p:nvPr/>
        </p:nvSpPr>
        <p:spPr>
          <a:xfrm rot="24840000">
            <a:off x="3835991" y="3416916"/>
            <a:ext cx="392775" cy="36751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392775" y="294015"/>
                </a:moveTo>
                <a:lnTo>
                  <a:pt x="183759" y="294015"/>
                </a:lnTo>
                <a:lnTo>
                  <a:pt x="183759" y="367519"/>
                </a:lnTo>
                <a:lnTo>
                  <a:pt x="0" y="183759"/>
                </a:lnTo>
                <a:lnTo>
                  <a:pt x="183759" y="0"/>
                </a:lnTo>
                <a:lnTo>
                  <a:pt x="183759" y="73504"/>
                </a:lnTo>
                <a:lnTo>
                  <a:pt x="392775" y="73504"/>
                </a:lnTo>
                <a:lnTo>
                  <a:pt x="392775"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10255" tIns="73503" rIns="0" bIns="73504" numCol="1" spcCol="1270" anchor="ctr" anchorCtr="0">
            <a:noAutofit/>
          </a:bodyPr>
          <a:lstStyle/>
          <a:p>
            <a:pPr lvl="0" algn="ctr" defTabSz="311150">
              <a:lnSpc>
                <a:spcPct val="90000"/>
              </a:lnSpc>
              <a:spcBef>
                <a:spcPct val="0"/>
              </a:spcBef>
              <a:spcAft>
                <a:spcPct val="35000"/>
              </a:spcAft>
            </a:pPr>
            <a:endParaRPr lang="en-US" sz="700" kern="1200"/>
          </a:p>
        </p:txBody>
      </p:sp>
      <p:sp>
        <p:nvSpPr>
          <p:cNvPr id="23" name="Freeform 22"/>
          <p:cNvSpPr/>
          <p:nvPr/>
        </p:nvSpPr>
        <p:spPr>
          <a:xfrm>
            <a:off x="2986740" y="2343148"/>
            <a:ext cx="1028811" cy="1052695"/>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63366" tIns="166864" rIns="163366" bIns="166864" numCol="1" spcCol="1270" anchor="ctr" anchorCtr="0">
            <a:noAutofit/>
          </a:bodyPr>
          <a:lstStyle/>
          <a:p>
            <a:pPr lvl="0" algn="ctr" defTabSz="444500">
              <a:lnSpc>
                <a:spcPct val="90000"/>
              </a:lnSpc>
              <a:spcBef>
                <a:spcPct val="0"/>
              </a:spcBef>
              <a:spcAft>
                <a:spcPct val="35000"/>
              </a:spcAft>
            </a:pPr>
            <a:r>
              <a:rPr lang="en-US" sz="1000" b="1" dirty="0"/>
              <a:t>Liability for directors against third-parties</a:t>
            </a:r>
            <a:endParaRPr lang="en-US" sz="1000" b="1" kern="1200" dirty="0"/>
          </a:p>
        </p:txBody>
      </p:sp>
      <p:sp>
        <p:nvSpPr>
          <p:cNvPr id="24" name="Title 1"/>
          <p:cNvSpPr txBox="1">
            <a:spLocks/>
          </p:cNvSpPr>
          <p:nvPr/>
        </p:nvSpPr>
        <p:spPr>
          <a:xfrm>
            <a:off x="457200" y="1416511"/>
            <a:ext cx="8229600" cy="669464"/>
          </a:xfrm>
          <a:prstGeom prst="rect">
            <a:avLst/>
          </a:prstGeom>
        </p:spPr>
        <p:txBody>
          <a:bodyPr vert="horz" lIns="91440" tIns="45720" rIns="91440" bIns="45720" rtlCol="0" anchor="b" anchorCtr="0">
            <a:noAutofit/>
          </a:bodyPr>
          <a:lstStyle/>
          <a:p>
            <a:pPr marL="0" marR="0" lvl="0" indent="0" algn="ctr" defTabSz="457200" rtl="0" eaLnBrk="1" fontAlgn="auto" latinLnBrk="0" hangingPunct="1">
              <a:lnSpc>
                <a:spcPts val="3600"/>
              </a:lnSpc>
              <a:spcBef>
                <a:spcPct val="0"/>
              </a:spcBef>
              <a:spcAft>
                <a:spcPts val="0"/>
              </a:spcAft>
              <a:buClrTx/>
              <a:buSzTx/>
              <a:buFontTx/>
              <a:buNone/>
              <a:tabLst/>
              <a:defRPr/>
            </a:pPr>
            <a:r>
              <a:rPr kumimoji="0" lang="en-US" sz="2800" b="0" i="0" u="none" strike="noStrike" kern="1200" cap="none" spc="0" normalizeH="0" baseline="0" noProof="0">
                <a:ln>
                  <a:noFill/>
                </a:ln>
                <a:solidFill>
                  <a:schemeClr val="tx1"/>
                </a:solidFill>
                <a:effectLst/>
                <a:uLnTx/>
                <a:uFillTx/>
                <a:latin typeface="+mj-lt"/>
                <a:ea typeface="+mj-ea"/>
                <a:cs typeface="+mj-cs"/>
              </a:rPr>
              <a:t>Issues for consideration</a:t>
            </a:r>
            <a:endParaRPr kumimoji="0" lang="en-US" sz="28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8789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linds(horizontal)">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linds(horizontal)">
                                      <p:cBhvr>
                                        <p:cTn id="23" dur="500"/>
                                        <p:tgtEl>
                                          <p:spTgt spid="17"/>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blinds(horizontal)">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500"/>
                                        <p:tgtEl>
                                          <p:spTgt spid="13"/>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horizontal)">
                                      <p:cBhvr>
                                        <p:cTn id="39" dur="500"/>
                                        <p:tgtEl>
                                          <p:spTgt spid="14"/>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blinds(horizontal)">
                                      <p:cBhvr>
                                        <p:cTn id="50" dur="500"/>
                                        <p:tgtEl>
                                          <p:spTgt spid="21"/>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500"/>
                                        <p:tgtEl>
                                          <p:spTgt spid="19"/>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blinds(horizontal)">
                                      <p:cBhvr>
                                        <p:cTn id="58" dur="500"/>
                                        <p:tgtEl>
                                          <p:spTgt spid="18"/>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horizontal)">
                                      <p:cBhvr>
                                        <p:cTn id="63" dur="500"/>
                                        <p:tgtEl>
                                          <p:spTgt spid="6"/>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horizontal)">
                                      <p:cBhvr>
                                        <p:cTn id="66" dur="500"/>
                                        <p:tgtEl>
                                          <p:spTgt spid="7"/>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linds(horizontal)">
                                      <p:cBhvr>
                                        <p:cTn id="71" dur="500"/>
                                        <p:tgtEl>
                                          <p:spTgt spid="8"/>
                                        </p:tgtEl>
                                      </p:cBhvr>
                                    </p:animEffect>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500"/>
                                        <p:tgtEl>
                                          <p:spTgt spid="9"/>
                                        </p:tgtEl>
                                      </p:cBhvr>
                                    </p:animEffect>
                                  </p:childTnLst>
                                </p:cTn>
                              </p:par>
                            </p:childTnLst>
                          </p:cTn>
                        </p:par>
                      </p:childTnLst>
                    </p:cTn>
                  </p:par>
                  <p:par>
                    <p:cTn id="75" fill="hold">
                      <p:stCondLst>
                        <p:cond delay="indefinite"/>
                      </p:stCondLst>
                      <p:childTnLst>
                        <p:par>
                          <p:cTn id="76" fill="hold">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horizontal)">
                                      <p:cBhvr>
                                        <p:cTn id="79" dur="500"/>
                                        <p:tgtEl>
                                          <p:spTgt spid="10"/>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27819" y="1235075"/>
            <a:ext cx="8888362" cy="1470025"/>
          </a:xfrm>
        </p:spPr>
        <p:txBody>
          <a:bodyPr>
            <a:normAutofit/>
          </a:bodyPr>
          <a:lstStyle/>
          <a:p>
            <a:r>
              <a:rPr lang="en-GB" b="1" dirty="0"/>
              <a:t>Practical solutions of selling assets</a:t>
            </a:r>
            <a:r>
              <a:rPr lang="en-US" b="1" dirty="0"/>
              <a:t> </a:t>
            </a:r>
          </a:p>
        </p:txBody>
      </p:sp>
      <p:sp>
        <p:nvSpPr>
          <p:cNvPr id="3" name="Subtitle 2"/>
          <p:cNvSpPr>
            <a:spLocks noGrp="1"/>
          </p:cNvSpPr>
          <p:nvPr>
            <p:ph type="subTitle" idx="1"/>
          </p:nvPr>
        </p:nvSpPr>
        <p:spPr>
          <a:xfrm>
            <a:off x="252413" y="2705099"/>
            <a:ext cx="8647112" cy="3499055"/>
          </a:xfrm>
        </p:spPr>
        <p:txBody>
          <a:bodyPr rtlCol="0">
            <a:noAutofit/>
          </a:bodyPr>
          <a:lstStyle/>
          <a:p>
            <a:r>
              <a:rPr lang="en-GB" sz="2400" b="1" dirty="0"/>
              <a:t>Panel Leader: </a:t>
            </a:r>
            <a:br>
              <a:rPr lang="en-GB" sz="2400" b="1" dirty="0"/>
            </a:br>
            <a:r>
              <a:rPr lang="nl-NL" sz="2400" b="1" dirty="0"/>
              <a:t> </a:t>
            </a:r>
            <a:r>
              <a:rPr lang="nl-NL" sz="2400" b="1" dirty="0" err="1"/>
              <a:t>Emese</a:t>
            </a:r>
            <a:r>
              <a:rPr lang="nl-NL" sz="2400" b="1" dirty="0"/>
              <a:t> </a:t>
            </a:r>
            <a:r>
              <a:rPr lang="nl-NL" sz="2400" b="1" dirty="0" err="1"/>
              <a:t>Túróczi</a:t>
            </a:r>
            <a:r>
              <a:rPr lang="nl-NL" sz="2400" b="1" dirty="0"/>
              <a:t>, Dr. </a:t>
            </a:r>
            <a:r>
              <a:rPr lang="nl-NL" sz="2400" b="1" dirty="0" err="1"/>
              <a:t>Túróczi</a:t>
            </a:r>
            <a:r>
              <a:rPr lang="nl-NL" sz="2400" b="1" dirty="0"/>
              <a:t> </a:t>
            </a:r>
            <a:r>
              <a:rPr lang="nl-NL" sz="2400" b="1" dirty="0" err="1"/>
              <a:t>Emese</a:t>
            </a:r>
            <a:r>
              <a:rPr lang="nl-NL" sz="2400" b="1" dirty="0"/>
              <a:t> </a:t>
            </a:r>
            <a:r>
              <a:rPr lang="nl-NL" sz="2400" b="1" dirty="0" err="1"/>
              <a:t>Law</a:t>
            </a:r>
            <a:r>
              <a:rPr lang="nl-NL" sz="2400" b="1" dirty="0"/>
              <a:t> Office, Hungary</a:t>
            </a:r>
          </a:p>
          <a:p>
            <a:r>
              <a:rPr lang="nl-NL" sz="2400" b="1" dirty="0" err="1"/>
              <a:t>Balázs</a:t>
            </a:r>
            <a:r>
              <a:rPr lang="nl-NL" sz="2400" b="1" dirty="0"/>
              <a:t> </a:t>
            </a:r>
            <a:r>
              <a:rPr lang="nl-NL" sz="2400" b="1" dirty="0" err="1"/>
              <a:t>Polgár</a:t>
            </a:r>
            <a:r>
              <a:rPr lang="nl-NL" sz="2400" b="1" dirty="0"/>
              <a:t>, </a:t>
            </a:r>
            <a:r>
              <a:rPr lang="nl-NL" sz="2400" b="1" dirty="0" err="1"/>
              <a:t>Patik</a:t>
            </a:r>
            <a:r>
              <a:rPr lang="nl-NL" sz="2400" b="1" dirty="0"/>
              <a:t> and </a:t>
            </a:r>
            <a:r>
              <a:rPr lang="nl-NL" sz="2400" b="1" dirty="0" err="1"/>
              <a:t>Varga</a:t>
            </a:r>
            <a:r>
              <a:rPr lang="nl-NL" sz="2400" b="1" dirty="0"/>
              <a:t> </a:t>
            </a:r>
            <a:r>
              <a:rPr lang="nl-NL" sz="2400" b="1" dirty="0" err="1"/>
              <a:t>Zrt</a:t>
            </a:r>
            <a:r>
              <a:rPr lang="nl-NL" sz="2400" b="1" dirty="0"/>
              <a:t>., Hungary</a:t>
            </a:r>
          </a:p>
          <a:p>
            <a:r>
              <a:rPr lang="nl-NL" sz="2400" b="1" dirty="0" err="1"/>
              <a:t>Maxence</a:t>
            </a:r>
            <a:r>
              <a:rPr lang="nl-NL" sz="2400" b="1" dirty="0"/>
              <a:t> </a:t>
            </a:r>
            <a:r>
              <a:rPr lang="nl-NL" sz="2400" b="1" dirty="0" err="1"/>
              <a:t>Dutat</a:t>
            </a:r>
            <a:r>
              <a:rPr lang="nl-NL" sz="2400" b="1" dirty="0"/>
              <a:t>, Troostwijk, The Netherlands</a:t>
            </a:r>
          </a:p>
          <a:p>
            <a:r>
              <a:rPr lang="nl-NL" sz="2400" b="1" dirty="0"/>
              <a:t>Andreas </a:t>
            </a:r>
            <a:r>
              <a:rPr lang="nl-NL" sz="2400" b="1" dirty="0" err="1"/>
              <a:t>Weinberger</a:t>
            </a:r>
            <a:r>
              <a:rPr lang="nl-NL" sz="2400" b="1" dirty="0"/>
              <a:t>, </a:t>
            </a:r>
            <a:r>
              <a:rPr lang="nl-NL" sz="2400" b="1" dirty="0" err="1"/>
              <a:t>NetBid</a:t>
            </a:r>
            <a:r>
              <a:rPr lang="nl-NL" sz="2400" b="1" dirty="0"/>
              <a:t>, Germany</a:t>
            </a:r>
          </a:p>
          <a:p>
            <a:r>
              <a:rPr lang="nl-NL" sz="2400" b="1" dirty="0"/>
              <a:t>Cornel </a:t>
            </a:r>
            <a:r>
              <a:rPr lang="nl-NL" sz="2400" b="1" dirty="0" err="1"/>
              <a:t>Florea</a:t>
            </a:r>
            <a:r>
              <a:rPr lang="nl-NL" sz="2400" b="1" dirty="0"/>
              <a:t>, CONSULTA 99, Romania</a:t>
            </a:r>
          </a:p>
        </p:txBody>
      </p:sp>
    </p:spTree>
    <p:extLst>
      <p:ext uri="{BB962C8B-B14F-4D97-AF65-F5344CB8AC3E}">
        <p14:creationId xmlns:p14="http://schemas.microsoft.com/office/powerpoint/2010/main" val="172773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69282" y="2381388"/>
            <a:ext cx="7772400" cy="1620644"/>
          </a:xfrm>
        </p:spPr>
        <p:txBody>
          <a:bodyPr>
            <a:normAutofit/>
          </a:bodyPr>
          <a:lstStyle/>
          <a:p>
            <a:pPr eaLnBrk="1" hangingPunct="1"/>
            <a:r>
              <a:rPr lang="hu-HU" sz="3200" b="1" dirty="0"/>
              <a:t>Introduction of the Hungarian electronic asset-selling system (EÉR)</a:t>
            </a:r>
            <a:br>
              <a:rPr lang="hu-HU" sz="3200" b="1" dirty="0"/>
            </a:br>
            <a:endParaRPr lang="en-US" sz="3200" b="1" dirty="0"/>
          </a:p>
        </p:txBody>
      </p:sp>
      <p:sp>
        <p:nvSpPr>
          <p:cNvPr id="3" name="Subtitle 2"/>
          <p:cNvSpPr>
            <a:spLocks noGrp="1"/>
          </p:cNvSpPr>
          <p:nvPr>
            <p:ph type="subTitle" idx="1"/>
          </p:nvPr>
        </p:nvSpPr>
        <p:spPr>
          <a:xfrm>
            <a:off x="331926" y="4341619"/>
            <a:ext cx="8647112" cy="1752600"/>
          </a:xfrm>
        </p:spPr>
        <p:txBody>
          <a:bodyPr rtlCol="0">
            <a:noAutofit/>
          </a:bodyPr>
          <a:lstStyle/>
          <a:p>
            <a:pPr>
              <a:defRPr/>
            </a:pPr>
            <a:r>
              <a:rPr lang="hu-HU" sz="2400" b="1" dirty="0"/>
              <a:t>Dr. Túróczi Emese</a:t>
            </a:r>
            <a:br>
              <a:rPr lang="en-US" sz="2400" b="1" dirty="0"/>
            </a:br>
            <a:r>
              <a:rPr lang="hu-HU" sz="2400" b="1" dirty="0"/>
              <a:t>attorney, member of the Legal Committe of Hungarian Association of Insolvency Practitioners</a:t>
            </a:r>
            <a:endParaRPr lang="en-US" sz="2400" dirty="0"/>
          </a:p>
        </p:txBody>
      </p:sp>
    </p:spTree>
    <p:extLst>
      <p:ext uri="{BB962C8B-B14F-4D97-AF65-F5344CB8AC3E}">
        <p14:creationId xmlns:p14="http://schemas.microsoft.com/office/powerpoint/2010/main" val="7336613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3"/>
          <a:stretch>
            <a:fillRect/>
          </a:stretch>
        </p:blipFill>
        <p:spPr>
          <a:xfrm>
            <a:off x="763621" y="1812827"/>
            <a:ext cx="6874222" cy="3477453"/>
          </a:xfrm>
        </p:spPr>
      </p:pic>
      <p:pic>
        <p:nvPicPr>
          <p:cNvPr id="5" name="Picture 4"/>
          <p:cNvPicPr>
            <a:picLocks noChangeAspect="1"/>
          </p:cNvPicPr>
          <p:nvPr/>
        </p:nvPicPr>
        <p:blipFill>
          <a:blip r:embed="rId4"/>
          <a:stretch>
            <a:fillRect/>
          </a:stretch>
        </p:blipFill>
        <p:spPr>
          <a:xfrm>
            <a:off x="6133773" y="1372712"/>
            <a:ext cx="2832652" cy="1487142"/>
          </a:xfrm>
          <a:prstGeom prst="rect">
            <a:avLst/>
          </a:prstGeom>
        </p:spPr>
      </p:pic>
      <p:pic>
        <p:nvPicPr>
          <p:cNvPr id="6" name="Picture 5"/>
          <p:cNvPicPr>
            <a:picLocks noChangeAspect="1"/>
          </p:cNvPicPr>
          <p:nvPr/>
        </p:nvPicPr>
        <p:blipFill>
          <a:blip r:embed="rId5"/>
          <a:stretch>
            <a:fillRect/>
          </a:stretch>
        </p:blipFill>
        <p:spPr>
          <a:xfrm>
            <a:off x="4683263" y="4862762"/>
            <a:ext cx="3256170" cy="1735263"/>
          </a:xfrm>
          <a:prstGeom prst="rect">
            <a:avLst/>
          </a:prstGeom>
        </p:spPr>
      </p:pic>
      <p:pic>
        <p:nvPicPr>
          <p:cNvPr id="7" name="Picture 6"/>
          <p:cNvPicPr>
            <a:picLocks noChangeAspect="1"/>
          </p:cNvPicPr>
          <p:nvPr/>
        </p:nvPicPr>
        <p:blipFill>
          <a:blip r:embed="rId6"/>
          <a:stretch>
            <a:fillRect/>
          </a:stretch>
        </p:blipFill>
        <p:spPr>
          <a:xfrm>
            <a:off x="848346" y="5030307"/>
            <a:ext cx="3133725" cy="1400175"/>
          </a:xfrm>
          <a:prstGeom prst="rect">
            <a:avLst/>
          </a:prstGeom>
        </p:spPr>
      </p:pic>
    </p:spTree>
    <p:extLst>
      <p:ext uri="{BB962C8B-B14F-4D97-AF65-F5344CB8AC3E}">
        <p14:creationId xmlns:p14="http://schemas.microsoft.com/office/powerpoint/2010/main" val="237182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081337" y="2825716"/>
            <a:ext cx="2981325" cy="1533525"/>
          </a:xfrm>
        </p:spPr>
      </p:pic>
    </p:spTree>
    <p:extLst>
      <p:ext uri="{BB962C8B-B14F-4D97-AF65-F5344CB8AC3E}">
        <p14:creationId xmlns:p14="http://schemas.microsoft.com/office/powerpoint/2010/main" val="13488712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44" y="1466023"/>
            <a:ext cx="8229600" cy="1143000"/>
          </a:xfrm>
        </p:spPr>
        <p:txBody>
          <a:bodyPr>
            <a:normAutofit/>
          </a:bodyPr>
          <a:lstStyle/>
          <a:p>
            <a:r>
              <a:rPr lang="hu-HU" sz="2800" b="1" dirty="0"/>
              <a:t>The vision: an on-line insolvency „marketplace” that...</a:t>
            </a:r>
          </a:p>
        </p:txBody>
      </p:sp>
      <p:sp>
        <p:nvSpPr>
          <p:cNvPr id="3" name="Content Placeholder 2"/>
          <p:cNvSpPr>
            <a:spLocks noGrp="1"/>
          </p:cNvSpPr>
          <p:nvPr>
            <p:ph idx="1"/>
          </p:nvPr>
        </p:nvSpPr>
        <p:spPr>
          <a:xfrm>
            <a:off x="546652" y="2186610"/>
            <a:ext cx="8140148" cy="4064654"/>
          </a:xfrm>
        </p:spPr>
        <p:txBody>
          <a:bodyPr>
            <a:normAutofit fontScale="40000" lnSpcReduction="20000"/>
          </a:bodyPr>
          <a:lstStyle/>
          <a:p>
            <a:pPr marL="0" indent="0">
              <a:buNone/>
            </a:pPr>
            <a:endParaRPr lang="hu-HU" dirty="0"/>
          </a:p>
          <a:p>
            <a:pPr marL="0" indent="0">
              <a:buNone/>
            </a:pPr>
            <a:endParaRPr lang="hu-HU" dirty="0"/>
          </a:p>
          <a:p>
            <a:pPr>
              <a:buFont typeface="Wingdings" panose="05000000000000000000" pitchFamily="2" charset="2"/>
              <a:buChar char="§"/>
            </a:pPr>
            <a:r>
              <a:rPr lang="hu-HU" sz="4500" dirty="0"/>
              <a:t>meets the requirements of modern information society</a:t>
            </a:r>
          </a:p>
          <a:p>
            <a:pPr>
              <a:buFont typeface="Wingdings" panose="05000000000000000000" pitchFamily="2" charset="2"/>
              <a:buChar char="§"/>
            </a:pPr>
            <a:r>
              <a:rPr lang="hu-HU" sz="4500" dirty="0"/>
              <a:t>accelerates sale procedures and enhances efficiency</a:t>
            </a:r>
          </a:p>
          <a:p>
            <a:pPr>
              <a:buFont typeface="Wingdings" panose="05000000000000000000" pitchFamily="2" charset="2"/>
              <a:buChar char="§"/>
            </a:pPr>
            <a:r>
              <a:rPr lang="hu-HU" sz="4500" dirty="0"/>
              <a:t>draws more potential buyers than the „old fashioned” way of tendering/auctioning</a:t>
            </a:r>
          </a:p>
          <a:p>
            <a:pPr>
              <a:buFont typeface="Wingdings" panose="05000000000000000000" pitchFamily="2" charset="2"/>
              <a:buChar char="§"/>
            </a:pPr>
            <a:r>
              <a:rPr lang="hu-HU" sz="4500" dirty="0"/>
              <a:t>creates higher revenues from sales </a:t>
            </a:r>
          </a:p>
          <a:p>
            <a:pPr>
              <a:buFont typeface="Wingdings" panose="05000000000000000000" pitchFamily="2" charset="2"/>
              <a:buChar char="§"/>
            </a:pPr>
            <a:r>
              <a:rPr lang="hu-HU" sz="4500" dirty="0"/>
              <a:t>prevents/filters out fraudulent transactions  </a:t>
            </a:r>
          </a:p>
          <a:p>
            <a:pPr>
              <a:buFont typeface="Wingdings" panose="05000000000000000000" pitchFamily="2" charset="2"/>
              <a:buChar char="§"/>
            </a:pPr>
            <a:r>
              <a:rPr lang="hu-HU" sz="4500" dirty="0"/>
              <a:t>is readily available, transparent and and easy-to use</a:t>
            </a:r>
          </a:p>
          <a:p>
            <a:pPr>
              <a:buFont typeface="Wingdings" panose="05000000000000000000" pitchFamily="2" charset="2"/>
              <a:buChar char="§"/>
            </a:pPr>
            <a:r>
              <a:rPr lang="hu-HU" sz="4500" dirty="0"/>
              <a:t>supports both means of public sale (tenders &amp; auctions) </a:t>
            </a:r>
          </a:p>
          <a:p>
            <a:pPr marL="0" indent="0">
              <a:buNone/>
            </a:pPr>
            <a:endParaRPr lang="hu-HU" sz="4500" dirty="0"/>
          </a:p>
          <a:p>
            <a:pPr marL="0" indent="0">
              <a:buNone/>
            </a:pPr>
            <a:r>
              <a:rPr lang="hu-HU" sz="4500" b="1" i="1" dirty="0"/>
              <a:t>similar projects</a:t>
            </a:r>
            <a:r>
              <a:rPr lang="hu-HU" sz="4500" dirty="0"/>
              <a:t>: e-auction sites of </a:t>
            </a:r>
            <a:r>
              <a:rPr lang="hu-HU" sz="4500" b="1" dirty="0"/>
              <a:t>Hungarian Chamber of Court Bailiffs</a:t>
            </a:r>
            <a:r>
              <a:rPr lang="hu-HU" sz="4500" dirty="0"/>
              <a:t> (judicial enforcement proceedings) &amp; </a:t>
            </a:r>
            <a:r>
              <a:rPr lang="hu-HU" sz="4500" b="1" dirty="0"/>
              <a:t>National Tax and Customs Adminstration </a:t>
            </a:r>
            <a:r>
              <a:rPr lang="hu-HU" sz="4500" dirty="0"/>
              <a:t>(tax enforcement proceedings) </a:t>
            </a:r>
          </a:p>
          <a:p>
            <a:pPr marL="0" indent="0">
              <a:buNone/>
            </a:pPr>
            <a:r>
              <a:rPr lang="hu-HU" sz="4500" dirty="0"/>
              <a:t> </a:t>
            </a:r>
          </a:p>
          <a:p>
            <a:endParaRPr lang="hu-HU" dirty="0"/>
          </a:p>
          <a:p>
            <a:endParaRPr lang="hu-HU" dirty="0"/>
          </a:p>
          <a:p>
            <a:endParaRPr lang="hu-HU" dirty="0"/>
          </a:p>
        </p:txBody>
      </p:sp>
    </p:spTree>
    <p:extLst>
      <p:ext uri="{BB962C8B-B14F-4D97-AF65-F5344CB8AC3E}">
        <p14:creationId xmlns:p14="http://schemas.microsoft.com/office/powerpoint/2010/main" val="439604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5259"/>
            <a:ext cx="8229600" cy="1143000"/>
          </a:xfrm>
        </p:spPr>
        <p:txBody>
          <a:bodyPr>
            <a:normAutofit fontScale="90000"/>
          </a:bodyPr>
          <a:lstStyle/>
          <a:p>
            <a:br>
              <a:rPr lang="hu-HU" sz="3100" b="1" dirty="0"/>
            </a:br>
            <a:r>
              <a:rPr lang="hu-HU" sz="3100" b="1" dirty="0"/>
              <a:t>Why a centralized, government-operated system? </a:t>
            </a:r>
            <a:br>
              <a:rPr lang="hu-HU" dirty="0"/>
            </a:br>
            <a:endParaRPr lang="hu-HU" dirty="0"/>
          </a:p>
        </p:txBody>
      </p:sp>
      <p:sp>
        <p:nvSpPr>
          <p:cNvPr id="3" name="Content Placeholder 2"/>
          <p:cNvSpPr>
            <a:spLocks noGrp="1"/>
          </p:cNvSpPr>
          <p:nvPr>
            <p:ph idx="1"/>
          </p:nvPr>
        </p:nvSpPr>
        <p:spPr>
          <a:xfrm>
            <a:off x="546652" y="2784945"/>
            <a:ext cx="8229600" cy="3028872"/>
          </a:xfrm>
        </p:spPr>
        <p:txBody>
          <a:bodyPr>
            <a:noAutofit/>
          </a:bodyPr>
          <a:lstStyle/>
          <a:p>
            <a:pPr>
              <a:buFont typeface="Wingdings" panose="05000000000000000000" pitchFamily="2" charset="2"/>
              <a:buChar char="§"/>
            </a:pPr>
            <a:r>
              <a:rPr lang="hu-HU" sz="2000" b="1" i="1" dirty="0"/>
              <a:t>availability</a:t>
            </a:r>
            <a:r>
              <a:rPr lang="hu-HU" sz="2000" dirty="0"/>
              <a:t>: (as the use of the system in insolvency asset sales is mandatory with very few exceptions) all public insolvency sale proceedings take place at one virtual marketplace</a:t>
            </a:r>
          </a:p>
          <a:p>
            <a:pPr>
              <a:buFont typeface="Wingdings" panose="05000000000000000000" pitchFamily="2" charset="2"/>
              <a:buChar char="§"/>
            </a:pPr>
            <a:r>
              <a:rPr lang="hu-HU" sz="2000" b="1" i="1" dirty="0"/>
              <a:t>transparency</a:t>
            </a:r>
            <a:r>
              <a:rPr lang="hu-HU" sz="2000" dirty="0"/>
              <a:t>: the logging of user activities &amp; the compulsory data/documents to be uploaded into the system make sale proceedings and transactions traceable (by creditors/stakeholders and the operator)</a:t>
            </a:r>
          </a:p>
          <a:p>
            <a:pPr>
              <a:buFont typeface="Wingdings" panose="05000000000000000000" pitchFamily="2" charset="2"/>
              <a:buChar char="§"/>
            </a:pPr>
            <a:r>
              <a:rPr lang="hu-HU" sz="2000" b="1" i="1" dirty="0"/>
              <a:t>government control: </a:t>
            </a:r>
            <a:r>
              <a:rPr lang="hu-HU" sz="2000" dirty="0"/>
              <a:t>the sale-related activities may easily be  monitored by the IP’s supervisory authority/operator </a:t>
            </a:r>
          </a:p>
          <a:p>
            <a:pPr marL="0" indent="0">
              <a:buNone/>
            </a:pPr>
            <a:r>
              <a:rPr lang="hu-HU" sz="2200" dirty="0"/>
              <a:t>  </a:t>
            </a:r>
          </a:p>
        </p:txBody>
      </p:sp>
    </p:spTree>
    <p:extLst>
      <p:ext uri="{BB962C8B-B14F-4D97-AF65-F5344CB8AC3E}">
        <p14:creationId xmlns:p14="http://schemas.microsoft.com/office/powerpoint/2010/main" val="1248150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86719"/>
            <a:ext cx="8229600" cy="1143000"/>
          </a:xfrm>
        </p:spPr>
        <p:txBody>
          <a:bodyPr>
            <a:normAutofit/>
          </a:bodyPr>
          <a:lstStyle/>
          <a:p>
            <a:r>
              <a:rPr lang="hu-HU" sz="2800" b="1" dirty="0"/>
              <a:t>Facts and figures</a:t>
            </a:r>
          </a:p>
        </p:txBody>
      </p:sp>
      <p:sp>
        <p:nvSpPr>
          <p:cNvPr id="3" name="Content Placeholder 2"/>
          <p:cNvSpPr>
            <a:spLocks noGrp="1"/>
          </p:cNvSpPr>
          <p:nvPr>
            <p:ph idx="1"/>
          </p:nvPr>
        </p:nvSpPr>
        <p:spPr>
          <a:xfrm>
            <a:off x="457200" y="2529718"/>
            <a:ext cx="8229600" cy="3503333"/>
          </a:xfrm>
        </p:spPr>
        <p:txBody>
          <a:bodyPr>
            <a:normAutofit fontScale="55000" lnSpcReduction="20000"/>
          </a:bodyPr>
          <a:lstStyle/>
          <a:p>
            <a:pPr>
              <a:buFont typeface="Wingdings" panose="05000000000000000000" pitchFamily="2" charset="2"/>
              <a:buChar char="§"/>
            </a:pPr>
            <a:r>
              <a:rPr lang="hu-HU" sz="3300" b="1" dirty="0"/>
              <a:t>EÉR</a:t>
            </a:r>
            <a:r>
              <a:rPr lang="hu-HU" sz="3300" dirty="0"/>
              <a:t> has been introduced in </a:t>
            </a:r>
            <a:r>
              <a:rPr lang="hu-HU" sz="3300" b="1" dirty="0"/>
              <a:t>January 2015</a:t>
            </a:r>
          </a:p>
          <a:p>
            <a:pPr>
              <a:buFont typeface="Wingdings" panose="05000000000000000000" pitchFamily="2" charset="2"/>
              <a:buChar char="§"/>
            </a:pPr>
            <a:r>
              <a:rPr lang="hu-HU" sz="3300" dirty="0"/>
              <a:t>by </a:t>
            </a:r>
            <a:r>
              <a:rPr lang="hu-HU" sz="3300" b="1" dirty="0"/>
              <a:t>Govt.regulation No. 17/2014. (II. 3.)</a:t>
            </a:r>
          </a:p>
          <a:p>
            <a:pPr>
              <a:buFont typeface="Wingdings" panose="05000000000000000000" pitchFamily="2" charset="2"/>
              <a:buChar char="§"/>
            </a:pPr>
            <a:r>
              <a:rPr lang="hu-HU" sz="3300" dirty="0"/>
              <a:t>operated by the </a:t>
            </a:r>
            <a:r>
              <a:rPr lang="hu-HU" sz="3300" b="1" dirty="0"/>
              <a:t>Ministry of National Development’s Authority of Registration of Insolvency Practitioners</a:t>
            </a:r>
          </a:p>
          <a:p>
            <a:pPr>
              <a:buFont typeface="Wingdings" panose="05000000000000000000" pitchFamily="2" charset="2"/>
              <a:buChar char="§"/>
            </a:pPr>
            <a:r>
              <a:rPr lang="hu-HU" sz="3300" b="1" i="1" dirty="0"/>
              <a:t>mandatory platform</a:t>
            </a:r>
            <a:r>
              <a:rPr lang="hu-HU" sz="3300" dirty="0"/>
              <a:t>: all public asset sale procedures (tenders &amp; auctions) must be realized by way of the system, except for the sale of:</a:t>
            </a:r>
          </a:p>
          <a:p>
            <a:pPr lvl="1">
              <a:buFont typeface="Arial" panose="020B0604020202020204" pitchFamily="34" charset="0"/>
              <a:buChar char="•"/>
            </a:pPr>
            <a:r>
              <a:rPr lang="hu-HU" sz="3300" dirty="0"/>
              <a:t>arable land </a:t>
            </a:r>
          </a:p>
          <a:p>
            <a:pPr lvl="1">
              <a:buFont typeface="Arial" panose="020B0604020202020204" pitchFamily="34" charset="0"/>
              <a:buChar char="•"/>
            </a:pPr>
            <a:r>
              <a:rPr lang="hu-HU" sz="3300" dirty="0"/>
              <a:t>stocks/company shares (if a credit institution or investment service provider is involved)</a:t>
            </a:r>
          </a:p>
          <a:p>
            <a:pPr lvl="1">
              <a:buFont typeface="Arial" panose="020B0604020202020204" pitchFamily="34" charset="0"/>
              <a:buChar char="•"/>
            </a:pPr>
            <a:r>
              <a:rPr lang="hu-HU" sz="3300" dirty="0"/>
              <a:t>small-value assets (expected sale revenues – minus costs – would not exceed HUF 100K)</a:t>
            </a:r>
          </a:p>
          <a:p>
            <a:pPr lvl="1">
              <a:buFont typeface="Arial" panose="020B0604020202020204" pitchFamily="34" charset="0"/>
              <a:buChar char="•"/>
            </a:pPr>
            <a:r>
              <a:rPr lang="hu-HU" sz="3300" dirty="0"/>
              <a:t>individual cases when the Creditor’s Committee agrees on a different means of public sale (ie. via an international auction site, etc.)</a:t>
            </a:r>
          </a:p>
          <a:p>
            <a:pPr lvl="1"/>
            <a:endParaRPr lang="hu-HU" sz="2900" dirty="0"/>
          </a:p>
          <a:p>
            <a:pPr lvl="1"/>
            <a:endParaRPr lang="hu-HU" sz="2400" dirty="0"/>
          </a:p>
          <a:p>
            <a:pPr lvl="1"/>
            <a:endParaRPr lang="hu-HU" sz="2400" dirty="0"/>
          </a:p>
        </p:txBody>
      </p:sp>
    </p:spTree>
    <p:extLst>
      <p:ext uri="{BB962C8B-B14F-4D97-AF65-F5344CB8AC3E}">
        <p14:creationId xmlns:p14="http://schemas.microsoft.com/office/powerpoint/2010/main" val="12763430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2"/>
          <p:cNvGraphicFramePr/>
          <p:nvPr>
            <p:extLst/>
          </p:nvPr>
        </p:nvGraphicFramePr>
        <p:xfrm>
          <a:off x="457201" y="2807532"/>
          <a:ext cx="8229600" cy="378577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Táblázat 4"/>
          <p:cNvGraphicFramePr>
            <a:graphicFrameLocks noGrp="1"/>
          </p:cNvGraphicFramePr>
          <p:nvPr>
            <p:extLst/>
          </p:nvPr>
        </p:nvGraphicFramePr>
        <p:xfrm>
          <a:off x="1203158" y="1324172"/>
          <a:ext cx="6416843" cy="1463040"/>
        </p:xfrm>
        <a:graphic>
          <a:graphicData uri="http://schemas.openxmlformats.org/drawingml/2006/table">
            <a:tbl>
              <a:tblPr firstRow="1" bandRow="1"/>
              <a:tblGrid>
                <a:gridCol w="2807073">
                  <a:extLst>
                    <a:ext uri="{9D8B030D-6E8A-4147-A177-3AD203B41FA5}">
                      <a16:colId xmlns:a16="http://schemas.microsoft.com/office/drawing/2014/main" val="20000"/>
                    </a:ext>
                  </a:extLst>
                </a:gridCol>
                <a:gridCol w="3609770">
                  <a:extLst>
                    <a:ext uri="{9D8B030D-6E8A-4147-A177-3AD203B41FA5}">
                      <a16:colId xmlns:a16="http://schemas.microsoft.com/office/drawing/2014/main" val="20001"/>
                    </a:ext>
                  </a:extLst>
                </a:gridCol>
              </a:tblGrid>
              <a:tr h="326348">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r>
                        <a:rPr lang="hu-HU" dirty="0"/>
                        <a:t>Year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r>
                        <a:rPr lang="hu-HU" dirty="0"/>
                        <a:t>Number of registered users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0000"/>
                  </a:ext>
                </a:extLst>
              </a:tr>
              <a:tr h="326348">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2015</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2163</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1"/>
                  </a:ext>
                </a:extLst>
              </a:tr>
              <a:tr h="326348">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2016</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1941</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2"/>
                  </a:ext>
                </a:extLst>
              </a:tr>
              <a:tr h="326348">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2017</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dirty="0"/>
                        <a:t>556</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141878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372978" y="2622884"/>
          <a:ext cx="7868653" cy="372979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Táblázat 4"/>
          <p:cNvGraphicFramePr>
            <a:graphicFrameLocks noGrp="1"/>
          </p:cNvGraphicFramePr>
          <p:nvPr>
            <p:extLst/>
          </p:nvPr>
        </p:nvGraphicFramePr>
        <p:xfrm>
          <a:off x="1696453" y="1407695"/>
          <a:ext cx="5715000" cy="1376918"/>
        </p:xfrm>
        <a:graphic>
          <a:graphicData uri="http://schemas.openxmlformats.org/drawingml/2006/table">
            <a:tbl>
              <a:tblPr firstRow="1" bandRow="1"/>
              <a:tblGrid>
                <a:gridCol w="2906533">
                  <a:extLst>
                    <a:ext uri="{9D8B030D-6E8A-4147-A177-3AD203B41FA5}">
                      <a16:colId xmlns:a16="http://schemas.microsoft.com/office/drawing/2014/main" val="20000"/>
                    </a:ext>
                  </a:extLst>
                </a:gridCol>
                <a:gridCol w="2808467">
                  <a:extLst>
                    <a:ext uri="{9D8B030D-6E8A-4147-A177-3AD203B41FA5}">
                      <a16:colId xmlns:a16="http://schemas.microsoft.com/office/drawing/2014/main" val="20001"/>
                    </a:ext>
                  </a:extLst>
                </a:gridCol>
              </a:tblGrid>
              <a:tr h="367178">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r>
                        <a:rPr lang="hu-HU" sz="1600" dirty="0"/>
                        <a:t>Year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457200" rtl="0" eaLnBrk="1" latinLnBrk="0" hangingPunct="1">
                        <a:defRPr sz="1800" b="1" kern="1200">
                          <a:solidFill>
                            <a:schemeClr val="lt1"/>
                          </a:solidFill>
                          <a:latin typeface="Calibri" panose="020F0502020204030204"/>
                        </a:defRPr>
                      </a:lvl1pPr>
                      <a:lvl2pPr marL="457200" algn="l" defTabSz="457200" rtl="0" eaLnBrk="1" latinLnBrk="0" hangingPunct="1">
                        <a:defRPr sz="1800" b="1" kern="1200">
                          <a:solidFill>
                            <a:schemeClr val="lt1"/>
                          </a:solidFill>
                          <a:latin typeface="Calibri" panose="020F0502020204030204"/>
                        </a:defRPr>
                      </a:lvl2pPr>
                      <a:lvl3pPr marL="914400" algn="l" defTabSz="457200" rtl="0" eaLnBrk="1" latinLnBrk="0" hangingPunct="1">
                        <a:defRPr sz="1800" b="1" kern="1200">
                          <a:solidFill>
                            <a:schemeClr val="lt1"/>
                          </a:solidFill>
                          <a:latin typeface="Calibri" panose="020F0502020204030204"/>
                        </a:defRPr>
                      </a:lvl3pPr>
                      <a:lvl4pPr marL="1371600" algn="l" defTabSz="457200" rtl="0" eaLnBrk="1" latinLnBrk="0" hangingPunct="1">
                        <a:defRPr sz="1800" b="1" kern="1200">
                          <a:solidFill>
                            <a:schemeClr val="lt1"/>
                          </a:solidFill>
                          <a:latin typeface="Calibri" panose="020F0502020204030204"/>
                        </a:defRPr>
                      </a:lvl4pPr>
                      <a:lvl5pPr marL="1828800" algn="l" defTabSz="457200" rtl="0" eaLnBrk="1" latinLnBrk="0" hangingPunct="1">
                        <a:defRPr sz="1800" b="1" kern="1200">
                          <a:solidFill>
                            <a:schemeClr val="lt1"/>
                          </a:solidFill>
                          <a:latin typeface="Calibri" panose="020F0502020204030204"/>
                        </a:defRPr>
                      </a:lvl5pPr>
                      <a:lvl6pPr marL="2286000" algn="l" defTabSz="457200" rtl="0" eaLnBrk="1" latinLnBrk="0" hangingPunct="1">
                        <a:defRPr sz="1800" b="1" kern="1200">
                          <a:solidFill>
                            <a:schemeClr val="lt1"/>
                          </a:solidFill>
                          <a:latin typeface="Calibri" panose="020F0502020204030204"/>
                        </a:defRPr>
                      </a:lvl6pPr>
                      <a:lvl7pPr marL="2743200" algn="l" defTabSz="457200" rtl="0" eaLnBrk="1" latinLnBrk="0" hangingPunct="1">
                        <a:defRPr sz="1800" b="1" kern="1200">
                          <a:solidFill>
                            <a:schemeClr val="lt1"/>
                          </a:solidFill>
                          <a:latin typeface="Calibri" panose="020F0502020204030204"/>
                        </a:defRPr>
                      </a:lvl7pPr>
                      <a:lvl8pPr marL="3200400" algn="l" defTabSz="457200" rtl="0" eaLnBrk="1" latinLnBrk="0" hangingPunct="1">
                        <a:defRPr sz="1800" b="1" kern="1200">
                          <a:solidFill>
                            <a:schemeClr val="lt1"/>
                          </a:solidFill>
                          <a:latin typeface="Calibri" panose="020F0502020204030204"/>
                        </a:defRPr>
                      </a:lvl8pPr>
                      <a:lvl9pPr marL="3657600" algn="l" defTabSz="457200" rtl="0" eaLnBrk="1" latinLnBrk="0" hangingPunct="1">
                        <a:defRPr sz="1800" b="1" kern="1200">
                          <a:solidFill>
                            <a:schemeClr val="lt1"/>
                          </a:solidFill>
                          <a:latin typeface="Calibri" panose="020F0502020204030204"/>
                        </a:defRPr>
                      </a:lvl9pPr>
                    </a:lstStyle>
                    <a:p>
                      <a:r>
                        <a:rPr lang="hu-HU" sz="1800" dirty="0"/>
                        <a:t>Number of cases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0000"/>
                  </a:ext>
                </a:extLst>
              </a:tr>
              <a:tr h="336580">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2015</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3147</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1"/>
                  </a:ext>
                </a:extLst>
              </a:tr>
              <a:tr h="336580">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2016</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6121</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2"/>
                  </a:ext>
                </a:extLst>
              </a:tr>
              <a:tr h="336580">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2017</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457200" rtl="0" eaLnBrk="1" latinLnBrk="0" hangingPunct="1">
                        <a:defRPr sz="1800" kern="1200">
                          <a:solidFill>
                            <a:schemeClr val="dk1"/>
                          </a:solidFill>
                          <a:latin typeface="Calibri" panose="020F0502020204030204"/>
                        </a:defRPr>
                      </a:lvl1pPr>
                      <a:lvl2pPr marL="457200" algn="l" defTabSz="457200" rtl="0" eaLnBrk="1" latinLnBrk="0" hangingPunct="1">
                        <a:defRPr sz="1800" kern="1200">
                          <a:solidFill>
                            <a:schemeClr val="dk1"/>
                          </a:solidFill>
                          <a:latin typeface="Calibri" panose="020F0502020204030204"/>
                        </a:defRPr>
                      </a:lvl2pPr>
                      <a:lvl3pPr marL="914400" algn="l" defTabSz="457200" rtl="0" eaLnBrk="1" latinLnBrk="0" hangingPunct="1">
                        <a:defRPr sz="1800" kern="1200">
                          <a:solidFill>
                            <a:schemeClr val="dk1"/>
                          </a:solidFill>
                          <a:latin typeface="Calibri" panose="020F0502020204030204"/>
                        </a:defRPr>
                      </a:lvl3pPr>
                      <a:lvl4pPr marL="1371600" algn="l" defTabSz="457200" rtl="0" eaLnBrk="1" latinLnBrk="0" hangingPunct="1">
                        <a:defRPr sz="1800" kern="1200">
                          <a:solidFill>
                            <a:schemeClr val="dk1"/>
                          </a:solidFill>
                          <a:latin typeface="Calibri" panose="020F0502020204030204"/>
                        </a:defRPr>
                      </a:lvl4pPr>
                      <a:lvl5pPr marL="1828800" algn="l" defTabSz="457200" rtl="0" eaLnBrk="1" latinLnBrk="0" hangingPunct="1">
                        <a:defRPr sz="1800" kern="1200">
                          <a:solidFill>
                            <a:schemeClr val="dk1"/>
                          </a:solidFill>
                          <a:latin typeface="Calibri" panose="020F0502020204030204"/>
                        </a:defRPr>
                      </a:lvl5pPr>
                      <a:lvl6pPr marL="2286000" algn="l" defTabSz="457200" rtl="0" eaLnBrk="1" latinLnBrk="0" hangingPunct="1">
                        <a:defRPr sz="1800" kern="1200">
                          <a:solidFill>
                            <a:schemeClr val="dk1"/>
                          </a:solidFill>
                          <a:latin typeface="Calibri" panose="020F0502020204030204"/>
                        </a:defRPr>
                      </a:lvl6pPr>
                      <a:lvl7pPr marL="2743200" algn="l" defTabSz="457200" rtl="0" eaLnBrk="1" latinLnBrk="0" hangingPunct="1">
                        <a:defRPr sz="1800" kern="1200">
                          <a:solidFill>
                            <a:schemeClr val="dk1"/>
                          </a:solidFill>
                          <a:latin typeface="Calibri" panose="020F0502020204030204"/>
                        </a:defRPr>
                      </a:lvl7pPr>
                      <a:lvl8pPr marL="3200400" algn="l" defTabSz="457200" rtl="0" eaLnBrk="1" latinLnBrk="0" hangingPunct="1">
                        <a:defRPr sz="1800" kern="1200">
                          <a:solidFill>
                            <a:schemeClr val="dk1"/>
                          </a:solidFill>
                          <a:latin typeface="Calibri" panose="020F0502020204030204"/>
                        </a:defRPr>
                      </a:lvl8pPr>
                      <a:lvl9pPr marL="3657600" algn="l" defTabSz="457200" rtl="0" eaLnBrk="1" latinLnBrk="0" hangingPunct="1">
                        <a:defRPr sz="1800" kern="1200">
                          <a:solidFill>
                            <a:schemeClr val="dk1"/>
                          </a:solidFill>
                          <a:latin typeface="Calibri" panose="020F0502020204030204"/>
                        </a:defRPr>
                      </a:lvl9pPr>
                    </a:lstStyle>
                    <a:p>
                      <a:r>
                        <a:rPr lang="hu-HU" sz="1600" dirty="0"/>
                        <a:t>609</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30587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zövegdoboz 1"/>
          <p:cNvSpPr txBox="1"/>
          <p:nvPr/>
        </p:nvSpPr>
        <p:spPr>
          <a:xfrm>
            <a:off x="3039493" y="1478134"/>
            <a:ext cx="3093794"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hu-HU" sz="2400" b="1" i="0" u="none" strike="noStrike" kern="0" cap="none" spc="0" normalizeH="0" baseline="0" noProof="0" dirty="0">
                <a:ln>
                  <a:noFill/>
                </a:ln>
                <a:solidFill>
                  <a:prstClr val="black"/>
                </a:solidFill>
                <a:effectLst/>
                <a:uLnTx/>
                <a:uFillTx/>
              </a:rPr>
              <a:t>Auction/tender ratio</a:t>
            </a:r>
          </a:p>
        </p:txBody>
      </p:sp>
      <p:graphicFrame>
        <p:nvGraphicFramePr>
          <p:cNvPr id="6" name="Chart 5"/>
          <p:cNvGraphicFramePr/>
          <p:nvPr>
            <p:extLst/>
          </p:nvPr>
        </p:nvGraphicFramePr>
        <p:xfrm>
          <a:off x="890337" y="2310061"/>
          <a:ext cx="3602150" cy="358541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extLst/>
          </p:nvPr>
        </p:nvGraphicFramePr>
        <p:xfrm>
          <a:off x="5218043" y="2310061"/>
          <a:ext cx="3127864" cy="358541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04502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29752" y="1816769"/>
            <a:ext cx="1852863" cy="369332"/>
          </a:xfrm>
          <a:prstGeom prst="rect">
            <a:avLst/>
          </a:prstGeom>
          <a:noFill/>
        </p:spPr>
        <p:txBody>
          <a:bodyPr wrap="square" rtlCol="0">
            <a:spAutoFit/>
          </a:bodyPr>
          <a:lstStyle/>
          <a:p>
            <a:endParaRPr lang="hu-HU" dirty="0"/>
          </a:p>
        </p:txBody>
      </p:sp>
      <p:graphicFrame>
        <p:nvGraphicFramePr>
          <p:cNvPr id="9" name="Chart 8"/>
          <p:cNvGraphicFramePr/>
          <p:nvPr>
            <p:extLst/>
          </p:nvPr>
        </p:nvGraphicFramePr>
        <p:xfrm>
          <a:off x="565484" y="2174070"/>
          <a:ext cx="3946358" cy="422308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p:cNvGraphicFramePr/>
          <p:nvPr>
            <p:extLst/>
          </p:nvPr>
        </p:nvGraphicFramePr>
        <p:xfrm>
          <a:off x="4728411" y="2186100"/>
          <a:ext cx="3946358" cy="4106415"/>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1840832" y="1612232"/>
            <a:ext cx="5065294" cy="461665"/>
          </a:xfrm>
          <a:prstGeom prst="rect">
            <a:avLst/>
          </a:prstGeom>
          <a:noFill/>
        </p:spPr>
        <p:txBody>
          <a:bodyPr wrap="square" rtlCol="0">
            <a:spAutoFit/>
          </a:bodyPr>
          <a:lstStyle/>
          <a:p>
            <a:pPr algn="ctr"/>
            <a:r>
              <a:rPr lang="hu-HU" sz="2400" b="1" dirty="0"/>
              <a:t>Distribution of assets</a:t>
            </a:r>
          </a:p>
        </p:txBody>
      </p:sp>
    </p:spTree>
    <p:extLst>
      <p:ext uri="{BB962C8B-B14F-4D97-AF65-F5344CB8AC3E}">
        <p14:creationId xmlns:p14="http://schemas.microsoft.com/office/powerpoint/2010/main" val="816942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66233"/>
            <a:ext cx="8229600" cy="1143000"/>
          </a:xfrm>
        </p:spPr>
        <p:txBody>
          <a:bodyPr>
            <a:normAutofit/>
          </a:bodyPr>
          <a:lstStyle/>
          <a:p>
            <a:r>
              <a:rPr lang="hu-HU" sz="2800" b="1" dirty="0"/>
              <a:t>Expectations at introduction</a:t>
            </a:r>
          </a:p>
        </p:txBody>
      </p:sp>
      <p:sp>
        <p:nvSpPr>
          <p:cNvPr id="3" name="Content Placeholder 2"/>
          <p:cNvSpPr>
            <a:spLocks noGrp="1"/>
          </p:cNvSpPr>
          <p:nvPr>
            <p:ph idx="1"/>
          </p:nvPr>
        </p:nvSpPr>
        <p:spPr>
          <a:xfrm>
            <a:off x="457200" y="2757223"/>
            <a:ext cx="8229600" cy="3681664"/>
          </a:xfrm>
        </p:spPr>
        <p:txBody>
          <a:bodyPr>
            <a:normAutofit fontScale="40000" lnSpcReduction="20000"/>
          </a:bodyPr>
          <a:lstStyle/>
          <a:p>
            <a:pPr>
              <a:buFont typeface="Wingdings" panose="05000000000000000000" pitchFamily="2" charset="2"/>
              <a:buChar char="§"/>
            </a:pPr>
            <a:r>
              <a:rPr lang="hu-HU" sz="5000" b="1" i="1" dirty="0"/>
              <a:t>good for the IP’s/sellers</a:t>
            </a:r>
            <a:r>
              <a:rPr lang="hu-HU" sz="5000" dirty="0"/>
              <a:t>: their asset-sale related tasks are supported by up-to-date IT solutions (AND – maybe more importantly</a:t>
            </a:r>
            <a:r>
              <a:rPr lang="hu-HU" sz="5000" dirty="0">
                <a:sym typeface="Wingdings" panose="05000000000000000000" pitchFamily="2" charset="2"/>
              </a:rPr>
              <a:t> - if the system generates more revenues, they can collect respectively higher fees)</a:t>
            </a:r>
            <a:endParaRPr lang="hu-HU" sz="5000" dirty="0"/>
          </a:p>
          <a:p>
            <a:pPr>
              <a:buFont typeface="Wingdings" panose="05000000000000000000" pitchFamily="2" charset="2"/>
              <a:buChar char="§"/>
            </a:pPr>
            <a:r>
              <a:rPr lang="hu-HU" sz="5000" b="1" i="1" dirty="0"/>
              <a:t>good for the (potentional) buyers</a:t>
            </a:r>
            <a:r>
              <a:rPr lang="hu-HU" sz="5000" dirty="0"/>
              <a:t>: the system is user-friendly and easily accessible to anyone</a:t>
            </a:r>
          </a:p>
          <a:p>
            <a:pPr>
              <a:buFont typeface="Wingdings" panose="05000000000000000000" pitchFamily="2" charset="2"/>
              <a:buChar char="§"/>
            </a:pPr>
            <a:r>
              <a:rPr lang="hu-HU" sz="5000" b="1" i="1" dirty="0"/>
              <a:t>good for the operator</a:t>
            </a:r>
            <a:r>
              <a:rPr lang="hu-HU" sz="5000" dirty="0"/>
              <a:t>: the fees and commissions paid by registered sellers and buyers make the system financially self-sustaining (AND if it generates more revenues, the amount gathered from commissions will increase)</a:t>
            </a:r>
          </a:p>
          <a:p>
            <a:pPr>
              <a:buFont typeface="Wingdings" panose="05000000000000000000" pitchFamily="2" charset="2"/>
              <a:buChar char="§"/>
            </a:pPr>
            <a:r>
              <a:rPr lang="hu-HU" sz="5000" b="1" i="1" dirty="0"/>
              <a:t>good for the creditors</a:t>
            </a:r>
            <a:r>
              <a:rPr lang="hu-HU" sz="5000" dirty="0"/>
              <a:t>: on-line selling draws more buyers (AND generates higher revenues, enhancing chances of greater creditor satisfaction)</a:t>
            </a:r>
          </a:p>
          <a:p>
            <a:pPr>
              <a:buFont typeface="Wingdings" panose="05000000000000000000" pitchFamily="2" charset="2"/>
              <a:buChar char="§"/>
            </a:pPr>
            <a:r>
              <a:rPr lang="hu-HU" sz="5000" b="1" i="1" dirty="0"/>
              <a:t>good for the „public good”</a:t>
            </a:r>
            <a:r>
              <a:rPr lang="hu-HU" sz="5000" i="1" dirty="0"/>
              <a:t>: </a:t>
            </a:r>
            <a:r>
              <a:rPr lang="hu-HU" sz="5000" dirty="0"/>
              <a:t>the system makes sale proceedings and transactions more transparent &amp; traceable thus reducing the chance of fraud and manipulation</a:t>
            </a:r>
          </a:p>
          <a:p>
            <a:pPr marL="0" indent="0">
              <a:buNone/>
            </a:pPr>
            <a:endParaRPr lang="hu-HU" sz="5000" dirty="0"/>
          </a:p>
          <a:p>
            <a:endParaRPr lang="hu-HU" dirty="0"/>
          </a:p>
        </p:txBody>
      </p:sp>
    </p:spTree>
    <p:extLst>
      <p:ext uri="{BB962C8B-B14F-4D97-AF65-F5344CB8AC3E}">
        <p14:creationId xmlns:p14="http://schemas.microsoft.com/office/powerpoint/2010/main" val="40679491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173" y="1317145"/>
            <a:ext cx="8229600" cy="1143000"/>
          </a:xfrm>
        </p:spPr>
        <p:txBody>
          <a:bodyPr>
            <a:normAutofit/>
          </a:bodyPr>
          <a:lstStyle/>
          <a:p>
            <a:r>
              <a:rPr lang="hu-HU" sz="2800" b="1" dirty="0"/>
              <a:t>Some „first glance” observations </a:t>
            </a:r>
          </a:p>
        </p:txBody>
      </p:sp>
      <p:sp>
        <p:nvSpPr>
          <p:cNvPr id="3" name="Content Placeholder 2"/>
          <p:cNvSpPr>
            <a:spLocks noGrp="1"/>
          </p:cNvSpPr>
          <p:nvPr>
            <p:ph idx="1"/>
          </p:nvPr>
        </p:nvSpPr>
        <p:spPr>
          <a:xfrm>
            <a:off x="457200" y="2439168"/>
            <a:ext cx="8229600" cy="3151354"/>
          </a:xfrm>
        </p:spPr>
        <p:txBody>
          <a:bodyPr>
            <a:normAutofit fontScale="70000" lnSpcReduction="20000"/>
          </a:bodyPr>
          <a:lstStyle/>
          <a:p>
            <a:pPr marL="0" indent="0" algn="ctr">
              <a:buNone/>
            </a:pPr>
            <a:endParaRPr lang="hu-HU" dirty="0"/>
          </a:p>
          <a:p>
            <a:pPr>
              <a:buFont typeface="Wingdings" panose="05000000000000000000" pitchFamily="2" charset="2"/>
              <a:buChar char="§"/>
            </a:pPr>
            <a:r>
              <a:rPr lang="hu-HU" b="1" i="1" dirty="0"/>
              <a:t>What about marketing? </a:t>
            </a:r>
            <a:r>
              <a:rPr lang="hu-HU" dirty="0"/>
              <a:t>Where is all the information buyers might like to know about these goods to make an informed decisoin?</a:t>
            </a:r>
          </a:p>
          <a:p>
            <a:pPr>
              <a:buFont typeface="Wingdings" panose="05000000000000000000" pitchFamily="2" charset="2"/>
              <a:buChar char="§"/>
            </a:pPr>
            <a:r>
              <a:rPr lang="hu-HU" b="1" i="1" dirty="0"/>
              <a:t>What about e-auctions? </a:t>
            </a:r>
            <a:r>
              <a:rPr lang="hu-HU" dirty="0"/>
              <a:t>Why sellers don’t make use of (electronic) bidding?</a:t>
            </a:r>
          </a:p>
          <a:p>
            <a:pPr>
              <a:buFont typeface="Wingdings" panose="05000000000000000000" pitchFamily="2" charset="2"/>
              <a:buChar char="§"/>
            </a:pPr>
            <a:r>
              <a:rPr lang="hu-HU" b="1" i="1" dirty="0"/>
              <a:t>What about unsuccessful cases?</a:t>
            </a:r>
            <a:r>
              <a:rPr lang="hu-HU" dirty="0"/>
              <a:t> Are buyers that uniterested? Or is there another reason? </a:t>
            </a:r>
          </a:p>
          <a:p>
            <a:pPr>
              <a:buFont typeface="Wingdings" panose="05000000000000000000" pitchFamily="2" charset="2"/>
              <a:buChar char="§"/>
            </a:pPr>
            <a:r>
              <a:rPr lang="hu-HU" b="1" i="1" dirty="0"/>
              <a:t>What about the international market?</a:t>
            </a:r>
            <a:r>
              <a:rPr lang="hu-HU" dirty="0"/>
              <a:t> Why foreign buyers cannot make advantage of the Hungarian insolvency asset market? </a:t>
            </a:r>
          </a:p>
          <a:p>
            <a:endParaRPr lang="hu-HU" dirty="0"/>
          </a:p>
          <a:p>
            <a:endParaRPr lang="hu-HU" dirty="0"/>
          </a:p>
        </p:txBody>
      </p:sp>
    </p:spTree>
    <p:extLst>
      <p:ext uri="{BB962C8B-B14F-4D97-AF65-F5344CB8AC3E}">
        <p14:creationId xmlns:p14="http://schemas.microsoft.com/office/powerpoint/2010/main" val="3961990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r>
              <a:rPr lang="en-US" b="1" dirty="0"/>
              <a:t>Practical solutions </a:t>
            </a:r>
            <a:br>
              <a:rPr lang="en-US" b="1" dirty="0"/>
            </a:br>
            <a:r>
              <a:rPr lang="en-US" b="1" dirty="0"/>
              <a:t>of selling assets</a:t>
            </a:r>
          </a:p>
        </p:txBody>
      </p:sp>
      <p:sp>
        <p:nvSpPr>
          <p:cNvPr id="3" name="Subtitle 2"/>
          <p:cNvSpPr>
            <a:spLocks noGrp="1"/>
          </p:cNvSpPr>
          <p:nvPr>
            <p:ph type="subTitle" idx="1"/>
          </p:nvPr>
        </p:nvSpPr>
        <p:spPr>
          <a:xfrm>
            <a:off x="252413" y="3804366"/>
            <a:ext cx="8647112" cy="1752600"/>
          </a:xfrm>
        </p:spPr>
        <p:txBody>
          <a:bodyPr rtlCol="0">
            <a:noAutofit/>
          </a:bodyPr>
          <a:lstStyle/>
          <a:p>
            <a:pPr>
              <a:defRPr/>
            </a:pPr>
            <a:r>
              <a:rPr lang="hu-HU" sz="3600" b="1" dirty="0"/>
              <a:t>Balázs Polgár</a:t>
            </a:r>
          </a:p>
          <a:p>
            <a:pPr>
              <a:defRPr/>
            </a:pPr>
            <a:r>
              <a:rPr lang="hu-HU" sz="3600" dirty="0" err="1"/>
              <a:t>Member</a:t>
            </a:r>
            <a:r>
              <a:rPr lang="hu-HU" sz="3600" dirty="0"/>
              <a:t> of </a:t>
            </a:r>
            <a:r>
              <a:rPr lang="hu-HU" sz="3600" dirty="0" err="1"/>
              <a:t>the</a:t>
            </a:r>
            <a:r>
              <a:rPr lang="hu-HU" sz="3600" dirty="0"/>
              <a:t> </a:t>
            </a:r>
            <a:r>
              <a:rPr lang="hu-HU" sz="3600" dirty="0" err="1"/>
              <a:t>board</a:t>
            </a:r>
            <a:endParaRPr lang="hu-HU" sz="3600" dirty="0"/>
          </a:p>
          <a:p>
            <a:pPr>
              <a:defRPr/>
            </a:pPr>
            <a:r>
              <a:rPr lang="hu-HU" sz="3600" dirty="0" err="1"/>
              <a:t>Patik&amp;Varga</a:t>
            </a:r>
            <a:r>
              <a:rPr lang="hu-HU" sz="3600" dirty="0"/>
              <a:t> </a:t>
            </a:r>
            <a:r>
              <a:rPr lang="hu-HU" sz="3600" dirty="0" err="1"/>
              <a:t>Zrt</a:t>
            </a:r>
            <a:r>
              <a:rPr lang="hu-HU" sz="3600" dirty="0"/>
              <a:t>.</a:t>
            </a:r>
            <a:endParaRPr lang="en-US" sz="3600" dirty="0"/>
          </a:p>
        </p:txBody>
      </p:sp>
    </p:spTree>
    <p:extLst>
      <p:ext uri="{BB962C8B-B14F-4D97-AF65-F5344CB8AC3E}">
        <p14:creationId xmlns:p14="http://schemas.microsoft.com/office/powerpoint/2010/main" val="17521162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r>
              <a:rPr lang="en-US" dirty="0"/>
              <a:t>Practical solutions of selling assets</a:t>
            </a:r>
            <a:endParaRPr lang="en-US" b="1" dirty="0"/>
          </a:p>
        </p:txBody>
      </p:sp>
      <p:sp>
        <p:nvSpPr>
          <p:cNvPr id="3" name="Subtitle 2"/>
          <p:cNvSpPr>
            <a:spLocks noGrp="1"/>
          </p:cNvSpPr>
          <p:nvPr>
            <p:ph type="subTitle" idx="1"/>
          </p:nvPr>
        </p:nvSpPr>
        <p:spPr>
          <a:xfrm>
            <a:off x="252413" y="3465319"/>
            <a:ext cx="8647112" cy="1752600"/>
          </a:xfrm>
        </p:spPr>
        <p:txBody>
          <a:bodyPr rtlCol="0">
            <a:noAutofit/>
          </a:bodyPr>
          <a:lstStyle/>
          <a:p>
            <a:pPr>
              <a:defRPr/>
            </a:pPr>
            <a:r>
              <a:rPr lang="hu-HU" sz="3600" b="1" dirty="0"/>
              <a:t>Balázs Polgár</a:t>
            </a:r>
          </a:p>
          <a:p>
            <a:pPr>
              <a:defRPr/>
            </a:pPr>
            <a:r>
              <a:rPr lang="hu-HU" sz="3600" dirty="0" err="1"/>
              <a:t>member</a:t>
            </a:r>
            <a:r>
              <a:rPr lang="hu-HU" sz="3600" dirty="0"/>
              <a:t> of </a:t>
            </a:r>
            <a:r>
              <a:rPr lang="hu-HU" sz="3600" dirty="0" err="1"/>
              <a:t>the</a:t>
            </a:r>
            <a:r>
              <a:rPr lang="hu-HU" sz="3600" dirty="0"/>
              <a:t> </a:t>
            </a:r>
            <a:r>
              <a:rPr lang="hu-HU" sz="3600" dirty="0" err="1"/>
              <a:t>board</a:t>
            </a:r>
            <a:endParaRPr lang="hu-HU" sz="3600" dirty="0"/>
          </a:p>
          <a:p>
            <a:pPr>
              <a:defRPr/>
            </a:pPr>
            <a:r>
              <a:rPr lang="hu-HU" sz="3600" dirty="0" err="1"/>
              <a:t>Patik&amp;Varga</a:t>
            </a:r>
            <a:r>
              <a:rPr lang="hu-HU" sz="3600" dirty="0"/>
              <a:t> </a:t>
            </a:r>
            <a:r>
              <a:rPr lang="hu-HU" sz="3600" dirty="0" err="1"/>
              <a:t>Zrt</a:t>
            </a:r>
            <a:r>
              <a:rPr lang="hu-HU" sz="3600" dirty="0"/>
              <a:t>.</a:t>
            </a:r>
            <a:endParaRPr lang="en-US" sz="3600" dirty="0"/>
          </a:p>
        </p:txBody>
      </p:sp>
    </p:spTree>
    <p:extLst>
      <p:ext uri="{BB962C8B-B14F-4D97-AF65-F5344CB8AC3E}">
        <p14:creationId xmlns:p14="http://schemas.microsoft.com/office/powerpoint/2010/main" val="14358494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65234"/>
            <a:ext cx="8229600" cy="3789802"/>
          </a:xfrm>
        </p:spPr>
        <p:txBody>
          <a:bodyPr>
            <a:normAutofit fontScale="92500" lnSpcReduction="10000"/>
          </a:bodyPr>
          <a:lstStyle/>
          <a:p>
            <a:pPr>
              <a:spcAft>
                <a:spcPts val="1200"/>
              </a:spcAft>
            </a:pPr>
            <a:r>
              <a:rPr lang="hu-HU" sz="2200" dirty="0" err="1"/>
              <a:t>About</a:t>
            </a:r>
            <a:r>
              <a:rPr lang="hu-HU" sz="2200" dirty="0"/>
              <a:t> </a:t>
            </a:r>
            <a:r>
              <a:rPr lang="hu-HU" sz="2200" dirty="0" err="1"/>
              <a:t>the</a:t>
            </a:r>
            <a:r>
              <a:rPr lang="hu-HU" sz="2200" dirty="0"/>
              <a:t> </a:t>
            </a:r>
            <a:r>
              <a:rPr lang="hu-HU" sz="2200" dirty="0" err="1"/>
              <a:t>hungarian</a:t>
            </a:r>
            <a:r>
              <a:rPr lang="hu-HU" sz="2200" dirty="0"/>
              <a:t> </a:t>
            </a:r>
            <a:r>
              <a:rPr lang="hu-HU" sz="2200" dirty="0" err="1"/>
              <a:t>system</a:t>
            </a:r>
            <a:r>
              <a:rPr lang="hu-HU" sz="2200" dirty="0"/>
              <a:t>: EÉR (</a:t>
            </a:r>
            <a:r>
              <a:rPr lang="hu-HU" sz="2200" dirty="0" err="1"/>
              <a:t>Electronic</a:t>
            </a:r>
            <a:r>
              <a:rPr lang="hu-HU" sz="2200" dirty="0"/>
              <a:t> </a:t>
            </a:r>
            <a:r>
              <a:rPr lang="hu-HU" sz="2200" dirty="0" err="1"/>
              <a:t>Asset-selling</a:t>
            </a:r>
            <a:r>
              <a:rPr lang="hu-HU" sz="2200" dirty="0"/>
              <a:t> System)</a:t>
            </a:r>
            <a:endParaRPr lang="en-GB" sz="2200" dirty="0"/>
          </a:p>
          <a:p>
            <a:pPr lvl="1">
              <a:spcAft>
                <a:spcPts val="1200"/>
              </a:spcAft>
            </a:pPr>
            <a:r>
              <a:rPr lang="hu-HU" sz="1800" dirty="0"/>
              <a:t>The </a:t>
            </a:r>
            <a:r>
              <a:rPr lang="hu-HU" sz="1800" dirty="0" err="1"/>
              <a:t>system’s</a:t>
            </a:r>
            <a:r>
              <a:rPr lang="hu-HU" sz="1800" dirty="0"/>
              <a:t> </a:t>
            </a:r>
            <a:r>
              <a:rPr lang="hu-HU" sz="1800" dirty="0" err="1"/>
              <a:t>objects</a:t>
            </a:r>
            <a:endParaRPr lang="hu-HU" sz="1800" dirty="0"/>
          </a:p>
          <a:p>
            <a:pPr lvl="1">
              <a:spcAft>
                <a:spcPts val="1200"/>
              </a:spcAft>
            </a:pPr>
            <a:r>
              <a:rPr lang="hu-HU" sz="1800" dirty="0" err="1"/>
              <a:t>Background</a:t>
            </a:r>
            <a:endParaRPr lang="hu-HU" sz="1800" dirty="0"/>
          </a:p>
          <a:p>
            <a:pPr lvl="1">
              <a:spcAft>
                <a:spcPts val="1200"/>
              </a:spcAft>
            </a:pPr>
            <a:r>
              <a:rPr lang="hu-HU" sz="1800" dirty="0" err="1"/>
              <a:t>Tenders</a:t>
            </a:r>
            <a:r>
              <a:rPr lang="hu-HU" sz="1800" dirty="0"/>
              <a:t>, </a:t>
            </a:r>
            <a:r>
              <a:rPr lang="hu-HU" sz="1800" dirty="0" err="1"/>
              <a:t>Auctions</a:t>
            </a:r>
            <a:r>
              <a:rPr lang="hu-HU" sz="1800" dirty="0"/>
              <a:t>: </a:t>
            </a:r>
            <a:r>
              <a:rPr lang="hu-HU" sz="1800" dirty="0" err="1"/>
              <a:t>what</a:t>
            </a:r>
            <a:r>
              <a:rPr lang="hu-HU" sz="1800" dirty="0"/>
              <a:t> </a:t>
            </a:r>
            <a:r>
              <a:rPr lang="hu-HU" sz="1800" dirty="0" err="1"/>
              <a:t>kind</a:t>
            </a:r>
            <a:r>
              <a:rPr lang="hu-HU" sz="1800" dirty="0"/>
              <a:t> of </a:t>
            </a:r>
            <a:r>
              <a:rPr lang="hu-HU" sz="1800" dirty="0" err="1"/>
              <a:t>assets</a:t>
            </a:r>
            <a:r>
              <a:rPr lang="hu-HU" sz="1800" dirty="0"/>
              <a:t> and </a:t>
            </a:r>
            <a:r>
              <a:rPr lang="hu-HU" sz="1800" dirty="0" err="1"/>
              <a:t>how</a:t>
            </a:r>
            <a:r>
              <a:rPr lang="hu-HU" sz="1800" dirty="0"/>
              <a:t> </a:t>
            </a:r>
            <a:r>
              <a:rPr lang="hu-HU" sz="1800" dirty="0" err="1"/>
              <a:t>can</a:t>
            </a:r>
            <a:r>
              <a:rPr lang="hu-HU" sz="1800" dirty="0"/>
              <a:t> </a:t>
            </a:r>
            <a:r>
              <a:rPr lang="hu-HU" sz="1800" dirty="0" err="1"/>
              <a:t>you</a:t>
            </a:r>
            <a:r>
              <a:rPr lang="hu-HU" sz="1800" dirty="0"/>
              <a:t> </a:t>
            </a:r>
            <a:r>
              <a:rPr lang="hu-HU" sz="1800" dirty="0" err="1"/>
              <a:t>sell</a:t>
            </a:r>
            <a:endParaRPr lang="hu-HU" sz="1800" dirty="0"/>
          </a:p>
          <a:p>
            <a:pPr lvl="1">
              <a:spcAft>
                <a:spcPts val="1200"/>
              </a:spcAft>
            </a:pPr>
            <a:r>
              <a:rPr lang="hu-HU" sz="1800" dirty="0" err="1"/>
              <a:t>Members</a:t>
            </a:r>
            <a:r>
              <a:rPr lang="hu-HU" sz="1800" dirty="0"/>
              <a:t> of </a:t>
            </a:r>
            <a:r>
              <a:rPr lang="hu-HU" sz="1800" dirty="0" err="1"/>
              <a:t>the</a:t>
            </a:r>
            <a:r>
              <a:rPr lang="hu-HU" sz="1800" dirty="0"/>
              <a:t> EÉR</a:t>
            </a:r>
          </a:p>
          <a:p>
            <a:pPr lvl="2">
              <a:spcAft>
                <a:spcPts val="1200"/>
              </a:spcAft>
            </a:pPr>
            <a:r>
              <a:rPr lang="hu-HU" sz="1400" dirty="0" err="1"/>
              <a:t>Buyer</a:t>
            </a:r>
            <a:endParaRPr lang="hu-HU" sz="1400" dirty="0"/>
          </a:p>
          <a:p>
            <a:pPr lvl="2">
              <a:spcAft>
                <a:spcPts val="1200"/>
              </a:spcAft>
            </a:pPr>
            <a:r>
              <a:rPr lang="hu-HU" sz="1400" dirty="0" err="1"/>
              <a:t>Seller</a:t>
            </a:r>
            <a:endParaRPr lang="hu-HU" sz="1400" dirty="0"/>
          </a:p>
          <a:p>
            <a:pPr lvl="1">
              <a:spcAft>
                <a:spcPts val="1200"/>
              </a:spcAft>
            </a:pPr>
            <a:r>
              <a:rPr lang="hu-HU" sz="1800" dirty="0" err="1"/>
              <a:t>Buyer’s</a:t>
            </a:r>
            <a:r>
              <a:rPr lang="hu-HU" sz="1800" dirty="0"/>
              <a:t> </a:t>
            </a:r>
            <a:r>
              <a:rPr lang="hu-HU" sz="1800" dirty="0" err="1"/>
              <a:t>view</a:t>
            </a:r>
            <a:endParaRPr lang="hu-HU" sz="1800" dirty="0"/>
          </a:p>
          <a:p>
            <a:pPr lvl="1">
              <a:spcAft>
                <a:spcPts val="1200"/>
              </a:spcAft>
            </a:pPr>
            <a:r>
              <a:rPr lang="hu-HU" sz="1800" dirty="0" err="1"/>
              <a:t>Seller’s</a:t>
            </a:r>
            <a:r>
              <a:rPr lang="hu-HU" sz="1800" dirty="0"/>
              <a:t> </a:t>
            </a:r>
            <a:r>
              <a:rPr lang="hu-HU" sz="1800" dirty="0" err="1"/>
              <a:t>view</a:t>
            </a:r>
            <a:endParaRPr lang="en-GB" sz="1800" dirty="0"/>
          </a:p>
        </p:txBody>
      </p:sp>
      <p:pic>
        <p:nvPicPr>
          <p:cNvPr id="4" name="Content Placeholder 3"/>
          <p:cNvPicPr>
            <a:picLocks noChangeAspect="1"/>
          </p:cNvPicPr>
          <p:nvPr/>
        </p:nvPicPr>
        <p:blipFill>
          <a:blip r:embed="rId3"/>
          <a:stretch>
            <a:fillRect/>
          </a:stretch>
        </p:blipFill>
        <p:spPr>
          <a:xfrm>
            <a:off x="5383863" y="4691004"/>
            <a:ext cx="2981325" cy="1533525"/>
          </a:xfrm>
          <a:prstGeom prst="rect">
            <a:avLst/>
          </a:prstGeom>
        </p:spPr>
      </p:pic>
      <p:sp>
        <p:nvSpPr>
          <p:cNvPr id="5" name="Cím 1"/>
          <p:cNvSpPr>
            <a:spLocks noGrp="1"/>
          </p:cNvSpPr>
          <p:nvPr>
            <p:ph type="title"/>
          </p:nvPr>
        </p:nvSpPr>
        <p:spPr>
          <a:xfrm>
            <a:off x="457200" y="1448987"/>
            <a:ext cx="8229600" cy="1143000"/>
          </a:xfrm>
        </p:spPr>
        <p:txBody>
          <a:bodyPr>
            <a:normAutofit fontScale="90000"/>
          </a:bodyPr>
          <a:lstStyle/>
          <a:p>
            <a:r>
              <a:rPr lang="hu-HU" b="1" dirty="0"/>
              <a:t>EÉR - </a:t>
            </a:r>
            <a:r>
              <a:rPr lang="hu-HU" b="1" dirty="0" err="1"/>
              <a:t>Hungarian</a:t>
            </a:r>
            <a:r>
              <a:rPr lang="hu-HU" b="1" dirty="0"/>
              <a:t> </a:t>
            </a:r>
            <a:r>
              <a:rPr lang="hu-HU" b="1" dirty="0" err="1"/>
              <a:t>electronic</a:t>
            </a:r>
            <a:r>
              <a:rPr lang="hu-HU" b="1" dirty="0"/>
              <a:t> </a:t>
            </a:r>
            <a:r>
              <a:rPr lang="hu-HU" b="1" dirty="0" err="1"/>
              <a:t>asset-selling</a:t>
            </a:r>
            <a:r>
              <a:rPr lang="hu-HU" b="1" dirty="0"/>
              <a:t> </a:t>
            </a:r>
            <a:r>
              <a:rPr lang="hu-HU" b="1" dirty="0" err="1"/>
              <a:t>system</a:t>
            </a:r>
            <a:r>
              <a:rPr lang="hu-HU" b="1" dirty="0"/>
              <a:t> </a:t>
            </a:r>
          </a:p>
        </p:txBody>
      </p:sp>
    </p:spTree>
    <p:extLst>
      <p:ext uri="{BB962C8B-B14F-4D97-AF65-F5344CB8AC3E}">
        <p14:creationId xmlns:p14="http://schemas.microsoft.com/office/powerpoint/2010/main" val="765961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err="1"/>
              <a:t>Object</a:t>
            </a:r>
            <a:r>
              <a:rPr lang="hu-HU" b="1" dirty="0"/>
              <a:t> of </a:t>
            </a:r>
            <a:r>
              <a:rPr lang="hu-HU" b="1" dirty="0" err="1"/>
              <a:t>the</a:t>
            </a:r>
            <a:r>
              <a:rPr lang="hu-HU" b="1" dirty="0"/>
              <a:t> EÉR</a:t>
            </a:r>
          </a:p>
        </p:txBody>
      </p:sp>
      <p:sp>
        <p:nvSpPr>
          <p:cNvPr id="3" name="Tartalom helye 2"/>
          <p:cNvSpPr>
            <a:spLocks noGrp="1"/>
          </p:cNvSpPr>
          <p:nvPr>
            <p:ph idx="1"/>
          </p:nvPr>
        </p:nvSpPr>
        <p:spPr/>
        <p:txBody>
          <a:bodyPr/>
          <a:lstStyle/>
          <a:p>
            <a:r>
              <a:rPr lang="hu-HU" dirty="0" err="1"/>
              <a:t>Transparency</a:t>
            </a:r>
            <a:r>
              <a:rPr lang="hu-HU" dirty="0"/>
              <a:t> / </a:t>
            </a:r>
            <a:r>
              <a:rPr lang="hu-HU" dirty="0" err="1"/>
              <a:t>Quality</a:t>
            </a:r>
            <a:r>
              <a:rPr lang="hu-HU" dirty="0"/>
              <a:t> </a:t>
            </a:r>
            <a:r>
              <a:rPr lang="hu-HU" dirty="0" err="1"/>
              <a:t>assurance</a:t>
            </a:r>
            <a:endParaRPr lang="hu-HU" dirty="0"/>
          </a:p>
          <a:p>
            <a:r>
              <a:rPr lang="hu-HU" dirty="0" err="1"/>
              <a:t>Regulated</a:t>
            </a:r>
            <a:endParaRPr lang="hu-HU" dirty="0"/>
          </a:p>
          <a:p>
            <a:r>
              <a:rPr lang="hu-HU" dirty="0" err="1"/>
              <a:t>Publicity</a:t>
            </a:r>
            <a:endParaRPr lang="hu-HU" dirty="0"/>
          </a:p>
          <a:p>
            <a:r>
              <a:rPr lang="hu-HU" dirty="0" err="1"/>
              <a:t>Simple</a:t>
            </a:r>
            <a:r>
              <a:rPr lang="hu-HU" dirty="0"/>
              <a:t> </a:t>
            </a:r>
            <a:r>
              <a:rPr lang="hu-HU" dirty="0" err="1"/>
              <a:t>using</a:t>
            </a:r>
            <a:endParaRPr lang="hu-HU" dirty="0"/>
          </a:p>
          <a:p>
            <a:r>
              <a:rPr lang="hu-HU" dirty="0" err="1"/>
              <a:t>Efficiency</a:t>
            </a:r>
            <a:endParaRPr lang="hu-HU" dirty="0"/>
          </a:p>
        </p:txBody>
      </p:sp>
      <p:pic>
        <p:nvPicPr>
          <p:cNvPr id="4" name="Content Placeholder 3"/>
          <p:cNvPicPr>
            <a:picLocks noChangeAspect="1"/>
          </p:cNvPicPr>
          <p:nvPr/>
        </p:nvPicPr>
        <p:blipFill>
          <a:blip r:embed="rId2"/>
          <a:stretch>
            <a:fillRect/>
          </a:stretch>
        </p:blipFill>
        <p:spPr>
          <a:xfrm>
            <a:off x="5383863" y="4691004"/>
            <a:ext cx="2981325" cy="1533525"/>
          </a:xfrm>
          <a:prstGeom prst="rect">
            <a:avLst/>
          </a:prstGeom>
        </p:spPr>
      </p:pic>
    </p:spTree>
    <p:extLst>
      <p:ext uri="{BB962C8B-B14F-4D97-AF65-F5344CB8AC3E}">
        <p14:creationId xmlns:p14="http://schemas.microsoft.com/office/powerpoint/2010/main" val="41797374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2545"/>
            <a:ext cx="8229600" cy="1143000"/>
          </a:xfrm>
        </p:spPr>
        <p:txBody>
          <a:bodyPr/>
          <a:lstStyle/>
          <a:p>
            <a:r>
              <a:rPr lang="hu-HU" b="1" dirty="0" err="1"/>
              <a:t>Tenders</a:t>
            </a:r>
            <a:r>
              <a:rPr lang="hu-HU" b="1" dirty="0"/>
              <a:t>, </a:t>
            </a:r>
            <a:r>
              <a:rPr lang="hu-HU" b="1" dirty="0" err="1"/>
              <a:t>Auctions</a:t>
            </a:r>
            <a:endParaRPr lang="hu-HU" b="1" dirty="0"/>
          </a:p>
        </p:txBody>
      </p:sp>
      <p:sp>
        <p:nvSpPr>
          <p:cNvPr id="3" name="Tartalom helye 2"/>
          <p:cNvSpPr>
            <a:spLocks noGrp="1"/>
          </p:cNvSpPr>
          <p:nvPr>
            <p:ph idx="1"/>
          </p:nvPr>
        </p:nvSpPr>
        <p:spPr>
          <a:xfrm>
            <a:off x="4384713" y="2305545"/>
            <a:ext cx="4302086" cy="3796631"/>
          </a:xfrm>
        </p:spPr>
        <p:txBody>
          <a:bodyPr/>
          <a:lstStyle/>
          <a:p>
            <a:r>
              <a:rPr lang="hu-HU" dirty="0"/>
              <a:t>Real </a:t>
            </a:r>
            <a:r>
              <a:rPr lang="hu-HU" dirty="0" err="1"/>
              <a:t>estate</a:t>
            </a:r>
            <a:endParaRPr lang="hu-HU" dirty="0"/>
          </a:p>
          <a:p>
            <a:r>
              <a:rPr lang="hu-HU" dirty="0" err="1"/>
              <a:t>Movable</a:t>
            </a:r>
            <a:r>
              <a:rPr lang="hu-HU" dirty="0"/>
              <a:t> </a:t>
            </a:r>
            <a:r>
              <a:rPr lang="hu-HU" dirty="0" err="1"/>
              <a:t>property</a:t>
            </a:r>
            <a:endParaRPr lang="hu-HU" dirty="0"/>
          </a:p>
          <a:p>
            <a:r>
              <a:rPr lang="hu-HU" dirty="0" err="1"/>
              <a:t>Small</a:t>
            </a:r>
            <a:r>
              <a:rPr lang="hu-HU" dirty="0"/>
              <a:t> </a:t>
            </a:r>
            <a:r>
              <a:rPr lang="hu-HU" dirty="0" err="1"/>
              <a:t>value</a:t>
            </a:r>
            <a:r>
              <a:rPr lang="hu-HU" dirty="0"/>
              <a:t> </a:t>
            </a:r>
            <a:r>
              <a:rPr lang="hu-HU" dirty="0" err="1"/>
              <a:t>assets</a:t>
            </a:r>
            <a:endParaRPr lang="hu-HU" dirty="0"/>
          </a:p>
          <a:p>
            <a:r>
              <a:rPr lang="hu-HU" dirty="0"/>
              <a:t>Business </a:t>
            </a:r>
            <a:r>
              <a:rPr lang="hu-HU" dirty="0" err="1"/>
              <a:t>shares</a:t>
            </a:r>
            <a:endParaRPr lang="hu-HU" dirty="0"/>
          </a:p>
          <a:p>
            <a:r>
              <a:rPr lang="hu-HU" dirty="0" err="1"/>
              <a:t>Claim</a:t>
            </a:r>
            <a:endParaRPr lang="hu-HU" dirty="0"/>
          </a:p>
        </p:txBody>
      </p:sp>
      <p:pic>
        <p:nvPicPr>
          <p:cNvPr id="4098" name="Picture 2" descr="Kapcsolódó kép"/>
          <p:cNvPicPr>
            <a:picLocks noChangeAspect="1" noChangeArrowheads="1"/>
          </p:cNvPicPr>
          <p:nvPr/>
        </p:nvPicPr>
        <p:blipFill>
          <a:blip r:embed="rId2"/>
          <a:srcRect/>
          <a:stretch>
            <a:fillRect/>
          </a:stretch>
        </p:blipFill>
        <p:spPr bwMode="auto">
          <a:xfrm>
            <a:off x="6466901" y="4626772"/>
            <a:ext cx="2466823" cy="2231228"/>
          </a:xfrm>
          <a:prstGeom prst="rect">
            <a:avLst/>
          </a:prstGeom>
          <a:noFill/>
        </p:spPr>
      </p:pic>
      <p:pic>
        <p:nvPicPr>
          <p:cNvPr id="4100" name="Picture 4" descr="Kapcsolódó kép"/>
          <p:cNvPicPr>
            <a:picLocks noChangeAspect="1" noChangeArrowheads="1"/>
          </p:cNvPicPr>
          <p:nvPr/>
        </p:nvPicPr>
        <p:blipFill>
          <a:blip r:embed="rId3"/>
          <a:srcRect/>
          <a:stretch>
            <a:fillRect/>
          </a:stretch>
        </p:blipFill>
        <p:spPr bwMode="auto">
          <a:xfrm>
            <a:off x="33051" y="2468991"/>
            <a:ext cx="4384713" cy="2512730"/>
          </a:xfrm>
          <a:prstGeom prst="rect">
            <a:avLst/>
          </a:prstGeom>
          <a:noFill/>
        </p:spPr>
      </p:pic>
    </p:spTree>
    <p:extLst>
      <p:ext uri="{BB962C8B-B14F-4D97-AF65-F5344CB8AC3E}">
        <p14:creationId xmlns:p14="http://schemas.microsoft.com/office/powerpoint/2010/main" val="35777711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Kapcsolódó kép"/>
          <p:cNvPicPr>
            <a:picLocks noChangeAspect="1" noChangeArrowheads="1"/>
          </p:cNvPicPr>
          <p:nvPr/>
        </p:nvPicPr>
        <p:blipFill>
          <a:blip r:embed="rId2"/>
          <a:srcRect/>
          <a:stretch>
            <a:fillRect/>
          </a:stretch>
        </p:blipFill>
        <p:spPr bwMode="auto">
          <a:xfrm>
            <a:off x="231354" y="1352186"/>
            <a:ext cx="2466975" cy="1847851"/>
          </a:xfrm>
          <a:prstGeom prst="rect">
            <a:avLst/>
          </a:prstGeom>
          <a:noFill/>
        </p:spPr>
      </p:pic>
      <p:sp>
        <p:nvSpPr>
          <p:cNvPr id="2" name="Cím 1"/>
          <p:cNvSpPr>
            <a:spLocks noGrp="1"/>
          </p:cNvSpPr>
          <p:nvPr>
            <p:ph type="title"/>
          </p:nvPr>
        </p:nvSpPr>
        <p:spPr/>
        <p:txBody>
          <a:bodyPr/>
          <a:lstStyle/>
          <a:p>
            <a:r>
              <a:rPr lang="hu-HU" b="1" dirty="0" err="1"/>
              <a:t>Buyer’s</a:t>
            </a:r>
            <a:r>
              <a:rPr lang="hu-HU" b="1" dirty="0"/>
              <a:t> </a:t>
            </a:r>
            <a:r>
              <a:rPr lang="hu-HU" b="1" dirty="0" err="1"/>
              <a:t>view</a:t>
            </a:r>
            <a:endParaRPr lang="hu-HU" b="1" dirty="0"/>
          </a:p>
        </p:txBody>
      </p:sp>
      <p:sp>
        <p:nvSpPr>
          <p:cNvPr id="3" name="Tartalom helye 2"/>
          <p:cNvSpPr>
            <a:spLocks noGrp="1"/>
          </p:cNvSpPr>
          <p:nvPr>
            <p:ph idx="1"/>
          </p:nvPr>
        </p:nvSpPr>
        <p:spPr>
          <a:xfrm>
            <a:off x="457200" y="2950821"/>
            <a:ext cx="8378328" cy="3438961"/>
          </a:xfrm>
        </p:spPr>
        <p:txBody>
          <a:bodyPr>
            <a:normAutofit fontScale="92500" lnSpcReduction="20000"/>
          </a:bodyPr>
          <a:lstStyle/>
          <a:p>
            <a:r>
              <a:rPr lang="hu-HU" dirty="0" err="1"/>
              <a:t>What’s</a:t>
            </a:r>
            <a:r>
              <a:rPr lang="hu-HU" dirty="0"/>
              <a:t> </a:t>
            </a:r>
            <a:r>
              <a:rPr lang="hu-HU" dirty="0" err="1"/>
              <a:t>important</a:t>
            </a:r>
            <a:r>
              <a:rPr lang="hu-HU" dirty="0"/>
              <a:t> </a:t>
            </a:r>
            <a:r>
              <a:rPr lang="hu-HU" dirty="0" err="1"/>
              <a:t>for</a:t>
            </a:r>
            <a:r>
              <a:rPr lang="hu-HU" dirty="0"/>
              <a:t> </a:t>
            </a:r>
            <a:r>
              <a:rPr lang="hu-HU" dirty="0" err="1"/>
              <a:t>the</a:t>
            </a:r>
            <a:r>
              <a:rPr lang="hu-HU" dirty="0"/>
              <a:t> </a:t>
            </a:r>
            <a:r>
              <a:rPr lang="hu-HU" dirty="0" err="1"/>
              <a:t>Buyers</a:t>
            </a:r>
            <a:endParaRPr lang="hu-HU" dirty="0"/>
          </a:p>
          <a:p>
            <a:pPr lvl="1"/>
            <a:r>
              <a:rPr lang="hu-HU" dirty="0" err="1"/>
              <a:t>Information</a:t>
            </a:r>
            <a:r>
              <a:rPr lang="hu-HU" dirty="0"/>
              <a:t> </a:t>
            </a:r>
            <a:r>
              <a:rPr lang="hu-HU" dirty="0" err="1"/>
              <a:t>about</a:t>
            </a:r>
            <a:r>
              <a:rPr lang="hu-HU" dirty="0"/>
              <a:t> </a:t>
            </a:r>
            <a:r>
              <a:rPr lang="hu-HU" dirty="0" err="1"/>
              <a:t>the</a:t>
            </a:r>
            <a:r>
              <a:rPr lang="hu-HU" dirty="0"/>
              <a:t> </a:t>
            </a:r>
            <a:r>
              <a:rPr lang="hu-HU" dirty="0" err="1"/>
              <a:t>assets</a:t>
            </a:r>
            <a:endParaRPr lang="hu-HU" dirty="0"/>
          </a:p>
          <a:p>
            <a:pPr lvl="1"/>
            <a:r>
              <a:rPr lang="hu-HU" dirty="0" err="1"/>
              <a:t>Interactive</a:t>
            </a:r>
            <a:r>
              <a:rPr lang="hu-HU" dirty="0"/>
              <a:t> </a:t>
            </a:r>
            <a:r>
              <a:rPr lang="hu-HU" dirty="0" err="1"/>
              <a:t>communication</a:t>
            </a:r>
            <a:endParaRPr lang="hu-HU" dirty="0"/>
          </a:p>
          <a:p>
            <a:pPr lvl="1"/>
            <a:r>
              <a:rPr lang="hu-HU" dirty="0" err="1"/>
              <a:t>Flexibility</a:t>
            </a:r>
            <a:endParaRPr lang="hu-HU" dirty="0"/>
          </a:p>
          <a:p>
            <a:r>
              <a:rPr lang="hu-HU" dirty="0" err="1"/>
              <a:t>What</a:t>
            </a:r>
            <a:r>
              <a:rPr lang="hu-HU" dirty="0"/>
              <a:t> </a:t>
            </a:r>
            <a:r>
              <a:rPr lang="hu-HU" dirty="0" err="1"/>
              <a:t>do</a:t>
            </a:r>
            <a:r>
              <a:rPr lang="hu-HU" dirty="0"/>
              <a:t> </a:t>
            </a:r>
            <a:r>
              <a:rPr lang="hu-HU" dirty="0" err="1"/>
              <a:t>they</a:t>
            </a:r>
            <a:r>
              <a:rPr lang="hu-HU" dirty="0"/>
              <a:t> </a:t>
            </a:r>
            <a:r>
              <a:rPr lang="hu-HU" dirty="0" err="1"/>
              <a:t>want</a:t>
            </a:r>
            <a:r>
              <a:rPr lang="hu-HU" dirty="0"/>
              <a:t> </a:t>
            </a:r>
            <a:r>
              <a:rPr lang="hu-HU" dirty="0" err="1"/>
              <a:t>to</a:t>
            </a:r>
            <a:r>
              <a:rPr lang="hu-HU" dirty="0"/>
              <a:t> </a:t>
            </a:r>
            <a:r>
              <a:rPr lang="hu-HU" dirty="0" err="1"/>
              <a:t>know</a:t>
            </a:r>
            <a:r>
              <a:rPr lang="hu-HU" dirty="0"/>
              <a:t> </a:t>
            </a:r>
            <a:r>
              <a:rPr lang="hu-HU" dirty="0" err="1"/>
              <a:t>about</a:t>
            </a:r>
            <a:r>
              <a:rPr lang="hu-HU" dirty="0"/>
              <a:t> </a:t>
            </a:r>
            <a:r>
              <a:rPr lang="hu-HU" dirty="0" err="1"/>
              <a:t>the</a:t>
            </a:r>
            <a:r>
              <a:rPr lang="hu-HU" dirty="0"/>
              <a:t> </a:t>
            </a:r>
            <a:r>
              <a:rPr lang="hu-HU" dirty="0" err="1"/>
              <a:t>selling</a:t>
            </a:r>
            <a:r>
              <a:rPr lang="hu-HU" dirty="0"/>
              <a:t> </a:t>
            </a:r>
            <a:r>
              <a:rPr lang="hu-HU" dirty="0" err="1"/>
              <a:t>methods</a:t>
            </a:r>
            <a:r>
              <a:rPr lang="hu-HU" dirty="0"/>
              <a:t>?</a:t>
            </a:r>
          </a:p>
          <a:p>
            <a:pPr lvl="1"/>
            <a:r>
              <a:rPr lang="hu-HU" dirty="0" err="1"/>
              <a:t>Timing</a:t>
            </a:r>
            <a:r>
              <a:rPr lang="hu-HU" dirty="0"/>
              <a:t>, </a:t>
            </a:r>
            <a:r>
              <a:rPr lang="hu-HU" dirty="0" err="1"/>
              <a:t>prices</a:t>
            </a:r>
            <a:r>
              <a:rPr lang="hu-HU" dirty="0"/>
              <a:t>, </a:t>
            </a:r>
            <a:r>
              <a:rPr lang="hu-HU" dirty="0" err="1"/>
              <a:t>rules</a:t>
            </a:r>
            <a:r>
              <a:rPr lang="hu-HU" dirty="0"/>
              <a:t>, </a:t>
            </a:r>
            <a:r>
              <a:rPr lang="hu-HU" dirty="0" err="1"/>
              <a:t>visit</a:t>
            </a:r>
            <a:r>
              <a:rPr lang="hu-HU" dirty="0"/>
              <a:t> </a:t>
            </a:r>
            <a:r>
              <a:rPr lang="hu-HU" dirty="0" err="1"/>
              <a:t>options</a:t>
            </a:r>
            <a:r>
              <a:rPr lang="hu-HU" dirty="0"/>
              <a:t>, </a:t>
            </a:r>
            <a:r>
              <a:rPr lang="hu-HU" dirty="0" err="1"/>
              <a:t>etc</a:t>
            </a:r>
            <a:r>
              <a:rPr lang="hu-HU" dirty="0"/>
              <a:t> </a:t>
            </a:r>
          </a:p>
          <a:p>
            <a:r>
              <a:rPr lang="hu-HU" dirty="0" err="1"/>
              <a:t>How</a:t>
            </a:r>
            <a:r>
              <a:rPr lang="hu-HU" dirty="0"/>
              <a:t> </a:t>
            </a:r>
            <a:r>
              <a:rPr lang="hu-HU" dirty="0" err="1"/>
              <a:t>can</a:t>
            </a:r>
            <a:r>
              <a:rPr lang="hu-HU" dirty="0"/>
              <a:t> </a:t>
            </a:r>
            <a:r>
              <a:rPr lang="hu-HU" dirty="0" err="1"/>
              <a:t>You</a:t>
            </a:r>
            <a:r>
              <a:rPr lang="hu-HU" dirty="0"/>
              <a:t> </a:t>
            </a:r>
            <a:r>
              <a:rPr lang="hu-HU" dirty="0" err="1"/>
              <a:t>use</a:t>
            </a:r>
            <a:r>
              <a:rPr lang="hu-HU" dirty="0"/>
              <a:t> </a:t>
            </a:r>
            <a:r>
              <a:rPr lang="hu-HU" dirty="0" err="1"/>
              <a:t>the</a:t>
            </a:r>
            <a:r>
              <a:rPr lang="hu-HU" dirty="0"/>
              <a:t> EÉR </a:t>
            </a:r>
            <a:r>
              <a:rPr lang="hu-HU" dirty="0" err="1"/>
              <a:t>website</a:t>
            </a:r>
            <a:r>
              <a:rPr lang="hu-HU" dirty="0"/>
              <a:t>?</a:t>
            </a:r>
          </a:p>
        </p:txBody>
      </p:sp>
    </p:spTree>
    <p:extLst>
      <p:ext uri="{BB962C8B-B14F-4D97-AF65-F5344CB8AC3E}">
        <p14:creationId xmlns:p14="http://schemas.microsoft.com/office/powerpoint/2010/main" val="24696975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err="1"/>
              <a:t>Seller’s</a:t>
            </a:r>
            <a:r>
              <a:rPr lang="hu-HU" b="1" dirty="0"/>
              <a:t> </a:t>
            </a:r>
            <a:r>
              <a:rPr lang="hu-HU" b="1" dirty="0" err="1"/>
              <a:t>view</a:t>
            </a:r>
            <a:endParaRPr lang="hu-HU" b="1" dirty="0"/>
          </a:p>
        </p:txBody>
      </p:sp>
      <p:sp>
        <p:nvSpPr>
          <p:cNvPr id="3" name="Tartalom helye 2"/>
          <p:cNvSpPr>
            <a:spLocks noGrp="1"/>
          </p:cNvSpPr>
          <p:nvPr>
            <p:ph idx="1"/>
          </p:nvPr>
        </p:nvSpPr>
        <p:spPr/>
        <p:txBody>
          <a:bodyPr>
            <a:normAutofit/>
          </a:bodyPr>
          <a:lstStyle/>
          <a:p>
            <a:r>
              <a:rPr lang="hu-HU" dirty="0" err="1"/>
              <a:t>Compulsory</a:t>
            </a:r>
            <a:r>
              <a:rPr lang="hu-HU" dirty="0"/>
              <a:t> </a:t>
            </a:r>
            <a:r>
              <a:rPr lang="hu-HU" dirty="0" err="1"/>
              <a:t>data</a:t>
            </a:r>
            <a:r>
              <a:rPr lang="hu-HU" dirty="0"/>
              <a:t> (minimum </a:t>
            </a:r>
            <a:r>
              <a:rPr lang="hu-HU" dirty="0" err="1"/>
              <a:t>datas</a:t>
            </a:r>
            <a:r>
              <a:rPr lang="hu-HU" dirty="0"/>
              <a:t> / most </a:t>
            </a:r>
            <a:r>
              <a:rPr lang="hu-HU" dirty="0" err="1"/>
              <a:t>important</a:t>
            </a:r>
            <a:r>
              <a:rPr lang="hu-HU" dirty="0"/>
              <a:t> </a:t>
            </a:r>
            <a:r>
              <a:rPr lang="hu-HU" dirty="0" err="1"/>
              <a:t>datas</a:t>
            </a:r>
            <a:r>
              <a:rPr lang="hu-HU" dirty="0"/>
              <a:t> of </a:t>
            </a:r>
            <a:r>
              <a:rPr lang="hu-HU" dirty="0" err="1"/>
              <a:t>the</a:t>
            </a:r>
            <a:r>
              <a:rPr lang="hu-HU" dirty="0"/>
              <a:t> </a:t>
            </a:r>
            <a:r>
              <a:rPr lang="hu-HU" dirty="0" err="1"/>
              <a:t>assets</a:t>
            </a:r>
            <a:r>
              <a:rPr lang="hu-HU" dirty="0"/>
              <a:t>, </a:t>
            </a:r>
            <a:r>
              <a:rPr lang="hu-HU" dirty="0" err="1"/>
              <a:t>the</a:t>
            </a:r>
            <a:r>
              <a:rPr lang="hu-HU" dirty="0"/>
              <a:t> </a:t>
            </a:r>
            <a:r>
              <a:rPr lang="hu-HU" dirty="0" err="1"/>
              <a:t>enterprise</a:t>
            </a:r>
            <a:r>
              <a:rPr lang="hu-HU" dirty="0"/>
              <a:t>)</a:t>
            </a:r>
          </a:p>
          <a:p>
            <a:pPr lvl="1"/>
            <a:r>
              <a:rPr lang="hu-HU" dirty="0" err="1"/>
              <a:t>Title</a:t>
            </a:r>
            <a:endParaRPr lang="hu-HU" dirty="0"/>
          </a:p>
          <a:p>
            <a:pPr lvl="1"/>
            <a:r>
              <a:rPr lang="hu-HU" dirty="0" err="1"/>
              <a:t>Name</a:t>
            </a:r>
            <a:r>
              <a:rPr lang="hu-HU" dirty="0"/>
              <a:t> of </a:t>
            </a:r>
            <a:r>
              <a:rPr lang="hu-HU" dirty="0" err="1"/>
              <a:t>the</a:t>
            </a:r>
            <a:r>
              <a:rPr lang="hu-HU" dirty="0"/>
              <a:t> </a:t>
            </a:r>
            <a:r>
              <a:rPr lang="hu-HU" dirty="0" err="1"/>
              <a:t>enterprise</a:t>
            </a:r>
            <a:endParaRPr lang="hu-HU" dirty="0"/>
          </a:p>
          <a:p>
            <a:pPr lvl="1"/>
            <a:r>
              <a:rPr lang="hu-HU" dirty="0" err="1"/>
              <a:t>Details</a:t>
            </a:r>
            <a:r>
              <a:rPr lang="hu-HU" dirty="0"/>
              <a:t> of </a:t>
            </a:r>
            <a:r>
              <a:rPr lang="hu-HU" dirty="0" err="1"/>
              <a:t>the</a:t>
            </a:r>
            <a:r>
              <a:rPr lang="hu-HU" dirty="0"/>
              <a:t> tender/</a:t>
            </a:r>
            <a:r>
              <a:rPr lang="hu-HU" dirty="0" err="1"/>
              <a:t>auction</a:t>
            </a:r>
            <a:endParaRPr lang="hu-HU" dirty="0"/>
          </a:p>
          <a:p>
            <a:pPr lvl="1"/>
            <a:r>
              <a:rPr lang="hu-HU" dirty="0"/>
              <a:t>Visit </a:t>
            </a:r>
            <a:r>
              <a:rPr lang="hu-HU" dirty="0" err="1"/>
              <a:t>information</a:t>
            </a:r>
            <a:r>
              <a:rPr lang="hu-HU" dirty="0"/>
              <a:t>, </a:t>
            </a:r>
            <a:r>
              <a:rPr lang="hu-HU" dirty="0" err="1"/>
              <a:t>date</a:t>
            </a:r>
            <a:endParaRPr lang="hu-HU" dirty="0"/>
          </a:p>
          <a:p>
            <a:pPr lvl="1"/>
            <a:endParaRPr lang="hu-HU" dirty="0"/>
          </a:p>
          <a:p>
            <a:endParaRPr lang="hu-HU" dirty="0"/>
          </a:p>
        </p:txBody>
      </p:sp>
      <p:pic>
        <p:nvPicPr>
          <p:cNvPr id="2050" name="Picture 2" descr="Képtalálat a következőre: „seller”"/>
          <p:cNvPicPr>
            <a:picLocks noChangeAspect="1" noChangeArrowheads="1"/>
          </p:cNvPicPr>
          <p:nvPr/>
        </p:nvPicPr>
        <p:blipFill>
          <a:blip r:embed="rId2"/>
          <a:srcRect/>
          <a:stretch>
            <a:fillRect/>
          </a:stretch>
        </p:blipFill>
        <p:spPr bwMode="auto">
          <a:xfrm>
            <a:off x="6062149" y="4285562"/>
            <a:ext cx="2624651" cy="2101812"/>
          </a:xfrm>
          <a:prstGeom prst="rect">
            <a:avLst/>
          </a:prstGeom>
          <a:noFill/>
        </p:spPr>
      </p:pic>
    </p:spTree>
    <p:extLst>
      <p:ext uri="{BB962C8B-B14F-4D97-AF65-F5344CB8AC3E}">
        <p14:creationId xmlns:p14="http://schemas.microsoft.com/office/powerpoint/2010/main" val="31420290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err="1"/>
              <a:t>Item</a:t>
            </a:r>
            <a:r>
              <a:rPr lang="hu-HU" b="1" dirty="0"/>
              <a:t> of </a:t>
            </a:r>
            <a:r>
              <a:rPr lang="hu-HU" b="1" dirty="0" err="1"/>
              <a:t>the</a:t>
            </a:r>
            <a:r>
              <a:rPr lang="hu-HU" b="1" dirty="0"/>
              <a:t> </a:t>
            </a:r>
            <a:r>
              <a:rPr lang="hu-HU" b="1" dirty="0" err="1"/>
              <a:t>asset</a:t>
            </a:r>
            <a:endParaRPr lang="hu-HU" b="1" dirty="0"/>
          </a:p>
        </p:txBody>
      </p:sp>
      <p:sp>
        <p:nvSpPr>
          <p:cNvPr id="3" name="Tartalom helye 2"/>
          <p:cNvSpPr>
            <a:spLocks noGrp="1"/>
          </p:cNvSpPr>
          <p:nvPr>
            <p:ph idx="1"/>
          </p:nvPr>
        </p:nvSpPr>
        <p:spPr/>
        <p:txBody>
          <a:bodyPr>
            <a:normAutofit/>
          </a:bodyPr>
          <a:lstStyle/>
          <a:p>
            <a:r>
              <a:rPr lang="hu-HU" dirty="0" err="1"/>
              <a:t>Item</a:t>
            </a:r>
            <a:r>
              <a:rPr lang="hu-HU" dirty="0"/>
              <a:t> of </a:t>
            </a:r>
            <a:r>
              <a:rPr lang="hu-HU" dirty="0" err="1"/>
              <a:t>the</a:t>
            </a:r>
            <a:r>
              <a:rPr lang="hu-HU" dirty="0"/>
              <a:t> </a:t>
            </a:r>
            <a:r>
              <a:rPr lang="hu-HU" dirty="0" err="1"/>
              <a:t>assets</a:t>
            </a:r>
            <a:r>
              <a:rPr lang="hu-HU" dirty="0"/>
              <a:t> (</a:t>
            </a:r>
            <a:r>
              <a:rPr lang="hu-HU" dirty="0" err="1"/>
              <a:t>the</a:t>
            </a:r>
            <a:r>
              <a:rPr lang="hu-HU" dirty="0"/>
              <a:t> </a:t>
            </a:r>
            <a:r>
              <a:rPr lang="hu-HU" dirty="0" err="1"/>
              <a:t>item</a:t>
            </a:r>
            <a:r>
              <a:rPr lang="hu-HU" dirty="0"/>
              <a:t> </a:t>
            </a:r>
            <a:r>
              <a:rPr lang="hu-HU" dirty="0" err="1"/>
              <a:t>data</a:t>
            </a:r>
            <a:r>
              <a:rPr lang="hu-HU" dirty="0"/>
              <a:t> </a:t>
            </a:r>
          </a:p>
          <a:p>
            <a:pPr lvl="1"/>
            <a:r>
              <a:rPr lang="hu-HU" dirty="0" err="1"/>
              <a:t>Specific</a:t>
            </a:r>
            <a:r>
              <a:rPr lang="hu-HU" dirty="0"/>
              <a:t> </a:t>
            </a:r>
            <a:r>
              <a:rPr lang="hu-HU" dirty="0" err="1"/>
              <a:t>datas</a:t>
            </a:r>
            <a:r>
              <a:rPr lang="hu-HU" dirty="0"/>
              <a:t> (</a:t>
            </a:r>
            <a:r>
              <a:rPr lang="hu-HU" dirty="0" err="1"/>
              <a:t>help</a:t>
            </a:r>
            <a:r>
              <a:rPr lang="hu-HU" dirty="0"/>
              <a:t> </a:t>
            </a:r>
            <a:r>
              <a:rPr lang="hu-HU" dirty="0" err="1"/>
              <a:t>for</a:t>
            </a:r>
            <a:r>
              <a:rPr lang="hu-HU" dirty="0"/>
              <a:t> </a:t>
            </a:r>
            <a:r>
              <a:rPr lang="hu-HU" dirty="0" err="1"/>
              <a:t>buyers</a:t>
            </a:r>
            <a:r>
              <a:rPr lang="hu-HU" dirty="0"/>
              <a:t> </a:t>
            </a:r>
            <a:r>
              <a:rPr lang="hu-HU" dirty="0" err="1"/>
              <a:t>to</a:t>
            </a:r>
            <a:r>
              <a:rPr lang="hu-HU" dirty="0"/>
              <a:t> </a:t>
            </a:r>
            <a:r>
              <a:rPr lang="hu-HU" dirty="0" err="1"/>
              <a:t>find</a:t>
            </a:r>
            <a:r>
              <a:rPr lang="hu-HU" dirty="0"/>
              <a:t> </a:t>
            </a:r>
            <a:r>
              <a:rPr lang="hu-HU" dirty="0" err="1"/>
              <a:t>the</a:t>
            </a:r>
            <a:r>
              <a:rPr lang="hu-HU" dirty="0"/>
              <a:t> </a:t>
            </a:r>
            <a:r>
              <a:rPr lang="hu-HU" dirty="0" err="1"/>
              <a:t>assets</a:t>
            </a:r>
            <a:r>
              <a:rPr lang="hu-HU" dirty="0"/>
              <a:t>, </a:t>
            </a:r>
            <a:r>
              <a:rPr lang="hu-HU" dirty="0" err="1"/>
              <a:t>for</a:t>
            </a:r>
            <a:r>
              <a:rPr lang="hu-HU" dirty="0"/>
              <a:t> </a:t>
            </a:r>
            <a:r>
              <a:rPr lang="hu-HU" dirty="0" err="1"/>
              <a:t>example</a:t>
            </a:r>
            <a:r>
              <a:rPr lang="hu-HU" dirty="0"/>
              <a:t>: </a:t>
            </a:r>
            <a:r>
              <a:rPr lang="hu-HU" dirty="0" err="1"/>
              <a:t>location</a:t>
            </a:r>
            <a:r>
              <a:rPr lang="hu-HU" dirty="0"/>
              <a:t>, </a:t>
            </a:r>
            <a:r>
              <a:rPr lang="hu-HU" dirty="0" err="1"/>
              <a:t>condition</a:t>
            </a:r>
            <a:r>
              <a:rPr lang="hu-HU" dirty="0"/>
              <a:t>, </a:t>
            </a:r>
            <a:r>
              <a:rPr lang="hu-HU" dirty="0" err="1"/>
              <a:t>size</a:t>
            </a:r>
            <a:r>
              <a:rPr lang="hu-HU" dirty="0"/>
              <a:t>, </a:t>
            </a:r>
            <a:r>
              <a:rPr lang="hu-HU" dirty="0" err="1"/>
              <a:t>owner</a:t>
            </a:r>
            <a:r>
              <a:rPr lang="hu-HU" dirty="0"/>
              <a:t>, </a:t>
            </a:r>
            <a:r>
              <a:rPr lang="hu-HU" dirty="0" err="1"/>
              <a:t>etc</a:t>
            </a:r>
            <a:r>
              <a:rPr lang="hu-HU" dirty="0"/>
              <a:t>)</a:t>
            </a:r>
          </a:p>
          <a:p>
            <a:pPr lvl="1"/>
            <a:r>
              <a:rPr lang="hu-HU" dirty="0" err="1"/>
              <a:t>Pictures</a:t>
            </a:r>
            <a:endParaRPr lang="hu-HU" dirty="0"/>
          </a:p>
          <a:p>
            <a:r>
              <a:rPr lang="hu-HU" dirty="0" err="1"/>
              <a:t>Documents</a:t>
            </a:r>
            <a:r>
              <a:rPr lang="hu-HU" dirty="0"/>
              <a:t>, Tender </a:t>
            </a:r>
            <a:r>
              <a:rPr lang="hu-HU" dirty="0" err="1"/>
              <a:t>issue</a:t>
            </a:r>
            <a:endParaRPr lang="hu-HU" dirty="0"/>
          </a:p>
        </p:txBody>
      </p:sp>
    </p:spTree>
    <p:extLst>
      <p:ext uri="{BB962C8B-B14F-4D97-AF65-F5344CB8AC3E}">
        <p14:creationId xmlns:p14="http://schemas.microsoft.com/office/powerpoint/2010/main" val="2722768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360851"/>
            <a:ext cx="8229600" cy="1143000"/>
          </a:xfrm>
        </p:spPr>
        <p:txBody>
          <a:bodyPr/>
          <a:lstStyle/>
          <a:p>
            <a:r>
              <a:rPr lang="hu-HU" b="1" dirty="0" err="1"/>
              <a:t>Experiences</a:t>
            </a:r>
            <a:r>
              <a:rPr lang="hu-HU" b="1" dirty="0"/>
              <a:t>, </a:t>
            </a:r>
            <a:r>
              <a:rPr lang="hu-HU" b="1" dirty="0" err="1"/>
              <a:t>possibilities</a:t>
            </a:r>
            <a:endParaRPr lang="hu-HU" b="1" dirty="0"/>
          </a:p>
        </p:txBody>
      </p:sp>
      <p:sp>
        <p:nvSpPr>
          <p:cNvPr id="3" name="Tartalom helye 2"/>
          <p:cNvSpPr>
            <a:spLocks noGrp="1"/>
          </p:cNvSpPr>
          <p:nvPr>
            <p:ph idx="1"/>
          </p:nvPr>
        </p:nvSpPr>
        <p:spPr>
          <a:xfrm>
            <a:off x="291947" y="2666081"/>
            <a:ext cx="8229600" cy="3955055"/>
          </a:xfrm>
        </p:spPr>
        <p:txBody>
          <a:bodyPr>
            <a:normAutofit/>
          </a:bodyPr>
          <a:lstStyle/>
          <a:p>
            <a:r>
              <a:rPr lang="hu-HU" dirty="0" err="1"/>
              <a:t>Experiences</a:t>
            </a:r>
            <a:endParaRPr lang="hu-HU" dirty="0"/>
          </a:p>
          <a:p>
            <a:endParaRPr lang="hu-HU" sz="2000" dirty="0"/>
          </a:p>
          <a:p>
            <a:r>
              <a:rPr lang="hu-HU" dirty="0" err="1"/>
              <a:t>Possibilities</a:t>
            </a:r>
            <a:r>
              <a:rPr lang="hu-HU" dirty="0"/>
              <a:t> </a:t>
            </a:r>
            <a:r>
              <a:rPr lang="hu-HU" dirty="0" err="1"/>
              <a:t>for</a:t>
            </a:r>
            <a:r>
              <a:rPr lang="hu-HU" dirty="0"/>
              <a:t> </a:t>
            </a:r>
            <a:r>
              <a:rPr lang="hu-HU" dirty="0" err="1"/>
              <a:t>the</a:t>
            </a:r>
            <a:r>
              <a:rPr lang="hu-HU" dirty="0"/>
              <a:t> </a:t>
            </a:r>
            <a:r>
              <a:rPr lang="hu-HU" dirty="0" err="1"/>
              <a:t>future</a:t>
            </a:r>
            <a:endParaRPr lang="hu-HU" dirty="0"/>
          </a:p>
          <a:p>
            <a:pPr lvl="1"/>
            <a:r>
              <a:rPr lang="hu-HU" dirty="0" err="1"/>
              <a:t>Available</a:t>
            </a:r>
            <a:r>
              <a:rPr lang="hu-HU" dirty="0"/>
              <a:t> </a:t>
            </a:r>
            <a:r>
              <a:rPr lang="hu-HU" dirty="0" err="1"/>
              <a:t>other</a:t>
            </a:r>
            <a:r>
              <a:rPr lang="hu-HU" dirty="0"/>
              <a:t> </a:t>
            </a:r>
            <a:r>
              <a:rPr lang="hu-HU" dirty="0" err="1"/>
              <a:t>languages</a:t>
            </a:r>
            <a:r>
              <a:rPr lang="hu-HU" dirty="0"/>
              <a:t> </a:t>
            </a:r>
            <a:r>
              <a:rPr lang="hu-HU" dirty="0" err="1"/>
              <a:t>for</a:t>
            </a:r>
            <a:r>
              <a:rPr lang="hu-HU" dirty="0"/>
              <a:t> </a:t>
            </a:r>
            <a:r>
              <a:rPr lang="hu-HU" dirty="0" err="1"/>
              <a:t>using</a:t>
            </a:r>
            <a:endParaRPr lang="hu-HU" dirty="0"/>
          </a:p>
          <a:p>
            <a:pPr lvl="1"/>
            <a:r>
              <a:rPr lang="hu-HU" dirty="0" err="1"/>
              <a:t>Use</a:t>
            </a:r>
            <a:r>
              <a:rPr lang="hu-HU" dirty="0"/>
              <a:t> EUR/HUF</a:t>
            </a:r>
          </a:p>
          <a:p>
            <a:pPr lvl="1"/>
            <a:r>
              <a:rPr lang="hu-HU" dirty="0" err="1"/>
              <a:t>Developing</a:t>
            </a:r>
            <a:r>
              <a:rPr lang="hu-HU" dirty="0"/>
              <a:t> </a:t>
            </a:r>
            <a:r>
              <a:rPr lang="hu-HU" dirty="0" err="1"/>
              <a:t>the</a:t>
            </a:r>
            <a:r>
              <a:rPr lang="hu-HU" dirty="0"/>
              <a:t> </a:t>
            </a:r>
            <a:r>
              <a:rPr lang="hu-HU" dirty="0" err="1"/>
              <a:t>payment</a:t>
            </a:r>
            <a:r>
              <a:rPr lang="hu-HU" dirty="0"/>
              <a:t> </a:t>
            </a:r>
            <a:r>
              <a:rPr lang="hu-HU" dirty="0" err="1"/>
              <a:t>methods</a:t>
            </a:r>
            <a:r>
              <a:rPr lang="hu-HU" dirty="0"/>
              <a:t> (</a:t>
            </a:r>
            <a:r>
              <a:rPr lang="hu-HU" dirty="0" err="1"/>
              <a:t>card</a:t>
            </a:r>
            <a:r>
              <a:rPr lang="hu-HU" dirty="0"/>
              <a:t>, </a:t>
            </a:r>
            <a:r>
              <a:rPr lang="hu-HU" dirty="0" err="1"/>
              <a:t>transfer</a:t>
            </a:r>
            <a:r>
              <a:rPr lang="hu-HU" dirty="0"/>
              <a:t>)</a:t>
            </a:r>
          </a:p>
          <a:p>
            <a:r>
              <a:rPr lang="hu-HU" dirty="0" err="1"/>
              <a:t>Envisaged</a:t>
            </a:r>
            <a:r>
              <a:rPr lang="hu-HU" dirty="0"/>
              <a:t> </a:t>
            </a:r>
            <a:r>
              <a:rPr lang="hu-HU" dirty="0" err="1"/>
              <a:t>developments</a:t>
            </a:r>
            <a:endParaRPr lang="hu-HU" dirty="0"/>
          </a:p>
        </p:txBody>
      </p:sp>
      <p:pic>
        <p:nvPicPr>
          <p:cNvPr id="1026" name="Picture 2" descr="Képtalálat a következőre: „experience”"/>
          <p:cNvPicPr>
            <a:picLocks noChangeAspect="1" noChangeArrowheads="1"/>
          </p:cNvPicPr>
          <p:nvPr/>
        </p:nvPicPr>
        <p:blipFill>
          <a:blip r:embed="rId2"/>
          <a:srcRect/>
          <a:stretch>
            <a:fillRect/>
          </a:stretch>
        </p:blipFill>
        <p:spPr bwMode="auto">
          <a:xfrm>
            <a:off x="5552497" y="2499125"/>
            <a:ext cx="3035797" cy="1700047"/>
          </a:xfrm>
          <a:prstGeom prst="rect">
            <a:avLst/>
          </a:prstGeom>
          <a:noFill/>
        </p:spPr>
      </p:pic>
    </p:spTree>
    <p:extLst>
      <p:ext uri="{BB962C8B-B14F-4D97-AF65-F5344CB8AC3E}">
        <p14:creationId xmlns:p14="http://schemas.microsoft.com/office/powerpoint/2010/main" val="9056954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lstStyle/>
          <a:p>
            <a:pPr eaLnBrk="1" hangingPunct="1"/>
            <a:r>
              <a:rPr lang="en-US" b="1" dirty="0"/>
              <a:t>Business case</a:t>
            </a:r>
          </a:p>
        </p:txBody>
      </p:sp>
      <p:sp>
        <p:nvSpPr>
          <p:cNvPr id="3" name="Subtitle 2"/>
          <p:cNvSpPr>
            <a:spLocks noGrp="1"/>
          </p:cNvSpPr>
          <p:nvPr>
            <p:ph type="subTitle" idx="1"/>
          </p:nvPr>
        </p:nvSpPr>
        <p:spPr>
          <a:xfrm>
            <a:off x="252413" y="3465319"/>
            <a:ext cx="8647112" cy="1752600"/>
          </a:xfrm>
        </p:spPr>
        <p:txBody>
          <a:bodyPr rtlCol="0">
            <a:noAutofit/>
          </a:bodyPr>
          <a:lstStyle/>
          <a:p>
            <a:pPr>
              <a:defRPr/>
            </a:pPr>
            <a:r>
              <a:rPr lang="en-US" sz="3600" b="1" dirty="0"/>
              <a:t>Maxence Dutat</a:t>
            </a:r>
            <a:br>
              <a:rPr lang="en-US" sz="3600" b="1" dirty="0"/>
            </a:br>
            <a:r>
              <a:rPr lang="en-US" sz="3600" dirty="0"/>
              <a:t>Troostwijk auctions</a:t>
            </a:r>
          </a:p>
        </p:txBody>
      </p:sp>
      <p:pic>
        <p:nvPicPr>
          <p:cNvPr id="4" name="Picture 2"/>
          <p:cNvPicPr>
            <a:picLocks noChangeAspect="1"/>
          </p:cNvPicPr>
          <p:nvPr/>
        </p:nvPicPr>
        <p:blipFill rotWithShape="1">
          <a:blip r:embed="rId2">
            <a:extLst>
              <a:ext uri="{28A0092B-C50C-407E-A947-70E740481C1C}">
                <a14:useLocalDpi xmlns:a14="http://schemas.microsoft.com/office/drawing/2010/main" val="0"/>
              </a:ext>
            </a:extLst>
          </a:blip>
          <a:srcRect r="-1663" b="69246"/>
          <a:stretch/>
        </p:blipFill>
        <p:spPr bwMode="auto">
          <a:xfrm rot="21022897">
            <a:off x="276037" y="3009946"/>
            <a:ext cx="3883454" cy="609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91678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9142" r="12398"/>
          <a:stretch/>
        </p:blipFill>
        <p:spPr>
          <a:xfrm flipH="1">
            <a:off x="4195677" y="1395798"/>
            <a:ext cx="1403396" cy="1661078"/>
          </a:xfrm>
          <a:prstGeom prst="rect">
            <a:avLst/>
          </a:prstGeom>
        </p:spPr>
      </p:pic>
      <p:pic>
        <p:nvPicPr>
          <p:cNvPr id="4" name="Picture 3"/>
          <p:cNvPicPr>
            <a:picLocks noChangeAspect="1"/>
          </p:cNvPicPr>
          <p:nvPr/>
        </p:nvPicPr>
        <p:blipFill rotWithShape="1">
          <a:blip r:embed="rId3"/>
          <a:srcRect l="16137" t="14724" r="50167" b="18776"/>
          <a:stretch/>
        </p:blipFill>
        <p:spPr>
          <a:xfrm rot="21387864">
            <a:off x="265749" y="1370164"/>
            <a:ext cx="4011762" cy="5278286"/>
          </a:xfrm>
          <a:prstGeom prst="rect">
            <a:avLst/>
          </a:prstGeom>
          <a:ln>
            <a:noFill/>
          </a:ln>
          <a:effectLst>
            <a:outerShdw blurRad="190500" algn="tl" rotWithShape="0">
              <a:srgbClr val="000000">
                <a:alpha val="70000"/>
              </a:srgbClr>
            </a:outerShdw>
          </a:effectLst>
        </p:spPr>
      </p:pic>
      <p:pic>
        <p:nvPicPr>
          <p:cNvPr id="6" name="Afbeelding 3"/>
          <p:cNvPicPr>
            <a:picLocks noChangeAspect="1"/>
          </p:cNvPicPr>
          <p:nvPr/>
        </p:nvPicPr>
        <p:blipFill>
          <a:blip r:embed="rId4"/>
          <a:stretch>
            <a:fillRect/>
          </a:stretch>
        </p:blipFill>
        <p:spPr>
          <a:xfrm>
            <a:off x="5666312" y="2826887"/>
            <a:ext cx="2029888" cy="1894561"/>
          </a:xfrm>
          <a:prstGeom prst="rect">
            <a:avLst/>
          </a:prstGeom>
        </p:spPr>
      </p:pic>
      <p:pic>
        <p:nvPicPr>
          <p:cNvPr id="11" name="Picture 10"/>
          <p:cNvPicPr>
            <a:picLocks noChangeAspect="1"/>
          </p:cNvPicPr>
          <p:nvPr/>
        </p:nvPicPr>
        <p:blipFill rotWithShape="1">
          <a:blip r:embed="rId5"/>
          <a:srcRect l="56962" t="26838" r="28001" b="56788"/>
          <a:stretch/>
        </p:blipFill>
        <p:spPr>
          <a:xfrm>
            <a:off x="7223758" y="1413803"/>
            <a:ext cx="1615442" cy="1172691"/>
          </a:xfrm>
          <a:prstGeom prst="rect">
            <a:avLst/>
          </a:prstGeom>
        </p:spPr>
      </p:pic>
      <p:sp>
        <p:nvSpPr>
          <p:cNvPr id="12" name="Tijdelijke aanduiding voor tekst 2"/>
          <p:cNvSpPr txBox="1">
            <a:spLocks/>
          </p:cNvSpPr>
          <p:nvPr/>
        </p:nvSpPr>
        <p:spPr>
          <a:xfrm>
            <a:off x="7358236" y="2549366"/>
            <a:ext cx="1785764" cy="482269"/>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400" dirty="0">
                <a:solidFill>
                  <a:schemeClr val="bg2">
                    <a:lumMod val="25000"/>
                  </a:schemeClr>
                </a:solidFill>
                <a:latin typeface="Arial" panose="020B0604020202020204" pitchFamily="34" charset="0"/>
                <a:cs typeface="Arial" panose="020B0604020202020204" pitchFamily="34" charset="0"/>
              </a:rPr>
              <a:t>2.000 </a:t>
            </a:r>
            <a:r>
              <a:rPr lang="nl-NL" sz="1400" dirty="0" err="1">
                <a:solidFill>
                  <a:schemeClr val="bg2">
                    <a:lumMod val="25000"/>
                  </a:schemeClr>
                </a:solidFill>
                <a:latin typeface="Arial" panose="020B0604020202020204" pitchFamily="34" charset="0"/>
                <a:cs typeface="Arial" panose="020B0604020202020204" pitchFamily="34" charset="0"/>
              </a:rPr>
              <a:t>registrered</a:t>
            </a:r>
            <a:endParaRPr lang="nl-NL" sz="1400" b="1" dirty="0">
              <a:solidFill>
                <a:schemeClr val="bg2">
                  <a:lumMod val="25000"/>
                </a:schemeClr>
              </a:solidFill>
              <a:latin typeface="Arial" panose="020B0604020202020204" pitchFamily="34" charset="0"/>
              <a:ea typeface="Arial Narrow" charset="0"/>
              <a:cs typeface="Arial" panose="020B0604020202020204" pitchFamily="34" charset="0"/>
            </a:endParaRPr>
          </a:p>
        </p:txBody>
      </p:sp>
      <p:pic>
        <p:nvPicPr>
          <p:cNvPr id="14" name="Picture 2"/>
          <p:cNvPicPr>
            <a:picLocks noChangeAspect="1"/>
          </p:cNvPicPr>
          <p:nvPr/>
        </p:nvPicPr>
        <p:blipFill rotWithShape="1">
          <a:blip r:embed="rId6">
            <a:extLst>
              <a:ext uri="{28A0092B-C50C-407E-A947-70E740481C1C}">
                <a14:useLocalDpi xmlns:a14="http://schemas.microsoft.com/office/drawing/2010/main" val="0"/>
              </a:ext>
            </a:extLst>
          </a:blip>
          <a:srcRect r="-1663" b="69246"/>
          <a:stretch/>
        </p:blipFill>
        <p:spPr bwMode="auto">
          <a:xfrm>
            <a:off x="5254085" y="5054296"/>
            <a:ext cx="2684863" cy="4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jdelijke aanduiding voor tekst 2"/>
          <p:cNvSpPr txBox="1">
            <a:spLocks/>
          </p:cNvSpPr>
          <p:nvPr/>
        </p:nvSpPr>
        <p:spPr>
          <a:xfrm>
            <a:off x="5782022" y="5533145"/>
            <a:ext cx="1931814" cy="579979"/>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600" dirty="0">
                <a:solidFill>
                  <a:schemeClr val="tx2"/>
                </a:solidFill>
                <a:latin typeface="Arial" panose="020B0604020202020204" pitchFamily="34" charset="0"/>
                <a:cs typeface="Arial" panose="020B0604020202020204" pitchFamily="34" charset="0"/>
              </a:rPr>
              <a:t>500.000 </a:t>
            </a:r>
            <a:r>
              <a:rPr lang="nl-NL" sz="1600" dirty="0" err="1">
                <a:solidFill>
                  <a:schemeClr val="tx2"/>
                </a:solidFill>
                <a:latin typeface="Arial" panose="020B0604020202020204" pitchFamily="34" charset="0"/>
                <a:cs typeface="Arial" panose="020B0604020202020204" pitchFamily="34" charset="0"/>
              </a:rPr>
              <a:t>registrered</a:t>
            </a:r>
            <a:endParaRPr lang="nl-NL" sz="1600" dirty="0">
              <a:solidFill>
                <a:schemeClr val="tx2"/>
              </a:solidFill>
              <a:latin typeface="Arial" panose="020B0604020202020204" pitchFamily="34" charset="0"/>
              <a:cs typeface="Arial" panose="020B0604020202020204" pitchFamily="34" charset="0"/>
            </a:endParaRPr>
          </a:p>
          <a:p>
            <a:pPr hangingPunct="1"/>
            <a:r>
              <a:rPr lang="nl-NL" sz="1600" dirty="0">
                <a:solidFill>
                  <a:schemeClr val="tx2"/>
                </a:solidFill>
                <a:latin typeface="Arial" panose="020B0604020202020204" pitchFamily="34" charset="0"/>
                <a:ea typeface="Arial Narrow" charset="0"/>
                <a:cs typeface="Arial" panose="020B0604020202020204" pitchFamily="34" charset="0"/>
              </a:rPr>
              <a:t>127 </a:t>
            </a:r>
            <a:r>
              <a:rPr lang="nl-NL" sz="1600" dirty="0" err="1">
                <a:solidFill>
                  <a:schemeClr val="tx2"/>
                </a:solidFill>
                <a:latin typeface="Arial" panose="020B0604020202020204" pitchFamily="34" charset="0"/>
                <a:ea typeface="Arial Narrow" charset="0"/>
                <a:cs typeface="Arial" panose="020B0604020202020204" pitchFamily="34" charset="0"/>
              </a:rPr>
              <a:t>countries</a:t>
            </a:r>
            <a:endParaRPr lang="nl-NL" sz="1600" dirty="0">
              <a:solidFill>
                <a:schemeClr val="tx2"/>
              </a:solidFill>
              <a:latin typeface="Arial" panose="020B0604020202020204" pitchFamily="34" charset="0"/>
              <a:ea typeface="Arial Narrow" charset="0"/>
              <a:cs typeface="Arial" panose="020B0604020202020204" pitchFamily="34" charset="0"/>
            </a:endParaRPr>
          </a:p>
        </p:txBody>
      </p:sp>
    </p:spTree>
    <p:extLst>
      <p:ext uri="{BB962C8B-B14F-4D97-AF65-F5344CB8AC3E}">
        <p14:creationId xmlns:p14="http://schemas.microsoft.com/office/powerpoint/2010/main" val="329799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84997" y="2015380"/>
            <a:ext cx="5048241" cy="3139321"/>
          </a:xfrm>
          <a:prstGeom prst="rect">
            <a:avLst/>
          </a:prstGeom>
          <a:noFill/>
        </p:spPr>
        <p:txBody>
          <a:bodyPr wrap="none" rtlCol="0">
            <a:spAutoFit/>
          </a:bodyPr>
          <a:lstStyle/>
          <a:p>
            <a:r>
              <a:rPr lang="en-GB" b="1" dirty="0"/>
              <a:t>As consultant, we do:</a:t>
            </a:r>
          </a:p>
          <a:p>
            <a:endParaRPr lang="en-GB" dirty="0"/>
          </a:p>
          <a:p>
            <a:pPr marL="285750" indent="-285750">
              <a:buFont typeface="Arial" panose="020B0604020202020204" pitchFamily="34" charset="0"/>
              <a:buChar char="•"/>
            </a:pPr>
            <a:r>
              <a:rPr lang="en-GB" dirty="0"/>
              <a:t>The inventory with pictures (multiple languages)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Expansive marketing and PR campaign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Organising the viewing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Arrange the handover and export documents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buyer pays our fees</a:t>
            </a:r>
            <a:endParaRPr lang="en-US" dirty="0"/>
          </a:p>
        </p:txBody>
      </p:sp>
      <p:pic>
        <p:nvPicPr>
          <p:cNvPr id="9" name="Picture 8" descr="Safe.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3767" y="1423895"/>
            <a:ext cx="847102" cy="847101"/>
          </a:xfrm>
          <a:prstGeom prst="rect">
            <a:avLst/>
          </a:prstGeom>
        </p:spPr>
      </p:pic>
      <p:pic>
        <p:nvPicPr>
          <p:cNvPr id="10" name="Picture 9" descr="Quick.ti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4794" y="4043989"/>
            <a:ext cx="886075" cy="886074"/>
          </a:xfrm>
          <a:prstGeom prst="rect">
            <a:avLst/>
          </a:prstGeom>
        </p:spPr>
      </p:pic>
      <p:pic>
        <p:nvPicPr>
          <p:cNvPr id="11" name="Picture 10" descr="Transparency.t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03767" y="5372446"/>
            <a:ext cx="768308" cy="768308"/>
          </a:xfrm>
          <a:prstGeom prst="rect">
            <a:avLst/>
          </a:prstGeom>
        </p:spPr>
      </p:pic>
      <p:pic>
        <p:nvPicPr>
          <p:cNvPr id="14" name="Picture 13" descr="Revenue.ti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5447" y="2593231"/>
            <a:ext cx="805422" cy="805422"/>
          </a:xfrm>
          <a:prstGeom prst="rect">
            <a:avLst/>
          </a:prstGeom>
        </p:spPr>
      </p:pic>
      <p:sp>
        <p:nvSpPr>
          <p:cNvPr id="17" name="Tijdelijke aanduiding voor tekst 2"/>
          <p:cNvSpPr txBox="1">
            <a:spLocks/>
          </p:cNvSpPr>
          <p:nvPr/>
        </p:nvSpPr>
        <p:spPr>
          <a:xfrm>
            <a:off x="6986912" y="2216358"/>
            <a:ext cx="663957" cy="376873"/>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600" dirty="0">
                <a:solidFill>
                  <a:schemeClr val="tx2"/>
                </a:solidFill>
                <a:latin typeface="Arial" panose="020B0604020202020204" pitchFamily="34" charset="0"/>
                <a:cs typeface="Arial" panose="020B0604020202020204" pitchFamily="34" charset="0"/>
              </a:rPr>
              <a:t>Safe</a:t>
            </a:r>
            <a:endParaRPr lang="nl-NL" sz="1600" dirty="0">
              <a:solidFill>
                <a:schemeClr val="tx2"/>
              </a:solidFill>
              <a:latin typeface="Arial" panose="020B0604020202020204" pitchFamily="34" charset="0"/>
              <a:ea typeface="Arial Narrow" charset="0"/>
              <a:cs typeface="Arial" panose="020B0604020202020204" pitchFamily="34" charset="0"/>
            </a:endParaRPr>
          </a:p>
        </p:txBody>
      </p:sp>
      <p:sp>
        <p:nvSpPr>
          <p:cNvPr id="18" name="Tijdelijke aanduiding voor tekst 2"/>
          <p:cNvSpPr txBox="1">
            <a:spLocks/>
          </p:cNvSpPr>
          <p:nvPr/>
        </p:nvSpPr>
        <p:spPr>
          <a:xfrm>
            <a:off x="6688765" y="3436671"/>
            <a:ext cx="1260250" cy="697917"/>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algn="ctr" hangingPunct="1"/>
            <a:r>
              <a:rPr lang="nl-NL" sz="1600" dirty="0">
                <a:solidFill>
                  <a:schemeClr val="tx2"/>
                </a:solidFill>
                <a:latin typeface="Arial" panose="020B0604020202020204" pitchFamily="34" charset="0"/>
                <a:cs typeface="Arial" panose="020B0604020202020204" pitchFamily="34" charset="0"/>
              </a:rPr>
              <a:t>Get </a:t>
            </a:r>
            <a:r>
              <a:rPr lang="nl-NL" sz="1600" dirty="0" err="1">
                <a:solidFill>
                  <a:schemeClr val="tx2"/>
                </a:solidFill>
                <a:latin typeface="Arial" panose="020B0604020202020204" pitchFamily="34" charset="0"/>
                <a:cs typeface="Arial" panose="020B0604020202020204" pitchFamily="34" charset="0"/>
              </a:rPr>
              <a:t>the</a:t>
            </a:r>
            <a:r>
              <a:rPr lang="nl-NL" sz="1600" dirty="0">
                <a:solidFill>
                  <a:schemeClr val="tx2"/>
                </a:solidFill>
                <a:latin typeface="Arial" panose="020B0604020202020204" pitchFamily="34" charset="0"/>
                <a:cs typeface="Arial" panose="020B0604020202020204" pitchFamily="34" charset="0"/>
              </a:rPr>
              <a:t> best </a:t>
            </a:r>
            <a:r>
              <a:rPr lang="nl-NL" sz="1600" dirty="0" err="1">
                <a:solidFill>
                  <a:schemeClr val="tx2"/>
                </a:solidFill>
                <a:latin typeface="Arial" panose="020B0604020202020204" pitchFamily="34" charset="0"/>
                <a:cs typeface="Arial" panose="020B0604020202020204" pitchFamily="34" charset="0"/>
              </a:rPr>
              <a:t>revenue</a:t>
            </a:r>
            <a:endParaRPr lang="nl-NL" sz="1600" dirty="0">
              <a:solidFill>
                <a:schemeClr val="tx2"/>
              </a:solidFill>
              <a:latin typeface="Arial" panose="020B0604020202020204" pitchFamily="34" charset="0"/>
              <a:ea typeface="Arial Narrow" charset="0"/>
              <a:cs typeface="Arial" panose="020B0604020202020204" pitchFamily="34" charset="0"/>
            </a:endParaRPr>
          </a:p>
        </p:txBody>
      </p:sp>
      <p:sp>
        <p:nvSpPr>
          <p:cNvPr id="19" name="Tijdelijke aanduiding voor tekst 2"/>
          <p:cNvSpPr txBox="1">
            <a:spLocks/>
          </p:cNvSpPr>
          <p:nvPr/>
        </p:nvSpPr>
        <p:spPr>
          <a:xfrm>
            <a:off x="7082804" y="4983209"/>
            <a:ext cx="663957" cy="376873"/>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600" dirty="0" err="1">
                <a:solidFill>
                  <a:schemeClr val="tx2"/>
                </a:solidFill>
                <a:latin typeface="Arial" panose="020B0604020202020204" pitchFamily="34" charset="0"/>
                <a:cs typeface="Arial" panose="020B0604020202020204" pitchFamily="34" charset="0"/>
              </a:rPr>
              <a:t>Fast</a:t>
            </a:r>
            <a:endParaRPr lang="nl-NL" sz="1600" dirty="0">
              <a:solidFill>
                <a:schemeClr val="tx2"/>
              </a:solidFill>
              <a:latin typeface="Arial" panose="020B0604020202020204" pitchFamily="34" charset="0"/>
              <a:ea typeface="Arial Narrow" charset="0"/>
              <a:cs typeface="Arial" panose="020B0604020202020204" pitchFamily="34" charset="0"/>
            </a:endParaRPr>
          </a:p>
        </p:txBody>
      </p:sp>
      <p:sp>
        <p:nvSpPr>
          <p:cNvPr id="20" name="Tijdelijke aanduiding voor tekst 2"/>
          <p:cNvSpPr txBox="1">
            <a:spLocks/>
          </p:cNvSpPr>
          <p:nvPr/>
        </p:nvSpPr>
        <p:spPr>
          <a:xfrm>
            <a:off x="6715260" y="6119972"/>
            <a:ext cx="1252865" cy="376873"/>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600" dirty="0" err="1">
                <a:solidFill>
                  <a:schemeClr val="tx2"/>
                </a:solidFill>
                <a:latin typeface="Arial" panose="020B0604020202020204" pitchFamily="34" charset="0"/>
                <a:cs typeface="Arial" panose="020B0604020202020204" pitchFamily="34" charset="0"/>
              </a:rPr>
              <a:t>Transparent</a:t>
            </a:r>
            <a:endParaRPr lang="nl-NL" sz="1600" dirty="0">
              <a:solidFill>
                <a:schemeClr val="tx2"/>
              </a:solidFill>
              <a:latin typeface="Arial" panose="020B0604020202020204" pitchFamily="34" charset="0"/>
              <a:ea typeface="Arial Narrow" charset="0"/>
              <a:cs typeface="Arial" panose="020B0604020202020204" pitchFamily="34" charset="0"/>
            </a:endParaRPr>
          </a:p>
        </p:txBody>
      </p:sp>
    </p:spTree>
    <p:extLst>
      <p:ext uri="{BB962C8B-B14F-4D97-AF65-F5344CB8AC3E}">
        <p14:creationId xmlns:p14="http://schemas.microsoft.com/office/powerpoint/2010/main" val="9681202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p:nvPr/>
        </p:nvSpPr>
        <p:spPr>
          <a:xfrm>
            <a:off x="441941" y="2676102"/>
            <a:ext cx="8002191" cy="269304"/>
          </a:xfrm>
          <a:prstGeom prst="rect">
            <a:avLst/>
          </a:prstGeom>
          <a:ln w="12700">
            <a:miter lim="400000"/>
          </a:ln>
          <a:extLst>
            <a:ext uri="{C572A759-6A51-4108-AA02-DFA0A04FC94B}">
              <ma14:wrappingTextBoxFlag xmlns="" xmlns:ma14="http://schemas.microsoft.com/office/mac/drawingml/2011/main" val="1"/>
            </a:ext>
          </a:extLst>
        </p:spPr>
        <p:txBody>
          <a:bodyPr lIns="19050" tIns="19050" rIns="19050" bIns="19050">
            <a:spAutoFit/>
          </a:bodyPr>
          <a:lstStyle/>
          <a:p>
            <a:pPr algn="l">
              <a:defRPr sz="4000">
                <a:latin typeface="Helvetica Neue LT Std 45 Light"/>
                <a:ea typeface="Helvetica Neue LT Std 45 Light"/>
                <a:cs typeface="Helvetica Neue LT Std 45 Light"/>
                <a:sym typeface="Helvetica Neue LT Std 45 Light"/>
              </a:defRPr>
            </a:pPr>
            <a:endParaRPr sz="1500" dirty="0">
              <a:latin typeface="Arial" charset="0"/>
              <a:ea typeface="Arial" charset="0"/>
              <a:cs typeface="Arial" charset="0"/>
            </a:endParaRPr>
          </a:p>
        </p:txBody>
      </p:sp>
      <p:sp>
        <p:nvSpPr>
          <p:cNvPr id="33" name="Tijdelijke aanduiding voor tekst 2"/>
          <p:cNvSpPr>
            <a:spLocks noGrp="1"/>
          </p:cNvSpPr>
          <p:nvPr>
            <p:ph type="body" sz="quarter" idx="4294967295"/>
          </p:nvPr>
        </p:nvSpPr>
        <p:spPr>
          <a:xfrm>
            <a:off x="572579" y="3228235"/>
            <a:ext cx="1847850" cy="716756"/>
          </a:xfrm>
          <a:prstGeom prst="rect">
            <a:avLst/>
          </a:prstGeom>
        </p:spPr>
        <p:txBody>
          <a:bodyPr>
            <a:noAutofit/>
          </a:bodyPr>
          <a:lstStyle/>
          <a:p>
            <a:pPr marL="0" indent="0">
              <a:buNone/>
            </a:pPr>
            <a:r>
              <a:rPr lang="nl-NL" sz="1800" dirty="0">
                <a:latin typeface="Arial Narrow"/>
                <a:cs typeface="Arial Narrow"/>
              </a:rPr>
              <a:t>INDUSTRY</a:t>
            </a:r>
          </a:p>
          <a:p>
            <a:pPr marL="0" indent="0">
              <a:buNone/>
            </a:pPr>
            <a:r>
              <a:rPr lang="nl-NL" sz="1800" b="1" dirty="0">
                <a:latin typeface="Arial Narrow"/>
                <a:cs typeface="Arial Narrow"/>
              </a:rPr>
              <a:t>KNOWLEDGE </a:t>
            </a:r>
            <a:endParaRPr lang="nl-NL" sz="1800" b="1" dirty="0">
              <a:latin typeface="Arial Narrow"/>
              <a:ea typeface="Arial Narrow" charset="0"/>
              <a:cs typeface="Arial Narrow"/>
            </a:endParaRPr>
          </a:p>
        </p:txBody>
      </p:sp>
      <p:sp>
        <p:nvSpPr>
          <p:cNvPr id="34" name="Tijdelijke aanduiding voor tekst 2"/>
          <p:cNvSpPr txBox="1">
            <a:spLocks/>
          </p:cNvSpPr>
          <p:nvPr/>
        </p:nvSpPr>
        <p:spPr>
          <a:xfrm>
            <a:off x="2798255" y="3228269"/>
            <a:ext cx="1626954" cy="890039"/>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800" b="1" cap="all" dirty="0">
                <a:latin typeface="Arial Narrow" charset="0"/>
                <a:ea typeface="Arial Narrow" charset="0"/>
                <a:cs typeface="Arial Narrow" charset="0"/>
              </a:rPr>
              <a:t>90 </a:t>
            </a:r>
            <a:r>
              <a:rPr lang="nl-NL" sz="1800" b="1" cap="all" dirty="0" err="1">
                <a:latin typeface="Arial Narrow" charset="0"/>
                <a:ea typeface="Arial Narrow" charset="0"/>
                <a:cs typeface="Arial Narrow" charset="0"/>
              </a:rPr>
              <a:t>years</a:t>
            </a:r>
            <a:r>
              <a:rPr lang="nl-NL" sz="1800" b="1" cap="all" dirty="0">
                <a:latin typeface="Arial Narrow" charset="0"/>
                <a:ea typeface="Arial Narrow" charset="0"/>
                <a:cs typeface="Arial Narrow" charset="0"/>
              </a:rPr>
              <a:t> </a:t>
            </a:r>
            <a:r>
              <a:rPr lang="nl-NL" sz="1800" cap="all" dirty="0">
                <a:latin typeface="Arial Narrow" charset="0"/>
                <a:ea typeface="Arial Narrow" charset="0"/>
                <a:cs typeface="Arial Narrow" charset="0"/>
              </a:rPr>
              <a:t> </a:t>
            </a:r>
            <a:r>
              <a:rPr lang="nl-NL" sz="1800" b="1" cap="all" dirty="0" err="1">
                <a:latin typeface="Arial Narrow" charset="0"/>
                <a:ea typeface="Arial Narrow" charset="0"/>
                <a:cs typeface="Arial Narrow" charset="0"/>
              </a:rPr>
              <a:t>experience</a:t>
            </a:r>
            <a:endParaRPr lang="nl-NL" sz="1800" b="1" cap="all" dirty="0">
              <a:latin typeface="Arial Narrow" charset="0"/>
              <a:ea typeface="Arial Narrow" charset="0"/>
              <a:cs typeface="Arial Narrow" charset="0"/>
            </a:endParaRPr>
          </a:p>
        </p:txBody>
      </p:sp>
      <p:sp>
        <p:nvSpPr>
          <p:cNvPr id="35" name="Tijdelijke aanduiding voor tekst 2"/>
          <p:cNvSpPr txBox="1">
            <a:spLocks/>
          </p:cNvSpPr>
          <p:nvPr/>
        </p:nvSpPr>
        <p:spPr>
          <a:xfrm>
            <a:off x="4755630" y="3228269"/>
            <a:ext cx="1785674" cy="890039"/>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pPr hangingPunct="1"/>
            <a:r>
              <a:rPr lang="nl-NL" sz="1800" dirty="0">
                <a:latin typeface="Arial Narrow"/>
                <a:cs typeface="Arial Narrow"/>
              </a:rPr>
              <a:t>500.000 B2B</a:t>
            </a:r>
            <a:br>
              <a:rPr lang="nl-NL" sz="1800" dirty="0">
                <a:latin typeface="Arial Narrow"/>
                <a:cs typeface="Arial Narrow"/>
              </a:rPr>
            </a:br>
            <a:r>
              <a:rPr lang="nl-NL" sz="1800" dirty="0">
                <a:latin typeface="Arial Narrow"/>
                <a:cs typeface="Arial Narrow"/>
              </a:rPr>
              <a:t>BUYERS </a:t>
            </a:r>
            <a:r>
              <a:rPr lang="nl-NL" sz="1800" b="1" dirty="0">
                <a:latin typeface="Arial Narrow"/>
                <a:cs typeface="Arial Narrow"/>
              </a:rPr>
              <a:t>AROUND</a:t>
            </a:r>
            <a:br>
              <a:rPr lang="nl-NL" sz="1800" b="1" dirty="0">
                <a:latin typeface="Arial Narrow"/>
                <a:cs typeface="Arial Narrow"/>
              </a:rPr>
            </a:br>
            <a:r>
              <a:rPr lang="nl-NL" sz="1800" b="1" dirty="0">
                <a:latin typeface="Arial Narrow"/>
                <a:cs typeface="Arial Narrow"/>
              </a:rPr>
              <a:t>THE WORLD </a:t>
            </a:r>
            <a:endParaRPr lang="nl-NL" sz="1800" b="1" dirty="0">
              <a:latin typeface="Arial Narrow"/>
              <a:ea typeface="Arial Narrow" charset="0"/>
              <a:cs typeface="Arial Narrow"/>
            </a:endParaRPr>
          </a:p>
        </p:txBody>
      </p:sp>
      <p:sp>
        <p:nvSpPr>
          <p:cNvPr id="39" name="Tijdelijke aanduiding voor tekst 2"/>
          <p:cNvSpPr txBox="1">
            <a:spLocks/>
          </p:cNvSpPr>
          <p:nvPr/>
        </p:nvSpPr>
        <p:spPr>
          <a:xfrm>
            <a:off x="6798736" y="3231847"/>
            <a:ext cx="2150258" cy="717190"/>
          </a:xfrm>
          <a:prstGeom prst="rect">
            <a:avLst/>
          </a:prstGeom>
          <a:ln w="12700">
            <a:miter lim="400000"/>
          </a:ln>
          <a:extLst>
            <a:ext uri="{C572A759-6A51-4108-AA02-DFA0A04FC94B}">
              <ma14:wrappingTextBoxFlag xmlns="" xmlns:ma14="http://schemas.microsoft.com/office/mac/drawingml/2011/main" val="1"/>
            </a:ext>
          </a:extLst>
        </p:spPr>
        <p:txBody>
          <a:bodyPr lIns="38100" tIns="38100" rIns="38100" bIns="38100" anchor="t">
            <a:noAutofit/>
          </a:bodyPr>
          <a:lstStyle>
            <a:lvl1pPr marL="0" marR="0" indent="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1pPr>
            <a:lvl2pPr marL="0" marR="0" indent="1143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2pPr>
            <a:lvl3pPr marL="0" marR="0" indent="2286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3pPr>
            <a:lvl4pPr marL="0" marR="0" indent="3429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4pPr>
            <a:lvl5pPr marL="0" marR="0" indent="457200" algn="l" defTabSz="412750" rtl="0" latinLnBrk="0">
              <a:lnSpc>
                <a:spcPct val="100000"/>
              </a:lnSpc>
              <a:spcBef>
                <a:spcPts val="0"/>
              </a:spcBef>
              <a:spcAft>
                <a:spcPts val="0"/>
              </a:spcAft>
              <a:buClrTx/>
              <a:buSzTx/>
              <a:buFontTx/>
              <a:buNone/>
              <a:tabLst/>
              <a:defRPr sz="2000" b="0" i="0" u="none" strike="noStrike" cap="none" spc="0" baseline="0">
                <a:ln>
                  <a:noFill/>
                </a:ln>
                <a:solidFill>
                  <a:srgbClr val="000000"/>
                </a:solidFill>
                <a:uFillTx/>
                <a:latin typeface="Helvetica Neue Licht" charset="0"/>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a:lstStyle>
          <a:p>
            <a:r>
              <a:rPr lang="nl-NL" sz="1800" dirty="0">
                <a:latin typeface="Arial Narrow"/>
                <a:cs typeface="Arial Narrow"/>
              </a:rPr>
              <a:t>20 OFFICES</a:t>
            </a:r>
          </a:p>
          <a:p>
            <a:r>
              <a:rPr lang="nl-NL" sz="1800" b="1" dirty="0">
                <a:latin typeface="Arial Narrow"/>
                <a:cs typeface="Arial Narrow"/>
              </a:rPr>
              <a:t>ACROSS EUROPE</a:t>
            </a:r>
          </a:p>
        </p:txBody>
      </p:sp>
      <p:pic>
        <p:nvPicPr>
          <p:cNvPr id="2" name="Afbeelding 1"/>
          <p:cNvPicPr>
            <a:picLocks noChangeAspect="1"/>
          </p:cNvPicPr>
          <p:nvPr/>
        </p:nvPicPr>
        <p:blipFill>
          <a:blip r:embed="rId3"/>
          <a:stretch>
            <a:fillRect/>
          </a:stretch>
        </p:blipFill>
        <p:spPr>
          <a:xfrm>
            <a:off x="1175035" y="2427441"/>
            <a:ext cx="538207" cy="694004"/>
          </a:xfrm>
          <a:prstGeom prst="rect">
            <a:avLst/>
          </a:prstGeom>
        </p:spPr>
      </p:pic>
      <p:pic>
        <p:nvPicPr>
          <p:cNvPr id="3" name="Afbeelding 2"/>
          <p:cNvPicPr>
            <a:picLocks noChangeAspect="1"/>
          </p:cNvPicPr>
          <p:nvPr/>
        </p:nvPicPr>
        <p:blipFill>
          <a:blip r:embed="rId4"/>
          <a:stretch>
            <a:fillRect/>
          </a:stretch>
        </p:blipFill>
        <p:spPr>
          <a:xfrm>
            <a:off x="2844208" y="2567697"/>
            <a:ext cx="743209" cy="594567"/>
          </a:xfrm>
          <a:prstGeom prst="rect">
            <a:avLst/>
          </a:prstGeom>
        </p:spPr>
      </p:pic>
      <p:pic>
        <p:nvPicPr>
          <p:cNvPr id="4" name="Afbeelding 3"/>
          <p:cNvPicPr>
            <a:picLocks noChangeAspect="1"/>
          </p:cNvPicPr>
          <p:nvPr/>
        </p:nvPicPr>
        <p:blipFill>
          <a:blip r:embed="rId5"/>
          <a:stretch>
            <a:fillRect/>
          </a:stretch>
        </p:blipFill>
        <p:spPr>
          <a:xfrm>
            <a:off x="4626667" y="2412623"/>
            <a:ext cx="857250" cy="800100"/>
          </a:xfrm>
          <a:prstGeom prst="rect">
            <a:avLst/>
          </a:prstGeom>
        </p:spPr>
      </p:pic>
      <p:pic>
        <p:nvPicPr>
          <p:cNvPr id="6" name="Afbeelding 5"/>
          <p:cNvPicPr>
            <a:picLocks noChangeAspect="1"/>
          </p:cNvPicPr>
          <p:nvPr/>
        </p:nvPicPr>
        <p:blipFill>
          <a:blip r:embed="rId6"/>
          <a:stretch>
            <a:fillRect/>
          </a:stretch>
        </p:blipFill>
        <p:spPr>
          <a:xfrm>
            <a:off x="6844456" y="2508469"/>
            <a:ext cx="590550" cy="619125"/>
          </a:xfrm>
          <a:prstGeom prst="rect">
            <a:avLst/>
          </a:prstGeom>
        </p:spPr>
      </p:pic>
      <p:pic>
        <p:nvPicPr>
          <p:cNvPr id="12" name="Picture 2"/>
          <p:cNvPicPr>
            <a:picLocks noChangeAspect="1"/>
          </p:cNvPicPr>
          <p:nvPr/>
        </p:nvPicPr>
        <p:blipFill rotWithShape="1">
          <a:blip r:embed="rId7">
            <a:extLst>
              <a:ext uri="{28A0092B-C50C-407E-A947-70E740481C1C}">
                <a14:useLocalDpi xmlns:a14="http://schemas.microsoft.com/office/drawing/2010/main" val="0"/>
              </a:ext>
            </a:extLst>
          </a:blip>
          <a:srcRect r="-1663" b="69246"/>
          <a:stretch/>
        </p:blipFill>
        <p:spPr bwMode="auto">
          <a:xfrm>
            <a:off x="573286" y="1492708"/>
            <a:ext cx="4036157" cy="63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Afbeelding 9"/>
          <p:cNvPicPr>
            <a:picLocks noChangeAspect="1"/>
          </p:cNvPicPr>
          <p:nvPr/>
        </p:nvPicPr>
        <p:blipFill>
          <a:blip r:embed="rId8"/>
          <a:stretch>
            <a:fillRect/>
          </a:stretch>
        </p:blipFill>
        <p:spPr>
          <a:xfrm>
            <a:off x="1950933" y="4974194"/>
            <a:ext cx="812800" cy="584200"/>
          </a:xfrm>
          <a:prstGeom prst="rect">
            <a:avLst/>
          </a:prstGeom>
        </p:spPr>
      </p:pic>
      <p:grpSp>
        <p:nvGrpSpPr>
          <p:cNvPr id="15" name="Groeperen 42"/>
          <p:cNvGrpSpPr/>
          <p:nvPr/>
        </p:nvGrpSpPr>
        <p:grpSpPr>
          <a:xfrm>
            <a:off x="3303024" y="4683619"/>
            <a:ext cx="3089963" cy="296453"/>
            <a:chOff x="803275" y="3791225"/>
            <a:chExt cx="4119951" cy="395271"/>
          </a:xfrm>
        </p:grpSpPr>
        <p:sp>
          <p:nvSpPr>
            <p:cNvPr id="16" name="Shape 576"/>
            <p:cNvSpPr/>
            <p:nvPr/>
          </p:nvSpPr>
          <p:spPr>
            <a:xfrm>
              <a:off x="803275" y="3803421"/>
              <a:ext cx="4119951" cy="379591"/>
            </a:xfrm>
            <a:prstGeom prst="rect">
              <a:avLst/>
            </a:prstGeom>
            <a:solidFill>
              <a:srgbClr val="F39200"/>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nvGrpSpPr>
            <p:cNvPr id="17" name="Groeperen 44"/>
            <p:cNvGrpSpPr/>
            <p:nvPr/>
          </p:nvGrpSpPr>
          <p:grpSpPr>
            <a:xfrm rot="10800000">
              <a:off x="803275" y="3806905"/>
              <a:ext cx="3144367" cy="379591"/>
              <a:chOff x="4813748" y="2281350"/>
              <a:chExt cx="3144367" cy="379591"/>
            </a:xfrm>
            <a:solidFill>
              <a:srgbClr val="3B6098"/>
            </a:solidFill>
          </p:grpSpPr>
          <p:sp>
            <p:nvSpPr>
              <p:cNvPr id="19" name="Shape 576"/>
              <p:cNvSpPr/>
              <p:nvPr/>
            </p:nvSpPr>
            <p:spPr>
              <a:xfrm rot="2700000">
                <a:off x="4813748" y="2336695"/>
                <a:ext cx="268615" cy="268615"/>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20" name="Shape 576"/>
              <p:cNvSpPr/>
              <p:nvPr/>
            </p:nvSpPr>
            <p:spPr>
              <a:xfrm>
                <a:off x="4948056" y="2281350"/>
                <a:ext cx="3010059" cy="379591"/>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sp>
          <p:nvSpPr>
            <p:cNvPr id="18" name="Tekstvak 45"/>
            <p:cNvSpPr txBox="1"/>
            <p:nvPr/>
          </p:nvSpPr>
          <p:spPr>
            <a:xfrm>
              <a:off x="803275" y="3791225"/>
              <a:ext cx="4119951" cy="3791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81000" tIns="37800" rIns="81000" bIns="38100" numCol="1" spcCol="38100" rtlCol="0" anchor="ctr" anchorCtr="0">
              <a:spAutoFit/>
            </a:bodyPr>
            <a:lstStyle/>
            <a:p>
              <a:pPr defTabSz="619125">
                <a:tabLst>
                  <a:tab pos="4050000" algn="r"/>
                </a:tabLst>
              </a:pPr>
              <a:r>
                <a:rPr lang="nl-NL" sz="1350" b="1" cap="all" dirty="0">
                  <a:solidFill>
                    <a:schemeClr val="bg1"/>
                  </a:solidFill>
                  <a:latin typeface="Arial Narrow" charset="0"/>
                  <a:ea typeface="Arial Narrow" charset="0"/>
                  <a:cs typeface="Arial Narrow" charset="0"/>
                </a:rPr>
                <a:t>Auctions	&gt; 1,500 </a:t>
              </a:r>
              <a:endParaRPr lang="nl-NL" sz="1350" b="1" cap="all" dirty="0">
                <a:solidFill>
                  <a:schemeClr val="bg1"/>
                </a:solidFill>
                <a:latin typeface="Arial Narrow" charset="0"/>
                <a:ea typeface="Arial Narrow" charset="0"/>
                <a:cs typeface="Arial Narrow" charset="0"/>
                <a:sym typeface="Helvetica Light"/>
              </a:endParaRPr>
            </a:p>
          </p:txBody>
        </p:sp>
      </p:grpSp>
      <p:grpSp>
        <p:nvGrpSpPr>
          <p:cNvPr id="21" name="Groeperen 48"/>
          <p:cNvGrpSpPr/>
          <p:nvPr/>
        </p:nvGrpSpPr>
        <p:grpSpPr>
          <a:xfrm>
            <a:off x="3303021" y="5043172"/>
            <a:ext cx="3089966" cy="295148"/>
            <a:chOff x="803272" y="4270630"/>
            <a:chExt cx="4119954" cy="393531"/>
          </a:xfrm>
        </p:grpSpPr>
        <p:sp>
          <p:nvSpPr>
            <p:cNvPr id="22" name="Shape 576"/>
            <p:cNvSpPr/>
            <p:nvPr/>
          </p:nvSpPr>
          <p:spPr>
            <a:xfrm>
              <a:off x="803275" y="4282826"/>
              <a:ext cx="4119951" cy="379591"/>
            </a:xfrm>
            <a:prstGeom prst="rect">
              <a:avLst/>
            </a:prstGeom>
            <a:solidFill>
              <a:srgbClr val="004380"/>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nvGrpSpPr>
            <p:cNvPr id="23" name="Groeperen 50"/>
            <p:cNvGrpSpPr/>
            <p:nvPr/>
          </p:nvGrpSpPr>
          <p:grpSpPr>
            <a:xfrm rot="10800000">
              <a:off x="803272" y="4284570"/>
              <a:ext cx="3394865" cy="379591"/>
              <a:chOff x="4813748" y="2281351"/>
              <a:chExt cx="3394865" cy="379591"/>
            </a:xfrm>
            <a:solidFill>
              <a:srgbClr val="3B6098"/>
            </a:solidFill>
          </p:grpSpPr>
          <p:sp>
            <p:nvSpPr>
              <p:cNvPr id="25" name="Shape 576"/>
              <p:cNvSpPr/>
              <p:nvPr/>
            </p:nvSpPr>
            <p:spPr>
              <a:xfrm rot="2700000">
                <a:off x="4813748" y="2336695"/>
                <a:ext cx="268615" cy="268615"/>
              </a:xfrm>
              <a:prstGeom prst="rect">
                <a:avLst/>
              </a:prstGeom>
              <a:grp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26" name="Shape 576"/>
              <p:cNvSpPr/>
              <p:nvPr/>
            </p:nvSpPr>
            <p:spPr>
              <a:xfrm>
                <a:off x="4948058" y="2281351"/>
                <a:ext cx="3260555" cy="379591"/>
              </a:xfrm>
              <a:prstGeom prst="rect">
                <a:avLst/>
              </a:prstGeom>
              <a:grp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sp>
          <p:nvSpPr>
            <p:cNvPr id="24" name="Tekstvak 51"/>
            <p:cNvSpPr txBox="1"/>
            <p:nvPr/>
          </p:nvSpPr>
          <p:spPr>
            <a:xfrm>
              <a:off x="803275" y="4270630"/>
              <a:ext cx="4119951" cy="3791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81000" tIns="37800" rIns="81000" bIns="38100" numCol="1" spcCol="38100" rtlCol="0" anchor="ctr" anchorCtr="0">
              <a:spAutoFit/>
            </a:bodyPr>
            <a:lstStyle/>
            <a:p>
              <a:pPr defTabSz="619125">
                <a:tabLst>
                  <a:tab pos="4050000" algn="r"/>
                </a:tabLst>
              </a:pPr>
              <a:r>
                <a:rPr lang="nl-NL" sz="1350" cap="all" dirty="0" err="1">
                  <a:solidFill>
                    <a:schemeClr val="bg1"/>
                  </a:solidFill>
                  <a:latin typeface="Arial Narrow" charset="0"/>
                  <a:ea typeface="Arial Narrow" charset="0"/>
                  <a:cs typeface="Arial Narrow" charset="0"/>
                </a:rPr>
                <a:t>Valuations</a:t>
              </a:r>
              <a:r>
                <a:rPr lang="nl-NL" sz="1350" cap="all" dirty="0">
                  <a:solidFill>
                    <a:schemeClr val="bg1"/>
                  </a:solidFill>
                  <a:latin typeface="Arial Narrow" charset="0"/>
                  <a:ea typeface="Arial Narrow" charset="0"/>
                  <a:cs typeface="Arial Narrow" charset="0"/>
                </a:rPr>
                <a:t>	 &gt; </a:t>
              </a:r>
              <a:r>
                <a:rPr lang="nl-NL" sz="1350" b="1" cap="all" dirty="0">
                  <a:solidFill>
                    <a:schemeClr val="bg1"/>
                  </a:solidFill>
                  <a:latin typeface="Arial Narrow" charset="0"/>
                  <a:ea typeface="Arial Narrow" charset="0"/>
                  <a:cs typeface="Arial Narrow" charset="0"/>
                </a:rPr>
                <a:t>2,500</a:t>
              </a:r>
              <a:r>
                <a:rPr lang="nl-NL" sz="1350" cap="all" dirty="0">
                  <a:solidFill>
                    <a:schemeClr val="bg1"/>
                  </a:solidFill>
                  <a:latin typeface="Arial Narrow" charset="0"/>
                  <a:ea typeface="Arial Narrow" charset="0"/>
                  <a:cs typeface="Arial Narrow" charset="0"/>
                </a:rPr>
                <a:t> </a:t>
              </a:r>
              <a:endParaRPr lang="nl-NL" sz="1350" cap="all" dirty="0">
                <a:solidFill>
                  <a:schemeClr val="bg1"/>
                </a:solidFill>
                <a:latin typeface="Arial Narrow" charset="0"/>
                <a:ea typeface="Arial Narrow" charset="0"/>
                <a:cs typeface="Arial Narrow" charset="0"/>
                <a:sym typeface="Helvetica Light"/>
              </a:endParaRPr>
            </a:p>
          </p:txBody>
        </p:sp>
      </p:grpSp>
      <p:grpSp>
        <p:nvGrpSpPr>
          <p:cNvPr id="27" name="Groeperen 56"/>
          <p:cNvGrpSpPr/>
          <p:nvPr/>
        </p:nvGrpSpPr>
        <p:grpSpPr>
          <a:xfrm>
            <a:off x="3303023" y="5402162"/>
            <a:ext cx="3140612" cy="294438"/>
            <a:chOff x="803275" y="4749284"/>
            <a:chExt cx="4187482" cy="392584"/>
          </a:xfrm>
        </p:grpSpPr>
        <p:sp>
          <p:nvSpPr>
            <p:cNvPr id="28" name="Shape 576"/>
            <p:cNvSpPr/>
            <p:nvPr/>
          </p:nvSpPr>
          <p:spPr>
            <a:xfrm>
              <a:off x="803275" y="4761480"/>
              <a:ext cx="4119951" cy="379591"/>
            </a:xfrm>
            <a:prstGeom prst="rect">
              <a:avLst/>
            </a:prstGeom>
            <a:solidFill>
              <a:srgbClr val="F39200"/>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29" name="Shape 576"/>
            <p:cNvSpPr/>
            <p:nvPr/>
          </p:nvSpPr>
          <p:spPr>
            <a:xfrm rot="13500000">
              <a:off x="3635918" y="4817908"/>
              <a:ext cx="268615" cy="268615"/>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30" name="Shape 576"/>
            <p:cNvSpPr/>
            <p:nvPr/>
          </p:nvSpPr>
          <p:spPr>
            <a:xfrm rot="10800000">
              <a:off x="803275" y="4762277"/>
              <a:ext cx="2966950" cy="379591"/>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31" name="Tekstvak 62"/>
            <p:cNvSpPr txBox="1"/>
            <p:nvPr/>
          </p:nvSpPr>
          <p:spPr>
            <a:xfrm>
              <a:off x="803275" y="4749284"/>
              <a:ext cx="4187482" cy="3791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81000" tIns="37800" rIns="81000" bIns="38100" numCol="1" spcCol="38100" rtlCol="0" anchor="ctr" anchorCtr="0">
              <a:spAutoFit/>
            </a:bodyPr>
            <a:lstStyle/>
            <a:p>
              <a:pPr defTabSz="619125">
                <a:tabLst>
                  <a:tab pos="4050000" algn="r"/>
                </a:tabLst>
              </a:pPr>
              <a:r>
                <a:rPr lang="en-US" sz="1350" cap="all" dirty="0">
                  <a:solidFill>
                    <a:schemeClr val="bg1"/>
                  </a:solidFill>
                  <a:latin typeface="Arial Narrow" charset="0"/>
                  <a:ea typeface="Arial Narrow" charset="0"/>
                  <a:cs typeface="Arial Narrow" charset="0"/>
                </a:rPr>
                <a:t>lots </a:t>
              </a:r>
              <a:r>
                <a:rPr lang="en-US" sz="1350" b="1" cap="all" dirty="0">
                  <a:solidFill>
                    <a:schemeClr val="bg1"/>
                  </a:solidFill>
                  <a:latin typeface="Arial Narrow" charset="0"/>
                  <a:ea typeface="Arial Narrow" charset="0"/>
                  <a:cs typeface="Arial Narrow" charset="0"/>
                </a:rPr>
                <a:t>sold 	&gt; 500,000 </a:t>
              </a:r>
              <a:endParaRPr lang="nl-NL" sz="1350" cap="all" dirty="0">
                <a:solidFill>
                  <a:schemeClr val="bg1"/>
                </a:solidFill>
                <a:latin typeface="Arial Narrow" charset="0"/>
                <a:ea typeface="Arial Narrow" charset="0"/>
                <a:cs typeface="Arial Narrow" charset="0"/>
                <a:sym typeface="Helvetica Light"/>
              </a:endParaRPr>
            </a:p>
          </p:txBody>
        </p:sp>
      </p:grpSp>
      <p:grpSp>
        <p:nvGrpSpPr>
          <p:cNvPr id="32" name="Groeperen 63"/>
          <p:cNvGrpSpPr/>
          <p:nvPr/>
        </p:nvGrpSpPr>
        <p:grpSpPr>
          <a:xfrm>
            <a:off x="3307786" y="5766103"/>
            <a:ext cx="3147113" cy="289458"/>
            <a:chOff x="803275" y="5234532"/>
            <a:chExt cx="4196151" cy="385944"/>
          </a:xfrm>
        </p:grpSpPr>
        <p:sp>
          <p:nvSpPr>
            <p:cNvPr id="36" name="Shape 576"/>
            <p:cNvSpPr/>
            <p:nvPr/>
          </p:nvSpPr>
          <p:spPr>
            <a:xfrm>
              <a:off x="803275" y="5240885"/>
              <a:ext cx="4119951" cy="379591"/>
            </a:xfrm>
            <a:prstGeom prst="rect">
              <a:avLst/>
            </a:prstGeom>
            <a:solidFill>
              <a:srgbClr val="004380"/>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nvGrpSpPr>
            <p:cNvPr id="37" name="Groeperen 66"/>
            <p:cNvGrpSpPr/>
            <p:nvPr/>
          </p:nvGrpSpPr>
          <p:grpSpPr>
            <a:xfrm rot="10800000">
              <a:off x="803275" y="5240881"/>
              <a:ext cx="978085" cy="379591"/>
              <a:chOff x="6110985" y="2281353"/>
              <a:chExt cx="978085" cy="379591"/>
            </a:xfrm>
            <a:solidFill>
              <a:srgbClr val="3B6098"/>
            </a:solidFill>
          </p:grpSpPr>
          <p:sp>
            <p:nvSpPr>
              <p:cNvPr id="40" name="Shape 576"/>
              <p:cNvSpPr/>
              <p:nvPr/>
            </p:nvSpPr>
            <p:spPr>
              <a:xfrm rot="2700000">
                <a:off x="6110985" y="2336695"/>
                <a:ext cx="268615" cy="268615"/>
              </a:xfrm>
              <a:prstGeom prst="rect">
                <a:avLst/>
              </a:prstGeom>
              <a:grp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41" name="Shape 576"/>
              <p:cNvSpPr/>
              <p:nvPr/>
            </p:nvSpPr>
            <p:spPr>
              <a:xfrm>
                <a:off x="6251642" y="2281353"/>
                <a:ext cx="837428" cy="379591"/>
              </a:xfrm>
              <a:prstGeom prst="rect">
                <a:avLst/>
              </a:prstGeom>
              <a:grp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grpSp>
        <p:sp>
          <p:nvSpPr>
            <p:cNvPr id="38" name="Tekstvak 67"/>
            <p:cNvSpPr txBox="1"/>
            <p:nvPr/>
          </p:nvSpPr>
          <p:spPr>
            <a:xfrm>
              <a:off x="811944" y="5234532"/>
              <a:ext cx="4187482" cy="3791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81000" tIns="37800" rIns="81000" bIns="38100" numCol="1" spcCol="38100" rtlCol="0" anchor="ctr" anchorCtr="0">
              <a:spAutoFit/>
            </a:bodyPr>
            <a:lstStyle/>
            <a:p>
              <a:pPr defTabSz="619125">
                <a:tabLst>
                  <a:tab pos="4050000" algn="r"/>
                </a:tabLst>
              </a:pPr>
              <a:r>
                <a:rPr lang="nl-NL" sz="1350" dirty="0">
                  <a:solidFill>
                    <a:schemeClr val="bg1"/>
                  </a:solidFill>
                  <a:latin typeface="Arial Narrow"/>
                  <a:ea typeface="Arial Narrow" charset="0"/>
                  <a:cs typeface="Arial Narrow"/>
                </a:rPr>
                <a:t>REVENUE 	</a:t>
              </a:r>
              <a:r>
                <a:rPr lang="nl-NL" sz="1350" b="1" dirty="0">
                  <a:solidFill>
                    <a:schemeClr val="bg1"/>
                  </a:solidFill>
                  <a:latin typeface="Arial Narrow" charset="0"/>
                  <a:ea typeface="Arial Narrow" charset="0"/>
                  <a:cs typeface="Arial Narrow" charset="0"/>
                </a:rPr>
                <a:t>&gt; </a:t>
              </a:r>
              <a:r>
                <a:rPr lang="nl-NL" sz="1350" dirty="0">
                  <a:solidFill>
                    <a:schemeClr val="bg1"/>
                  </a:solidFill>
                  <a:latin typeface="Arial Narrow"/>
                  <a:ea typeface="Arial Narrow" charset="0"/>
                  <a:cs typeface="Arial Narrow"/>
                </a:rPr>
                <a:t> €</a:t>
              </a:r>
              <a:r>
                <a:rPr lang="nl-NL" sz="1350" dirty="0">
                  <a:solidFill>
                    <a:srgbClr val="FFFFFF"/>
                  </a:solidFill>
                  <a:latin typeface="Arial Narrow"/>
                  <a:cs typeface="Arial Narrow"/>
                </a:rPr>
                <a:t>185 MILLION</a:t>
              </a:r>
              <a:endParaRPr lang="nl-NL" sz="1350" dirty="0">
                <a:solidFill>
                  <a:srgbClr val="FFFFFF"/>
                </a:solidFill>
                <a:latin typeface="Arial Narrow" charset="0"/>
                <a:ea typeface="Arial Narrow" charset="0"/>
                <a:cs typeface="Arial Narrow" charset="0"/>
                <a:sym typeface="Helvetica Light"/>
              </a:endParaRPr>
            </a:p>
          </p:txBody>
        </p:sp>
      </p:grpSp>
      <p:grpSp>
        <p:nvGrpSpPr>
          <p:cNvPr id="42" name="Groeperen 12"/>
          <p:cNvGrpSpPr/>
          <p:nvPr/>
        </p:nvGrpSpPr>
        <p:grpSpPr>
          <a:xfrm>
            <a:off x="3303023" y="6123094"/>
            <a:ext cx="3151876" cy="292643"/>
            <a:chOff x="803275" y="4751676"/>
            <a:chExt cx="4202501" cy="390191"/>
          </a:xfrm>
        </p:grpSpPr>
        <p:sp>
          <p:nvSpPr>
            <p:cNvPr id="43" name="Shape 576"/>
            <p:cNvSpPr/>
            <p:nvPr/>
          </p:nvSpPr>
          <p:spPr>
            <a:xfrm>
              <a:off x="803275" y="4761480"/>
              <a:ext cx="4119951" cy="379591"/>
            </a:xfrm>
            <a:prstGeom prst="rect">
              <a:avLst/>
            </a:prstGeom>
            <a:solidFill>
              <a:srgbClr val="F39200"/>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44" name="Shape 576"/>
            <p:cNvSpPr/>
            <p:nvPr/>
          </p:nvSpPr>
          <p:spPr>
            <a:xfrm rot="13500000">
              <a:off x="2528744" y="4817908"/>
              <a:ext cx="268615" cy="268615"/>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45" name="Shape 576"/>
            <p:cNvSpPr/>
            <p:nvPr/>
          </p:nvSpPr>
          <p:spPr>
            <a:xfrm rot="10800000">
              <a:off x="803275" y="4762276"/>
              <a:ext cx="1859778" cy="379591"/>
            </a:xfrm>
            <a:prstGeom prst="rect">
              <a:avLst/>
            </a:prstGeom>
            <a:solidFill>
              <a:srgbClr val="F7AA47"/>
            </a:solidFill>
            <a:ln w="12700">
              <a:miter lim="400000"/>
            </a:ln>
          </p:spPr>
          <p:txBody>
            <a:bodyPr lIns="38100" tIns="38100" rIns="38100" bIns="38100" anchor="ctr"/>
            <a:lstStyle/>
            <a:p>
              <a:pPr>
                <a:defRPr sz="3200">
                  <a:solidFill>
                    <a:srgbClr val="FFFFFF"/>
                  </a:solidFill>
                </a:defRPr>
              </a:pPr>
              <a:endParaRPr sz="2400" dirty="0">
                <a:latin typeface="Arial" charset="0"/>
                <a:ea typeface="Arial" charset="0"/>
                <a:cs typeface="Arial" charset="0"/>
              </a:endParaRPr>
            </a:p>
          </p:txBody>
        </p:sp>
        <p:sp>
          <p:nvSpPr>
            <p:cNvPr id="46" name="Tekstvak 86"/>
            <p:cNvSpPr txBox="1"/>
            <p:nvPr/>
          </p:nvSpPr>
          <p:spPr>
            <a:xfrm>
              <a:off x="818294" y="4751676"/>
              <a:ext cx="4187482" cy="3791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81000" tIns="37800" rIns="81000" bIns="38100" numCol="1" spcCol="38100" rtlCol="0" anchor="ctr" anchorCtr="0">
              <a:spAutoFit/>
            </a:bodyPr>
            <a:lstStyle/>
            <a:p>
              <a:pPr defTabSz="619125">
                <a:tabLst>
                  <a:tab pos="4050000" algn="r"/>
                </a:tabLst>
              </a:pPr>
              <a:r>
                <a:rPr lang="en-US" sz="1350" cap="all" dirty="0">
                  <a:solidFill>
                    <a:schemeClr val="bg1"/>
                  </a:solidFill>
                  <a:latin typeface="Arial Narrow" charset="0"/>
                  <a:ea typeface="Arial Narrow" charset="0"/>
                  <a:cs typeface="Arial Narrow" charset="0"/>
                </a:rPr>
                <a:t>PAGE VIEWS</a:t>
              </a:r>
              <a:r>
                <a:rPr lang="en-US" sz="1350" b="1" cap="all" dirty="0">
                  <a:solidFill>
                    <a:schemeClr val="bg1"/>
                  </a:solidFill>
                  <a:latin typeface="Arial Narrow" charset="0"/>
                  <a:ea typeface="Arial Narrow" charset="0"/>
                  <a:cs typeface="Arial Narrow" charset="0"/>
                </a:rPr>
                <a:t>	285.000.000 </a:t>
              </a:r>
              <a:endParaRPr lang="nl-NL" sz="1350" cap="all" dirty="0">
                <a:solidFill>
                  <a:schemeClr val="bg1"/>
                </a:solidFill>
                <a:latin typeface="Arial Narrow" charset="0"/>
                <a:ea typeface="Arial Narrow" charset="0"/>
                <a:cs typeface="Arial Narrow" charset="0"/>
                <a:sym typeface="Helvetica Light"/>
              </a:endParaRPr>
            </a:p>
          </p:txBody>
        </p:sp>
      </p:grpSp>
    </p:spTree>
    <p:extLst>
      <p:ext uri="{BB962C8B-B14F-4D97-AF65-F5344CB8AC3E}">
        <p14:creationId xmlns:p14="http://schemas.microsoft.com/office/powerpoint/2010/main" val="2062087534"/>
      </p:ext>
    </p:extLst>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7"/>
          <p:cNvSpPr>
            <a:spLocks noChangeArrowheads="1"/>
          </p:cNvSpPr>
          <p:nvPr/>
        </p:nvSpPr>
        <p:spPr bwMode="auto">
          <a:xfrm>
            <a:off x="0" y="1752600"/>
            <a:ext cx="9144000" cy="5105400"/>
          </a:xfrm>
          <a:prstGeom prst="rect">
            <a:avLst/>
          </a:prstGeom>
          <a:solidFill>
            <a:srgbClr val="CBC39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dirty="0">
              <a:latin typeface="Akzidenz Grotesk BE MdEx" pitchFamily="-33" charset="0"/>
            </a:endParaRPr>
          </a:p>
        </p:txBody>
      </p:sp>
      <p:sp>
        <p:nvSpPr>
          <p:cNvPr id="3" name="Rectangle 28"/>
          <p:cNvSpPr>
            <a:spLocks noChangeArrowheads="1"/>
          </p:cNvSpPr>
          <p:nvPr/>
        </p:nvSpPr>
        <p:spPr bwMode="auto">
          <a:xfrm>
            <a:off x="0" y="2203450"/>
            <a:ext cx="9144000" cy="4154820"/>
          </a:xfrm>
          <a:prstGeom prst="rect">
            <a:avLst/>
          </a:prstGeom>
          <a:solidFill>
            <a:srgbClr val="E5E0C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t"/>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lgn="ctr">
              <a:spcBef>
                <a:spcPct val="0"/>
              </a:spcBef>
              <a:buFontTx/>
              <a:buNone/>
            </a:pPr>
            <a:endParaRPr lang="en-US" altLang="de-DE" sz="2400" dirty="0">
              <a:latin typeface="Akzidenz Grotesk BE MdEx" pitchFamily="-33" charset="0"/>
            </a:endParaRPr>
          </a:p>
          <a:p>
            <a:pPr algn="ctr">
              <a:spcBef>
                <a:spcPct val="0"/>
              </a:spcBef>
              <a:buFontTx/>
              <a:buNone/>
            </a:pPr>
            <a:r>
              <a:rPr lang="en-US" altLang="de-DE" sz="2400" dirty="0">
                <a:latin typeface="Akzidenz Grotesk BE MdEx" pitchFamily="-33" charset="0"/>
              </a:rPr>
              <a:t>Practical solutions of selling assets</a:t>
            </a:r>
            <a:endParaRPr lang="de-DE" altLang="de-DE" sz="2400" dirty="0">
              <a:latin typeface="Akzidenz Grotesk BE MdEx" pitchFamily="-33" charset="0"/>
            </a:endParaRPr>
          </a:p>
        </p:txBody>
      </p:sp>
      <p:sp>
        <p:nvSpPr>
          <p:cNvPr id="5" name="Rectangle 39"/>
          <p:cNvSpPr>
            <a:spLocks noChangeArrowheads="1"/>
          </p:cNvSpPr>
          <p:nvPr/>
        </p:nvSpPr>
        <p:spPr bwMode="auto">
          <a:xfrm>
            <a:off x="0" y="0"/>
            <a:ext cx="9144000" cy="6858000"/>
          </a:xfrm>
          <a:prstGeom prst="rect">
            <a:avLst/>
          </a:prstGeom>
          <a:noFill/>
          <a:ln w="9525">
            <a:solidFill>
              <a:srgbClr val="CBC394"/>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dirty="0">
              <a:latin typeface="Akzidenz Grotesk BE MdEx" pitchFamily="-33" charset="0"/>
            </a:endParaRPr>
          </a:p>
        </p:txBody>
      </p:sp>
      <p:sp>
        <p:nvSpPr>
          <p:cNvPr id="8" name="Textfeld 7"/>
          <p:cNvSpPr txBox="1"/>
          <p:nvPr/>
        </p:nvSpPr>
        <p:spPr>
          <a:xfrm>
            <a:off x="1580493" y="1778132"/>
            <a:ext cx="5976664" cy="400110"/>
          </a:xfrm>
          <a:prstGeom prst="rect">
            <a:avLst/>
          </a:prstGeom>
          <a:noFill/>
        </p:spPr>
        <p:txBody>
          <a:bodyPr wrap="square" rtlCol="0">
            <a:spAutoFit/>
          </a:bodyPr>
          <a:lstStyle/>
          <a:p>
            <a:pPr algn="ctr"/>
            <a:r>
              <a:rPr lang="de-AT" sz="2000" dirty="0" err="1">
                <a:solidFill>
                  <a:schemeClr val="bg1"/>
                </a:solidFill>
                <a:latin typeface="Akzidenz Grotesk BE Ex"/>
              </a:rPr>
              <a:t>Presentation</a:t>
            </a:r>
            <a:endParaRPr lang="de-AT" sz="2400" dirty="0">
              <a:solidFill>
                <a:schemeClr val="bg1"/>
              </a:solidFill>
              <a:latin typeface="Akzidenz Grotesk BE Ex"/>
            </a:endParaRPr>
          </a:p>
        </p:txBody>
      </p:sp>
      <p:pic>
        <p:nvPicPr>
          <p:cNvPr id="12" name="Kép 2"/>
          <p:cNvPicPr>
            <a:picLocks noChangeAspect="1"/>
          </p:cNvPicPr>
          <p:nvPr/>
        </p:nvPicPr>
        <p:blipFill rotWithShape="1">
          <a:blip r:embed="rId2" cstate="print">
            <a:extLst>
              <a:ext uri="{28A0092B-C50C-407E-A947-70E740481C1C}">
                <a14:useLocalDpi xmlns:a14="http://schemas.microsoft.com/office/drawing/2010/main" val="0"/>
              </a:ext>
            </a:extLst>
          </a:blip>
          <a:srcRect l="28866" t="37581" r="28359" b="37581"/>
          <a:stretch/>
        </p:blipFill>
        <p:spPr>
          <a:xfrm>
            <a:off x="2669014" y="642707"/>
            <a:ext cx="3445330" cy="742951"/>
          </a:xfrm>
          <a:prstGeom prst="rect">
            <a:avLst/>
          </a:prstGeom>
        </p:spPr>
      </p:pic>
      <p:sp>
        <p:nvSpPr>
          <p:cNvPr id="4" name="Textfeld 3"/>
          <p:cNvSpPr txBox="1"/>
          <p:nvPr/>
        </p:nvSpPr>
        <p:spPr>
          <a:xfrm>
            <a:off x="2092569" y="5547946"/>
            <a:ext cx="5249008" cy="584775"/>
          </a:xfrm>
          <a:prstGeom prst="rect">
            <a:avLst/>
          </a:prstGeom>
          <a:noFill/>
        </p:spPr>
        <p:txBody>
          <a:bodyPr wrap="square" rtlCol="0">
            <a:spAutoFit/>
          </a:bodyPr>
          <a:lstStyle/>
          <a:p>
            <a:pPr algn="ctr">
              <a:spcBef>
                <a:spcPct val="0"/>
              </a:spcBef>
            </a:pPr>
            <a:r>
              <a:rPr lang="de-AT" sz="2000" dirty="0">
                <a:latin typeface="Akzidenz Grotesk BE MdEx" pitchFamily="-33" charset="0"/>
                <a:ea typeface="ＭＳ Ｐゴシック" panose="020B0600070205080204" pitchFamily="34" charset="-128"/>
              </a:rPr>
              <a:t>Andreas Weinberger</a:t>
            </a:r>
          </a:p>
          <a:p>
            <a:pPr algn="ctr">
              <a:spcBef>
                <a:spcPct val="0"/>
              </a:spcBef>
            </a:pPr>
            <a:r>
              <a:rPr lang="de-AT" sz="1200" dirty="0">
                <a:latin typeface="Akzidenz Grotesk BE MdEx" pitchFamily="-33" charset="0"/>
                <a:ea typeface="ＭＳ Ｐゴシック" panose="020B0600070205080204" pitchFamily="34" charset="-128"/>
              </a:rPr>
              <a:t>Managing </a:t>
            </a:r>
            <a:r>
              <a:rPr lang="de-AT" sz="1200" dirty="0" err="1">
                <a:latin typeface="Akzidenz Grotesk BE MdEx" pitchFamily="-33" charset="0"/>
                <a:ea typeface="ＭＳ Ｐゴシック" panose="020B0600070205080204" pitchFamily="34" charset="-128"/>
              </a:rPr>
              <a:t>Director</a:t>
            </a:r>
            <a:r>
              <a:rPr lang="de-AT" sz="1200" dirty="0">
                <a:latin typeface="Akzidenz Grotesk BE MdEx" pitchFamily="-33" charset="0"/>
                <a:ea typeface="ＭＳ Ｐゴシック" panose="020B0600070205080204" pitchFamily="34" charset="-128"/>
              </a:rPr>
              <a:t> NetBid GmbH</a:t>
            </a:r>
          </a:p>
        </p:txBody>
      </p:sp>
      <p:sp>
        <p:nvSpPr>
          <p:cNvPr id="11" name="Text Box 9"/>
          <p:cNvSpPr txBox="1">
            <a:spLocks noChangeArrowheads="1"/>
          </p:cNvSpPr>
          <p:nvPr/>
        </p:nvSpPr>
        <p:spPr bwMode="auto">
          <a:xfrm>
            <a:off x="7077075" y="6405563"/>
            <a:ext cx="1584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Times" pitchFamily="18" charset="0"/>
                <a:ea typeface="MS PGothic" pitchFamily="34" charset="-128"/>
              </a:defRPr>
            </a:lvl1pPr>
            <a:lvl2pPr marL="742950" indent="-285750">
              <a:spcBef>
                <a:spcPct val="20000"/>
              </a:spcBef>
              <a:buChar char="–"/>
              <a:defRPr sz="2800">
                <a:solidFill>
                  <a:schemeClr val="tx1"/>
                </a:solidFill>
                <a:latin typeface="Times" pitchFamily="18" charset="0"/>
                <a:ea typeface="MS PGothic" pitchFamily="34" charset="-128"/>
              </a:defRPr>
            </a:lvl2pPr>
            <a:lvl3pPr marL="1143000" indent="-228600">
              <a:spcBef>
                <a:spcPct val="20000"/>
              </a:spcBef>
              <a:buChar char="•"/>
              <a:defRPr sz="2400">
                <a:solidFill>
                  <a:schemeClr val="tx1"/>
                </a:solidFill>
                <a:latin typeface="Times" pitchFamily="18" charset="0"/>
                <a:ea typeface="MS PGothic" pitchFamily="34" charset="-128"/>
              </a:defRPr>
            </a:lvl3pPr>
            <a:lvl4pPr marL="1600200" indent="-228600">
              <a:spcBef>
                <a:spcPct val="20000"/>
              </a:spcBef>
              <a:buChar char="–"/>
              <a:defRPr sz="2000">
                <a:solidFill>
                  <a:schemeClr val="tx1"/>
                </a:solidFill>
                <a:latin typeface="Times" pitchFamily="18" charset="0"/>
                <a:ea typeface="MS PGothic" pitchFamily="34" charset="-128"/>
              </a:defRPr>
            </a:lvl4pPr>
            <a:lvl5pPr marL="2057400" indent="-228600">
              <a:spcBef>
                <a:spcPct val="20000"/>
              </a:spcBef>
              <a:buChar char="»"/>
              <a:defRPr sz="2000">
                <a:solidFill>
                  <a:schemeClr val="tx1"/>
                </a:solidFill>
                <a:latin typeface="Times" pitchFamily="18" charset="0"/>
                <a:ea typeface="MS PGothic" pitchFamily="34" charset="-128"/>
              </a:defRPr>
            </a:lvl5pPr>
            <a:lvl6pPr marL="2514600" indent="-228600" eaLnBrk="0" fontAlgn="base" hangingPunct="0">
              <a:spcBef>
                <a:spcPct val="20000"/>
              </a:spcBef>
              <a:spcAft>
                <a:spcPct val="0"/>
              </a:spcAft>
              <a:buChar char="»"/>
              <a:defRPr sz="2000">
                <a:solidFill>
                  <a:schemeClr val="tx1"/>
                </a:solidFill>
                <a:latin typeface="Times" pitchFamily="18" charset="0"/>
                <a:ea typeface="MS PGothic" pitchFamily="34" charset="-128"/>
              </a:defRPr>
            </a:lvl6pPr>
            <a:lvl7pPr marL="2971800" indent="-228600" eaLnBrk="0" fontAlgn="base" hangingPunct="0">
              <a:spcBef>
                <a:spcPct val="20000"/>
              </a:spcBef>
              <a:spcAft>
                <a:spcPct val="0"/>
              </a:spcAft>
              <a:buChar char="»"/>
              <a:defRPr sz="2000">
                <a:solidFill>
                  <a:schemeClr val="tx1"/>
                </a:solidFill>
                <a:latin typeface="Times" pitchFamily="18" charset="0"/>
                <a:ea typeface="MS PGothic" pitchFamily="34" charset="-128"/>
              </a:defRPr>
            </a:lvl7pPr>
            <a:lvl8pPr marL="3429000" indent="-228600" eaLnBrk="0" fontAlgn="base" hangingPunct="0">
              <a:spcBef>
                <a:spcPct val="20000"/>
              </a:spcBef>
              <a:spcAft>
                <a:spcPct val="0"/>
              </a:spcAft>
              <a:buChar char="»"/>
              <a:defRPr sz="2000">
                <a:solidFill>
                  <a:schemeClr val="tx1"/>
                </a:solidFill>
                <a:latin typeface="Times" pitchFamily="18" charset="0"/>
                <a:ea typeface="MS PGothic" pitchFamily="34" charset="-128"/>
              </a:defRPr>
            </a:lvl8pPr>
            <a:lvl9pPr marL="3886200" indent="-228600" eaLnBrk="0" fontAlgn="base" hangingPunct="0">
              <a:spcBef>
                <a:spcPct val="20000"/>
              </a:spcBef>
              <a:spcAft>
                <a:spcPct val="0"/>
              </a:spcAft>
              <a:buChar char="»"/>
              <a:defRPr sz="2000">
                <a:solidFill>
                  <a:schemeClr val="tx1"/>
                </a:solidFill>
                <a:latin typeface="Times" pitchFamily="18" charset="0"/>
                <a:ea typeface="MS PGothic" pitchFamily="34" charset="-128"/>
              </a:defRPr>
            </a:lvl9pPr>
          </a:lstStyle>
          <a:p>
            <a:pPr algn="r">
              <a:spcBef>
                <a:spcPct val="0"/>
              </a:spcBef>
              <a:buFontTx/>
              <a:buNone/>
            </a:pPr>
            <a:r>
              <a:rPr lang="de-DE" altLang="de-DE" sz="1400" dirty="0">
                <a:solidFill>
                  <a:schemeClr val="bg1"/>
                </a:solidFill>
                <a:latin typeface="Akzidenz Grotesk BE MdEx" pitchFamily="-33" charset="0"/>
              </a:rPr>
              <a:t>www.netbid.com</a:t>
            </a:r>
            <a:endParaRPr lang="de-DE" altLang="de-DE" sz="1800" dirty="0">
              <a:latin typeface="Akzidenz Grotesk BE MdEx" pitchFamily="-33"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1968" y="3585912"/>
            <a:ext cx="5428316" cy="1425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16475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p:cNvSpPr txBox="1"/>
          <p:nvPr/>
        </p:nvSpPr>
        <p:spPr>
          <a:xfrm>
            <a:off x="606176" y="1243243"/>
            <a:ext cx="7322047" cy="461665"/>
          </a:xfrm>
          <a:prstGeom prst="rect">
            <a:avLst/>
          </a:prstGeom>
          <a:noFill/>
        </p:spPr>
        <p:txBody>
          <a:bodyPr wrap="square" rtlCol="0">
            <a:spAutoFit/>
          </a:bodyPr>
          <a:lstStyle/>
          <a:p>
            <a:r>
              <a:rPr lang="de-AT" sz="2400" dirty="0" err="1">
                <a:solidFill>
                  <a:srgbClr val="CEC48F"/>
                </a:solidFill>
                <a:latin typeface="Akzidenz Grotesk BE Ex"/>
              </a:rPr>
              <a:t>Remarketing</a:t>
            </a:r>
            <a:r>
              <a:rPr lang="de-AT" sz="2400" dirty="0">
                <a:solidFill>
                  <a:srgbClr val="CEC48F"/>
                </a:solidFill>
                <a:latin typeface="Akzidenz Grotesk BE Ex"/>
              </a:rPr>
              <a:t> – </a:t>
            </a:r>
            <a:r>
              <a:rPr lang="de-AT" sz="2400" dirty="0" err="1">
                <a:solidFill>
                  <a:srgbClr val="CEC48F"/>
                </a:solidFill>
                <a:latin typeface="Akzidenz Grotesk BE Ex"/>
              </a:rPr>
              <a:t>Flowchart</a:t>
            </a:r>
            <a:endParaRPr lang="de-AT" sz="2400" dirty="0">
              <a:solidFill>
                <a:srgbClr val="CEC48F"/>
              </a:solidFill>
              <a:latin typeface="Akzidenz Grotesk BE Ex"/>
            </a:endParaRPr>
          </a:p>
        </p:txBody>
      </p:sp>
      <p:sp>
        <p:nvSpPr>
          <p:cNvPr id="11" name="Abgerundetes Rechteck 10"/>
          <p:cNvSpPr/>
          <p:nvPr/>
        </p:nvSpPr>
        <p:spPr bwMode="auto">
          <a:xfrm>
            <a:off x="4825399" y="2145568"/>
            <a:ext cx="1765300"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3. Clearing / </a:t>
            </a:r>
            <a:r>
              <a:rPr lang="de-DE" sz="1050" b="1" dirty="0" err="1">
                <a:latin typeface="Akzidenz Grotesk BE Ex"/>
                <a:ea typeface="ＭＳ Ｐゴシック" pitchFamily="36" charset="-128"/>
                <a:cs typeface="Arial" panose="020B0604020202020204" pitchFamily="34" charset="0"/>
              </a:rPr>
              <a:t>Completion</a:t>
            </a:r>
            <a:endParaRPr lang="de-DE" sz="1050" b="1" dirty="0">
              <a:latin typeface="Akzidenz Grotesk BE Ex"/>
              <a:ea typeface="ＭＳ Ｐゴシック" pitchFamily="36" charset="-128"/>
              <a:cs typeface="Arial" panose="020B0604020202020204" pitchFamily="34" charset="0"/>
            </a:endParaRPr>
          </a:p>
        </p:txBody>
      </p:sp>
      <p:sp>
        <p:nvSpPr>
          <p:cNvPr id="16" name="Text Box 12"/>
          <p:cNvSpPr txBox="1">
            <a:spLocks noChangeArrowheads="1"/>
          </p:cNvSpPr>
          <p:nvPr/>
        </p:nvSpPr>
        <p:spPr bwMode="auto">
          <a:xfrm>
            <a:off x="885224" y="2817080"/>
            <a:ext cx="1439862" cy="334963"/>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Verification</a:t>
            </a:r>
          </a:p>
        </p:txBody>
      </p:sp>
      <p:sp>
        <p:nvSpPr>
          <p:cNvPr id="20" name="Text Box 12"/>
          <p:cNvSpPr txBox="1">
            <a:spLocks noChangeArrowheads="1"/>
          </p:cNvSpPr>
          <p:nvPr/>
        </p:nvSpPr>
        <p:spPr bwMode="auto">
          <a:xfrm>
            <a:off x="2939449"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Sales processing</a:t>
            </a:r>
          </a:p>
        </p:txBody>
      </p:sp>
      <p:sp>
        <p:nvSpPr>
          <p:cNvPr id="21" name="Text Box 12"/>
          <p:cNvSpPr txBox="1">
            <a:spLocks noChangeArrowheads="1"/>
          </p:cNvSpPr>
          <p:nvPr/>
        </p:nvSpPr>
        <p:spPr bwMode="auto">
          <a:xfrm>
            <a:off x="2939449"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Inform buyers</a:t>
            </a:r>
          </a:p>
        </p:txBody>
      </p:sp>
      <p:sp>
        <p:nvSpPr>
          <p:cNvPr id="22" name="Text Box 12"/>
          <p:cNvSpPr txBox="1">
            <a:spLocks noChangeArrowheads="1"/>
          </p:cNvSpPr>
          <p:nvPr/>
        </p:nvSpPr>
        <p:spPr bwMode="auto">
          <a:xfrm>
            <a:off x="2939449" y="382514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Accounting</a:t>
            </a:r>
          </a:p>
        </p:txBody>
      </p:sp>
      <p:sp>
        <p:nvSpPr>
          <p:cNvPr id="23" name="Text Box 12"/>
          <p:cNvSpPr txBox="1">
            <a:spLocks noChangeArrowheads="1"/>
          </p:cNvSpPr>
          <p:nvPr/>
        </p:nvSpPr>
        <p:spPr bwMode="auto">
          <a:xfrm>
            <a:off x="4990499"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Debt collection</a:t>
            </a:r>
          </a:p>
        </p:txBody>
      </p:sp>
      <p:sp>
        <p:nvSpPr>
          <p:cNvPr id="24" name="Text Box 12"/>
          <p:cNvSpPr txBox="1">
            <a:spLocks noChangeArrowheads="1"/>
          </p:cNvSpPr>
          <p:nvPr/>
        </p:nvSpPr>
        <p:spPr bwMode="auto">
          <a:xfrm>
            <a:off x="4990499"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Dismantling and</a:t>
            </a:r>
            <a:br>
              <a:rPr lang="en-GB" altLang="de-DE" sz="900" dirty="0">
                <a:latin typeface="Akzidenz Grotesk BE Ex"/>
                <a:ea typeface="ＭＳ Ｐゴシック" pitchFamily="36" charset="-128"/>
              </a:rPr>
            </a:br>
            <a:r>
              <a:rPr lang="en-GB" altLang="de-DE" sz="900" dirty="0">
                <a:latin typeface="Akzidenz Grotesk BE Ex"/>
                <a:ea typeface="ＭＳ Ｐゴシック" pitchFamily="36" charset="-128"/>
              </a:rPr>
              <a:t>pick up</a:t>
            </a:r>
          </a:p>
        </p:txBody>
      </p:sp>
      <p:sp>
        <p:nvSpPr>
          <p:cNvPr id="26" name="Pfeil nach rechts 35"/>
          <p:cNvSpPr>
            <a:spLocks noChangeArrowheads="1"/>
          </p:cNvSpPr>
          <p:nvPr/>
        </p:nvSpPr>
        <p:spPr bwMode="auto">
          <a:xfrm>
            <a:off x="2421924"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29" name="Abgerundetes Rechteck 28"/>
          <p:cNvSpPr/>
          <p:nvPr/>
        </p:nvSpPr>
        <p:spPr bwMode="auto">
          <a:xfrm>
            <a:off x="721711" y="2145568"/>
            <a:ext cx="1763713" cy="468312"/>
          </a:xfrm>
          <a:prstGeom prst="roundRect">
            <a:avLst/>
          </a:prstGeom>
          <a:solidFill>
            <a:srgbClr val="CEC48F"/>
          </a:solidFill>
          <a:ln w="9525" cap="flat" cmpd="sng" algn="ctr">
            <a:solidFill>
              <a:schemeClr val="tx1"/>
            </a:solidFill>
            <a:prstDash val="solid"/>
            <a:round/>
            <a:headEnd type="none" w="med" len="med"/>
            <a:tailEnd type="none" w="med" len="med"/>
          </a:ln>
          <a:effectLst>
            <a:outerShdw blurRad="63500" dist="38100" dir="2700000" algn="ctr" rotWithShape="0">
              <a:srgbClr val="000000">
                <a:alpha val="75000"/>
              </a:srgbClr>
            </a:outerShdw>
          </a:effectLst>
        </p:spPr>
        <p:txBody>
          <a:bodyPr anchor="ctr"/>
          <a:lstStyle/>
          <a:p>
            <a:pPr algn="ctr">
              <a:defRPr/>
            </a:pPr>
            <a:r>
              <a:rPr lang="de-DE" sz="1050" b="1" dirty="0">
                <a:latin typeface="Akzidenz Grotesk BE Ex"/>
                <a:ea typeface="ＭＳ Ｐゴシック" pitchFamily="36" charset="-128"/>
                <a:cs typeface="Arial" panose="020B0604020202020204" pitchFamily="34" charset="0"/>
              </a:rPr>
              <a:t>1. </a:t>
            </a:r>
            <a:r>
              <a:rPr lang="de-DE" sz="1050" b="1" dirty="0" err="1">
                <a:latin typeface="Akzidenz Grotesk BE Ex"/>
                <a:ea typeface="ＭＳ Ｐゴシック" pitchFamily="36" charset="-128"/>
                <a:cs typeface="Arial" panose="020B0604020202020204" pitchFamily="34" charset="0"/>
              </a:rPr>
              <a:t>Preparation</a:t>
            </a:r>
            <a:endParaRPr lang="de-DE" sz="1050" b="1" dirty="0">
              <a:latin typeface="Akzidenz Grotesk BE Ex"/>
              <a:ea typeface="ＭＳ Ｐゴシック" pitchFamily="36" charset="-128"/>
              <a:cs typeface="Arial" panose="020B0604020202020204" pitchFamily="34" charset="0"/>
            </a:endParaRPr>
          </a:p>
        </p:txBody>
      </p:sp>
      <p:sp>
        <p:nvSpPr>
          <p:cNvPr id="30" name="Pfeil nach rechts 36"/>
          <p:cNvSpPr>
            <a:spLocks noChangeArrowheads="1"/>
          </p:cNvSpPr>
          <p:nvPr/>
        </p:nvSpPr>
        <p:spPr bwMode="auto">
          <a:xfrm>
            <a:off x="4466624"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31" name="Abgerundetes Rechteck 30"/>
          <p:cNvSpPr/>
          <p:nvPr/>
        </p:nvSpPr>
        <p:spPr bwMode="auto">
          <a:xfrm>
            <a:off x="2774349" y="2145568"/>
            <a:ext cx="1763712"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2. </a:t>
            </a:r>
            <a:r>
              <a:rPr lang="de-DE" sz="1050" b="1" dirty="0" err="1">
                <a:latin typeface="Akzidenz Grotesk BE Ex"/>
                <a:ea typeface="ＭＳ Ｐゴシック" pitchFamily="36" charset="-128"/>
                <a:cs typeface="Arial" panose="020B0604020202020204" pitchFamily="34" charset="0"/>
              </a:rPr>
              <a:t>Sale</a:t>
            </a:r>
            <a:r>
              <a:rPr lang="de-DE" sz="1050" b="1" dirty="0">
                <a:latin typeface="Akzidenz Grotesk BE Ex"/>
                <a:ea typeface="ＭＳ Ｐゴシック" pitchFamily="36" charset="-128"/>
                <a:cs typeface="Arial" panose="020B0604020202020204" pitchFamily="34" charset="0"/>
              </a:rPr>
              <a:t> /  </a:t>
            </a:r>
            <a:r>
              <a:rPr lang="de-DE" sz="1050" b="1" dirty="0" err="1">
                <a:latin typeface="Akzidenz Grotesk BE Ex"/>
                <a:ea typeface="ＭＳ Ｐゴシック" pitchFamily="36" charset="-128"/>
                <a:cs typeface="Arial" panose="020B0604020202020204" pitchFamily="34" charset="0"/>
              </a:rPr>
              <a:t>Auction</a:t>
            </a:r>
            <a:endParaRPr lang="de-DE" sz="1050" b="1" dirty="0">
              <a:latin typeface="Akzidenz Grotesk BE Ex"/>
              <a:ea typeface="ＭＳ Ｐゴシック" pitchFamily="36" charset="-128"/>
              <a:cs typeface="Arial" panose="020B0604020202020204" pitchFamily="34" charset="0"/>
            </a:endParaRPr>
          </a:p>
        </p:txBody>
      </p:sp>
      <p:cxnSp>
        <p:nvCxnSpPr>
          <p:cNvPr id="36" name="Gerade Verbindung mit Pfeil 49"/>
          <p:cNvCxnSpPr>
            <a:cxnSpLocks noChangeShapeType="1"/>
            <a:stCxn id="16" idx="2"/>
          </p:cNvCxnSpPr>
          <p:nvPr/>
        </p:nvCxnSpPr>
        <p:spPr bwMode="auto">
          <a:xfrm>
            <a:off x="1605949" y="3152043"/>
            <a:ext cx="0" cy="1682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0" name="Gerade Verbindung mit Pfeil 70"/>
          <p:cNvCxnSpPr>
            <a:cxnSpLocks noChangeShapeType="1"/>
            <a:stCxn id="20" idx="2"/>
            <a:endCxn id="21" idx="0"/>
          </p:cNvCxnSpPr>
          <p:nvPr/>
        </p:nvCxnSpPr>
        <p:spPr bwMode="auto">
          <a:xfrm>
            <a:off x="3658586"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1" name="Gerade Verbindung mit Pfeil 73"/>
          <p:cNvCxnSpPr>
            <a:cxnSpLocks noChangeShapeType="1"/>
            <a:stCxn id="21" idx="2"/>
            <a:endCxn id="22" idx="0"/>
          </p:cNvCxnSpPr>
          <p:nvPr/>
        </p:nvCxnSpPr>
        <p:spPr bwMode="auto">
          <a:xfrm>
            <a:off x="3658586" y="3655280"/>
            <a:ext cx="0" cy="169863"/>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2" name="Gerade Verbindung mit Pfeil 76"/>
          <p:cNvCxnSpPr>
            <a:cxnSpLocks noChangeShapeType="1"/>
            <a:stCxn id="23" idx="2"/>
            <a:endCxn id="24" idx="0"/>
          </p:cNvCxnSpPr>
          <p:nvPr/>
        </p:nvCxnSpPr>
        <p:spPr bwMode="auto">
          <a:xfrm>
            <a:off x="5709636"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5" name="Gerade Verbindung 84"/>
          <p:cNvCxnSpPr>
            <a:cxnSpLocks noChangeShapeType="1"/>
            <a:stCxn id="29" idx="2"/>
            <a:endCxn id="16" idx="0"/>
          </p:cNvCxnSpPr>
          <p:nvPr/>
        </p:nvCxnSpPr>
        <p:spPr bwMode="auto">
          <a:xfrm>
            <a:off x="1602774" y="2613880"/>
            <a:ext cx="3175" cy="203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6" name="Gerade Verbindung 87"/>
          <p:cNvCxnSpPr>
            <a:cxnSpLocks noChangeShapeType="1"/>
            <a:stCxn id="31" idx="2"/>
            <a:endCxn id="20" idx="0"/>
          </p:cNvCxnSpPr>
          <p:nvPr/>
        </p:nvCxnSpPr>
        <p:spPr bwMode="auto">
          <a:xfrm>
            <a:off x="3655411" y="2613880"/>
            <a:ext cx="3175"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cxnSp>
        <p:nvCxnSpPr>
          <p:cNvPr id="47" name="Gerade Verbindung 90"/>
          <p:cNvCxnSpPr>
            <a:cxnSpLocks noChangeShapeType="1"/>
            <a:stCxn id="11" idx="2"/>
            <a:endCxn id="23" idx="0"/>
          </p:cNvCxnSpPr>
          <p:nvPr/>
        </p:nvCxnSpPr>
        <p:spPr bwMode="auto">
          <a:xfrm>
            <a:off x="5708049" y="2613880"/>
            <a:ext cx="1587"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sp>
        <p:nvSpPr>
          <p:cNvPr id="5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28" name="Text Box 12"/>
          <p:cNvSpPr txBox="1">
            <a:spLocks noChangeArrowheads="1"/>
          </p:cNvSpPr>
          <p:nvPr/>
        </p:nvSpPr>
        <p:spPr bwMode="auto">
          <a:xfrm>
            <a:off x="895857" y="3316831"/>
            <a:ext cx="1439862" cy="334963"/>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lgn="ctr">
              <a:spcBef>
                <a:spcPct val="50000"/>
              </a:spcBef>
              <a:defRPr sz="900" b="1">
                <a:solidFill>
                  <a:schemeClr val="tx1"/>
                </a:solidFill>
                <a:latin typeface="Akzidenz Grotesk BE Ex"/>
                <a:ea typeface="ＭＳ Ｐゴシック" pitchFamily="36" charset="-128"/>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eaLnBrk="0" fontAlgn="base" hangingPunct="0">
              <a:spcBef>
                <a:spcPct val="0"/>
              </a:spcBef>
              <a:spcAft>
                <a:spcPct val="0"/>
              </a:spcAft>
              <a:defRPr>
                <a:solidFill>
                  <a:schemeClr val="tx1"/>
                </a:solidFill>
              </a:defRPr>
            </a:lvl6pPr>
            <a:lvl7pPr marL="914400" eaLnBrk="0" fontAlgn="base" hangingPunct="0">
              <a:spcBef>
                <a:spcPct val="0"/>
              </a:spcBef>
              <a:spcAft>
                <a:spcPct val="0"/>
              </a:spcAft>
              <a:defRPr>
                <a:solidFill>
                  <a:schemeClr val="tx1"/>
                </a:solidFill>
              </a:defRPr>
            </a:lvl7pPr>
            <a:lvl8pPr marL="1371600" eaLnBrk="0" fontAlgn="base" hangingPunct="0">
              <a:spcBef>
                <a:spcPct val="0"/>
              </a:spcBef>
              <a:spcAft>
                <a:spcPct val="0"/>
              </a:spcAft>
              <a:defRPr>
                <a:solidFill>
                  <a:schemeClr val="tx1"/>
                </a:solidFill>
              </a:defRPr>
            </a:lvl8pPr>
            <a:lvl9pPr marL="1828800" eaLnBrk="0" fontAlgn="base" hangingPunct="0">
              <a:spcBef>
                <a:spcPct val="0"/>
              </a:spcBef>
              <a:spcAft>
                <a:spcPct val="0"/>
              </a:spcAft>
              <a:defRPr>
                <a:solidFill>
                  <a:schemeClr val="tx1"/>
                </a:solidFill>
              </a:defRPr>
            </a:lvl9pPr>
          </a:lstStyle>
          <a:p>
            <a:r>
              <a:rPr lang="en-GB" altLang="de-DE" dirty="0"/>
              <a:t>Inventory</a:t>
            </a:r>
          </a:p>
        </p:txBody>
      </p:sp>
      <p:sp>
        <p:nvSpPr>
          <p:cNvPr id="33" name="Text Box 12"/>
          <p:cNvSpPr txBox="1">
            <a:spLocks noChangeArrowheads="1"/>
          </p:cNvSpPr>
          <p:nvPr/>
        </p:nvSpPr>
        <p:spPr bwMode="auto">
          <a:xfrm>
            <a:off x="895857" y="3820069"/>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lgn="ctr">
              <a:spcBef>
                <a:spcPct val="50000"/>
              </a:spcBef>
              <a:defRPr sz="900" b="1">
                <a:solidFill>
                  <a:schemeClr val="tx1"/>
                </a:solidFill>
                <a:latin typeface="Akzidenz Grotesk BE Ex"/>
                <a:ea typeface="ＭＳ Ｐゴシック" pitchFamily="36" charset="-128"/>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eaLnBrk="0" fontAlgn="base" hangingPunct="0">
              <a:spcBef>
                <a:spcPct val="0"/>
              </a:spcBef>
              <a:spcAft>
                <a:spcPct val="0"/>
              </a:spcAft>
              <a:defRPr>
                <a:solidFill>
                  <a:schemeClr val="tx1"/>
                </a:solidFill>
              </a:defRPr>
            </a:lvl6pPr>
            <a:lvl7pPr marL="914400" eaLnBrk="0" fontAlgn="base" hangingPunct="0">
              <a:spcBef>
                <a:spcPct val="0"/>
              </a:spcBef>
              <a:spcAft>
                <a:spcPct val="0"/>
              </a:spcAft>
              <a:defRPr>
                <a:solidFill>
                  <a:schemeClr val="tx1"/>
                </a:solidFill>
              </a:defRPr>
            </a:lvl7pPr>
            <a:lvl8pPr marL="1371600" eaLnBrk="0" fontAlgn="base" hangingPunct="0">
              <a:spcBef>
                <a:spcPct val="0"/>
              </a:spcBef>
              <a:spcAft>
                <a:spcPct val="0"/>
              </a:spcAft>
              <a:defRPr>
                <a:solidFill>
                  <a:schemeClr val="tx1"/>
                </a:solidFill>
              </a:defRPr>
            </a:lvl8pPr>
            <a:lvl9pPr marL="1828800" eaLnBrk="0" fontAlgn="base" hangingPunct="0">
              <a:spcBef>
                <a:spcPct val="0"/>
              </a:spcBef>
              <a:spcAft>
                <a:spcPct val="0"/>
              </a:spcAft>
              <a:defRPr>
                <a:solidFill>
                  <a:schemeClr val="tx1"/>
                </a:solidFill>
              </a:defRPr>
            </a:lvl9pPr>
          </a:lstStyle>
          <a:p>
            <a:r>
              <a:rPr lang="en-GB" altLang="de-DE" dirty="0"/>
              <a:t>Photos</a:t>
            </a:r>
          </a:p>
        </p:txBody>
      </p:sp>
      <p:sp>
        <p:nvSpPr>
          <p:cNvPr id="34" name="Text Box 12"/>
          <p:cNvSpPr txBox="1">
            <a:spLocks noChangeArrowheads="1"/>
          </p:cNvSpPr>
          <p:nvPr/>
        </p:nvSpPr>
        <p:spPr bwMode="auto">
          <a:xfrm>
            <a:off x="895857" y="4834481"/>
            <a:ext cx="1439862" cy="334963"/>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lgn="ctr">
              <a:spcBef>
                <a:spcPct val="50000"/>
              </a:spcBef>
              <a:defRPr sz="900" b="1">
                <a:solidFill>
                  <a:schemeClr val="tx1"/>
                </a:solidFill>
                <a:latin typeface="Akzidenz Grotesk BE Ex"/>
                <a:ea typeface="ＭＳ Ｐゴシック" pitchFamily="36" charset="-128"/>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eaLnBrk="0" fontAlgn="base" hangingPunct="0">
              <a:spcBef>
                <a:spcPct val="0"/>
              </a:spcBef>
              <a:spcAft>
                <a:spcPct val="0"/>
              </a:spcAft>
              <a:defRPr>
                <a:solidFill>
                  <a:schemeClr val="tx1"/>
                </a:solidFill>
              </a:defRPr>
            </a:lvl6pPr>
            <a:lvl7pPr marL="914400" eaLnBrk="0" fontAlgn="base" hangingPunct="0">
              <a:spcBef>
                <a:spcPct val="0"/>
              </a:spcBef>
              <a:spcAft>
                <a:spcPct val="0"/>
              </a:spcAft>
              <a:defRPr>
                <a:solidFill>
                  <a:schemeClr val="tx1"/>
                </a:solidFill>
              </a:defRPr>
            </a:lvl7pPr>
            <a:lvl8pPr marL="1371600" eaLnBrk="0" fontAlgn="base" hangingPunct="0">
              <a:spcBef>
                <a:spcPct val="0"/>
              </a:spcBef>
              <a:spcAft>
                <a:spcPct val="0"/>
              </a:spcAft>
              <a:defRPr>
                <a:solidFill>
                  <a:schemeClr val="tx1"/>
                </a:solidFill>
              </a:defRPr>
            </a:lvl8pPr>
            <a:lvl9pPr marL="1828800" eaLnBrk="0" fontAlgn="base" hangingPunct="0">
              <a:spcBef>
                <a:spcPct val="0"/>
              </a:spcBef>
              <a:spcAft>
                <a:spcPct val="0"/>
              </a:spcAft>
              <a:defRPr>
                <a:solidFill>
                  <a:schemeClr val="tx1"/>
                </a:solidFill>
              </a:defRPr>
            </a:lvl9pPr>
          </a:lstStyle>
          <a:p>
            <a:r>
              <a:rPr lang="en-GB" altLang="de-DE" dirty="0"/>
              <a:t>Implementing marketing plan</a:t>
            </a:r>
          </a:p>
        </p:txBody>
      </p:sp>
      <p:sp>
        <p:nvSpPr>
          <p:cNvPr id="35" name="Text Box 12"/>
          <p:cNvSpPr txBox="1">
            <a:spLocks noChangeArrowheads="1"/>
          </p:cNvSpPr>
          <p:nvPr/>
        </p:nvSpPr>
        <p:spPr bwMode="auto">
          <a:xfrm>
            <a:off x="895857" y="5372644"/>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lgn="ctr">
              <a:spcBef>
                <a:spcPct val="50000"/>
              </a:spcBef>
              <a:defRPr sz="900" b="1">
                <a:solidFill>
                  <a:schemeClr val="tx1"/>
                </a:solidFill>
                <a:latin typeface="Akzidenz Grotesk BE Ex"/>
                <a:ea typeface="ＭＳ Ｐゴシック" pitchFamily="36" charset="-128"/>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eaLnBrk="0" fontAlgn="base" hangingPunct="0">
              <a:spcBef>
                <a:spcPct val="0"/>
              </a:spcBef>
              <a:spcAft>
                <a:spcPct val="0"/>
              </a:spcAft>
              <a:defRPr>
                <a:solidFill>
                  <a:schemeClr val="tx1"/>
                </a:solidFill>
              </a:defRPr>
            </a:lvl6pPr>
            <a:lvl7pPr marL="914400" eaLnBrk="0" fontAlgn="base" hangingPunct="0">
              <a:spcBef>
                <a:spcPct val="0"/>
              </a:spcBef>
              <a:spcAft>
                <a:spcPct val="0"/>
              </a:spcAft>
              <a:defRPr>
                <a:solidFill>
                  <a:schemeClr val="tx1"/>
                </a:solidFill>
              </a:defRPr>
            </a:lvl7pPr>
            <a:lvl8pPr marL="1371600" eaLnBrk="0" fontAlgn="base" hangingPunct="0">
              <a:spcBef>
                <a:spcPct val="0"/>
              </a:spcBef>
              <a:spcAft>
                <a:spcPct val="0"/>
              </a:spcAft>
              <a:defRPr>
                <a:solidFill>
                  <a:schemeClr val="tx1"/>
                </a:solidFill>
              </a:defRPr>
            </a:lvl8pPr>
            <a:lvl9pPr marL="1828800" eaLnBrk="0" fontAlgn="base" hangingPunct="0">
              <a:spcBef>
                <a:spcPct val="0"/>
              </a:spcBef>
              <a:spcAft>
                <a:spcPct val="0"/>
              </a:spcAft>
              <a:defRPr>
                <a:solidFill>
                  <a:schemeClr val="tx1"/>
                </a:solidFill>
              </a:defRPr>
            </a:lvl9pPr>
          </a:lstStyle>
          <a:p>
            <a:r>
              <a:rPr lang="en-GB" altLang="de-DE" dirty="0"/>
              <a:t>Organizing viewing</a:t>
            </a:r>
          </a:p>
        </p:txBody>
      </p:sp>
      <p:sp>
        <p:nvSpPr>
          <p:cNvPr id="37" name="Text Box 12"/>
          <p:cNvSpPr txBox="1">
            <a:spLocks noChangeArrowheads="1"/>
          </p:cNvSpPr>
          <p:nvPr/>
        </p:nvSpPr>
        <p:spPr bwMode="auto">
          <a:xfrm>
            <a:off x="895857" y="4324894"/>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lgn="ctr">
              <a:spcBef>
                <a:spcPct val="50000"/>
              </a:spcBef>
              <a:defRPr sz="900" b="1">
                <a:solidFill>
                  <a:schemeClr val="tx1"/>
                </a:solidFill>
                <a:latin typeface="Akzidenz Grotesk BE Ex"/>
                <a:ea typeface="ＭＳ Ｐゴシック" pitchFamily="36" charset="-128"/>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eaLnBrk="0" fontAlgn="base" hangingPunct="0">
              <a:spcBef>
                <a:spcPct val="0"/>
              </a:spcBef>
              <a:spcAft>
                <a:spcPct val="0"/>
              </a:spcAft>
              <a:defRPr>
                <a:solidFill>
                  <a:schemeClr val="tx1"/>
                </a:solidFill>
              </a:defRPr>
            </a:lvl6pPr>
            <a:lvl7pPr marL="914400" eaLnBrk="0" fontAlgn="base" hangingPunct="0">
              <a:spcBef>
                <a:spcPct val="0"/>
              </a:spcBef>
              <a:spcAft>
                <a:spcPct val="0"/>
              </a:spcAft>
              <a:defRPr>
                <a:solidFill>
                  <a:schemeClr val="tx1"/>
                </a:solidFill>
              </a:defRPr>
            </a:lvl7pPr>
            <a:lvl8pPr marL="1371600" eaLnBrk="0" fontAlgn="base" hangingPunct="0">
              <a:spcBef>
                <a:spcPct val="0"/>
              </a:spcBef>
              <a:spcAft>
                <a:spcPct val="0"/>
              </a:spcAft>
              <a:defRPr>
                <a:solidFill>
                  <a:schemeClr val="tx1"/>
                </a:solidFill>
              </a:defRPr>
            </a:lvl8pPr>
            <a:lvl9pPr marL="1828800" eaLnBrk="0" fontAlgn="base" hangingPunct="0">
              <a:spcBef>
                <a:spcPct val="0"/>
              </a:spcBef>
              <a:spcAft>
                <a:spcPct val="0"/>
              </a:spcAft>
              <a:defRPr>
                <a:solidFill>
                  <a:schemeClr val="tx1"/>
                </a:solidFill>
              </a:defRPr>
            </a:lvl9pPr>
          </a:lstStyle>
          <a:p>
            <a:r>
              <a:rPr lang="en-GB" altLang="de-DE" dirty="0"/>
              <a:t>Valuation</a:t>
            </a:r>
          </a:p>
        </p:txBody>
      </p:sp>
      <p:cxnSp>
        <p:nvCxnSpPr>
          <p:cNvPr id="43" name="Gerade Verbindung mit Pfeil 49"/>
          <p:cNvCxnSpPr>
            <a:cxnSpLocks noChangeShapeType="1"/>
            <a:stCxn id="28" idx="2"/>
            <a:endCxn id="33" idx="0"/>
          </p:cNvCxnSpPr>
          <p:nvPr/>
        </p:nvCxnSpPr>
        <p:spPr bwMode="auto">
          <a:xfrm>
            <a:off x="1616582" y="3651794"/>
            <a:ext cx="0" cy="1682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4" name="Gerade Verbindung mit Pfeil 52"/>
          <p:cNvCxnSpPr>
            <a:cxnSpLocks noChangeShapeType="1"/>
            <a:stCxn id="33" idx="2"/>
            <a:endCxn id="37" idx="0"/>
          </p:cNvCxnSpPr>
          <p:nvPr/>
        </p:nvCxnSpPr>
        <p:spPr bwMode="auto">
          <a:xfrm>
            <a:off x="1616582" y="4155031"/>
            <a:ext cx="0" cy="169863"/>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8" name="Gerade Verbindung mit Pfeil 56"/>
          <p:cNvCxnSpPr>
            <a:cxnSpLocks noChangeShapeType="1"/>
            <a:stCxn id="37" idx="2"/>
            <a:endCxn id="34" idx="0"/>
          </p:cNvCxnSpPr>
          <p:nvPr/>
        </p:nvCxnSpPr>
        <p:spPr bwMode="auto">
          <a:xfrm>
            <a:off x="1616582" y="4659856"/>
            <a:ext cx="0" cy="17462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9" name="Gerade Verbindung mit Pfeil 59"/>
          <p:cNvCxnSpPr>
            <a:cxnSpLocks noChangeShapeType="1"/>
            <a:stCxn id="34" idx="2"/>
            <a:endCxn id="35" idx="0"/>
          </p:cNvCxnSpPr>
          <p:nvPr/>
        </p:nvCxnSpPr>
        <p:spPr bwMode="auto">
          <a:xfrm>
            <a:off x="1616582" y="5169444"/>
            <a:ext cx="0" cy="2032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51" name="Grafik 50"/>
          <p:cNvPicPr>
            <a:picLocks noChangeAspect="1"/>
          </p:cNvPicPr>
          <p:nvPr/>
        </p:nvPicPr>
        <p:blipFill>
          <a:blip r:embed="rId2" cstate="print">
            <a:extLst>
              <a:ext uri="{BEBA8EAE-BF5A-486C-A8C5-ECC9F3942E4B}">
                <a14:imgProps xmlns:a14="http://schemas.microsoft.com/office/drawing/2010/main">
                  <a14:imgLayer r:embed="rId3">
                    <a14:imgEffect>
                      <a14:sharpenSoften amount="1000"/>
                    </a14:imgEffect>
                    <a14:imgEffect>
                      <a14:brightnessContrast bright="11000" contrast="10000"/>
                    </a14:imgEffect>
                  </a14:imgLayer>
                </a14:imgProps>
              </a:ext>
              <a:ext uri="{28A0092B-C50C-407E-A947-70E740481C1C}">
                <a14:useLocalDpi xmlns:a14="http://schemas.microsoft.com/office/drawing/2010/main" val="0"/>
              </a:ext>
            </a:extLst>
          </a:blip>
          <a:stretch>
            <a:fillRect/>
          </a:stretch>
        </p:blipFill>
        <p:spPr>
          <a:xfrm>
            <a:off x="4654913" y="3635868"/>
            <a:ext cx="4155042" cy="2596901"/>
          </a:xfrm>
          <a:prstGeom prst="rect">
            <a:avLst/>
          </a:prstGeom>
          <a:effectLst>
            <a:softEdge rad="609600"/>
          </a:effectLst>
        </p:spPr>
      </p:pic>
    </p:spTree>
    <p:extLst>
      <p:ext uri="{BB962C8B-B14F-4D97-AF65-F5344CB8AC3E}">
        <p14:creationId xmlns:p14="http://schemas.microsoft.com/office/powerpoint/2010/main" val="37806423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Grafik 35"/>
          <p:cNvPicPr>
            <a:picLocks noChangeAspect="1"/>
          </p:cNvPicPr>
          <p:nvPr/>
        </p:nvPicPr>
        <p:blipFill rotWithShape="1">
          <a:blip r:embed="rId2" cstate="print">
            <a:extLst>
              <a:ext uri="{28A0092B-C50C-407E-A947-70E740481C1C}">
                <a14:useLocalDpi xmlns:a14="http://schemas.microsoft.com/office/drawing/2010/main" val="0"/>
              </a:ext>
            </a:extLst>
          </a:blip>
          <a:srcRect l="7619" t="22322" r="4047"/>
          <a:stretch/>
        </p:blipFill>
        <p:spPr>
          <a:xfrm>
            <a:off x="4962298" y="3675837"/>
            <a:ext cx="1800000" cy="1196718"/>
          </a:xfrm>
          <a:prstGeom prst="rect">
            <a:avLst/>
          </a:prstGeom>
        </p:spPr>
      </p:pic>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0208" y="3680402"/>
            <a:ext cx="1800000" cy="1200000"/>
          </a:xfrm>
          <a:prstGeom prst="rect">
            <a:avLst/>
          </a:prstGeom>
        </p:spPr>
      </p:pic>
      <p:pic>
        <p:nvPicPr>
          <p:cNvPr id="35" name="Grafik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81420" y="4972731"/>
            <a:ext cx="1800000" cy="1196719"/>
          </a:xfrm>
          <a:prstGeom prst="rect">
            <a:avLst/>
          </a:prstGeom>
        </p:spPr>
      </p:pic>
      <p:sp>
        <p:nvSpPr>
          <p:cNvPr id="6" name="Textfeld 5"/>
          <p:cNvSpPr txBox="1"/>
          <p:nvPr/>
        </p:nvSpPr>
        <p:spPr>
          <a:xfrm>
            <a:off x="606232" y="1278975"/>
            <a:ext cx="3285755" cy="830997"/>
          </a:xfrm>
          <a:prstGeom prst="rect">
            <a:avLst/>
          </a:prstGeom>
          <a:noFill/>
        </p:spPr>
        <p:txBody>
          <a:bodyPr wrap="square" rtlCol="0">
            <a:spAutoFit/>
          </a:bodyPr>
          <a:lstStyle/>
          <a:p>
            <a:r>
              <a:rPr lang="en-GB" sz="2400" dirty="0">
                <a:solidFill>
                  <a:srgbClr val="CEC48F"/>
                </a:solidFill>
                <a:latin typeface="Akzidenz Grotesk BE Ex"/>
              </a:rPr>
              <a:t>Clear identification of</a:t>
            </a:r>
            <a:br>
              <a:rPr lang="en-GB" sz="2400" dirty="0">
                <a:solidFill>
                  <a:srgbClr val="CEC48F"/>
                </a:solidFill>
                <a:latin typeface="Akzidenz Grotesk BE Ex"/>
              </a:rPr>
            </a:br>
            <a:r>
              <a:rPr lang="en-GB" sz="2400" dirty="0">
                <a:solidFill>
                  <a:srgbClr val="CEC48F"/>
                </a:solidFill>
                <a:latin typeface="Akzidenz Grotesk BE Ex"/>
              </a:rPr>
              <a:t>common industries</a:t>
            </a:r>
          </a:p>
        </p:txBody>
      </p:sp>
      <p:sp>
        <p:nvSpPr>
          <p:cNvPr id="7" name="Rechteck 6"/>
          <p:cNvSpPr/>
          <p:nvPr/>
        </p:nvSpPr>
        <p:spPr>
          <a:xfrm>
            <a:off x="594365" y="1985157"/>
            <a:ext cx="3756074" cy="3724096"/>
          </a:xfrm>
          <a:prstGeom prst="rect">
            <a:avLst/>
          </a:prstGeom>
        </p:spPr>
        <p:txBody>
          <a:bodyPr wrap="square">
            <a:spAutoFit/>
          </a:bodyPr>
          <a:lstStyle/>
          <a:p>
            <a:pPr marL="285750" indent="-285750" eaLnBrk="0" fontAlgn="base" hangingPunct="0">
              <a:lnSpc>
                <a:spcPct val="150000"/>
              </a:lnSpc>
              <a:spcBef>
                <a:spcPct val="0"/>
              </a:spcBef>
              <a:spcAft>
                <a:spcPct val="0"/>
              </a:spcAft>
              <a:buClr>
                <a:srgbClr val="CBC394"/>
              </a:buClr>
              <a:buSzPct val="110000"/>
              <a:buFont typeface="Wingdings" panose="05000000000000000000" pitchFamily="2" charset="2"/>
              <a:buChar char="§"/>
              <a:defRPr/>
            </a:pPr>
            <a:r>
              <a:rPr lang="en-GB" sz="1600" dirty="0">
                <a:latin typeface="Akzidenz Grotesk BE Ex" pitchFamily="-33" charset="0"/>
                <a:ea typeface="ＭＳ Ｐゴシック" pitchFamily="34" charset="-128"/>
              </a:rPr>
              <a:t>Industry research</a:t>
            </a:r>
          </a:p>
          <a:p>
            <a:pPr marL="285750" indent="-285750" eaLnBrk="0" fontAlgn="base" hangingPunct="0">
              <a:lnSpc>
                <a:spcPct val="150000"/>
              </a:lnSpc>
              <a:spcBef>
                <a:spcPct val="0"/>
              </a:spcBef>
              <a:spcAft>
                <a:spcPct val="0"/>
              </a:spcAft>
              <a:buClr>
                <a:srgbClr val="CBC394"/>
              </a:buClr>
              <a:buSzPct val="110000"/>
              <a:buFont typeface="Wingdings" panose="05000000000000000000" pitchFamily="2" charset="2"/>
              <a:buChar char="§"/>
              <a:defRPr/>
            </a:pPr>
            <a:r>
              <a:rPr lang="en-GB" sz="1600" dirty="0">
                <a:latin typeface="Akzidenz Grotesk BE Ex" pitchFamily="-33" charset="0"/>
                <a:ea typeface="ＭＳ Ｐゴシック" pitchFamily="34" charset="-128"/>
              </a:rPr>
              <a:t>Market development</a:t>
            </a:r>
          </a:p>
          <a:p>
            <a:pPr marL="285750" indent="-285750" eaLnBrk="0" fontAlgn="base" hangingPunct="0">
              <a:lnSpc>
                <a:spcPct val="150000"/>
              </a:lnSpc>
              <a:spcBef>
                <a:spcPct val="0"/>
              </a:spcBef>
              <a:spcAft>
                <a:spcPct val="0"/>
              </a:spcAft>
              <a:buClr>
                <a:srgbClr val="CBC394"/>
              </a:buClr>
              <a:buSzPct val="110000"/>
              <a:buFont typeface="Wingdings" panose="05000000000000000000" pitchFamily="2" charset="2"/>
              <a:buChar char="§"/>
              <a:defRPr/>
            </a:pPr>
            <a:r>
              <a:rPr lang="en-GB" sz="1600" dirty="0">
                <a:latin typeface="Akzidenz Grotesk BE Ex" pitchFamily="-33" charset="0"/>
                <a:ea typeface="ＭＳ Ｐゴシック" pitchFamily="34" charset="-128"/>
              </a:rPr>
              <a:t>Tailor-made marketing strategy</a:t>
            </a:r>
          </a:p>
          <a:p>
            <a:pPr marL="285750" indent="-285750" eaLnBrk="0" fontAlgn="base" hangingPunct="0">
              <a:lnSpc>
                <a:spcPct val="150000"/>
              </a:lnSpc>
              <a:spcBef>
                <a:spcPct val="0"/>
              </a:spcBef>
              <a:spcAft>
                <a:spcPct val="0"/>
              </a:spcAft>
              <a:buClr>
                <a:srgbClr val="CBC394"/>
              </a:buClr>
              <a:buSzPct val="110000"/>
              <a:buFont typeface="Wingdings" panose="05000000000000000000" pitchFamily="2" charset="2"/>
              <a:buChar char="§"/>
              <a:defRPr/>
            </a:pPr>
            <a:r>
              <a:rPr lang="en-GB" sz="1600" dirty="0">
                <a:latin typeface="Akzidenz Grotesk BE Ex" pitchFamily="-33" charset="0"/>
                <a:ea typeface="ＭＳ Ｐゴシック" pitchFamily="34" charset="-128"/>
              </a:rPr>
              <a:t>Taking into account country specific conditions (e.g. delivery restrictions, VAT and custom issues, demand of special documents, etc.)</a:t>
            </a:r>
          </a:p>
          <a:p>
            <a:pPr>
              <a:lnSpc>
                <a:spcPct val="200000"/>
              </a:lnSpc>
              <a:buClr>
                <a:srgbClr val="CEC48F"/>
              </a:buClr>
            </a:pPr>
            <a:endParaRPr lang="de-AT" sz="1600" dirty="0">
              <a:solidFill>
                <a:schemeClr val="tx1"/>
              </a:solidFill>
              <a:latin typeface="Akzidenz Grotesk BE Ex"/>
            </a:endParaRPr>
          </a:p>
          <a:p>
            <a:pPr>
              <a:lnSpc>
                <a:spcPct val="200000"/>
              </a:lnSpc>
              <a:buClr>
                <a:srgbClr val="CEC48F"/>
              </a:buClr>
            </a:pPr>
            <a:endParaRPr lang="de-AT" dirty="0">
              <a:solidFill>
                <a:schemeClr val="tx1"/>
              </a:solidFill>
              <a:latin typeface="Akzidenz Grotesk BE Ex"/>
            </a:endParaRPr>
          </a:p>
        </p:txBody>
      </p:sp>
      <p:grpSp>
        <p:nvGrpSpPr>
          <p:cNvPr id="8" name="Gruppieren 7"/>
          <p:cNvGrpSpPr/>
          <p:nvPr/>
        </p:nvGrpSpPr>
        <p:grpSpPr>
          <a:xfrm>
            <a:off x="4945806" y="2401388"/>
            <a:ext cx="3713240" cy="3768062"/>
            <a:chOff x="5527521" y="2667418"/>
            <a:chExt cx="3713240" cy="3768062"/>
          </a:xfrm>
        </p:grpSpPr>
        <p:pic>
          <p:nvPicPr>
            <p:cNvPr id="9" name="Grafik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9295" y="5236680"/>
              <a:ext cx="1798977" cy="1198800"/>
            </a:xfrm>
            <a:prstGeom prst="rect">
              <a:avLst/>
            </a:prstGeom>
          </p:spPr>
        </p:pic>
        <p:pic>
          <p:nvPicPr>
            <p:cNvPr id="13" name="Grafik 12"/>
            <p:cNvPicPr>
              <a:picLocks noChangeAspect="1"/>
            </p:cNvPicPr>
            <p:nvPr/>
          </p:nvPicPr>
          <p:blipFill rotWithShape="1">
            <a:blip r:embed="rId6" cstate="print">
              <a:extLst>
                <a:ext uri="{28A0092B-C50C-407E-A947-70E740481C1C}">
                  <a14:useLocalDpi xmlns:a14="http://schemas.microsoft.com/office/drawing/2010/main" val="0"/>
                </a:ext>
              </a:extLst>
            </a:blip>
            <a:srcRect t="-345" r="14445"/>
            <a:stretch/>
          </p:blipFill>
          <p:spPr>
            <a:xfrm>
              <a:off x="7434412" y="2667418"/>
              <a:ext cx="1800000" cy="1192987"/>
            </a:xfrm>
            <a:prstGeom prst="rect">
              <a:avLst/>
            </a:prstGeom>
          </p:spPr>
        </p:pic>
        <p:pic>
          <p:nvPicPr>
            <p:cNvPr id="16" name="Grafik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47057" y="2667418"/>
              <a:ext cx="1800000" cy="1196719"/>
            </a:xfrm>
            <a:prstGeom prst="rect">
              <a:avLst/>
            </a:prstGeom>
          </p:spPr>
        </p:pic>
        <p:sp>
          <p:nvSpPr>
            <p:cNvPr id="17" name="Rechteck 16"/>
            <p:cNvSpPr/>
            <p:nvPr/>
          </p:nvSpPr>
          <p:spPr>
            <a:xfrm>
              <a:off x="5545298" y="5967200"/>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Rechteck 17"/>
            <p:cNvSpPr/>
            <p:nvPr/>
          </p:nvSpPr>
          <p:spPr>
            <a:xfrm>
              <a:off x="7427989" y="4677683"/>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p:cNvSpPr/>
            <p:nvPr/>
          </p:nvSpPr>
          <p:spPr>
            <a:xfrm>
              <a:off x="5529001" y="4677683"/>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Rechteck 19"/>
            <p:cNvSpPr/>
            <p:nvPr/>
          </p:nvSpPr>
          <p:spPr>
            <a:xfrm>
              <a:off x="7427988" y="5964703"/>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1" name="Rechteck 20"/>
            <p:cNvSpPr/>
            <p:nvPr/>
          </p:nvSpPr>
          <p:spPr>
            <a:xfrm>
              <a:off x="5548473" y="3371613"/>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2" name="Rechteck 21"/>
            <p:cNvSpPr/>
            <p:nvPr/>
          </p:nvSpPr>
          <p:spPr>
            <a:xfrm>
              <a:off x="7427989" y="3378361"/>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latin typeface="Akzidenz Grotesk BE Ex"/>
              </a:endParaRPr>
            </a:p>
          </p:txBody>
        </p:sp>
        <p:sp>
          <p:nvSpPr>
            <p:cNvPr id="23" name="Textfeld 22"/>
            <p:cNvSpPr txBox="1"/>
            <p:nvPr/>
          </p:nvSpPr>
          <p:spPr>
            <a:xfrm>
              <a:off x="5527521" y="6006516"/>
              <a:ext cx="1803934" cy="307777"/>
            </a:xfrm>
            <a:prstGeom prst="rect">
              <a:avLst/>
            </a:prstGeom>
            <a:noFill/>
          </p:spPr>
          <p:txBody>
            <a:bodyPr wrap="square" rtlCol="0">
              <a:spAutoFit/>
            </a:bodyPr>
            <a:lstStyle/>
            <a:p>
              <a:pPr algn="ctr"/>
              <a:r>
                <a:rPr lang="de-AT" sz="1400" dirty="0">
                  <a:solidFill>
                    <a:schemeClr val="tx1"/>
                  </a:solidFill>
                  <a:latin typeface="Akzidenz Grotesk BE Ex"/>
                </a:rPr>
                <a:t>Commerce</a:t>
              </a:r>
            </a:p>
          </p:txBody>
        </p:sp>
        <p:sp>
          <p:nvSpPr>
            <p:cNvPr id="24" name="Textfeld 23"/>
            <p:cNvSpPr txBox="1"/>
            <p:nvPr/>
          </p:nvSpPr>
          <p:spPr>
            <a:xfrm>
              <a:off x="5547713" y="4727002"/>
              <a:ext cx="1803934" cy="307777"/>
            </a:xfrm>
            <a:prstGeom prst="rect">
              <a:avLst/>
            </a:prstGeom>
            <a:noFill/>
          </p:spPr>
          <p:txBody>
            <a:bodyPr wrap="square" rtlCol="0">
              <a:spAutoFit/>
            </a:bodyPr>
            <a:lstStyle/>
            <a:p>
              <a:pPr algn="ctr"/>
              <a:r>
                <a:rPr lang="de-AT" sz="1400" dirty="0">
                  <a:solidFill>
                    <a:schemeClr val="tx1"/>
                  </a:solidFill>
                  <a:latin typeface="Akzidenz Grotesk BE Ex"/>
                </a:rPr>
                <a:t>Transport</a:t>
              </a:r>
            </a:p>
          </p:txBody>
        </p:sp>
        <p:sp>
          <p:nvSpPr>
            <p:cNvPr id="25" name="Textfeld 24"/>
            <p:cNvSpPr txBox="1"/>
            <p:nvPr/>
          </p:nvSpPr>
          <p:spPr>
            <a:xfrm>
              <a:off x="7427989" y="6014896"/>
              <a:ext cx="1803934" cy="307777"/>
            </a:xfrm>
            <a:prstGeom prst="rect">
              <a:avLst/>
            </a:prstGeom>
            <a:noFill/>
          </p:spPr>
          <p:txBody>
            <a:bodyPr wrap="square" rtlCol="0">
              <a:spAutoFit/>
            </a:bodyPr>
            <a:lstStyle/>
            <a:p>
              <a:pPr algn="ctr"/>
              <a:r>
                <a:rPr lang="de-AT" sz="1400" dirty="0">
                  <a:solidFill>
                    <a:schemeClr val="tx1"/>
                  </a:solidFill>
                  <a:latin typeface="Akzidenz Grotesk BE Ex"/>
                </a:rPr>
                <a:t>Technology</a:t>
              </a:r>
            </a:p>
          </p:txBody>
        </p:sp>
        <p:sp>
          <p:nvSpPr>
            <p:cNvPr id="26" name="Textfeld 25"/>
            <p:cNvSpPr txBox="1"/>
            <p:nvPr/>
          </p:nvSpPr>
          <p:spPr>
            <a:xfrm>
              <a:off x="7415139" y="3444730"/>
              <a:ext cx="1803934" cy="307777"/>
            </a:xfrm>
            <a:prstGeom prst="rect">
              <a:avLst/>
            </a:prstGeom>
            <a:noFill/>
          </p:spPr>
          <p:txBody>
            <a:bodyPr wrap="square" rtlCol="0">
              <a:spAutoFit/>
            </a:bodyPr>
            <a:lstStyle/>
            <a:p>
              <a:pPr algn="ctr"/>
              <a:r>
                <a:rPr lang="de-AT" sz="1400" dirty="0" err="1">
                  <a:solidFill>
                    <a:schemeClr val="tx1"/>
                  </a:solidFill>
                  <a:latin typeface="Akzidenz Grotesk BE Ex"/>
                </a:rPr>
                <a:t>Construction</a:t>
              </a:r>
              <a:endParaRPr lang="de-AT" sz="1400" dirty="0">
                <a:solidFill>
                  <a:schemeClr val="tx1"/>
                </a:solidFill>
                <a:latin typeface="Akzidenz Grotesk BE Ex"/>
              </a:endParaRPr>
            </a:p>
          </p:txBody>
        </p:sp>
        <p:sp>
          <p:nvSpPr>
            <p:cNvPr id="27" name="Textfeld 26"/>
            <p:cNvSpPr txBox="1"/>
            <p:nvPr/>
          </p:nvSpPr>
          <p:spPr>
            <a:xfrm>
              <a:off x="5531416" y="3420069"/>
              <a:ext cx="1803934" cy="307777"/>
            </a:xfrm>
            <a:prstGeom prst="rect">
              <a:avLst/>
            </a:prstGeom>
            <a:noFill/>
          </p:spPr>
          <p:txBody>
            <a:bodyPr wrap="square" rtlCol="0">
              <a:spAutoFit/>
            </a:bodyPr>
            <a:lstStyle/>
            <a:p>
              <a:pPr algn="ctr"/>
              <a:r>
                <a:rPr lang="de-AT" sz="1400" dirty="0">
                  <a:solidFill>
                    <a:schemeClr val="tx1"/>
                  </a:solidFill>
                  <a:latin typeface="Akzidenz Grotesk BE Ex"/>
                </a:rPr>
                <a:t>Automotive</a:t>
              </a:r>
            </a:p>
          </p:txBody>
        </p:sp>
        <p:sp>
          <p:nvSpPr>
            <p:cNvPr id="28" name="Textfeld 27"/>
            <p:cNvSpPr txBox="1"/>
            <p:nvPr/>
          </p:nvSpPr>
          <p:spPr>
            <a:xfrm>
              <a:off x="7436827" y="4735632"/>
              <a:ext cx="1803934" cy="307777"/>
            </a:xfrm>
            <a:prstGeom prst="rect">
              <a:avLst/>
            </a:prstGeom>
            <a:noFill/>
          </p:spPr>
          <p:txBody>
            <a:bodyPr wrap="square" rtlCol="0">
              <a:spAutoFit/>
            </a:bodyPr>
            <a:lstStyle/>
            <a:p>
              <a:pPr algn="ctr"/>
              <a:r>
                <a:rPr lang="de-AT" sz="1400" dirty="0">
                  <a:solidFill>
                    <a:schemeClr val="tx1"/>
                  </a:solidFill>
                  <a:latin typeface="Akzidenz Grotesk BE Ex"/>
                </a:rPr>
                <a:t>Food &amp; </a:t>
              </a:r>
              <a:r>
                <a:rPr lang="de-AT" sz="1400" dirty="0" err="1">
                  <a:solidFill>
                    <a:schemeClr val="tx1"/>
                  </a:solidFill>
                  <a:latin typeface="Akzidenz Grotesk BE Ex"/>
                </a:rPr>
                <a:t>Beverages</a:t>
              </a:r>
              <a:endParaRPr lang="de-AT" sz="1400" dirty="0">
                <a:solidFill>
                  <a:schemeClr val="tx1"/>
                </a:solidFill>
                <a:latin typeface="Akzidenz Grotesk BE Ex"/>
              </a:endParaRPr>
            </a:p>
          </p:txBody>
        </p:sp>
      </p:grpSp>
      <p:sp>
        <p:nvSpPr>
          <p:cNvPr id="32"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pic>
        <p:nvPicPr>
          <p:cNvPr id="13318" name="Picture 6" descr="http://www.usedsolarequipment.eu/images/machines/20415.jpg"/>
          <p:cNvPicPr>
            <a:picLocks noChangeAspect="1" noChangeArrowheads="1"/>
          </p:cNvPicPr>
          <p:nvPr/>
        </p:nvPicPr>
        <p:blipFill>
          <a:blip r:embed="rId8" cstate="print"/>
          <a:srcRect/>
          <a:stretch>
            <a:fillRect/>
          </a:stretch>
        </p:blipFill>
        <p:spPr bwMode="auto">
          <a:xfrm>
            <a:off x="4973512" y="1130213"/>
            <a:ext cx="1782078" cy="1195200"/>
          </a:xfrm>
          <a:prstGeom prst="rect">
            <a:avLst/>
          </a:prstGeom>
          <a:noFill/>
        </p:spPr>
      </p:pic>
      <p:sp>
        <p:nvSpPr>
          <p:cNvPr id="34" name="Rechteck 33"/>
          <p:cNvSpPr/>
          <p:nvPr/>
        </p:nvSpPr>
        <p:spPr>
          <a:xfrm>
            <a:off x="4968156" y="1840242"/>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400" dirty="0" err="1">
                <a:solidFill>
                  <a:schemeClr val="tx1"/>
                </a:solidFill>
                <a:latin typeface="Akzidenz Grotesk BE Ex"/>
              </a:rPr>
              <a:t>Production</a:t>
            </a:r>
            <a:endParaRPr lang="de-AT" sz="1400" dirty="0">
              <a:solidFill>
                <a:schemeClr val="tx1"/>
              </a:solidFill>
              <a:latin typeface="Akzidenz Grotesk BE Ex"/>
            </a:endParaRPr>
          </a:p>
        </p:txBody>
      </p:sp>
      <p:pic>
        <p:nvPicPr>
          <p:cNvPr id="13320" name="Picture 8" descr="http://photo.elsoar.com/wp-content/images/Printing-Machine-Photo-5.jpg"/>
          <p:cNvPicPr>
            <a:picLocks noChangeAspect="1" noChangeArrowheads="1"/>
          </p:cNvPicPr>
          <p:nvPr/>
        </p:nvPicPr>
        <p:blipFill>
          <a:blip r:embed="rId9" cstate="print"/>
          <a:srcRect/>
          <a:stretch>
            <a:fillRect/>
          </a:stretch>
        </p:blipFill>
        <p:spPr bwMode="auto">
          <a:xfrm>
            <a:off x="6852646" y="1124125"/>
            <a:ext cx="1800000" cy="1189454"/>
          </a:xfrm>
          <a:prstGeom prst="rect">
            <a:avLst/>
          </a:prstGeom>
          <a:noFill/>
        </p:spPr>
      </p:pic>
      <p:sp>
        <p:nvSpPr>
          <p:cNvPr id="37" name="Rechteck 36"/>
          <p:cNvSpPr/>
          <p:nvPr/>
        </p:nvSpPr>
        <p:spPr>
          <a:xfrm>
            <a:off x="6848688" y="1841641"/>
            <a:ext cx="1806349" cy="417454"/>
          </a:xfrm>
          <a:prstGeom prst="rect">
            <a:avLst/>
          </a:prstGeom>
          <a:solidFill>
            <a:srgbClr val="E9E3CB">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400" dirty="0" err="1">
                <a:solidFill>
                  <a:schemeClr val="tx1"/>
                </a:solidFill>
                <a:latin typeface="Akzidenz Grotesk BE Ex"/>
              </a:rPr>
              <a:t>Printing</a:t>
            </a:r>
            <a:r>
              <a:rPr lang="de-AT" sz="1400" dirty="0">
                <a:solidFill>
                  <a:schemeClr val="tx1"/>
                </a:solidFill>
                <a:latin typeface="Akzidenz Grotesk BE Ex"/>
              </a:rPr>
              <a:t> </a:t>
            </a:r>
            <a:r>
              <a:rPr lang="de-AT" sz="1400" dirty="0" err="1">
                <a:solidFill>
                  <a:schemeClr val="tx1"/>
                </a:solidFill>
                <a:latin typeface="Akzidenz Grotesk BE Ex"/>
              </a:rPr>
              <a:t>Industry</a:t>
            </a:r>
            <a:endParaRPr lang="de-AT" sz="1400" dirty="0">
              <a:solidFill>
                <a:schemeClr val="tx1"/>
              </a:solidFill>
              <a:latin typeface="Akzidenz Grotesk BE Ex"/>
            </a:endParaRPr>
          </a:p>
        </p:txBody>
      </p:sp>
      <p:sp>
        <p:nvSpPr>
          <p:cNvPr id="38" name="Rechteck 37"/>
          <p:cNvSpPr/>
          <p:nvPr/>
        </p:nvSpPr>
        <p:spPr>
          <a:xfrm>
            <a:off x="4289227" y="1118386"/>
            <a:ext cx="553674" cy="5039133"/>
          </a:xfrm>
          <a:prstGeom prst="rect">
            <a:avLst/>
          </a:prstGeom>
          <a:solidFill>
            <a:srgbClr val="CEC48F">
              <a:alpha val="54902"/>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de-AT" sz="2000" dirty="0" err="1">
                <a:solidFill>
                  <a:schemeClr val="tx1"/>
                </a:solidFill>
                <a:latin typeface="Akzidenz Grotesk BE Ex"/>
              </a:rPr>
              <a:t>Industry</a:t>
            </a:r>
            <a:endParaRPr lang="de-AT" sz="2000" dirty="0">
              <a:solidFill>
                <a:schemeClr val="tx1"/>
              </a:solidFill>
              <a:latin typeface="Akzidenz Grotesk BE Ex"/>
            </a:endParaRPr>
          </a:p>
        </p:txBody>
      </p:sp>
    </p:spTree>
    <p:extLst>
      <p:ext uri="{BB962C8B-B14F-4D97-AF65-F5344CB8AC3E}">
        <p14:creationId xmlns:p14="http://schemas.microsoft.com/office/powerpoint/2010/main" val="17904748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13"/>
          <p:cNvSpPr txBox="1">
            <a:spLocks noChangeArrowheads="1"/>
          </p:cNvSpPr>
          <p:nvPr/>
        </p:nvSpPr>
        <p:spPr bwMode="auto">
          <a:xfrm>
            <a:off x="619530" y="1277691"/>
            <a:ext cx="8053388" cy="461665"/>
          </a:xfrm>
          <a:prstGeom prst="rect">
            <a:avLst/>
          </a:prstGeom>
          <a:noFill/>
          <a:ln w="9525">
            <a:noFill/>
            <a:miter lim="800000"/>
            <a:headEnd/>
            <a:tailEnd/>
          </a:ln>
        </p:spPr>
        <p:txBody>
          <a:bodyPr>
            <a:spAutoFit/>
          </a:bodyPr>
          <a:lstStyle/>
          <a:p>
            <a:r>
              <a:rPr lang="en-US" altLang="de-DE" sz="2400" dirty="0">
                <a:solidFill>
                  <a:srgbClr val="CBC394"/>
                </a:solidFill>
                <a:latin typeface="Akzidenz Grotesk BE Ex"/>
              </a:rPr>
              <a:t>Successful remarketing is based on a proper valuation</a:t>
            </a:r>
          </a:p>
        </p:txBody>
      </p:sp>
      <p:sp>
        <p:nvSpPr>
          <p:cNvPr id="6147" name="Text Box 14"/>
          <p:cNvSpPr txBox="1">
            <a:spLocks noChangeArrowheads="1"/>
          </p:cNvSpPr>
          <p:nvPr/>
        </p:nvSpPr>
        <p:spPr bwMode="auto">
          <a:xfrm>
            <a:off x="696550" y="1859052"/>
            <a:ext cx="8004175" cy="1754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marL="287338" indent="-287338">
              <a:spcBef>
                <a:spcPct val="20000"/>
              </a:spcBef>
              <a:buChar char="•"/>
              <a:defRPr sz="3200">
                <a:solidFill>
                  <a:schemeClr val="tx1"/>
                </a:solidFill>
                <a:latin typeface="Times" pitchFamily="-84" charset="0"/>
                <a:ea typeface="ＭＳ Ｐゴシック" pitchFamily="34" charset="-128"/>
              </a:defRPr>
            </a:lvl1pPr>
            <a:lvl2pPr marL="742950" indent="-285750">
              <a:spcBef>
                <a:spcPct val="20000"/>
              </a:spcBef>
              <a:buChar char="–"/>
              <a:defRPr sz="2800">
                <a:solidFill>
                  <a:schemeClr val="tx1"/>
                </a:solidFill>
                <a:latin typeface="Times" pitchFamily="-84" charset="0"/>
                <a:ea typeface="ＭＳ Ｐゴシック" pitchFamily="34" charset="-128"/>
              </a:defRPr>
            </a:lvl2pPr>
            <a:lvl3pPr marL="1143000" indent="-228600">
              <a:spcBef>
                <a:spcPct val="20000"/>
              </a:spcBef>
              <a:buChar char="•"/>
              <a:defRPr sz="2400">
                <a:solidFill>
                  <a:schemeClr val="tx1"/>
                </a:solidFill>
                <a:latin typeface="Times" pitchFamily="-84" charset="0"/>
                <a:ea typeface="ＭＳ Ｐゴシック" pitchFamily="34" charset="-128"/>
              </a:defRPr>
            </a:lvl3pPr>
            <a:lvl4pPr marL="1600200" indent="-228600">
              <a:spcBef>
                <a:spcPct val="20000"/>
              </a:spcBef>
              <a:buChar char="–"/>
              <a:defRPr sz="2000">
                <a:solidFill>
                  <a:schemeClr val="tx1"/>
                </a:solidFill>
                <a:latin typeface="Times" pitchFamily="-84" charset="0"/>
                <a:ea typeface="ＭＳ Ｐゴシック" pitchFamily="34" charset="-128"/>
              </a:defRPr>
            </a:lvl4pPr>
            <a:lvl5pPr marL="2057400" indent="-228600">
              <a:spcBef>
                <a:spcPct val="20000"/>
              </a:spcBef>
              <a:buChar char="»"/>
              <a:defRPr sz="2000">
                <a:solidFill>
                  <a:schemeClr val="tx1"/>
                </a:solidFill>
                <a:latin typeface="Times" pitchFamily="-8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9pPr>
          </a:lstStyle>
          <a:p>
            <a:pPr>
              <a:lnSpc>
                <a:spcPts val="1900"/>
              </a:lnSpc>
              <a:spcBef>
                <a:spcPct val="0"/>
              </a:spcBef>
              <a:buClr>
                <a:srgbClr val="CBC394"/>
              </a:buClr>
              <a:buSzPct val="110000"/>
              <a:buFont typeface="Wingdings" pitchFamily="2" charset="2"/>
              <a:buChar char="n"/>
              <a:defRPr/>
            </a:pPr>
            <a:endParaRPr lang="de-DE" altLang="de-DE" sz="1800" dirty="0">
              <a:latin typeface="Akzidenz Grotesk BE MdEx" pitchFamily="-33" charset="0"/>
            </a:endParaRPr>
          </a:p>
          <a:p>
            <a:pPr>
              <a:lnSpc>
                <a:spcPts val="9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Verification of plant &amp; machinery</a:t>
            </a:r>
            <a:br>
              <a:rPr lang="en-US" altLang="de-DE" sz="1600" dirty="0">
                <a:latin typeface="Akzidenz Grotesk BE MdEx" pitchFamily="-33" charset="0"/>
              </a:rPr>
            </a:br>
            <a:br>
              <a:rPr lang="en-US" altLang="de-DE" sz="1600" dirty="0">
                <a:latin typeface="Akzidenz Grotesk BE MdEx" pitchFamily="-33" charset="0"/>
              </a:rPr>
            </a:br>
            <a:endParaRPr lang="en-US" altLang="de-DE" sz="1600" dirty="0">
              <a:latin typeface="Akzidenz Grotesk BE MdEx" pitchFamily="-33" charset="0"/>
            </a:endParaRPr>
          </a:p>
          <a:p>
            <a:pPr marL="541338" lvl="1">
              <a:lnSpc>
                <a:spcPts val="19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Liquidation value</a:t>
            </a:r>
            <a:br>
              <a:rPr lang="en-US" altLang="de-DE" sz="1600" dirty="0">
                <a:latin typeface="Akzidenz Grotesk BE MdEx" pitchFamily="-33" charset="0"/>
              </a:rPr>
            </a:br>
            <a:endParaRPr lang="en-US" altLang="de-DE" sz="1600" dirty="0">
              <a:latin typeface="Akzidenz Grotesk BE MdEx" pitchFamily="-33" charset="0"/>
            </a:endParaRPr>
          </a:p>
          <a:p>
            <a:pPr marL="541338" lvl="1">
              <a:lnSpc>
                <a:spcPts val="19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Going concern value</a:t>
            </a:r>
          </a:p>
          <a:p>
            <a:pPr marL="0" indent="0">
              <a:lnSpc>
                <a:spcPts val="1900"/>
              </a:lnSpc>
              <a:spcBef>
                <a:spcPct val="0"/>
              </a:spcBef>
              <a:buClr>
                <a:srgbClr val="CBC394"/>
              </a:buClr>
              <a:buSzPct val="110000"/>
              <a:buNone/>
              <a:defRPr/>
            </a:pPr>
            <a:endParaRPr lang="en-US" altLang="de-DE" sz="1600" dirty="0">
              <a:latin typeface="Akzidenz Grotesk BE MdEx" pitchFamily="-33" charset="0"/>
            </a:endParaRPr>
          </a:p>
          <a:p>
            <a:pPr marL="0" indent="0">
              <a:lnSpc>
                <a:spcPts val="1900"/>
              </a:lnSpc>
              <a:spcBef>
                <a:spcPct val="0"/>
              </a:spcBef>
              <a:buClr>
                <a:srgbClr val="CBC394"/>
              </a:buClr>
              <a:buSzPct val="110000"/>
              <a:buNone/>
              <a:defRPr/>
            </a:pPr>
            <a:endParaRPr lang="en-US" altLang="de-DE" sz="1600" dirty="0">
              <a:latin typeface="Akzidenz Grotesk BE MdEx" pitchFamily="-33" charset="0"/>
            </a:endParaRPr>
          </a:p>
          <a:p>
            <a:pPr>
              <a:lnSpc>
                <a:spcPts val="8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The projected value represents:</a:t>
            </a:r>
            <a:br>
              <a:rPr lang="en-US" altLang="de-DE" sz="1600" dirty="0">
                <a:latin typeface="Akzidenz Grotesk BE MdEx" pitchFamily="-33" charset="0"/>
              </a:rPr>
            </a:br>
            <a:endParaRPr lang="en-US" altLang="de-DE" sz="800" dirty="0">
              <a:latin typeface="Akzidenz Grotesk BE MdEx" pitchFamily="-33" charset="0"/>
            </a:endParaRPr>
          </a:p>
          <a:p>
            <a:pPr marL="542925" lvl="1">
              <a:lnSpc>
                <a:spcPct val="150000"/>
              </a:lnSpc>
              <a:spcBef>
                <a:spcPct val="0"/>
              </a:spcBef>
              <a:buClr>
                <a:srgbClr val="CBC394"/>
              </a:buClr>
              <a:buSzPct val="110000"/>
              <a:buFont typeface="Wingdings" panose="05000000000000000000" pitchFamily="2" charset="2"/>
              <a:buChar char="§"/>
              <a:defRPr/>
            </a:pPr>
            <a:r>
              <a:rPr lang="en-US" altLang="de-DE" sz="1400" dirty="0">
                <a:latin typeface="Akzidenz Grotesk BE MdEx" pitchFamily="-33" charset="0"/>
              </a:rPr>
              <a:t>the expected achievable resale price</a:t>
            </a:r>
            <a:br>
              <a:rPr lang="en-US" altLang="de-DE" sz="1400" dirty="0">
                <a:latin typeface="Akzidenz Grotesk BE MdEx" pitchFamily="-33" charset="0"/>
              </a:rPr>
            </a:br>
            <a:r>
              <a:rPr lang="en-US" altLang="de-DE" sz="1400" dirty="0">
                <a:latin typeface="Akzidenz Grotesk BE MdEx" pitchFamily="-33" charset="0"/>
              </a:rPr>
              <a:t>of the asset</a:t>
            </a:r>
          </a:p>
          <a:p>
            <a:pPr marL="803275" lvl="2" indent="-285750">
              <a:lnSpc>
                <a:spcPct val="150000"/>
              </a:lnSpc>
              <a:spcBef>
                <a:spcPct val="0"/>
              </a:spcBef>
              <a:buClr>
                <a:srgbClr val="CBC394"/>
              </a:buClr>
              <a:buSzPct val="110000"/>
              <a:buFont typeface="Wingdings" panose="05000000000000000000" pitchFamily="2" charset="2"/>
              <a:buChar char="§"/>
              <a:defRPr/>
            </a:pPr>
            <a:r>
              <a:rPr lang="en-US" altLang="de-DE" sz="1400" dirty="0">
                <a:latin typeface="Akzidenz Grotesk BE MdEx" pitchFamily="-33" charset="0"/>
              </a:rPr>
              <a:t>at a certain point in time</a:t>
            </a:r>
          </a:p>
          <a:p>
            <a:pPr marL="803275" lvl="2" indent="-285750">
              <a:lnSpc>
                <a:spcPct val="150000"/>
              </a:lnSpc>
              <a:spcBef>
                <a:spcPct val="0"/>
              </a:spcBef>
              <a:buClr>
                <a:srgbClr val="CBC394"/>
              </a:buClr>
              <a:buSzPct val="110000"/>
              <a:buFont typeface="Wingdings" panose="05000000000000000000" pitchFamily="2" charset="2"/>
              <a:buChar char="§"/>
              <a:defRPr/>
            </a:pPr>
            <a:r>
              <a:rPr lang="en-US" altLang="de-DE" sz="1400" dirty="0">
                <a:latin typeface="Akzidenz Grotesk BE MdEx" pitchFamily="-33" charset="0"/>
              </a:rPr>
              <a:t>within a projected specified period</a:t>
            </a:r>
          </a:p>
          <a:p>
            <a:pPr marL="803275" lvl="2" indent="-285750">
              <a:lnSpc>
                <a:spcPct val="150000"/>
              </a:lnSpc>
              <a:spcBef>
                <a:spcPct val="0"/>
              </a:spcBef>
              <a:buClr>
                <a:srgbClr val="CBC394"/>
              </a:buClr>
              <a:buSzPct val="110000"/>
              <a:buFont typeface="Wingdings" panose="05000000000000000000" pitchFamily="2" charset="2"/>
              <a:buChar char="§"/>
              <a:defRPr/>
            </a:pPr>
            <a:r>
              <a:rPr lang="en-US" altLang="de-DE" sz="1400" dirty="0">
                <a:latin typeface="Akzidenz Grotesk BE MdEx" pitchFamily="-33" charset="0"/>
              </a:rPr>
              <a:t>based on “where it is – as it is“, </a:t>
            </a:r>
            <a:br>
              <a:rPr lang="en-US" altLang="de-DE" sz="1400" dirty="0">
                <a:latin typeface="Akzidenz Grotesk BE MdEx" pitchFamily="-33" charset="0"/>
              </a:rPr>
            </a:br>
            <a:r>
              <a:rPr lang="en-US" altLang="de-DE" sz="1400" dirty="0">
                <a:latin typeface="Akzidenz Grotesk BE MdEx" pitchFamily="-33" charset="0"/>
              </a:rPr>
              <a:t>i.e. with no functionality guarantee given</a:t>
            </a:r>
          </a:p>
          <a:p>
            <a:pPr marL="0" indent="0">
              <a:lnSpc>
                <a:spcPct val="150000"/>
              </a:lnSpc>
              <a:spcBef>
                <a:spcPct val="0"/>
              </a:spcBef>
              <a:buClr>
                <a:srgbClr val="CBC394"/>
              </a:buClr>
              <a:buSzPct val="110000"/>
              <a:buFontTx/>
              <a:buNone/>
              <a:defRPr/>
            </a:pPr>
            <a:endParaRPr lang="en-US" altLang="de-DE" sz="1400" dirty="0">
              <a:latin typeface="Akzidenz Grotesk BE MdEx" pitchFamily="-33" charset="0"/>
            </a:endParaRPr>
          </a:p>
        </p:txBody>
      </p:sp>
      <p:sp>
        <p:nvSpPr>
          <p:cNvPr id="6149" name="Rectangle 19"/>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de-DE" altLang="de-DE"/>
          </a:p>
        </p:txBody>
      </p:sp>
      <p:pic>
        <p:nvPicPr>
          <p:cNvPr id="13" name="Grafik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2969" y="1519818"/>
            <a:ext cx="3579203" cy="2684403"/>
          </a:xfrm>
          <a:prstGeom prst="ellipse">
            <a:avLst/>
          </a:prstGeom>
          <a:ln>
            <a:noFill/>
          </a:ln>
          <a:effectLst>
            <a:softEdge rad="635000"/>
          </a:effectLst>
        </p:spPr>
      </p:pic>
      <p:pic>
        <p:nvPicPr>
          <p:cNvPr id="14" name="Grafik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2630" y="3836674"/>
            <a:ext cx="3649542" cy="2737156"/>
          </a:xfrm>
          <a:prstGeom prst="ellipse">
            <a:avLst/>
          </a:prstGeom>
          <a:ln>
            <a:noFill/>
          </a:ln>
          <a:effectLst>
            <a:softEdge rad="635000"/>
          </a:effectLst>
        </p:spPr>
      </p:pic>
    </p:spTree>
    <p:extLst>
      <p:ext uri="{BB962C8B-B14F-4D97-AF65-F5344CB8AC3E}">
        <p14:creationId xmlns:p14="http://schemas.microsoft.com/office/powerpoint/2010/main" val="47629450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a:spLocks noChangeArrowheads="1"/>
          </p:cNvSpPr>
          <p:nvPr/>
        </p:nvSpPr>
        <p:spPr bwMode="auto">
          <a:xfrm>
            <a:off x="604805" y="1276350"/>
            <a:ext cx="8053388" cy="461665"/>
          </a:xfrm>
          <a:prstGeom prst="rect">
            <a:avLst/>
          </a:prstGeom>
          <a:noFill/>
          <a:ln w="9525">
            <a:noFill/>
            <a:miter lim="800000"/>
            <a:headEnd/>
            <a:tailEnd/>
          </a:ln>
        </p:spPr>
        <p:txBody>
          <a:bodyPr>
            <a:spAutoFit/>
          </a:bodyPr>
          <a:lstStyle/>
          <a:p>
            <a:r>
              <a:rPr lang="de-DE" altLang="de-DE" sz="2400" dirty="0">
                <a:solidFill>
                  <a:srgbClr val="CBC394"/>
                </a:solidFill>
                <a:latin typeface="Akzidenz Grotesk BE Ex"/>
              </a:rPr>
              <a:t>Marketing</a:t>
            </a:r>
          </a:p>
        </p:txBody>
      </p:sp>
      <p:sp>
        <p:nvSpPr>
          <p:cNvPr id="5" name="Text Box 14"/>
          <p:cNvSpPr txBox="1">
            <a:spLocks noChangeArrowheads="1"/>
          </p:cNvSpPr>
          <p:nvPr/>
        </p:nvSpPr>
        <p:spPr bwMode="auto">
          <a:xfrm>
            <a:off x="686875" y="1714090"/>
            <a:ext cx="8004175"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marL="287338" indent="-287338">
              <a:spcBef>
                <a:spcPct val="20000"/>
              </a:spcBef>
              <a:buChar char="•"/>
              <a:defRPr sz="3200">
                <a:solidFill>
                  <a:schemeClr val="tx1"/>
                </a:solidFill>
                <a:latin typeface="Times" pitchFamily="-84" charset="0"/>
                <a:ea typeface="ＭＳ Ｐゴシック" pitchFamily="34" charset="-128"/>
              </a:defRPr>
            </a:lvl1pPr>
            <a:lvl2pPr marL="742950" indent="-285750">
              <a:spcBef>
                <a:spcPct val="20000"/>
              </a:spcBef>
              <a:buChar char="–"/>
              <a:defRPr sz="2800">
                <a:solidFill>
                  <a:schemeClr val="tx1"/>
                </a:solidFill>
                <a:latin typeface="Times" pitchFamily="-84" charset="0"/>
                <a:ea typeface="ＭＳ Ｐゴシック" pitchFamily="34" charset="-128"/>
              </a:defRPr>
            </a:lvl2pPr>
            <a:lvl3pPr marL="1143000" indent="-228600">
              <a:spcBef>
                <a:spcPct val="20000"/>
              </a:spcBef>
              <a:buChar char="•"/>
              <a:defRPr sz="2400">
                <a:solidFill>
                  <a:schemeClr val="tx1"/>
                </a:solidFill>
                <a:latin typeface="Times" pitchFamily="-84" charset="0"/>
                <a:ea typeface="ＭＳ Ｐゴシック" pitchFamily="34" charset="-128"/>
              </a:defRPr>
            </a:lvl3pPr>
            <a:lvl4pPr marL="1600200" indent="-228600">
              <a:spcBef>
                <a:spcPct val="20000"/>
              </a:spcBef>
              <a:buChar char="–"/>
              <a:defRPr sz="2000">
                <a:solidFill>
                  <a:schemeClr val="tx1"/>
                </a:solidFill>
                <a:latin typeface="Times" pitchFamily="-84" charset="0"/>
                <a:ea typeface="ＭＳ Ｐゴシック" pitchFamily="34" charset="-128"/>
              </a:defRPr>
            </a:lvl4pPr>
            <a:lvl5pPr marL="2057400" indent="-228600">
              <a:spcBef>
                <a:spcPct val="20000"/>
              </a:spcBef>
              <a:buChar char="»"/>
              <a:defRPr sz="2000">
                <a:solidFill>
                  <a:schemeClr val="tx1"/>
                </a:solidFill>
                <a:latin typeface="Times" pitchFamily="-8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9pPr>
          </a:lstStyle>
          <a:p>
            <a:pPr>
              <a:lnSpc>
                <a:spcPts val="1900"/>
              </a:lnSpc>
              <a:spcBef>
                <a:spcPct val="0"/>
              </a:spcBef>
              <a:buClr>
                <a:srgbClr val="CBC394"/>
              </a:buClr>
              <a:buSzPct val="110000"/>
              <a:buFont typeface="Wingdings" pitchFamily="2" charset="2"/>
              <a:buChar char="n"/>
              <a:defRPr/>
            </a:pPr>
            <a:endParaRPr lang="de-DE" altLang="de-DE" sz="1800" dirty="0">
              <a:latin typeface="Akzidenz Grotesk BE MdEx" pitchFamily="-33" charset="0"/>
            </a:endParaRP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International, multilingual auction platform</a:t>
            </a: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Remarketing on selected international marketplaces</a:t>
            </a: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Involvement of independent marketing departments (Eastern and Western Europe, USA, Asia)</a:t>
            </a: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Mailings &amp; telephone marketing</a:t>
            </a: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Use of various platforms</a:t>
            </a:r>
          </a:p>
          <a:p>
            <a:pPr>
              <a:lnSpc>
                <a:spcPct val="150000"/>
              </a:lnSpc>
              <a:spcBef>
                <a:spcPct val="0"/>
              </a:spcBef>
              <a:buClr>
                <a:srgbClr val="CBC394"/>
              </a:buClr>
              <a:buSzPct val="110000"/>
              <a:buFont typeface="Wingdings" panose="05000000000000000000" pitchFamily="2" charset="2"/>
              <a:buChar char="§"/>
              <a:defRPr/>
            </a:pPr>
            <a:r>
              <a:rPr lang="en-US" altLang="de-DE" sz="1600" dirty="0">
                <a:latin typeface="Akzidenz Grotesk BE MdEx" pitchFamily="-33" charset="0"/>
              </a:rPr>
              <a:t>International customer database</a:t>
            </a:r>
          </a:p>
          <a:p>
            <a:pPr lvl="1">
              <a:lnSpc>
                <a:spcPct val="150000"/>
              </a:lnSpc>
              <a:spcBef>
                <a:spcPts val="600"/>
              </a:spcBef>
              <a:buClr>
                <a:srgbClr val="CBC394"/>
              </a:buClr>
              <a:buSzPct val="110000"/>
              <a:buFont typeface="Wingdings" pitchFamily="2" charset="2"/>
              <a:buChar char="n"/>
              <a:defRPr/>
            </a:pPr>
            <a:endParaRPr lang="de-DE" altLang="de-DE" sz="1800" dirty="0">
              <a:latin typeface="Akzidenz Grotesk BE MdEx" pitchFamily="-33" charset="0"/>
            </a:endParaRPr>
          </a:p>
          <a:p>
            <a:pPr marL="457200" lvl="1" indent="0">
              <a:lnSpc>
                <a:spcPts val="1900"/>
              </a:lnSpc>
              <a:spcBef>
                <a:spcPts val="600"/>
              </a:spcBef>
              <a:buClr>
                <a:srgbClr val="CBC394"/>
              </a:buClr>
              <a:buSzPct val="110000"/>
              <a:buNone/>
              <a:defRPr/>
            </a:pPr>
            <a:endParaRPr lang="en-US" altLang="de-DE" sz="1800" dirty="0">
              <a:solidFill>
                <a:srgbClr val="FF0000"/>
              </a:solidFill>
              <a:latin typeface="Akzidenz Grotesk BE MdEx" pitchFamily="-33" charset="0"/>
            </a:endParaRPr>
          </a:p>
        </p:txBody>
      </p:sp>
      <p:sp>
        <p:nvSpPr>
          <p:cNvPr id="6" name="Rectangle 19"/>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de-DE" altLang="de-DE"/>
          </a:p>
        </p:txBody>
      </p:sp>
      <p:pic>
        <p:nvPicPr>
          <p:cNvPr id="3" name="Grafik 2"/>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237892" y="3498193"/>
            <a:ext cx="4791808" cy="2900042"/>
          </a:xfrm>
          <a:prstGeom prst="rect">
            <a:avLst/>
          </a:prstGeom>
          <a:effectLst>
            <a:softEdge rad="635000"/>
          </a:effectLst>
        </p:spPr>
      </p:pic>
    </p:spTree>
    <p:extLst>
      <p:ext uri="{BB962C8B-B14F-4D97-AF65-F5344CB8AC3E}">
        <p14:creationId xmlns:p14="http://schemas.microsoft.com/office/powerpoint/2010/main" val="401385345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ildergebnis für globe"/>
          <p:cNvPicPr>
            <a:picLocks noChangeAspect="1" noChangeArrowheads="1"/>
          </p:cNvPicPr>
          <p:nvPr/>
        </p:nvPicPr>
        <p:blipFill>
          <a:blip r:embed="rId2" cstate="print">
            <a:lum bright="70000" contrast="-70000"/>
            <a:extLst>
              <a:ext uri="{28A0092B-C50C-407E-A947-70E740481C1C}">
                <a14:useLocalDpi xmlns:a14="http://schemas.microsoft.com/office/drawing/2010/main" val="0"/>
              </a:ext>
            </a:extLst>
          </a:blip>
          <a:srcRect/>
          <a:stretch>
            <a:fillRect/>
          </a:stretch>
        </p:blipFill>
        <p:spPr bwMode="auto">
          <a:xfrm>
            <a:off x="5169877" y="2829991"/>
            <a:ext cx="3587009" cy="3587009"/>
          </a:xfrm>
          <a:prstGeom prst="ellipse">
            <a:avLst/>
          </a:prstGeom>
          <a:ln>
            <a:noFill/>
          </a:ln>
          <a:effectLst>
            <a:softEdge rad="127000"/>
          </a:effectLst>
          <a:extLst>
            <a:ext uri="{909E8E84-426E-40DD-AFC4-6F175D3DCCD1}">
              <a14:hiddenFill xmlns:a14="http://schemas.microsoft.com/office/drawing/2010/main">
                <a:solidFill>
                  <a:srgbClr val="FFFFFF"/>
                </a:solidFill>
              </a14:hiddenFill>
            </a:ext>
          </a:extLst>
        </p:spPr>
      </p:pic>
      <p:sp>
        <p:nvSpPr>
          <p:cNvPr id="4"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7" name="Textfeld 6"/>
          <p:cNvSpPr txBox="1"/>
          <p:nvPr/>
        </p:nvSpPr>
        <p:spPr>
          <a:xfrm>
            <a:off x="600728" y="1287726"/>
            <a:ext cx="4320480" cy="461665"/>
          </a:xfrm>
          <a:prstGeom prst="rect">
            <a:avLst/>
          </a:prstGeom>
          <a:noFill/>
        </p:spPr>
        <p:txBody>
          <a:bodyPr wrap="square" rtlCol="0">
            <a:spAutoFit/>
          </a:bodyPr>
          <a:lstStyle/>
          <a:p>
            <a:r>
              <a:rPr lang="de-AT" sz="2400" dirty="0">
                <a:solidFill>
                  <a:srgbClr val="CEC48F"/>
                </a:solidFill>
                <a:latin typeface="Akzidenz Grotesk BE Ex"/>
              </a:rPr>
              <a:t>Global Approach</a:t>
            </a:r>
          </a:p>
        </p:txBody>
      </p:sp>
      <p:sp>
        <p:nvSpPr>
          <p:cNvPr id="8" name="Rechteck 7"/>
          <p:cNvSpPr/>
          <p:nvPr/>
        </p:nvSpPr>
        <p:spPr>
          <a:xfrm>
            <a:off x="600728" y="2037777"/>
            <a:ext cx="3309565" cy="1323439"/>
          </a:xfrm>
          <a:prstGeom prst="rect">
            <a:avLst/>
          </a:prstGeom>
        </p:spPr>
        <p:txBody>
          <a:bodyPr wrap="square">
            <a:spAutoFit/>
          </a:bodyPr>
          <a:lstStyle/>
          <a:p>
            <a:pPr>
              <a:buClr>
                <a:srgbClr val="CEC48F"/>
              </a:buClr>
            </a:pPr>
            <a:r>
              <a:rPr lang="de-AT" sz="1600" b="1" dirty="0">
                <a:solidFill>
                  <a:schemeClr val="tx1"/>
                </a:solidFill>
                <a:latin typeface="Akzidenz Grotesk BE Ex"/>
              </a:rPr>
              <a:t>Germany</a:t>
            </a:r>
          </a:p>
          <a:p>
            <a:pPr marL="285750" indent="-285750">
              <a:lnSpc>
                <a:spcPct val="150000"/>
              </a:lnSpc>
              <a:buClr>
                <a:srgbClr val="CEC48F"/>
              </a:buClr>
              <a:buFont typeface="Wingdings" panose="05000000000000000000" pitchFamily="2" charset="2"/>
              <a:buChar char="§"/>
            </a:pPr>
            <a:r>
              <a:rPr lang="de-AT" sz="1600" dirty="0">
                <a:solidFill>
                  <a:schemeClr val="tx1"/>
                </a:solidFill>
                <a:latin typeface="Akzidenz Grotesk BE Ex"/>
              </a:rPr>
              <a:t>Hamburg (Headoffice)</a:t>
            </a:r>
          </a:p>
          <a:p>
            <a:pPr marL="285750" indent="-285750">
              <a:lnSpc>
                <a:spcPct val="150000"/>
              </a:lnSpc>
              <a:buClr>
                <a:srgbClr val="CEC48F"/>
              </a:buClr>
              <a:buFont typeface="Wingdings" panose="05000000000000000000" pitchFamily="2" charset="2"/>
              <a:buChar char="§"/>
            </a:pPr>
            <a:r>
              <a:rPr lang="de-AT" sz="1600" dirty="0">
                <a:solidFill>
                  <a:schemeClr val="tx1"/>
                </a:solidFill>
                <a:latin typeface="Akzidenz Grotesk BE Ex"/>
              </a:rPr>
              <a:t>Baden-</a:t>
            </a:r>
            <a:r>
              <a:rPr lang="de-AT" sz="1600" dirty="0" err="1">
                <a:solidFill>
                  <a:schemeClr val="tx1"/>
                </a:solidFill>
                <a:latin typeface="Akzidenz Grotesk BE Ex"/>
              </a:rPr>
              <a:t>Wurttemberg</a:t>
            </a:r>
            <a:endParaRPr lang="de-AT" sz="1600" dirty="0">
              <a:solidFill>
                <a:schemeClr val="tx1"/>
              </a:solidFill>
              <a:latin typeface="Akzidenz Grotesk BE Ex"/>
            </a:endParaRPr>
          </a:p>
          <a:p>
            <a:pPr marL="285750" indent="-285750">
              <a:buClr>
                <a:srgbClr val="CEC48F"/>
              </a:buClr>
              <a:buFont typeface="Wingdings 2" panose="05020102010507070707" pitchFamily="18" charset="2"/>
              <a:buChar char=""/>
            </a:pPr>
            <a:endParaRPr lang="de-AT" sz="1600" dirty="0">
              <a:solidFill>
                <a:schemeClr val="tx1"/>
              </a:solidFill>
              <a:latin typeface="Akzidenz Grotesk BE Ex"/>
            </a:endParaRPr>
          </a:p>
        </p:txBody>
      </p:sp>
      <p:sp>
        <p:nvSpPr>
          <p:cNvPr id="9" name="Rechteck 8"/>
          <p:cNvSpPr/>
          <p:nvPr/>
        </p:nvSpPr>
        <p:spPr>
          <a:xfrm>
            <a:off x="3769204" y="1977526"/>
            <a:ext cx="3756074" cy="4847994"/>
          </a:xfrm>
          <a:prstGeom prst="rect">
            <a:avLst/>
          </a:prstGeom>
        </p:spPr>
        <p:txBody>
          <a:bodyPr wrap="square">
            <a:spAutoFit/>
          </a:bodyPr>
          <a:lstStyle/>
          <a:p>
            <a:pPr>
              <a:lnSpc>
                <a:spcPct val="150000"/>
              </a:lnSpc>
              <a:buClr>
                <a:srgbClr val="CEC48F"/>
              </a:buClr>
            </a:pPr>
            <a:r>
              <a:rPr lang="en-US" sz="1600" b="1" dirty="0">
                <a:solidFill>
                  <a:schemeClr val="tx1"/>
                </a:solidFill>
                <a:latin typeface="Akzidenz Grotesk BE Ex"/>
              </a:rPr>
              <a:t>Worldwide</a:t>
            </a:r>
          </a:p>
          <a:p>
            <a:pPr marL="285750" indent="-285750">
              <a:lnSpc>
                <a:spcPct val="150000"/>
              </a:lnSpc>
              <a:buClr>
                <a:srgbClr val="CEC48F"/>
              </a:buClr>
              <a:buFont typeface="Wingdings" panose="05000000000000000000" pitchFamily="2" charset="2"/>
              <a:buChar char="§"/>
            </a:pPr>
            <a:r>
              <a:rPr lang="en-US" sz="1600" dirty="0">
                <a:solidFill>
                  <a:schemeClr val="tx1"/>
                </a:solidFill>
                <a:latin typeface="Akzidenz Grotesk BE Ex"/>
              </a:rPr>
              <a:t>Warsaw - Poland</a:t>
            </a:r>
          </a:p>
          <a:p>
            <a:pPr marL="285750" indent="-285750">
              <a:lnSpc>
                <a:spcPct val="150000"/>
              </a:lnSpc>
              <a:buClr>
                <a:srgbClr val="CEC48F"/>
              </a:buClr>
              <a:buFont typeface="Wingdings" panose="05000000000000000000" pitchFamily="2" charset="2"/>
              <a:buChar char="§"/>
            </a:pPr>
            <a:r>
              <a:rPr lang="en-US" sz="1600" dirty="0">
                <a:solidFill>
                  <a:schemeClr val="tx1"/>
                </a:solidFill>
                <a:latin typeface="Akzidenz Grotesk BE Ex"/>
              </a:rPr>
              <a:t>Prague - Czech Republic</a:t>
            </a:r>
          </a:p>
          <a:p>
            <a:pPr marL="285750" indent="-285750">
              <a:lnSpc>
                <a:spcPct val="150000"/>
              </a:lnSpc>
              <a:buClr>
                <a:srgbClr val="CEC48F"/>
              </a:buClr>
              <a:buFont typeface="Wingdings" panose="05000000000000000000" pitchFamily="2" charset="2"/>
              <a:buChar char="§"/>
            </a:pPr>
            <a:r>
              <a:rPr lang="en-US" sz="1600" dirty="0">
                <a:solidFill>
                  <a:schemeClr val="tx1"/>
                </a:solidFill>
                <a:latin typeface="Akzidenz Grotesk BE Ex"/>
              </a:rPr>
              <a:t>Barcelona - Spain</a:t>
            </a:r>
          </a:p>
          <a:p>
            <a:pPr marL="285750" indent="-285750">
              <a:lnSpc>
                <a:spcPct val="150000"/>
              </a:lnSpc>
              <a:buClr>
                <a:srgbClr val="CEC48F"/>
              </a:buClr>
              <a:buFont typeface="Wingdings" panose="05000000000000000000" pitchFamily="2" charset="2"/>
              <a:buChar char="§"/>
            </a:pPr>
            <a:r>
              <a:rPr lang="en-US" sz="1600" dirty="0">
                <a:solidFill>
                  <a:schemeClr val="tx1"/>
                </a:solidFill>
                <a:latin typeface="Akzidenz Grotesk BE Ex"/>
              </a:rPr>
              <a:t>Vienna - Austria</a:t>
            </a:r>
          </a:p>
          <a:p>
            <a:pPr marL="285750" indent="-285750">
              <a:lnSpc>
                <a:spcPct val="150000"/>
              </a:lnSpc>
              <a:buClr>
                <a:srgbClr val="CEC48F"/>
              </a:buClr>
              <a:buFont typeface="Wingdings" panose="05000000000000000000" pitchFamily="2" charset="2"/>
              <a:buChar char="§"/>
            </a:pPr>
            <a:r>
              <a:rPr lang="en-US" sz="1600" dirty="0">
                <a:latin typeface="Akzidenz Grotesk BE Ex"/>
              </a:rPr>
              <a:t>Maribor - Slovenia</a:t>
            </a:r>
          </a:p>
          <a:p>
            <a:pPr marL="285750" indent="-285750">
              <a:lnSpc>
                <a:spcPct val="150000"/>
              </a:lnSpc>
              <a:buClr>
                <a:srgbClr val="CEC48F"/>
              </a:buClr>
              <a:buFont typeface="Wingdings" panose="05000000000000000000" pitchFamily="2" charset="2"/>
              <a:buChar char="§"/>
            </a:pPr>
            <a:r>
              <a:rPr lang="en-US" sz="1600" dirty="0">
                <a:solidFill>
                  <a:schemeClr val="tx1"/>
                </a:solidFill>
                <a:latin typeface="Akzidenz Grotesk BE Ex"/>
              </a:rPr>
              <a:t>Sofia - Bulgaria</a:t>
            </a:r>
          </a:p>
          <a:p>
            <a:pPr marL="285750" indent="-285750">
              <a:lnSpc>
                <a:spcPct val="150000"/>
              </a:lnSpc>
              <a:buClr>
                <a:srgbClr val="CEC48F"/>
              </a:buClr>
              <a:buFont typeface="Wingdings" panose="05000000000000000000" pitchFamily="2" charset="2"/>
              <a:buChar char="§"/>
            </a:pPr>
            <a:r>
              <a:rPr lang="en-US" sz="1600" dirty="0">
                <a:latin typeface="Akzidenz Grotesk BE Ex"/>
              </a:rPr>
              <a:t>Seoul - South Korea </a:t>
            </a:r>
          </a:p>
          <a:p>
            <a:pPr marL="285750" indent="-285750">
              <a:lnSpc>
                <a:spcPct val="150000"/>
              </a:lnSpc>
              <a:buClr>
                <a:srgbClr val="CEC48F"/>
              </a:buClr>
              <a:buFont typeface="Wingdings" panose="05000000000000000000" pitchFamily="2" charset="2"/>
              <a:buChar char="§"/>
            </a:pPr>
            <a:r>
              <a:rPr lang="en-US" sz="1600" dirty="0">
                <a:latin typeface="Akzidenz Grotesk BE Ex"/>
              </a:rPr>
              <a:t>St. </a:t>
            </a:r>
            <a:r>
              <a:rPr lang="en-US" sz="1600" dirty="0" err="1">
                <a:latin typeface="Akzidenz Grotesk BE Ex"/>
              </a:rPr>
              <a:t>Gallen</a:t>
            </a:r>
            <a:r>
              <a:rPr lang="en-US" sz="1600" dirty="0">
                <a:latin typeface="Akzidenz Grotesk BE Ex"/>
              </a:rPr>
              <a:t> - Switzerland</a:t>
            </a:r>
          </a:p>
          <a:p>
            <a:pPr marL="285750" indent="-285750">
              <a:lnSpc>
                <a:spcPct val="150000"/>
              </a:lnSpc>
              <a:buClr>
                <a:srgbClr val="CEC48F"/>
              </a:buClr>
              <a:buFont typeface="Wingdings" panose="05000000000000000000" pitchFamily="2" charset="2"/>
              <a:buChar char="§"/>
            </a:pPr>
            <a:r>
              <a:rPr lang="en-US" sz="1600" dirty="0">
                <a:latin typeface="Akzidenz Grotesk BE Ex"/>
              </a:rPr>
              <a:t>Budapest - Hungary</a:t>
            </a:r>
          </a:p>
          <a:p>
            <a:pPr marL="285750" indent="-285750">
              <a:lnSpc>
                <a:spcPct val="150000"/>
              </a:lnSpc>
              <a:buClr>
                <a:srgbClr val="CEC48F"/>
              </a:buClr>
              <a:buFont typeface="Wingdings 2" panose="05020102010507070707" pitchFamily="18" charset="2"/>
              <a:buChar char=""/>
            </a:pPr>
            <a:endParaRPr lang="en-US" sz="1600" dirty="0">
              <a:latin typeface="Akzidenz Grotesk BE Ex"/>
            </a:endParaRPr>
          </a:p>
          <a:p>
            <a:pPr>
              <a:lnSpc>
                <a:spcPct val="150000"/>
              </a:lnSpc>
              <a:buClr>
                <a:srgbClr val="CEC48F"/>
              </a:buClr>
            </a:pPr>
            <a:endParaRPr lang="de-AT" sz="1600" dirty="0">
              <a:solidFill>
                <a:schemeClr val="tx1"/>
              </a:solidFill>
              <a:latin typeface="Akzidenz Grotesk BE Ex"/>
            </a:endParaRPr>
          </a:p>
          <a:p>
            <a:pPr marL="285750" indent="-285750">
              <a:lnSpc>
                <a:spcPct val="150000"/>
              </a:lnSpc>
              <a:buClr>
                <a:srgbClr val="CEC48F"/>
              </a:buClr>
              <a:buFont typeface="Wingdings 2" panose="05020102010507070707" pitchFamily="18" charset="2"/>
              <a:buChar char=""/>
            </a:pPr>
            <a:endParaRPr lang="de-AT" sz="1600" dirty="0">
              <a:solidFill>
                <a:schemeClr val="tx1"/>
              </a:solidFill>
              <a:latin typeface="Akzidenz Grotesk BE Ex"/>
            </a:endParaRPr>
          </a:p>
        </p:txBody>
      </p:sp>
    </p:spTree>
    <p:extLst>
      <p:ext uri="{BB962C8B-B14F-4D97-AF65-F5344CB8AC3E}">
        <p14:creationId xmlns:p14="http://schemas.microsoft.com/office/powerpoint/2010/main" val="37382461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p:cNvSpPr txBox="1"/>
          <p:nvPr/>
        </p:nvSpPr>
        <p:spPr>
          <a:xfrm>
            <a:off x="584910" y="1253876"/>
            <a:ext cx="7322047" cy="461665"/>
          </a:xfrm>
          <a:prstGeom prst="rect">
            <a:avLst/>
          </a:prstGeom>
          <a:noFill/>
        </p:spPr>
        <p:txBody>
          <a:bodyPr wrap="square" rtlCol="0">
            <a:spAutoFit/>
          </a:bodyPr>
          <a:lstStyle/>
          <a:p>
            <a:r>
              <a:rPr lang="de-AT" sz="2400" dirty="0" err="1">
                <a:solidFill>
                  <a:srgbClr val="CEC48F"/>
                </a:solidFill>
                <a:latin typeface="Akzidenz Grotesk BE Ex"/>
              </a:rPr>
              <a:t>Remarketing</a:t>
            </a:r>
            <a:r>
              <a:rPr lang="de-AT" sz="2400" dirty="0">
                <a:solidFill>
                  <a:srgbClr val="CEC48F"/>
                </a:solidFill>
                <a:latin typeface="Akzidenz Grotesk BE Ex"/>
              </a:rPr>
              <a:t> – </a:t>
            </a:r>
            <a:r>
              <a:rPr lang="de-AT" sz="2400" dirty="0" err="1">
                <a:solidFill>
                  <a:srgbClr val="CEC48F"/>
                </a:solidFill>
                <a:latin typeface="Akzidenz Grotesk BE Ex"/>
              </a:rPr>
              <a:t>Flowchart</a:t>
            </a:r>
            <a:endParaRPr lang="de-AT" sz="2400" dirty="0">
              <a:solidFill>
                <a:srgbClr val="CEC48F"/>
              </a:solidFill>
              <a:latin typeface="Akzidenz Grotesk BE Ex"/>
            </a:endParaRPr>
          </a:p>
        </p:txBody>
      </p:sp>
      <p:pic>
        <p:nvPicPr>
          <p:cNvPr id="8" name="Grafik 7"/>
          <p:cNvPicPr>
            <a:picLocks noChangeAspect="1"/>
          </p:cNvPicPr>
          <p:nvPr/>
        </p:nvPicPr>
        <p:blipFill>
          <a:blip r:embed="rId2" cstate="print">
            <a:extLst>
              <a:ext uri="{BEBA8EAE-BF5A-486C-A8C5-ECC9F3942E4B}">
                <a14:imgProps xmlns:a14="http://schemas.microsoft.com/office/drawing/2010/main">
                  <a14:imgLayer r:embed="rId3">
                    <a14:imgEffect>
                      <a14:sharpenSoften amount="1000"/>
                    </a14:imgEffect>
                    <a14:imgEffect>
                      <a14:brightnessContrast bright="11000" contrast="10000"/>
                    </a14:imgEffect>
                  </a14:imgLayer>
                </a14:imgProps>
              </a:ext>
              <a:ext uri="{28A0092B-C50C-407E-A947-70E740481C1C}">
                <a14:useLocalDpi xmlns:a14="http://schemas.microsoft.com/office/drawing/2010/main" val="0"/>
              </a:ext>
            </a:extLst>
          </a:blip>
          <a:stretch>
            <a:fillRect/>
          </a:stretch>
        </p:blipFill>
        <p:spPr>
          <a:xfrm>
            <a:off x="4654913" y="3635868"/>
            <a:ext cx="4155042" cy="2596901"/>
          </a:xfrm>
          <a:prstGeom prst="rect">
            <a:avLst/>
          </a:prstGeom>
          <a:effectLst>
            <a:softEdge rad="609600"/>
          </a:effectLst>
        </p:spPr>
      </p:pic>
      <p:sp>
        <p:nvSpPr>
          <p:cNvPr id="11" name="Abgerundetes Rechteck 10"/>
          <p:cNvSpPr/>
          <p:nvPr/>
        </p:nvSpPr>
        <p:spPr bwMode="auto">
          <a:xfrm>
            <a:off x="4814766" y="2145568"/>
            <a:ext cx="1765300"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3. Clearing / </a:t>
            </a:r>
            <a:r>
              <a:rPr lang="de-DE" sz="1050" b="1" dirty="0" err="1">
                <a:latin typeface="Akzidenz Grotesk BE Ex"/>
                <a:ea typeface="ＭＳ Ｐゴシック" pitchFamily="36" charset="-128"/>
                <a:cs typeface="Arial" panose="020B0604020202020204" pitchFamily="34" charset="0"/>
              </a:rPr>
              <a:t>Completion</a:t>
            </a:r>
            <a:endParaRPr lang="de-DE" sz="1050" b="1" dirty="0">
              <a:latin typeface="Akzidenz Grotesk BE Ex"/>
              <a:ea typeface="ＭＳ Ｐゴシック" pitchFamily="36" charset="-128"/>
              <a:cs typeface="Arial" panose="020B0604020202020204" pitchFamily="34" charset="0"/>
            </a:endParaRPr>
          </a:p>
        </p:txBody>
      </p:sp>
      <p:sp>
        <p:nvSpPr>
          <p:cNvPr id="16" name="Text Box 12"/>
          <p:cNvSpPr txBox="1">
            <a:spLocks noChangeArrowheads="1"/>
          </p:cNvSpPr>
          <p:nvPr/>
        </p:nvSpPr>
        <p:spPr bwMode="auto">
          <a:xfrm>
            <a:off x="874591"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Inventory</a:t>
            </a:r>
          </a:p>
        </p:txBody>
      </p:sp>
      <p:sp>
        <p:nvSpPr>
          <p:cNvPr id="17" name="Text Box 12"/>
          <p:cNvSpPr txBox="1">
            <a:spLocks noChangeArrowheads="1"/>
          </p:cNvSpPr>
          <p:nvPr/>
        </p:nvSpPr>
        <p:spPr bwMode="auto">
          <a:xfrm>
            <a:off x="874591"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Photos</a:t>
            </a:r>
          </a:p>
        </p:txBody>
      </p:sp>
      <p:sp>
        <p:nvSpPr>
          <p:cNvPr id="18" name="Text Box 12"/>
          <p:cNvSpPr txBox="1">
            <a:spLocks noChangeArrowheads="1"/>
          </p:cNvSpPr>
          <p:nvPr/>
        </p:nvSpPr>
        <p:spPr bwMode="auto">
          <a:xfrm>
            <a:off x="874591" y="433473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Implementing marketing plan</a:t>
            </a:r>
          </a:p>
        </p:txBody>
      </p:sp>
      <p:sp>
        <p:nvSpPr>
          <p:cNvPr id="19" name="Text Box 12"/>
          <p:cNvSpPr txBox="1">
            <a:spLocks noChangeArrowheads="1"/>
          </p:cNvSpPr>
          <p:nvPr/>
        </p:nvSpPr>
        <p:spPr bwMode="auto">
          <a:xfrm>
            <a:off x="874591" y="487289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Organizing viewing</a:t>
            </a:r>
          </a:p>
        </p:txBody>
      </p:sp>
      <p:sp>
        <p:nvSpPr>
          <p:cNvPr id="20" name="Text Box 12"/>
          <p:cNvSpPr txBox="1">
            <a:spLocks noChangeArrowheads="1"/>
          </p:cNvSpPr>
          <p:nvPr/>
        </p:nvSpPr>
        <p:spPr bwMode="auto">
          <a:xfrm>
            <a:off x="2928816" y="2817080"/>
            <a:ext cx="1439862" cy="334963"/>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Sales processing</a:t>
            </a:r>
          </a:p>
        </p:txBody>
      </p:sp>
      <p:sp>
        <p:nvSpPr>
          <p:cNvPr id="21" name="Text Box 12"/>
          <p:cNvSpPr txBox="1">
            <a:spLocks noChangeArrowheads="1"/>
          </p:cNvSpPr>
          <p:nvPr/>
        </p:nvSpPr>
        <p:spPr bwMode="auto">
          <a:xfrm>
            <a:off x="2928816" y="3320318"/>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Inform buyers</a:t>
            </a:r>
          </a:p>
        </p:txBody>
      </p:sp>
      <p:sp>
        <p:nvSpPr>
          <p:cNvPr id="22" name="Text Box 12"/>
          <p:cNvSpPr txBox="1">
            <a:spLocks noChangeArrowheads="1"/>
          </p:cNvSpPr>
          <p:nvPr/>
        </p:nvSpPr>
        <p:spPr bwMode="auto">
          <a:xfrm>
            <a:off x="2928816" y="3825143"/>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Accounting</a:t>
            </a:r>
          </a:p>
        </p:txBody>
      </p:sp>
      <p:sp>
        <p:nvSpPr>
          <p:cNvPr id="23" name="Text Box 12"/>
          <p:cNvSpPr txBox="1">
            <a:spLocks noChangeArrowheads="1"/>
          </p:cNvSpPr>
          <p:nvPr/>
        </p:nvSpPr>
        <p:spPr bwMode="auto">
          <a:xfrm>
            <a:off x="4979866"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Debt collection</a:t>
            </a:r>
          </a:p>
        </p:txBody>
      </p:sp>
      <p:sp>
        <p:nvSpPr>
          <p:cNvPr id="24" name="Text Box 12"/>
          <p:cNvSpPr txBox="1">
            <a:spLocks noChangeArrowheads="1"/>
          </p:cNvSpPr>
          <p:nvPr/>
        </p:nvSpPr>
        <p:spPr bwMode="auto">
          <a:xfrm>
            <a:off x="4979866"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Dismantling and pick up</a:t>
            </a:r>
          </a:p>
        </p:txBody>
      </p:sp>
      <p:sp>
        <p:nvSpPr>
          <p:cNvPr id="26" name="Pfeil nach rechts 35"/>
          <p:cNvSpPr>
            <a:spLocks noChangeArrowheads="1"/>
          </p:cNvSpPr>
          <p:nvPr/>
        </p:nvSpPr>
        <p:spPr bwMode="auto">
          <a:xfrm>
            <a:off x="2411291"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29" name="Abgerundetes Rechteck 28"/>
          <p:cNvSpPr/>
          <p:nvPr/>
        </p:nvSpPr>
        <p:spPr bwMode="auto">
          <a:xfrm>
            <a:off x="711078" y="2145568"/>
            <a:ext cx="1763713"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1. </a:t>
            </a:r>
            <a:r>
              <a:rPr lang="de-DE" sz="1050" b="1" dirty="0" err="1">
                <a:latin typeface="Akzidenz Grotesk BE Ex"/>
                <a:ea typeface="ＭＳ Ｐゴシック" pitchFamily="36" charset="-128"/>
                <a:cs typeface="Arial" panose="020B0604020202020204" pitchFamily="34" charset="0"/>
              </a:rPr>
              <a:t>Preparation</a:t>
            </a:r>
            <a:endParaRPr lang="de-DE" sz="1050" b="1" dirty="0">
              <a:latin typeface="Akzidenz Grotesk BE Ex"/>
              <a:ea typeface="ＭＳ Ｐゴシック" pitchFamily="36" charset="-128"/>
              <a:cs typeface="Arial" panose="020B0604020202020204" pitchFamily="34" charset="0"/>
            </a:endParaRPr>
          </a:p>
        </p:txBody>
      </p:sp>
      <p:sp>
        <p:nvSpPr>
          <p:cNvPr id="30" name="Pfeil nach rechts 36"/>
          <p:cNvSpPr>
            <a:spLocks noChangeArrowheads="1"/>
          </p:cNvSpPr>
          <p:nvPr/>
        </p:nvSpPr>
        <p:spPr bwMode="auto">
          <a:xfrm>
            <a:off x="4455991"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31" name="Abgerundetes Rechteck 30"/>
          <p:cNvSpPr/>
          <p:nvPr/>
        </p:nvSpPr>
        <p:spPr bwMode="auto">
          <a:xfrm>
            <a:off x="2763716" y="2145568"/>
            <a:ext cx="1763712" cy="468312"/>
          </a:xfrm>
          <a:prstGeom prst="roundRect">
            <a:avLst/>
          </a:prstGeom>
          <a:solidFill>
            <a:srgbClr val="CEC48F"/>
          </a:solidFill>
          <a:ln w="9525" cap="flat" cmpd="sng" algn="ctr">
            <a:solidFill>
              <a:schemeClr val="tx1"/>
            </a:solidFill>
            <a:prstDash val="solid"/>
            <a:round/>
            <a:headEnd type="none" w="med" len="med"/>
            <a:tailEnd type="none" w="med" len="med"/>
          </a:ln>
          <a:effectLst>
            <a:outerShdw blurRad="63500" dist="38100" dir="2700000" algn="ctr" rotWithShape="0">
              <a:srgbClr val="000000">
                <a:alpha val="75000"/>
              </a:srgbClr>
            </a:outerShdw>
          </a:effectLst>
        </p:spPr>
        <p:txBody>
          <a:bodyPr anchor="ctr"/>
          <a:lstStyle/>
          <a:p>
            <a:pPr algn="ctr">
              <a:defRPr/>
            </a:pPr>
            <a:r>
              <a:rPr lang="de-DE" sz="1050" b="1" dirty="0">
                <a:latin typeface="Akzidenz Grotesk BE Ex"/>
                <a:ea typeface="ＭＳ Ｐゴシック" pitchFamily="36" charset="-128"/>
                <a:cs typeface="Arial" panose="020B0604020202020204" pitchFamily="34" charset="0"/>
              </a:rPr>
              <a:t>2. </a:t>
            </a:r>
            <a:r>
              <a:rPr lang="de-DE" sz="1050" b="1" dirty="0" err="1">
                <a:latin typeface="Akzidenz Grotesk BE Ex"/>
                <a:ea typeface="ＭＳ Ｐゴシック" pitchFamily="36" charset="-128"/>
                <a:cs typeface="Arial" panose="020B0604020202020204" pitchFamily="34" charset="0"/>
              </a:rPr>
              <a:t>Sale</a:t>
            </a:r>
            <a:r>
              <a:rPr lang="de-DE" sz="1050" b="1" dirty="0">
                <a:latin typeface="Akzidenz Grotesk BE Ex"/>
                <a:ea typeface="ＭＳ Ｐゴシック" pitchFamily="36" charset="-128"/>
                <a:cs typeface="Arial" panose="020B0604020202020204" pitchFamily="34" charset="0"/>
              </a:rPr>
              <a:t> / </a:t>
            </a:r>
            <a:r>
              <a:rPr lang="de-DE" sz="1050" b="1" dirty="0" err="1">
                <a:latin typeface="Akzidenz Grotesk BE Ex"/>
                <a:ea typeface="ＭＳ Ｐゴシック" pitchFamily="36" charset="-128"/>
                <a:cs typeface="Arial" panose="020B0604020202020204" pitchFamily="34" charset="0"/>
              </a:rPr>
              <a:t>Auction</a:t>
            </a:r>
            <a:endParaRPr lang="de-DE" sz="1050" b="1" dirty="0">
              <a:latin typeface="Akzidenz Grotesk BE Ex"/>
              <a:ea typeface="ＭＳ Ｐゴシック" pitchFamily="36" charset="-128"/>
              <a:cs typeface="Arial" panose="020B0604020202020204" pitchFamily="34" charset="0"/>
            </a:endParaRPr>
          </a:p>
        </p:txBody>
      </p:sp>
      <p:sp>
        <p:nvSpPr>
          <p:cNvPr id="32" name="Text Box 12"/>
          <p:cNvSpPr txBox="1">
            <a:spLocks noChangeArrowheads="1"/>
          </p:cNvSpPr>
          <p:nvPr/>
        </p:nvSpPr>
        <p:spPr bwMode="auto">
          <a:xfrm>
            <a:off x="874591" y="382514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Valuation</a:t>
            </a:r>
          </a:p>
        </p:txBody>
      </p:sp>
      <p:cxnSp>
        <p:nvCxnSpPr>
          <p:cNvPr id="36" name="Gerade Verbindung mit Pfeil 49"/>
          <p:cNvCxnSpPr>
            <a:cxnSpLocks noChangeShapeType="1"/>
            <a:stCxn id="16" idx="2"/>
            <a:endCxn id="17" idx="0"/>
          </p:cNvCxnSpPr>
          <p:nvPr/>
        </p:nvCxnSpPr>
        <p:spPr bwMode="auto">
          <a:xfrm>
            <a:off x="1595316"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7" name="Gerade Verbindung mit Pfeil 52"/>
          <p:cNvCxnSpPr>
            <a:cxnSpLocks noChangeShapeType="1"/>
            <a:stCxn id="17" idx="2"/>
            <a:endCxn id="32" idx="0"/>
          </p:cNvCxnSpPr>
          <p:nvPr/>
        </p:nvCxnSpPr>
        <p:spPr bwMode="auto">
          <a:xfrm>
            <a:off x="1595316" y="3655280"/>
            <a:ext cx="0" cy="169863"/>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8" name="Gerade Verbindung mit Pfeil 56"/>
          <p:cNvCxnSpPr>
            <a:cxnSpLocks noChangeShapeType="1"/>
            <a:stCxn id="32" idx="2"/>
            <a:endCxn id="18" idx="0"/>
          </p:cNvCxnSpPr>
          <p:nvPr/>
        </p:nvCxnSpPr>
        <p:spPr bwMode="auto">
          <a:xfrm>
            <a:off x="1595316" y="4160105"/>
            <a:ext cx="0" cy="17462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9" name="Gerade Verbindung mit Pfeil 59"/>
          <p:cNvCxnSpPr>
            <a:cxnSpLocks noChangeShapeType="1"/>
            <a:stCxn id="18" idx="2"/>
            <a:endCxn id="19" idx="0"/>
          </p:cNvCxnSpPr>
          <p:nvPr/>
        </p:nvCxnSpPr>
        <p:spPr bwMode="auto">
          <a:xfrm>
            <a:off x="1595316" y="4669693"/>
            <a:ext cx="0" cy="203200"/>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0" name="Gerade Verbindung mit Pfeil 70"/>
          <p:cNvCxnSpPr>
            <a:cxnSpLocks noChangeShapeType="1"/>
            <a:stCxn id="20" idx="2"/>
            <a:endCxn id="21" idx="0"/>
          </p:cNvCxnSpPr>
          <p:nvPr/>
        </p:nvCxnSpPr>
        <p:spPr bwMode="auto">
          <a:xfrm>
            <a:off x="3647953" y="3152043"/>
            <a:ext cx="0" cy="1682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1" name="Gerade Verbindung mit Pfeil 73"/>
          <p:cNvCxnSpPr>
            <a:cxnSpLocks noChangeShapeType="1"/>
            <a:stCxn id="21" idx="2"/>
            <a:endCxn id="22" idx="0"/>
          </p:cNvCxnSpPr>
          <p:nvPr/>
        </p:nvCxnSpPr>
        <p:spPr bwMode="auto">
          <a:xfrm>
            <a:off x="3647953" y="3655280"/>
            <a:ext cx="0" cy="169863"/>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2" name="Gerade Verbindung mit Pfeil 76"/>
          <p:cNvCxnSpPr>
            <a:cxnSpLocks noChangeShapeType="1"/>
            <a:stCxn id="23" idx="2"/>
            <a:endCxn id="24" idx="0"/>
          </p:cNvCxnSpPr>
          <p:nvPr/>
        </p:nvCxnSpPr>
        <p:spPr bwMode="auto">
          <a:xfrm>
            <a:off x="5699003"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5" name="Gerade Verbindung 84"/>
          <p:cNvCxnSpPr>
            <a:cxnSpLocks noChangeShapeType="1"/>
            <a:stCxn id="29" idx="2"/>
            <a:endCxn id="16" idx="0"/>
          </p:cNvCxnSpPr>
          <p:nvPr/>
        </p:nvCxnSpPr>
        <p:spPr bwMode="auto">
          <a:xfrm>
            <a:off x="1592141" y="2613880"/>
            <a:ext cx="3175"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cxnSp>
        <p:nvCxnSpPr>
          <p:cNvPr id="46" name="Gerade Verbindung 87"/>
          <p:cNvCxnSpPr>
            <a:cxnSpLocks noChangeShapeType="1"/>
            <a:stCxn id="31" idx="2"/>
            <a:endCxn id="20" idx="0"/>
          </p:cNvCxnSpPr>
          <p:nvPr/>
        </p:nvCxnSpPr>
        <p:spPr bwMode="auto">
          <a:xfrm>
            <a:off x="3644778" y="2613880"/>
            <a:ext cx="3175" cy="203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7" name="Gerade Verbindung 90"/>
          <p:cNvCxnSpPr>
            <a:cxnSpLocks noChangeShapeType="1"/>
            <a:stCxn id="11" idx="2"/>
            <a:endCxn id="23" idx="0"/>
          </p:cNvCxnSpPr>
          <p:nvPr/>
        </p:nvCxnSpPr>
        <p:spPr bwMode="auto">
          <a:xfrm>
            <a:off x="5697416" y="2613880"/>
            <a:ext cx="1587"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sp>
        <p:nvSpPr>
          <p:cNvPr id="5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Tree>
    <p:extLst>
      <p:ext uri="{BB962C8B-B14F-4D97-AF65-F5344CB8AC3E}">
        <p14:creationId xmlns:p14="http://schemas.microsoft.com/office/powerpoint/2010/main" val="2639634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35" name="Text Box 2"/>
          <p:cNvSpPr txBox="1">
            <a:spLocks noChangeArrowheads="1"/>
          </p:cNvSpPr>
          <p:nvPr/>
        </p:nvSpPr>
        <p:spPr bwMode="auto">
          <a:xfrm>
            <a:off x="621011" y="1256821"/>
            <a:ext cx="8053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r>
              <a:rPr lang="en-US" altLang="de-DE" sz="2400" dirty="0">
                <a:solidFill>
                  <a:srgbClr val="CBC394"/>
                </a:solidFill>
                <a:latin typeface="Akzidenz Grotesk BE MdEx" pitchFamily="-33" charset="0"/>
              </a:rPr>
              <a:t>Auction / Trading</a:t>
            </a:r>
            <a:endParaRPr lang="de-DE" altLang="de-DE" sz="2400" dirty="0">
              <a:solidFill>
                <a:srgbClr val="CBC394"/>
              </a:solidFill>
              <a:latin typeface="Akzidenz Grotesk BE MdEx" pitchFamily="-33" charset="0"/>
            </a:endParaRPr>
          </a:p>
        </p:txBody>
      </p:sp>
      <p:pic>
        <p:nvPicPr>
          <p:cNvPr id="6" name="Picture 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0390" y="2296618"/>
            <a:ext cx="3916363" cy="2936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0869" y="2296618"/>
            <a:ext cx="4271965" cy="331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78622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35" name="Text Box 2"/>
          <p:cNvSpPr txBox="1">
            <a:spLocks noChangeArrowheads="1"/>
          </p:cNvSpPr>
          <p:nvPr/>
        </p:nvSpPr>
        <p:spPr bwMode="auto">
          <a:xfrm>
            <a:off x="621011" y="1256821"/>
            <a:ext cx="8053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r>
              <a:rPr lang="en-US" altLang="de-DE" sz="2400" dirty="0">
                <a:solidFill>
                  <a:srgbClr val="CBC394"/>
                </a:solidFill>
                <a:latin typeface="Akzidenz Grotesk BE MdEx" pitchFamily="-33" charset="0"/>
              </a:rPr>
              <a:t>Tailor-made approach, according to local insolvency law</a:t>
            </a:r>
            <a:endParaRPr lang="de-DE" altLang="de-DE" sz="2400" dirty="0">
              <a:solidFill>
                <a:srgbClr val="CBC394"/>
              </a:solidFill>
              <a:latin typeface="Akzidenz Grotesk BE MdEx" pitchFamily="-33" charset="0"/>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520" y="2056228"/>
            <a:ext cx="8442960" cy="3642360"/>
          </a:xfrm>
          <a:prstGeom prst="rect">
            <a:avLst/>
          </a:prstGeom>
        </p:spPr>
      </p:pic>
      <p:sp>
        <p:nvSpPr>
          <p:cNvPr id="4" name="Textfeld 3"/>
          <p:cNvSpPr txBox="1"/>
          <p:nvPr/>
        </p:nvSpPr>
        <p:spPr>
          <a:xfrm>
            <a:off x="226900" y="5856129"/>
            <a:ext cx="8690199" cy="369332"/>
          </a:xfrm>
          <a:prstGeom prst="rect">
            <a:avLst/>
          </a:prstGeom>
          <a:noFill/>
          <a:ln>
            <a:solidFill>
              <a:srgbClr val="FF0000"/>
            </a:solidFill>
          </a:ln>
        </p:spPr>
        <p:txBody>
          <a:bodyPr wrap="none" rtlCol="0">
            <a:spAutoFit/>
          </a:bodyPr>
          <a:lstStyle/>
          <a:p>
            <a:r>
              <a:rPr lang="de-AT" sz="900" dirty="0"/>
              <a:t>•         </a:t>
            </a:r>
            <a:r>
              <a:rPr lang="de-AT" sz="900" dirty="0" err="1"/>
              <a:t>Erre</a:t>
            </a:r>
            <a:r>
              <a:rPr lang="de-AT" sz="900" dirty="0"/>
              <a:t> </a:t>
            </a:r>
            <a:r>
              <a:rPr lang="de-AT" sz="900" dirty="0" err="1"/>
              <a:t>az</a:t>
            </a:r>
            <a:r>
              <a:rPr lang="de-AT" sz="900" dirty="0"/>
              <a:t> </a:t>
            </a:r>
            <a:r>
              <a:rPr lang="de-AT" sz="900" dirty="0" err="1"/>
              <a:t>értékesítésre</a:t>
            </a:r>
            <a:r>
              <a:rPr lang="de-AT" sz="900" dirty="0"/>
              <a:t> </a:t>
            </a:r>
            <a:r>
              <a:rPr lang="de-AT" sz="900" dirty="0" err="1"/>
              <a:t>speciális</a:t>
            </a:r>
            <a:r>
              <a:rPr lang="de-AT" sz="900" dirty="0"/>
              <a:t> </a:t>
            </a:r>
            <a:r>
              <a:rPr lang="de-AT" sz="900" dirty="0" err="1"/>
              <a:t>szabályok</a:t>
            </a:r>
            <a:r>
              <a:rPr lang="de-AT" sz="900" dirty="0"/>
              <a:t> </a:t>
            </a:r>
            <a:r>
              <a:rPr lang="de-AT" sz="900" dirty="0" err="1"/>
              <a:t>vonatkoznak</a:t>
            </a:r>
            <a:r>
              <a:rPr lang="de-AT" sz="900" dirty="0"/>
              <a:t>, </a:t>
            </a:r>
            <a:r>
              <a:rPr lang="de-AT" sz="900" dirty="0" err="1"/>
              <a:t>amelyeket</a:t>
            </a:r>
            <a:r>
              <a:rPr lang="de-AT" sz="900" dirty="0"/>
              <a:t> </a:t>
            </a:r>
            <a:r>
              <a:rPr lang="de-AT" sz="900" dirty="0" err="1"/>
              <a:t>minden</a:t>
            </a:r>
            <a:r>
              <a:rPr lang="de-AT" sz="900" dirty="0"/>
              <a:t> </a:t>
            </a:r>
            <a:r>
              <a:rPr lang="de-AT" sz="900" dirty="0" err="1"/>
              <a:t>jóváhagyott</a:t>
            </a:r>
            <a:r>
              <a:rPr lang="de-AT" sz="900" dirty="0"/>
              <a:t> </a:t>
            </a:r>
            <a:r>
              <a:rPr lang="de-AT" sz="900" dirty="0" err="1"/>
              <a:t>ajánlattevőnek</a:t>
            </a:r>
            <a:r>
              <a:rPr lang="de-AT" sz="900" dirty="0"/>
              <a:t> </a:t>
            </a:r>
            <a:r>
              <a:rPr lang="de-AT" sz="900" dirty="0" err="1"/>
              <a:t>el</a:t>
            </a:r>
            <a:r>
              <a:rPr lang="de-AT" sz="900" dirty="0"/>
              <a:t> </a:t>
            </a:r>
            <a:r>
              <a:rPr lang="de-AT" sz="900" dirty="0" err="1"/>
              <a:t>kell</a:t>
            </a:r>
            <a:r>
              <a:rPr lang="de-AT" sz="900" dirty="0"/>
              <a:t> </a:t>
            </a:r>
            <a:r>
              <a:rPr lang="de-AT" sz="900" dirty="0" err="1"/>
              <a:t>fogadnia</a:t>
            </a:r>
            <a:r>
              <a:rPr lang="de-AT" sz="900" dirty="0"/>
              <a:t>. </a:t>
            </a:r>
            <a:r>
              <a:rPr lang="de-AT" sz="900" dirty="0" err="1"/>
              <a:t>Ezek</a:t>
            </a:r>
            <a:r>
              <a:rPr lang="de-AT" sz="900" dirty="0"/>
              <a:t> a </a:t>
            </a:r>
            <a:r>
              <a:rPr lang="de-AT" sz="900" dirty="0" err="1"/>
              <a:t>csatolmányban</a:t>
            </a:r>
            <a:r>
              <a:rPr lang="de-AT" sz="900" dirty="0"/>
              <a:t> </a:t>
            </a:r>
            <a:r>
              <a:rPr lang="de-AT" sz="900" dirty="0" err="1"/>
              <a:t>találhatóak</a:t>
            </a:r>
            <a:r>
              <a:rPr lang="de-AT" sz="900" dirty="0"/>
              <a:t> (</a:t>
            </a:r>
            <a:r>
              <a:rPr lang="de-AT" sz="900" dirty="0" err="1"/>
              <a:t>angol</a:t>
            </a:r>
            <a:r>
              <a:rPr lang="de-AT" sz="900" dirty="0"/>
              <a:t>/</a:t>
            </a:r>
            <a:r>
              <a:rPr lang="de-AT" sz="900" dirty="0" err="1"/>
              <a:t>német</a:t>
            </a:r>
            <a:r>
              <a:rPr lang="de-AT" sz="900" dirty="0"/>
              <a:t>/</a:t>
            </a:r>
            <a:r>
              <a:rPr lang="de-AT" sz="900" dirty="0" err="1"/>
              <a:t>szlovén</a:t>
            </a:r>
            <a:r>
              <a:rPr lang="de-AT" sz="900" dirty="0"/>
              <a:t>).</a:t>
            </a:r>
          </a:p>
          <a:p>
            <a:r>
              <a:rPr lang="de-AT" sz="900" dirty="0"/>
              <a:t>•         </a:t>
            </a:r>
            <a:r>
              <a:rPr lang="de-AT" sz="900" dirty="0" err="1"/>
              <a:t>Az</a:t>
            </a:r>
            <a:r>
              <a:rPr lang="de-AT" sz="900" dirty="0"/>
              <a:t> </a:t>
            </a:r>
            <a:r>
              <a:rPr lang="de-AT" sz="900" dirty="0" err="1"/>
              <a:t>értékesítésre</a:t>
            </a:r>
            <a:r>
              <a:rPr lang="de-AT" sz="900" dirty="0"/>
              <a:t> a </a:t>
            </a:r>
            <a:r>
              <a:rPr lang="de-AT" sz="900" dirty="0" err="1"/>
              <a:t>szlovén</a:t>
            </a:r>
            <a:r>
              <a:rPr lang="de-AT" sz="900" dirty="0"/>
              <a:t> </a:t>
            </a:r>
            <a:r>
              <a:rPr lang="de-AT" sz="900" dirty="0" err="1"/>
              <a:t>csődtörvény</a:t>
            </a:r>
            <a:r>
              <a:rPr lang="de-AT" sz="900" dirty="0"/>
              <a:t> </a:t>
            </a:r>
            <a:r>
              <a:rPr lang="de-AT" sz="900" dirty="0" err="1"/>
              <a:t>szabályai</a:t>
            </a:r>
            <a:r>
              <a:rPr lang="de-AT" sz="900" dirty="0"/>
              <a:t> </a:t>
            </a:r>
            <a:r>
              <a:rPr lang="de-AT" sz="900" dirty="0" err="1"/>
              <a:t>vonatkoznak</a:t>
            </a:r>
            <a:r>
              <a:rPr lang="de-AT" sz="900" dirty="0"/>
              <a:t>, </a:t>
            </a:r>
            <a:r>
              <a:rPr lang="de-AT" sz="900" dirty="0" err="1"/>
              <a:t>melyet</a:t>
            </a:r>
            <a:r>
              <a:rPr lang="de-AT" sz="900" dirty="0"/>
              <a:t> </a:t>
            </a:r>
            <a:r>
              <a:rPr lang="de-AT" sz="900" dirty="0" err="1"/>
              <a:t>minden</a:t>
            </a:r>
            <a:r>
              <a:rPr lang="de-AT" sz="900" dirty="0"/>
              <a:t> </a:t>
            </a:r>
            <a:r>
              <a:rPr lang="de-AT" sz="900" dirty="0" err="1"/>
              <a:t>ajánlattevő</a:t>
            </a:r>
            <a:r>
              <a:rPr lang="de-AT" sz="900" dirty="0"/>
              <a:t> </a:t>
            </a:r>
            <a:r>
              <a:rPr lang="de-AT" sz="900" dirty="0" err="1"/>
              <a:t>elfogad</a:t>
            </a:r>
            <a:r>
              <a:rPr lang="de-AT" sz="900" dirty="0"/>
              <a:t> </a:t>
            </a:r>
            <a:r>
              <a:rPr lang="de-AT" sz="900" dirty="0" err="1"/>
              <a:t>azzal</a:t>
            </a:r>
            <a:r>
              <a:rPr lang="de-AT" sz="900" dirty="0"/>
              <a:t>, </a:t>
            </a:r>
            <a:r>
              <a:rPr lang="de-AT" sz="900" dirty="0" err="1"/>
              <a:t>hogy</a:t>
            </a:r>
            <a:r>
              <a:rPr lang="de-AT" sz="900" dirty="0"/>
              <a:t> </a:t>
            </a:r>
            <a:r>
              <a:rPr lang="de-AT" sz="900" dirty="0" err="1"/>
              <a:t>ajánlatot</a:t>
            </a:r>
            <a:r>
              <a:rPr lang="de-AT" sz="900" dirty="0"/>
              <a:t> </a:t>
            </a:r>
            <a:r>
              <a:rPr lang="de-AT" sz="900" dirty="0" err="1"/>
              <a:t>tesz</a:t>
            </a:r>
            <a:r>
              <a:rPr lang="de-AT" sz="900" dirty="0"/>
              <a:t> .</a:t>
            </a:r>
          </a:p>
        </p:txBody>
      </p:sp>
    </p:spTree>
    <p:extLst>
      <p:ext uri="{BB962C8B-B14F-4D97-AF65-F5344CB8AC3E}">
        <p14:creationId xmlns:p14="http://schemas.microsoft.com/office/powerpoint/2010/main" val="20646993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614233" y="1267946"/>
            <a:ext cx="7825017" cy="461665"/>
          </a:xfrm>
          <a:prstGeom prst="rect">
            <a:avLst/>
          </a:prstGeom>
          <a:noFill/>
        </p:spPr>
        <p:txBody>
          <a:bodyPr wrap="square" rtlCol="0">
            <a:spAutoFit/>
          </a:bodyPr>
          <a:lstStyle/>
          <a:p>
            <a:r>
              <a:rPr lang="de-AT" sz="2400" dirty="0">
                <a:solidFill>
                  <a:srgbClr val="CEC48F"/>
                </a:solidFill>
                <a:latin typeface="Akzidenz Grotesk BE Ex"/>
              </a:rPr>
              <a:t>3-Step </a:t>
            </a:r>
            <a:r>
              <a:rPr lang="de-AT" sz="2400" dirty="0" err="1">
                <a:solidFill>
                  <a:srgbClr val="CEC48F"/>
                </a:solidFill>
                <a:latin typeface="Akzidenz Grotesk BE Ex"/>
              </a:rPr>
              <a:t>Strategy</a:t>
            </a:r>
            <a:r>
              <a:rPr lang="de-AT" sz="2400" dirty="0">
                <a:solidFill>
                  <a:srgbClr val="CEC48F"/>
                </a:solidFill>
                <a:latin typeface="Akzidenz Grotesk BE Ex"/>
              </a:rPr>
              <a:t>: Timeline</a:t>
            </a:r>
          </a:p>
        </p:txBody>
      </p:sp>
      <p:sp>
        <p:nvSpPr>
          <p:cNvPr id="7"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8" name="Richtungspfeil 1"/>
          <p:cNvSpPr>
            <a:spLocks noChangeArrowheads="1"/>
          </p:cNvSpPr>
          <p:nvPr/>
        </p:nvSpPr>
        <p:spPr bwMode="auto">
          <a:xfrm>
            <a:off x="694438" y="2141239"/>
            <a:ext cx="2859088" cy="1223963"/>
          </a:xfrm>
          <a:prstGeom prst="homePlate">
            <a:avLst>
              <a:gd name="adj" fmla="val 50006"/>
            </a:avLst>
          </a:prstGeom>
          <a:solidFill>
            <a:srgbClr val="F0E5C7"/>
          </a:solidFill>
          <a:ln w="9525" algn="ctr">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36000" rIns="36000" anchor="ctr" anchorCtr="0"/>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lgn="ctr">
              <a:spcBef>
                <a:spcPct val="0"/>
              </a:spcBef>
              <a:buFontTx/>
              <a:buNone/>
            </a:pPr>
            <a:r>
              <a:rPr lang="de-DE" altLang="de-DE" sz="1600" b="1" dirty="0">
                <a:latin typeface="Akzidenz Grotesk BE MdEx" pitchFamily="-33" charset="0"/>
              </a:rPr>
              <a:t>1. </a:t>
            </a:r>
            <a:r>
              <a:rPr lang="de-DE" altLang="de-DE" sz="1600" b="1" dirty="0" err="1">
                <a:latin typeface="Akzidenz Grotesk BE MdEx" pitchFamily="-33" charset="0"/>
              </a:rPr>
              <a:t>Going-Concern</a:t>
            </a:r>
            <a:r>
              <a:rPr lang="de-DE" altLang="de-DE" sz="1600" b="1" dirty="0">
                <a:latin typeface="Akzidenz Grotesk BE MdEx" pitchFamily="-33" charset="0"/>
              </a:rPr>
              <a:t> </a:t>
            </a:r>
            <a:r>
              <a:rPr lang="de-DE" altLang="de-DE" sz="1600" b="1" dirty="0" err="1">
                <a:latin typeface="Akzidenz Grotesk BE MdEx" pitchFamily="-33" charset="0"/>
              </a:rPr>
              <a:t>Sale</a:t>
            </a:r>
            <a:endParaRPr lang="de-DE" altLang="de-DE" sz="1600" b="1" dirty="0">
              <a:latin typeface="Akzidenz Grotesk BE MdEx" pitchFamily="-33" charset="0"/>
            </a:endParaRPr>
          </a:p>
          <a:p>
            <a:pPr algn="ctr">
              <a:spcBef>
                <a:spcPct val="0"/>
              </a:spcBef>
              <a:buFontTx/>
              <a:buNone/>
            </a:pPr>
            <a:r>
              <a:rPr lang="de-DE" altLang="de-DE" sz="1600" b="1" dirty="0">
                <a:latin typeface="Akzidenz Grotesk BE MdEx" pitchFamily="-33" charset="0"/>
              </a:rPr>
              <a:t>min. 3 </a:t>
            </a:r>
            <a:r>
              <a:rPr lang="de-DE" altLang="de-DE" sz="1600" b="1" dirty="0" err="1">
                <a:latin typeface="Akzidenz Grotesk BE MdEx" pitchFamily="-33" charset="0"/>
              </a:rPr>
              <a:t>months</a:t>
            </a:r>
            <a:endParaRPr lang="de-DE" altLang="de-DE" sz="1600" b="1" dirty="0">
              <a:latin typeface="Akzidenz Grotesk BE MdEx" pitchFamily="-33" charset="0"/>
            </a:endParaRPr>
          </a:p>
        </p:txBody>
      </p:sp>
      <p:sp>
        <p:nvSpPr>
          <p:cNvPr id="9" name="Eingekerbter Richtungspfeil 2"/>
          <p:cNvSpPr>
            <a:spLocks noChangeArrowheads="1"/>
          </p:cNvSpPr>
          <p:nvPr/>
        </p:nvSpPr>
        <p:spPr bwMode="auto">
          <a:xfrm>
            <a:off x="3081140" y="2141238"/>
            <a:ext cx="3040063" cy="1223963"/>
          </a:xfrm>
          <a:prstGeom prst="chevron">
            <a:avLst>
              <a:gd name="adj" fmla="val 50009"/>
            </a:avLst>
          </a:prstGeom>
          <a:solidFill>
            <a:srgbClr val="F0E5C7"/>
          </a:solidFill>
          <a:ln w="9525" algn="ctr">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36000" rIns="36000" anchor="ctr" anchorCtr="0"/>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lgn="ctr">
              <a:spcBef>
                <a:spcPct val="0"/>
              </a:spcBef>
              <a:buFontTx/>
              <a:buNone/>
            </a:pPr>
            <a:r>
              <a:rPr lang="de-DE" altLang="de-DE" sz="1600" b="1" dirty="0">
                <a:latin typeface="Akzidenz Grotesk BE MdEx" pitchFamily="-33" charset="0"/>
              </a:rPr>
              <a:t>2. En bloc </a:t>
            </a:r>
            <a:r>
              <a:rPr lang="de-DE" altLang="de-DE" sz="1600" b="1" dirty="0" err="1">
                <a:latin typeface="Akzidenz Grotesk BE MdEx" pitchFamily="-33" charset="0"/>
              </a:rPr>
              <a:t>Sales</a:t>
            </a:r>
            <a:endParaRPr lang="de-DE" altLang="de-DE" sz="1600" b="1" dirty="0">
              <a:latin typeface="Akzidenz Grotesk BE MdEx" pitchFamily="-33" charset="0"/>
            </a:endParaRPr>
          </a:p>
          <a:p>
            <a:pPr algn="ctr">
              <a:spcBef>
                <a:spcPct val="0"/>
              </a:spcBef>
              <a:buFontTx/>
              <a:buNone/>
            </a:pPr>
            <a:r>
              <a:rPr lang="de-DE" altLang="de-DE" sz="1600" b="1" dirty="0">
                <a:latin typeface="Akzidenz Grotesk BE MdEx" pitchFamily="-33" charset="0"/>
              </a:rPr>
              <a:t>3 – 6 </a:t>
            </a:r>
            <a:r>
              <a:rPr lang="de-DE" altLang="de-DE" sz="1600" b="1" dirty="0" err="1">
                <a:latin typeface="Akzidenz Grotesk BE MdEx" pitchFamily="-33" charset="0"/>
              </a:rPr>
              <a:t>months</a:t>
            </a:r>
            <a:endParaRPr lang="de-DE" altLang="de-DE" sz="1600" b="1" dirty="0">
              <a:latin typeface="Akzidenz Grotesk BE MdEx" pitchFamily="-33" charset="0"/>
            </a:endParaRPr>
          </a:p>
        </p:txBody>
      </p:sp>
      <p:sp>
        <p:nvSpPr>
          <p:cNvPr id="10" name="Eingekerbter Richtungspfeil 10">
            <a:hlinkClick r:id="rId2" action="ppaction://hlinksldjump"/>
          </p:cNvPr>
          <p:cNvSpPr>
            <a:spLocks noChangeArrowheads="1"/>
          </p:cNvSpPr>
          <p:nvPr/>
        </p:nvSpPr>
        <p:spPr bwMode="auto">
          <a:xfrm>
            <a:off x="5621875" y="2158821"/>
            <a:ext cx="3041650" cy="1223963"/>
          </a:xfrm>
          <a:prstGeom prst="chevron">
            <a:avLst>
              <a:gd name="adj" fmla="val 50001"/>
            </a:avLst>
          </a:prstGeom>
          <a:solidFill>
            <a:srgbClr val="F0E5C7"/>
          </a:solidFill>
          <a:ln w="9525" algn="ctr">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0" rIns="0" anchor="ctr" anchorCtr="0"/>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lgn="ctr">
              <a:spcBef>
                <a:spcPct val="0"/>
              </a:spcBef>
              <a:buFontTx/>
              <a:buNone/>
            </a:pPr>
            <a:r>
              <a:rPr lang="de-DE" altLang="de-DE" sz="1600" b="1" dirty="0">
                <a:latin typeface="Akzidenz Grotesk BE MdEx" pitchFamily="-33" charset="0"/>
              </a:rPr>
              <a:t>      3. Liquidation/</a:t>
            </a:r>
            <a:r>
              <a:rPr lang="de-DE" altLang="de-DE" sz="1600" b="1" dirty="0" err="1">
                <a:latin typeface="Akzidenz Grotesk BE MdEx" pitchFamily="-33" charset="0"/>
              </a:rPr>
              <a:t>Auction</a:t>
            </a:r>
            <a:endParaRPr lang="de-DE" altLang="de-DE" sz="1600" b="1" dirty="0">
              <a:latin typeface="Akzidenz Grotesk BE MdEx" pitchFamily="-33" charset="0"/>
            </a:endParaRPr>
          </a:p>
          <a:p>
            <a:pPr algn="ctr">
              <a:spcBef>
                <a:spcPct val="0"/>
              </a:spcBef>
              <a:buFontTx/>
              <a:buNone/>
            </a:pPr>
            <a:r>
              <a:rPr lang="de-DE" altLang="de-DE" sz="1600" b="1" dirty="0">
                <a:latin typeface="Akzidenz Grotesk BE MdEx" pitchFamily="-33" charset="0"/>
              </a:rPr>
              <a:t>   6 – 9 </a:t>
            </a:r>
            <a:r>
              <a:rPr lang="de-DE" altLang="de-DE" sz="1600" b="1" dirty="0" err="1">
                <a:latin typeface="Akzidenz Grotesk BE MdEx" pitchFamily="-33" charset="0"/>
              </a:rPr>
              <a:t>months</a:t>
            </a:r>
            <a:endParaRPr lang="de-DE" altLang="de-DE" sz="1600" b="1" dirty="0">
              <a:latin typeface="Akzidenz Grotesk BE MdEx" pitchFamily="-33" charset="0"/>
            </a:endParaRPr>
          </a:p>
        </p:txBody>
      </p:sp>
      <p:sp>
        <p:nvSpPr>
          <p:cNvPr id="2" name="Textfeld 1"/>
          <p:cNvSpPr txBox="1"/>
          <p:nvPr/>
        </p:nvSpPr>
        <p:spPr>
          <a:xfrm>
            <a:off x="699297" y="3523464"/>
            <a:ext cx="2392476" cy="2108269"/>
          </a:xfrm>
          <a:prstGeom prst="rect">
            <a:avLst/>
          </a:prstGeom>
          <a:noFill/>
        </p:spPr>
        <p:txBody>
          <a:bodyPr wrap="square" rtlCol="0">
            <a:spAutoFit/>
          </a:bodyPr>
          <a:lstStyle/>
          <a:p>
            <a:pPr>
              <a:buClr>
                <a:srgbClr val="CEC48F"/>
              </a:buClr>
            </a:pPr>
            <a:r>
              <a:rPr lang="en-US" sz="1400" b="1" dirty="0">
                <a:latin typeface="Akzidenz Grotesk BE Ex"/>
              </a:rPr>
              <a:t>Going concern sales on site (asset deal) </a:t>
            </a:r>
            <a:r>
              <a:rPr lang="en-US" sz="1400" b="1" dirty="0" err="1">
                <a:latin typeface="Akzidenz Grotesk BE Ex"/>
              </a:rPr>
              <a:t>en</a:t>
            </a:r>
            <a:r>
              <a:rPr lang="en-US" sz="1400" b="1" dirty="0">
                <a:latin typeface="Akzidenz Grotesk BE Ex"/>
              </a:rPr>
              <a:t> bloc sale of property, office building, machinery &amp; equipment</a:t>
            </a:r>
          </a:p>
          <a:p>
            <a:pPr>
              <a:buClr>
                <a:srgbClr val="CEC48F"/>
              </a:buClr>
            </a:pPr>
            <a:endParaRPr lang="en-US" sz="500" b="1" dirty="0">
              <a:latin typeface="Akzidenz Grotesk BE Ex"/>
            </a:endParaRPr>
          </a:p>
          <a:p>
            <a:pPr marL="285750" indent="-285750">
              <a:buClr>
                <a:srgbClr val="CEC48F"/>
              </a:buClr>
              <a:buFont typeface="Wingdings" panose="05000000000000000000" pitchFamily="2" charset="2"/>
              <a:buChar char="§"/>
            </a:pPr>
            <a:r>
              <a:rPr lang="en-US" sz="1400" dirty="0">
                <a:latin typeface="Akzidenz Grotesk BE Ex"/>
              </a:rPr>
              <a:t>Revitalization of company</a:t>
            </a:r>
          </a:p>
          <a:p>
            <a:pPr marL="285750" indent="-285750">
              <a:buClr>
                <a:srgbClr val="CEC48F"/>
              </a:buClr>
              <a:buFont typeface="Wingdings" panose="05000000000000000000" pitchFamily="2" charset="2"/>
              <a:buChar char="§"/>
            </a:pPr>
            <a:r>
              <a:rPr lang="en-US" sz="1400" dirty="0">
                <a:latin typeface="Akzidenz Grotesk BE Ex"/>
              </a:rPr>
              <a:t>Highest proceeds</a:t>
            </a:r>
          </a:p>
          <a:p>
            <a:pPr marL="285750" indent="-285750">
              <a:buClr>
                <a:srgbClr val="CEC48F"/>
              </a:buClr>
              <a:buFont typeface="Wingdings" panose="05000000000000000000" pitchFamily="2" charset="2"/>
              <a:buChar char="§"/>
            </a:pPr>
            <a:r>
              <a:rPr lang="en-US" sz="1400" dirty="0">
                <a:latin typeface="Akzidenz Grotesk BE Ex"/>
              </a:rPr>
              <a:t>But: chances are limited</a:t>
            </a:r>
          </a:p>
        </p:txBody>
      </p:sp>
      <p:sp>
        <p:nvSpPr>
          <p:cNvPr id="12" name="Textfeld 11"/>
          <p:cNvSpPr txBox="1"/>
          <p:nvPr/>
        </p:nvSpPr>
        <p:spPr>
          <a:xfrm>
            <a:off x="3129999" y="3522635"/>
            <a:ext cx="2406812" cy="2754600"/>
          </a:xfrm>
          <a:prstGeom prst="rect">
            <a:avLst/>
          </a:prstGeom>
          <a:noFill/>
        </p:spPr>
        <p:txBody>
          <a:bodyPr wrap="square" rtlCol="0">
            <a:spAutoFit/>
          </a:bodyPr>
          <a:lstStyle/>
          <a:p>
            <a:pPr>
              <a:buClr>
                <a:srgbClr val="CEC48F"/>
              </a:buClr>
            </a:pPr>
            <a:r>
              <a:rPr lang="en-US" sz="1400" b="1" dirty="0">
                <a:latin typeface="Akzidenz Grotesk BE Ex"/>
              </a:rPr>
              <a:t>Liquidation sales machinery </a:t>
            </a:r>
            <a:r>
              <a:rPr lang="en-US" sz="1400" b="1" dirty="0" err="1">
                <a:latin typeface="Akzidenz Grotesk BE Ex"/>
              </a:rPr>
              <a:t>en</a:t>
            </a:r>
            <a:r>
              <a:rPr lang="en-US" sz="1400" b="1" dirty="0">
                <a:latin typeface="Akzidenz Grotesk BE Ex"/>
              </a:rPr>
              <a:t> bloc</a:t>
            </a:r>
          </a:p>
          <a:p>
            <a:pPr>
              <a:buClr>
                <a:srgbClr val="CEC48F"/>
              </a:buClr>
            </a:pPr>
            <a:endParaRPr lang="en-US" sz="500" b="1" dirty="0">
              <a:latin typeface="Akzidenz Grotesk BE Ex"/>
            </a:endParaRPr>
          </a:p>
          <a:p>
            <a:pPr marL="285750" indent="-285750">
              <a:buClr>
                <a:srgbClr val="CEC48F"/>
              </a:buClr>
              <a:buFont typeface="Wingdings" panose="05000000000000000000" pitchFamily="2" charset="2"/>
              <a:buChar char="§"/>
            </a:pPr>
            <a:r>
              <a:rPr lang="en-US" sz="1400" dirty="0">
                <a:latin typeface="Akzidenz Grotesk BE Ex"/>
              </a:rPr>
              <a:t>Individual sale of property and machinery</a:t>
            </a:r>
          </a:p>
          <a:p>
            <a:pPr marL="285750" indent="-285750">
              <a:buClr>
                <a:srgbClr val="CEC48F"/>
              </a:buClr>
              <a:buFont typeface="Wingdings" panose="05000000000000000000" pitchFamily="2" charset="2"/>
              <a:buChar char="§"/>
            </a:pPr>
            <a:r>
              <a:rPr lang="en-US" sz="1400" dirty="0">
                <a:latin typeface="Akzidenz Grotesk BE Ex"/>
              </a:rPr>
              <a:t>Potential additional interest for alternative use of property</a:t>
            </a:r>
          </a:p>
          <a:p>
            <a:pPr marL="285750" indent="-285750">
              <a:buClr>
                <a:srgbClr val="CEC48F"/>
              </a:buClr>
              <a:buFont typeface="Wingdings" panose="05000000000000000000" pitchFamily="2" charset="2"/>
              <a:buChar char="§"/>
            </a:pPr>
            <a:r>
              <a:rPr lang="en-US" sz="1400" dirty="0">
                <a:latin typeface="Akzidenz Grotesk BE Ex"/>
              </a:rPr>
              <a:t>Chances for (foreign) investors to export the entire machinery to a third location; “ready to start“</a:t>
            </a:r>
          </a:p>
        </p:txBody>
      </p:sp>
      <p:sp>
        <p:nvSpPr>
          <p:cNvPr id="13" name="Textfeld 12"/>
          <p:cNvSpPr txBox="1"/>
          <p:nvPr/>
        </p:nvSpPr>
        <p:spPr>
          <a:xfrm>
            <a:off x="5805260" y="3543901"/>
            <a:ext cx="2240819" cy="1892826"/>
          </a:xfrm>
          <a:prstGeom prst="rect">
            <a:avLst/>
          </a:prstGeom>
          <a:noFill/>
        </p:spPr>
        <p:txBody>
          <a:bodyPr wrap="square" rtlCol="0">
            <a:spAutoFit/>
          </a:bodyPr>
          <a:lstStyle/>
          <a:p>
            <a:pPr>
              <a:buClr>
                <a:srgbClr val="CEC48F"/>
              </a:buClr>
            </a:pPr>
            <a:r>
              <a:rPr lang="en-US" sz="1400" b="1" dirty="0">
                <a:latin typeface="Akzidenz Grotesk BE Ex"/>
              </a:rPr>
              <a:t>Liquidation sales of individual lots</a:t>
            </a:r>
          </a:p>
          <a:p>
            <a:pPr>
              <a:buClr>
                <a:srgbClr val="CEC48F"/>
              </a:buClr>
            </a:pPr>
            <a:endParaRPr lang="en-US" sz="500" b="1" dirty="0">
              <a:latin typeface="Akzidenz Grotesk BE Ex"/>
            </a:endParaRPr>
          </a:p>
          <a:p>
            <a:pPr marL="342900" indent="-342900">
              <a:buClr>
                <a:srgbClr val="CEC48F"/>
              </a:buClr>
              <a:buFont typeface="Wingdings" panose="05000000000000000000" pitchFamily="2" charset="2"/>
              <a:buChar char="§"/>
            </a:pPr>
            <a:r>
              <a:rPr lang="en-US" sz="1400" dirty="0">
                <a:latin typeface="Akzidenz Grotesk BE Ex"/>
              </a:rPr>
              <a:t>Online auction</a:t>
            </a:r>
          </a:p>
          <a:p>
            <a:pPr marL="342900" indent="-342900">
              <a:buClr>
                <a:srgbClr val="CEC48F"/>
              </a:buClr>
              <a:buFont typeface="Wingdings" panose="05000000000000000000" pitchFamily="2" charset="2"/>
              <a:buChar char="§"/>
            </a:pPr>
            <a:r>
              <a:rPr lang="en-US" sz="1400" dirty="0">
                <a:latin typeface="Akzidenz Grotesk BE Ex"/>
              </a:rPr>
              <a:t>Quick clearance of property</a:t>
            </a:r>
          </a:p>
          <a:p>
            <a:pPr marL="342900" indent="-342900">
              <a:buClr>
                <a:srgbClr val="CEC48F"/>
              </a:buClr>
              <a:buFont typeface="Wingdings" panose="05000000000000000000" pitchFamily="2" charset="2"/>
              <a:buChar char="§"/>
            </a:pPr>
            <a:r>
              <a:rPr lang="en-US" sz="1400" dirty="0">
                <a:latin typeface="Akzidenz Grotesk BE Ex"/>
              </a:rPr>
              <a:t>Chances for individual bidders of different interest</a:t>
            </a:r>
          </a:p>
        </p:txBody>
      </p:sp>
    </p:spTree>
    <p:extLst>
      <p:ext uri="{BB962C8B-B14F-4D97-AF65-F5344CB8AC3E}">
        <p14:creationId xmlns:p14="http://schemas.microsoft.com/office/powerpoint/2010/main" val="402010121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p:cNvSpPr txBox="1"/>
          <p:nvPr/>
        </p:nvSpPr>
        <p:spPr>
          <a:xfrm>
            <a:off x="606176" y="1253876"/>
            <a:ext cx="7322047" cy="461665"/>
          </a:xfrm>
          <a:prstGeom prst="rect">
            <a:avLst/>
          </a:prstGeom>
          <a:noFill/>
        </p:spPr>
        <p:txBody>
          <a:bodyPr wrap="square" rtlCol="0">
            <a:spAutoFit/>
          </a:bodyPr>
          <a:lstStyle/>
          <a:p>
            <a:r>
              <a:rPr lang="de-AT" sz="2400" dirty="0" err="1">
                <a:solidFill>
                  <a:srgbClr val="CEC48F"/>
                </a:solidFill>
                <a:latin typeface="Akzidenz Grotesk BE Ex"/>
              </a:rPr>
              <a:t>Remarketing</a:t>
            </a:r>
            <a:r>
              <a:rPr lang="de-AT" sz="2400" dirty="0">
                <a:solidFill>
                  <a:srgbClr val="CEC48F"/>
                </a:solidFill>
                <a:latin typeface="Akzidenz Grotesk BE Ex"/>
              </a:rPr>
              <a:t> – </a:t>
            </a:r>
            <a:r>
              <a:rPr lang="de-AT" sz="2400" dirty="0" err="1">
                <a:solidFill>
                  <a:srgbClr val="CEC48F"/>
                </a:solidFill>
                <a:latin typeface="Akzidenz Grotesk BE Ex"/>
              </a:rPr>
              <a:t>Flowchart</a:t>
            </a:r>
            <a:endParaRPr lang="de-AT" sz="2400" dirty="0">
              <a:solidFill>
                <a:srgbClr val="CEC48F"/>
              </a:solidFill>
              <a:latin typeface="Akzidenz Grotesk BE Ex"/>
            </a:endParaRPr>
          </a:p>
        </p:txBody>
      </p:sp>
      <p:sp>
        <p:nvSpPr>
          <p:cNvPr id="11" name="Abgerundetes Rechteck 10"/>
          <p:cNvSpPr/>
          <p:nvPr/>
        </p:nvSpPr>
        <p:spPr bwMode="auto">
          <a:xfrm>
            <a:off x="4825399" y="2145568"/>
            <a:ext cx="1765300" cy="468312"/>
          </a:xfrm>
          <a:prstGeom prst="roundRect">
            <a:avLst/>
          </a:prstGeom>
          <a:solidFill>
            <a:srgbClr val="CEC48F"/>
          </a:solidFill>
          <a:ln w="9525" cap="flat" cmpd="sng" algn="ctr">
            <a:solidFill>
              <a:schemeClr val="tx1"/>
            </a:solidFill>
            <a:prstDash val="solid"/>
            <a:round/>
            <a:headEnd type="none" w="med" len="med"/>
            <a:tailEnd type="none" w="med" len="med"/>
          </a:ln>
          <a:effectLst>
            <a:outerShdw blurRad="63500" dist="38100" dir="2700000" algn="ctr" rotWithShape="0">
              <a:srgbClr val="000000">
                <a:alpha val="75000"/>
              </a:srgbClr>
            </a:outerShdw>
          </a:effectLst>
        </p:spPr>
        <p:txBody>
          <a:bodyPr anchor="ctr"/>
          <a:lstStyle/>
          <a:p>
            <a:pPr algn="ctr">
              <a:defRPr/>
            </a:pPr>
            <a:r>
              <a:rPr lang="de-DE" sz="1050" b="1" dirty="0">
                <a:latin typeface="Akzidenz Grotesk BE Ex"/>
                <a:ea typeface="ＭＳ Ｐゴシック" pitchFamily="36" charset="-128"/>
                <a:cs typeface="Arial" panose="020B0604020202020204" pitchFamily="34" charset="0"/>
              </a:rPr>
              <a:t>3. Clearing / </a:t>
            </a:r>
            <a:r>
              <a:rPr lang="de-DE" sz="1050" b="1" dirty="0" err="1">
                <a:latin typeface="Akzidenz Grotesk BE Ex"/>
                <a:ea typeface="ＭＳ Ｐゴシック" pitchFamily="36" charset="-128"/>
                <a:cs typeface="Arial" panose="020B0604020202020204" pitchFamily="34" charset="0"/>
              </a:rPr>
              <a:t>Completion</a:t>
            </a:r>
            <a:endParaRPr lang="de-DE" sz="1050" b="1" dirty="0">
              <a:latin typeface="Akzidenz Grotesk BE Ex"/>
              <a:ea typeface="ＭＳ Ｐゴシック" pitchFamily="36" charset="-128"/>
              <a:cs typeface="Arial" panose="020B0604020202020204" pitchFamily="34" charset="0"/>
            </a:endParaRPr>
          </a:p>
        </p:txBody>
      </p:sp>
      <p:sp>
        <p:nvSpPr>
          <p:cNvPr id="16" name="Text Box 12"/>
          <p:cNvSpPr txBox="1">
            <a:spLocks noChangeArrowheads="1"/>
          </p:cNvSpPr>
          <p:nvPr/>
        </p:nvSpPr>
        <p:spPr bwMode="auto">
          <a:xfrm>
            <a:off x="885224"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Inventory</a:t>
            </a:r>
          </a:p>
        </p:txBody>
      </p:sp>
      <p:sp>
        <p:nvSpPr>
          <p:cNvPr id="17" name="Text Box 12"/>
          <p:cNvSpPr txBox="1">
            <a:spLocks noChangeArrowheads="1"/>
          </p:cNvSpPr>
          <p:nvPr/>
        </p:nvSpPr>
        <p:spPr bwMode="auto">
          <a:xfrm>
            <a:off x="885224"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Photos</a:t>
            </a:r>
          </a:p>
        </p:txBody>
      </p:sp>
      <p:sp>
        <p:nvSpPr>
          <p:cNvPr id="18" name="Text Box 12"/>
          <p:cNvSpPr txBox="1">
            <a:spLocks noChangeArrowheads="1"/>
          </p:cNvSpPr>
          <p:nvPr/>
        </p:nvSpPr>
        <p:spPr bwMode="auto">
          <a:xfrm>
            <a:off x="885224" y="433473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Implementing marketing plan</a:t>
            </a:r>
          </a:p>
        </p:txBody>
      </p:sp>
      <p:sp>
        <p:nvSpPr>
          <p:cNvPr id="19" name="Text Box 12"/>
          <p:cNvSpPr txBox="1">
            <a:spLocks noChangeArrowheads="1"/>
          </p:cNvSpPr>
          <p:nvPr/>
        </p:nvSpPr>
        <p:spPr bwMode="auto">
          <a:xfrm>
            <a:off x="885224" y="487289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Organizing viewing</a:t>
            </a:r>
          </a:p>
        </p:txBody>
      </p:sp>
      <p:sp>
        <p:nvSpPr>
          <p:cNvPr id="20" name="Text Box 12"/>
          <p:cNvSpPr txBox="1">
            <a:spLocks noChangeArrowheads="1"/>
          </p:cNvSpPr>
          <p:nvPr/>
        </p:nvSpPr>
        <p:spPr bwMode="auto">
          <a:xfrm>
            <a:off x="2939449" y="2817080"/>
            <a:ext cx="1439862" cy="33496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Sales processing</a:t>
            </a:r>
          </a:p>
        </p:txBody>
      </p:sp>
      <p:sp>
        <p:nvSpPr>
          <p:cNvPr id="21" name="Text Box 12"/>
          <p:cNvSpPr txBox="1">
            <a:spLocks noChangeArrowheads="1"/>
          </p:cNvSpPr>
          <p:nvPr/>
        </p:nvSpPr>
        <p:spPr bwMode="auto">
          <a:xfrm>
            <a:off x="2939449" y="3320318"/>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Inform buyers</a:t>
            </a:r>
          </a:p>
        </p:txBody>
      </p:sp>
      <p:sp>
        <p:nvSpPr>
          <p:cNvPr id="22" name="Text Box 12"/>
          <p:cNvSpPr txBox="1">
            <a:spLocks noChangeArrowheads="1"/>
          </p:cNvSpPr>
          <p:nvPr/>
        </p:nvSpPr>
        <p:spPr bwMode="auto">
          <a:xfrm>
            <a:off x="2939449" y="382514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Accounting</a:t>
            </a:r>
          </a:p>
        </p:txBody>
      </p:sp>
      <p:sp>
        <p:nvSpPr>
          <p:cNvPr id="23" name="Text Box 12"/>
          <p:cNvSpPr txBox="1">
            <a:spLocks noChangeArrowheads="1"/>
          </p:cNvSpPr>
          <p:nvPr/>
        </p:nvSpPr>
        <p:spPr bwMode="auto">
          <a:xfrm>
            <a:off x="4990499" y="2817080"/>
            <a:ext cx="1439862" cy="334963"/>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lvl1pPr>
              <a:defRPr sz="2400">
                <a:solidFill>
                  <a:schemeClr val="tx1"/>
                </a:solidFill>
                <a:latin typeface="Akzidenz Grotesk BE MdEx" pitchFamily="-33" charset="0"/>
                <a:ea typeface="ＭＳ Ｐゴシック" pitchFamily="36" charset="-128"/>
              </a:defRPr>
            </a:lvl1pPr>
            <a:lvl2pPr marL="37931725" indent="-37474525">
              <a:defRPr sz="2400">
                <a:solidFill>
                  <a:schemeClr val="tx1"/>
                </a:solidFill>
                <a:latin typeface="Akzidenz Grotesk BE MdEx" pitchFamily="-33" charset="0"/>
                <a:ea typeface="ＭＳ Ｐゴシック" pitchFamily="36" charset="-128"/>
              </a:defRPr>
            </a:lvl2pPr>
            <a:lvl3pPr>
              <a:defRPr sz="2400">
                <a:solidFill>
                  <a:schemeClr val="tx1"/>
                </a:solidFill>
                <a:latin typeface="Akzidenz Grotesk BE MdEx" pitchFamily="-33" charset="0"/>
                <a:ea typeface="ＭＳ Ｐゴシック" pitchFamily="36" charset="-128"/>
              </a:defRPr>
            </a:lvl3pPr>
            <a:lvl4pPr>
              <a:defRPr sz="2400">
                <a:solidFill>
                  <a:schemeClr val="tx1"/>
                </a:solidFill>
                <a:latin typeface="Akzidenz Grotesk BE MdEx" pitchFamily="-33" charset="0"/>
                <a:ea typeface="ＭＳ Ｐゴシック" pitchFamily="36" charset="-128"/>
              </a:defRPr>
            </a:lvl4pPr>
            <a:lvl5pPr>
              <a:defRPr sz="2400">
                <a:solidFill>
                  <a:schemeClr val="tx1"/>
                </a:solidFill>
                <a:latin typeface="Akzidenz Grotesk BE MdEx" pitchFamily="-33" charset="0"/>
                <a:ea typeface="ＭＳ Ｐゴシック" pitchFamily="36" charset="-128"/>
              </a:defRPr>
            </a:lvl5pPr>
            <a:lvl6pPr marL="4572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6pPr>
            <a:lvl7pPr marL="9144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7pPr>
            <a:lvl8pPr marL="13716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8pPr>
            <a:lvl9pPr marL="1828800" eaLnBrk="0" fontAlgn="base" hangingPunct="0">
              <a:spcBef>
                <a:spcPct val="0"/>
              </a:spcBef>
              <a:spcAft>
                <a:spcPct val="0"/>
              </a:spcAft>
              <a:defRPr sz="2400">
                <a:solidFill>
                  <a:schemeClr val="tx1"/>
                </a:solidFill>
                <a:latin typeface="Akzidenz Grotesk BE MdEx" pitchFamily="-33" charset="0"/>
                <a:ea typeface="ＭＳ Ｐゴシック" pitchFamily="36" charset="-128"/>
              </a:defRPr>
            </a:lvl9pPr>
          </a:lstStyle>
          <a:p>
            <a:pPr algn="ctr">
              <a:spcBef>
                <a:spcPct val="50000"/>
              </a:spcBef>
              <a:defRPr/>
            </a:pPr>
            <a:r>
              <a:rPr lang="en-GB" altLang="de-DE" sz="900" b="1" dirty="0">
                <a:latin typeface="Akzidenz Grotesk BE Ex"/>
              </a:rPr>
              <a:t>Debt collection</a:t>
            </a:r>
          </a:p>
        </p:txBody>
      </p:sp>
      <p:sp>
        <p:nvSpPr>
          <p:cNvPr id="24" name="Text Box 12"/>
          <p:cNvSpPr txBox="1">
            <a:spLocks noChangeArrowheads="1"/>
          </p:cNvSpPr>
          <p:nvPr/>
        </p:nvSpPr>
        <p:spPr bwMode="auto">
          <a:xfrm>
            <a:off x="4990499" y="3320318"/>
            <a:ext cx="1439862" cy="334962"/>
          </a:xfrm>
          <a:prstGeom prst="rect">
            <a:avLst/>
          </a:prstGeom>
          <a:solidFill>
            <a:srgbClr val="F0E5C7"/>
          </a:solidFill>
          <a:ln w="9525">
            <a:solidFill>
              <a:schemeClr val="tx1"/>
            </a:solidFill>
            <a:miter lim="800000"/>
            <a:headEnd/>
            <a:tailEnd/>
          </a:ln>
          <a:effectLst>
            <a:outerShdw blurRad="63500" dist="38099" dir="2700000" algn="ctr" rotWithShape="0">
              <a:schemeClr val="bg2">
                <a:alpha val="74998"/>
              </a:schemeClr>
            </a:outerShdw>
          </a:effectLst>
        </p:spPr>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Dismantling and pick up</a:t>
            </a:r>
          </a:p>
        </p:txBody>
      </p:sp>
      <p:sp>
        <p:nvSpPr>
          <p:cNvPr id="26" name="Pfeil nach rechts 35"/>
          <p:cNvSpPr>
            <a:spLocks noChangeArrowheads="1"/>
          </p:cNvSpPr>
          <p:nvPr/>
        </p:nvSpPr>
        <p:spPr bwMode="auto">
          <a:xfrm>
            <a:off x="2421924"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29" name="Abgerundetes Rechteck 28"/>
          <p:cNvSpPr/>
          <p:nvPr/>
        </p:nvSpPr>
        <p:spPr bwMode="auto">
          <a:xfrm>
            <a:off x="721711" y="2145568"/>
            <a:ext cx="1763713"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1. </a:t>
            </a:r>
            <a:r>
              <a:rPr lang="de-DE" sz="1050" b="1" dirty="0" err="1">
                <a:latin typeface="Akzidenz Grotesk BE Ex"/>
                <a:ea typeface="ＭＳ Ｐゴシック" pitchFamily="36" charset="-128"/>
                <a:cs typeface="Arial" panose="020B0604020202020204" pitchFamily="34" charset="0"/>
              </a:rPr>
              <a:t>Preparation</a:t>
            </a:r>
            <a:endParaRPr lang="de-DE" sz="1050" b="1" dirty="0">
              <a:latin typeface="Akzidenz Grotesk BE Ex"/>
              <a:ea typeface="ＭＳ Ｐゴシック" pitchFamily="36" charset="-128"/>
              <a:cs typeface="Arial" panose="020B0604020202020204" pitchFamily="34" charset="0"/>
            </a:endParaRPr>
          </a:p>
        </p:txBody>
      </p:sp>
      <p:sp>
        <p:nvSpPr>
          <p:cNvPr id="30" name="Pfeil nach rechts 36"/>
          <p:cNvSpPr>
            <a:spLocks noChangeArrowheads="1"/>
          </p:cNvSpPr>
          <p:nvPr/>
        </p:nvSpPr>
        <p:spPr bwMode="auto">
          <a:xfrm>
            <a:off x="4466624" y="2290030"/>
            <a:ext cx="323850" cy="152400"/>
          </a:xfrm>
          <a:prstGeom prst="rightArrow">
            <a:avLst>
              <a:gd name="adj1" fmla="val 50000"/>
              <a:gd name="adj2" fmla="val 50410"/>
            </a:avLst>
          </a:prstGeom>
          <a:ln>
            <a:headEnd/>
            <a:tailEnd/>
          </a:ln>
        </p:spPr>
        <p:style>
          <a:lnRef idx="1">
            <a:schemeClr val="accent3"/>
          </a:lnRef>
          <a:fillRef idx="2">
            <a:schemeClr val="accent3"/>
          </a:fillRef>
          <a:effectRef idx="1">
            <a:schemeClr val="accent3"/>
          </a:effectRef>
          <a:fontRef idx="minor">
            <a:schemeClr val="dk1"/>
          </a:fontRef>
        </p:style>
        <p:txBody>
          <a:bodyPr/>
          <a:lstStyle>
            <a:lvl1pPr>
              <a:spcBef>
                <a:spcPct val="20000"/>
              </a:spcBef>
              <a:buChar char="•"/>
              <a:defRPr sz="3200">
                <a:solidFill>
                  <a:schemeClr val="tx1"/>
                </a:solidFill>
                <a:latin typeface="Times" panose="02020603050405020304" pitchFamily="18" charset="0"/>
                <a:ea typeface="ＭＳ Ｐゴシック" panose="020B0600070205080204" pitchFamily="34" charset="-128"/>
              </a:defRPr>
            </a:lvl1pPr>
            <a:lvl2pPr marL="742950" indent="-285750">
              <a:spcBef>
                <a:spcPct val="20000"/>
              </a:spcBef>
              <a:buChar char="–"/>
              <a:defRPr sz="2800">
                <a:solidFill>
                  <a:schemeClr val="tx1"/>
                </a:solidFill>
                <a:latin typeface="Times" panose="02020603050405020304" pitchFamily="18" charset="0"/>
                <a:ea typeface="ＭＳ Ｐゴシック" panose="020B0600070205080204" pitchFamily="34" charset="-128"/>
              </a:defRPr>
            </a:lvl2pPr>
            <a:lvl3pPr marL="1143000" indent="-228600">
              <a:spcBef>
                <a:spcPct val="20000"/>
              </a:spcBef>
              <a:buChar char="•"/>
              <a:defRPr sz="2400">
                <a:solidFill>
                  <a:schemeClr val="tx1"/>
                </a:solidFill>
                <a:latin typeface="Times" panose="02020603050405020304" pitchFamily="18" charset="0"/>
                <a:ea typeface="ＭＳ Ｐゴシック" panose="020B0600070205080204" pitchFamily="34" charset="-128"/>
              </a:defRPr>
            </a:lvl3pPr>
            <a:lvl4pPr marL="16002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4pPr>
            <a:lvl5pPr marL="2057400" indent="-228600">
              <a:spcBef>
                <a:spcPct val="20000"/>
              </a:spcBef>
              <a:buChar char="»"/>
              <a:defRPr sz="20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ea typeface="ＭＳ Ｐゴシック" panose="020B0600070205080204" pitchFamily="34" charset="-128"/>
              </a:defRPr>
            </a:lvl9pPr>
          </a:lstStyle>
          <a:p>
            <a:pPr>
              <a:spcBef>
                <a:spcPct val="0"/>
              </a:spcBef>
              <a:buFontTx/>
              <a:buNone/>
            </a:pPr>
            <a:endParaRPr lang="de-DE" altLang="de-DE" sz="2400">
              <a:latin typeface="Akzidenz Grotesk BE Ex"/>
            </a:endParaRPr>
          </a:p>
        </p:txBody>
      </p:sp>
      <p:sp>
        <p:nvSpPr>
          <p:cNvPr id="31" name="Abgerundetes Rechteck 30"/>
          <p:cNvSpPr/>
          <p:nvPr/>
        </p:nvSpPr>
        <p:spPr bwMode="auto">
          <a:xfrm>
            <a:off x="2774349" y="2145568"/>
            <a:ext cx="1763712" cy="468312"/>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anchor="ctr"/>
          <a:lstStyle/>
          <a:p>
            <a:pPr algn="ctr">
              <a:defRPr/>
            </a:pPr>
            <a:r>
              <a:rPr lang="de-DE" sz="1050" b="1" dirty="0">
                <a:latin typeface="Akzidenz Grotesk BE Ex"/>
                <a:ea typeface="ＭＳ Ｐゴシック" pitchFamily="36" charset="-128"/>
                <a:cs typeface="Arial" panose="020B0604020202020204" pitchFamily="34" charset="0"/>
              </a:rPr>
              <a:t>2. </a:t>
            </a:r>
            <a:r>
              <a:rPr lang="de-DE" sz="1050" b="1" dirty="0" err="1">
                <a:latin typeface="Akzidenz Grotesk BE Ex"/>
                <a:ea typeface="ＭＳ Ｐゴシック" pitchFamily="36" charset="-128"/>
                <a:cs typeface="Arial" panose="020B0604020202020204" pitchFamily="34" charset="0"/>
              </a:rPr>
              <a:t>Sale</a:t>
            </a:r>
            <a:r>
              <a:rPr lang="de-DE" sz="1050" b="1" dirty="0">
                <a:latin typeface="Akzidenz Grotesk BE Ex"/>
                <a:ea typeface="ＭＳ Ｐゴシック" pitchFamily="36" charset="-128"/>
                <a:cs typeface="Arial" panose="020B0604020202020204" pitchFamily="34" charset="0"/>
              </a:rPr>
              <a:t> / </a:t>
            </a:r>
            <a:r>
              <a:rPr lang="de-DE" sz="1050" b="1" dirty="0" err="1">
                <a:latin typeface="Akzidenz Grotesk BE Ex"/>
                <a:ea typeface="ＭＳ Ｐゴシック" pitchFamily="36" charset="-128"/>
                <a:cs typeface="Arial" panose="020B0604020202020204" pitchFamily="34" charset="0"/>
              </a:rPr>
              <a:t>Auction</a:t>
            </a:r>
            <a:endParaRPr lang="de-DE" sz="1050" b="1" dirty="0">
              <a:latin typeface="Akzidenz Grotesk BE Ex"/>
              <a:ea typeface="ＭＳ Ｐゴシック" pitchFamily="36" charset="-128"/>
              <a:cs typeface="Arial" panose="020B0604020202020204" pitchFamily="34" charset="0"/>
            </a:endParaRPr>
          </a:p>
        </p:txBody>
      </p:sp>
      <p:sp>
        <p:nvSpPr>
          <p:cNvPr id="32" name="Text Box 12"/>
          <p:cNvSpPr txBox="1">
            <a:spLocks noChangeArrowheads="1"/>
          </p:cNvSpPr>
          <p:nvPr/>
        </p:nvSpPr>
        <p:spPr bwMode="auto">
          <a:xfrm>
            <a:off x="885224" y="3825143"/>
            <a:ext cx="1439862" cy="3349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defPPr>
              <a:defRPr lang="de-DE"/>
            </a:defPPr>
            <a:lvl1pPr>
              <a:spcBef>
                <a:spcPct val="50000"/>
              </a:spcBef>
              <a:defRPr sz="800" b="1"/>
            </a:lvl1pPr>
            <a:lvl2pPr marL="37931725" indent="-37474525"/>
            <a:lvl6pPr marL="457200" eaLnBrk="0" fontAlgn="base" hangingPunct="0">
              <a:spcBef>
                <a:spcPct val="0"/>
              </a:spcBef>
              <a:spcAft>
                <a:spcPct val="0"/>
              </a:spcAft>
            </a:lvl6pPr>
            <a:lvl7pPr marL="914400" eaLnBrk="0" fontAlgn="base" hangingPunct="0">
              <a:spcBef>
                <a:spcPct val="0"/>
              </a:spcBef>
              <a:spcAft>
                <a:spcPct val="0"/>
              </a:spcAft>
            </a:lvl7pPr>
            <a:lvl8pPr marL="1371600" eaLnBrk="0" fontAlgn="base" hangingPunct="0">
              <a:spcBef>
                <a:spcPct val="0"/>
              </a:spcBef>
              <a:spcAft>
                <a:spcPct val="0"/>
              </a:spcAft>
            </a:lvl8pPr>
            <a:lvl9pPr marL="1828800" eaLnBrk="0" fontAlgn="base" hangingPunct="0">
              <a:spcBef>
                <a:spcPct val="0"/>
              </a:spcBef>
              <a:spcAft>
                <a:spcPct val="0"/>
              </a:spcAft>
            </a:lvl9pPr>
          </a:lstStyle>
          <a:p>
            <a:pPr algn="ctr">
              <a:defRPr/>
            </a:pPr>
            <a:r>
              <a:rPr lang="en-GB" altLang="de-DE" sz="900" dirty="0">
                <a:latin typeface="Akzidenz Grotesk BE Ex"/>
                <a:ea typeface="ＭＳ Ｐゴシック" pitchFamily="36" charset="-128"/>
              </a:rPr>
              <a:t>Valuation</a:t>
            </a:r>
          </a:p>
        </p:txBody>
      </p:sp>
      <p:cxnSp>
        <p:nvCxnSpPr>
          <p:cNvPr id="36" name="Gerade Verbindung mit Pfeil 49"/>
          <p:cNvCxnSpPr>
            <a:cxnSpLocks noChangeShapeType="1"/>
            <a:stCxn id="16" idx="2"/>
            <a:endCxn id="17" idx="0"/>
          </p:cNvCxnSpPr>
          <p:nvPr/>
        </p:nvCxnSpPr>
        <p:spPr bwMode="auto">
          <a:xfrm>
            <a:off x="1605949"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7" name="Gerade Verbindung mit Pfeil 52"/>
          <p:cNvCxnSpPr>
            <a:cxnSpLocks noChangeShapeType="1"/>
            <a:stCxn id="17" idx="2"/>
            <a:endCxn id="32" idx="0"/>
          </p:cNvCxnSpPr>
          <p:nvPr/>
        </p:nvCxnSpPr>
        <p:spPr bwMode="auto">
          <a:xfrm>
            <a:off x="1605949" y="3655280"/>
            <a:ext cx="0" cy="169863"/>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8" name="Gerade Verbindung mit Pfeil 56"/>
          <p:cNvCxnSpPr>
            <a:cxnSpLocks noChangeShapeType="1"/>
            <a:stCxn id="32" idx="2"/>
            <a:endCxn id="18" idx="0"/>
          </p:cNvCxnSpPr>
          <p:nvPr/>
        </p:nvCxnSpPr>
        <p:spPr bwMode="auto">
          <a:xfrm>
            <a:off x="1605949" y="4160105"/>
            <a:ext cx="0" cy="17462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39" name="Gerade Verbindung mit Pfeil 59"/>
          <p:cNvCxnSpPr>
            <a:cxnSpLocks noChangeShapeType="1"/>
            <a:stCxn id="18" idx="2"/>
            <a:endCxn id="19" idx="0"/>
          </p:cNvCxnSpPr>
          <p:nvPr/>
        </p:nvCxnSpPr>
        <p:spPr bwMode="auto">
          <a:xfrm>
            <a:off x="1605949" y="4669693"/>
            <a:ext cx="0" cy="203200"/>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0" name="Gerade Verbindung mit Pfeil 70"/>
          <p:cNvCxnSpPr>
            <a:cxnSpLocks noChangeShapeType="1"/>
            <a:stCxn id="20" idx="2"/>
            <a:endCxn id="21" idx="0"/>
          </p:cNvCxnSpPr>
          <p:nvPr/>
        </p:nvCxnSpPr>
        <p:spPr bwMode="auto">
          <a:xfrm>
            <a:off x="3658586" y="3152043"/>
            <a:ext cx="0" cy="168275"/>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1" name="Gerade Verbindung mit Pfeil 73"/>
          <p:cNvCxnSpPr>
            <a:cxnSpLocks noChangeShapeType="1"/>
            <a:stCxn id="21" idx="2"/>
            <a:endCxn id="22" idx="0"/>
          </p:cNvCxnSpPr>
          <p:nvPr/>
        </p:nvCxnSpPr>
        <p:spPr bwMode="auto">
          <a:xfrm>
            <a:off x="3658586" y="3655280"/>
            <a:ext cx="0" cy="169863"/>
          </a:xfrm>
          <a:prstGeom prst="straightConnector1">
            <a:avLst/>
          </a:prstGeom>
          <a:ln>
            <a:headEnd/>
            <a:tailEnd type="arrow" w="med" len="med"/>
          </a:ln>
          <a:extLst/>
        </p:spPr>
        <p:style>
          <a:lnRef idx="1">
            <a:schemeClr val="accent3"/>
          </a:lnRef>
          <a:fillRef idx="2">
            <a:schemeClr val="accent3"/>
          </a:fillRef>
          <a:effectRef idx="1">
            <a:schemeClr val="accent3"/>
          </a:effectRef>
          <a:fontRef idx="minor">
            <a:schemeClr val="dk1"/>
          </a:fontRef>
        </p:style>
      </p:cxnSp>
      <p:cxnSp>
        <p:nvCxnSpPr>
          <p:cNvPr id="42" name="Gerade Verbindung mit Pfeil 76"/>
          <p:cNvCxnSpPr>
            <a:cxnSpLocks noChangeShapeType="1"/>
            <a:stCxn id="23" idx="2"/>
            <a:endCxn id="24" idx="0"/>
          </p:cNvCxnSpPr>
          <p:nvPr/>
        </p:nvCxnSpPr>
        <p:spPr bwMode="auto">
          <a:xfrm>
            <a:off x="5709636" y="3152043"/>
            <a:ext cx="0" cy="1682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5" name="Gerade Verbindung 84"/>
          <p:cNvCxnSpPr>
            <a:cxnSpLocks noChangeShapeType="1"/>
            <a:stCxn id="29" idx="2"/>
            <a:endCxn id="16" idx="0"/>
          </p:cNvCxnSpPr>
          <p:nvPr/>
        </p:nvCxnSpPr>
        <p:spPr bwMode="auto">
          <a:xfrm>
            <a:off x="1602774" y="2613880"/>
            <a:ext cx="3175"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cxnSp>
        <p:nvCxnSpPr>
          <p:cNvPr id="46" name="Gerade Verbindung 87"/>
          <p:cNvCxnSpPr>
            <a:cxnSpLocks noChangeShapeType="1"/>
            <a:stCxn id="31" idx="2"/>
            <a:endCxn id="20" idx="0"/>
          </p:cNvCxnSpPr>
          <p:nvPr/>
        </p:nvCxnSpPr>
        <p:spPr bwMode="auto">
          <a:xfrm>
            <a:off x="3655411" y="2613880"/>
            <a:ext cx="3175" cy="203200"/>
          </a:xfrm>
          <a:prstGeom prst="line">
            <a:avLst/>
          </a:prstGeom>
          <a:ln>
            <a:headEnd/>
            <a:tailEnd/>
          </a:ln>
          <a:extLst/>
        </p:spPr>
        <p:style>
          <a:lnRef idx="1">
            <a:schemeClr val="accent3"/>
          </a:lnRef>
          <a:fillRef idx="2">
            <a:schemeClr val="accent3"/>
          </a:fillRef>
          <a:effectRef idx="1">
            <a:schemeClr val="accent3"/>
          </a:effectRef>
          <a:fontRef idx="minor">
            <a:schemeClr val="dk1"/>
          </a:fontRef>
        </p:style>
      </p:cxnSp>
      <p:cxnSp>
        <p:nvCxnSpPr>
          <p:cNvPr id="47" name="Gerade Verbindung 90"/>
          <p:cNvCxnSpPr>
            <a:cxnSpLocks noChangeShapeType="1"/>
            <a:stCxn id="11" idx="2"/>
            <a:endCxn id="23" idx="0"/>
          </p:cNvCxnSpPr>
          <p:nvPr/>
        </p:nvCxnSpPr>
        <p:spPr bwMode="auto">
          <a:xfrm>
            <a:off x="5708049" y="2613880"/>
            <a:ext cx="1587" cy="203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5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pic>
        <p:nvPicPr>
          <p:cNvPr id="33" name="Grafik 32"/>
          <p:cNvPicPr>
            <a:picLocks noChangeAspect="1"/>
          </p:cNvPicPr>
          <p:nvPr/>
        </p:nvPicPr>
        <p:blipFill>
          <a:blip r:embed="rId2" cstate="print">
            <a:extLst>
              <a:ext uri="{BEBA8EAE-BF5A-486C-A8C5-ECC9F3942E4B}">
                <a14:imgProps xmlns:a14="http://schemas.microsoft.com/office/drawing/2010/main">
                  <a14:imgLayer r:embed="rId3">
                    <a14:imgEffect>
                      <a14:sharpenSoften amount="1000"/>
                    </a14:imgEffect>
                    <a14:imgEffect>
                      <a14:brightnessContrast bright="11000" contrast="10000"/>
                    </a14:imgEffect>
                  </a14:imgLayer>
                </a14:imgProps>
              </a:ext>
              <a:ext uri="{28A0092B-C50C-407E-A947-70E740481C1C}">
                <a14:useLocalDpi xmlns:a14="http://schemas.microsoft.com/office/drawing/2010/main" val="0"/>
              </a:ext>
            </a:extLst>
          </a:blip>
          <a:stretch>
            <a:fillRect/>
          </a:stretch>
        </p:blipFill>
        <p:spPr>
          <a:xfrm>
            <a:off x="4654913" y="3635868"/>
            <a:ext cx="4155042" cy="2596901"/>
          </a:xfrm>
          <a:prstGeom prst="rect">
            <a:avLst/>
          </a:prstGeom>
          <a:effectLst>
            <a:softEdge rad="609600"/>
          </a:effectLst>
        </p:spPr>
      </p:pic>
    </p:spTree>
    <p:extLst>
      <p:ext uri="{BB962C8B-B14F-4D97-AF65-F5344CB8AC3E}">
        <p14:creationId xmlns:p14="http://schemas.microsoft.com/office/powerpoint/2010/main" val="149222075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2842" y="3402623"/>
            <a:ext cx="4917405" cy="2878945"/>
          </a:xfrm>
          <a:prstGeom prst="ellipse">
            <a:avLst/>
          </a:prstGeom>
          <a:ln>
            <a:noFill/>
          </a:ln>
          <a:effectLst>
            <a:softEdge rad="317500"/>
          </a:effectLst>
        </p:spPr>
      </p:pic>
      <p:sp>
        <p:nvSpPr>
          <p:cNvPr id="15365" name="Rectangle 19"/>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de-DE" altLang="de-DE"/>
          </a:p>
        </p:txBody>
      </p:sp>
      <p:sp>
        <p:nvSpPr>
          <p:cNvPr id="5" name="Rechteck 4"/>
          <p:cNvSpPr/>
          <p:nvPr/>
        </p:nvSpPr>
        <p:spPr>
          <a:xfrm>
            <a:off x="609749" y="1265730"/>
            <a:ext cx="3148619" cy="461665"/>
          </a:xfrm>
          <a:prstGeom prst="rect">
            <a:avLst/>
          </a:prstGeom>
        </p:spPr>
        <p:txBody>
          <a:bodyPr wrap="none">
            <a:spAutoFit/>
          </a:bodyPr>
          <a:lstStyle/>
          <a:p>
            <a:r>
              <a:rPr lang="de-DE" altLang="de-DE" sz="2400" dirty="0">
                <a:solidFill>
                  <a:srgbClr val="CBC394"/>
                </a:solidFill>
                <a:latin typeface="Akzidenz Grotesk BE Ex"/>
              </a:rPr>
              <a:t>Clearing / </a:t>
            </a:r>
            <a:r>
              <a:rPr lang="de-DE" altLang="de-DE" sz="2400" dirty="0" err="1">
                <a:solidFill>
                  <a:srgbClr val="CBC394"/>
                </a:solidFill>
                <a:latin typeface="Akzidenz Grotesk BE Ex"/>
              </a:rPr>
              <a:t>Completion</a:t>
            </a:r>
            <a:endParaRPr lang="de-DE" altLang="de-DE" sz="2400" dirty="0">
              <a:solidFill>
                <a:srgbClr val="CBC394"/>
              </a:solidFill>
              <a:latin typeface="Akzidenz Grotesk BE Ex"/>
            </a:endParaRPr>
          </a:p>
        </p:txBody>
      </p:sp>
      <p:sp>
        <p:nvSpPr>
          <p:cNvPr id="2" name="Rechteck 1"/>
          <p:cNvSpPr/>
          <p:nvPr/>
        </p:nvSpPr>
        <p:spPr>
          <a:xfrm>
            <a:off x="155399" y="2079703"/>
            <a:ext cx="4863168" cy="3208571"/>
          </a:xfrm>
          <a:prstGeom prst="rect">
            <a:avLst/>
          </a:prstGeom>
        </p:spPr>
        <p:txBody>
          <a:bodyPr wrap="square">
            <a:spAutoFit/>
          </a:bodyPr>
          <a:lstStyle/>
          <a:p>
            <a:pPr marL="742950" lvl="1" indent="-285750">
              <a:lnSpc>
                <a:spcPts val="1900"/>
              </a:lnSpc>
              <a:spcBef>
                <a:spcPts val="600"/>
              </a:spcBef>
              <a:buClr>
                <a:srgbClr val="CBC394"/>
              </a:buClr>
              <a:buSzPct val="110000"/>
              <a:buFont typeface="Wingdings" panose="05000000000000000000" pitchFamily="2" charset="2"/>
              <a:buChar char="§"/>
              <a:defRPr/>
            </a:pPr>
            <a:r>
              <a:rPr lang="en-US" altLang="de-DE" sz="1600" dirty="0">
                <a:latin typeface="Akzidenz Grotesk BE MdEx" pitchFamily="-33" charset="0"/>
              </a:rPr>
              <a:t>Administrative support</a:t>
            </a:r>
            <a:endParaRPr lang="en-US" altLang="de-DE" sz="900" dirty="0">
              <a:latin typeface="Akzidenz Grotesk BE MdEx" pitchFamily="-33" charset="0"/>
            </a:endParaRPr>
          </a:p>
          <a:p>
            <a:pPr marL="1071563" lvl="2" indent="-342900">
              <a:lnSpc>
                <a:spcPts val="1900"/>
              </a:lnSpc>
              <a:spcBef>
                <a:spcPts val="1200"/>
              </a:spcBef>
              <a:buClr>
                <a:srgbClr val="CBC394"/>
              </a:buClr>
              <a:buSzPct val="110000"/>
              <a:buFont typeface="Wingdings" panose="05000000000000000000" pitchFamily="2" charset="2"/>
              <a:buChar char="§"/>
              <a:defRPr/>
            </a:pPr>
            <a:r>
              <a:rPr lang="en-US" altLang="de-DE" sz="1600" dirty="0">
                <a:latin typeface="Akzidenz Grotesk BE MdEx" pitchFamily="-33" charset="0"/>
              </a:rPr>
              <a:t>Dealing with requirements of prevention of money laundering act</a:t>
            </a:r>
          </a:p>
          <a:p>
            <a:pPr marL="1071563" lvl="2" indent="-342900">
              <a:lnSpc>
                <a:spcPts val="1900"/>
              </a:lnSpc>
              <a:spcBef>
                <a:spcPts val="1200"/>
              </a:spcBef>
              <a:buClr>
                <a:srgbClr val="CBC394"/>
              </a:buClr>
              <a:buSzPct val="110000"/>
              <a:buFont typeface="Wingdings" panose="05000000000000000000" pitchFamily="2" charset="2"/>
              <a:buChar char="§"/>
              <a:defRPr/>
            </a:pPr>
            <a:r>
              <a:rPr lang="en-US" altLang="de-DE" sz="1600" dirty="0">
                <a:latin typeface="Akzidenz Grotesk BE MdEx" pitchFamily="-33" charset="0"/>
              </a:rPr>
              <a:t>Collecting payments</a:t>
            </a:r>
          </a:p>
          <a:p>
            <a:pPr marL="857250" lvl="2">
              <a:lnSpc>
                <a:spcPts val="1900"/>
              </a:lnSpc>
              <a:spcBef>
                <a:spcPts val="1200"/>
              </a:spcBef>
              <a:buClr>
                <a:srgbClr val="CBC394"/>
              </a:buClr>
              <a:buSzPct val="110000"/>
              <a:defRPr/>
            </a:pPr>
            <a:endParaRPr lang="en-US" altLang="de-DE" sz="1600" dirty="0">
              <a:latin typeface="Akzidenz Grotesk BE MdEx" pitchFamily="-33" charset="0"/>
            </a:endParaRPr>
          </a:p>
          <a:p>
            <a:pPr marL="733425" lvl="2" indent="-285750">
              <a:lnSpc>
                <a:spcPts val="1900"/>
              </a:lnSpc>
              <a:spcBef>
                <a:spcPts val="1200"/>
              </a:spcBef>
              <a:buClr>
                <a:srgbClr val="CBC394"/>
              </a:buClr>
              <a:buSzPct val="110000"/>
              <a:buFont typeface="Wingdings" panose="05000000000000000000" pitchFamily="2" charset="2"/>
              <a:buChar char="§"/>
              <a:defRPr/>
            </a:pPr>
            <a:r>
              <a:rPr lang="en-US" altLang="de-DE" sz="1600" dirty="0">
                <a:latin typeface="Akzidenz Grotesk BE MdEx" pitchFamily="-33" charset="0"/>
              </a:rPr>
              <a:t>Technical support</a:t>
            </a:r>
          </a:p>
          <a:p>
            <a:pPr marL="1071563" lvl="2" indent="-342900">
              <a:lnSpc>
                <a:spcPts val="1900"/>
              </a:lnSpc>
              <a:spcBef>
                <a:spcPts val="1200"/>
              </a:spcBef>
              <a:buClr>
                <a:srgbClr val="CBC394"/>
              </a:buClr>
              <a:buSzPct val="110000"/>
              <a:buFont typeface="Wingdings" panose="05000000000000000000" pitchFamily="2" charset="2"/>
              <a:buChar char="§"/>
              <a:defRPr/>
            </a:pPr>
            <a:r>
              <a:rPr lang="en-US" altLang="de-DE" sz="1600" dirty="0">
                <a:latin typeface="Akzidenz Grotesk BE MdEx" pitchFamily="-33" charset="0"/>
              </a:rPr>
              <a:t>Dismantling, transport, custom duties, collecting documents</a:t>
            </a:r>
          </a:p>
          <a:p>
            <a:pPr marL="1071563" lvl="2" indent="-342900">
              <a:lnSpc>
                <a:spcPts val="1900"/>
              </a:lnSpc>
              <a:spcBef>
                <a:spcPts val="1200"/>
              </a:spcBef>
              <a:buClr>
                <a:srgbClr val="CBC394"/>
              </a:buClr>
              <a:buSzPct val="110000"/>
              <a:buFont typeface="Wingdings" panose="05000000000000000000" pitchFamily="2" charset="2"/>
              <a:buChar char="§"/>
              <a:defRPr/>
            </a:pPr>
            <a:r>
              <a:rPr lang="en-US" altLang="de-DE" sz="1600" dirty="0">
                <a:latin typeface="Akzidenz Grotesk BE MdEx" pitchFamily="-33" charset="0"/>
              </a:rPr>
              <a:t>Providing detailed reports</a:t>
            </a:r>
          </a:p>
        </p:txBody>
      </p:sp>
    </p:spTree>
    <p:extLst>
      <p:ext uri="{BB962C8B-B14F-4D97-AF65-F5344CB8AC3E}">
        <p14:creationId xmlns:p14="http://schemas.microsoft.com/office/powerpoint/2010/main" val="61031659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a:spLocks noChangeArrowheads="1"/>
          </p:cNvSpPr>
          <p:nvPr/>
        </p:nvSpPr>
        <p:spPr bwMode="auto">
          <a:xfrm>
            <a:off x="628242" y="1266892"/>
            <a:ext cx="8573434" cy="461665"/>
          </a:xfrm>
          <a:prstGeom prst="rect">
            <a:avLst/>
          </a:prstGeom>
          <a:noFill/>
          <a:ln w="9525">
            <a:noFill/>
            <a:miter lim="800000"/>
            <a:headEnd/>
            <a:tailEnd/>
          </a:ln>
        </p:spPr>
        <p:txBody>
          <a:bodyPr wrap="square">
            <a:spAutoFit/>
          </a:bodyPr>
          <a:lstStyle/>
          <a:p>
            <a:r>
              <a:rPr lang="de-DE" altLang="de-DE" sz="2400" dirty="0" err="1">
                <a:solidFill>
                  <a:srgbClr val="CEC48F"/>
                </a:solidFill>
                <a:latin typeface="Akzidenz Grotesk BE Ex"/>
              </a:rPr>
              <a:t>Any</a:t>
            </a:r>
            <a:r>
              <a:rPr lang="de-DE" altLang="de-DE" sz="2400" dirty="0">
                <a:solidFill>
                  <a:srgbClr val="CEC48F"/>
                </a:solidFill>
                <a:latin typeface="Akzidenz Grotesk BE Ex"/>
              </a:rPr>
              <a:t> </a:t>
            </a:r>
            <a:r>
              <a:rPr lang="de-DE" altLang="de-DE" sz="2400" dirty="0" err="1">
                <a:solidFill>
                  <a:srgbClr val="CEC48F"/>
                </a:solidFill>
                <a:latin typeface="Akzidenz Grotesk BE Ex"/>
              </a:rPr>
              <a:t>questions</a:t>
            </a:r>
            <a:r>
              <a:rPr lang="de-DE" altLang="de-DE" sz="2400" dirty="0">
                <a:solidFill>
                  <a:srgbClr val="CEC48F"/>
                </a:solidFill>
                <a:latin typeface="Akzidenz Grotesk BE Ex"/>
              </a:rPr>
              <a:t>? </a:t>
            </a:r>
            <a:r>
              <a:rPr lang="de-DE" altLang="de-DE" sz="2400" dirty="0" err="1">
                <a:solidFill>
                  <a:srgbClr val="CEC48F"/>
                </a:solidFill>
                <a:latin typeface="Akzidenz Grotesk BE Ex"/>
              </a:rPr>
              <a:t>Please</a:t>
            </a:r>
            <a:r>
              <a:rPr lang="de-DE" altLang="de-DE" sz="2400" dirty="0">
                <a:solidFill>
                  <a:srgbClr val="CEC48F"/>
                </a:solidFill>
                <a:latin typeface="Akzidenz Grotesk BE Ex"/>
              </a:rPr>
              <a:t>, </a:t>
            </a:r>
            <a:r>
              <a:rPr lang="de-DE" altLang="de-DE" sz="2400" dirty="0" err="1">
                <a:solidFill>
                  <a:srgbClr val="CEC48F"/>
                </a:solidFill>
                <a:latin typeface="Akzidenz Grotesk BE Ex"/>
              </a:rPr>
              <a:t>don‘t</a:t>
            </a:r>
            <a:r>
              <a:rPr lang="de-DE" altLang="de-DE" sz="2400" dirty="0">
                <a:solidFill>
                  <a:srgbClr val="CEC48F"/>
                </a:solidFill>
                <a:latin typeface="Akzidenz Grotesk BE Ex"/>
              </a:rPr>
              <a:t> </a:t>
            </a:r>
            <a:r>
              <a:rPr lang="de-DE" altLang="de-DE" sz="2400" dirty="0" err="1">
                <a:solidFill>
                  <a:srgbClr val="CEC48F"/>
                </a:solidFill>
                <a:latin typeface="Akzidenz Grotesk BE Ex"/>
              </a:rPr>
              <a:t>hesitate</a:t>
            </a:r>
            <a:r>
              <a:rPr lang="de-DE" altLang="de-DE" sz="2400" dirty="0">
                <a:solidFill>
                  <a:srgbClr val="CEC48F"/>
                </a:solidFill>
                <a:latin typeface="Akzidenz Grotesk BE Ex"/>
              </a:rPr>
              <a:t> </a:t>
            </a:r>
            <a:r>
              <a:rPr lang="de-DE" altLang="de-DE" sz="2400" dirty="0" err="1">
                <a:solidFill>
                  <a:srgbClr val="CEC48F"/>
                </a:solidFill>
                <a:latin typeface="Akzidenz Grotesk BE Ex"/>
              </a:rPr>
              <a:t>to</a:t>
            </a:r>
            <a:r>
              <a:rPr lang="de-DE" altLang="de-DE" sz="2400" dirty="0">
                <a:solidFill>
                  <a:srgbClr val="CEC48F"/>
                </a:solidFill>
                <a:latin typeface="Akzidenz Grotesk BE Ex"/>
              </a:rPr>
              <a:t> </a:t>
            </a:r>
            <a:r>
              <a:rPr lang="de-DE" altLang="de-DE" sz="2400" dirty="0" err="1">
                <a:solidFill>
                  <a:srgbClr val="CEC48F"/>
                </a:solidFill>
                <a:latin typeface="Akzidenz Grotesk BE Ex"/>
              </a:rPr>
              <a:t>contact</a:t>
            </a:r>
            <a:r>
              <a:rPr lang="de-DE" altLang="de-DE" sz="2400" dirty="0">
                <a:solidFill>
                  <a:srgbClr val="CEC48F"/>
                </a:solidFill>
                <a:latin typeface="Akzidenz Grotesk BE Ex"/>
              </a:rPr>
              <a:t> </a:t>
            </a:r>
            <a:r>
              <a:rPr lang="de-DE" altLang="de-DE" sz="2400" dirty="0" err="1">
                <a:solidFill>
                  <a:srgbClr val="CEC48F"/>
                </a:solidFill>
                <a:latin typeface="Akzidenz Grotesk BE Ex"/>
              </a:rPr>
              <a:t>us</a:t>
            </a:r>
            <a:r>
              <a:rPr lang="de-DE" altLang="de-DE" sz="2400" dirty="0">
                <a:solidFill>
                  <a:srgbClr val="CEC48F"/>
                </a:solidFill>
                <a:latin typeface="Akzidenz Grotesk BE Ex"/>
              </a:rPr>
              <a:t>!</a:t>
            </a:r>
          </a:p>
        </p:txBody>
      </p:sp>
      <p:sp>
        <p:nvSpPr>
          <p:cNvPr id="5" name="Text Box 14"/>
          <p:cNvSpPr txBox="1">
            <a:spLocks noChangeArrowheads="1"/>
          </p:cNvSpPr>
          <p:nvPr/>
        </p:nvSpPr>
        <p:spPr bwMode="auto">
          <a:xfrm>
            <a:off x="703678" y="2063220"/>
            <a:ext cx="2725492" cy="103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marL="287338" indent="-287338">
              <a:spcBef>
                <a:spcPct val="20000"/>
              </a:spcBef>
              <a:buChar char="•"/>
              <a:defRPr sz="3200">
                <a:solidFill>
                  <a:schemeClr val="tx1"/>
                </a:solidFill>
                <a:latin typeface="Times" pitchFamily="-84" charset="0"/>
                <a:ea typeface="ＭＳ Ｐゴシック" pitchFamily="34" charset="-128"/>
              </a:defRPr>
            </a:lvl1pPr>
            <a:lvl2pPr marL="742950" indent="-285750">
              <a:spcBef>
                <a:spcPct val="20000"/>
              </a:spcBef>
              <a:buChar char="–"/>
              <a:defRPr sz="2800">
                <a:solidFill>
                  <a:schemeClr val="tx1"/>
                </a:solidFill>
                <a:latin typeface="Times" pitchFamily="-84" charset="0"/>
                <a:ea typeface="ＭＳ Ｐゴシック" pitchFamily="34" charset="-128"/>
              </a:defRPr>
            </a:lvl2pPr>
            <a:lvl3pPr marL="1143000" indent="-228600">
              <a:spcBef>
                <a:spcPct val="20000"/>
              </a:spcBef>
              <a:buChar char="•"/>
              <a:defRPr sz="2400">
                <a:solidFill>
                  <a:schemeClr val="tx1"/>
                </a:solidFill>
                <a:latin typeface="Times" pitchFamily="-84" charset="0"/>
                <a:ea typeface="ＭＳ Ｐゴシック" pitchFamily="34" charset="-128"/>
              </a:defRPr>
            </a:lvl3pPr>
            <a:lvl4pPr marL="1600200" indent="-228600">
              <a:spcBef>
                <a:spcPct val="20000"/>
              </a:spcBef>
              <a:buChar char="–"/>
              <a:defRPr sz="2000">
                <a:solidFill>
                  <a:schemeClr val="tx1"/>
                </a:solidFill>
                <a:latin typeface="Times" pitchFamily="-84" charset="0"/>
                <a:ea typeface="ＭＳ Ｐゴシック" pitchFamily="34" charset="-128"/>
              </a:defRPr>
            </a:lvl4pPr>
            <a:lvl5pPr marL="2057400" indent="-228600">
              <a:spcBef>
                <a:spcPct val="20000"/>
              </a:spcBef>
              <a:buChar char="»"/>
              <a:defRPr sz="2000">
                <a:solidFill>
                  <a:schemeClr val="tx1"/>
                </a:solidFill>
                <a:latin typeface="Times" pitchFamily="-8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9pPr>
          </a:lstStyle>
          <a:p>
            <a:pPr>
              <a:lnSpc>
                <a:spcPts val="1900"/>
              </a:lnSpc>
              <a:spcBef>
                <a:spcPct val="0"/>
              </a:spcBef>
              <a:buClr>
                <a:srgbClr val="CBC394"/>
              </a:buClr>
              <a:buSzPct val="110000"/>
              <a:buFontTx/>
              <a:buNone/>
              <a:defRPr/>
            </a:pPr>
            <a:r>
              <a:rPr lang="de-DE" altLang="de-DE" sz="1600" dirty="0">
                <a:latin typeface="Akzidenz Grotesk BE MdEx" pitchFamily="-33" charset="0"/>
              </a:rPr>
              <a:t>Andreas Weinberger</a:t>
            </a:r>
          </a:p>
          <a:p>
            <a:pPr marL="0" indent="0">
              <a:lnSpc>
                <a:spcPts val="1900"/>
              </a:lnSpc>
              <a:spcBef>
                <a:spcPct val="0"/>
              </a:spcBef>
              <a:buClr>
                <a:srgbClr val="CBC394"/>
              </a:buClr>
              <a:buSzPct val="110000"/>
              <a:buFontTx/>
              <a:buNone/>
              <a:defRPr/>
            </a:pPr>
            <a:r>
              <a:rPr lang="de-DE" altLang="de-DE" sz="1400" dirty="0">
                <a:latin typeface="Akzidenz Grotesk BE MdEx" pitchFamily="-33" charset="0"/>
              </a:rPr>
              <a:t>Managing </a:t>
            </a:r>
            <a:r>
              <a:rPr lang="de-DE" altLang="de-DE" sz="1400" dirty="0" err="1">
                <a:latin typeface="Akzidenz Grotesk BE MdEx" pitchFamily="-33" charset="0"/>
              </a:rPr>
              <a:t>Director</a:t>
            </a:r>
            <a:r>
              <a:rPr lang="de-DE" altLang="de-DE" sz="1400" dirty="0">
                <a:latin typeface="Akzidenz Grotesk BE MdEx" pitchFamily="-33" charset="0"/>
              </a:rPr>
              <a:t> </a:t>
            </a:r>
          </a:p>
          <a:p>
            <a:pPr marL="0" indent="0">
              <a:lnSpc>
                <a:spcPts val="1900"/>
              </a:lnSpc>
              <a:spcBef>
                <a:spcPct val="0"/>
              </a:spcBef>
              <a:buClr>
                <a:srgbClr val="CBC394"/>
              </a:buClr>
              <a:buSzPct val="110000"/>
              <a:buFontTx/>
              <a:buNone/>
              <a:defRPr/>
            </a:pPr>
            <a:endParaRPr lang="de-DE" altLang="de-DE" sz="1200" dirty="0">
              <a:latin typeface="Akzidenz Grotesk BE MdEx" pitchFamily="-33" charset="0"/>
              <a:cs typeface="Times New Roman" pitchFamily="18" charset="0"/>
            </a:endParaRPr>
          </a:p>
          <a:p>
            <a:pPr marL="0" indent="0">
              <a:lnSpc>
                <a:spcPts val="1900"/>
              </a:lnSpc>
              <a:spcBef>
                <a:spcPct val="0"/>
              </a:spcBef>
              <a:buClr>
                <a:srgbClr val="CBC394"/>
              </a:buClr>
              <a:buSzPct val="110000"/>
              <a:buFontTx/>
              <a:buNone/>
              <a:defRPr/>
            </a:pPr>
            <a:endParaRPr lang="de-DE" altLang="de-DE" sz="1200" dirty="0">
              <a:latin typeface="Akzidenz Grotesk BE MdEx" pitchFamily="-33" charset="0"/>
              <a:cs typeface="Times New Roman" pitchFamily="18" charset="0"/>
            </a:endParaRPr>
          </a:p>
          <a:p>
            <a:pPr marL="0" indent="0">
              <a:lnSpc>
                <a:spcPts val="1900"/>
              </a:lnSpc>
              <a:spcBef>
                <a:spcPct val="0"/>
              </a:spcBef>
              <a:buClr>
                <a:srgbClr val="CBC394"/>
              </a:buClr>
              <a:buSzPct val="110000"/>
              <a:buFontTx/>
              <a:buNone/>
              <a:defRPr/>
            </a:pPr>
            <a:r>
              <a:rPr lang="de-DE" altLang="de-DE" sz="1200" dirty="0">
                <a:latin typeface="Akzidenz Grotesk BE MdEx" pitchFamily="-33" charset="0"/>
                <a:cs typeface="Times New Roman" pitchFamily="18" charset="0"/>
              </a:rPr>
              <a:t>NetBid GmbH</a:t>
            </a:r>
          </a:p>
          <a:p>
            <a:pPr marL="0" indent="0">
              <a:lnSpc>
                <a:spcPts val="1900"/>
              </a:lnSpc>
              <a:spcBef>
                <a:spcPct val="0"/>
              </a:spcBef>
              <a:buClr>
                <a:srgbClr val="CBC394"/>
              </a:buClr>
              <a:buSzPct val="110000"/>
              <a:buFontTx/>
              <a:buNone/>
              <a:defRPr/>
            </a:pPr>
            <a:r>
              <a:rPr lang="de-DE" altLang="de-DE" sz="1200" dirty="0">
                <a:latin typeface="Akzidenz Grotesk BE MdEx" pitchFamily="-33" charset="0"/>
                <a:cs typeface="Times New Roman" pitchFamily="18" charset="0"/>
              </a:rPr>
              <a:t>Angermann </a:t>
            </a:r>
            <a:r>
              <a:rPr lang="de-DE" altLang="de-DE" sz="1200" dirty="0" err="1">
                <a:latin typeface="Akzidenz Grotesk BE MdEx" pitchFamily="-33" charset="0"/>
                <a:cs typeface="Times New Roman" pitchFamily="18" charset="0"/>
              </a:rPr>
              <a:t>Machinery</a:t>
            </a:r>
            <a:r>
              <a:rPr lang="de-DE" altLang="de-DE" sz="1200" dirty="0">
                <a:latin typeface="Akzidenz Grotesk BE MdEx" pitchFamily="-33" charset="0"/>
                <a:cs typeface="Times New Roman" pitchFamily="18" charset="0"/>
              </a:rPr>
              <a:t> &amp; Equipment</a:t>
            </a:r>
            <a:br>
              <a:rPr lang="de-DE" altLang="de-DE" sz="4800" dirty="0">
                <a:latin typeface="Akzidenz Grotesk BE MdEx" pitchFamily="-33" charset="0"/>
                <a:cs typeface="Times New Roman" pitchFamily="18" charset="0"/>
              </a:rPr>
            </a:br>
            <a:r>
              <a:rPr lang="de-DE" altLang="de-DE" sz="1200" dirty="0" err="1">
                <a:latin typeface="Akzidenz Grotesk BE MdEx" pitchFamily="-33" charset="0"/>
                <a:cs typeface="Times New Roman" pitchFamily="18" charset="0"/>
              </a:rPr>
              <a:t>Bräuhausgasse</a:t>
            </a:r>
            <a:r>
              <a:rPr lang="de-DE" altLang="de-DE" sz="1200" dirty="0">
                <a:latin typeface="Akzidenz Grotesk BE MdEx" pitchFamily="-33" charset="0"/>
                <a:cs typeface="Times New Roman" pitchFamily="18" charset="0"/>
              </a:rPr>
              <a:t> 37</a:t>
            </a: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A-1050 Vienna</a:t>
            </a:r>
          </a:p>
          <a:p>
            <a:pPr marL="0" indent="0">
              <a:lnSpc>
                <a:spcPts val="1900"/>
              </a:lnSpc>
              <a:spcBef>
                <a:spcPct val="0"/>
              </a:spcBef>
              <a:buClr>
                <a:srgbClr val="CBC394"/>
              </a:buClr>
              <a:buSzPct val="110000"/>
              <a:buFontTx/>
              <a:buNone/>
              <a:defRPr/>
            </a:pP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T (43) 1 890 66 70-401</a:t>
            </a: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M (43) 6991 666 82 62</a:t>
            </a: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weinberger@netbid.com</a:t>
            </a:r>
            <a:br>
              <a:rPr lang="de-DE" altLang="de-DE" sz="1200" dirty="0">
                <a:latin typeface="Akzidenz Grotesk BE MdEx" pitchFamily="-33" charset="0"/>
                <a:cs typeface="Times New Roman" pitchFamily="18" charset="0"/>
              </a:rPr>
            </a:br>
            <a:r>
              <a:rPr lang="de-DE" altLang="de-DE" sz="1200" u="sng" dirty="0">
                <a:solidFill>
                  <a:srgbClr val="0000FF"/>
                </a:solidFill>
                <a:latin typeface="Akzidenz Grotesk BE MdEx" pitchFamily="-33" charset="0"/>
                <a:cs typeface="Times New Roman" pitchFamily="18" charset="0"/>
              </a:rPr>
              <a:t>www.netbid.com</a:t>
            </a:r>
            <a:br>
              <a:rPr lang="de-DE" altLang="de-DE" sz="1200" dirty="0">
                <a:latin typeface="Akzidenz Grotesk BE MdEx" pitchFamily="-33" charset="0"/>
                <a:cs typeface="Times New Roman" pitchFamily="18" charset="0"/>
              </a:rPr>
            </a:br>
            <a:br>
              <a:rPr lang="de-DE" altLang="de-DE" sz="2400" dirty="0">
                <a:latin typeface="Akzidenz Grotesk BE MdEx" pitchFamily="-33" charset="0"/>
                <a:cs typeface="Times New Roman" pitchFamily="18" charset="0"/>
              </a:rPr>
            </a:br>
            <a:endParaRPr lang="de-DE" altLang="de-DE" sz="1400" dirty="0">
              <a:latin typeface="Akzidenz Grotesk BE MdEx" pitchFamily="-33" charset="0"/>
            </a:endParaRPr>
          </a:p>
          <a:p>
            <a:pPr>
              <a:lnSpc>
                <a:spcPts val="1900"/>
              </a:lnSpc>
              <a:spcBef>
                <a:spcPct val="0"/>
              </a:spcBef>
              <a:buClr>
                <a:srgbClr val="CBC394"/>
              </a:buClr>
              <a:buSzPct val="110000"/>
              <a:buFont typeface="Wingdings" pitchFamily="2" charset="2"/>
              <a:buChar char="n"/>
              <a:defRPr/>
            </a:pPr>
            <a:endParaRPr lang="de-DE" altLang="de-DE" sz="1600" dirty="0">
              <a:latin typeface="Akzidenz Grotesk BE MdEx" pitchFamily="-33" charset="0"/>
            </a:endParaRPr>
          </a:p>
          <a:p>
            <a:pPr>
              <a:lnSpc>
                <a:spcPts val="1900"/>
              </a:lnSpc>
              <a:spcBef>
                <a:spcPct val="0"/>
              </a:spcBef>
              <a:buClr>
                <a:srgbClr val="CBC394"/>
              </a:buClr>
              <a:buSzPct val="110000"/>
              <a:buFont typeface="Wingdings" pitchFamily="2" charset="2"/>
              <a:buChar char="n"/>
              <a:defRPr/>
            </a:pPr>
            <a:endParaRPr lang="de-DE" altLang="de-DE" sz="1600" dirty="0">
              <a:latin typeface="Akzidenz Grotesk BE MdEx" pitchFamily="-33" charset="0"/>
            </a:endParaRPr>
          </a:p>
          <a:p>
            <a:pPr lvl="1">
              <a:lnSpc>
                <a:spcPts val="1900"/>
              </a:lnSpc>
              <a:spcBef>
                <a:spcPts val="600"/>
              </a:spcBef>
              <a:buClr>
                <a:srgbClr val="CBC394"/>
              </a:buClr>
              <a:buSzPct val="110000"/>
              <a:buFont typeface="Wingdings" pitchFamily="2" charset="2"/>
              <a:buChar char="n"/>
              <a:defRPr/>
            </a:pPr>
            <a:endParaRPr lang="de-DE" altLang="de-DE" sz="1600" dirty="0">
              <a:latin typeface="Akzidenz Grotesk BE MdEx" pitchFamily="-33" charset="0"/>
            </a:endParaRPr>
          </a:p>
        </p:txBody>
      </p:sp>
      <p:sp>
        <p:nvSpPr>
          <p:cNvPr id="6" name="Text Box 14"/>
          <p:cNvSpPr txBox="1">
            <a:spLocks noChangeArrowheads="1"/>
          </p:cNvSpPr>
          <p:nvPr/>
        </p:nvSpPr>
        <p:spPr bwMode="auto">
          <a:xfrm>
            <a:off x="4558168" y="3044410"/>
            <a:ext cx="1870075" cy="3068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marL="287338" indent="-287338">
              <a:spcBef>
                <a:spcPct val="20000"/>
              </a:spcBef>
              <a:buChar char="•"/>
              <a:defRPr sz="3200">
                <a:solidFill>
                  <a:schemeClr val="tx1"/>
                </a:solidFill>
                <a:latin typeface="Times" pitchFamily="-84" charset="0"/>
                <a:ea typeface="ＭＳ Ｐゴシック" pitchFamily="34" charset="-128"/>
              </a:defRPr>
            </a:lvl1pPr>
            <a:lvl2pPr marL="742950" indent="-285750">
              <a:spcBef>
                <a:spcPct val="20000"/>
              </a:spcBef>
              <a:buChar char="–"/>
              <a:defRPr sz="2800">
                <a:solidFill>
                  <a:schemeClr val="tx1"/>
                </a:solidFill>
                <a:latin typeface="Times" pitchFamily="-84" charset="0"/>
                <a:ea typeface="ＭＳ Ｐゴシック" pitchFamily="34" charset="-128"/>
              </a:defRPr>
            </a:lvl2pPr>
            <a:lvl3pPr marL="1143000" indent="-228600">
              <a:spcBef>
                <a:spcPct val="20000"/>
              </a:spcBef>
              <a:buChar char="•"/>
              <a:defRPr sz="2400">
                <a:solidFill>
                  <a:schemeClr val="tx1"/>
                </a:solidFill>
                <a:latin typeface="Times" pitchFamily="-84" charset="0"/>
                <a:ea typeface="ＭＳ Ｐゴシック" pitchFamily="34" charset="-128"/>
              </a:defRPr>
            </a:lvl3pPr>
            <a:lvl4pPr marL="1600200" indent="-228600">
              <a:spcBef>
                <a:spcPct val="20000"/>
              </a:spcBef>
              <a:buChar char="–"/>
              <a:defRPr sz="2000">
                <a:solidFill>
                  <a:schemeClr val="tx1"/>
                </a:solidFill>
                <a:latin typeface="Times" pitchFamily="-84" charset="0"/>
                <a:ea typeface="ＭＳ Ｐゴシック" pitchFamily="34" charset="-128"/>
              </a:defRPr>
            </a:lvl4pPr>
            <a:lvl5pPr marL="2057400" indent="-228600">
              <a:spcBef>
                <a:spcPct val="20000"/>
              </a:spcBef>
              <a:buChar char="»"/>
              <a:defRPr sz="2000">
                <a:solidFill>
                  <a:schemeClr val="tx1"/>
                </a:solidFill>
                <a:latin typeface="Times" pitchFamily="-8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9pPr>
          </a:lstStyle>
          <a:p>
            <a:pPr>
              <a:lnSpc>
                <a:spcPts val="1900"/>
              </a:lnSpc>
              <a:spcBef>
                <a:spcPct val="0"/>
              </a:spcBef>
              <a:buClr>
                <a:srgbClr val="CBC394"/>
              </a:buClr>
              <a:buSzPct val="110000"/>
              <a:buFontTx/>
              <a:buNone/>
              <a:defRPr/>
            </a:pPr>
            <a:r>
              <a:rPr lang="de-DE" altLang="de-DE" sz="1400" b="1" dirty="0" err="1">
                <a:latin typeface="Akzidenz Grotesk BE MdEx" pitchFamily="-33" charset="0"/>
              </a:rPr>
              <a:t>Fruzsina</a:t>
            </a:r>
            <a:r>
              <a:rPr lang="de-DE" altLang="de-DE" sz="1400" b="1" dirty="0">
                <a:latin typeface="Akzidenz Grotesk BE MdEx" pitchFamily="-33" charset="0"/>
              </a:rPr>
              <a:t> Lencses</a:t>
            </a:r>
          </a:p>
          <a:p>
            <a:pPr>
              <a:lnSpc>
                <a:spcPts val="1900"/>
              </a:lnSpc>
              <a:spcBef>
                <a:spcPct val="0"/>
              </a:spcBef>
              <a:buClr>
                <a:srgbClr val="CBC394"/>
              </a:buClr>
              <a:buSzPct val="110000"/>
              <a:buFontTx/>
              <a:buNone/>
              <a:defRPr/>
            </a:pPr>
            <a:r>
              <a:rPr lang="de-DE" altLang="de-DE" sz="1200" dirty="0">
                <a:latin typeface="Akzidenz Grotesk BE MdEx" pitchFamily="-33" charset="0"/>
              </a:rPr>
              <a:t>Executive </a:t>
            </a:r>
            <a:r>
              <a:rPr lang="de-DE" altLang="de-DE" sz="1200" dirty="0" err="1">
                <a:latin typeface="Akzidenz Grotesk BE MdEx" pitchFamily="-33" charset="0"/>
              </a:rPr>
              <a:t>Assistant</a:t>
            </a:r>
            <a:r>
              <a:rPr lang="de-DE" altLang="de-DE" sz="1200" dirty="0">
                <a:latin typeface="Akzidenz Grotesk BE MdEx" pitchFamily="-33" charset="0"/>
              </a:rPr>
              <a:t> /</a:t>
            </a:r>
          </a:p>
          <a:p>
            <a:pPr>
              <a:lnSpc>
                <a:spcPts val="1900"/>
              </a:lnSpc>
              <a:spcBef>
                <a:spcPct val="0"/>
              </a:spcBef>
              <a:buClr>
                <a:srgbClr val="CBC394"/>
              </a:buClr>
              <a:buSzPct val="110000"/>
              <a:buFontTx/>
              <a:buNone/>
              <a:defRPr/>
            </a:pPr>
            <a:r>
              <a:rPr lang="de-DE" altLang="de-DE" sz="1200" dirty="0">
                <a:latin typeface="Akzidenz Grotesk BE MdEx" pitchFamily="-33" charset="0"/>
              </a:rPr>
              <a:t>Project </a:t>
            </a:r>
            <a:r>
              <a:rPr lang="de-DE" altLang="de-DE" sz="1200" dirty="0" err="1">
                <a:latin typeface="Akzidenz Grotesk BE MdEx" pitchFamily="-33" charset="0"/>
              </a:rPr>
              <a:t>Assistant</a:t>
            </a:r>
            <a:endParaRPr lang="de-DE" altLang="de-DE" sz="1200" dirty="0">
              <a:latin typeface="Akzidenz Grotesk BE MdEx" pitchFamily="-33" charset="0"/>
            </a:endParaRPr>
          </a:p>
          <a:p>
            <a:pPr marL="0" indent="0">
              <a:lnSpc>
                <a:spcPts val="1900"/>
              </a:lnSpc>
              <a:spcBef>
                <a:spcPct val="0"/>
              </a:spcBef>
              <a:buClr>
                <a:srgbClr val="CBC394"/>
              </a:buClr>
              <a:buSzPct val="110000"/>
              <a:buFontTx/>
              <a:buNone/>
              <a:defRPr/>
            </a:pPr>
            <a:endParaRPr lang="de-DE" altLang="de-DE" sz="1200" dirty="0">
              <a:latin typeface="Akzidenz Grotesk BE MdEx" pitchFamily="-33" charset="0"/>
              <a:cs typeface="Times New Roman" pitchFamily="18" charset="0"/>
            </a:endParaRPr>
          </a:p>
          <a:p>
            <a:pPr marL="0" indent="0">
              <a:lnSpc>
                <a:spcPts val="1900"/>
              </a:lnSpc>
              <a:spcBef>
                <a:spcPct val="0"/>
              </a:spcBef>
              <a:buClr>
                <a:srgbClr val="CBC394"/>
              </a:buClr>
              <a:buSzPct val="110000"/>
              <a:buFontTx/>
              <a:buNone/>
              <a:defRPr/>
            </a:pPr>
            <a:r>
              <a:rPr lang="de-DE" altLang="de-DE" sz="1200" dirty="0">
                <a:latin typeface="Akzidenz Grotesk BE MdEx" pitchFamily="-33" charset="0"/>
                <a:cs typeface="Times New Roman" pitchFamily="18" charset="0"/>
              </a:rPr>
              <a:t>NetBid GmbH</a:t>
            </a:r>
            <a:br>
              <a:rPr lang="de-DE" altLang="de-DE" sz="1200" dirty="0">
                <a:latin typeface="Akzidenz Grotesk BE MdEx" pitchFamily="-33" charset="0"/>
                <a:cs typeface="Times New Roman" pitchFamily="18" charset="0"/>
              </a:rPr>
            </a:br>
            <a:r>
              <a:rPr lang="de-DE" altLang="de-DE" sz="1200" dirty="0" err="1">
                <a:latin typeface="Akzidenz Grotesk BE MdEx" pitchFamily="-33" charset="0"/>
                <a:cs typeface="Times New Roman" pitchFamily="18" charset="0"/>
              </a:rPr>
              <a:t>Bräuhausgasse</a:t>
            </a:r>
            <a:r>
              <a:rPr lang="de-DE" altLang="de-DE" sz="1200" dirty="0">
                <a:latin typeface="Akzidenz Grotesk BE MdEx" pitchFamily="-33" charset="0"/>
                <a:cs typeface="Times New Roman" pitchFamily="18" charset="0"/>
              </a:rPr>
              <a:t> 37</a:t>
            </a: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A-1050 Vienna</a:t>
            </a:r>
            <a:br>
              <a:rPr lang="de-DE" altLang="de-DE" sz="1200" dirty="0">
                <a:latin typeface="Akzidenz Grotesk BE MdEx" pitchFamily="-33" charset="0"/>
                <a:cs typeface="Times New Roman" pitchFamily="18" charset="0"/>
              </a:rPr>
            </a:br>
            <a:r>
              <a:rPr lang="de-DE" altLang="de-DE" sz="1200" dirty="0">
                <a:latin typeface="Akzidenz Grotesk BE MdEx" pitchFamily="-33" charset="0"/>
                <a:cs typeface="Times New Roman" pitchFamily="18" charset="0"/>
              </a:rPr>
              <a:t>T (43) </a:t>
            </a:r>
            <a:r>
              <a:rPr lang="de-DE" altLang="de-DE" sz="1200" dirty="0">
                <a:latin typeface="Akzidenz Grotesk BE Ex" pitchFamily="-33" charset="0"/>
              </a:rPr>
              <a:t>1 890 66 70-402</a:t>
            </a:r>
          </a:p>
          <a:p>
            <a:pPr marL="0" indent="0">
              <a:lnSpc>
                <a:spcPts val="1900"/>
              </a:lnSpc>
              <a:spcBef>
                <a:spcPct val="0"/>
              </a:spcBef>
              <a:buClr>
                <a:srgbClr val="CBC394"/>
              </a:buClr>
              <a:buSzPct val="110000"/>
              <a:buFontTx/>
              <a:buNone/>
              <a:defRPr/>
            </a:pPr>
            <a:r>
              <a:rPr lang="de-DE" altLang="de-DE" sz="1200" dirty="0">
                <a:latin typeface="Akzidenz Grotesk BE MdEx" pitchFamily="-33" charset="0"/>
                <a:cs typeface="Times New Roman" pitchFamily="18" charset="0"/>
              </a:rPr>
              <a:t>lencses@netbid.com</a:t>
            </a:r>
            <a:br>
              <a:rPr lang="de-DE" altLang="de-DE" sz="1200" dirty="0">
                <a:latin typeface="Akzidenz Grotesk BE MdEx" pitchFamily="-33" charset="0"/>
                <a:cs typeface="Times New Roman" pitchFamily="18" charset="0"/>
              </a:rPr>
            </a:br>
            <a:br>
              <a:rPr lang="de-DE" altLang="de-DE" sz="2000" dirty="0">
                <a:latin typeface="Akzidenz Grotesk BE MdEx" pitchFamily="-33" charset="0"/>
                <a:cs typeface="Times New Roman" pitchFamily="18" charset="0"/>
              </a:rPr>
            </a:br>
            <a:endParaRPr lang="de-DE" altLang="de-DE" sz="1200" dirty="0">
              <a:latin typeface="Akzidenz Grotesk BE MdEx" pitchFamily="-33" charset="0"/>
            </a:endParaRPr>
          </a:p>
          <a:p>
            <a:pPr>
              <a:lnSpc>
                <a:spcPts val="1900"/>
              </a:lnSpc>
              <a:spcBef>
                <a:spcPct val="0"/>
              </a:spcBef>
              <a:buClr>
                <a:srgbClr val="CBC394"/>
              </a:buClr>
              <a:buSzPct val="110000"/>
              <a:buFont typeface="Wingdings" pitchFamily="2" charset="2"/>
              <a:buChar char="n"/>
              <a:defRPr/>
            </a:pPr>
            <a:endParaRPr lang="de-DE" altLang="de-DE" sz="1400" dirty="0">
              <a:latin typeface="Akzidenz Grotesk BE MdEx" pitchFamily="-33" charset="0"/>
            </a:endParaRPr>
          </a:p>
          <a:p>
            <a:pPr>
              <a:lnSpc>
                <a:spcPts val="1900"/>
              </a:lnSpc>
              <a:spcBef>
                <a:spcPct val="0"/>
              </a:spcBef>
              <a:buClr>
                <a:srgbClr val="CBC394"/>
              </a:buClr>
              <a:buSzPct val="110000"/>
              <a:buFont typeface="Wingdings" pitchFamily="2" charset="2"/>
              <a:buChar char="n"/>
              <a:defRPr/>
            </a:pPr>
            <a:endParaRPr lang="de-DE" altLang="de-DE" sz="1400" dirty="0">
              <a:latin typeface="Akzidenz Grotesk BE MdEx" pitchFamily="-33" charset="0"/>
            </a:endParaRPr>
          </a:p>
          <a:p>
            <a:pPr lvl="1">
              <a:lnSpc>
                <a:spcPts val="1900"/>
              </a:lnSpc>
              <a:spcBef>
                <a:spcPts val="600"/>
              </a:spcBef>
              <a:buClr>
                <a:srgbClr val="CBC394"/>
              </a:buClr>
              <a:buSzPct val="110000"/>
              <a:buFont typeface="Wingdings" pitchFamily="2" charset="2"/>
              <a:buChar char="n"/>
              <a:defRPr/>
            </a:pPr>
            <a:endParaRPr lang="de-DE" altLang="de-DE" sz="1400" dirty="0">
              <a:latin typeface="Akzidenz Grotesk BE MdEx" pitchFamily="-33" charset="0"/>
            </a:endParaRPr>
          </a:p>
        </p:txBody>
      </p:sp>
      <p:sp>
        <p:nvSpPr>
          <p:cNvPr id="8" name="Text Box 14"/>
          <p:cNvSpPr txBox="1">
            <a:spLocks noChangeArrowheads="1"/>
          </p:cNvSpPr>
          <p:nvPr/>
        </p:nvSpPr>
        <p:spPr bwMode="auto">
          <a:xfrm>
            <a:off x="4546891" y="1844736"/>
            <a:ext cx="4137025" cy="687387"/>
          </a:xfrm>
          <a:prstGeom prst="rect">
            <a:avLst/>
          </a:prstGeom>
          <a:noFill/>
          <a:ln w="9525">
            <a:noFill/>
            <a:miter lim="800000"/>
            <a:headEnd/>
            <a:tailEnd/>
          </a:ln>
        </p:spPr>
        <p:txBody>
          <a:bodyPr lIns="0"/>
          <a:lstStyle/>
          <a:p>
            <a:pPr marL="287338" indent="-287338">
              <a:lnSpc>
                <a:spcPts val="1900"/>
              </a:lnSpc>
              <a:buClr>
                <a:srgbClr val="CBC394"/>
              </a:buClr>
              <a:buSzPct val="110000"/>
              <a:buFont typeface="Wingdings" pitchFamily="2" charset="2"/>
              <a:buChar char="n"/>
            </a:pPr>
            <a:endParaRPr lang="de-DE" altLang="de-DE" sz="1600" dirty="0"/>
          </a:p>
          <a:p>
            <a:pPr marL="287338" indent="-287338">
              <a:lnSpc>
                <a:spcPts val="1900"/>
              </a:lnSpc>
              <a:buClr>
                <a:srgbClr val="CBC394"/>
              </a:buClr>
              <a:buSzPct val="110000"/>
            </a:pPr>
            <a:r>
              <a:rPr lang="de-DE" altLang="de-DE" sz="1600" dirty="0">
                <a:latin typeface="Akzidenz Grotesk BE Ex"/>
              </a:rPr>
              <a:t>CEE-/SEE-Team</a:t>
            </a:r>
          </a:p>
        </p:txBody>
      </p:sp>
      <p:sp>
        <p:nvSpPr>
          <p:cNvPr id="10" name="Rectangle 6"/>
          <p:cNvSpPr>
            <a:spLocks noChangeArrowheads="1"/>
          </p:cNvSpPr>
          <p:nvPr/>
        </p:nvSpPr>
        <p:spPr bwMode="auto">
          <a:xfrm>
            <a:off x="0" y="0"/>
            <a:ext cx="9144000" cy="6858000"/>
          </a:xfrm>
          <a:prstGeom prst="rect">
            <a:avLst/>
          </a:prstGeom>
          <a:noFill/>
          <a:ln w="9525">
            <a:solidFill>
              <a:srgbClr val="CBC394"/>
            </a:solidFill>
            <a:miter lim="800000"/>
            <a:headEnd/>
            <a:tailEnd/>
          </a:ln>
        </p:spPr>
        <p:txBody>
          <a:bodyPr wrap="none" anchor="ctr"/>
          <a:lstStyle/>
          <a:p>
            <a:endParaRPr lang="en-GB">
              <a:ea typeface="ＭＳ Ｐゴシック" pitchFamily="34" charset="-128"/>
            </a:endParaRPr>
          </a:p>
        </p:txBody>
      </p:sp>
      <p:sp>
        <p:nvSpPr>
          <p:cNvPr id="12" name="Text Box 14"/>
          <p:cNvSpPr txBox="1">
            <a:spLocks noChangeArrowheads="1"/>
          </p:cNvSpPr>
          <p:nvPr/>
        </p:nvSpPr>
        <p:spPr bwMode="auto">
          <a:xfrm>
            <a:off x="6651064" y="3044410"/>
            <a:ext cx="2032852" cy="300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a:lstStyle>
            <a:lvl1pPr marL="287338" indent="-287338">
              <a:spcBef>
                <a:spcPct val="20000"/>
              </a:spcBef>
              <a:buChar char="•"/>
              <a:defRPr sz="3200">
                <a:solidFill>
                  <a:schemeClr val="tx1"/>
                </a:solidFill>
                <a:latin typeface="Times" pitchFamily="-84" charset="0"/>
                <a:ea typeface="ＭＳ Ｐゴシック" pitchFamily="34" charset="-128"/>
              </a:defRPr>
            </a:lvl1pPr>
            <a:lvl2pPr marL="742950" indent="-285750">
              <a:spcBef>
                <a:spcPct val="20000"/>
              </a:spcBef>
              <a:buChar char="–"/>
              <a:defRPr sz="2800">
                <a:solidFill>
                  <a:schemeClr val="tx1"/>
                </a:solidFill>
                <a:latin typeface="Times" pitchFamily="-84" charset="0"/>
                <a:ea typeface="ＭＳ Ｐゴシック" pitchFamily="34" charset="-128"/>
              </a:defRPr>
            </a:lvl2pPr>
            <a:lvl3pPr marL="1143000" indent="-228600">
              <a:spcBef>
                <a:spcPct val="20000"/>
              </a:spcBef>
              <a:buChar char="•"/>
              <a:defRPr sz="2400">
                <a:solidFill>
                  <a:schemeClr val="tx1"/>
                </a:solidFill>
                <a:latin typeface="Times" pitchFamily="-84" charset="0"/>
                <a:ea typeface="ＭＳ Ｐゴシック" pitchFamily="34" charset="-128"/>
              </a:defRPr>
            </a:lvl3pPr>
            <a:lvl4pPr marL="1600200" indent="-228600">
              <a:spcBef>
                <a:spcPct val="20000"/>
              </a:spcBef>
              <a:buChar char="–"/>
              <a:defRPr sz="2000">
                <a:solidFill>
                  <a:schemeClr val="tx1"/>
                </a:solidFill>
                <a:latin typeface="Times" pitchFamily="-84" charset="0"/>
                <a:ea typeface="ＭＳ Ｐゴシック" pitchFamily="34" charset="-128"/>
              </a:defRPr>
            </a:lvl4pPr>
            <a:lvl5pPr marL="2057400" indent="-228600">
              <a:spcBef>
                <a:spcPct val="20000"/>
              </a:spcBef>
              <a:buChar char="»"/>
              <a:defRPr sz="2000">
                <a:solidFill>
                  <a:schemeClr val="tx1"/>
                </a:solidFill>
                <a:latin typeface="Times" pitchFamily="-84" charset="0"/>
                <a:ea typeface="ＭＳ Ｐゴシック" pitchFamily="34" charset="-128"/>
              </a:defRPr>
            </a:lvl5pPr>
            <a:lvl6pPr marL="25146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6pPr>
            <a:lvl7pPr marL="29718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7pPr>
            <a:lvl8pPr marL="34290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8pPr>
            <a:lvl9pPr marL="3886200" indent="-228600" eaLnBrk="0" fontAlgn="base" hangingPunct="0">
              <a:spcBef>
                <a:spcPct val="20000"/>
              </a:spcBef>
              <a:spcAft>
                <a:spcPct val="0"/>
              </a:spcAft>
              <a:buChar char="»"/>
              <a:defRPr sz="2000">
                <a:solidFill>
                  <a:schemeClr val="tx1"/>
                </a:solidFill>
                <a:latin typeface="Times" pitchFamily="-84" charset="0"/>
                <a:ea typeface="ＭＳ Ｐゴシック" pitchFamily="34" charset="-128"/>
              </a:defRPr>
            </a:lvl9pPr>
          </a:lstStyle>
          <a:p>
            <a:pPr>
              <a:lnSpc>
                <a:spcPts val="1900"/>
              </a:lnSpc>
              <a:spcBef>
                <a:spcPct val="0"/>
              </a:spcBef>
              <a:buClr>
                <a:srgbClr val="CBC394"/>
              </a:buClr>
              <a:buSzPct val="110000"/>
              <a:buFontTx/>
              <a:buNone/>
              <a:defRPr/>
            </a:pPr>
            <a:r>
              <a:rPr lang="hu-HU" altLang="de-DE" sz="1400" b="1" dirty="0">
                <a:latin typeface="Akzidenz Grotesk BE MdEx" pitchFamily="-33" charset="0"/>
              </a:rPr>
              <a:t>Attila Bugovits</a:t>
            </a:r>
            <a:endParaRPr lang="de-DE" altLang="de-DE" sz="1400" b="1" dirty="0">
              <a:latin typeface="Akzidenz Grotesk BE MdEx" pitchFamily="-33" charset="0"/>
            </a:endParaRPr>
          </a:p>
          <a:p>
            <a:pPr marL="0" indent="0">
              <a:lnSpc>
                <a:spcPts val="1900"/>
              </a:lnSpc>
              <a:spcBef>
                <a:spcPct val="0"/>
              </a:spcBef>
              <a:buClr>
                <a:srgbClr val="CBC394"/>
              </a:buClr>
              <a:buSzPct val="110000"/>
              <a:buFontTx/>
              <a:buNone/>
              <a:defRPr/>
            </a:pPr>
            <a:r>
              <a:rPr lang="de-DE" altLang="de-DE" sz="1200" dirty="0">
                <a:latin typeface="Akzidenz Grotesk BE MdEx" pitchFamily="-33" charset="0"/>
              </a:rPr>
              <a:t>Country Manager </a:t>
            </a:r>
            <a:r>
              <a:rPr lang="de-DE" altLang="de-DE" sz="1200" dirty="0" err="1">
                <a:latin typeface="Akzidenz Grotesk BE MdEx" pitchFamily="-33" charset="0"/>
              </a:rPr>
              <a:t>Hungary</a:t>
            </a:r>
            <a:r>
              <a:rPr lang="de-DE" altLang="de-DE" sz="1200" dirty="0">
                <a:latin typeface="Akzidenz Grotesk BE MdEx" pitchFamily="-33" charset="0"/>
              </a:rPr>
              <a:t> /</a:t>
            </a:r>
          </a:p>
          <a:p>
            <a:pPr>
              <a:lnSpc>
                <a:spcPts val="1900"/>
              </a:lnSpc>
              <a:spcBef>
                <a:spcPct val="0"/>
              </a:spcBef>
              <a:buClr>
                <a:srgbClr val="CBC394"/>
              </a:buClr>
              <a:buSzPct val="110000"/>
              <a:buFontTx/>
              <a:buNone/>
              <a:defRPr/>
            </a:pPr>
            <a:r>
              <a:rPr lang="hu-HU" altLang="de-DE" sz="1200" dirty="0">
                <a:latin typeface="Akzidenz Grotesk BE MdEx" pitchFamily="-33" charset="0"/>
              </a:rPr>
              <a:t>Project Manager</a:t>
            </a:r>
            <a:r>
              <a:rPr lang="de-AT" altLang="de-DE" sz="1200" dirty="0">
                <a:latin typeface="Akzidenz Grotesk BE MdEx" pitchFamily="-33" charset="0"/>
              </a:rPr>
              <a:t> </a:t>
            </a:r>
            <a:endParaRPr lang="de-DE" altLang="de-DE" sz="1200" dirty="0">
              <a:latin typeface="Akzidenz Grotesk BE MdEx" pitchFamily="-33" charset="0"/>
            </a:endParaRPr>
          </a:p>
          <a:p>
            <a:pPr>
              <a:lnSpc>
                <a:spcPts val="1900"/>
              </a:lnSpc>
              <a:spcBef>
                <a:spcPct val="0"/>
              </a:spcBef>
              <a:buClr>
                <a:srgbClr val="CBC394"/>
              </a:buClr>
              <a:buSzPct val="110000"/>
              <a:buFontTx/>
              <a:buNone/>
              <a:defRPr/>
            </a:pPr>
            <a:endParaRPr lang="de-AT" sz="1200" dirty="0">
              <a:solidFill>
                <a:prstClr val="black"/>
              </a:solidFill>
              <a:latin typeface="Akzidenz Grotesk BE Ex"/>
              <a:ea typeface="Microsoft YaHei UI Light" panose="020B0502040204020203" pitchFamily="34" charset="-122"/>
              <a:cs typeface="Times New Roman" pitchFamily="18" charset="0"/>
            </a:endParaRPr>
          </a:p>
          <a:p>
            <a:pPr>
              <a:lnSpc>
                <a:spcPts val="1900"/>
              </a:lnSpc>
              <a:spcBef>
                <a:spcPct val="0"/>
              </a:spcBef>
              <a:buClr>
                <a:srgbClr val="CBC394"/>
              </a:buClr>
              <a:buSzPct val="110000"/>
              <a:buFontTx/>
              <a:buNone/>
              <a:defRPr/>
            </a:pPr>
            <a:r>
              <a:rPr lang="de-DE" sz="1200" dirty="0">
                <a:solidFill>
                  <a:prstClr val="black"/>
                </a:solidFill>
                <a:latin typeface="Akzidenz Grotesk BE Ex"/>
                <a:ea typeface="Microsoft YaHei UI Light" panose="020B0502040204020203" pitchFamily="34" charset="-122"/>
                <a:cs typeface="Times New Roman" pitchFamily="18" charset="0"/>
              </a:rPr>
              <a:t>NetBid GmbH</a:t>
            </a:r>
            <a:endParaRPr lang="hu-HU" sz="1200" dirty="0">
              <a:solidFill>
                <a:prstClr val="black"/>
              </a:solidFill>
              <a:latin typeface="Microsoft YaHei UI Light" panose="020B0502040204020203" pitchFamily="34" charset="-122"/>
              <a:ea typeface="Microsoft YaHei UI Light" panose="020B0502040204020203" pitchFamily="34" charset="-122"/>
              <a:cs typeface="Times New Roman" pitchFamily="18" charset="0"/>
            </a:endParaRPr>
          </a:p>
          <a:p>
            <a:pPr marL="0" indent="0">
              <a:lnSpc>
                <a:spcPts val="1900"/>
              </a:lnSpc>
              <a:spcBef>
                <a:spcPct val="0"/>
              </a:spcBef>
              <a:buClr>
                <a:srgbClr val="CBC394"/>
              </a:buClr>
              <a:buSzPct val="110000"/>
              <a:buNone/>
              <a:defRPr/>
            </a:pPr>
            <a:r>
              <a:rPr lang="hu-HU" sz="1200" dirty="0">
                <a:latin typeface="Akzidenz Grotesk BE MdEx" pitchFamily="-33" charset="0"/>
                <a:cs typeface="Times New Roman" pitchFamily="18" charset="0"/>
              </a:rPr>
              <a:t>Szent Korona str. 212.</a:t>
            </a:r>
            <a:br>
              <a:rPr lang="de-DE" sz="1200" dirty="0">
                <a:latin typeface="Akzidenz Grotesk BE MdEx" pitchFamily="-33" charset="0"/>
                <a:cs typeface="Times New Roman" pitchFamily="18" charset="0"/>
              </a:rPr>
            </a:br>
            <a:r>
              <a:rPr lang="hu-HU" sz="1200" dirty="0">
                <a:latin typeface="Akzidenz Grotesk BE MdEx" pitchFamily="-33" charset="0"/>
                <a:cs typeface="Times New Roman" pitchFamily="18" charset="0"/>
              </a:rPr>
              <a:t>H-1162 Budapest</a:t>
            </a:r>
          </a:p>
          <a:p>
            <a:pPr marL="0" indent="0">
              <a:lnSpc>
                <a:spcPts val="1900"/>
              </a:lnSpc>
              <a:spcBef>
                <a:spcPct val="0"/>
              </a:spcBef>
              <a:buClr>
                <a:srgbClr val="CBC394"/>
              </a:buClr>
              <a:buSzPct val="110000"/>
              <a:buFontTx/>
              <a:buNone/>
              <a:defRPr/>
            </a:pPr>
            <a:r>
              <a:rPr lang="de-DE" altLang="de-DE" sz="1200" dirty="0">
                <a:latin typeface="Akzidenz Grotesk BE Ex" pitchFamily="-33" charset="0"/>
              </a:rPr>
              <a:t>M</a:t>
            </a:r>
            <a:r>
              <a:rPr lang="hu-HU" altLang="de-DE" sz="1200" dirty="0">
                <a:latin typeface="Akzidenz Grotesk BE Ex" pitchFamily="-33" charset="0"/>
              </a:rPr>
              <a:t> </a:t>
            </a:r>
            <a:r>
              <a:rPr lang="de-AT" altLang="de-DE" sz="1200" dirty="0">
                <a:latin typeface="Akzidenz Grotesk BE Ex" pitchFamily="-33" charset="0"/>
              </a:rPr>
              <a:t>(</a:t>
            </a:r>
            <a:r>
              <a:rPr lang="hu-HU" altLang="de-DE" sz="1200" dirty="0">
                <a:latin typeface="Akzidenz Grotesk BE Ex" pitchFamily="-33" charset="0"/>
              </a:rPr>
              <a:t>36</a:t>
            </a:r>
            <a:r>
              <a:rPr lang="de-AT" altLang="de-DE" sz="1200" dirty="0">
                <a:latin typeface="Akzidenz Grotesk BE Ex" pitchFamily="-33" charset="0"/>
              </a:rPr>
              <a:t>)</a:t>
            </a:r>
            <a:r>
              <a:rPr lang="hu-HU" altLang="de-DE" sz="1200" dirty="0">
                <a:latin typeface="Akzidenz Grotesk BE Ex" pitchFamily="-33" charset="0"/>
              </a:rPr>
              <a:t> 20 416 54 55</a:t>
            </a:r>
            <a:endParaRPr lang="de-DE" altLang="de-DE" sz="1200" dirty="0">
              <a:latin typeface="Akzidenz Grotesk BE Ex" pitchFamily="-33" charset="0"/>
            </a:endParaRPr>
          </a:p>
          <a:p>
            <a:pPr marL="0" indent="0">
              <a:lnSpc>
                <a:spcPts val="1900"/>
              </a:lnSpc>
              <a:spcBef>
                <a:spcPct val="0"/>
              </a:spcBef>
              <a:buClr>
                <a:srgbClr val="CBC394"/>
              </a:buClr>
              <a:buSzPct val="110000"/>
              <a:buFontTx/>
              <a:buNone/>
              <a:defRPr/>
            </a:pPr>
            <a:r>
              <a:rPr lang="de-AT" altLang="de-DE" sz="1200" dirty="0" err="1">
                <a:latin typeface="Akzidenz Grotesk BE Ex" pitchFamily="-33" charset="0"/>
              </a:rPr>
              <a:t>bugovits</a:t>
            </a:r>
            <a:r>
              <a:rPr lang="hu-HU" altLang="de-DE" sz="1200" dirty="0">
                <a:latin typeface="Akzidenz Grotesk BE Ex" pitchFamily="-33" charset="0"/>
              </a:rPr>
              <a:t>@netbid.com</a:t>
            </a:r>
          </a:p>
          <a:p>
            <a:pPr marL="0" indent="0">
              <a:lnSpc>
                <a:spcPts val="1900"/>
              </a:lnSpc>
              <a:spcBef>
                <a:spcPct val="0"/>
              </a:spcBef>
              <a:buClr>
                <a:srgbClr val="CBC394"/>
              </a:buClr>
              <a:buSzPct val="110000"/>
              <a:buFontTx/>
              <a:buNone/>
              <a:defRPr/>
            </a:pPr>
            <a:endParaRPr lang="hu-HU" altLang="de-DE" sz="1100" dirty="0">
              <a:solidFill>
                <a:prstClr val="black"/>
              </a:solidFill>
              <a:latin typeface="Microsoft YaHei UI Light" panose="020B0502040204020203" pitchFamily="34" charset="-122"/>
              <a:ea typeface="Microsoft YaHei UI Light" panose="020B0502040204020203" pitchFamily="34" charset="-122"/>
              <a:cs typeface="Times New Roman" pitchFamily="18" charset="0"/>
            </a:endParaRPr>
          </a:p>
          <a:p>
            <a:pPr marL="0" indent="0">
              <a:lnSpc>
                <a:spcPts val="1900"/>
              </a:lnSpc>
              <a:spcBef>
                <a:spcPct val="0"/>
              </a:spcBef>
              <a:buClr>
                <a:srgbClr val="CBC394"/>
              </a:buClr>
              <a:buSzPct val="110000"/>
              <a:buFontTx/>
              <a:buNone/>
              <a:defRPr/>
            </a:pPr>
            <a:endParaRPr lang="de-DE" altLang="de-DE" sz="1400" dirty="0">
              <a:solidFill>
                <a:prstClr val="black"/>
              </a:solidFill>
              <a:latin typeface="Akzidenz Grotesk BE MdEx" pitchFamily="-33" charset="0"/>
            </a:endParaRPr>
          </a:p>
        </p:txBody>
      </p:sp>
    </p:spTree>
    <p:extLst>
      <p:ext uri="{BB962C8B-B14F-4D97-AF65-F5344CB8AC3E}">
        <p14:creationId xmlns:p14="http://schemas.microsoft.com/office/powerpoint/2010/main" val="47890051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2636912"/>
            <a:ext cx="8674224" cy="1800200"/>
          </a:xfrm>
        </p:spPr>
        <p:txBody>
          <a:bodyPr/>
          <a:lstStyle/>
          <a:p>
            <a:pPr algn="r"/>
            <a:r>
              <a:rPr lang="ro-RO" sz="4800" b="1" dirty="0">
                <a:solidFill>
                  <a:srgbClr val="FF0000"/>
                </a:solidFill>
                <a:effectLst>
                  <a:outerShdw blurRad="38100" dist="38100" dir="2700000" algn="tl">
                    <a:srgbClr val="000000">
                      <a:alpha val="43137"/>
                    </a:srgbClr>
                  </a:outerShdw>
                </a:effectLst>
                <a:latin typeface="Comic Sans MS" pitchFamily="66" charset="0"/>
              </a:rPr>
              <a:t>Practical solutions of selling</a:t>
            </a:r>
            <a:br>
              <a:rPr lang="ro-RO" sz="4800" b="1" dirty="0">
                <a:solidFill>
                  <a:srgbClr val="FF0000"/>
                </a:solidFill>
                <a:effectLst>
                  <a:outerShdw blurRad="38100" dist="38100" dir="2700000" algn="tl">
                    <a:srgbClr val="000000">
                      <a:alpha val="43137"/>
                    </a:srgbClr>
                  </a:outerShdw>
                </a:effectLst>
                <a:latin typeface="Comic Sans MS" pitchFamily="66" charset="0"/>
              </a:rPr>
            </a:br>
            <a:r>
              <a:rPr lang="ro-RO" sz="4800" b="1" dirty="0">
                <a:solidFill>
                  <a:srgbClr val="FF0000"/>
                </a:solidFill>
                <a:effectLst>
                  <a:outerShdw blurRad="38100" dist="38100" dir="2700000" algn="tl">
                    <a:srgbClr val="000000">
                      <a:alpha val="43137"/>
                    </a:srgbClr>
                  </a:outerShdw>
                </a:effectLst>
                <a:latin typeface="Comic Sans MS" pitchFamily="66" charset="0"/>
              </a:rPr>
              <a:t>assets</a:t>
            </a:r>
          </a:p>
        </p:txBody>
      </p:sp>
      <p:sp>
        <p:nvSpPr>
          <p:cNvPr id="2051" name="Rectangle 3"/>
          <p:cNvSpPr>
            <a:spLocks noGrp="1" noChangeArrowheads="1"/>
          </p:cNvSpPr>
          <p:nvPr>
            <p:ph type="subTitle" idx="1"/>
          </p:nvPr>
        </p:nvSpPr>
        <p:spPr>
          <a:xfrm>
            <a:off x="1187624" y="4509120"/>
            <a:ext cx="7417073" cy="647700"/>
          </a:xfrm>
        </p:spPr>
        <p:txBody>
          <a:bodyPr/>
          <a:lstStyle/>
          <a:p>
            <a:pPr algn="r" eaLnBrk="1" hangingPunct="1"/>
            <a:r>
              <a:rPr lang="en-US" sz="4000" b="1" dirty="0">
                <a:effectLst>
                  <a:outerShdw blurRad="38100" dist="38100" dir="2700000" algn="tl">
                    <a:srgbClr val="000000">
                      <a:alpha val="43137"/>
                    </a:srgbClr>
                  </a:outerShdw>
                </a:effectLst>
                <a:latin typeface="Comic Sans MS" pitchFamily="66" charset="0"/>
              </a:rPr>
              <a:t>Negotiating a transaction</a:t>
            </a:r>
          </a:p>
        </p:txBody>
      </p:sp>
      <p:sp>
        <p:nvSpPr>
          <p:cNvPr id="2052" name="Text Box 4"/>
          <p:cNvSpPr txBox="1">
            <a:spLocks noChangeArrowheads="1"/>
          </p:cNvSpPr>
          <p:nvPr/>
        </p:nvSpPr>
        <p:spPr bwMode="auto">
          <a:xfrm>
            <a:off x="3203848" y="5445224"/>
            <a:ext cx="5472608" cy="707886"/>
          </a:xfrm>
          <a:prstGeom prst="rect">
            <a:avLst/>
          </a:prstGeom>
          <a:noFill/>
          <a:ln w="9525">
            <a:noFill/>
            <a:miter lim="800000"/>
            <a:headEnd/>
            <a:tailEnd/>
          </a:ln>
        </p:spPr>
        <p:txBody>
          <a:bodyPr wrap="square">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1200" cap="none" spc="0" normalizeH="0" baseline="0" noProof="0" dirty="0">
                <a:ln>
                  <a:noFill/>
                </a:ln>
                <a:solidFill>
                  <a:srgbClr val="3333FF"/>
                </a:solidFill>
                <a:effectLst>
                  <a:outerShdw blurRad="38100" dist="38100" dir="2700000" algn="tl">
                    <a:srgbClr val="000000">
                      <a:alpha val="43137"/>
                    </a:srgbClr>
                  </a:outerShdw>
                </a:effectLst>
                <a:uLnTx/>
                <a:uFillTx/>
                <a:latin typeface="Comic Sans MS" pitchFamily="66" charset="0"/>
                <a:ea typeface="+mn-ea"/>
                <a:cs typeface="+mn-cs"/>
              </a:rPr>
              <a:t>A case study</a:t>
            </a:r>
          </a:p>
        </p:txBody>
      </p:sp>
      <p:pic>
        <p:nvPicPr>
          <p:cNvPr id="5" name="Picture 4" descr="Budapest_Web_Banner.jpg"/>
          <p:cNvPicPr>
            <a:picLocks noChangeAspect="1"/>
          </p:cNvPicPr>
          <p:nvPr/>
        </p:nvPicPr>
        <p:blipFill>
          <a:blip r:embed="rId2" cstate="print"/>
          <a:stretch>
            <a:fillRect/>
          </a:stretch>
        </p:blipFill>
        <p:spPr>
          <a:xfrm>
            <a:off x="-1" y="0"/>
            <a:ext cx="9144001" cy="2405576"/>
          </a:xfrm>
          <a:prstGeom prst="rect">
            <a:avLst/>
          </a:prstGeom>
        </p:spPr>
      </p:pic>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89288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5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P spid="205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pPr algn="r"/>
            <a:r>
              <a:rPr lang="ro-RO" b="1" dirty="0" err="1">
                <a:solidFill>
                  <a:srgbClr val="FF0000"/>
                </a:solidFill>
                <a:effectLst>
                  <a:outerShdw blurRad="38100" dist="38100" dir="2700000" algn="tl">
                    <a:srgbClr val="000000">
                      <a:alpha val="43137"/>
                    </a:srgbClr>
                  </a:outerShdw>
                </a:effectLst>
                <a:latin typeface="Comic Sans MS" panose="030F0702030302020204" pitchFamily="66" charset="0"/>
              </a:rPr>
              <a:t>Selling</a:t>
            </a:r>
            <a:r>
              <a:rPr lang="ro-RO"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b="1" dirty="0" err="1">
                <a:solidFill>
                  <a:srgbClr val="FF0000"/>
                </a:solidFill>
                <a:effectLst>
                  <a:outerShdw blurRad="38100" dist="38100" dir="2700000" algn="tl">
                    <a:srgbClr val="000000">
                      <a:alpha val="43137"/>
                    </a:srgbClr>
                  </a:outerShdw>
                </a:effectLst>
                <a:latin typeface="Comic Sans MS" panose="030F0702030302020204" pitchFamily="66" charset="0"/>
              </a:rPr>
              <a:t>assets</a:t>
            </a:r>
            <a:r>
              <a:rPr lang="ro-RO" b="1" dirty="0">
                <a:solidFill>
                  <a:srgbClr val="FF0000"/>
                </a:solidFill>
                <a:effectLst>
                  <a:outerShdw blurRad="38100" dist="38100" dir="2700000" algn="tl">
                    <a:srgbClr val="000000">
                      <a:alpha val="43137"/>
                    </a:srgbClr>
                  </a:outerShdw>
                </a:effectLst>
                <a:latin typeface="Comic Sans MS" panose="030F0702030302020204" pitchFamily="66" charset="0"/>
              </a:rPr>
              <a:t> in Romania</a:t>
            </a:r>
          </a:p>
        </p:txBody>
      </p:sp>
      <p:sp>
        <p:nvSpPr>
          <p:cNvPr id="5" name="Substituent conținut 4"/>
          <p:cNvSpPr>
            <a:spLocks noGrp="1"/>
          </p:cNvSpPr>
          <p:nvPr>
            <p:ph sz="half" idx="1"/>
          </p:nvPr>
        </p:nvSpPr>
        <p:spPr/>
        <p:txBody>
          <a:bodyPr/>
          <a:lstStyle/>
          <a:p>
            <a:pPr marL="0" indent="0">
              <a:buNone/>
            </a:pPr>
            <a:r>
              <a:rPr lang="en-US" sz="2400" dirty="0">
                <a:effectLst>
                  <a:outerShdw blurRad="38100" dist="38100" dir="2700000" algn="tl">
                    <a:srgbClr val="000000">
                      <a:alpha val="43137"/>
                    </a:srgbClr>
                  </a:outerShdw>
                </a:effectLst>
                <a:latin typeface="Comic Sans MS" panose="030F0702030302020204" pitchFamily="66" charset="0"/>
              </a:rPr>
              <a:t>According to the Romanian Insolvency Law</a:t>
            </a:r>
            <a:r>
              <a:rPr lang="ro-RO" sz="2400" dirty="0">
                <a:effectLst>
                  <a:outerShdw blurRad="38100" dist="38100" dir="2700000" algn="tl">
                    <a:srgbClr val="000000">
                      <a:alpha val="43137"/>
                    </a:srgbClr>
                  </a:outerShdw>
                </a:effectLst>
                <a:latin typeface="Comic Sans MS" panose="030F0702030302020204" pitchFamily="66" charset="0"/>
              </a:rPr>
              <a:t>, in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bankruptcy</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stage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assets</a:t>
            </a:r>
            <a:r>
              <a:rPr lang="ro-RO" sz="2400" dirty="0">
                <a:effectLst>
                  <a:outerShdw blurRad="38100" dist="38100" dir="2700000" algn="tl">
                    <a:srgbClr val="000000">
                      <a:alpha val="43137"/>
                    </a:srgbClr>
                  </a:outerShdw>
                </a:effectLst>
                <a:latin typeface="Comic Sans MS" panose="030F0702030302020204" pitchFamily="66" charset="0"/>
              </a:rPr>
              <a:t> of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en-US"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rPr>
              <a:t>debtor</a:t>
            </a:r>
            <a:r>
              <a:rPr lang="ro-RO" sz="2400" dirty="0">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 are sold, either individually or in block, through</a:t>
            </a:r>
            <a:r>
              <a:rPr lang="ro-RO" sz="2400" dirty="0">
                <a:effectLst>
                  <a:outerShdw blurRad="38100" dist="38100" dir="2700000" algn="tl">
                    <a:srgbClr val="000000">
                      <a:alpha val="43137"/>
                    </a:srgbClr>
                  </a:outerShdw>
                </a:effectLst>
              </a:rPr>
              <a:t>:</a:t>
            </a:r>
          </a:p>
          <a:p>
            <a:pPr>
              <a:buFont typeface="Wingdings" panose="05000000000000000000" pitchFamily="2" charset="2"/>
              <a:buChar char="Ø"/>
            </a:pPr>
            <a:r>
              <a:rPr lang="en-US" sz="2400" dirty="0">
                <a:effectLst>
                  <a:outerShdw blurRad="38100" dist="38100" dir="2700000" algn="tl">
                    <a:srgbClr val="000000">
                      <a:alpha val="43137"/>
                    </a:srgbClr>
                  </a:outerShdw>
                </a:effectLst>
              </a:rPr>
              <a:t> public auction, </a:t>
            </a:r>
            <a:endParaRPr lang="ro-RO" sz="2400" dirty="0">
              <a:effectLst>
                <a:outerShdw blurRad="38100" dist="38100" dir="2700000" algn="tl">
                  <a:srgbClr val="000000">
                    <a:alpha val="43137"/>
                  </a:srgbClr>
                </a:outerShdw>
              </a:effectLst>
            </a:endParaRPr>
          </a:p>
          <a:p>
            <a:pPr marL="0" indent="0">
              <a:buNone/>
            </a:pPr>
            <a:endParaRPr lang="ro-RO" sz="2400" dirty="0">
              <a:effectLst>
                <a:outerShdw blurRad="38100" dist="38100" dir="2700000" algn="tl">
                  <a:srgbClr val="000000">
                    <a:alpha val="43137"/>
                  </a:srgbClr>
                </a:outerShdw>
              </a:effectLst>
              <a:latin typeface="Comic Sans MS" panose="030F0702030302020204" pitchFamily="66" charset="0"/>
            </a:endParaRPr>
          </a:p>
        </p:txBody>
      </p:sp>
      <p:pic>
        <p:nvPicPr>
          <p:cNvPr id="6" name="Substituent conținut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479978" y="1916832"/>
            <a:ext cx="4676826" cy="2430626"/>
          </a:xfrm>
          <a:prstGeom prst="rect">
            <a:avLst/>
          </a:prstGeom>
          <a:noFill/>
          <a:ln w="9525">
            <a:noFill/>
            <a:miter lim="800000"/>
            <a:headEnd/>
            <a:tailEnd/>
          </a:ln>
        </p:spPr>
      </p:pic>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9" name="Footer Placeholder 8"/>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803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barn(inVertical)">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barn(inVertical)">
                                      <p:cBhvr>
                                        <p:cTn id="19" dur="500"/>
                                        <p:tgtEl>
                                          <p:spTgt spid="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style.rotation</p:attrName>
                                        </p:attrNameLst>
                                      </p:cBhvr>
                                      <p:tavLst>
                                        <p:tav tm="0">
                                          <p:val>
                                            <p:fltVal val="90"/>
                                          </p:val>
                                        </p:tav>
                                        <p:tav tm="100000">
                                          <p:val>
                                            <p:fltVal val="0"/>
                                          </p:val>
                                        </p:tav>
                                      </p:tavLst>
                                    </p:anim>
                                    <p:animEffect transition="in" filter="fade">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p:txBody>
          <a:bodyPr/>
          <a:lstStyle/>
          <a:p>
            <a:pPr algn="r"/>
            <a:r>
              <a:rPr lang="ro-RO" b="1" dirty="0" err="1">
                <a:solidFill>
                  <a:srgbClr val="FF0000"/>
                </a:solidFill>
                <a:effectLst>
                  <a:outerShdw blurRad="38100" dist="38100" dir="2700000" algn="tl">
                    <a:srgbClr val="000000">
                      <a:alpha val="43137"/>
                    </a:srgbClr>
                  </a:outerShdw>
                </a:effectLst>
                <a:latin typeface="Comic Sans MS" panose="030F0702030302020204" pitchFamily="66" charset="0"/>
              </a:rPr>
              <a:t>Selling</a:t>
            </a:r>
            <a:r>
              <a:rPr lang="ro-RO"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b="1" dirty="0" err="1">
                <a:solidFill>
                  <a:srgbClr val="FF0000"/>
                </a:solidFill>
                <a:effectLst>
                  <a:outerShdw blurRad="38100" dist="38100" dir="2700000" algn="tl">
                    <a:srgbClr val="000000">
                      <a:alpha val="43137"/>
                    </a:srgbClr>
                  </a:outerShdw>
                </a:effectLst>
                <a:latin typeface="Comic Sans MS" panose="030F0702030302020204" pitchFamily="66" charset="0"/>
              </a:rPr>
              <a:t>assets</a:t>
            </a:r>
            <a:r>
              <a:rPr lang="ro-RO" b="1" dirty="0">
                <a:solidFill>
                  <a:srgbClr val="FF0000"/>
                </a:solidFill>
                <a:effectLst>
                  <a:outerShdw blurRad="38100" dist="38100" dir="2700000" algn="tl">
                    <a:srgbClr val="000000">
                      <a:alpha val="43137"/>
                    </a:srgbClr>
                  </a:outerShdw>
                </a:effectLst>
                <a:latin typeface="Comic Sans MS" panose="030F0702030302020204" pitchFamily="66" charset="0"/>
              </a:rPr>
              <a:t> in Romania</a:t>
            </a:r>
          </a:p>
        </p:txBody>
      </p:sp>
      <p:sp>
        <p:nvSpPr>
          <p:cNvPr id="5" name="Substituent conținut 4"/>
          <p:cNvSpPr>
            <a:spLocks noGrp="1"/>
          </p:cNvSpPr>
          <p:nvPr>
            <p:ph sz="half" idx="1"/>
          </p:nvPr>
        </p:nvSpPr>
        <p:spPr/>
        <p:txBody>
          <a:bodyPr/>
          <a:lstStyle/>
          <a:p>
            <a:pPr marL="0" indent="0">
              <a:buNone/>
            </a:pPr>
            <a:r>
              <a:rPr lang="en-US" sz="2400" dirty="0">
                <a:effectLst>
                  <a:outerShdw blurRad="38100" dist="38100" dir="2700000" algn="tl">
                    <a:srgbClr val="000000">
                      <a:alpha val="43137"/>
                    </a:srgbClr>
                  </a:outerShdw>
                </a:effectLst>
                <a:latin typeface="Comic Sans MS" panose="030F0702030302020204" pitchFamily="66" charset="0"/>
              </a:rPr>
              <a:t>According to the Romanian Insolvency Law</a:t>
            </a:r>
            <a:r>
              <a:rPr lang="ro-RO" sz="2400" dirty="0">
                <a:effectLst>
                  <a:outerShdw blurRad="38100" dist="38100" dir="2700000" algn="tl">
                    <a:srgbClr val="000000">
                      <a:alpha val="43137"/>
                    </a:srgbClr>
                  </a:outerShdw>
                </a:effectLst>
                <a:latin typeface="Comic Sans MS" panose="030F0702030302020204" pitchFamily="66" charset="0"/>
              </a:rPr>
              <a:t>, in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bankruptcy</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stage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latin typeface="Comic Sans MS" panose="030F0702030302020204" pitchFamily="66" charset="0"/>
              </a:rPr>
              <a:t>assets</a:t>
            </a:r>
            <a:r>
              <a:rPr lang="ro-RO" sz="2400" dirty="0">
                <a:effectLst>
                  <a:outerShdw blurRad="38100" dist="38100" dir="2700000" algn="tl">
                    <a:srgbClr val="000000">
                      <a:alpha val="43137"/>
                    </a:srgbClr>
                  </a:outerShdw>
                </a:effectLst>
                <a:latin typeface="Comic Sans MS" panose="030F0702030302020204" pitchFamily="66" charset="0"/>
              </a:rPr>
              <a:t> of </a:t>
            </a:r>
            <a:r>
              <a:rPr lang="ro-RO" sz="2400" dirty="0" err="1">
                <a:effectLst>
                  <a:outerShdw blurRad="38100" dist="38100" dir="2700000" algn="tl">
                    <a:srgbClr val="000000">
                      <a:alpha val="43137"/>
                    </a:srgbClr>
                  </a:outerShdw>
                </a:effectLst>
                <a:latin typeface="Comic Sans MS" panose="030F0702030302020204" pitchFamily="66" charset="0"/>
              </a:rPr>
              <a:t>the</a:t>
            </a:r>
            <a:r>
              <a:rPr lang="ro-RO" sz="2400" dirty="0">
                <a:effectLst>
                  <a:outerShdw blurRad="38100" dist="38100" dir="2700000" algn="tl">
                    <a:srgbClr val="000000">
                      <a:alpha val="43137"/>
                    </a:srgbClr>
                  </a:outerShdw>
                </a:effectLst>
                <a:latin typeface="Comic Sans MS" panose="030F0702030302020204" pitchFamily="66" charset="0"/>
              </a:rPr>
              <a:t> </a:t>
            </a:r>
            <a:r>
              <a:rPr lang="en-US" sz="2400" dirty="0">
                <a:effectLst>
                  <a:outerShdw blurRad="38100" dist="38100" dir="2700000" algn="tl">
                    <a:srgbClr val="000000">
                      <a:alpha val="43137"/>
                    </a:srgbClr>
                  </a:outerShdw>
                </a:effectLst>
                <a:latin typeface="Comic Sans MS" panose="030F0702030302020204" pitchFamily="66" charset="0"/>
              </a:rPr>
              <a:t> </a:t>
            </a:r>
            <a:r>
              <a:rPr lang="ro-RO" sz="2400" dirty="0" err="1">
                <a:effectLst>
                  <a:outerShdw blurRad="38100" dist="38100" dir="2700000" algn="tl">
                    <a:srgbClr val="000000">
                      <a:alpha val="43137"/>
                    </a:srgbClr>
                  </a:outerShdw>
                </a:effectLst>
              </a:rPr>
              <a:t>debtor</a:t>
            </a:r>
            <a:r>
              <a:rPr lang="ro-RO" sz="2400" dirty="0">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 are sold, either individually or in block, through</a:t>
            </a:r>
            <a:r>
              <a:rPr lang="ro-RO" sz="2400" dirty="0">
                <a:effectLst>
                  <a:outerShdw blurRad="38100" dist="38100" dir="2700000" algn="tl">
                    <a:srgbClr val="000000">
                      <a:alpha val="43137"/>
                    </a:srgbClr>
                  </a:outerShdw>
                </a:effectLst>
              </a:rPr>
              <a:t>:</a:t>
            </a:r>
          </a:p>
          <a:p>
            <a:pPr>
              <a:buFont typeface="Wingdings" panose="05000000000000000000" pitchFamily="2" charset="2"/>
              <a:buChar char="Ø"/>
            </a:pPr>
            <a:r>
              <a:rPr lang="en-US" sz="2400" dirty="0">
                <a:effectLst>
                  <a:outerShdw blurRad="38100" dist="38100" dir="2700000" algn="tl">
                    <a:srgbClr val="000000">
                      <a:alpha val="43137"/>
                    </a:srgbClr>
                  </a:outerShdw>
                </a:effectLst>
              </a:rPr>
              <a:t> public auction, </a:t>
            </a:r>
            <a:endParaRPr lang="ro-RO" sz="2400" dirty="0">
              <a:effectLst>
                <a:outerShdw blurRad="38100" dist="38100" dir="2700000" algn="tl">
                  <a:srgbClr val="000000">
                    <a:alpha val="43137"/>
                  </a:srgbClr>
                </a:outerShdw>
              </a:effectLst>
            </a:endParaRPr>
          </a:p>
          <a:p>
            <a:pPr>
              <a:buFont typeface="Wingdings" panose="05000000000000000000" pitchFamily="2" charset="2"/>
              <a:buChar char="Ø"/>
            </a:pPr>
            <a:r>
              <a:rPr lang="ro-RO" sz="2400" dirty="0">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direct negotiation, or </a:t>
            </a:r>
            <a:endParaRPr lang="ro-RO" sz="2400" dirty="0">
              <a:effectLst>
                <a:outerShdw blurRad="38100" dist="38100" dir="2700000" algn="tl">
                  <a:srgbClr val="000000">
                    <a:alpha val="43137"/>
                  </a:srgbClr>
                </a:outerShdw>
              </a:effectLst>
            </a:endParaRPr>
          </a:p>
          <a:p>
            <a:pPr>
              <a:buFont typeface="Wingdings" panose="05000000000000000000" pitchFamily="2" charset="2"/>
              <a:buChar char="Ø"/>
            </a:pPr>
            <a:r>
              <a:rPr lang="en-US" sz="2400" dirty="0">
                <a:effectLst>
                  <a:outerShdw blurRad="38100" dist="38100" dir="2700000" algn="tl">
                    <a:srgbClr val="000000">
                      <a:alpha val="43137"/>
                    </a:srgbClr>
                  </a:outerShdw>
                </a:effectLst>
              </a:rPr>
              <a:t>a</a:t>
            </a:r>
            <a:r>
              <a:rPr lang="ro-RO" sz="2400" dirty="0">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combination of the two</a:t>
            </a:r>
            <a:r>
              <a:rPr lang="ro-RO" sz="2400" dirty="0">
                <a:effectLst>
                  <a:outerShdw blurRad="38100" dist="38100" dir="2700000" algn="tl">
                    <a:srgbClr val="000000">
                      <a:alpha val="43137"/>
                    </a:srgbClr>
                  </a:outerShdw>
                </a:effectLst>
              </a:rPr>
              <a:t> </a:t>
            </a:r>
            <a:r>
              <a:rPr lang="ro-RO" sz="2400" dirty="0" err="1">
                <a:effectLst>
                  <a:outerShdw blurRad="38100" dist="38100" dir="2700000" algn="tl">
                    <a:srgbClr val="000000">
                      <a:alpha val="43137"/>
                    </a:srgbClr>
                  </a:outerShdw>
                </a:effectLst>
              </a:rPr>
              <a:t>that</a:t>
            </a:r>
            <a:r>
              <a:rPr lang="ro-RO" sz="2400" dirty="0">
                <a:effectLst>
                  <a:outerShdw blurRad="38100" dist="38100" dir="2700000" algn="tl">
                    <a:srgbClr val="000000">
                      <a:alpha val="43137"/>
                    </a:srgbClr>
                  </a:outerShdw>
                </a:effectLst>
              </a:rPr>
              <a:t> </a:t>
            </a:r>
            <a:r>
              <a:rPr lang="ro-RO" sz="2400" dirty="0" err="1">
                <a:effectLst>
                  <a:outerShdw blurRad="38100" dist="38100" dir="2700000" algn="tl">
                    <a:srgbClr val="000000">
                      <a:alpha val="43137"/>
                    </a:srgbClr>
                  </a:outerShdw>
                </a:effectLst>
              </a:rPr>
              <a:t>means</a:t>
            </a:r>
            <a:r>
              <a:rPr lang="ro-RO" sz="2400" dirty="0">
                <a:effectLst>
                  <a:outerShdw blurRad="38100" dist="38100" dir="2700000" algn="tl">
                    <a:srgbClr val="000000">
                      <a:alpha val="43137"/>
                    </a:srgbClr>
                  </a:outerShdw>
                </a:effectLst>
              </a:rPr>
              <a:t> </a:t>
            </a:r>
          </a:p>
          <a:p>
            <a:pPr>
              <a:buNone/>
            </a:pPr>
            <a:r>
              <a:rPr lang="ro-RO" sz="2400" dirty="0">
                <a:effectLst>
                  <a:outerShdw blurRad="38100" dist="38100" dir="2700000" algn="tl">
                    <a:srgbClr val="000000">
                      <a:alpha val="43137"/>
                    </a:srgbClr>
                  </a:outerShdw>
                </a:effectLst>
              </a:rPr>
              <a:t>    </a:t>
            </a:r>
            <a:r>
              <a:rPr lang="ro-RO" sz="2400" dirty="0" err="1">
                <a:solidFill>
                  <a:srgbClr val="3333FF"/>
                </a:solidFill>
                <a:effectLst>
                  <a:outerShdw blurRad="38100" dist="38100" dir="2700000" algn="tl">
                    <a:srgbClr val="000000">
                      <a:alpha val="43137"/>
                    </a:srgbClr>
                  </a:outerShdw>
                </a:effectLst>
              </a:rPr>
              <a:t>organizing</a:t>
            </a:r>
            <a:r>
              <a:rPr lang="ro-RO" sz="2400" dirty="0">
                <a:solidFill>
                  <a:srgbClr val="3333FF"/>
                </a:solidFill>
              </a:rPr>
              <a:t> </a:t>
            </a:r>
            <a:r>
              <a:rPr lang="ro-RO" sz="2400" dirty="0">
                <a:solidFill>
                  <a:srgbClr val="3333FF"/>
                </a:solidFill>
                <a:effectLst>
                  <a:outerShdw blurRad="38100" dist="38100" dir="2700000" algn="tl">
                    <a:srgbClr val="000000">
                      <a:alpha val="43137"/>
                    </a:srgbClr>
                  </a:outerShdw>
                </a:effectLst>
              </a:rPr>
              <a:t>a …</a:t>
            </a:r>
            <a:endParaRPr lang="ro-RO" sz="2400" dirty="0">
              <a:solidFill>
                <a:srgbClr val="3333FF"/>
              </a:solidFill>
              <a:effectLst>
                <a:outerShdw blurRad="38100" dist="38100" dir="2700000" algn="tl">
                  <a:srgbClr val="000000">
                    <a:alpha val="43137"/>
                  </a:srgbClr>
                </a:outerShdw>
              </a:effectLst>
              <a:latin typeface="Comic Sans MS" panose="030F0702030302020204" pitchFamily="66" charset="0"/>
            </a:endParaRPr>
          </a:p>
          <a:p>
            <a:pPr marL="0" indent="0">
              <a:buNone/>
            </a:pPr>
            <a:endParaRPr lang="ro-RO" sz="2400" dirty="0">
              <a:effectLst>
                <a:outerShdw blurRad="38100" dist="38100" dir="2700000" algn="tl">
                  <a:srgbClr val="000000">
                    <a:alpha val="43137"/>
                  </a:srgbClr>
                </a:outerShdw>
              </a:effectLst>
              <a:latin typeface="Comic Sans MS" panose="030F0702030302020204" pitchFamily="66" charset="0"/>
            </a:endParaRPr>
          </a:p>
        </p:txBody>
      </p:sp>
      <p:pic>
        <p:nvPicPr>
          <p:cNvPr id="3" name="I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1196752"/>
            <a:ext cx="3610744" cy="5423864"/>
          </a:xfrm>
          <a:prstGeom prst="rect">
            <a:avLst/>
          </a:prstGeom>
        </p:spPr>
      </p:pic>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99570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arn(inVertical)">
                                      <p:cBhvr>
                                        <p:cTn id="7" dur="500"/>
                                        <p:tgtEl>
                                          <p:spTgt spid="5">
                                            <p:txEl>
                                              <p:pRg st="2" end="2"/>
                                            </p:txEl>
                                          </p:spTgt>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90"/>
                                          </p:val>
                                        </p:tav>
                                        <p:tav tm="100000">
                                          <p:val>
                                            <p:fltVal val="0"/>
                                          </p:val>
                                        </p:tav>
                                      </p:tavLst>
                                    </p:anim>
                                    <p:animEffect transition="in" filter="fade">
                                      <p:cBhvr>
                                        <p:cTn id="14" dur="1000"/>
                                        <p:tgtEl>
                                          <p:spTgt spid="3"/>
                                        </p:tgtEl>
                                      </p:cBhvr>
                                    </p:animEffect>
                                  </p:childTnLst>
                                </p:cTn>
                              </p:par>
                            </p:childTnLst>
                          </p:cTn>
                        </p:par>
                        <p:par>
                          <p:cTn id="15" fill="hold">
                            <p:stCondLst>
                              <p:cond delay="1500"/>
                            </p:stCondLst>
                            <p:childTnLst>
                              <p:par>
                                <p:cTn id="16" presetID="16" presetClass="entr" presetSubtype="21" fill="hold" nodeType="after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barn(inVertical)">
                                      <p:cBhvr>
                                        <p:cTn id="18" dur="500"/>
                                        <p:tgtEl>
                                          <p:spTgt spid="5">
                                            <p:txEl>
                                              <p:pRg st="3" end="3"/>
                                            </p:txEl>
                                          </p:spTgt>
                                        </p:tgtEl>
                                      </p:cBhvr>
                                    </p:animEffect>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179512" y="274638"/>
            <a:ext cx="8784976" cy="1143000"/>
          </a:xfrm>
        </p:spPr>
        <p:txBody>
          <a:bodyPr/>
          <a:lstStyle/>
          <a:p>
            <a:pPr algn="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Direct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negotiation</a:t>
            </a: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with</a:t>
            </a: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overbidding</a:t>
            </a: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 - </a:t>
            </a:r>
            <a:r>
              <a:rPr lang="ro-RO" sz="3600" b="1" dirty="0">
                <a:solidFill>
                  <a:srgbClr val="FF0000"/>
                </a:solidFill>
                <a:effectLst>
                  <a:outerShdw blurRad="38100" dist="38100" dir="2700000" algn="tl">
                    <a:srgbClr val="000000">
                      <a:alpha val="43137"/>
                    </a:srgbClr>
                  </a:outerShdw>
                </a:effectLst>
              </a:rPr>
              <a:t>Who </a:t>
            </a:r>
            <a:r>
              <a:rPr lang="ro-RO" sz="3600" b="1" dirty="0" err="1">
                <a:solidFill>
                  <a:srgbClr val="FF0000"/>
                </a:solidFill>
                <a:effectLst>
                  <a:outerShdw blurRad="38100" dist="38100" dir="2700000" algn="tl">
                    <a:srgbClr val="000000">
                      <a:alpha val="43137"/>
                    </a:srgbClr>
                  </a:outerShdw>
                </a:effectLst>
              </a:rPr>
              <a:t>offers</a:t>
            </a:r>
            <a:r>
              <a:rPr lang="ro-RO" sz="3600" b="1" dirty="0">
                <a:solidFill>
                  <a:srgbClr val="FF0000"/>
                </a:solidFill>
                <a:effectLst>
                  <a:outerShdw blurRad="38100" dist="38100" dir="2700000" algn="tl">
                    <a:srgbClr val="000000">
                      <a:alpha val="43137"/>
                    </a:srgbClr>
                  </a:outerShdw>
                </a:effectLst>
              </a:rPr>
              <a:t> more?</a:t>
            </a:r>
            <a:endPar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endParaRPr>
          </a:p>
        </p:txBody>
      </p:sp>
      <p:sp>
        <p:nvSpPr>
          <p:cNvPr id="5" name="Substituent conținut 4"/>
          <p:cNvSpPr>
            <a:spLocks noGrp="1"/>
          </p:cNvSpPr>
          <p:nvPr>
            <p:ph sz="half" idx="1"/>
          </p:nvPr>
        </p:nvSpPr>
        <p:spPr/>
        <p:txBody>
          <a:bodyPr/>
          <a:lstStyle/>
          <a:p>
            <a:pPr marL="0" indent="0">
              <a:buNone/>
            </a:pPr>
            <a:r>
              <a:rPr lang="en-US" sz="1800" dirty="0">
                <a:effectLst>
                  <a:outerShdw blurRad="38100" dist="38100" dir="2700000" algn="tl">
                    <a:srgbClr val="000000">
                      <a:alpha val="43137"/>
                    </a:srgbClr>
                  </a:outerShdw>
                </a:effectLst>
              </a:rPr>
              <a:t>This method is complex and </a:t>
            </a:r>
            <a:r>
              <a:rPr lang="ro-RO" sz="1800" dirty="0" err="1">
                <a:effectLst>
                  <a:outerShdw blurRad="38100" dist="38100" dir="2700000" algn="tl">
                    <a:srgbClr val="000000">
                      <a:alpha val="43137"/>
                    </a:srgbClr>
                  </a:outerShdw>
                </a:effectLst>
              </a:rPr>
              <a:t>the</a:t>
            </a:r>
            <a:r>
              <a:rPr lang="ro-RO" sz="1800" dirty="0">
                <a:effectLst>
                  <a:outerShdw blurRad="38100" dist="38100" dir="2700000" algn="tl">
                    <a:srgbClr val="000000">
                      <a:alpha val="43137"/>
                    </a:srgbClr>
                  </a:outerShdw>
                </a:effectLst>
              </a:rPr>
              <a:t> </a:t>
            </a:r>
            <a:r>
              <a:rPr lang="en-US" sz="1800" dirty="0">
                <a:effectLst>
                  <a:outerShdw blurRad="38100" dist="38100" dir="2700000" algn="tl">
                    <a:srgbClr val="000000">
                      <a:alpha val="43137"/>
                    </a:srgbClr>
                  </a:outerShdw>
                </a:effectLst>
              </a:rPr>
              <a:t>insolvency practitioner undertakes to use its full capacity as a negotiator.</a:t>
            </a:r>
            <a:endParaRPr lang="ro-RO" sz="1800" dirty="0">
              <a:effectLst>
                <a:outerShdw blurRad="38100" dist="38100" dir="2700000" algn="tl">
                  <a:srgbClr val="000000">
                    <a:alpha val="43137"/>
                  </a:srgbClr>
                </a:outerShdw>
              </a:effectLst>
            </a:endParaRPr>
          </a:p>
          <a:p>
            <a:pPr marL="0" indent="0">
              <a:buNone/>
            </a:pPr>
            <a:r>
              <a:rPr lang="ro-RO" sz="1800" dirty="0">
                <a:effectLst>
                  <a:outerShdw blurRad="38100" dist="38100" dir="2700000" algn="tl">
                    <a:srgbClr val="000000">
                      <a:alpha val="43137"/>
                    </a:srgbClr>
                  </a:outerShdw>
                </a:effectLst>
              </a:rPr>
              <a:t>The proceeding starts with the receipt of an </a:t>
            </a:r>
            <a:r>
              <a:rPr lang="ro-RO" sz="1800" dirty="0" err="1">
                <a:effectLst>
                  <a:outerShdw blurRad="38100" dist="38100" dir="2700000" algn="tl">
                    <a:srgbClr val="000000">
                      <a:alpha val="43137"/>
                    </a:srgbClr>
                  </a:outerShdw>
                </a:effectLst>
              </a:rPr>
              <a:t>offer</a:t>
            </a:r>
            <a:r>
              <a:rPr lang="ro-RO" sz="1800" dirty="0">
                <a:effectLst>
                  <a:outerShdw blurRad="38100" dist="38100" dir="2700000" algn="tl">
                    <a:srgbClr val="000000">
                      <a:alpha val="43137"/>
                    </a:srgbClr>
                  </a:outerShdw>
                </a:effectLst>
              </a:rPr>
              <a:t> </a:t>
            </a:r>
            <a:r>
              <a:rPr lang="ro-RO" sz="1800" dirty="0" err="1">
                <a:effectLst>
                  <a:outerShdw blurRad="38100" dist="38100" dir="2700000" algn="tl">
                    <a:srgbClr val="000000">
                      <a:alpha val="43137"/>
                    </a:srgbClr>
                  </a:outerShdw>
                </a:effectLst>
              </a:rPr>
              <a:t>to</a:t>
            </a:r>
            <a:r>
              <a:rPr lang="ro-RO" sz="1800" dirty="0">
                <a:effectLst>
                  <a:outerShdw blurRad="38100" dist="38100" dir="2700000" algn="tl">
                    <a:srgbClr val="000000">
                      <a:alpha val="43137"/>
                    </a:srgbClr>
                  </a:outerShdw>
                </a:effectLst>
              </a:rPr>
              <a:t> </a:t>
            </a:r>
            <a:r>
              <a:rPr lang="ro-RO" sz="1800" dirty="0" err="1">
                <a:effectLst>
                  <a:outerShdw blurRad="38100" dist="38100" dir="2700000" algn="tl">
                    <a:srgbClr val="000000">
                      <a:alpha val="43137"/>
                    </a:srgbClr>
                  </a:outerShdw>
                </a:effectLst>
              </a:rPr>
              <a:t>buy</a:t>
            </a:r>
            <a:r>
              <a:rPr lang="ro-RO" sz="1800" dirty="0">
                <a:effectLst>
                  <a:outerShdw blurRad="38100" dist="38100" dir="2700000" algn="tl">
                    <a:srgbClr val="000000">
                      <a:alpha val="43137"/>
                    </a:srgbClr>
                  </a:outerShdw>
                </a:effectLst>
              </a:rPr>
              <a:t> at a price </a:t>
            </a:r>
            <a:r>
              <a:rPr lang="en-US" sz="1800" dirty="0">
                <a:effectLst>
                  <a:outerShdw blurRad="38100" dist="38100" dir="2700000" algn="tl">
                    <a:srgbClr val="000000">
                      <a:alpha val="43137"/>
                    </a:srgbClr>
                  </a:outerShdw>
                </a:effectLst>
              </a:rPr>
              <a:t>accepted by the creditors.</a:t>
            </a:r>
            <a:r>
              <a:rPr lang="ro-RO" sz="1800" dirty="0">
                <a:effectLst>
                  <a:outerShdw blurRad="38100" dist="38100" dir="2700000" algn="tl">
                    <a:srgbClr val="000000">
                      <a:alpha val="43137"/>
                    </a:srgbClr>
                  </a:outerShdw>
                </a:effectLst>
              </a:rPr>
              <a:t> </a:t>
            </a:r>
          </a:p>
          <a:p>
            <a:pPr marL="0" indent="0">
              <a:buNone/>
            </a:pPr>
            <a:r>
              <a:rPr lang="ro-RO" sz="1800" dirty="0" err="1">
                <a:effectLst>
                  <a:outerShdw blurRad="38100" dist="38100" dir="2700000" algn="tl">
                    <a:srgbClr val="000000">
                      <a:alpha val="43137"/>
                    </a:srgbClr>
                  </a:outerShdw>
                </a:effectLst>
                <a:latin typeface="Comic Sans MS" panose="030F0702030302020204" pitchFamily="66" charset="0"/>
              </a:rPr>
              <a:t>To</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preserve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transparency</a:t>
            </a:r>
            <a:r>
              <a:rPr lang="ro-RO" sz="1800" dirty="0">
                <a:effectLst>
                  <a:outerShdw blurRad="38100" dist="38100" dir="2700000" algn="tl">
                    <a:srgbClr val="000000">
                      <a:alpha val="43137"/>
                    </a:srgbClr>
                  </a:outerShdw>
                </a:effectLst>
                <a:latin typeface="Comic Sans MS" panose="030F0702030302020204" pitchFamily="66" charset="0"/>
              </a:rPr>
              <a:t> of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proceeding</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Romanian </a:t>
            </a:r>
            <a:r>
              <a:rPr lang="ro-RO" sz="1800" dirty="0" err="1">
                <a:effectLst>
                  <a:outerShdw blurRad="38100" dist="38100" dir="2700000" algn="tl">
                    <a:srgbClr val="000000">
                      <a:alpha val="43137"/>
                    </a:srgbClr>
                  </a:outerShdw>
                </a:effectLst>
                <a:latin typeface="Comic Sans MS" panose="030F0702030302020204" pitchFamily="66" charset="0"/>
              </a:rPr>
              <a:t>law</a:t>
            </a:r>
            <a:r>
              <a:rPr lang="ro-RO" sz="1800" dirty="0">
                <a:effectLst>
                  <a:outerShdw blurRad="38100" dist="38100" dir="2700000" algn="tl">
                    <a:srgbClr val="000000">
                      <a:alpha val="43137"/>
                    </a:srgbClr>
                  </a:outerShdw>
                </a:effectLst>
                <a:latin typeface="Comic Sans MS" panose="030F0702030302020204" pitchFamily="66" charset="0"/>
              </a:rPr>
              <a:t> </a:t>
            </a:r>
            <a:r>
              <a:rPr lang="en-US" sz="1800" dirty="0">
                <a:effectLst>
                  <a:outerShdw blurRad="38100" dist="38100" dir="2700000" algn="tl">
                    <a:srgbClr val="000000">
                      <a:alpha val="43137"/>
                    </a:srgbClr>
                  </a:outerShdw>
                </a:effectLst>
              </a:rPr>
              <a:t>obliges the liquidator to publish a notice of the transaction and </a:t>
            </a:r>
            <a:r>
              <a:rPr lang="ro-RO" sz="1800" dirty="0" err="1">
                <a:effectLst>
                  <a:outerShdw blurRad="38100" dist="38100" dir="2700000" algn="tl">
                    <a:srgbClr val="000000">
                      <a:alpha val="43137"/>
                    </a:srgbClr>
                  </a:outerShdw>
                </a:effectLst>
              </a:rPr>
              <a:t>the</a:t>
            </a:r>
            <a:r>
              <a:rPr lang="ro-RO" sz="1800" dirty="0">
                <a:effectLst>
                  <a:outerShdw blurRad="38100" dist="38100" dir="2700000" algn="tl">
                    <a:srgbClr val="000000">
                      <a:alpha val="43137"/>
                    </a:srgbClr>
                  </a:outerShdw>
                </a:effectLst>
              </a:rPr>
              <a:t> </a:t>
            </a:r>
            <a:r>
              <a:rPr lang="en-US" sz="1800" dirty="0">
                <a:effectLst>
                  <a:outerShdw blurRad="38100" dist="38100" dir="2700000" algn="tl">
                    <a:srgbClr val="000000">
                      <a:alpha val="43137"/>
                    </a:srgbClr>
                  </a:outerShdw>
                </a:effectLst>
              </a:rPr>
              <a:t>terms </a:t>
            </a:r>
            <a:r>
              <a:rPr lang="ro-RO" sz="1800" dirty="0">
                <a:effectLst>
                  <a:outerShdw blurRad="38100" dist="38100" dir="2700000" algn="tl">
                    <a:srgbClr val="000000">
                      <a:alpha val="43137"/>
                    </a:srgbClr>
                  </a:outerShdw>
                </a:effectLst>
              </a:rPr>
              <a:t>of </a:t>
            </a:r>
            <a:r>
              <a:rPr lang="en-US" sz="1800" dirty="0">
                <a:effectLst>
                  <a:outerShdw blurRad="38100" dist="38100" dir="2700000" algn="tl">
                    <a:srgbClr val="000000">
                      <a:alpha val="43137"/>
                    </a:srgbClr>
                  </a:outerShdw>
                </a:effectLst>
              </a:rPr>
              <a:t>overbid</a:t>
            </a:r>
            <a:r>
              <a:rPr lang="ro-RO" sz="1800" dirty="0" err="1">
                <a:effectLst>
                  <a:outerShdw blurRad="38100" dist="38100" dir="2700000" algn="tl">
                    <a:srgbClr val="000000">
                      <a:alpha val="43137"/>
                    </a:srgbClr>
                  </a:outerShdw>
                </a:effectLst>
              </a:rPr>
              <a:t>ding</a:t>
            </a:r>
            <a:r>
              <a:rPr lang="en-US" sz="1800" dirty="0">
                <a:effectLst>
                  <a:outerShdw blurRad="38100" dist="38100" dir="2700000" algn="tl">
                    <a:srgbClr val="000000">
                      <a:alpha val="43137"/>
                    </a:srgbClr>
                  </a:outerShdw>
                </a:effectLst>
              </a:rPr>
              <a:t>.</a:t>
            </a:r>
            <a:endParaRPr lang="ro-RO" sz="1800" dirty="0">
              <a:effectLst>
                <a:outerShdw blurRad="38100" dist="38100" dir="2700000" algn="tl">
                  <a:srgbClr val="000000">
                    <a:alpha val="43137"/>
                  </a:srgbClr>
                </a:outerShdw>
              </a:effectLst>
            </a:endParaRPr>
          </a:p>
        </p:txBody>
      </p:sp>
      <p:pic>
        <p:nvPicPr>
          <p:cNvPr id="18" name="Picture 17" descr="bird_flying_with_letter_hg_clr.gif"/>
          <p:cNvPicPr>
            <a:picLocks noChangeAspect="1"/>
          </p:cNvPicPr>
          <p:nvPr/>
        </p:nvPicPr>
        <p:blipFill>
          <a:blip r:embed="rId2" cstate="print"/>
          <a:stretch>
            <a:fillRect/>
          </a:stretch>
        </p:blipFill>
        <p:spPr>
          <a:xfrm>
            <a:off x="1979712" y="-1035496"/>
            <a:ext cx="3169920" cy="3169920"/>
          </a:xfrm>
          <a:prstGeom prst="rect">
            <a:avLst/>
          </a:prstGeom>
        </p:spPr>
      </p:pic>
      <p:pic>
        <p:nvPicPr>
          <p:cNvPr id="19" name="Picture 18" descr="bird_flying_with_g_clr.gif"/>
          <p:cNvPicPr>
            <a:picLocks noChangeAspect="1"/>
          </p:cNvPicPr>
          <p:nvPr/>
        </p:nvPicPr>
        <p:blipFill>
          <a:blip r:embed="rId3" cstate="print"/>
          <a:stretch>
            <a:fillRect/>
          </a:stretch>
        </p:blipFill>
        <p:spPr>
          <a:xfrm>
            <a:off x="5187035" y="-167322"/>
            <a:ext cx="3169920" cy="3169920"/>
          </a:xfrm>
          <a:prstGeom prst="rect">
            <a:avLst/>
          </a:prstGeom>
        </p:spPr>
      </p:pic>
      <p:pic>
        <p:nvPicPr>
          <p:cNvPr id="20" name="Picture 19" descr="Offer.png"/>
          <p:cNvPicPr>
            <a:picLocks noChangeAspect="1"/>
          </p:cNvPicPr>
          <p:nvPr/>
        </p:nvPicPr>
        <p:blipFill>
          <a:blip r:embed="rId4" cstate="print"/>
          <a:stretch>
            <a:fillRect/>
          </a:stretch>
        </p:blipFill>
        <p:spPr>
          <a:xfrm>
            <a:off x="6084168" y="1700808"/>
            <a:ext cx="2040649" cy="1650011"/>
          </a:xfrm>
          <a:prstGeom prst="rect">
            <a:avLst/>
          </a:prstGeom>
        </p:spPr>
      </p:pic>
      <p:pic>
        <p:nvPicPr>
          <p:cNvPr id="4" name="I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8779" y="1777683"/>
            <a:ext cx="2524125" cy="3333750"/>
          </a:xfrm>
          <a:prstGeom prst="rect">
            <a:avLst/>
          </a:prstGeom>
        </p:spPr>
      </p:pic>
      <p:sp>
        <p:nvSpPr>
          <p:cNvPr id="8" name="Date Placeholder 7"/>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10" name="Footer Placeholder 9"/>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354209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checkerboard(across)">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checkerboard(across)">
                                      <p:cBhvr>
                                        <p:cTn id="18" dur="500"/>
                                        <p:tgtEl>
                                          <p:spTgt spid="5">
                                            <p:txEl>
                                              <p:pRg st="1" end="1"/>
                                            </p:txEl>
                                          </p:spTgt>
                                        </p:tgtEl>
                                      </p:cBhvr>
                                    </p:animEffect>
                                  </p:childTnLst>
                                </p:cTn>
                              </p:par>
                            </p:childTnLst>
                          </p:cTn>
                        </p:par>
                        <p:par>
                          <p:cTn id="19" fill="hold">
                            <p:stCondLst>
                              <p:cond delay="500"/>
                            </p:stCondLst>
                            <p:childTnLst>
                              <p:par>
                                <p:cTn id="20" presetID="1"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childTnLst>
                          </p:cTn>
                        </p:par>
                        <p:par>
                          <p:cTn id="22" fill="hold">
                            <p:stCondLst>
                              <p:cond delay="500"/>
                            </p:stCondLst>
                            <p:childTnLst>
                              <p:par>
                                <p:cTn id="23" presetID="49" presetClass="path" presetSubtype="0" accel="50000" decel="50000" fill="hold" nodeType="afterEffect">
                                  <p:stCondLst>
                                    <p:cond delay="0"/>
                                  </p:stCondLst>
                                  <p:childTnLst>
                                    <p:animMotion origin="layout" path="M 4.16667E-6 7.40741E-7 L 0.36215 0.13657 " pathEditMode="relative" rAng="0" ptsTypes="AA">
                                      <p:cBhvr>
                                        <p:cTn id="24" dur="2000" fill="hold"/>
                                        <p:tgtEl>
                                          <p:spTgt spid="18"/>
                                        </p:tgtEl>
                                        <p:attrNameLst>
                                          <p:attrName>ppt_x</p:attrName>
                                          <p:attrName>ppt_y</p:attrName>
                                        </p:attrNameLst>
                                      </p:cBhvr>
                                      <p:rCtr x="18100" y="6800"/>
                                    </p:animMotion>
                                  </p:childTnLst>
                                </p:cTn>
                              </p:par>
                            </p:childTnLst>
                          </p:cTn>
                        </p:par>
                        <p:par>
                          <p:cTn id="25" fill="hold">
                            <p:stCondLst>
                              <p:cond delay="2500"/>
                            </p:stCondLst>
                            <p:childTnLst>
                              <p:par>
                                <p:cTn id="26" presetID="1" presetClass="exit" presetSubtype="0" fill="hold" nodeType="afterEffect">
                                  <p:stCondLst>
                                    <p:cond delay="0"/>
                                  </p:stCondLst>
                                  <p:childTnLst>
                                    <p:set>
                                      <p:cBhvr>
                                        <p:cTn id="27" dur="1" fill="hold">
                                          <p:stCondLst>
                                            <p:cond delay="0"/>
                                          </p:stCondLst>
                                        </p:cTn>
                                        <p:tgtEl>
                                          <p:spTgt spid="18"/>
                                        </p:tgtEl>
                                        <p:attrNameLst>
                                          <p:attrName>style.visibility</p:attrName>
                                        </p:attrNameLst>
                                      </p:cBhvr>
                                      <p:to>
                                        <p:strVal val="hidden"/>
                                      </p:to>
                                    </p:set>
                                  </p:childTnLst>
                                </p:cTn>
                              </p:par>
                              <p:par>
                                <p:cTn id="28" presetID="1" presetClass="entr" presetSubtype="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childTnLst>
                                </p:cTn>
                              </p:par>
                              <p:par>
                                <p:cTn id="32" presetID="42" presetClass="path" presetSubtype="0" accel="50000" decel="50000" fill="hold" nodeType="withEffect">
                                  <p:stCondLst>
                                    <p:cond delay="0"/>
                                  </p:stCondLst>
                                  <p:childTnLst>
                                    <p:animMotion origin="layout" path="M 2.77778E-7 2.96296E-6 L -0.00122 0.22615 " pathEditMode="relative" rAng="0" ptsTypes="AA">
                                      <p:cBhvr>
                                        <p:cTn id="33" dur="2000" fill="hold"/>
                                        <p:tgtEl>
                                          <p:spTgt spid="20"/>
                                        </p:tgtEl>
                                        <p:attrNameLst>
                                          <p:attrName>ppt_x</p:attrName>
                                          <p:attrName>ppt_y</p:attrName>
                                        </p:attrNameLst>
                                      </p:cBhvr>
                                      <p:rCtr x="-100" y="11300"/>
                                    </p:animMotion>
                                  </p:childTnLst>
                                </p:cTn>
                              </p:par>
                            </p:childTnLst>
                          </p:cTn>
                        </p:par>
                        <p:par>
                          <p:cTn id="34" fill="hold">
                            <p:stCondLst>
                              <p:cond delay="4500"/>
                            </p:stCondLst>
                            <p:childTnLst>
                              <p:par>
                                <p:cTn id="35" presetID="2" presetClass="exit" presetSubtype="2" fill="hold" nodeType="afterEffect">
                                  <p:stCondLst>
                                    <p:cond delay="0"/>
                                  </p:stCondLst>
                                  <p:childTnLst>
                                    <p:anim calcmode="lin" valueType="num">
                                      <p:cBhvr additive="base">
                                        <p:cTn id="36" dur="500"/>
                                        <p:tgtEl>
                                          <p:spTgt spid="19"/>
                                        </p:tgtEl>
                                        <p:attrNameLst>
                                          <p:attrName>ppt_x</p:attrName>
                                        </p:attrNameLst>
                                      </p:cBhvr>
                                      <p:tavLst>
                                        <p:tav tm="0">
                                          <p:val>
                                            <p:strVal val="ppt_x"/>
                                          </p:val>
                                        </p:tav>
                                        <p:tav tm="100000">
                                          <p:val>
                                            <p:strVal val="1+ppt_w/2"/>
                                          </p:val>
                                        </p:tav>
                                      </p:tavLst>
                                    </p:anim>
                                    <p:anim calcmode="lin" valueType="num">
                                      <p:cBhvr additive="base">
                                        <p:cTn id="37" dur="500"/>
                                        <p:tgtEl>
                                          <p:spTgt spid="19"/>
                                        </p:tgtEl>
                                        <p:attrNameLst>
                                          <p:attrName>ppt_y</p:attrName>
                                        </p:attrNameLst>
                                      </p:cBhvr>
                                      <p:tavLst>
                                        <p:tav tm="0">
                                          <p:val>
                                            <p:strVal val="ppt_y"/>
                                          </p:val>
                                        </p:tav>
                                        <p:tav tm="100000">
                                          <p:val>
                                            <p:strVal val="ppt_y"/>
                                          </p:val>
                                        </p:tav>
                                      </p:tavLst>
                                    </p:anim>
                                    <p:set>
                                      <p:cBhvr>
                                        <p:cTn id="38" dur="1" fill="hold">
                                          <p:stCondLst>
                                            <p:cond delay="499"/>
                                          </p:stCondLst>
                                        </p:cTn>
                                        <p:tgtEl>
                                          <p:spTgt spid="1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Effect transition="in" filter="barn(inVertical)">
                                      <p:cBhvr>
                                        <p:cTn id="43" dur="500"/>
                                        <p:tgtEl>
                                          <p:spTgt spid="5">
                                            <p:txEl>
                                              <p:pRg st="2" end="2"/>
                                            </p:txEl>
                                          </p:spTgt>
                                        </p:tgtEl>
                                      </p:cBhvr>
                                    </p:animEffect>
                                  </p:childTnLst>
                                </p:cTn>
                              </p:par>
                              <p:par>
                                <p:cTn id="44" presetID="1" presetClass="exit" presetSubtype="0" fill="hold" nodeType="withEffect">
                                  <p:stCondLst>
                                    <p:cond delay="0"/>
                                  </p:stCondLst>
                                  <p:childTnLst>
                                    <p:set>
                                      <p:cBhvr>
                                        <p:cTn id="45" dur="1" fill="hold">
                                          <p:stCondLst>
                                            <p:cond delay="0"/>
                                          </p:stCondLst>
                                        </p:cTn>
                                        <p:tgtEl>
                                          <p:spTgt spid="20"/>
                                        </p:tgtEl>
                                        <p:attrNameLst>
                                          <p:attrName>style.visibility</p:attrName>
                                        </p:attrNameLst>
                                      </p:cBhvr>
                                      <p:to>
                                        <p:strVal val="hidden"/>
                                      </p:to>
                                    </p:set>
                                  </p:childTnLst>
                                </p:cTn>
                              </p:par>
                            </p:childTnLst>
                          </p:cTn>
                        </p:par>
                        <p:par>
                          <p:cTn id="46" fill="hold">
                            <p:stCondLst>
                              <p:cond delay="500"/>
                            </p:stCondLst>
                            <p:childTnLst>
                              <p:par>
                                <p:cTn id="47" presetID="31" presetClass="entr" presetSubtype="0"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1000" fill="hold"/>
                                        <p:tgtEl>
                                          <p:spTgt spid="4"/>
                                        </p:tgtEl>
                                        <p:attrNameLst>
                                          <p:attrName>ppt_w</p:attrName>
                                        </p:attrNameLst>
                                      </p:cBhvr>
                                      <p:tavLst>
                                        <p:tav tm="0">
                                          <p:val>
                                            <p:fltVal val="0"/>
                                          </p:val>
                                        </p:tav>
                                        <p:tav tm="100000">
                                          <p:val>
                                            <p:strVal val="#ppt_w"/>
                                          </p:val>
                                        </p:tav>
                                      </p:tavLst>
                                    </p:anim>
                                    <p:anim calcmode="lin" valueType="num">
                                      <p:cBhvr>
                                        <p:cTn id="50" dur="1000" fill="hold"/>
                                        <p:tgtEl>
                                          <p:spTgt spid="4"/>
                                        </p:tgtEl>
                                        <p:attrNameLst>
                                          <p:attrName>ppt_h</p:attrName>
                                        </p:attrNameLst>
                                      </p:cBhvr>
                                      <p:tavLst>
                                        <p:tav tm="0">
                                          <p:val>
                                            <p:fltVal val="0"/>
                                          </p:val>
                                        </p:tav>
                                        <p:tav tm="100000">
                                          <p:val>
                                            <p:strVal val="#ppt_h"/>
                                          </p:val>
                                        </p:tav>
                                      </p:tavLst>
                                    </p:anim>
                                    <p:anim calcmode="lin" valueType="num">
                                      <p:cBhvr>
                                        <p:cTn id="51" dur="1000" fill="hold"/>
                                        <p:tgtEl>
                                          <p:spTgt spid="4"/>
                                        </p:tgtEl>
                                        <p:attrNameLst>
                                          <p:attrName>style.rotation</p:attrName>
                                        </p:attrNameLst>
                                      </p:cBhvr>
                                      <p:tavLst>
                                        <p:tav tm="0">
                                          <p:val>
                                            <p:fltVal val="90"/>
                                          </p:val>
                                        </p:tav>
                                        <p:tav tm="100000">
                                          <p:val>
                                            <p:fltVal val="0"/>
                                          </p:val>
                                        </p:tav>
                                      </p:tavLst>
                                    </p:anim>
                                    <p:animEffect transition="in" filter="fade">
                                      <p:cBhvr>
                                        <p:cTn id="5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businessman_clapping_hg_clr.gif"/>
          <p:cNvPicPr>
            <a:picLocks noChangeAspect="1"/>
          </p:cNvPicPr>
          <p:nvPr/>
        </p:nvPicPr>
        <p:blipFill>
          <a:blip r:embed="rId2" cstate="print"/>
          <a:stretch>
            <a:fillRect/>
          </a:stretch>
        </p:blipFill>
        <p:spPr>
          <a:xfrm>
            <a:off x="5220072" y="1700808"/>
            <a:ext cx="3204944" cy="4006180"/>
          </a:xfrm>
          <a:prstGeom prst="rect">
            <a:avLst/>
          </a:prstGeom>
        </p:spPr>
      </p:pic>
      <p:sp>
        <p:nvSpPr>
          <p:cNvPr id="2" name="Titlu 1"/>
          <p:cNvSpPr>
            <a:spLocks noGrp="1"/>
          </p:cNvSpPr>
          <p:nvPr>
            <p:ph type="title"/>
          </p:nvPr>
        </p:nvSpPr>
        <p:spPr>
          <a:xfrm>
            <a:off x="179512" y="274638"/>
            <a:ext cx="8784976" cy="1143000"/>
          </a:xfrm>
        </p:spPr>
        <p:txBody>
          <a:bodyPr/>
          <a:lstStyle/>
          <a:p>
            <a:pPr algn="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Direct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negotiation</a:t>
            </a: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with</a:t>
            </a:r>
            <a:r>
              <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rPr>
              <a:t> </a:t>
            </a:r>
            <a:r>
              <a:rPr lang="ro-RO" sz="3600" b="1" dirty="0" err="1">
                <a:solidFill>
                  <a:srgbClr val="FF0000"/>
                </a:solidFill>
                <a:effectLst>
                  <a:outerShdw blurRad="38100" dist="38100" dir="2700000" algn="tl">
                    <a:srgbClr val="000000">
                      <a:alpha val="43137"/>
                    </a:srgbClr>
                  </a:outerShdw>
                </a:effectLst>
                <a:latin typeface="Comic Sans MS" panose="030F0702030302020204" pitchFamily="66" charset="0"/>
              </a:rPr>
              <a:t>overbidding</a:t>
            </a:r>
            <a:endParaRPr lang="ro-RO" sz="3600" b="1" dirty="0">
              <a:solidFill>
                <a:srgbClr val="FF0000"/>
              </a:solidFill>
              <a:effectLst>
                <a:outerShdw blurRad="38100" dist="38100" dir="2700000" algn="tl">
                  <a:srgbClr val="000000">
                    <a:alpha val="43137"/>
                  </a:srgbClr>
                </a:outerShdw>
              </a:effectLst>
              <a:latin typeface="Comic Sans MS" panose="030F0702030302020204" pitchFamily="66" charset="0"/>
            </a:endParaRPr>
          </a:p>
        </p:txBody>
      </p:sp>
      <p:sp>
        <p:nvSpPr>
          <p:cNvPr id="5" name="Substituent conținut 4"/>
          <p:cNvSpPr>
            <a:spLocks noGrp="1"/>
          </p:cNvSpPr>
          <p:nvPr>
            <p:ph sz="half" idx="1"/>
          </p:nvPr>
        </p:nvSpPr>
        <p:spPr/>
        <p:txBody>
          <a:bodyPr/>
          <a:lstStyle/>
          <a:p>
            <a:pPr marL="0" indent="0">
              <a:buNone/>
            </a:pPr>
            <a:r>
              <a:rPr lang="en-US" sz="1800" dirty="0">
                <a:effectLst>
                  <a:outerShdw blurRad="38100" dist="38100" dir="2700000" algn="tl">
                    <a:srgbClr val="000000">
                      <a:alpha val="43137"/>
                    </a:srgbClr>
                  </a:outerShdw>
                </a:effectLst>
              </a:rPr>
              <a:t>This method is complex and </a:t>
            </a:r>
            <a:r>
              <a:rPr lang="ro-RO" sz="1800" dirty="0" err="1">
                <a:effectLst>
                  <a:outerShdw blurRad="38100" dist="38100" dir="2700000" algn="tl">
                    <a:srgbClr val="000000">
                      <a:alpha val="43137"/>
                    </a:srgbClr>
                  </a:outerShdw>
                </a:effectLst>
              </a:rPr>
              <a:t>the</a:t>
            </a:r>
            <a:r>
              <a:rPr lang="ro-RO" sz="1800" dirty="0">
                <a:effectLst>
                  <a:outerShdw blurRad="38100" dist="38100" dir="2700000" algn="tl">
                    <a:srgbClr val="000000">
                      <a:alpha val="43137"/>
                    </a:srgbClr>
                  </a:outerShdw>
                </a:effectLst>
              </a:rPr>
              <a:t> </a:t>
            </a:r>
            <a:r>
              <a:rPr lang="en-US" sz="1800" dirty="0">
                <a:effectLst>
                  <a:outerShdw blurRad="38100" dist="38100" dir="2700000" algn="tl">
                    <a:srgbClr val="000000">
                      <a:alpha val="43137"/>
                    </a:srgbClr>
                  </a:outerShdw>
                </a:effectLst>
              </a:rPr>
              <a:t>insolvency practitioner undertakes to use its full capacity as a negotiator.</a:t>
            </a:r>
            <a:endParaRPr lang="ro-RO" sz="1800" dirty="0">
              <a:effectLst>
                <a:outerShdw blurRad="38100" dist="38100" dir="2700000" algn="tl">
                  <a:srgbClr val="000000">
                    <a:alpha val="43137"/>
                  </a:srgbClr>
                </a:outerShdw>
              </a:effectLst>
            </a:endParaRPr>
          </a:p>
          <a:p>
            <a:pPr marL="0" indent="0">
              <a:buNone/>
            </a:pPr>
            <a:r>
              <a:rPr lang="ro-RO" sz="1800" dirty="0">
                <a:effectLst>
                  <a:outerShdw blurRad="38100" dist="38100" dir="2700000" algn="tl">
                    <a:srgbClr val="000000">
                      <a:alpha val="43137"/>
                    </a:srgbClr>
                  </a:outerShdw>
                </a:effectLst>
              </a:rPr>
              <a:t>The proceeding starts with the receipt of an </a:t>
            </a:r>
            <a:r>
              <a:rPr lang="ro-RO" sz="1800" dirty="0" err="1">
                <a:effectLst>
                  <a:outerShdw blurRad="38100" dist="38100" dir="2700000" algn="tl">
                    <a:srgbClr val="000000">
                      <a:alpha val="43137"/>
                    </a:srgbClr>
                  </a:outerShdw>
                </a:effectLst>
              </a:rPr>
              <a:t>offer</a:t>
            </a:r>
            <a:r>
              <a:rPr lang="ro-RO" sz="1800" dirty="0">
                <a:effectLst>
                  <a:outerShdw blurRad="38100" dist="38100" dir="2700000" algn="tl">
                    <a:srgbClr val="000000">
                      <a:alpha val="43137"/>
                    </a:srgbClr>
                  </a:outerShdw>
                </a:effectLst>
              </a:rPr>
              <a:t> </a:t>
            </a:r>
            <a:r>
              <a:rPr lang="ro-RO" sz="1800" dirty="0" err="1">
                <a:effectLst>
                  <a:outerShdw blurRad="38100" dist="38100" dir="2700000" algn="tl">
                    <a:srgbClr val="000000">
                      <a:alpha val="43137"/>
                    </a:srgbClr>
                  </a:outerShdw>
                </a:effectLst>
              </a:rPr>
              <a:t>to</a:t>
            </a:r>
            <a:r>
              <a:rPr lang="ro-RO" sz="1800" dirty="0">
                <a:effectLst>
                  <a:outerShdw blurRad="38100" dist="38100" dir="2700000" algn="tl">
                    <a:srgbClr val="000000">
                      <a:alpha val="43137"/>
                    </a:srgbClr>
                  </a:outerShdw>
                </a:effectLst>
              </a:rPr>
              <a:t> </a:t>
            </a:r>
            <a:r>
              <a:rPr lang="ro-RO" sz="1800" dirty="0" err="1">
                <a:effectLst>
                  <a:outerShdw blurRad="38100" dist="38100" dir="2700000" algn="tl">
                    <a:srgbClr val="000000">
                      <a:alpha val="43137"/>
                    </a:srgbClr>
                  </a:outerShdw>
                </a:effectLst>
              </a:rPr>
              <a:t>buy</a:t>
            </a:r>
            <a:r>
              <a:rPr lang="ro-RO" sz="1800" dirty="0">
                <a:effectLst>
                  <a:outerShdw blurRad="38100" dist="38100" dir="2700000" algn="tl">
                    <a:srgbClr val="000000">
                      <a:alpha val="43137"/>
                    </a:srgbClr>
                  </a:outerShdw>
                </a:effectLst>
              </a:rPr>
              <a:t> at a price </a:t>
            </a:r>
            <a:r>
              <a:rPr lang="en-US" sz="1800" dirty="0">
                <a:effectLst>
                  <a:outerShdw blurRad="38100" dist="38100" dir="2700000" algn="tl">
                    <a:srgbClr val="000000">
                      <a:alpha val="43137"/>
                    </a:srgbClr>
                  </a:outerShdw>
                </a:effectLst>
              </a:rPr>
              <a:t>accepted by the creditors.</a:t>
            </a:r>
            <a:r>
              <a:rPr lang="ro-RO" sz="1800" dirty="0">
                <a:effectLst>
                  <a:outerShdw blurRad="38100" dist="38100" dir="2700000" algn="tl">
                    <a:srgbClr val="000000">
                      <a:alpha val="43137"/>
                    </a:srgbClr>
                  </a:outerShdw>
                </a:effectLst>
              </a:rPr>
              <a:t> </a:t>
            </a:r>
          </a:p>
          <a:p>
            <a:pPr marL="0" indent="0">
              <a:buNone/>
            </a:pPr>
            <a:r>
              <a:rPr lang="ro-RO" sz="1800" dirty="0" err="1">
                <a:effectLst>
                  <a:outerShdw blurRad="38100" dist="38100" dir="2700000" algn="tl">
                    <a:srgbClr val="000000">
                      <a:alpha val="43137"/>
                    </a:srgbClr>
                  </a:outerShdw>
                </a:effectLst>
                <a:latin typeface="Comic Sans MS" panose="030F0702030302020204" pitchFamily="66" charset="0"/>
              </a:rPr>
              <a:t>To</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preserve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transparency</a:t>
            </a:r>
            <a:r>
              <a:rPr lang="ro-RO" sz="1800" dirty="0">
                <a:effectLst>
                  <a:outerShdw blurRad="38100" dist="38100" dir="2700000" algn="tl">
                    <a:srgbClr val="000000">
                      <a:alpha val="43137"/>
                    </a:srgbClr>
                  </a:outerShdw>
                </a:effectLst>
                <a:latin typeface="Comic Sans MS" panose="030F0702030302020204" pitchFamily="66" charset="0"/>
              </a:rPr>
              <a:t> of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proceeding</a:t>
            </a:r>
            <a:r>
              <a:rPr lang="ro-RO" sz="1800" dirty="0">
                <a:effectLst>
                  <a:outerShdw blurRad="38100" dist="38100" dir="2700000" algn="tl">
                    <a:srgbClr val="000000">
                      <a:alpha val="43137"/>
                    </a:srgbClr>
                  </a:outerShdw>
                </a:effectLst>
                <a:latin typeface="Comic Sans MS" panose="030F0702030302020204" pitchFamily="66" charset="0"/>
              </a:rPr>
              <a:t>, </a:t>
            </a:r>
            <a:r>
              <a:rPr lang="ro-RO" sz="1800" dirty="0" err="1">
                <a:effectLst>
                  <a:outerShdw blurRad="38100" dist="38100" dir="2700000" algn="tl">
                    <a:srgbClr val="000000">
                      <a:alpha val="43137"/>
                    </a:srgbClr>
                  </a:outerShdw>
                </a:effectLst>
                <a:latin typeface="Comic Sans MS" panose="030F0702030302020204" pitchFamily="66" charset="0"/>
              </a:rPr>
              <a:t>the</a:t>
            </a:r>
            <a:r>
              <a:rPr lang="ro-RO" sz="1800" dirty="0">
                <a:effectLst>
                  <a:outerShdw blurRad="38100" dist="38100" dir="2700000" algn="tl">
                    <a:srgbClr val="000000">
                      <a:alpha val="43137"/>
                    </a:srgbClr>
                  </a:outerShdw>
                </a:effectLst>
                <a:latin typeface="Comic Sans MS" panose="030F0702030302020204" pitchFamily="66" charset="0"/>
              </a:rPr>
              <a:t> Romanian </a:t>
            </a:r>
            <a:r>
              <a:rPr lang="ro-RO" sz="1800" dirty="0" err="1">
                <a:effectLst>
                  <a:outerShdw blurRad="38100" dist="38100" dir="2700000" algn="tl">
                    <a:srgbClr val="000000">
                      <a:alpha val="43137"/>
                    </a:srgbClr>
                  </a:outerShdw>
                </a:effectLst>
                <a:latin typeface="Comic Sans MS" panose="030F0702030302020204" pitchFamily="66" charset="0"/>
              </a:rPr>
              <a:t>law</a:t>
            </a:r>
            <a:r>
              <a:rPr lang="ro-RO" sz="1800" dirty="0">
                <a:effectLst>
                  <a:outerShdw blurRad="38100" dist="38100" dir="2700000" algn="tl">
                    <a:srgbClr val="000000">
                      <a:alpha val="43137"/>
                    </a:srgbClr>
                  </a:outerShdw>
                </a:effectLst>
                <a:latin typeface="Comic Sans MS" panose="030F0702030302020204" pitchFamily="66" charset="0"/>
              </a:rPr>
              <a:t> </a:t>
            </a:r>
            <a:r>
              <a:rPr lang="en-US" sz="1800" dirty="0">
                <a:effectLst>
                  <a:outerShdw blurRad="38100" dist="38100" dir="2700000" algn="tl">
                    <a:srgbClr val="000000">
                      <a:alpha val="43137"/>
                    </a:srgbClr>
                  </a:outerShdw>
                </a:effectLst>
              </a:rPr>
              <a:t>obliges the liquidator to publish a notice of the transaction and </a:t>
            </a:r>
            <a:r>
              <a:rPr lang="ro-RO" sz="1800" dirty="0" err="1">
                <a:effectLst>
                  <a:outerShdw blurRad="38100" dist="38100" dir="2700000" algn="tl">
                    <a:srgbClr val="000000">
                      <a:alpha val="43137"/>
                    </a:srgbClr>
                  </a:outerShdw>
                </a:effectLst>
              </a:rPr>
              <a:t>the</a:t>
            </a:r>
            <a:r>
              <a:rPr lang="ro-RO" sz="1800" dirty="0">
                <a:effectLst>
                  <a:outerShdw blurRad="38100" dist="38100" dir="2700000" algn="tl">
                    <a:srgbClr val="000000">
                      <a:alpha val="43137"/>
                    </a:srgbClr>
                  </a:outerShdw>
                </a:effectLst>
              </a:rPr>
              <a:t> </a:t>
            </a:r>
            <a:r>
              <a:rPr lang="en-US" sz="1800" dirty="0">
                <a:effectLst>
                  <a:outerShdw blurRad="38100" dist="38100" dir="2700000" algn="tl">
                    <a:srgbClr val="000000">
                      <a:alpha val="43137"/>
                    </a:srgbClr>
                  </a:outerShdw>
                </a:effectLst>
              </a:rPr>
              <a:t>terms </a:t>
            </a:r>
            <a:r>
              <a:rPr lang="ro-RO" sz="1800" dirty="0">
                <a:effectLst>
                  <a:outerShdw blurRad="38100" dist="38100" dir="2700000" algn="tl">
                    <a:srgbClr val="000000">
                      <a:alpha val="43137"/>
                    </a:srgbClr>
                  </a:outerShdw>
                </a:effectLst>
              </a:rPr>
              <a:t>of </a:t>
            </a:r>
            <a:r>
              <a:rPr lang="en-US" sz="1800" dirty="0">
                <a:effectLst>
                  <a:outerShdw blurRad="38100" dist="38100" dir="2700000" algn="tl">
                    <a:srgbClr val="000000">
                      <a:alpha val="43137"/>
                    </a:srgbClr>
                  </a:outerShdw>
                </a:effectLst>
              </a:rPr>
              <a:t>overbid</a:t>
            </a:r>
            <a:r>
              <a:rPr lang="ro-RO" sz="1800" dirty="0" err="1">
                <a:effectLst>
                  <a:outerShdw blurRad="38100" dist="38100" dir="2700000" algn="tl">
                    <a:srgbClr val="000000">
                      <a:alpha val="43137"/>
                    </a:srgbClr>
                  </a:outerShdw>
                </a:effectLst>
              </a:rPr>
              <a:t>ding</a:t>
            </a:r>
            <a:r>
              <a:rPr lang="en-US" sz="1800" dirty="0">
                <a:effectLst>
                  <a:outerShdw blurRad="38100" dist="38100" dir="2700000" algn="tl">
                    <a:srgbClr val="000000">
                      <a:alpha val="43137"/>
                    </a:srgbClr>
                  </a:outerShdw>
                </a:effectLst>
              </a:rPr>
              <a:t>.</a:t>
            </a:r>
            <a:endParaRPr lang="ro-RO" sz="1800" dirty="0">
              <a:effectLst>
                <a:outerShdw blurRad="38100" dist="38100" dir="2700000" algn="tl">
                  <a:srgbClr val="000000">
                    <a:alpha val="43137"/>
                  </a:srgbClr>
                </a:outerShdw>
              </a:effectLst>
            </a:endParaRPr>
          </a:p>
          <a:p>
            <a:pPr marL="0" indent="0">
              <a:buNone/>
            </a:pPr>
            <a:r>
              <a:rPr lang="en-US" sz="1800" dirty="0">
                <a:effectLst>
                  <a:outerShdw blurRad="38100" dist="38100" dir="2700000" algn="tl">
                    <a:srgbClr val="000000">
                      <a:alpha val="43137"/>
                    </a:srgbClr>
                  </a:outerShdw>
                </a:effectLst>
              </a:rPr>
              <a:t>If within 30 days there is an overbid, the liquidator shall hold a</a:t>
            </a:r>
            <a:r>
              <a:rPr lang="ro-RO" sz="1800" dirty="0">
                <a:effectLst>
                  <a:outerShdw blurRad="38100" dist="38100" dir="2700000" algn="tl">
                    <a:srgbClr val="000000">
                      <a:alpha val="43137"/>
                    </a:srgbClr>
                  </a:outerShdw>
                </a:effectLst>
              </a:rPr>
              <a:t>n</a:t>
            </a:r>
            <a:r>
              <a:rPr lang="en-US" sz="1800" dirty="0">
                <a:effectLst>
                  <a:outerShdw blurRad="38100" dist="38100" dir="2700000" algn="tl">
                    <a:srgbClr val="000000">
                      <a:alpha val="43137"/>
                    </a:srgbClr>
                  </a:outerShdw>
                </a:effectLst>
              </a:rPr>
              <a:t> overbid</a:t>
            </a:r>
            <a:r>
              <a:rPr lang="ro-RO" sz="1800" dirty="0" err="1">
                <a:effectLst>
                  <a:outerShdw blurRad="38100" dist="38100" dir="2700000" algn="tl">
                    <a:srgbClr val="000000">
                      <a:alpha val="43137"/>
                    </a:srgbClr>
                  </a:outerShdw>
                </a:effectLst>
              </a:rPr>
              <a:t>ding</a:t>
            </a:r>
            <a:r>
              <a:rPr lang="ro-RO" sz="1800" dirty="0">
                <a:effectLst>
                  <a:outerShdw blurRad="38100" dist="38100" dir="2700000" algn="tl">
                    <a:srgbClr val="000000">
                      <a:alpha val="43137"/>
                    </a:srgbClr>
                  </a:outerShdw>
                </a:effectLst>
              </a:rPr>
              <a:t> </a:t>
            </a:r>
            <a:r>
              <a:rPr lang="ro-RO" sz="1800" dirty="0" err="1">
                <a:effectLst>
                  <a:outerShdw blurRad="38100" dist="38100" dir="2700000" algn="tl">
                    <a:srgbClr val="000000">
                      <a:alpha val="43137"/>
                    </a:srgbClr>
                  </a:outerShdw>
                </a:effectLst>
              </a:rPr>
              <a:t>session</a:t>
            </a:r>
            <a:endParaRPr lang="ro-RO" sz="1800" dirty="0">
              <a:effectLst>
                <a:outerShdw blurRad="38100" dist="38100" dir="2700000" algn="tl">
                  <a:srgbClr val="000000">
                    <a:alpha val="43137"/>
                  </a:srgbClr>
                </a:outerShdw>
              </a:effectLst>
              <a:latin typeface="Comic Sans MS" panose="030F0702030302020204" pitchFamily="66" charset="0"/>
            </a:endParaRPr>
          </a:p>
        </p:txBody>
      </p:sp>
      <p:pic>
        <p:nvPicPr>
          <p:cNvPr id="6" name="Content Placeholder 5" descr="getting_reprimanded_by_boss_hg_clr.gif"/>
          <p:cNvPicPr>
            <a:picLocks noGrp="1" noChangeAspect="1"/>
          </p:cNvPicPr>
          <p:nvPr>
            <p:ph sz="half" idx="2"/>
          </p:nvPr>
        </p:nvPicPr>
        <p:blipFill>
          <a:blip r:embed="rId3" cstate="print"/>
          <a:stretch>
            <a:fillRect/>
          </a:stretch>
        </p:blipFill>
        <p:spPr>
          <a:xfrm>
            <a:off x="5650866" y="1728540"/>
            <a:ext cx="2525424" cy="3928438"/>
          </a:xfrm>
        </p:spPr>
      </p:pic>
      <p:pic>
        <p:nvPicPr>
          <p:cNvPr id="7" name="Picture 6" descr="terry_tiger_tug_of_war_hg_clr.gif"/>
          <p:cNvPicPr>
            <a:picLocks noChangeAspect="1"/>
          </p:cNvPicPr>
          <p:nvPr/>
        </p:nvPicPr>
        <p:blipFill>
          <a:blip r:embed="rId4" cstate="print"/>
          <a:stretch>
            <a:fillRect/>
          </a:stretch>
        </p:blipFill>
        <p:spPr>
          <a:xfrm>
            <a:off x="4005690" y="2947814"/>
            <a:ext cx="5117952" cy="2808312"/>
          </a:xfrm>
          <a:prstGeom prst="rect">
            <a:avLst/>
          </a:prstGeom>
        </p:spPr>
      </p:pic>
      <p:sp>
        <p:nvSpPr>
          <p:cNvPr id="8" name="Rounded Rectangular Callout 7"/>
          <p:cNvSpPr/>
          <p:nvPr/>
        </p:nvSpPr>
        <p:spPr>
          <a:xfrm>
            <a:off x="7308304" y="1196752"/>
            <a:ext cx="1584176" cy="792088"/>
          </a:xfrm>
          <a:prstGeom prst="wedgeRoundRectCallout">
            <a:avLst>
              <a:gd name="adj1" fmla="val -54577"/>
              <a:gd name="adj2" fmla="val 6316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omic Sans MS"/>
                <a:ea typeface="+mn-ea"/>
                <a:cs typeface="+mn-cs"/>
              </a:rPr>
              <a:t>Who offer more ?</a:t>
            </a:r>
            <a:endParaRPr kumimoji="0" lang="en-US" sz="18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omic Sans MS"/>
              <a:ea typeface="+mn-ea"/>
              <a:cs typeface="+mn-cs"/>
            </a:endParaRPr>
          </a:p>
        </p:txBody>
      </p:sp>
      <p:pic>
        <p:nvPicPr>
          <p:cNvPr id="11" name="Picture 10" descr="terry_tiger_s.gif"/>
          <p:cNvPicPr>
            <a:picLocks noChangeAspect="1"/>
          </p:cNvPicPr>
          <p:nvPr/>
        </p:nvPicPr>
        <p:blipFill>
          <a:blip r:embed="rId5" cstate="print"/>
          <a:stretch>
            <a:fillRect/>
          </a:stretch>
        </p:blipFill>
        <p:spPr>
          <a:xfrm>
            <a:off x="4007059" y="1954134"/>
            <a:ext cx="3213098" cy="3675112"/>
          </a:xfrm>
          <a:prstGeom prst="rect">
            <a:avLst/>
          </a:prstGeom>
        </p:spPr>
      </p:pic>
      <p:sp>
        <p:nvSpPr>
          <p:cNvPr id="13" name="Rounded Rectangular Callout 12"/>
          <p:cNvSpPr/>
          <p:nvPr/>
        </p:nvSpPr>
        <p:spPr>
          <a:xfrm>
            <a:off x="4499992" y="1484784"/>
            <a:ext cx="1224136" cy="720080"/>
          </a:xfrm>
          <a:prstGeom prst="wedgeRoundRectCallout">
            <a:avLst>
              <a:gd name="adj1" fmla="val 28233"/>
              <a:gd name="adj2" fmla="val 9237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omic Sans MS"/>
                <a:ea typeface="+mn-ea"/>
                <a:cs typeface="+mn-cs"/>
              </a:rPr>
              <a:t>I won</a:t>
            </a:r>
          </a:p>
        </p:txBody>
      </p:sp>
      <p:sp>
        <p:nvSpPr>
          <p:cNvPr id="14" name="Rounded Rectangular Callout 13"/>
          <p:cNvSpPr/>
          <p:nvPr/>
        </p:nvSpPr>
        <p:spPr>
          <a:xfrm>
            <a:off x="7884368" y="2636912"/>
            <a:ext cx="1080120" cy="360040"/>
          </a:xfrm>
          <a:prstGeom prst="wedgeRoundRectCallout">
            <a:avLst>
              <a:gd name="adj1" fmla="val -40545"/>
              <a:gd name="adj2" fmla="val 10980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omic Sans MS"/>
                <a:ea typeface="+mn-ea"/>
                <a:cs typeface="+mn-cs"/>
              </a:rPr>
              <a:t>Double</a:t>
            </a:r>
          </a:p>
        </p:txBody>
      </p:sp>
      <p:sp>
        <p:nvSpPr>
          <p:cNvPr id="15" name="Rounded Rectangular Callout 14"/>
          <p:cNvSpPr/>
          <p:nvPr/>
        </p:nvSpPr>
        <p:spPr>
          <a:xfrm>
            <a:off x="4283968" y="2852936"/>
            <a:ext cx="1080120" cy="360040"/>
          </a:xfrm>
          <a:prstGeom prst="wedgeRoundRectCallout">
            <a:avLst>
              <a:gd name="adj1" fmla="val -4856"/>
              <a:gd name="adj2" fmla="val 10482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omic Sans MS"/>
                <a:ea typeface="+mn-ea"/>
                <a:cs typeface="+mn-cs"/>
              </a:rPr>
              <a:t>Triple</a:t>
            </a:r>
          </a:p>
        </p:txBody>
      </p:sp>
      <p:sp>
        <p:nvSpPr>
          <p:cNvPr id="16" name="Rounded Rectangular Callout 15"/>
          <p:cNvSpPr/>
          <p:nvPr/>
        </p:nvSpPr>
        <p:spPr>
          <a:xfrm>
            <a:off x="6156176" y="980728"/>
            <a:ext cx="1584176" cy="792088"/>
          </a:xfrm>
          <a:prstGeom prst="wedgeRoundRectCallout">
            <a:avLst>
              <a:gd name="adj1" fmla="val -24019"/>
              <a:gd name="adj2" fmla="val 7335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omic Sans MS"/>
                <a:ea typeface="+mn-ea"/>
                <a:cs typeface="+mn-cs"/>
              </a:rPr>
              <a:t>Adjudicated</a:t>
            </a:r>
            <a:endParaRPr kumimoji="0" lang="en-US" sz="1800" b="0"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omic Sans MS"/>
              <a:ea typeface="+mn-ea"/>
              <a:cs typeface="+mn-cs"/>
            </a:endParaRPr>
          </a:p>
        </p:txBody>
      </p:sp>
      <p:sp>
        <p:nvSpPr>
          <p:cNvPr id="18" name="Date Placeholder 17"/>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20" name="Footer Placeholder 19"/>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39088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barn(inVertical)">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iterate type="lt">
                                    <p:tmPct val="5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fltVal val="0"/>
                                          </p:val>
                                        </p:tav>
                                        <p:tav tm="100000">
                                          <p:val>
                                            <p:strVal val="#ppt_w"/>
                                          </p:val>
                                        </p:tav>
                                      </p:tavLst>
                                    </p:anim>
                                    <p:anim calcmode="lin" valueType="num">
                                      <p:cBhvr>
                                        <p:cTn id="21" dur="1000" fill="hold"/>
                                        <p:tgtEl>
                                          <p:spTgt spid="7"/>
                                        </p:tgtEl>
                                        <p:attrNameLst>
                                          <p:attrName>ppt_h</p:attrName>
                                        </p:attrNameLst>
                                      </p:cBhvr>
                                      <p:tavLst>
                                        <p:tav tm="0">
                                          <p:val>
                                            <p:fltVal val="0"/>
                                          </p:val>
                                        </p:tav>
                                        <p:tav tm="100000">
                                          <p:val>
                                            <p:strVal val="#ppt_h"/>
                                          </p:val>
                                        </p:tav>
                                      </p:tavLst>
                                    </p:anim>
                                    <p:anim calcmode="lin" valueType="num">
                                      <p:cBhvr>
                                        <p:cTn id="22" dur="1000" fill="hold"/>
                                        <p:tgtEl>
                                          <p:spTgt spid="7"/>
                                        </p:tgtEl>
                                        <p:attrNameLst>
                                          <p:attrName>style.rotation</p:attrName>
                                        </p:attrNameLst>
                                      </p:cBhvr>
                                      <p:tavLst>
                                        <p:tav tm="0">
                                          <p:val>
                                            <p:fltVal val="90"/>
                                          </p:val>
                                        </p:tav>
                                        <p:tav tm="100000">
                                          <p:val>
                                            <p:fltVal val="0"/>
                                          </p:val>
                                        </p:tav>
                                      </p:tavLst>
                                    </p:anim>
                                    <p:animEffect transition="in" filter="fade">
                                      <p:cBhvr>
                                        <p:cTn id="23" dur="1000"/>
                                        <p:tgtEl>
                                          <p:spTgt spid="7"/>
                                        </p:tgtEl>
                                      </p:cBhvr>
                                    </p:animEffect>
                                  </p:childTnLst>
                                </p:cTn>
                              </p:par>
                            </p:childTnLst>
                          </p:cTn>
                        </p:par>
                        <p:par>
                          <p:cTn id="24" fill="hold">
                            <p:stCondLst>
                              <p:cond delay="1000"/>
                            </p:stCondLst>
                            <p:childTnLst>
                              <p:par>
                                <p:cTn id="25" presetID="3" presetClass="entr" presetSubtype="10" fill="hold" grpId="0" nodeType="afterEffect">
                                  <p:stCondLst>
                                    <p:cond delay="0"/>
                                  </p:stCondLst>
                                  <p:childTnLst>
                                    <p:set>
                                      <p:cBhvr>
                                        <p:cTn id="26" dur="1" fill="hold">
                                          <p:stCondLst>
                                            <p:cond delay="0"/>
                                          </p:stCondLst>
                                        </p:cTn>
                                        <p:tgtEl>
                                          <p:spTgt spid="8">
                                            <p:bg/>
                                          </p:spTgt>
                                        </p:tgtEl>
                                        <p:attrNameLst>
                                          <p:attrName>style.visibility</p:attrName>
                                        </p:attrNameLst>
                                      </p:cBhvr>
                                      <p:to>
                                        <p:strVal val="visible"/>
                                      </p:to>
                                    </p:set>
                                    <p:animEffect transition="in" filter="blinds(horizontal)">
                                      <p:cBhvr>
                                        <p:cTn id="27" dur="500"/>
                                        <p:tgtEl>
                                          <p:spTgt spid="8">
                                            <p:bg/>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checkerboard(across)">
                                      <p:cBhvr>
                                        <p:cTn id="30" dur="500"/>
                                        <p:tgtEl>
                                          <p:spTgt spid="8">
                                            <p:txEl>
                                              <p:pRg st="0" end="0"/>
                                            </p:txEl>
                                          </p:spTgt>
                                        </p:tgtEl>
                                      </p:cBhvr>
                                    </p:animEffect>
                                  </p:childTnLst>
                                </p:cTn>
                              </p:par>
                            </p:childTnLst>
                          </p:cTn>
                        </p:par>
                        <p:par>
                          <p:cTn id="31" fill="hold">
                            <p:stCondLst>
                              <p:cond delay="1500"/>
                            </p:stCondLst>
                            <p:childTnLst>
                              <p:par>
                                <p:cTn id="32" presetID="5" presetClass="entr" presetSubtype="10" fill="hold" grpId="0" nodeType="afterEffect">
                                  <p:stCondLst>
                                    <p:cond delay="1000"/>
                                  </p:stCondLst>
                                  <p:childTnLst>
                                    <p:set>
                                      <p:cBhvr>
                                        <p:cTn id="33" dur="1" fill="hold">
                                          <p:stCondLst>
                                            <p:cond delay="0"/>
                                          </p:stCondLst>
                                        </p:cTn>
                                        <p:tgtEl>
                                          <p:spTgt spid="14"/>
                                        </p:tgtEl>
                                        <p:attrNameLst>
                                          <p:attrName>style.visibility</p:attrName>
                                        </p:attrNameLst>
                                      </p:cBhvr>
                                      <p:to>
                                        <p:strVal val="visible"/>
                                      </p:to>
                                    </p:set>
                                    <p:animEffect transition="in" filter="checkerboard(across)">
                                      <p:cBhvr>
                                        <p:cTn id="34" dur="500"/>
                                        <p:tgtEl>
                                          <p:spTgt spid="14"/>
                                        </p:tgtEl>
                                      </p:cBhvr>
                                    </p:animEffect>
                                  </p:childTnLst>
                                </p:cTn>
                              </p:par>
                            </p:childTnLst>
                          </p:cTn>
                        </p:par>
                        <p:par>
                          <p:cTn id="35" fill="hold">
                            <p:stCondLst>
                              <p:cond delay="3000"/>
                            </p:stCondLst>
                            <p:childTnLst>
                              <p:par>
                                <p:cTn id="36" presetID="5" presetClass="entr" presetSubtype="10" fill="hold" grpId="0" nodeType="afterEffect">
                                  <p:stCondLst>
                                    <p:cond delay="2000"/>
                                  </p:stCondLst>
                                  <p:childTnLst>
                                    <p:set>
                                      <p:cBhvr>
                                        <p:cTn id="37" dur="1" fill="hold">
                                          <p:stCondLst>
                                            <p:cond delay="0"/>
                                          </p:stCondLst>
                                        </p:cTn>
                                        <p:tgtEl>
                                          <p:spTgt spid="15"/>
                                        </p:tgtEl>
                                        <p:attrNameLst>
                                          <p:attrName>style.visibility</p:attrName>
                                        </p:attrNameLst>
                                      </p:cBhvr>
                                      <p:to>
                                        <p:strVal val="visible"/>
                                      </p:to>
                                    </p:set>
                                    <p:animEffect transition="in" filter="checkerboard(across)">
                                      <p:cBhvr>
                                        <p:cTn id="38" dur="500"/>
                                        <p:tgtEl>
                                          <p:spTgt spid="15"/>
                                        </p:tgtEl>
                                      </p:cBhvr>
                                    </p:animEffect>
                                  </p:childTnLst>
                                </p:cTn>
                              </p:par>
                            </p:childTnLst>
                          </p:cTn>
                        </p:par>
                        <p:par>
                          <p:cTn id="39" fill="hold">
                            <p:stCondLst>
                              <p:cond delay="5500"/>
                            </p:stCondLst>
                            <p:childTnLst>
                              <p:par>
                                <p:cTn id="40" presetID="1" presetClass="exit" presetSubtype="0" fill="hold" grpId="1" nodeType="afterEffect">
                                  <p:stCondLst>
                                    <p:cond delay="0"/>
                                  </p:stCondLst>
                                  <p:childTnLst>
                                    <p:set>
                                      <p:cBhvr>
                                        <p:cTn id="41" dur="1" fill="hold">
                                          <p:stCondLst>
                                            <p:cond delay="0"/>
                                          </p:stCondLst>
                                        </p:cTn>
                                        <p:tgtEl>
                                          <p:spTgt spid="8">
                                            <p:txEl>
                                              <p:pRg st="0" end="0"/>
                                            </p:txEl>
                                          </p:spTgt>
                                        </p:tgtEl>
                                        <p:attrNameLst>
                                          <p:attrName>style.visibility</p:attrName>
                                        </p:attrNameLst>
                                      </p:cBhvr>
                                      <p:to>
                                        <p:strVal val="hidden"/>
                                      </p:to>
                                    </p:set>
                                  </p:childTnLst>
                                </p:cTn>
                              </p:par>
                            </p:childTnLst>
                          </p:cTn>
                        </p:par>
                        <p:par>
                          <p:cTn id="42" fill="hold">
                            <p:stCondLst>
                              <p:cond delay="5500"/>
                            </p:stCondLst>
                            <p:childTnLst>
                              <p:par>
                                <p:cTn id="43" presetID="1" presetClass="exit" presetSubtype="0" fill="hold" grpId="1" nodeType="afterEffect">
                                  <p:stCondLst>
                                    <p:cond delay="0"/>
                                  </p:stCondLst>
                                  <p:childTnLst>
                                    <p:set>
                                      <p:cBhvr>
                                        <p:cTn id="44" dur="1" fill="hold">
                                          <p:stCondLst>
                                            <p:cond delay="0"/>
                                          </p:stCondLst>
                                        </p:cTn>
                                        <p:tgtEl>
                                          <p:spTgt spid="8">
                                            <p:bg/>
                                          </p:spTgt>
                                        </p:tgtEl>
                                        <p:attrNameLst>
                                          <p:attrName>style.visibility</p:attrName>
                                        </p:attrNameLst>
                                      </p:cBhvr>
                                      <p:to>
                                        <p:strVal val="hidden"/>
                                      </p:to>
                                    </p:set>
                                  </p:childTnLst>
                                </p:cTn>
                              </p:par>
                            </p:childTnLst>
                          </p:cTn>
                        </p:par>
                        <p:par>
                          <p:cTn id="45" fill="hold">
                            <p:stCondLst>
                              <p:cond delay="5500"/>
                            </p:stCondLst>
                            <p:childTnLst>
                              <p:par>
                                <p:cTn id="46" presetID="5" presetClass="entr" presetSubtype="10" fill="hold" grpId="0" nodeType="afterEffect">
                                  <p:stCondLst>
                                    <p:cond delay="0"/>
                                  </p:stCondLst>
                                  <p:childTnLst>
                                    <p:set>
                                      <p:cBhvr>
                                        <p:cTn id="47" dur="1" fill="hold">
                                          <p:stCondLst>
                                            <p:cond delay="0"/>
                                          </p:stCondLst>
                                        </p:cTn>
                                        <p:tgtEl>
                                          <p:spTgt spid="16">
                                            <p:bg/>
                                          </p:spTgt>
                                        </p:tgtEl>
                                        <p:attrNameLst>
                                          <p:attrName>style.visibility</p:attrName>
                                        </p:attrNameLst>
                                      </p:cBhvr>
                                      <p:to>
                                        <p:strVal val="visible"/>
                                      </p:to>
                                    </p:set>
                                    <p:animEffect transition="in" filter="checkerboard(across)">
                                      <p:cBhvr>
                                        <p:cTn id="48" dur="500"/>
                                        <p:tgtEl>
                                          <p:spTgt spid="16">
                                            <p:bg/>
                                          </p:spTgt>
                                        </p:tgtEl>
                                      </p:cBhvr>
                                    </p:animEffect>
                                  </p:childTnLst>
                                </p:cTn>
                              </p:par>
                            </p:childTnLst>
                          </p:cTn>
                        </p:par>
                        <p:par>
                          <p:cTn id="49" fill="hold">
                            <p:stCondLst>
                              <p:cond delay="6000"/>
                            </p:stCondLst>
                            <p:childTnLst>
                              <p:par>
                                <p:cTn id="50" presetID="5" presetClass="entr" presetSubtype="10" fill="hold" grpId="0" nodeType="afterEffect">
                                  <p:stCondLst>
                                    <p:cond delay="0"/>
                                  </p:stCondLst>
                                  <p:childTnLst>
                                    <p:set>
                                      <p:cBhvr>
                                        <p:cTn id="51" dur="1" fill="hold">
                                          <p:stCondLst>
                                            <p:cond delay="0"/>
                                          </p:stCondLst>
                                        </p:cTn>
                                        <p:tgtEl>
                                          <p:spTgt spid="16">
                                            <p:txEl>
                                              <p:pRg st="0" end="0"/>
                                            </p:txEl>
                                          </p:spTgt>
                                        </p:tgtEl>
                                        <p:attrNameLst>
                                          <p:attrName>style.visibility</p:attrName>
                                        </p:attrNameLst>
                                      </p:cBhvr>
                                      <p:to>
                                        <p:strVal val="visible"/>
                                      </p:to>
                                    </p:set>
                                    <p:animEffect transition="in" filter="checkerboard(across)">
                                      <p:cBhvr>
                                        <p:cTn id="52" dur="500"/>
                                        <p:tgtEl>
                                          <p:spTgt spid="16">
                                            <p:txEl>
                                              <p:pRg st="0" end="0"/>
                                            </p:txEl>
                                          </p:spTgt>
                                        </p:tgtEl>
                                      </p:cBhvr>
                                    </p:animEffect>
                                  </p:childTnLst>
                                </p:cTn>
                              </p:par>
                              <p:par>
                                <p:cTn id="53" presetID="3" presetClass="entr" presetSubtype="10" fill="hold" nodeType="withEffect">
                                  <p:stCondLst>
                                    <p:cond delay="0"/>
                                  </p:stCondLst>
                                  <p:childTnLst>
                                    <p:set>
                                      <p:cBhvr>
                                        <p:cTn id="54" dur="1" fill="hold">
                                          <p:stCondLst>
                                            <p:cond delay="0"/>
                                          </p:stCondLst>
                                        </p:cTn>
                                        <p:tgtEl>
                                          <p:spTgt spid="16">
                                            <p:txEl>
                                              <p:pRg st="0" end="0"/>
                                            </p:txEl>
                                          </p:spTgt>
                                        </p:tgtEl>
                                        <p:attrNameLst>
                                          <p:attrName>style.visibility</p:attrName>
                                        </p:attrNameLst>
                                      </p:cBhvr>
                                      <p:to>
                                        <p:strVal val="visible"/>
                                      </p:to>
                                    </p:set>
                                    <p:animEffect transition="in" filter="blinds(horizontal)">
                                      <p:cBhvr>
                                        <p:cTn id="55" dur="500"/>
                                        <p:tgtEl>
                                          <p:spTgt spid="16">
                                            <p:txEl>
                                              <p:pRg st="0" end="0"/>
                                            </p:txEl>
                                          </p:spTgt>
                                        </p:tgtEl>
                                      </p:cBhvr>
                                    </p:animEffect>
                                  </p:childTnLst>
                                </p:cTn>
                              </p:par>
                              <p:par>
                                <p:cTn id="56" presetID="1" presetClass="exit" presetSubtype="0" fill="hold" nodeType="withEffect">
                                  <p:stCondLst>
                                    <p:cond delay="0"/>
                                  </p:stCondLst>
                                  <p:iterate type="lt">
                                    <p:tmAbs val="0"/>
                                  </p:iterate>
                                  <p:childTnLst>
                                    <p:set>
                                      <p:cBhvr>
                                        <p:cTn id="57" dur="1" fill="hold">
                                          <p:stCondLst>
                                            <p:cond delay="0"/>
                                          </p:stCondLst>
                                        </p:cTn>
                                        <p:tgtEl>
                                          <p:spTgt spid="7"/>
                                        </p:tgtEl>
                                        <p:attrNameLst>
                                          <p:attrName>style.visibility</p:attrName>
                                        </p:attrNameLst>
                                      </p:cBhvr>
                                      <p:to>
                                        <p:strVal val="hidden"/>
                                      </p:to>
                                    </p:set>
                                  </p:childTnLst>
                                </p:cTn>
                              </p:par>
                              <p:par>
                                <p:cTn id="58" presetID="1" presetClass="exit" presetSubtype="0" fill="hold" grpId="1" nodeType="withEffect">
                                  <p:stCondLst>
                                    <p:cond delay="0"/>
                                  </p:stCondLst>
                                  <p:childTnLst>
                                    <p:set>
                                      <p:cBhvr>
                                        <p:cTn id="59" dur="1" fill="hold">
                                          <p:stCondLst>
                                            <p:cond delay="0"/>
                                          </p:stCondLst>
                                        </p:cTn>
                                        <p:tgtEl>
                                          <p:spTgt spid="14"/>
                                        </p:tgtEl>
                                        <p:attrNameLst>
                                          <p:attrName>style.visibility</p:attrName>
                                        </p:attrNameLst>
                                      </p:cBhvr>
                                      <p:to>
                                        <p:strVal val="hidden"/>
                                      </p:to>
                                    </p:set>
                                  </p:childTnLst>
                                </p:cTn>
                              </p:par>
                              <p:par>
                                <p:cTn id="60" presetID="1" presetClass="exit" presetSubtype="0" fill="hold" grpId="1" nodeType="withEffect">
                                  <p:stCondLst>
                                    <p:cond delay="0"/>
                                  </p:stCondLst>
                                  <p:childTnLst>
                                    <p:set>
                                      <p:cBhvr>
                                        <p:cTn id="61" dur="1" fill="hold">
                                          <p:stCondLst>
                                            <p:cond delay="0"/>
                                          </p:stCondLst>
                                        </p:cTn>
                                        <p:tgtEl>
                                          <p:spTgt spid="15"/>
                                        </p:tgtEl>
                                        <p:attrNameLst>
                                          <p:attrName>style.visibility</p:attrName>
                                        </p:attrNameLst>
                                      </p:cBhvr>
                                      <p:to>
                                        <p:strVal val="hidden"/>
                                      </p:to>
                                    </p:set>
                                  </p:childTnLst>
                                </p:cTn>
                              </p:par>
                            </p:childTnLst>
                          </p:cTn>
                        </p:par>
                        <p:par>
                          <p:cTn id="62" fill="hold">
                            <p:stCondLst>
                              <p:cond delay="6500"/>
                            </p:stCondLst>
                            <p:childTnLst>
                              <p:par>
                                <p:cTn id="63" presetID="1" presetClass="entr" presetSubtype="0" fill="hold" nodeType="afterEffect">
                                  <p:stCondLst>
                                    <p:cond delay="0"/>
                                  </p:stCondLst>
                                  <p:childTnLst>
                                    <p:set>
                                      <p:cBhvr>
                                        <p:cTn id="64" dur="1" fill="hold">
                                          <p:stCondLst>
                                            <p:cond delay="0"/>
                                          </p:stCondLst>
                                        </p:cTn>
                                        <p:tgtEl>
                                          <p:spTgt spid="11"/>
                                        </p:tgtEl>
                                        <p:attrNameLst>
                                          <p:attrName>style.visibility</p:attrName>
                                        </p:attrNameLst>
                                      </p:cBhvr>
                                      <p:to>
                                        <p:strVal val="visible"/>
                                      </p:to>
                                    </p:set>
                                  </p:childTnLst>
                                </p:cTn>
                              </p:par>
                              <p:par>
                                <p:cTn id="65" presetID="1" presetClass="exit" presetSubtype="0" fill="hold" nodeType="withEffect">
                                  <p:stCondLst>
                                    <p:cond delay="0"/>
                                  </p:stCondLst>
                                  <p:iterate type="lt">
                                    <p:tmAbs val="0"/>
                                  </p:iterate>
                                  <p:childTnLst>
                                    <p:set>
                                      <p:cBhvr>
                                        <p:cTn id="66" dur="1" fill="hold">
                                          <p:stCondLst>
                                            <p:cond delay="0"/>
                                          </p:stCondLst>
                                        </p:cTn>
                                        <p:tgtEl>
                                          <p:spTgt spid="6"/>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16">
                                            <p:txEl>
                                              <p:pRg st="0" end="0"/>
                                            </p:txEl>
                                          </p:spTgt>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16">
                                            <p:bg/>
                                          </p:spTgt>
                                        </p:tgtEl>
                                        <p:attrNameLst>
                                          <p:attrName>style.visibility</p:attrName>
                                        </p:attrNameLst>
                                      </p:cBhvr>
                                      <p:to>
                                        <p:strVal val="hidden"/>
                                      </p:to>
                                    </p:set>
                                  </p:childTnLst>
                                </p:cTn>
                              </p:par>
                              <p:par>
                                <p:cTn id="71" presetID="1" presetClass="entr" presetSubtype="0"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childTnLst>
                                </p:cTn>
                              </p:par>
                            </p:childTnLst>
                          </p:cTn>
                        </p:par>
                        <p:par>
                          <p:cTn id="73" fill="hold">
                            <p:stCondLst>
                              <p:cond delay="6500"/>
                            </p:stCondLst>
                            <p:childTnLst>
                              <p:par>
                                <p:cTn id="74" presetID="5" presetClass="entr" presetSubtype="1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checkerboard(across)">
                                      <p:cBhvr>
                                        <p:cTn id="7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P spid="8" grpId="1" uiExpand="1" build="allAtOnce" animBg="1"/>
      <p:bldP spid="13" grpId="0" animBg="1"/>
      <p:bldP spid="14" grpId="0" animBg="1"/>
      <p:bldP spid="14" grpId="1" animBg="1"/>
      <p:bldP spid="15" grpId="0" animBg="1"/>
      <p:bldP spid="15" grpId="1" animBg="1"/>
      <p:bldP spid="16" grpId="0" build="allAtOnce" animBg="1"/>
      <p:bldP spid="16" grpId="1" build="allAtOnce"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2"/>
          <p:cNvSpPr>
            <a:spLocks noGrp="1" noChangeArrowheads="1"/>
          </p:cNvSpPr>
          <p:nvPr>
            <p:ph type="title"/>
          </p:nvPr>
        </p:nvSpPr>
        <p:spPr/>
        <p:txBody>
          <a:bodyPr/>
          <a:lstStyle/>
          <a:p>
            <a:pPr algn="r" eaLnBrk="1" hangingPunct="1"/>
            <a:r>
              <a:rPr lang="ro-RO" sz="5400" b="1" dirty="0">
                <a:solidFill>
                  <a:srgbClr val="CC0000"/>
                </a:solidFill>
                <a:effectLst>
                  <a:outerShdw blurRad="38100" dist="38100" dir="2700000" algn="tl">
                    <a:srgbClr val="000000">
                      <a:alpha val="43137"/>
                    </a:srgbClr>
                  </a:outerShdw>
                </a:effectLst>
              </a:rPr>
              <a:t>Case </a:t>
            </a:r>
            <a:r>
              <a:rPr lang="ro-RO" sz="5400" b="1" dirty="0" err="1">
                <a:solidFill>
                  <a:srgbClr val="CC0000"/>
                </a:solidFill>
                <a:effectLst>
                  <a:outerShdw blurRad="38100" dist="38100" dir="2700000" algn="tl">
                    <a:srgbClr val="000000">
                      <a:alpha val="43137"/>
                    </a:srgbClr>
                  </a:outerShdw>
                </a:effectLst>
              </a:rPr>
              <a:t>study</a:t>
            </a:r>
            <a:endParaRPr lang="en-US" sz="5400" b="1" dirty="0">
              <a:solidFill>
                <a:srgbClr val="CC0000"/>
              </a:solidFill>
              <a:effectLst>
                <a:outerShdw blurRad="38100" dist="38100" dir="2700000" algn="tl">
                  <a:srgbClr val="000000">
                    <a:alpha val="43137"/>
                  </a:srgbClr>
                </a:outerShdw>
              </a:effectLst>
            </a:endParaRPr>
          </a:p>
        </p:txBody>
      </p:sp>
      <p:sp>
        <p:nvSpPr>
          <p:cNvPr id="506883" name="Rectangle 3"/>
          <p:cNvSpPr>
            <a:spLocks noGrp="1" noChangeArrowheads="1"/>
          </p:cNvSpPr>
          <p:nvPr>
            <p:ph type="body" idx="1"/>
          </p:nvPr>
        </p:nvSpPr>
        <p:spPr>
          <a:xfrm>
            <a:off x="3995738" y="2492375"/>
            <a:ext cx="4762500" cy="2809875"/>
          </a:xfrm>
        </p:spPr>
        <p:txBody>
          <a:bodyPr/>
          <a:lstStyle/>
          <a:p>
            <a:pPr algn="r" eaLnBrk="1" hangingPunct="1">
              <a:buFontTx/>
              <a:buNone/>
            </a:pPr>
            <a:r>
              <a:rPr lang="ro-RO" sz="4000" b="1" dirty="0">
                <a:solidFill>
                  <a:schemeClr val="accent2"/>
                </a:solidFill>
                <a:effectLst>
                  <a:outerShdw blurRad="38100" dist="38100" dir="2700000" algn="tl">
                    <a:srgbClr val="000000">
                      <a:alpha val="43137"/>
                    </a:srgbClr>
                  </a:outerShdw>
                </a:effectLst>
                <a:latin typeface="Comic Sans MS" pitchFamily="66" charset="0"/>
              </a:rPr>
              <a:t>Direct </a:t>
            </a:r>
            <a:r>
              <a:rPr lang="ro-RO" sz="4000" b="1" dirty="0" err="1">
                <a:solidFill>
                  <a:schemeClr val="accent2"/>
                </a:solidFill>
                <a:effectLst>
                  <a:outerShdw blurRad="38100" dist="38100" dir="2700000" algn="tl">
                    <a:srgbClr val="000000">
                      <a:alpha val="43137"/>
                    </a:srgbClr>
                  </a:outerShdw>
                </a:effectLst>
                <a:latin typeface="Comic Sans MS" pitchFamily="66" charset="0"/>
              </a:rPr>
              <a:t>negotiation</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with</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overbidding</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to</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sell</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the</a:t>
            </a:r>
            <a:r>
              <a:rPr lang="ro-RO" sz="4000" b="1" dirty="0">
                <a:solidFill>
                  <a:schemeClr val="accent2"/>
                </a:solidFill>
                <a:effectLst>
                  <a:outerShdw blurRad="38100" dist="38100" dir="2700000" algn="tl">
                    <a:srgbClr val="000000">
                      <a:alpha val="43137"/>
                    </a:srgbClr>
                  </a:outerShdw>
                </a:effectLst>
                <a:latin typeface="Comic Sans MS" pitchFamily="66" charset="0"/>
              </a:rPr>
              <a:t> </a:t>
            </a:r>
            <a:r>
              <a:rPr lang="ro-RO" sz="4000" b="1" dirty="0" err="1">
                <a:solidFill>
                  <a:schemeClr val="accent2"/>
                </a:solidFill>
                <a:effectLst>
                  <a:outerShdw blurRad="38100" dist="38100" dir="2700000" algn="tl">
                    <a:srgbClr val="000000">
                      <a:alpha val="43137"/>
                    </a:srgbClr>
                  </a:outerShdw>
                </a:effectLst>
                <a:latin typeface="Comic Sans MS" pitchFamily="66" charset="0"/>
              </a:rPr>
              <a:t>assets</a:t>
            </a:r>
            <a:r>
              <a:rPr lang="ro-RO" sz="4000" b="1" dirty="0">
                <a:solidFill>
                  <a:schemeClr val="accent2"/>
                </a:solidFill>
                <a:effectLst>
                  <a:outerShdw blurRad="38100" dist="38100" dir="2700000" algn="tl">
                    <a:srgbClr val="000000">
                      <a:alpha val="43137"/>
                    </a:srgbClr>
                  </a:outerShdw>
                </a:effectLst>
                <a:latin typeface="Comic Sans MS" pitchFamily="66" charset="0"/>
              </a:rPr>
              <a:t> of </a:t>
            </a:r>
            <a:endParaRPr lang="en-US" sz="4000" b="1" dirty="0">
              <a:solidFill>
                <a:schemeClr val="accent2"/>
              </a:solidFill>
              <a:effectLst>
                <a:outerShdw blurRad="38100" dist="38100" dir="2700000" algn="tl">
                  <a:srgbClr val="000000">
                    <a:alpha val="43137"/>
                  </a:srgbClr>
                </a:outerShdw>
              </a:effectLst>
              <a:latin typeface="Comic Sans MS" pitchFamily="66" charset="0"/>
            </a:endParaRPr>
          </a:p>
          <a:p>
            <a:pPr algn="r" eaLnBrk="1" hangingPunct="1">
              <a:buFontTx/>
              <a:buNone/>
            </a:pPr>
            <a:r>
              <a:rPr lang="en-US" sz="4000" b="1" dirty="0">
                <a:solidFill>
                  <a:srgbClr val="CC0000"/>
                </a:solidFill>
                <a:effectLst>
                  <a:outerShdw blurRad="38100" dist="38100" dir="2700000" algn="tl">
                    <a:srgbClr val="000000">
                      <a:alpha val="43137"/>
                    </a:srgbClr>
                  </a:outerShdw>
                </a:effectLst>
                <a:latin typeface="Comic Sans MS" pitchFamily="66" charset="0"/>
              </a:rPr>
              <a:t>SC PIRAMIDA SA</a:t>
            </a:r>
          </a:p>
        </p:txBody>
      </p:sp>
      <p:pic>
        <p:nvPicPr>
          <p:cNvPr id="506889" name="Picture 9" descr="sales_pyramid_flatter_steeper_hg_clr"/>
          <p:cNvPicPr>
            <a:picLocks noChangeAspect="1" noChangeArrowheads="1" noCrop="1"/>
          </p:cNvPicPr>
          <p:nvPr/>
        </p:nvPicPr>
        <p:blipFill>
          <a:blip r:embed="rId2" cstate="print"/>
          <a:srcRect/>
          <a:stretch>
            <a:fillRect/>
          </a:stretch>
        </p:blipFill>
        <p:spPr bwMode="auto">
          <a:xfrm>
            <a:off x="0" y="1844675"/>
            <a:ext cx="4270375" cy="3208338"/>
          </a:xfrm>
          <a:prstGeom prst="rect">
            <a:avLst/>
          </a:prstGeom>
          <a:noFill/>
          <a:ln w="9525">
            <a:noFill/>
            <a:miter lim="800000"/>
            <a:headEnd/>
            <a:tailEnd/>
          </a:ln>
        </p:spPr>
      </p:pic>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09355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06882"/>
                                        </p:tgtEl>
                                        <p:attrNameLst>
                                          <p:attrName>style.visibility</p:attrName>
                                        </p:attrNameLst>
                                      </p:cBhvr>
                                      <p:to>
                                        <p:strVal val="visible"/>
                                      </p:to>
                                    </p:set>
                                    <p:animEffect transition="in" filter="barn(inVertical)">
                                      <p:cBhvr>
                                        <p:cTn id="7" dur="500"/>
                                        <p:tgtEl>
                                          <p:spTgt spid="50688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06883">
                                            <p:txEl>
                                              <p:pRg st="0" end="0"/>
                                            </p:txEl>
                                          </p:spTgt>
                                        </p:tgtEl>
                                        <p:attrNameLst>
                                          <p:attrName>style.visibility</p:attrName>
                                        </p:attrNameLst>
                                      </p:cBhvr>
                                      <p:to>
                                        <p:strVal val="visible"/>
                                      </p:to>
                                    </p:set>
                                    <p:animEffect transition="in" filter="barn(inVertical)">
                                      <p:cBhvr>
                                        <p:cTn id="12" dur="500"/>
                                        <p:tgtEl>
                                          <p:spTgt spid="50688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06883">
                                            <p:txEl>
                                              <p:pRg st="1" end="1"/>
                                            </p:txEl>
                                          </p:spTgt>
                                        </p:tgtEl>
                                        <p:attrNameLst>
                                          <p:attrName>style.visibility</p:attrName>
                                        </p:attrNameLst>
                                      </p:cBhvr>
                                      <p:to>
                                        <p:strVal val="visible"/>
                                      </p:to>
                                    </p:set>
                                    <p:animEffect transition="in" filter="barn(inVertical)">
                                      <p:cBhvr>
                                        <p:cTn id="17" dur="500"/>
                                        <p:tgtEl>
                                          <p:spTgt spid="506883">
                                            <p:txEl>
                                              <p:pRg st="1" end="1"/>
                                            </p:txEl>
                                          </p:spTgt>
                                        </p:tgtEl>
                                      </p:cBhvr>
                                    </p:animEffect>
                                  </p:childTnLst>
                                </p:cTn>
                              </p:par>
                              <p:par>
                                <p:cTn id="18" presetID="31" presetClass="entr" presetSubtype="0" fill="hold" nodeType="withEffect">
                                  <p:stCondLst>
                                    <p:cond delay="0"/>
                                  </p:stCondLst>
                                  <p:childTnLst>
                                    <p:set>
                                      <p:cBhvr>
                                        <p:cTn id="19" dur="1" fill="hold">
                                          <p:stCondLst>
                                            <p:cond delay="0"/>
                                          </p:stCondLst>
                                        </p:cTn>
                                        <p:tgtEl>
                                          <p:spTgt spid="506889"/>
                                        </p:tgtEl>
                                        <p:attrNameLst>
                                          <p:attrName>style.visibility</p:attrName>
                                        </p:attrNameLst>
                                      </p:cBhvr>
                                      <p:to>
                                        <p:strVal val="visible"/>
                                      </p:to>
                                    </p:set>
                                    <p:anim calcmode="lin" valueType="num">
                                      <p:cBhvr>
                                        <p:cTn id="20" dur="1000" fill="hold"/>
                                        <p:tgtEl>
                                          <p:spTgt spid="506889"/>
                                        </p:tgtEl>
                                        <p:attrNameLst>
                                          <p:attrName>ppt_w</p:attrName>
                                        </p:attrNameLst>
                                      </p:cBhvr>
                                      <p:tavLst>
                                        <p:tav tm="0">
                                          <p:val>
                                            <p:fltVal val="0"/>
                                          </p:val>
                                        </p:tav>
                                        <p:tav tm="100000">
                                          <p:val>
                                            <p:strVal val="#ppt_w"/>
                                          </p:val>
                                        </p:tav>
                                      </p:tavLst>
                                    </p:anim>
                                    <p:anim calcmode="lin" valueType="num">
                                      <p:cBhvr>
                                        <p:cTn id="21" dur="1000" fill="hold"/>
                                        <p:tgtEl>
                                          <p:spTgt spid="506889"/>
                                        </p:tgtEl>
                                        <p:attrNameLst>
                                          <p:attrName>ppt_h</p:attrName>
                                        </p:attrNameLst>
                                      </p:cBhvr>
                                      <p:tavLst>
                                        <p:tav tm="0">
                                          <p:val>
                                            <p:fltVal val="0"/>
                                          </p:val>
                                        </p:tav>
                                        <p:tav tm="100000">
                                          <p:val>
                                            <p:strVal val="#ppt_h"/>
                                          </p:val>
                                        </p:tav>
                                      </p:tavLst>
                                    </p:anim>
                                    <p:anim calcmode="lin" valueType="num">
                                      <p:cBhvr>
                                        <p:cTn id="22" dur="1000" fill="hold"/>
                                        <p:tgtEl>
                                          <p:spTgt spid="506889"/>
                                        </p:tgtEl>
                                        <p:attrNameLst>
                                          <p:attrName>style.rotation</p:attrName>
                                        </p:attrNameLst>
                                      </p:cBhvr>
                                      <p:tavLst>
                                        <p:tav tm="0">
                                          <p:val>
                                            <p:fltVal val="90"/>
                                          </p:val>
                                        </p:tav>
                                        <p:tav tm="100000">
                                          <p:val>
                                            <p:fltVal val="0"/>
                                          </p:val>
                                        </p:tav>
                                      </p:tavLst>
                                    </p:anim>
                                    <p:animEffect transition="in" filter="fade">
                                      <p:cBhvr>
                                        <p:cTn id="23" dur="1000"/>
                                        <p:tgtEl>
                                          <p:spTgt spid="5068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688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Assets</a:t>
            </a:r>
            <a:r>
              <a:rPr lang="ro-RO" b="1" dirty="0">
                <a:solidFill>
                  <a:srgbClr val="CC0000"/>
                </a:solidFill>
                <a:effectLst>
                  <a:outerShdw blurRad="38100" dist="38100" dir="2700000" algn="tl">
                    <a:srgbClr val="000000">
                      <a:alpha val="43137"/>
                    </a:srgbClr>
                  </a:outerShdw>
                </a:effectLst>
              </a:rPr>
              <a:t> </a:t>
            </a:r>
            <a:r>
              <a:rPr lang="ro-RO" b="1" dirty="0" err="1">
                <a:solidFill>
                  <a:srgbClr val="CC0000"/>
                </a:solidFill>
                <a:effectLst>
                  <a:outerShdw blurRad="38100" dist="38100" dir="2700000" algn="tl">
                    <a:srgbClr val="000000">
                      <a:alpha val="43137"/>
                    </a:srgbClr>
                  </a:outerShdw>
                </a:effectLst>
              </a:rPr>
              <a:t>to</a:t>
            </a:r>
            <a:r>
              <a:rPr lang="ro-RO" b="1" dirty="0">
                <a:solidFill>
                  <a:srgbClr val="CC0000"/>
                </a:solidFill>
                <a:effectLst>
                  <a:outerShdw blurRad="38100" dist="38100" dir="2700000" algn="tl">
                    <a:srgbClr val="000000">
                      <a:alpha val="43137"/>
                    </a:srgbClr>
                  </a:outerShdw>
                </a:effectLst>
              </a:rPr>
              <a:t> </a:t>
            </a:r>
            <a:r>
              <a:rPr lang="ro-RO" b="1" dirty="0" err="1">
                <a:solidFill>
                  <a:srgbClr val="CC0000"/>
                </a:solidFill>
                <a:effectLst>
                  <a:outerShdw blurRad="38100" dist="38100" dir="2700000" algn="tl">
                    <a:srgbClr val="000000">
                      <a:alpha val="43137"/>
                    </a:srgbClr>
                  </a:outerShdw>
                </a:effectLst>
              </a:rPr>
              <a:t>be</a:t>
            </a:r>
            <a:r>
              <a:rPr lang="ro-RO" b="1" dirty="0">
                <a:solidFill>
                  <a:srgbClr val="CC0000"/>
                </a:solidFill>
                <a:effectLst>
                  <a:outerShdw blurRad="38100" dist="38100" dir="2700000" algn="tl">
                    <a:srgbClr val="000000">
                      <a:alpha val="43137"/>
                    </a:srgbClr>
                  </a:outerShdw>
                </a:effectLst>
              </a:rPr>
              <a:t> </a:t>
            </a:r>
            <a:r>
              <a:rPr lang="ro-RO" b="1" dirty="0" err="1">
                <a:solidFill>
                  <a:srgbClr val="CC0000"/>
                </a:solidFill>
                <a:effectLst>
                  <a:outerShdw blurRad="38100" dist="38100" dir="2700000" algn="tl">
                    <a:srgbClr val="000000">
                      <a:alpha val="43137"/>
                    </a:srgbClr>
                  </a:outerShdw>
                </a:effectLst>
              </a:rPr>
              <a:t>negotiated</a:t>
            </a:r>
            <a:endParaRPr lang="en-US" b="1" dirty="0">
              <a:solidFill>
                <a:srgbClr val="CC0000"/>
              </a:solidFill>
              <a:effectLst>
                <a:outerShdw blurRad="38100" dist="38100" dir="2700000" algn="tl">
                  <a:srgbClr val="000000">
                    <a:alpha val="43137"/>
                  </a:srgbClr>
                </a:outerShdw>
              </a:effectLst>
            </a:endParaRPr>
          </a:p>
        </p:txBody>
      </p:sp>
      <p:sp>
        <p:nvSpPr>
          <p:cNvPr id="508931" name="Rectangle 3"/>
          <p:cNvSpPr>
            <a:spLocks noGrp="1" noChangeArrowheads="1"/>
          </p:cNvSpPr>
          <p:nvPr>
            <p:ph type="body" idx="1"/>
          </p:nvPr>
        </p:nvSpPr>
        <p:spPr>
          <a:xfrm>
            <a:off x="457200" y="1600200"/>
            <a:ext cx="3538538" cy="4525963"/>
          </a:xfrm>
        </p:spPr>
        <p:txBody>
          <a:bodyPr/>
          <a:lstStyle/>
          <a:p>
            <a:pPr marL="0" indent="0" eaLnBrk="1" hangingPunct="1">
              <a:lnSpc>
                <a:spcPct val="90000"/>
              </a:lnSpc>
              <a:buNone/>
            </a:pPr>
            <a:r>
              <a:rPr lang="ro-RO" sz="2000" b="1" dirty="0">
                <a:solidFill>
                  <a:srgbClr val="CC0000"/>
                </a:solidFill>
                <a:effectLst>
                  <a:outerShdw blurRad="38100" dist="38100" dir="2700000" algn="tl">
                    <a:srgbClr val="000000">
                      <a:alpha val="43137"/>
                    </a:srgbClr>
                  </a:outerShdw>
                </a:effectLst>
                <a:latin typeface="Comic Sans MS" pitchFamily="66" charset="0"/>
              </a:rPr>
              <a:t>A building land</a:t>
            </a:r>
          </a:p>
          <a:p>
            <a:pPr marL="0" indent="0" eaLnBrk="1" hangingPunct="1">
              <a:lnSpc>
                <a:spcPct val="90000"/>
              </a:lnSpc>
              <a:buNone/>
            </a:pPr>
            <a:r>
              <a:rPr lang="ro-RO" sz="2000" b="1" dirty="0" err="1">
                <a:solidFill>
                  <a:schemeClr val="accent2"/>
                </a:solidFill>
                <a:latin typeface="Comic Sans MS" pitchFamily="66" charset="0"/>
              </a:rPr>
              <a:t>near</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to</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the</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highway</a:t>
            </a:r>
            <a:endParaRPr lang="en-US" sz="2000" b="1" dirty="0">
              <a:solidFill>
                <a:schemeClr val="accent2"/>
              </a:solidFill>
              <a:latin typeface="Comic Sans MS" pitchFamily="66" charset="0"/>
            </a:endParaRPr>
          </a:p>
          <a:p>
            <a:pPr marL="0" indent="0" eaLnBrk="1" hangingPunct="1">
              <a:lnSpc>
                <a:spcPct val="90000"/>
              </a:lnSpc>
              <a:buFontTx/>
              <a:buNone/>
            </a:pPr>
            <a:r>
              <a:rPr lang="ro-RO" sz="2000" b="1" dirty="0">
                <a:solidFill>
                  <a:schemeClr val="accent2"/>
                </a:solidFill>
                <a:latin typeface="Comic Sans MS" pitchFamily="66" charset="0"/>
              </a:rPr>
              <a:t>in front of a </a:t>
            </a:r>
            <a:r>
              <a:rPr lang="ro-RO" sz="2000" b="1" dirty="0" err="1">
                <a:solidFill>
                  <a:schemeClr val="accent2"/>
                </a:solidFill>
                <a:latin typeface="Comic Sans MS" pitchFamily="66" charset="0"/>
              </a:rPr>
              <a:t>large</a:t>
            </a:r>
            <a:r>
              <a:rPr lang="ro-RO" sz="2000" b="1" dirty="0">
                <a:solidFill>
                  <a:schemeClr val="accent2"/>
                </a:solidFill>
                <a:latin typeface="Comic Sans MS" pitchFamily="66" charset="0"/>
              </a:rPr>
              <a:t> hardware </a:t>
            </a:r>
            <a:r>
              <a:rPr lang="ro-RO" sz="2000" b="1" dirty="0" err="1">
                <a:solidFill>
                  <a:schemeClr val="accent2"/>
                </a:solidFill>
                <a:latin typeface="Comic Sans MS" pitchFamily="66" charset="0"/>
              </a:rPr>
              <a:t>store</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owned</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by</a:t>
            </a:r>
            <a:r>
              <a:rPr lang="ro-RO" sz="2000" b="1" dirty="0">
                <a:solidFill>
                  <a:schemeClr val="accent2"/>
                </a:solidFill>
                <a:latin typeface="Comic Sans MS" pitchFamily="66" charset="0"/>
              </a:rPr>
              <a:t> an </a:t>
            </a:r>
            <a:r>
              <a:rPr lang="ro-RO" sz="2000" b="1" dirty="0" err="1">
                <a:solidFill>
                  <a:schemeClr val="accent2"/>
                </a:solidFill>
                <a:latin typeface="Comic Sans MS" pitchFamily="66" charset="0"/>
              </a:rPr>
              <a:t>international</a:t>
            </a:r>
            <a:r>
              <a:rPr lang="ro-RO" sz="2000" b="1" dirty="0">
                <a:solidFill>
                  <a:schemeClr val="accent2"/>
                </a:solidFill>
                <a:latin typeface="Comic Sans MS" pitchFamily="66" charset="0"/>
              </a:rPr>
              <a:t> company </a:t>
            </a:r>
            <a:r>
              <a:rPr lang="ro-RO" sz="2000" b="1" dirty="0" err="1">
                <a:solidFill>
                  <a:schemeClr val="accent2"/>
                </a:solidFill>
                <a:latin typeface="Comic Sans MS" pitchFamily="66" charset="0"/>
              </a:rPr>
              <a:t>hereafter</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named</a:t>
            </a:r>
            <a:r>
              <a:rPr lang="ro-RO" sz="2000" b="1" dirty="0">
                <a:solidFill>
                  <a:schemeClr val="accent2"/>
                </a:solidFill>
                <a:latin typeface="Comic Sans MS" pitchFamily="66" charset="0"/>
              </a:rPr>
              <a:t> EXTRAMARKET SA </a:t>
            </a:r>
          </a:p>
          <a:p>
            <a:pPr marL="0" indent="0" eaLnBrk="1" hangingPunct="1">
              <a:lnSpc>
                <a:spcPct val="90000"/>
              </a:lnSpc>
              <a:buFontTx/>
              <a:buNone/>
            </a:pPr>
            <a:r>
              <a:rPr lang="ro-RO" sz="2000" b="1" dirty="0">
                <a:solidFill>
                  <a:schemeClr val="accent2"/>
                </a:solidFill>
                <a:latin typeface="Comic Sans MS" pitchFamily="66" charset="0"/>
              </a:rPr>
              <a:t>At </a:t>
            </a:r>
            <a:r>
              <a:rPr lang="ro-RO" sz="2000" b="1" dirty="0" err="1">
                <a:solidFill>
                  <a:schemeClr val="accent2"/>
                </a:solidFill>
                <a:latin typeface="Comic Sans MS" pitchFamily="66" charset="0"/>
              </a:rPr>
              <a:t>the</a:t>
            </a:r>
            <a:r>
              <a:rPr lang="ro-RO" sz="2000" b="1" dirty="0">
                <a:solidFill>
                  <a:schemeClr val="accent2"/>
                </a:solidFill>
                <a:latin typeface="Comic Sans MS" pitchFamily="66" charset="0"/>
              </a:rPr>
              <a:t> date of </a:t>
            </a:r>
            <a:r>
              <a:rPr lang="ro-RO" sz="2000" b="1" dirty="0" err="1">
                <a:solidFill>
                  <a:schemeClr val="accent2"/>
                </a:solidFill>
                <a:latin typeface="Comic Sans MS" pitchFamily="66" charset="0"/>
              </a:rPr>
              <a:t>the</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transaction</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the</a:t>
            </a:r>
            <a:r>
              <a:rPr lang="ro-RO" sz="2000" b="1" dirty="0">
                <a:solidFill>
                  <a:schemeClr val="accent2"/>
                </a:solidFill>
                <a:latin typeface="Comic Sans MS" pitchFamily="66" charset="0"/>
              </a:rPr>
              <a:t> land </a:t>
            </a:r>
            <a:r>
              <a:rPr lang="ro-RO" sz="2000" b="1" dirty="0" err="1">
                <a:solidFill>
                  <a:schemeClr val="accent2"/>
                </a:solidFill>
                <a:latin typeface="Comic Sans MS" pitchFamily="66" charset="0"/>
              </a:rPr>
              <a:t>was</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rented</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by</a:t>
            </a:r>
            <a:r>
              <a:rPr lang="ro-RO" sz="2000" b="1" dirty="0">
                <a:solidFill>
                  <a:schemeClr val="accent2"/>
                </a:solidFill>
                <a:latin typeface="Comic Sans MS" pitchFamily="66" charset="0"/>
              </a:rPr>
              <a:t> a </a:t>
            </a:r>
            <a:r>
              <a:rPr lang="ro-RO" sz="2000" b="1" dirty="0" err="1">
                <a:solidFill>
                  <a:schemeClr val="accent2"/>
                </a:solidFill>
                <a:latin typeface="Comic Sans MS" pitchFamily="66" charset="0"/>
              </a:rPr>
              <a:t>multinational</a:t>
            </a:r>
            <a:r>
              <a:rPr lang="ro-RO" sz="2000" b="1" dirty="0">
                <a:solidFill>
                  <a:schemeClr val="accent2"/>
                </a:solidFill>
                <a:latin typeface="Comic Sans MS" pitchFamily="66" charset="0"/>
              </a:rPr>
              <a:t> company </a:t>
            </a:r>
            <a:r>
              <a:rPr lang="ro-RO" sz="2000" b="1" dirty="0" err="1">
                <a:solidFill>
                  <a:schemeClr val="accent2"/>
                </a:solidFill>
                <a:latin typeface="Comic Sans MS" pitchFamily="66" charset="0"/>
              </a:rPr>
              <a:t>hereafter</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named</a:t>
            </a:r>
            <a:r>
              <a:rPr lang="ro-RO" sz="2000" b="1" dirty="0">
                <a:solidFill>
                  <a:schemeClr val="accent2"/>
                </a:solidFill>
                <a:latin typeface="Comic Sans MS" pitchFamily="66" charset="0"/>
              </a:rPr>
              <a:t> </a:t>
            </a:r>
            <a:r>
              <a:rPr lang="en-US" sz="2000" b="1" dirty="0">
                <a:solidFill>
                  <a:schemeClr val="accent2"/>
                </a:solidFill>
                <a:latin typeface="Comic Sans MS" pitchFamily="66" charset="0"/>
              </a:rPr>
              <a:t>FASTFOOD SA </a:t>
            </a:r>
            <a:r>
              <a:rPr lang="ro-RO" sz="2000" b="1" dirty="0" err="1">
                <a:solidFill>
                  <a:schemeClr val="accent2"/>
                </a:solidFill>
                <a:latin typeface="Comic Sans MS" pitchFamily="66" charset="0"/>
              </a:rPr>
              <a:t>that</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built</a:t>
            </a:r>
            <a:r>
              <a:rPr lang="ro-RO" sz="2000" b="1" dirty="0">
                <a:solidFill>
                  <a:schemeClr val="accent2"/>
                </a:solidFill>
                <a:latin typeface="Comic Sans MS" pitchFamily="66" charset="0"/>
              </a:rPr>
              <a:t> </a:t>
            </a:r>
            <a:r>
              <a:rPr lang="ro-RO" sz="2000" b="1" dirty="0" err="1">
                <a:solidFill>
                  <a:schemeClr val="accent2"/>
                </a:solidFill>
                <a:latin typeface="Comic Sans MS" pitchFamily="66" charset="0"/>
              </a:rPr>
              <a:t>there</a:t>
            </a:r>
            <a:r>
              <a:rPr lang="ro-RO" sz="2000" b="1" dirty="0">
                <a:solidFill>
                  <a:schemeClr val="accent2"/>
                </a:solidFill>
                <a:latin typeface="Comic Sans MS" pitchFamily="66" charset="0"/>
              </a:rPr>
              <a:t> a restaurant</a:t>
            </a:r>
            <a:endParaRPr lang="en-US" sz="2000" b="1" dirty="0">
              <a:solidFill>
                <a:schemeClr val="accent2"/>
              </a:solidFill>
              <a:latin typeface="Comic Sans MS" pitchFamily="66" charset="0"/>
            </a:endParaRPr>
          </a:p>
        </p:txBody>
      </p:sp>
      <p:pic>
        <p:nvPicPr>
          <p:cNvPr id="508932" name="Picture 4" descr="Peisaj 1"/>
          <p:cNvPicPr>
            <a:picLocks noChangeAspect="1" noChangeArrowheads="1"/>
          </p:cNvPicPr>
          <p:nvPr/>
        </p:nvPicPr>
        <p:blipFill>
          <a:blip r:embed="rId2" cstate="print"/>
          <a:srcRect/>
          <a:stretch>
            <a:fillRect/>
          </a:stretch>
        </p:blipFill>
        <p:spPr bwMode="auto">
          <a:xfrm>
            <a:off x="4140200" y="1773238"/>
            <a:ext cx="4824413" cy="4195762"/>
          </a:xfrm>
          <a:prstGeom prst="rect">
            <a:avLst/>
          </a:prstGeom>
          <a:noFill/>
          <a:ln w="9525">
            <a:noFill/>
            <a:miter lim="800000"/>
            <a:headEnd/>
            <a:tailEnd/>
          </a:ln>
        </p:spPr>
      </p:pic>
      <p:pic>
        <p:nvPicPr>
          <p:cNvPr id="508934" name="Picture 6" descr="sportscars_racing_straight_hg_clr"/>
          <p:cNvPicPr>
            <a:picLocks noChangeAspect="1" noChangeArrowheads="1" noCrop="1"/>
          </p:cNvPicPr>
          <p:nvPr/>
        </p:nvPicPr>
        <p:blipFill>
          <a:blip r:embed="rId3" cstate="print"/>
          <a:srcRect/>
          <a:stretch>
            <a:fillRect/>
          </a:stretch>
        </p:blipFill>
        <p:spPr bwMode="auto">
          <a:xfrm>
            <a:off x="4067175" y="4221163"/>
            <a:ext cx="1562100" cy="1768475"/>
          </a:xfrm>
          <a:prstGeom prst="rect">
            <a:avLst/>
          </a:prstGeom>
          <a:noFill/>
          <a:ln w="9525">
            <a:noFill/>
            <a:miter lim="800000"/>
            <a:headEnd/>
            <a:tailEnd/>
          </a:ln>
        </p:spPr>
      </p:pic>
      <p:pic>
        <p:nvPicPr>
          <p:cNvPr id="2" name="I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94548" y="3212976"/>
            <a:ext cx="1948231" cy="1497354"/>
          </a:xfrm>
          <a:prstGeom prst="rect">
            <a:avLst/>
          </a:prstGeom>
        </p:spPr>
      </p:pic>
      <p:pic>
        <p:nvPicPr>
          <p:cNvPr id="508936" name="Picture 8" descr="pizza_parlor_chef_dough_hg_clr"/>
          <p:cNvPicPr>
            <a:picLocks noChangeAspect="1" noChangeArrowheads="1" noCrop="1"/>
          </p:cNvPicPr>
          <p:nvPr/>
        </p:nvPicPr>
        <p:blipFill>
          <a:blip r:embed="rId5" cstate="print"/>
          <a:srcRect/>
          <a:stretch>
            <a:fillRect/>
          </a:stretch>
        </p:blipFill>
        <p:spPr bwMode="auto">
          <a:xfrm>
            <a:off x="5629275" y="3843844"/>
            <a:ext cx="1727200" cy="1727200"/>
          </a:xfrm>
          <a:prstGeom prst="rect">
            <a:avLst/>
          </a:prstGeom>
          <a:noFill/>
          <a:ln w="9525">
            <a:noFill/>
            <a:miter lim="800000"/>
            <a:headEnd/>
            <a:tailEnd/>
          </a:ln>
        </p:spPr>
      </p:pic>
      <p:sp>
        <p:nvSpPr>
          <p:cNvPr id="8" name="Date Placeholder 7"/>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10" name="Footer Placeholder 9"/>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53348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89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893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0893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08931">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0893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8931">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8931">
                                            <p:txEl>
                                              <p:pRg st="3" end="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089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893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8" name="Rectangle 6"/>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Negotiation</a:t>
            </a:r>
            <a:r>
              <a:rPr lang="ro-RO" b="1" dirty="0">
                <a:solidFill>
                  <a:srgbClr val="CC0000"/>
                </a:solidFill>
                <a:effectLst>
                  <a:outerShdw blurRad="38100" dist="38100" dir="2700000" algn="tl">
                    <a:srgbClr val="000000">
                      <a:alpha val="43137"/>
                    </a:srgbClr>
                  </a:outerShdw>
                </a:effectLst>
              </a:rPr>
              <a:t> </a:t>
            </a:r>
            <a:r>
              <a:rPr lang="ro-RO" b="1" dirty="0" err="1">
                <a:solidFill>
                  <a:srgbClr val="CC0000"/>
                </a:solidFill>
                <a:effectLst>
                  <a:outerShdw blurRad="38100" dist="38100" dir="2700000" algn="tl">
                    <a:srgbClr val="000000">
                      <a:alpha val="43137"/>
                    </a:srgbClr>
                  </a:outerShdw>
                </a:effectLst>
              </a:rPr>
              <a:t>attendants</a:t>
            </a:r>
            <a:endParaRPr lang="en-US" b="1" dirty="0">
              <a:solidFill>
                <a:srgbClr val="CC0000"/>
              </a:solidFill>
              <a:effectLst>
                <a:outerShdw blurRad="38100" dist="38100" dir="2700000" algn="tl">
                  <a:srgbClr val="000000">
                    <a:alpha val="43137"/>
                  </a:srgbClr>
                </a:outerShdw>
              </a:effectLst>
            </a:endParaRPr>
          </a:p>
        </p:txBody>
      </p:sp>
      <p:sp>
        <p:nvSpPr>
          <p:cNvPr id="504839" name="Rectangle 7"/>
          <p:cNvSpPr>
            <a:spLocks noGrp="1" noChangeArrowheads="1"/>
          </p:cNvSpPr>
          <p:nvPr>
            <p:ph type="body" idx="1"/>
          </p:nvPr>
        </p:nvSpPr>
        <p:spPr>
          <a:xfrm>
            <a:off x="457200" y="1600200"/>
            <a:ext cx="4691063" cy="4525963"/>
          </a:xfrm>
        </p:spPr>
        <p:txBody>
          <a:bodyPr/>
          <a:lstStyle/>
          <a:p>
            <a:pPr marL="609600" indent="-609600" eaLnBrk="1" hangingPunct="1">
              <a:buFontTx/>
              <a:buAutoNum type="arabicPeriod"/>
            </a:pPr>
            <a:r>
              <a:rPr lang="ro-RO" b="1" dirty="0">
                <a:solidFill>
                  <a:schemeClr val="accent2"/>
                </a:solidFill>
                <a:effectLst>
                  <a:outerShdw blurRad="38100" dist="38100" dir="2700000" algn="tl">
                    <a:srgbClr val="000000">
                      <a:alpha val="43137"/>
                    </a:srgbClr>
                  </a:outerShdw>
                </a:effectLst>
                <a:latin typeface="Comic Sans MS" pitchFamily="66" charset="0"/>
              </a:rPr>
              <a:t>The l</a:t>
            </a:r>
            <a:r>
              <a:rPr lang="en-US" b="1" dirty="0" err="1">
                <a:solidFill>
                  <a:schemeClr val="accent2"/>
                </a:solidFill>
                <a:effectLst>
                  <a:outerShdw blurRad="38100" dist="38100" dir="2700000" algn="tl">
                    <a:srgbClr val="000000">
                      <a:alpha val="43137"/>
                    </a:srgbClr>
                  </a:outerShdw>
                </a:effectLst>
                <a:latin typeface="Comic Sans MS" pitchFamily="66" charset="0"/>
              </a:rPr>
              <a:t>iquidator</a:t>
            </a:r>
            <a:r>
              <a:rPr lang="en-US" b="1" dirty="0">
                <a:solidFill>
                  <a:schemeClr val="accent2"/>
                </a:solidFill>
                <a:effectLst>
                  <a:outerShdw blurRad="38100" dist="38100" dir="2700000" algn="tl">
                    <a:srgbClr val="000000">
                      <a:alpha val="43137"/>
                    </a:srgbClr>
                  </a:outerShdw>
                </a:effectLst>
                <a:latin typeface="Comic Sans MS" pitchFamily="66" charset="0"/>
              </a:rPr>
              <a:t> </a:t>
            </a:r>
            <a:r>
              <a:rPr lang="ro-RO" b="1" dirty="0">
                <a:solidFill>
                  <a:schemeClr val="accent2"/>
                </a:solidFill>
                <a:effectLst>
                  <a:outerShdw blurRad="38100" dist="38100" dir="2700000" algn="tl">
                    <a:srgbClr val="000000">
                      <a:alpha val="43137"/>
                    </a:srgbClr>
                  </a:outerShdw>
                </a:effectLst>
                <a:latin typeface="Comic Sans MS" pitchFamily="66" charset="0"/>
              </a:rPr>
              <a:t>of </a:t>
            </a:r>
            <a:r>
              <a:rPr lang="en-US" b="1" dirty="0">
                <a:solidFill>
                  <a:schemeClr val="accent2"/>
                </a:solidFill>
                <a:effectLst>
                  <a:outerShdw blurRad="38100" dist="38100" dir="2700000" algn="tl">
                    <a:srgbClr val="000000">
                      <a:alpha val="43137"/>
                    </a:srgbClr>
                  </a:outerShdw>
                </a:effectLst>
                <a:latin typeface="Comic Sans MS" pitchFamily="66" charset="0"/>
              </a:rPr>
              <a:t>PIRAMIDA SA</a:t>
            </a:r>
            <a:r>
              <a:rPr lang="ro-RO" b="1" dirty="0">
                <a:solidFill>
                  <a:schemeClr val="accent2"/>
                </a:solidFill>
                <a:effectLst>
                  <a:outerShdw blurRad="38100" dist="38100" dir="2700000" algn="tl">
                    <a:srgbClr val="000000">
                      <a:alpha val="43137"/>
                    </a:srgbClr>
                  </a:outerShdw>
                </a:effectLst>
                <a:latin typeface="Comic Sans MS" pitchFamily="66" charset="0"/>
              </a:rPr>
              <a:t> as </a:t>
            </a:r>
            <a:r>
              <a:rPr lang="ro-RO" b="1" dirty="0" err="1">
                <a:solidFill>
                  <a:schemeClr val="accent2"/>
                </a:solidFill>
                <a:effectLst>
                  <a:outerShdw blurRad="38100" dist="38100" dir="2700000" algn="tl">
                    <a:srgbClr val="000000">
                      <a:alpha val="43137"/>
                    </a:srgbClr>
                  </a:outerShdw>
                </a:effectLst>
                <a:latin typeface="Comic Sans MS" pitchFamily="66" charset="0"/>
              </a:rPr>
              <a:t>Seller</a:t>
            </a:r>
            <a:endParaRPr lang="en-US" b="1" dirty="0">
              <a:solidFill>
                <a:schemeClr val="accent2"/>
              </a:solidFill>
              <a:effectLst>
                <a:outerShdw blurRad="38100" dist="38100" dir="2700000" algn="tl">
                  <a:srgbClr val="000000">
                    <a:alpha val="43137"/>
                  </a:srgbClr>
                </a:outerShdw>
              </a:effectLst>
              <a:latin typeface="Comic Sans MS" pitchFamily="66" charset="0"/>
            </a:endParaRPr>
          </a:p>
          <a:p>
            <a:pPr marL="609600" indent="-609600" eaLnBrk="1" hangingPunct="1">
              <a:buFontTx/>
              <a:buAutoNum type="arabicPeriod"/>
            </a:pPr>
            <a:r>
              <a:rPr lang="en-US" b="1" dirty="0">
                <a:solidFill>
                  <a:schemeClr val="accent2"/>
                </a:solidFill>
                <a:effectLst>
                  <a:outerShdw blurRad="38100" dist="38100" dir="2700000" algn="tl">
                    <a:srgbClr val="000000">
                      <a:alpha val="43137"/>
                    </a:srgbClr>
                  </a:outerShdw>
                </a:effectLst>
                <a:latin typeface="Comic Sans MS" pitchFamily="66" charset="0"/>
              </a:rPr>
              <a:t>EXTRAMARKET SA </a:t>
            </a:r>
            <a:r>
              <a:rPr lang="ro-RO" b="1" dirty="0">
                <a:solidFill>
                  <a:schemeClr val="accent2"/>
                </a:solidFill>
                <a:effectLst>
                  <a:outerShdw blurRad="38100" dist="38100" dir="2700000" algn="tl">
                    <a:srgbClr val="000000">
                      <a:alpha val="43137"/>
                    </a:srgbClr>
                  </a:outerShdw>
                </a:effectLst>
                <a:latin typeface="Comic Sans MS" pitchFamily="66" charset="0"/>
              </a:rPr>
              <a:t>as</a:t>
            </a:r>
            <a:r>
              <a:rPr lang="en-US"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first</a:t>
            </a:r>
            <a:r>
              <a:rPr lang="ro-RO"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offerer</a:t>
            </a:r>
            <a:r>
              <a:rPr lang="ro-RO"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and</a:t>
            </a:r>
            <a:r>
              <a:rPr lang="ro-RO"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known</a:t>
            </a:r>
            <a:r>
              <a:rPr lang="ro-RO"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buyer</a:t>
            </a:r>
            <a:endParaRPr lang="en-US" b="1" dirty="0">
              <a:solidFill>
                <a:schemeClr val="accent2"/>
              </a:solidFill>
              <a:effectLst>
                <a:outerShdw blurRad="38100" dist="38100" dir="2700000" algn="tl">
                  <a:srgbClr val="000000">
                    <a:alpha val="43137"/>
                  </a:srgbClr>
                </a:outerShdw>
              </a:effectLst>
              <a:latin typeface="Comic Sans MS" pitchFamily="66" charset="0"/>
            </a:endParaRPr>
          </a:p>
          <a:p>
            <a:pPr marL="609600" indent="-609600" eaLnBrk="1" hangingPunct="1">
              <a:buFontTx/>
              <a:buAutoNum type="arabicPeriod"/>
            </a:pPr>
            <a:r>
              <a:rPr lang="en-US" b="1" dirty="0">
                <a:solidFill>
                  <a:schemeClr val="accent2"/>
                </a:solidFill>
                <a:effectLst>
                  <a:outerShdw blurRad="38100" dist="38100" dir="2700000" algn="tl">
                    <a:srgbClr val="000000">
                      <a:alpha val="43137"/>
                    </a:srgbClr>
                  </a:outerShdw>
                </a:effectLst>
                <a:latin typeface="Comic Sans MS" pitchFamily="66" charset="0"/>
              </a:rPr>
              <a:t>FASTFOOD SA </a:t>
            </a:r>
            <a:r>
              <a:rPr lang="ro-RO" b="1" dirty="0">
                <a:solidFill>
                  <a:schemeClr val="accent2"/>
                </a:solidFill>
                <a:effectLst>
                  <a:outerShdw blurRad="38100" dist="38100" dir="2700000" algn="tl">
                    <a:srgbClr val="000000">
                      <a:alpha val="43137"/>
                    </a:srgbClr>
                  </a:outerShdw>
                </a:effectLst>
                <a:latin typeface="Comic Sans MS" pitchFamily="66" charset="0"/>
              </a:rPr>
              <a:t>as</a:t>
            </a:r>
            <a:r>
              <a:rPr lang="en-US" b="1" dirty="0">
                <a:solidFill>
                  <a:schemeClr val="accent2"/>
                </a:solidFill>
                <a:effectLst>
                  <a:outerShdw blurRad="38100" dist="38100" dir="2700000" algn="tl">
                    <a:srgbClr val="000000">
                      <a:alpha val="43137"/>
                    </a:srgbClr>
                  </a:outerShdw>
                </a:effectLst>
                <a:latin typeface="Comic Sans MS" pitchFamily="66" charset="0"/>
              </a:rPr>
              <a:t> </a:t>
            </a:r>
            <a:r>
              <a:rPr lang="ro-RO" b="1" dirty="0" err="1">
                <a:solidFill>
                  <a:schemeClr val="accent2"/>
                </a:solidFill>
                <a:effectLst>
                  <a:outerShdw blurRad="38100" dist="38100" dir="2700000" algn="tl">
                    <a:srgbClr val="000000">
                      <a:alpha val="43137"/>
                    </a:srgbClr>
                  </a:outerShdw>
                </a:effectLst>
                <a:latin typeface="Comic Sans MS" pitchFamily="66" charset="0"/>
              </a:rPr>
              <a:t>Overbidder</a:t>
            </a:r>
            <a:endParaRPr lang="en-US" b="1" dirty="0">
              <a:solidFill>
                <a:schemeClr val="accent2"/>
              </a:solidFill>
              <a:effectLst>
                <a:outerShdw blurRad="38100" dist="38100" dir="2700000" algn="tl">
                  <a:srgbClr val="000000">
                    <a:alpha val="43137"/>
                  </a:srgbClr>
                </a:outerShdw>
              </a:effectLst>
              <a:latin typeface="Comic Sans MS" pitchFamily="66" charset="0"/>
            </a:endParaRPr>
          </a:p>
        </p:txBody>
      </p:sp>
      <p:pic>
        <p:nvPicPr>
          <p:cNvPr id="504842" name="Picture 10" descr="know_the_law_hg_clr"/>
          <p:cNvPicPr>
            <a:picLocks noChangeAspect="1" noChangeArrowheads="1" noCrop="1"/>
          </p:cNvPicPr>
          <p:nvPr/>
        </p:nvPicPr>
        <p:blipFill>
          <a:blip r:embed="rId2" cstate="print"/>
          <a:srcRect/>
          <a:stretch>
            <a:fillRect/>
          </a:stretch>
        </p:blipFill>
        <p:spPr bwMode="auto">
          <a:xfrm>
            <a:off x="5364163" y="1773238"/>
            <a:ext cx="3568700" cy="4248150"/>
          </a:xfrm>
          <a:prstGeom prst="rect">
            <a:avLst/>
          </a:prstGeom>
          <a:noFill/>
          <a:ln w="9525">
            <a:noFill/>
            <a:miter lim="800000"/>
            <a:headEnd/>
            <a:tailEnd/>
          </a:ln>
        </p:spPr>
      </p:pic>
      <p:pic>
        <p:nvPicPr>
          <p:cNvPr id="504843" name="Picture 11" descr="man_jumping_to_bid_hg_clr"/>
          <p:cNvPicPr>
            <a:picLocks noChangeAspect="1" noChangeArrowheads="1" noCrop="1"/>
          </p:cNvPicPr>
          <p:nvPr/>
        </p:nvPicPr>
        <p:blipFill>
          <a:blip r:embed="rId3" cstate="print"/>
          <a:srcRect/>
          <a:stretch>
            <a:fillRect/>
          </a:stretch>
        </p:blipFill>
        <p:spPr bwMode="auto">
          <a:xfrm>
            <a:off x="5435600" y="1557338"/>
            <a:ext cx="3559175" cy="4464050"/>
          </a:xfrm>
          <a:prstGeom prst="rect">
            <a:avLst/>
          </a:prstGeom>
          <a:noFill/>
          <a:ln w="9525">
            <a:noFill/>
            <a:miter lim="800000"/>
            <a:headEnd/>
            <a:tailEnd/>
          </a:ln>
        </p:spPr>
      </p:pic>
      <p:pic>
        <p:nvPicPr>
          <p:cNvPr id="504844" name="Picture 12" descr="business_man_jonas_dollar_sign_lean_hg_clr"/>
          <p:cNvPicPr>
            <a:picLocks noChangeAspect="1" noChangeArrowheads="1" noCrop="1"/>
          </p:cNvPicPr>
          <p:nvPr/>
        </p:nvPicPr>
        <p:blipFill>
          <a:blip r:embed="rId4" cstate="print"/>
          <a:srcRect/>
          <a:stretch>
            <a:fillRect/>
          </a:stretch>
        </p:blipFill>
        <p:spPr bwMode="auto">
          <a:xfrm>
            <a:off x="5172075" y="1484313"/>
            <a:ext cx="3665538" cy="4681537"/>
          </a:xfrm>
          <a:prstGeom prst="rect">
            <a:avLst/>
          </a:prstGeom>
          <a:noFill/>
          <a:ln w="9525">
            <a:noFill/>
            <a:miter lim="800000"/>
            <a:headEnd/>
            <a:tailEnd/>
          </a:ln>
        </p:spPr>
      </p:pic>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9" name="Footer Placeholder 8"/>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201934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04838"/>
                                        </p:tgtEl>
                                        <p:attrNameLst>
                                          <p:attrName>style.visibility</p:attrName>
                                        </p:attrNameLst>
                                      </p:cBhvr>
                                      <p:to>
                                        <p:strVal val="visible"/>
                                      </p:to>
                                    </p:set>
                                    <p:animEffect transition="in" filter="barn(inVertical)">
                                      <p:cBhvr>
                                        <p:cTn id="7" dur="500"/>
                                        <p:tgtEl>
                                          <p:spTgt spid="50483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04839">
                                            <p:txEl>
                                              <p:pRg st="0" end="0"/>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0484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04839">
                                            <p:txEl>
                                              <p:pRg st="1" end="1"/>
                                            </p:txEl>
                                          </p:spTgt>
                                        </p:tgtEl>
                                        <p:attrNameLst>
                                          <p:attrName>style.visibility</p:attrName>
                                        </p:attrNameLst>
                                      </p:cBhvr>
                                      <p:to>
                                        <p:strVal val="visible"/>
                                      </p:to>
                                    </p:set>
                                  </p:childTnLst>
                                </p:cTn>
                              </p:par>
                              <p:par>
                                <p:cTn id="18" presetID="1" presetClass="exit" presetSubtype="0" fill="hold" nodeType="withEffect">
                                  <p:stCondLst>
                                    <p:cond delay="0"/>
                                  </p:stCondLst>
                                  <p:childTnLst>
                                    <p:set>
                                      <p:cBhvr>
                                        <p:cTn id="19" dur="1" fill="hold">
                                          <p:stCondLst>
                                            <p:cond delay="0"/>
                                          </p:stCondLst>
                                        </p:cTn>
                                        <p:tgtEl>
                                          <p:spTgt spid="504842"/>
                                        </p:tgtEl>
                                        <p:attrNameLst>
                                          <p:attrName>style.visibility</p:attrName>
                                        </p:attrNameLst>
                                      </p:cBhvr>
                                      <p:to>
                                        <p:strVal val="hidden"/>
                                      </p:to>
                                    </p:set>
                                  </p:childTnLst>
                                </p:cTn>
                              </p:par>
                              <p:par>
                                <p:cTn id="20" presetID="1" presetClass="entr" presetSubtype="0" fill="hold" nodeType="withEffect">
                                  <p:stCondLst>
                                    <p:cond delay="0"/>
                                  </p:stCondLst>
                                  <p:childTnLst>
                                    <p:set>
                                      <p:cBhvr>
                                        <p:cTn id="21" dur="1" fill="hold">
                                          <p:stCondLst>
                                            <p:cond delay="0"/>
                                          </p:stCondLst>
                                        </p:cTn>
                                        <p:tgtEl>
                                          <p:spTgt spid="50484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04839">
                                            <p:txEl>
                                              <p:pRg st="2" end="2"/>
                                            </p:txEl>
                                          </p:spTgt>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504844"/>
                                        </p:tgtEl>
                                        <p:attrNameLst>
                                          <p:attrName>style.visibility</p:attrName>
                                        </p:attrNameLst>
                                      </p:cBhvr>
                                      <p:to>
                                        <p:strVal val="hidden"/>
                                      </p:to>
                                    </p:set>
                                  </p:childTnLst>
                                </p:cTn>
                              </p:par>
                              <p:par>
                                <p:cTn id="28" presetID="1" presetClass="entr" presetSubtype="0" fill="hold" nodeType="withEffect">
                                  <p:stCondLst>
                                    <p:cond delay="0"/>
                                  </p:stCondLst>
                                  <p:childTnLst>
                                    <p:set>
                                      <p:cBhvr>
                                        <p:cTn id="29" dur="1" fill="hold">
                                          <p:stCondLst>
                                            <p:cond delay="0"/>
                                          </p:stCondLst>
                                        </p:cTn>
                                        <p:tgtEl>
                                          <p:spTgt spid="5048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83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Strategy</a:t>
            </a:r>
            <a:endParaRPr lang="en-US" b="1" dirty="0">
              <a:solidFill>
                <a:srgbClr val="CC0000"/>
              </a:solidFill>
              <a:effectLst>
                <a:outerShdw blurRad="38100" dist="38100" dir="2700000" algn="tl">
                  <a:srgbClr val="000000">
                    <a:alpha val="43137"/>
                  </a:srgbClr>
                </a:outerShdw>
              </a:effectLst>
            </a:endParaRPr>
          </a:p>
        </p:txBody>
      </p:sp>
      <p:sp>
        <p:nvSpPr>
          <p:cNvPr id="525315" name="Rectangle 3"/>
          <p:cNvSpPr>
            <a:spLocks noGrp="1" noChangeArrowheads="1"/>
          </p:cNvSpPr>
          <p:nvPr>
            <p:ph type="body" idx="1"/>
          </p:nvPr>
        </p:nvSpPr>
        <p:spPr>
          <a:xfrm>
            <a:off x="468313" y="1268413"/>
            <a:ext cx="7931150" cy="4968875"/>
          </a:xfrm>
        </p:spPr>
        <p:txBody>
          <a:bodyPr/>
          <a:lstStyle/>
          <a:p>
            <a:pPr eaLnBrk="1" hangingPunct="1">
              <a:lnSpc>
                <a:spcPct val="80000"/>
              </a:lnSpc>
              <a:buFontTx/>
              <a:buNone/>
            </a:pPr>
            <a:r>
              <a:rPr lang="en-US" sz="2800" b="1" dirty="0">
                <a:solidFill>
                  <a:srgbClr val="008000"/>
                </a:solidFill>
                <a:latin typeface="Comic Sans MS" pitchFamily="66" charset="0"/>
              </a:rPr>
              <a:t>1.</a:t>
            </a:r>
            <a:r>
              <a:rPr lang="ro-RO" sz="2800" b="1" dirty="0">
                <a:solidFill>
                  <a:srgbClr val="008000"/>
                </a:solidFill>
                <a:latin typeface="Comic Sans MS" pitchFamily="66" charset="0"/>
              </a:rPr>
              <a:t>The </a:t>
            </a:r>
            <a:r>
              <a:rPr lang="ro-RO" sz="2800" b="1" dirty="0" err="1">
                <a:solidFill>
                  <a:srgbClr val="008000"/>
                </a:solidFill>
                <a:latin typeface="Comic Sans MS" pitchFamily="66" charset="0"/>
              </a:rPr>
              <a:t>Liquidator</a:t>
            </a:r>
            <a:endParaRPr lang="en-US" sz="2800" b="1" dirty="0">
              <a:solidFill>
                <a:srgbClr val="008000"/>
              </a:solidFill>
              <a:latin typeface="Comic Sans MS" pitchFamily="66" charset="0"/>
            </a:endParaRPr>
          </a:p>
          <a:p>
            <a:pPr eaLnBrk="1" hangingPunct="1">
              <a:lnSpc>
                <a:spcPct val="80000"/>
              </a:lnSpc>
              <a:buFontTx/>
              <a:buNone/>
            </a:pPr>
            <a:r>
              <a:rPr lang="en-US" sz="2800" b="1" dirty="0">
                <a:solidFill>
                  <a:schemeClr val="accent2"/>
                </a:solidFill>
                <a:latin typeface="Comic Sans MS" pitchFamily="66" charset="0"/>
              </a:rPr>
              <a:t>Ob</a:t>
            </a:r>
            <a:r>
              <a:rPr lang="ro-RO" sz="2800" b="1" dirty="0" err="1">
                <a:solidFill>
                  <a:schemeClr val="accent2"/>
                </a:solidFill>
                <a:latin typeface="Comic Sans MS" pitchFamily="66" charset="0"/>
              </a:rPr>
              <a:t>jective</a:t>
            </a:r>
            <a:r>
              <a:rPr lang="en-US" sz="2800" b="1" dirty="0">
                <a:solidFill>
                  <a:schemeClr val="accent2"/>
                </a:solidFill>
                <a:latin typeface="Comic Sans MS" pitchFamily="66" charset="0"/>
              </a:rPr>
              <a:t>:</a:t>
            </a:r>
          </a:p>
          <a:p>
            <a:pPr eaLnBrk="1" hangingPunct="1">
              <a:lnSpc>
                <a:spcPct val="80000"/>
              </a:lnSpc>
              <a:buFont typeface="Wingdings" pitchFamily="2" charset="2"/>
              <a:buChar char="Ø"/>
            </a:pPr>
            <a:r>
              <a:rPr lang="ro-RO" sz="2000" dirty="0" err="1"/>
              <a:t>To</a:t>
            </a:r>
            <a:r>
              <a:rPr lang="ro-RO" sz="2000" dirty="0"/>
              <a:t> </a:t>
            </a:r>
            <a:r>
              <a:rPr lang="ro-RO" sz="2000" dirty="0" err="1"/>
              <a:t>sell</a:t>
            </a:r>
            <a:r>
              <a:rPr lang="ro-RO" sz="2000" dirty="0"/>
              <a:t> </a:t>
            </a:r>
            <a:r>
              <a:rPr lang="ro-RO" sz="2000" dirty="0" err="1"/>
              <a:t>the</a:t>
            </a:r>
            <a:r>
              <a:rPr lang="ro-RO" sz="2000" dirty="0"/>
              <a:t> </a:t>
            </a:r>
            <a:r>
              <a:rPr lang="ro-RO" sz="2000" dirty="0" err="1"/>
              <a:t>asset</a:t>
            </a:r>
            <a:endParaRPr lang="en-US" sz="2000" dirty="0"/>
          </a:p>
          <a:p>
            <a:pPr eaLnBrk="1" hangingPunct="1">
              <a:lnSpc>
                <a:spcPct val="80000"/>
              </a:lnSpc>
              <a:buFont typeface="Wingdings" pitchFamily="2" charset="2"/>
              <a:buChar char="Ø"/>
            </a:pPr>
            <a:r>
              <a:rPr lang="ro-RO" sz="2000" dirty="0" err="1"/>
              <a:t>With</a:t>
            </a:r>
            <a:r>
              <a:rPr lang="ro-RO" sz="2000" dirty="0"/>
              <a:t> </a:t>
            </a:r>
            <a:r>
              <a:rPr lang="ro-RO" sz="2000" dirty="0" err="1"/>
              <a:t>the</a:t>
            </a:r>
            <a:r>
              <a:rPr lang="ro-RO" sz="2000" dirty="0"/>
              <a:t> price</a:t>
            </a:r>
            <a:r>
              <a:rPr lang="en-US" sz="2000" dirty="0"/>
              <a:t>:</a:t>
            </a:r>
          </a:p>
          <a:p>
            <a:pPr lvl="1" eaLnBrk="1" hangingPunct="1">
              <a:lnSpc>
                <a:spcPct val="80000"/>
              </a:lnSpc>
              <a:buNone/>
            </a:pPr>
            <a:r>
              <a:rPr lang="ro-RO" sz="1800" b="1" dirty="0" err="1">
                <a:solidFill>
                  <a:schemeClr val="accent2"/>
                </a:solidFill>
              </a:rPr>
              <a:t>Starting</a:t>
            </a:r>
            <a:r>
              <a:rPr lang="en-US" sz="1800" b="1" dirty="0">
                <a:solidFill>
                  <a:schemeClr val="accent2"/>
                </a:solidFill>
              </a:rPr>
              <a:t>:</a:t>
            </a:r>
            <a:r>
              <a:rPr lang="en-US" sz="1800" dirty="0"/>
              <a:t> </a:t>
            </a:r>
            <a:r>
              <a:rPr lang="ro-RO" sz="1800" dirty="0" err="1"/>
              <a:t>the</a:t>
            </a:r>
            <a:r>
              <a:rPr lang="ro-RO" sz="1800" dirty="0"/>
              <a:t> </a:t>
            </a:r>
            <a:r>
              <a:rPr lang="ro-RO" sz="1800" dirty="0" err="1"/>
              <a:t>sum</a:t>
            </a:r>
            <a:r>
              <a:rPr lang="ro-RO" sz="1800" dirty="0"/>
              <a:t> of full </a:t>
            </a:r>
            <a:r>
              <a:rPr lang="ro-RO" sz="1800" dirty="0" err="1"/>
              <a:t>liability</a:t>
            </a:r>
            <a:r>
              <a:rPr lang="ro-RO" sz="1800" dirty="0"/>
              <a:t>, </a:t>
            </a:r>
            <a:r>
              <a:rPr lang="ro-RO" sz="1800" dirty="0" err="1"/>
              <a:t>the</a:t>
            </a:r>
            <a:r>
              <a:rPr lang="ro-RO" sz="1800" dirty="0"/>
              <a:t> fee </a:t>
            </a:r>
            <a:r>
              <a:rPr lang="ro-RO" sz="1800" dirty="0" err="1"/>
              <a:t>and</a:t>
            </a:r>
            <a:r>
              <a:rPr lang="ro-RO" sz="1800" dirty="0"/>
              <a:t> </a:t>
            </a:r>
            <a:r>
              <a:rPr lang="en-US" sz="1800" dirty="0"/>
              <a:t>15%</a:t>
            </a:r>
            <a:r>
              <a:rPr lang="ro-RO" sz="1800" dirty="0"/>
              <a:t> extra</a:t>
            </a:r>
            <a:endParaRPr lang="en-US" sz="1800" dirty="0"/>
          </a:p>
          <a:p>
            <a:pPr lvl="1" eaLnBrk="1" hangingPunct="1">
              <a:lnSpc>
                <a:spcPct val="80000"/>
              </a:lnSpc>
              <a:buFont typeface="Wingdings" pitchFamily="2" charset="2"/>
              <a:buNone/>
            </a:pPr>
            <a:r>
              <a:rPr lang="ro-RO" sz="1800" b="1" dirty="0" err="1">
                <a:solidFill>
                  <a:srgbClr val="006600"/>
                </a:solidFill>
              </a:rPr>
              <a:t>Objective</a:t>
            </a:r>
            <a:r>
              <a:rPr lang="en-US" sz="1800" b="1" dirty="0">
                <a:solidFill>
                  <a:srgbClr val="006600"/>
                </a:solidFill>
              </a:rPr>
              <a:t>:</a:t>
            </a:r>
            <a:r>
              <a:rPr lang="en-US" sz="1800" dirty="0"/>
              <a:t> </a:t>
            </a:r>
            <a:r>
              <a:rPr lang="ro-RO" sz="1800" dirty="0" err="1"/>
              <a:t>the</a:t>
            </a:r>
            <a:r>
              <a:rPr lang="ro-RO" sz="1800" dirty="0"/>
              <a:t> </a:t>
            </a:r>
            <a:r>
              <a:rPr lang="ro-RO" sz="1800" dirty="0" err="1"/>
              <a:t>sum</a:t>
            </a:r>
            <a:r>
              <a:rPr lang="ro-RO" sz="1800" dirty="0"/>
              <a:t> of full </a:t>
            </a:r>
            <a:r>
              <a:rPr lang="ro-RO" sz="1800" dirty="0" err="1"/>
              <a:t>liability</a:t>
            </a:r>
            <a:r>
              <a:rPr lang="ro-RO" sz="1800" dirty="0"/>
              <a:t> </a:t>
            </a:r>
            <a:r>
              <a:rPr lang="ro-RO" sz="1800" dirty="0" err="1"/>
              <a:t>and</a:t>
            </a:r>
            <a:r>
              <a:rPr lang="ro-RO" sz="1800" dirty="0"/>
              <a:t> </a:t>
            </a:r>
            <a:r>
              <a:rPr lang="ro-RO" sz="1800" dirty="0" err="1"/>
              <a:t>the</a:t>
            </a:r>
            <a:r>
              <a:rPr lang="ro-RO" sz="1800" dirty="0"/>
              <a:t> fee </a:t>
            </a:r>
          </a:p>
          <a:p>
            <a:pPr lvl="1" eaLnBrk="1" hangingPunct="1">
              <a:lnSpc>
                <a:spcPct val="80000"/>
              </a:lnSpc>
              <a:buFont typeface="Wingdings" pitchFamily="2" charset="2"/>
              <a:buNone/>
            </a:pPr>
            <a:r>
              <a:rPr lang="ro-RO" sz="1800" b="1" dirty="0" err="1">
                <a:solidFill>
                  <a:srgbClr val="663300"/>
                </a:solidFill>
              </a:rPr>
              <a:t>Resistance</a:t>
            </a:r>
            <a:r>
              <a:rPr lang="en-US" sz="1800" b="1" dirty="0">
                <a:solidFill>
                  <a:srgbClr val="663300"/>
                </a:solidFill>
              </a:rPr>
              <a:t>:</a:t>
            </a:r>
            <a:r>
              <a:rPr lang="en-US" sz="1800" dirty="0"/>
              <a:t> </a:t>
            </a:r>
            <a:r>
              <a:rPr lang="ro-RO" sz="1800" dirty="0"/>
              <a:t>market </a:t>
            </a:r>
            <a:r>
              <a:rPr lang="ro-RO" sz="1800" dirty="0" err="1"/>
              <a:t>value</a:t>
            </a:r>
            <a:r>
              <a:rPr lang="ro-RO" sz="1800" dirty="0"/>
              <a:t> </a:t>
            </a:r>
            <a:r>
              <a:rPr lang="en-US" sz="1800" dirty="0"/>
              <a:t>minus 10%</a:t>
            </a:r>
            <a:r>
              <a:rPr lang="ro-RO" sz="1800" dirty="0"/>
              <a:t> (</a:t>
            </a:r>
            <a:r>
              <a:rPr lang="ro-RO" sz="1800" dirty="0" err="1"/>
              <a:t>under</a:t>
            </a:r>
            <a:r>
              <a:rPr lang="ro-RO" sz="1800" dirty="0"/>
              <a:t> </a:t>
            </a:r>
            <a:r>
              <a:rPr lang="ro-RO" sz="1800" dirty="0" err="1"/>
              <a:t>this</a:t>
            </a:r>
            <a:r>
              <a:rPr lang="ro-RO" sz="1800" dirty="0"/>
              <a:t> </a:t>
            </a:r>
            <a:r>
              <a:rPr lang="ro-RO" sz="1800" dirty="0" err="1"/>
              <a:t>value</a:t>
            </a:r>
            <a:r>
              <a:rPr lang="ro-RO" sz="1800" dirty="0"/>
              <a:t> </a:t>
            </a:r>
            <a:r>
              <a:rPr lang="ro-RO" sz="1800" dirty="0" err="1"/>
              <a:t>the</a:t>
            </a:r>
            <a:r>
              <a:rPr lang="ro-RO" sz="1800" dirty="0"/>
              <a:t> deal </a:t>
            </a:r>
            <a:r>
              <a:rPr lang="ro-RO" sz="1800" dirty="0" err="1"/>
              <a:t>is</a:t>
            </a:r>
            <a:r>
              <a:rPr lang="ro-RO" sz="1800" dirty="0"/>
              <a:t> </a:t>
            </a:r>
            <a:r>
              <a:rPr lang="ro-RO" sz="1800" dirty="0" err="1"/>
              <a:t>not</a:t>
            </a:r>
            <a:r>
              <a:rPr lang="ro-RO" sz="1800" dirty="0"/>
              <a:t> </a:t>
            </a:r>
            <a:r>
              <a:rPr lang="ro-RO" sz="1800" dirty="0" err="1"/>
              <a:t>possible</a:t>
            </a:r>
            <a:r>
              <a:rPr lang="ro-RO" sz="1800" dirty="0"/>
              <a:t>)</a:t>
            </a:r>
            <a:endParaRPr lang="en-US" sz="1800" dirty="0"/>
          </a:p>
          <a:p>
            <a:pPr eaLnBrk="1" hangingPunct="1">
              <a:lnSpc>
                <a:spcPct val="80000"/>
              </a:lnSpc>
              <a:buFont typeface="Wingdings" pitchFamily="2" charset="2"/>
              <a:buChar char="Ø"/>
            </a:pPr>
            <a:r>
              <a:rPr lang="ro-RO" sz="2000" dirty="0" err="1"/>
              <a:t>Payment</a:t>
            </a:r>
            <a:r>
              <a:rPr lang="ro-RO" sz="2000" dirty="0"/>
              <a:t> </a:t>
            </a:r>
            <a:r>
              <a:rPr lang="ro-RO" sz="2000" dirty="0" err="1"/>
              <a:t>conditions</a:t>
            </a:r>
            <a:r>
              <a:rPr lang="en-US" sz="2000" dirty="0"/>
              <a:t>: </a:t>
            </a:r>
          </a:p>
          <a:p>
            <a:pPr lvl="1" eaLnBrk="1" hangingPunct="1">
              <a:lnSpc>
                <a:spcPct val="80000"/>
              </a:lnSpc>
              <a:buNone/>
            </a:pPr>
            <a:r>
              <a:rPr lang="en-US" sz="1800" dirty="0"/>
              <a:t>10% </a:t>
            </a:r>
            <a:r>
              <a:rPr lang="ro-RO" sz="1800" dirty="0" err="1"/>
              <a:t>guarantee</a:t>
            </a:r>
            <a:r>
              <a:rPr lang="ro-RO" sz="1800" dirty="0"/>
              <a:t> </a:t>
            </a:r>
            <a:r>
              <a:rPr lang="ro-RO" sz="1800" dirty="0" err="1"/>
              <a:t>deposit</a:t>
            </a:r>
            <a:r>
              <a:rPr lang="ro-RO" sz="1800" dirty="0"/>
              <a:t> at </a:t>
            </a:r>
            <a:r>
              <a:rPr lang="ro-RO" sz="1800" dirty="0" err="1"/>
              <a:t>the</a:t>
            </a:r>
            <a:r>
              <a:rPr lang="ro-RO" sz="1800" dirty="0"/>
              <a:t> start of </a:t>
            </a:r>
            <a:r>
              <a:rPr lang="ro-RO" sz="1800" dirty="0" err="1"/>
              <a:t>negotiation</a:t>
            </a:r>
            <a:endParaRPr lang="ro-RO" sz="1800" dirty="0"/>
          </a:p>
          <a:p>
            <a:pPr lvl="1" eaLnBrk="1" hangingPunct="1">
              <a:lnSpc>
                <a:spcPct val="80000"/>
              </a:lnSpc>
              <a:buNone/>
            </a:pPr>
            <a:r>
              <a:rPr lang="en-US" sz="1800" dirty="0"/>
              <a:t>90% </a:t>
            </a:r>
            <a:r>
              <a:rPr lang="ro-RO" sz="1800" dirty="0"/>
              <a:t>at contract </a:t>
            </a:r>
            <a:r>
              <a:rPr lang="ro-RO" sz="1800" dirty="0" err="1"/>
              <a:t>signature</a:t>
            </a:r>
            <a:r>
              <a:rPr lang="en-US" sz="1800" dirty="0"/>
              <a:t>, </a:t>
            </a:r>
            <a:r>
              <a:rPr lang="ro-RO" sz="1800" dirty="0" err="1"/>
              <a:t>guaranteed</a:t>
            </a:r>
            <a:r>
              <a:rPr lang="ro-RO" sz="1800" dirty="0"/>
              <a:t> </a:t>
            </a:r>
            <a:r>
              <a:rPr lang="ro-RO" sz="1800" dirty="0" err="1"/>
              <a:t>by</a:t>
            </a:r>
            <a:r>
              <a:rPr lang="ro-RO" sz="1800" dirty="0"/>
              <a:t> an </a:t>
            </a:r>
            <a:r>
              <a:rPr lang="en-US" sz="1800" dirty="0"/>
              <a:t>escrow</a:t>
            </a:r>
            <a:r>
              <a:rPr lang="ro-RO" sz="1800" dirty="0"/>
              <a:t> </a:t>
            </a:r>
            <a:r>
              <a:rPr lang="ro-RO" sz="1800" dirty="0" err="1"/>
              <a:t>account</a:t>
            </a:r>
            <a:endParaRPr lang="en-US" sz="1800" dirty="0"/>
          </a:p>
          <a:p>
            <a:pPr eaLnBrk="1" hangingPunct="1">
              <a:lnSpc>
                <a:spcPct val="80000"/>
              </a:lnSpc>
              <a:buFont typeface="Wingdings" pitchFamily="2" charset="2"/>
              <a:buNone/>
            </a:pPr>
            <a:r>
              <a:rPr lang="ro-RO" sz="2800" b="1" dirty="0" err="1">
                <a:solidFill>
                  <a:schemeClr val="accent2"/>
                </a:solidFill>
                <a:latin typeface="Comic Sans MS" pitchFamily="66" charset="0"/>
              </a:rPr>
              <a:t>Style</a:t>
            </a:r>
            <a:r>
              <a:rPr lang="en-US" sz="2800" b="1" dirty="0">
                <a:solidFill>
                  <a:schemeClr val="accent2"/>
                </a:solidFill>
                <a:latin typeface="Comic Sans MS" pitchFamily="66" charset="0"/>
              </a:rPr>
              <a:t>:</a:t>
            </a:r>
          </a:p>
          <a:p>
            <a:pPr eaLnBrk="1" hangingPunct="1">
              <a:lnSpc>
                <a:spcPct val="80000"/>
              </a:lnSpc>
              <a:buFont typeface="Wingdings" pitchFamily="2" charset="2"/>
              <a:buChar char="Ø"/>
            </a:pPr>
            <a:r>
              <a:rPr lang="ro-RO" sz="2000" dirty="0"/>
              <a:t>Integrative </a:t>
            </a:r>
            <a:r>
              <a:rPr lang="ro-RO" sz="2000" dirty="0" err="1"/>
              <a:t>negotiation</a:t>
            </a:r>
            <a:r>
              <a:rPr lang="ro-RO" sz="2000" dirty="0"/>
              <a:t> </a:t>
            </a:r>
            <a:r>
              <a:rPr lang="ro-RO" sz="2000" b="1" dirty="0" err="1">
                <a:solidFill>
                  <a:srgbClr val="FF0000"/>
                </a:solidFill>
              </a:rPr>
              <a:t>Win</a:t>
            </a:r>
            <a:r>
              <a:rPr lang="ro-RO" sz="2000" b="1" dirty="0">
                <a:solidFill>
                  <a:srgbClr val="FF0000"/>
                </a:solidFill>
              </a:rPr>
              <a:t> – </a:t>
            </a:r>
            <a:r>
              <a:rPr lang="ro-RO" sz="2000" b="1" dirty="0" err="1">
                <a:solidFill>
                  <a:srgbClr val="FF0000"/>
                </a:solidFill>
              </a:rPr>
              <a:t>Win</a:t>
            </a:r>
            <a:r>
              <a:rPr lang="ro-RO" sz="2000" b="1" dirty="0">
                <a:solidFill>
                  <a:srgbClr val="FF0000"/>
                </a:solidFill>
              </a:rPr>
              <a:t> </a:t>
            </a:r>
            <a:r>
              <a:rPr lang="ro-RO" sz="2000" dirty="0" err="1"/>
              <a:t>oriented</a:t>
            </a:r>
            <a:endParaRPr lang="en-US" sz="2000" dirty="0"/>
          </a:p>
          <a:p>
            <a:pPr eaLnBrk="1" hangingPunct="1">
              <a:lnSpc>
                <a:spcPct val="80000"/>
              </a:lnSpc>
              <a:buFont typeface="Wingdings" pitchFamily="2" charset="2"/>
              <a:buNone/>
            </a:pPr>
            <a:r>
              <a:rPr lang="ro-RO" b="1" dirty="0">
                <a:solidFill>
                  <a:schemeClr val="accent2"/>
                </a:solidFill>
                <a:latin typeface="Comic Sans MS" pitchFamily="66" charset="0"/>
              </a:rPr>
              <a:t>Vision</a:t>
            </a:r>
            <a:r>
              <a:rPr lang="en-US" b="1" dirty="0">
                <a:solidFill>
                  <a:schemeClr val="accent2"/>
                </a:solidFill>
                <a:latin typeface="Comic Sans MS" pitchFamily="66" charset="0"/>
              </a:rPr>
              <a:t>:</a:t>
            </a:r>
          </a:p>
          <a:p>
            <a:pPr eaLnBrk="1" hangingPunct="1">
              <a:lnSpc>
                <a:spcPct val="80000"/>
              </a:lnSpc>
              <a:buFont typeface="Wingdings" pitchFamily="2" charset="2"/>
              <a:buChar char="Ø"/>
            </a:pPr>
            <a:r>
              <a:rPr lang="ro-RO" sz="2000" dirty="0" err="1"/>
              <a:t>Closure</a:t>
            </a:r>
            <a:r>
              <a:rPr lang="ro-RO" sz="2000" dirty="0"/>
              <a:t> of </a:t>
            </a:r>
            <a:r>
              <a:rPr lang="ro-RO" sz="2000" dirty="0" err="1"/>
              <a:t>the</a:t>
            </a:r>
            <a:r>
              <a:rPr lang="ro-RO" sz="2000" dirty="0"/>
              <a:t> </a:t>
            </a:r>
            <a:r>
              <a:rPr lang="ro-RO" sz="2000" dirty="0" err="1"/>
              <a:t>liquidation</a:t>
            </a:r>
            <a:r>
              <a:rPr lang="ro-RO" sz="2000" dirty="0"/>
              <a:t> </a:t>
            </a:r>
            <a:r>
              <a:rPr lang="ro-RO" sz="2000" dirty="0" err="1"/>
              <a:t>proceeding</a:t>
            </a:r>
            <a:r>
              <a:rPr lang="en-US" sz="2000"/>
              <a:t>s</a:t>
            </a:r>
            <a:r>
              <a:rPr lang="ro-RO" sz="2000"/>
              <a:t> </a:t>
            </a:r>
            <a:r>
              <a:rPr lang="ro-RO" sz="2000" dirty="0" err="1"/>
              <a:t>by</a:t>
            </a:r>
            <a:r>
              <a:rPr lang="ro-RO" sz="2000" dirty="0"/>
              <a:t> full </a:t>
            </a:r>
            <a:r>
              <a:rPr lang="ro-RO" sz="2000" dirty="0" err="1"/>
              <a:t>repayment</a:t>
            </a:r>
            <a:r>
              <a:rPr lang="ro-RO" sz="2000" dirty="0"/>
              <a:t> of </a:t>
            </a:r>
            <a:r>
              <a:rPr lang="ro-RO" sz="2000" dirty="0" err="1"/>
              <a:t>liability</a:t>
            </a:r>
            <a:endParaRPr lang="en-US" sz="1800" dirty="0"/>
          </a:p>
        </p:txBody>
      </p:sp>
      <p:sp>
        <p:nvSpPr>
          <p:cNvPr id="4" name="Line 6"/>
          <p:cNvSpPr>
            <a:spLocks noChangeShapeType="1"/>
          </p:cNvSpPr>
          <p:nvPr/>
        </p:nvSpPr>
        <p:spPr bwMode="auto">
          <a:xfrm>
            <a:off x="7068880" y="2410043"/>
            <a:ext cx="1079500" cy="0"/>
          </a:xfrm>
          <a:prstGeom prst="line">
            <a:avLst/>
          </a:prstGeom>
          <a:noFill/>
          <a:ln w="76200">
            <a:solidFill>
              <a:srgbClr val="008000"/>
            </a:solidFill>
            <a:round/>
            <a:headEnd/>
            <a:tailEnd type="triangle" w="med" len="lg"/>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5" name="Text Box 7"/>
          <p:cNvSpPr txBox="1">
            <a:spLocks noChangeArrowheads="1"/>
          </p:cNvSpPr>
          <p:nvPr/>
        </p:nvSpPr>
        <p:spPr bwMode="auto">
          <a:xfrm>
            <a:off x="8138253" y="2062990"/>
            <a:ext cx="837849" cy="646331"/>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800" b="0" i="0" u="none" strike="noStrike" kern="1200" cap="none" spc="0" normalizeH="0" baseline="0" noProof="0" dirty="0" err="1">
                <a:ln>
                  <a:noFill/>
                </a:ln>
                <a:solidFill>
                  <a:srgbClr val="006600"/>
                </a:solidFill>
                <a:effectLst/>
                <a:uLnTx/>
                <a:uFillTx/>
                <a:latin typeface="Comic Sans MS" panose="030F0702030302020204" pitchFamily="66" charset="0"/>
                <a:ea typeface="+mn-ea"/>
                <a:cs typeface="+mn-cs"/>
              </a:rPr>
              <a:t>Seller</a:t>
            </a:r>
            <a:r>
              <a:rPr kumimoji="0" lang="ro-RO" sz="18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rPr>
              <a:t> price</a:t>
            </a:r>
            <a:endParaRPr kumimoji="0" lang="en-US" sz="18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endParaRPr>
          </a:p>
        </p:txBody>
      </p:sp>
      <p:sp>
        <p:nvSpPr>
          <p:cNvPr id="6" name="Oval 9"/>
          <p:cNvSpPr>
            <a:spLocks noChangeArrowheads="1"/>
          </p:cNvSpPr>
          <p:nvPr/>
        </p:nvSpPr>
        <p:spPr bwMode="auto">
          <a:xfrm>
            <a:off x="7284781" y="2267168"/>
            <a:ext cx="288925" cy="287338"/>
          </a:xfrm>
          <a:prstGeom prst="ellipse">
            <a:avLst/>
          </a:prstGeom>
          <a:solidFill>
            <a:srgbClr val="008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7" name="Text Box 10"/>
          <p:cNvSpPr txBox="1">
            <a:spLocks noChangeArrowheads="1"/>
          </p:cNvSpPr>
          <p:nvPr/>
        </p:nvSpPr>
        <p:spPr bwMode="auto">
          <a:xfrm>
            <a:off x="6952102" y="1619250"/>
            <a:ext cx="1313056" cy="646331"/>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800" b="0" i="0" u="none" strike="noStrike" kern="1200" cap="none" spc="0" normalizeH="0" baseline="0" noProof="0" dirty="0" err="1">
                <a:ln>
                  <a:noFill/>
                </a:ln>
                <a:solidFill>
                  <a:srgbClr val="002060"/>
                </a:solidFill>
                <a:effectLst/>
                <a:uLnTx/>
                <a:uFillTx/>
                <a:latin typeface="Comic Sans MS" panose="030F0702030302020204" pitchFamily="66" charset="0"/>
                <a:ea typeface="+mn-ea"/>
                <a:cs typeface="+mn-cs"/>
              </a:rPr>
              <a:t>Starting</a:t>
            </a:r>
            <a:r>
              <a:rPr kumimoji="0" lang="ro-RO" sz="18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 (</a:t>
            </a:r>
            <a:r>
              <a:rPr kumimoji="0" lang="ro-RO" sz="1800" b="0" i="0" u="none" strike="noStrike" kern="1200" cap="none" spc="0" normalizeH="0" baseline="0" noProof="0" dirty="0" err="1">
                <a:ln>
                  <a:noFill/>
                </a:ln>
                <a:solidFill>
                  <a:srgbClr val="002060"/>
                </a:solidFill>
                <a:effectLst/>
                <a:uLnTx/>
                <a:uFillTx/>
                <a:latin typeface="Comic Sans MS" panose="030F0702030302020204" pitchFamily="66" charset="0"/>
                <a:ea typeface="+mn-ea"/>
                <a:cs typeface="+mn-cs"/>
              </a:rPr>
              <a:t>asked</a:t>
            </a:r>
            <a:r>
              <a:rPr kumimoji="0" lang="ro-RO" sz="18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a:t>
            </a:r>
            <a:endParaRPr kumimoji="0" lang="en-US" sz="18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endParaRPr>
          </a:p>
        </p:txBody>
      </p:sp>
      <p:sp>
        <p:nvSpPr>
          <p:cNvPr id="8" name="Line 11"/>
          <p:cNvSpPr>
            <a:spLocks noChangeShapeType="1"/>
          </p:cNvSpPr>
          <p:nvPr/>
        </p:nvSpPr>
        <p:spPr bwMode="auto">
          <a:xfrm flipH="1">
            <a:off x="3131840" y="2410043"/>
            <a:ext cx="3937040" cy="1370"/>
          </a:xfrm>
          <a:prstGeom prst="line">
            <a:avLst/>
          </a:prstGeom>
          <a:noFill/>
          <a:ln w="76200">
            <a:solidFill>
              <a:srgbClr val="008000"/>
            </a:solid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9" name="Oval 12"/>
          <p:cNvSpPr>
            <a:spLocks noChangeArrowheads="1"/>
          </p:cNvSpPr>
          <p:nvPr/>
        </p:nvSpPr>
        <p:spPr bwMode="auto">
          <a:xfrm>
            <a:off x="4187568" y="2267168"/>
            <a:ext cx="288925" cy="287338"/>
          </a:xfrm>
          <a:prstGeom prst="ellipse">
            <a:avLst/>
          </a:prstGeom>
          <a:solidFill>
            <a:srgbClr val="008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10" name="Oval 13"/>
          <p:cNvSpPr>
            <a:spLocks noChangeArrowheads="1"/>
          </p:cNvSpPr>
          <p:nvPr/>
        </p:nvSpPr>
        <p:spPr bwMode="auto">
          <a:xfrm>
            <a:off x="5844918" y="2267168"/>
            <a:ext cx="288925" cy="287338"/>
          </a:xfrm>
          <a:prstGeom prst="ellipse">
            <a:avLst/>
          </a:prstGeom>
          <a:solidFill>
            <a:srgbClr val="008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11" name="Text Box 17"/>
          <p:cNvSpPr txBox="1">
            <a:spLocks noChangeArrowheads="1"/>
          </p:cNvSpPr>
          <p:nvPr/>
        </p:nvSpPr>
        <p:spPr bwMode="auto">
          <a:xfrm>
            <a:off x="5510182" y="1601325"/>
            <a:ext cx="1368423" cy="646331"/>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800" b="0" i="0" u="none" strike="noStrike" kern="1200" cap="none" spc="0" normalizeH="0" baseline="0" noProof="0" dirty="0">
                <a:ln>
                  <a:noFill/>
                </a:ln>
                <a:solidFill>
                  <a:srgbClr val="008000"/>
                </a:solidFill>
                <a:effectLst/>
                <a:uLnTx/>
                <a:uFillTx/>
                <a:latin typeface="Comic Sans MS" panose="030F0702030302020204" pitchFamily="66" charset="0"/>
                <a:ea typeface="+mn-ea"/>
                <a:cs typeface="+mn-cs"/>
              </a:rPr>
              <a:t>O</a:t>
            </a:r>
            <a:r>
              <a:rPr kumimoji="0" lang="en-US" sz="1800" b="0" i="0" u="none" strike="noStrike" kern="1200" cap="none" spc="0" normalizeH="0" baseline="0" noProof="0" dirty="0">
                <a:ln>
                  <a:noFill/>
                </a:ln>
                <a:solidFill>
                  <a:srgbClr val="008000"/>
                </a:solidFill>
                <a:effectLst/>
                <a:uLnTx/>
                <a:uFillTx/>
                <a:latin typeface="Comic Sans MS" panose="030F0702030302020204" pitchFamily="66" charset="0"/>
                <a:ea typeface="+mn-ea"/>
                <a:cs typeface="+mn-cs"/>
              </a:rPr>
              <a:t>b</a:t>
            </a:r>
            <a:r>
              <a:rPr kumimoji="0" lang="ro-RO" sz="1800" b="0" i="0" u="none" strike="noStrike" kern="1200" cap="none" spc="0" normalizeH="0" baseline="0" noProof="0" dirty="0" err="1">
                <a:ln>
                  <a:noFill/>
                </a:ln>
                <a:solidFill>
                  <a:srgbClr val="008000"/>
                </a:solidFill>
                <a:effectLst/>
                <a:uLnTx/>
                <a:uFillTx/>
                <a:latin typeface="Comic Sans MS" panose="030F0702030302020204" pitchFamily="66" charset="0"/>
                <a:ea typeface="+mn-ea"/>
                <a:cs typeface="+mn-cs"/>
              </a:rPr>
              <a:t>jective</a:t>
            </a:r>
            <a:r>
              <a:rPr kumimoji="0" lang="ro-RO" sz="1800" b="0" i="0" u="none" strike="noStrike" kern="1200" cap="none" spc="0" normalizeH="0" baseline="0" noProof="0" dirty="0">
                <a:ln>
                  <a:noFill/>
                </a:ln>
                <a:solidFill>
                  <a:srgbClr val="008000"/>
                </a:solidFill>
                <a:effectLst/>
                <a:uLnTx/>
                <a:uFillTx/>
                <a:latin typeface="Comic Sans MS" panose="030F0702030302020204" pitchFamily="66" charset="0"/>
                <a:ea typeface="+mn-ea"/>
                <a:cs typeface="+mn-cs"/>
              </a:rPr>
              <a:t> (</a:t>
            </a:r>
            <a:r>
              <a:rPr kumimoji="0" lang="ro-RO" sz="1800" b="0" i="0" u="none" strike="noStrike" kern="1200" cap="none" spc="0" normalizeH="0" baseline="0" noProof="0" dirty="0" err="1">
                <a:ln>
                  <a:noFill/>
                </a:ln>
                <a:solidFill>
                  <a:srgbClr val="008000"/>
                </a:solidFill>
                <a:effectLst/>
                <a:uLnTx/>
                <a:uFillTx/>
                <a:latin typeface="Comic Sans MS" panose="030F0702030302020204" pitchFamily="66" charset="0"/>
                <a:ea typeface="+mn-ea"/>
                <a:cs typeface="+mn-cs"/>
              </a:rPr>
              <a:t>expected</a:t>
            </a:r>
            <a:r>
              <a:rPr kumimoji="0" lang="ro-RO" sz="1800" b="0" i="0" u="none" strike="noStrike" kern="1200" cap="none" spc="0" normalizeH="0" baseline="0" noProof="0" dirty="0">
                <a:ln>
                  <a:noFill/>
                </a:ln>
                <a:solidFill>
                  <a:srgbClr val="008000"/>
                </a:solidFill>
                <a:effectLst/>
                <a:uLnTx/>
                <a:uFillTx/>
                <a:latin typeface="Comic Sans MS" panose="030F0702030302020204" pitchFamily="66" charset="0"/>
                <a:ea typeface="+mn-ea"/>
                <a:cs typeface="+mn-cs"/>
              </a:rPr>
              <a:t>)</a:t>
            </a:r>
            <a:endParaRPr kumimoji="0" lang="en-US" sz="1800" b="0" i="0" u="none" strike="noStrike" kern="1200" cap="none" spc="0" normalizeH="0" baseline="0" noProof="0" dirty="0">
              <a:ln>
                <a:noFill/>
              </a:ln>
              <a:solidFill>
                <a:srgbClr val="008000"/>
              </a:solidFill>
              <a:effectLst/>
              <a:uLnTx/>
              <a:uFillTx/>
              <a:latin typeface="Comic Sans MS" panose="030F0702030302020204" pitchFamily="66" charset="0"/>
              <a:ea typeface="+mn-ea"/>
              <a:cs typeface="+mn-cs"/>
            </a:endParaRPr>
          </a:p>
        </p:txBody>
      </p:sp>
      <p:sp>
        <p:nvSpPr>
          <p:cNvPr id="12" name="Text Box 19"/>
          <p:cNvSpPr txBox="1">
            <a:spLocks noChangeArrowheads="1"/>
          </p:cNvSpPr>
          <p:nvPr/>
        </p:nvSpPr>
        <p:spPr bwMode="auto">
          <a:xfrm>
            <a:off x="3917886" y="1655078"/>
            <a:ext cx="1439863" cy="646331"/>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800" b="0" i="0" u="none" strike="noStrike" kern="1200" cap="none" spc="0" normalizeH="0" baseline="0" noProof="0" dirty="0" err="1">
                <a:ln>
                  <a:noFill/>
                </a:ln>
                <a:solidFill>
                  <a:srgbClr val="663300"/>
                </a:solidFill>
                <a:effectLst/>
                <a:uLnTx/>
                <a:uFillTx/>
                <a:latin typeface="Comic Sans MS" panose="030F0702030302020204" pitchFamily="66" charset="0"/>
                <a:ea typeface="+mn-ea"/>
                <a:cs typeface="+mn-cs"/>
              </a:rPr>
              <a:t>Resistance</a:t>
            </a:r>
            <a:endParaRPr kumimoji="0" lang="ro-RO" sz="18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rPr>
              <a:t>(No </a:t>
            </a:r>
            <a:r>
              <a:rPr kumimoji="0" lang="ro-RO" sz="1800" b="0" i="0" u="none" strike="noStrike" kern="1200" cap="none" spc="0" normalizeH="0" baseline="0" noProof="0" dirty="0" err="1">
                <a:ln>
                  <a:noFill/>
                </a:ln>
                <a:solidFill>
                  <a:srgbClr val="663300"/>
                </a:solidFill>
                <a:effectLst/>
                <a:uLnTx/>
                <a:uFillTx/>
                <a:latin typeface="Comic Sans MS" panose="030F0702030302020204" pitchFamily="66" charset="0"/>
                <a:ea typeface="+mn-ea"/>
                <a:cs typeface="+mn-cs"/>
              </a:rPr>
              <a:t>less</a:t>
            </a:r>
            <a:r>
              <a:rPr kumimoji="0" lang="ro-RO" sz="18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rPr>
              <a:t>)</a:t>
            </a:r>
            <a:endParaRPr kumimoji="0" lang="en-US" sz="18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endParaRPr>
          </a:p>
        </p:txBody>
      </p:sp>
      <p:sp>
        <p:nvSpPr>
          <p:cNvPr id="13" name="Text Box 31"/>
          <p:cNvSpPr txBox="1">
            <a:spLocks noChangeArrowheads="1"/>
          </p:cNvSpPr>
          <p:nvPr/>
        </p:nvSpPr>
        <p:spPr bwMode="auto">
          <a:xfrm>
            <a:off x="3250943" y="1762343"/>
            <a:ext cx="793750" cy="646331"/>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No</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deal</a:t>
            </a:r>
            <a:endParaRPr kumimoji="0" lang="en-US"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p:txBody>
      </p:sp>
      <p:sp>
        <p:nvSpPr>
          <p:cNvPr id="14" name="Date Placeholder 1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16" name="Footer Placeholder 1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63634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53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531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531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2531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25315">
                                            <p:txEl>
                                              <p:pRg st="3" end="3"/>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25315">
                                            <p:txEl>
                                              <p:pRg st="4" end="4"/>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525315">
                                            <p:txEl>
                                              <p:pRg st="5" end="5"/>
                                            </p:txEl>
                                          </p:spTgt>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525315">
                                            <p:txEl>
                                              <p:pRg st="6" end="6"/>
                                            </p:txEl>
                                          </p:spTgt>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childTnLst>
                                </p:cTn>
                              </p:par>
                            </p:childTnLst>
                          </p:cTn>
                        </p:par>
                        <p:par>
                          <p:cTn id="52" fill="hold">
                            <p:stCondLst>
                              <p:cond delay="0"/>
                            </p:stCondLst>
                            <p:childTnLst>
                              <p:par>
                                <p:cTn id="53" presetID="1"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525315">
                                            <p:txEl>
                                              <p:pRg st="7" end="7"/>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525315">
                                            <p:txEl>
                                              <p:pRg st="8" end="8"/>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525315">
                                            <p:txEl>
                                              <p:pRg st="9" end="9"/>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525315">
                                            <p:txEl>
                                              <p:pRg st="10" end="10"/>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525315">
                                            <p:txEl>
                                              <p:pRg st="11" end="11"/>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525315">
                                            <p:txEl>
                                              <p:pRg st="12" end="12"/>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52531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5314" grpId="0"/>
      <p:bldP spid="4" grpId="0" animBg="1"/>
      <p:bldP spid="5" grpId="0"/>
      <p:bldP spid="6" grpId="0" animBg="1"/>
      <p:bldP spid="7" grpId="0"/>
      <p:bldP spid="8" grpId="0" animBg="1"/>
      <p:bldP spid="9" grpId="0" animBg="1"/>
      <p:bldP spid="10" grpId="0" animBg="1"/>
      <p:bldP spid="11" grpId="0"/>
      <p:bldP spid="12" grpId="0"/>
      <p:bldP spid="1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2"/>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Strategy</a:t>
            </a:r>
            <a:endParaRPr lang="en-US" dirty="0">
              <a:solidFill>
                <a:srgbClr val="CC0000"/>
              </a:solidFill>
              <a:latin typeface="Bernard MT Condensed" pitchFamily="18" charset="0"/>
            </a:endParaRPr>
          </a:p>
        </p:txBody>
      </p:sp>
      <p:sp>
        <p:nvSpPr>
          <p:cNvPr id="528387" name="Rectangle 3"/>
          <p:cNvSpPr>
            <a:spLocks noGrp="1" noChangeArrowheads="1"/>
          </p:cNvSpPr>
          <p:nvPr>
            <p:ph type="body" idx="1"/>
          </p:nvPr>
        </p:nvSpPr>
        <p:spPr>
          <a:xfrm>
            <a:off x="468313" y="1268413"/>
            <a:ext cx="7931150" cy="4968875"/>
          </a:xfrm>
        </p:spPr>
        <p:txBody>
          <a:bodyPr/>
          <a:lstStyle/>
          <a:p>
            <a:pPr eaLnBrk="1" hangingPunct="1">
              <a:lnSpc>
                <a:spcPct val="80000"/>
              </a:lnSpc>
              <a:buFontTx/>
              <a:buNone/>
            </a:pPr>
            <a:r>
              <a:rPr lang="en-US" sz="2800" b="1" dirty="0">
                <a:solidFill>
                  <a:srgbClr val="008000"/>
                </a:solidFill>
                <a:latin typeface="Comic Sans MS" pitchFamily="66" charset="0"/>
              </a:rPr>
              <a:t>2.SC EXTRAMARKET SA </a:t>
            </a:r>
          </a:p>
          <a:p>
            <a:pPr eaLnBrk="1" hangingPunct="1">
              <a:lnSpc>
                <a:spcPct val="80000"/>
              </a:lnSpc>
              <a:buFontTx/>
              <a:buNone/>
            </a:pPr>
            <a:r>
              <a:rPr lang="en-US" sz="2800" b="1" dirty="0">
                <a:solidFill>
                  <a:schemeClr val="accent2"/>
                </a:solidFill>
                <a:latin typeface="Comic Sans MS" pitchFamily="66" charset="0"/>
              </a:rPr>
              <a:t>Ob</a:t>
            </a:r>
            <a:r>
              <a:rPr lang="ro-RO" sz="2800" b="1" dirty="0">
                <a:solidFill>
                  <a:schemeClr val="accent2"/>
                </a:solidFill>
                <a:latin typeface="Comic Sans MS" pitchFamily="66" charset="0"/>
              </a:rPr>
              <a:t>j</a:t>
            </a:r>
            <a:r>
              <a:rPr lang="en-US" sz="2800" b="1" dirty="0" err="1">
                <a:solidFill>
                  <a:schemeClr val="accent2"/>
                </a:solidFill>
                <a:latin typeface="Comic Sans MS" pitchFamily="66" charset="0"/>
              </a:rPr>
              <a:t>ectiv</a:t>
            </a:r>
            <a:r>
              <a:rPr lang="ro-RO" sz="2800" b="1" dirty="0">
                <a:solidFill>
                  <a:schemeClr val="accent2"/>
                </a:solidFill>
                <a:latin typeface="Comic Sans MS" pitchFamily="66" charset="0"/>
              </a:rPr>
              <a:t>e</a:t>
            </a:r>
            <a:r>
              <a:rPr lang="en-US" sz="2800" b="1" dirty="0">
                <a:solidFill>
                  <a:schemeClr val="accent2"/>
                </a:solidFill>
                <a:latin typeface="Comic Sans MS" pitchFamily="66" charset="0"/>
              </a:rPr>
              <a:t>:</a:t>
            </a:r>
          </a:p>
          <a:p>
            <a:pPr eaLnBrk="1" hangingPunct="1">
              <a:lnSpc>
                <a:spcPct val="80000"/>
              </a:lnSpc>
              <a:buFont typeface="Wingdings" pitchFamily="2" charset="2"/>
              <a:buChar char="Ø"/>
            </a:pPr>
            <a:r>
              <a:rPr lang="ro-RO" sz="2000" dirty="0" err="1"/>
              <a:t>To</a:t>
            </a:r>
            <a:r>
              <a:rPr lang="ro-RO" sz="2000" dirty="0"/>
              <a:t> </a:t>
            </a:r>
            <a:r>
              <a:rPr lang="ro-RO" sz="2000" dirty="0" err="1"/>
              <a:t>buy</a:t>
            </a:r>
            <a:r>
              <a:rPr lang="ro-RO" sz="2000" dirty="0"/>
              <a:t> </a:t>
            </a:r>
            <a:r>
              <a:rPr lang="ro-RO" sz="2000" dirty="0" err="1"/>
              <a:t>the</a:t>
            </a:r>
            <a:r>
              <a:rPr lang="ro-RO" sz="2000" dirty="0"/>
              <a:t> </a:t>
            </a:r>
            <a:r>
              <a:rPr lang="ro-RO" sz="2000" dirty="0" err="1"/>
              <a:t>asset</a:t>
            </a:r>
            <a:r>
              <a:rPr lang="ro-RO" sz="2000" dirty="0"/>
              <a:t> in </a:t>
            </a:r>
            <a:r>
              <a:rPr lang="ro-RO" sz="2000" dirty="0" err="1"/>
              <a:t>order</a:t>
            </a:r>
            <a:r>
              <a:rPr lang="ro-RO" sz="2000" dirty="0"/>
              <a:t> </a:t>
            </a:r>
            <a:r>
              <a:rPr lang="ro-RO" sz="2000" dirty="0" err="1"/>
              <a:t>to</a:t>
            </a:r>
            <a:r>
              <a:rPr lang="ro-RO" sz="2000" dirty="0"/>
              <a:t> </a:t>
            </a:r>
            <a:r>
              <a:rPr lang="ro-RO" sz="2000" dirty="0" err="1"/>
              <a:t>gain</a:t>
            </a:r>
            <a:r>
              <a:rPr lang="ro-RO" sz="2000" dirty="0"/>
              <a:t> </a:t>
            </a:r>
            <a:r>
              <a:rPr lang="ro-RO" sz="2000" dirty="0" err="1"/>
              <a:t>access</a:t>
            </a:r>
            <a:r>
              <a:rPr lang="ro-RO" sz="2000" dirty="0"/>
              <a:t> </a:t>
            </a:r>
            <a:r>
              <a:rPr lang="ro-RO" sz="2000" dirty="0" err="1"/>
              <a:t>the</a:t>
            </a:r>
            <a:r>
              <a:rPr lang="ro-RO" sz="2000" dirty="0"/>
              <a:t> </a:t>
            </a:r>
            <a:r>
              <a:rPr lang="ro-RO" sz="2000" dirty="0" err="1"/>
              <a:t>highway</a:t>
            </a:r>
            <a:endParaRPr lang="en-US" sz="2000" dirty="0"/>
          </a:p>
          <a:p>
            <a:pPr eaLnBrk="1" hangingPunct="1">
              <a:lnSpc>
                <a:spcPct val="80000"/>
              </a:lnSpc>
              <a:buFont typeface="Wingdings" pitchFamily="2" charset="2"/>
              <a:buChar char="Ø"/>
            </a:pPr>
            <a:r>
              <a:rPr lang="ro-RO" sz="2000" dirty="0" err="1"/>
              <a:t>With</a:t>
            </a:r>
            <a:r>
              <a:rPr lang="ro-RO" sz="2000" dirty="0"/>
              <a:t> a price</a:t>
            </a:r>
            <a:r>
              <a:rPr lang="en-US" sz="2000" dirty="0"/>
              <a:t>:</a:t>
            </a:r>
          </a:p>
          <a:p>
            <a:pPr lvl="1" eaLnBrk="1" hangingPunct="1">
              <a:lnSpc>
                <a:spcPct val="80000"/>
              </a:lnSpc>
              <a:buNone/>
            </a:pPr>
            <a:r>
              <a:rPr lang="ro-RO" sz="1800" b="1" dirty="0" err="1">
                <a:solidFill>
                  <a:schemeClr val="accent2"/>
                </a:solidFill>
              </a:rPr>
              <a:t>starting</a:t>
            </a:r>
            <a:r>
              <a:rPr lang="en-US" sz="1800" b="1" dirty="0">
                <a:solidFill>
                  <a:schemeClr val="accent2"/>
                </a:solidFill>
              </a:rPr>
              <a:t>:</a:t>
            </a:r>
            <a:r>
              <a:rPr lang="en-US" sz="1800" dirty="0"/>
              <a:t> </a:t>
            </a:r>
            <a:r>
              <a:rPr lang="ro-RO" sz="1800" dirty="0"/>
              <a:t>market </a:t>
            </a:r>
            <a:r>
              <a:rPr lang="ro-RO" sz="1800" dirty="0" err="1"/>
              <a:t>value</a:t>
            </a:r>
            <a:r>
              <a:rPr lang="ro-RO" sz="1800" dirty="0"/>
              <a:t> </a:t>
            </a:r>
            <a:r>
              <a:rPr lang="en-US" sz="1800" dirty="0"/>
              <a:t>minus 15%</a:t>
            </a:r>
          </a:p>
          <a:p>
            <a:pPr lvl="1" eaLnBrk="1" hangingPunct="1">
              <a:lnSpc>
                <a:spcPct val="80000"/>
              </a:lnSpc>
              <a:buNone/>
            </a:pPr>
            <a:r>
              <a:rPr lang="en-US" sz="1800" b="1" dirty="0" err="1">
                <a:solidFill>
                  <a:srgbClr val="006600"/>
                </a:solidFill>
              </a:rPr>
              <a:t>ob</a:t>
            </a:r>
            <a:r>
              <a:rPr lang="ro-RO" sz="1800" b="1" dirty="0">
                <a:solidFill>
                  <a:srgbClr val="006600"/>
                </a:solidFill>
              </a:rPr>
              <a:t>j</a:t>
            </a:r>
            <a:r>
              <a:rPr lang="en-US" sz="1800" b="1" dirty="0" err="1">
                <a:solidFill>
                  <a:srgbClr val="006600"/>
                </a:solidFill>
              </a:rPr>
              <a:t>ectiv</a:t>
            </a:r>
            <a:r>
              <a:rPr lang="ro-RO" sz="1800" b="1" dirty="0">
                <a:solidFill>
                  <a:srgbClr val="006600"/>
                </a:solidFill>
              </a:rPr>
              <a:t>e</a:t>
            </a:r>
            <a:r>
              <a:rPr lang="en-US" sz="1800" b="1" dirty="0">
                <a:solidFill>
                  <a:srgbClr val="006600"/>
                </a:solidFill>
              </a:rPr>
              <a:t>:</a:t>
            </a:r>
            <a:r>
              <a:rPr lang="en-US" sz="1800" dirty="0"/>
              <a:t> </a:t>
            </a:r>
            <a:r>
              <a:rPr lang="ro-RO" sz="1800" dirty="0"/>
              <a:t>market </a:t>
            </a:r>
            <a:r>
              <a:rPr lang="ro-RO" sz="1800" dirty="0" err="1"/>
              <a:t>value</a:t>
            </a:r>
            <a:endParaRPr lang="en-US" sz="1800" dirty="0"/>
          </a:p>
          <a:p>
            <a:pPr lvl="1" eaLnBrk="1" hangingPunct="1">
              <a:lnSpc>
                <a:spcPct val="80000"/>
              </a:lnSpc>
              <a:buFont typeface="Wingdings" pitchFamily="2" charset="2"/>
              <a:buNone/>
            </a:pPr>
            <a:r>
              <a:rPr lang="ro-RO" sz="1800" b="1" dirty="0" err="1">
                <a:solidFill>
                  <a:srgbClr val="663300"/>
                </a:solidFill>
              </a:rPr>
              <a:t>resistance</a:t>
            </a:r>
            <a:r>
              <a:rPr lang="en-US" sz="1800" b="1" dirty="0">
                <a:solidFill>
                  <a:srgbClr val="663300"/>
                </a:solidFill>
              </a:rPr>
              <a:t>:</a:t>
            </a:r>
            <a:r>
              <a:rPr lang="en-US" sz="1800" dirty="0"/>
              <a:t> </a:t>
            </a:r>
            <a:r>
              <a:rPr lang="ro-RO" sz="1800" dirty="0"/>
              <a:t>market </a:t>
            </a:r>
            <a:r>
              <a:rPr lang="ro-RO" sz="1800" dirty="0" err="1"/>
              <a:t>value</a:t>
            </a:r>
            <a:r>
              <a:rPr lang="ro-RO" sz="1800" dirty="0"/>
              <a:t> </a:t>
            </a:r>
            <a:r>
              <a:rPr lang="en-US" sz="1800" dirty="0"/>
              <a:t>plus 30%</a:t>
            </a:r>
          </a:p>
          <a:p>
            <a:pPr eaLnBrk="1" hangingPunct="1">
              <a:lnSpc>
                <a:spcPct val="80000"/>
              </a:lnSpc>
              <a:buFont typeface="Wingdings" pitchFamily="2" charset="2"/>
              <a:buChar char="Ø"/>
            </a:pPr>
            <a:r>
              <a:rPr lang="ro-RO" sz="2000" dirty="0"/>
              <a:t>Accept </a:t>
            </a:r>
            <a:r>
              <a:rPr lang="ro-RO" sz="2000" dirty="0" err="1"/>
              <a:t>the</a:t>
            </a:r>
            <a:r>
              <a:rPr lang="ro-RO" sz="2000" dirty="0"/>
              <a:t> </a:t>
            </a:r>
            <a:r>
              <a:rPr lang="ro-RO" sz="2000" dirty="0" err="1"/>
              <a:t>seller</a:t>
            </a:r>
            <a:r>
              <a:rPr lang="en-US" sz="2000" dirty="0"/>
              <a:t>’s</a:t>
            </a:r>
            <a:r>
              <a:rPr lang="ro-RO" sz="2000" dirty="0"/>
              <a:t> </a:t>
            </a:r>
            <a:r>
              <a:rPr lang="ro-RO" sz="2000" dirty="0" err="1"/>
              <a:t>conditions</a:t>
            </a:r>
            <a:endParaRPr lang="en-US" sz="2000" dirty="0"/>
          </a:p>
          <a:p>
            <a:pPr eaLnBrk="1" hangingPunct="1">
              <a:lnSpc>
                <a:spcPct val="80000"/>
              </a:lnSpc>
              <a:buFont typeface="Wingdings" pitchFamily="2" charset="2"/>
              <a:buNone/>
            </a:pPr>
            <a:r>
              <a:rPr lang="ro-RO" sz="3600" b="1" dirty="0" err="1">
                <a:solidFill>
                  <a:schemeClr val="accent2"/>
                </a:solidFill>
                <a:latin typeface="Comic Sans MS" pitchFamily="66" charset="0"/>
              </a:rPr>
              <a:t>Style</a:t>
            </a:r>
            <a:r>
              <a:rPr lang="en-US" sz="3600" b="1" dirty="0">
                <a:solidFill>
                  <a:schemeClr val="accent2"/>
                </a:solidFill>
                <a:latin typeface="Comic Sans MS" pitchFamily="66" charset="0"/>
              </a:rPr>
              <a:t>:</a:t>
            </a:r>
          </a:p>
          <a:p>
            <a:pPr eaLnBrk="1" hangingPunct="1">
              <a:lnSpc>
                <a:spcPct val="80000"/>
              </a:lnSpc>
              <a:buFont typeface="Wingdings" pitchFamily="2" charset="2"/>
              <a:buChar char="Ø"/>
            </a:pPr>
            <a:r>
              <a:rPr lang="ro-RO" sz="2800" dirty="0"/>
              <a:t>Integrative </a:t>
            </a:r>
            <a:r>
              <a:rPr lang="ro-RO" sz="2800" dirty="0" err="1"/>
              <a:t>negotiation</a:t>
            </a:r>
            <a:r>
              <a:rPr lang="ro-RO" sz="2800" dirty="0"/>
              <a:t> </a:t>
            </a:r>
            <a:r>
              <a:rPr lang="ro-RO" sz="2800" b="1" dirty="0" err="1">
                <a:solidFill>
                  <a:srgbClr val="FF0000"/>
                </a:solidFill>
              </a:rPr>
              <a:t>Win</a:t>
            </a:r>
            <a:r>
              <a:rPr lang="ro-RO" sz="2800" b="1" dirty="0">
                <a:solidFill>
                  <a:srgbClr val="FF0000"/>
                </a:solidFill>
              </a:rPr>
              <a:t> – </a:t>
            </a:r>
            <a:r>
              <a:rPr lang="ro-RO" sz="2800" b="1" dirty="0" err="1">
                <a:solidFill>
                  <a:srgbClr val="FF0000"/>
                </a:solidFill>
              </a:rPr>
              <a:t>Win</a:t>
            </a:r>
            <a:r>
              <a:rPr lang="ro-RO" sz="2800" b="1" dirty="0">
                <a:solidFill>
                  <a:srgbClr val="FF0000"/>
                </a:solidFill>
              </a:rPr>
              <a:t> </a:t>
            </a:r>
            <a:r>
              <a:rPr lang="ro-RO" sz="2800" dirty="0" err="1"/>
              <a:t>oriented</a:t>
            </a:r>
            <a:endParaRPr lang="en-US" sz="2800" dirty="0"/>
          </a:p>
          <a:p>
            <a:pPr eaLnBrk="1" hangingPunct="1">
              <a:lnSpc>
                <a:spcPct val="80000"/>
              </a:lnSpc>
              <a:buFont typeface="Wingdings" pitchFamily="2" charset="2"/>
              <a:buNone/>
            </a:pPr>
            <a:r>
              <a:rPr lang="ro-RO" b="1" dirty="0">
                <a:solidFill>
                  <a:schemeClr val="accent2"/>
                </a:solidFill>
                <a:latin typeface="Comic Sans MS" pitchFamily="66" charset="0"/>
              </a:rPr>
              <a:t>Vision</a:t>
            </a:r>
            <a:r>
              <a:rPr lang="en-US" b="1" dirty="0">
                <a:solidFill>
                  <a:schemeClr val="accent2"/>
                </a:solidFill>
                <a:latin typeface="Comic Sans MS" pitchFamily="66" charset="0"/>
              </a:rPr>
              <a:t>:</a:t>
            </a:r>
          </a:p>
          <a:p>
            <a:pPr eaLnBrk="1" hangingPunct="1">
              <a:lnSpc>
                <a:spcPct val="80000"/>
              </a:lnSpc>
              <a:buFont typeface="Wingdings" pitchFamily="2" charset="2"/>
              <a:buChar char="Ø"/>
            </a:pPr>
            <a:r>
              <a:rPr lang="en-US" sz="2000" dirty="0"/>
              <a:t>Creating optimal conditions </a:t>
            </a:r>
            <a:r>
              <a:rPr lang="ro-RO" sz="2000" dirty="0"/>
              <a:t>in </a:t>
            </a:r>
            <a:r>
              <a:rPr lang="ro-RO" sz="2000" dirty="0" err="1"/>
              <a:t>order</a:t>
            </a:r>
            <a:r>
              <a:rPr lang="ro-RO" sz="2000" dirty="0"/>
              <a:t> </a:t>
            </a:r>
            <a:r>
              <a:rPr lang="ro-RO" sz="2000" dirty="0" err="1"/>
              <a:t>to</a:t>
            </a:r>
            <a:r>
              <a:rPr lang="ro-RO" sz="2000" dirty="0"/>
              <a:t> </a:t>
            </a:r>
            <a:r>
              <a:rPr lang="ro-RO" sz="2000" dirty="0" err="1"/>
              <a:t>develop</a:t>
            </a:r>
            <a:r>
              <a:rPr lang="en-US" sz="2000" dirty="0"/>
              <a:t> his project by gaining access to the </a:t>
            </a:r>
            <a:r>
              <a:rPr lang="ro-RO" sz="2000" dirty="0" err="1"/>
              <a:t>highway</a:t>
            </a:r>
            <a:endParaRPr lang="en-US" sz="1800" dirty="0"/>
          </a:p>
        </p:txBody>
      </p:sp>
      <p:sp>
        <p:nvSpPr>
          <p:cNvPr id="4" name="Oval 14"/>
          <p:cNvSpPr>
            <a:spLocks noChangeArrowheads="1"/>
          </p:cNvSpPr>
          <p:nvPr/>
        </p:nvSpPr>
        <p:spPr bwMode="auto">
          <a:xfrm>
            <a:off x="6587257" y="1688817"/>
            <a:ext cx="288925" cy="287338"/>
          </a:xfrm>
          <a:prstGeom prst="ellipse">
            <a:avLst/>
          </a:prstGeom>
          <a:solidFill>
            <a:srgbClr val="CC0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5" name="Oval 15"/>
          <p:cNvSpPr>
            <a:spLocks noChangeArrowheads="1"/>
          </p:cNvSpPr>
          <p:nvPr/>
        </p:nvSpPr>
        <p:spPr bwMode="auto">
          <a:xfrm>
            <a:off x="5392229" y="1655621"/>
            <a:ext cx="288925" cy="282036"/>
          </a:xfrm>
          <a:prstGeom prst="ellipse">
            <a:avLst/>
          </a:prstGeom>
          <a:solidFill>
            <a:srgbClr val="CC0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6" name="Oval 16"/>
          <p:cNvSpPr>
            <a:spLocks noChangeArrowheads="1"/>
          </p:cNvSpPr>
          <p:nvPr/>
        </p:nvSpPr>
        <p:spPr bwMode="auto">
          <a:xfrm>
            <a:off x="7668345" y="1655621"/>
            <a:ext cx="288925" cy="287338"/>
          </a:xfrm>
          <a:prstGeom prst="ellipse">
            <a:avLst/>
          </a:prstGeom>
          <a:solidFill>
            <a:srgbClr val="CC0000"/>
          </a:solidFill>
          <a:ln w="9525">
            <a:solidFill>
              <a:schemeClr val="tx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7" name="Text Box 18"/>
          <p:cNvSpPr txBox="1">
            <a:spLocks noChangeArrowheads="1"/>
          </p:cNvSpPr>
          <p:nvPr/>
        </p:nvSpPr>
        <p:spPr bwMode="auto">
          <a:xfrm>
            <a:off x="4931494" y="1053714"/>
            <a:ext cx="1152525" cy="1000274"/>
          </a:xfrm>
          <a:prstGeom prst="rect">
            <a:avLst/>
          </a:prstGeom>
          <a:noFill/>
          <a:ln w="9525">
            <a:noFill/>
            <a:miter lim="800000"/>
            <a:headEnd/>
            <a:tailEnd/>
          </a:ln>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ro-RO" sz="1600" b="0" i="0" u="none" strike="noStrike" kern="1200" cap="none" spc="0" normalizeH="0" baseline="0" noProof="0" dirty="0" err="1">
                <a:ln>
                  <a:noFill/>
                </a:ln>
                <a:solidFill>
                  <a:srgbClr val="002060"/>
                </a:solidFill>
                <a:effectLst/>
                <a:uLnTx/>
                <a:uFillTx/>
                <a:latin typeface="Comic Sans MS" panose="030F0702030302020204" pitchFamily="66" charset="0"/>
                <a:ea typeface="+mn-ea"/>
                <a:cs typeface="+mn-cs"/>
              </a:rPr>
              <a:t>Starting</a:t>
            </a:r>
            <a:r>
              <a:rPr kumimoji="0" lang="ro-RO" sz="16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 (</a:t>
            </a:r>
            <a:r>
              <a:rPr kumimoji="0" lang="ro-RO" sz="1600" b="0" i="0" u="none" strike="noStrike" kern="1200" cap="none" spc="0" normalizeH="0" baseline="0" noProof="0" dirty="0" err="1">
                <a:ln>
                  <a:noFill/>
                </a:ln>
                <a:solidFill>
                  <a:srgbClr val="002060"/>
                </a:solidFill>
                <a:effectLst/>
                <a:uLnTx/>
                <a:uFillTx/>
                <a:latin typeface="Comic Sans MS" panose="030F0702030302020204" pitchFamily="66" charset="0"/>
                <a:ea typeface="+mn-ea"/>
                <a:cs typeface="+mn-cs"/>
              </a:rPr>
              <a:t>offered</a:t>
            </a:r>
            <a:r>
              <a:rPr kumimoji="0" lang="ro-RO" sz="16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a:t>
            </a:r>
            <a:endParaRPr kumimoji="0" lang="en-US" sz="16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endParaRP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US" sz="1800" b="0" i="0" u="none" strike="noStrike" kern="1200" cap="none" spc="0" normalizeH="0" baseline="0" noProof="0" dirty="0">
              <a:ln>
                <a:noFill/>
              </a:ln>
              <a:solidFill>
                <a:srgbClr val="CC0000"/>
              </a:solidFill>
              <a:effectLst/>
              <a:uLnTx/>
              <a:uFillTx/>
              <a:latin typeface="Bernard MT Condensed" pitchFamily="18" charset="0"/>
              <a:ea typeface="+mn-ea"/>
              <a:cs typeface="+mn-cs"/>
            </a:endParaRPr>
          </a:p>
        </p:txBody>
      </p:sp>
      <p:sp>
        <p:nvSpPr>
          <p:cNvPr id="8" name="Text Box 20"/>
          <p:cNvSpPr txBox="1">
            <a:spLocks noChangeArrowheads="1"/>
          </p:cNvSpPr>
          <p:nvPr/>
        </p:nvSpPr>
        <p:spPr bwMode="auto">
          <a:xfrm>
            <a:off x="7184400" y="1102472"/>
            <a:ext cx="1337092" cy="58477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600" b="0" i="0" u="none" strike="noStrike" kern="1200" cap="none" spc="0" normalizeH="0" baseline="0" noProof="0" dirty="0" err="1">
                <a:ln>
                  <a:noFill/>
                </a:ln>
                <a:solidFill>
                  <a:srgbClr val="663300"/>
                </a:solidFill>
                <a:effectLst/>
                <a:uLnTx/>
                <a:uFillTx/>
                <a:latin typeface="Comic Sans MS" panose="030F0702030302020204" pitchFamily="66" charset="0"/>
                <a:ea typeface="+mn-ea"/>
                <a:cs typeface="+mn-cs"/>
              </a:rPr>
              <a:t>Resistance</a:t>
            </a:r>
            <a:endParaRPr kumimoji="0" lang="ro-RO" sz="16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6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rPr>
              <a:t>(No</a:t>
            </a:r>
            <a:r>
              <a:rPr kumimoji="0" lang="en-US" sz="1600" b="0" i="0" u="none" strike="noStrike" kern="1200" cap="none" spc="0" normalizeH="0" baseline="0" noProof="0" dirty="0">
                <a:ln>
                  <a:noFill/>
                </a:ln>
                <a:solidFill>
                  <a:srgbClr val="663300"/>
                </a:solidFill>
                <a:effectLst/>
                <a:uLnTx/>
                <a:uFillTx/>
                <a:latin typeface="Comic Sans MS" panose="030F0702030302020204" pitchFamily="66" charset="0"/>
                <a:ea typeface="+mn-ea"/>
                <a:cs typeface="+mn-cs"/>
              </a:rPr>
              <a:t> more)</a:t>
            </a:r>
          </a:p>
        </p:txBody>
      </p:sp>
      <p:sp>
        <p:nvSpPr>
          <p:cNvPr id="9" name="Text Box 21"/>
          <p:cNvSpPr txBox="1">
            <a:spLocks noChangeArrowheads="1"/>
          </p:cNvSpPr>
          <p:nvPr/>
        </p:nvSpPr>
        <p:spPr bwMode="auto">
          <a:xfrm>
            <a:off x="5787559" y="1080975"/>
            <a:ext cx="1412756" cy="584775"/>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ro-RO" sz="16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rPr>
              <a:t>O</a:t>
            </a:r>
            <a:r>
              <a:rPr kumimoji="0" lang="en-US" sz="16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rPr>
              <a:t>b</a:t>
            </a:r>
            <a:r>
              <a:rPr kumimoji="0" lang="ro-RO" sz="1600" b="0" i="0" u="none" strike="noStrike" kern="1200" cap="none" spc="0" normalizeH="0" baseline="0" noProof="0" dirty="0" err="1">
                <a:ln>
                  <a:noFill/>
                </a:ln>
                <a:solidFill>
                  <a:srgbClr val="006600"/>
                </a:solidFill>
                <a:effectLst/>
                <a:uLnTx/>
                <a:uFillTx/>
                <a:latin typeface="Comic Sans MS" panose="030F0702030302020204" pitchFamily="66" charset="0"/>
                <a:ea typeface="+mn-ea"/>
                <a:cs typeface="+mn-cs"/>
              </a:rPr>
              <a:t>jective</a:t>
            </a:r>
            <a:r>
              <a:rPr kumimoji="0" lang="ro-RO" sz="16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rPr>
              <a:t> (</a:t>
            </a:r>
            <a:r>
              <a:rPr kumimoji="0" lang="ro-RO" sz="1600" b="0" i="0" u="none" strike="noStrike" kern="1200" cap="none" spc="0" normalizeH="0" baseline="0" noProof="0" dirty="0" err="1">
                <a:ln>
                  <a:noFill/>
                </a:ln>
                <a:solidFill>
                  <a:srgbClr val="006600"/>
                </a:solidFill>
                <a:effectLst/>
                <a:uLnTx/>
                <a:uFillTx/>
                <a:latin typeface="Comic Sans MS" panose="030F0702030302020204" pitchFamily="66" charset="0"/>
                <a:ea typeface="+mn-ea"/>
                <a:cs typeface="+mn-cs"/>
              </a:rPr>
              <a:t>expected</a:t>
            </a:r>
            <a:r>
              <a:rPr kumimoji="0" lang="ro-RO" sz="16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rPr>
              <a:t>)</a:t>
            </a:r>
            <a:endParaRPr kumimoji="0" lang="en-US" sz="1600" b="0" i="0" u="none" strike="noStrike" kern="1200" cap="none" spc="0" normalizeH="0" baseline="0" noProof="0" dirty="0">
              <a:ln>
                <a:noFill/>
              </a:ln>
              <a:solidFill>
                <a:srgbClr val="006600"/>
              </a:solidFill>
              <a:effectLst/>
              <a:uLnTx/>
              <a:uFillTx/>
              <a:latin typeface="Comic Sans MS" panose="030F0702030302020204" pitchFamily="66" charset="0"/>
              <a:ea typeface="+mn-ea"/>
              <a:cs typeface="+mn-cs"/>
            </a:endParaRPr>
          </a:p>
        </p:txBody>
      </p:sp>
      <p:sp>
        <p:nvSpPr>
          <p:cNvPr id="10" name="Line 22"/>
          <p:cNvSpPr>
            <a:spLocks noChangeShapeType="1"/>
          </p:cNvSpPr>
          <p:nvPr/>
        </p:nvSpPr>
        <p:spPr bwMode="auto">
          <a:xfrm>
            <a:off x="4812075" y="1798992"/>
            <a:ext cx="3959696" cy="6945"/>
          </a:xfrm>
          <a:prstGeom prst="line">
            <a:avLst/>
          </a:prstGeom>
          <a:noFill/>
          <a:ln w="76200">
            <a:solidFill>
              <a:srgbClr val="CC0000"/>
            </a:solidFill>
            <a:round/>
            <a:headEnd type="triangle" w="med" len="lg"/>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o-RO" sz="1800" b="0" i="0" u="none" strike="noStrike" kern="1200" cap="none" spc="0" normalizeH="0" baseline="0" noProof="0">
              <a:ln>
                <a:noFill/>
              </a:ln>
              <a:solidFill>
                <a:srgbClr val="000000"/>
              </a:solidFill>
              <a:effectLst/>
              <a:uLnTx/>
              <a:uFillTx/>
              <a:latin typeface="Bernard MT Condensed" pitchFamily="18" charset="0"/>
              <a:ea typeface="+mn-ea"/>
              <a:cs typeface="+mn-cs"/>
            </a:endParaRPr>
          </a:p>
        </p:txBody>
      </p:sp>
      <p:sp>
        <p:nvSpPr>
          <p:cNvPr id="11" name="Text Box 23"/>
          <p:cNvSpPr txBox="1">
            <a:spLocks noChangeArrowheads="1"/>
          </p:cNvSpPr>
          <p:nvPr/>
        </p:nvSpPr>
        <p:spPr bwMode="auto">
          <a:xfrm>
            <a:off x="3356816" y="1605900"/>
            <a:ext cx="1512887" cy="338554"/>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Buyer</a:t>
            </a:r>
            <a:r>
              <a:rPr kumimoji="0" lang="ro-RO" sz="16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price</a:t>
            </a:r>
            <a:endParaRPr kumimoji="0" lang="en-US" sz="16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p:txBody>
      </p:sp>
      <p:sp>
        <p:nvSpPr>
          <p:cNvPr id="14" name="Text Box 30"/>
          <p:cNvSpPr txBox="1">
            <a:spLocks noChangeArrowheads="1"/>
          </p:cNvSpPr>
          <p:nvPr/>
        </p:nvSpPr>
        <p:spPr bwMode="auto">
          <a:xfrm>
            <a:off x="7955682" y="1800084"/>
            <a:ext cx="1008806" cy="369332"/>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ro-RO"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No</a:t>
            </a:r>
            <a:r>
              <a:rPr kumimoji="0" lang="en-US"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a:t>
            </a:r>
            <a:r>
              <a:rPr kumimoji="0" lang="ro-RO"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deal</a:t>
            </a:r>
            <a:endParaRPr kumimoji="0" lang="en-US" sz="18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p:txBody>
      </p:sp>
      <p:sp>
        <p:nvSpPr>
          <p:cNvPr id="13" name="Date Placeholder 1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16" name="Footer Placeholder 1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2169383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8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8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8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2838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28387">
                                            <p:txEl>
                                              <p:pRg st="4" end="4"/>
                                            </p:txEl>
                                          </p:spTgt>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par>
                          <p:cTn id="31" fill="hold">
                            <p:stCondLst>
                              <p:cond delay="0"/>
                            </p:stCondLst>
                            <p:childTnLst>
                              <p:par>
                                <p:cTn id="32" presetID="1"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528387">
                                            <p:txEl>
                                              <p:pRg st="5" end="5"/>
                                            </p:txEl>
                                          </p:spTgt>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childTnLst>
                                </p:cTn>
                              </p:par>
                            </p:childTnLst>
                          </p:cTn>
                        </p:par>
                        <p:par>
                          <p:cTn id="41" fill="hold">
                            <p:stCondLst>
                              <p:cond delay="0"/>
                            </p:stCondLst>
                            <p:childTnLst>
                              <p:par>
                                <p:cTn id="42" presetID="1" presetClass="entr" presetSubtype="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528387">
                                            <p:txEl>
                                              <p:pRg st="6" end="6"/>
                                            </p:txEl>
                                          </p:spTgt>
                                        </p:tgtEl>
                                        <p:attrNameLst>
                                          <p:attrName>style.visibility</p:attrName>
                                        </p:attrNameLst>
                                      </p:cBhvr>
                                      <p:to>
                                        <p:strVal val="visible"/>
                                      </p:to>
                                    </p:set>
                                  </p:childTnLst>
                                </p:cTn>
                              </p:par>
                            </p:childTnLst>
                          </p:cTn>
                        </p:par>
                        <p:par>
                          <p:cTn id="48" fill="hold">
                            <p:stCondLst>
                              <p:cond delay="0"/>
                            </p:stCondLst>
                            <p:childTnLst>
                              <p:par>
                                <p:cTn id="49" presetID="1" presetClass="entr" presetSubtype="0"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childTnLst>
                                </p:cTn>
                              </p:par>
                            </p:childTnLst>
                          </p:cTn>
                        </p:par>
                        <p:par>
                          <p:cTn id="51" fill="hold">
                            <p:stCondLst>
                              <p:cond delay="0"/>
                            </p:stCondLst>
                            <p:childTnLst>
                              <p:par>
                                <p:cTn id="52" presetID="1" presetClass="entr" presetSubtype="0"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528387">
                                            <p:txEl>
                                              <p:pRg st="7" end="7"/>
                                            </p:txEl>
                                          </p:spTgt>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nodeType="clickEffect">
                                  <p:stCondLst>
                                    <p:cond delay="0"/>
                                  </p:stCondLst>
                                  <p:childTnLst>
                                    <p:set>
                                      <p:cBhvr>
                                        <p:cTn id="63" dur="1" fill="hold">
                                          <p:stCondLst>
                                            <p:cond delay="0"/>
                                          </p:stCondLst>
                                        </p:cTn>
                                        <p:tgtEl>
                                          <p:spTgt spid="528387">
                                            <p:txEl>
                                              <p:pRg st="8" end="8"/>
                                            </p:txEl>
                                          </p:spTgt>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528387">
                                            <p:txEl>
                                              <p:pRg st="9" end="9"/>
                                            </p:txEl>
                                          </p:spTgt>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528387">
                                            <p:txEl>
                                              <p:pRg st="10" end="10"/>
                                            </p:txEl>
                                          </p:spTgt>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528387">
                                            <p:txEl>
                                              <p:pRg st="11" end="11"/>
                                            </p:txEl>
                                          </p:spTgt>
                                        </p:tgtEl>
                                        <p:attrNameLst>
                                          <p:attrName>style.visibility</p:attrName>
                                        </p:attrNameLst>
                                      </p:cBhvr>
                                      <p:to>
                                        <p:strVal val="visible"/>
                                      </p:to>
                                    </p:set>
                                    <p:animEffect transition="in" filter="barn(inVertical)">
                                      <p:cBhvr>
                                        <p:cTn id="76" dur="500"/>
                                        <p:tgtEl>
                                          <p:spTgt spid="52838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animBg="1"/>
      <p:bldP spid="11" grpId="0"/>
      <p:bldP spid="1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Strategy</a:t>
            </a:r>
            <a:endParaRPr lang="en-US" dirty="0">
              <a:solidFill>
                <a:srgbClr val="CC0000"/>
              </a:solidFill>
              <a:latin typeface="Bernard MT Condensed" pitchFamily="18" charset="0"/>
            </a:endParaRPr>
          </a:p>
        </p:txBody>
      </p:sp>
      <p:sp>
        <p:nvSpPr>
          <p:cNvPr id="529411" name="Rectangle 3"/>
          <p:cNvSpPr>
            <a:spLocks noGrp="1" noChangeArrowheads="1"/>
          </p:cNvSpPr>
          <p:nvPr>
            <p:ph type="body" idx="1"/>
          </p:nvPr>
        </p:nvSpPr>
        <p:spPr>
          <a:xfrm>
            <a:off x="468313" y="1268413"/>
            <a:ext cx="7931150" cy="4968875"/>
          </a:xfrm>
        </p:spPr>
        <p:txBody>
          <a:bodyPr/>
          <a:lstStyle/>
          <a:p>
            <a:pPr eaLnBrk="1" hangingPunct="1">
              <a:lnSpc>
                <a:spcPct val="90000"/>
              </a:lnSpc>
              <a:buFontTx/>
              <a:buNone/>
            </a:pPr>
            <a:r>
              <a:rPr lang="en-US" sz="2800" b="1" dirty="0">
                <a:solidFill>
                  <a:srgbClr val="008000"/>
                </a:solidFill>
                <a:latin typeface="Comic Sans MS" pitchFamily="66" charset="0"/>
              </a:rPr>
              <a:t>2.SC FASTFOOD SA </a:t>
            </a:r>
          </a:p>
          <a:p>
            <a:pPr eaLnBrk="1" hangingPunct="1">
              <a:lnSpc>
                <a:spcPct val="90000"/>
              </a:lnSpc>
              <a:buFontTx/>
              <a:buNone/>
            </a:pPr>
            <a:r>
              <a:rPr lang="en-US" sz="2800" b="1" dirty="0">
                <a:solidFill>
                  <a:schemeClr val="accent2"/>
                </a:solidFill>
                <a:latin typeface="Comic Sans MS" pitchFamily="66" charset="0"/>
              </a:rPr>
              <a:t>Ob</a:t>
            </a:r>
            <a:r>
              <a:rPr lang="ro-RO" sz="2800" b="1" dirty="0">
                <a:solidFill>
                  <a:schemeClr val="accent2"/>
                </a:solidFill>
                <a:latin typeface="Comic Sans MS" pitchFamily="66" charset="0"/>
              </a:rPr>
              <a:t>j</a:t>
            </a:r>
            <a:r>
              <a:rPr lang="en-US" sz="2800" b="1" dirty="0" err="1">
                <a:solidFill>
                  <a:schemeClr val="accent2"/>
                </a:solidFill>
                <a:latin typeface="Comic Sans MS" pitchFamily="66" charset="0"/>
              </a:rPr>
              <a:t>ectiv</a:t>
            </a:r>
            <a:r>
              <a:rPr lang="ro-RO" sz="2800" b="1" dirty="0">
                <a:solidFill>
                  <a:schemeClr val="accent2"/>
                </a:solidFill>
                <a:latin typeface="Comic Sans MS" pitchFamily="66" charset="0"/>
              </a:rPr>
              <a:t>e:</a:t>
            </a:r>
            <a:endParaRPr lang="en-US" sz="2800" b="1" dirty="0">
              <a:solidFill>
                <a:schemeClr val="accent2"/>
              </a:solidFill>
              <a:latin typeface="Comic Sans MS" pitchFamily="66" charset="0"/>
            </a:endParaRPr>
          </a:p>
          <a:p>
            <a:pPr eaLnBrk="1" hangingPunct="1">
              <a:lnSpc>
                <a:spcPct val="90000"/>
              </a:lnSpc>
              <a:buFont typeface="Wingdings" pitchFamily="2" charset="2"/>
              <a:buChar char="Ø"/>
            </a:pPr>
            <a:r>
              <a:rPr lang="en-US" sz="2000" dirty="0"/>
              <a:t>to ensure the continued operation of the</a:t>
            </a:r>
            <a:r>
              <a:rPr lang="ro-RO" sz="2000" dirty="0"/>
              <a:t> </a:t>
            </a:r>
            <a:r>
              <a:rPr lang="en-US" sz="2000" dirty="0"/>
              <a:t>restaurant </a:t>
            </a:r>
            <a:endParaRPr lang="ro-RO" sz="2000" dirty="0"/>
          </a:p>
          <a:p>
            <a:pPr eaLnBrk="1" hangingPunct="1">
              <a:lnSpc>
                <a:spcPct val="80000"/>
              </a:lnSpc>
              <a:buFont typeface="Wingdings" pitchFamily="2" charset="2"/>
              <a:buChar char="Ø"/>
            </a:pPr>
            <a:r>
              <a:rPr lang="ro-RO" sz="2000" dirty="0" err="1"/>
              <a:t>With</a:t>
            </a:r>
            <a:r>
              <a:rPr lang="ro-RO" sz="2000" dirty="0"/>
              <a:t> a price</a:t>
            </a:r>
            <a:r>
              <a:rPr lang="en-US" sz="2000" dirty="0"/>
              <a:t>:</a:t>
            </a:r>
          </a:p>
          <a:p>
            <a:pPr lvl="1" eaLnBrk="1" hangingPunct="1">
              <a:lnSpc>
                <a:spcPct val="80000"/>
              </a:lnSpc>
              <a:buNone/>
            </a:pPr>
            <a:r>
              <a:rPr lang="ro-RO" sz="1800" b="1" dirty="0" err="1">
                <a:solidFill>
                  <a:schemeClr val="accent2"/>
                </a:solidFill>
              </a:rPr>
              <a:t>starting</a:t>
            </a:r>
            <a:r>
              <a:rPr lang="en-US" sz="1800" b="1" dirty="0">
                <a:solidFill>
                  <a:schemeClr val="accent2"/>
                </a:solidFill>
              </a:rPr>
              <a:t>:</a:t>
            </a:r>
            <a:r>
              <a:rPr lang="en-US" sz="1800" dirty="0"/>
              <a:t> </a:t>
            </a:r>
            <a:r>
              <a:rPr lang="ro-RO" sz="1800" dirty="0"/>
              <a:t>market </a:t>
            </a:r>
            <a:r>
              <a:rPr lang="ro-RO" sz="1800" dirty="0" err="1"/>
              <a:t>value</a:t>
            </a:r>
            <a:r>
              <a:rPr lang="ro-RO" sz="1800" dirty="0"/>
              <a:t> </a:t>
            </a:r>
            <a:r>
              <a:rPr lang="en-US" sz="1800" dirty="0"/>
              <a:t>minus 5%</a:t>
            </a:r>
          </a:p>
          <a:p>
            <a:pPr lvl="1" eaLnBrk="1" hangingPunct="1">
              <a:lnSpc>
                <a:spcPct val="80000"/>
              </a:lnSpc>
              <a:buNone/>
            </a:pPr>
            <a:r>
              <a:rPr lang="en-US" sz="1800" b="1" dirty="0" err="1">
                <a:solidFill>
                  <a:srgbClr val="006600"/>
                </a:solidFill>
              </a:rPr>
              <a:t>ob</a:t>
            </a:r>
            <a:r>
              <a:rPr lang="ro-RO" sz="1800" b="1" dirty="0">
                <a:solidFill>
                  <a:srgbClr val="006600"/>
                </a:solidFill>
              </a:rPr>
              <a:t>j</a:t>
            </a:r>
            <a:r>
              <a:rPr lang="en-US" sz="1800" b="1" dirty="0" err="1">
                <a:solidFill>
                  <a:srgbClr val="006600"/>
                </a:solidFill>
              </a:rPr>
              <a:t>ectiv</a:t>
            </a:r>
            <a:r>
              <a:rPr lang="ro-RO" sz="1800" b="1" dirty="0">
                <a:solidFill>
                  <a:srgbClr val="006600"/>
                </a:solidFill>
              </a:rPr>
              <a:t>e</a:t>
            </a:r>
            <a:r>
              <a:rPr lang="en-US" sz="1800" b="1" dirty="0">
                <a:solidFill>
                  <a:srgbClr val="006600"/>
                </a:solidFill>
              </a:rPr>
              <a:t>:</a:t>
            </a:r>
            <a:r>
              <a:rPr lang="en-US" sz="1800" dirty="0"/>
              <a:t> </a:t>
            </a:r>
            <a:r>
              <a:rPr lang="ro-RO" sz="1800" dirty="0"/>
              <a:t>market </a:t>
            </a:r>
            <a:r>
              <a:rPr lang="ro-RO" sz="1800" dirty="0" err="1"/>
              <a:t>value</a:t>
            </a:r>
            <a:endParaRPr lang="en-US" sz="1800" dirty="0"/>
          </a:p>
          <a:p>
            <a:pPr lvl="1" eaLnBrk="1" hangingPunct="1">
              <a:lnSpc>
                <a:spcPct val="80000"/>
              </a:lnSpc>
              <a:buFont typeface="Wingdings" pitchFamily="2" charset="2"/>
              <a:buNone/>
            </a:pPr>
            <a:r>
              <a:rPr lang="ro-RO" sz="1800" b="1" dirty="0" err="1">
                <a:solidFill>
                  <a:srgbClr val="663300"/>
                </a:solidFill>
              </a:rPr>
              <a:t>resistance</a:t>
            </a:r>
            <a:r>
              <a:rPr lang="en-US" sz="1800" b="1" dirty="0">
                <a:solidFill>
                  <a:srgbClr val="663300"/>
                </a:solidFill>
              </a:rPr>
              <a:t>:</a:t>
            </a:r>
            <a:r>
              <a:rPr lang="en-US" sz="1800" dirty="0"/>
              <a:t> </a:t>
            </a:r>
            <a:r>
              <a:rPr lang="ro-RO" sz="1800" dirty="0"/>
              <a:t>market </a:t>
            </a:r>
            <a:r>
              <a:rPr lang="ro-RO" sz="1800" dirty="0" err="1"/>
              <a:t>value</a:t>
            </a:r>
            <a:r>
              <a:rPr lang="ro-RO" sz="1800" dirty="0"/>
              <a:t> </a:t>
            </a:r>
            <a:r>
              <a:rPr lang="en-US" sz="1800" dirty="0"/>
              <a:t>plus 30%</a:t>
            </a:r>
          </a:p>
          <a:p>
            <a:pPr eaLnBrk="1" hangingPunct="1">
              <a:lnSpc>
                <a:spcPct val="80000"/>
              </a:lnSpc>
              <a:buFont typeface="Wingdings" pitchFamily="2" charset="2"/>
              <a:buChar char="Ø"/>
            </a:pPr>
            <a:r>
              <a:rPr lang="ro-RO" sz="2000" dirty="0"/>
              <a:t>Accept </a:t>
            </a:r>
            <a:r>
              <a:rPr lang="ro-RO" sz="2000" dirty="0" err="1"/>
              <a:t>the</a:t>
            </a:r>
            <a:r>
              <a:rPr lang="ro-RO" sz="2000" dirty="0"/>
              <a:t> </a:t>
            </a:r>
            <a:r>
              <a:rPr lang="ro-RO" sz="2000" dirty="0" err="1"/>
              <a:t>seller</a:t>
            </a:r>
            <a:r>
              <a:rPr lang="en-US" sz="2000" dirty="0"/>
              <a:t>’s</a:t>
            </a:r>
            <a:r>
              <a:rPr lang="ro-RO" sz="2000" dirty="0"/>
              <a:t> </a:t>
            </a:r>
            <a:r>
              <a:rPr lang="ro-RO" sz="2000" dirty="0" err="1"/>
              <a:t>conditions</a:t>
            </a:r>
            <a:endParaRPr lang="en-US" sz="2000" dirty="0"/>
          </a:p>
          <a:p>
            <a:pPr eaLnBrk="1" hangingPunct="1">
              <a:lnSpc>
                <a:spcPct val="80000"/>
              </a:lnSpc>
              <a:buFont typeface="Wingdings" pitchFamily="2" charset="2"/>
              <a:buNone/>
            </a:pPr>
            <a:r>
              <a:rPr lang="ro-RO" sz="3600" b="1" dirty="0" err="1">
                <a:solidFill>
                  <a:schemeClr val="accent2"/>
                </a:solidFill>
                <a:latin typeface="Comic Sans MS" pitchFamily="66" charset="0"/>
              </a:rPr>
              <a:t>Style</a:t>
            </a:r>
            <a:r>
              <a:rPr lang="en-US" sz="3600" b="1" dirty="0">
                <a:solidFill>
                  <a:schemeClr val="accent2"/>
                </a:solidFill>
                <a:latin typeface="Comic Sans MS" pitchFamily="66" charset="0"/>
              </a:rPr>
              <a:t>:</a:t>
            </a:r>
          </a:p>
          <a:p>
            <a:pPr eaLnBrk="1" hangingPunct="1">
              <a:lnSpc>
                <a:spcPct val="80000"/>
              </a:lnSpc>
              <a:buFont typeface="Wingdings" pitchFamily="2" charset="2"/>
              <a:buChar char="Ø"/>
            </a:pPr>
            <a:r>
              <a:rPr lang="ro-RO" sz="2800" dirty="0"/>
              <a:t>Integrative </a:t>
            </a:r>
            <a:r>
              <a:rPr lang="ro-RO" sz="2800" dirty="0" err="1"/>
              <a:t>negotiation</a:t>
            </a:r>
            <a:r>
              <a:rPr lang="ro-RO" sz="2800" dirty="0"/>
              <a:t> </a:t>
            </a:r>
            <a:r>
              <a:rPr lang="ro-RO" sz="2800" b="1" dirty="0" err="1">
                <a:solidFill>
                  <a:srgbClr val="FF0000"/>
                </a:solidFill>
              </a:rPr>
              <a:t>Win</a:t>
            </a:r>
            <a:r>
              <a:rPr lang="ro-RO" sz="2800" b="1" dirty="0">
                <a:solidFill>
                  <a:srgbClr val="FF0000"/>
                </a:solidFill>
              </a:rPr>
              <a:t> – </a:t>
            </a:r>
            <a:r>
              <a:rPr lang="ro-RO" sz="2800" b="1" dirty="0" err="1">
                <a:solidFill>
                  <a:srgbClr val="FF0000"/>
                </a:solidFill>
              </a:rPr>
              <a:t>Win</a:t>
            </a:r>
            <a:r>
              <a:rPr lang="ro-RO" sz="2800" b="1" dirty="0">
                <a:solidFill>
                  <a:srgbClr val="FF0000"/>
                </a:solidFill>
              </a:rPr>
              <a:t> </a:t>
            </a:r>
            <a:r>
              <a:rPr lang="ro-RO" sz="2800" dirty="0" err="1"/>
              <a:t>oriented</a:t>
            </a:r>
            <a:endParaRPr lang="en-US" sz="2800" dirty="0"/>
          </a:p>
          <a:p>
            <a:pPr eaLnBrk="1" hangingPunct="1">
              <a:lnSpc>
                <a:spcPct val="90000"/>
              </a:lnSpc>
              <a:buFont typeface="Wingdings" pitchFamily="2" charset="2"/>
              <a:buNone/>
            </a:pPr>
            <a:r>
              <a:rPr lang="en-US" b="1" dirty="0">
                <a:solidFill>
                  <a:schemeClr val="accent2"/>
                </a:solidFill>
                <a:latin typeface="Comic Sans MS" pitchFamily="66" charset="0"/>
              </a:rPr>
              <a:t>Vi</a:t>
            </a:r>
            <a:r>
              <a:rPr lang="ro-RO" b="1" dirty="0" err="1">
                <a:solidFill>
                  <a:schemeClr val="accent2"/>
                </a:solidFill>
                <a:latin typeface="Comic Sans MS" pitchFamily="66" charset="0"/>
              </a:rPr>
              <a:t>sion</a:t>
            </a:r>
            <a:r>
              <a:rPr lang="en-US" b="1" dirty="0">
                <a:solidFill>
                  <a:schemeClr val="accent2"/>
                </a:solidFill>
                <a:latin typeface="Comic Sans MS" pitchFamily="66" charset="0"/>
              </a:rPr>
              <a:t>:</a:t>
            </a:r>
          </a:p>
          <a:p>
            <a:pPr eaLnBrk="1" hangingPunct="1">
              <a:lnSpc>
                <a:spcPct val="90000"/>
              </a:lnSpc>
              <a:buFont typeface="Wingdings" pitchFamily="2" charset="2"/>
              <a:buChar char="Ø"/>
            </a:pPr>
            <a:r>
              <a:rPr lang="en-US" sz="2000" dirty="0">
                <a:effectLst>
                  <a:outerShdw blurRad="38100" dist="38100" dir="2700000" algn="tl">
                    <a:srgbClr val="000000">
                      <a:alpha val="43137"/>
                    </a:srgbClr>
                  </a:outerShdw>
                </a:effectLst>
              </a:rPr>
              <a:t>Although the company's policy is </a:t>
            </a:r>
            <a:r>
              <a:rPr lang="ro-RO" sz="2000" b="1" dirty="0">
                <a:solidFill>
                  <a:srgbClr val="C00000"/>
                </a:solidFill>
                <a:effectLst>
                  <a:outerShdw blurRad="38100" dist="38100" dir="2700000" algn="tl">
                    <a:srgbClr val="000000">
                      <a:alpha val="43137"/>
                    </a:srgbClr>
                  </a:outerShdw>
                </a:effectLst>
              </a:rPr>
              <a:t>NOT</a:t>
            </a:r>
            <a:r>
              <a:rPr lang="ro-RO" sz="2000" dirty="0">
                <a:effectLst>
                  <a:outerShdw blurRad="38100" dist="38100" dir="2700000" algn="tl">
                    <a:srgbClr val="000000">
                      <a:alpha val="43137"/>
                    </a:srgbClr>
                  </a:outerShdw>
                </a:effectLst>
              </a:rPr>
              <a:t> </a:t>
            </a:r>
            <a:r>
              <a:rPr lang="en-US" sz="2000" dirty="0">
                <a:effectLst>
                  <a:outerShdw blurRad="38100" dist="38100" dir="2700000" algn="tl">
                    <a:srgbClr val="000000">
                      <a:alpha val="43137"/>
                    </a:srgbClr>
                  </a:outerShdw>
                </a:effectLst>
              </a:rPr>
              <a:t>to purchase real estate</a:t>
            </a:r>
            <a:r>
              <a:rPr lang="ro-RO" sz="2000" dirty="0">
                <a:effectLst>
                  <a:outerShdw blurRad="38100" dist="38100" dir="2700000" algn="tl">
                    <a:srgbClr val="000000">
                      <a:alpha val="43137"/>
                    </a:srgbClr>
                  </a:outerShdw>
                </a:effectLst>
              </a:rPr>
              <a:t>,</a:t>
            </a:r>
            <a:r>
              <a:rPr lang="en-US" sz="2000" dirty="0">
                <a:effectLst>
                  <a:outerShdw blurRad="38100" dist="38100" dir="2700000" algn="tl">
                    <a:srgbClr val="000000">
                      <a:alpha val="43137"/>
                    </a:srgbClr>
                  </a:outerShdw>
                </a:effectLst>
              </a:rPr>
              <a:t> it </a:t>
            </a:r>
            <a:r>
              <a:rPr lang="ro-RO" sz="2000" dirty="0" err="1">
                <a:effectLst>
                  <a:outerShdw blurRad="38100" dist="38100" dir="2700000" algn="tl">
                    <a:srgbClr val="000000">
                      <a:alpha val="43137"/>
                    </a:srgbClr>
                  </a:outerShdw>
                </a:effectLst>
              </a:rPr>
              <a:t>makes</a:t>
            </a:r>
            <a:r>
              <a:rPr lang="ro-RO" sz="2000" dirty="0">
                <a:effectLst>
                  <a:outerShdw blurRad="38100" dist="38100" dir="2700000" algn="tl">
                    <a:srgbClr val="000000">
                      <a:alpha val="43137"/>
                    </a:srgbClr>
                  </a:outerShdw>
                </a:effectLst>
              </a:rPr>
              <a:t> an </a:t>
            </a:r>
            <a:r>
              <a:rPr lang="ro-RO" sz="2000" dirty="0" err="1">
                <a:effectLst>
                  <a:outerShdw blurRad="38100" dist="38100" dir="2700000" algn="tl">
                    <a:srgbClr val="000000">
                      <a:alpha val="43137"/>
                    </a:srgbClr>
                  </a:outerShdw>
                </a:effectLst>
              </a:rPr>
              <a:t>exception</a:t>
            </a:r>
            <a:r>
              <a:rPr lang="ro-RO" sz="2000" dirty="0">
                <a:effectLst>
                  <a:outerShdw blurRad="38100" dist="38100" dir="2700000" algn="tl">
                    <a:srgbClr val="000000">
                      <a:alpha val="43137"/>
                    </a:srgbClr>
                  </a:outerShdw>
                </a:effectLst>
              </a:rPr>
              <a:t> </a:t>
            </a:r>
            <a:r>
              <a:rPr lang="en-US" sz="2000" dirty="0">
                <a:effectLst>
                  <a:outerShdw blurRad="38100" dist="38100" dir="2700000" algn="tl">
                    <a:srgbClr val="000000">
                      <a:alpha val="43137"/>
                    </a:srgbClr>
                  </a:outerShdw>
                </a:effectLst>
              </a:rPr>
              <a:t>in order </a:t>
            </a:r>
            <a:r>
              <a:rPr lang="ro-RO" sz="2000" dirty="0" err="1">
                <a:effectLst>
                  <a:outerShdw blurRad="38100" dist="38100" dir="2700000" algn="tl">
                    <a:srgbClr val="000000">
                      <a:alpha val="43137"/>
                    </a:srgbClr>
                  </a:outerShdw>
                </a:effectLst>
              </a:rPr>
              <a:t>to</a:t>
            </a:r>
            <a:r>
              <a:rPr lang="ro-RO" sz="2000" dirty="0">
                <a:effectLst>
                  <a:outerShdw blurRad="38100" dist="38100" dir="2700000" algn="tl">
                    <a:srgbClr val="000000">
                      <a:alpha val="43137"/>
                    </a:srgbClr>
                  </a:outerShdw>
                </a:effectLst>
              </a:rPr>
              <a:t> </a:t>
            </a:r>
            <a:r>
              <a:rPr lang="en-US" sz="2000" dirty="0">
                <a:effectLst>
                  <a:outerShdw blurRad="38100" dist="38100" dir="2700000" algn="tl">
                    <a:srgbClr val="000000">
                      <a:alpha val="43137"/>
                    </a:srgbClr>
                  </a:outerShdw>
                </a:effectLst>
              </a:rPr>
              <a:t>continue working</a:t>
            </a:r>
            <a:endParaRPr lang="en-US" sz="1800" dirty="0">
              <a:effectLst>
                <a:outerShdw blurRad="38100" dist="38100" dir="2700000" algn="tl">
                  <a:srgbClr val="000000">
                    <a:alpha val="43137"/>
                  </a:srgbClr>
                </a:outerShdw>
              </a:effectLst>
            </a:endParaRP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357257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9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94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94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294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294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294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2941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9411">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9411">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29411">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29411">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529411">
                                            <p:txEl>
                                              <p:pRg st="11" end="11"/>
                                            </p:txEl>
                                          </p:spTgt>
                                        </p:tgtEl>
                                        <p:attrNameLst>
                                          <p:attrName>style.visibility</p:attrName>
                                        </p:attrNameLst>
                                      </p:cBhvr>
                                      <p:to>
                                        <p:strVal val="visible"/>
                                      </p:to>
                                    </p:set>
                                    <p:animEffect transition="in" filter="barn(inVertical)">
                                      <p:cBhvr>
                                        <p:cTn id="51" dur="500"/>
                                        <p:tgtEl>
                                          <p:spTgt spid="529411">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p:nvPr>
        </p:nvSpPr>
        <p:spPr/>
        <p:txBody>
          <a:bodyPr/>
          <a:lstStyle/>
          <a:p>
            <a:pPr algn="r" eaLnBrk="1" hangingPunct="1"/>
            <a:r>
              <a:rPr lang="ro-RO" b="1" dirty="0">
                <a:solidFill>
                  <a:srgbClr val="C00000"/>
                </a:solidFill>
                <a:effectLst>
                  <a:outerShdw blurRad="38100" dist="38100" dir="2700000" algn="tl">
                    <a:srgbClr val="000000">
                      <a:alpha val="43137"/>
                    </a:srgbClr>
                  </a:outerShdw>
                </a:effectLst>
              </a:rPr>
              <a:t>D</a:t>
            </a:r>
            <a:r>
              <a:rPr lang="en-US" b="1" dirty="0" err="1">
                <a:solidFill>
                  <a:srgbClr val="C00000"/>
                </a:solidFill>
                <a:effectLst>
                  <a:outerShdw blurRad="38100" dist="38100" dir="2700000" algn="tl">
                    <a:srgbClr val="000000">
                      <a:alpha val="43137"/>
                    </a:srgbClr>
                  </a:outerShdw>
                </a:effectLst>
              </a:rPr>
              <a:t>evelopment</a:t>
            </a:r>
            <a:r>
              <a:rPr lang="en-US" b="1" dirty="0">
                <a:solidFill>
                  <a:srgbClr val="C00000"/>
                </a:solidFill>
                <a:effectLst>
                  <a:outerShdw blurRad="38100" dist="38100" dir="2700000" algn="tl">
                    <a:srgbClr val="000000">
                      <a:alpha val="43137"/>
                    </a:srgbClr>
                  </a:outerShdw>
                </a:effectLst>
              </a:rPr>
              <a:t> of negotiation</a:t>
            </a:r>
            <a:endParaRPr lang="en-US" b="1" dirty="0">
              <a:solidFill>
                <a:srgbClr val="C00000"/>
              </a:solidFill>
              <a:effectLst>
                <a:outerShdw blurRad="38100" dist="38100" dir="2700000" algn="tl">
                  <a:srgbClr val="000000">
                    <a:alpha val="43137"/>
                  </a:srgbClr>
                </a:outerShdw>
              </a:effectLst>
              <a:latin typeface="Bernard MT Condensed" pitchFamily="18" charset="0"/>
            </a:endParaRPr>
          </a:p>
        </p:txBody>
      </p:sp>
      <p:sp>
        <p:nvSpPr>
          <p:cNvPr id="530435" name="Rectangle 3"/>
          <p:cNvSpPr>
            <a:spLocks noGrp="1" noChangeArrowheads="1"/>
          </p:cNvSpPr>
          <p:nvPr>
            <p:ph type="body" idx="1"/>
          </p:nvPr>
        </p:nvSpPr>
        <p:spPr>
          <a:xfrm>
            <a:off x="468313" y="1628775"/>
            <a:ext cx="4319587" cy="4525963"/>
          </a:xfrm>
        </p:spPr>
        <p:txBody>
          <a:bodyPr/>
          <a:lstStyle/>
          <a:p>
            <a:pPr eaLnBrk="1" hangingPunct="1">
              <a:lnSpc>
                <a:spcPct val="90000"/>
              </a:lnSpc>
              <a:buFontTx/>
              <a:buNone/>
            </a:pPr>
            <a:r>
              <a:rPr lang="ro-RO" dirty="0" err="1">
                <a:effectLst>
                  <a:outerShdw blurRad="38100" dist="38100" dir="2700000" algn="tl">
                    <a:srgbClr val="000000">
                      <a:alpha val="43137"/>
                    </a:srgbClr>
                  </a:outerShdw>
                </a:effectLst>
              </a:rPr>
              <a:t>During</a:t>
            </a:r>
            <a:r>
              <a:rPr lang="ro-RO" dirty="0">
                <a:effectLst>
                  <a:outerShdw blurRad="38100" dist="38100" dir="2700000" algn="tl">
                    <a:srgbClr val="000000">
                      <a:alpha val="43137"/>
                    </a:srgbClr>
                  </a:outerShdw>
                </a:effectLst>
              </a:rPr>
              <a:t> </a:t>
            </a:r>
            <a:r>
              <a:rPr lang="ro-RO" dirty="0" err="1">
                <a:effectLst>
                  <a:outerShdw blurRad="38100" dist="38100" dir="2700000" algn="tl">
                    <a:srgbClr val="000000">
                      <a:alpha val="43137"/>
                    </a:srgbClr>
                  </a:outerShdw>
                </a:effectLst>
              </a:rPr>
              <a:t>the</a:t>
            </a:r>
            <a:r>
              <a:rPr lang="ro-RO" dirty="0">
                <a:effectLst>
                  <a:outerShdw blurRad="38100" dist="38100" dir="2700000" algn="tl">
                    <a:srgbClr val="000000">
                      <a:alpha val="43137"/>
                    </a:srgbClr>
                  </a:outerShdw>
                </a:effectLst>
              </a:rPr>
              <a:t> </a:t>
            </a:r>
            <a:r>
              <a:rPr lang="ro-RO" dirty="0" err="1">
                <a:effectLst>
                  <a:outerShdw blurRad="38100" dist="38100" dir="2700000" algn="tl">
                    <a:srgbClr val="000000">
                      <a:alpha val="43137"/>
                    </a:srgbClr>
                  </a:outerShdw>
                </a:effectLst>
              </a:rPr>
              <a:t>Overbidding</a:t>
            </a:r>
            <a:r>
              <a:rPr lang="ro-RO" dirty="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Session</a:t>
            </a:r>
            <a:endParaRPr lang="ro-RO" dirty="0">
              <a:effectLst>
                <a:outerShdw blurRad="38100" dist="38100" dir="2700000" algn="tl">
                  <a:srgbClr val="000000">
                    <a:alpha val="43137"/>
                  </a:srgbClr>
                </a:outerShdw>
              </a:effectLst>
            </a:endParaRPr>
          </a:p>
          <a:p>
            <a:pPr eaLnBrk="1" hangingPunct="1">
              <a:lnSpc>
                <a:spcPct val="90000"/>
              </a:lnSpc>
              <a:buFontTx/>
              <a:buNone/>
            </a:pPr>
            <a:r>
              <a:rPr lang="ro-RO" dirty="0">
                <a:solidFill>
                  <a:srgbClr val="3333FF"/>
                </a:solidFill>
                <a:effectLst>
                  <a:outerShdw blurRad="38100" dist="38100" dir="2700000" algn="tl">
                    <a:srgbClr val="000000">
                      <a:alpha val="43137"/>
                    </a:srgbClr>
                  </a:outerShdw>
                </a:effectLst>
              </a:rPr>
              <a:t>The </a:t>
            </a:r>
            <a:r>
              <a:rPr lang="en-US" dirty="0">
                <a:solidFill>
                  <a:srgbClr val="3333FF"/>
                </a:solidFill>
                <a:effectLst>
                  <a:outerShdw blurRad="38100" dist="38100" dir="2700000" algn="tl">
                    <a:srgbClr val="000000">
                      <a:alpha val="43137"/>
                    </a:srgbClr>
                  </a:outerShdw>
                </a:effectLst>
              </a:rPr>
              <a:t>Practitioner</a:t>
            </a:r>
            <a:r>
              <a:rPr lang="en-US" dirty="0">
                <a:effectLst>
                  <a:outerShdw blurRad="38100" dist="38100" dir="2700000" algn="tl">
                    <a:srgbClr val="000000">
                      <a:alpha val="43137"/>
                    </a:srgbClr>
                  </a:outerShdw>
                </a:effectLst>
              </a:rPr>
              <a:t> stressed </a:t>
            </a:r>
            <a:r>
              <a:rPr lang="ro-RO" dirty="0" err="1">
                <a:effectLst>
                  <a:outerShdw blurRad="38100" dist="38100" dir="2700000" algn="tl">
                    <a:srgbClr val="000000">
                      <a:alpha val="43137"/>
                    </a:srgbClr>
                  </a:outerShdw>
                </a:effectLst>
              </a:rPr>
              <a:t>the</a:t>
            </a:r>
            <a:r>
              <a:rPr lang="ro-RO" dirty="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complementarity </a:t>
            </a:r>
            <a:r>
              <a:rPr lang="ro-RO" dirty="0">
                <a:effectLst>
                  <a:outerShdw blurRad="38100" dist="38100" dir="2700000" algn="tl">
                    <a:srgbClr val="000000">
                      <a:alpha val="43137"/>
                    </a:srgbClr>
                  </a:outerShdw>
                </a:effectLst>
              </a:rPr>
              <a:t>of </a:t>
            </a:r>
            <a:r>
              <a:rPr lang="en-US" dirty="0">
                <a:effectLst>
                  <a:outerShdw blurRad="38100" dist="38100" dir="2700000" algn="tl">
                    <a:srgbClr val="000000">
                      <a:alpha val="43137"/>
                    </a:srgbClr>
                  </a:outerShdw>
                </a:effectLst>
              </a:rPr>
              <a:t>interests of the three parties, so that an agreement was reached ...</a:t>
            </a:r>
            <a:endParaRPr lang="en-US" b="1" dirty="0">
              <a:solidFill>
                <a:schemeClr val="accent2"/>
              </a:solidFill>
              <a:effectLst>
                <a:outerShdw blurRad="38100" dist="38100" dir="2700000" algn="tl">
                  <a:srgbClr val="000000">
                    <a:alpha val="43137"/>
                  </a:srgbClr>
                </a:outerShdw>
              </a:effectLst>
              <a:latin typeface="Comic Sans MS" pitchFamily="66" charset="0"/>
            </a:endParaRPr>
          </a:p>
        </p:txBody>
      </p:sp>
      <p:pic>
        <p:nvPicPr>
          <p:cNvPr id="530436" name="Picture 4" descr="boss_beating_fist_on_his_desk_hg_clr"/>
          <p:cNvPicPr>
            <a:picLocks noChangeAspect="1" noChangeArrowheads="1" noCrop="1"/>
          </p:cNvPicPr>
          <p:nvPr/>
        </p:nvPicPr>
        <p:blipFill>
          <a:blip r:embed="rId2" cstate="print"/>
          <a:srcRect/>
          <a:stretch>
            <a:fillRect/>
          </a:stretch>
        </p:blipFill>
        <p:spPr bwMode="auto">
          <a:xfrm>
            <a:off x="5292725" y="1916113"/>
            <a:ext cx="3692525" cy="3692525"/>
          </a:xfrm>
          <a:prstGeom prst="rect">
            <a:avLst/>
          </a:prstGeom>
          <a:noFill/>
          <a:ln w="9525">
            <a:noFill/>
            <a:miter lim="800000"/>
            <a:headEnd/>
            <a:tailEnd/>
          </a:ln>
        </p:spPr>
      </p:pic>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118618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30434"/>
                                        </p:tgtEl>
                                        <p:attrNameLst>
                                          <p:attrName>style.visibility</p:attrName>
                                        </p:attrNameLst>
                                      </p:cBhvr>
                                      <p:to>
                                        <p:strVal val="visible"/>
                                      </p:to>
                                    </p:set>
                                    <p:animEffect transition="in" filter="barn(inVertical)">
                                      <p:cBhvr>
                                        <p:cTn id="7" dur="500"/>
                                        <p:tgtEl>
                                          <p:spTgt spid="5304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30435">
                                            <p:txEl>
                                              <p:pRg st="0" end="0"/>
                                            </p:txEl>
                                          </p:spTgt>
                                        </p:tgtEl>
                                        <p:attrNameLst>
                                          <p:attrName>style.visibility</p:attrName>
                                        </p:attrNameLst>
                                      </p:cBhvr>
                                      <p:to>
                                        <p:strVal val="visible"/>
                                      </p:to>
                                    </p:set>
                                    <p:animEffect transition="in" filter="barn(inVertical)">
                                      <p:cBhvr>
                                        <p:cTn id="12" dur="500"/>
                                        <p:tgtEl>
                                          <p:spTgt spid="5304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30435">
                                            <p:txEl>
                                              <p:pRg st="1" end="1"/>
                                            </p:txEl>
                                          </p:spTgt>
                                        </p:tgtEl>
                                        <p:attrNameLst>
                                          <p:attrName>style.visibility</p:attrName>
                                        </p:attrNameLst>
                                      </p:cBhvr>
                                      <p:to>
                                        <p:strVal val="visible"/>
                                      </p:to>
                                    </p:set>
                                    <p:animEffect transition="in" filter="barn(inVertical)">
                                      <p:cBhvr>
                                        <p:cTn id="17" dur="500"/>
                                        <p:tgtEl>
                                          <p:spTgt spid="530435">
                                            <p:txEl>
                                              <p:pRg st="1" end="1"/>
                                            </p:txEl>
                                          </p:spTgt>
                                        </p:tgtEl>
                                      </p:cBhvr>
                                    </p:animEffect>
                                  </p:childTnLst>
                                </p:cTn>
                              </p:par>
                              <p:par>
                                <p:cTn id="18" presetID="1" presetClass="entr" presetSubtype="0" fill="hold" nodeType="withEffect">
                                  <p:stCondLst>
                                    <p:cond delay="0"/>
                                  </p:stCondLst>
                                  <p:childTnLst>
                                    <p:set>
                                      <p:cBhvr>
                                        <p:cTn id="19" dur="1" fill="hold">
                                          <p:stCondLst>
                                            <p:cond delay="0"/>
                                          </p:stCondLst>
                                        </p:cTn>
                                        <p:tgtEl>
                                          <p:spTgt spid="5304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ChangeArrowheads="1"/>
          </p:cNvSpPr>
          <p:nvPr>
            <p:ph type="title"/>
          </p:nvPr>
        </p:nvSpPr>
        <p:spPr/>
        <p:txBody>
          <a:bodyPr/>
          <a:lstStyle/>
          <a:p>
            <a:pPr algn="r" eaLnBrk="1" hangingPunct="1"/>
            <a:r>
              <a:rPr lang="ro-RO" b="1" dirty="0" err="1">
                <a:solidFill>
                  <a:srgbClr val="CC0000"/>
                </a:solidFill>
                <a:effectLst>
                  <a:outerShdw blurRad="38100" dist="38100" dir="2700000" algn="tl">
                    <a:srgbClr val="000000">
                      <a:alpha val="43137"/>
                    </a:srgbClr>
                  </a:outerShdw>
                </a:effectLst>
              </a:rPr>
              <a:t>Negotiation</a:t>
            </a:r>
            <a:r>
              <a:rPr lang="ro-RO" b="1" dirty="0">
                <a:solidFill>
                  <a:srgbClr val="CC0000"/>
                </a:solidFill>
                <a:effectLst>
                  <a:outerShdw blurRad="38100" dist="38100" dir="2700000" algn="tl">
                    <a:srgbClr val="000000">
                      <a:alpha val="43137"/>
                    </a:srgbClr>
                  </a:outerShdw>
                </a:effectLst>
              </a:rPr>
              <a:t> </a:t>
            </a:r>
            <a:r>
              <a:rPr lang="ro-RO" b="1" dirty="0" err="1">
                <a:solidFill>
                  <a:srgbClr val="CC0000"/>
                </a:solidFill>
                <a:effectLst>
                  <a:outerShdw blurRad="38100" dist="38100" dir="2700000" algn="tl">
                    <a:srgbClr val="000000">
                      <a:alpha val="43137"/>
                    </a:srgbClr>
                  </a:outerShdw>
                </a:effectLst>
              </a:rPr>
              <a:t>result</a:t>
            </a:r>
            <a:endParaRPr lang="en-US" b="1" dirty="0">
              <a:solidFill>
                <a:srgbClr val="CC0000"/>
              </a:solidFill>
              <a:effectLst>
                <a:outerShdw blurRad="38100" dist="38100" dir="2700000" algn="tl">
                  <a:srgbClr val="000000">
                    <a:alpha val="43137"/>
                  </a:srgbClr>
                </a:outerShdw>
              </a:effectLst>
              <a:latin typeface="Bernard MT Condensed" pitchFamily="18" charset="0"/>
            </a:endParaRPr>
          </a:p>
        </p:txBody>
      </p:sp>
      <p:sp>
        <p:nvSpPr>
          <p:cNvPr id="531459" name="Rectangle 3"/>
          <p:cNvSpPr>
            <a:spLocks noGrp="1" noChangeArrowheads="1"/>
          </p:cNvSpPr>
          <p:nvPr>
            <p:ph type="body" idx="1"/>
          </p:nvPr>
        </p:nvSpPr>
        <p:spPr/>
        <p:txBody>
          <a:bodyPr/>
          <a:lstStyle/>
          <a:p>
            <a:pPr marL="609600" indent="-609600" eaLnBrk="1" hangingPunct="1">
              <a:lnSpc>
                <a:spcPct val="90000"/>
              </a:lnSpc>
              <a:buFontTx/>
              <a:buAutoNum type="arabicPeriod"/>
            </a:pPr>
            <a:r>
              <a:rPr lang="ro-RO" dirty="0">
                <a:effectLst>
                  <a:outerShdw blurRad="38100" dist="38100" dir="2700000" algn="tl">
                    <a:srgbClr val="000000">
                      <a:alpha val="43137"/>
                    </a:srgbClr>
                  </a:outerShdw>
                </a:effectLst>
                <a:latin typeface="Comic Sans MS" pitchFamily="66" charset="0"/>
              </a:rPr>
              <a:t>The land </a:t>
            </a:r>
            <a:r>
              <a:rPr lang="ro-RO" dirty="0" err="1">
                <a:effectLst>
                  <a:outerShdw blurRad="38100" dist="38100" dir="2700000" algn="tl">
                    <a:srgbClr val="000000">
                      <a:alpha val="43137"/>
                    </a:srgbClr>
                  </a:outerShdw>
                </a:effectLst>
                <a:latin typeface="Comic Sans MS" pitchFamily="66" charset="0"/>
              </a:rPr>
              <a:t>was</a:t>
            </a:r>
            <a:r>
              <a:rPr lang="ro-RO" dirty="0">
                <a:effectLst>
                  <a:outerShdw blurRad="38100" dist="38100" dir="2700000" algn="tl">
                    <a:srgbClr val="000000">
                      <a:alpha val="43137"/>
                    </a:srgbClr>
                  </a:outerShdw>
                </a:effectLst>
                <a:latin typeface="Comic Sans MS" pitchFamily="66" charset="0"/>
              </a:rPr>
              <a:t> sold </a:t>
            </a:r>
            <a:r>
              <a:rPr lang="ro-RO" dirty="0" err="1">
                <a:effectLst>
                  <a:outerShdw blurRad="38100" dist="38100" dir="2700000" algn="tl">
                    <a:srgbClr val="000000">
                      <a:alpha val="43137"/>
                    </a:srgbClr>
                  </a:outerShdw>
                </a:effectLst>
                <a:latin typeface="Comic Sans MS" pitchFamily="66" charset="0"/>
              </a:rPr>
              <a:t>to</a:t>
            </a:r>
            <a:r>
              <a:rPr lang="ro-RO" dirty="0">
                <a:effectLst>
                  <a:outerShdw blurRad="38100" dist="38100" dir="2700000" algn="tl">
                    <a:srgbClr val="000000">
                      <a:alpha val="43137"/>
                    </a:srgbClr>
                  </a:outerShdw>
                </a:effectLst>
                <a:latin typeface="Comic Sans MS" pitchFamily="66" charset="0"/>
              </a:rPr>
              <a:t>                          </a:t>
            </a:r>
            <a:r>
              <a:rPr lang="en-US" b="1" dirty="0">
                <a:solidFill>
                  <a:schemeClr val="accent2"/>
                </a:solidFill>
                <a:effectLst>
                  <a:outerShdw blurRad="38100" dist="38100" dir="2700000" algn="tl">
                    <a:srgbClr val="000000">
                      <a:alpha val="43137"/>
                    </a:srgbClr>
                  </a:outerShdw>
                </a:effectLst>
                <a:latin typeface="Comic Sans MS" pitchFamily="66" charset="0"/>
              </a:rPr>
              <a:t>SC EXTRAMARKET SA</a:t>
            </a:r>
          </a:p>
          <a:p>
            <a:pPr marL="609600" indent="-609600" eaLnBrk="1" hangingPunct="1">
              <a:lnSpc>
                <a:spcPct val="90000"/>
              </a:lnSpc>
              <a:buFontTx/>
              <a:buAutoNum type="arabicPeriod"/>
            </a:pPr>
            <a:r>
              <a:rPr lang="en-US" b="1" dirty="0">
                <a:solidFill>
                  <a:schemeClr val="accent2"/>
                </a:solidFill>
                <a:effectLst>
                  <a:outerShdw blurRad="38100" dist="38100" dir="2700000" algn="tl">
                    <a:srgbClr val="000000">
                      <a:alpha val="43137"/>
                    </a:srgbClr>
                  </a:outerShdw>
                </a:effectLst>
                <a:latin typeface="Comic Sans MS" pitchFamily="66" charset="0"/>
              </a:rPr>
              <a:t>SC EXTRAMARKET SA</a:t>
            </a:r>
            <a:r>
              <a:rPr lang="en-US" b="1" dirty="0">
                <a:effectLst>
                  <a:outerShdw blurRad="38100" dist="38100" dir="2700000" algn="tl">
                    <a:srgbClr val="000000">
                      <a:alpha val="43137"/>
                    </a:srgbClr>
                  </a:outerShdw>
                </a:effectLst>
                <a:latin typeface="Comic Sans MS" pitchFamily="66" charset="0"/>
              </a:rPr>
              <a:t> </a:t>
            </a:r>
            <a:r>
              <a:rPr lang="ro-RO" dirty="0" err="1">
                <a:effectLst>
                  <a:outerShdw blurRad="38100" dist="38100" dir="2700000" algn="tl">
                    <a:srgbClr val="000000">
                      <a:alpha val="43137"/>
                    </a:srgbClr>
                  </a:outerShdw>
                </a:effectLst>
              </a:rPr>
              <a:t>decided</a:t>
            </a:r>
            <a:r>
              <a:rPr lang="ro-RO" dirty="0">
                <a:effectLst>
                  <a:outerShdw blurRad="38100" dist="38100" dir="2700000" algn="tl">
                    <a:srgbClr val="000000">
                      <a:alpha val="43137"/>
                    </a:srgbClr>
                  </a:outerShdw>
                </a:effectLst>
              </a:rPr>
              <a:t> </a:t>
            </a:r>
            <a:r>
              <a:rPr lang="ro-RO" dirty="0" err="1">
                <a:effectLst>
                  <a:outerShdw blurRad="38100" dist="38100" dir="2700000" algn="tl">
                    <a:srgbClr val="000000">
                      <a:alpha val="43137"/>
                    </a:srgbClr>
                  </a:outerShdw>
                </a:effectLst>
              </a:rPr>
              <a:t>to</a:t>
            </a:r>
            <a:r>
              <a:rPr lang="ro-RO" dirty="0">
                <a:effectLst>
                  <a:outerShdw blurRad="38100" dist="38100" dir="2700000" algn="tl">
                    <a:srgbClr val="000000">
                      <a:alpha val="43137"/>
                    </a:srgbClr>
                  </a:outerShdw>
                </a:effectLst>
              </a:rPr>
              <a:t> continue </a:t>
            </a:r>
            <a:r>
              <a:rPr lang="ro-RO" dirty="0" err="1">
                <a:effectLst>
                  <a:outerShdw blurRad="38100" dist="38100" dir="2700000" algn="tl">
                    <a:srgbClr val="000000">
                      <a:alpha val="43137"/>
                    </a:srgbClr>
                  </a:outerShdw>
                </a:effectLst>
              </a:rPr>
              <a:t>the</a:t>
            </a:r>
            <a:r>
              <a:rPr lang="ro-RO" dirty="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lease </a:t>
            </a:r>
            <a:r>
              <a:rPr lang="ro-RO" dirty="0">
                <a:effectLst>
                  <a:outerShdw blurRad="38100" dist="38100" dir="2700000" algn="tl">
                    <a:srgbClr val="000000">
                      <a:alpha val="43137"/>
                    </a:srgbClr>
                  </a:outerShdw>
                </a:effectLst>
              </a:rPr>
              <a:t>agreement </a:t>
            </a:r>
            <a:r>
              <a:rPr lang="ro-RO" dirty="0" err="1">
                <a:effectLst>
                  <a:outerShdw blurRad="38100" dist="38100" dir="2700000" algn="tl">
                    <a:srgbClr val="000000">
                      <a:alpha val="43137"/>
                    </a:srgbClr>
                  </a:outerShdw>
                </a:effectLst>
              </a:rPr>
              <a:t>with</a:t>
            </a:r>
            <a:r>
              <a:rPr lang="en-US" b="1" dirty="0">
                <a:effectLst>
                  <a:outerShdw blurRad="38100" dist="38100" dir="2700000" algn="tl">
                    <a:srgbClr val="000000">
                      <a:alpha val="43137"/>
                    </a:srgbClr>
                  </a:outerShdw>
                </a:effectLst>
                <a:latin typeface="Comic Sans MS" pitchFamily="66" charset="0"/>
              </a:rPr>
              <a:t> </a:t>
            </a:r>
            <a:r>
              <a:rPr lang="en-US" b="1" dirty="0">
                <a:solidFill>
                  <a:schemeClr val="accent2"/>
                </a:solidFill>
                <a:effectLst>
                  <a:outerShdw blurRad="38100" dist="38100" dir="2700000" algn="tl">
                    <a:srgbClr val="000000">
                      <a:alpha val="43137"/>
                    </a:srgbClr>
                  </a:outerShdw>
                </a:effectLst>
                <a:latin typeface="Comic Sans MS" pitchFamily="66" charset="0"/>
              </a:rPr>
              <a:t>SC FASTFOOD SA, </a:t>
            </a:r>
            <a:r>
              <a:rPr lang="en-US" dirty="0">
                <a:effectLst>
                  <a:outerShdw blurRad="38100" dist="38100" dir="2700000" algn="tl">
                    <a:srgbClr val="000000">
                      <a:alpha val="43137"/>
                    </a:srgbClr>
                  </a:outerShdw>
                </a:effectLst>
              </a:rPr>
              <a:t>considering that the restaurant business is also useful for its business</a:t>
            </a:r>
            <a:endParaRPr lang="ro-RO" dirty="0">
              <a:effectLst>
                <a:outerShdw blurRad="38100" dist="38100" dir="2700000" algn="tl">
                  <a:srgbClr val="000000">
                    <a:alpha val="43137"/>
                  </a:srgbClr>
                </a:outerShdw>
              </a:effectLst>
            </a:endParaRPr>
          </a:p>
          <a:p>
            <a:pPr marL="609600" indent="-609600" eaLnBrk="1" hangingPunct="1">
              <a:lnSpc>
                <a:spcPct val="90000"/>
              </a:lnSpc>
              <a:buFontTx/>
              <a:buAutoNum type="arabicPeriod"/>
            </a:pPr>
            <a:r>
              <a:rPr lang="ro-RO" dirty="0">
                <a:effectLst>
                  <a:outerShdw blurRad="38100" dist="38100" dir="2700000" algn="tl">
                    <a:srgbClr val="000000">
                      <a:alpha val="43137"/>
                    </a:srgbClr>
                  </a:outerShdw>
                </a:effectLst>
              </a:rPr>
              <a:t>T</a:t>
            </a:r>
            <a:r>
              <a:rPr lang="en-US" dirty="0">
                <a:effectLst>
                  <a:outerShdw blurRad="38100" dist="38100" dir="2700000" algn="tl">
                    <a:srgbClr val="000000">
                      <a:alpha val="43137"/>
                    </a:srgbClr>
                  </a:outerShdw>
                </a:effectLst>
              </a:rPr>
              <a:t>he price obtained was higher by 12% compared to the starting price</a:t>
            </a:r>
            <a:endParaRPr lang="en-US" b="1" dirty="0">
              <a:solidFill>
                <a:schemeClr val="accent2"/>
              </a:solidFill>
              <a:effectLst>
                <a:outerShdw blurRad="38100" dist="38100" dir="2700000" algn="tl">
                  <a:srgbClr val="000000">
                    <a:alpha val="43137"/>
                  </a:srgbClr>
                </a:outerShdw>
              </a:effectLst>
              <a:latin typeface="Comic Sans MS" pitchFamily="66" charset="0"/>
            </a:endParaRP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799285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14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3145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145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531459">
                                            <p:txEl>
                                              <p:pRg st="2" end="2"/>
                                            </p:txEl>
                                          </p:spTgt>
                                        </p:tgtEl>
                                        <p:attrNameLst>
                                          <p:attrName>style.visibility</p:attrName>
                                        </p:attrNameLst>
                                      </p:cBhvr>
                                      <p:to>
                                        <p:strVal val="visible"/>
                                      </p:to>
                                    </p:set>
                                    <p:animEffect transition="in" filter="barn(inVertical)">
                                      <p:cBhvr>
                                        <p:cTn id="19" dur="500"/>
                                        <p:tgtEl>
                                          <p:spTgt spid="5314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45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Rectangle 2"/>
          <p:cNvSpPr>
            <a:spLocks noGrp="1" noChangeArrowheads="1"/>
          </p:cNvSpPr>
          <p:nvPr>
            <p:ph type="title"/>
          </p:nvPr>
        </p:nvSpPr>
        <p:spPr/>
        <p:txBody>
          <a:bodyPr/>
          <a:lstStyle/>
          <a:p>
            <a:pPr eaLnBrk="1" hangingPunct="1"/>
            <a:r>
              <a:rPr lang="en-US" b="1" dirty="0">
                <a:solidFill>
                  <a:srgbClr val="CC0000"/>
                </a:solidFill>
                <a:effectLst>
                  <a:outerShdw blurRad="38100" dist="38100" dir="2700000" algn="tl">
                    <a:srgbClr val="000000">
                      <a:alpha val="43137"/>
                    </a:srgbClr>
                  </a:outerShdw>
                </a:effectLst>
              </a:rPr>
              <a:t>A HAPPY END</a:t>
            </a:r>
            <a:endParaRPr lang="en-US" b="1" dirty="0">
              <a:solidFill>
                <a:srgbClr val="CC0000"/>
              </a:solidFill>
              <a:effectLst>
                <a:outerShdw blurRad="38100" dist="38100" dir="2700000" algn="tl">
                  <a:srgbClr val="000000">
                    <a:alpha val="43137"/>
                  </a:srgbClr>
                </a:outerShdw>
              </a:effectLst>
              <a:latin typeface="Bernard MT Condensed" pitchFamily="18" charset="0"/>
            </a:endParaRPr>
          </a:p>
        </p:txBody>
      </p:sp>
      <p:pic>
        <p:nvPicPr>
          <p:cNvPr id="526340" name="Picture 4" descr="businessman_richard_laying_in_money_1"/>
          <p:cNvPicPr>
            <a:picLocks noGrp="1" noChangeAspect="1" noChangeArrowheads="1" noCrop="1"/>
          </p:cNvPicPr>
          <p:nvPr>
            <p:ph type="body" idx="1"/>
          </p:nvPr>
        </p:nvPicPr>
        <p:blipFill>
          <a:blip r:embed="rId2" cstate="print"/>
          <a:srcRect/>
          <a:stretch>
            <a:fillRect/>
          </a:stretch>
        </p:blipFill>
        <p:spPr>
          <a:xfrm>
            <a:off x="1763688" y="-1323528"/>
            <a:ext cx="7272338" cy="6711951"/>
          </a:xfrm>
          <a:noFill/>
        </p:spPr>
      </p:pic>
      <p:sp>
        <p:nvSpPr>
          <p:cNvPr id="526341" name="Text Box 5"/>
          <p:cNvSpPr txBox="1">
            <a:spLocks noChangeArrowheads="1"/>
          </p:cNvSpPr>
          <p:nvPr/>
        </p:nvSpPr>
        <p:spPr bwMode="auto">
          <a:xfrm>
            <a:off x="2987675" y="2852738"/>
            <a:ext cx="4017963" cy="954107"/>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sz="2800" b="0" i="0" u="none" strike="noStrike" kern="1200" cap="none" spc="0" normalizeH="0" baseline="0" noProof="0" dirty="0">
                <a:ln>
                  <a:noFill/>
                </a:ln>
                <a:solidFill>
                  <a:srgbClr val="3333FF"/>
                </a:solidFill>
                <a:effectLst>
                  <a:outerShdw blurRad="38100" dist="38100" dir="2700000" algn="tl">
                    <a:srgbClr val="000000">
                      <a:alpha val="43137"/>
                    </a:srgbClr>
                  </a:outerShdw>
                </a:effectLst>
                <a:uLnTx/>
                <a:uFillTx/>
                <a:latin typeface="Comic Sans MS"/>
                <a:ea typeface="+mn-ea"/>
                <a:cs typeface="+mn-cs"/>
              </a:rPr>
              <a:t>If </a:t>
            </a:r>
            <a:r>
              <a:rPr kumimoji="0" lang="ro-RO" sz="2800" b="0" i="0" u="none" strike="noStrike" kern="1200" cap="none" spc="0" normalizeH="0" baseline="0" noProof="0" dirty="0" err="1">
                <a:ln>
                  <a:noFill/>
                </a:ln>
                <a:solidFill>
                  <a:srgbClr val="3333FF"/>
                </a:solidFill>
                <a:effectLst>
                  <a:outerShdw blurRad="38100" dist="38100" dir="2700000" algn="tl">
                    <a:srgbClr val="000000">
                      <a:alpha val="43137"/>
                    </a:srgbClr>
                  </a:outerShdw>
                </a:effectLst>
                <a:uLnTx/>
                <a:uFillTx/>
                <a:latin typeface="Comic Sans MS"/>
                <a:ea typeface="+mn-ea"/>
                <a:cs typeface="+mn-cs"/>
              </a:rPr>
              <a:t>we</a:t>
            </a:r>
            <a:r>
              <a:rPr kumimoji="0" lang="en-US" sz="2800" b="0" i="0" u="none" strike="noStrike" kern="1200" cap="none" spc="0" normalizeH="0" baseline="0" noProof="0" dirty="0">
                <a:ln>
                  <a:noFill/>
                </a:ln>
                <a:solidFill>
                  <a:srgbClr val="3333FF"/>
                </a:solidFill>
                <a:effectLst>
                  <a:outerShdw blurRad="38100" dist="38100" dir="2700000" algn="tl">
                    <a:srgbClr val="000000">
                      <a:alpha val="43137"/>
                    </a:srgbClr>
                  </a:outerShdw>
                </a:effectLst>
                <a:uLnTx/>
                <a:uFillTx/>
                <a:latin typeface="Comic Sans MS"/>
                <a:ea typeface="+mn-ea"/>
                <a:cs typeface="+mn-cs"/>
              </a:rPr>
              <a:t> negotiate well, we can dream of ...</a:t>
            </a:r>
            <a:endParaRPr kumimoji="0" lang="en-US" sz="2800" b="1" i="0" u="none" strike="noStrike" kern="1200" cap="none" spc="0" normalizeH="0" baseline="0" noProof="0" dirty="0">
              <a:ln>
                <a:noFill/>
              </a:ln>
              <a:solidFill>
                <a:srgbClr val="3333FF"/>
              </a:solidFill>
              <a:effectLst>
                <a:outerShdw blurRad="38100" dist="38100" dir="2700000" algn="tl">
                  <a:srgbClr val="000000">
                    <a:alpha val="43137"/>
                  </a:srgbClr>
                </a:outerShdw>
              </a:effectLst>
              <a:uLnTx/>
              <a:uFillTx/>
              <a:latin typeface="Comic Sans MS"/>
              <a:ea typeface="+mn-ea"/>
              <a:cs typeface="+mn-cs"/>
            </a:endParaRP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Comic Sans MS"/>
                <a:ea typeface="+mn-ea"/>
                <a:cs typeface="+mn-cs"/>
              </a:rPr>
              <a:t>May 12, 2017</a:t>
            </a: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omic Sans MS"/>
                <a:ea typeface="+mn-ea"/>
                <a:cs typeface="+mn-cs"/>
              </a:rPr>
              <a:t>©CONSULTA 99 SPRL</a:t>
            </a:r>
          </a:p>
        </p:txBody>
      </p:sp>
    </p:spTree>
    <p:extLst>
      <p:ext uri="{BB962C8B-B14F-4D97-AF65-F5344CB8AC3E}">
        <p14:creationId xmlns:p14="http://schemas.microsoft.com/office/powerpoint/2010/main" val="79192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63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63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26340"/>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5263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6338" grpId="0"/>
      <p:bldP spid="526341" grpId="0"/>
      <p:bldP spid="526341"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480881"/>
            <a:ext cx="7772400" cy="1470025"/>
          </a:xfrm>
        </p:spPr>
        <p:txBody>
          <a:bodyPr>
            <a:normAutofit/>
          </a:bodyPr>
          <a:lstStyle/>
          <a:p>
            <a:r>
              <a:rPr lang="en-GB" b="1" dirty="0"/>
              <a:t>Closing Remarks</a:t>
            </a:r>
            <a:r>
              <a:rPr lang="en-US" dirty="0"/>
              <a:t> </a:t>
            </a:r>
            <a:br>
              <a:rPr lang="en-US" b="1" dirty="0"/>
            </a:br>
            <a:endParaRPr lang="en-US" b="1" dirty="0"/>
          </a:p>
        </p:txBody>
      </p:sp>
      <p:sp>
        <p:nvSpPr>
          <p:cNvPr id="3" name="Subtitle 2"/>
          <p:cNvSpPr>
            <a:spLocks noGrp="1"/>
          </p:cNvSpPr>
          <p:nvPr>
            <p:ph type="subTitle" idx="1"/>
          </p:nvPr>
        </p:nvSpPr>
        <p:spPr>
          <a:xfrm>
            <a:off x="248444" y="2501757"/>
            <a:ext cx="8647112" cy="1752600"/>
          </a:xfrm>
        </p:spPr>
        <p:txBody>
          <a:bodyPr rtlCol="0">
            <a:noAutofit/>
          </a:bodyPr>
          <a:lstStyle/>
          <a:p>
            <a:r>
              <a:rPr lang="en-GB" sz="4800" b="1" dirty="0"/>
              <a:t>Evert Verwey</a:t>
            </a:r>
            <a:r>
              <a:rPr lang="en-US" sz="4800" dirty="0"/>
              <a:t> </a:t>
            </a:r>
            <a:br>
              <a:rPr lang="nl-NL" sz="4800" b="1" dirty="0"/>
            </a:br>
            <a:r>
              <a:rPr lang="en-GB" b="1" dirty="0"/>
              <a:t>Co-Chair of the EECC</a:t>
            </a:r>
            <a:br>
              <a:rPr lang="en-GB" b="1" dirty="0"/>
            </a:br>
            <a:r>
              <a:rPr lang="en-GB" b="1" dirty="0"/>
              <a:t>Clifford Chance, The Netherlands</a:t>
            </a:r>
            <a:r>
              <a:rPr lang="en-US" dirty="0"/>
              <a:t> </a:t>
            </a:r>
          </a:p>
          <a:p>
            <a:r>
              <a:rPr lang="nl-NL" sz="4800" b="1" dirty="0"/>
              <a:t>Steffen Koch</a:t>
            </a:r>
            <a:br>
              <a:rPr lang="nl-NL" sz="3600" b="1" dirty="0"/>
            </a:br>
            <a:r>
              <a:rPr lang="en-GB" b="1" dirty="0"/>
              <a:t>President of INSOL Europe</a:t>
            </a:r>
            <a:br>
              <a:rPr lang="en-GB" b="1" dirty="0"/>
            </a:br>
            <a:r>
              <a:rPr lang="nl-NL" b="1" dirty="0"/>
              <a:t>hww hermann wienberg Wilhelm, Germany</a:t>
            </a:r>
            <a:endParaRPr lang="en-US" dirty="0"/>
          </a:p>
        </p:txBody>
      </p:sp>
    </p:spTree>
    <p:extLst>
      <p:ext uri="{BB962C8B-B14F-4D97-AF65-F5344CB8AC3E}">
        <p14:creationId xmlns:p14="http://schemas.microsoft.com/office/powerpoint/2010/main" val="2363525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559013"/>
            <a:ext cx="8229600" cy="1143000"/>
          </a:xfrm>
        </p:spPr>
        <p:txBody>
          <a:bodyPr>
            <a:normAutofit fontScale="90000"/>
          </a:bodyPr>
          <a:lstStyle/>
          <a:p>
            <a:r>
              <a:rPr lang="en-US" b="1" dirty="0"/>
              <a:t>Young Members Group </a:t>
            </a:r>
            <a:br>
              <a:rPr lang="en-US" b="1" dirty="0"/>
            </a:br>
            <a:r>
              <a:rPr lang="en-US" b="1" dirty="0"/>
              <a:t>Drinks Reception</a:t>
            </a:r>
          </a:p>
        </p:txBody>
      </p:sp>
      <p:sp>
        <p:nvSpPr>
          <p:cNvPr id="5" name="Subtitle 1"/>
          <p:cNvSpPr txBox="1">
            <a:spLocks/>
          </p:cNvSpPr>
          <p:nvPr/>
        </p:nvSpPr>
        <p:spPr bwMode="auto">
          <a:xfrm>
            <a:off x="230188" y="3163033"/>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Kindly Sponsored by:</a:t>
            </a:r>
          </a:p>
        </p:txBody>
      </p:sp>
      <p:sp>
        <p:nvSpPr>
          <p:cNvPr id="9" name="Subtitle 1"/>
          <p:cNvSpPr txBox="1">
            <a:spLocks/>
          </p:cNvSpPr>
          <p:nvPr/>
        </p:nvSpPr>
        <p:spPr bwMode="auto">
          <a:xfrm>
            <a:off x="230488" y="5100384"/>
            <a:ext cx="8640762" cy="503238"/>
          </a:xfrm>
          <a:prstGeom prst="rect">
            <a:avLst/>
          </a:prstGeom>
          <a:noFill/>
          <a:ln w="9525">
            <a:noFill/>
            <a:miter lim="800000"/>
            <a:headEnd/>
            <a:tailEnd/>
          </a:ln>
        </p:spPr>
        <p:txBody>
          <a:bodyPr/>
          <a:lstStyle/>
          <a:p>
            <a:pPr algn="ctr">
              <a:spcBef>
                <a:spcPct val="20000"/>
              </a:spcBef>
              <a:buFont typeface="Arial" charset="0"/>
              <a:buNone/>
            </a:pPr>
            <a:r>
              <a:rPr lang="en-US" sz="2400" dirty="0">
                <a:latin typeface="Calibri" pitchFamily="34" charset="0"/>
              </a:rPr>
              <a:t>﻿</a:t>
            </a:r>
            <a:r>
              <a:rPr lang="en-US" sz="2400" dirty="0" err="1"/>
              <a:t>www.schiebe.de</a:t>
            </a:r>
            <a:endParaRPr lang="en-US" sz="2400" dirty="0">
              <a:latin typeface="Calibri"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3620" y="3985387"/>
            <a:ext cx="7724568" cy="793090"/>
          </a:xfrm>
          <a:prstGeom prst="rect">
            <a:avLst/>
          </a:prstGeom>
        </p:spPr>
      </p:pic>
    </p:spTree>
    <p:extLst>
      <p:ext uri="{BB962C8B-B14F-4D97-AF65-F5344CB8AC3E}">
        <p14:creationId xmlns:p14="http://schemas.microsoft.com/office/powerpoint/2010/main" val="300780694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980728"/>
            <a:ext cx="9144000" cy="5904656"/>
          </a:xfrm>
          <a:prstGeom prst="rect">
            <a:avLst/>
          </a:prstGeom>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42805"/>
            <a:ext cx="9144000" cy="4695603"/>
          </a:xfrm>
          <a:prstGeom prst="rect">
            <a:avLst/>
          </a:prstGeom>
        </p:spPr>
      </p:pic>
      <p:sp>
        <p:nvSpPr>
          <p:cNvPr id="12" name="Title 1"/>
          <p:cNvSpPr txBox="1">
            <a:spLocks/>
          </p:cNvSpPr>
          <p:nvPr/>
        </p:nvSpPr>
        <p:spPr>
          <a:xfrm>
            <a:off x="179512" y="6189038"/>
            <a:ext cx="8784976" cy="53801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800" b="1" dirty="0">
                <a:solidFill>
                  <a:schemeClr val="bg1"/>
                </a:solidFill>
              </a:rPr>
              <a:t>Sponsorship opportunities are available – for details contact </a:t>
            </a:r>
          </a:p>
          <a:p>
            <a:r>
              <a:rPr lang="en-US" sz="1800" b="1" dirty="0">
                <a:solidFill>
                  <a:schemeClr val="bg1"/>
                </a:solidFill>
              </a:rPr>
              <a:t>Hannah Denney, email: </a:t>
            </a:r>
            <a:r>
              <a:rPr lang="en-US" sz="1800" b="1" dirty="0" err="1">
                <a:solidFill>
                  <a:schemeClr val="bg1"/>
                </a:solidFill>
              </a:rPr>
              <a:t>hannahdenney@insol-europe.org</a:t>
            </a:r>
            <a:endParaRPr lang="en-US" sz="1800" b="1" dirty="0">
              <a:solidFill>
                <a:schemeClr val="bg1"/>
              </a:solidFill>
            </a:endParaRPr>
          </a:p>
        </p:txBody>
      </p:sp>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
        <p:nvSpPr>
          <p:cNvPr id="15" name="Title 1"/>
          <p:cNvSpPr txBox="1">
            <a:spLocks/>
          </p:cNvSpPr>
          <p:nvPr/>
        </p:nvSpPr>
        <p:spPr>
          <a:xfrm>
            <a:off x="1475656" y="44624"/>
            <a:ext cx="6120680" cy="1280472"/>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ts val="4080"/>
              </a:lnSpc>
            </a:pP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en-US" sz="4000">
                <a:ln w="18415" cmpd="sng">
                  <a:solidFill>
                    <a:srgbClr val="FFFFFF"/>
                  </a:solidFill>
                  <a:prstDash val="solid"/>
                </a:ln>
                <a:solidFill>
                  <a:srgbClr val="FFFFFF"/>
                </a:solidFill>
                <a:effectLst>
                  <a:outerShdw blurRad="63500" dir="3600000" algn="tl" rotWithShape="0">
                    <a:srgbClr val="000000">
                      <a:alpha val="70000"/>
                    </a:srgbClr>
                  </a:outerShdw>
                </a:effectLst>
              </a:rPr>
              <a:t>Eastern European </a:t>
            </a: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Countries’ </a:t>
            </a:r>
          </a:p>
          <a:p>
            <a:pPr>
              <a:lnSpc>
                <a:spcPts val="4080"/>
              </a:lnSpc>
            </a:pP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Committee Conference 2018</a:t>
            </a:r>
            <a:endParaRPr lang="en-US" sz="4000" i="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96336" y="223470"/>
            <a:ext cx="1368152" cy="922780"/>
          </a:xfrm>
          <a:prstGeom prst="rect">
            <a:avLst/>
          </a:prstGeom>
        </p:spPr>
      </p:pic>
      <p:sp>
        <p:nvSpPr>
          <p:cNvPr id="23" name="Title 1"/>
          <p:cNvSpPr txBox="1">
            <a:spLocks/>
          </p:cNvSpPr>
          <p:nvPr/>
        </p:nvSpPr>
        <p:spPr>
          <a:xfrm>
            <a:off x="179512" y="1503942"/>
            <a:ext cx="8784976" cy="53801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b="1" dirty="0"/>
              <a:t>Riga, Latvia, 31</a:t>
            </a:r>
            <a:r>
              <a:rPr lang="en-US" b="1" baseline="30000" dirty="0"/>
              <a:t>st</a:t>
            </a:r>
            <a:r>
              <a:rPr lang="en-US" b="1" dirty="0"/>
              <a:t> May-1</a:t>
            </a:r>
            <a:r>
              <a:rPr lang="en-US" b="1" baseline="30000" dirty="0"/>
              <a:t>st</a:t>
            </a:r>
            <a:r>
              <a:rPr lang="en-US" b="1" dirty="0"/>
              <a:t> June 2018</a:t>
            </a:r>
          </a:p>
        </p:txBody>
      </p:sp>
    </p:spTree>
    <p:extLst>
      <p:ext uri="{BB962C8B-B14F-4D97-AF65-F5344CB8AC3E}">
        <p14:creationId xmlns:p14="http://schemas.microsoft.com/office/powerpoint/2010/main" val="1677779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370</TotalTime>
  <Words>3538</Words>
  <Application>Microsoft Office PowerPoint</Application>
  <PresentationFormat>Affichage à l'écran (4:3)</PresentationFormat>
  <Paragraphs>640</Paragraphs>
  <Slides>85</Slides>
  <Notes>19</Notes>
  <HiddenSlides>0</HiddenSlides>
  <MMClips>0</MMClips>
  <ScaleCrop>false</ScaleCrop>
  <HeadingPairs>
    <vt:vector size="6" baseType="variant">
      <vt:variant>
        <vt:lpstr>Polices utilisées</vt:lpstr>
      </vt:variant>
      <vt:variant>
        <vt:i4>17</vt:i4>
      </vt:variant>
      <vt:variant>
        <vt:lpstr>Thème</vt:lpstr>
      </vt:variant>
      <vt:variant>
        <vt:i4>2</vt:i4>
      </vt:variant>
      <vt:variant>
        <vt:lpstr>Titres des diapositives</vt:lpstr>
      </vt:variant>
      <vt:variant>
        <vt:i4>85</vt:i4>
      </vt:variant>
    </vt:vector>
  </HeadingPairs>
  <TitlesOfParts>
    <vt:vector size="104" baseType="lpstr">
      <vt:lpstr>Microsoft YaHei UI Light</vt:lpstr>
      <vt:lpstr>MS PGothic</vt:lpstr>
      <vt:lpstr>MS PGothic</vt:lpstr>
      <vt:lpstr>Akzidenz Grotesk BE Ex</vt:lpstr>
      <vt:lpstr>Akzidenz Grotesk BE MdEx</vt:lpstr>
      <vt:lpstr>Arial</vt:lpstr>
      <vt:lpstr>Arial Narrow</vt:lpstr>
      <vt:lpstr>Bernard MT Condensed</vt:lpstr>
      <vt:lpstr>Calibri</vt:lpstr>
      <vt:lpstr>Comic Sans MS</vt:lpstr>
      <vt:lpstr>Helvetica Light</vt:lpstr>
      <vt:lpstr>Helvetica Neue LT Std 45 Light</vt:lpstr>
      <vt:lpstr>Times</vt:lpstr>
      <vt:lpstr>Times New Roman</vt:lpstr>
      <vt:lpstr>Verdana</vt:lpstr>
      <vt:lpstr>Wingdings</vt:lpstr>
      <vt:lpstr>Wingdings 2</vt:lpstr>
      <vt:lpstr>Office Theme</vt:lpstr>
      <vt:lpstr>Default Design</vt:lpstr>
      <vt:lpstr>With thanks to our Sponsors:</vt:lpstr>
      <vt:lpstr>Présentation PowerPoint</vt:lpstr>
      <vt:lpstr>Translation </vt:lpstr>
      <vt:lpstr>Afternoon Technical Session</vt:lpstr>
      <vt:lpstr>Harmonisation of education of IPs across Europe, practicalities </vt:lpstr>
      <vt:lpstr>Harmonisation of education of IPs across Europe, practicalities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Harmonisation of education of IPs across Europe, practicalities</vt:lpstr>
      <vt:lpstr>Présentation PowerPoint</vt:lpstr>
      <vt:lpstr>Harmonisation of education of IPs across Europe, practicalities</vt:lpstr>
      <vt:lpstr>Map of Presentation</vt:lpstr>
      <vt:lpstr>Government’s Justice Policy</vt:lpstr>
      <vt:lpstr>Modification of Act XLIX of 1991 2014</vt:lpstr>
      <vt:lpstr>Modification of Act XLIX of 1991 2014 (2)</vt:lpstr>
      <vt:lpstr>Professional trainings</vt:lpstr>
      <vt:lpstr>Legal Training Academy of Judicial Services</vt:lpstr>
      <vt:lpstr>Conferences 2016-2017</vt:lpstr>
      <vt:lpstr>Practical trainings 2016-2017</vt:lpstr>
      <vt:lpstr>     Thank you for your kind attention. </vt:lpstr>
      <vt:lpstr>Coffee Break</vt:lpstr>
      <vt:lpstr>Directors’ liability across Europe</vt:lpstr>
      <vt:lpstr>Présentation PowerPoint</vt:lpstr>
      <vt:lpstr>Présentation PowerPoint</vt:lpstr>
      <vt:lpstr>Practical solutions of selling assets </vt:lpstr>
      <vt:lpstr>Introduction of the Hungarian electronic asset-selling system (EÉR) </vt:lpstr>
      <vt:lpstr>Présentation PowerPoint</vt:lpstr>
      <vt:lpstr>Présentation PowerPoint</vt:lpstr>
      <vt:lpstr>The vision: an on-line insolvency „marketplace” that...</vt:lpstr>
      <vt:lpstr> Why a centralized, government-operated system?  </vt:lpstr>
      <vt:lpstr>Facts and figures</vt:lpstr>
      <vt:lpstr>Présentation PowerPoint</vt:lpstr>
      <vt:lpstr>Présentation PowerPoint</vt:lpstr>
      <vt:lpstr>Présentation PowerPoint</vt:lpstr>
      <vt:lpstr>Présentation PowerPoint</vt:lpstr>
      <vt:lpstr>Expectations at introduction</vt:lpstr>
      <vt:lpstr>Some „first glance” observations </vt:lpstr>
      <vt:lpstr>Practical solutions  of selling assets</vt:lpstr>
      <vt:lpstr>Practical solutions of selling assets</vt:lpstr>
      <vt:lpstr>EÉR - Hungarian electronic asset-selling system </vt:lpstr>
      <vt:lpstr>Object of the EÉR</vt:lpstr>
      <vt:lpstr>Tenders, Auctions</vt:lpstr>
      <vt:lpstr>Buyer’s view</vt:lpstr>
      <vt:lpstr>Seller’s view</vt:lpstr>
      <vt:lpstr>Item of the asset</vt:lpstr>
      <vt:lpstr>Experiences, possibilities</vt:lpstr>
      <vt:lpstr>Business case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Practical solutions of selling assets</vt:lpstr>
      <vt:lpstr>Selling assets in Romania</vt:lpstr>
      <vt:lpstr>Selling assets in Romania</vt:lpstr>
      <vt:lpstr>Direct negotiation with overbidding - Who offers more?</vt:lpstr>
      <vt:lpstr>Direct negotiation with overbidding</vt:lpstr>
      <vt:lpstr>Case study</vt:lpstr>
      <vt:lpstr>Assets to be negotiated</vt:lpstr>
      <vt:lpstr>Negotiation attendants</vt:lpstr>
      <vt:lpstr>Strategy</vt:lpstr>
      <vt:lpstr>Strategy</vt:lpstr>
      <vt:lpstr>Strategy</vt:lpstr>
      <vt:lpstr>Development of negotiation</vt:lpstr>
      <vt:lpstr>Negotiation result</vt:lpstr>
      <vt:lpstr>A HAPPY END</vt:lpstr>
      <vt:lpstr>Closing Remarks  </vt:lpstr>
      <vt:lpstr>Young Members Group  Drinks Reception</vt:lpstr>
      <vt:lpstr>Présentation PowerPoint</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83</cp:revision>
  <cp:lastPrinted>2012-12-11T14:08:32Z</cp:lastPrinted>
  <dcterms:created xsi:type="dcterms:W3CDTF">2012-03-12T16:08:15Z</dcterms:created>
  <dcterms:modified xsi:type="dcterms:W3CDTF">2017-05-15T11:53:18Z</dcterms:modified>
</cp:coreProperties>
</file>