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1" r:id="rId2"/>
    <p:sldMasterId id="2147483658" r:id="rId3"/>
    <p:sldMasterId id="2147483667" r:id="rId4"/>
  </p:sldMasterIdLst>
  <p:notesMasterIdLst>
    <p:notesMasterId r:id="rId137"/>
  </p:notesMasterIdLst>
  <p:handoutMasterIdLst>
    <p:handoutMasterId r:id="rId138"/>
  </p:handoutMasterIdLst>
  <p:sldIdLst>
    <p:sldId id="282" r:id="rId5"/>
    <p:sldId id="277" r:id="rId6"/>
    <p:sldId id="281" r:id="rId7"/>
    <p:sldId id="258" r:id="rId8"/>
    <p:sldId id="283" r:id="rId9"/>
    <p:sldId id="288" r:id="rId10"/>
    <p:sldId id="289" r:id="rId11"/>
    <p:sldId id="290" r:id="rId12"/>
    <p:sldId id="447" r:id="rId13"/>
    <p:sldId id="448" r:id="rId14"/>
    <p:sldId id="449" r:id="rId15"/>
    <p:sldId id="450" r:id="rId16"/>
    <p:sldId id="451" r:id="rId17"/>
    <p:sldId id="452" r:id="rId18"/>
    <p:sldId id="453" r:id="rId19"/>
    <p:sldId id="291" r:id="rId20"/>
    <p:sldId id="292" r:id="rId21"/>
    <p:sldId id="293" r:id="rId22"/>
    <p:sldId id="294" r:id="rId23"/>
    <p:sldId id="295" r:id="rId24"/>
    <p:sldId id="296" r:id="rId25"/>
    <p:sldId id="297" r:id="rId26"/>
    <p:sldId id="298" r:id="rId27"/>
    <p:sldId id="299" r:id="rId28"/>
    <p:sldId id="307" r:id="rId29"/>
    <p:sldId id="308" r:id="rId30"/>
    <p:sldId id="309" r:id="rId31"/>
    <p:sldId id="310" r:id="rId32"/>
    <p:sldId id="311" r:id="rId33"/>
    <p:sldId id="312" r:id="rId34"/>
    <p:sldId id="313" r:id="rId35"/>
    <p:sldId id="314" r:id="rId36"/>
    <p:sldId id="315" r:id="rId37"/>
    <p:sldId id="316" r:id="rId38"/>
    <p:sldId id="317" r:id="rId39"/>
    <p:sldId id="318" r:id="rId40"/>
    <p:sldId id="319" r:id="rId41"/>
    <p:sldId id="320" r:id="rId42"/>
    <p:sldId id="321" r:id="rId43"/>
    <p:sldId id="322" r:id="rId44"/>
    <p:sldId id="323" r:id="rId45"/>
    <p:sldId id="324" r:id="rId46"/>
    <p:sldId id="434" r:id="rId47"/>
    <p:sldId id="435" r:id="rId48"/>
    <p:sldId id="436" r:id="rId49"/>
    <p:sldId id="437" r:id="rId50"/>
    <p:sldId id="438" r:id="rId51"/>
    <p:sldId id="439" r:id="rId52"/>
    <p:sldId id="440" r:id="rId53"/>
    <p:sldId id="441" r:id="rId54"/>
    <p:sldId id="442" r:id="rId55"/>
    <p:sldId id="443" r:id="rId56"/>
    <p:sldId id="444" r:id="rId57"/>
    <p:sldId id="445" r:id="rId58"/>
    <p:sldId id="262" r:id="rId59"/>
    <p:sldId id="284" r:id="rId60"/>
    <p:sldId id="325" r:id="rId61"/>
    <p:sldId id="326" r:id="rId62"/>
    <p:sldId id="327" r:id="rId63"/>
    <p:sldId id="328" r:id="rId64"/>
    <p:sldId id="329" r:id="rId65"/>
    <p:sldId id="330" r:id="rId66"/>
    <p:sldId id="331" r:id="rId67"/>
    <p:sldId id="332" r:id="rId68"/>
    <p:sldId id="333" r:id="rId69"/>
    <p:sldId id="334" r:id="rId70"/>
    <p:sldId id="335" r:id="rId71"/>
    <p:sldId id="336" r:id="rId72"/>
    <p:sldId id="285" r:id="rId73"/>
    <p:sldId id="399" r:id="rId74"/>
    <p:sldId id="400" r:id="rId75"/>
    <p:sldId id="401" r:id="rId76"/>
    <p:sldId id="402" r:id="rId77"/>
    <p:sldId id="403" r:id="rId78"/>
    <p:sldId id="404" r:id="rId79"/>
    <p:sldId id="405" r:id="rId80"/>
    <p:sldId id="406" r:id="rId81"/>
    <p:sldId id="407" r:id="rId82"/>
    <p:sldId id="408" r:id="rId83"/>
    <p:sldId id="409" r:id="rId84"/>
    <p:sldId id="410" r:id="rId85"/>
    <p:sldId id="411" r:id="rId86"/>
    <p:sldId id="412" r:id="rId87"/>
    <p:sldId id="413" r:id="rId88"/>
    <p:sldId id="414" r:id="rId89"/>
    <p:sldId id="415" r:id="rId90"/>
    <p:sldId id="416" r:id="rId91"/>
    <p:sldId id="417" r:id="rId92"/>
    <p:sldId id="418" r:id="rId93"/>
    <p:sldId id="419" r:id="rId94"/>
    <p:sldId id="420" r:id="rId95"/>
    <p:sldId id="421" r:id="rId96"/>
    <p:sldId id="422" r:id="rId97"/>
    <p:sldId id="423" r:id="rId98"/>
    <p:sldId id="424" r:id="rId99"/>
    <p:sldId id="425" r:id="rId100"/>
    <p:sldId id="426" r:id="rId101"/>
    <p:sldId id="427" r:id="rId102"/>
    <p:sldId id="428" r:id="rId103"/>
    <p:sldId id="429" r:id="rId104"/>
    <p:sldId id="430" r:id="rId105"/>
    <p:sldId id="431" r:id="rId106"/>
    <p:sldId id="432" r:id="rId107"/>
    <p:sldId id="433" r:id="rId108"/>
    <p:sldId id="373" r:id="rId109"/>
    <p:sldId id="374" r:id="rId110"/>
    <p:sldId id="375" r:id="rId111"/>
    <p:sldId id="376" r:id="rId112"/>
    <p:sldId id="377" r:id="rId113"/>
    <p:sldId id="378" r:id="rId114"/>
    <p:sldId id="379" r:id="rId115"/>
    <p:sldId id="380" r:id="rId116"/>
    <p:sldId id="381" r:id="rId117"/>
    <p:sldId id="382" r:id="rId118"/>
    <p:sldId id="383" r:id="rId119"/>
    <p:sldId id="384" r:id="rId120"/>
    <p:sldId id="286" r:id="rId121"/>
    <p:sldId id="386" r:id="rId122"/>
    <p:sldId id="387" r:id="rId123"/>
    <p:sldId id="388" r:id="rId124"/>
    <p:sldId id="389" r:id="rId125"/>
    <p:sldId id="390" r:id="rId126"/>
    <p:sldId id="391" r:id="rId127"/>
    <p:sldId id="392" r:id="rId128"/>
    <p:sldId id="393" r:id="rId129"/>
    <p:sldId id="394" r:id="rId130"/>
    <p:sldId id="395" r:id="rId131"/>
    <p:sldId id="396" r:id="rId132"/>
    <p:sldId id="397" r:id="rId133"/>
    <p:sldId id="274" r:id="rId134"/>
    <p:sldId id="446" r:id="rId135"/>
    <p:sldId id="287" r:id="rId136"/>
  </p:sldIdLst>
  <p:sldSz cx="9144000" cy="6858000" type="screen4x3"/>
  <p:notesSz cx="7099300" cy="10234613"/>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082"/>
    <p:restoredTop sz="94681"/>
  </p:normalViewPr>
  <p:slideViewPr>
    <p:cSldViewPr snapToGrid="0" snapToObjects="1">
      <p:cViewPr varScale="1">
        <p:scale>
          <a:sx n="64" d="100"/>
          <a:sy n="64" d="100"/>
        </p:scale>
        <p:origin x="824"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38" Type="http://schemas.openxmlformats.org/officeDocument/2006/relationships/handoutMaster" Target="handoutMasters/handoutMaster1.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134" Type="http://schemas.openxmlformats.org/officeDocument/2006/relationships/slide" Target="slides/slide130.xml"/><Relationship Id="rId13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slide" Target="slides/slide112.xml"/><Relationship Id="rId124" Type="http://schemas.openxmlformats.org/officeDocument/2006/relationships/slide" Target="slides/slide120.xml"/><Relationship Id="rId129" Type="http://schemas.openxmlformats.org/officeDocument/2006/relationships/slide" Target="slides/slide125.xml"/><Relationship Id="rId13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32" Type="http://schemas.openxmlformats.org/officeDocument/2006/relationships/slide" Target="slides/slide128.xml"/><Relationship Id="rId14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slide" Target="slides/slide115.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30" Type="http://schemas.openxmlformats.org/officeDocument/2006/relationships/slide" Target="slides/slide126.xml"/><Relationship Id="rId135" Type="http://schemas.openxmlformats.org/officeDocument/2006/relationships/slide" Target="slides/slide131.xml"/><Relationship Id="rId143"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141"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slide" Target="slides/slide132.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slide" Target="slides/slide122.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A5E6E5-0DE2-4926-A697-EDBF898D4BE6}" type="doc">
      <dgm:prSet loTypeId="urn:microsoft.com/office/officeart/2005/8/layout/process1" loCatId="process" qsTypeId="urn:microsoft.com/office/officeart/2005/8/quickstyle/3d5" qsCatId="3D" csTypeId="urn:microsoft.com/office/officeart/2005/8/colors/accent1_4" csCatId="accent1" phldr="1"/>
      <dgm:spPr/>
      <dgm:t>
        <a:bodyPr/>
        <a:lstStyle/>
        <a:p>
          <a:endParaRPr lang="pl-PL"/>
        </a:p>
      </dgm:t>
    </dgm:pt>
    <dgm:pt modelId="{221489AF-CB56-4F31-B50E-9BB80890E866}">
      <dgm:prSet phldrT="[Tekst]"/>
      <dgm:spPr/>
      <dgm:t>
        <a:bodyPr/>
        <a:lstStyle/>
        <a:p>
          <a:r>
            <a:rPr lang="en-US" noProof="0" dirty="0"/>
            <a:t>Decision to start negotiation (also insolvent but no more than 15 % contested claims)</a:t>
          </a:r>
        </a:p>
      </dgm:t>
    </dgm:pt>
    <dgm:pt modelId="{F502A4AD-5884-424A-B170-48099B315BE2}" type="parTrans" cxnId="{F20E6384-28E6-4EE7-8229-5ADB4F44BE27}">
      <dgm:prSet/>
      <dgm:spPr/>
      <dgm:t>
        <a:bodyPr/>
        <a:lstStyle/>
        <a:p>
          <a:endParaRPr lang="pl-PL"/>
        </a:p>
      </dgm:t>
    </dgm:pt>
    <dgm:pt modelId="{B4768908-F493-41F8-A73D-251BE248801E}" type="sibTrans" cxnId="{F20E6384-28E6-4EE7-8229-5ADB4F44BE27}">
      <dgm:prSet/>
      <dgm:spPr/>
      <dgm:t>
        <a:bodyPr/>
        <a:lstStyle/>
        <a:p>
          <a:endParaRPr lang="pl-PL"/>
        </a:p>
      </dgm:t>
    </dgm:pt>
    <dgm:pt modelId="{1BA2299D-EDE4-4235-A172-948D085DF383}">
      <dgm:prSet phldrT="[Tekst]"/>
      <dgm:spPr/>
      <dgm:t>
        <a:bodyPr/>
        <a:lstStyle/>
        <a:p>
          <a:r>
            <a:rPr lang="en-US" noProof="0" dirty="0"/>
            <a:t>Obligatory contract with IP (supervision of the proceeding; no limitation of deb</a:t>
          </a:r>
          <a:r>
            <a:rPr lang="pl-PL" noProof="0" dirty="0"/>
            <a:t>t</a:t>
          </a:r>
          <a:r>
            <a:rPr lang="en-US" noProof="0" dirty="0"/>
            <a:t>o</a:t>
          </a:r>
          <a:r>
            <a:rPr lang="pl-PL" noProof="0" dirty="0"/>
            <a:t>r</a:t>
          </a:r>
          <a:r>
            <a:rPr lang="en-US" noProof="0" dirty="0"/>
            <a:t>’s capability to manage the business)</a:t>
          </a:r>
        </a:p>
      </dgm:t>
    </dgm:pt>
    <dgm:pt modelId="{3F63443D-61D9-4BDB-BA1A-CDEC236F2A77}" type="parTrans" cxnId="{43F942D8-784D-4E34-AB11-78F99288508F}">
      <dgm:prSet/>
      <dgm:spPr/>
      <dgm:t>
        <a:bodyPr/>
        <a:lstStyle/>
        <a:p>
          <a:endParaRPr lang="pl-PL"/>
        </a:p>
      </dgm:t>
    </dgm:pt>
    <dgm:pt modelId="{8F3CA5F3-8124-4349-81F3-4D8DCDA6E05F}" type="sibTrans" cxnId="{43F942D8-784D-4E34-AB11-78F99288508F}">
      <dgm:prSet/>
      <dgm:spPr/>
      <dgm:t>
        <a:bodyPr/>
        <a:lstStyle/>
        <a:p>
          <a:endParaRPr lang="pl-PL"/>
        </a:p>
      </dgm:t>
    </dgm:pt>
    <dgm:pt modelId="{2A2374CB-5131-479C-A009-DC13A2588B4F}">
      <dgm:prSet phldrT="[Tekst]"/>
      <dgm:spPr/>
      <dgm:t>
        <a:bodyPr/>
        <a:lstStyle/>
        <a:p>
          <a:r>
            <a:rPr lang="en-US" noProof="0" dirty="0"/>
            <a:t>Setting the date of the arrangement</a:t>
          </a:r>
        </a:p>
        <a:p>
          <a:r>
            <a:rPr lang="en-US" noProof="0" dirty="0"/>
            <a:t>(within 3 months prior to application</a:t>
          </a:r>
        </a:p>
      </dgm:t>
    </dgm:pt>
    <dgm:pt modelId="{1FBADD05-0364-48B1-8918-2D9E3E14FC2E}" type="parTrans" cxnId="{7451D78F-2920-42E2-B8C3-93A65777AE10}">
      <dgm:prSet/>
      <dgm:spPr/>
      <dgm:t>
        <a:bodyPr/>
        <a:lstStyle/>
        <a:p>
          <a:endParaRPr lang="pl-PL"/>
        </a:p>
      </dgm:t>
    </dgm:pt>
    <dgm:pt modelId="{3272BDD2-03E1-4383-8A53-3A3C33E02EE0}" type="sibTrans" cxnId="{7451D78F-2920-42E2-B8C3-93A65777AE10}">
      <dgm:prSet/>
      <dgm:spPr/>
      <dgm:t>
        <a:bodyPr/>
        <a:lstStyle/>
        <a:p>
          <a:endParaRPr lang="pl-PL"/>
        </a:p>
      </dgm:t>
    </dgm:pt>
    <dgm:pt modelId="{6FCC3AA8-EDB7-4165-9B1E-0AD5A9AA8438}">
      <dgm:prSet/>
      <dgm:spPr/>
      <dgm:t>
        <a:bodyPr/>
        <a:lstStyle/>
        <a:p>
          <a:r>
            <a:rPr lang="en-US" noProof="0" dirty="0"/>
            <a:t>Collection of the votes</a:t>
          </a:r>
        </a:p>
        <a:p>
          <a:r>
            <a:rPr lang="en-US" noProof="0" dirty="0"/>
            <a:t>(template of ballot – regulation no 2215/2015</a:t>
          </a:r>
        </a:p>
      </dgm:t>
    </dgm:pt>
    <dgm:pt modelId="{B4D8FB94-01D0-45DA-B765-D57A8261C12F}" type="parTrans" cxnId="{60AE403A-ECD8-460A-BE0D-00308A09567D}">
      <dgm:prSet/>
      <dgm:spPr/>
      <dgm:t>
        <a:bodyPr/>
        <a:lstStyle/>
        <a:p>
          <a:endParaRPr lang="pl-PL"/>
        </a:p>
      </dgm:t>
    </dgm:pt>
    <dgm:pt modelId="{A6B01603-F608-44AF-95D1-44B1DCC2B782}" type="sibTrans" cxnId="{60AE403A-ECD8-460A-BE0D-00308A09567D}">
      <dgm:prSet/>
      <dgm:spPr/>
      <dgm:t>
        <a:bodyPr/>
        <a:lstStyle/>
        <a:p>
          <a:endParaRPr lang="pl-PL"/>
        </a:p>
      </dgm:t>
    </dgm:pt>
    <dgm:pt modelId="{3D08BE87-28B8-4325-9DB5-0F966DD0B55A}" type="pres">
      <dgm:prSet presAssocID="{4EA5E6E5-0DE2-4926-A697-EDBF898D4BE6}" presName="Name0" presStyleCnt="0">
        <dgm:presLayoutVars>
          <dgm:dir/>
          <dgm:resizeHandles val="exact"/>
        </dgm:presLayoutVars>
      </dgm:prSet>
      <dgm:spPr/>
    </dgm:pt>
    <dgm:pt modelId="{A2119EEC-7B51-4B75-AFE7-CF814F4A9D10}" type="pres">
      <dgm:prSet presAssocID="{221489AF-CB56-4F31-B50E-9BB80890E866}" presName="node" presStyleLbl="node1" presStyleIdx="0" presStyleCnt="4">
        <dgm:presLayoutVars>
          <dgm:bulletEnabled val="1"/>
        </dgm:presLayoutVars>
      </dgm:prSet>
      <dgm:spPr/>
    </dgm:pt>
    <dgm:pt modelId="{1B4304D8-4F08-484A-8ECD-05E867A6097D}" type="pres">
      <dgm:prSet presAssocID="{B4768908-F493-41F8-A73D-251BE248801E}" presName="sibTrans" presStyleLbl="sibTrans2D1" presStyleIdx="0" presStyleCnt="3"/>
      <dgm:spPr/>
    </dgm:pt>
    <dgm:pt modelId="{3374924C-D253-4B3A-991E-77F02F5F2D69}" type="pres">
      <dgm:prSet presAssocID="{B4768908-F493-41F8-A73D-251BE248801E}" presName="connectorText" presStyleLbl="sibTrans2D1" presStyleIdx="0" presStyleCnt="3"/>
      <dgm:spPr/>
    </dgm:pt>
    <dgm:pt modelId="{226C9292-EB39-48EE-847C-F3482502C5C7}" type="pres">
      <dgm:prSet presAssocID="{1BA2299D-EDE4-4235-A172-948D085DF383}" presName="node" presStyleLbl="node1" presStyleIdx="1" presStyleCnt="4">
        <dgm:presLayoutVars>
          <dgm:bulletEnabled val="1"/>
        </dgm:presLayoutVars>
      </dgm:prSet>
      <dgm:spPr/>
    </dgm:pt>
    <dgm:pt modelId="{CEEB3995-4952-40EA-B56D-F8CB4B937483}" type="pres">
      <dgm:prSet presAssocID="{8F3CA5F3-8124-4349-81F3-4D8DCDA6E05F}" presName="sibTrans" presStyleLbl="sibTrans2D1" presStyleIdx="1" presStyleCnt="3"/>
      <dgm:spPr/>
    </dgm:pt>
    <dgm:pt modelId="{B2B226C6-5BFC-4E82-8765-582489720756}" type="pres">
      <dgm:prSet presAssocID="{8F3CA5F3-8124-4349-81F3-4D8DCDA6E05F}" presName="connectorText" presStyleLbl="sibTrans2D1" presStyleIdx="1" presStyleCnt="3"/>
      <dgm:spPr/>
    </dgm:pt>
    <dgm:pt modelId="{22E27A07-154D-4D52-B559-3C90479E8530}" type="pres">
      <dgm:prSet presAssocID="{2A2374CB-5131-479C-A009-DC13A2588B4F}" presName="node" presStyleLbl="node1" presStyleIdx="2" presStyleCnt="4">
        <dgm:presLayoutVars>
          <dgm:bulletEnabled val="1"/>
        </dgm:presLayoutVars>
      </dgm:prSet>
      <dgm:spPr/>
    </dgm:pt>
    <dgm:pt modelId="{FF3BC87C-31AA-48B8-8A8A-32C5226CA552}" type="pres">
      <dgm:prSet presAssocID="{3272BDD2-03E1-4383-8A53-3A3C33E02EE0}" presName="sibTrans" presStyleLbl="sibTrans2D1" presStyleIdx="2" presStyleCnt="3"/>
      <dgm:spPr/>
    </dgm:pt>
    <dgm:pt modelId="{F6243B99-BE38-4552-829B-6067839A01CB}" type="pres">
      <dgm:prSet presAssocID="{3272BDD2-03E1-4383-8A53-3A3C33E02EE0}" presName="connectorText" presStyleLbl="sibTrans2D1" presStyleIdx="2" presStyleCnt="3"/>
      <dgm:spPr/>
    </dgm:pt>
    <dgm:pt modelId="{31EE5E19-0622-4FEC-90EB-40D251035E82}" type="pres">
      <dgm:prSet presAssocID="{6FCC3AA8-EDB7-4165-9B1E-0AD5A9AA8438}" presName="node" presStyleLbl="node1" presStyleIdx="3" presStyleCnt="4" custLinFactNeighborX="-29832" custLinFactNeighborY="-3258">
        <dgm:presLayoutVars>
          <dgm:bulletEnabled val="1"/>
        </dgm:presLayoutVars>
      </dgm:prSet>
      <dgm:spPr/>
    </dgm:pt>
  </dgm:ptLst>
  <dgm:cxnLst>
    <dgm:cxn modelId="{68CBC121-8859-D740-8259-774ECF1668AC}" type="presOf" srcId="{8F3CA5F3-8124-4349-81F3-4D8DCDA6E05F}" destId="{CEEB3995-4952-40EA-B56D-F8CB4B937483}" srcOrd="0" destOrd="0" presId="urn:microsoft.com/office/officeart/2005/8/layout/process1"/>
    <dgm:cxn modelId="{2F23AF23-CF35-0443-866D-8B3000DC9580}" type="presOf" srcId="{6FCC3AA8-EDB7-4165-9B1E-0AD5A9AA8438}" destId="{31EE5E19-0622-4FEC-90EB-40D251035E82}" srcOrd="0" destOrd="0" presId="urn:microsoft.com/office/officeart/2005/8/layout/process1"/>
    <dgm:cxn modelId="{60AE403A-ECD8-460A-BE0D-00308A09567D}" srcId="{4EA5E6E5-0DE2-4926-A697-EDBF898D4BE6}" destId="{6FCC3AA8-EDB7-4165-9B1E-0AD5A9AA8438}" srcOrd="3" destOrd="0" parTransId="{B4D8FB94-01D0-45DA-B765-D57A8261C12F}" sibTransId="{A6B01603-F608-44AF-95D1-44B1DCC2B782}"/>
    <dgm:cxn modelId="{B0EB1062-A92C-814F-9FA5-1221A74BEDB6}" type="presOf" srcId="{4EA5E6E5-0DE2-4926-A697-EDBF898D4BE6}" destId="{3D08BE87-28B8-4325-9DB5-0F966DD0B55A}" srcOrd="0" destOrd="0" presId="urn:microsoft.com/office/officeart/2005/8/layout/process1"/>
    <dgm:cxn modelId="{69ED6F49-4E27-094B-8F76-4C9BA1C1ABC3}" type="presOf" srcId="{221489AF-CB56-4F31-B50E-9BB80890E866}" destId="{A2119EEC-7B51-4B75-AFE7-CF814F4A9D10}" srcOrd="0" destOrd="0" presId="urn:microsoft.com/office/officeart/2005/8/layout/process1"/>
    <dgm:cxn modelId="{7F4DBA50-A3B8-B046-A74B-299FF744691C}" type="presOf" srcId="{2A2374CB-5131-479C-A009-DC13A2588B4F}" destId="{22E27A07-154D-4D52-B559-3C90479E8530}" srcOrd="0" destOrd="0" presId="urn:microsoft.com/office/officeart/2005/8/layout/process1"/>
    <dgm:cxn modelId="{3FCC2682-D310-884C-8443-B892E07E5A65}" type="presOf" srcId="{B4768908-F493-41F8-A73D-251BE248801E}" destId="{3374924C-D253-4B3A-991E-77F02F5F2D69}" srcOrd="1" destOrd="0" presId="urn:microsoft.com/office/officeart/2005/8/layout/process1"/>
    <dgm:cxn modelId="{F20E6384-28E6-4EE7-8229-5ADB4F44BE27}" srcId="{4EA5E6E5-0DE2-4926-A697-EDBF898D4BE6}" destId="{221489AF-CB56-4F31-B50E-9BB80890E866}" srcOrd="0" destOrd="0" parTransId="{F502A4AD-5884-424A-B170-48099B315BE2}" sibTransId="{B4768908-F493-41F8-A73D-251BE248801E}"/>
    <dgm:cxn modelId="{7451D78F-2920-42E2-B8C3-93A65777AE10}" srcId="{4EA5E6E5-0DE2-4926-A697-EDBF898D4BE6}" destId="{2A2374CB-5131-479C-A009-DC13A2588B4F}" srcOrd="2" destOrd="0" parTransId="{1FBADD05-0364-48B1-8918-2D9E3E14FC2E}" sibTransId="{3272BDD2-03E1-4383-8A53-3A3C33E02EE0}"/>
    <dgm:cxn modelId="{BB319BB0-BFEE-4340-AF68-71C836B11E39}" type="presOf" srcId="{1BA2299D-EDE4-4235-A172-948D085DF383}" destId="{226C9292-EB39-48EE-847C-F3482502C5C7}" srcOrd="0" destOrd="0" presId="urn:microsoft.com/office/officeart/2005/8/layout/process1"/>
    <dgm:cxn modelId="{7A1D60B5-9479-DB4C-8175-DF783826D3A0}" type="presOf" srcId="{3272BDD2-03E1-4383-8A53-3A3C33E02EE0}" destId="{F6243B99-BE38-4552-829B-6067839A01CB}" srcOrd="1" destOrd="0" presId="urn:microsoft.com/office/officeart/2005/8/layout/process1"/>
    <dgm:cxn modelId="{43F942D8-784D-4E34-AB11-78F99288508F}" srcId="{4EA5E6E5-0DE2-4926-A697-EDBF898D4BE6}" destId="{1BA2299D-EDE4-4235-A172-948D085DF383}" srcOrd="1" destOrd="0" parTransId="{3F63443D-61D9-4BDB-BA1A-CDEC236F2A77}" sibTransId="{8F3CA5F3-8124-4349-81F3-4D8DCDA6E05F}"/>
    <dgm:cxn modelId="{3EC142E2-C802-F642-9355-61971D064255}" type="presOf" srcId="{8F3CA5F3-8124-4349-81F3-4D8DCDA6E05F}" destId="{B2B226C6-5BFC-4E82-8765-582489720756}" srcOrd="1" destOrd="0" presId="urn:microsoft.com/office/officeart/2005/8/layout/process1"/>
    <dgm:cxn modelId="{41FB9BE8-FEC7-9141-9CF7-FA044BB58BF0}" type="presOf" srcId="{3272BDD2-03E1-4383-8A53-3A3C33E02EE0}" destId="{FF3BC87C-31AA-48B8-8A8A-32C5226CA552}" srcOrd="0" destOrd="0" presId="urn:microsoft.com/office/officeart/2005/8/layout/process1"/>
    <dgm:cxn modelId="{54A4EFED-A229-2B43-B27B-E4B93BDE349A}" type="presOf" srcId="{B4768908-F493-41F8-A73D-251BE248801E}" destId="{1B4304D8-4F08-484A-8ECD-05E867A6097D}" srcOrd="0" destOrd="0" presId="urn:microsoft.com/office/officeart/2005/8/layout/process1"/>
    <dgm:cxn modelId="{88678CB4-C3B3-9643-8E47-E2B3CDDE248D}" type="presParOf" srcId="{3D08BE87-28B8-4325-9DB5-0F966DD0B55A}" destId="{A2119EEC-7B51-4B75-AFE7-CF814F4A9D10}" srcOrd="0" destOrd="0" presId="urn:microsoft.com/office/officeart/2005/8/layout/process1"/>
    <dgm:cxn modelId="{2E0988D2-2BCF-E04C-92BD-2DE1DCAACE19}" type="presParOf" srcId="{3D08BE87-28B8-4325-9DB5-0F966DD0B55A}" destId="{1B4304D8-4F08-484A-8ECD-05E867A6097D}" srcOrd="1" destOrd="0" presId="urn:microsoft.com/office/officeart/2005/8/layout/process1"/>
    <dgm:cxn modelId="{EBAD3408-8DF3-DC4A-9011-B67617E1FF2B}" type="presParOf" srcId="{1B4304D8-4F08-484A-8ECD-05E867A6097D}" destId="{3374924C-D253-4B3A-991E-77F02F5F2D69}" srcOrd="0" destOrd="0" presId="urn:microsoft.com/office/officeart/2005/8/layout/process1"/>
    <dgm:cxn modelId="{127ACEBE-1C69-8D47-A5BA-8BB1AA73F704}" type="presParOf" srcId="{3D08BE87-28B8-4325-9DB5-0F966DD0B55A}" destId="{226C9292-EB39-48EE-847C-F3482502C5C7}" srcOrd="2" destOrd="0" presId="urn:microsoft.com/office/officeart/2005/8/layout/process1"/>
    <dgm:cxn modelId="{6F8927DE-A548-404F-BB5E-CAE73E3B9B8C}" type="presParOf" srcId="{3D08BE87-28B8-4325-9DB5-0F966DD0B55A}" destId="{CEEB3995-4952-40EA-B56D-F8CB4B937483}" srcOrd="3" destOrd="0" presId="urn:microsoft.com/office/officeart/2005/8/layout/process1"/>
    <dgm:cxn modelId="{63D5C45A-9EC1-BE40-9631-C853BCE1D646}" type="presParOf" srcId="{CEEB3995-4952-40EA-B56D-F8CB4B937483}" destId="{B2B226C6-5BFC-4E82-8765-582489720756}" srcOrd="0" destOrd="0" presId="urn:microsoft.com/office/officeart/2005/8/layout/process1"/>
    <dgm:cxn modelId="{F6DE8223-65E1-6D4B-988E-AB1442F3C744}" type="presParOf" srcId="{3D08BE87-28B8-4325-9DB5-0F966DD0B55A}" destId="{22E27A07-154D-4D52-B559-3C90479E8530}" srcOrd="4" destOrd="0" presId="urn:microsoft.com/office/officeart/2005/8/layout/process1"/>
    <dgm:cxn modelId="{BD5FB9F0-110E-654C-BD62-C4B7015961C1}" type="presParOf" srcId="{3D08BE87-28B8-4325-9DB5-0F966DD0B55A}" destId="{FF3BC87C-31AA-48B8-8A8A-32C5226CA552}" srcOrd="5" destOrd="0" presId="urn:microsoft.com/office/officeart/2005/8/layout/process1"/>
    <dgm:cxn modelId="{B92C3026-F730-914D-B685-7049ECB03C91}" type="presParOf" srcId="{FF3BC87C-31AA-48B8-8A8A-32C5226CA552}" destId="{F6243B99-BE38-4552-829B-6067839A01CB}" srcOrd="0" destOrd="0" presId="urn:microsoft.com/office/officeart/2005/8/layout/process1"/>
    <dgm:cxn modelId="{5A05CEEF-64C5-E447-B038-C277B161D492}" type="presParOf" srcId="{3D08BE87-28B8-4325-9DB5-0F966DD0B55A}" destId="{31EE5E19-0622-4FEC-90EB-40D251035E82}"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71D095-C8D1-4DC8-9429-F4D281880E0C}" type="doc">
      <dgm:prSet loTypeId="urn:microsoft.com/office/officeart/2005/8/layout/chevron1" loCatId="process" qsTypeId="urn:microsoft.com/office/officeart/2005/8/quickstyle/3d5" qsCatId="3D" csTypeId="urn:microsoft.com/office/officeart/2005/8/colors/accent1_2" csCatId="accent1" phldr="1"/>
      <dgm:spPr/>
    </dgm:pt>
    <dgm:pt modelId="{124B70A6-FFB8-4ABF-9E4E-CD7AC24594A9}">
      <dgm:prSet phldrT="[Tekst]"/>
      <dgm:spPr/>
      <dgm:t>
        <a:bodyPr/>
        <a:lstStyle/>
        <a:p>
          <a:r>
            <a:rPr lang="en-US" noProof="0" dirty="0"/>
            <a:t>Application to the court (</a:t>
          </a:r>
          <a:r>
            <a:rPr lang="en-US" noProof="0" dirty="0" err="1"/>
            <a:t>i.a</a:t>
          </a:r>
          <a:r>
            <a:rPr lang="en-US" noProof="0" dirty="0"/>
            <a:t>. IP report, proof of sending ballots; </a:t>
          </a:r>
        </a:p>
      </dgm:t>
    </dgm:pt>
    <dgm:pt modelId="{1A52881B-3952-4435-801A-DB18E36239C5}" type="parTrans" cxnId="{E142D601-C3D6-4A88-9BD1-ECFF0B4CB1E5}">
      <dgm:prSet/>
      <dgm:spPr/>
      <dgm:t>
        <a:bodyPr/>
        <a:lstStyle/>
        <a:p>
          <a:endParaRPr lang="pl-PL"/>
        </a:p>
      </dgm:t>
    </dgm:pt>
    <dgm:pt modelId="{C22416E4-57C7-4D9E-BC15-9D983F8B7B9B}" type="sibTrans" cxnId="{E142D601-C3D6-4A88-9BD1-ECFF0B4CB1E5}">
      <dgm:prSet/>
      <dgm:spPr/>
      <dgm:t>
        <a:bodyPr/>
        <a:lstStyle/>
        <a:p>
          <a:endParaRPr lang="pl-PL"/>
        </a:p>
      </dgm:t>
    </dgm:pt>
    <dgm:pt modelId="{735FB431-2482-4B81-924F-9905096B8DF7}">
      <dgm:prSet phldrT="[Tekst]"/>
      <dgm:spPr/>
      <dgm:t>
        <a:bodyPr/>
        <a:lstStyle/>
        <a:p>
          <a:r>
            <a:rPr lang="en-US" noProof="0" dirty="0"/>
            <a:t>IP becomes deb</a:t>
          </a:r>
          <a:r>
            <a:rPr lang="pl-PL" noProof="0" dirty="0"/>
            <a:t>tor</a:t>
          </a:r>
          <a:r>
            <a:rPr lang="en-US" noProof="0" dirty="0"/>
            <a:t>’s supervisor up to the time of validation of the court’s decision (30 days for the II instance court)</a:t>
          </a:r>
        </a:p>
      </dgm:t>
    </dgm:pt>
    <dgm:pt modelId="{7057E6E4-C11B-4227-AE06-3C10414E66DD}" type="parTrans" cxnId="{8408B675-E741-4533-BFB4-CE9013BEBDD0}">
      <dgm:prSet/>
      <dgm:spPr/>
      <dgm:t>
        <a:bodyPr/>
        <a:lstStyle/>
        <a:p>
          <a:endParaRPr lang="pl-PL"/>
        </a:p>
      </dgm:t>
    </dgm:pt>
    <dgm:pt modelId="{30B962C8-FCB0-4C50-91A4-81ED0047B83C}" type="sibTrans" cxnId="{8408B675-E741-4533-BFB4-CE9013BEBDD0}">
      <dgm:prSet/>
      <dgm:spPr/>
      <dgm:t>
        <a:bodyPr/>
        <a:lstStyle/>
        <a:p>
          <a:endParaRPr lang="pl-PL"/>
        </a:p>
      </dgm:t>
    </dgm:pt>
    <dgm:pt modelId="{AA432C96-6174-478B-8715-EC44A495D499}">
      <dgm:prSet phldrT="[Tekst]"/>
      <dgm:spPr/>
      <dgm:t>
        <a:bodyPr/>
        <a:lstStyle/>
        <a:p>
          <a:r>
            <a:rPr lang="en-US" noProof="0" dirty="0"/>
            <a:t>Two weeks for the court’s decision; It must contain Polish court jurisdiction grounds (art. 4.1. Reg. 848/2015) and is made public</a:t>
          </a:r>
        </a:p>
      </dgm:t>
    </dgm:pt>
    <dgm:pt modelId="{EFCAC3C5-759C-49E2-AF73-9562B7E8C28F}" type="sibTrans" cxnId="{224A53DE-320B-4CD1-8A03-88A49808F923}">
      <dgm:prSet/>
      <dgm:spPr/>
      <dgm:t>
        <a:bodyPr/>
        <a:lstStyle/>
        <a:p>
          <a:endParaRPr lang="pl-PL"/>
        </a:p>
      </dgm:t>
    </dgm:pt>
    <dgm:pt modelId="{DBF83EB0-AC79-4EF9-A6FF-E420F81C99E2}" type="parTrans" cxnId="{224A53DE-320B-4CD1-8A03-88A49808F923}">
      <dgm:prSet/>
      <dgm:spPr/>
      <dgm:t>
        <a:bodyPr/>
        <a:lstStyle/>
        <a:p>
          <a:endParaRPr lang="pl-PL"/>
        </a:p>
      </dgm:t>
    </dgm:pt>
    <dgm:pt modelId="{E2EB6C2B-B8DA-425C-ABF1-99D63BC85646}" type="pres">
      <dgm:prSet presAssocID="{8E71D095-C8D1-4DC8-9429-F4D281880E0C}" presName="Name0" presStyleCnt="0">
        <dgm:presLayoutVars>
          <dgm:dir/>
          <dgm:animLvl val="lvl"/>
          <dgm:resizeHandles val="exact"/>
        </dgm:presLayoutVars>
      </dgm:prSet>
      <dgm:spPr/>
    </dgm:pt>
    <dgm:pt modelId="{3F3BAABB-56FF-470E-88DA-D432246C28D9}" type="pres">
      <dgm:prSet presAssocID="{124B70A6-FFB8-4ABF-9E4E-CD7AC24594A9}" presName="parTxOnly" presStyleLbl="node1" presStyleIdx="0" presStyleCnt="3">
        <dgm:presLayoutVars>
          <dgm:chMax val="0"/>
          <dgm:chPref val="0"/>
          <dgm:bulletEnabled val="1"/>
        </dgm:presLayoutVars>
      </dgm:prSet>
      <dgm:spPr/>
    </dgm:pt>
    <dgm:pt modelId="{2E3D5BD6-922D-49ED-9556-B4EC14DD174E}" type="pres">
      <dgm:prSet presAssocID="{C22416E4-57C7-4D9E-BC15-9D983F8B7B9B}" presName="parTxOnlySpace" presStyleCnt="0"/>
      <dgm:spPr/>
    </dgm:pt>
    <dgm:pt modelId="{1A3C1F4C-1C2B-44C5-BBCA-078BAAADCA9E}" type="pres">
      <dgm:prSet presAssocID="{AA432C96-6174-478B-8715-EC44A495D499}" presName="parTxOnly" presStyleLbl="node1" presStyleIdx="1" presStyleCnt="3">
        <dgm:presLayoutVars>
          <dgm:chMax val="0"/>
          <dgm:chPref val="0"/>
          <dgm:bulletEnabled val="1"/>
        </dgm:presLayoutVars>
      </dgm:prSet>
      <dgm:spPr/>
    </dgm:pt>
    <dgm:pt modelId="{89B50D01-D469-4B35-B883-3B3524723F86}" type="pres">
      <dgm:prSet presAssocID="{EFCAC3C5-759C-49E2-AF73-9562B7E8C28F}" presName="parTxOnlySpace" presStyleCnt="0"/>
      <dgm:spPr/>
    </dgm:pt>
    <dgm:pt modelId="{D182C53F-6164-45DA-9F55-966E91E0F010}" type="pres">
      <dgm:prSet presAssocID="{735FB431-2482-4B81-924F-9905096B8DF7}" presName="parTxOnly" presStyleLbl="node1" presStyleIdx="2" presStyleCnt="3">
        <dgm:presLayoutVars>
          <dgm:chMax val="0"/>
          <dgm:chPref val="0"/>
          <dgm:bulletEnabled val="1"/>
        </dgm:presLayoutVars>
      </dgm:prSet>
      <dgm:spPr/>
    </dgm:pt>
  </dgm:ptLst>
  <dgm:cxnLst>
    <dgm:cxn modelId="{E142D601-C3D6-4A88-9BD1-ECFF0B4CB1E5}" srcId="{8E71D095-C8D1-4DC8-9429-F4D281880E0C}" destId="{124B70A6-FFB8-4ABF-9E4E-CD7AC24594A9}" srcOrd="0" destOrd="0" parTransId="{1A52881B-3952-4435-801A-DB18E36239C5}" sibTransId="{C22416E4-57C7-4D9E-BC15-9D983F8B7B9B}"/>
    <dgm:cxn modelId="{8E696B66-A8C9-B943-94B8-27CE45F3B511}" type="presOf" srcId="{AA432C96-6174-478B-8715-EC44A495D499}" destId="{1A3C1F4C-1C2B-44C5-BBCA-078BAAADCA9E}" srcOrd="0" destOrd="0" presId="urn:microsoft.com/office/officeart/2005/8/layout/chevron1"/>
    <dgm:cxn modelId="{8408B675-E741-4533-BFB4-CE9013BEBDD0}" srcId="{8E71D095-C8D1-4DC8-9429-F4D281880E0C}" destId="{735FB431-2482-4B81-924F-9905096B8DF7}" srcOrd="2" destOrd="0" parTransId="{7057E6E4-C11B-4227-AE06-3C10414E66DD}" sibTransId="{30B962C8-FCB0-4C50-91A4-81ED0047B83C}"/>
    <dgm:cxn modelId="{882D0488-4C79-BA4B-904B-BE89104A76F6}" type="presOf" srcId="{735FB431-2482-4B81-924F-9905096B8DF7}" destId="{D182C53F-6164-45DA-9F55-966E91E0F010}" srcOrd="0" destOrd="0" presId="urn:microsoft.com/office/officeart/2005/8/layout/chevron1"/>
    <dgm:cxn modelId="{26E2E08D-1CA3-7C40-B285-232F7F28DE5C}" type="presOf" srcId="{124B70A6-FFB8-4ABF-9E4E-CD7AC24594A9}" destId="{3F3BAABB-56FF-470E-88DA-D432246C28D9}" srcOrd="0" destOrd="0" presId="urn:microsoft.com/office/officeart/2005/8/layout/chevron1"/>
    <dgm:cxn modelId="{14CB4ADB-8D7A-B145-8F26-94685142B849}" type="presOf" srcId="{8E71D095-C8D1-4DC8-9429-F4D281880E0C}" destId="{E2EB6C2B-B8DA-425C-ABF1-99D63BC85646}" srcOrd="0" destOrd="0" presId="urn:microsoft.com/office/officeart/2005/8/layout/chevron1"/>
    <dgm:cxn modelId="{224A53DE-320B-4CD1-8A03-88A49808F923}" srcId="{8E71D095-C8D1-4DC8-9429-F4D281880E0C}" destId="{AA432C96-6174-478B-8715-EC44A495D499}" srcOrd="1" destOrd="0" parTransId="{DBF83EB0-AC79-4EF9-A6FF-E420F81C99E2}" sibTransId="{EFCAC3C5-759C-49E2-AF73-9562B7E8C28F}"/>
    <dgm:cxn modelId="{969EA384-7EC6-B64B-AB68-CDCDCBBAEF94}" type="presParOf" srcId="{E2EB6C2B-B8DA-425C-ABF1-99D63BC85646}" destId="{3F3BAABB-56FF-470E-88DA-D432246C28D9}" srcOrd="0" destOrd="0" presId="urn:microsoft.com/office/officeart/2005/8/layout/chevron1"/>
    <dgm:cxn modelId="{6B2E529D-11FA-1C41-BD67-32DCF1DAEE08}" type="presParOf" srcId="{E2EB6C2B-B8DA-425C-ABF1-99D63BC85646}" destId="{2E3D5BD6-922D-49ED-9556-B4EC14DD174E}" srcOrd="1" destOrd="0" presId="urn:microsoft.com/office/officeart/2005/8/layout/chevron1"/>
    <dgm:cxn modelId="{0DDB5D3A-2C04-044D-BCE5-4E44D5E273F9}" type="presParOf" srcId="{E2EB6C2B-B8DA-425C-ABF1-99D63BC85646}" destId="{1A3C1F4C-1C2B-44C5-BBCA-078BAAADCA9E}" srcOrd="2" destOrd="0" presId="urn:microsoft.com/office/officeart/2005/8/layout/chevron1"/>
    <dgm:cxn modelId="{810D5031-AEF8-704B-AF04-6F4EA0C53D36}" type="presParOf" srcId="{E2EB6C2B-B8DA-425C-ABF1-99D63BC85646}" destId="{89B50D01-D469-4B35-B883-3B3524723F86}" srcOrd="3" destOrd="0" presId="urn:microsoft.com/office/officeart/2005/8/layout/chevron1"/>
    <dgm:cxn modelId="{6C66CF76-875C-6F4B-A8C9-24B2B81073B7}" type="presParOf" srcId="{E2EB6C2B-B8DA-425C-ABF1-99D63BC85646}" destId="{D182C53F-6164-45DA-9F55-966E91E0F010}"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322CC3-8101-40D0-A419-66FCEBB9038E}"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pl-PL"/>
        </a:p>
      </dgm:t>
    </dgm:pt>
    <dgm:pt modelId="{9D2060D9-2C49-4CCA-AE96-5551C8B7662A}">
      <dgm:prSet phldrT="[Tekst]" custT="1"/>
      <dgm:spPr/>
      <dgm:t>
        <a:bodyPr/>
        <a:lstStyle/>
        <a:p>
          <a:endParaRPr lang="pl-PL" sz="1100" dirty="0"/>
        </a:p>
        <a:p>
          <a:r>
            <a:rPr lang="pl-PL" sz="1800" dirty="0"/>
            <a:t>The </a:t>
          </a:r>
          <a:r>
            <a:rPr lang="en-US" sz="1800" dirty="0"/>
            <a:t>Act the National Register of Debtors </a:t>
          </a:r>
          <a:endParaRPr lang="pl-PL" sz="1800" dirty="0"/>
        </a:p>
        <a:p>
          <a:r>
            <a:rPr lang="pl-PL" sz="1800" dirty="0"/>
            <a:t> </a:t>
          </a:r>
        </a:p>
        <a:p>
          <a:r>
            <a:rPr lang="pl-PL" sz="1100" dirty="0"/>
            <a:t> </a:t>
          </a:r>
        </a:p>
      </dgm:t>
    </dgm:pt>
    <dgm:pt modelId="{5AED2CD7-FCFC-4D41-ADCB-B0EEE0A1A042}" type="sibTrans" cxnId="{C19F4C55-2913-4637-B8B1-4D2B5E5E695D}">
      <dgm:prSet/>
      <dgm:spPr/>
      <dgm:t>
        <a:bodyPr/>
        <a:lstStyle/>
        <a:p>
          <a:r>
            <a:rPr lang="pl-PL" dirty="0"/>
            <a:t>Law</a:t>
          </a:r>
        </a:p>
      </dgm:t>
    </dgm:pt>
    <dgm:pt modelId="{4ED0F0F8-7237-4DCB-9FE3-306F6BAD554A}" type="parTrans" cxnId="{C19F4C55-2913-4637-B8B1-4D2B5E5E695D}">
      <dgm:prSet/>
      <dgm:spPr/>
      <dgm:t>
        <a:bodyPr/>
        <a:lstStyle/>
        <a:p>
          <a:endParaRPr lang="pl-PL"/>
        </a:p>
      </dgm:t>
    </dgm:pt>
    <dgm:pt modelId="{99E2D66F-1651-451F-8BEC-6D20C50557C9}">
      <dgm:prSet/>
      <dgm:spPr/>
      <dgm:t>
        <a:bodyPr/>
        <a:lstStyle/>
        <a:p>
          <a:r>
            <a:rPr lang="en-US" dirty="0"/>
            <a:t>the National Register of Debtors </a:t>
          </a:r>
          <a:endParaRPr lang="pl-PL" dirty="0"/>
        </a:p>
      </dgm:t>
    </dgm:pt>
    <dgm:pt modelId="{9391A335-7A4B-41AA-A566-C39DA3961A83}" type="parTrans" cxnId="{3A9B0DCB-286F-4C80-BE5C-1CE57A2ECA76}">
      <dgm:prSet/>
      <dgm:spPr/>
      <dgm:t>
        <a:bodyPr/>
        <a:lstStyle/>
        <a:p>
          <a:endParaRPr lang="pl-PL"/>
        </a:p>
      </dgm:t>
    </dgm:pt>
    <dgm:pt modelId="{6916E959-94AD-4CA9-9AEE-FAA2810C6512}" type="sibTrans" cxnId="{3A9B0DCB-286F-4C80-BE5C-1CE57A2ECA76}">
      <dgm:prSet/>
      <dgm:spPr/>
      <dgm:t>
        <a:bodyPr/>
        <a:lstStyle/>
        <a:p>
          <a:r>
            <a:rPr lang="pl-PL" dirty="0"/>
            <a:t>Register</a:t>
          </a:r>
        </a:p>
      </dgm:t>
    </dgm:pt>
    <dgm:pt modelId="{FDCDD626-16E9-4B83-82F6-3DE15EAEEF81}">
      <dgm:prSet/>
      <dgm:spPr/>
      <dgm:t>
        <a:bodyPr/>
        <a:lstStyle/>
        <a:p>
          <a:r>
            <a:rPr lang="pl-PL"/>
            <a:t>the teleinformation (ICT) system for insolvency and restructuring proceedings </a:t>
          </a:r>
        </a:p>
      </dgm:t>
    </dgm:pt>
    <dgm:pt modelId="{942964F2-51F0-4FE9-BE22-06B5C091770B}" type="parTrans" cxnId="{B61E4731-D119-4F0A-B1FC-235F953C3A59}">
      <dgm:prSet/>
      <dgm:spPr/>
      <dgm:t>
        <a:bodyPr/>
        <a:lstStyle/>
        <a:p>
          <a:endParaRPr lang="pl-PL"/>
        </a:p>
      </dgm:t>
    </dgm:pt>
    <dgm:pt modelId="{33160D7A-4845-44F4-8B6A-62F023C24A67}" type="sibTrans" cxnId="{B61E4731-D119-4F0A-B1FC-235F953C3A59}">
      <dgm:prSet/>
      <dgm:spPr/>
      <dgm:t>
        <a:bodyPr/>
        <a:lstStyle/>
        <a:p>
          <a:r>
            <a:rPr lang="pl-PL" dirty="0"/>
            <a:t>ICT System</a:t>
          </a:r>
        </a:p>
      </dgm:t>
    </dgm:pt>
    <dgm:pt modelId="{EE9A3F7B-5477-4F5D-936F-DEF2F3198EDE}" type="pres">
      <dgm:prSet presAssocID="{BA322CC3-8101-40D0-A419-66FCEBB9038E}" presName="hierChild1" presStyleCnt="0">
        <dgm:presLayoutVars>
          <dgm:orgChart val="1"/>
          <dgm:chPref val="1"/>
          <dgm:dir/>
          <dgm:animOne val="branch"/>
          <dgm:animLvl val="lvl"/>
          <dgm:resizeHandles/>
        </dgm:presLayoutVars>
      </dgm:prSet>
      <dgm:spPr/>
    </dgm:pt>
    <dgm:pt modelId="{C9D47DB2-DD45-4CC4-8276-A144483A6C91}" type="pres">
      <dgm:prSet presAssocID="{9D2060D9-2C49-4CCA-AE96-5551C8B7662A}" presName="hierRoot1" presStyleCnt="0">
        <dgm:presLayoutVars>
          <dgm:hierBranch val="init"/>
        </dgm:presLayoutVars>
      </dgm:prSet>
      <dgm:spPr/>
    </dgm:pt>
    <dgm:pt modelId="{D9C51DD9-64E9-411E-83ED-2E4DA30719D8}" type="pres">
      <dgm:prSet presAssocID="{9D2060D9-2C49-4CCA-AE96-5551C8B7662A}" presName="rootComposite1" presStyleCnt="0"/>
      <dgm:spPr/>
    </dgm:pt>
    <dgm:pt modelId="{262C8C2D-4F7D-44FD-A0BE-D16A2047330B}" type="pres">
      <dgm:prSet presAssocID="{9D2060D9-2C49-4CCA-AE96-5551C8B7662A}" presName="rootText1" presStyleLbl="node0" presStyleIdx="0" presStyleCnt="1">
        <dgm:presLayoutVars>
          <dgm:chMax/>
          <dgm:chPref val="3"/>
        </dgm:presLayoutVars>
      </dgm:prSet>
      <dgm:spPr/>
    </dgm:pt>
    <dgm:pt modelId="{0B06563D-380E-4DB2-A8DE-FB1FD0F3CB82}" type="pres">
      <dgm:prSet presAssocID="{9D2060D9-2C49-4CCA-AE96-5551C8B7662A}" presName="titleText1" presStyleLbl="fgAcc0" presStyleIdx="0" presStyleCnt="1">
        <dgm:presLayoutVars>
          <dgm:chMax val="0"/>
          <dgm:chPref val="0"/>
        </dgm:presLayoutVars>
      </dgm:prSet>
      <dgm:spPr/>
    </dgm:pt>
    <dgm:pt modelId="{9CBAFB07-008C-487B-83BE-7FA7F096D728}" type="pres">
      <dgm:prSet presAssocID="{9D2060D9-2C49-4CCA-AE96-5551C8B7662A}" presName="rootConnector1" presStyleLbl="node1" presStyleIdx="0" presStyleCnt="2"/>
      <dgm:spPr/>
    </dgm:pt>
    <dgm:pt modelId="{49C4E09D-2F13-4029-B222-DBC548E9182B}" type="pres">
      <dgm:prSet presAssocID="{9D2060D9-2C49-4CCA-AE96-5551C8B7662A}" presName="hierChild2" presStyleCnt="0"/>
      <dgm:spPr/>
    </dgm:pt>
    <dgm:pt modelId="{6450D158-10E4-46C9-A8EA-726C5085FB50}" type="pres">
      <dgm:prSet presAssocID="{9391A335-7A4B-41AA-A566-C39DA3961A83}" presName="Name37" presStyleLbl="parChTrans1D2" presStyleIdx="0" presStyleCnt="2"/>
      <dgm:spPr/>
    </dgm:pt>
    <dgm:pt modelId="{CFA78A7C-4DF9-40C1-B211-38F27EEB9B8F}" type="pres">
      <dgm:prSet presAssocID="{99E2D66F-1651-451F-8BEC-6D20C50557C9}" presName="hierRoot2" presStyleCnt="0">
        <dgm:presLayoutVars>
          <dgm:hierBranch val="init"/>
        </dgm:presLayoutVars>
      </dgm:prSet>
      <dgm:spPr/>
    </dgm:pt>
    <dgm:pt modelId="{BF1BB08E-FC7C-498A-A7BF-0E5FC4B1F673}" type="pres">
      <dgm:prSet presAssocID="{99E2D66F-1651-451F-8BEC-6D20C50557C9}" presName="rootComposite" presStyleCnt="0"/>
      <dgm:spPr/>
    </dgm:pt>
    <dgm:pt modelId="{CA717D71-082D-4ABE-8B26-8C1F450F42BA}" type="pres">
      <dgm:prSet presAssocID="{99E2D66F-1651-451F-8BEC-6D20C50557C9}" presName="rootText" presStyleLbl="node1" presStyleIdx="0" presStyleCnt="2">
        <dgm:presLayoutVars>
          <dgm:chMax/>
          <dgm:chPref val="3"/>
        </dgm:presLayoutVars>
      </dgm:prSet>
      <dgm:spPr/>
    </dgm:pt>
    <dgm:pt modelId="{92E965E6-8E40-4D99-B90F-E081F289D693}" type="pres">
      <dgm:prSet presAssocID="{99E2D66F-1651-451F-8BEC-6D20C50557C9}" presName="titleText2" presStyleLbl="fgAcc1" presStyleIdx="0" presStyleCnt="2">
        <dgm:presLayoutVars>
          <dgm:chMax val="0"/>
          <dgm:chPref val="0"/>
        </dgm:presLayoutVars>
      </dgm:prSet>
      <dgm:spPr/>
    </dgm:pt>
    <dgm:pt modelId="{F2EE1191-F956-4DEC-8537-FE3145FA21BE}" type="pres">
      <dgm:prSet presAssocID="{99E2D66F-1651-451F-8BEC-6D20C50557C9}" presName="rootConnector" presStyleLbl="node2" presStyleIdx="0" presStyleCnt="0"/>
      <dgm:spPr/>
    </dgm:pt>
    <dgm:pt modelId="{9A14D587-0E00-4852-99D3-0BAB9EBA55DD}" type="pres">
      <dgm:prSet presAssocID="{99E2D66F-1651-451F-8BEC-6D20C50557C9}" presName="hierChild4" presStyleCnt="0"/>
      <dgm:spPr/>
    </dgm:pt>
    <dgm:pt modelId="{FE5DFB0F-978D-4992-92EA-313739DEE34A}" type="pres">
      <dgm:prSet presAssocID="{99E2D66F-1651-451F-8BEC-6D20C50557C9}" presName="hierChild5" presStyleCnt="0"/>
      <dgm:spPr/>
    </dgm:pt>
    <dgm:pt modelId="{8AF35189-EA08-4112-A219-3B53C68F2AF6}" type="pres">
      <dgm:prSet presAssocID="{942964F2-51F0-4FE9-BE22-06B5C091770B}" presName="Name37" presStyleLbl="parChTrans1D2" presStyleIdx="1" presStyleCnt="2"/>
      <dgm:spPr/>
    </dgm:pt>
    <dgm:pt modelId="{EC34E64E-6508-4A76-833A-8A06778D4C91}" type="pres">
      <dgm:prSet presAssocID="{FDCDD626-16E9-4B83-82F6-3DE15EAEEF81}" presName="hierRoot2" presStyleCnt="0">
        <dgm:presLayoutVars>
          <dgm:hierBranch val="init"/>
        </dgm:presLayoutVars>
      </dgm:prSet>
      <dgm:spPr/>
    </dgm:pt>
    <dgm:pt modelId="{A6CD3602-B2CA-4776-95AC-CEAD2EF98507}" type="pres">
      <dgm:prSet presAssocID="{FDCDD626-16E9-4B83-82F6-3DE15EAEEF81}" presName="rootComposite" presStyleCnt="0"/>
      <dgm:spPr/>
    </dgm:pt>
    <dgm:pt modelId="{4C8E3A03-A3BC-42DD-BCD5-359B3130FB9D}" type="pres">
      <dgm:prSet presAssocID="{FDCDD626-16E9-4B83-82F6-3DE15EAEEF81}" presName="rootText" presStyleLbl="node1" presStyleIdx="1" presStyleCnt="2">
        <dgm:presLayoutVars>
          <dgm:chMax/>
          <dgm:chPref val="3"/>
        </dgm:presLayoutVars>
      </dgm:prSet>
      <dgm:spPr/>
    </dgm:pt>
    <dgm:pt modelId="{3E7061CA-A25A-439C-97C3-1C237009EDEE}" type="pres">
      <dgm:prSet presAssocID="{FDCDD626-16E9-4B83-82F6-3DE15EAEEF81}" presName="titleText2" presStyleLbl="fgAcc1" presStyleIdx="1" presStyleCnt="2">
        <dgm:presLayoutVars>
          <dgm:chMax val="0"/>
          <dgm:chPref val="0"/>
        </dgm:presLayoutVars>
      </dgm:prSet>
      <dgm:spPr/>
    </dgm:pt>
    <dgm:pt modelId="{E24BF23A-BCA1-4366-AA07-923E24AD6650}" type="pres">
      <dgm:prSet presAssocID="{FDCDD626-16E9-4B83-82F6-3DE15EAEEF81}" presName="rootConnector" presStyleLbl="node2" presStyleIdx="0" presStyleCnt="0"/>
      <dgm:spPr/>
    </dgm:pt>
    <dgm:pt modelId="{5E255114-E097-4169-AF00-4F50BE2719A6}" type="pres">
      <dgm:prSet presAssocID="{FDCDD626-16E9-4B83-82F6-3DE15EAEEF81}" presName="hierChild4" presStyleCnt="0"/>
      <dgm:spPr/>
    </dgm:pt>
    <dgm:pt modelId="{1CBEA99F-6535-4663-A3A7-AABA20EE0848}" type="pres">
      <dgm:prSet presAssocID="{FDCDD626-16E9-4B83-82F6-3DE15EAEEF81}" presName="hierChild5" presStyleCnt="0"/>
      <dgm:spPr/>
    </dgm:pt>
    <dgm:pt modelId="{63C07504-01C5-4A3E-A609-174C7689C73D}" type="pres">
      <dgm:prSet presAssocID="{9D2060D9-2C49-4CCA-AE96-5551C8B7662A}" presName="hierChild3" presStyleCnt="0"/>
      <dgm:spPr/>
    </dgm:pt>
  </dgm:ptLst>
  <dgm:cxnLst>
    <dgm:cxn modelId="{46D6D621-BB8D-5943-9094-39F71AC1117A}" type="presOf" srcId="{9391A335-7A4B-41AA-A566-C39DA3961A83}" destId="{6450D158-10E4-46C9-A8EA-726C5085FB50}" srcOrd="0" destOrd="0" presId="urn:microsoft.com/office/officeart/2008/layout/NameandTitleOrganizationalChart"/>
    <dgm:cxn modelId="{647C9923-C8BC-ED4A-ACD4-91B93C87C268}" type="presOf" srcId="{942964F2-51F0-4FE9-BE22-06B5C091770B}" destId="{8AF35189-EA08-4112-A219-3B53C68F2AF6}" srcOrd="0" destOrd="0" presId="urn:microsoft.com/office/officeart/2008/layout/NameandTitleOrganizationalChart"/>
    <dgm:cxn modelId="{9E5BA526-B066-7A44-BB37-9FED50F48522}" type="presOf" srcId="{5AED2CD7-FCFC-4D41-ADCB-B0EEE0A1A042}" destId="{0B06563D-380E-4DB2-A8DE-FB1FD0F3CB82}" srcOrd="0" destOrd="0" presId="urn:microsoft.com/office/officeart/2008/layout/NameandTitleOrganizationalChart"/>
    <dgm:cxn modelId="{B53DAE2E-6729-B742-A1A9-8F086B559456}" type="presOf" srcId="{33160D7A-4845-44F4-8B6A-62F023C24A67}" destId="{3E7061CA-A25A-439C-97C3-1C237009EDEE}" srcOrd="0" destOrd="0" presId="urn:microsoft.com/office/officeart/2008/layout/NameandTitleOrganizationalChart"/>
    <dgm:cxn modelId="{B61E4731-D119-4F0A-B1FC-235F953C3A59}" srcId="{9D2060D9-2C49-4CCA-AE96-5551C8B7662A}" destId="{FDCDD626-16E9-4B83-82F6-3DE15EAEEF81}" srcOrd="1" destOrd="0" parTransId="{942964F2-51F0-4FE9-BE22-06B5C091770B}" sibTransId="{33160D7A-4845-44F4-8B6A-62F023C24A67}"/>
    <dgm:cxn modelId="{D68FA360-5356-8E42-8E55-05A2011B789E}" type="presOf" srcId="{FDCDD626-16E9-4B83-82F6-3DE15EAEEF81}" destId="{4C8E3A03-A3BC-42DD-BCD5-359B3130FB9D}" srcOrd="0" destOrd="0" presId="urn:microsoft.com/office/officeart/2008/layout/NameandTitleOrganizationalChart"/>
    <dgm:cxn modelId="{3F61E76A-08CD-EC4C-9355-A0994518012D}" type="presOf" srcId="{99E2D66F-1651-451F-8BEC-6D20C50557C9}" destId="{CA717D71-082D-4ABE-8B26-8C1F450F42BA}" srcOrd="0" destOrd="0" presId="urn:microsoft.com/office/officeart/2008/layout/NameandTitleOrganizationalChart"/>
    <dgm:cxn modelId="{7AE0F44D-27B1-3340-92D9-151BF8DEE7AA}" type="presOf" srcId="{BA322CC3-8101-40D0-A419-66FCEBB9038E}" destId="{EE9A3F7B-5477-4F5D-936F-DEF2F3198EDE}" srcOrd="0" destOrd="0" presId="urn:microsoft.com/office/officeart/2008/layout/NameandTitleOrganizationalChart"/>
    <dgm:cxn modelId="{C19F4C55-2913-4637-B8B1-4D2B5E5E695D}" srcId="{BA322CC3-8101-40D0-A419-66FCEBB9038E}" destId="{9D2060D9-2C49-4CCA-AE96-5551C8B7662A}" srcOrd="0" destOrd="0" parTransId="{4ED0F0F8-7237-4DCB-9FE3-306F6BAD554A}" sibTransId="{5AED2CD7-FCFC-4D41-ADCB-B0EEE0A1A042}"/>
    <dgm:cxn modelId="{3E60A097-58DD-5746-9AF0-EBD74BD404A1}" type="presOf" srcId="{9D2060D9-2C49-4CCA-AE96-5551C8B7662A}" destId="{262C8C2D-4F7D-44FD-A0BE-D16A2047330B}" srcOrd="0" destOrd="0" presId="urn:microsoft.com/office/officeart/2008/layout/NameandTitleOrganizationalChart"/>
    <dgm:cxn modelId="{9A1E8DB0-275C-C242-A467-AB6946571489}" type="presOf" srcId="{9D2060D9-2C49-4CCA-AE96-5551C8B7662A}" destId="{9CBAFB07-008C-487B-83BE-7FA7F096D728}" srcOrd="1" destOrd="0" presId="urn:microsoft.com/office/officeart/2008/layout/NameandTitleOrganizationalChart"/>
    <dgm:cxn modelId="{C2FFF4BD-0A61-8040-8F0B-11DE0C3DD2E6}" type="presOf" srcId="{FDCDD626-16E9-4B83-82F6-3DE15EAEEF81}" destId="{E24BF23A-BCA1-4366-AA07-923E24AD6650}" srcOrd="1" destOrd="0" presId="urn:microsoft.com/office/officeart/2008/layout/NameandTitleOrganizationalChart"/>
    <dgm:cxn modelId="{3A9B0DCB-286F-4C80-BE5C-1CE57A2ECA76}" srcId="{9D2060D9-2C49-4CCA-AE96-5551C8B7662A}" destId="{99E2D66F-1651-451F-8BEC-6D20C50557C9}" srcOrd="0" destOrd="0" parTransId="{9391A335-7A4B-41AA-A566-C39DA3961A83}" sibTransId="{6916E959-94AD-4CA9-9AEE-FAA2810C6512}"/>
    <dgm:cxn modelId="{D5FF2AD4-397E-684F-80CA-5794406501E2}" type="presOf" srcId="{6916E959-94AD-4CA9-9AEE-FAA2810C6512}" destId="{92E965E6-8E40-4D99-B90F-E081F289D693}" srcOrd="0" destOrd="0" presId="urn:microsoft.com/office/officeart/2008/layout/NameandTitleOrganizationalChart"/>
    <dgm:cxn modelId="{8BAA5EDB-26A8-3A42-AFC8-3D4D9C75E875}" type="presOf" srcId="{99E2D66F-1651-451F-8BEC-6D20C50557C9}" destId="{F2EE1191-F956-4DEC-8537-FE3145FA21BE}" srcOrd="1" destOrd="0" presId="urn:microsoft.com/office/officeart/2008/layout/NameandTitleOrganizationalChart"/>
    <dgm:cxn modelId="{352D3B7C-126D-6F49-BB23-3FF348974E94}" type="presParOf" srcId="{EE9A3F7B-5477-4F5D-936F-DEF2F3198EDE}" destId="{C9D47DB2-DD45-4CC4-8276-A144483A6C91}" srcOrd="0" destOrd="0" presId="urn:microsoft.com/office/officeart/2008/layout/NameandTitleOrganizationalChart"/>
    <dgm:cxn modelId="{9570F082-C3FB-644F-9628-DA27248DFD3C}" type="presParOf" srcId="{C9D47DB2-DD45-4CC4-8276-A144483A6C91}" destId="{D9C51DD9-64E9-411E-83ED-2E4DA30719D8}" srcOrd="0" destOrd="0" presId="urn:microsoft.com/office/officeart/2008/layout/NameandTitleOrganizationalChart"/>
    <dgm:cxn modelId="{71E2C127-575D-4B41-9008-602B459A6BC9}" type="presParOf" srcId="{D9C51DD9-64E9-411E-83ED-2E4DA30719D8}" destId="{262C8C2D-4F7D-44FD-A0BE-D16A2047330B}" srcOrd="0" destOrd="0" presId="urn:microsoft.com/office/officeart/2008/layout/NameandTitleOrganizationalChart"/>
    <dgm:cxn modelId="{E0B2C6BE-AB2F-DB4C-B6FE-14D42762C0C8}" type="presParOf" srcId="{D9C51DD9-64E9-411E-83ED-2E4DA30719D8}" destId="{0B06563D-380E-4DB2-A8DE-FB1FD0F3CB82}" srcOrd="1" destOrd="0" presId="urn:microsoft.com/office/officeart/2008/layout/NameandTitleOrganizationalChart"/>
    <dgm:cxn modelId="{10F59002-03CA-EC48-8DEC-DDA572C22682}" type="presParOf" srcId="{D9C51DD9-64E9-411E-83ED-2E4DA30719D8}" destId="{9CBAFB07-008C-487B-83BE-7FA7F096D728}" srcOrd="2" destOrd="0" presId="urn:microsoft.com/office/officeart/2008/layout/NameandTitleOrganizationalChart"/>
    <dgm:cxn modelId="{589BF0BB-6C2A-9043-9575-DB388CA33C7C}" type="presParOf" srcId="{C9D47DB2-DD45-4CC4-8276-A144483A6C91}" destId="{49C4E09D-2F13-4029-B222-DBC548E9182B}" srcOrd="1" destOrd="0" presId="urn:microsoft.com/office/officeart/2008/layout/NameandTitleOrganizationalChart"/>
    <dgm:cxn modelId="{C603A8B8-C26D-4448-993A-5728229A2F6C}" type="presParOf" srcId="{49C4E09D-2F13-4029-B222-DBC548E9182B}" destId="{6450D158-10E4-46C9-A8EA-726C5085FB50}" srcOrd="0" destOrd="0" presId="urn:microsoft.com/office/officeart/2008/layout/NameandTitleOrganizationalChart"/>
    <dgm:cxn modelId="{CC732595-9401-A247-B3BD-F711086BEC85}" type="presParOf" srcId="{49C4E09D-2F13-4029-B222-DBC548E9182B}" destId="{CFA78A7C-4DF9-40C1-B211-38F27EEB9B8F}" srcOrd="1" destOrd="0" presId="urn:microsoft.com/office/officeart/2008/layout/NameandTitleOrganizationalChart"/>
    <dgm:cxn modelId="{049EFFDB-2A48-B54A-968A-85A6C26DF726}" type="presParOf" srcId="{CFA78A7C-4DF9-40C1-B211-38F27EEB9B8F}" destId="{BF1BB08E-FC7C-498A-A7BF-0E5FC4B1F673}" srcOrd="0" destOrd="0" presId="urn:microsoft.com/office/officeart/2008/layout/NameandTitleOrganizationalChart"/>
    <dgm:cxn modelId="{893BA977-D52C-314D-95FE-2C047763780B}" type="presParOf" srcId="{BF1BB08E-FC7C-498A-A7BF-0E5FC4B1F673}" destId="{CA717D71-082D-4ABE-8B26-8C1F450F42BA}" srcOrd="0" destOrd="0" presId="urn:microsoft.com/office/officeart/2008/layout/NameandTitleOrganizationalChart"/>
    <dgm:cxn modelId="{05733C79-F467-B243-B35A-5834DB8EAC9C}" type="presParOf" srcId="{BF1BB08E-FC7C-498A-A7BF-0E5FC4B1F673}" destId="{92E965E6-8E40-4D99-B90F-E081F289D693}" srcOrd="1" destOrd="0" presId="urn:microsoft.com/office/officeart/2008/layout/NameandTitleOrganizationalChart"/>
    <dgm:cxn modelId="{5C8F414C-46A5-F748-8CD5-D86439C6E48F}" type="presParOf" srcId="{BF1BB08E-FC7C-498A-A7BF-0E5FC4B1F673}" destId="{F2EE1191-F956-4DEC-8537-FE3145FA21BE}" srcOrd="2" destOrd="0" presId="urn:microsoft.com/office/officeart/2008/layout/NameandTitleOrganizationalChart"/>
    <dgm:cxn modelId="{69FD3832-2B9A-9C40-8F79-1CFD01E2C50E}" type="presParOf" srcId="{CFA78A7C-4DF9-40C1-B211-38F27EEB9B8F}" destId="{9A14D587-0E00-4852-99D3-0BAB9EBA55DD}" srcOrd="1" destOrd="0" presId="urn:microsoft.com/office/officeart/2008/layout/NameandTitleOrganizationalChart"/>
    <dgm:cxn modelId="{FFF24031-1BD0-904B-B3C8-08D9B8587B58}" type="presParOf" srcId="{CFA78A7C-4DF9-40C1-B211-38F27EEB9B8F}" destId="{FE5DFB0F-978D-4992-92EA-313739DEE34A}" srcOrd="2" destOrd="0" presId="urn:microsoft.com/office/officeart/2008/layout/NameandTitleOrganizationalChart"/>
    <dgm:cxn modelId="{E2C32325-B9C6-C344-B219-DA381F0B1ED0}" type="presParOf" srcId="{49C4E09D-2F13-4029-B222-DBC548E9182B}" destId="{8AF35189-EA08-4112-A219-3B53C68F2AF6}" srcOrd="2" destOrd="0" presId="urn:microsoft.com/office/officeart/2008/layout/NameandTitleOrganizationalChart"/>
    <dgm:cxn modelId="{CF4A7F9E-49F0-D649-B082-48B197DF0555}" type="presParOf" srcId="{49C4E09D-2F13-4029-B222-DBC548E9182B}" destId="{EC34E64E-6508-4A76-833A-8A06778D4C91}" srcOrd="3" destOrd="0" presId="urn:microsoft.com/office/officeart/2008/layout/NameandTitleOrganizationalChart"/>
    <dgm:cxn modelId="{91D2EE2D-05C2-5C4B-9ACF-55F72C5DE4CB}" type="presParOf" srcId="{EC34E64E-6508-4A76-833A-8A06778D4C91}" destId="{A6CD3602-B2CA-4776-95AC-CEAD2EF98507}" srcOrd="0" destOrd="0" presId="urn:microsoft.com/office/officeart/2008/layout/NameandTitleOrganizationalChart"/>
    <dgm:cxn modelId="{42E3CF9A-EFBC-7046-B4BA-F524F62ED1F3}" type="presParOf" srcId="{A6CD3602-B2CA-4776-95AC-CEAD2EF98507}" destId="{4C8E3A03-A3BC-42DD-BCD5-359B3130FB9D}" srcOrd="0" destOrd="0" presId="urn:microsoft.com/office/officeart/2008/layout/NameandTitleOrganizationalChart"/>
    <dgm:cxn modelId="{28495DF3-C012-1849-8C01-BF6A69FBF33F}" type="presParOf" srcId="{A6CD3602-B2CA-4776-95AC-CEAD2EF98507}" destId="{3E7061CA-A25A-439C-97C3-1C237009EDEE}" srcOrd="1" destOrd="0" presId="urn:microsoft.com/office/officeart/2008/layout/NameandTitleOrganizationalChart"/>
    <dgm:cxn modelId="{4D212AAC-212F-264A-A618-42C353BA1B15}" type="presParOf" srcId="{A6CD3602-B2CA-4776-95AC-CEAD2EF98507}" destId="{E24BF23A-BCA1-4366-AA07-923E24AD6650}" srcOrd="2" destOrd="0" presId="urn:microsoft.com/office/officeart/2008/layout/NameandTitleOrganizationalChart"/>
    <dgm:cxn modelId="{37820B1A-3D0C-5348-B351-1080340E4923}" type="presParOf" srcId="{EC34E64E-6508-4A76-833A-8A06778D4C91}" destId="{5E255114-E097-4169-AF00-4F50BE2719A6}" srcOrd="1" destOrd="0" presId="urn:microsoft.com/office/officeart/2008/layout/NameandTitleOrganizationalChart"/>
    <dgm:cxn modelId="{6B87B977-5261-7C4F-AE13-6AF397C3CA68}" type="presParOf" srcId="{EC34E64E-6508-4A76-833A-8A06778D4C91}" destId="{1CBEA99F-6535-4663-A3A7-AABA20EE0848}" srcOrd="2" destOrd="0" presId="urn:microsoft.com/office/officeart/2008/layout/NameandTitleOrganizationalChart"/>
    <dgm:cxn modelId="{67C6DF5D-102D-E34A-B2C6-4637E94BB35A}" type="presParOf" srcId="{C9D47DB2-DD45-4CC4-8276-A144483A6C91}" destId="{63C07504-01C5-4A3E-A609-174C7689C73D}"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19EEC-7B51-4B75-AFE7-CF814F4A9D10}">
      <dsp:nvSpPr>
        <dsp:cNvPr id="0" name=""/>
        <dsp:cNvSpPr/>
      </dsp:nvSpPr>
      <dsp:spPr>
        <a:xfrm>
          <a:off x="3616" y="973996"/>
          <a:ext cx="1581224" cy="2227302"/>
        </a:xfrm>
        <a:prstGeom prst="roundRect">
          <a:avLst>
            <a:gd name="adj" fmla="val 10000"/>
          </a:avLst>
        </a:prstGeom>
        <a:solidFill>
          <a:schemeClr val="accent1">
            <a:shade val="5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noProof="0" dirty="0"/>
            <a:t>Decision to start negotiation (also insolvent but no more than 15 % contested claims)</a:t>
          </a:r>
        </a:p>
      </dsp:txBody>
      <dsp:txXfrm>
        <a:off x="49928" y="1020308"/>
        <a:ext cx="1488600" cy="2134678"/>
      </dsp:txXfrm>
    </dsp:sp>
    <dsp:sp modelId="{1B4304D8-4F08-484A-8ECD-05E867A6097D}">
      <dsp:nvSpPr>
        <dsp:cNvPr id="0" name=""/>
        <dsp:cNvSpPr/>
      </dsp:nvSpPr>
      <dsp:spPr>
        <a:xfrm>
          <a:off x="1742963" y="1891575"/>
          <a:ext cx="335219" cy="392143"/>
        </a:xfrm>
        <a:prstGeom prst="rightArrow">
          <a:avLst>
            <a:gd name="adj1" fmla="val 60000"/>
            <a:gd name="adj2" fmla="val 50000"/>
          </a:avLst>
        </a:prstGeom>
        <a:solidFill>
          <a:schemeClr val="accent1">
            <a:shade val="90000"/>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pl-PL" sz="1300" kern="1200"/>
        </a:p>
      </dsp:txBody>
      <dsp:txXfrm>
        <a:off x="1742963" y="1970004"/>
        <a:ext cx="234653" cy="235285"/>
      </dsp:txXfrm>
    </dsp:sp>
    <dsp:sp modelId="{226C9292-EB39-48EE-847C-F3482502C5C7}">
      <dsp:nvSpPr>
        <dsp:cNvPr id="0" name=""/>
        <dsp:cNvSpPr/>
      </dsp:nvSpPr>
      <dsp:spPr>
        <a:xfrm>
          <a:off x="2217330" y="973996"/>
          <a:ext cx="1581224" cy="2227302"/>
        </a:xfrm>
        <a:prstGeom prst="roundRect">
          <a:avLst>
            <a:gd name="adj" fmla="val 10000"/>
          </a:avLst>
        </a:prstGeom>
        <a:solidFill>
          <a:schemeClr val="accent1">
            <a:shade val="50000"/>
            <a:hueOff val="180718"/>
            <a:satOff val="-3780"/>
            <a:lumOff val="21031"/>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noProof="0" dirty="0"/>
            <a:t>Obligatory contract with IP (supervision of the proceeding; no limitation of deb</a:t>
          </a:r>
          <a:r>
            <a:rPr lang="pl-PL" sz="1600" kern="1200" noProof="0" dirty="0"/>
            <a:t>t</a:t>
          </a:r>
          <a:r>
            <a:rPr lang="en-US" sz="1600" kern="1200" noProof="0" dirty="0"/>
            <a:t>o</a:t>
          </a:r>
          <a:r>
            <a:rPr lang="pl-PL" sz="1600" kern="1200" noProof="0" dirty="0"/>
            <a:t>r</a:t>
          </a:r>
          <a:r>
            <a:rPr lang="en-US" sz="1600" kern="1200" noProof="0" dirty="0"/>
            <a:t>’s capability to manage the business)</a:t>
          </a:r>
        </a:p>
      </dsp:txBody>
      <dsp:txXfrm>
        <a:off x="2263642" y="1020308"/>
        <a:ext cx="1488600" cy="2134678"/>
      </dsp:txXfrm>
    </dsp:sp>
    <dsp:sp modelId="{CEEB3995-4952-40EA-B56D-F8CB4B937483}">
      <dsp:nvSpPr>
        <dsp:cNvPr id="0" name=""/>
        <dsp:cNvSpPr/>
      </dsp:nvSpPr>
      <dsp:spPr>
        <a:xfrm>
          <a:off x="3956677" y="1891575"/>
          <a:ext cx="335219" cy="392143"/>
        </a:xfrm>
        <a:prstGeom prst="rightArrow">
          <a:avLst>
            <a:gd name="adj1" fmla="val 60000"/>
            <a:gd name="adj2" fmla="val 50000"/>
          </a:avLst>
        </a:prstGeom>
        <a:solidFill>
          <a:schemeClr val="accent1">
            <a:shade val="90000"/>
            <a:hueOff val="250074"/>
            <a:satOff val="-4618"/>
            <a:lumOff val="2141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pl-PL" sz="1300" kern="1200"/>
        </a:p>
      </dsp:txBody>
      <dsp:txXfrm>
        <a:off x="3956677" y="1970004"/>
        <a:ext cx="234653" cy="235285"/>
      </dsp:txXfrm>
    </dsp:sp>
    <dsp:sp modelId="{22E27A07-154D-4D52-B559-3C90479E8530}">
      <dsp:nvSpPr>
        <dsp:cNvPr id="0" name=""/>
        <dsp:cNvSpPr/>
      </dsp:nvSpPr>
      <dsp:spPr>
        <a:xfrm>
          <a:off x="4431044" y="973996"/>
          <a:ext cx="1581224" cy="2227302"/>
        </a:xfrm>
        <a:prstGeom prst="roundRect">
          <a:avLst>
            <a:gd name="adj" fmla="val 10000"/>
          </a:avLst>
        </a:prstGeom>
        <a:solidFill>
          <a:schemeClr val="accent1">
            <a:shade val="50000"/>
            <a:hueOff val="361436"/>
            <a:satOff val="-7560"/>
            <a:lumOff val="42063"/>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noProof="0" dirty="0"/>
            <a:t>Setting the date of the arrangement</a:t>
          </a:r>
        </a:p>
        <a:p>
          <a:pPr marL="0" lvl="0" indent="0" algn="ctr" defTabSz="711200">
            <a:lnSpc>
              <a:spcPct val="90000"/>
            </a:lnSpc>
            <a:spcBef>
              <a:spcPct val="0"/>
            </a:spcBef>
            <a:spcAft>
              <a:spcPct val="35000"/>
            </a:spcAft>
            <a:buNone/>
          </a:pPr>
          <a:r>
            <a:rPr lang="en-US" sz="1600" kern="1200" noProof="0" dirty="0"/>
            <a:t>(within 3 months prior to application</a:t>
          </a:r>
        </a:p>
      </dsp:txBody>
      <dsp:txXfrm>
        <a:off x="4477356" y="1020308"/>
        <a:ext cx="1488600" cy="2134678"/>
      </dsp:txXfrm>
    </dsp:sp>
    <dsp:sp modelId="{FF3BC87C-31AA-48B8-8A8A-32C5226CA552}">
      <dsp:nvSpPr>
        <dsp:cNvPr id="0" name=""/>
        <dsp:cNvSpPr/>
      </dsp:nvSpPr>
      <dsp:spPr>
        <a:xfrm rot="21476863">
          <a:off x="6123145" y="1855054"/>
          <a:ext cx="235367" cy="392143"/>
        </a:xfrm>
        <a:prstGeom prst="rightArrow">
          <a:avLst>
            <a:gd name="adj1" fmla="val 60000"/>
            <a:gd name="adj2" fmla="val 50000"/>
          </a:avLst>
        </a:prstGeom>
        <a:solidFill>
          <a:schemeClr val="accent1">
            <a:shade val="90000"/>
            <a:hueOff val="250074"/>
            <a:satOff val="-4618"/>
            <a:lumOff val="2141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pl-PL" sz="1300" kern="1200"/>
        </a:p>
      </dsp:txBody>
      <dsp:txXfrm>
        <a:off x="6123168" y="1934747"/>
        <a:ext cx="164757" cy="235285"/>
      </dsp:txXfrm>
    </dsp:sp>
    <dsp:sp modelId="{31EE5E19-0622-4FEC-90EB-40D251035E82}">
      <dsp:nvSpPr>
        <dsp:cNvPr id="0" name=""/>
        <dsp:cNvSpPr/>
      </dsp:nvSpPr>
      <dsp:spPr>
        <a:xfrm>
          <a:off x="6456074" y="901430"/>
          <a:ext cx="1581224" cy="2227302"/>
        </a:xfrm>
        <a:prstGeom prst="roundRect">
          <a:avLst>
            <a:gd name="adj" fmla="val 10000"/>
          </a:avLst>
        </a:prstGeom>
        <a:solidFill>
          <a:schemeClr val="accent1">
            <a:shade val="50000"/>
            <a:hueOff val="180718"/>
            <a:satOff val="-3780"/>
            <a:lumOff val="21031"/>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noProof="0" dirty="0"/>
            <a:t>Collection of the votes</a:t>
          </a:r>
        </a:p>
        <a:p>
          <a:pPr marL="0" lvl="0" indent="0" algn="ctr" defTabSz="711200">
            <a:lnSpc>
              <a:spcPct val="90000"/>
            </a:lnSpc>
            <a:spcBef>
              <a:spcPct val="0"/>
            </a:spcBef>
            <a:spcAft>
              <a:spcPct val="35000"/>
            </a:spcAft>
            <a:buNone/>
          </a:pPr>
          <a:r>
            <a:rPr lang="en-US" sz="1600" kern="1200" noProof="0" dirty="0"/>
            <a:t>(template of ballot – regulation no 2215/2015</a:t>
          </a:r>
        </a:p>
      </dsp:txBody>
      <dsp:txXfrm>
        <a:off x="6502386" y="947742"/>
        <a:ext cx="1488600" cy="21346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BAABB-56FF-470E-88DA-D432246C28D9}">
      <dsp:nvSpPr>
        <dsp:cNvPr id="0" name=""/>
        <dsp:cNvSpPr/>
      </dsp:nvSpPr>
      <dsp:spPr>
        <a:xfrm>
          <a:off x="2411" y="988109"/>
          <a:ext cx="2937420" cy="1174968"/>
        </a:xfrm>
        <a:prstGeom prst="chevron">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noProof="0" dirty="0"/>
            <a:t>Application to the court (</a:t>
          </a:r>
          <a:r>
            <a:rPr lang="en-US" sz="1300" kern="1200" noProof="0" dirty="0" err="1"/>
            <a:t>i.a</a:t>
          </a:r>
          <a:r>
            <a:rPr lang="en-US" sz="1300" kern="1200" noProof="0" dirty="0"/>
            <a:t>. IP report, proof of sending ballots; </a:t>
          </a:r>
        </a:p>
      </dsp:txBody>
      <dsp:txXfrm>
        <a:off x="589895" y="988109"/>
        <a:ext cx="1762452" cy="1174968"/>
      </dsp:txXfrm>
    </dsp:sp>
    <dsp:sp modelId="{1A3C1F4C-1C2B-44C5-BBCA-078BAAADCA9E}">
      <dsp:nvSpPr>
        <dsp:cNvPr id="0" name=""/>
        <dsp:cNvSpPr/>
      </dsp:nvSpPr>
      <dsp:spPr>
        <a:xfrm>
          <a:off x="2646089" y="988109"/>
          <a:ext cx="2937420" cy="1174968"/>
        </a:xfrm>
        <a:prstGeom prst="chevron">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noProof="0" dirty="0"/>
            <a:t>Two weeks for the court’s decision; It must contain Polish court jurisdiction grounds (art. 4.1. Reg. 848/2015) and is made public</a:t>
          </a:r>
        </a:p>
      </dsp:txBody>
      <dsp:txXfrm>
        <a:off x="3233573" y="988109"/>
        <a:ext cx="1762452" cy="1174968"/>
      </dsp:txXfrm>
    </dsp:sp>
    <dsp:sp modelId="{D182C53F-6164-45DA-9F55-966E91E0F010}">
      <dsp:nvSpPr>
        <dsp:cNvPr id="0" name=""/>
        <dsp:cNvSpPr/>
      </dsp:nvSpPr>
      <dsp:spPr>
        <a:xfrm>
          <a:off x="5289768" y="988109"/>
          <a:ext cx="2937420" cy="1174968"/>
        </a:xfrm>
        <a:prstGeom prst="chevron">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noProof="0" dirty="0"/>
            <a:t>IP becomes deb</a:t>
          </a:r>
          <a:r>
            <a:rPr lang="pl-PL" sz="1300" kern="1200" noProof="0" dirty="0"/>
            <a:t>tor</a:t>
          </a:r>
          <a:r>
            <a:rPr lang="en-US" sz="1300" kern="1200" noProof="0" dirty="0"/>
            <a:t>’s supervisor up to the time of validation of the court’s decision (30 days for the II instance court)</a:t>
          </a:r>
        </a:p>
      </dsp:txBody>
      <dsp:txXfrm>
        <a:off x="5877252" y="988109"/>
        <a:ext cx="1762452" cy="11749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35189-EA08-4112-A219-3B53C68F2AF6}">
      <dsp:nvSpPr>
        <dsp:cNvPr id="0" name=""/>
        <dsp:cNvSpPr/>
      </dsp:nvSpPr>
      <dsp:spPr>
        <a:xfrm>
          <a:off x="3815955" y="1319418"/>
          <a:ext cx="1709147" cy="762194"/>
        </a:xfrm>
        <a:custGeom>
          <a:avLst/>
          <a:gdLst/>
          <a:ahLst/>
          <a:cxnLst/>
          <a:rect l="0" t="0" r="0" b="0"/>
          <a:pathLst>
            <a:path>
              <a:moveTo>
                <a:pt x="0" y="0"/>
              </a:moveTo>
              <a:lnTo>
                <a:pt x="0" y="454385"/>
              </a:lnTo>
              <a:lnTo>
                <a:pt x="1709147" y="454385"/>
              </a:lnTo>
              <a:lnTo>
                <a:pt x="1709147" y="7621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50D158-10E4-46C9-A8EA-726C5085FB50}">
      <dsp:nvSpPr>
        <dsp:cNvPr id="0" name=""/>
        <dsp:cNvSpPr/>
      </dsp:nvSpPr>
      <dsp:spPr>
        <a:xfrm>
          <a:off x="2106807" y="1319418"/>
          <a:ext cx="1709147" cy="762194"/>
        </a:xfrm>
        <a:custGeom>
          <a:avLst/>
          <a:gdLst/>
          <a:ahLst/>
          <a:cxnLst/>
          <a:rect l="0" t="0" r="0" b="0"/>
          <a:pathLst>
            <a:path>
              <a:moveTo>
                <a:pt x="1709147" y="0"/>
              </a:moveTo>
              <a:lnTo>
                <a:pt x="1709147" y="454385"/>
              </a:lnTo>
              <a:lnTo>
                <a:pt x="0" y="454385"/>
              </a:lnTo>
              <a:lnTo>
                <a:pt x="0" y="7621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2C8C2D-4F7D-44FD-A0BE-D16A2047330B}">
      <dsp:nvSpPr>
        <dsp:cNvPr id="0" name=""/>
        <dsp:cNvSpPr/>
      </dsp:nvSpPr>
      <dsp:spPr>
        <a:xfrm>
          <a:off x="2542011" y="235"/>
          <a:ext cx="2547887" cy="13191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186151" numCol="1" spcCol="1270" anchor="ctr" anchorCtr="0">
          <a:noAutofit/>
        </a:bodyPr>
        <a:lstStyle/>
        <a:p>
          <a:pPr marL="0" lvl="0" indent="0" algn="ctr" defTabSz="488950">
            <a:lnSpc>
              <a:spcPct val="90000"/>
            </a:lnSpc>
            <a:spcBef>
              <a:spcPct val="0"/>
            </a:spcBef>
            <a:spcAft>
              <a:spcPct val="35000"/>
            </a:spcAft>
            <a:buNone/>
          </a:pPr>
          <a:endParaRPr lang="pl-PL" sz="1100" kern="1200" dirty="0"/>
        </a:p>
        <a:p>
          <a:pPr marL="0" lvl="0" indent="0" algn="ctr" defTabSz="488950">
            <a:lnSpc>
              <a:spcPct val="90000"/>
            </a:lnSpc>
            <a:spcBef>
              <a:spcPct val="0"/>
            </a:spcBef>
            <a:spcAft>
              <a:spcPct val="35000"/>
            </a:spcAft>
            <a:buNone/>
          </a:pPr>
          <a:r>
            <a:rPr lang="pl-PL" sz="1800" kern="1200" dirty="0"/>
            <a:t>The </a:t>
          </a:r>
          <a:r>
            <a:rPr lang="en-US" sz="1800" kern="1200" dirty="0"/>
            <a:t>Act the National Register of Debtors </a:t>
          </a:r>
          <a:endParaRPr lang="pl-PL" sz="1800" kern="1200" dirty="0"/>
        </a:p>
        <a:p>
          <a:pPr marL="0" lvl="0" indent="0" algn="ctr" defTabSz="488950">
            <a:lnSpc>
              <a:spcPct val="90000"/>
            </a:lnSpc>
            <a:spcBef>
              <a:spcPct val="0"/>
            </a:spcBef>
            <a:spcAft>
              <a:spcPct val="35000"/>
            </a:spcAft>
            <a:buNone/>
          </a:pPr>
          <a:r>
            <a:rPr lang="pl-PL" sz="1800" kern="1200" dirty="0"/>
            <a:t> </a:t>
          </a:r>
        </a:p>
        <a:p>
          <a:pPr marL="0" lvl="0" indent="0" algn="ctr" defTabSz="488950">
            <a:lnSpc>
              <a:spcPct val="90000"/>
            </a:lnSpc>
            <a:spcBef>
              <a:spcPct val="0"/>
            </a:spcBef>
            <a:spcAft>
              <a:spcPct val="35000"/>
            </a:spcAft>
            <a:buNone/>
          </a:pPr>
          <a:r>
            <a:rPr lang="pl-PL" sz="1100" kern="1200" dirty="0"/>
            <a:t> </a:t>
          </a:r>
        </a:p>
      </dsp:txBody>
      <dsp:txXfrm>
        <a:off x="2542011" y="235"/>
        <a:ext cx="2547887" cy="1319183"/>
      </dsp:txXfrm>
    </dsp:sp>
    <dsp:sp modelId="{0B06563D-380E-4DB2-A8DE-FB1FD0F3CB82}">
      <dsp:nvSpPr>
        <dsp:cNvPr id="0" name=""/>
        <dsp:cNvSpPr/>
      </dsp:nvSpPr>
      <dsp:spPr>
        <a:xfrm>
          <a:off x="3051589" y="1026266"/>
          <a:ext cx="2293099" cy="43972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17780" rIns="71120" bIns="17780" numCol="1" spcCol="1270" anchor="ctr" anchorCtr="0">
          <a:noAutofit/>
        </a:bodyPr>
        <a:lstStyle/>
        <a:p>
          <a:pPr marL="0" lvl="0" indent="0" algn="r" defTabSz="1244600">
            <a:lnSpc>
              <a:spcPct val="90000"/>
            </a:lnSpc>
            <a:spcBef>
              <a:spcPct val="0"/>
            </a:spcBef>
            <a:spcAft>
              <a:spcPct val="35000"/>
            </a:spcAft>
            <a:buNone/>
          </a:pPr>
          <a:r>
            <a:rPr lang="pl-PL" sz="2800" kern="1200" dirty="0"/>
            <a:t>Law</a:t>
          </a:r>
        </a:p>
      </dsp:txBody>
      <dsp:txXfrm>
        <a:off x="3051589" y="1026266"/>
        <a:ext cx="2293099" cy="439727"/>
      </dsp:txXfrm>
    </dsp:sp>
    <dsp:sp modelId="{CA717D71-082D-4ABE-8B26-8C1F450F42BA}">
      <dsp:nvSpPr>
        <dsp:cNvPr id="0" name=""/>
        <dsp:cNvSpPr/>
      </dsp:nvSpPr>
      <dsp:spPr>
        <a:xfrm>
          <a:off x="832863" y="2081613"/>
          <a:ext cx="2547887" cy="13191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86151" numCol="1" spcCol="1270" anchor="ctr" anchorCtr="0">
          <a:noAutofit/>
        </a:bodyPr>
        <a:lstStyle/>
        <a:p>
          <a:pPr marL="0" lvl="0" indent="0" algn="ctr" defTabSz="844550">
            <a:lnSpc>
              <a:spcPct val="90000"/>
            </a:lnSpc>
            <a:spcBef>
              <a:spcPct val="0"/>
            </a:spcBef>
            <a:spcAft>
              <a:spcPct val="35000"/>
            </a:spcAft>
            <a:buNone/>
          </a:pPr>
          <a:r>
            <a:rPr lang="en-US" sz="1900" kern="1200" dirty="0"/>
            <a:t>the National Register of Debtors </a:t>
          </a:r>
          <a:endParaRPr lang="pl-PL" sz="1900" kern="1200" dirty="0"/>
        </a:p>
      </dsp:txBody>
      <dsp:txXfrm>
        <a:off x="832863" y="2081613"/>
        <a:ext cx="2547887" cy="1319183"/>
      </dsp:txXfrm>
    </dsp:sp>
    <dsp:sp modelId="{92E965E6-8E40-4D99-B90F-E081F289D693}">
      <dsp:nvSpPr>
        <dsp:cNvPr id="0" name=""/>
        <dsp:cNvSpPr/>
      </dsp:nvSpPr>
      <dsp:spPr>
        <a:xfrm>
          <a:off x="1342441" y="3107645"/>
          <a:ext cx="2293099" cy="43972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17780" rIns="71120" bIns="17780" numCol="1" spcCol="1270" anchor="ctr" anchorCtr="0">
          <a:noAutofit/>
        </a:bodyPr>
        <a:lstStyle/>
        <a:p>
          <a:pPr marL="0" lvl="0" indent="0" algn="r" defTabSz="1244600">
            <a:lnSpc>
              <a:spcPct val="90000"/>
            </a:lnSpc>
            <a:spcBef>
              <a:spcPct val="0"/>
            </a:spcBef>
            <a:spcAft>
              <a:spcPct val="35000"/>
            </a:spcAft>
            <a:buNone/>
          </a:pPr>
          <a:r>
            <a:rPr lang="pl-PL" sz="2800" kern="1200" dirty="0"/>
            <a:t>Register</a:t>
          </a:r>
        </a:p>
      </dsp:txBody>
      <dsp:txXfrm>
        <a:off x="1342441" y="3107645"/>
        <a:ext cx="2293099" cy="439727"/>
      </dsp:txXfrm>
    </dsp:sp>
    <dsp:sp modelId="{4C8E3A03-A3BC-42DD-BCD5-359B3130FB9D}">
      <dsp:nvSpPr>
        <dsp:cNvPr id="0" name=""/>
        <dsp:cNvSpPr/>
      </dsp:nvSpPr>
      <dsp:spPr>
        <a:xfrm>
          <a:off x="4251159" y="2081613"/>
          <a:ext cx="2547887" cy="13191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86151" numCol="1" spcCol="1270" anchor="ctr" anchorCtr="0">
          <a:noAutofit/>
        </a:bodyPr>
        <a:lstStyle/>
        <a:p>
          <a:pPr marL="0" lvl="0" indent="0" algn="ctr" defTabSz="844550">
            <a:lnSpc>
              <a:spcPct val="90000"/>
            </a:lnSpc>
            <a:spcBef>
              <a:spcPct val="0"/>
            </a:spcBef>
            <a:spcAft>
              <a:spcPct val="35000"/>
            </a:spcAft>
            <a:buNone/>
          </a:pPr>
          <a:r>
            <a:rPr lang="pl-PL" sz="1900" kern="1200"/>
            <a:t>the teleinformation (ICT) system for insolvency and restructuring proceedings </a:t>
          </a:r>
        </a:p>
      </dsp:txBody>
      <dsp:txXfrm>
        <a:off x="4251159" y="2081613"/>
        <a:ext cx="2547887" cy="1319183"/>
      </dsp:txXfrm>
    </dsp:sp>
    <dsp:sp modelId="{3E7061CA-A25A-439C-97C3-1C237009EDEE}">
      <dsp:nvSpPr>
        <dsp:cNvPr id="0" name=""/>
        <dsp:cNvSpPr/>
      </dsp:nvSpPr>
      <dsp:spPr>
        <a:xfrm>
          <a:off x="4760737" y="3107645"/>
          <a:ext cx="2293099" cy="43972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17780" rIns="71120" bIns="17780" numCol="1" spcCol="1270" anchor="ctr" anchorCtr="0">
          <a:noAutofit/>
        </a:bodyPr>
        <a:lstStyle/>
        <a:p>
          <a:pPr marL="0" lvl="0" indent="0" algn="r" defTabSz="1244600">
            <a:lnSpc>
              <a:spcPct val="90000"/>
            </a:lnSpc>
            <a:spcBef>
              <a:spcPct val="0"/>
            </a:spcBef>
            <a:spcAft>
              <a:spcPct val="35000"/>
            </a:spcAft>
            <a:buNone/>
          </a:pPr>
          <a:r>
            <a:rPr lang="pl-PL" sz="2800" kern="1200" dirty="0"/>
            <a:t>ICT System</a:t>
          </a:r>
        </a:p>
      </dsp:txBody>
      <dsp:txXfrm>
        <a:off x="4760737" y="3107645"/>
        <a:ext cx="2293099" cy="43972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atin typeface="Calibri" pitchFamily="34" charset="0"/>
              </a:defRPr>
            </a:lvl1pPr>
          </a:lstStyle>
          <a:p>
            <a:endParaRPr lang="en-GB" dirty="0"/>
          </a:p>
        </p:txBody>
      </p:sp>
      <p:sp>
        <p:nvSpPr>
          <p:cNvPr id="6147" name="Rectangle 3"/>
          <p:cNvSpPr>
            <a:spLocks noGrp="1" noChangeArrowheads="1"/>
          </p:cNvSpPr>
          <p:nvPr>
            <p:ph type="dt" sz="quarter"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atin typeface="Calibri" pitchFamily="34" charset="0"/>
              </a:defRPr>
            </a:lvl1pPr>
          </a:lstStyle>
          <a:p>
            <a:fld id="{D662CF7D-9659-4857-80BE-6826BF440663}" type="datetimeFigureOut">
              <a:rPr lang="en-GB"/>
              <a:pPr/>
              <a:t>10/10/2017</a:t>
            </a:fld>
            <a:endParaRPr lang="en-GB" dirty="0"/>
          </a:p>
        </p:txBody>
      </p:sp>
      <p:sp>
        <p:nvSpPr>
          <p:cNvPr id="6148" name="Rectangle 4"/>
          <p:cNvSpPr>
            <a:spLocks noGrp="1" noChangeArrowheads="1"/>
          </p:cNvSpPr>
          <p:nvPr>
            <p:ph type="ftr" sz="quarter" idx="2"/>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atin typeface="Calibri" pitchFamily="34" charset="0"/>
              </a:defRPr>
            </a:lvl1pPr>
          </a:lstStyle>
          <a:p>
            <a:endParaRPr lang="en-GB" dirty="0"/>
          </a:p>
        </p:txBody>
      </p:sp>
      <p:sp>
        <p:nvSpPr>
          <p:cNvPr id="6149" name="Rectangle 5"/>
          <p:cNvSpPr>
            <a:spLocks noGrp="1" noChangeArrowheads="1"/>
          </p:cNvSpPr>
          <p:nvPr>
            <p:ph type="sldNum" sz="quarter" idx="3"/>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atin typeface="Calibri" pitchFamily="34" charset="0"/>
              </a:defRPr>
            </a:lvl1pPr>
          </a:lstStyle>
          <a:p>
            <a:fld id="{EB47CDCA-B527-4647-881F-C0C6B5798073}" type="slidenum">
              <a:rPr lang="en-GB"/>
              <a:pPr/>
              <a:t>‹N°›</a:t>
            </a:fld>
            <a:endParaRPr lang="en-GB" dirty="0"/>
          </a:p>
        </p:txBody>
      </p:sp>
    </p:spTree>
    <p:extLst>
      <p:ext uri="{BB962C8B-B14F-4D97-AF65-F5344CB8AC3E}">
        <p14:creationId xmlns:p14="http://schemas.microsoft.com/office/powerpoint/2010/main" val="707728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8BB0F584-8F26-4C27-9A35-E5BEEAE1EBF0}" type="datetimeFigureOut">
              <a:rPr lang="nl-NL" smtClean="0"/>
              <a:pPr/>
              <a:t>10-10-2017</a:t>
            </a:fld>
            <a:endParaRPr lang="nl-NL" dirty="0"/>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nl-NL"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2ECAE942-F0F1-4A63-BD90-6F83A09986A2}" type="slidenum">
              <a:rPr lang="nl-NL" smtClean="0"/>
              <a:pPr/>
              <a:t>‹N°›</a:t>
            </a:fld>
            <a:endParaRPr lang="nl-NL" dirty="0"/>
          </a:p>
        </p:txBody>
      </p:sp>
    </p:spTree>
    <p:extLst>
      <p:ext uri="{BB962C8B-B14F-4D97-AF65-F5344CB8AC3E}">
        <p14:creationId xmlns:p14="http://schemas.microsoft.com/office/powerpoint/2010/main" val="3488134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616569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4932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3783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909353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206170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286577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439469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6064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38468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49590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209419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82719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4686258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187944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436756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54758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979064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273291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166446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901931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71407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48763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760697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99013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609921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6388447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5929912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6517900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2735020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788594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846221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3497544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8410379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4618269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6537358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1055374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5708009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rtl="0"/>
            <a:r>
              <a:rPr lang="en" b="1" i="0" u="none" baseline="0"/>
              <a:t>EXPLANATORY NOTES FOR THE PERSON GIVING THE PRESENTATION</a:t>
            </a:r>
          </a:p>
          <a:p>
            <a:endParaRPr lang="en" dirty="0"/>
          </a:p>
          <a:p>
            <a:pPr algn="l" rtl="0"/>
            <a:r>
              <a:rPr lang="en" b="0" i="0" u="none" baseline="0"/>
              <a:t>This is a general basic presentation for internal and external use. The target group can differ for each sheet. </a:t>
            </a:r>
          </a:p>
          <a:p>
            <a:pPr algn="l" rtl="0"/>
            <a:r>
              <a:rPr lang="en" b="0" i="0" u="none" baseline="0"/>
              <a:t>By using the 'hide slide' function (right-click on the left of the screen on the slide and hide the slide by selecting the bottom option), slides which are not necessary for the target group can be made invisible in the presentation.</a:t>
            </a:r>
          </a:p>
          <a:p>
            <a:endParaRPr lang="en" baseline="0" dirty="0"/>
          </a:p>
          <a:p>
            <a:endParaRPr lang="en" baseline="0" dirty="0"/>
          </a:p>
          <a:p>
            <a:endParaRPr lang="en" baseline="0" dirty="0"/>
          </a:p>
          <a:p>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57</a:t>
            </a:fld>
            <a:endParaRPr lang="en">
              <a:solidFill>
                <a:srgbClr val="000000"/>
              </a:solidFill>
            </a:endParaRPr>
          </a:p>
        </p:txBody>
      </p:sp>
    </p:spTree>
    <p:extLst>
      <p:ext uri="{BB962C8B-B14F-4D97-AF65-F5344CB8AC3E}">
        <p14:creationId xmlns:p14="http://schemas.microsoft.com/office/powerpoint/2010/main" val="15894009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fontScale="92500" lnSpcReduction="20000"/>
          </a:bodyPr>
          <a:lstStyle/>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1" i="0" u="none" baseline="0" dirty="0">
                <a:solidFill>
                  <a:srgbClr val="002060"/>
                </a:solidFill>
              </a:rPr>
              <a:t>1. </a:t>
            </a:r>
            <a:r>
              <a:rPr lang="en" sz="1200" b="0" i="0" u="none" baseline="0" dirty="0">
                <a:solidFill>
                  <a:srgbClr val="002060"/>
                </a:solidFill>
              </a:rPr>
              <a:t>	</a:t>
            </a:r>
            <a:r>
              <a:rPr lang="en" sz="1200" b="1" i="0" u="none" baseline="0" dirty="0">
                <a:solidFill>
                  <a:srgbClr val="002060"/>
                </a:solidFill>
              </a:rPr>
              <a:t>Proposals for person giving presentation – name, position, role in QIP</a:t>
            </a:r>
          </a:p>
          <a:p>
            <a:pPr marL="179388" marR="0" indent="-179388" algn="l" defTabSz="914400" rtl="0" eaLnBrk="0" fontAlgn="base" latinLnBrk="0" hangingPunct="0">
              <a:lnSpc>
                <a:spcPct val="100000"/>
              </a:lnSpc>
              <a:spcBef>
                <a:spcPct val="30000"/>
              </a:spcBef>
              <a:spcAft>
                <a:spcPct val="0"/>
              </a:spcAft>
              <a:buClrTx/>
              <a:buSzTx/>
              <a:buFontTx/>
              <a:buNone/>
              <a:tabLst/>
              <a:defRPr/>
            </a:pPr>
            <a:endParaRPr lang="en" sz="1200" b="1" baseline="0" dirty="0">
              <a:solidFill>
                <a:srgbClr val="002060"/>
              </a:solidFill>
            </a:endParaRP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1" i="0" u="none" baseline="0" dirty="0">
                <a:solidFill>
                  <a:srgbClr val="002060"/>
                </a:solidFill>
              </a:rPr>
              <a:t>2. Explanation. Why a Quality &amp; Innovation Programme?</a:t>
            </a: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0" i="0" u="none" baseline="0" dirty="0">
                <a:solidFill>
                  <a:srgbClr val="002060"/>
                </a:solidFill>
              </a:rPr>
              <a:t>	</a:t>
            </a:r>
            <a:r>
              <a:rPr lang="en" sz="1200" b="1" i="0" u="none" baseline="0" dirty="0">
                <a:solidFill>
                  <a:srgbClr val="002060"/>
                </a:solidFill>
              </a:rPr>
              <a:t>In today's society, digitisation is a logical step for litigants and chain partners. In our daily life, we already do a huge amount online. From booking holidays to banking. </a:t>
            </a:r>
            <a:br>
              <a:rPr lang="en" sz="1200" b="1" baseline="0" dirty="0">
                <a:solidFill>
                  <a:srgbClr val="002060"/>
                </a:solidFill>
              </a:rPr>
            </a:br>
            <a:r>
              <a:rPr lang="en" sz="1200" b="1" i="0" u="none" baseline="0" dirty="0">
                <a:solidFill>
                  <a:srgbClr val="002060"/>
                </a:solidFill>
              </a:rPr>
              <a:t>There is a great demand for the option of conducting legal proceedings online.</a:t>
            </a:r>
            <a:r>
              <a:rPr lang="en" sz="1200" b="0" i="0" u="none" baseline="0" dirty="0">
                <a:solidFill>
                  <a:srgbClr val="002060"/>
                </a:solidFill>
              </a:rPr>
              <a:t> </a:t>
            </a:r>
            <a:r>
              <a:rPr lang="en" sz="1200" b="1" i="0" u="none" baseline="0" dirty="0">
                <a:solidFill>
                  <a:srgbClr val="002060"/>
                </a:solidFill>
              </a:rPr>
              <a:t>87% consider conducting legal proceedings online to be a somewhat good, good or extremely good idea.</a:t>
            </a:r>
            <a:endParaRPr lang="en" sz="1200" b="1" dirty="0">
              <a:solidFill>
                <a:srgbClr val="002060"/>
              </a:solidFill>
            </a:endParaRPr>
          </a:p>
          <a:p>
            <a:pPr marL="179388" marR="0" indent="-179388" algn="l" defTabSz="914400" rtl="0" eaLnBrk="0" fontAlgn="base" latinLnBrk="0" hangingPunct="0">
              <a:lnSpc>
                <a:spcPct val="100000"/>
              </a:lnSpc>
              <a:spcBef>
                <a:spcPct val="30000"/>
              </a:spcBef>
              <a:spcAft>
                <a:spcPct val="0"/>
              </a:spcAft>
              <a:buClrTx/>
              <a:buSzTx/>
              <a:buFontTx/>
              <a:buNone/>
              <a:tabLst/>
              <a:defRPr/>
            </a:pPr>
            <a:endParaRPr lang="en" sz="1200" b="0" i="0" u="none" strike="noStrike" kern="1200" baseline="0" dirty="0">
              <a:solidFill>
                <a:srgbClr val="002060"/>
              </a:solidFill>
              <a:latin typeface="Arial" panose="020B0604020202020204" pitchFamily="34" charset="0"/>
              <a:ea typeface="+mn-ea"/>
              <a:cs typeface="+mn-cs"/>
            </a:endParaRP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0" i="0" u="none" strike="noStrike" kern="1200" baseline="0" dirty="0">
                <a:solidFill>
                  <a:srgbClr val="002060"/>
                </a:solidFill>
                <a:latin typeface="Arial" panose="020B0604020202020204" pitchFamily="34" charset="0"/>
                <a:ea typeface="+mn-ea"/>
                <a:cs typeface="+mn-cs"/>
              </a:rPr>
              <a:t>	</a:t>
            </a:r>
            <a:r>
              <a:rPr lang="en" sz="1200" b="1" i="0" u="none" strike="noStrike" kern="1200" baseline="0" dirty="0">
                <a:solidFill>
                  <a:srgbClr val="002060"/>
                </a:solidFill>
                <a:latin typeface="Arial" panose="020B0604020202020204" pitchFamily="34" charset="0"/>
                <a:ea typeface="+mn-ea"/>
                <a:cs typeface="+mn-cs"/>
              </a:rPr>
              <a:t>Source: </a:t>
            </a:r>
            <a:r>
              <a:rPr lang="en" sz="1200" b="0" i="0" u="none" strike="noStrike" kern="1200" baseline="0" dirty="0">
                <a:solidFill>
                  <a:srgbClr val="002060"/>
                </a:solidFill>
                <a:latin typeface="Arial" panose="020B0604020202020204" pitchFamily="34" charset="0"/>
                <a:ea typeface="+mn-ea"/>
                <a:cs typeface="+mn-cs"/>
              </a:rPr>
              <a:t>‘Dutch people on the quality of and innovation in the judiciary’ 13 May 2014.</a:t>
            </a: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0" i="0" u="none" strike="noStrike" kern="1200" baseline="0" dirty="0">
                <a:solidFill>
                  <a:srgbClr val="002060"/>
                </a:solidFill>
                <a:latin typeface="Arial" panose="020B0604020202020204" pitchFamily="34" charset="0"/>
                <a:ea typeface="+mn-ea"/>
                <a:cs typeface="+mn-cs"/>
              </a:rPr>
              <a:t>	Report by Ipsos Public Affairs, the social research and corporate reputation specialists. </a:t>
            </a: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0" i="0" u="none" strike="noStrike" kern="1200" baseline="0" dirty="0">
                <a:solidFill>
                  <a:srgbClr val="002060"/>
                </a:solidFill>
                <a:latin typeface="Arial" panose="020B0604020202020204" pitchFamily="34" charset="0"/>
                <a:ea typeface="+mn-ea"/>
                <a:cs typeface="+mn-cs"/>
              </a:rPr>
              <a:t>	</a:t>
            </a:r>
            <a:r>
              <a:rPr lang="en" sz="1200" b="0" i="1" u="none" strike="noStrike" kern="1200" baseline="0" dirty="0">
                <a:solidFill>
                  <a:srgbClr val="002060"/>
                </a:solidFill>
                <a:latin typeface="Arial" panose="020B0604020202020204" pitchFamily="34" charset="0"/>
                <a:ea typeface="+mn-ea"/>
                <a:cs typeface="+mn-cs"/>
              </a:rPr>
              <a:t>‘There is a great deal of support for digitisation of proceedings: 87% consider this to be a somewhat good, good or extremely good idea. What primarily appeals to Dutch people about this is that conducting legal proceedings online is quick and easy, and they consider it to be something appropriate to the times we are living in. Another aspect they consider advantageous is the clarity and accessibility for all the parties involved.’ </a:t>
            </a:r>
          </a:p>
          <a:p>
            <a:pPr marL="179388" marR="0" indent="-179388" algn="l" defTabSz="914400" rtl="0" eaLnBrk="0" fontAlgn="base" latinLnBrk="0" hangingPunct="0">
              <a:lnSpc>
                <a:spcPct val="100000"/>
              </a:lnSpc>
              <a:spcBef>
                <a:spcPct val="30000"/>
              </a:spcBef>
              <a:spcAft>
                <a:spcPct val="0"/>
              </a:spcAft>
              <a:buClrTx/>
              <a:buSzTx/>
              <a:buFontTx/>
              <a:buNone/>
              <a:tabLst/>
              <a:defRPr/>
            </a:pPr>
            <a:endParaRPr lang="en" sz="1200" b="0" i="0" u="none" strike="noStrike" kern="1200" baseline="0" dirty="0">
              <a:solidFill>
                <a:srgbClr val="002060"/>
              </a:solidFill>
              <a:latin typeface="Arial" panose="020B0604020202020204" pitchFamily="34" charset="0"/>
              <a:ea typeface="+mn-ea"/>
              <a:cs typeface="+mn-cs"/>
            </a:endParaRP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0" i="0" u="none" strike="noStrike" kern="1200" baseline="0" dirty="0">
                <a:solidFill>
                  <a:schemeClr val="tx1"/>
                </a:solidFill>
                <a:latin typeface="Arial" panose="020B0604020202020204" pitchFamily="34" charset="0"/>
                <a:ea typeface="+mn-ea"/>
                <a:cs typeface="+mn-cs"/>
              </a:rPr>
              <a:t>	</a:t>
            </a:r>
            <a:r>
              <a:rPr lang="en" sz="1200" b="1" i="0" u="none" strike="noStrike" kern="1200" baseline="0" dirty="0">
                <a:solidFill>
                  <a:schemeClr val="tx1"/>
                </a:solidFill>
                <a:latin typeface="Arial" panose="020B0604020202020204" pitchFamily="34" charset="0"/>
                <a:ea typeface="+mn-ea"/>
                <a:cs typeface="+mn-cs"/>
              </a:rPr>
              <a:t>Source: </a:t>
            </a:r>
            <a:r>
              <a:rPr lang="en" sz="1200" b="0" i="0" u="none" strike="noStrike" kern="1200" baseline="0" dirty="0">
                <a:solidFill>
                  <a:schemeClr val="tx1"/>
                </a:solidFill>
                <a:latin typeface="Arial" panose="020B0604020202020204" pitchFamily="34" charset="0"/>
                <a:ea typeface="+mn-ea"/>
                <a:cs typeface="+mn-cs"/>
              </a:rPr>
              <a:t>Motivaction, research and strategy. ‘new core message: towards a modern judicial process.’ 7/10/2013</a:t>
            </a:r>
          </a:p>
          <a:p>
            <a:pPr algn="l" rtl="0"/>
            <a:r>
              <a:rPr lang="en" sz="1200" b="0" i="0" u="none" strike="noStrike" kern="1200" baseline="0" dirty="0">
                <a:solidFill>
                  <a:schemeClr val="tx1"/>
                </a:solidFill>
                <a:latin typeface="Arial" panose="020B0604020202020204" pitchFamily="34" charset="0"/>
                <a:ea typeface="+mn-ea"/>
                <a:cs typeface="+mn-cs"/>
              </a:rPr>
              <a:t>	</a:t>
            </a:r>
            <a:r>
              <a:rPr lang="en" sz="1200" b="0" i="1" u="none" strike="noStrike" kern="1200" baseline="0" dirty="0">
                <a:solidFill>
                  <a:schemeClr val="tx1"/>
                </a:solidFill>
                <a:latin typeface="Arial" panose="020B0604020202020204" pitchFamily="34" charset="0"/>
                <a:ea typeface="+mn-ea"/>
                <a:cs typeface="+mn-cs"/>
              </a:rPr>
              <a:t>‘'There is support for the intention of the judiciary to switch to digitisation of the case dossiers. It is in line with the broader digitisation trend, such as DigiD, the online tax return and the requirement to search for a job digitally via the UWV. The fact that the judiciary is going to embrace digitisation is seen as a logical and necessary step. </a:t>
            </a:r>
            <a:r>
              <a:rPr lang="en" sz="1200" b="0" i="0" u="none" strike="noStrike" kern="1200" baseline="0" dirty="0">
                <a:solidFill>
                  <a:schemeClr val="tx1"/>
                </a:solidFill>
                <a:latin typeface="Arial" panose="020B0604020202020204" pitchFamily="34" charset="0"/>
                <a:ea typeface="+mn-ea"/>
                <a:cs typeface="+mn-cs"/>
              </a:rPr>
              <a:t>"For example, litigants need the communication method with the court to be in line with the demands of the times, in other words – increasingly frequently – digitally.” </a:t>
            </a:r>
          </a:p>
          <a:p>
            <a:endParaRPr lang="en" dirty="0"/>
          </a:p>
          <a:p>
            <a:pPr algn="l" rtl="0"/>
            <a:r>
              <a:rPr lang="en" b="1" i="0" u="none" baseline="0" dirty="0"/>
              <a:t>core message: </a:t>
            </a:r>
            <a:r>
              <a:rPr lang="en" b="0" i="0" u="none" baseline="0" dirty="0"/>
              <a:t>conducting legal proceedings online is becoming the norm</a:t>
            </a:r>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58</a:t>
            </a:fld>
            <a:endParaRPr lang="en">
              <a:solidFill>
                <a:srgbClr val="000000"/>
              </a:solidFill>
            </a:endParaRPr>
          </a:p>
        </p:txBody>
      </p:sp>
    </p:spTree>
    <p:extLst>
      <p:ext uri="{BB962C8B-B14F-4D97-AF65-F5344CB8AC3E}">
        <p14:creationId xmlns:p14="http://schemas.microsoft.com/office/powerpoint/2010/main" val="36723588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fontScale="92500" lnSpcReduction="10000"/>
          </a:bodyPr>
          <a:lstStyle/>
          <a:p>
            <a:pPr marL="179388" marR="0" indent="-179388" algn="l" defTabSz="914400" rtl="0" eaLnBrk="0" fontAlgn="base" latinLnBrk="0" hangingPunct="0">
              <a:lnSpc>
                <a:spcPct val="100000"/>
              </a:lnSpc>
              <a:spcBef>
                <a:spcPct val="30000"/>
              </a:spcBef>
              <a:spcAft>
                <a:spcPct val="0"/>
              </a:spcAft>
              <a:buClrTx/>
              <a:buSzTx/>
              <a:buFontTx/>
              <a:buNone/>
              <a:tabLst/>
              <a:defRPr/>
            </a:pPr>
            <a:r>
              <a:rPr lang="en" b="0" i="0" u="none" baseline="0" dirty="0">
                <a:solidFill>
                  <a:srgbClr val="002060"/>
                </a:solidFill>
              </a:rPr>
              <a:t>	</a:t>
            </a:r>
            <a:r>
              <a:rPr lang="en" sz="1200" b="1" i="0" u="none" strike="noStrike" kern="1200" baseline="0" dirty="0">
                <a:solidFill>
                  <a:schemeClr val="tx1"/>
                </a:solidFill>
                <a:latin typeface="Arial" panose="020B0604020202020204" pitchFamily="34" charset="0"/>
                <a:ea typeface="+mn-ea"/>
                <a:cs typeface="+mn-cs"/>
              </a:rPr>
              <a:t>TARGET GROUP:</a:t>
            </a:r>
            <a:r>
              <a:rPr lang="en" sz="1200" b="0" i="0" u="none" strike="noStrike" kern="1200" baseline="0" dirty="0">
                <a:solidFill>
                  <a:schemeClr val="tx1"/>
                </a:solidFill>
                <a:latin typeface="Arial" panose="020B0604020202020204" pitchFamily="34" charset="0"/>
                <a:ea typeface="+mn-ea"/>
                <a:cs typeface="+mn-cs"/>
              </a:rPr>
              <a:t> </a:t>
            </a:r>
            <a:r>
              <a:rPr lang="en" sz="1200" b="1" i="0" u="none" strike="noStrike" kern="1200" baseline="0" dirty="0">
                <a:solidFill>
                  <a:schemeClr val="tx1"/>
                </a:solidFill>
                <a:latin typeface="Arial" panose="020B0604020202020204" pitchFamily="34" charset="0"/>
                <a:ea typeface="+mn-ea"/>
                <a:cs typeface="+mn-cs"/>
              </a:rPr>
              <a:t>GENERAL</a:t>
            </a:r>
          </a:p>
          <a:p>
            <a:pPr marL="179388" marR="0" indent="-179388" algn="l" defTabSz="914400" rtl="0" eaLnBrk="0" fontAlgn="base" latinLnBrk="0" hangingPunct="0">
              <a:lnSpc>
                <a:spcPct val="100000"/>
              </a:lnSpc>
              <a:spcBef>
                <a:spcPct val="30000"/>
              </a:spcBef>
              <a:spcAft>
                <a:spcPct val="0"/>
              </a:spcAft>
              <a:buClrTx/>
              <a:buSzTx/>
              <a:buFontTx/>
              <a:buNone/>
              <a:tabLst/>
              <a:defRPr/>
            </a:pPr>
            <a:endParaRPr lang="en" b="1" dirty="0">
              <a:solidFill>
                <a:srgbClr val="002060"/>
              </a:solidFill>
            </a:endParaRPr>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b="1" i="0" u="none" baseline="0" dirty="0">
                <a:solidFill>
                  <a:srgbClr val="002060"/>
                </a:solidFill>
              </a:rPr>
              <a:t>	A fast, accessible and professional judiciary. These are the spearheads of the Agenda of the Judiciary 2015-2018. </a:t>
            </a:r>
          </a:p>
          <a:p>
            <a:endParaRPr lang="en" dirty="0"/>
          </a:p>
          <a:p>
            <a:pPr algn="l" rtl="0"/>
            <a:r>
              <a:rPr lang="en" b="0" i="0" u="none" baseline="0" dirty="0"/>
              <a:t>	The long-term plans of the eleven district courts, four courts of appeal, the Central Board of Appeals, the Trade and Industry Appeals Tribunal, the Council for the Judiciary and the national services of the Judiciary are based on a long-term vision: the Agenda of the Judiciary.</a:t>
            </a:r>
          </a:p>
          <a:p>
            <a:endParaRPr lang="en" dirty="0"/>
          </a:p>
          <a:p>
            <a:pPr algn="l" rtl="0"/>
            <a:r>
              <a:rPr lang="en" b="0" i="0" u="none" baseline="0" dirty="0"/>
              <a:t>	</a:t>
            </a:r>
            <a:r>
              <a:rPr lang="en" b="1" i="0" u="none" baseline="0" dirty="0"/>
              <a:t>Agenda of the Judiciary 2015-2018</a:t>
            </a:r>
          </a:p>
          <a:p>
            <a:pPr algn="l" rtl="0"/>
            <a:r>
              <a:rPr lang="en" b="0" i="0" u="none" baseline="0" dirty="0"/>
              <a:t>	Three spearpoints form the core of the Agenda of the Judiciary 2011-2015. An objective is linked to each spearpoint. In order to achieve the objectives, 4 or 5 performance agreements have been formulated for each objective, which must be developed in the long-term plans for the law courts, the Council for the Judiciary and the national services. The spearpoints and objectives for 2015–2018 are:</a:t>
            </a:r>
          </a:p>
          <a:p>
            <a:pPr algn="l" rtl="0"/>
            <a:r>
              <a:rPr lang="en" b="0" i="0" u="none" baseline="0" dirty="0"/>
              <a:t>	</a:t>
            </a:r>
            <a:r>
              <a:rPr lang="en" b="1" i="0" u="none" baseline="0" dirty="0"/>
              <a:t>Spearpoint 1: </a:t>
            </a:r>
            <a:r>
              <a:rPr lang="en" b="0" i="0" u="none" baseline="0" dirty="0"/>
              <a:t>fast administration of justice</a:t>
            </a:r>
            <a:br>
              <a:rPr lang="en" dirty="0"/>
            </a:br>
            <a:r>
              <a:rPr lang="en" b="0" i="0" u="sng" baseline="0" dirty="0"/>
              <a:t>Objective</a:t>
            </a:r>
            <a:r>
              <a:rPr lang="en" b="0" i="0" u="none" baseline="0" dirty="0"/>
              <a:t>: in 2018, the duration of court cases will be 40% shorter than in 2013</a:t>
            </a:r>
          </a:p>
          <a:p>
            <a:pPr algn="l" rtl="0"/>
            <a:r>
              <a:rPr lang="en" b="0" i="0" u="none" baseline="0" dirty="0"/>
              <a:t>	</a:t>
            </a:r>
            <a:r>
              <a:rPr lang="en" b="1" i="0" u="none" baseline="0" dirty="0"/>
              <a:t>Spearpoint 2: </a:t>
            </a:r>
            <a:r>
              <a:rPr lang="en" b="0" i="0" u="none" baseline="0" dirty="0"/>
              <a:t>an accessible judiciary</a:t>
            </a:r>
            <a:br>
              <a:rPr lang="en" dirty="0"/>
            </a:br>
            <a:r>
              <a:rPr lang="en" b="0" i="0" u="sng" baseline="0" dirty="0"/>
              <a:t>Objective:</a:t>
            </a:r>
            <a:r>
              <a:rPr lang="en" b="0" i="0" u="none" baseline="0" dirty="0"/>
              <a:t> that in 2018 at least 70% of all parties and professionals are satisfied with the comprehensibility of procedures and the (online) accessibility of the judiciary</a:t>
            </a:r>
          </a:p>
          <a:p>
            <a:pPr algn="l" rtl="0"/>
            <a:r>
              <a:rPr lang="en" b="0" i="0" u="none" baseline="0" dirty="0"/>
              <a:t>	</a:t>
            </a:r>
            <a:r>
              <a:rPr lang="en" b="1" i="0" u="none" baseline="0" dirty="0"/>
              <a:t>Spearpoint 3:  </a:t>
            </a:r>
            <a:r>
              <a:rPr lang="en" b="0" i="0" u="none" baseline="0" dirty="0"/>
              <a:t>a professional judiciary</a:t>
            </a:r>
            <a:br>
              <a:rPr lang="en" dirty="0"/>
            </a:br>
            <a:r>
              <a:rPr lang="en" b="0" i="0" u="sng" baseline="0" dirty="0"/>
              <a:t>Objective:</a:t>
            </a:r>
            <a:r>
              <a:rPr lang="en" b="0" i="0" u="none" baseline="0" dirty="0"/>
              <a:t> that the judiciary will visibly prepare for increasingly complex cases in an increasingly complex society. That boosting professionalism will also contribute to a fast and accessible judiciary in 2018.</a:t>
            </a:r>
          </a:p>
          <a:p>
            <a:endParaRPr lang="en" dirty="0"/>
          </a:p>
          <a:p>
            <a:pPr algn="l" rtl="0"/>
            <a:r>
              <a:rPr lang="en" b="0" i="0" u="none" baseline="0" dirty="0"/>
              <a:t>	That the QIP programme will contribute to realisation of these objectives.</a:t>
            </a:r>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59</a:t>
            </a:fld>
            <a:endParaRPr lang="en">
              <a:solidFill>
                <a:srgbClr val="000000"/>
              </a:solidFill>
            </a:endParaRPr>
          </a:p>
        </p:txBody>
      </p:sp>
    </p:spTree>
    <p:extLst>
      <p:ext uri="{BB962C8B-B14F-4D97-AF65-F5344CB8AC3E}">
        <p14:creationId xmlns:p14="http://schemas.microsoft.com/office/powerpoint/2010/main" val="9693694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9388" marR="0" indent="-179388" algn="l" defTabSz="914400" rtl="0" eaLnBrk="1" fontAlgn="base" latinLnBrk="0" hangingPunct="1">
              <a:lnSpc>
                <a:spcPct val="100000"/>
              </a:lnSpc>
              <a:spcBef>
                <a:spcPct val="30000"/>
              </a:spcBef>
              <a:spcAft>
                <a:spcPct val="0"/>
              </a:spcAft>
              <a:buClrTx/>
              <a:buSzTx/>
              <a:buFontTx/>
              <a:buNone/>
              <a:tabLst/>
              <a:defRPr/>
            </a:pPr>
            <a:r>
              <a:rPr lang="en" sz="1200" b="1" i="0" u="none" strike="noStrike" kern="1200" baseline="0" dirty="0">
                <a:solidFill>
                  <a:schemeClr val="tx1"/>
                </a:solidFill>
                <a:latin typeface="Arial" panose="020B0604020202020204" pitchFamily="34" charset="0"/>
                <a:ea typeface="+mn-ea"/>
                <a:cs typeface="+mn-cs"/>
              </a:rPr>
              <a:t>TARGET GROUP: GENERAL</a:t>
            </a:r>
          </a:p>
          <a:p>
            <a:endParaRPr lang="en" dirty="0"/>
          </a:p>
          <a:p>
            <a:pPr marL="0" indent="0" algn="l" rtl="0">
              <a:buNone/>
            </a:pPr>
            <a:r>
              <a:rPr lang="en" sz="1600" b="0" i="1" u="none" kern="1200" baseline="0" dirty="0">
                <a:solidFill>
                  <a:srgbClr val="002060"/>
                </a:solidFill>
                <a:latin typeface="Arial" panose="020B0604020202020204" pitchFamily="34" charset="0"/>
                <a:ea typeface="Verdana" panose="020B0604030504040204" pitchFamily="34" charset="0"/>
                <a:cs typeface="Verdana" panose="020B0604030504040204" pitchFamily="34" charset="0"/>
              </a:rPr>
              <a:t>‘Dutch people have a great deal of confidence in the judiciary'   </a:t>
            </a:r>
          </a:p>
          <a:p>
            <a:pPr marL="0" indent="0" algn="l" rtl="0">
              <a:buNone/>
            </a:pPr>
            <a:r>
              <a:rPr lang="en" sz="800" b="0" i="0" u="none" kern="1200" baseline="0" dirty="0">
                <a:solidFill>
                  <a:srgbClr val="002060"/>
                </a:solidFill>
                <a:latin typeface="Arial" panose="020B0604020202020204" pitchFamily="34" charset="0"/>
                <a:ea typeface="Verdana" panose="020B0604030504040204" pitchFamily="34" charset="0"/>
                <a:cs typeface="Verdana" panose="020B0604030504040204" pitchFamily="34" charset="0"/>
              </a:rPr>
              <a:t>Periodic survey by Sociaal and Cultureel Planbureau  </a:t>
            </a:r>
          </a:p>
          <a:p>
            <a:pPr marL="0" indent="0" algn="l" rtl="0">
              <a:buNone/>
            </a:pPr>
            <a:endParaRPr lang="en" sz="1400" i="1"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0" indent="0" algn="l" rtl="0">
              <a:buNone/>
            </a:pPr>
            <a:r>
              <a:rPr lang="en" sz="1200" b="0" i="0" u="none" baseline="0" dirty="0">
                <a:solidFill>
                  <a:srgbClr val="002060"/>
                </a:solidFill>
                <a:ea typeface="Verdana" panose="020B0604030504040204" pitchFamily="34" charset="0"/>
                <a:cs typeface="Verdana" panose="020B0604030504040204" pitchFamily="34" charset="0"/>
              </a:rPr>
              <a:t>The judiciary of the Netherlands also has a good reputation internationally.</a:t>
            </a:r>
          </a:p>
          <a:p>
            <a:pPr marL="0" indent="0" algn="l" rtl="0">
              <a:buNone/>
            </a:pPr>
            <a:r>
              <a:rPr lang="en" sz="1200" b="0" i="0" u="none" baseline="0" dirty="0">
                <a:solidFill>
                  <a:srgbClr val="002060"/>
                </a:solidFill>
                <a:ea typeface="Verdana" panose="020B0604030504040204" pitchFamily="34" charset="0"/>
                <a:cs typeface="Verdana" panose="020B0604030504040204" pitchFamily="34" charset="0"/>
              </a:rPr>
              <a:t>In order to continue to justify this, the judiciary must be honest and professional, but also understandable and accessible. </a:t>
            </a:r>
          </a:p>
          <a:p>
            <a:pPr marL="0" indent="0" algn="l" rtl="0">
              <a:buNone/>
            </a:pPr>
            <a:r>
              <a:rPr lang="en" sz="1200" b="0" i="0" u="none" baseline="0" dirty="0">
                <a:solidFill>
                  <a:srgbClr val="002060"/>
                </a:solidFill>
                <a:ea typeface="Verdana" panose="020B0604030504040204" pitchFamily="34" charset="0"/>
                <a:cs typeface="Verdana" panose="020B0604030504040204" pitchFamily="34" charset="0"/>
              </a:rPr>
              <a:t>Together with the Ministry of Security and Justice, the legal profession and the Public Prosecution Service, among others, the judiciary is working to realise a modern judicial process.</a:t>
            </a:r>
            <a:endParaRPr lang="en" sz="1200" dirty="0"/>
          </a:p>
          <a:p>
            <a:endParaRPr lang="en" dirty="0"/>
          </a:p>
          <a:p>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60</a:t>
            </a:fld>
            <a:endParaRPr lang="en">
              <a:solidFill>
                <a:srgbClr val="000000"/>
              </a:solidFill>
            </a:endParaRPr>
          </a:p>
        </p:txBody>
      </p:sp>
    </p:spTree>
    <p:extLst>
      <p:ext uri="{BB962C8B-B14F-4D97-AF65-F5344CB8AC3E}">
        <p14:creationId xmlns:p14="http://schemas.microsoft.com/office/powerpoint/2010/main" val="8531863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9388" marR="0" indent="-179388" algn="l" defTabSz="914400" rtl="0" eaLnBrk="1" fontAlgn="base" latinLnBrk="0" hangingPunct="1">
              <a:lnSpc>
                <a:spcPct val="100000"/>
              </a:lnSpc>
              <a:spcBef>
                <a:spcPct val="30000"/>
              </a:spcBef>
              <a:spcAft>
                <a:spcPct val="0"/>
              </a:spcAft>
              <a:buClrTx/>
              <a:buSzTx/>
              <a:buFontTx/>
              <a:buNone/>
              <a:tabLst/>
              <a:defRPr/>
            </a:pPr>
            <a:r>
              <a:rPr lang="en" sz="1200" b="1" i="0" u="none" strike="noStrike" kern="1200" baseline="0" dirty="0">
                <a:solidFill>
                  <a:schemeClr val="tx1"/>
                </a:solidFill>
                <a:latin typeface="Arial" panose="020B0604020202020204" pitchFamily="34" charset="0"/>
                <a:ea typeface="+mn-ea"/>
                <a:cs typeface="+mn-cs"/>
              </a:rPr>
              <a:t>TARGET GROUP: GENERAL</a:t>
            </a:r>
          </a:p>
          <a:p>
            <a:endParaRPr lang="en" dirty="0">
              <a:effectLst/>
            </a:endParaRPr>
          </a:p>
          <a:p>
            <a:pPr algn="l" rtl="0"/>
            <a:r>
              <a:rPr lang="en" sz="1200" b="0" i="0" u="none" baseline="0" dirty="0">
                <a:solidFill>
                  <a:srgbClr val="002060"/>
                </a:solidFill>
                <a:ea typeface="Verdana" panose="020B0604030504040204" pitchFamily="34" charset="0"/>
                <a:cs typeface="Verdana" panose="020B0604030504040204" pitchFamily="34" charset="0"/>
              </a:rPr>
              <a:t>Conducting legal proceedings online in civil, administrative and criminal cases</a:t>
            </a:r>
          </a:p>
          <a:p>
            <a:pPr marL="179388" marR="0" indent="-179388" algn="l" defTabSz="914400" rtl="0" eaLnBrk="1" fontAlgn="base" latinLnBrk="0" hangingPunct="1">
              <a:lnSpc>
                <a:spcPct val="100000"/>
              </a:lnSpc>
              <a:spcBef>
                <a:spcPct val="30000"/>
              </a:spcBef>
              <a:spcAft>
                <a:spcPct val="0"/>
              </a:spcAft>
              <a:buClrTx/>
              <a:buSzTx/>
              <a:buFontTx/>
              <a:buNone/>
              <a:tabLst/>
              <a:defRPr/>
            </a:pPr>
            <a:r>
              <a:rPr lang="en" sz="1200" b="0" i="0" u="none" baseline="0" dirty="0">
                <a:solidFill>
                  <a:srgbClr val="002060"/>
                </a:solidFill>
                <a:ea typeface="Verdana" panose="020B0604030504040204" pitchFamily="34" charset="0"/>
                <a:cs typeface="Verdana" panose="020B0604030504040204" pitchFamily="34" charset="0"/>
              </a:rPr>
              <a:t>Paper dossiers make way for digital d</a:t>
            </a:r>
            <a:r>
              <a:rPr lang="en" b="0" i="0" u="none" baseline="0" dirty="0">
                <a:solidFill>
                  <a:srgbClr val="002060"/>
                </a:solidFill>
                <a:ea typeface="Verdana" panose="020B0604030504040204" pitchFamily="34" charset="0"/>
                <a:cs typeface="Verdana" panose="020B0604030504040204" pitchFamily="34" charset="0"/>
              </a:rPr>
              <a:t>case files</a:t>
            </a:r>
            <a:r>
              <a:rPr lang="en" sz="1200" b="0" i="0" u="none" baseline="0" dirty="0">
                <a:solidFill>
                  <a:srgbClr val="002060"/>
                </a:solidFill>
                <a:ea typeface="Verdana" panose="020B0604030504040204" pitchFamily="34" charset="0"/>
                <a:cs typeface="Verdana" panose="020B0604030504040204" pitchFamily="34" charset="0"/>
              </a:rPr>
              <a:t>, </a:t>
            </a:r>
            <a:r>
              <a:rPr lang="en" sz="1200" b="0" i="0" u="sng" baseline="0" dirty="0">
                <a:solidFill>
                  <a:srgbClr val="002060"/>
                </a:solidFill>
                <a:ea typeface="Verdana" panose="020B0604030504040204" pitchFamily="34" charset="0"/>
                <a:cs typeface="Verdana" panose="020B0604030504040204" pitchFamily="34" charset="0"/>
              </a:rPr>
              <a:t>internally always</a:t>
            </a:r>
          </a:p>
          <a:p>
            <a:pPr algn="l" rtl="0"/>
            <a:r>
              <a:rPr lang="en" sz="1200" b="0" i="0" u="none" baseline="0" dirty="0">
                <a:solidFill>
                  <a:srgbClr val="002060"/>
                </a:solidFill>
                <a:ea typeface="Verdana" panose="020B0604030504040204" pitchFamily="34" charset="0"/>
                <a:cs typeface="Verdana" panose="020B0604030504040204" pitchFamily="34" charset="0"/>
              </a:rPr>
              <a:t>Personal contact remains</a:t>
            </a:r>
          </a:p>
          <a:p>
            <a:pPr algn="l" rtl="0"/>
            <a:r>
              <a:rPr lang="en" sz="1200" b="0" i="0" u="none" baseline="0" dirty="0">
                <a:solidFill>
                  <a:srgbClr val="002060"/>
                </a:solidFill>
                <a:ea typeface="Verdana" panose="020B0604030504040204" pitchFamily="34" charset="0"/>
                <a:cs typeface="Verdana" panose="020B0604030504040204" pitchFamily="34" charset="0"/>
              </a:rPr>
              <a:t>The judge directs and can ensure a tailor-made approach</a:t>
            </a:r>
          </a:p>
          <a:p>
            <a:endParaRPr lang="en" dirty="0">
              <a:effectLst/>
            </a:endParaRPr>
          </a:p>
          <a:p>
            <a:pPr algn="l" rtl="0"/>
            <a:r>
              <a:rPr lang="en" b="0" i="0" u="none" baseline="0" dirty="0">
                <a:effectLst/>
              </a:rPr>
              <a:t>In a few years’ time, everyone will be able to start a legal case online. Conducting legal proceedings online will (eventually) become obligatory for lawyers and other professional procedural parties. </a:t>
            </a:r>
          </a:p>
          <a:p>
            <a:pPr marL="179388" marR="0" indent="-179388" algn="l" defTabSz="914400" rtl="0" eaLnBrk="1" fontAlgn="base" latinLnBrk="0" hangingPunct="1">
              <a:lnSpc>
                <a:spcPct val="100000"/>
              </a:lnSpc>
              <a:spcBef>
                <a:spcPct val="30000"/>
              </a:spcBef>
              <a:spcAft>
                <a:spcPct val="0"/>
              </a:spcAft>
              <a:buClrTx/>
              <a:buSzTx/>
              <a:buFontTx/>
              <a:buNone/>
              <a:tabLst/>
              <a:defRPr/>
            </a:pPr>
            <a:r>
              <a:rPr lang="en" b="0" i="0" u="none" baseline="0" dirty="0">
                <a:effectLst/>
              </a:rPr>
              <a:t>All parties will have access to the digital </a:t>
            </a:r>
            <a:r>
              <a:rPr lang="en" b="0" i="0" u="none" baseline="0" dirty="0">
                <a:solidFill>
                  <a:srgbClr val="002060"/>
                </a:solidFill>
                <a:ea typeface="Verdana" panose="020B0604030504040204" pitchFamily="34" charset="0"/>
                <a:cs typeface="Verdana" panose="020B0604030504040204" pitchFamily="34" charset="0"/>
              </a:rPr>
              <a:t>case files </a:t>
            </a:r>
            <a:r>
              <a:rPr lang="en" b="0" i="0" u="none" baseline="0" dirty="0">
                <a:effectLst/>
              </a:rPr>
              <a:t>for their case via Mijn Rechtspraak. The session will remain in the location you are used to: in the courtroom. </a:t>
            </a:r>
          </a:p>
          <a:p>
            <a:pPr algn="l" rtl="0"/>
            <a:r>
              <a:rPr lang="en" b="0" i="0" u="none" baseline="0" dirty="0">
                <a:effectLst/>
              </a:rPr>
              <a:t>The procedures will also be simplified. </a:t>
            </a:r>
            <a:endParaRPr lang="en" dirty="0">
              <a:effectLst/>
            </a:endParaRPr>
          </a:p>
          <a:p>
            <a:endParaRPr lang="en" dirty="0">
              <a:effectLst/>
            </a:endParaRPr>
          </a:p>
          <a:p>
            <a:pPr marL="0" lvl="0" indent="0" algn="l" rtl="0">
              <a:lnSpc>
                <a:spcPct val="90000"/>
              </a:lnSpc>
              <a:buClr>
                <a:srgbClr val="002060"/>
              </a:buClr>
              <a:buFont typeface="Arial" panose="020B0604020202020204" pitchFamily="34" charset="0"/>
              <a:buNone/>
              <a:defRPr sz="1800"/>
            </a:pPr>
            <a:r>
              <a:rPr lang="en" sz="1200" b="1" i="0" u="none" kern="1200" baseline="0" dirty="0">
                <a:solidFill>
                  <a:srgbClr val="0070C0"/>
                </a:solidFill>
                <a:latin typeface="Arial" panose="020B0604020202020204" pitchFamily="34" charset="0"/>
                <a:ea typeface="Verdana" panose="020B0604030504040204" pitchFamily="34" charset="0"/>
                <a:cs typeface="Verdana" panose="020B0604030504040204" pitchFamily="34" charset="0"/>
              </a:rPr>
              <a:t>Obligatory for </a:t>
            </a:r>
            <a:r>
              <a:rPr lang="en" sz="1200" b="1" i="0" u="sng" kern="1200" baseline="0" dirty="0">
                <a:solidFill>
                  <a:srgbClr val="0070C0"/>
                </a:solidFill>
                <a:latin typeface="Arial" panose="020B0604020202020204" pitchFamily="34" charset="0"/>
                <a:ea typeface="Verdana" panose="020B0604030504040204" pitchFamily="34" charset="0"/>
                <a:cs typeface="Verdana" panose="020B0604030504040204" pitchFamily="34" charset="0"/>
              </a:rPr>
              <a:t>civil law</a:t>
            </a:r>
            <a:r>
              <a:rPr lang="en" sz="1200" b="1" i="0" u="none" kern="1200" baseline="0" dirty="0">
                <a:solidFill>
                  <a:srgbClr val="0070C0"/>
                </a:solidFill>
                <a:latin typeface="Arial" panose="020B0604020202020204" pitchFamily="34" charset="0"/>
                <a:ea typeface="Verdana" panose="020B0604030504040204" pitchFamily="34" charset="0"/>
                <a:cs typeface="Verdana" panose="020B0604030504040204" pitchFamily="34" charset="0"/>
              </a:rPr>
              <a:t> and </a:t>
            </a:r>
            <a:r>
              <a:rPr lang="en" sz="1200" b="1" i="0" u="sng" kern="1200" baseline="0" dirty="0">
                <a:solidFill>
                  <a:srgbClr val="0070C0"/>
                </a:solidFill>
                <a:latin typeface="Arial" panose="020B0604020202020204" pitchFamily="34" charset="0"/>
                <a:ea typeface="Verdana" panose="020B0604030504040204" pitchFamily="34" charset="0"/>
                <a:cs typeface="Verdana" panose="020B0604030504040204" pitchFamily="34" charset="0"/>
              </a:rPr>
              <a:t>administrative law</a:t>
            </a:r>
            <a:r>
              <a:rPr lang="en" sz="1200" b="1" i="0" u="none" kern="1200" baseline="0" dirty="0">
                <a:solidFill>
                  <a:srgbClr val="0070C0"/>
                </a:solidFill>
                <a:latin typeface="Arial" panose="020B0604020202020204" pitchFamily="34" charset="0"/>
                <a:ea typeface="Verdana" panose="020B0604030504040204" pitchFamily="34" charset="0"/>
                <a:cs typeface="Verdana" panose="020B0604030504040204" pitchFamily="34" charset="0"/>
              </a:rPr>
              <a:t> actions (30c(1) and (2) CCP/8:36a, sections 1 and 2  GALA) unless,</a:t>
            </a:r>
            <a:endParaRPr lang="en" sz="1200" b="1" kern="1200" dirty="0">
              <a:solidFill>
                <a:srgbClr val="002060"/>
              </a:solidFill>
              <a:latin typeface="Arial" panose="020B0604020202020204" pitchFamily="34" charset="0"/>
              <a:ea typeface="Verdana" panose="020B0604030504040204" pitchFamily="34" charset="0"/>
              <a:cs typeface="Verdana" panose="020B0604030504040204" pitchFamily="34" charset="0"/>
            </a:endParaRPr>
          </a:p>
          <a:p>
            <a:pPr marL="285750" lvl="0" indent="-285750" algn="l" rtl="0">
              <a:buClr>
                <a:srgbClr val="002060"/>
              </a:buClr>
              <a:buFont typeface="Arial" panose="020B0604020202020204" pitchFamily="34" charset="0"/>
              <a:buChar char="•"/>
              <a:defRPr sz="1800"/>
            </a:pPr>
            <a:r>
              <a:rPr lang="en" sz="1200" b="0" i="0" u="none" kern="1200" baseline="0" dirty="0">
                <a:solidFill>
                  <a:srgbClr val="002060"/>
                </a:solidFill>
                <a:latin typeface="Arial" panose="020B0604020202020204" pitchFamily="34" charset="0"/>
                <a:ea typeface="Verdana" panose="020B0604030504040204" pitchFamily="34" charset="0"/>
                <a:cs typeface="Verdana" panose="020B0604030504040204" pitchFamily="34" charset="0"/>
              </a:rPr>
              <a:t>Natural persons, and associations which do not have articles of association set down in the notarial deed, unless represented by a third party providing legal assistance on a professional basis (30c(4) CCP, 8:36b(1) GALA))</a:t>
            </a:r>
            <a:endParaRPr lang="en" sz="1200" kern="1200" dirty="0">
              <a:solidFill>
                <a:srgbClr val="002060"/>
              </a:solidFill>
              <a:latin typeface="Arial" panose="020B0604020202020204" pitchFamily="34" charset="0"/>
              <a:ea typeface="Verdana" panose="020B0604030504040204" pitchFamily="34" charset="0"/>
              <a:cs typeface="Verdana" panose="020B0604030504040204" pitchFamily="34" charset="0"/>
            </a:endParaRPr>
          </a:p>
          <a:p>
            <a:pPr marL="285750" lvl="0" indent="-285750" algn="l" rtl="0">
              <a:buClr>
                <a:srgbClr val="002060"/>
              </a:buClr>
              <a:buFont typeface="Arial" panose="020B0604020202020204" pitchFamily="34" charset="0"/>
              <a:buChar char="•"/>
              <a:defRPr sz="1800"/>
            </a:pPr>
            <a:r>
              <a:rPr lang="en" sz="1200" b="0" i="0" u="none" kern="1200" baseline="0" dirty="0">
                <a:solidFill>
                  <a:srgbClr val="002060"/>
                </a:solidFill>
                <a:latin typeface="Arial" panose="020B0604020202020204" pitchFamily="34" charset="0"/>
                <a:ea typeface="Verdana" panose="020B0604030504040204" pitchFamily="34" charset="0"/>
                <a:cs typeface="Verdana" panose="020B0604030504040204" pitchFamily="34" charset="0"/>
              </a:rPr>
              <a:t>Other parties, indicated in an Order in Council (30c(4) CCP/ 8:36b(2) GALA)</a:t>
            </a:r>
          </a:p>
          <a:p>
            <a:pPr marL="285750" marR="0" lvl="0" indent="-285750" algn="l" defTabSz="914400" rtl="0" eaLnBrk="1" fontAlgn="base" latinLnBrk="0" hangingPunct="1">
              <a:lnSpc>
                <a:spcPct val="100000"/>
              </a:lnSpc>
              <a:spcBef>
                <a:spcPct val="30000"/>
              </a:spcBef>
              <a:spcAft>
                <a:spcPct val="0"/>
              </a:spcAft>
              <a:buClr>
                <a:srgbClr val="002060"/>
              </a:buClr>
              <a:buSzTx/>
              <a:buFont typeface="Arial" panose="020B0604020202020204" pitchFamily="34" charset="0"/>
              <a:buChar char="•"/>
              <a:tabLst/>
              <a:defRPr sz="1800"/>
            </a:pPr>
            <a:r>
              <a:rPr lang="en" sz="1200" b="0" i="0" u="none" kern="1200" baseline="0" dirty="0">
                <a:solidFill>
                  <a:srgbClr val="002060"/>
                </a:solidFill>
                <a:latin typeface="Arial" panose="020B0604020202020204" pitchFamily="34" charset="0"/>
                <a:ea typeface="Verdana" panose="020B0604030504040204" pitchFamily="34" charset="0"/>
                <a:cs typeface="Verdana" panose="020B0604030504040204" pitchFamily="34" charset="0"/>
              </a:rPr>
              <a:t>The court determines otherwise (30c(1) CCP, 8:36b(6) GALA)</a:t>
            </a:r>
            <a:br>
              <a:rPr lang="en" sz="1200" dirty="0">
                <a:solidFill>
                  <a:srgbClr val="002060"/>
                </a:solidFill>
                <a:latin typeface="Verdana" panose="020B0604030504040204" pitchFamily="34" charset="0"/>
                <a:ea typeface="Verdana" panose="020B0604030504040204" pitchFamily="34" charset="0"/>
                <a:cs typeface="Verdana" panose="020B0604030504040204" pitchFamily="34" charset="0"/>
              </a:rPr>
            </a:br>
            <a:endParaRPr lang="en" sz="1200"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algn="l" rtl="0"/>
            <a:r>
              <a:rPr lang="en" b="1" i="0" u="none" baseline="0" dirty="0">
                <a:effectLst/>
              </a:rPr>
              <a:t>Explanation regarding the directive role of the judge:</a:t>
            </a:r>
            <a:endParaRPr lang="en" b="1" i="0" dirty="0">
              <a:effectLst/>
            </a:endParaRPr>
          </a:p>
          <a:p>
            <a:pPr marL="179388" marR="0" indent="-179388" algn="l" defTabSz="914400" rtl="0" eaLnBrk="1" fontAlgn="base" latinLnBrk="0" hangingPunct="1">
              <a:lnSpc>
                <a:spcPct val="100000"/>
              </a:lnSpc>
              <a:spcBef>
                <a:spcPct val="30000"/>
              </a:spcBef>
              <a:spcAft>
                <a:spcPct val="0"/>
              </a:spcAft>
              <a:buClrTx/>
              <a:buSzTx/>
              <a:buFontTx/>
              <a:buNone/>
              <a:tabLst/>
              <a:defRPr/>
            </a:pPr>
            <a:r>
              <a:rPr lang="en" b="0" i="0" u="none" baseline="0" dirty="0">
                <a:solidFill>
                  <a:srgbClr val="002060"/>
                </a:solidFill>
              </a:rPr>
              <a:t>Simplification and digitisation of the civil law and administrative law proceedings also offers the judge options to work differently. (See also sheets in the annex).</a:t>
            </a:r>
            <a:endParaRPr lang="en" dirty="0">
              <a:solidFill>
                <a:srgbClr val="002060"/>
              </a:solidFill>
            </a:endParaRPr>
          </a:p>
          <a:p>
            <a:pPr algn="l" rtl="0"/>
            <a:r>
              <a:rPr lang="en" b="0" i="0" u="none" baseline="0" dirty="0">
                <a:effectLst/>
              </a:rPr>
              <a:t>For example, an effective session due to the changing role of the judge, as a result of:</a:t>
            </a:r>
            <a:endParaRPr lang="en" dirty="0">
              <a:effectLst/>
            </a:endParaRPr>
          </a:p>
          <a:p>
            <a:pPr algn="l" rtl="0"/>
            <a:r>
              <a:rPr lang="en" b="0" i="0" u="none" baseline="0" dirty="0">
                <a:effectLst/>
              </a:rPr>
              <a:t>•	The actual dispute being addressed</a:t>
            </a:r>
          </a:p>
          <a:p>
            <a:pPr algn="l" rtl="0"/>
            <a:r>
              <a:rPr lang="en" b="0" i="0" u="none" baseline="0" dirty="0">
                <a:effectLst/>
              </a:rPr>
              <a:t>•	Management of expectations due to </a:t>
            </a:r>
            <a:br>
              <a:rPr lang="en" dirty="0">
                <a:effectLst/>
              </a:rPr>
            </a:br>
            <a:r>
              <a:rPr lang="en" b="0" i="0" u="none" baseline="0" dirty="0">
                <a:effectLst/>
              </a:rPr>
              <a:t>advance agenda </a:t>
            </a:r>
          </a:p>
          <a:p>
            <a:pPr algn="l" rtl="0"/>
            <a:r>
              <a:rPr lang="en" b="0" i="0" u="none" baseline="0" dirty="0">
                <a:effectLst/>
              </a:rPr>
              <a:t>•	Passiveness versus proactiveness</a:t>
            </a:r>
            <a:endParaRPr lang="en" dirty="0">
              <a:effectLst/>
            </a:endParaRPr>
          </a:p>
          <a:p>
            <a:pPr algn="l" rtl="0"/>
            <a:r>
              <a:rPr lang="en" b="0" i="0" u="none" baseline="0" dirty="0">
                <a:effectLst/>
              </a:rPr>
              <a:t>•	Time savings as a result of accompanying witnesses and experts</a:t>
            </a:r>
          </a:p>
          <a:p>
            <a:pPr marL="285750" lvl="0" indent="-285750" algn="l" rtl="0">
              <a:buClr>
                <a:srgbClr val="002060"/>
              </a:buClr>
              <a:buFont typeface="Arial" panose="020B0604020202020204" pitchFamily="34" charset="0"/>
              <a:buChar char="•"/>
              <a:defRPr sz="1800"/>
            </a:pPr>
            <a:endParaRPr lang="en" sz="1200" i="1"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endParaRPr lang="en" dirty="0">
              <a:effectLst/>
            </a:endParaRPr>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61</a:t>
            </a:fld>
            <a:endParaRPr lang="en">
              <a:solidFill>
                <a:srgbClr val="000000"/>
              </a:solidFill>
            </a:endParaRPr>
          </a:p>
        </p:txBody>
      </p:sp>
    </p:spTree>
    <p:extLst>
      <p:ext uri="{BB962C8B-B14F-4D97-AF65-F5344CB8AC3E}">
        <p14:creationId xmlns:p14="http://schemas.microsoft.com/office/powerpoint/2010/main" val="4788191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 b="1" dirty="0">
              <a:solidFill>
                <a:srgbClr val="002060"/>
              </a:solidFill>
            </a:endParaRPr>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62</a:t>
            </a:fld>
            <a:endParaRPr lang="en">
              <a:solidFill>
                <a:srgbClr val="000000"/>
              </a:solidFill>
            </a:endParaRPr>
          </a:p>
        </p:txBody>
      </p:sp>
    </p:spTree>
    <p:extLst>
      <p:ext uri="{BB962C8B-B14F-4D97-AF65-F5344CB8AC3E}">
        <p14:creationId xmlns:p14="http://schemas.microsoft.com/office/powerpoint/2010/main" val="20493658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rtl="0"/>
            <a:r>
              <a:rPr lang="en" b="0" i="1" u="none" baseline="0">
                <a:solidFill>
                  <a:srgbClr val="002060"/>
                </a:solidFill>
              </a:rPr>
              <a:t>Receivers: </a:t>
            </a:r>
            <a:br>
              <a:rPr lang="en">
                <a:solidFill>
                  <a:srgbClr val="002060"/>
                </a:solidFill>
              </a:rPr>
            </a:br>
            <a:r>
              <a:rPr lang="en" b="1" i="0" u="none" baseline="0">
                <a:solidFill>
                  <a:srgbClr val="002060"/>
                </a:solidFill>
              </a:rPr>
              <a:t>Mijn Rechtspraak</a:t>
            </a:r>
          </a:p>
          <a:p>
            <a:pPr algn="l" rtl="0"/>
            <a:br>
              <a:rPr lang="en">
                <a:solidFill>
                  <a:srgbClr val="002060"/>
                </a:solidFill>
              </a:rPr>
            </a:br>
            <a:r>
              <a:rPr lang="en" b="0" i="1" u="none" baseline="0">
                <a:solidFill>
                  <a:srgbClr val="002060"/>
                </a:solidFill>
              </a:rPr>
              <a:t>Professional administrators: </a:t>
            </a:r>
            <a:br>
              <a:rPr lang="en">
                <a:solidFill>
                  <a:srgbClr val="002060"/>
                </a:solidFill>
              </a:rPr>
            </a:br>
            <a:r>
              <a:rPr lang="en" b="1" i="0" u="none" baseline="0">
                <a:solidFill>
                  <a:srgbClr val="002060"/>
                </a:solidFill>
              </a:rPr>
              <a:t>Sytem-2-System</a:t>
            </a:r>
          </a:p>
          <a:p>
            <a:endParaRPr lang="en" b="1" dirty="0">
              <a:solidFill>
                <a:srgbClr val="002060"/>
              </a:solidFill>
            </a:endParaRPr>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63</a:t>
            </a:fld>
            <a:endParaRPr lang="en">
              <a:solidFill>
                <a:srgbClr val="000000"/>
              </a:solidFill>
            </a:endParaRPr>
          </a:p>
        </p:txBody>
      </p:sp>
    </p:spTree>
    <p:extLst>
      <p:ext uri="{BB962C8B-B14F-4D97-AF65-F5344CB8AC3E}">
        <p14:creationId xmlns:p14="http://schemas.microsoft.com/office/powerpoint/2010/main" val="95095953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pPr marL="179388" marR="0" indent="-179388" algn="l" defTabSz="914400" rtl="0" eaLnBrk="0" fontAlgn="base" latinLnBrk="0" hangingPunct="0">
              <a:lnSpc>
                <a:spcPct val="100000"/>
              </a:lnSpc>
              <a:spcBef>
                <a:spcPct val="30000"/>
              </a:spcBef>
              <a:spcAft>
                <a:spcPct val="0"/>
              </a:spcAft>
              <a:buClrTx/>
              <a:buSzTx/>
              <a:buFontTx/>
              <a:buNone/>
              <a:tabLst/>
              <a:defRPr/>
            </a:pPr>
            <a:r>
              <a:rPr lang="en" b="1" i="0" u="none" baseline="0" dirty="0"/>
              <a:t>Mission &amp; Vision:</a:t>
            </a:r>
          </a:p>
          <a:p>
            <a:pPr marL="179388" marR="0" indent="-179388" algn="l" defTabSz="914400" rtl="0" eaLnBrk="0" fontAlgn="base" latinLnBrk="0" hangingPunct="0">
              <a:lnSpc>
                <a:spcPct val="100000"/>
              </a:lnSpc>
              <a:spcBef>
                <a:spcPct val="30000"/>
              </a:spcBef>
              <a:spcAft>
                <a:spcPct val="0"/>
              </a:spcAft>
              <a:buClrTx/>
              <a:buSzTx/>
              <a:buFontTx/>
              <a:buNone/>
              <a:tabLst/>
              <a:defRPr/>
            </a:pPr>
            <a:endParaRPr lang="en" baseline="0" dirty="0"/>
          </a:p>
          <a:p>
            <a:pPr marL="179388" marR="0" indent="-179388" algn="l" defTabSz="914400" rtl="0" eaLnBrk="0" fontAlgn="base" latinLnBrk="0" hangingPunct="0">
              <a:lnSpc>
                <a:spcPct val="100000"/>
              </a:lnSpc>
              <a:spcBef>
                <a:spcPct val="30000"/>
              </a:spcBef>
              <a:spcAft>
                <a:spcPct val="0"/>
              </a:spcAft>
              <a:buClrTx/>
              <a:buSzTx/>
              <a:buFontTx/>
              <a:buNone/>
              <a:tabLst/>
              <a:defRPr/>
            </a:pPr>
            <a:r>
              <a:rPr lang="en" sz="1200" b="0" i="1" u="none" baseline="0" dirty="0"/>
              <a:t>As supervisory body for society, the Judiciary makes a considerable contribution to a </a:t>
            </a:r>
            <a:r>
              <a:rPr lang="en" sz="1200" b="1" i="1" u="none" baseline="0" dirty="0"/>
              <a:t>stable trade and business climate</a:t>
            </a:r>
            <a:r>
              <a:rPr lang="en" sz="1200" b="0" i="1" u="none" baseline="0" dirty="0"/>
              <a:t>, organisation and reorganisation of businesses, protecting the </a:t>
            </a:r>
            <a:r>
              <a:rPr lang="en" sz="1200" b="1" i="1" u="none" baseline="0" dirty="0"/>
              <a:t>interests of creditors</a:t>
            </a:r>
            <a:r>
              <a:rPr lang="en" sz="1200" b="0" i="1" u="none" baseline="0" dirty="0"/>
              <a:t> and of </a:t>
            </a:r>
            <a:r>
              <a:rPr lang="en" sz="1200" b="1" i="1" u="none" baseline="0" dirty="0"/>
              <a:t>citizens</a:t>
            </a:r>
            <a:r>
              <a:rPr lang="en" sz="1200" b="0" i="1" u="none" baseline="0" dirty="0"/>
              <a:t> who are unable to act sufficiently for themselves in combating </a:t>
            </a:r>
            <a:r>
              <a:rPr lang="en" sz="1200" b="1" i="1" u="none" baseline="0" dirty="0"/>
              <a:t>fraud</a:t>
            </a:r>
            <a:r>
              <a:rPr lang="en" sz="1200" b="0" i="1" u="none" baseline="0" dirty="0"/>
              <a:t>. </a:t>
            </a:r>
            <a:br>
              <a:rPr lang="en" sz="1200" i="1" dirty="0"/>
            </a:br>
            <a:br>
              <a:rPr lang="en" sz="1200" i="1" dirty="0"/>
            </a:br>
            <a:r>
              <a:rPr lang="en" sz="1200" b="0" i="1" u="none" baseline="0" dirty="0"/>
              <a:t>The Judiciary does this by realising </a:t>
            </a:r>
            <a:r>
              <a:rPr lang="en" sz="1200" b="1" i="1" u="none" baseline="0" dirty="0"/>
              <a:t>high quality supervision </a:t>
            </a:r>
            <a:r>
              <a:rPr lang="en" sz="1200" b="0" i="1" u="none" baseline="0" dirty="0"/>
              <a:t>of parties which are charged with implementing management or settlement of assets of </a:t>
            </a:r>
            <a:r>
              <a:rPr lang="en" sz="1200" b="1" i="1" u="none" baseline="0" dirty="0"/>
              <a:t>natural persons or legal entities</a:t>
            </a:r>
            <a:r>
              <a:rPr lang="en" sz="1200" b="0" i="1" u="none" baseline="0" dirty="0"/>
              <a:t> (in accordance with the parameters of the law).</a:t>
            </a:r>
            <a:r>
              <a:rPr lang="en" sz="1200" b="0" i="0" u="none" baseline="0" dirty="0"/>
              <a:t> </a:t>
            </a:r>
            <a:r>
              <a:rPr lang="en" sz="1200" b="0" i="1" u="none" baseline="0" dirty="0"/>
              <a:t>This supervision is </a:t>
            </a:r>
            <a:r>
              <a:rPr lang="en" sz="1200" b="1" i="1" u="none" baseline="0" dirty="0"/>
              <a:t>independent, effective, transparent </a:t>
            </a:r>
            <a:r>
              <a:rPr lang="en" sz="1200" b="0" i="1" u="none" baseline="0" dirty="0"/>
              <a:t>and </a:t>
            </a:r>
            <a:r>
              <a:rPr lang="en" sz="1200" b="1" i="1" u="none" baseline="0" dirty="0"/>
              <a:t>predictable </a:t>
            </a:r>
            <a:r>
              <a:rPr lang="en" sz="1200" b="0" i="1" u="none" baseline="0" dirty="0"/>
              <a:t>(nationally uniform) vis-à-vis the interested parties in terms of progress and settlement.</a:t>
            </a:r>
          </a:p>
          <a:p>
            <a:pPr marL="179388" marR="0" indent="-179388" algn="l" defTabSz="914400" rtl="0" eaLnBrk="0" fontAlgn="base" latinLnBrk="0" hangingPunct="0">
              <a:lnSpc>
                <a:spcPct val="100000"/>
              </a:lnSpc>
              <a:spcBef>
                <a:spcPct val="30000"/>
              </a:spcBef>
              <a:spcAft>
                <a:spcPct val="0"/>
              </a:spcAft>
              <a:buClrTx/>
              <a:buSzTx/>
              <a:buFontTx/>
              <a:buNone/>
              <a:tabLst/>
              <a:defRPr/>
            </a:pPr>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64</a:t>
            </a:fld>
            <a:endParaRPr lang="en">
              <a:solidFill>
                <a:srgbClr val="000000"/>
              </a:solidFill>
            </a:endParaRPr>
          </a:p>
        </p:txBody>
      </p:sp>
    </p:spTree>
    <p:extLst>
      <p:ext uri="{BB962C8B-B14F-4D97-AF65-F5344CB8AC3E}">
        <p14:creationId xmlns:p14="http://schemas.microsoft.com/office/powerpoint/2010/main" val="97268235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9388" marR="0" lvl="1" indent="-179388" algn="l" defTabSz="914400" rtl="0" eaLnBrk="1" fontAlgn="base" latinLnBrk="0" hangingPunct="1">
              <a:lnSpc>
                <a:spcPct val="150000"/>
              </a:lnSpc>
              <a:spcBef>
                <a:spcPct val="30000"/>
              </a:spcBef>
              <a:spcAft>
                <a:spcPct val="0"/>
              </a:spcAft>
              <a:buClrTx/>
              <a:buSzTx/>
              <a:buFontTx/>
              <a:buNone/>
              <a:tabLst/>
              <a:defRPr/>
            </a:pPr>
            <a:r>
              <a:rPr lang="en" sz="1600" b="1" i="0" u="none" strike="noStrike" kern="1200" baseline="0">
                <a:solidFill>
                  <a:schemeClr val="tx1"/>
                </a:solidFill>
                <a:latin typeface="Arial" panose="020B0604020202020204" pitchFamily="34" charset="0"/>
                <a:ea typeface="+mn-ea"/>
                <a:cs typeface="+mn-cs"/>
              </a:rPr>
              <a:t>TARGET GROUP: GENERAL, not criminal law</a:t>
            </a:r>
          </a:p>
          <a:p>
            <a:pPr algn="l" rtl="0">
              <a:lnSpc>
                <a:spcPct val="150000"/>
              </a:lnSpc>
            </a:pPr>
            <a:endParaRPr lang="en" dirty="0">
              <a:effectLst/>
            </a:endParaRPr>
          </a:p>
          <a:p>
            <a:pPr algn="l" rtl="0">
              <a:lnSpc>
                <a:spcPct val="150000"/>
              </a:lnSpc>
            </a:pPr>
            <a:r>
              <a:rPr lang="en" b="0" i="0" u="none" baseline="0">
                <a:effectLst/>
              </a:rPr>
              <a:t>The lawyer logs in using lawyer’s card. The lawyer can then send a document to the court in the case, or respond to a message from the court. </a:t>
            </a:r>
          </a:p>
          <a:p>
            <a:pPr algn="l" rtl="0">
              <a:lnSpc>
                <a:spcPct val="150000"/>
              </a:lnSpc>
            </a:pPr>
            <a:r>
              <a:rPr lang="en" b="0" i="0" u="none" baseline="0">
                <a:effectLst/>
              </a:rPr>
              <a:t>Support staff can also be authorised to perform certain tasks in the digital dossier. </a:t>
            </a:r>
          </a:p>
          <a:p>
            <a:pPr algn="l" rtl="0">
              <a:lnSpc>
                <a:spcPct val="150000"/>
              </a:lnSpc>
            </a:pPr>
            <a:r>
              <a:rPr lang="en" b="0" i="0" u="none" baseline="0">
                <a:effectLst/>
              </a:rPr>
              <a:t>Bailiffs and legal entities with e-recognition</a:t>
            </a:r>
            <a:endParaRPr lang="en" baseline="0" dirty="0">
              <a:effectLst/>
            </a:endParaRPr>
          </a:p>
          <a:p>
            <a:pPr algn="l" rtl="0">
              <a:lnSpc>
                <a:spcPct val="150000"/>
              </a:lnSpc>
            </a:pPr>
            <a:r>
              <a:rPr lang="en" b="0" i="0" u="none" baseline="0">
                <a:effectLst/>
              </a:rPr>
              <a:t>Civilians with DiGiD</a:t>
            </a:r>
            <a:endParaRPr lang="en" dirty="0">
              <a:effectLst/>
            </a:endParaRPr>
          </a:p>
          <a:p>
            <a:pPr algn="l" rtl="0">
              <a:lnSpc>
                <a:spcPct val="150000"/>
              </a:lnSpc>
            </a:pPr>
            <a:endParaRPr lang="en" sz="1200" b="0" dirty="0">
              <a:effectLst/>
              <a:latin typeface="Verdana" panose="020B0604030504040204" pitchFamily="34" charset="0"/>
              <a:ea typeface="Verdana" panose="020B0604030504040204" pitchFamily="34" charset="0"/>
              <a:cs typeface="Verdana" panose="020B0604030504040204" pitchFamily="34" charset="0"/>
            </a:endParaRPr>
          </a:p>
          <a:p>
            <a:pPr algn="l" rtl="0">
              <a:lnSpc>
                <a:spcPct val="150000"/>
              </a:lnSpc>
            </a:pPr>
            <a:endParaRPr lang="en" sz="1200" b="0" dirty="0">
              <a:latin typeface="Verdana" panose="020B0604030504040204" pitchFamily="34" charset="0"/>
              <a:ea typeface="Verdana" panose="020B0604030504040204" pitchFamily="34" charset="0"/>
              <a:cs typeface="Verdana" panose="020B0604030504040204" pitchFamily="34" charset="0"/>
            </a:endParaRPr>
          </a:p>
          <a:p>
            <a:pPr marL="179387" lvl="0" indent="-179387" algn="l" defTabSz="914400" rtl="0">
              <a:lnSpc>
                <a:spcPct val="100000"/>
              </a:lnSpc>
              <a:spcBef>
                <a:spcPts val="400"/>
              </a:spcBef>
              <a:defRPr sz="1800"/>
            </a:pPr>
            <a:r>
              <a:rPr lang="en" sz="1200" b="1" i="0" u="none" baseline="0">
                <a:solidFill>
                  <a:srgbClr val="002060"/>
                </a:solidFill>
                <a:latin typeface="Arial"/>
                <a:ea typeface="Arial"/>
                <a:cs typeface="Arial"/>
                <a:sym typeface="Arial"/>
              </a:rPr>
              <a:t>Mijn Rechtspraak -</a:t>
            </a:r>
            <a:r>
              <a:rPr lang="en" sz="1200" b="0" i="0" u="none" baseline="0">
                <a:solidFill>
                  <a:srgbClr val="002060"/>
                </a:solidFill>
                <a:latin typeface="Arial"/>
                <a:ea typeface="Arial"/>
                <a:cs typeface="Arial"/>
                <a:sym typeface="Arial"/>
              </a:rPr>
              <a:t> 24/7 access to own dossier via this portal </a:t>
            </a:r>
            <a:endParaRPr lang="en" sz="1200" b="1" dirty="0">
              <a:solidFill>
                <a:srgbClr val="002060"/>
              </a:solidFill>
              <a:latin typeface="Arial"/>
              <a:ea typeface="Arial"/>
              <a:cs typeface="Arial"/>
              <a:sym typeface="Arial"/>
            </a:endParaRPr>
          </a:p>
          <a:p>
            <a:pPr marL="179387" lvl="0" indent="-179387" algn="l" defTabSz="914400" rtl="0">
              <a:lnSpc>
                <a:spcPct val="100000"/>
              </a:lnSpc>
              <a:spcBef>
                <a:spcPts val="400"/>
              </a:spcBef>
              <a:defRPr sz="1800"/>
            </a:pPr>
            <a:r>
              <a:rPr lang="en" sz="1200" b="1" i="0" u="none" baseline="0">
                <a:solidFill>
                  <a:srgbClr val="002060"/>
                </a:solidFill>
                <a:latin typeface="Arial"/>
                <a:ea typeface="Arial"/>
                <a:cs typeface="Arial"/>
                <a:sym typeface="Arial"/>
              </a:rPr>
              <a:t>Mijn Werkomgeving – </a:t>
            </a:r>
            <a:r>
              <a:rPr lang="en" sz="1200" b="0" i="0" u="none" baseline="0">
                <a:solidFill>
                  <a:srgbClr val="002060"/>
                </a:solidFill>
                <a:latin typeface="Arial"/>
                <a:ea typeface="Arial"/>
                <a:cs typeface="Arial"/>
                <a:sym typeface="Arial"/>
              </a:rPr>
              <a:t>The court or justice handling the case is the ‘owner’ dossier, and maintain control via this portal</a:t>
            </a:r>
            <a:endParaRPr lang="en" sz="1200" dirty="0">
              <a:latin typeface="Arial"/>
              <a:ea typeface="Arial"/>
              <a:cs typeface="Arial"/>
              <a:sym typeface="Arial"/>
            </a:endParaRPr>
          </a:p>
          <a:p>
            <a:pPr marL="179387" lvl="0" indent="-179387" algn="l" defTabSz="914400" rtl="0">
              <a:lnSpc>
                <a:spcPct val="100000"/>
              </a:lnSpc>
              <a:spcBef>
                <a:spcPts val="400"/>
              </a:spcBef>
              <a:defRPr sz="1800"/>
            </a:pPr>
            <a:r>
              <a:rPr lang="en" sz="1200" b="1" i="0" u="none" baseline="0">
                <a:solidFill>
                  <a:srgbClr val="002060"/>
                </a:solidFill>
                <a:latin typeface="Arial"/>
                <a:ea typeface="Arial"/>
                <a:cs typeface="Arial"/>
                <a:sym typeface="Arial"/>
              </a:rPr>
              <a:t>Professional parties</a:t>
            </a:r>
            <a:r>
              <a:rPr lang="en" sz="1200" b="0" i="0" u="none" baseline="0">
                <a:solidFill>
                  <a:srgbClr val="002060"/>
                </a:solidFill>
                <a:latin typeface="Arial"/>
                <a:ea typeface="Arial"/>
                <a:cs typeface="Arial"/>
                <a:sym typeface="Arial"/>
              </a:rPr>
              <a:t>: (including entrepreneurs, lawyers, insurance companies, bailiffs)</a:t>
            </a:r>
            <a:endParaRPr lang="en" sz="1200" dirty="0">
              <a:latin typeface="Arial"/>
              <a:ea typeface="Arial"/>
              <a:cs typeface="Arial"/>
              <a:sym typeface="Arial"/>
            </a:endParaRPr>
          </a:p>
          <a:p>
            <a:pPr marL="179387" lvl="0" indent="-179387" algn="l" defTabSz="914400" rtl="0">
              <a:lnSpc>
                <a:spcPct val="100000"/>
              </a:lnSpc>
              <a:spcBef>
                <a:spcPts val="400"/>
              </a:spcBef>
              <a:defRPr sz="1800"/>
            </a:pPr>
            <a:r>
              <a:rPr lang="en" sz="1200" b="0" i="0" u="none" baseline="0">
                <a:latin typeface="Arial"/>
                <a:ea typeface="Arial"/>
                <a:cs typeface="Arial"/>
                <a:sym typeface="Arial"/>
              </a:rPr>
              <a:t>Conducting legal proceedings using paper documents Paper right up to just after the front door. Within the judiciary (judiciary employees) work carried out digitally.</a:t>
            </a:r>
          </a:p>
          <a:p>
            <a:pPr marL="179387" lvl="0" indent="-179387" algn="l" defTabSz="914400" rtl="0">
              <a:lnSpc>
                <a:spcPct val="100000"/>
              </a:lnSpc>
              <a:spcBef>
                <a:spcPts val="400"/>
              </a:spcBef>
              <a:defRPr sz="1800"/>
            </a:pPr>
            <a:endParaRPr lang="en" sz="1200" dirty="0">
              <a:latin typeface="Arial"/>
              <a:ea typeface="Arial"/>
              <a:cs typeface="Arial"/>
              <a:sym typeface="Arial"/>
            </a:endParaRPr>
          </a:p>
          <a:p>
            <a:pPr marL="179387" lvl="0" indent="-179387" algn="l" defTabSz="914400" rtl="0">
              <a:lnSpc>
                <a:spcPct val="100000"/>
              </a:lnSpc>
              <a:spcBef>
                <a:spcPts val="400"/>
              </a:spcBef>
              <a:defRPr sz="1800"/>
            </a:pPr>
            <a:r>
              <a:rPr lang="en" sz="1200" b="0" i="0" u="none" baseline="0">
                <a:latin typeface="Arial"/>
                <a:ea typeface="Arial"/>
                <a:cs typeface="Arial"/>
                <a:sym typeface="Arial"/>
              </a:rPr>
              <a:t>Mijn Rechtspraak = for civil law, administrative law and regulatory law</a:t>
            </a:r>
            <a:endParaRPr lang="en" sz="1200" dirty="0">
              <a:latin typeface="Arial"/>
              <a:ea typeface="Arial"/>
              <a:cs typeface="Arial"/>
              <a:sym typeface="Arial"/>
            </a:endParaRPr>
          </a:p>
          <a:p>
            <a:pPr marL="179387" lvl="0" indent="-179387" algn="l" defTabSz="914400" rtl="0">
              <a:lnSpc>
                <a:spcPct val="100000"/>
              </a:lnSpc>
              <a:spcBef>
                <a:spcPts val="400"/>
              </a:spcBef>
              <a:defRPr sz="1800"/>
            </a:pPr>
            <a:r>
              <a:rPr lang="en" sz="1200" b="0" i="0" u="none" baseline="0">
                <a:latin typeface="Arial"/>
                <a:ea typeface="Arial"/>
                <a:cs typeface="Arial"/>
                <a:sym typeface="Arial"/>
              </a:rPr>
              <a:t>GPS DIVOS = for criminal law</a:t>
            </a:r>
          </a:p>
          <a:p>
            <a:endParaRPr lang="en" b="1" dirty="0"/>
          </a:p>
          <a:p>
            <a:pPr algn="l" rtl="0"/>
            <a:r>
              <a:rPr lang="en" b="0" i="0" u="none" baseline="0"/>
              <a:t>	</a:t>
            </a:r>
            <a:r>
              <a:rPr lang="en" b="1" i="0" u="none" baseline="0"/>
              <a:t>Q&amp;A: If a large firm has administrative processing of dossiers carried out by authorised representatives, will they then have access to only the dossiers of the lawyer for whom they are authorised? </a:t>
            </a:r>
          </a:p>
          <a:p>
            <a:pPr algn="l" rtl="0"/>
            <a:r>
              <a:rPr lang="en" b="0" i="0" u="none" baseline="0"/>
              <a:t>	Researches currently taking place into how parties (and their authorised representatives, if appropriate) can only gain access to the dossiers to which they should gain access. This is connected to privacy sensitive data, which should not be accessible to everyone in a firm.</a:t>
            </a:r>
          </a:p>
          <a:p>
            <a:pPr algn="l" rtl="0"/>
            <a:r>
              <a:rPr lang="en" b="0" i="0" u="none" baseline="0"/>
              <a:t>	The authorisation register of the lawyers card is structured in such a way that an authorised representative (a lawyer or nonlawyer) of a lawyer can log into a service in order to perform actions there on behalf of a lawyer. It is therefore not possible to view or amend the dossiers of all lawyers from the entire firm. It is only possible for the dossiers of the lawyers for whom he or she has been authorised.</a:t>
            </a:r>
          </a:p>
          <a:p>
            <a:endParaRPr lang="en" b="1" dirty="0"/>
          </a:p>
          <a:p>
            <a:endParaRPr lang="en" sz="1200" b="0" dirty="0">
              <a:latin typeface="Verdana" panose="020B0604030504040204" pitchFamily="34" charset="0"/>
              <a:ea typeface="Verdana" panose="020B0604030504040204" pitchFamily="34" charset="0"/>
              <a:cs typeface="Verdana" panose="020B0604030504040204" pitchFamily="34" charset="0"/>
            </a:endParaRPr>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65</a:t>
            </a:fld>
            <a:endParaRPr lang="en">
              <a:solidFill>
                <a:srgbClr val="000000"/>
              </a:solidFill>
            </a:endParaRPr>
          </a:p>
        </p:txBody>
      </p:sp>
    </p:spTree>
    <p:extLst>
      <p:ext uri="{BB962C8B-B14F-4D97-AF65-F5344CB8AC3E}">
        <p14:creationId xmlns:p14="http://schemas.microsoft.com/office/powerpoint/2010/main" val="173014509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1"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 sz="1600" b="1" i="0" u="none" strike="noStrike" kern="1200" baseline="0">
                <a:solidFill>
                  <a:schemeClr val="tx1"/>
                </a:solidFill>
                <a:latin typeface="Arial" panose="020B0604020202020204" pitchFamily="34" charset="0"/>
                <a:ea typeface="+mn-ea"/>
                <a:cs typeface="+mn-cs"/>
              </a:rPr>
              <a:t>TARGET GROUP: GENERAL, not criminal law</a:t>
            </a:r>
          </a:p>
          <a:p>
            <a:pPr marL="0" lvl="1" indent="0" algn="l" rtl="0">
              <a:buFont typeface="Arial" panose="020B0604020202020204" pitchFamily="34" charset="0"/>
              <a:buNone/>
            </a:pPr>
            <a:endParaRPr lang="en" sz="1600" b="1" dirty="0">
              <a:solidFill>
                <a:srgbClr val="002060"/>
              </a:solidFill>
            </a:endParaRPr>
          </a:p>
          <a:p>
            <a:pPr marL="0" lvl="1" indent="0" algn="l" rtl="0">
              <a:buFont typeface="Arial" panose="020B0604020202020204" pitchFamily="34" charset="0"/>
              <a:buNone/>
            </a:pPr>
            <a:r>
              <a:rPr lang="en" sz="1600" b="1" i="0" u="none" baseline="0">
                <a:solidFill>
                  <a:srgbClr val="002060"/>
                </a:solidFill>
              </a:rPr>
              <a:t>Change also means cooperation. The judiciary works together with various external professional parties to realise a modern judicial process.</a:t>
            </a:r>
            <a:endParaRPr lang="en" sz="1600" b="1" dirty="0">
              <a:solidFill>
                <a:srgbClr val="002060"/>
              </a:solidFill>
            </a:endParaRPr>
          </a:p>
          <a:p>
            <a:pPr marL="0" marR="0" lvl="1"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 sz="1600" b="0" i="0" u="none" baseline="0">
                <a:solidFill>
                  <a:srgbClr val="002060"/>
                </a:solidFill>
              </a:rPr>
              <a:t>Bailiffs and lawyers are involved in the development</a:t>
            </a:r>
          </a:p>
          <a:p>
            <a:pPr marL="0" marR="0" lvl="1"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 sz="1600" b="0" i="0" u="none" baseline="0">
                <a:solidFill>
                  <a:srgbClr val="002060"/>
                </a:solidFill>
              </a:rPr>
              <a:t>The Judiciary IT facilitates 'one best way', based on case direction derived from the working processes Uniform process control (e.a. + h.b. 1 arrangement) and working processes.</a:t>
            </a:r>
          </a:p>
          <a:p>
            <a:pPr marL="0" lvl="1" indent="0" algn="l" rtl="0">
              <a:buFont typeface="Arial" panose="020B0604020202020204" pitchFamily="34" charset="0"/>
              <a:buNone/>
            </a:pPr>
            <a:endParaRPr lang="en" altLang="nl-NL" sz="1600" b="1" u="sng"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66</a:t>
            </a:fld>
            <a:endParaRPr lang="en">
              <a:solidFill>
                <a:srgbClr val="000000"/>
              </a:solidFill>
            </a:endParaRPr>
          </a:p>
        </p:txBody>
      </p:sp>
    </p:spTree>
    <p:extLst>
      <p:ext uri="{BB962C8B-B14F-4D97-AF65-F5344CB8AC3E}">
        <p14:creationId xmlns:p14="http://schemas.microsoft.com/office/powerpoint/2010/main" val="7680724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rtl="0"/>
            <a:r>
              <a:rPr lang="en" b="0" i="0" u="none" baseline="0"/>
              <a:t>Five organisation flows within Implementation</a:t>
            </a:r>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67</a:t>
            </a:fld>
            <a:endParaRPr lang="en">
              <a:solidFill>
                <a:srgbClr val="000000"/>
              </a:solidFill>
            </a:endParaRPr>
          </a:p>
        </p:txBody>
      </p:sp>
    </p:spTree>
    <p:extLst>
      <p:ext uri="{BB962C8B-B14F-4D97-AF65-F5344CB8AC3E}">
        <p14:creationId xmlns:p14="http://schemas.microsoft.com/office/powerpoint/2010/main" val="95436126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9388" marR="0" lvl="1" indent="-179388" algn="l" defTabSz="914400" rtl="0" eaLnBrk="1" fontAlgn="base" latinLnBrk="0" hangingPunct="1">
              <a:lnSpc>
                <a:spcPct val="100000"/>
              </a:lnSpc>
              <a:spcBef>
                <a:spcPct val="30000"/>
              </a:spcBef>
              <a:spcAft>
                <a:spcPct val="0"/>
              </a:spcAft>
              <a:buClrTx/>
              <a:buSzTx/>
              <a:buFontTx/>
              <a:buNone/>
              <a:tabLst/>
              <a:defRPr/>
            </a:pPr>
            <a:r>
              <a:rPr lang="en" sz="1600" b="1" i="0" u="none" strike="noStrike" kern="1200" baseline="0">
                <a:solidFill>
                  <a:schemeClr val="tx1"/>
                </a:solidFill>
                <a:latin typeface="Arial" panose="020B0604020202020204" pitchFamily="34" charset="0"/>
                <a:ea typeface="+mn-ea"/>
                <a:cs typeface="+mn-cs"/>
              </a:rPr>
              <a:t>TARGET GROUP: GENERAL</a:t>
            </a:r>
          </a:p>
          <a:p>
            <a:endParaRPr lang="en" dirty="0"/>
          </a:p>
        </p:txBody>
      </p:sp>
      <p:sp>
        <p:nvSpPr>
          <p:cNvPr id="4" name="Tijdelijke aanduiding voor koptekst 3"/>
          <p:cNvSpPr>
            <a:spLocks noGrp="1"/>
          </p:cNvSpPr>
          <p:nvPr>
            <p:ph type="hdr" sz="quarter" idx="10"/>
          </p:nvPr>
        </p:nvSpPr>
        <p:spPr/>
        <p:txBody>
          <a:bodyPr/>
          <a:lstStyle/>
          <a:p>
            <a:endParaRPr lang="en">
              <a:solidFill>
                <a:srgbClr val="000000"/>
              </a:solidFill>
            </a:endParaRPr>
          </a:p>
        </p:txBody>
      </p:sp>
      <p:sp>
        <p:nvSpPr>
          <p:cNvPr id="5" name="Tijdelijke aanduiding voor datum 4"/>
          <p:cNvSpPr>
            <a:spLocks noGrp="1"/>
          </p:cNvSpPr>
          <p:nvPr>
            <p:ph type="dt" sz="quarter" idx="11"/>
          </p:nvPr>
        </p:nvSpPr>
        <p:spPr/>
        <p:txBody>
          <a:bodyPr/>
          <a:lstStyle/>
          <a:p>
            <a:r>
              <a:rPr lang="en">
                <a:solidFill>
                  <a:srgbClr val="000000"/>
                </a:solidFill>
              </a:rPr>
              <a:t>26 October 2015</a:t>
            </a:r>
          </a:p>
        </p:txBody>
      </p:sp>
      <p:sp>
        <p:nvSpPr>
          <p:cNvPr id="6" name="Tijdelijke aanduiding voor voettekst 5"/>
          <p:cNvSpPr>
            <a:spLocks noGrp="1"/>
          </p:cNvSpPr>
          <p:nvPr>
            <p:ph type="ftr" sz="quarter" idx="12"/>
          </p:nvPr>
        </p:nvSpPr>
        <p:spPr/>
        <p:txBody>
          <a:bodyPr/>
          <a:lstStyle/>
          <a:p>
            <a:r>
              <a:rPr lang="en">
                <a:solidFill>
                  <a:srgbClr val="000000"/>
                </a:solidFill>
              </a:rPr>
              <a:t>Quality &amp; Innovation Programme</a:t>
            </a:r>
          </a:p>
        </p:txBody>
      </p:sp>
      <p:sp>
        <p:nvSpPr>
          <p:cNvPr id="7" name="Tijdelijke aanduiding voor dianummer 6"/>
          <p:cNvSpPr>
            <a:spLocks noGrp="1"/>
          </p:cNvSpPr>
          <p:nvPr>
            <p:ph type="sldNum" sz="quarter" idx="13"/>
          </p:nvPr>
        </p:nvSpPr>
        <p:spPr/>
        <p:txBody>
          <a:bodyPr/>
          <a:lstStyle/>
          <a:p>
            <a:pPr algn="l"/>
            <a:fld id="{E2274F22-3EAF-44FE-B0BD-621493D7AF59}" type="slidenum">
              <a:rPr>
                <a:solidFill>
                  <a:srgbClr val="000000"/>
                </a:solidFill>
              </a:rPr>
              <a:pPr algn="l"/>
              <a:t>68</a:t>
            </a:fld>
            <a:endParaRPr lang="en">
              <a:solidFill>
                <a:srgbClr val="000000"/>
              </a:solidFill>
            </a:endParaRPr>
          </a:p>
        </p:txBody>
      </p:sp>
    </p:spTree>
    <p:extLst>
      <p:ext uri="{BB962C8B-B14F-4D97-AF65-F5344CB8AC3E}">
        <p14:creationId xmlns:p14="http://schemas.microsoft.com/office/powerpoint/2010/main" val="190613684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7681369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defTabSz="910011">
              <a:defRPr/>
            </a:pPr>
            <a:endParaRPr lang="sk-SK"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71</a:t>
            </a:fld>
            <a:endParaRPr lang="en-GB" dirty="0"/>
          </a:p>
        </p:txBody>
      </p:sp>
    </p:spTree>
    <p:extLst>
      <p:ext uri="{BB962C8B-B14F-4D97-AF65-F5344CB8AC3E}">
        <p14:creationId xmlns:p14="http://schemas.microsoft.com/office/powerpoint/2010/main" val="125738780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defTabSz="910011">
              <a:defRPr/>
            </a:pPr>
            <a:endParaRPr lang="sk-SK"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72</a:t>
            </a:fld>
            <a:endParaRPr lang="en-GB" dirty="0"/>
          </a:p>
        </p:txBody>
      </p:sp>
    </p:spTree>
    <p:extLst>
      <p:ext uri="{BB962C8B-B14F-4D97-AF65-F5344CB8AC3E}">
        <p14:creationId xmlns:p14="http://schemas.microsoft.com/office/powerpoint/2010/main" val="208513447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defTabSz="910011">
              <a:defRPr/>
            </a:pPr>
            <a:endParaRPr lang="sk-SK"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73</a:t>
            </a:fld>
            <a:endParaRPr lang="en-GB" dirty="0"/>
          </a:p>
        </p:txBody>
      </p:sp>
    </p:spTree>
    <p:extLst>
      <p:ext uri="{BB962C8B-B14F-4D97-AF65-F5344CB8AC3E}">
        <p14:creationId xmlns:p14="http://schemas.microsoft.com/office/powerpoint/2010/main" val="12014883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defTabSz="910011">
              <a:defRPr/>
            </a:pPr>
            <a:endParaRPr lang="sk-SK"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74</a:t>
            </a:fld>
            <a:endParaRPr lang="en-GB" dirty="0"/>
          </a:p>
        </p:txBody>
      </p:sp>
    </p:spTree>
    <p:extLst>
      <p:ext uri="{BB962C8B-B14F-4D97-AF65-F5344CB8AC3E}">
        <p14:creationId xmlns:p14="http://schemas.microsoft.com/office/powerpoint/2010/main" val="25680018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defTabSz="910011">
              <a:defRPr/>
            </a:pPr>
            <a:endParaRPr lang="sk-SK"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75</a:t>
            </a:fld>
            <a:endParaRPr lang="en-GB" dirty="0"/>
          </a:p>
        </p:txBody>
      </p:sp>
    </p:spTree>
    <p:extLst>
      <p:ext uri="{BB962C8B-B14F-4D97-AF65-F5344CB8AC3E}">
        <p14:creationId xmlns:p14="http://schemas.microsoft.com/office/powerpoint/2010/main" val="127288114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defTabSz="910011">
              <a:defRPr/>
            </a:pPr>
            <a:endParaRPr lang="sk-SK"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76</a:t>
            </a:fld>
            <a:endParaRPr lang="en-GB" dirty="0"/>
          </a:p>
        </p:txBody>
      </p:sp>
    </p:spTree>
    <p:extLst>
      <p:ext uri="{BB962C8B-B14F-4D97-AF65-F5344CB8AC3E}">
        <p14:creationId xmlns:p14="http://schemas.microsoft.com/office/powerpoint/2010/main" val="138623601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78</a:t>
            </a:fld>
            <a:endParaRPr lang="en-GB"/>
          </a:p>
        </p:txBody>
      </p:sp>
    </p:spTree>
    <p:extLst>
      <p:ext uri="{BB962C8B-B14F-4D97-AF65-F5344CB8AC3E}">
        <p14:creationId xmlns:p14="http://schemas.microsoft.com/office/powerpoint/2010/main" val="51429304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79</a:t>
            </a:fld>
            <a:endParaRPr lang="en-GB"/>
          </a:p>
        </p:txBody>
      </p:sp>
    </p:spTree>
    <p:extLst>
      <p:ext uri="{BB962C8B-B14F-4D97-AF65-F5344CB8AC3E}">
        <p14:creationId xmlns:p14="http://schemas.microsoft.com/office/powerpoint/2010/main" val="9989580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80</a:t>
            </a:fld>
            <a:endParaRPr lang="en-GB"/>
          </a:p>
        </p:txBody>
      </p:sp>
    </p:spTree>
    <p:extLst>
      <p:ext uri="{BB962C8B-B14F-4D97-AF65-F5344CB8AC3E}">
        <p14:creationId xmlns:p14="http://schemas.microsoft.com/office/powerpoint/2010/main" val="102630886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81</a:t>
            </a:fld>
            <a:endParaRPr lang="en-GB"/>
          </a:p>
        </p:txBody>
      </p:sp>
    </p:spTree>
    <p:extLst>
      <p:ext uri="{BB962C8B-B14F-4D97-AF65-F5344CB8AC3E}">
        <p14:creationId xmlns:p14="http://schemas.microsoft.com/office/powerpoint/2010/main" val="96301062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82</a:t>
            </a:fld>
            <a:endParaRPr lang="en-GB"/>
          </a:p>
        </p:txBody>
      </p:sp>
    </p:spTree>
    <p:extLst>
      <p:ext uri="{BB962C8B-B14F-4D97-AF65-F5344CB8AC3E}">
        <p14:creationId xmlns:p14="http://schemas.microsoft.com/office/powerpoint/2010/main" val="150840518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83</a:t>
            </a:fld>
            <a:endParaRPr lang="en-GB"/>
          </a:p>
        </p:txBody>
      </p:sp>
    </p:spTree>
    <p:extLst>
      <p:ext uri="{BB962C8B-B14F-4D97-AF65-F5344CB8AC3E}">
        <p14:creationId xmlns:p14="http://schemas.microsoft.com/office/powerpoint/2010/main" val="141429725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84</a:t>
            </a:fld>
            <a:endParaRPr lang="en-GB"/>
          </a:p>
        </p:txBody>
      </p:sp>
    </p:spTree>
    <p:extLst>
      <p:ext uri="{BB962C8B-B14F-4D97-AF65-F5344CB8AC3E}">
        <p14:creationId xmlns:p14="http://schemas.microsoft.com/office/powerpoint/2010/main" val="2024323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85</a:t>
            </a:fld>
            <a:endParaRPr lang="en-GB"/>
          </a:p>
        </p:txBody>
      </p:sp>
    </p:spTree>
    <p:extLst>
      <p:ext uri="{BB962C8B-B14F-4D97-AF65-F5344CB8AC3E}">
        <p14:creationId xmlns:p14="http://schemas.microsoft.com/office/powerpoint/2010/main" val="206302868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86</a:t>
            </a:fld>
            <a:endParaRPr lang="en-GB"/>
          </a:p>
        </p:txBody>
      </p:sp>
    </p:spTree>
    <p:extLst>
      <p:ext uri="{BB962C8B-B14F-4D97-AF65-F5344CB8AC3E}">
        <p14:creationId xmlns:p14="http://schemas.microsoft.com/office/powerpoint/2010/main" val="179900990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87</a:t>
            </a:fld>
            <a:endParaRPr lang="en-GB"/>
          </a:p>
        </p:txBody>
      </p:sp>
    </p:spTree>
    <p:extLst>
      <p:ext uri="{BB962C8B-B14F-4D97-AF65-F5344CB8AC3E}">
        <p14:creationId xmlns:p14="http://schemas.microsoft.com/office/powerpoint/2010/main" val="133103149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88</a:t>
            </a:fld>
            <a:endParaRPr lang="en-GB"/>
          </a:p>
        </p:txBody>
      </p:sp>
    </p:spTree>
    <p:extLst>
      <p:ext uri="{BB962C8B-B14F-4D97-AF65-F5344CB8AC3E}">
        <p14:creationId xmlns:p14="http://schemas.microsoft.com/office/powerpoint/2010/main" val="172054636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89</a:t>
            </a:fld>
            <a:endParaRPr lang="en-GB"/>
          </a:p>
        </p:txBody>
      </p:sp>
    </p:spTree>
    <p:extLst>
      <p:ext uri="{BB962C8B-B14F-4D97-AF65-F5344CB8AC3E}">
        <p14:creationId xmlns:p14="http://schemas.microsoft.com/office/powerpoint/2010/main" val="166648152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90</a:t>
            </a:fld>
            <a:endParaRPr lang="en-GB"/>
          </a:p>
        </p:txBody>
      </p:sp>
    </p:spTree>
    <p:extLst>
      <p:ext uri="{BB962C8B-B14F-4D97-AF65-F5344CB8AC3E}">
        <p14:creationId xmlns:p14="http://schemas.microsoft.com/office/powerpoint/2010/main" val="26255490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91</a:t>
            </a:fld>
            <a:endParaRPr lang="en-GB"/>
          </a:p>
        </p:txBody>
      </p:sp>
    </p:spTree>
    <p:extLst>
      <p:ext uri="{BB962C8B-B14F-4D97-AF65-F5344CB8AC3E}">
        <p14:creationId xmlns:p14="http://schemas.microsoft.com/office/powerpoint/2010/main" val="213887286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92</a:t>
            </a:fld>
            <a:endParaRPr lang="en-GB"/>
          </a:p>
        </p:txBody>
      </p:sp>
    </p:spTree>
    <p:extLst>
      <p:ext uri="{BB962C8B-B14F-4D97-AF65-F5344CB8AC3E}">
        <p14:creationId xmlns:p14="http://schemas.microsoft.com/office/powerpoint/2010/main" val="139586270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93</a:t>
            </a:fld>
            <a:endParaRPr lang="en-GB"/>
          </a:p>
        </p:txBody>
      </p:sp>
    </p:spTree>
    <p:extLst>
      <p:ext uri="{BB962C8B-B14F-4D97-AF65-F5344CB8AC3E}">
        <p14:creationId xmlns:p14="http://schemas.microsoft.com/office/powerpoint/2010/main" val="51772782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94</a:t>
            </a:fld>
            <a:endParaRPr lang="en-GB"/>
          </a:p>
        </p:txBody>
      </p:sp>
    </p:spTree>
    <p:extLst>
      <p:ext uri="{BB962C8B-B14F-4D97-AF65-F5344CB8AC3E}">
        <p14:creationId xmlns:p14="http://schemas.microsoft.com/office/powerpoint/2010/main" val="206302794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95</a:t>
            </a:fld>
            <a:endParaRPr lang="en-GB"/>
          </a:p>
        </p:txBody>
      </p:sp>
    </p:spTree>
    <p:extLst>
      <p:ext uri="{BB962C8B-B14F-4D97-AF65-F5344CB8AC3E}">
        <p14:creationId xmlns:p14="http://schemas.microsoft.com/office/powerpoint/2010/main" val="50828890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96</a:t>
            </a:fld>
            <a:endParaRPr lang="en-GB"/>
          </a:p>
        </p:txBody>
      </p:sp>
    </p:spTree>
    <p:extLst>
      <p:ext uri="{BB962C8B-B14F-4D97-AF65-F5344CB8AC3E}">
        <p14:creationId xmlns:p14="http://schemas.microsoft.com/office/powerpoint/2010/main" val="64727723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97</a:t>
            </a:fld>
            <a:endParaRPr lang="en-GB"/>
          </a:p>
        </p:txBody>
      </p:sp>
    </p:spTree>
    <p:extLst>
      <p:ext uri="{BB962C8B-B14F-4D97-AF65-F5344CB8AC3E}">
        <p14:creationId xmlns:p14="http://schemas.microsoft.com/office/powerpoint/2010/main" val="71613335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98</a:t>
            </a:fld>
            <a:endParaRPr lang="en-GB"/>
          </a:p>
        </p:txBody>
      </p:sp>
    </p:spTree>
    <p:extLst>
      <p:ext uri="{BB962C8B-B14F-4D97-AF65-F5344CB8AC3E}">
        <p14:creationId xmlns:p14="http://schemas.microsoft.com/office/powerpoint/2010/main" val="12540448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99</a:t>
            </a:fld>
            <a:endParaRPr lang="en-GB"/>
          </a:p>
        </p:txBody>
      </p:sp>
    </p:spTree>
    <p:extLst>
      <p:ext uri="{BB962C8B-B14F-4D97-AF65-F5344CB8AC3E}">
        <p14:creationId xmlns:p14="http://schemas.microsoft.com/office/powerpoint/2010/main" val="124582584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100</a:t>
            </a:fld>
            <a:endParaRPr lang="en-GB"/>
          </a:p>
        </p:txBody>
      </p:sp>
    </p:spTree>
    <p:extLst>
      <p:ext uri="{BB962C8B-B14F-4D97-AF65-F5344CB8AC3E}">
        <p14:creationId xmlns:p14="http://schemas.microsoft.com/office/powerpoint/2010/main" val="126495852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101</a:t>
            </a:fld>
            <a:endParaRPr lang="en-GB"/>
          </a:p>
        </p:txBody>
      </p:sp>
    </p:spTree>
    <p:extLst>
      <p:ext uri="{BB962C8B-B14F-4D97-AF65-F5344CB8AC3E}">
        <p14:creationId xmlns:p14="http://schemas.microsoft.com/office/powerpoint/2010/main" val="2142100359"/>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102</a:t>
            </a:fld>
            <a:endParaRPr lang="en-GB"/>
          </a:p>
        </p:txBody>
      </p:sp>
    </p:spTree>
    <p:extLst>
      <p:ext uri="{BB962C8B-B14F-4D97-AF65-F5344CB8AC3E}">
        <p14:creationId xmlns:p14="http://schemas.microsoft.com/office/powerpoint/2010/main" val="43710387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892175" y="742950"/>
            <a:ext cx="4954588" cy="3717925"/>
          </a:xfrm>
        </p:spPr>
      </p:sp>
      <p:sp>
        <p:nvSpPr>
          <p:cNvPr id="3" name="Zástupný symbol poznámok 2"/>
          <p:cNvSpPr>
            <a:spLocks noGrp="1"/>
          </p:cNvSpPr>
          <p:nvPr>
            <p:ph type="body" idx="1"/>
          </p:nvPr>
        </p:nvSpPr>
        <p:spPr/>
        <p:txBody>
          <a:bodyPr/>
          <a:lstStyle/>
          <a:p>
            <a:r>
              <a:rPr lang="en-US" sz="1000" b="1" dirty="0"/>
              <a:t>1. Do they understand your industry?</a:t>
            </a:r>
          </a:p>
          <a:p>
            <a:r>
              <a:rPr lang="en-US" sz="1000" dirty="0"/>
              <a:t>My biggest gripe with lawyers is that they often don’t understand their clients’ industries. Many firms are excellent with contracts and document preparation, but if they don’t understand the industry your startup lives in, they aren’t going to be the best counsel for you, because they simply won’t know what to look out for.</a:t>
            </a:r>
          </a:p>
          <a:p>
            <a:r>
              <a:rPr lang="en-US" sz="1000" dirty="0"/>
              <a:t>So test their industry knowledge a little, and make sure they </a:t>
            </a:r>
            <a:r>
              <a:rPr lang="en-US" sz="1000" i="1" dirty="0"/>
              <a:t>get </a:t>
            </a:r>
            <a:r>
              <a:rPr lang="en-US" sz="1000" dirty="0"/>
              <a:t>your business. We’re in the fashion world at </a:t>
            </a:r>
            <a:r>
              <a:rPr lang="en-US" sz="1000" dirty="0" err="1"/>
              <a:t>Viciare</a:t>
            </a:r>
            <a:r>
              <a:rPr lang="en-US" sz="1000" dirty="0"/>
              <a:t> NY, which means we looked for someone who understood everything from international textile buying to copyrights, manufacturing contracts, and e-commerce. If our legal counsel doesn’t know key industry information, they won’t know what to advise you except what you tell them. And in that case, what’s the point?</a:t>
            </a:r>
          </a:p>
          <a:p>
            <a:r>
              <a:rPr lang="en-US" sz="1000" b="1" dirty="0"/>
              <a:t>2. Have they worked with early-stage startups?</a:t>
            </a:r>
          </a:p>
          <a:p>
            <a:r>
              <a:rPr lang="en-US" sz="1000" dirty="0"/>
              <a:t>Early-stage startups have very different legal needs from mature startups. For early-stage companies, the focus has to be on building a legal infrastructure for the company; for later-stage companies, the focus is often on securities, funding, etc.</a:t>
            </a:r>
          </a:p>
          <a:p>
            <a:r>
              <a:rPr lang="en-US" sz="1000" dirty="0"/>
              <a:t>If a firm hasn’t worked with early-stage companies, it may not understand what goes into that architecture. I once worked with a startup that had incorporated a C-Corp in Delaware and then registered in New York as a foreign entity – and, as a result, was paying twice the fees and taxes it would have if it had chosen to register in only one state. It just did what its lawyer said to do, without having the lawyer explain exactly why he/she was advising this course of action. The startup folded after two years and paid taxes even without having made any money.</a:t>
            </a:r>
          </a:p>
          <a:p>
            <a:r>
              <a:rPr lang="en-US" sz="1000" dirty="0"/>
              <a:t>Remember, a lot of firms work with very established clients. Many don’t have the experience of setting up a business from scratch. Look for a lawyer that understands the inception-to-launch process.</a:t>
            </a:r>
          </a:p>
          <a:p>
            <a:r>
              <a:rPr lang="en-US" sz="1000" b="1" dirty="0"/>
              <a:t>3. Which lawyer will actually be working on your matter?</a:t>
            </a:r>
          </a:p>
          <a:p>
            <a:r>
              <a:rPr lang="en-US" sz="1000" dirty="0"/>
              <a:t>This is critical, because you may get a great presentation by an experienced partner and find out later that the person handling you as a client is a first-year associate who doesn’t understand exactly what your company does.</a:t>
            </a:r>
          </a:p>
          <a:p>
            <a:r>
              <a:rPr lang="en-US" sz="1000" dirty="0"/>
              <a:t>Those conversations become very annoying, very quickly.</a:t>
            </a:r>
          </a:p>
          <a:p>
            <a:r>
              <a:rPr lang="en-US" sz="1000" b="1" dirty="0"/>
              <a:t>4. What is their fee structure?</a:t>
            </a:r>
          </a:p>
          <a:p>
            <a:r>
              <a:rPr lang="en-US" sz="1000" dirty="0"/>
              <a:t>Startups want everything for extremely cheap or for free – especially when it comes to service providers (hey, it’s bootstrapping – we get it!).  But when someone starts offering you free legal services, I want you to consider this: What are they getting out of it?</a:t>
            </a:r>
          </a:p>
          <a:p>
            <a:r>
              <a:rPr lang="en-US" sz="1000" dirty="0"/>
              <a:t>If you can’t find an answer, then there is something wrong with the scenario. Last year, I ran into a startup that was two months away from closing a funding round and was in a panic because its lawyers were now demanding legal fees in excess of $30,000. Until that point, the lawyers had been working on the startup’s matter for a mere $150/hour (a heavily reduced rate). What the startup had not realized was the firm was not bound by any obligation to continue that rate – and exactly when the startup needed lawyers the most, the firm upped the charges.</a:t>
            </a:r>
          </a:p>
          <a:p>
            <a:r>
              <a:rPr lang="en-US" sz="1000" dirty="0"/>
              <a:t>This is not all that unusual — it’s just rarely discussed. There’s a reason they call us sharks — because lawyers are good at knowing the right time to get what is needed.</a:t>
            </a:r>
          </a:p>
          <a:p>
            <a:r>
              <a:rPr lang="en-US" sz="1000" dirty="0"/>
              <a:t>So look for legal counsel that is up-front with its fee structure or has a startup package.</a:t>
            </a:r>
          </a:p>
          <a:p>
            <a:endParaRPr lang="sk-SK" sz="1000" dirty="0"/>
          </a:p>
        </p:txBody>
      </p:sp>
      <p:sp>
        <p:nvSpPr>
          <p:cNvPr id="4" name="Zástupný symbol čísla snímky 3"/>
          <p:cNvSpPr>
            <a:spLocks noGrp="1"/>
          </p:cNvSpPr>
          <p:nvPr>
            <p:ph type="sldNum" sz="quarter" idx="10"/>
          </p:nvPr>
        </p:nvSpPr>
        <p:spPr/>
        <p:txBody>
          <a:bodyPr/>
          <a:lstStyle/>
          <a:p>
            <a:pPr>
              <a:defRPr/>
            </a:pPr>
            <a:fld id="{374F6FD8-3DB1-4BBE-86FF-7B44695D34C3}" type="slidenum">
              <a:rPr lang="en-GB" smtClean="0"/>
              <a:pPr>
                <a:defRPr/>
              </a:pPr>
              <a:t>103</a:t>
            </a:fld>
            <a:endParaRPr lang="en-GB"/>
          </a:p>
        </p:txBody>
      </p:sp>
    </p:spTree>
    <p:extLst>
      <p:ext uri="{BB962C8B-B14F-4D97-AF65-F5344CB8AC3E}">
        <p14:creationId xmlns:p14="http://schemas.microsoft.com/office/powerpoint/2010/main" val="53390325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06463018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488200879"/>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010851674"/>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03496511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199560397"/>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78494476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717678728"/>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02761608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59239040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70407156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04396758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351732576"/>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44690071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95091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01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8584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el">
    <p:spTree>
      <p:nvGrpSpPr>
        <p:cNvPr id="1" name=""/>
        <p:cNvGrpSpPr/>
        <p:nvPr/>
      </p:nvGrpSpPr>
      <p:grpSpPr>
        <a:xfrm>
          <a:off x="0" y="0"/>
          <a:ext cx="0" cy="0"/>
          <a:chOff x="0" y="0"/>
          <a:chExt cx="0" cy="0"/>
        </a:xfrm>
      </p:grpSpPr>
      <p:sp>
        <p:nvSpPr>
          <p:cNvPr id="4105" name="Rectangle 9"/>
          <p:cNvSpPr>
            <a:spLocks noChangeArrowheads="1"/>
          </p:cNvSpPr>
          <p:nvPr/>
        </p:nvSpPr>
        <p:spPr bwMode="auto">
          <a:xfrm>
            <a:off x="0" y="395288"/>
            <a:ext cx="3048000" cy="606742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sp>
        <p:nvSpPr>
          <p:cNvPr id="4101" name="Rectangle 5"/>
          <p:cNvSpPr>
            <a:spLocks noGrp="1" noChangeArrowheads="1"/>
          </p:cNvSpPr>
          <p:nvPr>
            <p:ph type="ftr" sz="quarter" idx="3"/>
          </p:nvPr>
        </p:nvSpPr>
        <p:spPr>
          <a:xfrm>
            <a:off x="3048000" y="6570663"/>
            <a:ext cx="4533900" cy="198437"/>
          </a:xfrm>
        </p:spPr>
        <p:txBody>
          <a:bodyPr/>
          <a:lstStyle>
            <a:lvl1pPr>
              <a:defRPr/>
            </a:lvl1pPr>
          </a:lstStyle>
          <a:p>
            <a:r>
              <a:rPr lang="nl-NL">
                <a:solidFill>
                  <a:srgbClr val="000000"/>
                </a:solidFill>
              </a:rPr>
              <a:t>Programma Kwaliteit &amp; Innovatie</a:t>
            </a:r>
          </a:p>
        </p:txBody>
      </p:sp>
      <p:sp>
        <p:nvSpPr>
          <p:cNvPr id="4102" name="Rectangle 6"/>
          <p:cNvSpPr>
            <a:spLocks noGrp="1" noChangeArrowheads="1"/>
          </p:cNvSpPr>
          <p:nvPr>
            <p:ph type="sldNum" sz="quarter" idx="4"/>
          </p:nvPr>
        </p:nvSpPr>
        <p:spPr/>
        <p:txBody>
          <a:bodyPr/>
          <a:lstStyle>
            <a:lvl1pPr>
              <a:defRPr>
                <a:solidFill>
                  <a:schemeClr val="tx2"/>
                </a:solidFill>
              </a:defRPr>
            </a:lvl1pPr>
          </a:lstStyle>
          <a:p>
            <a:fld id="{FC0388E0-2FA8-42AA-BFD4-B070E4DA819F}" type="slidenum">
              <a:rPr lang="nl-NL">
                <a:solidFill>
                  <a:srgbClr val="1F175C"/>
                </a:solidFill>
              </a:rPr>
              <a:pPr/>
              <a:t>‹N°›</a:t>
            </a:fld>
            <a:endParaRPr lang="nl-NL">
              <a:solidFill>
                <a:srgbClr val="1F175C"/>
              </a:solidFill>
            </a:endParaRPr>
          </a:p>
        </p:txBody>
      </p:sp>
      <p:sp>
        <p:nvSpPr>
          <p:cNvPr id="4106" name="Rectangle 10"/>
          <p:cNvSpPr>
            <a:spLocks noChangeArrowheads="1"/>
          </p:cNvSpPr>
          <p:nvPr/>
        </p:nvSpPr>
        <p:spPr bwMode="auto">
          <a:xfrm>
            <a:off x="6096000" y="395288"/>
            <a:ext cx="3048000" cy="606742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sp>
        <p:nvSpPr>
          <p:cNvPr id="4100" name="Rectangle 4" hidden="1"/>
          <p:cNvSpPr>
            <a:spLocks noGrp="1" noChangeArrowheads="1"/>
          </p:cNvSpPr>
          <p:nvPr>
            <p:ph type="dt" sz="half" idx="2"/>
          </p:nvPr>
        </p:nvSpPr>
        <p:spPr>
          <a:xfrm>
            <a:off x="1863725" y="6570663"/>
            <a:ext cx="1163638" cy="198437"/>
          </a:xfrm>
        </p:spPr>
        <p:txBody>
          <a:bodyPr rIns="36000"/>
          <a:lstStyle>
            <a:lvl1pPr algn="l">
              <a:defRPr/>
            </a:lvl1pPr>
          </a:lstStyle>
          <a:p>
            <a:r>
              <a:rPr lang="nl-NL">
                <a:solidFill>
                  <a:srgbClr val="000000"/>
                </a:solidFill>
              </a:rPr>
              <a:t>26 oktober 2015</a:t>
            </a:r>
          </a:p>
        </p:txBody>
      </p:sp>
      <p:sp>
        <p:nvSpPr>
          <p:cNvPr id="4113" name="Rectangle 17"/>
          <p:cNvSpPr>
            <a:spLocks noChangeArrowheads="1"/>
          </p:cNvSpPr>
          <p:nvPr/>
        </p:nvSpPr>
        <p:spPr bwMode="auto">
          <a:xfrm>
            <a:off x="3048000" y="395288"/>
            <a:ext cx="3048000" cy="606742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sp>
        <p:nvSpPr>
          <p:cNvPr id="4114" name="Rectangle 18"/>
          <p:cNvSpPr>
            <a:spLocks noChangeArrowheads="1"/>
          </p:cNvSpPr>
          <p:nvPr/>
        </p:nvSpPr>
        <p:spPr bwMode="auto">
          <a:xfrm>
            <a:off x="1524000" y="1897063"/>
            <a:ext cx="6096000" cy="305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sp>
        <p:nvSpPr>
          <p:cNvPr id="4115" name="Rectangle 19"/>
          <p:cNvSpPr>
            <a:spLocks noChangeArrowheads="1"/>
          </p:cNvSpPr>
          <p:nvPr/>
        </p:nvSpPr>
        <p:spPr bwMode="auto">
          <a:xfrm>
            <a:off x="4572000" y="1897063"/>
            <a:ext cx="1524000" cy="305911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sp>
        <p:nvSpPr>
          <p:cNvPr id="4098" name="Rectangle 2"/>
          <p:cNvSpPr>
            <a:spLocks noGrp="1" noChangeArrowheads="1"/>
          </p:cNvSpPr>
          <p:nvPr>
            <p:ph type="ctrTitle"/>
          </p:nvPr>
        </p:nvSpPr>
        <p:spPr>
          <a:xfrm>
            <a:off x="1863725" y="2163763"/>
            <a:ext cx="2374900" cy="1095375"/>
          </a:xfrm>
        </p:spPr>
        <p:txBody>
          <a:bodyPr/>
          <a:lstStyle>
            <a:lvl1pPr>
              <a:defRPr sz="2400">
                <a:solidFill>
                  <a:schemeClr val="accent1"/>
                </a:solidFill>
              </a:defRPr>
            </a:lvl1pPr>
          </a:lstStyle>
          <a:p>
            <a:pPr lvl="0"/>
            <a:r>
              <a:rPr lang="nl-NL" noProof="0"/>
              <a:t>Klik om de stijl te bewerken</a:t>
            </a:r>
          </a:p>
        </p:txBody>
      </p:sp>
      <p:sp>
        <p:nvSpPr>
          <p:cNvPr id="4099" name="Rectangle 3"/>
          <p:cNvSpPr>
            <a:spLocks noGrp="1" noChangeArrowheads="1"/>
          </p:cNvSpPr>
          <p:nvPr>
            <p:ph type="subTitle" idx="1"/>
          </p:nvPr>
        </p:nvSpPr>
        <p:spPr>
          <a:xfrm>
            <a:off x="1863725" y="3552825"/>
            <a:ext cx="2374900" cy="977900"/>
          </a:xfrm>
        </p:spPr>
        <p:txBody>
          <a:bodyPr/>
          <a:lstStyle>
            <a:lvl1pPr marL="0" indent="0">
              <a:buFont typeface="Arial" panose="020B0604020202020204" pitchFamily="34" charset="0"/>
              <a:buNone/>
              <a:defRPr sz="1600">
                <a:solidFill>
                  <a:schemeClr val="tx2"/>
                </a:solidFill>
              </a:defRPr>
            </a:lvl1pPr>
          </a:lstStyle>
          <a:p>
            <a:pPr lvl="0"/>
            <a:r>
              <a:rPr lang="nl-NL" noProof="0"/>
              <a:t>Klik om de ondertitelstijl van het model te bewerken</a:t>
            </a:r>
          </a:p>
        </p:txBody>
      </p:sp>
      <p:pic>
        <p:nvPicPr>
          <p:cNvPr id="3" name="Afbeelding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06114" y="399525"/>
            <a:ext cx="1223490" cy="689449"/>
          </a:xfrm>
          <a:prstGeom prst="rect">
            <a:avLst/>
          </a:prstGeom>
        </p:spPr>
      </p:pic>
    </p:spTree>
  </p:cSld>
  <p:clrMapOvr>
    <a:masterClrMapping/>
  </p:clrMapOvr>
  <p:hf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el en inhou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p>
        </p:txBody>
      </p:sp>
      <p:sp>
        <p:nvSpPr>
          <p:cNvPr id="3" name="Content Placeholder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Date Placeholder 3"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5" name="Footer Placeholder 4"/>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6" name="Slide Number Placeholder 5"/>
          <p:cNvSpPr>
            <a:spLocks noGrp="1"/>
          </p:cNvSpPr>
          <p:nvPr>
            <p:ph type="sldNum" sz="quarter" idx="12"/>
          </p:nvPr>
        </p:nvSpPr>
        <p:spPr/>
        <p:txBody>
          <a:bodyPr/>
          <a:lstStyle>
            <a:lvl1pPr>
              <a:defRPr/>
            </a:lvl1pPr>
          </a:lstStyle>
          <a:p>
            <a:fld id="{95578A6A-79B4-4DAA-A047-081E45653C2F}"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p>
        </p:txBody>
      </p:sp>
      <p:sp>
        <p:nvSpPr>
          <p:cNvPr id="3" name="Content Placeholder 2"/>
          <p:cNvSpPr>
            <a:spLocks noGrp="1"/>
          </p:cNvSpPr>
          <p:nvPr>
            <p:ph sz="half" idx="1"/>
          </p:nvPr>
        </p:nvSpPr>
        <p:spPr>
          <a:xfrm>
            <a:off x="1520825" y="2225675"/>
            <a:ext cx="2971800" cy="404653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Content Placeholder 3"/>
          <p:cNvSpPr>
            <a:spLocks noGrp="1"/>
          </p:cNvSpPr>
          <p:nvPr>
            <p:ph sz="half" idx="2"/>
          </p:nvPr>
        </p:nvSpPr>
        <p:spPr>
          <a:xfrm>
            <a:off x="4645025" y="2225675"/>
            <a:ext cx="2971800" cy="404653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Date Placeholder 4"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6" name="Footer Placeholder 5"/>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7" name="Slide Number Placeholder 6"/>
          <p:cNvSpPr>
            <a:spLocks noGrp="1"/>
          </p:cNvSpPr>
          <p:nvPr>
            <p:ph type="sldNum" sz="quarter" idx="12"/>
          </p:nvPr>
        </p:nvSpPr>
        <p:spPr/>
        <p:txBody>
          <a:bodyPr/>
          <a:lstStyle>
            <a:lvl1pPr>
              <a:defRPr/>
            </a:lvl1pPr>
          </a:lstStyle>
          <a:p>
            <a:fld id="{D288644D-1CBF-4936-94DA-57F4E54ADB67}"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ergelijkin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0825" y="2224800"/>
            <a:ext cx="2973600" cy="483244"/>
          </a:xfrm>
        </p:spPr>
        <p:txBody>
          <a:bodyPr anchor="b">
            <a:noAutofit/>
          </a:bodyPr>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5" name="Text Placeholder 4"/>
          <p:cNvSpPr>
            <a:spLocks noGrp="1"/>
          </p:cNvSpPr>
          <p:nvPr>
            <p:ph type="body" sz="quarter" idx="3"/>
          </p:nvPr>
        </p:nvSpPr>
        <p:spPr>
          <a:xfrm>
            <a:off x="4644125" y="2224800"/>
            <a:ext cx="2973600" cy="483244"/>
          </a:xfrm>
        </p:spPr>
        <p:txBody>
          <a:bodyPr anchor="b"/>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7" name="Date Placeholder 6"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8" name="Footer Placeholder 7"/>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9" name="Slide Number Placeholder 8"/>
          <p:cNvSpPr>
            <a:spLocks noGrp="1"/>
          </p:cNvSpPr>
          <p:nvPr>
            <p:ph type="sldNum" sz="quarter" idx="12"/>
          </p:nvPr>
        </p:nvSpPr>
        <p:spPr/>
        <p:txBody>
          <a:bodyPr/>
          <a:lstStyle>
            <a:lvl1pPr>
              <a:defRPr/>
            </a:lvl1pPr>
          </a:lstStyle>
          <a:p>
            <a:fld id="{EF024E9E-1CA6-496B-BEAD-A11475BBBE46}" type="slidenum">
              <a:rPr lang="nl-NL">
                <a:solidFill>
                  <a:srgbClr val="000000"/>
                </a:solidFill>
              </a:rPr>
              <a:pPr/>
              <a:t>‹N°›</a:t>
            </a:fld>
            <a:endParaRPr lang="nl-NL">
              <a:solidFill>
                <a:srgbClr val="000000"/>
              </a:solidFill>
            </a:endParaRPr>
          </a:p>
        </p:txBody>
      </p:sp>
      <p:sp>
        <p:nvSpPr>
          <p:cNvPr id="10" name="Title 9"/>
          <p:cNvSpPr>
            <a:spLocks noGrp="1"/>
          </p:cNvSpPr>
          <p:nvPr>
            <p:ph type="title"/>
          </p:nvPr>
        </p:nvSpPr>
        <p:spPr/>
        <p:txBody>
          <a:bodyPr/>
          <a:lstStyle/>
          <a:p>
            <a:r>
              <a:rPr lang="nl-NL"/>
              <a:t>Klik om de stijl te bewerken</a:t>
            </a:r>
          </a:p>
        </p:txBody>
      </p:sp>
      <p:sp>
        <p:nvSpPr>
          <p:cNvPr id="11" name="Content Placeholder 2"/>
          <p:cNvSpPr>
            <a:spLocks noGrp="1"/>
          </p:cNvSpPr>
          <p:nvPr>
            <p:ph sz="half" idx="13"/>
          </p:nvPr>
        </p:nvSpPr>
        <p:spPr>
          <a:xfrm>
            <a:off x="1520825" y="2797200"/>
            <a:ext cx="2971800" cy="34740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12" name="Content Placeholder 3"/>
          <p:cNvSpPr>
            <a:spLocks noGrp="1"/>
          </p:cNvSpPr>
          <p:nvPr>
            <p:ph sz="half" idx="2"/>
          </p:nvPr>
        </p:nvSpPr>
        <p:spPr>
          <a:xfrm>
            <a:off x="4645025" y="2797200"/>
            <a:ext cx="2971800" cy="34740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p>
        </p:txBody>
      </p:sp>
      <p:sp>
        <p:nvSpPr>
          <p:cNvPr id="3" name="Date Placeholder 2"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4" name="Footer Placeholder 3"/>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5" name="Slide Number Placeholder 4"/>
          <p:cNvSpPr>
            <a:spLocks noGrp="1"/>
          </p:cNvSpPr>
          <p:nvPr>
            <p:ph type="sldNum" sz="quarter" idx="12"/>
          </p:nvPr>
        </p:nvSpPr>
        <p:spPr/>
        <p:txBody>
          <a:bodyPr/>
          <a:lstStyle>
            <a:lvl1pPr>
              <a:defRPr/>
            </a:lvl1pPr>
          </a:lstStyle>
          <a:p>
            <a:fld id="{17DA4C29-DC0B-4469-B873-5A130874FB35}"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co">
    <p:spTree>
      <p:nvGrpSpPr>
        <p:cNvPr id="1" name=""/>
        <p:cNvGrpSpPr/>
        <p:nvPr/>
      </p:nvGrpSpPr>
      <p:grpSpPr>
        <a:xfrm>
          <a:off x="0" y="0"/>
          <a:ext cx="0" cy="0"/>
          <a:chOff x="0" y="0"/>
          <a:chExt cx="0" cy="0"/>
        </a:xfrm>
      </p:grpSpPr>
      <p:sp>
        <p:nvSpPr>
          <p:cNvPr id="2" name="Date Placeholder 1"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3" name="Footer Placeholder 2"/>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4" name="Slide Number Placeholder 3"/>
          <p:cNvSpPr>
            <a:spLocks noGrp="1"/>
          </p:cNvSpPr>
          <p:nvPr>
            <p:ph type="sldNum" sz="quarter" idx="12"/>
          </p:nvPr>
        </p:nvSpPr>
        <p:spPr/>
        <p:txBody>
          <a:bodyPr/>
          <a:lstStyle>
            <a:lvl1pPr>
              <a:defRPr/>
            </a:lvl1pPr>
          </a:lstStyle>
          <a:p>
            <a:fld id="{A78A9F4B-1684-4B04-BECC-8CE4B82177D7}"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el">
    <p:spTree>
      <p:nvGrpSpPr>
        <p:cNvPr id="1" name=""/>
        <p:cNvGrpSpPr/>
        <p:nvPr/>
      </p:nvGrpSpPr>
      <p:grpSpPr>
        <a:xfrm>
          <a:off x="0" y="0"/>
          <a:ext cx="0" cy="0"/>
          <a:chOff x="0" y="0"/>
          <a:chExt cx="0" cy="0"/>
        </a:xfrm>
      </p:grpSpPr>
      <p:sp>
        <p:nvSpPr>
          <p:cNvPr id="4105" name="Rectangle 9"/>
          <p:cNvSpPr>
            <a:spLocks noChangeArrowheads="1"/>
          </p:cNvSpPr>
          <p:nvPr/>
        </p:nvSpPr>
        <p:spPr bwMode="auto">
          <a:xfrm>
            <a:off x="0" y="395288"/>
            <a:ext cx="3048000" cy="606742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sp>
        <p:nvSpPr>
          <p:cNvPr id="4101" name="Rectangle 5"/>
          <p:cNvSpPr>
            <a:spLocks noGrp="1" noChangeArrowheads="1"/>
          </p:cNvSpPr>
          <p:nvPr>
            <p:ph type="ftr" sz="quarter" idx="3"/>
          </p:nvPr>
        </p:nvSpPr>
        <p:spPr>
          <a:xfrm>
            <a:off x="3048000" y="6570663"/>
            <a:ext cx="4533900" cy="198437"/>
          </a:xfrm>
        </p:spPr>
        <p:txBody>
          <a:bodyPr/>
          <a:lstStyle>
            <a:lvl1pPr>
              <a:defRPr/>
            </a:lvl1pPr>
          </a:lstStyle>
          <a:p>
            <a:r>
              <a:rPr lang="nl-NL">
                <a:solidFill>
                  <a:srgbClr val="000000"/>
                </a:solidFill>
              </a:rPr>
              <a:t>Programma Kwaliteit &amp; Innovatie</a:t>
            </a:r>
          </a:p>
        </p:txBody>
      </p:sp>
      <p:sp>
        <p:nvSpPr>
          <p:cNvPr id="4102" name="Rectangle 6"/>
          <p:cNvSpPr>
            <a:spLocks noGrp="1" noChangeArrowheads="1"/>
          </p:cNvSpPr>
          <p:nvPr>
            <p:ph type="sldNum" sz="quarter" idx="4"/>
          </p:nvPr>
        </p:nvSpPr>
        <p:spPr/>
        <p:txBody>
          <a:bodyPr/>
          <a:lstStyle>
            <a:lvl1pPr>
              <a:defRPr>
                <a:solidFill>
                  <a:schemeClr val="tx2"/>
                </a:solidFill>
              </a:defRPr>
            </a:lvl1pPr>
          </a:lstStyle>
          <a:p>
            <a:fld id="{FC0388E0-2FA8-42AA-BFD4-B070E4DA819F}" type="slidenum">
              <a:rPr lang="nl-NL">
                <a:solidFill>
                  <a:srgbClr val="1F175C"/>
                </a:solidFill>
              </a:rPr>
              <a:pPr/>
              <a:t>‹N°›</a:t>
            </a:fld>
            <a:endParaRPr lang="nl-NL">
              <a:solidFill>
                <a:srgbClr val="1F175C"/>
              </a:solidFill>
            </a:endParaRPr>
          </a:p>
        </p:txBody>
      </p:sp>
      <p:sp>
        <p:nvSpPr>
          <p:cNvPr id="4106" name="Rectangle 10"/>
          <p:cNvSpPr>
            <a:spLocks noChangeArrowheads="1"/>
          </p:cNvSpPr>
          <p:nvPr/>
        </p:nvSpPr>
        <p:spPr bwMode="auto">
          <a:xfrm>
            <a:off x="6096000" y="395288"/>
            <a:ext cx="3048000" cy="606742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sp>
        <p:nvSpPr>
          <p:cNvPr id="4100" name="Rectangle 4" hidden="1"/>
          <p:cNvSpPr>
            <a:spLocks noGrp="1" noChangeArrowheads="1"/>
          </p:cNvSpPr>
          <p:nvPr>
            <p:ph type="dt" sz="half" idx="2"/>
          </p:nvPr>
        </p:nvSpPr>
        <p:spPr>
          <a:xfrm>
            <a:off x="1863725" y="6570663"/>
            <a:ext cx="1163638" cy="198437"/>
          </a:xfrm>
        </p:spPr>
        <p:txBody>
          <a:bodyPr rIns="36000"/>
          <a:lstStyle>
            <a:lvl1pPr algn="l">
              <a:defRPr/>
            </a:lvl1pPr>
          </a:lstStyle>
          <a:p>
            <a:r>
              <a:rPr lang="nl-NL">
                <a:solidFill>
                  <a:srgbClr val="000000"/>
                </a:solidFill>
              </a:rPr>
              <a:t>26 oktober 2015</a:t>
            </a:r>
          </a:p>
        </p:txBody>
      </p:sp>
      <p:sp>
        <p:nvSpPr>
          <p:cNvPr id="4113" name="Rectangle 17"/>
          <p:cNvSpPr>
            <a:spLocks noChangeArrowheads="1"/>
          </p:cNvSpPr>
          <p:nvPr/>
        </p:nvSpPr>
        <p:spPr bwMode="auto">
          <a:xfrm>
            <a:off x="3048000" y="395288"/>
            <a:ext cx="3048000" cy="606742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sp>
        <p:nvSpPr>
          <p:cNvPr id="4114" name="Rectangle 18"/>
          <p:cNvSpPr>
            <a:spLocks noChangeArrowheads="1"/>
          </p:cNvSpPr>
          <p:nvPr/>
        </p:nvSpPr>
        <p:spPr bwMode="auto">
          <a:xfrm>
            <a:off x="1524000" y="1897063"/>
            <a:ext cx="6096000" cy="305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sp>
        <p:nvSpPr>
          <p:cNvPr id="4115" name="Rectangle 19"/>
          <p:cNvSpPr>
            <a:spLocks noChangeArrowheads="1"/>
          </p:cNvSpPr>
          <p:nvPr/>
        </p:nvSpPr>
        <p:spPr bwMode="auto">
          <a:xfrm>
            <a:off x="4572000" y="1897063"/>
            <a:ext cx="1524000" cy="305911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sp>
        <p:nvSpPr>
          <p:cNvPr id="4098" name="Rectangle 2"/>
          <p:cNvSpPr>
            <a:spLocks noGrp="1" noChangeArrowheads="1"/>
          </p:cNvSpPr>
          <p:nvPr>
            <p:ph type="ctrTitle"/>
          </p:nvPr>
        </p:nvSpPr>
        <p:spPr>
          <a:xfrm>
            <a:off x="1863725" y="2163763"/>
            <a:ext cx="2374900" cy="1095375"/>
          </a:xfrm>
        </p:spPr>
        <p:txBody>
          <a:bodyPr/>
          <a:lstStyle>
            <a:lvl1pPr>
              <a:defRPr sz="2400">
                <a:solidFill>
                  <a:schemeClr val="accent1"/>
                </a:solidFill>
              </a:defRPr>
            </a:lvl1pPr>
          </a:lstStyle>
          <a:p>
            <a:pPr lvl="0"/>
            <a:r>
              <a:rPr lang="nl-NL" noProof="0"/>
              <a:t>Klik om de stijl te bewerken</a:t>
            </a:r>
          </a:p>
        </p:txBody>
      </p:sp>
      <p:sp>
        <p:nvSpPr>
          <p:cNvPr id="4099" name="Rectangle 3"/>
          <p:cNvSpPr>
            <a:spLocks noGrp="1" noChangeArrowheads="1"/>
          </p:cNvSpPr>
          <p:nvPr>
            <p:ph type="subTitle" idx="1"/>
          </p:nvPr>
        </p:nvSpPr>
        <p:spPr>
          <a:xfrm>
            <a:off x="1863725" y="3552825"/>
            <a:ext cx="2374900" cy="977900"/>
          </a:xfrm>
        </p:spPr>
        <p:txBody>
          <a:bodyPr/>
          <a:lstStyle>
            <a:lvl1pPr marL="0" indent="0">
              <a:buFont typeface="Arial" panose="020B0604020202020204" pitchFamily="34" charset="0"/>
              <a:buNone/>
              <a:defRPr sz="1600">
                <a:solidFill>
                  <a:schemeClr val="tx2"/>
                </a:solidFill>
              </a:defRPr>
            </a:lvl1pPr>
          </a:lstStyle>
          <a:p>
            <a:pPr lvl="0"/>
            <a:r>
              <a:rPr lang="nl-NL" noProof="0"/>
              <a:t>Klik om de ondertitelstijl van het model te bewerken</a:t>
            </a:r>
          </a:p>
        </p:txBody>
      </p:sp>
      <p:pic>
        <p:nvPicPr>
          <p:cNvPr id="13" name="Afbeelding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06114" y="399525"/>
            <a:ext cx="1223490" cy="689449"/>
          </a:xfrm>
          <a:prstGeom prst="rect">
            <a:avLst/>
          </a:prstGeom>
        </p:spPr>
      </p:pic>
    </p:spTree>
    <p:extLst/>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el en inhou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p>
        </p:txBody>
      </p:sp>
      <p:sp>
        <p:nvSpPr>
          <p:cNvPr id="3" name="Content Placeholder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Date Placeholder 3"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5" name="Footer Placeholder 4"/>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6" name="Slide Number Placeholder 5"/>
          <p:cNvSpPr>
            <a:spLocks noGrp="1"/>
          </p:cNvSpPr>
          <p:nvPr>
            <p:ph type="sldNum" sz="quarter" idx="12"/>
          </p:nvPr>
        </p:nvSpPr>
        <p:spPr/>
        <p:txBody>
          <a:bodyPr/>
          <a:lstStyle>
            <a:lvl1pPr>
              <a:defRPr/>
            </a:lvl1pPr>
          </a:lstStyle>
          <a:p>
            <a:fld id="{95578A6A-79B4-4DAA-A047-081E45653C2F}"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p>
        </p:txBody>
      </p:sp>
      <p:sp>
        <p:nvSpPr>
          <p:cNvPr id="3" name="Content Placeholder 2"/>
          <p:cNvSpPr>
            <a:spLocks noGrp="1"/>
          </p:cNvSpPr>
          <p:nvPr>
            <p:ph sz="half" idx="1"/>
          </p:nvPr>
        </p:nvSpPr>
        <p:spPr>
          <a:xfrm>
            <a:off x="1520825" y="2225675"/>
            <a:ext cx="2971800" cy="404653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Content Placeholder 3"/>
          <p:cNvSpPr>
            <a:spLocks noGrp="1"/>
          </p:cNvSpPr>
          <p:nvPr>
            <p:ph sz="half" idx="2"/>
          </p:nvPr>
        </p:nvSpPr>
        <p:spPr>
          <a:xfrm>
            <a:off x="4645025" y="2225675"/>
            <a:ext cx="2971800" cy="404653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Date Placeholder 4"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6" name="Footer Placeholder 5"/>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7" name="Slide Number Placeholder 6"/>
          <p:cNvSpPr>
            <a:spLocks noGrp="1"/>
          </p:cNvSpPr>
          <p:nvPr>
            <p:ph type="sldNum" sz="quarter" idx="12"/>
          </p:nvPr>
        </p:nvSpPr>
        <p:spPr/>
        <p:txBody>
          <a:bodyPr/>
          <a:lstStyle>
            <a:lvl1pPr>
              <a:defRPr/>
            </a:lvl1pPr>
          </a:lstStyle>
          <a:p>
            <a:fld id="{D288644D-1CBF-4936-94DA-57F4E54ADB67}"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Vergelijkin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0825" y="2224800"/>
            <a:ext cx="2973600" cy="483244"/>
          </a:xfrm>
        </p:spPr>
        <p:txBody>
          <a:bodyPr anchor="b">
            <a:noAutofit/>
          </a:bodyPr>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5" name="Text Placeholder 4"/>
          <p:cNvSpPr>
            <a:spLocks noGrp="1"/>
          </p:cNvSpPr>
          <p:nvPr>
            <p:ph type="body" sz="quarter" idx="3"/>
          </p:nvPr>
        </p:nvSpPr>
        <p:spPr>
          <a:xfrm>
            <a:off x="4644125" y="2224800"/>
            <a:ext cx="2973600" cy="483244"/>
          </a:xfrm>
        </p:spPr>
        <p:txBody>
          <a:bodyPr anchor="b"/>
          <a:lstStyle>
            <a:lvl1pPr marL="0" indent="0">
              <a:buNone/>
              <a:defRPr sz="1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7" name="Date Placeholder 6"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8" name="Footer Placeholder 7"/>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9" name="Slide Number Placeholder 8"/>
          <p:cNvSpPr>
            <a:spLocks noGrp="1"/>
          </p:cNvSpPr>
          <p:nvPr>
            <p:ph type="sldNum" sz="quarter" idx="12"/>
          </p:nvPr>
        </p:nvSpPr>
        <p:spPr/>
        <p:txBody>
          <a:bodyPr/>
          <a:lstStyle>
            <a:lvl1pPr>
              <a:defRPr/>
            </a:lvl1pPr>
          </a:lstStyle>
          <a:p>
            <a:fld id="{EF024E9E-1CA6-496B-BEAD-A11475BBBE46}" type="slidenum">
              <a:rPr lang="nl-NL">
                <a:solidFill>
                  <a:srgbClr val="000000"/>
                </a:solidFill>
              </a:rPr>
              <a:pPr/>
              <a:t>‹N°›</a:t>
            </a:fld>
            <a:endParaRPr lang="nl-NL">
              <a:solidFill>
                <a:srgbClr val="000000"/>
              </a:solidFill>
            </a:endParaRPr>
          </a:p>
        </p:txBody>
      </p:sp>
      <p:sp>
        <p:nvSpPr>
          <p:cNvPr id="10" name="Title 9"/>
          <p:cNvSpPr>
            <a:spLocks noGrp="1"/>
          </p:cNvSpPr>
          <p:nvPr>
            <p:ph type="title"/>
          </p:nvPr>
        </p:nvSpPr>
        <p:spPr/>
        <p:txBody>
          <a:bodyPr/>
          <a:lstStyle/>
          <a:p>
            <a:r>
              <a:rPr lang="nl-NL"/>
              <a:t>Klik om de stijl te bewerken</a:t>
            </a:r>
          </a:p>
        </p:txBody>
      </p:sp>
      <p:sp>
        <p:nvSpPr>
          <p:cNvPr id="11" name="Content Placeholder 2"/>
          <p:cNvSpPr>
            <a:spLocks noGrp="1"/>
          </p:cNvSpPr>
          <p:nvPr>
            <p:ph sz="half" idx="13"/>
          </p:nvPr>
        </p:nvSpPr>
        <p:spPr>
          <a:xfrm>
            <a:off x="1520825" y="2797200"/>
            <a:ext cx="2971800" cy="34740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12" name="Content Placeholder 3"/>
          <p:cNvSpPr>
            <a:spLocks noGrp="1"/>
          </p:cNvSpPr>
          <p:nvPr>
            <p:ph sz="half" idx="2"/>
          </p:nvPr>
        </p:nvSpPr>
        <p:spPr>
          <a:xfrm>
            <a:off x="4645025" y="2797200"/>
            <a:ext cx="2971800" cy="3474000"/>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p>
        </p:txBody>
      </p:sp>
      <p:sp>
        <p:nvSpPr>
          <p:cNvPr id="3" name="Date Placeholder 2"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4" name="Footer Placeholder 3"/>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5" name="Slide Number Placeholder 4"/>
          <p:cNvSpPr>
            <a:spLocks noGrp="1"/>
          </p:cNvSpPr>
          <p:nvPr>
            <p:ph type="sldNum" sz="quarter" idx="12"/>
          </p:nvPr>
        </p:nvSpPr>
        <p:spPr/>
        <p:txBody>
          <a:bodyPr/>
          <a:lstStyle>
            <a:lvl1pPr>
              <a:defRPr/>
            </a:lvl1pPr>
          </a:lstStyle>
          <a:p>
            <a:fld id="{17DA4C29-DC0B-4469-B873-5A130874FB35}"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co">
    <p:spTree>
      <p:nvGrpSpPr>
        <p:cNvPr id="1" name=""/>
        <p:cNvGrpSpPr/>
        <p:nvPr/>
      </p:nvGrpSpPr>
      <p:grpSpPr>
        <a:xfrm>
          <a:off x="0" y="0"/>
          <a:ext cx="0" cy="0"/>
          <a:chOff x="0" y="0"/>
          <a:chExt cx="0" cy="0"/>
        </a:xfrm>
      </p:grpSpPr>
      <p:sp>
        <p:nvSpPr>
          <p:cNvPr id="2" name="Date Placeholder 1" hidden="1"/>
          <p:cNvSpPr>
            <a:spLocks noGrp="1"/>
          </p:cNvSpPr>
          <p:nvPr>
            <p:ph type="dt" sz="half" idx="10"/>
          </p:nvPr>
        </p:nvSpPr>
        <p:spPr/>
        <p:txBody>
          <a:bodyPr/>
          <a:lstStyle>
            <a:lvl1pPr>
              <a:defRPr/>
            </a:lvl1pPr>
          </a:lstStyle>
          <a:p>
            <a:r>
              <a:rPr lang="nl-NL">
                <a:solidFill>
                  <a:srgbClr val="000000"/>
                </a:solidFill>
              </a:rPr>
              <a:t>26 oktober 2015</a:t>
            </a:r>
          </a:p>
        </p:txBody>
      </p:sp>
      <p:sp>
        <p:nvSpPr>
          <p:cNvPr id="3" name="Footer Placeholder 2"/>
          <p:cNvSpPr>
            <a:spLocks noGrp="1"/>
          </p:cNvSpPr>
          <p:nvPr>
            <p:ph type="ftr" sz="quarter" idx="11"/>
          </p:nvPr>
        </p:nvSpPr>
        <p:spPr/>
        <p:txBody>
          <a:bodyPr/>
          <a:lstStyle>
            <a:lvl1pPr>
              <a:defRPr/>
            </a:lvl1pPr>
          </a:lstStyle>
          <a:p>
            <a:r>
              <a:rPr lang="nl-NL">
                <a:solidFill>
                  <a:srgbClr val="000000"/>
                </a:solidFill>
              </a:rPr>
              <a:t>Programma Kwaliteit &amp; Innovatie</a:t>
            </a:r>
          </a:p>
        </p:txBody>
      </p:sp>
      <p:sp>
        <p:nvSpPr>
          <p:cNvPr id="4" name="Slide Number Placeholder 3"/>
          <p:cNvSpPr>
            <a:spLocks noGrp="1"/>
          </p:cNvSpPr>
          <p:nvPr>
            <p:ph type="sldNum" sz="quarter" idx="12"/>
          </p:nvPr>
        </p:nvSpPr>
        <p:spPr/>
        <p:txBody>
          <a:bodyPr/>
          <a:lstStyle>
            <a:lvl1pPr>
              <a:defRPr/>
            </a:lvl1pPr>
          </a:lstStyle>
          <a:p>
            <a:fld id="{A78A9F4B-1684-4B04-BECC-8CE4B82177D7}" type="slidenum">
              <a:rPr lang="nl-NL">
                <a:solidFill>
                  <a:srgbClr val="000000"/>
                </a:solidFill>
              </a:rPr>
              <a:pPr/>
              <a:t>‹N°›</a:t>
            </a:fld>
            <a:endParaRPr lang="nl-NL">
              <a:solidFill>
                <a:srgbClr val="000000"/>
              </a:solidFill>
            </a:endParaRPr>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371600" y="1828801"/>
            <a:ext cx="7086600" cy="1771651"/>
          </a:xfrm>
        </p:spPr>
        <p:txBody>
          <a:bodyPr/>
          <a:lstStyle>
            <a:lvl1pPr algn="l">
              <a:defRPr>
                <a:solidFill>
                  <a:schemeClr val="bg1"/>
                </a:solidFill>
                <a:latin typeface="Arial" panose="020B0604020202020204" pitchFamily="34" charset="0"/>
                <a:cs typeface="Arial" panose="020B0604020202020204" pitchFamily="34" charset="0"/>
              </a:defRPr>
            </a:lvl1pPr>
          </a:lstStyle>
          <a:p>
            <a:r>
              <a:rPr lang="en-GB" dirty="0"/>
              <a:t>Click to edit </a:t>
            </a:r>
            <a:br>
              <a:rPr lang="en-GB" dirty="0"/>
            </a:br>
            <a:r>
              <a:rPr lang="en-GB" dirty="0"/>
              <a:t>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spTree>
    <p:extLst>
      <p:ext uri="{BB962C8B-B14F-4D97-AF65-F5344CB8AC3E}">
        <p14:creationId xmlns:p14="http://schemas.microsoft.com/office/powerpoint/2010/main" val="14000692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9529" y="2067859"/>
            <a:ext cx="7297271" cy="4057775"/>
          </a:xfrm>
        </p:spPr>
        <p:txBody>
          <a:bodyPr/>
          <a:lstStyle>
            <a:lvl1pPr>
              <a:defRPr>
                <a:solidFill>
                  <a:schemeClr val="bg1"/>
                </a:solidFill>
                <a:latin typeface="Arial" panose="020B0604020202020204" pitchFamily="34" charset="0"/>
                <a:cs typeface="Arial" panose="020B0604020202020204" pitchFamily="34" charset="0"/>
              </a:defRPr>
            </a:lvl1pPr>
            <a:lvl2pPr>
              <a:defRPr>
                <a:solidFill>
                  <a:schemeClr val="bg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Title 1"/>
          <p:cNvSpPr>
            <a:spLocks noGrp="1"/>
          </p:cNvSpPr>
          <p:nvPr>
            <p:ph type="title"/>
          </p:nvPr>
        </p:nvSpPr>
        <p:spPr>
          <a:xfrm>
            <a:off x="1389529" y="442507"/>
            <a:ext cx="7189694" cy="1143000"/>
          </a:xfrm>
        </p:spPr>
        <p:txBody>
          <a:bodyPr>
            <a:normAutofit/>
          </a:bodyPr>
          <a:lstStyle>
            <a:lvl1pPr algn="l">
              <a:defRPr sz="40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pic>
        <p:nvPicPr>
          <p:cNvPr id="4" name="Picture 3" descr="INSOL STD 5xsponsor.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62000" cy="6882168"/>
          </a:xfrm>
          <a:prstGeom prst="rect">
            <a:avLst/>
          </a:prstGeom>
        </p:spPr>
      </p:pic>
    </p:spTree>
    <p:extLst>
      <p:ext uri="{BB962C8B-B14F-4D97-AF65-F5344CB8AC3E}">
        <p14:creationId xmlns:p14="http://schemas.microsoft.com/office/powerpoint/2010/main" val="2358147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89529" y="442507"/>
            <a:ext cx="7189694" cy="1143000"/>
          </a:xfrm>
        </p:spPr>
        <p:txBody>
          <a:bodyPr>
            <a:normAutofit/>
          </a:bodyPr>
          <a:lstStyle>
            <a:lvl1pPr algn="l">
              <a:defRPr sz="40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pic>
        <p:nvPicPr>
          <p:cNvPr id="3" name="Picture 2"/>
          <p:cNvPicPr>
            <a:picLocks noChangeAspect="1"/>
          </p:cNvPicPr>
          <p:nvPr userDrawn="1"/>
        </p:nvPicPr>
        <p:blipFill>
          <a:blip r:embed="rId2" cstate="print"/>
          <a:stretch>
            <a:fillRect/>
          </a:stretch>
        </p:blipFill>
        <p:spPr>
          <a:xfrm>
            <a:off x="-3445" y="-9442"/>
            <a:ext cx="9150889" cy="6876884"/>
          </a:xfrm>
          <a:prstGeom prst="rect">
            <a:avLst/>
          </a:prstGeom>
        </p:spPr>
      </p:pic>
    </p:spTree>
    <p:extLst>
      <p:ext uri="{BB962C8B-B14F-4D97-AF65-F5344CB8AC3E}">
        <p14:creationId xmlns:p14="http://schemas.microsoft.com/office/powerpoint/2010/main" val="13867114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26EE8A-52C5-CD4D-90B8-95D67E7184FC}" type="datetimeFigureOut">
              <a:rPr lang="en-US" smtClean="0"/>
              <a:pPr/>
              <a:t>10/10/2017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010339-BE89-5147-A524-521F4B4A243D}" type="slidenum">
              <a:rPr lang="en-US" smtClean="0"/>
              <a:pPr/>
              <a:t>‹N°›</a:t>
            </a:fld>
            <a:endParaRPr lang="en-US"/>
          </a:p>
        </p:txBody>
      </p:sp>
      <p:pic>
        <p:nvPicPr>
          <p:cNvPr id="5" name="Picture 4" descr="2017 plain slideJan 2017.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201714" cy="6912000"/>
          </a:xfrm>
          <a:prstGeom prst="rect">
            <a:avLst/>
          </a:prstGeom>
        </p:spPr>
      </p:pic>
    </p:spTree>
    <p:extLst>
      <p:ext uri="{BB962C8B-B14F-4D97-AF65-F5344CB8AC3E}">
        <p14:creationId xmlns:p14="http://schemas.microsoft.com/office/powerpoint/2010/main" val="928784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3.xml"/><Relationship Id="rId7"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image" Target="../media/image4.jpeg"/><Relationship Id="rId5" Type="http://schemas.openxmlformats.org/officeDocument/2006/relationships/theme" Target="../theme/theme4.xml"/><Relationship Id="rId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0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27" name="Text Placeholder 2"/>
          <p:cNvSpPr>
            <a:spLocks noGrp="1"/>
          </p:cNvSpPr>
          <p:nvPr>
            <p:ph type="body" idx="1"/>
          </p:nvPr>
        </p:nvSpPr>
        <p:spPr bwMode="auto">
          <a:xfrm>
            <a:off x="457200" y="3027363"/>
            <a:ext cx="8229600" cy="3151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Picture 4"/>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50" r:id="rId1"/>
    <p:sldLayoutId id="2147483649" r:id="rId2"/>
    <p:sldLayoutId id="2147483665" r:id="rId3"/>
    <p:sldLayoutId id="2147483666" r:id="rId4"/>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7" name="Rectangle 13"/>
          <p:cNvSpPr>
            <a:spLocks noChangeArrowheads="1"/>
          </p:cNvSpPr>
          <p:nvPr/>
        </p:nvSpPr>
        <p:spPr bwMode="auto">
          <a:xfrm>
            <a:off x="0" y="6462713"/>
            <a:ext cx="9144000" cy="395287"/>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sp>
        <p:nvSpPr>
          <p:cNvPr id="1026" name="Rectangle 2"/>
          <p:cNvSpPr>
            <a:spLocks noGrp="1" noChangeArrowheads="1"/>
          </p:cNvSpPr>
          <p:nvPr>
            <p:ph type="title"/>
          </p:nvPr>
        </p:nvSpPr>
        <p:spPr bwMode="auto">
          <a:xfrm>
            <a:off x="1524000" y="1295400"/>
            <a:ext cx="6096000"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nl-NL"/>
              <a:t>Klik om het opmaakprofiel te bewerken</a:t>
            </a:r>
          </a:p>
        </p:txBody>
      </p:sp>
      <p:sp>
        <p:nvSpPr>
          <p:cNvPr id="1027" name="Rectangle 3"/>
          <p:cNvSpPr>
            <a:spLocks noGrp="1" noChangeArrowheads="1"/>
          </p:cNvSpPr>
          <p:nvPr>
            <p:ph type="body" idx="1"/>
          </p:nvPr>
        </p:nvSpPr>
        <p:spPr bwMode="auto">
          <a:xfrm>
            <a:off x="1520825" y="2225675"/>
            <a:ext cx="6096000" cy="404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nl-NL" noProof="0" dirty="0"/>
              <a:t>Klik om de opmaakprofielen van de </a:t>
            </a:r>
            <a:r>
              <a:rPr lang="nl-NL" noProof="0" dirty="0" err="1"/>
              <a:t>modeltekst</a:t>
            </a:r>
            <a:r>
              <a:rPr lang="nl-NL" noProof="0" dirty="0"/>
              <a:t> te bewerken</a:t>
            </a:r>
          </a:p>
          <a:p>
            <a:pPr lvl="1"/>
            <a:r>
              <a:rPr lang="nl-NL" noProof="0" dirty="0"/>
              <a:t>Tweede niveau</a:t>
            </a:r>
          </a:p>
          <a:p>
            <a:pPr lvl="2"/>
            <a:r>
              <a:rPr lang="nl-NL" noProof="0" dirty="0"/>
              <a:t>Derde niveau</a:t>
            </a:r>
          </a:p>
          <a:p>
            <a:pPr lvl="3"/>
            <a:r>
              <a:rPr lang="nl-NL" noProof="0" dirty="0"/>
              <a:t>Vierde niveau</a:t>
            </a:r>
          </a:p>
          <a:p>
            <a:pPr lvl="4"/>
            <a:r>
              <a:rPr lang="nl-NL" noProof="0" dirty="0"/>
              <a:t>Vijfde niveau</a:t>
            </a:r>
          </a:p>
          <a:p>
            <a:pPr lvl="5"/>
            <a:r>
              <a:rPr lang="nl-NL" noProof="0" dirty="0"/>
              <a:t>Zesde niveau</a:t>
            </a:r>
          </a:p>
          <a:p>
            <a:pPr lvl="6"/>
            <a:r>
              <a:rPr lang="nl-NL" noProof="0" dirty="0"/>
              <a:t>Zevende niveau</a:t>
            </a:r>
          </a:p>
          <a:p>
            <a:pPr lvl="7"/>
            <a:r>
              <a:rPr lang="nl-NL" noProof="0" dirty="0"/>
              <a:t>Achtste niveau</a:t>
            </a:r>
          </a:p>
          <a:p>
            <a:pPr lvl="8"/>
            <a:r>
              <a:rPr lang="nl-NL" noProof="0" dirty="0"/>
              <a:t>Negende niveau</a:t>
            </a:r>
          </a:p>
        </p:txBody>
      </p:sp>
      <p:sp>
        <p:nvSpPr>
          <p:cNvPr id="1028" name="Rectangle 4"/>
          <p:cNvSpPr>
            <a:spLocks noGrp="1" noChangeArrowheads="1"/>
          </p:cNvSpPr>
          <p:nvPr>
            <p:ph type="dt" sz="half" idx="2"/>
          </p:nvPr>
        </p:nvSpPr>
        <p:spPr bwMode="auto">
          <a:xfrm>
            <a:off x="0" y="6570663"/>
            <a:ext cx="1524000" cy="19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ctr">
              <a:defRPr sz="1000"/>
            </a:lvl1pPr>
          </a:lstStyle>
          <a:p>
            <a:pPr defTabSz="914400"/>
            <a:endParaRPr lang="nl-NL">
              <a:solidFill>
                <a:srgbClr val="000000"/>
              </a:solidFill>
              <a:latin typeface="Arial" panose="020B0604020202020204" pitchFamily="34" charset="0"/>
              <a:cs typeface=""/>
            </a:endParaRPr>
          </a:p>
        </p:txBody>
      </p:sp>
      <p:sp>
        <p:nvSpPr>
          <p:cNvPr id="1029" name="Rectangle 5"/>
          <p:cNvSpPr>
            <a:spLocks noGrp="1" noChangeArrowheads="1"/>
          </p:cNvSpPr>
          <p:nvPr>
            <p:ph type="ftr" sz="quarter" idx="3"/>
          </p:nvPr>
        </p:nvSpPr>
        <p:spPr bwMode="auto">
          <a:xfrm>
            <a:off x="1520825" y="6570663"/>
            <a:ext cx="6096000" cy="19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defRPr sz="1000" b="1"/>
            </a:lvl1pPr>
          </a:lstStyle>
          <a:p>
            <a:pPr defTabSz="914400"/>
            <a:endParaRPr lang="nl-NL">
              <a:solidFill>
                <a:srgbClr val="000000"/>
              </a:solidFill>
              <a:latin typeface="Arial" panose="020B0604020202020204" pitchFamily="34" charset="0"/>
              <a:cs typeface=""/>
            </a:endParaRPr>
          </a:p>
        </p:txBody>
      </p:sp>
      <p:sp>
        <p:nvSpPr>
          <p:cNvPr id="1030" name="Rectangle 6"/>
          <p:cNvSpPr>
            <a:spLocks noGrp="1" noChangeArrowheads="1"/>
          </p:cNvSpPr>
          <p:nvPr>
            <p:ph type="sldNum" sz="quarter" idx="4"/>
          </p:nvPr>
        </p:nvSpPr>
        <p:spPr bwMode="auto">
          <a:xfrm>
            <a:off x="8201025" y="6570663"/>
            <a:ext cx="360363" cy="19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ctr">
              <a:defRPr sz="1000" b="1"/>
            </a:lvl1pPr>
          </a:lstStyle>
          <a:p>
            <a:pPr defTabSz="914400"/>
            <a:fld id="{6D54C0D8-1256-415D-B2BA-C51AC1670C73}" type="slidenum">
              <a:rPr lang="nl-NL">
                <a:solidFill>
                  <a:srgbClr val="000000"/>
                </a:solidFill>
                <a:latin typeface="Arial" panose="020B0604020202020204" pitchFamily="34" charset="0"/>
                <a:cs typeface=""/>
              </a:rPr>
              <a:pPr defTabSz="914400"/>
              <a:t>‹N°›</a:t>
            </a:fld>
            <a:endParaRPr lang="nl-NL">
              <a:solidFill>
                <a:srgbClr val="000000"/>
              </a:solidFill>
              <a:latin typeface="Arial" panose="020B0604020202020204" pitchFamily="34" charset="0"/>
              <a:cs typeface=""/>
            </a:endParaRPr>
          </a:p>
        </p:txBody>
      </p:sp>
      <p:sp>
        <p:nvSpPr>
          <p:cNvPr id="1032" name="Rectangle 8"/>
          <p:cNvSpPr>
            <a:spLocks noChangeArrowheads="1"/>
          </p:cNvSpPr>
          <p:nvPr/>
        </p:nvSpPr>
        <p:spPr bwMode="auto">
          <a:xfrm>
            <a:off x="0" y="0"/>
            <a:ext cx="9144000" cy="3952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cs typeface=""/>
            </a:endParaRPr>
          </a:p>
        </p:txBody>
      </p:sp>
      <p:pic>
        <p:nvPicPr>
          <p:cNvPr id="10" name="Afbeelding 9"/>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41120" y="437794"/>
            <a:ext cx="1288005" cy="725804"/>
          </a:xfrm>
          <a:prstGeom prst="rect">
            <a:avLst/>
          </a:prstGeom>
        </p:spPr>
      </p:pic>
    </p:spTree>
    <p:extLst>
      <p:ext uri="{BB962C8B-B14F-4D97-AF65-F5344CB8AC3E}">
        <p14:creationId xmlns:p14="http://schemas.microsoft.com/office/powerpoint/2010/main" val="11991860"/>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Lst>
  <p:hf hdr="0"/>
  <p:txStyles>
    <p:title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p:titleStyle>
    <p:body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7" name="Rectangle 13"/>
          <p:cNvSpPr>
            <a:spLocks noChangeArrowheads="1"/>
          </p:cNvSpPr>
          <p:nvPr/>
        </p:nvSpPr>
        <p:spPr bwMode="auto">
          <a:xfrm>
            <a:off x="0" y="6462713"/>
            <a:ext cx="9144000" cy="395287"/>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sp>
        <p:nvSpPr>
          <p:cNvPr id="1026" name="Rectangle 2"/>
          <p:cNvSpPr>
            <a:spLocks noGrp="1" noChangeArrowheads="1"/>
          </p:cNvSpPr>
          <p:nvPr>
            <p:ph type="title"/>
          </p:nvPr>
        </p:nvSpPr>
        <p:spPr bwMode="auto">
          <a:xfrm>
            <a:off x="1524000" y="1295400"/>
            <a:ext cx="6096000"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nl-NL"/>
              <a:t>Klik om het opmaakprofiel te bewerken</a:t>
            </a:r>
          </a:p>
        </p:txBody>
      </p:sp>
      <p:sp>
        <p:nvSpPr>
          <p:cNvPr id="1027" name="Rectangle 3"/>
          <p:cNvSpPr>
            <a:spLocks noGrp="1" noChangeArrowheads="1"/>
          </p:cNvSpPr>
          <p:nvPr>
            <p:ph type="body" idx="1"/>
          </p:nvPr>
        </p:nvSpPr>
        <p:spPr bwMode="auto">
          <a:xfrm>
            <a:off x="1520825" y="2225675"/>
            <a:ext cx="6096000" cy="404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nl-NL" noProof="0" dirty="0"/>
              <a:t>Klik om de opmaakprofielen van de </a:t>
            </a:r>
            <a:r>
              <a:rPr lang="nl-NL" noProof="0" dirty="0" err="1"/>
              <a:t>modeltekst</a:t>
            </a:r>
            <a:r>
              <a:rPr lang="nl-NL" noProof="0" dirty="0"/>
              <a:t> te bewerken</a:t>
            </a:r>
          </a:p>
          <a:p>
            <a:pPr lvl="1"/>
            <a:r>
              <a:rPr lang="nl-NL" noProof="0" dirty="0"/>
              <a:t>Tweede niveau</a:t>
            </a:r>
          </a:p>
          <a:p>
            <a:pPr lvl="2"/>
            <a:r>
              <a:rPr lang="nl-NL" noProof="0" dirty="0"/>
              <a:t>Derde niveau</a:t>
            </a:r>
          </a:p>
          <a:p>
            <a:pPr lvl="3"/>
            <a:r>
              <a:rPr lang="nl-NL" noProof="0" dirty="0"/>
              <a:t>Vierde niveau</a:t>
            </a:r>
          </a:p>
          <a:p>
            <a:pPr lvl="4"/>
            <a:r>
              <a:rPr lang="nl-NL" noProof="0" dirty="0"/>
              <a:t>Vijfde niveau</a:t>
            </a:r>
          </a:p>
          <a:p>
            <a:pPr lvl="5"/>
            <a:r>
              <a:rPr lang="nl-NL" noProof="0" dirty="0"/>
              <a:t>Zesde niveau</a:t>
            </a:r>
          </a:p>
          <a:p>
            <a:pPr lvl="6"/>
            <a:r>
              <a:rPr lang="nl-NL" noProof="0" dirty="0"/>
              <a:t>Zevende niveau</a:t>
            </a:r>
          </a:p>
          <a:p>
            <a:pPr lvl="7"/>
            <a:r>
              <a:rPr lang="nl-NL" noProof="0" dirty="0"/>
              <a:t>Achtste niveau</a:t>
            </a:r>
          </a:p>
          <a:p>
            <a:pPr lvl="8"/>
            <a:r>
              <a:rPr lang="nl-NL" noProof="0" dirty="0"/>
              <a:t>Negende niveau</a:t>
            </a:r>
          </a:p>
        </p:txBody>
      </p:sp>
      <p:sp>
        <p:nvSpPr>
          <p:cNvPr id="1028" name="Rectangle 4"/>
          <p:cNvSpPr>
            <a:spLocks noGrp="1" noChangeArrowheads="1"/>
          </p:cNvSpPr>
          <p:nvPr>
            <p:ph type="dt" sz="half" idx="2"/>
          </p:nvPr>
        </p:nvSpPr>
        <p:spPr bwMode="auto">
          <a:xfrm>
            <a:off x="0" y="6570663"/>
            <a:ext cx="1524000" cy="19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ctr">
              <a:defRPr sz="1000"/>
            </a:lvl1pPr>
          </a:lstStyle>
          <a:p>
            <a:pPr defTabSz="914400"/>
            <a:endParaRPr lang="nl-NL">
              <a:solidFill>
                <a:srgbClr val="000000"/>
              </a:solidFill>
              <a:latin typeface="Arial" panose="020B0604020202020204" pitchFamily="34" charset="0"/>
            </a:endParaRPr>
          </a:p>
        </p:txBody>
      </p:sp>
      <p:sp>
        <p:nvSpPr>
          <p:cNvPr id="1029" name="Rectangle 5"/>
          <p:cNvSpPr>
            <a:spLocks noGrp="1" noChangeArrowheads="1"/>
          </p:cNvSpPr>
          <p:nvPr>
            <p:ph type="ftr" sz="quarter" idx="3"/>
          </p:nvPr>
        </p:nvSpPr>
        <p:spPr bwMode="auto">
          <a:xfrm>
            <a:off x="1520825" y="6570663"/>
            <a:ext cx="6096000" cy="19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defRPr sz="1000" b="1"/>
            </a:lvl1pPr>
          </a:lstStyle>
          <a:p>
            <a:pPr defTabSz="914400"/>
            <a:endParaRPr lang="nl-NL">
              <a:solidFill>
                <a:srgbClr val="000000"/>
              </a:solidFill>
              <a:latin typeface="Arial" panose="020B0604020202020204" pitchFamily="34" charset="0"/>
            </a:endParaRPr>
          </a:p>
        </p:txBody>
      </p:sp>
      <p:sp>
        <p:nvSpPr>
          <p:cNvPr id="1030" name="Rectangle 6"/>
          <p:cNvSpPr>
            <a:spLocks noGrp="1" noChangeArrowheads="1"/>
          </p:cNvSpPr>
          <p:nvPr>
            <p:ph type="sldNum" sz="quarter" idx="4"/>
          </p:nvPr>
        </p:nvSpPr>
        <p:spPr bwMode="auto">
          <a:xfrm>
            <a:off x="8201025" y="6570663"/>
            <a:ext cx="360363" cy="19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ctr">
              <a:defRPr sz="1000" b="1"/>
            </a:lvl1pPr>
          </a:lstStyle>
          <a:p>
            <a:pPr defTabSz="914400"/>
            <a:fld id="{6D54C0D8-1256-415D-B2BA-C51AC1670C73}" type="slidenum">
              <a:rPr lang="nl-NL">
                <a:solidFill>
                  <a:srgbClr val="000000"/>
                </a:solidFill>
                <a:latin typeface="Arial" panose="020B0604020202020204" pitchFamily="34" charset="0"/>
              </a:rPr>
              <a:pPr defTabSz="914400"/>
              <a:t>‹N°›</a:t>
            </a:fld>
            <a:endParaRPr lang="nl-NL">
              <a:solidFill>
                <a:srgbClr val="000000"/>
              </a:solidFill>
              <a:latin typeface="Arial" panose="020B0604020202020204" pitchFamily="34" charset="0"/>
            </a:endParaRPr>
          </a:p>
        </p:txBody>
      </p:sp>
      <p:sp>
        <p:nvSpPr>
          <p:cNvPr id="1032" name="Rectangle 8"/>
          <p:cNvSpPr>
            <a:spLocks noChangeArrowheads="1"/>
          </p:cNvSpPr>
          <p:nvPr/>
        </p:nvSpPr>
        <p:spPr bwMode="auto">
          <a:xfrm>
            <a:off x="0" y="0"/>
            <a:ext cx="9144000" cy="3952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nl-NL">
              <a:solidFill>
                <a:srgbClr val="000000"/>
              </a:solidFill>
              <a:latin typeface="Arial" panose="020B0604020202020204" pitchFamily="34" charset="0"/>
            </a:endParaRPr>
          </a:p>
        </p:txBody>
      </p:sp>
      <p:pic>
        <p:nvPicPr>
          <p:cNvPr id="3" name="Afbeelding 2"/>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41120" y="437794"/>
            <a:ext cx="1288005" cy="725804"/>
          </a:xfrm>
          <a:prstGeom prst="rect">
            <a:avLst/>
          </a:prstGeom>
        </p:spPr>
      </p:pic>
    </p:spTree>
    <p:extLst>
      <p:ext uri="{BB962C8B-B14F-4D97-AF65-F5344CB8AC3E}">
        <p14:creationId xmlns:p14="http://schemas.microsoft.com/office/powerpoint/2010/main" val="26550091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Lst>
  <p:hf hdr="0"/>
  <p:txStyles>
    <p:title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p:titleStyle>
    <p:body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5167"/>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1"/>
            <a:ext cx="8229600" cy="452543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1"/>
            <a:ext cx="2133600" cy="366183"/>
          </a:xfrm>
          <a:prstGeom prst="rect">
            <a:avLst/>
          </a:prstGeom>
        </p:spPr>
        <p:txBody>
          <a:bodyPr vert="horz" lIns="91440" tIns="45720" rIns="91440" bIns="45720" rtlCol="0" anchor="ctr"/>
          <a:lstStyle>
            <a:lvl1pPr algn="l">
              <a:defRPr sz="1200">
                <a:solidFill>
                  <a:schemeClr val="tx1">
                    <a:tint val="75000"/>
                  </a:schemeClr>
                </a:solidFill>
              </a:defRPr>
            </a:lvl1pPr>
          </a:lstStyle>
          <a:p>
            <a:fld id="{6C26EE8A-52C5-CD4D-90B8-95D67E7184FC}" type="datetimeFigureOut">
              <a:rPr lang="en-US" smtClean="0"/>
              <a:pPr/>
              <a:t>10/10/2017</a:t>
            </a:fld>
            <a:endParaRPr lang="en-US"/>
          </a:p>
        </p:txBody>
      </p:sp>
      <p:sp>
        <p:nvSpPr>
          <p:cNvPr id="5" name="Footer Placeholder 4"/>
          <p:cNvSpPr>
            <a:spLocks noGrp="1"/>
          </p:cNvSpPr>
          <p:nvPr>
            <p:ph type="ftr" sz="quarter" idx="3"/>
          </p:nvPr>
        </p:nvSpPr>
        <p:spPr>
          <a:xfrm>
            <a:off x="3124200" y="6356351"/>
            <a:ext cx="2895600" cy="3661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6183"/>
          </a:xfrm>
          <a:prstGeom prst="rect">
            <a:avLst/>
          </a:prstGeom>
        </p:spPr>
        <p:txBody>
          <a:bodyPr vert="horz" lIns="91440" tIns="45720" rIns="91440" bIns="45720" rtlCol="0" anchor="ctr"/>
          <a:lstStyle>
            <a:lvl1pPr algn="r">
              <a:defRPr sz="1200">
                <a:solidFill>
                  <a:schemeClr val="tx1">
                    <a:tint val="75000"/>
                  </a:schemeClr>
                </a:solidFill>
              </a:defRPr>
            </a:lvl1pPr>
          </a:lstStyle>
          <a:p>
            <a:fld id="{54010339-BE89-5147-A524-521F4B4A243D}" type="slidenum">
              <a:rPr lang="en-US" smtClean="0"/>
              <a:pPr/>
              <a:t>‹N°›</a:t>
            </a:fld>
            <a:endParaRPr lang="en-US"/>
          </a:p>
        </p:txBody>
      </p:sp>
      <p:pic>
        <p:nvPicPr>
          <p:cNvPr id="7" name="Picture 6" descr="2017 plain slideJan 2017.jpg"/>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0"/>
            <a:ext cx="9201714" cy="6912000"/>
          </a:xfrm>
          <a:prstGeom prst="rect">
            <a:avLst/>
          </a:prstGeom>
        </p:spPr>
      </p:pic>
    </p:spTree>
    <p:extLst>
      <p:ext uri="{BB962C8B-B14F-4D97-AF65-F5344CB8AC3E}">
        <p14:creationId xmlns:p14="http://schemas.microsoft.com/office/powerpoint/2010/main" val="427876901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t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3.xml"/><Relationship Id="rId1" Type="http://schemas.openxmlformats.org/officeDocument/2006/relationships/slideLayout" Target="../slideLayouts/slideLayout10.xml"/><Relationship Id="rId4" Type="http://schemas.openxmlformats.org/officeDocument/2006/relationships/image" Target="../media/image26.jpeg"/></Relationships>
</file>

<file path=ppt/slides/_rels/slide5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4.xml"/><Relationship Id="rId1" Type="http://schemas.openxmlformats.org/officeDocument/2006/relationships/slideLayout" Target="../slideLayouts/slideLayout16.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6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5.xml"/><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6.xml"/><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7.xml"/><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8.xml"/><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9.xml"/><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0.xml"/><Relationship Id="rId1" Type="http://schemas.openxmlformats.org/officeDocument/2006/relationships/slideLayout" Target="../slideLayouts/slideLayout10.xml"/></Relationships>
</file>

<file path=ppt/slides/_rels/slide6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1.xml"/><Relationship Id="rId1" Type="http://schemas.openxmlformats.org/officeDocument/2006/relationships/slideLayout" Target="../slideLayouts/slideLayout16.xml"/></Relationships>
</file>

<file path=ppt/slides/_rels/slide6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2.xml"/><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3.xml"/><Relationship Id="rId1" Type="http://schemas.openxmlformats.org/officeDocument/2006/relationships/slideLayout" Target="../slideLayouts/slideLayout10.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7.tif"/><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06388" y="1511480"/>
            <a:ext cx="8531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dirty="0">
                <a:latin typeface="Calibri"/>
                <a:cs typeface="Calibri"/>
              </a:rPr>
              <a:t>Our grateful thanks go to our 2017 Annual Congress Sponsors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69605"/>
            <a:ext cx="9144000" cy="4926499"/>
          </a:xfrm>
          <a:prstGeom prst="rect">
            <a:avLst/>
          </a:prstGeom>
        </p:spPr>
      </p:pic>
    </p:spTree>
    <p:extLst>
      <p:ext uri="{BB962C8B-B14F-4D97-AF65-F5344CB8AC3E}">
        <p14:creationId xmlns:p14="http://schemas.microsoft.com/office/powerpoint/2010/main" val="212852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779617"/>
            <a:ext cx="7772400" cy="1672499"/>
          </a:xfrm>
        </p:spPr>
        <p:txBody>
          <a:bodyPr/>
          <a:lstStyle/>
          <a:p>
            <a:pPr>
              <a:spcAft>
                <a:spcPts val="2400"/>
              </a:spcAft>
            </a:pPr>
            <a:r>
              <a:rPr lang="en-GB" sz="4000" b="1" dirty="0"/>
              <a:t>Morning Technical Session</a:t>
            </a:r>
            <a:br>
              <a:rPr lang="en-GB" sz="4000" b="1" dirty="0"/>
            </a:br>
            <a:br>
              <a:rPr lang="en-GB" sz="1000" b="1" dirty="0"/>
            </a:br>
            <a:br>
              <a:rPr lang="en-GB" sz="1000" b="1" dirty="0"/>
            </a:br>
            <a:br>
              <a:rPr lang="en-GB" sz="1000" b="1" dirty="0"/>
            </a:br>
            <a:r>
              <a:rPr lang="en-GB" sz="2400" b="1" dirty="0"/>
              <a:t>Kindly Sponsored By</a:t>
            </a:r>
            <a:endParaRPr lang="en-US" sz="2400" b="1" dirty="0"/>
          </a:p>
        </p:txBody>
      </p:sp>
      <p:sp>
        <p:nvSpPr>
          <p:cNvPr id="7" name="TextBox 6"/>
          <p:cNvSpPr txBox="1">
            <a:spLocks noChangeArrowheads="1"/>
          </p:cNvSpPr>
          <p:nvPr/>
        </p:nvSpPr>
        <p:spPr bwMode="auto">
          <a:xfrm>
            <a:off x="2411413" y="5159278"/>
            <a:ext cx="432117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www.profpannen.de</a:t>
            </a:r>
            <a:endParaRPr lang="en-US" sz="1800" dirty="0">
              <a:latin typeface="Verdana" charset="0"/>
              <a:cs typeface="Verdana"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01" y="4175730"/>
            <a:ext cx="7935942" cy="694360"/>
          </a:xfrm>
          <a:prstGeom prst="rect">
            <a:avLst/>
          </a:prstGeom>
        </p:spPr>
      </p:pic>
    </p:spTree>
    <p:extLst>
      <p:ext uri="{BB962C8B-B14F-4D97-AF65-F5344CB8AC3E}">
        <p14:creationId xmlns:p14="http://schemas.microsoft.com/office/powerpoint/2010/main" val="2660942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206601"/>
          </a:xfrm>
        </p:spPr>
        <p:txBody>
          <a:bodyPr/>
          <a:lstStyle/>
          <a:p>
            <a:r>
              <a:rPr lang="en-GB" sz="4800" b="1" dirty="0"/>
              <a:t>Opening remarks </a:t>
            </a:r>
            <a:br>
              <a:rPr lang="en-GB" sz="4800" b="1" dirty="0"/>
            </a:br>
            <a:r>
              <a:rPr lang="en-GB" sz="4800" b="1" dirty="0"/>
              <a:t>by the Co-Chairs </a:t>
            </a:r>
            <a:endParaRPr lang="en-US" sz="4800" dirty="0"/>
          </a:p>
        </p:txBody>
      </p:sp>
      <p:sp>
        <p:nvSpPr>
          <p:cNvPr id="3" name="Subtitle 2"/>
          <p:cNvSpPr>
            <a:spLocks noGrp="1"/>
          </p:cNvSpPr>
          <p:nvPr>
            <p:ph type="subTitle" idx="1"/>
          </p:nvPr>
        </p:nvSpPr>
        <p:spPr>
          <a:xfrm>
            <a:off x="226542" y="4155700"/>
            <a:ext cx="8663458" cy="1752600"/>
          </a:xfrm>
        </p:spPr>
        <p:txBody>
          <a:bodyPr rtlCol="0">
            <a:noAutofit/>
          </a:bodyPr>
          <a:lstStyle/>
          <a:p>
            <a:pPr fontAlgn="auto">
              <a:spcBef>
                <a:spcPts val="0"/>
              </a:spcBef>
              <a:spcAft>
                <a:spcPts val="1200"/>
              </a:spcAft>
              <a:defRPr/>
            </a:pPr>
            <a:r>
              <a:rPr lang="en-GB" sz="2800" dirty="0">
                <a:solidFill>
                  <a:srgbClr val="000000"/>
                </a:solidFill>
              </a:rPr>
              <a:t>Marcel Groenewegen (CMS, The Netherlands)</a:t>
            </a:r>
          </a:p>
          <a:p>
            <a:pPr fontAlgn="auto">
              <a:spcBef>
                <a:spcPts val="0"/>
              </a:spcBef>
              <a:spcAft>
                <a:spcPts val="1200"/>
              </a:spcAft>
              <a:defRPr/>
            </a:pPr>
            <a:r>
              <a:rPr lang="en-GB" sz="2800" dirty="0">
                <a:solidFill>
                  <a:srgbClr val="000000"/>
                </a:solidFill>
              </a:rPr>
              <a:t>Pawel Kuglarz (Taylor </a:t>
            </a:r>
            <a:r>
              <a:rPr lang="en-GB" sz="2800" dirty="0" err="1">
                <a:solidFill>
                  <a:srgbClr val="000000"/>
                </a:solidFill>
              </a:rPr>
              <a:t>Wessing</a:t>
            </a:r>
            <a:r>
              <a:rPr lang="en-GB" sz="2800" dirty="0">
                <a:solidFill>
                  <a:srgbClr val="000000"/>
                </a:solidFill>
              </a:rPr>
              <a:t>, Poland)</a:t>
            </a:r>
          </a:p>
        </p:txBody>
      </p:sp>
    </p:spTree>
    <p:extLst>
      <p:ext uri="{BB962C8B-B14F-4D97-AF65-F5344CB8AC3E}">
        <p14:creationId xmlns:p14="http://schemas.microsoft.com/office/powerpoint/2010/main" val="922242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518747"/>
            <a:ext cx="7772400" cy="1268385"/>
          </a:xfrm>
        </p:spPr>
        <p:txBody>
          <a:bodyPr/>
          <a:lstStyle/>
          <a:p>
            <a:r>
              <a:rPr lang="en-GB" sz="4000" b="1" dirty="0"/>
              <a:t>Keynote Speaker</a:t>
            </a:r>
            <a:endParaRPr lang="en-US" sz="4000" b="1" dirty="0"/>
          </a:p>
        </p:txBody>
      </p:sp>
      <p:sp>
        <p:nvSpPr>
          <p:cNvPr id="3" name="Subtitle 2"/>
          <p:cNvSpPr>
            <a:spLocks noGrp="1"/>
          </p:cNvSpPr>
          <p:nvPr>
            <p:ph type="subTitle" idx="1"/>
          </p:nvPr>
        </p:nvSpPr>
        <p:spPr>
          <a:xfrm>
            <a:off x="240270" y="2931551"/>
            <a:ext cx="8670325" cy="3624392"/>
          </a:xfrm>
        </p:spPr>
        <p:txBody>
          <a:bodyPr rtlCol="0">
            <a:normAutofit/>
          </a:bodyPr>
          <a:lstStyle/>
          <a:p>
            <a:pPr fontAlgn="auto">
              <a:spcBef>
                <a:spcPts val="0"/>
              </a:spcBef>
              <a:spcAft>
                <a:spcPts val="1800"/>
              </a:spcAft>
              <a:defRPr/>
            </a:pPr>
            <a:r>
              <a:rPr lang="en-GB" sz="4300" b="1" dirty="0" err="1">
                <a:solidFill>
                  <a:srgbClr val="000000"/>
                </a:solidFill>
              </a:rPr>
              <a:t>Cezary</a:t>
            </a:r>
            <a:r>
              <a:rPr lang="en-GB" sz="4300" b="1" dirty="0">
                <a:solidFill>
                  <a:srgbClr val="000000"/>
                </a:solidFill>
              </a:rPr>
              <a:t> </a:t>
            </a:r>
            <a:r>
              <a:rPr lang="en-GB" sz="4300" b="1" dirty="0" err="1">
                <a:solidFill>
                  <a:srgbClr val="000000"/>
                </a:solidFill>
              </a:rPr>
              <a:t>Stypułkowski</a:t>
            </a:r>
            <a:endParaRPr lang="en-GB" sz="2200" dirty="0">
              <a:solidFill>
                <a:srgbClr val="000000"/>
              </a:solidFill>
            </a:endParaRPr>
          </a:p>
          <a:p>
            <a:pPr fontAlgn="auto">
              <a:spcBef>
                <a:spcPts val="0"/>
              </a:spcBef>
              <a:spcAft>
                <a:spcPts val="1200"/>
              </a:spcAft>
              <a:defRPr/>
            </a:pPr>
            <a:r>
              <a:rPr lang="en-GB" sz="2800" b="1" dirty="0">
                <a:solidFill>
                  <a:srgbClr val="000000"/>
                </a:solidFill>
              </a:rPr>
              <a:t>CEO of </a:t>
            </a:r>
            <a:r>
              <a:rPr lang="en-GB" sz="2800" b="1" dirty="0" err="1">
                <a:solidFill>
                  <a:srgbClr val="000000"/>
                </a:solidFill>
              </a:rPr>
              <a:t>mBank</a:t>
            </a:r>
            <a:r>
              <a:rPr lang="en-GB" sz="2800" b="1" dirty="0">
                <a:solidFill>
                  <a:srgbClr val="000000"/>
                </a:solidFill>
              </a:rPr>
              <a:t>, Poland</a:t>
            </a:r>
          </a:p>
        </p:txBody>
      </p:sp>
    </p:spTree>
    <p:extLst>
      <p:ext uri="{BB962C8B-B14F-4D97-AF65-F5344CB8AC3E}">
        <p14:creationId xmlns:p14="http://schemas.microsoft.com/office/powerpoint/2010/main" val="3365518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69136"/>
            <a:ext cx="7772400" cy="1838425"/>
          </a:xfrm>
        </p:spPr>
        <p:txBody>
          <a:bodyPr/>
          <a:lstStyle/>
          <a:p>
            <a:r>
              <a:rPr lang="en-GB" b="1" dirty="0"/>
              <a:t>Preventive restructuring frameworks – how do they </a:t>
            </a:r>
            <a:br>
              <a:rPr lang="en-GB" b="1" dirty="0"/>
            </a:br>
            <a:r>
              <a:rPr lang="en-GB" b="1" dirty="0"/>
              <a:t>work in practice?</a:t>
            </a:r>
            <a:endParaRPr lang="en-US" b="1" dirty="0"/>
          </a:p>
        </p:txBody>
      </p:sp>
      <p:sp>
        <p:nvSpPr>
          <p:cNvPr id="3" name="Subtitle 2"/>
          <p:cNvSpPr>
            <a:spLocks noGrp="1"/>
          </p:cNvSpPr>
          <p:nvPr>
            <p:ph type="subTitle" idx="1"/>
          </p:nvPr>
        </p:nvSpPr>
        <p:spPr>
          <a:xfrm>
            <a:off x="308225" y="3915180"/>
            <a:ext cx="8517276" cy="1752600"/>
          </a:xfrm>
        </p:spPr>
        <p:txBody>
          <a:bodyPr rtlCol="0">
            <a:noAutofit/>
          </a:bodyPr>
          <a:lstStyle/>
          <a:p>
            <a:pPr fontAlgn="auto">
              <a:spcBef>
                <a:spcPts val="0"/>
              </a:spcBef>
              <a:spcAft>
                <a:spcPts val="1200"/>
              </a:spcAft>
              <a:defRPr/>
            </a:pPr>
            <a:r>
              <a:rPr lang="en-GB" sz="2400" dirty="0">
                <a:solidFill>
                  <a:srgbClr val="000000"/>
                </a:solidFill>
              </a:rPr>
              <a:t>Moderator: </a:t>
            </a:r>
            <a:r>
              <a:rPr lang="en-GB" sz="2400" dirty="0" err="1">
                <a:solidFill>
                  <a:srgbClr val="000000"/>
                </a:solidFill>
              </a:rPr>
              <a:t>Przemyslaw</a:t>
            </a:r>
            <a:r>
              <a:rPr lang="en-GB" sz="2400" dirty="0">
                <a:solidFill>
                  <a:srgbClr val="000000"/>
                </a:solidFill>
              </a:rPr>
              <a:t> </a:t>
            </a:r>
            <a:r>
              <a:rPr lang="en-GB" sz="2400" dirty="0" err="1">
                <a:solidFill>
                  <a:srgbClr val="000000"/>
                </a:solidFill>
              </a:rPr>
              <a:t>Wierzbicki</a:t>
            </a:r>
            <a:r>
              <a:rPr lang="en-GB" sz="2400" dirty="0">
                <a:solidFill>
                  <a:srgbClr val="000000"/>
                </a:solidFill>
              </a:rPr>
              <a:t> (Warp, Poland)</a:t>
            </a:r>
          </a:p>
          <a:p>
            <a:pPr fontAlgn="auto">
              <a:spcBef>
                <a:spcPts val="0"/>
              </a:spcBef>
              <a:spcAft>
                <a:spcPts val="1200"/>
              </a:spcAft>
              <a:defRPr/>
            </a:pPr>
            <a:r>
              <a:rPr lang="en-GB" sz="2400" dirty="0">
                <a:solidFill>
                  <a:srgbClr val="000000"/>
                </a:solidFill>
              </a:rPr>
              <a:t>Judge Emil </a:t>
            </a:r>
            <a:r>
              <a:rPr lang="en-GB" sz="2400" dirty="0" err="1">
                <a:solidFill>
                  <a:srgbClr val="000000"/>
                </a:solidFill>
              </a:rPr>
              <a:t>Szczepanik</a:t>
            </a:r>
            <a:r>
              <a:rPr lang="en-GB" sz="2400" dirty="0">
                <a:solidFill>
                  <a:srgbClr val="000000"/>
                </a:solidFill>
              </a:rPr>
              <a:t> (District Court for the </a:t>
            </a:r>
            <a:br>
              <a:rPr lang="en-GB" sz="2400" dirty="0">
                <a:solidFill>
                  <a:srgbClr val="000000"/>
                </a:solidFill>
              </a:rPr>
            </a:br>
            <a:r>
              <a:rPr lang="en-GB" sz="2400" dirty="0">
                <a:solidFill>
                  <a:srgbClr val="000000"/>
                </a:solidFill>
              </a:rPr>
              <a:t>Capital City of Warsaw, Poland)</a:t>
            </a:r>
          </a:p>
          <a:p>
            <a:pPr fontAlgn="auto">
              <a:spcBef>
                <a:spcPts val="0"/>
              </a:spcBef>
              <a:spcAft>
                <a:spcPts val="1200"/>
              </a:spcAft>
              <a:defRPr/>
            </a:pPr>
            <a:r>
              <a:rPr lang="en-GB" sz="2400" dirty="0">
                <a:solidFill>
                  <a:srgbClr val="000000"/>
                </a:solidFill>
              </a:rPr>
              <a:t>Robert </a:t>
            </a:r>
            <a:r>
              <a:rPr lang="en-GB" sz="2400" dirty="0" err="1">
                <a:solidFill>
                  <a:srgbClr val="000000"/>
                </a:solidFill>
              </a:rPr>
              <a:t>Hänel</a:t>
            </a:r>
            <a:r>
              <a:rPr lang="en-GB" sz="2400" dirty="0">
                <a:solidFill>
                  <a:srgbClr val="000000"/>
                </a:solidFill>
              </a:rPr>
              <a:t> (Anchor </a:t>
            </a:r>
            <a:r>
              <a:rPr lang="en-GB" sz="2400" dirty="0" err="1">
                <a:solidFill>
                  <a:srgbClr val="000000"/>
                </a:solidFill>
              </a:rPr>
              <a:t>Rechtsanwälte</a:t>
            </a:r>
            <a:r>
              <a:rPr lang="en-GB" sz="2400" dirty="0">
                <a:solidFill>
                  <a:srgbClr val="000000"/>
                </a:solidFill>
              </a:rPr>
              <a:t>, Germany)</a:t>
            </a:r>
          </a:p>
        </p:txBody>
      </p:sp>
    </p:spTree>
    <p:extLst>
      <p:ext uri="{BB962C8B-B14F-4D97-AF65-F5344CB8AC3E}">
        <p14:creationId xmlns:p14="http://schemas.microsoft.com/office/powerpoint/2010/main" val="2067082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42444" y="2144081"/>
            <a:ext cx="7772400" cy="2039501"/>
          </a:xfrm>
        </p:spPr>
        <p:txBody>
          <a:bodyPr>
            <a:normAutofit fontScale="90000"/>
          </a:bodyPr>
          <a:lstStyle/>
          <a:p>
            <a:r>
              <a:rPr lang="en-US" b="1" dirty="0"/>
              <a:t>Preventive restructuring frameworks – </a:t>
            </a:r>
            <a:br>
              <a:rPr lang="en-US" b="1" dirty="0"/>
            </a:br>
            <a:r>
              <a:rPr lang="en-US" b="1" dirty="0"/>
              <a:t>how do they work in practice?</a:t>
            </a:r>
          </a:p>
        </p:txBody>
      </p:sp>
      <p:sp>
        <p:nvSpPr>
          <p:cNvPr id="3" name="Subtitle 2"/>
          <p:cNvSpPr>
            <a:spLocks noGrp="1"/>
          </p:cNvSpPr>
          <p:nvPr>
            <p:ph type="subTitle" idx="1"/>
          </p:nvPr>
        </p:nvSpPr>
        <p:spPr>
          <a:xfrm>
            <a:off x="252413" y="4636735"/>
            <a:ext cx="8647112" cy="1457483"/>
          </a:xfrm>
        </p:spPr>
        <p:txBody>
          <a:bodyPr rtlCol="0">
            <a:noAutofit/>
          </a:bodyPr>
          <a:lstStyle/>
          <a:p>
            <a:pPr>
              <a:defRPr/>
            </a:pPr>
            <a:endParaRPr lang="en-US" sz="2800" b="1" dirty="0"/>
          </a:p>
        </p:txBody>
      </p:sp>
    </p:spTree>
    <p:extLst>
      <p:ext uri="{BB962C8B-B14F-4D97-AF65-F5344CB8AC3E}">
        <p14:creationId xmlns:p14="http://schemas.microsoft.com/office/powerpoint/2010/main" val="1173987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39789"/>
            <a:ext cx="8229600" cy="4652920"/>
          </a:xfrm>
        </p:spPr>
        <p:txBody>
          <a:bodyPr>
            <a:normAutofit fontScale="85000" lnSpcReduction="20000"/>
          </a:bodyPr>
          <a:lstStyle/>
          <a:p>
            <a:pPr>
              <a:spcAft>
                <a:spcPts val="1200"/>
              </a:spcAft>
            </a:pPr>
            <a:r>
              <a:rPr lang="en-US" sz="4000" b="1" dirty="0"/>
              <a:t>What to expect</a:t>
            </a:r>
            <a:endParaRPr lang="en-US" sz="2200" dirty="0"/>
          </a:p>
          <a:p>
            <a:pPr lvl="1">
              <a:spcAft>
                <a:spcPts val="1200"/>
              </a:spcAft>
            </a:pPr>
            <a:r>
              <a:rPr lang="en-US" b="1" dirty="0"/>
              <a:t>Presentation of existing preventive restructuring proceedings in the EU</a:t>
            </a:r>
          </a:p>
          <a:p>
            <a:pPr lvl="2">
              <a:spcAft>
                <a:spcPts val="1200"/>
              </a:spcAft>
            </a:pPr>
            <a:r>
              <a:rPr lang="en-US" dirty="0">
                <a:sym typeface="Wingdings" panose="05000000000000000000" pitchFamily="2" charset="2"/>
              </a:rPr>
              <a:t>Focus on c</a:t>
            </a:r>
            <a:r>
              <a:rPr lang="en-US" dirty="0"/>
              <a:t>urrent legislations in certain EU countries</a:t>
            </a:r>
          </a:p>
          <a:p>
            <a:pPr lvl="2">
              <a:spcAft>
                <a:spcPts val="1200"/>
              </a:spcAft>
            </a:pPr>
            <a:r>
              <a:rPr lang="en-US" dirty="0"/>
              <a:t>Presentation of certain proceedings</a:t>
            </a:r>
          </a:p>
          <a:p>
            <a:pPr lvl="3">
              <a:spcAft>
                <a:spcPts val="1200"/>
              </a:spcAft>
            </a:pPr>
            <a:r>
              <a:rPr lang="en-US" dirty="0"/>
              <a:t>German ESUG proceedings</a:t>
            </a:r>
          </a:p>
          <a:p>
            <a:pPr lvl="3">
              <a:spcAft>
                <a:spcPts val="1200"/>
              </a:spcAft>
            </a:pPr>
            <a:r>
              <a:rPr lang="en-US" dirty="0"/>
              <a:t>Polish arrangement approval proceedings</a:t>
            </a:r>
          </a:p>
          <a:p>
            <a:pPr lvl="2">
              <a:spcAft>
                <a:spcPts val="1200"/>
              </a:spcAft>
            </a:pPr>
            <a:r>
              <a:rPr lang="en-US" dirty="0"/>
              <a:t>How do these proceedings work in practice?</a:t>
            </a:r>
          </a:p>
          <a:p>
            <a:pPr lvl="2">
              <a:spcAft>
                <a:spcPts val="1200"/>
              </a:spcAft>
            </a:pPr>
            <a:r>
              <a:rPr lang="en-US" dirty="0"/>
              <a:t>What can you possibly expect after the transposition of the EU Directive?</a:t>
            </a:r>
          </a:p>
          <a:p>
            <a:pPr lvl="1">
              <a:spcAft>
                <a:spcPts val="1200"/>
              </a:spcAft>
            </a:pPr>
            <a:endParaRPr lang="en-US" b="1" dirty="0"/>
          </a:p>
        </p:txBody>
      </p:sp>
    </p:spTree>
    <p:extLst>
      <p:ext uri="{BB962C8B-B14F-4D97-AF65-F5344CB8AC3E}">
        <p14:creationId xmlns:p14="http://schemas.microsoft.com/office/powerpoint/2010/main" val="133021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780248"/>
            <a:ext cx="8229600" cy="4398930"/>
          </a:xfrm>
        </p:spPr>
        <p:txBody>
          <a:bodyPr>
            <a:normAutofit fontScale="92500" lnSpcReduction="20000"/>
          </a:bodyPr>
          <a:lstStyle/>
          <a:p>
            <a:r>
              <a:rPr lang="en-US" b="1" dirty="0"/>
              <a:t>Case studies</a:t>
            </a:r>
          </a:p>
          <a:p>
            <a:pPr lvl="1"/>
            <a:r>
              <a:rPr lang="en-US" dirty="0"/>
              <a:t>How would these proceedings work in case of a hypothetical company?</a:t>
            </a:r>
          </a:p>
          <a:p>
            <a:pPr lvl="2"/>
            <a:r>
              <a:rPr lang="en-US" dirty="0"/>
              <a:t>affected claims</a:t>
            </a:r>
          </a:p>
          <a:p>
            <a:pPr lvl="2"/>
            <a:r>
              <a:rPr lang="en-US" dirty="0"/>
              <a:t>role of the administrator</a:t>
            </a:r>
          </a:p>
          <a:p>
            <a:pPr lvl="2"/>
            <a:r>
              <a:rPr lang="en-US" dirty="0"/>
              <a:t>impact of the proceedings on the debtor’s ability to manage his affairs</a:t>
            </a:r>
          </a:p>
          <a:p>
            <a:pPr lvl="2"/>
            <a:r>
              <a:rPr lang="en-US" dirty="0"/>
              <a:t>impact on court and administrative proceedings</a:t>
            </a:r>
          </a:p>
          <a:p>
            <a:pPr lvl="2"/>
            <a:r>
              <a:rPr lang="en-US" dirty="0"/>
              <a:t>impact on employment relations</a:t>
            </a:r>
          </a:p>
          <a:p>
            <a:pPr lvl="2"/>
            <a:r>
              <a:rPr lang="en-US" dirty="0"/>
              <a:t>possibilities for creditors to challenge the decision taken in the course of proceedings</a:t>
            </a:r>
          </a:p>
          <a:p>
            <a:pPr lvl="2"/>
            <a:r>
              <a:rPr lang="en-US" dirty="0"/>
              <a:t>possible cross-border aspects of preventive restructuring</a:t>
            </a:r>
          </a:p>
          <a:p>
            <a:pPr lvl="1"/>
            <a:endParaRPr lang="de-AT" dirty="0"/>
          </a:p>
        </p:txBody>
      </p:sp>
    </p:spTree>
    <p:extLst>
      <p:ext uri="{BB962C8B-B14F-4D97-AF65-F5344CB8AC3E}">
        <p14:creationId xmlns:p14="http://schemas.microsoft.com/office/powerpoint/2010/main" val="1203406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2149483"/>
            <a:ext cx="7772400" cy="1470025"/>
          </a:xfrm>
        </p:spPr>
        <p:txBody>
          <a:bodyPr>
            <a:normAutofit/>
          </a:bodyPr>
          <a:lstStyle/>
          <a:p>
            <a:pPr eaLnBrk="1" hangingPunct="1"/>
            <a:r>
              <a:rPr lang="en-US" sz="4000" b="1" dirty="0"/>
              <a:t>Preventive Restructuring</a:t>
            </a:r>
            <a:br>
              <a:rPr lang="en-US" sz="4000" b="1" dirty="0"/>
            </a:br>
            <a:r>
              <a:rPr lang="en-US" sz="4000" b="1" dirty="0"/>
              <a:t>in Germany</a:t>
            </a:r>
          </a:p>
        </p:txBody>
      </p:sp>
      <p:sp>
        <p:nvSpPr>
          <p:cNvPr id="3" name="Subtitle 2"/>
          <p:cNvSpPr>
            <a:spLocks noGrp="1"/>
          </p:cNvSpPr>
          <p:nvPr>
            <p:ph type="subTitle" idx="1"/>
          </p:nvPr>
        </p:nvSpPr>
        <p:spPr>
          <a:xfrm>
            <a:off x="252413" y="3978669"/>
            <a:ext cx="8647112" cy="1752600"/>
          </a:xfrm>
        </p:spPr>
        <p:txBody>
          <a:bodyPr rtlCol="0">
            <a:noAutofit/>
          </a:bodyPr>
          <a:lstStyle/>
          <a:p>
            <a:pPr>
              <a:defRPr/>
            </a:pPr>
            <a:r>
              <a:rPr lang="en-US" sz="2800" b="1" dirty="0"/>
              <a:t>Dr. Robert Hänel</a:t>
            </a:r>
            <a:br>
              <a:rPr lang="en-US" sz="2800" b="1" dirty="0"/>
            </a:br>
            <a:r>
              <a:rPr lang="en-US" sz="2800" dirty="0"/>
              <a:t>(anchor </a:t>
            </a:r>
            <a:r>
              <a:rPr lang="en-US" sz="2800" dirty="0" err="1"/>
              <a:t>Rechtsanwälte</a:t>
            </a:r>
            <a:r>
              <a:rPr lang="en-US" sz="2800" dirty="0"/>
              <a:t>)</a:t>
            </a:r>
          </a:p>
        </p:txBody>
      </p:sp>
    </p:spTree>
    <p:extLst>
      <p:ext uri="{BB962C8B-B14F-4D97-AF65-F5344CB8AC3E}">
        <p14:creationId xmlns:p14="http://schemas.microsoft.com/office/powerpoint/2010/main" val="1563821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angry cowbo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sp>
        <p:nvSpPr>
          <p:cNvPr id="2" name="Textfeld 1"/>
          <p:cNvSpPr txBox="1"/>
          <p:nvPr/>
        </p:nvSpPr>
        <p:spPr>
          <a:xfrm>
            <a:off x="1430875" y="1566313"/>
            <a:ext cx="1832938" cy="369332"/>
          </a:xfrm>
          <a:prstGeom prst="rect">
            <a:avLst/>
          </a:prstGeom>
          <a:noFill/>
        </p:spPr>
        <p:txBody>
          <a:bodyPr wrap="none" rtlCol="0">
            <a:spAutoFit/>
          </a:bodyPr>
          <a:lstStyle/>
          <a:p>
            <a:r>
              <a:rPr lang="de-DE" b="1" dirty="0"/>
              <a:t>Court </a:t>
            </a:r>
            <a:r>
              <a:rPr lang="de-DE" b="1" dirty="0" err="1"/>
              <a:t>Proceeding</a:t>
            </a:r>
            <a:endParaRPr lang="de-DE" b="1" dirty="0"/>
          </a:p>
        </p:txBody>
      </p:sp>
      <p:sp>
        <p:nvSpPr>
          <p:cNvPr id="5" name="Textfeld 4"/>
          <p:cNvSpPr txBox="1"/>
          <p:nvPr/>
        </p:nvSpPr>
        <p:spPr>
          <a:xfrm>
            <a:off x="5012410" y="1566307"/>
            <a:ext cx="2716256" cy="369332"/>
          </a:xfrm>
          <a:prstGeom prst="rect">
            <a:avLst/>
          </a:prstGeom>
          <a:noFill/>
        </p:spPr>
        <p:txBody>
          <a:bodyPr wrap="none" rtlCol="0">
            <a:spAutoFit/>
          </a:bodyPr>
          <a:lstStyle/>
          <a:p>
            <a:r>
              <a:rPr lang="de-DE" b="1" dirty="0"/>
              <a:t>Out </a:t>
            </a:r>
            <a:r>
              <a:rPr lang="de-DE" b="1" dirty="0" err="1"/>
              <a:t>of</a:t>
            </a:r>
            <a:r>
              <a:rPr lang="de-DE" b="1" dirty="0"/>
              <a:t> Court </a:t>
            </a:r>
            <a:r>
              <a:rPr lang="de-DE" b="1" dirty="0" err="1"/>
              <a:t>Restructuring</a:t>
            </a:r>
            <a:endParaRPr lang="de-DE" b="1" dirty="0"/>
          </a:p>
        </p:txBody>
      </p:sp>
      <p:sp>
        <p:nvSpPr>
          <p:cNvPr id="3" name="Textfeld 2"/>
          <p:cNvSpPr txBox="1"/>
          <p:nvPr/>
        </p:nvSpPr>
        <p:spPr>
          <a:xfrm>
            <a:off x="1430875" y="2158955"/>
            <a:ext cx="1810298" cy="307777"/>
          </a:xfrm>
          <a:prstGeom prst="rect">
            <a:avLst/>
          </a:prstGeom>
          <a:noFill/>
        </p:spPr>
        <p:txBody>
          <a:bodyPr wrap="square" rtlCol="0">
            <a:spAutoFit/>
          </a:bodyPr>
          <a:lstStyle/>
          <a:p>
            <a:r>
              <a:rPr lang="de-DE" sz="1400" dirty="0" err="1"/>
              <a:t>Insolvency</a:t>
            </a:r>
            <a:r>
              <a:rPr lang="de-DE" sz="1400" dirty="0"/>
              <a:t> </a:t>
            </a:r>
            <a:r>
              <a:rPr lang="de-DE" sz="1400" dirty="0" err="1"/>
              <a:t>Proceeding</a:t>
            </a:r>
            <a:endParaRPr lang="de-DE" sz="1400" dirty="0"/>
          </a:p>
        </p:txBody>
      </p:sp>
      <p:sp>
        <p:nvSpPr>
          <p:cNvPr id="6" name="Textfeld 5"/>
          <p:cNvSpPr txBox="1"/>
          <p:nvPr/>
        </p:nvSpPr>
        <p:spPr>
          <a:xfrm>
            <a:off x="990585" y="2506116"/>
            <a:ext cx="744756" cy="307777"/>
          </a:xfrm>
          <a:prstGeom prst="rect">
            <a:avLst/>
          </a:prstGeom>
          <a:noFill/>
        </p:spPr>
        <p:txBody>
          <a:bodyPr wrap="none" rtlCol="0">
            <a:spAutoFit/>
          </a:bodyPr>
          <a:lstStyle/>
          <a:p>
            <a:r>
              <a:rPr lang="de-DE" sz="1400" dirty="0" err="1"/>
              <a:t>masked</a:t>
            </a:r>
            <a:endParaRPr lang="de-DE" sz="1400" dirty="0"/>
          </a:p>
        </p:txBody>
      </p:sp>
      <p:sp>
        <p:nvSpPr>
          <p:cNvPr id="7" name="Textfeld 6"/>
          <p:cNvSpPr txBox="1"/>
          <p:nvPr/>
        </p:nvSpPr>
        <p:spPr>
          <a:xfrm>
            <a:off x="2853319" y="2506110"/>
            <a:ext cx="933910" cy="307777"/>
          </a:xfrm>
          <a:prstGeom prst="rect">
            <a:avLst/>
          </a:prstGeom>
          <a:noFill/>
        </p:spPr>
        <p:txBody>
          <a:bodyPr wrap="none" rtlCol="0">
            <a:spAutoFit/>
          </a:bodyPr>
          <a:lstStyle/>
          <a:p>
            <a:r>
              <a:rPr lang="de-DE" sz="1400" dirty="0" err="1"/>
              <a:t>unmasked</a:t>
            </a:r>
            <a:endParaRPr lang="de-DE" sz="1400" dirty="0"/>
          </a:p>
        </p:txBody>
      </p:sp>
      <p:sp>
        <p:nvSpPr>
          <p:cNvPr id="9" name="Textfeld 8"/>
          <p:cNvSpPr txBox="1"/>
          <p:nvPr/>
        </p:nvSpPr>
        <p:spPr>
          <a:xfrm>
            <a:off x="1007513" y="2751653"/>
            <a:ext cx="691087" cy="307777"/>
          </a:xfrm>
          <a:prstGeom prst="rect">
            <a:avLst/>
          </a:prstGeom>
          <a:noFill/>
        </p:spPr>
        <p:txBody>
          <a:bodyPr wrap="none" rtlCol="0">
            <a:spAutoFit/>
          </a:bodyPr>
          <a:lstStyle/>
          <a:p>
            <a:r>
              <a:rPr lang="de-DE" sz="1400" dirty="0"/>
              <a:t>(ESUG)</a:t>
            </a:r>
          </a:p>
        </p:txBody>
      </p:sp>
      <p:sp>
        <p:nvSpPr>
          <p:cNvPr id="10" name="Pfeil nach unten 9"/>
          <p:cNvSpPr/>
          <p:nvPr/>
        </p:nvSpPr>
        <p:spPr>
          <a:xfrm>
            <a:off x="6213905" y="1935645"/>
            <a:ext cx="313266" cy="245499"/>
          </a:xfrm>
          <a:prstGeom prst="downArrow">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cxnSp>
        <p:nvCxnSpPr>
          <p:cNvPr id="12" name="Gewinkelte Verbindung 11"/>
          <p:cNvCxnSpPr/>
          <p:nvPr/>
        </p:nvCxnSpPr>
        <p:spPr>
          <a:xfrm rot="5400000">
            <a:off x="1875712" y="2301292"/>
            <a:ext cx="193268" cy="524149"/>
          </a:xfrm>
          <a:prstGeom prst="bentConnector2">
            <a:avLst/>
          </a:prstGeom>
          <a:ln w="28575">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7" name="Gewinkelte Verbindung 16"/>
          <p:cNvCxnSpPr/>
          <p:nvPr/>
        </p:nvCxnSpPr>
        <p:spPr>
          <a:xfrm>
            <a:off x="2386821" y="2461944"/>
            <a:ext cx="466498" cy="198616"/>
          </a:xfrm>
          <a:prstGeom prst="bentConnector3">
            <a:avLst>
              <a:gd name="adj1" fmla="val -2633"/>
            </a:avLst>
          </a:prstGeom>
          <a:ln w="28575">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26" name="Pfeil nach unten 25"/>
          <p:cNvSpPr/>
          <p:nvPr/>
        </p:nvSpPr>
        <p:spPr>
          <a:xfrm>
            <a:off x="2142068" y="1955785"/>
            <a:ext cx="313266" cy="245499"/>
          </a:xfrm>
          <a:prstGeom prst="downArrow">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7" name="Textfeld 26"/>
          <p:cNvSpPr txBox="1"/>
          <p:nvPr/>
        </p:nvSpPr>
        <p:spPr>
          <a:xfrm>
            <a:off x="5374874" y="2148048"/>
            <a:ext cx="1991328" cy="324880"/>
          </a:xfrm>
          <a:prstGeom prst="rect">
            <a:avLst/>
          </a:prstGeom>
          <a:noFill/>
        </p:spPr>
        <p:txBody>
          <a:bodyPr wrap="square" rtlCol="0">
            <a:spAutoFit/>
          </a:bodyPr>
          <a:lstStyle/>
          <a:p>
            <a:r>
              <a:rPr lang="de-DE" sz="1400" dirty="0" err="1"/>
              <a:t>No</a:t>
            </a:r>
            <a:r>
              <a:rPr lang="de-DE" sz="1400" dirty="0"/>
              <a:t> </a:t>
            </a:r>
            <a:r>
              <a:rPr lang="de-DE" sz="1400" dirty="0" err="1"/>
              <a:t>statutory</a:t>
            </a:r>
            <a:r>
              <a:rPr lang="de-DE" sz="1400" dirty="0"/>
              <a:t> </a:t>
            </a:r>
            <a:r>
              <a:rPr lang="de-DE" sz="1400" dirty="0" err="1"/>
              <a:t>regulations</a:t>
            </a:r>
            <a:endParaRPr lang="de-DE" sz="1400" dirty="0"/>
          </a:p>
        </p:txBody>
      </p:sp>
      <p:pic>
        <p:nvPicPr>
          <p:cNvPr id="29" name="Grafik 28" descr="C:\Users\rh\Pictures\Sonstige\judge-clipart-gTeERdaEc.jpg"/>
          <p:cNvPicPr/>
          <p:nvPr/>
        </p:nvPicPr>
        <p:blipFill>
          <a:blip r:embed="rId3">
            <a:extLst>
              <a:ext uri="{28A0092B-C50C-407E-A947-70E740481C1C}">
                <a14:useLocalDpi xmlns:a14="http://schemas.microsoft.com/office/drawing/2010/main" val="0"/>
              </a:ext>
            </a:extLst>
          </a:blip>
          <a:srcRect/>
          <a:stretch>
            <a:fillRect/>
          </a:stretch>
        </p:blipFill>
        <p:spPr bwMode="auto">
          <a:xfrm>
            <a:off x="1267229" y="2999293"/>
            <a:ext cx="2376210" cy="2029889"/>
          </a:xfrm>
          <a:prstGeom prst="rect">
            <a:avLst/>
          </a:prstGeom>
          <a:noFill/>
          <a:ln>
            <a:noFill/>
          </a:ln>
        </p:spPr>
      </p:pic>
      <p:pic>
        <p:nvPicPr>
          <p:cNvPr id="30" name="Grafik 29" descr="C:\Users\rh\Pictures\Sonstige\Cowboy Clipart.png"/>
          <p:cNvPicPr/>
          <p:nvPr/>
        </p:nvPicPr>
        <p:blipFill>
          <a:blip r:embed="rId4">
            <a:extLst>
              <a:ext uri="{28A0092B-C50C-407E-A947-70E740481C1C}">
                <a14:useLocalDpi xmlns:a14="http://schemas.microsoft.com/office/drawing/2010/main" val="0"/>
              </a:ext>
            </a:extLst>
          </a:blip>
          <a:srcRect/>
          <a:stretch>
            <a:fillRect/>
          </a:stretch>
        </p:blipFill>
        <p:spPr bwMode="auto">
          <a:xfrm>
            <a:off x="5467062" y="2693867"/>
            <a:ext cx="1806952" cy="2326848"/>
          </a:xfrm>
          <a:prstGeom prst="rect">
            <a:avLst/>
          </a:prstGeom>
          <a:noFill/>
          <a:ln>
            <a:noFill/>
          </a:ln>
        </p:spPr>
      </p:pic>
      <p:sp>
        <p:nvSpPr>
          <p:cNvPr id="28" name="Textfeld 27"/>
          <p:cNvSpPr txBox="1"/>
          <p:nvPr/>
        </p:nvSpPr>
        <p:spPr>
          <a:xfrm>
            <a:off x="779334" y="5156179"/>
            <a:ext cx="3343509" cy="1354217"/>
          </a:xfrm>
          <a:prstGeom prst="rect">
            <a:avLst/>
          </a:prstGeom>
          <a:noFill/>
        </p:spPr>
        <p:txBody>
          <a:bodyPr wrap="square" rtlCol="0">
            <a:spAutoFit/>
          </a:bodyPr>
          <a:lstStyle/>
          <a:p>
            <a:pPr marL="108000" indent="-108000">
              <a:buFont typeface="Arial" panose="020B0604020202020204" pitchFamily="34" charset="0"/>
              <a:buChar char="•"/>
            </a:pPr>
            <a:r>
              <a:rPr lang="de-DE" sz="1200" dirty="0"/>
              <a:t>Not </a:t>
            </a:r>
            <a:r>
              <a:rPr lang="de-DE" sz="1200" dirty="0" err="1"/>
              <a:t>confidential</a:t>
            </a:r>
            <a:r>
              <a:rPr lang="de-DE" sz="1200" dirty="0"/>
              <a:t> (</a:t>
            </a:r>
            <a:r>
              <a:rPr lang="de-DE" sz="1200" dirty="0" err="1"/>
              <a:t>publication</a:t>
            </a:r>
            <a:r>
              <a:rPr lang="de-DE" sz="1200" dirty="0"/>
              <a:t> </a:t>
            </a:r>
            <a:r>
              <a:rPr lang="de-DE" sz="1200" dirty="0" err="1"/>
              <a:t>only</a:t>
            </a:r>
            <a:r>
              <a:rPr lang="de-DE" sz="1200" dirty="0"/>
              <a:t> </a:t>
            </a:r>
            <a:r>
              <a:rPr lang="de-DE" sz="1200" dirty="0" err="1"/>
              <a:t>deferrable</a:t>
            </a:r>
            <a:r>
              <a:rPr lang="de-DE" sz="1200" dirty="0"/>
              <a:t> in </a:t>
            </a:r>
            <a:r>
              <a:rPr lang="de-DE" sz="1200" dirty="0" err="1"/>
              <a:t>safeguard</a:t>
            </a:r>
            <a:r>
              <a:rPr lang="de-DE" sz="1200" dirty="0"/>
              <a:t> </a:t>
            </a:r>
            <a:r>
              <a:rPr lang="de-DE" sz="1200" dirty="0" err="1"/>
              <a:t>proceeding</a:t>
            </a:r>
            <a:r>
              <a:rPr lang="de-DE" sz="1200" dirty="0"/>
              <a:t>)</a:t>
            </a:r>
          </a:p>
          <a:p>
            <a:pPr marL="108000" indent="-108000">
              <a:spcBef>
                <a:spcPts val="300"/>
              </a:spcBef>
              <a:buFont typeface="Arial" panose="020B0604020202020204" pitchFamily="34" charset="0"/>
              <a:buChar char="•"/>
            </a:pPr>
            <a:r>
              <a:rPr lang="de-DE" sz="1200" dirty="0"/>
              <a:t>All </a:t>
            </a:r>
            <a:r>
              <a:rPr lang="de-DE" sz="1200" dirty="0" err="1"/>
              <a:t>creditors</a:t>
            </a:r>
            <a:r>
              <a:rPr lang="de-DE" sz="1200" dirty="0"/>
              <a:t> </a:t>
            </a:r>
            <a:r>
              <a:rPr lang="de-DE" sz="1200" dirty="0" err="1"/>
              <a:t>involved</a:t>
            </a:r>
            <a:endParaRPr lang="de-DE" sz="1200" dirty="0"/>
          </a:p>
          <a:p>
            <a:pPr marL="108000" indent="-108000">
              <a:spcBef>
                <a:spcPts val="300"/>
              </a:spcBef>
              <a:buFont typeface="Arial" panose="020B0604020202020204" pitchFamily="34" charset="0"/>
              <a:buChar char="•"/>
            </a:pPr>
            <a:r>
              <a:rPr lang="de-DE" sz="1200" dirty="0" err="1"/>
              <a:t>Majority</a:t>
            </a:r>
            <a:r>
              <a:rPr lang="de-DE" sz="1200" dirty="0"/>
              <a:t> </a:t>
            </a:r>
            <a:r>
              <a:rPr lang="de-DE" sz="1200" dirty="0" err="1"/>
              <a:t>vote</a:t>
            </a:r>
            <a:r>
              <a:rPr lang="de-DE" sz="1200" dirty="0"/>
              <a:t> </a:t>
            </a:r>
            <a:r>
              <a:rPr lang="de-DE" sz="1200" dirty="0" err="1"/>
              <a:t>sufficient</a:t>
            </a:r>
            <a:r>
              <a:rPr lang="de-DE" sz="1200" dirty="0"/>
              <a:t> </a:t>
            </a:r>
            <a:r>
              <a:rPr lang="de-DE" sz="1200" dirty="0" err="1"/>
              <a:t>for</a:t>
            </a:r>
            <a:r>
              <a:rPr lang="de-DE" sz="1200" dirty="0"/>
              <a:t> </a:t>
            </a:r>
            <a:r>
              <a:rPr lang="de-DE" sz="1200" dirty="0" err="1"/>
              <a:t>restructuring</a:t>
            </a:r>
            <a:r>
              <a:rPr lang="de-DE" sz="1200" dirty="0"/>
              <a:t> plan</a:t>
            </a:r>
          </a:p>
          <a:p>
            <a:pPr marL="108000" indent="-108000">
              <a:spcBef>
                <a:spcPts val="300"/>
              </a:spcBef>
              <a:buFont typeface="Arial" panose="020B0604020202020204" pitchFamily="34" charset="0"/>
              <a:buChar char="•"/>
            </a:pPr>
            <a:r>
              <a:rPr lang="de-DE" sz="1200" dirty="0" err="1"/>
              <a:t>Possible</a:t>
            </a:r>
            <a:r>
              <a:rPr lang="de-DE" sz="1200" dirty="0"/>
              <a:t> DIP, but </a:t>
            </a:r>
            <a:r>
              <a:rPr lang="de-DE" sz="1200" dirty="0" err="1"/>
              <a:t>mandatory</a:t>
            </a:r>
            <a:r>
              <a:rPr lang="de-DE" sz="1200" dirty="0"/>
              <a:t> (</a:t>
            </a:r>
            <a:r>
              <a:rPr lang="de-DE" sz="1200" dirty="0" err="1"/>
              <a:t>court</a:t>
            </a:r>
            <a:r>
              <a:rPr lang="de-DE" sz="1200" dirty="0"/>
              <a:t> </a:t>
            </a:r>
            <a:r>
              <a:rPr lang="de-DE" sz="1200" dirty="0" err="1"/>
              <a:t>appointed</a:t>
            </a:r>
            <a:r>
              <a:rPr lang="de-DE" sz="1200" dirty="0"/>
              <a:t>) IP</a:t>
            </a:r>
          </a:p>
          <a:p>
            <a:pPr marL="108000" indent="-108000">
              <a:spcBef>
                <a:spcPts val="300"/>
              </a:spcBef>
              <a:buFont typeface="Arial" panose="020B0604020202020204" pitchFamily="34" charset="0"/>
              <a:buChar char="•"/>
            </a:pPr>
            <a:r>
              <a:rPr lang="de-DE" sz="1200" dirty="0" err="1"/>
              <a:t>Insolvency</a:t>
            </a:r>
            <a:r>
              <a:rPr lang="de-DE" sz="1200" dirty="0"/>
              <a:t> </a:t>
            </a:r>
            <a:r>
              <a:rPr lang="de-DE" sz="1200" dirty="0" err="1"/>
              <a:t>related</a:t>
            </a:r>
            <a:r>
              <a:rPr lang="de-DE" sz="1200" dirty="0"/>
              <a:t> </a:t>
            </a:r>
            <a:r>
              <a:rPr lang="de-DE" sz="1200" dirty="0" err="1"/>
              <a:t>restructuring</a:t>
            </a:r>
            <a:r>
              <a:rPr lang="de-DE" sz="1200" dirty="0"/>
              <a:t> </a:t>
            </a:r>
            <a:r>
              <a:rPr lang="de-DE" sz="1200" dirty="0" err="1"/>
              <a:t>tools</a:t>
            </a:r>
            <a:r>
              <a:rPr lang="de-DE" sz="1200" dirty="0"/>
              <a:t> </a:t>
            </a:r>
            <a:r>
              <a:rPr lang="de-DE" sz="1200" dirty="0" err="1"/>
              <a:t>available</a:t>
            </a:r>
            <a:endParaRPr lang="de-DE" sz="1200" dirty="0"/>
          </a:p>
        </p:txBody>
      </p:sp>
      <p:sp>
        <p:nvSpPr>
          <p:cNvPr id="32" name="Textfeld 31"/>
          <p:cNvSpPr txBox="1"/>
          <p:nvPr/>
        </p:nvSpPr>
        <p:spPr>
          <a:xfrm>
            <a:off x="5194096" y="5257784"/>
            <a:ext cx="3343509" cy="1169551"/>
          </a:xfrm>
          <a:prstGeom prst="rect">
            <a:avLst/>
          </a:prstGeom>
          <a:noFill/>
        </p:spPr>
        <p:txBody>
          <a:bodyPr wrap="square" rtlCol="0">
            <a:spAutoFit/>
          </a:bodyPr>
          <a:lstStyle/>
          <a:p>
            <a:pPr marL="108000" indent="-108000">
              <a:buFont typeface="Arial" panose="020B0604020202020204" pitchFamily="34" charset="0"/>
              <a:buChar char="•"/>
            </a:pPr>
            <a:r>
              <a:rPr lang="de-DE" sz="1200" dirty="0" err="1"/>
              <a:t>No</a:t>
            </a:r>
            <a:r>
              <a:rPr lang="de-DE" sz="1200" dirty="0"/>
              <a:t> </a:t>
            </a:r>
            <a:r>
              <a:rPr lang="de-DE" sz="1200" dirty="0" err="1"/>
              <a:t>mandatory</a:t>
            </a:r>
            <a:r>
              <a:rPr lang="de-DE" sz="1200" dirty="0"/>
              <a:t> </a:t>
            </a:r>
            <a:r>
              <a:rPr lang="de-DE" sz="1200" dirty="0" err="1"/>
              <a:t>publication</a:t>
            </a:r>
            <a:endParaRPr lang="de-DE" sz="1200" dirty="0"/>
          </a:p>
          <a:p>
            <a:pPr marL="108000" indent="-108000">
              <a:spcBef>
                <a:spcPts val="300"/>
              </a:spcBef>
              <a:buFont typeface="Arial" panose="020B0604020202020204" pitchFamily="34" charset="0"/>
              <a:buChar char="•"/>
            </a:pPr>
            <a:r>
              <a:rPr lang="de-DE" sz="1200" dirty="0" err="1"/>
              <a:t>Only</a:t>
            </a:r>
            <a:r>
              <a:rPr lang="de-DE" sz="1200" dirty="0"/>
              <a:t> „</a:t>
            </a:r>
            <a:r>
              <a:rPr lang="de-DE" sz="1200" dirty="0" err="1"/>
              <a:t>nessesary</a:t>
            </a:r>
            <a:r>
              <a:rPr lang="de-DE" sz="1200" dirty="0"/>
              <a:t>“ </a:t>
            </a:r>
            <a:r>
              <a:rPr lang="de-DE" sz="1200" dirty="0" err="1"/>
              <a:t>creditors</a:t>
            </a:r>
            <a:r>
              <a:rPr lang="de-DE" sz="1200" dirty="0"/>
              <a:t> </a:t>
            </a:r>
            <a:r>
              <a:rPr lang="de-DE" sz="1200" dirty="0" err="1"/>
              <a:t>involved</a:t>
            </a:r>
            <a:endParaRPr lang="de-DE" sz="1200" dirty="0"/>
          </a:p>
          <a:p>
            <a:pPr marL="108000" indent="-108000">
              <a:spcBef>
                <a:spcPts val="300"/>
              </a:spcBef>
              <a:buFont typeface="Arial" panose="020B0604020202020204" pitchFamily="34" charset="0"/>
              <a:buChar char="•"/>
            </a:pPr>
            <a:r>
              <a:rPr lang="de-DE" sz="1200" dirty="0" err="1"/>
              <a:t>Restructuring</a:t>
            </a:r>
            <a:r>
              <a:rPr lang="de-DE" sz="1200" dirty="0"/>
              <a:t> plan </a:t>
            </a:r>
            <a:r>
              <a:rPr lang="de-DE" sz="1200" dirty="0" err="1"/>
              <a:t>requires</a:t>
            </a:r>
            <a:r>
              <a:rPr lang="de-DE" sz="1200" dirty="0"/>
              <a:t> 100% </a:t>
            </a:r>
            <a:r>
              <a:rPr lang="de-DE" sz="1200" dirty="0" err="1"/>
              <a:t>approval</a:t>
            </a:r>
            <a:endParaRPr lang="de-DE" sz="1200" dirty="0"/>
          </a:p>
          <a:p>
            <a:pPr marL="108000" indent="-108000">
              <a:spcBef>
                <a:spcPts val="300"/>
              </a:spcBef>
              <a:buFont typeface="Arial" panose="020B0604020202020204" pitchFamily="34" charset="0"/>
              <a:buChar char="•"/>
            </a:pPr>
            <a:r>
              <a:rPr lang="de-DE" sz="1200" dirty="0"/>
              <a:t>DIP, </a:t>
            </a:r>
            <a:r>
              <a:rPr lang="de-DE" sz="1200" dirty="0" err="1"/>
              <a:t>no</a:t>
            </a:r>
            <a:r>
              <a:rPr lang="de-DE" sz="1200" dirty="0"/>
              <a:t> </a:t>
            </a:r>
            <a:r>
              <a:rPr lang="de-DE" sz="1200" dirty="0" err="1"/>
              <a:t>mandatory</a:t>
            </a:r>
            <a:r>
              <a:rPr lang="de-DE" sz="1200" dirty="0"/>
              <a:t> IP-</a:t>
            </a:r>
            <a:r>
              <a:rPr lang="de-DE" sz="1200" dirty="0" err="1"/>
              <a:t>involvement</a:t>
            </a:r>
            <a:endParaRPr lang="de-DE" sz="1200" dirty="0"/>
          </a:p>
          <a:p>
            <a:pPr marL="108000" indent="-108000">
              <a:spcBef>
                <a:spcPts val="300"/>
              </a:spcBef>
              <a:buFont typeface="Arial" panose="020B0604020202020204" pitchFamily="34" charset="0"/>
              <a:buChar char="•"/>
            </a:pPr>
            <a:r>
              <a:rPr lang="de-DE" sz="1200" dirty="0" err="1"/>
              <a:t>No</a:t>
            </a:r>
            <a:r>
              <a:rPr lang="de-DE" sz="1200" dirty="0"/>
              <a:t> </a:t>
            </a:r>
            <a:r>
              <a:rPr lang="de-DE" sz="1200" dirty="0" err="1"/>
              <a:t>insolvency</a:t>
            </a:r>
            <a:r>
              <a:rPr lang="de-DE" sz="1200" dirty="0"/>
              <a:t> </a:t>
            </a:r>
            <a:r>
              <a:rPr lang="de-DE" sz="1200" dirty="0" err="1"/>
              <a:t>related</a:t>
            </a:r>
            <a:r>
              <a:rPr lang="de-DE" sz="1200" dirty="0"/>
              <a:t> </a:t>
            </a:r>
            <a:r>
              <a:rPr lang="de-DE" sz="1200" dirty="0" err="1"/>
              <a:t>restructuring</a:t>
            </a:r>
            <a:r>
              <a:rPr lang="de-DE" sz="1200" dirty="0"/>
              <a:t> </a:t>
            </a:r>
            <a:r>
              <a:rPr lang="de-DE" sz="1200" dirty="0" err="1"/>
              <a:t>tools</a:t>
            </a:r>
            <a:endParaRPr lang="de-DE" sz="1200" dirty="0"/>
          </a:p>
        </p:txBody>
      </p:sp>
    </p:spTree>
    <p:extLst>
      <p:ext uri="{BB962C8B-B14F-4D97-AF65-F5344CB8AC3E}">
        <p14:creationId xmlns:p14="http://schemas.microsoft.com/office/powerpoint/2010/main" val="92568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up)">
                                      <p:cBhvr>
                                        <p:cTn id="17" dur="500"/>
                                        <p:tgtEl>
                                          <p:spTgt spid="26"/>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500"/>
                                        <p:tgtEl>
                                          <p:spTgt spid="12"/>
                                        </p:tgtEl>
                                      </p:cBhvr>
                                    </p:animEffect>
                                  </p:childTnLst>
                                </p:cTn>
                              </p:par>
                              <p:par>
                                <p:cTn id="27" presetID="22" presetClass="entr" presetSubtype="8"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1000"/>
                            </p:stCondLst>
                            <p:childTnLst>
                              <p:par>
                                <p:cTn id="35" presetID="10"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ipe(up)">
                                      <p:cBhvr>
                                        <p:cTn id="54" dur="500"/>
                                        <p:tgtEl>
                                          <p:spTgt spid="10"/>
                                        </p:tgtEl>
                                      </p:cBhvr>
                                    </p:animEffect>
                                  </p:childTnLst>
                                </p:cTn>
                              </p:par>
                            </p:childTnLst>
                          </p:cTn>
                        </p:par>
                        <p:par>
                          <p:cTn id="55" fill="hold">
                            <p:stCondLst>
                              <p:cond delay="50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500" fill="hold"/>
                                        <p:tgtEl>
                                          <p:spTgt spid="30"/>
                                        </p:tgtEl>
                                        <p:attrNameLst>
                                          <p:attrName>ppt_w</p:attrName>
                                        </p:attrNameLst>
                                      </p:cBhvr>
                                      <p:tavLst>
                                        <p:tav tm="0">
                                          <p:val>
                                            <p:fltVal val="0"/>
                                          </p:val>
                                        </p:tav>
                                        <p:tav tm="100000">
                                          <p:val>
                                            <p:strVal val="#ppt_w"/>
                                          </p:val>
                                        </p:tav>
                                      </p:tavLst>
                                    </p:anim>
                                    <p:anim calcmode="lin" valueType="num">
                                      <p:cBhvr>
                                        <p:cTn id="64" dur="500" fill="hold"/>
                                        <p:tgtEl>
                                          <p:spTgt spid="30"/>
                                        </p:tgtEl>
                                        <p:attrNameLst>
                                          <p:attrName>ppt_h</p:attrName>
                                        </p:attrNameLst>
                                      </p:cBhvr>
                                      <p:tavLst>
                                        <p:tav tm="0">
                                          <p:val>
                                            <p:fltVal val="0"/>
                                          </p:val>
                                        </p:tav>
                                        <p:tav tm="100000">
                                          <p:val>
                                            <p:strVal val="#ppt_h"/>
                                          </p:val>
                                        </p:tav>
                                      </p:tavLst>
                                    </p:anim>
                                    <p:animEffect transition="in" filter="fade">
                                      <p:cBhvr>
                                        <p:cTn id="65" dur="500"/>
                                        <p:tgtEl>
                                          <p:spTgt spid="30"/>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28">
                                            <p:txEl>
                                              <p:pRg st="0" end="0"/>
                                            </p:txEl>
                                          </p:spTgt>
                                        </p:tgtEl>
                                        <p:attrNameLst>
                                          <p:attrName>style.visibility</p:attrName>
                                        </p:attrNameLst>
                                      </p:cBhvr>
                                      <p:to>
                                        <p:strVal val="visible"/>
                                      </p:to>
                                    </p:set>
                                    <p:animEffect transition="in" filter="wipe(left)">
                                      <p:cBhvr>
                                        <p:cTn id="70" dur="500"/>
                                        <p:tgtEl>
                                          <p:spTgt spid="28">
                                            <p:txEl>
                                              <p:pRg st="0" end="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28">
                                            <p:txEl>
                                              <p:pRg st="1" end="1"/>
                                            </p:txEl>
                                          </p:spTgt>
                                        </p:tgtEl>
                                        <p:attrNameLst>
                                          <p:attrName>style.visibility</p:attrName>
                                        </p:attrNameLst>
                                      </p:cBhvr>
                                      <p:to>
                                        <p:strVal val="visible"/>
                                      </p:to>
                                    </p:set>
                                    <p:animEffect transition="in" filter="wipe(left)">
                                      <p:cBhvr>
                                        <p:cTn id="75" dur="500"/>
                                        <p:tgtEl>
                                          <p:spTgt spid="28">
                                            <p:txEl>
                                              <p:pRg st="1" end="1"/>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grpId="0" nodeType="clickEffect">
                                  <p:stCondLst>
                                    <p:cond delay="0"/>
                                  </p:stCondLst>
                                  <p:childTnLst>
                                    <p:set>
                                      <p:cBhvr>
                                        <p:cTn id="79" dur="1" fill="hold">
                                          <p:stCondLst>
                                            <p:cond delay="0"/>
                                          </p:stCondLst>
                                        </p:cTn>
                                        <p:tgtEl>
                                          <p:spTgt spid="28">
                                            <p:txEl>
                                              <p:pRg st="2" end="2"/>
                                            </p:txEl>
                                          </p:spTgt>
                                        </p:tgtEl>
                                        <p:attrNameLst>
                                          <p:attrName>style.visibility</p:attrName>
                                        </p:attrNameLst>
                                      </p:cBhvr>
                                      <p:to>
                                        <p:strVal val="visible"/>
                                      </p:to>
                                    </p:set>
                                    <p:animEffect transition="in" filter="wipe(left)">
                                      <p:cBhvr>
                                        <p:cTn id="80" dur="500"/>
                                        <p:tgtEl>
                                          <p:spTgt spid="28">
                                            <p:txEl>
                                              <p:pRg st="2" end="2"/>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grpId="0" nodeType="clickEffect">
                                  <p:stCondLst>
                                    <p:cond delay="0"/>
                                  </p:stCondLst>
                                  <p:childTnLst>
                                    <p:set>
                                      <p:cBhvr>
                                        <p:cTn id="84" dur="1" fill="hold">
                                          <p:stCondLst>
                                            <p:cond delay="0"/>
                                          </p:stCondLst>
                                        </p:cTn>
                                        <p:tgtEl>
                                          <p:spTgt spid="28">
                                            <p:txEl>
                                              <p:pRg st="3" end="3"/>
                                            </p:txEl>
                                          </p:spTgt>
                                        </p:tgtEl>
                                        <p:attrNameLst>
                                          <p:attrName>style.visibility</p:attrName>
                                        </p:attrNameLst>
                                      </p:cBhvr>
                                      <p:to>
                                        <p:strVal val="visible"/>
                                      </p:to>
                                    </p:set>
                                    <p:animEffect transition="in" filter="wipe(left)">
                                      <p:cBhvr>
                                        <p:cTn id="85" dur="500"/>
                                        <p:tgtEl>
                                          <p:spTgt spid="28">
                                            <p:txEl>
                                              <p:pRg st="3" end="3"/>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8" fill="hold" grpId="0" nodeType="clickEffect">
                                  <p:stCondLst>
                                    <p:cond delay="0"/>
                                  </p:stCondLst>
                                  <p:childTnLst>
                                    <p:set>
                                      <p:cBhvr>
                                        <p:cTn id="89" dur="1" fill="hold">
                                          <p:stCondLst>
                                            <p:cond delay="0"/>
                                          </p:stCondLst>
                                        </p:cTn>
                                        <p:tgtEl>
                                          <p:spTgt spid="28">
                                            <p:txEl>
                                              <p:pRg st="4" end="4"/>
                                            </p:txEl>
                                          </p:spTgt>
                                        </p:tgtEl>
                                        <p:attrNameLst>
                                          <p:attrName>style.visibility</p:attrName>
                                        </p:attrNameLst>
                                      </p:cBhvr>
                                      <p:to>
                                        <p:strVal val="visible"/>
                                      </p:to>
                                    </p:set>
                                    <p:animEffect transition="in" filter="wipe(left)">
                                      <p:cBhvr>
                                        <p:cTn id="90" dur="500"/>
                                        <p:tgtEl>
                                          <p:spTgt spid="28">
                                            <p:txEl>
                                              <p:pRg st="4" end="4"/>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8" fill="hold" grpId="0" nodeType="clickEffect">
                                  <p:stCondLst>
                                    <p:cond delay="0"/>
                                  </p:stCondLst>
                                  <p:childTnLst>
                                    <p:set>
                                      <p:cBhvr>
                                        <p:cTn id="94" dur="1" fill="hold">
                                          <p:stCondLst>
                                            <p:cond delay="0"/>
                                          </p:stCondLst>
                                        </p:cTn>
                                        <p:tgtEl>
                                          <p:spTgt spid="32">
                                            <p:txEl>
                                              <p:pRg st="0" end="0"/>
                                            </p:txEl>
                                          </p:spTgt>
                                        </p:tgtEl>
                                        <p:attrNameLst>
                                          <p:attrName>style.visibility</p:attrName>
                                        </p:attrNameLst>
                                      </p:cBhvr>
                                      <p:to>
                                        <p:strVal val="visible"/>
                                      </p:to>
                                    </p:set>
                                    <p:animEffect transition="in" filter="wipe(left)">
                                      <p:cBhvr>
                                        <p:cTn id="95" dur="500"/>
                                        <p:tgtEl>
                                          <p:spTgt spid="32">
                                            <p:txEl>
                                              <p:pRg st="0" end="0"/>
                                            </p:txEl>
                                          </p:spTgt>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32">
                                            <p:txEl>
                                              <p:pRg st="1" end="1"/>
                                            </p:txEl>
                                          </p:spTgt>
                                        </p:tgtEl>
                                        <p:attrNameLst>
                                          <p:attrName>style.visibility</p:attrName>
                                        </p:attrNameLst>
                                      </p:cBhvr>
                                      <p:to>
                                        <p:strVal val="visible"/>
                                      </p:to>
                                    </p:set>
                                    <p:animEffect transition="in" filter="wipe(left)">
                                      <p:cBhvr>
                                        <p:cTn id="100" dur="500"/>
                                        <p:tgtEl>
                                          <p:spTgt spid="32">
                                            <p:txEl>
                                              <p:pRg st="1" end="1"/>
                                            </p:txEl>
                                          </p:spTgt>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grpId="0" nodeType="clickEffect">
                                  <p:stCondLst>
                                    <p:cond delay="0"/>
                                  </p:stCondLst>
                                  <p:childTnLst>
                                    <p:set>
                                      <p:cBhvr>
                                        <p:cTn id="104" dur="1" fill="hold">
                                          <p:stCondLst>
                                            <p:cond delay="0"/>
                                          </p:stCondLst>
                                        </p:cTn>
                                        <p:tgtEl>
                                          <p:spTgt spid="32">
                                            <p:txEl>
                                              <p:pRg st="2" end="2"/>
                                            </p:txEl>
                                          </p:spTgt>
                                        </p:tgtEl>
                                        <p:attrNameLst>
                                          <p:attrName>style.visibility</p:attrName>
                                        </p:attrNameLst>
                                      </p:cBhvr>
                                      <p:to>
                                        <p:strVal val="visible"/>
                                      </p:to>
                                    </p:set>
                                    <p:animEffect transition="in" filter="wipe(left)">
                                      <p:cBhvr>
                                        <p:cTn id="105" dur="500"/>
                                        <p:tgtEl>
                                          <p:spTgt spid="32">
                                            <p:txEl>
                                              <p:pRg st="2" end="2"/>
                                            </p:txEl>
                                          </p:spTgt>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32">
                                            <p:txEl>
                                              <p:pRg st="3" end="3"/>
                                            </p:txEl>
                                          </p:spTgt>
                                        </p:tgtEl>
                                        <p:attrNameLst>
                                          <p:attrName>style.visibility</p:attrName>
                                        </p:attrNameLst>
                                      </p:cBhvr>
                                      <p:to>
                                        <p:strVal val="visible"/>
                                      </p:to>
                                    </p:set>
                                    <p:animEffect transition="in" filter="wipe(left)">
                                      <p:cBhvr>
                                        <p:cTn id="110" dur="500"/>
                                        <p:tgtEl>
                                          <p:spTgt spid="32">
                                            <p:txEl>
                                              <p:pRg st="3" end="3"/>
                                            </p:txEl>
                                          </p:spTgt>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8" fill="hold" grpId="0" nodeType="clickEffect">
                                  <p:stCondLst>
                                    <p:cond delay="0"/>
                                  </p:stCondLst>
                                  <p:childTnLst>
                                    <p:set>
                                      <p:cBhvr>
                                        <p:cTn id="114" dur="1" fill="hold">
                                          <p:stCondLst>
                                            <p:cond delay="0"/>
                                          </p:stCondLst>
                                        </p:cTn>
                                        <p:tgtEl>
                                          <p:spTgt spid="32">
                                            <p:txEl>
                                              <p:pRg st="4" end="4"/>
                                            </p:txEl>
                                          </p:spTgt>
                                        </p:tgtEl>
                                        <p:attrNameLst>
                                          <p:attrName>style.visibility</p:attrName>
                                        </p:attrNameLst>
                                      </p:cBhvr>
                                      <p:to>
                                        <p:strVal val="visible"/>
                                      </p:to>
                                    </p:set>
                                    <p:animEffect transition="in" filter="wipe(left)">
                                      <p:cBhvr>
                                        <p:cTn id="115" dur="500"/>
                                        <p:tgtEl>
                                          <p:spTgt spid="3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3" grpId="0"/>
      <p:bldP spid="6" grpId="0"/>
      <p:bldP spid="7" grpId="0"/>
      <p:bldP spid="9" grpId="0"/>
      <p:bldP spid="10" grpId="0" animBg="1"/>
      <p:bldP spid="26" grpId="0" animBg="1"/>
      <p:bldP spid="27" grpId="0"/>
      <p:bldP spid="28" grpId="0" build="p"/>
      <p:bldP spid="3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hteck 45"/>
          <p:cNvSpPr/>
          <p:nvPr/>
        </p:nvSpPr>
        <p:spPr>
          <a:xfrm>
            <a:off x="155575" y="4225182"/>
            <a:ext cx="8827558" cy="2412685"/>
          </a:xfrm>
          <a:prstGeom prst="rect">
            <a:avLst/>
          </a:prstGeom>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4" name="AutoShape 2" descr="angry cowbo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sp>
        <p:nvSpPr>
          <p:cNvPr id="3" name="Rechteck 2"/>
          <p:cNvSpPr/>
          <p:nvPr/>
        </p:nvSpPr>
        <p:spPr>
          <a:xfrm>
            <a:off x="5738991" y="3477488"/>
            <a:ext cx="2645007" cy="720080"/>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600" dirty="0">
                <a:solidFill>
                  <a:schemeClr val="tx1"/>
                </a:solidFill>
              </a:rPr>
              <a:t>Implementation</a:t>
            </a:r>
          </a:p>
          <a:p>
            <a:pPr algn="ctr"/>
            <a:r>
              <a:rPr lang="de-DE" sz="1600" dirty="0" err="1">
                <a:solidFill>
                  <a:schemeClr val="tx1"/>
                </a:solidFill>
              </a:rPr>
              <a:t>of</a:t>
            </a:r>
            <a:r>
              <a:rPr lang="de-DE" sz="1600" dirty="0">
                <a:solidFill>
                  <a:schemeClr val="tx1"/>
                </a:solidFill>
              </a:rPr>
              <a:t> Plan</a:t>
            </a:r>
          </a:p>
        </p:txBody>
      </p:sp>
      <p:sp>
        <p:nvSpPr>
          <p:cNvPr id="6" name="Rechteck 5"/>
          <p:cNvSpPr/>
          <p:nvPr/>
        </p:nvSpPr>
        <p:spPr>
          <a:xfrm>
            <a:off x="869688" y="3837528"/>
            <a:ext cx="4010183" cy="360040"/>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err="1">
                <a:solidFill>
                  <a:schemeClr val="tx1"/>
                </a:solidFill>
              </a:rPr>
              <a:t>Negotiations</a:t>
            </a:r>
            <a:r>
              <a:rPr lang="de-DE" sz="1600" dirty="0">
                <a:solidFill>
                  <a:schemeClr val="tx1"/>
                </a:solidFill>
              </a:rPr>
              <a:t> </a:t>
            </a:r>
            <a:r>
              <a:rPr lang="de-DE" sz="1600" dirty="0" err="1">
                <a:solidFill>
                  <a:schemeClr val="tx1"/>
                </a:solidFill>
              </a:rPr>
              <a:t>Debtor-Creditors</a:t>
            </a:r>
            <a:endParaRPr lang="de-DE" sz="1600" dirty="0">
              <a:solidFill>
                <a:schemeClr val="tx1"/>
              </a:solidFill>
            </a:endParaRPr>
          </a:p>
        </p:txBody>
      </p:sp>
      <p:sp>
        <p:nvSpPr>
          <p:cNvPr id="7" name="Rechteck 6"/>
          <p:cNvSpPr/>
          <p:nvPr/>
        </p:nvSpPr>
        <p:spPr>
          <a:xfrm>
            <a:off x="2237840" y="3477488"/>
            <a:ext cx="2642031" cy="360040"/>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err="1">
                <a:solidFill>
                  <a:schemeClr val="tx1"/>
                </a:solidFill>
              </a:rPr>
              <a:t>Draft</a:t>
            </a:r>
            <a:r>
              <a:rPr lang="de-DE" sz="1600" dirty="0">
                <a:solidFill>
                  <a:schemeClr val="tx1"/>
                </a:solidFill>
              </a:rPr>
              <a:t> </a:t>
            </a:r>
            <a:r>
              <a:rPr lang="de-DE" sz="1600" dirty="0" err="1">
                <a:solidFill>
                  <a:schemeClr val="tx1"/>
                </a:solidFill>
              </a:rPr>
              <a:t>Restructuring</a:t>
            </a:r>
            <a:r>
              <a:rPr lang="de-DE" sz="1600" dirty="0">
                <a:solidFill>
                  <a:schemeClr val="tx1"/>
                </a:solidFill>
              </a:rPr>
              <a:t> Plan</a:t>
            </a:r>
          </a:p>
        </p:txBody>
      </p:sp>
      <p:sp>
        <p:nvSpPr>
          <p:cNvPr id="8" name="Rechteck 7"/>
          <p:cNvSpPr/>
          <p:nvPr/>
        </p:nvSpPr>
        <p:spPr>
          <a:xfrm>
            <a:off x="1213032" y="3117448"/>
            <a:ext cx="5578007" cy="360040"/>
          </a:xfrm>
          <a:prstGeom prst="rect">
            <a:avLst/>
          </a:prstGeom>
          <a:solidFill>
            <a:schemeClr val="accent1">
              <a:lumMod val="40000"/>
              <a:lumOff val="6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tx1"/>
                </a:solidFill>
              </a:rPr>
              <a:t>Interim </a:t>
            </a:r>
            <a:r>
              <a:rPr lang="de-DE" sz="1600" dirty="0" err="1">
                <a:solidFill>
                  <a:schemeClr val="tx1"/>
                </a:solidFill>
              </a:rPr>
              <a:t>Financing</a:t>
            </a:r>
            <a:endParaRPr lang="de-DE" sz="1600" dirty="0">
              <a:solidFill>
                <a:schemeClr val="tx1"/>
              </a:solidFill>
            </a:endParaRPr>
          </a:p>
        </p:txBody>
      </p:sp>
      <p:sp>
        <p:nvSpPr>
          <p:cNvPr id="9" name="Rechteck 8"/>
          <p:cNvSpPr/>
          <p:nvPr/>
        </p:nvSpPr>
        <p:spPr>
          <a:xfrm>
            <a:off x="4879871" y="3477488"/>
            <a:ext cx="857162" cy="716515"/>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err="1">
                <a:solidFill>
                  <a:schemeClr val="tx1"/>
                </a:solidFill>
              </a:rPr>
              <a:t>Vote</a:t>
            </a:r>
            <a:r>
              <a:rPr lang="de-DE" sz="1600" dirty="0">
                <a:solidFill>
                  <a:schemeClr val="tx1"/>
                </a:solidFill>
              </a:rPr>
              <a:t> on Plan</a:t>
            </a:r>
          </a:p>
        </p:txBody>
      </p:sp>
      <p:sp>
        <p:nvSpPr>
          <p:cNvPr id="10" name="Rechteck 9"/>
          <p:cNvSpPr/>
          <p:nvPr/>
        </p:nvSpPr>
        <p:spPr>
          <a:xfrm>
            <a:off x="5736398" y="3837528"/>
            <a:ext cx="936104" cy="360040"/>
          </a:xfrm>
          <a:prstGeom prst="rect">
            <a:avLst/>
          </a:prstGeom>
          <a:solidFill>
            <a:srgbClr val="C00000">
              <a:alpha val="65098"/>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900" dirty="0">
                <a:solidFill>
                  <a:schemeClr val="bg1"/>
                </a:solidFill>
              </a:rPr>
              <a:t>Appeal </a:t>
            </a:r>
            <a:r>
              <a:rPr lang="de-DE" sz="900" dirty="0" err="1">
                <a:solidFill>
                  <a:schemeClr val="bg1"/>
                </a:solidFill>
              </a:rPr>
              <a:t>ag.</a:t>
            </a:r>
            <a:r>
              <a:rPr lang="de-DE" sz="900" dirty="0">
                <a:solidFill>
                  <a:schemeClr val="bg1"/>
                </a:solidFill>
              </a:rPr>
              <a:t> Plan</a:t>
            </a:r>
          </a:p>
          <a:p>
            <a:pPr algn="ctr"/>
            <a:r>
              <a:rPr lang="de-DE" sz="650" dirty="0">
                <a:solidFill>
                  <a:schemeClr val="bg1"/>
                </a:solidFill>
              </a:rPr>
              <a:t>(</a:t>
            </a:r>
            <a:r>
              <a:rPr lang="de-DE" sz="650" dirty="0" err="1">
                <a:solidFill>
                  <a:schemeClr val="bg1"/>
                </a:solidFill>
              </a:rPr>
              <a:t>no</a:t>
            </a:r>
            <a:r>
              <a:rPr lang="de-DE" sz="650" dirty="0">
                <a:solidFill>
                  <a:schemeClr val="bg1"/>
                </a:solidFill>
              </a:rPr>
              <a:t> suspensive </a:t>
            </a:r>
            <a:r>
              <a:rPr lang="de-DE" sz="650" dirty="0" err="1">
                <a:solidFill>
                  <a:schemeClr val="bg1"/>
                </a:solidFill>
              </a:rPr>
              <a:t>effect</a:t>
            </a:r>
            <a:r>
              <a:rPr lang="de-DE" sz="650" dirty="0">
                <a:solidFill>
                  <a:schemeClr val="bg1"/>
                </a:solidFill>
              </a:rPr>
              <a:t>)</a:t>
            </a:r>
          </a:p>
        </p:txBody>
      </p:sp>
      <p:sp>
        <p:nvSpPr>
          <p:cNvPr id="11" name="Rechteck 10"/>
          <p:cNvSpPr/>
          <p:nvPr/>
        </p:nvSpPr>
        <p:spPr>
          <a:xfrm>
            <a:off x="6791039" y="3117448"/>
            <a:ext cx="1711498" cy="360040"/>
          </a:xfrm>
          <a:prstGeom prst="rect">
            <a:avLst/>
          </a:prstGeom>
          <a:solidFill>
            <a:schemeClr val="accent1">
              <a:lumMod val="40000"/>
              <a:lumOff val="6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tx1"/>
                </a:solidFill>
              </a:rPr>
              <a:t>New </a:t>
            </a:r>
            <a:r>
              <a:rPr lang="de-DE" sz="1600" dirty="0" err="1">
                <a:solidFill>
                  <a:schemeClr val="tx1"/>
                </a:solidFill>
              </a:rPr>
              <a:t>Financing</a:t>
            </a:r>
            <a:endParaRPr lang="de-DE" sz="1600" dirty="0">
              <a:solidFill>
                <a:schemeClr val="tx1"/>
              </a:solidFill>
            </a:endParaRPr>
          </a:p>
        </p:txBody>
      </p:sp>
      <p:sp>
        <p:nvSpPr>
          <p:cNvPr id="12" name="Rechteck 11"/>
          <p:cNvSpPr/>
          <p:nvPr/>
        </p:nvSpPr>
        <p:spPr>
          <a:xfrm>
            <a:off x="1213032" y="4197568"/>
            <a:ext cx="4523366" cy="360040"/>
          </a:xfrm>
          <a:prstGeom prst="rect">
            <a:avLst/>
          </a:prstGeom>
          <a:solidFill>
            <a:srgbClr val="C0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bg1"/>
                </a:solidFill>
              </a:rPr>
              <a:t>Moratorium (4-12 </a:t>
            </a:r>
            <a:r>
              <a:rPr lang="de-DE" sz="1600" dirty="0" err="1">
                <a:solidFill>
                  <a:schemeClr val="bg1"/>
                </a:solidFill>
              </a:rPr>
              <a:t>months</a:t>
            </a:r>
            <a:r>
              <a:rPr lang="de-DE" sz="1600" dirty="0">
                <a:solidFill>
                  <a:schemeClr val="bg1"/>
                </a:solidFill>
              </a:rPr>
              <a:t>)</a:t>
            </a:r>
          </a:p>
        </p:txBody>
      </p:sp>
      <p:sp>
        <p:nvSpPr>
          <p:cNvPr id="13" name="Rechteck 12"/>
          <p:cNvSpPr/>
          <p:nvPr/>
        </p:nvSpPr>
        <p:spPr>
          <a:xfrm>
            <a:off x="5736398" y="4197568"/>
            <a:ext cx="936104" cy="360040"/>
          </a:xfrm>
          <a:prstGeom prst="rect">
            <a:avLst/>
          </a:prstGeom>
          <a:solidFill>
            <a:srgbClr val="C00000">
              <a:alpha val="65098"/>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000" dirty="0">
                <a:solidFill>
                  <a:schemeClr val="bg1"/>
                </a:solidFill>
              </a:rPr>
              <a:t>Moratorium?</a:t>
            </a:r>
          </a:p>
        </p:txBody>
      </p:sp>
      <p:sp>
        <p:nvSpPr>
          <p:cNvPr id="14" name="Rechteck 13"/>
          <p:cNvSpPr/>
          <p:nvPr/>
        </p:nvSpPr>
        <p:spPr>
          <a:xfrm>
            <a:off x="832587" y="4917648"/>
            <a:ext cx="755703" cy="288032"/>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bg1"/>
                </a:solidFill>
              </a:rPr>
              <a:t>Court</a:t>
            </a:r>
          </a:p>
        </p:txBody>
      </p:sp>
      <p:cxnSp>
        <p:nvCxnSpPr>
          <p:cNvPr id="15" name="Gerade Verbindung 14"/>
          <p:cNvCxnSpPr>
            <a:endCxn id="14" idx="0"/>
          </p:cNvCxnSpPr>
          <p:nvPr/>
        </p:nvCxnSpPr>
        <p:spPr>
          <a:xfrm>
            <a:off x="1210438" y="4557608"/>
            <a:ext cx="1" cy="36004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6" name="Rechteck 15"/>
          <p:cNvSpPr/>
          <p:nvPr/>
        </p:nvSpPr>
        <p:spPr>
          <a:xfrm>
            <a:off x="5386542" y="4917648"/>
            <a:ext cx="755703" cy="288032"/>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bg1"/>
                </a:solidFill>
              </a:rPr>
              <a:t>Court</a:t>
            </a:r>
          </a:p>
        </p:txBody>
      </p:sp>
      <p:cxnSp>
        <p:nvCxnSpPr>
          <p:cNvPr id="17" name="Gerade Verbindung 16"/>
          <p:cNvCxnSpPr/>
          <p:nvPr/>
        </p:nvCxnSpPr>
        <p:spPr>
          <a:xfrm>
            <a:off x="5738992" y="4197568"/>
            <a:ext cx="1" cy="72008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8" name="Textfeld 17"/>
          <p:cNvSpPr txBox="1"/>
          <p:nvPr/>
        </p:nvSpPr>
        <p:spPr>
          <a:xfrm>
            <a:off x="671768" y="5298817"/>
            <a:ext cx="1910523" cy="461665"/>
          </a:xfrm>
          <a:prstGeom prst="rect">
            <a:avLst/>
          </a:prstGeom>
          <a:noFill/>
        </p:spPr>
        <p:txBody>
          <a:bodyPr wrap="none" rtlCol="0">
            <a:spAutoFit/>
          </a:bodyPr>
          <a:lstStyle/>
          <a:p>
            <a:pPr marL="108000" indent="-108000">
              <a:buFont typeface="Wingdings" panose="05000000000000000000" pitchFamily="2" charset="2"/>
              <a:buChar char="§"/>
            </a:pPr>
            <a:r>
              <a:rPr lang="de-DE" sz="1200" dirty="0" err="1"/>
              <a:t>order</a:t>
            </a:r>
            <a:r>
              <a:rPr lang="de-DE" sz="1200" dirty="0"/>
              <a:t> / </a:t>
            </a:r>
            <a:r>
              <a:rPr lang="de-DE" sz="1200" dirty="0" err="1"/>
              <a:t>reject</a:t>
            </a:r>
            <a:r>
              <a:rPr lang="de-DE" sz="1200" dirty="0"/>
              <a:t> </a:t>
            </a:r>
            <a:r>
              <a:rPr lang="de-DE" sz="1200" dirty="0" err="1"/>
              <a:t>moratorium</a:t>
            </a:r>
            <a:endParaRPr lang="de-DE" sz="1200" dirty="0"/>
          </a:p>
          <a:p>
            <a:pPr marL="108000" indent="-108000">
              <a:buFont typeface="Wingdings" panose="05000000000000000000" pitchFamily="2" charset="2"/>
              <a:buChar char="§"/>
            </a:pPr>
            <a:r>
              <a:rPr lang="de-DE" sz="1200" dirty="0" err="1"/>
              <a:t>appoint</a:t>
            </a:r>
            <a:r>
              <a:rPr lang="de-DE" sz="1200" dirty="0"/>
              <a:t> RP / IOH</a:t>
            </a:r>
          </a:p>
        </p:txBody>
      </p:sp>
      <p:sp>
        <p:nvSpPr>
          <p:cNvPr id="19" name="Rechteck 18"/>
          <p:cNvSpPr/>
          <p:nvPr/>
        </p:nvSpPr>
        <p:spPr>
          <a:xfrm>
            <a:off x="1763650" y="4917648"/>
            <a:ext cx="3472434" cy="288032"/>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bg1"/>
                </a:solidFill>
              </a:rPr>
              <a:t>Court</a:t>
            </a:r>
          </a:p>
        </p:txBody>
      </p:sp>
      <p:sp>
        <p:nvSpPr>
          <p:cNvPr id="20" name="Textfeld 19"/>
          <p:cNvSpPr txBox="1"/>
          <p:nvPr/>
        </p:nvSpPr>
        <p:spPr>
          <a:xfrm>
            <a:off x="2806529" y="5298817"/>
            <a:ext cx="2296654" cy="646331"/>
          </a:xfrm>
          <a:prstGeom prst="rect">
            <a:avLst/>
          </a:prstGeom>
          <a:noFill/>
        </p:spPr>
        <p:txBody>
          <a:bodyPr wrap="none" rtlCol="0">
            <a:spAutoFit/>
          </a:bodyPr>
          <a:lstStyle/>
          <a:p>
            <a:pPr marL="108000" indent="-108000">
              <a:buFont typeface="Wingdings" panose="05000000000000000000" pitchFamily="2" charset="2"/>
              <a:buChar char="§"/>
            </a:pPr>
            <a:r>
              <a:rPr lang="de-DE" sz="1200" dirty="0" err="1"/>
              <a:t>Prolongue</a:t>
            </a:r>
            <a:r>
              <a:rPr lang="de-DE" sz="1200" dirty="0"/>
              <a:t> </a:t>
            </a:r>
            <a:r>
              <a:rPr lang="de-DE" sz="1200" dirty="0" err="1"/>
              <a:t>moratorium</a:t>
            </a:r>
            <a:endParaRPr lang="de-DE" sz="1200" dirty="0"/>
          </a:p>
          <a:p>
            <a:pPr marL="108000" indent="-108000">
              <a:buFont typeface="Wingdings" panose="05000000000000000000" pitchFamily="2" charset="2"/>
              <a:buChar char="§"/>
            </a:pPr>
            <a:r>
              <a:rPr lang="de-DE" sz="1200" dirty="0" err="1"/>
              <a:t>lift</a:t>
            </a:r>
            <a:r>
              <a:rPr lang="de-DE" sz="1200" dirty="0"/>
              <a:t> </a:t>
            </a:r>
            <a:r>
              <a:rPr lang="de-DE" sz="1200" dirty="0" err="1"/>
              <a:t>moratorium</a:t>
            </a:r>
            <a:endParaRPr lang="de-DE" sz="1200" dirty="0"/>
          </a:p>
          <a:p>
            <a:pPr marL="108000" indent="-108000">
              <a:buFont typeface="Wingdings" panose="05000000000000000000" pitchFamily="2" charset="2"/>
              <a:buChar char="§"/>
            </a:pPr>
            <a:r>
              <a:rPr lang="de-DE" sz="1200" dirty="0" err="1"/>
              <a:t>suspend</a:t>
            </a:r>
            <a:r>
              <a:rPr lang="de-DE" sz="1200" dirty="0"/>
              <a:t> </a:t>
            </a:r>
            <a:r>
              <a:rPr lang="de-DE" sz="1200" dirty="0" err="1"/>
              <a:t>insolvency</a:t>
            </a:r>
            <a:r>
              <a:rPr lang="de-DE" sz="1200" dirty="0"/>
              <a:t> </a:t>
            </a:r>
            <a:r>
              <a:rPr lang="de-DE" sz="1200" dirty="0" err="1"/>
              <a:t>proceedings</a:t>
            </a:r>
            <a:endParaRPr lang="de-DE" sz="1200" dirty="0"/>
          </a:p>
        </p:txBody>
      </p:sp>
      <p:sp>
        <p:nvSpPr>
          <p:cNvPr id="21" name="Textfeld 20"/>
          <p:cNvSpPr txBox="1"/>
          <p:nvPr/>
        </p:nvSpPr>
        <p:spPr>
          <a:xfrm>
            <a:off x="5322460" y="5298817"/>
            <a:ext cx="2243972" cy="646331"/>
          </a:xfrm>
          <a:prstGeom prst="rect">
            <a:avLst/>
          </a:prstGeom>
          <a:noFill/>
        </p:spPr>
        <p:txBody>
          <a:bodyPr wrap="square" rtlCol="0">
            <a:spAutoFit/>
          </a:bodyPr>
          <a:lstStyle/>
          <a:p>
            <a:pPr marL="108000" indent="-108000">
              <a:buFont typeface="Wingdings" panose="05000000000000000000" pitchFamily="2" charset="2"/>
              <a:buChar char="§"/>
            </a:pPr>
            <a:r>
              <a:rPr lang="de-DE" sz="1200" dirty="0"/>
              <a:t>check plan</a:t>
            </a:r>
          </a:p>
          <a:p>
            <a:pPr marL="108000" indent="-108000">
              <a:buFont typeface="Wingdings" panose="05000000000000000000" pitchFamily="2" charset="2"/>
              <a:buChar char="§"/>
            </a:pPr>
            <a:r>
              <a:rPr lang="de-DE" sz="1200" dirty="0" err="1"/>
              <a:t>confirm</a:t>
            </a:r>
            <a:r>
              <a:rPr lang="de-DE" sz="1200" dirty="0"/>
              <a:t> / </a:t>
            </a:r>
            <a:r>
              <a:rPr lang="de-DE" sz="1200" dirty="0" err="1"/>
              <a:t>reject</a:t>
            </a:r>
            <a:r>
              <a:rPr lang="de-DE" sz="1200" dirty="0"/>
              <a:t> plan</a:t>
            </a:r>
          </a:p>
          <a:p>
            <a:pPr marL="108000" indent="-108000">
              <a:buFont typeface="Wingdings" panose="05000000000000000000" pitchFamily="2" charset="2"/>
              <a:buChar char="§"/>
            </a:pPr>
            <a:r>
              <a:rPr lang="de-DE" sz="1200" dirty="0" err="1"/>
              <a:t>determine</a:t>
            </a:r>
            <a:r>
              <a:rPr lang="de-DE" sz="1200" dirty="0"/>
              <a:t> </a:t>
            </a:r>
            <a:r>
              <a:rPr lang="de-DE" sz="1200" dirty="0" err="1"/>
              <a:t>value</a:t>
            </a:r>
            <a:r>
              <a:rPr lang="de-DE" sz="1200" dirty="0"/>
              <a:t> </a:t>
            </a:r>
            <a:r>
              <a:rPr lang="de-DE" sz="1200" dirty="0" err="1"/>
              <a:t>if</a:t>
            </a:r>
            <a:r>
              <a:rPr lang="de-DE" sz="1200" dirty="0"/>
              <a:t> </a:t>
            </a:r>
            <a:r>
              <a:rPr lang="de-DE" sz="1200" dirty="0" err="1"/>
              <a:t>challenged</a:t>
            </a:r>
            <a:endParaRPr lang="de-DE" sz="1200" dirty="0"/>
          </a:p>
        </p:txBody>
      </p:sp>
      <p:sp>
        <p:nvSpPr>
          <p:cNvPr id="22" name="Rechteck 21"/>
          <p:cNvSpPr/>
          <p:nvPr/>
        </p:nvSpPr>
        <p:spPr>
          <a:xfrm>
            <a:off x="1261399" y="4625790"/>
            <a:ext cx="4402804" cy="224408"/>
          </a:xfrm>
          <a:prstGeom prst="rect">
            <a:avLst/>
          </a:prstGeom>
          <a:solidFill>
            <a:schemeClr val="accent3">
              <a:lumMod val="40000"/>
              <a:lumOff val="6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dirty="0" err="1">
                <a:solidFill>
                  <a:schemeClr val="tx1"/>
                </a:solidFill>
              </a:rPr>
              <a:t>possible</a:t>
            </a:r>
            <a:r>
              <a:rPr lang="de-DE" sz="1400" dirty="0">
                <a:solidFill>
                  <a:schemeClr val="tx1"/>
                </a:solidFill>
              </a:rPr>
              <a:t> IP / RP-</a:t>
            </a:r>
            <a:r>
              <a:rPr lang="de-DE" sz="1400" dirty="0" err="1">
                <a:solidFill>
                  <a:schemeClr val="tx1"/>
                </a:solidFill>
              </a:rPr>
              <a:t>involvement</a:t>
            </a:r>
            <a:endParaRPr lang="de-DE" sz="1400" dirty="0">
              <a:solidFill>
                <a:schemeClr val="tx1"/>
              </a:solidFill>
            </a:endParaRPr>
          </a:p>
        </p:txBody>
      </p:sp>
      <p:sp>
        <p:nvSpPr>
          <p:cNvPr id="23" name="Rechteck 22"/>
          <p:cNvSpPr/>
          <p:nvPr/>
        </p:nvSpPr>
        <p:spPr>
          <a:xfrm>
            <a:off x="6674253" y="4917648"/>
            <a:ext cx="1718212" cy="288032"/>
          </a:xfrm>
          <a:prstGeom prst="rect">
            <a:avLst/>
          </a:prstGeom>
          <a:solidFill>
            <a:srgbClr val="C00000">
              <a:alpha val="6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bg1"/>
                </a:solidFill>
              </a:rPr>
              <a:t>Court </a:t>
            </a:r>
            <a:r>
              <a:rPr lang="de-DE" sz="1600" dirty="0" err="1">
                <a:solidFill>
                  <a:schemeClr val="bg1"/>
                </a:solidFill>
              </a:rPr>
              <a:t>of</a:t>
            </a:r>
            <a:r>
              <a:rPr lang="de-DE" sz="1600" dirty="0">
                <a:solidFill>
                  <a:schemeClr val="bg1"/>
                </a:solidFill>
              </a:rPr>
              <a:t> Appeal</a:t>
            </a:r>
          </a:p>
        </p:txBody>
      </p:sp>
      <p:cxnSp>
        <p:nvCxnSpPr>
          <p:cNvPr id="24" name="Gerade Verbindung 23"/>
          <p:cNvCxnSpPr/>
          <p:nvPr/>
        </p:nvCxnSpPr>
        <p:spPr>
          <a:xfrm>
            <a:off x="6675997" y="4197568"/>
            <a:ext cx="0" cy="72008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5" name="Rechteck 24"/>
          <p:cNvSpPr/>
          <p:nvPr/>
        </p:nvSpPr>
        <p:spPr>
          <a:xfrm>
            <a:off x="5765939" y="4625790"/>
            <a:ext cx="892472" cy="224408"/>
          </a:xfrm>
          <a:prstGeom prst="rect">
            <a:avLst/>
          </a:prstGeom>
          <a:solidFill>
            <a:srgbClr val="D7E4BD">
              <a:alpha val="74902"/>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000" dirty="0">
                <a:solidFill>
                  <a:schemeClr val="tx1"/>
                </a:solidFill>
              </a:rPr>
              <a:t>IP /RP?</a:t>
            </a:r>
          </a:p>
        </p:txBody>
      </p:sp>
      <p:cxnSp>
        <p:nvCxnSpPr>
          <p:cNvPr id="26" name="Gerade Verbindung mit Pfeil 25"/>
          <p:cNvCxnSpPr/>
          <p:nvPr/>
        </p:nvCxnSpPr>
        <p:spPr>
          <a:xfrm>
            <a:off x="671768" y="4197568"/>
            <a:ext cx="8190808" cy="0"/>
          </a:xfrm>
          <a:prstGeom prst="straightConnector1">
            <a:avLst/>
          </a:prstGeom>
          <a:ln w="28575">
            <a:solidFill>
              <a:schemeClr val="tx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27" name="Textfeld 26"/>
          <p:cNvSpPr txBox="1"/>
          <p:nvPr/>
        </p:nvSpPr>
        <p:spPr>
          <a:xfrm>
            <a:off x="1788762" y="1516314"/>
            <a:ext cx="5746445" cy="369332"/>
          </a:xfrm>
          <a:prstGeom prst="rect">
            <a:avLst/>
          </a:prstGeom>
          <a:noFill/>
        </p:spPr>
        <p:txBody>
          <a:bodyPr wrap="none" rtlCol="0">
            <a:spAutoFit/>
          </a:bodyPr>
          <a:lstStyle/>
          <a:p>
            <a:r>
              <a:rPr lang="de-DE" b="1" spc="300" dirty="0" err="1"/>
              <a:t>Usual</a:t>
            </a:r>
            <a:r>
              <a:rPr lang="de-DE" b="1" spc="300" dirty="0"/>
              <a:t> </a:t>
            </a:r>
            <a:r>
              <a:rPr lang="de-DE" b="1" spc="300" dirty="0" err="1"/>
              <a:t>course</a:t>
            </a:r>
            <a:r>
              <a:rPr lang="de-DE" b="1" spc="300" dirty="0"/>
              <a:t> </a:t>
            </a:r>
            <a:r>
              <a:rPr lang="de-DE" b="1" spc="300" dirty="0" err="1"/>
              <a:t>of</a:t>
            </a:r>
            <a:r>
              <a:rPr lang="de-DE" b="1" spc="300" dirty="0"/>
              <a:t> out </a:t>
            </a:r>
            <a:r>
              <a:rPr lang="de-DE" b="1" spc="300" dirty="0" err="1"/>
              <a:t>of</a:t>
            </a:r>
            <a:r>
              <a:rPr lang="de-DE" b="1" spc="300" dirty="0"/>
              <a:t> </a:t>
            </a:r>
            <a:r>
              <a:rPr lang="de-DE" b="1" spc="300" dirty="0" err="1"/>
              <a:t>court</a:t>
            </a:r>
            <a:r>
              <a:rPr lang="de-DE" b="1" spc="300" dirty="0"/>
              <a:t> </a:t>
            </a:r>
            <a:r>
              <a:rPr lang="de-DE" b="1" spc="300" dirty="0" err="1"/>
              <a:t>restructuring</a:t>
            </a:r>
            <a:endParaRPr lang="de-DE" b="1" spc="300" dirty="0"/>
          </a:p>
        </p:txBody>
      </p:sp>
      <p:sp>
        <p:nvSpPr>
          <p:cNvPr id="28" name="Rechteck 27"/>
          <p:cNvSpPr/>
          <p:nvPr/>
        </p:nvSpPr>
        <p:spPr>
          <a:xfrm>
            <a:off x="1319940" y="2757408"/>
            <a:ext cx="3148640" cy="360040"/>
          </a:xfrm>
          <a:prstGeom prst="rect">
            <a:avLst/>
          </a:prstGeom>
          <a:solidFill>
            <a:schemeClr val="accent4">
              <a:lumMod val="40000"/>
              <a:lumOff val="6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600" dirty="0">
                <a:solidFill>
                  <a:schemeClr val="tx1"/>
                </a:solidFill>
              </a:rPr>
              <a:t>Expert </a:t>
            </a:r>
            <a:r>
              <a:rPr lang="de-DE" sz="1600" dirty="0" err="1">
                <a:solidFill>
                  <a:schemeClr val="tx1"/>
                </a:solidFill>
              </a:rPr>
              <a:t>opinion</a:t>
            </a:r>
            <a:r>
              <a:rPr lang="de-DE" sz="1600" dirty="0">
                <a:solidFill>
                  <a:schemeClr val="tx1"/>
                </a:solidFill>
              </a:rPr>
              <a:t> (IBR/IDW S6)</a:t>
            </a:r>
          </a:p>
        </p:txBody>
      </p:sp>
      <p:sp>
        <p:nvSpPr>
          <p:cNvPr id="2" name="Textfeld 1"/>
          <p:cNvSpPr txBox="1"/>
          <p:nvPr/>
        </p:nvSpPr>
        <p:spPr>
          <a:xfrm>
            <a:off x="2709334" y="1955787"/>
            <a:ext cx="1796133" cy="523220"/>
          </a:xfrm>
          <a:prstGeom prst="rect">
            <a:avLst/>
          </a:prstGeom>
          <a:noFill/>
        </p:spPr>
        <p:txBody>
          <a:bodyPr wrap="none" rtlCol="0">
            <a:spAutoFit/>
          </a:bodyPr>
          <a:lstStyle/>
          <a:p>
            <a:r>
              <a:rPr lang="de-DE" sz="1400" dirty="0" err="1"/>
              <a:t>Usually</a:t>
            </a:r>
            <a:r>
              <a:rPr lang="de-DE" sz="1400" dirty="0"/>
              <a:t> </a:t>
            </a:r>
            <a:r>
              <a:rPr lang="de-DE" sz="1400" dirty="0" err="1"/>
              <a:t>required</a:t>
            </a:r>
            <a:r>
              <a:rPr lang="de-DE" sz="1400" dirty="0"/>
              <a:t> </a:t>
            </a:r>
            <a:r>
              <a:rPr lang="de-DE" sz="1400" dirty="0" err="1"/>
              <a:t>by</a:t>
            </a:r>
            <a:endParaRPr lang="de-DE" sz="1400" dirty="0"/>
          </a:p>
          <a:p>
            <a:r>
              <a:rPr lang="de-DE" sz="1400" dirty="0" err="1"/>
              <a:t>institutional</a:t>
            </a:r>
            <a:r>
              <a:rPr lang="de-DE" sz="1400" dirty="0"/>
              <a:t> </a:t>
            </a:r>
            <a:r>
              <a:rPr lang="de-DE" sz="1400" dirty="0" err="1"/>
              <a:t>creditors</a:t>
            </a:r>
            <a:r>
              <a:rPr lang="de-DE" sz="1400" dirty="0"/>
              <a:t> </a:t>
            </a:r>
          </a:p>
        </p:txBody>
      </p:sp>
      <p:cxnSp>
        <p:nvCxnSpPr>
          <p:cNvPr id="30" name="Gerade Verbindung 29"/>
          <p:cNvCxnSpPr/>
          <p:nvPr/>
        </p:nvCxnSpPr>
        <p:spPr>
          <a:xfrm>
            <a:off x="2099733" y="2242798"/>
            <a:ext cx="0" cy="457200"/>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4" name="Gerade Verbindung mit Pfeil 33"/>
          <p:cNvCxnSpPr/>
          <p:nvPr/>
        </p:nvCxnSpPr>
        <p:spPr>
          <a:xfrm>
            <a:off x="4480707" y="2246646"/>
            <a:ext cx="419835" cy="0"/>
          </a:xfrm>
          <a:prstGeom prst="straightConnector1">
            <a:avLst/>
          </a:prstGeom>
          <a:ln w="12700">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35" name="Textfeld 34"/>
          <p:cNvSpPr txBox="1"/>
          <p:nvPr/>
        </p:nvSpPr>
        <p:spPr>
          <a:xfrm>
            <a:off x="4935766" y="2108196"/>
            <a:ext cx="1911614" cy="907941"/>
          </a:xfrm>
          <a:prstGeom prst="rect">
            <a:avLst/>
          </a:prstGeom>
          <a:noFill/>
        </p:spPr>
        <p:txBody>
          <a:bodyPr wrap="none" rtlCol="0">
            <a:spAutoFit/>
          </a:bodyPr>
          <a:lstStyle/>
          <a:p>
            <a:r>
              <a:rPr lang="de-DE" sz="1200" dirty="0"/>
              <a:t>Case </a:t>
            </a:r>
            <a:r>
              <a:rPr lang="de-DE" sz="1200" dirty="0" err="1"/>
              <a:t>law</a:t>
            </a:r>
            <a:r>
              <a:rPr lang="de-DE" sz="1200" dirty="0"/>
              <a:t> on</a:t>
            </a:r>
          </a:p>
          <a:p>
            <a:pPr marL="108000" indent="-108000">
              <a:spcBef>
                <a:spcPts val="200"/>
              </a:spcBef>
              <a:buFont typeface="Arial" panose="020B0604020202020204" pitchFamily="34" charset="0"/>
              <a:buChar char="•"/>
            </a:pPr>
            <a:r>
              <a:rPr lang="de-DE" sz="1200" dirty="0" err="1"/>
              <a:t>abetting</a:t>
            </a:r>
            <a:r>
              <a:rPr lang="de-DE" sz="1200" dirty="0"/>
              <a:t> </a:t>
            </a:r>
            <a:r>
              <a:rPr lang="de-DE" sz="1200" dirty="0" err="1"/>
              <a:t>wrongful</a:t>
            </a:r>
            <a:r>
              <a:rPr lang="de-DE" sz="1200" dirty="0"/>
              <a:t> </a:t>
            </a:r>
            <a:r>
              <a:rPr lang="de-DE" sz="1200" dirty="0" err="1"/>
              <a:t>trading</a:t>
            </a:r>
            <a:endParaRPr lang="de-DE" sz="1200" dirty="0"/>
          </a:p>
          <a:p>
            <a:pPr marL="108000" indent="-108000">
              <a:spcBef>
                <a:spcPts val="200"/>
              </a:spcBef>
              <a:buFont typeface="Arial" panose="020B0604020202020204" pitchFamily="34" charset="0"/>
              <a:buChar char="•"/>
            </a:pPr>
            <a:r>
              <a:rPr lang="de-DE" sz="1200" dirty="0" err="1"/>
              <a:t>invalidity</a:t>
            </a:r>
            <a:r>
              <a:rPr lang="de-DE" sz="1200" dirty="0"/>
              <a:t> </a:t>
            </a:r>
            <a:r>
              <a:rPr lang="de-DE" sz="1200" dirty="0" err="1"/>
              <a:t>of</a:t>
            </a:r>
            <a:r>
              <a:rPr lang="de-DE" sz="1200" dirty="0"/>
              <a:t> </a:t>
            </a:r>
            <a:r>
              <a:rPr lang="de-DE" sz="1200" dirty="0" err="1"/>
              <a:t>securities</a:t>
            </a:r>
            <a:endParaRPr lang="de-DE" sz="1200" dirty="0"/>
          </a:p>
          <a:p>
            <a:pPr marL="108000" indent="-108000">
              <a:spcBef>
                <a:spcPts val="200"/>
              </a:spcBef>
              <a:buFont typeface="Arial" panose="020B0604020202020204" pitchFamily="34" charset="0"/>
              <a:buChar char="•"/>
            </a:pPr>
            <a:r>
              <a:rPr lang="de-DE" sz="1200" dirty="0" err="1"/>
              <a:t>voidability</a:t>
            </a:r>
            <a:r>
              <a:rPr lang="de-DE" sz="1200" dirty="0"/>
              <a:t> </a:t>
            </a:r>
            <a:r>
              <a:rPr lang="de-DE" sz="1200" dirty="0" err="1"/>
              <a:t>of</a:t>
            </a:r>
            <a:r>
              <a:rPr lang="de-DE" sz="1200" dirty="0"/>
              <a:t> legal </a:t>
            </a:r>
            <a:r>
              <a:rPr lang="de-DE" sz="1200" dirty="0" err="1"/>
              <a:t>actions</a:t>
            </a:r>
            <a:endParaRPr lang="de-DE" sz="1200" dirty="0"/>
          </a:p>
        </p:txBody>
      </p:sp>
      <p:cxnSp>
        <p:nvCxnSpPr>
          <p:cNvPr id="36" name="Gerade Verbindung mit Pfeil 35"/>
          <p:cNvCxnSpPr/>
          <p:nvPr/>
        </p:nvCxnSpPr>
        <p:spPr>
          <a:xfrm>
            <a:off x="2093007" y="2246640"/>
            <a:ext cx="419835" cy="0"/>
          </a:xfrm>
          <a:prstGeom prst="straightConnector1">
            <a:avLst/>
          </a:prstGeom>
          <a:ln w="12700">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37" name="Textfeld 36"/>
          <p:cNvSpPr txBox="1"/>
          <p:nvPr/>
        </p:nvSpPr>
        <p:spPr>
          <a:xfrm>
            <a:off x="1244581" y="6104458"/>
            <a:ext cx="5510483" cy="369332"/>
          </a:xfrm>
          <a:prstGeom prst="rect">
            <a:avLst/>
          </a:prstGeom>
          <a:noFill/>
        </p:spPr>
        <p:txBody>
          <a:bodyPr wrap="none" rtlCol="0">
            <a:spAutoFit/>
          </a:bodyPr>
          <a:lstStyle/>
          <a:p>
            <a:r>
              <a:rPr lang="de-DE" dirty="0"/>
              <a:t>EC </a:t>
            </a:r>
            <a:r>
              <a:rPr lang="de-DE" dirty="0" err="1"/>
              <a:t>Draft</a:t>
            </a:r>
            <a:r>
              <a:rPr lang="de-DE" dirty="0"/>
              <a:t> </a:t>
            </a:r>
            <a:r>
              <a:rPr lang="de-DE" dirty="0" err="1"/>
              <a:t>Directive</a:t>
            </a:r>
            <a:r>
              <a:rPr lang="de-DE" dirty="0"/>
              <a:t> </a:t>
            </a:r>
            <a:r>
              <a:rPr lang="de-DE" dirty="0" err="1"/>
              <a:t>of</a:t>
            </a:r>
            <a:r>
              <a:rPr lang="de-DE" dirty="0"/>
              <a:t> </a:t>
            </a:r>
            <a:r>
              <a:rPr lang="de-DE" dirty="0" err="1"/>
              <a:t>Preventive</a:t>
            </a:r>
            <a:r>
              <a:rPr lang="de-DE" dirty="0"/>
              <a:t> </a:t>
            </a:r>
            <a:r>
              <a:rPr lang="de-DE" dirty="0" err="1"/>
              <a:t>Restructuring</a:t>
            </a:r>
            <a:r>
              <a:rPr lang="de-DE" dirty="0"/>
              <a:t> Framework</a:t>
            </a:r>
          </a:p>
        </p:txBody>
      </p:sp>
      <p:cxnSp>
        <p:nvCxnSpPr>
          <p:cNvPr id="39" name="Gerade Verbindung 38"/>
          <p:cNvCxnSpPr/>
          <p:nvPr/>
        </p:nvCxnSpPr>
        <p:spPr>
          <a:xfrm flipH="1">
            <a:off x="375872" y="6295983"/>
            <a:ext cx="862628" cy="0"/>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40" name="Geschweifte Klammer links 39"/>
          <p:cNvSpPr/>
          <p:nvPr/>
        </p:nvSpPr>
        <p:spPr>
          <a:xfrm>
            <a:off x="560593" y="4230445"/>
            <a:ext cx="212919" cy="997432"/>
          </a:xfrm>
          <a:prstGeom prst="leftBrace">
            <a:avLst/>
          </a:prstGeom>
          <a:noFill/>
          <a:ln>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de-DE">
              <a:ln>
                <a:solidFill>
                  <a:schemeClr val="tx1"/>
                </a:solidFill>
              </a:ln>
            </a:endParaRPr>
          </a:p>
        </p:txBody>
      </p:sp>
      <p:cxnSp>
        <p:nvCxnSpPr>
          <p:cNvPr id="42" name="Gerade Verbindung 41"/>
          <p:cNvCxnSpPr/>
          <p:nvPr/>
        </p:nvCxnSpPr>
        <p:spPr>
          <a:xfrm flipV="1">
            <a:off x="384172" y="4729161"/>
            <a:ext cx="0" cy="1559963"/>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44" name="Gerade Verbindung 43"/>
          <p:cNvCxnSpPr/>
          <p:nvPr/>
        </p:nvCxnSpPr>
        <p:spPr>
          <a:xfrm>
            <a:off x="375872" y="4729161"/>
            <a:ext cx="176421" cy="0"/>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421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7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left)">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left)">
                                      <p:cBhvr>
                                        <p:cTn id="46" dur="500"/>
                                        <p:tgtEl>
                                          <p:spTgt spid="36"/>
                                        </p:tgtEl>
                                      </p:cBhvr>
                                    </p:animEffect>
                                  </p:childTnLst>
                                </p:cTn>
                              </p:par>
                            </p:childTnLst>
                          </p:cTn>
                        </p:par>
                        <p:par>
                          <p:cTn id="47" fill="hold">
                            <p:stCondLst>
                              <p:cond delay="10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left)">
                                      <p:cBhvr>
                                        <p:cTn id="55" dur="500"/>
                                        <p:tgtEl>
                                          <p:spTgt spid="34"/>
                                        </p:tgtEl>
                                      </p:cBhvr>
                                    </p:animEffect>
                                  </p:childTnLst>
                                </p:cTn>
                              </p:par>
                            </p:childTnLst>
                          </p:cTn>
                        </p:par>
                        <p:par>
                          <p:cTn id="56" fill="hold">
                            <p:stCondLst>
                              <p:cond delay="500"/>
                            </p:stCondLst>
                            <p:childTnLst>
                              <p:par>
                                <p:cTn id="57" presetID="22" presetClass="entr" presetSubtype="1"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ipe(left)">
                                      <p:cBhvr>
                                        <p:cTn id="64" dur="500"/>
                                        <p:tgtEl>
                                          <p:spTgt spid="37"/>
                                        </p:tgtEl>
                                      </p:cBhvr>
                                    </p:animEffect>
                                  </p:childTnLst>
                                </p:cTn>
                              </p:par>
                            </p:childTnLst>
                          </p:cTn>
                        </p:par>
                        <p:par>
                          <p:cTn id="65" fill="hold">
                            <p:stCondLst>
                              <p:cond delay="500"/>
                            </p:stCondLst>
                            <p:childTnLst>
                              <p:par>
                                <p:cTn id="66" presetID="22" presetClass="entr" presetSubtype="4" fill="hold" grpId="0" nodeType="afterEffect">
                                  <p:stCondLst>
                                    <p:cond delay="250"/>
                                  </p:stCondLst>
                                  <p:childTnLst>
                                    <p:set>
                                      <p:cBhvr>
                                        <p:cTn id="67" dur="1" fill="hold">
                                          <p:stCondLst>
                                            <p:cond delay="0"/>
                                          </p:stCondLst>
                                        </p:cTn>
                                        <p:tgtEl>
                                          <p:spTgt spid="46"/>
                                        </p:tgtEl>
                                        <p:attrNameLst>
                                          <p:attrName>style.visibility</p:attrName>
                                        </p:attrNameLst>
                                      </p:cBhvr>
                                      <p:to>
                                        <p:strVal val="visible"/>
                                      </p:to>
                                    </p:set>
                                    <p:animEffect transition="in" filter="wipe(down)">
                                      <p:cBhvr>
                                        <p:cTn id="68" dur="1000"/>
                                        <p:tgtEl>
                                          <p:spTgt spid="46"/>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2" fill="hold" nodeType="click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wipe(right)">
                                      <p:cBhvr>
                                        <p:cTn id="73" dur="500"/>
                                        <p:tgtEl>
                                          <p:spTgt spid="39"/>
                                        </p:tgtEl>
                                      </p:cBhvr>
                                    </p:animEffect>
                                  </p:childTnLst>
                                </p:cTn>
                              </p:par>
                            </p:childTnLst>
                          </p:cTn>
                        </p:par>
                        <p:par>
                          <p:cTn id="74" fill="hold">
                            <p:stCondLst>
                              <p:cond delay="500"/>
                            </p:stCondLst>
                            <p:childTnLst>
                              <p:par>
                                <p:cTn id="75" presetID="22" presetClass="entr" presetSubtype="4" fill="hold"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down)">
                                      <p:cBhvr>
                                        <p:cTn id="77" dur="500"/>
                                        <p:tgtEl>
                                          <p:spTgt spid="42"/>
                                        </p:tgtEl>
                                      </p:cBhvr>
                                    </p:animEffect>
                                  </p:childTnLst>
                                </p:cTn>
                              </p:par>
                            </p:childTnLst>
                          </p:cTn>
                        </p:par>
                        <p:par>
                          <p:cTn id="78" fill="hold">
                            <p:stCondLst>
                              <p:cond delay="1000"/>
                            </p:stCondLst>
                            <p:childTnLst>
                              <p:par>
                                <p:cTn id="79" presetID="22" presetClass="entr" presetSubtype="8" fill="hold" nodeType="afterEffect">
                                  <p:stCondLst>
                                    <p:cond delay="0"/>
                                  </p:stCondLst>
                                  <p:childTnLst>
                                    <p:set>
                                      <p:cBhvr>
                                        <p:cTn id="80" dur="1" fill="hold">
                                          <p:stCondLst>
                                            <p:cond delay="0"/>
                                          </p:stCondLst>
                                        </p:cTn>
                                        <p:tgtEl>
                                          <p:spTgt spid="44"/>
                                        </p:tgtEl>
                                        <p:attrNameLst>
                                          <p:attrName>style.visibility</p:attrName>
                                        </p:attrNameLst>
                                      </p:cBhvr>
                                      <p:to>
                                        <p:strVal val="visible"/>
                                      </p:to>
                                    </p:set>
                                    <p:animEffect transition="in" filter="wipe(left)">
                                      <p:cBhvr>
                                        <p:cTn id="81" dur="500"/>
                                        <p:tgtEl>
                                          <p:spTgt spid="44"/>
                                        </p:tgtEl>
                                      </p:cBhvr>
                                    </p:animEffect>
                                  </p:childTnLst>
                                </p:cTn>
                              </p:par>
                            </p:childTnLst>
                          </p:cTn>
                        </p:par>
                        <p:par>
                          <p:cTn id="82" fill="hold">
                            <p:stCondLst>
                              <p:cond delay="1500"/>
                            </p:stCondLst>
                            <p:childTnLst>
                              <p:par>
                                <p:cTn id="83" presetID="16" presetClass="entr" presetSubtype="42" fill="hold" grpId="0"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barn(outHorizontal)">
                                      <p:cBhvr>
                                        <p:cTn id="85" dur="500"/>
                                        <p:tgtEl>
                                          <p:spTgt spid="40"/>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1" fill="hold" nodeType="click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wipe(up)">
                                      <p:cBhvr>
                                        <p:cTn id="90" dur="500"/>
                                        <p:tgtEl>
                                          <p:spTgt spid="17"/>
                                        </p:tgtEl>
                                      </p:cBhvr>
                                    </p:animEffect>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fade">
                                      <p:cBhvr>
                                        <p:cTn id="94" dur="500"/>
                                        <p:tgtEl>
                                          <p:spTgt spid="16"/>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grpId="0" nodeType="clickEffect">
                                  <p:stCondLst>
                                    <p:cond delay="0"/>
                                  </p:stCondLst>
                                  <p:childTnLst>
                                    <p:set>
                                      <p:cBhvr>
                                        <p:cTn id="103" dur="1" fill="hold">
                                          <p:stCondLst>
                                            <p:cond delay="0"/>
                                          </p:stCondLst>
                                        </p:cTn>
                                        <p:tgtEl>
                                          <p:spTgt spid="21">
                                            <p:txEl>
                                              <p:pRg st="1" end="1"/>
                                            </p:txEl>
                                          </p:spTgt>
                                        </p:tgtEl>
                                        <p:attrNameLst>
                                          <p:attrName>style.visibility</p:attrName>
                                        </p:attrNameLst>
                                      </p:cBhvr>
                                      <p:to>
                                        <p:strVal val="visible"/>
                                      </p:to>
                                    </p:set>
                                    <p:animEffect transition="in" filter="wipe(left)">
                                      <p:cBhvr>
                                        <p:cTn id="104" dur="500"/>
                                        <p:tgtEl>
                                          <p:spTgt spid="21">
                                            <p:txEl>
                                              <p:pRg st="1" end="1"/>
                                            </p:txEl>
                                          </p:spTgt>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21">
                                            <p:txEl>
                                              <p:pRg st="2" end="2"/>
                                            </p:txEl>
                                          </p:spTgt>
                                        </p:tgtEl>
                                        <p:attrNameLst>
                                          <p:attrName>style.visibility</p:attrName>
                                        </p:attrNameLst>
                                      </p:cBhvr>
                                      <p:to>
                                        <p:strVal val="visible"/>
                                      </p:to>
                                    </p:set>
                                    <p:animEffect transition="in" filter="wipe(left)">
                                      <p:cBhvr>
                                        <p:cTn id="109" dur="500"/>
                                        <p:tgtEl>
                                          <p:spTgt spid="21">
                                            <p:txEl>
                                              <p:pRg st="2" end="2"/>
                                            </p:txEl>
                                          </p:spTgt>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grpId="0" nodeType="click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wipe(left)">
                                      <p:cBhvr>
                                        <p:cTn id="114" dur="500"/>
                                        <p:tgtEl>
                                          <p:spTgt spid="12"/>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1" fill="hold" nodeType="clickEffect">
                                  <p:stCondLst>
                                    <p:cond delay="0"/>
                                  </p:stCondLst>
                                  <p:childTnLst>
                                    <p:set>
                                      <p:cBhvr>
                                        <p:cTn id="118" dur="1" fill="hold">
                                          <p:stCondLst>
                                            <p:cond delay="0"/>
                                          </p:stCondLst>
                                        </p:cTn>
                                        <p:tgtEl>
                                          <p:spTgt spid="15"/>
                                        </p:tgtEl>
                                        <p:attrNameLst>
                                          <p:attrName>style.visibility</p:attrName>
                                        </p:attrNameLst>
                                      </p:cBhvr>
                                      <p:to>
                                        <p:strVal val="visible"/>
                                      </p:to>
                                    </p:set>
                                    <p:animEffect transition="in" filter="wipe(up)">
                                      <p:cBhvr>
                                        <p:cTn id="119" dur="500"/>
                                        <p:tgtEl>
                                          <p:spTgt spid="15"/>
                                        </p:tgtEl>
                                      </p:cBhvr>
                                    </p:animEffect>
                                  </p:childTnLst>
                                </p:cTn>
                              </p:par>
                            </p:childTnLst>
                          </p:cTn>
                        </p:par>
                        <p:par>
                          <p:cTn id="120" fill="hold">
                            <p:stCondLst>
                              <p:cond delay="500"/>
                            </p:stCondLst>
                            <p:childTnLst>
                              <p:par>
                                <p:cTn id="121" presetID="10" presetClass="entr" presetSubtype="0" fill="hold" grpId="0" nodeType="after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fade">
                                      <p:cBhvr>
                                        <p:cTn id="123" dur="500"/>
                                        <p:tgtEl>
                                          <p:spTgt spid="14"/>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grpId="0" nodeType="clickEffect">
                                  <p:stCondLst>
                                    <p:cond delay="0"/>
                                  </p:stCondLst>
                                  <p:childTnLst>
                                    <p:set>
                                      <p:cBhvr>
                                        <p:cTn id="127" dur="1" fill="hold">
                                          <p:stCondLst>
                                            <p:cond delay="0"/>
                                          </p:stCondLst>
                                        </p:cTn>
                                        <p:tgtEl>
                                          <p:spTgt spid="18">
                                            <p:txEl>
                                              <p:pRg st="0" end="0"/>
                                            </p:txEl>
                                          </p:spTgt>
                                        </p:tgtEl>
                                        <p:attrNameLst>
                                          <p:attrName>style.visibility</p:attrName>
                                        </p:attrNameLst>
                                      </p:cBhvr>
                                      <p:to>
                                        <p:strVal val="visible"/>
                                      </p:to>
                                    </p:set>
                                    <p:animEffect transition="in" filter="wipe(left)">
                                      <p:cBhvr>
                                        <p:cTn id="128" dur="500"/>
                                        <p:tgtEl>
                                          <p:spTgt spid="18">
                                            <p:txEl>
                                              <p:pRg st="0" end="0"/>
                                            </p:txEl>
                                          </p:spTgt>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8" fill="hold" grpId="0" nodeType="clickEffect">
                                  <p:stCondLst>
                                    <p:cond delay="0"/>
                                  </p:stCondLst>
                                  <p:childTnLst>
                                    <p:set>
                                      <p:cBhvr>
                                        <p:cTn id="132" dur="1" fill="hold">
                                          <p:stCondLst>
                                            <p:cond delay="0"/>
                                          </p:stCondLst>
                                        </p:cTn>
                                        <p:tgtEl>
                                          <p:spTgt spid="18">
                                            <p:txEl>
                                              <p:pRg st="1" end="1"/>
                                            </p:txEl>
                                          </p:spTgt>
                                        </p:tgtEl>
                                        <p:attrNameLst>
                                          <p:attrName>style.visibility</p:attrName>
                                        </p:attrNameLst>
                                      </p:cBhvr>
                                      <p:to>
                                        <p:strVal val="visible"/>
                                      </p:to>
                                    </p:set>
                                    <p:animEffect transition="in" filter="wipe(left)">
                                      <p:cBhvr>
                                        <p:cTn id="133" dur="500"/>
                                        <p:tgtEl>
                                          <p:spTgt spid="18">
                                            <p:txEl>
                                              <p:pRg st="1" end="1"/>
                                            </p:txEl>
                                          </p:spTgt>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wipe(left)">
                                      <p:cBhvr>
                                        <p:cTn id="138" dur="500"/>
                                        <p:tgtEl>
                                          <p:spTgt spid="22"/>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grpId="0" nodeType="clickEffect">
                                  <p:stCondLst>
                                    <p:cond delay="0"/>
                                  </p:stCondLst>
                                  <p:childTnLst>
                                    <p:set>
                                      <p:cBhvr>
                                        <p:cTn id="142" dur="1" fill="hold">
                                          <p:stCondLst>
                                            <p:cond delay="0"/>
                                          </p:stCondLst>
                                        </p:cTn>
                                        <p:tgtEl>
                                          <p:spTgt spid="19"/>
                                        </p:tgtEl>
                                        <p:attrNameLst>
                                          <p:attrName>style.visibility</p:attrName>
                                        </p:attrNameLst>
                                      </p:cBhvr>
                                      <p:to>
                                        <p:strVal val="visible"/>
                                      </p:to>
                                    </p:set>
                                    <p:animEffect transition="in" filter="wipe(left)">
                                      <p:cBhvr>
                                        <p:cTn id="143" dur="500"/>
                                        <p:tgtEl>
                                          <p:spTgt spid="19"/>
                                        </p:tgtEl>
                                      </p:cBhvr>
                                    </p:animEffect>
                                  </p:childTnLst>
                                </p:cTn>
                              </p:par>
                            </p:childTnLst>
                          </p:cTn>
                        </p:par>
                      </p:childTnLst>
                    </p:cTn>
                  </p:par>
                  <p:par>
                    <p:cTn id="144" fill="hold">
                      <p:stCondLst>
                        <p:cond delay="indefinite"/>
                      </p:stCondLst>
                      <p:childTnLst>
                        <p:par>
                          <p:cTn id="145" fill="hold">
                            <p:stCondLst>
                              <p:cond delay="0"/>
                            </p:stCondLst>
                            <p:childTnLst>
                              <p:par>
                                <p:cTn id="146" presetID="22" presetClass="entr" presetSubtype="8" fill="hold" grpId="0" nodeType="clickEffect">
                                  <p:stCondLst>
                                    <p:cond delay="0"/>
                                  </p:stCondLst>
                                  <p:childTnLst>
                                    <p:set>
                                      <p:cBhvr>
                                        <p:cTn id="147" dur="1" fill="hold">
                                          <p:stCondLst>
                                            <p:cond delay="0"/>
                                          </p:stCondLst>
                                        </p:cTn>
                                        <p:tgtEl>
                                          <p:spTgt spid="20">
                                            <p:txEl>
                                              <p:pRg st="0" end="0"/>
                                            </p:txEl>
                                          </p:spTgt>
                                        </p:tgtEl>
                                        <p:attrNameLst>
                                          <p:attrName>style.visibility</p:attrName>
                                        </p:attrNameLst>
                                      </p:cBhvr>
                                      <p:to>
                                        <p:strVal val="visible"/>
                                      </p:to>
                                    </p:set>
                                    <p:animEffect transition="in" filter="wipe(left)">
                                      <p:cBhvr>
                                        <p:cTn id="148" dur="500"/>
                                        <p:tgtEl>
                                          <p:spTgt spid="20">
                                            <p:txEl>
                                              <p:pRg st="0" end="0"/>
                                            </p:txEl>
                                          </p:spTgt>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8" fill="hold" grpId="0" nodeType="clickEffect">
                                  <p:stCondLst>
                                    <p:cond delay="0"/>
                                  </p:stCondLst>
                                  <p:childTnLst>
                                    <p:set>
                                      <p:cBhvr>
                                        <p:cTn id="152" dur="1" fill="hold">
                                          <p:stCondLst>
                                            <p:cond delay="0"/>
                                          </p:stCondLst>
                                        </p:cTn>
                                        <p:tgtEl>
                                          <p:spTgt spid="20">
                                            <p:txEl>
                                              <p:pRg st="1" end="1"/>
                                            </p:txEl>
                                          </p:spTgt>
                                        </p:tgtEl>
                                        <p:attrNameLst>
                                          <p:attrName>style.visibility</p:attrName>
                                        </p:attrNameLst>
                                      </p:cBhvr>
                                      <p:to>
                                        <p:strVal val="visible"/>
                                      </p:to>
                                    </p:set>
                                    <p:animEffect transition="in" filter="wipe(left)">
                                      <p:cBhvr>
                                        <p:cTn id="153" dur="500"/>
                                        <p:tgtEl>
                                          <p:spTgt spid="20">
                                            <p:txEl>
                                              <p:pRg st="1" end="1"/>
                                            </p:txEl>
                                          </p:spTgt>
                                        </p:tgtEl>
                                      </p:cBhvr>
                                    </p:animEffect>
                                  </p:childTnLst>
                                </p:cTn>
                              </p:par>
                            </p:childTnLst>
                          </p:cTn>
                        </p:par>
                      </p:childTnLst>
                    </p:cTn>
                  </p:par>
                  <p:par>
                    <p:cTn id="154" fill="hold">
                      <p:stCondLst>
                        <p:cond delay="indefinite"/>
                      </p:stCondLst>
                      <p:childTnLst>
                        <p:par>
                          <p:cTn id="155" fill="hold">
                            <p:stCondLst>
                              <p:cond delay="0"/>
                            </p:stCondLst>
                            <p:childTnLst>
                              <p:par>
                                <p:cTn id="156" presetID="22" presetClass="entr" presetSubtype="8" fill="hold" grpId="0" nodeType="clickEffect">
                                  <p:stCondLst>
                                    <p:cond delay="0"/>
                                  </p:stCondLst>
                                  <p:childTnLst>
                                    <p:set>
                                      <p:cBhvr>
                                        <p:cTn id="157" dur="1" fill="hold">
                                          <p:stCondLst>
                                            <p:cond delay="0"/>
                                          </p:stCondLst>
                                        </p:cTn>
                                        <p:tgtEl>
                                          <p:spTgt spid="20">
                                            <p:txEl>
                                              <p:pRg st="2" end="2"/>
                                            </p:txEl>
                                          </p:spTgt>
                                        </p:tgtEl>
                                        <p:attrNameLst>
                                          <p:attrName>style.visibility</p:attrName>
                                        </p:attrNameLst>
                                      </p:cBhvr>
                                      <p:to>
                                        <p:strVal val="visible"/>
                                      </p:to>
                                    </p:set>
                                    <p:animEffect transition="in" filter="wipe(left)">
                                      <p:cBhvr>
                                        <p:cTn id="158" dur="500"/>
                                        <p:tgtEl>
                                          <p:spTgt spid="20">
                                            <p:txEl>
                                              <p:pRg st="2" end="2"/>
                                            </p:txEl>
                                          </p:spTgt>
                                        </p:tgtEl>
                                      </p:cBhvr>
                                    </p:animEffect>
                                  </p:childTnLst>
                                </p:cTn>
                              </p:par>
                            </p:childTnLst>
                          </p:cTn>
                        </p:par>
                      </p:childTnLst>
                    </p:cTn>
                  </p:par>
                  <p:par>
                    <p:cTn id="159" fill="hold">
                      <p:stCondLst>
                        <p:cond delay="indefinite"/>
                      </p:stCondLst>
                      <p:childTnLst>
                        <p:par>
                          <p:cTn id="160" fill="hold">
                            <p:stCondLst>
                              <p:cond delay="0"/>
                            </p:stCondLst>
                            <p:childTnLst>
                              <p:par>
                                <p:cTn id="161" presetID="22" presetClass="entr" presetSubtype="4" fill="hold" grpId="0" nodeType="click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wipe(down)">
                                      <p:cBhvr>
                                        <p:cTn id="163" dur="500"/>
                                        <p:tgtEl>
                                          <p:spTgt spid="10"/>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1" fill="hold" nodeType="click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wipe(up)">
                                      <p:cBhvr>
                                        <p:cTn id="168" dur="500"/>
                                        <p:tgtEl>
                                          <p:spTgt spid="24"/>
                                        </p:tgtEl>
                                      </p:cBhvr>
                                    </p:animEffect>
                                  </p:childTnLst>
                                </p:cTn>
                              </p:par>
                            </p:childTnLst>
                          </p:cTn>
                        </p:par>
                        <p:par>
                          <p:cTn id="169" fill="hold">
                            <p:stCondLst>
                              <p:cond delay="500"/>
                            </p:stCondLst>
                            <p:childTnLst>
                              <p:par>
                                <p:cTn id="170" presetID="10" presetClass="entr" presetSubtype="0" fill="hold" grpId="0" nodeType="after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fade">
                                      <p:cBhvr>
                                        <p:cTn id="172" dur="500"/>
                                        <p:tgtEl>
                                          <p:spTgt spid="23"/>
                                        </p:tgtEl>
                                      </p:cBhvr>
                                    </p:animEffect>
                                  </p:childTnLst>
                                </p:cTn>
                              </p:par>
                            </p:childTnLst>
                          </p:cTn>
                        </p:par>
                      </p:childTnLst>
                    </p:cTn>
                  </p:par>
                  <p:par>
                    <p:cTn id="173" fill="hold">
                      <p:stCondLst>
                        <p:cond delay="indefinite"/>
                      </p:stCondLst>
                      <p:childTnLst>
                        <p:par>
                          <p:cTn id="174" fill="hold">
                            <p:stCondLst>
                              <p:cond delay="0"/>
                            </p:stCondLst>
                            <p:childTnLst>
                              <p:par>
                                <p:cTn id="175" presetID="22" presetClass="entr" presetSubtype="8" fill="hold" grpId="0" nodeType="clickEffect">
                                  <p:stCondLst>
                                    <p:cond delay="0"/>
                                  </p:stCondLst>
                                  <p:childTnLst>
                                    <p:set>
                                      <p:cBhvr>
                                        <p:cTn id="176" dur="1" fill="hold">
                                          <p:stCondLst>
                                            <p:cond delay="0"/>
                                          </p:stCondLst>
                                        </p:cTn>
                                        <p:tgtEl>
                                          <p:spTgt spid="13"/>
                                        </p:tgtEl>
                                        <p:attrNameLst>
                                          <p:attrName>style.visibility</p:attrName>
                                        </p:attrNameLst>
                                      </p:cBhvr>
                                      <p:to>
                                        <p:strVal val="visible"/>
                                      </p:to>
                                    </p:set>
                                    <p:animEffect transition="in" filter="wipe(left)">
                                      <p:cBhvr>
                                        <p:cTn id="177" dur="500"/>
                                        <p:tgtEl>
                                          <p:spTgt spid="13"/>
                                        </p:tgtEl>
                                      </p:cBhvr>
                                    </p:animEffect>
                                  </p:childTnLst>
                                </p:cTn>
                              </p:par>
                            </p:childTnLst>
                          </p:cTn>
                        </p:par>
                      </p:childTnLst>
                    </p:cTn>
                  </p:par>
                  <p:par>
                    <p:cTn id="178" fill="hold">
                      <p:stCondLst>
                        <p:cond delay="indefinite"/>
                      </p:stCondLst>
                      <p:childTnLst>
                        <p:par>
                          <p:cTn id="179" fill="hold">
                            <p:stCondLst>
                              <p:cond delay="0"/>
                            </p:stCondLst>
                            <p:childTnLst>
                              <p:par>
                                <p:cTn id="180" presetID="22" presetClass="entr" presetSubtype="8" fill="hold" grpId="0" nodeType="click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wipe(left)">
                                      <p:cBhvr>
                                        <p:cTn id="18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animBg="1"/>
      <p:bldP spid="18" grpId="0" build="p"/>
      <p:bldP spid="19" grpId="0" animBg="1"/>
      <p:bldP spid="20" grpId="0" build="p"/>
      <p:bldP spid="21" grpId="0" build="p"/>
      <p:bldP spid="22" grpId="0" animBg="1"/>
      <p:bldP spid="23" grpId="0" animBg="1"/>
      <p:bldP spid="25" grpId="0" animBg="1"/>
      <p:bldP spid="28" grpId="0" animBg="1"/>
      <p:bldP spid="2" grpId="0"/>
      <p:bldP spid="35" grpId="0"/>
      <p:bldP spid="37" grpId="0"/>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3" name="Gerade Verbindung mit Pfeil 92"/>
          <p:cNvCxnSpPr/>
          <p:nvPr/>
        </p:nvCxnSpPr>
        <p:spPr bwMode="auto">
          <a:xfrm>
            <a:off x="696729" y="4086723"/>
            <a:ext cx="8136904" cy="0"/>
          </a:xfrm>
          <a:prstGeom prst="straightConnector1">
            <a:avLst/>
          </a:prstGeom>
          <a:solidFill>
            <a:schemeClr val="accent1"/>
          </a:solidFill>
          <a:ln w="9525" cap="flat" cmpd="sng" algn="ctr">
            <a:solidFill>
              <a:schemeClr val="tx2"/>
            </a:solidFill>
            <a:prstDash val="solid"/>
            <a:round/>
            <a:headEnd type="none" w="med" len="med"/>
            <a:tailEnd type="arrow"/>
          </a:ln>
          <a:effectLst/>
        </p:spPr>
      </p:cxnSp>
      <p:sp>
        <p:nvSpPr>
          <p:cNvPr id="94" name="Richtungspfeil 93"/>
          <p:cNvSpPr/>
          <p:nvPr/>
        </p:nvSpPr>
        <p:spPr bwMode="auto">
          <a:xfrm>
            <a:off x="336689" y="1418359"/>
            <a:ext cx="648072" cy="2160000"/>
          </a:xfrm>
          <a:prstGeom prst="homePlate">
            <a:avLst/>
          </a:prstGeom>
          <a:solidFill>
            <a:srgbClr val="E0DFEC"/>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endParaRPr kumimoji="0" lang="de-DE" sz="400" b="0" i="0" u="none" strike="noStrike" cap="none" normalizeH="0" baseline="0" dirty="0">
              <a:ln>
                <a:noFill/>
              </a:ln>
              <a:solidFill>
                <a:schemeClr val="tx2"/>
              </a:solidFill>
              <a:effectLst/>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S</a:t>
            </a: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T</a:t>
            </a: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A</a:t>
            </a: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N</a:t>
            </a: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D</a:t>
            </a:r>
          </a:p>
          <a:p>
            <a:pPr marL="0" marR="0" indent="0" defTabSz="914400" rtl="0" eaLnBrk="0" fontAlgn="base" latinLnBrk="0" hangingPunct="0">
              <a:lnSpc>
                <a:spcPct val="100000"/>
              </a:lnSpc>
              <a:spcBef>
                <a:spcPct val="0"/>
              </a:spcBef>
              <a:spcAft>
                <a:spcPct val="0"/>
              </a:spcAft>
              <a:buClrTx/>
              <a:buSzTx/>
              <a:buFontTx/>
              <a:buNone/>
              <a:tabLst/>
            </a:pPr>
            <a:r>
              <a:rPr lang="de-DE" sz="1600" dirty="0">
                <a:solidFill>
                  <a:schemeClr val="tx2"/>
                </a:solidFill>
                <a:latin typeface="+mn-lt"/>
                <a:ea typeface="ヒラギノ角ゴ Pro W3" pitchFamily="-96" charset="-128"/>
              </a:rPr>
              <a:t>A</a:t>
            </a: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R</a:t>
            </a:r>
          </a:p>
          <a:p>
            <a:pPr marL="0" marR="0" indent="0" defTabSz="914400" rtl="0" eaLnBrk="0" fontAlgn="base" latinLnBrk="0" hangingPunct="0">
              <a:lnSpc>
                <a:spcPct val="100000"/>
              </a:lnSpc>
              <a:spcBef>
                <a:spcPct val="0"/>
              </a:spcBef>
              <a:spcAft>
                <a:spcPct val="0"/>
              </a:spcAft>
              <a:buClrTx/>
              <a:buSzTx/>
              <a:buFontTx/>
              <a:buNone/>
              <a:tabLst/>
            </a:pPr>
            <a:r>
              <a:rPr kumimoji="0" lang="de-DE" sz="1600" b="0" i="0" u="none" strike="noStrike" cap="none" normalizeH="0" baseline="0" dirty="0">
                <a:ln>
                  <a:noFill/>
                </a:ln>
                <a:solidFill>
                  <a:schemeClr val="tx2"/>
                </a:solidFill>
                <a:effectLst/>
                <a:latin typeface="+mn-lt"/>
                <a:ea typeface="ヒラギノ角ゴ Pro W3" pitchFamily="-96" charset="-128"/>
              </a:rPr>
              <a:t>D</a:t>
            </a:r>
          </a:p>
        </p:txBody>
      </p:sp>
      <p:sp>
        <p:nvSpPr>
          <p:cNvPr id="95" name="Richtungspfeil 94"/>
          <p:cNvSpPr/>
          <p:nvPr/>
        </p:nvSpPr>
        <p:spPr bwMode="auto">
          <a:xfrm>
            <a:off x="336689" y="4374755"/>
            <a:ext cx="648072" cy="2160000"/>
          </a:xfrm>
          <a:prstGeom prst="homePlate">
            <a:avLst/>
          </a:prstGeom>
          <a:solidFill>
            <a:srgbClr val="DAE2D4"/>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ts val="600"/>
              </a:spcBef>
              <a:spcAft>
                <a:spcPct val="0"/>
              </a:spcAft>
              <a:buClrTx/>
              <a:buSzTx/>
              <a:buFontTx/>
              <a:buNone/>
              <a:tabLst/>
            </a:pPr>
            <a:endParaRPr lang="de-DE" sz="1000" dirty="0">
              <a:solidFill>
                <a:schemeClr val="tx2"/>
              </a:solidFill>
              <a:latin typeface="+mn-lt"/>
              <a:ea typeface="ヒラギノ角ゴ Pro W3" pitchFamily="-96" charset="-128"/>
            </a:endParaRPr>
          </a:p>
          <a:p>
            <a:pPr marL="0" marR="0" indent="0" defTabSz="914400" rtl="0" eaLnBrk="0" fontAlgn="base" latinLnBrk="0" hangingPunct="0">
              <a:lnSpc>
                <a:spcPct val="100000"/>
              </a:lnSpc>
              <a:spcBef>
                <a:spcPts val="600"/>
              </a:spcBef>
              <a:spcAft>
                <a:spcPct val="0"/>
              </a:spcAft>
              <a:buClrTx/>
              <a:buSzTx/>
              <a:buFontTx/>
              <a:buNone/>
              <a:tabLst/>
            </a:pPr>
            <a:r>
              <a:rPr lang="de-DE" sz="2400" dirty="0">
                <a:solidFill>
                  <a:schemeClr val="tx2"/>
                </a:solidFill>
                <a:latin typeface="+mn-lt"/>
                <a:ea typeface="ヒラギノ角ゴ Pro W3" pitchFamily="-96" charset="-128"/>
              </a:rPr>
              <a:t>P</a:t>
            </a:r>
            <a:br>
              <a:rPr lang="de-DE" sz="2400" dirty="0">
                <a:solidFill>
                  <a:schemeClr val="tx2"/>
                </a:solidFill>
                <a:latin typeface="+mn-lt"/>
                <a:ea typeface="ヒラギノ角ゴ Pro W3" pitchFamily="-96" charset="-128"/>
              </a:rPr>
            </a:br>
            <a:r>
              <a:rPr lang="de-DE" sz="2400" dirty="0">
                <a:solidFill>
                  <a:schemeClr val="tx2"/>
                </a:solidFill>
                <a:latin typeface="+mn-lt"/>
                <a:ea typeface="ヒラギノ角ゴ Pro W3" pitchFamily="-96" charset="-128"/>
              </a:rPr>
              <a:t>LAN</a:t>
            </a:r>
            <a:endParaRPr kumimoji="0" lang="de-DE" sz="2400" b="0" i="0" u="none" strike="noStrike" cap="none" normalizeH="0" baseline="0" dirty="0">
              <a:ln>
                <a:noFill/>
              </a:ln>
              <a:solidFill>
                <a:schemeClr val="tx2"/>
              </a:solidFill>
              <a:effectLst/>
              <a:latin typeface="+mn-lt"/>
              <a:ea typeface="ヒラギノ角ゴ Pro W3" pitchFamily="-96" charset="-128"/>
            </a:endParaRPr>
          </a:p>
        </p:txBody>
      </p:sp>
      <p:sp>
        <p:nvSpPr>
          <p:cNvPr id="96" name="Textfeld 95"/>
          <p:cNvSpPr txBox="1"/>
          <p:nvPr/>
        </p:nvSpPr>
        <p:spPr>
          <a:xfrm>
            <a:off x="897736" y="3705417"/>
            <a:ext cx="1031051" cy="230832"/>
          </a:xfrm>
          <a:prstGeom prst="rect">
            <a:avLst/>
          </a:prstGeom>
          <a:noFill/>
          <a:ln>
            <a:solidFill>
              <a:schemeClr val="tx2"/>
            </a:solidFill>
          </a:ln>
        </p:spPr>
        <p:txBody>
          <a:bodyPr wrap="none" rtlCol="0">
            <a:spAutoFit/>
          </a:bodyPr>
          <a:lstStyle/>
          <a:p>
            <a:r>
              <a:rPr lang="de-DE" sz="900" dirty="0">
                <a:solidFill>
                  <a:srgbClr val="595959"/>
                </a:solidFill>
                <a:latin typeface="+mn-lt"/>
              </a:rPr>
              <a:t>Request </a:t>
            </a:r>
            <a:r>
              <a:rPr lang="de-DE" sz="900" dirty="0" err="1">
                <a:solidFill>
                  <a:srgbClr val="595959"/>
                </a:solidFill>
                <a:latin typeface="+mn-lt"/>
              </a:rPr>
              <a:t>to</a:t>
            </a:r>
            <a:r>
              <a:rPr lang="de-DE" sz="900" dirty="0">
                <a:solidFill>
                  <a:srgbClr val="595959"/>
                </a:solidFill>
                <a:latin typeface="+mn-lt"/>
              </a:rPr>
              <a:t> open</a:t>
            </a:r>
          </a:p>
        </p:txBody>
      </p:sp>
      <p:sp>
        <p:nvSpPr>
          <p:cNvPr id="97" name="Textfeld 96"/>
          <p:cNvSpPr txBox="1"/>
          <p:nvPr/>
        </p:nvSpPr>
        <p:spPr>
          <a:xfrm>
            <a:off x="3058821" y="3705417"/>
            <a:ext cx="748923" cy="230832"/>
          </a:xfrm>
          <a:prstGeom prst="rect">
            <a:avLst/>
          </a:prstGeom>
          <a:noFill/>
          <a:ln>
            <a:solidFill>
              <a:schemeClr val="tx2"/>
            </a:solidFill>
          </a:ln>
        </p:spPr>
        <p:txBody>
          <a:bodyPr wrap="none" rtlCol="0">
            <a:spAutoFit/>
          </a:bodyPr>
          <a:lstStyle/>
          <a:p>
            <a:r>
              <a:rPr lang="en-GB" sz="900" dirty="0">
                <a:solidFill>
                  <a:srgbClr val="595959"/>
                </a:solidFill>
                <a:latin typeface="+mn-lt"/>
              </a:rPr>
              <a:t>Opening of</a:t>
            </a:r>
          </a:p>
        </p:txBody>
      </p:sp>
      <p:sp>
        <p:nvSpPr>
          <p:cNvPr id="98" name="Textfeld 97"/>
          <p:cNvSpPr txBox="1"/>
          <p:nvPr/>
        </p:nvSpPr>
        <p:spPr>
          <a:xfrm>
            <a:off x="2705649" y="4230739"/>
            <a:ext cx="1454244" cy="230832"/>
          </a:xfrm>
          <a:prstGeom prst="rect">
            <a:avLst/>
          </a:prstGeom>
          <a:noFill/>
          <a:ln>
            <a:solidFill>
              <a:schemeClr val="tx2"/>
            </a:solidFill>
          </a:ln>
        </p:spPr>
        <p:txBody>
          <a:bodyPr wrap="none" rtlCol="0">
            <a:spAutoFit/>
          </a:bodyPr>
          <a:lstStyle/>
          <a:p>
            <a:r>
              <a:rPr lang="en-GB" sz="900" dirty="0">
                <a:solidFill>
                  <a:srgbClr val="595959"/>
                </a:solidFill>
                <a:latin typeface="+mn-lt"/>
              </a:rPr>
              <a:t>  insolvency proceedings</a:t>
            </a:r>
          </a:p>
        </p:txBody>
      </p:sp>
      <p:cxnSp>
        <p:nvCxnSpPr>
          <p:cNvPr id="99" name="Gerade Verbindung 98"/>
          <p:cNvCxnSpPr/>
          <p:nvPr/>
        </p:nvCxnSpPr>
        <p:spPr bwMode="auto">
          <a:xfrm flipV="1">
            <a:off x="7219908" y="3942707"/>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00" name="Gerade Verbindung 99"/>
          <p:cNvCxnSpPr/>
          <p:nvPr/>
        </p:nvCxnSpPr>
        <p:spPr bwMode="auto">
          <a:xfrm flipV="1">
            <a:off x="8338168" y="3942707"/>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101" name="Textfeld 100"/>
          <p:cNvSpPr txBox="1"/>
          <p:nvPr/>
        </p:nvSpPr>
        <p:spPr>
          <a:xfrm>
            <a:off x="7003884" y="3711875"/>
            <a:ext cx="434734" cy="230832"/>
          </a:xfrm>
          <a:prstGeom prst="rect">
            <a:avLst/>
          </a:prstGeom>
          <a:noFill/>
          <a:ln>
            <a:solidFill>
              <a:schemeClr val="tx2"/>
            </a:solidFill>
          </a:ln>
        </p:spPr>
        <p:txBody>
          <a:bodyPr wrap="none" rtlCol="0">
            <a:spAutoFit/>
          </a:bodyPr>
          <a:lstStyle/>
          <a:p>
            <a:r>
              <a:rPr lang="de-DE" sz="900" dirty="0">
                <a:solidFill>
                  <a:srgbClr val="595959"/>
                </a:solidFill>
                <a:latin typeface="+mn-lt"/>
              </a:rPr>
              <a:t>Final</a:t>
            </a:r>
          </a:p>
        </p:txBody>
      </p:sp>
      <p:sp>
        <p:nvSpPr>
          <p:cNvPr id="102" name="Textfeld 101"/>
          <p:cNvSpPr txBox="1"/>
          <p:nvPr/>
        </p:nvSpPr>
        <p:spPr>
          <a:xfrm>
            <a:off x="7880561" y="3705417"/>
            <a:ext cx="922047" cy="230832"/>
          </a:xfrm>
          <a:prstGeom prst="rect">
            <a:avLst/>
          </a:prstGeom>
          <a:noFill/>
          <a:ln>
            <a:solidFill>
              <a:schemeClr val="tx2"/>
            </a:solidFill>
          </a:ln>
        </p:spPr>
        <p:txBody>
          <a:bodyPr wrap="none" rtlCol="0">
            <a:spAutoFit/>
          </a:bodyPr>
          <a:lstStyle/>
          <a:p>
            <a:r>
              <a:rPr lang="en-GB" sz="900" dirty="0">
                <a:solidFill>
                  <a:srgbClr val="595959"/>
                </a:solidFill>
                <a:latin typeface="+mn-lt"/>
              </a:rPr>
              <a:t>Termination of</a:t>
            </a:r>
          </a:p>
        </p:txBody>
      </p:sp>
      <p:sp>
        <p:nvSpPr>
          <p:cNvPr id="103" name="Textfeld 102"/>
          <p:cNvSpPr txBox="1"/>
          <p:nvPr/>
        </p:nvSpPr>
        <p:spPr>
          <a:xfrm>
            <a:off x="7626555" y="4230739"/>
            <a:ext cx="1422184" cy="230832"/>
          </a:xfrm>
          <a:prstGeom prst="rect">
            <a:avLst/>
          </a:prstGeom>
          <a:noFill/>
          <a:ln>
            <a:solidFill>
              <a:schemeClr val="tx2"/>
            </a:solidFill>
          </a:ln>
        </p:spPr>
        <p:txBody>
          <a:bodyPr wrap="none" rtlCol="0">
            <a:spAutoFit/>
          </a:bodyPr>
          <a:lstStyle/>
          <a:p>
            <a:r>
              <a:rPr lang="en-GB" sz="900" dirty="0">
                <a:solidFill>
                  <a:srgbClr val="595959"/>
                </a:solidFill>
                <a:latin typeface="+mn-lt"/>
              </a:rPr>
              <a:t> insolvency proceedings</a:t>
            </a:r>
          </a:p>
        </p:txBody>
      </p:sp>
      <p:cxnSp>
        <p:nvCxnSpPr>
          <p:cNvPr id="104" name="Gerade Verbindung 103"/>
          <p:cNvCxnSpPr>
            <a:stCxn id="105" idx="2"/>
          </p:cNvCxnSpPr>
          <p:nvPr/>
        </p:nvCxnSpPr>
        <p:spPr bwMode="auto">
          <a:xfrm>
            <a:off x="4634165" y="3942707"/>
            <a:ext cx="698324" cy="0"/>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105" name="Textfeld 104"/>
          <p:cNvSpPr txBox="1"/>
          <p:nvPr/>
        </p:nvSpPr>
        <p:spPr>
          <a:xfrm>
            <a:off x="4352677" y="3711875"/>
            <a:ext cx="562975" cy="230832"/>
          </a:xfrm>
          <a:prstGeom prst="rect">
            <a:avLst/>
          </a:prstGeom>
          <a:noFill/>
          <a:ln>
            <a:solidFill>
              <a:schemeClr val="tx2"/>
            </a:solidFill>
          </a:ln>
        </p:spPr>
        <p:txBody>
          <a:bodyPr wrap="none" rtlCol="0">
            <a:spAutoFit/>
          </a:bodyPr>
          <a:lstStyle/>
          <a:p>
            <a:r>
              <a:rPr lang="de-DE" sz="900" dirty="0">
                <a:solidFill>
                  <a:srgbClr val="595959"/>
                </a:solidFill>
                <a:latin typeface="+mn-lt"/>
              </a:rPr>
              <a:t> Report</a:t>
            </a:r>
          </a:p>
        </p:txBody>
      </p:sp>
      <p:sp>
        <p:nvSpPr>
          <p:cNvPr id="106" name="Textfeld 105"/>
          <p:cNvSpPr txBox="1"/>
          <p:nvPr/>
        </p:nvSpPr>
        <p:spPr>
          <a:xfrm>
            <a:off x="4948542" y="3711875"/>
            <a:ext cx="787395" cy="230832"/>
          </a:xfrm>
          <a:prstGeom prst="rect">
            <a:avLst/>
          </a:prstGeom>
          <a:noFill/>
          <a:ln>
            <a:solidFill>
              <a:schemeClr val="tx2"/>
            </a:solidFill>
          </a:ln>
        </p:spPr>
        <p:txBody>
          <a:bodyPr wrap="none" rtlCol="0">
            <a:spAutoFit/>
          </a:bodyPr>
          <a:lstStyle/>
          <a:p>
            <a:r>
              <a:rPr lang="de-DE" sz="900" dirty="0">
                <a:solidFill>
                  <a:srgbClr val="595959"/>
                </a:solidFill>
                <a:latin typeface="+mn-lt"/>
              </a:rPr>
              <a:t> </a:t>
            </a:r>
            <a:r>
              <a:rPr lang="de-DE" sz="900" dirty="0" err="1">
                <a:solidFill>
                  <a:srgbClr val="595959"/>
                </a:solidFill>
                <a:latin typeface="+mn-lt"/>
              </a:rPr>
              <a:t>Verification</a:t>
            </a:r>
            <a:endParaRPr lang="de-DE" sz="900" dirty="0">
              <a:solidFill>
                <a:srgbClr val="595959"/>
              </a:solidFill>
              <a:latin typeface="+mn-lt"/>
            </a:endParaRPr>
          </a:p>
        </p:txBody>
      </p:sp>
      <p:sp>
        <p:nvSpPr>
          <p:cNvPr id="107" name="Textfeld 106"/>
          <p:cNvSpPr txBox="1"/>
          <p:nvPr/>
        </p:nvSpPr>
        <p:spPr>
          <a:xfrm>
            <a:off x="4341823" y="4232865"/>
            <a:ext cx="540533" cy="230832"/>
          </a:xfrm>
          <a:prstGeom prst="rect">
            <a:avLst/>
          </a:prstGeom>
          <a:noFill/>
          <a:ln>
            <a:solidFill>
              <a:schemeClr val="tx2"/>
            </a:solidFill>
          </a:ln>
        </p:spPr>
        <p:txBody>
          <a:bodyPr wrap="none" rtlCol="0">
            <a:spAutoFit/>
          </a:bodyPr>
          <a:lstStyle/>
          <a:p>
            <a:r>
              <a:rPr lang="de-DE" sz="900" dirty="0" err="1">
                <a:solidFill>
                  <a:srgbClr val="595959"/>
                </a:solidFill>
                <a:latin typeface="+mn-lt"/>
              </a:rPr>
              <a:t>hearing</a:t>
            </a:r>
            <a:endParaRPr lang="de-DE" sz="900" dirty="0">
              <a:solidFill>
                <a:srgbClr val="595959"/>
              </a:solidFill>
              <a:latin typeface="+mn-lt"/>
            </a:endParaRPr>
          </a:p>
        </p:txBody>
      </p:sp>
      <p:cxnSp>
        <p:nvCxnSpPr>
          <p:cNvPr id="108" name="Gerade Verbindung 107"/>
          <p:cNvCxnSpPr/>
          <p:nvPr/>
        </p:nvCxnSpPr>
        <p:spPr bwMode="auto">
          <a:xfrm flipV="1">
            <a:off x="5332489" y="3942707"/>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109" name="Textfeld 108"/>
          <p:cNvSpPr txBox="1"/>
          <p:nvPr/>
        </p:nvSpPr>
        <p:spPr>
          <a:xfrm>
            <a:off x="5027523" y="4232865"/>
            <a:ext cx="566181" cy="230832"/>
          </a:xfrm>
          <a:prstGeom prst="rect">
            <a:avLst/>
          </a:prstGeom>
          <a:noFill/>
          <a:ln>
            <a:solidFill>
              <a:schemeClr val="tx2"/>
            </a:solidFill>
          </a:ln>
        </p:spPr>
        <p:txBody>
          <a:bodyPr wrap="none" rtlCol="0">
            <a:spAutoFit/>
          </a:bodyPr>
          <a:lstStyle/>
          <a:p>
            <a:r>
              <a:rPr lang="de-DE" sz="900" dirty="0">
                <a:solidFill>
                  <a:srgbClr val="595959"/>
                </a:solidFill>
                <a:latin typeface="+mn-lt"/>
              </a:rPr>
              <a:t> </a:t>
            </a:r>
            <a:r>
              <a:rPr lang="de-DE" sz="900" dirty="0" err="1">
                <a:solidFill>
                  <a:srgbClr val="595959"/>
                </a:solidFill>
                <a:latin typeface="+mn-lt"/>
              </a:rPr>
              <a:t>hearing</a:t>
            </a:r>
            <a:endParaRPr lang="de-DE" sz="900" dirty="0">
              <a:solidFill>
                <a:srgbClr val="595959"/>
              </a:solidFill>
              <a:latin typeface="+mn-lt"/>
            </a:endParaRPr>
          </a:p>
        </p:txBody>
      </p:sp>
      <p:sp>
        <p:nvSpPr>
          <p:cNvPr id="110" name="Textfeld 109"/>
          <p:cNvSpPr txBox="1"/>
          <p:nvPr/>
        </p:nvSpPr>
        <p:spPr>
          <a:xfrm>
            <a:off x="6923409" y="4232865"/>
            <a:ext cx="540533" cy="230832"/>
          </a:xfrm>
          <a:prstGeom prst="rect">
            <a:avLst/>
          </a:prstGeom>
          <a:noFill/>
          <a:ln>
            <a:solidFill>
              <a:schemeClr val="tx2"/>
            </a:solidFill>
          </a:ln>
        </p:spPr>
        <p:txBody>
          <a:bodyPr wrap="none" rtlCol="0">
            <a:spAutoFit/>
          </a:bodyPr>
          <a:lstStyle/>
          <a:p>
            <a:r>
              <a:rPr lang="de-DE" sz="900" dirty="0" err="1">
                <a:solidFill>
                  <a:srgbClr val="595959"/>
                </a:solidFill>
                <a:latin typeface="+mn-lt"/>
              </a:rPr>
              <a:t>hearing</a:t>
            </a:r>
            <a:endParaRPr lang="de-DE" sz="900" dirty="0">
              <a:solidFill>
                <a:srgbClr val="595959"/>
              </a:solidFill>
              <a:latin typeface="+mn-lt"/>
            </a:endParaRPr>
          </a:p>
        </p:txBody>
      </p:sp>
      <p:cxnSp>
        <p:nvCxnSpPr>
          <p:cNvPr id="111" name="Gerade Verbindung 110"/>
          <p:cNvCxnSpPr/>
          <p:nvPr/>
        </p:nvCxnSpPr>
        <p:spPr bwMode="auto">
          <a:xfrm flipV="1">
            <a:off x="6546311" y="3942707"/>
            <a:ext cx="0" cy="288032"/>
          </a:xfrm>
          <a:prstGeom prst="line">
            <a:avLst/>
          </a:prstGeom>
          <a:solidFill>
            <a:schemeClr val="accent1"/>
          </a:solidFill>
          <a:ln w="9525" cap="flat" cmpd="sng" algn="ctr">
            <a:solidFill>
              <a:schemeClr val="tx2"/>
            </a:solidFill>
            <a:prstDash val="dash"/>
            <a:round/>
            <a:headEnd type="none" w="med" len="med"/>
            <a:tailEnd type="none" w="med" len="med"/>
          </a:ln>
          <a:effectLst/>
        </p:spPr>
      </p:cxnSp>
      <p:sp>
        <p:nvSpPr>
          <p:cNvPr id="112" name="Textfeld 111"/>
          <p:cNvSpPr txBox="1"/>
          <p:nvPr/>
        </p:nvSpPr>
        <p:spPr>
          <a:xfrm>
            <a:off x="6173532" y="3711875"/>
            <a:ext cx="755335" cy="230832"/>
          </a:xfrm>
          <a:prstGeom prst="rect">
            <a:avLst/>
          </a:prstGeom>
          <a:noFill/>
          <a:ln>
            <a:solidFill>
              <a:schemeClr val="tx2"/>
            </a:solidFill>
            <a:prstDash val="sysDash"/>
          </a:ln>
        </p:spPr>
        <p:txBody>
          <a:bodyPr wrap="none" rtlCol="0">
            <a:spAutoFit/>
          </a:bodyPr>
          <a:lstStyle/>
          <a:p>
            <a:r>
              <a:rPr lang="de-DE" sz="900" dirty="0" err="1">
                <a:solidFill>
                  <a:srgbClr val="595959"/>
                </a:solidFill>
                <a:latin typeface="+mn-lt"/>
              </a:rPr>
              <a:t>Verification</a:t>
            </a:r>
            <a:endParaRPr lang="de-DE" sz="900" dirty="0">
              <a:solidFill>
                <a:srgbClr val="595959"/>
              </a:solidFill>
              <a:latin typeface="+mn-lt"/>
            </a:endParaRPr>
          </a:p>
        </p:txBody>
      </p:sp>
      <p:sp>
        <p:nvSpPr>
          <p:cNvPr id="113" name="Textfeld 112"/>
          <p:cNvSpPr txBox="1"/>
          <p:nvPr/>
        </p:nvSpPr>
        <p:spPr>
          <a:xfrm>
            <a:off x="6169462" y="4232865"/>
            <a:ext cx="753948" cy="230832"/>
          </a:xfrm>
          <a:prstGeom prst="rect">
            <a:avLst/>
          </a:prstGeom>
          <a:noFill/>
          <a:ln>
            <a:solidFill>
              <a:schemeClr val="tx2"/>
            </a:solidFill>
            <a:prstDash val="sysDash"/>
          </a:ln>
        </p:spPr>
        <p:txBody>
          <a:bodyPr wrap="square" rtlCol="0">
            <a:spAutoFit/>
          </a:bodyPr>
          <a:lstStyle/>
          <a:p>
            <a:r>
              <a:rPr lang="de-DE" sz="900" dirty="0" err="1">
                <a:solidFill>
                  <a:srgbClr val="595959"/>
                </a:solidFill>
                <a:latin typeface="+mn-lt"/>
              </a:rPr>
              <a:t>hearing</a:t>
            </a:r>
            <a:r>
              <a:rPr lang="de-DE" sz="900" dirty="0">
                <a:solidFill>
                  <a:srgbClr val="595959"/>
                </a:solidFill>
                <a:latin typeface="+mn-lt"/>
              </a:rPr>
              <a:t> (2)</a:t>
            </a:r>
          </a:p>
        </p:txBody>
      </p:sp>
      <p:sp>
        <p:nvSpPr>
          <p:cNvPr id="114" name="Rechteck 113"/>
          <p:cNvSpPr/>
          <p:nvPr/>
        </p:nvSpPr>
        <p:spPr bwMode="auto">
          <a:xfrm>
            <a:off x="1406285" y="3938639"/>
            <a:ext cx="2029430" cy="288032"/>
          </a:xfrm>
          <a:prstGeom prst="rect">
            <a:avLst/>
          </a:prstGeom>
          <a:solidFill>
            <a:srgbClr val="C00000"/>
          </a:solidFill>
          <a:ln w="9525" cap="flat" cmpd="sng" algn="ctr">
            <a:noFill/>
            <a:prstDash val="dash"/>
            <a:round/>
            <a:headEnd type="none" w="med" len="med"/>
            <a:tailEnd type="none" w="med" len="med"/>
          </a:ln>
          <a:effectLst/>
        </p:spPr>
        <p:txBody>
          <a:bodyPr vert="horz" wrap="square" lIns="91440" tIns="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chemeClr val="bg1"/>
                </a:solidFill>
                <a:effectLst/>
                <a:latin typeface="+mn-lt"/>
                <a:ea typeface="ヒラギノ角ゴ Pro W3" pitchFamily="-96" charset="-128"/>
              </a:rPr>
              <a:t>Provisional insolvency proceeding</a:t>
            </a:r>
            <a:endParaRPr kumimoji="0" lang="en-GB" sz="1000" b="0" i="0" u="none" strike="noStrike" cap="none" normalizeH="0" dirty="0">
              <a:ln>
                <a:noFill/>
              </a:ln>
              <a:solidFill>
                <a:schemeClr val="bg1"/>
              </a:solidFill>
              <a:effectLst/>
              <a:latin typeface="+mn-lt"/>
              <a:ea typeface="ヒラギノ角ゴ Pro W3" pitchFamily="-96" charset="-128"/>
            </a:endParaRPr>
          </a:p>
        </p:txBody>
      </p:sp>
      <p:sp>
        <p:nvSpPr>
          <p:cNvPr id="115" name="Rechteck 114"/>
          <p:cNvSpPr/>
          <p:nvPr/>
        </p:nvSpPr>
        <p:spPr bwMode="auto">
          <a:xfrm>
            <a:off x="1272793" y="1782467"/>
            <a:ext cx="1656184" cy="1656184"/>
          </a:xfrm>
          <a:prstGeom prst="rect">
            <a:avLst/>
          </a:prstGeom>
          <a:solidFill>
            <a:srgbClr val="E0DFEC"/>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050" b="0" i="0" u="none" strike="noStrike" cap="none" normalizeH="0" baseline="0" dirty="0">
              <a:ln>
                <a:noFill/>
              </a:ln>
              <a:solidFill>
                <a:schemeClr val="tx2"/>
              </a:solidFill>
              <a:effectLst/>
              <a:latin typeface="+mn-lt"/>
              <a:ea typeface="ヒラギノ角ゴ Pro W3" pitchFamily="-96" charset="-128"/>
            </a:endParaRPr>
          </a:p>
          <a:p>
            <a:pPr marL="0" marR="0" indent="0" algn="l" defTabSz="914400" rtl="0" eaLnBrk="0" fontAlgn="base" latinLnBrk="0" hangingPunct="0">
              <a:lnSpc>
                <a:spcPct val="100000"/>
              </a:lnSpc>
              <a:spcBef>
                <a:spcPct val="0"/>
              </a:spcBef>
              <a:spcAft>
                <a:spcPct val="0"/>
              </a:spcAft>
              <a:buClrTx/>
              <a:buSzTx/>
              <a:buFontTx/>
              <a:buNone/>
              <a:tabLst/>
            </a:pPr>
            <a:endParaRPr lang="en-GB" sz="1050" dirty="0">
              <a:solidFill>
                <a:schemeClr val="tx2"/>
              </a:solidFill>
              <a:latin typeface="+mn-lt"/>
              <a:ea typeface="ヒラギノ角ゴ Pro W3" pitchFamily="-96" charset="-128"/>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en-GB" sz="1050" b="0" i="0" u="none" strike="noStrike" cap="none" normalizeH="0" baseline="0" dirty="0">
              <a:ln>
                <a:noFill/>
              </a:ln>
              <a:solidFill>
                <a:schemeClr val="tx2"/>
              </a:solidFill>
              <a:effectLst/>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GB" sz="1050" b="0" i="0" u="none" strike="noStrike" cap="none" normalizeH="0" baseline="0" dirty="0">
                <a:ln>
                  <a:noFill/>
                </a:ln>
                <a:solidFill>
                  <a:schemeClr val="tx2"/>
                </a:solidFill>
                <a:effectLst/>
                <a:latin typeface="+mn-lt"/>
                <a:ea typeface="ヒラギノ角ゴ Pro W3" pitchFamily="-96" charset="-128"/>
              </a:rPr>
              <a:t>Protection of (future) insolvency estate</a:t>
            </a:r>
          </a:p>
          <a:p>
            <a:pPr marL="0" marR="0" indent="0" algn="ctr" defTabSz="914400" rtl="0" eaLnBrk="0" fontAlgn="base" latinLnBrk="0" hangingPunct="0">
              <a:lnSpc>
                <a:spcPct val="100000"/>
              </a:lnSpc>
              <a:spcBef>
                <a:spcPct val="0"/>
              </a:spcBef>
              <a:spcAft>
                <a:spcPct val="0"/>
              </a:spcAft>
              <a:buClrTx/>
              <a:buSzTx/>
              <a:buFontTx/>
              <a:buNone/>
              <a:tabLst/>
            </a:pPr>
            <a:endParaRPr lang="en-GB" sz="1050" dirty="0">
              <a:solidFill>
                <a:schemeClr val="tx2"/>
              </a:solidFill>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r>
              <a:rPr lang="en-GB" sz="1050" dirty="0">
                <a:solidFill>
                  <a:schemeClr val="tx2"/>
                </a:solidFill>
                <a:latin typeface="+mn-lt"/>
                <a:ea typeface="ヒラギノ角ゴ Pro W3" pitchFamily="-96" charset="-128"/>
              </a:rPr>
              <a:t>Continuation of the business (if applicable)</a:t>
            </a:r>
            <a:endParaRPr kumimoji="0" lang="en-GB" sz="1050" b="0" i="0" u="none" strike="noStrike" cap="none" normalizeH="0" baseline="0" dirty="0">
              <a:ln>
                <a:noFill/>
              </a:ln>
              <a:solidFill>
                <a:schemeClr val="tx2"/>
              </a:solidFill>
              <a:effectLst/>
              <a:latin typeface="+mn-lt"/>
              <a:ea typeface="ヒラギノ角ゴ Pro W3" pitchFamily="-96" charset="-128"/>
            </a:endParaRPr>
          </a:p>
        </p:txBody>
      </p:sp>
      <p:sp>
        <p:nvSpPr>
          <p:cNvPr id="116" name="Rechteck 115"/>
          <p:cNvSpPr/>
          <p:nvPr/>
        </p:nvSpPr>
        <p:spPr bwMode="auto">
          <a:xfrm>
            <a:off x="2928977" y="1782467"/>
            <a:ext cx="4032448" cy="1656184"/>
          </a:xfrm>
          <a:prstGeom prst="rect">
            <a:avLst/>
          </a:prstGeom>
          <a:solidFill>
            <a:srgbClr val="9B9ABD"/>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de-DE" sz="500" dirty="0">
              <a:solidFill>
                <a:schemeClr val="bg1"/>
              </a:solidFill>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r>
              <a:rPr kumimoji="0" lang="de-DE" sz="1050" b="1" i="0" u="none" strike="noStrike" cap="none" normalizeH="0" baseline="0" dirty="0">
                <a:ln>
                  <a:noFill/>
                </a:ln>
                <a:solidFill>
                  <a:schemeClr val="bg1"/>
                </a:solidFill>
                <a:effectLst/>
                <a:latin typeface="+mn-lt"/>
                <a:ea typeface="ヒラギノ角ゴ Pro W3" pitchFamily="-96" charset="-128"/>
              </a:rPr>
              <a:t>     </a:t>
            </a:r>
            <a:r>
              <a:rPr kumimoji="0" lang="de-DE" sz="1050" b="1" i="0" u="none" strike="noStrike" cap="none" normalizeH="0" baseline="0" dirty="0" err="1">
                <a:ln>
                  <a:noFill/>
                </a:ln>
                <a:solidFill>
                  <a:schemeClr val="bg1"/>
                </a:solidFill>
                <a:effectLst/>
                <a:latin typeface="+mn-lt"/>
                <a:ea typeface="ヒラギノ角ゴ Pro W3" pitchFamily="-96" charset="-128"/>
              </a:rPr>
              <a:t>Insolvency</a:t>
            </a:r>
            <a:r>
              <a:rPr kumimoji="0" lang="de-DE" sz="1050" b="1" i="0" u="none" strike="noStrike" cap="none" normalizeH="0" baseline="0" dirty="0">
                <a:ln>
                  <a:noFill/>
                </a:ln>
                <a:solidFill>
                  <a:schemeClr val="bg1"/>
                </a:solidFill>
                <a:effectLst/>
                <a:latin typeface="+mn-lt"/>
                <a:ea typeface="ヒラギノ角ゴ Pro W3" pitchFamily="-96" charset="-128"/>
              </a:rPr>
              <a:t> </a:t>
            </a:r>
            <a:r>
              <a:rPr kumimoji="0" lang="de-DE" sz="1050" b="1" i="0" u="none" strike="noStrike" cap="none" normalizeH="0" baseline="0" dirty="0" err="1">
                <a:ln>
                  <a:noFill/>
                </a:ln>
                <a:solidFill>
                  <a:schemeClr val="bg1"/>
                </a:solidFill>
                <a:effectLst/>
                <a:latin typeface="+mn-lt"/>
                <a:ea typeface="ヒラギノ角ゴ Pro W3" pitchFamily="-96" charset="-128"/>
              </a:rPr>
              <a:t>estate</a:t>
            </a:r>
            <a:r>
              <a:rPr kumimoji="0" lang="de-DE" sz="1050" b="1" i="0" u="none" strike="noStrike" cap="none" normalizeH="0" baseline="0" dirty="0">
                <a:ln>
                  <a:noFill/>
                </a:ln>
                <a:solidFill>
                  <a:schemeClr val="bg1"/>
                </a:solidFill>
                <a:effectLst/>
                <a:latin typeface="+mn-lt"/>
                <a:ea typeface="ヒラギノ角ゴ Pro W3" pitchFamily="-96" charset="-128"/>
              </a:rPr>
              <a:t>                                   </a:t>
            </a:r>
            <a:r>
              <a:rPr lang="de-DE" sz="1050" b="1" dirty="0" err="1">
                <a:solidFill>
                  <a:schemeClr val="bg1"/>
                </a:solidFill>
                <a:latin typeface="+mn-lt"/>
                <a:ea typeface="ヒラギノ角ゴ Pro W3" pitchFamily="-96" charset="-128"/>
              </a:rPr>
              <a:t>Liabilities</a:t>
            </a:r>
            <a:endParaRPr kumimoji="0" lang="de-DE" sz="1050" b="1" i="0" u="none" strike="noStrike" cap="none" normalizeH="0" baseline="0" dirty="0">
              <a:ln>
                <a:noFill/>
              </a:ln>
              <a:solidFill>
                <a:schemeClr val="bg1"/>
              </a:solidFill>
              <a:effectLst/>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endParaRPr lang="de-DE" sz="800" dirty="0">
              <a:solidFill>
                <a:schemeClr val="bg1"/>
              </a:solidFill>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r>
              <a:rPr kumimoji="0" lang="de-DE" sz="1050" b="0" i="0" u="none" strike="noStrike" cap="none" normalizeH="0" baseline="0" dirty="0">
                <a:ln>
                  <a:noFill/>
                </a:ln>
                <a:solidFill>
                  <a:schemeClr val="bg1"/>
                </a:solidFill>
                <a:effectLst/>
                <a:latin typeface="+mn-lt"/>
                <a:ea typeface="ヒラギノ角ゴ Pro W3" pitchFamily="-96" charset="-128"/>
              </a:rPr>
              <a:t>   - </a:t>
            </a:r>
            <a:r>
              <a:rPr kumimoji="0" lang="de-DE" sz="1050" b="0" i="0" u="none" strike="noStrike" cap="none" normalizeH="0" baseline="0" dirty="0" err="1">
                <a:ln>
                  <a:noFill/>
                </a:ln>
                <a:solidFill>
                  <a:schemeClr val="bg1"/>
                </a:solidFill>
                <a:effectLst/>
                <a:latin typeface="+mn-lt"/>
                <a:ea typeface="ヒラギノ角ゴ Pro W3" pitchFamily="-96" charset="-128"/>
              </a:rPr>
              <a:t>Inventory</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dirty="0">
                <a:ln>
                  <a:noFill/>
                </a:ln>
                <a:solidFill>
                  <a:schemeClr val="bg1"/>
                </a:solidFill>
                <a:effectLst/>
                <a:latin typeface="+mn-lt"/>
                <a:ea typeface="ヒラギノ角ゴ Pro W3" pitchFamily="-96" charset="-128"/>
              </a:rPr>
              <a:t>         - </a:t>
            </a:r>
            <a:r>
              <a:rPr kumimoji="0" lang="de-DE" sz="1050" b="0" i="0" u="none" strike="noStrike" cap="none" normalizeH="0" dirty="0" err="1">
                <a:ln>
                  <a:noFill/>
                </a:ln>
                <a:solidFill>
                  <a:schemeClr val="bg1"/>
                </a:solidFill>
                <a:effectLst/>
                <a:latin typeface="+mn-lt"/>
                <a:ea typeface="ヒラギノ角ゴ Pro W3" pitchFamily="-96" charset="-128"/>
              </a:rPr>
              <a:t>Notification</a:t>
            </a:r>
            <a:r>
              <a:rPr kumimoji="0" lang="de-DE" sz="1050" b="0" i="0" u="none" strike="noStrike" cap="none" normalizeH="0" dirty="0">
                <a:ln>
                  <a:noFill/>
                </a:ln>
                <a:solidFill>
                  <a:schemeClr val="bg1"/>
                </a:solidFill>
                <a:effectLst/>
                <a:latin typeface="+mn-lt"/>
                <a:ea typeface="ヒラギノ角ゴ Pro W3" pitchFamily="-96" charset="-128"/>
              </a:rPr>
              <a:t> </a:t>
            </a:r>
            <a:r>
              <a:rPr kumimoji="0" lang="de-DE" sz="1050" b="0" i="0" u="none" strike="noStrike" cap="none" normalizeH="0" dirty="0" err="1">
                <a:ln>
                  <a:noFill/>
                </a:ln>
                <a:solidFill>
                  <a:schemeClr val="bg1"/>
                </a:solidFill>
                <a:effectLst/>
                <a:latin typeface="+mn-lt"/>
                <a:ea typeface="ヒラギノ角ゴ Pro W3" pitchFamily="-96" charset="-128"/>
              </a:rPr>
              <a:t>of</a:t>
            </a:r>
            <a:r>
              <a:rPr kumimoji="0" lang="de-DE" sz="1050" b="0" i="0" u="none" strike="noStrike" cap="none" normalizeH="0" dirty="0">
                <a:ln>
                  <a:noFill/>
                </a:ln>
                <a:solidFill>
                  <a:schemeClr val="bg1"/>
                </a:solidFill>
                <a:effectLst/>
                <a:latin typeface="+mn-lt"/>
                <a:ea typeface="ヒラギノ角ゴ Pro W3" pitchFamily="-96" charset="-128"/>
              </a:rPr>
              <a:t> </a:t>
            </a:r>
            <a:r>
              <a:rPr kumimoji="0" lang="de-DE" sz="1050" b="0" i="0" u="none" strike="noStrike" cap="none" normalizeH="0" dirty="0" err="1">
                <a:ln>
                  <a:noFill/>
                </a:ln>
                <a:solidFill>
                  <a:schemeClr val="bg1"/>
                </a:solidFill>
                <a:effectLst/>
                <a:latin typeface="+mn-lt"/>
                <a:ea typeface="ヒラギノ角ゴ Pro W3" pitchFamily="-96" charset="-128"/>
              </a:rPr>
              <a:t>creditors</a:t>
            </a:r>
            <a:endParaRPr kumimoji="0" lang="de-DE" sz="1050" b="0" i="0" u="none" strike="noStrike" cap="none" normalizeH="0" baseline="0" dirty="0">
              <a:ln>
                <a:noFill/>
              </a:ln>
              <a:solidFill>
                <a:schemeClr val="bg1"/>
              </a:solidFill>
              <a:effectLst/>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r>
              <a:rPr kumimoji="0" lang="de-DE" sz="1050" b="0" i="0" u="none" strike="noStrike" cap="none" normalizeH="0" baseline="0" dirty="0">
                <a:ln>
                  <a:noFill/>
                </a:ln>
                <a:solidFill>
                  <a:schemeClr val="bg1"/>
                </a:solidFill>
                <a:effectLst/>
                <a:latin typeface="+mn-lt"/>
                <a:ea typeface="ヒラギノ角ゴ Pro W3" pitchFamily="-96" charset="-128"/>
              </a:rPr>
              <a:t>   - Realisation / </a:t>
            </a:r>
            <a:r>
              <a:rPr kumimoji="0" lang="de-DE" sz="1050" b="0" i="0" u="none" strike="noStrike" cap="none" normalizeH="0" baseline="0" dirty="0" err="1">
                <a:ln>
                  <a:noFill/>
                </a:ln>
                <a:solidFill>
                  <a:schemeClr val="bg1"/>
                </a:solidFill>
                <a:effectLst/>
                <a:latin typeface="+mn-lt"/>
                <a:ea typeface="ヒラギノ角ゴ Pro W3" pitchFamily="-96" charset="-128"/>
              </a:rPr>
              <a:t>sale</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of</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business</a:t>
            </a:r>
            <a:r>
              <a:rPr kumimoji="0" lang="de-DE" sz="1050" b="0" i="0" u="none" strike="noStrike" cap="none" normalizeH="0" baseline="0" dirty="0">
                <a:ln>
                  <a:noFill/>
                </a:ln>
                <a:solidFill>
                  <a:schemeClr val="bg1"/>
                </a:solidFill>
                <a:effectLst/>
                <a:latin typeface="+mn-lt"/>
                <a:ea typeface="ヒラギノ角ゴ Pro W3" pitchFamily="-96" charset="-128"/>
              </a:rPr>
              <a:t>	         - </a:t>
            </a:r>
            <a:r>
              <a:rPr kumimoji="0" lang="de-DE" sz="1050" b="0" i="0" u="none" strike="noStrike" cap="none" normalizeH="0" baseline="0" dirty="0" err="1">
                <a:ln>
                  <a:noFill/>
                </a:ln>
                <a:solidFill>
                  <a:schemeClr val="bg1"/>
                </a:solidFill>
                <a:effectLst/>
                <a:latin typeface="+mn-lt"/>
                <a:ea typeface="ヒラギノ角ゴ Pro W3" pitchFamily="-96" charset="-128"/>
              </a:rPr>
              <a:t>Filing</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of</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claims</a:t>
            </a:r>
            <a:endParaRPr kumimoji="0" lang="de-DE" sz="1050" b="0" i="0" u="none" strike="noStrike" cap="none" normalizeH="0" baseline="0" dirty="0">
              <a:ln>
                <a:noFill/>
              </a:ln>
              <a:solidFill>
                <a:schemeClr val="bg1"/>
              </a:solidFill>
              <a:effectLst/>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r>
              <a:rPr kumimoji="0" lang="de-DE" sz="1050" b="0" i="0" u="none" strike="noStrike" cap="none" normalizeH="0" baseline="0" dirty="0">
                <a:ln>
                  <a:noFill/>
                </a:ln>
                <a:solidFill>
                  <a:schemeClr val="bg1"/>
                </a:solidFill>
                <a:effectLst/>
                <a:latin typeface="+mn-lt"/>
                <a:ea typeface="ヒラギノ角ゴ Pro W3" pitchFamily="-96" charset="-128"/>
              </a:rPr>
              <a:t>   - </a:t>
            </a:r>
            <a:r>
              <a:rPr kumimoji="0" lang="de-DE" sz="1050" b="0" i="0" u="none" strike="noStrike" cap="none" normalizeH="0" baseline="0" dirty="0" err="1">
                <a:ln>
                  <a:noFill/>
                </a:ln>
                <a:solidFill>
                  <a:schemeClr val="bg1"/>
                </a:solidFill>
                <a:effectLst/>
                <a:latin typeface="+mn-lt"/>
                <a:ea typeface="ヒラギノ角ゴ Pro W3" pitchFamily="-96" charset="-128"/>
              </a:rPr>
              <a:t>Decisions</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by</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creditors</a:t>
            </a:r>
            <a:r>
              <a:rPr kumimoji="0" lang="de-DE" sz="1050" b="0" i="0" u="none" strike="noStrike" cap="none" normalizeH="0" baseline="0" dirty="0">
                <a:ln>
                  <a:noFill/>
                </a:ln>
                <a:solidFill>
                  <a:schemeClr val="bg1"/>
                </a:solidFill>
                <a:effectLst/>
                <a:latin typeface="+mn-lt"/>
                <a:ea typeface="ヒラギノ角ゴ Pro W3" pitchFamily="-96" charset="-128"/>
              </a:rPr>
              <a:t>‘	         - </a:t>
            </a:r>
            <a:r>
              <a:rPr kumimoji="0" lang="de-DE" sz="1050" b="0" i="0" u="none" strike="noStrike" cap="none" normalizeH="0" baseline="0" dirty="0" err="1">
                <a:ln>
                  <a:noFill/>
                </a:ln>
                <a:solidFill>
                  <a:schemeClr val="bg1"/>
                </a:solidFill>
                <a:effectLst/>
                <a:latin typeface="+mn-lt"/>
                <a:ea typeface="ヒラギノ角ゴ Pro W3" pitchFamily="-96" charset="-128"/>
              </a:rPr>
              <a:t>Verification</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of</a:t>
            </a:r>
            <a:r>
              <a:rPr kumimoji="0" lang="de-DE" sz="1050" b="0" i="0" u="none" strike="noStrike" cap="none" normalizeH="0" dirty="0">
                <a:ln>
                  <a:noFill/>
                </a:ln>
                <a:solidFill>
                  <a:schemeClr val="bg1"/>
                </a:solidFill>
                <a:effectLst/>
                <a:latin typeface="+mn-lt"/>
                <a:ea typeface="ヒラギノ角ゴ Pro W3" pitchFamily="-96" charset="-128"/>
              </a:rPr>
              <a:t> </a:t>
            </a:r>
            <a:r>
              <a:rPr kumimoji="0" lang="de-DE" sz="1050" b="0" i="0" u="none" strike="noStrike" cap="none" normalizeH="0" dirty="0" err="1">
                <a:ln>
                  <a:noFill/>
                </a:ln>
                <a:solidFill>
                  <a:schemeClr val="bg1"/>
                </a:solidFill>
                <a:effectLst/>
                <a:latin typeface="+mn-lt"/>
                <a:ea typeface="ヒラギノ角ゴ Pro W3" pitchFamily="-96" charset="-128"/>
              </a:rPr>
              <a:t>claims</a:t>
            </a:r>
            <a:endParaRPr kumimoji="0" lang="de-DE" sz="1050" b="0" i="0" u="none" strike="noStrike" cap="none" normalizeH="0" baseline="0" dirty="0">
              <a:ln>
                <a:noFill/>
              </a:ln>
              <a:solidFill>
                <a:schemeClr val="bg1"/>
              </a:solidFill>
              <a:effectLst/>
              <a:latin typeface="+mn-lt"/>
              <a:ea typeface="ヒラギノ角ゴ Pro W3" pitchFamily="-96" charset="-128"/>
            </a:endParaRPr>
          </a:p>
          <a:p>
            <a:pPr marL="0" marR="0" indent="0" defTabSz="914400" rtl="0" eaLnBrk="0" fontAlgn="base" latinLnBrk="0" hangingPunct="0">
              <a:lnSpc>
                <a:spcPct val="100000"/>
              </a:lnSpc>
              <a:spcBef>
                <a:spcPct val="0"/>
              </a:spcBef>
              <a:spcAft>
                <a:spcPct val="0"/>
              </a:spcAft>
              <a:buClrTx/>
              <a:buSzTx/>
              <a:buFontTx/>
              <a:buNone/>
              <a:tabLst/>
            </a:pP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assembly</a:t>
            </a:r>
            <a:r>
              <a:rPr lang="de-DE" sz="1050" dirty="0">
                <a:solidFill>
                  <a:schemeClr val="bg1"/>
                </a:solidFill>
                <a:latin typeface="+mn-lt"/>
                <a:ea typeface="ヒラギノ角ゴ Pro W3" pitchFamily="-96" charset="-128"/>
              </a:rPr>
              <a:t>/</a:t>
            </a:r>
            <a:r>
              <a:rPr lang="de-DE" sz="1050" dirty="0" err="1">
                <a:solidFill>
                  <a:schemeClr val="bg1"/>
                </a:solidFill>
                <a:latin typeface="+mn-lt"/>
                <a:ea typeface="ヒラギノ角ゴ Pro W3" pitchFamily="-96" charset="-128"/>
              </a:rPr>
              <a:t>committee</a:t>
            </a:r>
            <a:endParaRPr lang="de-DE" sz="1050" dirty="0">
              <a:solidFill>
                <a:schemeClr val="bg1"/>
              </a:solidFill>
              <a:latin typeface="+mn-lt"/>
              <a:ea typeface="ヒラギノ角ゴ Pro W3" pitchFamily="-96" charset="-128"/>
            </a:endParaRPr>
          </a:p>
        </p:txBody>
      </p:sp>
      <p:cxnSp>
        <p:nvCxnSpPr>
          <p:cNvPr id="117" name="Gerade Verbindung 116"/>
          <p:cNvCxnSpPr/>
          <p:nvPr/>
        </p:nvCxnSpPr>
        <p:spPr bwMode="auto">
          <a:xfrm>
            <a:off x="3072993" y="2125573"/>
            <a:ext cx="3744416" cy="0"/>
          </a:xfrm>
          <a:prstGeom prst="line">
            <a:avLst/>
          </a:prstGeom>
          <a:solidFill>
            <a:schemeClr val="accent1"/>
          </a:solidFill>
          <a:ln w="9525" cap="flat" cmpd="sng" algn="ctr">
            <a:solidFill>
              <a:schemeClr val="bg1"/>
            </a:solidFill>
            <a:prstDash val="solid"/>
            <a:round/>
            <a:headEnd type="none" w="med" len="med"/>
            <a:tailEnd type="none" w="med" len="med"/>
          </a:ln>
          <a:effectLst/>
        </p:spPr>
      </p:cxnSp>
      <p:cxnSp>
        <p:nvCxnSpPr>
          <p:cNvPr id="118" name="Gerade Verbindung 117"/>
          <p:cNvCxnSpPr/>
          <p:nvPr/>
        </p:nvCxnSpPr>
        <p:spPr bwMode="auto">
          <a:xfrm>
            <a:off x="4945201" y="2125573"/>
            <a:ext cx="0" cy="702293"/>
          </a:xfrm>
          <a:prstGeom prst="line">
            <a:avLst/>
          </a:prstGeom>
          <a:solidFill>
            <a:schemeClr val="accent1"/>
          </a:solidFill>
          <a:ln w="9525" cap="flat" cmpd="sng" algn="ctr">
            <a:solidFill>
              <a:schemeClr val="bg1"/>
            </a:solidFill>
            <a:prstDash val="solid"/>
            <a:round/>
            <a:headEnd type="none" w="med" len="med"/>
            <a:tailEnd type="none" w="med" len="med"/>
          </a:ln>
          <a:effectLst/>
        </p:spPr>
      </p:cxnSp>
      <p:sp>
        <p:nvSpPr>
          <p:cNvPr id="119" name="Rechteck 118"/>
          <p:cNvSpPr/>
          <p:nvPr/>
        </p:nvSpPr>
        <p:spPr bwMode="auto">
          <a:xfrm>
            <a:off x="6961425" y="1782467"/>
            <a:ext cx="864096" cy="1656184"/>
          </a:xfrm>
          <a:prstGeom prst="rect">
            <a:avLst/>
          </a:prstGeom>
          <a:solidFill>
            <a:srgbClr val="565487"/>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DE" sz="1050" b="0" i="0" u="none" strike="noStrike" cap="none" normalizeH="0" baseline="0" dirty="0">
              <a:ln>
                <a:noFill/>
              </a:ln>
              <a:solidFill>
                <a:srgbClr val="595959"/>
              </a:solidFill>
              <a:effectLst/>
              <a:latin typeface="+mn-lt"/>
              <a:ea typeface="ヒラギノ角ゴ Pro W3" pitchFamily="-96" charset="-128"/>
            </a:endParaRPr>
          </a:p>
          <a:p>
            <a:pPr marL="0" marR="0" indent="0" algn="l" defTabSz="914400" rtl="0" eaLnBrk="0" fontAlgn="base" latinLnBrk="0" hangingPunct="0">
              <a:lnSpc>
                <a:spcPct val="100000"/>
              </a:lnSpc>
              <a:spcBef>
                <a:spcPct val="0"/>
              </a:spcBef>
              <a:spcAft>
                <a:spcPct val="0"/>
              </a:spcAft>
              <a:buClrTx/>
              <a:buSzTx/>
              <a:buFontTx/>
              <a:buNone/>
              <a:tabLst/>
            </a:pPr>
            <a:endParaRPr lang="de-DE" sz="1050" dirty="0">
              <a:solidFill>
                <a:srgbClr val="595959"/>
              </a:solidFill>
              <a:latin typeface="+mn-lt"/>
              <a:ea typeface="ヒラギノ角ゴ Pro W3" pitchFamily="-96" charset="-128"/>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de-DE" sz="1050" b="0" i="0" u="none" strike="noStrike" cap="none" normalizeH="0" baseline="0" dirty="0">
              <a:ln>
                <a:noFill/>
              </a:ln>
              <a:solidFill>
                <a:srgbClr val="595959"/>
              </a:solidFill>
              <a:effectLst/>
              <a:latin typeface="+mn-lt"/>
              <a:ea typeface="ヒラギノ角ゴ Pro W3" pitchFamily="-96" charset="-128"/>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de-DE" sz="1050" b="0" i="0" u="none" strike="noStrike" cap="none" normalizeH="0" baseline="0" dirty="0">
              <a:ln>
                <a:noFill/>
              </a:ln>
              <a:solidFill>
                <a:srgbClr val="595959"/>
              </a:solidFill>
              <a:effectLst/>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de-DE" sz="1050" b="0" i="0" u="none" strike="noStrike" cap="none" normalizeH="0" baseline="0" dirty="0">
                <a:ln>
                  <a:noFill/>
                </a:ln>
                <a:solidFill>
                  <a:schemeClr val="bg1"/>
                </a:solidFill>
                <a:effectLst/>
                <a:latin typeface="+mn-lt"/>
                <a:ea typeface="ヒラギノ角ゴ Pro W3" pitchFamily="-96" charset="-128"/>
              </a:rPr>
              <a:t>Distribution</a:t>
            </a:r>
          </a:p>
        </p:txBody>
      </p:sp>
      <p:sp>
        <p:nvSpPr>
          <p:cNvPr id="120" name="Rechteck 119"/>
          <p:cNvSpPr/>
          <p:nvPr/>
        </p:nvSpPr>
        <p:spPr bwMode="auto">
          <a:xfrm>
            <a:off x="7897529" y="1782467"/>
            <a:ext cx="864096" cy="1656184"/>
          </a:xfrm>
          <a:prstGeom prst="rect">
            <a:avLst/>
          </a:prstGeom>
          <a:solidFill>
            <a:srgbClr val="171C56"/>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de-DE" sz="1050" b="0" i="0" u="none" strike="noStrike" cap="none" normalizeH="0" baseline="0" dirty="0">
              <a:ln>
                <a:noFill/>
              </a:ln>
              <a:solidFill>
                <a:schemeClr val="bg1"/>
              </a:solidFill>
              <a:effectLst/>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endParaRPr lang="de-DE" sz="1050" dirty="0">
              <a:solidFill>
                <a:schemeClr val="bg1"/>
              </a:solidFill>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endParaRPr lang="de-DE" sz="1050" dirty="0">
              <a:solidFill>
                <a:schemeClr val="bg1"/>
              </a:solidFill>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r>
              <a:rPr lang="de-DE" sz="1050" dirty="0">
                <a:solidFill>
                  <a:schemeClr val="bg1"/>
                </a:solidFill>
                <a:latin typeface="+mn-lt"/>
                <a:ea typeface="ヒラギノ角ゴ Pro W3" pitchFamily="-96" charset="-128"/>
              </a:rPr>
              <a:t>potential </a:t>
            </a:r>
            <a:endParaRPr kumimoji="0" lang="de-DE" sz="1050" b="0" i="0" u="none" strike="noStrike" cap="none" normalizeH="0" baseline="0" dirty="0">
              <a:ln>
                <a:noFill/>
              </a:ln>
              <a:solidFill>
                <a:schemeClr val="bg1"/>
              </a:solidFill>
              <a:effectLst/>
              <a:latin typeface="+mn-lt"/>
              <a:ea typeface="ヒラギノ角ゴ Pro W3" pitchFamily="-96"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de-DE" sz="1050" b="0" i="0" u="none" strike="noStrike" cap="none" normalizeH="0" baseline="0" dirty="0" err="1">
                <a:ln>
                  <a:noFill/>
                </a:ln>
                <a:solidFill>
                  <a:schemeClr val="bg1"/>
                </a:solidFill>
                <a:effectLst/>
                <a:latin typeface="+mn-lt"/>
                <a:ea typeface="ヒラギノ角ゴ Pro W3" pitchFamily="-96" charset="-128"/>
              </a:rPr>
              <a:t>delayed</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distribution</a:t>
            </a:r>
            <a:endParaRPr kumimoji="0" lang="de-DE" sz="1050" b="0" i="0" u="none" strike="noStrike" cap="none" normalizeH="0" baseline="0" dirty="0">
              <a:ln>
                <a:noFill/>
              </a:ln>
              <a:solidFill>
                <a:schemeClr val="bg1"/>
              </a:solidFill>
              <a:effectLst/>
              <a:latin typeface="+mn-lt"/>
              <a:ea typeface="ヒラギノ角ゴ Pro W3" pitchFamily="-96" charset="-128"/>
            </a:endParaRPr>
          </a:p>
        </p:txBody>
      </p:sp>
      <p:sp>
        <p:nvSpPr>
          <p:cNvPr id="121" name="Rechteck 120"/>
          <p:cNvSpPr/>
          <p:nvPr/>
        </p:nvSpPr>
        <p:spPr bwMode="auto">
          <a:xfrm>
            <a:off x="1200785" y="4734795"/>
            <a:ext cx="1728192" cy="1656184"/>
          </a:xfrm>
          <a:prstGeom prst="rect">
            <a:avLst/>
          </a:prstGeom>
          <a:solidFill>
            <a:srgbClr val="DAE2D4"/>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spcBef>
                <a:spcPts val="600"/>
              </a:spcBef>
            </a:pPr>
            <a:r>
              <a:rPr lang="de-DE" sz="1000" dirty="0" err="1">
                <a:solidFill>
                  <a:schemeClr val="tx2"/>
                </a:solidFill>
                <a:latin typeface="+mn-lt"/>
                <a:ea typeface="ヒラギノ角ゴ Pro W3" pitchFamily="-96" charset="-128"/>
              </a:rPr>
              <a:t>Presentation</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of</a:t>
            </a:r>
            <a:r>
              <a:rPr lang="de-DE" sz="1000" dirty="0">
                <a:solidFill>
                  <a:schemeClr val="tx2"/>
                </a:solidFill>
                <a:latin typeface="+mn-lt"/>
                <a:ea typeface="ヒラギノ角ゴ Pro W3" pitchFamily="-96" charset="-128"/>
              </a:rPr>
              <a:t> plan </a:t>
            </a:r>
          </a:p>
          <a:p>
            <a:pPr algn="ctr">
              <a:spcBef>
                <a:spcPts val="600"/>
              </a:spcBef>
            </a:pPr>
            <a:endParaRPr lang="de-DE" sz="1000" dirty="0">
              <a:solidFill>
                <a:schemeClr val="tx2"/>
              </a:solidFill>
              <a:latin typeface="+mn-lt"/>
              <a:ea typeface="ヒラギノ角ゴ Pro W3" pitchFamily="-96" charset="-128"/>
            </a:endParaRPr>
          </a:p>
          <a:p>
            <a:pPr algn="ctr">
              <a:spcBef>
                <a:spcPts val="600"/>
              </a:spcBef>
            </a:pPr>
            <a:r>
              <a:rPr lang="de-DE" sz="1000" dirty="0" err="1">
                <a:solidFill>
                  <a:schemeClr val="tx2"/>
                </a:solidFill>
                <a:latin typeface="+mn-lt"/>
                <a:ea typeface="ヒラギノ角ゴ Pro W3" pitchFamily="-96" charset="-128"/>
              </a:rPr>
              <a:t>by</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debtor</a:t>
            </a:r>
            <a:r>
              <a:rPr lang="de-DE" sz="1000" dirty="0">
                <a:solidFill>
                  <a:schemeClr val="tx2"/>
                </a:solidFill>
                <a:latin typeface="+mn-lt"/>
                <a:ea typeface="ヒラギノ角ゴ Pro W3" pitchFamily="-96" charset="-128"/>
              </a:rPr>
              <a:t> </a:t>
            </a:r>
          </a:p>
        </p:txBody>
      </p:sp>
      <p:sp>
        <p:nvSpPr>
          <p:cNvPr id="122" name="Rechteck 121"/>
          <p:cNvSpPr/>
          <p:nvPr/>
        </p:nvSpPr>
        <p:spPr bwMode="auto">
          <a:xfrm>
            <a:off x="3445534" y="4726917"/>
            <a:ext cx="3660031" cy="261389"/>
          </a:xfrm>
          <a:prstGeom prst="rect">
            <a:avLst/>
          </a:prstGeom>
          <a:solidFill>
            <a:srgbClr val="DAE2D4"/>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spcBef>
                <a:spcPts val="600"/>
              </a:spcBef>
            </a:pPr>
            <a:r>
              <a:rPr lang="de-DE" sz="1000" dirty="0" err="1">
                <a:solidFill>
                  <a:schemeClr val="tx2"/>
                </a:solidFill>
                <a:latin typeface="+mn-lt"/>
                <a:ea typeface="ヒラギノ角ゴ Pro W3" pitchFamily="-96" charset="-128"/>
              </a:rPr>
              <a:t>Presentation</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of</a:t>
            </a:r>
            <a:r>
              <a:rPr lang="de-DE" sz="1000" dirty="0">
                <a:solidFill>
                  <a:schemeClr val="tx2"/>
                </a:solidFill>
                <a:latin typeface="+mn-lt"/>
                <a:ea typeface="ヒラギノ角ゴ Pro W3" pitchFamily="-96" charset="-128"/>
              </a:rPr>
              <a:t> plan </a:t>
            </a:r>
            <a:r>
              <a:rPr lang="de-DE" sz="1000" dirty="0" err="1">
                <a:solidFill>
                  <a:schemeClr val="tx2"/>
                </a:solidFill>
                <a:latin typeface="+mn-lt"/>
                <a:ea typeface="ヒラギノ角ゴ Pro W3" pitchFamily="-96" charset="-128"/>
              </a:rPr>
              <a:t>by</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debtor</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or</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by</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administrator</a:t>
            </a:r>
            <a:r>
              <a:rPr lang="de-DE" sz="1000" dirty="0">
                <a:solidFill>
                  <a:schemeClr val="tx2"/>
                </a:solidFill>
                <a:latin typeface="+mn-lt"/>
                <a:ea typeface="ヒラギノ角ゴ Pro W3" pitchFamily="-96" charset="-128"/>
              </a:rPr>
              <a:t> /</a:t>
            </a:r>
            <a:r>
              <a:rPr lang="de-DE" sz="1000" dirty="0" err="1">
                <a:solidFill>
                  <a:schemeClr val="tx2"/>
                </a:solidFill>
                <a:latin typeface="+mn-lt"/>
                <a:ea typeface="ヒラギノ角ゴ Pro W3" pitchFamily="-96" charset="-128"/>
              </a:rPr>
              <a:t>custodian</a:t>
            </a:r>
            <a:endParaRPr lang="de-DE" sz="1000" dirty="0">
              <a:solidFill>
                <a:schemeClr val="tx2"/>
              </a:solidFill>
              <a:latin typeface="+mn-lt"/>
              <a:ea typeface="ヒラギノ角ゴ Pro W3" pitchFamily="-96" charset="-128"/>
            </a:endParaRPr>
          </a:p>
        </p:txBody>
      </p:sp>
      <p:sp>
        <p:nvSpPr>
          <p:cNvPr id="123" name="Rechteck 122"/>
          <p:cNvSpPr/>
          <p:nvPr/>
        </p:nvSpPr>
        <p:spPr bwMode="auto">
          <a:xfrm>
            <a:off x="3778829" y="5238851"/>
            <a:ext cx="4005810" cy="288032"/>
          </a:xfrm>
          <a:prstGeom prst="rect">
            <a:avLst/>
          </a:prstGeom>
          <a:solidFill>
            <a:srgbClr val="1D5B18">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ts val="1200"/>
              </a:spcBef>
              <a:spcAft>
                <a:spcPct val="0"/>
              </a:spcAft>
              <a:buClrTx/>
              <a:buSzTx/>
              <a:buFontTx/>
              <a:buNone/>
              <a:tabLst/>
            </a:pPr>
            <a:r>
              <a:rPr lang="de-DE" sz="1050" dirty="0">
                <a:solidFill>
                  <a:schemeClr val="bg1"/>
                </a:solidFill>
                <a:latin typeface="+mn-lt"/>
                <a:ea typeface="ヒラギノ角ゴ Pro W3" pitchFamily="-96" charset="-128"/>
              </a:rPr>
              <a:t>Hearing </a:t>
            </a:r>
            <a:r>
              <a:rPr lang="de-DE" sz="1050" dirty="0" err="1">
                <a:solidFill>
                  <a:schemeClr val="bg1"/>
                </a:solidFill>
                <a:latin typeface="+mn-lt"/>
                <a:ea typeface="ヒラギノ角ゴ Pro W3" pitchFamily="-96" charset="-128"/>
              </a:rPr>
              <a:t>of</a:t>
            </a: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administrator</a:t>
            </a:r>
            <a:r>
              <a:rPr lang="de-DE" sz="1050" dirty="0">
                <a:solidFill>
                  <a:schemeClr val="bg1"/>
                </a:solidFill>
                <a:latin typeface="+mn-lt"/>
                <a:ea typeface="ヒラギノ角ゴ Pro W3" pitchFamily="-96" charset="-128"/>
              </a:rPr>
              <a:t> / </a:t>
            </a:r>
            <a:r>
              <a:rPr lang="de-DE" sz="1050" dirty="0" err="1">
                <a:solidFill>
                  <a:schemeClr val="bg1"/>
                </a:solidFill>
                <a:latin typeface="+mn-lt"/>
                <a:ea typeface="ヒラギノ角ゴ Pro W3" pitchFamily="-96" charset="-128"/>
              </a:rPr>
              <a:t>debtor</a:t>
            </a: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creditors</a:t>
            </a: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committee</a:t>
            </a: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others</a:t>
            </a:r>
            <a:endParaRPr kumimoji="0" lang="de-DE" sz="1050" b="0" i="0" u="none" strike="noStrike" cap="none" normalizeH="0" baseline="0" dirty="0">
              <a:ln>
                <a:noFill/>
              </a:ln>
              <a:solidFill>
                <a:schemeClr val="bg1"/>
              </a:solidFill>
              <a:effectLst/>
              <a:latin typeface="+mn-lt"/>
              <a:ea typeface="ヒラギノ角ゴ Pro W3" pitchFamily="-96" charset="-128"/>
            </a:endParaRPr>
          </a:p>
        </p:txBody>
      </p:sp>
      <p:sp>
        <p:nvSpPr>
          <p:cNvPr id="124" name="Rechteck 123"/>
          <p:cNvSpPr/>
          <p:nvPr/>
        </p:nvSpPr>
        <p:spPr bwMode="auto">
          <a:xfrm>
            <a:off x="3597934" y="4996805"/>
            <a:ext cx="3621974" cy="231042"/>
          </a:xfrm>
          <a:prstGeom prst="rect">
            <a:avLst/>
          </a:prstGeom>
          <a:solidFill>
            <a:srgbClr val="1D5B18">
              <a:alpha val="2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ts val="1200"/>
              </a:spcBef>
              <a:spcAft>
                <a:spcPct val="0"/>
              </a:spcAft>
              <a:buClrTx/>
              <a:buSzTx/>
              <a:buFontTx/>
              <a:buNone/>
              <a:tabLst/>
            </a:pPr>
            <a:r>
              <a:rPr kumimoji="0" lang="de-DE" sz="1050" b="0" i="0" u="none" strike="noStrike" cap="none" normalizeH="0" baseline="0" dirty="0" err="1">
                <a:ln>
                  <a:noFill/>
                </a:ln>
                <a:solidFill>
                  <a:schemeClr val="tx2"/>
                </a:solidFill>
                <a:effectLst/>
                <a:latin typeface="+mn-lt"/>
                <a:ea typeface="ヒラギノ角ゴ Pro W3" pitchFamily="-96" charset="-128"/>
              </a:rPr>
              <a:t>Formality</a:t>
            </a:r>
            <a:r>
              <a:rPr kumimoji="0" lang="de-DE" sz="1050" b="0" i="0" u="none" strike="noStrike" cap="none" normalizeH="0" dirty="0">
                <a:ln>
                  <a:noFill/>
                </a:ln>
                <a:solidFill>
                  <a:schemeClr val="tx2"/>
                </a:solidFill>
                <a:effectLst/>
                <a:latin typeface="+mn-lt"/>
                <a:ea typeface="ヒラギノ角ゴ Pro W3" pitchFamily="-96" charset="-128"/>
              </a:rPr>
              <a:t> check </a:t>
            </a:r>
            <a:r>
              <a:rPr kumimoji="0" lang="de-DE" sz="1050" b="0" i="0" u="none" strike="noStrike" cap="none" normalizeH="0" dirty="0" err="1">
                <a:ln>
                  <a:noFill/>
                </a:ln>
                <a:solidFill>
                  <a:schemeClr val="tx2"/>
                </a:solidFill>
                <a:effectLst/>
                <a:latin typeface="+mn-lt"/>
                <a:ea typeface="ヒラギノ角ゴ Pro W3" pitchFamily="-96" charset="-128"/>
              </a:rPr>
              <a:t>by</a:t>
            </a:r>
            <a:r>
              <a:rPr kumimoji="0" lang="de-DE" sz="1050" b="0" i="0" u="none" strike="noStrike" cap="none" normalizeH="0" dirty="0">
                <a:ln>
                  <a:noFill/>
                </a:ln>
                <a:solidFill>
                  <a:schemeClr val="tx2"/>
                </a:solidFill>
                <a:effectLst/>
                <a:latin typeface="+mn-lt"/>
                <a:ea typeface="ヒラギノ角ゴ Pro W3" pitchFamily="-96" charset="-128"/>
              </a:rPr>
              <a:t> </a:t>
            </a:r>
            <a:r>
              <a:rPr kumimoji="0" lang="de-DE" sz="1050" b="0" i="0" u="none" strike="noStrike" cap="none" normalizeH="0" dirty="0" err="1">
                <a:ln>
                  <a:noFill/>
                </a:ln>
                <a:solidFill>
                  <a:schemeClr val="tx2"/>
                </a:solidFill>
                <a:effectLst/>
                <a:latin typeface="+mn-lt"/>
                <a:ea typeface="ヒラギノ角ゴ Pro W3" pitchFamily="-96" charset="-128"/>
              </a:rPr>
              <a:t>Insolvency</a:t>
            </a:r>
            <a:r>
              <a:rPr kumimoji="0" lang="de-DE" sz="1050" b="0" i="0" u="none" strike="noStrike" cap="none" normalizeH="0" dirty="0">
                <a:ln>
                  <a:noFill/>
                </a:ln>
                <a:solidFill>
                  <a:schemeClr val="tx2"/>
                </a:solidFill>
                <a:effectLst/>
                <a:latin typeface="+mn-lt"/>
                <a:ea typeface="ヒラギノ角ゴ Pro W3" pitchFamily="-96" charset="-128"/>
              </a:rPr>
              <a:t> Court</a:t>
            </a:r>
            <a:endParaRPr kumimoji="0" lang="de-DE" sz="1050" b="0" i="0" u="none" strike="noStrike" cap="none" normalizeH="0" baseline="0" dirty="0">
              <a:ln>
                <a:noFill/>
              </a:ln>
              <a:solidFill>
                <a:schemeClr val="tx2"/>
              </a:solidFill>
              <a:effectLst/>
              <a:latin typeface="+mn-lt"/>
              <a:ea typeface="ヒラギノ角ゴ Pro W3" pitchFamily="-96" charset="-128"/>
            </a:endParaRPr>
          </a:p>
        </p:txBody>
      </p:sp>
      <p:sp>
        <p:nvSpPr>
          <p:cNvPr id="125" name="Rechteck 124"/>
          <p:cNvSpPr/>
          <p:nvPr/>
        </p:nvSpPr>
        <p:spPr bwMode="auto">
          <a:xfrm>
            <a:off x="5271351" y="5526883"/>
            <a:ext cx="2507687" cy="288032"/>
          </a:xfrm>
          <a:prstGeom prst="rect">
            <a:avLst/>
          </a:prstGeom>
          <a:solidFill>
            <a:srgbClr val="1D5B18">
              <a:alpha val="6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ts val="1200"/>
              </a:spcBef>
              <a:spcAft>
                <a:spcPct val="0"/>
              </a:spcAft>
              <a:buClrTx/>
              <a:buSzTx/>
              <a:buFontTx/>
              <a:buNone/>
              <a:tabLst/>
            </a:pPr>
            <a:r>
              <a:rPr lang="de-DE" sz="1050" dirty="0" err="1">
                <a:solidFill>
                  <a:schemeClr val="bg1"/>
                </a:solidFill>
                <a:latin typeface="+mn-lt"/>
                <a:ea typeface="ヒラギノ角ゴ Pro W3" pitchFamily="-96" charset="-128"/>
              </a:rPr>
              <a:t>Discussion</a:t>
            </a:r>
            <a:r>
              <a:rPr lang="de-DE" sz="1050" dirty="0">
                <a:solidFill>
                  <a:schemeClr val="bg1"/>
                </a:solidFill>
                <a:latin typeface="+mn-lt"/>
                <a:ea typeface="ヒラギノ角ゴ Pro W3" pitchFamily="-96" charset="-128"/>
              </a:rPr>
              <a:t>  / </a:t>
            </a:r>
            <a:r>
              <a:rPr lang="de-DE" sz="1050" dirty="0" err="1">
                <a:solidFill>
                  <a:schemeClr val="bg1"/>
                </a:solidFill>
                <a:latin typeface="+mn-lt"/>
                <a:ea typeface="ヒラギノ角ゴ Pro W3" pitchFamily="-96" charset="-128"/>
              </a:rPr>
              <a:t>Voting</a:t>
            </a:r>
            <a:r>
              <a:rPr lang="de-DE" sz="1050" dirty="0">
                <a:solidFill>
                  <a:schemeClr val="bg1"/>
                </a:solidFill>
                <a:latin typeface="+mn-lt"/>
                <a:ea typeface="ヒラギノ角ゴ Pro W3" pitchFamily="-96" charset="-128"/>
              </a:rPr>
              <a:t> on plan</a:t>
            </a:r>
            <a:endParaRPr kumimoji="0" lang="de-DE" sz="1050" b="0" i="0" u="none" strike="noStrike" cap="none" normalizeH="0" baseline="0" dirty="0">
              <a:ln>
                <a:noFill/>
              </a:ln>
              <a:solidFill>
                <a:schemeClr val="bg1"/>
              </a:solidFill>
              <a:effectLst/>
              <a:latin typeface="+mn-lt"/>
              <a:ea typeface="ヒラギノ角ゴ Pro W3" pitchFamily="-96" charset="-128"/>
            </a:endParaRPr>
          </a:p>
        </p:txBody>
      </p:sp>
      <p:sp>
        <p:nvSpPr>
          <p:cNvPr id="126" name="Rechteck 125"/>
          <p:cNvSpPr/>
          <p:nvPr/>
        </p:nvSpPr>
        <p:spPr bwMode="auto">
          <a:xfrm>
            <a:off x="5389966" y="5814915"/>
            <a:ext cx="2507687" cy="288032"/>
          </a:xfrm>
          <a:prstGeom prst="rect">
            <a:avLst/>
          </a:prstGeom>
          <a:solidFill>
            <a:srgbClr val="1D5B18">
              <a:alpha val="8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ts val="1200"/>
              </a:spcBef>
              <a:spcAft>
                <a:spcPct val="0"/>
              </a:spcAft>
              <a:buClrTx/>
              <a:buSzTx/>
              <a:buFontTx/>
              <a:buNone/>
              <a:tabLst/>
            </a:pPr>
            <a:r>
              <a:rPr lang="de-DE" sz="1050" dirty="0" err="1">
                <a:solidFill>
                  <a:schemeClr val="bg1"/>
                </a:solidFill>
                <a:latin typeface="+mn-lt"/>
                <a:ea typeface="ヒラギノ角ゴ Pro W3" pitchFamily="-96" charset="-128"/>
              </a:rPr>
              <a:t>Approval</a:t>
            </a: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by</a:t>
            </a:r>
            <a:r>
              <a:rPr lang="de-DE" sz="1050" dirty="0">
                <a:solidFill>
                  <a:schemeClr val="bg1"/>
                </a:solidFill>
                <a:latin typeface="+mn-lt"/>
                <a:ea typeface="ヒラギノ角ゴ Pro W3" pitchFamily="-96" charset="-128"/>
              </a:rPr>
              <a:t> </a:t>
            </a:r>
            <a:r>
              <a:rPr lang="de-DE" sz="1050" dirty="0" err="1">
                <a:solidFill>
                  <a:schemeClr val="bg1"/>
                </a:solidFill>
                <a:latin typeface="+mn-lt"/>
                <a:ea typeface="ヒラギノ角ゴ Pro W3" pitchFamily="-96" charset="-128"/>
              </a:rPr>
              <a:t>Insolvency</a:t>
            </a:r>
            <a:r>
              <a:rPr lang="de-DE" sz="1050" dirty="0">
                <a:solidFill>
                  <a:schemeClr val="bg1"/>
                </a:solidFill>
                <a:latin typeface="+mn-lt"/>
                <a:ea typeface="ヒラギノ角ゴ Pro W3" pitchFamily="-96" charset="-128"/>
              </a:rPr>
              <a:t> Court</a:t>
            </a:r>
            <a:endParaRPr kumimoji="0" lang="de-DE" sz="1050" b="0" i="0" u="none" strike="noStrike" cap="none" normalizeH="0" baseline="0" dirty="0">
              <a:ln>
                <a:noFill/>
              </a:ln>
              <a:solidFill>
                <a:schemeClr val="bg1"/>
              </a:solidFill>
              <a:effectLst/>
              <a:latin typeface="+mn-lt"/>
              <a:ea typeface="ヒラギノ角ゴ Pro W3" pitchFamily="-96" charset="-128"/>
            </a:endParaRPr>
          </a:p>
        </p:txBody>
      </p:sp>
      <p:sp>
        <p:nvSpPr>
          <p:cNvPr id="127" name="Richtungspfeil 126"/>
          <p:cNvSpPr/>
          <p:nvPr/>
        </p:nvSpPr>
        <p:spPr bwMode="auto">
          <a:xfrm>
            <a:off x="5593397" y="6102947"/>
            <a:ext cx="3426680" cy="288032"/>
          </a:xfrm>
          <a:prstGeom prst="homePlate">
            <a:avLst/>
          </a:prstGeom>
          <a:solidFill>
            <a:srgbClr val="1D5B18"/>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de-DE" sz="1050" b="0" i="0" u="none" strike="noStrike" cap="none" normalizeH="0" baseline="0" dirty="0" err="1">
                <a:ln>
                  <a:noFill/>
                </a:ln>
                <a:solidFill>
                  <a:schemeClr val="bg1"/>
                </a:solidFill>
                <a:effectLst/>
                <a:latin typeface="+mn-lt"/>
                <a:ea typeface="ヒラギノ角ゴ Pro W3" pitchFamily="-96" charset="-128"/>
              </a:rPr>
              <a:t>Execution</a:t>
            </a:r>
            <a:r>
              <a:rPr kumimoji="0" lang="de-DE" sz="1050" b="0" i="0" u="none" strike="noStrike" cap="none" normalizeH="0" baseline="0" dirty="0">
                <a:ln>
                  <a:noFill/>
                </a:ln>
                <a:solidFill>
                  <a:schemeClr val="bg1"/>
                </a:solidFill>
                <a:effectLst/>
                <a:latin typeface="+mn-lt"/>
                <a:ea typeface="ヒラギノ角ゴ Pro W3" pitchFamily="-96" charset="-128"/>
              </a:rPr>
              <a:t> </a:t>
            </a:r>
            <a:r>
              <a:rPr kumimoji="0" lang="de-DE" sz="1050" b="0" i="0" u="none" strike="noStrike" cap="none" normalizeH="0" baseline="0" dirty="0" err="1">
                <a:ln>
                  <a:noFill/>
                </a:ln>
                <a:solidFill>
                  <a:schemeClr val="bg1"/>
                </a:solidFill>
                <a:effectLst/>
                <a:latin typeface="+mn-lt"/>
                <a:ea typeface="ヒラギノ角ゴ Pro W3" pitchFamily="-96" charset="-128"/>
              </a:rPr>
              <a:t>of</a:t>
            </a:r>
            <a:r>
              <a:rPr kumimoji="0" lang="de-DE" sz="1050" b="0" i="0" u="none" strike="noStrike" cap="none" normalizeH="0" baseline="0" dirty="0">
                <a:ln>
                  <a:noFill/>
                </a:ln>
                <a:solidFill>
                  <a:schemeClr val="bg1"/>
                </a:solidFill>
                <a:effectLst/>
                <a:latin typeface="+mn-lt"/>
                <a:ea typeface="ヒラギノ角ゴ Pro W3" pitchFamily="-96" charset="-128"/>
              </a:rPr>
              <a:t> plan</a:t>
            </a:r>
          </a:p>
        </p:txBody>
      </p:sp>
      <p:cxnSp>
        <p:nvCxnSpPr>
          <p:cNvPr id="128" name="Gerade Verbindung 127"/>
          <p:cNvCxnSpPr/>
          <p:nvPr/>
        </p:nvCxnSpPr>
        <p:spPr bwMode="auto">
          <a:xfrm flipV="1">
            <a:off x="4631892" y="3938639"/>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29" name="Gerade Verbindung 128"/>
          <p:cNvCxnSpPr>
            <a:endCxn id="109" idx="0"/>
          </p:cNvCxnSpPr>
          <p:nvPr/>
        </p:nvCxnSpPr>
        <p:spPr bwMode="auto">
          <a:xfrm>
            <a:off x="4631892" y="4226671"/>
            <a:ext cx="678722" cy="6194"/>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30" name="Gerade Verbindung 129"/>
          <p:cNvCxnSpPr>
            <a:stCxn id="113" idx="0"/>
          </p:cNvCxnSpPr>
          <p:nvPr/>
        </p:nvCxnSpPr>
        <p:spPr bwMode="auto">
          <a:xfrm flipV="1">
            <a:off x="6546436" y="4226671"/>
            <a:ext cx="684075" cy="6194"/>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31" name="Gerade Verbindung 130"/>
          <p:cNvCxnSpPr>
            <a:endCxn id="101" idx="2"/>
          </p:cNvCxnSpPr>
          <p:nvPr/>
        </p:nvCxnSpPr>
        <p:spPr bwMode="auto">
          <a:xfrm>
            <a:off x="6546435" y="3938639"/>
            <a:ext cx="674816" cy="4068"/>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132" name="Textfeld 131"/>
          <p:cNvSpPr txBox="1"/>
          <p:nvPr/>
        </p:nvSpPr>
        <p:spPr>
          <a:xfrm>
            <a:off x="747814" y="4226671"/>
            <a:ext cx="1322040" cy="230832"/>
          </a:xfrm>
          <a:prstGeom prst="rect">
            <a:avLst/>
          </a:prstGeom>
          <a:noFill/>
          <a:ln>
            <a:solidFill>
              <a:schemeClr val="tx2"/>
            </a:solidFill>
          </a:ln>
        </p:spPr>
        <p:txBody>
          <a:bodyPr wrap="none" rtlCol="0">
            <a:spAutoFit/>
          </a:bodyPr>
          <a:lstStyle/>
          <a:p>
            <a:r>
              <a:rPr lang="en-GB" sz="900" dirty="0">
                <a:solidFill>
                  <a:srgbClr val="595959"/>
                </a:solidFill>
                <a:latin typeface="+mn-lt"/>
              </a:rPr>
              <a:t>  insolvency proceedings</a:t>
            </a:r>
          </a:p>
        </p:txBody>
      </p:sp>
      <p:cxnSp>
        <p:nvCxnSpPr>
          <p:cNvPr id="133" name="Gerade Verbindung 132"/>
          <p:cNvCxnSpPr/>
          <p:nvPr/>
        </p:nvCxnSpPr>
        <p:spPr bwMode="auto">
          <a:xfrm flipV="1">
            <a:off x="1401792" y="3938639"/>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34" name="Gerade Verbindung 133"/>
          <p:cNvCxnSpPr/>
          <p:nvPr/>
        </p:nvCxnSpPr>
        <p:spPr bwMode="auto">
          <a:xfrm flipV="1">
            <a:off x="3433157" y="3938639"/>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135" name="Rechteck 134"/>
          <p:cNvSpPr/>
          <p:nvPr/>
        </p:nvSpPr>
        <p:spPr bwMode="auto">
          <a:xfrm>
            <a:off x="1406862" y="4091039"/>
            <a:ext cx="2029430" cy="148084"/>
          </a:xfrm>
          <a:prstGeom prst="rect">
            <a:avLst/>
          </a:prstGeom>
          <a:solidFill>
            <a:srgbClr val="C00000"/>
          </a:solidFill>
          <a:ln w="9525" cap="flat" cmpd="sng" algn="ctr">
            <a:noFill/>
            <a:prstDash val="dash"/>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rgbClr val="FFFF00"/>
                </a:solidFill>
                <a:effectLst/>
                <a:latin typeface="+mn-lt"/>
                <a:ea typeface="ヒラギノ角ゴ Pro W3" pitchFamily="-96" charset="-128"/>
              </a:rPr>
              <a:t>Safeguard proceeding</a:t>
            </a:r>
            <a:endParaRPr kumimoji="0" lang="en-GB" sz="1000" b="0" i="0" u="none" strike="noStrike" cap="none" normalizeH="0" dirty="0">
              <a:ln>
                <a:noFill/>
              </a:ln>
              <a:solidFill>
                <a:srgbClr val="FFFF00"/>
              </a:solidFill>
              <a:effectLst/>
              <a:latin typeface="+mn-lt"/>
              <a:ea typeface="ヒラギノ角ゴ Pro W3" pitchFamily="-96" charset="-128"/>
            </a:endParaRPr>
          </a:p>
        </p:txBody>
      </p:sp>
      <p:sp>
        <p:nvSpPr>
          <p:cNvPr id="2" name="Textfeld 1"/>
          <p:cNvSpPr txBox="1"/>
          <p:nvPr/>
        </p:nvSpPr>
        <p:spPr>
          <a:xfrm>
            <a:off x="1932701" y="1406243"/>
            <a:ext cx="5680016" cy="369332"/>
          </a:xfrm>
          <a:prstGeom prst="rect">
            <a:avLst/>
          </a:prstGeom>
          <a:noFill/>
        </p:spPr>
        <p:txBody>
          <a:bodyPr wrap="none" rtlCol="0">
            <a:spAutoFit/>
          </a:bodyPr>
          <a:lstStyle/>
          <a:p>
            <a:r>
              <a:rPr lang="de-DE" b="1" spc="300" dirty="0"/>
              <a:t>Course </a:t>
            </a:r>
            <a:r>
              <a:rPr lang="de-DE" b="1" spc="300" dirty="0" err="1"/>
              <a:t>of</a:t>
            </a:r>
            <a:r>
              <a:rPr lang="de-DE" b="1" spc="300" dirty="0"/>
              <a:t> German </a:t>
            </a:r>
            <a:r>
              <a:rPr lang="de-DE" b="1" spc="300" dirty="0" err="1"/>
              <a:t>Insolvency</a:t>
            </a:r>
            <a:r>
              <a:rPr lang="de-DE" b="1" spc="300" dirty="0"/>
              <a:t> </a:t>
            </a:r>
            <a:r>
              <a:rPr lang="de-DE" b="1" spc="300" dirty="0" err="1"/>
              <a:t>Proceedings</a:t>
            </a:r>
            <a:endParaRPr lang="de-DE" b="1" spc="300" dirty="0"/>
          </a:p>
        </p:txBody>
      </p:sp>
      <p:sp>
        <p:nvSpPr>
          <p:cNvPr id="3" name="Ellipse 2"/>
          <p:cNvSpPr/>
          <p:nvPr/>
        </p:nvSpPr>
        <p:spPr>
          <a:xfrm>
            <a:off x="1080656" y="3352797"/>
            <a:ext cx="3013362" cy="1458195"/>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4" name="Textfeld 3"/>
          <p:cNvSpPr txBox="1"/>
          <p:nvPr/>
        </p:nvSpPr>
        <p:spPr>
          <a:xfrm>
            <a:off x="1982347" y="3544544"/>
            <a:ext cx="894797" cy="400110"/>
          </a:xfrm>
          <a:prstGeom prst="rect">
            <a:avLst/>
          </a:prstGeom>
          <a:noFill/>
        </p:spPr>
        <p:txBody>
          <a:bodyPr wrap="none" rtlCol="0">
            <a:spAutoFit/>
          </a:bodyPr>
          <a:lstStyle/>
          <a:p>
            <a:pPr algn="ctr"/>
            <a:r>
              <a:rPr lang="de-DE" sz="1000" dirty="0" err="1"/>
              <a:t>provisional</a:t>
            </a:r>
            <a:endParaRPr lang="de-DE" sz="1000" dirty="0"/>
          </a:p>
          <a:p>
            <a:pPr algn="ctr"/>
            <a:r>
              <a:rPr lang="de-DE" sz="1000" dirty="0" err="1"/>
              <a:t>administrator</a:t>
            </a:r>
            <a:endParaRPr lang="de-DE" sz="1000" dirty="0"/>
          </a:p>
        </p:txBody>
      </p:sp>
      <p:sp>
        <p:nvSpPr>
          <p:cNvPr id="48" name="Textfeld 47"/>
          <p:cNvSpPr txBox="1"/>
          <p:nvPr/>
        </p:nvSpPr>
        <p:spPr>
          <a:xfrm>
            <a:off x="2019005" y="4230365"/>
            <a:ext cx="753732" cy="400110"/>
          </a:xfrm>
          <a:prstGeom prst="rect">
            <a:avLst/>
          </a:prstGeom>
          <a:noFill/>
        </p:spPr>
        <p:txBody>
          <a:bodyPr wrap="none" rtlCol="0">
            <a:spAutoFit/>
          </a:bodyPr>
          <a:lstStyle/>
          <a:p>
            <a:pPr algn="ctr"/>
            <a:r>
              <a:rPr lang="de-DE" sz="1000" dirty="0" err="1"/>
              <a:t>provisional</a:t>
            </a:r>
            <a:endParaRPr lang="de-DE" sz="1000" dirty="0"/>
          </a:p>
          <a:p>
            <a:pPr algn="ctr"/>
            <a:r>
              <a:rPr lang="de-DE" sz="1000" dirty="0" err="1"/>
              <a:t>custodian</a:t>
            </a:r>
            <a:endParaRPr lang="de-DE" sz="1000" dirty="0"/>
          </a:p>
        </p:txBody>
      </p:sp>
      <p:sp>
        <p:nvSpPr>
          <p:cNvPr id="6" name="Textfeld 5"/>
          <p:cNvSpPr txBox="1"/>
          <p:nvPr/>
        </p:nvSpPr>
        <p:spPr>
          <a:xfrm>
            <a:off x="3855032" y="2853256"/>
            <a:ext cx="2319866" cy="577081"/>
          </a:xfrm>
          <a:prstGeom prst="rect">
            <a:avLst/>
          </a:prstGeom>
          <a:noFill/>
        </p:spPr>
        <p:txBody>
          <a:bodyPr wrap="none" rtlCol="0">
            <a:spAutoFit/>
          </a:bodyPr>
          <a:lstStyle/>
          <a:p>
            <a:pPr marL="108000" indent="-108000">
              <a:buFont typeface="Arial" panose="020B0604020202020204" pitchFamily="34" charset="0"/>
              <a:buChar char="•"/>
            </a:pPr>
            <a:r>
              <a:rPr lang="de-DE" sz="1050" dirty="0">
                <a:solidFill>
                  <a:schemeClr val="bg1"/>
                </a:solidFill>
              </a:rPr>
              <a:t>Termination </a:t>
            </a:r>
            <a:r>
              <a:rPr lang="de-DE" sz="1050" dirty="0" err="1">
                <a:solidFill>
                  <a:schemeClr val="bg1"/>
                </a:solidFill>
              </a:rPr>
              <a:t>of</a:t>
            </a:r>
            <a:r>
              <a:rPr lang="de-DE" sz="1050" dirty="0">
                <a:solidFill>
                  <a:schemeClr val="bg1"/>
                </a:solidFill>
              </a:rPr>
              <a:t> </a:t>
            </a:r>
            <a:r>
              <a:rPr lang="de-DE" sz="1050" dirty="0" err="1">
                <a:solidFill>
                  <a:schemeClr val="bg1"/>
                </a:solidFill>
              </a:rPr>
              <a:t>detrimental</a:t>
            </a:r>
            <a:r>
              <a:rPr lang="de-DE" sz="1050" dirty="0">
                <a:solidFill>
                  <a:schemeClr val="bg1"/>
                </a:solidFill>
              </a:rPr>
              <a:t> </a:t>
            </a:r>
            <a:r>
              <a:rPr lang="de-DE" sz="1050" dirty="0" err="1">
                <a:solidFill>
                  <a:schemeClr val="bg1"/>
                </a:solidFill>
              </a:rPr>
              <a:t>contracts</a:t>
            </a:r>
            <a:endParaRPr lang="de-DE" sz="1050" dirty="0">
              <a:solidFill>
                <a:schemeClr val="bg1"/>
              </a:solidFill>
            </a:endParaRPr>
          </a:p>
          <a:p>
            <a:pPr marL="108000" indent="-108000">
              <a:buFont typeface="Arial" panose="020B0604020202020204" pitchFamily="34" charset="0"/>
              <a:buChar char="•"/>
            </a:pPr>
            <a:r>
              <a:rPr lang="de-DE" sz="1050" dirty="0" err="1">
                <a:solidFill>
                  <a:schemeClr val="bg1"/>
                </a:solidFill>
              </a:rPr>
              <a:t>Facilitation</a:t>
            </a:r>
            <a:r>
              <a:rPr lang="de-DE" sz="1050" dirty="0">
                <a:solidFill>
                  <a:schemeClr val="bg1"/>
                </a:solidFill>
              </a:rPr>
              <a:t> </a:t>
            </a:r>
            <a:r>
              <a:rPr lang="de-DE" sz="1050" dirty="0" err="1">
                <a:solidFill>
                  <a:schemeClr val="bg1"/>
                </a:solidFill>
              </a:rPr>
              <a:t>of</a:t>
            </a:r>
            <a:r>
              <a:rPr lang="de-DE" sz="1050" dirty="0">
                <a:solidFill>
                  <a:schemeClr val="bg1"/>
                </a:solidFill>
              </a:rPr>
              <a:t> </a:t>
            </a:r>
            <a:r>
              <a:rPr lang="de-DE" sz="1050" dirty="0" err="1">
                <a:solidFill>
                  <a:schemeClr val="bg1"/>
                </a:solidFill>
              </a:rPr>
              <a:t>personnel</a:t>
            </a:r>
            <a:r>
              <a:rPr lang="de-DE" sz="1050" dirty="0">
                <a:solidFill>
                  <a:schemeClr val="bg1"/>
                </a:solidFill>
              </a:rPr>
              <a:t> </a:t>
            </a:r>
            <a:r>
              <a:rPr lang="de-DE" sz="1050" dirty="0" err="1">
                <a:solidFill>
                  <a:schemeClr val="bg1"/>
                </a:solidFill>
              </a:rPr>
              <a:t>measures</a:t>
            </a:r>
            <a:endParaRPr lang="de-DE" sz="1050" dirty="0">
              <a:solidFill>
                <a:schemeClr val="bg1"/>
              </a:solidFill>
            </a:endParaRPr>
          </a:p>
          <a:p>
            <a:pPr marL="108000" indent="-108000">
              <a:buFont typeface="Arial" panose="020B0604020202020204" pitchFamily="34" charset="0"/>
              <a:buChar char="•"/>
            </a:pPr>
            <a:r>
              <a:rPr lang="de-DE" sz="1050" dirty="0" err="1">
                <a:solidFill>
                  <a:schemeClr val="bg1"/>
                </a:solidFill>
              </a:rPr>
              <a:t>Claw</a:t>
            </a:r>
            <a:r>
              <a:rPr lang="de-DE" sz="1050" dirty="0">
                <a:solidFill>
                  <a:schemeClr val="bg1"/>
                </a:solidFill>
              </a:rPr>
              <a:t> back </a:t>
            </a:r>
            <a:r>
              <a:rPr lang="de-DE" sz="1050" dirty="0" err="1">
                <a:solidFill>
                  <a:schemeClr val="bg1"/>
                </a:solidFill>
              </a:rPr>
              <a:t>possibilities</a:t>
            </a:r>
            <a:endParaRPr lang="de-DE" sz="1050" dirty="0">
              <a:solidFill>
                <a:schemeClr val="bg1"/>
              </a:solidFill>
            </a:endParaRPr>
          </a:p>
        </p:txBody>
      </p:sp>
    </p:spTree>
    <p:extLst>
      <p:ext uri="{BB962C8B-B14F-4D97-AF65-F5344CB8AC3E}">
        <p14:creationId xmlns:p14="http://schemas.microsoft.com/office/powerpoint/2010/main" val="3610239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04"/>
                                        </p:tgtEl>
                                        <p:attrNameLst>
                                          <p:attrName>style.visibility</p:attrName>
                                        </p:attrNameLst>
                                      </p:cBhvr>
                                      <p:to>
                                        <p:strVal val="visible"/>
                                      </p:to>
                                    </p:set>
                                    <p:anim calcmode="lin" valueType="num">
                                      <p:cBhvr>
                                        <p:cTn id="7" dur="1000" fill="hold"/>
                                        <p:tgtEl>
                                          <p:spTgt spid="104"/>
                                        </p:tgtEl>
                                        <p:attrNameLst>
                                          <p:attrName>ppt_w</p:attrName>
                                        </p:attrNameLst>
                                      </p:cBhvr>
                                      <p:tavLst>
                                        <p:tav tm="0">
                                          <p:val>
                                            <p:strVal val="#ppt_w*0.70"/>
                                          </p:val>
                                        </p:tav>
                                        <p:tav tm="100000">
                                          <p:val>
                                            <p:strVal val="#ppt_w"/>
                                          </p:val>
                                        </p:tav>
                                      </p:tavLst>
                                    </p:anim>
                                    <p:anim calcmode="lin" valueType="num">
                                      <p:cBhvr>
                                        <p:cTn id="8" dur="1000" fill="hold"/>
                                        <p:tgtEl>
                                          <p:spTgt spid="104"/>
                                        </p:tgtEl>
                                        <p:attrNameLst>
                                          <p:attrName>ppt_h</p:attrName>
                                        </p:attrNameLst>
                                      </p:cBhvr>
                                      <p:tavLst>
                                        <p:tav tm="0">
                                          <p:val>
                                            <p:strVal val="#ppt_h"/>
                                          </p:val>
                                        </p:tav>
                                        <p:tav tm="100000">
                                          <p:val>
                                            <p:strVal val="#ppt_h"/>
                                          </p:val>
                                        </p:tav>
                                      </p:tavLst>
                                    </p:anim>
                                    <p:animEffect transition="in" filter="fade">
                                      <p:cBhvr>
                                        <p:cTn id="9" dur="1000"/>
                                        <p:tgtEl>
                                          <p:spTgt spid="10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dissolve">
                                      <p:cBhvr>
                                        <p:cTn id="14" dur="500"/>
                                        <p:tgtEl>
                                          <p:spTgt spid="112"/>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dissolve">
                                      <p:cBhvr>
                                        <p:cTn id="17" dur="500"/>
                                        <p:tgtEl>
                                          <p:spTgt spid="113"/>
                                        </p:tgtEl>
                                      </p:cBhvr>
                                    </p:animEffect>
                                  </p:childTnLst>
                                </p:cTn>
                              </p:par>
                              <p:par>
                                <p:cTn id="18" presetID="9" presetClass="entr" presetSubtype="0" fill="hold" nodeType="withEffect">
                                  <p:stCondLst>
                                    <p:cond delay="0"/>
                                  </p:stCondLst>
                                  <p:childTnLst>
                                    <p:set>
                                      <p:cBhvr>
                                        <p:cTn id="19" dur="1" fill="hold">
                                          <p:stCondLst>
                                            <p:cond delay="0"/>
                                          </p:stCondLst>
                                        </p:cTn>
                                        <p:tgtEl>
                                          <p:spTgt spid="111"/>
                                        </p:tgtEl>
                                        <p:attrNameLst>
                                          <p:attrName>style.visibility</p:attrName>
                                        </p:attrNameLst>
                                      </p:cBhvr>
                                      <p:to>
                                        <p:strVal val="visible"/>
                                      </p:to>
                                    </p:set>
                                    <p:animEffect transition="in" filter="dissolve">
                                      <p:cBhvr>
                                        <p:cTn id="20" dur="500"/>
                                        <p:tgtEl>
                                          <p:spTgt spid="1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14"/>
                                        </p:tgtEl>
                                        <p:attrNameLst>
                                          <p:attrName>style.visibility</p:attrName>
                                        </p:attrNameLst>
                                      </p:cBhvr>
                                      <p:to>
                                        <p:strVal val="visible"/>
                                      </p:to>
                                    </p:set>
                                    <p:animEffect transition="in" filter="wipe(left)">
                                      <p:cBhvr>
                                        <p:cTn id="25" dur="500"/>
                                        <p:tgtEl>
                                          <p:spTgt spid="114"/>
                                        </p:tgtEl>
                                      </p:cBhvr>
                                    </p:animEffect>
                                  </p:childTnLst>
                                </p:cTn>
                              </p:par>
                            </p:childTnLst>
                          </p:cTn>
                        </p:par>
                        <p:par>
                          <p:cTn id="26" fill="hold">
                            <p:stCondLst>
                              <p:cond delay="500"/>
                            </p:stCondLst>
                            <p:childTnLst>
                              <p:par>
                                <p:cTn id="27" presetID="22" presetClass="entr" presetSubtype="1" fill="hold" grpId="0" nodeType="afterEffect">
                                  <p:stCondLst>
                                    <p:cond delay="25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115"/>
                                        </p:tgtEl>
                                        <p:attrNameLst>
                                          <p:attrName>style.visibility</p:attrName>
                                        </p:attrNameLst>
                                      </p:cBhvr>
                                      <p:to>
                                        <p:strVal val="visible"/>
                                      </p:to>
                                    </p:set>
                                    <p:anim calcmode="lin" valueType="num">
                                      <p:cBhvr additive="base">
                                        <p:cTn id="34" dur="500" fill="hold"/>
                                        <p:tgtEl>
                                          <p:spTgt spid="115"/>
                                        </p:tgtEl>
                                        <p:attrNameLst>
                                          <p:attrName>ppt_x</p:attrName>
                                        </p:attrNameLst>
                                      </p:cBhvr>
                                      <p:tavLst>
                                        <p:tav tm="0">
                                          <p:val>
                                            <p:strVal val="1+#ppt_w/2"/>
                                          </p:val>
                                        </p:tav>
                                        <p:tav tm="100000">
                                          <p:val>
                                            <p:strVal val="#ppt_x"/>
                                          </p:val>
                                        </p:tav>
                                      </p:tavLst>
                                    </p:anim>
                                    <p:anim calcmode="lin" valueType="num">
                                      <p:cBhvr additive="base">
                                        <p:cTn id="35" dur="500" fill="hold"/>
                                        <p:tgtEl>
                                          <p:spTgt spid="115"/>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116"/>
                                        </p:tgtEl>
                                        <p:attrNameLst>
                                          <p:attrName>style.visibility</p:attrName>
                                        </p:attrNameLst>
                                      </p:cBhvr>
                                      <p:to>
                                        <p:strVal val="visible"/>
                                      </p:to>
                                    </p:set>
                                    <p:anim calcmode="lin" valueType="num">
                                      <p:cBhvr additive="base">
                                        <p:cTn id="40" dur="500" fill="hold"/>
                                        <p:tgtEl>
                                          <p:spTgt spid="116"/>
                                        </p:tgtEl>
                                        <p:attrNameLst>
                                          <p:attrName>ppt_x</p:attrName>
                                        </p:attrNameLst>
                                      </p:cBhvr>
                                      <p:tavLst>
                                        <p:tav tm="0">
                                          <p:val>
                                            <p:strVal val="1+#ppt_w/2"/>
                                          </p:val>
                                        </p:tav>
                                        <p:tav tm="100000">
                                          <p:val>
                                            <p:strVal val="#ppt_x"/>
                                          </p:val>
                                        </p:tav>
                                      </p:tavLst>
                                    </p:anim>
                                    <p:anim calcmode="lin" valueType="num">
                                      <p:cBhvr additive="base">
                                        <p:cTn id="41" dur="500" fill="hold"/>
                                        <p:tgtEl>
                                          <p:spTgt spid="116"/>
                                        </p:tgtEl>
                                        <p:attrNameLst>
                                          <p:attrName>ppt_y</p:attrName>
                                        </p:attrNameLst>
                                      </p:cBhvr>
                                      <p:tavLst>
                                        <p:tav tm="0">
                                          <p:val>
                                            <p:strVal val="#ppt_y"/>
                                          </p:val>
                                        </p:tav>
                                        <p:tav tm="100000">
                                          <p:val>
                                            <p:strVal val="#ppt_y"/>
                                          </p:val>
                                        </p:tav>
                                      </p:tavLst>
                                    </p:anim>
                                  </p:childTnLst>
                                </p:cTn>
                              </p:par>
                              <p:par>
                                <p:cTn id="42" presetID="16" presetClass="entr" presetSubtype="37" fill="hold" nodeType="withEffect">
                                  <p:stCondLst>
                                    <p:cond delay="500"/>
                                  </p:stCondLst>
                                  <p:childTnLst>
                                    <p:set>
                                      <p:cBhvr>
                                        <p:cTn id="43" dur="1" fill="hold">
                                          <p:stCondLst>
                                            <p:cond delay="0"/>
                                          </p:stCondLst>
                                        </p:cTn>
                                        <p:tgtEl>
                                          <p:spTgt spid="117"/>
                                        </p:tgtEl>
                                        <p:attrNameLst>
                                          <p:attrName>style.visibility</p:attrName>
                                        </p:attrNameLst>
                                      </p:cBhvr>
                                      <p:to>
                                        <p:strVal val="visible"/>
                                      </p:to>
                                    </p:set>
                                    <p:animEffect transition="in" filter="barn(outVertical)">
                                      <p:cBhvr>
                                        <p:cTn id="44" dur="500"/>
                                        <p:tgtEl>
                                          <p:spTgt spid="117"/>
                                        </p:tgtEl>
                                      </p:cBhvr>
                                    </p:animEffect>
                                  </p:childTnLst>
                                </p:cTn>
                              </p:par>
                              <p:par>
                                <p:cTn id="45" presetID="16" presetClass="entr" presetSubtype="42" fill="hold" nodeType="withEffect">
                                  <p:stCondLst>
                                    <p:cond delay="500"/>
                                  </p:stCondLst>
                                  <p:childTnLst>
                                    <p:set>
                                      <p:cBhvr>
                                        <p:cTn id="46" dur="1" fill="hold">
                                          <p:stCondLst>
                                            <p:cond delay="0"/>
                                          </p:stCondLst>
                                        </p:cTn>
                                        <p:tgtEl>
                                          <p:spTgt spid="118"/>
                                        </p:tgtEl>
                                        <p:attrNameLst>
                                          <p:attrName>style.visibility</p:attrName>
                                        </p:attrNameLst>
                                      </p:cBhvr>
                                      <p:to>
                                        <p:strVal val="visible"/>
                                      </p:to>
                                    </p:set>
                                    <p:animEffect transition="in" filter="barn(outHorizontal)">
                                      <p:cBhvr>
                                        <p:cTn id="47" dur="500"/>
                                        <p:tgtEl>
                                          <p:spTgt spid="11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left)">
                                      <p:cBhvr>
                                        <p:cTn id="52" dur="500"/>
                                        <p:tgtEl>
                                          <p:spTgt spid="6">
                                            <p:txEl>
                                              <p:pRg st="0" end="0"/>
                                            </p:txEl>
                                          </p:spTgt>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Effect transition="in" filter="wipe(left)">
                                      <p:cBhvr>
                                        <p:cTn id="56" dur="500"/>
                                        <p:tgtEl>
                                          <p:spTgt spid="6">
                                            <p:txEl>
                                              <p:pRg st="1" end="1"/>
                                            </p:txEl>
                                          </p:spTgt>
                                        </p:tgtEl>
                                      </p:cBhvr>
                                    </p:animEffect>
                                  </p:childTnLst>
                                </p:cTn>
                              </p:par>
                            </p:childTnLst>
                          </p:cTn>
                        </p:par>
                        <p:par>
                          <p:cTn id="57" fill="hold">
                            <p:stCondLst>
                              <p:cond delay="1000"/>
                            </p:stCondLst>
                            <p:childTnLst>
                              <p:par>
                                <p:cTn id="58" presetID="22" presetClass="entr" presetSubtype="8" fill="hold" grpId="0" nodeType="afterEffect">
                                  <p:stCondLst>
                                    <p:cond delay="0"/>
                                  </p:stCondLst>
                                  <p:childTnLst>
                                    <p:set>
                                      <p:cBhvr>
                                        <p:cTn id="59" dur="1" fill="hold">
                                          <p:stCondLst>
                                            <p:cond delay="0"/>
                                          </p:stCondLst>
                                        </p:cTn>
                                        <p:tgtEl>
                                          <p:spTgt spid="6">
                                            <p:txEl>
                                              <p:pRg st="2" end="2"/>
                                            </p:txEl>
                                          </p:spTgt>
                                        </p:tgtEl>
                                        <p:attrNameLst>
                                          <p:attrName>style.visibility</p:attrName>
                                        </p:attrNameLst>
                                      </p:cBhvr>
                                      <p:to>
                                        <p:strVal val="visible"/>
                                      </p:to>
                                    </p:set>
                                    <p:animEffect transition="in" filter="wipe(left)">
                                      <p:cBhvr>
                                        <p:cTn id="60" dur="500"/>
                                        <p:tgtEl>
                                          <p:spTgt spid="6">
                                            <p:txEl>
                                              <p:pRg st="2" end="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119"/>
                                        </p:tgtEl>
                                        <p:attrNameLst>
                                          <p:attrName>style.visibility</p:attrName>
                                        </p:attrNameLst>
                                      </p:cBhvr>
                                      <p:to>
                                        <p:strVal val="visible"/>
                                      </p:to>
                                    </p:set>
                                    <p:anim calcmode="lin" valueType="num">
                                      <p:cBhvr additive="base">
                                        <p:cTn id="65" dur="500" fill="hold"/>
                                        <p:tgtEl>
                                          <p:spTgt spid="119"/>
                                        </p:tgtEl>
                                        <p:attrNameLst>
                                          <p:attrName>ppt_x</p:attrName>
                                        </p:attrNameLst>
                                      </p:cBhvr>
                                      <p:tavLst>
                                        <p:tav tm="0">
                                          <p:val>
                                            <p:strVal val="1+#ppt_w/2"/>
                                          </p:val>
                                        </p:tav>
                                        <p:tav tm="100000">
                                          <p:val>
                                            <p:strVal val="#ppt_x"/>
                                          </p:val>
                                        </p:tav>
                                      </p:tavLst>
                                    </p:anim>
                                    <p:anim calcmode="lin" valueType="num">
                                      <p:cBhvr additive="base">
                                        <p:cTn id="66" dur="500" fill="hold"/>
                                        <p:tgtEl>
                                          <p:spTgt spid="119"/>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2" fill="hold" grpId="0" nodeType="clickEffect">
                                  <p:stCondLst>
                                    <p:cond delay="0"/>
                                  </p:stCondLst>
                                  <p:childTnLst>
                                    <p:set>
                                      <p:cBhvr>
                                        <p:cTn id="70" dur="1" fill="hold">
                                          <p:stCondLst>
                                            <p:cond delay="0"/>
                                          </p:stCondLst>
                                        </p:cTn>
                                        <p:tgtEl>
                                          <p:spTgt spid="120"/>
                                        </p:tgtEl>
                                        <p:attrNameLst>
                                          <p:attrName>style.visibility</p:attrName>
                                        </p:attrNameLst>
                                      </p:cBhvr>
                                      <p:to>
                                        <p:strVal val="visible"/>
                                      </p:to>
                                    </p:set>
                                    <p:anim calcmode="lin" valueType="num">
                                      <p:cBhvr additive="base">
                                        <p:cTn id="71" dur="500" fill="hold"/>
                                        <p:tgtEl>
                                          <p:spTgt spid="120"/>
                                        </p:tgtEl>
                                        <p:attrNameLst>
                                          <p:attrName>ppt_x</p:attrName>
                                        </p:attrNameLst>
                                      </p:cBhvr>
                                      <p:tavLst>
                                        <p:tav tm="0">
                                          <p:val>
                                            <p:strVal val="1+#ppt_w/2"/>
                                          </p:val>
                                        </p:tav>
                                        <p:tav tm="100000">
                                          <p:val>
                                            <p:strVal val="#ppt_x"/>
                                          </p:val>
                                        </p:tav>
                                      </p:tavLst>
                                    </p:anim>
                                    <p:anim calcmode="lin" valueType="num">
                                      <p:cBhvr additive="base">
                                        <p:cTn id="72" dur="500" fill="hold"/>
                                        <p:tgtEl>
                                          <p:spTgt spid="120"/>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grpId="0" nodeType="clickEffect">
                                  <p:stCondLst>
                                    <p:cond delay="0"/>
                                  </p:stCondLst>
                                  <p:childTnLst>
                                    <p:set>
                                      <p:cBhvr>
                                        <p:cTn id="76" dur="1" fill="hold">
                                          <p:stCondLst>
                                            <p:cond delay="0"/>
                                          </p:stCondLst>
                                        </p:cTn>
                                        <p:tgtEl>
                                          <p:spTgt spid="121"/>
                                        </p:tgtEl>
                                        <p:attrNameLst>
                                          <p:attrName>style.visibility</p:attrName>
                                        </p:attrNameLst>
                                      </p:cBhvr>
                                      <p:to>
                                        <p:strVal val="visible"/>
                                      </p:to>
                                    </p:set>
                                    <p:anim calcmode="lin" valueType="num">
                                      <p:cBhvr additive="base">
                                        <p:cTn id="77" dur="500" fill="hold"/>
                                        <p:tgtEl>
                                          <p:spTgt spid="121"/>
                                        </p:tgtEl>
                                        <p:attrNameLst>
                                          <p:attrName>ppt_x</p:attrName>
                                        </p:attrNameLst>
                                      </p:cBhvr>
                                      <p:tavLst>
                                        <p:tav tm="0">
                                          <p:val>
                                            <p:strVal val="0-#ppt_w/2"/>
                                          </p:val>
                                        </p:tav>
                                        <p:tav tm="100000">
                                          <p:val>
                                            <p:strVal val="#ppt_x"/>
                                          </p:val>
                                        </p:tav>
                                      </p:tavLst>
                                    </p:anim>
                                    <p:anim calcmode="lin" valueType="num">
                                      <p:cBhvr additive="base">
                                        <p:cTn id="78" dur="500" fill="hold"/>
                                        <p:tgtEl>
                                          <p:spTgt spid="121"/>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122"/>
                                        </p:tgtEl>
                                        <p:attrNameLst>
                                          <p:attrName>style.visibility</p:attrName>
                                        </p:attrNameLst>
                                      </p:cBhvr>
                                      <p:to>
                                        <p:strVal val="visible"/>
                                      </p:to>
                                    </p:set>
                                    <p:anim calcmode="lin" valueType="num">
                                      <p:cBhvr additive="base">
                                        <p:cTn id="83" dur="500" fill="hold"/>
                                        <p:tgtEl>
                                          <p:spTgt spid="122"/>
                                        </p:tgtEl>
                                        <p:attrNameLst>
                                          <p:attrName>ppt_x</p:attrName>
                                        </p:attrNameLst>
                                      </p:cBhvr>
                                      <p:tavLst>
                                        <p:tav tm="0">
                                          <p:val>
                                            <p:strVal val="0-#ppt_w/2"/>
                                          </p:val>
                                        </p:tav>
                                        <p:tav tm="100000">
                                          <p:val>
                                            <p:strVal val="#ppt_x"/>
                                          </p:val>
                                        </p:tav>
                                      </p:tavLst>
                                    </p:anim>
                                    <p:anim calcmode="lin" valueType="num">
                                      <p:cBhvr additive="base">
                                        <p:cTn id="84" dur="500" fill="hold"/>
                                        <p:tgtEl>
                                          <p:spTgt spid="122"/>
                                        </p:tgtEl>
                                        <p:attrNameLst>
                                          <p:attrName>ppt_y</p:attrName>
                                        </p:attrNameLst>
                                      </p:cBhvr>
                                      <p:tavLst>
                                        <p:tav tm="0">
                                          <p:val>
                                            <p:strVal val="#ppt_y"/>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grpId="0" nodeType="clickEffect">
                                  <p:stCondLst>
                                    <p:cond delay="0"/>
                                  </p:stCondLst>
                                  <p:childTnLst>
                                    <p:set>
                                      <p:cBhvr>
                                        <p:cTn id="88" dur="1" fill="hold">
                                          <p:stCondLst>
                                            <p:cond delay="0"/>
                                          </p:stCondLst>
                                        </p:cTn>
                                        <p:tgtEl>
                                          <p:spTgt spid="124"/>
                                        </p:tgtEl>
                                        <p:attrNameLst>
                                          <p:attrName>style.visibility</p:attrName>
                                        </p:attrNameLst>
                                      </p:cBhvr>
                                      <p:to>
                                        <p:strVal val="visible"/>
                                      </p:to>
                                    </p:set>
                                    <p:anim calcmode="lin" valueType="num">
                                      <p:cBhvr additive="base">
                                        <p:cTn id="89" dur="500" fill="hold"/>
                                        <p:tgtEl>
                                          <p:spTgt spid="124"/>
                                        </p:tgtEl>
                                        <p:attrNameLst>
                                          <p:attrName>ppt_x</p:attrName>
                                        </p:attrNameLst>
                                      </p:cBhvr>
                                      <p:tavLst>
                                        <p:tav tm="0">
                                          <p:val>
                                            <p:strVal val="0-#ppt_w/2"/>
                                          </p:val>
                                        </p:tav>
                                        <p:tav tm="100000">
                                          <p:val>
                                            <p:strVal val="#ppt_x"/>
                                          </p:val>
                                        </p:tav>
                                      </p:tavLst>
                                    </p:anim>
                                    <p:anim calcmode="lin" valueType="num">
                                      <p:cBhvr additive="base">
                                        <p:cTn id="90" dur="500" fill="hold"/>
                                        <p:tgtEl>
                                          <p:spTgt spid="124"/>
                                        </p:tgtEl>
                                        <p:attrNameLst>
                                          <p:attrName>ppt_y</p:attrName>
                                        </p:attrNameLst>
                                      </p:cBhvr>
                                      <p:tavLst>
                                        <p:tav tm="0">
                                          <p:val>
                                            <p:strVal val="#ppt_y"/>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8" fill="hold" grpId="0" nodeType="clickEffect">
                                  <p:stCondLst>
                                    <p:cond delay="0"/>
                                  </p:stCondLst>
                                  <p:childTnLst>
                                    <p:set>
                                      <p:cBhvr>
                                        <p:cTn id="94" dur="1" fill="hold">
                                          <p:stCondLst>
                                            <p:cond delay="0"/>
                                          </p:stCondLst>
                                        </p:cTn>
                                        <p:tgtEl>
                                          <p:spTgt spid="123"/>
                                        </p:tgtEl>
                                        <p:attrNameLst>
                                          <p:attrName>style.visibility</p:attrName>
                                        </p:attrNameLst>
                                      </p:cBhvr>
                                      <p:to>
                                        <p:strVal val="visible"/>
                                      </p:to>
                                    </p:set>
                                    <p:anim calcmode="lin" valueType="num">
                                      <p:cBhvr additive="base">
                                        <p:cTn id="95" dur="500" fill="hold"/>
                                        <p:tgtEl>
                                          <p:spTgt spid="123"/>
                                        </p:tgtEl>
                                        <p:attrNameLst>
                                          <p:attrName>ppt_x</p:attrName>
                                        </p:attrNameLst>
                                      </p:cBhvr>
                                      <p:tavLst>
                                        <p:tav tm="0">
                                          <p:val>
                                            <p:strVal val="0-#ppt_w/2"/>
                                          </p:val>
                                        </p:tav>
                                        <p:tav tm="100000">
                                          <p:val>
                                            <p:strVal val="#ppt_x"/>
                                          </p:val>
                                        </p:tav>
                                      </p:tavLst>
                                    </p:anim>
                                    <p:anim calcmode="lin" valueType="num">
                                      <p:cBhvr additive="base">
                                        <p:cTn id="96" dur="500" fill="hold"/>
                                        <p:tgtEl>
                                          <p:spTgt spid="123"/>
                                        </p:tgtEl>
                                        <p:attrNameLst>
                                          <p:attrName>ppt_y</p:attrName>
                                        </p:attrNameLst>
                                      </p:cBhvr>
                                      <p:tavLst>
                                        <p:tav tm="0">
                                          <p:val>
                                            <p:strVal val="#ppt_y"/>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8" fill="hold" grpId="0" nodeType="clickEffect">
                                  <p:stCondLst>
                                    <p:cond delay="0"/>
                                  </p:stCondLst>
                                  <p:childTnLst>
                                    <p:set>
                                      <p:cBhvr>
                                        <p:cTn id="100" dur="1" fill="hold">
                                          <p:stCondLst>
                                            <p:cond delay="0"/>
                                          </p:stCondLst>
                                        </p:cTn>
                                        <p:tgtEl>
                                          <p:spTgt spid="125"/>
                                        </p:tgtEl>
                                        <p:attrNameLst>
                                          <p:attrName>style.visibility</p:attrName>
                                        </p:attrNameLst>
                                      </p:cBhvr>
                                      <p:to>
                                        <p:strVal val="visible"/>
                                      </p:to>
                                    </p:set>
                                    <p:anim calcmode="lin" valueType="num">
                                      <p:cBhvr additive="base">
                                        <p:cTn id="101" dur="500" fill="hold"/>
                                        <p:tgtEl>
                                          <p:spTgt spid="125"/>
                                        </p:tgtEl>
                                        <p:attrNameLst>
                                          <p:attrName>ppt_x</p:attrName>
                                        </p:attrNameLst>
                                      </p:cBhvr>
                                      <p:tavLst>
                                        <p:tav tm="0">
                                          <p:val>
                                            <p:strVal val="0-#ppt_w/2"/>
                                          </p:val>
                                        </p:tav>
                                        <p:tav tm="100000">
                                          <p:val>
                                            <p:strVal val="#ppt_x"/>
                                          </p:val>
                                        </p:tav>
                                      </p:tavLst>
                                    </p:anim>
                                    <p:anim calcmode="lin" valueType="num">
                                      <p:cBhvr additive="base">
                                        <p:cTn id="102" dur="500" fill="hold"/>
                                        <p:tgtEl>
                                          <p:spTgt spid="125"/>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8" fill="hold" grpId="0" nodeType="clickEffect">
                                  <p:stCondLst>
                                    <p:cond delay="0"/>
                                  </p:stCondLst>
                                  <p:childTnLst>
                                    <p:set>
                                      <p:cBhvr>
                                        <p:cTn id="106" dur="1" fill="hold">
                                          <p:stCondLst>
                                            <p:cond delay="0"/>
                                          </p:stCondLst>
                                        </p:cTn>
                                        <p:tgtEl>
                                          <p:spTgt spid="126"/>
                                        </p:tgtEl>
                                        <p:attrNameLst>
                                          <p:attrName>style.visibility</p:attrName>
                                        </p:attrNameLst>
                                      </p:cBhvr>
                                      <p:to>
                                        <p:strVal val="visible"/>
                                      </p:to>
                                    </p:set>
                                    <p:anim calcmode="lin" valueType="num">
                                      <p:cBhvr additive="base">
                                        <p:cTn id="107" dur="500" fill="hold"/>
                                        <p:tgtEl>
                                          <p:spTgt spid="126"/>
                                        </p:tgtEl>
                                        <p:attrNameLst>
                                          <p:attrName>ppt_x</p:attrName>
                                        </p:attrNameLst>
                                      </p:cBhvr>
                                      <p:tavLst>
                                        <p:tav tm="0">
                                          <p:val>
                                            <p:strVal val="0-#ppt_w/2"/>
                                          </p:val>
                                        </p:tav>
                                        <p:tav tm="100000">
                                          <p:val>
                                            <p:strVal val="#ppt_x"/>
                                          </p:val>
                                        </p:tav>
                                      </p:tavLst>
                                    </p:anim>
                                    <p:anim calcmode="lin" valueType="num">
                                      <p:cBhvr additive="base">
                                        <p:cTn id="108" dur="500" fill="hold"/>
                                        <p:tgtEl>
                                          <p:spTgt spid="126"/>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childTnLst>
                                    <p:set>
                                      <p:cBhvr>
                                        <p:cTn id="112" dur="1" fill="hold">
                                          <p:stCondLst>
                                            <p:cond delay="0"/>
                                          </p:stCondLst>
                                        </p:cTn>
                                        <p:tgtEl>
                                          <p:spTgt spid="127"/>
                                        </p:tgtEl>
                                        <p:attrNameLst>
                                          <p:attrName>style.visibility</p:attrName>
                                        </p:attrNameLst>
                                      </p:cBhvr>
                                      <p:to>
                                        <p:strVal val="visible"/>
                                      </p:to>
                                    </p:set>
                                    <p:anim calcmode="lin" valueType="num">
                                      <p:cBhvr additive="base">
                                        <p:cTn id="113" dur="500" fill="hold"/>
                                        <p:tgtEl>
                                          <p:spTgt spid="127"/>
                                        </p:tgtEl>
                                        <p:attrNameLst>
                                          <p:attrName>ppt_x</p:attrName>
                                        </p:attrNameLst>
                                      </p:cBhvr>
                                      <p:tavLst>
                                        <p:tav tm="0">
                                          <p:val>
                                            <p:strVal val="0-#ppt_w/2"/>
                                          </p:val>
                                        </p:tav>
                                        <p:tav tm="100000">
                                          <p:val>
                                            <p:strVal val="#ppt_x"/>
                                          </p:val>
                                        </p:tav>
                                      </p:tavLst>
                                    </p:anim>
                                    <p:anim calcmode="lin" valueType="num">
                                      <p:cBhvr additive="base">
                                        <p:cTn id="114" dur="500" fill="hold"/>
                                        <p:tgtEl>
                                          <p:spTgt spid="127"/>
                                        </p:tgtEl>
                                        <p:attrNameLst>
                                          <p:attrName>ppt_y</p:attrName>
                                        </p:attrNameLst>
                                      </p:cBhvr>
                                      <p:tavLst>
                                        <p:tav tm="0">
                                          <p:val>
                                            <p:strVal val="#ppt_y"/>
                                          </p:val>
                                        </p:tav>
                                        <p:tav tm="100000">
                                          <p:val>
                                            <p:strVal val="#ppt_y"/>
                                          </p:val>
                                        </p:tav>
                                      </p:tavLst>
                                    </p:anim>
                                  </p:childTnLst>
                                </p:cTn>
                              </p:par>
                              <p:par>
                                <p:cTn id="115" presetID="55" presetClass="entr" presetSubtype="0" fill="hold" nodeType="withEffect">
                                  <p:stCondLst>
                                    <p:cond delay="0"/>
                                  </p:stCondLst>
                                  <p:childTnLst>
                                    <p:set>
                                      <p:cBhvr>
                                        <p:cTn id="116" dur="1" fill="hold">
                                          <p:stCondLst>
                                            <p:cond delay="0"/>
                                          </p:stCondLst>
                                        </p:cTn>
                                        <p:tgtEl>
                                          <p:spTgt spid="129"/>
                                        </p:tgtEl>
                                        <p:attrNameLst>
                                          <p:attrName>style.visibility</p:attrName>
                                        </p:attrNameLst>
                                      </p:cBhvr>
                                      <p:to>
                                        <p:strVal val="visible"/>
                                      </p:to>
                                    </p:set>
                                    <p:anim calcmode="lin" valueType="num">
                                      <p:cBhvr>
                                        <p:cTn id="117" dur="1000" fill="hold"/>
                                        <p:tgtEl>
                                          <p:spTgt spid="129"/>
                                        </p:tgtEl>
                                        <p:attrNameLst>
                                          <p:attrName>ppt_w</p:attrName>
                                        </p:attrNameLst>
                                      </p:cBhvr>
                                      <p:tavLst>
                                        <p:tav tm="0">
                                          <p:val>
                                            <p:strVal val="#ppt_w*0.70"/>
                                          </p:val>
                                        </p:tav>
                                        <p:tav tm="100000">
                                          <p:val>
                                            <p:strVal val="#ppt_w"/>
                                          </p:val>
                                        </p:tav>
                                      </p:tavLst>
                                    </p:anim>
                                    <p:anim calcmode="lin" valueType="num">
                                      <p:cBhvr>
                                        <p:cTn id="118" dur="1000" fill="hold"/>
                                        <p:tgtEl>
                                          <p:spTgt spid="129"/>
                                        </p:tgtEl>
                                        <p:attrNameLst>
                                          <p:attrName>ppt_h</p:attrName>
                                        </p:attrNameLst>
                                      </p:cBhvr>
                                      <p:tavLst>
                                        <p:tav tm="0">
                                          <p:val>
                                            <p:strVal val="#ppt_h"/>
                                          </p:val>
                                        </p:tav>
                                        <p:tav tm="100000">
                                          <p:val>
                                            <p:strVal val="#ppt_h"/>
                                          </p:val>
                                        </p:tav>
                                      </p:tavLst>
                                    </p:anim>
                                    <p:animEffect transition="in" filter="fade">
                                      <p:cBhvr>
                                        <p:cTn id="119" dur="1000"/>
                                        <p:tgtEl>
                                          <p:spTgt spid="129"/>
                                        </p:tgtEl>
                                      </p:cBhvr>
                                    </p:animEffect>
                                  </p:childTnLst>
                                </p:cTn>
                              </p:par>
                              <p:par>
                                <p:cTn id="120" presetID="55" presetClass="entr" presetSubtype="0" fill="hold" nodeType="withEffect">
                                  <p:stCondLst>
                                    <p:cond delay="0"/>
                                  </p:stCondLst>
                                  <p:childTnLst>
                                    <p:set>
                                      <p:cBhvr>
                                        <p:cTn id="121" dur="1" fill="hold">
                                          <p:stCondLst>
                                            <p:cond delay="0"/>
                                          </p:stCondLst>
                                        </p:cTn>
                                        <p:tgtEl>
                                          <p:spTgt spid="130"/>
                                        </p:tgtEl>
                                        <p:attrNameLst>
                                          <p:attrName>style.visibility</p:attrName>
                                        </p:attrNameLst>
                                      </p:cBhvr>
                                      <p:to>
                                        <p:strVal val="visible"/>
                                      </p:to>
                                    </p:set>
                                    <p:anim calcmode="lin" valueType="num">
                                      <p:cBhvr>
                                        <p:cTn id="122" dur="1000" fill="hold"/>
                                        <p:tgtEl>
                                          <p:spTgt spid="130"/>
                                        </p:tgtEl>
                                        <p:attrNameLst>
                                          <p:attrName>ppt_w</p:attrName>
                                        </p:attrNameLst>
                                      </p:cBhvr>
                                      <p:tavLst>
                                        <p:tav tm="0">
                                          <p:val>
                                            <p:strVal val="#ppt_w*0.70"/>
                                          </p:val>
                                        </p:tav>
                                        <p:tav tm="100000">
                                          <p:val>
                                            <p:strVal val="#ppt_w"/>
                                          </p:val>
                                        </p:tav>
                                      </p:tavLst>
                                    </p:anim>
                                    <p:anim calcmode="lin" valueType="num">
                                      <p:cBhvr>
                                        <p:cTn id="123" dur="1000" fill="hold"/>
                                        <p:tgtEl>
                                          <p:spTgt spid="130"/>
                                        </p:tgtEl>
                                        <p:attrNameLst>
                                          <p:attrName>ppt_h</p:attrName>
                                        </p:attrNameLst>
                                      </p:cBhvr>
                                      <p:tavLst>
                                        <p:tav tm="0">
                                          <p:val>
                                            <p:strVal val="#ppt_h"/>
                                          </p:val>
                                        </p:tav>
                                        <p:tav tm="100000">
                                          <p:val>
                                            <p:strVal val="#ppt_h"/>
                                          </p:val>
                                        </p:tav>
                                      </p:tavLst>
                                    </p:anim>
                                    <p:animEffect transition="in" filter="fade">
                                      <p:cBhvr>
                                        <p:cTn id="124" dur="1000"/>
                                        <p:tgtEl>
                                          <p:spTgt spid="130"/>
                                        </p:tgtEl>
                                      </p:cBhvr>
                                    </p:animEffect>
                                  </p:childTnLst>
                                </p:cTn>
                              </p:par>
                              <p:par>
                                <p:cTn id="125" presetID="55" presetClass="entr" presetSubtype="0" fill="hold" nodeType="withEffect">
                                  <p:stCondLst>
                                    <p:cond delay="0"/>
                                  </p:stCondLst>
                                  <p:childTnLst>
                                    <p:set>
                                      <p:cBhvr>
                                        <p:cTn id="126" dur="1" fill="hold">
                                          <p:stCondLst>
                                            <p:cond delay="0"/>
                                          </p:stCondLst>
                                        </p:cTn>
                                        <p:tgtEl>
                                          <p:spTgt spid="131"/>
                                        </p:tgtEl>
                                        <p:attrNameLst>
                                          <p:attrName>style.visibility</p:attrName>
                                        </p:attrNameLst>
                                      </p:cBhvr>
                                      <p:to>
                                        <p:strVal val="visible"/>
                                      </p:to>
                                    </p:set>
                                    <p:anim calcmode="lin" valueType="num">
                                      <p:cBhvr>
                                        <p:cTn id="127" dur="1000" fill="hold"/>
                                        <p:tgtEl>
                                          <p:spTgt spid="131"/>
                                        </p:tgtEl>
                                        <p:attrNameLst>
                                          <p:attrName>ppt_w</p:attrName>
                                        </p:attrNameLst>
                                      </p:cBhvr>
                                      <p:tavLst>
                                        <p:tav tm="0">
                                          <p:val>
                                            <p:strVal val="#ppt_w*0.70"/>
                                          </p:val>
                                        </p:tav>
                                        <p:tav tm="100000">
                                          <p:val>
                                            <p:strVal val="#ppt_w"/>
                                          </p:val>
                                        </p:tav>
                                      </p:tavLst>
                                    </p:anim>
                                    <p:anim calcmode="lin" valueType="num">
                                      <p:cBhvr>
                                        <p:cTn id="128" dur="1000" fill="hold"/>
                                        <p:tgtEl>
                                          <p:spTgt spid="131"/>
                                        </p:tgtEl>
                                        <p:attrNameLst>
                                          <p:attrName>ppt_h</p:attrName>
                                        </p:attrNameLst>
                                      </p:cBhvr>
                                      <p:tavLst>
                                        <p:tav tm="0">
                                          <p:val>
                                            <p:strVal val="#ppt_h"/>
                                          </p:val>
                                        </p:tav>
                                        <p:tav tm="100000">
                                          <p:val>
                                            <p:strVal val="#ppt_h"/>
                                          </p:val>
                                        </p:tav>
                                      </p:tavLst>
                                    </p:anim>
                                    <p:animEffect transition="in" filter="fade">
                                      <p:cBhvr>
                                        <p:cTn id="129" dur="1000"/>
                                        <p:tgtEl>
                                          <p:spTgt spid="131"/>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8" fill="hold" grpId="0" nodeType="clickEffect">
                                  <p:stCondLst>
                                    <p:cond delay="0"/>
                                  </p:stCondLst>
                                  <p:childTnLst>
                                    <p:set>
                                      <p:cBhvr>
                                        <p:cTn id="133" dur="1" fill="hold">
                                          <p:stCondLst>
                                            <p:cond delay="0"/>
                                          </p:stCondLst>
                                        </p:cTn>
                                        <p:tgtEl>
                                          <p:spTgt spid="135"/>
                                        </p:tgtEl>
                                        <p:attrNameLst>
                                          <p:attrName>style.visibility</p:attrName>
                                        </p:attrNameLst>
                                      </p:cBhvr>
                                      <p:to>
                                        <p:strVal val="visible"/>
                                      </p:to>
                                    </p:set>
                                    <p:animEffect transition="in" filter="wipe(left)">
                                      <p:cBhvr>
                                        <p:cTn id="134" dur="500"/>
                                        <p:tgtEl>
                                          <p:spTgt spid="135"/>
                                        </p:tgtEl>
                                      </p:cBhvr>
                                    </p:animEffect>
                                  </p:childTnLst>
                                </p:cTn>
                              </p:par>
                            </p:childTnLst>
                          </p:cTn>
                        </p:par>
                        <p:par>
                          <p:cTn id="135" fill="hold">
                            <p:stCondLst>
                              <p:cond delay="500"/>
                            </p:stCondLst>
                            <p:childTnLst>
                              <p:par>
                                <p:cTn id="136" presetID="22" presetClass="entr" presetSubtype="1" fill="hold" grpId="0" nodeType="afterEffect">
                                  <p:stCondLst>
                                    <p:cond delay="250"/>
                                  </p:stCondLst>
                                  <p:childTnLst>
                                    <p:set>
                                      <p:cBhvr>
                                        <p:cTn id="137" dur="1" fill="hold">
                                          <p:stCondLst>
                                            <p:cond delay="0"/>
                                          </p:stCondLst>
                                        </p:cTn>
                                        <p:tgtEl>
                                          <p:spTgt spid="48"/>
                                        </p:tgtEl>
                                        <p:attrNameLst>
                                          <p:attrName>style.visibility</p:attrName>
                                        </p:attrNameLst>
                                      </p:cBhvr>
                                      <p:to>
                                        <p:strVal val="visible"/>
                                      </p:to>
                                    </p:set>
                                    <p:animEffect transition="in" filter="wipe(up)">
                                      <p:cBhvr>
                                        <p:cTn id="138" dur="500"/>
                                        <p:tgtEl>
                                          <p:spTgt spid="48"/>
                                        </p:tgtEl>
                                      </p:cBhvr>
                                    </p:animEffect>
                                  </p:childTnLst>
                                </p:cTn>
                              </p:par>
                            </p:childTnLst>
                          </p:cTn>
                        </p:par>
                      </p:childTnLst>
                    </p:cTn>
                  </p:par>
                  <p:par>
                    <p:cTn id="139" fill="hold">
                      <p:stCondLst>
                        <p:cond delay="indefinite"/>
                      </p:stCondLst>
                      <p:childTnLst>
                        <p:par>
                          <p:cTn id="140" fill="hold">
                            <p:stCondLst>
                              <p:cond delay="0"/>
                            </p:stCondLst>
                            <p:childTnLst>
                              <p:par>
                                <p:cTn id="141" presetID="21" presetClass="entr" presetSubtype="1" fill="hold" grpId="0" nodeType="clickEffect">
                                  <p:stCondLst>
                                    <p:cond delay="0"/>
                                  </p:stCondLst>
                                  <p:childTnLst>
                                    <p:set>
                                      <p:cBhvr>
                                        <p:cTn id="142" dur="1" fill="hold">
                                          <p:stCondLst>
                                            <p:cond delay="0"/>
                                          </p:stCondLst>
                                        </p:cTn>
                                        <p:tgtEl>
                                          <p:spTgt spid="3"/>
                                        </p:tgtEl>
                                        <p:attrNameLst>
                                          <p:attrName>style.visibility</p:attrName>
                                        </p:attrNameLst>
                                      </p:cBhvr>
                                      <p:to>
                                        <p:strVal val="visible"/>
                                      </p:to>
                                    </p:set>
                                    <p:animEffect transition="in" filter="wheel(1)">
                                      <p:cBhvr>
                                        <p:cTn id="14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35" grpId="0" animBg="1"/>
      <p:bldP spid="3" grpId="0" animBg="1"/>
      <p:bldP spid="4" grpId="0"/>
      <p:bldP spid="48" grpId="0"/>
      <p:bldP spid="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3" name="Gerade Verbindung mit Pfeil 92"/>
          <p:cNvCxnSpPr/>
          <p:nvPr/>
        </p:nvCxnSpPr>
        <p:spPr bwMode="auto">
          <a:xfrm flipV="1">
            <a:off x="398868" y="2827281"/>
            <a:ext cx="7906932" cy="5655"/>
          </a:xfrm>
          <a:prstGeom prst="straightConnector1">
            <a:avLst/>
          </a:prstGeom>
          <a:solidFill>
            <a:schemeClr val="accent1"/>
          </a:solidFill>
          <a:ln w="12700" cap="flat" cmpd="sng" algn="ctr">
            <a:solidFill>
              <a:schemeClr val="tx2"/>
            </a:solidFill>
            <a:prstDash val="solid"/>
            <a:round/>
            <a:headEnd type="none" w="med" len="med"/>
            <a:tailEnd type="arrow"/>
          </a:ln>
          <a:effectLst/>
        </p:spPr>
      </p:cxnSp>
      <p:sp>
        <p:nvSpPr>
          <p:cNvPr id="96" name="Textfeld 95"/>
          <p:cNvSpPr txBox="1"/>
          <p:nvPr/>
        </p:nvSpPr>
        <p:spPr>
          <a:xfrm>
            <a:off x="463294" y="2316158"/>
            <a:ext cx="1163197" cy="369332"/>
          </a:xfrm>
          <a:prstGeom prst="rect">
            <a:avLst/>
          </a:prstGeom>
          <a:noFill/>
          <a:ln>
            <a:solidFill>
              <a:schemeClr val="tx2"/>
            </a:solidFill>
          </a:ln>
        </p:spPr>
        <p:txBody>
          <a:bodyPr wrap="none" rtlCol="0">
            <a:spAutoFit/>
          </a:bodyPr>
          <a:lstStyle/>
          <a:p>
            <a:pPr algn="ctr"/>
            <a:r>
              <a:rPr lang="de-DE" sz="900" dirty="0">
                <a:solidFill>
                  <a:srgbClr val="595959"/>
                </a:solidFill>
                <a:latin typeface="+mn-lt"/>
              </a:rPr>
              <a:t>Request </a:t>
            </a:r>
            <a:r>
              <a:rPr lang="de-DE" sz="900" dirty="0" err="1">
                <a:solidFill>
                  <a:srgbClr val="595959"/>
                </a:solidFill>
                <a:latin typeface="+mn-lt"/>
              </a:rPr>
              <a:t>to</a:t>
            </a:r>
            <a:r>
              <a:rPr lang="de-DE" sz="900" dirty="0">
                <a:solidFill>
                  <a:srgbClr val="595959"/>
                </a:solidFill>
                <a:latin typeface="+mn-lt"/>
              </a:rPr>
              <a:t> open</a:t>
            </a:r>
          </a:p>
          <a:p>
            <a:pPr algn="ctr"/>
            <a:r>
              <a:rPr lang="de-DE" sz="900" dirty="0" err="1">
                <a:solidFill>
                  <a:srgbClr val="595959"/>
                </a:solidFill>
              </a:rPr>
              <a:t>insolvency</a:t>
            </a:r>
            <a:r>
              <a:rPr lang="de-DE" sz="900" dirty="0">
                <a:solidFill>
                  <a:srgbClr val="595959"/>
                </a:solidFill>
              </a:rPr>
              <a:t> </a:t>
            </a:r>
            <a:r>
              <a:rPr lang="de-DE" sz="900" dirty="0" err="1">
                <a:solidFill>
                  <a:srgbClr val="595959"/>
                </a:solidFill>
              </a:rPr>
              <a:t>proceedings</a:t>
            </a:r>
            <a:endParaRPr lang="de-DE" sz="900" dirty="0">
              <a:solidFill>
                <a:srgbClr val="595959"/>
              </a:solidFill>
              <a:latin typeface="+mn-lt"/>
            </a:endParaRPr>
          </a:p>
        </p:txBody>
      </p:sp>
      <p:sp>
        <p:nvSpPr>
          <p:cNvPr id="97" name="Textfeld 96"/>
          <p:cNvSpPr txBox="1"/>
          <p:nvPr/>
        </p:nvSpPr>
        <p:spPr>
          <a:xfrm>
            <a:off x="4818279" y="2451630"/>
            <a:ext cx="748923" cy="230832"/>
          </a:xfrm>
          <a:prstGeom prst="rect">
            <a:avLst/>
          </a:prstGeom>
          <a:noFill/>
          <a:ln>
            <a:solidFill>
              <a:schemeClr val="tx2"/>
            </a:solidFill>
          </a:ln>
        </p:spPr>
        <p:txBody>
          <a:bodyPr wrap="none" rtlCol="0">
            <a:spAutoFit/>
          </a:bodyPr>
          <a:lstStyle/>
          <a:p>
            <a:r>
              <a:rPr lang="en-GB" sz="900" dirty="0">
                <a:solidFill>
                  <a:srgbClr val="595959"/>
                </a:solidFill>
                <a:latin typeface="+mn-lt"/>
              </a:rPr>
              <a:t>Opening of</a:t>
            </a:r>
          </a:p>
        </p:txBody>
      </p:sp>
      <p:sp>
        <p:nvSpPr>
          <p:cNvPr id="98" name="Textfeld 97"/>
          <p:cNvSpPr txBox="1"/>
          <p:nvPr/>
        </p:nvSpPr>
        <p:spPr>
          <a:xfrm>
            <a:off x="4465107" y="2976952"/>
            <a:ext cx="1454244" cy="230832"/>
          </a:xfrm>
          <a:prstGeom prst="rect">
            <a:avLst/>
          </a:prstGeom>
          <a:noFill/>
          <a:ln>
            <a:solidFill>
              <a:schemeClr val="tx2"/>
            </a:solidFill>
          </a:ln>
        </p:spPr>
        <p:txBody>
          <a:bodyPr wrap="none" rtlCol="0">
            <a:spAutoFit/>
          </a:bodyPr>
          <a:lstStyle/>
          <a:p>
            <a:r>
              <a:rPr lang="en-GB" sz="900" dirty="0">
                <a:solidFill>
                  <a:srgbClr val="595959"/>
                </a:solidFill>
                <a:latin typeface="+mn-lt"/>
              </a:rPr>
              <a:t>  insolvency proceedings</a:t>
            </a:r>
          </a:p>
        </p:txBody>
      </p:sp>
      <p:sp>
        <p:nvSpPr>
          <p:cNvPr id="114" name="Rechteck 113"/>
          <p:cNvSpPr/>
          <p:nvPr/>
        </p:nvSpPr>
        <p:spPr bwMode="auto">
          <a:xfrm>
            <a:off x="1227734" y="2685490"/>
            <a:ext cx="3964494" cy="155028"/>
          </a:xfrm>
          <a:prstGeom prst="rect">
            <a:avLst/>
          </a:prstGeom>
          <a:solidFill>
            <a:srgbClr val="C00000">
              <a:alpha val="50000"/>
            </a:srgbClr>
          </a:solidFill>
          <a:ln w="9525" cap="flat" cmpd="sng" algn="ctr">
            <a:noFill/>
            <a:prstDash val="dash"/>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chemeClr val="bg1"/>
                </a:solidFill>
                <a:effectLst/>
                <a:latin typeface="+mn-lt"/>
                <a:ea typeface="ヒラギノ角ゴ Pro W3" pitchFamily="-96" charset="-128"/>
              </a:rPr>
              <a:t>Provisional insolvency proceeding (opt.</a:t>
            </a:r>
            <a:r>
              <a:rPr kumimoji="0" lang="en-GB" sz="1000" b="0" i="0" u="none" strike="noStrike" cap="none" normalizeH="0" dirty="0">
                <a:ln>
                  <a:noFill/>
                </a:ln>
                <a:solidFill>
                  <a:schemeClr val="bg1"/>
                </a:solidFill>
                <a:effectLst/>
                <a:latin typeface="+mn-lt"/>
                <a:ea typeface="ヒラギノ角ゴ Pro W3" pitchFamily="-96" charset="-128"/>
              </a:rPr>
              <a:t> self administration)</a:t>
            </a:r>
          </a:p>
        </p:txBody>
      </p:sp>
      <p:cxnSp>
        <p:nvCxnSpPr>
          <p:cNvPr id="117" name="Gerade Verbindung 116"/>
          <p:cNvCxnSpPr/>
          <p:nvPr/>
        </p:nvCxnSpPr>
        <p:spPr bwMode="auto">
          <a:xfrm>
            <a:off x="3072993" y="2336463"/>
            <a:ext cx="3744416" cy="0"/>
          </a:xfrm>
          <a:prstGeom prst="line">
            <a:avLst/>
          </a:prstGeom>
          <a:solidFill>
            <a:schemeClr val="accent1"/>
          </a:solidFill>
          <a:ln w="9525" cap="flat" cmpd="sng" algn="ctr">
            <a:solidFill>
              <a:schemeClr val="bg1"/>
            </a:solidFill>
            <a:prstDash val="solid"/>
            <a:round/>
            <a:headEnd type="none" w="med" len="med"/>
            <a:tailEnd type="none" w="med" len="med"/>
          </a:ln>
          <a:effectLst/>
        </p:spPr>
      </p:cxnSp>
      <p:sp>
        <p:nvSpPr>
          <p:cNvPr id="132" name="Textfeld 131"/>
          <p:cNvSpPr txBox="1"/>
          <p:nvPr/>
        </p:nvSpPr>
        <p:spPr>
          <a:xfrm>
            <a:off x="565533" y="2972884"/>
            <a:ext cx="1324402" cy="230832"/>
          </a:xfrm>
          <a:prstGeom prst="rect">
            <a:avLst/>
          </a:prstGeom>
          <a:noFill/>
          <a:ln>
            <a:solidFill>
              <a:schemeClr val="tx2"/>
            </a:solidFill>
          </a:ln>
        </p:spPr>
        <p:txBody>
          <a:bodyPr wrap="none" rtlCol="0">
            <a:spAutoFit/>
          </a:bodyPr>
          <a:lstStyle/>
          <a:p>
            <a:pPr algn="ctr"/>
            <a:r>
              <a:rPr lang="en-GB" sz="900" dirty="0">
                <a:solidFill>
                  <a:srgbClr val="595959"/>
                </a:solidFill>
                <a:latin typeface="+mn-lt"/>
              </a:rPr>
              <a:t>  Provisional court order</a:t>
            </a:r>
          </a:p>
        </p:txBody>
      </p:sp>
      <p:cxnSp>
        <p:nvCxnSpPr>
          <p:cNvPr id="133" name="Gerade Verbindung 132"/>
          <p:cNvCxnSpPr/>
          <p:nvPr/>
        </p:nvCxnSpPr>
        <p:spPr bwMode="auto">
          <a:xfrm flipV="1">
            <a:off x="1103931" y="2684852"/>
            <a:ext cx="1" cy="142429"/>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34" name="Gerade Verbindung 133"/>
          <p:cNvCxnSpPr/>
          <p:nvPr/>
        </p:nvCxnSpPr>
        <p:spPr bwMode="auto">
          <a:xfrm flipV="1">
            <a:off x="5192615" y="2684852"/>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135" name="Rechteck 134"/>
          <p:cNvSpPr/>
          <p:nvPr/>
        </p:nvSpPr>
        <p:spPr bwMode="auto">
          <a:xfrm>
            <a:off x="1227734" y="2828785"/>
            <a:ext cx="3965071" cy="148168"/>
          </a:xfrm>
          <a:prstGeom prst="rect">
            <a:avLst/>
          </a:prstGeom>
          <a:solidFill>
            <a:srgbClr val="C00000"/>
          </a:solidFill>
          <a:ln w="9525" cap="flat" cmpd="sng" algn="ctr">
            <a:noFill/>
            <a:prstDash val="dash"/>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rgbClr val="FFFF00"/>
                </a:solidFill>
                <a:effectLst/>
                <a:latin typeface="+mn-lt"/>
                <a:ea typeface="ヒラギノ角ゴ Pro W3" pitchFamily="-96" charset="-128"/>
              </a:rPr>
              <a:t>Safeguard proceeding (“</a:t>
            </a:r>
            <a:r>
              <a:rPr kumimoji="0" lang="en-GB" sz="1000" b="0" i="0" u="none" strike="noStrike" cap="none" normalizeH="0" baseline="0" dirty="0" err="1">
                <a:ln>
                  <a:noFill/>
                </a:ln>
                <a:solidFill>
                  <a:srgbClr val="FFFF00"/>
                </a:solidFill>
                <a:effectLst/>
                <a:latin typeface="+mn-lt"/>
                <a:ea typeface="ヒラギノ角ゴ Pro W3" pitchFamily="-96" charset="-128"/>
              </a:rPr>
              <a:t>Schutzschirmverfahren</a:t>
            </a:r>
            <a:r>
              <a:rPr kumimoji="0" lang="en-GB" sz="1000" b="0" i="0" u="none" strike="noStrike" cap="none" normalizeH="0" baseline="0" dirty="0">
                <a:ln>
                  <a:noFill/>
                </a:ln>
                <a:solidFill>
                  <a:srgbClr val="FFFF00"/>
                </a:solidFill>
                <a:effectLst/>
                <a:latin typeface="+mn-lt"/>
                <a:ea typeface="ヒラギノ角ゴ Pro W3" pitchFamily="-96" charset="-128"/>
              </a:rPr>
              <a:t>”)</a:t>
            </a:r>
            <a:endParaRPr kumimoji="0" lang="en-GB" sz="1000" b="0" i="0" u="none" strike="noStrike" cap="none" normalizeH="0" dirty="0">
              <a:ln>
                <a:noFill/>
              </a:ln>
              <a:solidFill>
                <a:srgbClr val="FFFF00"/>
              </a:solidFill>
              <a:effectLst/>
              <a:latin typeface="+mn-lt"/>
              <a:ea typeface="ヒラギノ角ゴ Pro W3" pitchFamily="-96" charset="-128"/>
            </a:endParaRPr>
          </a:p>
        </p:txBody>
      </p:sp>
      <p:sp>
        <p:nvSpPr>
          <p:cNvPr id="2" name="Textfeld 1"/>
          <p:cNvSpPr txBox="1"/>
          <p:nvPr/>
        </p:nvSpPr>
        <p:spPr>
          <a:xfrm>
            <a:off x="1323077" y="1406243"/>
            <a:ext cx="6677662" cy="369332"/>
          </a:xfrm>
          <a:prstGeom prst="rect">
            <a:avLst/>
          </a:prstGeom>
          <a:noFill/>
        </p:spPr>
        <p:txBody>
          <a:bodyPr wrap="none" rtlCol="0">
            <a:spAutoFit/>
          </a:bodyPr>
          <a:lstStyle/>
          <a:p>
            <a:r>
              <a:rPr lang="de-DE" b="1" spc="300" dirty="0" err="1"/>
              <a:t>Safeguard</a:t>
            </a:r>
            <a:r>
              <a:rPr lang="de-DE" b="1" spc="300" dirty="0"/>
              <a:t> </a:t>
            </a:r>
            <a:r>
              <a:rPr lang="de-DE" b="1" spc="300" dirty="0" err="1"/>
              <a:t>Proceeding</a:t>
            </a:r>
            <a:r>
              <a:rPr lang="de-DE" b="1" spc="300" dirty="0"/>
              <a:t>  - „Schutzschirmverfahren“</a:t>
            </a:r>
          </a:p>
        </p:txBody>
      </p:sp>
      <p:cxnSp>
        <p:nvCxnSpPr>
          <p:cNvPr id="9" name="Gerade Verbindung 8"/>
          <p:cNvCxnSpPr/>
          <p:nvPr/>
        </p:nvCxnSpPr>
        <p:spPr>
          <a:xfrm>
            <a:off x="550074" y="2243671"/>
            <a:ext cx="1500059" cy="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8" name="Gerade Verbindung 57"/>
          <p:cNvCxnSpPr/>
          <p:nvPr/>
        </p:nvCxnSpPr>
        <p:spPr>
          <a:xfrm>
            <a:off x="2099529" y="2243665"/>
            <a:ext cx="1500059" cy="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9" name="Gerade Verbindung 58"/>
          <p:cNvCxnSpPr/>
          <p:nvPr/>
        </p:nvCxnSpPr>
        <p:spPr>
          <a:xfrm>
            <a:off x="3631947" y="2243670"/>
            <a:ext cx="1500059" cy="0"/>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15" name="Textfeld 14"/>
          <p:cNvSpPr txBox="1"/>
          <p:nvPr/>
        </p:nvSpPr>
        <p:spPr>
          <a:xfrm>
            <a:off x="491060" y="1820324"/>
            <a:ext cx="3767378" cy="430887"/>
          </a:xfrm>
          <a:prstGeom prst="rect">
            <a:avLst/>
          </a:prstGeom>
          <a:noFill/>
        </p:spPr>
        <p:txBody>
          <a:bodyPr wrap="none" rtlCol="0">
            <a:spAutoFit/>
          </a:bodyPr>
          <a:lstStyle/>
          <a:p>
            <a:r>
              <a:rPr lang="de-DE" sz="1100" dirty="0" err="1"/>
              <a:t>Possibility</a:t>
            </a:r>
            <a:r>
              <a:rPr lang="de-DE" sz="1100" dirty="0"/>
              <a:t> </a:t>
            </a:r>
            <a:r>
              <a:rPr lang="de-DE" sz="1100" dirty="0" err="1"/>
              <a:t>to</a:t>
            </a:r>
            <a:r>
              <a:rPr lang="de-DE" sz="1100" dirty="0"/>
              <a:t> </a:t>
            </a:r>
            <a:r>
              <a:rPr lang="de-DE" sz="1100" dirty="0" err="1"/>
              <a:t>prefinance</a:t>
            </a:r>
            <a:r>
              <a:rPr lang="de-DE" sz="1100" dirty="0"/>
              <a:t> „Insolvenzgeld“ </a:t>
            </a:r>
            <a:r>
              <a:rPr lang="de-DE" sz="1100" dirty="0" err="1"/>
              <a:t>up</a:t>
            </a:r>
            <a:r>
              <a:rPr lang="de-DE" sz="1100" dirty="0"/>
              <a:t> </a:t>
            </a:r>
            <a:r>
              <a:rPr lang="de-DE" sz="1100" dirty="0" err="1"/>
              <a:t>to</a:t>
            </a:r>
            <a:r>
              <a:rPr lang="de-DE" sz="1100" dirty="0"/>
              <a:t> </a:t>
            </a:r>
            <a:r>
              <a:rPr lang="de-DE" sz="1100" dirty="0" err="1"/>
              <a:t>three</a:t>
            </a:r>
            <a:r>
              <a:rPr lang="de-DE" sz="1100" dirty="0"/>
              <a:t> </a:t>
            </a:r>
            <a:r>
              <a:rPr lang="de-DE" sz="1100" dirty="0" err="1"/>
              <a:t>months</a:t>
            </a:r>
            <a:br>
              <a:rPr lang="de-DE" sz="1100" dirty="0"/>
            </a:br>
            <a:r>
              <a:rPr lang="de-DE" sz="1100" dirty="0"/>
              <a:t>=  </a:t>
            </a:r>
            <a:r>
              <a:rPr lang="de-DE" sz="1100" dirty="0" err="1"/>
              <a:t>wages</a:t>
            </a:r>
            <a:r>
              <a:rPr lang="de-DE" sz="1100" dirty="0"/>
              <a:t> </a:t>
            </a:r>
            <a:r>
              <a:rPr lang="de-DE" sz="1100" dirty="0" err="1"/>
              <a:t>covered</a:t>
            </a:r>
            <a:r>
              <a:rPr lang="de-DE" sz="1100" dirty="0"/>
              <a:t> </a:t>
            </a:r>
            <a:r>
              <a:rPr lang="de-DE" sz="1100" dirty="0" err="1"/>
              <a:t>by</a:t>
            </a:r>
            <a:r>
              <a:rPr lang="de-DE" sz="1100" dirty="0"/>
              <a:t> </a:t>
            </a:r>
            <a:r>
              <a:rPr lang="de-DE" sz="1100" dirty="0" err="1"/>
              <a:t>employment</a:t>
            </a:r>
            <a:r>
              <a:rPr lang="de-DE" sz="1100" dirty="0"/>
              <a:t> </a:t>
            </a:r>
            <a:r>
              <a:rPr lang="de-DE" sz="1100" dirty="0" err="1"/>
              <a:t>agency</a:t>
            </a:r>
            <a:r>
              <a:rPr lang="de-DE" sz="1100" dirty="0"/>
              <a:t> (</a:t>
            </a:r>
            <a:r>
              <a:rPr lang="de-DE" sz="1100" dirty="0" err="1"/>
              <a:t>capped</a:t>
            </a:r>
            <a:r>
              <a:rPr lang="de-DE" sz="1100" dirty="0"/>
              <a:t> at 6.350 €)</a:t>
            </a:r>
          </a:p>
        </p:txBody>
      </p:sp>
      <p:cxnSp>
        <p:nvCxnSpPr>
          <p:cNvPr id="18" name="Gerade Verbindung mit Pfeil 17"/>
          <p:cNvCxnSpPr/>
          <p:nvPr/>
        </p:nvCxnSpPr>
        <p:spPr>
          <a:xfrm>
            <a:off x="4381976" y="2035761"/>
            <a:ext cx="752681" cy="6"/>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68" name="Textfeld 67"/>
          <p:cNvSpPr txBox="1"/>
          <p:nvPr/>
        </p:nvSpPr>
        <p:spPr>
          <a:xfrm>
            <a:off x="5241041" y="1735648"/>
            <a:ext cx="2848857" cy="430887"/>
          </a:xfrm>
          <a:prstGeom prst="rect">
            <a:avLst/>
          </a:prstGeom>
          <a:noFill/>
        </p:spPr>
        <p:txBody>
          <a:bodyPr wrap="none" rtlCol="0">
            <a:spAutoFit/>
          </a:bodyPr>
          <a:lstStyle/>
          <a:p>
            <a:r>
              <a:rPr lang="de-DE" sz="1100" dirty="0" err="1"/>
              <a:t>employment</a:t>
            </a:r>
            <a:r>
              <a:rPr lang="de-DE" sz="1100" dirty="0"/>
              <a:t> </a:t>
            </a:r>
            <a:r>
              <a:rPr lang="de-DE" sz="1100" dirty="0" err="1"/>
              <a:t>agency</a:t>
            </a:r>
            <a:r>
              <a:rPr lang="de-DE" sz="1100" dirty="0"/>
              <a:t> </a:t>
            </a:r>
            <a:r>
              <a:rPr lang="de-DE" sz="1100" dirty="0" err="1"/>
              <a:t>pays</a:t>
            </a:r>
            <a:r>
              <a:rPr lang="de-DE" sz="1100" dirty="0"/>
              <a:t> </a:t>
            </a:r>
            <a:r>
              <a:rPr lang="de-DE" sz="1100" dirty="0" err="1"/>
              <a:t>to</a:t>
            </a:r>
            <a:r>
              <a:rPr lang="de-DE" sz="1100" dirty="0"/>
              <a:t> </a:t>
            </a:r>
            <a:r>
              <a:rPr lang="de-DE" sz="1100" dirty="0" err="1"/>
              <a:t>prefinancing</a:t>
            </a:r>
            <a:r>
              <a:rPr lang="de-DE" sz="1100" dirty="0"/>
              <a:t> </a:t>
            </a:r>
            <a:r>
              <a:rPr lang="de-DE" sz="1100" dirty="0" err="1"/>
              <a:t>bank</a:t>
            </a:r>
            <a:endParaRPr lang="de-DE" sz="1100" dirty="0"/>
          </a:p>
          <a:p>
            <a:r>
              <a:rPr lang="de-DE" sz="1100" dirty="0" err="1"/>
              <a:t>and</a:t>
            </a:r>
            <a:r>
              <a:rPr lang="de-DE" sz="1100" dirty="0"/>
              <a:t> </a:t>
            </a:r>
            <a:r>
              <a:rPr lang="de-DE" sz="1100" dirty="0" err="1"/>
              <a:t>becomes</a:t>
            </a:r>
            <a:r>
              <a:rPr lang="de-DE" sz="1100" dirty="0"/>
              <a:t> </a:t>
            </a:r>
            <a:r>
              <a:rPr lang="de-DE" sz="1100" dirty="0" err="1"/>
              <a:t>unsecured</a:t>
            </a:r>
            <a:r>
              <a:rPr lang="de-DE" sz="1100" dirty="0"/>
              <a:t> </a:t>
            </a:r>
            <a:r>
              <a:rPr lang="de-DE" sz="1100" dirty="0" err="1"/>
              <a:t>insolvency</a:t>
            </a:r>
            <a:r>
              <a:rPr lang="de-DE" sz="1100" dirty="0"/>
              <a:t> </a:t>
            </a:r>
            <a:r>
              <a:rPr lang="de-DE" sz="1100" dirty="0" err="1"/>
              <a:t>creditor</a:t>
            </a:r>
            <a:endParaRPr lang="de-DE" sz="1100" dirty="0"/>
          </a:p>
        </p:txBody>
      </p:sp>
      <p:sp>
        <p:nvSpPr>
          <p:cNvPr id="70" name="Textfeld 69"/>
          <p:cNvSpPr txBox="1"/>
          <p:nvPr/>
        </p:nvSpPr>
        <p:spPr>
          <a:xfrm>
            <a:off x="1753261" y="3462851"/>
            <a:ext cx="3115081" cy="430887"/>
          </a:xfrm>
          <a:prstGeom prst="rect">
            <a:avLst/>
          </a:prstGeom>
          <a:noFill/>
        </p:spPr>
        <p:txBody>
          <a:bodyPr wrap="square" rtlCol="0">
            <a:spAutoFit/>
          </a:bodyPr>
          <a:lstStyle/>
          <a:p>
            <a:pPr algn="ctr"/>
            <a:r>
              <a:rPr lang="de-DE" sz="1100" dirty="0" err="1"/>
              <a:t>Stay</a:t>
            </a:r>
            <a:r>
              <a:rPr lang="de-DE" sz="1100" dirty="0"/>
              <a:t> </a:t>
            </a:r>
            <a:r>
              <a:rPr lang="de-DE" sz="1100" dirty="0" err="1"/>
              <a:t>of</a:t>
            </a:r>
            <a:r>
              <a:rPr lang="de-DE" sz="1100" dirty="0"/>
              <a:t> </a:t>
            </a:r>
            <a:r>
              <a:rPr lang="de-DE" sz="1100" dirty="0" err="1"/>
              <a:t>execution</a:t>
            </a:r>
            <a:r>
              <a:rPr lang="de-DE" sz="1100" dirty="0"/>
              <a:t> / </a:t>
            </a:r>
            <a:r>
              <a:rPr lang="de-DE" sz="1100" dirty="0" err="1"/>
              <a:t>other</a:t>
            </a:r>
            <a:r>
              <a:rPr lang="de-DE" sz="1100" dirty="0"/>
              <a:t> </a:t>
            </a:r>
            <a:r>
              <a:rPr lang="de-DE" sz="1100" dirty="0" err="1"/>
              <a:t>provisional</a:t>
            </a:r>
            <a:r>
              <a:rPr lang="de-DE" sz="1100" dirty="0"/>
              <a:t> </a:t>
            </a:r>
            <a:r>
              <a:rPr lang="de-DE" sz="1100" dirty="0" err="1"/>
              <a:t>measures</a:t>
            </a:r>
            <a:endParaRPr lang="de-DE" sz="1100" dirty="0"/>
          </a:p>
          <a:p>
            <a:pPr algn="ctr"/>
            <a:r>
              <a:rPr lang="de-DE" sz="1100" dirty="0" err="1"/>
              <a:t>according</a:t>
            </a:r>
            <a:r>
              <a:rPr lang="de-DE" sz="1100" dirty="0"/>
              <a:t> </a:t>
            </a:r>
            <a:r>
              <a:rPr lang="de-DE" sz="1100" dirty="0" err="1"/>
              <a:t>to</a:t>
            </a:r>
            <a:r>
              <a:rPr lang="de-DE" sz="1100" dirty="0"/>
              <a:t> </a:t>
            </a:r>
            <a:r>
              <a:rPr lang="de-DE" sz="1100" dirty="0" err="1"/>
              <a:t>debtor</a:t>
            </a:r>
            <a:r>
              <a:rPr lang="de-DE" sz="1100" dirty="0"/>
              <a:t> </a:t>
            </a:r>
            <a:r>
              <a:rPr lang="de-DE" sz="1100" dirty="0" err="1"/>
              <a:t>application</a:t>
            </a:r>
            <a:r>
              <a:rPr lang="de-DE" sz="1100" dirty="0"/>
              <a:t> / </a:t>
            </a:r>
            <a:r>
              <a:rPr lang="de-DE" sz="1100" dirty="0" err="1"/>
              <a:t>court‘s</a:t>
            </a:r>
            <a:r>
              <a:rPr lang="de-DE" sz="1100" dirty="0"/>
              <a:t> </a:t>
            </a:r>
            <a:r>
              <a:rPr lang="de-DE" sz="1100" dirty="0" err="1"/>
              <a:t>discretion</a:t>
            </a:r>
            <a:endParaRPr lang="de-DE" sz="1100" dirty="0"/>
          </a:p>
        </p:txBody>
      </p:sp>
      <p:sp>
        <p:nvSpPr>
          <p:cNvPr id="24" name="Geschweifte Klammer rechts 23"/>
          <p:cNvSpPr/>
          <p:nvPr/>
        </p:nvSpPr>
        <p:spPr>
          <a:xfrm rot="5400000">
            <a:off x="3209722" y="1256837"/>
            <a:ext cx="197968" cy="4172488"/>
          </a:xfrm>
          <a:prstGeom prst="rightBrace">
            <a:avLst/>
          </a:prstGeom>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de-DE"/>
          </a:p>
        </p:txBody>
      </p:sp>
      <p:sp>
        <p:nvSpPr>
          <p:cNvPr id="25" name="Textfeld 24"/>
          <p:cNvSpPr txBox="1"/>
          <p:nvPr/>
        </p:nvSpPr>
        <p:spPr>
          <a:xfrm>
            <a:off x="506738" y="3996256"/>
            <a:ext cx="1522468" cy="276999"/>
          </a:xfrm>
          <a:prstGeom prst="rect">
            <a:avLst/>
          </a:prstGeom>
          <a:noFill/>
        </p:spPr>
        <p:txBody>
          <a:bodyPr wrap="none" rtlCol="0">
            <a:spAutoFit/>
          </a:bodyPr>
          <a:lstStyle/>
          <a:p>
            <a:r>
              <a:rPr lang="de-DE" sz="1200" b="1" dirty="0" err="1"/>
              <a:t>Debtor‘s</a:t>
            </a:r>
            <a:r>
              <a:rPr lang="de-DE" sz="1200" b="1" dirty="0"/>
              <a:t> </a:t>
            </a:r>
            <a:r>
              <a:rPr lang="de-DE" sz="1200" b="1" dirty="0" err="1"/>
              <a:t>application</a:t>
            </a:r>
            <a:r>
              <a:rPr lang="de-DE" sz="1200" b="1" dirty="0"/>
              <a:t>:</a:t>
            </a:r>
          </a:p>
        </p:txBody>
      </p:sp>
      <p:sp>
        <p:nvSpPr>
          <p:cNvPr id="75" name="Rechteck 74"/>
          <p:cNvSpPr/>
          <p:nvPr/>
        </p:nvSpPr>
        <p:spPr bwMode="auto">
          <a:xfrm>
            <a:off x="491060" y="4277576"/>
            <a:ext cx="2133607" cy="2358436"/>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Opening</a:t>
            </a:r>
            <a:r>
              <a:rPr lang="de-DE" sz="1000" dirty="0">
                <a:latin typeface="+mn-lt"/>
                <a:ea typeface="ヒラギノ角ゴ Pro W3" pitchFamily="-96" charset="-128"/>
              </a:rPr>
              <a:t> </a:t>
            </a:r>
            <a:r>
              <a:rPr lang="de-DE" sz="1000" dirty="0" err="1">
                <a:latin typeface="+mn-lt"/>
                <a:ea typeface="ヒラギノ角ゴ Pro W3" pitchFamily="-96" charset="-128"/>
              </a:rPr>
              <a:t>of</a:t>
            </a:r>
            <a:r>
              <a:rPr lang="de-DE" sz="1000" dirty="0">
                <a:latin typeface="+mn-lt"/>
                <a:ea typeface="ヒラギノ角ゴ Pro W3" pitchFamily="-96" charset="-128"/>
              </a:rPr>
              <a:t> </a:t>
            </a:r>
            <a:r>
              <a:rPr lang="de-DE" sz="1000" dirty="0" err="1">
                <a:latin typeface="+mn-lt"/>
                <a:ea typeface="ヒラギノ角ゴ Pro W3" pitchFamily="-96" charset="-128"/>
              </a:rPr>
              <a:t>insolvency</a:t>
            </a:r>
            <a:r>
              <a:rPr lang="de-DE" sz="1000" dirty="0">
                <a:latin typeface="+mn-lt"/>
                <a:ea typeface="ヒラギノ角ゴ Pro W3" pitchFamily="-96" charset="-128"/>
              </a:rPr>
              <a:t> </a:t>
            </a:r>
            <a:r>
              <a:rPr lang="de-DE" sz="1000" dirty="0" err="1">
                <a:latin typeface="+mn-lt"/>
                <a:ea typeface="ヒラギノ角ゴ Pro W3" pitchFamily="-96" charset="-128"/>
              </a:rPr>
              <a:t>proceeding</a:t>
            </a:r>
            <a:endParaRPr lang="de-DE" sz="1000" dirty="0">
              <a:latin typeface="+mn-lt"/>
              <a:ea typeface="ヒラギノ角ゴ Pro W3" pitchFamily="-96" charset="-128"/>
            </a:endParaRPr>
          </a:p>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Self</a:t>
            </a:r>
            <a:r>
              <a:rPr lang="de-DE" sz="1000" dirty="0">
                <a:latin typeface="+mn-lt"/>
                <a:ea typeface="ヒラギノ角ゴ Pro W3" pitchFamily="-96" charset="-128"/>
              </a:rPr>
              <a:t> </a:t>
            </a:r>
            <a:r>
              <a:rPr lang="de-DE" sz="1000" dirty="0" err="1">
                <a:latin typeface="+mn-lt"/>
                <a:ea typeface="ヒラギノ角ゴ Pro W3" pitchFamily="-96" charset="-128"/>
              </a:rPr>
              <a:t>administration</a:t>
            </a:r>
            <a:endParaRPr lang="de-DE" sz="1000" dirty="0">
              <a:latin typeface="+mn-lt"/>
              <a:ea typeface="ヒラギノ角ゴ Pro W3" pitchFamily="-96" charset="-128"/>
            </a:endParaRPr>
          </a:p>
          <a:p>
            <a:pPr marL="108000" indent="-108000">
              <a:spcBef>
                <a:spcPts val="300"/>
              </a:spcBef>
              <a:buFont typeface="Arial" panose="020B0604020202020204" pitchFamily="34" charset="0"/>
              <a:buChar char="•"/>
            </a:pPr>
            <a:r>
              <a:rPr lang="de-DE" sz="1000" dirty="0">
                <a:ea typeface="ヒラギノ角ゴ Pro W3" pitchFamily="-96" charset="-128"/>
              </a:rPr>
              <a:t>Deadline </a:t>
            </a:r>
            <a:r>
              <a:rPr lang="de-DE" sz="1000" dirty="0" err="1">
                <a:ea typeface="ヒラギノ角ゴ Pro W3" pitchFamily="-96" charset="-128"/>
              </a:rPr>
              <a:t>of</a:t>
            </a:r>
            <a:r>
              <a:rPr lang="de-DE" sz="1000" dirty="0">
                <a:ea typeface="ヒラギノ角ゴ Pro W3" pitchFamily="-96" charset="-128"/>
              </a:rPr>
              <a:t> max. 3 </a:t>
            </a:r>
            <a:r>
              <a:rPr lang="de-DE" sz="1000" dirty="0" err="1">
                <a:ea typeface="ヒラギノ角ゴ Pro W3" pitchFamily="-96" charset="-128"/>
              </a:rPr>
              <a:t>months</a:t>
            </a:r>
            <a:r>
              <a:rPr lang="de-DE" sz="1000" dirty="0">
                <a:ea typeface="ヒラギノ角ゴ Pro W3" pitchFamily="-96" charset="-128"/>
              </a:rPr>
              <a:t> </a:t>
            </a:r>
            <a:r>
              <a:rPr lang="de-DE" sz="1000" dirty="0" err="1">
                <a:ea typeface="ヒラギノ角ゴ Pro W3" pitchFamily="-96" charset="-128"/>
              </a:rPr>
              <a:t>for</a:t>
            </a:r>
            <a:r>
              <a:rPr lang="de-DE" sz="1000" dirty="0">
                <a:ea typeface="ヒラギノ角ゴ Pro W3" pitchFamily="-96" charset="-128"/>
              </a:rPr>
              <a:t> </a:t>
            </a:r>
            <a:r>
              <a:rPr lang="de-DE" sz="1000" dirty="0" err="1">
                <a:ea typeface="ヒラギノ角ゴ Pro W3" pitchFamily="-96" charset="-128"/>
              </a:rPr>
              <a:t>submission</a:t>
            </a:r>
            <a:r>
              <a:rPr lang="de-DE" sz="1000" dirty="0">
                <a:ea typeface="ヒラギノ角ゴ Pro W3" pitchFamily="-96" charset="-128"/>
              </a:rPr>
              <a:t> </a:t>
            </a:r>
            <a:r>
              <a:rPr lang="de-DE" sz="1000" dirty="0" err="1">
                <a:ea typeface="ヒラギノ角ゴ Pro W3" pitchFamily="-96" charset="-128"/>
              </a:rPr>
              <a:t>of</a:t>
            </a:r>
            <a:r>
              <a:rPr lang="de-DE" sz="1000" dirty="0">
                <a:ea typeface="ヒラギノ角ゴ Pro W3" pitchFamily="-96" charset="-128"/>
              </a:rPr>
              <a:t> </a:t>
            </a:r>
            <a:r>
              <a:rPr lang="de-DE" sz="1000" dirty="0" err="1">
                <a:ea typeface="ヒラギノ角ゴ Pro W3" pitchFamily="-96" charset="-128"/>
              </a:rPr>
              <a:t>insolvency</a:t>
            </a:r>
            <a:r>
              <a:rPr lang="de-DE" sz="1000" dirty="0">
                <a:ea typeface="ヒラギノ角ゴ Pro W3" pitchFamily="-96" charset="-128"/>
              </a:rPr>
              <a:t> plan</a:t>
            </a:r>
          </a:p>
          <a:p>
            <a:pPr marL="108000" indent="-108000">
              <a:spcBef>
                <a:spcPts val="300"/>
              </a:spcBef>
              <a:buFont typeface="Arial" panose="020B0604020202020204" pitchFamily="34" charset="0"/>
              <a:buChar char="•"/>
            </a:pPr>
            <a:r>
              <a:rPr lang="de-DE" sz="1000" dirty="0">
                <a:latin typeface="+mn-lt"/>
                <a:ea typeface="ヒラギノ角ゴ Pro W3" pitchFamily="-96" charset="-128"/>
              </a:rPr>
              <a:t>Expert </a:t>
            </a:r>
            <a:r>
              <a:rPr lang="de-DE" sz="1000" dirty="0" err="1">
                <a:latin typeface="+mn-lt"/>
                <a:ea typeface="ヒラギノ角ゴ Pro W3" pitchFamily="-96" charset="-128"/>
              </a:rPr>
              <a:t>certification</a:t>
            </a:r>
            <a:r>
              <a:rPr lang="de-DE" sz="1000" dirty="0">
                <a:latin typeface="+mn-lt"/>
                <a:ea typeface="ヒラギノ角ゴ Pro W3" pitchFamily="-96" charset="-128"/>
              </a:rPr>
              <a:t> (</a:t>
            </a:r>
            <a:r>
              <a:rPr lang="de-DE" sz="1000" dirty="0" err="1">
                <a:latin typeface="+mn-lt"/>
                <a:ea typeface="ヒラギノ角ゴ Pro W3" pitchFamily="-96" charset="-128"/>
              </a:rPr>
              <a:t>with</a:t>
            </a:r>
            <a:r>
              <a:rPr lang="de-DE" sz="1000" dirty="0">
                <a:latin typeface="+mn-lt"/>
                <a:ea typeface="ヒラギノ角ゴ Pro W3" pitchFamily="-96" charset="-128"/>
              </a:rPr>
              <a:t> </a:t>
            </a:r>
            <a:r>
              <a:rPr lang="de-DE" sz="1000" dirty="0" err="1">
                <a:latin typeface="+mn-lt"/>
                <a:ea typeface="ヒラギノ角ゴ Pro W3" pitchFamily="-96" charset="-128"/>
              </a:rPr>
              <a:t>grounds</a:t>
            </a:r>
            <a:r>
              <a:rPr lang="de-DE" sz="1000" dirty="0">
                <a:latin typeface="+mn-lt"/>
                <a:ea typeface="ヒラギノ角ゴ Pro W3" pitchFamily="-96" charset="-128"/>
              </a:rPr>
              <a:t>):</a:t>
            </a:r>
          </a:p>
          <a:p>
            <a:pPr marL="279450" lvl="2" indent="-171450">
              <a:spcBef>
                <a:spcPts val="300"/>
              </a:spcBef>
              <a:buFont typeface="Courier New" panose="02070309020205020404" pitchFamily="49" charset="0"/>
              <a:buChar char="o"/>
            </a:pPr>
            <a:r>
              <a:rPr lang="de-DE" sz="1000" dirty="0" err="1">
                <a:latin typeface="+mn-lt"/>
                <a:ea typeface="ヒラギノ角ゴ Pro W3" pitchFamily="-96" charset="-128"/>
              </a:rPr>
              <a:t>Debtor</a:t>
            </a:r>
            <a:r>
              <a:rPr lang="de-DE" sz="1000" dirty="0">
                <a:latin typeface="+mn-lt"/>
                <a:ea typeface="ヒラギノ角ゴ Pro W3" pitchFamily="-96" charset="-128"/>
              </a:rPr>
              <a:t> </a:t>
            </a:r>
            <a:r>
              <a:rPr lang="de-DE" sz="1000" dirty="0" err="1">
                <a:latin typeface="+mn-lt"/>
                <a:ea typeface="ヒラギノ角ゴ Pro W3" pitchFamily="-96" charset="-128"/>
              </a:rPr>
              <a:t>is</a:t>
            </a:r>
            <a:r>
              <a:rPr lang="de-DE" sz="1000" dirty="0">
                <a:latin typeface="+mn-lt"/>
                <a:ea typeface="ヒラギノ角ゴ Pro W3" pitchFamily="-96" charset="-128"/>
              </a:rPr>
              <a:t> not (</a:t>
            </a:r>
            <a:r>
              <a:rPr lang="de-DE" sz="1000" dirty="0" err="1">
                <a:latin typeface="+mn-lt"/>
                <a:ea typeface="ヒラギノ角ゴ Pro W3" pitchFamily="-96" charset="-128"/>
              </a:rPr>
              <a:t>yet</a:t>
            </a:r>
            <a:r>
              <a:rPr lang="de-DE" sz="1000" dirty="0">
                <a:latin typeface="+mn-lt"/>
                <a:ea typeface="ヒラギノ角ゴ Pro W3" pitchFamily="-96" charset="-128"/>
              </a:rPr>
              <a:t>) illiquid</a:t>
            </a:r>
          </a:p>
          <a:p>
            <a:pPr marL="279450" lvl="2" indent="-171450">
              <a:spcBef>
                <a:spcPts val="300"/>
              </a:spcBef>
              <a:buFont typeface="Courier New" panose="02070309020205020404" pitchFamily="49" charset="0"/>
              <a:buChar char="o"/>
            </a:pPr>
            <a:r>
              <a:rPr lang="de-DE" sz="1000" dirty="0" err="1">
                <a:latin typeface="+mn-lt"/>
                <a:ea typeface="ヒラギノ角ゴ Pro W3" pitchFamily="-96" charset="-128"/>
              </a:rPr>
              <a:t>Intended</a:t>
            </a:r>
            <a:r>
              <a:rPr lang="de-DE" sz="1000" dirty="0">
                <a:latin typeface="+mn-lt"/>
                <a:ea typeface="ヒラギノ角ゴ Pro W3" pitchFamily="-96" charset="-128"/>
              </a:rPr>
              <a:t> </a:t>
            </a:r>
            <a:r>
              <a:rPr lang="de-DE" sz="1000" dirty="0" err="1">
                <a:latin typeface="+mn-lt"/>
                <a:ea typeface="ヒラギノ角ゴ Pro W3" pitchFamily="-96" charset="-128"/>
              </a:rPr>
              <a:t>restructuring</a:t>
            </a:r>
            <a:r>
              <a:rPr lang="de-DE" sz="1000" dirty="0">
                <a:latin typeface="+mn-lt"/>
                <a:ea typeface="ヒラギノ角ゴ Pro W3" pitchFamily="-96" charset="-128"/>
              </a:rPr>
              <a:t> </a:t>
            </a:r>
            <a:r>
              <a:rPr lang="de-DE" sz="1000" dirty="0" err="1">
                <a:latin typeface="+mn-lt"/>
                <a:ea typeface="ヒラギノ角ゴ Pro W3" pitchFamily="-96" charset="-128"/>
              </a:rPr>
              <a:t>does</a:t>
            </a:r>
            <a:r>
              <a:rPr lang="de-DE" sz="1000" dirty="0">
                <a:latin typeface="+mn-lt"/>
                <a:ea typeface="ヒラギノ角ゴ Pro W3" pitchFamily="-96" charset="-128"/>
              </a:rPr>
              <a:t> not </a:t>
            </a:r>
            <a:r>
              <a:rPr lang="de-DE" sz="1000" dirty="0" err="1">
                <a:latin typeface="+mn-lt"/>
                <a:ea typeface="ヒラギノ角ゴ Pro W3" pitchFamily="-96" charset="-128"/>
              </a:rPr>
              <a:t>manifestly</a:t>
            </a:r>
            <a:r>
              <a:rPr lang="de-DE" sz="1000" dirty="0">
                <a:latin typeface="+mn-lt"/>
                <a:ea typeface="ヒラギノ角ゴ Pro W3" pitchFamily="-96" charset="-128"/>
              </a:rPr>
              <a:t> lack </a:t>
            </a:r>
            <a:r>
              <a:rPr lang="de-DE" sz="1000" dirty="0" err="1">
                <a:latin typeface="+mn-lt"/>
                <a:ea typeface="ヒラギノ角ゴ Pro W3" pitchFamily="-96" charset="-128"/>
              </a:rPr>
              <a:t>success</a:t>
            </a:r>
            <a:r>
              <a:rPr lang="de-DE" sz="1000" dirty="0">
                <a:latin typeface="+mn-lt"/>
                <a:ea typeface="ヒラギノ角ゴ Pro W3" pitchFamily="-96" charset="-128"/>
              </a:rPr>
              <a:t> </a:t>
            </a:r>
            <a:r>
              <a:rPr lang="de-DE" sz="1000" dirty="0" err="1">
                <a:latin typeface="+mn-lt"/>
                <a:ea typeface="ヒラギノ角ゴ Pro W3" pitchFamily="-96" charset="-128"/>
              </a:rPr>
              <a:t>prospect</a:t>
            </a:r>
            <a:endParaRPr lang="de-DE" sz="1000" dirty="0">
              <a:latin typeface="+mn-lt"/>
              <a:ea typeface="ヒラギノ角ゴ Pro W3" pitchFamily="-96" charset="-128"/>
            </a:endParaRPr>
          </a:p>
          <a:p>
            <a:pPr marL="108000" lvl="1" indent="-108000">
              <a:spcBef>
                <a:spcPts val="300"/>
              </a:spcBef>
              <a:buFont typeface="Arial" panose="020B0604020202020204" pitchFamily="34" charset="0"/>
              <a:buChar char="•"/>
            </a:pPr>
            <a:r>
              <a:rPr lang="de-DE" sz="1000" dirty="0">
                <a:ea typeface="ヒラギノ角ゴ Pro W3" pitchFamily="-96" charset="-128"/>
              </a:rPr>
              <a:t>Optional:</a:t>
            </a:r>
          </a:p>
          <a:p>
            <a:pPr marL="236250" lvl="2" indent="-171450">
              <a:spcBef>
                <a:spcPts val="300"/>
              </a:spcBef>
              <a:buFont typeface="Courier New" panose="02070309020205020404" pitchFamily="49" charset="0"/>
              <a:buChar char="o"/>
            </a:pPr>
            <a:r>
              <a:rPr lang="de-DE" sz="1000" dirty="0" err="1">
                <a:ea typeface="ヒラギノ角ゴ Pro W3" pitchFamily="-96" charset="-128"/>
              </a:rPr>
              <a:t>Suggest</a:t>
            </a:r>
            <a:r>
              <a:rPr lang="de-DE" sz="1000" dirty="0">
                <a:ea typeface="ヒラギノ角ゴ Pro W3" pitchFamily="-96" charset="-128"/>
              </a:rPr>
              <a:t> </a:t>
            </a:r>
            <a:r>
              <a:rPr lang="de-DE" sz="1000" dirty="0" err="1">
                <a:ea typeface="ヒラギノ角ゴ Pro W3" pitchFamily="-96" charset="-128"/>
              </a:rPr>
              <a:t>provisional</a:t>
            </a:r>
            <a:r>
              <a:rPr lang="de-DE" sz="1000" dirty="0">
                <a:ea typeface="ヒラギノ角ゴ Pro W3" pitchFamily="-96" charset="-128"/>
              </a:rPr>
              <a:t> </a:t>
            </a:r>
            <a:r>
              <a:rPr lang="de-DE" sz="1000" dirty="0" err="1">
                <a:ea typeface="ヒラギノ角ゴ Pro W3" pitchFamily="-96" charset="-128"/>
              </a:rPr>
              <a:t>custodian</a:t>
            </a:r>
            <a:endParaRPr lang="de-DE" sz="1000" dirty="0">
              <a:ea typeface="ヒラギノ角ゴ Pro W3" pitchFamily="-96" charset="-128"/>
            </a:endParaRPr>
          </a:p>
          <a:p>
            <a:pPr marL="236250" lvl="2" indent="-171450">
              <a:spcBef>
                <a:spcPts val="300"/>
              </a:spcBef>
              <a:buFont typeface="Courier New" panose="02070309020205020404" pitchFamily="49" charset="0"/>
              <a:buChar char="o"/>
            </a:pPr>
            <a:r>
              <a:rPr lang="de-DE" sz="1000" dirty="0" err="1">
                <a:ea typeface="ヒラギノ角ゴ Pro W3" pitchFamily="-96" charset="-128"/>
              </a:rPr>
              <a:t>Establish</a:t>
            </a:r>
            <a:r>
              <a:rPr lang="de-DE" sz="1000" dirty="0">
                <a:ea typeface="ヒラギノ角ゴ Pro W3" pitchFamily="-96" charset="-128"/>
              </a:rPr>
              <a:t> </a:t>
            </a:r>
            <a:r>
              <a:rPr lang="de-DE" sz="1000" dirty="0" err="1">
                <a:ea typeface="ヒラギノ角ゴ Pro W3" pitchFamily="-96" charset="-128"/>
              </a:rPr>
              <a:t>debt</a:t>
            </a:r>
            <a:r>
              <a:rPr lang="de-DE" sz="1000" dirty="0">
                <a:ea typeface="ヒラギノ角ゴ Pro W3" pitchFamily="-96" charset="-128"/>
              </a:rPr>
              <a:t> on </a:t>
            </a:r>
            <a:r>
              <a:rPr lang="de-DE" sz="1000" dirty="0" err="1">
                <a:ea typeface="ヒラギノ角ゴ Pro W3" pitchFamily="-96" charset="-128"/>
              </a:rPr>
              <a:t>estate</a:t>
            </a:r>
            <a:endParaRPr lang="de-DE" sz="1000" dirty="0">
              <a:ea typeface="ヒラギノ角ゴ Pro W3" pitchFamily="-96" charset="-128"/>
            </a:endParaRPr>
          </a:p>
          <a:p>
            <a:pPr marL="236250" lvl="2" indent="-171450">
              <a:spcBef>
                <a:spcPts val="300"/>
              </a:spcBef>
              <a:buFont typeface="Courier New" panose="02070309020205020404" pitchFamily="49" charset="0"/>
              <a:buChar char="o"/>
            </a:pPr>
            <a:r>
              <a:rPr lang="de-DE" sz="1000" dirty="0" err="1">
                <a:ea typeface="ヒラギノ角ゴ Pro W3" pitchFamily="-96" charset="-128"/>
              </a:rPr>
              <a:t>Stay</a:t>
            </a:r>
            <a:r>
              <a:rPr lang="de-DE" sz="1000" dirty="0">
                <a:ea typeface="ヒラギノ角ゴ Pro W3" pitchFamily="-96" charset="-128"/>
              </a:rPr>
              <a:t> / </a:t>
            </a:r>
            <a:r>
              <a:rPr lang="de-DE" sz="1000" dirty="0" err="1">
                <a:ea typeface="ヒラギノ角ゴ Pro W3" pitchFamily="-96" charset="-128"/>
              </a:rPr>
              <a:t>other</a:t>
            </a:r>
            <a:r>
              <a:rPr lang="de-DE" sz="1000" dirty="0">
                <a:ea typeface="ヒラギノ角ゴ Pro W3" pitchFamily="-96" charset="-128"/>
              </a:rPr>
              <a:t> </a:t>
            </a:r>
            <a:r>
              <a:rPr lang="de-DE" sz="1000" dirty="0" err="1">
                <a:ea typeface="ヒラギノ角ゴ Pro W3" pitchFamily="-96" charset="-128"/>
              </a:rPr>
              <a:t>security</a:t>
            </a:r>
            <a:r>
              <a:rPr lang="de-DE" sz="1000" dirty="0">
                <a:ea typeface="ヒラギノ角ゴ Pro W3" pitchFamily="-96" charset="-128"/>
              </a:rPr>
              <a:t> </a:t>
            </a:r>
            <a:r>
              <a:rPr lang="de-DE" sz="1000" dirty="0" err="1">
                <a:ea typeface="ヒラギノ角ゴ Pro W3" pitchFamily="-96" charset="-128"/>
              </a:rPr>
              <a:t>measures</a:t>
            </a:r>
            <a:endParaRPr lang="de-DE" sz="1000" dirty="0">
              <a:ea typeface="ヒラギノ角ゴ Pro W3" pitchFamily="-96" charset="-128"/>
            </a:endParaRPr>
          </a:p>
        </p:txBody>
      </p:sp>
      <p:cxnSp>
        <p:nvCxnSpPr>
          <p:cNvPr id="28" name="Gerade Verbindung 27"/>
          <p:cNvCxnSpPr/>
          <p:nvPr/>
        </p:nvCxnSpPr>
        <p:spPr>
          <a:xfrm flipH="1" flipV="1">
            <a:off x="330200" y="2915084"/>
            <a:ext cx="787267" cy="1"/>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2" name="Gerade Verbindung 31"/>
          <p:cNvCxnSpPr/>
          <p:nvPr/>
        </p:nvCxnSpPr>
        <p:spPr>
          <a:xfrm>
            <a:off x="321733" y="2906618"/>
            <a:ext cx="0" cy="1236604"/>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4" name="Gerade Verbindung 33"/>
          <p:cNvCxnSpPr/>
          <p:nvPr/>
        </p:nvCxnSpPr>
        <p:spPr>
          <a:xfrm>
            <a:off x="321733" y="4143222"/>
            <a:ext cx="185005" cy="1"/>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84" name="Textfeld 83"/>
          <p:cNvSpPr txBox="1"/>
          <p:nvPr/>
        </p:nvSpPr>
        <p:spPr>
          <a:xfrm>
            <a:off x="2919827" y="3996250"/>
            <a:ext cx="1245341" cy="276999"/>
          </a:xfrm>
          <a:prstGeom prst="rect">
            <a:avLst/>
          </a:prstGeom>
          <a:noFill/>
        </p:spPr>
        <p:txBody>
          <a:bodyPr wrap="none" rtlCol="0">
            <a:spAutoFit/>
          </a:bodyPr>
          <a:lstStyle/>
          <a:p>
            <a:r>
              <a:rPr lang="de-DE" sz="1200" b="1" dirty="0" err="1"/>
              <a:t>Court‘s</a:t>
            </a:r>
            <a:r>
              <a:rPr lang="de-DE" sz="1200" b="1" dirty="0"/>
              <a:t> </a:t>
            </a:r>
            <a:r>
              <a:rPr lang="de-DE" sz="1200" b="1" dirty="0" err="1"/>
              <a:t>decision</a:t>
            </a:r>
            <a:r>
              <a:rPr lang="de-DE" sz="1200" b="1" dirty="0"/>
              <a:t>:</a:t>
            </a:r>
          </a:p>
        </p:txBody>
      </p:sp>
      <p:sp>
        <p:nvSpPr>
          <p:cNvPr id="85" name="Rechteck 84"/>
          <p:cNvSpPr/>
          <p:nvPr/>
        </p:nvSpPr>
        <p:spPr bwMode="auto">
          <a:xfrm>
            <a:off x="2921083" y="4277570"/>
            <a:ext cx="3225717" cy="734697"/>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71450" indent="-171450">
              <a:spcBef>
                <a:spcPts val="600"/>
              </a:spcBef>
              <a:buFont typeface="Calibri" panose="020F0502020204030204" pitchFamily="34" charset="0"/>
              <a:buChar char="→"/>
            </a:pPr>
            <a:r>
              <a:rPr lang="de-DE" sz="1000" dirty="0" err="1">
                <a:latin typeface="+mn-lt"/>
                <a:ea typeface="ヒラギノ角ゴ Pro W3" pitchFamily="-96" charset="-128"/>
              </a:rPr>
              <a:t>Provisional</a:t>
            </a:r>
            <a:r>
              <a:rPr lang="de-DE" sz="1000" dirty="0">
                <a:latin typeface="+mn-lt"/>
                <a:ea typeface="ヒラギノ角ゴ Pro W3" pitchFamily="-96" charset="-128"/>
              </a:rPr>
              <a:t> </a:t>
            </a:r>
            <a:r>
              <a:rPr lang="de-DE" sz="1000" dirty="0" err="1">
                <a:latin typeface="+mn-lt"/>
                <a:ea typeface="ヒラギノ角ゴ Pro W3" pitchFamily="-96" charset="-128"/>
              </a:rPr>
              <a:t>insolvency</a:t>
            </a:r>
            <a:r>
              <a:rPr lang="de-DE" sz="1000" dirty="0">
                <a:latin typeface="+mn-lt"/>
                <a:ea typeface="ヒラギノ角ゴ Pro W3" pitchFamily="-96" charset="-128"/>
              </a:rPr>
              <a:t> </a:t>
            </a:r>
            <a:r>
              <a:rPr lang="de-DE" sz="1000" dirty="0" err="1">
                <a:latin typeface="+mn-lt"/>
                <a:ea typeface="ヒラギノ角ゴ Pro W3" pitchFamily="-96" charset="-128"/>
              </a:rPr>
              <a:t>proceeding</a:t>
            </a:r>
            <a:endParaRPr lang="de-DE" sz="1000" dirty="0">
              <a:latin typeface="+mn-lt"/>
              <a:ea typeface="ヒラギノ角ゴ Pro W3" pitchFamily="-96" charset="-128"/>
            </a:endParaRPr>
          </a:p>
          <a:p>
            <a:pPr marL="171450" indent="-171450">
              <a:spcBef>
                <a:spcPts val="300"/>
              </a:spcBef>
              <a:buFont typeface="Calibri" panose="020F0502020204030204" pitchFamily="34" charset="0"/>
              <a:buChar char="→"/>
            </a:pPr>
            <a:r>
              <a:rPr lang="de-DE" sz="1000" dirty="0" err="1">
                <a:latin typeface="+mn-lt"/>
                <a:ea typeface="ヒラギノ角ゴ Pro W3" pitchFamily="-96" charset="-128"/>
              </a:rPr>
              <a:t>Self</a:t>
            </a:r>
            <a:r>
              <a:rPr lang="de-DE" sz="1000" dirty="0">
                <a:latin typeface="+mn-lt"/>
                <a:ea typeface="ヒラギノ角ゴ Pro W3" pitchFamily="-96" charset="-128"/>
              </a:rPr>
              <a:t> </a:t>
            </a:r>
            <a:r>
              <a:rPr lang="de-DE" sz="1000" dirty="0" err="1">
                <a:latin typeface="+mn-lt"/>
                <a:ea typeface="ヒラギノ角ゴ Pro W3" pitchFamily="-96" charset="-128"/>
              </a:rPr>
              <a:t>administration</a:t>
            </a:r>
            <a:r>
              <a:rPr lang="de-DE" sz="1000" dirty="0">
                <a:latin typeface="+mn-lt"/>
                <a:ea typeface="ヒラギノ角ゴ Pro W3" pitchFamily="-96" charset="-128"/>
              </a:rPr>
              <a:t>, </a:t>
            </a:r>
            <a:r>
              <a:rPr lang="de-DE" sz="1000" dirty="0" err="1">
                <a:latin typeface="+mn-lt"/>
                <a:ea typeface="ヒラギノ角ゴ Pro W3" pitchFamily="-96" charset="-128"/>
              </a:rPr>
              <a:t>if</a:t>
            </a:r>
            <a:r>
              <a:rPr lang="de-DE" sz="1000" dirty="0">
                <a:latin typeface="+mn-lt"/>
                <a:ea typeface="ヒラギノ角ゴ Pro W3" pitchFamily="-96" charset="-128"/>
              </a:rPr>
              <a:t> not </a:t>
            </a:r>
            <a:r>
              <a:rPr lang="de-DE" sz="1000" dirty="0" err="1">
                <a:latin typeface="+mn-lt"/>
                <a:ea typeface="ヒラギノ角ゴ Pro W3" pitchFamily="-96" charset="-128"/>
              </a:rPr>
              <a:t>detrimental</a:t>
            </a:r>
            <a:r>
              <a:rPr lang="de-DE" sz="1000" dirty="0">
                <a:latin typeface="+mn-lt"/>
                <a:ea typeface="ヒラギノ角ゴ Pro W3" pitchFamily="-96" charset="-128"/>
              </a:rPr>
              <a:t> </a:t>
            </a:r>
            <a:r>
              <a:rPr lang="de-DE" sz="1000" dirty="0" err="1">
                <a:latin typeface="+mn-lt"/>
                <a:ea typeface="ヒラギノ角ゴ Pro W3" pitchFamily="-96" charset="-128"/>
              </a:rPr>
              <a:t>to</a:t>
            </a:r>
            <a:r>
              <a:rPr lang="de-DE" sz="1000" dirty="0">
                <a:latin typeface="+mn-lt"/>
                <a:ea typeface="ヒラギノ角ゴ Pro W3" pitchFamily="-96" charset="-128"/>
              </a:rPr>
              <a:t> </a:t>
            </a:r>
            <a:r>
              <a:rPr lang="de-DE" sz="1000" dirty="0" err="1">
                <a:latin typeface="+mn-lt"/>
                <a:ea typeface="ヒラギノ角ゴ Pro W3" pitchFamily="-96" charset="-128"/>
              </a:rPr>
              <a:t>creditors</a:t>
            </a:r>
            <a:endParaRPr lang="de-DE" sz="1000" dirty="0">
              <a:latin typeface="+mn-lt"/>
              <a:ea typeface="ヒラギノ角ゴ Pro W3" pitchFamily="-96" charset="-128"/>
            </a:endParaRPr>
          </a:p>
          <a:p>
            <a:pPr marL="171450" indent="-171450">
              <a:spcBef>
                <a:spcPts val="300"/>
              </a:spcBef>
              <a:buFont typeface="Calibri" panose="020F0502020204030204" pitchFamily="34" charset="0"/>
              <a:buChar char="→"/>
            </a:pPr>
            <a:r>
              <a:rPr lang="de-DE" sz="1000" dirty="0">
                <a:ea typeface="ヒラギノ角ゴ Pro W3" pitchFamily="-96" charset="-128"/>
              </a:rPr>
              <a:t>Deadline </a:t>
            </a:r>
            <a:r>
              <a:rPr lang="de-DE" sz="1000" dirty="0" err="1">
                <a:ea typeface="ヒラギノ角ゴ Pro W3" pitchFamily="-96" charset="-128"/>
              </a:rPr>
              <a:t>for</a:t>
            </a:r>
            <a:r>
              <a:rPr lang="de-DE" sz="1000" dirty="0">
                <a:ea typeface="ヒラギノ角ゴ Pro W3" pitchFamily="-96" charset="-128"/>
              </a:rPr>
              <a:t> </a:t>
            </a:r>
            <a:r>
              <a:rPr lang="de-DE" sz="1000" dirty="0" err="1">
                <a:ea typeface="ヒラギノ角ゴ Pro W3" pitchFamily="-96" charset="-128"/>
              </a:rPr>
              <a:t>submission</a:t>
            </a:r>
            <a:r>
              <a:rPr lang="de-DE" sz="1000" dirty="0">
                <a:ea typeface="ヒラギノ角ゴ Pro W3" pitchFamily="-96" charset="-128"/>
              </a:rPr>
              <a:t> </a:t>
            </a:r>
            <a:r>
              <a:rPr lang="de-DE" sz="1000" dirty="0" err="1">
                <a:ea typeface="ヒラギノ角ゴ Pro W3" pitchFamily="-96" charset="-128"/>
              </a:rPr>
              <a:t>of</a:t>
            </a:r>
            <a:r>
              <a:rPr lang="de-DE" sz="1000" dirty="0">
                <a:ea typeface="ヒラギノ角ゴ Pro W3" pitchFamily="-96" charset="-128"/>
              </a:rPr>
              <a:t> </a:t>
            </a:r>
            <a:r>
              <a:rPr lang="de-DE" sz="1000" dirty="0" err="1">
                <a:ea typeface="ヒラギノ角ゴ Pro W3" pitchFamily="-96" charset="-128"/>
              </a:rPr>
              <a:t>insolvency</a:t>
            </a:r>
            <a:r>
              <a:rPr lang="de-DE" sz="1000" dirty="0">
                <a:ea typeface="ヒラギノ角ゴ Pro W3" pitchFamily="-96" charset="-128"/>
              </a:rPr>
              <a:t> plan</a:t>
            </a:r>
            <a:br>
              <a:rPr lang="de-DE" sz="1000" dirty="0">
                <a:ea typeface="ヒラギノ角ゴ Pro W3" pitchFamily="-96" charset="-128"/>
              </a:rPr>
            </a:br>
            <a:r>
              <a:rPr lang="de-DE" sz="1000" dirty="0">
                <a:ea typeface="ヒラギノ角ゴ Pro W3" pitchFamily="-96" charset="-128"/>
              </a:rPr>
              <a:t>(</a:t>
            </a:r>
            <a:r>
              <a:rPr lang="de-DE" sz="1000" dirty="0" err="1">
                <a:ea typeface="ヒラギノ角ゴ Pro W3" pitchFamily="-96" charset="-128"/>
              </a:rPr>
              <a:t>maybe</a:t>
            </a:r>
            <a:r>
              <a:rPr lang="de-DE" sz="1000" dirty="0">
                <a:ea typeface="ヒラギノ角ゴ Pro W3" pitchFamily="-96" charset="-128"/>
              </a:rPr>
              <a:t> </a:t>
            </a:r>
            <a:r>
              <a:rPr lang="de-DE" sz="1000" dirty="0" err="1">
                <a:ea typeface="ヒラギノ角ゴ Pro W3" pitchFamily="-96" charset="-128"/>
              </a:rPr>
              <a:t>lifted</a:t>
            </a:r>
            <a:r>
              <a:rPr lang="de-DE" sz="1000" dirty="0">
                <a:ea typeface="ヒラギノ角ゴ Pro W3" pitchFamily="-96" charset="-128"/>
              </a:rPr>
              <a:t> on </a:t>
            </a:r>
            <a:r>
              <a:rPr lang="de-DE" sz="1000" dirty="0" err="1">
                <a:ea typeface="ヒラギノ角ゴ Pro W3" pitchFamily="-96" charset="-128"/>
              </a:rPr>
              <a:t>request</a:t>
            </a:r>
            <a:r>
              <a:rPr lang="de-DE" sz="1000" dirty="0">
                <a:ea typeface="ヒラギノ角ゴ Pro W3" pitchFamily="-96" charset="-128"/>
              </a:rPr>
              <a:t> </a:t>
            </a:r>
            <a:r>
              <a:rPr lang="de-DE" sz="1000" dirty="0" err="1">
                <a:ea typeface="ヒラギノ角ゴ Pro W3" pitchFamily="-96" charset="-128"/>
              </a:rPr>
              <a:t>of</a:t>
            </a:r>
            <a:r>
              <a:rPr lang="de-DE" sz="1000" dirty="0">
                <a:ea typeface="ヒラギノ角ゴ Pro W3" pitchFamily="-96" charset="-128"/>
              </a:rPr>
              <a:t> prov. </a:t>
            </a:r>
            <a:r>
              <a:rPr lang="de-DE" sz="1000" dirty="0" err="1">
                <a:ea typeface="ヒラギノ角ゴ Pro W3" pitchFamily="-96" charset="-128"/>
              </a:rPr>
              <a:t>creditors</a:t>
            </a:r>
            <a:r>
              <a:rPr lang="de-DE" sz="1000" dirty="0">
                <a:ea typeface="ヒラギノ角ゴ Pro W3" pitchFamily="-96" charset="-128"/>
              </a:rPr>
              <a:t>‘ </a:t>
            </a:r>
            <a:r>
              <a:rPr lang="de-DE" sz="1000" dirty="0" err="1">
                <a:ea typeface="ヒラギノ角ゴ Pro W3" pitchFamily="-96" charset="-128"/>
              </a:rPr>
              <a:t>committee</a:t>
            </a:r>
            <a:r>
              <a:rPr lang="de-DE" sz="1000" dirty="0">
                <a:ea typeface="ヒラギノ角ゴ Pro W3" pitchFamily="-96" charset="-128"/>
              </a:rPr>
              <a:t>)</a:t>
            </a:r>
          </a:p>
        </p:txBody>
      </p:sp>
      <p:cxnSp>
        <p:nvCxnSpPr>
          <p:cNvPr id="36" name="Gerade Verbindung mit Pfeil 35"/>
          <p:cNvCxnSpPr/>
          <p:nvPr/>
        </p:nvCxnSpPr>
        <p:spPr>
          <a:xfrm>
            <a:off x="2125132" y="4134756"/>
            <a:ext cx="690558" cy="0"/>
          </a:xfrm>
          <a:prstGeom prst="straightConnector1">
            <a:avLst/>
          </a:prstGeom>
          <a:ln w="12700">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90" name="Rechteck 89"/>
          <p:cNvSpPr/>
          <p:nvPr/>
        </p:nvSpPr>
        <p:spPr bwMode="auto">
          <a:xfrm>
            <a:off x="2921077" y="5928630"/>
            <a:ext cx="3225717" cy="707382"/>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71450" indent="-171450">
              <a:spcBef>
                <a:spcPts val="300"/>
              </a:spcBef>
              <a:buFont typeface="Calibri" panose="020F0502020204030204" pitchFamily="34" charset="0"/>
              <a:buChar char="→"/>
            </a:pPr>
            <a:r>
              <a:rPr lang="de-DE" sz="1000" dirty="0" err="1">
                <a:latin typeface="+mn-lt"/>
                <a:ea typeface="ヒラギノ角ゴ Pro W3" pitchFamily="-96" charset="-128"/>
              </a:rPr>
              <a:t>Appointment</a:t>
            </a:r>
            <a:r>
              <a:rPr lang="de-DE" sz="1000" dirty="0">
                <a:latin typeface="+mn-lt"/>
                <a:ea typeface="ヒラギノ角ゴ Pro W3" pitchFamily="-96" charset="-128"/>
              </a:rPr>
              <a:t> </a:t>
            </a:r>
            <a:r>
              <a:rPr lang="de-DE" sz="1000" dirty="0" err="1">
                <a:latin typeface="+mn-lt"/>
                <a:ea typeface="ヒラギノ角ゴ Pro W3" pitchFamily="-96" charset="-128"/>
              </a:rPr>
              <a:t>of</a:t>
            </a:r>
            <a:r>
              <a:rPr lang="de-DE" sz="1000" dirty="0">
                <a:latin typeface="+mn-lt"/>
                <a:ea typeface="ヒラギノ角ゴ Pro W3" pitchFamily="-96" charset="-128"/>
              </a:rPr>
              <a:t> </a:t>
            </a:r>
            <a:r>
              <a:rPr lang="de-DE" sz="1000" dirty="0" err="1">
                <a:latin typeface="+mn-lt"/>
                <a:ea typeface="ヒラギノ角ゴ Pro W3" pitchFamily="-96" charset="-128"/>
              </a:rPr>
              <a:t>suggested</a:t>
            </a:r>
            <a:r>
              <a:rPr lang="de-DE" sz="1000" dirty="0">
                <a:latin typeface="+mn-lt"/>
                <a:ea typeface="ヒラギノ角ゴ Pro W3" pitchFamily="-96" charset="-128"/>
              </a:rPr>
              <a:t> </a:t>
            </a:r>
            <a:r>
              <a:rPr lang="de-DE" sz="1000" dirty="0" err="1">
                <a:latin typeface="+mn-lt"/>
                <a:ea typeface="ヒラギノ角ゴ Pro W3" pitchFamily="-96" charset="-128"/>
              </a:rPr>
              <a:t>person</a:t>
            </a:r>
            <a:r>
              <a:rPr lang="de-DE" sz="1000" dirty="0">
                <a:ea typeface="ヒラギノ角ゴ Pro W3" pitchFamily="-96" charset="-128"/>
              </a:rPr>
              <a:t>, </a:t>
            </a:r>
            <a:r>
              <a:rPr lang="de-DE" sz="1000" dirty="0" err="1">
                <a:ea typeface="ヒラギノ角ゴ Pro W3" pitchFamily="-96" charset="-128"/>
              </a:rPr>
              <a:t>if</a:t>
            </a:r>
            <a:r>
              <a:rPr lang="de-DE" sz="1000" dirty="0">
                <a:ea typeface="ヒラギノ角ゴ Pro W3" pitchFamily="-96" charset="-128"/>
              </a:rPr>
              <a:t> not </a:t>
            </a:r>
            <a:r>
              <a:rPr lang="de-DE" sz="1000" dirty="0" err="1">
                <a:ea typeface="ヒラギノ角ゴ Pro W3" pitchFamily="-96" charset="-128"/>
              </a:rPr>
              <a:t>unqualified</a:t>
            </a:r>
            <a:endParaRPr lang="de-DE" sz="1000" dirty="0">
              <a:ea typeface="ヒラギノ角ゴ Pro W3" pitchFamily="-96" charset="-128"/>
            </a:endParaRPr>
          </a:p>
          <a:p>
            <a:pPr marL="171450" indent="-171450">
              <a:spcBef>
                <a:spcPts val="300"/>
              </a:spcBef>
              <a:buFont typeface="Calibri" panose="020F0502020204030204" pitchFamily="34" charset="0"/>
              <a:buChar char="→"/>
            </a:pPr>
            <a:r>
              <a:rPr lang="de-DE" sz="1000" dirty="0">
                <a:ea typeface="ヒラギノ角ゴ Pro W3" pitchFamily="-96" charset="-128"/>
              </a:rPr>
              <a:t>Grant power </a:t>
            </a:r>
            <a:r>
              <a:rPr lang="de-DE" sz="1000" dirty="0" err="1">
                <a:ea typeface="ヒラギノ角ゴ Pro W3" pitchFamily="-96" charset="-128"/>
              </a:rPr>
              <a:t>to</a:t>
            </a:r>
            <a:r>
              <a:rPr lang="de-DE" sz="1000" dirty="0">
                <a:ea typeface="ヒラギノ角ゴ Pro W3" pitchFamily="-96" charset="-128"/>
              </a:rPr>
              <a:t> </a:t>
            </a:r>
            <a:r>
              <a:rPr lang="de-DE" sz="1000" dirty="0" err="1">
                <a:ea typeface="ヒラギノ角ゴ Pro W3" pitchFamily="-96" charset="-128"/>
              </a:rPr>
              <a:t>establish</a:t>
            </a:r>
            <a:r>
              <a:rPr lang="de-DE" sz="1000" dirty="0">
                <a:ea typeface="ヒラギノ角ゴ Pro W3" pitchFamily="-96" charset="-128"/>
              </a:rPr>
              <a:t> </a:t>
            </a:r>
            <a:r>
              <a:rPr lang="de-DE" sz="1000" dirty="0" err="1">
                <a:ea typeface="ヒラギノ角ゴ Pro W3" pitchFamily="-96" charset="-128"/>
              </a:rPr>
              <a:t>debt</a:t>
            </a:r>
            <a:r>
              <a:rPr lang="de-DE" sz="1000" dirty="0">
                <a:ea typeface="ヒラギノ角ゴ Pro W3" pitchFamily="-96" charset="-128"/>
              </a:rPr>
              <a:t> on </a:t>
            </a:r>
            <a:r>
              <a:rPr lang="de-DE" sz="1000" dirty="0" err="1">
                <a:ea typeface="ヒラギノ角ゴ Pro W3" pitchFamily="-96" charset="-128"/>
              </a:rPr>
              <a:t>estate</a:t>
            </a:r>
            <a:endParaRPr lang="de-DE" sz="1000" dirty="0">
              <a:ea typeface="ヒラギノ角ゴ Pro W3" pitchFamily="-96" charset="-128"/>
            </a:endParaRPr>
          </a:p>
          <a:p>
            <a:pPr marL="171450" indent="-171450">
              <a:spcBef>
                <a:spcPts val="300"/>
              </a:spcBef>
              <a:buFont typeface="Calibri" panose="020F0502020204030204" pitchFamily="34" charset="0"/>
              <a:buChar char="→"/>
            </a:pPr>
            <a:r>
              <a:rPr lang="de-DE" sz="1000" dirty="0">
                <a:ea typeface="ヒラギノ角ゴ Pro W3" pitchFamily="-96" charset="-128"/>
              </a:rPr>
              <a:t>Security </a:t>
            </a:r>
            <a:r>
              <a:rPr lang="de-DE" sz="1000" dirty="0" err="1">
                <a:ea typeface="ヒラギノ角ゴ Pro W3" pitchFamily="-96" charset="-128"/>
              </a:rPr>
              <a:t>measures</a:t>
            </a:r>
            <a:endParaRPr lang="de-DE" sz="1000" dirty="0">
              <a:ea typeface="ヒラギノ角ゴ Pro W3" pitchFamily="-96" charset="-128"/>
            </a:endParaRPr>
          </a:p>
        </p:txBody>
      </p:sp>
      <p:sp>
        <p:nvSpPr>
          <p:cNvPr id="91" name="Rechteck 90"/>
          <p:cNvSpPr/>
          <p:nvPr/>
        </p:nvSpPr>
        <p:spPr bwMode="auto">
          <a:xfrm>
            <a:off x="3090411" y="5191995"/>
            <a:ext cx="2920929" cy="624606"/>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spcBef>
                <a:spcPts val="300"/>
              </a:spcBef>
            </a:pPr>
            <a:r>
              <a:rPr lang="de-DE" sz="1100" dirty="0" err="1">
                <a:ea typeface="ヒラギノ角ゴ Pro W3" pitchFamily="-96" charset="-128"/>
              </a:rPr>
              <a:t>If</a:t>
            </a:r>
            <a:r>
              <a:rPr lang="de-DE" sz="1100" dirty="0">
                <a:ea typeface="ヒラギノ角ゴ Pro W3" pitchFamily="-96" charset="-128"/>
              </a:rPr>
              <a:t> </a:t>
            </a:r>
            <a:r>
              <a:rPr lang="de-DE" sz="1100" dirty="0" err="1">
                <a:ea typeface="ヒラギノ角ゴ Pro W3" pitchFamily="-96" charset="-128"/>
              </a:rPr>
              <a:t>conditions</a:t>
            </a:r>
            <a:r>
              <a:rPr lang="de-DE" sz="1100" dirty="0">
                <a:ea typeface="ヒラギノ角ゴ Pro W3" pitchFamily="-96" charset="-128"/>
              </a:rPr>
              <a:t> </a:t>
            </a:r>
            <a:r>
              <a:rPr lang="de-DE" sz="1100" dirty="0" err="1">
                <a:ea typeface="ヒラギノ角ゴ Pro W3" pitchFamily="-96" charset="-128"/>
              </a:rPr>
              <a:t>for</a:t>
            </a:r>
            <a:r>
              <a:rPr lang="de-DE" sz="1100" dirty="0">
                <a:ea typeface="ヒラギノ角ゴ Pro W3" pitchFamily="-96" charset="-128"/>
              </a:rPr>
              <a:t> </a:t>
            </a:r>
            <a:r>
              <a:rPr lang="de-DE" sz="1100" dirty="0" err="1">
                <a:ea typeface="ヒラギノ角ゴ Pro W3" pitchFamily="-96" charset="-128"/>
              </a:rPr>
              <a:t>self</a:t>
            </a:r>
            <a:r>
              <a:rPr lang="de-DE" sz="1100" dirty="0">
                <a:ea typeface="ヒラギノ角ゴ Pro W3" pitchFamily="-96" charset="-128"/>
              </a:rPr>
              <a:t> </a:t>
            </a:r>
            <a:r>
              <a:rPr lang="de-DE" sz="1100" dirty="0" err="1">
                <a:ea typeface="ヒラギノ角ゴ Pro W3" pitchFamily="-96" charset="-128"/>
              </a:rPr>
              <a:t>administration</a:t>
            </a:r>
            <a:r>
              <a:rPr lang="de-DE" sz="1100" dirty="0">
                <a:ea typeface="ヒラギノ角ゴ Pro W3" pitchFamily="-96" charset="-128"/>
              </a:rPr>
              <a:t> </a:t>
            </a:r>
            <a:r>
              <a:rPr lang="de-DE" sz="1100" dirty="0" err="1">
                <a:ea typeface="ヒラギノ角ゴ Pro W3" pitchFamily="-96" charset="-128"/>
              </a:rPr>
              <a:t>are</a:t>
            </a:r>
            <a:r>
              <a:rPr lang="de-DE" sz="1100" dirty="0">
                <a:ea typeface="ヒラギノ角ゴ Pro W3" pitchFamily="-96" charset="-128"/>
              </a:rPr>
              <a:t> not </a:t>
            </a:r>
            <a:r>
              <a:rPr lang="de-DE" sz="1100" dirty="0" err="1">
                <a:ea typeface="ヒラギノ角ゴ Pro W3" pitchFamily="-96" charset="-128"/>
              </a:rPr>
              <a:t>met</a:t>
            </a:r>
            <a:r>
              <a:rPr lang="de-DE" sz="1100" dirty="0">
                <a:ea typeface="ヒラギノ角ゴ Pro W3" pitchFamily="-96" charset="-128"/>
              </a:rPr>
              <a:t>, </a:t>
            </a:r>
            <a:r>
              <a:rPr lang="de-DE" sz="1100" dirty="0" err="1">
                <a:ea typeface="ヒラギノ角ゴ Pro W3" pitchFamily="-96" charset="-128"/>
              </a:rPr>
              <a:t>court</a:t>
            </a:r>
            <a:r>
              <a:rPr lang="de-DE" sz="1100" dirty="0">
                <a:ea typeface="ヒラギノ角ゴ Pro W3" pitchFamily="-96" charset="-128"/>
              </a:rPr>
              <a:t> </a:t>
            </a:r>
            <a:r>
              <a:rPr lang="de-DE" sz="1100" dirty="0" err="1">
                <a:ea typeface="ヒラギノ角ゴ Pro W3" pitchFamily="-96" charset="-128"/>
              </a:rPr>
              <a:t>gives</a:t>
            </a:r>
            <a:r>
              <a:rPr lang="de-DE" sz="1100" dirty="0">
                <a:ea typeface="ヒラギノ角ゴ Pro W3" pitchFamily="-96" charset="-128"/>
              </a:rPr>
              <a:t> </a:t>
            </a:r>
            <a:r>
              <a:rPr lang="de-DE" sz="1100" dirty="0" err="1">
                <a:ea typeface="ヒラギノ角ゴ Pro W3" pitchFamily="-96" charset="-128"/>
              </a:rPr>
              <a:t>debtor</a:t>
            </a:r>
            <a:r>
              <a:rPr lang="de-DE" sz="1100" dirty="0">
                <a:ea typeface="ヒラギノ角ゴ Pro W3" pitchFamily="-96" charset="-128"/>
              </a:rPr>
              <a:t> </a:t>
            </a:r>
            <a:r>
              <a:rPr lang="de-DE" sz="1100" dirty="0" err="1">
                <a:ea typeface="ヒラギノ角ゴ Pro W3" pitchFamily="-96" charset="-128"/>
              </a:rPr>
              <a:t>opportunity</a:t>
            </a:r>
            <a:r>
              <a:rPr lang="de-DE" sz="1100" dirty="0">
                <a:ea typeface="ヒラギノ角ゴ Pro W3" pitchFamily="-96" charset="-128"/>
              </a:rPr>
              <a:t> </a:t>
            </a:r>
            <a:r>
              <a:rPr lang="de-DE" sz="1100" dirty="0" err="1">
                <a:ea typeface="ヒラギノ角ゴ Pro W3" pitchFamily="-96" charset="-128"/>
              </a:rPr>
              <a:t>to</a:t>
            </a:r>
            <a:r>
              <a:rPr lang="de-DE" sz="1100" dirty="0">
                <a:ea typeface="ヒラギノ角ゴ Pro W3" pitchFamily="-96" charset="-128"/>
              </a:rPr>
              <a:t> </a:t>
            </a:r>
            <a:r>
              <a:rPr lang="de-DE" sz="1100" dirty="0" err="1">
                <a:ea typeface="ヒラギノ角ゴ Pro W3" pitchFamily="-96" charset="-128"/>
              </a:rPr>
              <a:t>withdraw</a:t>
            </a:r>
            <a:r>
              <a:rPr lang="de-DE" sz="1100" dirty="0">
                <a:ea typeface="ヒラギノ角ゴ Pro W3" pitchFamily="-96" charset="-128"/>
              </a:rPr>
              <a:t> </a:t>
            </a:r>
            <a:r>
              <a:rPr lang="de-DE" sz="1100" dirty="0" err="1">
                <a:ea typeface="ヒラギノ角ゴ Pro W3" pitchFamily="-96" charset="-128"/>
              </a:rPr>
              <a:t>his</a:t>
            </a:r>
            <a:r>
              <a:rPr lang="de-DE" sz="1100" dirty="0">
                <a:ea typeface="ヒラギノ角ゴ Pro W3" pitchFamily="-96" charset="-128"/>
              </a:rPr>
              <a:t> </a:t>
            </a:r>
            <a:r>
              <a:rPr lang="de-DE" sz="1100" dirty="0" err="1">
                <a:ea typeface="ヒラギノ角ゴ Pro W3" pitchFamily="-96" charset="-128"/>
              </a:rPr>
              <a:t>request</a:t>
            </a:r>
            <a:r>
              <a:rPr lang="de-DE" sz="1100" dirty="0">
                <a:ea typeface="ヒラギノ角ゴ Pro W3" pitchFamily="-96" charset="-128"/>
              </a:rPr>
              <a:t> </a:t>
            </a:r>
            <a:r>
              <a:rPr lang="de-DE" sz="1100" dirty="0" err="1">
                <a:ea typeface="ヒラギノ角ゴ Pro W3" pitchFamily="-96" charset="-128"/>
              </a:rPr>
              <a:t>for</a:t>
            </a:r>
            <a:r>
              <a:rPr lang="de-DE" sz="1100" dirty="0">
                <a:ea typeface="ヒラギノ角ゴ Pro W3" pitchFamily="-96" charset="-128"/>
              </a:rPr>
              <a:t> </a:t>
            </a:r>
            <a:r>
              <a:rPr lang="de-DE" sz="1100" dirty="0" err="1">
                <a:ea typeface="ヒラギノ角ゴ Pro W3" pitchFamily="-96" charset="-128"/>
              </a:rPr>
              <a:t>opening</a:t>
            </a:r>
            <a:r>
              <a:rPr lang="de-DE" sz="1100" dirty="0">
                <a:ea typeface="ヒラギノ角ゴ Pro W3" pitchFamily="-96" charset="-128"/>
              </a:rPr>
              <a:t> </a:t>
            </a:r>
            <a:r>
              <a:rPr lang="de-DE" sz="1100" dirty="0" err="1">
                <a:ea typeface="ヒラギノ角ゴ Pro W3" pitchFamily="-96" charset="-128"/>
              </a:rPr>
              <a:t>of</a:t>
            </a:r>
            <a:r>
              <a:rPr lang="de-DE" sz="1100" dirty="0">
                <a:ea typeface="ヒラギノ角ゴ Pro W3" pitchFamily="-96" charset="-128"/>
              </a:rPr>
              <a:t> </a:t>
            </a:r>
            <a:r>
              <a:rPr lang="de-DE" sz="1100" dirty="0" err="1">
                <a:ea typeface="ヒラギノ角ゴ Pro W3" pitchFamily="-96" charset="-128"/>
              </a:rPr>
              <a:t>insolvency</a:t>
            </a:r>
            <a:r>
              <a:rPr lang="de-DE" sz="1100" dirty="0">
                <a:ea typeface="ヒラギノ角ゴ Pro W3" pitchFamily="-96" charset="-128"/>
              </a:rPr>
              <a:t> </a:t>
            </a:r>
            <a:r>
              <a:rPr lang="de-DE" sz="1100" dirty="0" err="1">
                <a:ea typeface="ヒラギノ角ゴ Pro W3" pitchFamily="-96" charset="-128"/>
              </a:rPr>
              <a:t>proceeding</a:t>
            </a:r>
            <a:endParaRPr lang="de-DE" sz="1100" dirty="0">
              <a:ea typeface="ヒラギノ角ゴ Pro W3" pitchFamily="-96" charset="-128"/>
            </a:endParaRPr>
          </a:p>
        </p:txBody>
      </p:sp>
      <p:sp>
        <p:nvSpPr>
          <p:cNvPr id="39" name="Pfeil nach rechts 38"/>
          <p:cNvSpPr/>
          <p:nvPr/>
        </p:nvSpPr>
        <p:spPr>
          <a:xfrm>
            <a:off x="4754913" y="2818814"/>
            <a:ext cx="1432487" cy="165309"/>
          </a:xfrm>
          <a:prstGeom prst="rightArrow">
            <a:avLst>
              <a:gd name="adj1" fmla="val 95423"/>
              <a:gd name="adj2" fmla="val 44759"/>
            </a:avLst>
          </a:prstGeom>
          <a:solidFill>
            <a:srgbClr val="1D5B1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cxnSp>
        <p:nvCxnSpPr>
          <p:cNvPr id="136" name="Gerade Verbindung 135"/>
          <p:cNvCxnSpPr/>
          <p:nvPr/>
        </p:nvCxnSpPr>
        <p:spPr>
          <a:xfrm flipH="1" flipV="1">
            <a:off x="6173858" y="2909167"/>
            <a:ext cx="275932" cy="1"/>
          </a:xfrm>
          <a:prstGeom prst="line">
            <a:avLst/>
          </a:prstGeom>
          <a:ln w="12700">
            <a:solidFill>
              <a:srgbClr val="1D5B18"/>
            </a:solidFill>
          </a:ln>
          <a:effectLst/>
        </p:spPr>
        <p:style>
          <a:lnRef idx="2">
            <a:schemeClr val="accent1"/>
          </a:lnRef>
          <a:fillRef idx="0">
            <a:schemeClr val="accent1"/>
          </a:fillRef>
          <a:effectRef idx="1">
            <a:schemeClr val="accent1"/>
          </a:effectRef>
          <a:fontRef idx="minor">
            <a:schemeClr val="tx1"/>
          </a:fontRef>
        </p:style>
      </p:cxnSp>
      <p:cxnSp>
        <p:nvCxnSpPr>
          <p:cNvPr id="137" name="Gerade Verbindung 136"/>
          <p:cNvCxnSpPr/>
          <p:nvPr/>
        </p:nvCxnSpPr>
        <p:spPr>
          <a:xfrm>
            <a:off x="6447859" y="2904242"/>
            <a:ext cx="1931" cy="349632"/>
          </a:xfrm>
          <a:prstGeom prst="line">
            <a:avLst/>
          </a:prstGeom>
          <a:ln w="12700">
            <a:solidFill>
              <a:srgbClr val="1D5B18"/>
            </a:solidFill>
          </a:ln>
          <a:effectLst/>
        </p:spPr>
        <p:style>
          <a:lnRef idx="2">
            <a:schemeClr val="accent1"/>
          </a:lnRef>
          <a:fillRef idx="0">
            <a:schemeClr val="accent1"/>
          </a:fillRef>
          <a:effectRef idx="1">
            <a:schemeClr val="accent1"/>
          </a:effectRef>
          <a:fontRef idx="minor">
            <a:schemeClr val="tx1"/>
          </a:fontRef>
        </p:style>
      </p:cxnSp>
      <p:cxnSp>
        <p:nvCxnSpPr>
          <p:cNvPr id="138" name="Gerade Verbindung 137"/>
          <p:cNvCxnSpPr/>
          <p:nvPr/>
        </p:nvCxnSpPr>
        <p:spPr>
          <a:xfrm>
            <a:off x="6441323" y="3254188"/>
            <a:ext cx="185005" cy="1"/>
          </a:xfrm>
          <a:prstGeom prst="line">
            <a:avLst/>
          </a:prstGeom>
          <a:ln w="12700">
            <a:solidFill>
              <a:srgbClr val="1D5B18"/>
            </a:solidFill>
          </a:ln>
          <a:effectLst/>
        </p:spPr>
        <p:style>
          <a:lnRef idx="2">
            <a:schemeClr val="accent1"/>
          </a:lnRef>
          <a:fillRef idx="0">
            <a:schemeClr val="accent1"/>
          </a:fillRef>
          <a:effectRef idx="1">
            <a:schemeClr val="accent1"/>
          </a:effectRef>
          <a:fontRef idx="minor">
            <a:schemeClr val="tx1"/>
          </a:fontRef>
        </p:style>
      </p:cxnSp>
      <p:sp>
        <p:nvSpPr>
          <p:cNvPr id="139" name="Textfeld 138"/>
          <p:cNvSpPr txBox="1"/>
          <p:nvPr/>
        </p:nvSpPr>
        <p:spPr>
          <a:xfrm>
            <a:off x="6577565" y="3107209"/>
            <a:ext cx="1925464" cy="276999"/>
          </a:xfrm>
          <a:prstGeom prst="rect">
            <a:avLst/>
          </a:prstGeom>
          <a:noFill/>
        </p:spPr>
        <p:txBody>
          <a:bodyPr wrap="none" rtlCol="0">
            <a:spAutoFit/>
          </a:bodyPr>
          <a:lstStyle/>
          <a:p>
            <a:r>
              <a:rPr lang="de-DE" sz="1200" b="1" dirty="0" err="1">
                <a:solidFill>
                  <a:srgbClr val="1D5B18"/>
                </a:solidFill>
              </a:rPr>
              <a:t>Insolvency</a:t>
            </a:r>
            <a:r>
              <a:rPr lang="de-DE" sz="1200" b="1" dirty="0">
                <a:solidFill>
                  <a:srgbClr val="1D5B18"/>
                </a:solidFill>
              </a:rPr>
              <a:t> plan </a:t>
            </a:r>
            <a:r>
              <a:rPr lang="de-DE" sz="1200" b="1" dirty="0" err="1">
                <a:solidFill>
                  <a:srgbClr val="1D5B18"/>
                </a:solidFill>
              </a:rPr>
              <a:t>proceeding</a:t>
            </a:r>
            <a:endParaRPr lang="de-DE" sz="1200" b="1" dirty="0">
              <a:solidFill>
                <a:srgbClr val="1D5B18"/>
              </a:solidFill>
            </a:endParaRPr>
          </a:p>
        </p:txBody>
      </p:sp>
      <p:sp>
        <p:nvSpPr>
          <p:cNvPr id="141" name="Textfeld 140"/>
          <p:cNvSpPr txBox="1"/>
          <p:nvPr/>
        </p:nvSpPr>
        <p:spPr>
          <a:xfrm>
            <a:off x="6348956" y="3996244"/>
            <a:ext cx="1687450" cy="276999"/>
          </a:xfrm>
          <a:prstGeom prst="rect">
            <a:avLst/>
          </a:prstGeom>
          <a:noFill/>
        </p:spPr>
        <p:txBody>
          <a:bodyPr wrap="none" rtlCol="0">
            <a:spAutoFit/>
          </a:bodyPr>
          <a:lstStyle/>
          <a:p>
            <a:r>
              <a:rPr lang="de-DE" sz="1200" b="1" dirty="0" err="1"/>
              <a:t>Possibility</a:t>
            </a:r>
            <a:r>
              <a:rPr lang="de-DE" sz="1200" b="1" dirty="0"/>
              <a:t> </a:t>
            </a:r>
            <a:r>
              <a:rPr lang="de-DE" sz="1200" b="1" dirty="0" err="1"/>
              <a:t>to</a:t>
            </a:r>
            <a:r>
              <a:rPr lang="de-DE" sz="1200" b="1" dirty="0"/>
              <a:t> </a:t>
            </a:r>
            <a:r>
              <a:rPr lang="de-DE" sz="1200" b="1" dirty="0" err="1"/>
              <a:t>challenge</a:t>
            </a:r>
            <a:r>
              <a:rPr lang="de-DE" sz="1200" b="1" dirty="0"/>
              <a:t>:</a:t>
            </a:r>
          </a:p>
        </p:txBody>
      </p:sp>
      <p:sp>
        <p:nvSpPr>
          <p:cNvPr id="46" name="Geschweifte Klammer rechts 45"/>
          <p:cNvSpPr/>
          <p:nvPr/>
        </p:nvSpPr>
        <p:spPr>
          <a:xfrm>
            <a:off x="6163710" y="4550971"/>
            <a:ext cx="155448" cy="516155"/>
          </a:xfrm>
          <a:prstGeom prst="rightBrace">
            <a:avLst/>
          </a:prstGeom>
          <a:ln>
            <a:solidFill>
              <a:schemeClr val="tx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de-DE"/>
          </a:p>
        </p:txBody>
      </p:sp>
      <p:sp>
        <p:nvSpPr>
          <p:cNvPr id="142" name="Rechteck 141"/>
          <p:cNvSpPr/>
          <p:nvPr/>
        </p:nvSpPr>
        <p:spPr bwMode="auto">
          <a:xfrm>
            <a:off x="6350207" y="4336827"/>
            <a:ext cx="2726060" cy="1174968"/>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08000" indent="-108000">
              <a:spcBef>
                <a:spcPts val="300"/>
              </a:spcBef>
              <a:buFont typeface="Arial" panose="020B0604020202020204" pitchFamily="34" charset="0"/>
              <a:buChar char="•"/>
            </a:pPr>
            <a:r>
              <a:rPr lang="de-DE" sz="1000" dirty="0">
                <a:latin typeface="+mn-lt"/>
                <a:ea typeface="ヒラギノ角ゴ Pro W3" pitchFamily="-96" charset="-128"/>
              </a:rPr>
              <a:t>Court </a:t>
            </a:r>
            <a:r>
              <a:rPr lang="de-DE" sz="1000" dirty="0" err="1">
                <a:latin typeface="+mn-lt"/>
                <a:ea typeface="ヒラギノ角ゴ Pro W3" pitchFamily="-96" charset="-128"/>
              </a:rPr>
              <a:t>revokes</a:t>
            </a:r>
            <a:r>
              <a:rPr lang="de-DE" sz="1000" dirty="0">
                <a:latin typeface="+mn-lt"/>
                <a:ea typeface="ヒラギノ角ゴ Pro W3" pitchFamily="-96" charset="-128"/>
              </a:rPr>
              <a:t> ex officio, </a:t>
            </a:r>
            <a:r>
              <a:rPr lang="de-DE" sz="1000" dirty="0" err="1">
                <a:latin typeface="+mn-lt"/>
                <a:ea typeface="ヒラギノ角ゴ Pro W3" pitchFamily="-96" charset="-128"/>
              </a:rPr>
              <a:t>if</a:t>
            </a:r>
            <a:r>
              <a:rPr lang="de-DE" sz="1000" dirty="0">
                <a:latin typeface="+mn-lt"/>
                <a:ea typeface="ヒラギノ角ゴ Pro W3" pitchFamily="-96" charset="-128"/>
              </a:rPr>
              <a:t> </a:t>
            </a:r>
            <a:r>
              <a:rPr lang="de-DE" sz="1000" dirty="0" err="1">
                <a:latin typeface="+mn-lt"/>
                <a:ea typeface="ヒラギノ角ゴ Pro W3" pitchFamily="-96" charset="-128"/>
              </a:rPr>
              <a:t>envisaged</a:t>
            </a:r>
            <a:r>
              <a:rPr lang="de-DE" sz="1000" dirty="0">
                <a:latin typeface="+mn-lt"/>
                <a:ea typeface="ヒラギノ角ゴ Pro W3" pitchFamily="-96" charset="-128"/>
              </a:rPr>
              <a:t> </a:t>
            </a:r>
            <a:r>
              <a:rPr lang="de-DE" sz="1000" dirty="0" err="1">
                <a:latin typeface="+mn-lt"/>
                <a:ea typeface="ヒラギノ角ゴ Pro W3" pitchFamily="-96" charset="-128"/>
              </a:rPr>
              <a:t>restructuring</a:t>
            </a:r>
            <a:r>
              <a:rPr lang="de-DE" sz="1000" dirty="0">
                <a:latin typeface="+mn-lt"/>
                <a:ea typeface="ヒラギノ角ゴ Pro W3" pitchFamily="-96" charset="-128"/>
              </a:rPr>
              <a:t> </a:t>
            </a:r>
            <a:r>
              <a:rPr lang="de-DE" sz="1000" dirty="0" err="1">
                <a:latin typeface="+mn-lt"/>
                <a:ea typeface="ヒラギノ角ゴ Pro W3" pitchFamily="-96" charset="-128"/>
              </a:rPr>
              <a:t>no</a:t>
            </a:r>
            <a:r>
              <a:rPr lang="de-DE" sz="1000" dirty="0">
                <a:latin typeface="+mn-lt"/>
                <a:ea typeface="ヒラギノ角ゴ Pro W3" pitchFamily="-96" charset="-128"/>
              </a:rPr>
              <a:t> </a:t>
            </a:r>
            <a:r>
              <a:rPr lang="de-DE" sz="1000" dirty="0" err="1">
                <a:latin typeface="+mn-lt"/>
                <a:ea typeface="ヒラギノ角ゴ Pro W3" pitchFamily="-96" charset="-128"/>
              </a:rPr>
              <a:t>longer</a:t>
            </a:r>
            <a:r>
              <a:rPr lang="de-DE" sz="1000" dirty="0">
                <a:latin typeface="+mn-lt"/>
                <a:ea typeface="ヒラギノ角ゴ Pro W3" pitchFamily="-96" charset="-128"/>
              </a:rPr>
              <a:t> </a:t>
            </a:r>
            <a:r>
              <a:rPr lang="de-DE" sz="1000" dirty="0" err="1">
                <a:latin typeface="+mn-lt"/>
                <a:ea typeface="ヒラギノ角ゴ Pro W3" pitchFamily="-96" charset="-128"/>
              </a:rPr>
              <a:t>has</a:t>
            </a:r>
            <a:r>
              <a:rPr lang="de-DE" sz="1000" dirty="0">
                <a:latin typeface="+mn-lt"/>
                <a:ea typeface="ヒラギノ角ゴ Pro W3" pitchFamily="-96" charset="-128"/>
              </a:rPr>
              <a:t> </a:t>
            </a:r>
            <a:r>
              <a:rPr lang="de-DE" sz="1000" dirty="0" err="1">
                <a:latin typeface="+mn-lt"/>
                <a:ea typeface="ヒラギノ角ゴ Pro W3" pitchFamily="-96" charset="-128"/>
              </a:rPr>
              <a:t>prospect</a:t>
            </a:r>
            <a:r>
              <a:rPr lang="de-DE" sz="1000" dirty="0">
                <a:latin typeface="+mn-lt"/>
                <a:ea typeface="ヒラギノ角ゴ Pro W3" pitchFamily="-96" charset="-128"/>
              </a:rPr>
              <a:t> </a:t>
            </a:r>
            <a:r>
              <a:rPr lang="de-DE" sz="1000" dirty="0" err="1">
                <a:latin typeface="+mn-lt"/>
                <a:ea typeface="ヒラギノ角ゴ Pro W3" pitchFamily="-96" charset="-128"/>
              </a:rPr>
              <a:t>of</a:t>
            </a:r>
            <a:r>
              <a:rPr lang="de-DE" sz="1000" dirty="0">
                <a:latin typeface="+mn-lt"/>
                <a:ea typeface="ヒラギノ角ゴ Pro W3" pitchFamily="-96" charset="-128"/>
              </a:rPr>
              <a:t> </a:t>
            </a:r>
            <a:r>
              <a:rPr lang="de-DE" sz="1000" dirty="0" err="1">
                <a:latin typeface="+mn-lt"/>
                <a:ea typeface="ヒラギノ角ゴ Pro W3" pitchFamily="-96" charset="-128"/>
              </a:rPr>
              <a:t>success</a:t>
            </a:r>
            <a:endParaRPr lang="de-DE" sz="1000" dirty="0">
              <a:latin typeface="+mn-lt"/>
              <a:ea typeface="ヒラギノ角ゴ Pro W3" pitchFamily="-96" charset="-128"/>
            </a:endParaRPr>
          </a:p>
          <a:p>
            <a:pPr marL="108000" indent="-108000">
              <a:spcBef>
                <a:spcPts val="300"/>
              </a:spcBef>
              <a:buFont typeface="Arial" panose="020B0604020202020204" pitchFamily="34" charset="0"/>
              <a:buChar char="•"/>
            </a:pPr>
            <a:r>
              <a:rPr lang="de-DE" sz="1000" dirty="0" err="1">
                <a:ea typeface="ヒラギノ角ゴ Pro W3" pitchFamily="-96" charset="-128"/>
              </a:rPr>
              <a:t>Provisional</a:t>
            </a:r>
            <a:r>
              <a:rPr lang="de-DE" sz="1000" dirty="0">
                <a:ea typeface="ヒラギノ角ゴ Pro W3" pitchFamily="-96" charset="-128"/>
              </a:rPr>
              <a:t> </a:t>
            </a:r>
            <a:r>
              <a:rPr lang="de-DE" sz="1000" dirty="0" err="1">
                <a:ea typeface="ヒラギノ角ゴ Pro W3" pitchFamily="-96" charset="-128"/>
              </a:rPr>
              <a:t>creditors</a:t>
            </a:r>
            <a:r>
              <a:rPr lang="de-DE" sz="1000" dirty="0">
                <a:ea typeface="ヒラギノ角ゴ Pro W3" pitchFamily="-96" charset="-128"/>
              </a:rPr>
              <a:t>‘ </a:t>
            </a:r>
            <a:r>
              <a:rPr lang="de-DE" sz="1000" dirty="0" err="1">
                <a:ea typeface="ヒラギノ角ゴ Pro W3" pitchFamily="-96" charset="-128"/>
              </a:rPr>
              <a:t>committee</a:t>
            </a:r>
            <a:r>
              <a:rPr lang="de-DE" sz="1000" dirty="0">
                <a:ea typeface="ヒラギノ角ゴ Pro W3" pitchFamily="-96" charset="-128"/>
              </a:rPr>
              <a:t> </a:t>
            </a:r>
            <a:r>
              <a:rPr lang="de-DE" sz="1000" dirty="0" err="1">
                <a:ea typeface="ヒラギノ角ゴ Pro W3" pitchFamily="-96" charset="-128"/>
              </a:rPr>
              <a:t>requests</a:t>
            </a:r>
            <a:br>
              <a:rPr lang="de-DE" sz="1000" dirty="0">
                <a:ea typeface="ヒラギノ角ゴ Pro W3" pitchFamily="-96" charset="-128"/>
              </a:rPr>
            </a:br>
            <a:r>
              <a:rPr lang="de-DE" sz="1000" dirty="0" err="1">
                <a:ea typeface="ヒラギノ角ゴ Pro W3" pitchFamily="-96" charset="-128"/>
              </a:rPr>
              <a:t>order</a:t>
            </a:r>
            <a:r>
              <a:rPr lang="de-DE" sz="1000" dirty="0">
                <a:ea typeface="ヒラギノ角ゴ Pro W3" pitchFamily="-96" charset="-128"/>
              </a:rPr>
              <a:t> </a:t>
            </a:r>
            <a:r>
              <a:rPr lang="de-DE" sz="1000" dirty="0" err="1">
                <a:ea typeface="ヒラギノ角ゴ Pro W3" pitchFamily="-96" charset="-128"/>
              </a:rPr>
              <a:t>to</a:t>
            </a:r>
            <a:r>
              <a:rPr lang="de-DE" sz="1000" dirty="0">
                <a:ea typeface="ヒラギノ角ゴ Pro W3" pitchFamily="-96" charset="-128"/>
              </a:rPr>
              <a:t> </a:t>
            </a:r>
            <a:r>
              <a:rPr lang="de-DE" sz="1000" dirty="0" err="1">
                <a:ea typeface="ヒラギノ角ゴ Pro W3" pitchFamily="-96" charset="-128"/>
              </a:rPr>
              <a:t>be</a:t>
            </a:r>
            <a:r>
              <a:rPr lang="de-DE" sz="1000" dirty="0">
                <a:ea typeface="ヒラギノ角ゴ Pro W3" pitchFamily="-96" charset="-128"/>
              </a:rPr>
              <a:t> </a:t>
            </a:r>
            <a:r>
              <a:rPr lang="de-DE" sz="1000" dirty="0" err="1">
                <a:ea typeface="ヒラギノ角ゴ Pro W3" pitchFamily="-96" charset="-128"/>
              </a:rPr>
              <a:t>revoked</a:t>
            </a:r>
            <a:endParaRPr lang="de-DE" sz="1000" dirty="0">
              <a:ea typeface="ヒラギノ角ゴ Pro W3" pitchFamily="-96" charset="-128"/>
            </a:endParaRPr>
          </a:p>
          <a:p>
            <a:pPr marL="108000" indent="-108000">
              <a:spcBef>
                <a:spcPts val="300"/>
              </a:spcBef>
              <a:buFont typeface="Arial" panose="020B0604020202020204" pitchFamily="34" charset="0"/>
              <a:buChar char="•"/>
            </a:pPr>
            <a:r>
              <a:rPr lang="de-DE" sz="1000" dirty="0" err="1">
                <a:ea typeface="ヒラギノ角ゴ Pro W3" pitchFamily="-96" charset="-128"/>
              </a:rPr>
              <a:t>Creditor</a:t>
            </a:r>
            <a:r>
              <a:rPr lang="de-DE" sz="1000" dirty="0">
                <a:ea typeface="ヒラギノ角ゴ Pro W3" pitchFamily="-96" charset="-128"/>
              </a:rPr>
              <a:t> </a:t>
            </a:r>
            <a:r>
              <a:rPr lang="de-DE" sz="1000" dirty="0" err="1">
                <a:ea typeface="ヒラギノ角ゴ Pro W3" pitchFamily="-96" charset="-128"/>
              </a:rPr>
              <a:t>requests</a:t>
            </a:r>
            <a:r>
              <a:rPr lang="de-DE" sz="1000" dirty="0">
                <a:ea typeface="ヒラギノ角ゴ Pro W3" pitchFamily="-96" charset="-128"/>
              </a:rPr>
              <a:t> </a:t>
            </a:r>
            <a:r>
              <a:rPr lang="de-DE" sz="1000" dirty="0" err="1">
                <a:ea typeface="ヒラギノ角ゴ Pro W3" pitchFamily="-96" charset="-128"/>
              </a:rPr>
              <a:t>order</a:t>
            </a:r>
            <a:r>
              <a:rPr lang="de-DE" sz="1000" dirty="0">
                <a:ea typeface="ヒラギノ角ゴ Pro W3" pitchFamily="-96" charset="-128"/>
              </a:rPr>
              <a:t> </a:t>
            </a:r>
            <a:r>
              <a:rPr lang="de-DE" sz="1000" dirty="0" err="1">
                <a:ea typeface="ヒラギノ角ゴ Pro W3" pitchFamily="-96" charset="-128"/>
              </a:rPr>
              <a:t>to</a:t>
            </a:r>
            <a:r>
              <a:rPr lang="de-DE" sz="1000" dirty="0">
                <a:ea typeface="ヒラギノ角ゴ Pro W3" pitchFamily="-96" charset="-128"/>
              </a:rPr>
              <a:t> </a:t>
            </a:r>
            <a:r>
              <a:rPr lang="de-DE" sz="1000" dirty="0" err="1">
                <a:ea typeface="ヒラギノ角ゴ Pro W3" pitchFamily="-96" charset="-128"/>
              </a:rPr>
              <a:t>be</a:t>
            </a:r>
            <a:r>
              <a:rPr lang="de-DE" sz="1000" dirty="0">
                <a:ea typeface="ヒラギノ角ゴ Pro W3" pitchFamily="-96" charset="-128"/>
              </a:rPr>
              <a:t> </a:t>
            </a:r>
            <a:r>
              <a:rPr lang="de-DE" sz="1000" dirty="0" err="1">
                <a:ea typeface="ヒラギノ角ゴ Pro W3" pitchFamily="-96" charset="-128"/>
              </a:rPr>
              <a:t>revoked</a:t>
            </a:r>
            <a:r>
              <a:rPr lang="de-DE" sz="1000" dirty="0">
                <a:ea typeface="ヒラギノ角ゴ Pro W3" pitchFamily="-96" charset="-128"/>
              </a:rPr>
              <a:t> </a:t>
            </a:r>
            <a:r>
              <a:rPr lang="de-DE" sz="1000" dirty="0" err="1">
                <a:ea typeface="ヒラギノ角ゴ Pro W3" pitchFamily="-96" charset="-128"/>
              </a:rPr>
              <a:t>showing</a:t>
            </a:r>
            <a:r>
              <a:rPr lang="de-DE" sz="1000" dirty="0">
                <a:ea typeface="ヒラギノ角ゴ Pro W3" pitchFamily="-96" charset="-128"/>
              </a:rPr>
              <a:t> </a:t>
            </a:r>
            <a:r>
              <a:rPr lang="de-DE" sz="1000" dirty="0" err="1">
                <a:ea typeface="ヒラギノ角ゴ Pro W3" pitchFamily="-96" charset="-128"/>
              </a:rPr>
              <a:t>that</a:t>
            </a:r>
            <a:r>
              <a:rPr lang="de-DE" sz="1000" dirty="0">
                <a:ea typeface="ヒラギノ角ゴ Pro W3" pitchFamily="-96" charset="-128"/>
              </a:rPr>
              <a:t> </a:t>
            </a:r>
            <a:r>
              <a:rPr lang="de-DE" sz="1000" dirty="0" err="1">
                <a:ea typeface="ヒラギノ角ゴ Pro W3" pitchFamily="-96" charset="-128"/>
              </a:rPr>
              <a:t>and</a:t>
            </a:r>
            <a:r>
              <a:rPr lang="de-DE" sz="1000" dirty="0">
                <a:ea typeface="ヒラギノ角ゴ Pro W3" pitchFamily="-96" charset="-128"/>
              </a:rPr>
              <a:t> </a:t>
            </a:r>
            <a:r>
              <a:rPr lang="de-DE" sz="1000" dirty="0" err="1">
                <a:ea typeface="ヒラギノ角ゴ Pro W3" pitchFamily="-96" charset="-128"/>
              </a:rPr>
              <a:t>why</a:t>
            </a:r>
            <a:r>
              <a:rPr lang="de-DE" sz="1000" dirty="0">
                <a:ea typeface="ヒラギノ角ゴ Pro W3" pitchFamily="-96" charset="-128"/>
              </a:rPr>
              <a:t> </a:t>
            </a:r>
            <a:r>
              <a:rPr lang="de-DE" sz="1000" dirty="0" err="1">
                <a:ea typeface="ヒラギノ角ゴ Pro W3" pitchFamily="-96" charset="-128"/>
              </a:rPr>
              <a:t>it</a:t>
            </a:r>
            <a:r>
              <a:rPr lang="de-DE" sz="1000" dirty="0">
                <a:ea typeface="ヒラギノ角ゴ Pro W3" pitchFamily="-96" charset="-128"/>
              </a:rPr>
              <a:t> </a:t>
            </a:r>
            <a:r>
              <a:rPr lang="de-DE" sz="1000" dirty="0" err="1">
                <a:ea typeface="ヒラギノ角ゴ Pro W3" pitchFamily="-96" charset="-128"/>
              </a:rPr>
              <a:t>is</a:t>
            </a:r>
            <a:r>
              <a:rPr lang="de-DE" sz="1000" dirty="0">
                <a:ea typeface="ヒラギノ角ゴ Pro W3" pitchFamily="-96" charset="-128"/>
              </a:rPr>
              <a:t> </a:t>
            </a:r>
            <a:r>
              <a:rPr lang="de-DE" sz="1000" dirty="0" err="1">
                <a:ea typeface="ヒラギノ角ゴ Pro W3" pitchFamily="-96" charset="-128"/>
              </a:rPr>
              <a:t>detrimental</a:t>
            </a:r>
            <a:r>
              <a:rPr lang="de-DE" sz="1000" dirty="0">
                <a:ea typeface="ヒラギノ角ゴ Pro W3" pitchFamily="-96" charset="-128"/>
              </a:rPr>
              <a:t> </a:t>
            </a:r>
            <a:r>
              <a:rPr lang="de-DE" sz="1000" dirty="0" err="1">
                <a:ea typeface="ヒラギノ角ゴ Pro W3" pitchFamily="-96" charset="-128"/>
              </a:rPr>
              <a:t>to</a:t>
            </a:r>
            <a:r>
              <a:rPr lang="de-DE" sz="1000" dirty="0">
                <a:ea typeface="ヒラギノ角ゴ Pro W3" pitchFamily="-96" charset="-128"/>
              </a:rPr>
              <a:t> </a:t>
            </a:r>
            <a:r>
              <a:rPr lang="de-DE" sz="1000" dirty="0" err="1">
                <a:ea typeface="ヒラギノ角ゴ Pro W3" pitchFamily="-96" charset="-128"/>
              </a:rPr>
              <a:t>the</a:t>
            </a:r>
            <a:r>
              <a:rPr lang="de-DE" sz="1000" dirty="0">
                <a:ea typeface="ヒラギノ角ゴ Pro W3" pitchFamily="-96" charset="-128"/>
              </a:rPr>
              <a:t> </a:t>
            </a:r>
            <a:r>
              <a:rPr lang="de-DE" sz="1000" dirty="0" err="1">
                <a:ea typeface="ヒラギノ角ゴ Pro W3" pitchFamily="-96" charset="-128"/>
              </a:rPr>
              <a:t>creditors</a:t>
            </a:r>
            <a:r>
              <a:rPr lang="de-DE" sz="1000" dirty="0">
                <a:ea typeface="ヒラギノ角ゴ Pro W3" pitchFamily="-96" charset="-128"/>
              </a:rPr>
              <a:t> </a:t>
            </a:r>
          </a:p>
        </p:txBody>
      </p:sp>
      <p:cxnSp>
        <p:nvCxnSpPr>
          <p:cNvPr id="41" name="Gerade Verbindung 40"/>
          <p:cNvCxnSpPr/>
          <p:nvPr/>
        </p:nvCxnSpPr>
        <p:spPr bwMode="auto">
          <a:xfrm flipV="1">
            <a:off x="1222463" y="2835488"/>
            <a:ext cx="1" cy="129481"/>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40" name="Ellipse 39"/>
          <p:cNvSpPr/>
          <p:nvPr/>
        </p:nvSpPr>
        <p:spPr>
          <a:xfrm>
            <a:off x="5567202" y="2378111"/>
            <a:ext cx="3013362" cy="1458195"/>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42" name="Textfeld 41"/>
          <p:cNvSpPr txBox="1"/>
          <p:nvPr/>
        </p:nvSpPr>
        <p:spPr>
          <a:xfrm>
            <a:off x="5215634" y="2091256"/>
            <a:ext cx="3105337" cy="261610"/>
          </a:xfrm>
          <a:prstGeom prst="rect">
            <a:avLst/>
          </a:prstGeom>
          <a:noFill/>
        </p:spPr>
        <p:txBody>
          <a:bodyPr wrap="none" rtlCol="0">
            <a:spAutoFit/>
          </a:bodyPr>
          <a:lstStyle/>
          <a:p>
            <a:r>
              <a:rPr lang="de-DE" sz="1100" dirty="0"/>
              <a:t>(</a:t>
            </a:r>
            <a:r>
              <a:rPr lang="de-DE" sz="1100" dirty="0" err="1"/>
              <a:t>no</a:t>
            </a:r>
            <a:r>
              <a:rPr lang="de-DE" sz="1100" dirty="0"/>
              <a:t> </a:t>
            </a:r>
            <a:r>
              <a:rPr lang="de-DE" sz="1100" dirty="0" err="1"/>
              <a:t>ranking</a:t>
            </a:r>
            <a:r>
              <a:rPr lang="de-DE" sz="1100" dirty="0"/>
              <a:t> </a:t>
            </a:r>
            <a:r>
              <a:rPr lang="de-DE" sz="1100" dirty="0" err="1"/>
              <a:t>among</a:t>
            </a:r>
            <a:r>
              <a:rPr lang="de-DE" sz="1100" dirty="0"/>
              <a:t> </a:t>
            </a:r>
            <a:r>
              <a:rPr lang="de-DE" sz="1100" dirty="0" err="1"/>
              <a:t>unsecured</a:t>
            </a:r>
            <a:r>
              <a:rPr lang="de-DE" sz="1100" dirty="0"/>
              <a:t> </a:t>
            </a:r>
            <a:r>
              <a:rPr lang="de-DE" sz="1100" dirty="0" err="1"/>
              <a:t>insolvency</a:t>
            </a:r>
            <a:r>
              <a:rPr lang="de-DE" sz="1100" dirty="0"/>
              <a:t> </a:t>
            </a:r>
            <a:r>
              <a:rPr lang="de-DE" sz="1100" dirty="0" err="1"/>
              <a:t>creditors</a:t>
            </a:r>
            <a:r>
              <a:rPr lang="de-DE" sz="1100" dirty="0"/>
              <a:t>)</a:t>
            </a:r>
          </a:p>
        </p:txBody>
      </p:sp>
    </p:spTree>
    <p:extLst>
      <p:ext uri="{BB962C8B-B14F-4D97-AF65-F5344CB8AC3E}">
        <p14:creationId xmlns:p14="http://schemas.microsoft.com/office/powerpoint/2010/main" val="2425295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500"/>
                                        <p:tgtEl>
                                          <p:spTgt spid="5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wipe(left)">
                                      <p:cBhvr>
                                        <p:cTn id="15" dur="500"/>
                                        <p:tgtEl>
                                          <p:spTgt spid="5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barn(inVertical)">
                                      <p:cBhvr>
                                        <p:cTn id="38" dur="750"/>
                                        <p:tgtEl>
                                          <p:spTgt spid="24"/>
                                        </p:tgtEl>
                                      </p:cBhvr>
                                    </p:animEffect>
                                  </p:childTnLst>
                                </p:cTn>
                              </p:par>
                            </p:childTnLst>
                          </p:cTn>
                        </p:par>
                        <p:par>
                          <p:cTn id="39" fill="hold">
                            <p:stCondLst>
                              <p:cond delay="750"/>
                            </p:stCondLst>
                            <p:childTnLst>
                              <p:par>
                                <p:cTn id="40" presetID="10" presetClass="entr" presetSubtype="0" fill="hold" grpId="0" nodeType="after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fade">
                                      <p:cBhvr>
                                        <p:cTn id="42" dur="500"/>
                                        <p:tgtEl>
                                          <p:spTgt spid="7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right)">
                                      <p:cBhvr>
                                        <p:cTn id="47" dur="500"/>
                                        <p:tgtEl>
                                          <p:spTgt spid="28"/>
                                        </p:tgtEl>
                                      </p:cBhvr>
                                    </p:animEffect>
                                  </p:childTnLst>
                                </p:cTn>
                              </p:par>
                            </p:childTnLst>
                          </p:cTn>
                        </p:par>
                        <p:par>
                          <p:cTn id="48" fill="hold">
                            <p:stCondLst>
                              <p:cond delay="500"/>
                            </p:stCondLst>
                            <p:childTnLst>
                              <p:par>
                                <p:cTn id="49" presetID="22" presetClass="entr" presetSubtype="1"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up)">
                                      <p:cBhvr>
                                        <p:cTn id="51" dur="500"/>
                                        <p:tgtEl>
                                          <p:spTgt spid="32"/>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left)">
                                      <p:cBhvr>
                                        <p:cTn id="55" dur="500"/>
                                        <p:tgtEl>
                                          <p:spTgt spid="34"/>
                                        </p:tgtEl>
                                      </p:cBhvr>
                                    </p:animEffect>
                                  </p:childTnLst>
                                </p:cTn>
                              </p:par>
                            </p:childTnLst>
                          </p:cTn>
                        </p:par>
                        <p:par>
                          <p:cTn id="56" fill="hold">
                            <p:stCondLst>
                              <p:cond delay="150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2000"/>
                            </p:stCondLst>
                            <p:childTnLst>
                              <p:par>
                                <p:cTn id="61" presetID="22" presetClass="entr" presetSubtype="8" fill="hold" grpId="0" nodeType="afterEffect">
                                  <p:stCondLst>
                                    <p:cond delay="0"/>
                                  </p:stCondLst>
                                  <p:childTnLst>
                                    <p:set>
                                      <p:cBhvr>
                                        <p:cTn id="62" dur="1" fill="hold">
                                          <p:stCondLst>
                                            <p:cond delay="0"/>
                                          </p:stCondLst>
                                        </p:cTn>
                                        <p:tgtEl>
                                          <p:spTgt spid="75">
                                            <p:bg/>
                                          </p:spTgt>
                                        </p:tgtEl>
                                        <p:attrNameLst>
                                          <p:attrName>style.visibility</p:attrName>
                                        </p:attrNameLst>
                                      </p:cBhvr>
                                      <p:to>
                                        <p:strVal val="visible"/>
                                      </p:to>
                                    </p:set>
                                    <p:animEffect transition="in" filter="wipe(left)">
                                      <p:cBhvr>
                                        <p:cTn id="63" dur="500"/>
                                        <p:tgtEl>
                                          <p:spTgt spid="75">
                                            <p:bg/>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75">
                                            <p:txEl>
                                              <p:pRg st="0" end="0"/>
                                            </p:txEl>
                                          </p:spTgt>
                                        </p:tgtEl>
                                        <p:attrNameLst>
                                          <p:attrName>style.visibility</p:attrName>
                                        </p:attrNameLst>
                                      </p:cBhvr>
                                      <p:to>
                                        <p:strVal val="visible"/>
                                      </p:to>
                                    </p:set>
                                    <p:animEffect transition="in" filter="wipe(left)">
                                      <p:cBhvr>
                                        <p:cTn id="68" dur="500"/>
                                        <p:tgtEl>
                                          <p:spTgt spid="75">
                                            <p:txEl>
                                              <p:pRg st="0" end="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75">
                                            <p:txEl>
                                              <p:pRg st="1" end="1"/>
                                            </p:txEl>
                                          </p:spTgt>
                                        </p:tgtEl>
                                        <p:attrNameLst>
                                          <p:attrName>style.visibility</p:attrName>
                                        </p:attrNameLst>
                                      </p:cBhvr>
                                      <p:to>
                                        <p:strVal val="visible"/>
                                      </p:to>
                                    </p:set>
                                    <p:animEffect transition="in" filter="wipe(left)">
                                      <p:cBhvr>
                                        <p:cTn id="73" dur="500"/>
                                        <p:tgtEl>
                                          <p:spTgt spid="75">
                                            <p:txEl>
                                              <p:pRg st="1" end="1"/>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75">
                                            <p:txEl>
                                              <p:pRg st="2" end="2"/>
                                            </p:txEl>
                                          </p:spTgt>
                                        </p:tgtEl>
                                        <p:attrNameLst>
                                          <p:attrName>style.visibility</p:attrName>
                                        </p:attrNameLst>
                                      </p:cBhvr>
                                      <p:to>
                                        <p:strVal val="visible"/>
                                      </p:to>
                                    </p:set>
                                    <p:animEffect transition="in" filter="wipe(left)">
                                      <p:cBhvr>
                                        <p:cTn id="78" dur="500"/>
                                        <p:tgtEl>
                                          <p:spTgt spid="75">
                                            <p:txEl>
                                              <p:pRg st="2" end="2"/>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75">
                                            <p:txEl>
                                              <p:pRg st="3" end="3"/>
                                            </p:txEl>
                                          </p:spTgt>
                                        </p:tgtEl>
                                        <p:attrNameLst>
                                          <p:attrName>style.visibility</p:attrName>
                                        </p:attrNameLst>
                                      </p:cBhvr>
                                      <p:to>
                                        <p:strVal val="visible"/>
                                      </p:to>
                                    </p:set>
                                    <p:animEffect transition="in" filter="wipe(left)">
                                      <p:cBhvr>
                                        <p:cTn id="83" dur="500"/>
                                        <p:tgtEl>
                                          <p:spTgt spid="75">
                                            <p:txEl>
                                              <p:pRg st="3" end="3"/>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75">
                                            <p:txEl>
                                              <p:pRg st="4" end="4"/>
                                            </p:txEl>
                                          </p:spTgt>
                                        </p:tgtEl>
                                        <p:attrNameLst>
                                          <p:attrName>style.visibility</p:attrName>
                                        </p:attrNameLst>
                                      </p:cBhvr>
                                      <p:to>
                                        <p:strVal val="visible"/>
                                      </p:to>
                                    </p:set>
                                    <p:animEffect transition="in" filter="wipe(left)">
                                      <p:cBhvr>
                                        <p:cTn id="88" dur="500"/>
                                        <p:tgtEl>
                                          <p:spTgt spid="75">
                                            <p:txEl>
                                              <p:pRg st="4" end="4"/>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75">
                                            <p:txEl>
                                              <p:pRg st="5" end="5"/>
                                            </p:txEl>
                                          </p:spTgt>
                                        </p:tgtEl>
                                        <p:attrNameLst>
                                          <p:attrName>style.visibility</p:attrName>
                                        </p:attrNameLst>
                                      </p:cBhvr>
                                      <p:to>
                                        <p:strVal val="visible"/>
                                      </p:to>
                                    </p:set>
                                    <p:animEffect transition="in" filter="wipe(left)">
                                      <p:cBhvr>
                                        <p:cTn id="93" dur="500"/>
                                        <p:tgtEl>
                                          <p:spTgt spid="75">
                                            <p:txEl>
                                              <p:pRg st="5" end="5"/>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75">
                                            <p:txEl>
                                              <p:pRg st="6" end="6"/>
                                            </p:txEl>
                                          </p:spTgt>
                                        </p:tgtEl>
                                        <p:attrNameLst>
                                          <p:attrName>style.visibility</p:attrName>
                                        </p:attrNameLst>
                                      </p:cBhvr>
                                      <p:to>
                                        <p:strVal val="visible"/>
                                      </p:to>
                                    </p:set>
                                    <p:animEffect transition="in" filter="wipe(left)">
                                      <p:cBhvr>
                                        <p:cTn id="98" dur="500"/>
                                        <p:tgtEl>
                                          <p:spTgt spid="75">
                                            <p:txEl>
                                              <p:pRg st="6" end="6"/>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75">
                                            <p:txEl>
                                              <p:pRg st="7" end="7"/>
                                            </p:txEl>
                                          </p:spTgt>
                                        </p:tgtEl>
                                        <p:attrNameLst>
                                          <p:attrName>style.visibility</p:attrName>
                                        </p:attrNameLst>
                                      </p:cBhvr>
                                      <p:to>
                                        <p:strVal val="visible"/>
                                      </p:to>
                                    </p:set>
                                    <p:animEffect transition="in" filter="wipe(left)">
                                      <p:cBhvr>
                                        <p:cTn id="103" dur="500"/>
                                        <p:tgtEl>
                                          <p:spTgt spid="75">
                                            <p:txEl>
                                              <p:pRg st="7" end="7"/>
                                            </p:txEl>
                                          </p:spTgt>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75">
                                            <p:txEl>
                                              <p:pRg st="8" end="8"/>
                                            </p:txEl>
                                          </p:spTgt>
                                        </p:tgtEl>
                                        <p:attrNameLst>
                                          <p:attrName>style.visibility</p:attrName>
                                        </p:attrNameLst>
                                      </p:cBhvr>
                                      <p:to>
                                        <p:strVal val="visible"/>
                                      </p:to>
                                    </p:set>
                                    <p:animEffect transition="in" filter="wipe(left)">
                                      <p:cBhvr>
                                        <p:cTn id="108" dur="500"/>
                                        <p:tgtEl>
                                          <p:spTgt spid="75">
                                            <p:txEl>
                                              <p:pRg st="8" end="8"/>
                                            </p:txEl>
                                          </p:spTgt>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75">
                                            <p:txEl>
                                              <p:pRg st="9" end="9"/>
                                            </p:txEl>
                                          </p:spTgt>
                                        </p:tgtEl>
                                        <p:attrNameLst>
                                          <p:attrName>style.visibility</p:attrName>
                                        </p:attrNameLst>
                                      </p:cBhvr>
                                      <p:to>
                                        <p:strVal val="visible"/>
                                      </p:to>
                                    </p:set>
                                    <p:animEffect transition="in" filter="wipe(left)">
                                      <p:cBhvr>
                                        <p:cTn id="113" dur="500"/>
                                        <p:tgtEl>
                                          <p:spTgt spid="75">
                                            <p:txEl>
                                              <p:pRg st="9" end="9"/>
                                            </p:txEl>
                                          </p:spTgt>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nodeType="clickEffect">
                                  <p:stCondLst>
                                    <p:cond delay="0"/>
                                  </p:stCondLst>
                                  <p:childTnLst>
                                    <p:set>
                                      <p:cBhvr>
                                        <p:cTn id="117" dur="1" fill="hold">
                                          <p:stCondLst>
                                            <p:cond delay="0"/>
                                          </p:stCondLst>
                                        </p:cTn>
                                        <p:tgtEl>
                                          <p:spTgt spid="36"/>
                                        </p:tgtEl>
                                        <p:attrNameLst>
                                          <p:attrName>style.visibility</p:attrName>
                                        </p:attrNameLst>
                                      </p:cBhvr>
                                      <p:to>
                                        <p:strVal val="visible"/>
                                      </p:to>
                                    </p:set>
                                    <p:animEffect transition="in" filter="wipe(left)">
                                      <p:cBhvr>
                                        <p:cTn id="118" dur="500"/>
                                        <p:tgtEl>
                                          <p:spTgt spid="36"/>
                                        </p:tgtEl>
                                      </p:cBhvr>
                                    </p:animEffect>
                                  </p:childTnLst>
                                </p:cTn>
                              </p:par>
                            </p:childTnLst>
                          </p:cTn>
                        </p:par>
                        <p:par>
                          <p:cTn id="119" fill="hold">
                            <p:stCondLst>
                              <p:cond delay="500"/>
                            </p:stCondLst>
                            <p:childTnLst>
                              <p:par>
                                <p:cTn id="120" presetID="10" presetClass="entr" presetSubtype="0" fill="hold" grpId="0" nodeType="afterEffect">
                                  <p:stCondLst>
                                    <p:cond delay="0"/>
                                  </p:stCondLst>
                                  <p:childTnLst>
                                    <p:set>
                                      <p:cBhvr>
                                        <p:cTn id="121" dur="1" fill="hold">
                                          <p:stCondLst>
                                            <p:cond delay="0"/>
                                          </p:stCondLst>
                                        </p:cTn>
                                        <p:tgtEl>
                                          <p:spTgt spid="84"/>
                                        </p:tgtEl>
                                        <p:attrNameLst>
                                          <p:attrName>style.visibility</p:attrName>
                                        </p:attrNameLst>
                                      </p:cBhvr>
                                      <p:to>
                                        <p:strVal val="visible"/>
                                      </p:to>
                                    </p:set>
                                    <p:animEffect transition="in" filter="fade">
                                      <p:cBhvr>
                                        <p:cTn id="122" dur="500"/>
                                        <p:tgtEl>
                                          <p:spTgt spid="84"/>
                                        </p:tgtEl>
                                      </p:cBhvr>
                                    </p:animEffect>
                                  </p:childTnLst>
                                </p:cTn>
                              </p:par>
                            </p:childTnLst>
                          </p:cTn>
                        </p:par>
                        <p:par>
                          <p:cTn id="123" fill="hold">
                            <p:stCondLst>
                              <p:cond delay="1000"/>
                            </p:stCondLst>
                            <p:childTnLst>
                              <p:par>
                                <p:cTn id="124" presetID="22" presetClass="entr" presetSubtype="8" fill="hold" grpId="0" nodeType="afterEffect">
                                  <p:stCondLst>
                                    <p:cond delay="0"/>
                                  </p:stCondLst>
                                  <p:childTnLst>
                                    <p:set>
                                      <p:cBhvr>
                                        <p:cTn id="125" dur="1" fill="hold">
                                          <p:stCondLst>
                                            <p:cond delay="0"/>
                                          </p:stCondLst>
                                        </p:cTn>
                                        <p:tgtEl>
                                          <p:spTgt spid="85">
                                            <p:bg/>
                                          </p:spTgt>
                                        </p:tgtEl>
                                        <p:attrNameLst>
                                          <p:attrName>style.visibility</p:attrName>
                                        </p:attrNameLst>
                                      </p:cBhvr>
                                      <p:to>
                                        <p:strVal val="visible"/>
                                      </p:to>
                                    </p:set>
                                    <p:animEffect transition="in" filter="wipe(left)">
                                      <p:cBhvr>
                                        <p:cTn id="126" dur="500"/>
                                        <p:tgtEl>
                                          <p:spTgt spid="85">
                                            <p:bg/>
                                          </p:spTgt>
                                        </p:tgtEl>
                                      </p:cBhvr>
                                    </p:animEffect>
                                  </p:childTnLst>
                                </p:cTn>
                              </p:par>
                            </p:childTnLst>
                          </p:cTn>
                        </p:par>
                      </p:childTnLst>
                    </p:cTn>
                  </p:par>
                  <p:par>
                    <p:cTn id="127" fill="hold">
                      <p:stCondLst>
                        <p:cond delay="indefinite"/>
                      </p:stCondLst>
                      <p:childTnLst>
                        <p:par>
                          <p:cTn id="128" fill="hold">
                            <p:stCondLst>
                              <p:cond delay="0"/>
                            </p:stCondLst>
                            <p:childTnLst>
                              <p:par>
                                <p:cTn id="129" presetID="22" presetClass="entr" presetSubtype="8" fill="hold" grpId="0" nodeType="clickEffect">
                                  <p:stCondLst>
                                    <p:cond delay="0"/>
                                  </p:stCondLst>
                                  <p:childTnLst>
                                    <p:set>
                                      <p:cBhvr>
                                        <p:cTn id="130" dur="1" fill="hold">
                                          <p:stCondLst>
                                            <p:cond delay="0"/>
                                          </p:stCondLst>
                                        </p:cTn>
                                        <p:tgtEl>
                                          <p:spTgt spid="85">
                                            <p:txEl>
                                              <p:pRg st="0" end="0"/>
                                            </p:txEl>
                                          </p:spTgt>
                                        </p:tgtEl>
                                        <p:attrNameLst>
                                          <p:attrName>style.visibility</p:attrName>
                                        </p:attrNameLst>
                                      </p:cBhvr>
                                      <p:to>
                                        <p:strVal val="visible"/>
                                      </p:to>
                                    </p:set>
                                    <p:animEffect transition="in" filter="wipe(left)">
                                      <p:cBhvr>
                                        <p:cTn id="131" dur="500"/>
                                        <p:tgtEl>
                                          <p:spTgt spid="85">
                                            <p:txEl>
                                              <p:pRg st="0" end="0"/>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8" fill="hold" grpId="0" nodeType="clickEffect">
                                  <p:stCondLst>
                                    <p:cond delay="0"/>
                                  </p:stCondLst>
                                  <p:childTnLst>
                                    <p:set>
                                      <p:cBhvr>
                                        <p:cTn id="135" dur="1" fill="hold">
                                          <p:stCondLst>
                                            <p:cond delay="0"/>
                                          </p:stCondLst>
                                        </p:cTn>
                                        <p:tgtEl>
                                          <p:spTgt spid="85">
                                            <p:txEl>
                                              <p:pRg st="1" end="1"/>
                                            </p:txEl>
                                          </p:spTgt>
                                        </p:tgtEl>
                                        <p:attrNameLst>
                                          <p:attrName>style.visibility</p:attrName>
                                        </p:attrNameLst>
                                      </p:cBhvr>
                                      <p:to>
                                        <p:strVal val="visible"/>
                                      </p:to>
                                    </p:set>
                                    <p:animEffect transition="in" filter="wipe(left)">
                                      <p:cBhvr>
                                        <p:cTn id="136" dur="500"/>
                                        <p:tgtEl>
                                          <p:spTgt spid="85">
                                            <p:txEl>
                                              <p:pRg st="1" end="1"/>
                                            </p:txEl>
                                          </p:spTgt>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8" fill="hold" grpId="0" nodeType="clickEffect">
                                  <p:stCondLst>
                                    <p:cond delay="0"/>
                                  </p:stCondLst>
                                  <p:childTnLst>
                                    <p:set>
                                      <p:cBhvr>
                                        <p:cTn id="140" dur="1" fill="hold">
                                          <p:stCondLst>
                                            <p:cond delay="0"/>
                                          </p:stCondLst>
                                        </p:cTn>
                                        <p:tgtEl>
                                          <p:spTgt spid="85">
                                            <p:txEl>
                                              <p:pRg st="2" end="2"/>
                                            </p:txEl>
                                          </p:spTgt>
                                        </p:tgtEl>
                                        <p:attrNameLst>
                                          <p:attrName>style.visibility</p:attrName>
                                        </p:attrNameLst>
                                      </p:cBhvr>
                                      <p:to>
                                        <p:strVal val="visible"/>
                                      </p:to>
                                    </p:set>
                                    <p:animEffect transition="in" filter="wipe(left)">
                                      <p:cBhvr>
                                        <p:cTn id="141" dur="500"/>
                                        <p:tgtEl>
                                          <p:spTgt spid="85">
                                            <p:txEl>
                                              <p:pRg st="2" end="2"/>
                                            </p:txEl>
                                          </p:spTgt>
                                        </p:tgtEl>
                                      </p:cBhvr>
                                    </p:animEffect>
                                  </p:childTnLst>
                                </p:cTn>
                              </p:par>
                            </p:childTnLst>
                          </p:cTn>
                        </p:par>
                      </p:childTnLst>
                    </p:cTn>
                  </p:par>
                  <p:par>
                    <p:cTn id="142" fill="hold">
                      <p:stCondLst>
                        <p:cond delay="indefinite"/>
                      </p:stCondLst>
                      <p:childTnLst>
                        <p:par>
                          <p:cTn id="143" fill="hold">
                            <p:stCondLst>
                              <p:cond delay="0"/>
                            </p:stCondLst>
                            <p:childTnLst>
                              <p:par>
                                <p:cTn id="144" presetID="22" presetClass="entr" presetSubtype="8" fill="hold" grpId="0" nodeType="clickEffect">
                                  <p:stCondLst>
                                    <p:cond delay="0"/>
                                  </p:stCondLst>
                                  <p:childTnLst>
                                    <p:set>
                                      <p:cBhvr>
                                        <p:cTn id="145" dur="1" fill="hold">
                                          <p:stCondLst>
                                            <p:cond delay="0"/>
                                          </p:stCondLst>
                                        </p:cTn>
                                        <p:tgtEl>
                                          <p:spTgt spid="90">
                                            <p:bg/>
                                          </p:spTgt>
                                        </p:tgtEl>
                                        <p:attrNameLst>
                                          <p:attrName>style.visibility</p:attrName>
                                        </p:attrNameLst>
                                      </p:cBhvr>
                                      <p:to>
                                        <p:strVal val="visible"/>
                                      </p:to>
                                    </p:set>
                                    <p:animEffect transition="in" filter="wipe(left)">
                                      <p:cBhvr>
                                        <p:cTn id="146" dur="500"/>
                                        <p:tgtEl>
                                          <p:spTgt spid="90">
                                            <p:bg/>
                                          </p:spTgt>
                                        </p:tgtEl>
                                      </p:cBhvr>
                                    </p:animEffect>
                                  </p:childTnLst>
                                </p:cTn>
                              </p:par>
                              <p:par>
                                <p:cTn id="147" presetID="22" presetClass="entr" presetSubtype="8" fill="hold" grpId="0" nodeType="withEffect">
                                  <p:stCondLst>
                                    <p:cond delay="0"/>
                                  </p:stCondLst>
                                  <p:childTnLst>
                                    <p:set>
                                      <p:cBhvr>
                                        <p:cTn id="148" dur="1" fill="hold">
                                          <p:stCondLst>
                                            <p:cond delay="0"/>
                                          </p:stCondLst>
                                        </p:cTn>
                                        <p:tgtEl>
                                          <p:spTgt spid="90">
                                            <p:txEl>
                                              <p:pRg st="0" end="0"/>
                                            </p:txEl>
                                          </p:spTgt>
                                        </p:tgtEl>
                                        <p:attrNameLst>
                                          <p:attrName>style.visibility</p:attrName>
                                        </p:attrNameLst>
                                      </p:cBhvr>
                                      <p:to>
                                        <p:strVal val="visible"/>
                                      </p:to>
                                    </p:set>
                                    <p:animEffect transition="in" filter="wipe(left)">
                                      <p:cBhvr>
                                        <p:cTn id="149" dur="500"/>
                                        <p:tgtEl>
                                          <p:spTgt spid="90">
                                            <p:txEl>
                                              <p:pRg st="0" end="0"/>
                                            </p:txEl>
                                          </p:spTgt>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8" fill="hold" grpId="0" nodeType="clickEffect">
                                  <p:stCondLst>
                                    <p:cond delay="0"/>
                                  </p:stCondLst>
                                  <p:childTnLst>
                                    <p:set>
                                      <p:cBhvr>
                                        <p:cTn id="153" dur="1" fill="hold">
                                          <p:stCondLst>
                                            <p:cond delay="0"/>
                                          </p:stCondLst>
                                        </p:cTn>
                                        <p:tgtEl>
                                          <p:spTgt spid="90">
                                            <p:txEl>
                                              <p:pRg st="1" end="1"/>
                                            </p:txEl>
                                          </p:spTgt>
                                        </p:tgtEl>
                                        <p:attrNameLst>
                                          <p:attrName>style.visibility</p:attrName>
                                        </p:attrNameLst>
                                      </p:cBhvr>
                                      <p:to>
                                        <p:strVal val="visible"/>
                                      </p:to>
                                    </p:set>
                                    <p:animEffect transition="in" filter="wipe(left)">
                                      <p:cBhvr>
                                        <p:cTn id="154" dur="500"/>
                                        <p:tgtEl>
                                          <p:spTgt spid="90">
                                            <p:txEl>
                                              <p:pRg st="1" end="1"/>
                                            </p:txEl>
                                          </p:spTgt>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8" fill="hold" grpId="0" nodeType="clickEffect">
                                  <p:stCondLst>
                                    <p:cond delay="0"/>
                                  </p:stCondLst>
                                  <p:childTnLst>
                                    <p:set>
                                      <p:cBhvr>
                                        <p:cTn id="158" dur="1" fill="hold">
                                          <p:stCondLst>
                                            <p:cond delay="0"/>
                                          </p:stCondLst>
                                        </p:cTn>
                                        <p:tgtEl>
                                          <p:spTgt spid="90">
                                            <p:txEl>
                                              <p:pRg st="2" end="2"/>
                                            </p:txEl>
                                          </p:spTgt>
                                        </p:tgtEl>
                                        <p:attrNameLst>
                                          <p:attrName>style.visibility</p:attrName>
                                        </p:attrNameLst>
                                      </p:cBhvr>
                                      <p:to>
                                        <p:strVal val="visible"/>
                                      </p:to>
                                    </p:set>
                                    <p:animEffect transition="in" filter="wipe(left)">
                                      <p:cBhvr>
                                        <p:cTn id="159" dur="500"/>
                                        <p:tgtEl>
                                          <p:spTgt spid="90">
                                            <p:txEl>
                                              <p:pRg st="2" end="2"/>
                                            </p:txEl>
                                          </p:spTgt>
                                        </p:tgtEl>
                                      </p:cBhvr>
                                    </p:animEffect>
                                  </p:childTnLst>
                                </p:cTn>
                              </p:par>
                            </p:childTnLst>
                          </p:cTn>
                        </p:par>
                      </p:childTnLst>
                    </p:cTn>
                  </p:par>
                  <p:par>
                    <p:cTn id="160" fill="hold">
                      <p:stCondLst>
                        <p:cond delay="indefinite"/>
                      </p:stCondLst>
                      <p:childTnLst>
                        <p:par>
                          <p:cTn id="161" fill="hold">
                            <p:stCondLst>
                              <p:cond delay="0"/>
                            </p:stCondLst>
                            <p:childTnLst>
                              <p:par>
                                <p:cTn id="162" presetID="22" presetClass="entr" presetSubtype="1" fill="hold" grpId="0" nodeType="clickEffect">
                                  <p:stCondLst>
                                    <p:cond delay="0"/>
                                  </p:stCondLst>
                                  <p:childTnLst>
                                    <p:set>
                                      <p:cBhvr>
                                        <p:cTn id="163" dur="1" fill="hold">
                                          <p:stCondLst>
                                            <p:cond delay="0"/>
                                          </p:stCondLst>
                                        </p:cTn>
                                        <p:tgtEl>
                                          <p:spTgt spid="91"/>
                                        </p:tgtEl>
                                        <p:attrNameLst>
                                          <p:attrName>style.visibility</p:attrName>
                                        </p:attrNameLst>
                                      </p:cBhvr>
                                      <p:to>
                                        <p:strVal val="visible"/>
                                      </p:to>
                                    </p:set>
                                    <p:animEffect transition="in" filter="wipe(up)">
                                      <p:cBhvr>
                                        <p:cTn id="164" dur="500"/>
                                        <p:tgtEl>
                                          <p:spTgt spid="91"/>
                                        </p:tgtEl>
                                      </p:cBhvr>
                                    </p:animEffect>
                                  </p:childTnLst>
                                </p:cTn>
                              </p:par>
                            </p:childTnLst>
                          </p:cTn>
                        </p:par>
                      </p:childTnLst>
                    </p:cTn>
                  </p:par>
                  <p:par>
                    <p:cTn id="165" fill="hold">
                      <p:stCondLst>
                        <p:cond delay="indefinite"/>
                      </p:stCondLst>
                      <p:childTnLst>
                        <p:par>
                          <p:cTn id="166" fill="hold">
                            <p:stCondLst>
                              <p:cond delay="0"/>
                            </p:stCondLst>
                            <p:childTnLst>
                              <p:par>
                                <p:cTn id="167" presetID="10" presetClass="entr" presetSubtype="0" fill="hold" grpId="0" nodeType="clickEffect">
                                  <p:stCondLst>
                                    <p:cond delay="0"/>
                                  </p:stCondLst>
                                  <p:childTnLst>
                                    <p:set>
                                      <p:cBhvr>
                                        <p:cTn id="168" dur="1" fill="hold">
                                          <p:stCondLst>
                                            <p:cond delay="0"/>
                                          </p:stCondLst>
                                        </p:cTn>
                                        <p:tgtEl>
                                          <p:spTgt spid="141"/>
                                        </p:tgtEl>
                                        <p:attrNameLst>
                                          <p:attrName>style.visibility</p:attrName>
                                        </p:attrNameLst>
                                      </p:cBhvr>
                                      <p:to>
                                        <p:strVal val="visible"/>
                                      </p:to>
                                    </p:set>
                                    <p:animEffect transition="in" filter="fade">
                                      <p:cBhvr>
                                        <p:cTn id="169" dur="500"/>
                                        <p:tgtEl>
                                          <p:spTgt spid="141"/>
                                        </p:tgtEl>
                                      </p:cBhvr>
                                    </p:animEffect>
                                  </p:childTnLst>
                                </p:cTn>
                              </p:par>
                            </p:childTnLst>
                          </p:cTn>
                        </p:par>
                      </p:childTnLst>
                    </p:cTn>
                  </p:par>
                  <p:par>
                    <p:cTn id="170" fill="hold">
                      <p:stCondLst>
                        <p:cond delay="indefinite"/>
                      </p:stCondLst>
                      <p:childTnLst>
                        <p:par>
                          <p:cTn id="171" fill="hold">
                            <p:stCondLst>
                              <p:cond delay="0"/>
                            </p:stCondLst>
                            <p:childTnLst>
                              <p:par>
                                <p:cTn id="172" presetID="16" presetClass="entr" presetSubtype="26" fill="hold" grpId="0" nodeType="clickEffect">
                                  <p:stCondLst>
                                    <p:cond delay="0"/>
                                  </p:stCondLst>
                                  <p:childTnLst>
                                    <p:set>
                                      <p:cBhvr>
                                        <p:cTn id="173" dur="1" fill="hold">
                                          <p:stCondLst>
                                            <p:cond delay="0"/>
                                          </p:stCondLst>
                                        </p:cTn>
                                        <p:tgtEl>
                                          <p:spTgt spid="46"/>
                                        </p:tgtEl>
                                        <p:attrNameLst>
                                          <p:attrName>style.visibility</p:attrName>
                                        </p:attrNameLst>
                                      </p:cBhvr>
                                      <p:to>
                                        <p:strVal val="visible"/>
                                      </p:to>
                                    </p:set>
                                    <p:animEffect transition="in" filter="barn(inHorizontal)">
                                      <p:cBhvr>
                                        <p:cTn id="174" dur="500"/>
                                        <p:tgtEl>
                                          <p:spTgt spid="46"/>
                                        </p:tgtEl>
                                      </p:cBhvr>
                                    </p:animEffect>
                                  </p:childTnLst>
                                </p:cTn>
                              </p:par>
                            </p:childTnLst>
                          </p:cTn>
                        </p:par>
                        <p:par>
                          <p:cTn id="175" fill="hold">
                            <p:stCondLst>
                              <p:cond delay="500"/>
                            </p:stCondLst>
                            <p:childTnLst>
                              <p:par>
                                <p:cTn id="176" presetID="22" presetClass="entr" presetSubtype="8" fill="hold" grpId="0" nodeType="afterEffect">
                                  <p:stCondLst>
                                    <p:cond delay="0"/>
                                  </p:stCondLst>
                                  <p:childTnLst>
                                    <p:set>
                                      <p:cBhvr>
                                        <p:cTn id="177" dur="1" fill="hold">
                                          <p:stCondLst>
                                            <p:cond delay="0"/>
                                          </p:stCondLst>
                                        </p:cTn>
                                        <p:tgtEl>
                                          <p:spTgt spid="142">
                                            <p:bg/>
                                          </p:spTgt>
                                        </p:tgtEl>
                                        <p:attrNameLst>
                                          <p:attrName>style.visibility</p:attrName>
                                        </p:attrNameLst>
                                      </p:cBhvr>
                                      <p:to>
                                        <p:strVal val="visible"/>
                                      </p:to>
                                    </p:set>
                                    <p:animEffect transition="in" filter="wipe(left)">
                                      <p:cBhvr>
                                        <p:cTn id="178" dur="500"/>
                                        <p:tgtEl>
                                          <p:spTgt spid="142">
                                            <p:bg/>
                                          </p:spTgt>
                                        </p:tgtEl>
                                      </p:cBhvr>
                                    </p:animEffect>
                                  </p:childTnLst>
                                </p:cTn>
                              </p:par>
                            </p:childTnLst>
                          </p:cTn>
                        </p:par>
                      </p:childTnLst>
                    </p:cTn>
                  </p:par>
                  <p:par>
                    <p:cTn id="179" fill="hold">
                      <p:stCondLst>
                        <p:cond delay="indefinite"/>
                      </p:stCondLst>
                      <p:childTnLst>
                        <p:par>
                          <p:cTn id="180" fill="hold">
                            <p:stCondLst>
                              <p:cond delay="0"/>
                            </p:stCondLst>
                            <p:childTnLst>
                              <p:par>
                                <p:cTn id="181" presetID="22" presetClass="entr" presetSubtype="8" fill="hold" grpId="0" nodeType="clickEffect">
                                  <p:stCondLst>
                                    <p:cond delay="0"/>
                                  </p:stCondLst>
                                  <p:childTnLst>
                                    <p:set>
                                      <p:cBhvr>
                                        <p:cTn id="182" dur="1" fill="hold">
                                          <p:stCondLst>
                                            <p:cond delay="0"/>
                                          </p:stCondLst>
                                        </p:cTn>
                                        <p:tgtEl>
                                          <p:spTgt spid="142">
                                            <p:txEl>
                                              <p:pRg st="0" end="0"/>
                                            </p:txEl>
                                          </p:spTgt>
                                        </p:tgtEl>
                                        <p:attrNameLst>
                                          <p:attrName>style.visibility</p:attrName>
                                        </p:attrNameLst>
                                      </p:cBhvr>
                                      <p:to>
                                        <p:strVal val="visible"/>
                                      </p:to>
                                    </p:set>
                                    <p:animEffect transition="in" filter="wipe(left)">
                                      <p:cBhvr>
                                        <p:cTn id="183" dur="500"/>
                                        <p:tgtEl>
                                          <p:spTgt spid="142">
                                            <p:txEl>
                                              <p:pRg st="0" end="0"/>
                                            </p:txEl>
                                          </p:spTgt>
                                        </p:tgtEl>
                                      </p:cBhvr>
                                    </p:animEffect>
                                  </p:childTnLst>
                                </p:cTn>
                              </p:par>
                            </p:childTnLst>
                          </p:cTn>
                        </p:par>
                      </p:childTnLst>
                    </p:cTn>
                  </p:par>
                  <p:par>
                    <p:cTn id="184" fill="hold">
                      <p:stCondLst>
                        <p:cond delay="indefinite"/>
                      </p:stCondLst>
                      <p:childTnLst>
                        <p:par>
                          <p:cTn id="185" fill="hold">
                            <p:stCondLst>
                              <p:cond delay="0"/>
                            </p:stCondLst>
                            <p:childTnLst>
                              <p:par>
                                <p:cTn id="186" presetID="22" presetClass="entr" presetSubtype="8" fill="hold" grpId="0" nodeType="clickEffect">
                                  <p:stCondLst>
                                    <p:cond delay="0"/>
                                  </p:stCondLst>
                                  <p:childTnLst>
                                    <p:set>
                                      <p:cBhvr>
                                        <p:cTn id="187" dur="1" fill="hold">
                                          <p:stCondLst>
                                            <p:cond delay="0"/>
                                          </p:stCondLst>
                                        </p:cTn>
                                        <p:tgtEl>
                                          <p:spTgt spid="142">
                                            <p:txEl>
                                              <p:pRg st="1" end="1"/>
                                            </p:txEl>
                                          </p:spTgt>
                                        </p:tgtEl>
                                        <p:attrNameLst>
                                          <p:attrName>style.visibility</p:attrName>
                                        </p:attrNameLst>
                                      </p:cBhvr>
                                      <p:to>
                                        <p:strVal val="visible"/>
                                      </p:to>
                                    </p:set>
                                    <p:animEffect transition="in" filter="wipe(left)">
                                      <p:cBhvr>
                                        <p:cTn id="188" dur="500"/>
                                        <p:tgtEl>
                                          <p:spTgt spid="142">
                                            <p:txEl>
                                              <p:pRg st="1" end="1"/>
                                            </p:txEl>
                                          </p:spTgt>
                                        </p:tgtEl>
                                      </p:cBhvr>
                                    </p:animEffect>
                                  </p:childTnLst>
                                </p:cTn>
                              </p:par>
                            </p:childTnLst>
                          </p:cTn>
                        </p:par>
                      </p:childTnLst>
                    </p:cTn>
                  </p:par>
                  <p:par>
                    <p:cTn id="189" fill="hold">
                      <p:stCondLst>
                        <p:cond delay="indefinite"/>
                      </p:stCondLst>
                      <p:childTnLst>
                        <p:par>
                          <p:cTn id="190" fill="hold">
                            <p:stCondLst>
                              <p:cond delay="0"/>
                            </p:stCondLst>
                            <p:childTnLst>
                              <p:par>
                                <p:cTn id="191" presetID="22" presetClass="entr" presetSubtype="8" fill="hold" grpId="0" nodeType="clickEffect">
                                  <p:stCondLst>
                                    <p:cond delay="0"/>
                                  </p:stCondLst>
                                  <p:childTnLst>
                                    <p:set>
                                      <p:cBhvr>
                                        <p:cTn id="192" dur="1" fill="hold">
                                          <p:stCondLst>
                                            <p:cond delay="0"/>
                                          </p:stCondLst>
                                        </p:cTn>
                                        <p:tgtEl>
                                          <p:spTgt spid="142">
                                            <p:txEl>
                                              <p:pRg st="2" end="2"/>
                                            </p:txEl>
                                          </p:spTgt>
                                        </p:tgtEl>
                                        <p:attrNameLst>
                                          <p:attrName>style.visibility</p:attrName>
                                        </p:attrNameLst>
                                      </p:cBhvr>
                                      <p:to>
                                        <p:strVal val="visible"/>
                                      </p:to>
                                    </p:set>
                                    <p:animEffect transition="in" filter="wipe(left)">
                                      <p:cBhvr>
                                        <p:cTn id="193" dur="500"/>
                                        <p:tgtEl>
                                          <p:spTgt spid="142">
                                            <p:txEl>
                                              <p:pRg st="2" end="2"/>
                                            </p:txEl>
                                          </p:spTgt>
                                        </p:tgtEl>
                                      </p:cBhvr>
                                    </p:animEffect>
                                  </p:childTnLst>
                                </p:cTn>
                              </p:par>
                            </p:childTnLst>
                          </p:cTn>
                        </p:par>
                      </p:childTnLst>
                    </p:cTn>
                  </p:par>
                  <p:par>
                    <p:cTn id="194" fill="hold">
                      <p:stCondLst>
                        <p:cond delay="indefinite"/>
                      </p:stCondLst>
                      <p:childTnLst>
                        <p:par>
                          <p:cTn id="195" fill="hold">
                            <p:stCondLst>
                              <p:cond delay="0"/>
                            </p:stCondLst>
                            <p:childTnLst>
                              <p:par>
                                <p:cTn id="196" presetID="22" presetClass="entr" presetSubtype="8" fill="hold" grpId="0" nodeType="clickEffect">
                                  <p:stCondLst>
                                    <p:cond delay="0"/>
                                  </p:stCondLst>
                                  <p:childTnLst>
                                    <p:set>
                                      <p:cBhvr>
                                        <p:cTn id="197" dur="1" fill="hold">
                                          <p:stCondLst>
                                            <p:cond delay="0"/>
                                          </p:stCondLst>
                                        </p:cTn>
                                        <p:tgtEl>
                                          <p:spTgt spid="39"/>
                                        </p:tgtEl>
                                        <p:attrNameLst>
                                          <p:attrName>style.visibility</p:attrName>
                                        </p:attrNameLst>
                                      </p:cBhvr>
                                      <p:to>
                                        <p:strVal val="visible"/>
                                      </p:to>
                                    </p:set>
                                    <p:animEffect transition="in" filter="wipe(left)">
                                      <p:cBhvr>
                                        <p:cTn id="198" dur="750"/>
                                        <p:tgtEl>
                                          <p:spTgt spid="39"/>
                                        </p:tgtEl>
                                      </p:cBhvr>
                                    </p:animEffect>
                                  </p:childTnLst>
                                </p:cTn>
                              </p:par>
                            </p:childTnLst>
                          </p:cTn>
                        </p:par>
                        <p:par>
                          <p:cTn id="199" fill="hold">
                            <p:stCondLst>
                              <p:cond delay="750"/>
                            </p:stCondLst>
                            <p:childTnLst>
                              <p:par>
                                <p:cTn id="200" presetID="22" presetClass="entr" presetSubtype="8" fill="hold" nodeType="afterEffect">
                                  <p:stCondLst>
                                    <p:cond delay="0"/>
                                  </p:stCondLst>
                                  <p:childTnLst>
                                    <p:set>
                                      <p:cBhvr>
                                        <p:cTn id="201" dur="1" fill="hold">
                                          <p:stCondLst>
                                            <p:cond delay="0"/>
                                          </p:stCondLst>
                                        </p:cTn>
                                        <p:tgtEl>
                                          <p:spTgt spid="136"/>
                                        </p:tgtEl>
                                        <p:attrNameLst>
                                          <p:attrName>style.visibility</p:attrName>
                                        </p:attrNameLst>
                                      </p:cBhvr>
                                      <p:to>
                                        <p:strVal val="visible"/>
                                      </p:to>
                                    </p:set>
                                    <p:animEffect transition="in" filter="wipe(left)">
                                      <p:cBhvr>
                                        <p:cTn id="202" dur="500"/>
                                        <p:tgtEl>
                                          <p:spTgt spid="136"/>
                                        </p:tgtEl>
                                      </p:cBhvr>
                                    </p:animEffect>
                                  </p:childTnLst>
                                </p:cTn>
                              </p:par>
                            </p:childTnLst>
                          </p:cTn>
                        </p:par>
                        <p:par>
                          <p:cTn id="203" fill="hold">
                            <p:stCondLst>
                              <p:cond delay="1250"/>
                            </p:stCondLst>
                            <p:childTnLst>
                              <p:par>
                                <p:cTn id="204" presetID="22" presetClass="entr" presetSubtype="1" fill="hold" nodeType="afterEffect">
                                  <p:stCondLst>
                                    <p:cond delay="0"/>
                                  </p:stCondLst>
                                  <p:childTnLst>
                                    <p:set>
                                      <p:cBhvr>
                                        <p:cTn id="205" dur="1" fill="hold">
                                          <p:stCondLst>
                                            <p:cond delay="0"/>
                                          </p:stCondLst>
                                        </p:cTn>
                                        <p:tgtEl>
                                          <p:spTgt spid="137"/>
                                        </p:tgtEl>
                                        <p:attrNameLst>
                                          <p:attrName>style.visibility</p:attrName>
                                        </p:attrNameLst>
                                      </p:cBhvr>
                                      <p:to>
                                        <p:strVal val="visible"/>
                                      </p:to>
                                    </p:set>
                                    <p:animEffect transition="in" filter="wipe(up)">
                                      <p:cBhvr>
                                        <p:cTn id="206" dur="500"/>
                                        <p:tgtEl>
                                          <p:spTgt spid="137"/>
                                        </p:tgtEl>
                                      </p:cBhvr>
                                    </p:animEffect>
                                  </p:childTnLst>
                                </p:cTn>
                              </p:par>
                            </p:childTnLst>
                          </p:cTn>
                        </p:par>
                        <p:par>
                          <p:cTn id="207" fill="hold">
                            <p:stCondLst>
                              <p:cond delay="1750"/>
                            </p:stCondLst>
                            <p:childTnLst>
                              <p:par>
                                <p:cTn id="208" presetID="22" presetClass="entr" presetSubtype="8" fill="hold" nodeType="afterEffect">
                                  <p:stCondLst>
                                    <p:cond delay="0"/>
                                  </p:stCondLst>
                                  <p:childTnLst>
                                    <p:set>
                                      <p:cBhvr>
                                        <p:cTn id="209" dur="1" fill="hold">
                                          <p:stCondLst>
                                            <p:cond delay="0"/>
                                          </p:stCondLst>
                                        </p:cTn>
                                        <p:tgtEl>
                                          <p:spTgt spid="138"/>
                                        </p:tgtEl>
                                        <p:attrNameLst>
                                          <p:attrName>style.visibility</p:attrName>
                                        </p:attrNameLst>
                                      </p:cBhvr>
                                      <p:to>
                                        <p:strVal val="visible"/>
                                      </p:to>
                                    </p:set>
                                    <p:animEffect transition="in" filter="wipe(left)">
                                      <p:cBhvr>
                                        <p:cTn id="210" dur="500"/>
                                        <p:tgtEl>
                                          <p:spTgt spid="138"/>
                                        </p:tgtEl>
                                      </p:cBhvr>
                                    </p:animEffect>
                                  </p:childTnLst>
                                </p:cTn>
                              </p:par>
                            </p:childTnLst>
                          </p:cTn>
                        </p:par>
                        <p:par>
                          <p:cTn id="211" fill="hold">
                            <p:stCondLst>
                              <p:cond delay="2250"/>
                            </p:stCondLst>
                            <p:childTnLst>
                              <p:par>
                                <p:cTn id="212" presetID="10" presetClass="entr" presetSubtype="0" fill="hold" grpId="0" nodeType="afterEffect">
                                  <p:stCondLst>
                                    <p:cond delay="0"/>
                                  </p:stCondLst>
                                  <p:childTnLst>
                                    <p:set>
                                      <p:cBhvr>
                                        <p:cTn id="213" dur="1" fill="hold">
                                          <p:stCondLst>
                                            <p:cond delay="0"/>
                                          </p:stCondLst>
                                        </p:cTn>
                                        <p:tgtEl>
                                          <p:spTgt spid="139"/>
                                        </p:tgtEl>
                                        <p:attrNameLst>
                                          <p:attrName>style.visibility</p:attrName>
                                        </p:attrNameLst>
                                      </p:cBhvr>
                                      <p:to>
                                        <p:strVal val="visible"/>
                                      </p:to>
                                    </p:set>
                                    <p:animEffect transition="in" filter="fade">
                                      <p:cBhvr>
                                        <p:cTn id="214" dur="500"/>
                                        <p:tgtEl>
                                          <p:spTgt spid="139"/>
                                        </p:tgtEl>
                                      </p:cBhvr>
                                    </p:animEffect>
                                  </p:childTnLst>
                                </p:cTn>
                              </p:par>
                            </p:childTnLst>
                          </p:cTn>
                        </p:par>
                      </p:childTnLst>
                    </p:cTn>
                  </p:par>
                  <p:par>
                    <p:cTn id="215" fill="hold">
                      <p:stCondLst>
                        <p:cond delay="indefinite"/>
                      </p:stCondLst>
                      <p:childTnLst>
                        <p:par>
                          <p:cTn id="216" fill="hold">
                            <p:stCondLst>
                              <p:cond delay="0"/>
                            </p:stCondLst>
                            <p:childTnLst>
                              <p:par>
                                <p:cTn id="217" presetID="21" presetClass="entr" presetSubtype="1" fill="hold" grpId="0" nodeType="clickEffect">
                                  <p:stCondLst>
                                    <p:cond delay="0"/>
                                  </p:stCondLst>
                                  <p:childTnLst>
                                    <p:set>
                                      <p:cBhvr>
                                        <p:cTn id="218" dur="1" fill="hold">
                                          <p:stCondLst>
                                            <p:cond delay="0"/>
                                          </p:stCondLst>
                                        </p:cTn>
                                        <p:tgtEl>
                                          <p:spTgt spid="40"/>
                                        </p:tgtEl>
                                        <p:attrNameLst>
                                          <p:attrName>style.visibility</p:attrName>
                                        </p:attrNameLst>
                                      </p:cBhvr>
                                      <p:to>
                                        <p:strVal val="visible"/>
                                      </p:to>
                                    </p:set>
                                    <p:animEffect transition="in" filter="wheel(1)">
                                      <p:cBhvr>
                                        <p:cTn id="219"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8" grpId="0"/>
      <p:bldP spid="70" grpId="0"/>
      <p:bldP spid="24" grpId="0" animBg="1"/>
      <p:bldP spid="25" grpId="0"/>
      <p:bldP spid="75" grpId="0" build="p" animBg="1"/>
      <p:bldP spid="84" grpId="0"/>
      <p:bldP spid="85" grpId="0" build="p" animBg="1"/>
      <p:bldP spid="90" grpId="0" build="p" animBg="1"/>
      <p:bldP spid="91" grpId="0" animBg="1"/>
      <p:bldP spid="39" grpId="0" animBg="1"/>
      <p:bldP spid="139" grpId="0"/>
      <p:bldP spid="141" grpId="0"/>
      <p:bldP spid="46" grpId="0" animBg="1"/>
      <p:bldP spid="142" grpId="0" build="p" animBg="1"/>
      <p:bldP spid="40" grpId="0" animBg="1"/>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eschweifte Klammer links 3"/>
          <p:cNvSpPr/>
          <p:nvPr/>
        </p:nvSpPr>
        <p:spPr>
          <a:xfrm rot="5400000">
            <a:off x="3897091" y="-446882"/>
            <a:ext cx="227591" cy="6288074"/>
          </a:xfrm>
          <a:prstGeom prst="leftBrace">
            <a:avLst/>
          </a:prstGeom>
          <a:solidFill>
            <a:srgbClr val="1D5B18">
              <a:alpha val="80000"/>
            </a:srgbClr>
          </a:solidFill>
          <a:ln>
            <a:solidFill>
              <a:srgbClr val="1D5B18">
                <a:alpha val="80000"/>
              </a:srgb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de-DE"/>
          </a:p>
        </p:txBody>
      </p:sp>
      <p:cxnSp>
        <p:nvCxnSpPr>
          <p:cNvPr id="93" name="Gerade Verbindung mit Pfeil 92"/>
          <p:cNvCxnSpPr/>
          <p:nvPr/>
        </p:nvCxnSpPr>
        <p:spPr bwMode="auto">
          <a:xfrm flipV="1">
            <a:off x="398868" y="2827281"/>
            <a:ext cx="7906932" cy="5655"/>
          </a:xfrm>
          <a:prstGeom prst="straightConnector1">
            <a:avLst/>
          </a:prstGeom>
          <a:solidFill>
            <a:schemeClr val="accent1"/>
          </a:solidFill>
          <a:ln w="12700" cap="flat" cmpd="sng" algn="ctr">
            <a:solidFill>
              <a:schemeClr val="tx2"/>
            </a:solidFill>
            <a:prstDash val="solid"/>
            <a:round/>
            <a:headEnd type="none" w="med" len="med"/>
            <a:tailEnd type="arrow"/>
          </a:ln>
          <a:effectLst/>
        </p:spPr>
      </p:cxnSp>
      <p:sp>
        <p:nvSpPr>
          <p:cNvPr id="98" name="Textfeld 97"/>
          <p:cNvSpPr txBox="1"/>
          <p:nvPr/>
        </p:nvSpPr>
        <p:spPr>
          <a:xfrm>
            <a:off x="1332317" y="2976952"/>
            <a:ext cx="758541" cy="369332"/>
          </a:xfrm>
          <a:prstGeom prst="rect">
            <a:avLst/>
          </a:prstGeom>
          <a:noFill/>
          <a:ln>
            <a:solidFill>
              <a:schemeClr val="tx2"/>
            </a:solidFill>
          </a:ln>
        </p:spPr>
        <p:txBody>
          <a:bodyPr wrap="none" rtlCol="0">
            <a:spAutoFit/>
          </a:bodyPr>
          <a:lstStyle/>
          <a:p>
            <a:r>
              <a:rPr lang="en-GB" sz="900" dirty="0">
                <a:solidFill>
                  <a:srgbClr val="595959"/>
                </a:solidFill>
                <a:latin typeface="+mn-lt"/>
              </a:rPr>
              <a:t>  insolvency</a:t>
            </a:r>
          </a:p>
          <a:p>
            <a:r>
              <a:rPr lang="en-GB" sz="900" dirty="0">
                <a:solidFill>
                  <a:srgbClr val="595959"/>
                </a:solidFill>
                <a:latin typeface="+mn-lt"/>
              </a:rPr>
              <a:t>proceedings</a:t>
            </a:r>
          </a:p>
        </p:txBody>
      </p:sp>
      <p:sp>
        <p:nvSpPr>
          <p:cNvPr id="132" name="Textfeld 131"/>
          <p:cNvSpPr txBox="1"/>
          <p:nvPr/>
        </p:nvSpPr>
        <p:spPr>
          <a:xfrm>
            <a:off x="496055" y="2972884"/>
            <a:ext cx="752129" cy="369332"/>
          </a:xfrm>
          <a:prstGeom prst="rect">
            <a:avLst/>
          </a:prstGeom>
          <a:noFill/>
          <a:ln>
            <a:solidFill>
              <a:schemeClr val="tx2"/>
            </a:solidFill>
          </a:ln>
        </p:spPr>
        <p:txBody>
          <a:bodyPr wrap="none" rtlCol="0">
            <a:spAutoFit/>
          </a:bodyPr>
          <a:lstStyle/>
          <a:p>
            <a:pPr algn="ctr"/>
            <a:r>
              <a:rPr lang="en-GB" sz="900" dirty="0">
                <a:solidFill>
                  <a:srgbClr val="595959"/>
                </a:solidFill>
                <a:latin typeface="+mn-lt"/>
              </a:rPr>
              <a:t>  Provisional</a:t>
            </a:r>
          </a:p>
          <a:p>
            <a:pPr algn="ctr"/>
            <a:r>
              <a:rPr lang="en-GB" sz="900" dirty="0">
                <a:solidFill>
                  <a:srgbClr val="595959"/>
                </a:solidFill>
                <a:latin typeface="+mn-lt"/>
              </a:rPr>
              <a:t>Court order</a:t>
            </a:r>
          </a:p>
        </p:txBody>
      </p:sp>
      <p:cxnSp>
        <p:nvCxnSpPr>
          <p:cNvPr id="133" name="Gerade Verbindung 132"/>
          <p:cNvCxnSpPr/>
          <p:nvPr/>
        </p:nvCxnSpPr>
        <p:spPr bwMode="auto">
          <a:xfrm flipV="1">
            <a:off x="748317" y="2684852"/>
            <a:ext cx="1" cy="142429"/>
          </a:xfrm>
          <a:prstGeom prst="line">
            <a:avLst/>
          </a:prstGeom>
          <a:solidFill>
            <a:schemeClr val="accent1"/>
          </a:solidFill>
          <a:ln w="9525" cap="flat" cmpd="sng" algn="ctr">
            <a:solidFill>
              <a:schemeClr val="tx2"/>
            </a:solidFill>
            <a:prstDash val="solid"/>
            <a:round/>
            <a:headEnd type="none" w="med" len="med"/>
            <a:tailEnd type="none" w="med" len="med"/>
          </a:ln>
          <a:effectLst/>
        </p:spPr>
      </p:cxnSp>
      <p:cxnSp>
        <p:nvCxnSpPr>
          <p:cNvPr id="134" name="Gerade Verbindung 133"/>
          <p:cNvCxnSpPr/>
          <p:nvPr/>
        </p:nvCxnSpPr>
        <p:spPr bwMode="auto">
          <a:xfrm flipV="1">
            <a:off x="1695744" y="2684852"/>
            <a:ext cx="0" cy="288032"/>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2" name="Textfeld 1"/>
          <p:cNvSpPr txBox="1"/>
          <p:nvPr/>
        </p:nvSpPr>
        <p:spPr>
          <a:xfrm>
            <a:off x="1018265" y="1406243"/>
            <a:ext cx="6675930" cy="369332"/>
          </a:xfrm>
          <a:prstGeom prst="rect">
            <a:avLst/>
          </a:prstGeom>
          <a:noFill/>
        </p:spPr>
        <p:txBody>
          <a:bodyPr wrap="none" rtlCol="0">
            <a:spAutoFit/>
          </a:bodyPr>
          <a:lstStyle/>
          <a:p>
            <a:r>
              <a:rPr lang="de-DE" b="1" spc="300" dirty="0" err="1"/>
              <a:t>Possible</a:t>
            </a:r>
            <a:r>
              <a:rPr lang="de-DE" b="1" spc="300" dirty="0"/>
              <a:t> </a:t>
            </a:r>
            <a:r>
              <a:rPr lang="de-DE" b="1" spc="300" dirty="0" err="1"/>
              <a:t>schedule</a:t>
            </a:r>
            <a:r>
              <a:rPr lang="de-DE" b="1" spc="300" dirty="0"/>
              <a:t> </a:t>
            </a:r>
            <a:r>
              <a:rPr lang="de-DE" b="1" spc="300" dirty="0" err="1"/>
              <a:t>for</a:t>
            </a:r>
            <a:r>
              <a:rPr lang="de-DE" b="1" spc="300" dirty="0"/>
              <a:t> </a:t>
            </a:r>
            <a:r>
              <a:rPr lang="de-DE" b="1" spc="300" dirty="0" err="1"/>
              <a:t>insolvency</a:t>
            </a:r>
            <a:r>
              <a:rPr lang="de-DE" b="1" spc="300" dirty="0"/>
              <a:t> plan </a:t>
            </a:r>
            <a:r>
              <a:rPr lang="de-DE" b="1" spc="300" dirty="0" err="1"/>
              <a:t>proceeding</a:t>
            </a:r>
            <a:endParaRPr lang="de-DE" b="1" spc="300" dirty="0"/>
          </a:p>
        </p:txBody>
      </p:sp>
      <p:cxnSp>
        <p:nvCxnSpPr>
          <p:cNvPr id="41" name="Gerade Verbindung 40"/>
          <p:cNvCxnSpPr/>
          <p:nvPr/>
        </p:nvCxnSpPr>
        <p:spPr bwMode="auto">
          <a:xfrm flipV="1">
            <a:off x="866849" y="2835488"/>
            <a:ext cx="1" cy="129481"/>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42" name="Textfeld 41"/>
          <p:cNvSpPr txBox="1"/>
          <p:nvPr/>
        </p:nvSpPr>
        <p:spPr>
          <a:xfrm>
            <a:off x="6600124" y="2964969"/>
            <a:ext cx="1109599" cy="507831"/>
          </a:xfrm>
          <a:prstGeom prst="rect">
            <a:avLst/>
          </a:prstGeom>
          <a:noFill/>
          <a:ln>
            <a:solidFill>
              <a:schemeClr val="tx2"/>
            </a:solidFill>
          </a:ln>
        </p:spPr>
        <p:txBody>
          <a:bodyPr wrap="none" rtlCol="0">
            <a:spAutoFit/>
          </a:bodyPr>
          <a:lstStyle/>
          <a:p>
            <a:r>
              <a:rPr lang="en-GB" sz="900" dirty="0">
                <a:solidFill>
                  <a:srgbClr val="595959"/>
                </a:solidFill>
                <a:latin typeface="+mn-lt"/>
              </a:rPr>
              <a:t>Report hearing</a:t>
            </a:r>
          </a:p>
          <a:p>
            <a:r>
              <a:rPr lang="en-GB" sz="900" dirty="0">
                <a:solidFill>
                  <a:srgbClr val="595959"/>
                </a:solidFill>
              </a:rPr>
              <a:t>Verification hearing</a:t>
            </a:r>
          </a:p>
          <a:p>
            <a:r>
              <a:rPr lang="en-GB" sz="900" dirty="0">
                <a:solidFill>
                  <a:srgbClr val="595959"/>
                </a:solidFill>
                <a:latin typeface="+mn-lt"/>
              </a:rPr>
              <a:t>Voting on Plan</a:t>
            </a:r>
          </a:p>
        </p:txBody>
      </p:sp>
      <p:cxnSp>
        <p:nvCxnSpPr>
          <p:cNvPr id="43" name="Gerade Verbindung 42"/>
          <p:cNvCxnSpPr/>
          <p:nvPr/>
        </p:nvCxnSpPr>
        <p:spPr bwMode="auto">
          <a:xfrm flipV="1">
            <a:off x="7149439" y="2696098"/>
            <a:ext cx="0" cy="261847"/>
          </a:xfrm>
          <a:prstGeom prst="line">
            <a:avLst/>
          </a:prstGeom>
          <a:solidFill>
            <a:schemeClr val="accent1"/>
          </a:solidFill>
          <a:ln w="9525" cap="flat" cmpd="sng" algn="ctr">
            <a:solidFill>
              <a:schemeClr val="tx2"/>
            </a:solidFill>
            <a:prstDash val="solid"/>
            <a:round/>
            <a:headEnd type="none" w="med" len="med"/>
            <a:tailEnd type="none" w="med" len="med"/>
          </a:ln>
          <a:effectLst/>
        </p:spPr>
      </p:cxnSp>
      <p:sp>
        <p:nvSpPr>
          <p:cNvPr id="3" name="Rechteck 2"/>
          <p:cNvSpPr/>
          <p:nvPr/>
        </p:nvSpPr>
        <p:spPr>
          <a:xfrm>
            <a:off x="1239404" y="3649125"/>
            <a:ext cx="914400" cy="245534"/>
          </a:xfrm>
          <a:prstGeom prst="rect">
            <a:avLst/>
          </a:prstGeom>
          <a:solidFill>
            <a:srgbClr val="1D5B1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dirty="0"/>
              <a:t>01.01.2017</a:t>
            </a:r>
          </a:p>
        </p:txBody>
      </p:sp>
      <p:cxnSp>
        <p:nvCxnSpPr>
          <p:cNvPr id="44" name="Gerade Verbindung 43"/>
          <p:cNvCxnSpPr/>
          <p:nvPr/>
        </p:nvCxnSpPr>
        <p:spPr bwMode="auto">
          <a:xfrm flipV="1">
            <a:off x="1688142" y="3512842"/>
            <a:ext cx="1" cy="129481"/>
          </a:xfrm>
          <a:prstGeom prst="line">
            <a:avLst/>
          </a:prstGeom>
          <a:solidFill>
            <a:schemeClr val="accent1"/>
          </a:solidFill>
          <a:ln w="28575" cap="flat" cmpd="sng" algn="ctr">
            <a:solidFill>
              <a:srgbClr val="1D5B18"/>
            </a:solidFill>
            <a:prstDash val="solid"/>
            <a:round/>
            <a:headEnd type="none" w="med" len="med"/>
            <a:tailEnd type="none" w="med" len="med"/>
          </a:ln>
          <a:effectLst/>
        </p:spPr>
      </p:cxnSp>
      <p:sp>
        <p:nvSpPr>
          <p:cNvPr id="45" name="Rechteck 44"/>
          <p:cNvSpPr/>
          <p:nvPr/>
        </p:nvSpPr>
        <p:spPr>
          <a:xfrm>
            <a:off x="2907397" y="3649119"/>
            <a:ext cx="914400" cy="245534"/>
          </a:xfrm>
          <a:prstGeom prst="rect">
            <a:avLst/>
          </a:prstGeom>
          <a:solidFill>
            <a:srgbClr val="1D5B1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dirty="0"/>
              <a:t>16.01.2017</a:t>
            </a:r>
          </a:p>
        </p:txBody>
      </p:sp>
      <p:cxnSp>
        <p:nvCxnSpPr>
          <p:cNvPr id="47" name="Gerade Verbindung 46"/>
          <p:cNvCxnSpPr/>
          <p:nvPr/>
        </p:nvCxnSpPr>
        <p:spPr bwMode="auto">
          <a:xfrm flipV="1">
            <a:off x="3356135" y="2957945"/>
            <a:ext cx="0" cy="684373"/>
          </a:xfrm>
          <a:prstGeom prst="line">
            <a:avLst/>
          </a:prstGeom>
          <a:solidFill>
            <a:schemeClr val="accent1"/>
          </a:solidFill>
          <a:ln w="28575" cap="flat" cmpd="sng" algn="ctr">
            <a:solidFill>
              <a:srgbClr val="1D5B18"/>
            </a:solidFill>
            <a:prstDash val="solid"/>
            <a:round/>
            <a:headEnd type="none" w="med" len="med"/>
            <a:tailEnd type="none" w="med" len="med"/>
          </a:ln>
          <a:effectLst/>
        </p:spPr>
      </p:cxnSp>
      <p:sp>
        <p:nvSpPr>
          <p:cNvPr id="48" name="Rechteck 47"/>
          <p:cNvSpPr/>
          <p:nvPr/>
        </p:nvSpPr>
        <p:spPr>
          <a:xfrm>
            <a:off x="6692140" y="3640646"/>
            <a:ext cx="914400" cy="245534"/>
          </a:xfrm>
          <a:prstGeom prst="rect">
            <a:avLst/>
          </a:prstGeom>
          <a:solidFill>
            <a:srgbClr val="1D5B1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dirty="0"/>
              <a:t>28.02.2017</a:t>
            </a:r>
          </a:p>
        </p:txBody>
      </p:sp>
      <p:cxnSp>
        <p:nvCxnSpPr>
          <p:cNvPr id="49" name="Gerade Verbindung 48"/>
          <p:cNvCxnSpPr/>
          <p:nvPr/>
        </p:nvCxnSpPr>
        <p:spPr bwMode="auto">
          <a:xfrm flipV="1">
            <a:off x="7140878" y="3504363"/>
            <a:ext cx="1" cy="129481"/>
          </a:xfrm>
          <a:prstGeom prst="line">
            <a:avLst/>
          </a:prstGeom>
          <a:solidFill>
            <a:schemeClr val="accent1"/>
          </a:solidFill>
          <a:ln w="28575" cap="flat" cmpd="sng" algn="ctr">
            <a:solidFill>
              <a:srgbClr val="1D5B18"/>
            </a:solidFill>
            <a:prstDash val="solid"/>
            <a:round/>
            <a:headEnd type="none" w="med" len="med"/>
            <a:tailEnd type="none" w="med" len="med"/>
          </a:ln>
          <a:effectLst/>
        </p:spPr>
      </p:cxnSp>
      <p:sp>
        <p:nvSpPr>
          <p:cNvPr id="50" name="Rechteck 49"/>
          <p:cNvSpPr/>
          <p:nvPr/>
        </p:nvSpPr>
        <p:spPr>
          <a:xfrm>
            <a:off x="4719329" y="3649113"/>
            <a:ext cx="914400" cy="245534"/>
          </a:xfrm>
          <a:prstGeom prst="rect">
            <a:avLst/>
          </a:prstGeom>
          <a:solidFill>
            <a:srgbClr val="1D5B1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dirty="0"/>
              <a:t>01.02.2017</a:t>
            </a:r>
          </a:p>
        </p:txBody>
      </p:sp>
      <p:cxnSp>
        <p:nvCxnSpPr>
          <p:cNvPr id="51" name="Gerade Verbindung 50"/>
          <p:cNvCxnSpPr/>
          <p:nvPr/>
        </p:nvCxnSpPr>
        <p:spPr bwMode="auto">
          <a:xfrm flipV="1">
            <a:off x="5168067" y="2964969"/>
            <a:ext cx="0" cy="677343"/>
          </a:xfrm>
          <a:prstGeom prst="line">
            <a:avLst/>
          </a:prstGeom>
          <a:solidFill>
            <a:schemeClr val="accent1"/>
          </a:solidFill>
          <a:ln w="28575" cap="flat" cmpd="sng" algn="ctr">
            <a:solidFill>
              <a:srgbClr val="1D5B18"/>
            </a:solidFill>
            <a:prstDash val="solid"/>
            <a:round/>
            <a:headEnd type="none" w="med" len="med"/>
            <a:tailEnd type="none" w="med" len="med"/>
          </a:ln>
          <a:effectLst/>
        </p:spPr>
      </p:cxnSp>
      <p:sp>
        <p:nvSpPr>
          <p:cNvPr id="53" name="Rechteck 52"/>
          <p:cNvSpPr/>
          <p:nvPr/>
        </p:nvSpPr>
        <p:spPr bwMode="auto">
          <a:xfrm>
            <a:off x="804340" y="4006632"/>
            <a:ext cx="1667534" cy="2358436"/>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08000" indent="-108000">
              <a:spcBef>
                <a:spcPts val="300"/>
              </a:spcBef>
              <a:buFont typeface="Arial" panose="020B0604020202020204" pitchFamily="34" charset="0"/>
              <a:buChar char="•"/>
            </a:pPr>
            <a:r>
              <a:rPr lang="de-DE" sz="1000" dirty="0">
                <a:latin typeface="+mn-lt"/>
                <a:ea typeface="ヒラギノ角ゴ Pro W3" pitchFamily="-96" charset="-128"/>
              </a:rPr>
              <a:t>Formal check </a:t>
            </a:r>
            <a:r>
              <a:rPr lang="de-DE" sz="1000" dirty="0" err="1">
                <a:latin typeface="+mn-lt"/>
                <a:ea typeface="ヒラギノ角ゴ Pro W3" pitchFamily="-96" charset="-128"/>
              </a:rPr>
              <a:t>by</a:t>
            </a:r>
            <a:r>
              <a:rPr lang="de-DE" sz="1000" dirty="0">
                <a:latin typeface="+mn-lt"/>
                <a:ea typeface="ヒラギノ角ゴ Pro W3" pitchFamily="-96" charset="-128"/>
              </a:rPr>
              <a:t> Court</a:t>
            </a:r>
            <a:br>
              <a:rPr lang="de-DE" sz="1000" dirty="0">
                <a:latin typeface="+mn-lt"/>
                <a:ea typeface="ヒラギノ角ゴ Pro W3" pitchFamily="-96" charset="-128"/>
              </a:rPr>
            </a:br>
            <a:r>
              <a:rPr lang="de-DE" sz="1000" dirty="0">
                <a:latin typeface="+mn-lt"/>
                <a:ea typeface="ヒラギノ角ゴ Pro W3" pitchFamily="-96" charset="-128"/>
              </a:rPr>
              <a:t>(2 </a:t>
            </a:r>
            <a:r>
              <a:rPr lang="de-DE" sz="1000" dirty="0" err="1">
                <a:latin typeface="+mn-lt"/>
                <a:ea typeface="ヒラギノ角ゴ Pro W3" pitchFamily="-96" charset="-128"/>
              </a:rPr>
              <a:t>weeks</a:t>
            </a:r>
            <a:r>
              <a:rPr lang="de-DE" sz="1000" dirty="0">
                <a:latin typeface="+mn-lt"/>
                <a:ea typeface="ヒラギノ角ゴ Pro W3" pitchFamily="-96" charset="-128"/>
              </a:rPr>
              <a:t>)</a:t>
            </a:r>
          </a:p>
          <a:p>
            <a:pPr marL="108000" indent="-108000">
              <a:spcBef>
                <a:spcPts val="300"/>
              </a:spcBef>
              <a:buFont typeface="Arial" panose="020B0604020202020204" pitchFamily="34" charset="0"/>
              <a:buChar char="•"/>
            </a:pPr>
            <a:r>
              <a:rPr lang="de-DE" sz="1000" dirty="0">
                <a:latin typeface="+mn-lt"/>
                <a:ea typeface="ヒラギノ角ゴ Pro W3" pitchFamily="-96" charset="-128"/>
              </a:rPr>
              <a:t>Court fixes </a:t>
            </a:r>
            <a:r>
              <a:rPr lang="de-DE" sz="1000" dirty="0" err="1">
                <a:latin typeface="+mn-lt"/>
                <a:ea typeface="ヒラギノ角ゴ Pro W3" pitchFamily="-96" charset="-128"/>
              </a:rPr>
              <a:t>deadline</a:t>
            </a:r>
            <a:br>
              <a:rPr lang="de-DE" sz="1000" dirty="0">
                <a:latin typeface="+mn-lt"/>
                <a:ea typeface="ヒラギノ角ゴ Pro W3" pitchFamily="-96" charset="-128"/>
              </a:rPr>
            </a:br>
            <a:r>
              <a:rPr lang="de-DE" sz="1000" dirty="0" err="1">
                <a:latin typeface="+mn-lt"/>
                <a:ea typeface="ヒラギノ角ゴ Pro W3" pitchFamily="-96" charset="-128"/>
              </a:rPr>
              <a:t>for</a:t>
            </a:r>
            <a:r>
              <a:rPr lang="de-DE" sz="1000" dirty="0">
                <a:latin typeface="+mn-lt"/>
                <a:ea typeface="ヒラギノ角ゴ Pro W3" pitchFamily="-96" charset="-128"/>
              </a:rPr>
              <a:t> </a:t>
            </a:r>
            <a:r>
              <a:rPr lang="de-DE" sz="1000" dirty="0" err="1">
                <a:latin typeface="+mn-lt"/>
                <a:ea typeface="ヒラギノ角ゴ Pro W3" pitchFamily="-96" charset="-128"/>
              </a:rPr>
              <a:t>filing</a:t>
            </a:r>
            <a:r>
              <a:rPr lang="de-DE" sz="1000" dirty="0">
                <a:latin typeface="+mn-lt"/>
                <a:ea typeface="ヒラギノ角ゴ Pro W3" pitchFamily="-96" charset="-128"/>
              </a:rPr>
              <a:t> </a:t>
            </a:r>
            <a:r>
              <a:rPr lang="de-DE" sz="1000" dirty="0" err="1">
                <a:latin typeface="+mn-lt"/>
                <a:ea typeface="ヒラギノ角ゴ Pro W3" pitchFamily="-96" charset="-128"/>
              </a:rPr>
              <a:t>of</a:t>
            </a:r>
            <a:r>
              <a:rPr lang="de-DE" sz="1000" dirty="0">
                <a:latin typeface="+mn-lt"/>
                <a:ea typeface="ヒラギノ角ゴ Pro W3" pitchFamily="-96" charset="-128"/>
              </a:rPr>
              <a:t> </a:t>
            </a:r>
            <a:r>
              <a:rPr lang="de-DE" sz="1000" dirty="0" err="1">
                <a:latin typeface="+mn-lt"/>
                <a:ea typeface="ヒラギノ角ゴ Pro W3" pitchFamily="-96" charset="-128"/>
              </a:rPr>
              <a:t>claims</a:t>
            </a:r>
            <a:br>
              <a:rPr lang="de-DE" sz="1000" dirty="0">
                <a:ea typeface="ヒラギノ角ゴ Pro W3" pitchFamily="-96" charset="-128"/>
              </a:rPr>
            </a:br>
            <a:r>
              <a:rPr lang="de-DE" sz="1000" dirty="0">
                <a:ea typeface="ヒラギノ角ゴ Pro W3" pitchFamily="-96" charset="-128"/>
              </a:rPr>
              <a:t>(2 </a:t>
            </a:r>
            <a:r>
              <a:rPr lang="de-DE" sz="1000" dirty="0" err="1">
                <a:ea typeface="ヒラギノ角ゴ Pro W3" pitchFamily="-96" charset="-128"/>
              </a:rPr>
              <a:t>weeks</a:t>
            </a:r>
            <a:r>
              <a:rPr lang="de-DE" sz="1000" dirty="0">
                <a:ea typeface="ヒラギノ角ゴ Pro W3" pitchFamily="-96" charset="-128"/>
              </a:rPr>
              <a:t> – 3 </a:t>
            </a:r>
            <a:r>
              <a:rPr lang="de-DE" sz="1000" dirty="0" err="1">
                <a:ea typeface="ヒラギノ角ゴ Pro W3" pitchFamily="-96" charset="-128"/>
              </a:rPr>
              <a:t>months</a:t>
            </a:r>
            <a:r>
              <a:rPr lang="de-DE" sz="1000" dirty="0">
                <a:ea typeface="ヒラギノ角ゴ Pro W3" pitchFamily="-96" charset="-128"/>
              </a:rPr>
              <a:t>)</a:t>
            </a:r>
          </a:p>
          <a:p>
            <a:pPr marL="108000" indent="-108000">
              <a:spcBef>
                <a:spcPts val="300"/>
              </a:spcBef>
              <a:buFont typeface="Arial" panose="020B0604020202020204" pitchFamily="34" charset="0"/>
              <a:buChar char="•"/>
            </a:pPr>
            <a:r>
              <a:rPr lang="de-DE" sz="1000" dirty="0">
                <a:latin typeface="+mn-lt"/>
                <a:ea typeface="ヒラギノ角ゴ Pro W3" pitchFamily="-96" charset="-128"/>
              </a:rPr>
              <a:t>Court fixes </a:t>
            </a:r>
            <a:r>
              <a:rPr lang="de-DE" sz="1000" dirty="0" err="1">
                <a:latin typeface="+mn-lt"/>
                <a:ea typeface="ヒラギノ角ゴ Pro W3" pitchFamily="-96" charset="-128"/>
              </a:rPr>
              <a:t>dates</a:t>
            </a:r>
            <a:br>
              <a:rPr lang="de-DE" sz="1000" dirty="0">
                <a:latin typeface="+mn-lt"/>
                <a:ea typeface="ヒラギノ角ゴ Pro W3" pitchFamily="-96" charset="-128"/>
              </a:rPr>
            </a:br>
            <a:r>
              <a:rPr lang="de-DE" sz="1000" dirty="0" err="1">
                <a:latin typeface="+mn-lt"/>
                <a:ea typeface="ヒラギノ角ゴ Pro W3" pitchFamily="-96" charset="-128"/>
              </a:rPr>
              <a:t>for</a:t>
            </a:r>
            <a:r>
              <a:rPr lang="de-DE" sz="1000" dirty="0">
                <a:latin typeface="+mn-lt"/>
                <a:ea typeface="ヒラギノ角ゴ Pro W3" pitchFamily="-96" charset="-128"/>
              </a:rPr>
              <a:t> </a:t>
            </a:r>
            <a:r>
              <a:rPr lang="de-DE" sz="1000" dirty="0" err="1">
                <a:latin typeface="+mn-lt"/>
                <a:ea typeface="ヒラギノ角ゴ Pro W3" pitchFamily="-96" charset="-128"/>
              </a:rPr>
              <a:t>creditors</a:t>
            </a:r>
            <a:r>
              <a:rPr lang="de-DE" sz="1000" dirty="0">
                <a:latin typeface="+mn-lt"/>
                <a:ea typeface="ヒラギノ角ゴ Pro W3" pitchFamily="-96" charset="-128"/>
              </a:rPr>
              <a:t>‘ </a:t>
            </a:r>
            <a:r>
              <a:rPr lang="de-DE" sz="1000" dirty="0" err="1">
                <a:latin typeface="+mn-lt"/>
                <a:ea typeface="ヒラギノ角ゴ Pro W3" pitchFamily="-96" charset="-128"/>
              </a:rPr>
              <a:t>assemblies</a:t>
            </a:r>
            <a:r>
              <a:rPr lang="de-DE" sz="1000" dirty="0">
                <a:latin typeface="+mn-lt"/>
                <a:ea typeface="ヒラギノ角ゴ Pro W3" pitchFamily="-96" charset="-128"/>
              </a:rPr>
              <a:t>:</a:t>
            </a:r>
          </a:p>
          <a:p>
            <a:pPr marL="279450" lvl="2" indent="-171450">
              <a:spcBef>
                <a:spcPts val="300"/>
              </a:spcBef>
              <a:buFont typeface="Courier New" panose="02070309020205020404" pitchFamily="49" charset="0"/>
              <a:buChar char="o"/>
            </a:pPr>
            <a:r>
              <a:rPr lang="de-DE" sz="1000" dirty="0">
                <a:latin typeface="+mn-lt"/>
                <a:ea typeface="ヒラギノ角ゴ Pro W3" pitchFamily="-96" charset="-128"/>
              </a:rPr>
              <a:t>Report </a:t>
            </a:r>
            <a:r>
              <a:rPr lang="de-DE" sz="1000" dirty="0" err="1">
                <a:latin typeface="+mn-lt"/>
                <a:ea typeface="ヒラギノ角ゴ Pro W3" pitchFamily="-96" charset="-128"/>
              </a:rPr>
              <a:t>hearing</a:t>
            </a:r>
            <a:br>
              <a:rPr lang="de-DE" sz="1000" dirty="0">
                <a:ea typeface="ヒラギノ角ゴ Pro W3" pitchFamily="-96" charset="-128"/>
              </a:rPr>
            </a:br>
            <a:r>
              <a:rPr lang="de-DE" sz="1000" dirty="0">
                <a:latin typeface="+mn-lt"/>
                <a:ea typeface="ヒラギノ角ゴ Pro W3" pitchFamily="-96" charset="-128"/>
              </a:rPr>
              <a:t>(2 </a:t>
            </a:r>
            <a:r>
              <a:rPr lang="de-DE" sz="1000" dirty="0" err="1">
                <a:latin typeface="+mn-lt"/>
                <a:ea typeface="ヒラギノ角ゴ Pro W3" pitchFamily="-96" charset="-128"/>
              </a:rPr>
              <a:t>weeks</a:t>
            </a:r>
            <a:r>
              <a:rPr lang="de-DE" sz="1000" dirty="0">
                <a:latin typeface="+mn-lt"/>
                <a:ea typeface="ヒラギノ角ゴ Pro W3" pitchFamily="-96" charset="-128"/>
              </a:rPr>
              <a:t> – 3 </a:t>
            </a:r>
            <a:r>
              <a:rPr lang="de-DE" sz="1000" dirty="0" err="1">
                <a:latin typeface="+mn-lt"/>
                <a:ea typeface="ヒラギノ角ゴ Pro W3" pitchFamily="-96" charset="-128"/>
              </a:rPr>
              <a:t>months</a:t>
            </a:r>
            <a:r>
              <a:rPr lang="de-DE" sz="1000" dirty="0">
                <a:latin typeface="+mn-lt"/>
                <a:ea typeface="ヒラギノ角ゴ Pro W3" pitchFamily="-96" charset="-128"/>
              </a:rPr>
              <a:t>)</a:t>
            </a:r>
          </a:p>
          <a:p>
            <a:pPr marL="279450" lvl="2" indent="-171450">
              <a:spcBef>
                <a:spcPts val="300"/>
              </a:spcBef>
              <a:buFont typeface="Courier New" panose="02070309020205020404" pitchFamily="49" charset="0"/>
              <a:buChar char="o"/>
            </a:pPr>
            <a:r>
              <a:rPr lang="de-DE" sz="1000" dirty="0" err="1">
                <a:latin typeface="+mn-lt"/>
                <a:ea typeface="ヒラギノ角ゴ Pro W3" pitchFamily="-96" charset="-128"/>
              </a:rPr>
              <a:t>Verfification</a:t>
            </a:r>
            <a:r>
              <a:rPr lang="de-DE" sz="1000" dirty="0">
                <a:latin typeface="+mn-lt"/>
                <a:ea typeface="ヒラギノ角ゴ Pro W3" pitchFamily="-96" charset="-128"/>
              </a:rPr>
              <a:t> </a:t>
            </a:r>
            <a:r>
              <a:rPr lang="de-DE" sz="1000" dirty="0" err="1">
                <a:latin typeface="+mn-lt"/>
                <a:ea typeface="ヒラギノ角ゴ Pro W3" pitchFamily="-96" charset="-128"/>
              </a:rPr>
              <a:t>hearing</a:t>
            </a:r>
            <a:br>
              <a:rPr lang="de-DE" sz="1000" dirty="0">
                <a:latin typeface="+mn-lt"/>
                <a:ea typeface="ヒラギノ角ゴ Pro W3" pitchFamily="-96" charset="-128"/>
              </a:rPr>
            </a:br>
            <a:r>
              <a:rPr lang="de-DE" sz="1000" dirty="0">
                <a:latin typeface="+mn-lt"/>
                <a:ea typeface="ヒラギノ角ゴ Pro W3" pitchFamily="-96" charset="-128"/>
              </a:rPr>
              <a:t>(1 </a:t>
            </a:r>
            <a:r>
              <a:rPr lang="de-DE" sz="1000" dirty="0" err="1">
                <a:latin typeface="+mn-lt"/>
                <a:ea typeface="ヒラギノ角ゴ Pro W3" pitchFamily="-96" charset="-128"/>
              </a:rPr>
              <a:t>week</a:t>
            </a:r>
            <a:r>
              <a:rPr lang="de-DE" sz="1000" dirty="0">
                <a:latin typeface="+mn-lt"/>
                <a:ea typeface="ヒラギノ角ゴ Pro W3" pitchFamily="-96" charset="-128"/>
              </a:rPr>
              <a:t> – 2 </a:t>
            </a:r>
            <a:r>
              <a:rPr lang="de-DE" sz="1000" dirty="0" err="1">
                <a:latin typeface="+mn-lt"/>
                <a:ea typeface="ヒラギノ角ゴ Pro W3" pitchFamily="-96" charset="-128"/>
              </a:rPr>
              <a:t>months</a:t>
            </a:r>
            <a:br>
              <a:rPr lang="de-DE" sz="1000" dirty="0">
                <a:latin typeface="+mn-lt"/>
                <a:ea typeface="ヒラギノ角ゴ Pro W3" pitchFamily="-96" charset="-128"/>
              </a:rPr>
            </a:br>
            <a:r>
              <a:rPr lang="de-DE" sz="1000" dirty="0">
                <a:latin typeface="+mn-lt"/>
                <a:ea typeface="ヒラギノ角ゴ Pro W3" pitchFamily="-96" charset="-128"/>
              </a:rPr>
              <a:t>after </a:t>
            </a:r>
            <a:r>
              <a:rPr lang="de-DE" sz="1000" dirty="0" err="1">
                <a:latin typeface="+mn-lt"/>
                <a:ea typeface="ヒラギノ角ゴ Pro W3" pitchFamily="-96" charset="-128"/>
              </a:rPr>
              <a:t>filing</a:t>
            </a:r>
            <a:r>
              <a:rPr lang="de-DE" sz="1000" dirty="0">
                <a:latin typeface="+mn-lt"/>
                <a:ea typeface="ヒラギノ角ゴ Pro W3" pitchFamily="-96" charset="-128"/>
              </a:rPr>
              <a:t> </a:t>
            </a:r>
            <a:r>
              <a:rPr lang="de-DE" sz="1000" dirty="0" err="1">
                <a:latin typeface="+mn-lt"/>
                <a:ea typeface="ヒラギノ角ゴ Pro W3" pitchFamily="-96" charset="-128"/>
              </a:rPr>
              <a:t>deadline</a:t>
            </a:r>
            <a:r>
              <a:rPr lang="de-DE" sz="1000" dirty="0">
                <a:latin typeface="+mn-lt"/>
                <a:ea typeface="ヒラギノ角ゴ Pro W3" pitchFamily="-96" charset="-128"/>
              </a:rPr>
              <a:t>)</a:t>
            </a:r>
            <a:endParaRPr lang="de-DE" sz="1000" dirty="0">
              <a:ea typeface="ヒラギノ角ゴ Pro W3" pitchFamily="-96" charset="-128"/>
            </a:endParaRPr>
          </a:p>
          <a:p>
            <a:pPr marL="236250" lvl="2" indent="-171450">
              <a:spcBef>
                <a:spcPts val="300"/>
              </a:spcBef>
              <a:buFont typeface="Courier New" panose="02070309020205020404" pitchFamily="49" charset="0"/>
              <a:buChar char="o"/>
            </a:pPr>
            <a:r>
              <a:rPr lang="de-DE" sz="1000" dirty="0">
                <a:ea typeface="ヒラギノ角ゴ Pro W3" pitchFamily="-96" charset="-128"/>
              </a:rPr>
              <a:t>Hearing </a:t>
            </a:r>
            <a:r>
              <a:rPr lang="de-DE" sz="1000" dirty="0" err="1">
                <a:ea typeface="ヒラギノ角ゴ Pro W3" pitchFamily="-96" charset="-128"/>
              </a:rPr>
              <a:t>dates</a:t>
            </a:r>
            <a:r>
              <a:rPr lang="de-DE" sz="1000" dirty="0">
                <a:ea typeface="ヒラギノ角ゴ Pro W3" pitchFamily="-96" charset="-128"/>
              </a:rPr>
              <a:t> </a:t>
            </a:r>
            <a:r>
              <a:rPr lang="de-DE" sz="1000" dirty="0" err="1">
                <a:ea typeface="ヒラギノ角ゴ Pro W3" pitchFamily="-96" charset="-128"/>
              </a:rPr>
              <a:t>may</a:t>
            </a:r>
            <a:r>
              <a:rPr lang="de-DE" sz="1000" dirty="0">
                <a:ea typeface="ヒラギノ角ゴ Pro W3" pitchFamily="-96" charset="-128"/>
              </a:rPr>
              <a:t> </a:t>
            </a:r>
            <a:r>
              <a:rPr lang="de-DE" sz="1000" dirty="0" err="1">
                <a:ea typeface="ヒラギノ角ゴ Pro W3" pitchFamily="-96" charset="-128"/>
              </a:rPr>
              <a:t>be</a:t>
            </a:r>
            <a:r>
              <a:rPr lang="de-DE" sz="1000" dirty="0">
                <a:ea typeface="ヒラギノ角ゴ Pro W3" pitchFamily="-96" charset="-128"/>
              </a:rPr>
              <a:t> </a:t>
            </a:r>
            <a:r>
              <a:rPr lang="de-DE" sz="1000" dirty="0" err="1">
                <a:ea typeface="ヒラギノ角ゴ Pro W3" pitchFamily="-96" charset="-128"/>
              </a:rPr>
              <a:t>combined</a:t>
            </a:r>
            <a:endParaRPr lang="de-DE" sz="1000" dirty="0">
              <a:ea typeface="ヒラギノ角ゴ Pro W3" pitchFamily="-96" charset="-128"/>
            </a:endParaRPr>
          </a:p>
        </p:txBody>
      </p:sp>
      <p:sp>
        <p:nvSpPr>
          <p:cNvPr id="54" name="Rechteck 53"/>
          <p:cNvSpPr/>
          <p:nvPr/>
        </p:nvSpPr>
        <p:spPr bwMode="auto">
          <a:xfrm>
            <a:off x="2531602" y="4006626"/>
            <a:ext cx="1828741" cy="2358436"/>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08000" indent="-108000">
              <a:spcBef>
                <a:spcPts val="300"/>
              </a:spcBef>
              <a:buFont typeface="Arial" panose="020B0604020202020204" pitchFamily="34" charset="0"/>
              <a:buChar char="•"/>
            </a:pPr>
            <a:r>
              <a:rPr lang="de-DE" sz="1000" dirty="0">
                <a:latin typeface="+mn-lt"/>
                <a:ea typeface="ヒラギノ角ゴ Pro W3" pitchFamily="-96" charset="-128"/>
              </a:rPr>
              <a:t>Court </a:t>
            </a:r>
            <a:r>
              <a:rPr lang="de-DE" sz="1000" dirty="0" err="1">
                <a:latin typeface="+mn-lt"/>
                <a:ea typeface="ヒラギノ角ゴ Pro W3" pitchFamily="-96" charset="-128"/>
              </a:rPr>
              <a:t>submits</a:t>
            </a:r>
            <a:r>
              <a:rPr lang="de-DE" sz="1000" dirty="0">
                <a:latin typeface="+mn-lt"/>
                <a:ea typeface="ヒラギノ角ゴ Pro W3" pitchFamily="-96" charset="-128"/>
              </a:rPr>
              <a:t> plan </a:t>
            </a:r>
            <a:r>
              <a:rPr lang="de-DE" sz="1000" dirty="0" err="1">
                <a:latin typeface="+mn-lt"/>
                <a:ea typeface="ヒラギノ角ゴ Pro W3" pitchFamily="-96" charset="-128"/>
              </a:rPr>
              <a:t>for</a:t>
            </a:r>
            <a:r>
              <a:rPr lang="de-DE" sz="1000" dirty="0">
                <a:latin typeface="+mn-lt"/>
                <a:ea typeface="ヒラギノ角ゴ Pro W3" pitchFamily="-96" charset="-128"/>
              </a:rPr>
              <a:t> </a:t>
            </a:r>
            <a:r>
              <a:rPr lang="de-DE" sz="1000" dirty="0" err="1">
                <a:latin typeface="+mn-lt"/>
                <a:ea typeface="ヒラギノ角ゴ Pro W3" pitchFamily="-96" charset="-128"/>
              </a:rPr>
              <a:t>comment</a:t>
            </a:r>
            <a:r>
              <a:rPr lang="de-DE" sz="1000" dirty="0">
                <a:latin typeface="+mn-lt"/>
                <a:ea typeface="ヒラギノ角ゴ Pro W3" pitchFamily="-96" charset="-128"/>
              </a:rPr>
              <a:t> </a:t>
            </a:r>
            <a:r>
              <a:rPr lang="de-DE" sz="1000" dirty="0" err="1">
                <a:latin typeface="+mn-lt"/>
                <a:ea typeface="ヒラギノ角ゴ Pro W3" pitchFamily="-96" charset="-128"/>
              </a:rPr>
              <a:t>to</a:t>
            </a:r>
            <a:r>
              <a:rPr lang="de-DE" sz="1000" dirty="0">
                <a:latin typeface="+mn-lt"/>
                <a:ea typeface="ヒラギノ角ゴ Pro W3" pitchFamily="-96" charset="-128"/>
              </a:rPr>
              <a:t>:</a:t>
            </a:r>
          </a:p>
          <a:p>
            <a:pPr marL="279450" lvl="2" indent="-171450">
              <a:spcBef>
                <a:spcPts val="300"/>
              </a:spcBef>
              <a:buFont typeface="Courier New" panose="02070309020205020404" pitchFamily="49" charset="0"/>
              <a:buChar char="o"/>
            </a:pPr>
            <a:r>
              <a:rPr lang="de-DE" sz="1000" dirty="0">
                <a:latin typeface="+mn-lt"/>
                <a:ea typeface="ヒラギノ角ゴ Pro W3" pitchFamily="-96" charset="-128"/>
              </a:rPr>
              <a:t>Administrator / </a:t>
            </a:r>
            <a:r>
              <a:rPr lang="de-DE" sz="1000" dirty="0" err="1">
                <a:latin typeface="+mn-lt"/>
                <a:ea typeface="ヒラギノ角ゴ Pro W3" pitchFamily="-96" charset="-128"/>
              </a:rPr>
              <a:t>Custodian</a:t>
            </a:r>
            <a:endParaRPr lang="de-DE" sz="1000" dirty="0">
              <a:latin typeface="+mn-lt"/>
              <a:ea typeface="ヒラギノ角ゴ Pro W3" pitchFamily="-96" charset="-128"/>
            </a:endParaRPr>
          </a:p>
          <a:p>
            <a:pPr marL="279450" lvl="2" indent="-171450">
              <a:spcBef>
                <a:spcPts val="300"/>
              </a:spcBef>
              <a:buFont typeface="Courier New" panose="02070309020205020404" pitchFamily="49" charset="0"/>
              <a:buChar char="o"/>
            </a:pPr>
            <a:r>
              <a:rPr lang="de-DE" sz="1000" dirty="0" err="1">
                <a:latin typeface="+mn-lt"/>
                <a:ea typeface="ヒラギノ角ゴ Pro W3" pitchFamily="-96" charset="-128"/>
              </a:rPr>
              <a:t>Creditors</a:t>
            </a:r>
            <a:r>
              <a:rPr lang="de-DE" sz="1000" dirty="0">
                <a:latin typeface="+mn-lt"/>
                <a:ea typeface="ヒラギノ角ゴ Pro W3" pitchFamily="-96" charset="-128"/>
              </a:rPr>
              <a:t>‘ </a:t>
            </a:r>
            <a:r>
              <a:rPr lang="de-DE" sz="1000" dirty="0" err="1">
                <a:latin typeface="+mn-lt"/>
                <a:ea typeface="ヒラギノ角ゴ Pro W3" pitchFamily="-96" charset="-128"/>
              </a:rPr>
              <a:t>committee</a:t>
            </a:r>
            <a:endParaRPr lang="de-DE" sz="1000" dirty="0">
              <a:ea typeface="ヒラギノ角ゴ Pro W3" pitchFamily="-96" charset="-128"/>
            </a:endParaRPr>
          </a:p>
          <a:p>
            <a:pPr marL="280800" lvl="2" indent="-171450">
              <a:spcBef>
                <a:spcPts val="300"/>
              </a:spcBef>
              <a:buFont typeface="Courier New" panose="02070309020205020404" pitchFamily="49" charset="0"/>
              <a:buChar char="o"/>
            </a:pPr>
            <a:r>
              <a:rPr lang="de-DE" sz="1000" dirty="0" err="1">
                <a:ea typeface="ヒラギノ角ゴ Pro W3" pitchFamily="-96" charset="-128"/>
              </a:rPr>
              <a:t>Optionally</a:t>
            </a:r>
            <a:r>
              <a:rPr lang="de-DE" sz="1000" dirty="0">
                <a:ea typeface="ヒラギノ角ゴ Pro W3" pitchFamily="-96" charset="-128"/>
              </a:rPr>
              <a:t> </a:t>
            </a:r>
            <a:r>
              <a:rPr lang="de-DE" sz="1000" dirty="0" err="1">
                <a:ea typeface="ヒラギノ角ゴ Pro W3" pitchFamily="-96" charset="-128"/>
              </a:rPr>
              <a:t>others</a:t>
            </a:r>
            <a:endParaRPr lang="de-DE" sz="1000" dirty="0">
              <a:ea typeface="ヒラギノ角ゴ Pro W3" pitchFamily="-96" charset="-128"/>
            </a:endParaRPr>
          </a:p>
          <a:p>
            <a:pPr marL="108000" lvl="1" indent="-108000">
              <a:spcBef>
                <a:spcPts val="300"/>
              </a:spcBef>
              <a:buFont typeface="Arial" panose="020B0604020202020204" pitchFamily="34" charset="0"/>
              <a:buChar char="•"/>
            </a:pPr>
            <a:r>
              <a:rPr lang="de-DE" sz="1000" dirty="0">
                <a:ea typeface="ヒラギノ角ゴ Pro W3" pitchFamily="-96" charset="-128"/>
              </a:rPr>
              <a:t>Court </a:t>
            </a:r>
            <a:r>
              <a:rPr lang="de-DE" sz="1000" dirty="0" err="1">
                <a:ea typeface="ヒラギノ角ゴ Pro W3" pitchFamily="-96" charset="-128"/>
              </a:rPr>
              <a:t>may</a:t>
            </a:r>
            <a:r>
              <a:rPr lang="de-DE" sz="1000" dirty="0">
                <a:ea typeface="ヒラギノ角ゴ Pro W3" pitchFamily="-96" charset="-128"/>
              </a:rPr>
              <a:t> </a:t>
            </a:r>
            <a:r>
              <a:rPr lang="de-DE" sz="1000" dirty="0" err="1">
                <a:ea typeface="ヒラギノ角ゴ Pro W3" pitchFamily="-96" charset="-128"/>
              </a:rPr>
              <a:t>already</a:t>
            </a:r>
            <a:r>
              <a:rPr lang="de-DE" sz="1000" dirty="0">
                <a:ea typeface="ヒラギノ角ゴ Pro W3" pitchFamily="-96" charset="-128"/>
              </a:rPr>
              <a:t> fix </a:t>
            </a:r>
            <a:r>
              <a:rPr lang="de-DE" sz="1000" dirty="0" err="1">
                <a:ea typeface="ヒラギノ角ゴ Pro W3" pitchFamily="-96" charset="-128"/>
              </a:rPr>
              <a:t>date</a:t>
            </a:r>
            <a:r>
              <a:rPr lang="de-DE" sz="1000" dirty="0">
                <a:ea typeface="ヒラギノ角ゴ Pro W3" pitchFamily="-96" charset="-128"/>
              </a:rPr>
              <a:t> </a:t>
            </a:r>
            <a:r>
              <a:rPr lang="de-DE" sz="1000" dirty="0" err="1">
                <a:ea typeface="ヒラギノ角ゴ Pro W3" pitchFamily="-96" charset="-128"/>
              </a:rPr>
              <a:t>for</a:t>
            </a:r>
            <a:r>
              <a:rPr lang="de-DE" sz="1000" dirty="0">
                <a:ea typeface="ヒラギノ角ゴ Pro W3" pitchFamily="-96" charset="-128"/>
              </a:rPr>
              <a:t> </a:t>
            </a:r>
            <a:r>
              <a:rPr lang="de-DE" sz="1000" dirty="0" err="1">
                <a:ea typeface="ヒラギノ角ゴ Pro W3" pitchFamily="-96" charset="-128"/>
              </a:rPr>
              <a:t>voting</a:t>
            </a:r>
            <a:r>
              <a:rPr lang="de-DE" sz="1000" dirty="0">
                <a:ea typeface="ヒラギノ角ゴ Pro W3" pitchFamily="-96" charset="-128"/>
              </a:rPr>
              <a:t> on plan</a:t>
            </a:r>
            <a:br>
              <a:rPr lang="de-DE" sz="1000" dirty="0">
                <a:ea typeface="ヒラギノ角ゴ Pro W3" pitchFamily="-96" charset="-128"/>
              </a:rPr>
            </a:br>
            <a:r>
              <a:rPr lang="de-DE" sz="1000" dirty="0">
                <a:ea typeface="ヒラギノ角ゴ Pro W3" pitchFamily="-96" charset="-128"/>
              </a:rPr>
              <a:t>(max. 1 </a:t>
            </a:r>
            <a:r>
              <a:rPr lang="de-DE" sz="1000" dirty="0" err="1">
                <a:ea typeface="ヒラギノ角ゴ Pro W3" pitchFamily="-96" charset="-128"/>
              </a:rPr>
              <a:t>month</a:t>
            </a:r>
            <a:r>
              <a:rPr lang="de-DE" sz="1000" dirty="0">
                <a:ea typeface="ヒラギノ角ゴ Pro W3" pitchFamily="-96" charset="-128"/>
              </a:rPr>
              <a:t>, </a:t>
            </a:r>
            <a:r>
              <a:rPr lang="de-DE" sz="1000" dirty="0" err="1">
                <a:ea typeface="ヒラギノ角ゴ Pro W3" pitchFamily="-96" charset="-128"/>
              </a:rPr>
              <a:t>no</a:t>
            </a:r>
            <a:r>
              <a:rPr lang="de-DE" sz="1000" dirty="0">
                <a:ea typeface="ヒラギノ角ゴ Pro W3" pitchFamily="-96" charset="-128"/>
              </a:rPr>
              <a:t> </a:t>
            </a:r>
            <a:r>
              <a:rPr lang="de-DE" sz="1000" dirty="0" err="1">
                <a:ea typeface="ヒラギノ角ゴ Pro W3" pitchFamily="-96" charset="-128"/>
              </a:rPr>
              <a:t>earlier</a:t>
            </a:r>
            <a:r>
              <a:rPr lang="de-DE" sz="1000" dirty="0">
                <a:ea typeface="ヒラギノ角ゴ Pro W3" pitchFamily="-96" charset="-128"/>
              </a:rPr>
              <a:t> </a:t>
            </a:r>
            <a:r>
              <a:rPr lang="de-DE" sz="1000" dirty="0" err="1">
                <a:ea typeface="ヒラギノ角ゴ Pro W3" pitchFamily="-96" charset="-128"/>
              </a:rPr>
              <a:t>than</a:t>
            </a:r>
            <a:r>
              <a:rPr lang="de-DE" sz="1000" dirty="0">
                <a:ea typeface="ヒラギノ角ゴ Pro W3" pitchFamily="-96" charset="-128"/>
              </a:rPr>
              <a:t> </a:t>
            </a:r>
            <a:r>
              <a:rPr lang="de-DE" sz="1000" dirty="0" err="1">
                <a:ea typeface="ヒラギノ角ゴ Pro W3" pitchFamily="-96" charset="-128"/>
              </a:rPr>
              <a:t>verification</a:t>
            </a:r>
            <a:r>
              <a:rPr lang="de-DE" sz="1000" dirty="0">
                <a:ea typeface="ヒラギノ角ゴ Pro W3" pitchFamily="-96" charset="-128"/>
              </a:rPr>
              <a:t> </a:t>
            </a:r>
            <a:r>
              <a:rPr lang="de-DE" sz="1000" dirty="0" err="1">
                <a:ea typeface="ヒラギノ角ゴ Pro W3" pitchFamily="-96" charset="-128"/>
              </a:rPr>
              <a:t>hearing</a:t>
            </a:r>
            <a:r>
              <a:rPr lang="de-DE" sz="1000" dirty="0">
                <a:ea typeface="ヒラギノ角ゴ Pro W3" pitchFamily="-96" charset="-128"/>
              </a:rPr>
              <a:t>)</a:t>
            </a:r>
          </a:p>
        </p:txBody>
      </p:sp>
      <p:sp>
        <p:nvSpPr>
          <p:cNvPr id="56" name="Rechteck 55"/>
          <p:cNvSpPr/>
          <p:nvPr/>
        </p:nvSpPr>
        <p:spPr bwMode="auto">
          <a:xfrm>
            <a:off x="4328300" y="4006620"/>
            <a:ext cx="2011615" cy="2358436"/>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Laying</a:t>
            </a:r>
            <a:r>
              <a:rPr lang="de-DE" sz="1000" dirty="0">
                <a:latin typeface="+mn-lt"/>
                <a:ea typeface="ヒラギノ角ゴ Pro W3" pitchFamily="-96" charset="-128"/>
              </a:rPr>
              <a:t> out plan </a:t>
            </a:r>
            <a:r>
              <a:rPr lang="de-DE" sz="1000" dirty="0" err="1">
                <a:latin typeface="+mn-lt"/>
                <a:ea typeface="ヒラギノ角ゴ Pro W3" pitchFamily="-96" charset="-128"/>
              </a:rPr>
              <a:t>and</a:t>
            </a:r>
            <a:r>
              <a:rPr lang="de-DE" sz="1000" dirty="0">
                <a:latin typeface="+mn-lt"/>
                <a:ea typeface="ヒラギノ角ゴ Pro W3" pitchFamily="-96" charset="-128"/>
              </a:rPr>
              <a:t> </a:t>
            </a:r>
            <a:r>
              <a:rPr lang="de-DE" sz="1000" dirty="0" err="1">
                <a:latin typeface="+mn-lt"/>
                <a:ea typeface="ヒラギノ角ゴ Pro W3" pitchFamily="-96" charset="-128"/>
              </a:rPr>
              <a:t>comments</a:t>
            </a:r>
            <a:endParaRPr lang="de-DE" sz="1000" dirty="0">
              <a:latin typeface="+mn-lt"/>
              <a:ea typeface="ヒラギノ角ゴ Pro W3" pitchFamily="-96" charset="-128"/>
            </a:endParaRPr>
          </a:p>
          <a:p>
            <a:pPr marL="108000" indent="-108000">
              <a:spcBef>
                <a:spcPts val="300"/>
              </a:spcBef>
              <a:buFont typeface="Arial" panose="020B0604020202020204" pitchFamily="34" charset="0"/>
              <a:buChar char="•"/>
            </a:pPr>
            <a:r>
              <a:rPr lang="de-DE" sz="1000" dirty="0">
                <a:ea typeface="ヒラギノ角ゴ Pro W3" pitchFamily="-96" charset="-128"/>
              </a:rPr>
              <a:t>Fixing </a:t>
            </a:r>
            <a:r>
              <a:rPr lang="de-DE" sz="1000" dirty="0" err="1">
                <a:ea typeface="ヒラギノ角ゴ Pro W3" pitchFamily="-96" charset="-128"/>
              </a:rPr>
              <a:t>date</a:t>
            </a:r>
            <a:r>
              <a:rPr lang="de-DE" sz="1000" dirty="0">
                <a:ea typeface="ヒラギノ角ゴ Pro W3" pitchFamily="-96" charset="-128"/>
              </a:rPr>
              <a:t> </a:t>
            </a:r>
            <a:r>
              <a:rPr lang="de-DE" sz="1000" dirty="0" err="1">
                <a:ea typeface="ヒラギノ角ゴ Pro W3" pitchFamily="-96" charset="-128"/>
              </a:rPr>
              <a:t>for</a:t>
            </a:r>
            <a:r>
              <a:rPr lang="de-DE" sz="1000" dirty="0">
                <a:ea typeface="ヒラギノ角ゴ Pro W3" pitchFamily="-96" charset="-128"/>
              </a:rPr>
              <a:t> </a:t>
            </a:r>
            <a:r>
              <a:rPr lang="de-DE" sz="1000" dirty="0" err="1">
                <a:ea typeface="ヒラギノ角ゴ Pro W3" pitchFamily="-96" charset="-128"/>
              </a:rPr>
              <a:t>voting</a:t>
            </a:r>
            <a:r>
              <a:rPr lang="de-DE" sz="1000" dirty="0">
                <a:ea typeface="ヒラギノ角ゴ Pro W3" pitchFamily="-96" charset="-128"/>
              </a:rPr>
              <a:t> on plan</a:t>
            </a:r>
            <a:br>
              <a:rPr lang="de-DE" sz="1000" dirty="0">
                <a:ea typeface="ヒラギノ角ゴ Pro W3" pitchFamily="-96" charset="-128"/>
              </a:rPr>
            </a:br>
            <a:r>
              <a:rPr lang="de-DE" sz="1000" dirty="0">
                <a:ea typeface="ヒラギノ角ゴ Pro W3" pitchFamily="-96" charset="-128"/>
              </a:rPr>
              <a:t>(max. 1 </a:t>
            </a:r>
            <a:r>
              <a:rPr lang="de-DE" sz="1000" dirty="0" err="1">
                <a:ea typeface="ヒラギノ角ゴ Pro W3" pitchFamily="-96" charset="-128"/>
              </a:rPr>
              <a:t>month</a:t>
            </a:r>
            <a:r>
              <a:rPr lang="de-DE" sz="1000" dirty="0">
                <a:ea typeface="ヒラギノ角ゴ Pro W3" pitchFamily="-96" charset="-128"/>
              </a:rPr>
              <a:t>, </a:t>
            </a:r>
            <a:r>
              <a:rPr lang="de-DE" sz="1000" dirty="0" err="1">
                <a:ea typeface="ヒラギノ角ゴ Pro W3" pitchFamily="-96" charset="-128"/>
              </a:rPr>
              <a:t>no</a:t>
            </a:r>
            <a:r>
              <a:rPr lang="de-DE" sz="1000" dirty="0">
                <a:ea typeface="ヒラギノ角ゴ Pro W3" pitchFamily="-96" charset="-128"/>
              </a:rPr>
              <a:t> </a:t>
            </a:r>
            <a:r>
              <a:rPr lang="de-DE" sz="1000" dirty="0" err="1">
                <a:ea typeface="ヒラギノ角ゴ Pro W3" pitchFamily="-96" charset="-128"/>
              </a:rPr>
              <a:t>earlier</a:t>
            </a:r>
            <a:r>
              <a:rPr lang="de-DE" sz="1000" dirty="0">
                <a:ea typeface="ヒラギノ角ゴ Pro W3" pitchFamily="-96" charset="-128"/>
              </a:rPr>
              <a:t> </a:t>
            </a:r>
            <a:r>
              <a:rPr lang="de-DE" sz="1000" dirty="0" err="1">
                <a:ea typeface="ヒラギノ角ゴ Pro W3" pitchFamily="-96" charset="-128"/>
              </a:rPr>
              <a:t>than</a:t>
            </a:r>
            <a:r>
              <a:rPr lang="de-DE" sz="1000" dirty="0">
                <a:ea typeface="ヒラギノ角ゴ Pro W3" pitchFamily="-96" charset="-128"/>
              </a:rPr>
              <a:t> </a:t>
            </a:r>
            <a:r>
              <a:rPr lang="de-DE" sz="1000" dirty="0" err="1">
                <a:ea typeface="ヒラギノ角ゴ Pro W3" pitchFamily="-96" charset="-128"/>
              </a:rPr>
              <a:t>verification</a:t>
            </a:r>
            <a:r>
              <a:rPr lang="de-DE" sz="1000" dirty="0">
                <a:ea typeface="ヒラギノ角ゴ Pro W3" pitchFamily="-96" charset="-128"/>
              </a:rPr>
              <a:t> </a:t>
            </a:r>
            <a:r>
              <a:rPr lang="de-DE" sz="1000" dirty="0" err="1">
                <a:ea typeface="ヒラギノ角ゴ Pro W3" pitchFamily="-96" charset="-128"/>
              </a:rPr>
              <a:t>hearing</a:t>
            </a:r>
            <a:r>
              <a:rPr lang="de-DE" sz="1000" dirty="0">
                <a:ea typeface="ヒラギノ角ゴ Pro W3" pitchFamily="-96" charset="-128"/>
              </a:rPr>
              <a:t>)</a:t>
            </a:r>
          </a:p>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Publication</a:t>
            </a:r>
            <a:r>
              <a:rPr lang="de-DE" sz="1000" dirty="0">
                <a:latin typeface="+mn-lt"/>
                <a:ea typeface="ヒラギノ角ゴ Pro W3" pitchFamily="-96" charset="-128"/>
              </a:rPr>
              <a:t> </a:t>
            </a:r>
            <a:r>
              <a:rPr lang="de-DE" sz="1000" dirty="0" err="1">
                <a:latin typeface="+mn-lt"/>
                <a:ea typeface="ヒラギノ角ゴ Pro W3" pitchFamily="-96" charset="-128"/>
              </a:rPr>
              <a:t>of</a:t>
            </a:r>
            <a:r>
              <a:rPr lang="de-DE" sz="1000" dirty="0">
                <a:latin typeface="+mn-lt"/>
                <a:ea typeface="ヒラギノ角ゴ Pro W3" pitchFamily="-96" charset="-128"/>
              </a:rPr>
              <a:t> </a:t>
            </a:r>
            <a:r>
              <a:rPr lang="de-DE" sz="1000" dirty="0" err="1">
                <a:latin typeface="+mn-lt"/>
                <a:ea typeface="ヒラギノ角ゴ Pro W3" pitchFamily="-96" charset="-128"/>
              </a:rPr>
              <a:t>voting</a:t>
            </a:r>
            <a:r>
              <a:rPr lang="de-DE" sz="1000" dirty="0">
                <a:latin typeface="+mn-lt"/>
                <a:ea typeface="ヒラギノ角ゴ Pro W3" pitchFamily="-96" charset="-128"/>
              </a:rPr>
              <a:t> </a:t>
            </a:r>
            <a:r>
              <a:rPr lang="de-DE" sz="1000" dirty="0" err="1">
                <a:latin typeface="+mn-lt"/>
                <a:ea typeface="ヒラギノ角ゴ Pro W3" pitchFamily="-96" charset="-128"/>
              </a:rPr>
              <a:t>date</a:t>
            </a:r>
            <a:endParaRPr lang="de-DE" sz="1000" dirty="0">
              <a:latin typeface="+mn-lt"/>
              <a:ea typeface="ヒラギノ角ゴ Pro W3" pitchFamily="-96" charset="-128"/>
            </a:endParaRPr>
          </a:p>
          <a:p>
            <a:pPr marL="108000" indent="-108000">
              <a:spcBef>
                <a:spcPts val="300"/>
              </a:spcBef>
              <a:buFont typeface="Arial" panose="020B0604020202020204" pitchFamily="34" charset="0"/>
              <a:buChar char="•"/>
            </a:pPr>
            <a:r>
              <a:rPr lang="de-DE" sz="1000" dirty="0">
                <a:ea typeface="ヒラギノ角ゴ Pro W3" pitchFamily="-96" charset="-128"/>
              </a:rPr>
              <a:t>Invitation </a:t>
            </a:r>
            <a:r>
              <a:rPr lang="de-DE" sz="1000" dirty="0" err="1">
                <a:ea typeface="ヒラギノ角ゴ Pro W3" pitchFamily="-96" charset="-128"/>
              </a:rPr>
              <a:t>to</a:t>
            </a:r>
            <a:r>
              <a:rPr lang="de-DE" sz="1000" dirty="0">
                <a:ea typeface="ヒラギノ角ゴ Pro W3" pitchFamily="-96" charset="-128"/>
              </a:rPr>
              <a:t> </a:t>
            </a:r>
            <a:r>
              <a:rPr lang="de-DE" sz="1000" dirty="0" err="1">
                <a:ea typeface="ヒラギノ角ゴ Pro W3" pitchFamily="-96" charset="-128"/>
              </a:rPr>
              <a:t>creditors</a:t>
            </a:r>
            <a:r>
              <a:rPr lang="de-DE" sz="1000" dirty="0">
                <a:ea typeface="ヒラギノ角ゴ Pro W3" pitchFamily="-96" charset="-128"/>
              </a:rPr>
              <a:t> </a:t>
            </a:r>
            <a:r>
              <a:rPr lang="de-DE" sz="1000" dirty="0" err="1">
                <a:ea typeface="ヒラギノ角ゴ Pro W3" pitchFamily="-96" charset="-128"/>
              </a:rPr>
              <a:t>for</a:t>
            </a:r>
            <a:r>
              <a:rPr lang="de-DE" sz="1000" dirty="0">
                <a:ea typeface="ヒラギノ角ゴ Pro W3" pitchFamily="-96" charset="-128"/>
              </a:rPr>
              <a:t> </a:t>
            </a:r>
            <a:r>
              <a:rPr lang="de-DE" sz="1000" dirty="0" err="1">
                <a:ea typeface="ヒラギノ角ゴ Pro W3" pitchFamily="-96" charset="-128"/>
              </a:rPr>
              <a:t>voting</a:t>
            </a:r>
            <a:r>
              <a:rPr lang="de-DE" sz="1000" dirty="0">
                <a:ea typeface="ヒラギノ角ゴ Pro W3" pitchFamily="-96" charset="-128"/>
              </a:rPr>
              <a:t> </a:t>
            </a:r>
            <a:r>
              <a:rPr lang="de-DE" sz="1000" dirty="0" err="1">
                <a:ea typeface="ヒラギノ角ゴ Pro W3" pitchFamily="-96" charset="-128"/>
              </a:rPr>
              <a:t>date</a:t>
            </a:r>
            <a:r>
              <a:rPr lang="de-DE" sz="1000" dirty="0">
                <a:ea typeface="ヒラギノ角ゴ Pro W3" pitchFamily="-96" charset="-128"/>
              </a:rPr>
              <a:t> </a:t>
            </a:r>
            <a:r>
              <a:rPr lang="de-DE" sz="1000" dirty="0" err="1">
                <a:ea typeface="ヒラギノ角ゴ Pro W3" pitchFamily="-96" charset="-128"/>
              </a:rPr>
              <a:t>with</a:t>
            </a:r>
            <a:r>
              <a:rPr lang="de-DE" sz="1000" dirty="0">
                <a:ea typeface="ヒラギノ角ゴ Pro W3" pitchFamily="-96" charset="-128"/>
              </a:rPr>
              <a:t> plan </a:t>
            </a:r>
            <a:r>
              <a:rPr lang="de-DE" sz="1000" dirty="0" err="1">
                <a:ea typeface="ヒラギノ角ゴ Pro W3" pitchFamily="-96" charset="-128"/>
              </a:rPr>
              <a:t>copy</a:t>
            </a:r>
            <a:r>
              <a:rPr lang="de-DE" sz="1000" dirty="0">
                <a:ea typeface="ヒラギノ角ゴ Pro W3" pitchFamily="-96" charset="-128"/>
              </a:rPr>
              <a:t> (</a:t>
            </a:r>
            <a:r>
              <a:rPr lang="de-DE" sz="1000" dirty="0" err="1">
                <a:ea typeface="ヒラギノ角ゴ Pro W3" pitchFamily="-96" charset="-128"/>
              </a:rPr>
              <a:t>summary</a:t>
            </a:r>
            <a:r>
              <a:rPr lang="de-DE" sz="1000" dirty="0">
                <a:ea typeface="ヒラギノ角ゴ Pro W3" pitchFamily="-96" charset="-128"/>
              </a:rPr>
              <a:t>)</a:t>
            </a:r>
          </a:p>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Laying</a:t>
            </a:r>
            <a:r>
              <a:rPr lang="de-DE" sz="1000" dirty="0">
                <a:latin typeface="+mn-lt"/>
                <a:ea typeface="ヒラギノ角ゴ Pro W3" pitchFamily="-96" charset="-128"/>
              </a:rPr>
              <a:t> out </a:t>
            </a:r>
            <a:r>
              <a:rPr lang="de-DE" sz="1000" dirty="0" err="1">
                <a:latin typeface="+mn-lt"/>
                <a:ea typeface="ヒラギノ角ゴ Pro W3" pitchFamily="-96" charset="-128"/>
              </a:rPr>
              <a:t>creditors</a:t>
            </a:r>
            <a:r>
              <a:rPr lang="de-DE" sz="1000" dirty="0">
                <a:latin typeface="+mn-lt"/>
                <a:ea typeface="ヒラギノ角ゴ Pro W3" pitchFamily="-96" charset="-128"/>
              </a:rPr>
              <a:t>‘ </a:t>
            </a:r>
            <a:r>
              <a:rPr lang="de-DE" sz="1000" dirty="0" err="1">
                <a:latin typeface="+mn-lt"/>
                <a:ea typeface="ヒラギノ角ゴ Pro W3" pitchFamily="-96" charset="-128"/>
              </a:rPr>
              <a:t>claim</a:t>
            </a:r>
            <a:r>
              <a:rPr lang="de-DE" sz="1000" dirty="0">
                <a:latin typeface="+mn-lt"/>
                <a:ea typeface="ヒラギノ角ゴ Pro W3" pitchFamily="-96" charset="-128"/>
              </a:rPr>
              <a:t> </a:t>
            </a:r>
            <a:r>
              <a:rPr lang="de-DE" sz="1000" dirty="0" err="1">
                <a:latin typeface="+mn-lt"/>
                <a:ea typeface="ヒラギノ角ゴ Pro W3" pitchFamily="-96" charset="-128"/>
              </a:rPr>
              <a:t>filings</a:t>
            </a:r>
            <a:endParaRPr lang="de-DE" sz="1000" dirty="0">
              <a:ea typeface="ヒラギノ角ゴ Pro W3" pitchFamily="-96" charset="-128"/>
            </a:endParaRPr>
          </a:p>
        </p:txBody>
      </p:sp>
      <p:sp>
        <p:nvSpPr>
          <p:cNvPr id="57" name="Rechteck 56"/>
          <p:cNvSpPr/>
          <p:nvPr/>
        </p:nvSpPr>
        <p:spPr bwMode="auto">
          <a:xfrm>
            <a:off x="6545665" y="4006613"/>
            <a:ext cx="2276602" cy="2741316"/>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Voting</a:t>
            </a:r>
            <a:r>
              <a:rPr lang="de-DE" sz="1000" dirty="0">
                <a:latin typeface="+mn-lt"/>
                <a:ea typeface="ヒラギノ角ゴ Pro W3" pitchFamily="-96" charset="-128"/>
              </a:rPr>
              <a:t> on plan in </a:t>
            </a:r>
            <a:r>
              <a:rPr lang="de-DE" sz="1000" dirty="0" err="1">
                <a:latin typeface="+mn-lt"/>
                <a:ea typeface="ヒラギノ角ゴ Pro W3" pitchFamily="-96" charset="-128"/>
              </a:rPr>
              <a:t>groups</a:t>
            </a:r>
            <a:endParaRPr lang="de-DE" sz="1000" dirty="0">
              <a:latin typeface="+mn-lt"/>
              <a:ea typeface="ヒラギノ角ゴ Pro W3" pitchFamily="-96" charset="-128"/>
            </a:endParaRPr>
          </a:p>
          <a:p>
            <a:pPr marL="108000" indent="-108000">
              <a:spcBef>
                <a:spcPts val="300"/>
              </a:spcBef>
              <a:buFont typeface="Arial" panose="020B0604020202020204" pitchFamily="34" charset="0"/>
              <a:buChar char="•"/>
            </a:pPr>
            <a:r>
              <a:rPr lang="de-DE" sz="1000" dirty="0" err="1">
                <a:latin typeface="+mn-lt"/>
                <a:ea typeface="ヒラギノ角ゴ Pro W3" pitchFamily="-96" charset="-128"/>
              </a:rPr>
              <a:t>Possible</a:t>
            </a:r>
            <a:r>
              <a:rPr lang="de-DE" sz="1000" dirty="0">
                <a:latin typeface="+mn-lt"/>
                <a:ea typeface="ヒラギノ角ゴ Pro W3" pitchFamily="-96" charset="-128"/>
              </a:rPr>
              <a:t> </a:t>
            </a:r>
            <a:r>
              <a:rPr lang="de-DE" sz="1000" dirty="0" err="1">
                <a:latin typeface="+mn-lt"/>
                <a:ea typeface="ヒラギノ角ゴ Pro W3" pitchFamily="-96" charset="-128"/>
              </a:rPr>
              <a:t>cram</a:t>
            </a:r>
            <a:r>
              <a:rPr lang="de-DE" sz="1000" dirty="0">
                <a:latin typeface="+mn-lt"/>
                <a:ea typeface="ヒラギノ角ゴ Pro W3" pitchFamily="-96" charset="-128"/>
              </a:rPr>
              <a:t> down</a:t>
            </a:r>
          </a:p>
          <a:p>
            <a:pPr marL="108000" indent="-108000">
              <a:spcBef>
                <a:spcPts val="300"/>
              </a:spcBef>
              <a:buFont typeface="Arial" panose="020B0604020202020204" pitchFamily="34" charset="0"/>
              <a:buChar char="•"/>
            </a:pPr>
            <a:r>
              <a:rPr lang="de-DE" sz="1000" dirty="0" err="1">
                <a:ea typeface="ヒラギノ角ゴ Pro W3" pitchFamily="-96" charset="-128"/>
              </a:rPr>
              <a:t>Possible</a:t>
            </a:r>
            <a:r>
              <a:rPr lang="de-DE" sz="1000" dirty="0">
                <a:ea typeface="ヒラギノ角ゴ Pro W3" pitchFamily="-96" charset="-128"/>
              </a:rPr>
              <a:t> </a:t>
            </a:r>
            <a:r>
              <a:rPr lang="de-DE" sz="1000" dirty="0" err="1">
                <a:ea typeface="ヒラギノ角ゴ Pro W3" pitchFamily="-96" charset="-128"/>
              </a:rPr>
              <a:t>debt</a:t>
            </a:r>
            <a:r>
              <a:rPr lang="de-DE" sz="1000" dirty="0">
                <a:ea typeface="ヒラギノ角ゴ Pro W3" pitchFamily="-96" charset="-128"/>
              </a:rPr>
              <a:t> </a:t>
            </a:r>
            <a:r>
              <a:rPr lang="de-DE" sz="1000" dirty="0" err="1">
                <a:ea typeface="ヒラギノ角ゴ Pro W3" pitchFamily="-96" charset="-128"/>
              </a:rPr>
              <a:t>to</a:t>
            </a:r>
            <a:r>
              <a:rPr lang="de-DE" sz="1000" dirty="0">
                <a:ea typeface="ヒラギノ角ゴ Pro W3" pitchFamily="-96" charset="-128"/>
              </a:rPr>
              <a:t> </a:t>
            </a:r>
            <a:r>
              <a:rPr lang="de-DE" sz="1000" dirty="0" err="1">
                <a:ea typeface="ヒラギノ角ゴ Pro W3" pitchFamily="-96" charset="-128"/>
              </a:rPr>
              <a:t>equity</a:t>
            </a:r>
            <a:r>
              <a:rPr lang="de-DE" sz="1000" dirty="0">
                <a:ea typeface="ヒラギノ角ゴ Pro W3" pitchFamily="-96" charset="-128"/>
              </a:rPr>
              <a:t> </a:t>
            </a:r>
            <a:r>
              <a:rPr lang="de-DE" sz="1000" dirty="0" err="1">
                <a:ea typeface="ヒラギノ角ゴ Pro W3" pitchFamily="-96" charset="-128"/>
              </a:rPr>
              <a:t>swap</a:t>
            </a:r>
            <a:r>
              <a:rPr lang="de-DE" sz="1000" dirty="0">
                <a:ea typeface="ヒラギノ角ゴ Pro W3" pitchFamily="-96" charset="-128"/>
              </a:rPr>
              <a:t> </a:t>
            </a:r>
          </a:p>
          <a:p>
            <a:pPr marL="108000" indent="-108000">
              <a:spcBef>
                <a:spcPts val="300"/>
              </a:spcBef>
              <a:buFont typeface="Arial" panose="020B0604020202020204" pitchFamily="34" charset="0"/>
              <a:buChar char="•"/>
            </a:pPr>
            <a:r>
              <a:rPr lang="de-DE" sz="1000" dirty="0">
                <a:ea typeface="ヒラギノ角ゴ Pro W3" pitchFamily="-96" charset="-128"/>
              </a:rPr>
              <a:t>Court </a:t>
            </a:r>
            <a:r>
              <a:rPr lang="de-DE" sz="1000" dirty="0" err="1">
                <a:latin typeface="+mn-lt"/>
                <a:ea typeface="ヒラギノ角ゴ Pro W3" pitchFamily="-96" charset="-128"/>
              </a:rPr>
              <a:t>approval</a:t>
            </a:r>
            <a:endParaRPr lang="de-DE" sz="1000" dirty="0">
              <a:latin typeface="+mn-lt"/>
              <a:ea typeface="ヒラギノ角ゴ Pro W3" pitchFamily="-96" charset="-128"/>
            </a:endParaRPr>
          </a:p>
          <a:p>
            <a:pPr marL="280800" lvl="1" indent="-171450">
              <a:spcBef>
                <a:spcPts val="300"/>
              </a:spcBef>
              <a:buFont typeface="Courier New" panose="02070309020205020404" pitchFamily="49" charset="0"/>
              <a:buChar char="o"/>
            </a:pPr>
            <a:r>
              <a:rPr lang="de-DE" sz="1000" dirty="0" err="1">
                <a:ea typeface="ヒラギノ角ゴ Pro W3" pitchFamily="-96" charset="-128"/>
              </a:rPr>
              <a:t>possible</a:t>
            </a:r>
            <a:r>
              <a:rPr lang="de-DE" sz="1000" dirty="0">
                <a:ea typeface="ヒラギノ角ゴ Pro W3" pitchFamily="-96" charset="-128"/>
              </a:rPr>
              <a:t> at </a:t>
            </a:r>
            <a:r>
              <a:rPr lang="de-DE" sz="1000" dirty="0" err="1">
                <a:ea typeface="ヒラギノ角ゴ Pro W3" pitchFamily="-96" charset="-128"/>
              </a:rPr>
              <a:t>the</a:t>
            </a:r>
            <a:r>
              <a:rPr lang="de-DE" sz="1000" dirty="0">
                <a:ea typeface="ヒラギノ角ゴ Pro W3" pitchFamily="-96" charset="-128"/>
              </a:rPr>
              <a:t> end </a:t>
            </a:r>
            <a:r>
              <a:rPr lang="de-DE" sz="1000" dirty="0" err="1">
                <a:ea typeface="ヒラギノ角ゴ Pro W3" pitchFamily="-96" charset="-128"/>
              </a:rPr>
              <a:t>of</a:t>
            </a:r>
            <a:r>
              <a:rPr lang="de-DE" sz="1000" dirty="0">
                <a:ea typeface="ヒラギノ角ゴ Pro W3" pitchFamily="-96" charset="-128"/>
              </a:rPr>
              <a:t> </a:t>
            </a:r>
            <a:r>
              <a:rPr lang="de-DE" sz="1000" dirty="0" err="1">
                <a:ea typeface="ヒラギノ角ゴ Pro W3" pitchFamily="-96" charset="-128"/>
              </a:rPr>
              <a:t>the</a:t>
            </a:r>
            <a:r>
              <a:rPr lang="de-DE" sz="1000" dirty="0">
                <a:ea typeface="ヒラギノ角ゴ Pro W3" pitchFamily="-96" charset="-128"/>
              </a:rPr>
              <a:t> </a:t>
            </a:r>
            <a:r>
              <a:rPr lang="de-DE" sz="1000" dirty="0" err="1">
                <a:ea typeface="ヒラギノ角ゴ Pro W3" pitchFamily="-96" charset="-128"/>
              </a:rPr>
              <a:t>hearing</a:t>
            </a:r>
            <a:r>
              <a:rPr lang="de-DE" sz="1000" dirty="0">
                <a:ea typeface="ヒラギノ角ゴ Pro W3" pitchFamily="-96" charset="-128"/>
              </a:rPr>
              <a:t>, </a:t>
            </a:r>
            <a:r>
              <a:rPr lang="de-DE" sz="1000" dirty="0" err="1">
                <a:ea typeface="ヒラギノ角ゴ Pro W3" pitchFamily="-96" charset="-128"/>
              </a:rPr>
              <a:t>if</a:t>
            </a:r>
            <a:r>
              <a:rPr lang="de-DE" sz="1000" dirty="0">
                <a:ea typeface="ヒラギノ角ゴ Pro W3" pitchFamily="-96" charset="-128"/>
              </a:rPr>
              <a:t> plan </a:t>
            </a:r>
            <a:r>
              <a:rPr lang="de-DE" sz="1000" dirty="0" err="1">
                <a:ea typeface="ヒラギノ角ゴ Pro W3" pitchFamily="-96" charset="-128"/>
              </a:rPr>
              <a:t>doesn‘t</a:t>
            </a:r>
            <a:r>
              <a:rPr lang="de-DE" sz="1000" dirty="0">
                <a:ea typeface="ヒラギノ角ゴ Pro W3" pitchFamily="-96" charset="-128"/>
              </a:rPr>
              <a:t> </a:t>
            </a:r>
            <a:r>
              <a:rPr lang="de-DE" sz="1000" dirty="0" err="1">
                <a:ea typeface="ヒラギノ角ゴ Pro W3" pitchFamily="-96" charset="-128"/>
              </a:rPr>
              <a:t>contain</a:t>
            </a:r>
            <a:r>
              <a:rPr lang="de-DE" sz="1000" dirty="0">
                <a:ea typeface="ヒラギノ角ゴ Pro W3" pitchFamily="-96" charset="-128"/>
              </a:rPr>
              <a:t> </a:t>
            </a:r>
            <a:r>
              <a:rPr lang="de-DE" sz="1000" dirty="0" err="1">
                <a:ea typeface="ヒラギノ角ゴ Pro W3" pitchFamily="-96" charset="-128"/>
              </a:rPr>
              <a:t>conditions</a:t>
            </a:r>
            <a:endParaRPr lang="de-DE" sz="1000" dirty="0">
              <a:ea typeface="ヒラギノ角ゴ Pro W3" pitchFamily="-96" charset="-128"/>
            </a:endParaRPr>
          </a:p>
          <a:p>
            <a:pPr marL="280800" lvl="1" indent="-171450">
              <a:spcBef>
                <a:spcPts val="300"/>
              </a:spcBef>
              <a:buFont typeface="Courier New" panose="02070309020205020404" pitchFamily="49" charset="0"/>
              <a:buChar char="o"/>
            </a:pPr>
            <a:r>
              <a:rPr lang="de-DE" sz="1000" dirty="0" err="1">
                <a:ea typeface="ヒラギノ角ゴ Pro W3" pitchFamily="-96" charset="-128"/>
              </a:rPr>
              <a:t>separately</a:t>
            </a:r>
            <a:r>
              <a:rPr lang="de-DE" sz="1000" dirty="0">
                <a:ea typeface="ヒラギノ角ゴ Pro W3" pitchFamily="-96" charset="-128"/>
              </a:rPr>
              <a:t>, </a:t>
            </a:r>
            <a:r>
              <a:rPr lang="de-DE" sz="1000" dirty="0" err="1">
                <a:ea typeface="ヒラギノ角ゴ Pro W3" pitchFamily="-96" charset="-128"/>
              </a:rPr>
              <a:t>if</a:t>
            </a:r>
            <a:r>
              <a:rPr lang="de-DE" sz="1000" dirty="0">
                <a:ea typeface="ヒラギノ角ゴ Pro W3" pitchFamily="-96" charset="-128"/>
              </a:rPr>
              <a:t> </a:t>
            </a:r>
            <a:r>
              <a:rPr lang="de-DE" sz="1000" dirty="0" err="1">
                <a:ea typeface="ヒラギノ角ゴ Pro W3" pitchFamily="-96" charset="-128"/>
              </a:rPr>
              <a:t>subject</a:t>
            </a:r>
            <a:r>
              <a:rPr lang="de-DE" sz="1000" dirty="0">
                <a:ea typeface="ヒラギノ角ゴ Pro W3" pitchFamily="-96" charset="-128"/>
              </a:rPr>
              <a:t> </a:t>
            </a:r>
            <a:r>
              <a:rPr lang="de-DE" sz="1000" dirty="0" err="1">
                <a:ea typeface="ヒラギノ角ゴ Pro W3" pitchFamily="-96" charset="-128"/>
              </a:rPr>
              <a:t>to</a:t>
            </a:r>
            <a:r>
              <a:rPr lang="de-DE" sz="1000" dirty="0">
                <a:ea typeface="ヒラギノ角ゴ Pro W3" pitchFamily="-96" charset="-128"/>
              </a:rPr>
              <a:t> plan </a:t>
            </a:r>
            <a:r>
              <a:rPr lang="de-DE" sz="1000" dirty="0" err="1">
                <a:ea typeface="ヒラギノ角ゴ Pro W3" pitchFamily="-96" charset="-128"/>
              </a:rPr>
              <a:t>conditions</a:t>
            </a:r>
            <a:endParaRPr lang="de-DE" sz="1000" dirty="0">
              <a:ea typeface="ヒラギノ角ゴ Pro W3" pitchFamily="-96" charset="-128"/>
            </a:endParaRPr>
          </a:p>
          <a:p>
            <a:pPr marL="108000" indent="-108000">
              <a:spcBef>
                <a:spcPts val="300"/>
              </a:spcBef>
              <a:buFont typeface="Arial" panose="020B0604020202020204" pitchFamily="34" charset="0"/>
              <a:buChar char="•"/>
            </a:pPr>
            <a:r>
              <a:rPr lang="de-DE" sz="1000" dirty="0">
                <a:latin typeface="+mn-lt"/>
                <a:ea typeface="ヒラギノ角ゴ Pro W3" pitchFamily="-96" charset="-128"/>
              </a:rPr>
              <a:t>Plan </a:t>
            </a:r>
            <a:r>
              <a:rPr lang="de-DE" sz="1000" dirty="0" err="1">
                <a:latin typeface="+mn-lt"/>
                <a:ea typeface="ヒラギノ角ゴ Pro W3" pitchFamily="-96" charset="-128"/>
              </a:rPr>
              <a:t>legally</a:t>
            </a:r>
            <a:r>
              <a:rPr lang="de-DE" sz="1000" dirty="0">
                <a:latin typeface="+mn-lt"/>
                <a:ea typeface="ヒラギノ角ゴ Pro W3" pitchFamily="-96" charset="-128"/>
              </a:rPr>
              <a:t> </a:t>
            </a:r>
            <a:r>
              <a:rPr lang="de-DE" sz="1000" dirty="0" err="1">
                <a:latin typeface="+mn-lt"/>
                <a:ea typeface="ヒラギノ角ゴ Pro W3" pitchFamily="-96" charset="-128"/>
              </a:rPr>
              <a:t>binding</a:t>
            </a:r>
            <a:endParaRPr lang="de-DE" sz="1000" dirty="0">
              <a:latin typeface="+mn-lt"/>
              <a:ea typeface="ヒラギノ角ゴ Pro W3" pitchFamily="-96" charset="-128"/>
            </a:endParaRPr>
          </a:p>
          <a:p>
            <a:pPr marL="280800" lvl="1" indent="-171450">
              <a:spcBef>
                <a:spcPts val="300"/>
              </a:spcBef>
              <a:buFont typeface="Courier New" panose="02070309020205020404" pitchFamily="49" charset="0"/>
              <a:buChar char="o"/>
            </a:pPr>
            <a:r>
              <a:rPr lang="de-DE" sz="1000" dirty="0" err="1">
                <a:ea typeface="ヒラギノ角ゴ Pro W3" pitchFamily="-96" charset="-128"/>
              </a:rPr>
              <a:t>immediately</a:t>
            </a:r>
            <a:r>
              <a:rPr lang="de-DE" sz="1000" dirty="0">
                <a:ea typeface="ヒラギノ角ゴ Pro W3" pitchFamily="-96" charset="-128"/>
              </a:rPr>
              <a:t>, </a:t>
            </a:r>
            <a:r>
              <a:rPr lang="de-DE" sz="1000" dirty="0" err="1">
                <a:ea typeface="ヒラギノ角ゴ Pro W3" pitchFamily="-96" charset="-128"/>
              </a:rPr>
              <a:t>if</a:t>
            </a:r>
            <a:r>
              <a:rPr lang="de-DE" sz="1000" dirty="0">
                <a:ea typeface="ヒラギノ角ゴ Pro W3" pitchFamily="-96" charset="-128"/>
              </a:rPr>
              <a:t> </a:t>
            </a:r>
            <a:r>
              <a:rPr lang="de-DE" sz="1000" dirty="0" err="1">
                <a:ea typeface="ヒラギノ角ゴ Pro W3" pitchFamily="-96" charset="-128"/>
              </a:rPr>
              <a:t>no</a:t>
            </a:r>
            <a:r>
              <a:rPr lang="de-DE" sz="1000" dirty="0">
                <a:ea typeface="ヒラギノ角ゴ Pro W3" pitchFamily="-96" charset="-128"/>
              </a:rPr>
              <a:t> </a:t>
            </a:r>
            <a:r>
              <a:rPr lang="de-DE" sz="1000" dirty="0" err="1">
                <a:ea typeface="ヒラギノ角ゴ Pro W3" pitchFamily="-96" charset="-128"/>
              </a:rPr>
              <a:t>party</a:t>
            </a:r>
            <a:r>
              <a:rPr lang="de-DE" sz="1000" dirty="0">
                <a:ea typeface="ヒラギノ角ゴ Pro W3" pitchFamily="-96" charset="-128"/>
              </a:rPr>
              <a:t> </a:t>
            </a:r>
            <a:r>
              <a:rPr lang="de-DE" sz="1000" dirty="0" err="1">
                <a:ea typeface="ヒラギノ角ゴ Pro W3" pitchFamily="-96" charset="-128"/>
              </a:rPr>
              <a:t>objected</a:t>
            </a:r>
            <a:r>
              <a:rPr lang="de-DE" sz="1000" dirty="0">
                <a:ea typeface="ヒラギノ角ゴ Pro W3" pitchFamily="-96" charset="-128"/>
              </a:rPr>
              <a:t> </a:t>
            </a:r>
            <a:r>
              <a:rPr lang="de-DE" sz="1000" dirty="0" err="1">
                <a:ea typeface="ヒラギノ角ゴ Pro W3" pitchFamily="-96" charset="-128"/>
              </a:rPr>
              <a:t>and</a:t>
            </a:r>
            <a:r>
              <a:rPr lang="de-DE" sz="1000" dirty="0">
                <a:ea typeface="ヒラギノ角ゴ Pro W3" pitchFamily="-96" charset="-128"/>
              </a:rPr>
              <a:t> </a:t>
            </a:r>
            <a:r>
              <a:rPr lang="de-DE" sz="1000" dirty="0" err="1">
                <a:ea typeface="ヒラギノ角ゴ Pro W3" pitchFamily="-96" charset="-128"/>
              </a:rPr>
              <a:t>correcty</a:t>
            </a:r>
            <a:r>
              <a:rPr lang="de-DE" sz="1000" dirty="0">
                <a:ea typeface="ヒラギノ角ゴ Pro W3" pitchFamily="-96" charset="-128"/>
              </a:rPr>
              <a:t> </a:t>
            </a:r>
            <a:r>
              <a:rPr lang="de-DE" sz="1000" dirty="0" err="1">
                <a:ea typeface="ヒラギノ角ゴ Pro W3" pitchFamily="-96" charset="-128"/>
              </a:rPr>
              <a:t>published</a:t>
            </a:r>
            <a:endParaRPr lang="de-DE" sz="1000" dirty="0">
              <a:ea typeface="ヒラギノ角ゴ Pro W3" pitchFamily="-96" charset="-128"/>
            </a:endParaRPr>
          </a:p>
          <a:p>
            <a:pPr marL="280800" lvl="1" indent="-171450">
              <a:spcBef>
                <a:spcPts val="300"/>
              </a:spcBef>
              <a:buFont typeface="Courier New" panose="02070309020205020404" pitchFamily="49" charset="0"/>
              <a:buChar char="o"/>
            </a:pPr>
            <a:r>
              <a:rPr lang="de-DE" sz="1000" dirty="0" err="1">
                <a:latin typeface="+mn-lt"/>
                <a:ea typeface="ヒラギノ角ゴ Pro W3" pitchFamily="-96" charset="-128"/>
              </a:rPr>
              <a:t>otherweise</a:t>
            </a:r>
            <a:r>
              <a:rPr lang="de-DE" sz="1000" dirty="0">
                <a:latin typeface="+mn-lt"/>
                <a:ea typeface="ヒラギノ角ゴ Pro W3" pitchFamily="-96" charset="-128"/>
              </a:rPr>
              <a:t> 14 </a:t>
            </a:r>
            <a:r>
              <a:rPr lang="de-DE" sz="1000" dirty="0" err="1">
                <a:latin typeface="+mn-lt"/>
                <a:ea typeface="ヒラギノ角ゴ Pro W3" pitchFamily="-96" charset="-128"/>
              </a:rPr>
              <a:t>days</a:t>
            </a:r>
            <a:r>
              <a:rPr lang="de-DE" sz="1000" dirty="0">
                <a:latin typeface="+mn-lt"/>
                <a:ea typeface="ヒラギノ角ゴ Pro W3" pitchFamily="-96" charset="-128"/>
              </a:rPr>
              <a:t> after </a:t>
            </a:r>
            <a:r>
              <a:rPr lang="de-DE" sz="1000" dirty="0" err="1">
                <a:latin typeface="+mn-lt"/>
                <a:ea typeface="ヒラギノ角ゴ Pro W3" pitchFamily="-96" charset="-128"/>
              </a:rPr>
              <a:t>court</a:t>
            </a:r>
            <a:r>
              <a:rPr lang="de-DE" sz="1000" dirty="0">
                <a:latin typeface="+mn-lt"/>
                <a:ea typeface="ヒラギノ角ゴ Pro W3" pitchFamily="-96" charset="-128"/>
              </a:rPr>
              <a:t> </a:t>
            </a:r>
            <a:r>
              <a:rPr lang="de-DE" sz="1000" dirty="0" err="1">
                <a:latin typeface="+mn-lt"/>
                <a:ea typeface="ヒラギノ角ゴ Pro W3" pitchFamily="-96" charset="-128"/>
              </a:rPr>
              <a:t>approval</a:t>
            </a:r>
            <a:r>
              <a:rPr lang="de-DE" sz="1000" dirty="0">
                <a:latin typeface="+mn-lt"/>
                <a:ea typeface="ヒラギノ角ゴ Pro W3" pitchFamily="-96" charset="-128"/>
              </a:rPr>
              <a:t>, </a:t>
            </a:r>
            <a:r>
              <a:rPr lang="de-DE" sz="1000" dirty="0" err="1">
                <a:latin typeface="+mn-lt"/>
                <a:ea typeface="ヒラギノ角ゴ Pro W3" pitchFamily="-96" charset="-128"/>
              </a:rPr>
              <a:t>if</a:t>
            </a:r>
            <a:r>
              <a:rPr lang="de-DE" sz="1000" dirty="0">
                <a:latin typeface="+mn-lt"/>
                <a:ea typeface="ヒラギノ角ゴ Pro W3" pitchFamily="-96" charset="-128"/>
              </a:rPr>
              <a:t> </a:t>
            </a:r>
            <a:r>
              <a:rPr lang="de-DE" sz="1000" dirty="0" err="1">
                <a:latin typeface="+mn-lt"/>
                <a:ea typeface="ヒラギノ角ゴ Pro W3" pitchFamily="-96" charset="-128"/>
              </a:rPr>
              <a:t>no</a:t>
            </a:r>
            <a:r>
              <a:rPr lang="de-DE" sz="1000" dirty="0">
                <a:latin typeface="+mn-lt"/>
                <a:ea typeface="ヒラギノ角ゴ Pro W3" pitchFamily="-96" charset="-128"/>
              </a:rPr>
              <a:t> </a:t>
            </a:r>
            <a:r>
              <a:rPr lang="de-DE" sz="1000" dirty="0" err="1">
                <a:latin typeface="+mn-lt"/>
                <a:ea typeface="ヒラギノ角ゴ Pro W3" pitchFamily="-96" charset="-128"/>
              </a:rPr>
              <a:t>party</a:t>
            </a:r>
            <a:r>
              <a:rPr lang="de-DE" sz="1000" dirty="0">
                <a:latin typeface="+mn-lt"/>
                <a:ea typeface="ヒラギノ角ゴ Pro W3" pitchFamily="-96" charset="-128"/>
              </a:rPr>
              <a:t> </a:t>
            </a:r>
            <a:r>
              <a:rPr lang="de-DE" sz="1000" dirty="0" err="1">
                <a:latin typeface="+mn-lt"/>
                <a:ea typeface="ヒラギノ角ゴ Pro W3" pitchFamily="-96" charset="-128"/>
              </a:rPr>
              <a:t>objected</a:t>
            </a:r>
            <a:endParaRPr lang="de-DE" sz="1000" dirty="0">
              <a:ea typeface="ヒラギノ角ゴ Pro W3" pitchFamily="-96" charset="-128"/>
            </a:endParaRPr>
          </a:p>
          <a:p>
            <a:pPr marL="280800" lvl="1" indent="-171450">
              <a:spcBef>
                <a:spcPts val="300"/>
              </a:spcBef>
              <a:buFont typeface="Courier New" panose="02070309020205020404" pitchFamily="49" charset="0"/>
              <a:buChar char="o"/>
            </a:pPr>
            <a:r>
              <a:rPr lang="de-DE" sz="1000" dirty="0" err="1">
                <a:latin typeface="+mn-lt"/>
                <a:ea typeface="ヒラギノ角ゴ Pro W3" pitchFamily="-96" charset="-128"/>
              </a:rPr>
              <a:t>notwithstanding</a:t>
            </a:r>
            <a:r>
              <a:rPr lang="de-DE" sz="1000" dirty="0">
                <a:latin typeface="+mn-lt"/>
                <a:ea typeface="ヒラギノ角ゴ Pro W3" pitchFamily="-96" charset="-128"/>
              </a:rPr>
              <a:t> </a:t>
            </a:r>
            <a:r>
              <a:rPr lang="de-DE" sz="1000" dirty="0" err="1">
                <a:latin typeface="+mn-lt"/>
                <a:ea typeface="ヒラギノ角ゴ Pro W3" pitchFamily="-96" charset="-128"/>
              </a:rPr>
              <a:t>objection</a:t>
            </a:r>
            <a:r>
              <a:rPr lang="de-DE" sz="1000" dirty="0">
                <a:latin typeface="+mn-lt"/>
                <a:ea typeface="ヒラギノ角ゴ Pro W3" pitchFamily="-96" charset="-128"/>
              </a:rPr>
              <a:t>, </a:t>
            </a:r>
            <a:r>
              <a:rPr lang="de-DE" sz="1000" dirty="0" err="1">
                <a:latin typeface="+mn-lt"/>
                <a:ea typeface="ヒラギノ角ゴ Pro W3" pitchFamily="-96" charset="-128"/>
              </a:rPr>
              <a:t>if</a:t>
            </a:r>
            <a:r>
              <a:rPr lang="de-DE" sz="1000" dirty="0">
                <a:latin typeface="+mn-lt"/>
                <a:ea typeface="ヒラギノ角ゴ Pro W3" pitchFamily="-96" charset="-128"/>
              </a:rPr>
              <a:t> </a:t>
            </a:r>
            <a:r>
              <a:rPr lang="de-DE" sz="1000" dirty="0" err="1">
                <a:latin typeface="+mn-lt"/>
                <a:ea typeface="ヒラギノ角ゴ Pro W3" pitchFamily="-96" charset="-128"/>
              </a:rPr>
              <a:t>reserve</a:t>
            </a:r>
            <a:r>
              <a:rPr lang="de-DE" sz="1000" dirty="0">
                <a:latin typeface="+mn-lt"/>
                <a:ea typeface="ヒラギノ角ゴ Pro W3" pitchFamily="-96" charset="-128"/>
              </a:rPr>
              <a:t> </a:t>
            </a:r>
            <a:r>
              <a:rPr lang="de-DE" sz="1000" dirty="0" err="1">
                <a:latin typeface="+mn-lt"/>
                <a:ea typeface="ヒラギノ角ゴ Pro W3" pitchFamily="-96" charset="-128"/>
              </a:rPr>
              <a:t>covers</a:t>
            </a:r>
            <a:r>
              <a:rPr lang="de-DE" sz="1000" dirty="0">
                <a:latin typeface="+mn-lt"/>
                <a:ea typeface="ヒラギノ角ゴ Pro W3" pitchFamily="-96" charset="-128"/>
              </a:rPr>
              <a:t> </a:t>
            </a:r>
            <a:r>
              <a:rPr lang="de-DE" sz="1000" dirty="0" err="1">
                <a:latin typeface="+mn-lt"/>
                <a:ea typeface="ヒラギノ角ゴ Pro W3" pitchFamily="-96" charset="-128"/>
              </a:rPr>
              <a:t>possible</a:t>
            </a:r>
            <a:r>
              <a:rPr lang="de-DE" sz="1000" dirty="0">
                <a:latin typeface="+mn-lt"/>
                <a:ea typeface="ヒラギノ角ゴ Pro W3" pitchFamily="-96" charset="-128"/>
              </a:rPr>
              <a:t> </a:t>
            </a:r>
            <a:r>
              <a:rPr lang="de-DE" sz="1000" dirty="0" err="1">
                <a:latin typeface="+mn-lt"/>
                <a:ea typeface="ヒラギノ角ゴ Pro W3" pitchFamily="-96" charset="-128"/>
              </a:rPr>
              <a:t>damage</a:t>
            </a:r>
            <a:endParaRPr lang="de-DE" sz="1000" dirty="0">
              <a:latin typeface="+mn-lt"/>
              <a:ea typeface="ヒラギノ角ゴ Pro W3" pitchFamily="-96" charset="-128"/>
            </a:endParaRPr>
          </a:p>
        </p:txBody>
      </p:sp>
      <p:sp>
        <p:nvSpPr>
          <p:cNvPr id="97" name="Textfeld 96"/>
          <p:cNvSpPr txBox="1"/>
          <p:nvPr/>
        </p:nvSpPr>
        <p:spPr>
          <a:xfrm>
            <a:off x="1321408" y="2451630"/>
            <a:ext cx="748923" cy="230832"/>
          </a:xfrm>
          <a:prstGeom prst="rect">
            <a:avLst/>
          </a:prstGeom>
          <a:noFill/>
          <a:ln>
            <a:solidFill>
              <a:schemeClr val="tx2"/>
            </a:solidFill>
          </a:ln>
        </p:spPr>
        <p:txBody>
          <a:bodyPr wrap="none" rtlCol="0">
            <a:spAutoFit/>
          </a:bodyPr>
          <a:lstStyle/>
          <a:p>
            <a:r>
              <a:rPr lang="en-GB" sz="900" dirty="0">
                <a:solidFill>
                  <a:srgbClr val="595959"/>
                </a:solidFill>
                <a:latin typeface="+mn-lt"/>
              </a:rPr>
              <a:t>Opening of</a:t>
            </a:r>
          </a:p>
        </p:txBody>
      </p:sp>
      <p:sp>
        <p:nvSpPr>
          <p:cNvPr id="96" name="Textfeld 95"/>
          <p:cNvSpPr txBox="1"/>
          <p:nvPr/>
        </p:nvSpPr>
        <p:spPr>
          <a:xfrm>
            <a:off x="107680" y="2316158"/>
            <a:ext cx="1163197" cy="369332"/>
          </a:xfrm>
          <a:prstGeom prst="rect">
            <a:avLst/>
          </a:prstGeom>
          <a:noFill/>
          <a:ln>
            <a:solidFill>
              <a:schemeClr val="tx2"/>
            </a:solidFill>
          </a:ln>
        </p:spPr>
        <p:txBody>
          <a:bodyPr wrap="none" rtlCol="0">
            <a:spAutoFit/>
          </a:bodyPr>
          <a:lstStyle/>
          <a:p>
            <a:pPr algn="ctr"/>
            <a:r>
              <a:rPr lang="de-DE" sz="900" dirty="0">
                <a:solidFill>
                  <a:srgbClr val="595959"/>
                </a:solidFill>
                <a:latin typeface="+mn-lt"/>
              </a:rPr>
              <a:t>Request </a:t>
            </a:r>
            <a:r>
              <a:rPr lang="de-DE" sz="900" dirty="0" err="1">
                <a:solidFill>
                  <a:srgbClr val="595959"/>
                </a:solidFill>
                <a:latin typeface="+mn-lt"/>
              </a:rPr>
              <a:t>to</a:t>
            </a:r>
            <a:r>
              <a:rPr lang="de-DE" sz="900" dirty="0">
                <a:solidFill>
                  <a:srgbClr val="595959"/>
                </a:solidFill>
                <a:latin typeface="+mn-lt"/>
              </a:rPr>
              <a:t> open</a:t>
            </a:r>
          </a:p>
          <a:p>
            <a:pPr algn="ctr"/>
            <a:r>
              <a:rPr lang="de-DE" sz="900" dirty="0" err="1">
                <a:solidFill>
                  <a:srgbClr val="595959"/>
                </a:solidFill>
              </a:rPr>
              <a:t>insolvency</a:t>
            </a:r>
            <a:r>
              <a:rPr lang="de-DE" sz="900" dirty="0">
                <a:solidFill>
                  <a:srgbClr val="595959"/>
                </a:solidFill>
              </a:rPr>
              <a:t> </a:t>
            </a:r>
            <a:r>
              <a:rPr lang="de-DE" sz="900" dirty="0" err="1">
                <a:solidFill>
                  <a:srgbClr val="595959"/>
                </a:solidFill>
              </a:rPr>
              <a:t>proceedings</a:t>
            </a:r>
            <a:endParaRPr lang="de-DE" sz="900" dirty="0">
              <a:solidFill>
                <a:srgbClr val="595959"/>
              </a:solidFill>
              <a:latin typeface="+mn-lt"/>
            </a:endParaRPr>
          </a:p>
        </p:txBody>
      </p:sp>
      <p:sp>
        <p:nvSpPr>
          <p:cNvPr id="40" name="Textfeld 39"/>
          <p:cNvSpPr txBox="1"/>
          <p:nvPr/>
        </p:nvSpPr>
        <p:spPr>
          <a:xfrm>
            <a:off x="6596243" y="2454658"/>
            <a:ext cx="1106393" cy="230832"/>
          </a:xfrm>
          <a:prstGeom prst="rect">
            <a:avLst/>
          </a:prstGeom>
          <a:noFill/>
          <a:ln>
            <a:solidFill>
              <a:schemeClr val="tx2"/>
            </a:solidFill>
          </a:ln>
        </p:spPr>
        <p:txBody>
          <a:bodyPr wrap="none" rtlCol="0">
            <a:spAutoFit/>
          </a:bodyPr>
          <a:lstStyle/>
          <a:p>
            <a:r>
              <a:rPr lang="en-GB" sz="900" dirty="0">
                <a:solidFill>
                  <a:srgbClr val="595959"/>
                </a:solidFill>
                <a:latin typeface="+mn-lt"/>
              </a:rPr>
              <a:t>Creditors’ asse</a:t>
            </a:r>
            <a:r>
              <a:rPr lang="en-GB" sz="900" dirty="0">
                <a:solidFill>
                  <a:srgbClr val="595959"/>
                </a:solidFill>
              </a:rPr>
              <a:t>mbly</a:t>
            </a:r>
            <a:endParaRPr lang="en-GB" sz="900" dirty="0">
              <a:solidFill>
                <a:srgbClr val="595959"/>
              </a:solidFill>
              <a:latin typeface="+mn-lt"/>
            </a:endParaRPr>
          </a:p>
        </p:txBody>
      </p:sp>
      <p:sp>
        <p:nvSpPr>
          <p:cNvPr id="5" name="Textfeld 4"/>
          <p:cNvSpPr txBox="1"/>
          <p:nvPr/>
        </p:nvSpPr>
        <p:spPr>
          <a:xfrm>
            <a:off x="2883447" y="1998133"/>
            <a:ext cx="2242280" cy="584775"/>
          </a:xfrm>
          <a:prstGeom prst="rect">
            <a:avLst/>
          </a:prstGeom>
          <a:noFill/>
        </p:spPr>
        <p:txBody>
          <a:bodyPr wrap="none" rtlCol="0">
            <a:spAutoFit/>
          </a:bodyPr>
          <a:lstStyle/>
          <a:p>
            <a:pPr algn="ctr"/>
            <a:r>
              <a:rPr lang="de-DE" sz="1600" dirty="0" err="1">
                <a:solidFill>
                  <a:srgbClr val="1D5B18"/>
                </a:solidFill>
              </a:rPr>
              <a:t>continuation</a:t>
            </a:r>
            <a:r>
              <a:rPr lang="de-DE" sz="1600" dirty="0">
                <a:solidFill>
                  <a:srgbClr val="1D5B18"/>
                </a:solidFill>
              </a:rPr>
              <a:t> </a:t>
            </a:r>
            <a:r>
              <a:rPr lang="de-DE" sz="1600" dirty="0" err="1">
                <a:solidFill>
                  <a:srgbClr val="1D5B18"/>
                </a:solidFill>
              </a:rPr>
              <a:t>of</a:t>
            </a:r>
            <a:r>
              <a:rPr lang="de-DE" sz="1600" dirty="0">
                <a:solidFill>
                  <a:srgbClr val="1D5B18"/>
                </a:solidFill>
              </a:rPr>
              <a:t> </a:t>
            </a:r>
            <a:r>
              <a:rPr lang="de-DE" sz="1600" dirty="0" err="1">
                <a:solidFill>
                  <a:srgbClr val="1D5B18"/>
                </a:solidFill>
              </a:rPr>
              <a:t>business</a:t>
            </a:r>
            <a:endParaRPr lang="de-DE" sz="1600" dirty="0">
              <a:solidFill>
                <a:srgbClr val="1D5B18"/>
              </a:solidFill>
            </a:endParaRPr>
          </a:p>
          <a:p>
            <a:pPr algn="ctr"/>
            <a:r>
              <a:rPr lang="de-DE" sz="1600" dirty="0" err="1">
                <a:solidFill>
                  <a:srgbClr val="1D5B18"/>
                </a:solidFill>
              </a:rPr>
              <a:t>stay</a:t>
            </a:r>
            <a:r>
              <a:rPr lang="de-DE" sz="1600" dirty="0">
                <a:solidFill>
                  <a:srgbClr val="1D5B18"/>
                </a:solidFill>
              </a:rPr>
              <a:t> </a:t>
            </a:r>
            <a:r>
              <a:rPr lang="de-DE" sz="1600" dirty="0" err="1">
                <a:solidFill>
                  <a:srgbClr val="1D5B18"/>
                </a:solidFill>
              </a:rPr>
              <a:t>of</a:t>
            </a:r>
            <a:r>
              <a:rPr lang="de-DE" sz="1600" dirty="0">
                <a:solidFill>
                  <a:srgbClr val="1D5B18"/>
                </a:solidFill>
              </a:rPr>
              <a:t> </a:t>
            </a:r>
            <a:r>
              <a:rPr lang="de-DE" sz="1600" dirty="0" err="1">
                <a:solidFill>
                  <a:srgbClr val="1D5B18"/>
                </a:solidFill>
              </a:rPr>
              <a:t>execution</a:t>
            </a:r>
            <a:endParaRPr lang="de-DE" sz="1600" dirty="0">
              <a:solidFill>
                <a:srgbClr val="1D5B18"/>
              </a:solidFill>
            </a:endParaRPr>
          </a:p>
        </p:txBody>
      </p:sp>
      <p:sp>
        <p:nvSpPr>
          <p:cNvPr id="28" name="Ellipse 27"/>
          <p:cNvSpPr/>
          <p:nvPr/>
        </p:nvSpPr>
        <p:spPr>
          <a:xfrm>
            <a:off x="6151425" y="2394445"/>
            <a:ext cx="1959665" cy="1143800"/>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4652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750"/>
                                        <p:tgtEl>
                                          <p:spTgt spid="4"/>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00"/>
                                        <p:tgtEl>
                                          <p:spTgt spid="3"/>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down)">
                                      <p:cBhvr>
                                        <p:cTn id="20" dur="500"/>
                                        <p:tgtEl>
                                          <p:spTgt spid="44"/>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53">
                                            <p:bg/>
                                          </p:spTgt>
                                        </p:tgtEl>
                                        <p:attrNameLst>
                                          <p:attrName>style.visibility</p:attrName>
                                        </p:attrNameLst>
                                      </p:cBhvr>
                                      <p:to>
                                        <p:strVal val="visible"/>
                                      </p:to>
                                    </p:set>
                                    <p:animEffect transition="in" filter="wipe(left)">
                                      <p:cBhvr>
                                        <p:cTn id="24" dur="500"/>
                                        <p:tgtEl>
                                          <p:spTgt spid="53">
                                            <p:bg/>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3">
                                            <p:txEl>
                                              <p:pRg st="0" end="0"/>
                                            </p:txEl>
                                          </p:spTgt>
                                        </p:tgtEl>
                                        <p:attrNameLst>
                                          <p:attrName>style.visibility</p:attrName>
                                        </p:attrNameLst>
                                      </p:cBhvr>
                                      <p:to>
                                        <p:strVal val="visible"/>
                                      </p:to>
                                    </p:set>
                                    <p:animEffect transition="in" filter="wipe(left)">
                                      <p:cBhvr>
                                        <p:cTn id="29" dur="500"/>
                                        <p:tgtEl>
                                          <p:spTgt spid="53">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53">
                                            <p:txEl>
                                              <p:pRg st="1" end="1"/>
                                            </p:txEl>
                                          </p:spTgt>
                                        </p:tgtEl>
                                        <p:attrNameLst>
                                          <p:attrName>style.visibility</p:attrName>
                                        </p:attrNameLst>
                                      </p:cBhvr>
                                      <p:to>
                                        <p:strVal val="visible"/>
                                      </p:to>
                                    </p:set>
                                    <p:animEffect transition="in" filter="wipe(left)">
                                      <p:cBhvr>
                                        <p:cTn id="34" dur="500"/>
                                        <p:tgtEl>
                                          <p:spTgt spid="53">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53">
                                            <p:txEl>
                                              <p:pRg st="2" end="2"/>
                                            </p:txEl>
                                          </p:spTgt>
                                        </p:tgtEl>
                                        <p:attrNameLst>
                                          <p:attrName>style.visibility</p:attrName>
                                        </p:attrNameLst>
                                      </p:cBhvr>
                                      <p:to>
                                        <p:strVal val="visible"/>
                                      </p:to>
                                    </p:set>
                                    <p:animEffect transition="in" filter="wipe(left)">
                                      <p:cBhvr>
                                        <p:cTn id="39" dur="500"/>
                                        <p:tgtEl>
                                          <p:spTgt spid="53">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53">
                                            <p:txEl>
                                              <p:pRg st="3" end="3"/>
                                            </p:txEl>
                                          </p:spTgt>
                                        </p:tgtEl>
                                        <p:attrNameLst>
                                          <p:attrName>style.visibility</p:attrName>
                                        </p:attrNameLst>
                                      </p:cBhvr>
                                      <p:to>
                                        <p:strVal val="visible"/>
                                      </p:to>
                                    </p:set>
                                    <p:animEffect transition="in" filter="wipe(left)">
                                      <p:cBhvr>
                                        <p:cTn id="44" dur="500"/>
                                        <p:tgtEl>
                                          <p:spTgt spid="53">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53">
                                            <p:txEl>
                                              <p:pRg st="4" end="4"/>
                                            </p:txEl>
                                          </p:spTgt>
                                        </p:tgtEl>
                                        <p:attrNameLst>
                                          <p:attrName>style.visibility</p:attrName>
                                        </p:attrNameLst>
                                      </p:cBhvr>
                                      <p:to>
                                        <p:strVal val="visible"/>
                                      </p:to>
                                    </p:set>
                                    <p:animEffect transition="in" filter="wipe(left)">
                                      <p:cBhvr>
                                        <p:cTn id="49" dur="500"/>
                                        <p:tgtEl>
                                          <p:spTgt spid="53">
                                            <p:txEl>
                                              <p:pRg st="4" end="4"/>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53">
                                            <p:txEl>
                                              <p:pRg st="5" end="5"/>
                                            </p:txEl>
                                          </p:spTgt>
                                        </p:tgtEl>
                                        <p:attrNameLst>
                                          <p:attrName>style.visibility</p:attrName>
                                        </p:attrNameLst>
                                      </p:cBhvr>
                                      <p:to>
                                        <p:strVal val="visible"/>
                                      </p:to>
                                    </p:set>
                                    <p:animEffect transition="in" filter="wipe(left)">
                                      <p:cBhvr>
                                        <p:cTn id="54" dur="500"/>
                                        <p:tgtEl>
                                          <p:spTgt spid="53">
                                            <p:txEl>
                                              <p:pRg st="5" end="5"/>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down)">
                                      <p:cBhvr>
                                        <p:cTn id="59" dur="500"/>
                                        <p:tgtEl>
                                          <p:spTgt spid="45"/>
                                        </p:tgtEl>
                                      </p:cBhvr>
                                    </p:animEffect>
                                  </p:childTnLst>
                                </p:cTn>
                              </p:par>
                            </p:childTnLst>
                          </p:cTn>
                        </p:par>
                        <p:par>
                          <p:cTn id="60" fill="hold">
                            <p:stCondLst>
                              <p:cond delay="500"/>
                            </p:stCondLst>
                            <p:childTnLst>
                              <p:par>
                                <p:cTn id="61" presetID="22" presetClass="entr" presetSubtype="4" fill="hold" nodeType="after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down)">
                                      <p:cBhvr>
                                        <p:cTn id="63" dur="500"/>
                                        <p:tgtEl>
                                          <p:spTgt spid="47"/>
                                        </p:tgtEl>
                                      </p:cBhvr>
                                    </p:animEffect>
                                  </p:childTnLst>
                                </p:cTn>
                              </p:par>
                            </p:childTnLst>
                          </p:cTn>
                        </p:par>
                        <p:par>
                          <p:cTn id="64" fill="hold">
                            <p:stCondLst>
                              <p:cond delay="1000"/>
                            </p:stCondLst>
                            <p:childTnLst>
                              <p:par>
                                <p:cTn id="65" presetID="22" presetClass="entr" presetSubtype="8" fill="hold" grpId="0" nodeType="afterEffect">
                                  <p:stCondLst>
                                    <p:cond delay="0"/>
                                  </p:stCondLst>
                                  <p:childTnLst>
                                    <p:set>
                                      <p:cBhvr>
                                        <p:cTn id="66" dur="1" fill="hold">
                                          <p:stCondLst>
                                            <p:cond delay="0"/>
                                          </p:stCondLst>
                                        </p:cTn>
                                        <p:tgtEl>
                                          <p:spTgt spid="54">
                                            <p:bg/>
                                          </p:spTgt>
                                        </p:tgtEl>
                                        <p:attrNameLst>
                                          <p:attrName>style.visibility</p:attrName>
                                        </p:attrNameLst>
                                      </p:cBhvr>
                                      <p:to>
                                        <p:strVal val="visible"/>
                                      </p:to>
                                    </p:set>
                                    <p:animEffect transition="in" filter="wipe(left)">
                                      <p:cBhvr>
                                        <p:cTn id="67" dur="500"/>
                                        <p:tgtEl>
                                          <p:spTgt spid="54">
                                            <p:bg/>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54">
                                            <p:txEl>
                                              <p:pRg st="0" end="0"/>
                                            </p:txEl>
                                          </p:spTgt>
                                        </p:tgtEl>
                                        <p:attrNameLst>
                                          <p:attrName>style.visibility</p:attrName>
                                        </p:attrNameLst>
                                      </p:cBhvr>
                                      <p:to>
                                        <p:strVal val="visible"/>
                                      </p:to>
                                    </p:set>
                                    <p:animEffect transition="in" filter="wipe(left)">
                                      <p:cBhvr>
                                        <p:cTn id="72" dur="500"/>
                                        <p:tgtEl>
                                          <p:spTgt spid="54">
                                            <p:txEl>
                                              <p:pRg st="0" end="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54">
                                            <p:txEl>
                                              <p:pRg st="1" end="1"/>
                                            </p:txEl>
                                          </p:spTgt>
                                        </p:tgtEl>
                                        <p:attrNameLst>
                                          <p:attrName>style.visibility</p:attrName>
                                        </p:attrNameLst>
                                      </p:cBhvr>
                                      <p:to>
                                        <p:strVal val="visible"/>
                                      </p:to>
                                    </p:set>
                                    <p:animEffect transition="in" filter="wipe(left)">
                                      <p:cBhvr>
                                        <p:cTn id="77" dur="500"/>
                                        <p:tgtEl>
                                          <p:spTgt spid="54">
                                            <p:txEl>
                                              <p:pRg st="1" end="1"/>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54">
                                            <p:txEl>
                                              <p:pRg st="2" end="2"/>
                                            </p:txEl>
                                          </p:spTgt>
                                        </p:tgtEl>
                                        <p:attrNameLst>
                                          <p:attrName>style.visibility</p:attrName>
                                        </p:attrNameLst>
                                      </p:cBhvr>
                                      <p:to>
                                        <p:strVal val="visible"/>
                                      </p:to>
                                    </p:set>
                                    <p:animEffect transition="in" filter="wipe(left)">
                                      <p:cBhvr>
                                        <p:cTn id="82" dur="500"/>
                                        <p:tgtEl>
                                          <p:spTgt spid="54">
                                            <p:txEl>
                                              <p:pRg st="2" end="2"/>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54">
                                            <p:txEl>
                                              <p:pRg st="3" end="3"/>
                                            </p:txEl>
                                          </p:spTgt>
                                        </p:tgtEl>
                                        <p:attrNameLst>
                                          <p:attrName>style.visibility</p:attrName>
                                        </p:attrNameLst>
                                      </p:cBhvr>
                                      <p:to>
                                        <p:strVal val="visible"/>
                                      </p:to>
                                    </p:set>
                                    <p:animEffect transition="in" filter="wipe(left)">
                                      <p:cBhvr>
                                        <p:cTn id="87" dur="500"/>
                                        <p:tgtEl>
                                          <p:spTgt spid="54">
                                            <p:txEl>
                                              <p:pRg st="3" end="3"/>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54">
                                            <p:txEl>
                                              <p:pRg st="4" end="4"/>
                                            </p:txEl>
                                          </p:spTgt>
                                        </p:tgtEl>
                                        <p:attrNameLst>
                                          <p:attrName>style.visibility</p:attrName>
                                        </p:attrNameLst>
                                      </p:cBhvr>
                                      <p:to>
                                        <p:strVal val="visible"/>
                                      </p:to>
                                    </p:set>
                                    <p:animEffect transition="in" filter="wipe(left)">
                                      <p:cBhvr>
                                        <p:cTn id="92" dur="500"/>
                                        <p:tgtEl>
                                          <p:spTgt spid="54">
                                            <p:txEl>
                                              <p:pRg st="4" end="4"/>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50"/>
                                        </p:tgtEl>
                                        <p:attrNameLst>
                                          <p:attrName>style.visibility</p:attrName>
                                        </p:attrNameLst>
                                      </p:cBhvr>
                                      <p:to>
                                        <p:strVal val="visible"/>
                                      </p:to>
                                    </p:set>
                                    <p:animEffect transition="in" filter="wipe(down)">
                                      <p:cBhvr>
                                        <p:cTn id="97" dur="500"/>
                                        <p:tgtEl>
                                          <p:spTgt spid="50"/>
                                        </p:tgtEl>
                                      </p:cBhvr>
                                    </p:animEffect>
                                  </p:childTnLst>
                                </p:cTn>
                              </p:par>
                            </p:childTnLst>
                          </p:cTn>
                        </p:par>
                        <p:par>
                          <p:cTn id="98" fill="hold">
                            <p:stCondLst>
                              <p:cond delay="500"/>
                            </p:stCondLst>
                            <p:childTnLst>
                              <p:par>
                                <p:cTn id="99" presetID="22" presetClass="entr" presetSubtype="4" fill="hold" nodeType="afterEffect">
                                  <p:stCondLst>
                                    <p:cond delay="0"/>
                                  </p:stCondLst>
                                  <p:childTnLst>
                                    <p:set>
                                      <p:cBhvr>
                                        <p:cTn id="100" dur="1" fill="hold">
                                          <p:stCondLst>
                                            <p:cond delay="0"/>
                                          </p:stCondLst>
                                        </p:cTn>
                                        <p:tgtEl>
                                          <p:spTgt spid="51"/>
                                        </p:tgtEl>
                                        <p:attrNameLst>
                                          <p:attrName>style.visibility</p:attrName>
                                        </p:attrNameLst>
                                      </p:cBhvr>
                                      <p:to>
                                        <p:strVal val="visible"/>
                                      </p:to>
                                    </p:set>
                                    <p:animEffect transition="in" filter="wipe(down)">
                                      <p:cBhvr>
                                        <p:cTn id="101" dur="500"/>
                                        <p:tgtEl>
                                          <p:spTgt spid="51"/>
                                        </p:tgtEl>
                                      </p:cBhvr>
                                    </p:animEffect>
                                  </p:childTnLst>
                                </p:cTn>
                              </p:par>
                            </p:childTnLst>
                          </p:cTn>
                        </p:par>
                        <p:par>
                          <p:cTn id="102" fill="hold">
                            <p:stCondLst>
                              <p:cond delay="1000"/>
                            </p:stCondLst>
                            <p:childTnLst>
                              <p:par>
                                <p:cTn id="103" presetID="22" presetClass="entr" presetSubtype="8" fill="hold" grpId="0" nodeType="afterEffect">
                                  <p:stCondLst>
                                    <p:cond delay="0"/>
                                  </p:stCondLst>
                                  <p:childTnLst>
                                    <p:set>
                                      <p:cBhvr>
                                        <p:cTn id="104" dur="1" fill="hold">
                                          <p:stCondLst>
                                            <p:cond delay="0"/>
                                          </p:stCondLst>
                                        </p:cTn>
                                        <p:tgtEl>
                                          <p:spTgt spid="56">
                                            <p:bg/>
                                          </p:spTgt>
                                        </p:tgtEl>
                                        <p:attrNameLst>
                                          <p:attrName>style.visibility</p:attrName>
                                        </p:attrNameLst>
                                      </p:cBhvr>
                                      <p:to>
                                        <p:strVal val="visible"/>
                                      </p:to>
                                    </p:set>
                                    <p:animEffect transition="in" filter="wipe(left)">
                                      <p:cBhvr>
                                        <p:cTn id="105" dur="500"/>
                                        <p:tgtEl>
                                          <p:spTgt spid="56">
                                            <p:bg/>
                                          </p:spTgt>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56">
                                            <p:txEl>
                                              <p:pRg st="0" end="0"/>
                                            </p:txEl>
                                          </p:spTgt>
                                        </p:tgtEl>
                                        <p:attrNameLst>
                                          <p:attrName>style.visibility</p:attrName>
                                        </p:attrNameLst>
                                      </p:cBhvr>
                                      <p:to>
                                        <p:strVal val="visible"/>
                                      </p:to>
                                    </p:set>
                                    <p:animEffect transition="in" filter="wipe(left)">
                                      <p:cBhvr>
                                        <p:cTn id="110" dur="500"/>
                                        <p:tgtEl>
                                          <p:spTgt spid="56">
                                            <p:txEl>
                                              <p:pRg st="0" end="0"/>
                                            </p:txEl>
                                          </p:spTgt>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8" fill="hold" grpId="0" nodeType="clickEffect">
                                  <p:stCondLst>
                                    <p:cond delay="0"/>
                                  </p:stCondLst>
                                  <p:childTnLst>
                                    <p:set>
                                      <p:cBhvr>
                                        <p:cTn id="114" dur="1" fill="hold">
                                          <p:stCondLst>
                                            <p:cond delay="0"/>
                                          </p:stCondLst>
                                        </p:cTn>
                                        <p:tgtEl>
                                          <p:spTgt spid="56">
                                            <p:txEl>
                                              <p:pRg st="1" end="1"/>
                                            </p:txEl>
                                          </p:spTgt>
                                        </p:tgtEl>
                                        <p:attrNameLst>
                                          <p:attrName>style.visibility</p:attrName>
                                        </p:attrNameLst>
                                      </p:cBhvr>
                                      <p:to>
                                        <p:strVal val="visible"/>
                                      </p:to>
                                    </p:set>
                                    <p:animEffect transition="in" filter="wipe(left)">
                                      <p:cBhvr>
                                        <p:cTn id="115" dur="500"/>
                                        <p:tgtEl>
                                          <p:spTgt spid="56">
                                            <p:txEl>
                                              <p:pRg st="1" end="1"/>
                                            </p:txEl>
                                          </p:spTgt>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56">
                                            <p:txEl>
                                              <p:pRg st="2" end="2"/>
                                            </p:txEl>
                                          </p:spTgt>
                                        </p:tgtEl>
                                        <p:attrNameLst>
                                          <p:attrName>style.visibility</p:attrName>
                                        </p:attrNameLst>
                                      </p:cBhvr>
                                      <p:to>
                                        <p:strVal val="visible"/>
                                      </p:to>
                                    </p:set>
                                    <p:animEffect transition="in" filter="wipe(left)">
                                      <p:cBhvr>
                                        <p:cTn id="120" dur="500"/>
                                        <p:tgtEl>
                                          <p:spTgt spid="56">
                                            <p:txEl>
                                              <p:pRg st="2" end="2"/>
                                            </p:txEl>
                                          </p:spTgt>
                                        </p:tgtEl>
                                      </p:cBhvr>
                                    </p:animEffect>
                                  </p:childTnLst>
                                </p:cTn>
                              </p:par>
                            </p:childTnLst>
                          </p:cTn>
                        </p:par>
                      </p:childTnLst>
                    </p:cTn>
                  </p:par>
                  <p:par>
                    <p:cTn id="121" fill="hold">
                      <p:stCondLst>
                        <p:cond delay="indefinite"/>
                      </p:stCondLst>
                      <p:childTnLst>
                        <p:par>
                          <p:cTn id="122" fill="hold">
                            <p:stCondLst>
                              <p:cond delay="0"/>
                            </p:stCondLst>
                            <p:childTnLst>
                              <p:par>
                                <p:cTn id="123" presetID="22" presetClass="entr" presetSubtype="8" fill="hold" grpId="0" nodeType="clickEffect">
                                  <p:stCondLst>
                                    <p:cond delay="0"/>
                                  </p:stCondLst>
                                  <p:childTnLst>
                                    <p:set>
                                      <p:cBhvr>
                                        <p:cTn id="124" dur="1" fill="hold">
                                          <p:stCondLst>
                                            <p:cond delay="0"/>
                                          </p:stCondLst>
                                        </p:cTn>
                                        <p:tgtEl>
                                          <p:spTgt spid="56">
                                            <p:txEl>
                                              <p:pRg st="3" end="3"/>
                                            </p:txEl>
                                          </p:spTgt>
                                        </p:tgtEl>
                                        <p:attrNameLst>
                                          <p:attrName>style.visibility</p:attrName>
                                        </p:attrNameLst>
                                      </p:cBhvr>
                                      <p:to>
                                        <p:strVal val="visible"/>
                                      </p:to>
                                    </p:set>
                                    <p:animEffect transition="in" filter="wipe(left)">
                                      <p:cBhvr>
                                        <p:cTn id="125" dur="500"/>
                                        <p:tgtEl>
                                          <p:spTgt spid="56">
                                            <p:txEl>
                                              <p:pRg st="3" end="3"/>
                                            </p:txEl>
                                          </p:spTgt>
                                        </p:tgtEl>
                                      </p:cBhvr>
                                    </p:animEffect>
                                  </p:childTnLst>
                                </p:cTn>
                              </p:par>
                            </p:childTnLst>
                          </p:cTn>
                        </p:par>
                      </p:childTnLst>
                    </p:cTn>
                  </p:par>
                  <p:par>
                    <p:cTn id="126" fill="hold">
                      <p:stCondLst>
                        <p:cond delay="indefinite"/>
                      </p:stCondLst>
                      <p:childTnLst>
                        <p:par>
                          <p:cTn id="127" fill="hold">
                            <p:stCondLst>
                              <p:cond delay="0"/>
                            </p:stCondLst>
                            <p:childTnLst>
                              <p:par>
                                <p:cTn id="128" presetID="22" presetClass="entr" presetSubtype="8" fill="hold" grpId="0" nodeType="clickEffect">
                                  <p:stCondLst>
                                    <p:cond delay="0"/>
                                  </p:stCondLst>
                                  <p:childTnLst>
                                    <p:set>
                                      <p:cBhvr>
                                        <p:cTn id="129" dur="1" fill="hold">
                                          <p:stCondLst>
                                            <p:cond delay="0"/>
                                          </p:stCondLst>
                                        </p:cTn>
                                        <p:tgtEl>
                                          <p:spTgt spid="56">
                                            <p:txEl>
                                              <p:pRg st="4" end="4"/>
                                            </p:txEl>
                                          </p:spTgt>
                                        </p:tgtEl>
                                        <p:attrNameLst>
                                          <p:attrName>style.visibility</p:attrName>
                                        </p:attrNameLst>
                                      </p:cBhvr>
                                      <p:to>
                                        <p:strVal val="visible"/>
                                      </p:to>
                                    </p:set>
                                    <p:animEffect transition="in" filter="wipe(left)">
                                      <p:cBhvr>
                                        <p:cTn id="130" dur="500"/>
                                        <p:tgtEl>
                                          <p:spTgt spid="56">
                                            <p:txEl>
                                              <p:pRg st="4" end="4"/>
                                            </p:txEl>
                                          </p:spTgt>
                                        </p:tgtEl>
                                      </p:cBhvr>
                                    </p:animEffect>
                                  </p:childTnLst>
                                </p:cTn>
                              </p:par>
                            </p:childTnLst>
                          </p:cTn>
                        </p:par>
                      </p:childTnLst>
                    </p:cTn>
                  </p:par>
                  <p:par>
                    <p:cTn id="131" fill="hold">
                      <p:stCondLst>
                        <p:cond delay="indefinite"/>
                      </p:stCondLst>
                      <p:childTnLst>
                        <p:par>
                          <p:cTn id="132" fill="hold">
                            <p:stCondLst>
                              <p:cond delay="0"/>
                            </p:stCondLst>
                            <p:childTnLst>
                              <p:par>
                                <p:cTn id="133" presetID="22" presetClass="entr" presetSubtype="4" fill="hold" grpId="0" nodeType="click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wipe(down)">
                                      <p:cBhvr>
                                        <p:cTn id="135" dur="500"/>
                                        <p:tgtEl>
                                          <p:spTgt spid="48"/>
                                        </p:tgtEl>
                                      </p:cBhvr>
                                    </p:animEffect>
                                  </p:childTnLst>
                                </p:cTn>
                              </p:par>
                            </p:childTnLst>
                          </p:cTn>
                        </p:par>
                        <p:par>
                          <p:cTn id="136" fill="hold">
                            <p:stCondLst>
                              <p:cond delay="500"/>
                            </p:stCondLst>
                            <p:childTnLst>
                              <p:par>
                                <p:cTn id="137" presetID="22" presetClass="entr" presetSubtype="4" fill="hold" nodeType="after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wipe(down)">
                                      <p:cBhvr>
                                        <p:cTn id="139" dur="500"/>
                                        <p:tgtEl>
                                          <p:spTgt spid="49"/>
                                        </p:tgtEl>
                                      </p:cBhvr>
                                    </p:animEffect>
                                  </p:childTnLst>
                                </p:cTn>
                              </p:par>
                            </p:childTnLst>
                          </p:cTn>
                        </p:par>
                        <p:par>
                          <p:cTn id="140" fill="hold">
                            <p:stCondLst>
                              <p:cond delay="1000"/>
                            </p:stCondLst>
                            <p:childTnLst>
                              <p:par>
                                <p:cTn id="141" presetID="22" presetClass="entr" presetSubtype="8" fill="hold" grpId="0" nodeType="afterEffect">
                                  <p:stCondLst>
                                    <p:cond delay="0"/>
                                  </p:stCondLst>
                                  <p:childTnLst>
                                    <p:set>
                                      <p:cBhvr>
                                        <p:cTn id="142" dur="1" fill="hold">
                                          <p:stCondLst>
                                            <p:cond delay="0"/>
                                          </p:stCondLst>
                                        </p:cTn>
                                        <p:tgtEl>
                                          <p:spTgt spid="57">
                                            <p:bg/>
                                          </p:spTgt>
                                        </p:tgtEl>
                                        <p:attrNameLst>
                                          <p:attrName>style.visibility</p:attrName>
                                        </p:attrNameLst>
                                      </p:cBhvr>
                                      <p:to>
                                        <p:strVal val="visible"/>
                                      </p:to>
                                    </p:set>
                                    <p:animEffect transition="in" filter="wipe(left)">
                                      <p:cBhvr>
                                        <p:cTn id="143" dur="500"/>
                                        <p:tgtEl>
                                          <p:spTgt spid="57">
                                            <p:bg/>
                                          </p:spTgt>
                                        </p:tgtEl>
                                      </p:cBhvr>
                                    </p:animEffect>
                                  </p:childTnLst>
                                </p:cTn>
                              </p:par>
                            </p:childTnLst>
                          </p:cTn>
                        </p:par>
                      </p:childTnLst>
                    </p:cTn>
                  </p:par>
                  <p:par>
                    <p:cTn id="144" fill="hold">
                      <p:stCondLst>
                        <p:cond delay="indefinite"/>
                      </p:stCondLst>
                      <p:childTnLst>
                        <p:par>
                          <p:cTn id="145" fill="hold">
                            <p:stCondLst>
                              <p:cond delay="0"/>
                            </p:stCondLst>
                            <p:childTnLst>
                              <p:par>
                                <p:cTn id="146" presetID="22" presetClass="entr" presetSubtype="8" fill="hold" grpId="0" nodeType="clickEffect">
                                  <p:stCondLst>
                                    <p:cond delay="0"/>
                                  </p:stCondLst>
                                  <p:childTnLst>
                                    <p:set>
                                      <p:cBhvr>
                                        <p:cTn id="147" dur="1" fill="hold">
                                          <p:stCondLst>
                                            <p:cond delay="0"/>
                                          </p:stCondLst>
                                        </p:cTn>
                                        <p:tgtEl>
                                          <p:spTgt spid="57">
                                            <p:txEl>
                                              <p:pRg st="0" end="0"/>
                                            </p:txEl>
                                          </p:spTgt>
                                        </p:tgtEl>
                                        <p:attrNameLst>
                                          <p:attrName>style.visibility</p:attrName>
                                        </p:attrNameLst>
                                      </p:cBhvr>
                                      <p:to>
                                        <p:strVal val="visible"/>
                                      </p:to>
                                    </p:set>
                                    <p:animEffect transition="in" filter="wipe(left)">
                                      <p:cBhvr>
                                        <p:cTn id="148" dur="500"/>
                                        <p:tgtEl>
                                          <p:spTgt spid="57">
                                            <p:txEl>
                                              <p:pRg st="0" end="0"/>
                                            </p:txEl>
                                          </p:spTgt>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8" fill="hold" grpId="0" nodeType="clickEffect">
                                  <p:stCondLst>
                                    <p:cond delay="0"/>
                                  </p:stCondLst>
                                  <p:childTnLst>
                                    <p:set>
                                      <p:cBhvr>
                                        <p:cTn id="152" dur="1" fill="hold">
                                          <p:stCondLst>
                                            <p:cond delay="0"/>
                                          </p:stCondLst>
                                        </p:cTn>
                                        <p:tgtEl>
                                          <p:spTgt spid="57">
                                            <p:txEl>
                                              <p:pRg st="1" end="1"/>
                                            </p:txEl>
                                          </p:spTgt>
                                        </p:tgtEl>
                                        <p:attrNameLst>
                                          <p:attrName>style.visibility</p:attrName>
                                        </p:attrNameLst>
                                      </p:cBhvr>
                                      <p:to>
                                        <p:strVal val="visible"/>
                                      </p:to>
                                    </p:set>
                                    <p:animEffect transition="in" filter="wipe(left)">
                                      <p:cBhvr>
                                        <p:cTn id="153" dur="500"/>
                                        <p:tgtEl>
                                          <p:spTgt spid="57">
                                            <p:txEl>
                                              <p:pRg st="1" end="1"/>
                                            </p:txEl>
                                          </p:spTgt>
                                        </p:tgtEl>
                                      </p:cBhvr>
                                    </p:animEffect>
                                  </p:childTnLst>
                                </p:cTn>
                              </p:par>
                            </p:childTnLst>
                          </p:cTn>
                        </p:par>
                      </p:childTnLst>
                    </p:cTn>
                  </p:par>
                  <p:par>
                    <p:cTn id="154" fill="hold">
                      <p:stCondLst>
                        <p:cond delay="indefinite"/>
                      </p:stCondLst>
                      <p:childTnLst>
                        <p:par>
                          <p:cTn id="155" fill="hold">
                            <p:stCondLst>
                              <p:cond delay="0"/>
                            </p:stCondLst>
                            <p:childTnLst>
                              <p:par>
                                <p:cTn id="156" presetID="22" presetClass="entr" presetSubtype="8" fill="hold" grpId="0" nodeType="clickEffect">
                                  <p:stCondLst>
                                    <p:cond delay="0"/>
                                  </p:stCondLst>
                                  <p:childTnLst>
                                    <p:set>
                                      <p:cBhvr>
                                        <p:cTn id="157" dur="1" fill="hold">
                                          <p:stCondLst>
                                            <p:cond delay="0"/>
                                          </p:stCondLst>
                                        </p:cTn>
                                        <p:tgtEl>
                                          <p:spTgt spid="57">
                                            <p:txEl>
                                              <p:pRg st="2" end="2"/>
                                            </p:txEl>
                                          </p:spTgt>
                                        </p:tgtEl>
                                        <p:attrNameLst>
                                          <p:attrName>style.visibility</p:attrName>
                                        </p:attrNameLst>
                                      </p:cBhvr>
                                      <p:to>
                                        <p:strVal val="visible"/>
                                      </p:to>
                                    </p:set>
                                    <p:animEffect transition="in" filter="wipe(left)">
                                      <p:cBhvr>
                                        <p:cTn id="158" dur="500"/>
                                        <p:tgtEl>
                                          <p:spTgt spid="57">
                                            <p:txEl>
                                              <p:pRg st="2" end="2"/>
                                            </p:txEl>
                                          </p:spTgt>
                                        </p:tgtEl>
                                      </p:cBhvr>
                                    </p:animEffect>
                                  </p:childTnLst>
                                </p:cTn>
                              </p:par>
                            </p:childTnLst>
                          </p:cTn>
                        </p:par>
                      </p:childTnLst>
                    </p:cTn>
                  </p:par>
                  <p:par>
                    <p:cTn id="159" fill="hold">
                      <p:stCondLst>
                        <p:cond delay="indefinite"/>
                      </p:stCondLst>
                      <p:childTnLst>
                        <p:par>
                          <p:cTn id="160" fill="hold">
                            <p:stCondLst>
                              <p:cond delay="0"/>
                            </p:stCondLst>
                            <p:childTnLst>
                              <p:par>
                                <p:cTn id="161" presetID="22" presetClass="entr" presetSubtype="8" fill="hold" grpId="0" nodeType="clickEffect">
                                  <p:stCondLst>
                                    <p:cond delay="0"/>
                                  </p:stCondLst>
                                  <p:childTnLst>
                                    <p:set>
                                      <p:cBhvr>
                                        <p:cTn id="162" dur="1" fill="hold">
                                          <p:stCondLst>
                                            <p:cond delay="0"/>
                                          </p:stCondLst>
                                        </p:cTn>
                                        <p:tgtEl>
                                          <p:spTgt spid="57">
                                            <p:txEl>
                                              <p:pRg st="3" end="3"/>
                                            </p:txEl>
                                          </p:spTgt>
                                        </p:tgtEl>
                                        <p:attrNameLst>
                                          <p:attrName>style.visibility</p:attrName>
                                        </p:attrNameLst>
                                      </p:cBhvr>
                                      <p:to>
                                        <p:strVal val="visible"/>
                                      </p:to>
                                    </p:set>
                                    <p:animEffect transition="in" filter="wipe(left)">
                                      <p:cBhvr>
                                        <p:cTn id="163" dur="500"/>
                                        <p:tgtEl>
                                          <p:spTgt spid="57">
                                            <p:txEl>
                                              <p:pRg st="3" end="3"/>
                                            </p:txEl>
                                          </p:spTgt>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8" fill="hold" grpId="0" nodeType="clickEffect">
                                  <p:stCondLst>
                                    <p:cond delay="0"/>
                                  </p:stCondLst>
                                  <p:childTnLst>
                                    <p:set>
                                      <p:cBhvr>
                                        <p:cTn id="167" dur="1" fill="hold">
                                          <p:stCondLst>
                                            <p:cond delay="0"/>
                                          </p:stCondLst>
                                        </p:cTn>
                                        <p:tgtEl>
                                          <p:spTgt spid="57">
                                            <p:txEl>
                                              <p:pRg st="4" end="4"/>
                                            </p:txEl>
                                          </p:spTgt>
                                        </p:tgtEl>
                                        <p:attrNameLst>
                                          <p:attrName>style.visibility</p:attrName>
                                        </p:attrNameLst>
                                      </p:cBhvr>
                                      <p:to>
                                        <p:strVal val="visible"/>
                                      </p:to>
                                    </p:set>
                                    <p:animEffect transition="in" filter="wipe(left)">
                                      <p:cBhvr>
                                        <p:cTn id="168" dur="500"/>
                                        <p:tgtEl>
                                          <p:spTgt spid="57">
                                            <p:txEl>
                                              <p:pRg st="4" end="4"/>
                                            </p:txEl>
                                          </p:spTgt>
                                        </p:tgtEl>
                                      </p:cBhvr>
                                    </p:animEffect>
                                  </p:childTnLst>
                                </p:cTn>
                              </p:par>
                            </p:childTnLst>
                          </p:cTn>
                        </p:par>
                      </p:childTnLst>
                    </p:cTn>
                  </p:par>
                  <p:par>
                    <p:cTn id="169" fill="hold">
                      <p:stCondLst>
                        <p:cond delay="indefinite"/>
                      </p:stCondLst>
                      <p:childTnLst>
                        <p:par>
                          <p:cTn id="170" fill="hold">
                            <p:stCondLst>
                              <p:cond delay="0"/>
                            </p:stCondLst>
                            <p:childTnLst>
                              <p:par>
                                <p:cTn id="171" presetID="22" presetClass="entr" presetSubtype="8" fill="hold" grpId="0" nodeType="clickEffect">
                                  <p:stCondLst>
                                    <p:cond delay="0"/>
                                  </p:stCondLst>
                                  <p:childTnLst>
                                    <p:set>
                                      <p:cBhvr>
                                        <p:cTn id="172" dur="1" fill="hold">
                                          <p:stCondLst>
                                            <p:cond delay="0"/>
                                          </p:stCondLst>
                                        </p:cTn>
                                        <p:tgtEl>
                                          <p:spTgt spid="57">
                                            <p:txEl>
                                              <p:pRg st="5" end="5"/>
                                            </p:txEl>
                                          </p:spTgt>
                                        </p:tgtEl>
                                        <p:attrNameLst>
                                          <p:attrName>style.visibility</p:attrName>
                                        </p:attrNameLst>
                                      </p:cBhvr>
                                      <p:to>
                                        <p:strVal val="visible"/>
                                      </p:to>
                                    </p:set>
                                    <p:animEffect transition="in" filter="wipe(left)">
                                      <p:cBhvr>
                                        <p:cTn id="173" dur="500"/>
                                        <p:tgtEl>
                                          <p:spTgt spid="57">
                                            <p:txEl>
                                              <p:pRg st="5" end="5"/>
                                            </p:txEl>
                                          </p:spTgt>
                                        </p:tgtEl>
                                      </p:cBhvr>
                                    </p:animEffect>
                                  </p:childTnLst>
                                </p:cTn>
                              </p:par>
                            </p:childTnLst>
                          </p:cTn>
                        </p:par>
                      </p:childTnLst>
                    </p:cTn>
                  </p:par>
                  <p:par>
                    <p:cTn id="174" fill="hold">
                      <p:stCondLst>
                        <p:cond delay="indefinite"/>
                      </p:stCondLst>
                      <p:childTnLst>
                        <p:par>
                          <p:cTn id="175" fill="hold">
                            <p:stCondLst>
                              <p:cond delay="0"/>
                            </p:stCondLst>
                            <p:childTnLst>
                              <p:par>
                                <p:cTn id="176" presetID="22" presetClass="entr" presetSubtype="8" fill="hold" grpId="0" nodeType="clickEffect">
                                  <p:stCondLst>
                                    <p:cond delay="0"/>
                                  </p:stCondLst>
                                  <p:childTnLst>
                                    <p:set>
                                      <p:cBhvr>
                                        <p:cTn id="177" dur="1" fill="hold">
                                          <p:stCondLst>
                                            <p:cond delay="0"/>
                                          </p:stCondLst>
                                        </p:cTn>
                                        <p:tgtEl>
                                          <p:spTgt spid="57">
                                            <p:txEl>
                                              <p:pRg st="6" end="6"/>
                                            </p:txEl>
                                          </p:spTgt>
                                        </p:tgtEl>
                                        <p:attrNameLst>
                                          <p:attrName>style.visibility</p:attrName>
                                        </p:attrNameLst>
                                      </p:cBhvr>
                                      <p:to>
                                        <p:strVal val="visible"/>
                                      </p:to>
                                    </p:set>
                                    <p:animEffect transition="in" filter="wipe(left)">
                                      <p:cBhvr>
                                        <p:cTn id="178" dur="500"/>
                                        <p:tgtEl>
                                          <p:spTgt spid="57">
                                            <p:txEl>
                                              <p:pRg st="6" end="6"/>
                                            </p:txEl>
                                          </p:spTgt>
                                        </p:tgtEl>
                                      </p:cBhvr>
                                    </p:animEffect>
                                  </p:childTnLst>
                                </p:cTn>
                              </p:par>
                            </p:childTnLst>
                          </p:cTn>
                        </p:par>
                      </p:childTnLst>
                    </p:cTn>
                  </p:par>
                  <p:par>
                    <p:cTn id="179" fill="hold">
                      <p:stCondLst>
                        <p:cond delay="indefinite"/>
                      </p:stCondLst>
                      <p:childTnLst>
                        <p:par>
                          <p:cTn id="180" fill="hold">
                            <p:stCondLst>
                              <p:cond delay="0"/>
                            </p:stCondLst>
                            <p:childTnLst>
                              <p:par>
                                <p:cTn id="181" presetID="22" presetClass="entr" presetSubtype="8" fill="hold" grpId="0" nodeType="clickEffect">
                                  <p:stCondLst>
                                    <p:cond delay="0"/>
                                  </p:stCondLst>
                                  <p:childTnLst>
                                    <p:set>
                                      <p:cBhvr>
                                        <p:cTn id="182" dur="1" fill="hold">
                                          <p:stCondLst>
                                            <p:cond delay="0"/>
                                          </p:stCondLst>
                                        </p:cTn>
                                        <p:tgtEl>
                                          <p:spTgt spid="57">
                                            <p:txEl>
                                              <p:pRg st="7" end="7"/>
                                            </p:txEl>
                                          </p:spTgt>
                                        </p:tgtEl>
                                        <p:attrNameLst>
                                          <p:attrName>style.visibility</p:attrName>
                                        </p:attrNameLst>
                                      </p:cBhvr>
                                      <p:to>
                                        <p:strVal val="visible"/>
                                      </p:to>
                                    </p:set>
                                    <p:animEffect transition="in" filter="wipe(left)">
                                      <p:cBhvr>
                                        <p:cTn id="183" dur="500"/>
                                        <p:tgtEl>
                                          <p:spTgt spid="57">
                                            <p:txEl>
                                              <p:pRg st="7" end="7"/>
                                            </p:txEl>
                                          </p:spTgt>
                                        </p:tgtEl>
                                      </p:cBhvr>
                                    </p:animEffect>
                                  </p:childTnLst>
                                </p:cTn>
                              </p:par>
                            </p:childTnLst>
                          </p:cTn>
                        </p:par>
                      </p:childTnLst>
                    </p:cTn>
                  </p:par>
                  <p:par>
                    <p:cTn id="184" fill="hold">
                      <p:stCondLst>
                        <p:cond delay="indefinite"/>
                      </p:stCondLst>
                      <p:childTnLst>
                        <p:par>
                          <p:cTn id="185" fill="hold">
                            <p:stCondLst>
                              <p:cond delay="0"/>
                            </p:stCondLst>
                            <p:childTnLst>
                              <p:par>
                                <p:cTn id="186" presetID="22" presetClass="entr" presetSubtype="8" fill="hold" grpId="0" nodeType="clickEffect">
                                  <p:stCondLst>
                                    <p:cond delay="0"/>
                                  </p:stCondLst>
                                  <p:childTnLst>
                                    <p:set>
                                      <p:cBhvr>
                                        <p:cTn id="187" dur="1" fill="hold">
                                          <p:stCondLst>
                                            <p:cond delay="0"/>
                                          </p:stCondLst>
                                        </p:cTn>
                                        <p:tgtEl>
                                          <p:spTgt spid="57">
                                            <p:txEl>
                                              <p:pRg st="8" end="8"/>
                                            </p:txEl>
                                          </p:spTgt>
                                        </p:tgtEl>
                                        <p:attrNameLst>
                                          <p:attrName>style.visibility</p:attrName>
                                        </p:attrNameLst>
                                      </p:cBhvr>
                                      <p:to>
                                        <p:strVal val="visible"/>
                                      </p:to>
                                    </p:set>
                                    <p:animEffect transition="in" filter="wipe(left)">
                                      <p:cBhvr>
                                        <p:cTn id="188" dur="500"/>
                                        <p:tgtEl>
                                          <p:spTgt spid="57">
                                            <p:txEl>
                                              <p:pRg st="8" end="8"/>
                                            </p:txEl>
                                          </p:spTgt>
                                        </p:tgtEl>
                                      </p:cBhvr>
                                    </p:animEffect>
                                  </p:childTnLst>
                                </p:cTn>
                              </p:par>
                            </p:childTnLst>
                          </p:cTn>
                        </p:par>
                      </p:childTnLst>
                    </p:cTn>
                  </p:par>
                  <p:par>
                    <p:cTn id="189" fill="hold">
                      <p:stCondLst>
                        <p:cond delay="indefinite"/>
                      </p:stCondLst>
                      <p:childTnLst>
                        <p:par>
                          <p:cTn id="190" fill="hold">
                            <p:stCondLst>
                              <p:cond delay="0"/>
                            </p:stCondLst>
                            <p:childTnLst>
                              <p:par>
                                <p:cTn id="191" presetID="22" presetClass="entr" presetSubtype="8" fill="hold" grpId="0" nodeType="clickEffect">
                                  <p:stCondLst>
                                    <p:cond delay="0"/>
                                  </p:stCondLst>
                                  <p:childTnLst>
                                    <p:set>
                                      <p:cBhvr>
                                        <p:cTn id="192" dur="1" fill="hold">
                                          <p:stCondLst>
                                            <p:cond delay="0"/>
                                          </p:stCondLst>
                                        </p:cTn>
                                        <p:tgtEl>
                                          <p:spTgt spid="57">
                                            <p:txEl>
                                              <p:pRg st="9" end="9"/>
                                            </p:txEl>
                                          </p:spTgt>
                                        </p:tgtEl>
                                        <p:attrNameLst>
                                          <p:attrName>style.visibility</p:attrName>
                                        </p:attrNameLst>
                                      </p:cBhvr>
                                      <p:to>
                                        <p:strVal val="visible"/>
                                      </p:to>
                                    </p:set>
                                    <p:animEffect transition="in" filter="wipe(left)">
                                      <p:cBhvr>
                                        <p:cTn id="193" dur="500"/>
                                        <p:tgtEl>
                                          <p:spTgt spid="57">
                                            <p:txEl>
                                              <p:pRg st="9" end="9"/>
                                            </p:txEl>
                                          </p:spTgt>
                                        </p:tgtEl>
                                      </p:cBhvr>
                                    </p:animEffect>
                                  </p:childTnLst>
                                </p:cTn>
                              </p:par>
                            </p:childTnLst>
                          </p:cTn>
                        </p:par>
                      </p:childTnLst>
                    </p:cTn>
                  </p:par>
                  <p:par>
                    <p:cTn id="194" fill="hold">
                      <p:stCondLst>
                        <p:cond delay="indefinite"/>
                      </p:stCondLst>
                      <p:childTnLst>
                        <p:par>
                          <p:cTn id="195" fill="hold">
                            <p:stCondLst>
                              <p:cond delay="0"/>
                            </p:stCondLst>
                            <p:childTnLst>
                              <p:par>
                                <p:cTn id="196" presetID="21" presetClass="entr" presetSubtype="1" fill="hold" grpId="0" nodeType="clickEffect">
                                  <p:stCondLst>
                                    <p:cond delay="0"/>
                                  </p:stCondLst>
                                  <p:childTnLst>
                                    <p:set>
                                      <p:cBhvr>
                                        <p:cTn id="197" dur="1" fill="hold">
                                          <p:stCondLst>
                                            <p:cond delay="0"/>
                                          </p:stCondLst>
                                        </p:cTn>
                                        <p:tgtEl>
                                          <p:spTgt spid="28"/>
                                        </p:tgtEl>
                                        <p:attrNameLst>
                                          <p:attrName>style.visibility</p:attrName>
                                        </p:attrNameLst>
                                      </p:cBhvr>
                                      <p:to>
                                        <p:strVal val="visible"/>
                                      </p:to>
                                    </p:set>
                                    <p:animEffect transition="in" filter="wheel(1)">
                                      <p:cBhvr>
                                        <p:cTn id="198"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45" grpId="0" animBg="1"/>
      <p:bldP spid="48" grpId="0" animBg="1"/>
      <p:bldP spid="50" grpId="0" animBg="1"/>
      <p:bldP spid="53" grpId="0" build="p" animBg="1"/>
      <p:bldP spid="54" grpId="0" build="p" animBg="1"/>
      <p:bldP spid="56" grpId="0" build="p" animBg="1"/>
      <p:bldP spid="57" grpId="0" build="p" animBg="1"/>
      <p:bldP spid="5" grpId="0"/>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angry cowbo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sp>
        <p:nvSpPr>
          <p:cNvPr id="5" name="Rectangle 7"/>
          <p:cNvSpPr>
            <a:spLocks noChangeArrowheads="1"/>
          </p:cNvSpPr>
          <p:nvPr/>
        </p:nvSpPr>
        <p:spPr bwMode="auto">
          <a:xfrm>
            <a:off x="338931" y="2119793"/>
            <a:ext cx="2519363" cy="553998"/>
          </a:xfrm>
          <a:prstGeom prst="rect">
            <a:avLst/>
          </a:prstGeom>
          <a:solidFill>
            <a:srgbClr val="1D5B18">
              <a:alpha val="80000"/>
            </a:srgbClr>
          </a:solidFill>
          <a:ln w="12699">
            <a:solidFill>
              <a:schemeClr val="tx2"/>
            </a:solidFill>
            <a:miter lim="800000"/>
            <a:headEnd type="none" w="sm" len="sm"/>
            <a:tailEnd type="none" w="sm" len="sm"/>
          </a:ln>
        </p:spPr>
        <p:txBody>
          <a:bodyPr anchor="ctr">
            <a:spAutoFit/>
          </a:bodyPr>
          <a:lstStyle/>
          <a:p>
            <a:pPr algn="ctr"/>
            <a:r>
              <a:rPr lang="de-DE" sz="1000" b="1" dirty="0" err="1">
                <a:solidFill>
                  <a:schemeClr val="bg1"/>
                </a:solidFill>
                <a:latin typeface="+mj-lt"/>
              </a:rPr>
              <a:t>Within</a:t>
            </a:r>
            <a:r>
              <a:rPr lang="de-DE" sz="1000" b="1" dirty="0">
                <a:solidFill>
                  <a:schemeClr val="bg1"/>
                </a:solidFill>
                <a:latin typeface="+mj-lt"/>
              </a:rPr>
              <a:t> </a:t>
            </a:r>
            <a:r>
              <a:rPr lang="de-DE" sz="1000" b="1" dirty="0" err="1">
                <a:solidFill>
                  <a:schemeClr val="bg1"/>
                </a:solidFill>
                <a:latin typeface="+mj-lt"/>
              </a:rPr>
              <a:t>each</a:t>
            </a:r>
            <a:r>
              <a:rPr lang="de-DE" sz="1000" b="1" dirty="0">
                <a:solidFill>
                  <a:schemeClr val="bg1"/>
                </a:solidFill>
                <a:latin typeface="+mj-lt"/>
              </a:rPr>
              <a:t> </a:t>
            </a:r>
            <a:r>
              <a:rPr lang="de-DE" sz="1000" b="1" dirty="0" err="1">
                <a:solidFill>
                  <a:schemeClr val="bg1"/>
                </a:solidFill>
                <a:latin typeface="+mj-lt"/>
              </a:rPr>
              <a:t>group</a:t>
            </a:r>
            <a:r>
              <a:rPr lang="de-DE" sz="1000" b="1" dirty="0">
                <a:solidFill>
                  <a:schemeClr val="bg1"/>
                </a:solidFill>
                <a:latin typeface="+mj-lt"/>
              </a:rPr>
              <a:t>:</a:t>
            </a:r>
          </a:p>
          <a:p>
            <a:pPr marL="171450" indent="-171450" algn="ctr">
              <a:buFontTx/>
              <a:buChar char="-"/>
            </a:pPr>
            <a:r>
              <a:rPr lang="de-DE" sz="1000" b="1" dirty="0" err="1">
                <a:solidFill>
                  <a:schemeClr val="bg1"/>
                </a:solidFill>
                <a:latin typeface="+mj-lt"/>
              </a:rPr>
              <a:t>Majority</a:t>
            </a:r>
            <a:r>
              <a:rPr lang="de-DE" sz="1000" b="1" dirty="0">
                <a:solidFill>
                  <a:schemeClr val="bg1"/>
                </a:solidFill>
                <a:latin typeface="+mj-lt"/>
              </a:rPr>
              <a:t> </a:t>
            </a:r>
            <a:r>
              <a:rPr lang="de-DE" sz="1000" b="1" dirty="0" err="1">
                <a:solidFill>
                  <a:schemeClr val="bg1"/>
                </a:solidFill>
                <a:latin typeface="+mj-lt"/>
              </a:rPr>
              <a:t>of</a:t>
            </a:r>
            <a:r>
              <a:rPr lang="de-DE" sz="1000" b="1" dirty="0">
                <a:solidFill>
                  <a:schemeClr val="bg1"/>
                </a:solidFill>
                <a:latin typeface="+mj-lt"/>
              </a:rPr>
              <a:t> </a:t>
            </a:r>
            <a:r>
              <a:rPr lang="de-DE" sz="1000" b="1" dirty="0" err="1">
                <a:solidFill>
                  <a:schemeClr val="bg1"/>
                </a:solidFill>
                <a:latin typeface="+mj-lt"/>
              </a:rPr>
              <a:t>present</a:t>
            </a:r>
            <a:r>
              <a:rPr lang="de-DE" sz="1000" b="1" dirty="0">
                <a:solidFill>
                  <a:schemeClr val="bg1"/>
                </a:solidFill>
                <a:latin typeface="+mj-lt"/>
              </a:rPr>
              <a:t> </a:t>
            </a:r>
            <a:r>
              <a:rPr lang="de-DE" sz="1000" b="1" dirty="0" err="1">
                <a:solidFill>
                  <a:schemeClr val="bg1"/>
                </a:solidFill>
                <a:latin typeface="+mj-lt"/>
              </a:rPr>
              <a:t>heads</a:t>
            </a:r>
            <a:r>
              <a:rPr lang="de-DE" sz="1000" b="1" dirty="0">
                <a:solidFill>
                  <a:schemeClr val="bg1"/>
                </a:solidFill>
                <a:latin typeface="+mj-lt"/>
              </a:rPr>
              <a:t> </a:t>
            </a:r>
          </a:p>
          <a:p>
            <a:pPr marL="171450" indent="-171450" algn="ctr">
              <a:buFontTx/>
              <a:buChar char="-"/>
            </a:pPr>
            <a:r>
              <a:rPr lang="de-DE" sz="1000" b="1" dirty="0" err="1">
                <a:solidFill>
                  <a:schemeClr val="bg1"/>
                </a:solidFill>
                <a:latin typeface="+mj-lt"/>
              </a:rPr>
              <a:t>Majority</a:t>
            </a:r>
            <a:r>
              <a:rPr lang="de-DE" sz="1000" b="1" dirty="0">
                <a:solidFill>
                  <a:schemeClr val="bg1"/>
                </a:solidFill>
                <a:latin typeface="+mj-lt"/>
              </a:rPr>
              <a:t> </a:t>
            </a:r>
            <a:r>
              <a:rPr lang="de-DE" sz="1000" b="1" dirty="0" err="1">
                <a:solidFill>
                  <a:schemeClr val="bg1"/>
                </a:solidFill>
                <a:latin typeface="+mj-lt"/>
              </a:rPr>
              <a:t>of</a:t>
            </a:r>
            <a:r>
              <a:rPr lang="de-DE" sz="1000" b="1" dirty="0">
                <a:solidFill>
                  <a:schemeClr val="bg1"/>
                </a:solidFill>
                <a:latin typeface="+mj-lt"/>
              </a:rPr>
              <a:t> </a:t>
            </a:r>
            <a:r>
              <a:rPr lang="de-DE" sz="1000" b="1" dirty="0" err="1">
                <a:solidFill>
                  <a:schemeClr val="bg1"/>
                </a:solidFill>
                <a:latin typeface="+mj-lt"/>
              </a:rPr>
              <a:t>present</a:t>
            </a:r>
            <a:r>
              <a:rPr lang="de-DE" sz="1000" b="1" dirty="0">
                <a:solidFill>
                  <a:schemeClr val="bg1"/>
                </a:solidFill>
                <a:latin typeface="+mj-lt"/>
              </a:rPr>
              <a:t> </a:t>
            </a:r>
            <a:r>
              <a:rPr lang="de-DE" sz="1000" b="1" dirty="0" err="1">
                <a:solidFill>
                  <a:schemeClr val="bg1"/>
                </a:solidFill>
                <a:latin typeface="+mj-lt"/>
              </a:rPr>
              <a:t>claims</a:t>
            </a:r>
            <a:endParaRPr lang="de-DE" sz="1000" b="1" dirty="0">
              <a:solidFill>
                <a:schemeClr val="bg1"/>
              </a:solidFill>
              <a:latin typeface="+mj-lt"/>
            </a:endParaRPr>
          </a:p>
        </p:txBody>
      </p:sp>
      <p:sp>
        <p:nvSpPr>
          <p:cNvPr id="6" name="Rectangle 7"/>
          <p:cNvSpPr>
            <a:spLocks noChangeArrowheads="1"/>
          </p:cNvSpPr>
          <p:nvPr/>
        </p:nvSpPr>
        <p:spPr bwMode="auto">
          <a:xfrm>
            <a:off x="5884069" y="2196737"/>
            <a:ext cx="2519362" cy="400110"/>
          </a:xfrm>
          <a:prstGeom prst="rect">
            <a:avLst/>
          </a:prstGeom>
          <a:solidFill>
            <a:srgbClr val="1D5B18">
              <a:alpha val="80000"/>
            </a:srgbClr>
          </a:solidFill>
          <a:ln w="12699">
            <a:solidFill>
              <a:schemeClr val="tx2"/>
            </a:solidFill>
            <a:miter lim="800000"/>
            <a:headEnd type="none" w="sm" len="sm"/>
            <a:tailEnd type="none" w="sm" len="sm"/>
          </a:ln>
        </p:spPr>
        <p:txBody>
          <a:bodyPr anchor="ctr">
            <a:spAutoFit/>
          </a:bodyPr>
          <a:lstStyle/>
          <a:p>
            <a:pPr algn="ctr"/>
            <a:r>
              <a:rPr lang="de-DE" sz="1000" b="1" dirty="0">
                <a:solidFill>
                  <a:schemeClr val="bg1"/>
                </a:solidFill>
                <a:latin typeface="+mj-lt"/>
              </a:rPr>
              <a:t>More </a:t>
            </a:r>
            <a:r>
              <a:rPr lang="de-DE" sz="1000" b="1" dirty="0" err="1">
                <a:solidFill>
                  <a:schemeClr val="bg1"/>
                </a:solidFill>
                <a:latin typeface="+mj-lt"/>
              </a:rPr>
              <a:t>than</a:t>
            </a:r>
            <a:r>
              <a:rPr lang="de-DE" sz="1000" b="1" dirty="0">
                <a:solidFill>
                  <a:schemeClr val="bg1"/>
                </a:solidFill>
                <a:latin typeface="+mj-lt"/>
              </a:rPr>
              <a:t> 50% </a:t>
            </a:r>
            <a:r>
              <a:rPr lang="de-DE" sz="1000" b="1" dirty="0" err="1">
                <a:solidFill>
                  <a:schemeClr val="bg1"/>
                </a:solidFill>
                <a:latin typeface="+mj-lt"/>
              </a:rPr>
              <a:t>of</a:t>
            </a:r>
            <a:r>
              <a:rPr lang="de-DE" sz="1000" b="1" dirty="0">
                <a:solidFill>
                  <a:schemeClr val="bg1"/>
                </a:solidFill>
                <a:latin typeface="+mj-lt"/>
              </a:rPr>
              <a:t> </a:t>
            </a:r>
            <a:r>
              <a:rPr lang="de-DE" sz="1000" b="1" dirty="0" err="1">
                <a:solidFill>
                  <a:schemeClr val="bg1"/>
                </a:solidFill>
                <a:latin typeface="+mj-lt"/>
              </a:rPr>
              <a:t>groups</a:t>
            </a:r>
            <a:r>
              <a:rPr lang="de-DE" sz="1000" b="1" dirty="0">
                <a:solidFill>
                  <a:schemeClr val="bg1"/>
                </a:solidFill>
                <a:latin typeface="+mj-lt"/>
              </a:rPr>
              <a:t> </a:t>
            </a:r>
            <a:r>
              <a:rPr lang="de-DE" sz="1000" b="1" dirty="0" err="1">
                <a:solidFill>
                  <a:schemeClr val="bg1"/>
                </a:solidFill>
                <a:latin typeface="+mj-lt"/>
              </a:rPr>
              <a:t>reject</a:t>
            </a:r>
            <a:r>
              <a:rPr lang="de-DE" sz="1000" b="1" dirty="0">
                <a:solidFill>
                  <a:schemeClr val="bg1"/>
                </a:solidFill>
                <a:latin typeface="+mj-lt"/>
              </a:rPr>
              <a:t> plan</a:t>
            </a:r>
          </a:p>
          <a:p>
            <a:pPr algn="ctr"/>
            <a:r>
              <a:rPr lang="de-DE" sz="1000" b="1" dirty="0" err="1">
                <a:solidFill>
                  <a:schemeClr val="bg1"/>
                </a:solidFill>
                <a:latin typeface="+mj-lt"/>
              </a:rPr>
              <a:t>with</a:t>
            </a:r>
            <a:r>
              <a:rPr lang="de-DE" sz="1000" b="1" dirty="0">
                <a:solidFill>
                  <a:schemeClr val="bg1"/>
                </a:solidFill>
                <a:latin typeface="+mj-lt"/>
              </a:rPr>
              <a:t> </a:t>
            </a:r>
            <a:r>
              <a:rPr lang="de-DE" sz="1000" b="1" dirty="0" err="1">
                <a:solidFill>
                  <a:schemeClr val="bg1"/>
                </a:solidFill>
                <a:latin typeface="+mj-lt"/>
              </a:rPr>
              <a:t>majority</a:t>
            </a:r>
            <a:r>
              <a:rPr lang="de-DE" sz="1000" b="1" dirty="0">
                <a:solidFill>
                  <a:schemeClr val="bg1"/>
                </a:solidFill>
                <a:latin typeface="+mj-lt"/>
              </a:rPr>
              <a:t> </a:t>
            </a:r>
            <a:r>
              <a:rPr lang="de-DE" sz="1000" b="1" dirty="0" err="1">
                <a:solidFill>
                  <a:schemeClr val="bg1"/>
                </a:solidFill>
                <a:latin typeface="+mj-lt"/>
              </a:rPr>
              <a:t>of</a:t>
            </a:r>
            <a:r>
              <a:rPr lang="de-DE" sz="1000" b="1" dirty="0">
                <a:solidFill>
                  <a:schemeClr val="bg1"/>
                </a:solidFill>
                <a:latin typeface="+mj-lt"/>
              </a:rPr>
              <a:t> </a:t>
            </a:r>
            <a:r>
              <a:rPr lang="de-DE" sz="1000" b="1" dirty="0" err="1">
                <a:solidFill>
                  <a:schemeClr val="bg1"/>
                </a:solidFill>
                <a:latin typeface="+mj-lt"/>
              </a:rPr>
              <a:t>heads</a:t>
            </a:r>
            <a:r>
              <a:rPr lang="de-DE" sz="1000" b="1" dirty="0">
                <a:solidFill>
                  <a:schemeClr val="bg1"/>
                </a:solidFill>
                <a:latin typeface="+mj-lt"/>
              </a:rPr>
              <a:t> </a:t>
            </a:r>
            <a:r>
              <a:rPr lang="de-DE" sz="1000" b="1" dirty="0" err="1">
                <a:solidFill>
                  <a:schemeClr val="bg1"/>
                </a:solidFill>
                <a:latin typeface="+mj-lt"/>
              </a:rPr>
              <a:t>and</a:t>
            </a:r>
            <a:r>
              <a:rPr lang="de-DE" sz="1000" b="1" dirty="0">
                <a:solidFill>
                  <a:schemeClr val="bg1"/>
                </a:solidFill>
                <a:latin typeface="+mj-lt"/>
              </a:rPr>
              <a:t> </a:t>
            </a:r>
            <a:r>
              <a:rPr lang="de-DE" sz="1000" b="1" dirty="0" err="1">
                <a:solidFill>
                  <a:schemeClr val="bg1"/>
                </a:solidFill>
                <a:latin typeface="+mj-lt"/>
              </a:rPr>
              <a:t>claims</a:t>
            </a:r>
            <a:endParaRPr lang="de-DE" sz="1000" b="1" dirty="0">
              <a:solidFill>
                <a:schemeClr val="bg1"/>
              </a:solidFill>
              <a:latin typeface="+mj-lt"/>
            </a:endParaRPr>
          </a:p>
        </p:txBody>
      </p:sp>
      <p:sp>
        <p:nvSpPr>
          <p:cNvPr id="7" name="Rectangle 7"/>
          <p:cNvSpPr>
            <a:spLocks noChangeArrowheads="1"/>
          </p:cNvSpPr>
          <p:nvPr/>
        </p:nvSpPr>
        <p:spPr bwMode="auto">
          <a:xfrm>
            <a:off x="2982119" y="2119792"/>
            <a:ext cx="2778125" cy="553998"/>
          </a:xfrm>
          <a:prstGeom prst="rect">
            <a:avLst/>
          </a:prstGeom>
          <a:solidFill>
            <a:srgbClr val="1D5B18">
              <a:alpha val="80000"/>
            </a:srgbClr>
          </a:solidFill>
          <a:ln w="12699">
            <a:solidFill>
              <a:schemeClr val="tx2"/>
            </a:solidFill>
            <a:miter lim="800000"/>
            <a:headEnd type="none" w="sm" len="sm"/>
            <a:tailEnd type="none" w="sm" len="sm"/>
          </a:ln>
        </p:spPr>
        <p:txBody>
          <a:bodyPr anchor="ctr">
            <a:spAutoFit/>
          </a:bodyPr>
          <a:lstStyle/>
          <a:p>
            <a:pPr algn="ctr"/>
            <a:r>
              <a:rPr lang="de-DE" sz="1000" b="1" dirty="0" err="1">
                <a:solidFill>
                  <a:schemeClr val="bg1"/>
                </a:solidFill>
                <a:latin typeface="+mj-lt"/>
              </a:rPr>
              <a:t>Less</a:t>
            </a:r>
            <a:r>
              <a:rPr lang="de-DE" sz="1000" b="1" dirty="0">
                <a:solidFill>
                  <a:schemeClr val="bg1"/>
                </a:solidFill>
                <a:latin typeface="+mj-lt"/>
              </a:rPr>
              <a:t> </a:t>
            </a:r>
            <a:r>
              <a:rPr lang="de-DE" sz="1000" b="1" dirty="0" err="1">
                <a:solidFill>
                  <a:schemeClr val="bg1"/>
                </a:solidFill>
                <a:latin typeface="+mj-lt"/>
              </a:rPr>
              <a:t>than</a:t>
            </a:r>
            <a:r>
              <a:rPr lang="de-DE" sz="1000" b="1" dirty="0">
                <a:solidFill>
                  <a:schemeClr val="bg1"/>
                </a:solidFill>
                <a:latin typeface="+mj-lt"/>
              </a:rPr>
              <a:t> 50% </a:t>
            </a:r>
            <a:r>
              <a:rPr lang="de-DE" sz="1000" b="1" dirty="0" err="1">
                <a:solidFill>
                  <a:schemeClr val="bg1"/>
                </a:solidFill>
                <a:latin typeface="+mj-lt"/>
              </a:rPr>
              <a:t>dissenting</a:t>
            </a:r>
            <a:r>
              <a:rPr lang="de-DE" sz="1000" b="1" dirty="0">
                <a:solidFill>
                  <a:schemeClr val="bg1"/>
                </a:solidFill>
                <a:latin typeface="+mj-lt"/>
              </a:rPr>
              <a:t> </a:t>
            </a:r>
            <a:r>
              <a:rPr lang="de-DE" sz="1000" b="1" dirty="0" err="1">
                <a:solidFill>
                  <a:schemeClr val="bg1"/>
                </a:solidFill>
                <a:latin typeface="+mj-lt"/>
              </a:rPr>
              <a:t>groups</a:t>
            </a:r>
            <a:r>
              <a:rPr lang="de-DE" sz="1000" b="1" dirty="0">
                <a:solidFill>
                  <a:schemeClr val="bg1"/>
                </a:solidFill>
                <a:latin typeface="+mj-lt"/>
              </a:rPr>
              <a:t>;</a:t>
            </a:r>
          </a:p>
          <a:p>
            <a:pPr algn="ctr"/>
            <a:r>
              <a:rPr lang="de-DE" sz="1000" b="1" dirty="0" err="1">
                <a:solidFill>
                  <a:schemeClr val="bg1"/>
                </a:solidFill>
                <a:latin typeface="+mj-lt"/>
              </a:rPr>
              <a:t>majority</a:t>
            </a:r>
            <a:r>
              <a:rPr lang="de-DE" sz="1000" b="1" dirty="0">
                <a:solidFill>
                  <a:schemeClr val="bg1"/>
                </a:solidFill>
                <a:latin typeface="+mj-lt"/>
              </a:rPr>
              <a:t> </a:t>
            </a:r>
            <a:r>
              <a:rPr lang="de-DE" sz="1000" b="1" dirty="0" err="1">
                <a:solidFill>
                  <a:schemeClr val="bg1"/>
                </a:solidFill>
                <a:latin typeface="+mj-lt"/>
              </a:rPr>
              <a:t>of</a:t>
            </a:r>
            <a:r>
              <a:rPr lang="de-DE" sz="1000" b="1" dirty="0">
                <a:solidFill>
                  <a:schemeClr val="bg1"/>
                </a:solidFill>
                <a:latin typeface="+mj-lt"/>
              </a:rPr>
              <a:t> </a:t>
            </a:r>
            <a:r>
              <a:rPr lang="de-DE" sz="1000" b="1" dirty="0" err="1">
                <a:solidFill>
                  <a:schemeClr val="bg1"/>
                </a:solidFill>
                <a:latin typeface="+mj-lt"/>
              </a:rPr>
              <a:t>groups</a:t>
            </a:r>
            <a:r>
              <a:rPr lang="de-DE" sz="1000" b="1" dirty="0">
                <a:solidFill>
                  <a:schemeClr val="bg1"/>
                </a:solidFill>
                <a:latin typeface="+mj-lt"/>
              </a:rPr>
              <a:t> </a:t>
            </a:r>
            <a:r>
              <a:rPr lang="de-DE" sz="1000" b="1" dirty="0" err="1">
                <a:solidFill>
                  <a:schemeClr val="bg1"/>
                </a:solidFill>
                <a:latin typeface="+mj-lt"/>
              </a:rPr>
              <a:t>accepts</a:t>
            </a:r>
            <a:r>
              <a:rPr lang="de-DE" sz="1000" b="1" dirty="0">
                <a:solidFill>
                  <a:schemeClr val="bg1"/>
                </a:solidFill>
                <a:latin typeface="+mj-lt"/>
              </a:rPr>
              <a:t> plan</a:t>
            </a:r>
            <a:endParaRPr lang="de-DE" sz="1000" dirty="0">
              <a:solidFill>
                <a:schemeClr val="bg1"/>
              </a:solidFill>
              <a:latin typeface="+mj-lt"/>
            </a:endParaRPr>
          </a:p>
          <a:p>
            <a:pPr algn="ctr"/>
            <a:r>
              <a:rPr lang="de-DE" sz="1000" dirty="0">
                <a:solidFill>
                  <a:schemeClr val="bg1"/>
                </a:solidFill>
                <a:latin typeface="+mj-lt"/>
              </a:rPr>
              <a:t>(</a:t>
            </a:r>
            <a:r>
              <a:rPr lang="de-DE" sz="1000" dirty="0" err="1">
                <a:solidFill>
                  <a:schemeClr val="bg1"/>
                </a:solidFill>
                <a:latin typeface="+mj-lt"/>
              </a:rPr>
              <a:t>majority</a:t>
            </a:r>
            <a:r>
              <a:rPr lang="de-DE" sz="1000" dirty="0">
                <a:solidFill>
                  <a:schemeClr val="bg1"/>
                </a:solidFill>
                <a:latin typeface="+mj-lt"/>
              </a:rPr>
              <a:t> </a:t>
            </a:r>
            <a:r>
              <a:rPr lang="de-DE" sz="1000" dirty="0" err="1">
                <a:solidFill>
                  <a:schemeClr val="bg1"/>
                </a:solidFill>
                <a:latin typeface="+mj-lt"/>
              </a:rPr>
              <a:t>of</a:t>
            </a:r>
            <a:r>
              <a:rPr lang="de-DE" sz="1000" dirty="0">
                <a:solidFill>
                  <a:schemeClr val="bg1"/>
                </a:solidFill>
                <a:latin typeface="+mj-lt"/>
              </a:rPr>
              <a:t> </a:t>
            </a:r>
            <a:r>
              <a:rPr lang="de-DE" sz="1000" dirty="0" err="1">
                <a:solidFill>
                  <a:schemeClr val="bg1"/>
                </a:solidFill>
                <a:latin typeface="+mj-lt"/>
              </a:rPr>
              <a:t>heads</a:t>
            </a:r>
            <a:r>
              <a:rPr lang="de-DE" sz="1000" dirty="0">
                <a:solidFill>
                  <a:schemeClr val="bg1"/>
                </a:solidFill>
                <a:latin typeface="+mj-lt"/>
              </a:rPr>
              <a:t> </a:t>
            </a:r>
            <a:r>
              <a:rPr lang="de-DE" sz="1000" dirty="0" err="1">
                <a:solidFill>
                  <a:schemeClr val="bg1"/>
                </a:solidFill>
                <a:latin typeface="+mj-lt"/>
              </a:rPr>
              <a:t>and</a:t>
            </a:r>
            <a:r>
              <a:rPr lang="de-DE" sz="1000" dirty="0">
                <a:solidFill>
                  <a:schemeClr val="bg1"/>
                </a:solidFill>
                <a:latin typeface="+mj-lt"/>
              </a:rPr>
              <a:t> </a:t>
            </a:r>
            <a:r>
              <a:rPr lang="de-DE" sz="1000" dirty="0" err="1">
                <a:solidFill>
                  <a:schemeClr val="bg1"/>
                </a:solidFill>
                <a:latin typeface="+mj-lt"/>
              </a:rPr>
              <a:t>claims</a:t>
            </a:r>
            <a:r>
              <a:rPr lang="de-DE" sz="1000" dirty="0">
                <a:solidFill>
                  <a:schemeClr val="bg1"/>
                </a:solidFill>
                <a:latin typeface="+mj-lt"/>
              </a:rPr>
              <a:t>; </a:t>
            </a:r>
            <a:r>
              <a:rPr lang="de-DE" sz="1000" dirty="0" err="1">
                <a:solidFill>
                  <a:schemeClr val="bg1"/>
                </a:solidFill>
                <a:latin typeface="+mj-lt"/>
              </a:rPr>
              <a:t>Exept</a:t>
            </a:r>
            <a:r>
              <a:rPr lang="de-DE" sz="1000" dirty="0">
                <a:solidFill>
                  <a:schemeClr val="bg1"/>
                </a:solidFill>
                <a:latin typeface="+mj-lt"/>
              </a:rPr>
              <a:t>. </a:t>
            </a:r>
            <a:r>
              <a:rPr lang="de-DE" sz="1000" dirty="0" err="1">
                <a:solidFill>
                  <a:schemeClr val="bg1"/>
                </a:solidFill>
                <a:latin typeface="+mj-lt"/>
              </a:rPr>
              <a:t>sharholders</a:t>
            </a:r>
            <a:r>
              <a:rPr lang="de-DE" sz="1000" dirty="0">
                <a:solidFill>
                  <a:schemeClr val="bg1"/>
                </a:solidFill>
                <a:latin typeface="+mj-lt"/>
              </a:rPr>
              <a:t>)</a:t>
            </a:r>
          </a:p>
        </p:txBody>
      </p:sp>
      <p:sp>
        <p:nvSpPr>
          <p:cNvPr id="8" name="Rectangle 7"/>
          <p:cNvSpPr>
            <a:spLocks noChangeArrowheads="1"/>
          </p:cNvSpPr>
          <p:nvPr/>
        </p:nvSpPr>
        <p:spPr bwMode="auto">
          <a:xfrm>
            <a:off x="3112294" y="2893679"/>
            <a:ext cx="2519362" cy="865187"/>
          </a:xfrm>
          <a:prstGeom prst="rect">
            <a:avLst/>
          </a:prstGeom>
          <a:solidFill>
            <a:srgbClr val="1D5B18">
              <a:alpha val="80000"/>
            </a:srgbClr>
          </a:solidFill>
          <a:ln w="12699">
            <a:solidFill>
              <a:schemeClr val="tx2"/>
            </a:solidFill>
            <a:miter lim="800000"/>
            <a:headEnd type="none" w="sm" len="sm"/>
            <a:tailEnd type="none" w="sm" len="sm"/>
          </a:ln>
        </p:spPr>
        <p:txBody>
          <a:bodyPr wrap="none" anchor="ctr"/>
          <a:lstStyle/>
          <a:p>
            <a:pPr algn="ctr">
              <a:defRPr/>
            </a:pPr>
            <a:r>
              <a:rPr lang="de-DE" sz="1000" b="1" dirty="0">
                <a:solidFill>
                  <a:schemeClr val="bg1"/>
                </a:solidFill>
                <a:latin typeface="+mj-lt"/>
              </a:rPr>
              <a:t>Prohibition </a:t>
            </a:r>
            <a:r>
              <a:rPr lang="de-DE" sz="1000" b="1" dirty="0" err="1">
                <a:solidFill>
                  <a:schemeClr val="bg1"/>
                </a:solidFill>
                <a:latin typeface="+mj-lt"/>
              </a:rPr>
              <a:t>of</a:t>
            </a:r>
            <a:r>
              <a:rPr lang="de-DE" sz="1000" b="1" dirty="0">
                <a:solidFill>
                  <a:schemeClr val="bg1"/>
                </a:solidFill>
                <a:latin typeface="+mj-lt"/>
              </a:rPr>
              <a:t> </a:t>
            </a:r>
            <a:r>
              <a:rPr lang="de-DE" sz="1000" b="1" dirty="0" err="1">
                <a:solidFill>
                  <a:schemeClr val="bg1"/>
                </a:solidFill>
                <a:latin typeface="+mj-lt"/>
              </a:rPr>
              <a:t>obstruction</a:t>
            </a:r>
            <a:endParaRPr lang="de-DE" sz="1000" b="1" dirty="0">
              <a:solidFill>
                <a:schemeClr val="bg1"/>
              </a:solidFill>
              <a:latin typeface="+mj-lt"/>
            </a:endParaRPr>
          </a:p>
          <a:p>
            <a:pPr marL="324000" indent="-108000">
              <a:buFontTx/>
              <a:buChar char="-"/>
              <a:defRPr/>
            </a:pPr>
            <a:r>
              <a:rPr lang="de-DE" sz="1000" dirty="0" err="1">
                <a:solidFill>
                  <a:schemeClr val="bg1"/>
                </a:solidFill>
                <a:latin typeface="+mj-lt"/>
              </a:rPr>
              <a:t>Majority</a:t>
            </a:r>
            <a:r>
              <a:rPr lang="de-DE" sz="1000" dirty="0">
                <a:solidFill>
                  <a:schemeClr val="bg1"/>
                </a:solidFill>
                <a:latin typeface="+mj-lt"/>
              </a:rPr>
              <a:t> </a:t>
            </a:r>
            <a:r>
              <a:rPr lang="de-DE" sz="1000" dirty="0" err="1">
                <a:solidFill>
                  <a:schemeClr val="bg1"/>
                </a:solidFill>
                <a:latin typeface="+mj-lt"/>
              </a:rPr>
              <a:t>of</a:t>
            </a:r>
            <a:r>
              <a:rPr lang="de-DE" sz="1000" dirty="0">
                <a:solidFill>
                  <a:schemeClr val="bg1"/>
                </a:solidFill>
                <a:latin typeface="+mj-lt"/>
              </a:rPr>
              <a:t> </a:t>
            </a:r>
            <a:r>
              <a:rPr lang="de-DE" sz="1000" dirty="0" err="1">
                <a:solidFill>
                  <a:schemeClr val="bg1"/>
                </a:solidFill>
                <a:latin typeface="+mj-lt"/>
              </a:rPr>
              <a:t>groups</a:t>
            </a:r>
            <a:r>
              <a:rPr lang="de-DE" sz="1000" dirty="0">
                <a:solidFill>
                  <a:schemeClr val="bg1"/>
                </a:solidFill>
                <a:latin typeface="+mj-lt"/>
              </a:rPr>
              <a:t> </a:t>
            </a:r>
            <a:r>
              <a:rPr lang="de-DE" sz="1000" dirty="0" err="1">
                <a:solidFill>
                  <a:schemeClr val="bg1"/>
                </a:solidFill>
                <a:latin typeface="+mj-lt"/>
              </a:rPr>
              <a:t>accepts</a:t>
            </a:r>
            <a:r>
              <a:rPr lang="de-DE" sz="1000" dirty="0">
                <a:solidFill>
                  <a:schemeClr val="bg1"/>
                </a:solidFill>
                <a:latin typeface="+mj-lt"/>
              </a:rPr>
              <a:t> plan</a:t>
            </a:r>
          </a:p>
          <a:p>
            <a:pPr marL="324000" indent="-108000">
              <a:buFontTx/>
              <a:buChar char="-"/>
              <a:defRPr/>
            </a:pPr>
            <a:r>
              <a:rPr lang="de-DE" sz="1000" dirty="0" err="1">
                <a:solidFill>
                  <a:schemeClr val="bg1"/>
                </a:solidFill>
                <a:latin typeface="+mj-lt"/>
              </a:rPr>
              <a:t>No</a:t>
            </a:r>
            <a:r>
              <a:rPr lang="de-DE" sz="1000" dirty="0">
                <a:solidFill>
                  <a:schemeClr val="bg1"/>
                </a:solidFill>
                <a:latin typeface="+mj-lt"/>
              </a:rPr>
              <a:t> </a:t>
            </a:r>
            <a:r>
              <a:rPr lang="de-DE" sz="1000" dirty="0" err="1">
                <a:solidFill>
                  <a:schemeClr val="bg1"/>
                </a:solidFill>
                <a:latin typeface="+mj-lt"/>
              </a:rPr>
              <a:t>deterioration</a:t>
            </a:r>
            <a:r>
              <a:rPr lang="de-DE" sz="1000" dirty="0">
                <a:solidFill>
                  <a:schemeClr val="bg1"/>
                </a:solidFill>
                <a:latin typeface="+mj-lt"/>
              </a:rPr>
              <a:t> </a:t>
            </a:r>
            <a:r>
              <a:rPr lang="de-DE" sz="1000" dirty="0" err="1">
                <a:solidFill>
                  <a:schemeClr val="bg1"/>
                </a:solidFill>
                <a:latin typeface="+mj-lt"/>
              </a:rPr>
              <a:t>for</a:t>
            </a:r>
            <a:r>
              <a:rPr lang="de-DE" sz="1000" dirty="0">
                <a:solidFill>
                  <a:schemeClr val="bg1"/>
                </a:solidFill>
                <a:latin typeface="+mj-lt"/>
              </a:rPr>
              <a:t> </a:t>
            </a:r>
            <a:r>
              <a:rPr lang="de-DE" sz="1000" dirty="0" err="1">
                <a:solidFill>
                  <a:schemeClr val="bg1"/>
                </a:solidFill>
                <a:latin typeface="+mj-lt"/>
              </a:rPr>
              <a:t>dissenting</a:t>
            </a:r>
            <a:r>
              <a:rPr lang="de-DE" sz="1000" dirty="0">
                <a:solidFill>
                  <a:schemeClr val="bg1"/>
                </a:solidFill>
                <a:latin typeface="+mj-lt"/>
              </a:rPr>
              <a:t> </a:t>
            </a:r>
            <a:r>
              <a:rPr lang="de-DE" sz="1000" dirty="0" err="1">
                <a:solidFill>
                  <a:schemeClr val="bg1"/>
                </a:solidFill>
                <a:latin typeface="+mj-lt"/>
              </a:rPr>
              <a:t>group</a:t>
            </a:r>
            <a:endParaRPr lang="de-DE" sz="1000" dirty="0">
              <a:solidFill>
                <a:schemeClr val="bg1"/>
              </a:solidFill>
              <a:latin typeface="+mj-lt"/>
            </a:endParaRPr>
          </a:p>
          <a:p>
            <a:pPr marL="324000" indent="-108000">
              <a:buFontTx/>
              <a:buChar char="-"/>
              <a:defRPr/>
            </a:pPr>
            <a:r>
              <a:rPr lang="de-DE" sz="1000" dirty="0" err="1">
                <a:solidFill>
                  <a:schemeClr val="bg1"/>
                </a:solidFill>
                <a:latin typeface="+mj-lt"/>
              </a:rPr>
              <a:t>Adequate</a:t>
            </a:r>
            <a:r>
              <a:rPr lang="de-DE" sz="1000" dirty="0">
                <a:solidFill>
                  <a:schemeClr val="bg1"/>
                </a:solidFill>
                <a:latin typeface="+mj-lt"/>
              </a:rPr>
              <a:t> </a:t>
            </a:r>
            <a:r>
              <a:rPr lang="de-DE" sz="1000" dirty="0" err="1">
                <a:solidFill>
                  <a:schemeClr val="bg1"/>
                </a:solidFill>
                <a:latin typeface="+mj-lt"/>
              </a:rPr>
              <a:t>participation</a:t>
            </a:r>
            <a:endParaRPr lang="de-DE" sz="1000" dirty="0">
              <a:solidFill>
                <a:schemeClr val="bg1"/>
              </a:solidFill>
              <a:latin typeface="+mj-lt"/>
            </a:endParaRPr>
          </a:p>
        </p:txBody>
      </p:sp>
      <p:sp>
        <p:nvSpPr>
          <p:cNvPr id="9" name="Rectangle 7"/>
          <p:cNvSpPr>
            <a:spLocks noChangeArrowheads="1"/>
          </p:cNvSpPr>
          <p:nvPr/>
        </p:nvSpPr>
        <p:spPr bwMode="auto">
          <a:xfrm>
            <a:off x="1259632" y="4622466"/>
            <a:ext cx="3084562" cy="820738"/>
          </a:xfrm>
          <a:prstGeom prst="rect">
            <a:avLst/>
          </a:prstGeom>
          <a:solidFill>
            <a:srgbClr val="1D5B18">
              <a:alpha val="80000"/>
            </a:srgbClr>
          </a:solidFill>
          <a:ln w="12699">
            <a:solidFill>
              <a:schemeClr val="tx2"/>
            </a:solidFill>
            <a:miter lim="800000"/>
            <a:headEnd type="none" w="sm" len="sm"/>
            <a:tailEnd type="none" w="sm" len="sm"/>
          </a:ln>
        </p:spPr>
        <p:txBody>
          <a:bodyPr wrap="none" anchor="ctr"/>
          <a:lstStyle/>
          <a:p>
            <a:pPr algn="ctr">
              <a:defRPr/>
            </a:pPr>
            <a:r>
              <a:rPr lang="de-DE" sz="1000" b="1" dirty="0" err="1">
                <a:solidFill>
                  <a:schemeClr val="bg1"/>
                </a:solidFill>
                <a:latin typeface="+mj-lt"/>
              </a:rPr>
              <a:t>Minority</a:t>
            </a:r>
            <a:r>
              <a:rPr lang="de-DE" sz="1000" b="1" dirty="0">
                <a:solidFill>
                  <a:schemeClr val="bg1"/>
                </a:solidFill>
                <a:latin typeface="+mj-lt"/>
              </a:rPr>
              <a:t> </a:t>
            </a:r>
            <a:r>
              <a:rPr lang="de-DE" sz="1000" b="1" dirty="0" err="1">
                <a:solidFill>
                  <a:schemeClr val="bg1"/>
                </a:solidFill>
                <a:latin typeface="+mj-lt"/>
              </a:rPr>
              <a:t>protection</a:t>
            </a:r>
            <a:endParaRPr lang="de-DE" sz="1000" b="1" dirty="0">
              <a:solidFill>
                <a:schemeClr val="bg1"/>
              </a:solidFill>
              <a:latin typeface="+mj-lt"/>
            </a:endParaRPr>
          </a:p>
          <a:p>
            <a:pPr marL="360000" indent="-108000">
              <a:buFontTx/>
              <a:buChar char="-"/>
              <a:defRPr/>
            </a:pPr>
            <a:r>
              <a:rPr lang="de-DE" sz="1000" dirty="0">
                <a:solidFill>
                  <a:schemeClr val="bg1"/>
                </a:solidFill>
                <a:latin typeface="+mj-lt"/>
              </a:rPr>
              <a:t>(</a:t>
            </a:r>
            <a:r>
              <a:rPr lang="de-DE" sz="1000" dirty="0" err="1">
                <a:solidFill>
                  <a:schemeClr val="bg1"/>
                </a:solidFill>
                <a:latin typeface="+mj-lt"/>
              </a:rPr>
              <a:t>No</a:t>
            </a:r>
            <a:r>
              <a:rPr lang="de-DE" sz="1000" dirty="0">
                <a:solidFill>
                  <a:schemeClr val="bg1"/>
                </a:solidFill>
                <a:latin typeface="+mj-lt"/>
              </a:rPr>
              <a:t>) </a:t>
            </a:r>
            <a:r>
              <a:rPr lang="de-DE" sz="1000" dirty="0" err="1">
                <a:solidFill>
                  <a:schemeClr val="bg1"/>
                </a:solidFill>
                <a:latin typeface="+mj-lt"/>
              </a:rPr>
              <a:t>substantiation</a:t>
            </a:r>
            <a:r>
              <a:rPr lang="de-DE" sz="1000" dirty="0">
                <a:solidFill>
                  <a:schemeClr val="bg1"/>
                </a:solidFill>
                <a:latin typeface="+mj-lt"/>
              </a:rPr>
              <a:t> </a:t>
            </a:r>
            <a:r>
              <a:rPr lang="de-DE" sz="1000" dirty="0" err="1">
                <a:solidFill>
                  <a:schemeClr val="bg1"/>
                </a:solidFill>
                <a:latin typeface="+mj-lt"/>
              </a:rPr>
              <a:t>of</a:t>
            </a:r>
            <a:r>
              <a:rPr lang="de-DE" sz="1000" dirty="0">
                <a:solidFill>
                  <a:schemeClr val="bg1"/>
                </a:solidFill>
                <a:latin typeface="+mj-lt"/>
              </a:rPr>
              <a:t> </a:t>
            </a:r>
            <a:r>
              <a:rPr lang="de-DE" sz="1000" dirty="0" err="1">
                <a:solidFill>
                  <a:schemeClr val="bg1"/>
                </a:solidFill>
                <a:latin typeface="+mj-lt"/>
              </a:rPr>
              <a:t>deterioration</a:t>
            </a:r>
            <a:endParaRPr lang="de-DE" sz="1000" dirty="0">
              <a:solidFill>
                <a:schemeClr val="bg1"/>
              </a:solidFill>
              <a:latin typeface="+mj-lt"/>
            </a:endParaRPr>
          </a:p>
          <a:p>
            <a:pPr marL="360000" indent="-108000">
              <a:buFontTx/>
              <a:buChar char="-"/>
              <a:defRPr/>
            </a:pPr>
            <a:r>
              <a:rPr lang="de-DE" sz="1000" dirty="0" err="1">
                <a:solidFill>
                  <a:schemeClr val="bg1"/>
                </a:solidFill>
                <a:latin typeface="+mj-lt"/>
              </a:rPr>
              <a:t>or</a:t>
            </a:r>
            <a:r>
              <a:rPr lang="de-DE" sz="1000" dirty="0">
                <a:solidFill>
                  <a:schemeClr val="bg1"/>
                </a:solidFill>
                <a:latin typeface="+mj-lt"/>
              </a:rPr>
              <a:t> </a:t>
            </a:r>
            <a:r>
              <a:rPr lang="de-DE" sz="1000" dirty="0" err="1">
                <a:solidFill>
                  <a:schemeClr val="bg1"/>
                </a:solidFill>
                <a:latin typeface="+mj-lt"/>
              </a:rPr>
              <a:t>sufficient</a:t>
            </a:r>
            <a:r>
              <a:rPr lang="de-DE" sz="1000" dirty="0">
                <a:solidFill>
                  <a:schemeClr val="bg1"/>
                </a:solidFill>
                <a:latin typeface="+mj-lt"/>
              </a:rPr>
              <a:t> </a:t>
            </a:r>
            <a:r>
              <a:rPr lang="de-DE" sz="1000" dirty="0" err="1">
                <a:solidFill>
                  <a:schemeClr val="bg1"/>
                </a:solidFill>
                <a:latin typeface="+mj-lt"/>
              </a:rPr>
              <a:t>reserve</a:t>
            </a:r>
            <a:r>
              <a:rPr lang="de-DE" sz="1000" dirty="0">
                <a:solidFill>
                  <a:schemeClr val="bg1"/>
                </a:solidFill>
                <a:latin typeface="+mj-lt"/>
              </a:rPr>
              <a:t> </a:t>
            </a:r>
            <a:r>
              <a:rPr lang="de-DE" sz="1000" dirty="0" err="1">
                <a:solidFill>
                  <a:schemeClr val="bg1"/>
                </a:solidFill>
                <a:latin typeface="+mj-lt"/>
              </a:rPr>
              <a:t>to</a:t>
            </a:r>
            <a:r>
              <a:rPr lang="de-DE" sz="1000" dirty="0">
                <a:solidFill>
                  <a:schemeClr val="bg1"/>
                </a:solidFill>
                <a:latin typeface="+mj-lt"/>
              </a:rPr>
              <a:t> </a:t>
            </a:r>
            <a:r>
              <a:rPr lang="de-DE" sz="1000" dirty="0" err="1">
                <a:solidFill>
                  <a:schemeClr val="bg1"/>
                </a:solidFill>
                <a:latin typeface="+mj-lt"/>
              </a:rPr>
              <a:t>cover</a:t>
            </a:r>
            <a:r>
              <a:rPr lang="de-DE" sz="1000" dirty="0">
                <a:solidFill>
                  <a:schemeClr val="bg1"/>
                </a:solidFill>
                <a:latin typeface="+mj-lt"/>
              </a:rPr>
              <a:t> </a:t>
            </a:r>
            <a:r>
              <a:rPr lang="de-DE" sz="1000" dirty="0" err="1">
                <a:solidFill>
                  <a:schemeClr val="bg1"/>
                </a:solidFill>
                <a:latin typeface="+mj-lt"/>
              </a:rPr>
              <a:t>possible</a:t>
            </a:r>
            <a:r>
              <a:rPr lang="de-DE" sz="1000" dirty="0">
                <a:solidFill>
                  <a:schemeClr val="bg1"/>
                </a:solidFill>
                <a:latin typeface="+mj-lt"/>
              </a:rPr>
              <a:t> </a:t>
            </a:r>
            <a:r>
              <a:rPr lang="de-DE" sz="1000" dirty="0" err="1">
                <a:solidFill>
                  <a:schemeClr val="bg1"/>
                </a:solidFill>
                <a:latin typeface="+mj-lt"/>
              </a:rPr>
              <a:t>damage</a:t>
            </a:r>
            <a:endParaRPr lang="de-DE" sz="1000" dirty="0">
              <a:solidFill>
                <a:schemeClr val="bg1"/>
              </a:solidFill>
              <a:latin typeface="+mj-lt"/>
            </a:endParaRPr>
          </a:p>
          <a:p>
            <a:pPr marL="360000" indent="-108000">
              <a:buFontTx/>
              <a:buChar char="-"/>
              <a:defRPr/>
            </a:pPr>
            <a:r>
              <a:rPr lang="de-DE" sz="1000" dirty="0" err="1">
                <a:solidFill>
                  <a:schemeClr val="bg1"/>
                </a:solidFill>
                <a:latin typeface="+mj-lt"/>
              </a:rPr>
              <a:t>Correct</a:t>
            </a:r>
            <a:r>
              <a:rPr lang="de-DE" sz="1000" dirty="0">
                <a:solidFill>
                  <a:schemeClr val="bg1"/>
                </a:solidFill>
                <a:latin typeface="+mj-lt"/>
              </a:rPr>
              <a:t> </a:t>
            </a:r>
            <a:r>
              <a:rPr lang="de-DE" sz="1000" dirty="0" err="1">
                <a:solidFill>
                  <a:schemeClr val="bg1"/>
                </a:solidFill>
                <a:latin typeface="+mj-lt"/>
              </a:rPr>
              <a:t>invitation</a:t>
            </a:r>
            <a:r>
              <a:rPr lang="de-DE" sz="1000" dirty="0">
                <a:solidFill>
                  <a:schemeClr val="bg1"/>
                </a:solidFill>
                <a:latin typeface="+mj-lt"/>
              </a:rPr>
              <a:t> </a:t>
            </a:r>
            <a:r>
              <a:rPr lang="de-DE" sz="1000" dirty="0" err="1">
                <a:solidFill>
                  <a:schemeClr val="bg1"/>
                </a:solidFill>
                <a:latin typeface="+mj-lt"/>
              </a:rPr>
              <a:t>for</a:t>
            </a:r>
            <a:r>
              <a:rPr lang="de-DE" sz="1000" dirty="0">
                <a:solidFill>
                  <a:schemeClr val="bg1"/>
                </a:solidFill>
                <a:latin typeface="+mj-lt"/>
              </a:rPr>
              <a:t> </a:t>
            </a:r>
            <a:r>
              <a:rPr lang="de-DE" sz="1000" dirty="0" err="1">
                <a:solidFill>
                  <a:schemeClr val="bg1"/>
                </a:solidFill>
                <a:latin typeface="+mj-lt"/>
              </a:rPr>
              <a:t>voting</a:t>
            </a:r>
            <a:r>
              <a:rPr lang="de-DE" sz="1000" dirty="0">
                <a:solidFill>
                  <a:schemeClr val="bg1"/>
                </a:solidFill>
                <a:latin typeface="+mj-lt"/>
              </a:rPr>
              <a:t> </a:t>
            </a:r>
            <a:r>
              <a:rPr lang="de-DE" sz="1000" dirty="0" err="1">
                <a:solidFill>
                  <a:schemeClr val="bg1"/>
                </a:solidFill>
                <a:latin typeface="+mj-lt"/>
              </a:rPr>
              <a:t>date</a:t>
            </a:r>
            <a:endParaRPr lang="de-DE" sz="1000" dirty="0">
              <a:solidFill>
                <a:schemeClr val="bg1"/>
              </a:solidFill>
              <a:latin typeface="+mj-lt"/>
            </a:endParaRPr>
          </a:p>
        </p:txBody>
      </p:sp>
      <p:sp>
        <p:nvSpPr>
          <p:cNvPr id="10" name="Rectangle 7"/>
          <p:cNvSpPr>
            <a:spLocks noChangeArrowheads="1"/>
          </p:cNvSpPr>
          <p:nvPr/>
        </p:nvSpPr>
        <p:spPr bwMode="auto">
          <a:xfrm>
            <a:off x="338931" y="5990044"/>
            <a:ext cx="5256213" cy="357814"/>
          </a:xfrm>
          <a:prstGeom prst="rect">
            <a:avLst/>
          </a:prstGeom>
          <a:solidFill>
            <a:srgbClr val="1D5B18">
              <a:alpha val="80000"/>
            </a:srgbClr>
          </a:solidFill>
          <a:ln w="12699">
            <a:solidFill>
              <a:schemeClr val="tx2"/>
            </a:solidFill>
            <a:miter lim="800000"/>
            <a:headEnd type="none" w="sm" len="sm"/>
            <a:tailEnd type="none" w="sm" len="sm"/>
          </a:ln>
        </p:spPr>
        <p:txBody>
          <a:bodyPr anchor="ctr"/>
          <a:lstStyle/>
          <a:p>
            <a:pPr algn="ctr"/>
            <a:r>
              <a:rPr lang="de-DE" sz="1000" b="1" dirty="0">
                <a:solidFill>
                  <a:schemeClr val="bg1"/>
                </a:solidFill>
                <a:latin typeface="+mj-lt"/>
              </a:rPr>
              <a:t>Plan </a:t>
            </a:r>
            <a:r>
              <a:rPr lang="de-DE" sz="1000" b="1" dirty="0" err="1">
                <a:solidFill>
                  <a:schemeClr val="bg1"/>
                </a:solidFill>
                <a:latin typeface="+mj-lt"/>
              </a:rPr>
              <a:t>accepted</a:t>
            </a:r>
            <a:endParaRPr lang="de-DE" sz="1000" b="1" dirty="0">
              <a:solidFill>
                <a:schemeClr val="bg1"/>
              </a:solidFill>
              <a:latin typeface="+mj-lt"/>
            </a:endParaRPr>
          </a:p>
        </p:txBody>
      </p:sp>
      <p:sp>
        <p:nvSpPr>
          <p:cNvPr id="11" name="Rectangle 7"/>
          <p:cNvSpPr>
            <a:spLocks noChangeArrowheads="1"/>
          </p:cNvSpPr>
          <p:nvPr/>
        </p:nvSpPr>
        <p:spPr bwMode="auto">
          <a:xfrm>
            <a:off x="5739606" y="5990044"/>
            <a:ext cx="2663825" cy="357814"/>
          </a:xfrm>
          <a:prstGeom prst="rect">
            <a:avLst/>
          </a:prstGeom>
          <a:solidFill>
            <a:srgbClr val="1D5B18">
              <a:alpha val="80000"/>
            </a:srgbClr>
          </a:solidFill>
          <a:ln w="12699">
            <a:solidFill>
              <a:schemeClr val="tx2"/>
            </a:solidFill>
            <a:miter lim="800000"/>
            <a:headEnd type="none" w="sm" len="sm"/>
            <a:tailEnd type="none" w="sm" len="sm"/>
          </a:ln>
        </p:spPr>
        <p:txBody>
          <a:bodyPr anchor="ctr"/>
          <a:lstStyle/>
          <a:p>
            <a:pPr algn="ctr"/>
            <a:r>
              <a:rPr lang="de-DE" sz="1000" b="1" dirty="0">
                <a:solidFill>
                  <a:schemeClr val="bg1"/>
                </a:solidFill>
                <a:latin typeface="+mj-lt"/>
              </a:rPr>
              <a:t>Plan </a:t>
            </a:r>
            <a:r>
              <a:rPr lang="de-DE" sz="1000" b="1" dirty="0" err="1">
                <a:solidFill>
                  <a:schemeClr val="bg1"/>
                </a:solidFill>
                <a:latin typeface="+mj-lt"/>
              </a:rPr>
              <a:t>rejected</a:t>
            </a:r>
            <a:endParaRPr lang="de-DE" sz="1000" b="1" dirty="0">
              <a:solidFill>
                <a:schemeClr val="bg1"/>
              </a:solidFill>
              <a:latin typeface="+mj-lt"/>
            </a:endParaRPr>
          </a:p>
        </p:txBody>
      </p:sp>
      <p:cxnSp>
        <p:nvCxnSpPr>
          <p:cNvPr id="12" name="Gewinkelte Verbindung 11"/>
          <p:cNvCxnSpPr/>
          <p:nvPr/>
        </p:nvCxnSpPr>
        <p:spPr bwMode="auto">
          <a:xfrm rot="5400000">
            <a:off x="1244600" y="3688223"/>
            <a:ext cx="1874837" cy="0"/>
          </a:xfrm>
          <a:prstGeom prst="bentConnector3">
            <a:avLst>
              <a:gd name="adj1" fmla="val 50000"/>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cxnSp>
        <p:nvCxnSpPr>
          <p:cNvPr id="13" name="Gewinkelte Verbindung 12"/>
          <p:cNvCxnSpPr>
            <a:stCxn id="8" idx="3"/>
            <a:endCxn id="11" idx="0"/>
          </p:cNvCxnSpPr>
          <p:nvPr/>
        </p:nvCxnSpPr>
        <p:spPr bwMode="auto">
          <a:xfrm>
            <a:off x="5631656" y="3326273"/>
            <a:ext cx="1439863" cy="2663771"/>
          </a:xfrm>
          <a:prstGeom prst="bentConnector2">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cxnSp>
        <p:nvCxnSpPr>
          <p:cNvPr id="14" name="Gewinkelte Verbindung 13"/>
          <p:cNvCxnSpPr>
            <a:stCxn id="9" idx="3"/>
            <a:endCxn id="11" idx="0"/>
          </p:cNvCxnSpPr>
          <p:nvPr/>
        </p:nvCxnSpPr>
        <p:spPr bwMode="auto">
          <a:xfrm>
            <a:off x="4344194" y="5032835"/>
            <a:ext cx="2727325" cy="957209"/>
          </a:xfrm>
          <a:prstGeom prst="bentConnector2">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cxnSp>
        <p:nvCxnSpPr>
          <p:cNvPr id="15" name="Gewinkelte Verbindung 14"/>
          <p:cNvCxnSpPr/>
          <p:nvPr/>
        </p:nvCxnSpPr>
        <p:spPr bwMode="auto">
          <a:xfrm rot="16200000" flipH="1">
            <a:off x="3291681" y="4190666"/>
            <a:ext cx="863600" cy="0"/>
          </a:xfrm>
          <a:prstGeom prst="bentConnector3">
            <a:avLst>
              <a:gd name="adj1" fmla="val 50000"/>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cxnSp>
        <p:nvCxnSpPr>
          <p:cNvPr id="16" name="Gerade Verbindung mit Pfeil 15"/>
          <p:cNvCxnSpPr>
            <a:stCxn id="9" idx="2"/>
          </p:cNvCxnSpPr>
          <p:nvPr/>
        </p:nvCxnSpPr>
        <p:spPr bwMode="auto">
          <a:xfrm>
            <a:off x="2801913" y="5443204"/>
            <a:ext cx="0" cy="533400"/>
          </a:xfrm>
          <a:prstGeom prst="straightConnector1">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cxnSp>
        <p:nvCxnSpPr>
          <p:cNvPr id="17" name="Gewinkelte Verbindung 16"/>
          <p:cNvCxnSpPr/>
          <p:nvPr/>
        </p:nvCxnSpPr>
        <p:spPr bwMode="auto">
          <a:xfrm rot="16200000" flipH="1">
            <a:off x="-654050" y="4377198"/>
            <a:ext cx="3240087" cy="0"/>
          </a:xfrm>
          <a:prstGeom prst="bentConnector3">
            <a:avLst>
              <a:gd name="adj1" fmla="val 50000"/>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cxnSp>
        <p:nvCxnSpPr>
          <p:cNvPr id="18" name="Gerade Verbindung mit Pfeil 17"/>
          <p:cNvCxnSpPr/>
          <p:nvPr/>
        </p:nvCxnSpPr>
        <p:spPr bwMode="auto">
          <a:xfrm>
            <a:off x="4874419" y="3758866"/>
            <a:ext cx="0" cy="2238375"/>
          </a:xfrm>
          <a:prstGeom prst="straightConnector1">
            <a:avLst/>
          </a:prstGeom>
          <a:ln w="12700">
            <a:solidFill>
              <a:schemeClr val="tx1"/>
            </a:solidFill>
            <a:headEnd type="none" w="med" len="med"/>
            <a:tailEnd type="triangle" w="med" len="med"/>
          </a:ln>
        </p:spPr>
        <p:style>
          <a:lnRef idx="1">
            <a:schemeClr val="accent4"/>
          </a:lnRef>
          <a:fillRef idx="0">
            <a:schemeClr val="accent4"/>
          </a:fillRef>
          <a:effectRef idx="0">
            <a:schemeClr val="accent4"/>
          </a:effectRef>
          <a:fontRef idx="minor">
            <a:schemeClr val="tx1"/>
          </a:fontRef>
        </p:style>
      </p:cxnSp>
      <p:sp>
        <p:nvSpPr>
          <p:cNvPr id="19" name="Textfeld 103"/>
          <p:cNvSpPr txBox="1">
            <a:spLocks noChangeArrowheads="1"/>
          </p:cNvSpPr>
          <p:nvPr/>
        </p:nvSpPr>
        <p:spPr bwMode="auto">
          <a:xfrm>
            <a:off x="4269560" y="4093304"/>
            <a:ext cx="13184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a:solidFill>
                  <a:schemeClr val="tx1"/>
                </a:solidFill>
                <a:latin typeface="Arial" pitchFamily="34" charset="0"/>
                <a:ea typeface="ヒラギノ角ゴ Pro W3" charset="-128"/>
              </a:defRPr>
            </a:lvl1pPr>
            <a:lvl2pPr marL="742950" indent="-285750">
              <a:defRPr sz="1600">
                <a:solidFill>
                  <a:schemeClr val="tx1"/>
                </a:solidFill>
                <a:latin typeface="Arial" pitchFamily="34" charset="0"/>
                <a:ea typeface="ヒラギノ角ゴ Pro W3" charset="-128"/>
              </a:defRPr>
            </a:lvl2pPr>
            <a:lvl3pPr marL="1143000" indent="-228600">
              <a:defRPr sz="1600">
                <a:solidFill>
                  <a:schemeClr val="tx1"/>
                </a:solidFill>
                <a:latin typeface="Arial" pitchFamily="34" charset="0"/>
                <a:ea typeface="ヒラギノ角ゴ Pro W3" charset="-128"/>
              </a:defRPr>
            </a:lvl3pPr>
            <a:lvl4pPr marL="1600200" indent="-228600">
              <a:defRPr sz="1600">
                <a:solidFill>
                  <a:schemeClr val="tx1"/>
                </a:solidFill>
                <a:latin typeface="Arial" pitchFamily="34" charset="0"/>
                <a:ea typeface="ヒラギノ角ゴ Pro W3" charset="-128"/>
              </a:defRPr>
            </a:lvl4pPr>
            <a:lvl5pPr marL="2057400" indent="-228600">
              <a:defRPr sz="16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16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16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16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1600">
                <a:solidFill>
                  <a:schemeClr val="tx1"/>
                </a:solidFill>
                <a:latin typeface="Arial" pitchFamily="34" charset="0"/>
                <a:ea typeface="ヒラギノ角ゴ Pro W3" charset="-128"/>
              </a:defRPr>
            </a:lvl9pPr>
          </a:lstStyle>
          <a:p>
            <a:pPr algn="ctr"/>
            <a:r>
              <a:rPr lang="de-DE" sz="1200" dirty="0" err="1">
                <a:solidFill>
                  <a:schemeClr val="tx2"/>
                </a:solidFill>
                <a:latin typeface="+mj-lt"/>
              </a:rPr>
              <a:t>No</a:t>
            </a:r>
            <a:r>
              <a:rPr lang="de-DE" sz="1200" dirty="0">
                <a:solidFill>
                  <a:schemeClr val="tx2"/>
                </a:solidFill>
                <a:latin typeface="+mj-lt"/>
              </a:rPr>
              <a:t> </a:t>
            </a:r>
            <a:r>
              <a:rPr lang="de-DE" sz="1200" dirty="0" err="1">
                <a:solidFill>
                  <a:schemeClr val="tx2"/>
                </a:solidFill>
                <a:latin typeface="+mj-lt"/>
              </a:rPr>
              <a:t>objection</a:t>
            </a:r>
            <a:r>
              <a:rPr lang="de-DE" sz="1200" dirty="0">
                <a:solidFill>
                  <a:schemeClr val="tx2"/>
                </a:solidFill>
                <a:latin typeface="+mj-lt"/>
              </a:rPr>
              <a:t> </a:t>
            </a:r>
            <a:r>
              <a:rPr lang="de-DE" sz="1200" dirty="0" err="1">
                <a:solidFill>
                  <a:schemeClr val="tx2"/>
                </a:solidFill>
                <a:latin typeface="+mj-lt"/>
              </a:rPr>
              <a:t>until</a:t>
            </a:r>
            <a:r>
              <a:rPr lang="de-DE" sz="1200" dirty="0">
                <a:solidFill>
                  <a:schemeClr val="tx2"/>
                </a:solidFill>
                <a:latin typeface="+mj-lt"/>
              </a:rPr>
              <a:t> </a:t>
            </a:r>
            <a:r>
              <a:rPr lang="de-DE" sz="1200" dirty="0" err="1">
                <a:solidFill>
                  <a:schemeClr val="tx2"/>
                </a:solidFill>
                <a:latin typeface="+mj-lt"/>
              </a:rPr>
              <a:t>voting</a:t>
            </a:r>
            <a:r>
              <a:rPr lang="de-DE" sz="1200" dirty="0">
                <a:solidFill>
                  <a:schemeClr val="tx2"/>
                </a:solidFill>
                <a:latin typeface="+mj-lt"/>
              </a:rPr>
              <a:t> </a:t>
            </a:r>
            <a:r>
              <a:rPr lang="de-DE" sz="1200" dirty="0" err="1">
                <a:solidFill>
                  <a:schemeClr val="tx2"/>
                </a:solidFill>
                <a:latin typeface="+mj-lt"/>
              </a:rPr>
              <a:t>date</a:t>
            </a:r>
            <a:endParaRPr lang="de-DE" sz="1200" dirty="0">
              <a:solidFill>
                <a:schemeClr val="tx2"/>
              </a:solidFill>
              <a:latin typeface="+mj-lt"/>
            </a:endParaRPr>
          </a:p>
        </p:txBody>
      </p:sp>
      <p:sp>
        <p:nvSpPr>
          <p:cNvPr id="20" name="Ellipse 43058"/>
          <p:cNvSpPr>
            <a:spLocks noChangeArrowheads="1"/>
          </p:cNvSpPr>
          <p:nvPr/>
        </p:nvSpPr>
        <p:spPr bwMode="auto">
          <a:xfrm>
            <a:off x="5595144" y="3177841"/>
            <a:ext cx="288925" cy="287338"/>
          </a:xfrm>
          <a:prstGeom prst="ellipse">
            <a:avLst/>
          </a:prstGeom>
          <a:solidFill>
            <a:srgbClr val="FF0000"/>
          </a:solidFill>
          <a:ln w="9525" algn="ctr">
            <a:solidFill>
              <a:schemeClr val="tx1"/>
            </a:solidFill>
            <a:round/>
            <a:headEnd/>
            <a:tailEnd/>
          </a:ln>
        </p:spPr>
        <p:txBody>
          <a:bodyPr anchor="ctr"/>
          <a:lstStyle/>
          <a:p>
            <a:pPr algn="ctr"/>
            <a:r>
              <a:rPr lang="de-DE" sz="2400" b="1" dirty="0">
                <a:solidFill>
                  <a:schemeClr val="tx2"/>
                </a:solidFill>
                <a:latin typeface="+mj-lt"/>
              </a:rPr>
              <a:t>-</a:t>
            </a:r>
          </a:p>
        </p:txBody>
      </p:sp>
      <p:sp>
        <p:nvSpPr>
          <p:cNvPr id="21" name="Ellipse 124"/>
          <p:cNvSpPr>
            <a:spLocks noChangeArrowheads="1"/>
          </p:cNvSpPr>
          <p:nvPr/>
        </p:nvSpPr>
        <p:spPr bwMode="auto">
          <a:xfrm>
            <a:off x="4356894" y="4868529"/>
            <a:ext cx="287337" cy="288925"/>
          </a:xfrm>
          <a:prstGeom prst="ellipse">
            <a:avLst/>
          </a:prstGeom>
          <a:solidFill>
            <a:srgbClr val="FF0000"/>
          </a:solidFill>
          <a:ln w="9525" algn="ctr">
            <a:solidFill>
              <a:schemeClr val="tx1"/>
            </a:solidFill>
            <a:round/>
            <a:headEnd/>
            <a:tailEnd/>
          </a:ln>
        </p:spPr>
        <p:txBody>
          <a:bodyPr anchor="ctr"/>
          <a:lstStyle/>
          <a:p>
            <a:pPr algn="ctr"/>
            <a:r>
              <a:rPr lang="de-DE" sz="2400" b="1">
                <a:solidFill>
                  <a:schemeClr val="tx2"/>
                </a:solidFill>
                <a:latin typeface="+mj-lt"/>
              </a:rPr>
              <a:t>-</a:t>
            </a:r>
          </a:p>
        </p:txBody>
      </p:sp>
      <p:sp>
        <p:nvSpPr>
          <p:cNvPr id="22" name="Ellipse 127"/>
          <p:cNvSpPr>
            <a:spLocks noChangeArrowheads="1"/>
          </p:cNvSpPr>
          <p:nvPr/>
        </p:nvSpPr>
        <p:spPr bwMode="auto">
          <a:xfrm>
            <a:off x="3577431" y="3758866"/>
            <a:ext cx="288925" cy="287338"/>
          </a:xfrm>
          <a:prstGeom prst="ellipse">
            <a:avLst/>
          </a:prstGeom>
          <a:solidFill>
            <a:srgbClr val="92D050"/>
          </a:solidFill>
          <a:ln w="9525" algn="ctr">
            <a:solidFill>
              <a:schemeClr val="tx1"/>
            </a:solidFill>
            <a:round/>
            <a:headEnd/>
            <a:tailEnd/>
          </a:ln>
        </p:spPr>
        <p:txBody>
          <a:bodyPr anchor="ctr"/>
          <a:lstStyle/>
          <a:p>
            <a:pPr algn="ctr"/>
            <a:r>
              <a:rPr lang="de-DE" sz="2400" b="1">
                <a:solidFill>
                  <a:schemeClr val="tx2"/>
                </a:solidFill>
                <a:latin typeface="+mj-lt"/>
              </a:rPr>
              <a:t>+</a:t>
            </a:r>
          </a:p>
        </p:txBody>
      </p:sp>
      <p:sp>
        <p:nvSpPr>
          <p:cNvPr id="23" name="Textfeld 53"/>
          <p:cNvSpPr txBox="1">
            <a:spLocks noChangeArrowheads="1"/>
          </p:cNvSpPr>
          <p:nvPr/>
        </p:nvSpPr>
        <p:spPr bwMode="auto">
          <a:xfrm>
            <a:off x="1534681" y="3879594"/>
            <a:ext cx="13089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Arial" pitchFamily="34" charset="0"/>
                <a:ea typeface="ヒラギノ角ゴ Pro W3" charset="-128"/>
              </a:defRPr>
            </a:lvl1pPr>
            <a:lvl2pPr marL="742950" indent="-285750">
              <a:defRPr sz="1600">
                <a:solidFill>
                  <a:schemeClr val="tx1"/>
                </a:solidFill>
                <a:latin typeface="Arial" pitchFamily="34" charset="0"/>
                <a:ea typeface="ヒラギノ角ゴ Pro W3" charset="-128"/>
              </a:defRPr>
            </a:lvl2pPr>
            <a:lvl3pPr marL="1143000" indent="-228600">
              <a:defRPr sz="1600">
                <a:solidFill>
                  <a:schemeClr val="tx1"/>
                </a:solidFill>
                <a:latin typeface="Arial" pitchFamily="34" charset="0"/>
                <a:ea typeface="ヒラギノ角ゴ Pro W3" charset="-128"/>
              </a:defRPr>
            </a:lvl3pPr>
            <a:lvl4pPr marL="1600200" indent="-228600">
              <a:defRPr sz="1600">
                <a:solidFill>
                  <a:schemeClr val="tx1"/>
                </a:solidFill>
                <a:latin typeface="Arial" pitchFamily="34" charset="0"/>
                <a:ea typeface="ヒラギノ角ゴ Pro W3" charset="-128"/>
              </a:defRPr>
            </a:lvl4pPr>
            <a:lvl5pPr marL="2057400" indent="-228600">
              <a:defRPr sz="16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16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16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16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1600">
                <a:solidFill>
                  <a:schemeClr val="tx1"/>
                </a:solidFill>
                <a:latin typeface="Arial" pitchFamily="34" charset="0"/>
                <a:ea typeface="ヒラギノ角ゴ Pro W3" charset="-128"/>
              </a:defRPr>
            </a:lvl9pPr>
          </a:lstStyle>
          <a:p>
            <a:pPr algn="ctr"/>
            <a:r>
              <a:rPr lang="de-DE" sz="1200" dirty="0" err="1">
                <a:solidFill>
                  <a:schemeClr val="tx2"/>
                </a:solidFill>
                <a:latin typeface="+mj-lt"/>
              </a:rPr>
              <a:t>Objection</a:t>
            </a:r>
            <a:endParaRPr lang="de-DE" sz="1200" dirty="0">
              <a:solidFill>
                <a:schemeClr val="tx2"/>
              </a:solidFill>
              <a:latin typeface="+mj-lt"/>
            </a:endParaRPr>
          </a:p>
          <a:p>
            <a:pPr algn="ctr"/>
            <a:r>
              <a:rPr lang="de-DE" sz="1200" dirty="0" err="1">
                <a:solidFill>
                  <a:schemeClr val="tx2"/>
                </a:solidFill>
                <a:latin typeface="+mj-lt"/>
              </a:rPr>
              <a:t>until</a:t>
            </a:r>
            <a:r>
              <a:rPr lang="de-DE" sz="1200" dirty="0">
                <a:solidFill>
                  <a:schemeClr val="tx2"/>
                </a:solidFill>
                <a:latin typeface="+mj-lt"/>
              </a:rPr>
              <a:t> </a:t>
            </a:r>
            <a:r>
              <a:rPr lang="de-DE" sz="1200" dirty="0" err="1">
                <a:solidFill>
                  <a:schemeClr val="tx2"/>
                </a:solidFill>
                <a:latin typeface="+mj-lt"/>
              </a:rPr>
              <a:t>voting</a:t>
            </a:r>
            <a:r>
              <a:rPr lang="de-DE" sz="1200" dirty="0">
                <a:solidFill>
                  <a:schemeClr val="tx2"/>
                </a:solidFill>
                <a:latin typeface="+mj-lt"/>
              </a:rPr>
              <a:t> </a:t>
            </a:r>
            <a:r>
              <a:rPr lang="de-DE" sz="1200" dirty="0" err="1">
                <a:solidFill>
                  <a:schemeClr val="tx2"/>
                </a:solidFill>
                <a:latin typeface="+mj-lt"/>
              </a:rPr>
              <a:t>date</a:t>
            </a:r>
            <a:endParaRPr lang="de-DE" sz="1200" dirty="0">
              <a:solidFill>
                <a:schemeClr val="tx2"/>
              </a:solidFill>
              <a:latin typeface="+mj-lt"/>
            </a:endParaRPr>
          </a:p>
          <a:p>
            <a:pPr algn="ctr"/>
            <a:r>
              <a:rPr lang="de-DE" sz="1200" dirty="0">
                <a:solidFill>
                  <a:schemeClr val="tx2"/>
                </a:solidFill>
                <a:latin typeface="+mj-lt"/>
              </a:rPr>
              <a:t>at </a:t>
            </a:r>
            <a:r>
              <a:rPr lang="de-DE" sz="1200" dirty="0" err="1">
                <a:solidFill>
                  <a:schemeClr val="tx2"/>
                </a:solidFill>
                <a:latin typeface="+mj-lt"/>
              </a:rPr>
              <a:t>the</a:t>
            </a:r>
            <a:r>
              <a:rPr lang="de-DE" sz="1200" dirty="0">
                <a:solidFill>
                  <a:schemeClr val="tx2"/>
                </a:solidFill>
                <a:latin typeface="+mj-lt"/>
              </a:rPr>
              <a:t> </a:t>
            </a:r>
            <a:r>
              <a:rPr lang="de-DE" sz="1200" dirty="0" err="1">
                <a:solidFill>
                  <a:schemeClr val="tx2"/>
                </a:solidFill>
                <a:latin typeface="+mj-lt"/>
              </a:rPr>
              <a:t>latest</a:t>
            </a:r>
            <a:endParaRPr lang="de-DE" sz="1200" dirty="0">
              <a:solidFill>
                <a:schemeClr val="tx2"/>
              </a:solidFill>
              <a:latin typeface="+mj-lt"/>
            </a:endParaRPr>
          </a:p>
        </p:txBody>
      </p:sp>
      <p:sp>
        <p:nvSpPr>
          <p:cNvPr id="24" name="Textfeld 53"/>
          <p:cNvSpPr txBox="1">
            <a:spLocks noChangeArrowheads="1"/>
          </p:cNvSpPr>
          <p:nvPr/>
        </p:nvSpPr>
        <p:spPr bwMode="auto">
          <a:xfrm>
            <a:off x="3145528" y="4080423"/>
            <a:ext cx="11807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Arial" pitchFamily="34" charset="0"/>
                <a:ea typeface="ヒラギノ角ゴ Pro W3" charset="-128"/>
              </a:defRPr>
            </a:lvl1pPr>
            <a:lvl2pPr marL="742950" indent="-285750">
              <a:defRPr sz="1600">
                <a:solidFill>
                  <a:schemeClr val="tx1"/>
                </a:solidFill>
                <a:latin typeface="Arial" pitchFamily="34" charset="0"/>
                <a:ea typeface="ヒラギノ角ゴ Pro W3" charset="-128"/>
              </a:defRPr>
            </a:lvl2pPr>
            <a:lvl3pPr marL="1143000" indent="-228600">
              <a:defRPr sz="1600">
                <a:solidFill>
                  <a:schemeClr val="tx1"/>
                </a:solidFill>
                <a:latin typeface="Arial" pitchFamily="34" charset="0"/>
                <a:ea typeface="ヒラギノ角ゴ Pro W3" charset="-128"/>
              </a:defRPr>
            </a:lvl3pPr>
            <a:lvl4pPr marL="1600200" indent="-228600">
              <a:defRPr sz="1600">
                <a:solidFill>
                  <a:schemeClr val="tx1"/>
                </a:solidFill>
                <a:latin typeface="Arial" pitchFamily="34" charset="0"/>
                <a:ea typeface="ヒラギノ角ゴ Pro W3" charset="-128"/>
              </a:defRPr>
            </a:lvl4pPr>
            <a:lvl5pPr marL="2057400" indent="-228600">
              <a:defRPr sz="16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16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16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16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1600">
                <a:solidFill>
                  <a:schemeClr val="tx1"/>
                </a:solidFill>
                <a:latin typeface="Arial" pitchFamily="34" charset="0"/>
                <a:ea typeface="ヒラギノ角ゴ Pro W3" charset="-128"/>
              </a:defRPr>
            </a:lvl9pPr>
          </a:lstStyle>
          <a:p>
            <a:pPr algn="ctr"/>
            <a:r>
              <a:rPr lang="de-DE" sz="1200" dirty="0" err="1">
                <a:solidFill>
                  <a:schemeClr val="tx2"/>
                </a:solidFill>
                <a:latin typeface="+mj-lt"/>
              </a:rPr>
              <a:t>Objection</a:t>
            </a:r>
            <a:r>
              <a:rPr lang="de-DE" sz="1200" dirty="0">
                <a:solidFill>
                  <a:schemeClr val="tx2"/>
                </a:solidFill>
                <a:latin typeface="+mj-lt"/>
              </a:rPr>
              <a:t> </a:t>
            </a:r>
            <a:r>
              <a:rPr lang="de-DE" sz="1200" dirty="0" err="1">
                <a:solidFill>
                  <a:schemeClr val="tx2"/>
                </a:solidFill>
                <a:latin typeface="+mj-lt"/>
              </a:rPr>
              <a:t>until</a:t>
            </a:r>
            <a:endParaRPr lang="de-DE" sz="1200" dirty="0">
              <a:solidFill>
                <a:schemeClr val="tx2"/>
              </a:solidFill>
              <a:latin typeface="+mj-lt"/>
            </a:endParaRPr>
          </a:p>
          <a:p>
            <a:pPr algn="ctr"/>
            <a:r>
              <a:rPr lang="de-DE" sz="1200" dirty="0" err="1">
                <a:solidFill>
                  <a:schemeClr val="tx2"/>
                </a:solidFill>
                <a:latin typeface="+mj-lt"/>
              </a:rPr>
              <a:t>voting</a:t>
            </a:r>
            <a:r>
              <a:rPr lang="de-DE" sz="1200" dirty="0">
                <a:solidFill>
                  <a:schemeClr val="tx2"/>
                </a:solidFill>
                <a:latin typeface="+mj-lt"/>
              </a:rPr>
              <a:t> </a:t>
            </a:r>
            <a:r>
              <a:rPr lang="de-DE" sz="1200" dirty="0" err="1">
                <a:solidFill>
                  <a:schemeClr val="tx2"/>
                </a:solidFill>
                <a:latin typeface="+mj-lt"/>
              </a:rPr>
              <a:t>date</a:t>
            </a:r>
            <a:endParaRPr lang="de-DE" sz="1200" dirty="0">
              <a:solidFill>
                <a:schemeClr val="tx2"/>
              </a:solidFill>
              <a:latin typeface="+mj-lt"/>
            </a:endParaRPr>
          </a:p>
        </p:txBody>
      </p:sp>
      <p:sp>
        <p:nvSpPr>
          <p:cNvPr id="25" name="Textfeld 53"/>
          <p:cNvSpPr txBox="1">
            <a:spLocks noChangeArrowheads="1"/>
          </p:cNvSpPr>
          <p:nvPr/>
        </p:nvSpPr>
        <p:spPr bwMode="auto">
          <a:xfrm>
            <a:off x="295114" y="3879594"/>
            <a:ext cx="13089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Arial" pitchFamily="34" charset="0"/>
                <a:ea typeface="ヒラギノ角ゴ Pro W3" charset="-128"/>
              </a:defRPr>
            </a:lvl1pPr>
            <a:lvl2pPr marL="742950" indent="-285750">
              <a:defRPr sz="1600">
                <a:solidFill>
                  <a:schemeClr val="tx1"/>
                </a:solidFill>
                <a:latin typeface="Arial" pitchFamily="34" charset="0"/>
                <a:ea typeface="ヒラギノ角ゴ Pro W3" charset="-128"/>
              </a:defRPr>
            </a:lvl2pPr>
            <a:lvl3pPr marL="1143000" indent="-228600">
              <a:defRPr sz="1600">
                <a:solidFill>
                  <a:schemeClr val="tx1"/>
                </a:solidFill>
                <a:latin typeface="Arial" pitchFamily="34" charset="0"/>
                <a:ea typeface="ヒラギノ角ゴ Pro W3" charset="-128"/>
              </a:defRPr>
            </a:lvl3pPr>
            <a:lvl4pPr marL="1600200" indent="-228600">
              <a:defRPr sz="1600">
                <a:solidFill>
                  <a:schemeClr val="tx1"/>
                </a:solidFill>
                <a:latin typeface="Arial" pitchFamily="34" charset="0"/>
                <a:ea typeface="ヒラギノ角ゴ Pro W3" charset="-128"/>
              </a:defRPr>
            </a:lvl4pPr>
            <a:lvl5pPr marL="2057400" indent="-228600">
              <a:defRPr sz="1600">
                <a:solidFill>
                  <a:schemeClr val="tx1"/>
                </a:solidFill>
                <a:latin typeface="Arial" pitchFamily="34" charset="0"/>
                <a:ea typeface="ヒラギノ角ゴ Pro W3" charset="-128"/>
              </a:defRPr>
            </a:lvl5pPr>
            <a:lvl6pPr marL="2514600" indent="-228600" eaLnBrk="0" fontAlgn="base" hangingPunct="0">
              <a:spcBef>
                <a:spcPct val="0"/>
              </a:spcBef>
              <a:spcAft>
                <a:spcPct val="0"/>
              </a:spcAft>
              <a:defRPr sz="1600">
                <a:solidFill>
                  <a:schemeClr val="tx1"/>
                </a:solidFill>
                <a:latin typeface="Arial" pitchFamily="34" charset="0"/>
                <a:ea typeface="ヒラギノ角ゴ Pro W3" charset="-128"/>
              </a:defRPr>
            </a:lvl6pPr>
            <a:lvl7pPr marL="2971800" indent="-228600" eaLnBrk="0" fontAlgn="base" hangingPunct="0">
              <a:spcBef>
                <a:spcPct val="0"/>
              </a:spcBef>
              <a:spcAft>
                <a:spcPct val="0"/>
              </a:spcAft>
              <a:defRPr sz="1600">
                <a:solidFill>
                  <a:schemeClr val="tx1"/>
                </a:solidFill>
                <a:latin typeface="Arial" pitchFamily="34" charset="0"/>
                <a:ea typeface="ヒラギノ角ゴ Pro W3" charset="-128"/>
              </a:defRPr>
            </a:lvl7pPr>
            <a:lvl8pPr marL="3429000" indent="-228600" eaLnBrk="0" fontAlgn="base" hangingPunct="0">
              <a:spcBef>
                <a:spcPct val="0"/>
              </a:spcBef>
              <a:spcAft>
                <a:spcPct val="0"/>
              </a:spcAft>
              <a:defRPr sz="1600">
                <a:solidFill>
                  <a:schemeClr val="tx1"/>
                </a:solidFill>
                <a:latin typeface="Arial" pitchFamily="34" charset="0"/>
                <a:ea typeface="ヒラギノ角ゴ Pro W3" charset="-128"/>
              </a:defRPr>
            </a:lvl8pPr>
            <a:lvl9pPr marL="3886200" indent="-228600" eaLnBrk="0" fontAlgn="base" hangingPunct="0">
              <a:spcBef>
                <a:spcPct val="0"/>
              </a:spcBef>
              <a:spcAft>
                <a:spcPct val="0"/>
              </a:spcAft>
              <a:defRPr sz="1600">
                <a:solidFill>
                  <a:schemeClr val="tx1"/>
                </a:solidFill>
                <a:latin typeface="Arial" pitchFamily="34" charset="0"/>
                <a:ea typeface="ヒラギノ角ゴ Pro W3" charset="-128"/>
              </a:defRPr>
            </a:lvl9pPr>
          </a:lstStyle>
          <a:p>
            <a:pPr algn="ctr"/>
            <a:r>
              <a:rPr lang="de-DE" sz="1200" dirty="0" err="1">
                <a:solidFill>
                  <a:schemeClr val="tx2"/>
                </a:solidFill>
                <a:latin typeface="+mj-lt"/>
              </a:rPr>
              <a:t>No</a:t>
            </a:r>
            <a:r>
              <a:rPr lang="de-DE" sz="1200" dirty="0">
                <a:solidFill>
                  <a:schemeClr val="tx2"/>
                </a:solidFill>
                <a:latin typeface="+mj-lt"/>
              </a:rPr>
              <a:t> </a:t>
            </a:r>
            <a:r>
              <a:rPr lang="de-DE" sz="1200" dirty="0" err="1">
                <a:solidFill>
                  <a:schemeClr val="tx2"/>
                </a:solidFill>
                <a:latin typeface="+mj-lt"/>
              </a:rPr>
              <a:t>objection</a:t>
            </a:r>
            <a:r>
              <a:rPr lang="de-DE" sz="1200" dirty="0">
                <a:solidFill>
                  <a:schemeClr val="tx2"/>
                </a:solidFill>
                <a:latin typeface="+mj-lt"/>
              </a:rPr>
              <a:t> </a:t>
            </a:r>
          </a:p>
          <a:p>
            <a:pPr algn="ctr"/>
            <a:r>
              <a:rPr lang="de-DE" sz="1200" dirty="0" err="1">
                <a:solidFill>
                  <a:schemeClr val="tx2"/>
                </a:solidFill>
                <a:latin typeface="+mj-lt"/>
              </a:rPr>
              <a:t>until</a:t>
            </a:r>
            <a:r>
              <a:rPr lang="de-DE" sz="1200" dirty="0">
                <a:solidFill>
                  <a:schemeClr val="tx2"/>
                </a:solidFill>
                <a:latin typeface="+mj-lt"/>
              </a:rPr>
              <a:t> </a:t>
            </a:r>
            <a:r>
              <a:rPr lang="de-DE" sz="1200" dirty="0" err="1">
                <a:solidFill>
                  <a:schemeClr val="tx2"/>
                </a:solidFill>
                <a:latin typeface="+mj-lt"/>
              </a:rPr>
              <a:t>voting</a:t>
            </a:r>
            <a:r>
              <a:rPr lang="de-DE" sz="1200" dirty="0">
                <a:solidFill>
                  <a:schemeClr val="tx2"/>
                </a:solidFill>
                <a:latin typeface="+mj-lt"/>
              </a:rPr>
              <a:t> </a:t>
            </a:r>
            <a:r>
              <a:rPr lang="de-DE" sz="1200" dirty="0" err="1">
                <a:solidFill>
                  <a:schemeClr val="tx2"/>
                </a:solidFill>
                <a:latin typeface="+mj-lt"/>
              </a:rPr>
              <a:t>date</a:t>
            </a:r>
            <a:endParaRPr lang="de-DE" sz="1200" dirty="0">
              <a:solidFill>
                <a:schemeClr val="tx2"/>
              </a:solidFill>
              <a:latin typeface="+mj-lt"/>
            </a:endParaRPr>
          </a:p>
          <a:p>
            <a:pPr algn="ctr"/>
            <a:r>
              <a:rPr lang="de-DE" sz="1200" dirty="0">
                <a:solidFill>
                  <a:schemeClr val="tx2"/>
                </a:solidFill>
                <a:latin typeface="+mj-lt"/>
              </a:rPr>
              <a:t>at </a:t>
            </a:r>
            <a:r>
              <a:rPr lang="de-DE" sz="1200" dirty="0" err="1">
                <a:solidFill>
                  <a:schemeClr val="tx2"/>
                </a:solidFill>
                <a:latin typeface="+mj-lt"/>
              </a:rPr>
              <a:t>the</a:t>
            </a:r>
            <a:r>
              <a:rPr lang="de-DE" sz="1200" dirty="0">
                <a:solidFill>
                  <a:schemeClr val="tx2"/>
                </a:solidFill>
                <a:latin typeface="+mj-lt"/>
              </a:rPr>
              <a:t> </a:t>
            </a:r>
            <a:r>
              <a:rPr lang="de-DE" sz="1200" dirty="0" err="1">
                <a:solidFill>
                  <a:schemeClr val="tx2"/>
                </a:solidFill>
                <a:latin typeface="+mj-lt"/>
              </a:rPr>
              <a:t>latest</a:t>
            </a:r>
            <a:endParaRPr lang="de-DE" sz="1200" dirty="0">
              <a:solidFill>
                <a:schemeClr val="tx2"/>
              </a:solidFill>
              <a:latin typeface="+mj-lt"/>
            </a:endParaRPr>
          </a:p>
        </p:txBody>
      </p:sp>
      <p:sp>
        <p:nvSpPr>
          <p:cNvPr id="26" name="Ellipse 127"/>
          <p:cNvSpPr>
            <a:spLocks noChangeArrowheads="1"/>
          </p:cNvSpPr>
          <p:nvPr/>
        </p:nvSpPr>
        <p:spPr bwMode="auto">
          <a:xfrm>
            <a:off x="4731544" y="3758866"/>
            <a:ext cx="288925" cy="287338"/>
          </a:xfrm>
          <a:prstGeom prst="ellipse">
            <a:avLst/>
          </a:prstGeom>
          <a:solidFill>
            <a:srgbClr val="92D050"/>
          </a:solidFill>
          <a:ln w="9525" algn="ctr">
            <a:solidFill>
              <a:schemeClr val="tx1"/>
            </a:solidFill>
            <a:round/>
            <a:headEnd/>
            <a:tailEnd/>
          </a:ln>
        </p:spPr>
        <p:txBody>
          <a:bodyPr anchor="ctr"/>
          <a:lstStyle/>
          <a:p>
            <a:pPr algn="ctr"/>
            <a:r>
              <a:rPr lang="de-DE" sz="2400" b="1" dirty="0">
                <a:solidFill>
                  <a:schemeClr val="tx2"/>
                </a:solidFill>
                <a:latin typeface="+mj-lt"/>
              </a:rPr>
              <a:t>+</a:t>
            </a:r>
          </a:p>
        </p:txBody>
      </p:sp>
      <p:sp>
        <p:nvSpPr>
          <p:cNvPr id="27" name="Ellipse 127"/>
          <p:cNvSpPr>
            <a:spLocks noChangeArrowheads="1"/>
          </p:cNvSpPr>
          <p:nvPr/>
        </p:nvSpPr>
        <p:spPr bwMode="auto">
          <a:xfrm>
            <a:off x="2650412" y="5443204"/>
            <a:ext cx="288925" cy="287337"/>
          </a:xfrm>
          <a:prstGeom prst="ellipse">
            <a:avLst/>
          </a:prstGeom>
          <a:solidFill>
            <a:srgbClr val="92D050"/>
          </a:solidFill>
          <a:ln w="9525" algn="ctr">
            <a:solidFill>
              <a:schemeClr val="tx1"/>
            </a:solidFill>
            <a:round/>
            <a:headEnd/>
            <a:tailEnd/>
          </a:ln>
        </p:spPr>
        <p:txBody>
          <a:bodyPr anchor="ctr"/>
          <a:lstStyle/>
          <a:p>
            <a:pPr algn="ctr"/>
            <a:r>
              <a:rPr lang="de-DE" sz="2400" b="1" dirty="0">
                <a:solidFill>
                  <a:schemeClr val="tx2"/>
                </a:solidFill>
                <a:latin typeface="+mj-lt"/>
              </a:rPr>
              <a:t>+</a:t>
            </a:r>
          </a:p>
        </p:txBody>
      </p:sp>
      <p:cxnSp>
        <p:nvCxnSpPr>
          <p:cNvPr id="28" name="Gerade Verbindung mit Pfeil 13"/>
          <p:cNvCxnSpPr>
            <a:cxnSpLocks noChangeShapeType="1"/>
          </p:cNvCxnSpPr>
          <p:nvPr/>
        </p:nvCxnSpPr>
        <p:spPr bwMode="auto">
          <a:xfrm>
            <a:off x="7827169" y="2682257"/>
            <a:ext cx="0" cy="3302814"/>
          </a:xfrm>
          <a:prstGeom prst="straightConnector1">
            <a:avLst/>
          </a:prstGeom>
          <a:noFill/>
          <a:ln w="127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9" name="Gerade Verbindung mit Pfeil 24"/>
          <p:cNvCxnSpPr>
            <a:cxnSpLocks noChangeShapeType="1"/>
            <a:stCxn id="7" idx="2"/>
            <a:endCxn id="8" idx="0"/>
          </p:cNvCxnSpPr>
          <p:nvPr/>
        </p:nvCxnSpPr>
        <p:spPr bwMode="auto">
          <a:xfrm>
            <a:off x="4371182" y="2673790"/>
            <a:ext cx="793" cy="219889"/>
          </a:xfrm>
          <a:prstGeom prst="straightConnector1">
            <a:avLst/>
          </a:prstGeom>
          <a:noFill/>
          <a:ln w="12700"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0" name="Textfeld 29"/>
          <p:cNvSpPr txBox="1"/>
          <p:nvPr/>
        </p:nvSpPr>
        <p:spPr>
          <a:xfrm>
            <a:off x="2576193" y="1533248"/>
            <a:ext cx="3587842" cy="369332"/>
          </a:xfrm>
          <a:prstGeom prst="rect">
            <a:avLst/>
          </a:prstGeom>
          <a:noFill/>
        </p:spPr>
        <p:txBody>
          <a:bodyPr wrap="none" rtlCol="0">
            <a:spAutoFit/>
          </a:bodyPr>
          <a:lstStyle/>
          <a:p>
            <a:r>
              <a:rPr lang="de-DE" b="1" spc="300" dirty="0" err="1"/>
              <a:t>Voting</a:t>
            </a:r>
            <a:r>
              <a:rPr lang="de-DE" b="1" spc="300" dirty="0"/>
              <a:t> on </a:t>
            </a:r>
            <a:r>
              <a:rPr lang="de-DE" b="1" spc="300" dirty="0" err="1"/>
              <a:t>insolvency</a:t>
            </a:r>
            <a:r>
              <a:rPr lang="de-DE" b="1" spc="300" dirty="0"/>
              <a:t> plan</a:t>
            </a:r>
          </a:p>
        </p:txBody>
      </p:sp>
    </p:spTree>
    <p:extLst>
      <p:ext uri="{BB962C8B-B14F-4D97-AF65-F5344CB8AC3E}">
        <p14:creationId xmlns:p14="http://schemas.microsoft.com/office/powerpoint/2010/main" val="716956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500"/>
                                        <p:tgtEl>
                                          <p:spTgt spid="17"/>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500"/>
                                        <p:tgtEl>
                                          <p:spTgt spid="12"/>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up)">
                                      <p:cBhvr>
                                        <p:cTn id="45" dur="500"/>
                                        <p:tgtEl>
                                          <p:spTgt spid="28"/>
                                        </p:tgtEl>
                                      </p:cBhvr>
                                    </p:animEffect>
                                  </p:childTnLst>
                                </p:cTn>
                              </p:par>
                            </p:childTnLst>
                          </p:cTn>
                        </p:par>
                        <p:par>
                          <p:cTn id="46" fill="hold">
                            <p:stCondLst>
                              <p:cond delay="500"/>
                            </p:stCondLst>
                            <p:childTnLst>
                              <p:par>
                                <p:cTn id="47" presetID="22" presetClass="entr" presetSubtype="2"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right)">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500"/>
                                        <p:tgtEl>
                                          <p:spTgt spid="7"/>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nodeType="click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up)">
                                      <p:cBhvr>
                                        <p:cTn id="59" dur="500"/>
                                        <p:tgtEl>
                                          <p:spTgt spid="29"/>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22" presetClass="entr" presetSubtype="1" fill="hold" nodeType="clickEffect">
                                  <p:stCondLst>
                                    <p:cond delay="250"/>
                                  </p:stCondLst>
                                  <p:childTnLst>
                                    <p:set>
                                      <p:cBhvr>
                                        <p:cTn id="71" dur="1" fill="hold">
                                          <p:stCondLst>
                                            <p:cond delay="0"/>
                                          </p:stCondLst>
                                        </p:cTn>
                                        <p:tgtEl>
                                          <p:spTgt spid="13"/>
                                        </p:tgtEl>
                                        <p:attrNameLst>
                                          <p:attrName>style.visibility</p:attrName>
                                        </p:attrNameLst>
                                      </p:cBhvr>
                                      <p:to>
                                        <p:strVal val="visible"/>
                                      </p:to>
                                    </p:set>
                                    <p:animEffect transition="in" filter="wipe(up)">
                                      <p:cBhvr>
                                        <p:cTn id="72" dur="500"/>
                                        <p:tgtEl>
                                          <p:spTgt spid="13"/>
                                        </p:tgtEl>
                                      </p:cBhvr>
                                    </p:animEffec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childTnLst>
                                </p:cTn>
                              </p:par>
                              <p:par>
                                <p:cTn id="77" presetID="10" presetClass="entr" presetSubtype="0" fill="hold" grpId="0" nodeType="withEffect">
                                  <p:stCondLst>
                                    <p:cond delay="500"/>
                                  </p:stCondLst>
                                  <p:childTnLst>
                                    <p:set>
                                      <p:cBhvr>
                                        <p:cTn id="78" dur="1" fill="hold">
                                          <p:stCondLst>
                                            <p:cond delay="0"/>
                                          </p:stCondLst>
                                        </p:cTn>
                                        <p:tgtEl>
                                          <p:spTgt spid="19"/>
                                        </p:tgtEl>
                                        <p:attrNameLst>
                                          <p:attrName>style.visibility</p:attrName>
                                        </p:attrNameLst>
                                      </p:cBhvr>
                                      <p:to>
                                        <p:strVal val="visible"/>
                                      </p:to>
                                    </p:set>
                                    <p:animEffect transition="in" filter="fade">
                                      <p:cBhvr>
                                        <p:cTn id="79" dur="500"/>
                                        <p:tgtEl>
                                          <p:spTgt spid="19"/>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1" fill="hold" nodeType="click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wipe(up)">
                                      <p:cBhvr>
                                        <p:cTn id="84" dur="500"/>
                                        <p:tgtEl>
                                          <p:spTgt spid="18"/>
                                        </p:tgtEl>
                                      </p:cBhvr>
                                    </p:animEffec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22"/>
                                        </p:tgtEl>
                                        <p:attrNameLst>
                                          <p:attrName>style.visibility</p:attrName>
                                        </p:attrNameLst>
                                      </p:cBhvr>
                                      <p:to>
                                        <p:strVal val="visible"/>
                                      </p:to>
                                    </p:set>
                                  </p:childTnLst>
                                </p:cTn>
                              </p:par>
                            </p:childTnLst>
                          </p:cTn>
                        </p:par>
                        <p:par>
                          <p:cTn id="89" fill="hold">
                            <p:stCondLst>
                              <p:cond delay="0"/>
                            </p:stCondLst>
                            <p:childTnLst>
                              <p:par>
                                <p:cTn id="90" presetID="10" presetClass="entr" presetSubtype="0" fill="hold" grpId="0" nodeType="afterEffect">
                                  <p:stCondLst>
                                    <p:cond delay="500"/>
                                  </p:stCondLst>
                                  <p:childTnLst>
                                    <p:set>
                                      <p:cBhvr>
                                        <p:cTn id="91" dur="1" fill="hold">
                                          <p:stCondLst>
                                            <p:cond delay="0"/>
                                          </p:stCondLst>
                                        </p:cTn>
                                        <p:tgtEl>
                                          <p:spTgt spid="24"/>
                                        </p:tgtEl>
                                        <p:attrNameLst>
                                          <p:attrName>style.visibility</p:attrName>
                                        </p:attrNameLst>
                                      </p:cBhvr>
                                      <p:to>
                                        <p:strVal val="visible"/>
                                      </p:to>
                                    </p:set>
                                    <p:animEffect transition="in" filter="fade">
                                      <p:cBhvr>
                                        <p:cTn id="92" dur="500"/>
                                        <p:tgtEl>
                                          <p:spTgt spid="24"/>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1" fill="hold" nodeType="click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up)">
                                      <p:cBhvr>
                                        <p:cTn id="97" dur="500"/>
                                        <p:tgtEl>
                                          <p:spTgt spid="15"/>
                                        </p:tgtEl>
                                      </p:cBhvr>
                                    </p:animEffect>
                                  </p:childTnLst>
                                </p:cTn>
                              </p:par>
                            </p:childTnLst>
                          </p:cTn>
                        </p:par>
                      </p:childTnLst>
                    </p:cTn>
                  </p:par>
                  <p:par>
                    <p:cTn id="98" fill="hold">
                      <p:stCondLst>
                        <p:cond delay="indefinite"/>
                      </p:stCondLst>
                      <p:childTnLst>
                        <p:par>
                          <p:cTn id="99" fill="hold">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27"/>
                                        </p:tgtEl>
                                        <p:attrNameLst>
                                          <p:attrName>style.visibility</p:attrName>
                                        </p:attrNameLst>
                                      </p:cBhvr>
                                      <p:to>
                                        <p:strVal val="visible"/>
                                      </p:to>
                                    </p:set>
                                  </p:childTnLst>
                                </p:cTn>
                              </p:par>
                            </p:childTnLst>
                          </p:cTn>
                        </p:par>
                        <p:par>
                          <p:cTn id="102" fill="hold">
                            <p:stCondLst>
                              <p:cond delay="0"/>
                            </p:stCondLst>
                            <p:childTnLst>
                              <p:par>
                                <p:cTn id="103" presetID="22" presetClass="entr" presetSubtype="1" fill="hold" nodeType="afterEffect">
                                  <p:stCondLst>
                                    <p:cond delay="0"/>
                                  </p:stCondLst>
                                  <p:childTnLst>
                                    <p:set>
                                      <p:cBhvr>
                                        <p:cTn id="104" dur="1" fill="hold">
                                          <p:stCondLst>
                                            <p:cond delay="0"/>
                                          </p:stCondLst>
                                        </p:cTn>
                                        <p:tgtEl>
                                          <p:spTgt spid="16"/>
                                        </p:tgtEl>
                                        <p:attrNameLst>
                                          <p:attrName>style.visibility</p:attrName>
                                        </p:attrNameLst>
                                      </p:cBhvr>
                                      <p:to>
                                        <p:strVal val="visible"/>
                                      </p:to>
                                    </p:set>
                                    <p:animEffect transition="in" filter="wipe(up)">
                                      <p:cBhvr>
                                        <p:cTn id="105" dur="500"/>
                                        <p:tgtEl>
                                          <p:spTgt spid="16"/>
                                        </p:tgtEl>
                                      </p:cBhvr>
                                    </p:animEffect>
                                  </p:childTnLst>
                                </p:cTn>
                              </p:par>
                            </p:childTnLst>
                          </p:cTn>
                        </p:par>
                      </p:childTnLst>
                    </p:cTn>
                  </p:par>
                  <p:par>
                    <p:cTn id="106" fill="hold">
                      <p:stCondLst>
                        <p:cond delay="indefinite"/>
                      </p:stCondLst>
                      <p:childTnLst>
                        <p:par>
                          <p:cTn id="107" fill="hold">
                            <p:stCondLst>
                              <p:cond delay="0"/>
                            </p:stCondLst>
                            <p:childTnLst>
                              <p:par>
                                <p:cTn id="108" presetID="1" presetClass="entr" presetSubtype="0" fill="hold" grpId="0" nodeType="clickEffect">
                                  <p:stCondLst>
                                    <p:cond delay="0"/>
                                  </p:stCondLst>
                                  <p:childTnLst>
                                    <p:set>
                                      <p:cBhvr>
                                        <p:cTn id="109" dur="1" fill="hold">
                                          <p:stCondLst>
                                            <p:cond delay="0"/>
                                          </p:stCondLst>
                                        </p:cTn>
                                        <p:tgtEl>
                                          <p:spTgt spid="21"/>
                                        </p:tgtEl>
                                        <p:attrNameLst>
                                          <p:attrName>style.visibility</p:attrName>
                                        </p:attrNameLst>
                                      </p:cBhvr>
                                      <p:to>
                                        <p:strVal val="visible"/>
                                      </p:to>
                                    </p:se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wipe(left)">
                                      <p:cBhvr>
                                        <p:cTn id="1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9" grpId="0"/>
      <p:bldP spid="20" grpId="0" animBg="1"/>
      <p:bldP spid="21" grpId="0" animBg="1"/>
      <p:bldP spid="22" grpId="0" animBg="1"/>
      <p:bldP spid="23" grpId="0"/>
      <p:bldP spid="24" grpId="0"/>
      <p:bldP spid="25" grpId="0"/>
      <p:bldP spid="26" grpId="0" animBg="1"/>
      <p:bldP spid="2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2296738"/>
            <a:ext cx="7772400" cy="1470025"/>
          </a:xfrm>
        </p:spPr>
        <p:txBody>
          <a:bodyPr>
            <a:normAutofit/>
          </a:bodyPr>
          <a:lstStyle/>
          <a:p>
            <a:pPr eaLnBrk="1" hangingPunct="1"/>
            <a:r>
              <a:rPr lang="en-US" sz="4000" b="1" dirty="0"/>
              <a:t>Preventive restructuring in Poland – New hope</a:t>
            </a:r>
          </a:p>
        </p:txBody>
      </p:sp>
      <p:sp>
        <p:nvSpPr>
          <p:cNvPr id="3" name="Subtitle 2"/>
          <p:cNvSpPr>
            <a:spLocks noGrp="1"/>
          </p:cNvSpPr>
          <p:nvPr>
            <p:ph type="subTitle" idx="1"/>
          </p:nvPr>
        </p:nvSpPr>
        <p:spPr>
          <a:xfrm>
            <a:off x="252413" y="4205058"/>
            <a:ext cx="8647112" cy="1752600"/>
          </a:xfrm>
        </p:spPr>
        <p:txBody>
          <a:bodyPr rtlCol="0">
            <a:noAutofit/>
          </a:bodyPr>
          <a:lstStyle/>
          <a:p>
            <a:pPr>
              <a:defRPr/>
            </a:pPr>
            <a:r>
              <a:rPr lang="pl-PL" sz="2800" b="1" dirty="0"/>
              <a:t>Emil Szczepanik</a:t>
            </a:r>
          </a:p>
          <a:p>
            <a:pPr>
              <a:defRPr/>
            </a:pPr>
            <a:r>
              <a:rPr lang="en-US" sz="2800" dirty="0"/>
              <a:t>(Insolvency Judge, Legislative Department, </a:t>
            </a:r>
            <a:br>
              <a:rPr lang="en-US" sz="2800" dirty="0"/>
            </a:br>
            <a:r>
              <a:rPr lang="en-US" sz="2800" dirty="0"/>
              <a:t>Ministry of Justice)</a:t>
            </a:r>
          </a:p>
        </p:txBody>
      </p:sp>
    </p:spTree>
    <p:extLst>
      <p:ext uri="{BB962C8B-B14F-4D97-AF65-F5344CB8AC3E}">
        <p14:creationId xmlns:p14="http://schemas.microsoft.com/office/powerpoint/2010/main" val="451910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305153"/>
          </a:xfrm>
        </p:spPr>
        <p:txBody>
          <a:bodyPr>
            <a:normAutofit/>
          </a:bodyPr>
          <a:lstStyle/>
          <a:p>
            <a:pPr marL="0" indent="0" algn="ctr">
              <a:spcAft>
                <a:spcPts val="1200"/>
              </a:spcAft>
              <a:buNone/>
            </a:pPr>
            <a:r>
              <a:rPr lang="en-US" sz="2200" dirty="0"/>
              <a:t>Arrangement approval proceeding</a:t>
            </a:r>
            <a:r>
              <a:rPr lang="pl-PL" sz="2200" dirty="0"/>
              <a:t>s</a:t>
            </a:r>
            <a:r>
              <a:rPr lang="en-US" sz="2200" dirty="0"/>
              <a:t> – a new p</a:t>
            </a:r>
            <a:r>
              <a:rPr lang="pl-PL" sz="2200" dirty="0" err="1"/>
              <a:t>rocedure</a:t>
            </a:r>
            <a:r>
              <a:rPr lang="en-US" sz="2200" dirty="0"/>
              <a:t> introduced by Restructuring Law (Act of 15 May 2015) replacing rehabilitation proceedings based upon Act of 28 February 2003 – Insolvency and Rehabilitation law)</a:t>
            </a:r>
          </a:p>
          <a:p>
            <a:pPr marL="0" indent="0" algn="ctr">
              <a:spcAft>
                <a:spcPts val="1200"/>
              </a:spcAft>
              <a:buNone/>
            </a:pPr>
            <a:r>
              <a:rPr lang="en-US" sz="2200" dirty="0"/>
              <a:t>Both regulations intended to prevent insolvency </a:t>
            </a:r>
          </a:p>
          <a:p>
            <a:pPr marL="0" indent="0" algn="ctr">
              <a:spcAft>
                <a:spcPts val="1200"/>
              </a:spcAft>
              <a:buNone/>
            </a:pPr>
            <a:r>
              <a:rPr lang="en-US" sz="2200" dirty="0"/>
              <a:t>Why the change?</a:t>
            </a:r>
          </a:p>
          <a:p>
            <a:pPr marL="0" indent="0" algn="ctr">
              <a:spcAft>
                <a:spcPts val="1200"/>
              </a:spcAft>
              <a:buNone/>
            </a:pPr>
            <a:endParaRPr lang="pl-PL" sz="2200" dirty="0"/>
          </a:p>
          <a:p>
            <a:pPr marL="0" indent="0" algn="ctr">
              <a:spcAft>
                <a:spcPts val="1200"/>
              </a:spcAft>
              <a:buNone/>
            </a:pPr>
            <a:endParaRPr lang="en-GB" sz="2200" dirty="0"/>
          </a:p>
        </p:txBody>
      </p:sp>
      <p:pic>
        <p:nvPicPr>
          <p:cNvPr id="4" name="Obraz 3">
            <a:extLst>
              <a:ext uri="{FF2B5EF4-FFF2-40B4-BE49-F238E27FC236}">
                <a16:creationId xmlns:a16="http://schemas.microsoft.com/office/drawing/2014/main" id="{0BAF4991-C9C3-40A6-8730-0BCBC1F54754}"/>
              </a:ext>
            </a:extLst>
          </p:cNvPr>
          <p:cNvPicPr>
            <a:picLocks noChangeAspect="1"/>
          </p:cNvPicPr>
          <p:nvPr/>
        </p:nvPicPr>
        <p:blipFill>
          <a:blip r:embed="rId3"/>
          <a:stretch>
            <a:fillRect/>
          </a:stretch>
        </p:blipFill>
        <p:spPr>
          <a:xfrm>
            <a:off x="3919537" y="4604898"/>
            <a:ext cx="1304925" cy="1362075"/>
          </a:xfrm>
          <a:prstGeom prst="rect">
            <a:avLst/>
          </a:prstGeom>
        </p:spPr>
      </p:pic>
    </p:spTree>
    <p:extLst>
      <p:ext uri="{BB962C8B-B14F-4D97-AF65-F5344CB8AC3E}">
        <p14:creationId xmlns:p14="http://schemas.microsoft.com/office/powerpoint/2010/main" val="1756589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2E2A0A9-1FBD-472E-BDF5-AB86BECBF535}"/>
              </a:ext>
            </a:extLst>
          </p:cNvPr>
          <p:cNvSpPr>
            <a:spLocks noGrp="1"/>
          </p:cNvSpPr>
          <p:nvPr>
            <p:ph type="title"/>
          </p:nvPr>
        </p:nvSpPr>
        <p:spPr/>
        <p:txBody>
          <a:bodyPr>
            <a:normAutofit fontScale="90000"/>
          </a:bodyPr>
          <a:lstStyle/>
          <a:p>
            <a:r>
              <a:rPr lang="en-US" dirty="0"/>
              <a:t>How do we define „preventive” proceedings</a:t>
            </a:r>
          </a:p>
        </p:txBody>
      </p:sp>
      <p:sp>
        <p:nvSpPr>
          <p:cNvPr id="3" name="Symbol zastępczy zawartości 2">
            <a:extLst>
              <a:ext uri="{FF2B5EF4-FFF2-40B4-BE49-F238E27FC236}">
                <a16:creationId xmlns:a16="http://schemas.microsoft.com/office/drawing/2014/main" id="{532C6318-324D-4273-903F-0E69CCCF9A1A}"/>
              </a:ext>
            </a:extLst>
          </p:cNvPr>
          <p:cNvSpPr>
            <a:spLocks noGrp="1"/>
          </p:cNvSpPr>
          <p:nvPr>
            <p:ph idx="1"/>
          </p:nvPr>
        </p:nvSpPr>
        <p:spPr/>
        <p:txBody>
          <a:bodyPr>
            <a:normAutofit/>
          </a:bodyPr>
          <a:lstStyle/>
          <a:p>
            <a:pPr algn="just"/>
            <a:r>
              <a:rPr lang="en-US" dirty="0"/>
              <a:t>Definition of insolvency (not paying or not being able to pay – the importance of judicial power to appraise the facts of the case)</a:t>
            </a:r>
          </a:p>
          <a:p>
            <a:pPr algn="just"/>
            <a:r>
              <a:rPr lang="en-US" dirty="0"/>
              <a:t>May an insolvent company start preventive proceedings or it should rather file for bankruptcy (responsibility if the process flops)</a:t>
            </a:r>
          </a:p>
          <a:p>
            <a:pPr marL="0" indent="0">
              <a:buNone/>
            </a:pPr>
            <a:endParaRPr lang="en-US" dirty="0"/>
          </a:p>
        </p:txBody>
      </p:sp>
    </p:spTree>
    <p:extLst>
      <p:ext uri="{BB962C8B-B14F-4D97-AF65-F5344CB8AC3E}">
        <p14:creationId xmlns:p14="http://schemas.microsoft.com/office/powerpoint/2010/main" val="1330364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8A130C1-CAF6-416D-AE6F-8FD7C838BC41}"/>
              </a:ext>
            </a:extLst>
          </p:cNvPr>
          <p:cNvSpPr>
            <a:spLocks noGrp="1"/>
          </p:cNvSpPr>
          <p:nvPr>
            <p:ph type="title"/>
          </p:nvPr>
        </p:nvSpPr>
        <p:spPr/>
        <p:txBody>
          <a:bodyPr>
            <a:normAutofit fontScale="90000"/>
          </a:bodyPr>
          <a:lstStyle/>
          <a:p>
            <a:pPr algn="just"/>
            <a:r>
              <a:rPr lang="en-US" dirty="0"/>
              <a:t>The conduct of the typical case (out of court part</a:t>
            </a:r>
            <a:r>
              <a:rPr lang="pl-PL" dirty="0"/>
              <a:t>)</a:t>
            </a:r>
            <a:endParaRPr lang="en-US" dirty="0"/>
          </a:p>
        </p:txBody>
      </p:sp>
      <p:graphicFrame>
        <p:nvGraphicFramePr>
          <p:cNvPr id="6" name="Symbol zastępczy zawartości 5">
            <a:extLst>
              <a:ext uri="{FF2B5EF4-FFF2-40B4-BE49-F238E27FC236}">
                <a16:creationId xmlns:a16="http://schemas.microsoft.com/office/drawing/2014/main" id="{1ED4301C-66CC-4F75-BFEE-338B212E757C}"/>
              </a:ext>
            </a:extLst>
          </p:cNvPr>
          <p:cNvGraphicFramePr>
            <a:graphicFrameLocks noGrp="1"/>
          </p:cNvGraphicFramePr>
          <p:nvPr>
            <p:ph idx="1"/>
            <p:extLst/>
          </p:nvPr>
        </p:nvGraphicFramePr>
        <p:xfrm>
          <a:off x="457200" y="3027363"/>
          <a:ext cx="8229600" cy="41752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33815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5DBE16-5A0C-4846-8C26-537E3706F02F}"/>
              </a:ext>
            </a:extLst>
          </p:cNvPr>
          <p:cNvSpPr>
            <a:spLocks noGrp="1"/>
          </p:cNvSpPr>
          <p:nvPr>
            <p:ph type="title"/>
          </p:nvPr>
        </p:nvSpPr>
        <p:spPr/>
        <p:txBody>
          <a:bodyPr/>
          <a:lstStyle/>
          <a:p>
            <a:r>
              <a:rPr lang="pl-PL" dirty="0"/>
              <a:t>Court </a:t>
            </a:r>
            <a:r>
              <a:rPr lang="en-US" dirty="0"/>
              <a:t>decision</a:t>
            </a:r>
          </a:p>
        </p:txBody>
      </p:sp>
      <p:graphicFrame>
        <p:nvGraphicFramePr>
          <p:cNvPr id="4" name="Symbol zastępczy zawartości 3">
            <a:extLst>
              <a:ext uri="{FF2B5EF4-FFF2-40B4-BE49-F238E27FC236}">
                <a16:creationId xmlns:a16="http://schemas.microsoft.com/office/drawing/2014/main" id="{C088C1C8-9046-4282-8348-1452B5D29714}"/>
              </a:ext>
            </a:extLst>
          </p:cNvPr>
          <p:cNvGraphicFramePr>
            <a:graphicFrameLocks noGrp="1"/>
          </p:cNvGraphicFramePr>
          <p:nvPr>
            <p:ph idx="1"/>
            <p:extLst/>
          </p:nvPr>
        </p:nvGraphicFramePr>
        <p:xfrm>
          <a:off x="457200" y="3027363"/>
          <a:ext cx="8229600" cy="3151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2811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A4CD8FA-817F-4E0C-B0C7-7A96B4E6E277}"/>
              </a:ext>
            </a:extLst>
          </p:cNvPr>
          <p:cNvSpPr>
            <a:spLocks noGrp="1"/>
          </p:cNvSpPr>
          <p:nvPr>
            <p:ph type="title"/>
          </p:nvPr>
        </p:nvSpPr>
        <p:spPr/>
        <p:txBody>
          <a:bodyPr>
            <a:normAutofit fontScale="90000"/>
          </a:bodyPr>
          <a:lstStyle/>
          <a:p>
            <a:r>
              <a:rPr lang="en-US" dirty="0"/>
              <a:t>Peculiarities of the approval arrangement proceedings</a:t>
            </a:r>
          </a:p>
        </p:txBody>
      </p:sp>
      <p:sp>
        <p:nvSpPr>
          <p:cNvPr id="3" name="Symbol zastępczy zawartości 2">
            <a:extLst>
              <a:ext uri="{FF2B5EF4-FFF2-40B4-BE49-F238E27FC236}">
                <a16:creationId xmlns:a16="http://schemas.microsoft.com/office/drawing/2014/main" id="{547DA2E0-C66B-4BD2-94FA-3CA68D730B89}"/>
              </a:ext>
            </a:extLst>
          </p:cNvPr>
          <p:cNvSpPr>
            <a:spLocks noGrp="1"/>
          </p:cNvSpPr>
          <p:nvPr>
            <p:ph idx="1"/>
          </p:nvPr>
        </p:nvSpPr>
        <p:spPr>
          <a:xfrm>
            <a:off x="457200" y="3027824"/>
            <a:ext cx="8229600" cy="3151354"/>
          </a:xfrm>
        </p:spPr>
        <p:txBody>
          <a:bodyPr>
            <a:normAutofit lnSpcReduction="10000"/>
          </a:bodyPr>
          <a:lstStyle/>
          <a:p>
            <a:r>
              <a:rPr lang="en-US" sz="1600" dirty="0"/>
              <a:t>Obligatory IP but limitation of the debtor’s powers is introduced for a short period after court’s ruling up to the time of validation; during this time there is also a stay of enforcement proceedings; it is not possible to stay these proceedings prior to filing for approval of the arrangement.</a:t>
            </a:r>
          </a:p>
          <a:p>
            <a:r>
              <a:rPr lang="pl-PL" sz="1600" dirty="0"/>
              <a:t>N</a:t>
            </a:r>
            <a:r>
              <a:rPr lang="en-US" sz="1600" dirty="0"/>
              <a:t>o filing of claim</a:t>
            </a:r>
            <a:r>
              <a:rPr lang="pl-PL" sz="1600" dirty="0"/>
              <a:t>s</a:t>
            </a:r>
          </a:p>
          <a:p>
            <a:r>
              <a:rPr lang="en-US" sz="1600" dirty="0"/>
              <a:t>Statutory obligation </a:t>
            </a:r>
            <a:r>
              <a:rPr lang="en-US" sz="1600" dirty="0" err="1"/>
              <a:t>fo</a:t>
            </a:r>
            <a:r>
              <a:rPr lang="pl-PL" sz="1600" dirty="0"/>
              <a:t>r</a:t>
            </a:r>
            <a:r>
              <a:rPr lang="en-US" sz="1600" dirty="0"/>
              <a:t> the IP  - must </a:t>
            </a:r>
            <a:r>
              <a:rPr lang="en-US" sz="1600" dirty="0" err="1"/>
              <a:t>i.a</a:t>
            </a:r>
            <a:r>
              <a:rPr lang="en-US" sz="1600" dirty="0"/>
              <a:t>. prepare list of claims</a:t>
            </a:r>
            <a:r>
              <a:rPr lang="pl-PL" sz="1600" dirty="0"/>
              <a:t>,</a:t>
            </a:r>
            <a:r>
              <a:rPr lang="en-US" sz="1600" dirty="0"/>
              <a:t> restructuring plan and arrangement proposals with the debtor.</a:t>
            </a:r>
          </a:p>
          <a:p>
            <a:r>
              <a:rPr lang="en-US" sz="1600" dirty="0"/>
              <a:t>Stricter rules on majority required for the approval – majority of creditors having 2/3 of all claims; possibility of voting in groups and of imposition of the arrangement o</a:t>
            </a:r>
            <a:r>
              <a:rPr lang="pl-PL" sz="1600" dirty="0"/>
              <a:t>n</a:t>
            </a:r>
            <a:r>
              <a:rPr lang="en-US" sz="1600" dirty="0"/>
              <a:t> one or more opposing groups if </a:t>
            </a:r>
            <a:r>
              <a:rPr lang="pl-PL" sz="1600" dirty="0" err="1"/>
              <a:t>it</a:t>
            </a:r>
            <a:r>
              <a:rPr lang="pl-PL" sz="1600" dirty="0"/>
              <a:t> </a:t>
            </a:r>
            <a:r>
              <a:rPr lang="en-US" sz="1600" dirty="0"/>
              <a:t>is more favorable to the creditors</a:t>
            </a:r>
            <a:r>
              <a:rPr lang="pl-PL" sz="1600" dirty="0"/>
              <a:t> </a:t>
            </a:r>
            <a:r>
              <a:rPr lang="en-US" sz="1600" dirty="0"/>
              <a:t>than</a:t>
            </a:r>
            <a:r>
              <a:rPr lang="pl-PL" sz="1600" dirty="0"/>
              <a:t> </a:t>
            </a:r>
            <a:r>
              <a:rPr lang="en-US" sz="1600" dirty="0"/>
              <a:t>insolvency</a:t>
            </a:r>
            <a:r>
              <a:rPr lang="pl-PL" sz="1600" dirty="0"/>
              <a:t>. </a:t>
            </a:r>
            <a:endParaRPr lang="en-US" sz="1600" dirty="0"/>
          </a:p>
          <a:p>
            <a:r>
              <a:rPr lang="en-US" sz="1600" dirty="0"/>
              <a:t>There are special rules concerning state aid that might be available for restructuring. </a:t>
            </a:r>
            <a:endParaRPr lang="pl-PL" sz="1600" dirty="0"/>
          </a:p>
          <a:p>
            <a:r>
              <a:rPr lang="en-US" sz="1600" dirty="0"/>
              <a:t>Labor law claims and secured claims are not participating unless</a:t>
            </a:r>
            <a:r>
              <a:rPr lang="pl-PL" sz="1600" dirty="0"/>
              <a:t> </a:t>
            </a:r>
            <a:r>
              <a:rPr lang="en-US" sz="1600" dirty="0"/>
              <a:t>prior consent is given</a:t>
            </a:r>
          </a:p>
          <a:p>
            <a:endParaRPr lang="pl-PL" sz="1600" dirty="0"/>
          </a:p>
        </p:txBody>
      </p:sp>
    </p:spTree>
    <p:extLst>
      <p:ext uri="{BB962C8B-B14F-4D97-AF65-F5344CB8AC3E}">
        <p14:creationId xmlns:p14="http://schemas.microsoft.com/office/powerpoint/2010/main" val="505881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6EEF912-0DAB-405A-B7CA-AFC0023829ED}"/>
              </a:ext>
            </a:extLst>
          </p:cNvPr>
          <p:cNvSpPr>
            <a:spLocks noGrp="1"/>
          </p:cNvSpPr>
          <p:nvPr>
            <p:ph type="title"/>
          </p:nvPr>
        </p:nvSpPr>
        <p:spPr>
          <a:xfrm>
            <a:off x="457200" y="1989937"/>
            <a:ext cx="8229600" cy="1143000"/>
          </a:xfrm>
        </p:spPr>
        <p:txBody>
          <a:bodyPr>
            <a:normAutofit fontScale="90000"/>
          </a:bodyPr>
          <a:lstStyle/>
          <a:p>
            <a:r>
              <a:rPr lang="en-US" dirty="0"/>
              <a:t>Approval arrangement proceeding as a legal vehicle for partial arrangement</a:t>
            </a:r>
            <a:br>
              <a:rPr lang="pl-PL" dirty="0"/>
            </a:br>
            <a:endParaRPr lang="en-US" dirty="0"/>
          </a:p>
        </p:txBody>
      </p:sp>
      <p:sp>
        <p:nvSpPr>
          <p:cNvPr id="3" name="Symbol zastępczy zawartości 2">
            <a:extLst>
              <a:ext uri="{FF2B5EF4-FFF2-40B4-BE49-F238E27FC236}">
                <a16:creationId xmlns:a16="http://schemas.microsoft.com/office/drawing/2014/main" id="{571486C6-7AAF-4B43-A7DC-3B76C0CBE5C8}"/>
              </a:ext>
            </a:extLst>
          </p:cNvPr>
          <p:cNvSpPr>
            <a:spLocks noGrp="1"/>
          </p:cNvSpPr>
          <p:nvPr>
            <p:ph idx="1"/>
          </p:nvPr>
        </p:nvSpPr>
        <p:spPr>
          <a:xfrm>
            <a:off x="457200" y="3315500"/>
            <a:ext cx="8229600" cy="3151354"/>
          </a:xfrm>
        </p:spPr>
        <p:txBody>
          <a:bodyPr/>
          <a:lstStyle/>
          <a:p>
            <a:r>
              <a:rPr lang="pl-PL" sz="2400" dirty="0"/>
              <a:t>May be </a:t>
            </a:r>
            <a:r>
              <a:rPr lang="en-US" sz="2400" dirty="0"/>
              <a:t>used</a:t>
            </a:r>
            <a:r>
              <a:rPr lang="pl-PL" sz="2400" dirty="0"/>
              <a:t> </a:t>
            </a:r>
            <a:r>
              <a:rPr lang="en-US" sz="2400" dirty="0"/>
              <a:t>parallelly</a:t>
            </a:r>
            <a:r>
              <a:rPr lang="pl-PL" sz="2400" dirty="0"/>
              <a:t> with </a:t>
            </a:r>
            <a:r>
              <a:rPr lang="en-US" sz="2400" dirty="0"/>
              <a:t>other restructuring proceedings if not covering</a:t>
            </a:r>
            <a:r>
              <a:rPr lang="pl-PL" sz="2400" dirty="0"/>
              <a:t> the same </a:t>
            </a:r>
            <a:r>
              <a:rPr lang="en-US" sz="2400" dirty="0"/>
              <a:t>claims</a:t>
            </a:r>
            <a:r>
              <a:rPr lang="pl-PL" sz="2400" dirty="0"/>
              <a:t>;</a:t>
            </a:r>
          </a:p>
          <a:p>
            <a:r>
              <a:rPr lang="en-US" sz="2400" dirty="0"/>
              <a:t>May be used for secured claims without creditors’ consent but under no worse-off principle</a:t>
            </a:r>
          </a:p>
          <a:p>
            <a:r>
              <a:rPr lang="pl-PL" sz="2400" dirty="0"/>
              <a:t>May be </a:t>
            </a:r>
            <a:r>
              <a:rPr lang="en-US" sz="2400" dirty="0"/>
              <a:t>challenged if the creditors selected for the partial arrangement are not chosen under objective</a:t>
            </a:r>
            <a:r>
              <a:rPr lang="pl-PL" sz="2400" dirty="0"/>
              <a:t> and</a:t>
            </a:r>
            <a:r>
              <a:rPr lang="en-US" sz="2400" dirty="0"/>
              <a:t> clear criteria  </a:t>
            </a:r>
          </a:p>
          <a:p>
            <a:endParaRPr lang="en-US" dirty="0"/>
          </a:p>
        </p:txBody>
      </p:sp>
    </p:spTree>
    <p:extLst>
      <p:ext uri="{BB962C8B-B14F-4D97-AF65-F5344CB8AC3E}">
        <p14:creationId xmlns:p14="http://schemas.microsoft.com/office/powerpoint/2010/main" val="457670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20712BD-DE00-40B3-B0B6-44ECEBFFA210}"/>
              </a:ext>
            </a:extLst>
          </p:cNvPr>
          <p:cNvSpPr>
            <a:spLocks noGrp="1"/>
          </p:cNvSpPr>
          <p:nvPr>
            <p:ph type="title"/>
          </p:nvPr>
        </p:nvSpPr>
        <p:spPr/>
        <p:txBody>
          <a:bodyPr/>
          <a:lstStyle/>
          <a:p>
            <a:r>
              <a:rPr lang="pl-PL" dirty="0"/>
              <a:t>How </a:t>
            </a:r>
            <a:r>
              <a:rPr lang="en-US" dirty="0"/>
              <a:t>does new law relate </a:t>
            </a:r>
            <a:r>
              <a:rPr lang="pl-PL" dirty="0"/>
              <a:t>to EU law</a:t>
            </a:r>
            <a:endParaRPr lang="en-US" dirty="0"/>
          </a:p>
        </p:txBody>
      </p:sp>
      <p:sp>
        <p:nvSpPr>
          <p:cNvPr id="3" name="Symbol zastępczy zawartości 2">
            <a:extLst>
              <a:ext uri="{FF2B5EF4-FFF2-40B4-BE49-F238E27FC236}">
                <a16:creationId xmlns:a16="http://schemas.microsoft.com/office/drawing/2014/main" id="{F4D6B02C-54FD-46C5-9F0B-CCEF3B7617CE}"/>
              </a:ext>
            </a:extLst>
          </p:cNvPr>
          <p:cNvSpPr>
            <a:spLocks noGrp="1"/>
          </p:cNvSpPr>
          <p:nvPr>
            <p:ph idx="1"/>
          </p:nvPr>
        </p:nvSpPr>
        <p:spPr/>
        <p:txBody>
          <a:bodyPr>
            <a:normAutofit fontScale="92500" lnSpcReduction="10000"/>
          </a:bodyPr>
          <a:lstStyle/>
          <a:p>
            <a:pPr algn="just"/>
            <a:r>
              <a:rPr lang="en-US" dirty="0"/>
              <a:t>Regulation 13</a:t>
            </a:r>
            <a:r>
              <a:rPr lang="pl-PL" dirty="0"/>
              <a:t>46</a:t>
            </a:r>
            <a:r>
              <a:rPr lang="en-US" dirty="0"/>
              <a:t>/2000 not intended for preventive proceedings; only three out of four Polish restructuring proceedings are covered by the regulation</a:t>
            </a:r>
            <a:r>
              <a:rPr lang="pl-PL" dirty="0"/>
              <a:t>.</a:t>
            </a:r>
            <a:endParaRPr lang="en-US" dirty="0"/>
          </a:p>
          <a:p>
            <a:pPr algn="just"/>
            <a:r>
              <a:rPr lang="en-US" dirty="0"/>
              <a:t>The recast cover all </a:t>
            </a:r>
            <a:r>
              <a:rPr lang="pl-PL" dirty="0"/>
              <a:t>4</a:t>
            </a:r>
            <a:r>
              <a:rPr lang="en-US" dirty="0"/>
              <a:t> restructuring proceedings, including approval arrangement proceedings</a:t>
            </a:r>
            <a:r>
              <a:rPr lang="pl-PL" dirty="0"/>
              <a:t> – </a:t>
            </a:r>
            <a:r>
              <a:rPr lang="en-US" dirty="0"/>
              <a:t>regulation</a:t>
            </a:r>
            <a:r>
              <a:rPr lang="pl-PL" dirty="0"/>
              <a:t> 2017/353. </a:t>
            </a:r>
          </a:p>
        </p:txBody>
      </p:sp>
    </p:spTree>
    <p:extLst>
      <p:ext uri="{BB962C8B-B14F-4D97-AF65-F5344CB8AC3E}">
        <p14:creationId xmlns:p14="http://schemas.microsoft.com/office/powerpoint/2010/main" val="19336746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085EF02-D30B-41A7-A065-779F9C6A490E}"/>
              </a:ext>
            </a:extLst>
          </p:cNvPr>
          <p:cNvSpPr>
            <a:spLocks noGrp="1"/>
          </p:cNvSpPr>
          <p:nvPr>
            <p:ph type="title"/>
          </p:nvPr>
        </p:nvSpPr>
        <p:spPr/>
        <p:txBody>
          <a:bodyPr/>
          <a:lstStyle/>
          <a:p>
            <a:r>
              <a:rPr lang="pl-PL" dirty="0"/>
              <a:t>New Law – a </a:t>
            </a:r>
            <a:r>
              <a:rPr lang="en-US" dirty="0"/>
              <a:t>success</a:t>
            </a:r>
            <a:r>
              <a:rPr lang="pl-PL" dirty="0"/>
              <a:t>?</a:t>
            </a:r>
            <a:endParaRPr lang="en-US" dirty="0"/>
          </a:p>
        </p:txBody>
      </p:sp>
      <p:sp>
        <p:nvSpPr>
          <p:cNvPr id="3" name="Symbol zastępczy zawartości 2">
            <a:extLst>
              <a:ext uri="{FF2B5EF4-FFF2-40B4-BE49-F238E27FC236}">
                <a16:creationId xmlns:a16="http://schemas.microsoft.com/office/drawing/2014/main" id="{7E680DAA-D067-44F1-BF59-EB2C880FEC6E}"/>
              </a:ext>
            </a:extLst>
          </p:cNvPr>
          <p:cNvSpPr>
            <a:spLocks noGrp="1"/>
          </p:cNvSpPr>
          <p:nvPr>
            <p:ph idx="1"/>
          </p:nvPr>
        </p:nvSpPr>
        <p:spPr/>
        <p:txBody>
          <a:bodyPr>
            <a:normAutofit fontScale="62500" lnSpcReduction="20000"/>
          </a:bodyPr>
          <a:lstStyle/>
          <a:p>
            <a:r>
              <a:rPr lang="en-US" sz="3400" dirty="0"/>
              <a:t>Rehabilitation proceedings before 1.1.2016 – approx.</a:t>
            </a:r>
            <a:r>
              <a:rPr lang="pl-PL" sz="3400" dirty="0"/>
              <a:t> 15 </a:t>
            </a:r>
            <a:r>
              <a:rPr lang="en-US" sz="3400" dirty="0"/>
              <a:t>case</a:t>
            </a:r>
            <a:r>
              <a:rPr lang="pl-PL" sz="3400" dirty="0"/>
              <a:t>s </a:t>
            </a:r>
            <a:r>
              <a:rPr lang="en-US" sz="3400" dirty="0"/>
              <a:t>a year</a:t>
            </a:r>
            <a:r>
              <a:rPr lang="pl-PL" sz="3400" dirty="0"/>
              <a:t> … and 3 </a:t>
            </a:r>
            <a:r>
              <a:rPr lang="en-US" sz="3400" dirty="0"/>
              <a:t>arrangement approved by the courts</a:t>
            </a:r>
            <a:r>
              <a:rPr lang="pl-PL" sz="3400" dirty="0"/>
              <a:t> in 4 </a:t>
            </a:r>
            <a:r>
              <a:rPr lang="en-US" sz="3400" dirty="0"/>
              <a:t>years</a:t>
            </a:r>
          </a:p>
          <a:p>
            <a:r>
              <a:rPr lang="en-US" sz="3400" dirty="0"/>
              <a:t>Approval Arrangement Proceedings </a:t>
            </a:r>
            <a:r>
              <a:rPr lang="pl-PL" sz="3400" dirty="0"/>
              <a:t>– in 15 </a:t>
            </a:r>
            <a:r>
              <a:rPr lang="en-US" sz="3400" dirty="0"/>
              <a:t>months – 1</a:t>
            </a:r>
            <a:r>
              <a:rPr lang="pl-PL" sz="3400" dirty="0"/>
              <a:t>3</a:t>
            </a:r>
            <a:r>
              <a:rPr lang="en-US" sz="3400" dirty="0"/>
              <a:t> cases and 6 approvals</a:t>
            </a:r>
          </a:p>
          <a:p>
            <a:r>
              <a:rPr lang="en-US" sz="3400" dirty="0"/>
              <a:t>Professionalism of the courts</a:t>
            </a:r>
            <a:r>
              <a:rPr lang="pl-PL" sz="3400" dirty="0"/>
              <a:t>, </a:t>
            </a:r>
            <a:r>
              <a:rPr lang="pl-PL" sz="3400" dirty="0" err="1"/>
              <a:t>IPs</a:t>
            </a:r>
            <a:r>
              <a:rPr lang="pl-PL" sz="3400" dirty="0"/>
              <a:t> and </a:t>
            </a:r>
            <a:r>
              <a:rPr lang="en-US" sz="3400" dirty="0"/>
              <a:t>legal advisers  </a:t>
            </a:r>
            <a:r>
              <a:rPr lang="pl-PL" sz="3400" dirty="0"/>
              <a:t>– </a:t>
            </a:r>
            <a:r>
              <a:rPr lang="en-US" sz="3400" dirty="0"/>
              <a:t>underestimated factors</a:t>
            </a:r>
            <a:r>
              <a:rPr lang="pl-PL" sz="3400" dirty="0"/>
              <a:t> to </a:t>
            </a:r>
            <a:r>
              <a:rPr lang="en-US" sz="3400" dirty="0"/>
              <a:t>create efficient insolvency </a:t>
            </a:r>
            <a:r>
              <a:rPr lang="pl-PL" sz="3400" dirty="0"/>
              <a:t>regime</a:t>
            </a:r>
          </a:p>
          <a:p>
            <a:r>
              <a:rPr lang="pl-PL" sz="3400" dirty="0"/>
              <a:t>Lack of </a:t>
            </a:r>
            <a:r>
              <a:rPr lang="en-US" sz="3400" dirty="0"/>
              <a:t>sophisticated</a:t>
            </a:r>
            <a:r>
              <a:rPr lang="pl-PL" sz="3400" dirty="0"/>
              <a:t> </a:t>
            </a:r>
            <a:r>
              <a:rPr lang="en-US" sz="3400" dirty="0"/>
              <a:t>supportive</a:t>
            </a:r>
            <a:r>
              <a:rPr lang="pl-PL" sz="3400" dirty="0"/>
              <a:t> </a:t>
            </a:r>
            <a:r>
              <a:rPr lang="en-US" sz="3400" dirty="0"/>
              <a:t>electronic</a:t>
            </a:r>
            <a:r>
              <a:rPr lang="pl-PL" sz="3400" dirty="0"/>
              <a:t> system (</a:t>
            </a:r>
            <a:r>
              <a:rPr lang="en-US" sz="3400" dirty="0"/>
              <a:t>hopefully</a:t>
            </a:r>
            <a:r>
              <a:rPr lang="pl-PL" sz="3400" dirty="0"/>
              <a:t> 2018)</a:t>
            </a:r>
            <a:endParaRPr lang="en-US" sz="3400" dirty="0"/>
          </a:p>
          <a:p>
            <a:r>
              <a:rPr lang="pl-PL" sz="3400" dirty="0"/>
              <a:t>Lack of </a:t>
            </a:r>
            <a:r>
              <a:rPr lang="en-US" sz="3400" dirty="0"/>
              <a:t>full</a:t>
            </a:r>
            <a:r>
              <a:rPr lang="pl-PL" sz="3400" dirty="0"/>
              <a:t> </a:t>
            </a:r>
            <a:r>
              <a:rPr lang="en-US" sz="3400" dirty="0"/>
              <a:t>compatibility with the present project</a:t>
            </a:r>
            <a:r>
              <a:rPr lang="pl-PL" sz="3400" dirty="0"/>
              <a:t> of the Directive on </a:t>
            </a:r>
            <a:r>
              <a:rPr lang="en-US" sz="3400" dirty="0"/>
              <a:t>insolvency</a:t>
            </a:r>
            <a:r>
              <a:rPr lang="pl-PL" sz="3400" dirty="0"/>
              <a:t> – </a:t>
            </a:r>
            <a:r>
              <a:rPr lang="en-US" sz="3400" dirty="0"/>
              <a:t>who should change</a:t>
            </a:r>
            <a:r>
              <a:rPr lang="pl-PL" sz="3400" dirty="0"/>
              <a:t>?</a:t>
            </a:r>
          </a:p>
          <a:p>
            <a:endParaRPr lang="en-US" dirty="0"/>
          </a:p>
          <a:p>
            <a:endParaRPr lang="en-US" dirty="0"/>
          </a:p>
        </p:txBody>
      </p:sp>
    </p:spTree>
    <p:extLst>
      <p:ext uri="{BB962C8B-B14F-4D97-AF65-F5344CB8AC3E}">
        <p14:creationId xmlns:p14="http://schemas.microsoft.com/office/powerpoint/2010/main" val="14002494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dtytuł 1"/>
          <p:cNvSpPr>
            <a:spLocks noGrp="1"/>
          </p:cNvSpPr>
          <p:nvPr>
            <p:ph type="subTitle" idx="1"/>
          </p:nvPr>
        </p:nvSpPr>
        <p:spPr/>
        <p:txBody>
          <a:bodyPr>
            <a:normAutofit/>
          </a:bodyPr>
          <a:lstStyle/>
          <a:p>
            <a:pPr lvl="0" defTabSz="914400" fontAlgn="base">
              <a:spcAft>
                <a:spcPct val="0"/>
              </a:spcAft>
              <a:defRPr/>
            </a:pPr>
            <a:r>
              <a:rPr lang="en-US" sz="2800" b="1" dirty="0" err="1">
                <a:solidFill>
                  <a:schemeClr val="bg1">
                    <a:lumMod val="50000"/>
                  </a:schemeClr>
                </a:solidFill>
                <a:latin typeface="Calibri" charset="0"/>
                <a:ea typeface="Calibri" charset="0"/>
                <a:cs typeface="Calibri" charset="0"/>
              </a:rPr>
              <a:t>Przemysław</a:t>
            </a:r>
            <a:r>
              <a:rPr lang="en-US" sz="2800" b="1" dirty="0">
                <a:solidFill>
                  <a:schemeClr val="bg1">
                    <a:lumMod val="50000"/>
                  </a:schemeClr>
                </a:solidFill>
                <a:latin typeface="Calibri" charset="0"/>
                <a:ea typeface="Calibri" charset="0"/>
                <a:cs typeface="Calibri" charset="0"/>
              </a:rPr>
              <a:t> </a:t>
            </a:r>
            <a:r>
              <a:rPr lang="en-US" sz="2800" b="1" dirty="0" err="1">
                <a:solidFill>
                  <a:schemeClr val="bg1">
                    <a:lumMod val="50000"/>
                  </a:schemeClr>
                </a:solidFill>
                <a:latin typeface="Calibri" charset="0"/>
                <a:ea typeface="Calibri" charset="0"/>
                <a:cs typeface="Calibri" charset="0"/>
              </a:rPr>
              <a:t>Wierzbicki</a:t>
            </a:r>
            <a:endParaRPr lang="en-US" sz="2800" b="1" dirty="0">
              <a:solidFill>
                <a:schemeClr val="bg1">
                  <a:lumMod val="50000"/>
                </a:schemeClr>
              </a:solidFill>
              <a:latin typeface="Calibri" charset="0"/>
              <a:ea typeface="Calibri" charset="0"/>
              <a:cs typeface="Calibri" charset="0"/>
            </a:endParaRPr>
          </a:p>
          <a:p>
            <a:pPr lvl="0" defTabSz="914400" fontAlgn="base">
              <a:spcAft>
                <a:spcPct val="0"/>
              </a:spcAft>
              <a:defRPr/>
            </a:pPr>
            <a:r>
              <a:rPr lang="en-US" sz="2800" b="1" dirty="0">
                <a:solidFill>
                  <a:schemeClr val="bg1">
                    <a:lumMod val="50000"/>
                  </a:schemeClr>
                </a:solidFill>
                <a:latin typeface="Calibri" charset="0"/>
                <a:ea typeface="Calibri" charset="0"/>
                <a:cs typeface="Calibri" charset="0"/>
              </a:rPr>
              <a:t>(Attorney at law, restructuring advisor, SPR, INSOL Europe)</a:t>
            </a:r>
          </a:p>
        </p:txBody>
      </p:sp>
      <p:sp>
        <p:nvSpPr>
          <p:cNvPr id="6" name="Title 1"/>
          <p:cNvSpPr>
            <a:spLocks noGrp="1"/>
          </p:cNvSpPr>
          <p:nvPr>
            <p:ph type="ctrTitle"/>
          </p:nvPr>
        </p:nvSpPr>
        <p:spPr/>
        <p:txBody>
          <a:bodyPr>
            <a:noAutofit/>
          </a:bodyPr>
          <a:lstStyle/>
          <a:p>
            <a:pPr eaLnBrk="1" hangingPunct="1"/>
            <a:r>
              <a:rPr lang="en-US" altLang="pl-PL" sz="4000" b="1" dirty="0">
                <a:latin typeface="Calibri" charset="0"/>
                <a:ea typeface="Calibri" charset="0"/>
                <a:cs typeface="Calibri" charset="0"/>
              </a:rPr>
              <a:t>ARRANGEMENT APPROVAL PROCEDURE IN POLAND</a:t>
            </a:r>
          </a:p>
        </p:txBody>
      </p:sp>
    </p:spTree>
    <p:extLst>
      <p:ext uri="{BB962C8B-B14F-4D97-AF65-F5344CB8AC3E}">
        <p14:creationId xmlns:p14="http://schemas.microsoft.com/office/powerpoint/2010/main" val="18441340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1"/>
          <p:cNvSpPr txBox="1">
            <a:spLocks noChangeArrowheads="1"/>
          </p:cNvSpPr>
          <p:nvPr/>
        </p:nvSpPr>
        <p:spPr bwMode="auto">
          <a:xfrm>
            <a:off x="1151731" y="1624013"/>
            <a:ext cx="68405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pl-PL" sz="3600" b="1" dirty="0">
                <a:solidFill>
                  <a:srgbClr val="C00000"/>
                </a:solidFill>
              </a:rPr>
              <a:t>ARRANGEMENT APPROVAL </a:t>
            </a:r>
          </a:p>
          <a:p>
            <a:pPr algn="ctr">
              <a:spcBef>
                <a:spcPct val="0"/>
              </a:spcBef>
              <a:buFontTx/>
              <a:buNone/>
            </a:pPr>
            <a:r>
              <a:rPr lang="en-US" altLang="pl-PL" sz="3600" b="1" dirty="0">
                <a:solidFill>
                  <a:srgbClr val="C00000"/>
                </a:solidFill>
              </a:rPr>
              <a:t>PROCEDURE</a:t>
            </a:r>
          </a:p>
        </p:txBody>
      </p:sp>
      <p:sp>
        <p:nvSpPr>
          <p:cNvPr id="6" name="Symbol zastępczy zawartości 5"/>
          <p:cNvSpPr txBox="1">
            <a:spLocks noGrp="1"/>
          </p:cNvSpPr>
          <p:nvPr>
            <p:ph idx="1"/>
          </p:nvPr>
        </p:nvSpPr>
        <p:spPr>
          <a:xfrm>
            <a:off x="457200" y="3027824"/>
            <a:ext cx="8229600" cy="3440942"/>
          </a:xfrm>
          <a:prstGeom prst="rect">
            <a:avLst/>
          </a:prstGeom>
          <a:noFill/>
        </p:spPr>
        <p:txBody>
          <a:bodyPr>
            <a:spAutoFit/>
          </a:bodyPr>
          <a:lstStyle/>
          <a:p>
            <a:pPr marL="914400" lvl="1" indent="-457200" algn="just">
              <a:buFont typeface="Arial" panose="020B0604020202020204" pitchFamily="34" charset="0"/>
              <a:buChar char="•"/>
              <a:defRPr/>
            </a:pPr>
            <a:endParaRPr lang="en-US" sz="3200" dirty="0"/>
          </a:p>
          <a:p>
            <a:pPr marL="914400" lvl="1" indent="-457200" algn="just">
              <a:buFont typeface="Arial" panose="020B0604020202020204" pitchFamily="34" charset="0"/>
              <a:buChar char="•"/>
              <a:defRPr/>
            </a:pPr>
            <a:r>
              <a:rPr lang="en-US" sz="3200" dirty="0"/>
              <a:t>Introduced in 2016</a:t>
            </a:r>
          </a:p>
          <a:p>
            <a:pPr marL="914400" lvl="1" indent="-457200" algn="just">
              <a:buFont typeface="Arial" panose="020B0604020202020204" pitchFamily="34" charset="0"/>
              <a:buChar char="•"/>
              <a:defRPr/>
            </a:pPr>
            <a:r>
              <a:rPr lang="en-US" sz="3200" dirty="0"/>
              <a:t>New approach in Polish insolvency/ restructuring law</a:t>
            </a:r>
          </a:p>
          <a:p>
            <a:pPr marL="914400" lvl="1" indent="-457200" algn="just">
              <a:buFont typeface="Arial" panose="020B0604020202020204" pitchFamily="34" charset="0"/>
              <a:buChar char="•"/>
              <a:defRPr/>
            </a:pPr>
            <a:r>
              <a:rPr lang="en-US" sz="3200" dirty="0"/>
              <a:t>In 2016: 8 motions</a:t>
            </a:r>
          </a:p>
          <a:p>
            <a:pPr marL="914400" lvl="1" indent="-457200" algn="just">
              <a:buFont typeface="Arial" panose="020B0604020202020204" pitchFamily="34" charset="0"/>
              <a:buChar char="•"/>
              <a:defRPr/>
            </a:pPr>
            <a:r>
              <a:rPr lang="en-US" sz="3200" dirty="0"/>
              <a:t>In Q</a:t>
            </a:r>
            <a:r>
              <a:rPr lang="pl-PL" sz="3200" dirty="0"/>
              <a:t>1’</a:t>
            </a:r>
            <a:r>
              <a:rPr lang="en-US" sz="3200" dirty="0"/>
              <a:t>2017: 5 motions</a:t>
            </a:r>
            <a:endParaRPr lang="en-US" sz="2400" dirty="0"/>
          </a:p>
        </p:txBody>
      </p:sp>
    </p:spTree>
    <p:extLst>
      <p:ext uri="{BB962C8B-B14F-4D97-AF65-F5344CB8AC3E}">
        <p14:creationId xmlns:p14="http://schemas.microsoft.com/office/powerpoint/2010/main" val="1876934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1"/>
          <p:cNvSpPr txBox="1">
            <a:spLocks noChangeArrowheads="1"/>
          </p:cNvSpPr>
          <p:nvPr/>
        </p:nvSpPr>
        <p:spPr bwMode="auto">
          <a:xfrm>
            <a:off x="1151731" y="1624013"/>
            <a:ext cx="68405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pl-PL" sz="3600" b="1" dirty="0">
                <a:solidFill>
                  <a:srgbClr val="C00000"/>
                </a:solidFill>
              </a:rPr>
              <a:t>ARRANGEMENT APPROVAL </a:t>
            </a:r>
          </a:p>
          <a:p>
            <a:pPr algn="ctr">
              <a:spcBef>
                <a:spcPct val="0"/>
              </a:spcBef>
              <a:buFontTx/>
              <a:buNone/>
            </a:pPr>
            <a:r>
              <a:rPr lang="en-US" altLang="pl-PL" sz="3600" b="1" dirty="0">
                <a:solidFill>
                  <a:srgbClr val="C00000"/>
                </a:solidFill>
              </a:rPr>
              <a:t>PROCEDURE</a:t>
            </a:r>
          </a:p>
        </p:txBody>
      </p:sp>
      <p:sp>
        <p:nvSpPr>
          <p:cNvPr id="7" name="pole tekstowe 6"/>
          <p:cNvSpPr txBox="1"/>
          <p:nvPr/>
        </p:nvSpPr>
        <p:spPr>
          <a:xfrm>
            <a:off x="323850" y="2824163"/>
            <a:ext cx="8640763" cy="3848100"/>
          </a:xfrm>
          <a:prstGeom prst="rect">
            <a:avLst/>
          </a:prstGeom>
          <a:noFill/>
        </p:spPr>
        <p:txBody>
          <a:bodyPr>
            <a:spAutoFit/>
          </a:bodyPr>
          <a:lstStyle/>
          <a:p>
            <a:pPr marL="914400" lvl="1" indent="-457200" algn="just">
              <a:buFont typeface="Arial" panose="020B0604020202020204" pitchFamily="34" charset="0"/>
              <a:buChar char="•"/>
              <a:defRPr/>
            </a:pPr>
            <a:endParaRPr lang="en-US" sz="3200" dirty="0"/>
          </a:p>
          <a:p>
            <a:pPr marL="358775" lvl="1" indent="-358775" algn="just">
              <a:buFont typeface="Arial" panose="020B0604020202020204" pitchFamily="34" charset="0"/>
              <a:buChar char="•"/>
              <a:defRPr/>
            </a:pPr>
            <a:r>
              <a:rPr lang="en-US" sz="3200" dirty="0"/>
              <a:t>What is Arrangement Approval Procedure?</a:t>
            </a:r>
          </a:p>
          <a:p>
            <a:pPr marL="358775" lvl="1" indent="-358775" algn="just">
              <a:buFont typeface="Arial" panose="020B0604020202020204" pitchFamily="34" charset="0"/>
              <a:buChar char="•"/>
              <a:defRPr/>
            </a:pPr>
            <a:endParaRPr lang="en-US" sz="3200" dirty="0"/>
          </a:p>
          <a:p>
            <a:pPr marL="358775" lvl="1" indent="-358775" algn="just">
              <a:buFont typeface="Arial" panose="020B0604020202020204" pitchFamily="34" charset="0"/>
              <a:buChar char="•"/>
              <a:defRPr/>
            </a:pPr>
            <a:r>
              <a:rPr lang="en-US" sz="3200" dirty="0"/>
              <a:t>Who is Arrangement Approval Procedure for?</a:t>
            </a:r>
          </a:p>
          <a:p>
            <a:pPr marL="0" lvl="1" algn="just">
              <a:defRPr/>
            </a:pPr>
            <a:endParaRPr lang="en-US" sz="3200" dirty="0"/>
          </a:p>
          <a:p>
            <a:pPr marL="358775" lvl="1" indent="-358775" algn="just">
              <a:buFont typeface="Arial" panose="020B0604020202020204" pitchFamily="34" charset="0"/>
              <a:buChar char="•"/>
              <a:defRPr/>
            </a:pPr>
            <a:r>
              <a:rPr lang="en-US" sz="3200" dirty="0"/>
              <a:t>Benefits / risks?</a:t>
            </a:r>
          </a:p>
          <a:p>
            <a:pPr marL="342900" indent="-342900" algn="just">
              <a:buFont typeface="Arial" panose="020B0604020202020204" pitchFamily="34" charset="0"/>
              <a:buChar char="•"/>
              <a:defRPr/>
            </a:pPr>
            <a:endParaRPr lang="en-US" sz="2800" dirty="0"/>
          </a:p>
          <a:p>
            <a:pPr algn="just">
              <a:defRPr/>
            </a:pPr>
            <a:endParaRPr lang="en-US" sz="2400" dirty="0"/>
          </a:p>
        </p:txBody>
      </p:sp>
    </p:spTree>
    <p:extLst>
      <p:ext uri="{BB962C8B-B14F-4D97-AF65-F5344CB8AC3E}">
        <p14:creationId xmlns:p14="http://schemas.microsoft.com/office/powerpoint/2010/main" val="16197729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27" y="1282700"/>
            <a:ext cx="9144000"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ole tekstowe 5"/>
          <p:cNvSpPr txBox="1"/>
          <p:nvPr/>
        </p:nvSpPr>
        <p:spPr>
          <a:xfrm>
            <a:off x="65906" y="1564489"/>
            <a:ext cx="9012188" cy="1015663"/>
          </a:xfrm>
          <a:prstGeom prst="rect">
            <a:avLst/>
          </a:prstGeom>
          <a:noFill/>
        </p:spPr>
        <p:txBody>
          <a:bodyPr wrap="square">
            <a:spAutoFit/>
          </a:bodyPr>
          <a:lstStyle/>
          <a:p>
            <a:pPr lvl="1" algn="ctr">
              <a:defRPr/>
            </a:pPr>
            <a:r>
              <a:rPr lang="en-US" sz="3600" dirty="0"/>
              <a:t>Company </a:t>
            </a:r>
            <a:r>
              <a:rPr lang="en-US" sz="3600" i="1" dirty="0"/>
              <a:t>Cactus</a:t>
            </a:r>
            <a:r>
              <a:rPr lang="en-US" sz="3600" dirty="0"/>
              <a:t> has some problems</a:t>
            </a:r>
            <a:endParaRPr lang="en-US" sz="2800" dirty="0"/>
          </a:p>
          <a:p>
            <a:pPr algn="ctr">
              <a:defRPr/>
            </a:pPr>
            <a:endParaRPr lang="en-US" sz="2400" dirty="0"/>
          </a:p>
        </p:txBody>
      </p:sp>
    </p:spTree>
    <p:extLst>
      <p:ext uri="{BB962C8B-B14F-4D97-AF65-F5344CB8AC3E}">
        <p14:creationId xmlns:p14="http://schemas.microsoft.com/office/powerpoint/2010/main" val="13699086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1150" y="1543050"/>
            <a:ext cx="2478088" cy="371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Łącznik prostoliniowy 7"/>
          <p:cNvCxnSpPr/>
          <p:nvPr/>
        </p:nvCxnSpPr>
        <p:spPr>
          <a:xfrm>
            <a:off x="117475" y="2205039"/>
            <a:ext cx="2798763" cy="22082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Łącznik prostoliniowy 11"/>
          <p:cNvCxnSpPr/>
          <p:nvPr/>
        </p:nvCxnSpPr>
        <p:spPr>
          <a:xfrm flipV="1">
            <a:off x="257175" y="2459038"/>
            <a:ext cx="2659063" cy="236696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 name="pole tekstowe 17"/>
          <p:cNvSpPr txBox="1">
            <a:spLocks noChangeArrowheads="1"/>
          </p:cNvSpPr>
          <p:nvPr/>
        </p:nvSpPr>
        <p:spPr bwMode="auto">
          <a:xfrm>
            <a:off x="347662" y="5283200"/>
            <a:ext cx="24780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pl-PL" sz="2800" dirty="0"/>
              <a:t>Lack of financial liquidity</a:t>
            </a:r>
          </a:p>
        </p:txBody>
      </p:sp>
      <p:pic>
        <p:nvPicPr>
          <p:cNvPr id="6" name="Obraz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55938" y="2967831"/>
            <a:ext cx="2406650" cy="371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le tekstowe 19"/>
          <p:cNvSpPr txBox="1">
            <a:spLocks noChangeArrowheads="1"/>
          </p:cNvSpPr>
          <p:nvPr/>
        </p:nvSpPr>
        <p:spPr bwMode="auto">
          <a:xfrm>
            <a:off x="3222625" y="1512095"/>
            <a:ext cx="207327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pl-PL" sz="2800" dirty="0"/>
              <a:t>Unfavorable market conditions</a:t>
            </a:r>
          </a:p>
        </p:txBody>
      </p:sp>
      <p:pic>
        <p:nvPicPr>
          <p:cNvPr id="8" name="Obraz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29288" y="4237830"/>
            <a:ext cx="3260822" cy="244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ole tekstowe 18"/>
          <p:cNvSpPr txBox="1">
            <a:spLocks noChangeArrowheads="1"/>
          </p:cNvSpPr>
          <p:nvPr/>
        </p:nvSpPr>
        <p:spPr bwMode="auto">
          <a:xfrm>
            <a:off x="5462588" y="3642519"/>
            <a:ext cx="35909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pl-PL" sz="2800" dirty="0"/>
              <a:t>Disputes</a:t>
            </a:r>
          </a:p>
        </p:txBody>
      </p:sp>
    </p:spTree>
    <p:extLst>
      <p:ext uri="{BB962C8B-B14F-4D97-AF65-F5344CB8AC3E}">
        <p14:creationId xmlns:p14="http://schemas.microsoft.com/office/powerpoint/2010/main" val="10505106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470025"/>
            <a:ext cx="7812087" cy="520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bjaśnienie owalne 2"/>
          <p:cNvSpPr/>
          <p:nvPr/>
        </p:nvSpPr>
        <p:spPr>
          <a:xfrm>
            <a:off x="4140200" y="1571625"/>
            <a:ext cx="4356100" cy="2316163"/>
          </a:xfrm>
          <a:prstGeom prst="wedgeEllipse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4" name="pole tekstowe 5"/>
          <p:cNvSpPr txBox="1">
            <a:spLocks noChangeArrowheads="1"/>
          </p:cNvSpPr>
          <p:nvPr/>
        </p:nvSpPr>
        <p:spPr bwMode="auto">
          <a:xfrm>
            <a:off x="5087938" y="1760537"/>
            <a:ext cx="300831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US" altLang="pl-PL" sz="2000" dirty="0"/>
              <a:t>Cactus! Wake up!</a:t>
            </a:r>
          </a:p>
          <a:p>
            <a:pPr algn="just"/>
            <a:r>
              <a:rPr lang="en-US" altLang="pl-PL" sz="2000" dirty="0"/>
              <a:t>You can’t run your business in this way anymore. You should change something or you will die!</a:t>
            </a:r>
          </a:p>
        </p:txBody>
      </p:sp>
    </p:spTree>
    <p:extLst>
      <p:ext uri="{BB962C8B-B14F-4D97-AF65-F5344CB8AC3E}">
        <p14:creationId xmlns:p14="http://schemas.microsoft.com/office/powerpoint/2010/main" val="172357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323850" y="1947351"/>
            <a:ext cx="8640763" cy="4401205"/>
          </a:xfrm>
          <a:prstGeom prst="rect">
            <a:avLst/>
          </a:prstGeom>
          <a:noFill/>
        </p:spPr>
        <p:txBody>
          <a:bodyPr>
            <a:spAutoFit/>
          </a:bodyPr>
          <a:lstStyle/>
          <a:p>
            <a:pPr lvl="1" algn="just">
              <a:defRPr/>
            </a:pPr>
            <a:r>
              <a:rPr lang="en-US" sz="2000" b="1" u="sng" dirty="0"/>
              <a:t>Company </a:t>
            </a:r>
            <a:r>
              <a:rPr lang="en-US" sz="2000" b="1" i="1" u="sng" dirty="0"/>
              <a:t>Cactus:</a:t>
            </a:r>
          </a:p>
          <a:p>
            <a:pPr marL="914400" lvl="1" indent="-457200" algn="just">
              <a:buFont typeface="Arial" panose="020B0604020202020204" pitchFamily="34" charset="0"/>
              <a:buChar char="•"/>
              <a:defRPr/>
            </a:pPr>
            <a:r>
              <a:rPr lang="en-US" sz="2000" dirty="0"/>
              <a:t>has 2 running shopping centers </a:t>
            </a:r>
          </a:p>
          <a:p>
            <a:pPr lvl="1" algn="just">
              <a:defRPr/>
            </a:pPr>
            <a:endParaRPr lang="en-US" sz="2000" dirty="0"/>
          </a:p>
          <a:p>
            <a:pPr marL="914400" lvl="1" indent="-457200" algn="just">
              <a:buFont typeface="Arial" panose="020B0604020202020204" pitchFamily="34" charset="0"/>
              <a:buChar char="•"/>
              <a:defRPr/>
            </a:pPr>
            <a:r>
              <a:rPr lang="en-US" sz="2000" dirty="0"/>
              <a:t>has 2 shopping centers under construction:</a:t>
            </a:r>
          </a:p>
          <a:p>
            <a:pPr marL="1371600" lvl="2" indent="-457200" algn="just">
              <a:buFont typeface="Arial" panose="020B0604020202020204" pitchFamily="34" charset="0"/>
              <a:buChar char="•"/>
              <a:defRPr/>
            </a:pPr>
            <a:r>
              <a:rPr lang="en-US" sz="2000" dirty="0"/>
              <a:t>Centre A progress approx. 30% </a:t>
            </a:r>
          </a:p>
          <a:p>
            <a:pPr marL="1371600" lvl="2" indent="-457200" algn="just">
              <a:buFont typeface="Arial" panose="020B0604020202020204" pitchFamily="34" charset="0"/>
              <a:buChar char="•"/>
              <a:defRPr/>
            </a:pPr>
            <a:r>
              <a:rPr lang="en-US" sz="2000" dirty="0"/>
              <a:t>Centre B progress approx. 60%</a:t>
            </a:r>
          </a:p>
          <a:p>
            <a:pPr lvl="2" algn="just">
              <a:defRPr/>
            </a:pPr>
            <a:endParaRPr lang="en-US" sz="2000" dirty="0"/>
          </a:p>
          <a:p>
            <a:pPr marL="914400" lvl="1" indent="-457200" algn="just">
              <a:buFont typeface="Arial" panose="020B0604020202020204" pitchFamily="34" charset="0"/>
              <a:buChar char="•"/>
              <a:defRPr/>
            </a:pPr>
            <a:r>
              <a:rPr lang="en-US" sz="2000" dirty="0"/>
              <a:t>It’s Nov 1, 2017, Center B was planned to be completed by Jan 15, 2018, unfortunately approx. 10 months’ delay occurred</a:t>
            </a:r>
          </a:p>
          <a:p>
            <a:pPr marL="914400" lvl="1" indent="-457200" algn="just">
              <a:buFont typeface="Arial" panose="020B0604020202020204" pitchFamily="34" charset="0"/>
              <a:buChar char="•"/>
              <a:defRPr/>
            </a:pPr>
            <a:endParaRPr lang="en-US" sz="2000" dirty="0"/>
          </a:p>
          <a:p>
            <a:pPr marL="914400" lvl="1" indent="-457200" algn="just">
              <a:buFont typeface="Arial" panose="020B0604020202020204" pitchFamily="34" charset="0"/>
              <a:buChar char="•"/>
              <a:defRPr/>
            </a:pPr>
            <a:r>
              <a:rPr lang="en-US" sz="2000" dirty="0"/>
              <a:t>tries to sell 1 running center (negotiations pending)</a:t>
            </a:r>
          </a:p>
          <a:p>
            <a:pPr marL="914400" lvl="1" indent="-457200" algn="just">
              <a:buFont typeface="Arial" panose="020B0604020202020204" pitchFamily="34" charset="0"/>
              <a:buChar char="•"/>
              <a:defRPr/>
            </a:pPr>
            <a:endParaRPr lang="en-US" sz="2000" dirty="0"/>
          </a:p>
          <a:p>
            <a:pPr marL="914400" lvl="1" indent="-457200" algn="just">
              <a:buFont typeface="Arial" panose="020B0604020202020204" pitchFamily="34" charset="0"/>
              <a:buChar char="•"/>
              <a:defRPr/>
            </a:pPr>
            <a:r>
              <a:rPr lang="en-US" sz="2000" dirty="0"/>
              <a:t>searches for the purchaser for 2 centers under construction (originally planned to be sold after </a:t>
            </a:r>
            <a:r>
              <a:rPr lang="pl-PL" sz="2000" dirty="0"/>
              <a:t>the </a:t>
            </a:r>
            <a:r>
              <a:rPr lang="en-US" sz="2000" dirty="0"/>
              <a:t>construction is completed)</a:t>
            </a:r>
          </a:p>
        </p:txBody>
      </p:sp>
    </p:spTree>
    <p:extLst>
      <p:ext uri="{BB962C8B-B14F-4D97-AF65-F5344CB8AC3E}">
        <p14:creationId xmlns:p14="http://schemas.microsoft.com/office/powerpoint/2010/main" val="417217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0" y="1404938"/>
            <a:ext cx="8640763" cy="6063198"/>
          </a:xfrm>
          <a:prstGeom prst="rect">
            <a:avLst/>
          </a:prstGeom>
          <a:noFill/>
        </p:spPr>
        <p:txBody>
          <a:bodyPr>
            <a:spAutoFit/>
          </a:bodyPr>
          <a:lstStyle/>
          <a:p>
            <a:pPr lvl="1" algn="just">
              <a:defRPr/>
            </a:pPr>
            <a:r>
              <a:rPr lang="en-US" sz="2800" b="1" u="sng" dirty="0"/>
              <a:t>Company </a:t>
            </a:r>
            <a:r>
              <a:rPr lang="en-US" sz="2800" b="1" i="1" u="sng" dirty="0"/>
              <a:t>Cactus:</a:t>
            </a:r>
          </a:p>
          <a:p>
            <a:pPr marL="914400" lvl="1" indent="-457200" algn="just">
              <a:buFont typeface="Arial" panose="020B0604020202020204" pitchFamily="34" charset="0"/>
              <a:buChar char="•"/>
              <a:defRPr/>
            </a:pPr>
            <a:r>
              <a:rPr lang="en-US" sz="2200" dirty="0"/>
              <a:t>Financing:</a:t>
            </a:r>
            <a:r>
              <a:rPr lang="en-US" sz="2200" i="1" dirty="0"/>
              <a:t> </a:t>
            </a:r>
            <a:r>
              <a:rPr lang="en-US" sz="2200" dirty="0"/>
              <a:t> PLN50 million bonds (6 investment funds, smaller investors), PLN100 million bank credit</a:t>
            </a:r>
          </a:p>
          <a:p>
            <a:pPr lvl="1" algn="just">
              <a:defRPr/>
            </a:pPr>
            <a:endParaRPr lang="en-US" sz="2200" dirty="0"/>
          </a:p>
          <a:p>
            <a:pPr marL="914400" lvl="1" indent="-457200" algn="just">
              <a:buFont typeface="Arial" panose="020B0604020202020204" pitchFamily="34" charset="0"/>
              <a:buChar char="•"/>
              <a:defRPr/>
            </a:pPr>
            <a:r>
              <a:rPr lang="en-US" sz="2200" dirty="0"/>
              <a:t>Encumbrances on real estates (not on all of them)</a:t>
            </a:r>
          </a:p>
          <a:p>
            <a:pPr lvl="1" algn="just">
              <a:defRPr/>
            </a:pPr>
            <a:endParaRPr lang="en-US" sz="2200" dirty="0"/>
          </a:p>
          <a:p>
            <a:pPr marL="914400" lvl="1" indent="-457200" algn="just">
              <a:buFont typeface="Arial" panose="020B0604020202020204" pitchFamily="34" charset="0"/>
              <a:buChar char="•"/>
              <a:defRPr/>
            </a:pPr>
            <a:r>
              <a:rPr lang="en-US" sz="2200" dirty="0"/>
              <a:t>In the next 4 months – redemption of bonds, next credit instalment to be paid</a:t>
            </a:r>
          </a:p>
          <a:p>
            <a:pPr lvl="1" algn="just">
              <a:defRPr/>
            </a:pPr>
            <a:endParaRPr lang="en-US" sz="2200" dirty="0"/>
          </a:p>
          <a:p>
            <a:pPr marL="914400" lvl="1" indent="-457200" algn="just">
              <a:buFont typeface="Arial" panose="020B0604020202020204" pitchFamily="34" charset="0"/>
              <a:buChar char="•"/>
              <a:defRPr/>
            </a:pPr>
            <a:r>
              <a:rPr lang="en-US" sz="2200" dirty="0"/>
              <a:t>Several „small” creditors, some of debts are due</a:t>
            </a:r>
          </a:p>
          <a:p>
            <a:pPr lvl="1" algn="just">
              <a:defRPr/>
            </a:pPr>
            <a:endParaRPr lang="en-US" sz="2200" dirty="0"/>
          </a:p>
          <a:p>
            <a:pPr marL="914400" lvl="1" indent="-457200" algn="just">
              <a:buFont typeface="Arial" panose="020B0604020202020204" pitchFamily="34" charset="0"/>
              <a:buChar char="•"/>
              <a:defRPr/>
            </a:pPr>
            <a:r>
              <a:rPr lang="en-US" sz="2200" dirty="0"/>
              <a:t>Several execution proceedings against </a:t>
            </a:r>
            <a:r>
              <a:rPr lang="en-US" sz="2200" i="1" dirty="0"/>
              <a:t>Cactus</a:t>
            </a:r>
          </a:p>
          <a:p>
            <a:pPr lvl="1" algn="just">
              <a:defRPr/>
            </a:pPr>
            <a:endParaRPr lang="en-US" sz="2200" dirty="0"/>
          </a:p>
          <a:p>
            <a:pPr marL="914400" lvl="1" indent="-457200" algn="just">
              <a:buFont typeface="Arial" panose="020B0604020202020204" pitchFamily="34" charset="0"/>
              <a:buChar char="•"/>
              <a:defRPr/>
            </a:pPr>
            <a:r>
              <a:rPr lang="en-US" sz="2200" i="1" dirty="0"/>
              <a:t>Cactus </a:t>
            </a:r>
            <a:r>
              <a:rPr lang="en-US" sz="2200" dirty="0"/>
              <a:t>predicts liquidity problems in the next few months </a:t>
            </a:r>
            <a:br>
              <a:rPr lang="en-US" sz="2200" dirty="0"/>
            </a:br>
            <a:r>
              <a:rPr lang="en-US" sz="2200" dirty="0"/>
              <a:t>– until at least 2 shopping centers are sold</a:t>
            </a:r>
            <a:endParaRPr lang="en-US" sz="2200" i="1" dirty="0"/>
          </a:p>
          <a:p>
            <a:pPr marL="342900" indent="-342900" algn="just">
              <a:buFont typeface="Arial" panose="020B0604020202020204" pitchFamily="34" charset="0"/>
              <a:buChar char="•"/>
              <a:defRPr/>
            </a:pPr>
            <a:endParaRPr lang="en-US" sz="2800" b="1" dirty="0"/>
          </a:p>
          <a:p>
            <a:pPr algn="just">
              <a:defRPr/>
            </a:pPr>
            <a:endParaRPr lang="en-US" sz="2400" b="1" dirty="0"/>
          </a:p>
        </p:txBody>
      </p:sp>
    </p:spTree>
    <p:extLst>
      <p:ext uri="{BB962C8B-B14F-4D97-AF65-F5344CB8AC3E}">
        <p14:creationId xmlns:p14="http://schemas.microsoft.com/office/powerpoint/2010/main" val="13807296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a:spLocks noChangeArrowheads="1"/>
          </p:cNvSpPr>
          <p:nvPr/>
        </p:nvSpPr>
        <p:spPr bwMode="auto">
          <a:xfrm>
            <a:off x="114298" y="1458734"/>
            <a:ext cx="9029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pl-PL" b="1" dirty="0">
                <a:solidFill>
                  <a:srgbClr val="C00000"/>
                </a:solidFill>
              </a:rPr>
              <a:t>TIMELINE</a:t>
            </a:r>
          </a:p>
        </p:txBody>
      </p:sp>
      <p:sp>
        <p:nvSpPr>
          <p:cNvPr id="4" name="Strzałka w prawo 3"/>
          <p:cNvSpPr/>
          <p:nvPr/>
        </p:nvSpPr>
        <p:spPr>
          <a:xfrm>
            <a:off x="114299" y="3918069"/>
            <a:ext cx="8835232" cy="622300"/>
          </a:xfrm>
          <a:prstGeom prst="rightArrow">
            <a:avLst/>
          </a:prstGeom>
          <a:solidFill>
            <a:schemeClr val="accent3"/>
          </a:solidFill>
          <a:ln>
            <a:solidFill>
              <a:srgbClr val="00B050"/>
            </a:solidFill>
          </a:ln>
          <a:effectLst>
            <a:glow rad="228600">
              <a:schemeClr val="accent3">
                <a:satMod val="175000"/>
                <a:alpha val="40000"/>
              </a:schemeClr>
            </a:glow>
            <a:outerShdw blurRad="76200" dist="12700" dir="8100000" sy="-23000" kx="800400" algn="br" rotWithShape="0">
              <a:prstClr val="black">
                <a:alpha val="2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pole tekstowe 5"/>
          <p:cNvSpPr txBox="1"/>
          <p:nvPr/>
        </p:nvSpPr>
        <p:spPr>
          <a:xfrm rot="19330732">
            <a:off x="-159829" y="2029212"/>
            <a:ext cx="1812132" cy="1015663"/>
          </a:xfrm>
          <a:prstGeom prst="rect">
            <a:avLst/>
          </a:prstGeom>
          <a:noFill/>
        </p:spPr>
        <p:txBody>
          <a:bodyPr wrap="square" rtlCol="0">
            <a:spAutoFit/>
          </a:bodyPr>
          <a:lstStyle/>
          <a:p>
            <a:pPr algn="ctr"/>
            <a:r>
              <a:rPr lang="en-US" sz="2000" i="1" dirty="0"/>
              <a:t>Cactus </a:t>
            </a:r>
            <a:r>
              <a:rPr lang="en-US" sz="2000" dirty="0"/>
              <a:t>becomes aware of problems</a:t>
            </a:r>
            <a:endParaRPr lang="en-US" sz="2000" i="1" dirty="0"/>
          </a:p>
        </p:txBody>
      </p:sp>
      <p:sp>
        <p:nvSpPr>
          <p:cNvPr id="7" name="pole tekstowe 6"/>
          <p:cNvSpPr txBox="1"/>
          <p:nvPr/>
        </p:nvSpPr>
        <p:spPr>
          <a:xfrm rot="19330732">
            <a:off x="-7275" y="5169711"/>
            <a:ext cx="1812132" cy="1015663"/>
          </a:xfrm>
          <a:prstGeom prst="rect">
            <a:avLst/>
          </a:prstGeom>
          <a:noFill/>
        </p:spPr>
        <p:txBody>
          <a:bodyPr wrap="square" rtlCol="0">
            <a:spAutoFit/>
          </a:bodyPr>
          <a:lstStyle/>
          <a:p>
            <a:pPr algn="ctr"/>
            <a:r>
              <a:rPr lang="en-US" sz="2000" dirty="0"/>
              <a:t>Selection of restructuring advisor</a:t>
            </a:r>
          </a:p>
        </p:txBody>
      </p:sp>
      <p:sp>
        <p:nvSpPr>
          <p:cNvPr id="8" name="pole tekstowe 7"/>
          <p:cNvSpPr txBox="1"/>
          <p:nvPr/>
        </p:nvSpPr>
        <p:spPr>
          <a:xfrm rot="19330732">
            <a:off x="1280547" y="2472958"/>
            <a:ext cx="1812132" cy="1015663"/>
          </a:xfrm>
          <a:prstGeom prst="rect">
            <a:avLst/>
          </a:prstGeom>
          <a:noFill/>
        </p:spPr>
        <p:txBody>
          <a:bodyPr wrap="square" rtlCol="0">
            <a:spAutoFit/>
          </a:bodyPr>
          <a:lstStyle/>
          <a:p>
            <a:pPr algn="ctr"/>
            <a:r>
              <a:rPr lang="en-US" sz="2000" dirty="0"/>
              <a:t>Agreement with the advisor</a:t>
            </a:r>
          </a:p>
        </p:txBody>
      </p:sp>
      <p:sp>
        <p:nvSpPr>
          <p:cNvPr id="9" name="pole tekstowe 8"/>
          <p:cNvSpPr txBox="1"/>
          <p:nvPr/>
        </p:nvSpPr>
        <p:spPr>
          <a:xfrm rot="19330732">
            <a:off x="1878974" y="5137976"/>
            <a:ext cx="1812132" cy="1015663"/>
          </a:xfrm>
          <a:prstGeom prst="rect">
            <a:avLst/>
          </a:prstGeom>
          <a:noFill/>
        </p:spPr>
        <p:txBody>
          <a:bodyPr wrap="square" rtlCol="0">
            <a:spAutoFit/>
          </a:bodyPr>
          <a:lstStyle/>
          <a:p>
            <a:pPr algn="ctr"/>
            <a:r>
              <a:rPr lang="en-US" sz="2000" dirty="0"/>
              <a:t>Selection of the arrangement day</a:t>
            </a:r>
          </a:p>
        </p:txBody>
      </p:sp>
      <p:sp>
        <p:nvSpPr>
          <p:cNvPr id="10" name="pole tekstowe 9"/>
          <p:cNvSpPr txBox="1"/>
          <p:nvPr/>
        </p:nvSpPr>
        <p:spPr>
          <a:xfrm rot="19330732">
            <a:off x="4239140" y="2005166"/>
            <a:ext cx="3366038" cy="1600438"/>
          </a:xfrm>
          <a:prstGeom prst="rect">
            <a:avLst/>
          </a:prstGeom>
          <a:noFill/>
        </p:spPr>
        <p:txBody>
          <a:bodyPr wrap="square" rtlCol="0">
            <a:spAutoFit/>
          </a:bodyPr>
          <a:lstStyle/>
          <a:p>
            <a:pPr algn="ctr"/>
            <a:r>
              <a:rPr lang="en-US" sz="2000" dirty="0"/>
              <a:t>Arrangement accepted</a:t>
            </a:r>
          </a:p>
          <a:p>
            <a:pPr algn="ctr"/>
            <a:r>
              <a:rPr lang="en-US" sz="2000" dirty="0"/>
              <a:t>(if majority of votes given by creditors having at least 2/3 of </a:t>
            </a:r>
            <a:r>
              <a:rPr lang="en-US" sz="2000" dirty="0" err="1"/>
              <a:t>credibilities</a:t>
            </a:r>
            <a:r>
              <a:rPr lang="en-US" sz="2000" dirty="0"/>
              <a:t>)</a:t>
            </a:r>
            <a:endParaRPr lang="en-US" sz="2000" i="1" dirty="0"/>
          </a:p>
          <a:p>
            <a:pPr algn="ctr"/>
            <a:endParaRPr lang="en-US" dirty="0"/>
          </a:p>
        </p:txBody>
      </p:sp>
      <p:sp>
        <p:nvSpPr>
          <p:cNvPr id="11" name="pole tekstowe 10"/>
          <p:cNvSpPr txBox="1"/>
          <p:nvPr/>
        </p:nvSpPr>
        <p:spPr>
          <a:xfrm rot="19330732">
            <a:off x="4218972" y="5223491"/>
            <a:ext cx="2749479" cy="1323439"/>
          </a:xfrm>
          <a:prstGeom prst="rect">
            <a:avLst/>
          </a:prstGeom>
          <a:noFill/>
        </p:spPr>
        <p:txBody>
          <a:bodyPr wrap="square" rtlCol="0">
            <a:spAutoFit/>
          </a:bodyPr>
          <a:lstStyle/>
          <a:p>
            <a:pPr algn="ctr"/>
            <a:r>
              <a:rPr lang="en-US" sz="2000" i="1" dirty="0"/>
              <a:t>Cactus</a:t>
            </a:r>
            <a:r>
              <a:rPr lang="en-US" sz="2000" dirty="0"/>
              <a:t> files the motion to the court (+ </a:t>
            </a:r>
            <a:r>
              <a:rPr lang="en-US" sz="2000" dirty="0" err="1"/>
              <a:t>i.a</a:t>
            </a:r>
            <a:r>
              <a:rPr lang="en-US" sz="2000" dirty="0"/>
              <a:t>. voting cards and advisor’s report)</a:t>
            </a:r>
            <a:endParaRPr lang="en-US" sz="2000" i="1" dirty="0"/>
          </a:p>
        </p:txBody>
      </p:sp>
      <p:cxnSp>
        <p:nvCxnSpPr>
          <p:cNvPr id="13" name="Łącznik prosty ze strzałką 12"/>
          <p:cNvCxnSpPr/>
          <p:nvPr/>
        </p:nvCxnSpPr>
        <p:spPr>
          <a:xfrm>
            <a:off x="493791" y="3325087"/>
            <a:ext cx="0" cy="825116"/>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4" name="Łącznik prosty ze strzałką 13"/>
          <p:cNvCxnSpPr/>
          <p:nvPr/>
        </p:nvCxnSpPr>
        <p:spPr>
          <a:xfrm flipV="1">
            <a:off x="1041765" y="4263734"/>
            <a:ext cx="0" cy="627375"/>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Łącznik prosty ze strzałką 16"/>
          <p:cNvCxnSpPr/>
          <p:nvPr/>
        </p:nvCxnSpPr>
        <p:spPr>
          <a:xfrm flipV="1">
            <a:off x="2616305" y="4203643"/>
            <a:ext cx="0" cy="812921"/>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9" name="Łącznik prosty ze strzałką 18"/>
          <p:cNvCxnSpPr/>
          <p:nvPr/>
        </p:nvCxnSpPr>
        <p:spPr>
          <a:xfrm>
            <a:off x="1651127" y="3378527"/>
            <a:ext cx="0" cy="825116"/>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20" name="Łącznik prosty ze strzałką 19"/>
          <p:cNvCxnSpPr/>
          <p:nvPr/>
        </p:nvCxnSpPr>
        <p:spPr>
          <a:xfrm flipV="1">
            <a:off x="6557507" y="4199281"/>
            <a:ext cx="0" cy="812921"/>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21" name="Łącznik prosty ze strzałką 20"/>
          <p:cNvCxnSpPr/>
          <p:nvPr/>
        </p:nvCxnSpPr>
        <p:spPr>
          <a:xfrm>
            <a:off x="3387883" y="3669482"/>
            <a:ext cx="0" cy="566731"/>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2" name="Strzałka w lewo i prawo 21"/>
          <p:cNvSpPr/>
          <p:nvPr/>
        </p:nvSpPr>
        <p:spPr>
          <a:xfrm>
            <a:off x="3411217" y="3968054"/>
            <a:ext cx="3192791" cy="295134"/>
          </a:xfrm>
          <a:prstGeom prst="leftRightArrow">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pole tekstowe 22"/>
          <p:cNvSpPr txBox="1"/>
          <p:nvPr/>
        </p:nvSpPr>
        <p:spPr>
          <a:xfrm>
            <a:off x="4072194" y="4113118"/>
            <a:ext cx="1729212" cy="400110"/>
          </a:xfrm>
          <a:prstGeom prst="rect">
            <a:avLst/>
          </a:prstGeom>
          <a:noFill/>
        </p:spPr>
        <p:txBody>
          <a:bodyPr wrap="square" rtlCol="0">
            <a:spAutoFit/>
          </a:bodyPr>
          <a:lstStyle/>
          <a:p>
            <a:pPr algn="ctr"/>
            <a:r>
              <a:rPr lang="en-US" sz="2000" b="1" dirty="0">
                <a:solidFill>
                  <a:srgbClr val="FF0000"/>
                </a:solidFill>
              </a:rPr>
              <a:t>Max 3 months</a:t>
            </a:r>
          </a:p>
        </p:txBody>
      </p:sp>
      <p:sp>
        <p:nvSpPr>
          <p:cNvPr id="25" name="pole tekstowe 24"/>
          <p:cNvSpPr txBox="1"/>
          <p:nvPr/>
        </p:nvSpPr>
        <p:spPr>
          <a:xfrm rot="19330732">
            <a:off x="2645366" y="2522550"/>
            <a:ext cx="2317853" cy="707886"/>
          </a:xfrm>
          <a:prstGeom prst="rect">
            <a:avLst/>
          </a:prstGeom>
          <a:noFill/>
        </p:spPr>
        <p:txBody>
          <a:bodyPr wrap="square" rtlCol="0">
            <a:spAutoFit/>
          </a:bodyPr>
          <a:lstStyle/>
          <a:p>
            <a:pPr algn="ctr"/>
            <a:r>
              <a:rPr lang="en-US" sz="2000" dirty="0"/>
              <a:t>Collecting of votes </a:t>
            </a:r>
            <a:br>
              <a:rPr lang="en-US" sz="2000" dirty="0"/>
            </a:br>
            <a:r>
              <a:rPr lang="en-US" sz="2000" dirty="0"/>
              <a:t>(voting card form</a:t>
            </a:r>
            <a:r>
              <a:rPr lang="en-US" dirty="0"/>
              <a:t>)</a:t>
            </a:r>
          </a:p>
        </p:txBody>
      </p:sp>
      <p:cxnSp>
        <p:nvCxnSpPr>
          <p:cNvPr id="26" name="Łącznik prosty ze strzałką 25"/>
          <p:cNvCxnSpPr/>
          <p:nvPr/>
        </p:nvCxnSpPr>
        <p:spPr>
          <a:xfrm>
            <a:off x="4432125" y="3543428"/>
            <a:ext cx="3928" cy="655853"/>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7" name="pole tekstowe 26"/>
          <p:cNvSpPr txBox="1"/>
          <p:nvPr/>
        </p:nvSpPr>
        <p:spPr>
          <a:xfrm rot="19330732">
            <a:off x="6629689" y="2621432"/>
            <a:ext cx="2317853" cy="1015663"/>
          </a:xfrm>
          <a:prstGeom prst="rect">
            <a:avLst/>
          </a:prstGeom>
          <a:noFill/>
        </p:spPr>
        <p:txBody>
          <a:bodyPr wrap="square" rtlCol="0">
            <a:spAutoFit/>
          </a:bodyPr>
          <a:lstStyle/>
          <a:p>
            <a:pPr algn="ctr"/>
            <a:r>
              <a:rPr lang="en-US" sz="2000" dirty="0"/>
              <a:t>Arrangement approved by the court</a:t>
            </a:r>
            <a:endParaRPr lang="en-US" dirty="0"/>
          </a:p>
        </p:txBody>
      </p:sp>
      <p:cxnSp>
        <p:nvCxnSpPr>
          <p:cNvPr id="28" name="Łącznik prosty ze strzałką 27"/>
          <p:cNvCxnSpPr/>
          <p:nvPr/>
        </p:nvCxnSpPr>
        <p:spPr>
          <a:xfrm>
            <a:off x="7764709" y="3630934"/>
            <a:ext cx="3928" cy="655853"/>
          </a:xfrm>
          <a:prstGeom prst="straightConnector1">
            <a:avLst/>
          </a:prstGeom>
          <a:ln w="66675">
            <a:solidFill>
              <a:srgbClr val="FF00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58880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Obraz 23"/>
          <p:cNvPicPr>
            <a:picLocks noChangeAspect="1"/>
          </p:cNvPicPr>
          <p:nvPr/>
        </p:nvPicPr>
        <p:blipFill>
          <a:blip r:embed="rId3"/>
          <a:stretch>
            <a:fillRect/>
          </a:stretch>
        </p:blipFill>
        <p:spPr>
          <a:xfrm>
            <a:off x="2754914" y="1415872"/>
            <a:ext cx="3890328" cy="5442128"/>
          </a:xfrm>
          <a:prstGeom prst="rect">
            <a:avLst/>
          </a:prstGeom>
        </p:spPr>
      </p:pic>
      <p:sp>
        <p:nvSpPr>
          <p:cNvPr id="2" name="pole tekstowe 1"/>
          <p:cNvSpPr txBox="1"/>
          <p:nvPr/>
        </p:nvSpPr>
        <p:spPr>
          <a:xfrm>
            <a:off x="3842238" y="2050453"/>
            <a:ext cx="1715679" cy="461665"/>
          </a:xfrm>
          <a:prstGeom prst="rect">
            <a:avLst/>
          </a:prstGeom>
          <a:noFill/>
        </p:spPr>
        <p:txBody>
          <a:bodyPr wrap="square" rtlCol="0">
            <a:spAutoFit/>
          </a:bodyPr>
          <a:lstStyle/>
          <a:p>
            <a:r>
              <a:rPr lang="en-US" sz="2400" b="1" dirty="0"/>
              <a:t>Voting card</a:t>
            </a:r>
          </a:p>
        </p:txBody>
      </p:sp>
    </p:spTree>
    <p:extLst>
      <p:ext uri="{BB962C8B-B14F-4D97-AF65-F5344CB8AC3E}">
        <p14:creationId xmlns:p14="http://schemas.microsoft.com/office/powerpoint/2010/main" val="1717819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p:cNvPicPr>
            <a:picLocks noChangeAspect="1"/>
          </p:cNvPicPr>
          <p:nvPr/>
        </p:nvPicPr>
        <p:blipFill>
          <a:blip r:embed="rId3"/>
          <a:stretch>
            <a:fillRect/>
          </a:stretch>
        </p:blipFill>
        <p:spPr>
          <a:xfrm>
            <a:off x="2484078" y="1394233"/>
            <a:ext cx="4044538" cy="5396811"/>
          </a:xfrm>
          <a:prstGeom prst="rect">
            <a:avLst/>
          </a:prstGeom>
        </p:spPr>
      </p:pic>
      <p:sp>
        <p:nvSpPr>
          <p:cNvPr id="3" name="pole tekstowe 2"/>
          <p:cNvSpPr txBox="1"/>
          <p:nvPr/>
        </p:nvSpPr>
        <p:spPr>
          <a:xfrm>
            <a:off x="3842238" y="2050453"/>
            <a:ext cx="1715679" cy="461665"/>
          </a:xfrm>
          <a:prstGeom prst="rect">
            <a:avLst/>
          </a:prstGeom>
          <a:noFill/>
        </p:spPr>
        <p:txBody>
          <a:bodyPr wrap="square" rtlCol="0">
            <a:spAutoFit/>
          </a:bodyPr>
          <a:lstStyle/>
          <a:p>
            <a:r>
              <a:rPr lang="en-US" sz="2400" b="1" dirty="0"/>
              <a:t>Voting card</a:t>
            </a:r>
          </a:p>
        </p:txBody>
      </p:sp>
    </p:spTree>
    <p:extLst>
      <p:ext uri="{BB962C8B-B14F-4D97-AF65-F5344CB8AC3E}">
        <p14:creationId xmlns:p14="http://schemas.microsoft.com/office/powerpoint/2010/main" val="15242042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a:spLocks noChangeArrowheads="1"/>
          </p:cNvSpPr>
          <p:nvPr/>
        </p:nvSpPr>
        <p:spPr bwMode="auto">
          <a:xfrm>
            <a:off x="114300" y="1687513"/>
            <a:ext cx="9029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pl-PL" b="1" dirty="0">
                <a:solidFill>
                  <a:srgbClr val="C00000"/>
                </a:solidFill>
              </a:rPr>
              <a:t>ADVISOR / SUPERVISOR OF THE ARRANGEMENT</a:t>
            </a:r>
          </a:p>
        </p:txBody>
      </p:sp>
      <p:sp>
        <p:nvSpPr>
          <p:cNvPr id="3" name="pole tekstowe 1"/>
          <p:cNvSpPr txBox="1">
            <a:spLocks noChangeArrowheads="1"/>
          </p:cNvSpPr>
          <p:nvPr/>
        </p:nvSpPr>
        <p:spPr bwMode="auto">
          <a:xfrm>
            <a:off x="819025" y="2686790"/>
            <a:ext cx="784860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pPr>
            <a:r>
              <a:rPr lang="en-US" altLang="pl-PL" sz="2400" dirty="0"/>
              <a:t>chosen by the debtor</a:t>
            </a:r>
          </a:p>
          <a:p>
            <a:pPr algn="just">
              <a:spcBef>
                <a:spcPct val="0"/>
              </a:spcBef>
            </a:pPr>
            <a:r>
              <a:rPr lang="en-US" altLang="pl-PL" sz="2400" dirty="0"/>
              <a:t>signs agreement with the debtor</a:t>
            </a:r>
          </a:p>
          <a:p>
            <a:pPr algn="just">
              <a:spcBef>
                <a:spcPct val="0"/>
              </a:spcBef>
            </a:pPr>
            <a:r>
              <a:rPr lang="en-US" altLang="pl-PL" sz="2400" dirty="0"/>
              <a:t>cooperates with the debtor</a:t>
            </a:r>
          </a:p>
          <a:p>
            <a:pPr algn="just">
              <a:spcBef>
                <a:spcPct val="0"/>
              </a:spcBef>
            </a:pPr>
            <a:r>
              <a:rPr lang="en-US" altLang="pl-PL" sz="2400" dirty="0"/>
              <a:t>prepares restructuring plan and arrangement proposals</a:t>
            </a:r>
          </a:p>
          <a:p>
            <a:pPr algn="just">
              <a:spcBef>
                <a:spcPct val="0"/>
              </a:spcBef>
            </a:pPr>
            <a:r>
              <a:rPr lang="en-US" altLang="pl-PL" sz="2400" dirty="0"/>
              <a:t>helps debtor to collect votes</a:t>
            </a:r>
          </a:p>
          <a:p>
            <a:pPr algn="just">
              <a:spcBef>
                <a:spcPct val="0"/>
              </a:spcBef>
            </a:pPr>
            <a:r>
              <a:rPr lang="en-US" altLang="pl-PL" sz="2400" dirty="0"/>
              <a:t>reports to the court – gives </a:t>
            </a:r>
            <a:r>
              <a:rPr lang="pl-PL" altLang="pl-PL" sz="2400" dirty="0" err="1"/>
              <a:t>an</a:t>
            </a:r>
            <a:r>
              <a:rPr lang="pl-PL" altLang="pl-PL" sz="2400" dirty="0"/>
              <a:t> </a:t>
            </a:r>
            <a:r>
              <a:rPr lang="en-US" altLang="pl-PL" sz="2400" dirty="0"/>
              <a:t>opinion about possibility to perform the arrangement</a:t>
            </a:r>
          </a:p>
          <a:p>
            <a:pPr algn="just">
              <a:spcBef>
                <a:spcPct val="0"/>
              </a:spcBef>
            </a:pPr>
            <a:r>
              <a:rPr lang="en-US" altLang="pl-PL" sz="2400" dirty="0"/>
              <a:t>informs creditors about debtor</a:t>
            </a:r>
            <a:r>
              <a:rPr lang="pl-PL" altLang="pl-PL" sz="2400" dirty="0"/>
              <a:t>’</a:t>
            </a:r>
            <a:r>
              <a:rPr lang="en-US" altLang="pl-PL" sz="2400" dirty="0"/>
              <a:t>s situation (if requested)</a:t>
            </a:r>
          </a:p>
          <a:p>
            <a:pPr algn="just">
              <a:spcBef>
                <a:spcPct val="0"/>
              </a:spcBef>
            </a:pPr>
            <a:r>
              <a:rPr lang="en-US" altLang="pl-PL" sz="2400" dirty="0"/>
              <a:t>after arrangement is approved – becomes the supervisor</a:t>
            </a:r>
          </a:p>
          <a:p>
            <a:pPr algn="just">
              <a:spcBef>
                <a:spcPct val="0"/>
              </a:spcBef>
            </a:pPr>
            <a:endParaRPr lang="en-US" altLang="pl-PL" sz="1800" dirty="0"/>
          </a:p>
        </p:txBody>
      </p:sp>
    </p:spTree>
    <p:extLst>
      <p:ext uri="{BB962C8B-B14F-4D97-AF65-F5344CB8AC3E}">
        <p14:creationId xmlns:p14="http://schemas.microsoft.com/office/powerpoint/2010/main" val="13800031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p:cNvSpPr txBox="1"/>
          <p:nvPr/>
        </p:nvSpPr>
        <p:spPr>
          <a:xfrm>
            <a:off x="308768" y="2270701"/>
            <a:ext cx="8640763" cy="3662541"/>
          </a:xfrm>
          <a:prstGeom prst="rect">
            <a:avLst/>
          </a:prstGeom>
          <a:noFill/>
        </p:spPr>
        <p:txBody>
          <a:bodyPr>
            <a:spAutoFit/>
          </a:bodyPr>
          <a:lstStyle/>
          <a:p>
            <a:pPr marL="342900" indent="-342900" algn="just">
              <a:buFont typeface="Arial" panose="020B0604020202020204" pitchFamily="34" charset="0"/>
              <a:buChar char="•"/>
              <a:defRPr/>
            </a:pPr>
            <a:endParaRPr lang="en-US" sz="2400" b="1" dirty="0"/>
          </a:p>
          <a:p>
            <a:pPr algn="just">
              <a:defRPr/>
            </a:pPr>
            <a:r>
              <a:rPr lang="en-US" sz="3200" b="1" dirty="0"/>
              <a:t>Provisions of contracts - under which:</a:t>
            </a:r>
          </a:p>
          <a:p>
            <a:pPr marL="800100" lvl="1" indent="-342900" algn="just">
              <a:buFont typeface="Arial" panose="020B0604020202020204" pitchFamily="34" charset="0"/>
              <a:buChar char="•"/>
              <a:defRPr/>
            </a:pPr>
            <a:r>
              <a:rPr lang="en-US" sz="2400" dirty="0"/>
              <a:t>in case of filing the motion for approving the arrangement </a:t>
            </a:r>
          </a:p>
          <a:p>
            <a:pPr lvl="1" algn="just">
              <a:defRPr/>
            </a:pPr>
            <a:r>
              <a:rPr lang="en-US" sz="2400" dirty="0"/>
              <a:t>or </a:t>
            </a:r>
          </a:p>
          <a:p>
            <a:pPr marL="800100" lvl="1" indent="-342900" algn="just">
              <a:buFont typeface="Arial" panose="020B0604020202020204" pitchFamily="34" charset="0"/>
              <a:buChar char="•"/>
              <a:defRPr/>
            </a:pPr>
            <a:r>
              <a:rPr lang="en-US" sz="2400" dirty="0"/>
              <a:t>in case of approving the arrangement </a:t>
            </a:r>
          </a:p>
          <a:p>
            <a:pPr algn="just">
              <a:defRPr/>
            </a:pPr>
            <a:r>
              <a:rPr lang="en-US" sz="2400" dirty="0"/>
              <a:t>contract (concluded by the debtor) is automatically changed or dissolved </a:t>
            </a:r>
          </a:p>
          <a:p>
            <a:pPr algn="just">
              <a:defRPr/>
            </a:pPr>
            <a:r>
              <a:rPr lang="en-US" sz="3200" b="1" u="sng" dirty="0"/>
              <a:t>– are null and void</a:t>
            </a:r>
          </a:p>
          <a:p>
            <a:pPr algn="just">
              <a:defRPr/>
            </a:pPr>
            <a:endParaRPr lang="en-US" sz="2400" b="1" dirty="0"/>
          </a:p>
        </p:txBody>
      </p:sp>
    </p:spTree>
    <p:extLst>
      <p:ext uri="{BB962C8B-B14F-4D97-AF65-F5344CB8AC3E}">
        <p14:creationId xmlns:p14="http://schemas.microsoft.com/office/powerpoint/2010/main" val="2104615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8025" y="1604963"/>
            <a:ext cx="7872413"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ole tekstowe 2"/>
          <p:cNvSpPr txBox="1"/>
          <p:nvPr/>
        </p:nvSpPr>
        <p:spPr>
          <a:xfrm>
            <a:off x="971550" y="5826125"/>
            <a:ext cx="7345363" cy="1231900"/>
          </a:xfrm>
          <a:prstGeom prst="rect">
            <a:avLst/>
          </a:prstGeom>
          <a:noFill/>
        </p:spPr>
        <p:txBody>
          <a:bodyPr>
            <a:spAutoFit/>
          </a:bodyPr>
          <a:lstStyle/>
          <a:p>
            <a:pPr algn="ctr">
              <a:defRPr/>
            </a:pPr>
            <a:r>
              <a:rPr lang="en-US" sz="2800" dirty="0">
                <a:cs typeface="Arial" charset="0"/>
              </a:rPr>
              <a:t>The less time-consuming procedure</a:t>
            </a:r>
          </a:p>
          <a:p>
            <a:pPr algn="ctr">
              <a:defRPr/>
            </a:pPr>
            <a:r>
              <a:rPr lang="en-US" sz="2800" dirty="0">
                <a:cs typeface="Arial" charset="0"/>
              </a:rPr>
              <a:t>BUT</a:t>
            </a:r>
            <a:r>
              <a:rPr lang="pl-PL" sz="2800" dirty="0">
                <a:cs typeface="Arial" charset="0"/>
              </a:rPr>
              <a:t>…</a:t>
            </a:r>
            <a:endParaRPr lang="en-US" sz="2800" dirty="0">
              <a:cs typeface="Arial" charset="0"/>
            </a:endParaRPr>
          </a:p>
          <a:p>
            <a:pPr marL="285750" indent="-285750">
              <a:buFont typeface="Arial" panose="020B0604020202020204" pitchFamily="34" charset="0"/>
              <a:buChar char="•"/>
              <a:defRPr/>
            </a:pPr>
            <a:endParaRPr lang="en-US" dirty="0">
              <a:cs typeface="Arial" charset="0"/>
            </a:endParaRPr>
          </a:p>
        </p:txBody>
      </p:sp>
    </p:spTree>
    <p:extLst>
      <p:ext uri="{BB962C8B-B14F-4D97-AF65-F5344CB8AC3E}">
        <p14:creationId xmlns:p14="http://schemas.microsoft.com/office/powerpoint/2010/main" val="4960270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a:spLocks noChangeArrowheads="1"/>
          </p:cNvSpPr>
          <p:nvPr/>
        </p:nvSpPr>
        <p:spPr bwMode="auto">
          <a:xfrm>
            <a:off x="952107" y="1644651"/>
            <a:ext cx="6995714"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lvl="1" algn="ctr"/>
            <a:r>
              <a:rPr lang="en-US" altLang="pl-PL" sz="2800" dirty="0"/>
              <a:t>After you file the motion - be ready for this:</a:t>
            </a:r>
          </a:p>
          <a:p>
            <a:pPr algn="ctr"/>
            <a:endParaRPr lang="en-US" altLang="pl-PL" sz="2400" dirty="0"/>
          </a:p>
        </p:txBody>
      </p:sp>
      <p:pic>
        <p:nvPicPr>
          <p:cNvPr id="3" name="Obraz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1763" y="2184400"/>
            <a:ext cx="6546057" cy="436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0595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a:spLocks noChangeArrowheads="1"/>
          </p:cNvSpPr>
          <p:nvPr/>
        </p:nvSpPr>
        <p:spPr bwMode="auto">
          <a:xfrm>
            <a:off x="114300" y="1687513"/>
            <a:ext cx="9029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pl-PL" altLang="pl-PL" b="1" dirty="0">
                <a:solidFill>
                  <a:srgbClr val="C00000"/>
                </a:solidFill>
              </a:rPr>
              <a:t>ARRANGEMENT APPROVAL PROCEDURE</a:t>
            </a:r>
          </a:p>
        </p:txBody>
      </p:sp>
      <p:sp>
        <p:nvSpPr>
          <p:cNvPr id="3" name="pole tekstowe 2"/>
          <p:cNvSpPr txBox="1"/>
          <p:nvPr/>
        </p:nvSpPr>
        <p:spPr>
          <a:xfrm>
            <a:off x="308768" y="2361188"/>
            <a:ext cx="8640763" cy="4648200"/>
          </a:xfrm>
          <a:prstGeom prst="rect">
            <a:avLst/>
          </a:prstGeom>
          <a:noFill/>
        </p:spPr>
        <p:txBody>
          <a:bodyPr>
            <a:spAutoFit/>
          </a:bodyPr>
          <a:lstStyle/>
          <a:p>
            <a:pPr lvl="1" algn="just">
              <a:defRPr/>
            </a:pPr>
            <a:r>
              <a:rPr lang="en-US" sz="2800" b="1" dirty="0"/>
              <a:t>Obstacles:</a:t>
            </a:r>
          </a:p>
          <a:p>
            <a:pPr lvl="1" algn="just">
              <a:defRPr/>
            </a:pPr>
            <a:endParaRPr lang="en-US" sz="2800" b="1" dirty="0"/>
          </a:p>
          <a:p>
            <a:pPr marL="914400" lvl="1" indent="-457200" algn="just">
              <a:buFont typeface="Arial" panose="020B0604020202020204" pitchFamily="34" charset="0"/>
              <a:buChar char="•"/>
              <a:defRPr/>
            </a:pPr>
            <a:r>
              <a:rPr lang="en-US" sz="2400" dirty="0"/>
              <a:t>Timing</a:t>
            </a:r>
          </a:p>
          <a:p>
            <a:pPr lvl="1" algn="just">
              <a:defRPr/>
            </a:pPr>
            <a:endParaRPr lang="en-US" sz="2400" dirty="0"/>
          </a:p>
          <a:p>
            <a:pPr marL="914400" lvl="1" indent="-457200" algn="just">
              <a:buFont typeface="Arial" panose="020B0604020202020204" pitchFamily="34" charset="0"/>
              <a:buChar char="•"/>
              <a:defRPr/>
            </a:pPr>
            <a:r>
              <a:rPr lang="en-US" sz="2400" dirty="0"/>
              <a:t>Over-optimistic debtor’s management board</a:t>
            </a:r>
          </a:p>
          <a:p>
            <a:pPr lvl="1" algn="just">
              <a:defRPr/>
            </a:pPr>
            <a:endParaRPr lang="en-US" sz="2400" dirty="0"/>
          </a:p>
          <a:p>
            <a:pPr marL="914400" lvl="1" indent="-457200" algn="just">
              <a:buFont typeface="Arial" panose="020B0604020202020204" pitchFamily="34" charset="0"/>
              <a:buChar char="•"/>
              <a:defRPr/>
            </a:pPr>
            <a:r>
              <a:rPr lang="en-US" sz="2400" dirty="0"/>
              <a:t>Unwillingness to inform creditors about potential problems</a:t>
            </a:r>
          </a:p>
          <a:p>
            <a:pPr lvl="1" algn="just">
              <a:defRPr/>
            </a:pPr>
            <a:endParaRPr lang="en-US" sz="2400" dirty="0"/>
          </a:p>
          <a:p>
            <a:pPr marL="914400" lvl="1" indent="-457200" algn="just">
              <a:buFont typeface="Arial" panose="020B0604020202020204" pitchFamily="34" charset="0"/>
              <a:buChar char="•"/>
              <a:defRPr/>
            </a:pPr>
            <a:r>
              <a:rPr lang="en-US" sz="2400" dirty="0"/>
              <a:t>Creditors’ unwillingness to make any kind of arrangement</a:t>
            </a:r>
          </a:p>
          <a:p>
            <a:pPr lvl="1" algn="just">
              <a:defRPr/>
            </a:pPr>
            <a:endParaRPr lang="en-US" sz="2400" dirty="0"/>
          </a:p>
          <a:p>
            <a:pPr marL="914400" lvl="1" indent="-457200" algn="just">
              <a:buFont typeface="Arial" panose="020B0604020202020204" pitchFamily="34" charset="0"/>
              <a:buChar char="•"/>
              <a:defRPr/>
            </a:pPr>
            <a:r>
              <a:rPr lang="en-US" sz="2400" dirty="0"/>
              <a:t>No easy way to escape toxic contracts</a:t>
            </a:r>
            <a:endParaRPr lang="en-US" sz="2800" dirty="0"/>
          </a:p>
          <a:p>
            <a:pPr algn="just">
              <a:defRPr/>
            </a:pPr>
            <a:endParaRPr lang="en-US" sz="2400" b="1" dirty="0"/>
          </a:p>
        </p:txBody>
      </p:sp>
    </p:spTree>
    <p:extLst>
      <p:ext uri="{BB962C8B-B14F-4D97-AF65-F5344CB8AC3E}">
        <p14:creationId xmlns:p14="http://schemas.microsoft.com/office/powerpoint/2010/main" val="10715890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a:spLocks noChangeArrowheads="1"/>
          </p:cNvSpPr>
          <p:nvPr/>
        </p:nvSpPr>
        <p:spPr bwMode="auto">
          <a:xfrm>
            <a:off x="230188" y="1514474"/>
            <a:ext cx="83169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pl-PL" sz="2400" dirty="0"/>
              <a:t>The arrangement is accepted, the court accepted the motion, </a:t>
            </a:r>
            <a:r>
              <a:rPr lang="en-US" altLang="pl-PL" sz="2400" i="1" dirty="0"/>
              <a:t>Cactus</a:t>
            </a:r>
            <a:r>
              <a:rPr lang="en-US" altLang="pl-PL" sz="2400" dirty="0"/>
              <a:t> </a:t>
            </a:r>
            <a:r>
              <a:rPr lang="pl-PL" altLang="pl-PL" sz="2400" dirty="0"/>
              <a:t>h</a:t>
            </a:r>
            <a:r>
              <a:rPr lang="en-US" altLang="pl-PL" sz="2400" dirty="0"/>
              <a:t>as met all the arrangement conditions</a:t>
            </a:r>
          </a:p>
        </p:txBody>
      </p:sp>
      <p:pic>
        <p:nvPicPr>
          <p:cNvPr id="5" name="Obraz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55688" y="2345471"/>
            <a:ext cx="6913562" cy="442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9814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791249"/>
            <a:ext cx="8229600" cy="4706428"/>
          </a:xfrm>
        </p:spPr>
        <p:txBody>
          <a:bodyPr/>
          <a:lstStyle/>
          <a:p>
            <a:r>
              <a:rPr lang="de-AT" b="1" dirty="0" err="1"/>
              <a:t>Questions</a:t>
            </a:r>
            <a:endParaRPr lang="de-AT" b="1" dirty="0"/>
          </a:p>
          <a:p>
            <a:pPr lvl="1"/>
            <a:r>
              <a:rPr lang="en-US" dirty="0"/>
              <a:t>Do you consider these proceedings to be a success story so far?</a:t>
            </a:r>
          </a:p>
          <a:p>
            <a:pPr lvl="1"/>
            <a:r>
              <a:rPr lang="en-US" dirty="0"/>
              <a:t>Do you see a gap between the willingness of the European Commission to introduce pre-insolvency tools and the legal culture of Member States?</a:t>
            </a:r>
          </a:p>
          <a:p>
            <a:pPr lvl="1"/>
            <a:r>
              <a:rPr lang="en-US" dirty="0"/>
              <a:t>What can we expect after the transposition of the EU Directive?</a:t>
            </a:r>
          </a:p>
          <a:p>
            <a:r>
              <a:rPr lang="en-US" b="1" dirty="0"/>
              <a:t>Questions/remarks from the audience?</a:t>
            </a:r>
          </a:p>
          <a:p>
            <a:pPr lvl="1"/>
            <a:endParaRPr lang="en-US" dirty="0"/>
          </a:p>
          <a:p>
            <a:pPr lvl="1"/>
            <a:endParaRPr lang="en-US" dirty="0"/>
          </a:p>
          <a:p>
            <a:pPr lvl="1"/>
            <a:endParaRPr lang="en-US" dirty="0"/>
          </a:p>
          <a:p>
            <a:pPr lvl="1"/>
            <a:endParaRPr lang="en-US" dirty="0"/>
          </a:p>
          <a:p>
            <a:pPr lvl="1"/>
            <a:endParaRPr lang="en-US" dirty="0"/>
          </a:p>
          <a:p>
            <a:pPr lvl="1"/>
            <a:endParaRPr lang="de-AT" dirty="0"/>
          </a:p>
        </p:txBody>
      </p:sp>
    </p:spTree>
    <p:extLst>
      <p:ext uri="{BB962C8B-B14F-4D97-AF65-F5344CB8AC3E}">
        <p14:creationId xmlns:p14="http://schemas.microsoft.com/office/powerpoint/2010/main" val="6496769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3846256"/>
            <a:ext cx="7297271" cy="1113484"/>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Bef>
                <a:spcPts val="0"/>
              </a:spcBef>
              <a:spcAft>
                <a:spcPts val="0"/>
              </a:spcAft>
              <a:buNone/>
              <a:defRPr/>
            </a:pPr>
            <a:r>
              <a:rPr lang="en-GB" sz="2800" dirty="0">
                <a:solidFill>
                  <a:prstClr val="white"/>
                </a:solidFill>
                <a:latin typeface="Arial" panose="020B0604020202020204" pitchFamily="34" charset="0"/>
                <a:cs typeface="Arial" panose="020B0604020202020204" pitchFamily="34" charset="0"/>
                <a:sym typeface="Arial"/>
              </a:rPr>
              <a:t>Adam Harris</a:t>
            </a:r>
          </a:p>
          <a:p>
            <a:pPr marL="0" indent="0" fontAlgn="auto">
              <a:spcBef>
                <a:spcPts val="0"/>
              </a:spcBef>
              <a:spcAft>
                <a:spcPts val="0"/>
              </a:spcAft>
              <a:buNone/>
              <a:defRPr/>
            </a:pPr>
            <a:r>
              <a:rPr lang="en-GB" sz="2800" dirty="0">
                <a:solidFill>
                  <a:prstClr val="white"/>
                </a:solidFill>
                <a:latin typeface="Arial" panose="020B0604020202020204" pitchFamily="34" charset="0"/>
                <a:cs typeface="Arial" panose="020B0604020202020204" pitchFamily="34" charset="0"/>
                <a:sym typeface="Arial"/>
              </a:rPr>
              <a:t>President, INSOL International</a:t>
            </a:r>
            <a:endParaRPr lang="en-US" sz="2800"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2341922"/>
            <a:ext cx="7189694" cy="1238863"/>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sz="3400" b="1" dirty="0">
                <a:solidFill>
                  <a:prstClr val="white"/>
                </a:solidFill>
                <a:sym typeface="Arial"/>
              </a:rPr>
              <a:t>INSOL International</a:t>
            </a:r>
          </a:p>
        </p:txBody>
      </p:sp>
    </p:spTree>
    <p:extLst>
      <p:ext uri="{BB962C8B-B14F-4D97-AF65-F5344CB8AC3E}">
        <p14:creationId xmlns:p14="http://schemas.microsoft.com/office/powerpoint/2010/main" val="25706008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58451" y="1196885"/>
            <a:ext cx="4362246" cy="584775"/>
          </a:xfrm>
          <a:prstGeom prst="rect">
            <a:avLst/>
          </a:prstGeom>
          <a:noFill/>
        </p:spPr>
        <p:txBody>
          <a:bodyPr vert="horz" wrap="square" rtlCol="0">
            <a:spAutoFit/>
          </a:bodyPr>
          <a:lstStyle/>
          <a:p>
            <a:pPr defTabSz="914400" fontAlgn="auto">
              <a:spcBef>
                <a:spcPts val="0"/>
              </a:spcBef>
              <a:spcAft>
                <a:spcPts val="0"/>
              </a:spcAft>
            </a:pPr>
            <a:r>
              <a:rPr lang="en-GB" sz="3200" b="1" kern="0" dirty="0">
                <a:solidFill>
                  <a:prstClr val="white"/>
                </a:solidFill>
                <a:latin typeface="Arial" panose="020B0604020202020204" pitchFamily="34" charset="0"/>
                <a:cs typeface="Arial" panose="020B0604020202020204" pitchFamily="34" charset="0"/>
                <a:sym typeface="Arial"/>
              </a:rPr>
              <a:t>New website</a:t>
            </a:r>
          </a:p>
        </p:txBody>
      </p:sp>
      <p:pic>
        <p:nvPicPr>
          <p:cNvPr id="5" name="Picture 4">
            <a:extLst>
              <a:ext uri="{FF2B5EF4-FFF2-40B4-BE49-F238E27FC236}">
                <a16:creationId xmlns:a16="http://schemas.microsoft.com/office/drawing/2014/main" id="{5FFF1013-E9F2-4105-A2D2-EC9B02C14C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7454" y="1150232"/>
            <a:ext cx="2958561" cy="4581832"/>
          </a:xfrm>
          <a:prstGeom prst="rect">
            <a:avLst/>
          </a:prstGeom>
        </p:spPr>
      </p:pic>
      <p:sp>
        <p:nvSpPr>
          <p:cNvPr id="8" name="Title 7">
            <a:extLst>
              <a:ext uri="{FF2B5EF4-FFF2-40B4-BE49-F238E27FC236}">
                <a16:creationId xmlns:a16="http://schemas.microsoft.com/office/drawing/2014/main" id="{A28B8061-AAD9-4741-B31E-9001AAA5F30F}"/>
              </a:ext>
            </a:extLst>
          </p:cNvPr>
          <p:cNvSpPr>
            <a:spLocks noGrp="1"/>
          </p:cNvSpPr>
          <p:nvPr>
            <p:ph type="ctrTitle"/>
          </p:nvPr>
        </p:nvSpPr>
        <p:spPr>
          <a:xfrm>
            <a:off x="884903" y="2469739"/>
            <a:ext cx="3854246" cy="2598174"/>
          </a:xfrm>
        </p:spPr>
        <p:txBody>
          <a:bodyPr>
            <a:normAutofit/>
          </a:bodyPr>
          <a:lstStyle/>
          <a:p>
            <a:br>
              <a:rPr lang="en-GB" sz="1200" dirty="0"/>
            </a:br>
            <a:endParaRPr lang="en-GB" sz="1200" dirty="0"/>
          </a:p>
        </p:txBody>
      </p:sp>
      <p:sp>
        <p:nvSpPr>
          <p:cNvPr id="9" name="Subtitle 8">
            <a:extLst>
              <a:ext uri="{FF2B5EF4-FFF2-40B4-BE49-F238E27FC236}">
                <a16:creationId xmlns:a16="http://schemas.microsoft.com/office/drawing/2014/main" id="{E4B33F55-6393-4A59-BB77-DD89291AD2E8}"/>
              </a:ext>
            </a:extLst>
          </p:cNvPr>
          <p:cNvSpPr>
            <a:spLocks noGrp="1"/>
          </p:cNvSpPr>
          <p:nvPr>
            <p:ph type="subTitle" idx="1"/>
          </p:nvPr>
        </p:nvSpPr>
        <p:spPr>
          <a:xfrm>
            <a:off x="884902" y="2351753"/>
            <a:ext cx="4758814" cy="3380310"/>
          </a:xfrm>
        </p:spPr>
        <p:txBody>
          <a:bodyPr>
            <a:normAutofit/>
          </a:bodyPr>
          <a:lstStyle/>
          <a:p>
            <a:pPr marL="457200" indent="-457200">
              <a:buFont typeface="Arial" panose="020B0604020202020204" pitchFamily="34" charset="0"/>
              <a:buChar char="•"/>
            </a:pPr>
            <a:r>
              <a:rPr lang="en-GB" sz="2800" dirty="0"/>
              <a:t>Unique member login</a:t>
            </a:r>
          </a:p>
          <a:p>
            <a:pPr marL="457200" indent="-457200">
              <a:buFont typeface="Arial" panose="020B0604020202020204" pitchFamily="34" charset="0"/>
              <a:buChar char="•"/>
            </a:pPr>
            <a:r>
              <a:rPr lang="en-GB" sz="2800" dirty="0"/>
              <a:t>Member dashboard</a:t>
            </a:r>
          </a:p>
          <a:p>
            <a:pPr marL="457200" indent="-457200">
              <a:buFont typeface="Arial" panose="020B0604020202020204" pitchFamily="34" charset="0"/>
              <a:buChar char="•"/>
            </a:pPr>
            <a:r>
              <a:rPr lang="en-GB" sz="2800" dirty="0"/>
              <a:t>Improved navigation</a:t>
            </a:r>
          </a:p>
          <a:p>
            <a:pPr marL="457200" indent="-457200">
              <a:buFont typeface="Arial" panose="020B0604020202020204" pitchFamily="34" charset="0"/>
              <a:buChar char="•"/>
            </a:pPr>
            <a:r>
              <a:rPr lang="en-GB" sz="2800" dirty="0"/>
              <a:t>Online event booking</a:t>
            </a:r>
          </a:p>
          <a:p>
            <a:pPr marL="457200" indent="-457200">
              <a:buFont typeface="Arial" panose="020B0604020202020204" pitchFamily="34" charset="0"/>
              <a:buChar char="•"/>
            </a:pPr>
            <a:r>
              <a:rPr lang="en-GB" sz="2800" dirty="0"/>
              <a:t>Easy to navigate technical library</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p:txBody>
      </p:sp>
    </p:spTree>
    <p:extLst>
      <p:ext uri="{BB962C8B-B14F-4D97-AF65-F5344CB8AC3E}">
        <p14:creationId xmlns:p14="http://schemas.microsoft.com/office/powerpoint/2010/main" val="2404590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526960" y="2165547"/>
            <a:ext cx="8044049" cy="1127752"/>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1" indent="0" fontAlgn="auto">
              <a:spcBef>
                <a:spcPts val="0"/>
              </a:spcBef>
              <a:spcAft>
                <a:spcPts val="0"/>
              </a:spcAft>
              <a:buNone/>
            </a:pPr>
            <a:endParaRPr lang="en-GB" sz="2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pPr>
            <a:endParaRPr lang="en-GB" sz="28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pPr>
            <a:r>
              <a:rPr lang="en-GB" sz="2800" dirty="0">
                <a:solidFill>
                  <a:prstClr val="white"/>
                </a:solidFill>
                <a:latin typeface="Arial" panose="020B0604020202020204" pitchFamily="34" charset="0"/>
                <a:cs typeface="Arial" panose="020B0604020202020204" pitchFamily="34" charset="0"/>
                <a:sym typeface="Arial"/>
              </a:rPr>
              <a:t>Launched in March - Sydney Congress 2017</a:t>
            </a:r>
          </a:p>
          <a:p>
            <a:pPr fontAlgn="auto">
              <a:spcBef>
                <a:spcPts val="0"/>
              </a:spcBef>
              <a:spcAft>
                <a:spcPts val="0"/>
              </a:spcAft>
            </a:pPr>
            <a:r>
              <a:rPr lang="en-US" sz="2800" dirty="0">
                <a:solidFill>
                  <a:prstClr val="white"/>
                </a:solidFill>
                <a:latin typeface="Arial" panose="020B0604020202020204" pitchFamily="34" charset="0"/>
                <a:cs typeface="Arial" panose="020B0604020202020204" pitchFamily="34" charset="0"/>
                <a:sym typeface="Arial"/>
              </a:rPr>
              <a:t>Identified milestones</a:t>
            </a:r>
          </a:p>
          <a:p>
            <a:pPr fontAlgn="auto">
              <a:spcBef>
                <a:spcPts val="0"/>
              </a:spcBef>
              <a:spcAft>
                <a:spcPts val="0"/>
              </a:spcAft>
            </a:pPr>
            <a:r>
              <a:rPr lang="en-US" sz="2800" dirty="0">
                <a:solidFill>
                  <a:prstClr val="white"/>
                </a:solidFill>
                <a:latin typeface="Arial" panose="020B0604020202020204" pitchFamily="34" charset="0"/>
                <a:cs typeface="Arial" panose="020B0604020202020204" pitchFamily="34" charset="0"/>
                <a:sym typeface="Arial"/>
              </a:rPr>
              <a:t>20 working groups </a:t>
            </a:r>
          </a:p>
          <a:p>
            <a:pPr fontAlgn="auto">
              <a:spcBef>
                <a:spcPts val="0"/>
              </a:spcBef>
              <a:spcAft>
                <a:spcPts val="0"/>
              </a:spcAft>
            </a:pPr>
            <a:r>
              <a:rPr lang="en-US" sz="2800" dirty="0">
                <a:solidFill>
                  <a:prstClr val="white"/>
                </a:solidFill>
                <a:latin typeface="Arial" panose="020B0604020202020204" pitchFamily="34" charset="0"/>
                <a:cs typeface="Arial" panose="020B0604020202020204" pitchFamily="34" charset="0"/>
                <a:sym typeface="Arial"/>
              </a:rPr>
              <a:t>Initial findings discussed at the last Board meeting (September)</a:t>
            </a:r>
          </a:p>
          <a:p>
            <a:pPr marL="0" indent="0" fontAlgn="auto">
              <a:spcAft>
                <a:spcPts val="0"/>
              </a:spcAft>
              <a:buNone/>
            </a:pPr>
            <a:endParaRPr lang="en-US" sz="2800"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404180" y="1241752"/>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pPr>
            <a:r>
              <a:rPr lang="en-GB" sz="3200" b="1" dirty="0">
                <a:solidFill>
                  <a:prstClr val="white"/>
                </a:solidFill>
                <a:sym typeface="Arial"/>
              </a:rPr>
              <a:t>Taskforce  2021 </a:t>
            </a:r>
          </a:p>
          <a:p>
            <a:pPr fontAlgn="auto">
              <a:spcAft>
                <a:spcPts val="0"/>
              </a:spcAft>
            </a:pPr>
            <a:r>
              <a:rPr lang="en-US" sz="3200" b="1" dirty="0">
                <a:solidFill>
                  <a:prstClr val="white"/>
                </a:solidFill>
                <a:sym typeface="Arial"/>
              </a:rPr>
              <a:t>Implementation phase</a:t>
            </a:r>
          </a:p>
        </p:txBody>
      </p:sp>
    </p:spTree>
    <p:extLst>
      <p:ext uri="{BB962C8B-B14F-4D97-AF65-F5344CB8AC3E}">
        <p14:creationId xmlns:p14="http://schemas.microsoft.com/office/powerpoint/2010/main" val="12846056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arallelogram 12"/>
          <p:cNvSpPr/>
          <p:nvPr/>
        </p:nvSpPr>
        <p:spPr>
          <a:xfrm>
            <a:off x="316952" y="3265482"/>
            <a:ext cx="1872000" cy="1222758"/>
          </a:xfrm>
          <a:prstGeom prst="parallelogram">
            <a:avLst/>
          </a:prstGeom>
          <a:solidFill>
            <a:schemeClr val="bg1"/>
          </a:solidFill>
          <a:ln>
            <a:solidFill>
              <a:srgbClr val="EC1B2D"/>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auto">
              <a:spcBef>
                <a:spcPts val="0"/>
              </a:spcBef>
              <a:spcAft>
                <a:spcPts val="0"/>
              </a:spcAft>
              <a:defRPr/>
            </a:pPr>
            <a:r>
              <a:rPr lang="en-AU" sz="1600" kern="0" dirty="0">
                <a:solidFill>
                  <a:prstClr val="black"/>
                </a:solidFill>
                <a:latin typeface="Calibri"/>
                <a:sym typeface="Arial"/>
              </a:rPr>
              <a:t>Member Support &amp; Services</a:t>
            </a:r>
            <a:endParaRPr lang="en-AU" sz="1000" kern="0" dirty="0">
              <a:solidFill>
                <a:prstClr val="black"/>
              </a:solidFill>
              <a:latin typeface="Calibri"/>
              <a:sym typeface="Arial"/>
            </a:endParaRPr>
          </a:p>
        </p:txBody>
      </p:sp>
      <p:sp>
        <p:nvSpPr>
          <p:cNvPr id="14" name="Parallelogram 13"/>
          <p:cNvSpPr/>
          <p:nvPr/>
        </p:nvSpPr>
        <p:spPr>
          <a:xfrm>
            <a:off x="2019961" y="3265482"/>
            <a:ext cx="1872000" cy="1222758"/>
          </a:xfrm>
          <a:prstGeom prst="parallelogram">
            <a:avLst/>
          </a:prstGeom>
          <a:solidFill>
            <a:schemeClr val="bg1"/>
          </a:solidFill>
          <a:ln>
            <a:solidFill>
              <a:srgbClr val="EC1B2D"/>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auto">
              <a:spcBef>
                <a:spcPts val="0"/>
              </a:spcBef>
              <a:spcAft>
                <a:spcPts val="0"/>
              </a:spcAft>
              <a:defRPr/>
            </a:pPr>
            <a:r>
              <a:rPr lang="en-AU" sz="1600" kern="0" dirty="0">
                <a:solidFill>
                  <a:prstClr val="black"/>
                </a:solidFill>
                <a:latin typeface="Calibri"/>
                <a:sym typeface="Arial"/>
              </a:rPr>
              <a:t>Thought Leadership &amp; Scholarship</a:t>
            </a:r>
            <a:endParaRPr lang="en-AU" sz="1000" kern="0" dirty="0">
              <a:solidFill>
                <a:prstClr val="black"/>
              </a:solidFill>
              <a:latin typeface="Calibri"/>
              <a:sym typeface="Arial"/>
            </a:endParaRPr>
          </a:p>
        </p:txBody>
      </p:sp>
      <p:sp>
        <p:nvSpPr>
          <p:cNvPr id="15" name="Parallelogram 14"/>
          <p:cNvSpPr/>
          <p:nvPr/>
        </p:nvSpPr>
        <p:spPr>
          <a:xfrm>
            <a:off x="3722970" y="3265482"/>
            <a:ext cx="1872000" cy="1222758"/>
          </a:xfrm>
          <a:prstGeom prst="parallelogram">
            <a:avLst/>
          </a:prstGeom>
          <a:solidFill>
            <a:schemeClr val="bg1"/>
          </a:solidFill>
          <a:ln>
            <a:solidFill>
              <a:srgbClr val="EC1B2D"/>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auto">
              <a:spcBef>
                <a:spcPts val="0"/>
              </a:spcBef>
              <a:spcAft>
                <a:spcPts val="0"/>
              </a:spcAft>
              <a:defRPr/>
            </a:pPr>
            <a:r>
              <a:rPr lang="en-AU" sz="1600" kern="0" dirty="0">
                <a:solidFill>
                  <a:prstClr val="black"/>
                </a:solidFill>
                <a:latin typeface="Calibri"/>
                <a:sym typeface="Arial"/>
              </a:rPr>
              <a:t>Global Influence &amp; Advocacy</a:t>
            </a:r>
            <a:endParaRPr lang="en-AU" sz="1000" kern="0" dirty="0">
              <a:solidFill>
                <a:prstClr val="black"/>
              </a:solidFill>
              <a:latin typeface="Calibri"/>
              <a:sym typeface="Arial"/>
            </a:endParaRPr>
          </a:p>
        </p:txBody>
      </p:sp>
      <p:sp>
        <p:nvSpPr>
          <p:cNvPr id="16" name="Parallelogram 15"/>
          <p:cNvSpPr/>
          <p:nvPr/>
        </p:nvSpPr>
        <p:spPr>
          <a:xfrm>
            <a:off x="5425979" y="3265482"/>
            <a:ext cx="1872000" cy="1222758"/>
          </a:xfrm>
          <a:prstGeom prst="parallelogram">
            <a:avLst/>
          </a:prstGeom>
          <a:solidFill>
            <a:schemeClr val="bg1"/>
          </a:solidFill>
          <a:ln>
            <a:solidFill>
              <a:srgbClr val="EC1B2D"/>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auto">
              <a:spcBef>
                <a:spcPts val="0"/>
              </a:spcBef>
              <a:spcAft>
                <a:spcPts val="0"/>
              </a:spcAft>
              <a:defRPr/>
            </a:pPr>
            <a:r>
              <a:rPr lang="en-AU" sz="1600" kern="0" dirty="0">
                <a:solidFill>
                  <a:prstClr val="black"/>
                </a:solidFill>
                <a:latin typeface="Calibri"/>
                <a:sym typeface="Arial"/>
              </a:rPr>
              <a:t>Technical Education &amp; Publications</a:t>
            </a:r>
            <a:endParaRPr lang="en-AU" sz="1000" kern="0" dirty="0">
              <a:solidFill>
                <a:prstClr val="black"/>
              </a:solidFill>
              <a:latin typeface="Calibri"/>
              <a:sym typeface="Arial"/>
            </a:endParaRPr>
          </a:p>
        </p:txBody>
      </p:sp>
      <p:sp>
        <p:nvSpPr>
          <p:cNvPr id="17" name="Parallelogram 16"/>
          <p:cNvSpPr/>
          <p:nvPr/>
        </p:nvSpPr>
        <p:spPr>
          <a:xfrm>
            <a:off x="7128988" y="3265482"/>
            <a:ext cx="1872000" cy="1222758"/>
          </a:xfrm>
          <a:prstGeom prst="parallelogram">
            <a:avLst/>
          </a:prstGeom>
          <a:solidFill>
            <a:schemeClr val="bg1"/>
          </a:solidFill>
          <a:ln>
            <a:solidFill>
              <a:srgbClr val="EC1B2D"/>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auto">
              <a:spcBef>
                <a:spcPts val="0"/>
              </a:spcBef>
              <a:spcAft>
                <a:spcPts val="0"/>
              </a:spcAft>
              <a:defRPr/>
            </a:pPr>
            <a:r>
              <a:rPr lang="en-AU" sz="1600" kern="0" dirty="0">
                <a:solidFill>
                  <a:prstClr val="black"/>
                </a:solidFill>
                <a:latin typeface="Calibri"/>
                <a:sym typeface="Arial"/>
              </a:rPr>
              <a:t>People, Resourcing &amp; Culture</a:t>
            </a:r>
            <a:endParaRPr lang="en-AU" sz="1000" kern="0" dirty="0">
              <a:solidFill>
                <a:prstClr val="black"/>
              </a:solidFill>
              <a:latin typeface="Calibri"/>
              <a:sym typeface="Arial"/>
            </a:endParaRPr>
          </a:p>
        </p:txBody>
      </p:sp>
      <p:sp>
        <p:nvSpPr>
          <p:cNvPr id="2" name="Rectangle 1"/>
          <p:cNvSpPr/>
          <p:nvPr/>
        </p:nvSpPr>
        <p:spPr>
          <a:xfrm>
            <a:off x="2902592" y="2174322"/>
            <a:ext cx="5621977" cy="1754326"/>
          </a:xfrm>
          <a:prstGeom prst="rect">
            <a:avLst/>
          </a:prstGeom>
        </p:spPr>
        <p:txBody>
          <a:bodyPr wrap="square">
            <a:spAutoFit/>
          </a:bodyPr>
          <a:lstStyle/>
          <a:p>
            <a:pPr algn="ctr" defTabSz="914400" fontAlgn="auto">
              <a:spcBef>
                <a:spcPts val="0"/>
              </a:spcBef>
              <a:spcAft>
                <a:spcPts val="0"/>
              </a:spcAft>
              <a:defRPr/>
            </a:pPr>
            <a:endParaRPr lang="en-GB" sz="800" kern="0" dirty="0">
              <a:solidFill>
                <a:prstClr val="white"/>
              </a:solidFill>
              <a:latin typeface="Calibri"/>
              <a:cs typeface="+mn-cs"/>
              <a:sym typeface="Arial"/>
            </a:endParaRPr>
          </a:p>
          <a:p>
            <a:pPr algn="ctr" defTabSz="914400" fontAlgn="auto">
              <a:spcBef>
                <a:spcPts val="0"/>
              </a:spcBef>
              <a:spcAft>
                <a:spcPts val="0"/>
              </a:spcAft>
              <a:defRPr/>
            </a:pPr>
            <a:r>
              <a:rPr lang="en-GB" sz="2800" b="1" kern="0" dirty="0">
                <a:solidFill>
                  <a:prstClr val="white"/>
                </a:solidFill>
                <a:latin typeface="Calibri"/>
                <a:cs typeface="+mn-cs"/>
                <a:sym typeface="Arial"/>
              </a:rPr>
              <a:t>Strategic Plan 2021 - Five Pillars</a:t>
            </a:r>
          </a:p>
          <a:p>
            <a:pPr algn="ctr" defTabSz="914400" fontAlgn="auto">
              <a:spcBef>
                <a:spcPts val="0"/>
              </a:spcBef>
              <a:spcAft>
                <a:spcPts val="0"/>
              </a:spcAft>
              <a:defRPr/>
            </a:pPr>
            <a:endParaRPr lang="en-GB" sz="3600" kern="0" dirty="0">
              <a:solidFill>
                <a:prstClr val="white"/>
              </a:solidFill>
              <a:latin typeface="Calibri"/>
              <a:cs typeface="+mn-cs"/>
              <a:sym typeface="Arial"/>
            </a:endParaRPr>
          </a:p>
          <a:p>
            <a:pPr defTabSz="914400" fontAlgn="auto">
              <a:spcBef>
                <a:spcPts val="0"/>
              </a:spcBef>
              <a:spcAft>
                <a:spcPts val="0"/>
              </a:spcAft>
              <a:defRPr/>
            </a:pPr>
            <a:endParaRPr lang="en-AU" sz="3600" kern="0" dirty="0">
              <a:solidFill>
                <a:sysClr val="windowText" lastClr="000000"/>
              </a:solidFill>
              <a:latin typeface="Calibri"/>
              <a:cs typeface="+mn-cs"/>
              <a:sym typeface="Arial"/>
            </a:endParaRPr>
          </a:p>
        </p:txBody>
      </p:sp>
    </p:spTree>
    <p:extLst>
      <p:ext uri="{BB962C8B-B14F-4D97-AF65-F5344CB8AC3E}">
        <p14:creationId xmlns:p14="http://schemas.microsoft.com/office/powerpoint/2010/main" val="21315124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2417855"/>
            <a:ext cx="7297271" cy="3043331"/>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auto">
              <a:spcAft>
                <a:spcPts val="0"/>
              </a:spcAft>
            </a:pPr>
            <a:r>
              <a:rPr lang="en-GB" sz="2400" dirty="0">
                <a:solidFill>
                  <a:prstClr val="white"/>
                </a:solidFill>
                <a:latin typeface="Arial" panose="020B0604020202020204" pitchFamily="34" charset="0"/>
                <a:cs typeface="Arial" panose="020B0604020202020204" pitchFamily="34" charset="0"/>
                <a:sym typeface="Arial"/>
              </a:rPr>
              <a:t>Tel Aviv One Day Joint Seminar</a:t>
            </a:r>
          </a:p>
          <a:p>
            <a:pPr fontAlgn="auto">
              <a:spcAft>
                <a:spcPts val="0"/>
              </a:spcAft>
            </a:pPr>
            <a:endParaRPr lang="en-US" sz="2400" dirty="0">
              <a:solidFill>
                <a:prstClr val="white"/>
              </a:solidFill>
              <a:latin typeface="Arial" panose="020B0604020202020204" pitchFamily="34" charset="0"/>
              <a:cs typeface="Arial" panose="020B0604020202020204" pitchFamily="34" charset="0"/>
              <a:sym typeface="Arial"/>
            </a:endParaRPr>
          </a:p>
          <a:p>
            <a:pPr fontAlgn="auto">
              <a:spcAft>
                <a:spcPts val="0"/>
              </a:spcAft>
            </a:pPr>
            <a:r>
              <a:rPr lang="en-US" sz="2400" dirty="0">
                <a:solidFill>
                  <a:prstClr val="white"/>
                </a:solidFill>
                <a:latin typeface="Arial" panose="020B0604020202020204" pitchFamily="34" charset="0"/>
                <a:cs typeface="Arial" panose="020B0604020202020204" pitchFamily="34" charset="0"/>
                <a:sym typeface="Arial"/>
              </a:rPr>
              <a:t>Joint Lenders Group meeting/panel - London</a:t>
            </a:r>
          </a:p>
          <a:p>
            <a:pPr fontAlgn="auto">
              <a:spcAft>
                <a:spcPts val="0"/>
              </a:spcAft>
              <a:buNone/>
            </a:pPr>
            <a:r>
              <a:rPr lang="en-US" sz="2400" dirty="0">
                <a:solidFill>
                  <a:prstClr val="white"/>
                </a:solidFill>
                <a:latin typeface="Arial" panose="020B0604020202020204" pitchFamily="34" charset="0"/>
                <a:cs typeface="Arial" panose="020B0604020202020204" pitchFamily="34" charset="0"/>
                <a:sym typeface="Arial"/>
              </a:rPr>
              <a:t>    </a:t>
            </a: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r>
              <a:rPr lang="en-US" sz="2400" dirty="0">
                <a:solidFill>
                  <a:prstClr val="white"/>
                </a:solidFill>
                <a:latin typeface="Arial" panose="020B0604020202020204" pitchFamily="34" charset="0"/>
                <a:cs typeface="Arial" panose="020B0604020202020204" pitchFamily="34" charset="0"/>
                <a:sym typeface="Arial"/>
              </a:rPr>
              <a:t>Currently discussing further co-operation for the year ahead</a:t>
            </a: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defRPr/>
            </a:pPr>
            <a:endParaRPr lang="en-US"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1260850"/>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Bef>
                <a:spcPts val="0"/>
              </a:spcBef>
              <a:spcAft>
                <a:spcPts val="0"/>
              </a:spcAft>
              <a:defRPr/>
            </a:pPr>
            <a:r>
              <a:rPr lang="en-GB" sz="3600" dirty="0">
                <a:solidFill>
                  <a:prstClr val="white"/>
                </a:solidFill>
                <a:sym typeface="Arial"/>
              </a:rPr>
              <a:t>Working with INSOL Europe</a:t>
            </a:r>
          </a:p>
        </p:txBody>
      </p:sp>
    </p:spTree>
    <p:extLst>
      <p:ext uri="{BB962C8B-B14F-4D97-AF65-F5344CB8AC3E}">
        <p14:creationId xmlns:p14="http://schemas.microsoft.com/office/powerpoint/2010/main" val="31410415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2417855"/>
            <a:ext cx="7297271" cy="3043331"/>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auto">
              <a:spcAft>
                <a:spcPts val="0"/>
              </a:spcAft>
            </a:pPr>
            <a:r>
              <a:rPr lang="en-US" sz="2400" dirty="0">
                <a:solidFill>
                  <a:prstClr val="white"/>
                </a:solidFill>
                <a:latin typeface="Arial" panose="020B0604020202020204" pitchFamily="34" charset="0"/>
                <a:cs typeface="Arial" panose="020B0604020202020204" pitchFamily="34" charset="0"/>
                <a:sym typeface="Arial"/>
              </a:rPr>
              <a:t>Vital to the decision making process</a:t>
            </a:r>
            <a:endParaRPr lang="en-GB" sz="2400" dirty="0">
              <a:solidFill>
                <a:prstClr val="white"/>
              </a:solidFill>
              <a:latin typeface="Arial" panose="020B0604020202020204" pitchFamily="34" charset="0"/>
              <a:cs typeface="Arial" panose="020B0604020202020204" pitchFamily="34" charset="0"/>
              <a:sym typeface="Arial"/>
            </a:endParaRPr>
          </a:p>
          <a:p>
            <a:pPr fontAlgn="auto">
              <a:spcAft>
                <a:spcPts val="0"/>
              </a:spcAft>
            </a:pPr>
            <a:endParaRPr lang="en-US" sz="2400" dirty="0">
              <a:solidFill>
                <a:prstClr val="white"/>
              </a:solidFill>
              <a:latin typeface="Arial" panose="020B0604020202020204" pitchFamily="34" charset="0"/>
              <a:cs typeface="Arial" panose="020B0604020202020204" pitchFamily="34" charset="0"/>
              <a:sym typeface="Arial"/>
            </a:endParaRPr>
          </a:p>
          <a:p>
            <a:pPr fontAlgn="auto">
              <a:spcAft>
                <a:spcPts val="0"/>
              </a:spcAft>
            </a:pPr>
            <a:r>
              <a:rPr lang="en-US" sz="2400" dirty="0">
                <a:solidFill>
                  <a:prstClr val="white"/>
                </a:solidFill>
                <a:latin typeface="Arial" panose="020B0604020202020204" pitchFamily="34" charset="0"/>
                <a:cs typeface="Arial" panose="020B0604020202020204" pitchFamily="34" charset="0"/>
                <a:sym typeface="Arial"/>
              </a:rPr>
              <a:t>Directors nominated by the top 10 Member Associations</a:t>
            </a:r>
          </a:p>
          <a:p>
            <a:pPr fontAlgn="auto">
              <a:spcAft>
                <a:spcPts val="0"/>
              </a:spcAft>
              <a:buNone/>
            </a:pPr>
            <a:r>
              <a:rPr lang="en-US" sz="2400" dirty="0">
                <a:solidFill>
                  <a:prstClr val="white"/>
                </a:solidFill>
                <a:latin typeface="Arial" panose="020B0604020202020204" pitchFamily="34" charset="0"/>
                <a:cs typeface="Arial" panose="020B0604020202020204" pitchFamily="34" charset="0"/>
                <a:sym typeface="Arial"/>
              </a:rPr>
              <a:t>    </a:t>
            </a: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r>
              <a:rPr lang="en-US" sz="2400" dirty="0">
                <a:solidFill>
                  <a:prstClr val="white"/>
                </a:solidFill>
                <a:latin typeface="Arial" panose="020B0604020202020204" pitchFamily="34" charset="0"/>
                <a:cs typeface="Arial" panose="020B0604020202020204" pitchFamily="34" charset="0"/>
                <a:sym typeface="Arial"/>
              </a:rPr>
              <a:t>Allows the Member Association to contribute to the development of INSOL International</a:t>
            </a: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defRPr/>
            </a:pPr>
            <a:endParaRPr lang="en-US"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1260850"/>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Bef>
                <a:spcPts val="0"/>
              </a:spcBef>
              <a:spcAft>
                <a:spcPts val="0"/>
              </a:spcAft>
              <a:defRPr/>
            </a:pPr>
            <a:r>
              <a:rPr lang="en-GB" sz="3600" dirty="0">
                <a:solidFill>
                  <a:prstClr val="white"/>
                </a:solidFill>
                <a:sym typeface="Arial"/>
              </a:rPr>
              <a:t>INSOL International Board of Directors</a:t>
            </a:r>
          </a:p>
          <a:p>
            <a:pPr fontAlgn="auto">
              <a:spcBef>
                <a:spcPts val="0"/>
              </a:spcBef>
              <a:spcAft>
                <a:spcPts val="0"/>
              </a:spcAft>
              <a:defRPr/>
            </a:pPr>
            <a:endParaRPr lang="en-GB" sz="3600" dirty="0">
              <a:solidFill>
                <a:prstClr val="white"/>
              </a:solidFill>
              <a:sym typeface="Arial"/>
            </a:endParaRPr>
          </a:p>
        </p:txBody>
      </p:sp>
    </p:spTree>
    <p:extLst>
      <p:ext uri="{BB962C8B-B14F-4D97-AF65-F5344CB8AC3E}">
        <p14:creationId xmlns:p14="http://schemas.microsoft.com/office/powerpoint/2010/main" val="19812245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3079341"/>
            <a:ext cx="7297271" cy="238184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auto">
              <a:spcAft>
                <a:spcPts val="0"/>
              </a:spcAft>
            </a:pPr>
            <a:r>
              <a:rPr lang="en-GB" sz="2400" dirty="0">
                <a:solidFill>
                  <a:prstClr val="white"/>
                </a:solidFill>
                <a:latin typeface="Arial" panose="020B0604020202020204" pitchFamily="34" charset="0"/>
                <a:cs typeface="Arial" panose="020B0604020202020204" pitchFamily="34" charset="0"/>
                <a:sym typeface="Arial"/>
              </a:rPr>
              <a:t>Applications now closed</a:t>
            </a:r>
          </a:p>
          <a:p>
            <a:pPr marL="0" indent="0" fontAlgn="auto">
              <a:spcAft>
                <a:spcPts val="0"/>
              </a:spcAft>
              <a:buNone/>
            </a:pPr>
            <a:endParaRPr lang="en-GB" sz="2400" dirty="0">
              <a:solidFill>
                <a:prstClr val="white"/>
              </a:solidFill>
              <a:latin typeface="Arial" panose="020B0604020202020204" pitchFamily="34" charset="0"/>
              <a:cs typeface="Arial" panose="020B0604020202020204" pitchFamily="34" charset="0"/>
              <a:sym typeface="Arial"/>
            </a:endParaRPr>
          </a:p>
          <a:p>
            <a:pPr fontAlgn="auto">
              <a:spcAft>
                <a:spcPts val="0"/>
              </a:spcAft>
            </a:pPr>
            <a:r>
              <a:rPr lang="en-GB" sz="2400" dirty="0">
                <a:solidFill>
                  <a:prstClr val="white"/>
                </a:solidFill>
                <a:latin typeface="Arial" panose="020B0604020202020204" pitchFamily="34" charset="0"/>
                <a:cs typeface="Arial" panose="020B0604020202020204" pitchFamily="34" charset="0"/>
                <a:sym typeface="Arial"/>
              </a:rPr>
              <a:t>25 participants</a:t>
            </a:r>
          </a:p>
          <a:p>
            <a:pPr marL="0" indent="0" fontAlgn="auto">
              <a:spcBef>
                <a:spcPts val="0"/>
              </a:spcBef>
              <a:spcAft>
                <a:spcPts val="0"/>
              </a:spcAft>
              <a:buNone/>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r>
              <a:rPr lang="en-GB" sz="2400" dirty="0">
                <a:solidFill>
                  <a:prstClr val="white"/>
                </a:solidFill>
                <a:latin typeface="Arial" panose="020B0604020202020204" pitchFamily="34" charset="0"/>
                <a:cs typeface="Arial" panose="020B0604020202020204" pitchFamily="34" charset="0"/>
                <a:sym typeface="Arial"/>
              </a:rPr>
              <a:t>Representing 15 countries</a:t>
            </a: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defRPr/>
            </a:pPr>
            <a:endParaRPr lang="en-US"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1260850"/>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sz="3400" b="1" dirty="0">
                <a:solidFill>
                  <a:prstClr val="white"/>
                </a:solidFill>
                <a:sym typeface="Arial"/>
              </a:rPr>
              <a:t>INSOL International Global Insolvency Practice Course - Class of 2017 / 2018</a:t>
            </a:r>
            <a:endParaRPr lang="en-US" sz="3400" b="1" dirty="0">
              <a:solidFill>
                <a:prstClr val="white"/>
              </a:solidFill>
              <a:sym typeface="Arial"/>
            </a:endParaRPr>
          </a:p>
        </p:txBody>
      </p:sp>
    </p:spTree>
    <p:extLst>
      <p:ext uri="{BB962C8B-B14F-4D97-AF65-F5344CB8AC3E}">
        <p14:creationId xmlns:p14="http://schemas.microsoft.com/office/powerpoint/2010/main" val="33815860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58451" y="1196884"/>
            <a:ext cx="4362246" cy="1077218"/>
          </a:xfrm>
          <a:prstGeom prst="rect">
            <a:avLst/>
          </a:prstGeom>
          <a:noFill/>
        </p:spPr>
        <p:txBody>
          <a:bodyPr vert="horz" wrap="square" rtlCol="0">
            <a:spAutoFit/>
          </a:bodyPr>
          <a:lstStyle/>
          <a:p>
            <a:pPr defTabSz="914400" fontAlgn="auto">
              <a:spcBef>
                <a:spcPts val="0"/>
              </a:spcBef>
              <a:spcAft>
                <a:spcPts val="0"/>
              </a:spcAft>
            </a:pPr>
            <a:r>
              <a:rPr lang="en-GB" sz="3200" b="1" kern="0" dirty="0">
                <a:solidFill>
                  <a:prstClr val="white"/>
                </a:solidFill>
                <a:latin typeface="Arial" panose="020B0604020202020204" pitchFamily="34" charset="0"/>
                <a:cs typeface="Arial" panose="020B0604020202020204" pitchFamily="34" charset="0"/>
                <a:sym typeface="Arial"/>
              </a:rPr>
              <a:t>New Staff at INSOL International</a:t>
            </a:r>
          </a:p>
        </p:txBody>
      </p:sp>
      <p:sp>
        <p:nvSpPr>
          <p:cNvPr id="8" name="Title 7">
            <a:extLst>
              <a:ext uri="{FF2B5EF4-FFF2-40B4-BE49-F238E27FC236}">
                <a16:creationId xmlns:a16="http://schemas.microsoft.com/office/drawing/2014/main" id="{A28B8061-AAD9-4741-B31E-9001AAA5F30F}"/>
              </a:ext>
            </a:extLst>
          </p:cNvPr>
          <p:cNvSpPr>
            <a:spLocks noGrp="1"/>
          </p:cNvSpPr>
          <p:nvPr>
            <p:ph type="ctrTitle"/>
          </p:nvPr>
        </p:nvSpPr>
        <p:spPr>
          <a:xfrm>
            <a:off x="884903" y="2469739"/>
            <a:ext cx="3854246" cy="2598174"/>
          </a:xfrm>
        </p:spPr>
        <p:txBody>
          <a:bodyPr>
            <a:normAutofit/>
          </a:bodyPr>
          <a:lstStyle/>
          <a:p>
            <a:br>
              <a:rPr lang="en-GB" sz="1200" dirty="0"/>
            </a:br>
            <a:endParaRPr lang="en-GB" sz="1200" dirty="0"/>
          </a:p>
        </p:txBody>
      </p:sp>
      <p:sp>
        <p:nvSpPr>
          <p:cNvPr id="9" name="Subtitle 8">
            <a:extLst>
              <a:ext uri="{FF2B5EF4-FFF2-40B4-BE49-F238E27FC236}">
                <a16:creationId xmlns:a16="http://schemas.microsoft.com/office/drawing/2014/main" id="{E4B33F55-6393-4A59-BB77-DD89291AD2E8}"/>
              </a:ext>
            </a:extLst>
          </p:cNvPr>
          <p:cNvSpPr>
            <a:spLocks noGrp="1"/>
          </p:cNvSpPr>
          <p:nvPr>
            <p:ph type="subTitle" idx="1"/>
          </p:nvPr>
        </p:nvSpPr>
        <p:spPr>
          <a:xfrm>
            <a:off x="884902" y="2351753"/>
            <a:ext cx="4758814" cy="3380310"/>
          </a:xfrm>
        </p:spPr>
        <p:txBody>
          <a:bodyPr>
            <a:normAutofit/>
          </a:bodyPr>
          <a:lstStyle/>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Jason Baxter – COO</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p:txBody>
      </p:sp>
      <p:sp>
        <p:nvSpPr>
          <p:cNvPr id="57346" name="AutoShape 2" descr="https://insolinternational.sharepoint.com/Graphics%20Library/Graphics%20Library/Board%20%26%20Directors/Baxter,%20Jason.PNG?slrid=c1ea1f9e-408c-4000-7792-b49c7d14d44a"/>
          <p:cNvSpPr>
            <a:spLocks noChangeAspect="1" noChangeArrowheads="1"/>
          </p:cNvSpPr>
          <p:nvPr/>
        </p:nvSpPr>
        <p:spPr bwMode="auto">
          <a:xfrm>
            <a:off x="155575" y="712788"/>
            <a:ext cx="304800" cy="304801"/>
          </a:xfrm>
          <a:prstGeom prst="rect">
            <a:avLst/>
          </a:prstGeom>
          <a:noFill/>
        </p:spPr>
        <p:txBody>
          <a:bodyPr vert="horz" wrap="square" lIns="91440" tIns="45720" rIns="91440" bIns="45720" numCol="1" anchor="t" anchorCtr="0" compatLnSpc="1">
            <a:prstTxWarp prst="textNoShape">
              <a:avLst/>
            </a:prstTxWarp>
          </a:bodyPr>
          <a:lstStyle/>
          <a:p>
            <a:pPr defTabSz="914400" fontAlgn="auto">
              <a:spcBef>
                <a:spcPts val="0"/>
              </a:spcBef>
              <a:spcAft>
                <a:spcPts val="0"/>
              </a:spcAft>
            </a:pPr>
            <a:endParaRPr lang="en-GB" sz="2400" kern="0">
              <a:solidFill>
                <a:sysClr val="windowText" lastClr="000000"/>
              </a:solidFill>
              <a:latin typeface="Calibri"/>
              <a:cs typeface="+mn-cs"/>
              <a:sym typeface="Arial"/>
            </a:endParaRPr>
          </a:p>
        </p:txBody>
      </p:sp>
      <p:sp>
        <p:nvSpPr>
          <p:cNvPr id="57349" name="AutoShape 5" descr="Image"/>
          <p:cNvSpPr>
            <a:spLocks noChangeAspect="1" noChangeArrowheads="1"/>
          </p:cNvSpPr>
          <p:nvPr/>
        </p:nvSpPr>
        <p:spPr bwMode="auto">
          <a:xfrm>
            <a:off x="155575" y="712788"/>
            <a:ext cx="304800" cy="304801"/>
          </a:xfrm>
          <a:prstGeom prst="rect">
            <a:avLst/>
          </a:prstGeom>
          <a:noFill/>
        </p:spPr>
        <p:txBody>
          <a:bodyPr vert="horz" wrap="square" lIns="91440" tIns="45720" rIns="91440" bIns="45720" numCol="1" anchor="t" anchorCtr="0" compatLnSpc="1">
            <a:prstTxWarp prst="textNoShape">
              <a:avLst/>
            </a:prstTxWarp>
          </a:bodyPr>
          <a:lstStyle/>
          <a:p>
            <a:pPr defTabSz="914400" fontAlgn="auto">
              <a:spcBef>
                <a:spcPts val="0"/>
              </a:spcBef>
              <a:spcAft>
                <a:spcPts val="0"/>
              </a:spcAft>
            </a:pPr>
            <a:endParaRPr lang="en-GB" sz="2400" kern="0">
              <a:solidFill>
                <a:sysClr val="windowText" lastClr="000000"/>
              </a:solidFill>
              <a:latin typeface="Calibri"/>
              <a:cs typeface="+mn-cs"/>
              <a:sym typeface="Arial"/>
            </a:endParaRPr>
          </a:p>
        </p:txBody>
      </p:sp>
      <p:sp>
        <p:nvSpPr>
          <p:cNvPr id="57351" name="AutoShape 7" descr="Image"/>
          <p:cNvSpPr>
            <a:spLocks noChangeAspect="1" noChangeArrowheads="1"/>
          </p:cNvSpPr>
          <p:nvPr/>
        </p:nvSpPr>
        <p:spPr bwMode="auto">
          <a:xfrm>
            <a:off x="155575" y="712788"/>
            <a:ext cx="304800" cy="304801"/>
          </a:xfrm>
          <a:prstGeom prst="rect">
            <a:avLst/>
          </a:prstGeom>
          <a:noFill/>
        </p:spPr>
        <p:txBody>
          <a:bodyPr vert="horz" wrap="square" lIns="91440" tIns="45720" rIns="91440" bIns="45720" numCol="1" anchor="t" anchorCtr="0" compatLnSpc="1">
            <a:prstTxWarp prst="textNoShape">
              <a:avLst/>
            </a:prstTxWarp>
          </a:bodyPr>
          <a:lstStyle/>
          <a:p>
            <a:pPr defTabSz="914400" fontAlgn="auto">
              <a:spcBef>
                <a:spcPts val="0"/>
              </a:spcBef>
              <a:spcAft>
                <a:spcPts val="0"/>
              </a:spcAft>
            </a:pPr>
            <a:endParaRPr lang="en-GB" sz="2400" kern="0">
              <a:solidFill>
                <a:sysClr val="windowText" lastClr="000000"/>
              </a:solidFill>
              <a:latin typeface="Calibri"/>
              <a:cs typeface="+mn-cs"/>
              <a:sym typeface="Arial"/>
            </a:endParaRPr>
          </a:p>
        </p:txBody>
      </p:sp>
      <p:sp>
        <p:nvSpPr>
          <p:cNvPr id="57353" name="AutoShape 9" descr="https://outlook.office365.com/owa/service.svc/s/GetFileAttachment?id=AAMkADZjNzgwZmVkLTRjNzMtNDYyOS05NjExLTIyYmJkZGIzZWNiMABGAAAAAACFjsqmoZ10RKUQC6rUIf0jBwAmGfjSeu3GQqnpB%2BVT0UcfAAAAAAEMAAD35%2BTZJNgaRrXfR5aQQMCDAABIsbCXAAABEgAQALEy%2FDqSio5LkwvDIqFX55M%3D&amp;X-OWA-CANARY=OuLbkyphdUyCZwNnCdbXI_B_SY_vC9UYc759PHRb2tA_DddbhPq7-c7jIER20GeCdx7j7ocxZak.&amp;isImagePreview=True"/>
          <p:cNvSpPr>
            <a:spLocks noChangeAspect="1" noChangeArrowheads="1"/>
          </p:cNvSpPr>
          <p:nvPr/>
        </p:nvSpPr>
        <p:spPr bwMode="auto">
          <a:xfrm>
            <a:off x="155575" y="712788"/>
            <a:ext cx="304800" cy="304801"/>
          </a:xfrm>
          <a:prstGeom prst="rect">
            <a:avLst/>
          </a:prstGeom>
          <a:noFill/>
        </p:spPr>
        <p:txBody>
          <a:bodyPr vert="horz" wrap="square" lIns="91440" tIns="45720" rIns="91440" bIns="45720" numCol="1" anchor="t" anchorCtr="0" compatLnSpc="1">
            <a:prstTxWarp prst="textNoShape">
              <a:avLst/>
            </a:prstTxWarp>
          </a:bodyPr>
          <a:lstStyle/>
          <a:p>
            <a:pPr defTabSz="914400" fontAlgn="auto">
              <a:spcBef>
                <a:spcPts val="0"/>
              </a:spcBef>
              <a:spcAft>
                <a:spcPts val="0"/>
              </a:spcAft>
            </a:pPr>
            <a:endParaRPr lang="en-GB" sz="2400" kern="0">
              <a:solidFill>
                <a:sysClr val="windowText" lastClr="000000"/>
              </a:solidFill>
              <a:latin typeface="Calibri"/>
              <a:cs typeface="+mn-cs"/>
              <a:sym typeface="Arial"/>
            </a:endParaRPr>
          </a:p>
        </p:txBody>
      </p:sp>
      <p:pic>
        <p:nvPicPr>
          <p:cNvPr id="11" name="Picture 10" descr="Baxter, Jason.png"/>
          <p:cNvPicPr>
            <a:picLocks noChangeAspect="1"/>
          </p:cNvPicPr>
          <p:nvPr/>
        </p:nvPicPr>
        <p:blipFill>
          <a:blip r:embed="rId3" cstate="print"/>
          <a:stretch>
            <a:fillRect/>
          </a:stretch>
        </p:blipFill>
        <p:spPr>
          <a:xfrm>
            <a:off x="5456421" y="2274103"/>
            <a:ext cx="2773181" cy="3224759"/>
          </a:xfrm>
          <a:prstGeom prst="rect">
            <a:avLst/>
          </a:prstGeom>
        </p:spPr>
      </p:pic>
    </p:spTree>
    <p:extLst>
      <p:ext uri="{BB962C8B-B14F-4D97-AF65-F5344CB8AC3E}">
        <p14:creationId xmlns:p14="http://schemas.microsoft.com/office/powerpoint/2010/main" val="16189923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2417855"/>
            <a:ext cx="7297271" cy="3043331"/>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auto">
              <a:spcAft>
                <a:spcPts val="0"/>
              </a:spcAft>
            </a:pPr>
            <a:r>
              <a:rPr lang="en-GB" sz="2400" dirty="0">
                <a:solidFill>
                  <a:prstClr val="white"/>
                </a:solidFill>
                <a:latin typeface="Arial" panose="020B0604020202020204" pitchFamily="34" charset="0"/>
                <a:cs typeface="Arial" panose="020B0604020202020204" pitchFamily="34" charset="0"/>
                <a:sym typeface="Arial"/>
              </a:rPr>
              <a:t>Directors in the Twilight Zone – Fifth edition</a:t>
            </a: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r>
              <a:rPr lang="en-GB" sz="2400" dirty="0">
                <a:solidFill>
                  <a:prstClr val="white"/>
                </a:solidFill>
                <a:latin typeface="Arial" panose="020B0604020202020204" pitchFamily="34" charset="0"/>
                <a:cs typeface="Arial" panose="020B0604020202020204" pitchFamily="34" charset="0"/>
                <a:sym typeface="Arial"/>
              </a:rPr>
              <a:t>Statement of Principles for a Global Approach to Multi-Creditor Workouts – Second edition</a:t>
            </a:r>
          </a:p>
          <a:p>
            <a:pPr fontAlgn="auto">
              <a:spcBef>
                <a:spcPts val="0"/>
              </a:spcBef>
              <a:spcAft>
                <a:spcPts val="0"/>
              </a:spcAft>
              <a:buNone/>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r>
              <a:rPr lang="en-GB" sz="2400" dirty="0">
                <a:solidFill>
                  <a:prstClr val="white"/>
                </a:solidFill>
                <a:latin typeface="Arial" panose="020B0604020202020204" pitchFamily="34" charset="0"/>
                <a:cs typeface="Arial" panose="020B0604020202020204" pitchFamily="34" charset="0"/>
                <a:sym typeface="Arial"/>
              </a:rPr>
              <a:t>The Implications of </a:t>
            </a:r>
            <a:r>
              <a:rPr lang="en-GB" sz="2400" dirty="0" err="1">
                <a:solidFill>
                  <a:prstClr val="white"/>
                </a:solidFill>
                <a:latin typeface="Arial" panose="020B0604020202020204" pitchFamily="34" charset="0"/>
                <a:cs typeface="Arial" panose="020B0604020202020204" pitchFamily="34" charset="0"/>
                <a:sym typeface="Arial"/>
              </a:rPr>
              <a:t>Brexit</a:t>
            </a:r>
            <a:r>
              <a:rPr lang="en-GB" sz="2400" dirty="0">
                <a:solidFill>
                  <a:prstClr val="white"/>
                </a:solidFill>
                <a:latin typeface="Arial" panose="020B0604020202020204" pitchFamily="34" charset="0"/>
                <a:cs typeface="Arial" panose="020B0604020202020204" pitchFamily="34" charset="0"/>
                <a:sym typeface="Arial"/>
              </a:rPr>
              <a:t> for the Restructuring and Insolvency Industry:</a:t>
            </a:r>
          </a:p>
          <a:p>
            <a:pPr marL="0" indent="0" fontAlgn="auto">
              <a:spcBef>
                <a:spcPts val="0"/>
              </a:spcBef>
              <a:spcAft>
                <a:spcPts val="0"/>
              </a:spcAft>
              <a:buNone/>
              <a:defRPr/>
            </a:pPr>
            <a:r>
              <a:rPr lang="en-GB" sz="2400" dirty="0">
                <a:solidFill>
                  <a:prstClr val="white"/>
                </a:solidFill>
                <a:latin typeface="Arial" panose="020B0604020202020204" pitchFamily="34" charset="0"/>
                <a:cs typeface="Arial" panose="020B0604020202020204" pitchFamily="34" charset="0"/>
                <a:sym typeface="Arial"/>
              </a:rPr>
              <a:t>    A Collection of Essays</a:t>
            </a: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defRPr/>
            </a:pPr>
            <a:endParaRPr lang="en-US"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1260850"/>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sz="3400" b="1" dirty="0">
                <a:solidFill>
                  <a:prstClr val="white"/>
                </a:solidFill>
                <a:sym typeface="Arial"/>
              </a:rPr>
              <a:t>Publications</a:t>
            </a:r>
            <a:endParaRPr lang="en-US" sz="3400" b="1" dirty="0">
              <a:solidFill>
                <a:prstClr val="white"/>
              </a:solidFill>
              <a:sym typeface="Arial"/>
            </a:endParaRPr>
          </a:p>
        </p:txBody>
      </p:sp>
    </p:spTree>
    <p:extLst>
      <p:ext uri="{BB962C8B-B14F-4D97-AF65-F5344CB8AC3E}">
        <p14:creationId xmlns:p14="http://schemas.microsoft.com/office/powerpoint/2010/main" val="13545719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2417855"/>
            <a:ext cx="7297271" cy="3043331"/>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auto">
              <a:spcAft>
                <a:spcPts val="0"/>
              </a:spcAft>
            </a:pPr>
            <a:r>
              <a:rPr lang="en-GB" sz="2400" dirty="0">
                <a:solidFill>
                  <a:prstClr val="white"/>
                </a:solidFill>
                <a:latin typeface="Arial" panose="020B0604020202020204" pitchFamily="34" charset="0"/>
                <a:cs typeface="Arial" panose="020B0604020202020204" pitchFamily="34" charset="0"/>
                <a:sym typeface="Arial"/>
              </a:rPr>
              <a:t>Mauritius – 9</a:t>
            </a:r>
            <a:r>
              <a:rPr lang="en-GB" sz="2400" baseline="30000" dirty="0">
                <a:solidFill>
                  <a:prstClr val="white"/>
                </a:solidFill>
                <a:latin typeface="Arial" panose="020B0604020202020204" pitchFamily="34" charset="0"/>
                <a:cs typeface="Arial" panose="020B0604020202020204" pitchFamily="34" charset="0"/>
                <a:sym typeface="Arial"/>
              </a:rPr>
              <a:t>th</a:t>
            </a:r>
            <a:r>
              <a:rPr lang="en-GB" sz="2400" dirty="0">
                <a:solidFill>
                  <a:prstClr val="white"/>
                </a:solidFill>
                <a:latin typeface="Arial" panose="020B0604020202020204" pitchFamily="34" charset="0"/>
                <a:cs typeface="Arial" panose="020B0604020202020204" pitchFamily="34" charset="0"/>
                <a:sym typeface="Arial"/>
              </a:rPr>
              <a:t>/10</a:t>
            </a:r>
            <a:r>
              <a:rPr lang="en-GB" sz="2400" baseline="30000" dirty="0">
                <a:solidFill>
                  <a:prstClr val="white"/>
                </a:solidFill>
                <a:latin typeface="Arial" panose="020B0604020202020204" pitchFamily="34" charset="0"/>
                <a:cs typeface="Arial" panose="020B0604020202020204" pitchFamily="34" charset="0"/>
                <a:sym typeface="Arial"/>
              </a:rPr>
              <a:t>th</a:t>
            </a:r>
            <a:r>
              <a:rPr lang="en-GB" sz="2400" dirty="0">
                <a:solidFill>
                  <a:prstClr val="white"/>
                </a:solidFill>
                <a:latin typeface="Arial" panose="020B0604020202020204" pitchFamily="34" charset="0"/>
                <a:cs typeface="Arial" panose="020B0604020202020204" pitchFamily="34" charset="0"/>
                <a:sym typeface="Arial"/>
              </a:rPr>
              <a:t> November</a:t>
            </a: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r>
              <a:rPr lang="en-GB" sz="2400" dirty="0">
                <a:solidFill>
                  <a:prstClr val="white"/>
                </a:solidFill>
                <a:latin typeface="Arial" panose="020B0604020202020204" pitchFamily="34" charset="0"/>
                <a:cs typeface="Arial" panose="020B0604020202020204" pitchFamily="34" charset="0"/>
                <a:sym typeface="Arial"/>
              </a:rPr>
              <a:t>This years focus:</a:t>
            </a:r>
          </a:p>
          <a:p>
            <a:pPr fontAlgn="auto">
              <a:spcBef>
                <a:spcPts val="0"/>
              </a:spcBef>
              <a:spcAft>
                <a:spcPts val="0"/>
              </a:spcAft>
              <a:buNone/>
              <a:defRPr/>
            </a:pPr>
            <a:r>
              <a:rPr lang="en-GB" sz="2400" dirty="0">
                <a:solidFill>
                  <a:prstClr val="white"/>
                </a:solidFill>
                <a:latin typeface="Arial" panose="020B0604020202020204" pitchFamily="34" charset="0"/>
                <a:cs typeface="Arial" panose="020B0604020202020204" pitchFamily="34" charset="0"/>
                <a:sym typeface="Arial"/>
              </a:rPr>
              <a:t>	Plugging the Implementation Gap</a:t>
            </a:r>
          </a:p>
          <a:p>
            <a:pPr fontAlgn="auto">
              <a:spcBef>
                <a:spcPts val="0"/>
              </a:spcBef>
              <a:spcAft>
                <a:spcPts val="0"/>
              </a:spcAft>
              <a:buNone/>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fontAlgn="auto">
              <a:spcBef>
                <a:spcPts val="0"/>
              </a:spcBef>
              <a:spcAft>
                <a:spcPts val="0"/>
              </a:spcAft>
              <a:defRPr/>
            </a:pPr>
            <a:endParaRPr lang="en-GB" sz="2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defRPr/>
            </a:pPr>
            <a:endParaRPr lang="en-US"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1260850"/>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r>
              <a:rPr lang="en-GB" sz="3400" b="1" dirty="0">
                <a:solidFill>
                  <a:prstClr val="white"/>
                </a:solidFill>
                <a:sym typeface="Arial"/>
              </a:rPr>
              <a:t>Africa Round Table</a:t>
            </a:r>
            <a:endParaRPr lang="en-US" sz="3400" b="1" dirty="0">
              <a:solidFill>
                <a:prstClr val="white"/>
              </a:solidFill>
              <a:sym typeface="Arial"/>
            </a:endParaRPr>
          </a:p>
        </p:txBody>
      </p:sp>
    </p:spTree>
    <p:extLst>
      <p:ext uri="{BB962C8B-B14F-4D97-AF65-F5344CB8AC3E}">
        <p14:creationId xmlns:p14="http://schemas.microsoft.com/office/powerpoint/2010/main" val="20919175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NEW YORK PPT base 5 SEP.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521" y="857251"/>
            <a:ext cx="9180000" cy="5184323"/>
          </a:xfrm>
          <a:prstGeom prst="rect">
            <a:avLst/>
          </a:prstGeom>
        </p:spPr>
      </p:pic>
    </p:spTree>
    <p:extLst>
      <p:ext uri="{BB962C8B-B14F-4D97-AF65-F5344CB8AC3E}">
        <p14:creationId xmlns:p14="http://schemas.microsoft.com/office/powerpoint/2010/main" val="12282083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389530" y="2288648"/>
            <a:ext cx="7297271" cy="3043331"/>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Bef>
                <a:spcPts val="0"/>
              </a:spcBef>
              <a:spcAft>
                <a:spcPts val="0"/>
              </a:spcAft>
              <a:buNone/>
              <a:defRPr/>
            </a:pPr>
            <a:endParaRPr lang="en-GB" sz="4400" dirty="0">
              <a:solidFill>
                <a:prstClr val="white"/>
              </a:solidFill>
              <a:latin typeface="Arial" panose="020B0604020202020204" pitchFamily="34" charset="0"/>
              <a:cs typeface="Arial" panose="020B0604020202020204" pitchFamily="34" charset="0"/>
              <a:sym typeface="Arial"/>
            </a:endParaRPr>
          </a:p>
          <a:p>
            <a:pPr marL="0" indent="0" fontAlgn="auto">
              <a:spcBef>
                <a:spcPts val="0"/>
              </a:spcBef>
              <a:spcAft>
                <a:spcPts val="0"/>
              </a:spcAft>
              <a:buNone/>
              <a:defRPr/>
            </a:pPr>
            <a:r>
              <a:rPr lang="en-GB" sz="4400" dirty="0">
                <a:solidFill>
                  <a:prstClr val="white"/>
                </a:solidFill>
                <a:latin typeface="Arial" panose="020B0604020202020204" pitchFamily="34" charset="0"/>
                <a:cs typeface="Arial" panose="020B0604020202020204" pitchFamily="34" charset="0"/>
                <a:sym typeface="Arial"/>
              </a:rPr>
              <a:t>		Thank you</a:t>
            </a:r>
            <a:endParaRPr lang="en-US" sz="4400" dirty="0">
              <a:solidFill>
                <a:prstClr val="white"/>
              </a:solidFill>
              <a:latin typeface="Arial" panose="020B0604020202020204" pitchFamily="34" charset="0"/>
              <a:cs typeface="Arial" panose="020B0604020202020204" pitchFamily="34" charset="0"/>
              <a:sym typeface="Arial"/>
            </a:endParaRPr>
          </a:p>
        </p:txBody>
      </p:sp>
      <p:sp>
        <p:nvSpPr>
          <p:cNvPr id="4" name="Title 1"/>
          <p:cNvSpPr txBox="1">
            <a:spLocks/>
          </p:cNvSpPr>
          <p:nvPr/>
        </p:nvSpPr>
        <p:spPr>
          <a:xfrm>
            <a:off x="1389529" y="1228710"/>
            <a:ext cx="7189694" cy="857250"/>
          </a:xfrm>
          <a:prstGeom prst="rect">
            <a:avLst/>
          </a:prstGeom>
        </p:spPr>
        <p:txBody>
          <a:bodyPr>
            <a:noAutofit/>
          </a:bodyPr>
          <a:lstStyle>
            <a:lvl1pPr algn="l" defTabSz="457200" rtl="0" eaLnBrk="1" latinLnBrk="0" hangingPunct="1">
              <a:spcBef>
                <a:spcPct val="0"/>
              </a:spcBef>
              <a:buNone/>
              <a:defRPr sz="4000" kern="1200">
                <a:solidFill>
                  <a:schemeClr val="bg1"/>
                </a:solidFill>
                <a:latin typeface="Arial" panose="020B0604020202020204" pitchFamily="34" charset="0"/>
                <a:ea typeface="+mj-ea"/>
                <a:cs typeface="Arial" panose="020B0604020202020204" pitchFamily="34" charset="0"/>
              </a:defRPr>
            </a:lvl1pPr>
          </a:lstStyle>
          <a:p>
            <a:pPr fontAlgn="auto">
              <a:spcAft>
                <a:spcPts val="0"/>
              </a:spcAft>
              <a:defRPr/>
            </a:pPr>
            <a:endParaRPr lang="en-US" sz="3600" b="1" dirty="0">
              <a:solidFill>
                <a:prstClr val="white"/>
              </a:solidFill>
              <a:sym typeface="Arial"/>
            </a:endParaRPr>
          </a:p>
        </p:txBody>
      </p:sp>
    </p:spTree>
    <p:extLst>
      <p:ext uri="{BB962C8B-B14F-4D97-AF65-F5344CB8AC3E}">
        <p14:creationId xmlns:p14="http://schemas.microsoft.com/office/powerpoint/2010/main" val="18249310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endParaRPr lang="en-US" sz="2400" b="1" dirty="0"/>
          </a:p>
        </p:txBody>
      </p:sp>
    </p:spTree>
    <p:extLst>
      <p:ext uri="{BB962C8B-B14F-4D97-AF65-F5344CB8AC3E}">
        <p14:creationId xmlns:p14="http://schemas.microsoft.com/office/powerpoint/2010/main" val="38831465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25380"/>
            <a:ext cx="7772400" cy="1838425"/>
          </a:xfrm>
        </p:spPr>
        <p:txBody>
          <a:bodyPr/>
          <a:lstStyle/>
          <a:p>
            <a:r>
              <a:rPr lang="en-GB" b="1" dirty="0"/>
              <a:t>Legal Tech/Internet 4.0. </a:t>
            </a:r>
            <a:br>
              <a:rPr lang="en-GB" b="1" dirty="0"/>
            </a:br>
            <a:r>
              <a:rPr lang="en-GB" b="1" dirty="0"/>
              <a:t>How will technology change </a:t>
            </a:r>
            <a:br>
              <a:rPr lang="en-GB" b="1" dirty="0"/>
            </a:br>
            <a:r>
              <a:rPr lang="en-GB" b="1" dirty="0"/>
              <a:t>the industry?</a:t>
            </a:r>
            <a:endParaRPr lang="en-US" b="1" dirty="0"/>
          </a:p>
        </p:txBody>
      </p:sp>
      <p:sp>
        <p:nvSpPr>
          <p:cNvPr id="3" name="Subtitle 2"/>
          <p:cNvSpPr>
            <a:spLocks noGrp="1"/>
          </p:cNvSpPr>
          <p:nvPr>
            <p:ph type="subTitle" idx="1"/>
          </p:nvPr>
        </p:nvSpPr>
        <p:spPr>
          <a:xfrm>
            <a:off x="308225" y="4127250"/>
            <a:ext cx="8517276" cy="1752600"/>
          </a:xfrm>
        </p:spPr>
        <p:txBody>
          <a:bodyPr rtlCol="0">
            <a:noAutofit/>
          </a:bodyPr>
          <a:lstStyle/>
          <a:p>
            <a:pPr fontAlgn="auto">
              <a:spcBef>
                <a:spcPts val="0"/>
              </a:spcBef>
              <a:spcAft>
                <a:spcPts val="1200"/>
              </a:spcAft>
              <a:defRPr/>
            </a:pPr>
            <a:r>
              <a:rPr lang="en-GB" sz="2800" dirty="0">
                <a:solidFill>
                  <a:srgbClr val="000000"/>
                </a:solidFill>
              </a:rPr>
              <a:t>Moderator: Joanna Goodman (Joanna Goodman, UK)</a:t>
            </a:r>
          </a:p>
          <a:p>
            <a:pPr fontAlgn="auto">
              <a:spcBef>
                <a:spcPts val="0"/>
              </a:spcBef>
              <a:spcAft>
                <a:spcPts val="1200"/>
              </a:spcAft>
              <a:defRPr/>
            </a:pPr>
            <a:r>
              <a:rPr lang="en-GB" sz="2800" dirty="0">
                <a:solidFill>
                  <a:srgbClr val="000000"/>
                </a:solidFill>
              </a:rPr>
              <a:t>Judge Erik </a:t>
            </a:r>
            <a:r>
              <a:rPr lang="en-GB" sz="2800" dirty="0" err="1">
                <a:solidFill>
                  <a:srgbClr val="000000"/>
                </a:solidFill>
              </a:rPr>
              <a:t>Boerma</a:t>
            </a:r>
            <a:r>
              <a:rPr lang="en-GB" sz="2800" dirty="0">
                <a:solidFill>
                  <a:srgbClr val="000000"/>
                </a:solidFill>
              </a:rPr>
              <a:t> (Court of The Netherlands)</a:t>
            </a:r>
          </a:p>
          <a:p>
            <a:pPr fontAlgn="auto">
              <a:spcBef>
                <a:spcPts val="0"/>
              </a:spcBef>
              <a:spcAft>
                <a:spcPts val="1200"/>
              </a:spcAft>
              <a:defRPr/>
            </a:pPr>
            <a:r>
              <a:rPr lang="en-GB" sz="2800" dirty="0">
                <a:solidFill>
                  <a:srgbClr val="000000"/>
                </a:solidFill>
              </a:rPr>
              <a:t>Joseph </a:t>
            </a:r>
            <a:r>
              <a:rPr lang="en-GB" sz="2800" dirty="0" err="1">
                <a:solidFill>
                  <a:srgbClr val="000000"/>
                </a:solidFill>
              </a:rPr>
              <a:t>Raczynski</a:t>
            </a:r>
            <a:r>
              <a:rPr lang="en-GB" sz="2800" dirty="0">
                <a:solidFill>
                  <a:srgbClr val="000000"/>
                </a:solidFill>
              </a:rPr>
              <a:t> (Thomson Reuters, USA)</a:t>
            </a:r>
          </a:p>
          <a:p>
            <a:pPr fontAlgn="auto">
              <a:spcBef>
                <a:spcPts val="0"/>
              </a:spcBef>
              <a:spcAft>
                <a:spcPts val="1200"/>
              </a:spcAft>
              <a:defRPr/>
            </a:pPr>
            <a:r>
              <a:rPr lang="en-GB" sz="2800" dirty="0">
                <a:solidFill>
                  <a:srgbClr val="000000"/>
                </a:solidFill>
              </a:rPr>
              <a:t>Gunther </a:t>
            </a:r>
            <a:r>
              <a:rPr lang="en-GB" sz="2800" dirty="0" err="1">
                <a:solidFill>
                  <a:srgbClr val="000000"/>
                </a:solidFill>
              </a:rPr>
              <a:t>Thies</a:t>
            </a:r>
            <a:r>
              <a:rPr lang="en-GB" sz="2800" dirty="0">
                <a:solidFill>
                  <a:srgbClr val="000000"/>
                </a:solidFill>
              </a:rPr>
              <a:t> (STP </a:t>
            </a:r>
            <a:r>
              <a:rPr lang="en-GB" sz="2800" dirty="0" err="1">
                <a:solidFill>
                  <a:srgbClr val="000000"/>
                </a:solidFill>
              </a:rPr>
              <a:t>Informationstechnologie</a:t>
            </a:r>
            <a:r>
              <a:rPr lang="en-GB" sz="2800" dirty="0">
                <a:solidFill>
                  <a:srgbClr val="000000"/>
                </a:solidFill>
              </a:rPr>
              <a:t>, Germany)</a:t>
            </a:r>
          </a:p>
        </p:txBody>
      </p:sp>
    </p:spTree>
    <p:extLst>
      <p:ext uri="{BB962C8B-B14F-4D97-AF65-F5344CB8AC3E}">
        <p14:creationId xmlns:p14="http://schemas.microsoft.com/office/powerpoint/2010/main" val="16484356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atum 1" hidden="1"/>
          <p:cNvSpPr>
            <a:spLocks noGrp="1"/>
          </p:cNvSpPr>
          <p:nvPr>
            <p:ph type="dt" sz="half" idx="2"/>
          </p:nvPr>
        </p:nvSpPr>
        <p:spPr/>
        <p:txBody>
          <a:bodyPr/>
          <a:lstStyle/>
          <a:p>
            <a:r>
              <a:rPr lang="en">
                <a:solidFill>
                  <a:srgbClr val="000000"/>
                </a:solidFill>
              </a:rPr>
              <a:t>26 October 2015</a:t>
            </a:r>
          </a:p>
        </p:txBody>
      </p:sp>
      <p:sp>
        <p:nvSpPr>
          <p:cNvPr id="3" name="Titel 2"/>
          <p:cNvSpPr>
            <a:spLocks noGrp="1"/>
          </p:cNvSpPr>
          <p:nvPr>
            <p:ph type="ctrTitle"/>
          </p:nvPr>
        </p:nvSpPr>
        <p:spPr/>
        <p:txBody>
          <a:bodyPr/>
          <a:lstStyle/>
          <a:p>
            <a:pPr algn="l" rtl="0"/>
            <a:r>
              <a:rPr lang="en" b="1" i="0" u="none" baseline="0">
                <a:solidFill>
                  <a:srgbClr val="002060"/>
                </a:solidFill>
              </a:rPr>
              <a:t>Quality &amp; Innovation Programme </a:t>
            </a:r>
            <a:br>
              <a:rPr lang="en"/>
            </a:br>
            <a:endParaRPr lang="en" dirty="0"/>
          </a:p>
        </p:txBody>
      </p:sp>
      <p:sp>
        <p:nvSpPr>
          <p:cNvPr id="4" name="Ondertitel 3"/>
          <p:cNvSpPr>
            <a:spLocks noGrp="1"/>
          </p:cNvSpPr>
          <p:nvPr>
            <p:ph type="subTitle" idx="1"/>
          </p:nvPr>
        </p:nvSpPr>
        <p:spPr/>
        <p:txBody>
          <a:bodyPr/>
          <a:lstStyle/>
          <a:p>
            <a:pPr algn="l" rtl="0"/>
            <a:r>
              <a:rPr lang="en" b="0" i="0" u="none" baseline="0" dirty="0"/>
              <a:t>Modernisation of the judiciary and supervision</a:t>
            </a:r>
            <a:endParaRPr lang="en" dirty="0"/>
          </a:p>
        </p:txBody>
      </p:sp>
    </p:spTree>
    <p:extLst>
      <p:ext uri="{BB962C8B-B14F-4D97-AF65-F5344CB8AC3E}">
        <p14:creationId xmlns:p14="http://schemas.microsoft.com/office/powerpoint/2010/main" val="18312118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58</a:t>
            </a:fld>
            <a:endParaRPr lang="en" dirty="0">
              <a:solidFill>
                <a:srgbClr val="000000"/>
              </a:solidFill>
            </a:endParaRPr>
          </a:p>
        </p:txBody>
      </p:sp>
      <p:sp>
        <p:nvSpPr>
          <p:cNvPr id="7" name="Rechthoek 6"/>
          <p:cNvSpPr/>
          <p:nvPr/>
        </p:nvSpPr>
        <p:spPr>
          <a:xfrm>
            <a:off x="0" y="404664"/>
            <a:ext cx="4572000" cy="6048672"/>
          </a:xfrm>
          <a:prstGeom prst="rect">
            <a:avLst/>
          </a:prstGeom>
          <a:solidFill>
            <a:srgbClr val="B4CAD2"/>
          </a:solidFill>
          <a:ln>
            <a:solidFill>
              <a:srgbClr val="B4CA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
              <a:solidFill>
                <a:srgbClr val="FFFFFF"/>
              </a:solidFill>
            </a:endParaRPr>
          </a:p>
        </p:txBody>
      </p:sp>
      <p:pic>
        <p:nvPicPr>
          <p:cNvPr id="6" name="Afbeelding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96741"/>
            <a:ext cx="4932040" cy="6091816"/>
          </a:xfrm>
          <a:prstGeom prst="rect">
            <a:avLst/>
          </a:prstGeom>
        </p:spPr>
      </p:pic>
      <p:pic>
        <p:nvPicPr>
          <p:cNvPr id="8" name="Afbeelding 7"/>
          <p:cNvPicPr>
            <a:picLocks noChangeAspect="1"/>
          </p:cNvPicPr>
          <p:nvPr/>
        </p:nvPicPr>
        <p:blipFill rotWithShape="1">
          <a:blip r:embed="rId4" cstate="print">
            <a:extLst>
              <a:ext uri="{28A0092B-C50C-407E-A947-70E740481C1C}">
                <a14:useLocalDpi xmlns:a14="http://schemas.microsoft.com/office/drawing/2010/main" val="0"/>
              </a:ext>
            </a:extLst>
          </a:blip>
          <a:srcRect b="10230"/>
          <a:stretch/>
        </p:blipFill>
        <p:spPr>
          <a:xfrm>
            <a:off x="4590051" y="396741"/>
            <a:ext cx="4572000" cy="6091816"/>
          </a:xfrm>
          <a:prstGeom prst="rect">
            <a:avLst/>
          </a:prstGeom>
        </p:spPr>
      </p:pic>
    </p:spTree>
    <p:extLst>
      <p:ext uri="{BB962C8B-B14F-4D97-AF65-F5344CB8AC3E}">
        <p14:creationId xmlns:p14="http://schemas.microsoft.com/office/powerpoint/2010/main" val="513286669"/>
      </p:ext>
    </p:extLst>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p:cNvPicPr>
            <a:picLocks noChangeAspect="1"/>
          </p:cNvPicPr>
          <p:nvPr/>
        </p:nvPicPr>
        <p:blipFill rotWithShape="1">
          <a:blip r:embed="rId3" cstate="print"/>
          <a:srcRect l="20851" r="3619"/>
          <a:stretch/>
        </p:blipFill>
        <p:spPr>
          <a:xfrm>
            <a:off x="737746" y="4622160"/>
            <a:ext cx="2934244" cy="988525"/>
          </a:xfrm>
          <a:prstGeom prst="rect">
            <a:avLst/>
          </a:prstGeom>
        </p:spPr>
      </p:pic>
      <p:pic>
        <p:nvPicPr>
          <p:cNvPr id="8" name="Afbeelding 7"/>
          <p:cNvPicPr>
            <a:picLocks noChangeAspect="1"/>
          </p:cNvPicPr>
          <p:nvPr/>
        </p:nvPicPr>
        <p:blipFill rotWithShape="1">
          <a:blip r:embed="rId4" cstate="print"/>
          <a:srcRect l="23753" b="8355"/>
          <a:stretch/>
        </p:blipFill>
        <p:spPr>
          <a:xfrm>
            <a:off x="737746" y="3272911"/>
            <a:ext cx="2928178" cy="988361"/>
          </a:xfrm>
          <a:prstGeom prst="rect">
            <a:avLst/>
          </a:prstGeom>
        </p:spPr>
      </p:pic>
      <p:pic>
        <p:nvPicPr>
          <p:cNvPr id="10" name="Afbeelding 9"/>
          <p:cNvPicPr>
            <a:picLocks noChangeAspect="1"/>
          </p:cNvPicPr>
          <p:nvPr/>
        </p:nvPicPr>
        <p:blipFill rotWithShape="1">
          <a:blip r:embed="rId5" cstate="print"/>
          <a:srcRect l="22701" r="878"/>
          <a:stretch/>
        </p:blipFill>
        <p:spPr>
          <a:xfrm>
            <a:off x="737746" y="1988984"/>
            <a:ext cx="2928177" cy="988361"/>
          </a:xfrm>
          <a:prstGeom prst="rect">
            <a:avLst/>
          </a:prstGeom>
        </p:spPr>
      </p:pic>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59</a:t>
            </a:fld>
            <a:endParaRPr lang="en">
              <a:solidFill>
                <a:srgbClr val="000000"/>
              </a:solidFill>
            </a:endParaRPr>
          </a:p>
        </p:txBody>
      </p:sp>
      <p:sp>
        <p:nvSpPr>
          <p:cNvPr id="17" name="Tekstvak 16"/>
          <p:cNvSpPr txBox="1"/>
          <p:nvPr/>
        </p:nvSpPr>
        <p:spPr>
          <a:xfrm>
            <a:off x="737747" y="2282313"/>
            <a:ext cx="1368152" cy="461665"/>
          </a:xfrm>
          <a:prstGeom prst="rect">
            <a:avLst/>
          </a:prstGeom>
          <a:noFill/>
        </p:spPr>
        <p:txBody>
          <a:bodyPr wrap="square" rtlCol="0">
            <a:spAutoFit/>
          </a:bodyPr>
          <a:lstStyle/>
          <a:p>
            <a:pPr defTabSz="914400"/>
            <a:r>
              <a:rPr lang="en" sz="2400" dirty="0">
                <a:solidFill>
                  <a:srgbClr val="FFFFFF"/>
                </a:solidFill>
                <a:latin typeface="Arial"/>
                <a:ea typeface="Verdana" panose="020B0604030504040204" pitchFamily="34" charset="0"/>
                <a:cs typeface="Verdana" panose="020B0604030504040204" pitchFamily="34" charset="0"/>
              </a:rPr>
              <a:t>Quick</a:t>
            </a:r>
          </a:p>
        </p:txBody>
      </p:sp>
      <p:sp>
        <p:nvSpPr>
          <p:cNvPr id="19" name="Tekstvak 18"/>
          <p:cNvSpPr txBox="1"/>
          <p:nvPr/>
        </p:nvSpPr>
        <p:spPr>
          <a:xfrm>
            <a:off x="704411" y="3509770"/>
            <a:ext cx="2384199" cy="461665"/>
          </a:xfrm>
          <a:prstGeom prst="rect">
            <a:avLst/>
          </a:prstGeom>
          <a:noFill/>
        </p:spPr>
        <p:txBody>
          <a:bodyPr wrap="square" rtlCol="0">
            <a:spAutoFit/>
          </a:bodyPr>
          <a:lstStyle/>
          <a:p>
            <a:pPr defTabSz="914400"/>
            <a:r>
              <a:rPr lang="en" sz="2400">
                <a:solidFill>
                  <a:srgbClr val="FFFFFF"/>
                </a:solidFill>
                <a:latin typeface="Arial"/>
                <a:ea typeface="Verdana" panose="020B0604030504040204" pitchFamily="34" charset="0"/>
                <a:cs typeface="Verdana" panose="020B0604030504040204" pitchFamily="34" charset="0"/>
              </a:rPr>
              <a:t>Accessible</a:t>
            </a:r>
            <a:endParaRPr lang="en" sz="2400" dirty="0">
              <a:solidFill>
                <a:srgbClr val="FFFFFF"/>
              </a:solidFill>
              <a:latin typeface="Arial"/>
              <a:ea typeface="Verdana" panose="020B0604030504040204" pitchFamily="34" charset="0"/>
              <a:cs typeface="Verdana" panose="020B0604030504040204" pitchFamily="34" charset="0"/>
            </a:endParaRPr>
          </a:p>
        </p:txBody>
      </p:sp>
      <p:sp>
        <p:nvSpPr>
          <p:cNvPr id="21" name="Tekstvak 20"/>
          <p:cNvSpPr txBox="1"/>
          <p:nvPr/>
        </p:nvSpPr>
        <p:spPr>
          <a:xfrm>
            <a:off x="704411" y="4800610"/>
            <a:ext cx="2619021" cy="461665"/>
          </a:xfrm>
          <a:prstGeom prst="rect">
            <a:avLst/>
          </a:prstGeom>
          <a:noFill/>
        </p:spPr>
        <p:txBody>
          <a:bodyPr wrap="square" rtlCol="0">
            <a:spAutoFit/>
          </a:bodyPr>
          <a:lstStyle/>
          <a:p>
            <a:pPr defTabSz="914400"/>
            <a:r>
              <a:rPr lang="en" sz="2400">
                <a:solidFill>
                  <a:srgbClr val="FFFFFF"/>
                </a:solidFill>
                <a:latin typeface="Arial"/>
                <a:ea typeface="Verdana" panose="020B0604030504040204" pitchFamily="34" charset="0"/>
                <a:cs typeface="Verdana" panose="020B0604030504040204" pitchFamily="34" charset="0"/>
              </a:rPr>
              <a:t>Professional</a:t>
            </a:r>
            <a:endParaRPr lang="en" sz="2400" dirty="0">
              <a:solidFill>
                <a:srgbClr val="FFFFFF"/>
              </a:solidFill>
              <a:latin typeface="Arial"/>
              <a:ea typeface="Verdana" panose="020B0604030504040204" pitchFamily="34" charset="0"/>
              <a:cs typeface="Verdana" panose="020B0604030504040204" pitchFamily="34" charset="0"/>
            </a:endParaRPr>
          </a:p>
        </p:txBody>
      </p:sp>
      <p:sp>
        <p:nvSpPr>
          <p:cNvPr id="11" name="Titel 1"/>
          <p:cNvSpPr txBox="1">
            <a:spLocks/>
          </p:cNvSpPr>
          <p:nvPr/>
        </p:nvSpPr>
        <p:spPr>
          <a:xfrm>
            <a:off x="252000" y="936000"/>
            <a:ext cx="4377696"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a:solidFill>
                  <a:srgbClr val="002060"/>
                </a:solidFill>
                <a:ea typeface="Verdana" panose="020B0604030504040204" pitchFamily="34" charset="0"/>
                <a:cs typeface="Verdana" panose="020B0604030504040204" pitchFamily="34" charset="0"/>
              </a:rPr>
              <a:t>Agenda of the judiciary</a:t>
            </a:r>
            <a:endParaRPr lang="en" dirty="0">
              <a:solidFill>
                <a:srgbClr val="002060"/>
              </a:solidFill>
              <a:ea typeface="Verdana" panose="020B0604030504040204" pitchFamily="34" charset="0"/>
              <a:cs typeface="Verdana" panose="020B0604030504040204" pitchFamily="34" charset="0"/>
            </a:endParaRPr>
          </a:p>
        </p:txBody>
      </p:sp>
      <p:sp>
        <p:nvSpPr>
          <p:cNvPr id="5" name="Rechthoek 4"/>
          <p:cNvSpPr/>
          <p:nvPr/>
        </p:nvSpPr>
        <p:spPr>
          <a:xfrm>
            <a:off x="286605" y="1339320"/>
            <a:ext cx="4591936" cy="646331"/>
          </a:xfrm>
          <a:prstGeom prst="rect">
            <a:avLst/>
          </a:prstGeom>
        </p:spPr>
        <p:txBody>
          <a:bodyPr wrap="square">
            <a:spAutoFit/>
          </a:bodyPr>
          <a:lstStyle/>
          <a:p>
            <a:pPr defTabSz="914400"/>
            <a:r>
              <a:rPr lang="en" b="1">
                <a:solidFill>
                  <a:srgbClr val="FFFFFF"/>
                </a:solidFill>
                <a:latin typeface="Arial" panose="020B0604020202020204" pitchFamily="34" charset="0"/>
                <a:ea typeface="Verdana" panose="020B0604030504040204" pitchFamily="34" charset="0"/>
                <a:cs typeface="Verdana" panose="020B0604030504040204" pitchFamily="34" charset="0"/>
              </a:rPr>
              <a:t>2015-2018</a:t>
            </a:r>
            <a:br>
              <a:rPr lang="en" b="1">
                <a:solidFill>
                  <a:srgbClr val="FFFFFF"/>
                </a:solidFill>
                <a:latin typeface="Arial" panose="020B0604020202020204" pitchFamily="34" charset="0"/>
                <a:ea typeface="Verdana" panose="020B0604030504040204" pitchFamily="34" charset="0"/>
                <a:cs typeface="Verdana" panose="020B0604030504040204" pitchFamily="34" charset="0"/>
              </a:rPr>
            </a:br>
            <a:endParaRPr lang="en" b="1" dirty="0">
              <a:solidFill>
                <a:srgbClr val="FFFFFF"/>
              </a:solidFill>
              <a:latin typeface="Arial" panose="020B0604020202020204" pitchFamily="34" charset="0"/>
              <a:ea typeface="Verdana" panose="020B0604030504040204" pitchFamily="34" charset="0"/>
              <a:cs typeface="Verdana" panose="020B0604030504040204" pitchFamily="34" charset="0"/>
            </a:endParaRPr>
          </a:p>
        </p:txBody>
      </p:sp>
      <p:pic>
        <p:nvPicPr>
          <p:cNvPr id="2" name="Afbeelding 1"/>
          <p:cNvPicPr preferRelativeResize="0">
            <a:picLocks/>
          </p:cNvPicPr>
          <p:nvPr/>
        </p:nvPicPr>
        <p:blipFill rotWithShape="1">
          <a:blip r:embed="rId6" cstate="print">
            <a:extLst>
              <a:ext uri="{28A0092B-C50C-407E-A947-70E740481C1C}">
                <a14:useLocalDpi xmlns:a14="http://schemas.microsoft.com/office/drawing/2010/main" val="0"/>
              </a:ext>
            </a:extLst>
          </a:blip>
          <a:srcRect t="10282"/>
          <a:stretch/>
        </p:blipFill>
        <p:spPr>
          <a:xfrm>
            <a:off x="4572000" y="387000"/>
            <a:ext cx="4608000" cy="6084000"/>
          </a:xfrm>
          <a:prstGeom prst="rect">
            <a:avLst/>
          </a:prstGeom>
        </p:spPr>
      </p:pic>
    </p:spTree>
    <p:extLst>
      <p:ext uri="{BB962C8B-B14F-4D97-AF65-F5344CB8AC3E}">
        <p14:creationId xmlns:p14="http://schemas.microsoft.com/office/powerpoint/2010/main" val="19502595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60</a:t>
            </a:fld>
            <a:endParaRPr lang="en" dirty="0">
              <a:solidFill>
                <a:srgbClr val="000000"/>
              </a:solidFill>
            </a:endParaRPr>
          </a:p>
        </p:txBody>
      </p:sp>
      <p:sp>
        <p:nvSpPr>
          <p:cNvPr id="10" name="Tijdelijke aanduiding voor tekst 3"/>
          <p:cNvSpPr txBox="1">
            <a:spLocks/>
          </p:cNvSpPr>
          <p:nvPr/>
        </p:nvSpPr>
        <p:spPr>
          <a:xfrm>
            <a:off x="251520" y="936000"/>
            <a:ext cx="4154772"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r>
              <a:rPr lang="en" sz="2000" i="1" dirty="0">
                <a:solidFill>
                  <a:srgbClr val="002060"/>
                </a:solidFill>
                <a:ea typeface="Verdana" panose="020B0604030504040204" pitchFamily="34" charset="0"/>
                <a:cs typeface="Verdana" panose="020B0604030504040204" pitchFamily="34" charset="0"/>
              </a:rPr>
              <a:t>‘Dutch people have a great deal of confidence in the judiciary'   </a:t>
            </a:r>
          </a:p>
          <a:p>
            <a:pPr marL="0" indent="0" defTabSz="914400">
              <a:buFont typeface="Arial" panose="020B0604020202020204" pitchFamily="34" charset="0"/>
              <a:buNone/>
            </a:pPr>
            <a:r>
              <a:rPr lang="en" sz="900" dirty="0">
                <a:solidFill>
                  <a:srgbClr val="002060"/>
                </a:solidFill>
                <a:ea typeface="Verdana" panose="020B0604030504040204" pitchFamily="34" charset="0"/>
                <a:cs typeface="Verdana" panose="020B0604030504040204" pitchFamily="34" charset="0"/>
              </a:rPr>
              <a:t>Periodic survey by Sociaal and Cultureel Planbureau  </a:t>
            </a:r>
          </a:p>
          <a:p>
            <a:pPr marL="0" indent="0" defTabSz="914400">
              <a:buFont typeface="Arial" panose="020B0604020202020204" pitchFamily="34" charset="0"/>
              <a:buNone/>
            </a:pPr>
            <a:endParaRPr lang="en" sz="1800" i="1"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marL="0" indent="0" defTabSz="914400">
              <a:buFont typeface="Arial" panose="020B0604020202020204" pitchFamily="34" charset="0"/>
              <a:buNone/>
            </a:pPr>
            <a:endParaRPr lang="en" sz="1800" i="1" dirty="0">
              <a:solidFill>
                <a:srgbClr val="002060"/>
              </a:solidFill>
              <a:latin typeface="Verdana" panose="020B0604030504040204" pitchFamily="34" charset="0"/>
              <a:ea typeface="Verdana" panose="020B0604030504040204" pitchFamily="34" charset="0"/>
              <a:cs typeface="Verdana" panose="020B0604030504040204" pitchFamily="34" charset="0"/>
            </a:endParaRPr>
          </a:p>
          <a:p>
            <a:pPr defTabSz="914400"/>
            <a:r>
              <a:rPr lang="en" sz="1500" dirty="0">
                <a:solidFill>
                  <a:srgbClr val="002060"/>
                </a:solidFill>
                <a:ea typeface="Verdana" panose="020B0604030504040204" pitchFamily="34" charset="0"/>
                <a:cs typeface="Verdana" panose="020B0604030504040204" pitchFamily="34" charset="0"/>
              </a:rPr>
              <a:t>Judiciary: honest, professional, understandable and accessible</a:t>
            </a:r>
          </a:p>
          <a:p>
            <a:pPr defTabSz="914400"/>
            <a:endParaRPr lang="en" sz="1500" dirty="0">
              <a:solidFill>
                <a:srgbClr val="002060"/>
              </a:solidFill>
              <a:ea typeface="Verdana" panose="020B0604030504040204" pitchFamily="34" charset="0"/>
              <a:cs typeface="Verdana" panose="020B0604030504040204" pitchFamily="34" charset="0"/>
            </a:endParaRPr>
          </a:p>
          <a:p>
            <a:pPr defTabSz="914400"/>
            <a:r>
              <a:rPr lang="en" sz="1500" dirty="0">
                <a:solidFill>
                  <a:srgbClr val="002060"/>
                </a:solidFill>
                <a:ea typeface="Verdana" panose="020B0604030504040204" pitchFamily="34" charset="0"/>
                <a:cs typeface="Verdana" panose="020B0604030504040204" pitchFamily="34" charset="0"/>
              </a:rPr>
              <a:t>Modern judicial process, in co-operation with: </a:t>
            </a:r>
          </a:p>
          <a:p>
            <a:pPr marL="558800" indent="-285750" defTabSz="914400">
              <a:buFontTx/>
              <a:buChar char="-"/>
            </a:pPr>
            <a:r>
              <a:rPr lang="en" sz="1500" dirty="0">
                <a:solidFill>
                  <a:srgbClr val="002060"/>
                </a:solidFill>
                <a:ea typeface="Verdana" panose="020B0604030504040204" pitchFamily="34" charset="0"/>
                <a:cs typeface="Verdana" panose="020B0604030504040204" pitchFamily="34" charset="0"/>
              </a:rPr>
              <a:t>The Ministry of Security and Justice</a:t>
            </a:r>
          </a:p>
          <a:p>
            <a:pPr marL="558800" indent="-285750" defTabSz="914400">
              <a:buFontTx/>
              <a:buChar char="-"/>
            </a:pPr>
            <a:r>
              <a:rPr lang="en" sz="1500" dirty="0">
                <a:solidFill>
                  <a:srgbClr val="002060"/>
                </a:solidFill>
                <a:ea typeface="Verdana" panose="020B0604030504040204" pitchFamily="34" charset="0"/>
                <a:cs typeface="Verdana" panose="020B0604030504040204" pitchFamily="34" charset="0"/>
              </a:rPr>
              <a:t>The legal profession </a:t>
            </a:r>
          </a:p>
          <a:p>
            <a:pPr marL="558800" indent="-285750" defTabSz="914400">
              <a:buFontTx/>
              <a:buChar char="-"/>
            </a:pPr>
            <a:r>
              <a:rPr lang="en" sz="1500" dirty="0">
                <a:solidFill>
                  <a:srgbClr val="002060"/>
                </a:solidFill>
                <a:ea typeface="Verdana" panose="020B0604030504040204" pitchFamily="34" charset="0"/>
                <a:cs typeface="Verdana" panose="020B0604030504040204" pitchFamily="34" charset="0"/>
              </a:rPr>
              <a:t>The Public Prosecution Service</a:t>
            </a:r>
          </a:p>
        </p:txBody>
      </p:sp>
      <p:pic>
        <p:nvPicPr>
          <p:cNvPr id="2" name="Afbeelding 1"/>
          <p:cNvPicPr preferRelativeResize="0">
            <a:picLocks/>
          </p:cNvPicPr>
          <p:nvPr/>
        </p:nvPicPr>
        <p:blipFill rotWithShape="1">
          <a:blip r:embed="rId3" cstate="print">
            <a:extLst>
              <a:ext uri="{28A0092B-C50C-407E-A947-70E740481C1C}">
                <a14:useLocalDpi xmlns:a14="http://schemas.microsoft.com/office/drawing/2010/main" val="0"/>
              </a:ext>
            </a:extLst>
          </a:blip>
          <a:srcRect l="19950" t="5202" r="12850" b="7513"/>
          <a:stretch/>
        </p:blipFill>
        <p:spPr>
          <a:xfrm>
            <a:off x="4572000" y="392538"/>
            <a:ext cx="4644000" cy="6072923"/>
          </a:xfrm>
          <a:prstGeom prst="rect">
            <a:avLst/>
          </a:prstGeom>
          <a:effectLst/>
        </p:spPr>
      </p:pic>
    </p:spTree>
    <p:extLst>
      <p:ext uri="{BB962C8B-B14F-4D97-AF65-F5344CB8AC3E}">
        <p14:creationId xmlns:p14="http://schemas.microsoft.com/office/powerpoint/2010/main" val="13821731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61</a:t>
            </a:fld>
            <a:endParaRPr lang="en">
              <a:solidFill>
                <a:srgbClr val="000000"/>
              </a:solidFill>
            </a:endParaRPr>
          </a:p>
        </p:txBody>
      </p:sp>
      <p:sp>
        <p:nvSpPr>
          <p:cNvPr id="9" name="Titel 1"/>
          <p:cNvSpPr txBox="1">
            <a:spLocks/>
          </p:cNvSpPr>
          <p:nvPr/>
        </p:nvSpPr>
        <p:spPr>
          <a:xfrm>
            <a:off x="251520" y="936000"/>
            <a:ext cx="4176463"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a:solidFill>
                  <a:srgbClr val="002060"/>
                </a:solidFill>
                <a:ea typeface="Verdana" panose="020B0604030504040204" pitchFamily="34" charset="0"/>
                <a:cs typeface="Verdana" panose="020B0604030504040204" pitchFamily="34" charset="0"/>
              </a:rPr>
              <a:t>Modernisation of the Judiciary</a:t>
            </a:r>
            <a:endParaRPr lang="en" dirty="0">
              <a:solidFill>
                <a:srgbClr val="002060"/>
              </a:solidFill>
              <a:ea typeface="Verdana" panose="020B0604030504040204" pitchFamily="34" charset="0"/>
              <a:cs typeface="Verdana" panose="020B0604030504040204" pitchFamily="34" charset="0"/>
            </a:endParaRPr>
          </a:p>
        </p:txBody>
      </p:sp>
      <p:sp>
        <p:nvSpPr>
          <p:cNvPr id="10" name="Tijdelijke aanduiding voor tekst 3"/>
          <p:cNvSpPr txBox="1">
            <a:spLocks/>
          </p:cNvSpPr>
          <p:nvPr/>
        </p:nvSpPr>
        <p:spPr>
          <a:xfrm>
            <a:off x="252000" y="1943999"/>
            <a:ext cx="3888432" cy="3375021"/>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defTabSz="914400"/>
            <a:r>
              <a:rPr lang="en" dirty="0">
                <a:solidFill>
                  <a:srgbClr val="002060"/>
                </a:solidFill>
                <a:ea typeface="Verdana" panose="020B0604030504040204" pitchFamily="34" charset="0"/>
                <a:cs typeface="Verdana" panose="020B0604030504040204" pitchFamily="34" charset="0"/>
              </a:rPr>
              <a:t>Conducting legal proceedings online in civil, administrative and supervision</a:t>
            </a:r>
          </a:p>
          <a:p>
            <a:pPr defTabSz="914400"/>
            <a:endParaRPr lang="en" dirty="0">
              <a:solidFill>
                <a:srgbClr val="002060"/>
              </a:solidFill>
              <a:ea typeface="Verdana" panose="020B0604030504040204" pitchFamily="34" charset="0"/>
              <a:cs typeface="Verdana" panose="020B0604030504040204" pitchFamily="34" charset="0"/>
            </a:endParaRPr>
          </a:p>
          <a:p>
            <a:pPr defTabSz="914400"/>
            <a:r>
              <a:rPr lang="en" dirty="0">
                <a:solidFill>
                  <a:srgbClr val="002060"/>
                </a:solidFill>
                <a:ea typeface="Verdana" panose="020B0604030504040204" pitchFamily="34" charset="0"/>
                <a:cs typeface="Verdana" panose="020B0604030504040204" pitchFamily="34" charset="0"/>
              </a:rPr>
              <a:t>Paper case files make way for digital case files </a:t>
            </a:r>
          </a:p>
          <a:p>
            <a:pPr marL="0" indent="0" defTabSz="914400">
              <a:buFont typeface="Arial" panose="020B0604020202020204" pitchFamily="34" charset="0"/>
              <a:buNone/>
            </a:pPr>
            <a:endParaRPr lang="en" dirty="0">
              <a:solidFill>
                <a:srgbClr val="002060"/>
              </a:solidFill>
              <a:ea typeface="Verdana" panose="020B0604030504040204" pitchFamily="34" charset="0"/>
              <a:cs typeface="Verdana" panose="020B0604030504040204" pitchFamily="34" charset="0"/>
            </a:endParaRPr>
          </a:p>
          <a:p>
            <a:pPr defTabSz="914400"/>
            <a:r>
              <a:rPr lang="en" dirty="0">
                <a:solidFill>
                  <a:srgbClr val="002060"/>
                </a:solidFill>
                <a:ea typeface="Verdana" panose="020B0604030504040204" pitchFamily="34" charset="0"/>
                <a:cs typeface="Verdana" panose="020B0604030504040204" pitchFamily="34" charset="0"/>
              </a:rPr>
              <a:t>Personal contact remains</a:t>
            </a:r>
          </a:p>
          <a:p>
            <a:pPr defTabSz="914400"/>
            <a:endParaRPr lang="en" dirty="0">
              <a:solidFill>
                <a:srgbClr val="002060"/>
              </a:solidFill>
              <a:ea typeface="Verdana" panose="020B0604030504040204" pitchFamily="34" charset="0"/>
              <a:cs typeface="Verdana" panose="020B0604030504040204" pitchFamily="34" charset="0"/>
            </a:endParaRPr>
          </a:p>
          <a:p>
            <a:pPr defTabSz="914400"/>
            <a:r>
              <a:rPr lang="en" dirty="0">
                <a:solidFill>
                  <a:srgbClr val="002060"/>
                </a:solidFill>
                <a:ea typeface="Verdana" panose="020B0604030504040204" pitchFamily="34" charset="0"/>
                <a:cs typeface="Verdana" panose="020B0604030504040204" pitchFamily="34" charset="0"/>
              </a:rPr>
              <a:t>The judge directs and can ensure a tailor-made approach</a:t>
            </a:r>
          </a:p>
          <a:p>
            <a:pPr defTabSz="914400"/>
            <a:endParaRPr lang="en" dirty="0">
              <a:solidFill>
                <a:srgbClr val="002060"/>
              </a:solidFill>
              <a:ea typeface="Verdana" panose="020B0604030504040204" pitchFamily="34" charset="0"/>
              <a:cs typeface="Verdana" panose="020B0604030504040204" pitchFamily="34" charset="0"/>
            </a:endParaRPr>
          </a:p>
          <a:p>
            <a:pPr defTabSz="914400"/>
            <a:r>
              <a:rPr lang="en" dirty="0">
                <a:solidFill>
                  <a:srgbClr val="002060"/>
                </a:solidFill>
                <a:ea typeface="Verdana" panose="020B0604030504040204" pitchFamily="34" charset="0"/>
                <a:cs typeface="Verdana" panose="020B0604030504040204" pitchFamily="34" charset="0"/>
              </a:rPr>
              <a:t>The judge becomes a supervisor</a:t>
            </a:r>
          </a:p>
          <a:p>
            <a:pPr marL="0" indent="0" defTabSz="914400">
              <a:buFont typeface="Arial" panose="020B0604020202020204" pitchFamily="34" charset="0"/>
              <a:buNone/>
            </a:pPr>
            <a:br>
              <a:rPr lang="en" sz="1500" dirty="0">
                <a:solidFill>
                  <a:srgbClr val="000000"/>
                </a:solidFill>
              </a:rPr>
            </a:br>
            <a:endParaRPr lang="en" sz="1500" dirty="0">
              <a:solidFill>
                <a:srgbClr val="000000"/>
              </a:solidFill>
            </a:endParaRPr>
          </a:p>
        </p:txBody>
      </p:sp>
      <p:pic>
        <p:nvPicPr>
          <p:cNvPr id="6" name="Afbeelding 5"/>
          <p:cNvPicPr preferRelativeResize="0">
            <a:picLocks/>
          </p:cNvPicPr>
          <p:nvPr/>
        </p:nvPicPr>
        <p:blipFill rotWithShape="1">
          <a:blip r:embed="rId3" cstate="print">
            <a:extLst>
              <a:ext uri="{28A0092B-C50C-407E-A947-70E740481C1C}">
                <a14:useLocalDpi xmlns:a14="http://schemas.microsoft.com/office/drawing/2010/main" val="0"/>
              </a:ext>
            </a:extLst>
          </a:blip>
          <a:srcRect b="10230"/>
          <a:stretch/>
        </p:blipFill>
        <p:spPr>
          <a:xfrm>
            <a:off x="4572000" y="395258"/>
            <a:ext cx="4608000" cy="6067484"/>
          </a:xfrm>
          <a:prstGeom prst="rect">
            <a:avLst/>
          </a:prstGeom>
        </p:spPr>
      </p:pic>
      <p:sp>
        <p:nvSpPr>
          <p:cNvPr id="7" name="Tijdelijke aanduiding voor tekst 3"/>
          <p:cNvSpPr txBox="1">
            <a:spLocks/>
          </p:cNvSpPr>
          <p:nvPr/>
        </p:nvSpPr>
        <p:spPr>
          <a:xfrm>
            <a:off x="330821" y="1700808"/>
            <a:ext cx="3816424"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br>
              <a:rPr lang="en" sz="1200">
                <a:solidFill>
                  <a:srgbClr val="000000"/>
                </a:solidFill>
              </a:rPr>
            </a:br>
            <a:endParaRPr lang="en" sz="1200" dirty="0">
              <a:solidFill>
                <a:srgbClr val="000000"/>
              </a:solidFill>
            </a:endParaRPr>
          </a:p>
        </p:txBody>
      </p:sp>
    </p:spTree>
    <p:extLst>
      <p:ext uri="{BB962C8B-B14F-4D97-AF65-F5344CB8AC3E}">
        <p14:creationId xmlns:p14="http://schemas.microsoft.com/office/powerpoint/2010/main" val="7540179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jdelijke aanduiding voor tekst 3"/>
          <p:cNvSpPr txBox="1">
            <a:spLocks/>
          </p:cNvSpPr>
          <p:nvPr/>
        </p:nvSpPr>
        <p:spPr>
          <a:xfrm>
            <a:off x="330821" y="1700808"/>
            <a:ext cx="3816424"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br>
              <a:rPr lang="en" sz="1200">
                <a:solidFill>
                  <a:srgbClr val="000000"/>
                </a:solidFill>
              </a:rPr>
            </a:br>
            <a:endParaRPr lang="en" sz="1200" dirty="0">
              <a:solidFill>
                <a:srgbClr val="000000"/>
              </a:solidFill>
            </a:endParaRPr>
          </a:p>
        </p:txBody>
      </p:sp>
      <p:pic>
        <p:nvPicPr>
          <p:cNvPr id="3" name="Afbeelding 2"/>
          <p:cNvPicPr preferRelativeResize="0">
            <a:picLocks/>
          </p:cNvPicPr>
          <p:nvPr/>
        </p:nvPicPr>
        <p:blipFill rotWithShape="1">
          <a:blip r:embed="rId3">
            <a:extLst>
              <a:ext uri="{28A0092B-C50C-407E-A947-70E740481C1C}">
                <a14:useLocalDpi xmlns:a14="http://schemas.microsoft.com/office/drawing/2010/main" val="0"/>
              </a:ext>
            </a:extLst>
          </a:blip>
          <a:srcRect l="13725" r="37530"/>
          <a:stretch/>
        </p:blipFill>
        <p:spPr>
          <a:xfrm>
            <a:off x="4572000" y="394780"/>
            <a:ext cx="4608000" cy="6084000"/>
          </a:xfrm>
          <a:prstGeom prst="rect">
            <a:avLst/>
          </a:prstGeom>
        </p:spPr>
      </p:pic>
      <p:sp>
        <p:nvSpPr>
          <p:cNvPr id="4" name="Titel 1"/>
          <p:cNvSpPr txBox="1">
            <a:spLocks/>
          </p:cNvSpPr>
          <p:nvPr/>
        </p:nvSpPr>
        <p:spPr>
          <a:xfrm>
            <a:off x="252000" y="936000"/>
            <a:ext cx="4320000"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a:solidFill>
                  <a:srgbClr val="002060"/>
                </a:solidFill>
                <a:ea typeface="Verdana" panose="020B0604030504040204" pitchFamily="34" charset="0"/>
                <a:cs typeface="Verdana" panose="020B0604030504040204" pitchFamily="34" charset="0"/>
              </a:rPr>
              <a:t>Modernisation in Supervision</a:t>
            </a:r>
            <a:endParaRPr lang="en" dirty="0">
              <a:solidFill>
                <a:srgbClr val="002060"/>
              </a:solidFill>
              <a:ea typeface="Verdana" panose="020B0604030504040204" pitchFamily="34" charset="0"/>
              <a:cs typeface="Verdana" panose="020B0604030504040204" pitchFamily="34" charset="0"/>
            </a:endParaRPr>
          </a:p>
        </p:txBody>
      </p:sp>
      <p:sp>
        <p:nvSpPr>
          <p:cNvPr id="2" name="Rechthoek 1"/>
          <p:cNvSpPr/>
          <p:nvPr/>
        </p:nvSpPr>
        <p:spPr>
          <a:xfrm>
            <a:off x="252000" y="1734028"/>
            <a:ext cx="4320000" cy="3108543"/>
          </a:xfrm>
          <a:prstGeom prst="rect">
            <a:avLst/>
          </a:prstGeom>
        </p:spPr>
        <p:txBody>
          <a:bodyPr wrap="square">
            <a:spAutoFit/>
          </a:bodyPr>
          <a:lstStyle/>
          <a:p>
            <a:pPr defTabSz="914400"/>
            <a:r>
              <a:rPr lang="en">
                <a:solidFill>
                  <a:srgbClr val="002060"/>
                </a:solidFill>
                <a:latin typeface="Arial" panose="020B0604020202020204" pitchFamily="34" charset="0"/>
                <a:cs typeface=""/>
              </a:rPr>
              <a:t>The judge supervises the work of the receiver or administrator in:</a:t>
            </a:r>
            <a:endParaRPr lang="en" sz="800" dirty="0">
              <a:solidFill>
                <a:srgbClr val="002060"/>
              </a:solidFill>
              <a:latin typeface="Arial" panose="020B0604020202020204" pitchFamily="34" charset="0"/>
              <a:cs typeface=""/>
            </a:endParaRPr>
          </a:p>
          <a:p>
            <a:pPr defTabSz="914400"/>
            <a:r>
              <a:rPr lang="en">
                <a:solidFill>
                  <a:srgbClr val="002060"/>
                </a:solidFill>
                <a:latin typeface="Arial" panose="020B0604020202020204" pitchFamily="34" charset="0"/>
                <a:cs typeface=""/>
              </a:rPr>
              <a:t> </a:t>
            </a:r>
          </a:p>
          <a:p>
            <a:pPr marL="285750" indent="-285750" defTabSz="914400">
              <a:buFont typeface="Arial" panose="020B0604020202020204" pitchFamily="34" charset="0"/>
              <a:buChar char="•"/>
            </a:pPr>
            <a:r>
              <a:rPr lang="en" b="1">
                <a:solidFill>
                  <a:srgbClr val="002060"/>
                </a:solidFill>
                <a:latin typeface="Arial" panose="020B0604020202020204" pitchFamily="34" charset="0"/>
                <a:cs typeface=""/>
              </a:rPr>
              <a:t>Liquidations/bankruptcies; </a:t>
            </a:r>
          </a:p>
          <a:p>
            <a:pPr marL="285750" indent="-285750" defTabSz="914400">
              <a:buFont typeface="Arial" panose="020B0604020202020204" pitchFamily="34" charset="0"/>
              <a:buChar char="•"/>
            </a:pPr>
            <a:r>
              <a:rPr lang="en" b="1">
                <a:solidFill>
                  <a:srgbClr val="002060"/>
                </a:solidFill>
                <a:latin typeface="Arial" panose="020B0604020202020204" pitchFamily="34" charset="0"/>
                <a:cs typeface=""/>
              </a:rPr>
              <a:t>Debt rescheduling;</a:t>
            </a:r>
          </a:p>
          <a:p>
            <a:pPr marL="285750" indent="-285750" defTabSz="914400">
              <a:buFont typeface="Arial" panose="020B0604020202020204" pitchFamily="34" charset="0"/>
              <a:buChar char="•"/>
            </a:pPr>
            <a:r>
              <a:rPr lang="en" b="1">
                <a:solidFill>
                  <a:srgbClr val="002060"/>
                </a:solidFill>
                <a:latin typeface="Arial" panose="020B0604020202020204" pitchFamily="34" charset="0"/>
                <a:cs typeface=""/>
              </a:rPr>
              <a:t>Protective guardianship</a:t>
            </a:r>
          </a:p>
          <a:p>
            <a:pPr defTabSz="914400"/>
            <a:br>
              <a:rPr lang="en" sz="800">
                <a:solidFill>
                  <a:srgbClr val="002060"/>
                </a:solidFill>
                <a:latin typeface="Arial" panose="020B0604020202020204" pitchFamily="34" charset="0"/>
                <a:cs typeface=""/>
              </a:rPr>
            </a:br>
            <a:endParaRPr lang="en" sz="800" dirty="0">
              <a:solidFill>
                <a:srgbClr val="002060"/>
              </a:solidFill>
              <a:latin typeface="Arial" panose="020B0604020202020204" pitchFamily="34" charset="0"/>
              <a:cs typeface=""/>
            </a:endParaRPr>
          </a:p>
          <a:p>
            <a:pPr defTabSz="914400"/>
            <a:r>
              <a:rPr lang="en">
                <a:solidFill>
                  <a:srgbClr val="002060"/>
                </a:solidFill>
                <a:latin typeface="Arial" panose="020B0604020202020204" pitchFamily="34" charset="0"/>
                <a:cs typeface=""/>
              </a:rPr>
              <a:t>The judge will increasingly be carrying out this supervision </a:t>
            </a:r>
            <a:r>
              <a:rPr lang="en" b="1">
                <a:solidFill>
                  <a:srgbClr val="002060"/>
                </a:solidFill>
                <a:latin typeface="Arial" panose="020B0604020202020204" pitchFamily="34" charset="0"/>
                <a:cs typeface=""/>
              </a:rPr>
              <a:t>online </a:t>
            </a:r>
            <a:r>
              <a:rPr lang="en">
                <a:solidFill>
                  <a:srgbClr val="002060"/>
                </a:solidFill>
                <a:latin typeface="Arial" panose="020B0604020202020204" pitchFamily="34" charset="0"/>
                <a:cs typeface=""/>
              </a:rPr>
              <a:t>via </a:t>
            </a:r>
            <a:r>
              <a:rPr lang="en" b="1">
                <a:solidFill>
                  <a:srgbClr val="002060"/>
                </a:solidFill>
                <a:latin typeface="Arial" panose="020B0604020202020204" pitchFamily="34" charset="0"/>
                <a:cs typeface=""/>
              </a:rPr>
              <a:t>Mijn Rechtspraak.</a:t>
            </a:r>
            <a:endParaRPr lang="en" b="1" dirty="0">
              <a:solidFill>
                <a:srgbClr val="002060"/>
              </a:solidFill>
              <a:latin typeface="Arial" panose="020B0604020202020204" pitchFamily="34" charset="0"/>
              <a:cs typeface=""/>
            </a:endParaRPr>
          </a:p>
          <a:p>
            <a:pPr defTabSz="914400"/>
            <a:endParaRPr lang="en" dirty="0">
              <a:solidFill>
                <a:srgbClr val="002060"/>
              </a:solidFill>
              <a:latin typeface="Arial" panose="020B0604020202020204" pitchFamily="34" charset="0"/>
              <a:cs typeface=""/>
            </a:endParaRPr>
          </a:p>
          <a:p>
            <a:pPr defTabSz="914400"/>
            <a:endParaRPr lang="en" dirty="0">
              <a:solidFill>
                <a:srgbClr val="002060"/>
              </a:solidFill>
              <a:latin typeface="Arial" panose="020B0604020202020204" pitchFamily="34" charset="0"/>
              <a:cs typeface=""/>
            </a:endParaRPr>
          </a:p>
        </p:txBody>
      </p:sp>
      <p:sp>
        <p:nvSpPr>
          <p:cNvPr id="5" name="Tekstvak 4"/>
          <p:cNvSpPr txBox="1"/>
          <p:nvPr/>
        </p:nvSpPr>
        <p:spPr>
          <a:xfrm>
            <a:off x="6052548" y="904295"/>
            <a:ext cx="2839452" cy="461665"/>
          </a:xfrm>
          <a:prstGeom prst="rect">
            <a:avLst/>
          </a:prstGeom>
          <a:noFill/>
        </p:spPr>
        <p:txBody>
          <a:bodyPr wrap="square" rtlCol="0">
            <a:spAutoFit/>
          </a:bodyPr>
          <a:lstStyle/>
          <a:p>
            <a:pPr defTabSz="914400"/>
            <a:r>
              <a:rPr lang="en" sz="2400" b="1">
                <a:solidFill>
                  <a:srgbClr val="002060"/>
                </a:solidFill>
                <a:effectLst>
                  <a:outerShdw blurRad="38100" dist="38100" dir="2700000" algn="tl">
                    <a:srgbClr val="000000">
                      <a:alpha val="43137"/>
                    </a:srgbClr>
                  </a:outerShdw>
                </a:effectLst>
                <a:latin typeface="Arial" panose="020B0604020202020204" pitchFamily="34" charset="0"/>
                <a:cs typeface=""/>
              </a:rPr>
              <a:t>Mijn Rechtspraak</a:t>
            </a:r>
            <a:endParaRPr lang="en" sz="2400" b="1" dirty="0">
              <a:solidFill>
                <a:srgbClr val="002060"/>
              </a:solidFill>
              <a:effectLst>
                <a:outerShdw blurRad="38100" dist="38100" dir="2700000" algn="tl">
                  <a:srgbClr val="000000">
                    <a:alpha val="43137"/>
                  </a:srgbClr>
                </a:outerShdw>
              </a:effectLst>
              <a:latin typeface="Arial" panose="020B0604020202020204" pitchFamily="34" charset="0"/>
              <a:cs typeface=""/>
            </a:endParaRPr>
          </a:p>
        </p:txBody>
      </p:sp>
      <p:sp>
        <p:nvSpPr>
          <p:cNvPr id="6" name="Tekstvak 5"/>
          <p:cNvSpPr txBox="1"/>
          <p:nvPr/>
        </p:nvSpPr>
        <p:spPr>
          <a:xfrm>
            <a:off x="4760315" y="1875474"/>
            <a:ext cx="2831792" cy="400110"/>
          </a:xfrm>
          <a:prstGeom prst="rect">
            <a:avLst/>
          </a:prstGeom>
          <a:noFill/>
        </p:spPr>
        <p:txBody>
          <a:bodyPr wrap="square" rtlCol="0">
            <a:spAutoFit/>
          </a:bodyPr>
          <a:lstStyle/>
          <a:p>
            <a:pPr defTabSz="914400"/>
            <a:r>
              <a:rPr lang="en" sz="2000" b="1">
                <a:solidFill>
                  <a:srgbClr val="00B0F0"/>
                </a:solidFill>
                <a:latin typeface="Arial" panose="020B0604020202020204" pitchFamily="34" charset="0"/>
                <a:cs typeface=""/>
              </a:rPr>
              <a:t>System-2-System</a:t>
            </a:r>
            <a:endParaRPr lang="en" sz="2000" b="1" dirty="0">
              <a:solidFill>
                <a:srgbClr val="00B0F0"/>
              </a:solidFill>
              <a:latin typeface="Arial" panose="020B0604020202020204" pitchFamily="34" charset="0"/>
              <a:cs typeface=""/>
            </a:endParaRPr>
          </a:p>
        </p:txBody>
      </p:sp>
    </p:spTree>
    <p:extLst>
      <p:ext uri="{BB962C8B-B14F-4D97-AF65-F5344CB8AC3E}">
        <p14:creationId xmlns:p14="http://schemas.microsoft.com/office/powerpoint/2010/main" val="8923800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jdelijke aanduiding voor tekst 3"/>
          <p:cNvSpPr txBox="1">
            <a:spLocks/>
          </p:cNvSpPr>
          <p:nvPr/>
        </p:nvSpPr>
        <p:spPr>
          <a:xfrm>
            <a:off x="330821" y="1874984"/>
            <a:ext cx="3816424"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br>
              <a:rPr lang="en" sz="1200">
                <a:solidFill>
                  <a:srgbClr val="000000"/>
                </a:solidFill>
              </a:rPr>
            </a:br>
            <a:endParaRPr lang="en" sz="1200" dirty="0">
              <a:solidFill>
                <a:srgbClr val="000000"/>
              </a:solidFill>
            </a:endParaRPr>
          </a:p>
        </p:txBody>
      </p:sp>
      <p:pic>
        <p:nvPicPr>
          <p:cNvPr id="3" name="Afbeelding 2"/>
          <p:cNvPicPr preferRelativeResize="0">
            <a:picLocks/>
          </p:cNvPicPr>
          <p:nvPr/>
        </p:nvPicPr>
        <p:blipFill rotWithShape="1">
          <a:blip r:embed="rId3">
            <a:extLst>
              <a:ext uri="{28A0092B-C50C-407E-A947-70E740481C1C}">
                <a14:useLocalDpi xmlns:a14="http://schemas.microsoft.com/office/drawing/2010/main" val="0"/>
              </a:ext>
            </a:extLst>
          </a:blip>
          <a:srcRect l="13725" r="37530"/>
          <a:stretch/>
        </p:blipFill>
        <p:spPr>
          <a:xfrm>
            <a:off x="4572000" y="394780"/>
            <a:ext cx="4608000" cy="6084000"/>
          </a:xfrm>
          <a:prstGeom prst="rect">
            <a:avLst/>
          </a:prstGeom>
        </p:spPr>
      </p:pic>
      <p:sp>
        <p:nvSpPr>
          <p:cNvPr id="4" name="Titel 1"/>
          <p:cNvSpPr txBox="1">
            <a:spLocks/>
          </p:cNvSpPr>
          <p:nvPr/>
        </p:nvSpPr>
        <p:spPr>
          <a:xfrm>
            <a:off x="145812" y="1056079"/>
            <a:ext cx="4320000"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a:solidFill>
                  <a:srgbClr val="002060"/>
                </a:solidFill>
                <a:ea typeface="Verdana" panose="020B0604030504040204" pitchFamily="34" charset="0"/>
                <a:cs typeface="Verdana" panose="020B0604030504040204" pitchFamily="34" charset="0"/>
              </a:rPr>
              <a:t>Modernisation in Supervision</a:t>
            </a:r>
            <a:endParaRPr lang="en" dirty="0">
              <a:solidFill>
                <a:srgbClr val="002060"/>
              </a:solidFill>
              <a:ea typeface="Verdana" panose="020B0604030504040204" pitchFamily="34" charset="0"/>
              <a:cs typeface="Verdana" panose="020B0604030504040204" pitchFamily="34" charset="0"/>
            </a:endParaRPr>
          </a:p>
        </p:txBody>
      </p:sp>
      <p:sp>
        <p:nvSpPr>
          <p:cNvPr id="5" name="Tekstvak 4"/>
          <p:cNvSpPr txBox="1"/>
          <p:nvPr/>
        </p:nvSpPr>
        <p:spPr>
          <a:xfrm>
            <a:off x="6052548" y="904295"/>
            <a:ext cx="2839452" cy="461665"/>
          </a:xfrm>
          <a:prstGeom prst="rect">
            <a:avLst/>
          </a:prstGeom>
          <a:noFill/>
        </p:spPr>
        <p:txBody>
          <a:bodyPr wrap="square" rtlCol="0">
            <a:spAutoFit/>
          </a:bodyPr>
          <a:lstStyle/>
          <a:p>
            <a:pPr defTabSz="914400"/>
            <a:r>
              <a:rPr lang="en" sz="2400" b="1">
                <a:solidFill>
                  <a:srgbClr val="002060"/>
                </a:solidFill>
                <a:effectLst>
                  <a:outerShdw blurRad="38100" dist="38100" dir="2700000" algn="tl">
                    <a:srgbClr val="000000">
                      <a:alpha val="43137"/>
                    </a:srgbClr>
                  </a:outerShdw>
                </a:effectLst>
                <a:latin typeface="Arial" panose="020B0604020202020204" pitchFamily="34" charset="0"/>
                <a:cs typeface=""/>
              </a:rPr>
              <a:t>Mijn Rechtspraak</a:t>
            </a:r>
            <a:endParaRPr lang="en" sz="2400" b="1" dirty="0">
              <a:solidFill>
                <a:srgbClr val="002060"/>
              </a:solidFill>
              <a:effectLst>
                <a:outerShdw blurRad="38100" dist="38100" dir="2700000" algn="tl">
                  <a:srgbClr val="000000">
                    <a:alpha val="43137"/>
                  </a:srgbClr>
                </a:outerShdw>
              </a:effectLst>
              <a:latin typeface="Arial" panose="020B0604020202020204" pitchFamily="34" charset="0"/>
              <a:cs typeface=""/>
            </a:endParaRPr>
          </a:p>
        </p:txBody>
      </p:sp>
      <p:sp>
        <p:nvSpPr>
          <p:cNvPr id="6" name="Tekstvak 5"/>
          <p:cNvSpPr txBox="1"/>
          <p:nvPr/>
        </p:nvSpPr>
        <p:spPr>
          <a:xfrm>
            <a:off x="4760315" y="1875474"/>
            <a:ext cx="2831792" cy="400110"/>
          </a:xfrm>
          <a:prstGeom prst="rect">
            <a:avLst/>
          </a:prstGeom>
          <a:noFill/>
        </p:spPr>
        <p:txBody>
          <a:bodyPr wrap="square" rtlCol="0">
            <a:spAutoFit/>
          </a:bodyPr>
          <a:lstStyle/>
          <a:p>
            <a:pPr defTabSz="914400"/>
            <a:r>
              <a:rPr lang="en" sz="2000" b="1">
                <a:solidFill>
                  <a:srgbClr val="00B0F0"/>
                </a:solidFill>
                <a:effectLst>
                  <a:outerShdw blurRad="38100" dist="38100" dir="2700000" algn="tl">
                    <a:srgbClr val="000000">
                      <a:alpha val="43137"/>
                    </a:srgbClr>
                  </a:outerShdw>
                </a:effectLst>
                <a:latin typeface="Arial" panose="020B0604020202020204" pitchFamily="34" charset="0"/>
                <a:cs typeface=""/>
              </a:rPr>
              <a:t>System-2-System</a:t>
            </a:r>
            <a:endParaRPr lang="en" sz="2000" b="1" dirty="0">
              <a:solidFill>
                <a:srgbClr val="00B0F0"/>
              </a:solidFill>
              <a:effectLst>
                <a:outerShdw blurRad="38100" dist="38100" dir="2700000" algn="tl">
                  <a:srgbClr val="000000">
                    <a:alpha val="43137"/>
                  </a:srgbClr>
                </a:outerShdw>
              </a:effectLst>
              <a:latin typeface="Arial" panose="020B0604020202020204" pitchFamily="34" charset="0"/>
              <a:cs typeface=""/>
            </a:endParaRPr>
          </a:p>
        </p:txBody>
      </p:sp>
      <p:graphicFrame>
        <p:nvGraphicFramePr>
          <p:cNvPr id="7" name="Tabel 6"/>
          <p:cNvGraphicFramePr>
            <a:graphicFrameLocks noGrp="1"/>
          </p:cNvGraphicFramePr>
          <p:nvPr>
            <p:extLst/>
          </p:nvPr>
        </p:nvGraphicFramePr>
        <p:xfrm>
          <a:off x="435429" y="2046315"/>
          <a:ext cx="3810000" cy="1802696"/>
        </p:xfrm>
        <a:graphic>
          <a:graphicData uri="http://schemas.openxmlformats.org/drawingml/2006/table">
            <a:tbl>
              <a:tblPr firstRow="1" bandRow="1">
                <a:tableStyleId>{F5AB1C69-6EDB-4FF4-983F-18BD219EF322}</a:tableStyleId>
              </a:tblPr>
              <a:tblGrid>
                <a:gridCol w="926882">
                  <a:extLst>
                    <a:ext uri="{9D8B030D-6E8A-4147-A177-3AD203B41FA5}">
                      <a16:colId xmlns:a16="http://schemas.microsoft.com/office/drawing/2014/main" val="20000"/>
                    </a:ext>
                  </a:extLst>
                </a:gridCol>
                <a:gridCol w="2883118">
                  <a:extLst>
                    <a:ext uri="{9D8B030D-6E8A-4147-A177-3AD203B41FA5}">
                      <a16:colId xmlns:a16="http://schemas.microsoft.com/office/drawing/2014/main" val="20001"/>
                    </a:ext>
                  </a:extLst>
                </a:gridCol>
              </a:tblGrid>
              <a:tr h="428908">
                <a:tc>
                  <a:txBody>
                    <a:bodyPr/>
                    <a:lstStyle/>
                    <a:p>
                      <a:pPr algn="l" rtl="0"/>
                      <a:r>
                        <a:rPr lang="en" sz="1400" b="1" i="0" u="none" baseline="0" dirty="0">
                          <a:solidFill>
                            <a:srgbClr val="002060"/>
                          </a:solidFill>
                        </a:rPr>
                        <a:t>Who:</a:t>
                      </a:r>
                      <a:endParaRPr lang="en" sz="1400" b="1" dirty="0">
                        <a:solidFill>
                          <a:srgbClr val="00206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 sz="1400" b="0" i="0" u="none" baseline="0">
                          <a:solidFill>
                            <a:srgbClr val="002060"/>
                          </a:solidFill>
                        </a:rPr>
                        <a:t>Receivers</a:t>
                      </a:r>
                    </a:p>
                  </a:txBody>
                  <a:tcPr/>
                </a:tc>
                <a:extLst>
                  <a:ext uri="{0D108BD9-81ED-4DB2-BD59-A6C34878D82A}">
                    <a16:rowId xmlns:a16="http://schemas.microsoft.com/office/drawing/2014/main" val="10000"/>
                  </a:ext>
                </a:extLst>
              </a:tr>
              <a:tr h="428908">
                <a:tc>
                  <a:txBody>
                    <a:bodyPr/>
                    <a:lstStyle/>
                    <a:p>
                      <a:pPr algn="l" rtl="0"/>
                      <a:r>
                        <a:rPr lang="en" sz="1400" b="1" i="0" u="none" baseline="0">
                          <a:solidFill>
                            <a:srgbClr val="002060"/>
                          </a:solidFill>
                        </a:rPr>
                        <a:t>What:</a:t>
                      </a:r>
                      <a:endParaRPr lang="en" sz="1400" b="1" dirty="0">
                        <a:solidFill>
                          <a:srgbClr val="00206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 sz="1400" b="0" i="0" u="none" baseline="0">
                          <a:solidFill>
                            <a:srgbClr val="002060"/>
                          </a:solidFill>
                        </a:rPr>
                        <a:t>Mijn Rechtspraak online portal</a:t>
                      </a:r>
                    </a:p>
                  </a:txBody>
                  <a:tcPr/>
                </a:tc>
                <a:extLst>
                  <a:ext uri="{0D108BD9-81ED-4DB2-BD59-A6C34878D82A}">
                    <a16:rowId xmlns:a16="http://schemas.microsoft.com/office/drawing/2014/main" val="10001"/>
                  </a:ext>
                </a:extLst>
              </a:tr>
              <a:tr h="846065">
                <a:tc>
                  <a:txBody>
                    <a:bodyPr/>
                    <a:lstStyle/>
                    <a:p>
                      <a:pPr algn="l" rtl="0"/>
                      <a:r>
                        <a:rPr lang="en" sz="1400" b="1" i="0" u="none" baseline="0" dirty="0">
                          <a:solidFill>
                            <a:srgbClr val="002060"/>
                          </a:solidFill>
                        </a:rPr>
                        <a:t>When:</a:t>
                      </a:r>
                      <a:endParaRPr lang="en" sz="1400" b="1" dirty="0">
                        <a:solidFill>
                          <a:srgbClr val="002060"/>
                        </a:solidFill>
                      </a:endParaRPr>
                    </a:p>
                  </a:txBody>
                  <a:tcPr/>
                </a:tc>
                <a:tc>
                  <a:txBody>
                    <a:bodyPr/>
                    <a:lstStyle/>
                    <a:p>
                      <a:pPr algn="l" rtl="0"/>
                      <a:r>
                        <a:rPr lang="en" sz="1400" b="0" i="0" u="none" baseline="0" dirty="0">
                          <a:solidFill>
                            <a:srgbClr val="002060"/>
                          </a:solidFill>
                        </a:rPr>
                        <a:t>October 2015; rollout for all new and current cases.</a:t>
                      </a:r>
                    </a:p>
                    <a:p>
                      <a:pPr algn="l" rtl="0"/>
                      <a:r>
                        <a:rPr lang="en" sz="1400" b="0" i="0" u="none" baseline="0" dirty="0">
                          <a:solidFill>
                            <a:srgbClr val="002060"/>
                          </a:solidFill>
                        </a:rPr>
                        <a:t>Currently: 80procent digital</a:t>
                      </a:r>
                    </a:p>
                    <a:p>
                      <a:pPr algn="l" rtl="0"/>
                      <a:r>
                        <a:rPr lang="en" sz="1400" b="0" i="0" u="none" baseline="0" dirty="0">
                          <a:solidFill>
                            <a:srgbClr val="002060"/>
                          </a:solidFill>
                        </a:rPr>
                        <a:t>Goal: 20.000 cases</a:t>
                      </a:r>
                    </a:p>
                  </a:txBody>
                  <a:tcPr/>
                </a:tc>
                <a:extLst>
                  <a:ext uri="{0D108BD9-81ED-4DB2-BD59-A6C34878D82A}">
                    <a16:rowId xmlns:a16="http://schemas.microsoft.com/office/drawing/2014/main" val="10002"/>
                  </a:ext>
                </a:extLst>
              </a:tr>
            </a:tbl>
          </a:graphicData>
        </a:graphic>
      </p:graphicFrame>
      <p:graphicFrame>
        <p:nvGraphicFramePr>
          <p:cNvPr id="8" name="Tabel 7"/>
          <p:cNvGraphicFramePr>
            <a:graphicFrameLocks noGrp="1"/>
          </p:cNvGraphicFramePr>
          <p:nvPr>
            <p:extLst/>
          </p:nvPr>
        </p:nvGraphicFramePr>
        <p:xfrm>
          <a:off x="435429" y="4343000"/>
          <a:ext cx="3810000" cy="1738530"/>
        </p:xfrm>
        <a:graphic>
          <a:graphicData uri="http://schemas.openxmlformats.org/drawingml/2006/table">
            <a:tbl>
              <a:tblPr firstRow="1" bandRow="1">
                <a:tableStyleId>{F5AB1C69-6EDB-4FF4-983F-18BD219EF322}</a:tableStyleId>
              </a:tblPr>
              <a:tblGrid>
                <a:gridCol w="956457">
                  <a:extLst>
                    <a:ext uri="{9D8B030D-6E8A-4147-A177-3AD203B41FA5}">
                      <a16:colId xmlns:a16="http://schemas.microsoft.com/office/drawing/2014/main" val="20000"/>
                    </a:ext>
                  </a:extLst>
                </a:gridCol>
                <a:gridCol w="2853543">
                  <a:extLst>
                    <a:ext uri="{9D8B030D-6E8A-4147-A177-3AD203B41FA5}">
                      <a16:colId xmlns:a16="http://schemas.microsoft.com/office/drawing/2014/main" val="20001"/>
                    </a:ext>
                  </a:extLst>
                </a:gridCol>
              </a:tblGrid>
              <a:tr h="544909">
                <a:tc>
                  <a:txBody>
                    <a:bodyPr/>
                    <a:lstStyle/>
                    <a:p>
                      <a:pPr algn="l" rtl="0"/>
                      <a:r>
                        <a:rPr lang="en" sz="1400" b="1" i="0" u="none" baseline="0" dirty="0">
                          <a:solidFill>
                            <a:srgbClr val="002060"/>
                          </a:solidFill>
                        </a:rPr>
                        <a:t>Who:</a:t>
                      </a:r>
                      <a:endParaRPr lang="en" sz="1400" b="1" dirty="0">
                        <a:solidFill>
                          <a:srgbClr val="00206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 sz="1400" b="0" i="0" u="none" baseline="0">
                          <a:solidFill>
                            <a:srgbClr val="002060"/>
                          </a:solidFill>
                        </a:rPr>
                        <a:t>Professional administrators </a:t>
                      </a:r>
                    </a:p>
                  </a:txBody>
                  <a:tcPr/>
                </a:tc>
                <a:extLst>
                  <a:ext uri="{0D108BD9-81ED-4DB2-BD59-A6C34878D82A}">
                    <a16:rowId xmlns:a16="http://schemas.microsoft.com/office/drawing/2014/main" val="10000"/>
                  </a:ext>
                </a:extLst>
              </a:tr>
              <a:tr h="462101">
                <a:tc>
                  <a:txBody>
                    <a:bodyPr/>
                    <a:lstStyle/>
                    <a:p>
                      <a:pPr algn="l" rtl="0"/>
                      <a:r>
                        <a:rPr lang="en" sz="1400" b="1" i="0" u="none" baseline="0">
                          <a:solidFill>
                            <a:srgbClr val="002060"/>
                          </a:solidFill>
                        </a:rPr>
                        <a:t>What:</a:t>
                      </a:r>
                      <a:endParaRPr lang="en" sz="1400" b="1" dirty="0">
                        <a:solidFill>
                          <a:srgbClr val="00206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 sz="1400" b="0" i="0" u="none" baseline="0">
                          <a:solidFill>
                            <a:srgbClr val="002060"/>
                          </a:solidFill>
                        </a:rPr>
                        <a:t>system-2-system </a:t>
                      </a:r>
                    </a:p>
                  </a:txBody>
                  <a:tcPr/>
                </a:tc>
                <a:extLst>
                  <a:ext uri="{0D108BD9-81ED-4DB2-BD59-A6C34878D82A}">
                    <a16:rowId xmlns:a16="http://schemas.microsoft.com/office/drawing/2014/main" val="10001"/>
                  </a:ext>
                </a:extLst>
              </a:tr>
              <a:tr h="645675">
                <a:tc>
                  <a:txBody>
                    <a:bodyPr/>
                    <a:lstStyle/>
                    <a:p>
                      <a:pPr algn="l" rtl="0"/>
                      <a:r>
                        <a:rPr lang="en" sz="1400" b="1" i="0" u="none" baseline="0">
                          <a:solidFill>
                            <a:srgbClr val="002060"/>
                          </a:solidFill>
                        </a:rPr>
                        <a:t>When:</a:t>
                      </a:r>
                      <a:endParaRPr lang="en" sz="1400" b="1" dirty="0">
                        <a:solidFill>
                          <a:srgbClr val="002060"/>
                        </a:solidFill>
                      </a:endParaRPr>
                    </a:p>
                  </a:txBody>
                  <a:tcPr/>
                </a:tc>
                <a:tc>
                  <a:txBody>
                    <a:bodyPr/>
                    <a:lstStyle/>
                    <a:p>
                      <a:pPr algn="l" rtl="0"/>
                      <a:r>
                        <a:rPr lang="en" sz="1400" b="0" i="0" u="none" baseline="0" dirty="0">
                          <a:solidFill>
                            <a:srgbClr val="002060"/>
                          </a:solidFill>
                        </a:rPr>
                        <a:t>Pilot scheme launch March 2016</a:t>
                      </a:r>
                    </a:p>
                    <a:p>
                      <a:pPr algn="l" rtl="0"/>
                      <a:r>
                        <a:rPr lang="en" sz="1400" b="0" i="0" u="none" baseline="0" dirty="0">
                          <a:solidFill>
                            <a:srgbClr val="002060"/>
                          </a:solidFill>
                        </a:rPr>
                        <a:t>Autumn: rollout 2017</a:t>
                      </a:r>
                    </a:p>
                    <a:p>
                      <a:pPr algn="l" rtl="0"/>
                      <a:r>
                        <a:rPr lang="en" sz="1400" b="0" i="0" u="none" baseline="0" dirty="0">
                          <a:solidFill>
                            <a:srgbClr val="002060"/>
                          </a:solidFill>
                        </a:rPr>
                        <a:t>Goal: end 2019 160.000 cases</a:t>
                      </a:r>
                    </a:p>
                  </a:txBody>
                  <a:tcPr/>
                </a:tc>
                <a:extLst>
                  <a:ext uri="{0D108BD9-81ED-4DB2-BD59-A6C34878D82A}">
                    <a16:rowId xmlns:a16="http://schemas.microsoft.com/office/drawing/2014/main" val="10002"/>
                  </a:ext>
                </a:extLst>
              </a:tr>
            </a:tbl>
          </a:graphicData>
        </a:graphic>
      </p:graphicFrame>
      <p:sp>
        <p:nvSpPr>
          <p:cNvPr id="9" name="Tekstvak 8"/>
          <p:cNvSpPr txBox="1"/>
          <p:nvPr/>
        </p:nvSpPr>
        <p:spPr>
          <a:xfrm>
            <a:off x="330821" y="1545466"/>
            <a:ext cx="2618442" cy="307777"/>
          </a:xfrm>
          <a:prstGeom prst="rect">
            <a:avLst/>
          </a:prstGeom>
          <a:noFill/>
        </p:spPr>
        <p:txBody>
          <a:bodyPr wrap="square" rtlCol="0">
            <a:spAutoFit/>
          </a:bodyPr>
          <a:lstStyle/>
          <a:p>
            <a:pPr defTabSz="914400"/>
            <a:r>
              <a:rPr lang="en" sz="1400" b="1" dirty="0">
                <a:solidFill>
                  <a:srgbClr val="00B0F0"/>
                </a:solidFill>
                <a:latin typeface="Arial" panose="020B0604020202020204" pitchFamily="34" charset="0"/>
                <a:cs typeface=""/>
              </a:rPr>
              <a:t>Liquidations/bankruptcies</a:t>
            </a:r>
          </a:p>
        </p:txBody>
      </p:sp>
      <p:sp>
        <p:nvSpPr>
          <p:cNvPr id="11" name="Tekstvak 10"/>
          <p:cNvSpPr txBox="1"/>
          <p:nvPr/>
        </p:nvSpPr>
        <p:spPr>
          <a:xfrm>
            <a:off x="330821" y="4035224"/>
            <a:ext cx="1775228" cy="307777"/>
          </a:xfrm>
          <a:prstGeom prst="rect">
            <a:avLst/>
          </a:prstGeom>
          <a:noFill/>
        </p:spPr>
        <p:txBody>
          <a:bodyPr wrap="square" rtlCol="0">
            <a:spAutoFit/>
          </a:bodyPr>
          <a:lstStyle/>
          <a:p>
            <a:pPr defTabSz="914400"/>
            <a:r>
              <a:rPr lang="en" sz="1400" b="1">
                <a:solidFill>
                  <a:srgbClr val="00B0F0"/>
                </a:solidFill>
                <a:latin typeface="Arial" panose="020B0604020202020204" pitchFamily="34" charset="0"/>
                <a:cs typeface=""/>
              </a:rPr>
              <a:t>Administration</a:t>
            </a:r>
            <a:endParaRPr lang="en" sz="1400" b="1" dirty="0">
              <a:solidFill>
                <a:srgbClr val="00B0F0"/>
              </a:solidFill>
              <a:latin typeface="Arial" panose="020B0604020202020204" pitchFamily="34" charset="0"/>
              <a:cs typeface=""/>
            </a:endParaRPr>
          </a:p>
        </p:txBody>
      </p:sp>
    </p:spTree>
    <p:extLst>
      <p:ext uri="{BB962C8B-B14F-4D97-AF65-F5344CB8AC3E}">
        <p14:creationId xmlns:p14="http://schemas.microsoft.com/office/powerpoint/2010/main" val="195281391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kstvak 16"/>
          <p:cNvSpPr txBox="1"/>
          <p:nvPr/>
        </p:nvSpPr>
        <p:spPr>
          <a:xfrm>
            <a:off x="375289" y="2892016"/>
            <a:ext cx="1368152" cy="461665"/>
          </a:xfrm>
          <a:prstGeom prst="rect">
            <a:avLst/>
          </a:prstGeom>
          <a:noFill/>
        </p:spPr>
        <p:txBody>
          <a:bodyPr wrap="square" rtlCol="0">
            <a:spAutoFit/>
          </a:bodyPr>
          <a:lstStyle/>
          <a:p>
            <a:pPr defTabSz="914400"/>
            <a:r>
              <a:rPr lang="en" sz="2400">
                <a:solidFill>
                  <a:srgbClr val="FFFFFF"/>
                </a:solidFill>
                <a:latin typeface="Arial" panose="020B0604020202020204" pitchFamily="34" charset="0"/>
                <a:ea typeface="Verdana" panose="020B0604030504040204" pitchFamily="34" charset="0"/>
                <a:cs typeface="Verdana" panose="020B0604030504040204" pitchFamily="34" charset="0"/>
              </a:rPr>
              <a:t>Quick</a:t>
            </a:r>
            <a:endParaRPr lang="en" sz="2400" dirty="0">
              <a:solidFill>
                <a:srgbClr val="FFFFFF"/>
              </a:solidFill>
              <a:latin typeface="Arial" panose="020B0604020202020204" pitchFamily="34" charset="0"/>
              <a:ea typeface="Verdana" panose="020B0604030504040204" pitchFamily="34" charset="0"/>
              <a:cs typeface="Verdana" panose="020B0604030504040204" pitchFamily="34" charset="0"/>
            </a:endParaRPr>
          </a:p>
        </p:txBody>
      </p:sp>
      <p:sp>
        <p:nvSpPr>
          <p:cNvPr id="21" name="Tekstvak 20"/>
          <p:cNvSpPr txBox="1"/>
          <p:nvPr/>
        </p:nvSpPr>
        <p:spPr>
          <a:xfrm>
            <a:off x="341953" y="5410313"/>
            <a:ext cx="2619021" cy="461665"/>
          </a:xfrm>
          <a:prstGeom prst="rect">
            <a:avLst/>
          </a:prstGeom>
          <a:noFill/>
        </p:spPr>
        <p:txBody>
          <a:bodyPr wrap="square" rtlCol="0">
            <a:spAutoFit/>
          </a:bodyPr>
          <a:lstStyle/>
          <a:p>
            <a:pPr defTabSz="914400"/>
            <a:r>
              <a:rPr lang="en" sz="2400">
                <a:solidFill>
                  <a:srgbClr val="FFFFFF"/>
                </a:solidFill>
                <a:latin typeface="Arial" panose="020B0604020202020204" pitchFamily="34" charset="0"/>
                <a:ea typeface="Verdana" panose="020B0604030504040204" pitchFamily="34" charset="0"/>
                <a:cs typeface="Verdana" panose="020B0604030504040204" pitchFamily="34" charset="0"/>
              </a:rPr>
              <a:t>Professional</a:t>
            </a:r>
            <a:endParaRPr lang="en" sz="2400" dirty="0">
              <a:solidFill>
                <a:srgbClr val="FFFFFF"/>
              </a:solidFill>
              <a:latin typeface="Arial" panose="020B0604020202020204" pitchFamily="34" charset="0"/>
              <a:ea typeface="Verdana" panose="020B0604030504040204" pitchFamily="34" charset="0"/>
              <a:cs typeface="Verdana" panose="020B0604030504040204" pitchFamily="34" charset="0"/>
            </a:endParaRPr>
          </a:p>
        </p:txBody>
      </p:sp>
      <p:sp>
        <p:nvSpPr>
          <p:cNvPr id="5" name="Rechthoek 4"/>
          <p:cNvSpPr/>
          <p:nvPr/>
        </p:nvSpPr>
        <p:spPr>
          <a:xfrm>
            <a:off x="286605" y="1339320"/>
            <a:ext cx="4591936" cy="646331"/>
          </a:xfrm>
          <a:prstGeom prst="rect">
            <a:avLst/>
          </a:prstGeom>
        </p:spPr>
        <p:txBody>
          <a:bodyPr wrap="square">
            <a:spAutoFit/>
          </a:bodyPr>
          <a:lstStyle/>
          <a:p>
            <a:pPr defTabSz="914400"/>
            <a:r>
              <a:rPr lang="en" b="1">
                <a:solidFill>
                  <a:srgbClr val="FFFFFF"/>
                </a:solidFill>
                <a:latin typeface="Arial" panose="020B0604020202020204" pitchFamily="34" charset="0"/>
                <a:ea typeface="Verdana" panose="020B0604030504040204" pitchFamily="34" charset="0"/>
                <a:cs typeface="Verdana" panose="020B0604030504040204" pitchFamily="34" charset="0"/>
              </a:rPr>
              <a:t>2015-2018</a:t>
            </a:r>
            <a:br>
              <a:rPr lang="en" b="1">
                <a:solidFill>
                  <a:srgbClr val="FFFFFF"/>
                </a:solidFill>
                <a:latin typeface="Arial" panose="020B0604020202020204" pitchFamily="34" charset="0"/>
                <a:ea typeface="Verdana" panose="020B0604030504040204" pitchFamily="34" charset="0"/>
                <a:cs typeface="Verdana" panose="020B0604030504040204" pitchFamily="34" charset="0"/>
              </a:rPr>
            </a:br>
            <a:endParaRPr lang="en" b="1" dirty="0">
              <a:solidFill>
                <a:srgbClr val="FFFFFF"/>
              </a:solidFill>
              <a:latin typeface="Arial" panose="020B0604020202020204" pitchFamily="34" charset="0"/>
              <a:ea typeface="Verdana" panose="020B0604030504040204" pitchFamily="34" charset="0"/>
              <a:cs typeface="Verdana" panose="020B0604030504040204" pitchFamily="34" charset="0"/>
            </a:endParaRPr>
          </a:p>
        </p:txBody>
      </p:sp>
      <p:sp>
        <p:nvSpPr>
          <p:cNvPr id="4" name="Tekstvak 3"/>
          <p:cNvSpPr txBox="1"/>
          <p:nvPr/>
        </p:nvSpPr>
        <p:spPr>
          <a:xfrm>
            <a:off x="423415" y="1804377"/>
            <a:ext cx="4108932" cy="4524315"/>
          </a:xfrm>
          <a:prstGeom prst="rect">
            <a:avLst/>
          </a:prstGeom>
          <a:noFill/>
        </p:spPr>
        <p:txBody>
          <a:bodyPr wrap="square" rtlCol="0">
            <a:spAutoFit/>
          </a:bodyPr>
          <a:lstStyle/>
          <a:p>
            <a:pPr marL="342900" indent="-342900" defTabSz="914400">
              <a:buFont typeface="Arial" panose="020B0604020202020204" pitchFamily="34" charset="0"/>
              <a:buChar char="•"/>
            </a:pPr>
            <a:r>
              <a:rPr lang="en">
                <a:solidFill>
                  <a:srgbClr val="002060"/>
                </a:solidFill>
                <a:latin typeface="Arial" panose="020B0604020202020204" pitchFamily="34" charset="0"/>
                <a:cs typeface=""/>
              </a:rPr>
              <a:t>Stable trade and business climate </a:t>
            </a:r>
          </a:p>
          <a:p>
            <a:pPr marL="342900" indent="-342900" defTabSz="914400">
              <a:buFont typeface="Arial" panose="020B0604020202020204" pitchFamily="34" charset="0"/>
              <a:buChar char="•"/>
            </a:pPr>
            <a:endParaRPr lang="en" dirty="0">
              <a:solidFill>
                <a:srgbClr val="002060"/>
              </a:solidFill>
              <a:latin typeface="Arial" panose="020B0604020202020204" pitchFamily="34" charset="0"/>
              <a:cs typeface=""/>
            </a:endParaRPr>
          </a:p>
          <a:p>
            <a:pPr marL="342900" indent="-342900" defTabSz="914400">
              <a:buFont typeface="Arial" panose="020B0604020202020204" pitchFamily="34" charset="0"/>
              <a:buChar char="•"/>
            </a:pPr>
            <a:r>
              <a:rPr lang="en">
                <a:solidFill>
                  <a:srgbClr val="002060"/>
                </a:solidFill>
                <a:latin typeface="Arial" panose="020B0604020202020204" pitchFamily="34" charset="0"/>
                <a:cs typeface=""/>
              </a:rPr>
              <a:t>Interests of creditors and citizens</a:t>
            </a:r>
          </a:p>
          <a:p>
            <a:pPr marL="342900" indent="-342900" defTabSz="914400">
              <a:buFont typeface="Arial" panose="020B0604020202020204" pitchFamily="34" charset="0"/>
              <a:buChar char="•"/>
            </a:pPr>
            <a:endParaRPr lang="en" dirty="0">
              <a:solidFill>
                <a:srgbClr val="002060"/>
              </a:solidFill>
              <a:latin typeface="Arial" panose="020B0604020202020204" pitchFamily="34" charset="0"/>
              <a:cs typeface=""/>
            </a:endParaRPr>
          </a:p>
          <a:p>
            <a:pPr marL="342900" indent="-342900" defTabSz="914400">
              <a:buFont typeface="Arial" panose="020B0604020202020204" pitchFamily="34" charset="0"/>
              <a:buChar char="•"/>
            </a:pPr>
            <a:r>
              <a:rPr lang="en">
                <a:solidFill>
                  <a:srgbClr val="002060"/>
                </a:solidFill>
                <a:latin typeface="Arial" panose="020B0604020202020204" pitchFamily="34" charset="0"/>
                <a:cs typeface=""/>
              </a:rPr>
              <a:t>Combating fraud</a:t>
            </a:r>
          </a:p>
          <a:p>
            <a:pPr marL="342900" indent="-342900" defTabSz="914400">
              <a:buFont typeface="Arial" panose="020B0604020202020204" pitchFamily="34" charset="0"/>
              <a:buChar char="•"/>
            </a:pPr>
            <a:endParaRPr lang="en" dirty="0">
              <a:solidFill>
                <a:srgbClr val="002060"/>
              </a:solidFill>
              <a:latin typeface="Arial" panose="020B0604020202020204" pitchFamily="34" charset="0"/>
              <a:cs typeface=""/>
            </a:endParaRPr>
          </a:p>
          <a:p>
            <a:pPr marL="342900" indent="-342900" defTabSz="914400">
              <a:buFont typeface="Arial" panose="020B0604020202020204" pitchFamily="34" charset="0"/>
              <a:buChar char="•"/>
            </a:pPr>
            <a:r>
              <a:rPr lang="en">
                <a:solidFill>
                  <a:srgbClr val="002060"/>
                </a:solidFill>
                <a:latin typeface="Arial" panose="020B0604020202020204" pitchFamily="34" charset="0"/>
                <a:cs typeface=""/>
              </a:rPr>
              <a:t>High quality supervision</a:t>
            </a:r>
          </a:p>
          <a:p>
            <a:pPr marL="342900" indent="-342900" defTabSz="914400">
              <a:buFont typeface="Arial" panose="020B0604020202020204" pitchFamily="34" charset="0"/>
              <a:buChar char="•"/>
            </a:pPr>
            <a:endParaRPr lang="en" dirty="0">
              <a:solidFill>
                <a:srgbClr val="002060"/>
              </a:solidFill>
              <a:latin typeface="Arial" panose="020B0604020202020204" pitchFamily="34" charset="0"/>
              <a:cs typeface=""/>
            </a:endParaRPr>
          </a:p>
          <a:p>
            <a:pPr marL="342900" indent="-342900" defTabSz="914400">
              <a:buFont typeface="Arial" panose="020B0604020202020204" pitchFamily="34" charset="0"/>
              <a:buChar char="•"/>
            </a:pPr>
            <a:r>
              <a:rPr lang="en">
                <a:solidFill>
                  <a:srgbClr val="002060"/>
                </a:solidFill>
                <a:latin typeface="Arial" panose="020B0604020202020204" pitchFamily="34" charset="0"/>
                <a:cs typeface=""/>
              </a:rPr>
              <a:t>Independent, effective, transparent and predictable.</a:t>
            </a:r>
          </a:p>
          <a:p>
            <a:pPr marL="342900" indent="-342900" defTabSz="914400">
              <a:buFont typeface="Arial" panose="020B0604020202020204" pitchFamily="34" charset="0"/>
              <a:buChar char="•"/>
            </a:pPr>
            <a:endParaRPr lang="en" dirty="0">
              <a:solidFill>
                <a:srgbClr val="002060"/>
              </a:solidFill>
              <a:latin typeface="Arial" panose="020B0604020202020204" pitchFamily="34" charset="0"/>
              <a:cs typeface=""/>
            </a:endParaRPr>
          </a:p>
          <a:p>
            <a:pPr marL="342900" indent="-342900" defTabSz="914400">
              <a:buFont typeface="Arial" panose="020B0604020202020204" pitchFamily="34" charset="0"/>
              <a:buChar char="•"/>
            </a:pPr>
            <a:r>
              <a:rPr lang="en">
                <a:solidFill>
                  <a:srgbClr val="002060"/>
                </a:solidFill>
                <a:latin typeface="Arial" panose="020B0604020202020204" pitchFamily="34" charset="0"/>
                <a:ea typeface="Verdana" panose="020B0604030504040204" pitchFamily="34" charset="0"/>
                <a:cs typeface="Verdana" panose="020B0604030504040204" pitchFamily="34" charset="0"/>
              </a:rPr>
              <a:t>Legal proceedings conducted online in cases in which the judge is supervising</a:t>
            </a:r>
          </a:p>
          <a:p>
            <a:pPr marL="342900" indent="-342900" defTabSz="914400">
              <a:buFont typeface="Arial" panose="020B0604020202020204" pitchFamily="34" charset="0"/>
              <a:buChar char="•"/>
            </a:pPr>
            <a:endParaRPr lang="en" dirty="0">
              <a:solidFill>
                <a:srgbClr val="002060"/>
              </a:solidFill>
              <a:latin typeface="Arial" panose="020B0604020202020204" pitchFamily="34" charset="0"/>
              <a:cs typeface=""/>
            </a:endParaRPr>
          </a:p>
        </p:txBody>
      </p:sp>
      <p:sp>
        <p:nvSpPr>
          <p:cNvPr id="7" name="Tekstvak 6"/>
          <p:cNvSpPr txBox="1"/>
          <p:nvPr/>
        </p:nvSpPr>
        <p:spPr>
          <a:xfrm>
            <a:off x="423415" y="765366"/>
            <a:ext cx="3689685" cy="461665"/>
          </a:xfrm>
          <a:prstGeom prst="rect">
            <a:avLst/>
          </a:prstGeom>
          <a:noFill/>
        </p:spPr>
        <p:txBody>
          <a:bodyPr wrap="square" rtlCol="0">
            <a:spAutoFit/>
          </a:bodyPr>
          <a:lstStyle/>
          <a:p>
            <a:pPr defTabSz="914400"/>
            <a:r>
              <a:rPr lang="en" sz="2400" b="1">
                <a:solidFill>
                  <a:srgbClr val="0070C0"/>
                </a:solidFill>
                <a:latin typeface="Arial" panose="020B0604020202020204" pitchFamily="34" charset="0"/>
                <a:cs typeface=""/>
              </a:rPr>
              <a:t>Supervision:</a:t>
            </a:r>
            <a:r>
              <a:rPr lang="en" sz="2400">
                <a:solidFill>
                  <a:srgbClr val="0070C0"/>
                </a:solidFill>
                <a:latin typeface="Arial" panose="020B0604020202020204" pitchFamily="34" charset="0"/>
                <a:cs typeface=""/>
              </a:rPr>
              <a:t> </a:t>
            </a:r>
            <a:r>
              <a:rPr lang="en" sz="2400" b="1">
                <a:solidFill>
                  <a:srgbClr val="002060"/>
                </a:solidFill>
                <a:latin typeface="Arial" panose="020B0604020202020204" pitchFamily="34" charset="0"/>
                <a:cs typeface=""/>
              </a:rPr>
              <a:t>Mission &amp; Vision </a:t>
            </a:r>
          </a:p>
        </p:txBody>
      </p:sp>
      <p:pic>
        <p:nvPicPr>
          <p:cNvPr id="8" name="Afbeelding 7"/>
          <p:cNvPicPr preferRelativeResize="0">
            <a:picLocks/>
          </p:cNvPicPr>
          <p:nvPr/>
        </p:nvPicPr>
        <p:blipFill rotWithShape="1">
          <a:blip r:embed="rId3" cstate="print">
            <a:extLst>
              <a:ext uri="{28A0092B-C50C-407E-A947-70E740481C1C}">
                <a14:useLocalDpi xmlns:a14="http://schemas.microsoft.com/office/drawing/2010/main" val="0"/>
              </a:ext>
            </a:extLst>
          </a:blip>
          <a:srcRect l="30033" t="8208" r="4917" b="4899"/>
          <a:stretch/>
        </p:blipFill>
        <p:spPr>
          <a:xfrm>
            <a:off x="4578241" y="396000"/>
            <a:ext cx="4608000" cy="6066000"/>
          </a:xfrm>
          <a:prstGeom prst="rect">
            <a:avLst/>
          </a:prstGeom>
        </p:spPr>
      </p:pic>
    </p:spTree>
    <p:extLst>
      <p:ext uri="{BB962C8B-B14F-4D97-AF65-F5344CB8AC3E}">
        <p14:creationId xmlns:p14="http://schemas.microsoft.com/office/powerpoint/2010/main" val="12035533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65</a:t>
            </a:fld>
            <a:endParaRPr lang="en">
              <a:solidFill>
                <a:srgbClr val="000000"/>
              </a:solidFill>
            </a:endParaRPr>
          </a:p>
        </p:txBody>
      </p:sp>
      <p:sp>
        <p:nvSpPr>
          <p:cNvPr id="10" name="Tijdelijke aanduiding voor tekst 3"/>
          <p:cNvSpPr txBox="1">
            <a:spLocks/>
          </p:cNvSpPr>
          <p:nvPr/>
        </p:nvSpPr>
        <p:spPr>
          <a:xfrm>
            <a:off x="330821" y="1878409"/>
            <a:ext cx="3816424"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br>
              <a:rPr lang="en" sz="1200">
                <a:solidFill>
                  <a:srgbClr val="000000"/>
                </a:solidFill>
              </a:rPr>
            </a:br>
            <a:endParaRPr lang="en" sz="1200" dirty="0">
              <a:solidFill>
                <a:srgbClr val="000000"/>
              </a:solidFill>
            </a:endParaRPr>
          </a:p>
        </p:txBody>
      </p:sp>
      <p:sp>
        <p:nvSpPr>
          <p:cNvPr id="11" name="Titel 1"/>
          <p:cNvSpPr txBox="1">
            <a:spLocks/>
          </p:cNvSpPr>
          <p:nvPr/>
        </p:nvSpPr>
        <p:spPr>
          <a:xfrm>
            <a:off x="251520" y="936000"/>
            <a:ext cx="3305076"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a:solidFill>
                  <a:srgbClr val="1F175C"/>
                </a:solidFill>
                <a:ea typeface="Verdana" panose="020B0604030504040204" pitchFamily="34" charset="0"/>
                <a:cs typeface="Verdana" panose="020B0604030504040204" pitchFamily="34" charset="0"/>
              </a:rPr>
              <a:t>Mijn Rechtspraak</a:t>
            </a:r>
          </a:p>
          <a:p>
            <a:pPr defTabSz="914400"/>
            <a:endParaRPr lang="en" sz="1800" dirty="0">
              <a:solidFill>
                <a:srgbClr val="1F175C"/>
              </a:solidFill>
              <a:latin typeface="Verdana" panose="020B0604030504040204" pitchFamily="34" charset="0"/>
              <a:ea typeface="Verdana" panose="020B0604030504040204" pitchFamily="34" charset="0"/>
              <a:cs typeface="Verdana" panose="020B0604030504040204" pitchFamily="34" charset="0"/>
            </a:endParaRPr>
          </a:p>
          <a:p>
            <a:pPr marL="285750" indent="-285750" defTabSz="914400">
              <a:buFont typeface="Arial" panose="020B0604020202020204" pitchFamily="34" charset="0"/>
              <a:buChar char="•"/>
            </a:pPr>
            <a:endParaRPr lang="en" sz="1800" b="0" dirty="0">
              <a:solidFill>
                <a:srgbClr val="1F175C"/>
              </a:solidFill>
              <a:latin typeface="Verdana" panose="020B0604030504040204" pitchFamily="34" charset="0"/>
              <a:ea typeface="Verdana" panose="020B0604030504040204" pitchFamily="34" charset="0"/>
              <a:cs typeface="Verdana" panose="020B0604030504040204" pitchFamily="34" charset="0"/>
            </a:endParaRPr>
          </a:p>
          <a:p>
            <a:pPr defTabSz="914400"/>
            <a:endParaRPr lang="en" sz="1800" b="0" dirty="0">
              <a:solidFill>
                <a:srgbClr val="0070C0"/>
              </a:solidFill>
              <a:ea typeface="Verdana" panose="020B0604030504040204" pitchFamily="34" charset="0"/>
              <a:cs typeface="Verdana" panose="020B0604030504040204" pitchFamily="34" charset="0"/>
            </a:endParaRPr>
          </a:p>
          <a:p>
            <a:pPr defTabSz="914400"/>
            <a:br>
              <a:rPr lang="en" sz="1800" b="0">
                <a:solidFill>
                  <a:srgbClr val="1F175C"/>
                </a:solidFill>
                <a:ea typeface="Verdana" panose="020B0604030504040204" pitchFamily="34" charset="0"/>
                <a:cs typeface="Verdana" panose="020B0604030504040204" pitchFamily="34" charset="0"/>
              </a:rPr>
            </a:br>
            <a:br>
              <a:rPr lang="en" sz="1800" b="0">
                <a:solidFill>
                  <a:srgbClr val="1F175C"/>
                </a:solidFill>
                <a:latin typeface="Verdana" panose="020B0604030504040204" pitchFamily="34" charset="0"/>
                <a:ea typeface="Verdana" panose="020B0604030504040204" pitchFamily="34" charset="0"/>
                <a:cs typeface="Verdana" panose="020B0604030504040204" pitchFamily="34" charset="0"/>
              </a:rPr>
            </a:br>
            <a:endParaRPr lang="en" sz="1800" b="0" dirty="0">
              <a:solidFill>
                <a:srgbClr val="1F175C"/>
              </a:solidFill>
              <a:latin typeface="Verdana" panose="020B0604030504040204" pitchFamily="34" charset="0"/>
              <a:ea typeface="Verdana" panose="020B0604030504040204" pitchFamily="34" charset="0"/>
              <a:cs typeface="Verdana" panose="020B0604030504040204" pitchFamily="34" charset="0"/>
            </a:endParaRPr>
          </a:p>
        </p:txBody>
      </p:sp>
      <p:sp>
        <p:nvSpPr>
          <p:cNvPr id="9" name="Ovaal 8"/>
          <p:cNvSpPr/>
          <p:nvPr/>
        </p:nvSpPr>
        <p:spPr>
          <a:xfrm>
            <a:off x="4644008" y="3501008"/>
            <a:ext cx="1872208" cy="43204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
              <a:solidFill>
                <a:srgbClr val="FFFFFF"/>
              </a:solidFill>
            </a:endParaRPr>
          </a:p>
        </p:txBody>
      </p:sp>
      <p:sp>
        <p:nvSpPr>
          <p:cNvPr id="2" name="Tekstvak 1"/>
          <p:cNvSpPr txBox="1"/>
          <p:nvPr/>
        </p:nvSpPr>
        <p:spPr>
          <a:xfrm>
            <a:off x="251519" y="1728000"/>
            <a:ext cx="3690474" cy="5586145"/>
          </a:xfrm>
          <a:prstGeom prst="rect">
            <a:avLst/>
          </a:prstGeom>
          <a:noFill/>
        </p:spPr>
        <p:txBody>
          <a:bodyPr wrap="square" rtlCol="0">
            <a:spAutoFit/>
          </a:bodyPr>
          <a:lstStyle/>
          <a:p>
            <a:pPr marL="285750" indent="-285750" defTabSz="914400">
              <a:lnSpc>
                <a:spcPct val="150000"/>
              </a:lnSpc>
              <a:buFont typeface="Arial" panose="020B0604020202020204" pitchFamily="34" charset="0"/>
              <a:buChar char="•"/>
            </a:pPr>
            <a:r>
              <a:rPr lang="en" sz="1400" dirty="0">
                <a:solidFill>
                  <a:srgbClr val="002060"/>
                </a:solidFill>
                <a:latin typeface="Arial"/>
                <a:ea typeface="Verdana" panose="020B0604030504040204" pitchFamily="34" charset="0"/>
                <a:cs typeface="Verdana" panose="020B0604030504040204" pitchFamily="34" charset="0"/>
              </a:rPr>
              <a:t>Login via </a:t>
            </a:r>
            <a:r>
              <a:rPr lang="en" sz="1400" dirty="0">
                <a:solidFill>
                  <a:srgbClr val="0070C0"/>
                </a:solidFill>
                <a:latin typeface="Arial"/>
                <a:ea typeface="Verdana" panose="020B0604030504040204" pitchFamily="34" charset="0"/>
                <a:cs typeface="Verdana" panose="020B0604030504040204" pitchFamily="34" charset="0"/>
              </a:rPr>
              <a:t>www.rechtspraak.nl</a:t>
            </a:r>
          </a:p>
          <a:p>
            <a:pPr marL="285750" indent="-285750" defTabSz="914400">
              <a:lnSpc>
                <a:spcPct val="150000"/>
              </a:lnSpc>
              <a:buFont typeface="Arial" panose="020B0604020202020204" pitchFamily="34" charset="0"/>
              <a:buChar char="•"/>
            </a:pPr>
            <a:r>
              <a:rPr lang="en" sz="1400" dirty="0">
                <a:solidFill>
                  <a:srgbClr val="002060"/>
                </a:solidFill>
                <a:latin typeface="Arial" panose="020B0604020202020204" pitchFamily="34" charset="0"/>
                <a:cs typeface=""/>
              </a:rPr>
              <a:t>Secure logging in via DiGiD, lawyer’s card, e-recognition, harmonisation with National Standard</a:t>
            </a:r>
          </a:p>
          <a:p>
            <a:pPr marL="285750" indent="-285750" defTabSz="914400">
              <a:lnSpc>
                <a:spcPct val="150000"/>
              </a:lnSpc>
              <a:buFont typeface="Arial" panose="020B0604020202020204" pitchFamily="34" charset="0"/>
              <a:buChar char="•"/>
            </a:pPr>
            <a:r>
              <a:rPr lang="en" sz="1400" dirty="0">
                <a:solidFill>
                  <a:srgbClr val="002060"/>
                </a:solidFill>
                <a:latin typeface="Arial"/>
                <a:ea typeface="Verdana" panose="020B0604030504040204" pitchFamily="34" charset="0"/>
                <a:cs typeface="Verdana" panose="020B0604030504040204" pitchFamily="34" charset="0"/>
              </a:rPr>
              <a:t>Simple following of procedure</a:t>
            </a:r>
          </a:p>
          <a:p>
            <a:pPr marL="285750" indent="-285750" defTabSz="914400">
              <a:lnSpc>
                <a:spcPct val="150000"/>
              </a:lnSpc>
              <a:buFont typeface="Arial" panose="020B0604020202020204" pitchFamily="34" charset="0"/>
              <a:buChar char="•"/>
            </a:pPr>
            <a:r>
              <a:rPr lang="en" sz="1400" dirty="0">
                <a:solidFill>
                  <a:srgbClr val="002060"/>
                </a:solidFill>
                <a:latin typeface="Arial"/>
                <a:ea typeface="Verdana" panose="020B0604030504040204" pitchFamily="34" charset="0"/>
                <a:cs typeface="Verdana" panose="020B0604030504040204" pitchFamily="34" charset="0"/>
              </a:rPr>
              <a:t>Access outside office hours </a:t>
            </a:r>
          </a:p>
          <a:p>
            <a:pPr marL="285750" indent="-285750" defTabSz="914400">
              <a:lnSpc>
                <a:spcPct val="150000"/>
              </a:lnSpc>
              <a:buFont typeface="Arial" panose="020B0604020202020204" pitchFamily="34" charset="0"/>
              <a:buChar char="•"/>
            </a:pPr>
            <a:r>
              <a:rPr lang="en" sz="1400" dirty="0">
                <a:solidFill>
                  <a:srgbClr val="002060"/>
                </a:solidFill>
                <a:latin typeface="Arial"/>
                <a:ea typeface="Verdana" panose="020B0604030504040204" pitchFamily="34" charset="0"/>
                <a:cs typeface="Verdana" panose="020B0604030504040204" pitchFamily="34" charset="0"/>
              </a:rPr>
              <a:t>Access to civil law, administrative law and regulatory law</a:t>
            </a:r>
          </a:p>
          <a:p>
            <a:pPr marL="285750" indent="-285750" defTabSz="914400">
              <a:lnSpc>
                <a:spcPct val="150000"/>
              </a:lnSpc>
              <a:buFont typeface="Arial" panose="020B0604020202020204" pitchFamily="34" charset="0"/>
              <a:buChar char="•"/>
            </a:pPr>
            <a:endParaRPr lang="en" sz="1400" dirty="0">
              <a:solidFill>
                <a:srgbClr val="002060"/>
              </a:solidFill>
              <a:latin typeface="Arial"/>
              <a:ea typeface="Verdana" panose="020B0604030504040204" pitchFamily="34" charset="0"/>
              <a:cs typeface="Verdana" panose="020B0604030504040204" pitchFamily="34" charset="0"/>
            </a:endParaRPr>
          </a:p>
          <a:p>
            <a:pPr marL="308428" indent="-308428" defTabSz="914400">
              <a:buClr>
                <a:srgbClr val="002060"/>
              </a:buClr>
              <a:buFont typeface="Wingdings" panose="05000000000000000000" pitchFamily="2" charset="2"/>
              <a:buChar char="Ø"/>
              <a:defRPr sz="1800"/>
            </a:pPr>
            <a:r>
              <a:rPr lang="en" sz="1400" dirty="0">
                <a:solidFill>
                  <a:srgbClr val="002060"/>
                </a:solidFill>
                <a:latin typeface="Arial" panose="020B0604020202020204" pitchFamily="34" charset="0"/>
                <a:cs typeface=""/>
              </a:rPr>
              <a:t>In addition to the lawyer, the party itself will also gain access in the future, but will not be permitted to perform actions in cases which are subject to mandatory legal representation.</a:t>
            </a:r>
          </a:p>
          <a:p>
            <a:pPr marL="285750" indent="-285750" defTabSz="914400">
              <a:lnSpc>
                <a:spcPct val="150000"/>
              </a:lnSpc>
              <a:buFont typeface="Arial" panose="020B0604020202020204" pitchFamily="34" charset="0"/>
              <a:buChar char="•"/>
            </a:pPr>
            <a:endParaRPr lang="en" sz="1400" dirty="0">
              <a:solidFill>
                <a:srgbClr val="002060"/>
              </a:solidFill>
              <a:latin typeface="Arial"/>
              <a:ea typeface="Verdana" panose="020B0604030504040204" pitchFamily="34" charset="0"/>
              <a:cs typeface="Verdana" panose="020B0604030504040204" pitchFamily="34" charset="0"/>
            </a:endParaRPr>
          </a:p>
          <a:p>
            <a:pPr defTabSz="914400">
              <a:lnSpc>
                <a:spcPct val="150000"/>
              </a:lnSpc>
            </a:pPr>
            <a:endParaRPr lang="en" sz="1400" dirty="0">
              <a:solidFill>
                <a:srgbClr val="002060"/>
              </a:solidFill>
              <a:latin typeface="Arial"/>
              <a:ea typeface="Verdana" panose="020B0604030504040204" pitchFamily="34" charset="0"/>
              <a:cs typeface="Verdana" panose="020B0604030504040204" pitchFamily="34" charset="0"/>
            </a:endParaRPr>
          </a:p>
          <a:p>
            <a:pPr defTabSz="914400">
              <a:lnSpc>
                <a:spcPct val="150000"/>
              </a:lnSpc>
            </a:pPr>
            <a:br>
              <a:rPr lang="en" dirty="0">
                <a:solidFill>
                  <a:srgbClr val="000000"/>
                </a:solidFill>
                <a:latin typeface="Arial" panose="020B0604020202020204" pitchFamily="34" charset="0"/>
                <a:cs typeface=""/>
              </a:rPr>
            </a:br>
            <a:endParaRPr lang="en" dirty="0">
              <a:solidFill>
                <a:srgbClr val="000000"/>
              </a:solidFill>
              <a:latin typeface="Arial" panose="020B0604020202020204" pitchFamily="34" charset="0"/>
              <a:cs typeface=""/>
            </a:endParaRPr>
          </a:p>
        </p:txBody>
      </p:sp>
      <p:pic>
        <p:nvPicPr>
          <p:cNvPr id="3" name="Afbeelding 2"/>
          <p:cNvPicPr>
            <a:picLocks noChangeAspect="1"/>
          </p:cNvPicPr>
          <p:nvPr/>
        </p:nvPicPr>
        <p:blipFill rotWithShape="1">
          <a:blip r:embed="rId3" cstate="print">
            <a:extLst>
              <a:ext uri="{28A0092B-C50C-407E-A947-70E740481C1C}">
                <a14:useLocalDpi xmlns:a14="http://schemas.microsoft.com/office/drawing/2010/main" val="0"/>
              </a:ext>
            </a:extLst>
          </a:blip>
          <a:srcRect l="27766" r="13738"/>
          <a:stretch/>
        </p:blipFill>
        <p:spPr>
          <a:xfrm>
            <a:off x="4226547" y="458967"/>
            <a:ext cx="4980263" cy="5305429"/>
          </a:xfrm>
          <a:prstGeom prst="rect">
            <a:avLst/>
          </a:prstGeom>
        </p:spPr>
      </p:pic>
    </p:spTree>
    <p:extLst>
      <p:ext uri="{BB962C8B-B14F-4D97-AF65-F5344CB8AC3E}">
        <p14:creationId xmlns:p14="http://schemas.microsoft.com/office/powerpoint/2010/main" val="122685313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66</a:t>
            </a:fld>
            <a:endParaRPr lang="en">
              <a:solidFill>
                <a:srgbClr val="000000"/>
              </a:solidFill>
            </a:endParaRPr>
          </a:p>
        </p:txBody>
      </p:sp>
      <p:sp>
        <p:nvSpPr>
          <p:cNvPr id="10" name="Tijdelijke aanduiding voor tekst 3"/>
          <p:cNvSpPr txBox="1">
            <a:spLocks/>
          </p:cNvSpPr>
          <p:nvPr/>
        </p:nvSpPr>
        <p:spPr>
          <a:xfrm>
            <a:off x="330821" y="1700808"/>
            <a:ext cx="3816424"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br>
              <a:rPr lang="en" sz="1200">
                <a:solidFill>
                  <a:srgbClr val="000000"/>
                </a:solidFill>
              </a:rPr>
            </a:br>
            <a:endParaRPr lang="en" sz="1200" dirty="0">
              <a:solidFill>
                <a:srgbClr val="000000"/>
              </a:solidFill>
            </a:endParaRPr>
          </a:p>
        </p:txBody>
      </p:sp>
      <p:sp>
        <p:nvSpPr>
          <p:cNvPr id="11" name="Titel 1"/>
          <p:cNvSpPr txBox="1">
            <a:spLocks/>
          </p:cNvSpPr>
          <p:nvPr/>
        </p:nvSpPr>
        <p:spPr>
          <a:xfrm>
            <a:off x="251520" y="936000"/>
            <a:ext cx="4313187"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dirty="0">
                <a:solidFill>
                  <a:srgbClr val="1F175C"/>
                </a:solidFill>
                <a:ea typeface="Verdana" panose="020B0604030504040204" pitchFamily="34" charset="0"/>
                <a:cs typeface="Verdana" panose="020B0604030504040204" pitchFamily="34" charset="0"/>
              </a:rPr>
              <a:t>Change = working together </a:t>
            </a:r>
          </a:p>
        </p:txBody>
      </p:sp>
      <p:sp>
        <p:nvSpPr>
          <p:cNvPr id="3" name="Tekstvak 2"/>
          <p:cNvSpPr txBox="1"/>
          <p:nvPr/>
        </p:nvSpPr>
        <p:spPr>
          <a:xfrm>
            <a:off x="252000" y="1833687"/>
            <a:ext cx="4031968" cy="2585323"/>
          </a:xfrm>
          <a:prstGeom prst="rect">
            <a:avLst/>
          </a:prstGeom>
          <a:noFill/>
        </p:spPr>
        <p:txBody>
          <a:bodyPr wrap="square" rtlCol="0">
            <a:spAutoFit/>
          </a:bodyPr>
          <a:lstStyle/>
          <a:p>
            <a:pPr marL="299175" indent="-299175" defTabSz="886968">
              <a:buClr>
                <a:srgbClr val="002060"/>
              </a:buClr>
              <a:buFont typeface="Arial" panose="020B0604020202020204" pitchFamily="34" charset="0"/>
              <a:buChar char="•"/>
              <a:defRPr sz="1800"/>
            </a:pPr>
            <a:r>
              <a:rPr lang="en" sz="1400" dirty="0">
                <a:solidFill>
                  <a:srgbClr val="002060"/>
                </a:solidFill>
                <a:latin typeface="Arial" panose="020B0604020202020204" pitchFamily="34" charset="0"/>
                <a:cs typeface=""/>
              </a:rPr>
              <a:t>Project groups develop products, lawyers, focus groups and bailiffs are monitoring</a:t>
            </a:r>
          </a:p>
          <a:p>
            <a:pPr defTabSz="886968">
              <a:buClr>
                <a:srgbClr val="002060"/>
              </a:buClr>
              <a:defRPr sz="1800"/>
            </a:pPr>
            <a:endParaRPr lang="en" sz="1400" dirty="0">
              <a:solidFill>
                <a:srgbClr val="002060"/>
              </a:solidFill>
              <a:latin typeface="Arial" panose="020B0604020202020204" pitchFamily="34" charset="0"/>
              <a:cs typeface=""/>
            </a:endParaRPr>
          </a:p>
          <a:p>
            <a:pPr marL="299175" indent="-299175" defTabSz="886968">
              <a:buClr>
                <a:srgbClr val="002060"/>
              </a:buClr>
              <a:buFont typeface="Arial" panose="020B0604020202020204" pitchFamily="34" charset="0"/>
              <a:buChar char="•"/>
              <a:defRPr sz="1800"/>
            </a:pPr>
            <a:r>
              <a:rPr lang="en" sz="1400" dirty="0">
                <a:solidFill>
                  <a:srgbClr val="002060"/>
                </a:solidFill>
                <a:latin typeface="Arial" panose="020B0604020202020204" pitchFamily="34" charset="0"/>
                <a:cs typeface=""/>
              </a:rPr>
              <a:t>Judiciary IT facilitates 'one best way', based on case management according to the work in processes</a:t>
            </a:r>
          </a:p>
          <a:p>
            <a:pPr marL="299175" indent="-299175" defTabSz="886968">
              <a:buClr>
                <a:srgbClr val="002060"/>
              </a:buClr>
              <a:buFont typeface="Arial" panose="020B0604020202020204" pitchFamily="34" charset="0"/>
              <a:buChar char="•"/>
              <a:defRPr sz="1800"/>
            </a:pPr>
            <a:endParaRPr lang="en" sz="1400" dirty="0">
              <a:solidFill>
                <a:srgbClr val="002060"/>
              </a:solidFill>
              <a:latin typeface="Arial" panose="020B0604020202020204" pitchFamily="34" charset="0"/>
              <a:cs typeface=""/>
            </a:endParaRPr>
          </a:p>
          <a:p>
            <a:pPr marL="299175" indent="-299175" defTabSz="886968">
              <a:buClr>
                <a:srgbClr val="002060"/>
              </a:buClr>
              <a:buFont typeface="Arial" panose="020B0604020202020204" pitchFamily="34" charset="0"/>
              <a:buChar char="•"/>
              <a:defRPr sz="1800"/>
            </a:pPr>
            <a:r>
              <a:rPr lang="en" sz="1400" dirty="0">
                <a:solidFill>
                  <a:srgbClr val="002060"/>
                </a:solidFill>
                <a:latin typeface="Arial" panose="020B0604020202020204" pitchFamily="34" charset="0"/>
                <a:cs typeface=""/>
              </a:rPr>
              <a:t>A system interface is developed with partners in the information chain</a:t>
            </a:r>
          </a:p>
          <a:p>
            <a:pPr marL="299175" indent="-299175" defTabSz="886968">
              <a:buClr>
                <a:srgbClr val="002060"/>
              </a:buClr>
              <a:buFont typeface="Arial" panose="020B0604020202020204" pitchFamily="34" charset="0"/>
              <a:buChar char="•"/>
              <a:defRPr sz="1800"/>
            </a:pPr>
            <a:endParaRPr lang="en" dirty="0">
              <a:solidFill>
                <a:srgbClr val="002060"/>
              </a:solidFill>
              <a:latin typeface="Arial" panose="020B0604020202020204" pitchFamily="34" charset="0"/>
              <a:cs typeface=""/>
            </a:endParaRPr>
          </a:p>
          <a:p>
            <a:pPr defTabSz="914400"/>
            <a:endParaRPr lang="en" dirty="0">
              <a:solidFill>
                <a:srgbClr val="000000"/>
              </a:solidFill>
              <a:latin typeface="Arial" panose="020B0604020202020204" pitchFamily="34" charset="0"/>
              <a:cs typeface=""/>
            </a:endParaRPr>
          </a:p>
        </p:txBody>
      </p:sp>
      <p:pic>
        <p:nvPicPr>
          <p:cNvPr id="6" name="Afbeelding 5"/>
          <p:cNvPicPr preferRelativeResize="0">
            <a:picLocks/>
          </p:cNvPicPr>
          <p:nvPr/>
        </p:nvPicPr>
        <p:blipFill rotWithShape="1">
          <a:blip r:embed="rId3" cstate="print">
            <a:extLst>
              <a:ext uri="{28A0092B-C50C-407E-A947-70E740481C1C}">
                <a14:useLocalDpi xmlns:a14="http://schemas.microsoft.com/office/drawing/2010/main" val="0"/>
              </a:ext>
            </a:extLst>
          </a:blip>
          <a:srcRect l="45276" r="4527" b="-143"/>
          <a:stretch/>
        </p:blipFill>
        <p:spPr>
          <a:xfrm>
            <a:off x="4572000" y="387000"/>
            <a:ext cx="4608000" cy="6084000"/>
          </a:xfrm>
          <a:prstGeom prst="rect">
            <a:avLst/>
          </a:prstGeom>
        </p:spPr>
      </p:pic>
    </p:spTree>
    <p:extLst>
      <p:ext uri="{BB962C8B-B14F-4D97-AF65-F5344CB8AC3E}">
        <p14:creationId xmlns:p14="http://schemas.microsoft.com/office/powerpoint/2010/main" val="16200817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hoek 5"/>
          <p:cNvSpPr/>
          <p:nvPr/>
        </p:nvSpPr>
        <p:spPr>
          <a:xfrm>
            <a:off x="371293" y="2057524"/>
            <a:ext cx="3930704" cy="3093154"/>
          </a:xfrm>
          <a:prstGeom prst="rect">
            <a:avLst/>
          </a:prstGeom>
        </p:spPr>
        <p:txBody>
          <a:bodyPr wrap="square">
            <a:spAutoFit/>
          </a:bodyPr>
          <a:lstStyle/>
          <a:p>
            <a:pPr defTabSz="914400"/>
            <a:r>
              <a:rPr lang="en" sz="1500" b="1" dirty="0">
                <a:solidFill>
                  <a:srgbClr val="002060"/>
                </a:solidFill>
                <a:latin typeface="Arial" panose="020B0604020202020204" pitchFamily="34" charset="0"/>
                <a:cs typeface=""/>
              </a:rPr>
              <a:t>National themes:</a:t>
            </a:r>
          </a:p>
          <a:p>
            <a:pPr defTabSz="914400"/>
            <a:endParaRPr lang="en" sz="1500" dirty="0">
              <a:solidFill>
                <a:srgbClr val="002060"/>
              </a:solidFill>
              <a:latin typeface="Arial" panose="020B0604020202020204" pitchFamily="34" charset="0"/>
              <a:cs typeface=""/>
            </a:endParaRPr>
          </a:p>
          <a:p>
            <a:pPr marL="285750" indent="-285750" defTabSz="914400">
              <a:buFont typeface="Arial" panose="020B0604020202020204" pitchFamily="34" charset="0"/>
              <a:buChar char="•"/>
            </a:pPr>
            <a:r>
              <a:rPr lang="en" sz="1500" dirty="0">
                <a:solidFill>
                  <a:srgbClr val="002060"/>
                </a:solidFill>
                <a:latin typeface="Arial" panose="020B0604020202020204" pitchFamily="34" charset="0"/>
                <a:cs typeface=""/>
              </a:rPr>
              <a:t>Focus on the quality of the reciever</a:t>
            </a:r>
          </a:p>
          <a:p>
            <a:pPr marL="285750" indent="-285750" defTabSz="914400">
              <a:buFont typeface="Arial" panose="020B0604020202020204" pitchFamily="34" charset="0"/>
              <a:buChar char="•"/>
            </a:pPr>
            <a:endParaRPr lang="en" sz="1500" dirty="0">
              <a:solidFill>
                <a:srgbClr val="002060"/>
              </a:solidFill>
              <a:latin typeface="Arial" panose="020B0604020202020204" pitchFamily="34" charset="0"/>
              <a:cs typeface=""/>
            </a:endParaRPr>
          </a:p>
          <a:p>
            <a:pPr marL="285750" indent="-285750" defTabSz="914400">
              <a:buFont typeface="Arial" panose="020B0604020202020204" pitchFamily="34" charset="0"/>
              <a:buChar char="•"/>
            </a:pPr>
            <a:r>
              <a:rPr lang="en" sz="1500" dirty="0">
                <a:solidFill>
                  <a:srgbClr val="002060"/>
                </a:solidFill>
                <a:latin typeface="Arial" panose="020B0604020202020204" pitchFamily="34" charset="0"/>
                <a:cs typeface=""/>
              </a:rPr>
              <a:t>Datadriven</a:t>
            </a:r>
          </a:p>
          <a:p>
            <a:pPr marL="285750" indent="-285750" defTabSz="914400">
              <a:buFont typeface="Arial" panose="020B0604020202020204" pitchFamily="34" charset="0"/>
              <a:buChar char="•"/>
            </a:pPr>
            <a:endParaRPr lang="en" sz="1500" dirty="0">
              <a:solidFill>
                <a:srgbClr val="002060"/>
              </a:solidFill>
              <a:latin typeface="Arial" panose="020B0604020202020204" pitchFamily="34" charset="0"/>
              <a:cs typeface=""/>
            </a:endParaRPr>
          </a:p>
          <a:p>
            <a:pPr marL="285750" indent="-285750" defTabSz="914400">
              <a:buFont typeface="Arial" panose="020B0604020202020204" pitchFamily="34" charset="0"/>
              <a:buChar char="•"/>
            </a:pPr>
            <a:r>
              <a:rPr lang="en" sz="1500" dirty="0">
                <a:solidFill>
                  <a:srgbClr val="002060"/>
                </a:solidFill>
                <a:latin typeface="Arial" panose="020B0604020202020204" pitchFamily="34" charset="0"/>
                <a:cs typeface=""/>
              </a:rPr>
              <a:t>Theme-driven</a:t>
            </a:r>
          </a:p>
          <a:p>
            <a:pPr defTabSz="914400"/>
            <a:endParaRPr lang="en" sz="1500" dirty="0">
              <a:solidFill>
                <a:srgbClr val="002060"/>
              </a:solidFill>
              <a:latin typeface="Arial" panose="020B0604020202020204" pitchFamily="34" charset="0"/>
              <a:cs typeface=""/>
            </a:endParaRPr>
          </a:p>
          <a:p>
            <a:pPr marL="285750" indent="-285750" defTabSz="914400">
              <a:buFont typeface="Arial" panose="020B0604020202020204" pitchFamily="34" charset="0"/>
              <a:buChar char="•"/>
            </a:pPr>
            <a:r>
              <a:rPr lang="en" sz="1500" dirty="0">
                <a:solidFill>
                  <a:srgbClr val="002060"/>
                </a:solidFill>
                <a:latin typeface="Arial" panose="020B0604020202020204" pitchFamily="34" charset="0"/>
                <a:cs typeface=""/>
              </a:rPr>
              <a:t>Transparant, uniform, predictable</a:t>
            </a:r>
          </a:p>
          <a:p>
            <a:pPr defTabSz="914400"/>
            <a:endParaRPr lang="en" sz="1500" dirty="0">
              <a:solidFill>
                <a:srgbClr val="002060"/>
              </a:solidFill>
              <a:latin typeface="Arial" panose="020B0604020202020204" pitchFamily="34" charset="0"/>
              <a:cs typeface=""/>
            </a:endParaRPr>
          </a:p>
          <a:p>
            <a:pPr marL="285750" indent="-285750" defTabSz="914400">
              <a:buFont typeface="Arial" panose="020B0604020202020204" pitchFamily="34" charset="0"/>
              <a:buChar char="•"/>
            </a:pPr>
            <a:r>
              <a:rPr lang="en" sz="1500" dirty="0">
                <a:solidFill>
                  <a:srgbClr val="002060"/>
                </a:solidFill>
                <a:latin typeface="Arial" panose="020B0604020202020204" pitchFamily="34" charset="0"/>
                <a:cs typeface=""/>
              </a:rPr>
              <a:t>New national organisation </a:t>
            </a:r>
          </a:p>
          <a:p>
            <a:pPr marL="285750" indent="-285750" defTabSz="914400">
              <a:buFont typeface="Arial" panose="020B0604020202020204" pitchFamily="34" charset="0"/>
              <a:buChar char="•"/>
            </a:pPr>
            <a:endParaRPr lang="en" sz="1500" dirty="0">
              <a:solidFill>
                <a:srgbClr val="002060"/>
              </a:solidFill>
              <a:latin typeface="Arial" panose="020B0604020202020204" pitchFamily="34" charset="0"/>
              <a:cs typeface=""/>
            </a:endParaRPr>
          </a:p>
          <a:p>
            <a:pPr marL="285750" indent="-285750" defTabSz="914400">
              <a:buFont typeface="Arial" panose="020B0604020202020204" pitchFamily="34" charset="0"/>
              <a:buChar char="•"/>
            </a:pPr>
            <a:endParaRPr lang="en" sz="1500" dirty="0">
              <a:solidFill>
                <a:srgbClr val="002060"/>
              </a:solidFill>
              <a:latin typeface="Arial" panose="020B0604020202020204" pitchFamily="34" charset="0"/>
              <a:cs typeface=""/>
            </a:endParaRPr>
          </a:p>
        </p:txBody>
      </p:sp>
      <p:sp>
        <p:nvSpPr>
          <p:cNvPr id="7" name="Rechthoek 6"/>
          <p:cNvSpPr/>
          <p:nvPr/>
        </p:nvSpPr>
        <p:spPr>
          <a:xfrm>
            <a:off x="252000" y="936000"/>
            <a:ext cx="4229999" cy="769441"/>
          </a:xfrm>
          <a:prstGeom prst="rect">
            <a:avLst/>
          </a:prstGeom>
        </p:spPr>
        <p:txBody>
          <a:bodyPr wrap="square">
            <a:spAutoFit/>
          </a:bodyPr>
          <a:lstStyle/>
          <a:p>
            <a:pPr defTabSz="914400"/>
            <a:r>
              <a:rPr lang="en" sz="2200" b="1">
                <a:solidFill>
                  <a:srgbClr val="002060"/>
                </a:solidFill>
                <a:latin typeface="Arial" panose="020B0604020202020204" pitchFamily="34" charset="0"/>
                <a:ea typeface="Verdana" panose="020B0604030504040204" pitchFamily="34" charset="0"/>
                <a:cs typeface="Verdana" panose="020B0604030504040204" pitchFamily="34" charset="0"/>
              </a:rPr>
              <a:t>Modernisation is more than just going digital</a:t>
            </a:r>
            <a:endParaRPr lang="en" sz="2200" b="1" dirty="0">
              <a:solidFill>
                <a:srgbClr val="002060"/>
              </a:solidFill>
              <a:latin typeface="Arial" panose="020B0604020202020204" pitchFamily="34" charset="0"/>
              <a:ea typeface="Verdana" panose="020B0604030504040204" pitchFamily="34" charset="0"/>
              <a:cs typeface="Verdana" panose="020B0604030504040204" pitchFamily="34" charset="0"/>
            </a:endParaRPr>
          </a:p>
        </p:txBody>
      </p:sp>
      <p:pic>
        <p:nvPicPr>
          <p:cNvPr id="8" name="Afbeelding 7"/>
          <p:cNvPicPr preferRelativeResize="0">
            <a:picLocks/>
          </p:cNvPicPr>
          <p:nvPr/>
        </p:nvPicPr>
        <p:blipFill rotWithShape="1">
          <a:blip r:embed="rId3" cstate="print">
            <a:extLst>
              <a:ext uri="{28A0092B-C50C-407E-A947-70E740481C1C}">
                <a14:useLocalDpi xmlns:a14="http://schemas.microsoft.com/office/drawing/2010/main" val="0"/>
              </a:ext>
            </a:extLst>
          </a:blip>
          <a:srcRect l="1771" r="37205"/>
          <a:stretch/>
        </p:blipFill>
        <p:spPr>
          <a:xfrm>
            <a:off x="4572000" y="396000"/>
            <a:ext cx="4608000" cy="6066000"/>
          </a:xfrm>
          <a:prstGeom prst="rect">
            <a:avLst/>
          </a:prstGeom>
        </p:spPr>
      </p:pic>
    </p:spTree>
    <p:extLst>
      <p:ext uri="{BB962C8B-B14F-4D97-AF65-F5344CB8AC3E}">
        <p14:creationId xmlns:p14="http://schemas.microsoft.com/office/powerpoint/2010/main" val="4691120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12"/>
          </p:nvPr>
        </p:nvSpPr>
        <p:spPr/>
        <p:txBody>
          <a:bodyPr/>
          <a:lstStyle/>
          <a:p>
            <a:fld id="{A78A9F4B-1684-4B04-BECC-8CE4B82177D7}" type="slidenum">
              <a:rPr>
                <a:solidFill>
                  <a:srgbClr val="000000"/>
                </a:solidFill>
              </a:rPr>
              <a:pPr/>
              <a:t>68</a:t>
            </a:fld>
            <a:endParaRPr lang="en">
              <a:solidFill>
                <a:srgbClr val="000000"/>
              </a:solidFill>
            </a:endParaRPr>
          </a:p>
        </p:txBody>
      </p:sp>
      <p:sp>
        <p:nvSpPr>
          <p:cNvPr id="10" name="Tijdelijke aanduiding voor tekst 3"/>
          <p:cNvSpPr txBox="1">
            <a:spLocks/>
          </p:cNvSpPr>
          <p:nvPr/>
        </p:nvSpPr>
        <p:spPr>
          <a:xfrm>
            <a:off x="330821" y="1878409"/>
            <a:ext cx="3816424" cy="2160240"/>
          </a:xfrm>
          <a:prstGeom prst="rect">
            <a:avLst/>
          </a:prstGeom>
        </p:spPr>
        <p:txBody>
          <a:bodyPr/>
          <a:lstStyle>
            <a:lvl1pPr marL="27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1pPr>
            <a:lvl2pPr marL="54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2pPr>
            <a:lvl3pPr marL="810000" indent="-270000" algn="l" rtl="0" eaLnBrk="1" fontAlgn="base" hangingPunct="1">
              <a:spcBef>
                <a:spcPct val="20000"/>
              </a:spcBef>
              <a:spcAft>
                <a:spcPct val="0"/>
              </a:spcAft>
              <a:buFont typeface="Arial" panose="020B0604020202020204" pitchFamily="34" charset="0"/>
              <a:buChar char="-"/>
              <a:defRPr sz="1400" kern="1200">
                <a:solidFill>
                  <a:schemeClr val="tx1"/>
                </a:solidFill>
                <a:latin typeface="+mn-lt"/>
                <a:ea typeface="+mn-ea"/>
                <a:cs typeface="+mn-cs"/>
              </a:defRPr>
            </a:lvl3pPr>
            <a:lvl4pPr marL="108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4pPr>
            <a:lvl5pPr marL="1350000" indent="-270000" algn="l" rtl="0" eaLnBrk="1" fontAlgn="base" hangingPunct="1">
              <a:lnSpc>
                <a:spcPct val="100000"/>
              </a:lnSpc>
              <a:spcBef>
                <a:spcPts val="336"/>
              </a:spcBef>
              <a:spcAft>
                <a:spcPct val="0"/>
              </a:spcAft>
              <a:buFont typeface="Arial" panose="020B0604020202020204" pitchFamily="34" charset="0"/>
              <a:buChar char="-"/>
              <a:defRPr sz="1400" kern="1200">
                <a:solidFill>
                  <a:schemeClr val="tx1"/>
                </a:solidFill>
                <a:latin typeface="+mn-lt"/>
                <a:ea typeface="+mn-ea"/>
                <a:cs typeface="+mn-cs"/>
              </a:defRPr>
            </a:lvl5pPr>
            <a:lvl6pPr marL="162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6pPr>
            <a:lvl7pPr marL="189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7pPr>
            <a:lvl8pPr marL="216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8pPr>
            <a:lvl9pPr marL="2430000" indent="-270000" algn="l" defTabSz="914400" rtl="0" eaLnBrk="1" latinLnBrk="0" hangingPunct="1">
              <a:lnSpc>
                <a:spcPct val="100000"/>
              </a:lnSpc>
              <a:spcBef>
                <a:spcPts val="336"/>
              </a:spcBef>
              <a:buFont typeface="Arial" panose="020B0604020202020204" pitchFamily="34" charset="0"/>
              <a:buChar char="-"/>
              <a:defRPr sz="1400" kern="1200">
                <a:solidFill>
                  <a:schemeClr val="tx1"/>
                </a:solidFill>
                <a:latin typeface="+mn-lt"/>
                <a:ea typeface="+mn-ea"/>
                <a:cs typeface="+mn-cs"/>
              </a:defRPr>
            </a:lvl9pPr>
          </a:lstStyle>
          <a:p>
            <a:pPr marL="0" indent="0" defTabSz="914400">
              <a:buFont typeface="Arial" panose="020B0604020202020204" pitchFamily="34" charset="0"/>
              <a:buNone/>
            </a:pPr>
            <a:br>
              <a:rPr lang="en" sz="1200">
                <a:solidFill>
                  <a:srgbClr val="000000"/>
                </a:solidFill>
              </a:rPr>
            </a:br>
            <a:endParaRPr lang="en" sz="1200" dirty="0">
              <a:solidFill>
                <a:srgbClr val="000000"/>
              </a:solidFill>
            </a:endParaRPr>
          </a:p>
        </p:txBody>
      </p:sp>
      <p:sp>
        <p:nvSpPr>
          <p:cNvPr id="11" name="Titel 1"/>
          <p:cNvSpPr txBox="1">
            <a:spLocks/>
          </p:cNvSpPr>
          <p:nvPr/>
        </p:nvSpPr>
        <p:spPr>
          <a:xfrm>
            <a:off x="252000" y="936000"/>
            <a:ext cx="4104456" cy="669925"/>
          </a:xfrm>
          <a:prstGeom prst="rect">
            <a:avLst/>
          </a:prstGeom>
        </p:spPr>
        <p:txBody>
          <a:bodyPr/>
          <a:lst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panose="020B0604020202020204" pitchFamily="34" charset="0"/>
              </a:defRPr>
            </a:lvl2pPr>
            <a:lvl3pPr algn="l" rtl="0" eaLnBrk="1" fontAlgn="base" hangingPunct="1">
              <a:spcBef>
                <a:spcPct val="0"/>
              </a:spcBef>
              <a:spcAft>
                <a:spcPct val="0"/>
              </a:spcAft>
              <a:defRPr sz="2200" b="1">
                <a:solidFill>
                  <a:schemeClr val="tx2"/>
                </a:solidFill>
                <a:latin typeface="Arial" panose="020B0604020202020204" pitchFamily="34" charset="0"/>
              </a:defRPr>
            </a:lvl3pPr>
            <a:lvl4pPr algn="l" rtl="0" eaLnBrk="1" fontAlgn="base" hangingPunct="1">
              <a:spcBef>
                <a:spcPct val="0"/>
              </a:spcBef>
              <a:spcAft>
                <a:spcPct val="0"/>
              </a:spcAft>
              <a:defRPr sz="2200" b="1">
                <a:solidFill>
                  <a:schemeClr val="tx2"/>
                </a:solidFill>
                <a:latin typeface="Arial" panose="020B0604020202020204" pitchFamily="34" charset="0"/>
              </a:defRPr>
            </a:lvl4pPr>
            <a:lvl5pPr algn="l" rtl="0" eaLnBrk="1" fontAlgn="base" hangingPunct="1">
              <a:spcBef>
                <a:spcPct val="0"/>
              </a:spcBef>
              <a:spcAft>
                <a:spcPct val="0"/>
              </a:spcAft>
              <a:defRPr sz="2200" b="1">
                <a:solidFill>
                  <a:schemeClr val="tx2"/>
                </a:solidFill>
                <a:latin typeface="Arial" panose="020B0604020202020204" pitchFamily="34" charset="0"/>
              </a:defRPr>
            </a:lvl5pPr>
            <a:lvl6pPr marL="457200" algn="l" rtl="0" eaLnBrk="1" fontAlgn="base" hangingPunct="1">
              <a:spcBef>
                <a:spcPct val="0"/>
              </a:spcBef>
              <a:spcAft>
                <a:spcPct val="0"/>
              </a:spcAft>
              <a:defRPr sz="2200" b="1">
                <a:solidFill>
                  <a:schemeClr val="tx2"/>
                </a:solidFill>
                <a:latin typeface="Arial" panose="020B0604020202020204" pitchFamily="34" charset="0"/>
              </a:defRPr>
            </a:lvl6pPr>
            <a:lvl7pPr marL="914400" algn="l" rtl="0" eaLnBrk="1" fontAlgn="base" hangingPunct="1">
              <a:spcBef>
                <a:spcPct val="0"/>
              </a:spcBef>
              <a:spcAft>
                <a:spcPct val="0"/>
              </a:spcAft>
              <a:defRPr sz="2200" b="1">
                <a:solidFill>
                  <a:schemeClr val="tx2"/>
                </a:solidFill>
                <a:latin typeface="Arial" panose="020B0604020202020204" pitchFamily="34" charset="0"/>
              </a:defRPr>
            </a:lvl7pPr>
            <a:lvl8pPr marL="1371600" algn="l" rtl="0" eaLnBrk="1" fontAlgn="base" hangingPunct="1">
              <a:spcBef>
                <a:spcPct val="0"/>
              </a:spcBef>
              <a:spcAft>
                <a:spcPct val="0"/>
              </a:spcAft>
              <a:defRPr sz="2200" b="1">
                <a:solidFill>
                  <a:schemeClr val="tx2"/>
                </a:solidFill>
                <a:latin typeface="Arial" panose="020B0604020202020204" pitchFamily="34" charset="0"/>
              </a:defRPr>
            </a:lvl8pPr>
            <a:lvl9pPr marL="1828800" algn="l" rtl="0" eaLnBrk="1" fontAlgn="base" hangingPunct="1">
              <a:spcBef>
                <a:spcPct val="0"/>
              </a:spcBef>
              <a:spcAft>
                <a:spcPct val="0"/>
              </a:spcAft>
              <a:defRPr sz="2200" b="1">
                <a:solidFill>
                  <a:schemeClr val="tx2"/>
                </a:solidFill>
                <a:latin typeface="Arial" panose="020B0604020202020204" pitchFamily="34" charset="0"/>
              </a:defRPr>
            </a:lvl9pPr>
          </a:lstStyle>
          <a:p>
            <a:pPr defTabSz="914400"/>
            <a:r>
              <a:rPr lang="en">
                <a:solidFill>
                  <a:srgbClr val="1F175C"/>
                </a:solidFill>
                <a:latin typeface="Verdana" panose="020B0604030504040204" pitchFamily="34" charset="0"/>
                <a:ea typeface="Verdana" panose="020B0604030504040204" pitchFamily="34" charset="0"/>
                <a:cs typeface="Verdana" panose="020B0604030504040204" pitchFamily="34" charset="0"/>
              </a:rPr>
              <a:t>Questions</a:t>
            </a:r>
            <a:r>
              <a:rPr lang="en" sz="1800">
                <a:solidFill>
                  <a:srgbClr val="1F175C"/>
                </a:solidFill>
                <a:latin typeface="Verdana" panose="020B0604030504040204" pitchFamily="34" charset="0"/>
                <a:ea typeface="Verdana" panose="020B0604030504040204" pitchFamily="34" charset="0"/>
                <a:cs typeface="Verdana" panose="020B0604030504040204" pitchFamily="34" charset="0"/>
              </a:rPr>
              <a:t>?</a:t>
            </a:r>
            <a:endParaRPr lang="en" sz="1800" dirty="0">
              <a:solidFill>
                <a:srgbClr val="1F175C"/>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Afbeelding 8"/>
          <p:cNvPicPr>
            <a:picLocks noChangeAspect="1"/>
          </p:cNvPicPr>
          <p:nvPr/>
        </p:nvPicPr>
        <p:blipFill>
          <a:blip r:embed="rId3" cstate="print"/>
          <a:stretch>
            <a:fillRect/>
          </a:stretch>
        </p:blipFill>
        <p:spPr>
          <a:xfrm>
            <a:off x="0" y="1563202"/>
            <a:ext cx="9144000" cy="4242062"/>
          </a:xfrm>
          <a:prstGeom prst="rect">
            <a:avLst/>
          </a:prstGeom>
        </p:spPr>
      </p:pic>
    </p:spTree>
    <p:extLst>
      <p:ext uri="{BB962C8B-B14F-4D97-AF65-F5344CB8AC3E}">
        <p14:creationId xmlns:p14="http://schemas.microsoft.com/office/powerpoint/2010/main" val="39442141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2087660"/>
            <a:ext cx="7772400" cy="1838425"/>
          </a:xfrm>
        </p:spPr>
        <p:txBody>
          <a:bodyPr/>
          <a:lstStyle/>
          <a:p>
            <a:r>
              <a:rPr lang="en-GB" b="1" dirty="0"/>
              <a:t>Establishment of Insolvency Registers in all Member States </a:t>
            </a:r>
            <a:br>
              <a:rPr lang="en-GB" b="1" dirty="0"/>
            </a:br>
            <a:r>
              <a:rPr lang="en-GB" b="1" dirty="0"/>
              <a:t>	and their Interconnection: Reality or Illusion?</a:t>
            </a:r>
            <a:endParaRPr lang="en-US" b="1" dirty="0"/>
          </a:p>
        </p:txBody>
      </p:sp>
      <p:sp>
        <p:nvSpPr>
          <p:cNvPr id="3" name="Subtitle 2"/>
          <p:cNvSpPr>
            <a:spLocks noGrp="1"/>
          </p:cNvSpPr>
          <p:nvPr>
            <p:ph type="subTitle" idx="1"/>
          </p:nvPr>
        </p:nvSpPr>
        <p:spPr>
          <a:xfrm>
            <a:off x="128954" y="4617380"/>
            <a:ext cx="8874369" cy="1752600"/>
          </a:xfrm>
        </p:spPr>
        <p:txBody>
          <a:bodyPr rtlCol="0">
            <a:noAutofit/>
          </a:bodyPr>
          <a:lstStyle/>
          <a:p>
            <a:pPr fontAlgn="auto">
              <a:spcBef>
                <a:spcPts val="0"/>
              </a:spcBef>
              <a:spcAft>
                <a:spcPts val="1200"/>
              </a:spcAft>
              <a:defRPr/>
            </a:pPr>
            <a:r>
              <a:rPr lang="en-GB" sz="2400" dirty="0">
                <a:solidFill>
                  <a:srgbClr val="000000"/>
                </a:solidFill>
              </a:rPr>
              <a:t>Moderator: Susanne </a:t>
            </a:r>
            <a:r>
              <a:rPr lang="en-GB" sz="2400" dirty="0" err="1">
                <a:solidFill>
                  <a:srgbClr val="000000"/>
                </a:solidFill>
              </a:rPr>
              <a:t>Fruhstorfer</a:t>
            </a:r>
            <a:r>
              <a:rPr lang="en-GB" sz="2400" dirty="0">
                <a:solidFill>
                  <a:srgbClr val="000000"/>
                </a:solidFill>
              </a:rPr>
              <a:t> (Taylor </a:t>
            </a:r>
            <a:r>
              <a:rPr lang="en-GB" sz="2400" dirty="0" err="1">
                <a:solidFill>
                  <a:srgbClr val="000000"/>
                </a:solidFill>
              </a:rPr>
              <a:t>Wessing</a:t>
            </a:r>
            <a:r>
              <a:rPr lang="en-GB" sz="2400" dirty="0">
                <a:solidFill>
                  <a:srgbClr val="000000"/>
                </a:solidFill>
              </a:rPr>
              <a:t>, Austria)</a:t>
            </a:r>
          </a:p>
          <a:p>
            <a:pPr fontAlgn="auto">
              <a:spcBef>
                <a:spcPts val="0"/>
              </a:spcBef>
              <a:spcAft>
                <a:spcPts val="1200"/>
              </a:spcAft>
              <a:defRPr/>
            </a:pPr>
            <a:r>
              <a:rPr lang="en-GB" sz="2400" dirty="0">
                <a:solidFill>
                  <a:srgbClr val="000000"/>
                </a:solidFill>
              </a:rPr>
              <a:t>Judge Anna </a:t>
            </a:r>
            <a:r>
              <a:rPr lang="en-GB" sz="2400" dirty="0" err="1">
                <a:solidFill>
                  <a:srgbClr val="000000"/>
                </a:solidFill>
              </a:rPr>
              <a:t>Hrycai</a:t>
            </a:r>
            <a:r>
              <a:rPr lang="en-GB" sz="2400" dirty="0">
                <a:solidFill>
                  <a:srgbClr val="000000"/>
                </a:solidFill>
              </a:rPr>
              <a:t> (Warsaw District Court, </a:t>
            </a:r>
            <a:br>
              <a:rPr lang="en-GB" sz="2400" dirty="0">
                <a:solidFill>
                  <a:srgbClr val="000000"/>
                </a:solidFill>
              </a:rPr>
            </a:br>
            <a:r>
              <a:rPr lang="en-GB" sz="2400" dirty="0" err="1">
                <a:solidFill>
                  <a:srgbClr val="000000"/>
                </a:solidFill>
              </a:rPr>
              <a:t>Lazarski</a:t>
            </a:r>
            <a:r>
              <a:rPr lang="en-GB" sz="2400" dirty="0">
                <a:solidFill>
                  <a:srgbClr val="000000"/>
                </a:solidFill>
              </a:rPr>
              <a:t> University, Poland)</a:t>
            </a:r>
          </a:p>
          <a:p>
            <a:pPr fontAlgn="auto">
              <a:spcBef>
                <a:spcPts val="0"/>
              </a:spcBef>
              <a:spcAft>
                <a:spcPts val="1200"/>
              </a:spcAft>
              <a:defRPr/>
            </a:pPr>
            <a:r>
              <a:rPr lang="en-GB" sz="2400" dirty="0" err="1">
                <a:solidFill>
                  <a:srgbClr val="000000"/>
                </a:solidFill>
              </a:rPr>
              <a:t>Niklas</a:t>
            </a:r>
            <a:r>
              <a:rPr lang="en-GB" sz="2400" dirty="0">
                <a:solidFill>
                  <a:srgbClr val="000000"/>
                </a:solidFill>
              </a:rPr>
              <a:t> </a:t>
            </a:r>
            <a:r>
              <a:rPr lang="en-GB" sz="2400" dirty="0" err="1">
                <a:solidFill>
                  <a:srgbClr val="000000"/>
                </a:solidFill>
              </a:rPr>
              <a:t>Körling</a:t>
            </a:r>
            <a:r>
              <a:rPr lang="en-GB" sz="2400" dirty="0">
                <a:solidFill>
                  <a:srgbClr val="000000"/>
                </a:solidFill>
              </a:rPr>
              <a:t> (</a:t>
            </a:r>
            <a:r>
              <a:rPr lang="en-GB" sz="2400" dirty="0" err="1">
                <a:solidFill>
                  <a:srgbClr val="000000"/>
                </a:solidFill>
              </a:rPr>
              <a:t>Wistrand</a:t>
            </a:r>
            <a:r>
              <a:rPr lang="en-GB" sz="2400" dirty="0">
                <a:solidFill>
                  <a:srgbClr val="000000"/>
                </a:solidFill>
              </a:rPr>
              <a:t>, Sweden)</a:t>
            </a:r>
          </a:p>
        </p:txBody>
      </p:sp>
    </p:spTree>
    <p:extLst>
      <p:ext uri="{BB962C8B-B14F-4D97-AF65-F5344CB8AC3E}">
        <p14:creationId xmlns:p14="http://schemas.microsoft.com/office/powerpoint/2010/main" val="186729950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Ähnliches Fo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75" y="1466589"/>
            <a:ext cx="7733160" cy="5154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1588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252001" y="1926975"/>
            <a:ext cx="8643599" cy="4102350"/>
          </a:xfrm>
        </p:spPr>
        <p:txBody>
          <a:bodyPr lIns="91440" tIns="45720" rIns="91440" bIns="45720"/>
          <a:lstStyle/>
          <a:p>
            <a:pPr marL="0" lvl="1" indent="0" algn="just">
              <a:buNone/>
            </a:pPr>
            <a:r>
              <a:rPr lang="en-US" sz="1600" b="1" dirty="0">
                <a:solidFill>
                  <a:srgbClr val="51626F"/>
                </a:solidFill>
              </a:rPr>
              <a:t>Article</a:t>
            </a:r>
            <a:r>
              <a:rPr lang="en-US" sz="1600" b="1" i="1" dirty="0">
                <a:solidFill>
                  <a:srgbClr val="51626F"/>
                </a:solidFill>
              </a:rPr>
              <a:t> </a:t>
            </a:r>
            <a:r>
              <a:rPr lang="en-US" sz="1600" b="1" dirty="0">
                <a:solidFill>
                  <a:srgbClr val="51626F"/>
                </a:solidFill>
              </a:rPr>
              <a:t>24</a:t>
            </a:r>
          </a:p>
          <a:p>
            <a:pPr marL="0" lvl="1" indent="0" algn="just">
              <a:buNone/>
            </a:pPr>
            <a:r>
              <a:rPr lang="en-US" sz="1600" dirty="0">
                <a:solidFill>
                  <a:srgbClr val="51626F"/>
                </a:solidFill>
              </a:rPr>
              <a:t>Member States shall establish and maintain in their territory </a:t>
            </a:r>
            <a:r>
              <a:rPr lang="en-US" sz="1600" b="1" dirty="0">
                <a:solidFill>
                  <a:srgbClr val="51626F"/>
                </a:solidFill>
              </a:rPr>
              <a:t>one or serval registers </a:t>
            </a:r>
            <a:r>
              <a:rPr lang="en-US" sz="1600" dirty="0">
                <a:solidFill>
                  <a:srgbClr val="51626F"/>
                </a:solidFill>
              </a:rPr>
              <a:t>in which information concerning insolvency proceedings is published (“insolvency registers”). That information shall be published as soon as possible after the opening of such proceedings.</a:t>
            </a:r>
          </a:p>
          <a:p>
            <a:pPr marL="0" lvl="1" indent="0" algn="just">
              <a:buNone/>
            </a:pPr>
            <a:endParaRPr lang="en-US" sz="1600" dirty="0">
              <a:solidFill>
                <a:srgbClr val="51626F"/>
              </a:solidFill>
            </a:endParaRPr>
          </a:p>
          <a:p>
            <a:pPr marL="0" lvl="1" indent="0" algn="just">
              <a:buNone/>
            </a:pPr>
            <a:r>
              <a:rPr lang="en-US" sz="1600" b="1" dirty="0">
                <a:solidFill>
                  <a:srgbClr val="51626F"/>
                </a:solidFill>
              </a:rPr>
              <a:t>Recital 76</a:t>
            </a:r>
          </a:p>
          <a:p>
            <a:pPr marL="0" lvl="1" indent="0" algn="just">
              <a:buNone/>
            </a:pPr>
            <a:r>
              <a:rPr lang="en-US" sz="1600" i="1" dirty="0">
                <a:solidFill>
                  <a:srgbClr val="51626F"/>
                </a:solidFill>
              </a:rPr>
              <a:t>In order to </a:t>
            </a:r>
            <a:r>
              <a:rPr lang="en-US" sz="1600" b="1" i="1" dirty="0">
                <a:solidFill>
                  <a:srgbClr val="51626F"/>
                </a:solidFill>
              </a:rPr>
              <a:t>improve</a:t>
            </a:r>
            <a:r>
              <a:rPr lang="en-US" sz="1600" i="1" dirty="0">
                <a:solidFill>
                  <a:srgbClr val="51626F"/>
                </a:solidFill>
              </a:rPr>
              <a:t> the </a:t>
            </a:r>
            <a:r>
              <a:rPr lang="en-US" sz="1600" b="1" i="1" dirty="0">
                <a:solidFill>
                  <a:srgbClr val="51626F"/>
                </a:solidFill>
              </a:rPr>
              <a:t>provision</a:t>
            </a:r>
            <a:r>
              <a:rPr lang="en-US" sz="1600" i="1" dirty="0">
                <a:solidFill>
                  <a:srgbClr val="51626F"/>
                </a:solidFill>
              </a:rPr>
              <a:t> </a:t>
            </a:r>
            <a:r>
              <a:rPr lang="en-US" sz="1600" b="1" i="1" dirty="0">
                <a:solidFill>
                  <a:srgbClr val="51626F"/>
                </a:solidFill>
              </a:rPr>
              <a:t>of</a:t>
            </a:r>
            <a:r>
              <a:rPr lang="en-US" sz="1600" i="1" dirty="0">
                <a:solidFill>
                  <a:srgbClr val="51626F"/>
                </a:solidFill>
              </a:rPr>
              <a:t> </a:t>
            </a:r>
            <a:r>
              <a:rPr lang="en-US" sz="1600" b="1" i="1" dirty="0">
                <a:solidFill>
                  <a:srgbClr val="51626F"/>
                </a:solidFill>
              </a:rPr>
              <a:t>information</a:t>
            </a:r>
            <a:r>
              <a:rPr lang="en-US" sz="1600" i="1" dirty="0">
                <a:solidFill>
                  <a:srgbClr val="51626F"/>
                </a:solidFill>
              </a:rPr>
              <a:t> to relevant creditors and courts and to prevent the opening of parallel insolvency proceedings…..</a:t>
            </a:r>
          </a:p>
          <a:p>
            <a:pPr marL="0" lvl="1" indent="0" algn="just">
              <a:buNone/>
            </a:pPr>
            <a:endParaRPr lang="en-US" sz="1600" b="1" dirty="0">
              <a:solidFill>
                <a:srgbClr val="51626F"/>
              </a:solidFill>
            </a:endParaRPr>
          </a:p>
          <a:p>
            <a:pPr marL="0" lvl="1" indent="0" algn="just">
              <a:buNone/>
            </a:pPr>
            <a:r>
              <a:rPr lang="en-US" sz="1600" b="1" dirty="0">
                <a:solidFill>
                  <a:srgbClr val="51626F"/>
                </a:solidFill>
              </a:rPr>
              <a:t>Recital 75</a:t>
            </a:r>
          </a:p>
          <a:p>
            <a:pPr marL="0" lvl="1" indent="0" algn="just">
              <a:buNone/>
            </a:pPr>
            <a:r>
              <a:rPr lang="en-US" sz="1600" i="1" dirty="0">
                <a:solidFill>
                  <a:srgbClr val="51626F"/>
                </a:solidFill>
              </a:rPr>
              <a:t>For business considerations, the main content of the decision opening the proceedings should be published, at the </a:t>
            </a:r>
            <a:r>
              <a:rPr lang="en-US" sz="1600" b="1" i="1" dirty="0">
                <a:solidFill>
                  <a:srgbClr val="51626F"/>
                </a:solidFill>
              </a:rPr>
              <a:t>request of the insolvency practitioner</a:t>
            </a:r>
            <a:r>
              <a:rPr lang="en-US" sz="1600" i="1" dirty="0">
                <a:solidFill>
                  <a:srgbClr val="51626F"/>
                </a:solidFill>
              </a:rPr>
              <a:t>, in a Member State other than that of the court which delivered that decision. If there is an </a:t>
            </a:r>
            <a:r>
              <a:rPr lang="en-US" sz="1600" b="1" i="1" dirty="0">
                <a:solidFill>
                  <a:srgbClr val="51626F"/>
                </a:solidFill>
              </a:rPr>
              <a:t>establishment</a:t>
            </a:r>
            <a:r>
              <a:rPr lang="en-US" sz="1600" i="1" dirty="0">
                <a:solidFill>
                  <a:srgbClr val="51626F"/>
                </a:solidFill>
              </a:rPr>
              <a:t> in the Member State concerned, such publication should be </a:t>
            </a:r>
            <a:r>
              <a:rPr lang="en-US" sz="1600" b="1" i="1" dirty="0">
                <a:solidFill>
                  <a:srgbClr val="51626F"/>
                </a:solidFill>
              </a:rPr>
              <a:t>mandatory</a:t>
            </a:r>
            <a:r>
              <a:rPr lang="en-US" sz="1600" i="1" dirty="0">
                <a:solidFill>
                  <a:srgbClr val="51626F"/>
                </a:solidFill>
              </a:rPr>
              <a:t>. In neither case, however, should publication be a prior condition for recognition of the foreign proceedings. </a:t>
            </a:r>
          </a:p>
        </p:txBody>
      </p:sp>
      <p:sp>
        <p:nvSpPr>
          <p:cNvPr id="7" name="Rectangle 2"/>
          <p:cNvSpPr txBox="1">
            <a:spLocks noChangeArrowheads="1"/>
          </p:cNvSpPr>
          <p:nvPr/>
        </p:nvSpPr>
        <p:spPr>
          <a:xfrm>
            <a:off x="251999" y="3094235"/>
            <a:ext cx="547213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en-GB" sz="2400" b="1" kern="0" dirty="0"/>
          </a:p>
        </p:txBody>
      </p:sp>
      <p:sp>
        <p:nvSpPr>
          <p:cNvPr id="6" name="Rectangle 2"/>
          <p:cNvSpPr txBox="1">
            <a:spLocks noChangeArrowheads="1"/>
          </p:cNvSpPr>
          <p:nvPr/>
        </p:nvSpPr>
        <p:spPr>
          <a:xfrm>
            <a:off x="252750" y="835200"/>
            <a:ext cx="864360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sk-SK" sz="2200" b="1" kern="0" dirty="0">
              <a:solidFill>
                <a:srgbClr val="FF0000"/>
              </a:solidFill>
            </a:endParaRPr>
          </a:p>
        </p:txBody>
      </p:sp>
      <p:sp>
        <p:nvSpPr>
          <p:cNvPr id="9"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71</a:t>
            </a:fld>
            <a:endParaRPr lang="de-DE" altLang="de-DE" sz="900" dirty="0"/>
          </a:p>
        </p:txBody>
      </p:sp>
      <p:sp>
        <p:nvSpPr>
          <p:cNvPr id="8" name="Rectangle 2"/>
          <p:cNvSpPr txBox="1">
            <a:spLocks noChangeArrowheads="1"/>
          </p:cNvSpPr>
          <p:nvPr/>
        </p:nvSpPr>
        <p:spPr>
          <a:xfrm>
            <a:off x="252000" y="1355900"/>
            <a:ext cx="864360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r>
              <a:rPr lang="de-DE" sz="2200" b="1" kern="0" dirty="0">
                <a:solidFill>
                  <a:schemeClr val="tx1"/>
                </a:solidFill>
              </a:rPr>
              <a:t>Regulation (EU) 2015/848 on </a:t>
            </a:r>
            <a:r>
              <a:rPr lang="de-DE" sz="2200" b="1" kern="0" dirty="0" err="1">
                <a:solidFill>
                  <a:schemeClr val="tx1"/>
                </a:solidFill>
              </a:rPr>
              <a:t>Insolvency</a:t>
            </a:r>
            <a:r>
              <a:rPr lang="de-DE" sz="2200" b="1" kern="0" dirty="0">
                <a:solidFill>
                  <a:schemeClr val="tx1"/>
                </a:solidFill>
              </a:rPr>
              <a:t> </a:t>
            </a:r>
            <a:r>
              <a:rPr lang="de-DE" sz="2200" b="1" kern="0" dirty="0" err="1">
                <a:solidFill>
                  <a:schemeClr val="tx1"/>
                </a:solidFill>
              </a:rPr>
              <a:t>Proceedings</a:t>
            </a:r>
            <a:r>
              <a:rPr lang="de-DE" sz="2200" b="1" kern="0" dirty="0">
                <a:solidFill>
                  <a:schemeClr val="tx1"/>
                </a:solidFill>
              </a:rPr>
              <a:t> (</a:t>
            </a:r>
            <a:r>
              <a:rPr lang="de-DE" sz="2200" b="1" kern="0" dirty="0" err="1">
                <a:solidFill>
                  <a:schemeClr val="tx1"/>
                </a:solidFill>
              </a:rPr>
              <a:t>recast</a:t>
            </a:r>
            <a:r>
              <a:rPr lang="de-DE" sz="2200" b="1" kern="0" dirty="0">
                <a:solidFill>
                  <a:schemeClr val="tx1"/>
                </a:solidFill>
              </a:rPr>
              <a:t>)</a:t>
            </a:r>
          </a:p>
        </p:txBody>
      </p:sp>
    </p:spTree>
    <p:extLst>
      <p:ext uri="{BB962C8B-B14F-4D97-AF65-F5344CB8AC3E}">
        <p14:creationId xmlns:p14="http://schemas.microsoft.com/office/powerpoint/2010/main" val="18080651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252001" y="1927649"/>
            <a:ext cx="8711024" cy="4368375"/>
          </a:xfrm>
        </p:spPr>
        <p:txBody>
          <a:bodyPr lIns="91440" tIns="45720" rIns="91440" bIns="45720">
            <a:noAutofit/>
          </a:bodyPr>
          <a:lstStyle/>
          <a:p>
            <a:pPr marL="357188" lvl="1" indent="-357188">
              <a:buFont typeface="Symbol" panose="05050102010706020507" pitchFamily="18" charset="2"/>
              <a:buChar char="-"/>
            </a:pPr>
            <a:r>
              <a:rPr lang="en-US" sz="1600" dirty="0">
                <a:solidFill>
                  <a:srgbClr val="51626F"/>
                </a:solidFill>
              </a:rPr>
              <a:t>One or several registers </a:t>
            </a:r>
          </a:p>
          <a:p>
            <a:pPr marL="357188" lvl="1" indent="-357188">
              <a:buFont typeface="Symbol" panose="05050102010706020507" pitchFamily="18" charset="2"/>
              <a:buChar char="-"/>
            </a:pPr>
            <a:r>
              <a:rPr lang="en-US" sz="1600" dirty="0">
                <a:solidFill>
                  <a:srgbClr val="51626F"/>
                </a:solidFill>
              </a:rPr>
              <a:t>Special purpose register and /or commercial register, other registers possible</a:t>
            </a:r>
          </a:p>
          <a:p>
            <a:pPr marL="357188" lvl="1" indent="-357188">
              <a:buFont typeface="Symbol" panose="05050102010706020507" pitchFamily="18" charset="2"/>
              <a:buChar char="-"/>
            </a:pPr>
            <a:r>
              <a:rPr lang="en-US" sz="1600" dirty="0">
                <a:solidFill>
                  <a:srgbClr val="51626F"/>
                </a:solidFill>
              </a:rPr>
              <a:t>With a minimum of information</a:t>
            </a:r>
          </a:p>
          <a:p>
            <a:pPr marL="357188" lvl="1" indent="-357188">
              <a:buFont typeface="Symbol" panose="05050102010706020507" pitchFamily="18" charset="2"/>
              <a:buChar char="-"/>
            </a:pPr>
            <a:r>
              <a:rPr lang="en-US" sz="1600" dirty="0">
                <a:solidFill>
                  <a:srgbClr val="51626F"/>
                </a:solidFill>
              </a:rPr>
              <a:t>Online </a:t>
            </a:r>
          </a:p>
          <a:p>
            <a:pPr marL="357188" lvl="1" indent="-357188">
              <a:buFont typeface="Symbol" panose="05050102010706020507" pitchFamily="18" charset="2"/>
              <a:buChar char="-"/>
            </a:pPr>
            <a:r>
              <a:rPr lang="en-US" sz="1600" dirty="0">
                <a:solidFill>
                  <a:srgbClr val="51626F"/>
                </a:solidFill>
              </a:rPr>
              <a:t>Accessible to the general public</a:t>
            </a:r>
          </a:p>
          <a:p>
            <a:pPr marL="357188" lvl="1" indent="-357188">
              <a:buFont typeface="Symbol" panose="05050102010706020507" pitchFamily="18" charset="2"/>
              <a:buChar char="-"/>
            </a:pPr>
            <a:r>
              <a:rPr lang="en-US" sz="1600" dirty="0">
                <a:solidFill>
                  <a:srgbClr val="51626F"/>
                </a:solidFill>
              </a:rPr>
              <a:t>Free of charge</a:t>
            </a:r>
          </a:p>
          <a:p>
            <a:pPr marL="357188" lvl="1" indent="-357188">
              <a:buFont typeface="Symbol" panose="05050102010706020507" pitchFamily="18" charset="2"/>
              <a:buChar char="-"/>
            </a:pPr>
            <a:r>
              <a:rPr lang="en-US" sz="1600" dirty="0">
                <a:solidFill>
                  <a:srgbClr val="51626F"/>
                </a:solidFill>
              </a:rPr>
              <a:t>By </a:t>
            </a:r>
            <a:r>
              <a:rPr lang="en-US" sz="1600" b="1" dirty="0">
                <a:solidFill>
                  <a:srgbClr val="51626F"/>
                </a:solidFill>
              </a:rPr>
              <a:t>June 26</a:t>
            </a:r>
            <a:r>
              <a:rPr lang="en-US" sz="1600" b="1" baseline="30000" dirty="0">
                <a:solidFill>
                  <a:srgbClr val="51626F"/>
                </a:solidFill>
              </a:rPr>
              <a:t>th</a:t>
            </a:r>
            <a:r>
              <a:rPr lang="en-US" sz="1600" b="1" dirty="0">
                <a:solidFill>
                  <a:srgbClr val="51626F"/>
                </a:solidFill>
              </a:rPr>
              <a:t> 2018</a:t>
            </a:r>
          </a:p>
          <a:p>
            <a:pPr marL="357188" lvl="1" indent="-357188"/>
            <a:endParaRPr lang="en-US" sz="1600" dirty="0">
              <a:solidFill>
                <a:srgbClr val="51626F"/>
              </a:solidFill>
            </a:endParaRPr>
          </a:p>
          <a:p>
            <a:pPr marL="0" lvl="1" indent="0" eaLnBrk="0" fontAlgn="base" hangingPunct="0">
              <a:spcBef>
                <a:spcPct val="0"/>
              </a:spcBef>
              <a:spcAft>
                <a:spcPct val="0"/>
              </a:spcAft>
              <a:buFontTx/>
              <a:buNone/>
            </a:pPr>
            <a:r>
              <a:rPr lang="en-US" sz="2200" b="1" kern="0" dirty="0">
                <a:latin typeface="+mj-lt"/>
                <a:ea typeface="+mj-ea"/>
                <a:cs typeface="+mj-cs"/>
              </a:rPr>
              <a:t>Phase 2 – Interconnection of national registers</a:t>
            </a:r>
          </a:p>
          <a:p>
            <a:pPr marL="357188" lvl="1" indent="-357188">
              <a:buFont typeface="Symbol" panose="05050102010706020507" pitchFamily="18" charset="2"/>
              <a:buChar char="-"/>
            </a:pPr>
            <a:r>
              <a:rPr lang="en-US" sz="1600" dirty="0">
                <a:solidFill>
                  <a:srgbClr val="51626F"/>
                </a:solidFill>
              </a:rPr>
              <a:t>Decentralized system for the interconnection</a:t>
            </a:r>
          </a:p>
          <a:p>
            <a:pPr marL="357188" lvl="1" indent="-357188">
              <a:buFont typeface="Symbol" panose="05050102010706020507" pitchFamily="18" charset="2"/>
              <a:buChar char="-"/>
            </a:pPr>
            <a:r>
              <a:rPr lang="en-US" sz="1600" dirty="0">
                <a:solidFill>
                  <a:srgbClr val="51626F"/>
                </a:solidFill>
              </a:rPr>
              <a:t>System shall be composed of insolvency registers and</a:t>
            </a:r>
          </a:p>
          <a:p>
            <a:pPr marL="357188" lvl="1" indent="-357188">
              <a:buFont typeface="Symbol" panose="05050102010706020507" pitchFamily="18" charset="2"/>
              <a:buChar char="-"/>
            </a:pPr>
            <a:r>
              <a:rPr lang="en-US" sz="1600" dirty="0">
                <a:solidFill>
                  <a:srgbClr val="51626F"/>
                </a:solidFill>
              </a:rPr>
              <a:t>The European e-Justice Portal</a:t>
            </a:r>
          </a:p>
          <a:p>
            <a:pPr marL="357188" lvl="1" indent="-357188">
              <a:buFont typeface="Symbol" panose="05050102010706020507" pitchFamily="18" charset="2"/>
              <a:buChar char="-"/>
            </a:pPr>
            <a:r>
              <a:rPr lang="en-US" sz="1600" dirty="0">
                <a:solidFill>
                  <a:srgbClr val="51626F"/>
                </a:solidFill>
              </a:rPr>
              <a:t>By June 26th 2019</a:t>
            </a:r>
          </a:p>
          <a:p>
            <a:pPr marL="0" lvl="1" indent="0">
              <a:buNone/>
            </a:pPr>
            <a:endParaRPr lang="en-US" sz="1600" dirty="0">
              <a:solidFill>
                <a:srgbClr val="51626F"/>
              </a:solidFill>
            </a:endParaRPr>
          </a:p>
        </p:txBody>
      </p:sp>
      <p:sp>
        <p:nvSpPr>
          <p:cNvPr id="6" name="Rectangle 2"/>
          <p:cNvSpPr txBox="1">
            <a:spLocks noChangeArrowheads="1"/>
          </p:cNvSpPr>
          <p:nvPr/>
        </p:nvSpPr>
        <p:spPr>
          <a:xfrm>
            <a:off x="252750" y="835200"/>
            <a:ext cx="864360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sk-SK" sz="2200" b="1" kern="0" dirty="0">
              <a:solidFill>
                <a:srgbClr val="FF0000"/>
              </a:solidFill>
            </a:endParaRPr>
          </a:p>
        </p:txBody>
      </p:sp>
      <p:sp>
        <p:nvSpPr>
          <p:cNvPr id="8"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Phase 1 - Establishing national registers</a:t>
            </a:r>
          </a:p>
        </p:txBody>
      </p:sp>
      <p:sp>
        <p:nvSpPr>
          <p:cNvPr id="7"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72</a:t>
            </a:fld>
            <a:endParaRPr lang="de-DE" altLang="de-DE" sz="900" dirty="0"/>
          </a:p>
        </p:txBody>
      </p:sp>
    </p:spTree>
    <p:extLst>
      <p:ext uri="{BB962C8B-B14F-4D97-AF65-F5344CB8AC3E}">
        <p14:creationId xmlns:p14="http://schemas.microsoft.com/office/powerpoint/2010/main" val="167778576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252001" y="1927650"/>
            <a:ext cx="8568471" cy="3575300"/>
          </a:xfrm>
        </p:spPr>
        <p:txBody>
          <a:bodyPr lIns="91440" tIns="45720" rIns="91440" bIns="45720">
            <a:noAutofit/>
          </a:bodyPr>
          <a:lstStyle/>
          <a:p>
            <a:pPr marL="357188" lvl="1" indent="-357188">
              <a:buFont typeface="Symbol" panose="05050102010706020507" pitchFamily="18" charset="2"/>
              <a:buChar char="-"/>
            </a:pPr>
            <a:r>
              <a:rPr lang="en-US" sz="1600" dirty="0">
                <a:solidFill>
                  <a:srgbClr val="51626F"/>
                </a:solidFill>
              </a:rPr>
              <a:t>Started July 2014 </a:t>
            </a:r>
            <a:r>
              <a:rPr lang="en-US" sz="1600" b="1" dirty="0">
                <a:solidFill>
                  <a:srgbClr val="51626F"/>
                </a:solidFill>
              </a:rPr>
              <a:t>– European e-Justice Portal </a:t>
            </a:r>
            <a:r>
              <a:rPr lang="en-US" sz="1600" dirty="0">
                <a:solidFill>
                  <a:srgbClr val="51626F"/>
                </a:solidFill>
              </a:rPr>
              <a:t>https://e-justice.europa.eu</a:t>
            </a:r>
          </a:p>
          <a:p>
            <a:pPr marL="357188" lvl="1" indent="-357188">
              <a:buFont typeface="Symbol" panose="05050102010706020507" pitchFamily="18" charset="2"/>
              <a:buChar char="-"/>
            </a:pPr>
            <a:r>
              <a:rPr lang="en-US" sz="1600" dirty="0">
                <a:solidFill>
                  <a:srgbClr val="51626F"/>
                </a:solidFill>
              </a:rPr>
              <a:t>7 Member States (now 8)</a:t>
            </a:r>
          </a:p>
          <a:p>
            <a:pPr marL="758825" lvl="2" indent="-357188"/>
            <a:r>
              <a:rPr lang="de-AT" sz="1600" dirty="0">
                <a:solidFill>
                  <a:srgbClr val="51626F"/>
                </a:solidFill>
              </a:rPr>
              <a:t>Austria</a:t>
            </a:r>
          </a:p>
          <a:p>
            <a:pPr marL="758825" lvl="2" indent="-357188"/>
            <a:r>
              <a:rPr lang="de-AT" sz="1600" dirty="0">
                <a:solidFill>
                  <a:srgbClr val="51626F"/>
                </a:solidFill>
              </a:rPr>
              <a:t>Czech </a:t>
            </a:r>
            <a:r>
              <a:rPr lang="de-AT" sz="1600" dirty="0" err="1">
                <a:solidFill>
                  <a:srgbClr val="51626F"/>
                </a:solidFill>
              </a:rPr>
              <a:t>Republic</a:t>
            </a:r>
            <a:r>
              <a:rPr lang="de-AT" sz="1600" dirty="0">
                <a:solidFill>
                  <a:srgbClr val="51626F"/>
                </a:solidFill>
              </a:rPr>
              <a:t> </a:t>
            </a:r>
          </a:p>
          <a:p>
            <a:pPr marL="758825" lvl="2" indent="-357188"/>
            <a:r>
              <a:rPr lang="de-AT" sz="1600" dirty="0">
                <a:solidFill>
                  <a:srgbClr val="51626F"/>
                </a:solidFill>
              </a:rPr>
              <a:t>Estonia </a:t>
            </a:r>
          </a:p>
          <a:p>
            <a:pPr marL="758825" lvl="2" indent="-357188"/>
            <a:r>
              <a:rPr lang="de-AT" sz="1600" dirty="0">
                <a:solidFill>
                  <a:srgbClr val="51626F"/>
                </a:solidFill>
              </a:rPr>
              <a:t>Germany </a:t>
            </a:r>
          </a:p>
          <a:p>
            <a:pPr marL="758825" lvl="2" indent="-357188"/>
            <a:r>
              <a:rPr lang="de-AT" sz="1600" dirty="0" err="1">
                <a:solidFill>
                  <a:srgbClr val="51626F"/>
                </a:solidFill>
              </a:rPr>
              <a:t>Latvia</a:t>
            </a:r>
            <a:endParaRPr lang="de-AT" sz="1600" dirty="0">
              <a:solidFill>
                <a:srgbClr val="51626F"/>
              </a:solidFill>
            </a:endParaRPr>
          </a:p>
          <a:p>
            <a:pPr marL="758825" lvl="2" indent="-357188"/>
            <a:r>
              <a:rPr lang="de-AT" sz="1600" dirty="0">
                <a:solidFill>
                  <a:srgbClr val="51626F"/>
                </a:solidFill>
              </a:rPr>
              <a:t>Romania </a:t>
            </a:r>
          </a:p>
          <a:p>
            <a:pPr marL="758825" lvl="2" indent="-357188"/>
            <a:r>
              <a:rPr lang="de-AT" sz="1600" dirty="0" err="1">
                <a:solidFill>
                  <a:srgbClr val="51626F"/>
                </a:solidFill>
              </a:rPr>
              <a:t>Slovenia</a:t>
            </a:r>
            <a:endParaRPr lang="de-AT" sz="1600" dirty="0">
              <a:solidFill>
                <a:srgbClr val="51626F"/>
              </a:solidFill>
            </a:endParaRPr>
          </a:p>
          <a:p>
            <a:pPr marL="758825" lvl="2" indent="-357188"/>
            <a:r>
              <a:rPr lang="de-AT" sz="1600" dirty="0">
                <a:solidFill>
                  <a:srgbClr val="51626F"/>
                </a:solidFill>
              </a:rPr>
              <a:t>The </a:t>
            </a:r>
            <a:r>
              <a:rPr lang="de-AT" sz="1600" dirty="0" err="1">
                <a:solidFill>
                  <a:srgbClr val="51626F"/>
                </a:solidFill>
              </a:rPr>
              <a:t>Netherlands</a:t>
            </a:r>
            <a:endParaRPr lang="de-AT" sz="1600" dirty="0">
              <a:solidFill>
                <a:srgbClr val="51626F"/>
              </a:solidFill>
            </a:endParaRPr>
          </a:p>
          <a:p>
            <a:pPr marL="357188" lvl="1" indent="-357188">
              <a:buFont typeface="Symbol" panose="05050102010706020507" pitchFamily="18" charset="2"/>
              <a:buChar char="-"/>
            </a:pPr>
            <a:r>
              <a:rPr lang="en-US" sz="1600" dirty="0">
                <a:solidFill>
                  <a:srgbClr val="51626F"/>
                </a:solidFill>
              </a:rPr>
              <a:t>Information (partially) translated into all official languages of the EU</a:t>
            </a:r>
          </a:p>
          <a:p>
            <a:pPr marL="357188" lvl="1" indent="-357188">
              <a:buFont typeface="Symbol" panose="05050102010706020507" pitchFamily="18" charset="2"/>
              <a:buChar char="-"/>
            </a:pPr>
            <a:r>
              <a:rPr lang="en-US" sz="1600" dirty="0">
                <a:solidFill>
                  <a:srgbClr val="51626F"/>
                </a:solidFill>
              </a:rPr>
              <a:t>Not a centralized register</a:t>
            </a:r>
          </a:p>
          <a:p>
            <a:pPr marL="357188" lvl="1" indent="-357188"/>
            <a:endParaRPr lang="en-US" sz="1600" dirty="0">
              <a:solidFill>
                <a:srgbClr val="51626F"/>
              </a:solidFill>
            </a:endParaRPr>
          </a:p>
          <a:p>
            <a:pPr marL="357188" lvl="1" indent="-357188"/>
            <a:endParaRPr lang="en-US" sz="1600" dirty="0">
              <a:solidFill>
                <a:srgbClr val="51626F"/>
              </a:solidFill>
            </a:endParaRPr>
          </a:p>
        </p:txBody>
      </p:sp>
      <p:sp>
        <p:nvSpPr>
          <p:cNvPr id="6" name="Rectangle 2"/>
          <p:cNvSpPr txBox="1">
            <a:spLocks noChangeArrowheads="1"/>
          </p:cNvSpPr>
          <p:nvPr/>
        </p:nvSpPr>
        <p:spPr>
          <a:xfrm>
            <a:off x="252750" y="835200"/>
            <a:ext cx="864360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sk-SK" sz="2200" b="1" kern="0" dirty="0">
              <a:solidFill>
                <a:srgbClr val="FF0000"/>
              </a:solidFill>
            </a:endParaRPr>
          </a:p>
        </p:txBody>
      </p:sp>
      <p:sp>
        <p:nvSpPr>
          <p:cNvPr id="8"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Pilot project</a:t>
            </a:r>
          </a:p>
        </p:txBody>
      </p:sp>
      <p:sp>
        <p:nvSpPr>
          <p:cNvPr id="7"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73</a:t>
            </a:fld>
            <a:endParaRPr lang="de-DE" altLang="de-DE" sz="900" dirty="0"/>
          </a:p>
        </p:txBody>
      </p:sp>
    </p:spTree>
    <p:extLst>
      <p:ext uri="{BB962C8B-B14F-4D97-AF65-F5344CB8AC3E}">
        <p14:creationId xmlns:p14="http://schemas.microsoft.com/office/powerpoint/2010/main" val="6945231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252001" y="1927649"/>
            <a:ext cx="8643599" cy="4625549"/>
          </a:xfrm>
        </p:spPr>
        <p:txBody>
          <a:bodyPr lIns="91440" tIns="45720" rIns="91440" bIns="45720">
            <a:normAutofit fontScale="92500" lnSpcReduction="10000"/>
          </a:bodyPr>
          <a:lstStyle/>
          <a:p>
            <a:pPr marL="0" lvl="1" indent="0">
              <a:buNone/>
            </a:pPr>
            <a:r>
              <a:rPr lang="en-US" sz="1400" b="1" dirty="0">
                <a:solidFill>
                  <a:srgbClr val="51626F"/>
                </a:solidFill>
              </a:rPr>
              <a:t>General Information</a:t>
            </a:r>
          </a:p>
          <a:p>
            <a:pPr marL="0" lvl="1" indent="0">
              <a:buNone/>
            </a:pPr>
            <a:endParaRPr lang="en-US" sz="1400" b="1" dirty="0">
              <a:solidFill>
                <a:srgbClr val="51626F"/>
              </a:solidFill>
            </a:endParaRPr>
          </a:p>
          <a:p>
            <a:pPr marL="357188" lvl="1" indent="-357188">
              <a:buFont typeface="Symbol" panose="05050102010706020507" pitchFamily="18" charset="2"/>
              <a:buChar char="-"/>
            </a:pPr>
            <a:r>
              <a:rPr lang="en-US" sz="1400" dirty="0">
                <a:solidFill>
                  <a:srgbClr val="51626F"/>
                </a:solidFill>
              </a:rPr>
              <a:t>The date the proceedings were </a:t>
            </a:r>
            <a:r>
              <a:rPr lang="en-US" sz="1400" b="1" dirty="0">
                <a:solidFill>
                  <a:srgbClr val="51626F"/>
                </a:solidFill>
              </a:rPr>
              <a:t>opened</a:t>
            </a:r>
            <a:r>
              <a:rPr lang="en-US" sz="1400" dirty="0">
                <a:solidFill>
                  <a:srgbClr val="51626F"/>
                </a:solidFill>
              </a:rPr>
              <a:t>, the </a:t>
            </a:r>
            <a:r>
              <a:rPr lang="en-US" sz="1400" b="1" dirty="0">
                <a:solidFill>
                  <a:srgbClr val="51626F"/>
                </a:solidFill>
              </a:rPr>
              <a:t>court </a:t>
            </a:r>
            <a:r>
              <a:rPr lang="en-US" sz="1400" dirty="0">
                <a:solidFill>
                  <a:srgbClr val="51626F"/>
                </a:solidFill>
              </a:rPr>
              <a:t>opening the proceedings, the </a:t>
            </a:r>
            <a:r>
              <a:rPr lang="en-US" sz="1400" b="1" dirty="0">
                <a:solidFill>
                  <a:srgbClr val="51626F"/>
                </a:solidFill>
              </a:rPr>
              <a:t>type</a:t>
            </a:r>
            <a:r>
              <a:rPr lang="en-US" sz="1400" dirty="0">
                <a:solidFill>
                  <a:srgbClr val="51626F"/>
                </a:solidFill>
              </a:rPr>
              <a:t> of proceedings (referred to in Annex A as well as relevant subtypes) and the </a:t>
            </a:r>
            <a:r>
              <a:rPr lang="en-US" sz="1400" b="1" dirty="0">
                <a:solidFill>
                  <a:srgbClr val="51626F"/>
                </a:solidFill>
              </a:rPr>
              <a:t>case reference number</a:t>
            </a:r>
            <a:r>
              <a:rPr lang="en-US" sz="1400" dirty="0">
                <a:solidFill>
                  <a:srgbClr val="51626F"/>
                </a:solidFill>
              </a:rPr>
              <a:t>, if any; </a:t>
            </a:r>
          </a:p>
          <a:p>
            <a:pPr marL="357188" lvl="1" indent="-357188">
              <a:buFont typeface="Symbol" panose="05050102010706020507" pitchFamily="18" charset="2"/>
              <a:buChar char="-"/>
            </a:pPr>
            <a:r>
              <a:rPr lang="en-US" sz="1400" dirty="0">
                <a:solidFill>
                  <a:srgbClr val="51626F"/>
                </a:solidFill>
              </a:rPr>
              <a:t>Whether jurisdiction for opening proceedings is based on Article 3 (1) (</a:t>
            </a:r>
            <a:r>
              <a:rPr lang="en-US" sz="1400" b="1" dirty="0">
                <a:solidFill>
                  <a:srgbClr val="51626F"/>
                </a:solidFill>
              </a:rPr>
              <a:t>main proceeding), </a:t>
            </a:r>
            <a:r>
              <a:rPr lang="en-US" sz="1400" dirty="0">
                <a:solidFill>
                  <a:srgbClr val="51626F"/>
                </a:solidFill>
              </a:rPr>
              <a:t>3 (2) (</a:t>
            </a:r>
            <a:r>
              <a:rPr lang="en-US" sz="1400" b="1" dirty="0">
                <a:solidFill>
                  <a:srgbClr val="51626F"/>
                </a:solidFill>
              </a:rPr>
              <a:t>secondary proceeding) </a:t>
            </a:r>
            <a:r>
              <a:rPr lang="en-US" sz="1400" dirty="0">
                <a:solidFill>
                  <a:srgbClr val="51626F"/>
                </a:solidFill>
              </a:rPr>
              <a:t>or 3 (4) (</a:t>
            </a:r>
            <a:r>
              <a:rPr lang="en-US" sz="1400" b="1" dirty="0">
                <a:solidFill>
                  <a:srgbClr val="51626F"/>
                </a:solidFill>
              </a:rPr>
              <a:t>territorial proceedings); </a:t>
            </a:r>
          </a:p>
          <a:p>
            <a:pPr marL="357188" lvl="1" indent="-357188">
              <a:buFont typeface="Symbol" panose="05050102010706020507" pitchFamily="18" charset="2"/>
              <a:buChar char="-"/>
            </a:pPr>
            <a:r>
              <a:rPr lang="en-US" sz="1400" dirty="0">
                <a:solidFill>
                  <a:srgbClr val="51626F"/>
                </a:solidFill>
              </a:rPr>
              <a:t>The court before which and, where applicable, the time limit within which a challenge (based on a lack of international jurisdiction) of the decision opening insolvency proceedings is to be lodged</a:t>
            </a:r>
          </a:p>
          <a:p>
            <a:pPr marL="357188" lvl="1" indent="-357188">
              <a:buFont typeface="Symbol" panose="05050102010706020507" pitchFamily="18" charset="2"/>
              <a:buChar char="-"/>
            </a:pPr>
            <a:r>
              <a:rPr lang="en-US" sz="1400" dirty="0">
                <a:solidFill>
                  <a:srgbClr val="51626F"/>
                </a:solidFill>
              </a:rPr>
              <a:t>The </a:t>
            </a:r>
            <a:r>
              <a:rPr lang="en-US" sz="1400" b="1" dirty="0">
                <a:solidFill>
                  <a:srgbClr val="51626F"/>
                </a:solidFill>
              </a:rPr>
              <a:t>time limit for lodging claims</a:t>
            </a:r>
            <a:r>
              <a:rPr lang="en-US" sz="1400" dirty="0">
                <a:solidFill>
                  <a:srgbClr val="51626F"/>
                </a:solidFill>
              </a:rPr>
              <a:t>, if any, or a reference to the criteria for calculating that time limit;</a:t>
            </a:r>
          </a:p>
          <a:p>
            <a:pPr marL="719138" lvl="1" indent="-342900" eaLnBrk="1" hangingPunct="1">
              <a:spcBef>
                <a:spcPts val="300"/>
              </a:spcBef>
              <a:spcAft>
                <a:spcPts val="300"/>
              </a:spcAft>
              <a:buFont typeface="Wingdings" panose="05000000000000000000" pitchFamily="2" charset="2"/>
              <a:buChar char="§"/>
              <a:tabLst>
                <a:tab pos="630238" algn="l"/>
              </a:tabLst>
            </a:pPr>
            <a:r>
              <a:rPr lang="en-US" sz="1400" dirty="0">
                <a:solidFill>
                  <a:srgbClr val="51626F"/>
                </a:solidFill>
              </a:rPr>
              <a:t>for foreign creditors the time limit is at least 30 days following the publication of the opening of insolvency proceedings in the insolvency register (Art 55 (6))</a:t>
            </a:r>
          </a:p>
          <a:p>
            <a:pPr marL="357188" lvl="1" indent="-357188">
              <a:buFont typeface="Symbol" panose="05050102010706020507" pitchFamily="18" charset="2"/>
              <a:buChar char="-"/>
            </a:pPr>
            <a:r>
              <a:rPr lang="en-US" sz="1400" dirty="0">
                <a:solidFill>
                  <a:srgbClr val="51626F"/>
                </a:solidFill>
              </a:rPr>
              <a:t>The date of closing main insolvency proceedings; </a:t>
            </a:r>
          </a:p>
          <a:p>
            <a:pPr marL="357188" lvl="1" indent="-357188">
              <a:buFont typeface="Symbol" panose="05050102010706020507" pitchFamily="18" charset="2"/>
              <a:buChar char="-"/>
            </a:pPr>
            <a:endParaRPr lang="en-US" sz="1400" dirty="0">
              <a:solidFill>
                <a:srgbClr val="51626F"/>
              </a:solidFill>
            </a:endParaRPr>
          </a:p>
          <a:p>
            <a:pPr marL="0" lvl="1" indent="0">
              <a:buNone/>
            </a:pPr>
            <a:r>
              <a:rPr lang="en-US" sz="1400" b="1" dirty="0">
                <a:solidFill>
                  <a:srgbClr val="51626F"/>
                </a:solidFill>
              </a:rPr>
              <a:t>Identifying Information</a:t>
            </a:r>
          </a:p>
          <a:p>
            <a:pPr marL="0" lvl="1" indent="0">
              <a:buNone/>
            </a:pPr>
            <a:endParaRPr lang="en-US" sz="1400" b="1" dirty="0">
              <a:solidFill>
                <a:srgbClr val="51626F"/>
              </a:solidFill>
            </a:endParaRPr>
          </a:p>
          <a:p>
            <a:pPr marL="357188" lvl="1" indent="-357188">
              <a:buFont typeface="Symbol" panose="05050102010706020507" pitchFamily="18" charset="2"/>
              <a:buChar char="-"/>
            </a:pPr>
            <a:r>
              <a:rPr lang="en-US" sz="1400" dirty="0">
                <a:solidFill>
                  <a:srgbClr val="51626F"/>
                </a:solidFill>
              </a:rPr>
              <a:t>The name, postal address or e-mail address of the </a:t>
            </a:r>
            <a:r>
              <a:rPr lang="en-US" sz="1400" b="1" dirty="0">
                <a:solidFill>
                  <a:srgbClr val="51626F"/>
                </a:solidFill>
              </a:rPr>
              <a:t>insolvency practitioner</a:t>
            </a:r>
            <a:r>
              <a:rPr lang="en-US" sz="1400" dirty="0">
                <a:solidFill>
                  <a:srgbClr val="51626F"/>
                </a:solidFill>
              </a:rPr>
              <a:t>; </a:t>
            </a:r>
          </a:p>
          <a:p>
            <a:pPr marL="357188" lvl="1" indent="-357188">
              <a:buFont typeface="Symbol" panose="05050102010706020507" pitchFamily="18" charset="2"/>
              <a:buChar char="-"/>
            </a:pPr>
            <a:r>
              <a:rPr lang="en-US" sz="1400" dirty="0">
                <a:solidFill>
                  <a:srgbClr val="51626F"/>
                </a:solidFill>
              </a:rPr>
              <a:t>If the debtor is a company or a legal person, the </a:t>
            </a:r>
            <a:r>
              <a:rPr lang="en-US" sz="1400" b="1" dirty="0">
                <a:solidFill>
                  <a:srgbClr val="51626F"/>
                </a:solidFill>
              </a:rPr>
              <a:t>debtor's name, </a:t>
            </a:r>
            <a:r>
              <a:rPr lang="en-US" sz="1400" dirty="0">
                <a:solidFill>
                  <a:srgbClr val="51626F"/>
                </a:solidFill>
              </a:rPr>
              <a:t>registration number, registered office or, if different, postal address; </a:t>
            </a:r>
          </a:p>
          <a:p>
            <a:pPr marL="357188" lvl="1" indent="-357188">
              <a:buFont typeface="Symbol" panose="05050102010706020507" pitchFamily="18" charset="2"/>
              <a:buChar char="-"/>
            </a:pPr>
            <a:r>
              <a:rPr lang="en-US" sz="1400" dirty="0">
                <a:solidFill>
                  <a:srgbClr val="51626F"/>
                </a:solidFill>
              </a:rPr>
              <a:t>If the debtor is an </a:t>
            </a:r>
            <a:r>
              <a:rPr lang="en-US" sz="1400" b="1" dirty="0">
                <a:solidFill>
                  <a:srgbClr val="51626F"/>
                </a:solidFill>
              </a:rPr>
              <a:t>individual</a:t>
            </a:r>
            <a:r>
              <a:rPr lang="en-US" sz="1400" dirty="0">
                <a:solidFill>
                  <a:srgbClr val="51626F"/>
                </a:solidFill>
              </a:rPr>
              <a:t> whether or not exercising an independent business or professional activity, the debtor's name, registration number, if any, and postal address or, where the address is protected, the debtor's place and date of birth. </a:t>
            </a:r>
          </a:p>
          <a:p>
            <a:pPr marL="357188" lvl="1" indent="-357188">
              <a:buFont typeface="Symbol" panose="05050102010706020507" pitchFamily="18" charset="2"/>
              <a:buChar char="-"/>
            </a:pPr>
            <a:endParaRPr lang="en-US" sz="1400" dirty="0">
              <a:solidFill>
                <a:srgbClr val="51626F"/>
              </a:solidFill>
            </a:endParaRPr>
          </a:p>
        </p:txBody>
      </p:sp>
      <p:sp>
        <p:nvSpPr>
          <p:cNvPr id="7" name="Rectangle 2"/>
          <p:cNvSpPr txBox="1">
            <a:spLocks noChangeArrowheads="1"/>
          </p:cNvSpPr>
          <p:nvPr/>
        </p:nvSpPr>
        <p:spPr>
          <a:xfrm>
            <a:off x="251999" y="3094235"/>
            <a:ext cx="547213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en-GB" sz="2400" b="1" kern="0" dirty="0"/>
          </a:p>
        </p:txBody>
      </p:sp>
      <p:sp>
        <p:nvSpPr>
          <p:cNvPr id="6" name="Rectangle 2"/>
          <p:cNvSpPr txBox="1">
            <a:spLocks noChangeArrowheads="1"/>
          </p:cNvSpPr>
          <p:nvPr/>
        </p:nvSpPr>
        <p:spPr>
          <a:xfrm>
            <a:off x="252750" y="835200"/>
            <a:ext cx="864360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sk-SK" sz="2200" b="1" kern="0" dirty="0">
              <a:solidFill>
                <a:srgbClr val="FF0000"/>
              </a:solidFill>
            </a:endParaRPr>
          </a:p>
        </p:txBody>
      </p:sp>
      <p:sp>
        <p:nvSpPr>
          <p:cNvPr id="8"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Art 24 - Mandatory information</a:t>
            </a:r>
          </a:p>
        </p:txBody>
      </p:sp>
      <p:sp>
        <p:nvSpPr>
          <p:cNvPr id="10"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74</a:t>
            </a:fld>
            <a:endParaRPr lang="de-DE" altLang="de-DE" sz="900" dirty="0"/>
          </a:p>
        </p:txBody>
      </p:sp>
    </p:spTree>
    <p:extLst>
      <p:ext uri="{BB962C8B-B14F-4D97-AF65-F5344CB8AC3E}">
        <p14:creationId xmlns:p14="http://schemas.microsoft.com/office/powerpoint/2010/main" val="62520939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252001" y="1927650"/>
            <a:ext cx="8643599" cy="4347296"/>
          </a:xfrm>
        </p:spPr>
        <p:txBody>
          <a:bodyPr lIns="91440" tIns="45720" rIns="91440" bIns="45720"/>
          <a:lstStyle/>
          <a:p>
            <a:pPr marL="0" lvl="1" indent="0">
              <a:buNone/>
            </a:pPr>
            <a:r>
              <a:rPr lang="en-US" sz="1600" b="1" dirty="0">
                <a:solidFill>
                  <a:srgbClr val="51626F"/>
                </a:solidFill>
              </a:rPr>
              <a:t>Option 1</a:t>
            </a:r>
          </a:p>
          <a:p>
            <a:pPr marL="357188" lvl="1" indent="-357188">
              <a:buFont typeface="Symbol" panose="05050102010706020507" pitchFamily="18" charset="2"/>
              <a:buChar char="-"/>
            </a:pPr>
            <a:r>
              <a:rPr lang="en-US" sz="1600" dirty="0">
                <a:solidFill>
                  <a:srgbClr val="51626F"/>
                </a:solidFill>
              </a:rPr>
              <a:t>Member States are not be obliged to include individuals </a:t>
            </a:r>
            <a:r>
              <a:rPr lang="en-US" sz="1600" b="1" dirty="0">
                <a:solidFill>
                  <a:srgbClr val="51626F"/>
                </a:solidFill>
              </a:rPr>
              <a:t>not exercising an independent business or professional activity </a:t>
            </a:r>
            <a:r>
              <a:rPr lang="en-US" sz="1600" dirty="0">
                <a:solidFill>
                  <a:srgbClr val="51626F"/>
                </a:solidFill>
              </a:rPr>
              <a:t>provided that known foreign creditors are informed about:</a:t>
            </a:r>
          </a:p>
          <a:p>
            <a:pPr marL="719138" lvl="1" indent="-342900" eaLnBrk="1" hangingPunct="1">
              <a:spcBef>
                <a:spcPts val="300"/>
              </a:spcBef>
              <a:spcAft>
                <a:spcPts val="300"/>
              </a:spcAft>
              <a:buFont typeface="Wingdings" panose="05000000000000000000" pitchFamily="2" charset="2"/>
              <a:buChar char="§"/>
              <a:tabLst>
                <a:tab pos="630238" algn="l"/>
              </a:tabLst>
            </a:pPr>
            <a:r>
              <a:rPr lang="en-US" sz="1600" dirty="0">
                <a:solidFill>
                  <a:srgbClr val="51626F"/>
                </a:solidFill>
              </a:rPr>
              <a:t>The competent insolvency court</a:t>
            </a:r>
          </a:p>
          <a:p>
            <a:pPr marL="719138" lvl="1" indent="-342900" eaLnBrk="1" hangingPunct="1">
              <a:spcBef>
                <a:spcPts val="300"/>
              </a:spcBef>
              <a:spcAft>
                <a:spcPts val="300"/>
              </a:spcAft>
              <a:buFont typeface="Wingdings" panose="05000000000000000000" pitchFamily="2" charset="2"/>
              <a:buChar char="§"/>
              <a:tabLst>
                <a:tab pos="630238" algn="l"/>
              </a:tabLst>
            </a:pPr>
            <a:r>
              <a:rPr lang="en-US" sz="1600" dirty="0">
                <a:solidFill>
                  <a:srgbClr val="51626F"/>
                </a:solidFill>
              </a:rPr>
              <a:t>The time limit within which a challenge of the decision opening insolvency proceedings is to be lodged</a:t>
            </a:r>
          </a:p>
          <a:p>
            <a:pPr marL="0" lvl="1" indent="0">
              <a:buNone/>
            </a:pPr>
            <a:r>
              <a:rPr lang="en-US" sz="1600" b="1" dirty="0">
                <a:solidFill>
                  <a:srgbClr val="51626F"/>
                </a:solidFill>
              </a:rPr>
              <a:t>Option 2</a:t>
            </a:r>
          </a:p>
          <a:p>
            <a:pPr marL="357188" lvl="1" indent="-357188">
              <a:buFont typeface="Symbol" panose="05050102010706020507" pitchFamily="18" charset="2"/>
              <a:buChar char="-"/>
            </a:pPr>
            <a:r>
              <a:rPr lang="en-US" sz="1600" dirty="0">
                <a:solidFill>
                  <a:srgbClr val="51626F"/>
                </a:solidFill>
              </a:rPr>
              <a:t>Member States may make access to mandatory information concerning individuals who are not exercising an independent business or professional activity, and concerning individuals exercising an independent business or professional activity when the insolvency proceedings are not related to that activity, subject to </a:t>
            </a:r>
            <a:r>
              <a:rPr lang="en-US" sz="1600" b="1" dirty="0">
                <a:solidFill>
                  <a:srgbClr val="51626F"/>
                </a:solidFill>
              </a:rPr>
              <a:t>supplementary search criteria</a:t>
            </a:r>
            <a:br>
              <a:rPr lang="en-US" sz="1600" dirty="0">
                <a:solidFill>
                  <a:srgbClr val="51626F"/>
                </a:solidFill>
              </a:rPr>
            </a:br>
            <a:r>
              <a:rPr lang="en-US" sz="1600" dirty="0">
                <a:solidFill>
                  <a:srgbClr val="51626F"/>
                </a:solidFill>
              </a:rPr>
              <a:t>or</a:t>
            </a:r>
          </a:p>
          <a:p>
            <a:pPr marL="357188" lvl="1" indent="-357188">
              <a:buFont typeface="Symbol" panose="05050102010706020507" pitchFamily="18" charset="2"/>
              <a:buChar char="-"/>
            </a:pPr>
            <a:r>
              <a:rPr lang="en-US" sz="1600" dirty="0">
                <a:solidFill>
                  <a:srgbClr val="51626F"/>
                </a:solidFill>
              </a:rPr>
              <a:t>Make access conditional upon a request to the competent authority </a:t>
            </a:r>
            <a:br>
              <a:rPr lang="en-US" sz="1600" dirty="0">
                <a:solidFill>
                  <a:srgbClr val="51626F"/>
                </a:solidFill>
              </a:rPr>
            </a:br>
            <a:r>
              <a:rPr lang="en-US" sz="1600" dirty="0">
                <a:solidFill>
                  <a:srgbClr val="51626F"/>
                </a:solidFill>
              </a:rPr>
              <a:t>(with or without the requirement for legitimate interest)</a:t>
            </a:r>
          </a:p>
        </p:txBody>
      </p:sp>
      <p:sp>
        <p:nvSpPr>
          <p:cNvPr id="7" name="Rectangle 2"/>
          <p:cNvSpPr txBox="1">
            <a:spLocks noChangeArrowheads="1"/>
          </p:cNvSpPr>
          <p:nvPr/>
        </p:nvSpPr>
        <p:spPr>
          <a:xfrm>
            <a:off x="251999" y="3094235"/>
            <a:ext cx="547213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en-GB" sz="2400" b="1" kern="0" dirty="0"/>
          </a:p>
        </p:txBody>
      </p:sp>
      <p:sp>
        <p:nvSpPr>
          <p:cNvPr id="6" name="Rectangle 2"/>
          <p:cNvSpPr txBox="1">
            <a:spLocks noChangeArrowheads="1"/>
          </p:cNvSpPr>
          <p:nvPr/>
        </p:nvSpPr>
        <p:spPr>
          <a:xfrm>
            <a:off x="252750" y="835200"/>
            <a:ext cx="8643600" cy="648000"/>
          </a:xfrm>
          <a:prstGeom prst="rect">
            <a:avLst/>
          </a:prstGeom>
        </p:spPr>
        <p:txBody>
          <a:bodyPr anchor="ctr"/>
          <a:lstStyle>
            <a:lvl1pPr algn="l" defTabSz="457200" rtl="0" eaLnBrk="0" fontAlgn="base" hangingPunct="0">
              <a:spcBef>
                <a:spcPct val="0"/>
              </a:spcBef>
              <a:spcAft>
                <a:spcPct val="0"/>
              </a:spcAft>
              <a:defRPr sz="2100">
                <a:solidFill>
                  <a:srgbClr val="51626F"/>
                </a:solidFill>
                <a:latin typeface="+mj-lt"/>
                <a:ea typeface="+mj-ea"/>
                <a:cs typeface="+mj-cs"/>
              </a:defRPr>
            </a:lvl1pPr>
            <a:lvl2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2pPr>
            <a:lvl3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3pPr>
            <a:lvl4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4pPr>
            <a:lvl5pPr algn="l" defTabSz="457200" rtl="0" eaLnBrk="0" fontAlgn="base" hangingPunct="0">
              <a:spcBef>
                <a:spcPct val="0"/>
              </a:spcBef>
              <a:spcAft>
                <a:spcPct val="0"/>
              </a:spcAft>
              <a:defRPr sz="2100">
                <a:solidFill>
                  <a:srgbClr val="51626F"/>
                </a:solidFill>
                <a:latin typeface="Arial" charset="0"/>
                <a:ea typeface="ＭＳ Ｐゴシック" pitchFamily="34" charset="-128"/>
              </a:defRPr>
            </a:lvl5pPr>
            <a:lvl6pPr marL="4572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6pPr>
            <a:lvl7pPr marL="9144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algn="l" defTabSz="457200" rtl="0" eaLnBrk="0" fontAlgn="base" hangingPunct="0">
              <a:spcBef>
                <a:spcPct val="0"/>
              </a:spcBef>
              <a:spcAft>
                <a:spcPct val="0"/>
              </a:spcAft>
              <a:defRPr sz="2100">
                <a:solidFill>
                  <a:srgbClr val="5C6F7B"/>
                </a:solidFill>
                <a:latin typeface="Arial" charset="0"/>
                <a:ea typeface="ＭＳ Ｐゴシック" pitchFamily="34" charset="-128"/>
              </a:defRPr>
            </a:lvl9pPr>
          </a:lstStyle>
          <a:p>
            <a:pPr>
              <a:buFontTx/>
            </a:pPr>
            <a:endParaRPr lang="sk-SK" sz="2200" b="1" kern="0" dirty="0">
              <a:solidFill>
                <a:srgbClr val="FF0000"/>
              </a:solidFill>
            </a:endParaRPr>
          </a:p>
        </p:txBody>
      </p:sp>
      <p:sp>
        <p:nvSpPr>
          <p:cNvPr id="8"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Exemptions for individuals </a:t>
            </a:r>
          </a:p>
        </p:txBody>
      </p:sp>
      <p:sp>
        <p:nvSpPr>
          <p:cNvPr id="10"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75</a:t>
            </a:fld>
            <a:endParaRPr lang="de-DE" altLang="de-DE" sz="900" dirty="0"/>
          </a:p>
        </p:txBody>
      </p:sp>
    </p:spTree>
    <p:extLst>
      <p:ext uri="{BB962C8B-B14F-4D97-AF65-F5344CB8AC3E}">
        <p14:creationId xmlns:p14="http://schemas.microsoft.com/office/powerpoint/2010/main" val="174609608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4294967295"/>
          </p:nvPr>
        </p:nvSpPr>
        <p:spPr>
          <a:xfrm>
            <a:off x="252001" y="1927650"/>
            <a:ext cx="8643599" cy="3615900"/>
          </a:xfrm>
        </p:spPr>
        <p:txBody>
          <a:bodyPr lIns="91440" tIns="45720" rIns="91440" bIns="45720"/>
          <a:lstStyle/>
          <a:p>
            <a:pPr marL="0" lvl="1" indent="0">
              <a:buNone/>
            </a:pPr>
            <a:r>
              <a:rPr lang="en-US" sz="1600" b="1" dirty="0">
                <a:solidFill>
                  <a:srgbClr val="51626F"/>
                </a:solidFill>
              </a:rPr>
              <a:t>Mandatory 	</a:t>
            </a:r>
          </a:p>
          <a:p>
            <a:pPr marL="357188" lvl="1" indent="-357188"/>
            <a:r>
              <a:rPr lang="en-US" sz="1600" dirty="0">
                <a:solidFill>
                  <a:srgbClr val="51626F"/>
                </a:solidFill>
              </a:rPr>
              <a:t>For IP or debtor in possession (“shall request”):</a:t>
            </a:r>
          </a:p>
          <a:p>
            <a:pPr marL="357188" lvl="1" indent="-357188"/>
            <a:r>
              <a:rPr lang="en-US" sz="1600" dirty="0">
                <a:solidFill>
                  <a:srgbClr val="51626F"/>
                </a:solidFill>
              </a:rPr>
              <a:t>When an establishment of the debtor is located in another Member State</a:t>
            </a:r>
          </a:p>
          <a:p>
            <a:pPr marL="0" lvl="1" indent="0">
              <a:buNone/>
            </a:pPr>
            <a:r>
              <a:rPr lang="en-US" sz="1600" b="1" dirty="0">
                <a:solidFill>
                  <a:srgbClr val="51626F"/>
                </a:solidFill>
              </a:rPr>
              <a:t>Voluntary	</a:t>
            </a:r>
          </a:p>
          <a:p>
            <a:pPr marL="357188" lvl="1" indent="-357188"/>
            <a:r>
              <a:rPr lang="en-US" sz="1600" dirty="0">
                <a:solidFill>
                  <a:srgbClr val="51626F"/>
                </a:solidFill>
              </a:rPr>
              <a:t>For IP or debtor in possession:</a:t>
            </a:r>
          </a:p>
          <a:p>
            <a:pPr marL="357188" lvl="1" indent="-357188"/>
            <a:r>
              <a:rPr lang="en-US" sz="1600" dirty="0">
                <a:solidFill>
                  <a:srgbClr val="51626F"/>
                </a:solidFill>
              </a:rPr>
              <a:t>When “it is deemed necessary”  (for example debtor has receivables in another Member State)</a:t>
            </a:r>
          </a:p>
          <a:p>
            <a:pPr marL="0" lvl="1" indent="0">
              <a:buFont typeface="Arial" charset="0"/>
              <a:buNone/>
            </a:pPr>
            <a:r>
              <a:rPr lang="en-US" sz="1600" b="1" dirty="0">
                <a:solidFill>
                  <a:srgbClr val="51626F"/>
                </a:solidFill>
              </a:rPr>
              <a:t>Form</a:t>
            </a:r>
          </a:p>
          <a:p>
            <a:pPr marL="357188" lvl="1" indent="-357188"/>
            <a:r>
              <a:rPr lang="en-US" sz="1600" dirty="0">
                <a:solidFill>
                  <a:srgbClr val="51626F"/>
                </a:solidFill>
              </a:rPr>
              <a:t>“in accordance with the publication procedures provided for in the other Member State”</a:t>
            </a:r>
          </a:p>
          <a:p>
            <a:pPr marL="0" lvl="1" indent="0">
              <a:buNone/>
            </a:pPr>
            <a:r>
              <a:rPr lang="en-US" sz="1600" b="1" dirty="0">
                <a:solidFill>
                  <a:srgbClr val="51626F"/>
                </a:solidFill>
              </a:rPr>
              <a:t>Consequences of non- publication ( Art 31):</a:t>
            </a:r>
          </a:p>
          <a:p>
            <a:pPr marL="357188" lvl="1" indent="-357188"/>
            <a:r>
              <a:rPr lang="en-US" sz="1600" dirty="0">
                <a:solidFill>
                  <a:srgbClr val="51626F"/>
                </a:solidFill>
              </a:rPr>
              <a:t>Payment to the debtor has discharging effect if effected before the publication</a:t>
            </a:r>
          </a:p>
          <a:p>
            <a:pPr marL="357188" lvl="1" indent="-357188"/>
            <a:r>
              <a:rPr lang="en-US" sz="1600" dirty="0">
                <a:solidFill>
                  <a:srgbClr val="51626F"/>
                </a:solidFill>
              </a:rPr>
              <a:t>Before publication the person honoring the obligation is presumed (in the absence of proof to the contrary) to have been unaware of the opening of proceedings</a:t>
            </a:r>
            <a:endParaRPr lang="en-US" sz="1600" i="1" dirty="0">
              <a:solidFill>
                <a:srgbClr val="51626F"/>
              </a:solidFill>
            </a:endParaRPr>
          </a:p>
          <a:p>
            <a:pPr marL="0" lvl="1" indent="0">
              <a:buNone/>
            </a:pPr>
            <a:endParaRPr lang="en-US" sz="1600" dirty="0">
              <a:solidFill>
                <a:srgbClr val="51626F"/>
              </a:solidFill>
            </a:endParaRPr>
          </a:p>
        </p:txBody>
      </p:sp>
      <p:sp>
        <p:nvSpPr>
          <p:cNvPr id="8"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Publication in another Member State (Art 28)</a:t>
            </a:r>
          </a:p>
        </p:txBody>
      </p:sp>
      <p:sp>
        <p:nvSpPr>
          <p:cNvPr id="5"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76</a:t>
            </a:fld>
            <a:endParaRPr lang="de-DE" altLang="de-DE" sz="900" dirty="0"/>
          </a:p>
        </p:txBody>
      </p:sp>
    </p:spTree>
    <p:extLst>
      <p:ext uri="{BB962C8B-B14F-4D97-AF65-F5344CB8AC3E}">
        <p14:creationId xmlns:p14="http://schemas.microsoft.com/office/powerpoint/2010/main" val="8134621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haltsplatzhalter 3"/>
          <p:cNvSpPr>
            <a:spLocks noGrp="1"/>
          </p:cNvSpPr>
          <p:nvPr>
            <p:ph sz="half" idx="2"/>
          </p:nvPr>
        </p:nvSpPr>
        <p:spPr>
          <a:xfrm>
            <a:off x="252000" y="1927650"/>
            <a:ext cx="4536024" cy="1683000"/>
          </a:xfrm>
        </p:spPr>
        <p:txBody>
          <a:bodyPr>
            <a:normAutofit/>
          </a:bodyPr>
          <a:lstStyle/>
          <a:p>
            <a:pPr marL="0" indent="0">
              <a:spcBef>
                <a:spcPts val="0"/>
              </a:spcBef>
              <a:buNone/>
            </a:pPr>
            <a:r>
              <a:rPr lang="en-GB" sz="1600" b="1" dirty="0">
                <a:solidFill>
                  <a:srgbClr val="51626F"/>
                </a:solidFill>
              </a:rPr>
              <a:t>Establishment</a:t>
            </a:r>
          </a:p>
          <a:p>
            <a:pPr>
              <a:spcBef>
                <a:spcPts val="0"/>
              </a:spcBef>
              <a:buFont typeface="Symbol" panose="05050102010706020507" pitchFamily="18" charset="2"/>
              <a:buChar char="-"/>
            </a:pPr>
            <a:r>
              <a:rPr lang="en-GB" sz="1600" dirty="0">
                <a:solidFill>
                  <a:srgbClr val="51626F"/>
                </a:solidFill>
              </a:rPr>
              <a:t>If registered in the public register (company register) of the Member State where establishment is located – duty for IP to take all necessary measures to ensure registration </a:t>
            </a:r>
          </a:p>
        </p:txBody>
      </p:sp>
      <p:sp>
        <p:nvSpPr>
          <p:cNvPr id="6" name="Inhaltsplatzhalter 5"/>
          <p:cNvSpPr>
            <a:spLocks noGrp="1"/>
          </p:cNvSpPr>
          <p:nvPr>
            <p:ph sz="quarter" idx="4"/>
          </p:nvPr>
        </p:nvSpPr>
        <p:spPr>
          <a:xfrm>
            <a:off x="4788024" y="1927650"/>
            <a:ext cx="4032448" cy="1542157"/>
          </a:xfrm>
        </p:spPr>
        <p:txBody>
          <a:bodyPr/>
          <a:lstStyle/>
          <a:p>
            <a:pPr marL="0" indent="0">
              <a:spcBef>
                <a:spcPts val="0"/>
              </a:spcBef>
              <a:buNone/>
            </a:pPr>
            <a:r>
              <a:rPr lang="en-GB" sz="1600" b="1" dirty="0">
                <a:solidFill>
                  <a:srgbClr val="51626F"/>
                </a:solidFill>
              </a:rPr>
              <a:t>Immovable Property</a:t>
            </a:r>
          </a:p>
          <a:p>
            <a:pPr>
              <a:spcBef>
                <a:spcPts val="0"/>
              </a:spcBef>
              <a:buFont typeface="Symbol" panose="05050102010706020507" pitchFamily="18" charset="2"/>
              <a:buChar char="-"/>
            </a:pPr>
            <a:r>
              <a:rPr lang="en-GB" sz="1600" dirty="0">
                <a:solidFill>
                  <a:srgbClr val="51626F"/>
                </a:solidFill>
              </a:rPr>
              <a:t>Registration of foreign proceedings in the Land register</a:t>
            </a:r>
          </a:p>
          <a:p>
            <a:pPr marL="0" indent="0">
              <a:spcBef>
                <a:spcPts val="0"/>
              </a:spcBef>
            </a:pPr>
            <a:endParaRPr lang="de-AT" dirty="0"/>
          </a:p>
        </p:txBody>
      </p:sp>
      <p:sp>
        <p:nvSpPr>
          <p:cNvPr id="7" name="Textfeld 6"/>
          <p:cNvSpPr txBox="1"/>
          <p:nvPr/>
        </p:nvSpPr>
        <p:spPr>
          <a:xfrm>
            <a:off x="252000" y="3789040"/>
            <a:ext cx="8064896" cy="2339102"/>
          </a:xfrm>
          <a:prstGeom prst="rect">
            <a:avLst/>
          </a:prstGeom>
          <a:noFill/>
        </p:spPr>
        <p:txBody>
          <a:bodyPr wrap="square" rtlCol="0">
            <a:spAutoFit/>
          </a:bodyPr>
          <a:lstStyle/>
          <a:p>
            <a:r>
              <a:rPr lang="en-GB" sz="1600" b="1" dirty="0">
                <a:solidFill>
                  <a:srgbClr val="51626F"/>
                </a:solidFill>
              </a:rPr>
              <a:t>Precondition</a:t>
            </a:r>
            <a:endParaRPr lang="en-GB" sz="1600" dirty="0">
              <a:solidFill>
                <a:srgbClr val="51626F"/>
              </a:solidFill>
            </a:endParaRPr>
          </a:p>
          <a:p>
            <a:r>
              <a:rPr lang="en-GB" sz="1600" dirty="0">
                <a:solidFill>
                  <a:srgbClr val="51626F"/>
                </a:solidFill>
              </a:rPr>
              <a:t>Law of the Member State where establishment or immovable property is located requires registration also in domestic cases</a:t>
            </a:r>
          </a:p>
          <a:p>
            <a:endParaRPr lang="en-GB" sz="1600" dirty="0">
              <a:solidFill>
                <a:srgbClr val="51626F"/>
              </a:solidFill>
            </a:endParaRPr>
          </a:p>
          <a:p>
            <a:r>
              <a:rPr lang="en-GB" sz="1600" b="1" dirty="0">
                <a:solidFill>
                  <a:srgbClr val="51626F"/>
                </a:solidFill>
              </a:rPr>
              <a:t>Necessary documents (Art 22)</a:t>
            </a:r>
          </a:p>
          <a:p>
            <a:endParaRPr lang="en-GB" sz="1600" b="1" dirty="0">
              <a:solidFill>
                <a:srgbClr val="51626F"/>
              </a:solidFill>
            </a:endParaRPr>
          </a:p>
          <a:p>
            <a:r>
              <a:rPr lang="en-GB" sz="1600" dirty="0">
                <a:solidFill>
                  <a:srgbClr val="51626F"/>
                </a:solidFill>
              </a:rPr>
              <a:t>Certified copy of the original decision appointing the IP, translation into the official language of the other Member State may be required, no further formalities</a:t>
            </a:r>
          </a:p>
          <a:p>
            <a:endParaRPr lang="de-AT" dirty="0">
              <a:solidFill>
                <a:srgbClr val="51626F"/>
              </a:solidFill>
            </a:endParaRPr>
          </a:p>
        </p:txBody>
      </p:sp>
      <p:sp>
        <p:nvSpPr>
          <p:cNvPr id="10"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Registration in public registers of another Member State (Art 29)</a:t>
            </a:r>
          </a:p>
        </p:txBody>
      </p:sp>
      <p:sp>
        <p:nvSpPr>
          <p:cNvPr id="8"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77</a:t>
            </a:fld>
            <a:endParaRPr lang="de-DE" altLang="de-DE" sz="900" dirty="0"/>
          </a:p>
        </p:txBody>
      </p:sp>
    </p:spTree>
    <p:extLst>
      <p:ext uri="{BB962C8B-B14F-4D97-AF65-F5344CB8AC3E}">
        <p14:creationId xmlns:p14="http://schemas.microsoft.com/office/powerpoint/2010/main" val="213550379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Austria</a:t>
            </a:r>
          </a:p>
        </p:txBody>
      </p:sp>
      <p:graphicFrame>
        <p:nvGraphicFramePr>
          <p:cNvPr id="6" name="Tabelle 5"/>
          <p:cNvGraphicFramePr>
            <a:graphicFrameLocks noGrp="1"/>
          </p:cNvGraphicFramePr>
          <p:nvPr>
            <p:extLst/>
          </p:nvPr>
        </p:nvGraphicFramePr>
        <p:xfrm>
          <a:off x="250824" y="1916832"/>
          <a:ext cx="8641176" cy="420624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de-AT" sz="1400" b="0" dirty="0">
                          <a:solidFill>
                            <a:srgbClr val="51626F"/>
                          </a:solidFill>
                        </a:rPr>
                        <a:t>www.edikte.justiz.gv.at</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Published in current insolvency register</a:t>
                      </a:r>
                      <a:endParaRPr lang="en-US" sz="1400" b="0" i="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rPr>
                        <a:t>Constitutive</a:t>
                      </a:r>
                      <a:endParaRPr lang="de-AT" sz="1400" b="0" dirty="0">
                        <a:solidFill>
                          <a:srgbClr val="51626F"/>
                        </a:solidFill>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None/Constitutive</a:t>
                      </a:r>
                      <a:endParaRPr lang="en-US" sz="1400" b="0" i="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Commercial </a:t>
                      </a:r>
                      <a:r>
                        <a:rPr lang="de-AT" sz="1400" u="none" strike="noStrike" kern="1200" dirty="0" err="1">
                          <a:solidFill>
                            <a:srgbClr val="51626F"/>
                          </a:solidFill>
                          <a:effectLst/>
                        </a:rPr>
                        <a:t>register</a:t>
                      </a:r>
                      <a:r>
                        <a:rPr lang="de-AT" sz="1400" u="none" strike="noStrike" kern="1200" dirty="0">
                          <a:solidFill>
                            <a:srgbClr val="51626F"/>
                          </a:solidFill>
                          <a:effectLst/>
                        </a:rPr>
                        <a:t>, </a:t>
                      </a:r>
                      <a:r>
                        <a:rPr lang="de-AT" sz="1400" u="none" strike="noStrike" kern="1200" dirty="0" err="1">
                          <a:solidFill>
                            <a:srgbClr val="51626F"/>
                          </a:solidFill>
                          <a:effectLst/>
                        </a:rPr>
                        <a:t>land</a:t>
                      </a:r>
                      <a:r>
                        <a:rPr lang="de-AT" sz="1400" u="none" strike="noStrike" kern="1200" dirty="0">
                          <a:solidFill>
                            <a:srgbClr val="51626F"/>
                          </a:solidFill>
                          <a:effectLst/>
                        </a:rPr>
                        <a:t> </a:t>
                      </a:r>
                      <a:r>
                        <a:rPr lang="en-US" sz="1400" u="none" strike="noStrike" kern="1200" noProof="0" dirty="0">
                          <a:solidFill>
                            <a:srgbClr val="51626F"/>
                          </a:solidFill>
                          <a:effectLst/>
                        </a:rPr>
                        <a:t>register, ship</a:t>
                      </a:r>
                      <a:r>
                        <a:rPr lang="en-US" sz="1400" u="none" strike="noStrike" kern="1200" baseline="0" noProof="0" dirty="0">
                          <a:solidFill>
                            <a:srgbClr val="51626F"/>
                          </a:solidFill>
                          <a:effectLst/>
                        </a:rPr>
                        <a:t> register and patent register</a:t>
                      </a:r>
                      <a:endParaRPr lang="en-US" sz="1400" b="0" i="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Ministry</a:t>
                      </a:r>
                      <a:r>
                        <a:rPr lang="de-AT" sz="1400" u="none" strike="noStrike" kern="1200" dirty="0">
                          <a:solidFill>
                            <a:srgbClr val="51626F"/>
                          </a:solidFill>
                          <a:effectLst/>
                        </a:rPr>
                        <a:t> of Justice</a:t>
                      </a:r>
                      <a:endParaRPr lang="de-AT" sz="1400" b="0" i="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1 year after termination of the proceedings</a:t>
                      </a:r>
                      <a:br>
                        <a:rPr lang="en-US" sz="1400" u="none" strike="noStrike" kern="1200" dirty="0">
                          <a:solidFill>
                            <a:srgbClr val="51626F"/>
                          </a:solidFill>
                          <a:effectLst/>
                        </a:rPr>
                      </a:br>
                      <a:r>
                        <a:rPr lang="en-US" sz="1400" u="none" strike="noStrike" kern="1200" dirty="0">
                          <a:solidFill>
                            <a:srgbClr val="51626F"/>
                          </a:solidFill>
                          <a:effectLst/>
                        </a:rPr>
                        <a:t>3 years if the proceedings were not opened, due to a lack of assets</a:t>
                      </a:r>
                      <a:endParaRPr lang="en-US" sz="1400" b="0" i="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b="0" dirty="0" err="1">
                          <a:solidFill>
                            <a:srgbClr val="51626F"/>
                          </a:solidFill>
                        </a:rPr>
                        <a:t>No</a:t>
                      </a:r>
                      <a:endParaRPr lang="de-AT" sz="1400" b="0" dirty="0">
                        <a:solidFill>
                          <a:srgbClr val="51626F"/>
                        </a:solidFill>
                      </a:endParaRP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Contact the commercial court Vienna</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Contact the</a:t>
                      </a:r>
                      <a:r>
                        <a:rPr lang="en-US" sz="1400" b="0" i="0" u="none" strike="noStrike" kern="1200" baseline="0" dirty="0">
                          <a:solidFill>
                            <a:srgbClr val="51626F"/>
                          </a:solidFill>
                          <a:effectLst/>
                          <a:latin typeface="+mn-lt"/>
                          <a:ea typeface="+mn-ea"/>
                          <a:cs typeface="+mn-cs"/>
                        </a:rPr>
                        <a:t> local  higher Court (</a:t>
                      </a:r>
                      <a:r>
                        <a:rPr lang="en-US" sz="1400" b="0" i="0" u="none" strike="noStrike" kern="1200" baseline="0" dirty="0" err="1">
                          <a:solidFill>
                            <a:srgbClr val="51626F"/>
                          </a:solidFill>
                          <a:effectLst/>
                          <a:latin typeface="+mn-lt"/>
                          <a:ea typeface="+mn-ea"/>
                          <a:cs typeface="+mn-cs"/>
                        </a:rPr>
                        <a:t>Landesgericht</a:t>
                      </a:r>
                      <a:r>
                        <a:rPr lang="en-US" sz="1400" b="0" i="0" u="none" strike="noStrike" kern="1200" baseline="0" dirty="0">
                          <a:solidFill>
                            <a:srgbClr val="51626F"/>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Contact the local Court</a:t>
                      </a:r>
                      <a:r>
                        <a:rPr lang="en-US" sz="1400" b="0" i="0" u="none" strike="noStrike" kern="1200" baseline="0" dirty="0">
                          <a:solidFill>
                            <a:srgbClr val="51626F"/>
                          </a:solidFill>
                          <a:effectLst/>
                          <a:latin typeface="+mn-lt"/>
                          <a:ea typeface="+mn-ea"/>
                          <a:cs typeface="+mn-cs"/>
                        </a:rPr>
                        <a:t> (</a:t>
                      </a:r>
                      <a:r>
                        <a:rPr lang="en-US" sz="1400" b="0" i="0" u="none" strike="noStrike" kern="1200" baseline="0" dirty="0" err="1">
                          <a:solidFill>
                            <a:srgbClr val="51626F"/>
                          </a:solidFill>
                          <a:effectLst/>
                          <a:latin typeface="+mn-lt"/>
                          <a:ea typeface="+mn-ea"/>
                          <a:cs typeface="+mn-cs"/>
                        </a:rPr>
                        <a:t>Bezirksgericht</a:t>
                      </a:r>
                      <a:r>
                        <a:rPr lang="en-US" sz="1400" b="0" i="0" u="none" strike="noStrike" kern="1200" baseline="0" dirty="0">
                          <a:solidFill>
                            <a:srgbClr val="51626F"/>
                          </a:solidFill>
                          <a:effectLst/>
                          <a:latin typeface="+mn-lt"/>
                          <a:ea typeface="+mn-ea"/>
                          <a:cs typeface="+mn-cs"/>
                        </a:rPr>
                        <a:t>)</a:t>
                      </a:r>
                      <a:endParaRPr lang="en-US" sz="1400" b="0" i="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78</a:t>
            </a:fld>
            <a:endParaRPr lang="de-DE" altLang="de-DE" sz="900" dirty="0"/>
          </a:p>
        </p:txBody>
      </p:sp>
    </p:spTree>
    <p:extLst>
      <p:ext uri="{BB962C8B-B14F-4D97-AF65-F5344CB8AC3E}">
        <p14:creationId xmlns:p14="http://schemas.microsoft.com/office/powerpoint/2010/main" val="51802302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Belgium</a:t>
            </a:r>
          </a:p>
        </p:txBody>
      </p:sp>
      <p:graphicFrame>
        <p:nvGraphicFramePr>
          <p:cNvPr id="6" name="Tabelle 5"/>
          <p:cNvGraphicFramePr>
            <a:graphicFrameLocks noGrp="1"/>
          </p:cNvGraphicFramePr>
          <p:nvPr>
            <p:extLst/>
          </p:nvPr>
        </p:nvGraphicFramePr>
        <p:xfrm>
          <a:off x="250824" y="1916832"/>
          <a:ext cx="8641176" cy="370840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https://www.regsol.be/(only for bankruptcies) </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Via the Official Belgian Gazette/ as well as in the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kern="1200" dirty="0">
                          <a:solidFill>
                            <a:srgbClr val="51626F"/>
                          </a:solidFill>
                          <a:effectLst/>
                          <a:latin typeface="+mn-lt"/>
                          <a:ea typeface="+mn-ea"/>
                          <a:cs typeface="+mn-cs"/>
                        </a:rPr>
                        <a:t>Informative</a:t>
                      </a:r>
                      <a:endParaRPr lang="de-AT" sz="1400" b="0" dirty="0">
                        <a:solidFill>
                          <a:srgbClr val="51626F"/>
                        </a:solidFill>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5 days</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Commercial register</a:t>
                      </a:r>
                      <a:endParaRPr lang="en-US" sz="1400" b="0" i="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Bar association </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30 years after termination of proceedings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b="0" dirty="0">
                          <a:solidFill>
                            <a:srgbClr val="51626F"/>
                          </a:solidFill>
                        </a:rPr>
                        <a:t>Y</a:t>
                      </a:r>
                      <a:r>
                        <a:rPr lang="de-AT" sz="1400" b="0" baseline="0" dirty="0">
                          <a:solidFill>
                            <a:srgbClr val="51626F"/>
                          </a:solidFill>
                        </a:rPr>
                        <a:t> </a:t>
                      </a:r>
                      <a:r>
                        <a:rPr lang="de-AT" sz="1400" b="0" dirty="0">
                          <a:solidFill>
                            <a:srgbClr val="51626F"/>
                          </a:solidFill>
                        </a:rPr>
                        <a:t>- not specified</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Not yet – except in commercial register</a:t>
                      </a:r>
                      <a:endParaRPr lang="en-US" sz="1400" b="0" i="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a:t>
                      </a:r>
                      <a:r>
                        <a:rPr lang="en-US" sz="1400" b="0" i="0" u="none" strike="noStrike" kern="1200" baseline="0" dirty="0">
                          <a:solidFill>
                            <a:srgbClr val="51626F"/>
                          </a:solidFill>
                          <a:effectLst/>
                          <a:latin typeface="+mn-lt"/>
                          <a:ea typeface="+mn-ea"/>
                          <a:cs typeface="+mn-cs"/>
                        </a:rPr>
                        <a:t> in progress</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79</a:t>
            </a:fld>
            <a:endParaRPr lang="de-DE" altLang="de-DE" sz="900" dirty="0"/>
          </a:p>
        </p:txBody>
      </p:sp>
    </p:spTree>
    <p:extLst>
      <p:ext uri="{BB962C8B-B14F-4D97-AF65-F5344CB8AC3E}">
        <p14:creationId xmlns:p14="http://schemas.microsoft.com/office/powerpoint/2010/main" val="10151133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e 5"/>
          <p:cNvGraphicFramePr>
            <a:graphicFrameLocks noGrp="1"/>
          </p:cNvGraphicFramePr>
          <p:nvPr>
            <p:extLst/>
          </p:nvPr>
        </p:nvGraphicFramePr>
        <p:xfrm>
          <a:off x="250824" y="1916832"/>
          <a:ext cx="8641176" cy="479044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Published in the Commercial register</a:t>
                      </a: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kern="1200" dirty="0">
                          <a:solidFill>
                            <a:srgbClr val="51626F"/>
                          </a:solidFill>
                          <a:effectLst/>
                          <a:latin typeface="+mn-lt"/>
                          <a:ea typeface="+mn-ea"/>
                          <a:cs typeface="+mn-cs"/>
                        </a:rPr>
                        <a:t>Informative</a:t>
                      </a:r>
                      <a:endParaRPr lang="de-AT" sz="1400" b="0" dirty="0">
                        <a:solidFill>
                          <a:srgbClr val="51626F"/>
                        </a:solidFill>
                      </a:endParaRP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Unclear (court sends judgments to the register --&gt; reg. is obliged to publish "immediately“)</a:t>
                      </a:r>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Real Estate Register </a:t>
                      </a:r>
                      <a:r>
                        <a:rPr lang="de-AT" sz="1400" u="none" strike="noStrike" kern="1200" dirty="0" err="1">
                          <a:solidFill>
                            <a:srgbClr val="51626F"/>
                          </a:solidFill>
                          <a:effectLst/>
                          <a:latin typeface="+mn-lt"/>
                          <a:ea typeface="+mn-ea"/>
                          <a:cs typeface="+mn-cs"/>
                        </a:rPr>
                        <a:t>and</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Ship</a:t>
                      </a:r>
                      <a:r>
                        <a:rPr lang="de-AT" sz="1400" u="none" strike="noStrike" kern="1200" dirty="0">
                          <a:solidFill>
                            <a:srgbClr val="51626F"/>
                          </a:solidFill>
                          <a:effectLst/>
                          <a:latin typeface="+mn-lt"/>
                          <a:ea typeface="+mn-ea"/>
                          <a:cs typeface="+mn-cs"/>
                        </a:rPr>
                        <a:t> Register </a:t>
                      </a:r>
                      <a:endParaRPr lang="en-US" sz="1400" u="none" strike="noStrike" kern="1200" noProof="0" dirty="0">
                        <a:solidFill>
                          <a:srgbClr val="51626F"/>
                        </a:solidFill>
                        <a:effectLst/>
                        <a:latin typeface="+mn-lt"/>
                        <a:ea typeface="+mn-ea"/>
                        <a:cs typeface="+mn-cs"/>
                      </a:endParaRP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Registration Agency with the Ministry of Justice</a:t>
                      </a:r>
                      <a:endParaRPr lang="en-US" sz="1400" u="none" strike="noStrike" kern="1200" noProof="0" dirty="0">
                        <a:solidFill>
                          <a:srgbClr val="51626F"/>
                        </a:solidFill>
                        <a:effectLst/>
                      </a:endParaRPr>
                    </a:p>
                  </a:txBody>
                  <a:tcP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err="1">
                          <a:solidFill>
                            <a:srgbClr val="51626F"/>
                          </a:solidFill>
                          <a:effectLst/>
                          <a:latin typeface="+mn-lt"/>
                          <a:ea typeface="+mn-ea"/>
                          <a:cs typeface="+mn-cs"/>
                        </a:rPr>
                        <a:t>No</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specified</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term</a:t>
                      </a:r>
                      <a:endParaRPr lang="de-AT" sz="1400" u="none" strike="noStrike" kern="1200" dirty="0">
                        <a:solidFill>
                          <a:srgbClr val="51626F"/>
                        </a:solidFill>
                        <a:effectLst/>
                        <a:latin typeface="+mn-lt"/>
                        <a:ea typeface="+mn-ea"/>
                        <a:cs typeface="+mn-cs"/>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Yes – regarding data</a:t>
                      </a:r>
                      <a:r>
                        <a:rPr lang="en-US" sz="1400" u="none" strike="noStrike" kern="1200" baseline="0" dirty="0">
                          <a:solidFill>
                            <a:srgbClr val="51626F"/>
                          </a:solidFill>
                          <a:effectLst/>
                          <a:latin typeface="+mn-lt"/>
                          <a:ea typeface="+mn-ea"/>
                          <a:cs typeface="+mn-cs"/>
                        </a:rPr>
                        <a:t> identifying the individuals representing or managing the debtors</a:t>
                      </a:r>
                      <a:endParaRPr lang="en-US" sz="1400" u="none" strike="noStrike" kern="1200" dirty="0">
                        <a:solidFill>
                          <a:srgbClr val="51626F"/>
                        </a:solidFill>
                        <a:effectLst/>
                        <a:latin typeface="+mn-lt"/>
                        <a:ea typeface="+mn-ea"/>
                        <a:cs typeface="+mn-cs"/>
                      </a:endParaRPr>
                    </a:p>
                  </a:txBody>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based on notifications received from a Member State registry through the system of interconnection of registers (in 2019!).</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u="none" strike="noStrike" kern="120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Contact the commercial register</a:t>
                      </a:r>
                    </a:p>
                  </a:txBody>
                  <a:tcP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a:t>
                      </a:r>
                      <a:r>
                        <a:rPr lang="en-US" sz="1400" b="0" i="0" u="none" strike="noStrike" kern="1200" baseline="0" dirty="0">
                          <a:solidFill>
                            <a:srgbClr val="51626F"/>
                          </a:solidFill>
                          <a:effectLst/>
                          <a:latin typeface="+mn-lt"/>
                          <a:ea typeface="+mn-ea"/>
                          <a:cs typeface="+mn-cs"/>
                        </a:rPr>
                        <a:t> in progress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Unclear</a:t>
                      </a:r>
                    </a:p>
                  </a:txBody>
                  <a:tcPr/>
                </a:tc>
                <a:extLst>
                  <a:ext uri="{0D108BD9-81ED-4DB2-BD59-A6C34878D82A}">
                    <a16:rowId xmlns:a16="http://schemas.microsoft.com/office/drawing/2014/main" val="10009"/>
                  </a:ext>
                </a:extLst>
              </a:tr>
            </a:tbl>
          </a:graphicData>
        </a:graphic>
      </p:graphicFrame>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Bulgaria</a:t>
            </a:r>
          </a:p>
        </p:txBody>
      </p:sp>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80</a:t>
            </a:fld>
            <a:endParaRPr lang="de-DE" altLang="de-DE" sz="900" dirty="0"/>
          </a:p>
        </p:txBody>
      </p:sp>
    </p:spTree>
    <p:extLst>
      <p:ext uri="{BB962C8B-B14F-4D97-AF65-F5344CB8AC3E}">
        <p14:creationId xmlns:p14="http://schemas.microsoft.com/office/powerpoint/2010/main" val="46017224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Germany</a:t>
            </a:r>
          </a:p>
        </p:txBody>
      </p:sp>
      <p:graphicFrame>
        <p:nvGraphicFramePr>
          <p:cNvPr id="6" name="Tabelle 5"/>
          <p:cNvGraphicFramePr>
            <a:graphicFrameLocks noGrp="1"/>
          </p:cNvGraphicFramePr>
          <p:nvPr>
            <p:extLst/>
          </p:nvPr>
        </p:nvGraphicFramePr>
        <p:xfrm>
          <a:off x="250824" y="1915855"/>
          <a:ext cx="8641176" cy="4230619"/>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540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https://www.insolvenzbekanntmachungen.de/</a:t>
                      </a:r>
                    </a:p>
                  </a:txBody>
                  <a:tcPr anchor="ctr"/>
                </a:tc>
                <a:extLst>
                  <a:ext uri="{0D108BD9-81ED-4DB2-BD59-A6C34878D82A}">
                    <a16:rowId xmlns:a16="http://schemas.microsoft.com/office/drawing/2014/main" val="10000"/>
                  </a:ext>
                </a:extLst>
              </a:tr>
              <a:tr h="3540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540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Constitutive</a:t>
                      </a:r>
                      <a:endParaRPr lang="de-AT" sz="1400" b="0" dirty="0">
                        <a:solidFill>
                          <a:srgbClr val="51626F"/>
                        </a:solidFill>
                      </a:endParaRPr>
                    </a:p>
                  </a:txBody>
                  <a:tcPr anchor="ctr"/>
                </a:tc>
                <a:extLst>
                  <a:ext uri="{0D108BD9-81ED-4DB2-BD59-A6C34878D82A}">
                    <a16:rowId xmlns:a16="http://schemas.microsoft.com/office/drawing/2014/main" val="10002"/>
                  </a:ext>
                </a:extLst>
              </a:tr>
              <a:tr h="3540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None/Constitutive</a:t>
                      </a:r>
                    </a:p>
                  </a:txBody>
                  <a:tcPr anchor="ctr"/>
                </a:tc>
                <a:extLst>
                  <a:ext uri="{0D108BD9-81ED-4DB2-BD59-A6C34878D82A}">
                    <a16:rowId xmlns:a16="http://schemas.microsoft.com/office/drawing/2014/main" val="10003"/>
                  </a:ext>
                </a:extLst>
              </a:tr>
              <a:tr h="3540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Commercial register, land register</a:t>
                      </a:r>
                    </a:p>
                  </a:txBody>
                  <a:tcPr anchor="ctr"/>
                </a:tc>
                <a:extLst>
                  <a:ext uri="{0D108BD9-81ED-4DB2-BD59-A6C34878D82A}">
                    <a16:rowId xmlns:a16="http://schemas.microsoft.com/office/drawing/2014/main" val="10004"/>
                  </a:ext>
                </a:extLst>
              </a:tr>
              <a:tr h="3540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Ministry of Justice/Nordrhein-Westfalen</a:t>
                      </a:r>
                    </a:p>
                  </a:txBody>
                  <a:tcPr anchor="ctr"/>
                </a:tc>
                <a:extLst>
                  <a:ext uri="{0D108BD9-81ED-4DB2-BD59-A6C34878D82A}">
                    <a16:rowId xmlns:a16="http://schemas.microsoft.com/office/drawing/2014/main" val="10005"/>
                  </a:ext>
                </a:extLst>
              </a:tr>
              <a:tr h="5528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6 months after the termination of insolvency proceedings</a:t>
                      </a:r>
                    </a:p>
                  </a:txBody>
                  <a:tcPr anchor="ctr"/>
                </a:tc>
                <a:extLst>
                  <a:ext uri="{0D108BD9-81ED-4DB2-BD59-A6C34878D82A}">
                    <a16:rowId xmlns:a16="http://schemas.microsoft.com/office/drawing/2014/main" val="10006"/>
                  </a:ext>
                </a:extLst>
              </a:tr>
              <a:tr h="5528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Yes – after two weeks knowledge of the competent</a:t>
                      </a:r>
                      <a:r>
                        <a:rPr lang="en-US" sz="1400" u="none" strike="noStrike" kern="1200" baseline="0" dirty="0">
                          <a:solidFill>
                            <a:srgbClr val="51626F"/>
                          </a:solidFill>
                          <a:effectLst/>
                          <a:latin typeface="+mn-lt"/>
                          <a:ea typeface="+mn-ea"/>
                          <a:cs typeface="+mn-cs"/>
                        </a:rPr>
                        <a:t> insolvency court is required to find the insolvency in the register</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7"/>
                  </a:ext>
                </a:extLst>
              </a:tr>
              <a:tr h="8219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Not possible ???</a:t>
                      </a:r>
                      <a:br>
                        <a:rPr lang="en-US" sz="1400" u="none" strike="noStrike" kern="1200" dirty="0">
                          <a:solidFill>
                            <a:srgbClr val="51626F"/>
                          </a:solidFill>
                          <a:effectLst/>
                          <a:latin typeface="+mn-lt"/>
                          <a:ea typeface="+mn-ea"/>
                          <a:cs typeface="+mn-cs"/>
                        </a:rPr>
                      </a:br>
                      <a:r>
                        <a:rPr lang="en-US" sz="1400" u="none" strike="noStrike" kern="1200" dirty="0">
                          <a:solidFill>
                            <a:srgbClr val="51626F"/>
                          </a:solidFill>
                          <a:effectLst/>
                          <a:latin typeface="+mn-lt"/>
                          <a:ea typeface="+mn-ea"/>
                          <a:cs typeface="+mn-cs"/>
                        </a:rPr>
                        <a:t>Contact the local court (</a:t>
                      </a:r>
                      <a:r>
                        <a:rPr lang="en-US" sz="1400" u="none" strike="noStrike" kern="1200" dirty="0" err="1">
                          <a:solidFill>
                            <a:srgbClr val="51626F"/>
                          </a:solidFill>
                          <a:effectLst/>
                          <a:latin typeface="+mn-lt"/>
                          <a:ea typeface="+mn-ea"/>
                          <a:cs typeface="+mn-cs"/>
                        </a:rPr>
                        <a:t>Amtsgericht</a:t>
                      </a:r>
                      <a:r>
                        <a:rPr lang="en-US" sz="1400" u="none" strike="noStrike" kern="1200" dirty="0">
                          <a:solidFill>
                            <a:srgbClr val="51626F"/>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a:t>
                      </a:r>
                      <a:r>
                        <a:rPr lang="en-US" sz="1400" u="none" strike="noStrike" kern="1200" baseline="0" dirty="0">
                          <a:solidFill>
                            <a:srgbClr val="51626F"/>
                          </a:solidFill>
                          <a:effectLst/>
                          <a:latin typeface="+mn-lt"/>
                          <a:ea typeface="+mn-ea"/>
                          <a:cs typeface="+mn-cs"/>
                        </a:rPr>
                        <a:t> the l</a:t>
                      </a:r>
                      <a:r>
                        <a:rPr lang="en-US" sz="1400" u="none" strike="noStrike" kern="1200" dirty="0">
                          <a:solidFill>
                            <a:srgbClr val="51626F"/>
                          </a:solidFill>
                          <a:effectLst/>
                          <a:latin typeface="+mn-lt"/>
                          <a:ea typeface="+mn-ea"/>
                          <a:cs typeface="+mn-cs"/>
                        </a:rPr>
                        <a:t>and</a:t>
                      </a:r>
                      <a:r>
                        <a:rPr lang="en-US" sz="1400" u="none" strike="noStrike" kern="1200" baseline="0" dirty="0">
                          <a:solidFill>
                            <a:srgbClr val="51626F"/>
                          </a:solidFill>
                          <a:effectLst/>
                          <a:latin typeface="+mn-lt"/>
                          <a:ea typeface="+mn-ea"/>
                          <a:cs typeface="+mn-cs"/>
                        </a:rPr>
                        <a:t> register (</a:t>
                      </a:r>
                      <a:r>
                        <a:rPr lang="en-US" sz="1400" u="none" strike="noStrike" kern="1200" baseline="0" dirty="0" err="1">
                          <a:solidFill>
                            <a:srgbClr val="51626F"/>
                          </a:solidFill>
                          <a:effectLst/>
                          <a:latin typeface="+mn-lt"/>
                          <a:ea typeface="+mn-ea"/>
                          <a:cs typeface="+mn-cs"/>
                        </a:rPr>
                        <a:t>Grundbuchsamt</a:t>
                      </a:r>
                      <a:r>
                        <a:rPr lang="en-US" sz="1400" u="none" strike="noStrike" kern="1200" baseline="0" dirty="0">
                          <a:solidFill>
                            <a:srgbClr val="51626F"/>
                          </a:solidFill>
                          <a:effectLst/>
                          <a:latin typeface="+mn-lt"/>
                          <a:ea typeface="+mn-ea"/>
                          <a:cs typeface="+mn-cs"/>
                        </a:rPr>
                        <a:t>)</a:t>
                      </a:r>
                      <a:r>
                        <a:rPr lang="en-US" sz="1400" u="none" strike="noStrike" kern="1200" dirty="0">
                          <a:solidFill>
                            <a:srgbClr val="51626F"/>
                          </a:solidFill>
                          <a:effectLst/>
                          <a:latin typeface="+mn-lt"/>
                          <a:ea typeface="+mn-ea"/>
                          <a:cs typeface="+mn-cs"/>
                        </a:rPr>
                        <a:t> </a:t>
                      </a: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81</a:t>
            </a:fld>
            <a:endParaRPr lang="de-DE" altLang="de-DE" sz="900" dirty="0"/>
          </a:p>
        </p:txBody>
      </p:sp>
    </p:spTree>
    <p:extLst>
      <p:ext uri="{BB962C8B-B14F-4D97-AF65-F5344CB8AC3E}">
        <p14:creationId xmlns:p14="http://schemas.microsoft.com/office/powerpoint/2010/main" val="58449177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e 5"/>
          <p:cNvGraphicFramePr>
            <a:graphicFrameLocks noGrp="1"/>
          </p:cNvGraphicFramePr>
          <p:nvPr>
            <p:extLst/>
          </p:nvPr>
        </p:nvGraphicFramePr>
        <p:xfrm>
          <a:off x="250824" y="1914550"/>
          <a:ext cx="8641176" cy="4415674"/>
        </p:xfrm>
        <a:graphic>
          <a:graphicData uri="http://schemas.openxmlformats.org/drawingml/2006/table">
            <a:tbl>
              <a:tblPr firstRow="1" bandRow="1">
                <a:tableStyleId>{16D9F66E-5EB9-4882-86FB-DCBF35E3C3E4}</a:tableStyleId>
              </a:tblPr>
              <a:tblGrid>
                <a:gridCol w="3502026">
                  <a:extLst>
                    <a:ext uri="{9D8B030D-6E8A-4147-A177-3AD203B41FA5}">
                      <a16:colId xmlns:a16="http://schemas.microsoft.com/office/drawing/2014/main" val="20000"/>
                    </a:ext>
                  </a:extLst>
                </a:gridCol>
                <a:gridCol w="5139150">
                  <a:extLst>
                    <a:ext uri="{9D8B030D-6E8A-4147-A177-3AD203B41FA5}">
                      <a16:colId xmlns:a16="http://schemas.microsoft.com/office/drawing/2014/main" val="20001"/>
                    </a:ext>
                  </a:extLst>
                </a:gridCol>
              </a:tblGrid>
              <a:tr h="352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nchor="ctr"/>
                </a:tc>
                <a:extLst>
                  <a:ext uri="{0D108BD9-81ED-4DB2-BD59-A6C34878D82A}">
                    <a16:rowId xmlns:a16="http://schemas.microsoft.com/office/drawing/2014/main" val="10000"/>
                  </a:ext>
                </a:extLst>
              </a:tr>
              <a:tr h="5376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Commercial register/some sort of online publication called "</a:t>
                      </a:r>
                      <a:r>
                        <a:rPr lang="en-US" sz="1400" u="none" strike="noStrike" kern="1200" dirty="0" err="1">
                          <a:solidFill>
                            <a:srgbClr val="51626F"/>
                          </a:solidFill>
                          <a:effectLst/>
                        </a:rPr>
                        <a:t>Ametlikud</a:t>
                      </a:r>
                      <a:r>
                        <a:rPr lang="en-US" sz="1400" u="none" strike="noStrike" kern="1200" dirty="0">
                          <a:solidFill>
                            <a:srgbClr val="51626F"/>
                          </a:solidFill>
                          <a:effectLst/>
                        </a:rPr>
                        <a:t> </a:t>
                      </a:r>
                      <a:r>
                        <a:rPr lang="en-US" sz="1400" u="none" strike="noStrike" kern="1200" dirty="0" err="1">
                          <a:solidFill>
                            <a:srgbClr val="51626F"/>
                          </a:solidFill>
                          <a:effectLst/>
                        </a:rPr>
                        <a:t>Teadaanded</a:t>
                      </a:r>
                      <a:r>
                        <a:rPr lang="en-US" sz="1400" u="none" strike="noStrike" kern="1200" dirty="0">
                          <a:solidFill>
                            <a:srgbClr val="51626F"/>
                          </a:solidFill>
                          <a:effectLst/>
                        </a:rPr>
                        <a:t>"</a:t>
                      </a:r>
                    </a:p>
                  </a:txBody>
                  <a:tcPr anchor="ctr"/>
                </a:tc>
                <a:extLst>
                  <a:ext uri="{0D108BD9-81ED-4DB2-BD59-A6C34878D82A}">
                    <a16:rowId xmlns:a16="http://schemas.microsoft.com/office/drawing/2014/main" val="10001"/>
                  </a:ext>
                </a:extLst>
              </a:tr>
              <a:tr h="7590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Informative</a:t>
                      </a:r>
                      <a:br>
                        <a:rPr lang="en-US" sz="1400" u="none" strike="noStrike" kern="1200" noProof="0" dirty="0">
                          <a:solidFill>
                            <a:srgbClr val="51626F"/>
                          </a:solidFill>
                          <a:effectLst/>
                          <a:latin typeface="+mn-lt"/>
                          <a:ea typeface="+mn-ea"/>
                          <a:cs typeface="+mn-cs"/>
                        </a:rPr>
                      </a:br>
                      <a:r>
                        <a:rPr lang="en-US" sz="1400" u="none" strike="noStrike" kern="1200" noProof="0" dirty="0">
                          <a:solidFill>
                            <a:srgbClr val="51626F"/>
                          </a:solidFill>
                          <a:effectLst/>
                          <a:latin typeface="+mn-lt"/>
                          <a:ea typeface="+mn-ea"/>
                          <a:cs typeface="+mn-cs"/>
                        </a:rPr>
                        <a:t>Effectively opened by publication in </a:t>
                      </a:r>
                      <a:r>
                        <a:rPr lang="en-US" sz="1400" u="none" strike="noStrike" kern="1200" noProof="0" dirty="0" err="1">
                          <a:solidFill>
                            <a:srgbClr val="51626F"/>
                          </a:solidFill>
                          <a:effectLst/>
                          <a:latin typeface="+mn-lt"/>
                          <a:ea typeface="+mn-ea"/>
                          <a:cs typeface="+mn-cs"/>
                        </a:rPr>
                        <a:t>Ametlikud</a:t>
                      </a:r>
                      <a:r>
                        <a:rPr lang="en-US" sz="1400" u="none" strike="noStrike" kern="1200" noProof="0" dirty="0">
                          <a:solidFill>
                            <a:srgbClr val="51626F"/>
                          </a:solidFill>
                          <a:effectLst/>
                          <a:latin typeface="+mn-lt"/>
                          <a:ea typeface="+mn-ea"/>
                          <a:cs typeface="+mn-cs"/>
                        </a:rPr>
                        <a:t>, but effect taking place at the time provided in the court decision</a:t>
                      </a:r>
                    </a:p>
                  </a:txBody>
                  <a:tcPr anchor="ctr"/>
                </a:tc>
                <a:extLst>
                  <a:ext uri="{0D108BD9-81ED-4DB2-BD59-A6C34878D82A}">
                    <a16:rowId xmlns:a16="http://schemas.microsoft.com/office/drawing/2014/main" val="10002"/>
                  </a:ext>
                </a:extLst>
              </a:tr>
              <a:tr h="3034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None</a:t>
                      </a:r>
                    </a:p>
                  </a:txBody>
                  <a:tcPr anchor="ctr"/>
                </a:tc>
                <a:extLst>
                  <a:ext uri="{0D108BD9-81ED-4DB2-BD59-A6C34878D82A}">
                    <a16:rowId xmlns:a16="http://schemas.microsoft.com/office/drawing/2014/main" val="10003"/>
                  </a:ext>
                </a:extLst>
              </a:tr>
              <a:tr h="3225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4"/>
                  </a:ext>
                </a:extLst>
              </a:tr>
              <a:tr h="5376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Registration department (for com. </a:t>
                      </a:r>
                      <a:r>
                        <a:rPr lang="en-US" sz="1400" u="none" strike="noStrike" kern="1200" dirty="0" err="1">
                          <a:solidFill>
                            <a:srgbClr val="51626F"/>
                          </a:solidFill>
                          <a:effectLst/>
                          <a:latin typeface="+mn-lt"/>
                          <a:ea typeface="+mn-ea"/>
                          <a:cs typeface="+mn-cs"/>
                        </a:rPr>
                        <a:t>reg</a:t>
                      </a:r>
                      <a:r>
                        <a:rPr lang="en-US" sz="1400" u="none" strike="noStrike" kern="1200" dirty="0">
                          <a:solidFill>
                            <a:srgbClr val="51626F"/>
                          </a:solidFill>
                          <a:effectLst/>
                          <a:latin typeface="+mn-lt"/>
                          <a:ea typeface="+mn-ea"/>
                          <a:cs typeface="+mn-cs"/>
                        </a:rPr>
                        <a:t>) and Center of Registers and Information Systems (for </a:t>
                      </a:r>
                      <a:r>
                        <a:rPr lang="en-US" sz="1400" u="none" strike="noStrike" kern="1200" dirty="0" err="1">
                          <a:solidFill>
                            <a:srgbClr val="51626F"/>
                          </a:solidFill>
                          <a:effectLst/>
                          <a:latin typeface="+mn-lt"/>
                          <a:ea typeface="+mn-ea"/>
                          <a:cs typeface="+mn-cs"/>
                        </a:rPr>
                        <a:t>Ametkl</a:t>
                      </a:r>
                      <a:r>
                        <a:rPr lang="en-US" sz="1400" u="none" strike="noStrike" kern="1200" dirty="0">
                          <a:solidFill>
                            <a:srgbClr val="51626F"/>
                          </a:solidFill>
                          <a:effectLst/>
                          <a:latin typeface="+mn-lt"/>
                          <a:ea typeface="+mn-ea"/>
                          <a:cs typeface="+mn-cs"/>
                        </a:rPr>
                        <a:t>.)</a:t>
                      </a:r>
                    </a:p>
                  </a:txBody>
                  <a:tcPr anchor="ctr"/>
                </a:tc>
                <a:extLst>
                  <a:ext uri="{0D108BD9-81ED-4DB2-BD59-A6C34878D82A}">
                    <a16:rowId xmlns:a16="http://schemas.microsoft.com/office/drawing/2014/main" val="10005"/>
                  </a:ext>
                </a:extLst>
              </a:tr>
              <a:tr h="7590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Most information is "deleted" once the proceedings are terminated, the outcome of the proceedings (i.e. termination notice) remains visible for 3 years after the termination</a:t>
                      </a:r>
                    </a:p>
                  </a:txBody>
                  <a:tcPr anchor="ctr"/>
                </a:tc>
                <a:extLst>
                  <a:ext uri="{0D108BD9-81ED-4DB2-BD59-A6C34878D82A}">
                    <a16:rowId xmlns:a16="http://schemas.microsoft.com/office/drawing/2014/main" val="10006"/>
                  </a:ext>
                </a:extLst>
              </a:tr>
              <a:tr h="3001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5376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For reg. companies contact the commercial register / Publications in the </a:t>
                      </a:r>
                      <a:r>
                        <a:rPr lang="en-US" sz="1400" u="none" strike="noStrike" kern="1200" dirty="0" err="1">
                          <a:solidFill>
                            <a:srgbClr val="51626F"/>
                          </a:solidFill>
                          <a:effectLst/>
                          <a:latin typeface="+mn-lt"/>
                          <a:ea typeface="+mn-ea"/>
                          <a:cs typeface="+mn-cs"/>
                        </a:rPr>
                        <a:t>Ametlikud</a:t>
                      </a:r>
                      <a:r>
                        <a:rPr lang="en-US" sz="1400" u="none" strike="noStrike" kern="1200" dirty="0">
                          <a:solidFill>
                            <a:srgbClr val="51626F"/>
                          </a:solidFill>
                          <a:effectLst/>
                          <a:latin typeface="+mn-lt"/>
                          <a:ea typeface="+mn-ea"/>
                          <a:cs typeface="+mn-cs"/>
                        </a:rPr>
                        <a:t>. via an Estonian notary public</a:t>
                      </a:r>
                    </a:p>
                  </a:txBody>
                  <a:tcPr anchor="ctr"/>
                </a:tc>
                <a:extLst>
                  <a:ext uri="{0D108BD9-81ED-4DB2-BD59-A6C34878D82A}">
                    <a16:rowId xmlns:a16="http://schemas.microsoft.com/office/drawing/2014/main" val="10008"/>
                  </a:ext>
                </a:extLst>
              </a:tr>
            </a:tbl>
          </a:graphicData>
        </a:graphic>
      </p:graphicFrame>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Estonia</a:t>
            </a:r>
          </a:p>
        </p:txBody>
      </p:sp>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82</a:t>
            </a:fld>
            <a:endParaRPr lang="de-DE" altLang="de-DE" sz="900" dirty="0"/>
          </a:p>
        </p:txBody>
      </p:sp>
    </p:spTree>
    <p:extLst>
      <p:ext uri="{BB962C8B-B14F-4D97-AF65-F5344CB8AC3E}">
        <p14:creationId xmlns:p14="http://schemas.microsoft.com/office/powerpoint/2010/main" val="188282739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Finland</a:t>
            </a:r>
          </a:p>
        </p:txBody>
      </p:sp>
      <p:graphicFrame>
        <p:nvGraphicFramePr>
          <p:cNvPr id="6" name="Tabelle 5"/>
          <p:cNvGraphicFramePr>
            <a:graphicFrameLocks noGrp="1"/>
          </p:cNvGraphicFramePr>
          <p:nvPr>
            <p:extLst/>
          </p:nvPr>
        </p:nvGraphicFramePr>
        <p:xfrm>
          <a:off x="250824" y="1916832"/>
          <a:ext cx="8641176" cy="363220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Y (not publicly</a:t>
                      </a:r>
                      <a:r>
                        <a:rPr lang="en-US" sz="1400" b="0" baseline="0" dirty="0">
                          <a:solidFill>
                            <a:srgbClr val="51626F"/>
                          </a:solidFill>
                        </a:rPr>
                        <a:t> available - </a:t>
                      </a:r>
                      <a:r>
                        <a:rPr lang="en-US" sz="1400" b="0" dirty="0">
                          <a:solidFill>
                            <a:srgbClr val="51626F"/>
                          </a:solidFill>
                        </a:rPr>
                        <a:t>fee) – </a:t>
                      </a:r>
                      <a:r>
                        <a:rPr lang="en-US" sz="1400" b="0">
                          <a:solidFill>
                            <a:srgbClr val="51626F"/>
                          </a:solidFill>
                        </a:rPr>
                        <a:t>will change</a:t>
                      </a:r>
                      <a:r>
                        <a:rPr lang="en-US" sz="1400" b="0" baseline="0">
                          <a:solidFill>
                            <a:srgbClr val="51626F"/>
                          </a:solidFill>
                        </a:rPr>
                        <a:t> </a:t>
                      </a:r>
                      <a:endParaRPr lang="en-US" sz="1400" b="0" dirty="0">
                        <a:solidFill>
                          <a:srgbClr val="51626F"/>
                        </a:solidFill>
                      </a:endParaRP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Partially constitutive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Yes – </a:t>
                      </a:r>
                      <a:r>
                        <a:rPr lang="de-AT" sz="1400" u="none" strike="noStrike" kern="1200" dirty="0" err="1">
                          <a:solidFill>
                            <a:srgbClr val="51626F"/>
                          </a:solidFill>
                          <a:effectLst/>
                          <a:latin typeface="+mn-lt"/>
                          <a:ea typeface="+mn-ea"/>
                          <a:cs typeface="+mn-cs"/>
                        </a:rPr>
                        <a:t>although</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unclear</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to</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what</a:t>
                      </a:r>
                      <a:r>
                        <a:rPr lang="de-AT" sz="1400" u="none" strike="noStrike" kern="1200" dirty="0">
                          <a:solidFill>
                            <a:srgbClr val="51626F"/>
                          </a:solidFill>
                          <a:effectLst/>
                          <a:latin typeface="+mn-lt"/>
                          <a:ea typeface="+mn-ea"/>
                          <a:cs typeface="+mn-cs"/>
                        </a:rPr>
                        <a:t> </a:t>
                      </a:r>
                      <a:r>
                        <a:rPr lang="de-AT" sz="1400" u="none" strike="noStrike" kern="1200" dirty="0" err="1">
                          <a:solidFill>
                            <a:srgbClr val="51626F"/>
                          </a:solidFill>
                          <a:effectLst/>
                          <a:latin typeface="+mn-lt"/>
                          <a:ea typeface="+mn-ea"/>
                          <a:cs typeface="+mn-cs"/>
                        </a:rPr>
                        <a:t>extent</a:t>
                      </a:r>
                      <a:endParaRPr lang="de-AT"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Max. 2 years after payment schedule has expired - archived data kept for 10 years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 - personal data of non - entrepreneurs not published</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Commercial register /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judicial registry</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Unclear</a:t>
                      </a: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83</a:t>
            </a:fld>
            <a:endParaRPr lang="de-DE" altLang="de-DE" sz="900" dirty="0"/>
          </a:p>
        </p:txBody>
      </p:sp>
    </p:spTree>
    <p:extLst>
      <p:ext uri="{BB962C8B-B14F-4D97-AF65-F5344CB8AC3E}">
        <p14:creationId xmlns:p14="http://schemas.microsoft.com/office/powerpoint/2010/main" val="72149146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France</a:t>
            </a:r>
          </a:p>
        </p:txBody>
      </p:sp>
      <p:graphicFrame>
        <p:nvGraphicFramePr>
          <p:cNvPr id="6" name="Tabelle 5"/>
          <p:cNvGraphicFramePr>
            <a:graphicFrameLocks noGrp="1"/>
          </p:cNvGraphicFramePr>
          <p:nvPr>
            <p:extLst/>
          </p:nvPr>
        </p:nvGraphicFramePr>
        <p:xfrm>
          <a:off x="250824" y="1916832"/>
          <a:ext cx="8641176" cy="436372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baseline="0" dirty="0" err="1">
                          <a:solidFill>
                            <a:srgbClr val="51626F"/>
                          </a:solidFill>
                          <a:effectLst/>
                        </a:rPr>
                        <a:t>Various</a:t>
                      </a:r>
                      <a:r>
                        <a:rPr lang="fr-FR" sz="1400" u="none" strike="noStrike" kern="1200" baseline="0" dirty="0">
                          <a:solidFill>
                            <a:srgbClr val="51626F"/>
                          </a:solidFill>
                          <a:effectLst/>
                        </a:rPr>
                        <a:t> </a:t>
                      </a:r>
                      <a:r>
                        <a:rPr lang="fr-FR" sz="1400" u="none" strike="noStrike" kern="1200" baseline="0" dirty="0" err="1">
                          <a:solidFill>
                            <a:srgbClr val="51626F"/>
                          </a:solidFill>
                          <a:effectLst/>
                        </a:rPr>
                        <a:t>register</a:t>
                      </a:r>
                      <a:r>
                        <a:rPr lang="fr-FR" sz="1400" u="none" strike="noStrike" kern="1200" baseline="0" dirty="0">
                          <a:solidFill>
                            <a:srgbClr val="51626F"/>
                          </a:solidFill>
                          <a:effectLst/>
                        </a:rPr>
                        <a:t> – all </a:t>
                      </a:r>
                      <a:r>
                        <a:rPr lang="fr-FR" sz="1400" u="none" strike="noStrike" kern="1200" baseline="0" dirty="0" err="1">
                          <a:solidFill>
                            <a:srgbClr val="51626F"/>
                          </a:solidFill>
                          <a:effectLst/>
                        </a:rPr>
                        <a:t>decisions</a:t>
                      </a:r>
                      <a:r>
                        <a:rPr lang="fr-FR" sz="1400" u="none" strike="noStrike" kern="1200" baseline="0" dirty="0">
                          <a:solidFill>
                            <a:srgbClr val="51626F"/>
                          </a:solidFill>
                          <a:effectLst/>
                        </a:rPr>
                        <a:t> </a:t>
                      </a:r>
                      <a:r>
                        <a:rPr lang="fr-FR" sz="1400" u="none" strike="noStrike" kern="1200" baseline="0" dirty="0" err="1">
                          <a:solidFill>
                            <a:srgbClr val="51626F"/>
                          </a:solidFill>
                          <a:effectLst/>
                        </a:rPr>
                        <a:t>published</a:t>
                      </a:r>
                      <a:r>
                        <a:rPr lang="fr-FR" sz="1400" u="none" strike="noStrike" kern="1200" baseline="0" dirty="0">
                          <a:solidFill>
                            <a:srgbClr val="51626F"/>
                          </a:solidFill>
                          <a:effectLst/>
                        </a:rPr>
                        <a:t> in</a:t>
                      </a:r>
                    </a:p>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baseline="0" dirty="0">
                          <a:solidFill>
                            <a:srgbClr val="51626F"/>
                          </a:solidFill>
                          <a:effectLst/>
                        </a:rPr>
                        <a:t>Bulletin officiel des annonces civiles et commerciales (BODACC)</a:t>
                      </a:r>
                      <a:endParaRPr lang="en-US" sz="1400" u="none" strike="noStrike" kern="1200" dirty="0">
                        <a:solidFill>
                          <a:srgbClr val="51626F"/>
                        </a:solidFill>
                        <a:effectLst/>
                      </a:endParaRP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Constitutive in the sense that the publication incurs the time limits for appeal and lodging</a:t>
                      </a:r>
                      <a:r>
                        <a:rPr lang="en-US" sz="1400" u="none" strike="noStrike" kern="1200" baseline="0" noProof="0" dirty="0">
                          <a:solidFill>
                            <a:srgbClr val="51626F"/>
                          </a:solidFill>
                          <a:effectLst/>
                          <a:latin typeface="+mn-lt"/>
                          <a:ea typeface="+mn-ea"/>
                          <a:cs typeface="+mn-cs"/>
                        </a:rPr>
                        <a:t> of claims</a:t>
                      </a:r>
                      <a:endParaRPr lang="en-US" sz="140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about 15 days</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dirty="0">
                          <a:solidFill>
                            <a:srgbClr val="51626F"/>
                          </a:solidFill>
                          <a:effectLst/>
                          <a:latin typeface="+mn-lt"/>
                          <a:ea typeface="+mn-ea"/>
                          <a:cs typeface="+mn-cs"/>
                        </a:rPr>
                        <a:t>Direction de l’information légale et administrative (BODACC)</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unlimited</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relevant registry</a:t>
                      </a: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84</a:t>
            </a:fld>
            <a:endParaRPr lang="de-DE" altLang="de-DE" sz="900" dirty="0"/>
          </a:p>
        </p:txBody>
      </p:sp>
    </p:spTree>
    <p:extLst>
      <p:ext uri="{BB962C8B-B14F-4D97-AF65-F5344CB8AC3E}">
        <p14:creationId xmlns:p14="http://schemas.microsoft.com/office/powerpoint/2010/main" val="174501021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UK</a:t>
            </a:r>
          </a:p>
        </p:txBody>
      </p:sp>
      <p:graphicFrame>
        <p:nvGraphicFramePr>
          <p:cNvPr id="6" name="Tabelle 5"/>
          <p:cNvGraphicFramePr>
            <a:graphicFrameLocks noGrp="1"/>
          </p:cNvGraphicFramePr>
          <p:nvPr>
            <p:extLst/>
          </p:nvPr>
        </p:nvGraphicFramePr>
        <p:xfrm>
          <a:off x="250824" y="1915691"/>
          <a:ext cx="8641176" cy="427228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Scotland roi.aib.gov.uk/</a:t>
                      </a:r>
                      <a:r>
                        <a:rPr lang="en-US" sz="1400" b="0" dirty="0" err="1">
                          <a:solidFill>
                            <a:srgbClr val="51626F"/>
                          </a:solidFill>
                        </a:rPr>
                        <a:t>roi</a:t>
                      </a:r>
                      <a:r>
                        <a:rPr lang="en-US" sz="1400" b="0" dirty="0">
                          <a:solidFill>
                            <a:srgbClr val="51626F"/>
                          </a:solidFill>
                        </a:rPr>
                        <a:t>/</a:t>
                      </a:r>
                      <a:br>
                        <a:rPr lang="en-US" sz="1400" b="0" dirty="0">
                          <a:solidFill>
                            <a:srgbClr val="51626F"/>
                          </a:solidFill>
                        </a:rPr>
                      </a:br>
                      <a:r>
                        <a:rPr lang="en-US" sz="1400" b="0" dirty="0">
                          <a:solidFill>
                            <a:srgbClr val="51626F"/>
                          </a:solidFill>
                        </a:rPr>
                        <a:t>England insolvencydirect.bis.gov.uk/</a:t>
                      </a:r>
                      <a:r>
                        <a:rPr lang="en-US" sz="1400" b="0" dirty="0" err="1">
                          <a:solidFill>
                            <a:srgbClr val="51626F"/>
                          </a:solidFill>
                        </a:rPr>
                        <a:t>eiir</a:t>
                      </a:r>
                      <a:r>
                        <a:rPr lang="en-US" sz="1400" b="0" dirty="0">
                          <a:solidFill>
                            <a:srgbClr val="51626F"/>
                          </a:solidFill>
                        </a:rPr>
                        <a:t>/</a:t>
                      </a:r>
                    </a:p>
                    <a:p>
                      <a:r>
                        <a:rPr lang="en-US" sz="1400" b="0" dirty="0">
                          <a:solidFill>
                            <a:srgbClr val="51626F"/>
                          </a:solidFill>
                        </a:rPr>
                        <a:t>Northern Ireland online.economy-ni.gov.uk/</a:t>
                      </a:r>
                      <a:r>
                        <a:rPr lang="en-US" sz="1400" b="0" dirty="0" err="1">
                          <a:solidFill>
                            <a:srgbClr val="51626F"/>
                          </a:solidFill>
                        </a:rPr>
                        <a:t>IVA_Register</a:t>
                      </a:r>
                      <a:r>
                        <a:rPr lang="en-US" sz="1400" b="0" dirty="0">
                          <a:solidFill>
                            <a:srgbClr val="51626F"/>
                          </a:solidFill>
                        </a:rPr>
                        <a:t>/IVASearch.aspx</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Scotland - current register</a:t>
                      </a:r>
                      <a:br>
                        <a:rPr lang="en-US" sz="1400" u="none" strike="noStrike" kern="1200" dirty="0">
                          <a:solidFill>
                            <a:srgbClr val="51626F"/>
                          </a:solidFill>
                          <a:effectLst/>
                        </a:rPr>
                      </a:br>
                      <a:r>
                        <a:rPr lang="en-US" sz="1400" u="none" strike="noStrike" kern="1200" dirty="0">
                          <a:solidFill>
                            <a:srgbClr val="51626F"/>
                          </a:solidFill>
                          <a:effectLst/>
                        </a:rPr>
                        <a:t>England/NI - individuals in current register, companies in commercial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N/A</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85</a:t>
            </a:fld>
            <a:endParaRPr lang="de-DE" altLang="de-DE" sz="900" dirty="0"/>
          </a:p>
        </p:txBody>
      </p:sp>
    </p:spTree>
    <p:extLst>
      <p:ext uri="{BB962C8B-B14F-4D97-AF65-F5344CB8AC3E}">
        <p14:creationId xmlns:p14="http://schemas.microsoft.com/office/powerpoint/2010/main" val="66709868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Greece</a:t>
            </a:r>
          </a:p>
        </p:txBody>
      </p:sp>
      <p:graphicFrame>
        <p:nvGraphicFramePr>
          <p:cNvPr id="6" name="Tabelle 5"/>
          <p:cNvGraphicFramePr>
            <a:graphicFrameLocks noGrp="1"/>
          </p:cNvGraphicFramePr>
          <p:nvPr>
            <p:extLst/>
          </p:nvPr>
        </p:nvGraphicFramePr>
        <p:xfrm>
          <a:off x="251304" y="1917725"/>
          <a:ext cx="8641176" cy="472440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Not online – “local” insolvency registers in First</a:t>
                      </a:r>
                      <a:r>
                        <a:rPr lang="en-US" sz="1400" b="0" baseline="0" dirty="0">
                          <a:solidFill>
                            <a:srgbClr val="51626F"/>
                          </a:solidFill>
                        </a:rPr>
                        <a:t> Instance Courts</a:t>
                      </a:r>
                      <a:endParaRPr lang="en-US" sz="1400" b="0" dirty="0">
                        <a:solidFill>
                          <a:srgbClr val="51626F"/>
                        </a:solidFill>
                      </a:endParaRPr>
                    </a:p>
                    <a:p>
                      <a:r>
                        <a:rPr lang="en-US" sz="1400" b="0" dirty="0">
                          <a:solidFill>
                            <a:srgbClr val="51626F"/>
                          </a:solidFill>
                        </a:rPr>
                        <a:t>a General Register for insolvencies in Greece is kept at the Athens First Instance Court</a:t>
                      </a: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rgbClr val="51626F"/>
                          </a:solidFill>
                          <a:latin typeface="+mn-lt"/>
                          <a:ea typeface="+mn-ea"/>
                          <a:cs typeface="+mn-cs"/>
                        </a:rPr>
                        <a:t>Bulletin of Judicial Publications</a:t>
                      </a:r>
                      <a:endParaRPr lang="en-US" sz="1400" b="0" kern="1200" dirty="0">
                        <a:solidFill>
                          <a:srgbClr val="51626F"/>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Commercial register </a:t>
                      </a: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Informative</a:t>
                      </a: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Not specified</a:t>
                      </a:r>
                      <a:r>
                        <a:rPr lang="en-US" sz="1400" u="none" strike="noStrike" kern="1200" baseline="0" noProof="0" dirty="0">
                          <a:solidFill>
                            <a:srgbClr val="51626F"/>
                          </a:solidFill>
                          <a:effectLst/>
                        </a:rPr>
                        <a:t> but, in any case, the decision shall be published without undue delay</a:t>
                      </a:r>
                      <a:endParaRPr lang="en-US" sz="1400" u="none" strike="noStrike" kern="1200" noProof="0" dirty="0">
                        <a:solidFill>
                          <a:srgbClr val="51626F"/>
                        </a:solidFill>
                        <a:effectLst/>
                      </a:endParaRPr>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Land registry</a:t>
                      </a:r>
                      <a:r>
                        <a:rPr lang="en-US" sz="1400" u="none" strike="noStrike" kern="1200" baseline="0" dirty="0">
                          <a:solidFill>
                            <a:srgbClr val="51626F"/>
                          </a:solidFill>
                          <a:effectLst/>
                        </a:rPr>
                        <a:t> </a:t>
                      </a:r>
                      <a:endParaRPr lang="en-US" sz="1400" u="none" strike="noStrike" kern="1200" dirty="0">
                        <a:solidFill>
                          <a:srgbClr val="51626F"/>
                        </a:solidFill>
                        <a:effectLst/>
                      </a:endParaRP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Local registers = First Instance Courts</a:t>
                      </a:r>
                      <a:br>
                        <a:rPr lang="en-US" sz="1400" u="none" strike="noStrike" kern="1200" dirty="0">
                          <a:solidFill>
                            <a:srgbClr val="51626F"/>
                          </a:solidFill>
                          <a:effectLst/>
                          <a:latin typeface="+mn-lt"/>
                          <a:ea typeface="+mn-ea"/>
                          <a:cs typeface="+mn-cs"/>
                        </a:rPr>
                      </a:br>
                      <a:r>
                        <a:rPr lang="en-US" sz="1400" u="none" strike="noStrike" kern="1200" dirty="0">
                          <a:solidFill>
                            <a:srgbClr val="51626F"/>
                          </a:solidFill>
                          <a:effectLst/>
                          <a:latin typeface="+mn-lt"/>
                          <a:ea typeface="+mn-ea"/>
                          <a:cs typeface="+mn-cs"/>
                        </a:rPr>
                        <a:t>General register = Athens First Instance Court</a:t>
                      </a:r>
                    </a:p>
                  </a:txBody>
                  <a:tcP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Forever</a:t>
                      </a: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a:t>
                      </a:r>
                    </a:p>
                  </a:txBody>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Athens First</a:t>
                      </a:r>
                      <a:r>
                        <a:rPr lang="en-US" sz="1400" u="none" strike="noStrike" kern="1200" baseline="0" dirty="0">
                          <a:solidFill>
                            <a:srgbClr val="51626F"/>
                          </a:solidFill>
                          <a:effectLst/>
                          <a:latin typeface="+mn-lt"/>
                          <a:ea typeface="+mn-ea"/>
                          <a:cs typeface="+mn-cs"/>
                        </a:rPr>
                        <a:t> Instance Court </a:t>
                      </a:r>
                      <a:endParaRPr lang="en-US" sz="1400" u="none" strike="noStrike" kern="1200" dirty="0">
                        <a:solidFill>
                          <a:srgbClr val="51626F"/>
                        </a:solidFill>
                        <a:effectLst/>
                        <a:latin typeface="+mn-lt"/>
                        <a:ea typeface="+mn-ea"/>
                        <a:cs typeface="+mn-cs"/>
                      </a:endParaRPr>
                    </a:p>
                  </a:txBody>
                  <a:tcP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a:t>
                      </a:r>
                      <a:r>
                        <a:rPr lang="en-US" sz="1400" b="0" i="0" u="none" strike="noStrike" kern="1200" baseline="0" dirty="0">
                          <a:solidFill>
                            <a:srgbClr val="51626F"/>
                          </a:solidFill>
                          <a:effectLst/>
                          <a:latin typeface="+mn-lt"/>
                          <a:ea typeface="+mn-ea"/>
                          <a:cs typeface="+mn-cs"/>
                        </a:rPr>
                        <a:t> in progress</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Unclear</a:t>
                      </a:r>
                    </a:p>
                  </a:txBody>
                  <a:tcP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86</a:t>
            </a:fld>
            <a:endParaRPr lang="de-DE" altLang="de-DE" sz="900" dirty="0"/>
          </a:p>
        </p:txBody>
      </p:sp>
    </p:spTree>
    <p:extLst>
      <p:ext uri="{BB962C8B-B14F-4D97-AF65-F5344CB8AC3E}">
        <p14:creationId xmlns:p14="http://schemas.microsoft.com/office/powerpoint/2010/main" val="521107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Ireland</a:t>
            </a:r>
          </a:p>
        </p:txBody>
      </p:sp>
      <p:graphicFrame>
        <p:nvGraphicFramePr>
          <p:cNvPr id="6" name="Tabelle 5"/>
          <p:cNvGraphicFramePr>
            <a:graphicFrameLocks noGrp="1"/>
          </p:cNvGraphicFramePr>
          <p:nvPr>
            <p:extLst/>
          </p:nvPr>
        </p:nvGraphicFramePr>
        <p:xfrm>
          <a:off x="250824" y="1916832"/>
          <a:ext cx="8641176" cy="399288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a:t>
                      </a:r>
                      <a:r>
                        <a:rPr lang="de-AT" sz="1400" b="0" u="none" strike="noStrike" kern="1200" dirty="0" err="1">
                          <a:solidFill>
                            <a:srgbClr val="51626F"/>
                          </a:solidFill>
                          <a:effectLst/>
                        </a:rPr>
                        <a:t>purpose</a:t>
                      </a:r>
                      <a:r>
                        <a:rPr lang="de-AT" sz="1400" b="0" u="none" strike="noStrike" kern="1200" dirty="0">
                          <a:solidFill>
                            <a:srgbClr val="51626F"/>
                          </a:solidFill>
                          <a:effectLst/>
                        </a:rPr>
                        <a:t>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baseline="0" dirty="0">
                          <a:solidFill>
                            <a:srgbClr val="51626F"/>
                          </a:solidFill>
                        </a:rPr>
                        <a:t>No unified register  / working group / committee installed</a:t>
                      </a:r>
                      <a:endParaRPr lang="en-US" sz="1400" b="0" dirty="0">
                        <a:solidFill>
                          <a:srgbClr val="51626F"/>
                        </a:solidFill>
                      </a:endParaRP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6 different registers (commercial register as well as various “insolvency registers”)</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noProof="0" dirty="0">
                          <a:solidFill>
                            <a:srgbClr val="51626F"/>
                          </a:solidFill>
                          <a:effectLst/>
                          <a:latin typeface="+mn-lt"/>
                          <a:ea typeface="+mn-ea"/>
                          <a:cs typeface="+mn-cs"/>
                        </a:rPr>
                        <a:t>Informative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Depending</a:t>
                      </a:r>
                      <a:r>
                        <a:rPr lang="en-US" sz="1400" u="none" strike="noStrike" kern="1200" baseline="0" noProof="0" dirty="0">
                          <a:solidFill>
                            <a:srgbClr val="51626F"/>
                          </a:solidFill>
                          <a:effectLst/>
                        </a:rPr>
                        <a:t> on the register (2 days to 1 week)</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t>
                      </a:r>
                      <a:endParaRPr lang="de-AT"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Depends on the register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Depends on the register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Yes</a:t>
                      </a:r>
                      <a:r>
                        <a:rPr lang="en-US" sz="1400" u="none" strike="noStrike" kern="1200" baseline="0" dirty="0">
                          <a:solidFill>
                            <a:srgbClr val="51626F"/>
                          </a:solidFill>
                          <a:effectLst/>
                          <a:latin typeface="+mn-lt"/>
                          <a:ea typeface="+mn-ea"/>
                          <a:cs typeface="+mn-cs"/>
                        </a:rPr>
                        <a:t> – concerning individuals</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br>
                        <a:rPr lang="en-US" sz="1400" u="none" strike="noStrike" kern="1200" baseline="0" dirty="0">
                          <a:solidFill>
                            <a:srgbClr val="51626F"/>
                          </a:solidFill>
                          <a:effectLst/>
                        </a:rPr>
                      </a:b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rPr>
                        <a:t>Registration in land register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Apply to the Office of the Official Assignee</a:t>
                      </a:r>
                      <a:br>
                        <a:rPr lang="en-US" sz="1400" u="none" strike="noStrike" kern="1200" dirty="0">
                          <a:solidFill>
                            <a:srgbClr val="51626F"/>
                          </a:solidFill>
                          <a:effectLst/>
                          <a:latin typeface="+mn-lt"/>
                          <a:ea typeface="+mn-ea"/>
                          <a:cs typeface="+mn-cs"/>
                        </a:rPr>
                      </a:br>
                      <a:r>
                        <a:rPr lang="en-US" sz="1400" b="0" i="0" u="none" strike="noStrike" kern="1200" baseline="0" dirty="0">
                          <a:solidFill>
                            <a:srgbClr val="51626F"/>
                          </a:solidFill>
                          <a:effectLst/>
                          <a:latin typeface="+mn-lt"/>
                          <a:ea typeface="+mn-ea"/>
                          <a:cs typeface="+mn-cs"/>
                        </a:rPr>
                        <a:t>Contact the companies registration office</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Property Registration Authority</a:t>
                      </a: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87</a:t>
            </a:fld>
            <a:endParaRPr lang="de-DE" altLang="de-DE" sz="900" dirty="0"/>
          </a:p>
        </p:txBody>
      </p:sp>
    </p:spTree>
    <p:extLst>
      <p:ext uri="{BB962C8B-B14F-4D97-AF65-F5344CB8AC3E}">
        <p14:creationId xmlns:p14="http://schemas.microsoft.com/office/powerpoint/2010/main" val="153719041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Italy</a:t>
            </a:r>
          </a:p>
        </p:txBody>
      </p:sp>
      <p:graphicFrame>
        <p:nvGraphicFramePr>
          <p:cNvPr id="6" name="Tabelle 5"/>
          <p:cNvGraphicFramePr>
            <a:graphicFrameLocks noGrp="1"/>
          </p:cNvGraphicFramePr>
          <p:nvPr>
            <p:extLst/>
          </p:nvPr>
        </p:nvGraphicFramePr>
        <p:xfrm>
          <a:off x="250824" y="1916832"/>
          <a:ext cx="8641176" cy="385572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Commercial register</a:t>
                      </a:r>
                      <a:endParaRPr lang="de-AT" sz="1400" b="0" i="0" u="none" strike="noStrike" dirty="0">
                        <a:solidFill>
                          <a:srgbClr val="51626F"/>
                        </a:solidFill>
                        <a:effectLst/>
                        <a:latin typeface="Calibri"/>
                      </a:endParaRP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dirty="0">
                          <a:solidFill>
                            <a:srgbClr val="51626F"/>
                          </a:solidFill>
                          <a:effectLst/>
                        </a:rPr>
                        <a:t>Constitutive</a:t>
                      </a:r>
                      <a:endParaRPr lang="en-US" sz="140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None/Constitutive</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Probably</a:t>
                      </a:r>
                      <a:r>
                        <a:rPr lang="en-US" sz="1400" u="none" strike="noStrike" kern="1200" baseline="0" noProof="0" dirty="0">
                          <a:solidFill>
                            <a:srgbClr val="51626F"/>
                          </a:solidFill>
                          <a:effectLst/>
                        </a:rPr>
                        <a:t> land register</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Ministry of Justice (will be)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 – no </a:t>
                      </a:r>
                      <a:r>
                        <a:rPr lang="en-US" sz="1400" u="none" strike="noStrike" kern="1200">
                          <a:solidFill>
                            <a:srgbClr val="51626F"/>
                          </a:solidFill>
                          <a:effectLst/>
                          <a:latin typeface="+mn-lt"/>
                          <a:ea typeface="+mn-ea"/>
                          <a:cs typeface="+mn-cs"/>
                        </a:rPr>
                        <a:t>consumer insolvencies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rPr>
                        <a:t>Registration in land register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a:t>
                      </a:r>
                      <a:r>
                        <a:rPr lang="en-US" sz="1400" u="none" strike="noStrike" kern="1200">
                          <a:solidFill>
                            <a:srgbClr val="51626F"/>
                          </a:solidFill>
                          <a:effectLst/>
                          <a:latin typeface="+mn-lt"/>
                          <a:ea typeface="+mn-ea"/>
                          <a:cs typeface="+mn-cs"/>
                        </a:rPr>
                        <a:t>the commercial register</a:t>
                      </a:r>
                      <a:br>
                        <a:rPr lang="en-US" sz="1400" u="none" strike="noStrike" kern="1200" dirty="0">
                          <a:solidFill>
                            <a:srgbClr val="51626F"/>
                          </a:solidFill>
                          <a:effectLst/>
                          <a:latin typeface="+mn-lt"/>
                          <a:ea typeface="+mn-ea"/>
                          <a:cs typeface="+mn-cs"/>
                        </a:rPr>
                      </a:br>
                      <a:r>
                        <a:rPr lang="en-US" sz="1400" b="0" i="0" u="none" strike="noStrike" kern="1200" dirty="0">
                          <a:solidFill>
                            <a:srgbClr val="51626F"/>
                          </a:solidFill>
                          <a:effectLst/>
                          <a:latin typeface="+mn-lt"/>
                          <a:ea typeface="+mn-ea"/>
                          <a:cs typeface="+mn-cs"/>
                        </a:rPr>
                        <a:t>Contact the</a:t>
                      </a:r>
                      <a:r>
                        <a:rPr lang="en-US" sz="1400" b="0" i="0" u="none" strike="noStrike" kern="1200" baseline="0" dirty="0">
                          <a:solidFill>
                            <a:srgbClr val="51626F"/>
                          </a:solidFill>
                          <a:effectLst/>
                          <a:latin typeface="+mn-lt"/>
                          <a:ea typeface="+mn-ea"/>
                          <a:cs typeface="+mn-cs"/>
                        </a:rPr>
                        <a:t> land register</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u="none" strike="noStrike" kern="1200" dirty="0">
                          <a:solidFill>
                            <a:srgbClr val="51626F"/>
                          </a:solidFill>
                          <a:effectLst/>
                          <a:latin typeface="+mn-lt"/>
                          <a:ea typeface="+mn-ea"/>
                          <a:cs typeface="+mn-cs"/>
                        </a:rPr>
                        <a:t>Y</a:t>
                      </a:r>
                    </a:p>
                  </a:txBody>
                  <a:tcPr anchor="ct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88</a:t>
            </a:fld>
            <a:endParaRPr lang="de-DE" altLang="de-DE" sz="900" dirty="0"/>
          </a:p>
        </p:txBody>
      </p:sp>
    </p:spTree>
    <p:extLst>
      <p:ext uri="{BB962C8B-B14F-4D97-AF65-F5344CB8AC3E}">
        <p14:creationId xmlns:p14="http://schemas.microsoft.com/office/powerpoint/2010/main" val="30918566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Croatia</a:t>
            </a:r>
          </a:p>
        </p:txBody>
      </p:sp>
      <p:graphicFrame>
        <p:nvGraphicFramePr>
          <p:cNvPr id="6" name="Tabelle 5"/>
          <p:cNvGraphicFramePr>
            <a:graphicFrameLocks noGrp="1"/>
          </p:cNvGraphicFramePr>
          <p:nvPr>
            <p:extLst/>
          </p:nvPr>
        </p:nvGraphicFramePr>
        <p:xfrm>
          <a:off x="250824" y="1916832"/>
          <a:ext cx="8641176" cy="3845560"/>
        </p:xfrm>
        <a:graphic>
          <a:graphicData uri="http://schemas.openxmlformats.org/drawingml/2006/table">
            <a:tbl>
              <a:tblPr firstRow="1" bandRow="1">
                <a:tableStyleId>{16D9F66E-5EB9-4882-86FB-DCBF35E3C3E4}</a:tableStyleId>
              </a:tblPr>
              <a:tblGrid>
                <a:gridCol w="4249168">
                  <a:extLst>
                    <a:ext uri="{9D8B030D-6E8A-4147-A177-3AD203B41FA5}">
                      <a16:colId xmlns:a16="http://schemas.microsoft.com/office/drawing/2014/main" val="20000"/>
                    </a:ext>
                  </a:extLst>
                </a:gridCol>
                <a:gridCol w="439200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https://e-oglasna.pravosudje.hr/</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a:solidFill>
                            <a:srgbClr val="51626F"/>
                          </a:solidFill>
                          <a:effectLst/>
                        </a:rPr>
                        <a:t>Published in current insolvency register</a:t>
                      </a:r>
                      <a:endParaRPr lang="en-US" sz="1400" u="none" strike="noStrike" kern="1200" dirty="0">
                        <a:solidFill>
                          <a:srgbClr val="51626F"/>
                        </a:solidFill>
                        <a:effectLst/>
                      </a:endParaRP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dirty="0">
                          <a:solidFill>
                            <a:srgbClr val="51626F"/>
                          </a:solidFill>
                          <a:effectLst/>
                        </a:rPr>
                        <a:t>Constitutive</a:t>
                      </a:r>
                      <a:endParaRPr lang="en-US" sz="140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None/Constitutive</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Unclear – seemingly in land register, commercial</a:t>
                      </a:r>
                      <a:r>
                        <a:rPr lang="en-US" sz="1400" u="none" strike="noStrike" kern="1200" baseline="0" noProof="0" dirty="0">
                          <a:solidFill>
                            <a:srgbClr val="51626F"/>
                          </a:solidFill>
                          <a:effectLst/>
                        </a:rPr>
                        <a:t> register , “registry of shares”, etc.</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Croatian 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 - individually</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br>
                        <a:rPr lang="en-US" sz="1400" u="none" strike="noStrike" kern="1200" baseline="0" dirty="0">
                          <a:solidFill>
                            <a:srgbClr val="51626F"/>
                          </a:solidFill>
                          <a:effectLst/>
                        </a:rPr>
                      </a:br>
                      <a:br>
                        <a:rPr lang="en-US" sz="1400" u="none" strike="noStrike" kern="1200" baseline="0" dirty="0">
                          <a:solidFill>
                            <a:srgbClr val="51626F"/>
                          </a:solidFill>
                          <a:effectLst/>
                        </a:rPr>
                      </a:br>
                      <a:r>
                        <a:rPr lang="en-US" sz="1400" u="none" strike="noStrike" kern="1200" baseline="0" dirty="0">
                          <a:solidFill>
                            <a:srgbClr val="51626F"/>
                          </a:solidFill>
                          <a:effectLst/>
                        </a:rPr>
                        <a:t>Registration in land register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Submitting an application to the (local) competent court (either seat or location of assets)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competent land register</a:t>
                      </a:r>
                      <a:r>
                        <a:rPr lang="en-US" sz="1400" u="none" strike="noStrike" kern="1200" baseline="0" dirty="0">
                          <a:solidFill>
                            <a:srgbClr val="51626F"/>
                          </a:solidFill>
                          <a:effectLst/>
                          <a:latin typeface="+mn-lt"/>
                          <a:ea typeface="+mn-ea"/>
                          <a:cs typeface="+mn-cs"/>
                        </a:rPr>
                        <a:t>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89</a:t>
            </a:fld>
            <a:endParaRPr lang="de-DE" altLang="de-DE" sz="900" dirty="0"/>
          </a:p>
        </p:txBody>
      </p:sp>
    </p:spTree>
    <p:extLst>
      <p:ext uri="{BB962C8B-B14F-4D97-AF65-F5344CB8AC3E}">
        <p14:creationId xmlns:p14="http://schemas.microsoft.com/office/powerpoint/2010/main" val="135551692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e 5"/>
          <p:cNvGraphicFramePr>
            <a:graphicFrameLocks noGrp="1"/>
          </p:cNvGraphicFramePr>
          <p:nvPr>
            <p:extLst/>
          </p:nvPr>
        </p:nvGraphicFramePr>
        <p:xfrm>
          <a:off x="250824" y="1916832"/>
          <a:ext cx="8641176" cy="3911600"/>
        </p:xfrm>
        <a:graphic>
          <a:graphicData uri="http://schemas.openxmlformats.org/drawingml/2006/table">
            <a:tbl>
              <a:tblPr firstRow="1" bandRow="1">
                <a:tableStyleId>{16D9F66E-5EB9-4882-86FB-DCBF35E3C3E4}</a:tableStyleId>
              </a:tblPr>
              <a:tblGrid>
                <a:gridCol w="3663951">
                  <a:extLst>
                    <a:ext uri="{9D8B030D-6E8A-4147-A177-3AD203B41FA5}">
                      <a16:colId xmlns:a16="http://schemas.microsoft.com/office/drawing/2014/main" val="20000"/>
                    </a:ext>
                  </a:extLst>
                </a:gridCol>
                <a:gridCol w="4977225">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https://maksatnespeja.ur.gov.lv</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dirty="0">
                          <a:solidFill>
                            <a:srgbClr val="51626F"/>
                          </a:solidFill>
                          <a:effectLst/>
                        </a:rPr>
                        <a:t>Constitutive</a:t>
                      </a:r>
                      <a:endParaRPr lang="en-US" sz="140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None/Constitutive</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Land and commercial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Company Register</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 - individually</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u="none" strike="noStrike" kern="120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400" u="none" strike="noStrike" kern="1200" dirty="0" err="1">
                          <a:solidFill>
                            <a:srgbClr val="51626F"/>
                          </a:solidFill>
                          <a:effectLst/>
                          <a:latin typeface="+mn-lt"/>
                          <a:ea typeface="+mn-ea"/>
                          <a:cs typeface="+mn-cs"/>
                        </a:rPr>
                        <a:t>Submitting</a:t>
                      </a:r>
                      <a:r>
                        <a:rPr lang="de-DE" sz="1400" u="none" strike="noStrike" kern="1200" dirty="0">
                          <a:solidFill>
                            <a:srgbClr val="51626F"/>
                          </a:solidFill>
                          <a:effectLst/>
                          <a:latin typeface="+mn-lt"/>
                          <a:ea typeface="+mn-ea"/>
                          <a:cs typeface="+mn-cs"/>
                        </a:rPr>
                        <a:t> </a:t>
                      </a:r>
                      <a:r>
                        <a:rPr lang="en-GB" sz="1400" u="none" strike="noStrike" kern="1200" dirty="0">
                          <a:solidFill>
                            <a:srgbClr val="51626F"/>
                          </a:solidFill>
                          <a:effectLst/>
                          <a:latin typeface="+mn-lt"/>
                          <a:ea typeface="+mn-ea"/>
                          <a:cs typeface="+mn-cs"/>
                        </a:rPr>
                        <a:t>a duly certified copy of the decision opening the insolvency proceedings and the appointment of the IP (including translations) to </a:t>
                      </a:r>
                      <a:r>
                        <a:rPr lang="de-DE" sz="1400" u="none" strike="noStrike" kern="1200" dirty="0" err="1">
                          <a:solidFill>
                            <a:srgbClr val="51626F"/>
                          </a:solidFill>
                          <a:effectLst/>
                          <a:latin typeface="+mn-lt"/>
                          <a:ea typeface="+mn-ea"/>
                          <a:cs typeface="+mn-cs"/>
                        </a:rPr>
                        <a:t>the</a:t>
                      </a:r>
                      <a:r>
                        <a:rPr lang="de-DE" sz="1400" u="none" strike="noStrike" kern="1200" dirty="0">
                          <a:solidFill>
                            <a:srgbClr val="51626F"/>
                          </a:solidFill>
                          <a:effectLst/>
                          <a:latin typeface="+mn-lt"/>
                          <a:ea typeface="+mn-ea"/>
                          <a:cs typeface="+mn-cs"/>
                        </a:rPr>
                        <a:t> </a:t>
                      </a:r>
                      <a:r>
                        <a:rPr lang="de-DE" sz="1400" u="none" strike="noStrike" kern="1200" dirty="0" err="1">
                          <a:solidFill>
                            <a:srgbClr val="51626F"/>
                          </a:solidFill>
                          <a:effectLst/>
                          <a:latin typeface="+mn-lt"/>
                          <a:ea typeface="+mn-ea"/>
                          <a:cs typeface="+mn-cs"/>
                        </a:rPr>
                        <a:t>Insolvency</a:t>
                      </a:r>
                      <a:r>
                        <a:rPr lang="de-DE" sz="1400" u="none" strike="noStrike" kern="1200" dirty="0">
                          <a:solidFill>
                            <a:srgbClr val="51626F"/>
                          </a:solidFill>
                          <a:effectLst/>
                          <a:latin typeface="+mn-lt"/>
                          <a:ea typeface="+mn-ea"/>
                          <a:cs typeface="+mn-cs"/>
                        </a:rPr>
                        <a:t> Register,</a:t>
                      </a:r>
                      <a:r>
                        <a:rPr lang="de-DE" sz="1400" u="none" strike="noStrike" kern="1200" baseline="0" dirty="0">
                          <a:solidFill>
                            <a:srgbClr val="51626F"/>
                          </a:solidFill>
                          <a:effectLst/>
                          <a:latin typeface="+mn-lt"/>
                          <a:ea typeface="+mn-ea"/>
                          <a:cs typeface="+mn-cs"/>
                        </a:rPr>
                        <a:t> </a:t>
                      </a:r>
                      <a:r>
                        <a:rPr lang="de-DE" sz="1400" u="none" strike="noStrike" kern="1200" baseline="0" dirty="0" err="1">
                          <a:solidFill>
                            <a:srgbClr val="51626F"/>
                          </a:solidFill>
                          <a:effectLst/>
                          <a:latin typeface="+mn-lt"/>
                          <a:ea typeface="+mn-ea"/>
                          <a:cs typeface="+mn-cs"/>
                        </a:rPr>
                        <a:t>the</a:t>
                      </a:r>
                      <a:r>
                        <a:rPr lang="de-DE" sz="1400" u="none" strike="noStrike" kern="1200" baseline="0" dirty="0">
                          <a:solidFill>
                            <a:srgbClr val="51626F"/>
                          </a:solidFill>
                          <a:effectLst/>
                          <a:latin typeface="+mn-lt"/>
                          <a:ea typeface="+mn-ea"/>
                          <a:cs typeface="+mn-cs"/>
                        </a:rPr>
                        <a:t> </a:t>
                      </a:r>
                      <a:r>
                        <a:rPr lang="de-DE" sz="1400" u="none" strike="noStrike" kern="1200" dirty="0">
                          <a:solidFill>
                            <a:srgbClr val="51626F"/>
                          </a:solidFill>
                          <a:effectLst/>
                          <a:latin typeface="+mn-lt"/>
                          <a:ea typeface="+mn-ea"/>
                          <a:cs typeface="+mn-cs"/>
                        </a:rPr>
                        <a:t>Register </a:t>
                      </a:r>
                      <a:r>
                        <a:rPr lang="de-DE" sz="1400" u="none" strike="noStrike" kern="1200" dirty="0" err="1">
                          <a:solidFill>
                            <a:srgbClr val="51626F"/>
                          </a:solidFill>
                          <a:effectLst/>
                          <a:latin typeface="+mn-lt"/>
                          <a:ea typeface="+mn-ea"/>
                          <a:cs typeface="+mn-cs"/>
                        </a:rPr>
                        <a:t>of</a:t>
                      </a:r>
                      <a:r>
                        <a:rPr lang="de-DE" sz="1400" u="none" strike="noStrike" kern="1200" dirty="0">
                          <a:solidFill>
                            <a:srgbClr val="51626F"/>
                          </a:solidFill>
                          <a:effectLst/>
                          <a:latin typeface="+mn-lt"/>
                          <a:ea typeface="+mn-ea"/>
                          <a:cs typeface="+mn-cs"/>
                        </a:rPr>
                        <a:t> Enterprises, Land Book, </a:t>
                      </a:r>
                      <a:r>
                        <a:rPr lang="de-DE" sz="1400" u="none" strike="noStrike" kern="1200" dirty="0" err="1">
                          <a:solidFill>
                            <a:srgbClr val="51626F"/>
                          </a:solidFill>
                          <a:effectLst/>
                          <a:latin typeface="+mn-lt"/>
                          <a:ea typeface="+mn-ea"/>
                          <a:cs typeface="+mn-cs"/>
                        </a:rPr>
                        <a:t>or</a:t>
                      </a:r>
                      <a:r>
                        <a:rPr lang="de-DE" sz="1400" u="none" strike="noStrike" kern="1200" dirty="0">
                          <a:solidFill>
                            <a:srgbClr val="51626F"/>
                          </a:solidFill>
                          <a:effectLst/>
                          <a:latin typeface="+mn-lt"/>
                          <a:ea typeface="+mn-ea"/>
                          <a:cs typeface="+mn-cs"/>
                        </a:rPr>
                        <a:t> Road Traffic</a:t>
                      </a:r>
                      <a:r>
                        <a:rPr lang="de-DE" sz="1400" u="none" strike="noStrike" kern="1200" baseline="0" dirty="0">
                          <a:solidFill>
                            <a:srgbClr val="51626F"/>
                          </a:solidFill>
                          <a:effectLst/>
                          <a:latin typeface="+mn-lt"/>
                          <a:ea typeface="+mn-ea"/>
                          <a:cs typeface="+mn-cs"/>
                        </a:rPr>
                        <a:t> </a:t>
                      </a:r>
                      <a:r>
                        <a:rPr lang="de-DE" sz="1400" u="none" strike="noStrike" kern="1200" baseline="0" dirty="0" err="1">
                          <a:solidFill>
                            <a:srgbClr val="51626F"/>
                          </a:solidFill>
                          <a:effectLst/>
                          <a:latin typeface="+mn-lt"/>
                          <a:ea typeface="+mn-ea"/>
                          <a:cs typeface="+mn-cs"/>
                        </a:rPr>
                        <a:t>Directorate</a:t>
                      </a:r>
                      <a:r>
                        <a:rPr lang="de-DE" sz="1400" u="none" strike="noStrike" kern="1200" baseline="0" dirty="0">
                          <a:solidFill>
                            <a:srgbClr val="51626F"/>
                          </a:solidFill>
                          <a:effectLst/>
                          <a:latin typeface="+mn-lt"/>
                          <a:ea typeface="+mn-ea"/>
                          <a:cs typeface="+mn-cs"/>
                        </a:rPr>
                        <a:t>.</a:t>
                      </a:r>
                      <a:r>
                        <a:rPr lang="en-GB" sz="1400" u="none" strike="noStrike" kern="1200" dirty="0">
                          <a:solidFill>
                            <a:srgbClr val="51626F"/>
                          </a:solidFill>
                          <a:effectLst/>
                          <a:latin typeface="+mn-lt"/>
                          <a:ea typeface="+mn-ea"/>
                          <a:cs typeface="+mn-cs"/>
                        </a:rPr>
                        <a:t>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Latvia</a:t>
            </a:r>
          </a:p>
        </p:txBody>
      </p:sp>
      <p:sp>
        <p:nvSpPr>
          <p:cNvPr id="7"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90</a:t>
            </a:fld>
            <a:endParaRPr lang="de-DE" altLang="de-DE" sz="900" dirty="0"/>
          </a:p>
        </p:txBody>
      </p:sp>
    </p:spTree>
    <p:extLst>
      <p:ext uri="{BB962C8B-B14F-4D97-AF65-F5344CB8AC3E}">
        <p14:creationId xmlns:p14="http://schemas.microsoft.com/office/powerpoint/2010/main" val="107318246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Lithuania</a:t>
            </a:r>
          </a:p>
        </p:txBody>
      </p:sp>
      <p:graphicFrame>
        <p:nvGraphicFramePr>
          <p:cNvPr id="2" name="Tabelle 1"/>
          <p:cNvGraphicFramePr>
            <a:graphicFrameLocks noGrp="1"/>
          </p:cNvGraphicFramePr>
          <p:nvPr>
            <p:extLst/>
          </p:nvPr>
        </p:nvGraphicFramePr>
        <p:xfrm>
          <a:off x="248400" y="1918742"/>
          <a:ext cx="8641176" cy="4485640"/>
        </p:xfrm>
        <a:graphic>
          <a:graphicData uri="http://schemas.openxmlformats.org/drawingml/2006/table">
            <a:tbl>
              <a:tblPr firstRow="1" bandRow="1">
                <a:tableStyleId>{16D9F66E-5EB9-4882-86FB-DCBF35E3C3E4}</a:tableStyleId>
              </a:tblPr>
              <a:tblGrid>
                <a:gridCol w="3218700">
                  <a:extLst>
                    <a:ext uri="{9D8B030D-6E8A-4147-A177-3AD203B41FA5}">
                      <a16:colId xmlns:a16="http://schemas.microsoft.com/office/drawing/2014/main" val="20000"/>
                    </a:ext>
                  </a:extLst>
                </a:gridCol>
                <a:gridCol w="5422476">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err="1">
                          <a:solidFill>
                            <a:srgbClr val="51626F"/>
                          </a:solidFill>
                        </a:rPr>
                        <a:t>Bankrotodep.lt</a:t>
                      </a:r>
                      <a:endParaRPr lang="en-US" sz="1400" b="0" dirty="0">
                        <a:solidFill>
                          <a:srgbClr val="51626F"/>
                        </a:solidFill>
                      </a:endParaRP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dirty="0">
                          <a:solidFill>
                            <a:srgbClr val="51626F"/>
                          </a:solidFill>
                          <a:effectLst/>
                        </a:rPr>
                        <a:t>Informative</a:t>
                      </a:r>
                      <a:endParaRPr lang="en-US" sz="1400" u="none" strike="noStrike" kern="1200" noProof="0" dirty="0">
                        <a:solidFill>
                          <a:srgbClr val="51626F"/>
                        </a:solidFill>
                        <a:effectLst/>
                        <a:latin typeface="+mn-lt"/>
                        <a:ea typeface="+mn-ea"/>
                        <a:cs typeface="+mn-cs"/>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a:t>
                      </a:r>
                      <a:r>
                        <a:rPr lang="en-US" sz="1400" u="none" strike="noStrike" kern="1200" noProof="0" dirty="0" err="1">
                          <a:solidFill>
                            <a:srgbClr val="51626F"/>
                          </a:solidFill>
                          <a:effectLst/>
                        </a:rPr>
                        <a:t>betw</a:t>
                      </a:r>
                      <a:r>
                        <a:rPr lang="en-US" sz="1400" u="none" strike="noStrike" kern="1200" noProof="0" dirty="0">
                          <a:solidFill>
                            <a:srgbClr val="51626F"/>
                          </a:solidFill>
                          <a:effectLst/>
                        </a:rPr>
                        <a:t>.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Not </a:t>
                      </a:r>
                      <a:r>
                        <a:rPr lang="de-AT" sz="1400" u="none" strike="noStrike" dirty="0" err="1">
                          <a:solidFill>
                            <a:srgbClr val="51626F"/>
                          </a:solidFill>
                          <a:effectLst/>
                        </a:rPr>
                        <a:t>definied</a:t>
                      </a:r>
                      <a:r>
                        <a:rPr lang="de-AT" sz="1400" u="none" strike="noStrike" dirty="0">
                          <a:solidFill>
                            <a:srgbClr val="51626F"/>
                          </a:solidFill>
                          <a:effectLst/>
                        </a:rPr>
                        <a:t> - </a:t>
                      </a:r>
                      <a:r>
                        <a:rPr lang="de-AT" sz="1400" u="none" strike="noStrike" dirty="0" err="1">
                          <a:solidFill>
                            <a:srgbClr val="51626F"/>
                          </a:solidFill>
                          <a:effectLst/>
                        </a:rPr>
                        <a:t>usually</a:t>
                      </a:r>
                      <a:r>
                        <a:rPr lang="de-AT" sz="1400" u="none" strike="noStrike" dirty="0">
                          <a:solidFill>
                            <a:srgbClr val="51626F"/>
                          </a:solidFill>
                          <a:effectLst/>
                        </a:rPr>
                        <a:t> "</a:t>
                      </a:r>
                      <a:r>
                        <a:rPr lang="de-AT" sz="1400" u="none" strike="noStrike" dirty="0" err="1">
                          <a:solidFill>
                            <a:srgbClr val="51626F"/>
                          </a:solidFill>
                          <a:effectLst/>
                        </a:rPr>
                        <a:t>immediatley</a:t>
                      </a:r>
                      <a:r>
                        <a:rPr lang="de-AT" sz="1400" u="none" strike="noStrike" dirty="0">
                          <a:solidFill>
                            <a:srgbClr val="51626F"/>
                          </a:solidFill>
                          <a:effectLst/>
                        </a:rPr>
                        <a:t>"</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Land register, commercial register, "Arrest” register, Vehicles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a:solidFill>
                            <a:srgbClr val="51626F"/>
                          </a:solidFill>
                          <a:effectLst/>
                        </a:rPr>
                        <a:t>Authority </a:t>
                      </a:r>
                      <a:r>
                        <a:rPr lang="en-US" sz="1400" u="none" strike="noStrike" kern="1200" noProof="0" dirty="0">
                          <a:solidFill>
                            <a:srgbClr val="51626F"/>
                          </a:solidFill>
                          <a:effectLst/>
                        </a:rPr>
                        <a:t>of Audit, Accounting, Property Valuation and Insolvency Management </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Legal person – indefinitely natural person - 10 years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Registration</a:t>
                      </a:r>
                      <a:r>
                        <a:rPr lang="en-US" sz="1400" b="0" i="0" u="none" strike="noStrike" kern="1200" baseline="0" dirty="0">
                          <a:solidFill>
                            <a:srgbClr val="51626F"/>
                          </a:solidFill>
                          <a:effectLst/>
                          <a:latin typeface="+mn-lt"/>
                          <a:ea typeface="+mn-ea"/>
                          <a:cs typeface="+mn-cs"/>
                        </a:rPr>
                        <a:t>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insolvency register with documents regarding opening/appointment </a:t>
                      </a:r>
                      <a:r>
                        <a:rPr lang="en-US" sz="1400" u="none" strike="noStrike" kern="1200" baseline="0" dirty="0">
                          <a:solidFill>
                            <a:srgbClr val="51626F"/>
                          </a:solidFill>
                          <a:effectLst/>
                          <a:latin typeface="+mn-lt"/>
                          <a:ea typeface="+mn-ea"/>
                          <a:cs typeface="+mn-cs"/>
                        </a:rPr>
                        <a:t> </a:t>
                      </a:r>
                      <a:r>
                        <a:rPr lang="en-US" sz="1400" u="none" strike="noStrike" kern="1200" dirty="0">
                          <a:solidFill>
                            <a:srgbClr val="51626F"/>
                          </a:solidFill>
                          <a:effectLst/>
                          <a:latin typeface="+mn-lt"/>
                          <a:ea typeface="+mn-ea"/>
                          <a:cs typeface="+mn-cs"/>
                        </a:rPr>
                        <a:t>incl. translations of the documents; upon request evidence that the opening of proceeding is in effect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commercial register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Problematic in practice – possibility that the registration is refused without an order from a Lithuanian court</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6"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91</a:t>
            </a:fld>
            <a:endParaRPr lang="de-DE" altLang="de-DE" sz="900" dirty="0"/>
          </a:p>
        </p:txBody>
      </p:sp>
    </p:spTree>
    <p:extLst>
      <p:ext uri="{BB962C8B-B14F-4D97-AF65-F5344CB8AC3E}">
        <p14:creationId xmlns:p14="http://schemas.microsoft.com/office/powerpoint/2010/main" val="182894462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Luxembourg</a:t>
            </a:r>
          </a:p>
        </p:txBody>
      </p:sp>
      <p:graphicFrame>
        <p:nvGraphicFramePr>
          <p:cNvPr id="6" name="Tabelle 5"/>
          <p:cNvGraphicFramePr>
            <a:graphicFrameLocks noGrp="1"/>
          </p:cNvGraphicFramePr>
          <p:nvPr>
            <p:extLst/>
          </p:nvPr>
        </p:nvGraphicFramePr>
        <p:xfrm>
          <a:off x="250824" y="1916832"/>
          <a:ext cx="8641176" cy="420624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Commercial</a:t>
                      </a:r>
                      <a:r>
                        <a:rPr lang="en-US" sz="1400" u="none" strike="noStrike" baseline="0" dirty="0">
                          <a:solidFill>
                            <a:srgbClr val="51626F"/>
                          </a:solidFill>
                          <a:effectLst/>
                        </a:rPr>
                        <a:t> </a:t>
                      </a:r>
                      <a:r>
                        <a:rPr lang="en-US" sz="1400" u="none" strike="noStrike" dirty="0">
                          <a:solidFill>
                            <a:srgbClr val="51626F"/>
                          </a:solidFill>
                          <a:effectLst/>
                        </a:rPr>
                        <a:t>register </a:t>
                      </a: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Informative</a:t>
                      </a:r>
                      <a:br>
                        <a:rPr lang="en-US" sz="1400" u="none" strike="noStrike" dirty="0">
                          <a:solidFill>
                            <a:srgbClr val="51626F"/>
                          </a:solidFill>
                          <a:effectLst/>
                        </a:rPr>
                      </a:br>
                      <a:r>
                        <a:rPr lang="en-US" sz="1400" u="none" strike="noStrike" dirty="0">
                          <a:solidFill>
                            <a:srgbClr val="51626F"/>
                          </a:solidFill>
                          <a:effectLst/>
                        </a:rPr>
                        <a:t>Deadlines are calculated in relation to publications in 2 local newspapers</a:t>
                      </a: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err="1">
                          <a:solidFill>
                            <a:srgbClr val="51626F"/>
                          </a:solidFill>
                          <a:effectLst/>
                        </a:rPr>
                        <a:t>Couple</a:t>
                      </a:r>
                      <a:r>
                        <a:rPr lang="de-AT" sz="1400" u="none" strike="noStrike" dirty="0">
                          <a:solidFill>
                            <a:srgbClr val="51626F"/>
                          </a:solidFill>
                          <a:effectLst/>
                        </a:rPr>
                        <a:t> of </a:t>
                      </a:r>
                      <a:r>
                        <a:rPr lang="de-AT" sz="1400" u="none" strike="noStrike" dirty="0" err="1">
                          <a:solidFill>
                            <a:srgbClr val="51626F"/>
                          </a:solidFill>
                          <a:effectLst/>
                        </a:rPr>
                        <a:t>days</a:t>
                      </a:r>
                      <a:r>
                        <a:rPr lang="de-AT" sz="1400" u="none" strike="noStrike" dirty="0">
                          <a:solidFill>
                            <a:srgbClr val="51626F"/>
                          </a:solidFill>
                          <a:effectLst/>
                        </a:rPr>
                        <a:t> (</a:t>
                      </a:r>
                      <a:r>
                        <a:rPr lang="de-AT" sz="1400" u="none" strike="noStrike" dirty="0" err="1">
                          <a:solidFill>
                            <a:srgbClr val="51626F"/>
                          </a:solidFill>
                          <a:effectLst/>
                        </a:rPr>
                        <a:t>varies</a:t>
                      </a:r>
                      <a:r>
                        <a:rPr lang="de-AT" sz="1400" u="none" strike="noStrike" dirty="0">
                          <a:solidFill>
                            <a:srgbClr val="51626F"/>
                          </a:solidFill>
                          <a:effectLst/>
                        </a:rPr>
                        <a:t>) </a:t>
                      </a:r>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No</a:t>
                      </a: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noProof="0" dirty="0">
                          <a:solidFill>
                            <a:srgbClr val="51626F"/>
                          </a:solidFill>
                          <a:effectLst/>
                        </a:rPr>
                        <a:t>An</a:t>
                      </a:r>
                      <a:r>
                        <a:rPr lang="fr-FR" sz="1400" u="none" strike="noStrike" kern="1200" baseline="0" noProof="0" dirty="0">
                          <a:solidFill>
                            <a:srgbClr val="51626F"/>
                          </a:solidFill>
                          <a:effectLst/>
                        </a:rPr>
                        <a:t> </a:t>
                      </a:r>
                      <a:r>
                        <a:rPr lang="fr-FR" sz="1400" u="none" strike="noStrike" kern="1200" baseline="0" noProof="0" dirty="0" err="1">
                          <a:solidFill>
                            <a:srgbClr val="51626F"/>
                          </a:solidFill>
                          <a:effectLst/>
                        </a:rPr>
                        <a:t>economic</a:t>
                      </a:r>
                      <a:r>
                        <a:rPr lang="fr-FR" sz="1400" u="none" strike="noStrike" kern="1200" baseline="0" noProof="0" dirty="0">
                          <a:solidFill>
                            <a:srgbClr val="51626F"/>
                          </a:solidFill>
                          <a:effectLst/>
                        </a:rPr>
                        <a:t> </a:t>
                      </a:r>
                      <a:r>
                        <a:rPr lang="fr-FR" sz="1400" u="none" strike="noStrike" kern="1200" baseline="0" noProof="0" dirty="0" err="1">
                          <a:solidFill>
                            <a:srgbClr val="51626F"/>
                          </a:solidFill>
                          <a:effectLst/>
                        </a:rPr>
                        <a:t>interest</a:t>
                      </a:r>
                      <a:r>
                        <a:rPr lang="fr-FR" sz="1400" u="none" strike="noStrike" kern="1200" baseline="0" noProof="0" dirty="0">
                          <a:solidFill>
                            <a:srgbClr val="51626F"/>
                          </a:solidFill>
                          <a:effectLst/>
                        </a:rPr>
                        <a:t> </a:t>
                      </a:r>
                      <a:r>
                        <a:rPr lang="fr-FR" sz="1400" u="none" strike="noStrike" kern="1200" baseline="0" noProof="0" dirty="0" err="1">
                          <a:solidFill>
                            <a:srgbClr val="51626F"/>
                          </a:solidFill>
                          <a:effectLst/>
                        </a:rPr>
                        <a:t>grouping</a:t>
                      </a:r>
                      <a:r>
                        <a:rPr lang="fr-FR" sz="1400" u="none" strike="noStrike" kern="1200" baseline="0" noProof="0" dirty="0">
                          <a:solidFill>
                            <a:srgbClr val="51626F"/>
                          </a:solidFill>
                          <a:effectLst/>
                        </a:rPr>
                        <a:t> (GIE) </a:t>
                      </a:r>
                      <a:r>
                        <a:rPr lang="fr-FR" sz="1400" u="none" strike="noStrike" kern="1200" baseline="0" noProof="0" dirty="0" err="1">
                          <a:solidFill>
                            <a:srgbClr val="51626F"/>
                          </a:solidFill>
                          <a:effectLst/>
                        </a:rPr>
                        <a:t>created</a:t>
                      </a:r>
                      <a:r>
                        <a:rPr lang="fr-FR" sz="1400" u="none" strike="noStrike" kern="1200" baseline="0" noProof="0" dirty="0">
                          <a:solidFill>
                            <a:srgbClr val="51626F"/>
                          </a:solidFill>
                          <a:effectLst/>
                        </a:rPr>
                        <a:t> by the State, the </a:t>
                      </a:r>
                      <a:r>
                        <a:rPr lang="fr-FR" sz="1400" u="none" strike="noStrike" kern="1200" noProof="0" dirty="0" err="1">
                          <a:solidFill>
                            <a:srgbClr val="51626F"/>
                          </a:solidFill>
                          <a:effectLst/>
                        </a:rPr>
                        <a:t>Chamber</a:t>
                      </a:r>
                      <a:r>
                        <a:rPr lang="fr-FR" sz="1400" u="none" strike="noStrike" kern="1200" noProof="0" dirty="0">
                          <a:solidFill>
                            <a:srgbClr val="51626F"/>
                          </a:solidFill>
                          <a:effectLst/>
                        </a:rPr>
                        <a:t> of Commerce and</a:t>
                      </a:r>
                      <a:r>
                        <a:rPr lang="fr-FR" sz="1400" u="none" strike="noStrike" kern="1200" baseline="0" noProof="0" dirty="0">
                          <a:solidFill>
                            <a:srgbClr val="51626F"/>
                          </a:solidFill>
                          <a:effectLst/>
                        </a:rPr>
                        <a:t> the</a:t>
                      </a:r>
                      <a:r>
                        <a:rPr lang="fr-FR" sz="1400" u="none" strike="noStrike" kern="1200" noProof="0" dirty="0">
                          <a:solidFill>
                            <a:srgbClr val="51626F"/>
                          </a:solidFill>
                          <a:effectLst/>
                        </a:rPr>
                        <a:t> Chambre des Métiers</a:t>
                      </a:r>
                    </a:p>
                  </a:txBody>
                  <a:tcP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No time</a:t>
                      </a:r>
                      <a:r>
                        <a:rPr lang="en-US" sz="1400" u="none" strike="noStrike" kern="1200" baseline="0" noProof="0" dirty="0">
                          <a:solidFill>
                            <a:srgbClr val="51626F"/>
                          </a:solidFill>
                          <a:effectLst/>
                        </a:rPr>
                        <a:t> limit</a:t>
                      </a:r>
                      <a:endParaRPr lang="en-US" sz="1400" u="none" strike="noStrike" kern="1200" noProof="0" dirty="0">
                        <a:solidFill>
                          <a:srgbClr val="51626F"/>
                        </a:solidFill>
                        <a:effectLst/>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 (Information re natural persons not published except if such</a:t>
                      </a:r>
                      <a:r>
                        <a:rPr lang="en-US" sz="1400" u="none" strike="noStrike" kern="1200" baseline="0" dirty="0">
                          <a:solidFill>
                            <a:srgbClr val="51626F"/>
                          </a:solidFill>
                          <a:effectLst/>
                          <a:latin typeface="+mn-lt"/>
                          <a:ea typeface="+mn-ea"/>
                          <a:cs typeface="+mn-cs"/>
                        </a:rPr>
                        <a:t> natural person are tradesmen</a:t>
                      </a:r>
                      <a:r>
                        <a:rPr lang="en-US" sz="1400" u="none" strike="noStrike" kern="1200" dirty="0">
                          <a:solidFill>
                            <a:srgbClr val="51626F"/>
                          </a:solidFill>
                          <a:effectLst/>
                          <a:latin typeface="+mn-lt"/>
                          <a:ea typeface="+mn-ea"/>
                          <a:cs typeface="+mn-cs"/>
                        </a:rPr>
                        <a:t>)</a:t>
                      </a:r>
                    </a:p>
                  </a:txBody>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Application to the commercial registry </a:t>
                      </a:r>
                    </a:p>
                  </a:txBody>
                  <a:tcP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92</a:t>
            </a:fld>
            <a:endParaRPr lang="de-DE" altLang="de-DE" sz="900" dirty="0"/>
          </a:p>
        </p:txBody>
      </p:sp>
    </p:spTree>
    <p:extLst>
      <p:ext uri="{BB962C8B-B14F-4D97-AF65-F5344CB8AC3E}">
        <p14:creationId xmlns:p14="http://schemas.microsoft.com/office/powerpoint/2010/main" val="130745811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The Netherlands</a:t>
            </a:r>
          </a:p>
        </p:txBody>
      </p:sp>
      <p:graphicFrame>
        <p:nvGraphicFramePr>
          <p:cNvPr id="6" name="Tabelle 5"/>
          <p:cNvGraphicFramePr>
            <a:graphicFrameLocks noGrp="1"/>
          </p:cNvGraphicFramePr>
          <p:nvPr>
            <p:extLst/>
          </p:nvPr>
        </p:nvGraphicFramePr>
        <p:xfrm>
          <a:off x="250824" y="1916832"/>
          <a:ext cx="8641176" cy="3992880"/>
        </p:xfrm>
        <a:graphic>
          <a:graphicData uri="http://schemas.openxmlformats.org/drawingml/2006/table">
            <a:tbl>
              <a:tblPr firstRow="1" bandRow="1">
                <a:tableStyleId>{16D9F66E-5EB9-4882-86FB-DCBF35E3C3E4}</a:tableStyleId>
              </a:tblPr>
              <a:tblGrid>
                <a:gridCol w="4177160">
                  <a:extLst>
                    <a:ext uri="{9D8B030D-6E8A-4147-A177-3AD203B41FA5}">
                      <a16:colId xmlns:a16="http://schemas.microsoft.com/office/drawing/2014/main" val="20000"/>
                    </a:ext>
                  </a:extLst>
                </a:gridCol>
                <a:gridCol w="4464016">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http://insolventies.rechtspraak.nl/</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Informative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The day after the decision is made</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Commercial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Commissioning Authority - Ministry of Security and Justice Data Holder - Council of the Judiciary</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6 months after termination of insolvency proceedings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It is not allowed to publish information regarding individuals not exercising an independent business or professional activity</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any court in the Netherlands (automatically registered in commercial register)</a:t>
                      </a: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93</a:t>
            </a:fld>
            <a:endParaRPr lang="de-DE" altLang="de-DE" sz="900" dirty="0"/>
          </a:p>
        </p:txBody>
      </p:sp>
    </p:spTree>
    <p:extLst>
      <p:ext uri="{BB962C8B-B14F-4D97-AF65-F5344CB8AC3E}">
        <p14:creationId xmlns:p14="http://schemas.microsoft.com/office/powerpoint/2010/main" val="115305587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Poland</a:t>
            </a:r>
          </a:p>
        </p:txBody>
      </p:sp>
      <p:graphicFrame>
        <p:nvGraphicFramePr>
          <p:cNvPr id="6" name="Tabelle 5"/>
          <p:cNvGraphicFramePr>
            <a:graphicFrameLocks noGrp="1"/>
          </p:cNvGraphicFramePr>
          <p:nvPr>
            <p:extLst/>
          </p:nvPr>
        </p:nvGraphicFramePr>
        <p:xfrm>
          <a:off x="250824" y="1916832"/>
          <a:ext cx="8641176" cy="385572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Commercial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Informative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1 month to four months</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Commercial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noProof="0" dirty="0">
                          <a:solidFill>
                            <a:srgbClr val="51626F"/>
                          </a:solidFill>
                          <a:effectLst/>
                        </a:rPr>
                        <a:t>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l-PL" sz="1400" u="none" strike="noStrike" kern="1200" noProof="0" dirty="0">
                          <a:solidFill>
                            <a:srgbClr val="51626F"/>
                          </a:solidFill>
                          <a:effectLst/>
                        </a:rPr>
                        <a:t>No limit</a:t>
                      </a:r>
                      <a:r>
                        <a:rPr lang="de-AT" sz="1400" u="none" strike="noStrike" kern="1200" noProof="0" dirty="0">
                          <a:solidFill>
                            <a:srgbClr val="51626F"/>
                          </a:solidFill>
                          <a:effectLst/>
                        </a:rPr>
                        <a:t> </a:t>
                      </a:r>
                      <a:r>
                        <a:rPr lang="pl-PL" sz="1400" u="none" strike="noStrike" kern="1200" noProof="0" dirty="0">
                          <a:solidFill>
                            <a:srgbClr val="51626F"/>
                          </a:solidFill>
                          <a:effectLst/>
                        </a:rPr>
                        <a:t>/ 7</a:t>
                      </a:r>
                      <a:r>
                        <a:rPr lang="en-US" sz="1400" u="none" strike="noStrike" kern="1200" noProof="0" dirty="0">
                          <a:solidFill>
                            <a:srgbClr val="51626F"/>
                          </a:solidFill>
                          <a:effectLst/>
                        </a:rPr>
                        <a:t> years if the proceedings were not opened, due to a lack of assets </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commercial register</a:t>
                      </a: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94</a:t>
            </a:fld>
            <a:endParaRPr lang="de-DE" altLang="de-DE" sz="900" dirty="0"/>
          </a:p>
        </p:txBody>
      </p:sp>
    </p:spTree>
    <p:extLst>
      <p:ext uri="{BB962C8B-B14F-4D97-AF65-F5344CB8AC3E}">
        <p14:creationId xmlns:p14="http://schemas.microsoft.com/office/powerpoint/2010/main" val="199530077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Poland - future</a:t>
            </a:r>
          </a:p>
        </p:txBody>
      </p:sp>
      <p:graphicFrame>
        <p:nvGraphicFramePr>
          <p:cNvPr id="7" name="Tabelle 6"/>
          <p:cNvGraphicFramePr>
            <a:graphicFrameLocks noGrp="1"/>
          </p:cNvGraphicFramePr>
          <p:nvPr>
            <p:extLst/>
          </p:nvPr>
        </p:nvGraphicFramePr>
        <p:xfrm>
          <a:off x="251999" y="1913657"/>
          <a:ext cx="8641176" cy="370840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The National Register of Debtors </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Commercial register</a:t>
                      </a:r>
                      <a:r>
                        <a:rPr lang="pl-PL" sz="1400" u="none" strike="noStrike" dirty="0">
                          <a:solidFill>
                            <a:srgbClr val="51626F"/>
                          </a:solidFill>
                          <a:effectLst/>
                        </a:rPr>
                        <a:t>/ the </a:t>
                      </a:r>
                      <a:r>
                        <a:rPr lang="pl-PL" sz="1400" u="none" strike="noStrike" dirty="0" err="1">
                          <a:solidFill>
                            <a:srgbClr val="51626F"/>
                          </a:solidFill>
                          <a:effectLst/>
                        </a:rPr>
                        <a:t>National</a:t>
                      </a:r>
                      <a:r>
                        <a:rPr lang="pl-PL" sz="1400" u="none" strike="noStrike" dirty="0">
                          <a:solidFill>
                            <a:srgbClr val="51626F"/>
                          </a:solidFill>
                          <a:effectLst/>
                        </a:rPr>
                        <a:t> Court Register</a:t>
                      </a:r>
                      <a:endParaRPr lang="en-US" sz="1400" u="none" strike="noStrike" dirty="0">
                        <a:solidFill>
                          <a:srgbClr val="51626F"/>
                        </a:solidFill>
                        <a:effectLst/>
                      </a:endParaRP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Informative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Immediately</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Commercial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noProof="0" dirty="0">
                          <a:solidFill>
                            <a:srgbClr val="51626F"/>
                          </a:solidFill>
                          <a:effectLst/>
                        </a:rPr>
                        <a:t>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10 years after the termination of the proceedings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a:t>
                      </a:r>
                      <a:r>
                        <a:rPr lang="pl-PL" sz="1400" u="none" strike="noStrike" kern="1200" dirty="0">
                          <a:solidFill>
                            <a:srgbClr val="51626F"/>
                          </a:solidFill>
                          <a:effectLst/>
                          <a:latin typeface="+mn-lt"/>
                          <a:ea typeface="+mn-ea"/>
                          <a:cs typeface="+mn-cs"/>
                        </a:rPr>
                        <a:t>he  </a:t>
                      </a:r>
                      <a:r>
                        <a:rPr lang="pl-PL" sz="1400" u="none" strike="noStrike" kern="1200" dirty="0" err="1">
                          <a:solidFill>
                            <a:srgbClr val="51626F"/>
                          </a:solidFill>
                          <a:effectLst/>
                          <a:latin typeface="+mn-lt"/>
                          <a:ea typeface="+mn-ea"/>
                          <a:cs typeface="+mn-cs"/>
                        </a:rPr>
                        <a:t>Insolvency</a:t>
                      </a:r>
                      <a:r>
                        <a:rPr lang="pl-PL" sz="1400" u="none" strike="noStrike" kern="1200" dirty="0">
                          <a:solidFill>
                            <a:srgbClr val="51626F"/>
                          </a:solidFill>
                          <a:effectLst/>
                          <a:latin typeface="+mn-lt"/>
                          <a:ea typeface="+mn-ea"/>
                          <a:cs typeface="+mn-cs"/>
                        </a:rPr>
                        <a:t> Court in </a:t>
                      </a:r>
                      <a:r>
                        <a:rPr lang="pl-PL" sz="1400" u="none" strike="noStrike" kern="1200" dirty="0" err="1">
                          <a:solidFill>
                            <a:srgbClr val="51626F"/>
                          </a:solidFill>
                          <a:effectLst/>
                          <a:latin typeface="+mn-lt"/>
                          <a:ea typeface="+mn-ea"/>
                          <a:cs typeface="+mn-cs"/>
                        </a:rPr>
                        <a:t>Warsaw</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95</a:t>
            </a:fld>
            <a:endParaRPr lang="de-DE" altLang="de-DE" sz="900" dirty="0"/>
          </a:p>
        </p:txBody>
      </p:sp>
    </p:spTree>
    <p:extLst>
      <p:ext uri="{BB962C8B-B14F-4D97-AF65-F5344CB8AC3E}">
        <p14:creationId xmlns:p14="http://schemas.microsoft.com/office/powerpoint/2010/main" val="3963992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Portugal</a:t>
            </a:r>
          </a:p>
        </p:txBody>
      </p:sp>
      <p:graphicFrame>
        <p:nvGraphicFramePr>
          <p:cNvPr id="6" name="Tabelle 5"/>
          <p:cNvGraphicFramePr>
            <a:graphicFrameLocks noGrp="1"/>
          </p:cNvGraphicFramePr>
          <p:nvPr>
            <p:extLst/>
          </p:nvPr>
        </p:nvGraphicFramePr>
        <p:xfrm>
          <a:off x="250824" y="1917725"/>
          <a:ext cx="8641176" cy="4069080"/>
        </p:xfrm>
        <a:graphic>
          <a:graphicData uri="http://schemas.openxmlformats.org/drawingml/2006/table">
            <a:tbl>
              <a:tblPr firstRow="1" bandRow="1">
                <a:tableStyleId>{16D9F66E-5EB9-4882-86FB-DCBF35E3C3E4}</a:tableStyleId>
              </a:tblPr>
              <a:tblGrid>
                <a:gridCol w="4035426">
                  <a:extLst>
                    <a:ext uri="{9D8B030D-6E8A-4147-A177-3AD203B41FA5}">
                      <a16:colId xmlns:a16="http://schemas.microsoft.com/office/drawing/2014/main" val="20000"/>
                    </a:ext>
                  </a:extLst>
                </a:gridCol>
                <a:gridCol w="4605750">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http://www.citius.mj.pt/Portal/consultas/ConsultasCire.aspx</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Informative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 Up to 15 days</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Civil and Commercial registers</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400" u="none" strike="noStrike" kern="1200" noProof="0" dirty="0">
                          <a:solidFill>
                            <a:srgbClr val="51626F"/>
                          </a:solidFill>
                          <a:effectLst/>
                        </a:rPr>
                        <a:t>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Undetermined period</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local court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Automatic once</a:t>
                      </a:r>
                      <a:r>
                        <a:rPr lang="en-US" sz="1400" u="none" strike="noStrike" kern="1200" baseline="0" dirty="0">
                          <a:solidFill>
                            <a:srgbClr val="51626F"/>
                          </a:solidFill>
                          <a:effectLst/>
                          <a:latin typeface="+mn-lt"/>
                          <a:ea typeface="+mn-ea"/>
                          <a:cs typeface="+mn-cs"/>
                        </a:rPr>
                        <a:t> insolvency is registered in IR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Land</a:t>
                      </a:r>
                      <a:r>
                        <a:rPr lang="en-US" sz="1400" u="none" strike="noStrike" kern="1200" baseline="0" dirty="0">
                          <a:solidFill>
                            <a:srgbClr val="51626F"/>
                          </a:solidFill>
                          <a:effectLst/>
                          <a:latin typeface="+mn-lt"/>
                          <a:ea typeface="+mn-ea"/>
                          <a:cs typeface="+mn-cs"/>
                        </a:rPr>
                        <a:t> Registry office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96</a:t>
            </a:fld>
            <a:endParaRPr lang="de-DE" altLang="de-DE" sz="900" dirty="0"/>
          </a:p>
        </p:txBody>
      </p:sp>
    </p:spTree>
    <p:extLst>
      <p:ext uri="{BB962C8B-B14F-4D97-AF65-F5344CB8AC3E}">
        <p14:creationId xmlns:p14="http://schemas.microsoft.com/office/powerpoint/2010/main" val="12167856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Romania</a:t>
            </a:r>
          </a:p>
        </p:txBody>
      </p:sp>
      <p:graphicFrame>
        <p:nvGraphicFramePr>
          <p:cNvPr id="6" name="Tabelle 5"/>
          <p:cNvGraphicFramePr>
            <a:graphicFrameLocks noGrp="1"/>
          </p:cNvGraphicFramePr>
          <p:nvPr>
            <p:extLst/>
          </p:nvPr>
        </p:nvGraphicFramePr>
        <p:xfrm>
          <a:off x="251304" y="1917725"/>
          <a:ext cx="8641176" cy="3911600"/>
        </p:xfrm>
        <a:graphic>
          <a:graphicData uri="http://schemas.openxmlformats.org/drawingml/2006/table">
            <a:tbl>
              <a:tblPr firstRow="1" bandRow="1">
                <a:tableStyleId>{16D9F66E-5EB9-4882-86FB-DCBF35E3C3E4}</a:tableStyleId>
              </a:tblPr>
              <a:tblGrid>
                <a:gridCol w="4320588">
                  <a:extLst>
                    <a:ext uri="{9D8B030D-6E8A-4147-A177-3AD203B41FA5}">
                      <a16:colId xmlns:a16="http://schemas.microsoft.com/office/drawing/2014/main" val="20000"/>
                    </a:ext>
                  </a:extLst>
                </a:gridCol>
                <a:gridCol w="432058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http://www.buletinulinsolventei.ro/</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Current Insolvency register </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Constitutive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None/Constitutive</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Commercial register, land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National Office of the register of Commerce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5 years after the termination of the proceedings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N/A</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i="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Request recognition</a:t>
                      </a:r>
                      <a:r>
                        <a:rPr lang="en-US" sz="1400" u="none" strike="noStrike" kern="1200" baseline="0" dirty="0">
                          <a:solidFill>
                            <a:srgbClr val="51626F"/>
                          </a:solidFill>
                          <a:effectLst/>
                          <a:latin typeface="+mn-lt"/>
                          <a:ea typeface="+mn-ea"/>
                          <a:cs typeface="+mn-cs"/>
                        </a:rPr>
                        <a:t> from comp. court – contact the insolvency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Register</a:t>
                      </a:r>
                      <a:r>
                        <a:rPr lang="en-US" sz="1400" u="none" strike="noStrike" kern="1200" baseline="0" dirty="0">
                          <a:solidFill>
                            <a:srgbClr val="51626F"/>
                          </a:solidFill>
                          <a:effectLst/>
                          <a:latin typeface="+mn-lt"/>
                          <a:ea typeface="+mn-ea"/>
                          <a:cs typeface="+mn-cs"/>
                        </a:rPr>
                        <a:t> of Commerce</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Contact the land register</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97</a:t>
            </a:fld>
            <a:endParaRPr lang="de-DE" altLang="de-DE" sz="900" dirty="0"/>
          </a:p>
        </p:txBody>
      </p:sp>
    </p:spTree>
    <p:extLst>
      <p:ext uri="{BB962C8B-B14F-4D97-AF65-F5344CB8AC3E}">
        <p14:creationId xmlns:p14="http://schemas.microsoft.com/office/powerpoint/2010/main" val="178388381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e 5"/>
          <p:cNvGraphicFramePr>
            <a:graphicFrameLocks noGrp="1"/>
          </p:cNvGraphicFramePr>
          <p:nvPr>
            <p:extLst/>
          </p:nvPr>
        </p:nvGraphicFramePr>
        <p:xfrm>
          <a:off x="248400" y="1924392"/>
          <a:ext cx="8641176" cy="4429760"/>
        </p:xfrm>
        <a:graphic>
          <a:graphicData uri="http://schemas.openxmlformats.org/drawingml/2006/table">
            <a:tbl>
              <a:tblPr firstRow="1" bandRow="1">
                <a:tableStyleId>{16D9F66E-5EB9-4882-86FB-DCBF35E3C3E4}</a:tableStyleId>
              </a:tblPr>
              <a:tblGrid>
                <a:gridCol w="3475875">
                  <a:extLst>
                    <a:ext uri="{9D8B030D-6E8A-4147-A177-3AD203B41FA5}">
                      <a16:colId xmlns:a16="http://schemas.microsoft.com/office/drawing/2014/main" val="20000"/>
                    </a:ext>
                  </a:extLst>
                </a:gridCol>
                <a:gridCol w="5165301">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N</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No unified register, multiple registers kept by different agencies with varying content - published on Post </a:t>
                      </a:r>
                      <a:r>
                        <a:rPr lang="en-US" sz="1400" u="none" strike="noStrike" dirty="0" err="1">
                          <a:solidFill>
                            <a:srgbClr val="51626F"/>
                          </a:solidFill>
                          <a:effectLst/>
                        </a:rPr>
                        <a:t>och</a:t>
                      </a:r>
                      <a:r>
                        <a:rPr lang="en-US" sz="1400" u="none" strike="noStrike" dirty="0">
                          <a:solidFill>
                            <a:srgbClr val="51626F"/>
                          </a:solidFill>
                          <a:effectLst/>
                        </a:rPr>
                        <a:t> </a:t>
                      </a:r>
                      <a:r>
                        <a:rPr lang="en-US" sz="1400" u="none" strike="noStrike" dirty="0" err="1">
                          <a:solidFill>
                            <a:srgbClr val="51626F"/>
                          </a:solidFill>
                          <a:effectLst/>
                        </a:rPr>
                        <a:t>Inrikes</a:t>
                      </a:r>
                      <a:r>
                        <a:rPr lang="en-US" sz="1400" u="none" strike="noStrike" dirty="0">
                          <a:solidFill>
                            <a:srgbClr val="51626F"/>
                          </a:solidFill>
                          <a:effectLst/>
                        </a:rPr>
                        <a:t> </a:t>
                      </a:r>
                      <a:r>
                        <a:rPr lang="en-US" sz="1400" u="none" strike="noStrike" dirty="0" err="1">
                          <a:solidFill>
                            <a:srgbClr val="51626F"/>
                          </a:solidFill>
                          <a:effectLst/>
                        </a:rPr>
                        <a:t>Tidningar</a:t>
                      </a:r>
                      <a:r>
                        <a:rPr lang="en-US" sz="1400" u="none" strike="noStrike" dirty="0">
                          <a:solidFill>
                            <a:srgbClr val="51626F"/>
                          </a:solidFill>
                          <a:effectLst/>
                        </a:rPr>
                        <a:t> (Online </a:t>
                      </a:r>
                      <a:r>
                        <a:rPr lang="en-US" sz="1400" u="none" strike="noStrike" dirty="0" err="1">
                          <a:solidFill>
                            <a:srgbClr val="51626F"/>
                          </a:solidFill>
                          <a:effectLst/>
                        </a:rPr>
                        <a:t>Amtsblatt</a:t>
                      </a:r>
                      <a:r>
                        <a:rPr lang="en-US" sz="1400" u="none" strike="noStrike" dirty="0">
                          <a:solidFill>
                            <a:srgbClr val="51626F"/>
                          </a:solidFill>
                          <a:effectLst/>
                        </a:rPr>
                        <a:t>)</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de-AT" sz="1400" u="none" strike="noStrike" dirty="0">
                          <a:solidFill>
                            <a:srgbClr val="51626F"/>
                          </a:solidFill>
                          <a:effectLst/>
                        </a:rPr>
                        <a:t>Informative</a:t>
                      </a:r>
                      <a:endParaRPr lang="en-US" sz="1400" u="none" strike="noStrike" dirty="0">
                        <a:solidFill>
                          <a:srgbClr val="51626F"/>
                        </a:solidFill>
                        <a:effectLst/>
                      </a:endParaRP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Usually the same day</a:t>
                      </a: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Various/depending on register</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Depending on the proceedings 3 to 5 years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i="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Swedish company registration office for a publication on</a:t>
                      </a:r>
                      <a:r>
                        <a:rPr lang="en-US" sz="1400" u="none" strike="noStrike" kern="1200" baseline="0" dirty="0">
                          <a:solidFill>
                            <a:srgbClr val="51626F"/>
                          </a:solidFill>
                          <a:effectLst/>
                          <a:latin typeface="+mn-lt"/>
                          <a:ea typeface="+mn-ea"/>
                          <a:cs typeface="+mn-cs"/>
                        </a:rPr>
                        <a:t> Post </a:t>
                      </a:r>
                      <a:r>
                        <a:rPr lang="en-US" sz="1400" u="none" strike="noStrike" kern="1200" baseline="0" dirty="0" err="1">
                          <a:solidFill>
                            <a:srgbClr val="51626F"/>
                          </a:solidFill>
                          <a:effectLst/>
                          <a:latin typeface="+mn-lt"/>
                          <a:ea typeface="+mn-ea"/>
                          <a:cs typeface="+mn-cs"/>
                        </a:rPr>
                        <a:t>och</a:t>
                      </a:r>
                      <a:r>
                        <a:rPr lang="en-US" sz="1400" u="none" strike="noStrike" kern="1200" baseline="0" dirty="0">
                          <a:solidFill>
                            <a:srgbClr val="51626F"/>
                          </a:solidFill>
                          <a:effectLst/>
                          <a:latin typeface="+mn-lt"/>
                          <a:ea typeface="+mn-ea"/>
                          <a:cs typeface="+mn-cs"/>
                        </a:rPr>
                        <a:t> </a:t>
                      </a:r>
                      <a:r>
                        <a:rPr lang="en-US" sz="1400" u="none" strike="noStrike" kern="1200" baseline="0" dirty="0" err="1">
                          <a:solidFill>
                            <a:srgbClr val="51626F"/>
                          </a:solidFill>
                          <a:effectLst/>
                          <a:latin typeface="+mn-lt"/>
                          <a:ea typeface="+mn-ea"/>
                          <a:cs typeface="+mn-cs"/>
                        </a:rPr>
                        <a:t>Inrikes</a:t>
                      </a:r>
                      <a:r>
                        <a:rPr lang="en-US" sz="1400" u="none" strike="noStrike" kern="1200" baseline="0" dirty="0">
                          <a:solidFill>
                            <a:srgbClr val="51626F"/>
                          </a:solidFill>
                          <a:effectLst/>
                          <a:latin typeface="+mn-lt"/>
                          <a:ea typeface="+mn-ea"/>
                          <a:cs typeface="+mn-cs"/>
                        </a:rPr>
                        <a:t> </a:t>
                      </a:r>
                      <a:r>
                        <a:rPr lang="en-US" sz="1400" u="none" strike="noStrike" kern="1200" baseline="0" dirty="0" err="1">
                          <a:solidFill>
                            <a:srgbClr val="51626F"/>
                          </a:solidFill>
                          <a:effectLst/>
                          <a:latin typeface="+mn-lt"/>
                          <a:ea typeface="+mn-ea"/>
                          <a:cs typeface="+mn-cs"/>
                        </a:rPr>
                        <a:t>Tidningar</a:t>
                      </a:r>
                      <a:endParaRPr lang="en-US" sz="140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Contact the Swedish Mapping, Cadastral and Land registration Office</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Sweden</a:t>
            </a:r>
          </a:p>
        </p:txBody>
      </p:sp>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98</a:t>
            </a:fld>
            <a:endParaRPr lang="de-DE" altLang="de-DE" sz="900" dirty="0"/>
          </a:p>
        </p:txBody>
      </p:sp>
    </p:spTree>
    <p:extLst>
      <p:ext uri="{BB962C8B-B14F-4D97-AF65-F5344CB8AC3E}">
        <p14:creationId xmlns:p14="http://schemas.microsoft.com/office/powerpoint/2010/main" val="155500692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59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Slovakia</a:t>
            </a:r>
          </a:p>
        </p:txBody>
      </p:sp>
      <p:graphicFrame>
        <p:nvGraphicFramePr>
          <p:cNvPr id="6" name="Tabelle 5"/>
          <p:cNvGraphicFramePr>
            <a:graphicFrameLocks noGrp="1"/>
          </p:cNvGraphicFramePr>
          <p:nvPr>
            <p:extLst/>
          </p:nvPr>
        </p:nvGraphicFramePr>
        <p:xfrm>
          <a:off x="250824" y="1930549"/>
          <a:ext cx="8641176" cy="3845560"/>
        </p:xfrm>
        <a:graphic>
          <a:graphicData uri="http://schemas.openxmlformats.org/drawingml/2006/table">
            <a:tbl>
              <a:tblPr firstRow="1" bandRow="1">
                <a:tableStyleId>{16D9F66E-5EB9-4882-86FB-DCBF35E3C3E4}</a:tableStyleId>
              </a:tblPr>
              <a:tblGrid>
                <a:gridCol w="4177160">
                  <a:extLst>
                    <a:ext uri="{9D8B030D-6E8A-4147-A177-3AD203B41FA5}">
                      <a16:colId xmlns:a16="http://schemas.microsoft.com/office/drawing/2014/main" val="20000"/>
                    </a:ext>
                  </a:extLst>
                </a:gridCol>
                <a:gridCol w="4464016">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Ru.justice.sk/</a:t>
                      </a:r>
                      <a:r>
                        <a:rPr lang="en-US" sz="1400" b="0" dirty="0" err="1">
                          <a:solidFill>
                            <a:srgbClr val="51626F"/>
                          </a:solidFill>
                        </a:rPr>
                        <a:t>ru</a:t>
                      </a:r>
                      <a:r>
                        <a:rPr lang="en-US" sz="1400" b="0" dirty="0">
                          <a:solidFill>
                            <a:srgbClr val="51626F"/>
                          </a:solidFill>
                        </a:rPr>
                        <a:t>-</a:t>
                      </a:r>
                      <a:r>
                        <a:rPr lang="en-US" sz="1400" b="0" dirty="0" err="1">
                          <a:solidFill>
                            <a:srgbClr val="51626F"/>
                          </a:solidFill>
                        </a:rPr>
                        <a:t>verejnost</a:t>
                      </a:r>
                      <a:r>
                        <a:rPr lang="en-US" sz="1400" b="0" dirty="0">
                          <a:solidFill>
                            <a:srgbClr val="51626F"/>
                          </a:solidFill>
                        </a:rPr>
                        <a:t>-web/pages/</a:t>
                      </a:r>
                      <a:r>
                        <a:rPr lang="en-US" sz="1400" b="0" dirty="0" err="1">
                          <a:solidFill>
                            <a:srgbClr val="51626F"/>
                          </a:solidFill>
                        </a:rPr>
                        <a:t>home.xhtml</a:t>
                      </a:r>
                      <a:endParaRPr lang="en-US" sz="1400" b="0" dirty="0">
                        <a:solidFill>
                          <a:srgbClr val="51626F"/>
                        </a:solidFill>
                      </a:endParaRP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 as well as the Official Gazette of the Ministry of Justice</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Publication in the Gazette is constitutive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None/Constitutive</a:t>
                      </a:r>
                      <a:r>
                        <a:rPr lang="de-AT" sz="1400" u="none" strike="noStrike" dirty="0">
                          <a:solidFill>
                            <a:srgbClr val="51626F"/>
                          </a:solidFill>
                          <a:effectLst/>
                        </a:rPr>
                        <a:t> (Gazette)</a:t>
                      </a:r>
                      <a:endParaRPr lang="en-US" sz="1400" u="none" strike="noStrike"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Companies register, land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N/A</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No</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the regional insolvency court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(court</a:t>
                      </a:r>
                      <a:r>
                        <a:rPr lang="en-US" sz="1400" u="none" strike="noStrike" kern="1200" baseline="0" dirty="0">
                          <a:solidFill>
                            <a:srgbClr val="51626F"/>
                          </a:solidFill>
                          <a:effectLst/>
                          <a:latin typeface="+mn-lt"/>
                          <a:ea typeface="+mn-ea"/>
                          <a:cs typeface="+mn-cs"/>
                        </a:rPr>
                        <a:t> will notify individual registers)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Or approach individual registers separately </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99</a:t>
            </a:fld>
            <a:endParaRPr lang="de-DE" altLang="de-DE" sz="900" dirty="0"/>
          </a:p>
        </p:txBody>
      </p:sp>
    </p:spTree>
    <p:extLst>
      <p:ext uri="{BB962C8B-B14F-4D97-AF65-F5344CB8AC3E}">
        <p14:creationId xmlns:p14="http://schemas.microsoft.com/office/powerpoint/2010/main" val="99172168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e 5"/>
          <p:cNvGraphicFramePr>
            <a:graphicFrameLocks noGrp="1"/>
          </p:cNvGraphicFramePr>
          <p:nvPr>
            <p:extLst/>
          </p:nvPr>
        </p:nvGraphicFramePr>
        <p:xfrm>
          <a:off x="250824" y="1937225"/>
          <a:ext cx="8641176" cy="4434840"/>
        </p:xfrm>
        <a:graphic>
          <a:graphicData uri="http://schemas.openxmlformats.org/drawingml/2006/table">
            <a:tbl>
              <a:tblPr firstRow="1" bandRow="1">
                <a:tableStyleId>{16D9F66E-5EB9-4882-86FB-DCBF35E3C3E4}</a:tableStyleId>
              </a:tblPr>
              <a:tblGrid>
                <a:gridCol w="3492501">
                  <a:extLst>
                    <a:ext uri="{9D8B030D-6E8A-4147-A177-3AD203B41FA5}">
                      <a16:colId xmlns:a16="http://schemas.microsoft.com/office/drawing/2014/main" val="20000"/>
                    </a:ext>
                  </a:extLst>
                </a:gridCol>
                <a:gridCol w="5148675">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https://www.ajpes.si/eInsolv/Default.asp</a:t>
                      </a:r>
                      <a:r>
                        <a:rPr lang="en-US" sz="1400" b="0" baseline="0" dirty="0">
                          <a:solidFill>
                            <a:srgbClr val="51626F"/>
                          </a:solidFill>
                        </a:rPr>
                        <a:t> </a:t>
                      </a:r>
                    </a:p>
                    <a:p>
                      <a:r>
                        <a:rPr lang="en-US" sz="1400" b="0" dirty="0">
                          <a:solidFill>
                            <a:srgbClr val="51626F"/>
                          </a:solidFill>
                        </a:rPr>
                        <a:t>https://www.ajpes.si/eObjave/default.asp</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General information published in </a:t>
                      </a:r>
                      <a:r>
                        <a:rPr lang="en-US" sz="1400" u="none" strike="noStrike" dirty="0" err="1">
                          <a:solidFill>
                            <a:srgbClr val="51626F"/>
                          </a:solidFill>
                          <a:effectLst/>
                        </a:rPr>
                        <a:t>eInsolv</a:t>
                      </a:r>
                      <a:r>
                        <a:rPr lang="en-US" sz="1400" u="none" strike="noStrike" dirty="0">
                          <a:solidFill>
                            <a:srgbClr val="51626F"/>
                          </a:solidFill>
                          <a:effectLst/>
                        </a:rPr>
                        <a:t> and specific court decisions and reports published in </a:t>
                      </a:r>
                      <a:r>
                        <a:rPr lang="en-US" sz="1400" u="none" strike="noStrike" dirty="0" err="1">
                          <a:solidFill>
                            <a:srgbClr val="51626F"/>
                          </a:solidFill>
                          <a:effectLst/>
                        </a:rPr>
                        <a:t>eObjave</a:t>
                      </a:r>
                      <a:endParaRPr lang="en-US" sz="1400" u="none" strike="noStrike" dirty="0">
                        <a:solidFill>
                          <a:srgbClr val="51626F"/>
                        </a:solidFill>
                        <a:effectLst/>
                      </a:endParaRP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Constitutive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None/Constitutive</a:t>
                      </a:r>
                      <a:endParaRPr lang="en-US" sz="1400" u="none" strike="noStrike"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Business/court register;</a:t>
                      </a:r>
                      <a:r>
                        <a:rPr lang="en-US" sz="1400" u="none" strike="noStrike" kern="1200" baseline="0" noProof="0" dirty="0">
                          <a:solidFill>
                            <a:srgbClr val="51626F"/>
                          </a:solidFill>
                          <a:effectLst/>
                        </a:rPr>
                        <a:t> </a:t>
                      </a:r>
                      <a:r>
                        <a:rPr lang="en-US" sz="1400" u="none" strike="noStrike" kern="1200" noProof="0" dirty="0">
                          <a:solidFill>
                            <a:srgbClr val="51626F"/>
                          </a:solidFill>
                          <a:effectLst/>
                        </a:rPr>
                        <a:t>land register; </a:t>
                      </a:r>
                      <a:br>
                        <a:rPr lang="en-US" sz="1400" u="none" strike="noStrike" kern="1200" noProof="0" dirty="0">
                          <a:solidFill>
                            <a:srgbClr val="51626F"/>
                          </a:solidFill>
                          <a:effectLst/>
                        </a:rPr>
                      </a:br>
                      <a:r>
                        <a:rPr lang="en-US" sz="1400" u="none" strike="noStrike" kern="1200" noProof="0" dirty="0">
                          <a:solidFill>
                            <a:srgbClr val="51626F"/>
                          </a:solidFill>
                          <a:effectLst/>
                        </a:rPr>
                        <a:t>Register of non-possessory pledges</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Agency of the Republic of Slovenia for Public Legal Records and Related Services (AJPES)</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5 years after termination of proceedings/</a:t>
                      </a:r>
                      <a:br>
                        <a:rPr lang="en-US" sz="1400" u="none" strike="noStrike" kern="1200" noProof="0" dirty="0">
                          <a:solidFill>
                            <a:srgbClr val="51626F"/>
                          </a:solidFill>
                          <a:effectLst/>
                        </a:rPr>
                      </a:br>
                      <a:r>
                        <a:rPr lang="en-US" sz="1400" u="none" strike="noStrike" kern="1200" noProof="0" dirty="0">
                          <a:solidFill>
                            <a:srgbClr val="51626F"/>
                          </a:solidFill>
                          <a:effectLst/>
                        </a:rPr>
                        <a:t>completion of the financial restructuring measure</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Yes, solved by needing two specific search criteria </a:t>
                      </a:r>
                      <a:r>
                        <a:rPr lang="en-US" sz="1400" u="none" strike="noStrike" kern="1200">
                          <a:solidFill>
                            <a:srgbClr val="51626F"/>
                          </a:solidFill>
                          <a:effectLst/>
                          <a:latin typeface="+mn-lt"/>
                          <a:ea typeface="+mn-ea"/>
                          <a:cs typeface="+mn-cs"/>
                        </a:rPr>
                        <a:t>for individuals</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No legal basis for publication in </a:t>
                      </a:r>
                      <a:r>
                        <a:rPr lang="en-US" sz="1400" u="none" strike="noStrike" kern="1200" baseline="0" dirty="0" err="1">
                          <a:solidFill>
                            <a:srgbClr val="51626F"/>
                          </a:solidFill>
                          <a:effectLst/>
                          <a:latin typeface="+mn-lt"/>
                          <a:ea typeface="+mn-ea"/>
                          <a:cs typeface="+mn-cs"/>
                        </a:rPr>
                        <a:t>eInsolv</a:t>
                      </a:r>
                      <a:r>
                        <a:rPr lang="en-US" sz="1400" u="none" strike="noStrike" kern="1200" baseline="0" dirty="0">
                          <a:solidFill>
                            <a:srgbClr val="51626F"/>
                          </a:solidFill>
                          <a:effectLst/>
                          <a:latin typeface="+mn-lt"/>
                          <a:ea typeface="+mn-ea"/>
                          <a:cs typeface="+mn-cs"/>
                        </a:rPr>
                        <a:t> or </a:t>
                      </a:r>
                      <a:r>
                        <a:rPr lang="en-US" sz="1400" u="none" strike="noStrike" kern="1200" baseline="0" dirty="0" err="1">
                          <a:solidFill>
                            <a:srgbClr val="51626F"/>
                          </a:solidFill>
                          <a:effectLst/>
                          <a:latin typeface="+mn-lt"/>
                          <a:ea typeface="+mn-ea"/>
                          <a:cs typeface="+mn-cs"/>
                        </a:rPr>
                        <a:t>eObjave</a:t>
                      </a:r>
                      <a:endParaRPr lang="en-US" sz="1400" u="none" strike="noStrike" kern="1200" baseline="0" dirty="0">
                        <a:solidFill>
                          <a:srgbClr val="51626F"/>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Contact “the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Contact local court (“land register court”)</a:t>
                      </a:r>
                      <a:endParaRPr lang="en-US" sz="1400" u="none" strike="noStrike" kern="1200" dirty="0">
                        <a:solidFill>
                          <a:srgbClr val="51626F"/>
                        </a:solidFill>
                        <a:effectLst/>
                        <a:latin typeface="+mn-lt"/>
                        <a:ea typeface="+mn-ea"/>
                        <a:cs typeface="+mn-cs"/>
                      </a:endParaRPr>
                    </a:p>
                  </a:txBody>
                  <a:tcPr anchor="ctr"/>
                </a:tc>
                <a:extLst>
                  <a:ext uri="{0D108BD9-81ED-4DB2-BD59-A6C34878D82A}">
                    <a16:rowId xmlns:a16="http://schemas.microsoft.com/office/drawing/2014/main" val="10008"/>
                  </a:ext>
                </a:extLst>
              </a:tr>
            </a:tbl>
          </a:graphicData>
        </a:graphic>
      </p:graphicFrame>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Slovenia</a:t>
            </a:r>
          </a:p>
        </p:txBody>
      </p:sp>
      <p:sp>
        <p:nvSpPr>
          <p:cNvPr id="7"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100</a:t>
            </a:fld>
            <a:endParaRPr lang="de-DE" altLang="de-DE" sz="900" dirty="0"/>
          </a:p>
        </p:txBody>
      </p:sp>
    </p:spTree>
    <p:extLst>
      <p:ext uri="{BB962C8B-B14F-4D97-AF65-F5344CB8AC3E}">
        <p14:creationId xmlns:p14="http://schemas.microsoft.com/office/powerpoint/2010/main" val="62948589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le 5"/>
          <p:cNvGraphicFramePr>
            <a:graphicFrameLocks noGrp="1"/>
          </p:cNvGraphicFramePr>
          <p:nvPr>
            <p:extLst/>
          </p:nvPr>
        </p:nvGraphicFramePr>
        <p:xfrm>
          <a:off x="250824" y="1927700"/>
          <a:ext cx="8641176" cy="4658360"/>
        </p:xfrm>
        <a:graphic>
          <a:graphicData uri="http://schemas.openxmlformats.org/drawingml/2006/table">
            <a:tbl>
              <a:tblPr firstRow="1" bandRow="1">
                <a:tableStyleId>{16D9F66E-5EB9-4882-86FB-DCBF35E3C3E4}</a:tableStyleId>
              </a:tblPr>
              <a:tblGrid>
                <a:gridCol w="3482976">
                  <a:extLst>
                    <a:ext uri="{9D8B030D-6E8A-4147-A177-3AD203B41FA5}">
                      <a16:colId xmlns:a16="http://schemas.microsoft.com/office/drawing/2014/main" val="20000"/>
                    </a:ext>
                  </a:extLst>
                </a:gridCol>
                <a:gridCol w="5158200">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https://www.publicidadconcursal.es/concursal-web/</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 </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Informative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none" strike="noStrike" noProof="0" dirty="0">
                          <a:solidFill>
                            <a:srgbClr val="51626F"/>
                          </a:solidFill>
                          <a:effectLst/>
                        </a:rPr>
                        <a:t>No</a:t>
                      </a:r>
                      <a:r>
                        <a:rPr lang="en-GB" sz="1400" u="none" strike="noStrike" baseline="0" noProof="0" dirty="0">
                          <a:solidFill>
                            <a:srgbClr val="51626F"/>
                          </a:solidFill>
                          <a:effectLst/>
                        </a:rPr>
                        <a:t> more than two working days after the register receives the information (paper) or on the same day (electronic)</a:t>
                      </a:r>
                      <a:endParaRPr lang="en-GB" sz="1400" u="none" strike="noStrike" noProof="0"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Commercial register, land register, movable assets register and civil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u="none" strike="noStrike" kern="1200" noProof="0" dirty="0">
                          <a:solidFill>
                            <a:srgbClr val="51626F"/>
                          </a:solidFill>
                          <a:effectLst/>
                        </a:rPr>
                        <a:t>Colegio de Registradores de la Propiedad y Mercantiles de España (CORPME)</a:t>
                      </a:r>
                      <a:endParaRPr lang="en-US" sz="1400" u="none" strike="noStrike" kern="1200" noProof="0" dirty="0">
                        <a:solidFill>
                          <a:srgbClr val="51626F"/>
                        </a:solidFill>
                        <a:effectLst/>
                      </a:endParaRP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1 month after the cessation of the effects of the decision</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Yes, therefore data included in the Public Insolvency Registry are strictly limited to those provided for in the Insolvency Act </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Contact the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Contact the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local land register directly</a:t>
                      </a:r>
                    </a:p>
                  </a:txBody>
                  <a:tcPr anchor="ct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Yes</a:t>
                      </a:r>
                    </a:p>
                  </a:txBody>
                  <a:tcPr anchor="ctr"/>
                </a:tc>
                <a:extLst>
                  <a:ext uri="{0D108BD9-81ED-4DB2-BD59-A6C34878D82A}">
                    <a16:rowId xmlns:a16="http://schemas.microsoft.com/office/drawing/2014/main" val="10009"/>
                  </a:ext>
                </a:extLst>
              </a:tr>
            </a:tbl>
          </a:graphicData>
        </a:graphic>
      </p:graphicFrame>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Spain</a:t>
            </a:r>
          </a:p>
        </p:txBody>
      </p:sp>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101</a:t>
            </a:fld>
            <a:endParaRPr lang="de-DE" altLang="de-DE" sz="900" dirty="0"/>
          </a:p>
        </p:txBody>
      </p:sp>
    </p:spTree>
    <p:extLst>
      <p:ext uri="{BB962C8B-B14F-4D97-AF65-F5344CB8AC3E}">
        <p14:creationId xmlns:p14="http://schemas.microsoft.com/office/powerpoint/2010/main" val="6989160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Czech Republic</a:t>
            </a:r>
          </a:p>
        </p:txBody>
      </p:sp>
      <p:graphicFrame>
        <p:nvGraphicFramePr>
          <p:cNvPr id="6" name="Tabelle 5"/>
          <p:cNvGraphicFramePr>
            <a:graphicFrameLocks noGrp="1"/>
          </p:cNvGraphicFramePr>
          <p:nvPr>
            <p:extLst/>
          </p:nvPr>
        </p:nvGraphicFramePr>
        <p:xfrm>
          <a:off x="250824" y="1925216"/>
          <a:ext cx="8641176" cy="4058920"/>
        </p:xfrm>
        <a:graphic>
          <a:graphicData uri="http://schemas.openxmlformats.org/drawingml/2006/table">
            <a:tbl>
              <a:tblPr firstRow="1" bandRow="1">
                <a:tableStyleId>{16D9F66E-5EB9-4882-86FB-DCBF35E3C3E4}</a:tableStyleId>
              </a:tblPr>
              <a:tblGrid>
                <a:gridCol w="3817120">
                  <a:extLst>
                    <a:ext uri="{9D8B030D-6E8A-4147-A177-3AD203B41FA5}">
                      <a16:colId xmlns:a16="http://schemas.microsoft.com/office/drawing/2014/main" val="20000"/>
                    </a:ext>
                  </a:extLst>
                </a:gridCol>
                <a:gridCol w="4824056">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en-US" sz="1400" b="0" dirty="0">
                          <a:solidFill>
                            <a:srgbClr val="51626F"/>
                          </a:solidFill>
                        </a:rPr>
                        <a:t>https://isir.justice.cz/isir/common/index.do</a:t>
                      </a:r>
                    </a:p>
                  </a:txBody>
                  <a:tcPr anchor="ct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Published in current insolvency register</a:t>
                      </a:r>
                    </a:p>
                  </a:txBody>
                  <a:tcPr anchor="ct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Constitutive</a:t>
                      </a:r>
                    </a:p>
                  </a:txBody>
                  <a:tcPr anchor="ct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dirty="0">
                          <a:solidFill>
                            <a:srgbClr val="51626F"/>
                          </a:solidFill>
                          <a:effectLst/>
                        </a:rPr>
                        <a:t>None/Constitutive</a:t>
                      </a:r>
                      <a:endParaRPr lang="en-US" sz="1400" u="none" strike="noStrike" dirty="0">
                        <a:solidFill>
                          <a:srgbClr val="51626F"/>
                        </a:solidFill>
                        <a:effectLst/>
                      </a:endParaRPr>
                    </a:p>
                  </a:txBody>
                  <a:tcPr anchor="ct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Commercial register</a:t>
                      </a:r>
                    </a:p>
                  </a:txBody>
                  <a:tcPr anchor="ct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Ministry of Justice</a:t>
                      </a:r>
                    </a:p>
                  </a:txBody>
                  <a:tcPr anchor="ct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5 years after termination of proceedings</a:t>
                      </a:r>
                    </a:p>
                  </a:txBody>
                  <a:tcPr anchor="ct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kern="1200" dirty="0">
                          <a:solidFill>
                            <a:srgbClr val="51626F"/>
                          </a:solidFill>
                          <a:effectLst/>
                          <a:latin typeface="+mn-lt"/>
                          <a:ea typeface="+mn-ea"/>
                          <a:cs typeface="+mn-cs"/>
                        </a:rPr>
                        <a:t>Yes - certain data may be deleted upon the request of a natural person, name and surname are always published and cannot be deleted</a:t>
                      </a:r>
                    </a:p>
                  </a:txBody>
                  <a:tcPr anchor="ct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a:t>
                      </a:r>
                      <a:r>
                        <a:rPr lang="en-US" sz="1400" b="0" u="none" strike="noStrike" kern="1200" baseline="0" dirty="0">
                          <a:solidFill>
                            <a:srgbClr val="51626F"/>
                          </a:solidFill>
                          <a:effectLst/>
                        </a:rPr>
                        <a:t>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local court (regional</a:t>
                      </a:r>
                      <a:r>
                        <a:rPr lang="en-US" sz="1400" u="none" strike="noStrike" kern="1200" baseline="0" dirty="0">
                          <a:solidFill>
                            <a:srgbClr val="51626F"/>
                          </a:solidFill>
                          <a:effectLst/>
                          <a:latin typeface="+mn-lt"/>
                          <a:ea typeface="+mn-ea"/>
                          <a:cs typeface="+mn-cs"/>
                        </a:rPr>
                        <a:t> court)</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local</a:t>
                      </a:r>
                      <a:r>
                        <a:rPr lang="en-US" sz="1400" u="none" strike="noStrike" kern="1200" baseline="0" dirty="0">
                          <a:solidFill>
                            <a:srgbClr val="51626F"/>
                          </a:solidFill>
                          <a:effectLst/>
                          <a:latin typeface="+mn-lt"/>
                          <a:ea typeface="+mn-ea"/>
                          <a:cs typeface="+mn-cs"/>
                        </a:rPr>
                        <a:t> court (regional court)</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Contact local Cadastral Office</a:t>
                      </a:r>
                    </a:p>
                  </a:txBody>
                  <a:tcPr anchor="ctr"/>
                </a:tc>
                <a:extLst>
                  <a:ext uri="{0D108BD9-81ED-4DB2-BD59-A6C34878D82A}">
                    <a16:rowId xmlns:a16="http://schemas.microsoft.com/office/drawing/2014/main" val="10008"/>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102</a:t>
            </a:fld>
            <a:endParaRPr lang="de-DE" altLang="de-DE" sz="900" dirty="0"/>
          </a:p>
        </p:txBody>
      </p:sp>
    </p:spTree>
    <p:extLst>
      <p:ext uri="{BB962C8B-B14F-4D97-AF65-F5344CB8AC3E}">
        <p14:creationId xmlns:p14="http://schemas.microsoft.com/office/powerpoint/2010/main" val="186487540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252000" y="1357200"/>
            <a:ext cx="8643600" cy="648000"/>
          </a:xfrm>
          <a:prstGeom prst="rect">
            <a:avLst/>
          </a:prstGeom>
        </p:spPr>
        <p:txBody>
          <a:bodyPr anchor="ctr"/>
          <a:lstStyle>
            <a:defPPr>
              <a:defRPr lang="en-US"/>
            </a:defPPr>
            <a:lvl1pPr eaLnBrk="0" fontAlgn="base" hangingPunct="0">
              <a:spcBef>
                <a:spcPct val="0"/>
              </a:spcBef>
              <a:spcAft>
                <a:spcPct val="0"/>
              </a:spcAft>
              <a:buFontTx/>
              <a:defRPr sz="2200" b="1" kern="0">
                <a:latin typeface="+mj-lt"/>
                <a:ea typeface="+mj-ea"/>
                <a:cs typeface="+mj-cs"/>
              </a:defRPr>
            </a:lvl1pPr>
            <a:lvl2pPr eaLnBrk="0" fontAlgn="base" hangingPunct="0">
              <a:spcBef>
                <a:spcPct val="0"/>
              </a:spcBef>
              <a:spcAft>
                <a:spcPct val="0"/>
              </a:spcAft>
              <a:defRPr sz="2100">
                <a:solidFill>
                  <a:srgbClr val="51626F"/>
                </a:solidFill>
                <a:latin typeface="Arial" charset="0"/>
                <a:ea typeface="ＭＳ Ｐゴシック" pitchFamily="34" charset="-128"/>
              </a:defRPr>
            </a:lvl2pPr>
            <a:lvl3pPr eaLnBrk="0" fontAlgn="base" hangingPunct="0">
              <a:spcBef>
                <a:spcPct val="0"/>
              </a:spcBef>
              <a:spcAft>
                <a:spcPct val="0"/>
              </a:spcAft>
              <a:defRPr sz="2100">
                <a:solidFill>
                  <a:srgbClr val="51626F"/>
                </a:solidFill>
                <a:latin typeface="Arial" charset="0"/>
                <a:ea typeface="ＭＳ Ｐゴシック" pitchFamily="34" charset="-128"/>
              </a:defRPr>
            </a:lvl3pPr>
            <a:lvl4pPr eaLnBrk="0" fontAlgn="base" hangingPunct="0">
              <a:spcBef>
                <a:spcPct val="0"/>
              </a:spcBef>
              <a:spcAft>
                <a:spcPct val="0"/>
              </a:spcAft>
              <a:defRPr sz="2100">
                <a:solidFill>
                  <a:srgbClr val="51626F"/>
                </a:solidFill>
                <a:latin typeface="Arial" charset="0"/>
                <a:ea typeface="ＭＳ Ｐゴシック" pitchFamily="34" charset="-128"/>
              </a:defRPr>
            </a:lvl4pPr>
            <a:lvl5pPr eaLnBrk="0" fontAlgn="base" hangingPunct="0">
              <a:spcBef>
                <a:spcPct val="0"/>
              </a:spcBef>
              <a:spcAft>
                <a:spcPct val="0"/>
              </a:spcAft>
              <a:defRPr sz="2100">
                <a:solidFill>
                  <a:srgbClr val="51626F"/>
                </a:solidFill>
                <a:latin typeface="Arial" charset="0"/>
                <a:ea typeface="ＭＳ Ｐゴシック" pitchFamily="34" charset="-128"/>
              </a:defRPr>
            </a:lvl5pPr>
            <a:lvl6pPr marL="457200" eaLnBrk="0" fontAlgn="base" hangingPunct="0">
              <a:spcBef>
                <a:spcPct val="0"/>
              </a:spcBef>
              <a:spcAft>
                <a:spcPct val="0"/>
              </a:spcAft>
              <a:defRPr sz="2100">
                <a:solidFill>
                  <a:srgbClr val="5C6F7B"/>
                </a:solidFill>
                <a:latin typeface="Arial" charset="0"/>
                <a:ea typeface="ＭＳ Ｐゴシック" pitchFamily="34" charset="-128"/>
              </a:defRPr>
            </a:lvl6pPr>
            <a:lvl7pPr marL="914400" eaLnBrk="0" fontAlgn="base" hangingPunct="0">
              <a:spcBef>
                <a:spcPct val="0"/>
              </a:spcBef>
              <a:spcAft>
                <a:spcPct val="0"/>
              </a:spcAft>
              <a:defRPr sz="2100">
                <a:solidFill>
                  <a:srgbClr val="5C6F7B"/>
                </a:solidFill>
                <a:latin typeface="Arial" charset="0"/>
                <a:ea typeface="ＭＳ Ｐゴシック" pitchFamily="34" charset="-128"/>
              </a:defRPr>
            </a:lvl7pPr>
            <a:lvl8pPr marL="1371600" eaLnBrk="0" fontAlgn="base" hangingPunct="0">
              <a:spcBef>
                <a:spcPct val="0"/>
              </a:spcBef>
              <a:spcAft>
                <a:spcPct val="0"/>
              </a:spcAft>
              <a:defRPr sz="2100">
                <a:solidFill>
                  <a:srgbClr val="5C6F7B"/>
                </a:solidFill>
                <a:latin typeface="Arial" charset="0"/>
                <a:ea typeface="ＭＳ Ｐゴシック" pitchFamily="34" charset="-128"/>
              </a:defRPr>
            </a:lvl8pPr>
            <a:lvl9pPr marL="1828800" eaLnBrk="0" fontAlgn="base" hangingPunct="0">
              <a:spcBef>
                <a:spcPct val="0"/>
              </a:spcBef>
              <a:spcAft>
                <a:spcPct val="0"/>
              </a:spcAft>
              <a:defRPr sz="2100">
                <a:solidFill>
                  <a:srgbClr val="5C6F7B"/>
                </a:solidFill>
                <a:latin typeface="Arial" charset="0"/>
                <a:ea typeface="ＭＳ Ｐゴシック" pitchFamily="34" charset="-128"/>
              </a:defRPr>
            </a:lvl9pPr>
          </a:lstStyle>
          <a:p>
            <a:r>
              <a:rPr lang="en-US" dirty="0"/>
              <a:t>Hungary</a:t>
            </a:r>
          </a:p>
        </p:txBody>
      </p:sp>
      <p:graphicFrame>
        <p:nvGraphicFramePr>
          <p:cNvPr id="6" name="Tabelle 5"/>
          <p:cNvGraphicFramePr>
            <a:graphicFrameLocks noGrp="1"/>
          </p:cNvGraphicFramePr>
          <p:nvPr>
            <p:extLst/>
          </p:nvPr>
        </p:nvGraphicFramePr>
        <p:xfrm>
          <a:off x="250824" y="1925216"/>
          <a:ext cx="8641176" cy="4790440"/>
        </p:xfrm>
        <a:graphic>
          <a:graphicData uri="http://schemas.openxmlformats.org/drawingml/2006/table">
            <a:tbl>
              <a:tblPr firstRow="1" bandRow="1">
                <a:tableStyleId>{16D9F66E-5EB9-4882-86FB-DCBF35E3C3E4}</a:tableStyleId>
              </a:tblPr>
              <a:tblGrid>
                <a:gridCol w="4249168">
                  <a:extLst>
                    <a:ext uri="{9D8B030D-6E8A-4147-A177-3AD203B41FA5}">
                      <a16:colId xmlns:a16="http://schemas.microsoft.com/office/drawing/2014/main" val="20000"/>
                    </a:ext>
                  </a:extLst>
                </a:gridCol>
                <a:gridCol w="439200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b="0" u="none" strike="noStrike" kern="1200" dirty="0">
                          <a:solidFill>
                            <a:srgbClr val="51626F"/>
                          </a:solidFill>
                          <a:effectLst/>
                        </a:rPr>
                        <a:t>Special purpose register</a:t>
                      </a:r>
                      <a:endParaRPr lang="de-AT" sz="1400" b="0" i="0" u="none" strike="noStrike" kern="1200" dirty="0">
                        <a:solidFill>
                          <a:srgbClr val="51626F"/>
                        </a:solidFill>
                        <a:effectLst/>
                        <a:latin typeface="+mn-lt"/>
                        <a:ea typeface="+mn-ea"/>
                        <a:cs typeface="+mn-cs"/>
                      </a:endParaRPr>
                    </a:p>
                  </a:txBody>
                  <a:tcPr anchor="ctr"/>
                </a:tc>
                <a:tc>
                  <a:txBody>
                    <a:bodyPr/>
                    <a:lstStyle/>
                    <a:p>
                      <a:r>
                        <a:rPr lang="hu-HU" sz="1400" b="0" dirty="0">
                          <a:solidFill>
                            <a:srgbClr val="51626F"/>
                          </a:solidFill>
                        </a:rPr>
                        <a:t> National Office for</a:t>
                      </a:r>
                      <a:r>
                        <a:rPr lang="hu-HU" sz="1400" b="0" baseline="0" dirty="0">
                          <a:solidFill>
                            <a:srgbClr val="51626F"/>
                          </a:solidFill>
                        </a:rPr>
                        <a:t> the Judiciary – not final decisions (</a:t>
                      </a:r>
                      <a:r>
                        <a:rPr lang="en-US" sz="1400" b="0" dirty="0">
                          <a:solidFill>
                            <a:srgbClr val="51626F"/>
                          </a:solidFill>
                        </a:rPr>
                        <a:t>restricted</a:t>
                      </a:r>
                      <a:r>
                        <a:rPr lang="en-US" sz="1400" b="0" baseline="0" dirty="0">
                          <a:solidFill>
                            <a:srgbClr val="51626F"/>
                          </a:solidFill>
                        </a:rPr>
                        <a:t> access</a:t>
                      </a:r>
                      <a:r>
                        <a:rPr lang="hu-HU" sz="1400" b="0" baseline="0" dirty="0">
                          <a:solidFill>
                            <a:srgbClr val="51626F"/>
                          </a:solidFill>
                        </a:rPr>
                        <a:t>)</a:t>
                      </a:r>
                      <a:endParaRPr lang="hu-HU" sz="1400" b="0" u="none" strike="noStrike" baseline="0" dirty="0">
                        <a:solidFill>
                          <a:srgbClr val="51626F"/>
                        </a:solidFill>
                        <a:effectLst/>
                      </a:endParaRP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Insolvencies (primarily</a:t>
                      </a:r>
                      <a:r>
                        <a:rPr lang="en-US" sz="1400" u="none" strike="noStrike" kern="1200" baseline="0" dirty="0">
                          <a:solidFill>
                            <a:srgbClr val="51626F"/>
                          </a:solidFill>
                          <a:effectLst/>
                        </a:rPr>
                        <a:t> published in)</a:t>
                      </a:r>
                      <a:endParaRPr lang="en-US" sz="1400" b="1"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dirty="0">
                          <a:solidFill>
                            <a:srgbClr val="51626F"/>
                          </a:solidFill>
                          <a:effectLst/>
                        </a:rPr>
                        <a:t>Company </a:t>
                      </a:r>
                      <a:r>
                        <a:rPr lang="hu-HU" sz="1400" u="none" strike="noStrike" dirty="0">
                          <a:solidFill>
                            <a:srgbClr val="51626F"/>
                          </a:solidFill>
                          <a:effectLst/>
                        </a:rPr>
                        <a:t>G</a:t>
                      </a:r>
                      <a:r>
                        <a:rPr lang="en-US" sz="1400" u="none" strike="noStrike" dirty="0" err="1">
                          <a:solidFill>
                            <a:srgbClr val="51626F"/>
                          </a:solidFill>
                          <a:effectLst/>
                        </a:rPr>
                        <a:t>azette</a:t>
                      </a:r>
                      <a:endParaRPr lang="en-US" sz="1400" u="none" strike="noStrike" dirty="0">
                        <a:solidFill>
                          <a:srgbClr val="51626F"/>
                        </a:solidFill>
                        <a:effectLst/>
                      </a:endParaRP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Effect of publication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u="none" strike="noStrike" dirty="0">
                          <a:solidFill>
                            <a:srgbClr val="51626F"/>
                          </a:solidFill>
                          <a:effectLst/>
                        </a:rPr>
                        <a:t>Constitutive (Gazette)</a:t>
                      </a: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Time </a:t>
                      </a:r>
                      <a:r>
                        <a:rPr lang="en-US" sz="1400" u="none" strike="noStrike" kern="1200" noProof="0" dirty="0">
                          <a:solidFill>
                            <a:srgbClr val="51626F"/>
                          </a:solidFill>
                          <a:effectLst/>
                        </a:rPr>
                        <a:t>delay between decision and publication</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sz="1400" u="none" strike="noStrike" dirty="0">
                          <a:solidFill>
                            <a:srgbClr val="51626F"/>
                          </a:solidFill>
                          <a:effectLst/>
                        </a:rPr>
                        <a:t>„</a:t>
                      </a:r>
                      <a:r>
                        <a:rPr lang="hu-HU" sz="1400" u="none" strike="noStrike" dirty="0" err="1">
                          <a:solidFill>
                            <a:srgbClr val="51626F"/>
                          </a:solidFill>
                          <a:effectLst/>
                        </a:rPr>
                        <a:t>without</a:t>
                      </a:r>
                      <a:r>
                        <a:rPr lang="hu-HU" sz="1400" u="none" strike="noStrike" baseline="0" dirty="0">
                          <a:solidFill>
                            <a:srgbClr val="51626F"/>
                          </a:solidFill>
                          <a:effectLst/>
                        </a:rPr>
                        <a:t> </a:t>
                      </a:r>
                      <a:r>
                        <a:rPr lang="hu-HU" sz="1400" u="none" strike="noStrike" baseline="0" dirty="0" err="1">
                          <a:solidFill>
                            <a:srgbClr val="51626F"/>
                          </a:solidFill>
                          <a:effectLst/>
                        </a:rPr>
                        <a:t>delay</a:t>
                      </a:r>
                      <a:r>
                        <a:rPr lang="hu-HU" sz="1400" u="none" strike="noStrike" baseline="0" dirty="0">
                          <a:solidFill>
                            <a:srgbClr val="51626F"/>
                          </a:solidFill>
                          <a:effectLst/>
                        </a:rPr>
                        <a:t>” – </a:t>
                      </a:r>
                      <a:r>
                        <a:rPr lang="hu-HU" sz="1400" u="none" strike="noStrike" baseline="0" dirty="0" err="1">
                          <a:solidFill>
                            <a:srgbClr val="51626F"/>
                          </a:solidFill>
                          <a:effectLst/>
                        </a:rPr>
                        <a:t>usually</a:t>
                      </a:r>
                      <a:r>
                        <a:rPr lang="hu-HU" sz="1400" u="none" strike="noStrike" baseline="0" dirty="0">
                          <a:solidFill>
                            <a:srgbClr val="51626F"/>
                          </a:solidFill>
                          <a:effectLst/>
                        </a:rPr>
                        <a:t> </a:t>
                      </a:r>
                      <a:r>
                        <a:rPr lang="hu-HU" sz="1400" u="none" strike="noStrike" baseline="0" dirty="0" err="1">
                          <a:solidFill>
                            <a:srgbClr val="51626F"/>
                          </a:solidFill>
                          <a:effectLst/>
                        </a:rPr>
                        <a:t>published</a:t>
                      </a:r>
                      <a:r>
                        <a:rPr lang="hu-HU" sz="1400" u="none" strike="noStrike" baseline="0" dirty="0">
                          <a:solidFill>
                            <a:srgbClr val="51626F"/>
                          </a:solidFill>
                          <a:effectLst/>
                        </a:rPr>
                        <a:t> </a:t>
                      </a:r>
                      <a:r>
                        <a:rPr lang="hu-HU" sz="1400" u="none" strike="noStrike" baseline="0" dirty="0" err="1">
                          <a:solidFill>
                            <a:srgbClr val="51626F"/>
                          </a:solidFill>
                          <a:effectLst/>
                        </a:rPr>
                        <a:t>in</a:t>
                      </a:r>
                      <a:r>
                        <a:rPr lang="hu-HU" sz="1400" u="none" strike="noStrike" baseline="0" dirty="0">
                          <a:solidFill>
                            <a:srgbClr val="51626F"/>
                          </a:solidFill>
                          <a:effectLst/>
                        </a:rPr>
                        <a:t> 1-2 </a:t>
                      </a:r>
                      <a:r>
                        <a:rPr lang="hu-HU" sz="1400" u="none" strike="noStrike" baseline="0" dirty="0" err="1">
                          <a:solidFill>
                            <a:srgbClr val="51626F"/>
                          </a:solidFill>
                          <a:effectLst/>
                        </a:rPr>
                        <a:t>days</a:t>
                      </a:r>
                      <a:endParaRPr lang="en-US" sz="1400" u="none" strike="noStrike" dirty="0">
                        <a:solidFill>
                          <a:srgbClr val="51626F"/>
                        </a:solidFill>
                        <a:effectLst/>
                      </a:endParaRPr>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Insolvency published in other registers</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Companies </a:t>
                      </a:r>
                      <a:r>
                        <a:rPr lang="hu-HU" sz="1400" u="none" strike="noStrike" kern="1200" noProof="0" dirty="0">
                          <a:solidFill>
                            <a:srgbClr val="51626F"/>
                          </a:solidFill>
                          <a:effectLst/>
                        </a:rPr>
                        <a:t>R</a:t>
                      </a:r>
                      <a:r>
                        <a:rPr lang="en-US" sz="1400" u="none" strike="noStrike" kern="1200" noProof="0" dirty="0" err="1">
                          <a:solidFill>
                            <a:srgbClr val="51626F"/>
                          </a:solidFill>
                          <a:effectLst/>
                        </a:rPr>
                        <a:t>egister</a:t>
                      </a:r>
                      <a:r>
                        <a:rPr lang="en-US" sz="1400" u="none" strike="noStrike" kern="1200" noProof="0" dirty="0">
                          <a:solidFill>
                            <a:srgbClr val="51626F"/>
                          </a:solidFill>
                          <a:effectLst/>
                        </a:rPr>
                        <a:t> and </a:t>
                      </a:r>
                      <a:r>
                        <a:rPr lang="hu-HU" sz="1400" u="none" strike="noStrike" kern="1200" noProof="0" dirty="0">
                          <a:solidFill>
                            <a:srgbClr val="51626F"/>
                          </a:solidFill>
                          <a:effectLst/>
                        </a:rPr>
                        <a:t>L</a:t>
                      </a:r>
                      <a:r>
                        <a:rPr lang="en-US" sz="1400" u="none" strike="noStrike" kern="1200" noProof="0" dirty="0">
                          <a:solidFill>
                            <a:srgbClr val="51626F"/>
                          </a:solidFill>
                          <a:effectLst/>
                        </a:rPr>
                        <a:t>and </a:t>
                      </a:r>
                      <a:r>
                        <a:rPr lang="hu-HU" sz="1400" u="none" strike="noStrike" kern="1200" noProof="0" dirty="0">
                          <a:solidFill>
                            <a:srgbClr val="51626F"/>
                          </a:solidFill>
                          <a:effectLst/>
                        </a:rPr>
                        <a:t>R</a:t>
                      </a:r>
                      <a:r>
                        <a:rPr lang="en-US" sz="1400" u="none" strike="noStrike" kern="1200" noProof="0" dirty="0" err="1">
                          <a:solidFill>
                            <a:srgbClr val="51626F"/>
                          </a:solidFill>
                          <a:effectLst/>
                        </a:rPr>
                        <a:t>egister</a:t>
                      </a:r>
                      <a:endParaRPr lang="en-US" sz="1400" u="none" strike="noStrike" kern="1200" noProof="0" dirty="0">
                        <a:solidFill>
                          <a:srgbClr val="51626F"/>
                        </a:solidFill>
                        <a:effectLst/>
                      </a:endParaRP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Responsible for register</a:t>
                      </a:r>
                      <a:endParaRPr lang="en-US" sz="1400" b="1" i="0" u="none" strike="noStrike" kern="1200" noProof="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noProof="0" dirty="0">
                          <a:solidFill>
                            <a:srgbClr val="51626F"/>
                          </a:solidFill>
                          <a:effectLst/>
                        </a:rPr>
                        <a:t>Ministry of Justice</a:t>
                      </a:r>
                    </a:p>
                  </a:txBody>
                  <a:tcPr/>
                </a:tc>
                <a:extLst>
                  <a:ext uri="{0D108BD9-81ED-4DB2-BD59-A6C34878D82A}">
                    <a16:rowId xmlns:a16="http://schemas.microsoft.com/office/drawing/2014/main" val="1000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 available for</a:t>
                      </a:r>
                      <a:endParaRPr lang="en-US" sz="1400" b="1" i="0" u="none" strike="noStrike" kern="1200" dirty="0">
                        <a:solidFill>
                          <a:srgbClr val="51626F"/>
                        </a:solidFill>
                        <a:effectLst/>
                        <a:latin typeface="+mn-lt"/>
                        <a:ea typeface="+mn-ea"/>
                        <a:cs typeface="+mn-cs"/>
                      </a:endParaRPr>
                    </a:p>
                  </a:txBody>
                  <a:tcPr anchor="ct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hu-HU" sz="1400" u="none" strike="noStrike" kern="1200" baseline="0" noProof="0" dirty="0" err="1">
                          <a:solidFill>
                            <a:srgbClr val="51626F"/>
                          </a:solidFill>
                          <a:effectLst/>
                        </a:rPr>
                        <a:t>Company</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Gazette</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Companies</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Register</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Land</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Register</a:t>
                      </a:r>
                      <a:r>
                        <a:rPr lang="hu-HU" sz="1400" u="none" strike="noStrike" kern="1200" baseline="0" noProof="0" dirty="0">
                          <a:solidFill>
                            <a:srgbClr val="51626F"/>
                          </a:solidFill>
                          <a:effectLst/>
                        </a:rPr>
                        <a:t> – </a:t>
                      </a:r>
                      <a:r>
                        <a:rPr lang="hu-HU" sz="1400" u="none" strike="noStrike" kern="1200" baseline="0" noProof="0" dirty="0" err="1">
                          <a:solidFill>
                            <a:srgbClr val="51626F"/>
                          </a:solidFill>
                          <a:effectLst/>
                        </a:rPr>
                        <a:t>without</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time</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restriction</a:t>
                      </a:r>
                      <a:endParaRPr lang="hu-HU" sz="1400" u="none" strike="noStrike" kern="1200" baseline="0" noProof="0" dirty="0">
                        <a:solidFill>
                          <a:srgbClr val="51626F"/>
                        </a:solidFill>
                        <a:effectLst/>
                      </a:endParaRPr>
                    </a:p>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hu-HU" sz="1400" u="none" strike="noStrike" kern="1200" baseline="0" noProof="0" dirty="0" err="1">
                          <a:solidFill>
                            <a:srgbClr val="51626F"/>
                          </a:solidFill>
                          <a:effectLst/>
                        </a:rPr>
                        <a:t>Insolvency</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Register</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not</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yet</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established</a:t>
                      </a:r>
                      <a:r>
                        <a:rPr lang="hu-HU" sz="1400" u="none" strike="noStrike" kern="1200" baseline="0" noProof="0" dirty="0">
                          <a:solidFill>
                            <a:srgbClr val="51626F"/>
                          </a:solidFill>
                          <a:effectLst/>
                        </a:rPr>
                        <a:t>) – 15 </a:t>
                      </a:r>
                      <a:r>
                        <a:rPr lang="hu-HU" sz="1400" u="none" strike="noStrike" kern="1200" baseline="0" noProof="0" dirty="0" err="1">
                          <a:solidFill>
                            <a:srgbClr val="51626F"/>
                          </a:solidFill>
                          <a:effectLst/>
                        </a:rPr>
                        <a:t>years</a:t>
                      </a:r>
                      <a:r>
                        <a:rPr lang="hu-HU" sz="1400" u="none" strike="noStrike" kern="1200" baseline="0" noProof="0" dirty="0">
                          <a:solidFill>
                            <a:srgbClr val="51626F"/>
                          </a:solidFill>
                          <a:effectLst/>
                        </a:rPr>
                        <a:t> + 5 </a:t>
                      </a:r>
                      <a:r>
                        <a:rPr lang="hu-HU" sz="1400" u="none" strike="noStrike" kern="1200" baseline="0" noProof="0" dirty="0" err="1">
                          <a:solidFill>
                            <a:srgbClr val="51626F"/>
                          </a:solidFill>
                          <a:effectLst/>
                        </a:rPr>
                        <a:t>years</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as</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archived</a:t>
                      </a:r>
                      <a:r>
                        <a:rPr lang="hu-HU" sz="1400" u="none" strike="noStrike" kern="1200" baseline="0" noProof="0" dirty="0">
                          <a:solidFill>
                            <a:srgbClr val="51626F"/>
                          </a:solidFill>
                          <a:effectLst/>
                        </a:rPr>
                        <a:t> </a:t>
                      </a:r>
                      <a:r>
                        <a:rPr lang="hu-HU" sz="1400" u="none" strike="noStrike" kern="1200" baseline="0" noProof="0" dirty="0" err="1">
                          <a:solidFill>
                            <a:srgbClr val="51626F"/>
                          </a:solidFill>
                          <a:effectLst/>
                        </a:rPr>
                        <a:t>data</a:t>
                      </a:r>
                      <a:endParaRPr lang="en-US" sz="1400" u="none" strike="noStrike" kern="1200" noProof="0" dirty="0">
                        <a:solidFill>
                          <a:srgbClr val="51626F"/>
                        </a:solidFill>
                        <a:effectLst/>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a:solidFill>
                            <a:srgbClr val="51626F"/>
                          </a:solidFill>
                          <a:effectLst/>
                        </a:rPr>
                        <a:t>Concerns </a:t>
                      </a:r>
                      <a:r>
                        <a:rPr lang="de-AT" sz="1400" u="none" strike="noStrike" kern="1200" dirty="0" err="1">
                          <a:solidFill>
                            <a:srgbClr val="51626F"/>
                          </a:solidFill>
                          <a:effectLst/>
                        </a:rPr>
                        <a:t>re</a:t>
                      </a:r>
                      <a:r>
                        <a:rPr lang="de-AT" sz="1400" u="none" strike="noStrike" kern="1200" dirty="0">
                          <a:solidFill>
                            <a:srgbClr val="51626F"/>
                          </a:solidFill>
                          <a:effectLst/>
                        </a:rPr>
                        <a:t> </a:t>
                      </a:r>
                      <a:r>
                        <a:rPr lang="en-US" sz="1400" u="none" strike="noStrike" kern="1200" noProof="0" dirty="0">
                          <a:solidFill>
                            <a:srgbClr val="51626F"/>
                          </a:solidFill>
                          <a:effectLst/>
                        </a:rPr>
                        <a:t>data</a:t>
                      </a:r>
                      <a:r>
                        <a:rPr lang="de-AT" sz="1400" u="none" strike="noStrike" kern="1200" dirty="0">
                          <a:solidFill>
                            <a:srgbClr val="51626F"/>
                          </a:solidFill>
                          <a:effectLst/>
                        </a:rPr>
                        <a:t> protection?</a:t>
                      </a:r>
                      <a:endParaRPr lang="de-AT" sz="1400" b="1" i="0" u="none" strike="noStrike" kern="1200" dirty="0">
                        <a:solidFill>
                          <a:srgbClr val="51626F"/>
                        </a:solidFill>
                        <a:effectLst/>
                        <a:latin typeface="+mn-lt"/>
                        <a:ea typeface="+mn-ea"/>
                        <a:cs typeface="+mn-cs"/>
                      </a:endParaRPr>
                    </a:p>
                  </a:txBody>
                  <a:tcPr anchor="ctr"/>
                </a:tc>
                <a:tc>
                  <a:txBody>
                    <a:bodyPr/>
                    <a:lstStyle/>
                    <a:p>
                      <a:r>
                        <a:rPr lang="en-US" sz="1400" b="0" u="none" strike="noStrike" kern="1200" dirty="0">
                          <a:solidFill>
                            <a:srgbClr val="51626F"/>
                          </a:solidFill>
                          <a:effectLst/>
                          <a:latin typeface="+mn-lt"/>
                          <a:ea typeface="+mn-ea"/>
                          <a:cs typeface="+mn-cs"/>
                        </a:rPr>
                        <a:t>No</a:t>
                      </a:r>
                    </a:p>
                  </a:txBody>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rPr>
                        <a:t>Publication</a:t>
                      </a:r>
                      <a:r>
                        <a:rPr lang="en-US" sz="1400" u="none" strike="noStrike" kern="1200" baseline="0" dirty="0">
                          <a:solidFill>
                            <a:srgbClr val="51626F"/>
                          </a:solidFill>
                          <a:effectLst/>
                        </a:rPr>
                        <a:t> of foreign insolvencies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rgbClr val="51626F"/>
                          </a:solidFill>
                          <a:effectLst/>
                          <a:latin typeface="+mn-lt"/>
                          <a:ea typeface="+mn-ea"/>
                          <a:cs typeface="+mn-cs"/>
                        </a:rPr>
                        <a:t>Registration in commercial register</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Registration</a:t>
                      </a:r>
                      <a:r>
                        <a:rPr lang="en-US" sz="1400" b="0" i="0" u="none" strike="noStrike" kern="1200" baseline="0" dirty="0">
                          <a:solidFill>
                            <a:srgbClr val="51626F"/>
                          </a:solidFill>
                          <a:effectLst/>
                          <a:latin typeface="+mn-lt"/>
                          <a:ea typeface="+mn-ea"/>
                          <a:cs typeface="+mn-cs"/>
                        </a:rPr>
                        <a:t> in land register</a:t>
                      </a:r>
                      <a:endParaRPr lang="en-US" sz="1400" b="0" i="0" u="none" strike="noStrike" kern="1200" dirty="0">
                        <a:solidFill>
                          <a:srgbClr val="51626F"/>
                        </a:solidFill>
                        <a:effectLst/>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Budapest</a:t>
                      </a:r>
                      <a:r>
                        <a:rPr lang="en-US" sz="1400" u="none" strike="noStrike" kern="1200" baseline="0" dirty="0">
                          <a:solidFill>
                            <a:srgbClr val="51626F"/>
                          </a:solidFill>
                          <a:effectLst/>
                          <a:latin typeface="+mn-lt"/>
                          <a:ea typeface="+mn-ea"/>
                          <a:cs typeface="+mn-cs"/>
                        </a:rPr>
                        <a:t> Metropolitan </a:t>
                      </a:r>
                      <a:r>
                        <a:rPr lang="hu-HU" sz="1400" u="none" strike="noStrike" kern="1200" baseline="0" dirty="0">
                          <a:solidFill>
                            <a:srgbClr val="51626F"/>
                          </a:solidFill>
                          <a:effectLst/>
                          <a:latin typeface="+mn-lt"/>
                          <a:ea typeface="+mn-ea"/>
                          <a:cs typeface="+mn-cs"/>
                        </a:rPr>
                        <a:t>C</a:t>
                      </a:r>
                      <a:r>
                        <a:rPr lang="en-US" sz="1400" u="none" strike="noStrike" kern="1200" baseline="0" dirty="0" err="1">
                          <a:solidFill>
                            <a:srgbClr val="51626F"/>
                          </a:solidFill>
                          <a:effectLst/>
                          <a:latin typeface="+mn-lt"/>
                          <a:ea typeface="+mn-ea"/>
                          <a:cs typeface="+mn-cs"/>
                        </a:rPr>
                        <a:t>ourt</a:t>
                      </a:r>
                      <a:r>
                        <a:rPr lang="en-US" sz="1400" u="none" strike="noStrike" kern="1200" baseline="0" dirty="0">
                          <a:solidFill>
                            <a:srgbClr val="51626F"/>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baseline="0" dirty="0">
                          <a:solidFill>
                            <a:srgbClr val="51626F"/>
                          </a:solidFill>
                          <a:effectLst/>
                          <a:latin typeface="+mn-lt"/>
                          <a:ea typeface="+mn-ea"/>
                          <a:cs typeface="+mn-cs"/>
                        </a:rPr>
                        <a:t>local Court of Registration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strike="noStrike" kern="1200" dirty="0">
                          <a:solidFill>
                            <a:srgbClr val="51626F"/>
                          </a:solidFill>
                          <a:effectLst/>
                          <a:latin typeface="+mn-lt"/>
                          <a:ea typeface="+mn-ea"/>
                          <a:cs typeface="+mn-cs"/>
                        </a:rPr>
                        <a:t>l</a:t>
                      </a:r>
                      <a:r>
                        <a:rPr lang="hu-HU" sz="1400" u="none" strike="noStrike" kern="1200" dirty="0" err="1">
                          <a:solidFill>
                            <a:srgbClr val="51626F"/>
                          </a:solidFill>
                          <a:effectLst/>
                          <a:latin typeface="+mn-lt"/>
                          <a:ea typeface="+mn-ea"/>
                          <a:cs typeface="+mn-cs"/>
                        </a:rPr>
                        <a:t>ocal</a:t>
                      </a:r>
                      <a:r>
                        <a:rPr lang="en-US" sz="1400" u="none" strike="noStrike" kern="1200" dirty="0">
                          <a:solidFill>
                            <a:srgbClr val="51626F"/>
                          </a:solidFill>
                          <a:effectLst/>
                          <a:latin typeface="+mn-lt"/>
                          <a:ea typeface="+mn-ea"/>
                          <a:cs typeface="+mn-cs"/>
                        </a:rPr>
                        <a:t> </a:t>
                      </a:r>
                      <a:r>
                        <a:rPr lang="hu-HU" sz="1400" u="none" strike="noStrike" kern="1200" dirty="0" err="1">
                          <a:solidFill>
                            <a:srgbClr val="51626F"/>
                          </a:solidFill>
                          <a:effectLst/>
                          <a:latin typeface="+mn-lt"/>
                          <a:ea typeface="+mn-ea"/>
                          <a:cs typeface="+mn-cs"/>
                        </a:rPr>
                        <a:t>Land</a:t>
                      </a:r>
                      <a:r>
                        <a:rPr lang="hu-HU" sz="1400" u="none" strike="noStrike" kern="1200" baseline="0" dirty="0">
                          <a:solidFill>
                            <a:srgbClr val="51626F"/>
                          </a:solidFill>
                          <a:effectLst/>
                          <a:latin typeface="+mn-lt"/>
                          <a:ea typeface="+mn-ea"/>
                          <a:cs typeface="+mn-cs"/>
                        </a:rPr>
                        <a:t> Re</a:t>
                      </a:r>
                      <a:r>
                        <a:rPr lang="en-US" sz="1400" u="none" strike="noStrike" kern="1200" dirty="0" err="1">
                          <a:solidFill>
                            <a:srgbClr val="51626F"/>
                          </a:solidFill>
                          <a:effectLst/>
                          <a:latin typeface="+mn-lt"/>
                          <a:ea typeface="+mn-ea"/>
                          <a:cs typeface="+mn-cs"/>
                        </a:rPr>
                        <a:t>gistr</a:t>
                      </a:r>
                      <a:r>
                        <a:rPr lang="hu-HU" sz="1400" u="none" strike="noStrike" kern="1200" dirty="0">
                          <a:solidFill>
                            <a:srgbClr val="51626F"/>
                          </a:solidFill>
                          <a:effectLst/>
                          <a:latin typeface="+mn-lt"/>
                          <a:ea typeface="+mn-ea"/>
                          <a:cs typeface="+mn-cs"/>
                        </a:rPr>
                        <a:t>y Office</a:t>
                      </a:r>
                      <a:endParaRPr lang="en-US" sz="1400" u="none" strike="noStrike" kern="1200" dirty="0">
                        <a:solidFill>
                          <a:srgbClr val="51626F"/>
                        </a:solidFill>
                        <a:effectLst/>
                        <a:latin typeface="+mn-lt"/>
                        <a:ea typeface="+mn-ea"/>
                        <a:cs typeface="+mn-cs"/>
                      </a:endParaRPr>
                    </a:p>
                  </a:txBody>
                  <a:tcPr/>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rgbClr val="51626F"/>
                          </a:solidFill>
                          <a:effectLst/>
                          <a:latin typeface="+mn-lt"/>
                          <a:ea typeface="+mn-ea"/>
                          <a:cs typeface="+mn-cs"/>
                        </a:rPr>
                        <a:t>Adaptation in progress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400" u="none" strike="noStrike" kern="1200" dirty="0" err="1">
                          <a:solidFill>
                            <a:srgbClr val="51626F"/>
                          </a:solidFill>
                          <a:effectLst/>
                          <a:latin typeface="+mn-lt"/>
                          <a:ea typeface="+mn-ea"/>
                          <a:cs typeface="+mn-cs"/>
                        </a:rPr>
                        <a:t>yes</a:t>
                      </a:r>
                      <a:endParaRPr lang="en-US" sz="1400" u="none" strike="noStrike" kern="1200" dirty="0">
                        <a:solidFill>
                          <a:srgbClr val="51626F"/>
                        </a:solidFill>
                        <a:effectLst/>
                        <a:latin typeface="+mn-lt"/>
                        <a:ea typeface="+mn-ea"/>
                        <a:cs typeface="+mn-cs"/>
                      </a:endParaRPr>
                    </a:p>
                  </a:txBody>
                  <a:tcPr/>
                </a:tc>
                <a:extLst>
                  <a:ext uri="{0D108BD9-81ED-4DB2-BD59-A6C34878D82A}">
                    <a16:rowId xmlns:a16="http://schemas.microsoft.com/office/drawing/2014/main" val="10009"/>
                  </a:ext>
                </a:extLst>
              </a:tr>
            </a:tbl>
          </a:graphicData>
        </a:graphic>
      </p:graphicFrame>
      <p:sp>
        <p:nvSpPr>
          <p:cNvPr id="4" name="Foliennummernplatzhalter 3"/>
          <p:cNvSpPr txBox="1">
            <a:spLocks/>
          </p:cNvSpPr>
          <p:nvPr/>
        </p:nvSpPr>
        <p:spPr>
          <a:xfrm>
            <a:off x="8355850" y="6553199"/>
            <a:ext cx="539750" cy="247651"/>
          </a:xfrm>
          <a:prstGeom prst="rect">
            <a:avLst/>
          </a:prstGeom>
          <a:noFill/>
        </p:spPr>
        <p:txBody>
          <a:bodyPr/>
          <a:lstStyle>
            <a:defPPr>
              <a:defRPr lang="en-GB"/>
            </a:defPPr>
            <a:lvl1pPr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1pPr>
            <a:lvl2pPr marL="742950" indent="-28575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2pPr>
            <a:lvl3pPr marL="11430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3pPr>
            <a:lvl4pPr marL="16002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4pPr>
            <a:lvl5pPr marL="2057400" indent="-228600" algn="l" rtl="0" eaLnBrk="0" fontAlgn="base" hangingPunct="0">
              <a:spcBef>
                <a:spcPct val="20000"/>
              </a:spcBef>
              <a:spcAft>
                <a:spcPct val="0"/>
              </a:spcAft>
              <a:buFont typeface="Arial" charset="0"/>
              <a:defRPr sz="2000" kern="1200">
                <a:solidFill>
                  <a:schemeClr val="tx1"/>
                </a:solidFill>
                <a:latin typeface="Arial" charset="0"/>
                <a:ea typeface="ＭＳ Ｐゴシック" pitchFamily="34" charset="-128"/>
                <a:cs typeface="+mn-cs"/>
              </a:defRPr>
            </a:lvl5pPr>
            <a:lvl6pPr marL="25146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6pPr>
            <a:lvl7pPr marL="29718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7pPr>
            <a:lvl8pPr marL="34290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8pPr>
            <a:lvl9pPr marL="3886200" indent="-228600" algn="ctr" defTabSz="914400" rtl="0" eaLnBrk="0" fontAlgn="base" latinLnBrk="0" hangingPunct="0">
              <a:spcBef>
                <a:spcPct val="20000"/>
              </a:spcBef>
              <a:spcAft>
                <a:spcPct val="0"/>
              </a:spcAft>
              <a:buFont typeface="Arial" charset="0"/>
              <a:buChar char="&gt;"/>
              <a:defRPr sz="2000" kern="1200">
                <a:solidFill>
                  <a:schemeClr val="tx1"/>
                </a:solidFill>
                <a:latin typeface="Arial" charset="0"/>
                <a:ea typeface="ＭＳ Ｐゴシック" pitchFamily="34" charset="-128"/>
                <a:cs typeface="+mn-cs"/>
              </a:defRPr>
            </a:lvl9pPr>
          </a:lstStyle>
          <a:p>
            <a:pPr algn="r" eaLnBrk="1" hangingPunct="1"/>
            <a:fld id="{24AAC139-D32C-4798-B5AE-9FDB2EAF9940}" type="slidenum">
              <a:rPr lang="de-DE" altLang="de-DE" sz="900" smtClean="0"/>
              <a:pPr algn="r" eaLnBrk="1" hangingPunct="1"/>
              <a:t>103</a:t>
            </a:fld>
            <a:endParaRPr lang="de-DE" altLang="de-DE" sz="900" dirty="0"/>
          </a:p>
        </p:txBody>
      </p:sp>
    </p:spTree>
    <p:extLst>
      <p:ext uri="{BB962C8B-B14F-4D97-AF65-F5344CB8AC3E}">
        <p14:creationId xmlns:p14="http://schemas.microsoft.com/office/powerpoint/2010/main" val="201067035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Special </a:t>
            </a:r>
            <a:r>
              <a:rPr lang="de-AT" dirty="0" err="1"/>
              <a:t>thanks</a:t>
            </a:r>
            <a:endParaRPr lang="de-AT" dirty="0"/>
          </a:p>
        </p:txBody>
      </p:sp>
      <p:sp>
        <p:nvSpPr>
          <p:cNvPr id="3" name="Inhaltsplatzhalter 2"/>
          <p:cNvSpPr>
            <a:spLocks noGrp="1"/>
          </p:cNvSpPr>
          <p:nvPr>
            <p:ph idx="1"/>
          </p:nvPr>
        </p:nvSpPr>
        <p:spPr>
          <a:xfrm>
            <a:off x="457199" y="3027824"/>
            <a:ext cx="8448675" cy="3151354"/>
          </a:xfrm>
        </p:spPr>
        <p:txBody>
          <a:bodyPr>
            <a:normAutofit fontScale="32500" lnSpcReduction="20000"/>
          </a:bodyPr>
          <a:lstStyle/>
          <a:p>
            <a:r>
              <a:rPr lang="de-AT" sz="3400" b="1" dirty="0"/>
              <a:t>Emmanuelle Inacio</a:t>
            </a:r>
            <a:r>
              <a:rPr lang="de-AT" sz="3400" b="1"/>
              <a:t>, INSOL Europe</a:t>
            </a:r>
            <a:endParaRPr lang="de-AT" sz="3400" b="1" dirty="0"/>
          </a:p>
          <a:p>
            <a:r>
              <a:rPr lang="de-AT" sz="3400" b="1" dirty="0"/>
              <a:t>Bart </a:t>
            </a:r>
            <a:r>
              <a:rPr lang="de-AT" sz="3400" b="1" dirty="0" err="1"/>
              <a:t>DeMoor</a:t>
            </a:r>
            <a:r>
              <a:rPr lang="de-AT" sz="3400" b="1" dirty="0"/>
              <a:t> </a:t>
            </a:r>
            <a:r>
              <a:rPr lang="de-AT" sz="3400" dirty="0" err="1"/>
              <a:t>from</a:t>
            </a:r>
            <a:r>
              <a:rPr lang="de-AT" sz="3400" dirty="0"/>
              <a:t> </a:t>
            </a:r>
            <a:r>
              <a:rPr lang="de-AT" sz="3400" dirty="0" err="1"/>
              <a:t>Strelia</a:t>
            </a:r>
            <a:r>
              <a:rPr lang="de-AT" sz="3400" dirty="0"/>
              <a:t>, </a:t>
            </a:r>
            <a:r>
              <a:rPr lang="de-AT" sz="3400" dirty="0" err="1"/>
              <a:t>Belgium</a:t>
            </a:r>
            <a:r>
              <a:rPr lang="de-AT" sz="3400" dirty="0"/>
              <a:t> </a:t>
            </a:r>
          </a:p>
          <a:p>
            <a:r>
              <a:rPr lang="de-AT" sz="3400" b="1" dirty="0"/>
              <a:t>Plamen Borissov </a:t>
            </a:r>
            <a:r>
              <a:rPr lang="de-AT" sz="3400" dirty="0" err="1"/>
              <a:t>from</a:t>
            </a:r>
            <a:r>
              <a:rPr lang="de-AT" sz="3400" dirty="0"/>
              <a:t> </a:t>
            </a:r>
            <a:r>
              <a:rPr lang="de-AT" sz="3400" dirty="0" err="1"/>
              <a:t>Borisov</a:t>
            </a:r>
            <a:r>
              <a:rPr lang="de-AT" sz="3400" dirty="0"/>
              <a:t> </a:t>
            </a:r>
            <a:r>
              <a:rPr lang="de-AT" sz="3400" dirty="0" err="1"/>
              <a:t>and</a:t>
            </a:r>
            <a:r>
              <a:rPr lang="de-AT" sz="3400" dirty="0"/>
              <a:t> Partners, </a:t>
            </a:r>
            <a:r>
              <a:rPr lang="de-AT" sz="3400" dirty="0" err="1"/>
              <a:t>Bulgaria</a:t>
            </a:r>
            <a:endParaRPr lang="de-AT" sz="3400" dirty="0"/>
          </a:p>
          <a:p>
            <a:r>
              <a:rPr lang="de-AT" sz="3400" b="1" dirty="0"/>
              <a:t>Frank </a:t>
            </a:r>
            <a:r>
              <a:rPr lang="de-AT" sz="3400" b="1" dirty="0" err="1"/>
              <a:t>Heeman</a:t>
            </a:r>
            <a:r>
              <a:rPr lang="de-AT" sz="3400" b="1" dirty="0"/>
              <a:t>, Karl Järvelaid </a:t>
            </a:r>
            <a:r>
              <a:rPr lang="de-AT" sz="3400" dirty="0" err="1"/>
              <a:t>and</a:t>
            </a:r>
            <a:r>
              <a:rPr lang="de-AT" sz="3400" b="1" dirty="0" err="1"/>
              <a:t>Theis</a:t>
            </a:r>
            <a:r>
              <a:rPr lang="de-AT" sz="3400" b="1" dirty="0"/>
              <a:t> Klauberg</a:t>
            </a:r>
            <a:r>
              <a:rPr lang="de-AT" sz="3400" dirty="0"/>
              <a:t> </a:t>
            </a:r>
            <a:r>
              <a:rPr lang="de-AT" sz="3400" dirty="0" err="1"/>
              <a:t>from</a:t>
            </a:r>
            <a:r>
              <a:rPr lang="de-AT" sz="3400" dirty="0"/>
              <a:t> </a:t>
            </a:r>
            <a:r>
              <a:rPr lang="lt-LT" sz="3400" dirty="0"/>
              <a:t>bnt</a:t>
            </a:r>
            <a:r>
              <a:rPr lang="lt-LT" sz="3400" b="1" dirty="0"/>
              <a:t> </a:t>
            </a:r>
            <a:r>
              <a:rPr lang="lt-LT" sz="3400" dirty="0"/>
              <a:t>Heemann Klauberg Krauklis APB</a:t>
            </a:r>
            <a:r>
              <a:rPr lang="de-AT" sz="3400" dirty="0"/>
              <a:t>, Estonia, </a:t>
            </a:r>
            <a:r>
              <a:rPr lang="de-AT" sz="3400" dirty="0" err="1"/>
              <a:t>Latvia</a:t>
            </a:r>
            <a:r>
              <a:rPr lang="de-AT" sz="3400" dirty="0"/>
              <a:t> </a:t>
            </a:r>
            <a:r>
              <a:rPr lang="de-AT" sz="3400" dirty="0" err="1"/>
              <a:t>and</a:t>
            </a:r>
            <a:r>
              <a:rPr lang="de-AT" sz="3400" dirty="0"/>
              <a:t> </a:t>
            </a:r>
            <a:r>
              <a:rPr lang="de-AT" sz="3400" dirty="0" err="1"/>
              <a:t>Lithuania</a:t>
            </a:r>
            <a:endParaRPr lang="de-AT" sz="3400" dirty="0"/>
          </a:p>
          <a:p>
            <a:r>
              <a:rPr lang="de-AT" sz="3400" b="1" dirty="0"/>
              <a:t>Paulina </a:t>
            </a:r>
            <a:r>
              <a:rPr lang="de-AT" sz="3400" b="1" dirty="0" err="1"/>
              <a:t>Tenhunen</a:t>
            </a:r>
            <a:r>
              <a:rPr lang="de-AT" sz="3400" b="1" dirty="0"/>
              <a:t> </a:t>
            </a:r>
            <a:r>
              <a:rPr lang="de-AT" sz="3400" dirty="0" err="1"/>
              <a:t>from</a:t>
            </a:r>
            <a:r>
              <a:rPr lang="de-AT" sz="3400" dirty="0"/>
              <a:t> </a:t>
            </a:r>
            <a:r>
              <a:rPr lang="de-AT" sz="3400" dirty="0" err="1"/>
              <a:t>Castren</a:t>
            </a:r>
            <a:r>
              <a:rPr lang="de-AT" sz="3400" dirty="0"/>
              <a:t>, </a:t>
            </a:r>
            <a:r>
              <a:rPr lang="de-AT" sz="3400" dirty="0" err="1"/>
              <a:t>Finland</a:t>
            </a:r>
            <a:endParaRPr lang="de-AT" sz="3400" dirty="0"/>
          </a:p>
          <a:p>
            <a:r>
              <a:rPr lang="de-AT" sz="3400" b="1" dirty="0" err="1"/>
              <a:t>Stathis</a:t>
            </a:r>
            <a:r>
              <a:rPr lang="de-AT" sz="3400" b="1" dirty="0"/>
              <a:t> </a:t>
            </a:r>
            <a:r>
              <a:rPr lang="de-AT" sz="3400" b="1" dirty="0" err="1"/>
              <a:t>Potamitis</a:t>
            </a:r>
            <a:r>
              <a:rPr lang="de-AT" sz="3400" b="1" dirty="0"/>
              <a:t> </a:t>
            </a:r>
            <a:r>
              <a:rPr lang="de-AT" sz="3400" dirty="0" err="1"/>
              <a:t>from</a:t>
            </a:r>
            <a:r>
              <a:rPr lang="de-AT" sz="3400" dirty="0"/>
              <a:t> </a:t>
            </a:r>
            <a:r>
              <a:rPr lang="de-AT" sz="3400" dirty="0" err="1"/>
              <a:t>PotamitisVekris</a:t>
            </a:r>
            <a:r>
              <a:rPr lang="de-AT" sz="3400" dirty="0"/>
              <a:t>, </a:t>
            </a:r>
            <a:r>
              <a:rPr lang="de-AT" sz="3400" dirty="0" err="1"/>
              <a:t>Greece</a:t>
            </a:r>
            <a:endParaRPr lang="de-AT" sz="3400" dirty="0"/>
          </a:p>
          <a:p>
            <a:r>
              <a:rPr lang="de-AT" sz="3400" b="1" dirty="0"/>
              <a:t>Barry </a:t>
            </a:r>
            <a:r>
              <a:rPr lang="de-AT" sz="3400" b="1" dirty="0" err="1"/>
              <a:t>Cahir</a:t>
            </a:r>
            <a:r>
              <a:rPr lang="de-AT" sz="3400" b="1" dirty="0"/>
              <a:t> </a:t>
            </a:r>
            <a:r>
              <a:rPr lang="de-AT" sz="3400" dirty="0" err="1"/>
              <a:t>from</a:t>
            </a:r>
            <a:r>
              <a:rPr lang="de-AT" sz="3400" dirty="0"/>
              <a:t> </a:t>
            </a:r>
            <a:r>
              <a:rPr lang="de-AT" sz="3400" dirty="0" err="1"/>
              <a:t>Beauchamps</a:t>
            </a:r>
            <a:r>
              <a:rPr lang="de-AT" sz="3400" dirty="0"/>
              <a:t>, </a:t>
            </a:r>
            <a:r>
              <a:rPr lang="de-AT" sz="3400" dirty="0" err="1"/>
              <a:t>Ireland</a:t>
            </a:r>
            <a:endParaRPr lang="de-AT" sz="3400" dirty="0"/>
          </a:p>
          <a:p>
            <a:r>
              <a:rPr lang="de-AT" sz="3400" b="1" dirty="0"/>
              <a:t>Alessandro Scarso </a:t>
            </a:r>
            <a:r>
              <a:rPr lang="de-AT" sz="3400" dirty="0" err="1"/>
              <a:t>from</a:t>
            </a:r>
            <a:r>
              <a:rPr lang="de-AT" sz="3400" dirty="0"/>
              <a:t> </a:t>
            </a:r>
            <a:r>
              <a:rPr lang="de-AT" sz="3400" dirty="0" err="1"/>
              <a:t>Pluta</a:t>
            </a:r>
            <a:r>
              <a:rPr lang="de-AT" sz="3400" dirty="0"/>
              <a:t>, </a:t>
            </a:r>
            <a:r>
              <a:rPr lang="de-AT" sz="3400" dirty="0" err="1"/>
              <a:t>Italy</a:t>
            </a:r>
            <a:endParaRPr lang="de-AT" sz="3400" dirty="0"/>
          </a:p>
          <a:p>
            <a:r>
              <a:rPr lang="de-AT" sz="3400" b="1" dirty="0"/>
              <a:t>Mladen </a:t>
            </a:r>
            <a:r>
              <a:rPr lang="de-AT" sz="3400" b="1" dirty="0" err="1"/>
              <a:t>Vukmir</a:t>
            </a:r>
            <a:r>
              <a:rPr lang="de-AT" sz="3400" b="1" dirty="0"/>
              <a:t> </a:t>
            </a:r>
            <a:r>
              <a:rPr lang="de-AT" sz="3400" dirty="0" err="1"/>
              <a:t>from</a:t>
            </a:r>
            <a:r>
              <a:rPr lang="de-AT" sz="3400" dirty="0"/>
              <a:t> </a:t>
            </a:r>
            <a:r>
              <a:rPr lang="de-AT" sz="3400" dirty="0" err="1"/>
              <a:t>Vukmir</a:t>
            </a:r>
            <a:r>
              <a:rPr lang="de-AT" sz="3400" dirty="0"/>
              <a:t> &amp; Associates, </a:t>
            </a:r>
            <a:r>
              <a:rPr lang="de-AT" sz="3400" dirty="0" err="1"/>
              <a:t>Croatia</a:t>
            </a:r>
            <a:endParaRPr lang="de-AT" sz="3400" dirty="0"/>
          </a:p>
          <a:p>
            <a:r>
              <a:rPr lang="fr-CH" sz="3400" b="1" dirty="0"/>
              <a:t>Martine Gerber-Lemaire </a:t>
            </a:r>
            <a:r>
              <a:rPr lang="fr-CH" sz="3400" dirty="0" err="1"/>
              <a:t>from</a:t>
            </a:r>
            <a:r>
              <a:rPr lang="fr-CH" sz="3400" dirty="0"/>
              <a:t> Dentons, Luxembourg</a:t>
            </a:r>
          </a:p>
          <a:p>
            <a:r>
              <a:rPr lang="de-AT" sz="3400" b="1" dirty="0"/>
              <a:t>Bruno Ferreira </a:t>
            </a:r>
            <a:r>
              <a:rPr lang="de-AT" sz="3400" dirty="0" err="1"/>
              <a:t>from</a:t>
            </a:r>
            <a:r>
              <a:rPr lang="de-AT" sz="3400" dirty="0"/>
              <a:t> PLMJ – </a:t>
            </a:r>
            <a:r>
              <a:rPr lang="de-AT" sz="3400" dirty="0" err="1"/>
              <a:t>Sociedade</a:t>
            </a:r>
            <a:r>
              <a:rPr lang="de-AT" sz="3400" dirty="0"/>
              <a:t> de </a:t>
            </a:r>
            <a:r>
              <a:rPr lang="de-AT" sz="3400" dirty="0" err="1"/>
              <a:t>Advogados</a:t>
            </a:r>
            <a:r>
              <a:rPr lang="de-AT" sz="3400" dirty="0"/>
              <a:t>, Portugal</a:t>
            </a:r>
          </a:p>
          <a:p>
            <a:r>
              <a:rPr lang="de-AT" sz="3400" b="1" dirty="0"/>
              <a:t>Alexandru Lefter </a:t>
            </a:r>
            <a:r>
              <a:rPr lang="de-AT" sz="3400" dirty="0" err="1"/>
              <a:t>from</a:t>
            </a:r>
            <a:r>
              <a:rPr lang="de-AT" sz="3400" dirty="0"/>
              <a:t> </a:t>
            </a:r>
            <a:r>
              <a:rPr lang="de-AT" sz="3400" dirty="0" err="1"/>
              <a:t>Pachiu</a:t>
            </a:r>
            <a:r>
              <a:rPr lang="de-AT" sz="3400" dirty="0"/>
              <a:t>, Romania</a:t>
            </a:r>
          </a:p>
          <a:p>
            <a:r>
              <a:rPr lang="de-AT" sz="3400" b="1" dirty="0"/>
              <a:t>Bojan </a:t>
            </a:r>
            <a:r>
              <a:rPr lang="de-AT" sz="3400" b="1" dirty="0" err="1"/>
              <a:t>Sporar</a:t>
            </a:r>
            <a:r>
              <a:rPr lang="de-AT" sz="3400" dirty="0"/>
              <a:t> </a:t>
            </a:r>
            <a:r>
              <a:rPr lang="de-AT" sz="3400" dirty="0" err="1"/>
              <a:t>from</a:t>
            </a:r>
            <a:r>
              <a:rPr lang="de-AT" sz="3400" dirty="0"/>
              <a:t> </a:t>
            </a:r>
            <a:r>
              <a:rPr lang="de-AT" sz="3400" dirty="0" err="1"/>
              <a:t>Rojs</a:t>
            </a:r>
            <a:r>
              <a:rPr lang="de-AT" sz="3400" dirty="0"/>
              <a:t>, </a:t>
            </a:r>
            <a:r>
              <a:rPr lang="de-AT" sz="3400" dirty="0" err="1"/>
              <a:t>Peljhan</a:t>
            </a:r>
            <a:r>
              <a:rPr lang="de-AT" sz="3400" dirty="0"/>
              <a:t>, </a:t>
            </a:r>
            <a:r>
              <a:rPr lang="de-AT" sz="3400" dirty="0" err="1"/>
              <a:t>Prelesnik</a:t>
            </a:r>
            <a:r>
              <a:rPr lang="de-AT" sz="3400" dirty="0"/>
              <a:t> &amp; </a:t>
            </a:r>
            <a:r>
              <a:rPr lang="de-AT" sz="3400" dirty="0" err="1"/>
              <a:t>partners</a:t>
            </a:r>
            <a:r>
              <a:rPr lang="de-AT" sz="3400" dirty="0"/>
              <a:t>, </a:t>
            </a:r>
            <a:r>
              <a:rPr lang="de-AT" sz="3400" dirty="0" err="1"/>
              <a:t>Slovenia</a:t>
            </a:r>
            <a:endParaRPr lang="de-AT" sz="3400" dirty="0"/>
          </a:p>
          <a:p>
            <a:r>
              <a:rPr lang="de-AT" sz="3400" b="1" dirty="0"/>
              <a:t>José Maria Gil-Robles </a:t>
            </a:r>
            <a:r>
              <a:rPr lang="de-AT" sz="3400" dirty="0" err="1"/>
              <a:t>from</a:t>
            </a:r>
            <a:r>
              <a:rPr lang="de-AT" sz="3400" dirty="0"/>
              <a:t> </a:t>
            </a:r>
            <a:r>
              <a:rPr lang="de-AT" sz="3400" dirty="0" err="1"/>
              <a:t>Garrigues</a:t>
            </a:r>
            <a:r>
              <a:rPr lang="de-AT" sz="3400" dirty="0"/>
              <a:t>, Spain</a:t>
            </a:r>
          </a:p>
          <a:p>
            <a:r>
              <a:rPr lang="en-GB" sz="3400" b="1" dirty="0"/>
              <a:t>Julie Murphy-O'Connor </a:t>
            </a:r>
            <a:r>
              <a:rPr lang="en-GB" sz="3400" dirty="0"/>
              <a:t>from Matheson, Ireland</a:t>
            </a:r>
            <a:endParaRPr lang="de-AT" sz="3400" dirty="0"/>
          </a:p>
          <a:p>
            <a:r>
              <a:rPr lang="de-AT" sz="3400" b="1" dirty="0"/>
              <a:t>Michael </a:t>
            </a:r>
            <a:r>
              <a:rPr lang="de-AT" sz="3400" b="1" dirty="0" err="1"/>
              <a:t>Malitz</a:t>
            </a:r>
            <a:r>
              <a:rPr lang="de-AT" sz="3400" b="1" dirty="0"/>
              <a:t>, Radovan Pala, Thorsten Braner, Thomas Rechberger, Ralf van der Pas, Nick Moser, </a:t>
            </a:r>
            <a:r>
              <a:rPr lang="de-AT" sz="3400" dirty="0" err="1"/>
              <a:t>and</a:t>
            </a:r>
            <a:r>
              <a:rPr lang="de-AT" sz="3400" b="1" dirty="0"/>
              <a:t> Alfred Fink</a:t>
            </a:r>
            <a:r>
              <a:rPr lang="de-AT" sz="3400" dirty="0"/>
              <a:t> </a:t>
            </a:r>
            <a:r>
              <a:rPr lang="de-AT" sz="3400" dirty="0" err="1"/>
              <a:t>from</a:t>
            </a:r>
            <a:r>
              <a:rPr lang="de-AT" sz="3400" dirty="0"/>
              <a:t> Taylor </a:t>
            </a:r>
            <a:r>
              <a:rPr lang="de-AT" sz="3400" dirty="0" err="1"/>
              <a:t>Wessing</a:t>
            </a:r>
            <a:endParaRPr lang="de-AT" sz="3400" dirty="0"/>
          </a:p>
          <a:p>
            <a:endParaRPr lang="de-AT" dirty="0">
              <a:solidFill>
                <a:srgbClr val="000000"/>
              </a:solidFill>
            </a:endParaRPr>
          </a:p>
          <a:p>
            <a:endParaRPr lang="de-AT" dirty="0">
              <a:solidFill>
                <a:srgbClr val="000000"/>
              </a:solidFill>
            </a:endParaRPr>
          </a:p>
          <a:p>
            <a:endParaRPr lang="de-AT" dirty="0">
              <a:solidFill>
                <a:srgbClr val="000000"/>
              </a:solidFill>
            </a:endParaRPr>
          </a:p>
          <a:p>
            <a:endParaRPr lang="de-AT" dirty="0"/>
          </a:p>
        </p:txBody>
      </p:sp>
    </p:spTree>
    <p:extLst>
      <p:ext uri="{BB962C8B-B14F-4D97-AF65-F5344CB8AC3E}">
        <p14:creationId xmlns:p14="http://schemas.microsoft.com/office/powerpoint/2010/main" val="112538004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42444" y="2144081"/>
            <a:ext cx="7772400" cy="2039501"/>
          </a:xfrm>
        </p:spPr>
        <p:txBody>
          <a:bodyPr>
            <a:normAutofit/>
          </a:bodyPr>
          <a:lstStyle/>
          <a:p>
            <a:r>
              <a:rPr lang="pl-PL" b="1" dirty="0"/>
              <a:t>Insolvency Register in Poland</a:t>
            </a:r>
            <a:endParaRPr lang="en-US" b="1" dirty="0"/>
          </a:p>
        </p:txBody>
      </p:sp>
      <p:sp>
        <p:nvSpPr>
          <p:cNvPr id="3" name="Subtitle 2"/>
          <p:cNvSpPr>
            <a:spLocks noGrp="1"/>
          </p:cNvSpPr>
          <p:nvPr>
            <p:ph type="subTitle" idx="1"/>
          </p:nvPr>
        </p:nvSpPr>
        <p:spPr>
          <a:xfrm>
            <a:off x="252413" y="3938093"/>
            <a:ext cx="8647112" cy="1457483"/>
          </a:xfrm>
        </p:spPr>
        <p:txBody>
          <a:bodyPr rtlCol="0">
            <a:noAutofit/>
          </a:bodyPr>
          <a:lstStyle/>
          <a:p>
            <a:pPr>
              <a:defRPr/>
            </a:pPr>
            <a:r>
              <a:rPr lang="en-US" sz="2800" b="1" dirty="0"/>
              <a:t>Judge, </a:t>
            </a:r>
            <a:r>
              <a:rPr lang="en-US" sz="2800" b="1" dirty="0" err="1"/>
              <a:t>dr</a:t>
            </a:r>
            <a:r>
              <a:rPr lang="en-US" sz="2800" b="1" dirty="0"/>
              <a:t> hab. Anna </a:t>
            </a:r>
            <a:r>
              <a:rPr lang="en-US" sz="2800" b="1" dirty="0" err="1"/>
              <a:t>Hrycaj</a:t>
            </a:r>
            <a:endParaRPr lang="en-US" sz="2800" b="1" dirty="0"/>
          </a:p>
        </p:txBody>
      </p:sp>
    </p:spTree>
    <p:extLst>
      <p:ext uri="{BB962C8B-B14F-4D97-AF65-F5344CB8AC3E}">
        <p14:creationId xmlns:p14="http://schemas.microsoft.com/office/powerpoint/2010/main" val="180766757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628650" y="1990164"/>
            <a:ext cx="7886700" cy="3263504"/>
          </a:xfrm>
        </p:spPr>
        <p:txBody>
          <a:bodyPr>
            <a:normAutofit lnSpcReduction="10000"/>
          </a:bodyPr>
          <a:lstStyle/>
          <a:p>
            <a:endParaRPr lang="pl-PL" dirty="0"/>
          </a:p>
          <a:p>
            <a:pPr algn="just"/>
            <a:r>
              <a:rPr lang="en-US" dirty="0"/>
              <a:t>The performance of the obligation specified in Art. 24 (1) of the Regulation of the European Parliament and of the Council (EU) 2015/848 on insolvency proceedings will take place by the adoption of the Act on the National Register of Debtors in Poland.</a:t>
            </a:r>
            <a:endParaRPr lang="pl-PL" dirty="0"/>
          </a:p>
        </p:txBody>
      </p:sp>
      <p:sp>
        <p:nvSpPr>
          <p:cNvPr id="6" name="Title 5"/>
          <p:cNvSpPr>
            <a:spLocks noGrp="1"/>
          </p:cNvSpPr>
          <p:nvPr>
            <p:ph type="title"/>
          </p:nvPr>
        </p:nvSpPr>
        <p:spPr/>
        <p:txBody>
          <a:bodyPr/>
          <a:lstStyle/>
          <a:p>
            <a:endParaRPr lang="en-US"/>
          </a:p>
        </p:txBody>
      </p:sp>
    </p:spTree>
    <p:extLst>
      <p:ext uri="{BB962C8B-B14F-4D97-AF65-F5344CB8AC3E}">
        <p14:creationId xmlns:p14="http://schemas.microsoft.com/office/powerpoint/2010/main" val="101771168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Symbol zastępczy zawartości 4">
            <a:extLst>
              <a:ext uri="{FF2B5EF4-FFF2-40B4-BE49-F238E27FC236}">
                <a16:creationId xmlns:a16="http://schemas.microsoft.com/office/drawing/2014/main" id="{8F751679-1CEA-447A-ADDD-B76DB917DB1C}"/>
              </a:ext>
            </a:extLst>
          </p:cNvPr>
          <p:cNvGraphicFramePr>
            <a:graphicFrameLocks noGrp="1"/>
          </p:cNvGraphicFramePr>
          <p:nvPr>
            <p:ph idx="1"/>
            <p:extLst/>
          </p:nvPr>
        </p:nvGraphicFramePr>
        <p:xfrm>
          <a:off x="628650" y="2082631"/>
          <a:ext cx="7886700" cy="3547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212057550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494908" y="2273761"/>
            <a:ext cx="7935602" cy="3697664"/>
          </a:xfrm>
        </p:spPr>
        <p:txBody>
          <a:bodyPr>
            <a:normAutofit fontScale="77500" lnSpcReduction="20000"/>
          </a:bodyPr>
          <a:lstStyle/>
          <a:p>
            <a:pPr marL="0" indent="0" algn="just">
              <a:buNone/>
            </a:pPr>
            <a:r>
              <a:rPr lang="en-US" dirty="0"/>
              <a:t>The Register will disclose information about natural persons, legal entities and non-legal entities having legal capacity under the law in reference to which the following proceedings are or have been conducted:</a:t>
            </a:r>
          </a:p>
          <a:p>
            <a:pPr algn="just"/>
            <a:r>
              <a:rPr lang="en-US" dirty="0"/>
              <a:t>a)	restructuring proceedings;</a:t>
            </a:r>
          </a:p>
          <a:p>
            <a:pPr algn="just"/>
            <a:r>
              <a:rPr lang="en-US" dirty="0"/>
              <a:t>b)	insolvency proceedings, including secondary insolvency proceedings;</a:t>
            </a:r>
          </a:p>
          <a:p>
            <a:pPr algn="just"/>
            <a:r>
              <a:rPr lang="en-US" dirty="0"/>
              <a:t>c)	proceedings to have declared the prohibition;</a:t>
            </a:r>
          </a:p>
          <a:p>
            <a:pPr algn="just"/>
            <a:r>
              <a:rPr lang="en-US" dirty="0"/>
              <a:t>d)	proceedings to have the decision to open foreign insolvency proceedings recognized.</a:t>
            </a:r>
          </a:p>
        </p:txBody>
      </p:sp>
      <p:sp>
        <p:nvSpPr>
          <p:cNvPr id="4" name="Title 3"/>
          <p:cNvSpPr>
            <a:spLocks noGrp="1"/>
          </p:cNvSpPr>
          <p:nvPr>
            <p:ph type="title"/>
          </p:nvPr>
        </p:nvSpPr>
        <p:spPr/>
        <p:txBody>
          <a:bodyPr/>
          <a:lstStyle/>
          <a:p>
            <a:endParaRPr lang="en-US"/>
          </a:p>
        </p:txBody>
      </p:sp>
    </p:spTree>
    <p:extLst>
      <p:ext uri="{BB962C8B-B14F-4D97-AF65-F5344CB8AC3E}">
        <p14:creationId xmlns:p14="http://schemas.microsoft.com/office/powerpoint/2010/main" val="87395734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628650" y="1784680"/>
            <a:ext cx="7886700" cy="3263504"/>
          </a:xfrm>
        </p:spPr>
        <p:txBody>
          <a:bodyPr/>
          <a:lstStyle/>
          <a:p>
            <a:endParaRPr lang="pl-PL" dirty="0"/>
          </a:p>
          <a:p>
            <a:pPr algn="just"/>
            <a:r>
              <a:rPr lang="en-US" dirty="0"/>
              <a:t>The Register will be run in the ICT system, administered and made available by the Minister of Justice.</a:t>
            </a:r>
          </a:p>
          <a:p>
            <a:pPr algn="just"/>
            <a:r>
              <a:rPr lang="en-US" dirty="0"/>
              <a:t>The register will be public. </a:t>
            </a:r>
            <a:endParaRPr lang="pl-PL"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96041877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628650" y="1918244"/>
            <a:ext cx="7886700" cy="3263504"/>
          </a:xfrm>
        </p:spPr>
        <p:txBody>
          <a:bodyPr>
            <a:normAutofit fontScale="85000" lnSpcReduction="20000"/>
          </a:bodyPr>
          <a:lstStyle/>
          <a:p>
            <a:endParaRPr lang="pl-PL" dirty="0"/>
          </a:p>
          <a:p>
            <a:pPr algn="just"/>
            <a:r>
              <a:rPr lang="en-US" dirty="0"/>
              <a:t>Data concerning entities for which restructuring or insolvency proceedings have been or are being carried out will be disclosed in the Register by means of the ICT system serving court proceedings. </a:t>
            </a:r>
            <a:endParaRPr lang="pl-PL" dirty="0"/>
          </a:p>
          <a:p>
            <a:pPr algn="just"/>
            <a:r>
              <a:rPr lang="en-US" dirty="0"/>
              <a:t>At the same time the system will publish the notices covering that data or will announce some other data on acts and activities which must be disclosed in the Register under the law. </a:t>
            </a:r>
            <a:endParaRPr lang="pl-PL"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206423915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Obraz 1">
            <a:extLst>
              <a:ext uri="{FF2B5EF4-FFF2-40B4-BE49-F238E27FC236}">
                <a16:creationId xmlns:a16="http://schemas.microsoft.com/office/drawing/2014/main" id="{FA9020E0-F368-4817-98DC-76BCB8C7D8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26902" y="2384080"/>
            <a:ext cx="5391149" cy="303252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ytuł 1">
            <a:extLst>
              <a:ext uri="{FF2B5EF4-FFF2-40B4-BE49-F238E27FC236}">
                <a16:creationId xmlns:a16="http://schemas.microsoft.com/office/drawing/2014/main" id="{1008B4EE-501F-4750-88F2-55F94C785881}"/>
              </a:ext>
            </a:extLst>
          </p:cNvPr>
          <p:cNvSpPr>
            <a:spLocks noGrp="1"/>
          </p:cNvSpPr>
          <p:nvPr>
            <p:ph type="title"/>
          </p:nvPr>
        </p:nvSpPr>
        <p:spPr>
          <a:xfrm>
            <a:off x="778011" y="2885634"/>
            <a:ext cx="2064266" cy="2031956"/>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68580" tIns="34290" rIns="68580" bIns="34290" rtlCol="0" anchor="ctr">
            <a:normAutofit fontScale="90000"/>
          </a:bodyPr>
          <a:lstStyle/>
          <a:p>
            <a:pPr algn="ctr"/>
            <a:br>
              <a:rPr lang="en-US" sz="1950">
                <a:solidFill>
                  <a:schemeClr val="bg1"/>
                </a:solidFill>
              </a:rPr>
            </a:br>
            <a:r>
              <a:rPr lang="en-US" sz="1950" b="1">
                <a:solidFill>
                  <a:schemeClr val="bg1"/>
                </a:solidFill>
              </a:rPr>
              <a:t>Insolvency Register in Poland</a:t>
            </a:r>
            <a:br>
              <a:rPr lang="en-US" sz="1950" b="1">
                <a:solidFill>
                  <a:schemeClr val="bg1"/>
                </a:solidFill>
              </a:rPr>
            </a:br>
            <a:endParaRPr lang="en-US" sz="1950" b="1">
              <a:solidFill>
                <a:schemeClr val="bg1"/>
              </a:solidFill>
            </a:endParaRPr>
          </a:p>
        </p:txBody>
      </p:sp>
    </p:spTree>
    <p:extLst>
      <p:ext uri="{BB962C8B-B14F-4D97-AF65-F5344CB8AC3E}">
        <p14:creationId xmlns:p14="http://schemas.microsoft.com/office/powerpoint/2010/main" val="106909357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az 4" descr="Obraz zawierający zrzut ekranu&#10;&#10;Opis wygenerowany przy bardzo wysokim poziomie pewności">
            <a:extLst>
              <a:ext uri="{FF2B5EF4-FFF2-40B4-BE49-F238E27FC236}">
                <a16:creationId xmlns:a16="http://schemas.microsoft.com/office/drawing/2014/main" id="{EFF6F1A5-8294-462D-B515-D532956EFD5F}"/>
              </a:ext>
            </a:extLst>
          </p:cNvPr>
          <p:cNvPicPr>
            <a:picLocks noGrp="1" noChangeAspect="1"/>
          </p:cNvPicPr>
          <p:nvPr>
            <p:ph idx="1"/>
          </p:nvPr>
        </p:nvPicPr>
        <p:blipFill>
          <a:blip r:embed="rId2"/>
          <a:stretch>
            <a:fillRect/>
          </a:stretch>
        </p:blipFill>
        <p:spPr>
          <a:xfrm>
            <a:off x="3367998" y="2394354"/>
            <a:ext cx="5391149" cy="3032521"/>
          </a:xfrm>
          <a:prstGeom prst="rect">
            <a:avLst/>
          </a:prstGeom>
        </p:spPr>
      </p:pic>
      <p:sp>
        <p:nvSpPr>
          <p:cNvPr id="2" name="Tytuł 1">
            <a:extLst>
              <a:ext uri="{FF2B5EF4-FFF2-40B4-BE49-F238E27FC236}">
                <a16:creationId xmlns:a16="http://schemas.microsoft.com/office/drawing/2014/main" id="{1008B4EE-501F-4750-88F2-55F94C785881}"/>
              </a:ext>
            </a:extLst>
          </p:cNvPr>
          <p:cNvSpPr>
            <a:spLocks noGrp="1"/>
          </p:cNvSpPr>
          <p:nvPr>
            <p:ph type="title"/>
          </p:nvPr>
        </p:nvSpPr>
        <p:spPr>
          <a:xfrm>
            <a:off x="819107" y="2895908"/>
            <a:ext cx="2064266" cy="2031956"/>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68580" tIns="34290" rIns="68580" bIns="34290" rtlCol="0" anchor="ctr">
            <a:normAutofit fontScale="90000"/>
          </a:bodyPr>
          <a:lstStyle/>
          <a:p>
            <a:pPr algn="ctr"/>
            <a:br>
              <a:rPr lang="en-US" sz="1950">
                <a:solidFill>
                  <a:schemeClr val="bg1"/>
                </a:solidFill>
              </a:rPr>
            </a:br>
            <a:r>
              <a:rPr lang="en-US" sz="1950" b="1">
                <a:solidFill>
                  <a:schemeClr val="bg1"/>
                </a:solidFill>
              </a:rPr>
              <a:t>Insolvency Register in Poland</a:t>
            </a:r>
            <a:br>
              <a:rPr lang="en-US" sz="1950" b="1">
                <a:solidFill>
                  <a:schemeClr val="bg1"/>
                </a:solidFill>
              </a:rPr>
            </a:br>
            <a:endParaRPr lang="en-US" sz="1950" b="1">
              <a:solidFill>
                <a:schemeClr val="bg1"/>
              </a:solidFill>
            </a:endParaRPr>
          </a:p>
        </p:txBody>
      </p:sp>
    </p:spTree>
    <p:extLst>
      <p:ext uri="{BB962C8B-B14F-4D97-AF65-F5344CB8AC3E}">
        <p14:creationId xmlns:p14="http://schemas.microsoft.com/office/powerpoint/2010/main" val="25999015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628650" y="2164824"/>
            <a:ext cx="7886700" cy="3263504"/>
          </a:xfrm>
        </p:spPr>
        <p:txBody>
          <a:bodyPr>
            <a:normAutofit fontScale="92500" lnSpcReduction="20000"/>
          </a:bodyPr>
          <a:lstStyle/>
          <a:p>
            <a:r>
              <a:rPr lang="en-US" dirty="0"/>
              <a:t>The prepared computerization of restructuring and insolvency proceedings consists, among others. on:</a:t>
            </a:r>
          </a:p>
          <a:p>
            <a:endParaRPr lang="en-US" dirty="0"/>
          </a:p>
          <a:p>
            <a:r>
              <a:rPr lang="en-US" dirty="0"/>
              <a:t>1)	the introduction of the obligation to submit applications and documents electronically in the restructuring and insolvency proceedings of entrepreneurs.</a:t>
            </a:r>
          </a:p>
          <a:p>
            <a:endParaRPr lang="pl-PL"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67279708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628650" y="2175097"/>
            <a:ext cx="7886700" cy="4174332"/>
          </a:xfrm>
        </p:spPr>
        <p:txBody>
          <a:bodyPr>
            <a:normAutofit fontScale="92500" lnSpcReduction="10000"/>
          </a:bodyPr>
          <a:lstStyle/>
          <a:p>
            <a:r>
              <a:rPr lang="en-US" dirty="0"/>
              <a:t>2)	the implementation of the principle of electronic service which will significantly speed up the communication of participants in court proceedings with the </a:t>
            </a:r>
            <a:r>
              <a:rPr lang="en-US"/>
              <a:t>court.</a:t>
            </a:r>
          </a:p>
          <a:p>
            <a:endParaRPr lang="en-US" dirty="0"/>
          </a:p>
          <a:p>
            <a:r>
              <a:rPr lang="en-US" dirty="0"/>
              <a:t>3)	the implementation of solutions to protect the rights of people excluded digitally by allowing them to submit applications outside the IT system.</a:t>
            </a:r>
            <a:endParaRPr lang="pl-PL" dirty="0"/>
          </a:p>
        </p:txBody>
      </p:sp>
      <p:sp>
        <p:nvSpPr>
          <p:cNvPr id="5" name="Title 4"/>
          <p:cNvSpPr>
            <a:spLocks noGrp="1"/>
          </p:cNvSpPr>
          <p:nvPr>
            <p:ph type="title"/>
          </p:nvPr>
        </p:nvSpPr>
        <p:spPr/>
        <p:txBody>
          <a:bodyPr/>
          <a:lstStyle/>
          <a:p>
            <a:endParaRPr lang="en-US" dirty="0"/>
          </a:p>
        </p:txBody>
      </p:sp>
    </p:spTree>
    <p:extLst>
      <p:ext uri="{BB962C8B-B14F-4D97-AF65-F5344CB8AC3E}">
        <p14:creationId xmlns:p14="http://schemas.microsoft.com/office/powerpoint/2010/main" val="199221833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628650" y="1969616"/>
            <a:ext cx="7886700" cy="4184604"/>
          </a:xfrm>
        </p:spPr>
        <p:txBody>
          <a:bodyPr>
            <a:normAutofit fontScale="92500" lnSpcReduction="10000"/>
          </a:bodyPr>
          <a:lstStyle/>
          <a:p>
            <a:pPr marL="514350" indent="-514350">
              <a:buAutoNum type="arabicParenR" startAt="4"/>
            </a:pPr>
            <a:r>
              <a:rPr lang="en-US" dirty="0"/>
              <a:t>the administration of files of restructuring and insolvency proceedings in an electronic form and providing the access to these files, both in the reading room of the court and by creating a public Internet portal</a:t>
            </a:r>
          </a:p>
          <a:p>
            <a:pPr marL="514350" indent="-514350">
              <a:buAutoNum type="arabicParenR" startAt="4"/>
            </a:pPr>
            <a:endParaRPr lang="en-US" dirty="0"/>
          </a:p>
          <a:p>
            <a:pPr marL="514350" indent="-514350">
              <a:buFont typeface="Arial"/>
              <a:buAutoNum type="arabicParenR" startAt="4"/>
            </a:pPr>
            <a:r>
              <a:rPr lang="en-US" dirty="0"/>
              <a:t>the introduction of full transparency of flows and improvement of the preparation of accounting reports.</a:t>
            </a:r>
            <a:endParaRPr lang="pl-PL"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79596554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7B799ED0-0EF8-4667-907F-0438E4F77D13}"/>
              </a:ext>
            </a:extLst>
          </p:cNvPr>
          <p:cNvSpPr>
            <a:spLocks noGrp="1"/>
          </p:cNvSpPr>
          <p:nvPr>
            <p:ph idx="1"/>
          </p:nvPr>
        </p:nvSpPr>
        <p:spPr>
          <a:xfrm>
            <a:off x="701119" y="2645430"/>
            <a:ext cx="7886700" cy="2576279"/>
          </a:xfrm>
        </p:spPr>
        <p:txBody>
          <a:bodyPr/>
          <a:lstStyle/>
          <a:p>
            <a:pPr marL="0" indent="0">
              <a:buNone/>
            </a:pPr>
            <a:r>
              <a:rPr lang="en-US" dirty="0"/>
              <a:t>6)	the introduction of solutions that will increase the transparency of insolvent debtor’s estate management and increasing the efficiency of the sales carried out by liquidators or trustees.</a:t>
            </a:r>
            <a:endParaRPr lang="pl-PL"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91028984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89685"/>
            <a:ext cx="7772400" cy="1838425"/>
          </a:xfrm>
        </p:spPr>
        <p:txBody>
          <a:bodyPr/>
          <a:lstStyle/>
          <a:p>
            <a:r>
              <a:rPr lang="en-GB" b="1" dirty="0"/>
              <a:t>Prepack – Magic tool </a:t>
            </a:r>
            <a:br>
              <a:rPr lang="en-GB" b="1" dirty="0"/>
            </a:br>
            <a:r>
              <a:rPr lang="en-GB" b="1" dirty="0"/>
              <a:t>to rescue a business?</a:t>
            </a:r>
            <a:endParaRPr lang="en-US" b="1" dirty="0"/>
          </a:p>
        </p:txBody>
      </p:sp>
      <p:sp>
        <p:nvSpPr>
          <p:cNvPr id="3" name="Subtitle 2"/>
          <p:cNvSpPr>
            <a:spLocks noGrp="1"/>
          </p:cNvSpPr>
          <p:nvPr>
            <p:ph type="subTitle" idx="1"/>
          </p:nvPr>
        </p:nvSpPr>
        <p:spPr>
          <a:xfrm>
            <a:off x="308225" y="4376595"/>
            <a:ext cx="8517276" cy="1752600"/>
          </a:xfrm>
        </p:spPr>
        <p:txBody>
          <a:bodyPr rtlCol="0">
            <a:noAutofit/>
          </a:bodyPr>
          <a:lstStyle/>
          <a:p>
            <a:pPr fontAlgn="auto">
              <a:spcBef>
                <a:spcPts val="0"/>
              </a:spcBef>
              <a:spcAft>
                <a:spcPts val="1200"/>
              </a:spcAft>
              <a:defRPr/>
            </a:pPr>
            <a:r>
              <a:rPr lang="en-GB" sz="2400" dirty="0">
                <a:solidFill>
                  <a:srgbClr val="000000"/>
                </a:solidFill>
              </a:rPr>
              <a:t>Moderator: Audrey Molina (Dentons, France)</a:t>
            </a:r>
          </a:p>
          <a:p>
            <a:pPr fontAlgn="auto">
              <a:spcBef>
                <a:spcPts val="0"/>
              </a:spcBef>
              <a:spcAft>
                <a:spcPts val="1200"/>
              </a:spcAft>
              <a:defRPr/>
            </a:pPr>
            <a:r>
              <a:rPr lang="en-GB" sz="2400" dirty="0">
                <a:solidFill>
                  <a:srgbClr val="000000"/>
                </a:solidFill>
              </a:rPr>
              <a:t>Friedrich Kraft von </a:t>
            </a:r>
            <a:r>
              <a:rPr lang="en-GB" sz="2400" dirty="0" err="1">
                <a:solidFill>
                  <a:srgbClr val="000000"/>
                </a:solidFill>
              </a:rPr>
              <a:t>Kaltenborn-Stachau</a:t>
            </a:r>
            <a:r>
              <a:rPr lang="en-GB" sz="2400" dirty="0">
                <a:solidFill>
                  <a:srgbClr val="000000"/>
                </a:solidFill>
              </a:rPr>
              <a:t> (BRL, Germany)</a:t>
            </a:r>
          </a:p>
          <a:p>
            <a:pPr fontAlgn="auto">
              <a:spcBef>
                <a:spcPts val="0"/>
              </a:spcBef>
              <a:spcAft>
                <a:spcPts val="1200"/>
              </a:spcAft>
              <a:defRPr/>
            </a:pPr>
            <a:r>
              <a:rPr lang="en-GB" sz="2400" dirty="0">
                <a:solidFill>
                  <a:srgbClr val="000000"/>
                </a:solidFill>
              </a:rPr>
              <a:t>Frances Coulson (Moon </a:t>
            </a:r>
            <a:r>
              <a:rPr lang="en-GB" sz="2400" dirty="0" err="1">
                <a:solidFill>
                  <a:srgbClr val="000000"/>
                </a:solidFill>
              </a:rPr>
              <a:t>Beever</a:t>
            </a:r>
            <a:r>
              <a:rPr lang="en-GB" sz="2400" dirty="0">
                <a:solidFill>
                  <a:srgbClr val="000000"/>
                </a:solidFill>
              </a:rPr>
              <a:t>, UK)</a:t>
            </a:r>
          </a:p>
        </p:txBody>
      </p:sp>
    </p:spTree>
    <p:extLst>
      <p:ext uri="{BB962C8B-B14F-4D97-AF65-F5344CB8AC3E}">
        <p14:creationId xmlns:p14="http://schemas.microsoft.com/office/powerpoint/2010/main" val="200565050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73488"/>
            <a:ext cx="8229600" cy="1143000"/>
          </a:xfrm>
        </p:spPr>
        <p:txBody>
          <a:bodyPr/>
          <a:lstStyle/>
          <a:p>
            <a:r>
              <a:rPr lang="fr-FR" dirty="0">
                <a:solidFill>
                  <a:srgbClr val="C00000"/>
                </a:solidFill>
              </a:rPr>
              <a:t>Key aspects of the case</a:t>
            </a:r>
          </a:p>
        </p:txBody>
      </p:sp>
      <p:sp>
        <p:nvSpPr>
          <p:cNvPr id="3" name="Content Placeholder 2"/>
          <p:cNvSpPr>
            <a:spLocks noGrp="1"/>
          </p:cNvSpPr>
          <p:nvPr>
            <p:ph sz="quarter" idx="4294967295"/>
          </p:nvPr>
        </p:nvSpPr>
        <p:spPr>
          <a:xfrm>
            <a:off x="374386" y="2516488"/>
            <a:ext cx="8412480" cy="4949130"/>
          </a:xfrm>
          <a:prstGeom prst="rect">
            <a:avLst/>
          </a:prstGeom>
        </p:spPr>
        <p:txBody>
          <a:bodyPr/>
          <a:lstStyle/>
          <a:p>
            <a:pPr marL="0" indent="0" algn="just">
              <a:buClr>
                <a:schemeClr val="accent5">
                  <a:lumMod val="75000"/>
                </a:schemeClr>
              </a:buClr>
              <a:buNone/>
            </a:pPr>
            <a:r>
              <a:rPr lang="fr-FR" sz="2800" dirty="0"/>
              <a:t>Situation of </a:t>
            </a:r>
            <a:r>
              <a:rPr lang="fr-FR" sz="2800" dirty="0" err="1"/>
              <a:t>Limey</a:t>
            </a:r>
            <a:r>
              <a:rPr lang="fr-FR" sz="2800" dirty="0"/>
              <a:t> </a:t>
            </a:r>
            <a:r>
              <a:rPr lang="fr-FR" sz="2800" dirty="0" err="1"/>
              <a:t>Games</a:t>
            </a:r>
            <a:r>
              <a:rPr lang="fr-FR" sz="2800" dirty="0"/>
              <a:t> Ltd (</a:t>
            </a:r>
            <a:r>
              <a:rPr lang="fr-FR" sz="2800" dirty="0" err="1"/>
              <a:t>Limey</a:t>
            </a:r>
            <a:r>
              <a:rPr lang="fr-FR" sz="2800" dirty="0"/>
              <a:t>):</a:t>
            </a:r>
          </a:p>
          <a:p>
            <a:pPr algn="just">
              <a:buClr>
                <a:schemeClr val="accent5">
                  <a:lumMod val="75000"/>
                </a:schemeClr>
              </a:buClr>
            </a:pPr>
            <a:r>
              <a:rPr lang="fr-FR" dirty="0" err="1"/>
              <a:t>Limey</a:t>
            </a:r>
            <a:r>
              <a:rPr lang="fr-FR" dirty="0"/>
              <a:t> </a:t>
            </a:r>
            <a:r>
              <a:rPr lang="fr-FR" dirty="0" err="1"/>
              <a:t>was</a:t>
            </a:r>
            <a:r>
              <a:rPr lang="fr-FR" dirty="0"/>
              <a:t> a </a:t>
            </a:r>
            <a:r>
              <a:rPr lang="fr-FR" sz="1800" dirty="0" err="1"/>
              <a:t>developer</a:t>
            </a:r>
            <a:r>
              <a:rPr lang="fr-FR" sz="1800" dirty="0"/>
              <a:t> of </a:t>
            </a:r>
            <a:r>
              <a:rPr lang="fr-FR" sz="1800" dirty="0" err="1"/>
              <a:t>Video</a:t>
            </a:r>
            <a:r>
              <a:rPr lang="fr-FR" sz="1800" dirty="0"/>
              <a:t> </a:t>
            </a:r>
            <a:r>
              <a:rPr lang="fr-FR" sz="1800" dirty="0" err="1"/>
              <a:t>Games</a:t>
            </a:r>
            <a:r>
              <a:rPr lang="fr-FR" sz="1800" dirty="0"/>
              <a:t> </a:t>
            </a:r>
            <a:r>
              <a:rPr lang="fr-FR" sz="1800" dirty="0" err="1"/>
              <a:t>principally</a:t>
            </a:r>
            <a:r>
              <a:rPr lang="fr-FR" sz="1800" dirty="0"/>
              <a:t> for a </a:t>
            </a:r>
            <a:r>
              <a:rPr lang="fr-FR" sz="1800" dirty="0" err="1"/>
              <a:t>worldwide</a:t>
            </a:r>
            <a:r>
              <a:rPr lang="fr-FR" sz="1800" dirty="0"/>
              <a:t> major </a:t>
            </a:r>
            <a:r>
              <a:rPr lang="fr-FR" sz="1800" dirty="0" err="1"/>
              <a:t>games</a:t>
            </a:r>
            <a:r>
              <a:rPr lang="fr-FR" sz="1800" dirty="0"/>
              <a:t> </a:t>
            </a:r>
            <a:r>
              <a:rPr lang="fr-FR" sz="1800" dirty="0" err="1"/>
              <a:t>distributor</a:t>
            </a:r>
            <a:r>
              <a:rPr lang="fr-FR" sz="1800" dirty="0"/>
              <a:t> – EA </a:t>
            </a:r>
            <a:r>
              <a:rPr lang="fr-FR" sz="1800" dirty="0" err="1"/>
              <a:t>Games</a:t>
            </a:r>
            <a:endParaRPr lang="fr-FR" sz="1800" dirty="0"/>
          </a:p>
          <a:p>
            <a:pPr algn="just">
              <a:buClr>
                <a:schemeClr val="accent5">
                  <a:lumMod val="75000"/>
                </a:schemeClr>
              </a:buClr>
            </a:pPr>
            <a:r>
              <a:rPr lang="fr-FR" sz="1800" dirty="0"/>
              <a:t>At </a:t>
            </a:r>
            <a:r>
              <a:rPr lang="fr-FR" sz="1800" dirty="0" err="1"/>
              <a:t>its</a:t>
            </a:r>
            <a:r>
              <a:rPr lang="fr-FR" sz="1800" dirty="0"/>
              <a:t> </a:t>
            </a:r>
            <a:r>
              <a:rPr lang="fr-FR" sz="1800" dirty="0" err="1"/>
              <a:t>peak</a:t>
            </a:r>
            <a:r>
              <a:rPr lang="fr-FR" sz="1800" dirty="0"/>
              <a:t>, </a:t>
            </a:r>
            <a:r>
              <a:rPr lang="fr-FR" sz="1800" dirty="0" err="1"/>
              <a:t>annual</a:t>
            </a:r>
            <a:r>
              <a:rPr lang="fr-FR" sz="1800" dirty="0"/>
              <a:t> turnover </a:t>
            </a:r>
            <a:r>
              <a:rPr lang="fr-FR" sz="1800" dirty="0" err="1"/>
              <a:t>amounted</a:t>
            </a:r>
            <a:r>
              <a:rPr lang="fr-FR" sz="1800" dirty="0"/>
              <a:t> to £4.1 million but </a:t>
            </a:r>
            <a:r>
              <a:rPr lang="fr-FR" sz="1800" dirty="0" err="1"/>
              <a:t>some</a:t>
            </a:r>
            <a:r>
              <a:rPr lang="fr-FR" sz="1800" dirty="0"/>
              <a:t> 4 </a:t>
            </a:r>
            <a:r>
              <a:rPr lang="fr-FR" sz="1800" dirty="0" err="1"/>
              <a:t>years</a:t>
            </a:r>
            <a:r>
              <a:rPr lang="fr-FR" sz="1800" dirty="0"/>
              <a:t> </a:t>
            </a:r>
            <a:r>
              <a:rPr lang="fr-FR" sz="1800" dirty="0" err="1"/>
              <a:t>following</a:t>
            </a:r>
            <a:r>
              <a:rPr lang="fr-FR" sz="1800" dirty="0"/>
              <a:t> incorporation </a:t>
            </a:r>
            <a:r>
              <a:rPr lang="fr-FR" sz="1800" dirty="0" err="1"/>
              <a:t>Limey</a:t>
            </a:r>
            <a:r>
              <a:rPr lang="fr-FR" sz="1800" dirty="0"/>
              <a:t> </a:t>
            </a:r>
            <a:r>
              <a:rPr lang="fr-FR" sz="1800" dirty="0" err="1"/>
              <a:t>had</a:t>
            </a:r>
            <a:r>
              <a:rPr lang="fr-FR" sz="1800" dirty="0"/>
              <a:t> </a:t>
            </a:r>
            <a:r>
              <a:rPr lang="fr-FR" sz="1800" dirty="0" err="1"/>
              <a:t>accumulated</a:t>
            </a:r>
            <a:r>
              <a:rPr lang="fr-FR" sz="1800" dirty="0"/>
              <a:t> trading </a:t>
            </a:r>
            <a:r>
              <a:rPr lang="fr-FR" sz="1800" dirty="0" err="1"/>
              <a:t>losses</a:t>
            </a:r>
            <a:r>
              <a:rPr lang="fr-FR" sz="1800" dirty="0"/>
              <a:t> of £240,000 </a:t>
            </a:r>
          </a:p>
          <a:p>
            <a:pPr algn="just">
              <a:buClr>
                <a:schemeClr val="accent5">
                  <a:lumMod val="75000"/>
                </a:schemeClr>
              </a:buClr>
            </a:pPr>
            <a:r>
              <a:rPr lang="fr-FR" sz="1800" dirty="0" err="1"/>
              <a:t>Limey</a:t>
            </a:r>
            <a:r>
              <a:rPr lang="fr-FR" sz="1800" dirty="0"/>
              <a:t> </a:t>
            </a:r>
            <a:r>
              <a:rPr lang="fr-FR" sz="1800" dirty="0" err="1"/>
              <a:t>had</a:t>
            </a:r>
            <a:r>
              <a:rPr lang="fr-FR" sz="1800" dirty="0"/>
              <a:t> no </a:t>
            </a:r>
            <a:r>
              <a:rPr lang="fr-FR" sz="1800" dirty="0" err="1"/>
              <a:t>secured</a:t>
            </a:r>
            <a:r>
              <a:rPr lang="fr-FR" sz="1800" dirty="0"/>
              <a:t> </a:t>
            </a:r>
            <a:r>
              <a:rPr lang="fr-FR" sz="1800" dirty="0" err="1"/>
              <a:t>creditors</a:t>
            </a:r>
            <a:r>
              <a:rPr lang="fr-FR" sz="1800" dirty="0"/>
              <a:t> and </a:t>
            </a:r>
            <a:r>
              <a:rPr lang="fr-FR" sz="1800" dirty="0" err="1"/>
              <a:t>approximately</a:t>
            </a:r>
            <a:r>
              <a:rPr lang="fr-FR" sz="1800" dirty="0"/>
              <a:t> £430,000 of </a:t>
            </a:r>
            <a:r>
              <a:rPr lang="fr-FR" sz="1800" dirty="0" err="1"/>
              <a:t>unsecured</a:t>
            </a:r>
            <a:r>
              <a:rPr lang="fr-FR" sz="1800" dirty="0"/>
              <a:t> </a:t>
            </a:r>
            <a:r>
              <a:rPr lang="fr-FR" sz="1800" dirty="0" err="1"/>
              <a:t>creditors</a:t>
            </a:r>
            <a:endParaRPr lang="fr-FR" sz="1800" dirty="0"/>
          </a:p>
          <a:p>
            <a:pPr algn="just">
              <a:buClr>
                <a:schemeClr val="accent5">
                  <a:lumMod val="75000"/>
                </a:schemeClr>
              </a:buClr>
            </a:pPr>
            <a:r>
              <a:rPr lang="fr-FR" sz="1800" dirty="0" err="1"/>
              <a:t>With</a:t>
            </a:r>
            <a:r>
              <a:rPr lang="fr-FR" sz="1800" dirty="0"/>
              <a:t> no </a:t>
            </a:r>
            <a:r>
              <a:rPr lang="fr-FR" sz="1800" dirty="0" err="1"/>
              <a:t>secured</a:t>
            </a:r>
            <a:r>
              <a:rPr lang="fr-FR" sz="1800" dirty="0"/>
              <a:t> </a:t>
            </a:r>
            <a:r>
              <a:rPr lang="fr-FR" sz="1800" dirty="0" err="1"/>
              <a:t>creditors</a:t>
            </a:r>
            <a:r>
              <a:rPr lang="fr-FR" sz="1800" dirty="0"/>
              <a:t>, </a:t>
            </a:r>
            <a:r>
              <a:rPr lang="fr-FR" sz="1800" dirty="0" err="1"/>
              <a:t>there</a:t>
            </a:r>
            <a:r>
              <a:rPr lang="fr-FR" sz="1800" dirty="0"/>
              <a:t> </a:t>
            </a:r>
            <a:r>
              <a:rPr lang="fr-FR" sz="1800" dirty="0" err="1"/>
              <a:t>was</a:t>
            </a:r>
            <a:r>
              <a:rPr lang="fr-FR" sz="1800" dirty="0"/>
              <a:t> no </a:t>
            </a:r>
            <a:r>
              <a:rPr lang="fr-FR" sz="1800" dirty="0" err="1"/>
              <a:t>possibility</a:t>
            </a:r>
            <a:r>
              <a:rPr lang="fr-FR" sz="1800" dirty="0"/>
              <a:t> of </a:t>
            </a:r>
            <a:r>
              <a:rPr lang="fr-FR" sz="1800" dirty="0" err="1"/>
              <a:t>appointing</a:t>
            </a:r>
            <a:r>
              <a:rPr lang="fr-FR" sz="1800" dirty="0"/>
              <a:t> </a:t>
            </a:r>
            <a:r>
              <a:rPr lang="fr-FR" sz="1800" dirty="0" err="1"/>
              <a:t>receivers</a:t>
            </a:r>
            <a:r>
              <a:rPr lang="fr-FR" sz="1800" dirty="0"/>
              <a:t> to </a:t>
            </a:r>
            <a:r>
              <a:rPr lang="fr-FR" sz="1800" dirty="0" err="1"/>
              <a:t>run</a:t>
            </a:r>
            <a:r>
              <a:rPr lang="fr-FR" sz="1800" dirty="0"/>
              <a:t> the business </a:t>
            </a:r>
            <a:r>
              <a:rPr lang="fr-FR" sz="1800" dirty="0" err="1"/>
              <a:t>whilst</a:t>
            </a:r>
            <a:r>
              <a:rPr lang="fr-FR" sz="1800" dirty="0"/>
              <a:t> </a:t>
            </a:r>
            <a:r>
              <a:rPr lang="fr-FR" sz="1800" dirty="0" err="1"/>
              <a:t>seeking</a:t>
            </a:r>
            <a:r>
              <a:rPr lang="fr-FR" sz="1800" dirty="0"/>
              <a:t> a sale.</a:t>
            </a:r>
          </a:p>
          <a:p>
            <a:pPr algn="just">
              <a:buClr>
                <a:schemeClr val="accent5">
                  <a:lumMod val="75000"/>
                </a:schemeClr>
              </a:buClr>
            </a:pPr>
            <a:r>
              <a:rPr lang="fr-FR" sz="1800" dirty="0" err="1"/>
              <a:t>Limey</a:t>
            </a:r>
            <a:r>
              <a:rPr lang="fr-FR" sz="1800" dirty="0"/>
              <a:t> </a:t>
            </a:r>
            <a:r>
              <a:rPr lang="fr-FR" sz="1800" dirty="0" err="1"/>
              <a:t>was</a:t>
            </a:r>
            <a:r>
              <a:rPr lang="fr-FR" sz="1800" dirty="0"/>
              <a:t> 51% </a:t>
            </a:r>
            <a:r>
              <a:rPr lang="fr-FR" sz="1800" dirty="0" err="1"/>
              <a:t>owned</a:t>
            </a:r>
            <a:r>
              <a:rPr lang="fr-FR" sz="1800" dirty="0"/>
              <a:t> by a German parent </a:t>
            </a:r>
            <a:r>
              <a:rPr lang="fr-FR" sz="1800" dirty="0" err="1"/>
              <a:t>company</a:t>
            </a:r>
            <a:r>
              <a:rPr lang="fr-FR" sz="1800" dirty="0"/>
              <a:t> </a:t>
            </a:r>
            <a:r>
              <a:rPr lang="fr-FR" sz="1800" dirty="0" err="1"/>
              <a:t>which</a:t>
            </a:r>
            <a:r>
              <a:rPr lang="fr-FR" sz="1800" dirty="0"/>
              <a:t> </a:t>
            </a:r>
            <a:r>
              <a:rPr lang="fr-FR" sz="1800" dirty="0" err="1"/>
              <a:t>was</a:t>
            </a:r>
            <a:r>
              <a:rPr lang="fr-FR" sz="1800" dirty="0"/>
              <a:t> </a:t>
            </a:r>
            <a:r>
              <a:rPr lang="fr-FR" sz="1800" dirty="0" err="1"/>
              <a:t>placed</a:t>
            </a:r>
            <a:r>
              <a:rPr lang="fr-FR" sz="1800" dirty="0"/>
              <a:t> </a:t>
            </a:r>
            <a:r>
              <a:rPr lang="fr-FR" sz="1800" dirty="0" err="1"/>
              <a:t>into</a:t>
            </a:r>
            <a:r>
              <a:rPr lang="fr-FR" sz="1800" dirty="0"/>
              <a:t> </a:t>
            </a:r>
            <a:r>
              <a:rPr lang="fr-FR" sz="1800" dirty="0" err="1"/>
              <a:t>formal</a:t>
            </a:r>
            <a:r>
              <a:rPr lang="fr-FR" sz="1800" dirty="0"/>
              <a:t> </a:t>
            </a:r>
            <a:r>
              <a:rPr lang="fr-FR" sz="1800" dirty="0" err="1"/>
              <a:t>insolvency</a:t>
            </a:r>
            <a:r>
              <a:rPr lang="fr-FR" sz="1800" dirty="0"/>
              <a:t> in Germany </a:t>
            </a:r>
          </a:p>
          <a:p>
            <a:pPr algn="just">
              <a:buClr>
                <a:schemeClr val="accent5">
                  <a:lumMod val="75000"/>
                </a:schemeClr>
              </a:buClr>
            </a:pPr>
            <a:r>
              <a:rPr lang="fr-FR" sz="1800" dirty="0"/>
              <a:t>It </a:t>
            </a:r>
            <a:r>
              <a:rPr lang="fr-FR" sz="1800" dirty="0" err="1"/>
              <a:t>became</a:t>
            </a:r>
            <a:r>
              <a:rPr lang="fr-FR" sz="1800" dirty="0"/>
              <a:t> </a:t>
            </a:r>
            <a:r>
              <a:rPr lang="fr-FR" sz="1800" dirty="0" err="1"/>
              <a:t>clear</a:t>
            </a:r>
            <a:r>
              <a:rPr lang="fr-FR" sz="1800" dirty="0"/>
              <a:t> </a:t>
            </a:r>
            <a:r>
              <a:rPr lang="fr-FR" sz="1800" dirty="0" err="1"/>
              <a:t>that</a:t>
            </a:r>
            <a:r>
              <a:rPr lang="fr-FR" sz="1800" dirty="0"/>
              <a:t> </a:t>
            </a:r>
            <a:r>
              <a:rPr lang="fr-FR" sz="1800" dirty="0" err="1"/>
              <a:t>there</a:t>
            </a:r>
            <a:r>
              <a:rPr lang="fr-FR" sz="1800" dirty="0"/>
              <a:t> </a:t>
            </a:r>
            <a:r>
              <a:rPr lang="fr-FR" sz="1800" dirty="0" err="1"/>
              <a:t>was</a:t>
            </a:r>
            <a:r>
              <a:rPr lang="fr-FR" sz="1800" dirty="0"/>
              <a:t> no </a:t>
            </a:r>
            <a:r>
              <a:rPr lang="fr-FR" sz="1800" dirty="0" err="1"/>
              <a:t>possibility</a:t>
            </a:r>
            <a:r>
              <a:rPr lang="fr-FR" sz="1800" dirty="0"/>
              <a:t> of </a:t>
            </a:r>
            <a:r>
              <a:rPr lang="fr-FR" sz="1800" dirty="0" err="1"/>
              <a:t>Limey</a:t>
            </a:r>
            <a:r>
              <a:rPr lang="fr-FR" sz="1800" dirty="0"/>
              <a:t> </a:t>
            </a:r>
            <a:r>
              <a:rPr lang="fr-FR" sz="1800" dirty="0" err="1"/>
              <a:t>receiving</a:t>
            </a:r>
            <a:r>
              <a:rPr lang="fr-FR" sz="1800" dirty="0"/>
              <a:t> </a:t>
            </a:r>
            <a:r>
              <a:rPr lang="fr-FR" sz="1800" dirty="0" err="1"/>
              <a:t>further</a:t>
            </a:r>
            <a:r>
              <a:rPr lang="fr-FR" sz="1800" dirty="0"/>
              <a:t> </a:t>
            </a:r>
            <a:r>
              <a:rPr lang="fr-FR" sz="1800" dirty="0" err="1"/>
              <a:t>funds</a:t>
            </a:r>
            <a:r>
              <a:rPr lang="fr-FR" sz="1800" dirty="0"/>
              <a:t> </a:t>
            </a:r>
            <a:r>
              <a:rPr lang="fr-FR" sz="1800" dirty="0" err="1"/>
              <a:t>from</a:t>
            </a:r>
            <a:r>
              <a:rPr lang="fr-FR" sz="1800" dirty="0"/>
              <a:t> </a:t>
            </a:r>
            <a:r>
              <a:rPr lang="fr-FR" sz="1800" dirty="0" err="1"/>
              <a:t>its</a:t>
            </a:r>
            <a:r>
              <a:rPr lang="fr-FR" sz="1800" dirty="0"/>
              <a:t> parent </a:t>
            </a:r>
            <a:r>
              <a:rPr lang="fr-FR" sz="1800" dirty="0" err="1"/>
              <a:t>company</a:t>
            </a:r>
            <a:endParaRPr lang="fr-FR" sz="1800" dirty="0"/>
          </a:p>
        </p:txBody>
      </p:sp>
    </p:spTree>
    <p:extLst>
      <p:ext uri="{BB962C8B-B14F-4D97-AF65-F5344CB8AC3E}">
        <p14:creationId xmlns:p14="http://schemas.microsoft.com/office/powerpoint/2010/main" val="100757998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59146" y="1784455"/>
            <a:ext cx="8412480" cy="4920555"/>
          </a:xfrm>
          <a:prstGeom prst="rect">
            <a:avLst/>
          </a:prstGeom>
        </p:spPr>
        <p:txBody>
          <a:bodyPr/>
          <a:lstStyle/>
          <a:p>
            <a:pPr marL="0" indent="0" algn="just">
              <a:buClr>
                <a:srgbClr val="C00000"/>
              </a:buClr>
              <a:buNone/>
            </a:pPr>
            <a:r>
              <a:rPr lang="fr-FR" sz="2800" dirty="0"/>
              <a:t>Situation of </a:t>
            </a:r>
            <a:r>
              <a:rPr lang="fr-FR" sz="2800" dirty="0" err="1"/>
              <a:t>Limey</a:t>
            </a:r>
            <a:r>
              <a:rPr lang="fr-FR" sz="2800" dirty="0"/>
              <a:t> (</a:t>
            </a:r>
            <a:r>
              <a:rPr lang="fr-FR" sz="2400" i="1" dirty="0" err="1"/>
              <a:t>continued</a:t>
            </a:r>
            <a:r>
              <a:rPr lang="fr-FR" sz="2800" dirty="0"/>
              <a:t>):</a:t>
            </a:r>
          </a:p>
          <a:p>
            <a:pPr algn="just">
              <a:buClr>
                <a:srgbClr val="C00000"/>
              </a:buClr>
            </a:pPr>
            <a:r>
              <a:rPr lang="fr-FR" sz="1800" dirty="0"/>
              <a:t>At the </a:t>
            </a:r>
            <a:r>
              <a:rPr lang="fr-FR" sz="1800" dirty="0" err="1"/>
              <a:t>same</a:t>
            </a:r>
            <a:r>
              <a:rPr lang="fr-FR" sz="1800" dirty="0"/>
              <a:t> time, EA </a:t>
            </a:r>
            <a:r>
              <a:rPr lang="fr-FR" sz="1800" dirty="0" err="1"/>
              <a:t>Games</a:t>
            </a:r>
            <a:r>
              <a:rPr lang="fr-FR" sz="1800" dirty="0"/>
              <a:t> </a:t>
            </a:r>
            <a:r>
              <a:rPr lang="fr-FR" sz="1800" dirty="0" err="1"/>
              <a:t>had</a:t>
            </a:r>
            <a:r>
              <a:rPr lang="fr-FR" sz="1800" dirty="0"/>
              <a:t> </a:t>
            </a:r>
            <a:r>
              <a:rPr lang="fr-FR" sz="1800" dirty="0" err="1"/>
              <a:t>approched</a:t>
            </a:r>
            <a:r>
              <a:rPr lang="fr-FR" sz="1800" dirty="0"/>
              <a:t> </a:t>
            </a:r>
            <a:r>
              <a:rPr lang="fr-FR" sz="1800" dirty="0" err="1"/>
              <a:t>Limey</a:t>
            </a:r>
            <a:r>
              <a:rPr lang="fr-FR" sz="1800" dirty="0"/>
              <a:t> </a:t>
            </a:r>
            <a:r>
              <a:rPr lang="fr-FR" sz="1800" dirty="0" err="1"/>
              <a:t>with</a:t>
            </a:r>
            <a:r>
              <a:rPr lang="fr-FR" sz="1800" dirty="0"/>
              <a:t> an </a:t>
            </a:r>
            <a:r>
              <a:rPr lang="fr-FR" sz="1800" dirty="0" err="1"/>
              <a:t>offer</a:t>
            </a:r>
            <a:r>
              <a:rPr lang="fr-FR" sz="1800" dirty="0"/>
              <a:t> for </a:t>
            </a:r>
            <a:r>
              <a:rPr lang="fr-FR" sz="1800" dirty="0" err="1"/>
              <a:t>Limey</a:t>
            </a:r>
            <a:r>
              <a:rPr lang="fr-FR" sz="1800" dirty="0"/>
              <a:t> to </a:t>
            </a:r>
            <a:r>
              <a:rPr lang="fr-FR" sz="1800" dirty="0" err="1"/>
              <a:t>develop</a:t>
            </a:r>
            <a:r>
              <a:rPr lang="fr-FR" sz="1800" dirty="0"/>
              <a:t> </a:t>
            </a:r>
            <a:r>
              <a:rPr lang="fr-FR" sz="1800" dirty="0" err="1"/>
              <a:t>what</a:t>
            </a:r>
            <a:r>
              <a:rPr lang="fr-FR" sz="1800" dirty="0"/>
              <a:t> </a:t>
            </a:r>
            <a:r>
              <a:rPr lang="fr-FR" sz="1800" dirty="0" err="1"/>
              <a:t>appeared</a:t>
            </a:r>
            <a:r>
              <a:rPr lang="fr-FR" sz="1800" dirty="0"/>
              <a:t> to </a:t>
            </a:r>
            <a:r>
              <a:rPr lang="fr-FR" sz="1800" dirty="0" err="1"/>
              <a:t>be</a:t>
            </a:r>
            <a:r>
              <a:rPr lang="fr-FR" sz="1800" dirty="0"/>
              <a:t> a </a:t>
            </a:r>
            <a:r>
              <a:rPr lang="fr-FR" sz="1800" dirty="0" err="1"/>
              <a:t>game</a:t>
            </a:r>
            <a:r>
              <a:rPr lang="fr-FR" sz="1800" dirty="0"/>
              <a:t> </a:t>
            </a:r>
            <a:r>
              <a:rPr lang="fr-FR" sz="1800" dirty="0" err="1"/>
              <a:t>with</a:t>
            </a:r>
            <a:r>
              <a:rPr lang="fr-FR" sz="1800" dirty="0"/>
              <a:t> </a:t>
            </a:r>
            <a:r>
              <a:rPr lang="fr-FR" sz="1800" dirty="0" err="1"/>
              <a:t>significant</a:t>
            </a:r>
            <a:r>
              <a:rPr lang="fr-FR" sz="1800" dirty="0"/>
              <a:t> </a:t>
            </a:r>
            <a:r>
              <a:rPr lang="fr-FR" sz="1800" dirty="0" err="1"/>
              <a:t>market</a:t>
            </a:r>
            <a:r>
              <a:rPr lang="fr-FR" sz="1800" dirty="0"/>
              <a:t> </a:t>
            </a:r>
            <a:r>
              <a:rPr lang="fr-FR" sz="1800" dirty="0" err="1"/>
              <a:t>potential</a:t>
            </a:r>
            <a:r>
              <a:rPr lang="fr-FR" sz="1800" dirty="0"/>
              <a:t>.  </a:t>
            </a:r>
            <a:r>
              <a:rPr lang="fr-FR" sz="1800" dirty="0" err="1"/>
              <a:t>However</a:t>
            </a:r>
            <a:r>
              <a:rPr lang="fr-FR" sz="1800" dirty="0"/>
              <a:t>, EA </a:t>
            </a:r>
            <a:r>
              <a:rPr lang="fr-FR" sz="1800" dirty="0" err="1"/>
              <a:t>Games</a:t>
            </a:r>
            <a:r>
              <a:rPr lang="fr-FR" sz="1800" dirty="0"/>
              <a:t> made </a:t>
            </a:r>
            <a:r>
              <a:rPr lang="fr-FR" sz="1800" dirty="0" err="1"/>
              <a:t>it</a:t>
            </a:r>
            <a:r>
              <a:rPr lang="fr-FR" sz="1800" dirty="0"/>
              <a:t> </a:t>
            </a:r>
            <a:r>
              <a:rPr lang="fr-FR" sz="1800" dirty="0" err="1"/>
              <a:t>clear</a:t>
            </a:r>
            <a:r>
              <a:rPr lang="fr-FR" sz="1800" dirty="0"/>
              <a:t> </a:t>
            </a:r>
            <a:r>
              <a:rPr lang="fr-FR" sz="1800" dirty="0" err="1"/>
              <a:t>that</a:t>
            </a:r>
            <a:r>
              <a:rPr lang="fr-FR" sz="1800" dirty="0"/>
              <a:t> </a:t>
            </a:r>
            <a:r>
              <a:rPr lang="fr-FR" sz="1800" dirty="0" err="1"/>
              <a:t>it</a:t>
            </a:r>
            <a:r>
              <a:rPr lang="fr-FR" sz="1800" dirty="0"/>
              <a:t> </a:t>
            </a:r>
            <a:r>
              <a:rPr lang="fr-FR" sz="1800" dirty="0" err="1"/>
              <a:t>would</a:t>
            </a:r>
            <a:r>
              <a:rPr lang="fr-FR" sz="1800" dirty="0"/>
              <a:t> not </a:t>
            </a:r>
            <a:r>
              <a:rPr lang="fr-FR" sz="1800" dirty="0" err="1"/>
              <a:t>award</a:t>
            </a:r>
            <a:r>
              <a:rPr lang="fr-FR" sz="1800" dirty="0"/>
              <a:t> the </a:t>
            </a:r>
            <a:r>
              <a:rPr lang="fr-FR" sz="1800" dirty="0" err="1"/>
              <a:t>work</a:t>
            </a:r>
            <a:r>
              <a:rPr lang="fr-FR" sz="1800" dirty="0"/>
              <a:t> to </a:t>
            </a:r>
            <a:r>
              <a:rPr lang="fr-FR" sz="1800" dirty="0" err="1"/>
              <a:t>Limey</a:t>
            </a:r>
            <a:r>
              <a:rPr lang="fr-FR" sz="1800" dirty="0"/>
              <a:t> </a:t>
            </a:r>
            <a:r>
              <a:rPr lang="fr-FR" sz="1800" dirty="0" err="1"/>
              <a:t>unless</a:t>
            </a:r>
            <a:r>
              <a:rPr lang="fr-FR" sz="1800" dirty="0"/>
              <a:t> the </a:t>
            </a:r>
            <a:r>
              <a:rPr lang="fr-FR" sz="1800" dirty="0" err="1"/>
              <a:t>problem</a:t>
            </a:r>
            <a:r>
              <a:rPr lang="fr-FR" sz="1800" dirty="0"/>
              <a:t> of </a:t>
            </a:r>
            <a:r>
              <a:rPr lang="fr-FR" sz="1800" dirty="0" err="1"/>
              <a:t>its</a:t>
            </a:r>
            <a:r>
              <a:rPr lang="fr-FR" sz="1800" dirty="0"/>
              <a:t> </a:t>
            </a:r>
            <a:r>
              <a:rPr lang="fr-FR" sz="1800" dirty="0" err="1"/>
              <a:t>insolvent</a:t>
            </a:r>
            <a:r>
              <a:rPr lang="fr-FR" sz="1800" dirty="0"/>
              <a:t> parent </a:t>
            </a:r>
            <a:r>
              <a:rPr lang="fr-FR" sz="1800" dirty="0" err="1"/>
              <a:t>company</a:t>
            </a:r>
            <a:r>
              <a:rPr lang="fr-FR" sz="1800" dirty="0"/>
              <a:t> </a:t>
            </a:r>
            <a:r>
              <a:rPr lang="fr-FR" sz="1800" dirty="0" err="1"/>
              <a:t>could</a:t>
            </a:r>
            <a:r>
              <a:rPr lang="fr-FR" sz="1800" dirty="0"/>
              <a:t> </a:t>
            </a:r>
            <a:r>
              <a:rPr lang="fr-FR" sz="1800" dirty="0" err="1"/>
              <a:t>be</a:t>
            </a:r>
            <a:r>
              <a:rPr lang="fr-FR" sz="1800" dirty="0"/>
              <a:t> </a:t>
            </a:r>
            <a:r>
              <a:rPr lang="fr-FR" sz="1800" dirty="0" err="1"/>
              <a:t>resolved</a:t>
            </a:r>
            <a:r>
              <a:rPr lang="fr-FR" sz="1800" dirty="0"/>
              <a:t>; or </a:t>
            </a:r>
            <a:r>
              <a:rPr lang="fr-FR" sz="1800" dirty="0" err="1"/>
              <a:t>unless</a:t>
            </a:r>
            <a:r>
              <a:rPr lang="fr-FR" sz="1800" dirty="0"/>
              <a:t> </a:t>
            </a:r>
            <a:r>
              <a:rPr lang="fr-FR" sz="1800" dirty="0" err="1"/>
              <a:t>Limey</a:t>
            </a:r>
            <a:r>
              <a:rPr lang="fr-FR" sz="1800" dirty="0"/>
              <a:t> </a:t>
            </a:r>
            <a:r>
              <a:rPr lang="fr-FR" sz="1800" dirty="0" err="1"/>
              <a:t>could</a:t>
            </a:r>
            <a:r>
              <a:rPr lang="fr-FR" sz="1800" dirty="0"/>
              <a:t> </a:t>
            </a:r>
            <a:r>
              <a:rPr lang="fr-FR" sz="1800" dirty="0" err="1"/>
              <a:t>demonstrate</a:t>
            </a:r>
            <a:r>
              <a:rPr lang="fr-FR" sz="1800" dirty="0"/>
              <a:t> </a:t>
            </a:r>
            <a:r>
              <a:rPr lang="fr-FR" sz="1800" dirty="0" err="1"/>
              <a:t>that</a:t>
            </a:r>
            <a:r>
              <a:rPr lang="fr-FR" sz="1800" dirty="0"/>
              <a:t> </a:t>
            </a:r>
            <a:r>
              <a:rPr lang="fr-FR" sz="1800" dirty="0" err="1"/>
              <a:t>it</a:t>
            </a:r>
            <a:r>
              <a:rPr lang="fr-FR" sz="1800" dirty="0"/>
              <a:t> </a:t>
            </a:r>
            <a:r>
              <a:rPr lang="fr-FR" sz="1800" dirty="0" err="1"/>
              <a:t>had</a:t>
            </a:r>
            <a:r>
              <a:rPr lang="fr-FR" sz="1800" dirty="0"/>
              <a:t> ample </a:t>
            </a:r>
            <a:r>
              <a:rPr lang="fr-FR" sz="1800" dirty="0" err="1"/>
              <a:t>funds</a:t>
            </a:r>
            <a:r>
              <a:rPr lang="fr-FR" sz="1800" dirty="0"/>
              <a:t> to </a:t>
            </a:r>
            <a:r>
              <a:rPr lang="fr-FR" sz="1800" dirty="0" err="1"/>
              <a:t>complete</a:t>
            </a:r>
            <a:r>
              <a:rPr lang="fr-FR" sz="1800" dirty="0"/>
              <a:t> the </a:t>
            </a:r>
            <a:r>
              <a:rPr lang="fr-FR" sz="1800" dirty="0" err="1"/>
              <a:t>contract</a:t>
            </a:r>
            <a:r>
              <a:rPr lang="fr-FR" sz="1800" dirty="0"/>
              <a:t>.</a:t>
            </a:r>
          </a:p>
          <a:p>
            <a:pPr algn="just">
              <a:buClr>
                <a:srgbClr val="C00000"/>
              </a:buClr>
            </a:pPr>
            <a:r>
              <a:rPr lang="fr-FR" sz="1800" dirty="0"/>
              <a:t>There </a:t>
            </a:r>
            <a:r>
              <a:rPr lang="fr-FR" sz="1800" dirty="0" err="1"/>
              <a:t>was</a:t>
            </a:r>
            <a:r>
              <a:rPr lang="fr-FR" sz="1800" dirty="0"/>
              <a:t> </a:t>
            </a:r>
            <a:r>
              <a:rPr lang="fr-FR" sz="1800" dirty="0" err="1"/>
              <a:t>some</a:t>
            </a:r>
            <a:r>
              <a:rPr lang="fr-FR" sz="1800" dirty="0"/>
              <a:t> </a:t>
            </a:r>
            <a:r>
              <a:rPr lang="fr-FR" sz="1800" dirty="0" err="1"/>
              <a:t>doubt</a:t>
            </a:r>
            <a:r>
              <a:rPr lang="fr-FR" sz="1800" dirty="0"/>
              <a:t> </a:t>
            </a:r>
            <a:r>
              <a:rPr lang="fr-FR" sz="1800" dirty="0" err="1"/>
              <a:t>whether</a:t>
            </a:r>
            <a:r>
              <a:rPr lang="fr-FR" sz="1800" dirty="0"/>
              <a:t> the </a:t>
            </a:r>
            <a:r>
              <a:rPr lang="fr-FR" sz="1800" dirty="0" err="1"/>
              <a:t>Limey</a:t>
            </a:r>
            <a:r>
              <a:rPr lang="fr-FR" sz="1800" dirty="0"/>
              <a:t> salaries </a:t>
            </a:r>
            <a:r>
              <a:rPr lang="fr-FR" sz="1800" dirty="0" err="1"/>
              <a:t>would</a:t>
            </a:r>
            <a:r>
              <a:rPr lang="fr-FR" sz="1800" dirty="0"/>
              <a:t> </a:t>
            </a:r>
            <a:r>
              <a:rPr lang="fr-FR" sz="1800" dirty="0" err="1"/>
              <a:t>be</a:t>
            </a:r>
            <a:r>
              <a:rPr lang="fr-FR" sz="1800" dirty="0"/>
              <a:t> able to </a:t>
            </a:r>
            <a:r>
              <a:rPr lang="fr-FR" sz="1800" dirty="0" err="1"/>
              <a:t>be</a:t>
            </a:r>
            <a:r>
              <a:rPr lang="fr-FR" sz="1800" dirty="0"/>
              <a:t> </a:t>
            </a:r>
            <a:r>
              <a:rPr lang="fr-FR" sz="1800" dirty="0" err="1"/>
              <a:t>paid</a:t>
            </a:r>
            <a:r>
              <a:rPr lang="fr-FR" sz="1800" dirty="0"/>
              <a:t> at the end of the </a:t>
            </a:r>
            <a:r>
              <a:rPr lang="fr-FR" sz="1800" dirty="0" err="1"/>
              <a:t>month</a:t>
            </a:r>
            <a:endParaRPr lang="fr-FR" sz="1800" dirty="0"/>
          </a:p>
          <a:p>
            <a:pPr algn="just">
              <a:buClr>
                <a:srgbClr val="C00000"/>
              </a:buClr>
            </a:pPr>
            <a:r>
              <a:rPr lang="fr-FR" sz="1800" dirty="0"/>
              <a:t>All contact </a:t>
            </a:r>
            <a:r>
              <a:rPr lang="fr-FR" sz="1800" dirty="0" err="1"/>
              <a:t>between</a:t>
            </a:r>
            <a:r>
              <a:rPr lang="fr-FR" sz="1800" dirty="0"/>
              <a:t> </a:t>
            </a:r>
            <a:r>
              <a:rPr lang="fr-FR" sz="1800" dirty="0" err="1"/>
              <a:t>Limey</a:t>
            </a:r>
            <a:r>
              <a:rPr lang="fr-FR" sz="1800" dirty="0"/>
              <a:t> and </a:t>
            </a:r>
            <a:r>
              <a:rPr lang="fr-FR" sz="1800" dirty="0" err="1"/>
              <a:t>its</a:t>
            </a:r>
            <a:r>
              <a:rPr lang="fr-FR" sz="1800" dirty="0"/>
              <a:t> parent </a:t>
            </a:r>
            <a:r>
              <a:rPr lang="fr-FR" sz="1800" dirty="0" err="1"/>
              <a:t>company</a:t>
            </a:r>
            <a:r>
              <a:rPr lang="fr-FR" sz="1800" dirty="0"/>
              <a:t> </a:t>
            </a:r>
            <a:r>
              <a:rPr lang="fr-FR" sz="1800" dirty="0" err="1"/>
              <a:t>had</a:t>
            </a:r>
            <a:r>
              <a:rPr lang="fr-FR" sz="1800" dirty="0"/>
              <a:t> been </a:t>
            </a:r>
            <a:r>
              <a:rPr lang="fr-FR" sz="1800" dirty="0" err="1"/>
              <a:t>lost</a:t>
            </a:r>
            <a:r>
              <a:rPr lang="fr-FR" sz="1800" dirty="0"/>
              <a:t> </a:t>
            </a:r>
            <a:r>
              <a:rPr lang="fr-FR" sz="1800" dirty="0" err="1"/>
              <a:t>following</a:t>
            </a:r>
            <a:r>
              <a:rPr lang="fr-FR" sz="1800" dirty="0"/>
              <a:t> the </a:t>
            </a:r>
            <a:r>
              <a:rPr lang="fr-FR" sz="1800" dirty="0" err="1"/>
              <a:t>formal</a:t>
            </a:r>
            <a:r>
              <a:rPr lang="fr-FR" sz="1800" dirty="0"/>
              <a:t> </a:t>
            </a:r>
            <a:r>
              <a:rPr lang="fr-FR" sz="1800" dirty="0" err="1"/>
              <a:t>insolvency</a:t>
            </a:r>
            <a:r>
              <a:rPr lang="fr-FR" sz="1800" dirty="0"/>
              <a:t> of the parent </a:t>
            </a:r>
            <a:r>
              <a:rPr lang="fr-FR" sz="1800" dirty="0" err="1"/>
              <a:t>company</a:t>
            </a:r>
            <a:r>
              <a:rPr lang="fr-FR" sz="1800" dirty="0"/>
              <a:t> in Germany</a:t>
            </a:r>
          </a:p>
          <a:p>
            <a:pPr algn="just">
              <a:buClr>
                <a:srgbClr val="C00000"/>
              </a:buClr>
            </a:pPr>
            <a:r>
              <a:rPr lang="fr-FR" sz="1800" dirty="0" err="1"/>
              <a:t>Thus</a:t>
            </a:r>
            <a:r>
              <a:rPr lang="fr-FR" sz="1800" dirty="0"/>
              <a:t> </a:t>
            </a:r>
            <a:r>
              <a:rPr lang="fr-FR" sz="1800" dirty="0" err="1"/>
              <a:t>there</a:t>
            </a:r>
            <a:r>
              <a:rPr lang="fr-FR" sz="1800" dirty="0"/>
              <a:t> </a:t>
            </a:r>
            <a:r>
              <a:rPr lang="fr-FR" sz="1800" dirty="0" err="1"/>
              <a:t>was</a:t>
            </a:r>
            <a:r>
              <a:rPr lang="fr-FR" sz="1800" dirty="0"/>
              <a:t> no </a:t>
            </a:r>
            <a:r>
              <a:rPr lang="fr-FR" sz="1800" dirty="0" err="1"/>
              <a:t>possibility</a:t>
            </a:r>
            <a:r>
              <a:rPr lang="fr-FR" sz="1800" dirty="0"/>
              <a:t> of passing </a:t>
            </a:r>
            <a:r>
              <a:rPr lang="fr-FR" sz="1800" dirty="0" err="1"/>
              <a:t>any</a:t>
            </a:r>
            <a:r>
              <a:rPr lang="fr-FR" sz="1800" dirty="0"/>
              <a:t> </a:t>
            </a:r>
            <a:r>
              <a:rPr lang="fr-FR" sz="1800" dirty="0" err="1"/>
              <a:t>shareholders</a:t>
            </a:r>
            <a:r>
              <a:rPr lang="fr-FR" sz="1800" dirty="0"/>
              <a:t>’ </a:t>
            </a:r>
            <a:r>
              <a:rPr lang="fr-FR" sz="1800" dirty="0" err="1"/>
              <a:t>resolution</a:t>
            </a:r>
            <a:r>
              <a:rPr lang="fr-FR" sz="1800" dirty="0"/>
              <a:t> to </a:t>
            </a:r>
            <a:r>
              <a:rPr lang="fr-FR" sz="1800" dirty="0" err="1"/>
              <a:t>wind</a:t>
            </a:r>
            <a:r>
              <a:rPr lang="fr-FR" sz="1800" dirty="0"/>
              <a:t> up </a:t>
            </a:r>
            <a:r>
              <a:rPr lang="fr-FR" sz="1800" dirty="0" err="1"/>
              <a:t>Limey</a:t>
            </a:r>
            <a:r>
              <a:rPr lang="fr-FR" sz="1800" dirty="0"/>
              <a:t>. </a:t>
            </a:r>
          </a:p>
          <a:p>
            <a:pPr algn="just">
              <a:buClr>
                <a:srgbClr val="C00000"/>
              </a:buClr>
            </a:pPr>
            <a:r>
              <a:rPr lang="fr-FR" sz="1800" dirty="0"/>
              <a:t>In </a:t>
            </a:r>
            <a:r>
              <a:rPr lang="fr-FR" sz="1800" dirty="0" err="1"/>
              <a:t>any</a:t>
            </a:r>
            <a:r>
              <a:rPr lang="fr-FR" sz="1800" dirty="0"/>
              <a:t> </a:t>
            </a:r>
            <a:r>
              <a:rPr lang="fr-FR" sz="1800" dirty="0" err="1"/>
              <a:t>event</a:t>
            </a:r>
            <a:r>
              <a:rPr lang="fr-FR" sz="1800" dirty="0"/>
              <a:t>, a </a:t>
            </a:r>
            <a:r>
              <a:rPr lang="fr-FR" sz="1800" dirty="0" err="1"/>
              <a:t>formal</a:t>
            </a:r>
            <a:r>
              <a:rPr lang="fr-FR" sz="1800" dirty="0"/>
              <a:t> </a:t>
            </a:r>
            <a:r>
              <a:rPr lang="fr-FR" sz="1800" dirty="0" err="1"/>
              <a:t>winding</a:t>
            </a:r>
            <a:r>
              <a:rPr lang="fr-FR" sz="1800" dirty="0"/>
              <a:t> up of </a:t>
            </a:r>
            <a:r>
              <a:rPr lang="fr-FR" sz="1800" dirty="0" err="1"/>
              <a:t>Limey</a:t>
            </a:r>
            <a:r>
              <a:rPr lang="fr-FR" sz="1800" dirty="0"/>
              <a:t> </a:t>
            </a:r>
            <a:r>
              <a:rPr lang="fr-FR" sz="1800" dirty="0" err="1"/>
              <a:t>would</a:t>
            </a:r>
            <a:r>
              <a:rPr lang="fr-FR" sz="1800" dirty="0"/>
              <a:t> lead to the </a:t>
            </a:r>
            <a:r>
              <a:rPr lang="fr-FR" sz="1800" dirty="0" err="1"/>
              <a:t>termination</a:t>
            </a:r>
            <a:r>
              <a:rPr lang="fr-FR" sz="1800" dirty="0"/>
              <a:t> of the staff </a:t>
            </a:r>
            <a:r>
              <a:rPr lang="fr-FR" sz="1800" dirty="0" err="1"/>
              <a:t>employment</a:t>
            </a:r>
            <a:r>
              <a:rPr lang="fr-FR" sz="1800" dirty="0"/>
              <a:t> </a:t>
            </a:r>
            <a:r>
              <a:rPr lang="fr-FR" sz="1800" dirty="0" err="1"/>
              <a:t>contracts</a:t>
            </a:r>
            <a:r>
              <a:rPr lang="fr-FR" sz="1800" dirty="0"/>
              <a:t>; </a:t>
            </a:r>
            <a:r>
              <a:rPr lang="fr-FR" sz="1800" dirty="0" err="1"/>
              <a:t>risking</a:t>
            </a:r>
            <a:r>
              <a:rPr lang="fr-FR" sz="1800" dirty="0"/>
              <a:t> the dissipation of a </a:t>
            </a:r>
            <a:r>
              <a:rPr lang="fr-FR" sz="1800" dirty="0" err="1"/>
              <a:t>very</a:t>
            </a:r>
            <a:r>
              <a:rPr lang="fr-FR" sz="1800" dirty="0"/>
              <a:t> </a:t>
            </a:r>
            <a:r>
              <a:rPr lang="fr-FR" sz="1800" dirty="0" err="1"/>
              <a:t>highly</a:t>
            </a:r>
            <a:r>
              <a:rPr lang="fr-FR" sz="1800" dirty="0"/>
              <a:t> </a:t>
            </a:r>
            <a:r>
              <a:rPr lang="fr-FR" sz="1800" dirty="0" err="1"/>
              <a:t>skilled</a:t>
            </a:r>
            <a:r>
              <a:rPr lang="fr-FR" sz="1800" dirty="0"/>
              <a:t> team of </a:t>
            </a:r>
            <a:r>
              <a:rPr lang="fr-FR" sz="1800" dirty="0" err="1"/>
              <a:t>nerds</a:t>
            </a:r>
            <a:r>
              <a:rPr lang="fr-FR" sz="1800" dirty="0"/>
              <a:t> and geeks.</a:t>
            </a:r>
          </a:p>
          <a:p>
            <a:pPr algn="just">
              <a:buClr>
                <a:srgbClr val="C00000"/>
              </a:buClr>
            </a:pPr>
            <a:endParaRPr lang="fr-FR" sz="1800" dirty="0"/>
          </a:p>
          <a:p>
            <a:pPr algn="just">
              <a:buClr>
                <a:srgbClr val="C00000"/>
              </a:buClr>
            </a:pPr>
            <a:endParaRPr lang="fr-FR" sz="1800" dirty="0"/>
          </a:p>
          <a:p>
            <a:pPr algn="just">
              <a:buClr>
                <a:srgbClr val="C00000"/>
              </a:buClr>
            </a:pPr>
            <a:endParaRPr lang="fr-FR" sz="1800" dirty="0"/>
          </a:p>
        </p:txBody>
      </p:sp>
      <p:sp>
        <p:nvSpPr>
          <p:cNvPr id="5" name="Title 4"/>
          <p:cNvSpPr>
            <a:spLocks noGrp="1"/>
          </p:cNvSpPr>
          <p:nvPr>
            <p:ph type="title"/>
          </p:nvPr>
        </p:nvSpPr>
        <p:spPr/>
        <p:txBody>
          <a:bodyPr/>
          <a:lstStyle/>
          <a:p>
            <a:endParaRPr lang="en-US" dirty="0"/>
          </a:p>
        </p:txBody>
      </p:sp>
    </p:spTree>
    <p:extLst>
      <p:ext uri="{BB962C8B-B14F-4D97-AF65-F5344CB8AC3E}">
        <p14:creationId xmlns:p14="http://schemas.microsoft.com/office/powerpoint/2010/main" val="45013674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gray">
          <a:xfrm>
            <a:off x="526786" y="1162050"/>
            <a:ext cx="8412480" cy="4572000"/>
          </a:xfrm>
          <a:prstGeom prst="rect">
            <a:avLst/>
          </a:prstGeom>
        </p:spPr>
        <p:txBody>
          <a:bodyPr vert="horz" wrap="square" lIns="0" tIns="0" rIns="0" bIns="0" rtlCol="0">
            <a:noAutofit/>
          </a:bodyPr>
          <a:lstStyle>
            <a:lvl1pPr marL="182880" indent="-182880" algn="l" defTabSz="457200" rtl="0" eaLnBrk="1" latinLnBrk="0" hangingPunct="1">
              <a:spcBef>
                <a:spcPts val="1000"/>
              </a:spcBef>
              <a:buClr>
                <a:schemeClr val="accent1"/>
              </a:buClr>
              <a:buFont typeface="Arial"/>
              <a:buChar char="•"/>
              <a:defRPr sz="2000" kern="1200">
                <a:solidFill>
                  <a:srgbClr val="565A5C"/>
                </a:solidFill>
                <a:latin typeface="Arial" pitchFamily="34" charset="0"/>
                <a:ea typeface="+mn-ea"/>
                <a:cs typeface="Arial" pitchFamily="34" charset="0"/>
              </a:defRPr>
            </a:lvl1pPr>
            <a:lvl2pPr marL="365760" indent="-179388" algn="l" defTabSz="457200" rtl="0" eaLnBrk="1" latinLnBrk="0" hangingPunct="1">
              <a:spcBef>
                <a:spcPts val="600"/>
              </a:spcBef>
              <a:buClr>
                <a:srgbClr val="565A5C"/>
              </a:buClr>
              <a:buFont typeface="Arial" pitchFamily="34" charset="0"/>
              <a:buChar char="•"/>
              <a:defRPr sz="1800" kern="1200">
                <a:solidFill>
                  <a:srgbClr val="565A5C"/>
                </a:solidFill>
                <a:latin typeface="Arial" pitchFamily="34" charset="0"/>
                <a:ea typeface="+mn-ea"/>
                <a:cs typeface="Arial" pitchFamily="34" charset="0"/>
              </a:defRPr>
            </a:lvl2pPr>
            <a:lvl3pPr marL="548640" indent="-182880" algn="l" defTabSz="457200" rtl="0" eaLnBrk="1" latinLnBrk="0" hangingPunct="1">
              <a:spcBef>
                <a:spcPts val="400"/>
              </a:spcBef>
              <a:buClr>
                <a:schemeClr val="tx1"/>
              </a:buClr>
              <a:buFont typeface="Arial" pitchFamily="34" charset="0"/>
              <a:buChar char="•"/>
              <a:defRPr sz="1400" kern="1200">
                <a:solidFill>
                  <a:srgbClr val="565A5C"/>
                </a:solidFill>
                <a:latin typeface="Arial" pitchFamily="34" charset="0"/>
                <a:ea typeface="+mn-ea"/>
                <a:cs typeface="Arial" pitchFamily="34" charset="0"/>
              </a:defRPr>
            </a:lvl3pPr>
            <a:lvl4pPr marL="731520" indent="-182880" algn="l" defTabSz="457200" rtl="0" eaLnBrk="1" latinLnBrk="0" hangingPunct="1">
              <a:spcBef>
                <a:spcPts val="300"/>
              </a:spcBef>
              <a:buClr>
                <a:schemeClr val="tx1"/>
              </a:buClr>
              <a:buFont typeface="Arial" pitchFamily="34" charset="0"/>
              <a:buChar char="•"/>
              <a:defRPr sz="1200" kern="1200">
                <a:solidFill>
                  <a:srgbClr val="565A5C"/>
                </a:solidFill>
                <a:latin typeface="Arial" pitchFamily="34" charset="0"/>
                <a:ea typeface="+mn-ea"/>
                <a:cs typeface="Arial" pitchFamily="34" charset="0"/>
              </a:defRPr>
            </a:lvl4pPr>
            <a:lvl5pPr marL="914400" indent="-182880" algn="l" defTabSz="457200" rtl="0" eaLnBrk="1" latinLnBrk="0" hangingPunct="1">
              <a:spcBef>
                <a:spcPts val="300"/>
              </a:spcBef>
              <a:buClr>
                <a:schemeClr val="tx1"/>
              </a:buClr>
              <a:buFont typeface="Arial" pitchFamily="34" charset="0"/>
              <a:buChar char="•"/>
              <a:defRPr sz="1200" kern="1200">
                <a:solidFill>
                  <a:srgbClr val="565A5C"/>
                </a:solidFill>
                <a:latin typeface="Arial" pitchFamily="34" charset="0"/>
                <a:ea typeface="+mn-ea"/>
                <a:cs typeface="Arial"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Clr>
                <a:srgbClr val="C00000"/>
              </a:buClr>
            </a:pPr>
            <a:endParaRPr lang="fr-FR" sz="1200">
              <a:solidFill>
                <a:schemeClr val="tx1"/>
              </a:solidFill>
            </a:endParaRPr>
          </a:p>
        </p:txBody>
      </p:sp>
      <p:sp>
        <p:nvSpPr>
          <p:cNvPr id="7" name="TextBox 6"/>
          <p:cNvSpPr txBox="1"/>
          <p:nvPr/>
        </p:nvSpPr>
        <p:spPr>
          <a:xfrm>
            <a:off x="464820" y="2845261"/>
            <a:ext cx="8351520" cy="1508105"/>
          </a:xfrm>
          <a:prstGeom prst="rect">
            <a:avLst/>
          </a:prstGeom>
          <a:noFill/>
        </p:spPr>
        <p:txBody>
          <a:bodyPr wrap="square" rtlCol="0">
            <a:spAutoFit/>
          </a:bodyPr>
          <a:lstStyle/>
          <a:p>
            <a:pPr algn="just">
              <a:buClr>
                <a:srgbClr val="C00000"/>
              </a:buClr>
            </a:pPr>
            <a:r>
              <a:rPr lang="fr-FR" sz="2800" dirty="0"/>
              <a:t>Situation of </a:t>
            </a:r>
            <a:r>
              <a:rPr lang="fr-FR" sz="2800" dirty="0" err="1"/>
              <a:t>Limey</a:t>
            </a:r>
            <a:r>
              <a:rPr lang="fr-FR" sz="2800" dirty="0"/>
              <a:t> (</a:t>
            </a:r>
            <a:r>
              <a:rPr lang="fr-FR" sz="2400" i="1" dirty="0" err="1"/>
              <a:t>continued</a:t>
            </a:r>
            <a:r>
              <a:rPr lang="fr-FR" sz="2800" dirty="0"/>
              <a:t>):</a:t>
            </a:r>
          </a:p>
          <a:p>
            <a:endParaRPr lang="fr-FR" sz="2800" dirty="0">
              <a:solidFill>
                <a:srgbClr val="565A5C"/>
              </a:solidFill>
              <a:latin typeface="Calibri" charset="0"/>
              <a:ea typeface="Calibri" charset="0"/>
              <a:cs typeface="Calibri" charset="0"/>
            </a:endParaRPr>
          </a:p>
          <a:p>
            <a:pPr marL="285750" indent="-285750">
              <a:buClr>
                <a:schemeClr val="accent5"/>
              </a:buClr>
              <a:buFont typeface="Arial" pitchFamily="34" charset="0"/>
              <a:buChar char="•"/>
            </a:pPr>
            <a:r>
              <a:rPr lang="fr-FR" dirty="0" err="1">
                <a:solidFill>
                  <a:srgbClr val="565A5C"/>
                </a:solidFill>
                <a:latin typeface="Calibri" charset="0"/>
                <a:ea typeface="Calibri" charset="0"/>
                <a:cs typeface="Calibri" charset="0"/>
              </a:rPr>
              <a:t>Also</a:t>
            </a:r>
            <a:r>
              <a:rPr lang="fr-FR" dirty="0">
                <a:solidFill>
                  <a:srgbClr val="565A5C"/>
                </a:solidFill>
                <a:latin typeface="Calibri" charset="0"/>
                <a:ea typeface="Calibri" charset="0"/>
                <a:cs typeface="Calibri" charset="0"/>
              </a:rPr>
              <a:t>, if </a:t>
            </a:r>
            <a:r>
              <a:rPr lang="fr-FR" dirty="0" err="1">
                <a:solidFill>
                  <a:srgbClr val="565A5C"/>
                </a:solidFill>
                <a:latin typeface="Calibri" charset="0"/>
                <a:ea typeface="Calibri" charset="0"/>
                <a:cs typeface="Calibri" charset="0"/>
              </a:rPr>
              <a:t>Limey</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proceded</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into</a:t>
            </a:r>
            <a:r>
              <a:rPr lang="fr-FR" dirty="0">
                <a:solidFill>
                  <a:srgbClr val="565A5C"/>
                </a:solidFill>
                <a:latin typeface="Calibri" charset="0"/>
                <a:ea typeface="Calibri" charset="0"/>
                <a:cs typeface="Calibri" charset="0"/>
              </a:rPr>
              <a:t> Liquidation, </a:t>
            </a:r>
            <a:r>
              <a:rPr lang="fr-FR" dirty="0" err="1">
                <a:solidFill>
                  <a:srgbClr val="565A5C"/>
                </a:solidFill>
                <a:latin typeface="Calibri" charset="0"/>
                <a:ea typeface="Calibri" charset="0"/>
                <a:cs typeface="Calibri" charset="0"/>
              </a:rPr>
              <a:t>its</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contract</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with</a:t>
            </a:r>
            <a:r>
              <a:rPr lang="fr-FR" dirty="0">
                <a:solidFill>
                  <a:srgbClr val="565A5C"/>
                </a:solidFill>
                <a:latin typeface="Calibri" charset="0"/>
                <a:ea typeface="Calibri" charset="0"/>
                <a:cs typeface="Calibri" charset="0"/>
              </a:rPr>
              <a:t> EA </a:t>
            </a:r>
            <a:r>
              <a:rPr lang="fr-FR" dirty="0" err="1">
                <a:solidFill>
                  <a:srgbClr val="565A5C"/>
                </a:solidFill>
                <a:latin typeface="Calibri" charset="0"/>
                <a:ea typeface="Calibri" charset="0"/>
                <a:cs typeface="Calibri" charset="0"/>
              </a:rPr>
              <a:t>Games</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would</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be</a:t>
            </a:r>
            <a:r>
              <a:rPr lang="fr-FR" dirty="0">
                <a:solidFill>
                  <a:srgbClr val="565A5C"/>
                </a:solidFill>
                <a:latin typeface="Calibri" charset="0"/>
                <a:ea typeface="Calibri" charset="0"/>
                <a:cs typeface="Calibri" charset="0"/>
              </a:rPr>
              <a:t> </a:t>
            </a:r>
            <a:r>
              <a:rPr lang="fr-FR" dirty="0" err="1">
                <a:solidFill>
                  <a:srgbClr val="565A5C"/>
                </a:solidFill>
                <a:latin typeface="Calibri" charset="0"/>
                <a:ea typeface="Calibri" charset="0"/>
                <a:cs typeface="Calibri" charset="0"/>
              </a:rPr>
              <a:t>unassignable</a:t>
            </a:r>
            <a:endParaRPr lang="en-GB" dirty="0">
              <a:solidFill>
                <a:srgbClr val="565A5C"/>
              </a:solidFill>
              <a:latin typeface="Calibri" charset="0"/>
              <a:ea typeface="Calibri" charset="0"/>
              <a:cs typeface="Calibri" charset="0"/>
            </a:endParaRPr>
          </a:p>
        </p:txBody>
      </p:sp>
      <p:sp>
        <p:nvSpPr>
          <p:cNvPr id="6" name="Title 5"/>
          <p:cNvSpPr>
            <a:spLocks noGrp="1"/>
          </p:cNvSpPr>
          <p:nvPr>
            <p:ph type="title"/>
          </p:nvPr>
        </p:nvSpPr>
        <p:spPr/>
        <p:txBody>
          <a:bodyPr/>
          <a:lstStyle/>
          <a:p>
            <a:endParaRPr lang="en-US"/>
          </a:p>
        </p:txBody>
      </p:sp>
    </p:spTree>
    <p:extLst>
      <p:ext uri="{BB962C8B-B14F-4D97-AF65-F5344CB8AC3E}">
        <p14:creationId xmlns:p14="http://schemas.microsoft.com/office/powerpoint/2010/main" val="1433932079"/>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52940"/>
            <a:ext cx="8229600" cy="1143000"/>
          </a:xfrm>
        </p:spPr>
        <p:txBody>
          <a:bodyPr/>
          <a:lstStyle/>
          <a:p>
            <a:pPr marL="514350" indent="-514350">
              <a:buAutoNum type="arabicPeriod"/>
            </a:pPr>
            <a:r>
              <a:rPr lang="en-GB">
                <a:solidFill>
                  <a:srgbClr val="C00000"/>
                </a:solidFill>
              </a:rPr>
              <a:t>Prepack under UK Law</a:t>
            </a:r>
          </a:p>
        </p:txBody>
      </p:sp>
      <p:sp>
        <p:nvSpPr>
          <p:cNvPr id="3" name="Content Placeholder 2"/>
          <p:cNvSpPr>
            <a:spLocks noGrp="1"/>
          </p:cNvSpPr>
          <p:nvPr>
            <p:ph sz="quarter" idx="4294967295"/>
          </p:nvPr>
        </p:nvSpPr>
        <p:spPr>
          <a:xfrm>
            <a:off x="374386" y="2495940"/>
            <a:ext cx="8412480" cy="4892040"/>
          </a:xfrm>
          <a:prstGeom prst="rect">
            <a:avLst/>
          </a:prstGeom>
        </p:spPr>
        <p:txBody>
          <a:bodyPr/>
          <a:lstStyle/>
          <a:p>
            <a:pPr marL="0" indent="0" algn="just">
              <a:buClr>
                <a:schemeClr val="accent5"/>
              </a:buClr>
              <a:buNone/>
            </a:pPr>
            <a:r>
              <a:rPr lang="en-GB" sz="1800" dirty="0"/>
              <a:t>The intention of the Directors was to start up a new company (NewCo) with a different name, employ the same staff, occupy the same premises, with the same Directors who were now to become the new owners of the business and continue working on the same contracts as Limey.</a:t>
            </a:r>
          </a:p>
          <a:p>
            <a:pPr marL="0" indent="0">
              <a:buNone/>
            </a:pPr>
            <a:r>
              <a:rPr lang="en-GB" sz="2800" dirty="0"/>
              <a:t>The process:</a:t>
            </a:r>
          </a:p>
          <a:p>
            <a:pPr>
              <a:buClr>
                <a:schemeClr val="accent5"/>
              </a:buClr>
            </a:pPr>
            <a:r>
              <a:rPr lang="en-GB" sz="1800" dirty="0"/>
              <a:t>Appointment of a Licensed Insolvency Practitioner</a:t>
            </a:r>
          </a:p>
          <a:p>
            <a:pPr>
              <a:buClr>
                <a:schemeClr val="accent5"/>
              </a:buClr>
            </a:pPr>
            <a:r>
              <a:rPr lang="en-GB" sz="1800" dirty="0"/>
              <a:t>Insolvency Practitioner commissions a valuation report and agents commence marketing activities, seeking offers for the business</a:t>
            </a:r>
          </a:p>
          <a:p>
            <a:pPr>
              <a:buClr>
                <a:schemeClr val="accent5"/>
              </a:buClr>
            </a:pPr>
            <a:r>
              <a:rPr lang="en-GB" sz="1800" dirty="0"/>
              <a:t>Offer received from Directors of NewCo to pay £130,000 for the business plus 5% of NewCo’s income for 3 years.</a:t>
            </a:r>
          </a:p>
          <a:p>
            <a:pPr>
              <a:buClr>
                <a:schemeClr val="accent5"/>
              </a:buClr>
            </a:pPr>
            <a:r>
              <a:rPr lang="en-GB" sz="1800" dirty="0"/>
              <a:t>Agents recommend acceptance of this offer (because the team of nerds and geeks were loyal to the Directors of Limey)</a:t>
            </a:r>
          </a:p>
          <a:p>
            <a:pPr>
              <a:buClr>
                <a:schemeClr val="accent5"/>
              </a:buClr>
            </a:pPr>
            <a:r>
              <a:rPr lang="en-GB" sz="1800" dirty="0"/>
              <a:t>Contracts drawn up, agreed, signed and held in escrow</a:t>
            </a:r>
          </a:p>
        </p:txBody>
      </p:sp>
    </p:spTree>
    <p:extLst>
      <p:ext uri="{BB962C8B-B14F-4D97-AF65-F5344CB8AC3E}">
        <p14:creationId xmlns:p14="http://schemas.microsoft.com/office/powerpoint/2010/main" val="4121433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82006" y="2019557"/>
            <a:ext cx="8412480" cy="4175760"/>
          </a:xfrm>
          <a:prstGeom prst="rect">
            <a:avLst/>
          </a:prstGeom>
        </p:spPr>
        <p:txBody>
          <a:bodyPr/>
          <a:lstStyle/>
          <a:p>
            <a:pPr marL="0" indent="0">
              <a:buClr>
                <a:schemeClr val="accent5"/>
              </a:buClr>
              <a:buNone/>
            </a:pPr>
            <a:r>
              <a:rPr lang="en-GB" sz="2000" dirty="0">
                <a:solidFill>
                  <a:schemeClr val="tx1"/>
                </a:solidFill>
              </a:rPr>
              <a:t>The process (continued)</a:t>
            </a:r>
          </a:p>
          <a:p>
            <a:pPr>
              <a:buClr>
                <a:schemeClr val="accent5"/>
              </a:buClr>
            </a:pPr>
            <a:r>
              <a:rPr lang="en-GB" sz="2000" dirty="0"/>
              <a:t>Appointment of Administrators under Paragraph 22 of Schedule B1 to the Insolvency Act 1986 filed in Court at 12 Noon on 3</a:t>
            </a:r>
            <a:r>
              <a:rPr lang="en-GB" sz="2000" baseline="30000" dirty="0"/>
              <a:t>rd</a:t>
            </a:r>
            <a:r>
              <a:rPr lang="en-GB" sz="2000" dirty="0"/>
              <a:t> March.</a:t>
            </a:r>
          </a:p>
          <a:p>
            <a:pPr>
              <a:buClr>
                <a:schemeClr val="accent5"/>
              </a:buClr>
            </a:pPr>
            <a:r>
              <a:rPr lang="en-GB" sz="2000" dirty="0"/>
              <a:t>Sale completed at 1.00pm on 3</a:t>
            </a:r>
            <a:r>
              <a:rPr lang="en-GB" sz="2000" baseline="30000" dirty="0"/>
              <a:t>rd</a:t>
            </a:r>
            <a:r>
              <a:rPr lang="en-GB" sz="2000" dirty="0"/>
              <a:t> March</a:t>
            </a:r>
          </a:p>
          <a:p>
            <a:pPr>
              <a:buClr>
                <a:schemeClr val="accent5"/>
              </a:buClr>
            </a:pPr>
            <a:endParaRPr lang="en-GB" sz="2000" dirty="0"/>
          </a:p>
          <a:p>
            <a:pPr marL="0" indent="0">
              <a:buNone/>
            </a:pPr>
            <a:r>
              <a:rPr lang="en-GB" sz="2000" dirty="0"/>
              <a:t>The results:</a:t>
            </a:r>
          </a:p>
          <a:p>
            <a:pPr>
              <a:buClr>
                <a:schemeClr val="accent5"/>
              </a:buClr>
            </a:pPr>
            <a:r>
              <a:rPr lang="en-GB" sz="2000" dirty="0"/>
              <a:t>£363,595 paid to unsecured creditors to discharge all valid claims in full</a:t>
            </a:r>
          </a:p>
          <a:p>
            <a:pPr>
              <a:buClr>
                <a:schemeClr val="accent5"/>
              </a:buClr>
            </a:pPr>
            <a:r>
              <a:rPr lang="en-GB" sz="2000" dirty="0"/>
              <a:t>£19,285 statutory interest paid to unsecured creditors</a:t>
            </a:r>
          </a:p>
          <a:p>
            <a:pPr>
              <a:buClr>
                <a:schemeClr val="accent5"/>
              </a:buClr>
            </a:pPr>
            <a:r>
              <a:rPr lang="en-GB" sz="2000" dirty="0"/>
              <a:t>Distribution to shareholders (including the 51% German parent company) of £33,307</a:t>
            </a:r>
          </a:p>
          <a:p>
            <a:pPr>
              <a:buClr>
                <a:schemeClr val="accent5"/>
              </a:buClr>
            </a:pPr>
            <a:r>
              <a:rPr lang="en-GB" sz="2000" dirty="0"/>
              <a:t>This compares to an estimated deficiency to creditors on a winding up of £130,397 (before costs), with no distribution to shareholders expected.</a:t>
            </a:r>
          </a:p>
        </p:txBody>
      </p:sp>
      <p:sp>
        <p:nvSpPr>
          <p:cNvPr id="4" name="Slide Number Placeholder 3"/>
          <p:cNvSpPr>
            <a:spLocks noGrp="1"/>
          </p:cNvSpPr>
          <p:nvPr>
            <p:ph type="sldNum" sz="quarter" idx="4294967295"/>
          </p:nvPr>
        </p:nvSpPr>
        <p:spPr>
          <a:xfrm>
            <a:off x="7139460" y="6556650"/>
            <a:ext cx="144000" cy="144000"/>
          </a:xfrm>
          <a:prstGeom prst="rect">
            <a:avLst/>
          </a:prstGeom>
        </p:spPr>
        <p:txBody>
          <a:bodyPr/>
          <a:lstStyle/>
          <a:p>
            <a:fld id="{D34DACC3-9742-4940-92E6-4CAB853A3218}" type="slidenum">
              <a:rPr lang="en-GB" noProof="0" smtClean="0"/>
              <a:pPr/>
              <a:t>122</a:t>
            </a:fld>
            <a:endParaRPr lang="en-GB" noProof="0"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43511434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55681"/>
            <a:ext cx="8229600" cy="1143000"/>
          </a:xfrm>
        </p:spPr>
        <p:txBody>
          <a:bodyPr/>
          <a:lstStyle/>
          <a:p>
            <a:r>
              <a:rPr lang="fr-FR" dirty="0">
                <a:solidFill>
                  <a:srgbClr val="C00000"/>
                </a:solidFill>
              </a:rPr>
              <a:t>2. Prepack under German law</a:t>
            </a:r>
          </a:p>
        </p:txBody>
      </p:sp>
      <p:sp>
        <p:nvSpPr>
          <p:cNvPr id="3" name="Content Placeholder 2"/>
          <p:cNvSpPr>
            <a:spLocks noGrp="1"/>
          </p:cNvSpPr>
          <p:nvPr>
            <p:ph sz="quarter" idx="4294967295"/>
          </p:nvPr>
        </p:nvSpPr>
        <p:spPr>
          <a:xfrm>
            <a:off x="374386" y="2598681"/>
            <a:ext cx="8518154" cy="4572000"/>
          </a:xfrm>
          <a:prstGeom prst="rect">
            <a:avLst/>
          </a:prstGeom>
        </p:spPr>
        <p:txBody>
          <a:bodyPr/>
          <a:lstStyle/>
          <a:p>
            <a:pPr marL="514350" indent="-514350">
              <a:buClr>
                <a:srgbClr val="C00000"/>
              </a:buClr>
              <a:buFont typeface="+mj-lt"/>
              <a:buAutoNum type="arabicPeriod"/>
            </a:pPr>
            <a:r>
              <a:rPr lang="fr-FR" sz="2400" dirty="0" err="1">
                <a:solidFill>
                  <a:schemeClr val="tx1"/>
                </a:solidFill>
              </a:rPr>
              <a:t>Preparation</a:t>
            </a:r>
            <a:r>
              <a:rPr lang="fr-FR" sz="2400" dirty="0">
                <a:solidFill>
                  <a:schemeClr val="tx1"/>
                </a:solidFill>
              </a:rPr>
              <a:t> of Sale</a:t>
            </a:r>
          </a:p>
          <a:p>
            <a:pPr marL="684000" lvl="1">
              <a:buClr>
                <a:srgbClr val="C00000"/>
              </a:buClr>
            </a:pPr>
            <a:r>
              <a:rPr lang="fr-FR" sz="2400" dirty="0">
                <a:solidFill>
                  <a:schemeClr val="tx1"/>
                </a:solidFill>
              </a:rPr>
              <a:t>Evaluation of </a:t>
            </a:r>
            <a:r>
              <a:rPr lang="fr-FR" sz="2400" dirty="0" err="1">
                <a:solidFill>
                  <a:schemeClr val="tx1"/>
                </a:solidFill>
              </a:rPr>
              <a:t>Assets</a:t>
            </a:r>
            <a:endParaRPr lang="fr-FR" sz="2400" dirty="0">
              <a:solidFill>
                <a:schemeClr val="tx1"/>
              </a:solidFill>
            </a:endParaRPr>
          </a:p>
          <a:p>
            <a:pPr marL="684000" lvl="1">
              <a:buClr>
                <a:srgbClr val="C00000"/>
              </a:buClr>
            </a:pPr>
            <a:r>
              <a:rPr lang="fr-FR" sz="2400" dirty="0" err="1">
                <a:solidFill>
                  <a:schemeClr val="tx1"/>
                </a:solidFill>
              </a:rPr>
              <a:t>Negotiating</a:t>
            </a:r>
            <a:r>
              <a:rPr lang="fr-FR" sz="2400" dirty="0">
                <a:solidFill>
                  <a:schemeClr val="tx1"/>
                </a:solidFill>
              </a:rPr>
              <a:t> the Sale / </a:t>
            </a:r>
            <a:r>
              <a:rPr lang="fr-FR" sz="2400" dirty="0" err="1">
                <a:solidFill>
                  <a:schemeClr val="tx1"/>
                </a:solidFill>
              </a:rPr>
              <a:t>draft</a:t>
            </a:r>
            <a:r>
              <a:rPr lang="fr-FR" sz="2400" dirty="0">
                <a:solidFill>
                  <a:schemeClr val="tx1"/>
                </a:solidFill>
              </a:rPr>
              <a:t> </a:t>
            </a:r>
            <a:r>
              <a:rPr lang="fr-FR" sz="2400" dirty="0" err="1">
                <a:solidFill>
                  <a:schemeClr val="tx1"/>
                </a:solidFill>
              </a:rPr>
              <a:t>contract</a:t>
            </a:r>
            <a:r>
              <a:rPr lang="fr-FR" sz="2400" dirty="0">
                <a:solidFill>
                  <a:schemeClr val="tx1"/>
                </a:solidFill>
              </a:rPr>
              <a:t> (</a:t>
            </a:r>
            <a:r>
              <a:rPr lang="fr-FR" sz="2400" dirty="0" err="1">
                <a:solidFill>
                  <a:schemeClr val="tx1"/>
                </a:solidFill>
              </a:rPr>
              <a:t>Binding</a:t>
            </a:r>
            <a:r>
              <a:rPr lang="fr-FR" sz="2400" dirty="0">
                <a:solidFill>
                  <a:schemeClr val="tx1"/>
                </a:solidFill>
              </a:rPr>
              <a:t> </a:t>
            </a:r>
            <a:r>
              <a:rPr lang="fr-FR" sz="2400" dirty="0" err="1">
                <a:solidFill>
                  <a:schemeClr val="tx1"/>
                </a:solidFill>
              </a:rPr>
              <a:t>Offer</a:t>
            </a:r>
            <a:r>
              <a:rPr lang="fr-FR" sz="2400" dirty="0">
                <a:solidFill>
                  <a:schemeClr val="tx1"/>
                </a:solidFill>
              </a:rPr>
              <a:t>)</a:t>
            </a:r>
          </a:p>
          <a:p>
            <a:pPr lvl="1">
              <a:buClr>
                <a:srgbClr val="C00000"/>
              </a:buClr>
            </a:pPr>
            <a:endParaRPr lang="fr-FR" sz="2400" dirty="0">
              <a:solidFill>
                <a:schemeClr val="tx1"/>
              </a:solidFill>
            </a:endParaRPr>
          </a:p>
          <a:p>
            <a:pPr marL="514350" indent="-514350">
              <a:buClr>
                <a:srgbClr val="C00000"/>
              </a:buClr>
              <a:buFont typeface="+mj-lt"/>
              <a:buAutoNum type="arabicPeriod"/>
            </a:pPr>
            <a:r>
              <a:rPr lang="fr-FR" sz="2400" dirty="0" err="1">
                <a:solidFill>
                  <a:schemeClr val="tx1"/>
                </a:solidFill>
              </a:rPr>
              <a:t>Preparation</a:t>
            </a:r>
            <a:r>
              <a:rPr lang="fr-FR" sz="2400" dirty="0">
                <a:solidFill>
                  <a:schemeClr val="tx1"/>
                </a:solidFill>
              </a:rPr>
              <a:t> of </a:t>
            </a:r>
            <a:r>
              <a:rPr lang="fr-FR" sz="2400" dirty="0" err="1">
                <a:solidFill>
                  <a:schemeClr val="tx1"/>
                </a:solidFill>
              </a:rPr>
              <a:t>Petition</a:t>
            </a:r>
            <a:r>
              <a:rPr lang="fr-FR" sz="2400" dirty="0">
                <a:solidFill>
                  <a:schemeClr val="tx1"/>
                </a:solidFill>
              </a:rPr>
              <a:t> for Insolvency </a:t>
            </a:r>
            <a:r>
              <a:rPr lang="fr-FR" sz="2400" dirty="0" err="1">
                <a:solidFill>
                  <a:schemeClr val="tx1"/>
                </a:solidFill>
              </a:rPr>
              <a:t>Proceedings</a:t>
            </a:r>
            <a:endParaRPr lang="fr-FR" sz="2400" dirty="0">
              <a:solidFill>
                <a:schemeClr val="tx1"/>
              </a:solidFill>
            </a:endParaRPr>
          </a:p>
          <a:p>
            <a:pPr marL="684000" lvl="1">
              <a:buClr>
                <a:srgbClr val="C00000"/>
              </a:buClr>
            </a:pPr>
            <a:r>
              <a:rPr lang="fr-FR" sz="2400" dirty="0" err="1">
                <a:solidFill>
                  <a:schemeClr val="tx1"/>
                </a:solidFill>
              </a:rPr>
              <a:t>Identifying</a:t>
            </a:r>
            <a:r>
              <a:rPr lang="fr-FR" sz="2400" dirty="0">
                <a:solidFill>
                  <a:schemeClr val="tx1"/>
                </a:solidFill>
              </a:rPr>
              <a:t> all </a:t>
            </a:r>
            <a:r>
              <a:rPr lang="fr-FR" sz="2400" dirty="0" err="1">
                <a:solidFill>
                  <a:schemeClr val="tx1"/>
                </a:solidFill>
              </a:rPr>
              <a:t>creditors</a:t>
            </a:r>
            <a:r>
              <a:rPr lang="fr-FR" sz="2400" dirty="0">
                <a:solidFill>
                  <a:schemeClr val="tx1"/>
                </a:solidFill>
              </a:rPr>
              <a:t> (</a:t>
            </a:r>
            <a:r>
              <a:rPr lang="fr-FR" sz="2400" dirty="0" err="1">
                <a:solidFill>
                  <a:schemeClr val="tx1"/>
                </a:solidFill>
              </a:rPr>
              <a:t>eligible</a:t>
            </a:r>
            <a:r>
              <a:rPr lang="fr-FR" sz="2400" dirty="0">
                <a:solidFill>
                  <a:schemeClr val="tx1"/>
                </a:solidFill>
              </a:rPr>
              <a:t> </a:t>
            </a:r>
            <a:r>
              <a:rPr lang="fr-FR" sz="2400" dirty="0" err="1">
                <a:solidFill>
                  <a:schemeClr val="tx1"/>
                </a:solidFill>
              </a:rPr>
              <a:t>creditors</a:t>
            </a:r>
            <a:r>
              <a:rPr lang="fr-FR" sz="2400" dirty="0">
                <a:solidFill>
                  <a:schemeClr val="tx1"/>
                </a:solidFill>
              </a:rPr>
              <a:t> </a:t>
            </a:r>
            <a:r>
              <a:rPr lang="fr-FR" sz="2400" dirty="0" err="1">
                <a:solidFill>
                  <a:schemeClr val="tx1"/>
                </a:solidFill>
              </a:rPr>
              <a:t>list</a:t>
            </a:r>
            <a:r>
              <a:rPr lang="fr-FR" sz="2400" dirty="0">
                <a:solidFill>
                  <a:schemeClr val="tx1"/>
                </a:solidFill>
              </a:rPr>
              <a:t>, § 13 </a:t>
            </a:r>
            <a:r>
              <a:rPr lang="fr-FR" sz="2400" dirty="0" err="1">
                <a:solidFill>
                  <a:schemeClr val="tx1"/>
                </a:solidFill>
              </a:rPr>
              <a:t>InsO</a:t>
            </a:r>
            <a:r>
              <a:rPr lang="fr-FR" sz="2400" dirty="0">
                <a:solidFill>
                  <a:schemeClr val="tx1"/>
                </a:solidFill>
              </a:rPr>
              <a:t>)</a:t>
            </a:r>
          </a:p>
          <a:p>
            <a:pPr marL="684000" lvl="1">
              <a:buClr>
                <a:srgbClr val="C00000"/>
              </a:buClr>
            </a:pPr>
            <a:r>
              <a:rPr lang="fr-FR" sz="2400" dirty="0" err="1">
                <a:solidFill>
                  <a:schemeClr val="tx1"/>
                </a:solidFill>
              </a:rPr>
              <a:t>Identify</a:t>
            </a:r>
            <a:r>
              <a:rPr lang="fr-FR" sz="2400" dirty="0">
                <a:solidFill>
                  <a:schemeClr val="tx1"/>
                </a:solidFill>
              </a:rPr>
              <a:t> possible participants for </a:t>
            </a:r>
            <a:r>
              <a:rPr lang="fr-FR" sz="2400" dirty="0" err="1">
                <a:solidFill>
                  <a:schemeClr val="tx1"/>
                </a:solidFill>
              </a:rPr>
              <a:t>provisional</a:t>
            </a:r>
            <a:r>
              <a:rPr lang="fr-FR" sz="2400" dirty="0">
                <a:solidFill>
                  <a:schemeClr val="tx1"/>
                </a:solidFill>
              </a:rPr>
              <a:t> </a:t>
            </a:r>
            <a:r>
              <a:rPr lang="fr-FR" sz="2400" dirty="0" err="1">
                <a:solidFill>
                  <a:schemeClr val="tx1"/>
                </a:solidFill>
              </a:rPr>
              <a:t>creditors</a:t>
            </a:r>
            <a:r>
              <a:rPr lang="fr-FR" sz="2400" dirty="0">
                <a:solidFill>
                  <a:schemeClr val="tx1"/>
                </a:solidFill>
              </a:rPr>
              <a:t> </a:t>
            </a:r>
            <a:r>
              <a:rPr lang="fr-FR" sz="2400" dirty="0" err="1">
                <a:solidFill>
                  <a:schemeClr val="tx1"/>
                </a:solidFill>
              </a:rPr>
              <a:t>committee</a:t>
            </a:r>
            <a:r>
              <a:rPr lang="fr-FR" sz="2400" dirty="0">
                <a:solidFill>
                  <a:schemeClr val="tx1"/>
                </a:solidFill>
              </a:rPr>
              <a:t> (PCC)</a:t>
            </a:r>
          </a:p>
          <a:p>
            <a:pPr marL="684000" lvl="1">
              <a:buClr>
                <a:srgbClr val="C00000"/>
              </a:buClr>
            </a:pPr>
            <a:r>
              <a:rPr lang="fr-FR" sz="2400" dirty="0" err="1">
                <a:solidFill>
                  <a:schemeClr val="tx1"/>
                </a:solidFill>
              </a:rPr>
              <a:t>Identify</a:t>
            </a:r>
            <a:r>
              <a:rPr lang="fr-FR" sz="2400" dirty="0">
                <a:solidFill>
                  <a:schemeClr val="tx1"/>
                </a:solidFill>
              </a:rPr>
              <a:t> possible (</a:t>
            </a:r>
            <a:r>
              <a:rPr lang="fr-FR" sz="2400" dirty="0" err="1">
                <a:solidFill>
                  <a:schemeClr val="tx1"/>
                </a:solidFill>
              </a:rPr>
              <a:t>provisional</a:t>
            </a:r>
            <a:r>
              <a:rPr lang="fr-FR" sz="2400" dirty="0">
                <a:solidFill>
                  <a:schemeClr val="tx1"/>
                </a:solidFill>
              </a:rPr>
              <a:t>) Insolvency </a:t>
            </a:r>
            <a:r>
              <a:rPr lang="fr-FR" sz="2400" dirty="0" err="1">
                <a:solidFill>
                  <a:schemeClr val="tx1"/>
                </a:solidFill>
              </a:rPr>
              <a:t>Administrator</a:t>
            </a:r>
            <a:r>
              <a:rPr lang="fr-FR" sz="2400" dirty="0">
                <a:solidFill>
                  <a:schemeClr val="tx1"/>
                </a:solidFill>
              </a:rPr>
              <a:t> (PIA)</a:t>
            </a:r>
          </a:p>
        </p:txBody>
      </p:sp>
    </p:spTree>
    <p:extLst>
      <p:ext uri="{BB962C8B-B14F-4D97-AF65-F5344CB8AC3E}">
        <p14:creationId xmlns:p14="http://schemas.microsoft.com/office/powerpoint/2010/main" val="57463864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74386" y="1422436"/>
            <a:ext cx="8412480" cy="4572000"/>
          </a:xfrm>
          <a:prstGeom prst="rect">
            <a:avLst/>
          </a:prstGeom>
        </p:spPr>
        <p:txBody>
          <a:bodyPr/>
          <a:lstStyle/>
          <a:p>
            <a:pPr marL="186372" lvl="1" indent="0">
              <a:buClr>
                <a:srgbClr val="C00000"/>
              </a:buClr>
              <a:buNone/>
            </a:pPr>
            <a:endParaRPr lang="fr-FR" sz="2400" dirty="0">
              <a:solidFill>
                <a:schemeClr val="tx1"/>
              </a:solidFill>
            </a:endParaRPr>
          </a:p>
          <a:p>
            <a:pPr marL="514350" indent="-514350">
              <a:buClr>
                <a:srgbClr val="C00000"/>
              </a:buClr>
              <a:buFont typeface="+mj-lt"/>
              <a:buAutoNum type="arabicPeriod" startAt="3"/>
            </a:pPr>
            <a:r>
              <a:rPr lang="fr-FR" sz="2400" dirty="0" err="1">
                <a:solidFill>
                  <a:schemeClr val="tx1"/>
                </a:solidFill>
              </a:rPr>
              <a:t>Petition</a:t>
            </a:r>
            <a:r>
              <a:rPr lang="fr-FR" sz="2400" dirty="0">
                <a:solidFill>
                  <a:schemeClr val="tx1"/>
                </a:solidFill>
              </a:rPr>
              <a:t> for Insolvency </a:t>
            </a:r>
            <a:r>
              <a:rPr lang="fr-FR" sz="2400" dirty="0" err="1">
                <a:solidFill>
                  <a:schemeClr val="tx1"/>
                </a:solidFill>
              </a:rPr>
              <a:t>Proceedings</a:t>
            </a:r>
            <a:endParaRPr lang="fr-FR" sz="2400" dirty="0">
              <a:solidFill>
                <a:schemeClr val="tx1"/>
              </a:solidFill>
            </a:endParaRPr>
          </a:p>
          <a:p>
            <a:pPr marL="684000" lvl="1">
              <a:buClr>
                <a:srgbClr val="C00000"/>
              </a:buClr>
            </a:pPr>
            <a:r>
              <a:rPr lang="fr-FR" sz="2400" dirty="0">
                <a:solidFill>
                  <a:schemeClr val="tx1"/>
                </a:solidFill>
              </a:rPr>
              <a:t>Once the </a:t>
            </a:r>
            <a:r>
              <a:rPr lang="fr-FR" sz="2400" dirty="0" err="1">
                <a:solidFill>
                  <a:schemeClr val="tx1"/>
                </a:solidFill>
              </a:rPr>
              <a:t>preparations</a:t>
            </a:r>
            <a:r>
              <a:rPr lang="fr-FR" sz="2400" dirty="0">
                <a:solidFill>
                  <a:schemeClr val="tx1"/>
                </a:solidFill>
              </a:rPr>
              <a:t> are </a:t>
            </a:r>
            <a:r>
              <a:rPr lang="fr-FR" sz="2400" dirty="0" err="1">
                <a:solidFill>
                  <a:schemeClr val="tx1"/>
                </a:solidFill>
              </a:rPr>
              <a:t>completed</a:t>
            </a:r>
            <a:r>
              <a:rPr lang="fr-FR" sz="2400" dirty="0">
                <a:solidFill>
                  <a:schemeClr val="tx1"/>
                </a:solidFill>
              </a:rPr>
              <a:t>, </a:t>
            </a:r>
            <a:r>
              <a:rPr lang="fr-FR" sz="2400" dirty="0" err="1">
                <a:solidFill>
                  <a:schemeClr val="tx1"/>
                </a:solidFill>
              </a:rPr>
              <a:t>Limey</a:t>
            </a:r>
            <a:r>
              <a:rPr lang="fr-FR" sz="2400" dirty="0">
                <a:solidFill>
                  <a:schemeClr val="tx1"/>
                </a:solidFill>
              </a:rPr>
              <a:t> files for Insolvency</a:t>
            </a:r>
          </a:p>
          <a:p>
            <a:pPr marL="684000" lvl="1">
              <a:buClr>
                <a:srgbClr val="C00000"/>
              </a:buClr>
            </a:pPr>
            <a:r>
              <a:rPr lang="fr-FR" sz="2400" dirty="0">
                <a:solidFill>
                  <a:schemeClr val="tx1"/>
                </a:solidFill>
              </a:rPr>
              <a:t>Court </a:t>
            </a:r>
            <a:r>
              <a:rPr lang="fr-FR" sz="2400" dirty="0" err="1">
                <a:solidFill>
                  <a:schemeClr val="tx1"/>
                </a:solidFill>
              </a:rPr>
              <a:t>will</a:t>
            </a:r>
            <a:r>
              <a:rPr lang="fr-FR" sz="2400" dirty="0">
                <a:solidFill>
                  <a:schemeClr val="tx1"/>
                </a:solidFill>
              </a:rPr>
              <a:t> appoint PIA and </a:t>
            </a:r>
            <a:r>
              <a:rPr lang="fr-FR" sz="2400" dirty="0" err="1">
                <a:solidFill>
                  <a:schemeClr val="tx1"/>
                </a:solidFill>
              </a:rPr>
              <a:t>might</a:t>
            </a:r>
            <a:r>
              <a:rPr lang="fr-FR" sz="2400" dirty="0">
                <a:solidFill>
                  <a:schemeClr val="tx1"/>
                </a:solidFill>
              </a:rPr>
              <a:t> appoint PCC (PIA </a:t>
            </a:r>
            <a:r>
              <a:rPr lang="fr-FR" sz="2400" dirty="0" err="1">
                <a:solidFill>
                  <a:schemeClr val="tx1"/>
                </a:solidFill>
              </a:rPr>
              <a:t>can</a:t>
            </a:r>
            <a:r>
              <a:rPr lang="fr-FR" sz="2400" dirty="0">
                <a:solidFill>
                  <a:schemeClr val="tx1"/>
                </a:solidFill>
              </a:rPr>
              <a:t> </a:t>
            </a:r>
            <a:r>
              <a:rPr lang="fr-FR" sz="2400" dirty="0" err="1">
                <a:solidFill>
                  <a:schemeClr val="tx1"/>
                </a:solidFill>
              </a:rPr>
              <a:t>request</a:t>
            </a:r>
            <a:r>
              <a:rPr lang="fr-FR" sz="2400" dirty="0">
                <a:solidFill>
                  <a:schemeClr val="tx1"/>
                </a:solidFill>
              </a:rPr>
              <a:t> </a:t>
            </a:r>
            <a:r>
              <a:rPr lang="fr-FR" sz="2400" dirty="0" err="1">
                <a:solidFill>
                  <a:schemeClr val="tx1"/>
                </a:solidFill>
              </a:rPr>
              <a:t>appointment</a:t>
            </a:r>
            <a:r>
              <a:rPr lang="fr-FR" sz="2400" dirty="0">
                <a:solidFill>
                  <a:schemeClr val="tx1"/>
                </a:solidFill>
              </a:rPr>
              <a:t> of PCC) </a:t>
            </a:r>
          </a:p>
          <a:p>
            <a:pPr marL="684000" lvl="1">
              <a:buClr>
                <a:srgbClr val="C00000"/>
              </a:buClr>
            </a:pPr>
            <a:r>
              <a:rPr lang="fr-FR" sz="2400" dirty="0" err="1">
                <a:solidFill>
                  <a:schemeClr val="tx1"/>
                </a:solidFill>
              </a:rPr>
              <a:t>Depending</a:t>
            </a:r>
            <a:r>
              <a:rPr lang="fr-FR" sz="2400" dirty="0">
                <a:solidFill>
                  <a:schemeClr val="tx1"/>
                </a:solidFill>
              </a:rPr>
              <a:t> on </a:t>
            </a:r>
            <a:r>
              <a:rPr lang="fr-FR" sz="2400" dirty="0" err="1">
                <a:solidFill>
                  <a:schemeClr val="tx1"/>
                </a:solidFill>
              </a:rPr>
              <a:t>Timescale</a:t>
            </a:r>
            <a:r>
              <a:rPr lang="fr-FR" sz="2400" dirty="0">
                <a:solidFill>
                  <a:schemeClr val="tx1"/>
                </a:solidFill>
              </a:rPr>
              <a:t>, PIA </a:t>
            </a:r>
            <a:r>
              <a:rPr lang="fr-FR" sz="2400" dirty="0" err="1">
                <a:solidFill>
                  <a:schemeClr val="tx1"/>
                </a:solidFill>
              </a:rPr>
              <a:t>can</a:t>
            </a:r>
            <a:r>
              <a:rPr lang="fr-FR" sz="2400" dirty="0">
                <a:solidFill>
                  <a:schemeClr val="tx1"/>
                </a:solidFill>
              </a:rPr>
              <a:t> </a:t>
            </a:r>
            <a:r>
              <a:rPr lang="fr-FR" sz="2400" dirty="0" err="1">
                <a:solidFill>
                  <a:schemeClr val="tx1"/>
                </a:solidFill>
              </a:rPr>
              <a:t>initiate</a:t>
            </a:r>
            <a:r>
              <a:rPr lang="fr-FR" sz="2400" dirty="0">
                <a:solidFill>
                  <a:schemeClr val="tx1"/>
                </a:solidFill>
              </a:rPr>
              <a:t> </a:t>
            </a:r>
            <a:r>
              <a:rPr lang="fr-FR" sz="2400" dirty="0" err="1">
                <a:solidFill>
                  <a:schemeClr val="tx1"/>
                </a:solidFill>
              </a:rPr>
              <a:t>financing</a:t>
            </a:r>
            <a:r>
              <a:rPr lang="fr-FR" sz="2400" dirty="0">
                <a:solidFill>
                  <a:schemeClr val="tx1"/>
                </a:solidFill>
              </a:rPr>
              <a:t> for </a:t>
            </a:r>
            <a:r>
              <a:rPr lang="fr-FR" sz="2400" dirty="0" err="1">
                <a:solidFill>
                  <a:schemeClr val="tx1"/>
                </a:solidFill>
              </a:rPr>
              <a:t>insolvency</a:t>
            </a:r>
            <a:r>
              <a:rPr lang="fr-FR" sz="2400" dirty="0">
                <a:solidFill>
                  <a:schemeClr val="tx1"/>
                </a:solidFill>
              </a:rPr>
              <a:t> </a:t>
            </a:r>
            <a:r>
              <a:rPr lang="fr-FR" sz="2400" dirty="0" err="1">
                <a:solidFill>
                  <a:schemeClr val="tx1"/>
                </a:solidFill>
              </a:rPr>
              <a:t>payments</a:t>
            </a:r>
            <a:r>
              <a:rPr lang="fr-FR" sz="2400" dirty="0">
                <a:solidFill>
                  <a:schemeClr val="tx1"/>
                </a:solidFill>
              </a:rPr>
              <a:t> (</a:t>
            </a:r>
            <a:r>
              <a:rPr lang="fr-FR" sz="2400" dirty="0" err="1">
                <a:solidFill>
                  <a:schemeClr val="tx1"/>
                </a:solidFill>
              </a:rPr>
              <a:t>wages</a:t>
            </a:r>
            <a:r>
              <a:rPr lang="fr-FR" sz="2400" dirty="0">
                <a:solidFill>
                  <a:schemeClr val="tx1"/>
                </a:solidFill>
              </a:rPr>
              <a:t>) </a:t>
            </a:r>
          </a:p>
          <a:p>
            <a:pPr marL="684000" lvl="1">
              <a:buClr>
                <a:srgbClr val="C00000"/>
              </a:buClr>
            </a:pPr>
            <a:r>
              <a:rPr lang="fr-FR" sz="2400" dirty="0">
                <a:solidFill>
                  <a:schemeClr val="tx1"/>
                </a:solidFill>
              </a:rPr>
              <a:t>PIA </a:t>
            </a:r>
            <a:r>
              <a:rPr lang="fr-FR" sz="2400" dirty="0" err="1">
                <a:solidFill>
                  <a:schemeClr val="tx1"/>
                </a:solidFill>
              </a:rPr>
              <a:t>checks</a:t>
            </a:r>
            <a:r>
              <a:rPr lang="fr-FR" sz="2400" dirty="0">
                <a:solidFill>
                  <a:schemeClr val="tx1"/>
                </a:solidFill>
              </a:rPr>
              <a:t> Evaluation of </a:t>
            </a:r>
            <a:r>
              <a:rPr lang="fr-FR" sz="2400" dirty="0" err="1">
                <a:solidFill>
                  <a:schemeClr val="tx1"/>
                </a:solidFill>
              </a:rPr>
              <a:t>Assets</a:t>
            </a:r>
            <a:r>
              <a:rPr lang="fr-FR" sz="2400" dirty="0">
                <a:solidFill>
                  <a:schemeClr val="tx1"/>
                </a:solidFill>
              </a:rPr>
              <a:t> and </a:t>
            </a:r>
            <a:r>
              <a:rPr lang="fr-FR" sz="2400" dirty="0" err="1">
                <a:solidFill>
                  <a:schemeClr val="tx1"/>
                </a:solidFill>
              </a:rPr>
              <a:t>draft</a:t>
            </a:r>
            <a:r>
              <a:rPr lang="fr-FR" sz="2400" dirty="0">
                <a:solidFill>
                  <a:schemeClr val="tx1"/>
                </a:solidFill>
              </a:rPr>
              <a:t> </a:t>
            </a:r>
            <a:r>
              <a:rPr lang="fr-FR" sz="2400" dirty="0" err="1">
                <a:solidFill>
                  <a:schemeClr val="tx1"/>
                </a:solidFill>
              </a:rPr>
              <a:t>contract</a:t>
            </a:r>
            <a:endParaRPr lang="fr-FR" sz="2400" dirty="0">
              <a:solidFill>
                <a:schemeClr val="tx1"/>
              </a:solidFill>
            </a:endParaRPr>
          </a:p>
          <a:p>
            <a:pPr marL="684000" lvl="1">
              <a:buClr>
                <a:srgbClr val="C00000"/>
              </a:buClr>
            </a:pPr>
            <a:r>
              <a:rPr lang="fr-FR" sz="2400" dirty="0" err="1">
                <a:solidFill>
                  <a:schemeClr val="tx1"/>
                </a:solidFill>
              </a:rPr>
              <a:t>Buyer</a:t>
            </a:r>
            <a:r>
              <a:rPr lang="fr-FR" sz="2400" dirty="0">
                <a:solidFill>
                  <a:schemeClr val="tx1"/>
                </a:solidFill>
              </a:rPr>
              <a:t> </a:t>
            </a:r>
            <a:r>
              <a:rPr lang="fr-FR" sz="2400" dirty="0" err="1">
                <a:solidFill>
                  <a:schemeClr val="tx1"/>
                </a:solidFill>
              </a:rPr>
              <a:t>submits</a:t>
            </a:r>
            <a:r>
              <a:rPr lang="fr-FR" sz="2400" dirty="0">
                <a:solidFill>
                  <a:schemeClr val="tx1"/>
                </a:solidFill>
              </a:rPr>
              <a:t> </a:t>
            </a:r>
            <a:r>
              <a:rPr lang="fr-FR" sz="2400" dirty="0" err="1">
                <a:solidFill>
                  <a:schemeClr val="tx1"/>
                </a:solidFill>
              </a:rPr>
              <a:t>binding</a:t>
            </a:r>
            <a:r>
              <a:rPr lang="fr-FR" sz="2400" dirty="0">
                <a:solidFill>
                  <a:schemeClr val="tx1"/>
                </a:solidFill>
              </a:rPr>
              <a:t> </a:t>
            </a:r>
            <a:r>
              <a:rPr lang="fr-FR" sz="2400" dirty="0" err="1">
                <a:solidFill>
                  <a:schemeClr val="tx1"/>
                </a:solidFill>
              </a:rPr>
              <a:t>offer</a:t>
            </a:r>
            <a:r>
              <a:rPr lang="fr-FR" sz="2400" dirty="0">
                <a:solidFill>
                  <a:schemeClr val="tx1"/>
                </a:solidFill>
              </a:rPr>
              <a:t> to PIA </a:t>
            </a:r>
          </a:p>
          <a:p>
            <a:pPr marL="684000" lvl="1">
              <a:buClr>
                <a:srgbClr val="C00000"/>
              </a:buClr>
            </a:pPr>
            <a:r>
              <a:rPr lang="fr-FR" sz="2400" dirty="0">
                <a:solidFill>
                  <a:schemeClr val="tx1"/>
                </a:solidFill>
              </a:rPr>
              <a:t>PIA files experts opinion </a:t>
            </a:r>
            <a:r>
              <a:rPr lang="fr-FR" sz="2400" dirty="0" err="1">
                <a:solidFill>
                  <a:schemeClr val="tx1"/>
                </a:solidFill>
              </a:rPr>
              <a:t>regarding</a:t>
            </a:r>
            <a:r>
              <a:rPr lang="fr-FR" sz="2400" dirty="0">
                <a:solidFill>
                  <a:schemeClr val="tx1"/>
                </a:solidFill>
              </a:rPr>
              <a:t> the commencement of the insolvency </a:t>
            </a:r>
            <a:r>
              <a:rPr lang="fr-FR" sz="2400" dirty="0" err="1">
                <a:solidFill>
                  <a:schemeClr val="tx1"/>
                </a:solidFill>
              </a:rPr>
              <a:t>proceedings</a:t>
            </a:r>
            <a:endParaRPr lang="fr-FR" sz="2400" dirty="0">
              <a:solidFill>
                <a:schemeClr val="tx1"/>
              </a:solidFill>
            </a:endParaRPr>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75821994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74386" y="1403942"/>
            <a:ext cx="8412480" cy="4572000"/>
          </a:xfrm>
          <a:prstGeom prst="rect">
            <a:avLst/>
          </a:prstGeom>
        </p:spPr>
        <p:txBody>
          <a:bodyPr/>
          <a:lstStyle/>
          <a:p>
            <a:pPr marL="186372" lvl="1" indent="0">
              <a:buClr>
                <a:srgbClr val="C00000"/>
              </a:buClr>
              <a:buNone/>
            </a:pPr>
            <a:endParaRPr lang="fr-FR" sz="2200" dirty="0">
              <a:solidFill>
                <a:schemeClr val="tx1"/>
              </a:solidFill>
            </a:endParaRPr>
          </a:p>
          <a:p>
            <a:pPr marL="514350" indent="-514350">
              <a:buClr>
                <a:srgbClr val="C00000"/>
              </a:buClr>
              <a:buFont typeface="+mj-lt"/>
              <a:buAutoNum type="arabicPeriod" startAt="4"/>
            </a:pPr>
            <a:r>
              <a:rPr lang="fr-FR" sz="2200" dirty="0" err="1">
                <a:solidFill>
                  <a:schemeClr val="tx1"/>
                </a:solidFill>
              </a:rPr>
              <a:t>Opening</a:t>
            </a:r>
            <a:r>
              <a:rPr lang="fr-FR" sz="2200" dirty="0">
                <a:solidFill>
                  <a:schemeClr val="tx1"/>
                </a:solidFill>
              </a:rPr>
              <a:t> of Insolvency </a:t>
            </a:r>
            <a:r>
              <a:rPr lang="fr-FR" sz="2200" dirty="0" err="1">
                <a:solidFill>
                  <a:schemeClr val="tx1"/>
                </a:solidFill>
              </a:rPr>
              <a:t>Proceedings</a:t>
            </a:r>
            <a:endParaRPr lang="fr-FR" sz="2200" dirty="0">
              <a:solidFill>
                <a:schemeClr val="tx1"/>
              </a:solidFill>
            </a:endParaRPr>
          </a:p>
          <a:p>
            <a:pPr marL="684000" lvl="1">
              <a:buClr>
                <a:srgbClr val="C00000"/>
              </a:buClr>
            </a:pPr>
            <a:r>
              <a:rPr lang="fr-FR" sz="2200" dirty="0">
                <a:solidFill>
                  <a:schemeClr val="tx1"/>
                </a:solidFill>
              </a:rPr>
              <a:t>Court opens </a:t>
            </a:r>
            <a:r>
              <a:rPr lang="fr-FR" sz="2200" dirty="0" err="1">
                <a:solidFill>
                  <a:schemeClr val="tx1"/>
                </a:solidFill>
              </a:rPr>
              <a:t>insolvency</a:t>
            </a:r>
            <a:r>
              <a:rPr lang="fr-FR" sz="2200" dirty="0">
                <a:solidFill>
                  <a:schemeClr val="tx1"/>
                </a:solidFill>
              </a:rPr>
              <a:t> </a:t>
            </a:r>
            <a:r>
              <a:rPr lang="fr-FR" sz="2200" dirty="0" err="1">
                <a:solidFill>
                  <a:schemeClr val="tx1"/>
                </a:solidFill>
              </a:rPr>
              <a:t>proceedings</a:t>
            </a:r>
            <a:r>
              <a:rPr lang="fr-FR" sz="2200" dirty="0">
                <a:solidFill>
                  <a:schemeClr val="tx1"/>
                </a:solidFill>
              </a:rPr>
              <a:t> and appoints PIA as </a:t>
            </a:r>
            <a:r>
              <a:rPr lang="fr-FR" sz="2200" dirty="0" err="1">
                <a:solidFill>
                  <a:schemeClr val="tx1"/>
                </a:solidFill>
              </a:rPr>
              <a:t>Insolvenvy</a:t>
            </a:r>
            <a:r>
              <a:rPr lang="fr-FR" sz="2200" dirty="0">
                <a:solidFill>
                  <a:schemeClr val="tx1"/>
                </a:solidFill>
              </a:rPr>
              <a:t> </a:t>
            </a:r>
            <a:r>
              <a:rPr lang="fr-FR" sz="2200" dirty="0" err="1">
                <a:solidFill>
                  <a:schemeClr val="tx1"/>
                </a:solidFill>
              </a:rPr>
              <a:t>Administrator</a:t>
            </a:r>
            <a:r>
              <a:rPr lang="fr-FR" sz="2200" dirty="0">
                <a:solidFill>
                  <a:schemeClr val="tx1"/>
                </a:solidFill>
              </a:rPr>
              <a:t> (IA). </a:t>
            </a:r>
            <a:r>
              <a:rPr lang="fr-FR" sz="2200" dirty="0" err="1">
                <a:solidFill>
                  <a:schemeClr val="tx1"/>
                </a:solidFill>
              </a:rPr>
              <a:t>Upon</a:t>
            </a:r>
            <a:r>
              <a:rPr lang="fr-FR" sz="2200" dirty="0">
                <a:solidFill>
                  <a:schemeClr val="tx1"/>
                </a:solidFill>
              </a:rPr>
              <a:t> </a:t>
            </a:r>
            <a:r>
              <a:rPr lang="fr-FR" sz="2200" dirty="0" err="1">
                <a:solidFill>
                  <a:schemeClr val="tx1"/>
                </a:solidFill>
              </a:rPr>
              <a:t>request</a:t>
            </a:r>
            <a:r>
              <a:rPr lang="fr-FR" sz="2200" dirty="0">
                <a:solidFill>
                  <a:schemeClr val="tx1"/>
                </a:solidFill>
              </a:rPr>
              <a:t>, court </a:t>
            </a:r>
            <a:r>
              <a:rPr lang="fr-FR" sz="2200" dirty="0" err="1">
                <a:solidFill>
                  <a:schemeClr val="tx1"/>
                </a:solidFill>
              </a:rPr>
              <a:t>will</a:t>
            </a:r>
            <a:r>
              <a:rPr lang="fr-FR" sz="2200" dirty="0">
                <a:solidFill>
                  <a:schemeClr val="tx1"/>
                </a:solidFill>
              </a:rPr>
              <a:t> appoint PCC in the </a:t>
            </a:r>
            <a:r>
              <a:rPr lang="fr-FR" sz="2200" dirty="0" err="1">
                <a:solidFill>
                  <a:schemeClr val="tx1"/>
                </a:solidFill>
              </a:rPr>
              <a:t>opened</a:t>
            </a:r>
            <a:r>
              <a:rPr lang="fr-FR" sz="2200" dirty="0">
                <a:solidFill>
                  <a:schemeClr val="tx1"/>
                </a:solidFill>
              </a:rPr>
              <a:t> </a:t>
            </a:r>
            <a:r>
              <a:rPr lang="fr-FR" sz="2200" dirty="0" err="1">
                <a:solidFill>
                  <a:schemeClr val="tx1"/>
                </a:solidFill>
              </a:rPr>
              <a:t>proceedings</a:t>
            </a:r>
            <a:r>
              <a:rPr lang="fr-FR" sz="2200" dirty="0">
                <a:solidFill>
                  <a:schemeClr val="tx1"/>
                </a:solidFill>
              </a:rPr>
              <a:t>. </a:t>
            </a:r>
          </a:p>
          <a:p>
            <a:pPr marL="684000" lvl="1">
              <a:buClr>
                <a:srgbClr val="C00000"/>
              </a:buClr>
            </a:pPr>
            <a:r>
              <a:rPr lang="fr-FR" sz="2200" dirty="0">
                <a:solidFill>
                  <a:schemeClr val="tx1"/>
                </a:solidFill>
              </a:rPr>
              <a:t>IA </a:t>
            </a:r>
            <a:r>
              <a:rPr lang="fr-FR" sz="2200" dirty="0" err="1">
                <a:solidFill>
                  <a:schemeClr val="tx1"/>
                </a:solidFill>
              </a:rPr>
              <a:t>consults</a:t>
            </a:r>
            <a:r>
              <a:rPr lang="fr-FR" sz="2200" dirty="0">
                <a:solidFill>
                  <a:schemeClr val="tx1"/>
                </a:solidFill>
              </a:rPr>
              <a:t> </a:t>
            </a:r>
            <a:r>
              <a:rPr lang="fr-FR" sz="2200" dirty="0" err="1">
                <a:solidFill>
                  <a:schemeClr val="tx1"/>
                </a:solidFill>
              </a:rPr>
              <a:t>with</a:t>
            </a:r>
            <a:r>
              <a:rPr lang="fr-FR" sz="2200" dirty="0">
                <a:solidFill>
                  <a:schemeClr val="tx1"/>
                </a:solidFill>
              </a:rPr>
              <a:t> PCC </a:t>
            </a:r>
            <a:r>
              <a:rPr lang="fr-FR" sz="2200" dirty="0" err="1">
                <a:solidFill>
                  <a:schemeClr val="tx1"/>
                </a:solidFill>
              </a:rPr>
              <a:t>regarding</a:t>
            </a:r>
            <a:r>
              <a:rPr lang="fr-FR" sz="2200" dirty="0">
                <a:solidFill>
                  <a:schemeClr val="tx1"/>
                </a:solidFill>
              </a:rPr>
              <a:t> the </a:t>
            </a:r>
            <a:r>
              <a:rPr lang="fr-FR" sz="2200" dirty="0" err="1">
                <a:solidFill>
                  <a:schemeClr val="tx1"/>
                </a:solidFill>
              </a:rPr>
              <a:t>Binding</a:t>
            </a:r>
            <a:r>
              <a:rPr lang="fr-FR" sz="2200" dirty="0">
                <a:solidFill>
                  <a:schemeClr val="tx1"/>
                </a:solidFill>
              </a:rPr>
              <a:t> </a:t>
            </a:r>
            <a:r>
              <a:rPr lang="fr-FR" sz="2200" dirty="0" err="1">
                <a:solidFill>
                  <a:schemeClr val="tx1"/>
                </a:solidFill>
              </a:rPr>
              <a:t>Offer</a:t>
            </a:r>
            <a:r>
              <a:rPr lang="fr-FR" sz="2200" dirty="0">
                <a:solidFill>
                  <a:schemeClr val="tx1"/>
                </a:solidFill>
              </a:rPr>
              <a:t>.</a:t>
            </a:r>
          </a:p>
          <a:p>
            <a:pPr marL="684000" lvl="1">
              <a:buClr>
                <a:srgbClr val="C00000"/>
              </a:buClr>
            </a:pPr>
            <a:r>
              <a:rPr lang="fr-FR" sz="2200" dirty="0">
                <a:solidFill>
                  <a:schemeClr val="tx1"/>
                </a:solidFill>
              </a:rPr>
              <a:t>IA </a:t>
            </a:r>
            <a:r>
              <a:rPr lang="fr-FR" sz="2200" dirty="0" err="1">
                <a:solidFill>
                  <a:schemeClr val="tx1"/>
                </a:solidFill>
              </a:rPr>
              <a:t>accepts</a:t>
            </a:r>
            <a:r>
              <a:rPr lang="fr-FR" sz="2200" dirty="0">
                <a:solidFill>
                  <a:schemeClr val="tx1"/>
                </a:solidFill>
              </a:rPr>
              <a:t> </a:t>
            </a:r>
            <a:r>
              <a:rPr lang="fr-FR" sz="2200" dirty="0" err="1">
                <a:solidFill>
                  <a:schemeClr val="tx1"/>
                </a:solidFill>
              </a:rPr>
              <a:t>Binding</a:t>
            </a:r>
            <a:r>
              <a:rPr lang="fr-FR" sz="2200" dirty="0">
                <a:solidFill>
                  <a:schemeClr val="tx1"/>
                </a:solidFill>
              </a:rPr>
              <a:t> </a:t>
            </a:r>
            <a:r>
              <a:rPr lang="fr-FR" sz="2200" dirty="0" err="1">
                <a:solidFill>
                  <a:schemeClr val="tx1"/>
                </a:solidFill>
              </a:rPr>
              <a:t>Offer</a:t>
            </a:r>
            <a:r>
              <a:rPr lang="fr-FR" sz="2200" dirty="0">
                <a:solidFill>
                  <a:schemeClr val="tx1"/>
                </a:solidFill>
              </a:rPr>
              <a:t> </a:t>
            </a:r>
            <a:r>
              <a:rPr lang="fr-FR" sz="2200" dirty="0" err="1">
                <a:solidFill>
                  <a:schemeClr val="tx1"/>
                </a:solidFill>
              </a:rPr>
              <a:t>with</a:t>
            </a:r>
            <a:r>
              <a:rPr lang="fr-FR" sz="2200" dirty="0">
                <a:solidFill>
                  <a:schemeClr val="tx1"/>
                </a:solidFill>
              </a:rPr>
              <a:t> consent </a:t>
            </a:r>
            <a:r>
              <a:rPr lang="fr-FR" sz="2200" dirty="0" err="1">
                <a:solidFill>
                  <a:schemeClr val="tx1"/>
                </a:solidFill>
              </a:rPr>
              <a:t>from</a:t>
            </a:r>
            <a:r>
              <a:rPr lang="fr-FR" sz="2200" dirty="0">
                <a:solidFill>
                  <a:schemeClr val="tx1"/>
                </a:solidFill>
              </a:rPr>
              <a:t> PCC.  Sale </a:t>
            </a:r>
            <a:r>
              <a:rPr lang="fr-FR" sz="2200" dirty="0" err="1">
                <a:solidFill>
                  <a:schemeClr val="tx1"/>
                </a:solidFill>
              </a:rPr>
              <a:t>is</a:t>
            </a:r>
            <a:r>
              <a:rPr lang="fr-FR" sz="2200" dirty="0">
                <a:solidFill>
                  <a:schemeClr val="tx1"/>
                </a:solidFill>
              </a:rPr>
              <a:t> final – consent of court </a:t>
            </a:r>
            <a:r>
              <a:rPr lang="fr-FR" sz="2200" dirty="0" err="1">
                <a:solidFill>
                  <a:schemeClr val="tx1"/>
                </a:solidFill>
              </a:rPr>
              <a:t>is</a:t>
            </a:r>
            <a:r>
              <a:rPr lang="fr-FR" sz="2200" dirty="0">
                <a:solidFill>
                  <a:schemeClr val="tx1"/>
                </a:solidFill>
              </a:rPr>
              <a:t> not </a:t>
            </a:r>
            <a:r>
              <a:rPr lang="fr-FR" sz="2200" dirty="0" err="1">
                <a:solidFill>
                  <a:schemeClr val="tx1"/>
                </a:solidFill>
              </a:rPr>
              <a:t>required</a:t>
            </a:r>
            <a:endParaRPr lang="fr-FR" sz="2200" dirty="0">
              <a:solidFill>
                <a:schemeClr val="tx1"/>
              </a:solidFill>
            </a:endParaRPr>
          </a:p>
          <a:p>
            <a:pPr lvl="1">
              <a:buClr>
                <a:srgbClr val="C00000"/>
              </a:buClr>
            </a:pPr>
            <a:endParaRPr lang="fr-FR" sz="2200" dirty="0">
              <a:solidFill>
                <a:schemeClr val="tx1"/>
              </a:solidFill>
            </a:endParaRPr>
          </a:p>
          <a:p>
            <a:pPr marL="514350" indent="-514350">
              <a:buClr>
                <a:srgbClr val="C00000"/>
              </a:buClr>
              <a:buFont typeface="+mj-lt"/>
              <a:buAutoNum type="arabicPeriod" startAt="5"/>
            </a:pPr>
            <a:r>
              <a:rPr lang="fr-FR" sz="2200" dirty="0" err="1">
                <a:solidFill>
                  <a:schemeClr val="tx1"/>
                </a:solidFill>
              </a:rPr>
              <a:t>Timeframe</a:t>
            </a:r>
            <a:endParaRPr lang="fr-FR" sz="2200" dirty="0">
              <a:solidFill>
                <a:schemeClr val="tx1"/>
              </a:solidFill>
            </a:endParaRPr>
          </a:p>
          <a:p>
            <a:pPr marL="684000" lvl="1">
              <a:buClr>
                <a:srgbClr val="C00000"/>
              </a:buClr>
            </a:pPr>
            <a:r>
              <a:rPr lang="fr-FR" sz="2200" dirty="0">
                <a:solidFill>
                  <a:schemeClr val="tx1"/>
                </a:solidFill>
              </a:rPr>
              <a:t>Preparation time: 1 </a:t>
            </a:r>
            <a:r>
              <a:rPr lang="fr-FR" sz="2200" dirty="0" err="1">
                <a:solidFill>
                  <a:schemeClr val="tx1"/>
                </a:solidFill>
              </a:rPr>
              <a:t>week</a:t>
            </a:r>
            <a:r>
              <a:rPr lang="fr-FR" sz="2200" dirty="0">
                <a:solidFill>
                  <a:schemeClr val="tx1"/>
                </a:solidFill>
              </a:rPr>
              <a:t> for </a:t>
            </a:r>
            <a:r>
              <a:rPr lang="fr-FR" sz="2200" dirty="0" err="1">
                <a:solidFill>
                  <a:schemeClr val="tx1"/>
                </a:solidFill>
              </a:rPr>
              <a:t>Petition</a:t>
            </a:r>
            <a:r>
              <a:rPr lang="fr-FR" sz="2200" dirty="0">
                <a:solidFill>
                  <a:schemeClr val="tx1"/>
                </a:solidFill>
              </a:rPr>
              <a:t> for Insolvency </a:t>
            </a:r>
            <a:r>
              <a:rPr lang="fr-FR" sz="2200" dirty="0" err="1">
                <a:solidFill>
                  <a:schemeClr val="tx1"/>
                </a:solidFill>
              </a:rPr>
              <a:t>Proceedings</a:t>
            </a:r>
            <a:endParaRPr lang="fr-FR" sz="2200" dirty="0">
              <a:solidFill>
                <a:schemeClr val="tx1"/>
              </a:solidFill>
            </a:endParaRPr>
          </a:p>
          <a:p>
            <a:pPr marL="684000" lvl="1">
              <a:buClr>
                <a:srgbClr val="C00000"/>
              </a:buClr>
            </a:pPr>
            <a:r>
              <a:rPr lang="fr-FR" sz="2200" dirty="0" err="1">
                <a:solidFill>
                  <a:schemeClr val="tx1"/>
                </a:solidFill>
              </a:rPr>
              <a:t>Provisional</a:t>
            </a:r>
            <a:r>
              <a:rPr lang="fr-FR" sz="2200" dirty="0">
                <a:solidFill>
                  <a:schemeClr val="tx1"/>
                </a:solidFill>
              </a:rPr>
              <a:t> Insolvency </a:t>
            </a:r>
            <a:r>
              <a:rPr lang="fr-FR" sz="2200" dirty="0" err="1">
                <a:solidFill>
                  <a:schemeClr val="tx1"/>
                </a:solidFill>
              </a:rPr>
              <a:t>Proceedings</a:t>
            </a:r>
            <a:r>
              <a:rPr lang="fr-FR" sz="2200" dirty="0">
                <a:solidFill>
                  <a:schemeClr val="tx1"/>
                </a:solidFill>
              </a:rPr>
              <a:t>: 1 </a:t>
            </a:r>
            <a:r>
              <a:rPr lang="fr-FR" sz="2200" dirty="0" err="1">
                <a:solidFill>
                  <a:schemeClr val="tx1"/>
                </a:solidFill>
              </a:rPr>
              <a:t>week</a:t>
            </a:r>
            <a:r>
              <a:rPr lang="fr-FR" sz="2200" dirty="0">
                <a:solidFill>
                  <a:schemeClr val="tx1"/>
                </a:solidFill>
              </a:rPr>
              <a:t> to 3 </a:t>
            </a:r>
            <a:r>
              <a:rPr lang="fr-FR" sz="2200" dirty="0" err="1">
                <a:solidFill>
                  <a:schemeClr val="tx1"/>
                </a:solidFill>
              </a:rPr>
              <a:t>months</a:t>
            </a:r>
            <a:endParaRPr lang="fr-FR" sz="2200" dirty="0">
              <a:solidFill>
                <a:schemeClr val="tx1"/>
              </a:solidFill>
            </a:endParaRPr>
          </a:p>
          <a:p>
            <a:pPr marL="684000" lvl="1">
              <a:buClr>
                <a:srgbClr val="C00000"/>
              </a:buClr>
            </a:pPr>
            <a:r>
              <a:rPr lang="fr-FR" sz="2200" dirty="0">
                <a:solidFill>
                  <a:schemeClr val="tx1"/>
                </a:solidFill>
              </a:rPr>
              <a:t>Final Sale </a:t>
            </a:r>
            <a:r>
              <a:rPr lang="fr-FR" sz="2200" dirty="0" err="1">
                <a:solidFill>
                  <a:schemeClr val="tx1"/>
                </a:solidFill>
              </a:rPr>
              <a:t>After</a:t>
            </a:r>
            <a:r>
              <a:rPr lang="fr-FR" sz="2200" dirty="0">
                <a:solidFill>
                  <a:schemeClr val="tx1"/>
                </a:solidFill>
              </a:rPr>
              <a:t> </a:t>
            </a:r>
            <a:r>
              <a:rPr lang="fr-FR" sz="2200" dirty="0" err="1">
                <a:solidFill>
                  <a:schemeClr val="tx1"/>
                </a:solidFill>
              </a:rPr>
              <a:t>Opening</a:t>
            </a:r>
            <a:r>
              <a:rPr lang="fr-FR" sz="2200" dirty="0">
                <a:solidFill>
                  <a:schemeClr val="tx1"/>
                </a:solidFill>
              </a:rPr>
              <a:t> of Insolvency </a:t>
            </a:r>
            <a:r>
              <a:rPr lang="fr-FR" sz="2200" dirty="0" err="1">
                <a:solidFill>
                  <a:schemeClr val="tx1"/>
                </a:solidFill>
              </a:rPr>
              <a:t>Proceedings</a:t>
            </a:r>
            <a:r>
              <a:rPr lang="fr-FR" sz="2200" dirty="0">
                <a:solidFill>
                  <a:schemeClr val="tx1"/>
                </a:solidFill>
              </a:rPr>
              <a:t>: 1 </a:t>
            </a:r>
            <a:r>
              <a:rPr lang="fr-FR" sz="2200" dirty="0" err="1">
                <a:solidFill>
                  <a:schemeClr val="tx1"/>
                </a:solidFill>
              </a:rPr>
              <a:t>day</a:t>
            </a:r>
            <a:r>
              <a:rPr lang="fr-FR" sz="2200" dirty="0">
                <a:solidFill>
                  <a:schemeClr val="tx1"/>
                </a:solidFill>
              </a:rPr>
              <a:t> </a:t>
            </a:r>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08010184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04311"/>
            <a:ext cx="8229600" cy="1143000"/>
          </a:xfrm>
        </p:spPr>
        <p:txBody>
          <a:bodyPr/>
          <a:lstStyle/>
          <a:p>
            <a:r>
              <a:rPr lang="fr-FR" dirty="0">
                <a:solidFill>
                  <a:srgbClr val="C00000"/>
                </a:solidFill>
              </a:rPr>
              <a:t>3. Prepack under French law </a:t>
            </a:r>
          </a:p>
        </p:txBody>
      </p:sp>
      <p:sp>
        <p:nvSpPr>
          <p:cNvPr id="3" name="Content Placeholder 2"/>
          <p:cNvSpPr>
            <a:spLocks noGrp="1"/>
          </p:cNvSpPr>
          <p:nvPr>
            <p:ph sz="quarter" idx="4294967295"/>
          </p:nvPr>
        </p:nvSpPr>
        <p:spPr>
          <a:xfrm>
            <a:off x="374386" y="2404624"/>
            <a:ext cx="8594354" cy="4242756"/>
          </a:xfrm>
          <a:prstGeom prst="rect">
            <a:avLst/>
          </a:prstGeom>
        </p:spPr>
        <p:txBody>
          <a:bodyPr/>
          <a:lstStyle/>
          <a:p>
            <a:pPr marL="457200" indent="-457200">
              <a:buClr>
                <a:srgbClr val="C00000"/>
              </a:buClr>
              <a:buFont typeface="+mj-lt"/>
              <a:buAutoNum type="arabicPeriod"/>
            </a:pPr>
            <a:r>
              <a:rPr lang="fr-FR" altLang="fr-FR" sz="1800" dirty="0"/>
              <a:t>Preparation of the sale:</a:t>
            </a:r>
          </a:p>
          <a:p>
            <a:pPr marL="648000" lvl="2" algn="just">
              <a:buClr>
                <a:srgbClr val="C00000"/>
              </a:buClr>
              <a:buFont typeface="Wingdings" panose="05000000000000000000" pitchFamily="2" charset="2"/>
              <a:buChar char="ü"/>
            </a:pPr>
            <a:r>
              <a:rPr lang="fr-FR" altLang="fr-FR" sz="1800" dirty="0" err="1"/>
              <a:t>Opening</a:t>
            </a:r>
            <a:r>
              <a:rPr lang="fr-FR" altLang="fr-FR" sz="1800" dirty="0"/>
              <a:t> of a </a:t>
            </a:r>
            <a:r>
              <a:rPr lang="fr-FR" altLang="fr-FR" sz="1800" dirty="0" err="1"/>
              <a:t>Pre-insolvency</a:t>
            </a:r>
            <a:r>
              <a:rPr lang="fr-FR" altLang="fr-FR" sz="1800" dirty="0"/>
              <a:t> </a:t>
            </a:r>
            <a:r>
              <a:rPr lang="fr-FR" altLang="fr-FR" sz="1800" dirty="0" err="1"/>
              <a:t>proceeding</a:t>
            </a:r>
            <a:r>
              <a:rPr lang="fr-FR" altLang="fr-FR" sz="1800" dirty="0"/>
              <a:t> </a:t>
            </a:r>
          </a:p>
          <a:p>
            <a:pPr marL="933750" lvl="3" indent="-285750" algn="just">
              <a:buClr>
                <a:srgbClr val="C00000"/>
              </a:buClr>
            </a:pPr>
            <a:r>
              <a:rPr lang="fr-FR" altLang="fr-FR" sz="1800" dirty="0" err="1"/>
              <a:t>Limey</a:t>
            </a:r>
            <a:r>
              <a:rPr lang="fr-FR" altLang="fr-FR" sz="1800" dirty="0"/>
              <a:t> </a:t>
            </a:r>
            <a:r>
              <a:rPr lang="fr-FR" altLang="fr-FR" sz="1800" dirty="0" err="1"/>
              <a:t>requests</a:t>
            </a:r>
            <a:r>
              <a:rPr lang="fr-FR" altLang="fr-FR" sz="1800" dirty="0"/>
              <a:t> </a:t>
            </a:r>
            <a:r>
              <a:rPr lang="fr-FR" altLang="fr-FR" sz="1800" dirty="0" err="1"/>
              <a:t>from</a:t>
            </a:r>
            <a:r>
              <a:rPr lang="fr-FR" altLang="fr-FR" sz="1800" dirty="0"/>
              <a:t> the </a:t>
            </a:r>
            <a:r>
              <a:rPr lang="fr-FR" altLang="fr-FR" sz="1800" dirty="0" err="1"/>
              <a:t>President</a:t>
            </a:r>
            <a:r>
              <a:rPr lang="fr-FR" altLang="fr-FR" sz="1800" dirty="0"/>
              <a:t> of the commercial Court the </a:t>
            </a:r>
            <a:r>
              <a:rPr lang="fr-FR" altLang="fr-FR" sz="1800" dirty="0" err="1"/>
              <a:t>appointment</a:t>
            </a:r>
            <a:r>
              <a:rPr lang="fr-FR" altLang="fr-FR" sz="1800" dirty="0"/>
              <a:t> of a </a:t>
            </a:r>
            <a:r>
              <a:rPr lang="fr-FR" altLang="fr-FR" sz="1800" dirty="0" err="1"/>
              <a:t>conciliator</a:t>
            </a:r>
            <a:r>
              <a:rPr lang="fr-FR" altLang="fr-FR" sz="1800" dirty="0"/>
              <a:t> (« </a:t>
            </a:r>
            <a:r>
              <a:rPr lang="fr-FR" altLang="fr-FR" sz="1800" i="1" dirty="0"/>
              <a:t>conciliateur</a:t>
            </a:r>
            <a:r>
              <a:rPr lang="fr-FR" altLang="fr-FR" sz="1800" dirty="0"/>
              <a:t> ») </a:t>
            </a:r>
            <a:r>
              <a:rPr lang="fr-FR" altLang="fr-FR" sz="1800" dirty="0" err="1"/>
              <a:t>who</a:t>
            </a:r>
            <a:r>
              <a:rPr lang="fr-FR" altLang="fr-FR" sz="1800" dirty="0"/>
              <a:t> </a:t>
            </a:r>
            <a:r>
              <a:rPr lang="fr-FR" altLang="fr-FR" sz="1800" dirty="0" err="1"/>
              <a:t>is</a:t>
            </a:r>
            <a:r>
              <a:rPr lang="fr-FR" altLang="fr-FR" sz="1800" dirty="0"/>
              <a:t> </a:t>
            </a:r>
            <a:r>
              <a:rPr lang="fr-FR" altLang="fr-FR" sz="1800" dirty="0" err="1"/>
              <a:t>going</a:t>
            </a:r>
            <a:r>
              <a:rPr lang="fr-FR" altLang="fr-FR" sz="1800" dirty="0"/>
              <a:t> to </a:t>
            </a:r>
            <a:r>
              <a:rPr lang="fr-FR" altLang="fr-FR" sz="1800" dirty="0" err="1"/>
              <a:t>prepare</a:t>
            </a:r>
            <a:r>
              <a:rPr lang="fr-FR" altLang="fr-FR" sz="1800" dirty="0"/>
              <a:t> the </a:t>
            </a:r>
            <a:r>
              <a:rPr lang="fr-FR" altLang="fr-FR" sz="1800" dirty="0" err="1"/>
              <a:t>process</a:t>
            </a:r>
            <a:r>
              <a:rPr lang="fr-FR" altLang="fr-FR" sz="1800" dirty="0"/>
              <a:t> of sale </a:t>
            </a:r>
            <a:r>
              <a:rPr lang="fr-FR" altLang="fr-FR" sz="1800" dirty="0" err="1"/>
              <a:t>with</a:t>
            </a:r>
            <a:r>
              <a:rPr lang="fr-FR" altLang="fr-FR" sz="1800" dirty="0"/>
              <a:t> </a:t>
            </a:r>
            <a:r>
              <a:rPr lang="fr-FR" altLang="fr-FR" sz="1800" dirty="0" err="1"/>
              <a:t>Limey</a:t>
            </a:r>
            <a:endParaRPr lang="fr-FR" altLang="fr-FR" sz="1800" dirty="0"/>
          </a:p>
          <a:p>
            <a:pPr marL="933750" lvl="3" indent="-285750" algn="just">
              <a:buClr>
                <a:srgbClr val="C00000"/>
              </a:buClr>
            </a:pPr>
            <a:r>
              <a:rPr lang="fr-FR" altLang="fr-FR" sz="1800" dirty="0"/>
              <a:t>The </a:t>
            </a:r>
            <a:r>
              <a:rPr lang="fr-FR" altLang="fr-FR" sz="1800" dirty="0" err="1"/>
              <a:t>pre-insolvency</a:t>
            </a:r>
            <a:r>
              <a:rPr lang="fr-FR" altLang="fr-FR" sz="1800" dirty="0"/>
              <a:t> </a:t>
            </a:r>
            <a:r>
              <a:rPr lang="fr-FR" altLang="fr-FR" sz="1800" dirty="0" err="1"/>
              <a:t>proceeding</a:t>
            </a:r>
            <a:r>
              <a:rPr lang="fr-FR" altLang="fr-FR" sz="1800" dirty="0"/>
              <a:t> </a:t>
            </a:r>
            <a:r>
              <a:rPr lang="fr-FR" altLang="fr-FR" sz="1800" dirty="0" err="1"/>
              <a:t>is</a:t>
            </a:r>
            <a:r>
              <a:rPr lang="fr-FR" altLang="fr-FR" sz="1800" dirty="0"/>
              <a:t> </a:t>
            </a:r>
            <a:r>
              <a:rPr lang="fr-FR" altLang="fr-FR" sz="1800" dirty="0" err="1"/>
              <a:t>confidential</a:t>
            </a:r>
            <a:endParaRPr lang="fr-FR" altLang="fr-FR" sz="1800" dirty="0"/>
          </a:p>
          <a:p>
            <a:pPr marL="750870" lvl="2" indent="-285750" algn="just">
              <a:buClr>
                <a:srgbClr val="C00000"/>
              </a:buClr>
              <a:buFont typeface="Wingdings" panose="05000000000000000000" pitchFamily="2" charset="2"/>
              <a:buChar char="ü"/>
            </a:pPr>
            <a:r>
              <a:rPr lang="fr-FR" altLang="fr-FR" sz="1800" dirty="0" err="1"/>
              <a:t>During</a:t>
            </a:r>
            <a:r>
              <a:rPr lang="fr-FR" altLang="fr-FR" sz="1800" dirty="0"/>
              <a:t> the </a:t>
            </a:r>
            <a:r>
              <a:rPr lang="fr-FR" altLang="fr-FR" sz="1800" dirty="0" err="1"/>
              <a:t>pre-insolvency</a:t>
            </a:r>
            <a:r>
              <a:rPr lang="fr-FR" altLang="fr-FR" sz="1800" dirty="0"/>
              <a:t> </a:t>
            </a:r>
            <a:r>
              <a:rPr lang="fr-FR" altLang="fr-FR" sz="1800" dirty="0" err="1"/>
              <a:t>proceeding</a:t>
            </a:r>
            <a:r>
              <a:rPr lang="fr-FR" altLang="fr-FR" sz="1800" dirty="0"/>
              <a:t> </a:t>
            </a:r>
          </a:p>
          <a:p>
            <a:pPr marL="1010880" lvl="4">
              <a:buClr>
                <a:srgbClr val="C00000"/>
              </a:buClr>
            </a:pPr>
            <a:r>
              <a:rPr lang="fr-FR" altLang="fr-FR" sz="1800" dirty="0" err="1"/>
              <a:t>Independant</a:t>
            </a:r>
            <a:r>
              <a:rPr lang="fr-FR" altLang="fr-FR" sz="1800" dirty="0"/>
              <a:t> Business Revue </a:t>
            </a:r>
            <a:r>
              <a:rPr lang="fr-FR" altLang="fr-FR" sz="1800" dirty="0" err="1"/>
              <a:t>is</a:t>
            </a:r>
            <a:r>
              <a:rPr lang="fr-FR" altLang="fr-FR" sz="1800" dirty="0"/>
              <a:t> made (</a:t>
            </a:r>
            <a:r>
              <a:rPr lang="fr-FR" altLang="fr-FR" sz="1800" dirty="0" err="1"/>
              <a:t>evaluation</a:t>
            </a:r>
            <a:r>
              <a:rPr lang="fr-FR" altLang="fr-FR" sz="1800" dirty="0"/>
              <a:t> of the business and </a:t>
            </a:r>
            <a:r>
              <a:rPr lang="fr-FR" altLang="fr-FR" sz="1800" dirty="0" err="1"/>
              <a:t>assets</a:t>
            </a:r>
            <a:r>
              <a:rPr lang="fr-FR" altLang="fr-FR" sz="1800" dirty="0"/>
              <a:t>)</a:t>
            </a:r>
          </a:p>
          <a:p>
            <a:pPr marL="1010880" lvl="4">
              <a:buClr>
                <a:srgbClr val="C00000"/>
              </a:buClr>
            </a:pPr>
            <a:r>
              <a:rPr lang="fr-FR" altLang="fr-FR" sz="1800" dirty="0"/>
              <a:t>Consultation of the </a:t>
            </a:r>
            <a:r>
              <a:rPr lang="fr-FR" altLang="fr-FR" sz="1800" dirty="0" err="1"/>
              <a:t>creditors</a:t>
            </a:r>
            <a:r>
              <a:rPr lang="fr-FR" altLang="fr-FR" sz="1800" dirty="0"/>
              <a:t>, no </a:t>
            </a:r>
            <a:r>
              <a:rPr lang="fr-FR" altLang="fr-FR" sz="1800" dirty="0" err="1"/>
              <a:t>need</a:t>
            </a:r>
            <a:r>
              <a:rPr lang="fr-FR" altLang="fr-FR" sz="1800" dirty="0"/>
              <a:t> of </a:t>
            </a:r>
            <a:r>
              <a:rPr lang="fr-FR" altLang="fr-FR" sz="1800" dirty="0" err="1"/>
              <a:t>their</a:t>
            </a:r>
            <a:r>
              <a:rPr lang="fr-FR" altLang="fr-FR" sz="1800" dirty="0"/>
              <a:t> </a:t>
            </a:r>
            <a:r>
              <a:rPr lang="fr-FR" altLang="fr-FR" sz="1800" dirty="0" err="1"/>
              <a:t>approval</a:t>
            </a:r>
            <a:r>
              <a:rPr lang="fr-FR" altLang="fr-FR" sz="1800" dirty="0"/>
              <a:t> </a:t>
            </a:r>
          </a:p>
          <a:p>
            <a:pPr marL="1010880" lvl="4">
              <a:buClr>
                <a:srgbClr val="C00000"/>
              </a:buClr>
            </a:pPr>
            <a:r>
              <a:rPr lang="fr-FR" altLang="fr-FR" sz="1800" dirty="0" err="1"/>
              <a:t>Seeking</a:t>
            </a:r>
            <a:r>
              <a:rPr lang="fr-FR" altLang="fr-FR" sz="1800" dirty="0"/>
              <a:t> of </a:t>
            </a:r>
            <a:r>
              <a:rPr lang="fr-FR" altLang="fr-FR" sz="1800" dirty="0" err="1"/>
              <a:t>potential</a:t>
            </a:r>
            <a:r>
              <a:rPr lang="fr-FR" altLang="fr-FR" sz="1800" dirty="0"/>
              <a:t> </a:t>
            </a:r>
            <a:r>
              <a:rPr lang="fr-FR" altLang="fr-FR" sz="1800" dirty="0" err="1"/>
              <a:t>puchasers</a:t>
            </a:r>
            <a:r>
              <a:rPr lang="fr-FR" altLang="fr-FR" sz="1800" dirty="0"/>
              <a:t> </a:t>
            </a:r>
            <a:r>
              <a:rPr lang="fr-FR" altLang="fr-FR" sz="1800" dirty="0" err="1"/>
              <a:t>with</a:t>
            </a:r>
            <a:r>
              <a:rPr lang="fr-FR" altLang="fr-FR" sz="1800" dirty="0"/>
              <a:t> the help of </a:t>
            </a:r>
            <a:r>
              <a:rPr lang="fr-FR" altLang="fr-FR" sz="1800" dirty="0" err="1"/>
              <a:t>professional</a:t>
            </a:r>
            <a:r>
              <a:rPr lang="fr-FR" altLang="fr-FR" sz="1800" dirty="0"/>
              <a:t> (</a:t>
            </a:r>
            <a:r>
              <a:rPr lang="fr-FR" altLang="fr-FR" sz="1800" dirty="0" err="1"/>
              <a:t>financial</a:t>
            </a:r>
            <a:r>
              <a:rPr lang="fr-FR" altLang="fr-FR" sz="1800" dirty="0"/>
              <a:t> </a:t>
            </a:r>
            <a:r>
              <a:rPr lang="fr-FR" altLang="fr-FR" sz="1800" dirty="0" err="1"/>
              <a:t>advisor</a:t>
            </a:r>
            <a:r>
              <a:rPr lang="fr-FR" altLang="fr-FR" sz="1800" dirty="0"/>
              <a:t>)</a:t>
            </a:r>
          </a:p>
          <a:p>
            <a:pPr marL="648000" lvl="1">
              <a:buClr>
                <a:srgbClr val="C00000"/>
              </a:buClr>
              <a:buFont typeface="Wingdings" panose="05000000000000000000" pitchFamily="2" charset="2"/>
              <a:buChar char="ü"/>
            </a:pPr>
            <a:r>
              <a:rPr lang="fr-FR" altLang="fr-FR" sz="1800" dirty="0"/>
              <a:t>The </a:t>
            </a:r>
            <a:r>
              <a:rPr lang="fr-FR" altLang="fr-FR" sz="1800" dirty="0" err="1"/>
              <a:t>conciliator</a:t>
            </a:r>
            <a:r>
              <a:rPr lang="fr-FR" altLang="fr-FR" sz="1800" dirty="0"/>
              <a:t> </a:t>
            </a:r>
            <a:r>
              <a:rPr lang="fr-FR" altLang="fr-FR" sz="1800" dirty="0" err="1"/>
              <a:t>will</a:t>
            </a:r>
            <a:r>
              <a:rPr lang="fr-FR" altLang="fr-FR" sz="1800" dirty="0"/>
              <a:t> </a:t>
            </a:r>
            <a:r>
              <a:rPr lang="fr-FR" altLang="fr-FR" sz="1800" dirty="0" err="1"/>
              <a:t>receive</a:t>
            </a:r>
            <a:r>
              <a:rPr lang="fr-FR" altLang="fr-FR" sz="1800" dirty="0"/>
              <a:t> the </a:t>
            </a:r>
            <a:r>
              <a:rPr lang="fr-FR" altLang="fr-FR" sz="1800" dirty="0" err="1"/>
              <a:t>offers</a:t>
            </a:r>
            <a:r>
              <a:rPr lang="fr-FR" altLang="fr-FR" sz="1800" dirty="0"/>
              <a:t> (</a:t>
            </a:r>
            <a:r>
              <a:rPr lang="fr-FR" altLang="fr-FR" sz="1800" dirty="0" err="1"/>
              <a:t>assets</a:t>
            </a:r>
            <a:r>
              <a:rPr lang="fr-FR" altLang="fr-FR" sz="1800" dirty="0"/>
              <a:t> deal) at the end of the </a:t>
            </a:r>
            <a:r>
              <a:rPr lang="fr-FR" altLang="fr-FR" sz="1800" dirty="0" err="1"/>
              <a:t>process</a:t>
            </a:r>
            <a:endParaRPr lang="fr-FR" altLang="fr-FR" sz="1800" dirty="0"/>
          </a:p>
          <a:p>
            <a:pPr marL="648000" lvl="1">
              <a:buClr>
                <a:srgbClr val="C00000"/>
              </a:buClr>
              <a:buFont typeface="Wingdings" panose="05000000000000000000" pitchFamily="2" charset="2"/>
              <a:buChar char="ü"/>
            </a:pPr>
            <a:r>
              <a:rPr lang="fr-FR" altLang="fr-FR" sz="1800" dirty="0"/>
              <a:t>The best </a:t>
            </a:r>
            <a:r>
              <a:rPr lang="fr-FR" altLang="fr-FR" sz="1800" dirty="0" err="1"/>
              <a:t>offer</a:t>
            </a:r>
            <a:r>
              <a:rPr lang="fr-FR" altLang="fr-FR" sz="1800" dirty="0"/>
              <a:t> must (i) </a:t>
            </a:r>
            <a:r>
              <a:rPr lang="fr-FR" altLang="fr-FR" sz="1800" dirty="0" err="1"/>
              <a:t>maintain</a:t>
            </a:r>
            <a:r>
              <a:rPr lang="fr-FR" altLang="fr-FR" sz="1800" dirty="0"/>
              <a:t> </a:t>
            </a:r>
            <a:r>
              <a:rPr lang="fr-FR" altLang="fr-FR" sz="1800" dirty="0" err="1"/>
              <a:t>employment</a:t>
            </a:r>
            <a:r>
              <a:rPr lang="fr-FR" altLang="fr-FR" sz="1800" dirty="0"/>
              <a:t>, (ii) </a:t>
            </a:r>
            <a:r>
              <a:rPr lang="fr-FR" altLang="fr-FR" sz="1800" dirty="0" err="1"/>
              <a:t>pay</a:t>
            </a:r>
            <a:r>
              <a:rPr lang="fr-FR" altLang="fr-FR" sz="1800" dirty="0"/>
              <a:t> a part of the </a:t>
            </a:r>
            <a:r>
              <a:rPr lang="fr-FR" altLang="fr-FR" sz="1800" dirty="0" err="1"/>
              <a:t>debts</a:t>
            </a:r>
            <a:r>
              <a:rPr lang="fr-FR" altLang="fr-FR" sz="1800" dirty="0"/>
              <a:t> and (iii) </a:t>
            </a:r>
            <a:r>
              <a:rPr lang="fr-FR" altLang="fr-FR" sz="1800" dirty="0" err="1"/>
              <a:t>safeguard</a:t>
            </a:r>
            <a:r>
              <a:rPr lang="fr-FR" altLang="fr-FR" sz="1800" dirty="0"/>
              <a:t> the continuation of the business</a:t>
            </a:r>
          </a:p>
        </p:txBody>
      </p:sp>
    </p:spTree>
    <p:extLst>
      <p:ext uri="{BB962C8B-B14F-4D97-AF65-F5344CB8AC3E}">
        <p14:creationId xmlns:p14="http://schemas.microsoft.com/office/powerpoint/2010/main" val="57131572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82006" y="1917372"/>
            <a:ext cx="8487674" cy="4362450"/>
          </a:xfrm>
          <a:prstGeom prst="rect">
            <a:avLst/>
          </a:prstGeom>
        </p:spPr>
        <p:txBody>
          <a:bodyPr/>
          <a:lstStyle/>
          <a:p>
            <a:pPr marL="457200" lvl="1" indent="-457200" algn="just">
              <a:spcBef>
                <a:spcPts val="1000"/>
              </a:spcBef>
              <a:buClr>
                <a:srgbClr val="C00000"/>
              </a:buClr>
              <a:buFont typeface="+mj-lt"/>
              <a:buAutoNum type="arabicPeriod" startAt="2"/>
            </a:pPr>
            <a:r>
              <a:rPr lang="fr-FR" altLang="fr-FR" sz="2400" dirty="0" err="1"/>
              <a:t>Opening</a:t>
            </a:r>
            <a:r>
              <a:rPr lang="fr-FR" altLang="fr-FR" sz="2400" dirty="0"/>
              <a:t> of </a:t>
            </a:r>
            <a:r>
              <a:rPr lang="fr-FR" altLang="fr-FR" sz="2400" dirty="0" err="1"/>
              <a:t>Insolvency</a:t>
            </a:r>
            <a:r>
              <a:rPr lang="fr-FR" altLang="fr-FR" sz="2400" dirty="0"/>
              <a:t> </a:t>
            </a:r>
            <a:r>
              <a:rPr lang="fr-FR" altLang="fr-FR" sz="2400" dirty="0" err="1"/>
              <a:t>proceeding</a:t>
            </a:r>
            <a:endParaRPr lang="fr-FR" altLang="fr-FR" sz="2400" dirty="0"/>
          </a:p>
          <a:p>
            <a:pPr marL="828000" lvl="2" indent="-360000" algn="just">
              <a:spcBef>
                <a:spcPts val="1000"/>
              </a:spcBef>
              <a:buClr>
                <a:srgbClr val="C00000"/>
              </a:buClr>
              <a:buNone/>
            </a:pPr>
            <a:r>
              <a:rPr lang="fr-FR" altLang="fr-FR" dirty="0">
                <a:solidFill>
                  <a:schemeClr val="accent5"/>
                </a:solidFill>
              </a:rPr>
              <a:t>2.1</a:t>
            </a:r>
            <a:r>
              <a:rPr lang="fr-FR" altLang="fr-FR" dirty="0"/>
              <a:t>	</a:t>
            </a:r>
            <a:r>
              <a:rPr lang="fr-FR" altLang="fr-FR" dirty="0" err="1"/>
              <a:t>Limey</a:t>
            </a:r>
            <a:r>
              <a:rPr lang="fr-FR" altLang="fr-FR" dirty="0"/>
              <a:t> </a:t>
            </a:r>
            <a:r>
              <a:rPr lang="fr-FR" altLang="fr-FR" dirty="0" err="1"/>
              <a:t>requests</a:t>
            </a:r>
            <a:r>
              <a:rPr lang="fr-FR" altLang="fr-FR" dirty="0"/>
              <a:t> an express </a:t>
            </a:r>
            <a:r>
              <a:rPr lang="fr-FR" altLang="fr-FR" dirty="0" err="1"/>
              <a:t>insolvency</a:t>
            </a:r>
            <a:r>
              <a:rPr lang="fr-FR" altLang="fr-FR" dirty="0"/>
              <a:t> </a:t>
            </a:r>
            <a:r>
              <a:rPr lang="fr-FR" altLang="fr-FR" dirty="0" err="1"/>
              <a:t>proceeding</a:t>
            </a:r>
            <a:r>
              <a:rPr lang="fr-FR" altLang="fr-FR" dirty="0"/>
              <a:t> </a:t>
            </a:r>
            <a:r>
              <a:rPr lang="fr-FR" altLang="fr-FR" dirty="0" err="1"/>
              <a:t>from</a:t>
            </a:r>
            <a:r>
              <a:rPr lang="fr-FR" altLang="fr-FR" dirty="0"/>
              <a:t> the Court (« </a:t>
            </a:r>
            <a:r>
              <a:rPr lang="fr-FR" altLang="fr-FR" i="1" dirty="0"/>
              <a:t>Redressement Judiciaire</a:t>
            </a:r>
            <a:r>
              <a:rPr lang="fr-FR" altLang="fr-FR" dirty="0"/>
              <a:t> ») </a:t>
            </a:r>
          </a:p>
          <a:p>
            <a:pPr marL="1188000" lvl="1" indent="-360000" algn="just">
              <a:buClr>
                <a:srgbClr val="C00000"/>
              </a:buClr>
              <a:buFont typeface="Wingdings" panose="05000000000000000000" pitchFamily="2" charset="2"/>
              <a:buChar char="ü"/>
            </a:pPr>
            <a:r>
              <a:rPr lang="fr-FR" altLang="fr-FR" sz="2400" dirty="0"/>
              <a:t>The report of the </a:t>
            </a:r>
            <a:r>
              <a:rPr lang="fr-FR" altLang="fr-FR" sz="2400" dirty="0" err="1"/>
              <a:t>conciliator</a:t>
            </a:r>
            <a:r>
              <a:rPr lang="fr-FR" altLang="fr-FR" sz="2400" dirty="0"/>
              <a:t> </a:t>
            </a:r>
            <a:r>
              <a:rPr lang="fr-FR" altLang="fr-FR" sz="2400" dirty="0" err="1"/>
              <a:t>which</a:t>
            </a:r>
            <a:r>
              <a:rPr lang="fr-FR" altLang="fr-FR" sz="2400" dirty="0"/>
              <a:t> shows </a:t>
            </a:r>
            <a:r>
              <a:rPr lang="fr-FR" altLang="fr-FR" sz="2400" dirty="0" err="1"/>
              <a:t>mainly</a:t>
            </a:r>
            <a:r>
              <a:rPr lang="fr-FR" altLang="fr-FR" sz="2400" dirty="0"/>
              <a:t>:</a:t>
            </a:r>
          </a:p>
          <a:p>
            <a:pPr marL="1368000" lvl="1" indent="-171450" algn="just">
              <a:buClr>
                <a:srgbClr val="C00000"/>
              </a:buClr>
            </a:pPr>
            <a:r>
              <a:rPr lang="fr-FR" altLang="fr-FR" sz="2400" dirty="0"/>
              <a:t>The </a:t>
            </a:r>
            <a:r>
              <a:rPr lang="fr-FR" altLang="fr-FR" sz="2400" dirty="0" err="1"/>
              <a:t>interest</a:t>
            </a:r>
            <a:r>
              <a:rPr lang="fr-FR" altLang="fr-FR" sz="2400" dirty="0"/>
              <a:t> of the </a:t>
            </a:r>
            <a:r>
              <a:rPr lang="fr-FR" altLang="fr-FR" sz="2400" dirty="0" err="1"/>
              <a:t>offer</a:t>
            </a:r>
            <a:r>
              <a:rPr lang="fr-FR" altLang="fr-FR" sz="2400" dirty="0"/>
              <a:t> and  the </a:t>
            </a:r>
            <a:r>
              <a:rPr lang="fr-FR" altLang="fr-FR" sz="2400" dirty="0" err="1"/>
              <a:t>advantage</a:t>
            </a:r>
            <a:r>
              <a:rPr lang="fr-FR" altLang="fr-FR" sz="2400" dirty="0"/>
              <a:t> </a:t>
            </a:r>
            <a:r>
              <a:rPr lang="fr-FR" altLang="fr-FR" sz="2400" dirty="0" err="1"/>
              <a:t>opening</a:t>
            </a:r>
            <a:r>
              <a:rPr lang="fr-FR" altLang="fr-FR" sz="2400" dirty="0"/>
              <a:t> a </a:t>
            </a:r>
            <a:r>
              <a:rPr lang="fr-FR" altLang="fr-FR" sz="2400" dirty="0" err="1"/>
              <a:t>shorter</a:t>
            </a:r>
            <a:r>
              <a:rPr lang="fr-FR" altLang="fr-FR" sz="2400" dirty="0"/>
              <a:t> </a:t>
            </a:r>
            <a:r>
              <a:rPr lang="fr-FR" altLang="fr-FR" sz="2400" dirty="0" err="1"/>
              <a:t>insolvency</a:t>
            </a:r>
            <a:r>
              <a:rPr lang="fr-FR" altLang="fr-FR" sz="2400" dirty="0"/>
              <a:t> </a:t>
            </a:r>
            <a:r>
              <a:rPr lang="fr-FR" altLang="fr-FR" sz="2400" dirty="0" err="1"/>
              <a:t>proceeding</a:t>
            </a:r>
            <a:endParaRPr lang="fr-FR" altLang="fr-FR" sz="2400" dirty="0"/>
          </a:p>
          <a:p>
            <a:pPr marL="1368000" lvl="1" indent="-171450" algn="just">
              <a:buClr>
                <a:srgbClr val="C00000"/>
              </a:buClr>
            </a:pPr>
            <a:r>
              <a:rPr lang="fr-FR" altLang="fr-FR" sz="2400" dirty="0"/>
              <a:t>That </a:t>
            </a:r>
            <a:r>
              <a:rPr lang="fr-FR" altLang="fr-FR" sz="2400" dirty="0" err="1"/>
              <a:t>she</a:t>
            </a:r>
            <a:r>
              <a:rPr lang="fr-FR" altLang="fr-FR" sz="2400" dirty="0"/>
              <a:t>/</a:t>
            </a:r>
            <a:r>
              <a:rPr lang="fr-FR" altLang="fr-FR" sz="2400" dirty="0" err="1"/>
              <a:t>he</a:t>
            </a:r>
            <a:r>
              <a:rPr lang="fr-FR" altLang="fr-FR" sz="2400" dirty="0"/>
              <a:t> </a:t>
            </a:r>
            <a:r>
              <a:rPr lang="fr-FR" altLang="fr-FR" sz="2400" dirty="0" err="1"/>
              <a:t>sought</a:t>
            </a:r>
            <a:r>
              <a:rPr lang="fr-FR" altLang="fr-FR" sz="2400" dirty="0"/>
              <a:t> the best </a:t>
            </a:r>
            <a:r>
              <a:rPr lang="fr-FR" altLang="fr-FR" sz="2400" dirty="0" err="1"/>
              <a:t>offer</a:t>
            </a:r>
            <a:r>
              <a:rPr lang="fr-FR" altLang="fr-FR" sz="2400" dirty="0"/>
              <a:t> </a:t>
            </a:r>
            <a:r>
              <a:rPr lang="fr-FR" altLang="fr-FR" sz="2400" dirty="0" err="1"/>
              <a:t>under</a:t>
            </a:r>
            <a:r>
              <a:rPr lang="fr-FR" altLang="fr-FR" sz="2400" dirty="0"/>
              <a:t> an open call for tender to </a:t>
            </a:r>
            <a:r>
              <a:rPr lang="fr-FR" altLang="fr-FR" sz="2400" dirty="0" err="1"/>
              <a:t>justify</a:t>
            </a:r>
            <a:r>
              <a:rPr lang="fr-FR" altLang="fr-FR" sz="2400" dirty="0"/>
              <a:t> a </a:t>
            </a:r>
            <a:r>
              <a:rPr lang="fr-FR" altLang="fr-FR" sz="2400" dirty="0" err="1"/>
              <a:t>shorter</a:t>
            </a:r>
            <a:r>
              <a:rPr lang="fr-FR" altLang="fr-FR" sz="2400" dirty="0"/>
              <a:t> </a:t>
            </a:r>
            <a:r>
              <a:rPr lang="fr-FR" altLang="fr-FR" sz="2400" dirty="0" err="1"/>
              <a:t>insolvency</a:t>
            </a:r>
            <a:r>
              <a:rPr lang="fr-FR" altLang="fr-FR" sz="2400" dirty="0"/>
              <a:t> </a:t>
            </a:r>
            <a:r>
              <a:rPr lang="fr-FR" altLang="fr-FR" sz="2400" dirty="0" err="1"/>
              <a:t>proceeding</a:t>
            </a:r>
            <a:endParaRPr lang="fr-FR" altLang="fr-FR" sz="2400" dirty="0"/>
          </a:p>
          <a:p>
            <a:pPr marL="186372" lvl="1" indent="0" algn="just">
              <a:buClr>
                <a:srgbClr val="C00000"/>
              </a:buClr>
              <a:buNone/>
            </a:pPr>
            <a:endParaRPr lang="fr-FR" altLang="fr-FR" sz="2400"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69591479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82006" y="1702261"/>
            <a:ext cx="8487674" cy="3890010"/>
          </a:xfrm>
          <a:prstGeom prst="rect">
            <a:avLst/>
          </a:prstGeom>
        </p:spPr>
        <p:txBody>
          <a:bodyPr/>
          <a:lstStyle/>
          <a:p>
            <a:pPr marL="457200" lvl="1" indent="-457200" algn="just">
              <a:spcBef>
                <a:spcPts val="1000"/>
              </a:spcBef>
              <a:buClr>
                <a:srgbClr val="C00000"/>
              </a:buClr>
              <a:buFont typeface="+mj-lt"/>
              <a:buAutoNum type="arabicPeriod" startAt="2"/>
            </a:pPr>
            <a:r>
              <a:rPr lang="fr-FR" altLang="fr-FR" sz="2400" dirty="0" err="1"/>
              <a:t>Opening</a:t>
            </a:r>
            <a:r>
              <a:rPr lang="fr-FR" altLang="fr-FR" sz="2400" dirty="0"/>
              <a:t> of </a:t>
            </a:r>
            <a:r>
              <a:rPr lang="fr-FR" altLang="fr-FR" sz="2400" dirty="0" err="1"/>
              <a:t>Insolvency</a:t>
            </a:r>
            <a:r>
              <a:rPr lang="fr-FR" altLang="fr-FR" sz="2400" dirty="0"/>
              <a:t> </a:t>
            </a:r>
            <a:r>
              <a:rPr lang="fr-FR" altLang="fr-FR" sz="2400" dirty="0" err="1"/>
              <a:t>proceeding</a:t>
            </a:r>
            <a:r>
              <a:rPr lang="fr-FR" altLang="fr-FR" sz="2400" dirty="0"/>
              <a:t> (</a:t>
            </a:r>
            <a:r>
              <a:rPr lang="fr-FR" altLang="fr-FR" sz="2400" dirty="0" err="1"/>
              <a:t>continued</a:t>
            </a:r>
            <a:r>
              <a:rPr lang="fr-FR" altLang="fr-FR" sz="2400" dirty="0"/>
              <a:t>)</a:t>
            </a:r>
          </a:p>
          <a:p>
            <a:pPr marL="828000" indent="-360000" algn="just">
              <a:buClr>
                <a:srgbClr val="C00000"/>
              </a:buClr>
              <a:buNone/>
            </a:pPr>
            <a:r>
              <a:rPr lang="fr-FR" altLang="fr-FR" sz="2400" dirty="0">
                <a:solidFill>
                  <a:schemeClr val="accent5"/>
                </a:solidFill>
              </a:rPr>
              <a:t>2.2</a:t>
            </a:r>
            <a:r>
              <a:rPr lang="fr-FR" altLang="fr-FR" sz="2400" dirty="0"/>
              <a:t>  </a:t>
            </a:r>
            <a:r>
              <a:rPr lang="fr-FR" altLang="fr-FR" sz="2400" dirty="0" err="1"/>
              <a:t>Court’s</a:t>
            </a:r>
            <a:r>
              <a:rPr lang="fr-FR" altLang="fr-FR" sz="2400" dirty="0"/>
              <a:t> </a:t>
            </a:r>
            <a:r>
              <a:rPr lang="fr-FR" altLang="fr-FR" sz="2400" dirty="0" err="1"/>
              <a:t>hearing</a:t>
            </a:r>
            <a:r>
              <a:rPr lang="fr-FR" altLang="fr-FR" sz="2400" dirty="0"/>
              <a:t> to open an express </a:t>
            </a:r>
            <a:r>
              <a:rPr lang="fr-FR" altLang="fr-FR" sz="2400" dirty="0" err="1"/>
              <a:t>insolvency</a:t>
            </a:r>
            <a:r>
              <a:rPr lang="fr-FR" altLang="fr-FR" sz="2400" dirty="0"/>
              <a:t> </a:t>
            </a:r>
            <a:r>
              <a:rPr lang="fr-FR" altLang="fr-FR" sz="2400" dirty="0" err="1"/>
              <a:t>proceeding</a:t>
            </a:r>
            <a:r>
              <a:rPr lang="fr-FR" altLang="fr-FR" sz="2400" dirty="0"/>
              <a:t>, the Court </a:t>
            </a:r>
          </a:p>
          <a:p>
            <a:pPr marL="1230300" lvl="1" indent="-285750" algn="just">
              <a:buClr>
                <a:srgbClr val="C00000"/>
              </a:buClr>
              <a:buFont typeface="Wingdings" panose="05000000000000000000" pitchFamily="2" charset="2"/>
              <a:buChar char="ü"/>
            </a:pPr>
            <a:r>
              <a:rPr lang="fr-FR" altLang="fr-FR" sz="2400" dirty="0" err="1"/>
              <a:t>Hears</a:t>
            </a:r>
            <a:r>
              <a:rPr lang="fr-FR" altLang="fr-FR" sz="2400" dirty="0"/>
              <a:t> the opinion of the </a:t>
            </a:r>
            <a:r>
              <a:rPr lang="fr-FR" altLang="fr-FR" sz="2400" dirty="0" err="1"/>
              <a:t>prosecutor</a:t>
            </a:r>
            <a:r>
              <a:rPr lang="fr-FR" altLang="fr-FR" sz="2400" dirty="0"/>
              <a:t> </a:t>
            </a:r>
          </a:p>
          <a:p>
            <a:pPr marL="1230300" lvl="1" indent="-285750" algn="just">
              <a:buClr>
                <a:srgbClr val="C00000"/>
              </a:buClr>
              <a:buFont typeface="Wingdings" panose="05000000000000000000" pitchFamily="2" charset="2"/>
              <a:buChar char="ü"/>
            </a:pPr>
            <a:r>
              <a:rPr lang="fr-FR" altLang="fr-FR" sz="2400" dirty="0"/>
              <a:t>Appoints an </a:t>
            </a:r>
            <a:r>
              <a:rPr lang="fr-FR" altLang="fr-FR" sz="2400" dirty="0" err="1"/>
              <a:t>administrator</a:t>
            </a:r>
            <a:r>
              <a:rPr lang="fr-FR" altLang="fr-FR" sz="2400" dirty="0"/>
              <a:t> and a </a:t>
            </a:r>
            <a:r>
              <a:rPr lang="fr-FR" altLang="fr-FR" sz="2400" dirty="0" err="1"/>
              <a:t>creditors</a:t>
            </a:r>
            <a:r>
              <a:rPr lang="fr-FR" altLang="fr-FR" sz="2400" dirty="0"/>
              <a:t>’ </a:t>
            </a:r>
            <a:r>
              <a:rPr lang="fr-FR" altLang="fr-FR" sz="2400" dirty="0" err="1"/>
              <a:t>representative</a:t>
            </a:r>
            <a:r>
              <a:rPr lang="fr-FR" altLang="fr-FR" sz="2400" dirty="0"/>
              <a:t> (« </a:t>
            </a:r>
            <a:r>
              <a:rPr lang="fr-FR" altLang="fr-FR" sz="2400" i="1" dirty="0"/>
              <a:t>Mandataire judiciaire</a:t>
            </a:r>
            <a:r>
              <a:rPr lang="fr-FR" altLang="fr-FR" sz="2400" dirty="0"/>
              <a:t> »)</a:t>
            </a:r>
          </a:p>
          <a:p>
            <a:pPr marL="1230300" lvl="1" indent="-285750" algn="just">
              <a:buClr>
                <a:srgbClr val="C00000"/>
              </a:buClr>
              <a:buFont typeface="Wingdings" panose="05000000000000000000" pitchFamily="2" charset="2"/>
              <a:buChar char="ü"/>
            </a:pPr>
            <a:r>
              <a:rPr lang="fr-FR" altLang="fr-FR" sz="2400" dirty="0"/>
              <a:t>Can </a:t>
            </a:r>
            <a:r>
              <a:rPr lang="fr-FR" altLang="fr-FR" sz="2400" dirty="0" err="1"/>
              <a:t>decide</a:t>
            </a:r>
            <a:r>
              <a:rPr lang="fr-FR" altLang="fr-FR" sz="2400" dirty="0"/>
              <a:t> to open a </a:t>
            </a:r>
            <a:r>
              <a:rPr lang="fr-FR" altLang="fr-FR" sz="2400" dirty="0" err="1"/>
              <a:t>shorter</a:t>
            </a:r>
            <a:r>
              <a:rPr lang="fr-FR" altLang="fr-FR" sz="2400" dirty="0"/>
              <a:t> </a:t>
            </a:r>
            <a:r>
              <a:rPr lang="fr-FR" altLang="fr-FR" sz="2400" dirty="0" err="1"/>
              <a:t>insolvency</a:t>
            </a:r>
            <a:r>
              <a:rPr lang="fr-FR" altLang="fr-FR" sz="2400" dirty="0"/>
              <a:t> </a:t>
            </a:r>
            <a:r>
              <a:rPr lang="fr-FR" altLang="fr-FR" sz="2400" dirty="0" err="1"/>
              <a:t>proceeding</a:t>
            </a:r>
            <a:r>
              <a:rPr lang="fr-FR" altLang="fr-FR" sz="2400" dirty="0"/>
              <a:t> </a:t>
            </a:r>
            <a:r>
              <a:rPr lang="fr-FR" altLang="fr-FR" sz="2400" dirty="0" err="1"/>
              <a:t>after</a:t>
            </a:r>
            <a:r>
              <a:rPr lang="fr-FR" altLang="fr-FR" sz="2400" dirty="0"/>
              <a:t> </a:t>
            </a:r>
            <a:r>
              <a:rPr lang="fr-FR" altLang="fr-FR" sz="2400" dirty="0" err="1"/>
              <a:t>verifying</a:t>
            </a:r>
            <a:r>
              <a:rPr lang="fr-FR" altLang="fr-FR" sz="2400" dirty="0"/>
              <a:t> </a:t>
            </a:r>
            <a:r>
              <a:rPr lang="fr-FR" altLang="fr-FR" sz="2400" dirty="0" err="1"/>
              <a:t>that</a:t>
            </a:r>
            <a:r>
              <a:rPr lang="fr-FR" altLang="fr-FR" sz="2400" dirty="0"/>
              <a:t>:</a:t>
            </a:r>
          </a:p>
          <a:p>
            <a:pPr marL="1368000" lvl="4" indent="-285750" algn="just">
              <a:buClr>
                <a:srgbClr val="C00000"/>
              </a:buClr>
            </a:pPr>
            <a:r>
              <a:rPr lang="fr-FR" altLang="fr-FR" sz="2400" dirty="0" err="1"/>
              <a:t>there</a:t>
            </a:r>
            <a:r>
              <a:rPr lang="fr-FR" altLang="fr-FR" sz="2400" dirty="0"/>
              <a:t> </a:t>
            </a:r>
            <a:r>
              <a:rPr lang="fr-FR" altLang="fr-FR" sz="2400" dirty="0" err="1"/>
              <a:t>was</a:t>
            </a:r>
            <a:r>
              <a:rPr lang="fr-FR" altLang="fr-FR" sz="2400" dirty="0"/>
              <a:t> an open call for tender</a:t>
            </a:r>
          </a:p>
          <a:p>
            <a:pPr marL="1368000" lvl="4" indent="-285750" algn="just">
              <a:buClr>
                <a:srgbClr val="C00000"/>
              </a:buClr>
            </a:pPr>
            <a:r>
              <a:rPr lang="fr-FR" altLang="fr-FR" sz="2400" dirty="0"/>
              <a:t>The best </a:t>
            </a:r>
            <a:r>
              <a:rPr lang="fr-FR" altLang="fr-FR" sz="2400" dirty="0" err="1"/>
              <a:t>offer</a:t>
            </a:r>
            <a:r>
              <a:rPr lang="fr-FR" altLang="fr-FR" sz="2400" dirty="0"/>
              <a:t> </a:t>
            </a:r>
            <a:r>
              <a:rPr lang="fr-FR" altLang="fr-FR" sz="2400" dirty="0" err="1"/>
              <a:t>fulfiles</a:t>
            </a:r>
            <a:r>
              <a:rPr lang="fr-FR" altLang="fr-FR" sz="2400" dirty="0"/>
              <a:t> the objective </a:t>
            </a:r>
            <a:r>
              <a:rPr lang="fr-FR" altLang="fr-FR" sz="2400" dirty="0" err="1"/>
              <a:t>fixed</a:t>
            </a:r>
            <a:r>
              <a:rPr lang="fr-FR" altLang="fr-FR" sz="2400" dirty="0"/>
              <a:t> by the law </a:t>
            </a:r>
          </a:p>
          <a:p>
            <a:pPr marL="1230300" lvl="1" indent="-285750" algn="just">
              <a:buClr>
                <a:srgbClr val="C00000"/>
              </a:buClr>
              <a:buFont typeface="Wingdings" panose="05000000000000000000" pitchFamily="2" charset="2"/>
              <a:buChar char="ü"/>
            </a:pPr>
            <a:r>
              <a:rPr lang="fr-FR" altLang="fr-FR" sz="2400" dirty="0" err="1"/>
              <a:t>Schedules</a:t>
            </a:r>
            <a:r>
              <a:rPr lang="fr-FR" altLang="fr-FR" sz="2400" dirty="0"/>
              <a:t> an </a:t>
            </a:r>
            <a:r>
              <a:rPr lang="fr-FR" altLang="fr-FR" sz="2400" dirty="0" err="1"/>
              <a:t>hearing</a:t>
            </a:r>
            <a:r>
              <a:rPr lang="fr-FR" altLang="fr-FR" sz="2400" dirty="0"/>
              <a:t> to examine the </a:t>
            </a:r>
            <a:r>
              <a:rPr lang="fr-FR" altLang="fr-FR" sz="2400" dirty="0" err="1"/>
              <a:t>offers</a:t>
            </a:r>
            <a:r>
              <a:rPr lang="fr-FR" altLang="fr-FR" sz="2400" dirty="0"/>
              <a:t> (at least 2 </a:t>
            </a:r>
            <a:r>
              <a:rPr lang="fr-FR" altLang="fr-FR" sz="2400" dirty="0" err="1"/>
              <a:t>weeks</a:t>
            </a:r>
            <a:r>
              <a:rPr lang="fr-FR" altLang="fr-FR" sz="2400" dirty="0"/>
              <a:t>) and a </a:t>
            </a:r>
            <a:r>
              <a:rPr lang="fr-FR" altLang="fr-FR" sz="2400" dirty="0" err="1"/>
              <a:t>period</a:t>
            </a:r>
            <a:r>
              <a:rPr lang="fr-FR" altLang="fr-FR" sz="2400" dirty="0"/>
              <a:t> of time for </a:t>
            </a:r>
            <a:r>
              <a:rPr lang="fr-FR" altLang="fr-FR" sz="2400" dirty="0" err="1"/>
              <a:t>bidders</a:t>
            </a:r>
            <a:r>
              <a:rPr lang="fr-FR" altLang="fr-FR" sz="2400" dirty="0"/>
              <a:t> to file </a:t>
            </a:r>
            <a:r>
              <a:rPr lang="fr-FR" altLang="fr-FR" sz="2400" dirty="0" err="1"/>
              <a:t>their</a:t>
            </a:r>
            <a:r>
              <a:rPr lang="fr-FR" altLang="fr-FR" sz="2400" dirty="0"/>
              <a:t> </a:t>
            </a:r>
            <a:r>
              <a:rPr lang="fr-FR" altLang="fr-FR" sz="2400" dirty="0" err="1"/>
              <a:t>bids</a:t>
            </a:r>
            <a:endParaRPr lang="fr-FR" altLang="fr-FR" sz="2400"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02175468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365760" y="1503452"/>
            <a:ext cx="8412480" cy="5185410"/>
          </a:xfrm>
          <a:prstGeom prst="rect">
            <a:avLst/>
          </a:prstGeom>
        </p:spPr>
        <p:txBody>
          <a:bodyPr/>
          <a:lstStyle/>
          <a:p>
            <a:pPr marL="0" indent="0" algn="just">
              <a:buClr>
                <a:srgbClr val="C00000"/>
              </a:buClr>
              <a:buNone/>
            </a:pPr>
            <a:endParaRPr lang="fr-FR" altLang="fr-FR" sz="2400" dirty="0">
              <a:solidFill>
                <a:schemeClr val="accent5"/>
              </a:solidFill>
            </a:endParaRPr>
          </a:p>
          <a:p>
            <a:pPr marL="828000" indent="-360000" algn="just">
              <a:buClr>
                <a:srgbClr val="C00000"/>
              </a:buClr>
              <a:buNone/>
            </a:pPr>
            <a:r>
              <a:rPr lang="fr-FR" altLang="fr-FR" sz="2400" dirty="0">
                <a:solidFill>
                  <a:schemeClr val="accent5"/>
                </a:solidFill>
              </a:rPr>
              <a:t>2.3</a:t>
            </a:r>
            <a:r>
              <a:rPr lang="fr-FR" altLang="fr-FR" sz="2400" dirty="0"/>
              <a:t> </a:t>
            </a:r>
            <a:r>
              <a:rPr lang="fr-FR" altLang="fr-FR" sz="2400" dirty="0" err="1"/>
              <a:t>Between</a:t>
            </a:r>
            <a:r>
              <a:rPr lang="fr-FR" altLang="fr-FR" sz="2400" dirty="0"/>
              <a:t> the </a:t>
            </a:r>
            <a:r>
              <a:rPr lang="fr-FR" altLang="fr-FR" sz="2400" dirty="0" err="1"/>
              <a:t>opening</a:t>
            </a:r>
            <a:r>
              <a:rPr lang="fr-FR" altLang="fr-FR" sz="2400" dirty="0"/>
              <a:t> of the </a:t>
            </a:r>
            <a:r>
              <a:rPr lang="fr-FR" altLang="fr-FR" sz="2400" dirty="0" err="1"/>
              <a:t>insolvency</a:t>
            </a:r>
            <a:r>
              <a:rPr lang="fr-FR" altLang="fr-FR" sz="2400" dirty="0"/>
              <a:t> </a:t>
            </a:r>
            <a:r>
              <a:rPr lang="fr-FR" altLang="fr-FR" sz="2400" dirty="0" err="1"/>
              <a:t>proceeding</a:t>
            </a:r>
            <a:r>
              <a:rPr lang="fr-FR" altLang="fr-FR" sz="2400" dirty="0"/>
              <a:t> and the </a:t>
            </a:r>
            <a:r>
              <a:rPr lang="fr-FR" altLang="fr-FR" sz="2400" dirty="0" err="1"/>
              <a:t>hearing</a:t>
            </a:r>
            <a:r>
              <a:rPr lang="fr-FR" altLang="fr-FR" sz="2400" dirty="0"/>
              <a:t> of </a:t>
            </a:r>
            <a:r>
              <a:rPr lang="fr-FR" altLang="fr-FR" sz="2400" dirty="0" err="1"/>
              <a:t>examination</a:t>
            </a:r>
            <a:r>
              <a:rPr lang="fr-FR" altLang="fr-FR" sz="2400" dirty="0"/>
              <a:t> of the </a:t>
            </a:r>
            <a:r>
              <a:rPr lang="fr-FR" altLang="fr-FR" sz="2400" dirty="0" err="1"/>
              <a:t>offers</a:t>
            </a:r>
            <a:endParaRPr lang="fr-FR" altLang="fr-FR" sz="2400" dirty="0"/>
          </a:p>
          <a:p>
            <a:pPr marL="1188000" lvl="1" indent="-360000" algn="just">
              <a:buClr>
                <a:srgbClr val="C00000"/>
              </a:buClr>
              <a:buFont typeface="Wingdings" panose="05000000000000000000" pitchFamily="2" charset="2"/>
              <a:buChar char="ü"/>
            </a:pPr>
            <a:r>
              <a:rPr lang="fr-FR" altLang="fr-FR" sz="2400" dirty="0"/>
              <a:t>The </a:t>
            </a:r>
            <a:r>
              <a:rPr lang="fr-FR" altLang="fr-FR" sz="2400" dirty="0" err="1"/>
              <a:t>offers</a:t>
            </a:r>
            <a:r>
              <a:rPr lang="fr-FR" altLang="fr-FR" sz="2400" dirty="0"/>
              <a:t> are sent to the </a:t>
            </a:r>
            <a:r>
              <a:rPr lang="fr-FR" altLang="fr-FR" sz="2400" dirty="0" err="1"/>
              <a:t>adminitrator</a:t>
            </a:r>
            <a:r>
              <a:rPr lang="fr-FR" altLang="fr-FR" sz="2400" dirty="0"/>
              <a:t> </a:t>
            </a:r>
          </a:p>
          <a:p>
            <a:pPr marL="1188000" lvl="1" indent="-360000" algn="just">
              <a:buClr>
                <a:srgbClr val="C00000"/>
              </a:buClr>
              <a:buFont typeface="Wingdings" panose="05000000000000000000" pitchFamily="2" charset="2"/>
              <a:buChar char="ü"/>
            </a:pPr>
            <a:r>
              <a:rPr lang="fr-FR" altLang="fr-FR" sz="2400" dirty="0"/>
              <a:t>The </a:t>
            </a:r>
            <a:r>
              <a:rPr lang="fr-FR" altLang="fr-FR" sz="2400" dirty="0" err="1"/>
              <a:t>admnitrator</a:t>
            </a:r>
            <a:r>
              <a:rPr lang="fr-FR" altLang="fr-FR" sz="2400" dirty="0"/>
              <a:t> </a:t>
            </a:r>
            <a:r>
              <a:rPr lang="fr-FR" altLang="fr-FR" sz="2400" dirty="0" err="1"/>
              <a:t>prepares</a:t>
            </a:r>
            <a:r>
              <a:rPr lang="fr-FR" altLang="fr-FR" sz="2400" dirty="0"/>
              <a:t> a report on the </a:t>
            </a:r>
            <a:r>
              <a:rPr lang="fr-FR" altLang="fr-FR" sz="2400" dirty="0" err="1"/>
              <a:t>offers</a:t>
            </a:r>
            <a:r>
              <a:rPr lang="fr-FR" altLang="fr-FR" sz="2400" dirty="0"/>
              <a:t> for the Court</a:t>
            </a:r>
          </a:p>
          <a:p>
            <a:pPr marL="828000" lvl="1" indent="-360000" algn="just">
              <a:spcBef>
                <a:spcPts val="1000"/>
              </a:spcBef>
              <a:buClr>
                <a:srgbClr val="C00000"/>
              </a:buClr>
              <a:buNone/>
            </a:pPr>
            <a:r>
              <a:rPr lang="fr-FR" altLang="fr-FR" sz="2400" dirty="0">
                <a:solidFill>
                  <a:schemeClr val="accent5"/>
                </a:solidFill>
              </a:rPr>
              <a:t>2.4 </a:t>
            </a:r>
            <a:r>
              <a:rPr lang="fr-FR" altLang="fr-FR" sz="2400" dirty="0" err="1"/>
              <a:t>Hearing</a:t>
            </a:r>
            <a:r>
              <a:rPr lang="fr-FR" altLang="fr-FR" sz="2400" dirty="0"/>
              <a:t> of </a:t>
            </a:r>
            <a:r>
              <a:rPr lang="fr-FR" altLang="fr-FR" sz="2400" dirty="0" err="1"/>
              <a:t>approval</a:t>
            </a:r>
            <a:r>
              <a:rPr lang="fr-FR" altLang="fr-FR" sz="2400" dirty="0"/>
              <a:t> of the </a:t>
            </a:r>
            <a:r>
              <a:rPr lang="fr-FR" altLang="fr-FR" sz="2400" dirty="0" err="1"/>
              <a:t>offer</a:t>
            </a:r>
            <a:endParaRPr lang="fr-FR" altLang="fr-FR" sz="2400" dirty="0">
              <a:solidFill>
                <a:srgbClr val="000000"/>
              </a:solidFill>
            </a:endParaRPr>
          </a:p>
          <a:p>
            <a:pPr marL="1188000" lvl="1" indent="-360000" algn="just">
              <a:buClr>
                <a:srgbClr val="C00000"/>
              </a:buClr>
              <a:buFont typeface="Wingdings" panose="05000000000000000000" pitchFamily="2" charset="2"/>
              <a:buChar char="ü"/>
            </a:pPr>
            <a:r>
              <a:rPr lang="fr-FR" altLang="fr-FR" sz="2400" dirty="0"/>
              <a:t>The Court: </a:t>
            </a:r>
          </a:p>
          <a:p>
            <a:pPr lvl="2" algn="just">
              <a:buClr>
                <a:srgbClr val="C00000"/>
              </a:buClr>
            </a:pPr>
            <a:r>
              <a:rPr lang="fr-FR" altLang="fr-FR" dirty="0"/>
              <a:t>examines all </a:t>
            </a:r>
            <a:r>
              <a:rPr lang="fr-FR" altLang="fr-FR" dirty="0" err="1"/>
              <a:t>offers</a:t>
            </a:r>
            <a:r>
              <a:rPr lang="fr-FR" altLang="fr-FR" dirty="0"/>
              <a:t> </a:t>
            </a:r>
            <a:r>
              <a:rPr lang="fr-FR" altLang="fr-FR" dirty="0" err="1"/>
              <a:t>filed</a:t>
            </a:r>
            <a:r>
              <a:rPr lang="fr-FR" altLang="fr-FR" dirty="0"/>
              <a:t> </a:t>
            </a:r>
          </a:p>
          <a:p>
            <a:pPr lvl="2" algn="just">
              <a:buClr>
                <a:srgbClr val="C00000"/>
              </a:buClr>
            </a:pPr>
            <a:r>
              <a:rPr lang="fr-FR" altLang="fr-FR" dirty="0" err="1"/>
              <a:t>hears</a:t>
            </a:r>
            <a:r>
              <a:rPr lang="fr-FR" altLang="fr-FR" dirty="0"/>
              <a:t> </a:t>
            </a:r>
            <a:r>
              <a:rPr lang="fr-FR" altLang="fr-FR" dirty="0" err="1"/>
              <a:t>notably</a:t>
            </a:r>
            <a:r>
              <a:rPr lang="fr-FR" altLang="fr-FR" dirty="0"/>
              <a:t> </a:t>
            </a:r>
            <a:r>
              <a:rPr lang="fr-FR" altLang="fr-FR" dirty="0" err="1"/>
              <a:t>bidders</a:t>
            </a:r>
            <a:r>
              <a:rPr lang="fr-FR" altLang="fr-FR" dirty="0"/>
              <a:t> and the </a:t>
            </a:r>
            <a:r>
              <a:rPr lang="fr-FR" altLang="fr-FR" dirty="0" err="1"/>
              <a:t>procecutor</a:t>
            </a:r>
            <a:endParaRPr lang="fr-FR" altLang="fr-FR" dirty="0"/>
          </a:p>
          <a:p>
            <a:pPr marL="182880" lvl="1" indent="0" algn="just">
              <a:buClr>
                <a:srgbClr val="C00000"/>
              </a:buClr>
              <a:buNone/>
            </a:pPr>
            <a:endParaRPr lang="fr-FR" altLang="fr-FR" sz="2400" dirty="0"/>
          </a:p>
          <a:p>
            <a:pPr marL="514350" lvl="1" indent="-514350" algn="just">
              <a:spcBef>
                <a:spcPts val="1000"/>
              </a:spcBef>
              <a:buClr>
                <a:srgbClr val="C00000"/>
              </a:buClr>
              <a:buFont typeface="+mj-lt"/>
              <a:buAutoNum type="arabicPeriod" startAt="3"/>
            </a:pPr>
            <a:r>
              <a:rPr lang="fr-FR" altLang="fr-FR" sz="2400" dirty="0"/>
              <a:t>The Court </a:t>
            </a:r>
            <a:r>
              <a:rPr lang="fr-FR" altLang="fr-FR" sz="2400" dirty="0" err="1"/>
              <a:t>decision</a:t>
            </a:r>
            <a:r>
              <a:rPr lang="fr-FR" altLang="fr-FR" sz="2400" dirty="0"/>
              <a:t> : sale of the business to the best </a:t>
            </a:r>
            <a:r>
              <a:rPr lang="fr-FR" altLang="fr-FR" sz="2400" dirty="0" err="1"/>
              <a:t>bidder</a:t>
            </a:r>
            <a:endParaRPr lang="fr-FR" altLang="fr-FR" sz="2400" dirty="0"/>
          </a:p>
          <a:p>
            <a:pPr marL="648000" indent="-285750" algn="just">
              <a:buClr>
                <a:srgbClr val="C00000"/>
              </a:buClr>
              <a:buFont typeface="Wingdings" panose="05000000000000000000" pitchFamily="2" charset="2"/>
              <a:buChar char="ü"/>
            </a:pPr>
            <a:endParaRPr lang="fr-FR" altLang="fr-FR" sz="2400" dirty="0"/>
          </a:p>
          <a:p>
            <a:pPr marL="357822" lvl="1" indent="-171450" algn="just">
              <a:buClr>
                <a:srgbClr val="C00000"/>
              </a:buClr>
            </a:pPr>
            <a:endParaRPr lang="fr-FR" altLang="fr-FR" sz="2400" dirty="0"/>
          </a:p>
        </p:txBody>
      </p:sp>
      <p:sp>
        <p:nvSpPr>
          <p:cNvPr id="5" name="Content Placeholder 2"/>
          <p:cNvSpPr txBox="1">
            <a:spLocks/>
          </p:cNvSpPr>
          <p:nvPr/>
        </p:nvSpPr>
        <p:spPr bwMode="gray">
          <a:xfrm>
            <a:off x="4306220" y="4661235"/>
            <a:ext cx="5150114" cy="963930"/>
          </a:xfrm>
          <a:prstGeom prst="rect">
            <a:avLst/>
          </a:prstGeom>
        </p:spPr>
        <p:txBody>
          <a:bodyPr vert="horz" wrap="square" lIns="0" tIns="0" rIns="0" bIns="0" rtlCol="0">
            <a:noAutofit/>
          </a:bodyPr>
          <a:lstStyle>
            <a:lvl1pPr marL="182880" indent="-182880" algn="l" defTabSz="457200" rtl="0" eaLnBrk="1" latinLnBrk="0" hangingPunct="1">
              <a:spcBef>
                <a:spcPts val="1000"/>
              </a:spcBef>
              <a:buClr>
                <a:schemeClr val="accent1"/>
              </a:buClr>
              <a:buFont typeface="Arial"/>
              <a:buChar char="•"/>
              <a:defRPr sz="2000" kern="1200">
                <a:solidFill>
                  <a:srgbClr val="565A5C"/>
                </a:solidFill>
                <a:latin typeface="Arial" pitchFamily="34" charset="0"/>
                <a:ea typeface="+mn-ea"/>
                <a:cs typeface="Arial" pitchFamily="34" charset="0"/>
              </a:defRPr>
            </a:lvl1pPr>
            <a:lvl2pPr marL="365760" indent="-179388" algn="l" defTabSz="457200" rtl="0" eaLnBrk="1" latinLnBrk="0" hangingPunct="1">
              <a:spcBef>
                <a:spcPts val="600"/>
              </a:spcBef>
              <a:buClr>
                <a:srgbClr val="565A5C"/>
              </a:buClr>
              <a:buFont typeface="Arial" pitchFamily="34" charset="0"/>
              <a:buChar char="•"/>
              <a:defRPr sz="1800" kern="1200">
                <a:solidFill>
                  <a:srgbClr val="565A5C"/>
                </a:solidFill>
                <a:latin typeface="Arial" pitchFamily="34" charset="0"/>
                <a:ea typeface="+mn-ea"/>
                <a:cs typeface="Arial" pitchFamily="34" charset="0"/>
              </a:defRPr>
            </a:lvl2pPr>
            <a:lvl3pPr marL="548640" indent="-182880" algn="l" defTabSz="457200" rtl="0" eaLnBrk="1" latinLnBrk="0" hangingPunct="1">
              <a:spcBef>
                <a:spcPts val="400"/>
              </a:spcBef>
              <a:buClr>
                <a:schemeClr val="tx1"/>
              </a:buClr>
              <a:buFont typeface="Arial" pitchFamily="34" charset="0"/>
              <a:buChar char="•"/>
              <a:defRPr sz="1400" kern="1200">
                <a:solidFill>
                  <a:srgbClr val="565A5C"/>
                </a:solidFill>
                <a:latin typeface="Arial" pitchFamily="34" charset="0"/>
                <a:ea typeface="+mn-ea"/>
                <a:cs typeface="Arial" pitchFamily="34" charset="0"/>
              </a:defRPr>
            </a:lvl3pPr>
            <a:lvl4pPr marL="731520" indent="-182880" algn="l" defTabSz="457200" rtl="0" eaLnBrk="1" latinLnBrk="0" hangingPunct="1">
              <a:spcBef>
                <a:spcPts val="300"/>
              </a:spcBef>
              <a:buClr>
                <a:schemeClr val="tx1"/>
              </a:buClr>
              <a:buFont typeface="Arial" pitchFamily="34" charset="0"/>
              <a:buChar char="•"/>
              <a:defRPr sz="1200" kern="1200">
                <a:solidFill>
                  <a:srgbClr val="565A5C"/>
                </a:solidFill>
                <a:latin typeface="Arial" pitchFamily="34" charset="0"/>
                <a:ea typeface="+mn-ea"/>
                <a:cs typeface="Arial" pitchFamily="34" charset="0"/>
              </a:defRPr>
            </a:lvl4pPr>
            <a:lvl5pPr marL="914400" indent="-182880" algn="l" defTabSz="457200" rtl="0" eaLnBrk="1" latinLnBrk="0" hangingPunct="1">
              <a:spcBef>
                <a:spcPts val="300"/>
              </a:spcBef>
              <a:buClr>
                <a:schemeClr val="tx1"/>
              </a:buClr>
              <a:buFont typeface="Arial" pitchFamily="34" charset="0"/>
              <a:buChar char="•"/>
              <a:defRPr sz="1200" kern="1200">
                <a:solidFill>
                  <a:srgbClr val="565A5C"/>
                </a:solidFill>
                <a:latin typeface="Arial" pitchFamily="34" charset="0"/>
                <a:ea typeface="+mn-ea"/>
                <a:cs typeface="Arial"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57822" lvl="1" indent="-171450" algn="just">
              <a:buClr>
                <a:srgbClr val="C00000"/>
              </a:buClr>
            </a:pPr>
            <a:endParaRPr lang="fr-FR" altLang="fr-FR" sz="2400" dirty="0"/>
          </a:p>
        </p:txBody>
      </p:sp>
      <p:sp>
        <p:nvSpPr>
          <p:cNvPr id="6" name="Title 5"/>
          <p:cNvSpPr>
            <a:spLocks noGrp="1"/>
          </p:cNvSpPr>
          <p:nvPr>
            <p:ph type="title"/>
          </p:nvPr>
        </p:nvSpPr>
        <p:spPr/>
        <p:txBody>
          <a:bodyPr/>
          <a:lstStyle/>
          <a:p>
            <a:endParaRPr lang="en-US"/>
          </a:p>
        </p:txBody>
      </p:sp>
    </p:spTree>
    <p:extLst>
      <p:ext uri="{BB962C8B-B14F-4D97-AF65-F5344CB8AC3E}">
        <p14:creationId xmlns:p14="http://schemas.microsoft.com/office/powerpoint/2010/main" val="33990321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000" b="1" dirty="0"/>
              <a:t>Closing of the day</a:t>
            </a:r>
            <a:endParaRPr lang="en-US" sz="4000" b="1" dirty="0"/>
          </a:p>
        </p:txBody>
      </p:sp>
      <p:sp>
        <p:nvSpPr>
          <p:cNvPr id="3" name="Subtitle 2"/>
          <p:cNvSpPr txBox="1">
            <a:spLocks/>
          </p:cNvSpPr>
          <p:nvPr/>
        </p:nvSpPr>
        <p:spPr bwMode="auto">
          <a:xfrm>
            <a:off x="226542" y="4155700"/>
            <a:ext cx="8663458" cy="175260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1200"/>
              </a:spcAft>
              <a:defRPr/>
            </a:pPr>
            <a:r>
              <a:rPr lang="en-GB" sz="2800" dirty="0">
                <a:solidFill>
                  <a:srgbClr val="000000"/>
                </a:solidFill>
              </a:rPr>
              <a:t>Steffen Koch </a:t>
            </a:r>
            <a:br>
              <a:rPr lang="en-GB" sz="2800" dirty="0">
                <a:solidFill>
                  <a:srgbClr val="000000"/>
                </a:solidFill>
              </a:rPr>
            </a:br>
            <a:r>
              <a:rPr lang="en-GB" sz="2800" dirty="0">
                <a:solidFill>
                  <a:srgbClr val="000000"/>
                </a:solidFill>
              </a:rPr>
              <a:t>(President of INSOL Europe, </a:t>
            </a:r>
            <a:br>
              <a:rPr lang="en-GB" sz="2800" dirty="0">
                <a:solidFill>
                  <a:srgbClr val="000000"/>
                </a:solidFill>
              </a:rPr>
            </a:br>
            <a:r>
              <a:rPr lang="en-GB" sz="2800" dirty="0">
                <a:solidFill>
                  <a:srgbClr val="000000"/>
                </a:solidFill>
              </a:rPr>
              <a:t>hww hermann wienberg wilhelm, Germany)</a:t>
            </a:r>
          </a:p>
        </p:txBody>
      </p:sp>
    </p:spTree>
    <p:extLst>
      <p:ext uri="{BB962C8B-B14F-4D97-AF65-F5344CB8AC3E}">
        <p14:creationId xmlns:p14="http://schemas.microsoft.com/office/powerpoint/2010/main" val="31587017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06388" y="1511480"/>
            <a:ext cx="8531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dirty="0">
                <a:latin typeface="Calibri"/>
                <a:cs typeface="Calibri"/>
              </a:rPr>
              <a:t>Our grateful thanks go to our 2017 Annual Congress Sponsors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69605"/>
            <a:ext cx="9144000" cy="4926499"/>
          </a:xfrm>
          <a:prstGeom prst="rect">
            <a:avLst/>
          </a:prstGeom>
        </p:spPr>
      </p:pic>
    </p:spTree>
    <p:extLst>
      <p:ext uri="{BB962C8B-B14F-4D97-AF65-F5344CB8AC3E}">
        <p14:creationId xmlns:p14="http://schemas.microsoft.com/office/powerpoint/2010/main" val="102847352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&amp; Guest Lunch</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a:latin typeface="Verdana" charset="0"/>
                <a:cs typeface="Verdana" charset="0"/>
              </a:rPr>
              <a:t>www.hww.eu</a:t>
            </a:r>
          </a:p>
        </p:txBody>
      </p:sp>
      <p:pic>
        <p:nvPicPr>
          <p:cNvPr id="3" name="Picture 2" descr="hww logo 2015.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1298" y="3845558"/>
            <a:ext cx="4078760" cy="1899106"/>
          </a:xfrm>
          <a:prstGeom prst="rect">
            <a:avLst/>
          </a:prstGeom>
        </p:spPr>
      </p:pic>
    </p:spTree>
    <p:extLst>
      <p:ext uri="{BB962C8B-B14F-4D97-AF65-F5344CB8AC3E}">
        <p14:creationId xmlns:p14="http://schemas.microsoft.com/office/powerpoint/2010/main" val="1408592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nfucius">
  <a:themeElements>
    <a:clrScheme name="Standaardontwerp 1">
      <a:dk1>
        <a:srgbClr val="000000"/>
      </a:dk1>
      <a:lt1>
        <a:srgbClr val="FFFFFF"/>
      </a:lt1>
      <a:dk2>
        <a:srgbClr val="1F175C"/>
      </a:dk2>
      <a:lt2>
        <a:srgbClr val="7F7F7F"/>
      </a:lt2>
      <a:accent1>
        <a:srgbClr val="A50061"/>
      </a:accent1>
      <a:accent2>
        <a:srgbClr val="680F48"/>
      </a:accent2>
      <a:accent3>
        <a:srgbClr val="FFFFFF"/>
      </a:accent3>
      <a:accent4>
        <a:srgbClr val="000000"/>
      </a:accent4>
      <a:accent5>
        <a:srgbClr val="CFAAB7"/>
      </a:accent5>
      <a:accent6>
        <a:srgbClr val="5E0C40"/>
      </a:accent6>
      <a:hlink>
        <a:srgbClr val="C1C1C1"/>
      </a:hlink>
      <a:folHlink>
        <a:srgbClr val="B4CAD2"/>
      </a:folHlink>
    </a:clrScheme>
    <a:fontScheme name="Standaardontwer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andaardontwerp 1">
        <a:dk1>
          <a:srgbClr val="000000"/>
        </a:dk1>
        <a:lt1>
          <a:srgbClr val="FFFFFF"/>
        </a:lt1>
        <a:dk2>
          <a:srgbClr val="1F175C"/>
        </a:dk2>
        <a:lt2>
          <a:srgbClr val="7F7F7F"/>
        </a:lt2>
        <a:accent1>
          <a:srgbClr val="A50061"/>
        </a:accent1>
        <a:accent2>
          <a:srgbClr val="680F48"/>
        </a:accent2>
        <a:accent3>
          <a:srgbClr val="FFFFFF"/>
        </a:accent3>
        <a:accent4>
          <a:srgbClr val="000000"/>
        </a:accent4>
        <a:accent5>
          <a:srgbClr val="CFAAB7"/>
        </a:accent5>
        <a:accent6>
          <a:srgbClr val="5E0C40"/>
        </a:accent6>
        <a:hlink>
          <a:srgbClr val="C1C1C1"/>
        </a:hlink>
        <a:folHlink>
          <a:srgbClr val="B4CAD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Confucius.potx" id="{859058D6-4C3B-453B-83E7-AB077857FAB9}" vid="{C7CAA117-4089-4885-A0DF-665A8E4FBBD4}"/>
    </a:ext>
  </a:extLst>
</a:theme>
</file>

<file path=ppt/theme/theme3.xml><?xml version="1.0" encoding="utf-8"?>
<a:theme xmlns:a="http://schemas.openxmlformats.org/drawingml/2006/main" name="3_Confucius">
  <a:themeElements>
    <a:clrScheme name="Standaardontwerp 1">
      <a:dk1>
        <a:srgbClr val="000000"/>
      </a:dk1>
      <a:lt1>
        <a:srgbClr val="FFFFFF"/>
      </a:lt1>
      <a:dk2>
        <a:srgbClr val="1F175C"/>
      </a:dk2>
      <a:lt2>
        <a:srgbClr val="7F7F7F"/>
      </a:lt2>
      <a:accent1>
        <a:srgbClr val="A50061"/>
      </a:accent1>
      <a:accent2>
        <a:srgbClr val="680F48"/>
      </a:accent2>
      <a:accent3>
        <a:srgbClr val="FFFFFF"/>
      </a:accent3>
      <a:accent4>
        <a:srgbClr val="000000"/>
      </a:accent4>
      <a:accent5>
        <a:srgbClr val="CFAAB7"/>
      </a:accent5>
      <a:accent6>
        <a:srgbClr val="5E0C40"/>
      </a:accent6>
      <a:hlink>
        <a:srgbClr val="C1C1C1"/>
      </a:hlink>
      <a:folHlink>
        <a:srgbClr val="B4CAD2"/>
      </a:folHlink>
    </a:clrScheme>
    <a:fontScheme name="Standaardontwer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andaardontwerp 1">
        <a:dk1>
          <a:srgbClr val="000000"/>
        </a:dk1>
        <a:lt1>
          <a:srgbClr val="FFFFFF"/>
        </a:lt1>
        <a:dk2>
          <a:srgbClr val="1F175C"/>
        </a:dk2>
        <a:lt2>
          <a:srgbClr val="7F7F7F"/>
        </a:lt2>
        <a:accent1>
          <a:srgbClr val="A50061"/>
        </a:accent1>
        <a:accent2>
          <a:srgbClr val="680F48"/>
        </a:accent2>
        <a:accent3>
          <a:srgbClr val="FFFFFF"/>
        </a:accent3>
        <a:accent4>
          <a:srgbClr val="000000"/>
        </a:accent4>
        <a:accent5>
          <a:srgbClr val="CFAAB7"/>
        </a:accent5>
        <a:accent6>
          <a:srgbClr val="5E0C40"/>
        </a:accent6>
        <a:hlink>
          <a:srgbClr val="C1C1C1"/>
        </a:hlink>
        <a:folHlink>
          <a:srgbClr val="B4CAD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Confucius.potx" id="{859058D6-4C3B-453B-83E7-AB077857FAB9}" vid="{C7CAA117-4089-4885-A0DF-665A8E4FBBD4}"/>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TotalTime>
  <Words>10716</Words>
  <Application>Microsoft Office PowerPoint</Application>
  <PresentationFormat>Affichage à l'écran (4:3)</PresentationFormat>
  <Paragraphs>2008</Paragraphs>
  <Slides>132</Slides>
  <Notes>101</Notes>
  <HiddenSlides>0</HiddenSlides>
  <MMClips>0</MMClips>
  <ScaleCrop>false</ScaleCrop>
  <HeadingPairs>
    <vt:vector size="6" baseType="variant">
      <vt:variant>
        <vt:lpstr>Polices utilisées</vt:lpstr>
      </vt:variant>
      <vt:variant>
        <vt:i4>8</vt:i4>
      </vt:variant>
      <vt:variant>
        <vt:lpstr>Thème</vt:lpstr>
      </vt:variant>
      <vt:variant>
        <vt:i4>4</vt:i4>
      </vt:variant>
      <vt:variant>
        <vt:lpstr>Titres des diapositives</vt:lpstr>
      </vt:variant>
      <vt:variant>
        <vt:i4>132</vt:i4>
      </vt:variant>
    </vt:vector>
  </HeadingPairs>
  <TitlesOfParts>
    <vt:vector size="144" baseType="lpstr">
      <vt:lpstr>ＭＳ Ｐゴシック</vt:lpstr>
      <vt:lpstr>Arial</vt:lpstr>
      <vt:lpstr>Calibri</vt:lpstr>
      <vt:lpstr>Courier New</vt:lpstr>
      <vt:lpstr>Symbol</vt:lpstr>
      <vt:lpstr>Verdana</vt:lpstr>
      <vt:lpstr>Wingdings</vt:lpstr>
      <vt:lpstr>ヒラギノ角ゴ Pro W3</vt:lpstr>
      <vt:lpstr>Office Theme</vt:lpstr>
      <vt:lpstr>Confucius</vt:lpstr>
      <vt:lpstr>3_Confucius</vt:lpstr>
      <vt:lpstr>1_Custom Design</vt:lpstr>
      <vt:lpstr>Présentation PowerPoint</vt:lpstr>
      <vt:lpstr>Morning Technical Session    Kindly Sponsored By</vt:lpstr>
      <vt:lpstr>Opening remarks  by the Co-Chairs </vt:lpstr>
      <vt:lpstr>Keynote Speaker</vt:lpstr>
      <vt:lpstr>Preventive restructuring frameworks – how do they  work in practice?</vt:lpstr>
      <vt:lpstr>Preventive restructuring frameworks –  how do they work in practice?</vt:lpstr>
      <vt:lpstr>Présentation PowerPoint</vt:lpstr>
      <vt:lpstr>Présentation PowerPoint</vt:lpstr>
      <vt:lpstr>Preventive Restructuring in Germany</vt:lpstr>
      <vt:lpstr>Présentation PowerPoint</vt:lpstr>
      <vt:lpstr>Présentation PowerPoint</vt:lpstr>
      <vt:lpstr>Présentation PowerPoint</vt:lpstr>
      <vt:lpstr>Présentation PowerPoint</vt:lpstr>
      <vt:lpstr>Présentation PowerPoint</vt:lpstr>
      <vt:lpstr>Présentation PowerPoint</vt:lpstr>
      <vt:lpstr>Preventive restructuring in Poland – New hope</vt:lpstr>
      <vt:lpstr>Présentation PowerPoint</vt:lpstr>
      <vt:lpstr>How do we define „preventive” proceedings</vt:lpstr>
      <vt:lpstr>The conduct of the typical case (out of court part)</vt:lpstr>
      <vt:lpstr>Court decision</vt:lpstr>
      <vt:lpstr>Peculiarities of the approval arrangement proceedings</vt:lpstr>
      <vt:lpstr>Approval arrangement proceeding as a legal vehicle for partial arrangement </vt:lpstr>
      <vt:lpstr>How does new law relate to EU law</vt:lpstr>
      <vt:lpstr>New Law – a success?</vt:lpstr>
      <vt:lpstr>ARRANGEMENT APPROVAL PROCEDURE IN POLAND</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vt:lpstr>
      <vt:lpstr>Présentation PowerPoint</vt:lpstr>
      <vt:lpstr>Présentation PowerPoint</vt:lpstr>
      <vt:lpstr>Présentation PowerPoint</vt:lpstr>
      <vt:lpstr>Présentation PowerPoint</vt:lpstr>
      <vt:lpstr>Présentation PowerPoint</vt:lpstr>
      <vt:lpstr> </vt:lpstr>
      <vt:lpstr>Présentation PowerPoint</vt:lpstr>
      <vt:lpstr>Présentation PowerPoint</vt:lpstr>
      <vt:lpstr>Présentation PowerPoint</vt:lpstr>
      <vt:lpstr>Présentation PowerPoint</vt:lpstr>
      <vt:lpstr>Delegate Coffee Break</vt:lpstr>
      <vt:lpstr>Legal Tech/Internet 4.0.  How will technology change  the industry?</vt:lpstr>
      <vt:lpstr>Quality &amp; Innovation Programme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Establishment of Insolvency Registers in all Member States   and their Interconnection: Reality or Illusion?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Special thanks</vt:lpstr>
      <vt:lpstr>Insolvency Register in Poland</vt:lpstr>
      <vt:lpstr>Présentation PowerPoint</vt:lpstr>
      <vt:lpstr>Présentation PowerPoint</vt:lpstr>
      <vt:lpstr>Présentation PowerPoint</vt:lpstr>
      <vt:lpstr>Présentation PowerPoint</vt:lpstr>
      <vt:lpstr>Présentation PowerPoint</vt:lpstr>
      <vt:lpstr> Insolvency Register in Poland </vt:lpstr>
      <vt:lpstr> Insolvency Register in Poland </vt:lpstr>
      <vt:lpstr>Présentation PowerPoint</vt:lpstr>
      <vt:lpstr>Présentation PowerPoint</vt:lpstr>
      <vt:lpstr>Présentation PowerPoint</vt:lpstr>
      <vt:lpstr>Présentation PowerPoint</vt:lpstr>
      <vt:lpstr>Prepack – Magic tool  to rescue a business?</vt:lpstr>
      <vt:lpstr>Key aspects of the case</vt:lpstr>
      <vt:lpstr>Présentation PowerPoint</vt:lpstr>
      <vt:lpstr>Présentation PowerPoint</vt:lpstr>
      <vt:lpstr>Prepack under UK Law</vt:lpstr>
      <vt:lpstr>Présentation PowerPoint</vt:lpstr>
      <vt:lpstr>2. Prepack under German law</vt:lpstr>
      <vt:lpstr>Présentation PowerPoint</vt:lpstr>
      <vt:lpstr>Présentation PowerPoint</vt:lpstr>
      <vt:lpstr>3. Prepack under French law </vt:lpstr>
      <vt:lpstr>Présentation PowerPoint</vt:lpstr>
      <vt:lpstr>Présentation PowerPoint</vt:lpstr>
      <vt:lpstr>Présentation PowerPoint</vt:lpstr>
      <vt:lpstr>Closing of the day</vt:lpstr>
      <vt:lpstr>Présentation PowerPoint</vt:lpstr>
      <vt:lpstr>Delegate &amp; Guest Lunch  Kindly Sponsored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BAD BANKS AND OTHER TOOLS FOR RESTRUCTURING FINANCIAL INSTITUTIONS </dc:title>
  <dc:creator>Emmanuelle</dc:creator>
  <cp:lastModifiedBy>Emmanuelle Inacio</cp:lastModifiedBy>
  <cp:revision>45</cp:revision>
  <cp:lastPrinted>2015-09-15T13:26:08Z</cp:lastPrinted>
  <dcterms:modified xsi:type="dcterms:W3CDTF">2017-10-10T08:28:55Z</dcterms:modified>
</cp:coreProperties>
</file>