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ti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70"/>
  </p:notesMasterIdLst>
  <p:handoutMasterIdLst>
    <p:handoutMasterId r:id="rId171"/>
  </p:handoutMasterIdLst>
  <p:sldIdLst>
    <p:sldId id="257" r:id="rId2"/>
    <p:sldId id="293" r:id="rId3"/>
    <p:sldId id="259" r:id="rId4"/>
    <p:sldId id="256" r:id="rId5"/>
    <p:sldId id="290" r:id="rId6"/>
    <p:sldId id="406" r:id="rId7"/>
    <p:sldId id="260" r:id="rId8"/>
    <p:sldId id="393" r:id="rId9"/>
    <p:sldId id="394" r:id="rId10"/>
    <p:sldId id="395" r:id="rId11"/>
    <p:sldId id="396" r:id="rId12"/>
    <p:sldId id="397" r:id="rId13"/>
    <p:sldId id="398" r:id="rId14"/>
    <p:sldId id="399" r:id="rId15"/>
    <p:sldId id="400" r:id="rId16"/>
    <p:sldId id="401" r:id="rId17"/>
    <p:sldId id="402" r:id="rId18"/>
    <p:sldId id="403" r:id="rId19"/>
    <p:sldId id="404" r:id="rId20"/>
    <p:sldId id="295" r:id="rId21"/>
    <p:sldId id="282" r:id="rId22"/>
    <p:sldId id="370" r:id="rId23"/>
    <p:sldId id="371" r:id="rId24"/>
    <p:sldId id="372" r:id="rId25"/>
    <p:sldId id="373" r:id="rId26"/>
    <p:sldId id="374" r:id="rId27"/>
    <p:sldId id="375" r:id="rId28"/>
    <p:sldId id="376" r:id="rId29"/>
    <p:sldId id="377" r:id="rId30"/>
    <p:sldId id="378" r:id="rId31"/>
    <p:sldId id="379" r:id="rId32"/>
    <p:sldId id="380" r:id="rId33"/>
    <p:sldId id="381" r:id="rId34"/>
    <p:sldId id="382" r:id="rId35"/>
    <p:sldId id="383" r:id="rId36"/>
    <p:sldId id="384" r:id="rId37"/>
    <p:sldId id="385" r:id="rId38"/>
    <p:sldId id="386" r:id="rId39"/>
    <p:sldId id="387" r:id="rId40"/>
    <p:sldId id="388" r:id="rId41"/>
    <p:sldId id="389" r:id="rId42"/>
    <p:sldId id="262" r:id="rId43"/>
    <p:sldId id="263" r:id="rId44"/>
    <p:sldId id="358" r:id="rId45"/>
    <p:sldId id="359" r:id="rId46"/>
    <p:sldId id="360" r:id="rId47"/>
    <p:sldId id="361" r:id="rId48"/>
    <p:sldId id="362" r:id="rId49"/>
    <p:sldId id="363" r:id="rId50"/>
    <p:sldId id="364" r:id="rId51"/>
    <p:sldId id="365" r:id="rId52"/>
    <p:sldId id="366" r:id="rId53"/>
    <p:sldId id="367" r:id="rId54"/>
    <p:sldId id="407" r:id="rId55"/>
    <p:sldId id="408" r:id="rId56"/>
    <p:sldId id="409" r:id="rId57"/>
    <p:sldId id="410" r:id="rId58"/>
    <p:sldId id="411" r:id="rId59"/>
    <p:sldId id="412" r:id="rId60"/>
    <p:sldId id="413" r:id="rId61"/>
    <p:sldId id="414" r:id="rId62"/>
    <p:sldId id="415" r:id="rId63"/>
    <p:sldId id="416" r:id="rId64"/>
    <p:sldId id="417" r:id="rId65"/>
    <p:sldId id="418" r:id="rId66"/>
    <p:sldId id="419" r:id="rId67"/>
    <p:sldId id="420" r:id="rId68"/>
    <p:sldId id="421" r:id="rId69"/>
    <p:sldId id="422" r:id="rId70"/>
    <p:sldId id="423" r:id="rId71"/>
    <p:sldId id="424" r:id="rId72"/>
    <p:sldId id="425" r:id="rId73"/>
    <p:sldId id="426" r:id="rId74"/>
    <p:sldId id="427" r:id="rId75"/>
    <p:sldId id="428" r:id="rId76"/>
    <p:sldId id="429" r:id="rId77"/>
    <p:sldId id="430" r:id="rId78"/>
    <p:sldId id="431" r:id="rId79"/>
    <p:sldId id="432" r:id="rId80"/>
    <p:sldId id="433" r:id="rId81"/>
    <p:sldId id="434" r:id="rId82"/>
    <p:sldId id="435" r:id="rId83"/>
    <p:sldId id="436" r:id="rId84"/>
    <p:sldId id="437" r:id="rId85"/>
    <p:sldId id="438" r:id="rId86"/>
    <p:sldId id="439" r:id="rId87"/>
    <p:sldId id="440" r:id="rId88"/>
    <p:sldId id="441" r:id="rId89"/>
    <p:sldId id="442" r:id="rId90"/>
    <p:sldId id="443" r:id="rId91"/>
    <p:sldId id="444" r:id="rId92"/>
    <p:sldId id="445" r:id="rId93"/>
    <p:sldId id="446" r:id="rId94"/>
    <p:sldId id="447" r:id="rId95"/>
    <p:sldId id="448" r:id="rId96"/>
    <p:sldId id="449" r:id="rId97"/>
    <p:sldId id="450" r:id="rId98"/>
    <p:sldId id="451" r:id="rId99"/>
    <p:sldId id="452" r:id="rId100"/>
    <p:sldId id="453" r:id="rId101"/>
    <p:sldId id="454" r:id="rId102"/>
    <p:sldId id="455" r:id="rId103"/>
    <p:sldId id="456" r:id="rId104"/>
    <p:sldId id="457" r:id="rId105"/>
    <p:sldId id="458" r:id="rId106"/>
    <p:sldId id="459" r:id="rId107"/>
    <p:sldId id="460" r:id="rId108"/>
    <p:sldId id="461" r:id="rId109"/>
    <p:sldId id="462" r:id="rId110"/>
    <p:sldId id="463" r:id="rId111"/>
    <p:sldId id="464" r:id="rId112"/>
    <p:sldId id="465" r:id="rId113"/>
    <p:sldId id="466" r:id="rId114"/>
    <p:sldId id="467" r:id="rId115"/>
    <p:sldId id="468" r:id="rId116"/>
    <p:sldId id="469" r:id="rId117"/>
    <p:sldId id="470" r:id="rId118"/>
    <p:sldId id="471" r:id="rId119"/>
    <p:sldId id="472" r:id="rId120"/>
    <p:sldId id="473" r:id="rId121"/>
    <p:sldId id="474" r:id="rId122"/>
    <p:sldId id="475" r:id="rId123"/>
    <p:sldId id="476" r:id="rId124"/>
    <p:sldId id="267" r:id="rId125"/>
    <p:sldId id="268" r:id="rId126"/>
    <p:sldId id="269" r:id="rId127"/>
    <p:sldId id="317" r:id="rId128"/>
    <p:sldId id="318" r:id="rId129"/>
    <p:sldId id="319" r:id="rId130"/>
    <p:sldId id="320" r:id="rId131"/>
    <p:sldId id="321" r:id="rId132"/>
    <p:sldId id="322" r:id="rId133"/>
    <p:sldId id="323" r:id="rId134"/>
    <p:sldId id="324" r:id="rId135"/>
    <p:sldId id="325" r:id="rId136"/>
    <p:sldId id="326" r:id="rId137"/>
    <p:sldId id="327" r:id="rId138"/>
    <p:sldId id="328" r:id="rId139"/>
    <p:sldId id="329" r:id="rId140"/>
    <p:sldId id="330" r:id="rId141"/>
    <p:sldId id="331" r:id="rId142"/>
    <p:sldId id="332" r:id="rId143"/>
    <p:sldId id="333" r:id="rId144"/>
    <p:sldId id="334" r:id="rId145"/>
    <p:sldId id="335" r:id="rId146"/>
    <p:sldId id="336" r:id="rId147"/>
    <p:sldId id="337" r:id="rId148"/>
    <p:sldId id="338" r:id="rId149"/>
    <p:sldId id="339" r:id="rId150"/>
    <p:sldId id="340" r:id="rId151"/>
    <p:sldId id="341" r:id="rId152"/>
    <p:sldId id="342" r:id="rId153"/>
    <p:sldId id="343" r:id="rId154"/>
    <p:sldId id="344" r:id="rId155"/>
    <p:sldId id="345" r:id="rId156"/>
    <p:sldId id="287" r:id="rId157"/>
    <p:sldId id="347" r:id="rId158"/>
    <p:sldId id="348" r:id="rId159"/>
    <p:sldId id="349" r:id="rId160"/>
    <p:sldId id="271" r:id="rId161"/>
    <p:sldId id="288" r:id="rId162"/>
    <p:sldId id="351" r:id="rId163"/>
    <p:sldId id="352" r:id="rId164"/>
    <p:sldId id="353" r:id="rId165"/>
    <p:sldId id="292" r:id="rId166"/>
    <p:sldId id="391" r:id="rId167"/>
    <p:sldId id="405" r:id="rId168"/>
    <p:sldId id="274" r:id="rId169"/>
  </p:sldIdLst>
  <p:sldSz cx="9144000" cy="6858000" type="screen4x3"/>
  <p:notesSz cx="7099300" cy="10234613"/>
  <p:defaultTextStyle>
    <a:defPPr>
      <a:defRPr lang="en-US"/>
    </a:defPPr>
    <a:lvl1pPr algn="l" defTabSz="457200" rtl="0" fontAlgn="base">
      <a:spcBef>
        <a:spcPct val="0"/>
      </a:spcBef>
      <a:spcAft>
        <a:spcPct val="0"/>
      </a:spcAft>
      <a:defRPr kern="1200">
        <a:solidFill>
          <a:schemeClr val="tx1"/>
        </a:solidFill>
        <a:latin typeface="Arial" charset="0"/>
        <a:ea typeface="+mn-ea"/>
        <a:cs typeface="Arial" charset="0"/>
      </a:defRPr>
    </a:lvl1pPr>
    <a:lvl2pPr marL="457200" algn="l" defTabSz="457200" rtl="0" fontAlgn="base">
      <a:spcBef>
        <a:spcPct val="0"/>
      </a:spcBef>
      <a:spcAft>
        <a:spcPct val="0"/>
      </a:spcAft>
      <a:defRPr kern="1200">
        <a:solidFill>
          <a:schemeClr val="tx1"/>
        </a:solidFill>
        <a:latin typeface="Arial" charset="0"/>
        <a:ea typeface="+mn-ea"/>
        <a:cs typeface="Arial" charset="0"/>
      </a:defRPr>
    </a:lvl2pPr>
    <a:lvl3pPr marL="914400" algn="l" defTabSz="457200" rtl="0" fontAlgn="base">
      <a:spcBef>
        <a:spcPct val="0"/>
      </a:spcBef>
      <a:spcAft>
        <a:spcPct val="0"/>
      </a:spcAft>
      <a:defRPr kern="1200">
        <a:solidFill>
          <a:schemeClr val="tx1"/>
        </a:solidFill>
        <a:latin typeface="Arial" charset="0"/>
        <a:ea typeface="+mn-ea"/>
        <a:cs typeface="Arial" charset="0"/>
      </a:defRPr>
    </a:lvl3pPr>
    <a:lvl4pPr marL="1371600" algn="l" defTabSz="457200" rtl="0" fontAlgn="base">
      <a:spcBef>
        <a:spcPct val="0"/>
      </a:spcBef>
      <a:spcAft>
        <a:spcPct val="0"/>
      </a:spcAft>
      <a:defRPr kern="1200">
        <a:solidFill>
          <a:schemeClr val="tx1"/>
        </a:solidFill>
        <a:latin typeface="Arial" charset="0"/>
        <a:ea typeface="+mn-ea"/>
        <a:cs typeface="Arial" charset="0"/>
      </a:defRPr>
    </a:lvl4pPr>
    <a:lvl5pPr marL="1828800" algn="l" defTabSz="457200"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6" frameSlides="1"/>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726"/>
    <p:restoredTop sz="94681"/>
  </p:normalViewPr>
  <p:slideViewPr>
    <p:cSldViewPr snapToGrid="0" snapToObjects="1">
      <p:cViewPr varScale="1">
        <p:scale>
          <a:sx n="64" d="100"/>
          <a:sy n="64" d="100"/>
        </p:scale>
        <p:origin x="992" y="3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38" Type="http://schemas.openxmlformats.org/officeDocument/2006/relationships/slide" Target="slides/slide137.xml"/><Relationship Id="rId154" Type="http://schemas.openxmlformats.org/officeDocument/2006/relationships/slide" Target="slides/slide153.xml"/><Relationship Id="rId159" Type="http://schemas.openxmlformats.org/officeDocument/2006/relationships/slide" Target="slides/slide158.xml"/><Relationship Id="rId175" Type="http://schemas.openxmlformats.org/officeDocument/2006/relationships/tableStyles" Target="tableStyles.xml"/><Relationship Id="rId170" Type="http://schemas.openxmlformats.org/officeDocument/2006/relationships/notesMaster" Target="notesMasters/notesMaster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144" Type="http://schemas.openxmlformats.org/officeDocument/2006/relationships/slide" Target="slides/slide143.xml"/><Relationship Id="rId149" Type="http://schemas.openxmlformats.org/officeDocument/2006/relationships/slide" Target="slides/slide14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60" Type="http://schemas.openxmlformats.org/officeDocument/2006/relationships/slide" Target="slides/slide159.xml"/><Relationship Id="rId165" Type="http://schemas.openxmlformats.org/officeDocument/2006/relationships/slide" Target="slides/slide16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150" Type="http://schemas.openxmlformats.org/officeDocument/2006/relationships/slide" Target="slides/slide149.xml"/><Relationship Id="rId155" Type="http://schemas.openxmlformats.org/officeDocument/2006/relationships/slide" Target="slides/slide154.xml"/><Relationship Id="rId171" Type="http://schemas.openxmlformats.org/officeDocument/2006/relationships/handoutMaster" Target="handoutMasters/handoutMaster1.xml"/><Relationship Id="rId176" Type="http://schemas.microsoft.com/office/2015/10/relationships/revisionInfo" Target="revisionInfo.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slide" Target="slides/slide139.xml"/><Relationship Id="rId145" Type="http://schemas.openxmlformats.org/officeDocument/2006/relationships/slide" Target="slides/slide144.xml"/><Relationship Id="rId161" Type="http://schemas.openxmlformats.org/officeDocument/2006/relationships/slide" Target="slides/slide160.xml"/><Relationship Id="rId166" Type="http://schemas.openxmlformats.org/officeDocument/2006/relationships/slide" Target="slides/slide165.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30" Type="http://schemas.openxmlformats.org/officeDocument/2006/relationships/slide" Target="slides/slide129.xml"/><Relationship Id="rId135" Type="http://schemas.openxmlformats.org/officeDocument/2006/relationships/slide" Target="slides/slide134.xml"/><Relationship Id="rId143" Type="http://schemas.openxmlformats.org/officeDocument/2006/relationships/slide" Target="slides/slide142.xml"/><Relationship Id="rId148" Type="http://schemas.openxmlformats.org/officeDocument/2006/relationships/slide" Target="slides/slide147.xml"/><Relationship Id="rId151" Type="http://schemas.openxmlformats.org/officeDocument/2006/relationships/slide" Target="slides/slide150.xml"/><Relationship Id="rId156" Type="http://schemas.openxmlformats.org/officeDocument/2006/relationships/slide" Target="slides/slide155.xml"/><Relationship Id="rId164" Type="http://schemas.openxmlformats.org/officeDocument/2006/relationships/slide" Target="slides/slide163.xml"/><Relationship Id="rId169" Type="http://schemas.openxmlformats.org/officeDocument/2006/relationships/slide" Target="slides/slide168.xml"/><Relationship Id="rId4" Type="http://schemas.openxmlformats.org/officeDocument/2006/relationships/slide" Target="slides/slide3.xml"/><Relationship Id="rId9" Type="http://schemas.openxmlformats.org/officeDocument/2006/relationships/slide" Target="slides/slide8.xml"/><Relationship Id="rId172" Type="http://schemas.openxmlformats.org/officeDocument/2006/relationships/presProps" Target="presProps.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167" Type="http://schemas.openxmlformats.org/officeDocument/2006/relationships/slide" Target="slides/slide166.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73"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theme" Target="theme/theme1.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27FEBDD-16C4-471C-B008-DDC3621DF8A4}"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lt-LT"/>
        </a:p>
      </dgm:t>
    </dgm:pt>
    <dgm:pt modelId="{A0910718-2759-4F45-B61F-663CFA246252}">
      <dgm:prSet phldrT="[Text]" custT="1"/>
      <dgm:spPr/>
      <dgm:t>
        <a:bodyPr/>
        <a:lstStyle/>
        <a:p>
          <a:r>
            <a:rPr lang="lt-LT" sz="3600">
              <a:latin typeface="+mn-lt"/>
              <a:cs typeface="Times New Roman" panose="02020603050405020304" pitchFamily="18" charset="0"/>
            </a:rPr>
            <a:t>Jurisdiction</a:t>
          </a:r>
          <a:endParaRPr lang="lt-LT" sz="3600" dirty="0">
            <a:latin typeface="+mn-lt"/>
            <a:cs typeface="Times New Roman" panose="02020603050405020304" pitchFamily="18" charset="0"/>
          </a:endParaRPr>
        </a:p>
      </dgm:t>
    </dgm:pt>
    <dgm:pt modelId="{B91BF8C5-B5AC-4297-8942-4CB1CA8449C7}" type="parTrans" cxnId="{34B1B8CB-A3B3-4239-BD09-2F12ECC23BDD}">
      <dgm:prSet/>
      <dgm:spPr/>
      <dgm:t>
        <a:bodyPr/>
        <a:lstStyle/>
        <a:p>
          <a:endParaRPr lang="lt-LT"/>
        </a:p>
      </dgm:t>
    </dgm:pt>
    <dgm:pt modelId="{A75D6E09-D9E2-46E5-9F5A-04B8E691F90E}" type="sibTrans" cxnId="{34B1B8CB-A3B3-4239-BD09-2F12ECC23BDD}">
      <dgm:prSet/>
      <dgm:spPr/>
      <dgm:t>
        <a:bodyPr/>
        <a:lstStyle/>
        <a:p>
          <a:endParaRPr lang="lt-LT"/>
        </a:p>
      </dgm:t>
    </dgm:pt>
    <dgm:pt modelId="{98C38BF9-6EDA-467A-868B-CD0F1E37D33C}">
      <dgm:prSet phldrT="[Text]" custT="1"/>
      <dgm:spPr>
        <a:ln>
          <a:solidFill>
            <a:schemeClr val="accent3"/>
          </a:solidFill>
        </a:ln>
      </dgm:spPr>
      <dgm:t>
        <a:bodyPr/>
        <a:lstStyle/>
        <a:p>
          <a:r>
            <a:rPr lang="lt-LT" sz="3200" dirty="0">
              <a:solidFill>
                <a:schemeClr val="accent3"/>
              </a:solidFill>
              <a:latin typeface="+mn-lt"/>
              <a:cs typeface="Times New Roman" panose="02020603050405020304" pitchFamily="18" charset="0"/>
            </a:rPr>
            <a:t>Main proceedings</a:t>
          </a:r>
        </a:p>
      </dgm:t>
    </dgm:pt>
    <dgm:pt modelId="{28043216-DF16-4864-9D41-C4ECF0B3C8B0}" type="parTrans" cxnId="{22703AD6-CAD4-4310-9955-485286BB3060}">
      <dgm:prSet/>
      <dgm:spPr>
        <a:ln>
          <a:solidFill>
            <a:schemeClr val="accent6"/>
          </a:solidFill>
        </a:ln>
      </dgm:spPr>
      <dgm:t>
        <a:bodyPr/>
        <a:lstStyle/>
        <a:p>
          <a:endParaRPr lang="lt-LT"/>
        </a:p>
      </dgm:t>
    </dgm:pt>
    <dgm:pt modelId="{CBF88E7C-2E2D-456F-9605-9DDBB32D48E0}" type="sibTrans" cxnId="{22703AD6-CAD4-4310-9955-485286BB3060}">
      <dgm:prSet/>
      <dgm:spPr/>
      <dgm:t>
        <a:bodyPr/>
        <a:lstStyle/>
        <a:p>
          <a:endParaRPr lang="lt-LT"/>
        </a:p>
      </dgm:t>
    </dgm:pt>
    <dgm:pt modelId="{5ABC48AE-E9DD-46E6-B134-7A6F68986201}">
      <dgm:prSet phldrT="[Text]" custT="1"/>
      <dgm:spPr>
        <a:ln>
          <a:solidFill>
            <a:schemeClr val="accent1"/>
          </a:solidFill>
        </a:ln>
      </dgm:spPr>
      <dgm:t>
        <a:bodyPr/>
        <a:lstStyle/>
        <a:p>
          <a:r>
            <a:rPr lang="lt-LT" sz="3200" dirty="0">
              <a:solidFill>
                <a:schemeClr val="accent1"/>
              </a:solidFill>
              <a:latin typeface="+mn-lt"/>
              <a:cs typeface="Times New Roman" panose="02020603050405020304" pitchFamily="18" charset="0"/>
            </a:rPr>
            <a:t>Secondary proceedings</a:t>
          </a:r>
        </a:p>
      </dgm:t>
    </dgm:pt>
    <dgm:pt modelId="{14276437-65FE-46DB-912A-731B799F76A1}" type="parTrans" cxnId="{0286073E-1C79-4DA8-8917-62A6345801F2}">
      <dgm:prSet/>
      <dgm:spPr>
        <a:ln>
          <a:solidFill>
            <a:schemeClr val="accent1"/>
          </a:solidFill>
        </a:ln>
      </dgm:spPr>
      <dgm:t>
        <a:bodyPr/>
        <a:lstStyle/>
        <a:p>
          <a:endParaRPr lang="lt-LT"/>
        </a:p>
      </dgm:t>
    </dgm:pt>
    <dgm:pt modelId="{4E7E2CAE-FF28-4C75-BE6E-7EA52FE91202}" type="sibTrans" cxnId="{0286073E-1C79-4DA8-8917-62A6345801F2}">
      <dgm:prSet/>
      <dgm:spPr/>
      <dgm:t>
        <a:bodyPr/>
        <a:lstStyle/>
        <a:p>
          <a:endParaRPr lang="lt-LT"/>
        </a:p>
      </dgm:t>
    </dgm:pt>
    <dgm:pt modelId="{4E3805ED-EC31-4945-A645-28ED1C04A97D}">
      <dgm:prSet phldrT="[Text]" custT="1"/>
      <dgm:spPr>
        <a:ln>
          <a:solidFill>
            <a:schemeClr val="accent2"/>
          </a:solidFill>
        </a:ln>
      </dgm:spPr>
      <dgm:t>
        <a:bodyPr/>
        <a:lstStyle/>
        <a:p>
          <a:r>
            <a:rPr lang="lt-LT" sz="3200" dirty="0">
              <a:solidFill>
                <a:schemeClr val="accent2"/>
              </a:solidFill>
              <a:latin typeface="+mn-lt"/>
              <a:cs typeface="Times New Roman" panose="02020603050405020304" pitchFamily="18" charset="0"/>
            </a:rPr>
            <a:t>Related actions</a:t>
          </a:r>
        </a:p>
      </dgm:t>
    </dgm:pt>
    <dgm:pt modelId="{B528BD7D-F930-4B34-A535-B00585DA9B5C}" type="parTrans" cxnId="{F7A1B9D8-59D5-46E7-AB63-9AB811EA9D0B}">
      <dgm:prSet/>
      <dgm:spPr>
        <a:ln>
          <a:solidFill>
            <a:schemeClr val="accent2"/>
          </a:solidFill>
        </a:ln>
      </dgm:spPr>
      <dgm:t>
        <a:bodyPr/>
        <a:lstStyle/>
        <a:p>
          <a:endParaRPr lang="lt-LT"/>
        </a:p>
      </dgm:t>
    </dgm:pt>
    <dgm:pt modelId="{236A4EB6-CB14-4DA6-91BF-4E0C557B61BA}" type="sibTrans" cxnId="{F7A1B9D8-59D5-46E7-AB63-9AB811EA9D0B}">
      <dgm:prSet/>
      <dgm:spPr/>
      <dgm:t>
        <a:bodyPr/>
        <a:lstStyle/>
        <a:p>
          <a:endParaRPr lang="lt-LT"/>
        </a:p>
      </dgm:t>
    </dgm:pt>
    <dgm:pt modelId="{7815AC34-8308-4B9D-A862-A55E2D65D5F2}" type="pres">
      <dgm:prSet presAssocID="{C27FEBDD-16C4-471C-B008-DDC3621DF8A4}" presName="hierChild1" presStyleCnt="0">
        <dgm:presLayoutVars>
          <dgm:orgChart val="1"/>
          <dgm:chPref val="1"/>
          <dgm:dir/>
          <dgm:animOne val="branch"/>
          <dgm:animLvl val="lvl"/>
          <dgm:resizeHandles/>
        </dgm:presLayoutVars>
      </dgm:prSet>
      <dgm:spPr/>
    </dgm:pt>
    <dgm:pt modelId="{C25DC77E-F6F9-4FE2-9305-691AF6A186A7}" type="pres">
      <dgm:prSet presAssocID="{A0910718-2759-4F45-B61F-663CFA246252}" presName="hierRoot1" presStyleCnt="0">
        <dgm:presLayoutVars>
          <dgm:hierBranch val="init"/>
        </dgm:presLayoutVars>
      </dgm:prSet>
      <dgm:spPr/>
    </dgm:pt>
    <dgm:pt modelId="{A5040C6B-70F3-4A08-A266-5ACC5CDA2D25}" type="pres">
      <dgm:prSet presAssocID="{A0910718-2759-4F45-B61F-663CFA246252}" presName="rootComposite1" presStyleCnt="0"/>
      <dgm:spPr/>
    </dgm:pt>
    <dgm:pt modelId="{AD9F93FB-BE31-46AC-9010-1986FB0631E3}" type="pres">
      <dgm:prSet presAssocID="{A0910718-2759-4F45-B61F-663CFA246252}" presName="rootText1" presStyleLbl="node0" presStyleIdx="0" presStyleCnt="1" custScaleY="53580" custLinFactNeighborX="-45" custLinFactNeighborY="-40473">
        <dgm:presLayoutVars>
          <dgm:chPref val="3"/>
        </dgm:presLayoutVars>
      </dgm:prSet>
      <dgm:spPr/>
    </dgm:pt>
    <dgm:pt modelId="{F5939031-533F-4AF3-9E3C-E94B3A7BB450}" type="pres">
      <dgm:prSet presAssocID="{A0910718-2759-4F45-B61F-663CFA246252}" presName="rootConnector1" presStyleLbl="node1" presStyleIdx="0" presStyleCnt="0"/>
      <dgm:spPr/>
    </dgm:pt>
    <dgm:pt modelId="{7CC45CA0-08DD-486B-861B-7B2C7EEC4569}" type="pres">
      <dgm:prSet presAssocID="{A0910718-2759-4F45-B61F-663CFA246252}" presName="hierChild2" presStyleCnt="0"/>
      <dgm:spPr/>
    </dgm:pt>
    <dgm:pt modelId="{EAFCBFDB-AC7C-4E0A-AD49-2A903BACCF61}" type="pres">
      <dgm:prSet presAssocID="{28043216-DF16-4864-9D41-C4ECF0B3C8B0}" presName="Name37" presStyleLbl="parChTrans1D2" presStyleIdx="0" presStyleCnt="3"/>
      <dgm:spPr/>
    </dgm:pt>
    <dgm:pt modelId="{CBB0C66A-0537-4876-A38A-8167382A2CC9}" type="pres">
      <dgm:prSet presAssocID="{98C38BF9-6EDA-467A-868B-CD0F1E37D33C}" presName="hierRoot2" presStyleCnt="0">
        <dgm:presLayoutVars>
          <dgm:hierBranch val="init"/>
        </dgm:presLayoutVars>
      </dgm:prSet>
      <dgm:spPr/>
    </dgm:pt>
    <dgm:pt modelId="{E4BF71C3-4371-4B0B-AC15-2D0CE08C7565}" type="pres">
      <dgm:prSet presAssocID="{98C38BF9-6EDA-467A-868B-CD0F1E37D33C}" presName="rootComposite" presStyleCnt="0"/>
      <dgm:spPr/>
    </dgm:pt>
    <dgm:pt modelId="{355BD2B1-F7DF-453F-A03D-9A6C109B7B5C}" type="pres">
      <dgm:prSet presAssocID="{98C38BF9-6EDA-467A-868B-CD0F1E37D33C}" presName="rootText" presStyleLbl="node2" presStyleIdx="0" presStyleCnt="3" custScaleY="70576" custLinFactNeighborX="-45" custLinFactNeighborY="-11883">
        <dgm:presLayoutVars>
          <dgm:chPref val="3"/>
        </dgm:presLayoutVars>
      </dgm:prSet>
      <dgm:spPr/>
    </dgm:pt>
    <dgm:pt modelId="{A3D31233-575A-498B-8AF1-4814FF0059EE}" type="pres">
      <dgm:prSet presAssocID="{98C38BF9-6EDA-467A-868B-CD0F1E37D33C}" presName="rootConnector" presStyleLbl="node2" presStyleIdx="0" presStyleCnt="3"/>
      <dgm:spPr/>
    </dgm:pt>
    <dgm:pt modelId="{9B9869CD-D81D-4FD9-96D9-89121861D931}" type="pres">
      <dgm:prSet presAssocID="{98C38BF9-6EDA-467A-868B-CD0F1E37D33C}" presName="hierChild4" presStyleCnt="0"/>
      <dgm:spPr/>
    </dgm:pt>
    <dgm:pt modelId="{7E779DAB-7D9D-47B1-ABCA-1FDBC7395945}" type="pres">
      <dgm:prSet presAssocID="{98C38BF9-6EDA-467A-868B-CD0F1E37D33C}" presName="hierChild5" presStyleCnt="0"/>
      <dgm:spPr/>
    </dgm:pt>
    <dgm:pt modelId="{84EC8DD7-AEF6-48D5-A460-2DF94C7A8F7C}" type="pres">
      <dgm:prSet presAssocID="{14276437-65FE-46DB-912A-731B799F76A1}" presName="Name37" presStyleLbl="parChTrans1D2" presStyleIdx="1" presStyleCnt="3"/>
      <dgm:spPr/>
    </dgm:pt>
    <dgm:pt modelId="{998A91DE-5BBE-4259-A2C8-800F6AE6B68E}" type="pres">
      <dgm:prSet presAssocID="{5ABC48AE-E9DD-46E6-B134-7A6F68986201}" presName="hierRoot2" presStyleCnt="0">
        <dgm:presLayoutVars>
          <dgm:hierBranch val="init"/>
        </dgm:presLayoutVars>
      </dgm:prSet>
      <dgm:spPr/>
    </dgm:pt>
    <dgm:pt modelId="{2710D099-1FA0-4DF6-8A95-DE9992321244}" type="pres">
      <dgm:prSet presAssocID="{5ABC48AE-E9DD-46E6-B134-7A6F68986201}" presName="rootComposite" presStyleCnt="0"/>
      <dgm:spPr/>
    </dgm:pt>
    <dgm:pt modelId="{EB04056D-3538-417F-84B3-03A6EFDA6C69}" type="pres">
      <dgm:prSet presAssocID="{5ABC48AE-E9DD-46E6-B134-7A6F68986201}" presName="rootText" presStyleLbl="node2" presStyleIdx="1" presStyleCnt="3" custScaleY="71787" custLinFactNeighborX="-45" custLinFactNeighborY="-11883">
        <dgm:presLayoutVars>
          <dgm:chPref val="3"/>
        </dgm:presLayoutVars>
      </dgm:prSet>
      <dgm:spPr/>
    </dgm:pt>
    <dgm:pt modelId="{79250215-B4E9-41D1-8C20-D7CD8A5056B3}" type="pres">
      <dgm:prSet presAssocID="{5ABC48AE-E9DD-46E6-B134-7A6F68986201}" presName="rootConnector" presStyleLbl="node2" presStyleIdx="1" presStyleCnt="3"/>
      <dgm:spPr/>
    </dgm:pt>
    <dgm:pt modelId="{2051E4E8-8FC7-4E4E-BFD9-AB66D5CE1E02}" type="pres">
      <dgm:prSet presAssocID="{5ABC48AE-E9DD-46E6-B134-7A6F68986201}" presName="hierChild4" presStyleCnt="0"/>
      <dgm:spPr/>
    </dgm:pt>
    <dgm:pt modelId="{4CE8A5D6-AC2B-4DFB-99B3-BE38912FA83C}" type="pres">
      <dgm:prSet presAssocID="{5ABC48AE-E9DD-46E6-B134-7A6F68986201}" presName="hierChild5" presStyleCnt="0"/>
      <dgm:spPr/>
    </dgm:pt>
    <dgm:pt modelId="{269A78A4-5AA2-4FCB-B013-E376955AB9D0}" type="pres">
      <dgm:prSet presAssocID="{B528BD7D-F930-4B34-A535-B00585DA9B5C}" presName="Name37" presStyleLbl="parChTrans1D2" presStyleIdx="2" presStyleCnt="3"/>
      <dgm:spPr/>
    </dgm:pt>
    <dgm:pt modelId="{68226A51-53AB-4349-A3B9-1324F9B43F9A}" type="pres">
      <dgm:prSet presAssocID="{4E3805ED-EC31-4945-A645-28ED1C04A97D}" presName="hierRoot2" presStyleCnt="0">
        <dgm:presLayoutVars>
          <dgm:hierBranch val="init"/>
        </dgm:presLayoutVars>
      </dgm:prSet>
      <dgm:spPr/>
    </dgm:pt>
    <dgm:pt modelId="{373EE12D-1180-4C04-B738-DADF62674D50}" type="pres">
      <dgm:prSet presAssocID="{4E3805ED-EC31-4945-A645-28ED1C04A97D}" presName="rootComposite" presStyleCnt="0"/>
      <dgm:spPr/>
    </dgm:pt>
    <dgm:pt modelId="{595276E9-91DC-4B1F-AE47-22749CA8C149}" type="pres">
      <dgm:prSet presAssocID="{4E3805ED-EC31-4945-A645-28ED1C04A97D}" presName="rootText" presStyleLbl="node2" presStyleIdx="2" presStyleCnt="3" custScaleY="70190" custLinFactNeighborX="-45" custLinFactNeighborY="-11883">
        <dgm:presLayoutVars>
          <dgm:chPref val="3"/>
        </dgm:presLayoutVars>
      </dgm:prSet>
      <dgm:spPr/>
    </dgm:pt>
    <dgm:pt modelId="{5AD3A52F-76BE-4279-8235-FD69197C07BD}" type="pres">
      <dgm:prSet presAssocID="{4E3805ED-EC31-4945-A645-28ED1C04A97D}" presName="rootConnector" presStyleLbl="node2" presStyleIdx="2" presStyleCnt="3"/>
      <dgm:spPr/>
    </dgm:pt>
    <dgm:pt modelId="{68302E0D-6877-4ED7-A049-9A12E98F9325}" type="pres">
      <dgm:prSet presAssocID="{4E3805ED-EC31-4945-A645-28ED1C04A97D}" presName="hierChild4" presStyleCnt="0"/>
      <dgm:spPr/>
    </dgm:pt>
    <dgm:pt modelId="{65DF6EB8-75BB-495F-B76C-51585CBF5A72}" type="pres">
      <dgm:prSet presAssocID="{4E3805ED-EC31-4945-A645-28ED1C04A97D}" presName="hierChild5" presStyleCnt="0"/>
      <dgm:spPr/>
    </dgm:pt>
    <dgm:pt modelId="{7AD525DE-DE77-42B6-8AFA-E8D03F6C1918}" type="pres">
      <dgm:prSet presAssocID="{A0910718-2759-4F45-B61F-663CFA246252}" presName="hierChild3" presStyleCnt="0"/>
      <dgm:spPr/>
    </dgm:pt>
  </dgm:ptLst>
  <dgm:cxnLst>
    <dgm:cxn modelId="{B7EFED11-8172-0442-88C0-606EC20B1ACB}" type="presOf" srcId="{98C38BF9-6EDA-467A-868B-CD0F1E37D33C}" destId="{A3D31233-575A-498B-8AF1-4814FF0059EE}" srcOrd="1" destOrd="0" presId="urn:microsoft.com/office/officeart/2005/8/layout/orgChart1"/>
    <dgm:cxn modelId="{3316E414-EBC7-2846-9CED-6509C150250B}" type="presOf" srcId="{98C38BF9-6EDA-467A-868B-CD0F1E37D33C}" destId="{355BD2B1-F7DF-453F-A03D-9A6C109B7B5C}" srcOrd="0" destOrd="0" presId="urn:microsoft.com/office/officeart/2005/8/layout/orgChart1"/>
    <dgm:cxn modelId="{75F87628-FA20-BF4D-8BB0-150DBD5CF814}" type="presOf" srcId="{4E3805ED-EC31-4945-A645-28ED1C04A97D}" destId="{595276E9-91DC-4B1F-AE47-22749CA8C149}" srcOrd="0" destOrd="0" presId="urn:microsoft.com/office/officeart/2005/8/layout/orgChart1"/>
    <dgm:cxn modelId="{93658734-A998-D64C-BD87-F5326AF01ACA}" type="presOf" srcId="{14276437-65FE-46DB-912A-731B799F76A1}" destId="{84EC8DD7-AEF6-48D5-A460-2DF94C7A8F7C}" srcOrd="0" destOrd="0" presId="urn:microsoft.com/office/officeart/2005/8/layout/orgChart1"/>
    <dgm:cxn modelId="{0286073E-1C79-4DA8-8917-62A6345801F2}" srcId="{A0910718-2759-4F45-B61F-663CFA246252}" destId="{5ABC48AE-E9DD-46E6-B134-7A6F68986201}" srcOrd="1" destOrd="0" parTransId="{14276437-65FE-46DB-912A-731B799F76A1}" sibTransId="{4E7E2CAE-FF28-4C75-BE6E-7EA52FE91202}"/>
    <dgm:cxn modelId="{927A4066-6F42-5C46-8828-886D20B500F9}" type="presOf" srcId="{4E3805ED-EC31-4945-A645-28ED1C04A97D}" destId="{5AD3A52F-76BE-4279-8235-FD69197C07BD}" srcOrd="1" destOrd="0" presId="urn:microsoft.com/office/officeart/2005/8/layout/orgChart1"/>
    <dgm:cxn modelId="{6B7DA17D-3BEF-FF4D-8CF2-E6B4574972A1}" type="presOf" srcId="{A0910718-2759-4F45-B61F-663CFA246252}" destId="{AD9F93FB-BE31-46AC-9010-1986FB0631E3}" srcOrd="0" destOrd="0" presId="urn:microsoft.com/office/officeart/2005/8/layout/orgChart1"/>
    <dgm:cxn modelId="{E073BE94-EC32-E445-92A1-F50E12CD8E75}" type="presOf" srcId="{B528BD7D-F930-4B34-A535-B00585DA9B5C}" destId="{269A78A4-5AA2-4FCB-B013-E376955AB9D0}" srcOrd="0" destOrd="0" presId="urn:microsoft.com/office/officeart/2005/8/layout/orgChart1"/>
    <dgm:cxn modelId="{BF7671BB-2326-754D-8059-3F99D5B8A23E}" type="presOf" srcId="{C27FEBDD-16C4-471C-B008-DDC3621DF8A4}" destId="{7815AC34-8308-4B9D-A862-A55E2D65D5F2}" srcOrd="0" destOrd="0" presId="urn:microsoft.com/office/officeart/2005/8/layout/orgChart1"/>
    <dgm:cxn modelId="{34B1B8CB-A3B3-4239-BD09-2F12ECC23BDD}" srcId="{C27FEBDD-16C4-471C-B008-DDC3621DF8A4}" destId="{A0910718-2759-4F45-B61F-663CFA246252}" srcOrd="0" destOrd="0" parTransId="{B91BF8C5-B5AC-4297-8942-4CB1CA8449C7}" sibTransId="{A75D6E09-D9E2-46E5-9F5A-04B8E691F90E}"/>
    <dgm:cxn modelId="{D8683ACE-FE22-0F43-B205-03E482DDF8AD}" type="presOf" srcId="{A0910718-2759-4F45-B61F-663CFA246252}" destId="{F5939031-533F-4AF3-9E3C-E94B3A7BB450}" srcOrd="1" destOrd="0" presId="urn:microsoft.com/office/officeart/2005/8/layout/orgChart1"/>
    <dgm:cxn modelId="{BCCDFBCF-6C90-414A-BB40-713657696D43}" type="presOf" srcId="{28043216-DF16-4864-9D41-C4ECF0B3C8B0}" destId="{EAFCBFDB-AC7C-4E0A-AD49-2A903BACCF61}" srcOrd="0" destOrd="0" presId="urn:microsoft.com/office/officeart/2005/8/layout/orgChart1"/>
    <dgm:cxn modelId="{22703AD6-CAD4-4310-9955-485286BB3060}" srcId="{A0910718-2759-4F45-B61F-663CFA246252}" destId="{98C38BF9-6EDA-467A-868B-CD0F1E37D33C}" srcOrd="0" destOrd="0" parTransId="{28043216-DF16-4864-9D41-C4ECF0B3C8B0}" sibTransId="{CBF88E7C-2E2D-456F-9605-9DDBB32D48E0}"/>
    <dgm:cxn modelId="{83B988D8-EB0D-BB40-BFB7-37DBC2378874}" type="presOf" srcId="{5ABC48AE-E9DD-46E6-B134-7A6F68986201}" destId="{79250215-B4E9-41D1-8C20-D7CD8A5056B3}" srcOrd="1" destOrd="0" presId="urn:microsoft.com/office/officeart/2005/8/layout/orgChart1"/>
    <dgm:cxn modelId="{F7A1B9D8-59D5-46E7-AB63-9AB811EA9D0B}" srcId="{A0910718-2759-4F45-B61F-663CFA246252}" destId="{4E3805ED-EC31-4945-A645-28ED1C04A97D}" srcOrd="2" destOrd="0" parTransId="{B528BD7D-F930-4B34-A535-B00585DA9B5C}" sibTransId="{236A4EB6-CB14-4DA6-91BF-4E0C557B61BA}"/>
    <dgm:cxn modelId="{A56520EA-FC61-AB4B-B07D-01741857892E}" type="presOf" srcId="{5ABC48AE-E9DD-46E6-B134-7A6F68986201}" destId="{EB04056D-3538-417F-84B3-03A6EFDA6C69}" srcOrd="0" destOrd="0" presId="urn:microsoft.com/office/officeart/2005/8/layout/orgChart1"/>
    <dgm:cxn modelId="{3DC88EBF-FD08-9046-9363-DFF6757B6BC3}" type="presParOf" srcId="{7815AC34-8308-4B9D-A862-A55E2D65D5F2}" destId="{C25DC77E-F6F9-4FE2-9305-691AF6A186A7}" srcOrd="0" destOrd="0" presId="urn:microsoft.com/office/officeart/2005/8/layout/orgChart1"/>
    <dgm:cxn modelId="{687872AF-F0EC-184B-AB06-A3BFE4BA0A00}" type="presParOf" srcId="{C25DC77E-F6F9-4FE2-9305-691AF6A186A7}" destId="{A5040C6B-70F3-4A08-A266-5ACC5CDA2D25}" srcOrd="0" destOrd="0" presId="urn:microsoft.com/office/officeart/2005/8/layout/orgChart1"/>
    <dgm:cxn modelId="{BD00462B-8F16-DB4E-9FC0-DF9681EC72CB}" type="presParOf" srcId="{A5040C6B-70F3-4A08-A266-5ACC5CDA2D25}" destId="{AD9F93FB-BE31-46AC-9010-1986FB0631E3}" srcOrd="0" destOrd="0" presId="urn:microsoft.com/office/officeart/2005/8/layout/orgChart1"/>
    <dgm:cxn modelId="{200408F4-46A7-F947-B216-4BBBDC8DECE6}" type="presParOf" srcId="{A5040C6B-70F3-4A08-A266-5ACC5CDA2D25}" destId="{F5939031-533F-4AF3-9E3C-E94B3A7BB450}" srcOrd="1" destOrd="0" presId="urn:microsoft.com/office/officeart/2005/8/layout/orgChart1"/>
    <dgm:cxn modelId="{67A3B399-CDEE-CF45-AA79-EC698B26C594}" type="presParOf" srcId="{C25DC77E-F6F9-4FE2-9305-691AF6A186A7}" destId="{7CC45CA0-08DD-486B-861B-7B2C7EEC4569}" srcOrd="1" destOrd="0" presId="urn:microsoft.com/office/officeart/2005/8/layout/orgChart1"/>
    <dgm:cxn modelId="{12F3FE57-C74B-454A-B3DB-F85B0A0F3B22}" type="presParOf" srcId="{7CC45CA0-08DD-486B-861B-7B2C7EEC4569}" destId="{EAFCBFDB-AC7C-4E0A-AD49-2A903BACCF61}" srcOrd="0" destOrd="0" presId="urn:microsoft.com/office/officeart/2005/8/layout/orgChart1"/>
    <dgm:cxn modelId="{D7889D23-B10C-C947-99D8-124234B8E92A}" type="presParOf" srcId="{7CC45CA0-08DD-486B-861B-7B2C7EEC4569}" destId="{CBB0C66A-0537-4876-A38A-8167382A2CC9}" srcOrd="1" destOrd="0" presId="urn:microsoft.com/office/officeart/2005/8/layout/orgChart1"/>
    <dgm:cxn modelId="{7783472D-2E94-B543-AC3D-91D7030020BD}" type="presParOf" srcId="{CBB0C66A-0537-4876-A38A-8167382A2CC9}" destId="{E4BF71C3-4371-4B0B-AC15-2D0CE08C7565}" srcOrd="0" destOrd="0" presId="urn:microsoft.com/office/officeart/2005/8/layout/orgChart1"/>
    <dgm:cxn modelId="{D249C806-5B53-F44E-AFCC-CBA7AC2274EB}" type="presParOf" srcId="{E4BF71C3-4371-4B0B-AC15-2D0CE08C7565}" destId="{355BD2B1-F7DF-453F-A03D-9A6C109B7B5C}" srcOrd="0" destOrd="0" presId="urn:microsoft.com/office/officeart/2005/8/layout/orgChart1"/>
    <dgm:cxn modelId="{9306FC78-BCD2-2041-96AB-13C7A99BE32A}" type="presParOf" srcId="{E4BF71C3-4371-4B0B-AC15-2D0CE08C7565}" destId="{A3D31233-575A-498B-8AF1-4814FF0059EE}" srcOrd="1" destOrd="0" presId="urn:microsoft.com/office/officeart/2005/8/layout/orgChart1"/>
    <dgm:cxn modelId="{F2EE7457-4BA8-A44A-8DDF-AA34D4148AB6}" type="presParOf" srcId="{CBB0C66A-0537-4876-A38A-8167382A2CC9}" destId="{9B9869CD-D81D-4FD9-96D9-89121861D931}" srcOrd="1" destOrd="0" presId="urn:microsoft.com/office/officeart/2005/8/layout/orgChart1"/>
    <dgm:cxn modelId="{D7876F92-3474-0846-8D81-14F887599F8B}" type="presParOf" srcId="{CBB0C66A-0537-4876-A38A-8167382A2CC9}" destId="{7E779DAB-7D9D-47B1-ABCA-1FDBC7395945}" srcOrd="2" destOrd="0" presId="urn:microsoft.com/office/officeart/2005/8/layout/orgChart1"/>
    <dgm:cxn modelId="{2A67874C-5662-294F-932B-76C640F52ABD}" type="presParOf" srcId="{7CC45CA0-08DD-486B-861B-7B2C7EEC4569}" destId="{84EC8DD7-AEF6-48D5-A460-2DF94C7A8F7C}" srcOrd="2" destOrd="0" presId="urn:microsoft.com/office/officeart/2005/8/layout/orgChart1"/>
    <dgm:cxn modelId="{176E5614-2EB7-884B-8041-BE038EACC409}" type="presParOf" srcId="{7CC45CA0-08DD-486B-861B-7B2C7EEC4569}" destId="{998A91DE-5BBE-4259-A2C8-800F6AE6B68E}" srcOrd="3" destOrd="0" presId="urn:microsoft.com/office/officeart/2005/8/layout/orgChart1"/>
    <dgm:cxn modelId="{D8C324A9-5783-2445-8557-C69882D5606A}" type="presParOf" srcId="{998A91DE-5BBE-4259-A2C8-800F6AE6B68E}" destId="{2710D099-1FA0-4DF6-8A95-DE9992321244}" srcOrd="0" destOrd="0" presId="urn:microsoft.com/office/officeart/2005/8/layout/orgChart1"/>
    <dgm:cxn modelId="{D0EC1BFC-6C94-E443-A45F-CE1DD7B7DEE3}" type="presParOf" srcId="{2710D099-1FA0-4DF6-8A95-DE9992321244}" destId="{EB04056D-3538-417F-84B3-03A6EFDA6C69}" srcOrd="0" destOrd="0" presId="urn:microsoft.com/office/officeart/2005/8/layout/orgChart1"/>
    <dgm:cxn modelId="{63836628-C079-9246-AE54-6BA7B70B4C7B}" type="presParOf" srcId="{2710D099-1FA0-4DF6-8A95-DE9992321244}" destId="{79250215-B4E9-41D1-8C20-D7CD8A5056B3}" srcOrd="1" destOrd="0" presId="urn:microsoft.com/office/officeart/2005/8/layout/orgChart1"/>
    <dgm:cxn modelId="{C7FC4AD0-2282-434C-BE56-D09C8F417B34}" type="presParOf" srcId="{998A91DE-5BBE-4259-A2C8-800F6AE6B68E}" destId="{2051E4E8-8FC7-4E4E-BFD9-AB66D5CE1E02}" srcOrd="1" destOrd="0" presId="urn:microsoft.com/office/officeart/2005/8/layout/orgChart1"/>
    <dgm:cxn modelId="{6767C250-770E-CE4F-96D4-F3A6550BEABF}" type="presParOf" srcId="{998A91DE-5BBE-4259-A2C8-800F6AE6B68E}" destId="{4CE8A5D6-AC2B-4DFB-99B3-BE38912FA83C}" srcOrd="2" destOrd="0" presId="urn:microsoft.com/office/officeart/2005/8/layout/orgChart1"/>
    <dgm:cxn modelId="{D31EE4D0-5044-804F-8816-C9BA93097D2A}" type="presParOf" srcId="{7CC45CA0-08DD-486B-861B-7B2C7EEC4569}" destId="{269A78A4-5AA2-4FCB-B013-E376955AB9D0}" srcOrd="4" destOrd="0" presId="urn:microsoft.com/office/officeart/2005/8/layout/orgChart1"/>
    <dgm:cxn modelId="{C4817834-B726-F84C-81D4-3C96EE1C9D10}" type="presParOf" srcId="{7CC45CA0-08DD-486B-861B-7B2C7EEC4569}" destId="{68226A51-53AB-4349-A3B9-1324F9B43F9A}" srcOrd="5" destOrd="0" presId="urn:microsoft.com/office/officeart/2005/8/layout/orgChart1"/>
    <dgm:cxn modelId="{57CF2E4E-0D9D-F641-94FB-7FAB74CB650D}" type="presParOf" srcId="{68226A51-53AB-4349-A3B9-1324F9B43F9A}" destId="{373EE12D-1180-4C04-B738-DADF62674D50}" srcOrd="0" destOrd="0" presId="urn:microsoft.com/office/officeart/2005/8/layout/orgChart1"/>
    <dgm:cxn modelId="{F005394A-CB1B-E14F-985A-2459125A3C5C}" type="presParOf" srcId="{373EE12D-1180-4C04-B738-DADF62674D50}" destId="{595276E9-91DC-4B1F-AE47-22749CA8C149}" srcOrd="0" destOrd="0" presId="urn:microsoft.com/office/officeart/2005/8/layout/orgChart1"/>
    <dgm:cxn modelId="{2C5A9AF4-1459-E24A-A88F-9A0D44E3B94C}" type="presParOf" srcId="{373EE12D-1180-4C04-B738-DADF62674D50}" destId="{5AD3A52F-76BE-4279-8235-FD69197C07BD}" srcOrd="1" destOrd="0" presId="urn:microsoft.com/office/officeart/2005/8/layout/orgChart1"/>
    <dgm:cxn modelId="{682B0C86-C032-7F45-99F3-53B90EBB05B7}" type="presParOf" srcId="{68226A51-53AB-4349-A3B9-1324F9B43F9A}" destId="{68302E0D-6877-4ED7-A049-9A12E98F9325}" srcOrd="1" destOrd="0" presId="urn:microsoft.com/office/officeart/2005/8/layout/orgChart1"/>
    <dgm:cxn modelId="{5CC3BCA7-0E5F-9E47-A406-F8F6D8D08DFD}" type="presParOf" srcId="{68226A51-53AB-4349-A3B9-1324F9B43F9A}" destId="{65DF6EB8-75BB-495F-B76C-51585CBF5A72}" srcOrd="2" destOrd="0" presId="urn:microsoft.com/office/officeart/2005/8/layout/orgChart1"/>
    <dgm:cxn modelId="{9920B51B-4DA7-244E-9453-BD9E7B04DF4E}" type="presParOf" srcId="{C25DC77E-F6F9-4FE2-9305-691AF6A186A7}" destId="{7AD525DE-DE77-42B6-8AFA-E8D03F6C1918}"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9A78A4-5AA2-4FCB-B013-E376955AB9D0}">
      <dsp:nvSpPr>
        <dsp:cNvPr id="0" name=""/>
        <dsp:cNvSpPr/>
      </dsp:nvSpPr>
      <dsp:spPr>
        <a:xfrm>
          <a:off x="4113717" y="726560"/>
          <a:ext cx="2911251" cy="849195"/>
        </a:xfrm>
        <a:custGeom>
          <a:avLst/>
          <a:gdLst/>
          <a:ahLst/>
          <a:cxnLst/>
          <a:rect l="0" t="0" r="0" b="0"/>
          <a:pathLst>
            <a:path>
              <a:moveTo>
                <a:pt x="0" y="0"/>
              </a:moveTo>
              <a:lnTo>
                <a:pt x="0" y="596565"/>
              </a:lnTo>
              <a:lnTo>
                <a:pt x="2911251" y="596565"/>
              </a:lnTo>
              <a:lnTo>
                <a:pt x="2911251" y="849195"/>
              </a:lnTo>
            </a:path>
          </a:pathLst>
        </a:custGeom>
        <a:noFill/>
        <a:ln w="25400" cap="flat" cmpd="sng" algn="ctr">
          <a:solidFill>
            <a:schemeClr val="accent2"/>
          </a:solidFill>
          <a:prstDash val="solid"/>
        </a:ln>
        <a:effectLst/>
      </dsp:spPr>
      <dsp:style>
        <a:lnRef idx="2">
          <a:scrgbClr r="0" g="0" b="0"/>
        </a:lnRef>
        <a:fillRef idx="0">
          <a:scrgbClr r="0" g="0" b="0"/>
        </a:fillRef>
        <a:effectRef idx="0">
          <a:scrgbClr r="0" g="0" b="0"/>
        </a:effectRef>
        <a:fontRef idx="minor"/>
      </dsp:style>
    </dsp:sp>
    <dsp:sp modelId="{84EC8DD7-AEF6-48D5-A460-2DF94C7A8F7C}">
      <dsp:nvSpPr>
        <dsp:cNvPr id="0" name=""/>
        <dsp:cNvSpPr/>
      </dsp:nvSpPr>
      <dsp:spPr>
        <a:xfrm>
          <a:off x="4067997" y="726560"/>
          <a:ext cx="91440" cy="849195"/>
        </a:xfrm>
        <a:custGeom>
          <a:avLst/>
          <a:gdLst/>
          <a:ahLst/>
          <a:cxnLst/>
          <a:rect l="0" t="0" r="0" b="0"/>
          <a:pathLst>
            <a:path>
              <a:moveTo>
                <a:pt x="45720" y="0"/>
              </a:moveTo>
              <a:lnTo>
                <a:pt x="45720" y="849195"/>
              </a:lnTo>
            </a:path>
          </a:pathLst>
        </a:custGeom>
        <a:noFill/>
        <a:ln w="25400" cap="flat" cmpd="sng" algn="ctr">
          <a:solidFill>
            <a:schemeClr val="accent1"/>
          </a:solidFill>
          <a:prstDash val="solid"/>
        </a:ln>
        <a:effectLst/>
      </dsp:spPr>
      <dsp:style>
        <a:lnRef idx="2">
          <a:scrgbClr r="0" g="0" b="0"/>
        </a:lnRef>
        <a:fillRef idx="0">
          <a:scrgbClr r="0" g="0" b="0"/>
        </a:fillRef>
        <a:effectRef idx="0">
          <a:scrgbClr r="0" g="0" b="0"/>
        </a:effectRef>
        <a:fontRef idx="minor"/>
      </dsp:style>
    </dsp:sp>
    <dsp:sp modelId="{EAFCBFDB-AC7C-4E0A-AD49-2A903BACCF61}">
      <dsp:nvSpPr>
        <dsp:cNvPr id="0" name=""/>
        <dsp:cNvSpPr/>
      </dsp:nvSpPr>
      <dsp:spPr>
        <a:xfrm>
          <a:off x="1202996" y="726560"/>
          <a:ext cx="2910720" cy="849195"/>
        </a:xfrm>
        <a:custGeom>
          <a:avLst/>
          <a:gdLst/>
          <a:ahLst/>
          <a:cxnLst/>
          <a:rect l="0" t="0" r="0" b="0"/>
          <a:pathLst>
            <a:path>
              <a:moveTo>
                <a:pt x="2910720" y="0"/>
              </a:moveTo>
              <a:lnTo>
                <a:pt x="2910720" y="596565"/>
              </a:lnTo>
              <a:lnTo>
                <a:pt x="0" y="596565"/>
              </a:lnTo>
              <a:lnTo>
                <a:pt x="0" y="849195"/>
              </a:lnTo>
            </a:path>
          </a:pathLst>
        </a:custGeom>
        <a:noFill/>
        <a:ln w="25400" cap="flat" cmpd="sng" algn="ctr">
          <a:solidFill>
            <a:schemeClr val="accent6"/>
          </a:solidFill>
          <a:prstDash val="solid"/>
        </a:ln>
        <a:effectLst/>
      </dsp:spPr>
      <dsp:style>
        <a:lnRef idx="2">
          <a:scrgbClr r="0" g="0" b="0"/>
        </a:lnRef>
        <a:fillRef idx="0">
          <a:scrgbClr r="0" g="0" b="0"/>
        </a:fillRef>
        <a:effectRef idx="0">
          <a:scrgbClr r="0" g="0" b="0"/>
        </a:effectRef>
        <a:fontRef idx="minor"/>
      </dsp:style>
    </dsp:sp>
    <dsp:sp modelId="{AD9F93FB-BE31-46AC-9010-1986FB0631E3}">
      <dsp:nvSpPr>
        <dsp:cNvPr id="0" name=""/>
        <dsp:cNvSpPr/>
      </dsp:nvSpPr>
      <dsp:spPr>
        <a:xfrm>
          <a:off x="2910720" y="81995"/>
          <a:ext cx="2405992" cy="644565"/>
        </a:xfrm>
        <a:prstGeom prst="rect">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lt-LT" sz="3600" kern="1200">
              <a:latin typeface="+mn-lt"/>
              <a:cs typeface="Times New Roman" panose="02020603050405020304" pitchFamily="18" charset="0"/>
            </a:rPr>
            <a:t>Jurisdiction</a:t>
          </a:r>
          <a:endParaRPr lang="lt-LT" sz="3600" kern="1200" dirty="0">
            <a:latin typeface="+mn-lt"/>
            <a:cs typeface="Times New Roman" panose="02020603050405020304" pitchFamily="18" charset="0"/>
          </a:endParaRPr>
        </a:p>
      </dsp:txBody>
      <dsp:txXfrm>
        <a:off x="2910720" y="81995"/>
        <a:ext cx="2405992" cy="644565"/>
      </dsp:txXfrm>
    </dsp:sp>
    <dsp:sp modelId="{355BD2B1-F7DF-453F-A03D-9A6C109B7B5C}">
      <dsp:nvSpPr>
        <dsp:cNvPr id="0" name=""/>
        <dsp:cNvSpPr/>
      </dsp:nvSpPr>
      <dsp:spPr>
        <a:xfrm>
          <a:off x="0" y="1575755"/>
          <a:ext cx="2405992" cy="849026"/>
        </a:xfrm>
        <a:prstGeom prst="rect">
          <a:avLst/>
        </a:prstGeom>
        <a:solidFill>
          <a:schemeClr val="lt1">
            <a:hueOff val="0"/>
            <a:satOff val="0"/>
            <a:lumOff val="0"/>
            <a:alphaOff val="0"/>
          </a:schemeClr>
        </a:solidFill>
        <a:ln w="25400" cap="flat" cmpd="sng" algn="ctr">
          <a:solidFill>
            <a:schemeClr val="accent3"/>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None/>
          </a:pPr>
          <a:r>
            <a:rPr lang="lt-LT" sz="3200" kern="1200" dirty="0">
              <a:solidFill>
                <a:schemeClr val="accent3"/>
              </a:solidFill>
              <a:latin typeface="+mn-lt"/>
              <a:cs typeface="Times New Roman" panose="02020603050405020304" pitchFamily="18" charset="0"/>
            </a:rPr>
            <a:t>Main proceedings</a:t>
          </a:r>
        </a:p>
      </dsp:txBody>
      <dsp:txXfrm>
        <a:off x="0" y="1575755"/>
        <a:ext cx="2405992" cy="849026"/>
      </dsp:txXfrm>
    </dsp:sp>
    <dsp:sp modelId="{EB04056D-3538-417F-84B3-03A6EFDA6C69}">
      <dsp:nvSpPr>
        <dsp:cNvPr id="0" name=""/>
        <dsp:cNvSpPr/>
      </dsp:nvSpPr>
      <dsp:spPr>
        <a:xfrm>
          <a:off x="2910720" y="1575755"/>
          <a:ext cx="2405992" cy="863594"/>
        </a:xfrm>
        <a:prstGeom prst="rect">
          <a:avLst/>
        </a:prstGeom>
        <a:solidFill>
          <a:schemeClr val="lt1">
            <a:hueOff val="0"/>
            <a:satOff val="0"/>
            <a:lumOff val="0"/>
            <a:alphaOff val="0"/>
          </a:schemeClr>
        </a:solidFill>
        <a:ln w="25400" cap="flat" cmpd="sng" algn="ctr">
          <a:solidFill>
            <a:schemeClr val="accent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None/>
          </a:pPr>
          <a:r>
            <a:rPr lang="lt-LT" sz="3200" kern="1200" dirty="0">
              <a:solidFill>
                <a:schemeClr val="accent1"/>
              </a:solidFill>
              <a:latin typeface="+mn-lt"/>
              <a:cs typeface="Times New Roman" panose="02020603050405020304" pitchFamily="18" charset="0"/>
            </a:rPr>
            <a:t>Secondary proceedings</a:t>
          </a:r>
        </a:p>
      </dsp:txBody>
      <dsp:txXfrm>
        <a:off x="2910720" y="1575755"/>
        <a:ext cx="2405992" cy="863594"/>
      </dsp:txXfrm>
    </dsp:sp>
    <dsp:sp modelId="{595276E9-91DC-4B1F-AE47-22749CA8C149}">
      <dsp:nvSpPr>
        <dsp:cNvPr id="0" name=""/>
        <dsp:cNvSpPr/>
      </dsp:nvSpPr>
      <dsp:spPr>
        <a:xfrm>
          <a:off x="5821972" y="1575755"/>
          <a:ext cx="2405992" cy="844383"/>
        </a:xfrm>
        <a:prstGeom prst="rect">
          <a:avLst/>
        </a:prstGeom>
        <a:solidFill>
          <a:schemeClr val="lt1">
            <a:hueOff val="0"/>
            <a:satOff val="0"/>
            <a:lumOff val="0"/>
            <a:alphaOff val="0"/>
          </a:schemeClr>
        </a:solidFill>
        <a:ln w="25400" cap="flat" cmpd="sng" algn="ctr">
          <a:solidFill>
            <a:schemeClr val="accent2"/>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None/>
          </a:pPr>
          <a:r>
            <a:rPr lang="lt-LT" sz="3200" kern="1200" dirty="0">
              <a:solidFill>
                <a:schemeClr val="accent2"/>
              </a:solidFill>
              <a:latin typeface="+mn-lt"/>
              <a:cs typeface="Times New Roman" panose="02020603050405020304" pitchFamily="18" charset="0"/>
            </a:rPr>
            <a:t>Related actions</a:t>
          </a:r>
        </a:p>
      </dsp:txBody>
      <dsp:txXfrm>
        <a:off x="5821972" y="1575755"/>
        <a:ext cx="2405992" cy="844383"/>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3076363" cy="511731"/>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lvl1pPr>
              <a:defRPr sz="1300">
                <a:latin typeface="Calibri" pitchFamily="34" charset="0"/>
              </a:defRPr>
            </a:lvl1pPr>
          </a:lstStyle>
          <a:p>
            <a:endParaRPr lang="en-GB" dirty="0"/>
          </a:p>
        </p:txBody>
      </p:sp>
      <p:sp>
        <p:nvSpPr>
          <p:cNvPr id="6147" name="Rectangle 3"/>
          <p:cNvSpPr>
            <a:spLocks noGrp="1" noChangeArrowheads="1"/>
          </p:cNvSpPr>
          <p:nvPr>
            <p:ph type="dt" sz="quarter" idx="1"/>
          </p:nvPr>
        </p:nvSpPr>
        <p:spPr bwMode="auto">
          <a:xfrm>
            <a:off x="4021294" y="0"/>
            <a:ext cx="3076363" cy="511731"/>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lvl1pPr algn="r">
              <a:defRPr sz="1300">
                <a:latin typeface="Calibri" pitchFamily="34" charset="0"/>
              </a:defRPr>
            </a:lvl1pPr>
          </a:lstStyle>
          <a:p>
            <a:fld id="{D662CF7D-9659-4857-80BE-6826BF440663}" type="datetimeFigureOut">
              <a:rPr lang="en-GB"/>
              <a:pPr/>
              <a:t>10/10/2017</a:t>
            </a:fld>
            <a:endParaRPr lang="en-GB" dirty="0"/>
          </a:p>
        </p:txBody>
      </p:sp>
      <p:sp>
        <p:nvSpPr>
          <p:cNvPr id="6148" name="Rectangle 4"/>
          <p:cNvSpPr>
            <a:spLocks noGrp="1" noChangeArrowheads="1"/>
          </p:cNvSpPr>
          <p:nvPr>
            <p:ph type="ftr" sz="quarter" idx="2"/>
          </p:nvPr>
        </p:nvSpPr>
        <p:spPr bwMode="auto">
          <a:xfrm>
            <a:off x="0" y="9721106"/>
            <a:ext cx="3076363" cy="511731"/>
          </a:xfrm>
          <a:prstGeom prst="rect">
            <a:avLst/>
          </a:prstGeom>
          <a:noFill/>
          <a:ln w="9525">
            <a:noFill/>
            <a:miter lim="800000"/>
            <a:headEnd/>
            <a:tailEnd/>
          </a:ln>
          <a:effectLst/>
        </p:spPr>
        <p:txBody>
          <a:bodyPr vert="horz" wrap="square" lIns="99048" tIns="49524" rIns="99048" bIns="49524" numCol="1" anchor="b" anchorCtr="0" compatLnSpc="1">
            <a:prstTxWarp prst="textNoShape">
              <a:avLst/>
            </a:prstTxWarp>
          </a:bodyPr>
          <a:lstStyle>
            <a:lvl1pPr>
              <a:defRPr sz="1300">
                <a:latin typeface="Calibri" pitchFamily="34" charset="0"/>
              </a:defRPr>
            </a:lvl1pPr>
          </a:lstStyle>
          <a:p>
            <a:endParaRPr lang="en-GB" dirty="0"/>
          </a:p>
        </p:txBody>
      </p:sp>
      <p:sp>
        <p:nvSpPr>
          <p:cNvPr id="6149" name="Rectangle 5"/>
          <p:cNvSpPr>
            <a:spLocks noGrp="1" noChangeArrowheads="1"/>
          </p:cNvSpPr>
          <p:nvPr>
            <p:ph type="sldNum" sz="quarter" idx="3"/>
          </p:nvPr>
        </p:nvSpPr>
        <p:spPr bwMode="auto">
          <a:xfrm>
            <a:off x="4021294" y="9721106"/>
            <a:ext cx="3076363" cy="511731"/>
          </a:xfrm>
          <a:prstGeom prst="rect">
            <a:avLst/>
          </a:prstGeom>
          <a:noFill/>
          <a:ln w="9525">
            <a:noFill/>
            <a:miter lim="800000"/>
            <a:headEnd/>
            <a:tailEnd/>
          </a:ln>
          <a:effectLst/>
        </p:spPr>
        <p:txBody>
          <a:bodyPr vert="horz" wrap="square" lIns="99048" tIns="49524" rIns="99048" bIns="49524" numCol="1" anchor="b" anchorCtr="0" compatLnSpc="1">
            <a:prstTxWarp prst="textNoShape">
              <a:avLst/>
            </a:prstTxWarp>
          </a:bodyPr>
          <a:lstStyle>
            <a:lvl1pPr algn="r">
              <a:defRPr sz="1300">
                <a:latin typeface="Calibri" pitchFamily="34" charset="0"/>
              </a:defRPr>
            </a:lvl1pPr>
          </a:lstStyle>
          <a:p>
            <a:fld id="{EB47CDCA-B527-4647-881F-C0C6B5798073}" type="slidenum">
              <a:rPr lang="en-GB"/>
              <a:pPr/>
              <a:t>‹N°›</a:t>
            </a:fld>
            <a:endParaRPr lang="en-GB" dirty="0"/>
          </a:p>
        </p:txBody>
      </p:sp>
    </p:spTree>
    <p:extLst>
      <p:ext uri="{BB962C8B-B14F-4D97-AF65-F5344CB8AC3E}">
        <p14:creationId xmlns:p14="http://schemas.microsoft.com/office/powerpoint/2010/main" val="70772890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6363" cy="511731"/>
          </a:xfrm>
          <a:prstGeom prst="rect">
            <a:avLst/>
          </a:prstGeom>
        </p:spPr>
        <p:txBody>
          <a:bodyPr vert="horz" lIns="99048" tIns="49524" rIns="99048" bIns="49524" rtlCol="0"/>
          <a:lstStyle>
            <a:lvl1pPr algn="l">
              <a:defRPr sz="1300"/>
            </a:lvl1pPr>
          </a:lstStyle>
          <a:p>
            <a:endParaRPr lang="nl-NL" dirty="0"/>
          </a:p>
        </p:txBody>
      </p:sp>
      <p:sp>
        <p:nvSpPr>
          <p:cNvPr id="3" name="Date Placeholder 2"/>
          <p:cNvSpPr>
            <a:spLocks noGrp="1"/>
          </p:cNvSpPr>
          <p:nvPr>
            <p:ph type="dt" idx="1"/>
          </p:nvPr>
        </p:nvSpPr>
        <p:spPr>
          <a:xfrm>
            <a:off x="4021294" y="0"/>
            <a:ext cx="3076363" cy="511731"/>
          </a:xfrm>
          <a:prstGeom prst="rect">
            <a:avLst/>
          </a:prstGeom>
        </p:spPr>
        <p:txBody>
          <a:bodyPr vert="horz" lIns="99048" tIns="49524" rIns="99048" bIns="49524" rtlCol="0"/>
          <a:lstStyle>
            <a:lvl1pPr algn="r">
              <a:defRPr sz="1300"/>
            </a:lvl1pPr>
          </a:lstStyle>
          <a:p>
            <a:fld id="{8BB0F584-8F26-4C27-9A35-E5BEEAE1EBF0}" type="datetimeFigureOut">
              <a:rPr lang="nl-NL" smtClean="0"/>
              <a:pPr/>
              <a:t>10-10-2017</a:t>
            </a:fld>
            <a:endParaRPr lang="nl-NL" dirty="0"/>
          </a:p>
        </p:txBody>
      </p:sp>
      <p:sp>
        <p:nvSpPr>
          <p:cNvPr id="4" name="Slide Image Placeholder 3"/>
          <p:cNvSpPr>
            <a:spLocks noGrp="1" noRot="1" noChangeAspect="1"/>
          </p:cNvSpPr>
          <p:nvPr>
            <p:ph type="sldImg" idx="2"/>
          </p:nvPr>
        </p:nvSpPr>
        <p:spPr>
          <a:xfrm>
            <a:off x="992188" y="768350"/>
            <a:ext cx="5114925" cy="3836988"/>
          </a:xfrm>
          <a:prstGeom prst="rect">
            <a:avLst/>
          </a:prstGeom>
          <a:noFill/>
          <a:ln w="12700">
            <a:solidFill>
              <a:prstClr val="black"/>
            </a:solidFill>
          </a:ln>
        </p:spPr>
        <p:txBody>
          <a:bodyPr vert="horz" lIns="99048" tIns="49524" rIns="99048" bIns="49524" rtlCol="0" anchor="ctr"/>
          <a:lstStyle/>
          <a:p>
            <a:endParaRPr lang="nl-NL" dirty="0"/>
          </a:p>
        </p:txBody>
      </p:sp>
      <p:sp>
        <p:nvSpPr>
          <p:cNvPr id="5" name="Notes Placeholder 4"/>
          <p:cNvSpPr>
            <a:spLocks noGrp="1"/>
          </p:cNvSpPr>
          <p:nvPr>
            <p:ph type="body" sz="quarter" idx="3"/>
          </p:nvPr>
        </p:nvSpPr>
        <p:spPr>
          <a:xfrm>
            <a:off x="709930" y="4861441"/>
            <a:ext cx="5679440" cy="4605576"/>
          </a:xfrm>
          <a:prstGeom prst="rect">
            <a:avLst/>
          </a:prstGeom>
        </p:spPr>
        <p:txBody>
          <a:bodyPr vert="horz" lIns="99048" tIns="49524" rIns="99048" bIns="49524"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l-NL"/>
          </a:p>
        </p:txBody>
      </p:sp>
      <p:sp>
        <p:nvSpPr>
          <p:cNvPr id="6" name="Footer Placeholder 5"/>
          <p:cNvSpPr>
            <a:spLocks noGrp="1"/>
          </p:cNvSpPr>
          <p:nvPr>
            <p:ph type="ftr" sz="quarter" idx="4"/>
          </p:nvPr>
        </p:nvSpPr>
        <p:spPr>
          <a:xfrm>
            <a:off x="0" y="9721106"/>
            <a:ext cx="3076363" cy="511731"/>
          </a:xfrm>
          <a:prstGeom prst="rect">
            <a:avLst/>
          </a:prstGeom>
        </p:spPr>
        <p:txBody>
          <a:bodyPr vert="horz" lIns="99048" tIns="49524" rIns="99048" bIns="49524" rtlCol="0" anchor="b"/>
          <a:lstStyle>
            <a:lvl1pPr algn="l">
              <a:defRPr sz="1300"/>
            </a:lvl1pPr>
          </a:lstStyle>
          <a:p>
            <a:endParaRPr lang="nl-NL" dirty="0"/>
          </a:p>
        </p:txBody>
      </p:sp>
      <p:sp>
        <p:nvSpPr>
          <p:cNvPr id="7" name="Slide Number Placeholder 6"/>
          <p:cNvSpPr>
            <a:spLocks noGrp="1"/>
          </p:cNvSpPr>
          <p:nvPr>
            <p:ph type="sldNum" sz="quarter" idx="5"/>
          </p:nvPr>
        </p:nvSpPr>
        <p:spPr>
          <a:xfrm>
            <a:off x="4021294" y="9721106"/>
            <a:ext cx="3076363" cy="511731"/>
          </a:xfrm>
          <a:prstGeom prst="rect">
            <a:avLst/>
          </a:prstGeom>
        </p:spPr>
        <p:txBody>
          <a:bodyPr vert="horz" lIns="99048" tIns="49524" rIns="99048" bIns="49524" rtlCol="0" anchor="b"/>
          <a:lstStyle>
            <a:lvl1pPr algn="r">
              <a:defRPr sz="1300"/>
            </a:lvl1pPr>
          </a:lstStyle>
          <a:p>
            <a:fld id="{2ECAE942-F0F1-4A63-BD90-6F83A09986A2}" type="slidenum">
              <a:rPr lang="nl-NL" smtClean="0"/>
              <a:pPr/>
              <a:t>‹N°›</a:t>
            </a:fld>
            <a:endParaRPr lang="nl-NL" dirty="0"/>
          </a:p>
        </p:txBody>
      </p:sp>
    </p:spTree>
    <p:extLst>
      <p:ext uri="{BB962C8B-B14F-4D97-AF65-F5344CB8AC3E}">
        <p14:creationId xmlns:p14="http://schemas.microsoft.com/office/powerpoint/2010/main" val="34881348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131.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132.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133.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134.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156.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157.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158.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159.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160.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161.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165.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167.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16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39226521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39226521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19049512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5106567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39226521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BE"/>
          </a:p>
        </p:txBody>
      </p:sp>
      <p:sp>
        <p:nvSpPr>
          <p:cNvPr id="4" name="Slide Number Placeholder 3"/>
          <p:cNvSpPr>
            <a:spLocks noGrp="1"/>
          </p:cNvSpPr>
          <p:nvPr>
            <p:ph type="sldNum" sz="quarter" idx="10"/>
          </p:nvPr>
        </p:nvSpPr>
        <p:spPr/>
        <p:txBody>
          <a:bodyPr/>
          <a:lstStyle/>
          <a:p>
            <a:endParaRPr lang="en-US"/>
          </a:p>
        </p:txBody>
      </p:sp>
    </p:spTree>
    <p:extLst>
      <p:ext uri="{BB962C8B-B14F-4D97-AF65-F5344CB8AC3E}">
        <p14:creationId xmlns:p14="http://schemas.microsoft.com/office/powerpoint/2010/main" val="33482499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BE"/>
          </a:p>
        </p:txBody>
      </p:sp>
      <p:sp>
        <p:nvSpPr>
          <p:cNvPr id="4" name="Slide Number Placeholder 3"/>
          <p:cNvSpPr>
            <a:spLocks noGrp="1"/>
          </p:cNvSpPr>
          <p:nvPr>
            <p:ph type="sldNum" sz="quarter" idx="10"/>
          </p:nvPr>
        </p:nvSpPr>
        <p:spPr/>
        <p:txBody>
          <a:bodyPr/>
          <a:lstStyle/>
          <a:p>
            <a:endParaRPr lang="en-US"/>
          </a:p>
        </p:txBody>
      </p:sp>
    </p:spTree>
    <p:extLst>
      <p:ext uri="{BB962C8B-B14F-4D97-AF65-F5344CB8AC3E}">
        <p14:creationId xmlns:p14="http://schemas.microsoft.com/office/powerpoint/2010/main" val="14077927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BE"/>
          </a:p>
        </p:txBody>
      </p:sp>
      <p:sp>
        <p:nvSpPr>
          <p:cNvPr id="4" name="Slide Number Placeholder 3"/>
          <p:cNvSpPr>
            <a:spLocks noGrp="1"/>
          </p:cNvSpPr>
          <p:nvPr>
            <p:ph type="sldNum" sz="quarter" idx="10"/>
          </p:nvPr>
        </p:nvSpPr>
        <p:spPr/>
        <p:txBody>
          <a:bodyPr/>
          <a:lstStyle/>
          <a:p>
            <a:endParaRPr lang="en-US"/>
          </a:p>
        </p:txBody>
      </p:sp>
    </p:spTree>
    <p:extLst>
      <p:ext uri="{BB962C8B-B14F-4D97-AF65-F5344CB8AC3E}">
        <p14:creationId xmlns:p14="http://schemas.microsoft.com/office/powerpoint/2010/main" val="11819708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BE"/>
          </a:p>
        </p:txBody>
      </p:sp>
      <p:sp>
        <p:nvSpPr>
          <p:cNvPr id="4" name="Slide Number Placeholder 3"/>
          <p:cNvSpPr>
            <a:spLocks noGrp="1"/>
          </p:cNvSpPr>
          <p:nvPr>
            <p:ph type="sldNum" sz="quarter" idx="10"/>
          </p:nvPr>
        </p:nvSpPr>
        <p:spPr/>
        <p:txBody>
          <a:bodyPr/>
          <a:lstStyle/>
          <a:p>
            <a:endParaRPr lang="en-US"/>
          </a:p>
        </p:txBody>
      </p:sp>
    </p:spTree>
    <p:extLst>
      <p:ext uri="{BB962C8B-B14F-4D97-AF65-F5344CB8AC3E}">
        <p14:creationId xmlns:p14="http://schemas.microsoft.com/office/powerpoint/2010/main" val="29500758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BE"/>
          </a:p>
        </p:txBody>
      </p:sp>
      <p:sp>
        <p:nvSpPr>
          <p:cNvPr id="4" name="Slide Number Placeholder 3"/>
          <p:cNvSpPr>
            <a:spLocks noGrp="1"/>
          </p:cNvSpPr>
          <p:nvPr>
            <p:ph type="sldNum" sz="quarter" idx="10"/>
          </p:nvPr>
        </p:nvSpPr>
        <p:spPr/>
        <p:txBody>
          <a:bodyPr/>
          <a:lstStyle/>
          <a:p>
            <a:endParaRPr lang="en-US"/>
          </a:p>
        </p:txBody>
      </p:sp>
    </p:spTree>
    <p:extLst>
      <p:ext uri="{BB962C8B-B14F-4D97-AF65-F5344CB8AC3E}">
        <p14:creationId xmlns:p14="http://schemas.microsoft.com/office/powerpoint/2010/main" val="3170341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BE" dirty="0"/>
          </a:p>
        </p:txBody>
      </p:sp>
      <p:sp>
        <p:nvSpPr>
          <p:cNvPr id="4" name="Slide Number Placeholder 3"/>
          <p:cNvSpPr>
            <a:spLocks noGrp="1"/>
          </p:cNvSpPr>
          <p:nvPr>
            <p:ph type="sldNum" sz="quarter" idx="10"/>
          </p:nvPr>
        </p:nvSpPr>
        <p:spPr/>
        <p:txBody>
          <a:bodyPr/>
          <a:lstStyle/>
          <a:p>
            <a:endParaRPr lang="en-US"/>
          </a:p>
        </p:txBody>
      </p:sp>
    </p:spTree>
    <p:extLst>
      <p:ext uri="{BB962C8B-B14F-4D97-AF65-F5344CB8AC3E}">
        <p14:creationId xmlns:p14="http://schemas.microsoft.com/office/powerpoint/2010/main" val="15268890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BE"/>
          </a:p>
        </p:txBody>
      </p:sp>
      <p:sp>
        <p:nvSpPr>
          <p:cNvPr id="4" name="Slide Number Placeholder 3"/>
          <p:cNvSpPr>
            <a:spLocks noGrp="1"/>
          </p:cNvSpPr>
          <p:nvPr>
            <p:ph type="sldNum" sz="quarter" idx="10"/>
          </p:nvPr>
        </p:nvSpPr>
        <p:spPr/>
        <p:txBody>
          <a:bodyPr/>
          <a:lstStyle/>
          <a:p>
            <a:endParaRPr lang="en-US"/>
          </a:p>
        </p:txBody>
      </p:sp>
    </p:spTree>
    <p:extLst>
      <p:ext uri="{BB962C8B-B14F-4D97-AF65-F5344CB8AC3E}">
        <p14:creationId xmlns:p14="http://schemas.microsoft.com/office/powerpoint/2010/main" val="16634787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BE"/>
          </a:p>
        </p:txBody>
      </p:sp>
      <p:sp>
        <p:nvSpPr>
          <p:cNvPr id="4" name="Slide Number Placeholder 3"/>
          <p:cNvSpPr>
            <a:spLocks noGrp="1"/>
          </p:cNvSpPr>
          <p:nvPr>
            <p:ph type="sldNum" sz="quarter" idx="10"/>
          </p:nvPr>
        </p:nvSpPr>
        <p:spPr/>
        <p:txBody>
          <a:bodyPr/>
          <a:lstStyle/>
          <a:p>
            <a:endParaRPr lang="en-US"/>
          </a:p>
        </p:txBody>
      </p:sp>
    </p:spTree>
    <p:extLst>
      <p:ext uri="{BB962C8B-B14F-4D97-AF65-F5344CB8AC3E}">
        <p14:creationId xmlns:p14="http://schemas.microsoft.com/office/powerpoint/2010/main" val="7768634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BE"/>
          </a:p>
        </p:txBody>
      </p:sp>
      <p:sp>
        <p:nvSpPr>
          <p:cNvPr id="4" name="Slide Number Placeholder 3"/>
          <p:cNvSpPr>
            <a:spLocks noGrp="1"/>
          </p:cNvSpPr>
          <p:nvPr>
            <p:ph type="sldNum" sz="quarter" idx="10"/>
          </p:nvPr>
        </p:nvSpPr>
        <p:spPr/>
        <p:txBody>
          <a:bodyPr/>
          <a:lstStyle/>
          <a:p>
            <a:endParaRPr lang="en-US"/>
          </a:p>
        </p:txBody>
      </p:sp>
    </p:spTree>
    <p:extLst>
      <p:ext uri="{BB962C8B-B14F-4D97-AF65-F5344CB8AC3E}">
        <p14:creationId xmlns:p14="http://schemas.microsoft.com/office/powerpoint/2010/main" val="11042337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BE"/>
          </a:p>
        </p:txBody>
      </p:sp>
      <p:sp>
        <p:nvSpPr>
          <p:cNvPr id="4" name="Slide Number Placeholder 3"/>
          <p:cNvSpPr>
            <a:spLocks noGrp="1"/>
          </p:cNvSpPr>
          <p:nvPr>
            <p:ph type="sldNum" sz="quarter" idx="10"/>
          </p:nvPr>
        </p:nvSpPr>
        <p:spPr/>
        <p:txBody>
          <a:bodyPr/>
          <a:lstStyle/>
          <a:p>
            <a:endParaRPr lang="en-US"/>
          </a:p>
        </p:txBody>
      </p:sp>
    </p:spTree>
    <p:extLst>
      <p:ext uri="{BB962C8B-B14F-4D97-AF65-F5344CB8AC3E}">
        <p14:creationId xmlns:p14="http://schemas.microsoft.com/office/powerpoint/2010/main" val="24439076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BE"/>
          </a:p>
        </p:txBody>
      </p:sp>
      <p:sp>
        <p:nvSpPr>
          <p:cNvPr id="4" name="Slide Number Placeholder 3"/>
          <p:cNvSpPr>
            <a:spLocks noGrp="1"/>
          </p:cNvSpPr>
          <p:nvPr>
            <p:ph type="sldNum" sz="quarter" idx="10"/>
          </p:nvPr>
        </p:nvSpPr>
        <p:spPr/>
        <p:txBody>
          <a:bodyPr/>
          <a:lstStyle/>
          <a:p>
            <a:endParaRPr lang="en-US"/>
          </a:p>
        </p:txBody>
      </p:sp>
    </p:spTree>
    <p:extLst>
      <p:ext uri="{BB962C8B-B14F-4D97-AF65-F5344CB8AC3E}">
        <p14:creationId xmlns:p14="http://schemas.microsoft.com/office/powerpoint/2010/main" val="13274100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BE"/>
          </a:p>
        </p:txBody>
      </p:sp>
      <p:sp>
        <p:nvSpPr>
          <p:cNvPr id="4" name="Slide Number Placeholder 3"/>
          <p:cNvSpPr>
            <a:spLocks noGrp="1"/>
          </p:cNvSpPr>
          <p:nvPr>
            <p:ph type="sldNum" sz="quarter" idx="10"/>
          </p:nvPr>
        </p:nvSpPr>
        <p:spPr/>
        <p:txBody>
          <a:bodyPr/>
          <a:lstStyle/>
          <a:p>
            <a:endParaRPr lang="en-US"/>
          </a:p>
        </p:txBody>
      </p:sp>
    </p:spTree>
    <p:extLst>
      <p:ext uri="{BB962C8B-B14F-4D97-AF65-F5344CB8AC3E}">
        <p14:creationId xmlns:p14="http://schemas.microsoft.com/office/powerpoint/2010/main" val="23644692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2042798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12337542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39226521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39226521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73411910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98074421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95482122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75367984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10876469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90193142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3761594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48866866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4151552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61449019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11319220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331184458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250265779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03022545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230744181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86726305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42343650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a:p>
        </p:txBody>
      </p:sp>
      <p:sp>
        <p:nvSpPr>
          <p:cNvPr id="4" name="Zástupný symbol pro číslo snímku 3"/>
          <p:cNvSpPr>
            <a:spLocks noGrp="1"/>
          </p:cNvSpPr>
          <p:nvPr>
            <p:ph type="sldNum" sz="quarter" idx="10"/>
          </p:nvPr>
        </p:nvSpPr>
        <p:spPr/>
        <p:txBody>
          <a:bodyPr/>
          <a:lstStyle/>
          <a:p>
            <a:endParaRPr lang="cs-CZ"/>
          </a:p>
        </p:txBody>
      </p:sp>
    </p:spTree>
    <p:extLst>
      <p:ext uri="{BB962C8B-B14F-4D97-AF65-F5344CB8AC3E}">
        <p14:creationId xmlns:p14="http://schemas.microsoft.com/office/powerpoint/2010/main" val="292020069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19618242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10817154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423598741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371800862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39241239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96177930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315862133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56144784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398484561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98082370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297081553"/>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24638942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2090631200"/>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376990321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398785113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387211656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893762997"/>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643145317"/>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574221944"/>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4263620067"/>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176840608"/>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2752635092"/>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010687009"/>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230657751"/>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3304609637"/>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3731264471"/>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304966347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224362642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333670328"/>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77407784"/>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3922652150"/>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3922652150"/>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3922652150"/>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668336315"/>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311799875"/>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94450537"/>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55888905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1409961920"/>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405527522"/>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590685107"/>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996195079"/>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3922652150"/>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193137150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1656931414"/>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3546951582"/>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endParaRPr lang="nl-NL" dirty="0"/>
          </a:p>
        </p:txBody>
      </p:sp>
    </p:spTree>
    <p:extLst>
      <p:ext uri="{BB962C8B-B14F-4D97-AF65-F5344CB8AC3E}">
        <p14:creationId xmlns:p14="http://schemas.microsoft.com/office/powerpoint/2010/main" val="39226521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1701800"/>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a:t>Click to edit Master title style</a:t>
            </a:r>
            <a:endParaRPr lang="en-US"/>
          </a:p>
        </p:txBody>
      </p:sp>
      <p:sp>
        <p:nvSpPr>
          <p:cNvPr id="1027" name="Text Placeholder 2"/>
          <p:cNvSpPr>
            <a:spLocks noGrp="1"/>
          </p:cNvSpPr>
          <p:nvPr>
            <p:ph type="body" idx="1"/>
          </p:nvPr>
        </p:nvSpPr>
        <p:spPr bwMode="auto">
          <a:xfrm>
            <a:off x="457200" y="3027363"/>
            <a:ext cx="8229600" cy="315118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pic>
        <p:nvPicPr>
          <p:cNvPr id="5" name="Picture 4"/>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0" y="0"/>
            <a:ext cx="9144000" cy="1353312"/>
          </a:xfrm>
          <a:prstGeom prst="rect">
            <a:avLst/>
          </a:prstGeom>
          <a:ln>
            <a:noFill/>
          </a:ln>
          <a:effectLst>
            <a:outerShdw blurRad="292100" dist="139700" dir="2700000" algn="tl" rotWithShape="0">
              <a:srgbClr val="333333">
                <a:alpha val="65000"/>
              </a:srgbClr>
            </a:outerShdw>
          </a:effectLst>
        </p:spPr>
      </p:pic>
    </p:spTree>
  </p:cSld>
  <p:clrMap bg1="lt1" tx1="dk1" bg2="lt2" tx2="dk2" accent1="accent1" accent2="accent2" accent3="accent3" accent4="accent4" accent5="accent5" accent6="accent6" hlink="hlink" folHlink="folHlink"/>
  <p:sldLayoutIdLst>
    <p:sldLayoutId id="2147483650" r:id="rId1"/>
    <p:sldLayoutId id="2147483649" r:id="rId2"/>
  </p:sldLayoutIdLst>
  <p:hf sldNum="0" hdr="0" ftr="0" dt="0"/>
  <p:txStyles>
    <p:titleStyle>
      <a:lvl1pPr algn="ctr" defTabSz="457200" rtl="0" fontAlgn="base">
        <a:spcBef>
          <a:spcPct val="0"/>
        </a:spcBef>
        <a:spcAft>
          <a:spcPct val="0"/>
        </a:spcAft>
        <a:defRPr sz="4400" kern="1200">
          <a:solidFill>
            <a:schemeClr val="tx1"/>
          </a:solidFill>
          <a:latin typeface="+mj-lt"/>
          <a:ea typeface="+mj-ea"/>
          <a:cs typeface="+mj-cs"/>
        </a:defRPr>
      </a:lvl1pPr>
      <a:lvl2pPr algn="ctr" defTabSz="457200" rtl="0" fontAlgn="base">
        <a:spcBef>
          <a:spcPct val="0"/>
        </a:spcBef>
        <a:spcAft>
          <a:spcPct val="0"/>
        </a:spcAft>
        <a:defRPr sz="4400">
          <a:solidFill>
            <a:schemeClr val="tx1"/>
          </a:solidFill>
          <a:latin typeface="Calibri" pitchFamily="34" charset="0"/>
        </a:defRPr>
      </a:lvl2pPr>
      <a:lvl3pPr algn="ctr" defTabSz="457200" rtl="0" fontAlgn="base">
        <a:spcBef>
          <a:spcPct val="0"/>
        </a:spcBef>
        <a:spcAft>
          <a:spcPct val="0"/>
        </a:spcAft>
        <a:defRPr sz="4400">
          <a:solidFill>
            <a:schemeClr val="tx1"/>
          </a:solidFill>
          <a:latin typeface="Calibri" pitchFamily="34" charset="0"/>
        </a:defRPr>
      </a:lvl3pPr>
      <a:lvl4pPr algn="ctr" defTabSz="457200" rtl="0" fontAlgn="base">
        <a:spcBef>
          <a:spcPct val="0"/>
        </a:spcBef>
        <a:spcAft>
          <a:spcPct val="0"/>
        </a:spcAft>
        <a:defRPr sz="4400">
          <a:solidFill>
            <a:schemeClr val="tx1"/>
          </a:solidFill>
          <a:latin typeface="Calibri" pitchFamily="34" charset="0"/>
        </a:defRPr>
      </a:lvl4pPr>
      <a:lvl5pPr algn="ctr" defTabSz="457200" rtl="0" fontAlgn="base">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p:titleStyle>
    <p:bodyStyle>
      <a:lvl1pPr marL="342900" indent="-342900" algn="l" defTabSz="457200"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defTabSz="457200"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defTabSz="457200"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defTabSz="457200"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defTabSz="457200"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tif"/><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internetconsultatie.nl/wethomologatie"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hyperlink" Target="http://www.resor.nl/" TargetMode="Externa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8" Type="http://schemas.openxmlformats.org/officeDocument/2006/relationships/image" Target="../media/image13.png"/><Relationship Id="rId13" Type="http://schemas.openxmlformats.org/officeDocument/2006/relationships/image" Target="../media/image18.png"/><Relationship Id="rId18" Type="http://schemas.openxmlformats.org/officeDocument/2006/relationships/image" Target="../media/image23.png"/><Relationship Id="rId3" Type="http://schemas.openxmlformats.org/officeDocument/2006/relationships/hyperlink" Target="https://www.google.ie/imgres?imgurl=http://www.yourindustrynews.com/upload_images/petrocelticLogo_12.gif&amp;imgrefurl=http://www.youroilandgasnews.com/petroceltic+international+plc+award+of+new+licence+in+greece_92269.html&amp;docid=Dsc_FBgjjKqkWM&amp;tbnid=qZTN4KOIdLeySM:&amp;vet=1&amp;w=232&amp;h=153&amp;bih=688&amp;biw=1280&amp;ved=0ahUKEwiXpczfkpbQAhXDnRoKHWkoBNwQxiAIAg&amp;iact=c&amp;ictx=1" TargetMode="External"/><Relationship Id="rId7" Type="http://schemas.openxmlformats.org/officeDocument/2006/relationships/image" Target="../media/image12.png"/><Relationship Id="rId12" Type="http://schemas.openxmlformats.org/officeDocument/2006/relationships/image" Target="../media/image17.png"/><Relationship Id="rId17" Type="http://schemas.openxmlformats.org/officeDocument/2006/relationships/image" Target="../media/image22.png"/><Relationship Id="rId2" Type="http://schemas.openxmlformats.org/officeDocument/2006/relationships/image" Target="../media/image8.png"/><Relationship Id="rId16" Type="http://schemas.openxmlformats.org/officeDocument/2006/relationships/image" Target="../media/image21.png"/><Relationship Id="rId1" Type="http://schemas.openxmlformats.org/officeDocument/2006/relationships/slideLayout" Target="../slideLayouts/slideLayout1.xml"/><Relationship Id="rId6" Type="http://schemas.openxmlformats.org/officeDocument/2006/relationships/image" Target="../media/image11.jpeg"/><Relationship Id="rId11" Type="http://schemas.openxmlformats.org/officeDocument/2006/relationships/image" Target="../media/image16.png"/><Relationship Id="rId5" Type="http://schemas.openxmlformats.org/officeDocument/2006/relationships/image" Target="../media/image10.png"/><Relationship Id="rId15" Type="http://schemas.openxmlformats.org/officeDocument/2006/relationships/image" Target="../media/image20.png"/><Relationship Id="rId10" Type="http://schemas.openxmlformats.org/officeDocument/2006/relationships/image" Target="../media/image15.png"/><Relationship Id="rId19" Type="http://schemas.openxmlformats.org/officeDocument/2006/relationships/image" Target="../media/image24.png"/><Relationship Id="rId4" Type="http://schemas.openxmlformats.org/officeDocument/2006/relationships/image" Target="../media/image9.png"/><Relationship Id="rId9" Type="http://schemas.openxmlformats.org/officeDocument/2006/relationships/image" Target="../media/image14.png"/><Relationship Id="rId14" Type="http://schemas.openxmlformats.org/officeDocument/2006/relationships/image" Target="../media/image19.png"/></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70.xml"/><Relationship Id="rId1" Type="http://schemas.openxmlformats.org/officeDocument/2006/relationships/slideLayout" Target="../slideLayouts/slideLayout1.xml"/></Relationships>
</file>

<file path=ppt/slides/_rels/slide125.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71.xml"/><Relationship Id="rId1" Type="http://schemas.openxmlformats.org/officeDocument/2006/relationships/slideLayout" Target="../slideLayouts/slideLayout1.xml"/></Relationships>
</file>

<file path=ppt/slides/_rels/slide126.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1.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1.xml"/></Relationships>
</file>

<file path=ppt/slides/_rels/slide157.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2.xml"/></Relationships>
</file>

<file path=ppt/slides/_rels/slide158.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2.xml"/></Relationships>
</file>

<file path=ppt/slides/_rels/slide160.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81.xml"/><Relationship Id="rId1" Type="http://schemas.openxmlformats.org/officeDocument/2006/relationships/slideLayout" Target="../slideLayouts/slideLayout1.xml"/></Relationships>
</file>

<file path=ppt/slides/_rels/slide161.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1.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5.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1.xml"/></Relationships>
</file>

<file path=ppt/slides/_rels/slide16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xml"/><Relationship Id="rId1" Type="http://schemas.openxmlformats.org/officeDocument/2006/relationships/tags" Target="../tags/tag1.xml"/></Relationships>
</file>

<file path=ppt/slides/_rels/slide167.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84.xml"/><Relationship Id="rId1" Type="http://schemas.openxmlformats.org/officeDocument/2006/relationships/slideLayout" Target="../slideLayouts/slideLayout1.xml"/></Relationships>
</file>

<file path=ppt/slides/_rels/slide168.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1"/>
          <p:cNvSpPr txBox="1">
            <a:spLocks noChangeArrowheads="1"/>
          </p:cNvSpPr>
          <p:nvPr/>
        </p:nvSpPr>
        <p:spPr bwMode="auto">
          <a:xfrm>
            <a:off x="306388" y="1511480"/>
            <a:ext cx="8531225" cy="4616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b="1" dirty="0">
                <a:latin typeface="Calibri"/>
                <a:cs typeface="Calibri"/>
              </a:rPr>
              <a:t>Our grateful thanks go to our 2017 Annual Congress Sponsors</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069605"/>
            <a:ext cx="9144000" cy="4926499"/>
          </a:xfrm>
          <a:prstGeom prst="rect">
            <a:avLst/>
          </a:prstGeom>
        </p:spPr>
      </p:pic>
    </p:spTree>
    <p:extLst>
      <p:ext uri="{BB962C8B-B14F-4D97-AF65-F5344CB8AC3E}">
        <p14:creationId xmlns:p14="http://schemas.microsoft.com/office/powerpoint/2010/main" val="21872291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2422" y="4888326"/>
            <a:ext cx="2386664" cy="988738"/>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35040" y="1560277"/>
            <a:ext cx="2608092" cy="5083888"/>
          </a:xfrm>
          <a:prstGeom prst="rect">
            <a:avLst/>
          </a:prstGeom>
        </p:spPr>
      </p:pic>
      <p:sp>
        <p:nvSpPr>
          <p:cNvPr id="3" name="Subtitle 2"/>
          <p:cNvSpPr>
            <a:spLocks noGrp="1"/>
          </p:cNvSpPr>
          <p:nvPr>
            <p:ph type="subTitle" idx="1"/>
          </p:nvPr>
        </p:nvSpPr>
        <p:spPr>
          <a:xfrm>
            <a:off x="342422" y="2062190"/>
            <a:ext cx="5607274" cy="1908432"/>
          </a:xfrm>
        </p:spPr>
        <p:txBody>
          <a:bodyPr rtlCol="0">
            <a:noAutofit/>
          </a:bodyPr>
          <a:lstStyle/>
          <a:p>
            <a:pPr>
              <a:defRPr/>
            </a:pPr>
            <a:r>
              <a:rPr lang="en-US" sz="3600" b="1" dirty="0">
                <a:solidFill>
                  <a:srgbClr val="000000"/>
                </a:solidFill>
              </a:rPr>
              <a:t>Search for ‘Warsaw 2017’ </a:t>
            </a:r>
            <a:br>
              <a:rPr lang="en-US" sz="3600" b="1" dirty="0">
                <a:solidFill>
                  <a:srgbClr val="000000"/>
                </a:solidFill>
              </a:rPr>
            </a:br>
            <a:r>
              <a:rPr lang="en-US" sz="3600" b="1" dirty="0">
                <a:solidFill>
                  <a:srgbClr val="000000"/>
                </a:solidFill>
              </a:rPr>
              <a:t>in your App Store to download the Congress App</a:t>
            </a:r>
          </a:p>
        </p:txBody>
      </p:sp>
      <p:sp>
        <p:nvSpPr>
          <p:cNvPr id="5" name="Subtitle 2"/>
          <p:cNvSpPr txBox="1">
            <a:spLocks/>
          </p:cNvSpPr>
          <p:nvPr/>
        </p:nvSpPr>
        <p:spPr>
          <a:xfrm>
            <a:off x="535461" y="4222552"/>
            <a:ext cx="5306540" cy="829274"/>
          </a:xfrm>
          <a:prstGeom prst="rect">
            <a:avLst/>
          </a:prstGeom>
        </p:spPr>
        <p:txBody>
          <a:bodyPr vert="horz" lIns="91440" tIns="45720" rIns="91440" bIns="45720" rtlCol="0">
            <a:no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a:defRPr/>
            </a:pPr>
            <a:r>
              <a:rPr lang="en-US" sz="2400" b="1" i="1" dirty="0">
                <a:solidFill>
                  <a:srgbClr val="000000"/>
                </a:solidFill>
              </a:rPr>
              <a:t>App Kindly Sponsored by:</a:t>
            </a:r>
          </a:p>
        </p:txBody>
      </p:sp>
      <p:sp>
        <p:nvSpPr>
          <p:cNvPr id="6" name="TextBox 2"/>
          <p:cNvSpPr txBox="1">
            <a:spLocks noChangeArrowheads="1"/>
          </p:cNvSpPr>
          <p:nvPr/>
        </p:nvSpPr>
        <p:spPr bwMode="auto">
          <a:xfrm>
            <a:off x="692541" y="6019405"/>
            <a:ext cx="1707504" cy="3231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500" b="1" dirty="0" err="1">
                <a:latin typeface="Calibri" charset="0"/>
                <a:ea typeface="Calibri" charset="0"/>
                <a:cs typeface="Calibri" charset="0"/>
              </a:rPr>
              <a:t>www.citr.ro</a:t>
            </a:r>
            <a:endParaRPr lang="en-US" sz="1500" b="1" dirty="0">
              <a:latin typeface="Calibri" charset="0"/>
              <a:ea typeface="Calibri" charset="0"/>
              <a:cs typeface="Calibri" charset="0"/>
            </a:endParaRPr>
          </a:p>
        </p:txBody>
      </p:sp>
      <p:sp>
        <p:nvSpPr>
          <p:cNvPr id="9" name="TextBox 2"/>
          <p:cNvSpPr txBox="1">
            <a:spLocks noChangeArrowheads="1"/>
          </p:cNvSpPr>
          <p:nvPr/>
        </p:nvSpPr>
        <p:spPr bwMode="auto">
          <a:xfrm>
            <a:off x="3606344" y="6019404"/>
            <a:ext cx="1707504" cy="3231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500" b="1" dirty="0" err="1">
                <a:latin typeface="Calibri" charset="0"/>
                <a:ea typeface="Calibri" charset="0"/>
                <a:cs typeface="Calibri" charset="0"/>
              </a:rPr>
              <a:t>www.schubra.de</a:t>
            </a:r>
            <a:endParaRPr lang="en-US" sz="1500" b="1" dirty="0">
              <a:latin typeface="Calibri" charset="0"/>
              <a:ea typeface="Calibri" charset="0"/>
              <a:cs typeface="Calibri" charset="0"/>
            </a:endParaRPr>
          </a:p>
        </p:txBody>
      </p:sp>
      <p:pic>
        <p:nvPicPr>
          <p:cNvPr id="12" name="Picture 11" descr="Schubra Logo copy.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93016" y="5193646"/>
            <a:ext cx="2692970" cy="378098"/>
          </a:xfrm>
          <a:prstGeom prst="rect">
            <a:avLst/>
          </a:prstGeom>
        </p:spPr>
      </p:pic>
    </p:spTree>
    <p:extLst>
      <p:ext uri="{BB962C8B-B14F-4D97-AF65-F5344CB8AC3E}">
        <p14:creationId xmlns:p14="http://schemas.microsoft.com/office/powerpoint/2010/main" val="3811265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685800" y="1992426"/>
            <a:ext cx="7772400" cy="1838425"/>
          </a:xfrm>
        </p:spPr>
        <p:txBody>
          <a:bodyPr/>
          <a:lstStyle/>
          <a:p>
            <a:pPr>
              <a:spcAft>
                <a:spcPts val="2400"/>
              </a:spcAft>
            </a:pPr>
            <a:r>
              <a:rPr lang="en-GB" sz="4000" b="1" dirty="0"/>
              <a:t>Morning Technical Session</a:t>
            </a:r>
            <a:br>
              <a:rPr lang="en-GB" sz="4000" b="1" dirty="0"/>
            </a:br>
            <a:br>
              <a:rPr lang="en-GB" sz="4000" b="1" dirty="0"/>
            </a:br>
            <a:r>
              <a:rPr lang="en-GB" sz="2400" b="1" dirty="0"/>
              <a:t>Kindly Sponsored By</a:t>
            </a:r>
            <a:endParaRPr lang="en-US" sz="2400" b="1" dirty="0"/>
          </a:p>
        </p:txBody>
      </p:sp>
      <p:pic>
        <p:nvPicPr>
          <p:cNvPr id="5" name="Picture 3" descr="HOCHE_300dpi_CMJN (2).tif"/>
          <p:cNvPicPr>
            <a:picLocks noChangeAspect="1"/>
          </p:cNvPicPr>
          <p:nvPr/>
        </p:nvPicPr>
        <p:blipFill>
          <a:blip r:embed="rId3">
            <a:extLst>
              <a:ext uri="{28A0092B-C50C-407E-A947-70E740481C1C}">
                <a14:useLocalDpi xmlns:a14="http://schemas.microsoft.com/office/drawing/2010/main" val="0"/>
              </a:ext>
            </a:extLst>
          </a:blip>
          <a:srcRect l="7684" t="19649" r="7423" b="-19649"/>
          <a:stretch>
            <a:fillRect/>
          </a:stretch>
        </p:blipFill>
        <p:spPr bwMode="auto">
          <a:xfrm>
            <a:off x="2411413" y="3959225"/>
            <a:ext cx="4321175" cy="20923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6" name="TextBox 2"/>
          <p:cNvSpPr txBox="1">
            <a:spLocks noChangeArrowheads="1"/>
          </p:cNvSpPr>
          <p:nvPr/>
        </p:nvSpPr>
        <p:spPr bwMode="auto">
          <a:xfrm>
            <a:off x="2411413" y="5759450"/>
            <a:ext cx="4321175" cy="3698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800" dirty="0" err="1">
                <a:latin typeface="Verdana" charset="0"/>
                <a:cs typeface="Verdana" charset="0"/>
              </a:rPr>
              <a:t>www.hoche-avocats.com</a:t>
            </a:r>
            <a:endParaRPr lang="en-US" sz="1800" dirty="0">
              <a:latin typeface="Verdana" charset="0"/>
              <a:cs typeface="Verdana" charset="0"/>
            </a:endParaRPr>
          </a:p>
        </p:txBody>
      </p:sp>
    </p:spTree>
    <p:extLst>
      <p:ext uri="{BB962C8B-B14F-4D97-AF65-F5344CB8AC3E}">
        <p14:creationId xmlns:p14="http://schemas.microsoft.com/office/powerpoint/2010/main" val="39774082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685800" y="1992426"/>
            <a:ext cx="7772400" cy="1838425"/>
          </a:xfrm>
        </p:spPr>
        <p:txBody>
          <a:bodyPr/>
          <a:lstStyle/>
          <a:p>
            <a:br>
              <a:rPr lang="en-GB" sz="4800" dirty="0"/>
            </a:br>
            <a:r>
              <a:rPr lang="en-GB" sz="4800" b="1" dirty="0"/>
              <a:t>Opening remarks </a:t>
            </a:r>
            <a:br>
              <a:rPr lang="en-GB" sz="4800" b="1" dirty="0"/>
            </a:br>
            <a:r>
              <a:rPr lang="en-GB" sz="4800" b="1" dirty="0"/>
              <a:t>of the Annual Congress</a:t>
            </a:r>
            <a:br>
              <a:rPr lang="en-GB" sz="4800" dirty="0"/>
            </a:br>
            <a:br>
              <a:rPr lang="en-GB" sz="4800" dirty="0"/>
            </a:br>
            <a:endParaRPr lang="en-US" sz="4800" dirty="0"/>
          </a:p>
        </p:txBody>
      </p:sp>
      <p:sp>
        <p:nvSpPr>
          <p:cNvPr id="3" name="Subtitle 2"/>
          <p:cNvSpPr>
            <a:spLocks noGrp="1"/>
          </p:cNvSpPr>
          <p:nvPr>
            <p:ph type="subTitle" idx="1"/>
          </p:nvPr>
        </p:nvSpPr>
        <p:spPr>
          <a:xfrm>
            <a:off x="226542" y="3573810"/>
            <a:ext cx="8663458" cy="1752600"/>
          </a:xfrm>
        </p:spPr>
        <p:txBody>
          <a:bodyPr rtlCol="0">
            <a:noAutofit/>
          </a:bodyPr>
          <a:lstStyle/>
          <a:p>
            <a:pPr fontAlgn="auto">
              <a:spcBef>
                <a:spcPts val="0"/>
              </a:spcBef>
              <a:spcAft>
                <a:spcPts val="1200"/>
              </a:spcAft>
              <a:defRPr/>
            </a:pPr>
            <a:r>
              <a:rPr lang="en-GB" sz="2800" dirty="0">
                <a:solidFill>
                  <a:srgbClr val="000000"/>
                </a:solidFill>
              </a:rPr>
              <a:t>Congress Facilitator: Sally </a:t>
            </a:r>
            <a:r>
              <a:rPr lang="en-GB" sz="2800" dirty="0" err="1">
                <a:solidFill>
                  <a:srgbClr val="000000"/>
                </a:solidFill>
              </a:rPr>
              <a:t>Bundock</a:t>
            </a:r>
            <a:r>
              <a:rPr lang="en-GB" sz="2800" dirty="0">
                <a:solidFill>
                  <a:srgbClr val="000000"/>
                </a:solidFill>
              </a:rPr>
              <a:t> (UK)              </a:t>
            </a:r>
          </a:p>
          <a:p>
            <a:pPr fontAlgn="auto">
              <a:spcBef>
                <a:spcPts val="0"/>
              </a:spcBef>
              <a:spcAft>
                <a:spcPts val="1200"/>
              </a:spcAft>
              <a:defRPr/>
            </a:pPr>
            <a:r>
              <a:rPr lang="en-GB" sz="2800" dirty="0">
                <a:solidFill>
                  <a:srgbClr val="000000"/>
                </a:solidFill>
              </a:rPr>
              <a:t>	Co-Chairs: </a:t>
            </a:r>
            <a:br>
              <a:rPr lang="en-GB" sz="2800" dirty="0">
                <a:solidFill>
                  <a:srgbClr val="000000"/>
                </a:solidFill>
              </a:rPr>
            </a:br>
            <a:r>
              <a:rPr lang="en-GB" sz="2800" dirty="0">
                <a:solidFill>
                  <a:srgbClr val="000000"/>
                </a:solidFill>
              </a:rPr>
              <a:t>Marcel Groenewegen (CMS, The Netherlands) </a:t>
            </a:r>
            <a:br>
              <a:rPr lang="en-GB" sz="2800" dirty="0">
                <a:solidFill>
                  <a:srgbClr val="000000"/>
                </a:solidFill>
              </a:rPr>
            </a:br>
            <a:r>
              <a:rPr lang="en-GB" sz="2800" dirty="0">
                <a:solidFill>
                  <a:srgbClr val="000000"/>
                </a:solidFill>
              </a:rPr>
              <a:t>Pawel Kuglarz (Taylor </a:t>
            </a:r>
            <a:r>
              <a:rPr lang="en-GB" sz="2800" dirty="0" err="1">
                <a:solidFill>
                  <a:srgbClr val="000000"/>
                </a:solidFill>
              </a:rPr>
              <a:t>Wessing</a:t>
            </a:r>
            <a:r>
              <a:rPr lang="en-GB" sz="2800" dirty="0">
                <a:solidFill>
                  <a:srgbClr val="000000"/>
                </a:solidFill>
              </a:rPr>
              <a:t>, Poland)</a:t>
            </a:r>
          </a:p>
          <a:p>
            <a:pPr fontAlgn="auto">
              <a:spcBef>
                <a:spcPts val="0"/>
              </a:spcBef>
              <a:spcAft>
                <a:spcPts val="1200"/>
              </a:spcAft>
              <a:defRPr/>
            </a:pPr>
            <a:r>
              <a:rPr lang="en-GB" sz="2800" dirty="0">
                <a:solidFill>
                  <a:srgbClr val="000000"/>
                </a:solidFill>
              </a:rPr>
              <a:t>President of INSOL Europe: </a:t>
            </a:r>
            <a:br>
              <a:rPr lang="en-GB" sz="2800" dirty="0">
                <a:solidFill>
                  <a:srgbClr val="000000"/>
                </a:solidFill>
              </a:rPr>
            </a:br>
            <a:r>
              <a:rPr lang="en-GB" sz="2800" dirty="0">
                <a:solidFill>
                  <a:srgbClr val="000000"/>
                </a:solidFill>
              </a:rPr>
              <a:t>Steffen Koch (hww hermann wienberg wilhelm, Germany)</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685800" y="1576794"/>
            <a:ext cx="7772400" cy="1838425"/>
          </a:xfrm>
        </p:spPr>
        <p:txBody>
          <a:bodyPr/>
          <a:lstStyle/>
          <a:p>
            <a:r>
              <a:rPr lang="en-GB" sz="4800" b="1" dirty="0"/>
              <a:t>Keynote speaker: </a:t>
            </a:r>
            <a:br>
              <a:rPr lang="en-GB" sz="4800" b="1" dirty="0"/>
            </a:br>
            <a:r>
              <a:rPr lang="en-GB" sz="4800" b="1" dirty="0" err="1"/>
              <a:t>Prof.</a:t>
            </a:r>
            <a:r>
              <a:rPr lang="en-GB" sz="4800" b="1" dirty="0"/>
              <a:t> </a:t>
            </a:r>
            <a:r>
              <a:rPr lang="en-GB" sz="4800" b="1" dirty="0" err="1"/>
              <a:t>Grzegorz</a:t>
            </a:r>
            <a:r>
              <a:rPr lang="en-GB" sz="4800" b="1" dirty="0"/>
              <a:t> W. </a:t>
            </a:r>
            <a:r>
              <a:rPr lang="en-GB" sz="4800" b="1" dirty="0" err="1"/>
              <a:t>Kolodko</a:t>
            </a:r>
            <a:r>
              <a:rPr lang="en-GB" sz="4800" b="1" dirty="0"/>
              <a:t> </a:t>
            </a:r>
            <a:endParaRPr lang="en-US" sz="4800" b="1" dirty="0"/>
          </a:p>
        </p:txBody>
      </p:sp>
      <p:sp>
        <p:nvSpPr>
          <p:cNvPr id="3" name="Subtitle 2"/>
          <p:cNvSpPr>
            <a:spLocks noGrp="1"/>
          </p:cNvSpPr>
          <p:nvPr>
            <p:ph type="subTitle" idx="1"/>
          </p:nvPr>
        </p:nvSpPr>
        <p:spPr>
          <a:xfrm>
            <a:off x="171621" y="3415219"/>
            <a:ext cx="8800757" cy="2162849"/>
          </a:xfrm>
        </p:spPr>
        <p:txBody>
          <a:bodyPr rtlCol="0">
            <a:noAutofit/>
          </a:bodyPr>
          <a:lstStyle/>
          <a:p>
            <a:pPr fontAlgn="auto">
              <a:spcBef>
                <a:spcPts val="0"/>
              </a:spcBef>
              <a:spcAft>
                <a:spcPts val="1200"/>
              </a:spcAft>
              <a:defRPr/>
            </a:pPr>
            <a:r>
              <a:rPr lang="en-GB" sz="2400" dirty="0">
                <a:solidFill>
                  <a:srgbClr val="000000"/>
                </a:solidFill>
              </a:rPr>
              <a:t>Economist</a:t>
            </a:r>
          </a:p>
          <a:p>
            <a:pPr fontAlgn="auto">
              <a:spcBef>
                <a:spcPts val="0"/>
              </a:spcBef>
              <a:spcAft>
                <a:spcPts val="1200"/>
              </a:spcAft>
              <a:defRPr/>
            </a:pPr>
            <a:r>
              <a:rPr lang="en-GB" sz="2400" dirty="0">
                <a:solidFill>
                  <a:srgbClr val="000000"/>
                </a:solidFill>
              </a:rPr>
              <a:t>Deputy Prime Minister and Minister of Finance, Poland, </a:t>
            </a:r>
            <a:br>
              <a:rPr lang="en-GB" sz="2400" dirty="0">
                <a:solidFill>
                  <a:srgbClr val="000000"/>
                </a:solidFill>
              </a:rPr>
            </a:br>
            <a:r>
              <a:rPr lang="en-GB" sz="2400" dirty="0">
                <a:solidFill>
                  <a:srgbClr val="000000"/>
                </a:solidFill>
              </a:rPr>
              <a:t>1994-97 and 2002-03</a:t>
            </a:r>
          </a:p>
          <a:p>
            <a:pPr fontAlgn="auto">
              <a:spcBef>
                <a:spcPts val="0"/>
              </a:spcBef>
              <a:spcAft>
                <a:spcPts val="1200"/>
              </a:spcAft>
              <a:defRPr/>
            </a:pPr>
            <a:r>
              <a:rPr lang="en-GB" sz="2400" dirty="0">
                <a:solidFill>
                  <a:srgbClr val="000000"/>
                </a:solidFill>
              </a:rPr>
              <a:t>Member of the European Academy of Arts, Sciences and Humanities</a:t>
            </a:r>
          </a:p>
          <a:p>
            <a:pPr fontAlgn="auto">
              <a:spcBef>
                <a:spcPts val="0"/>
              </a:spcBef>
              <a:spcAft>
                <a:spcPts val="1200"/>
              </a:spcAft>
              <a:defRPr/>
            </a:pPr>
            <a:r>
              <a:rPr lang="en-GB" sz="2400" dirty="0">
                <a:solidFill>
                  <a:srgbClr val="000000"/>
                </a:solidFill>
              </a:rPr>
              <a:t>Founder and Director of Transformation, Integration </a:t>
            </a:r>
            <a:br>
              <a:rPr lang="en-GB" sz="2400" dirty="0">
                <a:solidFill>
                  <a:srgbClr val="000000"/>
                </a:solidFill>
              </a:rPr>
            </a:br>
            <a:r>
              <a:rPr lang="en-GB" sz="2400" dirty="0">
                <a:solidFill>
                  <a:srgbClr val="000000"/>
                </a:solidFill>
              </a:rPr>
              <a:t>and Globalization Economic Research (TIGER)</a:t>
            </a:r>
            <a:br>
              <a:rPr lang="en-GB" sz="2400" dirty="0">
                <a:solidFill>
                  <a:srgbClr val="000000"/>
                </a:solidFill>
              </a:rPr>
            </a:br>
            <a:r>
              <a:rPr lang="en-GB" sz="2400" dirty="0">
                <a:solidFill>
                  <a:srgbClr val="000000"/>
                </a:solidFill>
              </a:rPr>
              <a:t>at </a:t>
            </a:r>
            <a:r>
              <a:rPr lang="en-GB" sz="2400" dirty="0" err="1">
                <a:solidFill>
                  <a:srgbClr val="000000"/>
                </a:solidFill>
              </a:rPr>
              <a:t>Kozminski</a:t>
            </a:r>
            <a:r>
              <a:rPr lang="en-GB" sz="2400" dirty="0">
                <a:solidFill>
                  <a:srgbClr val="000000"/>
                </a:solidFill>
              </a:rPr>
              <a:t> University, Poland</a:t>
            </a:r>
          </a:p>
        </p:txBody>
      </p:sp>
    </p:spTree>
    <p:extLst>
      <p:ext uri="{BB962C8B-B14F-4D97-AF65-F5344CB8AC3E}">
        <p14:creationId xmlns:p14="http://schemas.microsoft.com/office/powerpoint/2010/main" val="3971045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685800" y="1424394"/>
            <a:ext cx="7772400" cy="1838425"/>
          </a:xfrm>
        </p:spPr>
        <p:txBody>
          <a:bodyPr/>
          <a:lstStyle/>
          <a:p>
            <a:r>
              <a:rPr lang="en-US" sz="3600" b="1" dirty="0"/>
              <a:t>Whither the World:</a:t>
            </a:r>
            <a:br>
              <a:rPr lang="en-US" sz="3600" b="1" dirty="0"/>
            </a:br>
            <a:r>
              <a:rPr lang="en-US" sz="3600" b="1" dirty="0"/>
              <a:t>New Pragmatism versus New Nationalism</a:t>
            </a:r>
          </a:p>
        </p:txBody>
      </p:sp>
      <p:sp>
        <p:nvSpPr>
          <p:cNvPr id="3" name="Subtitle 2"/>
          <p:cNvSpPr>
            <a:spLocks noGrp="1"/>
          </p:cNvSpPr>
          <p:nvPr>
            <p:ph type="subTitle" idx="1"/>
          </p:nvPr>
        </p:nvSpPr>
        <p:spPr>
          <a:xfrm>
            <a:off x="171621" y="3415219"/>
            <a:ext cx="8800757" cy="2162849"/>
          </a:xfrm>
        </p:spPr>
        <p:txBody>
          <a:bodyPr rtlCol="0">
            <a:noAutofit/>
          </a:bodyPr>
          <a:lstStyle/>
          <a:p>
            <a:pPr fontAlgn="auto">
              <a:spcBef>
                <a:spcPts val="0"/>
              </a:spcBef>
              <a:spcAft>
                <a:spcPts val="1200"/>
              </a:spcAft>
              <a:defRPr/>
            </a:pPr>
            <a:endParaRPr lang="en-GB" sz="2400" dirty="0">
              <a:solidFill>
                <a:srgbClr val="000000"/>
              </a:solidFill>
            </a:endParaRPr>
          </a:p>
          <a:p>
            <a:pPr fontAlgn="auto">
              <a:spcBef>
                <a:spcPts val="0"/>
              </a:spcBef>
              <a:spcAft>
                <a:spcPts val="1200"/>
              </a:spcAft>
              <a:defRPr/>
            </a:pPr>
            <a:endParaRPr lang="en-GB" sz="2400" dirty="0">
              <a:solidFill>
                <a:srgbClr val="000000"/>
              </a:solidFill>
            </a:endParaRPr>
          </a:p>
        </p:txBody>
      </p:sp>
      <p:sp>
        <p:nvSpPr>
          <p:cNvPr id="4" name="Subtitle 2">
            <a:extLst>
              <a:ext uri="{FF2B5EF4-FFF2-40B4-BE49-F238E27FC236}">
                <a16:creationId xmlns:a16="http://schemas.microsoft.com/office/drawing/2014/main" id="{BABA5066-CE52-4C8F-A9CC-48FAB78ADEE6}"/>
              </a:ext>
            </a:extLst>
          </p:cNvPr>
          <p:cNvSpPr txBox="1">
            <a:spLocks/>
          </p:cNvSpPr>
          <p:nvPr/>
        </p:nvSpPr>
        <p:spPr bwMode="auto">
          <a:xfrm>
            <a:off x="343243" y="3262819"/>
            <a:ext cx="8800757" cy="2162849"/>
          </a:xfrm>
          <a:prstGeom prst="rect">
            <a:avLst/>
          </a:prstGeom>
          <a:noFill/>
          <a:ln w="9525">
            <a:noFill/>
            <a:miter lim="800000"/>
            <a:headEnd/>
            <a:tailEnd/>
          </a:ln>
        </p:spPr>
        <p:txBody>
          <a:bodyPr vert="horz" wrap="square" lIns="91440" tIns="45720" rIns="91440" bIns="45720" numCol="1" rtlCol="0" anchor="t" anchorCtr="0" compatLnSpc="1">
            <a:prstTxWarp prst="textNoShape">
              <a:avLst/>
            </a:prstTxWarp>
            <a:noAutofit/>
          </a:bodyPr>
          <a:lstStyle>
            <a:lvl1pPr marL="0" indent="0" algn="ctr" defTabSz="457200" rtl="0" fontAlgn="base">
              <a:spcBef>
                <a:spcPct val="20000"/>
              </a:spcBef>
              <a:spcAft>
                <a:spcPct val="0"/>
              </a:spcAft>
              <a:buFont typeface="Arial" charset="0"/>
              <a:buNone/>
              <a:defRPr sz="3200" kern="1200">
                <a:solidFill>
                  <a:schemeClr val="tx1">
                    <a:tint val="75000"/>
                  </a:schemeClr>
                </a:solidFill>
                <a:latin typeface="+mn-lt"/>
                <a:ea typeface="+mn-ea"/>
                <a:cs typeface="+mn-cs"/>
              </a:defRPr>
            </a:lvl1pPr>
            <a:lvl2pPr marL="457200" indent="0" algn="ctr" defTabSz="457200" rtl="0" fontAlgn="base">
              <a:spcBef>
                <a:spcPct val="20000"/>
              </a:spcBef>
              <a:spcAft>
                <a:spcPct val="0"/>
              </a:spcAft>
              <a:buFont typeface="Arial" charset="0"/>
              <a:buNone/>
              <a:defRPr sz="2800" kern="1200">
                <a:solidFill>
                  <a:schemeClr val="tx1">
                    <a:tint val="75000"/>
                  </a:schemeClr>
                </a:solidFill>
                <a:latin typeface="+mn-lt"/>
                <a:ea typeface="+mn-ea"/>
                <a:cs typeface="+mn-cs"/>
              </a:defRPr>
            </a:lvl2pPr>
            <a:lvl3pPr marL="914400" indent="0" algn="ctr" defTabSz="457200" rtl="0" fontAlgn="base">
              <a:spcBef>
                <a:spcPct val="20000"/>
              </a:spcBef>
              <a:spcAft>
                <a:spcPct val="0"/>
              </a:spcAft>
              <a:buFont typeface="Arial" charset="0"/>
              <a:buNone/>
              <a:defRPr sz="2400" kern="1200">
                <a:solidFill>
                  <a:schemeClr val="tx1">
                    <a:tint val="75000"/>
                  </a:schemeClr>
                </a:solidFill>
                <a:latin typeface="+mn-lt"/>
                <a:ea typeface="+mn-ea"/>
                <a:cs typeface="+mn-cs"/>
              </a:defRPr>
            </a:lvl3pPr>
            <a:lvl4pPr marL="1371600" indent="0" algn="ctr" defTabSz="457200" rtl="0" fontAlgn="base">
              <a:spcBef>
                <a:spcPct val="20000"/>
              </a:spcBef>
              <a:spcAft>
                <a:spcPct val="0"/>
              </a:spcAft>
              <a:buFont typeface="Arial" charset="0"/>
              <a:buNone/>
              <a:defRPr sz="2000" kern="1200">
                <a:solidFill>
                  <a:schemeClr val="tx1">
                    <a:tint val="75000"/>
                  </a:schemeClr>
                </a:solidFill>
                <a:latin typeface="+mn-lt"/>
                <a:ea typeface="+mn-ea"/>
                <a:cs typeface="+mn-cs"/>
              </a:defRPr>
            </a:lvl4pPr>
            <a:lvl5pPr marL="1828800" indent="0" algn="ctr" defTabSz="457200" rtl="0" fontAlgn="base">
              <a:spcBef>
                <a:spcPct val="20000"/>
              </a:spcBef>
              <a:spcAft>
                <a:spcPct val="0"/>
              </a:spcAft>
              <a:buFont typeface="Arial" charset="0"/>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fontAlgn="auto">
              <a:spcBef>
                <a:spcPts val="0"/>
              </a:spcBef>
              <a:spcAft>
                <a:spcPts val="1200"/>
              </a:spcAft>
              <a:defRPr/>
            </a:pPr>
            <a:r>
              <a:rPr lang="en-GB" sz="2400" b="1" dirty="0" err="1"/>
              <a:t>Prof.</a:t>
            </a:r>
            <a:r>
              <a:rPr lang="en-GB" sz="2400" b="1" dirty="0"/>
              <a:t> </a:t>
            </a:r>
            <a:r>
              <a:rPr lang="en-GB" sz="2400" b="1" dirty="0" err="1"/>
              <a:t>Grzegorz</a:t>
            </a:r>
            <a:r>
              <a:rPr lang="en-GB" sz="2400" b="1" dirty="0"/>
              <a:t> W. </a:t>
            </a:r>
            <a:r>
              <a:rPr lang="en-GB" sz="2400" b="1" dirty="0" err="1"/>
              <a:t>Kolodko</a:t>
            </a:r>
            <a:r>
              <a:rPr lang="en-GB" sz="2400" b="1" dirty="0"/>
              <a:t> </a:t>
            </a:r>
          </a:p>
          <a:p>
            <a:pPr fontAlgn="auto">
              <a:spcBef>
                <a:spcPts val="0"/>
              </a:spcBef>
              <a:spcAft>
                <a:spcPts val="1200"/>
              </a:spcAft>
              <a:defRPr/>
            </a:pPr>
            <a:r>
              <a:rPr lang="en-GB" sz="2400" dirty="0"/>
              <a:t>Economist</a:t>
            </a:r>
          </a:p>
          <a:p>
            <a:pPr fontAlgn="auto">
              <a:spcBef>
                <a:spcPts val="0"/>
              </a:spcBef>
              <a:spcAft>
                <a:spcPts val="1200"/>
              </a:spcAft>
              <a:defRPr/>
            </a:pPr>
            <a:r>
              <a:rPr lang="en-GB" sz="2400" dirty="0"/>
              <a:t>Deputy Prime Minister and Minister of Finance, Poland, </a:t>
            </a:r>
            <a:br>
              <a:rPr lang="en-GB" sz="2400" dirty="0"/>
            </a:br>
            <a:r>
              <a:rPr lang="en-GB" sz="2400" dirty="0"/>
              <a:t>1994-97 and 2002-03</a:t>
            </a:r>
          </a:p>
          <a:p>
            <a:pPr fontAlgn="auto">
              <a:spcBef>
                <a:spcPts val="0"/>
              </a:spcBef>
              <a:spcAft>
                <a:spcPts val="1200"/>
              </a:spcAft>
              <a:defRPr/>
            </a:pPr>
            <a:r>
              <a:rPr lang="en-GB" sz="2400" dirty="0"/>
              <a:t>Member of the European Academy of Arts, Sciences and Humanities</a:t>
            </a:r>
          </a:p>
          <a:p>
            <a:pPr fontAlgn="auto">
              <a:spcBef>
                <a:spcPts val="0"/>
              </a:spcBef>
              <a:spcAft>
                <a:spcPts val="1200"/>
              </a:spcAft>
              <a:defRPr/>
            </a:pPr>
            <a:r>
              <a:rPr lang="en-GB" sz="2400" dirty="0"/>
              <a:t>Founder and Director of Transformation, Integration </a:t>
            </a:r>
            <a:br>
              <a:rPr lang="en-GB" sz="2400" dirty="0"/>
            </a:br>
            <a:r>
              <a:rPr lang="en-GB" sz="2400" dirty="0"/>
              <a:t>and Globalization Economic Research (TIGER)</a:t>
            </a:r>
            <a:br>
              <a:rPr lang="en-GB" sz="2400" dirty="0"/>
            </a:br>
            <a:r>
              <a:rPr lang="en-GB" sz="2400" dirty="0"/>
              <a:t>at </a:t>
            </a:r>
            <a:r>
              <a:rPr lang="en-GB" sz="2400" dirty="0" err="1"/>
              <a:t>Kozminski</a:t>
            </a:r>
            <a:r>
              <a:rPr lang="en-GB" sz="2400" dirty="0"/>
              <a:t> University, Poland</a:t>
            </a:r>
          </a:p>
        </p:txBody>
      </p:sp>
    </p:spTree>
    <p:extLst>
      <p:ext uri="{BB962C8B-B14F-4D97-AF65-F5344CB8AC3E}">
        <p14:creationId xmlns:p14="http://schemas.microsoft.com/office/powerpoint/2010/main" val="14075957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685800" y="2059141"/>
            <a:ext cx="7772400" cy="1838425"/>
          </a:xfrm>
        </p:spPr>
        <p:txBody>
          <a:bodyPr/>
          <a:lstStyle/>
          <a:p>
            <a:r>
              <a:rPr lang="en-US" b="1" dirty="0"/>
              <a:t>THE EU COMMISSION PROPOSAL</a:t>
            </a:r>
            <a:br>
              <a:rPr lang="en-US" b="1" dirty="0"/>
            </a:br>
            <a:r>
              <a:rPr lang="en-US" b="1" dirty="0"/>
              <a:t>FOR A DIRECTIVE ON RESTRUCTURING FRAMEWORKS</a:t>
            </a:r>
          </a:p>
        </p:txBody>
      </p:sp>
      <p:sp>
        <p:nvSpPr>
          <p:cNvPr id="3" name="Subtitle 2"/>
          <p:cNvSpPr>
            <a:spLocks noGrp="1"/>
          </p:cNvSpPr>
          <p:nvPr>
            <p:ph type="subTitle" idx="1"/>
          </p:nvPr>
        </p:nvSpPr>
        <p:spPr>
          <a:xfrm>
            <a:off x="308225" y="4353044"/>
            <a:ext cx="8517276" cy="1752600"/>
          </a:xfrm>
        </p:spPr>
        <p:txBody>
          <a:bodyPr rtlCol="0">
            <a:noAutofit/>
          </a:bodyPr>
          <a:lstStyle/>
          <a:p>
            <a:pPr fontAlgn="auto">
              <a:spcBef>
                <a:spcPts val="0"/>
              </a:spcBef>
              <a:spcAft>
                <a:spcPts val="1200"/>
              </a:spcAft>
              <a:defRPr/>
            </a:pPr>
            <a:r>
              <a:rPr lang="en-GB" sz="2400" dirty="0">
                <a:solidFill>
                  <a:srgbClr val="000000"/>
                </a:solidFill>
              </a:rPr>
              <a:t>Moderator: Adrian </a:t>
            </a:r>
            <a:r>
              <a:rPr lang="en-GB" sz="2400" dirty="0" err="1">
                <a:solidFill>
                  <a:srgbClr val="000000"/>
                </a:solidFill>
              </a:rPr>
              <a:t>Thery</a:t>
            </a:r>
            <a:r>
              <a:rPr lang="en-GB" sz="2400" dirty="0">
                <a:solidFill>
                  <a:srgbClr val="000000"/>
                </a:solidFill>
              </a:rPr>
              <a:t> (</a:t>
            </a:r>
            <a:r>
              <a:rPr lang="en-GB" sz="2400" dirty="0" err="1">
                <a:solidFill>
                  <a:srgbClr val="000000"/>
                </a:solidFill>
              </a:rPr>
              <a:t>Garrigues</a:t>
            </a:r>
            <a:r>
              <a:rPr lang="en-GB" sz="2400" dirty="0">
                <a:solidFill>
                  <a:srgbClr val="000000"/>
                </a:solidFill>
              </a:rPr>
              <a:t>, Spain)</a:t>
            </a:r>
          </a:p>
          <a:p>
            <a:pPr fontAlgn="auto">
              <a:spcBef>
                <a:spcPts val="0"/>
              </a:spcBef>
              <a:spcAft>
                <a:spcPts val="1200"/>
              </a:spcAft>
              <a:defRPr/>
            </a:pPr>
            <a:r>
              <a:rPr lang="en-GB" sz="2400" dirty="0" err="1">
                <a:solidFill>
                  <a:srgbClr val="000000"/>
                </a:solidFill>
              </a:rPr>
              <a:t>Prof.</a:t>
            </a:r>
            <a:r>
              <a:rPr lang="en-GB" sz="2400" dirty="0">
                <a:solidFill>
                  <a:srgbClr val="000000"/>
                </a:solidFill>
              </a:rPr>
              <a:t> Michael </a:t>
            </a:r>
            <a:r>
              <a:rPr lang="en-GB" sz="2400" dirty="0" err="1">
                <a:solidFill>
                  <a:srgbClr val="000000"/>
                </a:solidFill>
              </a:rPr>
              <a:t>Veder</a:t>
            </a:r>
            <a:r>
              <a:rPr lang="en-GB" sz="2400" dirty="0">
                <a:solidFill>
                  <a:srgbClr val="000000"/>
                </a:solidFill>
              </a:rPr>
              <a:t> (Resor, </a:t>
            </a:r>
            <a:r>
              <a:rPr lang="en-GB" sz="2400" dirty="0" err="1">
                <a:solidFill>
                  <a:srgbClr val="000000"/>
                </a:solidFill>
              </a:rPr>
              <a:t>Radboud</a:t>
            </a:r>
            <a:r>
              <a:rPr lang="en-GB" sz="2400" dirty="0">
                <a:solidFill>
                  <a:srgbClr val="000000"/>
                </a:solidFill>
              </a:rPr>
              <a:t> University, The Netherlands)</a:t>
            </a:r>
          </a:p>
          <a:p>
            <a:pPr fontAlgn="auto">
              <a:spcBef>
                <a:spcPts val="0"/>
              </a:spcBef>
              <a:spcAft>
                <a:spcPts val="1200"/>
              </a:spcAft>
              <a:defRPr/>
            </a:pPr>
            <a:r>
              <a:rPr lang="en-GB" sz="2400" dirty="0">
                <a:solidFill>
                  <a:srgbClr val="000000"/>
                </a:solidFill>
              </a:rPr>
              <a:t>Nora </a:t>
            </a:r>
            <a:r>
              <a:rPr lang="en-GB" sz="2400" dirty="0" err="1">
                <a:solidFill>
                  <a:srgbClr val="000000"/>
                </a:solidFill>
              </a:rPr>
              <a:t>Wouters</a:t>
            </a:r>
            <a:r>
              <a:rPr lang="en-GB" sz="2400" dirty="0">
                <a:solidFill>
                  <a:srgbClr val="000000"/>
                </a:solidFill>
              </a:rPr>
              <a:t> (Dentons, Belgium)</a:t>
            </a:r>
          </a:p>
          <a:p>
            <a:pPr fontAlgn="auto">
              <a:spcBef>
                <a:spcPts val="0"/>
              </a:spcBef>
              <a:spcAft>
                <a:spcPts val="1200"/>
              </a:spcAft>
              <a:defRPr/>
            </a:pPr>
            <a:r>
              <a:rPr lang="en-GB" sz="2400" dirty="0">
                <a:solidFill>
                  <a:srgbClr val="000000"/>
                </a:solidFill>
              </a:rPr>
              <a:t>Michal </a:t>
            </a:r>
            <a:r>
              <a:rPr lang="en-GB" sz="2400" dirty="0" err="1">
                <a:solidFill>
                  <a:srgbClr val="000000"/>
                </a:solidFill>
              </a:rPr>
              <a:t>Barlowski</a:t>
            </a:r>
            <a:r>
              <a:rPr lang="en-GB" sz="2400" dirty="0">
                <a:solidFill>
                  <a:srgbClr val="000000"/>
                </a:solidFill>
              </a:rPr>
              <a:t> (</a:t>
            </a:r>
            <a:r>
              <a:rPr lang="en-GB" sz="2400" dirty="0" err="1">
                <a:solidFill>
                  <a:srgbClr val="000000"/>
                </a:solidFill>
              </a:rPr>
              <a:t>Wardyński</a:t>
            </a:r>
            <a:r>
              <a:rPr lang="en-GB" sz="2400" dirty="0">
                <a:solidFill>
                  <a:srgbClr val="000000"/>
                </a:solidFill>
              </a:rPr>
              <a:t> and Partners, Poland)</a:t>
            </a:r>
          </a:p>
        </p:txBody>
      </p:sp>
    </p:spTree>
    <p:extLst>
      <p:ext uri="{BB962C8B-B14F-4D97-AF65-F5344CB8AC3E}">
        <p14:creationId xmlns:p14="http://schemas.microsoft.com/office/powerpoint/2010/main" val="37346538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793102" y="1673353"/>
            <a:ext cx="7865705" cy="1013863"/>
          </a:xfrm>
          <a:prstGeom prst="rect">
            <a:avLst/>
          </a:prstGeom>
        </p:spPr>
        <p:txBody>
          <a:bodyPr vert="horz" lIns="0" tIns="0" rIns="0" bIns="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sz="2600" b="1" dirty="0">
                <a:latin typeface="Arial" panose="020B0604020202020204" pitchFamily="34" charset="0"/>
                <a:cs typeface="Arial" panose="020B0604020202020204" pitchFamily="34" charset="0"/>
              </a:rPr>
              <a:t>1. IMPETUS AND MAIN FEATURES </a:t>
            </a:r>
            <a:br>
              <a:rPr lang="en-US" sz="2600" b="1" dirty="0">
                <a:latin typeface="Arial" panose="020B0604020202020204" pitchFamily="34" charset="0"/>
                <a:cs typeface="Arial" panose="020B0604020202020204" pitchFamily="34" charset="0"/>
              </a:rPr>
            </a:br>
            <a:r>
              <a:rPr lang="en-US" sz="2600" b="1" dirty="0">
                <a:latin typeface="Arial" panose="020B0604020202020204" pitchFamily="34" charset="0"/>
                <a:cs typeface="Arial" panose="020B0604020202020204" pitchFamily="34" charset="0"/>
              </a:rPr>
              <a:t>OF THE DIRECTIVE</a:t>
            </a:r>
          </a:p>
        </p:txBody>
      </p:sp>
      <p:sp>
        <p:nvSpPr>
          <p:cNvPr id="7" name="Subtitle 2"/>
          <p:cNvSpPr txBox="1">
            <a:spLocks/>
          </p:cNvSpPr>
          <p:nvPr/>
        </p:nvSpPr>
        <p:spPr>
          <a:xfrm>
            <a:off x="793102" y="2700000"/>
            <a:ext cx="7940351" cy="3542180"/>
          </a:xfrm>
          <a:prstGeom prst="rect">
            <a:avLst/>
          </a:prstGeom>
        </p:spPr>
        <p:txBody>
          <a:bodyPr vert="horz" lIns="0" tIns="0" rIns="0" bIns="0" rtlCol="0">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457200" indent="-457200">
              <a:spcBef>
                <a:spcPts val="0"/>
              </a:spcBef>
              <a:spcAft>
                <a:spcPts val="600"/>
              </a:spcAft>
              <a:buAutoNum type="alphaLcParenR"/>
            </a:pPr>
            <a:r>
              <a:rPr lang="en-GB" sz="1400" b="1" dirty="0">
                <a:latin typeface="Arial" panose="020B0604020202020204" pitchFamily="34" charset="0"/>
                <a:cs typeface="Arial" panose="020B0604020202020204" pitchFamily="34" charset="0"/>
              </a:rPr>
              <a:t>IMPETUS &amp; OBJECTIVES:</a:t>
            </a:r>
          </a:p>
          <a:p>
            <a:pPr marL="1314450" lvl="2" indent="-514350">
              <a:spcBef>
                <a:spcPts val="0"/>
              </a:spcBef>
              <a:spcAft>
                <a:spcPts val="600"/>
              </a:spcAft>
              <a:buAutoNum type="romanLcParenBoth"/>
            </a:pPr>
            <a:r>
              <a:rPr lang="en-GB" sz="1200" dirty="0">
                <a:latin typeface="Arial" panose="020B0604020202020204" pitchFamily="34" charset="0"/>
                <a:cs typeface="Arial" panose="020B0604020202020204" pitchFamily="34" charset="0"/>
              </a:rPr>
              <a:t>After 2014 Recommendation: Harmonization on pre-insolvency instruments.</a:t>
            </a:r>
          </a:p>
          <a:p>
            <a:pPr marL="1314450" lvl="2" indent="-514350">
              <a:spcBef>
                <a:spcPts val="0"/>
              </a:spcBef>
              <a:spcAft>
                <a:spcPts val="600"/>
              </a:spcAft>
              <a:buAutoNum type="romanLcParenBoth"/>
            </a:pPr>
            <a:r>
              <a:rPr lang="en-GB" sz="1200" dirty="0">
                <a:latin typeface="Arial" panose="020B0604020202020204" pitchFamily="34" charset="0"/>
                <a:cs typeface="Arial" panose="020B0604020202020204" pitchFamily="34" charset="0"/>
              </a:rPr>
              <a:t>Capital Markets Union / Banking Union, NPL’s offload.</a:t>
            </a:r>
          </a:p>
          <a:p>
            <a:pPr marL="457200" indent="-457200">
              <a:spcBef>
                <a:spcPts val="0"/>
              </a:spcBef>
              <a:spcAft>
                <a:spcPts val="600"/>
              </a:spcAft>
              <a:buAutoNum type="alphaLcParenR"/>
            </a:pPr>
            <a:r>
              <a:rPr lang="en-GB" sz="1400" b="1" dirty="0">
                <a:latin typeface="Arial" panose="020B0604020202020204" pitchFamily="34" charset="0"/>
                <a:cs typeface="Arial" panose="020B0604020202020204" pitchFamily="34" charset="0"/>
              </a:rPr>
              <a:t>MAIN FEATURES: MODULAR APPROACH:</a:t>
            </a:r>
          </a:p>
          <a:p>
            <a:pPr marL="1314450" lvl="2" indent="-514350">
              <a:spcBef>
                <a:spcPts val="0"/>
              </a:spcBef>
              <a:spcAft>
                <a:spcPts val="600"/>
              </a:spcAft>
              <a:buAutoNum type="romanLcParenBoth"/>
            </a:pPr>
            <a:r>
              <a:rPr lang="en-GB" sz="1200" dirty="0">
                <a:latin typeface="Arial" panose="020B0604020202020204" pitchFamily="34" charset="0"/>
                <a:cs typeface="Arial" panose="020B0604020202020204" pitchFamily="34" charset="0"/>
              </a:rPr>
              <a:t>Plan </a:t>
            </a:r>
          </a:p>
          <a:p>
            <a:pPr marL="1314450" lvl="2" indent="-514350">
              <a:spcBef>
                <a:spcPts val="0"/>
              </a:spcBef>
              <a:spcAft>
                <a:spcPts val="600"/>
              </a:spcAft>
              <a:buAutoNum type="romanLcParenBoth"/>
            </a:pPr>
            <a:r>
              <a:rPr lang="en-GB" sz="1200" dirty="0">
                <a:latin typeface="Arial" panose="020B0604020202020204" pitchFamily="34" charset="0"/>
                <a:cs typeface="Arial" panose="020B0604020202020204" pitchFamily="34" charset="0"/>
              </a:rPr>
              <a:t>Stay</a:t>
            </a:r>
          </a:p>
          <a:p>
            <a:pPr marL="1314450" lvl="2" indent="-514350">
              <a:spcBef>
                <a:spcPts val="0"/>
              </a:spcBef>
              <a:spcAft>
                <a:spcPts val="600"/>
              </a:spcAft>
              <a:buAutoNum type="romanLcParenBoth"/>
            </a:pPr>
            <a:r>
              <a:rPr lang="en-GB" sz="1200" dirty="0">
                <a:latin typeface="Arial" panose="020B0604020202020204" pitchFamily="34" charset="0"/>
                <a:cs typeface="Arial" panose="020B0604020202020204" pitchFamily="34" charset="0"/>
              </a:rPr>
              <a:t>New money protection</a:t>
            </a:r>
          </a:p>
          <a:p>
            <a:pPr marL="1314450" lvl="2" indent="-514350">
              <a:spcBef>
                <a:spcPts val="0"/>
              </a:spcBef>
              <a:spcAft>
                <a:spcPts val="600"/>
              </a:spcAft>
              <a:buAutoNum type="romanLcParenBoth"/>
            </a:pPr>
            <a:r>
              <a:rPr lang="en-GB" sz="1200" dirty="0">
                <a:latin typeface="Arial" panose="020B0604020202020204" pitchFamily="34" charset="0"/>
                <a:cs typeface="Arial" panose="020B0604020202020204" pitchFamily="34" charset="0"/>
              </a:rPr>
              <a:t>Directors liability</a:t>
            </a:r>
          </a:p>
          <a:p>
            <a:pPr marL="342900" lvl="2" indent="-342900"/>
            <a:r>
              <a:rPr lang="en-GB" sz="1200" dirty="0">
                <a:latin typeface="Arial" panose="020B0604020202020204" pitchFamily="34" charset="0"/>
                <a:cs typeface="Arial" panose="020B0604020202020204" pitchFamily="34" charset="0"/>
              </a:rPr>
              <a:t>Blend of US Chapter11 (substance) and UK Scheme (form).</a:t>
            </a:r>
          </a:p>
          <a:p>
            <a:endParaRPr lang="fr-FR" sz="1600" dirty="0">
              <a:latin typeface="Arial" panose="020B0604020202020204" pitchFamily="34" charset="0"/>
              <a:cs typeface="Arial" panose="020B0604020202020204" pitchFamily="34" charset="0"/>
            </a:endParaRPr>
          </a:p>
        </p:txBody>
      </p:sp>
      <p:sp>
        <p:nvSpPr>
          <p:cNvPr id="8" name="Subtitle 2"/>
          <p:cNvSpPr txBox="1">
            <a:spLocks/>
          </p:cNvSpPr>
          <p:nvPr/>
        </p:nvSpPr>
        <p:spPr>
          <a:xfrm>
            <a:off x="793102" y="6475444"/>
            <a:ext cx="7296539" cy="167951"/>
          </a:xfrm>
          <a:prstGeom prst="rect">
            <a:avLst/>
          </a:prstGeom>
        </p:spPr>
        <p:txBody>
          <a:bodyPr vert="horz" lIns="0" tIns="0" rIns="0" bIns="0" rtlCol="0">
            <a:no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algn="l">
              <a:spcBef>
                <a:spcPts val="0"/>
              </a:spcBef>
              <a:defRPr/>
            </a:pPr>
            <a:r>
              <a:rPr lang="nl-BE" sz="1000" dirty="0">
                <a:solidFill>
                  <a:schemeClr val="tx1">
                    <a:lumMod val="95000"/>
                    <a:lumOff val="5000"/>
                  </a:schemeClr>
                </a:solidFill>
                <a:latin typeface="Arial" panose="020B0604020202020204" pitchFamily="34" charset="0"/>
                <a:cs typeface="Arial" panose="020B0604020202020204" pitchFamily="34" charset="0"/>
              </a:rPr>
              <a:t>6/10/17</a:t>
            </a:r>
            <a:endParaRPr lang="en-US" sz="1000" i="1" dirty="0">
              <a:solidFill>
                <a:schemeClr val="tx1">
                  <a:lumMod val="95000"/>
                  <a:lumOff val="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906482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793102" y="1673353"/>
            <a:ext cx="7865705" cy="1013863"/>
          </a:xfrm>
          <a:prstGeom prst="rect">
            <a:avLst/>
          </a:prstGeom>
        </p:spPr>
        <p:txBody>
          <a:bodyPr vert="horz" lIns="0" tIns="0" rIns="0" bIns="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sz="2600" b="1" dirty="0">
                <a:latin typeface="Arial" panose="020B0604020202020204" pitchFamily="34" charset="0"/>
                <a:cs typeface="Arial" panose="020B0604020202020204" pitchFamily="34" charset="0"/>
              </a:rPr>
              <a:t>2. USEFULNESS OF THE DIRECTIVE IN A SAMPLE OF MEMBER STATES</a:t>
            </a:r>
          </a:p>
        </p:txBody>
      </p:sp>
      <p:sp>
        <p:nvSpPr>
          <p:cNvPr id="7" name="Subtitle 2"/>
          <p:cNvSpPr txBox="1">
            <a:spLocks/>
          </p:cNvSpPr>
          <p:nvPr/>
        </p:nvSpPr>
        <p:spPr>
          <a:xfrm>
            <a:off x="793102" y="2700000"/>
            <a:ext cx="7940351" cy="2090057"/>
          </a:xfrm>
          <a:prstGeom prst="rect">
            <a:avLst/>
          </a:prstGeom>
        </p:spPr>
        <p:txBody>
          <a:bodyPr vert="horz" lIns="0" tIns="0" rIns="0" bIns="0" rtlCol="0">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457200" indent="-457200">
              <a:spcBef>
                <a:spcPts val="0"/>
              </a:spcBef>
              <a:spcAft>
                <a:spcPts val="600"/>
              </a:spcAft>
              <a:buAutoNum type="alphaLcParenR"/>
            </a:pPr>
            <a:r>
              <a:rPr lang="en-GB" sz="1400" b="1" dirty="0">
                <a:latin typeface="Arial" panose="020B0604020202020204" pitchFamily="34" charset="0"/>
                <a:cs typeface="Arial" panose="020B0604020202020204" pitchFamily="34" charset="0"/>
              </a:rPr>
              <a:t>NETHERLANDS</a:t>
            </a:r>
          </a:p>
          <a:p>
            <a:pPr marL="457200" indent="-457200">
              <a:spcBef>
                <a:spcPts val="0"/>
              </a:spcBef>
              <a:spcAft>
                <a:spcPts val="600"/>
              </a:spcAft>
              <a:buAutoNum type="alphaLcParenR"/>
            </a:pPr>
            <a:r>
              <a:rPr lang="en-GB" sz="1400" b="1" dirty="0">
                <a:latin typeface="Arial" panose="020B0604020202020204" pitchFamily="34" charset="0"/>
                <a:cs typeface="Arial" panose="020B0604020202020204" pitchFamily="34" charset="0"/>
              </a:rPr>
              <a:t>BELGIUM</a:t>
            </a:r>
          </a:p>
          <a:p>
            <a:pPr marL="457200" indent="-457200">
              <a:spcBef>
                <a:spcPts val="0"/>
              </a:spcBef>
              <a:spcAft>
                <a:spcPts val="600"/>
              </a:spcAft>
              <a:buAutoNum type="alphaLcParenR"/>
            </a:pPr>
            <a:r>
              <a:rPr lang="en-GB" sz="1400" b="1" dirty="0">
                <a:latin typeface="Arial" panose="020B0604020202020204" pitchFamily="34" charset="0"/>
                <a:cs typeface="Arial" panose="020B0604020202020204" pitchFamily="34" charset="0"/>
              </a:rPr>
              <a:t>POLAND</a:t>
            </a:r>
          </a:p>
        </p:txBody>
      </p:sp>
      <p:sp>
        <p:nvSpPr>
          <p:cNvPr id="8" name="Subtitle 2"/>
          <p:cNvSpPr txBox="1">
            <a:spLocks/>
          </p:cNvSpPr>
          <p:nvPr/>
        </p:nvSpPr>
        <p:spPr>
          <a:xfrm>
            <a:off x="793102" y="6475444"/>
            <a:ext cx="7296539" cy="167951"/>
          </a:xfrm>
          <a:prstGeom prst="rect">
            <a:avLst/>
          </a:prstGeom>
        </p:spPr>
        <p:txBody>
          <a:bodyPr vert="horz" lIns="0" tIns="0" rIns="0" bIns="0" rtlCol="0">
            <a:no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algn="l">
              <a:spcBef>
                <a:spcPts val="0"/>
              </a:spcBef>
              <a:defRPr/>
            </a:pPr>
            <a:r>
              <a:rPr lang="nl-BE" sz="1000" dirty="0">
                <a:solidFill>
                  <a:schemeClr val="tx1">
                    <a:lumMod val="95000"/>
                    <a:lumOff val="5000"/>
                  </a:schemeClr>
                </a:solidFill>
                <a:latin typeface="Arial" panose="020B0604020202020204" pitchFamily="34" charset="0"/>
                <a:cs typeface="Arial" panose="020B0604020202020204" pitchFamily="34" charset="0"/>
              </a:rPr>
              <a:t>6/10/17</a:t>
            </a:r>
            <a:endParaRPr lang="en-US" sz="1000" i="1" dirty="0">
              <a:solidFill>
                <a:schemeClr val="tx1">
                  <a:lumMod val="95000"/>
                  <a:lumOff val="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254240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793102" y="1673353"/>
            <a:ext cx="7865705" cy="1013863"/>
          </a:xfrm>
          <a:prstGeom prst="rect">
            <a:avLst/>
          </a:prstGeom>
        </p:spPr>
        <p:txBody>
          <a:bodyPr vert="horz" lIns="0" tIns="0" rIns="0" bIns="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sz="2600" b="1" dirty="0">
                <a:latin typeface="Arial" panose="020B0604020202020204" pitchFamily="34" charset="0"/>
                <a:cs typeface="Arial" panose="020B0604020202020204" pitchFamily="34" charset="0"/>
              </a:rPr>
              <a:t>A) NETHERLANDS</a:t>
            </a:r>
          </a:p>
        </p:txBody>
      </p:sp>
      <p:sp>
        <p:nvSpPr>
          <p:cNvPr id="7" name="Subtitle 2"/>
          <p:cNvSpPr txBox="1">
            <a:spLocks/>
          </p:cNvSpPr>
          <p:nvPr/>
        </p:nvSpPr>
        <p:spPr>
          <a:xfrm>
            <a:off x="793102" y="2700000"/>
            <a:ext cx="7940351" cy="2954351"/>
          </a:xfrm>
          <a:prstGeom prst="rect">
            <a:avLst/>
          </a:prstGeom>
        </p:spPr>
        <p:txBody>
          <a:bodyPr vert="horz" lIns="0" tIns="0" rIns="0" bIns="0" rtlCol="0">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s-ES" sz="1400" b="1" dirty="0" err="1">
                <a:latin typeface="Arial" panose="020B0604020202020204" pitchFamily="34" charset="0"/>
                <a:cs typeface="Arial" panose="020B0604020202020204" pitchFamily="34" charset="0"/>
              </a:rPr>
              <a:t>The</a:t>
            </a:r>
            <a:r>
              <a:rPr lang="es-ES" sz="1400" b="1" dirty="0">
                <a:latin typeface="Arial" panose="020B0604020202020204" pitchFamily="34" charset="0"/>
                <a:cs typeface="Arial" panose="020B0604020202020204" pitchFamily="34" charset="0"/>
              </a:rPr>
              <a:t> ‘Dutch </a:t>
            </a:r>
            <a:r>
              <a:rPr lang="es-ES" sz="1400" b="1" dirty="0" err="1">
                <a:latin typeface="Arial" panose="020B0604020202020204" pitchFamily="34" charset="0"/>
                <a:cs typeface="Arial" panose="020B0604020202020204" pitchFamily="34" charset="0"/>
              </a:rPr>
              <a:t>Scheme</a:t>
            </a:r>
            <a:r>
              <a:rPr lang="es-ES" sz="1400" b="1" dirty="0">
                <a:latin typeface="Arial" panose="020B0604020202020204" pitchFamily="34" charset="0"/>
                <a:cs typeface="Arial" panose="020B0604020202020204" pitchFamily="34" charset="0"/>
              </a:rPr>
              <a:t>’</a:t>
            </a:r>
          </a:p>
          <a:p>
            <a:pPr lvl="1" indent="-388938"/>
            <a:r>
              <a:rPr lang="es-ES" sz="1200" dirty="0" err="1">
                <a:latin typeface="Arial" panose="020B0604020202020204" pitchFamily="34" charset="0"/>
                <a:cs typeface="Arial" panose="020B0604020202020204" pitchFamily="34" charset="0"/>
              </a:rPr>
              <a:t>amended</a:t>
            </a:r>
            <a:r>
              <a:rPr lang="es-ES" sz="1200" dirty="0">
                <a:latin typeface="Arial" panose="020B0604020202020204" pitchFamily="34" charset="0"/>
                <a:cs typeface="Arial" panose="020B0604020202020204" pitchFamily="34" charset="0"/>
              </a:rPr>
              <a:t> </a:t>
            </a:r>
            <a:r>
              <a:rPr lang="es-ES" sz="1200" dirty="0" err="1">
                <a:latin typeface="Arial" panose="020B0604020202020204" pitchFamily="34" charset="0"/>
                <a:cs typeface="Arial" panose="020B0604020202020204" pitchFamily="34" charset="0"/>
              </a:rPr>
              <a:t>proposal</a:t>
            </a:r>
            <a:r>
              <a:rPr lang="es-ES" sz="1200" dirty="0">
                <a:latin typeface="Arial" panose="020B0604020202020204" pitchFamily="34" charset="0"/>
                <a:cs typeface="Arial" panose="020B0604020202020204" pitchFamily="34" charset="0"/>
              </a:rPr>
              <a:t> </a:t>
            </a:r>
            <a:r>
              <a:rPr lang="es-ES" sz="1200" dirty="0" err="1">
                <a:latin typeface="Arial" panose="020B0604020202020204" pitchFamily="34" charset="0"/>
                <a:cs typeface="Arial" panose="020B0604020202020204" pitchFamily="34" charset="0"/>
              </a:rPr>
              <a:t>released</a:t>
            </a:r>
            <a:r>
              <a:rPr lang="es-ES" sz="1200" dirty="0">
                <a:latin typeface="Arial" panose="020B0604020202020204" pitchFamily="34" charset="0"/>
                <a:cs typeface="Arial" panose="020B0604020202020204" pitchFamily="34" charset="0"/>
              </a:rPr>
              <a:t> </a:t>
            </a:r>
            <a:r>
              <a:rPr lang="es-ES" sz="1200" dirty="0" err="1">
                <a:latin typeface="Arial" panose="020B0604020202020204" pitchFamily="34" charset="0"/>
                <a:cs typeface="Arial" panose="020B0604020202020204" pitchFamily="34" charset="0"/>
              </a:rPr>
              <a:t>for</a:t>
            </a:r>
            <a:r>
              <a:rPr lang="es-ES" sz="1200" dirty="0">
                <a:latin typeface="Arial" panose="020B0604020202020204" pitchFamily="34" charset="0"/>
                <a:cs typeface="Arial" panose="020B0604020202020204" pitchFamily="34" charset="0"/>
              </a:rPr>
              <a:t> </a:t>
            </a:r>
            <a:r>
              <a:rPr lang="es-ES" sz="1200" dirty="0" err="1">
                <a:latin typeface="Arial" panose="020B0604020202020204" pitchFamily="34" charset="0"/>
                <a:cs typeface="Arial" panose="020B0604020202020204" pitchFamily="34" charset="0"/>
              </a:rPr>
              <a:t>consultation</a:t>
            </a:r>
            <a:r>
              <a:rPr lang="es-ES" sz="1200" dirty="0">
                <a:latin typeface="Arial" panose="020B0604020202020204" pitchFamily="34" charset="0"/>
                <a:cs typeface="Arial" panose="020B0604020202020204" pitchFamily="34" charset="0"/>
              </a:rPr>
              <a:t> </a:t>
            </a:r>
            <a:r>
              <a:rPr lang="es-ES" sz="1200" dirty="0" err="1">
                <a:latin typeface="Arial" panose="020B0604020202020204" pitchFamily="34" charset="0"/>
                <a:cs typeface="Arial" panose="020B0604020202020204" pitchFamily="34" charset="0"/>
              </a:rPr>
              <a:t>on</a:t>
            </a:r>
            <a:r>
              <a:rPr lang="es-ES" sz="1200" dirty="0">
                <a:latin typeface="Arial" panose="020B0604020202020204" pitchFamily="34" charset="0"/>
                <a:cs typeface="Arial" panose="020B0604020202020204" pitchFamily="34" charset="0"/>
              </a:rPr>
              <a:t> 5 </a:t>
            </a:r>
            <a:r>
              <a:rPr lang="es-ES" sz="1200" dirty="0" err="1">
                <a:latin typeface="Arial" panose="020B0604020202020204" pitchFamily="34" charset="0"/>
                <a:cs typeface="Arial" panose="020B0604020202020204" pitchFamily="34" charset="0"/>
              </a:rPr>
              <a:t>September</a:t>
            </a:r>
            <a:r>
              <a:rPr lang="es-ES" sz="1200" dirty="0">
                <a:latin typeface="Arial" panose="020B0604020202020204" pitchFamily="34" charset="0"/>
                <a:cs typeface="Arial" panose="020B0604020202020204" pitchFamily="34" charset="0"/>
              </a:rPr>
              <a:t> 2017 (</a:t>
            </a:r>
            <a:r>
              <a:rPr lang="es-ES" sz="1200" dirty="0">
                <a:latin typeface="Arial" panose="020B0604020202020204" pitchFamily="34" charset="0"/>
                <a:cs typeface="Arial" panose="020B0604020202020204" pitchFamily="34" charset="0"/>
                <a:hlinkClick r:id="rId3"/>
              </a:rPr>
              <a:t>https://www.internetconsultatie.nl/wethomologatie</a:t>
            </a:r>
            <a:r>
              <a:rPr lang="es-ES" sz="1200" dirty="0">
                <a:latin typeface="Arial" panose="020B0604020202020204" pitchFamily="34" charset="0"/>
                <a:cs typeface="Arial" panose="020B0604020202020204" pitchFamily="34" charset="0"/>
              </a:rPr>
              <a:t>, English </a:t>
            </a:r>
            <a:r>
              <a:rPr lang="es-ES" sz="1200" dirty="0" err="1">
                <a:latin typeface="Arial" panose="020B0604020202020204" pitchFamily="34" charset="0"/>
                <a:cs typeface="Arial" panose="020B0604020202020204" pitchFamily="34" charset="0"/>
              </a:rPr>
              <a:t>translation</a:t>
            </a:r>
            <a:r>
              <a:rPr lang="es-ES" sz="1200" dirty="0">
                <a:latin typeface="Arial" panose="020B0604020202020204" pitchFamily="34" charset="0"/>
                <a:cs typeface="Arial" panose="020B0604020202020204" pitchFamily="34" charset="0"/>
              </a:rPr>
              <a:t> at: </a:t>
            </a:r>
            <a:r>
              <a:rPr lang="es-ES" sz="1200" dirty="0">
                <a:latin typeface="Arial" panose="020B0604020202020204" pitchFamily="34" charset="0"/>
                <a:cs typeface="Arial" panose="020B0604020202020204" pitchFamily="34" charset="0"/>
                <a:hlinkClick r:id="rId4"/>
              </a:rPr>
              <a:t>www.resor.nl</a:t>
            </a:r>
            <a:r>
              <a:rPr lang="es-ES" sz="1200" dirty="0">
                <a:latin typeface="Arial" panose="020B0604020202020204" pitchFamily="34" charset="0"/>
                <a:cs typeface="Arial" panose="020B0604020202020204" pitchFamily="34" charset="0"/>
              </a:rPr>
              <a:t>) </a:t>
            </a:r>
          </a:p>
          <a:p>
            <a:endParaRPr lang="es-ES" sz="1400" dirty="0">
              <a:latin typeface="Arial" panose="020B0604020202020204" pitchFamily="34" charset="0"/>
              <a:cs typeface="Arial" panose="020B0604020202020204" pitchFamily="34" charset="0"/>
            </a:endParaRPr>
          </a:p>
          <a:p>
            <a:r>
              <a:rPr lang="es-ES" sz="1400" b="1" dirty="0" err="1">
                <a:latin typeface="Arial" panose="020B0604020202020204" pitchFamily="34" charset="0"/>
                <a:cs typeface="Arial" panose="020B0604020202020204" pitchFamily="34" charset="0"/>
              </a:rPr>
              <a:t>Compliant</a:t>
            </a:r>
            <a:r>
              <a:rPr lang="es-ES" sz="1400" b="1" dirty="0">
                <a:latin typeface="Arial" panose="020B0604020202020204" pitchFamily="34" charset="0"/>
                <a:cs typeface="Arial" panose="020B0604020202020204" pitchFamily="34" charset="0"/>
              </a:rPr>
              <a:t> </a:t>
            </a:r>
            <a:r>
              <a:rPr lang="es-ES" sz="1400" b="1" dirty="0" err="1">
                <a:latin typeface="Arial" panose="020B0604020202020204" pitchFamily="34" charset="0"/>
                <a:cs typeface="Arial" panose="020B0604020202020204" pitchFamily="34" charset="0"/>
              </a:rPr>
              <a:t>with</a:t>
            </a:r>
            <a:r>
              <a:rPr lang="es-ES" sz="1400" b="1" dirty="0">
                <a:latin typeface="Arial" panose="020B0604020202020204" pitchFamily="34" charset="0"/>
                <a:cs typeface="Arial" panose="020B0604020202020204" pitchFamily="34" charset="0"/>
              </a:rPr>
              <a:t> </a:t>
            </a:r>
            <a:r>
              <a:rPr lang="es-ES" sz="1400" b="1" dirty="0" err="1">
                <a:latin typeface="Arial" panose="020B0604020202020204" pitchFamily="34" charset="0"/>
                <a:cs typeface="Arial" panose="020B0604020202020204" pitchFamily="34" charset="0"/>
              </a:rPr>
              <a:t>the</a:t>
            </a:r>
            <a:r>
              <a:rPr lang="es-ES" sz="1400" b="1" dirty="0">
                <a:latin typeface="Arial" panose="020B0604020202020204" pitchFamily="34" charset="0"/>
                <a:cs typeface="Arial" panose="020B0604020202020204" pitchFamily="34" charset="0"/>
              </a:rPr>
              <a:t> </a:t>
            </a:r>
            <a:r>
              <a:rPr lang="es-ES" sz="1400" b="1" dirty="0" err="1">
                <a:latin typeface="Arial" panose="020B0604020202020204" pitchFamily="34" charset="0"/>
                <a:cs typeface="Arial" panose="020B0604020202020204" pitchFamily="34" charset="0"/>
              </a:rPr>
              <a:t>Draft</a:t>
            </a:r>
            <a:r>
              <a:rPr lang="es-ES" sz="1400" b="1" dirty="0">
                <a:latin typeface="Arial" panose="020B0604020202020204" pitchFamily="34" charset="0"/>
                <a:cs typeface="Arial" panose="020B0604020202020204" pitchFamily="34" charset="0"/>
              </a:rPr>
              <a:t> </a:t>
            </a:r>
            <a:r>
              <a:rPr lang="es-ES" sz="1400" b="1" dirty="0" err="1">
                <a:latin typeface="Arial" panose="020B0604020202020204" pitchFamily="34" charset="0"/>
                <a:cs typeface="Arial" panose="020B0604020202020204" pitchFamily="34" charset="0"/>
              </a:rPr>
              <a:t>Directive</a:t>
            </a:r>
            <a:r>
              <a:rPr lang="es-ES" sz="1400" b="1" dirty="0">
                <a:latin typeface="Arial" panose="020B0604020202020204" pitchFamily="34" charset="0"/>
                <a:cs typeface="Arial" panose="020B0604020202020204" pitchFamily="34" charset="0"/>
              </a:rPr>
              <a:t>, </a:t>
            </a:r>
            <a:r>
              <a:rPr lang="es-ES" sz="1400" b="1" dirty="0" err="1">
                <a:latin typeface="Arial" panose="020B0604020202020204" pitchFamily="34" charset="0"/>
                <a:cs typeface="Arial" panose="020B0604020202020204" pitchFamily="34" charset="0"/>
              </a:rPr>
              <a:t>but</a:t>
            </a:r>
            <a:r>
              <a:rPr lang="es-ES" sz="1400" b="1" dirty="0">
                <a:latin typeface="Arial" panose="020B0604020202020204" pitchFamily="34" charset="0"/>
                <a:cs typeface="Arial" panose="020B0604020202020204" pitchFamily="34" charset="0"/>
              </a:rPr>
              <a:t> </a:t>
            </a:r>
            <a:r>
              <a:rPr lang="es-ES" sz="1400" b="1" dirty="0" err="1">
                <a:latin typeface="Arial" panose="020B0604020202020204" pitchFamily="34" charset="0"/>
                <a:cs typeface="Arial" panose="020B0604020202020204" pitchFamily="34" charset="0"/>
              </a:rPr>
              <a:t>certain</a:t>
            </a:r>
            <a:r>
              <a:rPr lang="es-ES" sz="1400" b="1" dirty="0">
                <a:latin typeface="Arial" panose="020B0604020202020204" pitchFamily="34" charset="0"/>
                <a:cs typeface="Arial" panose="020B0604020202020204" pitchFamily="34" charset="0"/>
              </a:rPr>
              <a:t> </a:t>
            </a:r>
            <a:r>
              <a:rPr lang="es-ES" sz="1400" b="1" dirty="0" err="1">
                <a:latin typeface="Arial" panose="020B0604020202020204" pitchFamily="34" charset="0"/>
                <a:cs typeface="Arial" panose="020B0604020202020204" pitchFamily="34" charset="0"/>
              </a:rPr>
              <a:t>important</a:t>
            </a:r>
            <a:r>
              <a:rPr lang="es-ES" sz="1400" b="1" dirty="0">
                <a:latin typeface="Arial" panose="020B0604020202020204" pitchFamily="34" charset="0"/>
                <a:cs typeface="Arial" panose="020B0604020202020204" pitchFamily="34" charset="0"/>
              </a:rPr>
              <a:t> </a:t>
            </a:r>
            <a:r>
              <a:rPr lang="es-ES" sz="1400" b="1" dirty="0" err="1">
                <a:latin typeface="Arial" panose="020B0604020202020204" pitchFamily="34" charset="0"/>
                <a:cs typeface="Arial" panose="020B0604020202020204" pitchFamily="34" charset="0"/>
              </a:rPr>
              <a:t>differences</a:t>
            </a:r>
            <a:endParaRPr lang="es-ES" sz="1400" b="1" dirty="0">
              <a:latin typeface="Arial" panose="020B0604020202020204" pitchFamily="34" charset="0"/>
              <a:cs typeface="Arial" panose="020B0604020202020204" pitchFamily="34" charset="0"/>
            </a:endParaRPr>
          </a:p>
          <a:p>
            <a:pPr lvl="1" indent="-388938"/>
            <a:r>
              <a:rPr lang="es-ES" sz="1200" dirty="0" err="1">
                <a:latin typeface="Arial" panose="020B0604020202020204" pitchFamily="34" charset="0"/>
                <a:cs typeface="Arial" panose="020B0604020202020204" pitchFamily="34" charset="0"/>
              </a:rPr>
              <a:t>exclusion</a:t>
            </a:r>
            <a:r>
              <a:rPr lang="es-ES" sz="1200" dirty="0">
                <a:latin typeface="Arial" panose="020B0604020202020204" pitchFamily="34" charset="0"/>
                <a:cs typeface="Arial" panose="020B0604020202020204" pitchFamily="34" charset="0"/>
              </a:rPr>
              <a:t> of appeals</a:t>
            </a:r>
          </a:p>
          <a:p>
            <a:pPr lvl="1" indent="-388938"/>
            <a:r>
              <a:rPr lang="es-ES" sz="1200" dirty="0" err="1">
                <a:latin typeface="Arial" panose="020B0604020202020204" pitchFamily="34" charset="0"/>
                <a:cs typeface="Arial" panose="020B0604020202020204" pitchFamily="34" charset="0"/>
              </a:rPr>
              <a:t>possiblity</a:t>
            </a:r>
            <a:r>
              <a:rPr lang="es-ES" sz="1200" dirty="0">
                <a:latin typeface="Arial" panose="020B0604020202020204" pitchFamily="34" charset="0"/>
                <a:cs typeface="Arial" panose="020B0604020202020204" pitchFamily="34" charset="0"/>
              </a:rPr>
              <a:t> to </a:t>
            </a:r>
            <a:r>
              <a:rPr lang="es-ES" sz="1200" dirty="0" err="1">
                <a:latin typeface="Arial" panose="020B0604020202020204" pitchFamily="34" charset="0"/>
                <a:cs typeface="Arial" panose="020B0604020202020204" pitchFamily="34" charset="0"/>
              </a:rPr>
              <a:t>include</a:t>
            </a:r>
            <a:r>
              <a:rPr lang="es-ES" sz="1200" dirty="0">
                <a:latin typeface="Arial" panose="020B0604020202020204" pitchFamily="34" charset="0"/>
                <a:cs typeface="Arial" panose="020B0604020202020204" pitchFamily="34" charset="0"/>
              </a:rPr>
              <a:t> </a:t>
            </a:r>
            <a:r>
              <a:rPr lang="es-ES" sz="1200" dirty="0" err="1">
                <a:latin typeface="Arial" panose="020B0604020202020204" pitchFamily="34" charset="0"/>
                <a:cs typeface="Arial" panose="020B0604020202020204" pitchFamily="34" charset="0"/>
              </a:rPr>
              <a:t>release</a:t>
            </a:r>
            <a:r>
              <a:rPr lang="es-ES" sz="1200" dirty="0">
                <a:latin typeface="Arial" panose="020B0604020202020204" pitchFamily="34" charset="0"/>
                <a:cs typeface="Arial" panose="020B0604020202020204" pitchFamily="34" charset="0"/>
              </a:rPr>
              <a:t> </a:t>
            </a:r>
            <a:r>
              <a:rPr lang="es-ES" sz="1200" dirty="0" err="1">
                <a:latin typeface="Arial" panose="020B0604020202020204" pitchFamily="34" charset="0"/>
                <a:cs typeface="Arial" panose="020B0604020202020204" pitchFamily="34" charset="0"/>
              </a:rPr>
              <a:t>or</a:t>
            </a:r>
            <a:r>
              <a:rPr lang="es-ES" sz="1200" dirty="0">
                <a:latin typeface="Arial" panose="020B0604020202020204" pitchFamily="34" charset="0"/>
                <a:cs typeface="Arial" panose="020B0604020202020204" pitchFamily="34" charset="0"/>
              </a:rPr>
              <a:t> </a:t>
            </a:r>
            <a:r>
              <a:rPr lang="es-ES" sz="1200" dirty="0" err="1">
                <a:latin typeface="Arial" panose="020B0604020202020204" pitchFamily="34" charset="0"/>
                <a:cs typeface="Arial" panose="020B0604020202020204" pitchFamily="34" charset="0"/>
              </a:rPr>
              <a:t>amendment</a:t>
            </a:r>
            <a:r>
              <a:rPr lang="es-ES" sz="1200" dirty="0">
                <a:latin typeface="Arial" panose="020B0604020202020204" pitchFamily="34" charset="0"/>
                <a:cs typeface="Arial" panose="020B0604020202020204" pitchFamily="34" charset="0"/>
              </a:rPr>
              <a:t> of </a:t>
            </a:r>
            <a:r>
              <a:rPr lang="es-ES" sz="1200" dirty="0" err="1">
                <a:latin typeface="Arial" panose="020B0604020202020204" pitchFamily="34" charset="0"/>
                <a:cs typeface="Arial" panose="020B0604020202020204" pitchFamily="34" charset="0"/>
              </a:rPr>
              <a:t>claims</a:t>
            </a:r>
            <a:r>
              <a:rPr lang="es-ES" sz="1200" dirty="0">
                <a:latin typeface="Arial" panose="020B0604020202020204" pitchFamily="34" charset="0"/>
                <a:cs typeface="Arial" panose="020B0604020202020204" pitchFamily="34" charset="0"/>
              </a:rPr>
              <a:t> </a:t>
            </a:r>
            <a:r>
              <a:rPr lang="es-ES" sz="1200" dirty="0" err="1">
                <a:latin typeface="Arial" panose="020B0604020202020204" pitchFamily="34" charset="0"/>
                <a:cs typeface="Arial" panose="020B0604020202020204" pitchFamily="34" charset="0"/>
              </a:rPr>
              <a:t>against</a:t>
            </a:r>
            <a:r>
              <a:rPr lang="es-ES" sz="1200" dirty="0">
                <a:latin typeface="Arial" panose="020B0604020202020204" pitchFamily="34" charset="0"/>
                <a:cs typeface="Arial" panose="020B0604020202020204" pitchFamily="34" charset="0"/>
              </a:rPr>
              <a:t> </a:t>
            </a:r>
            <a:r>
              <a:rPr lang="es-ES" sz="1200" dirty="0" err="1">
                <a:latin typeface="Arial" panose="020B0604020202020204" pitchFamily="34" charset="0"/>
                <a:cs typeface="Arial" panose="020B0604020202020204" pitchFamily="34" charset="0"/>
              </a:rPr>
              <a:t>third</a:t>
            </a:r>
            <a:r>
              <a:rPr lang="es-ES" sz="1200" dirty="0">
                <a:latin typeface="Arial" panose="020B0604020202020204" pitchFamily="34" charset="0"/>
                <a:cs typeface="Arial" panose="020B0604020202020204" pitchFamily="34" charset="0"/>
              </a:rPr>
              <a:t> </a:t>
            </a:r>
            <a:r>
              <a:rPr lang="es-ES" sz="1200" dirty="0" err="1">
                <a:latin typeface="Arial" panose="020B0604020202020204" pitchFamily="34" charset="0"/>
                <a:cs typeface="Arial" panose="020B0604020202020204" pitchFamily="34" charset="0"/>
              </a:rPr>
              <a:t>parties</a:t>
            </a:r>
            <a:r>
              <a:rPr lang="es-ES" sz="1200" dirty="0">
                <a:latin typeface="Arial" panose="020B0604020202020204" pitchFamily="34" charset="0"/>
                <a:cs typeface="Arial" panose="020B0604020202020204" pitchFamily="34" charset="0"/>
              </a:rPr>
              <a:t> (</a:t>
            </a:r>
            <a:r>
              <a:rPr lang="es-ES" sz="1200" dirty="0" err="1">
                <a:latin typeface="Arial" panose="020B0604020202020204" pitchFamily="34" charset="0"/>
                <a:cs typeface="Arial" panose="020B0604020202020204" pitchFamily="34" charset="0"/>
              </a:rPr>
              <a:t>guarantees</a:t>
            </a:r>
            <a:r>
              <a:rPr lang="es-ES" sz="1200" dirty="0">
                <a:latin typeface="Arial" panose="020B0604020202020204" pitchFamily="34" charset="0"/>
                <a:cs typeface="Arial" panose="020B0604020202020204" pitchFamily="34" charset="0"/>
              </a:rPr>
              <a:t>)</a:t>
            </a:r>
          </a:p>
          <a:p>
            <a:pPr lvl="1" indent="-388938"/>
            <a:r>
              <a:rPr lang="es-ES" sz="1200" dirty="0">
                <a:latin typeface="Arial" panose="020B0604020202020204" pitchFamily="34" charset="0"/>
                <a:cs typeface="Arial" panose="020B0604020202020204" pitchFamily="34" charset="0"/>
              </a:rPr>
              <a:t>c</a:t>
            </a:r>
            <a:r>
              <a:rPr lang="fr-FR" sz="1200" dirty="0" err="1">
                <a:latin typeface="Arial" panose="020B0604020202020204" pitchFamily="34" charset="0"/>
                <a:cs typeface="Arial" panose="020B0604020202020204" pitchFamily="34" charset="0"/>
              </a:rPr>
              <a:t>reditor</a:t>
            </a:r>
            <a:r>
              <a:rPr lang="fr-FR" sz="1200" dirty="0">
                <a:latin typeface="Arial" panose="020B0604020202020204" pitchFamily="34" charset="0"/>
                <a:cs typeface="Arial" panose="020B0604020202020204" pitchFamily="34" charset="0"/>
              </a:rPr>
              <a:t> plan possible </a:t>
            </a:r>
            <a:r>
              <a:rPr lang="fr-FR" sz="1200" dirty="0" err="1">
                <a:latin typeface="Arial" panose="020B0604020202020204" pitchFamily="34" charset="0"/>
                <a:cs typeface="Arial" panose="020B0604020202020204" pitchFamily="34" charset="0"/>
              </a:rPr>
              <a:t>without</a:t>
            </a:r>
            <a:r>
              <a:rPr lang="fr-FR" sz="1200" dirty="0">
                <a:latin typeface="Arial" panose="020B0604020202020204" pitchFamily="34" charset="0"/>
                <a:cs typeface="Arial" panose="020B0604020202020204" pitchFamily="34" charset="0"/>
              </a:rPr>
              <a:t> the consent of the </a:t>
            </a:r>
            <a:r>
              <a:rPr lang="fr-FR" sz="1200" dirty="0" err="1">
                <a:latin typeface="Arial" panose="020B0604020202020204" pitchFamily="34" charset="0"/>
                <a:cs typeface="Arial" panose="020B0604020202020204" pitchFamily="34" charset="0"/>
              </a:rPr>
              <a:t>debtor</a:t>
            </a:r>
            <a:endParaRPr lang="fr-FR" sz="1200" dirty="0">
              <a:latin typeface="Arial" panose="020B0604020202020204" pitchFamily="34" charset="0"/>
              <a:cs typeface="Arial" panose="020B0604020202020204" pitchFamily="34" charset="0"/>
            </a:endParaRPr>
          </a:p>
          <a:p>
            <a:pPr lvl="1" indent="-388938"/>
            <a:r>
              <a:rPr lang="fr-FR" sz="1200" dirty="0" err="1">
                <a:latin typeface="Arial" panose="020B0604020202020204" pitchFamily="34" charset="0"/>
                <a:cs typeface="Arial" panose="020B0604020202020204" pitchFamily="34" charset="0"/>
              </a:rPr>
              <a:t>cram</a:t>
            </a:r>
            <a:r>
              <a:rPr lang="fr-FR" sz="1200" dirty="0">
                <a:latin typeface="Arial" panose="020B0604020202020204" pitchFamily="34" charset="0"/>
                <a:cs typeface="Arial" panose="020B0604020202020204" pitchFamily="34" charset="0"/>
              </a:rPr>
              <a:t> down of </a:t>
            </a:r>
            <a:r>
              <a:rPr lang="fr-FR" sz="1200" dirty="0" err="1">
                <a:latin typeface="Arial" panose="020B0604020202020204" pitchFamily="34" charset="0"/>
                <a:cs typeface="Arial" panose="020B0604020202020204" pitchFamily="34" charset="0"/>
              </a:rPr>
              <a:t>shareholders</a:t>
            </a:r>
            <a:endParaRPr lang="fr-FR" sz="1200" dirty="0">
              <a:latin typeface="Arial" panose="020B0604020202020204" pitchFamily="34" charset="0"/>
              <a:cs typeface="Arial" panose="020B0604020202020204" pitchFamily="34" charset="0"/>
            </a:endParaRPr>
          </a:p>
          <a:p>
            <a:pPr lvl="1" indent="-388938"/>
            <a:r>
              <a:rPr lang="fr-FR" sz="1200" dirty="0" err="1">
                <a:latin typeface="Arial" panose="020B0604020202020204" pitchFamily="34" charset="0"/>
                <a:cs typeface="Arial" panose="020B0604020202020204" pitchFamily="34" charset="0"/>
              </a:rPr>
              <a:t>ability</a:t>
            </a:r>
            <a:r>
              <a:rPr lang="fr-FR" sz="1200" dirty="0">
                <a:latin typeface="Arial" panose="020B0604020202020204" pitchFamily="34" charset="0"/>
                <a:cs typeface="Arial" panose="020B0604020202020204" pitchFamily="34" charset="0"/>
              </a:rPr>
              <a:t> to shed </a:t>
            </a:r>
            <a:r>
              <a:rPr lang="fr-FR" sz="1200" dirty="0" err="1">
                <a:latin typeface="Arial" panose="020B0604020202020204" pitchFamily="34" charset="0"/>
                <a:cs typeface="Arial" panose="020B0604020202020204" pitchFamily="34" charset="0"/>
              </a:rPr>
              <a:t>onerous</a:t>
            </a:r>
            <a:r>
              <a:rPr lang="fr-FR" sz="1200" dirty="0">
                <a:latin typeface="Arial" panose="020B0604020202020204" pitchFamily="34" charset="0"/>
                <a:cs typeface="Arial" panose="020B0604020202020204" pitchFamily="34" charset="0"/>
              </a:rPr>
              <a:t> </a:t>
            </a:r>
            <a:r>
              <a:rPr lang="fr-FR" sz="1200" dirty="0" err="1">
                <a:latin typeface="Arial" panose="020B0604020202020204" pitchFamily="34" charset="0"/>
                <a:cs typeface="Arial" panose="020B0604020202020204" pitchFamily="34" charset="0"/>
              </a:rPr>
              <a:t>contracts</a:t>
            </a:r>
            <a:endParaRPr lang="fr-FR" sz="1200" dirty="0">
              <a:latin typeface="Arial" panose="020B0604020202020204" pitchFamily="34" charset="0"/>
              <a:cs typeface="Arial" panose="020B0604020202020204" pitchFamily="34" charset="0"/>
            </a:endParaRPr>
          </a:p>
          <a:p>
            <a:pPr lvl="1" indent="-388938"/>
            <a:r>
              <a:rPr lang="fr-FR" sz="1200" dirty="0">
                <a:latin typeface="Arial" panose="020B0604020202020204" pitchFamily="34" charset="0"/>
                <a:cs typeface="Arial" panose="020B0604020202020204" pitchFamily="34" charset="0"/>
              </a:rPr>
              <a:t>protection of </a:t>
            </a:r>
            <a:r>
              <a:rPr lang="fr-FR" sz="1200" dirty="0" err="1">
                <a:latin typeface="Arial" panose="020B0604020202020204" pitchFamily="34" charset="0"/>
                <a:cs typeface="Arial" panose="020B0604020202020204" pitchFamily="34" charset="0"/>
              </a:rPr>
              <a:t>secured</a:t>
            </a:r>
            <a:r>
              <a:rPr lang="fr-FR" sz="1200" dirty="0">
                <a:latin typeface="Arial" panose="020B0604020202020204" pitchFamily="34" charset="0"/>
                <a:cs typeface="Arial" panose="020B0604020202020204" pitchFamily="34" charset="0"/>
              </a:rPr>
              <a:t> </a:t>
            </a:r>
            <a:r>
              <a:rPr lang="fr-FR" sz="1200" dirty="0" err="1">
                <a:latin typeface="Arial" panose="020B0604020202020204" pitchFamily="34" charset="0"/>
                <a:cs typeface="Arial" panose="020B0604020202020204" pitchFamily="34" charset="0"/>
              </a:rPr>
              <a:t>creditors</a:t>
            </a:r>
            <a:r>
              <a:rPr lang="en-GB" sz="1200" dirty="0">
                <a:latin typeface="Arial" panose="020B0604020202020204" pitchFamily="34" charset="0"/>
                <a:cs typeface="Arial" panose="020B0604020202020204" pitchFamily="34" charset="0"/>
              </a:rPr>
              <a:t> </a:t>
            </a:r>
          </a:p>
          <a:p>
            <a:endParaRPr lang="fr-FR" sz="1400" dirty="0">
              <a:latin typeface="Arial" panose="020B0604020202020204" pitchFamily="34" charset="0"/>
              <a:cs typeface="Arial" panose="020B0604020202020204" pitchFamily="34" charset="0"/>
            </a:endParaRPr>
          </a:p>
        </p:txBody>
      </p:sp>
      <p:sp>
        <p:nvSpPr>
          <p:cNvPr id="8" name="Subtitle 2"/>
          <p:cNvSpPr txBox="1">
            <a:spLocks/>
          </p:cNvSpPr>
          <p:nvPr/>
        </p:nvSpPr>
        <p:spPr>
          <a:xfrm>
            <a:off x="793102" y="6475444"/>
            <a:ext cx="7296539" cy="167951"/>
          </a:xfrm>
          <a:prstGeom prst="rect">
            <a:avLst/>
          </a:prstGeom>
        </p:spPr>
        <p:txBody>
          <a:bodyPr vert="horz" lIns="0" tIns="0" rIns="0" bIns="0" rtlCol="0">
            <a:no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algn="l">
              <a:spcBef>
                <a:spcPts val="0"/>
              </a:spcBef>
              <a:defRPr/>
            </a:pPr>
            <a:r>
              <a:rPr lang="nl-BE" sz="1000" dirty="0">
                <a:solidFill>
                  <a:schemeClr val="tx1">
                    <a:lumMod val="95000"/>
                    <a:lumOff val="5000"/>
                  </a:schemeClr>
                </a:solidFill>
                <a:latin typeface="Arial" panose="020B0604020202020204" pitchFamily="34" charset="0"/>
                <a:cs typeface="Arial" panose="020B0604020202020204" pitchFamily="34" charset="0"/>
              </a:rPr>
              <a:t>6/10/17</a:t>
            </a:r>
            <a:endParaRPr lang="en-US" sz="1000" i="1" dirty="0">
              <a:solidFill>
                <a:schemeClr val="tx1">
                  <a:lumMod val="95000"/>
                  <a:lumOff val="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329833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793102" y="1673353"/>
            <a:ext cx="7865705" cy="1013863"/>
          </a:xfrm>
          <a:prstGeom prst="rect">
            <a:avLst/>
          </a:prstGeom>
        </p:spPr>
        <p:txBody>
          <a:bodyPr vert="horz" lIns="0" tIns="0" rIns="0" bIns="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sz="2600" b="1" dirty="0">
                <a:latin typeface="Arial" panose="020B0604020202020204" pitchFamily="34" charset="0"/>
                <a:cs typeface="Arial" panose="020B0604020202020204" pitchFamily="34" charset="0"/>
              </a:rPr>
              <a:t>B) BELGIUM</a:t>
            </a:r>
          </a:p>
        </p:txBody>
      </p:sp>
      <p:sp>
        <p:nvSpPr>
          <p:cNvPr id="7" name="Subtitle 2"/>
          <p:cNvSpPr txBox="1">
            <a:spLocks/>
          </p:cNvSpPr>
          <p:nvPr/>
        </p:nvSpPr>
        <p:spPr>
          <a:xfrm>
            <a:off x="793102" y="2700000"/>
            <a:ext cx="7940351" cy="2090057"/>
          </a:xfrm>
          <a:prstGeom prst="rect">
            <a:avLst/>
          </a:prstGeom>
        </p:spPr>
        <p:txBody>
          <a:bodyPr vert="horz" lIns="0" tIns="0" rIns="0" bIns="0" rtlCol="0">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sz="1400" b="1" dirty="0">
                <a:latin typeface="Arial" panose="020B0604020202020204" pitchFamily="34" charset="0"/>
                <a:cs typeface="Arial" panose="020B0604020202020204" pitchFamily="34" charset="0"/>
              </a:rPr>
              <a:t>The Act of 11 August 2017 adding a new book XX to the ELC, coming into force 1 May 2018.</a:t>
            </a:r>
          </a:p>
          <a:p>
            <a:pPr lvl="1" indent="-388938"/>
            <a:r>
              <a:rPr lang="en-US" sz="1200" dirty="0">
                <a:latin typeface="Arial" panose="020B0604020202020204" pitchFamily="34" charset="0"/>
                <a:cs typeface="Arial" panose="020B0604020202020204" pitchFamily="34" charset="0"/>
              </a:rPr>
              <a:t>Changes to the rights of secured creditors in judicial </a:t>
            </a:r>
            <a:r>
              <a:rPr lang="en-US" sz="1200" dirty="0" err="1">
                <a:latin typeface="Arial" panose="020B0604020202020204" pitchFamily="34" charset="0"/>
                <a:cs typeface="Arial" panose="020B0604020202020204" pitchFamily="34" charset="0"/>
              </a:rPr>
              <a:t>reorganisation</a:t>
            </a:r>
            <a:endParaRPr lang="en-US" sz="1200" dirty="0">
              <a:latin typeface="Arial" panose="020B0604020202020204" pitchFamily="34" charset="0"/>
              <a:cs typeface="Arial" panose="020B0604020202020204" pitchFamily="34" charset="0"/>
            </a:endParaRPr>
          </a:p>
          <a:p>
            <a:pPr lvl="1" indent="-388938"/>
            <a:r>
              <a:rPr lang="en-US" sz="1200" b="1" dirty="0">
                <a:latin typeface="Arial" panose="020B0604020202020204" pitchFamily="34" charset="0"/>
                <a:cs typeface="Arial" panose="020B0604020202020204" pitchFamily="34" charset="0"/>
              </a:rPr>
              <a:t>Extra-ordinary claims </a:t>
            </a:r>
            <a:r>
              <a:rPr lang="en-US" sz="1200" dirty="0">
                <a:latin typeface="Arial" panose="020B0604020202020204" pitchFamily="34" charset="0"/>
                <a:cs typeface="Arial" panose="020B0604020202020204" pitchFamily="34" charset="0"/>
              </a:rPr>
              <a:t>- Limitation of immunity of secured </a:t>
            </a:r>
            <a:r>
              <a:rPr lang="en-US" sz="1200" dirty="0" err="1">
                <a:latin typeface="Arial" panose="020B0604020202020204" pitchFamily="34" charset="0"/>
                <a:cs typeface="Arial" panose="020B0604020202020204" pitchFamily="34" charset="0"/>
              </a:rPr>
              <a:t>crediors</a:t>
            </a:r>
            <a:r>
              <a:rPr lang="en-US" sz="1200" dirty="0">
                <a:latin typeface="Arial" panose="020B0604020202020204" pitchFamily="34" charset="0"/>
                <a:cs typeface="Arial" panose="020B0604020202020204" pitchFamily="34" charset="0"/>
              </a:rPr>
              <a:t> to the value of their security</a:t>
            </a:r>
          </a:p>
          <a:p>
            <a:pPr lvl="1" indent="-388938"/>
            <a:r>
              <a:rPr lang="en-US" sz="1200" dirty="0">
                <a:latin typeface="Arial" panose="020B0604020202020204" pitchFamily="34" charset="0"/>
                <a:cs typeface="Arial" panose="020B0604020202020204" pitchFamily="34" charset="0"/>
              </a:rPr>
              <a:t>Minimum 20 % proposed payment </a:t>
            </a:r>
          </a:p>
          <a:p>
            <a:pPr lvl="1" indent="-388938"/>
            <a:r>
              <a:rPr lang="en-US" sz="1200" dirty="0">
                <a:latin typeface="Arial" panose="020B0604020202020204" pitchFamily="34" charset="0"/>
                <a:cs typeface="Arial" panose="020B0604020202020204" pitchFamily="34" charset="0"/>
              </a:rPr>
              <a:t>Enforcement of receivable pledges </a:t>
            </a:r>
          </a:p>
          <a:p>
            <a:pPr lvl="1" indent="-388938"/>
            <a:r>
              <a:rPr lang="en-US" sz="1200" dirty="0">
                <a:latin typeface="Arial" panose="020B0604020202020204" pitchFamily="34" charset="0"/>
                <a:cs typeface="Arial" panose="020B0604020202020204" pitchFamily="34" charset="0"/>
              </a:rPr>
              <a:t>Protection new security created during the judicial </a:t>
            </a:r>
            <a:r>
              <a:rPr lang="en-US" sz="1200" dirty="0" err="1">
                <a:latin typeface="Arial" panose="020B0604020202020204" pitchFamily="34" charset="0"/>
                <a:cs typeface="Arial" panose="020B0604020202020204" pitchFamily="34" charset="0"/>
              </a:rPr>
              <a:t>reorganisation</a:t>
            </a:r>
            <a:r>
              <a:rPr lang="en-US" sz="1200" dirty="0">
                <a:latin typeface="Arial" panose="020B0604020202020204" pitchFamily="34" charset="0"/>
                <a:cs typeface="Arial" panose="020B0604020202020204" pitchFamily="34" charset="0"/>
              </a:rPr>
              <a:t> 	proceedings </a:t>
            </a:r>
          </a:p>
          <a:p>
            <a:pPr lvl="1" indent="-388938"/>
            <a:r>
              <a:rPr lang="en-US" sz="1200" dirty="0">
                <a:latin typeface="Arial" panose="020B0604020202020204" pitchFamily="34" charset="0"/>
                <a:cs typeface="Arial" panose="020B0604020202020204" pitchFamily="34" charset="0"/>
              </a:rPr>
              <a:t>[ Prepack – ECJ 22 June 2017 (C- 126/160 </a:t>
            </a:r>
            <a:r>
              <a:rPr lang="en-US" sz="1200" dirty="0" err="1">
                <a:latin typeface="Arial" panose="020B0604020202020204" pitchFamily="34" charset="0"/>
                <a:cs typeface="Arial" panose="020B0604020202020204" pitchFamily="34" charset="0"/>
              </a:rPr>
              <a:t>Estro</a:t>
            </a:r>
            <a:r>
              <a:rPr lang="en-US" sz="1200" dirty="0">
                <a:latin typeface="Arial" panose="020B0604020202020204" pitchFamily="34" charset="0"/>
                <a:cs typeface="Arial" panose="020B0604020202020204" pitchFamily="34" charset="0"/>
              </a:rPr>
              <a:t> Group ] </a:t>
            </a:r>
          </a:p>
          <a:p>
            <a:pPr lvl="1" indent="-388938"/>
            <a:r>
              <a:rPr lang="en-US" sz="1200" dirty="0">
                <a:latin typeface="Arial" panose="020B0604020202020204" pitchFamily="34" charset="0"/>
                <a:cs typeface="Arial" panose="020B0604020202020204" pitchFamily="34" charset="0"/>
              </a:rPr>
              <a:t>Territorial centralization of insolvency proceedings </a:t>
            </a:r>
          </a:p>
          <a:p>
            <a:pPr lvl="1" indent="-388938"/>
            <a:r>
              <a:rPr lang="en-US" sz="1200" dirty="0">
                <a:latin typeface="Arial" panose="020B0604020202020204" pitchFamily="34" charset="0"/>
                <a:cs typeface="Arial" panose="020B0604020202020204" pitchFamily="34" charset="0"/>
              </a:rPr>
              <a:t>Electronic insolvency register </a:t>
            </a:r>
          </a:p>
          <a:p>
            <a:endParaRPr lang="fr-FR" sz="1400" dirty="0">
              <a:latin typeface="Arial" panose="020B0604020202020204" pitchFamily="34" charset="0"/>
              <a:cs typeface="Arial" panose="020B0604020202020204" pitchFamily="34" charset="0"/>
            </a:endParaRPr>
          </a:p>
        </p:txBody>
      </p:sp>
      <p:sp>
        <p:nvSpPr>
          <p:cNvPr id="8" name="Subtitle 2"/>
          <p:cNvSpPr txBox="1">
            <a:spLocks/>
          </p:cNvSpPr>
          <p:nvPr/>
        </p:nvSpPr>
        <p:spPr>
          <a:xfrm>
            <a:off x="793102" y="6475444"/>
            <a:ext cx="7296539" cy="167951"/>
          </a:xfrm>
          <a:prstGeom prst="rect">
            <a:avLst/>
          </a:prstGeom>
        </p:spPr>
        <p:txBody>
          <a:bodyPr vert="horz" lIns="0" tIns="0" rIns="0" bIns="0" rtlCol="0">
            <a:no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algn="l">
              <a:spcBef>
                <a:spcPts val="0"/>
              </a:spcBef>
              <a:defRPr/>
            </a:pPr>
            <a:r>
              <a:rPr lang="nl-BE" sz="1000" dirty="0">
                <a:solidFill>
                  <a:schemeClr val="tx1">
                    <a:lumMod val="95000"/>
                    <a:lumOff val="5000"/>
                  </a:schemeClr>
                </a:solidFill>
                <a:latin typeface="Arial" panose="020B0604020202020204" pitchFamily="34" charset="0"/>
                <a:cs typeface="Arial" panose="020B0604020202020204" pitchFamily="34" charset="0"/>
              </a:rPr>
              <a:t>6/10/17</a:t>
            </a:r>
            <a:endParaRPr lang="en-US" sz="1000" i="1" dirty="0">
              <a:solidFill>
                <a:schemeClr val="tx1">
                  <a:lumMod val="95000"/>
                  <a:lumOff val="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55465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793102" y="1673353"/>
            <a:ext cx="7865705" cy="1013863"/>
          </a:xfrm>
          <a:prstGeom prst="rect">
            <a:avLst/>
          </a:prstGeom>
        </p:spPr>
        <p:txBody>
          <a:bodyPr vert="horz" lIns="0" tIns="0" rIns="0" bIns="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sz="2600" b="1" dirty="0">
                <a:latin typeface="Arial" panose="020B0604020202020204" pitchFamily="34" charset="0"/>
                <a:cs typeface="Arial" panose="020B0604020202020204" pitchFamily="34" charset="0"/>
              </a:rPr>
              <a:t>C) POLAND</a:t>
            </a:r>
          </a:p>
        </p:txBody>
      </p:sp>
      <p:sp>
        <p:nvSpPr>
          <p:cNvPr id="7" name="Subtitle 2"/>
          <p:cNvSpPr txBox="1">
            <a:spLocks/>
          </p:cNvSpPr>
          <p:nvPr/>
        </p:nvSpPr>
        <p:spPr>
          <a:xfrm>
            <a:off x="793102" y="2700000"/>
            <a:ext cx="7940351" cy="3470987"/>
          </a:xfrm>
          <a:prstGeom prst="rect">
            <a:avLst/>
          </a:prstGeom>
        </p:spPr>
        <p:txBody>
          <a:bodyPr vert="horz" lIns="0" tIns="0" rIns="0" bIns="0" rtlCol="0">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sz="1400" b="1" dirty="0">
                <a:latin typeface="Arial" panose="020B0604020202020204" pitchFamily="34" charset="0"/>
                <a:cs typeface="Arial" panose="020B0604020202020204" pitchFamily="34" charset="0"/>
              </a:rPr>
              <a:t>Draft Directive (DD) -  effects on restructuring failures</a:t>
            </a:r>
          </a:p>
          <a:p>
            <a:pPr lvl="1" indent="-388938">
              <a:buFont typeface="Arial" panose="020B0604020202020204" pitchFamily="34" charset="0"/>
              <a:buChar char="–"/>
            </a:pPr>
            <a:r>
              <a:rPr lang="en-US" sz="1200" dirty="0">
                <a:latin typeface="Arial" panose="020B0604020202020204" pitchFamily="34" charset="0"/>
                <a:cs typeface="Arial" panose="020B0604020202020204" pitchFamily="34" charset="0"/>
              </a:rPr>
              <a:t>safeguarding min. standards for restructuring proceedings vs evolution of Polish "pre-insolvency" law.</a:t>
            </a:r>
          </a:p>
          <a:p>
            <a:pPr lvl="1" indent="-388938"/>
            <a:endParaRPr lang="nl-BE" sz="1200" b="1" dirty="0">
              <a:latin typeface="Arial" panose="020B0604020202020204" pitchFamily="34" charset="0"/>
              <a:cs typeface="Arial" panose="020B0604020202020204" pitchFamily="34" charset="0"/>
            </a:endParaRPr>
          </a:p>
          <a:p>
            <a:r>
              <a:rPr lang="en-US" sz="1400" b="1" dirty="0">
                <a:latin typeface="Arial" panose="020B0604020202020204" pitchFamily="34" charset="0"/>
                <a:cs typeface="Arial" panose="020B0604020202020204" pitchFamily="34" charset="0"/>
              </a:rPr>
              <a:t>Benefits of DD vs Polish Restructuring Law: areas of improvement (examples)</a:t>
            </a:r>
          </a:p>
          <a:p>
            <a:pPr marL="612000" lvl="0" indent="-226800" defTabSz="914400">
              <a:spcBef>
                <a:spcPts val="0"/>
              </a:spcBef>
              <a:spcAft>
                <a:spcPts val="600"/>
              </a:spcAft>
              <a:buFont typeface="Arial" panose="020B0604020202020204" pitchFamily="34" charset="0"/>
              <a:buChar char="–"/>
            </a:pPr>
            <a:r>
              <a:rPr lang="en-US" sz="1200" dirty="0">
                <a:latin typeface="Arial" panose="020B0604020202020204" pitchFamily="34" charset="0"/>
                <a:cs typeface="Arial" panose="020B0604020202020204" pitchFamily="34" charset="0"/>
              </a:rPr>
              <a:t>stay of enforcement</a:t>
            </a:r>
            <a:r>
              <a:rPr lang="pl-PL" sz="1200" dirty="0">
                <a:latin typeface="Arial" panose="020B0604020202020204" pitchFamily="34" charset="0"/>
                <a:cs typeface="Arial" panose="020B0604020202020204" pitchFamily="34" charset="0"/>
              </a:rPr>
              <a:t>:</a:t>
            </a:r>
          </a:p>
          <a:p>
            <a:pPr marL="792000" lvl="0" indent="-226800" defTabSz="914400">
              <a:spcBef>
                <a:spcPts val="0"/>
              </a:spcBef>
              <a:spcAft>
                <a:spcPts val="600"/>
              </a:spcAft>
              <a:buFont typeface="Arial" panose="020B0604020202020204" pitchFamily="34" charset="0"/>
              <a:buChar char="•"/>
            </a:pPr>
            <a:r>
              <a:rPr lang="en-US" sz="1000" i="1" dirty="0">
                <a:latin typeface="Arial" panose="020B0604020202020204" pitchFamily="34" charset="0"/>
                <a:cs typeface="Arial" panose="020B0604020202020204" pitchFamily="34" charset="0"/>
              </a:rPr>
              <a:t>length of stay correlated with the pace of advance in ne</a:t>
            </a:r>
            <a:r>
              <a:rPr lang="pl-PL" sz="1000" i="1" dirty="0" err="1">
                <a:latin typeface="Arial" panose="020B0604020202020204" pitchFamily="34" charset="0"/>
                <a:cs typeface="Arial" panose="020B0604020202020204" pitchFamily="34" charset="0"/>
              </a:rPr>
              <a:t>gotiations</a:t>
            </a:r>
            <a:r>
              <a:rPr lang="en-US" sz="1000" i="1" dirty="0">
                <a:latin typeface="Arial" panose="020B0604020202020204" pitchFamily="34" charset="0"/>
                <a:cs typeface="Arial" panose="020B0604020202020204" pitchFamily="34" charset="0"/>
              </a:rPr>
              <a:t> aimed at reaching </a:t>
            </a:r>
            <a:r>
              <a:rPr lang="pl-PL" sz="1000" i="1" dirty="0">
                <a:latin typeface="Arial" panose="020B0604020202020204" pitchFamily="34" charset="0"/>
                <a:cs typeface="Arial" panose="020B0604020202020204" pitchFamily="34" charset="0"/>
              </a:rPr>
              <a:t>of</a:t>
            </a:r>
            <a:r>
              <a:rPr lang="en-US" sz="1000" i="1" dirty="0">
                <a:latin typeface="Arial" panose="020B0604020202020204" pitchFamily="34" charset="0"/>
                <a:cs typeface="Arial" panose="020B0604020202020204" pitchFamily="34" charset="0"/>
              </a:rPr>
              <a:t> an arrangement</a:t>
            </a:r>
            <a:endParaRPr lang="pl-PL" sz="1000" i="1" dirty="0">
              <a:latin typeface="Arial" panose="020B0604020202020204" pitchFamily="34" charset="0"/>
              <a:cs typeface="Arial" panose="020B0604020202020204" pitchFamily="34" charset="0"/>
            </a:endParaRPr>
          </a:p>
          <a:p>
            <a:pPr marL="792000" lvl="0" indent="-226800" defTabSz="914400">
              <a:spcBef>
                <a:spcPts val="0"/>
              </a:spcBef>
              <a:spcAft>
                <a:spcPts val="600"/>
              </a:spcAft>
              <a:buFont typeface="Arial" panose="020B0604020202020204" pitchFamily="34" charset="0"/>
              <a:buChar char="•"/>
            </a:pPr>
            <a:r>
              <a:rPr lang="en-US" sz="1000" i="1" dirty="0">
                <a:latin typeface="Arial" panose="020B0604020202020204" pitchFamily="34" charset="0"/>
                <a:cs typeface="Arial" panose="020B0604020202020204" pitchFamily="34" charset="0"/>
              </a:rPr>
              <a:t>scope of stay limited to absolute necessity  exemptions of stay</a:t>
            </a:r>
            <a:r>
              <a:rPr lang="pl-PL" sz="1000" i="1" dirty="0">
                <a:latin typeface="Arial" panose="020B0604020202020204" pitchFamily="34" charset="0"/>
                <a:cs typeface="Arial" panose="020B0604020202020204" pitchFamily="34" charset="0"/>
              </a:rPr>
              <a:t>.</a:t>
            </a:r>
          </a:p>
          <a:p>
            <a:pPr marL="728100" lvl="0" defTabSz="914400">
              <a:spcBef>
                <a:spcPts val="0"/>
              </a:spcBef>
              <a:spcAft>
                <a:spcPts val="600"/>
              </a:spcAft>
              <a:buFont typeface="Arial" panose="020B0604020202020204" pitchFamily="34" charset="0"/>
              <a:buChar char="–"/>
            </a:pPr>
            <a:r>
              <a:rPr lang="en-US" sz="1200" dirty="0">
                <a:latin typeface="Arial" panose="020B0604020202020204" pitchFamily="34" charset="0"/>
                <a:cs typeface="Arial" panose="020B0604020202020204" pitchFamily="34" charset="0"/>
              </a:rPr>
              <a:t>new money protection:</a:t>
            </a:r>
            <a:endParaRPr lang="pl-PL" sz="1200" dirty="0">
              <a:latin typeface="Arial" panose="020B0604020202020204" pitchFamily="34" charset="0"/>
              <a:cs typeface="Arial" panose="020B0604020202020204" pitchFamily="34" charset="0"/>
            </a:endParaRPr>
          </a:p>
          <a:p>
            <a:pPr marL="792000" lvl="0" indent="-226800" defTabSz="914400">
              <a:spcBef>
                <a:spcPts val="0"/>
              </a:spcBef>
              <a:spcAft>
                <a:spcPts val="600"/>
              </a:spcAft>
              <a:buFont typeface="Arial" panose="020B0604020202020204" pitchFamily="34" charset="0"/>
              <a:buChar char="•"/>
            </a:pPr>
            <a:r>
              <a:rPr lang="en-US" sz="1000" i="1" dirty="0">
                <a:latin typeface="Arial" panose="020B0604020202020204" pitchFamily="34" charset="0"/>
                <a:cs typeface="Arial" panose="020B0604020202020204" pitchFamily="34" charset="0"/>
              </a:rPr>
              <a:t>financing party exemption from liability: civil vs criminal</a:t>
            </a:r>
            <a:endParaRPr lang="pl-PL" sz="1000" i="1" dirty="0">
              <a:latin typeface="Arial" panose="020B0604020202020204" pitchFamily="34" charset="0"/>
              <a:cs typeface="Arial" panose="020B0604020202020204" pitchFamily="34" charset="0"/>
            </a:endParaRPr>
          </a:p>
          <a:p>
            <a:pPr marL="792000" lvl="0" indent="-226800" defTabSz="914400">
              <a:spcBef>
                <a:spcPts val="0"/>
              </a:spcBef>
              <a:spcAft>
                <a:spcPts val="600"/>
              </a:spcAft>
              <a:buFont typeface="Arial" panose="020B0604020202020204" pitchFamily="34" charset="0"/>
              <a:buChar char="•"/>
            </a:pPr>
            <a:r>
              <a:rPr lang="en-US" sz="1000" i="1" dirty="0">
                <a:latin typeface="Arial" panose="020B0604020202020204" pitchFamily="34" charset="0"/>
                <a:cs typeface="Arial" panose="020B0604020202020204" pitchFamily="34" charset="0"/>
              </a:rPr>
              <a:t>priority rule</a:t>
            </a:r>
            <a:endParaRPr lang="pl-PL" sz="1000" i="1" dirty="0">
              <a:latin typeface="Arial" panose="020B0604020202020204" pitchFamily="34" charset="0"/>
              <a:cs typeface="Arial" panose="020B0604020202020204" pitchFamily="34" charset="0"/>
            </a:endParaRPr>
          </a:p>
          <a:p>
            <a:pPr marL="792000" indent="-226800" defTabSz="914400">
              <a:spcBef>
                <a:spcPts val="0"/>
              </a:spcBef>
              <a:spcAft>
                <a:spcPts val="600"/>
              </a:spcAft>
              <a:buFont typeface="Arial" panose="020B0604020202020204" pitchFamily="34" charset="0"/>
              <a:buChar char="•"/>
            </a:pPr>
            <a:r>
              <a:rPr lang="en-US" sz="1000" i="1" dirty="0">
                <a:latin typeface="Arial" panose="020B0604020202020204" pitchFamily="34" charset="0"/>
                <a:cs typeface="Arial" panose="020B0604020202020204" pitchFamily="34" charset="0"/>
              </a:rPr>
              <a:t>claw backs/ avoidance actions</a:t>
            </a:r>
            <a:endParaRPr lang="pl-PL" sz="1000" i="1" dirty="0">
              <a:latin typeface="Arial" panose="020B0604020202020204" pitchFamily="34" charset="0"/>
              <a:cs typeface="Arial" panose="020B0604020202020204" pitchFamily="34" charset="0"/>
            </a:endParaRPr>
          </a:p>
          <a:p>
            <a:pPr marL="612000" lvl="0" indent="-226800" defTabSz="914400">
              <a:spcBef>
                <a:spcPts val="0"/>
              </a:spcBef>
              <a:spcAft>
                <a:spcPts val="600"/>
              </a:spcAft>
              <a:buFont typeface="Arial" panose="020B0604020202020204" pitchFamily="34" charset="0"/>
              <a:buChar char="–"/>
            </a:pPr>
            <a:r>
              <a:rPr lang="en-US" sz="1200" dirty="0">
                <a:latin typeface="Arial" panose="020B0604020202020204" pitchFamily="34" charset="0"/>
                <a:cs typeface="Arial" panose="020B0604020202020204" pitchFamily="34" charset="0"/>
              </a:rPr>
              <a:t>directors diligence (in the twilight zone) </a:t>
            </a:r>
            <a:endParaRPr lang="pl-PL" sz="1200" dirty="0">
              <a:latin typeface="Arial" panose="020B0604020202020204" pitchFamily="34" charset="0"/>
              <a:cs typeface="Arial" panose="020B0604020202020204" pitchFamily="34" charset="0"/>
            </a:endParaRPr>
          </a:p>
          <a:p>
            <a:pPr marL="792000" lvl="0" indent="-226800" defTabSz="914400">
              <a:spcBef>
                <a:spcPts val="0"/>
              </a:spcBef>
              <a:spcAft>
                <a:spcPts val="600"/>
              </a:spcAft>
              <a:buFont typeface="Arial" panose="020B0604020202020204" pitchFamily="34" charset="0"/>
              <a:buChar char="•"/>
            </a:pPr>
            <a:r>
              <a:rPr lang="en-US" sz="1000" i="1" dirty="0">
                <a:latin typeface="Arial" panose="020B0604020202020204" pitchFamily="34" charset="0"/>
                <a:cs typeface="Arial" panose="020B0604020202020204" pitchFamily="34" charset="0"/>
              </a:rPr>
              <a:t>no universal definition of "twilight zone”: likelihood of insolvency vs verge of insolvency </a:t>
            </a:r>
            <a:endParaRPr lang="pl-PL" sz="1000" i="1" dirty="0">
              <a:latin typeface="Arial" panose="020B0604020202020204" pitchFamily="34" charset="0"/>
              <a:cs typeface="Arial" panose="020B0604020202020204" pitchFamily="34" charset="0"/>
            </a:endParaRPr>
          </a:p>
          <a:p>
            <a:pPr marL="792000" lvl="0" indent="-226800" defTabSz="914400">
              <a:spcBef>
                <a:spcPts val="0"/>
              </a:spcBef>
              <a:spcAft>
                <a:spcPts val="600"/>
              </a:spcAft>
              <a:buFont typeface="Arial" panose="020B0604020202020204" pitchFamily="34" charset="0"/>
              <a:buChar char="•"/>
            </a:pPr>
            <a:r>
              <a:rPr lang="en-US" sz="1000" i="1" dirty="0">
                <a:latin typeface="Arial" panose="020B0604020202020204" pitchFamily="34" charset="0"/>
                <a:cs typeface="Arial" panose="020B0604020202020204" pitchFamily="34" charset="0"/>
              </a:rPr>
              <a:t>corporate law fiduciary duties vs duties related to opening and after opening of restructuring proceedings</a:t>
            </a:r>
            <a:endParaRPr lang="pl-PL" sz="1000" i="1" dirty="0">
              <a:latin typeface="Arial" panose="020B0604020202020204" pitchFamily="34" charset="0"/>
              <a:cs typeface="Arial" panose="020B0604020202020204" pitchFamily="34" charset="0"/>
            </a:endParaRPr>
          </a:p>
        </p:txBody>
      </p:sp>
      <p:sp>
        <p:nvSpPr>
          <p:cNvPr id="8" name="Subtitle 2"/>
          <p:cNvSpPr txBox="1">
            <a:spLocks/>
          </p:cNvSpPr>
          <p:nvPr/>
        </p:nvSpPr>
        <p:spPr>
          <a:xfrm>
            <a:off x="793102" y="6475444"/>
            <a:ext cx="7296539" cy="167951"/>
          </a:xfrm>
          <a:prstGeom prst="rect">
            <a:avLst/>
          </a:prstGeom>
        </p:spPr>
        <p:txBody>
          <a:bodyPr vert="horz" lIns="0" tIns="0" rIns="0" bIns="0" rtlCol="0">
            <a:no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algn="l">
              <a:spcBef>
                <a:spcPts val="0"/>
              </a:spcBef>
              <a:defRPr/>
            </a:pPr>
            <a:r>
              <a:rPr lang="nl-BE" sz="1000" dirty="0">
                <a:solidFill>
                  <a:schemeClr val="tx1">
                    <a:lumMod val="95000"/>
                    <a:lumOff val="5000"/>
                  </a:schemeClr>
                </a:solidFill>
                <a:latin typeface="Arial" panose="020B0604020202020204" pitchFamily="34" charset="0"/>
                <a:cs typeface="Arial" panose="020B0604020202020204" pitchFamily="34" charset="0"/>
              </a:rPr>
              <a:t>6/10/17</a:t>
            </a:r>
            <a:endParaRPr lang="en-US" sz="1000" i="1" dirty="0">
              <a:solidFill>
                <a:schemeClr val="tx1">
                  <a:lumMod val="95000"/>
                  <a:lumOff val="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727577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793102" y="1673353"/>
            <a:ext cx="7865705" cy="1013863"/>
          </a:xfrm>
          <a:prstGeom prst="rect">
            <a:avLst/>
          </a:prstGeom>
        </p:spPr>
        <p:txBody>
          <a:bodyPr vert="horz" lIns="0" tIns="0" rIns="0" bIns="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sz="2600" b="1" dirty="0">
                <a:latin typeface="Arial" panose="020B0604020202020204" pitchFamily="34" charset="0"/>
                <a:cs typeface="Arial" panose="020B0604020202020204" pitchFamily="34" charset="0"/>
              </a:rPr>
              <a:t>3. RECEPTION OF THE PROPOSAL</a:t>
            </a:r>
            <a:br>
              <a:rPr lang="en-US" sz="2600" b="1" dirty="0">
                <a:latin typeface="Arial" panose="020B0604020202020204" pitchFamily="34" charset="0"/>
                <a:cs typeface="Arial" panose="020B0604020202020204" pitchFamily="34" charset="0"/>
              </a:rPr>
            </a:br>
            <a:r>
              <a:rPr lang="en-US" sz="2600" b="1" dirty="0">
                <a:latin typeface="Arial" panose="020B0604020202020204" pitchFamily="34" charset="0"/>
                <a:cs typeface="Arial" panose="020B0604020202020204" pitchFamily="34" charset="0"/>
              </a:rPr>
              <a:t>AND AREAS OF CRITICISM</a:t>
            </a:r>
          </a:p>
        </p:txBody>
      </p:sp>
      <p:sp>
        <p:nvSpPr>
          <p:cNvPr id="7" name="Subtitle 2"/>
          <p:cNvSpPr txBox="1">
            <a:spLocks/>
          </p:cNvSpPr>
          <p:nvPr/>
        </p:nvSpPr>
        <p:spPr>
          <a:xfrm>
            <a:off x="793102" y="2700000"/>
            <a:ext cx="7940351" cy="2090057"/>
          </a:xfrm>
          <a:prstGeom prst="rect">
            <a:avLst/>
          </a:prstGeom>
        </p:spPr>
        <p:txBody>
          <a:bodyPr vert="horz" lIns="0" tIns="0" rIns="0" bIns="0" rtlCol="0">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457200" indent="-457200">
              <a:spcBef>
                <a:spcPts val="0"/>
              </a:spcBef>
              <a:spcAft>
                <a:spcPts val="600"/>
              </a:spcAft>
              <a:buAutoNum type="alphaLcParenR"/>
            </a:pPr>
            <a:r>
              <a:rPr lang="en-US" sz="1400" b="1" dirty="0">
                <a:latin typeface="Arial" panose="020B0604020202020204" pitchFamily="34" charset="0"/>
                <a:cs typeface="Arial" panose="020B0604020202020204" pitchFamily="34" charset="0"/>
              </a:rPr>
              <a:t>ENTRY CRITERIA: ¿LIKELIHOOD OF INSOLVENCY OR IMMINENT INSOLVENCY?</a:t>
            </a:r>
          </a:p>
          <a:p>
            <a:pPr marL="457200" indent="-457200">
              <a:spcBef>
                <a:spcPts val="0"/>
              </a:spcBef>
              <a:spcAft>
                <a:spcPts val="600"/>
              </a:spcAft>
              <a:buAutoNum type="alphaLcParenR"/>
            </a:pPr>
            <a:r>
              <a:rPr lang="en-US" sz="1400" b="1" dirty="0">
                <a:latin typeface="Arial" panose="020B0604020202020204" pitchFamily="34" charset="0"/>
                <a:cs typeface="Arial" panose="020B0604020202020204" pitchFamily="34" charset="0"/>
              </a:rPr>
              <a:t>IMPAIRMENT OF NON-FINANCIAL CREDITORS AND COMMERCIAL </a:t>
            </a:r>
            <a:br>
              <a:rPr lang="en-US" sz="1400" b="1" dirty="0">
                <a:latin typeface="Arial" panose="020B0604020202020204" pitchFamily="34" charset="0"/>
                <a:cs typeface="Arial" panose="020B0604020202020204" pitchFamily="34" charset="0"/>
              </a:rPr>
            </a:br>
            <a:r>
              <a:rPr lang="en-US" sz="1400" b="1" dirty="0">
                <a:latin typeface="Arial" panose="020B0604020202020204" pitchFamily="34" charset="0"/>
                <a:cs typeface="Arial" panose="020B0604020202020204" pitchFamily="34" charset="0"/>
              </a:rPr>
              <a:t>EXECUTORY CONTRACTS</a:t>
            </a:r>
          </a:p>
          <a:p>
            <a:endParaRPr lang="fr-FR" sz="1600" dirty="0">
              <a:latin typeface="Arial" panose="020B0604020202020204" pitchFamily="34" charset="0"/>
              <a:cs typeface="Arial" panose="020B0604020202020204" pitchFamily="34" charset="0"/>
            </a:endParaRPr>
          </a:p>
        </p:txBody>
      </p:sp>
      <p:sp>
        <p:nvSpPr>
          <p:cNvPr id="8" name="Subtitle 2"/>
          <p:cNvSpPr txBox="1">
            <a:spLocks/>
          </p:cNvSpPr>
          <p:nvPr/>
        </p:nvSpPr>
        <p:spPr>
          <a:xfrm>
            <a:off x="793102" y="6475444"/>
            <a:ext cx="7296539" cy="167951"/>
          </a:xfrm>
          <a:prstGeom prst="rect">
            <a:avLst/>
          </a:prstGeom>
        </p:spPr>
        <p:txBody>
          <a:bodyPr vert="horz" lIns="0" tIns="0" rIns="0" bIns="0" rtlCol="0">
            <a:no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algn="l">
              <a:spcBef>
                <a:spcPts val="0"/>
              </a:spcBef>
              <a:defRPr/>
            </a:pPr>
            <a:r>
              <a:rPr lang="nl-BE" sz="1000" dirty="0">
                <a:solidFill>
                  <a:schemeClr val="tx1">
                    <a:lumMod val="95000"/>
                    <a:lumOff val="5000"/>
                  </a:schemeClr>
                </a:solidFill>
                <a:latin typeface="Arial" panose="020B0604020202020204" pitchFamily="34" charset="0"/>
                <a:cs typeface="Arial" panose="020B0604020202020204" pitchFamily="34" charset="0"/>
              </a:rPr>
              <a:t>6/10/17</a:t>
            </a:r>
            <a:endParaRPr lang="en-US" sz="1000" i="1" dirty="0">
              <a:solidFill>
                <a:schemeClr val="tx1">
                  <a:lumMod val="95000"/>
                  <a:lumOff val="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007980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793102" y="1673353"/>
            <a:ext cx="7865705" cy="1013863"/>
          </a:xfrm>
          <a:prstGeom prst="rect">
            <a:avLst/>
          </a:prstGeom>
        </p:spPr>
        <p:txBody>
          <a:bodyPr vert="horz" lIns="0" tIns="0" rIns="0" bIns="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sz="2600" b="1" dirty="0">
                <a:latin typeface="Arial" panose="020B0604020202020204" pitchFamily="34" charset="0"/>
                <a:cs typeface="Arial" panose="020B0604020202020204" pitchFamily="34" charset="0"/>
              </a:rPr>
              <a:t>A) ENTRY CRITERIA: ¿LIKELIHOOD OF INSOLVENCY OR IMMINENT INSOLVENCY?</a:t>
            </a:r>
          </a:p>
        </p:txBody>
      </p:sp>
      <p:sp>
        <p:nvSpPr>
          <p:cNvPr id="7" name="Subtitle 2"/>
          <p:cNvSpPr txBox="1">
            <a:spLocks/>
          </p:cNvSpPr>
          <p:nvPr/>
        </p:nvSpPr>
        <p:spPr>
          <a:xfrm>
            <a:off x="793102" y="2558867"/>
            <a:ext cx="7940351" cy="3354959"/>
          </a:xfrm>
          <a:prstGeom prst="rect">
            <a:avLst/>
          </a:prstGeom>
        </p:spPr>
        <p:txBody>
          <a:bodyPr vert="horz" lIns="0" tIns="0" rIns="0" bIns="0" rtlCol="0">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spcBef>
                <a:spcPts val="0"/>
              </a:spcBef>
              <a:spcAft>
                <a:spcPts val="600"/>
              </a:spcAft>
              <a:buFont typeface="+mj-lt"/>
              <a:buAutoNum type="arabicPeriod"/>
            </a:pPr>
            <a:r>
              <a:rPr lang="en-US" sz="1400" dirty="0">
                <a:latin typeface="Arial" panose="020B0604020202020204" pitchFamily="34" charset="0"/>
                <a:cs typeface="Arial" panose="020B0604020202020204" pitchFamily="34" charset="0"/>
              </a:rPr>
              <a:t>Entry criteria in Directive: likelihood of insolvency</a:t>
            </a:r>
          </a:p>
          <a:p>
            <a:pPr>
              <a:spcBef>
                <a:spcPts val="0"/>
              </a:spcBef>
              <a:spcAft>
                <a:spcPts val="600"/>
              </a:spcAft>
              <a:buFont typeface="+mj-lt"/>
              <a:buAutoNum type="arabicPeriod"/>
            </a:pPr>
            <a:r>
              <a:rPr lang="en-US" sz="1400" dirty="0">
                <a:latin typeface="Arial" panose="020B0604020202020204" pitchFamily="34" charset="0"/>
                <a:cs typeface="Arial" panose="020B0604020202020204" pitchFamily="34" charset="0"/>
              </a:rPr>
              <a:t>Problem: affecting shareholders through Plan before collective action is triggered</a:t>
            </a:r>
          </a:p>
          <a:p>
            <a:pPr>
              <a:spcBef>
                <a:spcPts val="0"/>
              </a:spcBef>
              <a:spcAft>
                <a:spcPts val="600"/>
              </a:spcAft>
              <a:buFont typeface="+mj-lt"/>
              <a:buAutoNum type="arabicPeriod"/>
            </a:pPr>
            <a:r>
              <a:rPr lang="en-US" sz="1400" dirty="0">
                <a:latin typeface="Arial" panose="020B0604020202020204" pitchFamily="34" charset="0"/>
                <a:cs typeface="Arial" panose="020B0604020202020204" pitchFamily="34" charset="0"/>
              </a:rPr>
              <a:t>Two possible approaches:</a:t>
            </a:r>
          </a:p>
          <a:p>
            <a:pPr lvl="1">
              <a:spcBef>
                <a:spcPts val="0"/>
              </a:spcBef>
              <a:spcAft>
                <a:spcPts val="600"/>
              </a:spcAft>
              <a:buAutoNum type="alphaLcParenR"/>
            </a:pPr>
            <a:r>
              <a:rPr lang="en-US" sz="1400" dirty="0">
                <a:latin typeface="Arial" panose="020B0604020202020204" pitchFamily="34" charset="0"/>
                <a:cs typeface="Arial" panose="020B0604020202020204" pitchFamily="34" charset="0"/>
              </a:rPr>
              <a:t>Dutch Scheme Bill: requirement of “imminence”: justification to:</a:t>
            </a:r>
          </a:p>
          <a:p>
            <a:pPr lvl="3" indent="-285750">
              <a:spcBef>
                <a:spcPts val="0"/>
              </a:spcBef>
              <a:spcAft>
                <a:spcPts val="600"/>
              </a:spcAft>
              <a:buAutoNum type="romanLcParenBoth"/>
            </a:pPr>
            <a:r>
              <a:rPr lang="en-US" sz="1400" dirty="0">
                <a:latin typeface="Arial" panose="020B0604020202020204" pitchFamily="34" charset="0"/>
                <a:cs typeface="Arial" panose="020B0604020202020204" pitchFamily="34" charset="0"/>
              </a:rPr>
              <a:t>shareholder impairment and</a:t>
            </a:r>
          </a:p>
          <a:p>
            <a:pPr lvl="3" indent="-285750">
              <a:spcBef>
                <a:spcPts val="0"/>
              </a:spcBef>
              <a:spcAft>
                <a:spcPts val="600"/>
              </a:spcAft>
              <a:buAutoNum type="romanLcParenBoth"/>
            </a:pPr>
            <a:r>
              <a:rPr lang="en-US" sz="1400" dirty="0">
                <a:latin typeface="Arial" panose="020B0604020202020204" pitchFamily="34" charset="0"/>
                <a:cs typeface="Arial" panose="020B0604020202020204" pitchFamily="34" charset="0"/>
              </a:rPr>
              <a:t>right of creditors to propose a Plan.</a:t>
            </a:r>
          </a:p>
          <a:p>
            <a:pPr lvl="1">
              <a:spcBef>
                <a:spcPts val="0"/>
              </a:spcBef>
              <a:spcAft>
                <a:spcPts val="600"/>
              </a:spcAft>
              <a:buAutoNum type="alphaLcParenR"/>
            </a:pPr>
            <a:r>
              <a:rPr lang="en-US" sz="1400" dirty="0">
                <a:latin typeface="Arial" panose="020B0604020202020204" pitchFamily="34" charset="0"/>
                <a:cs typeface="Arial" panose="020B0604020202020204" pitchFamily="34" charset="0"/>
              </a:rPr>
              <a:t>US Ch11 / UK Pre-pack Scheme: No entry criteria or simply likelihood of insolvency. Justification of shareholder impairment is left to other safeguards:</a:t>
            </a:r>
          </a:p>
          <a:p>
            <a:pPr marL="1714500" lvl="3" indent="-400050">
              <a:spcBef>
                <a:spcPts val="0"/>
              </a:spcBef>
              <a:spcAft>
                <a:spcPts val="600"/>
              </a:spcAft>
              <a:buAutoNum type="romanLcParenBoth"/>
            </a:pPr>
            <a:r>
              <a:rPr lang="en-US" sz="1400" dirty="0">
                <a:latin typeface="Arial" panose="020B0604020202020204" pitchFamily="34" charset="0"/>
                <a:cs typeface="Arial" panose="020B0604020202020204" pitchFamily="34" charset="0"/>
              </a:rPr>
              <a:t>Directors liability: deciding moment to file (prior notice to shareholders) + choosing amongst possible Plans.</a:t>
            </a:r>
          </a:p>
          <a:p>
            <a:pPr marL="1714500" lvl="3" indent="-400050">
              <a:spcBef>
                <a:spcPts val="0"/>
              </a:spcBef>
              <a:spcAft>
                <a:spcPts val="600"/>
              </a:spcAft>
              <a:buAutoNum type="romanLcParenBoth"/>
            </a:pPr>
            <a:r>
              <a:rPr lang="en-US" sz="1400" dirty="0">
                <a:latin typeface="Arial" panose="020B0604020202020204" pitchFamily="34" charset="0"/>
                <a:cs typeface="Arial" panose="020B0604020202020204" pitchFamily="34" charset="0"/>
              </a:rPr>
              <a:t>Valuation and viability test.</a:t>
            </a:r>
          </a:p>
          <a:p>
            <a:pPr>
              <a:spcBef>
                <a:spcPts val="0"/>
              </a:spcBef>
              <a:spcAft>
                <a:spcPts val="600"/>
              </a:spcAft>
              <a:buFont typeface="+mj-lt"/>
              <a:buAutoNum type="arabicPeriod"/>
            </a:pPr>
            <a:r>
              <a:rPr lang="en-US" sz="1400" dirty="0">
                <a:latin typeface="Arial" panose="020B0604020202020204" pitchFamily="34" charset="0"/>
                <a:cs typeface="Arial" panose="020B0604020202020204" pitchFamily="34" charset="0"/>
              </a:rPr>
              <a:t>In practice, difficult to distinguish “likelihood” from “imminence”.</a:t>
            </a:r>
          </a:p>
          <a:p>
            <a:pPr marL="0" indent="0">
              <a:spcBef>
                <a:spcPts val="0"/>
              </a:spcBef>
              <a:spcAft>
                <a:spcPts val="600"/>
              </a:spcAft>
              <a:buNone/>
            </a:pPr>
            <a:endParaRPr lang="en-US" sz="1400" b="1" dirty="0">
              <a:latin typeface="Arial" panose="020B0604020202020204" pitchFamily="34" charset="0"/>
              <a:cs typeface="Arial" panose="020B0604020202020204" pitchFamily="34" charset="0"/>
            </a:endParaRPr>
          </a:p>
          <a:p>
            <a:pPr marL="0" indent="0">
              <a:spcBef>
                <a:spcPts val="0"/>
              </a:spcBef>
              <a:spcAft>
                <a:spcPts val="600"/>
              </a:spcAft>
              <a:buNone/>
            </a:pPr>
            <a:endParaRPr lang="en-US" sz="1400" b="1" dirty="0">
              <a:latin typeface="Arial" panose="020B0604020202020204" pitchFamily="34" charset="0"/>
              <a:cs typeface="Arial" panose="020B0604020202020204" pitchFamily="34" charset="0"/>
            </a:endParaRPr>
          </a:p>
          <a:p>
            <a:pPr marL="0" indent="0">
              <a:spcBef>
                <a:spcPts val="0"/>
              </a:spcBef>
              <a:spcAft>
                <a:spcPts val="600"/>
              </a:spcAft>
              <a:buNone/>
            </a:pPr>
            <a:endParaRPr lang="en-US" sz="1400" b="1" dirty="0">
              <a:latin typeface="Arial" panose="020B0604020202020204" pitchFamily="34" charset="0"/>
              <a:cs typeface="Arial" panose="020B0604020202020204" pitchFamily="34" charset="0"/>
            </a:endParaRPr>
          </a:p>
        </p:txBody>
      </p:sp>
      <p:sp>
        <p:nvSpPr>
          <p:cNvPr id="8" name="Subtitle 2"/>
          <p:cNvSpPr txBox="1">
            <a:spLocks/>
          </p:cNvSpPr>
          <p:nvPr/>
        </p:nvSpPr>
        <p:spPr>
          <a:xfrm>
            <a:off x="793102" y="6475444"/>
            <a:ext cx="7296539" cy="167951"/>
          </a:xfrm>
          <a:prstGeom prst="rect">
            <a:avLst/>
          </a:prstGeom>
        </p:spPr>
        <p:txBody>
          <a:bodyPr vert="horz" lIns="0" tIns="0" rIns="0" bIns="0" rtlCol="0">
            <a:no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algn="l">
              <a:spcBef>
                <a:spcPts val="0"/>
              </a:spcBef>
              <a:defRPr/>
            </a:pPr>
            <a:r>
              <a:rPr lang="nl-BE" sz="1000" dirty="0">
                <a:solidFill>
                  <a:schemeClr val="tx1">
                    <a:lumMod val="95000"/>
                    <a:lumOff val="5000"/>
                  </a:schemeClr>
                </a:solidFill>
                <a:latin typeface="Arial" panose="020B0604020202020204" pitchFamily="34" charset="0"/>
                <a:cs typeface="Arial" panose="020B0604020202020204" pitchFamily="34" charset="0"/>
              </a:rPr>
              <a:t>6/10/17</a:t>
            </a:r>
            <a:endParaRPr lang="en-US" sz="1000" i="1" dirty="0">
              <a:solidFill>
                <a:schemeClr val="tx1">
                  <a:lumMod val="95000"/>
                  <a:lumOff val="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105833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793102" y="1673353"/>
            <a:ext cx="7865705" cy="1013863"/>
          </a:xfrm>
          <a:prstGeom prst="rect">
            <a:avLst/>
          </a:prstGeom>
        </p:spPr>
        <p:txBody>
          <a:bodyPr vert="horz" lIns="0" tIns="0" rIns="0" bIns="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sz="2600" b="1" dirty="0">
                <a:latin typeface="Arial" panose="020B0604020202020204" pitchFamily="34" charset="0"/>
                <a:cs typeface="Arial" panose="020B0604020202020204" pitchFamily="34" charset="0"/>
              </a:rPr>
              <a:t>B) IMPAIRMENT OF NON-FINANCIAL</a:t>
            </a:r>
            <a:br>
              <a:rPr lang="en-US" sz="2600" b="1" dirty="0">
                <a:latin typeface="Arial" panose="020B0604020202020204" pitchFamily="34" charset="0"/>
                <a:cs typeface="Arial" panose="020B0604020202020204" pitchFamily="34" charset="0"/>
              </a:rPr>
            </a:br>
            <a:r>
              <a:rPr lang="en-US" sz="2600" b="1" dirty="0">
                <a:latin typeface="Arial" panose="020B0604020202020204" pitchFamily="34" charset="0"/>
                <a:cs typeface="Arial" panose="020B0604020202020204" pitchFamily="34" charset="0"/>
              </a:rPr>
              <a:t>CREDITORS AND EXECUTORY CONTRACTS</a:t>
            </a:r>
          </a:p>
        </p:txBody>
      </p:sp>
      <p:sp>
        <p:nvSpPr>
          <p:cNvPr id="7" name="Subtitle 2"/>
          <p:cNvSpPr txBox="1">
            <a:spLocks/>
          </p:cNvSpPr>
          <p:nvPr/>
        </p:nvSpPr>
        <p:spPr>
          <a:xfrm>
            <a:off x="793102" y="2700000"/>
            <a:ext cx="7940351" cy="2090057"/>
          </a:xfrm>
          <a:prstGeom prst="rect">
            <a:avLst/>
          </a:prstGeom>
        </p:spPr>
        <p:txBody>
          <a:bodyPr vert="horz" lIns="0" tIns="0" rIns="0" bIns="0" rtlCol="0">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spcBef>
                <a:spcPts val="0"/>
              </a:spcBef>
              <a:spcAft>
                <a:spcPts val="600"/>
              </a:spcAft>
              <a:buFont typeface="Arial" panose="020B0604020202020204" pitchFamily="34" charset="0"/>
              <a:buChar char="–"/>
            </a:pPr>
            <a:r>
              <a:rPr lang="en-US" sz="1200" dirty="0">
                <a:latin typeface="Arial" panose="020B0604020202020204" pitchFamily="34" charset="0"/>
                <a:cs typeface="Arial" panose="020B0604020202020204" pitchFamily="34" charset="0"/>
              </a:rPr>
              <a:t>German criticism, initiated by the banking sector, to the inclusion of non-financial creditors</a:t>
            </a:r>
          </a:p>
          <a:p>
            <a:pPr>
              <a:spcBef>
                <a:spcPts val="0"/>
              </a:spcBef>
              <a:spcAft>
                <a:spcPts val="600"/>
              </a:spcAft>
              <a:buFont typeface="Arial" panose="020B0604020202020204" pitchFamily="34" charset="0"/>
              <a:buChar char="–"/>
            </a:pPr>
            <a:r>
              <a:rPr lang="en-US" sz="1200" dirty="0">
                <a:latin typeface="Arial" panose="020B0604020202020204" pitchFamily="34" charset="0"/>
                <a:cs typeface="Arial" panose="020B0604020202020204" pitchFamily="34" charset="0"/>
              </a:rPr>
              <a:t>The need for exemptions and specific safeguards for financial transactions</a:t>
            </a:r>
          </a:p>
          <a:p>
            <a:pPr>
              <a:spcBef>
                <a:spcPts val="0"/>
              </a:spcBef>
              <a:spcAft>
                <a:spcPts val="600"/>
              </a:spcAft>
              <a:buFont typeface="Arial" panose="020B0604020202020204" pitchFamily="34" charset="0"/>
              <a:buChar char="–"/>
            </a:pPr>
            <a:r>
              <a:rPr lang="en-US" sz="1200" dirty="0">
                <a:latin typeface="Arial" panose="020B0604020202020204" pitchFamily="34" charset="0"/>
                <a:cs typeface="Arial" panose="020B0604020202020204" pitchFamily="34" charset="0"/>
              </a:rPr>
              <a:t>Proven by the success of UK scheme of arrangements, mainly focusing on financial creditors (usually at the level of the UK mother company of the group and not affecting the operating subsidiaries)</a:t>
            </a:r>
          </a:p>
          <a:p>
            <a:pPr>
              <a:spcBef>
                <a:spcPts val="0"/>
              </a:spcBef>
              <a:spcAft>
                <a:spcPts val="600"/>
              </a:spcAft>
              <a:buFont typeface="Arial" panose="020B0604020202020204" pitchFamily="34" charset="0"/>
              <a:buChar char="–"/>
            </a:pPr>
            <a:r>
              <a:rPr lang="en-US" sz="1200" dirty="0">
                <a:latin typeface="Arial" panose="020B0604020202020204" pitchFamily="34" charset="0"/>
                <a:cs typeface="Arial" panose="020B0604020202020204" pitchFamily="34" charset="0"/>
              </a:rPr>
              <a:t>Impairment of non-financial creditors :</a:t>
            </a:r>
          </a:p>
          <a:p>
            <a:pPr marL="625475" lvl="1" indent="-271463">
              <a:spcBef>
                <a:spcPts val="0"/>
              </a:spcBef>
              <a:spcAft>
                <a:spcPts val="600"/>
              </a:spcAft>
              <a:buFont typeface="Arial" panose="020B0604020202020204" pitchFamily="34" charset="0"/>
              <a:buChar char="•"/>
            </a:pPr>
            <a:r>
              <a:rPr lang="en-US" sz="1200" i="1" dirty="0">
                <a:latin typeface="Arial" panose="020B0604020202020204" pitchFamily="34" charset="0"/>
                <a:cs typeface="Arial" panose="020B0604020202020204" pitchFamily="34" charset="0"/>
              </a:rPr>
              <a:t>creates stigma affecting short-term debt, </a:t>
            </a:r>
            <a:r>
              <a:rPr lang="en-US" sz="1200" b="1" i="1" dirty="0">
                <a:latin typeface="Arial" panose="020B0604020202020204" pitchFamily="34" charset="0"/>
                <a:cs typeface="Arial" panose="020B0604020202020204" pitchFamily="34" charset="0"/>
              </a:rPr>
              <a:t>i.e. debt associated with the day to day operations of the company, can have roller-coaster effect</a:t>
            </a:r>
          </a:p>
          <a:p>
            <a:pPr marL="625475" lvl="1" indent="-271463">
              <a:spcBef>
                <a:spcPts val="0"/>
              </a:spcBef>
              <a:spcAft>
                <a:spcPts val="600"/>
              </a:spcAft>
              <a:buFont typeface="Arial" panose="020B0604020202020204" pitchFamily="34" charset="0"/>
              <a:buChar char="•"/>
            </a:pPr>
            <a:r>
              <a:rPr lang="en-US" sz="1200" i="1" dirty="0">
                <a:latin typeface="Arial" panose="020B0604020202020204" pitchFamily="34" charset="0"/>
                <a:cs typeface="Arial" panose="020B0604020202020204" pitchFamily="34" charset="0"/>
              </a:rPr>
              <a:t>entails an inconsistent treatment of executory contracts</a:t>
            </a:r>
          </a:p>
        </p:txBody>
      </p:sp>
      <p:sp>
        <p:nvSpPr>
          <p:cNvPr id="8" name="Subtitle 2"/>
          <p:cNvSpPr txBox="1">
            <a:spLocks/>
          </p:cNvSpPr>
          <p:nvPr/>
        </p:nvSpPr>
        <p:spPr>
          <a:xfrm>
            <a:off x="793102" y="6475444"/>
            <a:ext cx="7296539" cy="167951"/>
          </a:xfrm>
          <a:prstGeom prst="rect">
            <a:avLst/>
          </a:prstGeom>
        </p:spPr>
        <p:txBody>
          <a:bodyPr vert="horz" lIns="0" tIns="0" rIns="0" bIns="0" rtlCol="0">
            <a:no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algn="l">
              <a:spcBef>
                <a:spcPts val="0"/>
              </a:spcBef>
              <a:defRPr/>
            </a:pPr>
            <a:r>
              <a:rPr lang="nl-BE" sz="1000" dirty="0">
                <a:solidFill>
                  <a:schemeClr val="tx1">
                    <a:lumMod val="95000"/>
                    <a:lumOff val="5000"/>
                  </a:schemeClr>
                </a:solidFill>
                <a:latin typeface="Arial" panose="020B0604020202020204" pitchFamily="34" charset="0"/>
                <a:cs typeface="Arial" panose="020B0604020202020204" pitchFamily="34" charset="0"/>
              </a:rPr>
              <a:t>6/10/17</a:t>
            </a:r>
            <a:endParaRPr lang="en-US" sz="1000" i="1" dirty="0">
              <a:solidFill>
                <a:schemeClr val="tx1">
                  <a:lumMod val="95000"/>
                  <a:lumOff val="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041294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793102" y="1673353"/>
            <a:ext cx="7865705" cy="1013863"/>
          </a:xfrm>
          <a:prstGeom prst="rect">
            <a:avLst/>
          </a:prstGeom>
        </p:spPr>
        <p:txBody>
          <a:bodyPr vert="horz" lIns="0" tIns="0" rIns="0" bIns="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sz="2600" b="1" dirty="0">
                <a:latin typeface="Arial" panose="020B0604020202020204" pitchFamily="34" charset="0"/>
                <a:cs typeface="Arial" panose="020B0604020202020204" pitchFamily="34" charset="0"/>
              </a:rPr>
              <a:t>4. POSSIBLE ADDITIONS TO </a:t>
            </a:r>
            <a:br>
              <a:rPr lang="en-US" sz="2600" b="1" dirty="0">
                <a:latin typeface="Arial" panose="020B0604020202020204" pitchFamily="34" charset="0"/>
                <a:cs typeface="Arial" panose="020B0604020202020204" pitchFamily="34" charset="0"/>
              </a:rPr>
            </a:br>
            <a:r>
              <a:rPr lang="en-US" sz="2600" b="1" dirty="0">
                <a:latin typeface="Arial" panose="020B0604020202020204" pitchFamily="34" charset="0"/>
                <a:cs typeface="Arial" panose="020B0604020202020204" pitchFamily="34" charset="0"/>
              </a:rPr>
              <a:t>THE PROPOSAL</a:t>
            </a:r>
          </a:p>
        </p:txBody>
      </p:sp>
      <p:sp>
        <p:nvSpPr>
          <p:cNvPr id="7" name="Subtitle 2"/>
          <p:cNvSpPr txBox="1">
            <a:spLocks/>
          </p:cNvSpPr>
          <p:nvPr/>
        </p:nvSpPr>
        <p:spPr>
          <a:xfrm>
            <a:off x="793102" y="2700000"/>
            <a:ext cx="7940351" cy="2090057"/>
          </a:xfrm>
          <a:prstGeom prst="rect">
            <a:avLst/>
          </a:prstGeom>
        </p:spPr>
        <p:txBody>
          <a:bodyPr vert="horz" lIns="0" tIns="0" rIns="0" bIns="0" rtlCol="0">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457200" indent="-457200">
              <a:spcBef>
                <a:spcPts val="0"/>
              </a:spcBef>
              <a:spcAft>
                <a:spcPts val="600"/>
              </a:spcAft>
              <a:buAutoNum type="alphaLcParenR"/>
            </a:pPr>
            <a:r>
              <a:rPr lang="en-US" sz="1400" b="1" dirty="0">
                <a:latin typeface="Arial" panose="020B0604020202020204" pitchFamily="34" charset="0"/>
                <a:cs typeface="Arial" panose="020B0604020202020204" pitchFamily="34" charset="0"/>
              </a:rPr>
              <a:t>RELEASE OF THIRD PARTIES</a:t>
            </a:r>
          </a:p>
          <a:p>
            <a:pPr marL="457200" indent="-457200">
              <a:spcBef>
                <a:spcPts val="0"/>
              </a:spcBef>
              <a:spcAft>
                <a:spcPts val="600"/>
              </a:spcAft>
              <a:buAutoNum type="alphaLcParenR"/>
            </a:pPr>
            <a:r>
              <a:rPr lang="en-US" sz="1400" b="1" dirty="0">
                <a:latin typeface="Arial" panose="020B0604020202020204" pitchFamily="34" charset="0"/>
                <a:cs typeface="Arial" panose="020B0604020202020204" pitchFamily="34" charset="0"/>
              </a:rPr>
              <a:t>RULES FOR LIQUIDATION A BUSINESS AS A GOING-CONCERN</a:t>
            </a:r>
          </a:p>
        </p:txBody>
      </p:sp>
      <p:sp>
        <p:nvSpPr>
          <p:cNvPr id="8" name="Subtitle 2"/>
          <p:cNvSpPr txBox="1">
            <a:spLocks/>
          </p:cNvSpPr>
          <p:nvPr/>
        </p:nvSpPr>
        <p:spPr>
          <a:xfrm>
            <a:off x="793102" y="6475444"/>
            <a:ext cx="7296539" cy="167951"/>
          </a:xfrm>
          <a:prstGeom prst="rect">
            <a:avLst/>
          </a:prstGeom>
        </p:spPr>
        <p:txBody>
          <a:bodyPr vert="horz" lIns="0" tIns="0" rIns="0" bIns="0" rtlCol="0">
            <a:no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algn="l">
              <a:spcBef>
                <a:spcPts val="0"/>
              </a:spcBef>
              <a:defRPr/>
            </a:pPr>
            <a:r>
              <a:rPr lang="nl-BE" sz="1000" dirty="0">
                <a:solidFill>
                  <a:schemeClr val="tx1">
                    <a:lumMod val="95000"/>
                    <a:lumOff val="5000"/>
                  </a:schemeClr>
                </a:solidFill>
                <a:latin typeface="Arial" panose="020B0604020202020204" pitchFamily="34" charset="0"/>
                <a:cs typeface="Arial" panose="020B0604020202020204" pitchFamily="34" charset="0"/>
              </a:rPr>
              <a:t>6/10/17</a:t>
            </a:r>
            <a:endParaRPr lang="en-US" sz="1000" i="1" dirty="0">
              <a:solidFill>
                <a:schemeClr val="tx1">
                  <a:lumMod val="95000"/>
                  <a:lumOff val="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652882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793102" y="1673353"/>
            <a:ext cx="7865705" cy="1013863"/>
          </a:xfrm>
          <a:prstGeom prst="rect">
            <a:avLst/>
          </a:prstGeom>
        </p:spPr>
        <p:txBody>
          <a:bodyPr vert="horz" lIns="0" tIns="0" rIns="0" bIns="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sz="2600" b="1" dirty="0">
                <a:latin typeface="Arial" panose="020B0604020202020204" pitchFamily="34" charset="0"/>
                <a:cs typeface="Arial" panose="020B0604020202020204" pitchFamily="34" charset="0"/>
              </a:rPr>
              <a:t>A) RELEASE OF THIRD PARTIES</a:t>
            </a:r>
          </a:p>
        </p:txBody>
      </p:sp>
      <p:sp>
        <p:nvSpPr>
          <p:cNvPr id="7" name="Subtitle 2"/>
          <p:cNvSpPr txBox="1">
            <a:spLocks/>
          </p:cNvSpPr>
          <p:nvPr/>
        </p:nvSpPr>
        <p:spPr>
          <a:xfrm>
            <a:off x="793102" y="2700000"/>
            <a:ext cx="7940351" cy="2090057"/>
          </a:xfrm>
          <a:prstGeom prst="rect">
            <a:avLst/>
          </a:prstGeom>
        </p:spPr>
        <p:txBody>
          <a:bodyPr vert="horz" lIns="0" tIns="0" rIns="0" bIns="0" rtlCol="0">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spcBef>
                <a:spcPts val="0"/>
              </a:spcBef>
              <a:spcAft>
                <a:spcPts val="600"/>
              </a:spcAft>
              <a:buFont typeface="Arial" panose="020B0604020202020204" pitchFamily="34" charset="0"/>
              <a:buChar char="–"/>
            </a:pPr>
            <a:r>
              <a:rPr lang="en-US" sz="1200" dirty="0">
                <a:latin typeface="Arial" panose="020B0604020202020204" pitchFamily="34" charset="0"/>
                <a:cs typeface="Arial" panose="020B0604020202020204" pitchFamily="34" charset="0"/>
              </a:rPr>
              <a:t>importance of releasing guarantees</a:t>
            </a:r>
          </a:p>
          <a:p>
            <a:pPr>
              <a:spcBef>
                <a:spcPts val="0"/>
              </a:spcBef>
              <a:spcAft>
                <a:spcPts val="600"/>
              </a:spcAft>
              <a:buFont typeface="Arial" panose="020B0604020202020204" pitchFamily="34" charset="0"/>
              <a:buChar char="–"/>
            </a:pPr>
            <a:r>
              <a:rPr lang="en-US" sz="1200" dirty="0">
                <a:latin typeface="Arial" panose="020B0604020202020204" pitchFamily="34" charset="0"/>
                <a:cs typeface="Arial" panose="020B0604020202020204" pitchFamily="34" charset="0"/>
              </a:rPr>
              <a:t>UK – US – NL</a:t>
            </a:r>
          </a:p>
          <a:p>
            <a:pPr>
              <a:spcBef>
                <a:spcPts val="0"/>
              </a:spcBef>
              <a:spcAft>
                <a:spcPts val="600"/>
              </a:spcAft>
              <a:buFont typeface="Arial" panose="020B0604020202020204" pitchFamily="34" charset="0"/>
              <a:buChar char="–"/>
            </a:pPr>
            <a:r>
              <a:rPr lang="en-US" sz="1200" dirty="0">
                <a:latin typeface="Arial" panose="020B0604020202020204" pitchFamily="34" charset="0"/>
                <a:cs typeface="Arial" panose="020B0604020202020204" pitchFamily="34" charset="0"/>
              </a:rPr>
              <a:t>safeguards</a:t>
            </a:r>
          </a:p>
          <a:p>
            <a:pPr>
              <a:spcBef>
                <a:spcPts val="0"/>
              </a:spcBef>
              <a:spcAft>
                <a:spcPts val="600"/>
              </a:spcAft>
              <a:buFont typeface="Arial" panose="020B0604020202020204" pitchFamily="34" charset="0"/>
              <a:buChar char="–"/>
            </a:pPr>
            <a:r>
              <a:rPr lang="en-US" sz="1200" dirty="0">
                <a:latin typeface="Arial" panose="020B0604020202020204" pitchFamily="34" charset="0"/>
                <a:cs typeface="Arial" panose="020B0604020202020204" pitchFamily="34" charset="0"/>
              </a:rPr>
              <a:t>cross-border challenges</a:t>
            </a:r>
          </a:p>
        </p:txBody>
      </p:sp>
      <p:sp>
        <p:nvSpPr>
          <p:cNvPr id="8" name="Subtitle 2"/>
          <p:cNvSpPr txBox="1">
            <a:spLocks/>
          </p:cNvSpPr>
          <p:nvPr/>
        </p:nvSpPr>
        <p:spPr>
          <a:xfrm>
            <a:off x="793102" y="6475444"/>
            <a:ext cx="7296539" cy="167951"/>
          </a:xfrm>
          <a:prstGeom prst="rect">
            <a:avLst/>
          </a:prstGeom>
        </p:spPr>
        <p:txBody>
          <a:bodyPr vert="horz" lIns="0" tIns="0" rIns="0" bIns="0" rtlCol="0">
            <a:no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algn="l">
              <a:spcBef>
                <a:spcPts val="0"/>
              </a:spcBef>
              <a:defRPr/>
            </a:pPr>
            <a:r>
              <a:rPr lang="nl-BE" sz="1000" dirty="0">
                <a:solidFill>
                  <a:schemeClr val="tx1">
                    <a:lumMod val="95000"/>
                    <a:lumOff val="5000"/>
                  </a:schemeClr>
                </a:solidFill>
                <a:latin typeface="Arial" panose="020B0604020202020204" pitchFamily="34" charset="0"/>
                <a:cs typeface="Arial" panose="020B0604020202020204" pitchFamily="34" charset="0"/>
              </a:rPr>
              <a:t>6/10/17</a:t>
            </a:r>
            <a:endParaRPr lang="en-US" sz="1000" i="1" dirty="0">
              <a:solidFill>
                <a:schemeClr val="tx1">
                  <a:lumMod val="95000"/>
                  <a:lumOff val="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575005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793102" y="1673353"/>
            <a:ext cx="7865705" cy="1013863"/>
          </a:xfrm>
          <a:prstGeom prst="rect">
            <a:avLst/>
          </a:prstGeom>
        </p:spPr>
        <p:txBody>
          <a:bodyPr vert="horz" lIns="0" tIns="0" rIns="0" bIns="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sz="2600" b="1" dirty="0">
                <a:latin typeface="Arial" panose="020B0604020202020204" pitchFamily="34" charset="0"/>
                <a:cs typeface="Arial" panose="020B0604020202020204" pitchFamily="34" charset="0"/>
              </a:rPr>
              <a:t>B) RULES FOR LIQUIDATION A BUSINESS</a:t>
            </a:r>
            <a:br>
              <a:rPr lang="en-US" sz="2600" b="1" dirty="0">
                <a:latin typeface="Arial" panose="020B0604020202020204" pitchFamily="34" charset="0"/>
                <a:cs typeface="Arial" panose="020B0604020202020204" pitchFamily="34" charset="0"/>
              </a:rPr>
            </a:br>
            <a:r>
              <a:rPr lang="en-US" sz="2600" b="1" dirty="0">
                <a:latin typeface="Arial" panose="020B0604020202020204" pitchFamily="34" charset="0"/>
                <a:cs typeface="Arial" panose="020B0604020202020204" pitchFamily="34" charset="0"/>
              </a:rPr>
              <a:t>AS A GOING-CONCERN</a:t>
            </a:r>
          </a:p>
        </p:txBody>
      </p:sp>
      <p:sp>
        <p:nvSpPr>
          <p:cNvPr id="7" name="Subtitle 2"/>
          <p:cNvSpPr txBox="1">
            <a:spLocks/>
          </p:cNvSpPr>
          <p:nvPr/>
        </p:nvSpPr>
        <p:spPr>
          <a:xfrm>
            <a:off x="793102" y="2700000"/>
            <a:ext cx="7940351" cy="2090057"/>
          </a:xfrm>
          <a:prstGeom prst="rect">
            <a:avLst/>
          </a:prstGeom>
        </p:spPr>
        <p:txBody>
          <a:bodyPr vert="horz" lIns="0" tIns="0" rIns="0" bIns="0" rtlCol="0">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spcBef>
                <a:spcPts val="0"/>
              </a:spcBef>
              <a:spcAft>
                <a:spcPts val="600"/>
              </a:spcAft>
              <a:buFont typeface="Arial" panose="020B0604020202020204" pitchFamily="34" charset="0"/>
              <a:buChar char="–"/>
            </a:pPr>
            <a:r>
              <a:rPr lang="en-US" sz="1200" dirty="0">
                <a:latin typeface="Arial" panose="020B0604020202020204" pitchFamily="34" charset="0"/>
                <a:cs typeface="Arial" panose="020B0604020202020204" pitchFamily="34" charset="0"/>
              </a:rPr>
              <a:t>Missed opportunity : introduction of a simple set of guidelines for liquidation ( see 11 U.S. Code paragraph 363- Use, sale, or lease property) as a means to restructure the business, not the company</a:t>
            </a:r>
          </a:p>
          <a:p>
            <a:pPr marL="625475" lvl="1" indent="-271463">
              <a:spcBef>
                <a:spcPts val="0"/>
              </a:spcBef>
              <a:spcAft>
                <a:spcPts val="600"/>
              </a:spcAft>
              <a:buFont typeface="Arial" panose="020B0604020202020204" pitchFamily="34" charset="0"/>
              <a:buChar char="•"/>
            </a:pPr>
            <a:r>
              <a:rPr lang="en-US" sz="1200" dirty="0">
                <a:latin typeface="Arial" panose="020B0604020202020204" pitchFamily="34" charset="0"/>
                <a:cs typeface="Arial" panose="020B0604020202020204" pitchFamily="34" charset="0"/>
              </a:rPr>
              <a:t>public, transparent and competitive procedure</a:t>
            </a:r>
          </a:p>
          <a:p>
            <a:pPr marL="625475" lvl="1" indent="-271463">
              <a:spcBef>
                <a:spcPts val="0"/>
              </a:spcBef>
              <a:spcAft>
                <a:spcPts val="600"/>
              </a:spcAft>
              <a:buFont typeface="Arial" panose="020B0604020202020204" pitchFamily="34" charset="0"/>
              <a:buChar char="•"/>
            </a:pPr>
            <a:r>
              <a:rPr lang="en-US" sz="1200" dirty="0">
                <a:latin typeface="Arial" panose="020B0604020202020204" pitchFamily="34" charset="0"/>
                <a:cs typeface="Arial" panose="020B0604020202020204" pitchFamily="34" charset="0"/>
              </a:rPr>
              <a:t>entrepreneurs and shareholders shall be allowed to participate in the auction  but in compliance with principles under (</a:t>
            </a:r>
            <a:r>
              <a:rPr lang="en-US" sz="1200" dirty="0" err="1">
                <a:latin typeface="Arial" panose="020B0604020202020204" pitchFamily="34" charset="0"/>
                <a:cs typeface="Arial" panose="020B0604020202020204" pitchFamily="34" charset="0"/>
              </a:rPr>
              <a:t>i</a:t>
            </a:r>
            <a:r>
              <a:rPr lang="en-US" sz="1200" dirty="0">
                <a:latin typeface="Arial" panose="020B0604020202020204" pitchFamily="34" charset="0"/>
                <a:cs typeface="Arial" panose="020B0604020202020204" pitchFamily="34" charset="0"/>
              </a:rPr>
              <a:t>) </a:t>
            </a:r>
          </a:p>
          <a:p>
            <a:pPr marL="625475" lvl="1" indent="-271463">
              <a:spcBef>
                <a:spcPts val="0"/>
              </a:spcBef>
              <a:spcAft>
                <a:spcPts val="600"/>
              </a:spcAft>
              <a:buFont typeface="Arial" panose="020B0604020202020204" pitchFamily="34" charset="0"/>
              <a:buChar char="•"/>
            </a:pPr>
            <a:r>
              <a:rPr lang="en-US" sz="1200" dirty="0">
                <a:latin typeface="Arial" panose="020B0604020202020204" pitchFamily="34" charset="0"/>
                <a:cs typeface="Arial" panose="020B0604020202020204" pitchFamily="34" charset="0"/>
              </a:rPr>
              <a:t>rules to allow that critical executory contracts may be transferred from the debtor to the buyer of its business without the need of the contract’s  counterparty consent ( section 365 U.S. Code – Belgian new act)</a:t>
            </a:r>
          </a:p>
          <a:p>
            <a:pPr marL="625475" lvl="1" indent="-271463">
              <a:spcBef>
                <a:spcPts val="0"/>
              </a:spcBef>
              <a:spcAft>
                <a:spcPts val="600"/>
              </a:spcAft>
              <a:buFont typeface="Arial" panose="020B0604020202020204" pitchFamily="34" charset="0"/>
              <a:buChar char="•"/>
            </a:pPr>
            <a:r>
              <a:rPr lang="en-US" sz="1200" dirty="0">
                <a:latin typeface="Arial" panose="020B0604020202020204" pitchFamily="34" charset="0"/>
                <a:cs typeface="Arial" panose="020B0604020202020204" pitchFamily="34" charset="0"/>
              </a:rPr>
              <a:t>within the liquidation proceedings, certain measures (not available otherwise)  should be included in order to facilitate operational restructuring ( </a:t>
            </a:r>
            <a:r>
              <a:rPr lang="en-US" sz="1200" dirty="0" err="1">
                <a:latin typeface="Arial" panose="020B0604020202020204" pitchFamily="34" charset="0"/>
                <a:cs typeface="Arial" panose="020B0604020202020204" pitchFamily="34" charset="0"/>
              </a:rPr>
              <a:t>labour</a:t>
            </a:r>
            <a:r>
              <a:rPr lang="en-US" sz="1200" dirty="0">
                <a:latin typeface="Arial" panose="020B0604020202020204" pitchFamily="34" charset="0"/>
                <a:cs typeface="Arial" panose="020B0604020202020204" pitchFamily="34" charset="0"/>
              </a:rPr>
              <a:t> measures, termination of detrimental contracts)</a:t>
            </a:r>
          </a:p>
        </p:txBody>
      </p:sp>
      <p:sp>
        <p:nvSpPr>
          <p:cNvPr id="8" name="Subtitle 2"/>
          <p:cNvSpPr txBox="1">
            <a:spLocks/>
          </p:cNvSpPr>
          <p:nvPr/>
        </p:nvSpPr>
        <p:spPr>
          <a:xfrm>
            <a:off x="793102" y="6475444"/>
            <a:ext cx="7296539" cy="167951"/>
          </a:xfrm>
          <a:prstGeom prst="rect">
            <a:avLst/>
          </a:prstGeom>
        </p:spPr>
        <p:txBody>
          <a:bodyPr vert="horz" lIns="0" tIns="0" rIns="0" bIns="0" rtlCol="0">
            <a:no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algn="l">
              <a:spcBef>
                <a:spcPts val="0"/>
              </a:spcBef>
              <a:defRPr/>
            </a:pPr>
            <a:r>
              <a:rPr lang="nl-BE" sz="1000" dirty="0">
                <a:solidFill>
                  <a:schemeClr val="tx1">
                    <a:lumMod val="95000"/>
                    <a:lumOff val="5000"/>
                  </a:schemeClr>
                </a:solidFill>
                <a:latin typeface="Arial" panose="020B0604020202020204" pitchFamily="34" charset="0"/>
                <a:cs typeface="Arial" panose="020B0604020202020204" pitchFamily="34" charset="0"/>
              </a:rPr>
              <a:t>6/10/17</a:t>
            </a:r>
            <a:endParaRPr lang="en-US" sz="1000" i="1" dirty="0">
              <a:solidFill>
                <a:schemeClr val="tx1">
                  <a:lumMod val="95000"/>
                  <a:lumOff val="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964387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793102" y="1673353"/>
            <a:ext cx="7865705" cy="1013863"/>
          </a:xfrm>
          <a:prstGeom prst="rect">
            <a:avLst/>
          </a:prstGeom>
        </p:spPr>
        <p:txBody>
          <a:bodyPr vert="horz" lIns="0" tIns="0" rIns="0" bIns="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l"/>
            <a:r>
              <a:rPr lang="en-US" sz="2600" b="1" dirty="0">
                <a:latin typeface="Arial" panose="020B0604020202020204" pitchFamily="34" charset="0"/>
                <a:cs typeface="Arial" panose="020B0604020202020204" pitchFamily="34" charset="0"/>
              </a:rPr>
              <a:t>5. STATE OF PLAY AND </a:t>
            </a:r>
            <a:br>
              <a:rPr lang="en-US" sz="2600" b="1" dirty="0">
                <a:latin typeface="Arial" panose="020B0604020202020204" pitchFamily="34" charset="0"/>
                <a:cs typeface="Arial" panose="020B0604020202020204" pitchFamily="34" charset="0"/>
              </a:rPr>
            </a:br>
            <a:r>
              <a:rPr lang="en-US" sz="2600" b="1" dirty="0">
                <a:latin typeface="Arial" panose="020B0604020202020204" pitchFamily="34" charset="0"/>
                <a:cs typeface="Arial" panose="020B0604020202020204" pitchFamily="34" charset="0"/>
              </a:rPr>
              <a:t>FUTURE LEGISLATIVE EVOLUTION</a:t>
            </a:r>
          </a:p>
        </p:txBody>
      </p:sp>
      <p:sp>
        <p:nvSpPr>
          <p:cNvPr id="7" name="Subtitle 2"/>
          <p:cNvSpPr txBox="1">
            <a:spLocks/>
          </p:cNvSpPr>
          <p:nvPr/>
        </p:nvSpPr>
        <p:spPr>
          <a:xfrm>
            <a:off x="793102" y="2700000"/>
            <a:ext cx="8136294" cy="2276669"/>
          </a:xfrm>
          <a:prstGeom prst="rect">
            <a:avLst/>
          </a:prstGeom>
        </p:spPr>
        <p:txBody>
          <a:bodyPr vert="horz" lIns="0" tIns="0" rIns="0" bIns="0" rtlCol="0">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400050" lvl="0" indent="-400050" defTabSz="914400">
              <a:spcBef>
                <a:spcPts val="0"/>
              </a:spcBef>
              <a:spcAft>
                <a:spcPts val="600"/>
              </a:spcAft>
              <a:buFont typeface="+mj-lt"/>
              <a:buAutoNum type="alphaLcParenR"/>
            </a:pPr>
            <a:r>
              <a:rPr lang="pl-PL" sz="1200" dirty="0">
                <a:solidFill>
                  <a:prstClr val="black"/>
                </a:solidFill>
                <a:latin typeface="Arial" pitchFamily="34" charset="0"/>
                <a:cs typeface="Arial" pitchFamily="34" charset="0"/>
              </a:rPr>
              <a:t>S</a:t>
            </a:r>
            <a:r>
              <a:rPr lang="en-US" sz="1200" dirty="0" err="1">
                <a:solidFill>
                  <a:prstClr val="black"/>
                </a:solidFill>
                <a:latin typeface="Arial" pitchFamily="34" charset="0"/>
                <a:cs typeface="Arial" pitchFamily="34" charset="0"/>
              </a:rPr>
              <a:t>ummary</a:t>
            </a:r>
            <a:r>
              <a:rPr lang="en-US" sz="1200" dirty="0">
                <a:solidFill>
                  <a:prstClr val="black"/>
                </a:solidFill>
                <a:latin typeface="Arial" pitchFamily="34" charset="0"/>
                <a:cs typeface="Arial" pitchFamily="34" charset="0"/>
              </a:rPr>
              <a:t>: setting the min. </a:t>
            </a:r>
            <a:r>
              <a:rPr lang="pl-PL" sz="1200" dirty="0">
                <a:solidFill>
                  <a:prstClr val="black"/>
                </a:solidFill>
                <a:latin typeface="Arial" pitchFamily="34" charset="0"/>
                <a:cs typeface="Arial" pitchFamily="34" charset="0"/>
              </a:rPr>
              <a:t>s</a:t>
            </a:r>
            <a:r>
              <a:rPr lang="en-US" sz="1200" dirty="0" err="1">
                <a:solidFill>
                  <a:prstClr val="black"/>
                </a:solidFill>
                <a:latin typeface="Arial" pitchFamily="34" charset="0"/>
                <a:cs typeface="Arial" pitchFamily="34" charset="0"/>
              </a:rPr>
              <a:t>tandard</a:t>
            </a:r>
            <a:r>
              <a:rPr lang="pl-PL" sz="1200" dirty="0">
                <a:solidFill>
                  <a:prstClr val="black"/>
                </a:solidFill>
                <a:latin typeface="Arial" pitchFamily="34" charset="0"/>
                <a:cs typeface="Arial" pitchFamily="34" charset="0"/>
              </a:rPr>
              <a:t>.</a:t>
            </a:r>
            <a:r>
              <a:rPr lang="en-US" sz="1200" dirty="0">
                <a:solidFill>
                  <a:prstClr val="black"/>
                </a:solidFill>
                <a:latin typeface="Arial" pitchFamily="34" charset="0"/>
                <a:cs typeface="Arial" pitchFamily="34" charset="0"/>
              </a:rPr>
              <a:t> </a:t>
            </a:r>
            <a:endParaRPr lang="es-ES" sz="1200" dirty="0">
              <a:solidFill>
                <a:prstClr val="black"/>
              </a:solidFill>
              <a:latin typeface="Arial" pitchFamily="34" charset="0"/>
              <a:cs typeface="Arial" pitchFamily="34" charset="0"/>
            </a:endParaRPr>
          </a:p>
          <a:p>
            <a:pPr marL="400050" lvl="0" indent="-400050" defTabSz="914400">
              <a:spcBef>
                <a:spcPts val="0"/>
              </a:spcBef>
              <a:spcAft>
                <a:spcPts val="600"/>
              </a:spcAft>
              <a:buFont typeface="+mj-lt"/>
              <a:buAutoNum type="alphaLcParenR"/>
            </a:pPr>
            <a:r>
              <a:rPr lang="en-US" sz="1200" dirty="0">
                <a:solidFill>
                  <a:prstClr val="black"/>
                </a:solidFill>
                <a:latin typeface="Arial" pitchFamily="34" charset="0"/>
                <a:cs typeface="Arial" pitchFamily="34" charset="0"/>
              </a:rPr>
              <a:t>Current status of legislative process</a:t>
            </a:r>
            <a:br>
              <a:rPr lang="en-US" sz="1200" dirty="0">
                <a:solidFill>
                  <a:prstClr val="black"/>
                </a:solidFill>
                <a:latin typeface="Arial" pitchFamily="34" charset="0"/>
                <a:cs typeface="Arial" pitchFamily="34" charset="0"/>
              </a:rPr>
            </a:br>
            <a:r>
              <a:rPr lang="en-US" sz="1200" dirty="0">
                <a:solidFill>
                  <a:prstClr val="black"/>
                </a:solidFill>
                <a:latin typeface="Arial" pitchFamily="34" charset="0"/>
                <a:cs typeface="Arial" pitchFamily="34" charset="0"/>
              </a:rPr>
              <a:t>(see  </a:t>
            </a:r>
            <a:r>
              <a:rPr lang="en-US" sz="1200" b="1" u="sng" dirty="0">
                <a:solidFill>
                  <a:srgbClr val="C00000"/>
                </a:solidFill>
                <a:latin typeface="Arial" pitchFamily="34" charset="0"/>
                <a:cs typeface="Arial" pitchFamily="34" charset="0"/>
              </a:rPr>
              <a:t>http://eur-lex.europa.eu/legal-content/EN/HIS/?uri=CELEX:52016PC0723</a:t>
            </a:r>
            <a:r>
              <a:rPr lang="en-US" sz="1200" dirty="0">
                <a:solidFill>
                  <a:prstClr val="black"/>
                </a:solidFill>
                <a:latin typeface="Arial" pitchFamily="34" charset="0"/>
                <a:cs typeface="Arial" pitchFamily="34" charset="0"/>
              </a:rPr>
              <a:t>):</a:t>
            </a:r>
            <a:endParaRPr lang="es-ES" sz="1200" dirty="0">
              <a:solidFill>
                <a:prstClr val="black"/>
              </a:solidFill>
              <a:latin typeface="Arial" pitchFamily="34" charset="0"/>
              <a:cs typeface="Arial" pitchFamily="34" charset="0"/>
            </a:endParaRPr>
          </a:p>
          <a:p>
            <a:pPr marL="670950" lvl="0" indent="-285750" defTabSz="914400">
              <a:spcBef>
                <a:spcPts val="0"/>
              </a:spcBef>
              <a:spcAft>
                <a:spcPts val="600"/>
              </a:spcAft>
              <a:buFont typeface="+mj-lt"/>
              <a:buAutoNum type="romanLcPeriod"/>
            </a:pPr>
            <a:r>
              <a:rPr lang="en-US" sz="1000" dirty="0">
                <a:solidFill>
                  <a:prstClr val="black"/>
                </a:solidFill>
                <a:latin typeface="Arial" pitchFamily="34" charset="0"/>
                <a:cs typeface="Arial" pitchFamily="34" charset="0"/>
              </a:rPr>
              <a:t>discussion with Council or its preparatory bodies</a:t>
            </a:r>
            <a:r>
              <a:rPr lang="pl-PL" sz="1000" dirty="0">
                <a:solidFill>
                  <a:prstClr val="black"/>
                </a:solidFill>
                <a:latin typeface="Arial" pitchFamily="34" charset="0"/>
                <a:cs typeface="Arial" pitchFamily="34" charset="0"/>
              </a:rPr>
              <a:t> </a:t>
            </a:r>
            <a:r>
              <a:rPr lang="en-US" sz="1000" dirty="0">
                <a:solidFill>
                  <a:prstClr val="black"/>
                </a:solidFill>
                <a:latin typeface="Arial" pitchFamily="34" charset="0"/>
                <a:cs typeface="Arial" pitchFamily="34" charset="0"/>
              </a:rPr>
              <a:t>(25/11</a:t>
            </a:r>
            <a:r>
              <a:rPr lang="pl-PL" sz="1000" dirty="0">
                <a:solidFill>
                  <a:prstClr val="black"/>
                </a:solidFill>
                <a:latin typeface="Arial" pitchFamily="34" charset="0"/>
                <a:cs typeface="Arial" pitchFamily="34" charset="0"/>
              </a:rPr>
              <a:t>/</a:t>
            </a:r>
            <a:r>
              <a:rPr lang="en-US" sz="1000" dirty="0">
                <a:solidFill>
                  <a:prstClr val="black"/>
                </a:solidFill>
                <a:latin typeface="Arial" pitchFamily="34" charset="0"/>
                <a:cs typeface="Arial" pitchFamily="34" charset="0"/>
              </a:rPr>
              <a:t>2016- 27/03/2017), </a:t>
            </a:r>
            <a:r>
              <a:rPr lang="pl-PL" sz="1000" dirty="0">
                <a:solidFill>
                  <a:prstClr val="black"/>
                </a:solidFill>
                <a:latin typeface="Arial" pitchFamily="34" charset="0"/>
                <a:cs typeface="Arial" pitchFamily="34" charset="0"/>
              </a:rPr>
              <a:t>with </a:t>
            </a:r>
            <a:r>
              <a:rPr lang="en-US" sz="1000" dirty="0">
                <a:solidFill>
                  <a:prstClr val="black"/>
                </a:solidFill>
                <a:latin typeface="Arial" pitchFamily="34" charset="0"/>
                <a:cs typeface="Arial" pitchFamily="34" charset="0"/>
              </a:rPr>
              <a:t>Economic and Social Committee (29/03/07), European Central Bank opinion (7/06/2017), Co</a:t>
            </a:r>
            <a:r>
              <a:rPr lang="pl-PL" sz="1000" dirty="0">
                <a:solidFill>
                  <a:prstClr val="black"/>
                </a:solidFill>
                <a:latin typeface="Arial" pitchFamily="34" charset="0"/>
                <a:cs typeface="Arial" pitchFamily="34" charset="0"/>
              </a:rPr>
              <a:t>m</a:t>
            </a:r>
            <a:r>
              <a:rPr lang="en-US" sz="1000" dirty="0" err="1">
                <a:solidFill>
                  <a:prstClr val="black"/>
                </a:solidFill>
                <a:latin typeface="Arial" pitchFamily="34" charset="0"/>
                <a:cs typeface="Arial" pitchFamily="34" charset="0"/>
              </a:rPr>
              <a:t>mittee</a:t>
            </a:r>
            <a:r>
              <a:rPr lang="en-US" sz="1000" dirty="0">
                <a:solidFill>
                  <a:prstClr val="black"/>
                </a:solidFill>
                <a:latin typeface="Arial" pitchFamily="34" charset="0"/>
                <a:cs typeface="Arial" pitchFamily="34" charset="0"/>
              </a:rPr>
              <a:t> of Regions opinion (12/07/07)</a:t>
            </a:r>
            <a:r>
              <a:rPr lang="pl-PL" sz="1000" dirty="0">
                <a:solidFill>
                  <a:prstClr val="black"/>
                </a:solidFill>
                <a:latin typeface="Arial" pitchFamily="34" charset="0"/>
                <a:cs typeface="Arial" pitchFamily="34" charset="0"/>
              </a:rPr>
              <a:t>.</a:t>
            </a:r>
            <a:r>
              <a:rPr lang="en-US" sz="1000" dirty="0">
                <a:solidFill>
                  <a:prstClr val="black"/>
                </a:solidFill>
                <a:latin typeface="Arial" pitchFamily="34" charset="0"/>
                <a:cs typeface="Arial" pitchFamily="34" charset="0"/>
              </a:rPr>
              <a:t> </a:t>
            </a:r>
            <a:endParaRPr lang="pl-PL" sz="1000" dirty="0">
              <a:solidFill>
                <a:prstClr val="black"/>
              </a:solidFill>
              <a:latin typeface="Arial" pitchFamily="34" charset="0"/>
              <a:cs typeface="Arial" pitchFamily="34" charset="0"/>
            </a:endParaRPr>
          </a:p>
          <a:p>
            <a:pPr marL="670950" lvl="0" indent="-285750" defTabSz="914400">
              <a:spcBef>
                <a:spcPts val="0"/>
              </a:spcBef>
              <a:spcAft>
                <a:spcPts val="600"/>
              </a:spcAft>
              <a:buFont typeface="+mj-lt"/>
              <a:buAutoNum type="romanLcPeriod"/>
            </a:pPr>
            <a:r>
              <a:rPr lang="pl-PL" sz="1000" dirty="0">
                <a:solidFill>
                  <a:prstClr val="black"/>
                </a:solidFill>
                <a:latin typeface="Arial" pitchFamily="34" charset="0"/>
                <a:cs typeface="Arial" pitchFamily="34" charset="0"/>
              </a:rPr>
              <a:t>f</a:t>
            </a:r>
            <a:r>
              <a:rPr lang="en-US" sz="1000" dirty="0" err="1">
                <a:solidFill>
                  <a:prstClr val="black"/>
                </a:solidFill>
                <a:latin typeface="Arial" pitchFamily="34" charset="0"/>
                <a:cs typeface="Arial" pitchFamily="34" charset="0"/>
              </a:rPr>
              <a:t>urther</a:t>
            </a:r>
            <a:r>
              <a:rPr lang="en-US" sz="1000" dirty="0">
                <a:solidFill>
                  <a:prstClr val="black"/>
                </a:solidFill>
                <a:latin typeface="Arial" pitchFamily="34" charset="0"/>
                <a:cs typeface="Arial" pitchFamily="34" charset="0"/>
              </a:rPr>
              <a:t> legislative process (see </a:t>
            </a:r>
            <a:r>
              <a:rPr lang="en-US" sz="1000" b="1" u="sng" dirty="0">
                <a:solidFill>
                  <a:srgbClr val="C00000"/>
                </a:solidFill>
                <a:latin typeface="Arial" pitchFamily="34" charset="0"/>
                <a:cs typeface="Arial" pitchFamily="34" charset="0"/>
              </a:rPr>
              <a:t>http://www.europarl.europa.eu/external/html/legislativeprocedure/default_en.htm</a:t>
            </a:r>
            <a:r>
              <a:rPr lang="en-US" sz="1000" dirty="0">
                <a:solidFill>
                  <a:prstClr val="black"/>
                </a:solidFill>
                <a:latin typeface="Arial" pitchFamily="34" charset="0"/>
                <a:cs typeface="Arial" pitchFamily="34" charset="0"/>
              </a:rPr>
              <a:t>)</a:t>
            </a:r>
            <a:endParaRPr lang="pl-PL" sz="1000" dirty="0">
              <a:solidFill>
                <a:prstClr val="black"/>
              </a:solidFill>
              <a:latin typeface="Arial" pitchFamily="34" charset="0"/>
              <a:cs typeface="Arial" pitchFamily="34" charset="0"/>
            </a:endParaRPr>
          </a:p>
          <a:p>
            <a:pPr marL="989013" lvl="0" indent="-363538" defTabSz="914400">
              <a:spcBef>
                <a:spcPts val="0"/>
              </a:spcBef>
              <a:spcAft>
                <a:spcPts val="600"/>
              </a:spcAft>
              <a:buFont typeface="Arial" panose="020B0604020202020204" pitchFamily="34" charset="0"/>
              <a:buChar char="–"/>
            </a:pPr>
            <a:r>
              <a:rPr lang="en-US" sz="1000" dirty="0">
                <a:solidFill>
                  <a:prstClr val="black"/>
                </a:solidFill>
                <a:latin typeface="Arial" pitchFamily="34" charset="0"/>
                <a:cs typeface="Arial" pitchFamily="34" charset="0"/>
              </a:rPr>
              <a:t>1st  reading by the Council - DD may be accepted or </a:t>
            </a:r>
            <a:r>
              <a:rPr lang="en-US" sz="1000" dirty="0" err="1">
                <a:solidFill>
                  <a:prstClr val="black"/>
                </a:solidFill>
                <a:latin typeface="Arial" pitchFamily="34" charset="0"/>
                <a:cs typeface="Arial" pitchFamily="34" charset="0"/>
              </a:rPr>
              <a:t>sen</a:t>
            </a:r>
            <a:r>
              <a:rPr lang="pl-PL" sz="1000" dirty="0">
                <a:solidFill>
                  <a:prstClr val="black"/>
                </a:solidFill>
                <a:latin typeface="Arial" pitchFamily="34" charset="0"/>
                <a:cs typeface="Arial" pitchFamily="34" charset="0"/>
              </a:rPr>
              <a:t>t</a:t>
            </a:r>
            <a:r>
              <a:rPr lang="en-US" sz="1000" dirty="0">
                <a:solidFill>
                  <a:prstClr val="black"/>
                </a:solidFill>
                <a:latin typeface="Arial" pitchFamily="34" charset="0"/>
                <a:cs typeface="Arial" pitchFamily="34" charset="0"/>
              </a:rPr>
              <a:t> to </a:t>
            </a:r>
            <a:r>
              <a:rPr lang="en-US" sz="1000" dirty="0" err="1">
                <a:solidFill>
                  <a:prstClr val="black"/>
                </a:solidFill>
                <a:latin typeface="Arial" pitchFamily="34" charset="0"/>
                <a:cs typeface="Arial" pitchFamily="34" charset="0"/>
              </a:rPr>
              <a:t>Parl</a:t>
            </a:r>
            <a:r>
              <a:rPr lang="pl-PL" sz="1000" dirty="0">
                <a:solidFill>
                  <a:prstClr val="black"/>
                </a:solidFill>
                <a:latin typeface="Arial" pitchFamily="34" charset="0"/>
                <a:cs typeface="Arial" pitchFamily="34" charset="0"/>
              </a:rPr>
              <a:t>i</a:t>
            </a:r>
            <a:r>
              <a:rPr lang="en-US" sz="1000" dirty="0">
                <a:solidFill>
                  <a:prstClr val="black"/>
                </a:solidFill>
                <a:latin typeface="Arial" pitchFamily="34" charset="0"/>
                <a:cs typeface="Arial" pitchFamily="34" charset="0"/>
              </a:rPr>
              <a:t>ament, </a:t>
            </a:r>
            <a:endParaRPr lang="pl-PL" sz="1000" dirty="0">
              <a:solidFill>
                <a:prstClr val="black"/>
              </a:solidFill>
              <a:latin typeface="Arial" pitchFamily="34" charset="0"/>
              <a:cs typeface="Arial" pitchFamily="34" charset="0"/>
            </a:endParaRPr>
          </a:p>
          <a:p>
            <a:pPr marL="989013" lvl="0" indent="-363538" defTabSz="914400">
              <a:spcBef>
                <a:spcPts val="0"/>
              </a:spcBef>
              <a:spcAft>
                <a:spcPts val="600"/>
              </a:spcAft>
              <a:buFont typeface="Arial" panose="020B0604020202020204" pitchFamily="34" charset="0"/>
              <a:buChar char="–"/>
            </a:pPr>
            <a:r>
              <a:rPr lang="en-US" sz="1000" dirty="0">
                <a:solidFill>
                  <a:prstClr val="black"/>
                </a:solidFill>
                <a:latin typeface="Arial" pitchFamily="34" charset="0"/>
                <a:cs typeface="Arial" pitchFamily="34" charset="0"/>
              </a:rPr>
              <a:t>2nd reading by </a:t>
            </a:r>
            <a:r>
              <a:rPr lang="en-US" sz="1000" dirty="0" err="1">
                <a:solidFill>
                  <a:prstClr val="black"/>
                </a:solidFill>
                <a:latin typeface="Arial" pitchFamily="34" charset="0"/>
                <a:cs typeface="Arial" pitchFamily="34" charset="0"/>
              </a:rPr>
              <a:t>Parl</a:t>
            </a:r>
            <a:r>
              <a:rPr lang="pl-PL" sz="1000" dirty="0">
                <a:solidFill>
                  <a:prstClr val="black"/>
                </a:solidFill>
                <a:latin typeface="Arial" pitchFamily="34" charset="0"/>
                <a:cs typeface="Arial" pitchFamily="34" charset="0"/>
              </a:rPr>
              <a:t>i</a:t>
            </a:r>
            <a:r>
              <a:rPr lang="en-US" sz="1000" dirty="0">
                <a:solidFill>
                  <a:prstClr val="black"/>
                </a:solidFill>
                <a:latin typeface="Arial" pitchFamily="34" charset="0"/>
                <a:cs typeface="Arial" pitchFamily="34" charset="0"/>
              </a:rPr>
              <a:t>ament: accepts or rejects (end of process) or sends to Council</a:t>
            </a:r>
            <a:endParaRPr lang="pl-PL" sz="1000" dirty="0">
              <a:solidFill>
                <a:prstClr val="black"/>
              </a:solidFill>
              <a:latin typeface="Arial" pitchFamily="34" charset="0"/>
              <a:cs typeface="Arial" pitchFamily="34" charset="0"/>
            </a:endParaRPr>
          </a:p>
          <a:p>
            <a:pPr marL="989013" lvl="0" indent="-363538" defTabSz="914400">
              <a:spcBef>
                <a:spcPts val="0"/>
              </a:spcBef>
              <a:spcAft>
                <a:spcPts val="600"/>
              </a:spcAft>
              <a:buFont typeface="Arial" panose="020B0604020202020204" pitchFamily="34" charset="0"/>
              <a:buChar char="–"/>
            </a:pPr>
            <a:r>
              <a:rPr lang="en-US" sz="1000" dirty="0">
                <a:solidFill>
                  <a:prstClr val="black"/>
                </a:solidFill>
                <a:latin typeface="Arial" pitchFamily="34" charset="0"/>
                <a:cs typeface="Arial" pitchFamily="34" charset="0"/>
              </a:rPr>
              <a:t>2nd reading in Council  accepts or rejects all changes: rejects:</a:t>
            </a:r>
            <a:endParaRPr lang="pl-PL" sz="1000" dirty="0">
              <a:solidFill>
                <a:prstClr val="black"/>
              </a:solidFill>
              <a:latin typeface="Arial" pitchFamily="34" charset="0"/>
              <a:cs typeface="Arial" pitchFamily="34" charset="0"/>
            </a:endParaRPr>
          </a:p>
          <a:p>
            <a:pPr marL="989013" lvl="0" indent="-363538" defTabSz="914400">
              <a:spcBef>
                <a:spcPts val="0"/>
              </a:spcBef>
              <a:spcAft>
                <a:spcPts val="600"/>
              </a:spcAft>
              <a:buFont typeface="Arial" panose="020B0604020202020204" pitchFamily="34" charset="0"/>
              <a:buChar char="–"/>
            </a:pPr>
            <a:r>
              <a:rPr lang="en-US" sz="1000" dirty="0">
                <a:solidFill>
                  <a:prstClr val="black"/>
                </a:solidFill>
                <a:latin typeface="Arial" pitchFamily="34" charset="0"/>
                <a:cs typeface="Arial" pitchFamily="34" charset="0"/>
              </a:rPr>
              <a:t>conciliatory proceedings - if agreement</a:t>
            </a:r>
            <a:endParaRPr lang="pl-PL" sz="1000" dirty="0">
              <a:solidFill>
                <a:prstClr val="black"/>
              </a:solidFill>
              <a:latin typeface="Arial" pitchFamily="34" charset="0"/>
              <a:cs typeface="Arial" pitchFamily="34" charset="0"/>
            </a:endParaRPr>
          </a:p>
          <a:p>
            <a:pPr marL="989013" lvl="0" indent="-363538" defTabSz="914400">
              <a:spcBef>
                <a:spcPts val="0"/>
              </a:spcBef>
              <a:spcAft>
                <a:spcPts val="600"/>
              </a:spcAft>
              <a:buFont typeface="Arial" panose="020B0604020202020204" pitchFamily="34" charset="0"/>
              <a:buChar char="–"/>
            </a:pPr>
            <a:r>
              <a:rPr lang="en-US" sz="1000" dirty="0">
                <a:solidFill>
                  <a:prstClr val="black"/>
                </a:solidFill>
                <a:latin typeface="Arial" pitchFamily="34" charset="0"/>
                <a:cs typeface="Arial" pitchFamily="34" charset="0"/>
              </a:rPr>
              <a:t>3rd reading and acceptance by </a:t>
            </a:r>
            <a:r>
              <a:rPr lang="en-US" sz="1000" dirty="0" err="1">
                <a:solidFill>
                  <a:prstClr val="black"/>
                </a:solidFill>
                <a:latin typeface="Arial" pitchFamily="34" charset="0"/>
                <a:cs typeface="Arial" pitchFamily="34" charset="0"/>
              </a:rPr>
              <a:t>Parl</a:t>
            </a:r>
            <a:r>
              <a:rPr lang="pl-PL" sz="1000" dirty="0">
                <a:solidFill>
                  <a:prstClr val="black"/>
                </a:solidFill>
                <a:latin typeface="Arial" pitchFamily="34" charset="0"/>
                <a:cs typeface="Arial" pitchFamily="34" charset="0"/>
              </a:rPr>
              <a:t>i</a:t>
            </a:r>
            <a:r>
              <a:rPr lang="en-US" sz="1000" dirty="0">
                <a:solidFill>
                  <a:prstClr val="black"/>
                </a:solidFill>
                <a:latin typeface="Arial" pitchFamily="34" charset="0"/>
                <a:cs typeface="Arial" pitchFamily="34" charset="0"/>
              </a:rPr>
              <a:t>ament</a:t>
            </a:r>
            <a:endParaRPr lang="pl-PL" sz="1000" dirty="0">
              <a:solidFill>
                <a:prstClr val="black"/>
              </a:solidFill>
              <a:latin typeface="Arial" pitchFamily="34" charset="0"/>
              <a:cs typeface="Arial" pitchFamily="34" charset="0"/>
            </a:endParaRPr>
          </a:p>
          <a:p>
            <a:pPr marL="989013" lvl="0" indent="-363538" defTabSz="914400">
              <a:spcBef>
                <a:spcPts val="0"/>
              </a:spcBef>
              <a:spcAft>
                <a:spcPts val="600"/>
              </a:spcAft>
              <a:buFont typeface="Arial" panose="020B0604020202020204" pitchFamily="34" charset="0"/>
              <a:buChar char="–"/>
            </a:pPr>
            <a:r>
              <a:rPr lang="en-US" sz="1000" dirty="0">
                <a:solidFill>
                  <a:prstClr val="black"/>
                </a:solidFill>
                <a:latin typeface="Arial" pitchFamily="34" charset="0"/>
                <a:cs typeface="Arial" pitchFamily="34" charset="0"/>
              </a:rPr>
              <a:t>3rd reading by Council (no changes allowed): if accepted</a:t>
            </a:r>
            <a:endParaRPr lang="pl-PL" sz="1000" dirty="0">
              <a:solidFill>
                <a:prstClr val="black"/>
              </a:solidFill>
              <a:latin typeface="Arial" pitchFamily="34" charset="0"/>
              <a:cs typeface="Arial" pitchFamily="34" charset="0"/>
            </a:endParaRPr>
          </a:p>
          <a:p>
            <a:pPr marL="989013" lvl="0" indent="-363538" defTabSz="914400">
              <a:spcBef>
                <a:spcPts val="0"/>
              </a:spcBef>
              <a:spcAft>
                <a:spcPts val="600"/>
              </a:spcAft>
              <a:buFont typeface="Arial" panose="020B0604020202020204" pitchFamily="34" charset="0"/>
              <a:buChar char="–"/>
            </a:pPr>
            <a:r>
              <a:rPr lang="en-US" sz="1000" dirty="0">
                <a:solidFill>
                  <a:prstClr val="black"/>
                </a:solidFill>
                <a:latin typeface="Arial" pitchFamily="34" charset="0"/>
                <a:cs typeface="Arial" pitchFamily="34" charset="0"/>
              </a:rPr>
              <a:t>signed by President and Secretary General, published in Official</a:t>
            </a:r>
            <a:r>
              <a:rPr lang="pl-PL" sz="1000" dirty="0">
                <a:solidFill>
                  <a:prstClr val="black"/>
                </a:solidFill>
                <a:latin typeface="Arial" pitchFamily="34" charset="0"/>
                <a:cs typeface="Arial" pitchFamily="34" charset="0"/>
              </a:rPr>
              <a:t> Journal</a:t>
            </a:r>
            <a:endParaRPr lang="es-ES" sz="1000" b="1" dirty="0">
              <a:solidFill>
                <a:prstClr val="black"/>
              </a:solidFill>
              <a:latin typeface="Arial" pitchFamily="34" charset="0"/>
              <a:cs typeface="Arial" pitchFamily="34" charset="0"/>
            </a:endParaRPr>
          </a:p>
          <a:p>
            <a:pPr marL="400050" lvl="0" indent="-400050" defTabSz="914400">
              <a:spcBef>
                <a:spcPts val="0"/>
              </a:spcBef>
              <a:spcAft>
                <a:spcPts val="600"/>
              </a:spcAft>
              <a:buFont typeface="+mj-lt"/>
              <a:buAutoNum type="alphaLcPeriod" startAt="3"/>
            </a:pPr>
            <a:r>
              <a:rPr lang="en-US" sz="1200" dirty="0">
                <a:solidFill>
                  <a:prstClr val="black"/>
                </a:solidFill>
                <a:latin typeface="Arial" pitchFamily="34" charset="0"/>
                <a:cs typeface="Arial" pitchFamily="34" charset="0"/>
              </a:rPr>
              <a:t>Implementation of Directive in member states: amending existing restructuring laws vs introduction of a new "EU" restructuring procedure.</a:t>
            </a:r>
            <a:endParaRPr lang="pl-PL" sz="1200" dirty="0">
              <a:solidFill>
                <a:prstClr val="black"/>
              </a:solidFill>
              <a:latin typeface="Arial" pitchFamily="34" charset="0"/>
              <a:cs typeface="Arial" pitchFamily="34" charset="0"/>
            </a:endParaRPr>
          </a:p>
        </p:txBody>
      </p:sp>
      <p:sp>
        <p:nvSpPr>
          <p:cNvPr id="8" name="Subtitle 2"/>
          <p:cNvSpPr txBox="1">
            <a:spLocks/>
          </p:cNvSpPr>
          <p:nvPr/>
        </p:nvSpPr>
        <p:spPr>
          <a:xfrm>
            <a:off x="793102" y="6475444"/>
            <a:ext cx="7296539" cy="167951"/>
          </a:xfrm>
          <a:prstGeom prst="rect">
            <a:avLst/>
          </a:prstGeom>
        </p:spPr>
        <p:txBody>
          <a:bodyPr vert="horz" lIns="0" tIns="0" rIns="0" bIns="0" rtlCol="0">
            <a:noAutofit/>
          </a:bodyPr>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algn="l">
              <a:spcBef>
                <a:spcPts val="0"/>
              </a:spcBef>
              <a:defRPr/>
            </a:pPr>
            <a:r>
              <a:rPr lang="nl-BE" sz="1000" dirty="0">
                <a:solidFill>
                  <a:schemeClr val="tx1">
                    <a:lumMod val="95000"/>
                    <a:lumOff val="5000"/>
                  </a:schemeClr>
                </a:solidFill>
                <a:latin typeface="Arial" panose="020B0604020202020204" pitchFamily="34" charset="0"/>
                <a:cs typeface="Arial" panose="020B0604020202020204" pitchFamily="34" charset="0"/>
              </a:rPr>
              <a:t>6/10/17</a:t>
            </a:r>
            <a:endParaRPr lang="en-US" sz="1000" i="1" dirty="0">
              <a:solidFill>
                <a:schemeClr val="tx1">
                  <a:lumMod val="95000"/>
                  <a:lumOff val="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2327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2959747"/>
          </a:xfrm>
        </p:spPr>
        <p:txBody>
          <a:bodyPr>
            <a:normAutofit fontScale="85000" lnSpcReduction="10000"/>
          </a:bodyPr>
          <a:lstStyle/>
          <a:p>
            <a:pPr lvl="0" hangingPunct="0"/>
            <a:r>
              <a:rPr lang="en-US" b="1" dirty="0"/>
              <a:t>With its new Directive proposal, the EU Commission has somehow developed its 2014 Recommendation on a new approach on business failure.</a:t>
            </a:r>
            <a:endParaRPr lang="fr-FR" dirty="0"/>
          </a:p>
          <a:p>
            <a:pPr lvl="0" hangingPunct="0"/>
            <a:r>
              <a:rPr lang="en-US" b="1" dirty="0"/>
              <a:t>Discuss the new Proposal with some of the members of the EU Commission Expert Group.</a:t>
            </a:r>
            <a:endParaRPr lang="fr-FR" dirty="0"/>
          </a:p>
          <a:p>
            <a:pPr lvl="0" hangingPunct="0"/>
            <a:r>
              <a:rPr lang="en-US" b="1" dirty="0"/>
              <a:t>Find out about the possible future evolution of the new Directive proposal and its legislative process.</a:t>
            </a:r>
            <a:endParaRPr lang="fr-FR" dirty="0"/>
          </a:p>
          <a:p>
            <a:pPr>
              <a:spcAft>
                <a:spcPts val="1200"/>
              </a:spcAft>
            </a:pPr>
            <a:endParaRPr lang="en-GB" sz="2200" dirty="0"/>
          </a:p>
        </p:txBody>
      </p:sp>
    </p:spTree>
    <p:extLst>
      <p:ext uri="{BB962C8B-B14F-4D97-AF65-F5344CB8AC3E}">
        <p14:creationId xmlns:p14="http://schemas.microsoft.com/office/powerpoint/2010/main" val="6698586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308225" y="2002700"/>
            <a:ext cx="8517276" cy="1838425"/>
          </a:xfrm>
        </p:spPr>
        <p:txBody>
          <a:bodyPr/>
          <a:lstStyle/>
          <a:p>
            <a:r>
              <a:rPr lang="en-GB" b="1" dirty="0" err="1"/>
              <a:t>Brexit</a:t>
            </a:r>
            <a:r>
              <a:rPr lang="en-GB" b="1" dirty="0"/>
              <a:t>: Impact on European restructurings</a:t>
            </a:r>
            <a:endParaRPr lang="en-US" b="1" dirty="0"/>
          </a:p>
        </p:txBody>
      </p:sp>
      <p:sp>
        <p:nvSpPr>
          <p:cNvPr id="3" name="Subtitle 2"/>
          <p:cNvSpPr>
            <a:spLocks noGrp="1"/>
          </p:cNvSpPr>
          <p:nvPr>
            <p:ph type="subTitle" idx="1"/>
          </p:nvPr>
        </p:nvSpPr>
        <p:spPr>
          <a:xfrm>
            <a:off x="308225" y="4219688"/>
            <a:ext cx="8517276" cy="1752600"/>
          </a:xfrm>
        </p:spPr>
        <p:txBody>
          <a:bodyPr rtlCol="0">
            <a:noAutofit/>
          </a:bodyPr>
          <a:lstStyle/>
          <a:p>
            <a:pPr fontAlgn="auto">
              <a:spcBef>
                <a:spcPts val="0"/>
              </a:spcBef>
              <a:spcAft>
                <a:spcPts val="1200"/>
              </a:spcAft>
              <a:defRPr/>
            </a:pPr>
            <a:r>
              <a:rPr lang="en-GB" sz="2400" dirty="0">
                <a:solidFill>
                  <a:srgbClr val="000000"/>
                </a:solidFill>
              </a:rPr>
              <a:t>Moderator: Crispin Daly (Proskauer, UK)</a:t>
            </a:r>
          </a:p>
          <a:p>
            <a:pPr fontAlgn="auto">
              <a:spcBef>
                <a:spcPts val="0"/>
              </a:spcBef>
              <a:spcAft>
                <a:spcPts val="1200"/>
              </a:spcAft>
              <a:defRPr/>
            </a:pPr>
            <a:r>
              <a:rPr lang="en-GB" sz="2400" dirty="0">
                <a:solidFill>
                  <a:srgbClr val="000000"/>
                </a:solidFill>
              </a:rPr>
              <a:t>Chris Laughton (Mercer &amp; Hole, UK)</a:t>
            </a:r>
          </a:p>
          <a:p>
            <a:pPr fontAlgn="auto">
              <a:spcBef>
                <a:spcPts val="0"/>
              </a:spcBef>
              <a:spcAft>
                <a:spcPts val="1200"/>
              </a:spcAft>
              <a:defRPr/>
            </a:pPr>
            <a:r>
              <a:rPr lang="en-GB" sz="2400" dirty="0">
                <a:solidFill>
                  <a:srgbClr val="000000"/>
                </a:solidFill>
              </a:rPr>
              <a:t>Giuseppe Scotti (Studio </a:t>
            </a:r>
            <a:r>
              <a:rPr lang="en-GB" sz="2400" dirty="0" err="1">
                <a:solidFill>
                  <a:srgbClr val="000000"/>
                </a:solidFill>
              </a:rPr>
              <a:t>Legale</a:t>
            </a:r>
            <a:r>
              <a:rPr lang="en-GB" sz="2400" dirty="0">
                <a:solidFill>
                  <a:srgbClr val="000000"/>
                </a:solidFill>
              </a:rPr>
              <a:t> </a:t>
            </a:r>
            <a:r>
              <a:rPr lang="en-GB" sz="2400" dirty="0" err="1">
                <a:solidFill>
                  <a:srgbClr val="000000"/>
                </a:solidFill>
              </a:rPr>
              <a:t>Macchi</a:t>
            </a:r>
            <a:r>
              <a:rPr lang="en-GB" sz="2400" dirty="0">
                <a:solidFill>
                  <a:srgbClr val="000000"/>
                </a:solidFill>
              </a:rPr>
              <a:t> di </a:t>
            </a:r>
            <a:r>
              <a:rPr lang="en-GB" sz="2400" dirty="0" err="1">
                <a:solidFill>
                  <a:srgbClr val="000000"/>
                </a:solidFill>
              </a:rPr>
              <a:t>Cellere</a:t>
            </a:r>
            <a:r>
              <a:rPr lang="en-GB" sz="2400" dirty="0">
                <a:solidFill>
                  <a:srgbClr val="000000"/>
                </a:solidFill>
              </a:rPr>
              <a:t> </a:t>
            </a:r>
            <a:r>
              <a:rPr lang="en-GB" sz="2400" dirty="0" err="1">
                <a:solidFill>
                  <a:srgbClr val="000000"/>
                </a:solidFill>
              </a:rPr>
              <a:t>Gangemi</a:t>
            </a:r>
            <a:r>
              <a:rPr lang="en-GB" sz="2400" dirty="0">
                <a:solidFill>
                  <a:srgbClr val="000000"/>
                </a:solidFill>
              </a:rPr>
              <a:t>, Italy)</a:t>
            </a:r>
          </a:p>
          <a:p>
            <a:pPr fontAlgn="auto">
              <a:spcBef>
                <a:spcPts val="0"/>
              </a:spcBef>
              <a:spcAft>
                <a:spcPts val="1200"/>
              </a:spcAft>
              <a:defRPr/>
            </a:pPr>
            <a:r>
              <a:rPr lang="en-GB" sz="2400" dirty="0" err="1">
                <a:solidFill>
                  <a:srgbClr val="000000"/>
                </a:solidFill>
              </a:rPr>
              <a:t>Annerose</a:t>
            </a:r>
            <a:r>
              <a:rPr lang="en-GB" sz="2400" dirty="0">
                <a:solidFill>
                  <a:srgbClr val="000000"/>
                </a:solidFill>
              </a:rPr>
              <a:t> Tashiro (Schultze &amp; Braun, Germany)</a:t>
            </a:r>
          </a:p>
        </p:txBody>
      </p:sp>
    </p:spTree>
    <p:extLst>
      <p:ext uri="{BB962C8B-B14F-4D97-AF65-F5344CB8AC3E}">
        <p14:creationId xmlns:p14="http://schemas.microsoft.com/office/powerpoint/2010/main" val="14076226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620B9F-DB15-423D-8944-78ACAC3C7ED2}" type="datetime4">
              <a:rPr lang="en-US" altLang="en-US" smtClean="0"/>
              <a:t>October 10, 2017</a:t>
            </a:fld>
            <a:endParaRPr lang="en-US" altLang="en-US" dirty="0"/>
          </a:p>
        </p:txBody>
      </p:sp>
      <p:sp>
        <p:nvSpPr>
          <p:cNvPr id="3" name="Footer Placeholder 2"/>
          <p:cNvSpPr>
            <a:spLocks noGrp="1"/>
          </p:cNvSpPr>
          <p:nvPr>
            <p:ph type="ftr" sz="quarter" idx="11"/>
          </p:nvPr>
        </p:nvSpPr>
        <p:spPr/>
        <p:txBody>
          <a:bodyPr/>
          <a:lstStyle/>
          <a:p>
            <a:endParaRPr lang="en-US" altLang="en-US" dirty="0"/>
          </a:p>
        </p:txBody>
      </p:sp>
      <p:sp>
        <p:nvSpPr>
          <p:cNvPr id="4" name="Slide Number Placeholder 3"/>
          <p:cNvSpPr>
            <a:spLocks noGrp="1"/>
          </p:cNvSpPr>
          <p:nvPr>
            <p:ph type="sldNum" sz="quarter" idx="12"/>
          </p:nvPr>
        </p:nvSpPr>
        <p:spPr/>
        <p:txBody>
          <a:bodyPr/>
          <a:lstStyle/>
          <a:p>
            <a:fld id="{4D4DD536-0B44-4DC7-9EFA-1110C5857057}" type="slidenum">
              <a:rPr lang="en-US" altLang="en-US" smtClean="0"/>
              <a:pPr/>
              <a:t>22</a:t>
            </a:fld>
            <a:endParaRPr lang="en-US" altLang="en-US"/>
          </a:p>
        </p:txBody>
      </p:sp>
      <p:sp>
        <p:nvSpPr>
          <p:cNvPr id="10" name="Title 9"/>
          <p:cNvSpPr>
            <a:spLocks noGrp="1"/>
          </p:cNvSpPr>
          <p:nvPr>
            <p:ph type="title"/>
          </p:nvPr>
        </p:nvSpPr>
        <p:spPr>
          <a:xfrm>
            <a:off x="457200" y="1701800"/>
            <a:ext cx="8229600" cy="1143000"/>
          </a:xfrm>
        </p:spPr>
        <p:txBody>
          <a:bodyPr/>
          <a:lstStyle/>
          <a:p>
            <a:r>
              <a:rPr lang="en-GB" b="1" dirty="0"/>
              <a:t>Aim of the session</a:t>
            </a:r>
            <a:br>
              <a:rPr lang="en-GB" dirty="0"/>
            </a:br>
            <a:endParaRPr lang="en-US" dirty="0"/>
          </a:p>
        </p:txBody>
      </p:sp>
      <p:sp>
        <p:nvSpPr>
          <p:cNvPr id="11" name="Text Placeholder 10"/>
          <p:cNvSpPr>
            <a:spLocks noGrp="1"/>
          </p:cNvSpPr>
          <p:nvPr>
            <p:ph type="body" sz="quarter" idx="13"/>
          </p:nvPr>
        </p:nvSpPr>
        <p:spPr/>
        <p:txBody>
          <a:bodyPr/>
          <a:lstStyle/>
          <a:p>
            <a:pPr lvl="0"/>
            <a:endParaRPr lang="en-US" dirty="0"/>
          </a:p>
        </p:txBody>
      </p:sp>
      <p:sp>
        <p:nvSpPr>
          <p:cNvPr id="8" name="Title 1">
            <a:extLst>
              <a:ext uri="{FF2B5EF4-FFF2-40B4-BE49-F238E27FC236}">
                <a16:creationId xmlns:a16="http://schemas.microsoft.com/office/drawing/2014/main" id="{D3BDD36F-F366-4DFF-BC6C-030591C5B6A6}"/>
              </a:ext>
            </a:extLst>
          </p:cNvPr>
          <p:cNvSpPr txBox="1">
            <a:spLocks/>
          </p:cNvSpPr>
          <p:nvPr/>
        </p:nvSpPr>
        <p:spPr bwMode="auto">
          <a:xfrm>
            <a:off x="308225" y="3314665"/>
            <a:ext cx="8517276" cy="183842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defTabSz="457200" rtl="0" fontAlgn="base">
              <a:spcBef>
                <a:spcPct val="0"/>
              </a:spcBef>
              <a:spcAft>
                <a:spcPct val="0"/>
              </a:spcAft>
              <a:defRPr sz="4400" kern="1200">
                <a:solidFill>
                  <a:schemeClr val="tx1"/>
                </a:solidFill>
                <a:latin typeface="+mj-lt"/>
                <a:ea typeface="+mj-ea"/>
                <a:cs typeface="+mj-cs"/>
              </a:defRPr>
            </a:lvl1pPr>
            <a:lvl2pPr algn="ctr" defTabSz="457200" rtl="0" fontAlgn="base">
              <a:spcBef>
                <a:spcPct val="0"/>
              </a:spcBef>
              <a:spcAft>
                <a:spcPct val="0"/>
              </a:spcAft>
              <a:defRPr sz="4400">
                <a:solidFill>
                  <a:schemeClr val="tx1"/>
                </a:solidFill>
                <a:latin typeface="Calibri" pitchFamily="34" charset="0"/>
              </a:defRPr>
            </a:lvl2pPr>
            <a:lvl3pPr algn="ctr" defTabSz="457200" rtl="0" fontAlgn="base">
              <a:spcBef>
                <a:spcPct val="0"/>
              </a:spcBef>
              <a:spcAft>
                <a:spcPct val="0"/>
              </a:spcAft>
              <a:defRPr sz="4400">
                <a:solidFill>
                  <a:schemeClr val="tx1"/>
                </a:solidFill>
                <a:latin typeface="Calibri" pitchFamily="34" charset="0"/>
              </a:defRPr>
            </a:lvl3pPr>
            <a:lvl4pPr algn="ctr" defTabSz="457200" rtl="0" fontAlgn="base">
              <a:spcBef>
                <a:spcPct val="0"/>
              </a:spcBef>
              <a:spcAft>
                <a:spcPct val="0"/>
              </a:spcAft>
              <a:defRPr sz="4400">
                <a:solidFill>
                  <a:schemeClr val="tx1"/>
                </a:solidFill>
                <a:latin typeface="Calibri" pitchFamily="34" charset="0"/>
              </a:defRPr>
            </a:lvl4pPr>
            <a:lvl5pPr algn="ctr" defTabSz="457200" rtl="0" fontAlgn="base">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a:lstStyle>
          <a:p>
            <a:pPr marL="457200" lvl="0" indent="-457200" algn="just">
              <a:buFont typeface="Arial" panose="020B0604020202020204" pitchFamily="34" charset="0"/>
              <a:buChar char="•"/>
            </a:pPr>
            <a:r>
              <a:rPr lang="en-GB" sz="3200" dirty="0"/>
              <a:t>Examine the impact of Brexit in various cross border insolvency and restructuring situations</a:t>
            </a:r>
          </a:p>
          <a:p>
            <a:pPr marL="457200" lvl="0" indent="-457200" algn="just">
              <a:buFont typeface="Arial" panose="020B0604020202020204" pitchFamily="34" charset="0"/>
              <a:buChar char="•"/>
            </a:pPr>
            <a:r>
              <a:rPr lang="en-GB" sz="3200" dirty="0"/>
              <a:t>Fictional case study</a:t>
            </a:r>
          </a:p>
          <a:p>
            <a:pPr marL="457200" lvl="0" indent="-457200" algn="just">
              <a:buFont typeface="Arial" panose="020B0604020202020204" pitchFamily="34" charset="0"/>
              <a:buChar char="•"/>
            </a:pPr>
            <a:r>
              <a:rPr lang="en-GB" sz="3200" dirty="0"/>
              <a:t>“Before” and “After” Brexit scenarios with the panel</a:t>
            </a:r>
          </a:p>
          <a:p>
            <a:pPr marL="457200" lvl="0" indent="-457200" algn="just">
              <a:buFont typeface="Arial" panose="020B0604020202020204" pitchFamily="34" charset="0"/>
              <a:buChar char="•"/>
            </a:pPr>
            <a:r>
              <a:rPr lang="en-GB" sz="3200" dirty="0"/>
              <a:t>Draw conclusions</a:t>
            </a:r>
          </a:p>
          <a:p>
            <a:pPr marL="457200" lvl="0" indent="-457200" algn="just">
              <a:buFont typeface="Arial" panose="020B0604020202020204" pitchFamily="34" charset="0"/>
              <a:buChar char="•"/>
            </a:pPr>
            <a:r>
              <a:rPr lang="en-GB" sz="3200" dirty="0"/>
              <a:t>Open forum</a:t>
            </a:r>
            <a:endParaRPr lang="en-US" sz="3200" dirty="0"/>
          </a:p>
        </p:txBody>
      </p:sp>
    </p:spTree>
    <p:extLst>
      <p:ext uri="{BB962C8B-B14F-4D97-AF65-F5344CB8AC3E}">
        <p14:creationId xmlns:p14="http://schemas.microsoft.com/office/powerpoint/2010/main" val="33747971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2A5F2A4-E489-4C10-A601-70206B005BAB}" type="datetime4">
              <a:rPr lang="en-US" altLang="en-US" smtClean="0"/>
              <a:t>October 10, 2017</a:t>
            </a:fld>
            <a:endParaRPr lang="en-US" altLang="en-US"/>
          </a:p>
        </p:txBody>
      </p:sp>
      <p:sp>
        <p:nvSpPr>
          <p:cNvPr id="3" name="Footer Placeholder 2"/>
          <p:cNvSpPr>
            <a:spLocks noGrp="1"/>
          </p:cNvSpPr>
          <p:nvPr>
            <p:ph type="ftr" sz="quarter" idx="11"/>
          </p:nvPr>
        </p:nvSpPr>
        <p:spPr/>
        <p:txBody>
          <a:bodyPr/>
          <a:lstStyle/>
          <a:p>
            <a:endParaRPr lang="en-US" altLang="en-US" dirty="0"/>
          </a:p>
        </p:txBody>
      </p:sp>
      <p:sp>
        <p:nvSpPr>
          <p:cNvPr id="4" name="Slide Number Placeholder 3"/>
          <p:cNvSpPr>
            <a:spLocks noGrp="1"/>
          </p:cNvSpPr>
          <p:nvPr>
            <p:ph type="sldNum" sz="quarter" idx="12"/>
          </p:nvPr>
        </p:nvSpPr>
        <p:spPr/>
        <p:txBody>
          <a:bodyPr/>
          <a:lstStyle/>
          <a:p>
            <a:fld id="{908E85F7-5C9A-4F62-88D0-B9911C199440}" type="slidenum">
              <a:rPr lang="en-US" altLang="en-US" smtClean="0"/>
              <a:pPr/>
              <a:t>23</a:t>
            </a:fld>
            <a:endParaRPr lang="en-US" altLang="en-US" dirty="0"/>
          </a:p>
        </p:txBody>
      </p:sp>
      <p:sp>
        <p:nvSpPr>
          <p:cNvPr id="5" name="Title 4"/>
          <p:cNvSpPr>
            <a:spLocks noGrp="1"/>
          </p:cNvSpPr>
          <p:nvPr>
            <p:ph type="title"/>
          </p:nvPr>
        </p:nvSpPr>
        <p:spPr>
          <a:xfrm>
            <a:off x="298174" y="1423504"/>
            <a:ext cx="8229600" cy="1143000"/>
          </a:xfrm>
        </p:spPr>
        <p:txBody>
          <a:bodyPr/>
          <a:lstStyle/>
          <a:p>
            <a:r>
              <a:rPr lang="en-GB" b="1" dirty="0"/>
              <a:t>Brexit assumptions for the session</a:t>
            </a:r>
            <a:endParaRPr lang="en-US" b="1" dirty="0"/>
          </a:p>
        </p:txBody>
      </p:sp>
      <p:sp>
        <p:nvSpPr>
          <p:cNvPr id="6" name="Text Placeholder 5"/>
          <p:cNvSpPr>
            <a:spLocks noGrp="1"/>
          </p:cNvSpPr>
          <p:nvPr>
            <p:ph type="body" sz="quarter" idx="13"/>
          </p:nvPr>
        </p:nvSpPr>
        <p:spPr/>
        <p:txBody>
          <a:bodyPr/>
          <a:lstStyle/>
          <a:p>
            <a:endParaRPr lang="en-US" sz="1800" dirty="0"/>
          </a:p>
        </p:txBody>
      </p:sp>
      <p:sp>
        <p:nvSpPr>
          <p:cNvPr id="7" name="Title 9">
            <a:extLst>
              <a:ext uri="{FF2B5EF4-FFF2-40B4-BE49-F238E27FC236}">
                <a16:creationId xmlns:a16="http://schemas.microsoft.com/office/drawing/2014/main" id="{7DB84C4E-D3BC-40D6-8592-F5B1ED8A8935}"/>
              </a:ext>
            </a:extLst>
          </p:cNvPr>
          <p:cNvSpPr txBox="1">
            <a:spLocks/>
          </p:cNvSpPr>
          <p:nvPr/>
        </p:nvSpPr>
        <p:spPr bwMode="auto">
          <a:xfrm>
            <a:off x="192156" y="3658152"/>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defTabSz="457200" rtl="0" fontAlgn="base">
              <a:spcBef>
                <a:spcPct val="0"/>
              </a:spcBef>
              <a:spcAft>
                <a:spcPct val="0"/>
              </a:spcAft>
              <a:defRPr sz="4400" kern="1200">
                <a:solidFill>
                  <a:schemeClr val="tx1"/>
                </a:solidFill>
                <a:latin typeface="+mj-lt"/>
                <a:ea typeface="+mj-ea"/>
                <a:cs typeface="+mj-cs"/>
              </a:defRPr>
            </a:lvl1pPr>
            <a:lvl2pPr algn="ctr" defTabSz="457200" rtl="0" fontAlgn="base">
              <a:spcBef>
                <a:spcPct val="0"/>
              </a:spcBef>
              <a:spcAft>
                <a:spcPct val="0"/>
              </a:spcAft>
              <a:defRPr sz="4400">
                <a:solidFill>
                  <a:schemeClr val="tx1"/>
                </a:solidFill>
                <a:latin typeface="Calibri" pitchFamily="34" charset="0"/>
              </a:defRPr>
            </a:lvl2pPr>
            <a:lvl3pPr algn="ctr" defTabSz="457200" rtl="0" fontAlgn="base">
              <a:spcBef>
                <a:spcPct val="0"/>
              </a:spcBef>
              <a:spcAft>
                <a:spcPct val="0"/>
              </a:spcAft>
              <a:defRPr sz="4400">
                <a:solidFill>
                  <a:schemeClr val="tx1"/>
                </a:solidFill>
                <a:latin typeface="Calibri" pitchFamily="34" charset="0"/>
              </a:defRPr>
            </a:lvl3pPr>
            <a:lvl4pPr algn="ctr" defTabSz="457200" rtl="0" fontAlgn="base">
              <a:spcBef>
                <a:spcPct val="0"/>
              </a:spcBef>
              <a:spcAft>
                <a:spcPct val="0"/>
              </a:spcAft>
              <a:defRPr sz="4400">
                <a:solidFill>
                  <a:schemeClr val="tx1"/>
                </a:solidFill>
                <a:latin typeface="Calibri" pitchFamily="34" charset="0"/>
              </a:defRPr>
            </a:lvl4pPr>
            <a:lvl5pPr algn="ctr" defTabSz="457200" rtl="0" fontAlgn="base">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a:lstStyle>
          <a:p>
            <a:pPr marL="457200" indent="-457200" algn="just">
              <a:buFont typeface="Arial" panose="020B0604020202020204" pitchFamily="34" charset="0"/>
              <a:buChar char="•"/>
            </a:pPr>
            <a:r>
              <a:rPr lang="en-GB" sz="2800" dirty="0"/>
              <a:t>Brexit means Brexit!</a:t>
            </a:r>
          </a:p>
          <a:p>
            <a:pPr marL="457200" indent="-457200" algn="just">
              <a:buFont typeface="Arial" panose="020B0604020202020204" pitchFamily="34" charset="0"/>
              <a:buChar char="•"/>
            </a:pPr>
            <a:r>
              <a:rPr lang="en-GB" sz="2800" dirty="0"/>
              <a:t>The Recast Insolvency Regulation does not apply to the UK</a:t>
            </a:r>
          </a:p>
          <a:p>
            <a:pPr marL="457200" indent="-457200" algn="just">
              <a:buFont typeface="Arial" panose="020B0604020202020204" pitchFamily="34" charset="0"/>
              <a:buChar char="•"/>
            </a:pPr>
            <a:r>
              <a:rPr lang="en-GB" sz="2800" dirty="0"/>
              <a:t>The Brussels Recast Regulation does not apply to the UK</a:t>
            </a:r>
          </a:p>
          <a:p>
            <a:pPr marL="457200" indent="-457200" algn="just">
              <a:buFont typeface="Arial" panose="020B0604020202020204" pitchFamily="34" charset="0"/>
              <a:buChar char="•"/>
            </a:pPr>
            <a:r>
              <a:rPr lang="en-GB" sz="2800" dirty="0"/>
              <a:t>No bilateral agreements</a:t>
            </a:r>
          </a:p>
          <a:p>
            <a:pPr marL="457200" indent="-457200" algn="just">
              <a:buFont typeface="Arial" panose="020B0604020202020204" pitchFamily="34" charset="0"/>
              <a:buChar char="•"/>
            </a:pPr>
            <a:r>
              <a:rPr lang="en-GB" sz="2800" dirty="0"/>
              <a:t>Other options/ paradigms to be discussed at the end of the session</a:t>
            </a:r>
            <a:endParaRPr lang="en-US" sz="2800" dirty="0"/>
          </a:p>
        </p:txBody>
      </p:sp>
    </p:spTree>
    <p:extLst>
      <p:ext uri="{BB962C8B-B14F-4D97-AF65-F5344CB8AC3E}">
        <p14:creationId xmlns:p14="http://schemas.microsoft.com/office/powerpoint/2010/main" val="40023711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2A5F2A4-E489-4C10-A601-70206B005BAB}" type="datetime4">
              <a:rPr lang="en-US" altLang="en-US" smtClean="0"/>
              <a:t>October 10, 2017</a:t>
            </a:fld>
            <a:endParaRPr lang="en-US" altLang="en-US"/>
          </a:p>
        </p:txBody>
      </p:sp>
      <p:sp>
        <p:nvSpPr>
          <p:cNvPr id="3" name="Footer Placeholder 2"/>
          <p:cNvSpPr>
            <a:spLocks noGrp="1"/>
          </p:cNvSpPr>
          <p:nvPr>
            <p:ph type="ftr" sz="quarter" idx="11"/>
          </p:nvPr>
        </p:nvSpPr>
        <p:spPr/>
        <p:txBody>
          <a:bodyPr/>
          <a:lstStyle/>
          <a:p>
            <a:endParaRPr lang="en-US" altLang="en-US" dirty="0"/>
          </a:p>
        </p:txBody>
      </p:sp>
      <p:sp>
        <p:nvSpPr>
          <p:cNvPr id="4" name="Slide Number Placeholder 3"/>
          <p:cNvSpPr>
            <a:spLocks noGrp="1"/>
          </p:cNvSpPr>
          <p:nvPr>
            <p:ph type="sldNum" sz="quarter" idx="12"/>
          </p:nvPr>
        </p:nvSpPr>
        <p:spPr/>
        <p:txBody>
          <a:bodyPr/>
          <a:lstStyle/>
          <a:p>
            <a:fld id="{908E85F7-5C9A-4F62-88D0-B9911C199440}" type="slidenum">
              <a:rPr lang="en-US" altLang="en-US" smtClean="0"/>
              <a:pPr/>
              <a:t>24</a:t>
            </a:fld>
            <a:endParaRPr lang="en-US" altLang="en-US" dirty="0"/>
          </a:p>
        </p:txBody>
      </p:sp>
      <p:sp>
        <p:nvSpPr>
          <p:cNvPr id="5" name="Title 4"/>
          <p:cNvSpPr>
            <a:spLocks noGrp="1"/>
          </p:cNvSpPr>
          <p:nvPr>
            <p:ph type="title"/>
          </p:nvPr>
        </p:nvSpPr>
        <p:spPr>
          <a:xfrm>
            <a:off x="457200" y="1413566"/>
            <a:ext cx="8229600" cy="1143000"/>
          </a:xfrm>
        </p:spPr>
        <p:txBody>
          <a:bodyPr/>
          <a:lstStyle/>
          <a:p>
            <a:r>
              <a:rPr lang="en-GB" b="1" dirty="0"/>
              <a:t>Case study - background</a:t>
            </a:r>
            <a:endParaRPr lang="en-US" b="1" dirty="0"/>
          </a:p>
        </p:txBody>
      </p:sp>
      <p:sp>
        <p:nvSpPr>
          <p:cNvPr id="6" name="Text Placeholder 5"/>
          <p:cNvSpPr>
            <a:spLocks noGrp="1"/>
          </p:cNvSpPr>
          <p:nvPr>
            <p:ph type="body" sz="quarter" idx="13"/>
          </p:nvPr>
        </p:nvSpPr>
        <p:spPr/>
        <p:txBody>
          <a:bodyPr/>
          <a:lstStyle/>
          <a:p>
            <a:endParaRPr lang="en-US" dirty="0"/>
          </a:p>
        </p:txBody>
      </p:sp>
      <p:sp>
        <p:nvSpPr>
          <p:cNvPr id="7" name="Title 4">
            <a:extLst>
              <a:ext uri="{FF2B5EF4-FFF2-40B4-BE49-F238E27FC236}">
                <a16:creationId xmlns:a16="http://schemas.microsoft.com/office/drawing/2014/main" id="{AB62A2D6-BA58-4215-A592-B8013D70C3EF}"/>
              </a:ext>
            </a:extLst>
          </p:cNvPr>
          <p:cNvSpPr txBox="1">
            <a:spLocks/>
          </p:cNvSpPr>
          <p:nvPr/>
        </p:nvSpPr>
        <p:spPr bwMode="auto">
          <a:xfrm>
            <a:off x="457200" y="4166704"/>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defTabSz="457200" rtl="0" fontAlgn="base">
              <a:spcBef>
                <a:spcPct val="0"/>
              </a:spcBef>
              <a:spcAft>
                <a:spcPct val="0"/>
              </a:spcAft>
              <a:defRPr sz="4400" kern="1200">
                <a:solidFill>
                  <a:schemeClr val="tx1"/>
                </a:solidFill>
                <a:latin typeface="+mj-lt"/>
                <a:ea typeface="+mj-ea"/>
                <a:cs typeface="+mj-cs"/>
              </a:defRPr>
            </a:lvl1pPr>
            <a:lvl2pPr algn="ctr" defTabSz="457200" rtl="0" fontAlgn="base">
              <a:spcBef>
                <a:spcPct val="0"/>
              </a:spcBef>
              <a:spcAft>
                <a:spcPct val="0"/>
              </a:spcAft>
              <a:defRPr sz="4400">
                <a:solidFill>
                  <a:schemeClr val="tx1"/>
                </a:solidFill>
                <a:latin typeface="Calibri" pitchFamily="34" charset="0"/>
              </a:defRPr>
            </a:lvl2pPr>
            <a:lvl3pPr algn="ctr" defTabSz="457200" rtl="0" fontAlgn="base">
              <a:spcBef>
                <a:spcPct val="0"/>
              </a:spcBef>
              <a:spcAft>
                <a:spcPct val="0"/>
              </a:spcAft>
              <a:defRPr sz="4400">
                <a:solidFill>
                  <a:schemeClr val="tx1"/>
                </a:solidFill>
                <a:latin typeface="Calibri" pitchFamily="34" charset="0"/>
              </a:defRPr>
            </a:lvl3pPr>
            <a:lvl4pPr algn="ctr" defTabSz="457200" rtl="0" fontAlgn="base">
              <a:spcBef>
                <a:spcPct val="0"/>
              </a:spcBef>
              <a:spcAft>
                <a:spcPct val="0"/>
              </a:spcAft>
              <a:defRPr sz="4400">
                <a:solidFill>
                  <a:schemeClr val="tx1"/>
                </a:solidFill>
                <a:latin typeface="Calibri" pitchFamily="34" charset="0"/>
              </a:defRPr>
            </a:lvl4pPr>
            <a:lvl5pPr algn="ctr" defTabSz="457200" rtl="0" fontAlgn="base">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a:lstStyle>
          <a:p>
            <a:pPr marL="457200" indent="-457200" algn="just">
              <a:buFont typeface="Arial" panose="020B0604020202020204" pitchFamily="34" charset="0"/>
              <a:buChar char="•"/>
            </a:pPr>
            <a:r>
              <a:rPr lang="en-GB" sz="2800" dirty="0"/>
              <a:t>German beer manufacturer – </a:t>
            </a:r>
            <a:r>
              <a:rPr lang="en-GB" sz="2800" dirty="0" err="1"/>
              <a:t>Lecker</a:t>
            </a:r>
            <a:r>
              <a:rPr lang="en-GB" sz="2800" dirty="0"/>
              <a:t> GmbH</a:t>
            </a:r>
          </a:p>
          <a:p>
            <a:pPr marL="457200" indent="-457200" algn="just">
              <a:buFont typeface="Arial" panose="020B0604020202020204" pitchFamily="34" charset="0"/>
              <a:buChar char="•"/>
            </a:pPr>
            <a:r>
              <a:rPr lang="en-GB" sz="2800" dirty="0"/>
              <a:t>Trading for ten years from a factory near Münster, Germany</a:t>
            </a:r>
          </a:p>
          <a:p>
            <a:pPr marL="457200" indent="-457200" algn="just">
              <a:buFont typeface="Arial" panose="020B0604020202020204" pitchFamily="34" charset="0"/>
              <a:buChar char="•"/>
            </a:pPr>
            <a:r>
              <a:rPr lang="en-GB" sz="2800" dirty="0"/>
              <a:t>200 employees</a:t>
            </a:r>
          </a:p>
          <a:p>
            <a:pPr marL="457200" indent="-457200" algn="just">
              <a:buFont typeface="Arial" panose="020B0604020202020204" pitchFamily="34" charset="0"/>
              <a:buChar char="•"/>
            </a:pPr>
            <a:r>
              <a:rPr lang="en-GB" sz="2800" dirty="0"/>
              <a:t>Annual turnover c.€30 million</a:t>
            </a:r>
          </a:p>
          <a:p>
            <a:pPr marL="457200" indent="-457200" algn="just">
              <a:buFont typeface="Arial" panose="020B0604020202020204" pitchFamily="34" charset="0"/>
              <a:buChar char="•"/>
            </a:pPr>
            <a:r>
              <a:rPr lang="en-GB" sz="2800" dirty="0"/>
              <a:t>Secured Loan from a UK bank (the “Bank”) of €50 million under English law</a:t>
            </a:r>
          </a:p>
          <a:p>
            <a:pPr marL="457200" indent="-457200" algn="just">
              <a:buFont typeface="Arial" panose="020B0604020202020204" pitchFamily="34" charset="0"/>
              <a:buChar char="•"/>
            </a:pPr>
            <a:r>
              <a:rPr lang="en-GB" sz="2800" dirty="0"/>
              <a:t>Unsecured Loan Notes of €10 million in total</a:t>
            </a:r>
          </a:p>
          <a:p>
            <a:pPr marL="457200" indent="-457200" algn="just">
              <a:buFont typeface="Arial" panose="020B0604020202020204" pitchFamily="34" charset="0"/>
              <a:buChar char="•"/>
            </a:pPr>
            <a:r>
              <a:rPr lang="en-GB" sz="2800" dirty="0"/>
              <a:t>Trade creditors c. €20 million</a:t>
            </a:r>
          </a:p>
          <a:p>
            <a:pPr marL="457200" indent="-457200" algn="just">
              <a:buFont typeface="Arial" panose="020B0604020202020204" pitchFamily="34" charset="0"/>
              <a:buChar char="•"/>
            </a:pPr>
            <a:r>
              <a:rPr lang="en-GB" sz="2800" dirty="0"/>
              <a:t>Two foreign establishments</a:t>
            </a:r>
            <a:endParaRPr lang="en-US" sz="2800" b="1" dirty="0"/>
          </a:p>
        </p:txBody>
      </p:sp>
    </p:spTree>
    <p:extLst>
      <p:ext uri="{BB962C8B-B14F-4D97-AF65-F5344CB8AC3E}">
        <p14:creationId xmlns:p14="http://schemas.microsoft.com/office/powerpoint/2010/main" val="10899739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2A5F2A4-E489-4C10-A601-70206B005BAB}" type="datetime4">
              <a:rPr lang="en-US" altLang="en-US" smtClean="0"/>
              <a:t>October 10, 2017</a:t>
            </a:fld>
            <a:endParaRPr lang="en-US" altLang="en-US"/>
          </a:p>
        </p:txBody>
      </p:sp>
      <p:sp>
        <p:nvSpPr>
          <p:cNvPr id="3" name="Footer Placeholder 2"/>
          <p:cNvSpPr>
            <a:spLocks noGrp="1"/>
          </p:cNvSpPr>
          <p:nvPr>
            <p:ph type="ftr" sz="quarter" idx="11"/>
          </p:nvPr>
        </p:nvSpPr>
        <p:spPr/>
        <p:txBody>
          <a:bodyPr/>
          <a:lstStyle/>
          <a:p>
            <a:r>
              <a:rPr lang="en-US" altLang="en-US"/>
              <a:t>Title of Presentation | FileSite Number</a:t>
            </a:r>
          </a:p>
        </p:txBody>
      </p:sp>
      <p:sp>
        <p:nvSpPr>
          <p:cNvPr id="4" name="Slide Number Placeholder 3"/>
          <p:cNvSpPr>
            <a:spLocks noGrp="1"/>
          </p:cNvSpPr>
          <p:nvPr>
            <p:ph type="sldNum" sz="quarter" idx="12"/>
          </p:nvPr>
        </p:nvSpPr>
        <p:spPr/>
        <p:txBody>
          <a:bodyPr/>
          <a:lstStyle/>
          <a:p>
            <a:fld id="{908E85F7-5C9A-4F62-88D0-B9911C199440}" type="slidenum">
              <a:rPr lang="en-US" altLang="en-US" smtClean="0"/>
              <a:pPr/>
              <a:t>25</a:t>
            </a:fld>
            <a:endParaRPr lang="en-US" altLang="en-US" dirty="0"/>
          </a:p>
        </p:txBody>
      </p:sp>
      <p:sp>
        <p:nvSpPr>
          <p:cNvPr id="5" name="Title 4"/>
          <p:cNvSpPr>
            <a:spLocks noGrp="1"/>
          </p:cNvSpPr>
          <p:nvPr>
            <p:ph type="title"/>
          </p:nvPr>
        </p:nvSpPr>
        <p:spPr>
          <a:xfrm>
            <a:off x="457200" y="1334053"/>
            <a:ext cx="8229600" cy="1143000"/>
          </a:xfrm>
        </p:spPr>
        <p:txBody>
          <a:bodyPr/>
          <a:lstStyle/>
          <a:p>
            <a:r>
              <a:rPr lang="en-GB" b="1" dirty="0"/>
              <a:t>Background – UK establishment</a:t>
            </a:r>
            <a:endParaRPr lang="en-US" b="1" dirty="0"/>
          </a:p>
        </p:txBody>
      </p:sp>
      <p:sp>
        <p:nvSpPr>
          <p:cNvPr id="6" name="Text Placeholder 5"/>
          <p:cNvSpPr>
            <a:spLocks noGrp="1"/>
          </p:cNvSpPr>
          <p:nvPr>
            <p:ph type="body" sz="quarter" idx="13"/>
          </p:nvPr>
        </p:nvSpPr>
        <p:spPr/>
        <p:txBody>
          <a:bodyPr/>
          <a:lstStyle/>
          <a:p>
            <a:endParaRPr lang="en-GB" dirty="0"/>
          </a:p>
        </p:txBody>
      </p:sp>
      <p:sp>
        <p:nvSpPr>
          <p:cNvPr id="7" name="Title 4">
            <a:extLst>
              <a:ext uri="{FF2B5EF4-FFF2-40B4-BE49-F238E27FC236}">
                <a16:creationId xmlns:a16="http://schemas.microsoft.com/office/drawing/2014/main" id="{B950C182-A9DF-4995-97CA-68F0FE539F97}"/>
              </a:ext>
            </a:extLst>
          </p:cNvPr>
          <p:cNvSpPr txBox="1">
            <a:spLocks/>
          </p:cNvSpPr>
          <p:nvPr/>
        </p:nvSpPr>
        <p:spPr bwMode="auto">
          <a:xfrm>
            <a:off x="457200" y="3818836"/>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defTabSz="457200" rtl="0" fontAlgn="base">
              <a:spcBef>
                <a:spcPct val="0"/>
              </a:spcBef>
              <a:spcAft>
                <a:spcPct val="0"/>
              </a:spcAft>
              <a:defRPr sz="4400" kern="1200">
                <a:solidFill>
                  <a:schemeClr val="tx1"/>
                </a:solidFill>
                <a:latin typeface="+mj-lt"/>
                <a:ea typeface="+mj-ea"/>
                <a:cs typeface="+mj-cs"/>
              </a:defRPr>
            </a:lvl1pPr>
            <a:lvl2pPr algn="ctr" defTabSz="457200" rtl="0" fontAlgn="base">
              <a:spcBef>
                <a:spcPct val="0"/>
              </a:spcBef>
              <a:spcAft>
                <a:spcPct val="0"/>
              </a:spcAft>
              <a:defRPr sz="4400">
                <a:solidFill>
                  <a:schemeClr val="tx1"/>
                </a:solidFill>
                <a:latin typeface="Calibri" pitchFamily="34" charset="0"/>
              </a:defRPr>
            </a:lvl2pPr>
            <a:lvl3pPr algn="ctr" defTabSz="457200" rtl="0" fontAlgn="base">
              <a:spcBef>
                <a:spcPct val="0"/>
              </a:spcBef>
              <a:spcAft>
                <a:spcPct val="0"/>
              </a:spcAft>
              <a:defRPr sz="4400">
                <a:solidFill>
                  <a:schemeClr val="tx1"/>
                </a:solidFill>
                <a:latin typeface="Calibri" pitchFamily="34" charset="0"/>
              </a:defRPr>
            </a:lvl3pPr>
            <a:lvl4pPr algn="ctr" defTabSz="457200" rtl="0" fontAlgn="base">
              <a:spcBef>
                <a:spcPct val="0"/>
              </a:spcBef>
              <a:spcAft>
                <a:spcPct val="0"/>
              </a:spcAft>
              <a:defRPr sz="4400">
                <a:solidFill>
                  <a:schemeClr val="tx1"/>
                </a:solidFill>
                <a:latin typeface="Calibri" pitchFamily="34" charset="0"/>
              </a:defRPr>
            </a:lvl4pPr>
            <a:lvl5pPr algn="ctr" defTabSz="457200" rtl="0" fontAlgn="base">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a:lstStyle>
          <a:p>
            <a:pPr marL="457200" indent="-457200" algn="just">
              <a:buFont typeface="Arial" panose="020B0604020202020204" pitchFamily="34" charset="0"/>
              <a:buChar char="•"/>
            </a:pPr>
            <a:r>
              <a:rPr lang="en-GB" sz="2800" dirty="0" err="1"/>
              <a:t>Lecker</a:t>
            </a:r>
            <a:r>
              <a:rPr lang="en-GB" sz="2800" dirty="0"/>
              <a:t> has owned a small factory in Gloucester, England for five years</a:t>
            </a:r>
          </a:p>
          <a:p>
            <a:pPr marL="457200" indent="-457200" algn="just">
              <a:buFont typeface="Arial" panose="020B0604020202020204" pitchFamily="34" charset="0"/>
              <a:buChar char="•"/>
            </a:pPr>
            <a:r>
              <a:rPr lang="en-GB" sz="2800" dirty="0"/>
              <a:t>Managed directly by </a:t>
            </a:r>
            <a:r>
              <a:rPr lang="en-GB" sz="2800" dirty="0" err="1"/>
              <a:t>Lecker</a:t>
            </a:r>
            <a:r>
              <a:rPr lang="en-GB" sz="2800" dirty="0"/>
              <a:t> GmbH</a:t>
            </a:r>
            <a:endParaRPr lang="en-US" sz="2800" dirty="0"/>
          </a:p>
          <a:p>
            <a:pPr marL="457200" indent="-457200" algn="just">
              <a:buFont typeface="Arial" panose="020B0604020202020204" pitchFamily="34" charset="0"/>
              <a:buChar char="•"/>
            </a:pPr>
            <a:r>
              <a:rPr lang="en-GB" sz="2800" dirty="0"/>
              <a:t>50 local employees</a:t>
            </a:r>
          </a:p>
          <a:p>
            <a:pPr marL="457200" indent="-457200" algn="just">
              <a:buFont typeface="Arial" panose="020B0604020202020204" pitchFamily="34" charset="0"/>
              <a:buChar char="•"/>
            </a:pPr>
            <a:r>
              <a:rPr lang="en-GB" sz="2800" dirty="0"/>
              <a:t>Factory is subject to a locally registered fixed charge in favour of the Bank </a:t>
            </a:r>
          </a:p>
          <a:p>
            <a:endParaRPr lang="en-US" b="1" dirty="0"/>
          </a:p>
        </p:txBody>
      </p:sp>
    </p:spTree>
    <p:extLst>
      <p:ext uri="{BB962C8B-B14F-4D97-AF65-F5344CB8AC3E}">
        <p14:creationId xmlns:p14="http://schemas.microsoft.com/office/powerpoint/2010/main" val="414312790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2A5F2A4-E489-4C10-A601-70206B005BAB}" type="datetime4">
              <a:rPr lang="en-US" altLang="en-US" smtClean="0"/>
              <a:t>October 10, 2017</a:t>
            </a:fld>
            <a:endParaRPr lang="en-US" altLang="en-US"/>
          </a:p>
        </p:txBody>
      </p:sp>
      <p:sp>
        <p:nvSpPr>
          <p:cNvPr id="3" name="Footer Placeholder 2"/>
          <p:cNvSpPr>
            <a:spLocks noGrp="1"/>
          </p:cNvSpPr>
          <p:nvPr>
            <p:ph type="ftr" sz="quarter" idx="11"/>
          </p:nvPr>
        </p:nvSpPr>
        <p:spPr/>
        <p:txBody>
          <a:bodyPr/>
          <a:lstStyle/>
          <a:p>
            <a:r>
              <a:rPr lang="en-US" altLang="en-US"/>
              <a:t>Title of Presentation | FileSite Number</a:t>
            </a:r>
          </a:p>
        </p:txBody>
      </p:sp>
      <p:sp>
        <p:nvSpPr>
          <p:cNvPr id="4" name="Slide Number Placeholder 3"/>
          <p:cNvSpPr>
            <a:spLocks noGrp="1"/>
          </p:cNvSpPr>
          <p:nvPr>
            <p:ph type="sldNum" sz="quarter" idx="12"/>
          </p:nvPr>
        </p:nvSpPr>
        <p:spPr/>
        <p:txBody>
          <a:bodyPr/>
          <a:lstStyle/>
          <a:p>
            <a:fld id="{908E85F7-5C9A-4F62-88D0-B9911C199440}" type="slidenum">
              <a:rPr lang="en-US" altLang="en-US" smtClean="0"/>
              <a:pPr/>
              <a:t>26</a:t>
            </a:fld>
            <a:endParaRPr lang="en-US" altLang="en-US" dirty="0"/>
          </a:p>
        </p:txBody>
      </p:sp>
      <p:sp>
        <p:nvSpPr>
          <p:cNvPr id="5" name="Title 4"/>
          <p:cNvSpPr>
            <a:spLocks noGrp="1"/>
          </p:cNvSpPr>
          <p:nvPr>
            <p:ph type="title"/>
          </p:nvPr>
        </p:nvSpPr>
        <p:spPr>
          <a:xfrm>
            <a:off x="457200" y="1393687"/>
            <a:ext cx="8229600" cy="1143000"/>
          </a:xfrm>
        </p:spPr>
        <p:txBody>
          <a:bodyPr/>
          <a:lstStyle/>
          <a:p>
            <a:r>
              <a:rPr lang="en-GB" sz="4000" b="1" dirty="0"/>
              <a:t>Background – Italian establishment</a:t>
            </a:r>
            <a:endParaRPr lang="en-US" sz="4000" b="1" dirty="0"/>
          </a:p>
        </p:txBody>
      </p:sp>
      <p:sp>
        <p:nvSpPr>
          <p:cNvPr id="6" name="Text Placeholder 5"/>
          <p:cNvSpPr>
            <a:spLocks noGrp="1"/>
          </p:cNvSpPr>
          <p:nvPr>
            <p:ph type="body" sz="quarter" idx="13"/>
          </p:nvPr>
        </p:nvSpPr>
        <p:spPr/>
        <p:txBody>
          <a:bodyPr/>
          <a:lstStyle/>
          <a:p>
            <a:endParaRPr lang="en-US" dirty="0"/>
          </a:p>
        </p:txBody>
      </p:sp>
      <p:sp>
        <p:nvSpPr>
          <p:cNvPr id="7" name="Title 4">
            <a:extLst>
              <a:ext uri="{FF2B5EF4-FFF2-40B4-BE49-F238E27FC236}">
                <a16:creationId xmlns:a16="http://schemas.microsoft.com/office/drawing/2014/main" id="{D2AB8082-9E73-4BAE-9BED-5EA21E406F28}"/>
              </a:ext>
            </a:extLst>
          </p:cNvPr>
          <p:cNvSpPr txBox="1">
            <a:spLocks/>
          </p:cNvSpPr>
          <p:nvPr/>
        </p:nvSpPr>
        <p:spPr bwMode="auto">
          <a:xfrm>
            <a:off x="215462" y="4276950"/>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defTabSz="457200" rtl="0" fontAlgn="base">
              <a:spcBef>
                <a:spcPct val="0"/>
              </a:spcBef>
              <a:spcAft>
                <a:spcPct val="0"/>
              </a:spcAft>
              <a:defRPr sz="4400" kern="1200">
                <a:solidFill>
                  <a:schemeClr val="tx1"/>
                </a:solidFill>
                <a:latin typeface="+mj-lt"/>
                <a:ea typeface="+mj-ea"/>
                <a:cs typeface="+mj-cs"/>
              </a:defRPr>
            </a:lvl1pPr>
            <a:lvl2pPr algn="ctr" defTabSz="457200" rtl="0" fontAlgn="base">
              <a:spcBef>
                <a:spcPct val="0"/>
              </a:spcBef>
              <a:spcAft>
                <a:spcPct val="0"/>
              </a:spcAft>
              <a:defRPr sz="4400">
                <a:solidFill>
                  <a:schemeClr val="tx1"/>
                </a:solidFill>
                <a:latin typeface="Calibri" pitchFamily="34" charset="0"/>
              </a:defRPr>
            </a:lvl2pPr>
            <a:lvl3pPr algn="ctr" defTabSz="457200" rtl="0" fontAlgn="base">
              <a:spcBef>
                <a:spcPct val="0"/>
              </a:spcBef>
              <a:spcAft>
                <a:spcPct val="0"/>
              </a:spcAft>
              <a:defRPr sz="4400">
                <a:solidFill>
                  <a:schemeClr val="tx1"/>
                </a:solidFill>
                <a:latin typeface="Calibri" pitchFamily="34" charset="0"/>
              </a:defRPr>
            </a:lvl3pPr>
            <a:lvl4pPr algn="ctr" defTabSz="457200" rtl="0" fontAlgn="base">
              <a:spcBef>
                <a:spcPct val="0"/>
              </a:spcBef>
              <a:spcAft>
                <a:spcPct val="0"/>
              </a:spcAft>
              <a:defRPr sz="4400">
                <a:solidFill>
                  <a:schemeClr val="tx1"/>
                </a:solidFill>
                <a:latin typeface="Calibri" pitchFamily="34" charset="0"/>
              </a:defRPr>
            </a:lvl4pPr>
            <a:lvl5pPr algn="ctr" defTabSz="457200" rtl="0" fontAlgn="base">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a:lstStyle>
          <a:p>
            <a:pPr marL="457200" indent="-457200" algn="just">
              <a:buFont typeface="Arial" panose="020B0604020202020204" pitchFamily="34" charset="0"/>
              <a:buChar char="•"/>
            </a:pPr>
            <a:r>
              <a:rPr lang="en-GB" sz="2800" dirty="0" err="1"/>
              <a:t>Lecker</a:t>
            </a:r>
            <a:r>
              <a:rPr lang="en-GB" sz="2800" dirty="0"/>
              <a:t> </a:t>
            </a:r>
            <a:r>
              <a:rPr lang="en-GB" sz="2800" dirty="0" err="1"/>
              <a:t>S.r.l</a:t>
            </a:r>
            <a:r>
              <a:rPr lang="en-GB" sz="2800" dirty="0"/>
              <a:t> is an Italian incorporated 100% subsidiary of </a:t>
            </a:r>
            <a:r>
              <a:rPr lang="en-GB" sz="2800" dirty="0" err="1"/>
              <a:t>Lecker</a:t>
            </a:r>
            <a:r>
              <a:rPr lang="en-GB" sz="2800" dirty="0"/>
              <a:t> GmbH based near Milan, Italy</a:t>
            </a:r>
          </a:p>
          <a:p>
            <a:pPr marL="457200" indent="-457200" algn="just">
              <a:buFont typeface="Arial" panose="020B0604020202020204" pitchFamily="34" charset="0"/>
              <a:buChar char="•"/>
            </a:pPr>
            <a:r>
              <a:rPr lang="en-GB" sz="2800" dirty="0"/>
              <a:t>Functions include marketing and procurement</a:t>
            </a:r>
          </a:p>
          <a:p>
            <a:pPr marL="457200" indent="-457200" algn="just">
              <a:buFont typeface="Arial" panose="020B0604020202020204" pitchFamily="34" charset="0"/>
              <a:buChar char="•"/>
            </a:pPr>
            <a:r>
              <a:rPr lang="en-GB" sz="2800" dirty="0"/>
              <a:t>Holds cash in local bank accounts, currently c. €11 million</a:t>
            </a:r>
          </a:p>
          <a:p>
            <a:pPr marL="457200" indent="-457200" algn="just">
              <a:buFont typeface="Arial" panose="020B0604020202020204" pitchFamily="34" charset="0"/>
              <a:buChar char="•"/>
            </a:pPr>
            <a:r>
              <a:rPr lang="en-GB" sz="2800" dirty="0"/>
              <a:t>Three months ago </a:t>
            </a:r>
            <a:r>
              <a:rPr lang="en-GB" sz="2800" dirty="0" err="1"/>
              <a:t>Lecker</a:t>
            </a:r>
            <a:r>
              <a:rPr lang="en-GB" sz="2800" dirty="0"/>
              <a:t> </a:t>
            </a:r>
            <a:r>
              <a:rPr lang="en-GB" sz="2800" dirty="0" err="1"/>
              <a:t>S.r.l</a:t>
            </a:r>
            <a:r>
              <a:rPr lang="en-GB" sz="2800" dirty="0"/>
              <a:t> paid €2.8 million directly to trade creditors in the UK in respect of liabilities of </a:t>
            </a:r>
            <a:r>
              <a:rPr lang="en-GB" sz="2800" dirty="0" err="1"/>
              <a:t>Lecker</a:t>
            </a:r>
            <a:r>
              <a:rPr lang="en-GB" sz="2800" dirty="0"/>
              <a:t> GmbH</a:t>
            </a:r>
          </a:p>
          <a:p>
            <a:pPr marL="457200" indent="-457200" algn="just">
              <a:buFont typeface="Arial" panose="020B0604020202020204" pitchFamily="34" charset="0"/>
              <a:buChar char="•"/>
            </a:pPr>
            <a:r>
              <a:rPr lang="en-GB" sz="2800" dirty="0" err="1"/>
              <a:t>Lecker</a:t>
            </a:r>
            <a:r>
              <a:rPr lang="en-GB" sz="2800" dirty="0"/>
              <a:t> </a:t>
            </a:r>
            <a:r>
              <a:rPr lang="en-GB" sz="2800" dirty="0" err="1"/>
              <a:t>S.r.l</a:t>
            </a:r>
            <a:r>
              <a:rPr lang="en-GB" sz="2800" dirty="0"/>
              <a:t> has unsecured creditors in aggregate of c. €15 million</a:t>
            </a:r>
            <a:endParaRPr lang="en-US" sz="2800" dirty="0"/>
          </a:p>
          <a:p>
            <a:pPr algn="just"/>
            <a:endParaRPr lang="en-US" sz="2800" b="1" dirty="0"/>
          </a:p>
        </p:txBody>
      </p:sp>
    </p:spTree>
    <p:extLst>
      <p:ext uri="{BB962C8B-B14F-4D97-AF65-F5344CB8AC3E}">
        <p14:creationId xmlns:p14="http://schemas.microsoft.com/office/powerpoint/2010/main" val="23419484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2A5F2A4-E489-4C10-A601-70206B005BAB}" type="datetime4">
              <a:rPr lang="en-US" altLang="en-US" smtClean="0"/>
              <a:t>October 10, 2017</a:t>
            </a:fld>
            <a:endParaRPr lang="en-US" altLang="en-US"/>
          </a:p>
        </p:txBody>
      </p:sp>
      <p:sp>
        <p:nvSpPr>
          <p:cNvPr id="3" name="Footer Placeholder 2"/>
          <p:cNvSpPr>
            <a:spLocks noGrp="1"/>
          </p:cNvSpPr>
          <p:nvPr>
            <p:ph type="ftr" sz="quarter" idx="11"/>
          </p:nvPr>
        </p:nvSpPr>
        <p:spPr/>
        <p:txBody>
          <a:bodyPr/>
          <a:lstStyle/>
          <a:p>
            <a:r>
              <a:rPr lang="en-US" altLang="en-US"/>
              <a:t>Title of Presentation | FileSite Number</a:t>
            </a:r>
          </a:p>
        </p:txBody>
      </p:sp>
      <p:sp>
        <p:nvSpPr>
          <p:cNvPr id="4" name="Slide Number Placeholder 3"/>
          <p:cNvSpPr>
            <a:spLocks noGrp="1"/>
          </p:cNvSpPr>
          <p:nvPr>
            <p:ph type="sldNum" sz="quarter" idx="12"/>
          </p:nvPr>
        </p:nvSpPr>
        <p:spPr/>
        <p:txBody>
          <a:bodyPr/>
          <a:lstStyle/>
          <a:p>
            <a:fld id="{908E85F7-5C9A-4F62-88D0-B9911C199440}" type="slidenum">
              <a:rPr lang="en-US" altLang="en-US" smtClean="0"/>
              <a:pPr/>
              <a:t>27</a:t>
            </a:fld>
            <a:endParaRPr lang="en-US" altLang="en-US" dirty="0"/>
          </a:p>
        </p:txBody>
      </p:sp>
      <p:sp>
        <p:nvSpPr>
          <p:cNvPr id="5" name="Title 4"/>
          <p:cNvSpPr>
            <a:spLocks noGrp="1"/>
          </p:cNvSpPr>
          <p:nvPr>
            <p:ph type="title"/>
          </p:nvPr>
        </p:nvSpPr>
        <p:spPr>
          <a:xfrm>
            <a:off x="457200" y="1080605"/>
            <a:ext cx="8229600" cy="1143000"/>
          </a:xfrm>
        </p:spPr>
        <p:txBody>
          <a:bodyPr/>
          <a:lstStyle/>
          <a:p>
            <a:r>
              <a:rPr lang="en-GB" b="1" dirty="0"/>
              <a:t>Scenario 1</a:t>
            </a:r>
            <a:endParaRPr lang="en-US" b="1" dirty="0"/>
          </a:p>
        </p:txBody>
      </p:sp>
      <p:sp>
        <p:nvSpPr>
          <p:cNvPr id="6" name="Text Placeholder 5"/>
          <p:cNvSpPr>
            <a:spLocks noGrp="1"/>
          </p:cNvSpPr>
          <p:nvPr>
            <p:ph type="body" sz="quarter" idx="13"/>
          </p:nvPr>
        </p:nvSpPr>
        <p:spPr/>
        <p:txBody>
          <a:bodyPr/>
          <a:lstStyle/>
          <a:p>
            <a:endParaRPr lang="en-US" dirty="0"/>
          </a:p>
        </p:txBody>
      </p:sp>
      <p:sp>
        <p:nvSpPr>
          <p:cNvPr id="7" name="Title 4">
            <a:extLst>
              <a:ext uri="{FF2B5EF4-FFF2-40B4-BE49-F238E27FC236}">
                <a16:creationId xmlns:a16="http://schemas.microsoft.com/office/drawing/2014/main" id="{52ADC562-3A6A-4071-BDB2-E4C402FD568D}"/>
              </a:ext>
            </a:extLst>
          </p:cNvPr>
          <p:cNvSpPr txBox="1">
            <a:spLocks/>
          </p:cNvSpPr>
          <p:nvPr/>
        </p:nvSpPr>
        <p:spPr bwMode="auto">
          <a:xfrm>
            <a:off x="457200" y="404777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defTabSz="457200" rtl="0" fontAlgn="base">
              <a:spcBef>
                <a:spcPct val="0"/>
              </a:spcBef>
              <a:spcAft>
                <a:spcPct val="0"/>
              </a:spcAft>
              <a:defRPr sz="4400" kern="1200">
                <a:solidFill>
                  <a:schemeClr val="tx1"/>
                </a:solidFill>
                <a:latin typeface="+mj-lt"/>
                <a:ea typeface="+mj-ea"/>
                <a:cs typeface="+mj-cs"/>
              </a:defRPr>
            </a:lvl1pPr>
            <a:lvl2pPr algn="ctr" defTabSz="457200" rtl="0" fontAlgn="base">
              <a:spcBef>
                <a:spcPct val="0"/>
              </a:spcBef>
              <a:spcAft>
                <a:spcPct val="0"/>
              </a:spcAft>
              <a:defRPr sz="4400">
                <a:solidFill>
                  <a:schemeClr val="tx1"/>
                </a:solidFill>
                <a:latin typeface="Calibri" pitchFamily="34" charset="0"/>
              </a:defRPr>
            </a:lvl2pPr>
            <a:lvl3pPr algn="ctr" defTabSz="457200" rtl="0" fontAlgn="base">
              <a:spcBef>
                <a:spcPct val="0"/>
              </a:spcBef>
              <a:spcAft>
                <a:spcPct val="0"/>
              </a:spcAft>
              <a:defRPr sz="4400">
                <a:solidFill>
                  <a:schemeClr val="tx1"/>
                </a:solidFill>
                <a:latin typeface="Calibri" pitchFamily="34" charset="0"/>
              </a:defRPr>
            </a:lvl3pPr>
            <a:lvl4pPr algn="ctr" defTabSz="457200" rtl="0" fontAlgn="base">
              <a:spcBef>
                <a:spcPct val="0"/>
              </a:spcBef>
              <a:spcAft>
                <a:spcPct val="0"/>
              </a:spcAft>
              <a:defRPr sz="4400">
                <a:solidFill>
                  <a:schemeClr val="tx1"/>
                </a:solidFill>
                <a:latin typeface="Calibri" pitchFamily="34" charset="0"/>
              </a:defRPr>
            </a:lvl4pPr>
            <a:lvl5pPr algn="ctr" defTabSz="457200" rtl="0" fontAlgn="base">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a:lstStyle>
          <a:p>
            <a:pPr marL="457200" indent="-457200" algn="just">
              <a:buFont typeface="Arial" panose="020B0604020202020204" pitchFamily="34" charset="0"/>
              <a:buChar char="•"/>
            </a:pPr>
            <a:r>
              <a:rPr lang="en-GB" sz="2800" dirty="0"/>
              <a:t>After 18 months of struggling to service its debt to the Bank, the directors of </a:t>
            </a:r>
            <a:r>
              <a:rPr lang="en-GB" sz="2800" dirty="0" err="1"/>
              <a:t>Lecker</a:t>
            </a:r>
            <a:r>
              <a:rPr lang="en-GB" sz="2800" dirty="0"/>
              <a:t> GmbH became concerned that the company would fail a solvency test</a:t>
            </a:r>
          </a:p>
          <a:p>
            <a:pPr marL="457200" indent="-457200" algn="just">
              <a:buFont typeface="Arial" panose="020B0604020202020204" pitchFamily="34" charset="0"/>
              <a:buChar char="•"/>
            </a:pPr>
            <a:r>
              <a:rPr lang="en-GB" sz="2800" dirty="0"/>
              <a:t>Schultze &amp; Braun were instructed to advise and as a result, an insolvency administrator was appointed</a:t>
            </a:r>
          </a:p>
          <a:p>
            <a:pPr marL="457200" indent="-457200" algn="just">
              <a:buFont typeface="Arial" panose="020B0604020202020204" pitchFamily="34" charset="0"/>
              <a:buChar char="•"/>
            </a:pPr>
            <a:r>
              <a:rPr lang="en-GB" sz="2800" dirty="0"/>
              <a:t>What considerations are there and what steps will the insolvency administrator take in these circumstances</a:t>
            </a:r>
          </a:p>
          <a:p>
            <a:pPr marL="801688" lvl="1" indent="-457200" algn="just">
              <a:buFont typeface="+mj-lt"/>
              <a:buAutoNum type="arabicParenR"/>
            </a:pPr>
            <a:r>
              <a:rPr lang="en-GB" sz="2800" dirty="0"/>
              <a:t>Pre-Brexit</a:t>
            </a:r>
          </a:p>
          <a:p>
            <a:pPr marL="801688" lvl="1" indent="-457200" algn="just">
              <a:buFont typeface="+mj-lt"/>
              <a:buAutoNum type="arabicParenR"/>
            </a:pPr>
            <a:r>
              <a:rPr lang="en-GB" sz="2800" dirty="0"/>
              <a:t>Post-</a:t>
            </a:r>
            <a:r>
              <a:rPr lang="en-GB" sz="2800" dirty="0" err="1"/>
              <a:t>Prexit</a:t>
            </a:r>
            <a:endParaRPr lang="en-US" sz="2800" dirty="0"/>
          </a:p>
          <a:p>
            <a:pPr algn="just"/>
            <a:endParaRPr lang="en-US" sz="2800" b="1" dirty="0"/>
          </a:p>
        </p:txBody>
      </p:sp>
    </p:spTree>
    <p:extLst>
      <p:ext uri="{BB962C8B-B14F-4D97-AF65-F5344CB8AC3E}">
        <p14:creationId xmlns:p14="http://schemas.microsoft.com/office/powerpoint/2010/main" val="129400216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2A5F2A4-E489-4C10-A601-70206B005BAB}" type="datetime4">
              <a:rPr lang="en-US" altLang="en-US" smtClean="0"/>
              <a:t>October 10, 2017</a:t>
            </a:fld>
            <a:endParaRPr lang="en-US" altLang="en-US"/>
          </a:p>
        </p:txBody>
      </p:sp>
      <p:sp>
        <p:nvSpPr>
          <p:cNvPr id="3" name="Footer Placeholder 2"/>
          <p:cNvSpPr>
            <a:spLocks noGrp="1"/>
          </p:cNvSpPr>
          <p:nvPr>
            <p:ph type="ftr" sz="quarter" idx="11"/>
          </p:nvPr>
        </p:nvSpPr>
        <p:spPr/>
        <p:txBody>
          <a:bodyPr/>
          <a:lstStyle/>
          <a:p>
            <a:endParaRPr lang="en-US" altLang="en-US" dirty="0"/>
          </a:p>
        </p:txBody>
      </p:sp>
      <p:sp>
        <p:nvSpPr>
          <p:cNvPr id="4" name="Slide Number Placeholder 3"/>
          <p:cNvSpPr>
            <a:spLocks noGrp="1"/>
          </p:cNvSpPr>
          <p:nvPr>
            <p:ph type="sldNum" sz="quarter" idx="12"/>
          </p:nvPr>
        </p:nvSpPr>
        <p:spPr/>
        <p:txBody>
          <a:bodyPr/>
          <a:lstStyle/>
          <a:p>
            <a:fld id="{908E85F7-5C9A-4F62-88D0-B9911C199440}" type="slidenum">
              <a:rPr lang="en-US" altLang="en-US" smtClean="0"/>
              <a:pPr/>
              <a:t>28</a:t>
            </a:fld>
            <a:endParaRPr lang="en-US" altLang="en-US" dirty="0"/>
          </a:p>
        </p:txBody>
      </p:sp>
      <p:sp>
        <p:nvSpPr>
          <p:cNvPr id="5" name="Title 4"/>
          <p:cNvSpPr>
            <a:spLocks noGrp="1"/>
          </p:cNvSpPr>
          <p:nvPr>
            <p:ph type="title"/>
          </p:nvPr>
        </p:nvSpPr>
        <p:spPr>
          <a:xfrm>
            <a:off x="357809" y="1224722"/>
            <a:ext cx="8229600" cy="1143000"/>
          </a:xfrm>
        </p:spPr>
        <p:txBody>
          <a:bodyPr/>
          <a:lstStyle/>
          <a:p>
            <a:r>
              <a:rPr lang="en-GB" b="1" dirty="0"/>
              <a:t>Scenario 1 – Pre-Brexit</a:t>
            </a:r>
            <a:endParaRPr lang="en-US" b="1" dirty="0"/>
          </a:p>
        </p:txBody>
      </p:sp>
      <p:sp>
        <p:nvSpPr>
          <p:cNvPr id="6" name="Text Placeholder 5"/>
          <p:cNvSpPr>
            <a:spLocks noGrp="1"/>
          </p:cNvSpPr>
          <p:nvPr>
            <p:ph type="body" sz="quarter" idx="13"/>
          </p:nvPr>
        </p:nvSpPr>
        <p:spPr/>
        <p:txBody>
          <a:bodyPr/>
          <a:lstStyle/>
          <a:p>
            <a:endParaRPr lang="en-US" dirty="0"/>
          </a:p>
        </p:txBody>
      </p:sp>
      <p:sp>
        <p:nvSpPr>
          <p:cNvPr id="7" name="Title 4">
            <a:extLst>
              <a:ext uri="{FF2B5EF4-FFF2-40B4-BE49-F238E27FC236}">
                <a16:creationId xmlns:a16="http://schemas.microsoft.com/office/drawing/2014/main" id="{CD229CEC-E577-469A-851A-F2F6E11F3A89}"/>
              </a:ext>
            </a:extLst>
          </p:cNvPr>
          <p:cNvSpPr txBox="1">
            <a:spLocks/>
          </p:cNvSpPr>
          <p:nvPr/>
        </p:nvSpPr>
        <p:spPr bwMode="auto">
          <a:xfrm>
            <a:off x="131379" y="4107584"/>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defTabSz="457200" rtl="0" fontAlgn="base">
              <a:spcBef>
                <a:spcPct val="0"/>
              </a:spcBef>
              <a:spcAft>
                <a:spcPct val="0"/>
              </a:spcAft>
              <a:defRPr sz="4400" kern="1200">
                <a:solidFill>
                  <a:schemeClr val="tx1"/>
                </a:solidFill>
                <a:latin typeface="+mj-lt"/>
                <a:ea typeface="+mj-ea"/>
                <a:cs typeface="+mj-cs"/>
              </a:defRPr>
            </a:lvl1pPr>
            <a:lvl2pPr algn="ctr" defTabSz="457200" rtl="0" fontAlgn="base">
              <a:spcBef>
                <a:spcPct val="0"/>
              </a:spcBef>
              <a:spcAft>
                <a:spcPct val="0"/>
              </a:spcAft>
              <a:defRPr sz="4400">
                <a:solidFill>
                  <a:schemeClr val="tx1"/>
                </a:solidFill>
                <a:latin typeface="Calibri" pitchFamily="34" charset="0"/>
              </a:defRPr>
            </a:lvl2pPr>
            <a:lvl3pPr algn="ctr" defTabSz="457200" rtl="0" fontAlgn="base">
              <a:spcBef>
                <a:spcPct val="0"/>
              </a:spcBef>
              <a:spcAft>
                <a:spcPct val="0"/>
              </a:spcAft>
              <a:defRPr sz="4400">
                <a:solidFill>
                  <a:schemeClr val="tx1"/>
                </a:solidFill>
                <a:latin typeface="Calibri" pitchFamily="34" charset="0"/>
              </a:defRPr>
            </a:lvl3pPr>
            <a:lvl4pPr algn="ctr" defTabSz="457200" rtl="0" fontAlgn="base">
              <a:spcBef>
                <a:spcPct val="0"/>
              </a:spcBef>
              <a:spcAft>
                <a:spcPct val="0"/>
              </a:spcAft>
              <a:defRPr sz="4400">
                <a:solidFill>
                  <a:schemeClr val="tx1"/>
                </a:solidFill>
                <a:latin typeface="Calibri" pitchFamily="34" charset="0"/>
              </a:defRPr>
            </a:lvl4pPr>
            <a:lvl5pPr algn="ctr" defTabSz="457200" rtl="0" fontAlgn="base">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a:lstStyle>
          <a:p>
            <a:pPr marL="342900" lvl="0" indent="-342900" algn="just">
              <a:buClr>
                <a:srgbClr val="009CDE"/>
              </a:buClr>
              <a:buFont typeface="Arial" panose="020B0604020202020204" pitchFamily="34" charset="0"/>
              <a:buChar char="•"/>
            </a:pPr>
            <a:r>
              <a:rPr lang="en-US" sz="2400" dirty="0">
                <a:solidFill>
                  <a:srgbClr val="444D54"/>
                </a:solidFill>
              </a:rPr>
              <a:t>Filing for insolvency (incl. DIP, protective shield) under German law for GmbH necessary or advisable?</a:t>
            </a:r>
          </a:p>
          <a:p>
            <a:pPr lvl="1" algn="just">
              <a:buClr>
                <a:srgbClr val="009CDE"/>
              </a:buClr>
            </a:pPr>
            <a:r>
              <a:rPr lang="en-US" sz="2400" dirty="0">
                <a:solidFill>
                  <a:srgbClr val="444D54"/>
                </a:solidFill>
              </a:rPr>
              <a:t>- Stop receivership? </a:t>
            </a:r>
            <a:r>
              <a:rPr lang="en-US" sz="2400" dirty="0">
                <a:solidFill>
                  <a:srgbClr val="444D54"/>
                </a:solidFill>
                <a:sym typeface="Wingdings" panose="05000000000000000000" pitchFamily="2" charset="2"/>
              </a:rPr>
              <a:t> </a:t>
            </a:r>
            <a:r>
              <a:rPr lang="en-US" sz="2400" dirty="0">
                <a:solidFill>
                  <a:srgbClr val="444D54"/>
                </a:solidFill>
              </a:rPr>
              <a:t>Art. 8 EIR: fixed charge untouched </a:t>
            </a:r>
            <a:r>
              <a:rPr lang="en-US" sz="2400" dirty="0">
                <a:solidFill>
                  <a:srgbClr val="444D54"/>
                </a:solidFill>
                <a:sym typeface="Wingdings" panose="05000000000000000000" pitchFamily="2" charset="2"/>
              </a:rPr>
              <a:t> secondary proceedings to get rid of security/receiver  </a:t>
            </a:r>
          </a:p>
          <a:p>
            <a:pPr marL="344488" lvl="1" indent="0" algn="just">
              <a:buClr>
                <a:srgbClr val="009CDE"/>
              </a:buClr>
              <a:buNone/>
            </a:pPr>
            <a:r>
              <a:rPr lang="en-US" sz="2400" dirty="0">
                <a:solidFill>
                  <a:srgbClr val="444D54"/>
                </a:solidFill>
                <a:sym typeface="Wingdings" panose="05000000000000000000" pitchFamily="2" charset="2"/>
              </a:rPr>
              <a:t> Restructure or sell business incl. shares in </a:t>
            </a:r>
            <a:r>
              <a:rPr lang="en-US" sz="2400" dirty="0" err="1">
                <a:solidFill>
                  <a:srgbClr val="444D54"/>
                </a:solidFill>
                <a:sym typeface="Wingdings" panose="05000000000000000000" pitchFamily="2" charset="2"/>
              </a:rPr>
              <a:t>S.r.l</a:t>
            </a:r>
            <a:r>
              <a:rPr lang="en-US" sz="2400" dirty="0">
                <a:solidFill>
                  <a:srgbClr val="444D54"/>
                </a:solidFill>
                <a:sym typeface="Wingdings" panose="05000000000000000000" pitchFamily="2" charset="2"/>
              </a:rPr>
              <a:t> and factory in UK</a:t>
            </a:r>
          </a:p>
          <a:p>
            <a:pPr lvl="1" algn="just">
              <a:buClr>
                <a:srgbClr val="009CDE"/>
              </a:buClr>
            </a:pPr>
            <a:r>
              <a:rPr lang="en-US" sz="2400" dirty="0">
                <a:solidFill>
                  <a:srgbClr val="444D54"/>
                </a:solidFill>
                <a:sym typeface="Wingdings" panose="05000000000000000000" pitchFamily="2" charset="2"/>
              </a:rPr>
              <a:t>- Stay of </a:t>
            </a:r>
            <a:r>
              <a:rPr lang="en-US" sz="2400" dirty="0" err="1">
                <a:solidFill>
                  <a:srgbClr val="444D54"/>
                </a:solidFill>
                <a:sym typeface="Wingdings" panose="05000000000000000000" pitchFamily="2" charset="2"/>
              </a:rPr>
              <a:t>realisation</a:t>
            </a:r>
            <a:r>
              <a:rPr lang="en-US" sz="2400" dirty="0">
                <a:solidFill>
                  <a:srgbClr val="444D54"/>
                </a:solidFill>
                <a:sym typeface="Wingdings" panose="05000000000000000000" pitchFamily="2" charset="2"/>
              </a:rPr>
              <a:t> of assets, Art. 46</a:t>
            </a:r>
          </a:p>
          <a:p>
            <a:pPr lvl="1" algn="just">
              <a:buClr>
                <a:srgbClr val="009CDE"/>
              </a:buClr>
            </a:pPr>
            <a:r>
              <a:rPr lang="en-US" sz="2400" dirty="0">
                <a:solidFill>
                  <a:srgbClr val="444D54"/>
                </a:solidFill>
                <a:sym typeface="Wingdings" panose="05000000000000000000" pitchFamily="2" charset="2"/>
              </a:rPr>
              <a:t>- German insolvency practitioner can propose restructuring plans, Art. 47</a:t>
            </a:r>
          </a:p>
          <a:p>
            <a:pPr lvl="1" algn="just">
              <a:buClr>
                <a:srgbClr val="009CDE"/>
              </a:buClr>
            </a:pPr>
            <a:r>
              <a:rPr lang="en-US" sz="2400" dirty="0">
                <a:solidFill>
                  <a:srgbClr val="444D54"/>
                </a:solidFill>
                <a:sym typeface="Wingdings" panose="05000000000000000000" pitchFamily="2" charset="2"/>
              </a:rPr>
              <a:t>- Cooperation and communication between insolvency practitioners and courts, Art. 43</a:t>
            </a:r>
          </a:p>
          <a:p>
            <a:pPr marL="0" indent="0" algn="just">
              <a:buNone/>
            </a:pPr>
            <a:endParaRPr lang="en-US" sz="2400" dirty="0"/>
          </a:p>
          <a:p>
            <a:pPr algn="just"/>
            <a:endParaRPr lang="en-US" sz="2400" dirty="0"/>
          </a:p>
        </p:txBody>
      </p:sp>
    </p:spTree>
    <p:extLst>
      <p:ext uri="{BB962C8B-B14F-4D97-AF65-F5344CB8AC3E}">
        <p14:creationId xmlns:p14="http://schemas.microsoft.com/office/powerpoint/2010/main" val="5707595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2A5F2A4-E489-4C10-A601-70206B005BAB}" type="datetime4">
              <a:rPr lang="en-US" altLang="en-US" smtClean="0"/>
              <a:t>October 10, 2017</a:t>
            </a:fld>
            <a:endParaRPr lang="en-US" altLang="en-US"/>
          </a:p>
        </p:txBody>
      </p:sp>
      <p:sp>
        <p:nvSpPr>
          <p:cNvPr id="3" name="Footer Placeholder 2"/>
          <p:cNvSpPr>
            <a:spLocks noGrp="1"/>
          </p:cNvSpPr>
          <p:nvPr>
            <p:ph type="ftr" sz="quarter" idx="11"/>
          </p:nvPr>
        </p:nvSpPr>
        <p:spPr/>
        <p:txBody>
          <a:bodyPr/>
          <a:lstStyle/>
          <a:p>
            <a:r>
              <a:rPr lang="en-US" altLang="en-US"/>
              <a:t>Title of Presentation | FileSite Number</a:t>
            </a:r>
          </a:p>
        </p:txBody>
      </p:sp>
      <p:sp>
        <p:nvSpPr>
          <p:cNvPr id="4" name="Slide Number Placeholder 3"/>
          <p:cNvSpPr>
            <a:spLocks noGrp="1"/>
          </p:cNvSpPr>
          <p:nvPr>
            <p:ph type="sldNum" sz="quarter" idx="12"/>
          </p:nvPr>
        </p:nvSpPr>
        <p:spPr/>
        <p:txBody>
          <a:bodyPr/>
          <a:lstStyle/>
          <a:p>
            <a:fld id="{908E85F7-5C9A-4F62-88D0-B9911C199440}" type="slidenum">
              <a:rPr lang="en-US" altLang="en-US" smtClean="0"/>
              <a:pPr/>
              <a:t>29</a:t>
            </a:fld>
            <a:endParaRPr lang="en-US" altLang="en-US" dirty="0"/>
          </a:p>
        </p:txBody>
      </p:sp>
      <p:sp>
        <p:nvSpPr>
          <p:cNvPr id="5" name="Title 4"/>
          <p:cNvSpPr>
            <a:spLocks noGrp="1"/>
          </p:cNvSpPr>
          <p:nvPr>
            <p:ph type="title"/>
          </p:nvPr>
        </p:nvSpPr>
        <p:spPr>
          <a:xfrm>
            <a:off x="457200" y="1264478"/>
            <a:ext cx="8229600" cy="1143000"/>
          </a:xfrm>
        </p:spPr>
        <p:txBody>
          <a:bodyPr/>
          <a:lstStyle/>
          <a:p>
            <a:r>
              <a:rPr lang="en-US" b="1" dirty="0"/>
              <a:t>Scenario 1 – Pre-Brexit (cont.)</a:t>
            </a:r>
          </a:p>
        </p:txBody>
      </p:sp>
      <p:sp>
        <p:nvSpPr>
          <p:cNvPr id="6" name="Text Placeholder 5"/>
          <p:cNvSpPr>
            <a:spLocks noGrp="1"/>
          </p:cNvSpPr>
          <p:nvPr>
            <p:ph type="body" sz="quarter" idx="13"/>
          </p:nvPr>
        </p:nvSpPr>
        <p:spPr/>
        <p:txBody>
          <a:bodyPr/>
          <a:lstStyle/>
          <a:p>
            <a:endParaRPr lang="en-US" dirty="0"/>
          </a:p>
        </p:txBody>
      </p:sp>
      <p:sp>
        <p:nvSpPr>
          <p:cNvPr id="7" name="Title 4">
            <a:extLst>
              <a:ext uri="{FF2B5EF4-FFF2-40B4-BE49-F238E27FC236}">
                <a16:creationId xmlns:a16="http://schemas.microsoft.com/office/drawing/2014/main" id="{EC4F02A9-FE18-4E59-AB62-2E80FED443E4}"/>
              </a:ext>
            </a:extLst>
          </p:cNvPr>
          <p:cNvSpPr txBox="1">
            <a:spLocks/>
          </p:cNvSpPr>
          <p:nvPr/>
        </p:nvSpPr>
        <p:spPr bwMode="auto">
          <a:xfrm>
            <a:off x="457200" y="4097131"/>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defTabSz="457200" rtl="0" fontAlgn="base">
              <a:spcBef>
                <a:spcPct val="0"/>
              </a:spcBef>
              <a:spcAft>
                <a:spcPct val="0"/>
              </a:spcAft>
              <a:defRPr sz="4400" kern="1200">
                <a:solidFill>
                  <a:schemeClr val="tx1"/>
                </a:solidFill>
                <a:latin typeface="+mj-lt"/>
                <a:ea typeface="+mj-ea"/>
                <a:cs typeface="+mj-cs"/>
              </a:defRPr>
            </a:lvl1pPr>
            <a:lvl2pPr algn="ctr" defTabSz="457200" rtl="0" fontAlgn="base">
              <a:spcBef>
                <a:spcPct val="0"/>
              </a:spcBef>
              <a:spcAft>
                <a:spcPct val="0"/>
              </a:spcAft>
              <a:defRPr sz="4400">
                <a:solidFill>
                  <a:schemeClr val="tx1"/>
                </a:solidFill>
                <a:latin typeface="Calibri" pitchFamily="34" charset="0"/>
              </a:defRPr>
            </a:lvl2pPr>
            <a:lvl3pPr algn="ctr" defTabSz="457200" rtl="0" fontAlgn="base">
              <a:spcBef>
                <a:spcPct val="0"/>
              </a:spcBef>
              <a:spcAft>
                <a:spcPct val="0"/>
              </a:spcAft>
              <a:defRPr sz="4400">
                <a:solidFill>
                  <a:schemeClr val="tx1"/>
                </a:solidFill>
                <a:latin typeface="Calibri" pitchFamily="34" charset="0"/>
              </a:defRPr>
            </a:lvl3pPr>
            <a:lvl4pPr algn="ctr" defTabSz="457200" rtl="0" fontAlgn="base">
              <a:spcBef>
                <a:spcPct val="0"/>
              </a:spcBef>
              <a:spcAft>
                <a:spcPct val="0"/>
              </a:spcAft>
              <a:defRPr sz="4400">
                <a:solidFill>
                  <a:schemeClr val="tx1"/>
                </a:solidFill>
                <a:latin typeface="Calibri" pitchFamily="34" charset="0"/>
              </a:defRPr>
            </a:lvl4pPr>
            <a:lvl5pPr algn="ctr" defTabSz="457200" rtl="0" fontAlgn="base">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a:lstStyle>
          <a:p>
            <a:pPr marL="342900" lvl="0" indent="-342900" algn="just">
              <a:buClr>
                <a:srgbClr val="009CDE"/>
              </a:buClr>
              <a:buFont typeface="Arial" panose="020B0604020202020204" pitchFamily="34" charset="0"/>
              <a:buChar char="•"/>
            </a:pPr>
            <a:r>
              <a:rPr lang="en-US" sz="2400" dirty="0">
                <a:solidFill>
                  <a:srgbClr val="444D54"/>
                </a:solidFill>
              </a:rPr>
              <a:t>Protect cash in </a:t>
            </a:r>
            <a:r>
              <a:rPr lang="en-US" sz="2400" dirty="0" err="1">
                <a:solidFill>
                  <a:srgbClr val="444D54"/>
                </a:solidFill>
              </a:rPr>
              <a:t>Lecker</a:t>
            </a:r>
            <a:r>
              <a:rPr lang="en-US" sz="2400" dirty="0">
                <a:solidFill>
                  <a:srgbClr val="444D54"/>
                </a:solidFill>
              </a:rPr>
              <a:t> </a:t>
            </a:r>
            <a:r>
              <a:rPr lang="en-US" sz="2400" dirty="0" err="1">
                <a:solidFill>
                  <a:srgbClr val="444D54"/>
                </a:solidFill>
              </a:rPr>
              <a:t>S.r.l</a:t>
            </a:r>
            <a:r>
              <a:rPr lang="en-US" sz="2400" dirty="0">
                <a:solidFill>
                  <a:srgbClr val="444D54"/>
                </a:solidFill>
              </a:rPr>
              <a:t> from creditors? </a:t>
            </a:r>
          </a:p>
          <a:p>
            <a:pPr marL="342900" lvl="0" indent="-342900" algn="just">
              <a:buClr>
                <a:srgbClr val="009CDE"/>
              </a:buClr>
              <a:buFont typeface="Arial" panose="020B0604020202020204" pitchFamily="34" charset="0"/>
              <a:buChar char="•"/>
            </a:pPr>
            <a:r>
              <a:rPr lang="en-US" sz="2400" dirty="0">
                <a:solidFill>
                  <a:srgbClr val="444D54"/>
                </a:solidFill>
              </a:rPr>
              <a:t>Filing if not insolvent?</a:t>
            </a:r>
          </a:p>
          <a:p>
            <a:pPr marL="342900" lvl="0" indent="-342900" algn="just">
              <a:buClr>
                <a:srgbClr val="009CDE"/>
              </a:buClr>
              <a:buFont typeface="Arial" panose="020B0604020202020204" pitchFamily="34" charset="0"/>
              <a:buChar char="•"/>
            </a:pPr>
            <a:r>
              <a:rPr lang="en-US" sz="2400" dirty="0" err="1">
                <a:solidFill>
                  <a:srgbClr val="444D54"/>
                </a:solidFill>
              </a:rPr>
              <a:t>S.r.l</a:t>
            </a:r>
            <a:r>
              <a:rPr lang="en-US" sz="2400" dirty="0">
                <a:solidFill>
                  <a:srgbClr val="444D54"/>
                </a:solidFill>
              </a:rPr>
              <a:t> paid GmbH’s creditors (in UK) – subject to avoidance under Italian law? </a:t>
            </a:r>
          </a:p>
          <a:p>
            <a:pPr lvl="1" algn="just">
              <a:buClr>
                <a:srgbClr val="009CDE"/>
              </a:buClr>
            </a:pPr>
            <a:r>
              <a:rPr lang="en-US" sz="2400" dirty="0">
                <a:solidFill>
                  <a:srgbClr val="444D54"/>
                </a:solidFill>
              </a:rPr>
              <a:t>- Art. 7m + 16 EIR: avoiding powers against UK trade creditors</a:t>
            </a:r>
          </a:p>
          <a:p>
            <a:pPr lvl="1" algn="just">
              <a:buClr>
                <a:srgbClr val="009CDE"/>
              </a:buClr>
            </a:pPr>
            <a:r>
              <a:rPr lang="en-US" sz="2400" dirty="0">
                <a:solidFill>
                  <a:srgbClr val="444D54"/>
                </a:solidFill>
              </a:rPr>
              <a:t>- Jurisdiction in Italy, Art. 6</a:t>
            </a:r>
          </a:p>
          <a:p>
            <a:pPr lvl="1" algn="just">
              <a:buClr>
                <a:srgbClr val="009CDE"/>
              </a:buClr>
            </a:pPr>
            <a:r>
              <a:rPr lang="en-US" sz="2400" dirty="0">
                <a:solidFill>
                  <a:srgbClr val="444D54"/>
                </a:solidFill>
              </a:rPr>
              <a:t>- Enforcement in UK, Art. 32 </a:t>
            </a:r>
          </a:p>
          <a:p>
            <a:pPr marL="342900" lvl="0" indent="-342900" algn="just">
              <a:buClr>
                <a:srgbClr val="009CDE"/>
              </a:buClr>
              <a:buFont typeface="Arial" panose="020B0604020202020204" pitchFamily="34" charset="0"/>
              <a:buChar char="•"/>
            </a:pPr>
            <a:r>
              <a:rPr lang="en-US" sz="2400" dirty="0">
                <a:solidFill>
                  <a:srgbClr val="444D54"/>
                </a:solidFill>
              </a:rPr>
              <a:t>Group insolvency proceedings to coordinate with UK branch and </a:t>
            </a:r>
            <a:r>
              <a:rPr lang="en-US" sz="2400" dirty="0" err="1">
                <a:solidFill>
                  <a:srgbClr val="444D54"/>
                </a:solidFill>
              </a:rPr>
              <a:t>S.r.l</a:t>
            </a:r>
            <a:r>
              <a:rPr lang="en-US" sz="2400" dirty="0">
                <a:solidFill>
                  <a:srgbClr val="444D54"/>
                </a:solidFill>
              </a:rPr>
              <a:t>?</a:t>
            </a:r>
          </a:p>
          <a:p>
            <a:pPr lvl="1" algn="just">
              <a:buClr>
                <a:srgbClr val="009CDE"/>
              </a:buClr>
            </a:pPr>
            <a:r>
              <a:rPr lang="en-US" sz="2400" dirty="0">
                <a:solidFill>
                  <a:srgbClr val="444D54"/>
                </a:solidFill>
              </a:rPr>
              <a:t>- group coordination plan, Art. 72 (1) b</a:t>
            </a:r>
          </a:p>
          <a:p>
            <a:pPr lvl="1" algn="just">
              <a:buClr>
                <a:srgbClr val="009CDE"/>
              </a:buClr>
            </a:pPr>
            <a:r>
              <a:rPr lang="en-US" sz="2400" dirty="0">
                <a:solidFill>
                  <a:srgbClr val="444D54"/>
                </a:solidFill>
              </a:rPr>
              <a:t>- Cooperation and communication, Art. 56</a:t>
            </a:r>
          </a:p>
          <a:p>
            <a:pPr algn="just"/>
            <a:endParaRPr lang="en-US" sz="2400" dirty="0"/>
          </a:p>
          <a:p>
            <a:pPr algn="just"/>
            <a:endParaRPr lang="en-US" sz="2400" b="1" dirty="0"/>
          </a:p>
        </p:txBody>
      </p:sp>
    </p:spTree>
    <p:extLst>
      <p:ext uri="{BB962C8B-B14F-4D97-AF65-F5344CB8AC3E}">
        <p14:creationId xmlns:p14="http://schemas.microsoft.com/office/powerpoint/2010/main" val="163022158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2A5F2A4-E489-4C10-A601-70206B005BAB}" type="datetime4">
              <a:rPr lang="en-US" altLang="en-US" smtClean="0"/>
              <a:t>October 10, 2017</a:t>
            </a:fld>
            <a:endParaRPr lang="en-US" altLang="en-US"/>
          </a:p>
        </p:txBody>
      </p:sp>
      <p:sp>
        <p:nvSpPr>
          <p:cNvPr id="3" name="Footer Placeholder 2"/>
          <p:cNvSpPr>
            <a:spLocks noGrp="1"/>
          </p:cNvSpPr>
          <p:nvPr>
            <p:ph type="ftr" sz="quarter" idx="11"/>
          </p:nvPr>
        </p:nvSpPr>
        <p:spPr/>
        <p:txBody>
          <a:bodyPr/>
          <a:lstStyle/>
          <a:p>
            <a:r>
              <a:rPr lang="en-US" altLang="en-US"/>
              <a:t>Title of Presentation | FileSite Number</a:t>
            </a:r>
          </a:p>
        </p:txBody>
      </p:sp>
      <p:sp>
        <p:nvSpPr>
          <p:cNvPr id="4" name="Slide Number Placeholder 3"/>
          <p:cNvSpPr>
            <a:spLocks noGrp="1"/>
          </p:cNvSpPr>
          <p:nvPr>
            <p:ph type="sldNum" sz="quarter" idx="12"/>
          </p:nvPr>
        </p:nvSpPr>
        <p:spPr/>
        <p:txBody>
          <a:bodyPr/>
          <a:lstStyle/>
          <a:p>
            <a:fld id="{908E85F7-5C9A-4F62-88D0-B9911C199440}" type="slidenum">
              <a:rPr lang="en-US" altLang="en-US" smtClean="0"/>
              <a:pPr/>
              <a:t>30</a:t>
            </a:fld>
            <a:endParaRPr lang="en-US" altLang="en-US" dirty="0"/>
          </a:p>
        </p:txBody>
      </p:sp>
      <p:sp>
        <p:nvSpPr>
          <p:cNvPr id="5" name="Title 4"/>
          <p:cNvSpPr>
            <a:spLocks noGrp="1"/>
          </p:cNvSpPr>
          <p:nvPr>
            <p:ph type="title"/>
          </p:nvPr>
        </p:nvSpPr>
        <p:spPr>
          <a:xfrm>
            <a:off x="457200" y="1095514"/>
            <a:ext cx="8229600" cy="1143000"/>
          </a:xfrm>
        </p:spPr>
        <p:txBody>
          <a:bodyPr/>
          <a:lstStyle/>
          <a:p>
            <a:r>
              <a:rPr lang="en-GB" b="1" dirty="0"/>
              <a:t>Scenario 1 – Post-Brexit</a:t>
            </a:r>
            <a:endParaRPr lang="en-US" b="1" dirty="0"/>
          </a:p>
        </p:txBody>
      </p:sp>
      <p:sp>
        <p:nvSpPr>
          <p:cNvPr id="6" name="Text Placeholder 5"/>
          <p:cNvSpPr>
            <a:spLocks noGrp="1"/>
          </p:cNvSpPr>
          <p:nvPr>
            <p:ph type="body" sz="quarter" idx="13"/>
          </p:nvPr>
        </p:nvSpPr>
        <p:spPr/>
        <p:txBody>
          <a:bodyPr/>
          <a:lstStyle/>
          <a:p>
            <a:pPr marL="0" indent="0">
              <a:buNone/>
            </a:pPr>
            <a:endParaRPr lang="en-US" dirty="0"/>
          </a:p>
        </p:txBody>
      </p:sp>
      <p:sp>
        <p:nvSpPr>
          <p:cNvPr id="7" name="Title 4">
            <a:extLst>
              <a:ext uri="{FF2B5EF4-FFF2-40B4-BE49-F238E27FC236}">
                <a16:creationId xmlns:a16="http://schemas.microsoft.com/office/drawing/2014/main" id="{D9BC853F-F1D7-4396-881D-20894C5C9C91}"/>
              </a:ext>
            </a:extLst>
          </p:cNvPr>
          <p:cNvSpPr txBox="1">
            <a:spLocks/>
          </p:cNvSpPr>
          <p:nvPr/>
        </p:nvSpPr>
        <p:spPr bwMode="auto">
          <a:xfrm>
            <a:off x="377687" y="4315792"/>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defTabSz="457200" rtl="0" fontAlgn="base">
              <a:spcBef>
                <a:spcPct val="0"/>
              </a:spcBef>
              <a:spcAft>
                <a:spcPct val="0"/>
              </a:spcAft>
              <a:defRPr sz="4400" kern="1200">
                <a:solidFill>
                  <a:schemeClr val="tx1"/>
                </a:solidFill>
                <a:latin typeface="+mj-lt"/>
                <a:ea typeface="+mj-ea"/>
                <a:cs typeface="+mj-cs"/>
              </a:defRPr>
            </a:lvl1pPr>
            <a:lvl2pPr algn="ctr" defTabSz="457200" rtl="0" fontAlgn="base">
              <a:spcBef>
                <a:spcPct val="0"/>
              </a:spcBef>
              <a:spcAft>
                <a:spcPct val="0"/>
              </a:spcAft>
              <a:defRPr sz="4400">
                <a:solidFill>
                  <a:schemeClr val="tx1"/>
                </a:solidFill>
                <a:latin typeface="Calibri" pitchFamily="34" charset="0"/>
              </a:defRPr>
            </a:lvl2pPr>
            <a:lvl3pPr algn="ctr" defTabSz="457200" rtl="0" fontAlgn="base">
              <a:spcBef>
                <a:spcPct val="0"/>
              </a:spcBef>
              <a:spcAft>
                <a:spcPct val="0"/>
              </a:spcAft>
              <a:defRPr sz="4400">
                <a:solidFill>
                  <a:schemeClr val="tx1"/>
                </a:solidFill>
                <a:latin typeface="Calibri" pitchFamily="34" charset="0"/>
              </a:defRPr>
            </a:lvl3pPr>
            <a:lvl4pPr algn="ctr" defTabSz="457200" rtl="0" fontAlgn="base">
              <a:spcBef>
                <a:spcPct val="0"/>
              </a:spcBef>
              <a:spcAft>
                <a:spcPct val="0"/>
              </a:spcAft>
              <a:defRPr sz="4400">
                <a:solidFill>
                  <a:schemeClr val="tx1"/>
                </a:solidFill>
                <a:latin typeface="Calibri" pitchFamily="34" charset="0"/>
              </a:defRPr>
            </a:lvl4pPr>
            <a:lvl5pPr algn="ctr" defTabSz="457200" rtl="0" fontAlgn="base">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a:lstStyle>
          <a:p>
            <a:pPr marL="457200" lvl="0" indent="-457200" algn="just">
              <a:buClr>
                <a:srgbClr val="009CDE"/>
              </a:buClr>
              <a:buFont typeface="Arial" panose="020B0604020202020204" pitchFamily="34" charset="0"/>
              <a:buChar char="•"/>
            </a:pPr>
            <a:r>
              <a:rPr lang="en-GB" sz="2800" dirty="0">
                <a:solidFill>
                  <a:srgbClr val="444D54"/>
                </a:solidFill>
              </a:rPr>
              <a:t>Filing for insolvency in Germany: </a:t>
            </a:r>
          </a:p>
          <a:p>
            <a:pPr lvl="1" algn="just">
              <a:buClr>
                <a:srgbClr val="009CDE"/>
              </a:buClr>
            </a:pPr>
            <a:r>
              <a:rPr lang="en-GB" sz="2800" dirty="0">
                <a:solidFill>
                  <a:srgbClr val="444D54"/>
                </a:solidFill>
              </a:rPr>
              <a:t>- Going concern without factory in UK?</a:t>
            </a:r>
          </a:p>
          <a:p>
            <a:pPr marL="457200" lvl="0" indent="-457200" algn="just">
              <a:buClr>
                <a:srgbClr val="009CDE"/>
              </a:buClr>
              <a:buFont typeface="Arial" panose="020B0604020202020204" pitchFamily="34" charset="0"/>
              <a:buChar char="•"/>
            </a:pPr>
            <a:r>
              <a:rPr lang="en-GB" sz="2800" dirty="0">
                <a:solidFill>
                  <a:srgbClr val="444D54"/>
                </a:solidFill>
              </a:rPr>
              <a:t>How to stop enforcing fixed charge / receivership?</a:t>
            </a:r>
          </a:p>
          <a:p>
            <a:pPr lvl="1" algn="just">
              <a:buClr>
                <a:srgbClr val="009CDE"/>
              </a:buClr>
            </a:pPr>
            <a:r>
              <a:rPr lang="en-GB" sz="2800" dirty="0">
                <a:solidFill>
                  <a:srgbClr val="444D54"/>
                </a:solidFill>
              </a:rPr>
              <a:t>- Recognition of German proceedings in UK? </a:t>
            </a:r>
            <a:r>
              <a:rPr lang="en-GB" sz="2800" dirty="0">
                <a:solidFill>
                  <a:srgbClr val="444D54"/>
                </a:solidFill>
                <a:sym typeface="Wingdings" panose="05000000000000000000" pitchFamily="2" charset="2"/>
              </a:rPr>
              <a:t> </a:t>
            </a:r>
            <a:r>
              <a:rPr lang="en-GB" sz="2800" dirty="0">
                <a:solidFill>
                  <a:srgbClr val="444D54"/>
                </a:solidFill>
              </a:rPr>
              <a:t>not under EIR</a:t>
            </a:r>
          </a:p>
          <a:p>
            <a:pPr marL="0" lvl="0" indent="0" algn="just">
              <a:buClr>
                <a:srgbClr val="009CDE"/>
              </a:buClr>
              <a:buNone/>
            </a:pPr>
            <a:r>
              <a:rPr lang="en-GB" sz="2800" dirty="0">
                <a:solidFill>
                  <a:srgbClr val="444D54"/>
                </a:solidFill>
                <a:sym typeface="Wingdings" panose="05000000000000000000" pitchFamily="2" charset="2"/>
              </a:rPr>
              <a:t> </a:t>
            </a:r>
            <a:r>
              <a:rPr lang="en-GB" sz="2800" dirty="0">
                <a:solidFill>
                  <a:srgbClr val="444D54"/>
                </a:solidFill>
              </a:rPr>
              <a:t>UK adoption of UNICTRAL Model Law: any help?</a:t>
            </a:r>
          </a:p>
          <a:p>
            <a:pPr lvl="1" algn="just">
              <a:buClr>
                <a:srgbClr val="009CDE"/>
              </a:buClr>
            </a:pPr>
            <a:r>
              <a:rPr lang="en-GB" sz="2800" dirty="0">
                <a:solidFill>
                  <a:srgbClr val="444D54"/>
                </a:solidFill>
              </a:rPr>
              <a:t>- German administrators powers recognised? </a:t>
            </a:r>
          </a:p>
          <a:p>
            <a:pPr lvl="1" algn="just">
              <a:buClr>
                <a:srgbClr val="009CDE"/>
              </a:buClr>
            </a:pPr>
            <a:r>
              <a:rPr lang="en-GB" sz="2800" i="1" dirty="0">
                <a:solidFill>
                  <a:srgbClr val="444D54"/>
                </a:solidFill>
              </a:rPr>
              <a:t>- Lex </a:t>
            </a:r>
            <a:r>
              <a:rPr lang="en-GB" sz="2800" i="1" dirty="0" err="1">
                <a:solidFill>
                  <a:srgbClr val="444D54"/>
                </a:solidFill>
              </a:rPr>
              <a:t>fori</a:t>
            </a:r>
            <a:r>
              <a:rPr lang="en-GB" sz="2800" i="1" dirty="0">
                <a:solidFill>
                  <a:srgbClr val="444D54"/>
                </a:solidFill>
              </a:rPr>
              <a:t> </a:t>
            </a:r>
            <a:r>
              <a:rPr lang="en-GB" sz="2800" i="1" dirty="0" err="1">
                <a:solidFill>
                  <a:srgbClr val="444D54"/>
                </a:solidFill>
              </a:rPr>
              <a:t>concursus</a:t>
            </a:r>
            <a:r>
              <a:rPr lang="en-GB" sz="2800" dirty="0">
                <a:solidFill>
                  <a:srgbClr val="444D54"/>
                </a:solidFill>
              </a:rPr>
              <a:t>?</a:t>
            </a:r>
          </a:p>
          <a:p>
            <a:pPr lvl="1" algn="just">
              <a:buClr>
                <a:srgbClr val="009CDE"/>
              </a:buClr>
            </a:pPr>
            <a:r>
              <a:rPr lang="en-GB" sz="2800" dirty="0">
                <a:solidFill>
                  <a:srgbClr val="444D54"/>
                </a:solidFill>
              </a:rPr>
              <a:t>- Stop receivership</a:t>
            </a:r>
          </a:p>
          <a:p>
            <a:pPr lvl="1" algn="just">
              <a:buClr>
                <a:srgbClr val="009CDE"/>
              </a:buClr>
            </a:pPr>
            <a:r>
              <a:rPr lang="en-GB" sz="2800" dirty="0">
                <a:solidFill>
                  <a:srgbClr val="444D54"/>
                </a:solidFill>
              </a:rPr>
              <a:t>- How to include UK branch in restructuring / sale?</a:t>
            </a:r>
          </a:p>
          <a:p>
            <a:pPr lvl="1" algn="just">
              <a:buClr>
                <a:srgbClr val="009CDE"/>
              </a:buClr>
            </a:pPr>
            <a:r>
              <a:rPr lang="en-GB" sz="2800" dirty="0">
                <a:solidFill>
                  <a:srgbClr val="444D54"/>
                </a:solidFill>
              </a:rPr>
              <a:t>- Italian </a:t>
            </a:r>
            <a:r>
              <a:rPr lang="en-GB" sz="2800" dirty="0" err="1">
                <a:solidFill>
                  <a:srgbClr val="444D54"/>
                </a:solidFill>
              </a:rPr>
              <a:t>S.r.l</a:t>
            </a:r>
            <a:r>
              <a:rPr lang="en-GB" sz="2800" dirty="0">
                <a:solidFill>
                  <a:srgbClr val="444D54"/>
                </a:solidFill>
              </a:rPr>
              <a:t>: avoidance powers against UK creditors?</a:t>
            </a:r>
            <a:endParaRPr lang="en-US" sz="2800" dirty="0">
              <a:solidFill>
                <a:srgbClr val="444D54"/>
              </a:solidFill>
            </a:endParaRPr>
          </a:p>
          <a:p>
            <a:pPr marL="0" indent="0" algn="just">
              <a:buNone/>
            </a:pPr>
            <a:endParaRPr lang="en-US" sz="2800" dirty="0"/>
          </a:p>
          <a:p>
            <a:pPr algn="just"/>
            <a:endParaRPr lang="en-US" sz="2800" b="1" dirty="0"/>
          </a:p>
        </p:txBody>
      </p:sp>
    </p:spTree>
    <p:extLst>
      <p:ext uri="{BB962C8B-B14F-4D97-AF65-F5344CB8AC3E}">
        <p14:creationId xmlns:p14="http://schemas.microsoft.com/office/powerpoint/2010/main" val="143401381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2A5F2A4-E489-4C10-A601-70206B005BAB}" type="datetime4">
              <a:rPr lang="en-US" altLang="en-US" smtClean="0"/>
              <a:t>October 10, 2017</a:t>
            </a:fld>
            <a:endParaRPr lang="en-US" altLang="en-US"/>
          </a:p>
        </p:txBody>
      </p:sp>
      <p:sp>
        <p:nvSpPr>
          <p:cNvPr id="3" name="Footer Placeholder 2"/>
          <p:cNvSpPr>
            <a:spLocks noGrp="1"/>
          </p:cNvSpPr>
          <p:nvPr>
            <p:ph type="ftr" sz="quarter" idx="11"/>
          </p:nvPr>
        </p:nvSpPr>
        <p:spPr/>
        <p:txBody>
          <a:bodyPr/>
          <a:lstStyle/>
          <a:p>
            <a:r>
              <a:rPr lang="en-US" altLang="en-US"/>
              <a:t>Title of Presentation | FileSite Number</a:t>
            </a:r>
          </a:p>
        </p:txBody>
      </p:sp>
      <p:sp>
        <p:nvSpPr>
          <p:cNvPr id="4" name="Slide Number Placeholder 3"/>
          <p:cNvSpPr>
            <a:spLocks noGrp="1"/>
          </p:cNvSpPr>
          <p:nvPr>
            <p:ph type="sldNum" sz="quarter" idx="12"/>
          </p:nvPr>
        </p:nvSpPr>
        <p:spPr/>
        <p:txBody>
          <a:bodyPr/>
          <a:lstStyle/>
          <a:p>
            <a:fld id="{908E85F7-5C9A-4F62-88D0-B9911C199440}" type="slidenum">
              <a:rPr lang="en-US" altLang="en-US" smtClean="0"/>
              <a:pPr/>
              <a:t>31</a:t>
            </a:fld>
            <a:endParaRPr lang="en-US" altLang="en-US" dirty="0"/>
          </a:p>
        </p:txBody>
      </p:sp>
      <p:sp>
        <p:nvSpPr>
          <p:cNvPr id="5" name="Title 4"/>
          <p:cNvSpPr>
            <a:spLocks noGrp="1"/>
          </p:cNvSpPr>
          <p:nvPr>
            <p:ph type="title"/>
          </p:nvPr>
        </p:nvSpPr>
        <p:spPr>
          <a:xfrm>
            <a:off x="443491" y="1334052"/>
            <a:ext cx="8229600" cy="1143000"/>
          </a:xfrm>
        </p:spPr>
        <p:txBody>
          <a:bodyPr/>
          <a:lstStyle/>
          <a:p>
            <a:r>
              <a:rPr lang="en-GB" b="1" dirty="0"/>
              <a:t>Scenario 2</a:t>
            </a:r>
            <a:endParaRPr lang="en-US" b="1" dirty="0"/>
          </a:p>
        </p:txBody>
      </p:sp>
      <p:sp>
        <p:nvSpPr>
          <p:cNvPr id="6" name="Text Placeholder 5"/>
          <p:cNvSpPr>
            <a:spLocks noGrp="1"/>
          </p:cNvSpPr>
          <p:nvPr>
            <p:ph type="body" sz="quarter" idx="13"/>
          </p:nvPr>
        </p:nvSpPr>
        <p:spPr/>
        <p:txBody>
          <a:bodyPr/>
          <a:lstStyle/>
          <a:p>
            <a:endParaRPr lang="en-US" dirty="0"/>
          </a:p>
        </p:txBody>
      </p:sp>
      <p:sp>
        <p:nvSpPr>
          <p:cNvPr id="7" name="Title 4">
            <a:extLst>
              <a:ext uri="{FF2B5EF4-FFF2-40B4-BE49-F238E27FC236}">
                <a16:creationId xmlns:a16="http://schemas.microsoft.com/office/drawing/2014/main" id="{9BB85EF9-8F4A-4AA0-B184-90DFB0605130}"/>
              </a:ext>
            </a:extLst>
          </p:cNvPr>
          <p:cNvSpPr txBox="1">
            <a:spLocks/>
          </p:cNvSpPr>
          <p:nvPr/>
        </p:nvSpPr>
        <p:spPr bwMode="auto">
          <a:xfrm>
            <a:off x="443491" y="4558102"/>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defTabSz="457200" rtl="0" fontAlgn="base">
              <a:spcBef>
                <a:spcPct val="0"/>
              </a:spcBef>
              <a:spcAft>
                <a:spcPct val="0"/>
              </a:spcAft>
              <a:defRPr sz="4400" kern="1200">
                <a:solidFill>
                  <a:schemeClr val="tx1"/>
                </a:solidFill>
                <a:latin typeface="+mj-lt"/>
                <a:ea typeface="+mj-ea"/>
                <a:cs typeface="+mj-cs"/>
              </a:defRPr>
            </a:lvl1pPr>
            <a:lvl2pPr algn="ctr" defTabSz="457200" rtl="0" fontAlgn="base">
              <a:spcBef>
                <a:spcPct val="0"/>
              </a:spcBef>
              <a:spcAft>
                <a:spcPct val="0"/>
              </a:spcAft>
              <a:defRPr sz="4400">
                <a:solidFill>
                  <a:schemeClr val="tx1"/>
                </a:solidFill>
                <a:latin typeface="Calibri" pitchFamily="34" charset="0"/>
              </a:defRPr>
            </a:lvl2pPr>
            <a:lvl3pPr algn="ctr" defTabSz="457200" rtl="0" fontAlgn="base">
              <a:spcBef>
                <a:spcPct val="0"/>
              </a:spcBef>
              <a:spcAft>
                <a:spcPct val="0"/>
              </a:spcAft>
              <a:defRPr sz="4400">
                <a:solidFill>
                  <a:schemeClr val="tx1"/>
                </a:solidFill>
                <a:latin typeface="Calibri" pitchFamily="34" charset="0"/>
              </a:defRPr>
            </a:lvl3pPr>
            <a:lvl4pPr algn="ctr" defTabSz="457200" rtl="0" fontAlgn="base">
              <a:spcBef>
                <a:spcPct val="0"/>
              </a:spcBef>
              <a:spcAft>
                <a:spcPct val="0"/>
              </a:spcAft>
              <a:defRPr sz="4400">
                <a:solidFill>
                  <a:schemeClr val="tx1"/>
                </a:solidFill>
                <a:latin typeface="Calibri" pitchFamily="34" charset="0"/>
              </a:defRPr>
            </a:lvl4pPr>
            <a:lvl5pPr algn="ctr" defTabSz="457200" rtl="0" fontAlgn="base">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a:lstStyle>
          <a:p>
            <a:pPr marL="457200" indent="-457200" algn="just">
              <a:buFont typeface="Arial" panose="020B0604020202020204" pitchFamily="34" charset="0"/>
              <a:buChar char="•"/>
            </a:pPr>
            <a:r>
              <a:rPr lang="en-GB" sz="2800" dirty="0"/>
              <a:t>Mercer &amp; Hole act for </a:t>
            </a:r>
            <a:r>
              <a:rPr lang="en-GB" sz="2800" dirty="0" err="1"/>
              <a:t>Lecker</a:t>
            </a:r>
            <a:r>
              <a:rPr lang="en-GB" sz="2800" dirty="0"/>
              <a:t> GmbH in the UK. </a:t>
            </a:r>
          </a:p>
          <a:p>
            <a:pPr marL="457200" indent="-457200" algn="just">
              <a:buFont typeface="Arial" panose="020B0604020202020204" pitchFamily="34" charset="0"/>
              <a:buChar char="•"/>
            </a:pPr>
            <a:r>
              <a:rPr lang="en-GB" sz="2800" dirty="0"/>
              <a:t>Assuming that the total value of </a:t>
            </a:r>
            <a:r>
              <a:rPr lang="en-GB" sz="2800" dirty="0" err="1"/>
              <a:t>Lecker</a:t>
            </a:r>
            <a:r>
              <a:rPr lang="en-GB" sz="2800" dirty="0"/>
              <a:t> GmbH’s business is less than the value of the secured loan, how would you advise (</a:t>
            </a:r>
            <a:r>
              <a:rPr lang="en-GB" sz="2800" dirty="0" err="1"/>
              <a:t>i</a:t>
            </a:r>
            <a:r>
              <a:rPr lang="en-GB" sz="2800" dirty="0"/>
              <a:t>) the company prior to proceedings being opened and (ii) the insolvency administrator following appointment, to achieve a result that would be in their best interests?</a:t>
            </a:r>
          </a:p>
          <a:p>
            <a:pPr marL="801688" lvl="1" indent="-457200" algn="just">
              <a:buFont typeface="+mj-lt"/>
              <a:buAutoNum type="arabicParenR"/>
            </a:pPr>
            <a:r>
              <a:rPr lang="en-GB" sz="2800" dirty="0"/>
              <a:t>Pre-appointment</a:t>
            </a:r>
          </a:p>
          <a:p>
            <a:pPr marL="801688" lvl="1" indent="-457200" algn="just">
              <a:buFont typeface="+mj-lt"/>
              <a:buAutoNum type="arabicParenR"/>
            </a:pPr>
            <a:r>
              <a:rPr lang="en-GB" sz="2800" dirty="0"/>
              <a:t>Post-appointment</a:t>
            </a:r>
            <a:endParaRPr lang="en-US" sz="2800" dirty="0"/>
          </a:p>
          <a:p>
            <a:pPr algn="just"/>
            <a:endParaRPr lang="en-GB" sz="2800" dirty="0"/>
          </a:p>
          <a:p>
            <a:pPr algn="just"/>
            <a:endParaRPr lang="en-US" sz="2800" dirty="0"/>
          </a:p>
          <a:p>
            <a:pPr algn="just"/>
            <a:endParaRPr lang="en-US" sz="2800" b="1" dirty="0"/>
          </a:p>
        </p:txBody>
      </p:sp>
    </p:spTree>
    <p:extLst>
      <p:ext uri="{BB962C8B-B14F-4D97-AF65-F5344CB8AC3E}">
        <p14:creationId xmlns:p14="http://schemas.microsoft.com/office/powerpoint/2010/main" val="133785655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2A5F2A4-E489-4C10-A601-70206B005BAB}" type="datetime4">
              <a:rPr lang="en-US" altLang="en-US" smtClean="0"/>
              <a:t>October 10, 2017</a:t>
            </a:fld>
            <a:endParaRPr lang="en-US" altLang="en-US"/>
          </a:p>
        </p:txBody>
      </p:sp>
      <p:sp>
        <p:nvSpPr>
          <p:cNvPr id="3" name="Footer Placeholder 2"/>
          <p:cNvSpPr>
            <a:spLocks noGrp="1"/>
          </p:cNvSpPr>
          <p:nvPr>
            <p:ph type="ftr" sz="quarter" idx="11"/>
          </p:nvPr>
        </p:nvSpPr>
        <p:spPr/>
        <p:txBody>
          <a:bodyPr/>
          <a:lstStyle/>
          <a:p>
            <a:r>
              <a:rPr lang="en-US" altLang="en-US"/>
              <a:t>Title of Presentation | FileSite Number</a:t>
            </a:r>
          </a:p>
        </p:txBody>
      </p:sp>
      <p:sp>
        <p:nvSpPr>
          <p:cNvPr id="4" name="Slide Number Placeholder 3"/>
          <p:cNvSpPr>
            <a:spLocks noGrp="1"/>
          </p:cNvSpPr>
          <p:nvPr>
            <p:ph type="sldNum" sz="quarter" idx="12"/>
          </p:nvPr>
        </p:nvSpPr>
        <p:spPr/>
        <p:txBody>
          <a:bodyPr/>
          <a:lstStyle/>
          <a:p>
            <a:fld id="{908E85F7-5C9A-4F62-88D0-B9911C199440}" type="slidenum">
              <a:rPr lang="en-US" altLang="en-US" smtClean="0"/>
              <a:pPr/>
              <a:t>32</a:t>
            </a:fld>
            <a:endParaRPr lang="en-US" altLang="en-US" dirty="0"/>
          </a:p>
        </p:txBody>
      </p:sp>
      <p:sp>
        <p:nvSpPr>
          <p:cNvPr id="5" name="Title 4"/>
          <p:cNvSpPr>
            <a:spLocks noGrp="1"/>
          </p:cNvSpPr>
          <p:nvPr>
            <p:ph type="title"/>
          </p:nvPr>
        </p:nvSpPr>
        <p:spPr>
          <a:xfrm>
            <a:off x="546652" y="1393687"/>
            <a:ext cx="8229600" cy="1143000"/>
          </a:xfrm>
        </p:spPr>
        <p:txBody>
          <a:bodyPr/>
          <a:lstStyle/>
          <a:p>
            <a:r>
              <a:rPr lang="en-GB" b="1" dirty="0"/>
              <a:t>Scenario 2 – Pre-appointment</a:t>
            </a:r>
            <a:endParaRPr lang="en-US" b="1" dirty="0"/>
          </a:p>
        </p:txBody>
      </p:sp>
      <p:sp>
        <p:nvSpPr>
          <p:cNvPr id="6" name="Text Placeholder 5"/>
          <p:cNvSpPr>
            <a:spLocks noGrp="1"/>
          </p:cNvSpPr>
          <p:nvPr>
            <p:ph type="body" sz="quarter" idx="13"/>
          </p:nvPr>
        </p:nvSpPr>
        <p:spPr/>
        <p:txBody>
          <a:bodyPr/>
          <a:lstStyle/>
          <a:p>
            <a:endParaRPr lang="en-US" dirty="0"/>
          </a:p>
        </p:txBody>
      </p:sp>
      <p:sp>
        <p:nvSpPr>
          <p:cNvPr id="7" name="Title 4">
            <a:extLst>
              <a:ext uri="{FF2B5EF4-FFF2-40B4-BE49-F238E27FC236}">
                <a16:creationId xmlns:a16="http://schemas.microsoft.com/office/drawing/2014/main" id="{999A0C7E-A9E1-4319-8DC5-01704A82FD2C}"/>
              </a:ext>
            </a:extLst>
          </p:cNvPr>
          <p:cNvSpPr txBox="1">
            <a:spLocks/>
          </p:cNvSpPr>
          <p:nvPr/>
        </p:nvSpPr>
        <p:spPr bwMode="auto">
          <a:xfrm>
            <a:off x="443491" y="4365715"/>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defTabSz="457200" rtl="0" fontAlgn="base">
              <a:spcBef>
                <a:spcPct val="0"/>
              </a:spcBef>
              <a:spcAft>
                <a:spcPct val="0"/>
              </a:spcAft>
              <a:defRPr sz="4400" kern="1200">
                <a:solidFill>
                  <a:schemeClr val="tx1"/>
                </a:solidFill>
                <a:latin typeface="+mj-lt"/>
                <a:ea typeface="+mj-ea"/>
                <a:cs typeface="+mj-cs"/>
              </a:defRPr>
            </a:lvl1pPr>
            <a:lvl2pPr algn="ctr" defTabSz="457200" rtl="0" fontAlgn="base">
              <a:spcBef>
                <a:spcPct val="0"/>
              </a:spcBef>
              <a:spcAft>
                <a:spcPct val="0"/>
              </a:spcAft>
              <a:defRPr sz="4400">
                <a:solidFill>
                  <a:schemeClr val="tx1"/>
                </a:solidFill>
                <a:latin typeface="Calibri" pitchFamily="34" charset="0"/>
              </a:defRPr>
            </a:lvl2pPr>
            <a:lvl3pPr algn="ctr" defTabSz="457200" rtl="0" fontAlgn="base">
              <a:spcBef>
                <a:spcPct val="0"/>
              </a:spcBef>
              <a:spcAft>
                <a:spcPct val="0"/>
              </a:spcAft>
              <a:defRPr sz="4400">
                <a:solidFill>
                  <a:schemeClr val="tx1"/>
                </a:solidFill>
                <a:latin typeface="Calibri" pitchFamily="34" charset="0"/>
              </a:defRPr>
            </a:lvl3pPr>
            <a:lvl4pPr algn="ctr" defTabSz="457200" rtl="0" fontAlgn="base">
              <a:spcBef>
                <a:spcPct val="0"/>
              </a:spcBef>
              <a:spcAft>
                <a:spcPct val="0"/>
              </a:spcAft>
              <a:defRPr sz="4400">
                <a:solidFill>
                  <a:schemeClr val="tx1"/>
                </a:solidFill>
                <a:latin typeface="Calibri" pitchFamily="34" charset="0"/>
              </a:defRPr>
            </a:lvl4pPr>
            <a:lvl5pPr algn="ctr" defTabSz="457200" rtl="0" fontAlgn="base">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a:lstStyle>
          <a:p>
            <a:pPr marL="457200" indent="-457200" algn="just">
              <a:buFont typeface="Arial" panose="020B0604020202020204" pitchFamily="34" charset="0"/>
              <a:buChar char="•"/>
            </a:pPr>
            <a:r>
              <a:rPr lang="en-GB" sz="2800" dirty="0"/>
              <a:t>Liaise closely with the German restructuring advisers</a:t>
            </a:r>
          </a:p>
          <a:p>
            <a:pPr marL="457200" indent="-457200" algn="just">
              <a:buFont typeface="Arial" panose="020B0604020202020204" pitchFamily="34" charset="0"/>
              <a:buChar char="•"/>
            </a:pPr>
            <a:r>
              <a:rPr lang="en-GB" sz="2800" dirty="0"/>
              <a:t>Where is the value in the company?</a:t>
            </a:r>
          </a:p>
          <a:p>
            <a:pPr marL="457200" indent="-457200" algn="just">
              <a:buFont typeface="Arial" panose="020B0604020202020204" pitchFamily="34" charset="0"/>
              <a:buChar char="•"/>
            </a:pPr>
            <a:r>
              <a:rPr lang="en-GB" sz="2800" dirty="0"/>
              <a:t>A key issue is business viability, even if value&lt;€50m</a:t>
            </a:r>
          </a:p>
          <a:p>
            <a:pPr marL="457200" indent="-457200" algn="just">
              <a:buFont typeface="Arial" panose="020B0604020202020204" pitchFamily="34" charset="0"/>
              <a:buChar char="•"/>
            </a:pPr>
            <a:r>
              <a:rPr lang="en-GB" sz="2800" dirty="0"/>
              <a:t>Demonstrate to bank that restructuring/going concern sale offers more than security realisation</a:t>
            </a:r>
          </a:p>
          <a:p>
            <a:pPr marL="457200" indent="-457200" algn="just">
              <a:buFont typeface="Arial" panose="020B0604020202020204" pitchFamily="34" charset="0"/>
              <a:buChar char="•"/>
            </a:pPr>
            <a:r>
              <a:rPr lang="en-GB" sz="2800" dirty="0"/>
              <a:t>Seek to achieve planned and consensual </a:t>
            </a:r>
          </a:p>
          <a:p>
            <a:pPr lvl="1" algn="just"/>
            <a:r>
              <a:rPr lang="en-GB" sz="2800" dirty="0"/>
              <a:t>a) restructuring; or </a:t>
            </a:r>
          </a:p>
          <a:p>
            <a:pPr lvl="1" algn="just"/>
            <a:r>
              <a:rPr lang="en-GB" sz="2800" dirty="0"/>
              <a:t>b) sale via administration</a:t>
            </a:r>
          </a:p>
          <a:p>
            <a:pPr algn="just"/>
            <a:endParaRPr lang="en-US" sz="2800" dirty="0"/>
          </a:p>
          <a:p>
            <a:pPr algn="just"/>
            <a:endParaRPr lang="en-US" sz="2800" b="1" dirty="0"/>
          </a:p>
        </p:txBody>
      </p:sp>
    </p:spTree>
    <p:extLst>
      <p:ext uri="{BB962C8B-B14F-4D97-AF65-F5344CB8AC3E}">
        <p14:creationId xmlns:p14="http://schemas.microsoft.com/office/powerpoint/2010/main" val="23461144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2A5F2A4-E489-4C10-A601-70206B005BAB}" type="datetime4">
              <a:rPr lang="en-US" altLang="en-US" smtClean="0"/>
              <a:t>October 10, 2017</a:t>
            </a:fld>
            <a:endParaRPr lang="en-US" altLang="en-US"/>
          </a:p>
        </p:txBody>
      </p:sp>
      <p:sp>
        <p:nvSpPr>
          <p:cNvPr id="3" name="Footer Placeholder 2"/>
          <p:cNvSpPr>
            <a:spLocks noGrp="1"/>
          </p:cNvSpPr>
          <p:nvPr>
            <p:ph type="ftr" sz="quarter" idx="11"/>
          </p:nvPr>
        </p:nvSpPr>
        <p:spPr/>
        <p:txBody>
          <a:bodyPr/>
          <a:lstStyle/>
          <a:p>
            <a:r>
              <a:rPr lang="en-US" altLang="en-US"/>
              <a:t>Title of Presentation | FileSite Number</a:t>
            </a:r>
          </a:p>
        </p:txBody>
      </p:sp>
      <p:sp>
        <p:nvSpPr>
          <p:cNvPr id="4" name="Slide Number Placeholder 3"/>
          <p:cNvSpPr>
            <a:spLocks noGrp="1"/>
          </p:cNvSpPr>
          <p:nvPr>
            <p:ph type="sldNum" sz="quarter" idx="12"/>
          </p:nvPr>
        </p:nvSpPr>
        <p:spPr/>
        <p:txBody>
          <a:bodyPr/>
          <a:lstStyle/>
          <a:p>
            <a:fld id="{908E85F7-5C9A-4F62-88D0-B9911C199440}" type="slidenum">
              <a:rPr lang="en-US" altLang="en-US" smtClean="0"/>
              <a:pPr/>
              <a:t>33</a:t>
            </a:fld>
            <a:endParaRPr lang="en-US" altLang="en-US" dirty="0"/>
          </a:p>
        </p:txBody>
      </p:sp>
      <p:sp>
        <p:nvSpPr>
          <p:cNvPr id="5" name="Title 4"/>
          <p:cNvSpPr>
            <a:spLocks noGrp="1"/>
          </p:cNvSpPr>
          <p:nvPr>
            <p:ph type="title"/>
          </p:nvPr>
        </p:nvSpPr>
        <p:spPr>
          <a:xfrm>
            <a:off x="457200" y="1343991"/>
            <a:ext cx="8229600" cy="1143000"/>
          </a:xfrm>
        </p:spPr>
        <p:txBody>
          <a:bodyPr/>
          <a:lstStyle/>
          <a:p>
            <a:r>
              <a:rPr lang="en-GB" b="1" dirty="0"/>
              <a:t>Scenario 2 – Post-appointment</a:t>
            </a:r>
            <a:endParaRPr lang="en-US" b="1" dirty="0"/>
          </a:p>
        </p:txBody>
      </p:sp>
      <p:sp>
        <p:nvSpPr>
          <p:cNvPr id="6" name="Text Placeholder 5"/>
          <p:cNvSpPr>
            <a:spLocks noGrp="1"/>
          </p:cNvSpPr>
          <p:nvPr>
            <p:ph type="body" sz="quarter" idx="13"/>
          </p:nvPr>
        </p:nvSpPr>
        <p:spPr/>
        <p:txBody>
          <a:bodyPr/>
          <a:lstStyle/>
          <a:p>
            <a:endParaRPr lang="en-US" dirty="0"/>
          </a:p>
        </p:txBody>
      </p:sp>
      <p:sp>
        <p:nvSpPr>
          <p:cNvPr id="8" name="Title 4">
            <a:extLst>
              <a:ext uri="{FF2B5EF4-FFF2-40B4-BE49-F238E27FC236}">
                <a16:creationId xmlns:a16="http://schemas.microsoft.com/office/drawing/2014/main" id="{077125D4-3C77-416F-8573-3B64F746083A}"/>
              </a:ext>
            </a:extLst>
          </p:cNvPr>
          <p:cNvSpPr txBox="1">
            <a:spLocks/>
          </p:cNvSpPr>
          <p:nvPr/>
        </p:nvSpPr>
        <p:spPr bwMode="auto">
          <a:xfrm>
            <a:off x="378487" y="430276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defTabSz="457200" rtl="0" fontAlgn="base">
              <a:spcBef>
                <a:spcPct val="0"/>
              </a:spcBef>
              <a:spcAft>
                <a:spcPct val="0"/>
              </a:spcAft>
              <a:defRPr sz="4400" kern="1200">
                <a:solidFill>
                  <a:schemeClr val="tx1"/>
                </a:solidFill>
                <a:latin typeface="+mj-lt"/>
                <a:ea typeface="+mj-ea"/>
                <a:cs typeface="+mj-cs"/>
              </a:defRPr>
            </a:lvl1pPr>
            <a:lvl2pPr algn="ctr" defTabSz="457200" rtl="0" fontAlgn="base">
              <a:spcBef>
                <a:spcPct val="0"/>
              </a:spcBef>
              <a:spcAft>
                <a:spcPct val="0"/>
              </a:spcAft>
              <a:defRPr sz="4400">
                <a:solidFill>
                  <a:schemeClr val="tx1"/>
                </a:solidFill>
                <a:latin typeface="Calibri" pitchFamily="34" charset="0"/>
              </a:defRPr>
            </a:lvl2pPr>
            <a:lvl3pPr algn="ctr" defTabSz="457200" rtl="0" fontAlgn="base">
              <a:spcBef>
                <a:spcPct val="0"/>
              </a:spcBef>
              <a:spcAft>
                <a:spcPct val="0"/>
              </a:spcAft>
              <a:defRPr sz="4400">
                <a:solidFill>
                  <a:schemeClr val="tx1"/>
                </a:solidFill>
                <a:latin typeface="Calibri" pitchFamily="34" charset="0"/>
              </a:defRPr>
            </a:lvl3pPr>
            <a:lvl4pPr algn="ctr" defTabSz="457200" rtl="0" fontAlgn="base">
              <a:spcBef>
                <a:spcPct val="0"/>
              </a:spcBef>
              <a:spcAft>
                <a:spcPct val="0"/>
              </a:spcAft>
              <a:defRPr sz="4400">
                <a:solidFill>
                  <a:schemeClr val="tx1"/>
                </a:solidFill>
                <a:latin typeface="Calibri" pitchFamily="34" charset="0"/>
              </a:defRPr>
            </a:lvl4pPr>
            <a:lvl5pPr algn="ctr" defTabSz="457200" rtl="0" fontAlgn="base">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a:lstStyle>
          <a:p>
            <a:pPr marL="457200" indent="-457200" algn="just">
              <a:buFont typeface="Arial" panose="020B0604020202020204" pitchFamily="34" charset="0"/>
              <a:buChar char="•"/>
            </a:pPr>
            <a:r>
              <a:rPr lang="en-GB" sz="2800" dirty="0"/>
              <a:t>Liaise with German administrator</a:t>
            </a:r>
          </a:p>
          <a:p>
            <a:pPr marL="457200" indent="-457200" algn="just">
              <a:buFont typeface="Arial" panose="020B0604020202020204" pitchFamily="34" charset="0"/>
              <a:buChar char="•"/>
            </a:pPr>
            <a:r>
              <a:rPr lang="en-GB" sz="2800" dirty="0"/>
              <a:t>Liaise with bank (major and “in the money” creditor)</a:t>
            </a:r>
          </a:p>
          <a:p>
            <a:pPr marL="457200" indent="-457200" algn="just">
              <a:buFont typeface="Arial" panose="020B0604020202020204" pitchFamily="34" charset="0"/>
              <a:buChar char="•"/>
            </a:pPr>
            <a:r>
              <a:rPr lang="en-GB" sz="2800" dirty="0"/>
              <a:t>Statutory administration objectives a) survival - if possible; b) better than liquidation - probable; c) security realisation - fall-back</a:t>
            </a:r>
          </a:p>
          <a:p>
            <a:pPr marL="457200" indent="-457200" algn="just">
              <a:buFont typeface="Arial" panose="020B0604020202020204" pitchFamily="34" charset="0"/>
              <a:buChar char="•"/>
            </a:pPr>
            <a:r>
              <a:rPr lang="en-GB" sz="2800" dirty="0"/>
              <a:t>Execute planned and consensual restructuring or sale</a:t>
            </a:r>
          </a:p>
          <a:p>
            <a:pPr algn="just"/>
            <a:endParaRPr lang="en-US" sz="2800" dirty="0"/>
          </a:p>
          <a:p>
            <a:pPr algn="just"/>
            <a:endParaRPr lang="en-US" sz="2800" b="1" dirty="0"/>
          </a:p>
        </p:txBody>
      </p:sp>
    </p:spTree>
    <p:extLst>
      <p:ext uri="{BB962C8B-B14F-4D97-AF65-F5344CB8AC3E}">
        <p14:creationId xmlns:p14="http://schemas.microsoft.com/office/powerpoint/2010/main" val="60239840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2A5F2A4-E489-4C10-A601-70206B005BAB}" type="datetime4">
              <a:rPr lang="en-US" altLang="en-US" smtClean="0"/>
              <a:t>October 10, 2017</a:t>
            </a:fld>
            <a:endParaRPr lang="en-US" altLang="en-US"/>
          </a:p>
        </p:txBody>
      </p:sp>
      <p:sp>
        <p:nvSpPr>
          <p:cNvPr id="3" name="Footer Placeholder 2"/>
          <p:cNvSpPr>
            <a:spLocks noGrp="1"/>
          </p:cNvSpPr>
          <p:nvPr>
            <p:ph type="ftr" sz="quarter" idx="11"/>
          </p:nvPr>
        </p:nvSpPr>
        <p:spPr/>
        <p:txBody>
          <a:bodyPr/>
          <a:lstStyle/>
          <a:p>
            <a:r>
              <a:rPr lang="en-US" altLang="en-US"/>
              <a:t>Title of Presentation | FileSite Number</a:t>
            </a:r>
          </a:p>
        </p:txBody>
      </p:sp>
      <p:sp>
        <p:nvSpPr>
          <p:cNvPr id="4" name="Slide Number Placeholder 3"/>
          <p:cNvSpPr>
            <a:spLocks noGrp="1"/>
          </p:cNvSpPr>
          <p:nvPr>
            <p:ph type="sldNum" sz="quarter" idx="12"/>
          </p:nvPr>
        </p:nvSpPr>
        <p:spPr/>
        <p:txBody>
          <a:bodyPr/>
          <a:lstStyle/>
          <a:p>
            <a:fld id="{908E85F7-5C9A-4F62-88D0-B9911C199440}" type="slidenum">
              <a:rPr lang="en-US" altLang="en-US" smtClean="0"/>
              <a:pPr/>
              <a:t>34</a:t>
            </a:fld>
            <a:endParaRPr lang="en-US" altLang="en-US" dirty="0"/>
          </a:p>
        </p:txBody>
      </p:sp>
      <p:sp>
        <p:nvSpPr>
          <p:cNvPr id="5" name="Title 4"/>
          <p:cNvSpPr>
            <a:spLocks noGrp="1"/>
          </p:cNvSpPr>
          <p:nvPr>
            <p:ph type="title"/>
          </p:nvPr>
        </p:nvSpPr>
        <p:spPr>
          <a:xfrm>
            <a:off x="457200" y="1433444"/>
            <a:ext cx="8229600" cy="1143000"/>
          </a:xfrm>
        </p:spPr>
        <p:txBody>
          <a:bodyPr/>
          <a:lstStyle/>
          <a:p>
            <a:r>
              <a:rPr lang="en-GB" b="1" dirty="0"/>
              <a:t>Scenario 3</a:t>
            </a:r>
            <a:endParaRPr lang="en-US" b="1" dirty="0"/>
          </a:p>
        </p:txBody>
      </p:sp>
      <p:sp>
        <p:nvSpPr>
          <p:cNvPr id="6" name="Text Placeholder 5"/>
          <p:cNvSpPr>
            <a:spLocks noGrp="1"/>
          </p:cNvSpPr>
          <p:nvPr>
            <p:ph type="body" sz="quarter" idx="13"/>
          </p:nvPr>
        </p:nvSpPr>
        <p:spPr/>
        <p:txBody>
          <a:bodyPr/>
          <a:lstStyle/>
          <a:p>
            <a:endParaRPr lang="en-US" dirty="0"/>
          </a:p>
        </p:txBody>
      </p:sp>
      <p:sp>
        <p:nvSpPr>
          <p:cNvPr id="7" name="Title 4">
            <a:extLst>
              <a:ext uri="{FF2B5EF4-FFF2-40B4-BE49-F238E27FC236}">
                <a16:creationId xmlns:a16="http://schemas.microsoft.com/office/drawing/2014/main" id="{1A4EBE44-CE3B-4C39-AF38-9D2D969FDE6D}"/>
              </a:ext>
            </a:extLst>
          </p:cNvPr>
          <p:cNvSpPr txBox="1">
            <a:spLocks/>
          </p:cNvSpPr>
          <p:nvPr/>
        </p:nvSpPr>
        <p:spPr bwMode="auto">
          <a:xfrm>
            <a:off x="457200" y="4276377"/>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defTabSz="457200" rtl="0" fontAlgn="base">
              <a:spcBef>
                <a:spcPct val="0"/>
              </a:spcBef>
              <a:spcAft>
                <a:spcPct val="0"/>
              </a:spcAft>
              <a:defRPr sz="4400" kern="1200">
                <a:solidFill>
                  <a:schemeClr val="tx1"/>
                </a:solidFill>
                <a:latin typeface="+mj-lt"/>
                <a:ea typeface="+mj-ea"/>
                <a:cs typeface="+mj-cs"/>
              </a:defRPr>
            </a:lvl1pPr>
            <a:lvl2pPr algn="ctr" defTabSz="457200" rtl="0" fontAlgn="base">
              <a:spcBef>
                <a:spcPct val="0"/>
              </a:spcBef>
              <a:spcAft>
                <a:spcPct val="0"/>
              </a:spcAft>
              <a:defRPr sz="4400">
                <a:solidFill>
                  <a:schemeClr val="tx1"/>
                </a:solidFill>
                <a:latin typeface="Calibri" pitchFamily="34" charset="0"/>
              </a:defRPr>
            </a:lvl2pPr>
            <a:lvl3pPr algn="ctr" defTabSz="457200" rtl="0" fontAlgn="base">
              <a:spcBef>
                <a:spcPct val="0"/>
              </a:spcBef>
              <a:spcAft>
                <a:spcPct val="0"/>
              </a:spcAft>
              <a:defRPr sz="4400">
                <a:solidFill>
                  <a:schemeClr val="tx1"/>
                </a:solidFill>
                <a:latin typeface="Calibri" pitchFamily="34" charset="0"/>
              </a:defRPr>
            </a:lvl3pPr>
            <a:lvl4pPr algn="ctr" defTabSz="457200" rtl="0" fontAlgn="base">
              <a:spcBef>
                <a:spcPct val="0"/>
              </a:spcBef>
              <a:spcAft>
                <a:spcPct val="0"/>
              </a:spcAft>
              <a:defRPr sz="4400">
                <a:solidFill>
                  <a:schemeClr val="tx1"/>
                </a:solidFill>
                <a:latin typeface="Calibri" pitchFamily="34" charset="0"/>
              </a:defRPr>
            </a:lvl4pPr>
            <a:lvl5pPr algn="ctr" defTabSz="457200" rtl="0" fontAlgn="base">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a:lstStyle>
          <a:p>
            <a:pPr marL="457200" indent="-457200" algn="just">
              <a:buFont typeface="Arial" panose="020B0604020202020204" pitchFamily="34" charset="0"/>
              <a:buChar char="•"/>
            </a:pPr>
            <a:r>
              <a:rPr lang="en-GB" sz="2800" dirty="0" err="1"/>
              <a:t>Macchi</a:t>
            </a:r>
            <a:r>
              <a:rPr lang="en-GB" sz="2800" dirty="0"/>
              <a:t> di </a:t>
            </a:r>
            <a:r>
              <a:rPr lang="en-GB" sz="2800" dirty="0" err="1"/>
              <a:t>Cellere</a:t>
            </a:r>
            <a:r>
              <a:rPr lang="en-GB" sz="2800" dirty="0"/>
              <a:t> </a:t>
            </a:r>
            <a:r>
              <a:rPr lang="en-GB" sz="2800" dirty="0" err="1"/>
              <a:t>Gangemi</a:t>
            </a:r>
            <a:r>
              <a:rPr lang="en-GB" sz="2800" dirty="0"/>
              <a:t> act for a group of Italian creditors who are owed in aggregate €12 million </a:t>
            </a:r>
          </a:p>
          <a:p>
            <a:pPr marL="457200" indent="-457200" algn="just">
              <a:buFont typeface="Arial" panose="020B0604020202020204" pitchFamily="34" charset="0"/>
              <a:buChar char="•"/>
            </a:pPr>
            <a:r>
              <a:rPr lang="en-GB" sz="2800" dirty="0"/>
              <a:t>What would you advise the group in relation to their claims in Italy and especially in respect of the sum of  €2.8 million paid away to UK creditors?</a:t>
            </a:r>
          </a:p>
          <a:p>
            <a:pPr marL="801688" lvl="1" indent="-457200" algn="just">
              <a:buFont typeface="+mj-lt"/>
              <a:buAutoNum type="arabicParenR"/>
            </a:pPr>
            <a:r>
              <a:rPr lang="en-GB" sz="2800" dirty="0"/>
              <a:t>Pre-Brexit</a:t>
            </a:r>
          </a:p>
          <a:p>
            <a:pPr marL="801688" lvl="1" indent="-457200" algn="just">
              <a:buFont typeface="+mj-lt"/>
              <a:buAutoNum type="arabicParenR"/>
            </a:pPr>
            <a:r>
              <a:rPr lang="en-GB" sz="2800" dirty="0"/>
              <a:t>Post-Brexit</a:t>
            </a:r>
            <a:endParaRPr lang="en-US" sz="2800" dirty="0"/>
          </a:p>
          <a:p>
            <a:pPr algn="just"/>
            <a:endParaRPr lang="en-US" sz="2800" dirty="0"/>
          </a:p>
          <a:p>
            <a:pPr algn="just"/>
            <a:endParaRPr lang="en-US" sz="2800" b="1" dirty="0"/>
          </a:p>
        </p:txBody>
      </p:sp>
    </p:spTree>
    <p:extLst>
      <p:ext uri="{BB962C8B-B14F-4D97-AF65-F5344CB8AC3E}">
        <p14:creationId xmlns:p14="http://schemas.microsoft.com/office/powerpoint/2010/main" val="286882870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2A5F2A4-E489-4C10-A601-70206B005BAB}" type="datetime4">
              <a:rPr lang="en-US" altLang="en-US" smtClean="0"/>
              <a:t>October 10, 2017</a:t>
            </a:fld>
            <a:endParaRPr lang="en-US" altLang="en-US"/>
          </a:p>
        </p:txBody>
      </p:sp>
      <p:sp>
        <p:nvSpPr>
          <p:cNvPr id="3" name="Footer Placeholder 2"/>
          <p:cNvSpPr>
            <a:spLocks noGrp="1"/>
          </p:cNvSpPr>
          <p:nvPr>
            <p:ph type="ftr" sz="quarter" idx="11"/>
          </p:nvPr>
        </p:nvSpPr>
        <p:spPr/>
        <p:txBody>
          <a:bodyPr/>
          <a:lstStyle/>
          <a:p>
            <a:r>
              <a:rPr lang="en-US" altLang="en-US"/>
              <a:t>Title of Presentation | FileSite Number</a:t>
            </a:r>
          </a:p>
        </p:txBody>
      </p:sp>
      <p:sp>
        <p:nvSpPr>
          <p:cNvPr id="4" name="Slide Number Placeholder 3"/>
          <p:cNvSpPr>
            <a:spLocks noGrp="1"/>
          </p:cNvSpPr>
          <p:nvPr>
            <p:ph type="sldNum" sz="quarter" idx="12"/>
          </p:nvPr>
        </p:nvSpPr>
        <p:spPr/>
        <p:txBody>
          <a:bodyPr/>
          <a:lstStyle/>
          <a:p>
            <a:fld id="{908E85F7-5C9A-4F62-88D0-B9911C199440}" type="slidenum">
              <a:rPr lang="en-US" altLang="en-US" smtClean="0"/>
              <a:pPr/>
              <a:t>35</a:t>
            </a:fld>
            <a:endParaRPr lang="en-US" altLang="en-US" dirty="0"/>
          </a:p>
        </p:txBody>
      </p:sp>
      <p:sp>
        <p:nvSpPr>
          <p:cNvPr id="5" name="Title 4"/>
          <p:cNvSpPr>
            <a:spLocks noGrp="1"/>
          </p:cNvSpPr>
          <p:nvPr>
            <p:ph type="title"/>
          </p:nvPr>
        </p:nvSpPr>
        <p:spPr>
          <a:xfrm>
            <a:off x="457200" y="1343991"/>
            <a:ext cx="8229600" cy="1143000"/>
          </a:xfrm>
        </p:spPr>
        <p:txBody>
          <a:bodyPr/>
          <a:lstStyle/>
          <a:p>
            <a:r>
              <a:rPr lang="en-US" b="1" dirty="0"/>
              <a:t>Scenario 3 – Pre-Brexit </a:t>
            </a:r>
          </a:p>
        </p:txBody>
      </p:sp>
      <p:sp>
        <p:nvSpPr>
          <p:cNvPr id="6" name="Text Placeholder 5"/>
          <p:cNvSpPr>
            <a:spLocks noGrp="1"/>
          </p:cNvSpPr>
          <p:nvPr>
            <p:ph type="body" sz="quarter" idx="13"/>
          </p:nvPr>
        </p:nvSpPr>
        <p:spPr/>
        <p:txBody>
          <a:bodyPr/>
          <a:lstStyle/>
          <a:p>
            <a:endParaRPr lang="en-US" dirty="0"/>
          </a:p>
        </p:txBody>
      </p:sp>
      <p:sp>
        <p:nvSpPr>
          <p:cNvPr id="7" name="Title 4">
            <a:extLst>
              <a:ext uri="{FF2B5EF4-FFF2-40B4-BE49-F238E27FC236}">
                <a16:creationId xmlns:a16="http://schemas.microsoft.com/office/drawing/2014/main" id="{E254A05E-0A72-474D-B33A-40A7692991FC}"/>
              </a:ext>
            </a:extLst>
          </p:cNvPr>
          <p:cNvSpPr txBox="1">
            <a:spLocks/>
          </p:cNvSpPr>
          <p:nvPr/>
        </p:nvSpPr>
        <p:spPr bwMode="auto">
          <a:xfrm>
            <a:off x="383628" y="4134831"/>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defTabSz="457200" rtl="0" fontAlgn="base">
              <a:spcBef>
                <a:spcPct val="0"/>
              </a:spcBef>
              <a:spcAft>
                <a:spcPct val="0"/>
              </a:spcAft>
              <a:defRPr sz="4400" kern="1200">
                <a:solidFill>
                  <a:schemeClr val="tx1"/>
                </a:solidFill>
                <a:latin typeface="+mj-lt"/>
                <a:ea typeface="+mj-ea"/>
                <a:cs typeface="+mj-cs"/>
              </a:defRPr>
            </a:lvl1pPr>
            <a:lvl2pPr algn="ctr" defTabSz="457200" rtl="0" fontAlgn="base">
              <a:spcBef>
                <a:spcPct val="0"/>
              </a:spcBef>
              <a:spcAft>
                <a:spcPct val="0"/>
              </a:spcAft>
              <a:defRPr sz="4400">
                <a:solidFill>
                  <a:schemeClr val="tx1"/>
                </a:solidFill>
                <a:latin typeface="Calibri" pitchFamily="34" charset="0"/>
              </a:defRPr>
            </a:lvl2pPr>
            <a:lvl3pPr algn="ctr" defTabSz="457200" rtl="0" fontAlgn="base">
              <a:spcBef>
                <a:spcPct val="0"/>
              </a:spcBef>
              <a:spcAft>
                <a:spcPct val="0"/>
              </a:spcAft>
              <a:defRPr sz="4400">
                <a:solidFill>
                  <a:schemeClr val="tx1"/>
                </a:solidFill>
                <a:latin typeface="Calibri" pitchFamily="34" charset="0"/>
              </a:defRPr>
            </a:lvl3pPr>
            <a:lvl4pPr algn="ctr" defTabSz="457200" rtl="0" fontAlgn="base">
              <a:spcBef>
                <a:spcPct val="0"/>
              </a:spcBef>
              <a:spcAft>
                <a:spcPct val="0"/>
              </a:spcAft>
              <a:defRPr sz="4400">
                <a:solidFill>
                  <a:schemeClr val="tx1"/>
                </a:solidFill>
                <a:latin typeface="Calibri" pitchFamily="34" charset="0"/>
              </a:defRPr>
            </a:lvl4pPr>
            <a:lvl5pPr algn="ctr" defTabSz="457200" rtl="0" fontAlgn="base">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a:lstStyle>
          <a:p>
            <a:pPr marL="342900" indent="-342900" algn="just">
              <a:buFont typeface="Arial" panose="020B0604020202020204" pitchFamily="34" charset="0"/>
              <a:buChar char="•"/>
            </a:pPr>
            <a:r>
              <a:rPr lang="en-GB" sz="2400" dirty="0" err="1"/>
              <a:t>Lecker</a:t>
            </a:r>
            <a:r>
              <a:rPr lang="en-GB" sz="2400" dirty="0"/>
              <a:t> </a:t>
            </a:r>
            <a:r>
              <a:rPr lang="en-GB" sz="2400" dirty="0" err="1"/>
              <a:t>S.r.l</a:t>
            </a:r>
            <a:r>
              <a:rPr lang="en-GB" sz="2400" dirty="0"/>
              <a:t>. is an Italian incorporated 100% subsidiary of </a:t>
            </a:r>
            <a:r>
              <a:rPr lang="en-GB" sz="2400" dirty="0" err="1"/>
              <a:t>Lecker</a:t>
            </a:r>
            <a:r>
              <a:rPr lang="en-GB" sz="2400" dirty="0"/>
              <a:t> GmbH, which is therefore a “parent company” for the purposes of the Insolvency Regulation.</a:t>
            </a:r>
          </a:p>
          <a:p>
            <a:pPr marL="342900" indent="-342900" algn="just">
              <a:buFont typeface="Arial" panose="020B0604020202020204" pitchFamily="34" charset="0"/>
              <a:buChar char="•"/>
            </a:pPr>
            <a:r>
              <a:rPr lang="en-GB" sz="2400" dirty="0"/>
              <a:t>Group coordination proceedings pursuant to A61.</a:t>
            </a:r>
          </a:p>
          <a:p>
            <a:pPr marL="342900" indent="-342900" algn="just">
              <a:buFont typeface="Arial" panose="020B0604020202020204" pitchFamily="34" charset="0"/>
              <a:buChar char="•"/>
            </a:pPr>
            <a:r>
              <a:rPr lang="en-GB" sz="2400" dirty="0"/>
              <a:t>€2.8 million directly to trade creditors in the UK an unlawful act that might be declared voided or better ineffective under Italian Law through either a </a:t>
            </a:r>
            <a:r>
              <a:rPr lang="en-GB" sz="2400" dirty="0" err="1"/>
              <a:t>Paulian</a:t>
            </a:r>
            <a:r>
              <a:rPr lang="en-GB" sz="2400" dirty="0"/>
              <a:t> Action or a claw back action within a straightforward bankruptcy procedure. </a:t>
            </a:r>
          </a:p>
          <a:p>
            <a:pPr marL="342900" indent="-342900" algn="just">
              <a:buFont typeface="Arial" panose="020B0604020202020204" pitchFamily="34" charset="0"/>
              <a:buChar char="•"/>
            </a:pPr>
            <a:r>
              <a:rPr lang="en-GB" sz="2400" dirty="0"/>
              <a:t>The payment might also generate a liability of the directors or of the parent company as the company exercising direction and coordination. </a:t>
            </a:r>
            <a:endParaRPr lang="en-US" sz="2400" dirty="0"/>
          </a:p>
          <a:p>
            <a:pPr algn="just"/>
            <a:endParaRPr lang="en-US" sz="2400" b="1" dirty="0"/>
          </a:p>
        </p:txBody>
      </p:sp>
    </p:spTree>
    <p:extLst>
      <p:ext uri="{BB962C8B-B14F-4D97-AF65-F5344CB8AC3E}">
        <p14:creationId xmlns:p14="http://schemas.microsoft.com/office/powerpoint/2010/main" val="318169427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2A5F2A4-E489-4C10-A601-70206B005BAB}" type="datetime4">
              <a:rPr lang="en-US" altLang="en-US" smtClean="0"/>
              <a:t>October 10, 2017</a:t>
            </a:fld>
            <a:endParaRPr lang="en-US" altLang="en-US"/>
          </a:p>
        </p:txBody>
      </p:sp>
      <p:sp>
        <p:nvSpPr>
          <p:cNvPr id="3" name="Footer Placeholder 2"/>
          <p:cNvSpPr>
            <a:spLocks noGrp="1"/>
          </p:cNvSpPr>
          <p:nvPr>
            <p:ph type="ftr" sz="quarter" idx="11"/>
          </p:nvPr>
        </p:nvSpPr>
        <p:spPr/>
        <p:txBody>
          <a:bodyPr/>
          <a:lstStyle/>
          <a:p>
            <a:r>
              <a:rPr lang="en-US" altLang="en-US"/>
              <a:t>Title of Presentation | FileSite Number</a:t>
            </a:r>
          </a:p>
        </p:txBody>
      </p:sp>
      <p:sp>
        <p:nvSpPr>
          <p:cNvPr id="4" name="Slide Number Placeholder 3"/>
          <p:cNvSpPr>
            <a:spLocks noGrp="1"/>
          </p:cNvSpPr>
          <p:nvPr>
            <p:ph type="sldNum" sz="quarter" idx="12"/>
          </p:nvPr>
        </p:nvSpPr>
        <p:spPr/>
        <p:txBody>
          <a:bodyPr/>
          <a:lstStyle/>
          <a:p>
            <a:fld id="{908E85F7-5C9A-4F62-88D0-B9911C199440}" type="slidenum">
              <a:rPr lang="en-US" altLang="en-US" smtClean="0"/>
              <a:pPr/>
              <a:t>36</a:t>
            </a:fld>
            <a:endParaRPr lang="en-US" altLang="en-US" dirty="0"/>
          </a:p>
        </p:txBody>
      </p:sp>
      <p:sp>
        <p:nvSpPr>
          <p:cNvPr id="5" name="Title 4"/>
          <p:cNvSpPr>
            <a:spLocks noGrp="1"/>
          </p:cNvSpPr>
          <p:nvPr>
            <p:ph type="title"/>
          </p:nvPr>
        </p:nvSpPr>
        <p:spPr>
          <a:xfrm>
            <a:off x="457200" y="1165087"/>
            <a:ext cx="8229600" cy="1143000"/>
          </a:xfrm>
        </p:spPr>
        <p:txBody>
          <a:bodyPr/>
          <a:lstStyle/>
          <a:p>
            <a:r>
              <a:rPr lang="en-GB" b="1" dirty="0"/>
              <a:t>Scenario 3 – Pre-Brexit (Cont.)</a:t>
            </a:r>
            <a:endParaRPr lang="en-US" b="1" dirty="0"/>
          </a:p>
        </p:txBody>
      </p:sp>
      <p:sp>
        <p:nvSpPr>
          <p:cNvPr id="6" name="Text Placeholder 5"/>
          <p:cNvSpPr>
            <a:spLocks noGrp="1"/>
          </p:cNvSpPr>
          <p:nvPr>
            <p:ph type="body" sz="quarter" idx="13"/>
          </p:nvPr>
        </p:nvSpPr>
        <p:spPr/>
        <p:txBody>
          <a:bodyPr/>
          <a:lstStyle/>
          <a:p>
            <a:pPr marL="0" indent="0">
              <a:buNone/>
            </a:pPr>
            <a:endParaRPr lang="en-US" dirty="0"/>
          </a:p>
        </p:txBody>
      </p:sp>
      <p:sp>
        <p:nvSpPr>
          <p:cNvPr id="7" name="Title 4">
            <a:extLst>
              <a:ext uri="{FF2B5EF4-FFF2-40B4-BE49-F238E27FC236}">
                <a16:creationId xmlns:a16="http://schemas.microsoft.com/office/drawing/2014/main" id="{9BA7AEE0-57A7-4C5C-B28E-5DC5C9194B24}"/>
              </a:ext>
            </a:extLst>
          </p:cNvPr>
          <p:cNvSpPr txBox="1">
            <a:spLocks/>
          </p:cNvSpPr>
          <p:nvPr/>
        </p:nvSpPr>
        <p:spPr bwMode="auto">
          <a:xfrm>
            <a:off x="457200" y="4436089"/>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defTabSz="457200" rtl="0" fontAlgn="base">
              <a:spcBef>
                <a:spcPct val="0"/>
              </a:spcBef>
              <a:spcAft>
                <a:spcPct val="0"/>
              </a:spcAft>
              <a:defRPr sz="4400" kern="1200">
                <a:solidFill>
                  <a:schemeClr val="tx1"/>
                </a:solidFill>
                <a:latin typeface="+mj-lt"/>
                <a:ea typeface="+mj-ea"/>
                <a:cs typeface="+mj-cs"/>
              </a:defRPr>
            </a:lvl1pPr>
            <a:lvl2pPr algn="ctr" defTabSz="457200" rtl="0" fontAlgn="base">
              <a:spcBef>
                <a:spcPct val="0"/>
              </a:spcBef>
              <a:spcAft>
                <a:spcPct val="0"/>
              </a:spcAft>
              <a:defRPr sz="4400">
                <a:solidFill>
                  <a:schemeClr val="tx1"/>
                </a:solidFill>
                <a:latin typeface="Calibri" pitchFamily="34" charset="0"/>
              </a:defRPr>
            </a:lvl2pPr>
            <a:lvl3pPr algn="ctr" defTabSz="457200" rtl="0" fontAlgn="base">
              <a:spcBef>
                <a:spcPct val="0"/>
              </a:spcBef>
              <a:spcAft>
                <a:spcPct val="0"/>
              </a:spcAft>
              <a:defRPr sz="4400">
                <a:solidFill>
                  <a:schemeClr val="tx1"/>
                </a:solidFill>
                <a:latin typeface="Calibri" pitchFamily="34" charset="0"/>
              </a:defRPr>
            </a:lvl3pPr>
            <a:lvl4pPr algn="ctr" defTabSz="457200" rtl="0" fontAlgn="base">
              <a:spcBef>
                <a:spcPct val="0"/>
              </a:spcBef>
              <a:spcAft>
                <a:spcPct val="0"/>
              </a:spcAft>
              <a:defRPr sz="4400">
                <a:solidFill>
                  <a:schemeClr val="tx1"/>
                </a:solidFill>
                <a:latin typeface="Calibri" pitchFamily="34" charset="0"/>
              </a:defRPr>
            </a:lvl4pPr>
            <a:lvl5pPr algn="ctr" defTabSz="457200" rtl="0" fontAlgn="base">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a:lstStyle>
          <a:p>
            <a:pPr algn="just"/>
            <a:r>
              <a:rPr lang="en-GB" sz="2800" dirty="0"/>
              <a:t>If the creditors are creditors of the Italian Subsidiary the actions to be taken in Italy are as follows:</a:t>
            </a:r>
          </a:p>
          <a:p>
            <a:pPr marL="457200" indent="-457200" algn="just">
              <a:buFont typeface="Arial" panose="020B0604020202020204" pitchFamily="34" charset="0"/>
              <a:buChar char="•"/>
            </a:pPr>
            <a:r>
              <a:rPr lang="en-GB" sz="2800" dirty="0"/>
              <a:t>  Trying to seize the bank account though ex </a:t>
            </a:r>
            <a:r>
              <a:rPr lang="en-GB" sz="2800" dirty="0" err="1"/>
              <a:t>parte</a:t>
            </a:r>
            <a:r>
              <a:rPr lang="en-GB" sz="2800" dirty="0"/>
              <a:t> interim proceedings;</a:t>
            </a:r>
          </a:p>
          <a:p>
            <a:pPr marL="457200" indent="-457200" algn="just">
              <a:buFont typeface="Arial" panose="020B0604020202020204" pitchFamily="34" charset="0"/>
              <a:buChar char="•"/>
            </a:pPr>
            <a:r>
              <a:rPr lang="en-GB" sz="2800" dirty="0"/>
              <a:t>  Bring a </a:t>
            </a:r>
            <a:r>
              <a:rPr lang="en-GB" sz="2800" dirty="0" err="1"/>
              <a:t>Paulian</a:t>
            </a:r>
            <a:r>
              <a:rPr lang="en-GB" sz="2800" dirty="0"/>
              <a:t> action against the company and the UK creditors so as to void the payment;</a:t>
            </a:r>
          </a:p>
          <a:p>
            <a:pPr marL="457200" indent="-457200" algn="just">
              <a:buFont typeface="Arial" panose="020B0604020202020204" pitchFamily="34" charset="0"/>
              <a:buChar char="•"/>
            </a:pPr>
            <a:r>
              <a:rPr lang="en-GB" sz="2800" dirty="0"/>
              <a:t>  Bring an action against the directors of the Italian Company;</a:t>
            </a:r>
          </a:p>
          <a:p>
            <a:pPr marL="457200" indent="-457200" algn="just">
              <a:buFont typeface="Arial" panose="020B0604020202020204" pitchFamily="34" charset="0"/>
              <a:buChar char="•"/>
            </a:pPr>
            <a:r>
              <a:rPr lang="en-GB" sz="2800" dirty="0"/>
              <a:t>  Bring an action against the German parent Company;</a:t>
            </a:r>
          </a:p>
          <a:p>
            <a:pPr marL="457200" indent="-457200" algn="just">
              <a:buFont typeface="Arial" panose="020B0604020202020204" pitchFamily="34" charset="0"/>
              <a:buChar char="•"/>
            </a:pPr>
            <a:r>
              <a:rPr lang="en-GB" sz="2800" dirty="0"/>
              <a:t>  File for bankruptcy in Italy or elsewhere. </a:t>
            </a:r>
          </a:p>
          <a:p>
            <a:pPr marL="0" indent="0" algn="just">
              <a:buNone/>
            </a:pPr>
            <a:endParaRPr lang="en-US" sz="2800" dirty="0"/>
          </a:p>
          <a:p>
            <a:pPr algn="just"/>
            <a:r>
              <a:rPr lang="en-US" sz="2800" b="1" dirty="0"/>
              <a:t> </a:t>
            </a:r>
          </a:p>
        </p:txBody>
      </p:sp>
    </p:spTree>
    <p:extLst>
      <p:ext uri="{BB962C8B-B14F-4D97-AF65-F5344CB8AC3E}">
        <p14:creationId xmlns:p14="http://schemas.microsoft.com/office/powerpoint/2010/main" val="134343002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2A5F2A4-E489-4C10-A601-70206B005BAB}" type="datetime4">
              <a:rPr lang="en-US" altLang="en-US" smtClean="0"/>
              <a:t>October 10, 2017</a:t>
            </a:fld>
            <a:endParaRPr lang="en-US" altLang="en-US"/>
          </a:p>
        </p:txBody>
      </p:sp>
      <p:sp>
        <p:nvSpPr>
          <p:cNvPr id="3" name="Footer Placeholder 2"/>
          <p:cNvSpPr>
            <a:spLocks noGrp="1"/>
          </p:cNvSpPr>
          <p:nvPr>
            <p:ph type="ftr" sz="quarter" idx="11"/>
          </p:nvPr>
        </p:nvSpPr>
        <p:spPr/>
        <p:txBody>
          <a:bodyPr/>
          <a:lstStyle/>
          <a:p>
            <a:r>
              <a:rPr lang="en-US" altLang="en-US"/>
              <a:t>Title of Presentation | FileSite Number</a:t>
            </a:r>
          </a:p>
        </p:txBody>
      </p:sp>
      <p:sp>
        <p:nvSpPr>
          <p:cNvPr id="4" name="Slide Number Placeholder 3"/>
          <p:cNvSpPr>
            <a:spLocks noGrp="1"/>
          </p:cNvSpPr>
          <p:nvPr>
            <p:ph type="sldNum" sz="quarter" idx="12"/>
          </p:nvPr>
        </p:nvSpPr>
        <p:spPr/>
        <p:txBody>
          <a:bodyPr/>
          <a:lstStyle/>
          <a:p>
            <a:fld id="{908E85F7-5C9A-4F62-88D0-B9911C199440}" type="slidenum">
              <a:rPr lang="en-US" altLang="en-US" smtClean="0"/>
              <a:pPr/>
              <a:t>37</a:t>
            </a:fld>
            <a:endParaRPr lang="en-US" altLang="en-US" dirty="0"/>
          </a:p>
        </p:txBody>
      </p:sp>
      <p:sp>
        <p:nvSpPr>
          <p:cNvPr id="5" name="Title 4"/>
          <p:cNvSpPr>
            <a:spLocks noGrp="1"/>
          </p:cNvSpPr>
          <p:nvPr>
            <p:ph type="title"/>
          </p:nvPr>
        </p:nvSpPr>
        <p:spPr/>
        <p:txBody>
          <a:bodyPr/>
          <a:lstStyle/>
          <a:p>
            <a:r>
              <a:rPr lang="en-GB" b="1" dirty="0"/>
              <a:t>Scenario 3 – Post-Brexit</a:t>
            </a:r>
            <a:endParaRPr lang="en-US" b="1" dirty="0"/>
          </a:p>
        </p:txBody>
      </p:sp>
      <p:sp>
        <p:nvSpPr>
          <p:cNvPr id="6" name="Text Placeholder 5"/>
          <p:cNvSpPr>
            <a:spLocks noGrp="1"/>
          </p:cNvSpPr>
          <p:nvPr>
            <p:ph type="body" sz="quarter" idx="13"/>
          </p:nvPr>
        </p:nvSpPr>
        <p:spPr/>
        <p:txBody>
          <a:bodyPr/>
          <a:lstStyle/>
          <a:p>
            <a:endParaRPr lang="en-US" dirty="0"/>
          </a:p>
        </p:txBody>
      </p:sp>
      <p:sp>
        <p:nvSpPr>
          <p:cNvPr id="7" name="Title 4">
            <a:extLst>
              <a:ext uri="{FF2B5EF4-FFF2-40B4-BE49-F238E27FC236}">
                <a16:creationId xmlns:a16="http://schemas.microsoft.com/office/drawing/2014/main" id="{E9A53C79-36C8-4322-9B59-75DB7CFBBB30}"/>
              </a:ext>
            </a:extLst>
          </p:cNvPr>
          <p:cNvSpPr txBox="1">
            <a:spLocks/>
          </p:cNvSpPr>
          <p:nvPr/>
        </p:nvSpPr>
        <p:spPr bwMode="auto">
          <a:xfrm>
            <a:off x="625365" y="4412783"/>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defTabSz="457200" rtl="0" fontAlgn="base">
              <a:spcBef>
                <a:spcPct val="0"/>
              </a:spcBef>
              <a:spcAft>
                <a:spcPct val="0"/>
              </a:spcAft>
              <a:defRPr sz="4400" kern="1200">
                <a:solidFill>
                  <a:schemeClr val="tx1"/>
                </a:solidFill>
                <a:latin typeface="+mj-lt"/>
                <a:ea typeface="+mj-ea"/>
                <a:cs typeface="+mj-cs"/>
              </a:defRPr>
            </a:lvl1pPr>
            <a:lvl2pPr algn="ctr" defTabSz="457200" rtl="0" fontAlgn="base">
              <a:spcBef>
                <a:spcPct val="0"/>
              </a:spcBef>
              <a:spcAft>
                <a:spcPct val="0"/>
              </a:spcAft>
              <a:defRPr sz="4400">
                <a:solidFill>
                  <a:schemeClr val="tx1"/>
                </a:solidFill>
                <a:latin typeface="Calibri" pitchFamily="34" charset="0"/>
              </a:defRPr>
            </a:lvl2pPr>
            <a:lvl3pPr algn="ctr" defTabSz="457200" rtl="0" fontAlgn="base">
              <a:spcBef>
                <a:spcPct val="0"/>
              </a:spcBef>
              <a:spcAft>
                <a:spcPct val="0"/>
              </a:spcAft>
              <a:defRPr sz="4400">
                <a:solidFill>
                  <a:schemeClr val="tx1"/>
                </a:solidFill>
                <a:latin typeface="Calibri" pitchFamily="34" charset="0"/>
              </a:defRPr>
            </a:lvl3pPr>
            <a:lvl4pPr algn="ctr" defTabSz="457200" rtl="0" fontAlgn="base">
              <a:spcBef>
                <a:spcPct val="0"/>
              </a:spcBef>
              <a:spcAft>
                <a:spcPct val="0"/>
              </a:spcAft>
              <a:defRPr sz="4400">
                <a:solidFill>
                  <a:schemeClr val="tx1"/>
                </a:solidFill>
                <a:latin typeface="Calibri" pitchFamily="34" charset="0"/>
              </a:defRPr>
            </a:lvl4pPr>
            <a:lvl5pPr algn="ctr" defTabSz="457200" rtl="0" fontAlgn="base">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a:lstStyle>
          <a:p>
            <a:pPr marL="571500" indent="-571500" algn="just">
              <a:buFont typeface="Arial" panose="020B0604020202020204" pitchFamily="34" charset="0"/>
              <a:buChar char="•"/>
            </a:pPr>
            <a:r>
              <a:rPr lang="en-GB" sz="3600" dirty="0"/>
              <a:t>Same actions except in relation to UK.</a:t>
            </a:r>
          </a:p>
          <a:p>
            <a:pPr marL="571500" indent="-571500" algn="just">
              <a:buFont typeface="Arial" panose="020B0604020202020204" pitchFamily="34" charset="0"/>
              <a:buChar char="•"/>
            </a:pPr>
            <a:r>
              <a:rPr lang="en-GB" sz="3600" dirty="0"/>
              <a:t>Considerations in bringing a </a:t>
            </a:r>
            <a:r>
              <a:rPr lang="en-GB" sz="3600" dirty="0" err="1"/>
              <a:t>Paulian</a:t>
            </a:r>
            <a:r>
              <a:rPr lang="en-GB" sz="3600" dirty="0"/>
              <a:t> action against the company and UK creditors;</a:t>
            </a:r>
          </a:p>
          <a:p>
            <a:pPr marL="571500" indent="-571500" algn="just">
              <a:buFont typeface="Arial" panose="020B0604020202020204" pitchFamily="34" charset="0"/>
              <a:buChar char="•"/>
            </a:pPr>
            <a:r>
              <a:rPr lang="en-GB" sz="3600" dirty="0"/>
              <a:t>Considerations in enforcement of any order.</a:t>
            </a:r>
            <a:endParaRPr lang="en-US" sz="3600" dirty="0"/>
          </a:p>
          <a:p>
            <a:pPr algn="just"/>
            <a:endParaRPr lang="en-US" sz="3600" b="1" dirty="0"/>
          </a:p>
        </p:txBody>
      </p:sp>
    </p:spTree>
    <p:extLst>
      <p:ext uri="{BB962C8B-B14F-4D97-AF65-F5344CB8AC3E}">
        <p14:creationId xmlns:p14="http://schemas.microsoft.com/office/powerpoint/2010/main" val="93419901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2A5F2A4-E489-4C10-A601-70206B005BAB}" type="datetime4">
              <a:rPr lang="en-US" altLang="en-US" smtClean="0"/>
              <a:t>October 10, 2017</a:t>
            </a:fld>
            <a:endParaRPr lang="en-US" altLang="en-US"/>
          </a:p>
        </p:txBody>
      </p:sp>
      <p:sp>
        <p:nvSpPr>
          <p:cNvPr id="3" name="Footer Placeholder 2"/>
          <p:cNvSpPr>
            <a:spLocks noGrp="1"/>
          </p:cNvSpPr>
          <p:nvPr>
            <p:ph type="ftr" sz="quarter" idx="11"/>
          </p:nvPr>
        </p:nvSpPr>
        <p:spPr/>
        <p:txBody>
          <a:bodyPr/>
          <a:lstStyle/>
          <a:p>
            <a:r>
              <a:rPr lang="en-US" altLang="en-US"/>
              <a:t>Title of Presentation | FileSite Number</a:t>
            </a:r>
          </a:p>
        </p:txBody>
      </p:sp>
      <p:sp>
        <p:nvSpPr>
          <p:cNvPr id="4" name="Slide Number Placeholder 3"/>
          <p:cNvSpPr>
            <a:spLocks noGrp="1"/>
          </p:cNvSpPr>
          <p:nvPr>
            <p:ph type="sldNum" sz="quarter" idx="12"/>
          </p:nvPr>
        </p:nvSpPr>
        <p:spPr/>
        <p:txBody>
          <a:bodyPr/>
          <a:lstStyle/>
          <a:p>
            <a:fld id="{908E85F7-5C9A-4F62-88D0-B9911C199440}" type="slidenum">
              <a:rPr lang="en-US" altLang="en-US" smtClean="0"/>
              <a:pPr/>
              <a:t>38</a:t>
            </a:fld>
            <a:endParaRPr lang="en-US" altLang="en-US" dirty="0"/>
          </a:p>
        </p:txBody>
      </p:sp>
      <p:sp>
        <p:nvSpPr>
          <p:cNvPr id="5" name="Title 4"/>
          <p:cNvSpPr>
            <a:spLocks noGrp="1"/>
          </p:cNvSpPr>
          <p:nvPr>
            <p:ph type="title"/>
          </p:nvPr>
        </p:nvSpPr>
        <p:spPr>
          <a:xfrm>
            <a:off x="457200" y="1343990"/>
            <a:ext cx="8229600" cy="1143000"/>
          </a:xfrm>
        </p:spPr>
        <p:txBody>
          <a:bodyPr/>
          <a:lstStyle/>
          <a:p>
            <a:r>
              <a:rPr lang="en-GB" b="1" dirty="0"/>
              <a:t>Conclusions – Annerose </a:t>
            </a:r>
            <a:r>
              <a:rPr lang="en-GB" b="1" dirty="0" err="1"/>
              <a:t>Tashiro</a:t>
            </a:r>
            <a:endParaRPr lang="en-US" b="1" dirty="0"/>
          </a:p>
        </p:txBody>
      </p:sp>
      <p:sp>
        <p:nvSpPr>
          <p:cNvPr id="6" name="Text Placeholder 5"/>
          <p:cNvSpPr>
            <a:spLocks noGrp="1"/>
          </p:cNvSpPr>
          <p:nvPr>
            <p:ph type="body" sz="quarter" idx="13"/>
          </p:nvPr>
        </p:nvSpPr>
        <p:spPr/>
        <p:txBody>
          <a:bodyPr/>
          <a:lstStyle/>
          <a:p>
            <a:pPr marL="0" indent="0">
              <a:buNone/>
            </a:pPr>
            <a:endParaRPr lang="en-US" dirty="0"/>
          </a:p>
        </p:txBody>
      </p:sp>
      <p:sp>
        <p:nvSpPr>
          <p:cNvPr id="7" name="Title 4">
            <a:extLst>
              <a:ext uri="{FF2B5EF4-FFF2-40B4-BE49-F238E27FC236}">
                <a16:creationId xmlns:a16="http://schemas.microsoft.com/office/drawing/2014/main" id="{D7578ABE-2ADC-45D2-971F-A65BB088353B}"/>
              </a:ext>
            </a:extLst>
          </p:cNvPr>
          <p:cNvSpPr txBox="1">
            <a:spLocks/>
          </p:cNvSpPr>
          <p:nvPr/>
        </p:nvSpPr>
        <p:spPr bwMode="auto">
          <a:xfrm>
            <a:off x="457200" y="4352920"/>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defTabSz="457200" rtl="0" fontAlgn="base">
              <a:spcBef>
                <a:spcPct val="0"/>
              </a:spcBef>
              <a:spcAft>
                <a:spcPct val="0"/>
              </a:spcAft>
              <a:defRPr sz="4400" kern="1200">
                <a:solidFill>
                  <a:schemeClr val="tx1"/>
                </a:solidFill>
                <a:latin typeface="+mj-lt"/>
                <a:ea typeface="+mj-ea"/>
                <a:cs typeface="+mj-cs"/>
              </a:defRPr>
            </a:lvl1pPr>
            <a:lvl2pPr algn="ctr" defTabSz="457200" rtl="0" fontAlgn="base">
              <a:spcBef>
                <a:spcPct val="0"/>
              </a:spcBef>
              <a:spcAft>
                <a:spcPct val="0"/>
              </a:spcAft>
              <a:defRPr sz="4400">
                <a:solidFill>
                  <a:schemeClr val="tx1"/>
                </a:solidFill>
                <a:latin typeface="Calibri" pitchFamily="34" charset="0"/>
              </a:defRPr>
            </a:lvl2pPr>
            <a:lvl3pPr algn="ctr" defTabSz="457200" rtl="0" fontAlgn="base">
              <a:spcBef>
                <a:spcPct val="0"/>
              </a:spcBef>
              <a:spcAft>
                <a:spcPct val="0"/>
              </a:spcAft>
              <a:defRPr sz="4400">
                <a:solidFill>
                  <a:schemeClr val="tx1"/>
                </a:solidFill>
                <a:latin typeface="Calibri" pitchFamily="34" charset="0"/>
              </a:defRPr>
            </a:lvl3pPr>
            <a:lvl4pPr algn="ctr" defTabSz="457200" rtl="0" fontAlgn="base">
              <a:spcBef>
                <a:spcPct val="0"/>
              </a:spcBef>
              <a:spcAft>
                <a:spcPct val="0"/>
              </a:spcAft>
              <a:defRPr sz="4400">
                <a:solidFill>
                  <a:schemeClr val="tx1"/>
                </a:solidFill>
                <a:latin typeface="Calibri" pitchFamily="34" charset="0"/>
              </a:defRPr>
            </a:lvl4pPr>
            <a:lvl5pPr algn="ctr" defTabSz="457200" rtl="0" fontAlgn="base">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a:lstStyle>
          <a:p>
            <a:pPr marL="457200" lvl="0" indent="-457200" algn="just">
              <a:buClr>
                <a:srgbClr val="009CDE"/>
              </a:buClr>
              <a:buFont typeface="Arial" panose="020B0604020202020204" pitchFamily="34" charset="0"/>
              <a:buChar char="•"/>
            </a:pPr>
            <a:r>
              <a:rPr lang="en-US" sz="2800" dirty="0">
                <a:solidFill>
                  <a:srgbClr val="444D54"/>
                </a:solidFill>
              </a:rPr>
              <a:t>Merits of automatic recognition </a:t>
            </a:r>
          </a:p>
          <a:p>
            <a:pPr marL="457200" lvl="0" indent="-457200" algn="just">
              <a:buClr>
                <a:srgbClr val="009CDE"/>
              </a:buClr>
              <a:buFont typeface="Arial" panose="020B0604020202020204" pitchFamily="34" charset="0"/>
              <a:buChar char="•"/>
            </a:pPr>
            <a:r>
              <a:rPr lang="en-US" sz="2800" dirty="0">
                <a:solidFill>
                  <a:srgbClr val="444D54"/>
                </a:solidFill>
              </a:rPr>
              <a:t>Merits of application of </a:t>
            </a:r>
            <a:r>
              <a:rPr lang="en-US" sz="2800" i="1" dirty="0" err="1">
                <a:solidFill>
                  <a:srgbClr val="444D54"/>
                </a:solidFill>
              </a:rPr>
              <a:t>lex</a:t>
            </a:r>
            <a:r>
              <a:rPr lang="en-US" sz="2800" i="1" dirty="0">
                <a:solidFill>
                  <a:srgbClr val="444D54"/>
                </a:solidFill>
              </a:rPr>
              <a:t> </a:t>
            </a:r>
            <a:r>
              <a:rPr lang="en-US" sz="2800" i="1" dirty="0" err="1">
                <a:solidFill>
                  <a:srgbClr val="444D54"/>
                </a:solidFill>
              </a:rPr>
              <a:t>fori</a:t>
            </a:r>
            <a:r>
              <a:rPr lang="en-US" sz="2800" i="1" dirty="0">
                <a:solidFill>
                  <a:srgbClr val="444D54"/>
                </a:solidFill>
              </a:rPr>
              <a:t> </a:t>
            </a:r>
            <a:r>
              <a:rPr lang="en-US" sz="2800" i="1" dirty="0" err="1">
                <a:solidFill>
                  <a:srgbClr val="444D54"/>
                </a:solidFill>
              </a:rPr>
              <a:t>concursus</a:t>
            </a:r>
            <a:r>
              <a:rPr lang="en-US" sz="2800" i="1" dirty="0">
                <a:solidFill>
                  <a:srgbClr val="444D54"/>
                </a:solidFill>
              </a:rPr>
              <a:t> </a:t>
            </a:r>
          </a:p>
          <a:p>
            <a:pPr marL="457200" lvl="0" indent="-457200" algn="just">
              <a:buClr>
                <a:srgbClr val="009CDE"/>
              </a:buClr>
              <a:buFont typeface="Arial" panose="020B0604020202020204" pitchFamily="34" charset="0"/>
              <a:buChar char="•"/>
            </a:pPr>
            <a:r>
              <a:rPr lang="en-US" sz="2800" dirty="0">
                <a:solidFill>
                  <a:srgbClr val="444D54"/>
                </a:solidFill>
              </a:rPr>
              <a:t>Clear exemptions e.g. for </a:t>
            </a:r>
            <a:r>
              <a:rPr lang="en-US" sz="2800" dirty="0" err="1">
                <a:solidFill>
                  <a:srgbClr val="444D54"/>
                </a:solidFill>
              </a:rPr>
              <a:t>labour</a:t>
            </a:r>
            <a:r>
              <a:rPr lang="en-US" sz="2800" dirty="0">
                <a:solidFill>
                  <a:srgbClr val="444D54"/>
                </a:solidFill>
              </a:rPr>
              <a:t> / rights in rem / avoidance etc.</a:t>
            </a:r>
          </a:p>
          <a:p>
            <a:pPr marL="457200" lvl="0" indent="-457200" algn="just">
              <a:buClr>
                <a:srgbClr val="009CDE"/>
              </a:buClr>
              <a:buFont typeface="Arial" panose="020B0604020202020204" pitchFamily="34" charset="0"/>
              <a:buChar char="•"/>
            </a:pPr>
            <a:r>
              <a:rPr lang="en-US" sz="2800" dirty="0">
                <a:solidFill>
                  <a:srgbClr val="444D54"/>
                </a:solidFill>
              </a:rPr>
              <a:t>Set of rules for secondary proceedings and group coordination proceedings for international companies</a:t>
            </a:r>
          </a:p>
          <a:p>
            <a:pPr marL="457200" lvl="0" indent="-457200" algn="just">
              <a:buClr>
                <a:srgbClr val="009CDE"/>
              </a:buClr>
              <a:buFont typeface="Arial" panose="020B0604020202020204" pitchFamily="34" charset="0"/>
              <a:buChar char="•"/>
            </a:pPr>
            <a:r>
              <a:rPr lang="en-US" sz="2800" dirty="0">
                <a:solidFill>
                  <a:srgbClr val="444D54"/>
                </a:solidFill>
              </a:rPr>
              <a:t>Predictability and transparency and cost effectiveness </a:t>
            </a:r>
            <a:r>
              <a:rPr lang="en-US" sz="2800" dirty="0">
                <a:solidFill>
                  <a:srgbClr val="444D54"/>
                </a:solidFill>
                <a:sym typeface="Wingdings" panose="05000000000000000000" pitchFamily="2" charset="2"/>
              </a:rPr>
              <a:t> better rescue chances </a:t>
            </a:r>
            <a:endParaRPr lang="en-US" sz="2800" dirty="0">
              <a:solidFill>
                <a:srgbClr val="444D54"/>
              </a:solidFill>
            </a:endParaRPr>
          </a:p>
          <a:p>
            <a:pPr marL="0" indent="0" algn="just">
              <a:buNone/>
            </a:pPr>
            <a:endParaRPr lang="en-US" sz="2800" dirty="0"/>
          </a:p>
          <a:p>
            <a:pPr algn="just"/>
            <a:endParaRPr lang="en-US" sz="2800" b="1" dirty="0"/>
          </a:p>
        </p:txBody>
      </p:sp>
    </p:spTree>
    <p:extLst>
      <p:ext uri="{BB962C8B-B14F-4D97-AF65-F5344CB8AC3E}">
        <p14:creationId xmlns:p14="http://schemas.microsoft.com/office/powerpoint/2010/main" val="395366588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2A5F2A4-E489-4C10-A601-70206B005BAB}" type="datetime4">
              <a:rPr lang="en-US" altLang="en-US" smtClean="0"/>
              <a:t>October 10, 2017</a:t>
            </a:fld>
            <a:endParaRPr lang="en-US" altLang="en-US"/>
          </a:p>
        </p:txBody>
      </p:sp>
      <p:sp>
        <p:nvSpPr>
          <p:cNvPr id="3" name="Footer Placeholder 2"/>
          <p:cNvSpPr>
            <a:spLocks noGrp="1"/>
          </p:cNvSpPr>
          <p:nvPr>
            <p:ph type="ftr" sz="quarter" idx="11"/>
          </p:nvPr>
        </p:nvSpPr>
        <p:spPr/>
        <p:txBody>
          <a:bodyPr/>
          <a:lstStyle/>
          <a:p>
            <a:r>
              <a:rPr lang="en-US" altLang="en-US"/>
              <a:t>Title of Presentation | FileSite Number</a:t>
            </a:r>
          </a:p>
        </p:txBody>
      </p:sp>
      <p:sp>
        <p:nvSpPr>
          <p:cNvPr id="4" name="Slide Number Placeholder 3"/>
          <p:cNvSpPr>
            <a:spLocks noGrp="1"/>
          </p:cNvSpPr>
          <p:nvPr>
            <p:ph type="sldNum" sz="quarter" idx="12"/>
          </p:nvPr>
        </p:nvSpPr>
        <p:spPr/>
        <p:txBody>
          <a:bodyPr/>
          <a:lstStyle/>
          <a:p>
            <a:fld id="{908E85F7-5C9A-4F62-88D0-B9911C199440}" type="slidenum">
              <a:rPr lang="en-US" altLang="en-US" smtClean="0"/>
              <a:pPr/>
              <a:t>39</a:t>
            </a:fld>
            <a:endParaRPr lang="en-US" altLang="en-US" dirty="0"/>
          </a:p>
        </p:txBody>
      </p:sp>
      <p:sp>
        <p:nvSpPr>
          <p:cNvPr id="5" name="Title 4"/>
          <p:cNvSpPr>
            <a:spLocks noGrp="1"/>
          </p:cNvSpPr>
          <p:nvPr>
            <p:ph type="title"/>
          </p:nvPr>
        </p:nvSpPr>
        <p:spPr>
          <a:xfrm>
            <a:off x="457200" y="1353930"/>
            <a:ext cx="8229600" cy="1143000"/>
          </a:xfrm>
        </p:spPr>
        <p:txBody>
          <a:bodyPr/>
          <a:lstStyle/>
          <a:p>
            <a:r>
              <a:rPr lang="en-GB" b="1" dirty="0"/>
              <a:t>Conclusions – Chris Laughton</a:t>
            </a:r>
            <a:endParaRPr lang="en-US" b="1" dirty="0"/>
          </a:p>
        </p:txBody>
      </p:sp>
      <p:sp>
        <p:nvSpPr>
          <p:cNvPr id="6" name="Text Placeholder 5"/>
          <p:cNvSpPr>
            <a:spLocks noGrp="1"/>
          </p:cNvSpPr>
          <p:nvPr>
            <p:ph type="body" sz="quarter" idx="13"/>
          </p:nvPr>
        </p:nvSpPr>
        <p:spPr/>
        <p:txBody>
          <a:bodyPr/>
          <a:lstStyle/>
          <a:p>
            <a:endParaRPr lang="en-US" dirty="0"/>
          </a:p>
        </p:txBody>
      </p:sp>
      <p:sp>
        <p:nvSpPr>
          <p:cNvPr id="7" name="Title 4">
            <a:extLst>
              <a:ext uri="{FF2B5EF4-FFF2-40B4-BE49-F238E27FC236}">
                <a16:creationId xmlns:a16="http://schemas.microsoft.com/office/drawing/2014/main" id="{18D67C56-C479-47F6-80F3-299CDEE84861}"/>
              </a:ext>
            </a:extLst>
          </p:cNvPr>
          <p:cNvSpPr txBox="1">
            <a:spLocks/>
          </p:cNvSpPr>
          <p:nvPr/>
        </p:nvSpPr>
        <p:spPr bwMode="auto">
          <a:xfrm>
            <a:off x="457200" y="4665259"/>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defTabSz="457200" rtl="0" fontAlgn="base">
              <a:spcBef>
                <a:spcPct val="0"/>
              </a:spcBef>
              <a:spcAft>
                <a:spcPct val="0"/>
              </a:spcAft>
              <a:defRPr sz="4400" kern="1200">
                <a:solidFill>
                  <a:schemeClr val="tx1"/>
                </a:solidFill>
                <a:latin typeface="+mj-lt"/>
                <a:ea typeface="+mj-ea"/>
                <a:cs typeface="+mj-cs"/>
              </a:defRPr>
            </a:lvl1pPr>
            <a:lvl2pPr algn="ctr" defTabSz="457200" rtl="0" fontAlgn="base">
              <a:spcBef>
                <a:spcPct val="0"/>
              </a:spcBef>
              <a:spcAft>
                <a:spcPct val="0"/>
              </a:spcAft>
              <a:defRPr sz="4400">
                <a:solidFill>
                  <a:schemeClr val="tx1"/>
                </a:solidFill>
                <a:latin typeface="Calibri" pitchFamily="34" charset="0"/>
              </a:defRPr>
            </a:lvl2pPr>
            <a:lvl3pPr algn="ctr" defTabSz="457200" rtl="0" fontAlgn="base">
              <a:spcBef>
                <a:spcPct val="0"/>
              </a:spcBef>
              <a:spcAft>
                <a:spcPct val="0"/>
              </a:spcAft>
              <a:defRPr sz="4400">
                <a:solidFill>
                  <a:schemeClr val="tx1"/>
                </a:solidFill>
                <a:latin typeface="Calibri" pitchFamily="34" charset="0"/>
              </a:defRPr>
            </a:lvl3pPr>
            <a:lvl4pPr algn="ctr" defTabSz="457200" rtl="0" fontAlgn="base">
              <a:spcBef>
                <a:spcPct val="0"/>
              </a:spcBef>
              <a:spcAft>
                <a:spcPct val="0"/>
              </a:spcAft>
              <a:defRPr sz="4400">
                <a:solidFill>
                  <a:schemeClr val="tx1"/>
                </a:solidFill>
                <a:latin typeface="Calibri" pitchFamily="34" charset="0"/>
              </a:defRPr>
            </a:lvl4pPr>
            <a:lvl5pPr algn="ctr" defTabSz="457200" rtl="0" fontAlgn="base">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a:lstStyle>
          <a:p>
            <a:pPr marL="457200" indent="-457200" algn="just">
              <a:buFont typeface="Arial" panose="020B0604020202020204" pitchFamily="34" charset="0"/>
              <a:buChar char="•"/>
            </a:pPr>
            <a:r>
              <a:rPr lang="en-GB" sz="2800" dirty="0"/>
              <a:t>Communication, cooperation and coordination</a:t>
            </a:r>
          </a:p>
          <a:p>
            <a:pPr marL="457200" indent="-457200" algn="just">
              <a:buFont typeface="Arial" panose="020B0604020202020204" pitchFamily="34" charset="0"/>
              <a:buChar char="•"/>
            </a:pPr>
            <a:r>
              <a:rPr lang="en-GB" sz="2800" dirty="0"/>
              <a:t>Fundamental to preserve value through restructuring or a going concern sale if possible</a:t>
            </a:r>
          </a:p>
          <a:p>
            <a:pPr marL="457200" indent="-457200" algn="just">
              <a:buFont typeface="Arial" panose="020B0604020202020204" pitchFamily="34" charset="0"/>
              <a:buChar char="•"/>
            </a:pPr>
            <a:r>
              <a:rPr lang="en-GB" sz="2800" dirty="0"/>
              <a:t>While acting in the interests of the creditors (of GmbH) as a whole</a:t>
            </a:r>
          </a:p>
          <a:p>
            <a:pPr marL="457200" indent="-457200" algn="just">
              <a:buFont typeface="Arial" panose="020B0604020202020204" pitchFamily="34" charset="0"/>
              <a:buChar char="•"/>
            </a:pPr>
            <a:r>
              <a:rPr lang="en-GB" sz="2800" dirty="0"/>
              <a:t>Keep </a:t>
            </a:r>
            <a:r>
              <a:rPr lang="en-GB" sz="2800" dirty="0" err="1"/>
              <a:t>S.r.l</a:t>
            </a:r>
            <a:r>
              <a:rPr lang="en-GB" sz="2800" dirty="0"/>
              <a:t>. solvent</a:t>
            </a:r>
          </a:p>
          <a:p>
            <a:pPr marL="457200" indent="-457200" algn="just">
              <a:buFont typeface="Arial" panose="020B0604020202020204" pitchFamily="34" charset="0"/>
              <a:buChar char="•"/>
            </a:pPr>
            <a:r>
              <a:rPr lang="en-GB" sz="2800" dirty="0"/>
              <a:t>Depends on getting in early enough; viability; and cooperation</a:t>
            </a:r>
          </a:p>
          <a:p>
            <a:pPr algn="just"/>
            <a:endParaRPr lang="en-US" sz="2800" dirty="0"/>
          </a:p>
          <a:p>
            <a:pPr algn="just"/>
            <a:endParaRPr lang="en-US" sz="2800" b="1" dirty="0"/>
          </a:p>
        </p:txBody>
      </p:sp>
    </p:spTree>
    <p:extLst>
      <p:ext uri="{BB962C8B-B14F-4D97-AF65-F5344CB8AC3E}">
        <p14:creationId xmlns:p14="http://schemas.microsoft.com/office/powerpoint/2010/main" val="199800655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2A5F2A4-E489-4C10-A601-70206B005BAB}" type="datetime4">
              <a:rPr lang="en-US" altLang="en-US" smtClean="0"/>
              <a:t>October 10, 2017</a:t>
            </a:fld>
            <a:endParaRPr lang="en-US" altLang="en-US"/>
          </a:p>
        </p:txBody>
      </p:sp>
      <p:sp>
        <p:nvSpPr>
          <p:cNvPr id="3" name="Footer Placeholder 2"/>
          <p:cNvSpPr>
            <a:spLocks noGrp="1"/>
          </p:cNvSpPr>
          <p:nvPr>
            <p:ph type="ftr" sz="quarter" idx="11"/>
          </p:nvPr>
        </p:nvSpPr>
        <p:spPr/>
        <p:txBody>
          <a:bodyPr/>
          <a:lstStyle/>
          <a:p>
            <a:r>
              <a:rPr lang="en-US" altLang="en-US"/>
              <a:t>Title of Presentation | FileSite Number</a:t>
            </a:r>
          </a:p>
        </p:txBody>
      </p:sp>
      <p:sp>
        <p:nvSpPr>
          <p:cNvPr id="4" name="Slide Number Placeholder 3"/>
          <p:cNvSpPr>
            <a:spLocks noGrp="1"/>
          </p:cNvSpPr>
          <p:nvPr>
            <p:ph type="sldNum" sz="quarter" idx="12"/>
          </p:nvPr>
        </p:nvSpPr>
        <p:spPr/>
        <p:txBody>
          <a:bodyPr/>
          <a:lstStyle/>
          <a:p>
            <a:fld id="{908E85F7-5C9A-4F62-88D0-B9911C199440}" type="slidenum">
              <a:rPr lang="en-US" altLang="en-US" smtClean="0"/>
              <a:pPr/>
              <a:t>40</a:t>
            </a:fld>
            <a:endParaRPr lang="en-US" altLang="en-US" dirty="0"/>
          </a:p>
        </p:txBody>
      </p:sp>
      <p:sp>
        <p:nvSpPr>
          <p:cNvPr id="5" name="Title 4"/>
          <p:cNvSpPr>
            <a:spLocks noGrp="1"/>
          </p:cNvSpPr>
          <p:nvPr>
            <p:ph type="title"/>
          </p:nvPr>
        </p:nvSpPr>
        <p:spPr>
          <a:xfrm>
            <a:off x="457200" y="1363870"/>
            <a:ext cx="8229600" cy="1143000"/>
          </a:xfrm>
        </p:spPr>
        <p:txBody>
          <a:bodyPr/>
          <a:lstStyle/>
          <a:p>
            <a:r>
              <a:rPr lang="en-GB" b="1" dirty="0"/>
              <a:t>Conclusions – Giuseppe Scotti</a:t>
            </a:r>
            <a:endParaRPr lang="en-US" b="1" dirty="0"/>
          </a:p>
        </p:txBody>
      </p:sp>
      <p:sp>
        <p:nvSpPr>
          <p:cNvPr id="6" name="Text Placeholder 5"/>
          <p:cNvSpPr>
            <a:spLocks noGrp="1"/>
          </p:cNvSpPr>
          <p:nvPr>
            <p:ph type="body" sz="quarter" idx="13"/>
          </p:nvPr>
        </p:nvSpPr>
        <p:spPr/>
        <p:txBody>
          <a:bodyPr/>
          <a:lstStyle/>
          <a:p>
            <a:endParaRPr lang="en-US" dirty="0"/>
          </a:p>
        </p:txBody>
      </p:sp>
      <p:sp>
        <p:nvSpPr>
          <p:cNvPr id="7" name="Title 4">
            <a:extLst>
              <a:ext uri="{FF2B5EF4-FFF2-40B4-BE49-F238E27FC236}">
                <a16:creationId xmlns:a16="http://schemas.microsoft.com/office/drawing/2014/main" id="{8F2E9A23-3604-45C8-8AEA-F711344EEF7A}"/>
              </a:ext>
            </a:extLst>
          </p:cNvPr>
          <p:cNvSpPr txBox="1">
            <a:spLocks/>
          </p:cNvSpPr>
          <p:nvPr/>
        </p:nvSpPr>
        <p:spPr bwMode="auto">
          <a:xfrm>
            <a:off x="536713" y="4464877"/>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defTabSz="457200" rtl="0" fontAlgn="base">
              <a:spcBef>
                <a:spcPct val="0"/>
              </a:spcBef>
              <a:spcAft>
                <a:spcPct val="0"/>
              </a:spcAft>
              <a:defRPr sz="4400" kern="1200">
                <a:solidFill>
                  <a:schemeClr val="tx1"/>
                </a:solidFill>
                <a:latin typeface="+mj-lt"/>
                <a:ea typeface="+mj-ea"/>
                <a:cs typeface="+mj-cs"/>
              </a:defRPr>
            </a:lvl1pPr>
            <a:lvl2pPr algn="ctr" defTabSz="457200" rtl="0" fontAlgn="base">
              <a:spcBef>
                <a:spcPct val="0"/>
              </a:spcBef>
              <a:spcAft>
                <a:spcPct val="0"/>
              </a:spcAft>
              <a:defRPr sz="4400">
                <a:solidFill>
                  <a:schemeClr val="tx1"/>
                </a:solidFill>
                <a:latin typeface="Calibri" pitchFamily="34" charset="0"/>
              </a:defRPr>
            </a:lvl2pPr>
            <a:lvl3pPr algn="ctr" defTabSz="457200" rtl="0" fontAlgn="base">
              <a:spcBef>
                <a:spcPct val="0"/>
              </a:spcBef>
              <a:spcAft>
                <a:spcPct val="0"/>
              </a:spcAft>
              <a:defRPr sz="4400">
                <a:solidFill>
                  <a:schemeClr val="tx1"/>
                </a:solidFill>
                <a:latin typeface="Calibri" pitchFamily="34" charset="0"/>
              </a:defRPr>
            </a:lvl3pPr>
            <a:lvl4pPr algn="ctr" defTabSz="457200" rtl="0" fontAlgn="base">
              <a:spcBef>
                <a:spcPct val="0"/>
              </a:spcBef>
              <a:spcAft>
                <a:spcPct val="0"/>
              </a:spcAft>
              <a:defRPr sz="4400">
                <a:solidFill>
                  <a:schemeClr val="tx1"/>
                </a:solidFill>
                <a:latin typeface="Calibri" pitchFamily="34" charset="0"/>
              </a:defRPr>
            </a:lvl4pPr>
            <a:lvl5pPr algn="ctr" defTabSz="457200" rtl="0" fontAlgn="base">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a:lstStyle>
          <a:p>
            <a:pPr marL="0" indent="0" algn="just">
              <a:buNone/>
            </a:pPr>
            <a:r>
              <a:rPr lang="en-GB" sz="2800" dirty="0"/>
              <a:t>(</a:t>
            </a:r>
            <a:r>
              <a:rPr lang="en-GB" sz="2800" dirty="0" err="1"/>
              <a:t>i</a:t>
            </a:r>
            <a:r>
              <a:rPr lang="en-GB" sz="2800" dirty="0"/>
              <a:t>) The overall strategy would be shaped in different manner? </a:t>
            </a:r>
          </a:p>
          <a:p>
            <a:pPr marL="457200" indent="-457200" algn="just">
              <a:buFont typeface="Arial" panose="020B0604020202020204" pitchFamily="34" charset="0"/>
              <a:buChar char="•"/>
            </a:pPr>
            <a:r>
              <a:rPr lang="en-GB" sz="2800" dirty="0"/>
              <a:t>The main goal would be to avoid issues regarding recognition and enforcement.</a:t>
            </a:r>
          </a:p>
          <a:p>
            <a:pPr marL="0" indent="0" algn="just">
              <a:buNone/>
            </a:pPr>
            <a:r>
              <a:rPr lang="en-GB" sz="2800" dirty="0"/>
              <a:t>(ii) The actions to be taken would be the same regardless Brexit?</a:t>
            </a:r>
          </a:p>
          <a:p>
            <a:pPr marL="457200" indent="-457200" algn="just">
              <a:buFont typeface="Arial" panose="020B0604020202020204" pitchFamily="34" charset="0"/>
              <a:buChar char="•"/>
            </a:pPr>
            <a:r>
              <a:rPr lang="en-GB" sz="2800" dirty="0"/>
              <a:t>The protection of the creditors would remain the main concern. </a:t>
            </a:r>
          </a:p>
          <a:p>
            <a:pPr algn="just"/>
            <a:endParaRPr lang="en-US" sz="2800" dirty="0"/>
          </a:p>
          <a:p>
            <a:pPr algn="just"/>
            <a:endParaRPr lang="en-US" sz="2800" b="1" dirty="0"/>
          </a:p>
        </p:txBody>
      </p:sp>
    </p:spTree>
    <p:extLst>
      <p:ext uri="{BB962C8B-B14F-4D97-AF65-F5344CB8AC3E}">
        <p14:creationId xmlns:p14="http://schemas.microsoft.com/office/powerpoint/2010/main" val="60225893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2A5F2A4-E489-4C10-A601-70206B005BAB}" type="datetime4">
              <a:rPr lang="en-US" altLang="en-US" smtClean="0"/>
              <a:t>October 10, 2017</a:t>
            </a:fld>
            <a:endParaRPr lang="en-US" altLang="en-US"/>
          </a:p>
        </p:txBody>
      </p:sp>
      <p:sp>
        <p:nvSpPr>
          <p:cNvPr id="3" name="Footer Placeholder 2"/>
          <p:cNvSpPr>
            <a:spLocks noGrp="1"/>
          </p:cNvSpPr>
          <p:nvPr>
            <p:ph type="ftr" sz="quarter" idx="11"/>
          </p:nvPr>
        </p:nvSpPr>
        <p:spPr/>
        <p:txBody>
          <a:bodyPr/>
          <a:lstStyle/>
          <a:p>
            <a:r>
              <a:rPr lang="en-US" altLang="en-US"/>
              <a:t>Title of Presentation | FileSite Number</a:t>
            </a:r>
          </a:p>
        </p:txBody>
      </p:sp>
      <p:sp>
        <p:nvSpPr>
          <p:cNvPr id="4" name="Slide Number Placeholder 3"/>
          <p:cNvSpPr>
            <a:spLocks noGrp="1"/>
          </p:cNvSpPr>
          <p:nvPr>
            <p:ph type="sldNum" sz="quarter" idx="12"/>
          </p:nvPr>
        </p:nvSpPr>
        <p:spPr/>
        <p:txBody>
          <a:bodyPr/>
          <a:lstStyle/>
          <a:p>
            <a:fld id="{908E85F7-5C9A-4F62-88D0-B9911C199440}" type="slidenum">
              <a:rPr lang="en-US" altLang="en-US" smtClean="0"/>
              <a:pPr/>
              <a:t>41</a:t>
            </a:fld>
            <a:endParaRPr lang="en-US" altLang="en-US" dirty="0"/>
          </a:p>
        </p:txBody>
      </p:sp>
      <p:sp>
        <p:nvSpPr>
          <p:cNvPr id="5" name="Title 4"/>
          <p:cNvSpPr>
            <a:spLocks noGrp="1"/>
          </p:cNvSpPr>
          <p:nvPr>
            <p:ph type="title"/>
          </p:nvPr>
        </p:nvSpPr>
        <p:spPr/>
        <p:txBody>
          <a:bodyPr/>
          <a:lstStyle/>
          <a:p>
            <a:r>
              <a:rPr lang="en-GB" b="1" dirty="0"/>
              <a:t>Open forum</a:t>
            </a:r>
            <a:endParaRPr lang="en-US" b="1" dirty="0"/>
          </a:p>
        </p:txBody>
      </p:sp>
      <p:sp>
        <p:nvSpPr>
          <p:cNvPr id="6" name="Text Placeholder 5"/>
          <p:cNvSpPr>
            <a:spLocks noGrp="1"/>
          </p:cNvSpPr>
          <p:nvPr>
            <p:ph type="body" sz="quarter" idx="13"/>
          </p:nvPr>
        </p:nvSpPr>
        <p:spPr/>
        <p:txBody>
          <a:bodyPr/>
          <a:lstStyle/>
          <a:p>
            <a:endParaRPr lang="en-US" dirty="0"/>
          </a:p>
        </p:txBody>
      </p:sp>
    </p:spTree>
    <p:extLst>
      <p:ext uri="{BB962C8B-B14F-4D97-AF65-F5344CB8AC3E}">
        <p14:creationId xmlns:p14="http://schemas.microsoft.com/office/powerpoint/2010/main" val="16576795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685800" y="1992426"/>
            <a:ext cx="7772400" cy="1838425"/>
          </a:xfrm>
        </p:spPr>
        <p:txBody>
          <a:bodyPr/>
          <a:lstStyle/>
          <a:p>
            <a:pPr>
              <a:spcAft>
                <a:spcPts val="2400"/>
              </a:spcAft>
            </a:pPr>
            <a:r>
              <a:rPr lang="en-GB" sz="4000" b="1" dirty="0"/>
              <a:t>Delegate Coffee Break</a:t>
            </a:r>
            <a:br>
              <a:rPr lang="en-GB" sz="4000" b="1" dirty="0"/>
            </a:br>
            <a:br>
              <a:rPr lang="en-GB" sz="4000" b="1" dirty="0"/>
            </a:br>
            <a:r>
              <a:rPr lang="en-GB" sz="2400" b="1" dirty="0"/>
              <a:t>Kindly Sponsored By</a:t>
            </a:r>
            <a:endParaRPr lang="en-US" sz="2400" b="1" dirty="0"/>
          </a:p>
        </p:txBody>
      </p:sp>
      <p:sp>
        <p:nvSpPr>
          <p:cNvPr id="7" name="TextBox 2"/>
          <p:cNvSpPr txBox="1">
            <a:spLocks noChangeArrowheads="1"/>
          </p:cNvSpPr>
          <p:nvPr/>
        </p:nvSpPr>
        <p:spPr bwMode="auto">
          <a:xfrm>
            <a:off x="2411413" y="5389562"/>
            <a:ext cx="4321175" cy="3698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800" dirty="0">
                <a:latin typeface="Verdana" charset="0"/>
                <a:cs typeface="Verdana" charset="0"/>
              </a:rPr>
              <a:t>www.troostwijkauctions.com</a:t>
            </a:r>
          </a:p>
        </p:txBody>
      </p:sp>
      <p:pic>
        <p:nvPicPr>
          <p:cNvPr id="6" name="Picture 5"/>
          <p:cNvPicPr>
            <a:picLocks noChangeAspect="1"/>
          </p:cNvPicPr>
          <p:nvPr/>
        </p:nvPicPr>
        <p:blipFill rotWithShape="1">
          <a:blip r:embed="rId3">
            <a:extLst>
              <a:ext uri="{28A0092B-C50C-407E-A947-70E740481C1C}">
                <a14:useLocalDpi xmlns:a14="http://schemas.microsoft.com/office/drawing/2010/main" val="0"/>
              </a:ext>
            </a:extLst>
          </a:blip>
          <a:srcRect t="39867" b="39595"/>
          <a:stretch/>
        </p:blipFill>
        <p:spPr>
          <a:xfrm>
            <a:off x="685800" y="3814148"/>
            <a:ext cx="7752080" cy="1592116"/>
          </a:xfrm>
          <a:prstGeom prst="rect">
            <a:avLst/>
          </a:prstGeom>
        </p:spPr>
      </p:pic>
    </p:spTree>
    <p:extLst>
      <p:ext uri="{BB962C8B-B14F-4D97-AF65-F5344CB8AC3E}">
        <p14:creationId xmlns:p14="http://schemas.microsoft.com/office/powerpoint/2010/main" val="388314653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685800" y="1992426"/>
            <a:ext cx="7772400" cy="1838425"/>
          </a:xfrm>
        </p:spPr>
        <p:txBody>
          <a:bodyPr/>
          <a:lstStyle/>
          <a:p>
            <a:r>
              <a:rPr lang="en-GB" b="1" dirty="0"/>
              <a:t>Break-out-session I.</a:t>
            </a:r>
            <a:br>
              <a:rPr lang="en-GB" b="1" dirty="0"/>
            </a:br>
            <a:r>
              <a:rPr lang="en-GB" b="1" dirty="0"/>
              <a:t>Critical Insolvency Issues Facing Companies Dealing with Customers and the Supply Chain</a:t>
            </a:r>
            <a:endParaRPr lang="en-US" b="1" dirty="0"/>
          </a:p>
        </p:txBody>
      </p:sp>
      <p:sp>
        <p:nvSpPr>
          <p:cNvPr id="3" name="Subtitle 2"/>
          <p:cNvSpPr>
            <a:spLocks noGrp="1"/>
          </p:cNvSpPr>
          <p:nvPr>
            <p:ph type="subTitle" idx="1"/>
          </p:nvPr>
        </p:nvSpPr>
        <p:spPr>
          <a:xfrm>
            <a:off x="192216" y="4478348"/>
            <a:ext cx="8800757" cy="2162849"/>
          </a:xfrm>
        </p:spPr>
        <p:txBody>
          <a:bodyPr rtlCol="0">
            <a:normAutofit fontScale="92500" lnSpcReduction="20000"/>
          </a:bodyPr>
          <a:lstStyle/>
          <a:p>
            <a:pPr fontAlgn="auto">
              <a:spcBef>
                <a:spcPts val="0"/>
              </a:spcBef>
              <a:spcAft>
                <a:spcPts val="1200"/>
              </a:spcAft>
              <a:defRPr/>
            </a:pPr>
            <a:r>
              <a:rPr lang="en-GB" sz="2400" dirty="0">
                <a:solidFill>
                  <a:schemeClr val="tx1"/>
                </a:solidFill>
              </a:rPr>
              <a:t>Moderator: David Conaway (Shumaker, USA)</a:t>
            </a:r>
          </a:p>
          <a:p>
            <a:pPr fontAlgn="auto">
              <a:spcBef>
                <a:spcPts val="0"/>
              </a:spcBef>
              <a:spcAft>
                <a:spcPts val="1200"/>
              </a:spcAft>
              <a:defRPr/>
            </a:pPr>
            <a:r>
              <a:rPr lang="en-GB" sz="2400" dirty="0">
                <a:solidFill>
                  <a:schemeClr val="tx1"/>
                </a:solidFill>
              </a:rPr>
              <a:t>Simeon Gilchrist (Edwin Coe, UK)</a:t>
            </a:r>
          </a:p>
          <a:p>
            <a:pPr fontAlgn="auto">
              <a:spcBef>
                <a:spcPts val="0"/>
              </a:spcBef>
              <a:spcAft>
                <a:spcPts val="1200"/>
              </a:spcAft>
              <a:defRPr/>
            </a:pPr>
            <a:r>
              <a:rPr lang="en-GB" sz="2400" dirty="0">
                <a:solidFill>
                  <a:schemeClr val="tx1"/>
                </a:solidFill>
              </a:rPr>
              <a:t>Guy </a:t>
            </a:r>
            <a:r>
              <a:rPr lang="en-GB" sz="2400" dirty="0" err="1">
                <a:solidFill>
                  <a:schemeClr val="tx1"/>
                </a:solidFill>
              </a:rPr>
              <a:t>Lofalk</a:t>
            </a:r>
            <a:r>
              <a:rPr lang="en-GB" sz="2400" dirty="0">
                <a:solidFill>
                  <a:schemeClr val="tx1"/>
                </a:solidFill>
              </a:rPr>
              <a:t> (</a:t>
            </a:r>
            <a:r>
              <a:rPr lang="en-GB" sz="2400" dirty="0" err="1">
                <a:solidFill>
                  <a:schemeClr val="tx1"/>
                </a:solidFill>
              </a:rPr>
              <a:t>Lofalk</a:t>
            </a:r>
            <a:r>
              <a:rPr lang="en-GB" sz="2400" dirty="0">
                <a:solidFill>
                  <a:schemeClr val="tx1"/>
                </a:solidFill>
              </a:rPr>
              <a:t> </a:t>
            </a:r>
            <a:r>
              <a:rPr lang="en-GB" sz="2400" dirty="0" err="1">
                <a:solidFill>
                  <a:schemeClr val="tx1"/>
                </a:solidFill>
              </a:rPr>
              <a:t>Advokatbyrå</a:t>
            </a:r>
            <a:r>
              <a:rPr lang="en-GB" sz="2400" dirty="0">
                <a:solidFill>
                  <a:schemeClr val="tx1"/>
                </a:solidFill>
              </a:rPr>
              <a:t>, Sweden)</a:t>
            </a:r>
          </a:p>
          <a:p>
            <a:pPr fontAlgn="auto">
              <a:spcBef>
                <a:spcPts val="0"/>
              </a:spcBef>
              <a:spcAft>
                <a:spcPts val="1200"/>
              </a:spcAft>
              <a:defRPr/>
            </a:pPr>
            <a:r>
              <a:rPr lang="en-GB" sz="2400" dirty="0">
                <a:solidFill>
                  <a:schemeClr val="tx1"/>
                </a:solidFill>
              </a:rPr>
              <a:t>Judge Flavius </a:t>
            </a:r>
            <a:r>
              <a:rPr lang="en-GB" sz="2400" dirty="0" err="1">
                <a:solidFill>
                  <a:schemeClr val="tx1"/>
                </a:solidFill>
              </a:rPr>
              <a:t>Motu</a:t>
            </a:r>
            <a:r>
              <a:rPr lang="en-GB" sz="2400" dirty="0">
                <a:solidFill>
                  <a:schemeClr val="tx1"/>
                </a:solidFill>
              </a:rPr>
              <a:t> (Cluj Specialised Court, Romania)</a:t>
            </a:r>
          </a:p>
          <a:p>
            <a:pPr fontAlgn="auto">
              <a:spcBef>
                <a:spcPts val="0"/>
              </a:spcBef>
              <a:spcAft>
                <a:spcPts val="1200"/>
              </a:spcAft>
              <a:defRPr/>
            </a:pPr>
            <a:r>
              <a:rPr lang="nl-NL" sz="2400" dirty="0" err="1">
                <a:solidFill>
                  <a:schemeClr val="tx1"/>
                </a:solidFill>
              </a:rPr>
              <a:t>Michał</a:t>
            </a:r>
            <a:r>
              <a:rPr lang="nl-NL" sz="2400" dirty="0">
                <a:solidFill>
                  <a:schemeClr val="tx1"/>
                </a:solidFill>
              </a:rPr>
              <a:t> </a:t>
            </a:r>
            <a:r>
              <a:rPr lang="nl-NL" sz="2400" dirty="0" err="1">
                <a:solidFill>
                  <a:schemeClr val="tx1"/>
                </a:solidFill>
              </a:rPr>
              <a:t>Bieliński</a:t>
            </a:r>
            <a:r>
              <a:rPr lang="nl-NL" sz="2400" dirty="0">
                <a:solidFill>
                  <a:schemeClr val="tx1"/>
                </a:solidFill>
              </a:rPr>
              <a:t> (PETERKA &amp; PARTNERS, Poland)</a:t>
            </a:r>
            <a:endParaRPr lang="en-US" sz="2400" dirty="0">
              <a:solidFill>
                <a:schemeClr val="tx1"/>
              </a:solidFill>
            </a:endParaRPr>
          </a:p>
        </p:txBody>
      </p:sp>
    </p:spTree>
    <p:extLst>
      <p:ext uri="{BB962C8B-B14F-4D97-AF65-F5344CB8AC3E}">
        <p14:creationId xmlns:p14="http://schemas.microsoft.com/office/powerpoint/2010/main" val="200281491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13655"/>
            <a:ext cx="8229600" cy="3335630"/>
          </a:xfrm>
        </p:spPr>
        <p:txBody>
          <a:bodyPr>
            <a:normAutofit fontScale="92500" lnSpcReduction="10000"/>
          </a:bodyPr>
          <a:lstStyle/>
          <a:p>
            <a:pPr marL="0" indent="0" algn="ctr">
              <a:spcAft>
                <a:spcPts val="1200"/>
              </a:spcAft>
              <a:buNone/>
            </a:pPr>
            <a:r>
              <a:rPr lang="en-GB" sz="2200" u="sng" dirty="0"/>
              <a:t>Introduction</a:t>
            </a:r>
            <a:endParaRPr lang="en-GB" sz="2200" dirty="0"/>
          </a:p>
          <a:p>
            <a:pPr algn="just">
              <a:spcAft>
                <a:spcPts val="1200"/>
              </a:spcAft>
              <a:buFont typeface="Arial" panose="020B0604020202020204" pitchFamily="34" charset="0"/>
              <a:buChar char="•"/>
            </a:pPr>
            <a:r>
              <a:rPr lang="en-GB" sz="2200" dirty="0"/>
              <a:t>Companies selling goods and services to customers inevitably encounter financial distress with such customers, or with the companies’ supply chain providing component parts.</a:t>
            </a:r>
          </a:p>
          <a:p>
            <a:pPr algn="just">
              <a:spcAft>
                <a:spcPts val="1200"/>
              </a:spcAft>
              <a:buFont typeface="Arial" panose="020B0604020202020204" pitchFamily="34" charset="0"/>
              <a:buChar char="•"/>
            </a:pPr>
            <a:r>
              <a:rPr lang="en-GB" sz="2200" dirty="0"/>
              <a:t>In a highly competitive global market with many emerging and turbulent markets, companies providing goods and services often have limited opportunities to increase margins or profitability.</a:t>
            </a:r>
          </a:p>
          <a:p>
            <a:pPr algn="just">
              <a:spcAft>
                <a:spcPts val="1200"/>
              </a:spcAft>
              <a:buFont typeface="Arial" panose="020B0604020202020204" pitchFamily="34" charset="0"/>
              <a:buChar char="•"/>
            </a:pPr>
            <a:r>
              <a:rPr lang="en-GB" sz="2200" dirty="0"/>
              <a:t>Therefore, maintaining costs of doing business, and successfully managing risk is critical to companies’ financial success.</a:t>
            </a:r>
          </a:p>
        </p:txBody>
      </p:sp>
      <p:sp>
        <p:nvSpPr>
          <p:cNvPr id="4" name="Title 2"/>
          <p:cNvSpPr>
            <a:spLocks noGrp="1"/>
          </p:cNvSpPr>
          <p:nvPr>
            <p:ph type="title"/>
          </p:nvPr>
        </p:nvSpPr>
        <p:spPr>
          <a:xfrm>
            <a:off x="152400" y="1714500"/>
            <a:ext cx="8839200" cy="838200"/>
          </a:xfrm>
        </p:spPr>
        <p:txBody>
          <a:bodyPr>
            <a:normAutofit/>
          </a:bodyPr>
          <a:lstStyle/>
          <a:p>
            <a:r>
              <a:rPr lang="en-US" sz="2400" b="1" kern="0" dirty="0">
                <a:solidFill>
                  <a:srgbClr val="000000"/>
                </a:solidFill>
                <a:latin typeface="Calibri" charset="0"/>
                <a:ea typeface="Calibri" charset="0"/>
                <a:cs typeface="Calibri" charset="0"/>
              </a:rPr>
              <a:t>Critical Insolvency Issues Facing Companies </a:t>
            </a:r>
            <a:br>
              <a:rPr lang="en-US" sz="2400" b="1" kern="0" dirty="0">
                <a:solidFill>
                  <a:srgbClr val="000000"/>
                </a:solidFill>
                <a:latin typeface="Calibri" charset="0"/>
                <a:ea typeface="Calibri" charset="0"/>
                <a:cs typeface="Calibri" charset="0"/>
              </a:rPr>
            </a:br>
            <a:r>
              <a:rPr lang="en-US" sz="2400" b="1" kern="0" dirty="0">
                <a:solidFill>
                  <a:srgbClr val="000000"/>
                </a:solidFill>
                <a:latin typeface="Calibri" charset="0"/>
                <a:ea typeface="Calibri" charset="0"/>
                <a:cs typeface="Calibri" charset="0"/>
              </a:rPr>
              <a:t>Dealing with Customers and the Supply Chain</a:t>
            </a:r>
            <a:endParaRPr lang="en-US" sz="2400" b="1" i="0" dirty="0">
              <a:latin typeface="Calibri" charset="0"/>
              <a:ea typeface="Calibri" charset="0"/>
              <a:cs typeface="Calibri" charset="0"/>
            </a:endParaRPr>
          </a:p>
        </p:txBody>
      </p:sp>
    </p:spTree>
    <p:extLst>
      <p:ext uri="{BB962C8B-B14F-4D97-AF65-F5344CB8AC3E}">
        <p14:creationId xmlns:p14="http://schemas.microsoft.com/office/powerpoint/2010/main" val="55182772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67437"/>
            <a:ext cx="8229600" cy="4481848"/>
          </a:xfrm>
        </p:spPr>
        <p:txBody>
          <a:bodyPr>
            <a:normAutofit fontScale="92500" lnSpcReduction="20000"/>
          </a:bodyPr>
          <a:lstStyle/>
          <a:p>
            <a:pPr algn="just">
              <a:spcAft>
                <a:spcPts val="1200"/>
              </a:spcAft>
              <a:buFont typeface="Arial" panose="020B0604020202020204" pitchFamily="34" charset="0"/>
              <a:buChar char="•"/>
            </a:pPr>
            <a:r>
              <a:rPr lang="en-GB" sz="2200" dirty="0"/>
              <a:t>Financial distress associated with a customer’s or supplier’s insolvency can erode margins and profit. </a:t>
            </a:r>
          </a:p>
          <a:p>
            <a:pPr algn="just">
              <a:spcAft>
                <a:spcPts val="1200"/>
              </a:spcAft>
              <a:buFont typeface="Arial" panose="020B0604020202020204" pitchFamily="34" charset="0"/>
              <a:buChar char="•"/>
            </a:pPr>
            <a:r>
              <a:rPr lang="en-GB" sz="2200" dirty="0"/>
              <a:t>Companies’ risk management includes ensuring that invoices and accounts receivable are timely paid; that sales contracts are fully performed by its counterparties; and that extensions of trade credit are appropriate given a customer’s risk profile.  </a:t>
            </a:r>
          </a:p>
          <a:p>
            <a:pPr algn="just">
              <a:spcAft>
                <a:spcPts val="1200"/>
              </a:spcAft>
              <a:buFont typeface="Arial" panose="020B0604020202020204" pitchFamily="34" charset="0"/>
              <a:buChar char="•"/>
            </a:pPr>
            <a:r>
              <a:rPr lang="en-GB" sz="2200" dirty="0"/>
              <a:t>When an insolvency arises, key issues for a company are:</a:t>
            </a:r>
          </a:p>
          <a:p>
            <a:pPr marL="800100" lvl="1" indent="-342900" algn="just">
              <a:spcAft>
                <a:spcPts val="1200"/>
              </a:spcAft>
              <a:buFont typeface="+mj-lt"/>
              <a:buAutoNum type="arabicPeriod"/>
            </a:pPr>
            <a:r>
              <a:rPr lang="en-GB" sz="1800" dirty="0"/>
              <a:t>Payment of accounts receivable balances.</a:t>
            </a:r>
          </a:p>
          <a:p>
            <a:pPr marL="800100" lvl="1" indent="-342900" algn="just">
              <a:spcAft>
                <a:spcPts val="1200"/>
              </a:spcAft>
              <a:buFont typeface="+mj-lt"/>
              <a:buAutoNum type="arabicPeriod"/>
            </a:pPr>
            <a:r>
              <a:rPr lang="en-GB" sz="1800" dirty="0"/>
              <a:t>Credit extensions after insolvency.</a:t>
            </a:r>
          </a:p>
          <a:p>
            <a:pPr marL="800100" lvl="1" indent="-342900" algn="just">
              <a:spcAft>
                <a:spcPts val="1200"/>
              </a:spcAft>
              <a:buFont typeface="+mj-lt"/>
              <a:buAutoNum type="arabicPeriod"/>
            </a:pPr>
            <a:r>
              <a:rPr lang="en-GB" sz="1800" dirty="0"/>
              <a:t>Enforcement of sales contracts.</a:t>
            </a:r>
          </a:p>
          <a:p>
            <a:pPr marL="800100" lvl="1" indent="-342900" algn="just">
              <a:spcAft>
                <a:spcPts val="1200"/>
              </a:spcAft>
              <a:buFont typeface="+mj-lt"/>
              <a:buAutoNum type="arabicPeriod"/>
            </a:pPr>
            <a:r>
              <a:rPr lang="en-GB" sz="1800" dirty="0"/>
              <a:t>Sales to customers or purchasers from suppliers who are in the Zone of Insolvency.</a:t>
            </a:r>
          </a:p>
          <a:p>
            <a:pPr marL="800100" lvl="1" indent="-342900" algn="just">
              <a:spcAft>
                <a:spcPts val="1200"/>
              </a:spcAft>
              <a:buFont typeface="+mj-lt"/>
              <a:buAutoNum type="arabicPeriod"/>
            </a:pPr>
            <a:r>
              <a:rPr lang="en-GB" sz="1800" dirty="0"/>
              <a:t>Vendor remedies for non-payment.</a:t>
            </a:r>
          </a:p>
        </p:txBody>
      </p:sp>
    </p:spTree>
    <p:extLst>
      <p:ext uri="{BB962C8B-B14F-4D97-AF65-F5344CB8AC3E}">
        <p14:creationId xmlns:p14="http://schemas.microsoft.com/office/powerpoint/2010/main" val="183915707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656115"/>
            <a:ext cx="8229600" cy="3345440"/>
          </a:xfrm>
        </p:spPr>
        <p:txBody>
          <a:bodyPr>
            <a:normAutofit lnSpcReduction="10000"/>
          </a:bodyPr>
          <a:lstStyle/>
          <a:p>
            <a:pPr lvl="0" algn="just">
              <a:spcAft>
                <a:spcPts val="1200"/>
              </a:spcAft>
              <a:buFont typeface="Arial" panose="020B0604020202020204" pitchFamily="34" charset="0"/>
              <a:buChar char="•"/>
            </a:pPr>
            <a:r>
              <a:rPr lang="en-GB" sz="2000" dirty="0">
                <a:solidFill>
                  <a:prstClr val="black"/>
                </a:solidFill>
              </a:rPr>
              <a:t>ABC Beverage Can Company manufactures aluminum cans for the beverage industry. </a:t>
            </a:r>
          </a:p>
          <a:p>
            <a:pPr lvl="0" algn="just">
              <a:spcAft>
                <a:spcPts val="1200"/>
              </a:spcAft>
              <a:buFont typeface="Arial" panose="020B0604020202020204" pitchFamily="34" charset="0"/>
              <a:buChar char="•"/>
            </a:pPr>
            <a:r>
              <a:rPr lang="en-GB" sz="2000" dirty="0">
                <a:solidFill>
                  <a:prstClr val="black"/>
                </a:solidFill>
              </a:rPr>
              <a:t>Corporate domicile is in Paris, and multiple manufacturing facilities globally.  </a:t>
            </a:r>
          </a:p>
          <a:p>
            <a:pPr lvl="0" algn="just">
              <a:spcAft>
                <a:spcPts val="1200"/>
              </a:spcAft>
              <a:buFont typeface="Arial" panose="020B0604020202020204" pitchFamily="34" charset="0"/>
              <a:buChar char="•"/>
            </a:pPr>
            <a:r>
              <a:rPr lang="en-GB" sz="2000" dirty="0">
                <a:solidFill>
                  <a:prstClr val="black"/>
                </a:solidFill>
              </a:rPr>
              <a:t>Major customers are beer and soft drink companies or their “bottling” companies.</a:t>
            </a:r>
          </a:p>
          <a:p>
            <a:pPr lvl="0" algn="just">
              <a:spcAft>
                <a:spcPts val="1200"/>
              </a:spcAft>
              <a:buFont typeface="Arial" panose="020B0604020202020204" pitchFamily="34" charset="0"/>
              <a:buChar char="•"/>
            </a:pPr>
            <a:r>
              <a:rPr lang="en-GB" sz="2000" dirty="0">
                <a:solidFill>
                  <a:prstClr val="black"/>
                </a:solidFill>
              </a:rPr>
              <a:t>Two key customers are Cola King Company and Beer King Company, which are located in multiple global markets including Poland, Romania, Sweden, the United Kingdom and the United States.</a:t>
            </a:r>
            <a:endParaRPr lang="en-GB" sz="2400" dirty="0"/>
          </a:p>
        </p:txBody>
      </p:sp>
      <p:sp>
        <p:nvSpPr>
          <p:cNvPr id="4" name="Title 2"/>
          <p:cNvSpPr>
            <a:spLocks noGrp="1"/>
          </p:cNvSpPr>
          <p:nvPr>
            <p:ph type="title"/>
          </p:nvPr>
        </p:nvSpPr>
        <p:spPr>
          <a:xfrm>
            <a:off x="152400" y="1714500"/>
            <a:ext cx="8839200" cy="838200"/>
          </a:xfrm>
        </p:spPr>
        <p:txBody>
          <a:bodyPr/>
          <a:lstStyle/>
          <a:p>
            <a:pPr algn="ctr"/>
            <a:r>
              <a:rPr lang="en-US" sz="2800" b="1" i="0" dirty="0"/>
              <a:t>Case Study</a:t>
            </a:r>
          </a:p>
        </p:txBody>
      </p:sp>
    </p:spTree>
    <p:extLst>
      <p:ext uri="{BB962C8B-B14F-4D97-AF65-F5344CB8AC3E}">
        <p14:creationId xmlns:p14="http://schemas.microsoft.com/office/powerpoint/2010/main" val="7659293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20686"/>
            <a:ext cx="8229600" cy="3962400"/>
          </a:xfrm>
        </p:spPr>
        <p:txBody>
          <a:bodyPr>
            <a:normAutofit/>
          </a:bodyPr>
          <a:lstStyle/>
          <a:p>
            <a:pPr lvl="0" algn="just">
              <a:spcAft>
                <a:spcPts val="1200"/>
              </a:spcAft>
              <a:buFont typeface="Arial" panose="020B0604020202020204" pitchFamily="34" charset="0"/>
              <a:buChar char="•"/>
            </a:pPr>
            <a:r>
              <a:rPr lang="en-GB" sz="2000" dirty="0">
                <a:solidFill>
                  <a:prstClr val="black"/>
                </a:solidFill>
              </a:rPr>
              <a:t>As a result of Amazon’s new subsidiary, Amazon Cola and Beer, “brick and mortar” retail sales slump, Cola King’s and Beer King’s bottling companies located in Poland, Romania, Sweden, the United Kingdom and the United States become insolvent.</a:t>
            </a:r>
          </a:p>
          <a:p>
            <a:pPr lvl="0" algn="just">
              <a:spcAft>
                <a:spcPts val="1200"/>
              </a:spcAft>
              <a:buFont typeface="Arial" panose="020B0604020202020204" pitchFamily="34" charset="0"/>
              <a:buChar char="•"/>
            </a:pPr>
            <a:r>
              <a:rPr lang="en-GB" sz="2000" dirty="0">
                <a:solidFill>
                  <a:prstClr val="black"/>
                </a:solidFill>
              </a:rPr>
              <a:t>ABC Beverage Can Company has material accounts receivable balances owed by Cola King and Beer King, in the aggregate of 50 million euros.  </a:t>
            </a:r>
          </a:p>
          <a:p>
            <a:pPr lvl="0" algn="just">
              <a:spcAft>
                <a:spcPts val="1200"/>
              </a:spcAft>
              <a:buFont typeface="Arial" panose="020B0604020202020204" pitchFamily="34" charset="0"/>
              <a:buChar char="•"/>
            </a:pPr>
            <a:r>
              <a:rPr lang="en-GB" sz="2000" dirty="0">
                <a:solidFill>
                  <a:prstClr val="black"/>
                </a:solidFill>
              </a:rPr>
              <a:t>ABC Beverage Can Company also has 5-year supply contracts with Cola King and Beer King, with an estimated value of 100 million euros per year for each company.</a:t>
            </a:r>
          </a:p>
        </p:txBody>
      </p:sp>
    </p:spTree>
    <p:extLst>
      <p:ext uri="{BB962C8B-B14F-4D97-AF65-F5344CB8AC3E}">
        <p14:creationId xmlns:p14="http://schemas.microsoft.com/office/powerpoint/2010/main" val="168243415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64229"/>
            <a:ext cx="8229600" cy="4368799"/>
          </a:xfrm>
        </p:spPr>
        <p:txBody>
          <a:bodyPr>
            <a:normAutofit/>
          </a:bodyPr>
          <a:lstStyle/>
          <a:p>
            <a:pPr lvl="0" algn="just">
              <a:spcAft>
                <a:spcPts val="1200"/>
              </a:spcAft>
              <a:buFont typeface="Arial" panose="020B0604020202020204" pitchFamily="34" charset="0"/>
              <a:buChar char="•"/>
            </a:pPr>
            <a:r>
              <a:rPr lang="en-GB" sz="2000" dirty="0">
                <a:solidFill>
                  <a:prstClr val="black"/>
                </a:solidFill>
              </a:rPr>
              <a:t>As Cola King and Beer King represent 25% of ABC Beverage Can Company’s annual turnover, it does not want to lose Cola King and Beer King as customers.  However, ABC Beverage also wants to protect its 50 million euros exposure and future sales.</a:t>
            </a:r>
            <a:endParaRPr lang="en-GB" sz="2400" dirty="0">
              <a:solidFill>
                <a:prstClr val="black"/>
              </a:solidFill>
            </a:endParaRPr>
          </a:p>
          <a:p>
            <a:pPr lvl="0" algn="just">
              <a:spcAft>
                <a:spcPts val="1200"/>
              </a:spcAft>
              <a:buFont typeface="Arial" panose="020B0604020202020204" pitchFamily="34" charset="0"/>
              <a:buChar char="•"/>
            </a:pPr>
            <a:r>
              <a:rPr lang="en-GB" sz="2000" dirty="0">
                <a:solidFill>
                  <a:prstClr val="black"/>
                </a:solidFill>
              </a:rPr>
              <a:t>ABC Beverage has also set up a meeting with Amazon Cola and Beer to develop it as a long-term customer.</a:t>
            </a:r>
          </a:p>
          <a:p>
            <a:pPr lvl="0" algn="just">
              <a:spcAft>
                <a:spcPts val="1200"/>
              </a:spcAft>
              <a:buFont typeface="Arial" panose="020B0604020202020204" pitchFamily="34" charset="0"/>
              <a:buChar char="•"/>
            </a:pPr>
            <a:endParaRPr lang="en-GB" sz="2000" dirty="0">
              <a:solidFill>
                <a:prstClr val="black"/>
              </a:solidFill>
            </a:endParaRPr>
          </a:p>
          <a:p>
            <a:pPr lvl="0" algn="just">
              <a:spcAft>
                <a:spcPts val="1200"/>
              </a:spcAft>
              <a:buFont typeface="Arial" panose="020B0604020202020204" pitchFamily="34" charset="0"/>
              <a:buChar char="•"/>
            </a:pPr>
            <a:endParaRPr lang="en-GB" sz="2400" dirty="0"/>
          </a:p>
        </p:txBody>
      </p:sp>
    </p:spTree>
    <p:extLst>
      <p:ext uri="{BB962C8B-B14F-4D97-AF65-F5344CB8AC3E}">
        <p14:creationId xmlns:p14="http://schemas.microsoft.com/office/powerpoint/2010/main" val="123857129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643086"/>
            <a:ext cx="8229600" cy="2358467"/>
          </a:xfrm>
        </p:spPr>
        <p:txBody>
          <a:bodyPr>
            <a:normAutofit/>
          </a:bodyPr>
          <a:lstStyle/>
          <a:p>
            <a:pPr marL="0" indent="0" algn="ctr">
              <a:spcAft>
                <a:spcPts val="1200"/>
              </a:spcAft>
              <a:buNone/>
            </a:pPr>
            <a:r>
              <a:rPr lang="en-GB" sz="2400" dirty="0"/>
              <a:t>How Does ABC Beverage Can Company Get Paid?</a:t>
            </a:r>
          </a:p>
        </p:txBody>
      </p:sp>
      <p:sp>
        <p:nvSpPr>
          <p:cNvPr id="4" name="Title 2"/>
          <p:cNvSpPr>
            <a:spLocks noGrp="1"/>
          </p:cNvSpPr>
          <p:nvPr>
            <p:ph type="title"/>
          </p:nvPr>
        </p:nvSpPr>
        <p:spPr>
          <a:xfrm>
            <a:off x="152400" y="1714500"/>
            <a:ext cx="8839200" cy="838200"/>
          </a:xfrm>
        </p:spPr>
        <p:txBody>
          <a:bodyPr/>
          <a:lstStyle/>
          <a:p>
            <a:pPr algn="ctr"/>
            <a:r>
              <a:rPr lang="en-US" sz="2800" b="1" i="0" dirty="0"/>
              <a:t>ACCOUNTS RECEIVABLE BALANCES</a:t>
            </a:r>
          </a:p>
        </p:txBody>
      </p:sp>
    </p:spTree>
    <p:extLst>
      <p:ext uri="{BB962C8B-B14F-4D97-AF65-F5344CB8AC3E}">
        <p14:creationId xmlns:p14="http://schemas.microsoft.com/office/powerpoint/2010/main" val="129260703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99543"/>
            <a:ext cx="8229600" cy="2402011"/>
          </a:xfrm>
        </p:spPr>
        <p:txBody>
          <a:bodyPr>
            <a:normAutofit/>
          </a:bodyPr>
          <a:lstStyle/>
          <a:p>
            <a:pPr marL="0" lvl="0" indent="0" algn="ctr">
              <a:spcAft>
                <a:spcPts val="1200"/>
              </a:spcAft>
              <a:buNone/>
            </a:pPr>
            <a:r>
              <a:rPr lang="en-GB" sz="2400" dirty="0">
                <a:solidFill>
                  <a:prstClr val="black"/>
                </a:solidFill>
              </a:rPr>
              <a:t>How Does ABC Beverage Can Company Evaluate </a:t>
            </a:r>
          </a:p>
          <a:p>
            <a:pPr marL="0" lvl="0" indent="0" algn="ctr">
              <a:spcAft>
                <a:spcPts val="1200"/>
              </a:spcAft>
              <a:buNone/>
            </a:pPr>
            <a:r>
              <a:rPr lang="en-GB" sz="2400" dirty="0">
                <a:solidFill>
                  <a:prstClr val="black"/>
                </a:solidFill>
              </a:rPr>
              <a:t>Future Credit Extensions?</a:t>
            </a:r>
          </a:p>
          <a:p>
            <a:pPr marL="0" indent="0">
              <a:spcAft>
                <a:spcPts val="1200"/>
              </a:spcAft>
              <a:buNone/>
            </a:pPr>
            <a:endParaRPr lang="en-GB" sz="2200" dirty="0"/>
          </a:p>
        </p:txBody>
      </p:sp>
      <p:sp>
        <p:nvSpPr>
          <p:cNvPr id="4" name="Title 2"/>
          <p:cNvSpPr>
            <a:spLocks noGrp="1"/>
          </p:cNvSpPr>
          <p:nvPr>
            <p:ph type="title"/>
          </p:nvPr>
        </p:nvSpPr>
        <p:spPr>
          <a:xfrm>
            <a:off x="152400" y="1714500"/>
            <a:ext cx="8839200" cy="838200"/>
          </a:xfrm>
        </p:spPr>
        <p:txBody>
          <a:bodyPr/>
          <a:lstStyle/>
          <a:p>
            <a:r>
              <a:rPr lang="en-US" sz="2800" b="1" dirty="0"/>
              <a:t>CREDIT EXTENSIONS AFTER INSOLVENCY</a:t>
            </a:r>
            <a:endParaRPr lang="en-US" sz="2800" b="1" i="0" dirty="0"/>
          </a:p>
        </p:txBody>
      </p:sp>
    </p:spTree>
    <p:extLst>
      <p:ext uri="{BB962C8B-B14F-4D97-AF65-F5344CB8AC3E}">
        <p14:creationId xmlns:p14="http://schemas.microsoft.com/office/powerpoint/2010/main" val="182181222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222171"/>
            <a:ext cx="8229600" cy="2779383"/>
          </a:xfrm>
        </p:spPr>
        <p:txBody>
          <a:bodyPr>
            <a:normAutofit/>
          </a:bodyPr>
          <a:lstStyle/>
          <a:p>
            <a:pPr marL="0" lvl="0" indent="0" algn="ctr">
              <a:spcAft>
                <a:spcPts val="1200"/>
              </a:spcAft>
              <a:buNone/>
            </a:pPr>
            <a:r>
              <a:rPr lang="en-GB" sz="2400" dirty="0">
                <a:solidFill>
                  <a:prstClr val="black"/>
                </a:solidFill>
              </a:rPr>
              <a:t>Can ABC Beverage Can Company Enforce the Supply Contracts?</a:t>
            </a:r>
          </a:p>
          <a:p>
            <a:pPr marL="0" lvl="0" indent="0" algn="ctr">
              <a:spcAft>
                <a:spcPts val="1200"/>
              </a:spcAft>
              <a:buNone/>
            </a:pPr>
            <a:endParaRPr lang="en-GB" sz="2400" dirty="0">
              <a:solidFill>
                <a:prstClr val="black"/>
              </a:solidFill>
            </a:endParaRPr>
          </a:p>
          <a:p>
            <a:pPr marL="0" lvl="0" indent="0" algn="ctr">
              <a:spcAft>
                <a:spcPts val="1200"/>
              </a:spcAft>
              <a:buNone/>
            </a:pPr>
            <a:r>
              <a:rPr lang="en-GB" sz="2400" dirty="0">
                <a:solidFill>
                  <a:prstClr val="black"/>
                </a:solidFill>
              </a:rPr>
              <a:t>Can Cola King and Beer King Avoid the Supply Contracts?</a:t>
            </a:r>
          </a:p>
          <a:p>
            <a:pPr marL="0" indent="0">
              <a:spcAft>
                <a:spcPts val="1200"/>
              </a:spcAft>
              <a:buNone/>
            </a:pPr>
            <a:endParaRPr lang="en-GB" sz="2200" dirty="0"/>
          </a:p>
        </p:txBody>
      </p:sp>
      <p:sp>
        <p:nvSpPr>
          <p:cNvPr id="4" name="Title 2"/>
          <p:cNvSpPr>
            <a:spLocks noGrp="1"/>
          </p:cNvSpPr>
          <p:nvPr>
            <p:ph type="title"/>
          </p:nvPr>
        </p:nvSpPr>
        <p:spPr>
          <a:xfrm>
            <a:off x="152400" y="1714500"/>
            <a:ext cx="8839200" cy="838200"/>
          </a:xfrm>
        </p:spPr>
        <p:txBody>
          <a:bodyPr/>
          <a:lstStyle/>
          <a:p>
            <a:r>
              <a:rPr lang="en-US" sz="2800" b="1" dirty="0"/>
              <a:t>SALES CONTRACTS</a:t>
            </a:r>
            <a:endParaRPr lang="en-US" sz="2800" b="1" i="0" dirty="0"/>
          </a:p>
        </p:txBody>
      </p:sp>
    </p:spTree>
    <p:extLst>
      <p:ext uri="{BB962C8B-B14F-4D97-AF65-F5344CB8AC3E}">
        <p14:creationId xmlns:p14="http://schemas.microsoft.com/office/powerpoint/2010/main" val="206701562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13655"/>
            <a:ext cx="8229600" cy="2987899"/>
          </a:xfrm>
        </p:spPr>
        <p:txBody>
          <a:bodyPr>
            <a:normAutofit/>
          </a:bodyPr>
          <a:lstStyle/>
          <a:p>
            <a:pPr marL="0" lvl="0" indent="0" algn="ctr">
              <a:spcAft>
                <a:spcPts val="1200"/>
              </a:spcAft>
              <a:buNone/>
            </a:pPr>
            <a:r>
              <a:rPr lang="en-GB" sz="2400" dirty="0">
                <a:solidFill>
                  <a:prstClr val="black"/>
                </a:solidFill>
              </a:rPr>
              <a:t>One Year Prior to the Insolvency of Cola King and Beer King, Market Data Suggested Potential Insolvency.  </a:t>
            </a:r>
          </a:p>
          <a:p>
            <a:pPr marL="0" lvl="0" indent="0" algn="ctr">
              <a:spcAft>
                <a:spcPts val="1200"/>
              </a:spcAft>
              <a:buNone/>
            </a:pPr>
            <a:endParaRPr lang="en-GB" sz="2400" dirty="0">
              <a:solidFill>
                <a:prstClr val="black"/>
              </a:solidFill>
            </a:endParaRPr>
          </a:p>
          <a:p>
            <a:pPr marL="0" lvl="0" indent="0" algn="ctr">
              <a:spcAft>
                <a:spcPts val="1200"/>
              </a:spcAft>
              <a:buNone/>
            </a:pPr>
            <a:r>
              <a:rPr lang="en-GB" sz="2400" dirty="0">
                <a:solidFill>
                  <a:prstClr val="black"/>
                </a:solidFill>
              </a:rPr>
              <a:t>During the “Zone of Insolvency”, What Actions Should ABC Beverage Can Company Take to Protect Its Sales?</a:t>
            </a:r>
          </a:p>
          <a:p>
            <a:pPr marL="0" indent="0">
              <a:spcAft>
                <a:spcPts val="1200"/>
              </a:spcAft>
              <a:buNone/>
            </a:pPr>
            <a:endParaRPr lang="en-GB" sz="2200" dirty="0"/>
          </a:p>
        </p:txBody>
      </p:sp>
      <p:sp>
        <p:nvSpPr>
          <p:cNvPr id="4" name="Title 2"/>
          <p:cNvSpPr>
            <a:spLocks noGrp="1"/>
          </p:cNvSpPr>
          <p:nvPr>
            <p:ph type="title"/>
          </p:nvPr>
        </p:nvSpPr>
        <p:spPr>
          <a:xfrm>
            <a:off x="152400" y="1714500"/>
            <a:ext cx="8839200" cy="838200"/>
          </a:xfrm>
        </p:spPr>
        <p:txBody>
          <a:bodyPr/>
          <a:lstStyle/>
          <a:p>
            <a:r>
              <a:rPr lang="en-US" sz="2800" b="1" dirty="0"/>
              <a:t>SALES IN THE “ZONE OF INSOLVENCY”</a:t>
            </a:r>
            <a:endParaRPr lang="en-US" sz="2800" b="1" i="0" dirty="0"/>
          </a:p>
        </p:txBody>
      </p:sp>
    </p:spTree>
    <p:extLst>
      <p:ext uri="{BB962C8B-B14F-4D97-AF65-F5344CB8AC3E}">
        <p14:creationId xmlns:p14="http://schemas.microsoft.com/office/powerpoint/2010/main" val="107675291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657600"/>
            <a:ext cx="8229600" cy="2343954"/>
          </a:xfrm>
        </p:spPr>
        <p:txBody>
          <a:bodyPr>
            <a:normAutofit/>
          </a:bodyPr>
          <a:lstStyle/>
          <a:p>
            <a:pPr marL="0" lvl="0" indent="0" algn="ctr">
              <a:spcAft>
                <a:spcPts val="1200"/>
              </a:spcAft>
              <a:buNone/>
            </a:pPr>
            <a:r>
              <a:rPr lang="en-GB" sz="2400" dirty="0">
                <a:solidFill>
                  <a:prstClr val="black"/>
                </a:solidFill>
              </a:rPr>
              <a:t>What Remedies does ABC Beverage Can Company </a:t>
            </a:r>
          </a:p>
          <a:p>
            <a:pPr marL="0" lvl="0" indent="0" algn="ctr">
              <a:spcAft>
                <a:spcPts val="1200"/>
              </a:spcAft>
              <a:buNone/>
            </a:pPr>
            <a:r>
              <a:rPr lang="en-GB" sz="2400" dirty="0">
                <a:solidFill>
                  <a:prstClr val="black"/>
                </a:solidFill>
              </a:rPr>
              <a:t>Have to Protect its 50 Million Euros and </a:t>
            </a:r>
          </a:p>
          <a:p>
            <a:pPr marL="0" lvl="0" indent="0" algn="ctr">
              <a:spcAft>
                <a:spcPts val="1200"/>
              </a:spcAft>
              <a:buNone/>
            </a:pPr>
            <a:r>
              <a:rPr lang="en-GB" sz="2400" dirty="0">
                <a:solidFill>
                  <a:prstClr val="black"/>
                </a:solidFill>
              </a:rPr>
              <a:t>the Value of the Supply Contracts?</a:t>
            </a:r>
          </a:p>
          <a:p>
            <a:pPr marL="0" indent="0">
              <a:spcAft>
                <a:spcPts val="1200"/>
              </a:spcAft>
              <a:buNone/>
            </a:pPr>
            <a:endParaRPr lang="en-GB" sz="2200" dirty="0"/>
          </a:p>
        </p:txBody>
      </p:sp>
      <p:sp>
        <p:nvSpPr>
          <p:cNvPr id="4" name="Title 2"/>
          <p:cNvSpPr>
            <a:spLocks noGrp="1"/>
          </p:cNvSpPr>
          <p:nvPr>
            <p:ph type="title"/>
          </p:nvPr>
        </p:nvSpPr>
        <p:spPr>
          <a:xfrm>
            <a:off x="152400" y="1714500"/>
            <a:ext cx="8839200" cy="838200"/>
          </a:xfrm>
        </p:spPr>
        <p:txBody>
          <a:bodyPr/>
          <a:lstStyle/>
          <a:p>
            <a:r>
              <a:rPr lang="en-US" sz="2800" b="1" dirty="0"/>
              <a:t>VENDOR REMEDIES FOR PAYMENT</a:t>
            </a:r>
            <a:endParaRPr lang="en-US" sz="2800" b="1" i="0" dirty="0"/>
          </a:p>
        </p:txBody>
      </p:sp>
    </p:spTree>
    <p:extLst>
      <p:ext uri="{BB962C8B-B14F-4D97-AF65-F5344CB8AC3E}">
        <p14:creationId xmlns:p14="http://schemas.microsoft.com/office/powerpoint/2010/main" val="118698102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192215" y="1992426"/>
            <a:ext cx="8800757" cy="1838425"/>
          </a:xfrm>
        </p:spPr>
        <p:txBody>
          <a:bodyPr>
            <a:normAutofit fontScale="90000"/>
          </a:bodyPr>
          <a:lstStyle/>
          <a:p>
            <a:r>
              <a:rPr lang="en-GB" b="1" dirty="0"/>
              <a:t>Break-out-session II.</a:t>
            </a:r>
            <a:br>
              <a:rPr lang="en-GB" b="1" dirty="0"/>
            </a:br>
            <a:r>
              <a:rPr lang="en-GB" b="1" dirty="0"/>
              <a:t>Chapter 11: Use, Abuse </a:t>
            </a:r>
            <a:br>
              <a:rPr lang="en-GB" b="1" dirty="0"/>
            </a:br>
            <a:r>
              <a:rPr lang="en-GB" b="1" dirty="0"/>
              <a:t>&amp; Inspiration in </a:t>
            </a:r>
            <a:br>
              <a:rPr lang="en-GB" b="1" dirty="0"/>
            </a:br>
            <a:r>
              <a:rPr lang="en-GB" b="1" dirty="0"/>
              <a:t>European Restructurings</a:t>
            </a:r>
            <a:endParaRPr lang="en-US" b="1" dirty="0"/>
          </a:p>
        </p:txBody>
      </p:sp>
      <p:sp>
        <p:nvSpPr>
          <p:cNvPr id="3" name="Subtitle 2"/>
          <p:cNvSpPr>
            <a:spLocks noGrp="1"/>
          </p:cNvSpPr>
          <p:nvPr>
            <p:ph type="subTitle" idx="1"/>
          </p:nvPr>
        </p:nvSpPr>
        <p:spPr>
          <a:xfrm>
            <a:off x="192216" y="4478348"/>
            <a:ext cx="8800757" cy="2162849"/>
          </a:xfrm>
        </p:spPr>
        <p:txBody>
          <a:bodyPr rtlCol="0">
            <a:normAutofit/>
          </a:bodyPr>
          <a:lstStyle/>
          <a:p>
            <a:pPr fontAlgn="auto">
              <a:spcBef>
                <a:spcPts val="0"/>
              </a:spcBef>
              <a:spcAft>
                <a:spcPts val="1200"/>
              </a:spcAft>
              <a:defRPr/>
            </a:pPr>
            <a:r>
              <a:rPr lang="en-GB" sz="2400" dirty="0">
                <a:solidFill>
                  <a:srgbClr val="000000"/>
                </a:solidFill>
              </a:rPr>
              <a:t>Moderator: Graham Lane (Willkie Farr &amp; Gallagher, UK)</a:t>
            </a:r>
          </a:p>
          <a:p>
            <a:pPr fontAlgn="auto">
              <a:spcBef>
                <a:spcPts val="0"/>
              </a:spcBef>
              <a:spcAft>
                <a:spcPts val="1200"/>
              </a:spcAft>
              <a:defRPr/>
            </a:pPr>
            <a:r>
              <a:rPr lang="en-GB" sz="2400" dirty="0">
                <a:solidFill>
                  <a:srgbClr val="000000"/>
                </a:solidFill>
              </a:rPr>
              <a:t>	Vincent Vroom (</a:t>
            </a:r>
            <a:r>
              <a:rPr lang="en-GB" sz="2400" dirty="0" err="1">
                <a:solidFill>
                  <a:srgbClr val="000000"/>
                </a:solidFill>
              </a:rPr>
              <a:t>Loyens</a:t>
            </a:r>
            <a:r>
              <a:rPr lang="en-GB" sz="2400" dirty="0">
                <a:solidFill>
                  <a:srgbClr val="000000"/>
                </a:solidFill>
              </a:rPr>
              <a:t> &amp; </a:t>
            </a:r>
            <a:r>
              <a:rPr lang="en-GB" sz="2400" dirty="0" err="1">
                <a:solidFill>
                  <a:srgbClr val="000000"/>
                </a:solidFill>
              </a:rPr>
              <a:t>Loeff</a:t>
            </a:r>
            <a:r>
              <a:rPr lang="en-GB" sz="2400" dirty="0">
                <a:solidFill>
                  <a:srgbClr val="000000"/>
                </a:solidFill>
              </a:rPr>
              <a:t>, The Netherlands)</a:t>
            </a:r>
          </a:p>
          <a:p>
            <a:pPr fontAlgn="auto">
              <a:spcBef>
                <a:spcPts val="0"/>
              </a:spcBef>
              <a:spcAft>
                <a:spcPts val="1200"/>
              </a:spcAft>
              <a:defRPr/>
            </a:pPr>
            <a:r>
              <a:rPr lang="en-GB" sz="2400" dirty="0">
                <a:solidFill>
                  <a:srgbClr val="000000"/>
                </a:solidFill>
              </a:rPr>
              <a:t>	Ignacio </a:t>
            </a:r>
            <a:r>
              <a:rPr lang="en-GB" sz="2400" dirty="0" err="1">
                <a:solidFill>
                  <a:srgbClr val="000000"/>
                </a:solidFill>
              </a:rPr>
              <a:t>Buil</a:t>
            </a:r>
            <a:r>
              <a:rPr lang="en-GB" sz="2400" dirty="0">
                <a:solidFill>
                  <a:srgbClr val="000000"/>
                </a:solidFill>
              </a:rPr>
              <a:t> </a:t>
            </a:r>
            <a:r>
              <a:rPr lang="en-GB" sz="2400" dirty="0" err="1">
                <a:solidFill>
                  <a:srgbClr val="000000"/>
                </a:solidFill>
              </a:rPr>
              <a:t>Aldana</a:t>
            </a:r>
            <a:r>
              <a:rPr lang="en-GB" sz="2400" dirty="0">
                <a:solidFill>
                  <a:srgbClr val="000000"/>
                </a:solidFill>
              </a:rPr>
              <a:t> (</a:t>
            </a:r>
            <a:r>
              <a:rPr lang="en-GB" sz="2400" dirty="0" err="1">
                <a:solidFill>
                  <a:srgbClr val="000000"/>
                </a:solidFill>
              </a:rPr>
              <a:t>Cuatrecasas</a:t>
            </a:r>
            <a:r>
              <a:rPr lang="en-GB" sz="2400" dirty="0">
                <a:solidFill>
                  <a:srgbClr val="000000"/>
                </a:solidFill>
              </a:rPr>
              <a:t>, Spain)</a:t>
            </a:r>
          </a:p>
          <a:p>
            <a:pPr fontAlgn="auto">
              <a:spcBef>
                <a:spcPts val="0"/>
              </a:spcBef>
              <a:spcAft>
                <a:spcPts val="1200"/>
              </a:spcAft>
              <a:defRPr/>
            </a:pPr>
            <a:r>
              <a:rPr lang="en-GB" sz="2400" dirty="0">
                <a:solidFill>
                  <a:srgbClr val="000000"/>
                </a:solidFill>
              </a:rPr>
              <a:t>	David Riddell (PJT, UK)</a:t>
            </a:r>
          </a:p>
        </p:txBody>
      </p:sp>
    </p:spTree>
    <p:extLst>
      <p:ext uri="{BB962C8B-B14F-4D97-AF65-F5344CB8AC3E}">
        <p14:creationId xmlns:p14="http://schemas.microsoft.com/office/powerpoint/2010/main" val="214104552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4781944"/>
          </a:xfrm>
        </p:spPr>
        <p:txBody>
          <a:bodyPr>
            <a:normAutofit/>
          </a:bodyPr>
          <a:lstStyle/>
          <a:p>
            <a:pPr marL="0" indent="0" algn="ctr">
              <a:spcAft>
                <a:spcPts val="1200"/>
              </a:spcAft>
              <a:buNone/>
            </a:pPr>
            <a:r>
              <a:rPr lang="en-US" sz="2400" b="1" dirty="0"/>
              <a:t>What Is Good and Bad about Chapter 11?</a:t>
            </a:r>
          </a:p>
          <a:p>
            <a:pPr marL="0" indent="0">
              <a:spcAft>
                <a:spcPts val="1200"/>
              </a:spcAft>
              <a:buNone/>
            </a:pPr>
            <a:r>
              <a:rPr lang="en-GB" sz="1800" dirty="0"/>
              <a:t>Key features:</a:t>
            </a:r>
          </a:p>
          <a:p>
            <a:pPr>
              <a:spcAft>
                <a:spcPts val="1200"/>
              </a:spcAft>
            </a:pPr>
            <a:r>
              <a:rPr lang="en-GB" sz="1600" dirty="0"/>
              <a:t>Company friendly, entrepreneurial, second chance</a:t>
            </a:r>
          </a:p>
          <a:p>
            <a:pPr>
              <a:spcAft>
                <a:spcPts val="1200"/>
              </a:spcAft>
            </a:pPr>
            <a:r>
              <a:rPr lang="en-GB" sz="1600" dirty="0"/>
              <a:t>Jurisdictional threshold </a:t>
            </a:r>
          </a:p>
          <a:p>
            <a:pPr>
              <a:spcAft>
                <a:spcPts val="1200"/>
              </a:spcAft>
            </a:pPr>
            <a:r>
              <a:rPr lang="en-US" sz="1600" dirty="0"/>
              <a:t>Transparency, creditors’ involvement, court supervision</a:t>
            </a:r>
          </a:p>
          <a:p>
            <a:pPr>
              <a:spcAft>
                <a:spcPts val="1200"/>
              </a:spcAft>
            </a:pPr>
            <a:r>
              <a:rPr lang="en-US" sz="1600" dirty="0"/>
              <a:t>Costs/time </a:t>
            </a:r>
          </a:p>
          <a:p>
            <a:pPr>
              <a:spcAft>
                <a:spcPts val="1200"/>
              </a:spcAft>
            </a:pPr>
            <a:r>
              <a:rPr lang="en-US" sz="1600" dirty="0"/>
              <a:t>Debtor in possession</a:t>
            </a:r>
          </a:p>
          <a:p>
            <a:pPr>
              <a:spcAft>
                <a:spcPts val="1200"/>
              </a:spcAft>
            </a:pPr>
            <a:r>
              <a:rPr lang="en-US" sz="1600" dirty="0"/>
              <a:t>Absolute priority </a:t>
            </a:r>
          </a:p>
          <a:p>
            <a:pPr>
              <a:spcAft>
                <a:spcPts val="1200"/>
              </a:spcAft>
            </a:pPr>
            <a:r>
              <a:rPr lang="en-US" sz="1600" dirty="0"/>
              <a:t>Automatic stay </a:t>
            </a:r>
          </a:p>
        </p:txBody>
      </p:sp>
    </p:spTree>
    <p:extLst>
      <p:ext uri="{BB962C8B-B14F-4D97-AF65-F5344CB8AC3E}">
        <p14:creationId xmlns:p14="http://schemas.microsoft.com/office/powerpoint/2010/main" val="264877671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4668588"/>
          </a:xfrm>
        </p:spPr>
        <p:txBody>
          <a:bodyPr>
            <a:normAutofit/>
          </a:bodyPr>
          <a:lstStyle/>
          <a:p>
            <a:pPr marL="0" indent="0" algn="ctr">
              <a:spcAft>
                <a:spcPts val="1200"/>
              </a:spcAft>
              <a:buNone/>
            </a:pPr>
            <a:r>
              <a:rPr lang="en-US" sz="2400" b="1" dirty="0"/>
              <a:t>How does Chapter 11 compare with European processes?</a:t>
            </a:r>
          </a:p>
          <a:p>
            <a:pPr marL="0" indent="0">
              <a:spcAft>
                <a:spcPts val="1200"/>
              </a:spcAft>
              <a:buNone/>
            </a:pPr>
            <a:r>
              <a:rPr lang="en-GB" sz="1800" dirty="0"/>
              <a:t>In particular:</a:t>
            </a:r>
            <a:endParaRPr lang="en-US" sz="1800" dirty="0"/>
          </a:p>
          <a:p>
            <a:pPr>
              <a:spcAft>
                <a:spcPts val="1200"/>
              </a:spcAft>
              <a:buFont typeface="Arial" panose="020B0604020202020204" pitchFamily="34" charset="0"/>
              <a:buChar char="•"/>
            </a:pPr>
            <a:r>
              <a:rPr lang="en-US" sz="1600" dirty="0"/>
              <a:t>Spain – </a:t>
            </a:r>
            <a:r>
              <a:rPr lang="en-US" sz="1600" dirty="0" err="1"/>
              <a:t>Homologacion</a:t>
            </a:r>
            <a:r>
              <a:rPr lang="en-US" sz="1600" dirty="0"/>
              <a:t> Judicial</a:t>
            </a:r>
          </a:p>
          <a:p>
            <a:pPr>
              <a:spcAft>
                <a:spcPts val="1200"/>
              </a:spcAft>
              <a:buFont typeface="Arial" panose="020B0604020202020204" pitchFamily="34" charset="0"/>
              <a:buChar char="•"/>
            </a:pPr>
            <a:r>
              <a:rPr lang="en-GB" sz="1600" dirty="0"/>
              <a:t>Netherlands – Dutch scheme of arrangement and current practice</a:t>
            </a:r>
          </a:p>
          <a:p>
            <a:pPr>
              <a:spcAft>
                <a:spcPts val="1200"/>
              </a:spcAft>
              <a:buFont typeface="Arial" panose="020B0604020202020204" pitchFamily="34" charset="0"/>
              <a:buChar char="•"/>
            </a:pPr>
            <a:r>
              <a:rPr lang="en-GB" sz="1600" dirty="0"/>
              <a:t>Croatia – Lex </a:t>
            </a:r>
            <a:r>
              <a:rPr lang="en-GB" sz="1600" dirty="0" err="1"/>
              <a:t>Agrokor</a:t>
            </a:r>
            <a:endParaRPr lang="en-GB" sz="1600" dirty="0"/>
          </a:p>
          <a:p>
            <a:pPr>
              <a:spcAft>
                <a:spcPts val="1200"/>
              </a:spcAft>
              <a:buFont typeface="Arial" panose="020B0604020202020204" pitchFamily="34" charset="0"/>
              <a:buChar char="•"/>
            </a:pPr>
            <a:r>
              <a:rPr lang="en-GB" sz="1600" dirty="0"/>
              <a:t>UK – Schemes of Arrangement</a:t>
            </a:r>
            <a:endParaRPr lang="en-US" sz="1600" dirty="0"/>
          </a:p>
          <a:p>
            <a:pPr>
              <a:spcAft>
                <a:spcPts val="1200"/>
              </a:spcAft>
              <a:buFont typeface="Arial" panose="020B0604020202020204" pitchFamily="34" charset="0"/>
              <a:buChar char="•"/>
            </a:pPr>
            <a:endParaRPr lang="en-GB" sz="2200" dirty="0"/>
          </a:p>
        </p:txBody>
      </p:sp>
    </p:spTree>
    <p:extLst>
      <p:ext uri="{BB962C8B-B14F-4D97-AF65-F5344CB8AC3E}">
        <p14:creationId xmlns:p14="http://schemas.microsoft.com/office/powerpoint/2010/main" val="368845564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935418"/>
          </a:xfrm>
        </p:spPr>
        <p:txBody>
          <a:bodyPr>
            <a:normAutofit fontScale="92500"/>
          </a:bodyPr>
          <a:lstStyle/>
          <a:p>
            <a:pPr marL="0" indent="0" algn="ctr">
              <a:spcAft>
                <a:spcPts val="1200"/>
              </a:spcAft>
              <a:buNone/>
            </a:pPr>
            <a:r>
              <a:rPr lang="en-US" sz="2400" b="1" dirty="0"/>
              <a:t>The European Harmonization Directive and Recast Regulation – what are their key features and what have they taken from Chapter 11? </a:t>
            </a:r>
            <a:endParaRPr lang="en-GB" sz="2200" dirty="0"/>
          </a:p>
        </p:txBody>
      </p:sp>
      <p:graphicFrame>
        <p:nvGraphicFramePr>
          <p:cNvPr id="4" name="Table 3"/>
          <p:cNvGraphicFramePr>
            <a:graphicFrameLocks noGrp="1"/>
          </p:cNvGraphicFramePr>
          <p:nvPr>
            <p:extLst/>
          </p:nvPr>
        </p:nvGraphicFramePr>
        <p:xfrm>
          <a:off x="302280" y="2878172"/>
          <a:ext cx="8705694" cy="2590800"/>
        </p:xfrm>
        <a:graphic>
          <a:graphicData uri="http://schemas.openxmlformats.org/drawingml/2006/table">
            <a:tbl>
              <a:tblPr firstRow="1" bandRow="1">
                <a:tableStyleId>{5C22544A-7EE6-4342-B048-85BDC9FD1C3A}</a:tableStyleId>
              </a:tblPr>
              <a:tblGrid>
                <a:gridCol w="4352847">
                  <a:extLst>
                    <a:ext uri="{9D8B030D-6E8A-4147-A177-3AD203B41FA5}">
                      <a16:colId xmlns:a16="http://schemas.microsoft.com/office/drawing/2014/main" val="20000"/>
                    </a:ext>
                  </a:extLst>
                </a:gridCol>
                <a:gridCol w="4352847">
                  <a:extLst>
                    <a:ext uri="{9D8B030D-6E8A-4147-A177-3AD203B41FA5}">
                      <a16:colId xmlns:a16="http://schemas.microsoft.com/office/drawing/2014/main" val="20001"/>
                    </a:ext>
                  </a:extLst>
                </a:gridCol>
              </a:tblGrid>
              <a:tr h="370840">
                <a:tc>
                  <a:txBody>
                    <a:bodyPr/>
                    <a:lstStyle/>
                    <a:p>
                      <a:pPr marL="0" indent="0">
                        <a:spcAft>
                          <a:spcPts val="1200"/>
                        </a:spcAft>
                        <a:buNone/>
                      </a:pPr>
                      <a:r>
                        <a:rPr lang="en-US" sz="1800" b="0" dirty="0" err="1">
                          <a:solidFill>
                            <a:schemeClr val="tx1"/>
                          </a:solidFill>
                        </a:rPr>
                        <a:t>Harmonisation</a:t>
                      </a:r>
                      <a:r>
                        <a:rPr lang="en-US" sz="1800" b="0" dirty="0">
                          <a:solidFill>
                            <a:schemeClr val="tx1"/>
                          </a:solidFill>
                        </a:rPr>
                        <a:t> Directive:</a:t>
                      </a:r>
                    </a:p>
                    <a:p>
                      <a:pPr marL="285750" indent="-285750">
                        <a:spcAft>
                          <a:spcPts val="1200"/>
                        </a:spcAft>
                        <a:buFont typeface="Arial" panose="020B0604020202020204" pitchFamily="34" charset="0"/>
                        <a:buChar char="•"/>
                      </a:pPr>
                      <a:r>
                        <a:rPr lang="en-US" sz="1600" b="0" dirty="0">
                          <a:solidFill>
                            <a:schemeClr val="tx1"/>
                          </a:solidFill>
                        </a:rPr>
                        <a:t>“Second chance” philosophy</a:t>
                      </a:r>
                    </a:p>
                    <a:p>
                      <a:pPr marL="285750" indent="-285750">
                        <a:spcAft>
                          <a:spcPts val="1200"/>
                        </a:spcAft>
                        <a:buFont typeface="Arial" panose="020B0604020202020204" pitchFamily="34" charset="0"/>
                        <a:buChar char="•"/>
                      </a:pPr>
                      <a:r>
                        <a:rPr lang="en-US" sz="1600" b="0" dirty="0">
                          <a:solidFill>
                            <a:schemeClr val="tx1"/>
                          </a:solidFill>
                        </a:rPr>
                        <a:t>Debtor in Possession</a:t>
                      </a:r>
                    </a:p>
                    <a:p>
                      <a:pPr marL="285750" indent="-285750">
                        <a:spcAft>
                          <a:spcPts val="1200"/>
                        </a:spcAft>
                        <a:buFont typeface="Arial" panose="020B0604020202020204" pitchFamily="34" charset="0"/>
                        <a:buChar char="•"/>
                      </a:pPr>
                      <a:r>
                        <a:rPr lang="en-US" sz="1600" b="0" dirty="0">
                          <a:solidFill>
                            <a:schemeClr val="tx1"/>
                          </a:solidFill>
                        </a:rPr>
                        <a:t>Stay</a:t>
                      </a:r>
                    </a:p>
                    <a:p>
                      <a:pPr marL="285750" indent="-285750">
                        <a:spcAft>
                          <a:spcPts val="1200"/>
                        </a:spcAft>
                        <a:buFont typeface="Arial" panose="020B0604020202020204" pitchFamily="34" charset="0"/>
                        <a:buChar char="•"/>
                      </a:pPr>
                      <a:r>
                        <a:rPr lang="en-US" sz="1600" b="0" dirty="0">
                          <a:solidFill>
                            <a:schemeClr val="tx1"/>
                          </a:solidFill>
                        </a:rPr>
                        <a:t>Absolute priority</a:t>
                      </a:r>
                    </a:p>
                    <a:p>
                      <a:pPr marL="285750" indent="-285750">
                        <a:spcAft>
                          <a:spcPts val="1200"/>
                        </a:spcAft>
                        <a:buFont typeface="Arial" panose="020B0604020202020204" pitchFamily="34" charset="0"/>
                        <a:buChar char="•"/>
                      </a:pPr>
                      <a:r>
                        <a:rPr lang="en-US" sz="1600" b="0" dirty="0">
                          <a:solidFill>
                            <a:schemeClr val="tx1"/>
                          </a:solidFill>
                        </a:rPr>
                        <a:t>Cross-class cram-down</a:t>
                      </a:r>
                    </a:p>
                  </a:txBody>
                  <a:tcPr>
                    <a:noFill/>
                  </a:tcPr>
                </a:tc>
                <a:tc>
                  <a:txBody>
                    <a:bodyPr/>
                    <a:lstStyle/>
                    <a:p>
                      <a:pPr marL="0" indent="0">
                        <a:spcAft>
                          <a:spcPts val="1200"/>
                        </a:spcAft>
                        <a:buNone/>
                      </a:pPr>
                      <a:r>
                        <a:rPr lang="en-US" sz="1800" b="0" dirty="0">
                          <a:solidFill>
                            <a:schemeClr val="tx1"/>
                          </a:solidFill>
                        </a:rPr>
                        <a:t>Recast Regulation: </a:t>
                      </a:r>
                    </a:p>
                    <a:p>
                      <a:pPr marL="285750" indent="-285750">
                        <a:spcAft>
                          <a:spcPts val="1200"/>
                        </a:spcAft>
                        <a:buFont typeface="Arial" panose="020B0604020202020204" pitchFamily="34" charset="0"/>
                        <a:buChar char="•"/>
                      </a:pPr>
                      <a:r>
                        <a:rPr lang="en-US" sz="1600" b="0" dirty="0">
                          <a:solidFill>
                            <a:schemeClr val="tx1"/>
                          </a:solidFill>
                        </a:rPr>
                        <a:t>Attempts to stamp out “abusive forum shopping”</a:t>
                      </a:r>
                    </a:p>
                    <a:p>
                      <a:pPr marL="285750" indent="-285750">
                        <a:spcAft>
                          <a:spcPts val="1200"/>
                        </a:spcAft>
                        <a:buFont typeface="Arial" panose="020B0604020202020204" pitchFamily="34" charset="0"/>
                        <a:buChar char="•"/>
                      </a:pPr>
                      <a:r>
                        <a:rPr lang="en-US" sz="1600" b="0" dirty="0">
                          <a:solidFill>
                            <a:schemeClr val="tx1"/>
                          </a:solidFill>
                        </a:rPr>
                        <a:t>COMI presumption (rebuttable)</a:t>
                      </a:r>
                    </a:p>
                    <a:p>
                      <a:pPr marL="285750" indent="-285750">
                        <a:spcAft>
                          <a:spcPts val="1200"/>
                        </a:spcAft>
                        <a:buFont typeface="Arial" panose="020B0604020202020204" pitchFamily="34" charset="0"/>
                        <a:buChar char="•"/>
                      </a:pPr>
                      <a:r>
                        <a:rPr lang="en-US" sz="1600" b="0" dirty="0">
                          <a:solidFill>
                            <a:schemeClr val="tx1"/>
                          </a:solidFill>
                        </a:rPr>
                        <a:t>Cooperation framework</a:t>
                      </a:r>
                    </a:p>
                    <a:p>
                      <a:pPr marL="285750" indent="-285750">
                        <a:spcAft>
                          <a:spcPts val="1200"/>
                        </a:spcAft>
                        <a:buFont typeface="Arial" panose="020B0604020202020204" pitchFamily="34" charset="0"/>
                        <a:buChar char="•"/>
                      </a:pPr>
                      <a:r>
                        <a:rPr lang="en-US" sz="1600" b="0" dirty="0">
                          <a:solidFill>
                            <a:schemeClr val="tx1"/>
                          </a:solidFill>
                        </a:rPr>
                        <a:t>Recognition</a:t>
                      </a:r>
                    </a:p>
                    <a:p>
                      <a:pPr marL="285750" indent="-285750">
                        <a:spcAft>
                          <a:spcPts val="1200"/>
                        </a:spcAft>
                        <a:buFont typeface="Arial" panose="020B0604020202020204" pitchFamily="34" charset="0"/>
                        <a:buChar char="•"/>
                      </a:pPr>
                      <a:r>
                        <a:rPr lang="en-US" sz="1600" b="0" dirty="0">
                          <a:solidFill>
                            <a:schemeClr val="tx1"/>
                          </a:solidFill>
                        </a:rPr>
                        <a:t>European insolvency register</a:t>
                      </a:r>
                    </a:p>
                  </a:txBody>
                  <a:tcPr>
                    <a:noFill/>
                  </a:tcPr>
                </a:tc>
                <a:extLst>
                  <a:ext uri="{0D108BD9-81ED-4DB2-BD59-A6C34878D82A}">
                    <a16:rowId xmlns:a16="http://schemas.microsoft.com/office/drawing/2014/main" val="10000"/>
                  </a:ext>
                </a:extLst>
              </a:tr>
            </a:tbl>
          </a:graphicData>
        </a:graphic>
      </p:graphicFrame>
      <p:sp>
        <p:nvSpPr>
          <p:cNvPr id="5" name="TextBox 4"/>
          <p:cNvSpPr txBox="1"/>
          <p:nvPr/>
        </p:nvSpPr>
        <p:spPr>
          <a:xfrm>
            <a:off x="8659446" y="6422513"/>
            <a:ext cx="348528" cy="276999"/>
          </a:xfrm>
          <a:prstGeom prst="rect">
            <a:avLst/>
          </a:prstGeom>
          <a:noFill/>
        </p:spPr>
        <p:txBody>
          <a:bodyPr wrap="square" rtlCol="0">
            <a:spAutoFit/>
          </a:bodyPr>
          <a:lstStyle/>
          <a:p>
            <a:fld id="{DA942EF8-EBDC-467A-B9D8-1A275722BFA4}" type="slidenum">
              <a:rPr lang="en-US" sz="1200" smtClean="0"/>
              <a:t>57</a:t>
            </a:fld>
            <a:endParaRPr lang="en-US" sz="1200" dirty="0"/>
          </a:p>
        </p:txBody>
      </p:sp>
      <p:sp>
        <p:nvSpPr>
          <p:cNvPr id="2" name="TextBox 1"/>
          <p:cNvSpPr txBox="1"/>
          <p:nvPr/>
        </p:nvSpPr>
        <p:spPr>
          <a:xfrm>
            <a:off x="302280" y="5720862"/>
            <a:ext cx="8705694" cy="584775"/>
          </a:xfrm>
          <a:prstGeom prst="rect">
            <a:avLst/>
          </a:prstGeom>
          <a:noFill/>
        </p:spPr>
        <p:txBody>
          <a:bodyPr wrap="square" rtlCol="0">
            <a:spAutoFit/>
          </a:bodyPr>
          <a:lstStyle/>
          <a:p>
            <a:pPr marL="285750" indent="-285750">
              <a:buFont typeface="Wingdings" panose="05000000000000000000" pitchFamily="2" charset="2"/>
              <a:buChar char="Ø"/>
            </a:pPr>
            <a:r>
              <a:rPr lang="en-GB" sz="1600" dirty="0"/>
              <a:t>Do these changes make Europe more competitive vs US? Has Europe adopted some US Chapter 11 tools?</a:t>
            </a:r>
            <a:endParaRPr lang="en-US" sz="1600" dirty="0"/>
          </a:p>
        </p:txBody>
      </p:sp>
    </p:spTree>
    <p:extLst>
      <p:ext uri="{BB962C8B-B14F-4D97-AF65-F5344CB8AC3E}">
        <p14:creationId xmlns:p14="http://schemas.microsoft.com/office/powerpoint/2010/main" val="364351802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4661031"/>
          </a:xfrm>
        </p:spPr>
        <p:txBody>
          <a:bodyPr>
            <a:normAutofit/>
          </a:bodyPr>
          <a:lstStyle/>
          <a:p>
            <a:pPr marL="0" indent="0" algn="ctr">
              <a:spcAft>
                <a:spcPts val="1200"/>
              </a:spcAft>
              <a:buNone/>
            </a:pPr>
            <a:r>
              <a:rPr lang="en-US" sz="2400" b="1" dirty="0"/>
              <a:t>When have US proceedings been deployed to deal with “European” restructuring situations?  How has that gone?</a:t>
            </a:r>
          </a:p>
          <a:p>
            <a:pPr marL="0" indent="0">
              <a:spcAft>
                <a:spcPts val="1200"/>
              </a:spcAft>
              <a:buNone/>
            </a:pPr>
            <a:r>
              <a:rPr lang="en-GB" sz="1800" dirty="0"/>
              <a:t>In particular:</a:t>
            </a:r>
            <a:endParaRPr lang="en-US" sz="1800" dirty="0"/>
          </a:p>
          <a:p>
            <a:pPr>
              <a:spcAft>
                <a:spcPts val="1200"/>
              </a:spcAft>
            </a:pPr>
            <a:r>
              <a:rPr lang="en-US" sz="1600" dirty="0" err="1"/>
              <a:t>Abengoa</a:t>
            </a:r>
            <a:endParaRPr lang="en-US" sz="1600" dirty="0"/>
          </a:p>
          <a:p>
            <a:pPr>
              <a:spcAft>
                <a:spcPts val="1200"/>
              </a:spcAft>
            </a:pPr>
            <a:r>
              <a:rPr lang="en-US" sz="1600" dirty="0"/>
              <a:t>Oi </a:t>
            </a:r>
          </a:p>
          <a:p>
            <a:pPr>
              <a:spcAft>
                <a:spcPts val="1200"/>
              </a:spcAft>
            </a:pPr>
            <a:r>
              <a:rPr lang="en-US" sz="1600" dirty="0"/>
              <a:t>CGG</a:t>
            </a:r>
          </a:p>
          <a:p>
            <a:pPr>
              <a:spcAft>
                <a:spcPts val="1200"/>
              </a:spcAft>
            </a:pPr>
            <a:r>
              <a:rPr lang="en-GB" sz="1600" dirty="0"/>
              <a:t>Others?</a:t>
            </a:r>
          </a:p>
        </p:txBody>
      </p:sp>
      <p:sp>
        <p:nvSpPr>
          <p:cNvPr id="4" name="TextBox 3"/>
          <p:cNvSpPr txBox="1"/>
          <p:nvPr/>
        </p:nvSpPr>
        <p:spPr>
          <a:xfrm>
            <a:off x="8659446" y="6422513"/>
            <a:ext cx="348528" cy="276999"/>
          </a:xfrm>
          <a:prstGeom prst="rect">
            <a:avLst/>
          </a:prstGeom>
          <a:noFill/>
        </p:spPr>
        <p:txBody>
          <a:bodyPr wrap="square" rtlCol="0">
            <a:spAutoFit/>
          </a:bodyPr>
          <a:lstStyle/>
          <a:p>
            <a:fld id="{E86CA712-34E4-4C3B-8B69-5F0589217695}" type="slidenum">
              <a:rPr lang="en-US" sz="1200" smtClean="0"/>
              <a:t>58</a:t>
            </a:fld>
            <a:endParaRPr lang="en-US" sz="1200" dirty="0"/>
          </a:p>
        </p:txBody>
      </p:sp>
    </p:spTree>
    <p:extLst>
      <p:ext uri="{BB962C8B-B14F-4D97-AF65-F5344CB8AC3E}">
        <p14:creationId xmlns:p14="http://schemas.microsoft.com/office/powerpoint/2010/main" val="365160819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2959747"/>
          </a:xfrm>
        </p:spPr>
        <p:txBody>
          <a:bodyPr>
            <a:normAutofit/>
          </a:bodyPr>
          <a:lstStyle/>
          <a:p>
            <a:pPr marL="0" indent="0" algn="ctr">
              <a:spcAft>
                <a:spcPts val="1200"/>
              </a:spcAft>
              <a:buNone/>
            </a:pPr>
            <a:endParaRPr lang="en-US" sz="2400" b="1" dirty="0"/>
          </a:p>
          <a:p>
            <a:pPr marL="0" indent="0" algn="ctr">
              <a:spcAft>
                <a:spcPts val="1200"/>
              </a:spcAft>
              <a:buNone/>
            </a:pPr>
            <a:endParaRPr lang="en-US" sz="2400" b="1" dirty="0"/>
          </a:p>
          <a:p>
            <a:pPr marL="0" indent="0" algn="ctr">
              <a:spcAft>
                <a:spcPts val="1200"/>
              </a:spcAft>
              <a:buNone/>
            </a:pPr>
            <a:r>
              <a:rPr lang="en-US" sz="2400" b="1" dirty="0"/>
              <a:t>What are your bets for the “go to” jurisdiction(s) for restructuring in 2018 and why?</a:t>
            </a:r>
            <a:endParaRPr lang="en-GB" sz="2200" dirty="0"/>
          </a:p>
        </p:txBody>
      </p:sp>
      <p:sp>
        <p:nvSpPr>
          <p:cNvPr id="4" name="TextBox 3"/>
          <p:cNvSpPr txBox="1"/>
          <p:nvPr/>
        </p:nvSpPr>
        <p:spPr>
          <a:xfrm>
            <a:off x="8659446" y="6422513"/>
            <a:ext cx="348528" cy="276999"/>
          </a:xfrm>
          <a:prstGeom prst="rect">
            <a:avLst/>
          </a:prstGeom>
          <a:noFill/>
        </p:spPr>
        <p:txBody>
          <a:bodyPr wrap="square" rtlCol="0">
            <a:spAutoFit/>
          </a:bodyPr>
          <a:lstStyle/>
          <a:p>
            <a:fld id="{93E7DFC8-CE45-4788-93A0-9EBAB8F226CD}" type="slidenum">
              <a:rPr lang="en-US" sz="1200"/>
              <a:t>59</a:t>
            </a:fld>
            <a:endParaRPr lang="en-US" sz="1200" dirty="0"/>
          </a:p>
        </p:txBody>
      </p:sp>
    </p:spTree>
    <p:extLst>
      <p:ext uri="{BB962C8B-B14F-4D97-AF65-F5344CB8AC3E}">
        <p14:creationId xmlns:p14="http://schemas.microsoft.com/office/powerpoint/2010/main" val="88248220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192216" y="1992426"/>
            <a:ext cx="8678652" cy="1838425"/>
          </a:xfrm>
        </p:spPr>
        <p:txBody>
          <a:bodyPr>
            <a:normAutofit fontScale="90000"/>
          </a:bodyPr>
          <a:lstStyle/>
          <a:p>
            <a:r>
              <a:rPr lang="en-GB" b="1" dirty="0"/>
              <a:t>Break-out-session III.</a:t>
            </a:r>
            <a:br>
              <a:rPr lang="en-GB" b="1" dirty="0"/>
            </a:br>
            <a:r>
              <a:rPr lang="en-GB" b="1" dirty="0"/>
              <a:t>Fuelling a rescue plan: </a:t>
            </a:r>
            <a:br>
              <a:rPr lang="en-GB" b="1" dirty="0"/>
            </a:br>
            <a:r>
              <a:rPr lang="en-GB" b="1" dirty="0"/>
              <a:t>DIP financing, new lending </a:t>
            </a:r>
            <a:br>
              <a:rPr lang="en-GB" b="1" dirty="0"/>
            </a:br>
            <a:r>
              <a:rPr lang="en-GB" b="1" dirty="0"/>
              <a:t>options in Europe?</a:t>
            </a:r>
            <a:endParaRPr lang="en-US" b="1" dirty="0"/>
          </a:p>
        </p:txBody>
      </p:sp>
      <p:sp>
        <p:nvSpPr>
          <p:cNvPr id="3" name="Subtitle 2"/>
          <p:cNvSpPr>
            <a:spLocks noGrp="1"/>
          </p:cNvSpPr>
          <p:nvPr>
            <p:ph type="subTitle" idx="1"/>
          </p:nvPr>
        </p:nvSpPr>
        <p:spPr>
          <a:xfrm>
            <a:off x="192216" y="4534388"/>
            <a:ext cx="8800757" cy="2162849"/>
          </a:xfrm>
        </p:spPr>
        <p:txBody>
          <a:bodyPr rtlCol="0">
            <a:normAutofit/>
          </a:bodyPr>
          <a:lstStyle/>
          <a:p>
            <a:pPr fontAlgn="auto">
              <a:spcBef>
                <a:spcPts val="0"/>
              </a:spcBef>
              <a:spcAft>
                <a:spcPts val="1200"/>
              </a:spcAft>
              <a:defRPr/>
            </a:pPr>
            <a:r>
              <a:rPr lang="en-GB" sz="2400" dirty="0">
                <a:solidFill>
                  <a:srgbClr val="000000"/>
                </a:solidFill>
              </a:rPr>
              <a:t>Moderator: Devi Shah (Mayer Brown, UK)</a:t>
            </a:r>
          </a:p>
          <a:p>
            <a:pPr fontAlgn="auto">
              <a:spcBef>
                <a:spcPts val="0"/>
              </a:spcBef>
              <a:spcAft>
                <a:spcPts val="1200"/>
              </a:spcAft>
              <a:defRPr/>
            </a:pPr>
            <a:r>
              <a:rPr lang="en-GB" sz="2400" dirty="0" err="1">
                <a:solidFill>
                  <a:srgbClr val="000000"/>
                </a:solidFill>
              </a:rPr>
              <a:t>Tommaso</a:t>
            </a:r>
            <a:r>
              <a:rPr lang="en-GB" sz="2400" dirty="0">
                <a:solidFill>
                  <a:srgbClr val="000000"/>
                </a:solidFill>
              </a:rPr>
              <a:t> </a:t>
            </a:r>
            <a:r>
              <a:rPr lang="en-GB" sz="2400" dirty="0" err="1">
                <a:solidFill>
                  <a:srgbClr val="000000"/>
                </a:solidFill>
              </a:rPr>
              <a:t>Foco</a:t>
            </a:r>
            <a:r>
              <a:rPr lang="en-GB" sz="2400" dirty="0">
                <a:solidFill>
                  <a:srgbClr val="000000"/>
                </a:solidFill>
              </a:rPr>
              <a:t> (</a:t>
            </a:r>
            <a:r>
              <a:rPr lang="en-GB" sz="2400" dirty="0" err="1">
                <a:solidFill>
                  <a:srgbClr val="000000"/>
                </a:solidFill>
              </a:rPr>
              <a:t>Portolano</a:t>
            </a:r>
            <a:r>
              <a:rPr lang="en-GB" sz="2400" dirty="0">
                <a:solidFill>
                  <a:srgbClr val="000000"/>
                </a:solidFill>
              </a:rPr>
              <a:t> </a:t>
            </a:r>
            <a:r>
              <a:rPr lang="en-GB" sz="2400" dirty="0" err="1">
                <a:solidFill>
                  <a:srgbClr val="000000"/>
                </a:solidFill>
              </a:rPr>
              <a:t>Cavallo</a:t>
            </a:r>
            <a:r>
              <a:rPr lang="en-GB" sz="2400" dirty="0">
                <a:solidFill>
                  <a:srgbClr val="000000"/>
                </a:solidFill>
              </a:rPr>
              <a:t>, Italy)</a:t>
            </a:r>
          </a:p>
          <a:p>
            <a:pPr fontAlgn="auto">
              <a:spcBef>
                <a:spcPts val="0"/>
              </a:spcBef>
              <a:spcAft>
                <a:spcPts val="1200"/>
              </a:spcAft>
              <a:defRPr/>
            </a:pPr>
            <a:r>
              <a:rPr lang="en-GB" sz="2400" dirty="0">
                <a:solidFill>
                  <a:srgbClr val="000000"/>
                </a:solidFill>
              </a:rPr>
              <a:t>Ernst Giese (Giese and Partners, Czech Republic/Slovakia)</a:t>
            </a:r>
          </a:p>
          <a:p>
            <a:pPr fontAlgn="auto">
              <a:spcBef>
                <a:spcPts val="0"/>
              </a:spcBef>
              <a:spcAft>
                <a:spcPts val="1200"/>
              </a:spcAft>
              <a:defRPr/>
            </a:pPr>
            <a:r>
              <a:rPr lang="en-GB" sz="2400" dirty="0">
                <a:solidFill>
                  <a:srgbClr val="000000"/>
                </a:solidFill>
              </a:rPr>
              <a:t>Michael </a:t>
            </a:r>
            <a:r>
              <a:rPr lang="en-GB" sz="2400" dirty="0" err="1">
                <a:solidFill>
                  <a:srgbClr val="000000"/>
                </a:solidFill>
              </a:rPr>
              <a:t>Nienerza</a:t>
            </a:r>
            <a:r>
              <a:rPr lang="en-GB" sz="2400" dirty="0">
                <a:solidFill>
                  <a:srgbClr val="000000"/>
                </a:solidFill>
              </a:rPr>
              <a:t> (</a:t>
            </a:r>
            <a:r>
              <a:rPr lang="en-GB" sz="2400" dirty="0" err="1">
                <a:solidFill>
                  <a:srgbClr val="000000"/>
                </a:solidFill>
              </a:rPr>
              <a:t>Goerg</a:t>
            </a:r>
            <a:r>
              <a:rPr lang="en-GB" sz="2400" dirty="0">
                <a:solidFill>
                  <a:srgbClr val="000000"/>
                </a:solidFill>
              </a:rPr>
              <a:t>, Germany)</a:t>
            </a:r>
          </a:p>
        </p:txBody>
      </p:sp>
    </p:spTree>
    <p:extLst>
      <p:ext uri="{BB962C8B-B14F-4D97-AF65-F5344CB8AC3E}">
        <p14:creationId xmlns:p14="http://schemas.microsoft.com/office/powerpoint/2010/main" val="179042374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3082" y="2845260"/>
            <a:ext cx="8229600" cy="3681045"/>
          </a:xfrm>
        </p:spPr>
        <p:txBody>
          <a:bodyPr>
            <a:normAutofit fontScale="40000" lnSpcReduction="20000"/>
          </a:bodyPr>
          <a:lstStyle/>
          <a:p>
            <a:pPr>
              <a:spcAft>
                <a:spcPts val="1200"/>
              </a:spcAft>
            </a:pPr>
            <a:r>
              <a:rPr lang="en-GB" sz="3300"/>
              <a:t>US Bankruptcy Code is designed to encourage creditors to lend to debtors using debtor-in-possession financing (“DIP financing”).  Lenders are reluctant to extend credit to financially troubled companies, especially those in the bankruptcy process; Code provides incentives to induce new and existing lenders to provide financing to debtors</a:t>
            </a:r>
          </a:p>
          <a:p>
            <a:pPr>
              <a:spcAft>
                <a:spcPts val="1200"/>
              </a:spcAft>
            </a:pPr>
            <a:r>
              <a:rPr lang="en-GB" sz="3300"/>
              <a:t>DIP financing arrangements - often asset based revolving facilities advanced against a borrowing base consisting of inventory and accounts receivable.  However : increasingly structured to include term loans as well</a:t>
            </a:r>
          </a:p>
          <a:p>
            <a:pPr>
              <a:spcAft>
                <a:spcPts val="1200"/>
              </a:spcAft>
              <a:buFont typeface="Arial" pitchFamily="34" charset="0"/>
              <a:buChar char="•"/>
            </a:pPr>
            <a:r>
              <a:rPr lang="en-GB" sz="3300"/>
              <a:t>US DIP financing arrangements appear in three forms: </a:t>
            </a:r>
          </a:p>
          <a:p>
            <a:pPr marL="800100" lvl="1" indent="-400050">
              <a:spcAft>
                <a:spcPts val="1200"/>
              </a:spcAft>
              <a:buFont typeface="+mj-lt"/>
              <a:buAutoNum type="romanLcPeriod"/>
            </a:pPr>
            <a:r>
              <a:rPr lang="en-GB" sz="3300"/>
              <a:t>“Defensive” DIP Lending – Credit extended to a debtor-in-possession by pre-petition lenders or a subset of them. Extension of credit made generally to protect or improve pre-petition credit position;</a:t>
            </a:r>
          </a:p>
          <a:p>
            <a:pPr marL="800100" lvl="1" indent="-400050">
              <a:spcAft>
                <a:spcPts val="1200"/>
              </a:spcAft>
              <a:buFont typeface="+mj-lt"/>
              <a:buAutoNum type="romanLcPeriod"/>
            </a:pPr>
            <a:r>
              <a:rPr lang="en-GB" sz="3300"/>
              <a:t>“Offensive” DIP Lending – Credit extended to a debtor-in-possession by lenders with no or minimal pre-petition lending relationship;  lenders’ motivated by potential profitability and opportunity to provide exit financing; and</a:t>
            </a:r>
          </a:p>
          <a:p>
            <a:pPr marL="800100" lvl="1" indent="-400050">
              <a:spcAft>
                <a:spcPts val="1200"/>
              </a:spcAft>
              <a:buFont typeface="+mj-lt"/>
              <a:buAutoNum type="romanLcPeriod"/>
            </a:pPr>
            <a:r>
              <a:rPr lang="en-GB" sz="3300"/>
              <a:t>“Exit” Financing – Credit is extended to a reorganized company in connection with confirming a Chapter 11 plan and emergence from Ch 11 </a:t>
            </a:r>
          </a:p>
          <a:p>
            <a:pPr>
              <a:spcAft>
                <a:spcPts val="1200"/>
              </a:spcAft>
              <a:buFont typeface="Arial" pitchFamily="34" charset="0"/>
              <a:buChar char="•"/>
            </a:pPr>
            <a:endParaRPr lang="en-GB" sz="1400"/>
          </a:p>
        </p:txBody>
      </p:sp>
      <p:sp>
        <p:nvSpPr>
          <p:cNvPr id="4" name="Title 1"/>
          <p:cNvSpPr>
            <a:spLocks noGrp="1"/>
          </p:cNvSpPr>
          <p:nvPr>
            <p:ph type="title"/>
          </p:nvPr>
        </p:nvSpPr>
        <p:spPr>
          <a:xfrm>
            <a:off x="457200" y="1702261"/>
            <a:ext cx="8229600" cy="1143000"/>
          </a:xfrm>
        </p:spPr>
        <p:txBody>
          <a:bodyPr/>
          <a:lstStyle/>
          <a:p>
            <a:r>
              <a:rPr lang="en-GB"/>
              <a:t>US DIP Financing: An Introduction</a:t>
            </a:r>
          </a:p>
        </p:txBody>
      </p:sp>
    </p:spTree>
    <p:extLst>
      <p:ext uri="{BB962C8B-B14F-4D97-AF65-F5344CB8AC3E}">
        <p14:creationId xmlns:p14="http://schemas.microsoft.com/office/powerpoint/2010/main" val="61981834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US DIP Financing – Features</a:t>
            </a:r>
          </a:p>
        </p:txBody>
      </p:sp>
      <p:sp>
        <p:nvSpPr>
          <p:cNvPr id="3" name="Content Placeholder 2"/>
          <p:cNvSpPr>
            <a:spLocks noGrp="1"/>
          </p:cNvSpPr>
          <p:nvPr>
            <p:ph idx="1"/>
          </p:nvPr>
        </p:nvSpPr>
        <p:spPr>
          <a:xfrm>
            <a:off x="457200" y="2657475"/>
            <a:ext cx="8229600" cy="3521703"/>
          </a:xfrm>
        </p:spPr>
        <p:txBody>
          <a:bodyPr>
            <a:normAutofit/>
          </a:bodyPr>
          <a:lstStyle/>
          <a:p>
            <a:r>
              <a:rPr lang="en-GB" sz="2000"/>
              <a:t>Quick access to working capital for debtors</a:t>
            </a:r>
          </a:p>
          <a:p>
            <a:r>
              <a:rPr lang="en-GB" sz="2000"/>
              <a:t>Interest rates and fees may be much higher than a pre-petition loan</a:t>
            </a:r>
          </a:p>
          <a:p>
            <a:r>
              <a:rPr lang="en-GB" sz="2000"/>
              <a:t>DIP loans may lead to exit loans, which may also bear yields higher than pre-petition loans</a:t>
            </a:r>
          </a:p>
          <a:p>
            <a:r>
              <a:rPr lang="en-GB" sz="2000"/>
              <a:t>Super-priority</a:t>
            </a:r>
          </a:p>
          <a:p>
            <a:r>
              <a:rPr lang="en-GB" sz="2000"/>
              <a:t>The courts may authorise a security package</a:t>
            </a:r>
          </a:p>
          <a:p>
            <a:r>
              <a:rPr lang="en-GB" sz="2000"/>
              <a:t>Automatic perfection</a:t>
            </a:r>
          </a:p>
          <a:p>
            <a:r>
              <a:rPr lang="en-GB" sz="2000"/>
              <a:t>Interests of existing security holders must be adequately protected</a:t>
            </a:r>
          </a:p>
          <a:p>
            <a:endParaRPr lang="en-GB"/>
          </a:p>
        </p:txBody>
      </p:sp>
    </p:spTree>
    <p:extLst>
      <p:ext uri="{BB962C8B-B14F-4D97-AF65-F5344CB8AC3E}">
        <p14:creationId xmlns:p14="http://schemas.microsoft.com/office/powerpoint/2010/main" val="19133116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a:t>Europe and DIP Financing – The EU Directive</a:t>
            </a:r>
          </a:p>
        </p:txBody>
      </p:sp>
      <p:sp>
        <p:nvSpPr>
          <p:cNvPr id="3" name="Content Placeholder 2"/>
          <p:cNvSpPr>
            <a:spLocks noGrp="1"/>
          </p:cNvSpPr>
          <p:nvPr>
            <p:ph idx="1"/>
          </p:nvPr>
        </p:nvSpPr>
        <p:spPr>
          <a:xfrm>
            <a:off x="457200" y="3027823"/>
            <a:ext cx="8229600" cy="3489517"/>
          </a:xfrm>
        </p:spPr>
        <p:txBody>
          <a:bodyPr>
            <a:noAutofit/>
          </a:bodyPr>
          <a:lstStyle/>
          <a:p>
            <a:r>
              <a:rPr lang="en-GB" sz="1600"/>
              <a:t>22 November 2016 - European Commission published a proposal for a Directive on preventative restructuring frameworks, second chance and measures to increase the efficiency of restructuring, insolvency and discharge procedures and amending Directive 2012/30/EU (2016/0539 (COD))</a:t>
            </a:r>
          </a:p>
          <a:p>
            <a:r>
              <a:rPr lang="en-GB" sz="1600"/>
              <a:t>Commission’s Proposal for a Directive sets out rules aimed at ensuring that “... </a:t>
            </a:r>
            <a:r>
              <a:rPr lang="en-GB" sz="1600" i="1"/>
              <a:t>viable enterprises in financial difficulties have access to effective national preventative restructuring frameworks which enable them to continue operating </a:t>
            </a:r>
            <a:r>
              <a:rPr lang="en-GB" sz="1600"/>
              <a:t>...” (Recital 1)</a:t>
            </a:r>
          </a:p>
          <a:p>
            <a:r>
              <a:rPr lang="en-GB" sz="1600"/>
              <a:t>Debtor negotiates a plan with creditors or select classes of creditors and (where national law so provides, shareholders) that – if voted on by the prescribed majority and approved by administrative and/or judicial authorities – becomes binding, even on dissenting parties to the plan</a:t>
            </a:r>
          </a:p>
        </p:txBody>
      </p:sp>
    </p:spTree>
    <p:extLst>
      <p:ext uri="{BB962C8B-B14F-4D97-AF65-F5344CB8AC3E}">
        <p14:creationId xmlns:p14="http://schemas.microsoft.com/office/powerpoint/2010/main" val="65760542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a:t>Europe and DIP Financing – The EU Directive</a:t>
            </a:r>
            <a:endParaRPr lang="en-US"/>
          </a:p>
        </p:txBody>
      </p:sp>
      <p:sp>
        <p:nvSpPr>
          <p:cNvPr id="3" name="Content Placeholder 2"/>
          <p:cNvSpPr>
            <a:spLocks noGrp="1"/>
          </p:cNvSpPr>
          <p:nvPr>
            <p:ph idx="1"/>
          </p:nvPr>
        </p:nvSpPr>
        <p:spPr/>
        <p:txBody>
          <a:bodyPr>
            <a:normAutofit/>
          </a:bodyPr>
          <a:lstStyle/>
          <a:p>
            <a:r>
              <a:rPr lang="en-US" sz="1600" b="1"/>
              <a:t>A16</a:t>
            </a:r>
            <a:r>
              <a:rPr lang="en-US" sz="1600"/>
              <a:t>: </a:t>
            </a:r>
          </a:p>
          <a:p>
            <a:pPr lvl="1"/>
            <a:r>
              <a:rPr lang="en-US" sz="1600"/>
              <a:t>Member States to ensure new financing and interim financing are “adequately encouraged and protected”; new financing to be approved with the plan by judicial or administrative authority</a:t>
            </a:r>
          </a:p>
          <a:p>
            <a:pPr lvl="1"/>
            <a:r>
              <a:rPr lang="en-US" sz="1600"/>
              <a:t>Can be ranked at least senior to ordinary unsecured creditors </a:t>
            </a:r>
          </a:p>
          <a:p>
            <a:pPr lvl="1"/>
            <a:r>
              <a:rPr lang="en-US" sz="1600"/>
              <a:t>DIP lenders to be exempted from liability on a subsequent insolvency in the absence fraud/bad faith</a:t>
            </a:r>
          </a:p>
          <a:p>
            <a:r>
              <a:rPr lang="en-US" sz="1600" b="1"/>
              <a:t>A17:</a:t>
            </a:r>
          </a:p>
          <a:p>
            <a:pPr lvl="1"/>
            <a:r>
              <a:rPr lang="en-US" sz="1600"/>
              <a:t>New credit outside the ordinary course of business made “in contemplation of a restructuring plan” which is confirmed or “closely connected” with it not subject to clawback/other insolvency challenge on subsequent insolvency (absent fraud/bad faith)</a:t>
            </a:r>
          </a:p>
          <a:p>
            <a:pPr lvl="1"/>
            <a:endParaRPr lang="en-US" sz="1200"/>
          </a:p>
        </p:txBody>
      </p:sp>
    </p:spTree>
    <p:extLst>
      <p:ext uri="{BB962C8B-B14F-4D97-AF65-F5344CB8AC3E}">
        <p14:creationId xmlns:p14="http://schemas.microsoft.com/office/powerpoint/2010/main" val="150086899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a:t>DIP Finance in Europe  </a:t>
            </a:r>
          </a:p>
        </p:txBody>
      </p:sp>
      <p:sp>
        <p:nvSpPr>
          <p:cNvPr id="3" name="Content Placeholder 2"/>
          <p:cNvSpPr>
            <a:spLocks noGrp="1"/>
          </p:cNvSpPr>
          <p:nvPr>
            <p:ph idx="1"/>
          </p:nvPr>
        </p:nvSpPr>
        <p:spPr/>
        <p:txBody>
          <a:bodyPr/>
          <a:lstStyle/>
          <a:p>
            <a:r>
              <a:rPr lang="en-US"/>
              <a:t>Availability – not generally available </a:t>
            </a:r>
          </a:p>
          <a:p>
            <a:r>
              <a:rPr lang="en-US"/>
              <a:t>Alternative approaches adopted</a:t>
            </a:r>
          </a:p>
        </p:txBody>
      </p:sp>
    </p:spTree>
    <p:extLst>
      <p:ext uri="{BB962C8B-B14F-4D97-AF65-F5344CB8AC3E}">
        <p14:creationId xmlns:p14="http://schemas.microsoft.com/office/powerpoint/2010/main" val="670472890"/>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5992" y="1637127"/>
            <a:ext cx="8229600" cy="1143000"/>
          </a:xfrm>
        </p:spPr>
        <p:txBody>
          <a:bodyPr>
            <a:normAutofit fontScale="90000"/>
          </a:bodyPr>
          <a:lstStyle/>
          <a:p>
            <a:r>
              <a:rPr lang="en-US" dirty="0"/>
              <a:t>Italian Bankruptcy Law – DIP Finance Provisions</a:t>
            </a:r>
            <a:endParaRPr lang="en-GB" dirty="0"/>
          </a:p>
        </p:txBody>
      </p:sp>
      <p:sp>
        <p:nvSpPr>
          <p:cNvPr id="3" name="Content Placeholder 2"/>
          <p:cNvSpPr>
            <a:spLocks noGrp="1"/>
          </p:cNvSpPr>
          <p:nvPr>
            <p:ph idx="1"/>
          </p:nvPr>
        </p:nvSpPr>
        <p:spPr>
          <a:xfrm>
            <a:off x="465992" y="2780127"/>
            <a:ext cx="8229600" cy="4077873"/>
          </a:xfrm>
        </p:spPr>
        <p:txBody>
          <a:bodyPr>
            <a:normAutofit fontScale="55000" lnSpcReduction="20000"/>
          </a:bodyPr>
          <a:lstStyle/>
          <a:p>
            <a:pPr>
              <a:buNone/>
            </a:pPr>
            <a:r>
              <a:rPr lang="en-US" b="1" dirty="0"/>
              <a:t>Three forms of DIP financing</a:t>
            </a:r>
            <a:endParaRPr lang="en-GB" dirty="0"/>
          </a:p>
          <a:p>
            <a:r>
              <a:rPr lang="en-US" dirty="0"/>
              <a:t>Post-filing financing: made after the rescue plan is approved by the creditors and the court with the aim of facilitating performance of the plan by the debtor</a:t>
            </a:r>
            <a:endParaRPr lang="en-GB" dirty="0"/>
          </a:p>
          <a:p>
            <a:r>
              <a:rPr lang="en-US" dirty="0"/>
              <a:t>Pre-filing financing (</a:t>
            </a:r>
            <a:r>
              <a:rPr lang="en-US" i="1" dirty="0"/>
              <a:t>bridge financing</a:t>
            </a:r>
            <a:r>
              <a:rPr lang="en-US" dirty="0"/>
              <a:t>): made before petition is filed with the aim of allowing the debtor to avoid insolvency and </a:t>
            </a:r>
            <a:r>
              <a:rPr lang="en-US" dirty="0" err="1"/>
              <a:t>stabilise</a:t>
            </a:r>
            <a:r>
              <a:rPr lang="en-US" dirty="0"/>
              <a:t> the business and allow time to prepare a filing</a:t>
            </a:r>
            <a:endParaRPr lang="en-GB" dirty="0"/>
          </a:p>
          <a:p>
            <a:r>
              <a:rPr lang="en-US" dirty="0"/>
              <a:t>Financing concurrent with filing (</a:t>
            </a:r>
            <a:r>
              <a:rPr lang="en-US" i="1" dirty="0"/>
              <a:t>interim financing</a:t>
            </a:r>
            <a:r>
              <a:rPr lang="en-US" dirty="0"/>
              <a:t>): made upon filing with the aim of providing the debtor immediate cash and working capital facilities to ensure continuity of operations (paying employees, vendors etc)</a:t>
            </a:r>
          </a:p>
          <a:p>
            <a:pPr>
              <a:buNone/>
            </a:pPr>
            <a:endParaRPr lang="en-GB" dirty="0"/>
          </a:p>
          <a:p>
            <a:pPr>
              <a:buNone/>
            </a:pPr>
            <a:r>
              <a:rPr lang="en-US" b="1" dirty="0"/>
              <a:t>Protections</a:t>
            </a:r>
            <a:endParaRPr lang="en-GB" dirty="0"/>
          </a:p>
          <a:p>
            <a:r>
              <a:rPr lang="en-US" dirty="0"/>
              <a:t>Protection of DIP lenders:  </a:t>
            </a:r>
            <a:r>
              <a:rPr lang="en-US" dirty="0" err="1"/>
              <a:t>superpriority</a:t>
            </a:r>
            <a:r>
              <a:rPr lang="en-US" dirty="0"/>
              <a:t> claims</a:t>
            </a:r>
          </a:p>
          <a:p>
            <a:r>
              <a:rPr lang="en-US" dirty="0"/>
              <a:t>Protection of pre-existing creditors:  authorization of the bankruptcy court;  expert’s opinion attesting to the fact that DIP financing is necessary </a:t>
            </a:r>
            <a:r>
              <a:rPr lang="en-US" dirty="0" err="1"/>
              <a:t>inthe</a:t>
            </a:r>
            <a:r>
              <a:rPr lang="en-US" dirty="0"/>
              <a:t> best interest of all creditors</a:t>
            </a:r>
            <a:endParaRPr lang="en-GB" dirty="0"/>
          </a:p>
        </p:txBody>
      </p:sp>
    </p:spTree>
    <p:extLst>
      <p:ext uri="{BB962C8B-B14F-4D97-AF65-F5344CB8AC3E}">
        <p14:creationId xmlns:p14="http://schemas.microsoft.com/office/powerpoint/2010/main" val="362711276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a:t>DIP Financing in </a:t>
            </a:r>
            <a:r>
              <a:rPr lang="cs-CZ"/>
              <a:t>the Czech Republic</a:t>
            </a:r>
            <a:endParaRPr lang="en-GB"/>
          </a:p>
        </p:txBody>
      </p:sp>
      <p:sp>
        <p:nvSpPr>
          <p:cNvPr id="3" name="Content Placeholder 2"/>
          <p:cNvSpPr>
            <a:spLocks noGrp="1"/>
          </p:cNvSpPr>
          <p:nvPr>
            <p:ph idx="1"/>
          </p:nvPr>
        </p:nvSpPr>
        <p:spPr/>
        <p:txBody>
          <a:bodyPr>
            <a:normAutofit fontScale="70000" lnSpcReduction="20000"/>
          </a:bodyPr>
          <a:lstStyle/>
          <a:p>
            <a:pPr>
              <a:spcBef>
                <a:spcPts val="1200"/>
              </a:spcBef>
            </a:pPr>
            <a:r>
              <a:rPr lang="en-US" sz="3400"/>
              <a:t>In the Czech Republic there is no DIP financing market </a:t>
            </a:r>
          </a:p>
          <a:p>
            <a:pPr>
              <a:spcBef>
                <a:spcPts val="1200"/>
              </a:spcBef>
            </a:pPr>
            <a:r>
              <a:rPr lang="en-US" sz="3400"/>
              <a:t>High risk for banks and other lenders when providing loans</a:t>
            </a:r>
          </a:p>
          <a:p>
            <a:pPr>
              <a:spcBef>
                <a:spcPts val="1200"/>
              </a:spcBef>
            </a:pPr>
            <a:r>
              <a:rPr lang="en-US" sz="3400"/>
              <a:t>Loan agreements can be declared void</a:t>
            </a:r>
          </a:p>
          <a:p>
            <a:pPr>
              <a:spcBef>
                <a:spcPts val="1200"/>
              </a:spcBef>
            </a:pPr>
            <a:r>
              <a:rPr lang="en-US" sz="3400"/>
              <a:t>Loans cannot be properly secured; high clawback risk</a:t>
            </a:r>
          </a:p>
          <a:p>
            <a:pPr>
              <a:spcBef>
                <a:spcPts val="1200"/>
              </a:spcBef>
            </a:pPr>
            <a:r>
              <a:rPr lang="en-US" sz="3400"/>
              <a:t>Installments paid by the borrower can be contested</a:t>
            </a:r>
          </a:p>
          <a:p>
            <a:pPr>
              <a:spcBef>
                <a:spcPts val="1200"/>
              </a:spcBef>
            </a:pPr>
            <a:r>
              <a:rPr lang="en-US" sz="3400"/>
              <a:t>Liability of management for damages due to delay of insolvency proceeding</a:t>
            </a:r>
          </a:p>
          <a:p>
            <a:pPr>
              <a:buNone/>
            </a:pPr>
            <a:endParaRPr lang="en-GB"/>
          </a:p>
        </p:txBody>
      </p:sp>
    </p:spTree>
    <p:extLst>
      <p:ext uri="{BB962C8B-B14F-4D97-AF65-F5344CB8AC3E}">
        <p14:creationId xmlns:p14="http://schemas.microsoft.com/office/powerpoint/2010/main" val="32989819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DIP Finance in Germany</a:t>
            </a:r>
          </a:p>
        </p:txBody>
      </p:sp>
      <p:sp>
        <p:nvSpPr>
          <p:cNvPr id="3" name="Inhaltsplatzhalter 2"/>
          <p:cNvSpPr>
            <a:spLocks noGrp="1"/>
          </p:cNvSpPr>
          <p:nvPr>
            <p:ph idx="1"/>
          </p:nvPr>
        </p:nvSpPr>
        <p:spPr>
          <a:xfrm>
            <a:off x="457200" y="3027823"/>
            <a:ext cx="8229600" cy="3736961"/>
          </a:xfrm>
        </p:spPr>
        <p:txBody>
          <a:bodyPr>
            <a:normAutofit fontScale="77500" lnSpcReduction="20000"/>
          </a:bodyPr>
          <a:lstStyle/>
          <a:p>
            <a:r>
              <a:rPr lang="en-GB"/>
              <a:t>Currently no statutory framework. Necessary?</a:t>
            </a:r>
          </a:p>
          <a:p>
            <a:r>
              <a:rPr lang="en-GB"/>
              <a:t>In preventive restructuring</a:t>
            </a:r>
          </a:p>
          <a:p>
            <a:pPr lvl="1"/>
            <a:r>
              <a:rPr lang="en-GB"/>
              <a:t>High yield commercial lenders compete with existing lenders</a:t>
            </a:r>
          </a:p>
          <a:p>
            <a:pPr lvl="1"/>
            <a:r>
              <a:rPr lang="en-GB"/>
              <a:t>Lenders often require a restructuring opinion (IDW S6 Standard)</a:t>
            </a:r>
          </a:p>
          <a:p>
            <a:r>
              <a:rPr lang="en-GB"/>
              <a:t>In insolvency proceedings</a:t>
            </a:r>
          </a:p>
          <a:p>
            <a:pPr lvl="1"/>
            <a:r>
              <a:rPr lang="en-GB"/>
              <a:t>Secured creditors often consent to “use” of working capital (</a:t>
            </a:r>
            <a:r>
              <a:rPr lang="en-GB" i="1"/>
              <a:t>unechter Massekredit</a:t>
            </a:r>
            <a:r>
              <a:rPr lang="en-GB"/>
              <a:t>)</a:t>
            </a:r>
          </a:p>
          <a:p>
            <a:pPr lvl="1"/>
            <a:r>
              <a:rPr lang="en-GB"/>
              <a:t>Lenders are typically existing lenders, few commercial lenders (e.g. Comindo)</a:t>
            </a:r>
          </a:p>
          <a:p>
            <a:pPr lvl="1"/>
            <a:r>
              <a:rPr lang="en-GB"/>
              <a:t>In insolvency plan proceedings certain privileges for DIP finance are possible for the time after the plan as become effective</a:t>
            </a:r>
          </a:p>
          <a:p>
            <a:pPr lvl="1"/>
            <a:endParaRPr lang="en-GB"/>
          </a:p>
          <a:p>
            <a:endParaRPr lang="en-GB"/>
          </a:p>
        </p:txBody>
      </p:sp>
    </p:spTree>
    <p:extLst>
      <p:ext uri="{BB962C8B-B14F-4D97-AF65-F5344CB8AC3E}">
        <p14:creationId xmlns:p14="http://schemas.microsoft.com/office/powerpoint/2010/main" val="285207897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DIP Finance – Trends in the US</a:t>
            </a:r>
          </a:p>
        </p:txBody>
      </p:sp>
      <p:sp>
        <p:nvSpPr>
          <p:cNvPr id="3" name="Content Placeholder 2"/>
          <p:cNvSpPr>
            <a:spLocks noGrp="1"/>
          </p:cNvSpPr>
          <p:nvPr>
            <p:ph idx="1"/>
          </p:nvPr>
        </p:nvSpPr>
        <p:spPr/>
        <p:txBody>
          <a:bodyPr/>
          <a:lstStyle/>
          <a:p>
            <a:r>
              <a:rPr lang="en-GB" sz="2400"/>
              <a:t>Interest rates remain high and maturity dates remain low</a:t>
            </a:r>
          </a:p>
          <a:p>
            <a:r>
              <a:rPr lang="en-GB" sz="2400"/>
              <a:t>Milestones – many DIP loan agreements now include an obligation to meet milestones eg related to operational performance</a:t>
            </a:r>
          </a:p>
          <a:p>
            <a:r>
              <a:rPr lang="en-GB" sz="2400"/>
              <a:t>Objections by unsecured creditors’ committee/litigation and litigation between proposed DIP lenders and other finance parties, particularly where debt has been traded</a:t>
            </a:r>
          </a:p>
        </p:txBody>
      </p:sp>
    </p:spTree>
    <p:extLst>
      <p:ext uri="{BB962C8B-B14F-4D97-AF65-F5344CB8AC3E}">
        <p14:creationId xmlns:p14="http://schemas.microsoft.com/office/powerpoint/2010/main" val="115620382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938567"/>
            <a:ext cx="8229600" cy="1143000"/>
          </a:xfrm>
        </p:spPr>
        <p:txBody>
          <a:bodyPr>
            <a:normAutofit fontScale="90000"/>
          </a:bodyPr>
          <a:lstStyle/>
          <a:p>
            <a:r>
              <a:rPr lang="en-GB"/>
              <a:t>DIP Finance – Trends and Potential Developments in Europe</a:t>
            </a:r>
          </a:p>
        </p:txBody>
      </p:sp>
      <p:sp>
        <p:nvSpPr>
          <p:cNvPr id="3" name="Content Placeholder 2"/>
          <p:cNvSpPr>
            <a:spLocks noGrp="1"/>
          </p:cNvSpPr>
          <p:nvPr>
            <p:ph idx="1"/>
          </p:nvPr>
        </p:nvSpPr>
        <p:spPr>
          <a:xfrm>
            <a:off x="457200" y="3264130"/>
            <a:ext cx="8229600" cy="3151354"/>
          </a:xfrm>
        </p:spPr>
        <p:txBody>
          <a:bodyPr/>
          <a:lstStyle/>
          <a:p>
            <a:r>
              <a:rPr lang="en-GB" sz="2400" dirty="0"/>
              <a:t>Reform in line with Directive?</a:t>
            </a:r>
          </a:p>
          <a:p>
            <a:r>
              <a:rPr lang="en-GB" sz="2400" dirty="0"/>
              <a:t>Obstacles to development of a DIP market</a:t>
            </a:r>
          </a:p>
          <a:p>
            <a:endParaRPr lang="en-GB" sz="2400" dirty="0"/>
          </a:p>
        </p:txBody>
      </p:sp>
    </p:spTree>
    <p:extLst>
      <p:ext uri="{BB962C8B-B14F-4D97-AF65-F5344CB8AC3E}">
        <p14:creationId xmlns:p14="http://schemas.microsoft.com/office/powerpoint/2010/main" val="155725678"/>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192216" y="2218057"/>
            <a:ext cx="8678652" cy="1838425"/>
          </a:xfrm>
        </p:spPr>
        <p:txBody>
          <a:bodyPr>
            <a:normAutofit fontScale="90000"/>
          </a:bodyPr>
          <a:lstStyle/>
          <a:p>
            <a:r>
              <a:rPr lang="en-GB" b="1" dirty="0"/>
              <a:t>Break-out-session IV.</a:t>
            </a:r>
            <a:br>
              <a:rPr lang="en-GB" b="1" dirty="0"/>
            </a:br>
            <a:r>
              <a:rPr lang="en-GB" b="1" dirty="0"/>
              <a:t>The EU Commission Directive proposal and the UK Insolvency Service 2016 Review Proposal: </a:t>
            </a:r>
            <a:br>
              <a:rPr lang="en-GB" b="1" dirty="0"/>
            </a:br>
            <a:r>
              <a:rPr lang="en-GB" b="1" dirty="0"/>
              <a:t>Is there any difference in substance?</a:t>
            </a:r>
            <a:endParaRPr lang="en-US" b="1" dirty="0"/>
          </a:p>
        </p:txBody>
      </p:sp>
      <p:sp>
        <p:nvSpPr>
          <p:cNvPr id="3" name="Subtitle 2"/>
          <p:cNvSpPr>
            <a:spLocks noGrp="1"/>
          </p:cNvSpPr>
          <p:nvPr>
            <p:ph type="subTitle" idx="1"/>
          </p:nvPr>
        </p:nvSpPr>
        <p:spPr>
          <a:xfrm>
            <a:off x="192216" y="5021276"/>
            <a:ext cx="8800757" cy="2162849"/>
          </a:xfrm>
        </p:spPr>
        <p:txBody>
          <a:bodyPr rtlCol="0">
            <a:normAutofit/>
          </a:bodyPr>
          <a:lstStyle/>
          <a:p>
            <a:pPr fontAlgn="auto">
              <a:spcBef>
                <a:spcPts val="0"/>
              </a:spcBef>
              <a:spcAft>
                <a:spcPts val="1200"/>
              </a:spcAft>
              <a:defRPr/>
            </a:pPr>
            <a:r>
              <a:rPr lang="en-GB" sz="2400" dirty="0">
                <a:solidFill>
                  <a:srgbClr val="000000"/>
                </a:solidFill>
              </a:rPr>
              <a:t>Moderator: Frances Coulson (Moon </a:t>
            </a:r>
            <a:r>
              <a:rPr lang="en-GB" sz="2400" dirty="0" err="1">
                <a:solidFill>
                  <a:srgbClr val="000000"/>
                </a:solidFill>
              </a:rPr>
              <a:t>Beever</a:t>
            </a:r>
            <a:r>
              <a:rPr lang="en-GB" sz="2400" dirty="0">
                <a:solidFill>
                  <a:srgbClr val="000000"/>
                </a:solidFill>
              </a:rPr>
              <a:t>, UK)</a:t>
            </a:r>
          </a:p>
          <a:p>
            <a:pPr fontAlgn="auto">
              <a:spcBef>
                <a:spcPts val="0"/>
              </a:spcBef>
              <a:spcAft>
                <a:spcPts val="1200"/>
              </a:spcAft>
              <a:defRPr/>
            </a:pPr>
            <a:r>
              <a:rPr lang="en-GB" sz="2400" dirty="0" err="1">
                <a:solidFill>
                  <a:srgbClr val="000000"/>
                </a:solidFill>
              </a:rPr>
              <a:t>Reinhard</a:t>
            </a:r>
            <a:r>
              <a:rPr lang="en-GB" sz="2400" dirty="0">
                <a:solidFill>
                  <a:srgbClr val="000000"/>
                </a:solidFill>
              </a:rPr>
              <a:t> </a:t>
            </a:r>
            <a:r>
              <a:rPr lang="en-GB" sz="2400" dirty="0" err="1">
                <a:solidFill>
                  <a:srgbClr val="000000"/>
                </a:solidFill>
              </a:rPr>
              <a:t>Dammann</a:t>
            </a:r>
            <a:r>
              <a:rPr lang="en-GB" sz="2400" dirty="0">
                <a:solidFill>
                  <a:srgbClr val="000000"/>
                </a:solidFill>
              </a:rPr>
              <a:t> (Clifford Chance, France)</a:t>
            </a:r>
          </a:p>
          <a:p>
            <a:pPr fontAlgn="auto">
              <a:spcBef>
                <a:spcPts val="0"/>
              </a:spcBef>
              <a:spcAft>
                <a:spcPts val="1200"/>
              </a:spcAft>
              <a:defRPr/>
            </a:pPr>
            <a:r>
              <a:rPr lang="en-GB" sz="2400" dirty="0">
                <a:solidFill>
                  <a:srgbClr val="000000"/>
                </a:solidFill>
              </a:rPr>
              <a:t>Michael </a:t>
            </a:r>
            <a:r>
              <a:rPr lang="en-GB" sz="2400" dirty="0" err="1">
                <a:solidFill>
                  <a:srgbClr val="000000"/>
                </a:solidFill>
              </a:rPr>
              <a:t>McAteer</a:t>
            </a:r>
            <a:r>
              <a:rPr lang="en-GB" sz="2400" dirty="0">
                <a:solidFill>
                  <a:srgbClr val="000000"/>
                </a:solidFill>
              </a:rPr>
              <a:t> (Grant Thornton, Ireland)</a:t>
            </a:r>
          </a:p>
        </p:txBody>
      </p:sp>
    </p:spTree>
    <p:extLst>
      <p:ext uri="{BB962C8B-B14F-4D97-AF65-F5344CB8AC3E}">
        <p14:creationId xmlns:p14="http://schemas.microsoft.com/office/powerpoint/2010/main" val="938163283"/>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2959747"/>
          </a:xfrm>
        </p:spPr>
        <p:txBody>
          <a:bodyPr>
            <a:normAutofit/>
          </a:bodyPr>
          <a:lstStyle/>
          <a:p>
            <a:r>
              <a:rPr lang="en-IE" sz="2600" dirty="0"/>
              <a:t>EU Directive</a:t>
            </a:r>
          </a:p>
          <a:p>
            <a:pPr lvl="1"/>
            <a:r>
              <a:rPr lang="en-IE" sz="1800" dirty="0"/>
              <a:t>….access to an effective preventive restructuring framework that enables them to restructure their debts or business, restore their viability and avoid insolvency.” – Title II, Chapter 1 , article 4. </a:t>
            </a:r>
          </a:p>
          <a:p>
            <a:r>
              <a:rPr lang="en-IE" sz="2600" dirty="0"/>
              <a:t>UK Review</a:t>
            </a:r>
          </a:p>
          <a:p>
            <a:pPr lvl="1"/>
            <a:r>
              <a:rPr lang="en-IE" sz="1800" dirty="0"/>
              <a:t>“… to give a Company the best possible chance to restructure its debts and return to profitability while protecting its employees and creditors” – </a:t>
            </a:r>
            <a:r>
              <a:rPr lang="en-IE" sz="1800" dirty="0" err="1"/>
              <a:t>Rt</a:t>
            </a:r>
            <a:r>
              <a:rPr lang="en-IE" sz="1800" dirty="0"/>
              <a:t> Hon Sajid Javid</a:t>
            </a:r>
          </a:p>
          <a:p>
            <a:pPr>
              <a:spcAft>
                <a:spcPts val="1200"/>
              </a:spcAft>
            </a:pPr>
            <a:endParaRPr lang="en-GB" sz="2200" dirty="0"/>
          </a:p>
        </p:txBody>
      </p:sp>
    </p:spTree>
    <p:extLst>
      <p:ext uri="{BB962C8B-B14F-4D97-AF65-F5344CB8AC3E}">
        <p14:creationId xmlns:p14="http://schemas.microsoft.com/office/powerpoint/2010/main" val="585619842"/>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2959747"/>
          </a:xfrm>
        </p:spPr>
        <p:txBody>
          <a:bodyPr>
            <a:normAutofit/>
          </a:bodyPr>
          <a:lstStyle/>
          <a:p>
            <a:pPr marL="0" indent="0">
              <a:buNone/>
            </a:pPr>
            <a:r>
              <a:rPr lang="en-IE" sz="2600" dirty="0"/>
              <a:t>Broad description of current restructuring frameworks in:</a:t>
            </a:r>
          </a:p>
          <a:p>
            <a:pPr marL="0" indent="0">
              <a:buNone/>
            </a:pPr>
            <a:endParaRPr lang="en-IE" sz="2600" dirty="0"/>
          </a:p>
          <a:p>
            <a:pPr lvl="1"/>
            <a:r>
              <a:rPr lang="en-IE" sz="2200" dirty="0"/>
              <a:t>England &amp;Wales</a:t>
            </a:r>
          </a:p>
          <a:p>
            <a:pPr lvl="1"/>
            <a:r>
              <a:rPr lang="en-IE" sz="2200" dirty="0"/>
              <a:t>Ireland</a:t>
            </a:r>
          </a:p>
          <a:p>
            <a:pPr lvl="1"/>
            <a:r>
              <a:rPr lang="en-IE" sz="2200" dirty="0"/>
              <a:t>France</a:t>
            </a:r>
          </a:p>
          <a:p>
            <a:pPr>
              <a:spcAft>
                <a:spcPts val="1200"/>
              </a:spcAft>
            </a:pPr>
            <a:endParaRPr lang="en-GB" sz="2200" dirty="0"/>
          </a:p>
        </p:txBody>
      </p:sp>
    </p:spTree>
    <p:extLst>
      <p:ext uri="{BB962C8B-B14F-4D97-AF65-F5344CB8AC3E}">
        <p14:creationId xmlns:p14="http://schemas.microsoft.com/office/powerpoint/2010/main" val="1376003892"/>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2959747"/>
          </a:xfrm>
        </p:spPr>
        <p:txBody>
          <a:bodyPr>
            <a:normAutofit fontScale="25000" lnSpcReduction="20000"/>
          </a:bodyPr>
          <a:lstStyle/>
          <a:p>
            <a:pPr>
              <a:spcAft>
                <a:spcPts val="1200"/>
              </a:spcAft>
            </a:pPr>
            <a:r>
              <a:rPr lang="en-GB" sz="7400" dirty="0"/>
              <a:t>QUESTIONS FOR DISCUSSION</a:t>
            </a:r>
          </a:p>
          <a:p>
            <a:pPr lvl="1">
              <a:spcAft>
                <a:spcPts val="1200"/>
              </a:spcAft>
            </a:pPr>
            <a:r>
              <a:rPr lang="en-GB" sz="7400" dirty="0"/>
              <a:t>What are the major </a:t>
            </a:r>
            <a:r>
              <a:rPr lang="en-GB" sz="7400" b="1" dirty="0"/>
              <a:t>differences in focus and drivers </a:t>
            </a:r>
            <a:r>
              <a:rPr lang="en-GB" sz="7400" dirty="0"/>
              <a:t>between the Commission proposals and the UK Review?</a:t>
            </a:r>
          </a:p>
          <a:p>
            <a:pPr lvl="1">
              <a:spcAft>
                <a:spcPts val="1200"/>
              </a:spcAft>
            </a:pPr>
            <a:r>
              <a:rPr lang="en-GB" sz="7400" dirty="0"/>
              <a:t>What do you think are the </a:t>
            </a:r>
            <a:r>
              <a:rPr lang="en-GB" sz="7400" b="1" dirty="0"/>
              <a:t>most beneficial suggestions </a:t>
            </a:r>
            <a:r>
              <a:rPr lang="en-GB" sz="7400" dirty="0"/>
              <a:t>for restructuring (if any) in each document?</a:t>
            </a:r>
          </a:p>
          <a:p>
            <a:pPr lvl="1">
              <a:spcAft>
                <a:spcPts val="1200"/>
              </a:spcAft>
            </a:pPr>
            <a:r>
              <a:rPr lang="en-GB" sz="7400" dirty="0"/>
              <a:t>What do you think are the </a:t>
            </a:r>
            <a:r>
              <a:rPr lang="en-GB" sz="7400" b="1" dirty="0"/>
              <a:t>most problematic suggestions </a:t>
            </a:r>
            <a:r>
              <a:rPr lang="en-GB" sz="7400" dirty="0"/>
              <a:t>in each document?</a:t>
            </a:r>
          </a:p>
          <a:p>
            <a:pPr lvl="1">
              <a:spcAft>
                <a:spcPts val="1200"/>
              </a:spcAft>
            </a:pPr>
            <a:r>
              <a:rPr lang="en-GB" sz="7400" dirty="0"/>
              <a:t>What do you think are the </a:t>
            </a:r>
            <a:r>
              <a:rPr lang="en-GB" sz="7400" b="1" dirty="0"/>
              <a:t>principal differences in practical challenges </a:t>
            </a:r>
            <a:r>
              <a:rPr lang="en-GB" sz="7400" dirty="0"/>
              <a:t>for the UK and for other EU countries in adopting or reforming a restructuring framework?</a:t>
            </a:r>
          </a:p>
          <a:p>
            <a:pPr lvl="1">
              <a:spcAft>
                <a:spcPts val="1200"/>
              </a:spcAft>
            </a:pPr>
            <a:r>
              <a:rPr lang="en-GB" sz="7400" dirty="0"/>
              <a:t>What, if any, are the </a:t>
            </a:r>
            <a:r>
              <a:rPr lang="en-GB" sz="7400" b="1" dirty="0"/>
              <a:t>different approaches to lending and loan enforcement </a:t>
            </a:r>
            <a:r>
              <a:rPr lang="en-GB" sz="7400" dirty="0"/>
              <a:t>envisaged in the EU Proposal and the IS Review?</a:t>
            </a:r>
          </a:p>
          <a:p>
            <a:pPr lvl="1">
              <a:spcAft>
                <a:spcPts val="1200"/>
              </a:spcAft>
            </a:pPr>
            <a:r>
              <a:rPr lang="en-GB" sz="7400" dirty="0"/>
              <a:t>Do you consider that the two proposals </a:t>
            </a:r>
            <a:r>
              <a:rPr lang="en-GB" sz="7400" b="1" dirty="0"/>
              <a:t>sufficiently consider SME’s</a:t>
            </a:r>
            <a:r>
              <a:rPr lang="en-GB" sz="7400" dirty="0"/>
              <a:t>?</a:t>
            </a:r>
          </a:p>
          <a:p>
            <a:pPr>
              <a:spcAft>
                <a:spcPts val="1200"/>
              </a:spcAft>
            </a:pPr>
            <a:endParaRPr lang="en-GB" sz="2200" dirty="0"/>
          </a:p>
        </p:txBody>
      </p:sp>
    </p:spTree>
    <p:extLst>
      <p:ext uri="{BB962C8B-B14F-4D97-AF65-F5344CB8AC3E}">
        <p14:creationId xmlns:p14="http://schemas.microsoft.com/office/powerpoint/2010/main" val="2221800358"/>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52413" y="4040672"/>
            <a:ext cx="8647112" cy="1229971"/>
          </a:xfrm>
        </p:spPr>
        <p:txBody>
          <a:bodyPr rtlCol="0">
            <a:noAutofit/>
          </a:bodyPr>
          <a:lstStyle/>
          <a:p>
            <a:pPr>
              <a:defRPr/>
            </a:pPr>
            <a:r>
              <a:rPr lang="en-US" sz="2800" dirty="0">
                <a:solidFill>
                  <a:schemeClr val="bg1">
                    <a:lumMod val="50000"/>
                  </a:schemeClr>
                </a:solidFill>
              </a:rPr>
              <a:t>Frances Coulson </a:t>
            </a:r>
            <a:br>
              <a:rPr lang="en-US" sz="2800" dirty="0">
                <a:solidFill>
                  <a:schemeClr val="bg1">
                    <a:lumMod val="50000"/>
                  </a:schemeClr>
                </a:solidFill>
              </a:rPr>
            </a:br>
            <a:r>
              <a:rPr lang="en-US" sz="2800" dirty="0">
                <a:solidFill>
                  <a:schemeClr val="bg1">
                    <a:lumMod val="50000"/>
                  </a:schemeClr>
                </a:solidFill>
              </a:rPr>
              <a:t>(Partner, Moon Beever, Solicitors) </a:t>
            </a:r>
          </a:p>
        </p:txBody>
      </p:sp>
      <p:sp>
        <p:nvSpPr>
          <p:cNvPr id="4" name="Rectangle 2"/>
          <p:cNvSpPr>
            <a:spLocks noChangeArrowheads="1"/>
          </p:cNvSpPr>
          <p:nvPr/>
        </p:nvSpPr>
        <p:spPr bwMode="auto">
          <a:xfrm>
            <a:off x="675095" y="2141880"/>
            <a:ext cx="7801747"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US" sz="4000" b="1" dirty="0">
                <a:solidFill>
                  <a:srgbClr val="000000"/>
                </a:solidFill>
                <a:latin typeface="Calibri" charset="0"/>
                <a:ea typeface="Calibri" charset="0"/>
                <a:cs typeface="Calibri" charset="0"/>
              </a:rPr>
              <a:t>Brief Guide to Corporate Insolvency Procedures England &amp; Wales</a:t>
            </a:r>
            <a:endParaRPr kumimoji="0" lang="en-US" sz="4000" b="1" i="0" u="none" strike="noStrike" cap="none" normalizeH="0" baseline="0" dirty="0">
              <a:ln>
                <a:noFill/>
              </a:ln>
              <a:solidFill>
                <a:schemeClr val="tx1"/>
              </a:solidFill>
              <a:effectLst/>
              <a:latin typeface="Calibri" charset="0"/>
              <a:ea typeface="Calibri" charset="0"/>
              <a:cs typeface="Calibri" charset="0"/>
            </a:endParaRPr>
          </a:p>
        </p:txBody>
      </p:sp>
    </p:spTree>
    <p:extLst>
      <p:ext uri="{BB962C8B-B14F-4D97-AF65-F5344CB8AC3E}">
        <p14:creationId xmlns:p14="http://schemas.microsoft.com/office/powerpoint/2010/main" val="2111695368"/>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2959747"/>
          </a:xfrm>
        </p:spPr>
        <p:txBody>
          <a:bodyPr>
            <a:normAutofit/>
          </a:bodyPr>
          <a:lstStyle/>
          <a:p>
            <a:pPr marL="0" indent="0">
              <a:buNone/>
            </a:pPr>
            <a:r>
              <a:rPr lang="en-IE" sz="2800" dirty="0"/>
              <a:t>Insolvency Act 1986 amended by Enterprise Act 2002</a:t>
            </a:r>
          </a:p>
          <a:p>
            <a:pPr marL="0" indent="0">
              <a:buNone/>
            </a:pPr>
            <a:r>
              <a:rPr lang="en-IE" sz="1800"/>
              <a:t>Provides Principal </a:t>
            </a:r>
            <a:r>
              <a:rPr lang="en-IE" sz="1800" dirty="0"/>
              <a:t>Mechanisms</a:t>
            </a:r>
          </a:p>
          <a:p>
            <a:pPr marL="0" indent="0">
              <a:buNone/>
            </a:pPr>
            <a:endParaRPr lang="en-IE" sz="1800" dirty="0"/>
          </a:p>
          <a:p>
            <a:pPr lvl="1"/>
            <a:r>
              <a:rPr lang="en-IE" sz="1400" dirty="0"/>
              <a:t>Administrative Receiverships (now rare)</a:t>
            </a:r>
          </a:p>
          <a:p>
            <a:pPr lvl="1"/>
            <a:r>
              <a:rPr lang="en-IE" sz="1400" dirty="0"/>
              <a:t>Administration (including “pre packs”)</a:t>
            </a:r>
          </a:p>
          <a:p>
            <a:pPr lvl="1"/>
            <a:r>
              <a:rPr lang="en-IE" sz="1400" dirty="0"/>
              <a:t>Creditors’ Voluntary Arrangement</a:t>
            </a:r>
          </a:p>
          <a:p>
            <a:pPr lvl="1"/>
            <a:r>
              <a:rPr lang="en-IE" sz="1400" dirty="0"/>
              <a:t>Scheme of Arrangement (Companies Act 2006)</a:t>
            </a:r>
          </a:p>
          <a:p>
            <a:pPr lvl="1"/>
            <a:r>
              <a:rPr lang="en-IE" sz="1400" dirty="0"/>
              <a:t>Liquidation (Creditors’ Voluntary or Court Petition)</a:t>
            </a:r>
          </a:p>
        </p:txBody>
      </p:sp>
    </p:spTree>
    <p:extLst>
      <p:ext uri="{BB962C8B-B14F-4D97-AF65-F5344CB8AC3E}">
        <p14:creationId xmlns:p14="http://schemas.microsoft.com/office/powerpoint/2010/main" val="1949299654"/>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2959747"/>
          </a:xfrm>
        </p:spPr>
        <p:txBody>
          <a:bodyPr>
            <a:normAutofit/>
          </a:bodyPr>
          <a:lstStyle/>
          <a:p>
            <a:pPr marL="0" indent="0">
              <a:buNone/>
            </a:pPr>
            <a:r>
              <a:rPr lang="en-IE" sz="2800" b="1" dirty="0"/>
              <a:t>Administrative Receivership</a:t>
            </a:r>
          </a:p>
          <a:p>
            <a:pPr marL="0" indent="0">
              <a:buNone/>
            </a:pPr>
            <a:r>
              <a:rPr lang="en-IE" sz="2200" dirty="0"/>
              <a:t>	secured lender appointment under debenture</a:t>
            </a:r>
          </a:p>
          <a:p>
            <a:pPr marL="0" indent="0">
              <a:buNone/>
            </a:pPr>
            <a:r>
              <a:rPr lang="en-IE" sz="2200" dirty="0"/>
              <a:t>	only pre-Enterprise Act debentures</a:t>
            </a:r>
          </a:p>
          <a:p>
            <a:pPr marL="0" indent="0">
              <a:buNone/>
            </a:pPr>
            <a:r>
              <a:rPr lang="en-IE" sz="2200" dirty="0"/>
              <a:t>	Receiver only acting for lender not all creditors</a:t>
            </a:r>
          </a:p>
          <a:p>
            <a:pPr marL="0" indent="0">
              <a:buNone/>
            </a:pPr>
            <a:r>
              <a:rPr lang="en-IE" sz="2200" dirty="0"/>
              <a:t>	Technically can survive but unlikely</a:t>
            </a:r>
          </a:p>
          <a:p>
            <a:pPr marL="0" indent="0">
              <a:buNone/>
            </a:pPr>
            <a:r>
              <a:rPr lang="en-IE" sz="2200" dirty="0"/>
              <a:t>	Now very rare</a:t>
            </a:r>
          </a:p>
        </p:txBody>
      </p:sp>
    </p:spTree>
    <p:extLst>
      <p:ext uri="{BB962C8B-B14F-4D97-AF65-F5344CB8AC3E}">
        <p14:creationId xmlns:p14="http://schemas.microsoft.com/office/powerpoint/2010/main" val="1965804938"/>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3800475"/>
          </a:xfrm>
        </p:spPr>
        <p:txBody>
          <a:bodyPr>
            <a:normAutofit fontScale="77500" lnSpcReduction="20000"/>
          </a:bodyPr>
          <a:lstStyle/>
          <a:p>
            <a:pPr marL="457200" lvl="1" indent="0">
              <a:spcAft>
                <a:spcPts val="1200"/>
              </a:spcAft>
              <a:buNone/>
            </a:pPr>
            <a:r>
              <a:rPr lang="en-GB" sz="3600" dirty="0"/>
              <a:t>Administration</a:t>
            </a:r>
          </a:p>
          <a:p>
            <a:pPr marL="457200" lvl="1" indent="0">
              <a:spcAft>
                <a:spcPts val="1200"/>
              </a:spcAft>
              <a:buNone/>
            </a:pPr>
            <a:endParaRPr lang="en-GB" sz="1800" dirty="0"/>
          </a:p>
          <a:p>
            <a:r>
              <a:rPr lang="en-GB" sz="2900" dirty="0"/>
              <a:t>must be likely to achieve one of the three purposes of the administration set out in </a:t>
            </a:r>
            <a:r>
              <a:rPr lang="en-GB" sz="2900" dirty="0">
                <a:hlinkClick r:id="" action="ppaction://noaction"/>
              </a:rPr>
              <a:t>IA 1986, </a:t>
            </a:r>
            <a:r>
              <a:rPr lang="en-GB" sz="2900" dirty="0" err="1">
                <a:hlinkClick r:id="" action="ppaction://noaction"/>
              </a:rPr>
              <a:t>Sch</a:t>
            </a:r>
            <a:r>
              <a:rPr lang="en-GB" sz="2900" dirty="0">
                <a:hlinkClick r:id="" action="ppaction://noaction"/>
              </a:rPr>
              <a:t> B1, para 3</a:t>
            </a:r>
            <a:r>
              <a:rPr lang="en-GB" sz="2900" dirty="0"/>
              <a:t> in priority order:</a:t>
            </a:r>
          </a:p>
          <a:p>
            <a:pPr lvl="0"/>
            <a:r>
              <a:rPr lang="en-GB" sz="2900" dirty="0"/>
              <a:t>To rescue the company as a going concern, or</a:t>
            </a:r>
          </a:p>
          <a:p>
            <a:pPr lvl="0"/>
            <a:r>
              <a:rPr lang="en-GB" sz="2900" dirty="0"/>
              <a:t>To achieve a better result for the company's creditors as a whole than would be likely if the company were wound up, or</a:t>
            </a:r>
          </a:p>
          <a:p>
            <a:pPr lvl="0"/>
            <a:r>
              <a:rPr lang="en-GB" sz="2900" dirty="0"/>
              <a:t>To realise property in order to make a distribution to one or more secured or preferential creditors</a:t>
            </a:r>
          </a:p>
          <a:p>
            <a:pPr lvl="1">
              <a:spcAft>
                <a:spcPts val="1200"/>
              </a:spcAft>
            </a:pPr>
            <a:endParaRPr lang="en-GB" sz="1800" dirty="0"/>
          </a:p>
          <a:p>
            <a:pPr lvl="1">
              <a:spcAft>
                <a:spcPts val="1200"/>
              </a:spcAft>
            </a:pPr>
            <a:endParaRPr lang="en-GB" sz="1800" dirty="0"/>
          </a:p>
          <a:p>
            <a:pPr lvl="1">
              <a:spcAft>
                <a:spcPts val="1200"/>
              </a:spcAft>
            </a:pPr>
            <a:endParaRPr lang="en-GB" sz="1800" dirty="0"/>
          </a:p>
          <a:p>
            <a:pPr>
              <a:spcAft>
                <a:spcPts val="1200"/>
              </a:spcAft>
            </a:pPr>
            <a:endParaRPr lang="en-GB" sz="2200" dirty="0"/>
          </a:p>
        </p:txBody>
      </p:sp>
    </p:spTree>
    <p:extLst>
      <p:ext uri="{BB962C8B-B14F-4D97-AF65-F5344CB8AC3E}">
        <p14:creationId xmlns:p14="http://schemas.microsoft.com/office/powerpoint/2010/main" val="999512011"/>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3800475"/>
          </a:xfrm>
        </p:spPr>
        <p:txBody>
          <a:bodyPr>
            <a:normAutofit/>
          </a:bodyPr>
          <a:lstStyle/>
          <a:p>
            <a:pPr marL="457200" lvl="1" indent="0">
              <a:spcAft>
                <a:spcPts val="1200"/>
              </a:spcAft>
              <a:buNone/>
            </a:pPr>
            <a:r>
              <a:rPr lang="en-GB" sz="3600" dirty="0"/>
              <a:t>Administration</a:t>
            </a:r>
          </a:p>
          <a:p>
            <a:pPr marL="457200" lvl="1" indent="0">
              <a:spcAft>
                <a:spcPts val="1200"/>
              </a:spcAft>
              <a:buNone/>
            </a:pPr>
            <a:endParaRPr lang="en-GB" sz="1800" dirty="0"/>
          </a:p>
          <a:p>
            <a:pPr lvl="0"/>
            <a:r>
              <a:rPr lang="en-GB" sz="1700" dirty="0"/>
              <a:t>The company should only remain in administration as long as one of the three purposes remains reasonably capable of being achieved. If not, the administrator must apply to the court to end the administration.</a:t>
            </a:r>
          </a:p>
          <a:p>
            <a:pPr lvl="0"/>
            <a:r>
              <a:rPr lang="en-GB" sz="1700" dirty="0"/>
              <a:t>There are two methods by which an administrator can be appointed; either by appointment by the court, or using the out-of-court procedure.</a:t>
            </a:r>
          </a:p>
          <a:p>
            <a:pPr lvl="1">
              <a:spcAft>
                <a:spcPts val="1200"/>
              </a:spcAft>
            </a:pPr>
            <a:endParaRPr lang="en-GB" sz="1700" dirty="0"/>
          </a:p>
          <a:p>
            <a:pPr lvl="1">
              <a:spcAft>
                <a:spcPts val="1200"/>
              </a:spcAft>
            </a:pPr>
            <a:endParaRPr lang="en-GB" sz="1800" dirty="0"/>
          </a:p>
          <a:p>
            <a:pPr lvl="1">
              <a:spcAft>
                <a:spcPts val="1200"/>
              </a:spcAft>
            </a:pPr>
            <a:endParaRPr lang="en-GB" sz="1800" dirty="0"/>
          </a:p>
          <a:p>
            <a:pPr>
              <a:spcAft>
                <a:spcPts val="1200"/>
              </a:spcAft>
            </a:pPr>
            <a:endParaRPr lang="en-GB" sz="2200" dirty="0"/>
          </a:p>
        </p:txBody>
      </p:sp>
    </p:spTree>
    <p:extLst>
      <p:ext uri="{BB962C8B-B14F-4D97-AF65-F5344CB8AC3E}">
        <p14:creationId xmlns:p14="http://schemas.microsoft.com/office/powerpoint/2010/main" val="320980186"/>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3800475"/>
          </a:xfrm>
        </p:spPr>
        <p:txBody>
          <a:bodyPr>
            <a:normAutofit/>
          </a:bodyPr>
          <a:lstStyle/>
          <a:p>
            <a:pPr marL="457200" lvl="1" indent="0">
              <a:spcAft>
                <a:spcPts val="1200"/>
              </a:spcAft>
              <a:buNone/>
            </a:pPr>
            <a:r>
              <a:rPr lang="en-GB" sz="3600" dirty="0"/>
              <a:t>Administration-court appointments</a:t>
            </a:r>
          </a:p>
          <a:p>
            <a:r>
              <a:rPr lang="en-GB" sz="1800" b="1" dirty="0"/>
              <a:t>Administration application (paragraph 12 of Schedule B1 IA 86)</a:t>
            </a:r>
            <a:endParaRPr lang="en-GB" sz="1800" dirty="0"/>
          </a:p>
          <a:p>
            <a:pPr lvl="0"/>
            <a:r>
              <a:rPr lang="en-GB" sz="1800" dirty="0"/>
              <a:t>The application for administration is made to the court under section 3.3. (1)  and 3.3. (2) provides the prescribed information which must be included. In addition a witness statement must accompany the application (3.6(1). </a:t>
            </a:r>
          </a:p>
          <a:p>
            <a:pPr lvl="0"/>
            <a:r>
              <a:rPr lang="en-GB" sz="1800" dirty="0"/>
              <a:t>The application must be served correctly upon the parties detailed under 3.8(3). </a:t>
            </a:r>
          </a:p>
          <a:p>
            <a:pPr lvl="0"/>
            <a:r>
              <a:rPr lang="en-GB" sz="1800" dirty="0"/>
              <a:t>Following the hearing and once an order is served an administrator will be appointed. </a:t>
            </a:r>
          </a:p>
          <a:p>
            <a:pPr lvl="1">
              <a:spcAft>
                <a:spcPts val="1200"/>
              </a:spcAft>
            </a:pPr>
            <a:endParaRPr lang="en-GB" sz="1700" dirty="0"/>
          </a:p>
          <a:p>
            <a:pPr lvl="1">
              <a:spcAft>
                <a:spcPts val="1200"/>
              </a:spcAft>
            </a:pPr>
            <a:endParaRPr lang="en-GB" sz="1800" dirty="0"/>
          </a:p>
          <a:p>
            <a:pPr lvl="1">
              <a:spcAft>
                <a:spcPts val="1200"/>
              </a:spcAft>
            </a:pPr>
            <a:endParaRPr lang="en-GB" sz="1800" dirty="0"/>
          </a:p>
          <a:p>
            <a:pPr>
              <a:spcAft>
                <a:spcPts val="1200"/>
              </a:spcAft>
            </a:pPr>
            <a:endParaRPr lang="en-GB" sz="2200" dirty="0"/>
          </a:p>
        </p:txBody>
      </p:sp>
    </p:spTree>
    <p:extLst>
      <p:ext uri="{BB962C8B-B14F-4D97-AF65-F5344CB8AC3E}">
        <p14:creationId xmlns:p14="http://schemas.microsoft.com/office/powerpoint/2010/main" val="1512305433"/>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3800475"/>
          </a:xfrm>
        </p:spPr>
        <p:txBody>
          <a:bodyPr>
            <a:normAutofit lnSpcReduction="10000"/>
          </a:bodyPr>
          <a:lstStyle/>
          <a:p>
            <a:pPr marL="457200" lvl="1" indent="0">
              <a:spcAft>
                <a:spcPts val="1200"/>
              </a:spcAft>
              <a:buNone/>
            </a:pPr>
            <a:r>
              <a:rPr lang="en-GB" sz="3600" dirty="0"/>
              <a:t>Administration-court appointments</a:t>
            </a:r>
          </a:p>
          <a:p>
            <a:r>
              <a:rPr lang="en-GB" sz="1800" dirty="0"/>
              <a:t>Court appointments can be made in wider circumstances than out-of-court appointments. </a:t>
            </a:r>
          </a:p>
          <a:p>
            <a:r>
              <a:rPr lang="en-GB" sz="1800" dirty="0"/>
              <a:t>While directors of the company or the company itself can apply for an administration out of court under </a:t>
            </a:r>
            <a:r>
              <a:rPr lang="en-GB" sz="1800" dirty="0">
                <a:hlinkClick r:id="" action="ppaction://noaction"/>
              </a:rPr>
              <a:t>IA 1986, </a:t>
            </a:r>
            <a:r>
              <a:rPr lang="en-GB" sz="1800" dirty="0" err="1">
                <a:hlinkClick r:id="" action="ppaction://noaction"/>
              </a:rPr>
              <a:t>Sch</a:t>
            </a:r>
            <a:r>
              <a:rPr lang="en-GB" sz="1800" dirty="0">
                <a:hlinkClick r:id="" action="ppaction://noaction"/>
              </a:rPr>
              <a:t> B1, para 22</a:t>
            </a:r>
            <a:r>
              <a:rPr lang="en-GB" sz="1800" dirty="0"/>
              <a:t>, in certain circumstances a court order is required:</a:t>
            </a:r>
          </a:p>
          <a:p>
            <a:pPr lvl="0"/>
            <a:r>
              <a:rPr lang="en-GB" sz="1800" dirty="0"/>
              <a:t>When a winding-up petition has been presented but not yet disposed of, although note an administrator may be appointed if the Notice of Intention to appoint was filed before the winding-up petition was presented</a:t>
            </a:r>
          </a:p>
          <a:p>
            <a:pPr lvl="0"/>
            <a:r>
              <a:rPr lang="en-GB" sz="1800" dirty="0"/>
              <a:t>When an administration application has been made and is not yet disposed of, and</a:t>
            </a:r>
          </a:p>
          <a:p>
            <a:pPr lvl="0"/>
            <a:r>
              <a:rPr lang="en-GB" sz="1800" dirty="0"/>
              <a:t>When an administrative receiver is in office</a:t>
            </a:r>
          </a:p>
          <a:p>
            <a:pPr lvl="1">
              <a:spcAft>
                <a:spcPts val="1200"/>
              </a:spcAft>
            </a:pPr>
            <a:endParaRPr lang="en-GB" sz="1700" dirty="0"/>
          </a:p>
          <a:p>
            <a:pPr lvl="1">
              <a:spcAft>
                <a:spcPts val="1200"/>
              </a:spcAft>
            </a:pPr>
            <a:endParaRPr lang="en-GB" sz="1800" dirty="0"/>
          </a:p>
          <a:p>
            <a:pPr lvl="1">
              <a:spcAft>
                <a:spcPts val="1200"/>
              </a:spcAft>
            </a:pPr>
            <a:endParaRPr lang="en-GB" sz="1800" dirty="0"/>
          </a:p>
          <a:p>
            <a:pPr>
              <a:spcAft>
                <a:spcPts val="1200"/>
              </a:spcAft>
            </a:pPr>
            <a:endParaRPr lang="en-GB" sz="2200" dirty="0"/>
          </a:p>
        </p:txBody>
      </p:sp>
    </p:spTree>
    <p:extLst>
      <p:ext uri="{BB962C8B-B14F-4D97-AF65-F5344CB8AC3E}">
        <p14:creationId xmlns:p14="http://schemas.microsoft.com/office/powerpoint/2010/main" val="1403838600"/>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3800475"/>
          </a:xfrm>
        </p:spPr>
        <p:txBody>
          <a:bodyPr>
            <a:normAutofit/>
          </a:bodyPr>
          <a:lstStyle/>
          <a:p>
            <a:pPr marL="457200" lvl="1" indent="0">
              <a:spcAft>
                <a:spcPts val="1200"/>
              </a:spcAft>
              <a:buNone/>
            </a:pPr>
            <a:r>
              <a:rPr lang="en-GB" sz="3600" dirty="0"/>
              <a:t>Administration-court appointments</a:t>
            </a:r>
          </a:p>
          <a:p>
            <a:r>
              <a:rPr lang="en-GB" sz="1800" b="1" dirty="0"/>
              <a:t>Special administrations procedure</a:t>
            </a:r>
            <a:endParaRPr lang="en-GB" sz="1800" dirty="0"/>
          </a:p>
          <a:p>
            <a:pPr lvl="0"/>
            <a:r>
              <a:rPr lang="en-GB" sz="1800" dirty="0"/>
              <a:t>Special administration can only commence by order of the court. The objectives of a special administration differ from those of an ordinary administration under </a:t>
            </a:r>
            <a:r>
              <a:rPr lang="en-GB" sz="1800" dirty="0">
                <a:hlinkClick r:id="" action="ppaction://noaction"/>
              </a:rPr>
              <a:t>IA 1986, </a:t>
            </a:r>
            <a:r>
              <a:rPr lang="en-GB" sz="1800" dirty="0" err="1">
                <a:hlinkClick r:id="" action="ppaction://noaction"/>
              </a:rPr>
              <a:t>Sch</a:t>
            </a:r>
            <a:r>
              <a:rPr lang="en-GB" sz="1800" dirty="0">
                <a:hlinkClick r:id="" action="ppaction://noaction"/>
              </a:rPr>
              <a:t> B1</a:t>
            </a:r>
            <a:r>
              <a:rPr lang="en-GB" sz="1800" dirty="0"/>
              <a:t>. </a:t>
            </a:r>
          </a:p>
          <a:p>
            <a:pPr lvl="1">
              <a:spcAft>
                <a:spcPts val="1200"/>
              </a:spcAft>
            </a:pPr>
            <a:endParaRPr lang="en-GB" sz="1700" dirty="0"/>
          </a:p>
          <a:p>
            <a:pPr lvl="1">
              <a:spcAft>
                <a:spcPts val="1200"/>
              </a:spcAft>
            </a:pPr>
            <a:endParaRPr lang="en-GB" sz="1800" dirty="0"/>
          </a:p>
          <a:p>
            <a:pPr lvl="1">
              <a:spcAft>
                <a:spcPts val="1200"/>
              </a:spcAft>
            </a:pPr>
            <a:endParaRPr lang="en-GB" sz="1800" dirty="0"/>
          </a:p>
          <a:p>
            <a:pPr>
              <a:spcAft>
                <a:spcPts val="1200"/>
              </a:spcAft>
            </a:pPr>
            <a:endParaRPr lang="en-GB" sz="2200" dirty="0"/>
          </a:p>
        </p:txBody>
      </p:sp>
    </p:spTree>
    <p:extLst>
      <p:ext uri="{BB962C8B-B14F-4D97-AF65-F5344CB8AC3E}">
        <p14:creationId xmlns:p14="http://schemas.microsoft.com/office/powerpoint/2010/main" val="760207272"/>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3800475"/>
          </a:xfrm>
        </p:spPr>
        <p:txBody>
          <a:bodyPr>
            <a:normAutofit/>
          </a:bodyPr>
          <a:lstStyle/>
          <a:p>
            <a:pPr marL="457200" lvl="1" indent="0">
              <a:spcAft>
                <a:spcPts val="1200"/>
              </a:spcAft>
              <a:buNone/>
            </a:pPr>
            <a:r>
              <a:rPr lang="en-GB" sz="3600" dirty="0"/>
              <a:t>Administration-out of court appointments</a:t>
            </a:r>
          </a:p>
          <a:p>
            <a:r>
              <a:rPr lang="en-GB" sz="1800" dirty="0"/>
              <a:t>An administrator can be appointed out of court by:</a:t>
            </a:r>
          </a:p>
          <a:p>
            <a:pPr lvl="0"/>
            <a:r>
              <a:rPr lang="en-GB" sz="1800" dirty="0"/>
              <a:t>The company itself</a:t>
            </a:r>
          </a:p>
          <a:p>
            <a:pPr lvl="0"/>
            <a:r>
              <a:rPr lang="en-GB" sz="1800" dirty="0"/>
              <a:t>A director or directors of the company, or</a:t>
            </a:r>
          </a:p>
          <a:p>
            <a:pPr lvl="0"/>
            <a:r>
              <a:rPr lang="en-GB" sz="1800" dirty="0"/>
              <a:t>A qualifying floating charge holder (QFCH)</a:t>
            </a:r>
          </a:p>
          <a:p>
            <a:pPr lvl="0"/>
            <a:r>
              <a:rPr lang="en-GB" sz="1800" dirty="0"/>
              <a:t>The process for applying out of court is set out in the IR 2016, </a:t>
            </a:r>
            <a:r>
              <a:rPr lang="en-GB" sz="1800" dirty="0">
                <a:hlinkClick r:id="" action="ppaction://noaction"/>
              </a:rPr>
              <a:t>SI 2016/1024</a:t>
            </a:r>
            <a:r>
              <a:rPr lang="en-GB" sz="1800" dirty="0"/>
              <a:t> and must be followed closely to ensure the appointment is valid. </a:t>
            </a:r>
          </a:p>
          <a:p>
            <a:pPr lvl="0"/>
            <a:endParaRPr lang="en-GB" sz="1800" dirty="0"/>
          </a:p>
          <a:p>
            <a:pPr marL="0" lvl="0" indent="0">
              <a:buNone/>
            </a:pPr>
            <a:endParaRPr lang="en-GB" sz="1800" dirty="0"/>
          </a:p>
          <a:p>
            <a:pPr lvl="1">
              <a:spcAft>
                <a:spcPts val="1200"/>
              </a:spcAft>
            </a:pPr>
            <a:endParaRPr lang="en-GB" sz="1700" dirty="0"/>
          </a:p>
          <a:p>
            <a:pPr lvl="1">
              <a:spcAft>
                <a:spcPts val="1200"/>
              </a:spcAft>
            </a:pPr>
            <a:endParaRPr lang="en-GB" sz="1800" dirty="0"/>
          </a:p>
          <a:p>
            <a:pPr lvl="1">
              <a:spcAft>
                <a:spcPts val="1200"/>
              </a:spcAft>
            </a:pPr>
            <a:endParaRPr lang="en-GB" sz="1800" dirty="0"/>
          </a:p>
          <a:p>
            <a:pPr>
              <a:spcAft>
                <a:spcPts val="1200"/>
              </a:spcAft>
            </a:pPr>
            <a:endParaRPr lang="en-GB" sz="2200" dirty="0"/>
          </a:p>
        </p:txBody>
      </p:sp>
    </p:spTree>
    <p:extLst>
      <p:ext uri="{BB962C8B-B14F-4D97-AF65-F5344CB8AC3E}">
        <p14:creationId xmlns:p14="http://schemas.microsoft.com/office/powerpoint/2010/main" val="191620727"/>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3800475"/>
          </a:xfrm>
        </p:spPr>
        <p:txBody>
          <a:bodyPr>
            <a:normAutofit/>
          </a:bodyPr>
          <a:lstStyle/>
          <a:p>
            <a:pPr marL="457200" lvl="1" indent="0">
              <a:spcAft>
                <a:spcPts val="1200"/>
              </a:spcAft>
              <a:buNone/>
            </a:pPr>
            <a:r>
              <a:rPr lang="en-GB" sz="3600" dirty="0"/>
              <a:t>Administration</a:t>
            </a:r>
          </a:p>
          <a:p>
            <a:pPr marL="0" indent="0">
              <a:buNone/>
            </a:pPr>
            <a:r>
              <a:rPr lang="en-GB" sz="1800" b="1" dirty="0"/>
              <a:t>Post administration appointment</a:t>
            </a:r>
            <a:endParaRPr lang="en-GB" sz="1800" dirty="0"/>
          </a:p>
          <a:p>
            <a:pPr lvl="0"/>
            <a:r>
              <a:rPr lang="en-GB" sz="1800" dirty="0"/>
              <a:t>Once the administrator has come into office, they have specific statutory tasks to undertake under the IR 2016, </a:t>
            </a:r>
            <a:r>
              <a:rPr lang="en-GB" sz="1800" dirty="0">
                <a:hlinkClick r:id="" action="ppaction://noaction"/>
              </a:rPr>
              <a:t>SI 2016/1024</a:t>
            </a:r>
            <a:r>
              <a:rPr lang="en-GB" sz="1800" dirty="0"/>
              <a:t> as part of their role as administrator. There are a number of notice requirements the administrator must undertake immediately upon appointment and a number of tasks. Their appointment must also be gazetted as detailed in 3.27.</a:t>
            </a:r>
          </a:p>
          <a:p>
            <a:pPr marL="0" lvl="0" indent="0">
              <a:buNone/>
            </a:pPr>
            <a:endParaRPr lang="en-GB" sz="1800" dirty="0"/>
          </a:p>
          <a:p>
            <a:pPr lvl="1">
              <a:spcAft>
                <a:spcPts val="1200"/>
              </a:spcAft>
            </a:pPr>
            <a:endParaRPr lang="en-GB" sz="1700" dirty="0"/>
          </a:p>
          <a:p>
            <a:pPr lvl="1">
              <a:spcAft>
                <a:spcPts val="1200"/>
              </a:spcAft>
            </a:pPr>
            <a:endParaRPr lang="en-GB" sz="1800" dirty="0"/>
          </a:p>
          <a:p>
            <a:pPr lvl="1">
              <a:spcAft>
                <a:spcPts val="1200"/>
              </a:spcAft>
            </a:pPr>
            <a:endParaRPr lang="en-GB" sz="1800" dirty="0"/>
          </a:p>
          <a:p>
            <a:pPr>
              <a:spcAft>
                <a:spcPts val="1200"/>
              </a:spcAft>
            </a:pPr>
            <a:endParaRPr lang="en-GB" sz="2200" dirty="0"/>
          </a:p>
        </p:txBody>
      </p:sp>
    </p:spTree>
    <p:extLst>
      <p:ext uri="{BB962C8B-B14F-4D97-AF65-F5344CB8AC3E}">
        <p14:creationId xmlns:p14="http://schemas.microsoft.com/office/powerpoint/2010/main" val="1271236221"/>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3800475"/>
          </a:xfrm>
        </p:spPr>
        <p:txBody>
          <a:bodyPr>
            <a:normAutofit fontScale="77500" lnSpcReduction="20000"/>
          </a:bodyPr>
          <a:lstStyle/>
          <a:p>
            <a:pPr marL="457200" lvl="1" indent="0">
              <a:spcAft>
                <a:spcPts val="1200"/>
              </a:spcAft>
              <a:buNone/>
            </a:pPr>
            <a:r>
              <a:rPr lang="en-GB" sz="3600" dirty="0"/>
              <a:t>Administration-Effects</a:t>
            </a:r>
          </a:p>
          <a:p>
            <a:pPr lvl="0"/>
            <a:r>
              <a:rPr lang="en-GB" sz="1800" dirty="0"/>
              <a:t>The administrator will need to decide whether to trade a company in administration, and what practical considerations to take into account during the initial stages if he decides to go ahead. </a:t>
            </a:r>
          </a:p>
          <a:p>
            <a:r>
              <a:rPr lang="en-GB" sz="1800" dirty="0"/>
              <a:t>One of the most compelling reasons for putting a company into administration is to take advantage of the moratorium. This gives a company breathing space to effect a rescue or restructure without having to deal immediately with creditor pressure. The moratorium:</a:t>
            </a:r>
          </a:p>
          <a:p>
            <a:pPr lvl="0"/>
            <a:r>
              <a:rPr lang="en-GB" sz="1800" dirty="0"/>
              <a:t>Takes effect once the administration order comes into effect</a:t>
            </a:r>
          </a:p>
          <a:p>
            <a:pPr lvl="0"/>
            <a:r>
              <a:rPr lang="en-GB" sz="1800" dirty="0"/>
              <a:t>Provides a stay in insolvency proceedings and other legal processes (which includes legal proceedings, execution and distress)</a:t>
            </a:r>
          </a:p>
          <a:p>
            <a:pPr lvl="0"/>
            <a:r>
              <a:rPr lang="en-GB" sz="1800" dirty="0"/>
              <a:t>Applies to both existing and new proceedings, and can only be commenced or continued with the permission of the administrator or the court</a:t>
            </a:r>
          </a:p>
          <a:p>
            <a:pPr lvl="0"/>
            <a:r>
              <a:rPr lang="en-GB" sz="1800" dirty="0"/>
              <a:t>An interim moratorium—which has the same effect as the full administration moratorium—may apply prior to the company entering into administration, i.e. where an administration application has been issued but not yet determined, or where a Notice of Intention to appoint has been filed in court.</a:t>
            </a:r>
          </a:p>
          <a:p>
            <a:pPr lvl="0"/>
            <a:r>
              <a:rPr lang="en-GB" sz="1800" dirty="0"/>
              <a:t>Notwithstanding this moratorium, a creditor or any other affected person may apply to the administrator for consent to bring a claim or otherwise take any action prohibited by the moratorium. If consent is not forthcoming, an application can be made to the court for permission to lift the moratorium. </a:t>
            </a:r>
          </a:p>
          <a:p>
            <a:pPr marL="0" indent="0">
              <a:buNone/>
            </a:pPr>
            <a:endParaRPr lang="en-GB" sz="1800" dirty="0"/>
          </a:p>
          <a:p>
            <a:pPr marL="0" lvl="0" indent="0">
              <a:buNone/>
            </a:pPr>
            <a:endParaRPr lang="en-GB" sz="1800" dirty="0"/>
          </a:p>
          <a:p>
            <a:pPr lvl="1">
              <a:spcAft>
                <a:spcPts val="1200"/>
              </a:spcAft>
            </a:pPr>
            <a:endParaRPr lang="en-GB" sz="1700" dirty="0"/>
          </a:p>
          <a:p>
            <a:pPr lvl="1">
              <a:spcAft>
                <a:spcPts val="1200"/>
              </a:spcAft>
            </a:pPr>
            <a:endParaRPr lang="en-GB" sz="1800" dirty="0"/>
          </a:p>
          <a:p>
            <a:pPr lvl="1">
              <a:spcAft>
                <a:spcPts val="1200"/>
              </a:spcAft>
            </a:pPr>
            <a:endParaRPr lang="en-GB" sz="1800" dirty="0"/>
          </a:p>
          <a:p>
            <a:pPr>
              <a:spcAft>
                <a:spcPts val="1200"/>
              </a:spcAft>
            </a:pPr>
            <a:endParaRPr lang="en-GB" sz="2200" dirty="0"/>
          </a:p>
        </p:txBody>
      </p:sp>
    </p:spTree>
    <p:extLst>
      <p:ext uri="{BB962C8B-B14F-4D97-AF65-F5344CB8AC3E}">
        <p14:creationId xmlns:p14="http://schemas.microsoft.com/office/powerpoint/2010/main" val="1541500829"/>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3800475"/>
          </a:xfrm>
        </p:spPr>
        <p:txBody>
          <a:bodyPr>
            <a:normAutofit/>
          </a:bodyPr>
          <a:lstStyle/>
          <a:p>
            <a:pPr marL="457200" lvl="1" indent="0">
              <a:spcAft>
                <a:spcPts val="1200"/>
              </a:spcAft>
              <a:buNone/>
            </a:pPr>
            <a:r>
              <a:rPr lang="en-GB" sz="3600" dirty="0"/>
              <a:t>Administration-stages</a:t>
            </a:r>
          </a:p>
          <a:p>
            <a:pPr lvl="0"/>
            <a:r>
              <a:rPr lang="en-GB" sz="1600" dirty="0"/>
              <a:t>Statement of Affairs. This is a document which will be filed at Companies House and disclosed to creditors IR 2016, </a:t>
            </a:r>
            <a:r>
              <a:rPr lang="en-GB" sz="1600" dirty="0">
                <a:hlinkClick r:id="" action="ppaction://noaction"/>
              </a:rPr>
              <a:t>SI 2016/1024, </a:t>
            </a:r>
            <a:r>
              <a:rPr lang="en-GB" sz="1600" dirty="0" err="1">
                <a:hlinkClick r:id="" action="ppaction://noaction"/>
              </a:rPr>
              <a:t>rr</a:t>
            </a:r>
            <a:r>
              <a:rPr lang="en-GB" sz="1600" dirty="0">
                <a:hlinkClick r:id="" action="ppaction://noaction"/>
              </a:rPr>
              <a:t> 3.44</a:t>
            </a:r>
            <a:r>
              <a:rPr lang="en-GB" sz="1600" dirty="0"/>
              <a:t>–</a:t>
            </a:r>
            <a:r>
              <a:rPr lang="en-GB" sz="1600" dirty="0">
                <a:hlinkClick r:id="" action="ppaction://noaction"/>
              </a:rPr>
              <a:t>3.45</a:t>
            </a:r>
            <a:r>
              <a:rPr lang="en-GB" sz="1600" dirty="0"/>
              <a:t> for partial disclosure, detailing full financial and other particulars of the company, including property, debts, liabilities, creditors, securities etc. This must be compiled and verified under a statement of truth, by one or more of the 'relevant persons', ( </a:t>
            </a:r>
            <a:r>
              <a:rPr lang="en-GB" sz="1600" dirty="0">
                <a:hlinkClick r:id="" action="ppaction://noaction"/>
              </a:rPr>
              <a:t>IA 1986, </a:t>
            </a:r>
            <a:r>
              <a:rPr lang="en-GB" sz="1600" dirty="0" err="1">
                <a:hlinkClick r:id="" action="ppaction://noaction"/>
              </a:rPr>
              <a:t>Sch</a:t>
            </a:r>
            <a:r>
              <a:rPr lang="en-GB" sz="1600" dirty="0">
                <a:hlinkClick r:id="" action="ppaction://noaction"/>
              </a:rPr>
              <a:t> B1, para 47(3)</a:t>
            </a:r>
            <a:r>
              <a:rPr lang="en-GB" sz="1600" dirty="0"/>
              <a:t>, who will be an officer or employee of the company. </a:t>
            </a:r>
          </a:p>
          <a:p>
            <a:pPr marL="0" indent="0">
              <a:buNone/>
            </a:pPr>
            <a:endParaRPr lang="en-GB" sz="1800" dirty="0"/>
          </a:p>
          <a:p>
            <a:pPr marL="0" lvl="0" indent="0">
              <a:buNone/>
            </a:pPr>
            <a:endParaRPr lang="en-GB" sz="1800" dirty="0"/>
          </a:p>
          <a:p>
            <a:pPr lvl="1">
              <a:spcAft>
                <a:spcPts val="1200"/>
              </a:spcAft>
            </a:pPr>
            <a:endParaRPr lang="en-GB" sz="1700" dirty="0"/>
          </a:p>
          <a:p>
            <a:pPr lvl="1">
              <a:spcAft>
                <a:spcPts val="1200"/>
              </a:spcAft>
            </a:pPr>
            <a:endParaRPr lang="en-GB" sz="1800" dirty="0"/>
          </a:p>
          <a:p>
            <a:pPr lvl="1">
              <a:spcAft>
                <a:spcPts val="1200"/>
              </a:spcAft>
            </a:pPr>
            <a:endParaRPr lang="en-GB" sz="1800" dirty="0"/>
          </a:p>
          <a:p>
            <a:pPr>
              <a:spcAft>
                <a:spcPts val="1200"/>
              </a:spcAft>
            </a:pPr>
            <a:endParaRPr lang="en-GB" sz="2200" dirty="0"/>
          </a:p>
        </p:txBody>
      </p:sp>
    </p:spTree>
    <p:extLst>
      <p:ext uri="{BB962C8B-B14F-4D97-AF65-F5344CB8AC3E}">
        <p14:creationId xmlns:p14="http://schemas.microsoft.com/office/powerpoint/2010/main" val="1003985398"/>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3800475"/>
          </a:xfrm>
        </p:spPr>
        <p:txBody>
          <a:bodyPr>
            <a:normAutofit fontScale="85000" lnSpcReduction="20000"/>
          </a:bodyPr>
          <a:lstStyle/>
          <a:p>
            <a:pPr marL="457200" lvl="1" indent="0">
              <a:spcAft>
                <a:spcPts val="1200"/>
              </a:spcAft>
              <a:buNone/>
            </a:pPr>
            <a:r>
              <a:rPr lang="en-GB" sz="3600" dirty="0"/>
              <a:t>Administration-stages</a:t>
            </a:r>
          </a:p>
          <a:p>
            <a:r>
              <a:rPr lang="en-GB" sz="1600" dirty="0"/>
              <a:t>An administrator is under a statutory obligation to prepare a statement of proposals to the creditors. Every copy must be accompanied by an invitation to attend an initial creditors’ meeting. The purpose of the said meeting with the creditors is to decide whether to approve the administrator’s proposals. The proposals can be accepted with or without modifications. If the modifications are to be approved, this must be consented to by the administrator </a:t>
            </a:r>
          </a:p>
          <a:p>
            <a:pPr marL="0" indent="0">
              <a:buNone/>
            </a:pPr>
            <a:r>
              <a:rPr lang="en-GB" sz="1600" dirty="0"/>
              <a:t> </a:t>
            </a:r>
          </a:p>
          <a:p>
            <a:pPr lvl="0"/>
            <a:r>
              <a:rPr lang="en-GB" sz="1600" dirty="0"/>
              <a:t>No later than eight weeks following the appointment, the administrator has to put forward to creditors a statement setting out their proposals for achieving the purpose of the administration. It is an offence to fail to comply with this requirement. These proposals have to include prescribed information, and there is a very detailed checklist set out in IR 2016, </a:t>
            </a:r>
            <a:r>
              <a:rPr lang="en-GB" sz="1600" dirty="0">
                <a:hlinkClick r:id="" action="ppaction://noaction"/>
              </a:rPr>
              <a:t>SI 2016/1024, </a:t>
            </a:r>
            <a:r>
              <a:rPr lang="en-GB" sz="1600" dirty="0" err="1">
                <a:hlinkClick r:id="" action="ppaction://noaction"/>
              </a:rPr>
              <a:t>rr</a:t>
            </a:r>
            <a:r>
              <a:rPr lang="en-GB" sz="1600" dirty="0">
                <a:hlinkClick r:id="" action="ppaction://noaction"/>
              </a:rPr>
              <a:t> 3.35</a:t>
            </a:r>
            <a:r>
              <a:rPr lang="en-GB" sz="1600" dirty="0"/>
              <a:t>–</a:t>
            </a:r>
            <a:r>
              <a:rPr lang="en-GB" sz="1600" dirty="0">
                <a:hlinkClick r:id="" action="ppaction://noaction"/>
              </a:rPr>
              <a:t>3.36</a:t>
            </a:r>
            <a:r>
              <a:rPr lang="en-GB" sz="1600" dirty="0"/>
              <a:t> of what must be included. </a:t>
            </a:r>
          </a:p>
          <a:p>
            <a:pPr lvl="0"/>
            <a:r>
              <a:rPr lang="en-GB" sz="1600" dirty="0"/>
              <a:t>The main purpose of the proposal is to explain why the stated objective of the administration will lead to a better result than if the company were to go straight to liquidation. The proposals cannot affect any secured creditor or preferential creditor's rights, subject to certain exceptions set out in </a:t>
            </a:r>
            <a:r>
              <a:rPr lang="en-GB" sz="1600" dirty="0">
                <a:hlinkClick r:id="" action="ppaction://noaction"/>
              </a:rPr>
              <a:t>IA 1986, </a:t>
            </a:r>
            <a:r>
              <a:rPr lang="en-GB" sz="1600" dirty="0" err="1">
                <a:hlinkClick r:id="" action="ppaction://noaction"/>
              </a:rPr>
              <a:t>Sch</a:t>
            </a:r>
            <a:r>
              <a:rPr lang="en-GB" sz="1600" dirty="0">
                <a:hlinkClick r:id="" action="ppaction://noaction"/>
              </a:rPr>
              <a:t> B1, para 73</a:t>
            </a:r>
            <a:r>
              <a:rPr lang="en-GB" sz="1600" dirty="0"/>
              <a:t>. It should provide detail as to how the objectives are to be achieved, but not be so detailed that an administrator has no flexibility in the implementation of their role. </a:t>
            </a:r>
          </a:p>
          <a:p>
            <a:r>
              <a:rPr lang="en-GB" sz="1600" dirty="0"/>
              <a:t>The administrator must send a copy of these proposals to the Registrar of Companies and to every creditor and member of the company of whom they are aware</a:t>
            </a:r>
            <a:endParaRPr lang="en-GB" sz="1800" dirty="0"/>
          </a:p>
          <a:p>
            <a:pPr marL="0" lvl="0" indent="0">
              <a:buNone/>
            </a:pPr>
            <a:endParaRPr lang="en-GB" sz="1800" dirty="0"/>
          </a:p>
          <a:p>
            <a:pPr lvl="1">
              <a:spcAft>
                <a:spcPts val="1200"/>
              </a:spcAft>
            </a:pPr>
            <a:endParaRPr lang="en-GB" sz="1700" dirty="0"/>
          </a:p>
          <a:p>
            <a:pPr lvl="1">
              <a:spcAft>
                <a:spcPts val="1200"/>
              </a:spcAft>
            </a:pPr>
            <a:endParaRPr lang="en-GB" sz="1800" dirty="0"/>
          </a:p>
          <a:p>
            <a:pPr lvl="1">
              <a:spcAft>
                <a:spcPts val="1200"/>
              </a:spcAft>
            </a:pPr>
            <a:endParaRPr lang="en-GB" sz="1800" dirty="0"/>
          </a:p>
          <a:p>
            <a:pPr>
              <a:spcAft>
                <a:spcPts val="1200"/>
              </a:spcAft>
            </a:pPr>
            <a:endParaRPr lang="en-GB" sz="2200" dirty="0"/>
          </a:p>
        </p:txBody>
      </p:sp>
    </p:spTree>
    <p:extLst>
      <p:ext uri="{BB962C8B-B14F-4D97-AF65-F5344CB8AC3E}">
        <p14:creationId xmlns:p14="http://schemas.microsoft.com/office/powerpoint/2010/main" val="1247594456"/>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3800475"/>
          </a:xfrm>
        </p:spPr>
        <p:txBody>
          <a:bodyPr>
            <a:normAutofit/>
          </a:bodyPr>
          <a:lstStyle/>
          <a:p>
            <a:pPr marL="457200" lvl="1" indent="0">
              <a:spcAft>
                <a:spcPts val="1200"/>
              </a:spcAft>
              <a:buNone/>
            </a:pPr>
            <a:r>
              <a:rPr lang="en-GB" sz="3600" dirty="0"/>
              <a:t>Administration-stages</a:t>
            </a:r>
          </a:p>
          <a:p>
            <a:r>
              <a:rPr lang="en-GB" sz="1400" b="1" dirty="0"/>
              <a:t>Creditors' approval of proposals</a:t>
            </a:r>
            <a:endParaRPr lang="en-GB" sz="1400" dirty="0"/>
          </a:p>
          <a:p>
            <a:endParaRPr lang="en-GB" sz="1400" dirty="0"/>
          </a:p>
          <a:p>
            <a:pPr lvl="0"/>
            <a:r>
              <a:rPr lang="en-GB" sz="1400" dirty="0"/>
              <a:t>When the proposals are being served, it is necessary for the administrator to seek a decision from the company’s creditors as to whether they approve the proposals procedure set out in IR 2016, </a:t>
            </a:r>
            <a:r>
              <a:rPr lang="en-GB" sz="1400" dirty="0">
                <a:hlinkClick r:id="" action="ppaction://noaction"/>
              </a:rPr>
              <a:t>SI 2016/1024, Pt 15</a:t>
            </a:r>
            <a:r>
              <a:rPr lang="en-GB" sz="1400" dirty="0"/>
              <a:t>. </a:t>
            </a:r>
          </a:p>
          <a:p>
            <a:pPr lvl="0"/>
            <a:r>
              <a:rPr lang="en-GB" sz="1400" dirty="0"/>
              <a:t>A decision-making procedure must be summoned in the prescribed manner. </a:t>
            </a:r>
          </a:p>
          <a:p>
            <a:pPr lvl="0"/>
            <a:r>
              <a:rPr lang="en-GB" sz="1400" dirty="0"/>
              <a:t>The initial decision date for the procedure must be within a period of ten weeks, starting with the day on which the company entered administration. </a:t>
            </a:r>
          </a:p>
          <a:p>
            <a:pPr marL="0" lvl="0" indent="0">
              <a:buNone/>
            </a:pPr>
            <a:endParaRPr lang="en-GB" sz="1800" dirty="0"/>
          </a:p>
          <a:p>
            <a:pPr lvl="1">
              <a:spcAft>
                <a:spcPts val="1200"/>
              </a:spcAft>
            </a:pPr>
            <a:endParaRPr lang="en-GB" sz="1700" dirty="0"/>
          </a:p>
          <a:p>
            <a:pPr lvl="1">
              <a:spcAft>
                <a:spcPts val="1200"/>
              </a:spcAft>
            </a:pPr>
            <a:endParaRPr lang="en-GB" sz="1800" dirty="0"/>
          </a:p>
          <a:p>
            <a:pPr lvl="1">
              <a:spcAft>
                <a:spcPts val="1200"/>
              </a:spcAft>
            </a:pPr>
            <a:endParaRPr lang="en-GB" sz="1800" dirty="0"/>
          </a:p>
          <a:p>
            <a:pPr>
              <a:spcAft>
                <a:spcPts val="1200"/>
              </a:spcAft>
            </a:pPr>
            <a:endParaRPr lang="en-GB" sz="2200" dirty="0"/>
          </a:p>
        </p:txBody>
      </p:sp>
    </p:spTree>
    <p:extLst>
      <p:ext uri="{BB962C8B-B14F-4D97-AF65-F5344CB8AC3E}">
        <p14:creationId xmlns:p14="http://schemas.microsoft.com/office/powerpoint/2010/main" val="519512239"/>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3800475"/>
          </a:xfrm>
        </p:spPr>
        <p:txBody>
          <a:bodyPr>
            <a:normAutofit/>
          </a:bodyPr>
          <a:lstStyle/>
          <a:p>
            <a:pPr marL="457200" lvl="1" indent="0">
              <a:spcAft>
                <a:spcPts val="1200"/>
              </a:spcAft>
              <a:buNone/>
            </a:pPr>
            <a:r>
              <a:rPr lang="en-GB" sz="3600" dirty="0"/>
              <a:t>Administration-stages</a:t>
            </a:r>
          </a:p>
          <a:p>
            <a:r>
              <a:rPr lang="en-GB" sz="1400" b="1" dirty="0"/>
              <a:t>Progress reports</a:t>
            </a:r>
            <a:endParaRPr lang="en-GB" sz="1400" dirty="0"/>
          </a:p>
          <a:p>
            <a:pPr marL="0" indent="0">
              <a:buNone/>
            </a:pPr>
            <a:r>
              <a:rPr lang="en-GB" sz="1400" b="1" dirty="0"/>
              <a:t> </a:t>
            </a:r>
            <a:endParaRPr lang="en-GB" sz="1400" dirty="0"/>
          </a:p>
          <a:p>
            <a:pPr lvl="0"/>
            <a:r>
              <a:rPr lang="en-GB" sz="1400" dirty="0"/>
              <a:t>The administrator is obliged to draft a progress report to creditors and the Registrar of Companies every six months, which must be served within one month of the end of the period which it covers in compliance with IR 2016, </a:t>
            </a:r>
            <a:r>
              <a:rPr lang="en-GB" sz="1400" dirty="0">
                <a:hlinkClick r:id="" action="ppaction://noaction"/>
              </a:rPr>
              <a:t>SI 2016/1024, </a:t>
            </a:r>
            <a:r>
              <a:rPr lang="en-GB" sz="1400" dirty="0" err="1">
                <a:hlinkClick r:id="" action="ppaction://noaction"/>
              </a:rPr>
              <a:t>rr</a:t>
            </a:r>
            <a:r>
              <a:rPr lang="en-GB" sz="1400" dirty="0">
                <a:hlinkClick r:id="" action="ppaction://noaction"/>
              </a:rPr>
              <a:t> 18.3</a:t>
            </a:r>
            <a:r>
              <a:rPr lang="en-GB" sz="1400" dirty="0"/>
              <a:t>–</a:t>
            </a:r>
            <a:r>
              <a:rPr lang="en-GB" sz="1400" dirty="0">
                <a:hlinkClick r:id="" action="ppaction://noaction"/>
              </a:rPr>
              <a:t>18.4</a:t>
            </a:r>
            <a:r>
              <a:rPr lang="en-GB" sz="1400" dirty="0"/>
              <a:t> to the provisions which the administrator should have careful recourse.</a:t>
            </a:r>
          </a:p>
          <a:p>
            <a:endParaRPr lang="en-GB" sz="1400" dirty="0"/>
          </a:p>
          <a:p>
            <a:pPr lvl="1">
              <a:spcAft>
                <a:spcPts val="1200"/>
              </a:spcAft>
            </a:pPr>
            <a:endParaRPr lang="en-GB" sz="1700" dirty="0"/>
          </a:p>
          <a:p>
            <a:pPr lvl="1">
              <a:spcAft>
                <a:spcPts val="1200"/>
              </a:spcAft>
            </a:pPr>
            <a:endParaRPr lang="en-GB" sz="1800" dirty="0"/>
          </a:p>
          <a:p>
            <a:pPr lvl="1">
              <a:spcAft>
                <a:spcPts val="1200"/>
              </a:spcAft>
            </a:pPr>
            <a:endParaRPr lang="en-GB" sz="1800" dirty="0"/>
          </a:p>
          <a:p>
            <a:pPr>
              <a:spcAft>
                <a:spcPts val="1200"/>
              </a:spcAft>
            </a:pPr>
            <a:endParaRPr lang="en-GB" sz="2200" dirty="0"/>
          </a:p>
        </p:txBody>
      </p:sp>
    </p:spTree>
    <p:extLst>
      <p:ext uri="{BB962C8B-B14F-4D97-AF65-F5344CB8AC3E}">
        <p14:creationId xmlns:p14="http://schemas.microsoft.com/office/powerpoint/2010/main" val="1785340481"/>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3800475"/>
          </a:xfrm>
        </p:spPr>
        <p:txBody>
          <a:bodyPr>
            <a:normAutofit/>
          </a:bodyPr>
          <a:lstStyle/>
          <a:p>
            <a:pPr marL="457200" lvl="1" indent="0">
              <a:spcAft>
                <a:spcPts val="1200"/>
              </a:spcAft>
              <a:buNone/>
            </a:pPr>
            <a:r>
              <a:rPr lang="en-GB" sz="3600" dirty="0"/>
              <a:t>Administration-stages</a:t>
            </a:r>
          </a:p>
          <a:p>
            <a:r>
              <a:rPr lang="en-GB" sz="1400" b="1" dirty="0"/>
              <a:t>Expenses of the administration and charges</a:t>
            </a:r>
            <a:endParaRPr lang="en-GB" sz="1400" dirty="0"/>
          </a:p>
          <a:p>
            <a:r>
              <a:rPr lang="en-GB" sz="1400" dirty="0"/>
              <a:t>Expenses of an administration are payable from the assets of the company in administration in priority to the claims of preferential creditors, floating charge holders and unsecured creditors. </a:t>
            </a:r>
          </a:p>
          <a:p>
            <a:pPr lvl="1">
              <a:spcAft>
                <a:spcPts val="1200"/>
              </a:spcAft>
            </a:pPr>
            <a:endParaRPr lang="en-GB" sz="1700" dirty="0"/>
          </a:p>
          <a:p>
            <a:pPr lvl="1">
              <a:spcAft>
                <a:spcPts val="1200"/>
              </a:spcAft>
            </a:pPr>
            <a:endParaRPr lang="en-GB" sz="1800" dirty="0"/>
          </a:p>
          <a:p>
            <a:pPr lvl="1">
              <a:spcAft>
                <a:spcPts val="1200"/>
              </a:spcAft>
            </a:pPr>
            <a:endParaRPr lang="en-GB" sz="1800" dirty="0"/>
          </a:p>
          <a:p>
            <a:pPr>
              <a:spcAft>
                <a:spcPts val="1200"/>
              </a:spcAft>
            </a:pPr>
            <a:endParaRPr lang="en-GB" sz="2200" dirty="0"/>
          </a:p>
        </p:txBody>
      </p:sp>
    </p:spTree>
    <p:extLst>
      <p:ext uri="{BB962C8B-B14F-4D97-AF65-F5344CB8AC3E}">
        <p14:creationId xmlns:p14="http://schemas.microsoft.com/office/powerpoint/2010/main" val="2046973930"/>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3800475"/>
          </a:xfrm>
        </p:spPr>
        <p:txBody>
          <a:bodyPr>
            <a:normAutofit/>
          </a:bodyPr>
          <a:lstStyle/>
          <a:p>
            <a:pPr marL="457200" lvl="1" indent="0">
              <a:spcAft>
                <a:spcPts val="1200"/>
              </a:spcAft>
              <a:buNone/>
            </a:pPr>
            <a:r>
              <a:rPr lang="en-GB" sz="3600" dirty="0"/>
              <a:t>Administration-stages</a:t>
            </a:r>
          </a:p>
          <a:p>
            <a:r>
              <a:rPr lang="en-GB" sz="1400" b="1" dirty="0"/>
              <a:t>Ending administration and exit from administration </a:t>
            </a:r>
            <a:endParaRPr lang="en-GB" sz="1400" dirty="0"/>
          </a:p>
          <a:p>
            <a:pPr lvl="0"/>
            <a:r>
              <a:rPr lang="en-GB" sz="1400" dirty="0"/>
              <a:t>There are several ways in which an administration can come to an end, depending on the specific circumstances of the administration, however, the starting point is that an administration should not last longer than 12 months, and the administration will come to an automatic end at the end of 12 months unless another exit route is taken.</a:t>
            </a:r>
          </a:p>
          <a:p>
            <a:pPr lvl="0"/>
            <a:r>
              <a:rPr lang="en-GB" sz="1400" dirty="0"/>
              <a:t>One exit route commonly used is to place the company into liquidation. This would usually be appropriate if there are assets available for distribution to creditors.</a:t>
            </a:r>
          </a:p>
          <a:p>
            <a:pPr lvl="0"/>
            <a:r>
              <a:rPr lang="en-GB" sz="1400" dirty="0"/>
              <a:t>Other routes can be moving into a CVA, or move straight to dissolving the company. The circumstances will dictate the most appropriate route. </a:t>
            </a:r>
          </a:p>
          <a:p>
            <a:pPr lvl="0"/>
            <a:r>
              <a:rPr lang="en-GB" sz="1400" dirty="0"/>
              <a:t>If the administrator is aware that he will not be able to complete the purpose of the administration and complete his tasks within the yearlong administration period, then he may, in some circumstances agree a limited extension with creditors, or he must apply to the court to extend his term. </a:t>
            </a:r>
          </a:p>
          <a:p>
            <a:pPr marL="0" indent="0">
              <a:buNone/>
            </a:pPr>
            <a:endParaRPr lang="en-GB" sz="1400" dirty="0"/>
          </a:p>
          <a:p>
            <a:pPr lvl="1">
              <a:spcAft>
                <a:spcPts val="1200"/>
              </a:spcAft>
            </a:pPr>
            <a:endParaRPr lang="en-GB" sz="1700" dirty="0"/>
          </a:p>
          <a:p>
            <a:pPr lvl="1">
              <a:spcAft>
                <a:spcPts val="1200"/>
              </a:spcAft>
            </a:pPr>
            <a:endParaRPr lang="en-GB" sz="1800" dirty="0"/>
          </a:p>
          <a:p>
            <a:pPr lvl="1">
              <a:spcAft>
                <a:spcPts val="1200"/>
              </a:spcAft>
            </a:pPr>
            <a:endParaRPr lang="en-GB" sz="1800" dirty="0"/>
          </a:p>
          <a:p>
            <a:pPr>
              <a:spcAft>
                <a:spcPts val="1200"/>
              </a:spcAft>
            </a:pPr>
            <a:endParaRPr lang="en-GB" sz="2200" dirty="0"/>
          </a:p>
        </p:txBody>
      </p:sp>
    </p:spTree>
    <p:extLst>
      <p:ext uri="{BB962C8B-B14F-4D97-AF65-F5344CB8AC3E}">
        <p14:creationId xmlns:p14="http://schemas.microsoft.com/office/powerpoint/2010/main" val="298337889"/>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3800475"/>
          </a:xfrm>
        </p:spPr>
        <p:txBody>
          <a:bodyPr>
            <a:normAutofit/>
          </a:bodyPr>
          <a:lstStyle/>
          <a:p>
            <a:pPr marL="457200" lvl="1" indent="0">
              <a:spcAft>
                <a:spcPts val="1200"/>
              </a:spcAft>
              <a:buNone/>
            </a:pPr>
            <a:r>
              <a:rPr lang="en-GB" sz="3600" dirty="0"/>
              <a:t>Administration-pre packs</a:t>
            </a:r>
          </a:p>
          <a:p>
            <a:r>
              <a:rPr lang="en-GB" sz="1400" b="1" dirty="0"/>
              <a:t>Pre packages administrations –sale of business largely concluded pre administration, administrator effects deal on appointment.</a:t>
            </a:r>
          </a:p>
          <a:p>
            <a:r>
              <a:rPr lang="en-GB" sz="1400" b="1" dirty="0"/>
              <a:t>Can be useful where e.g. publicity would damage business, lose key staff </a:t>
            </a:r>
            <a:r>
              <a:rPr lang="en-GB" sz="1400" b="1" dirty="0" err="1"/>
              <a:t>etc</a:t>
            </a:r>
            <a:endParaRPr lang="en-GB" sz="1400" b="1" dirty="0"/>
          </a:p>
          <a:p>
            <a:r>
              <a:rPr lang="en-GB" sz="1400" b="1" dirty="0"/>
              <a:t>IP must justify it to creditors post event</a:t>
            </a:r>
          </a:p>
          <a:p>
            <a:r>
              <a:rPr lang="en-GB" sz="1400" b="1" dirty="0"/>
              <a:t>Statement of Insolvency Practice 16 details information to be supplied to creditors e.g. whether advertise, why appropriate</a:t>
            </a:r>
          </a:p>
          <a:p>
            <a:r>
              <a:rPr lang="en-GB" sz="1400" b="1" dirty="0"/>
              <a:t>Now purchaser in connected party purchase may refer purchase to the “Pre pack pool” for approval but not compulsory and limited benefit. Creditor complaints about pre packs have however largely died down</a:t>
            </a:r>
          </a:p>
          <a:p>
            <a:r>
              <a:rPr lang="en-GB" sz="1400" b="1" dirty="0"/>
              <a:t>Business goes on under </a:t>
            </a:r>
            <a:r>
              <a:rPr lang="en-GB" sz="1400" b="1" dirty="0" err="1"/>
              <a:t>newco</a:t>
            </a:r>
            <a:r>
              <a:rPr lang="en-GB" sz="1400" b="1" dirty="0"/>
              <a:t>, </a:t>
            </a:r>
            <a:r>
              <a:rPr lang="en-GB" sz="1400" b="1" dirty="0" err="1"/>
              <a:t>oldco</a:t>
            </a:r>
            <a:r>
              <a:rPr lang="en-GB" sz="1400" b="1" dirty="0"/>
              <a:t> dissolved or liquidation following administration-actions still lie against directors under </a:t>
            </a:r>
            <a:r>
              <a:rPr lang="en-GB" sz="1400" b="1" dirty="0" err="1"/>
              <a:t>oldco</a:t>
            </a:r>
            <a:endParaRPr lang="en-GB" sz="1400" b="1" dirty="0"/>
          </a:p>
          <a:p>
            <a:pPr marL="0" indent="0">
              <a:buNone/>
            </a:pPr>
            <a:endParaRPr lang="en-GB" sz="1400" b="1" dirty="0"/>
          </a:p>
          <a:p>
            <a:pPr lvl="1">
              <a:spcAft>
                <a:spcPts val="1200"/>
              </a:spcAft>
            </a:pPr>
            <a:endParaRPr lang="en-GB" sz="1700" dirty="0"/>
          </a:p>
          <a:p>
            <a:pPr lvl="1">
              <a:spcAft>
                <a:spcPts val="1200"/>
              </a:spcAft>
            </a:pPr>
            <a:endParaRPr lang="en-GB" sz="1800" dirty="0"/>
          </a:p>
          <a:p>
            <a:pPr lvl="1">
              <a:spcAft>
                <a:spcPts val="1200"/>
              </a:spcAft>
            </a:pPr>
            <a:endParaRPr lang="en-GB" sz="1800" dirty="0"/>
          </a:p>
          <a:p>
            <a:pPr>
              <a:spcAft>
                <a:spcPts val="1200"/>
              </a:spcAft>
            </a:pPr>
            <a:endParaRPr lang="en-GB" sz="2200" dirty="0"/>
          </a:p>
        </p:txBody>
      </p:sp>
    </p:spTree>
    <p:extLst>
      <p:ext uri="{BB962C8B-B14F-4D97-AF65-F5344CB8AC3E}">
        <p14:creationId xmlns:p14="http://schemas.microsoft.com/office/powerpoint/2010/main" val="82380579"/>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3800475"/>
          </a:xfrm>
        </p:spPr>
        <p:txBody>
          <a:bodyPr>
            <a:normAutofit/>
          </a:bodyPr>
          <a:lstStyle/>
          <a:p>
            <a:r>
              <a:rPr lang="en-GB" sz="2800" b="1" dirty="0"/>
              <a:t>CREDITORS’ VOLUNTARY ARRANGEMENT “CVA” </a:t>
            </a:r>
            <a:endParaRPr lang="en-GB" sz="2800" dirty="0"/>
          </a:p>
          <a:p>
            <a:endParaRPr lang="en-GB" sz="1400" dirty="0"/>
          </a:p>
          <a:p>
            <a:r>
              <a:rPr lang="en-GB" sz="1400" dirty="0"/>
              <a:t>A company voluntary arrangement (CVA) is a contractual agreement between a company and its creditors. The main benefits of CVAs include:</a:t>
            </a:r>
          </a:p>
          <a:p>
            <a:pPr lvl="0"/>
            <a:r>
              <a:rPr lang="en-GB" sz="1400" dirty="0"/>
              <a:t>There is no need to prove insolvency, so action can be taken early at the first signs of distress</a:t>
            </a:r>
          </a:p>
          <a:p>
            <a:pPr lvl="0"/>
            <a:r>
              <a:rPr lang="en-GB" sz="1400" dirty="0"/>
              <a:t>Dissenting unsecured creditors can be crammed down if the CVA is approved by 75% in value of creditors present in person or by proxy and voting on the proposal (and not opposed by more than 50% of independent creditors i.e. those who are not associates). The CVA proposal will even bind creditors who are unaware of the CVA proposal/creditors' decision procedures</a:t>
            </a:r>
          </a:p>
          <a:p>
            <a:r>
              <a:rPr lang="en-GB" sz="1400" dirty="0"/>
              <a:t>The main limitation is the lack of any broad automatic moratorium (few companies qualify as small companies which can get a moratorium). Accordingly, CVAs are often combined with/preceded by  administrations to benefit from the moratorium arising under administration. </a:t>
            </a:r>
          </a:p>
          <a:p>
            <a:pPr marL="0" indent="0">
              <a:buNone/>
            </a:pPr>
            <a:endParaRPr lang="en-GB" sz="1400" dirty="0"/>
          </a:p>
          <a:p>
            <a:pPr lvl="1">
              <a:spcAft>
                <a:spcPts val="1200"/>
              </a:spcAft>
            </a:pPr>
            <a:endParaRPr lang="en-GB" sz="1700" dirty="0"/>
          </a:p>
          <a:p>
            <a:pPr lvl="1">
              <a:spcAft>
                <a:spcPts val="1200"/>
              </a:spcAft>
            </a:pPr>
            <a:endParaRPr lang="en-GB" sz="1800" dirty="0"/>
          </a:p>
          <a:p>
            <a:pPr lvl="1">
              <a:spcAft>
                <a:spcPts val="1200"/>
              </a:spcAft>
            </a:pPr>
            <a:endParaRPr lang="en-GB" sz="1800" dirty="0"/>
          </a:p>
          <a:p>
            <a:pPr>
              <a:spcAft>
                <a:spcPts val="1200"/>
              </a:spcAft>
            </a:pPr>
            <a:endParaRPr lang="en-GB" sz="2200" dirty="0"/>
          </a:p>
        </p:txBody>
      </p:sp>
    </p:spTree>
    <p:extLst>
      <p:ext uri="{BB962C8B-B14F-4D97-AF65-F5344CB8AC3E}">
        <p14:creationId xmlns:p14="http://schemas.microsoft.com/office/powerpoint/2010/main" val="316997298"/>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3800475"/>
          </a:xfrm>
        </p:spPr>
        <p:txBody>
          <a:bodyPr>
            <a:normAutofit/>
          </a:bodyPr>
          <a:lstStyle/>
          <a:p>
            <a:r>
              <a:rPr lang="en-GB" sz="2800" b="1" dirty="0"/>
              <a:t>CREDITORS’ VOLUNTARY ARRANGEMENT “CVA” </a:t>
            </a:r>
            <a:endParaRPr lang="en-GB" sz="2800" dirty="0"/>
          </a:p>
          <a:p>
            <a:endParaRPr lang="en-GB" sz="1400" dirty="0"/>
          </a:p>
          <a:p>
            <a:r>
              <a:rPr lang="en-GB" sz="1400" dirty="0"/>
              <a:t>3 main types</a:t>
            </a:r>
          </a:p>
          <a:p>
            <a:pPr marL="0" indent="0">
              <a:buNone/>
            </a:pPr>
            <a:endParaRPr lang="en-GB" sz="1400" dirty="0"/>
          </a:p>
          <a:p>
            <a:pPr lvl="1"/>
            <a:r>
              <a:rPr lang="en-GB" sz="1600" b="1" dirty="0"/>
              <a:t>Rescue of company as going concern</a:t>
            </a:r>
          </a:p>
          <a:p>
            <a:pPr lvl="1"/>
            <a:r>
              <a:rPr lang="en-GB" sz="1600" b="1" dirty="0"/>
              <a:t>Effect orderly wind down of company</a:t>
            </a:r>
          </a:p>
          <a:p>
            <a:pPr lvl="1"/>
            <a:r>
              <a:rPr lang="en-GB" sz="1600" b="1" dirty="0"/>
              <a:t>Post administration- admin used to gain moratorium whilst proposals for CVA are prepared.</a:t>
            </a:r>
          </a:p>
          <a:p>
            <a:pPr marL="0" indent="0">
              <a:buNone/>
            </a:pPr>
            <a:endParaRPr lang="en-GB" sz="1400" dirty="0"/>
          </a:p>
          <a:p>
            <a:pPr lvl="1">
              <a:spcAft>
                <a:spcPts val="1200"/>
              </a:spcAft>
            </a:pPr>
            <a:endParaRPr lang="en-GB" sz="1700" dirty="0"/>
          </a:p>
          <a:p>
            <a:pPr lvl="1">
              <a:spcAft>
                <a:spcPts val="1200"/>
              </a:spcAft>
            </a:pPr>
            <a:endParaRPr lang="en-GB" sz="1800" dirty="0"/>
          </a:p>
          <a:p>
            <a:pPr lvl="1">
              <a:spcAft>
                <a:spcPts val="1200"/>
              </a:spcAft>
            </a:pPr>
            <a:endParaRPr lang="en-GB" sz="1800" dirty="0"/>
          </a:p>
          <a:p>
            <a:pPr>
              <a:spcAft>
                <a:spcPts val="1200"/>
              </a:spcAft>
            </a:pPr>
            <a:endParaRPr lang="en-GB" sz="2200" dirty="0"/>
          </a:p>
        </p:txBody>
      </p:sp>
    </p:spTree>
    <p:extLst>
      <p:ext uri="{BB962C8B-B14F-4D97-AF65-F5344CB8AC3E}">
        <p14:creationId xmlns:p14="http://schemas.microsoft.com/office/powerpoint/2010/main" val="915429621"/>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3800475"/>
          </a:xfrm>
        </p:spPr>
        <p:txBody>
          <a:bodyPr>
            <a:normAutofit/>
          </a:bodyPr>
          <a:lstStyle/>
          <a:p>
            <a:r>
              <a:rPr lang="en-GB" sz="2800" b="1" dirty="0"/>
              <a:t>CVA-The CVA proposal and procedure</a:t>
            </a:r>
          </a:p>
          <a:p>
            <a:pPr marL="0" indent="0">
              <a:buNone/>
            </a:pPr>
            <a:endParaRPr lang="en-GB" sz="2800" dirty="0"/>
          </a:p>
          <a:p>
            <a:pPr lvl="0"/>
            <a:r>
              <a:rPr lang="en-GB" sz="1400" dirty="0"/>
              <a:t>If the directors want to consider a CVA, they should consult a qualified insolvency practitioner/ person authorised to act as a nominee, to discuss the situation with a view to them acting as supervisor of the CVA if and when it is approved. </a:t>
            </a:r>
          </a:p>
          <a:p>
            <a:pPr lvl="0"/>
            <a:r>
              <a:rPr lang="en-GB" sz="1400" dirty="0"/>
              <a:t>The nominee must sign a consent to act.</a:t>
            </a:r>
          </a:p>
          <a:p>
            <a:pPr lvl="0"/>
            <a:r>
              <a:rPr lang="en-GB" sz="1400" dirty="0"/>
              <a:t>The directors will work with the nominee to prepare a CVA proposal (or the administrator/liquidator of the company will prepare the CVA proposal) setting out the terms of the compromise with creditors. </a:t>
            </a:r>
          </a:p>
          <a:p>
            <a:r>
              <a:rPr lang="en-GB" sz="1400" dirty="0"/>
              <a:t>Various information must be provided to the nominee to consider the merits of the CVA, including a statement of the company's affairs (section 2(3). The nominee will then:</a:t>
            </a:r>
          </a:p>
          <a:p>
            <a:pPr lvl="0"/>
            <a:r>
              <a:rPr lang="en-GB" sz="1400" dirty="0"/>
              <a:t>Submit a statement to directors confirming whether the CVA is viable and </a:t>
            </a:r>
          </a:p>
          <a:p>
            <a:pPr lvl="0"/>
            <a:r>
              <a:rPr lang="en-GB" sz="1400" dirty="0"/>
              <a:t>File a report in court covering various matters, including whether in their opinion the CVA has a reasonable prospect of being approved and.</a:t>
            </a:r>
          </a:p>
          <a:p>
            <a:pPr marL="0" indent="0">
              <a:buNone/>
            </a:pPr>
            <a:endParaRPr lang="en-GB" sz="1400" dirty="0"/>
          </a:p>
          <a:p>
            <a:pPr lvl="1">
              <a:spcAft>
                <a:spcPts val="1200"/>
              </a:spcAft>
            </a:pPr>
            <a:endParaRPr lang="en-GB" sz="1700" dirty="0"/>
          </a:p>
          <a:p>
            <a:pPr lvl="1">
              <a:spcAft>
                <a:spcPts val="1200"/>
              </a:spcAft>
            </a:pPr>
            <a:endParaRPr lang="en-GB" sz="1800" dirty="0"/>
          </a:p>
          <a:p>
            <a:pPr lvl="1">
              <a:spcAft>
                <a:spcPts val="1200"/>
              </a:spcAft>
            </a:pPr>
            <a:endParaRPr lang="en-GB" sz="1800" dirty="0"/>
          </a:p>
          <a:p>
            <a:pPr>
              <a:spcAft>
                <a:spcPts val="1200"/>
              </a:spcAft>
            </a:pPr>
            <a:endParaRPr lang="en-GB" sz="2200" dirty="0"/>
          </a:p>
        </p:txBody>
      </p:sp>
    </p:spTree>
    <p:extLst>
      <p:ext uri="{BB962C8B-B14F-4D97-AF65-F5344CB8AC3E}">
        <p14:creationId xmlns:p14="http://schemas.microsoft.com/office/powerpoint/2010/main" val="1174838840"/>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3800475"/>
          </a:xfrm>
        </p:spPr>
        <p:txBody>
          <a:bodyPr>
            <a:normAutofit/>
          </a:bodyPr>
          <a:lstStyle/>
          <a:p>
            <a:r>
              <a:rPr lang="en-GB" sz="2800" b="1" dirty="0"/>
              <a:t>CVA-procedure</a:t>
            </a:r>
          </a:p>
          <a:p>
            <a:pPr marL="0" indent="0">
              <a:buNone/>
            </a:pPr>
            <a:endParaRPr lang="en-GB" sz="2800" dirty="0"/>
          </a:p>
          <a:p>
            <a:r>
              <a:rPr lang="en-GB" sz="1400" b="1" dirty="0"/>
              <a:t>Creditors’ and Members’ meetings/decision procedures</a:t>
            </a:r>
            <a:endParaRPr lang="en-GB" sz="1400" dirty="0"/>
          </a:p>
          <a:p>
            <a:pPr lvl="0"/>
            <a:r>
              <a:rPr lang="en-GB" sz="1400" dirty="0"/>
              <a:t>After the meeting, the chairman must prepare and file at court a report within four days of the meetings on the conduct and result of the meetings. </a:t>
            </a:r>
          </a:p>
          <a:p>
            <a:pPr lvl="0"/>
            <a:r>
              <a:rPr lang="en-GB" sz="1400" dirty="0"/>
              <a:t>If the CVA is approved, no further steps are required for it to take effect (unless there are specific conditions precedent within the CVA proposal). If the company is in liquidation or administration, the court may give directions to stay or discharge those proceedings. </a:t>
            </a:r>
          </a:p>
          <a:p>
            <a:r>
              <a:rPr lang="en-GB" sz="1400" b="1" dirty="0"/>
              <a:t>Modifying and varying a CVA </a:t>
            </a:r>
            <a:endParaRPr lang="en-GB" sz="1400" dirty="0"/>
          </a:p>
          <a:p>
            <a:pPr lvl="0"/>
            <a:r>
              <a:rPr lang="en-GB" sz="1400" dirty="0"/>
              <a:t>Modifications may be suggested by creditors or members prior to the meetings/decision procedure to consider the CVA proposal. After approval of the CVA, the CVA proposal may only be varied if the CVA proposal itself contains relevant provisions.</a:t>
            </a:r>
          </a:p>
          <a:p>
            <a:pPr lvl="0"/>
            <a:endParaRPr lang="en-GB" sz="1400" dirty="0"/>
          </a:p>
          <a:p>
            <a:pPr marL="0" indent="0">
              <a:buNone/>
            </a:pPr>
            <a:endParaRPr lang="en-GB" sz="1400" dirty="0"/>
          </a:p>
          <a:p>
            <a:pPr lvl="1">
              <a:spcAft>
                <a:spcPts val="1200"/>
              </a:spcAft>
            </a:pPr>
            <a:endParaRPr lang="en-GB" sz="1700" dirty="0"/>
          </a:p>
          <a:p>
            <a:pPr lvl="1">
              <a:spcAft>
                <a:spcPts val="1200"/>
              </a:spcAft>
            </a:pPr>
            <a:endParaRPr lang="en-GB" sz="1800" dirty="0"/>
          </a:p>
          <a:p>
            <a:pPr lvl="1">
              <a:spcAft>
                <a:spcPts val="1200"/>
              </a:spcAft>
            </a:pPr>
            <a:endParaRPr lang="en-GB" sz="1800" dirty="0"/>
          </a:p>
          <a:p>
            <a:pPr>
              <a:spcAft>
                <a:spcPts val="1200"/>
              </a:spcAft>
            </a:pPr>
            <a:endParaRPr lang="en-GB" sz="2200" dirty="0"/>
          </a:p>
        </p:txBody>
      </p:sp>
    </p:spTree>
    <p:extLst>
      <p:ext uri="{BB962C8B-B14F-4D97-AF65-F5344CB8AC3E}">
        <p14:creationId xmlns:p14="http://schemas.microsoft.com/office/powerpoint/2010/main" val="941205966"/>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3800475"/>
          </a:xfrm>
        </p:spPr>
        <p:txBody>
          <a:bodyPr>
            <a:normAutofit/>
          </a:bodyPr>
          <a:lstStyle/>
          <a:p>
            <a:r>
              <a:rPr lang="en-GB" sz="2800" b="1" dirty="0"/>
              <a:t>CVA-procedure</a:t>
            </a:r>
          </a:p>
          <a:p>
            <a:pPr marL="0" indent="0">
              <a:buNone/>
            </a:pPr>
            <a:endParaRPr lang="en-GB" sz="2800" dirty="0"/>
          </a:p>
          <a:p>
            <a:r>
              <a:rPr lang="en-GB" sz="1400" b="1" dirty="0"/>
              <a:t>Challenging a CVA </a:t>
            </a:r>
            <a:endParaRPr lang="en-GB" sz="1400" dirty="0"/>
          </a:p>
          <a:p>
            <a:r>
              <a:rPr lang="en-GB" sz="1400" dirty="0"/>
              <a:t>A CVA may be challenged (within 28 days of the chairman's report of the members' and creditors' meetings/decision procedure being filed at court) on the grounds certain grounds. </a:t>
            </a:r>
          </a:p>
          <a:p>
            <a:pPr marL="0" indent="0">
              <a:buNone/>
            </a:pPr>
            <a:endParaRPr lang="en-GB" sz="1400" dirty="0"/>
          </a:p>
          <a:p>
            <a:r>
              <a:rPr lang="en-GB" sz="1400" b="1" dirty="0"/>
              <a:t>Failure of a CVA </a:t>
            </a:r>
            <a:endParaRPr lang="en-GB" sz="1400" dirty="0"/>
          </a:p>
          <a:p>
            <a:r>
              <a:rPr lang="en-GB" sz="1400" dirty="0"/>
              <a:t>A CVA may come to an end prematurely if it's not fully implemented. The supervisor must file notice that the CVA has been terminated (within 28 days of termination at court and with the registrar of companies) setting out the reasons for failure and summarising receipts and payments</a:t>
            </a:r>
          </a:p>
          <a:p>
            <a:pPr lvl="1">
              <a:spcAft>
                <a:spcPts val="1200"/>
              </a:spcAft>
            </a:pPr>
            <a:endParaRPr lang="en-GB" sz="1700" dirty="0"/>
          </a:p>
          <a:p>
            <a:pPr lvl="1">
              <a:spcAft>
                <a:spcPts val="1200"/>
              </a:spcAft>
            </a:pPr>
            <a:endParaRPr lang="en-GB" sz="1800" dirty="0"/>
          </a:p>
          <a:p>
            <a:pPr lvl="1">
              <a:spcAft>
                <a:spcPts val="1200"/>
              </a:spcAft>
            </a:pPr>
            <a:endParaRPr lang="en-GB" sz="1800" dirty="0"/>
          </a:p>
          <a:p>
            <a:pPr>
              <a:spcAft>
                <a:spcPts val="1200"/>
              </a:spcAft>
            </a:pPr>
            <a:endParaRPr lang="en-GB" sz="2200" dirty="0"/>
          </a:p>
        </p:txBody>
      </p:sp>
    </p:spTree>
    <p:extLst>
      <p:ext uri="{BB962C8B-B14F-4D97-AF65-F5344CB8AC3E}">
        <p14:creationId xmlns:p14="http://schemas.microsoft.com/office/powerpoint/2010/main" val="2050400484"/>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3800475"/>
          </a:xfrm>
        </p:spPr>
        <p:txBody>
          <a:bodyPr>
            <a:normAutofit/>
          </a:bodyPr>
          <a:lstStyle/>
          <a:p>
            <a:r>
              <a:rPr lang="en-GB" sz="2800" b="1" dirty="0"/>
              <a:t>CVA-procedure</a:t>
            </a:r>
          </a:p>
          <a:p>
            <a:pPr marL="0" indent="0">
              <a:buNone/>
            </a:pPr>
            <a:endParaRPr lang="en-GB" sz="2800" dirty="0"/>
          </a:p>
          <a:p>
            <a:r>
              <a:rPr lang="en-GB" sz="1400" b="1" dirty="0"/>
              <a:t>Challenging a CVA </a:t>
            </a:r>
            <a:endParaRPr lang="en-GB" sz="1400" dirty="0"/>
          </a:p>
          <a:p>
            <a:r>
              <a:rPr lang="en-GB" sz="1400" dirty="0"/>
              <a:t>A CVA may be challenged (within 28 days of the chairman's report of the members' and creditors' meetings/decision procedure being filed at court) on the grounds certain grounds. </a:t>
            </a:r>
          </a:p>
          <a:p>
            <a:pPr marL="0" indent="0">
              <a:buNone/>
            </a:pPr>
            <a:endParaRPr lang="en-GB" sz="1400" dirty="0"/>
          </a:p>
          <a:p>
            <a:r>
              <a:rPr lang="en-GB" sz="1400" b="1" dirty="0"/>
              <a:t>Failure of a CVA </a:t>
            </a:r>
            <a:endParaRPr lang="en-GB" sz="1400" dirty="0"/>
          </a:p>
          <a:p>
            <a:r>
              <a:rPr lang="en-GB" sz="1400" dirty="0"/>
              <a:t>A CVA may come to an end prematurely if it's not fully implemented. The supervisor must file notice that the CVA has been terminated (within 28 days of termination at court and with the registrar of companies) setting out the reasons for failure and summarising receipts and payments</a:t>
            </a:r>
          </a:p>
          <a:p>
            <a:pPr lvl="1">
              <a:spcAft>
                <a:spcPts val="1200"/>
              </a:spcAft>
            </a:pPr>
            <a:endParaRPr lang="en-GB" sz="1700" dirty="0"/>
          </a:p>
          <a:p>
            <a:pPr lvl="1">
              <a:spcAft>
                <a:spcPts val="1200"/>
              </a:spcAft>
            </a:pPr>
            <a:endParaRPr lang="en-GB" sz="1800" dirty="0"/>
          </a:p>
          <a:p>
            <a:pPr lvl="1">
              <a:spcAft>
                <a:spcPts val="1200"/>
              </a:spcAft>
            </a:pPr>
            <a:endParaRPr lang="en-GB" sz="1800" dirty="0"/>
          </a:p>
          <a:p>
            <a:pPr>
              <a:spcAft>
                <a:spcPts val="1200"/>
              </a:spcAft>
            </a:pPr>
            <a:endParaRPr lang="en-GB" sz="2200" dirty="0"/>
          </a:p>
        </p:txBody>
      </p:sp>
    </p:spTree>
    <p:extLst>
      <p:ext uri="{BB962C8B-B14F-4D97-AF65-F5344CB8AC3E}">
        <p14:creationId xmlns:p14="http://schemas.microsoft.com/office/powerpoint/2010/main" val="1015840348"/>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3800475"/>
          </a:xfrm>
        </p:spPr>
        <p:txBody>
          <a:bodyPr>
            <a:normAutofit lnSpcReduction="10000"/>
          </a:bodyPr>
          <a:lstStyle/>
          <a:p>
            <a:r>
              <a:rPr lang="en-GB" sz="2800" b="1" dirty="0"/>
              <a:t>Scheme of Arrangement</a:t>
            </a:r>
          </a:p>
          <a:p>
            <a:pPr marL="0" indent="0">
              <a:buNone/>
            </a:pPr>
            <a:endParaRPr lang="en-GB" sz="2800" dirty="0"/>
          </a:p>
          <a:p>
            <a:r>
              <a:rPr lang="en-GB" sz="1800" b="1" dirty="0"/>
              <a:t>Part 26 Companies Act 2006</a:t>
            </a:r>
          </a:p>
          <a:p>
            <a:pPr lvl="1"/>
            <a:r>
              <a:rPr lang="en-GB" sz="1800" b="1" dirty="0"/>
              <a:t>Composition/arrangement between company and one or more classes of its creditors</a:t>
            </a:r>
          </a:p>
          <a:p>
            <a:pPr lvl="1"/>
            <a:r>
              <a:rPr lang="en-GB" sz="1800" b="1" dirty="0"/>
              <a:t>Can apply to solvent or insolvent companies where agreement needed with one or more classes of creditors.</a:t>
            </a:r>
          </a:p>
          <a:p>
            <a:pPr lvl="1"/>
            <a:r>
              <a:rPr lang="en-GB" sz="1800" b="1" dirty="0"/>
              <a:t>Courts flexible</a:t>
            </a:r>
          </a:p>
          <a:p>
            <a:pPr lvl="1"/>
            <a:r>
              <a:rPr lang="en-GB" sz="1800" b="1" dirty="0"/>
              <a:t>Can be used e.g. to value long tailed liabilities (e.g. asbestosis claims) and pay present and future claims by a set date so final dividend paid early.</a:t>
            </a:r>
          </a:p>
          <a:p>
            <a:pPr lvl="1"/>
            <a:r>
              <a:rPr lang="en-GB" sz="1800" b="1" dirty="0"/>
              <a:t>Legally binding on all creditors (whether notified or not) (or the relevant class(</a:t>
            </a:r>
            <a:r>
              <a:rPr lang="en-GB" sz="1800" b="1" dirty="0" err="1"/>
              <a:t>es</a:t>
            </a:r>
            <a:r>
              <a:rPr lang="en-GB" sz="1800" b="1" dirty="0"/>
              <a:t>) in question under the Scheme)</a:t>
            </a:r>
            <a:endParaRPr lang="en-GB" sz="1800" dirty="0"/>
          </a:p>
          <a:p>
            <a:pPr lvl="1">
              <a:spcAft>
                <a:spcPts val="1200"/>
              </a:spcAft>
            </a:pPr>
            <a:endParaRPr lang="en-GB" sz="1700" dirty="0"/>
          </a:p>
          <a:p>
            <a:pPr lvl="1">
              <a:spcAft>
                <a:spcPts val="1200"/>
              </a:spcAft>
            </a:pPr>
            <a:endParaRPr lang="en-GB" sz="1800" dirty="0"/>
          </a:p>
          <a:p>
            <a:pPr lvl="1">
              <a:spcAft>
                <a:spcPts val="1200"/>
              </a:spcAft>
            </a:pPr>
            <a:endParaRPr lang="en-GB" sz="1800" dirty="0"/>
          </a:p>
          <a:p>
            <a:pPr>
              <a:spcAft>
                <a:spcPts val="1200"/>
              </a:spcAft>
            </a:pPr>
            <a:endParaRPr lang="en-GB" sz="2200" dirty="0"/>
          </a:p>
        </p:txBody>
      </p:sp>
    </p:spTree>
    <p:extLst>
      <p:ext uri="{BB962C8B-B14F-4D97-AF65-F5344CB8AC3E}">
        <p14:creationId xmlns:p14="http://schemas.microsoft.com/office/powerpoint/2010/main" val="1036170028"/>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3800475"/>
          </a:xfrm>
        </p:spPr>
        <p:txBody>
          <a:bodyPr>
            <a:normAutofit/>
          </a:bodyPr>
          <a:lstStyle/>
          <a:p>
            <a:r>
              <a:rPr lang="en-GB" sz="2800" b="1" dirty="0"/>
              <a:t>Liquidation</a:t>
            </a:r>
          </a:p>
          <a:p>
            <a:pPr marL="0" indent="0">
              <a:buNone/>
            </a:pPr>
            <a:r>
              <a:rPr lang="en-GB" sz="2400" dirty="0"/>
              <a:t>In Insolvency-</a:t>
            </a:r>
          </a:p>
          <a:p>
            <a:r>
              <a:rPr lang="en-GB" sz="1800" b="1" dirty="0"/>
              <a:t>Creditors’ Voluntary </a:t>
            </a:r>
            <a:r>
              <a:rPr lang="en-GB" sz="1800" b="1" dirty="0" err="1"/>
              <a:t>Liquidationor</a:t>
            </a:r>
            <a:r>
              <a:rPr lang="en-GB" sz="1800" b="1" dirty="0"/>
              <a:t> Compulsory Liquidation</a:t>
            </a:r>
          </a:p>
          <a:p>
            <a:r>
              <a:rPr lang="en-GB" sz="1800" b="1" dirty="0"/>
              <a:t>Appointment by Majority of Creditors</a:t>
            </a:r>
          </a:p>
          <a:p>
            <a:r>
              <a:rPr lang="en-GB" sz="1800" b="1" dirty="0"/>
              <a:t>If no appointment on compulsory liquidation-Official Receiver remains in position</a:t>
            </a:r>
          </a:p>
          <a:p>
            <a:r>
              <a:rPr lang="en-GB" sz="1800" b="1" dirty="0"/>
              <a:t>Terminal</a:t>
            </a:r>
          </a:p>
          <a:p>
            <a:pPr lvl="1"/>
            <a:r>
              <a:rPr lang="en-GB" sz="1400" b="1" dirty="0"/>
              <a:t>Collect and divide assets according to statutory priority</a:t>
            </a:r>
          </a:p>
          <a:p>
            <a:pPr lvl="1"/>
            <a:r>
              <a:rPr lang="en-GB" sz="1400" b="1" dirty="0"/>
              <a:t>Can trade in liquidation but very rare</a:t>
            </a:r>
          </a:p>
          <a:p>
            <a:pPr lvl="1"/>
            <a:endParaRPr lang="en-GB" sz="1400" b="1" dirty="0"/>
          </a:p>
          <a:p>
            <a:pPr lvl="1"/>
            <a:endParaRPr lang="en-GB" sz="1400" dirty="0"/>
          </a:p>
          <a:p>
            <a:pPr lvl="1">
              <a:spcAft>
                <a:spcPts val="1200"/>
              </a:spcAft>
            </a:pPr>
            <a:endParaRPr lang="en-GB" sz="1700" dirty="0"/>
          </a:p>
          <a:p>
            <a:pPr lvl="1">
              <a:spcAft>
                <a:spcPts val="1200"/>
              </a:spcAft>
            </a:pPr>
            <a:endParaRPr lang="en-GB" sz="1800" dirty="0"/>
          </a:p>
          <a:p>
            <a:pPr lvl="1">
              <a:spcAft>
                <a:spcPts val="1200"/>
              </a:spcAft>
            </a:pPr>
            <a:endParaRPr lang="en-GB" sz="1800" dirty="0"/>
          </a:p>
          <a:p>
            <a:pPr>
              <a:spcAft>
                <a:spcPts val="1200"/>
              </a:spcAft>
            </a:pPr>
            <a:endParaRPr lang="en-GB" sz="2200" dirty="0"/>
          </a:p>
        </p:txBody>
      </p:sp>
    </p:spTree>
    <p:extLst>
      <p:ext uri="{BB962C8B-B14F-4D97-AF65-F5344CB8AC3E}">
        <p14:creationId xmlns:p14="http://schemas.microsoft.com/office/powerpoint/2010/main" val="1338661061"/>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3800475"/>
          </a:xfrm>
        </p:spPr>
        <p:txBody>
          <a:bodyPr>
            <a:normAutofit/>
          </a:bodyPr>
          <a:lstStyle/>
          <a:p>
            <a:r>
              <a:rPr lang="en-GB" sz="2800" b="1" dirty="0"/>
              <a:t>Law Of Property Act Receiver</a:t>
            </a:r>
          </a:p>
          <a:p>
            <a:pPr marL="0" indent="0">
              <a:buNone/>
            </a:pPr>
            <a:endParaRPr lang="en-GB" sz="2800" b="1" dirty="0"/>
          </a:p>
          <a:p>
            <a:pPr marL="0" indent="0">
              <a:buNone/>
            </a:pPr>
            <a:r>
              <a:rPr lang="en-GB" sz="2400" dirty="0"/>
              <a:t>Appointed over a property only</a:t>
            </a:r>
          </a:p>
          <a:p>
            <a:pPr marL="0" indent="0">
              <a:buNone/>
            </a:pPr>
            <a:r>
              <a:rPr lang="en-GB" sz="2400" b="1" dirty="0"/>
              <a:t>Not necessarily and IP (often a surveyor for real </a:t>
            </a:r>
            <a:r>
              <a:rPr lang="en-GB" sz="2400" b="1" dirty="0" err="1"/>
              <a:t>proerpty</a:t>
            </a:r>
            <a:r>
              <a:rPr lang="en-GB" sz="2400" b="1" dirty="0"/>
              <a:t> e.g.)</a:t>
            </a:r>
            <a:endParaRPr lang="en-GB" sz="1400" b="1" dirty="0"/>
          </a:p>
          <a:p>
            <a:pPr lvl="1"/>
            <a:endParaRPr lang="en-GB" sz="1400" dirty="0"/>
          </a:p>
          <a:p>
            <a:pPr lvl="1">
              <a:spcAft>
                <a:spcPts val="1200"/>
              </a:spcAft>
            </a:pPr>
            <a:endParaRPr lang="en-GB" sz="1700" dirty="0"/>
          </a:p>
          <a:p>
            <a:pPr lvl="1">
              <a:spcAft>
                <a:spcPts val="1200"/>
              </a:spcAft>
            </a:pPr>
            <a:endParaRPr lang="en-GB" sz="1800" dirty="0"/>
          </a:p>
          <a:p>
            <a:pPr lvl="1">
              <a:spcAft>
                <a:spcPts val="1200"/>
              </a:spcAft>
            </a:pPr>
            <a:endParaRPr lang="en-GB" sz="1800" dirty="0"/>
          </a:p>
          <a:p>
            <a:pPr>
              <a:spcAft>
                <a:spcPts val="1200"/>
              </a:spcAft>
            </a:pPr>
            <a:endParaRPr lang="en-GB" sz="2200" dirty="0"/>
          </a:p>
        </p:txBody>
      </p:sp>
    </p:spTree>
    <p:extLst>
      <p:ext uri="{BB962C8B-B14F-4D97-AF65-F5344CB8AC3E}">
        <p14:creationId xmlns:p14="http://schemas.microsoft.com/office/powerpoint/2010/main" val="80152984"/>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685800" y="2259455"/>
            <a:ext cx="7772400" cy="1470025"/>
          </a:xfrm>
        </p:spPr>
        <p:txBody>
          <a:bodyPr>
            <a:normAutofit/>
          </a:bodyPr>
          <a:lstStyle/>
          <a:p>
            <a:r>
              <a:rPr lang="en-US" sz="4000" b="1" dirty="0"/>
              <a:t>The EU Proposal – </a:t>
            </a:r>
            <a:r>
              <a:rPr lang="en-US" sz="4000" b="1" i="1" dirty="0"/>
              <a:t>Quo </a:t>
            </a:r>
            <a:r>
              <a:rPr lang="en-US" sz="4000" b="1" i="1" dirty="0" err="1"/>
              <a:t>vadis</a:t>
            </a:r>
            <a:r>
              <a:rPr lang="en-US" sz="4000" b="1" dirty="0"/>
              <a:t>? </a:t>
            </a:r>
            <a:br>
              <a:rPr lang="en-US" sz="4000" b="1" dirty="0">
                <a:solidFill>
                  <a:srgbClr val="4F2D7F"/>
                </a:solidFill>
              </a:rPr>
            </a:br>
            <a:r>
              <a:rPr lang="en-US" sz="4000" b="1" dirty="0"/>
              <a:t>Where are we going ?</a:t>
            </a:r>
          </a:p>
        </p:txBody>
      </p:sp>
      <p:sp>
        <p:nvSpPr>
          <p:cNvPr id="3" name="Subtitle 2"/>
          <p:cNvSpPr>
            <a:spLocks noGrp="1"/>
          </p:cNvSpPr>
          <p:nvPr>
            <p:ph type="subTitle" idx="1"/>
          </p:nvPr>
        </p:nvSpPr>
        <p:spPr>
          <a:xfrm>
            <a:off x="252413" y="4191183"/>
            <a:ext cx="8647112" cy="1752600"/>
          </a:xfrm>
        </p:spPr>
        <p:txBody>
          <a:bodyPr rtlCol="0">
            <a:noAutofit/>
          </a:bodyPr>
          <a:lstStyle/>
          <a:p>
            <a:pPr>
              <a:defRPr/>
            </a:pPr>
            <a:r>
              <a:rPr lang="en-US" sz="2800" b="1" dirty="0">
                <a:solidFill>
                  <a:schemeClr val="bg1">
                    <a:lumMod val="50000"/>
                  </a:schemeClr>
                </a:solidFill>
              </a:rPr>
              <a:t>Reinhard Dammann</a:t>
            </a:r>
            <a:br>
              <a:rPr lang="en-US" sz="2800" b="1" dirty="0">
                <a:solidFill>
                  <a:schemeClr val="bg1">
                    <a:lumMod val="50000"/>
                  </a:schemeClr>
                </a:solidFill>
              </a:rPr>
            </a:br>
            <a:r>
              <a:rPr lang="en-US" sz="2800" dirty="0">
                <a:solidFill>
                  <a:schemeClr val="bg1">
                    <a:lumMod val="50000"/>
                  </a:schemeClr>
                </a:solidFill>
              </a:rPr>
              <a:t>(Partner, Clifford Chance Europe)</a:t>
            </a:r>
          </a:p>
        </p:txBody>
      </p:sp>
    </p:spTree>
    <p:extLst>
      <p:ext uri="{BB962C8B-B14F-4D97-AF65-F5344CB8AC3E}">
        <p14:creationId xmlns:p14="http://schemas.microsoft.com/office/powerpoint/2010/main" val="239969424"/>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dirty="0" err="1"/>
              <a:t>What</a:t>
            </a:r>
            <a:r>
              <a:rPr lang="fr-FR" dirty="0"/>
              <a:t> </a:t>
            </a:r>
            <a:r>
              <a:rPr lang="fr-FR" dirty="0" err="1"/>
              <a:t>is</a:t>
            </a:r>
            <a:r>
              <a:rPr lang="fr-FR" dirty="0"/>
              <a:t> the main issue ?</a:t>
            </a:r>
          </a:p>
        </p:txBody>
      </p:sp>
      <p:sp>
        <p:nvSpPr>
          <p:cNvPr id="3" name="Content Placeholder 2"/>
          <p:cNvSpPr>
            <a:spLocks noGrp="1"/>
          </p:cNvSpPr>
          <p:nvPr>
            <p:ph idx="1"/>
          </p:nvPr>
        </p:nvSpPr>
        <p:spPr/>
        <p:txBody>
          <a:bodyPr>
            <a:normAutofit fontScale="85000" lnSpcReduction="20000"/>
          </a:bodyPr>
          <a:lstStyle/>
          <a:p>
            <a:pPr algn="just"/>
            <a:r>
              <a:rPr lang="en-US" dirty="0"/>
              <a:t>There is a necessity to open preventive restructuring proceedings as early as possible in order to increase the chances of success </a:t>
            </a:r>
          </a:p>
          <a:p>
            <a:pPr algn="ctr">
              <a:buNone/>
            </a:pPr>
            <a:r>
              <a:rPr lang="fr-FR" b="1" u="sng" dirty="0"/>
              <a:t>But</a:t>
            </a:r>
          </a:p>
          <a:p>
            <a:pPr algn="just"/>
            <a:r>
              <a:rPr lang="en-US" dirty="0"/>
              <a:t>The reverse side of the coin : opening of proceedings constitute a departure from the </a:t>
            </a:r>
            <a:r>
              <a:rPr lang="en-US" i="1" dirty="0" err="1"/>
              <a:t>pacta</a:t>
            </a:r>
            <a:r>
              <a:rPr lang="en-US" i="1" dirty="0"/>
              <a:t> </a:t>
            </a:r>
            <a:r>
              <a:rPr lang="en-US" i="1" dirty="0" err="1"/>
              <a:t>sunt</a:t>
            </a:r>
            <a:r>
              <a:rPr lang="en-US" i="1" dirty="0"/>
              <a:t> </a:t>
            </a:r>
            <a:r>
              <a:rPr lang="en-US" i="1" dirty="0" err="1"/>
              <a:t>servanda</a:t>
            </a:r>
            <a:r>
              <a:rPr lang="en-US" i="1" dirty="0"/>
              <a:t> principle, </a:t>
            </a:r>
            <a:r>
              <a:rPr lang="en-US" i="1" dirty="0" err="1"/>
              <a:t>i.e</a:t>
            </a:r>
            <a:r>
              <a:rPr lang="en-US" i="1" dirty="0"/>
              <a:t> </a:t>
            </a:r>
            <a:r>
              <a:rPr lang="en-US" dirty="0"/>
              <a:t>the interference into creditors’ and equity holders’ rights (automatic stay, cram-down</a:t>
            </a:r>
            <a:r>
              <a:rPr lang="en-US" i="1" dirty="0"/>
              <a:t>).</a:t>
            </a:r>
          </a:p>
          <a:p>
            <a:endParaRPr lang="fr-FR" dirty="0"/>
          </a:p>
        </p:txBody>
      </p:sp>
    </p:spTree>
    <p:extLst>
      <p:ext uri="{BB962C8B-B14F-4D97-AF65-F5344CB8AC3E}">
        <p14:creationId xmlns:p14="http://schemas.microsoft.com/office/powerpoint/2010/main" val="191820102"/>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330771" y="1303980"/>
            <a:ext cx="8229600" cy="1143000"/>
          </a:xfrm>
        </p:spPr>
        <p:txBody>
          <a:bodyPr/>
          <a:lstStyle/>
          <a:p>
            <a:pPr eaLnBrk="1" hangingPunct="1"/>
            <a:r>
              <a:rPr lang="en-GB" b="1" dirty="0"/>
              <a:t>The French response </a:t>
            </a:r>
          </a:p>
        </p:txBody>
      </p:sp>
      <p:sp>
        <p:nvSpPr>
          <p:cNvPr id="2" name="Content Placeholder 1"/>
          <p:cNvSpPr>
            <a:spLocks noGrp="1"/>
          </p:cNvSpPr>
          <p:nvPr>
            <p:ph idx="1"/>
          </p:nvPr>
        </p:nvSpPr>
        <p:spPr>
          <a:xfrm>
            <a:off x="107504" y="2469824"/>
            <a:ext cx="8676135" cy="4951642"/>
          </a:xfrm>
        </p:spPr>
        <p:txBody>
          <a:bodyPr/>
          <a:lstStyle/>
          <a:p>
            <a:pPr algn="ctr">
              <a:buNone/>
            </a:pPr>
            <a:r>
              <a:rPr lang="en-US" sz="3600" b="1" u="sng" dirty="0"/>
              <a:t>Two</a:t>
            </a:r>
            <a:r>
              <a:rPr lang="en-US" sz="3600" u="sng" dirty="0"/>
              <a:t> </a:t>
            </a:r>
            <a:r>
              <a:rPr lang="en-US" sz="3600" b="1" u="sng" dirty="0"/>
              <a:t>stages model: </a:t>
            </a:r>
          </a:p>
          <a:p>
            <a:pPr>
              <a:lnSpc>
                <a:spcPct val="200000"/>
              </a:lnSpc>
              <a:buFontTx/>
              <a:buChar char="-"/>
            </a:pPr>
            <a:r>
              <a:rPr lang="en-US" dirty="0"/>
              <a:t>Conciliation phase followed by </a:t>
            </a:r>
          </a:p>
          <a:p>
            <a:pPr>
              <a:lnSpc>
                <a:spcPct val="200000"/>
              </a:lnSpc>
              <a:buFontTx/>
              <a:buChar char="-"/>
            </a:pPr>
            <a:r>
              <a:rPr lang="en-US" dirty="0"/>
              <a:t>SFA-SA as a closing mechanism </a:t>
            </a:r>
          </a:p>
          <a:p>
            <a:pPr>
              <a:buNone/>
            </a:pPr>
            <a:endParaRPr lang="en-IE" sz="2600" dirty="0"/>
          </a:p>
        </p:txBody>
      </p:sp>
    </p:spTree>
    <p:extLst>
      <p:ext uri="{BB962C8B-B14F-4D97-AF65-F5344CB8AC3E}">
        <p14:creationId xmlns:p14="http://schemas.microsoft.com/office/powerpoint/2010/main" val="547500167"/>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258763" y="1292919"/>
            <a:ext cx="8229600" cy="1143000"/>
          </a:xfrm>
        </p:spPr>
        <p:txBody>
          <a:bodyPr/>
          <a:lstStyle/>
          <a:p>
            <a:pPr eaLnBrk="1" hangingPunct="1"/>
            <a:r>
              <a:rPr lang="en-GB" b="1" dirty="0"/>
              <a:t>The French response (continued)</a:t>
            </a:r>
          </a:p>
        </p:txBody>
      </p:sp>
      <p:sp>
        <p:nvSpPr>
          <p:cNvPr id="23555" name="Rectangle 3"/>
          <p:cNvSpPr>
            <a:spLocks noGrp="1" noChangeArrowheads="1"/>
          </p:cNvSpPr>
          <p:nvPr>
            <p:ph type="body" idx="1"/>
          </p:nvPr>
        </p:nvSpPr>
        <p:spPr>
          <a:xfrm>
            <a:off x="107504" y="2244714"/>
            <a:ext cx="8532118" cy="4613286"/>
          </a:xfrm>
        </p:spPr>
        <p:txBody>
          <a:bodyPr/>
          <a:lstStyle/>
          <a:p>
            <a:pPr algn="ctr">
              <a:lnSpc>
                <a:spcPct val="150000"/>
              </a:lnSpc>
              <a:buNone/>
            </a:pPr>
            <a:r>
              <a:rPr lang="en-US" sz="3600" b="1" u="sng" dirty="0"/>
              <a:t>First phase </a:t>
            </a:r>
          </a:p>
          <a:p>
            <a:pPr>
              <a:lnSpc>
                <a:spcPct val="150000"/>
              </a:lnSpc>
            </a:pPr>
            <a:r>
              <a:rPr lang="en-US" sz="2800" dirty="0"/>
              <a:t>Consensual debt restructuring</a:t>
            </a:r>
          </a:p>
          <a:p>
            <a:r>
              <a:rPr lang="en-US" sz="2800" dirty="0"/>
              <a:t> Individual stay mechanism available</a:t>
            </a:r>
          </a:p>
          <a:p>
            <a:r>
              <a:rPr lang="en-US" sz="2800" dirty="0"/>
              <a:t> protection against the opening of adverse regular insolvency proceedings </a:t>
            </a:r>
          </a:p>
          <a:p>
            <a:r>
              <a:rPr lang="en-US" sz="2800" dirty="0"/>
              <a:t>inclusion of guarantors; provisions </a:t>
            </a:r>
            <a:r>
              <a:rPr lang="en-US" sz="2800" dirty="0" err="1"/>
              <a:t>favouring</a:t>
            </a:r>
            <a:r>
              <a:rPr lang="en-US" sz="2800" dirty="0"/>
              <a:t> new money financing</a:t>
            </a:r>
          </a:p>
          <a:p>
            <a:pPr marL="0" indent="0">
              <a:buNone/>
            </a:pPr>
            <a:endParaRPr lang="en-IE" sz="2400" dirty="0"/>
          </a:p>
          <a:p>
            <a:pPr eaLnBrk="1" hangingPunct="1">
              <a:buClr>
                <a:schemeClr val="tx1"/>
              </a:buClr>
            </a:pPr>
            <a:endParaRPr lang="en-IE" sz="2400" dirty="0"/>
          </a:p>
        </p:txBody>
      </p:sp>
    </p:spTree>
    <p:extLst>
      <p:ext uri="{BB962C8B-B14F-4D97-AF65-F5344CB8AC3E}">
        <p14:creationId xmlns:p14="http://schemas.microsoft.com/office/powerpoint/2010/main" val="2015363021"/>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620712" y="1404597"/>
            <a:ext cx="8229600" cy="1143000"/>
          </a:xfrm>
        </p:spPr>
        <p:txBody>
          <a:bodyPr/>
          <a:lstStyle/>
          <a:p>
            <a:r>
              <a:rPr lang="en-GB" b="1" dirty="0"/>
              <a:t>The French response (continued)</a:t>
            </a:r>
          </a:p>
        </p:txBody>
      </p:sp>
      <p:sp>
        <p:nvSpPr>
          <p:cNvPr id="23555" name="Rectangle 3"/>
          <p:cNvSpPr>
            <a:spLocks noGrp="1" noChangeArrowheads="1"/>
          </p:cNvSpPr>
          <p:nvPr>
            <p:ph type="body" idx="1"/>
          </p:nvPr>
        </p:nvSpPr>
        <p:spPr>
          <a:xfrm>
            <a:off x="0" y="2247900"/>
            <a:ext cx="8423275" cy="4337050"/>
          </a:xfrm>
        </p:spPr>
        <p:txBody>
          <a:bodyPr>
            <a:normAutofit fontScale="85000" lnSpcReduction="10000"/>
          </a:bodyPr>
          <a:lstStyle/>
          <a:p>
            <a:pPr algn="ctr">
              <a:lnSpc>
                <a:spcPct val="200000"/>
              </a:lnSpc>
              <a:buNone/>
            </a:pPr>
            <a:r>
              <a:rPr lang="en-US" sz="4200" b="1" u="sng" dirty="0"/>
              <a:t>Second phase: </a:t>
            </a:r>
          </a:p>
          <a:p>
            <a:pPr algn="just">
              <a:lnSpc>
                <a:spcPct val="200000"/>
              </a:lnSpc>
            </a:pPr>
            <a:r>
              <a:rPr lang="en-US" sz="2800" dirty="0"/>
              <a:t>Cram-down within creditors’ committees (to be reformed) and </a:t>
            </a:r>
          </a:p>
          <a:p>
            <a:pPr algn="just">
              <a:lnSpc>
                <a:spcPct val="200000"/>
              </a:lnSpc>
            </a:pPr>
            <a:r>
              <a:rPr lang="en-US" sz="2800" dirty="0"/>
              <a:t>Automatic stay of all concerned creditors</a:t>
            </a:r>
          </a:p>
          <a:p>
            <a:pPr algn="just">
              <a:lnSpc>
                <a:spcPct val="200000"/>
              </a:lnSpc>
            </a:pPr>
            <a:r>
              <a:rPr lang="en-US" sz="2800" b="1" u="sng" dirty="0"/>
              <a:t>But</a:t>
            </a:r>
            <a:r>
              <a:rPr lang="en-US" sz="2800" dirty="0"/>
              <a:t> no cross-class cram-down, including for equity holders, to be reformed</a:t>
            </a:r>
          </a:p>
          <a:p>
            <a:pPr marL="0" indent="0" eaLnBrk="1" hangingPunct="1">
              <a:buClr>
                <a:schemeClr val="tx1"/>
              </a:buClr>
              <a:buNone/>
            </a:pPr>
            <a:endParaRPr lang="en-IE" sz="2600" dirty="0"/>
          </a:p>
        </p:txBody>
      </p:sp>
    </p:spTree>
    <p:extLst>
      <p:ext uri="{BB962C8B-B14F-4D97-AF65-F5344CB8AC3E}">
        <p14:creationId xmlns:p14="http://schemas.microsoft.com/office/powerpoint/2010/main" val="2094213463"/>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7225" y="1362075"/>
            <a:ext cx="8229600" cy="1143000"/>
          </a:xfrm>
        </p:spPr>
        <p:txBody>
          <a:bodyPr/>
          <a:lstStyle/>
          <a:p>
            <a:r>
              <a:rPr lang="en-GB" b="1" dirty="0"/>
              <a:t>The French response (continued)</a:t>
            </a:r>
            <a:endParaRPr lang="fr-FR" dirty="0"/>
          </a:p>
        </p:txBody>
      </p:sp>
      <p:sp>
        <p:nvSpPr>
          <p:cNvPr id="3" name="Content Placeholder 2"/>
          <p:cNvSpPr>
            <a:spLocks noGrp="1"/>
          </p:cNvSpPr>
          <p:nvPr>
            <p:ph idx="1"/>
          </p:nvPr>
        </p:nvSpPr>
        <p:spPr>
          <a:xfrm>
            <a:off x="457200" y="2266950"/>
            <a:ext cx="8229600" cy="3151354"/>
          </a:xfrm>
        </p:spPr>
        <p:txBody>
          <a:bodyPr>
            <a:normAutofit fontScale="92500" lnSpcReduction="10000"/>
          </a:bodyPr>
          <a:lstStyle/>
          <a:p>
            <a:pPr algn="ctr">
              <a:lnSpc>
                <a:spcPct val="200000"/>
              </a:lnSpc>
              <a:buNone/>
            </a:pPr>
            <a:r>
              <a:rPr lang="fr-FR" sz="3600" b="1" u="sng" dirty="0"/>
              <a:t>Areas of </a:t>
            </a:r>
            <a:r>
              <a:rPr lang="fr-FR" sz="3600" b="1" u="sng" dirty="0" err="1"/>
              <a:t>improvement</a:t>
            </a:r>
            <a:r>
              <a:rPr lang="fr-FR" sz="3600" b="1" u="sng" dirty="0"/>
              <a:t> </a:t>
            </a:r>
          </a:p>
          <a:p>
            <a:pPr>
              <a:lnSpc>
                <a:spcPct val="160000"/>
              </a:lnSpc>
            </a:pPr>
            <a:r>
              <a:rPr lang="fr-FR" sz="2800" dirty="0"/>
              <a:t>Classes of </a:t>
            </a:r>
            <a:r>
              <a:rPr lang="fr-FR" sz="2800" dirty="0" err="1"/>
              <a:t>creditors</a:t>
            </a:r>
            <a:endParaRPr lang="fr-FR" sz="2800" dirty="0"/>
          </a:p>
          <a:p>
            <a:pPr>
              <a:lnSpc>
                <a:spcPct val="160000"/>
              </a:lnSpc>
            </a:pPr>
            <a:r>
              <a:rPr lang="fr-FR" sz="2800" dirty="0"/>
              <a:t>Cross –class </a:t>
            </a:r>
            <a:r>
              <a:rPr lang="fr-FR" sz="2800" dirty="0" err="1"/>
              <a:t>cram</a:t>
            </a:r>
            <a:r>
              <a:rPr lang="fr-FR" sz="2800" dirty="0"/>
              <a:t>-dow</a:t>
            </a:r>
          </a:p>
          <a:p>
            <a:pPr>
              <a:lnSpc>
                <a:spcPct val="160000"/>
              </a:lnSpc>
            </a:pPr>
            <a:r>
              <a:rPr lang="fr-FR" sz="2800" dirty="0"/>
              <a:t>Debt to equity swap</a:t>
            </a:r>
            <a:endParaRPr lang="fr-FR" sz="2400" dirty="0"/>
          </a:p>
        </p:txBody>
      </p:sp>
    </p:spTree>
    <p:extLst>
      <p:ext uri="{BB962C8B-B14F-4D97-AF65-F5344CB8AC3E}">
        <p14:creationId xmlns:p14="http://schemas.microsoft.com/office/powerpoint/2010/main" val="188698311"/>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333375" y="1404597"/>
            <a:ext cx="8488362" cy="1143000"/>
          </a:xfrm>
        </p:spPr>
        <p:txBody>
          <a:bodyPr>
            <a:noAutofit/>
          </a:bodyPr>
          <a:lstStyle/>
          <a:p>
            <a:r>
              <a:rPr lang="en-GB" b="1" dirty="0"/>
              <a:t>Solutions proposed by the Directive</a:t>
            </a:r>
          </a:p>
        </p:txBody>
      </p:sp>
      <p:sp>
        <p:nvSpPr>
          <p:cNvPr id="23555" name="Rectangle 3"/>
          <p:cNvSpPr>
            <a:spLocks noGrp="1" noChangeArrowheads="1"/>
          </p:cNvSpPr>
          <p:nvPr>
            <p:ph type="body" idx="1"/>
          </p:nvPr>
        </p:nvSpPr>
        <p:spPr>
          <a:xfrm>
            <a:off x="0" y="2547597"/>
            <a:ext cx="8423275" cy="4337050"/>
          </a:xfrm>
        </p:spPr>
        <p:txBody>
          <a:bodyPr>
            <a:normAutofit fontScale="92500" lnSpcReduction="10000"/>
          </a:bodyPr>
          <a:lstStyle/>
          <a:p>
            <a:pPr algn="ctr">
              <a:buNone/>
            </a:pPr>
            <a:r>
              <a:rPr lang="en-US" sz="3900" b="1" u="sng" dirty="0"/>
              <a:t>The Directive’s Proposal is based on a combination of:</a:t>
            </a:r>
            <a:r>
              <a:rPr lang="en-US" sz="3900" dirty="0"/>
              <a:t> </a:t>
            </a:r>
            <a:endParaRPr lang="en-US" sz="3900" b="1" u="sng" dirty="0"/>
          </a:p>
          <a:p>
            <a:endParaRPr lang="fr-FR" sz="2400" dirty="0"/>
          </a:p>
          <a:p>
            <a:r>
              <a:rPr lang="fr-FR" sz="3000" dirty="0"/>
              <a:t>The French model</a:t>
            </a:r>
          </a:p>
          <a:p>
            <a:r>
              <a:rPr lang="en-US" sz="3000" dirty="0"/>
              <a:t>The scheme of arrangement model (with respect to classes of creditors and cram-down) </a:t>
            </a:r>
          </a:p>
          <a:p>
            <a:r>
              <a:rPr lang="en-US" sz="3000" dirty="0"/>
              <a:t>Enriched by the US Chapter 11 approach on cross-class cram down (which is a variation to the German model)</a:t>
            </a:r>
          </a:p>
          <a:p>
            <a:pPr marL="0" indent="0" eaLnBrk="1" hangingPunct="1">
              <a:buClr>
                <a:schemeClr val="tx1"/>
              </a:buClr>
              <a:buNone/>
            </a:pPr>
            <a:endParaRPr lang="en-IE" sz="2600" dirty="0"/>
          </a:p>
        </p:txBody>
      </p:sp>
    </p:spTree>
    <p:extLst>
      <p:ext uri="{BB962C8B-B14F-4D97-AF65-F5344CB8AC3E}">
        <p14:creationId xmlns:p14="http://schemas.microsoft.com/office/powerpoint/2010/main" val="1766650005"/>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333375" y="1404597"/>
            <a:ext cx="8488362" cy="1143000"/>
          </a:xfrm>
        </p:spPr>
        <p:txBody>
          <a:bodyPr>
            <a:noAutofit/>
          </a:bodyPr>
          <a:lstStyle/>
          <a:p>
            <a:r>
              <a:rPr lang="en-GB" b="1" dirty="0"/>
              <a:t>Policy recommendations</a:t>
            </a:r>
          </a:p>
        </p:txBody>
      </p:sp>
      <p:sp>
        <p:nvSpPr>
          <p:cNvPr id="23555" name="Rectangle 3"/>
          <p:cNvSpPr>
            <a:spLocks noGrp="1" noChangeArrowheads="1"/>
          </p:cNvSpPr>
          <p:nvPr>
            <p:ph type="body" idx="1"/>
          </p:nvPr>
        </p:nvSpPr>
        <p:spPr>
          <a:xfrm>
            <a:off x="0" y="2547597"/>
            <a:ext cx="8423275" cy="4337050"/>
          </a:xfrm>
        </p:spPr>
        <p:txBody>
          <a:bodyPr>
            <a:normAutofit/>
          </a:bodyPr>
          <a:lstStyle/>
          <a:p>
            <a:pPr algn="ctr">
              <a:buNone/>
            </a:pPr>
            <a:r>
              <a:rPr lang="en-US" sz="3600" b="1" u="sng" dirty="0"/>
              <a:t>Clarification of scope</a:t>
            </a:r>
          </a:p>
          <a:p>
            <a:endParaRPr lang="fr-FR" sz="2400" dirty="0"/>
          </a:p>
          <a:p>
            <a:pPr algn="just">
              <a:lnSpc>
                <a:spcPct val="150000"/>
              </a:lnSpc>
            </a:pPr>
            <a:r>
              <a:rPr lang="fr-FR" sz="2800" dirty="0"/>
              <a:t>Free </a:t>
            </a:r>
            <a:r>
              <a:rPr lang="fr-FR" sz="2800" dirty="0" err="1"/>
              <a:t>choice</a:t>
            </a:r>
            <a:r>
              <a:rPr lang="fr-FR" sz="2800" dirty="0"/>
              <a:t> of </a:t>
            </a:r>
            <a:r>
              <a:rPr lang="fr-FR" sz="2800" dirty="0" err="1"/>
              <a:t>frameworks</a:t>
            </a:r>
            <a:r>
              <a:rPr lang="fr-FR" sz="2800" dirty="0"/>
              <a:t> for </a:t>
            </a:r>
            <a:r>
              <a:rPr lang="fr-FR" sz="2800" dirty="0" err="1"/>
              <a:t>Member</a:t>
            </a:r>
            <a:r>
              <a:rPr lang="fr-FR" sz="2800" dirty="0"/>
              <a:t> States</a:t>
            </a:r>
          </a:p>
          <a:p>
            <a:pPr algn="just">
              <a:lnSpc>
                <a:spcPct val="150000"/>
              </a:lnSpc>
            </a:pPr>
            <a:r>
              <a:rPr lang="en-US" sz="2800" dirty="0"/>
              <a:t>Regular Insolvency proceedings are excluded from the scope of the Directive </a:t>
            </a:r>
          </a:p>
          <a:p>
            <a:pPr marL="0" indent="0" eaLnBrk="1" hangingPunct="1">
              <a:buClr>
                <a:schemeClr val="tx1"/>
              </a:buClr>
              <a:buNone/>
            </a:pPr>
            <a:endParaRPr lang="en-IE" sz="2600" dirty="0"/>
          </a:p>
        </p:txBody>
      </p:sp>
    </p:spTree>
    <p:extLst>
      <p:ext uri="{BB962C8B-B14F-4D97-AF65-F5344CB8AC3E}">
        <p14:creationId xmlns:p14="http://schemas.microsoft.com/office/powerpoint/2010/main" val="977730613"/>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333375" y="1404597"/>
            <a:ext cx="8488362" cy="1143000"/>
          </a:xfrm>
        </p:spPr>
        <p:txBody>
          <a:bodyPr>
            <a:noAutofit/>
          </a:bodyPr>
          <a:lstStyle/>
          <a:p>
            <a:r>
              <a:rPr lang="en-GB" b="1" dirty="0"/>
              <a:t>Policy recommendations</a:t>
            </a:r>
          </a:p>
        </p:txBody>
      </p:sp>
      <p:sp>
        <p:nvSpPr>
          <p:cNvPr id="23555" name="Rectangle 3"/>
          <p:cNvSpPr>
            <a:spLocks noGrp="1" noChangeArrowheads="1"/>
          </p:cNvSpPr>
          <p:nvPr>
            <p:ph type="body" idx="1"/>
          </p:nvPr>
        </p:nvSpPr>
        <p:spPr>
          <a:xfrm>
            <a:off x="0" y="2547597"/>
            <a:ext cx="8423275" cy="4337050"/>
          </a:xfrm>
        </p:spPr>
        <p:txBody>
          <a:bodyPr>
            <a:normAutofit/>
          </a:bodyPr>
          <a:lstStyle/>
          <a:p>
            <a:pPr algn="just">
              <a:lnSpc>
                <a:spcPct val="150000"/>
              </a:lnSpc>
            </a:pPr>
            <a:r>
              <a:rPr lang="fr-FR" sz="2600" dirty="0"/>
              <a:t>No </a:t>
            </a:r>
            <a:r>
              <a:rPr lang="fr-FR" sz="2600" dirty="0" err="1"/>
              <a:t>treshold</a:t>
            </a:r>
            <a:r>
              <a:rPr lang="fr-FR" sz="2600" dirty="0"/>
              <a:t> </a:t>
            </a:r>
            <a:r>
              <a:rPr lang="fr-FR" sz="2600" dirty="0" err="1"/>
              <a:t>needed</a:t>
            </a:r>
            <a:r>
              <a:rPr lang="fr-FR" sz="2600" dirty="0"/>
              <a:t> to open </a:t>
            </a:r>
            <a:r>
              <a:rPr lang="fr-FR" sz="2600" dirty="0" err="1"/>
              <a:t>preventive</a:t>
            </a:r>
            <a:r>
              <a:rPr lang="fr-FR" sz="2600" dirty="0"/>
              <a:t> </a:t>
            </a:r>
            <a:r>
              <a:rPr lang="fr-FR" sz="2600" dirty="0" err="1"/>
              <a:t>restructuring</a:t>
            </a:r>
            <a:r>
              <a:rPr lang="fr-FR" sz="2600" dirty="0"/>
              <a:t> proceedings</a:t>
            </a:r>
            <a:endParaRPr lang="en-IE" sz="2600" dirty="0"/>
          </a:p>
          <a:p>
            <a:pPr algn="just">
              <a:lnSpc>
                <a:spcPct val="150000"/>
              </a:lnSpc>
            </a:pPr>
            <a:r>
              <a:rPr lang="en-IE" sz="2600" dirty="0"/>
              <a:t>No  need for an automatic stay during the first phase</a:t>
            </a:r>
          </a:p>
          <a:p>
            <a:pPr algn="just">
              <a:lnSpc>
                <a:spcPct val="150000"/>
              </a:lnSpc>
            </a:pPr>
            <a:r>
              <a:rPr lang="en-IE" sz="2600" dirty="0"/>
              <a:t>Possibility to appoint an IP </a:t>
            </a:r>
          </a:p>
          <a:p>
            <a:pPr algn="just">
              <a:lnSpc>
                <a:spcPct val="150000"/>
              </a:lnSpc>
            </a:pPr>
            <a:r>
              <a:rPr lang="en-IE" sz="2600" dirty="0"/>
              <a:t>Possibility for individual stay of enforcement measures</a:t>
            </a:r>
          </a:p>
          <a:p>
            <a:pPr algn="just">
              <a:lnSpc>
                <a:spcPct val="150000"/>
              </a:lnSpc>
            </a:pPr>
            <a:endParaRPr lang="fr-FR" sz="2800" dirty="0"/>
          </a:p>
        </p:txBody>
      </p:sp>
    </p:spTree>
    <p:extLst>
      <p:ext uri="{BB962C8B-B14F-4D97-AF65-F5344CB8AC3E}">
        <p14:creationId xmlns:p14="http://schemas.microsoft.com/office/powerpoint/2010/main" val="173545847"/>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333375" y="1404597"/>
            <a:ext cx="8488362" cy="1143000"/>
          </a:xfrm>
        </p:spPr>
        <p:txBody>
          <a:bodyPr>
            <a:noAutofit/>
          </a:bodyPr>
          <a:lstStyle/>
          <a:p>
            <a:r>
              <a:rPr lang="en-GB" b="1" dirty="0"/>
              <a:t>Policy recommendations</a:t>
            </a:r>
          </a:p>
        </p:txBody>
      </p:sp>
      <p:sp>
        <p:nvSpPr>
          <p:cNvPr id="23555" name="Rectangle 3"/>
          <p:cNvSpPr>
            <a:spLocks noGrp="1" noChangeArrowheads="1"/>
          </p:cNvSpPr>
          <p:nvPr>
            <p:ph type="body" idx="1"/>
          </p:nvPr>
        </p:nvSpPr>
        <p:spPr>
          <a:xfrm>
            <a:off x="0" y="2547597"/>
            <a:ext cx="8423275" cy="4337050"/>
          </a:xfrm>
        </p:spPr>
        <p:txBody>
          <a:bodyPr>
            <a:normAutofit/>
          </a:bodyPr>
          <a:lstStyle/>
          <a:p>
            <a:pPr algn="just">
              <a:lnSpc>
                <a:spcPct val="150000"/>
              </a:lnSpc>
            </a:pPr>
            <a:r>
              <a:rPr lang="fr-FR" sz="2600" b="1" dirty="0" err="1"/>
              <a:t>Simplified</a:t>
            </a:r>
            <a:r>
              <a:rPr lang="fr-FR" sz="2600" b="1" dirty="0"/>
              <a:t> model of cross-class </a:t>
            </a:r>
            <a:r>
              <a:rPr lang="fr-FR" sz="2600" b="1" dirty="0" err="1"/>
              <a:t>cram</a:t>
            </a:r>
            <a:r>
              <a:rPr lang="fr-FR" sz="2600" b="1" dirty="0"/>
              <a:t>-down </a:t>
            </a:r>
            <a:r>
              <a:rPr lang="fr-FR" sz="2600" b="1" dirty="0" err="1"/>
              <a:t>mechanism</a:t>
            </a:r>
            <a:r>
              <a:rPr lang="fr-FR" sz="2600" b="1" dirty="0"/>
              <a:t> (</a:t>
            </a:r>
            <a:r>
              <a:rPr lang="fr-FR" sz="2600" b="1" dirty="0" err="1"/>
              <a:t>e.g</a:t>
            </a:r>
            <a:r>
              <a:rPr lang="fr-FR" sz="2600" b="1" dirty="0"/>
              <a:t>. German model):</a:t>
            </a:r>
            <a:endParaRPr lang="en-IE" sz="2600" b="1" dirty="0"/>
          </a:p>
          <a:p>
            <a:pPr algn="just">
              <a:lnSpc>
                <a:spcPct val="150000"/>
              </a:lnSpc>
              <a:buFontTx/>
              <a:buChar char="-"/>
            </a:pPr>
            <a:r>
              <a:rPr lang="en-IE" sz="2600" dirty="0"/>
              <a:t>Majority of classes of creditors for cross-class cram-down purposes (</a:t>
            </a:r>
            <a:r>
              <a:rPr lang="en-IE" sz="2600" dirty="0" err="1"/>
              <a:t>incuding</a:t>
            </a:r>
            <a:r>
              <a:rPr lang="en-IE" sz="2600" dirty="0"/>
              <a:t> equity holders)</a:t>
            </a:r>
          </a:p>
          <a:p>
            <a:pPr algn="just">
              <a:lnSpc>
                <a:spcPct val="150000"/>
              </a:lnSpc>
              <a:buFontTx/>
              <a:buChar char="-"/>
            </a:pPr>
            <a:r>
              <a:rPr lang="en-IE" sz="2600" dirty="0"/>
              <a:t>Fairness test</a:t>
            </a:r>
          </a:p>
          <a:p>
            <a:pPr algn="just">
              <a:lnSpc>
                <a:spcPct val="150000"/>
              </a:lnSpc>
              <a:buFontTx/>
              <a:buChar char="-"/>
            </a:pPr>
            <a:r>
              <a:rPr lang="en-IE" sz="2600" dirty="0"/>
              <a:t>Softened absolute priority rule </a:t>
            </a:r>
          </a:p>
          <a:p>
            <a:pPr algn="just">
              <a:lnSpc>
                <a:spcPct val="150000"/>
              </a:lnSpc>
              <a:buFontTx/>
              <a:buChar char="-"/>
            </a:pPr>
            <a:endParaRPr lang="en-IE" sz="2600" dirty="0"/>
          </a:p>
          <a:p>
            <a:pPr algn="just">
              <a:lnSpc>
                <a:spcPct val="150000"/>
              </a:lnSpc>
            </a:pPr>
            <a:endParaRPr lang="fr-FR" sz="2800" dirty="0"/>
          </a:p>
        </p:txBody>
      </p:sp>
    </p:spTree>
    <p:extLst>
      <p:ext uri="{BB962C8B-B14F-4D97-AF65-F5344CB8AC3E}">
        <p14:creationId xmlns:p14="http://schemas.microsoft.com/office/powerpoint/2010/main" val="502257903"/>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Policy recommendations</a:t>
            </a:r>
            <a:endParaRPr lang="fr-FR" dirty="0"/>
          </a:p>
        </p:txBody>
      </p:sp>
      <p:sp>
        <p:nvSpPr>
          <p:cNvPr id="3" name="Content Placeholder 2"/>
          <p:cNvSpPr>
            <a:spLocks noGrp="1"/>
          </p:cNvSpPr>
          <p:nvPr>
            <p:ph idx="1"/>
          </p:nvPr>
        </p:nvSpPr>
        <p:spPr>
          <a:xfrm>
            <a:off x="457200" y="3027824"/>
            <a:ext cx="8229600" cy="3449176"/>
          </a:xfrm>
        </p:spPr>
        <p:txBody>
          <a:bodyPr>
            <a:normAutofit fontScale="92500" lnSpcReduction="10000"/>
          </a:bodyPr>
          <a:lstStyle/>
          <a:p>
            <a:r>
              <a:rPr lang="fr-FR" sz="3800" b="1" dirty="0" err="1"/>
              <a:t>Court’s</a:t>
            </a:r>
            <a:r>
              <a:rPr lang="fr-FR" sz="3800" b="1" dirty="0"/>
              <a:t> intervention </a:t>
            </a:r>
            <a:r>
              <a:rPr lang="fr-FR" sz="3800" b="1" dirty="0" err="1"/>
              <a:t>is</a:t>
            </a:r>
            <a:r>
              <a:rPr lang="fr-FR" sz="3800" b="1" dirty="0"/>
              <a:t> </a:t>
            </a:r>
            <a:r>
              <a:rPr lang="fr-FR" sz="3800" b="1" dirty="0" err="1"/>
              <a:t>necessary</a:t>
            </a:r>
            <a:r>
              <a:rPr lang="fr-FR" sz="3800" b="1" dirty="0"/>
              <a:t>: </a:t>
            </a:r>
          </a:p>
          <a:p>
            <a:pPr algn="just">
              <a:buFontTx/>
              <a:buChar char="-"/>
            </a:pPr>
            <a:r>
              <a:rPr lang="fr-FR" dirty="0" err="1"/>
              <a:t>When</a:t>
            </a:r>
            <a:r>
              <a:rPr lang="fr-FR" dirty="0"/>
              <a:t> </a:t>
            </a:r>
            <a:r>
              <a:rPr lang="fr-FR" dirty="0" err="1"/>
              <a:t>preferential</a:t>
            </a:r>
            <a:r>
              <a:rPr lang="fr-FR" dirty="0"/>
              <a:t> </a:t>
            </a:r>
            <a:r>
              <a:rPr lang="fr-FR" dirty="0" err="1"/>
              <a:t>rights</a:t>
            </a:r>
            <a:r>
              <a:rPr lang="fr-FR" dirty="0"/>
              <a:t> are </a:t>
            </a:r>
            <a:r>
              <a:rPr lang="fr-FR" dirty="0" err="1"/>
              <a:t>granted</a:t>
            </a:r>
            <a:r>
              <a:rPr lang="fr-FR" dirty="0"/>
              <a:t> in </a:t>
            </a:r>
            <a:r>
              <a:rPr lang="fr-FR" dirty="0" err="1"/>
              <a:t>favor</a:t>
            </a:r>
            <a:r>
              <a:rPr lang="fr-FR" dirty="0"/>
              <a:t> of </a:t>
            </a:r>
            <a:r>
              <a:rPr lang="fr-FR" dirty="0" err="1"/>
              <a:t>creditors</a:t>
            </a:r>
            <a:r>
              <a:rPr lang="fr-FR" dirty="0"/>
              <a:t> </a:t>
            </a:r>
            <a:r>
              <a:rPr lang="fr-FR" dirty="0" err="1"/>
              <a:t>when</a:t>
            </a:r>
            <a:r>
              <a:rPr lang="fr-FR" dirty="0"/>
              <a:t> </a:t>
            </a:r>
            <a:r>
              <a:rPr lang="fr-FR" dirty="0" err="1"/>
              <a:t>sanctioning</a:t>
            </a:r>
            <a:r>
              <a:rPr lang="fr-FR" dirty="0"/>
              <a:t> the </a:t>
            </a:r>
            <a:r>
              <a:rPr lang="fr-FR" dirty="0" err="1"/>
              <a:t>restructuring</a:t>
            </a:r>
            <a:r>
              <a:rPr lang="fr-FR" dirty="0"/>
              <a:t> plan</a:t>
            </a:r>
          </a:p>
          <a:p>
            <a:pPr algn="just">
              <a:buFontTx/>
              <a:buChar char="-"/>
            </a:pPr>
            <a:r>
              <a:rPr lang="fr-FR" dirty="0"/>
              <a:t>If </a:t>
            </a:r>
            <a:r>
              <a:rPr lang="fr-FR" dirty="0" err="1"/>
              <a:t>Safe</a:t>
            </a:r>
            <a:r>
              <a:rPr lang="fr-FR" dirty="0"/>
              <a:t> </a:t>
            </a:r>
            <a:r>
              <a:rPr lang="fr-FR" dirty="0" err="1"/>
              <a:t>Harbor</a:t>
            </a:r>
            <a:r>
              <a:rPr lang="fr-FR" dirty="0"/>
              <a:t> </a:t>
            </a:r>
            <a:r>
              <a:rPr lang="fr-FR" dirty="0" err="1"/>
              <a:t>mechanism</a:t>
            </a:r>
            <a:r>
              <a:rPr lang="fr-FR" dirty="0"/>
              <a:t> </a:t>
            </a:r>
            <a:r>
              <a:rPr lang="fr-FR" dirty="0" err="1"/>
              <a:t>is</a:t>
            </a:r>
            <a:r>
              <a:rPr lang="fr-FR" dirty="0"/>
              <a:t> </a:t>
            </a:r>
            <a:r>
              <a:rPr lang="fr-FR" dirty="0" err="1"/>
              <a:t>implemented</a:t>
            </a:r>
            <a:endParaRPr lang="fr-FR" dirty="0"/>
          </a:p>
          <a:p>
            <a:pPr algn="just">
              <a:buFontTx/>
              <a:buChar char="-"/>
            </a:pPr>
            <a:r>
              <a:rPr lang="fr-FR" dirty="0"/>
              <a:t>In case of </a:t>
            </a:r>
            <a:r>
              <a:rPr lang="fr-FR" dirty="0" err="1"/>
              <a:t>cram</a:t>
            </a:r>
            <a:r>
              <a:rPr lang="fr-FR" dirty="0"/>
              <a:t> down and cross-class </a:t>
            </a:r>
            <a:r>
              <a:rPr lang="fr-FR" dirty="0" err="1"/>
              <a:t>cram</a:t>
            </a:r>
            <a:r>
              <a:rPr lang="fr-FR" dirty="0"/>
              <a:t>-down in order to </a:t>
            </a:r>
            <a:r>
              <a:rPr lang="fr-FR" dirty="0" err="1"/>
              <a:t>protect</a:t>
            </a:r>
            <a:r>
              <a:rPr lang="fr-FR" dirty="0"/>
              <a:t> </a:t>
            </a:r>
            <a:r>
              <a:rPr lang="fr-FR" dirty="0" err="1"/>
              <a:t>minority</a:t>
            </a:r>
            <a:r>
              <a:rPr lang="fr-FR" dirty="0"/>
              <a:t> </a:t>
            </a:r>
            <a:r>
              <a:rPr lang="fr-FR" dirty="0" err="1"/>
              <a:t>creditors</a:t>
            </a:r>
            <a:r>
              <a:rPr lang="fr-FR" dirty="0"/>
              <a:t> and </a:t>
            </a:r>
            <a:r>
              <a:rPr lang="fr-FR" dirty="0" err="1"/>
              <a:t>other</a:t>
            </a:r>
            <a:r>
              <a:rPr lang="fr-FR" dirty="0"/>
              <a:t> </a:t>
            </a:r>
            <a:r>
              <a:rPr lang="fr-FR" dirty="0" err="1"/>
              <a:t>third</a:t>
            </a:r>
            <a:r>
              <a:rPr lang="fr-FR" dirty="0"/>
              <a:t> party </a:t>
            </a:r>
            <a:r>
              <a:rPr lang="fr-FR" dirty="0" err="1"/>
              <a:t>stake</a:t>
            </a:r>
            <a:r>
              <a:rPr lang="fr-FR" dirty="0"/>
              <a:t> </a:t>
            </a:r>
            <a:r>
              <a:rPr lang="fr-FR" dirty="0" err="1"/>
              <a:t>holders</a:t>
            </a:r>
            <a:endParaRPr lang="fr-FR" dirty="0"/>
          </a:p>
          <a:p>
            <a:pPr>
              <a:buFontTx/>
              <a:buChar char="-"/>
            </a:pPr>
            <a:endParaRPr lang="fr-FR" dirty="0"/>
          </a:p>
        </p:txBody>
      </p:sp>
    </p:spTree>
    <p:extLst>
      <p:ext uri="{BB962C8B-B14F-4D97-AF65-F5344CB8AC3E}">
        <p14:creationId xmlns:p14="http://schemas.microsoft.com/office/powerpoint/2010/main" val="1837843011"/>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Policy recommendations</a:t>
            </a:r>
            <a:endParaRPr lang="fr-FR" dirty="0"/>
          </a:p>
        </p:txBody>
      </p:sp>
      <p:sp>
        <p:nvSpPr>
          <p:cNvPr id="3" name="Content Placeholder 2"/>
          <p:cNvSpPr>
            <a:spLocks noGrp="1"/>
          </p:cNvSpPr>
          <p:nvPr>
            <p:ph idx="1"/>
          </p:nvPr>
        </p:nvSpPr>
        <p:spPr/>
        <p:txBody>
          <a:bodyPr>
            <a:normAutofit/>
          </a:bodyPr>
          <a:lstStyle/>
          <a:p>
            <a:pPr algn="ctr"/>
            <a:r>
              <a:rPr lang="fr-FR" sz="3800" b="1" dirty="0" err="1"/>
              <a:t>Reduction</a:t>
            </a:r>
            <a:r>
              <a:rPr lang="fr-FR" sz="3800" b="1" dirty="0"/>
              <a:t> of the </a:t>
            </a:r>
            <a:r>
              <a:rPr lang="fr-FR" sz="3800" b="1" dirty="0" err="1"/>
              <a:t>length</a:t>
            </a:r>
            <a:r>
              <a:rPr lang="fr-FR" sz="3800" b="1" dirty="0"/>
              <a:t> of the </a:t>
            </a:r>
            <a:r>
              <a:rPr lang="fr-FR" sz="3800" b="1" dirty="0" err="1"/>
              <a:t>automatic</a:t>
            </a:r>
            <a:r>
              <a:rPr lang="fr-FR" sz="3800" b="1" dirty="0"/>
              <a:t> </a:t>
            </a:r>
            <a:r>
              <a:rPr lang="fr-FR" sz="3800" b="1" dirty="0" err="1"/>
              <a:t>stay</a:t>
            </a:r>
            <a:endParaRPr lang="fr-FR" sz="3800" b="1" dirty="0"/>
          </a:p>
          <a:p>
            <a:pPr algn="just">
              <a:buFontTx/>
              <a:buChar char="-"/>
            </a:pPr>
            <a:r>
              <a:rPr lang="fr-FR" dirty="0"/>
              <a:t>In a </a:t>
            </a:r>
            <a:r>
              <a:rPr lang="fr-FR" dirty="0" err="1"/>
              <a:t>two</a:t>
            </a:r>
            <a:r>
              <a:rPr lang="fr-FR" dirty="0"/>
              <a:t> phases scenario the maximum </a:t>
            </a:r>
            <a:r>
              <a:rPr lang="fr-FR" dirty="0" err="1"/>
              <a:t>stay</a:t>
            </a:r>
            <a:r>
              <a:rPr lang="fr-FR" dirty="0"/>
              <a:t> </a:t>
            </a:r>
            <a:r>
              <a:rPr lang="fr-FR" dirty="0" err="1"/>
              <a:t>is</a:t>
            </a:r>
            <a:r>
              <a:rPr lang="fr-FR" dirty="0"/>
              <a:t> </a:t>
            </a:r>
            <a:r>
              <a:rPr lang="fr-FR" dirty="0" err="1"/>
              <a:t>three</a:t>
            </a:r>
            <a:r>
              <a:rPr lang="fr-FR" dirty="0"/>
              <a:t> </a:t>
            </a:r>
            <a:r>
              <a:rPr lang="fr-FR" dirty="0" err="1"/>
              <a:t>months</a:t>
            </a:r>
            <a:r>
              <a:rPr lang="fr-FR" dirty="0"/>
              <a:t> </a:t>
            </a:r>
          </a:p>
        </p:txBody>
      </p:sp>
    </p:spTree>
    <p:extLst>
      <p:ext uri="{BB962C8B-B14F-4D97-AF65-F5344CB8AC3E}">
        <p14:creationId xmlns:p14="http://schemas.microsoft.com/office/powerpoint/2010/main" val="1370191076"/>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Policy recommendations</a:t>
            </a:r>
            <a:endParaRPr lang="fr-FR" dirty="0"/>
          </a:p>
        </p:txBody>
      </p:sp>
      <p:sp>
        <p:nvSpPr>
          <p:cNvPr id="3" name="Content Placeholder 2"/>
          <p:cNvSpPr>
            <a:spLocks noGrp="1"/>
          </p:cNvSpPr>
          <p:nvPr>
            <p:ph idx="1"/>
          </p:nvPr>
        </p:nvSpPr>
        <p:spPr/>
        <p:txBody>
          <a:bodyPr>
            <a:normAutofit/>
          </a:bodyPr>
          <a:lstStyle/>
          <a:p>
            <a:pPr algn="ctr"/>
            <a:r>
              <a:rPr lang="fr-FR" sz="3800" b="1" dirty="0"/>
              <a:t>Cross-class </a:t>
            </a:r>
            <a:r>
              <a:rPr lang="fr-FR" sz="3800" b="1" dirty="0" err="1"/>
              <a:t>cram</a:t>
            </a:r>
            <a:r>
              <a:rPr lang="fr-FR" sz="3800" b="1" dirty="0"/>
              <a:t>-down</a:t>
            </a:r>
          </a:p>
          <a:p>
            <a:pPr algn="just">
              <a:buFontTx/>
              <a:buChar char="-"/>
            </a:pPr>
            <a:r>
              <a:rPr lang="fr-FR" dirty="0"/>
              <a:t>Best interest test </a:t>
            </a:r>
            <a:r>
              <a:rPr lang="fr-FR" dirty="0" err="1"/>
              <a:t>seems</a:t>
            </a:r>
            <a:r>
              <a:rPr lang="fr-FR" dirty="0"/>
              <a:t> to </a:t>
            </a:r>
            <a:r>
              <a:rPr lang="fr-FR" dirty="0" err="1"/>
              <a:t>be</a:t>
            </a:r>
            <a:r>
              <a:rPr lang="fr-FR" dirty="0"/>
              <a:t> questionnable </a:t>
            </a:r>
          </a:p>
          <a:p>
            <a:pPr algn="just">
              <a:buFontTx/>
              <a:buChar char="-"/>
            </a:pPr>
            <a:r>
              <a:rPr lang="fr-FR" dirty="0" err="1"/>
              <a:t>Fairness</a:t>
            </a:r>
            <a:r>
              <a:rPr lang="fr-FR" dirty="0"/>
              <a:t> test </a:t>
            </a:r>
            <a:r>
              <a:rPr lang="fr-FR" dirty="0" err="1"/>
              <a:t>seems</a:t>
            </a:r>
            <a:r>
              <a:rPr lang="fr-FR" dirty="0"/>
              <a:t> to </a:t>
            </a:r>
            <a:r>
              <a:rPr lang="fr-FR" dirty="0" err="1"/>
              <a:t>be</a:t>
            </a:r>
            <a:r>
              <a:rPr lang="fr-FR" dirty="0"/>
              <a:t> </a:t>
            </a:r>
            <a:r>
              <a:rPr lang="fr-FR" dirty="0" err="1"/>
              <a:t>sufficient</a:t>
            </a:r>
            <a:endParaRPr lang="fr-FR" dirty="0"/>
          </a:p>
          <a:p>
            <a:pPr algn="just">
              <a:buFontTx/>
              <a:buChar char="-"/>
            </a:pPr>
            <a:r>
              <a:rPr lang="fr-FR" dirty="0"/>
              <a:t>The </a:t>
            </a:r>
            <a:r>
              <a:rPr lang="fr-FR" dirty="0" err="1"/>
              <a:t>absolute</a:t>
            </a:r>
            <a:r>
              <a:rPr lang="fr-FR" dirty="0"/>
              <a:t> </a:t>
            </a:r>
            <a:r>
              <a:rPr lang="fr-FR" dirty="0" err="1"/>
              <a:t>priority</a:t>
            </a:r>
            <a:r>
              <a:rPr lang="fr-FR" dirty="0"/>
              <a:t> </a:t>
            </a:r>
            <a:r>
              <a:rPr lang="fr-FR" dirty="0" err="1"/>
              <a:t>rule</a:t>
            </a:r>
            <a:r>
              <a:rPr lang="fr-FR" dirty="0"/>
              <a:t> </a:t>
            </a:r>
            <a:r>
              <a:rPr lang="fr-FR" dirty="0" err="1"/>
              <a:t>should</a:t>
            </a:r>
            <a:r>
              <a:rPr lang="fr-FR" dirty="0"/>
              <a:t> </a:t>
            </a:r>
            <a:r>
              <a:rPr lang="fr-FR" dirty="0" err="1"/>
              <a:t>be</a:t>
            </a:r>
            <a:r>
              <a:rPr lang="fr-FR" dirty="0"/>
              <a:t> </a:t>
            </a:r>
            <a:r>
              <a:rPr lang="fr-FR" dirty="0" err="1"/>
              <a:t>softened</a:t>
            </a:r>
            <a:endParaRPr lang="fr-FR" dirty="0"/>
          </a:p>
        </p:txBody>
      </p:sp>
    </p:spTree>
    <p:extLst>
      <p:ext uri="{BB962C8B-B14F-4D97-AF65-F5344CB8AC3E}">
        <p14:creationId xmlns:p14="http://schemas.microsoft.com/office/powerpoint/2010/main" val="1334267551"/>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Policy recommendations</a:t>
            </a:r>
            <a:endParaRPr lang="fr-FR" dirty="0"/>
          </a:p>
        </p:txBody>
      </p:sp>
      <p:sp>
        <p:nvSpPr>
          <p:cNvPr id="3" name="Content Placeholder 2"/>
          <p:cNvSpPr>
            <a:spLocks noGrp="1"/>
          </p:cNvSpPr>
          <p:nvPr>
            <p:ph idx="1"/>
          </p:nvPr>
        </p:nvSpPr>
        <p:spPr/>
        <p:txBody>
          <a:bodyPr>
            <a:normAutofit fontScale="92500" lnSpcReduction="10000"/>
          </a:bodyPr>
          <a:lstStyle/>
          <a:p>
            <a:pPr algn="ctr"/>
            <a:r>
              <a:rPr lang="fr-FR" sz="3800" b="1" dirty="0"/>
              <a:t>Special provisions for group of </a:t>
            </a:r>
            <a:r>
              <a:rPr lang="fr-FR" sz="3800" b="1" dirty="0" err="1"/>
              <a:t>companies</a:t>
            </a:r>
            <a:endParaRPr lang="fr-FR" sz="3800" b="1" dirty="0"/>
          </a:p>
          <a:p>
            <a:pPr algn="just">
              <a:buFontTx/>
              <a:buChar char="-"/>
            </a:pPr>
            <a:endParaRPr lang="fr-FR" dirty="0"/>
          </a:p>
          <a:p>
            <a:pPr algn="just">
              <a:buFontTx/>
              <a:buChar char="-"/>
            </a:pPr>
            <a:r>
              <a:rPr lang="fr-FR" dirty="0" err="1"/>
              <a:t>Third</a:t>
            </a:r>
            <a:r>
              <a:rPr lang="fr-FR" dirty="0"/>
              <a:t> party </a:t>
            </a:r>
            <a:r>
              <a:rPr lang="fr-FR" dirty="0" err="1"/>
              <a:t>effect</a:t>
            </a:r>
            <a:r>
              <a:rPr lang="fr-FR" dirty="0"/>
              <a:t> of the </a:t>
            </a:r>
            <a:r>
              <a:rPr lang="fr-FR" dirty="0" err="1"/>
              <a:t>restructuring</a:t>
            </a:r>
            <a:r>
              <a:rPr lang="fr-FR" dirty="0"/>
              <a:t> plan on </a:t>
            </a:r>
            <a:r>
              <a:rPr lang="fr-FR" dirty="0" err="1"/>
              <a:t>guarantors</a:t>
            </a:r>
            <a:endParaRPr lang="fr-FR" dirty="0"/>
          </a:p>
          <a:p>
            <a:pPr algn="just">
              <a:buFontTx/>
              <a:buChar char="-"/>
            </a:pPr>
            <a:r>
              <a:rPr lang="fr-FR" dirty="0"/>
              <a:t>Coordination provisions for group of </a:t>
            </a:r>
            <a:r>
              <a:rPr lang="fr-FR" dirty="0" err="1"/>
              <a:t>companies</a:t>
            </a:r>
            <a:r>
              <a:rPr lang="fr-FR" dirty="0"/>
              <a:t> in cross-border situations</a:t>
            </a:r>
          </a:p>
        </p:txBody>
      </p:sp>
    </p:spTree>
    <p:extLst>
      <p:ext uri="{BB962C8B-B14F-4D97-AF65-F5344CB8AC3E}">
        <p14:creationId xmlns:p14="http://schemas.microsoft.com/office/powerpoint/2010/main" val="1010487683"/>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685800" y="2259455"/>
            <a:ext cx="7772400" cy="1470025"/>
          </a:xfrm>
        </p:spPr>
        <p:txBody>
          <a:bodyPr>
            <a:normAutofit fontScale="90000"/>
          </a:bodyPr>
          <a:lstStyle/>
          <a:p>
            <a:r>
              <a:rPr lang="en-US" b="1" dirty="0"/>
              <a:t>The EU Proposals &amp; UK Review – Practical issues</a:t>
            </a:r>
            <a:br>
              <a:rPr lang="en-US" b="1" dirty="0">
                <a:solidFill>
                  <a:srgbClr val="4F2D7F"/>
                </a:solidFill>
              </a:rPr>
            </a:br>
            <a:endParaRPr lang="en-US" b="1" dirty="0"/>
          </a:p>
        </p:txBody>
      </p:sp>
      <p:sp>
        <p:nvSpPr>
          <p:cNvPr id="3" name="Subtitle 2"/>
          <p:cNvSpPr>
            <a:spLocks noGrp="1"/>
          </p:cNvSpPr>
          <p:nvPr>
            <p:ph type="subTitle" idx="1"/>
          </p:nvPr>
        </p:nvSpPr>
        <p:spPr>
          <a:xfrm>
            <a:off x="252413" y="4191183"/>
            <a:ext cx="8647112" cy="1752600"/>
          </a:xfrm>
        </p:spPr>
        <p:txBody>
          <a:bodyPr rtlCol="0">
            <a:noAutofit/>
          </a:bodyPr>
          <a:lstStyle/>
          <a:p>
            <a:pPr>
              <a:defRPr/>
            </a:pPr>
            <a:r>
              <a:rPr lang="en-US" sz="2800" dirty="0">
                <a:solidFill>
                  <a:schemeClr val="bg1">
                    <a:lumMod val="50000"/>
                  </a:schemeClr>
                </a:solidFill>
              </a:rPr>
              <a:t>Michael McAteer</a:t>
            </a:r>
            <a:br>
              <a:rPr lang="en-US" sz="2800" dirty="0">
                <a:solidFill>
                  <a:schemeClr val="bg1">
                    <a:lumMod val="50000"/>
                  </a:schemeClr>
                </a:solidFill>
              </a:rPr>
            </a:br>
            <a:r>
              <a:rPr lang="en-US" sz="2800" dirty="0">
                <a:solidFill>
                  <a:schemeClr val="bg1">
                    <a:lumMod val="50000"/>
                  </a:schemeClr>
                </a:solidFill>
              </a:rPr>
              <a:t>(Partner, Grant Thornton)</a:t>
            </a:r>
          </a:p>
        </p:txBody>
      </p:sp>
    </p:spTree>
    <p:extLst>
      <p:ext uri="{BB962C8B-B14F-4D97-AF65-F5344CB8AC3E}">
        <p14:creationId xmlns:p14="http://schemas.microsoft.com/office/powerpoint/2010/main" val="2101619049"/>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330771" y="1303980"/>
            <a:ext cx="8229600" cy="1143000"/>
          </a:xfrm>
        </p:spPr>
        <p:txBody>
          <a:bodyPr/>
          <a:lstStyle/>
          <a:p>
            <a:pPr eaLnBrk="1" hangingPunct="1"/>
            <a:r>
              <a:rPr lang="en-GB" b="1" dirty="0"/>
              <a:t>Commonality of Objectives</a:t>
            </a:r>
          </a:p>
        </p:txBody>
      </p:sp>
      <p:sp>
        <p:nvSpPr>
          <p:cNvPr id="2" name="Content Placeholder 1"/>
          <p:cNvSpPr>
            <a:spLocks noGrp="1"/>
          </p:cNvSpPr>
          <p:nvPr>
            <p:ph idx="1"/>
          </p:nvPr>
        </p:nvSpPr>
        <p:spPr>
          <a:xfrm>
            <a:off x="107504" y="2469824"/>
            <a:ext cx="8676135" cy="4951642"/>
          </a:xfrm>
        </p:spPr>
        <p:txBody>
          <a:bodyPr/>
          <a:lstStyle/>
          <a:p>
            <a:r>
              <a:rPr lang="en-IE" sz="2600" dirty="0"/>
              <a:t>EU Directive</a:t>
            </a:r>
          </a:p>
          <a:p>
            <a:pPr lvl="1"/>
            <a:r>
              <a:rPr lang="en-IE" sz="1800" dirty="0"/>
              <a:t>….access to an effective preventive restructuring framework that enables them to restructure their debts or business, restore their viability and avoid insolvency.” – Title II, Chapter 1 , article 4. </a:t>
            </a:r>
          </a:p>
          <a:p>
            <a:r>
              <a:rPr lang="en-IE" sz="2600" dirty="0"/>
              <a:t>UK Review</a:t>
            </a:r>
          </a:p>
          <a:p>
            <a:pPr lvl="1"/>
            <a:r>
              <a:rPr lang="en-IE" sz="1800" dirty="0"/>
              <a:t>“… to give a Company the best possible chance to restructure its debts and return to profitability while protecting its employees and creditors” – </a:t>
            </a:r>
            <a:r>
              <a:rPr lang="en-IE" sz="1800" dirty="0" err="1"/>
              <a:t>Rt</a:t>
            </a:r>
            <a:r>
              <a:rPr lang="en-IE" sz="1800" dirty="0"/>
              <a:t> Hon </a:t>
            </a:r>
            <a:r>
              <a:rPr lang="en-IE" sz="1800" dirty="0" err="1"/>
              <a:t>Sajid</a:t>
            </a:r>
            <a:r>
              <a:rPr lang="en-IE" sz="1800" dirty="0"/>
              <a:t> </a:t>
            </a:r>
            <a:r>
              <a:rPr lang="en-IE" sz="1800" dirty="0" err="1"/>
              <a:t>Javid</a:t>
            </a:r>
            <a:endParaRPr lang="en-IE" sz="1800" dirty="0"/>
          </a:p>
          <a:p>
            <a:r>
              <a:rPr lang="en-IE" sz="2600" dirty="0" err="1"/>
              <a:t>Examinership</a:t>
            </a:r>
            <a:r>
              <a:rPr lang="en-IE" sz="2600" dirty="0"/>
              <a:t> (Ireland and Cyprus)</a:t>
            </a:r>
          </a:p>
          <a:p>
            <a:pPr lvl="1"/>
            <a:r>
              <a:rPr lang="en-IE" sz="1800" dirty="0"/>
              <a:t>“… to be the provision of a mechanism for the rescue and return to health of ailing but potentially viable companies”. - CLRG </a:t>
            </a:r>
          </a:p>
        </p:txBody>
      </p:sp>
    </p:spTree>
    <p:extLst>
      <p:ext uri="{BB962C8B-B14F-4D97-AF65-F5344CB8AC3E}">
        <p14:creationId xmlns:p14="http://schemas.microsoft.com/office/powerpoint/2010/main" val="100330687"/>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258763" y="1292919"/>
            <a:ext cx="8229600" cy="1143000"/>
          </a:xfrm>
        </p:spPr>
        <p:txBody>
          <a:bodyPr/>
          <a:lstStyle/>
          <a:p>
            <a:pPr eaLnBrk="1" hangingPunct="1"/>
            <a:r>
              <a:rPr lang="en-GB" b="1" dirty="0" err="1"/>
              <a:t>Examinership</a:t>
            </a:r>
            <a:endParaRPr lang="en-GB" b="1" dirty="0"/>
          </a:p>
        </p:txBody>
      </p:sp>
      <p:sp>
        <p:nvSpPr>
          <p:cNvPr id="23555" name="Rectangle 3"/>
          <p:cNvSpPr>
            <a:spLocks noGrp="1" noChangeArrowheads="1"/>
          </p:cNvSpPr>
          <p:nvPr>
            <p:ph type="body" idx="1"/>
          </p:nvPr>
        </p:nvSpPr>
        <p:spPr>
          <a:xfrm>
            <a:off x="107504" y="2597724"/>
            <a:ext cx="8532118" cy="4613286"/>
          </a:xfrm>
        </p:spPr>
        <p:txBody>
          <a:bodyPr/>
          <a:lstStyle/>
          <a:p>
            <a:pPr eaLnBrk="1" hangingPunct="1">
              <a:buClr>
                <a:schemeClr val="tx1"/>
              </a:buClr>
            </a:pPr>
            <a:r>
              <a:rPr lang="en-IE" sz="2400" dirty="0"/>
              <a:t>Operating in Ireland since 1990</a:t>
            </a:r>
          </a:p>
          <a:p>
            <a:pPr eaLnBrk="1" hangingPunct="1">
              <a:buClr>
                <a:schemeClr val="tx1"/>
              </a:buClr>
            </a:pPr>
            <a:r>
              <a:rPr lang="en-IE" sz="2400" dirty="0"/>
              <a:t>Recently introduced into Cypriot Law</a:t>
            </a:r>
          </a:p>
          <a:p>
            <a:pPr eaLnBrk="1" hangingPunct="1">
              <a:buClr>
                <a:schemeClr val="tx1"/>
              </a:buClr>
            </a:pPr>
            <a:r>
              <a:rPr lang="en-IE" sz="2400" dirty="0"/>
              <a:t>Court Supervised </a:t>
            </a:r>
          </a:p>
          <a:p>
            <a:pPr>
              <a:buFont typeface="Arial" panose="020B0604020202020204" pitchFamily="34" charset="0"/>
              <a:buChar char="•"/>
            </a:pPr>
            <a:r>
              <a:rPr lang="en-IE" sz="2400" dirty="0"/>
              <a:t>Max 100 day process</a:t>
            </a:r>
          </a:p>
          <a:p>
            <a:pPr>
              <a:buFont typeface="Arial" panose="020B0604020202020204" pitchFamily="34" charset="0"/>
              <a:buChar char="•"/>
            </a:pPr>
            <a:r>
              <a:rPr lang="en-IE" sz="2400" dirty="0"/>
              <a:t>Predominately Debtor lead , but not exclusive</a:t>
            </a:r>
          </a:p>
          <a:p>
            <a:pPr>
              <a:buFont typeface="Arial" panose="020B0604020202020204" pitchFamily="34" charset="0"/>
              <a:buChar char="•"/>
            </a:pPr>
            <a:r>
              <a:rPr lang="en-IE" sz="2400" dirty="0"/>
              <a:t>Ex-</a:t>
            </a:r>
            <a:r>
              <a:rPr lang="en-IE" sz="2400" dirty="0" err="1"/>
              <a:t>Partie</a:t>
            </a:r>
            <a:r>
              <a:rPr lang="en-IE" sz="2400" dirty="0"/>
              <a:t> application</a:t>
            </a:r>
          </a:p>
          <a:p>
            <a:pPr>
              <a:buFont typeface="Arial" panose="020B0604020202020204" pitchFamily="34" charset="0"/>
              <a:buChar char="•"/>
            </a:pPr>
            <a:r>
              <a:rPr lang="en-IE" sz="2400" dirty="0"/>
              <a:t>Independent Accountant Report must accompany petition (specific exceptions allowed)</a:t>
            </a:r>
          </a:p>
          <a:p>
            <a:pPr>
              <a:buFont typeface="Arial" panose="020B0604020202020204" pitchFamily="34" charset="0"/>
              <a:buChar char="•"/>
            </a:pPr>
            <a:r>
              <a:rPr lang="en-IE" sz="2400" dirty="0"/>
              <a:t>Immediate Court protection from all creditors </a:t>
            </a:r>
          </a:p>
          <a:p>
            <a:pPr marL="0" indent="0">
              <a:buNone/>
            </a:pPr>
            <a:endParaRPr lang="en-IE" sz="2400" dirty="0"/>
          </a:p>
          <a:p>
            <a:pPr eaLnBrk="1" hangingPunct="1">
              <a:buClr>
                <a:schemeClr val="tx1"/>
              </a:buClr>
            </a:pPr>
            <a:endParaRPr lang="en-IE" sz="2400" dirty="0"/>
          </a:p>
        </p:txBody>
      </p:sp>
    </p:spTree>
    <p:extLst>
      <p:ext uri="{BB962C8B-B14F-4D97-AF65-F5344CB8AC3E}">
        <p14:creationId xmlns:p14="http://schemas.microsoft.com/office/powerpoint/2010/main" val="483193514"/>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96837" y="1306335"/>
            <a:ext cx="8229600" cy="1143000"/>
          </a:xfrm>
        </p:spPr>
        <p:txBody>
          <a:bodyPr/>
          <a:lstStyle/>
          <a:p>
            <a:pPr eaLnBrk="1" hangingPunct="1"/>
            <a:r>
              <a:rPr lang="en-GB" b="1" dirty="0" err="1"/>
              <a:t>Examinership</a:t>
            </a:r>
            <a:endParaRPr lang="en-GB" b="1" dirty="0"/>
          </a:p>
        </p:txBody>
      </p:sp>
      <p:sp>
        <p:nvSpPr>
          <p:cNvPr id="23555" name="Rectangle 3"/>
          <p:cNvSpPr>
            <a:spLocks noGrp="1" noChangeArrowheads="1"/>
          </p:cNvSpPr>
          <p:nvPr>
            <p:ph type="body" idx="1"/>
          </p:nvPr>
        </p:nvSpPr>
        <p:spPr>
          <a:xfrm>
            <a:off x="0" y="2547597"/>
            <a:ext cx="8423275" cy="4337050"/>
          </a:xfrm>
        </p:spPr>
        <p:txBody>
          <a:bodyPr/>
          <a:lstStyle/>
          <a:p>
            <a:pPr>
              <a:buFont typeface="Arial" panose="020B0604020202020204" pitchFamily="34" charset="0"/>
              <a:buChar char="•"/>
            </a:pPr>
            <a:r>
              <a:rPr lang="en-IE" sz="2400" dirty="0"/>
              <a:t>Interim Examiner appointed at discretion of Court</a:t>
            </a:r>
          </a:p>
          <a:p>
            <a:pPr>
              <a:buFont typeface="Arial" panose="020B0604020202020204" pitchFamily="34" charset="0"/>
              <a:buChar char="•"/>
            </a:pPr>
            <a:r>
              <a:rPr lang="en-IE" sz="2400" dirty="0"/>
              <a:t>Examiner – non executive Supervisory Role</a:t>
            </a:r>
          </a:p>
          <a:p>
            <a:pPr>
              <a:buFont typeface="Arial" panose="020B0604020202020204" pitchFamily="34" charset="0"/>
              <a:buChar char="•"/>
            </a:pPr>
            <a:r>
              <a:rPr lang="en-IE" sz="2400" dirty="0"/>
              <a:t>Management stays in place</a:t>
            </a:r>
          </a:p>
          <a:p>
            <a:pPr>
              <a:buFont typeface="Arial" panose="020B0604020202020204" pitchFamily="34" charset="0"/>
              <a:buChar char="•"/>
            </a:pPr>
            <a:r>
              <a:rPr lang="en-IE" sz="2400" dirty="0"/>
              <a:t>Examiner is focused on restructuring issues not operational</a:t>
            </a:r>
          </a:p>
          <a:p>
            <a:pPr>
              <a:buFont typeface="Arial" panose="020B0604020202020204" pitchFamily="34" charset="0"/>
              <a:buChar char="•"/>
            </a:pPr>
            <a:r>
              <a:rPr lang="en-IE" sz="2400" dirty="0"/>
              <a:t>Formulates scheme in conjunction with investor but must ensure creditors obtain at least what they would receive in a winding up.</a:t>
            </a:r>
          </a:p>
          <a:p>
            <a:pPr marL="0" indent="0" eaLnBrk="1" hangingPunct="1">
              <a:buClr>
                <a:schemeClr val="tx1"/>
              </a:buClr>
              <a:buNone/>
            </a:pPr>
            <a:endParaRPr lang="en-IE" sz="2600" dirty="0"/>
          </a:p>
        </p:txBody>
      </p:sp>
    </p:spTree>
    <p:extLst>
      <p:ext uri="{BB962C8B-B14F-4D97-AF65-F5344CB8AC3E}">
        <p14:creationId xmlns:p14="http://schemas.microsoft.com/office/powerpoint/2010/main" val="1397720491"/>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17762" y="1460205"/>
            <a:ext cx="1254992" cy="941244"/>
          </a:xfrm>
          <a:prstGeom prst="rect">
            <a:avLst/>
          </a:prstGeom>
        </p:spPr>
      </p:pic>
      <p:pic>
        <p:nvPicPr>
          <p:cNvPr id="5" name="Picture 4" descr="Related image">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8541" y="2348925"/>
            <a:ext cx="2006966" cy="122949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upload.wikimedia.org/wikipedia/gv/5/55/Cowrey_Aer_Arann.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22178" y="3391776"/>
            <a:ext cx="2276751" cy="42162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78531" y="4077973"/>
            <a:ext cx="1165597" cy="1165597"/>
          </a:xfrm>
          <a:prstGeom prst="rect">
            <a:avLst/>
          </a:prstGeom>
        </p:spPr>
      </p:pic>
      <p:pic>
        <p:nvPicPr>
          <p:cNvPr id="8" name="Picture 7"/>
          <p:cNvPicPr>
            <a:picLocks noChangeAspect="1"/>
          </p:cNvPicPr>
          <p:nvPr/>
        </p:nvPicPr>
        <p:blipFill>
          <a:blip r:embed="rId7"/>
          <a:stretch>
            <a:fillRect/>
          </a:stretch>
        </p:blipFill>
        <p:spPr>
          <a:xfrm>
            <a:off x="122178" y="5508147"/>
            <a:ext cx="2397235" cy="261815"/>
          </a:xfrm>
          <a:prstGeom prst="rect">
            <a:avLst/>
          </a:prstGeom>
        </p:spPr>
      </p:pic>
      <p:pic>
        <p:nvPicPr>
          <p:cNvPr id="9" name="Picture 8"/>
          <p:cNvPicPr>
            <a:picLocks noChangeAspect="1"/>
          </p:cNvPicPr>
          <p:nvPr/>
        </p:nvPicPr>
        <p:blipFill>
          <a:blip r:embed="rId8"/>
          <a:stretch>
            <a:fillRect/>
          </a:stretch>
        </p:blipFill>
        <p:spPr>
          <a:xfrm>
            <a:off x="162751" y="5985921"/>
            <a:ext cx="2339330" cy="729321"/>
          </a:xfrm>
          <a:prstGeom prst="rect">
            <a:avLst/>
          </a:prstGeom>
        </p:spPr>
      </p:pic>
      <p:pic>
        <p:nvPicPr>
          <p:cNvPr id="10" name="Picture 9"/>
          <p:cNvPicPr>
            <a:picLocks noChangeAspect="1"/>
          </p:cNvPicPr>
          <p:nvPr/>
        </p:nvPicPr>
        <p:blipFill>
          <a:blip r:embed="rId9"/>
          <a:stretch>
            <a:fillRect/>
          </a:stretch>
        </p:blipFill>
        <p:spPr>
          <a:xfrm>
            <a:off x="2128560" y="1866466"/>
            <a:ext cx="1728192" cy="1014502"/>
          </a:xfrm>
          <a:prstGeom prst="rect">
            <a:avLst/>
          </a:prstGeom>
        </p:spPr>
      </p:pic>
      <p:pic>
        <p:nvPicPr>
          <p:cNvPr id="13" name="Picture 12"/>
          <p:cNvPicPr>
            <a:picLocks noChangeAspect="1"/>
          </p:cNvPicPr>
          <p:nvPr/>
        </p:nvPicPr>
        <p:blipFill>
          <a:blip r:embed="rId10"/>
          <a:stretch>
            <a:fillRect/>
          </a:stretch>
        </p:blipFill>
        <p:spPr>
          <a:xfrm>
            <a:off x="2760093" y="5159224"/>
            <a:ext cx="2820378" cy="692615"/>
          </a:xfrm>
          <a:prstGeom prst="rect">
            <a:avLst/>
          </a:prstGeom>
        </p:spPr>
      </p:pic>
      <p:pic>
        <p:nvPicPr>
          <p:cNvPr id="14" name="Picture 13"/>
          <p:cNvPicPr>
            <a:picLocks noChangeAspect="1"/>
          </p:cNvPicPr>
          <p:nvPr/>
        </p:nvPicPr>
        <p:blipFill>
          <a:blip r:embed="rId11"/>
          <a:stretch>
            <a:fillRect/>
          </a:stretch>
        </p:blipFill>
        <p:spPr>
          <a:xfrm>
            <a:off x="5959169" y="1837347"/>
            <a:ext cx="1741072" cy="1741072"/>
          </a:xfrm>
          <a:prstGeom prst="rect">
            <a:avLst/>
          </a:prstGeom>
        </p:spPr>
      </p:pic>
      <p:pic>
        <p:nvPicPr>
          <p:cNvPr id="15" name="Picture 14"/>
          <p:cNvPicPr>
            <a:picLocks noChangeAspect="1"/>
          </p:cNvPicPr>
          <p:nvPr/>
        </p:nvPicPr>
        <p:blipFill>
          <a:blip r:embed="rId12"/>
          <a:stretch>
            <a:fillRect/>
          </a:stretch>
        </p:blipFill>
        <p:spPr>
          <a:xfrm>
            <a:off x="6488485" y="3124628"/>
            <a:ext cx="2443433" cy="1107983"/>
          </a:xfrm>
          <a:prstGeom prst="rect">
            <a:avLst/>
          </a:prstGeom>
        </p:spPr>
      </p:pic>
      <p:pic>
        <p:nvPicPr>
          <p:cNvPr id="16" name="Picture 15"/>
          <p:cNvPicPr>
            <a:picLocks noChangeAspect="1"/>
          </p:cNvPicPr>
          <p:nvPr/>
        </p:nvPicPr>
        <p:blipFill>
          <a:blip r:embed="rId13"/>
          <a:stretch>
            <a:fillRect/>
          </a:stretch>
        </p:blipFill>
        <p:spPr>
          <a:xfrm>
            <a:off x="5663252" y="4449720"/>
            <a:ext cx="3268666" cy="585893"/>
          </a:xfrm>
          <a:prstGeom prst="rect">
            <a:avLst/>
          </a:prstGeom>
        </p:spPr>
      </p:pic>
      <p:pic>
        <p:nvPicPr>
          <p:cNvPr id="17" name="Picture 16"/>
          <p:cNvPicPr>
            <a:picLocks noChangeAspect="1"/>
          </p:cNvPicPr>
          <p:nvPr/>
        </p:nvPicPr>
        <p:blipFill>
          <a:blip r:embed="rId14"/>
          <a:stretch>
            <a:fillRect/>
          </a:stretch>
        </p:blipFill>
        <p:spPr>
          <a:xfrm>
            <a:off x="6940363" y="5243570"/>
            <a:ext cx="1484703" cy="1484703"/>
          </a:xfrm>
          <a:prstGeom prst="rect">
            <a:avLst/>
          </a:prstGeom>
        </p:spPr>
      </p:pic>
      <p:pic>
        <p:nvPicPr>
          <p:cNvPr id="18" name="Picture 17"/>
          <p:cNvPicPr>
            <a:picLocks noChangeAspect="1"/>
          </p:cNvPicPr>
          <p:nvPr/>
        </p:nvPicPr>
        <p:blipFill>
          <a:blip r:embed="rId15"/>
          <a:stretch>
            <a:fillRect/>
          </a:stretch>
        </p:blipFill>
        <p:spPr>
          <a:xfrm>
            <a:off x="3275856" y="5874925"/>
            <a:ext cx="3150823" cy="853348"/>
          </a:xfrm>
          <a:prstGeom prst="rect">
            <a:avLst/>
          </a:prstGeom>
        </p:spPr>
      </p:pic>
      <p:pic>
        <p:nvPicPr>
          <p:cNvPr id="19" name="Picture 18"/>
          <p:cNvPicPr>
            <a:picLocks noChangeAspect="1"/>
          </p:cNvPicPr>
          <p:nvPr/>
        </p:nvPicPr>
        <p:blipFill>
          <a:blip r:embed="rId16"/>
          <a:stretch>
            <a:fillRect/>
          </a:stretch>
        </p:blipFill>
        <p:spPr>
          <a:xfrm>
            <a:off x="5868950" y="1434413"/>
            <a:ext cx="2933993" cy="770341"/>
          </a:xfrm>
          <a:prstGeom prst="rect">
            <a:avLst/>
          </a:prstGeom>
        </p:spPr>
      </p:pic>
      <p:pic>
        <p:nvPicPr>
          <p:cNvPr id="2" name="Picture 1"/>
          <p:cNvPicPr>
            <a:picLocks noChangeAspect="1"/>
          </p:cNvPicPr>
          <p:nvPr/>
        </p:nvPicPr>
        <p:blipFill>
          <a:blip r:embed="rId17"/>
          <a:stretch>
            <a:fillRect/>
          </a:stretch>
        </p:blipFill>
        <p:spPr>
          <a:xfrm>
            <a:off x="4266958" y="1845061"/>
            <a:ext cx="1131178" cy="1131178"/>
          </a:xfrm>
          <a:prstGeom prst="rect">
            <a:avLst/>
          </a:prstGeom>
        </p:spPr>
      </p:pic>
      <p:sp>
        <p:nvSpPr>
          <p:cNvPr id="20" name="TextBox 19"/>
          <p:cNvSpPr txBox="1"/>
          <p:nvPr/>
        </p:nvSpPr>
        <p:spPr>
          <a:xfrm>
            <a:off x="3084644" y="1478925"/>
            <a:ext cx="4752528" cy="523220"/>
          </a:xfrm>
          <a:prstGeom prst="rect">
            <a:avLst/>
          </a:prstGeom>
          <a:noFill/>
        </p:spPr>
        <p:txBody>
          <a:bodyPr wrap="square" rtlCol="0">
            <a:spAutoFit/>
          </a:bodyPr>
          <a:lstStyle/>
          <a:p>
            <a:r>
              <a:rPr lang="en-IE" b="1" dirty="0" err="1"/>
              <a:t>Examinership</a:t>
            </a:r>
            <a:r>
              <a:rPr lang="en-IE" b="1" dirty="0"/>
              <a:t> Examples</a:t>
            </a:r>
          </a:p>
        </p:txBody>
      </p:sp>
      <p:pic>
        <p:nvPicPr>
          <p:cNvPr id="11" name="Picture 10"/>
          <p:cNvPicPr>
            <a:picLocks noChangeAspect="1"/>
          </p:cNvPicPr>
          <p:nvPr/>
        </p:nvPicPr>
        <p:blipFill>
          <a:blip r:embed="rId18"/>
          <a:stretch>
            <a:fillRect/>
          </a:stretch>
        </p:blipFill>
        <p:spPr>
          <a:xfrm>
            <a:off x="2461508" y="3062618"/>
            <a:ext cx="3254773" cy="826493"/>
          </a:xfrm>
          <a:prstGeom prst="rect">
            <a:avLst/>
          </a:prstGeom>
        </p:spPr>
      </p:pic>
      <p:pic>
        <p:nvPicPr>
          <p:cNvPr id="12" name="Picture 11"/>
          <p:cNvPicPr>
            <a:picLocks noChangeAspect="1"/>
          </p:cNvPicPr>
          <p:nvPr/>
        </p:nvPicPr>
        <p:blipFill>
          <a:blip r:embed="rId19"/>
          <a:stretch>
            <a:fillRect/>
          </a:stretch>
        </p:blipFill>
        <p:spPr>
          <a:xfrm>
            <a:off x="2483768" y="4062312"/>
            <a:ext cx="2880319" cy="1026497"/>
          </a:xfrm>
          <a:prstGeom prst="rect">
            <a:avLst/>
          </a:prstGeom>
        </p:spPr>
      </p:pic>
    </p:spTree>
    <p:extLst>
      <p:ext uri="{BB962C8B-B14F-4D97-AF65-F5344CB8AC3E}">
        <p14:creationId xmlns:p14="http://schemas.microsoft.com/office/powerpoint/2010/main" val="164677704"/>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normAutofit fontScale="90000"/>
          </a:bodyPr>
          <a:lstStyle/>
          <a:p>
            <a:pPr eaLnBrk="1" hangingPunct="1"/>
            <a:r>
              <a:rPr lang="en-GB" b="1" dirty="0"/>
              <a:t>Directive/Proposals/</a:t>
            </a:r>
            <a:r>
              <a:rPr lang="en-GB" b="1" dirty="0" err="1"/>
              <a:t>Examinerships</a:t>
            </a:r>
            <a:r>
              <a:rPr lang="en-GB" b="1" dirty="0"/>
              <a:t>  -  Common features</a:t>
            </a:r>
          </a:p>
        </p:txBody>
      </p:sp>
      <p:sp>
        <p:nvSpPr>
          <p:cNvPr id="23555" name="Rectangle 3"/>
          <p:cNvSpPr>
            <a:spLocks noGrp="1" noChangeArrowheads="1"/>
          </p:cNvSpPr>
          <p:nvPr>
            <p:ph type="body" idx="1"/>
          </p:nvPr>
        </p:nvSpPr>
        <p:spPr>
          <a:xfrm>
            <a:off x="457200" y="3329482"/>
            <a:ext cx="8229600" cy="3151354"/>
          </a:xfrm>
        </p:spPr>
        <p:txBody>
          <a:bodyPr/>
          <a:lstStyle/>
          <a:p>
            <a:pPr eaLnBrk="1" hangingPunct="1">
              <a:buClr>
                <a:schemeClr val="tx1"/>
              </a:buClr>
            </a:pPr>
            <a:r>
              <a:rPr lang="en-IE" sz="2400" dirty="0"/>
              <a:t>Debtor Lead Restructuring Tool</a:t>
            </a:r>
          </a:p>
          <a:p>
            <a:pPr eaLnBrk="1" hangingPunct="1">
              <a:buClr>
                <a:schemeClr val="tx1"/>
              </a:buClr>
            </a:pPr>
            <a:r>
              <a:rPr lang="en-IE" sz="2400" dirty="0"/>
              <a:t>Moratorium</a:t>
            </a:r>
          </a:p>
          <a:p>
            <a:pPr eaLnBrk="1" hangingPunct="1">
              <a:buClr>
                <a:schemeClr val="tx1"/>
              </a:buClr>
            </a:pPr>
            <a:r>
              <a:rPr lang="en-IE" sz="2400" dirty="0"/>
              <a:t>Limited time period</a:t>
            </a:r>
          </a:p>
          <a:p>
            <a:pPr eaLnBrk="1" hangingPunct="1">
              <a:buClr>
                <a:schemeClr val="tx1"/>
              </a:buClr>
            </a:pPr>
            <a:r>
              <a:rPr lang="en-IE" sz="2400" dirty="0"/>
              <a:t>New money priority</a:t>
            </a:r>
          </a:p>
          <a:p>
            <a:pPr eaLnBrk="1" hangingPunct="1">
              <a:buClr>
                <a:schemeClr val="tx1"/>
              </a:buClr>
            </a:pPr>
            <a:r>
              <a:rPr lang="en-IE" sz="2400" dirty="0"/>
              <a:t>Class formation</a:t>
            </a:r>
          </a:p>
          <a:p>
            <a:pPr eaLnBrk="1" hangingPunct="1">
              <a:buClr>
                <a:schemeClr val="tx1"/>
              </a:buClr>
            </a:pPr>
            <a:r>
              <a:rPr lang="en-IE" sz="2400" dirty="0"/>
              <a:t>Cram Down of creditors</a:t>
            </a:r>
          </a:p>
          <a:p>
            <a:pPr eaLnBrk="1" hangingPunct="1">
              <a:buClr>
                <a:schemeClr val="tx1"/>
              </a:buClr>
            </a:pPr>
            <a:endParaRPr lang="en-IE" sz="2400" dirty="0"/>
          </a:p>
          <a:p>
            <a:pPr eaLnBrk="1" hangingPunct="1">
              <a:buClr>
                <a:schemeClr val="tx1"/>
              </a:buClr>
            </a:pPr>
            <a:endParaRPr lang="en-IE" sz="2400" dirty="0"/>
          </a:p>
          <a:p>
            <a:pPr eaLnBrk="1" hangingPunct="1">
              <a:buClr>
                <a:schemeClr val="tx1"/>
              </a:buClr>
            </a:pPr>
            <a:endParaRPr lang="en-IE" sz="2400" dirty="0"/>
          </a:p>
          <a:p>
            <a:pPr eaLnBrk="1" hangingPunct="1">
              <a:buClr>
                <a:schemeClr val="tx1"/>
              </a:buClr>
            </a:pPr>
            <a:endParaRPr lang="en-IE" sz="2400" dirty="0"/>
          </a:p>
          <a:p>
            <a:pPr eaLnBrk="1" hangingPunct="1">
              <a:buClr>
                <a:schemeClr val="tx1"/>
              </a:buClr>
            </a:pPr>
            <a:endParaRPr lang="en-IE" sz="2400" dirty="0"/>
          </a:p>
        </p:txBody>
      </p:sp>
    </p:spTree>
    <p:extLst>
      <p:ext uri="{BB962C8B-B14F-4D97-AF65-F5344CB8AC3E}">
        <p14:creationId xmlns:p14="http://schemas.microsoft.com/office/powerpoint/2010/main" val="1779233792"/>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normAutofit fontScale="90000"/>
          </a:bodyPr>
          <a:lstStyle/>
          <a:p>
            <a:pPr eaLnBrk="1" hangingPunct="1"/>
            <a:r>
              <a:rPr lang="en-GB" b="1" dirty="0"/>
              <a:t>Potential Issues of concern</a:t>
            </a:r>
            <a:br>
              <a:rPr lang="en-GB" b="1" dirty="0"/>
            </a:br>
            <a:r>
              <a:rPr lang="en-GB" b="1" dirty="0"/>
              <a:t>Directive</a:t>
            </a:r>
          </a:p>
        </p:txBody>
      </p:sp>
      <p:sp>
        <p:nvSpPr>
          <p:cNvPr id="2" name="Content Placeholder 1"/>
          <p:cNvSpPr>
            <a:spLocks noGrp="1"/>
          </p:cNvSpPr>
          <p:nvPr>
            <p:ph idx="1"/>
          </p:nvPr>
        </p:nvSpPr>
        <p:spPr>
          <a:xfrm>
            <a:off x="197537" y="2856589"/>
            <a:ext cx="8423275" cy="4337050"/>
          </a:xfrm>
        </p:spPr>
        <p:txBody>
          <a:bodyPr/>
          <a:lstStyle/>
          <a:p>
            <a:r>
              <a:rPr lang="en-IE" sz="2400" dirty="0"/>
              <a:t>Article 2 - Absolute Priority Rules</a:t>
            </a:r>
          </a:p>
          <a:p>
            <a:r>
              <a:rPr lang="en-IE" sz="2400" dirty="0"/>
              <a:t>Article 5 - Debtor in possession</a:t>
            </a:r>
          </a:p>
          <a:p>
            <a:r>
              <a:rPr lang="en-IE" sz="2400" dirty="0"/>
              <a:t>Article 6 - Stay of individual enforcements	</a:t>
            </a:r>
          </a:p>
          <a:p>
            <a:pPr lvl="1"/>
            <a:r>
              <a:rPr lang="en-IE" sz="2400" dirty="0"/>
              <a:t>Time issues</a:t>
            </a:r>
          </a:p>
          <a:p>
            <a:pPr lvl="1"/>
            <a:r>
              <a:rPr lang="en-IE" sz="2400" dirty="0"/>
              <a:t>Lifting of stay by debtor</a:t>
            </a:r>
          </a:p>
          <a:p>
            <a:r>
              <a:rPr lang="en-IE" sz="2400" dirty="0"/>
              <a:t>Article 11 - Cross class cram down</a:t>
            </a:r>
          </a:p>
          <a:p>
            <a:r>
              <a:rPr lang="en-IE" sz="2400" dirty="0"/>
              <a:t>Article 13 – Valuation by the Judicial  or administrative authority</a:t>
            </a:r>
          </a:p>
        </p:txBody>
      </p:sp>
    </p:spTree>
    <p:extLst>
      <p:ext uri="{BB962C8B-B14F-4D97-AF65-F5344CB8AC3E}">
        <p14:creationId xmlns:p14="http://schemas.microsoft.com/office/powerpoint/2010/main" val="2020041316"/>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77559" y="1503835"/>
            <a:ext cx="8423275" cy="1439862"/>
          </a:xfrm>
        </p:spPr>
        <p:txBody>
          <a:bodyPr/>
          <a:lstStyle/>
          <a:p>
            <a:pPr eaLnBrk="1" hangingPunct="1"/>
            <a:r>
              <a:rPr lang="en-GB" b="1" dirty="0"/>
              <a:t>Potential Issues / comments on</a:t>
            </a:r>
            <a:br>
              <a:rPr lang="en-GB" b="1" dirty="0"/>
            </a:br>
            <a:r>
              <a:rPr lang="en-GB" b="1" dirty="0"/>
              <a:t>UK Proposals</a:t>
            </a:r>
          </a:p>
        </p:txBody>
      </p:sp>
      <p:sp>
        <p:nvSpPr>
          <p:cNvPr id="2" name="Content Placeholder 1"/>
          <p:cNvSpPr>
            <a:spLocks noGrp="1"/>
          </p:cNvSpPr>
          <p:nvPr>
            <p:ph idx="1"/>
          </p:nvPr>
        </p:nvSpPr>
        <p:spPr>
          <a:xfrm>
            <a:off x="318368" y="3206933"/>
            <a:ext cx="8229600" cy="3151354"/>
          </a:xfrm>
        </p:spPr>
        <p:txBody>
          <a:bodyPr>
            <a:normAutofit fontScale="85000" lnSpcReduction="20000"/>
          </a:bodyPr>
          <a:lstStyle/>
          <a:p>
            <a:r>
              <a:rPr lang="en-IE" dirty="0"/>
              <a:t>Section 7.11 - Trading costs and debt obligations during period.</a:t>
            </a:r>
          </a:p>
          <a:p>
            <a:r>
              <a:rPr lang="en-IE" dirty="0"/>
              <a:t>Section 7.29 / 8.15 – Essential creditor listings , Company decides</a:t>
            </a:r>
          </a:p>
          <a:p>
            <a:r>
              <a:rPr lang="en-IE" dirty="0"/>
              <a:t>Section 7.45 - Supervisor can’t become IP</a:t>
            </a:r>
          </a:p>
          <a:p>
            <a:r>
              <a:rPr lang="en-IE" dirty="0"/>
              <a:t>Section 9.16 – Classes proposed by Company</a:t>
            </a:r>
          </a:p>
          <a:p>
            <a:r>
              <a:rPr lang="en-IE" dirty="0"/>
              <a:t>Section 9.20 – Approval 75% of value and 50% of classes</a:t>
            </a:r>
          </a:p>
        </p:txBody>
      </p:sp>
    </p:spTree>
    <p:extLst>
      <p:ext uri="{BB962C8B-B14F-4D97-AF65-F5344CB8AC3E}">
        <p14:creationId xmlns:p14="http://schemas.microsoft.com/office/powerpoint/2010/main" val="1265422589"/>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685800" y="1992426"/>
            <a:ext cx="7772400" cy="1838425"/>
          </a:xfrm>
        </p:spPr>
        <p:txBody>
          <a:bodyPr/>
          <a:lstStyle/>
          <a:p>
            <a:pPr>
              <a:spcAft>
                <a:spcPts val="2400"/>
              </a:spcAft>
            </a:pPr>
            <a:r>
              <a:rPr lang="en-GB" sz="4000" b="1" dirty="0"/>
              <a:t>Delegate Lunch</a:t>
            </a:r>
            <a:br>
              <a:rPr lang="en-GB" sz="4000" b="1" dirty="0"/>
            </a:br>
            <a:br>
              <a:rPr lang="en-GB" sz="4000" b="1" dirty="0"/>
            </a:br>
            <a:r>
              <a:rPr lang="en-GB" sz="2400" b="1" dirty="0"/>
              <a:t>Kindly Sponsored By</a:t>
            </a:r>
            <a:endParaRPr lang="en-US" sz="2400" b="1" dirty="0"/>
          </a:p>
        </p:txBody>
      </p:sp>
      <p:sp>
        <p:nvSpPr>
          <p:cNvPr id="6" name="TextBox 2"/>
          <p:cNvSpPr txBox="1">
            <a:spLocks noChangeArrowheads="1"/>
          </p:cNvSpPr>
          <p:nvPr/>
        </p:nvSpPr>
        <p:spPr bwMode="auto">
          <a:xfrm>
            <a:off x="2411413" y="5759450"/>
            <a:ext cx="4321175" cy="3698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800" dirty="0" err="1">
                <a:latin typeface="Verdana" charset="0"/>
                <a:cs typeface="Verdana" charset="0"/>
              </a:rPr>
              <a:t>www.mcstayluby.ie</a:t>
            </a:r>
            <a:endParaRPr lang="en-US" sz="1800" dirty="0">
              <a:latin typeface="Verdana" charset="0"/>
              <a:cs typeface="Verdana" charset="0"/>
            </a:endParaRPr>
          </a:p>
        </p:txBody>
      </p:sp>
      <p:pic>
        <p:nvPicPr>
          <p:cNvPr id="7" name="Picture 3" descr="mcstay logo.ti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052638" y="4083050"/>
            <a:ext cx="5038725" cy="14795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71230839"/>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685800" y="1992426"/>
            <a:ext cx="7772400" cy="1838425"/>
          </a:xfrm>
        </p:spPr>
        <p:txBody>
          <a:bodyPr/>
          <a:lstStyle/>
          <a:p>
            <a:pPr>
              <a:spcAft>
                <a:spcPts val="2400"/>
              </a:spcAft>
            </a:pPr>
            <a:r>
              <a:rPr lang="en-GB" sz="4000" b="1" dirty="0"/>
              <a:t>Afternoon Technical Session</a:t>
            </a:r>
            <a:br>
              <a:rPr lang="en-GB" sz="4000" b="1" dirty="0"/>
            </a:br>
            <a:br>
              <a:rPr lang="en-GB" sz="4000" b="1" dirty="0"/>
            </a:br>
            <a:r>
              <a:rPr lang="en-GB" sz="2400" b="1" dirty="0"/>
              <a:t>Kindly Sponsored By</a:t>
            </a:r>
            <a:endParaRPr lang="en-US" sz="2400" b="1" dirty="0"/>
          </a:p>
        </p:txBody>
      </p:sp>
      <p:sp>
        <p:nvSpPr>
          <p:cNvPr id="6" name="TextBox 2"/>
          <p:cNvSpPr txBox="1">
            <a:spLocks noChangeArrowheads="1"/>
          </p:cNvSpPr>
          <p:nvPr/>
        </p:nvSpPr>
        <p:spPr bwMode="auto">
          <a:xfrm>
            <a:off x="2411413" y="5626813"/>
            <a:ext cx="4321175" cy="3698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800" dirty="0" err="1">
                <a:latin typeface="Verdana" charset="0"/>
                <a:cs typeface="Verdana" charset="0"/>
              </a:rPr>
              <a:t>www.moonbeever.com</a:t>
            </a:r>
            <a:endParaRPr lang="en-US" sz="1800" dirty="0">
              <a:latin typeface="Verdana" charset="0"/>
              <a:cs typeface="Verdana" charset="0"/>
            </a:endParaRPr>
          </a:p>
        </p:txBody>
      </p:sp>
      <p:pic>
        <p:nvPicPr>
          <p:cNvPr id="3" name="Picture 2" descr="Moon Beever.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14500" y="3918464"/>
            <a:ext cx="5715000" cy="1571625"/>
          </a:xfrm>
          <a:prstGeom prst="rect">
            <a:avLst/>
          </a:prstGeom>
        </p:spPr>
      </p:pic>
    </p:spTree>
    <p:extLst>
      <p:ext uri="{BB962C8B-B14F-4D97-AF65-F5344CB8AC3E}">
        <p14:creationId xmlns:p14="http://schemas.microsoft.com/office/powerpoint/2010/main" val="2099195014"/>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315784" y="1752247"/>
            <a:ext cx="8539892" cy="1838425"/>
          </a:xfrm>
        </p:spPr>
        <p:txBody>
          <a:bodyPr/>
          <a:lstStyle/>
          <a:p>
            <a:pPr>
              <a:spcAft>
                <a:spcPts val="1200"/>
              </a:spcAft>
            </a:pPr>
            <a:r>
              <a:rPr lang="en-GB" b="1" dirty="0"/>
              <a:t>The insolvency regulation recast: Time to get practical</a:t>
            </a:r>
            <a:endParaRPr lang="en-US" sz="3200" b="1" dirty="0"/>
          </a:p>
        </p:txBody>
      </p:sp>
      <p:sp>
        <p:nvSpPr>
          <p:cNvPr id="3" name="Subtitle 2"/>
          <p:cNvSpPr>
            <a:spLocks noGrp="1"/>
          </p:cNvSpPr>
          <p:nvPr>
            <p:ph type="subTitle" idx="1"/>
          </p:nvPr>
        </p:nvSpPr>
        <p:spPr>
          <a:xfrm>
            <a:off x="0" y="3590672"/>
            <a:ext cx="9144000" cy="1752600"/>
          </a:xfrm>
        </p:spPr>
        <p:txBody>
          <a:bodyPr rtlCol="0">
            <a:noAutofit/>
          </a:bodyPr>
          <a:lstStyle/>
          <a:p>
            <a:pPr fontAlgn="auto">
              <a:spcBef>
                <a:spcPts val="0"/>
              </a:spcBef>
              <a:spcAft>
                <a:spcPts val="600"/>
              </a:spcAft>
              <a:defRPr/>
            </a:pPr>
            <a:r>
              <a:rPr lang="en-GB" sz="2800" dirty="0">
                <a:solidFill>
                  <a:srgbClr val="000000"/>
                </a:solidFill>
              </a:rPr>
              <a:t>Moderator: Stan </a:t>
            </a:r>
            <a:r>
              <a:rPr lang="en-GB" sz="2800" dirty="0" err="1">
                <a:solidFill>
                  <a:srgbClr val="000000"/>
                </a:solidFill>
              </a:rPr>
              <a:t>Brijs</a:t>
            </a:r>
            <a:r>
              <a:rPr lang="en-GB" sz="2800" dirty="0">
                <a:solidFill>
                  <a:srgbClr val="000000"/>
                </a:solidFill>
              </a:rPr>
              <a:t> (NautaDutilh, Belgium)</a:t>
            </a:r>
          </a:p>
          <a:p>
            <a:pPr fontAlgn="auto">
              <a:spcBef>
                <a:spcPts val="0"/>
              </a:spcBef>
              <a:spcAft>
                <a:spcPts val="600"/>
              </a:spcAft>
              <a:defRPr/>
            </a:pPr>
            <a:r>
              <a:rPr lang="en-GB" sz="2800" dirty="0">
                <a:solidFill>
                  <a:srgbClr val="000000"/>
                </a:solidFill>
              </a:rPr>
              <a:t>	</a:t>
            </a:r>
            <a:r>
              <a:rPr lang="en-GB" sz="2800" dirty="0" err="1">
                <a:solidFill>
                  <a:srgbClr val="000000"/>
                </a:solidFill>
              </a:rPr>
              <a:t>Prof.</a:t>
            </a:r>
            <a:r>
              <a:rPr lang="en-GB" sz="2800" dirty="0">
                <a:solidFill>
                  <a:srgbClr val="000000"/>
                </a:solidFill>
              </a:rPr>
              <a:t> </a:t>
            </a:r>
            <a:r>
              <a:rPr lang="en-GB" sz="2800" dirty="0" err="1">
                <a:solidFill>
                  <a:srgbClr val="000000"/>
                </a:solidFill>
              </a:rPr>
              <a:t>Reinhard</a:t>
            </a:r>
            <a:r>
              <a:rPr lang="en-GB" sz="2800" dirty="0">
                <a:solidFill>
                  <a:srgbClr val="000000"/>
                </a:solidFill>
              </a:rPr>
              <a:t> Bork (University of Hamburg, Germany)</a:t>
            </a:r>
          </a:p>
          <a:p>
            <a:pPr fontAlgn="auto">
              <a:spcBef>
                <a:spcPts val="0"/>
              </a:spcBef>
              <a:spcAft>
                <a:spcPts val="600"/>
              </a:spcAft>
              <a:defRPr/>
            </a:pPr>
            <a:r>
              <a:rPr lang="en-GB" sz="2800" dirty="0">
                <a:solidFill>
                  <a:srgbClr val="000000"/>
                </a:solidFill>
              </a:rPr>
              <a:t>	Judge </a:t>
            </a:r>
            <a:r>
              <a:rPr lang="en-GB" sz="2800" dirty="0" err="1">
                <a:solidFill>
                  <a:srgbClr val="000000"/>
                </a:solidFill>
              </a:rPr>
              <a:t>Prof.</a:t>
            </a:r>
            <a:r>
              <a:rPr lang="en-GB" sz="2800" dirty="0">
                <a:solidFill>
                  <a:srgbClr val="000000"/>
                </a:solidFill>
              </a:rPr>
              <a:t> </a:t>
            </a:r>
            <a:r>
              <a:rPr lang="en-GB" sz="2800" dirty="0" err="1">
                <a:solidFill>
                  <a:srgbClr val="000000"/>
                </a:solidFill>
              </a:rPr>
              <a:t>Rymvidas</a:t>
            </a:r>
            <a:r>
              <a:rPr lang="en-GB" sz="2800" dirty="0">
                <a:solidFill>
                  <a:srgbClr val="000000"/>
                </a:solidFill>
              </a:rPr>
              <a:t> </a:t>
            </a:r>
            <a:r>
              <a:rPr lang="en-GB" sz="2800" dirty="0" err="1">
                <a:solidFill>
                  <a:srgbClr val="000000"/>
                </a:solidFill>
              </a:rPr>
              <a:t>Norkus</a:t>
            </a:r>
            <a:r>
              <a:rPr lang="en-GB" sz="2800" dirty="0">
                <a:solidFill>
                  <a:srgbClr val="000000"/>
                </a:solidFill>
              </a:rPr>
              <a:t> (Supreme Court of </a:t>
            </a:r>
            <a:br>
              <a:rPr lang="en-GB" sz="2800" dirty="0">
                <a:solidFill>
                  <a:srgbClr val="000000"/>
                </a:solidFill>
              </a:rPr>
            </a:br>
            <a:r>
              <a:rPr lang="en-GB" sz="2800" dirty="0">
                <a:solidFill>
                  <a:srgbClr val="000000"/>
                </a:solidFill>
              </a:rPr>
              <a:t>Lithuania, </a:t>
            </a:r>
            <a:r>
              <a:rPr lang="en-GB" sz="2800" dirty="0" err="1">
                <a:solidFill>
                  <a:srgbClr val="000000"/>
                </a:solidFill>
              </a:rPr>
              <a:t>Mykolas</a:t>
            </a:r>
            <a:r>
              <a:rPr lang="en-GB" sz="2800" dirty="0">
                <a:solidFill>
                  <a:srgbClr val="000000"/>
                </a:solidFill>
              </a:rPr>
              <a:t> </a:t>
            </a:r>
            <a:r>
              <a:rPr lang="en-GB" sz="2800" dirty="0" err="1">
                <a:solidFill>
                  <a:srgbClr val="000000"/>
                </a:solidFill>
              </a:rPr>
              <a:t>Romeris</a:t>
            </a:r>
            <a:r>
              <a:rPr lang="en-GB" sz="2800" dirty="0">
                <a:solidFill>
                  <a:srgbClr val="000000"/>
                </a:solidFill>
              </a:rPr>
              <a:t> University, Lithuania)</a:t>
            </a:r>
          </a:p>
          <a:p>
            <a:pPr fontAlgn="auto">
              <a:spcBef>
                <a:spcPts val="0"/>
              </a:spcBef>
              <a:spcAft>
                <a:spcPts val="600"/>
              </a:spcAft>
              <a:defRPr/>
            </a:pPr>
            <a:r>
              <a:rPr lang="en-GB" sz="2800" dirty="0">
                <a:solidFill>
                  <a:srgbClr val="000000"/>
                </a:solidFill>
              </a:rPr>
              <a:t>	Christina Fitzgerald (Shakespeare Martineau, UK)</a:t>
            </a:r>
          </a:p>
          <a:p>
            <a:pPr fontAlgn="auto">
              <a:spcBef>
                <a:spcPts val="0"/>
              </a:spcBef>
              <a:spcAft>
                <a:spcPts val="600"/>
              </a:spcAft>
              <a:defRPr/>
            </a:pPr>
            <a:r>
              <a:rPr lang="en-GB" sz="2800" dirty="0">
                <a:solidFill>
                  <a:srgbClr val="000000"/>
                </a:solidFill>
              </a:rPr>
              <a:t>	</a:t>
            </a:r>
            <a:r>
              <a:rPr lang="en-GB" sz="2800" dirty="0" err="1">
                <a:solidFill>
                  <a:srgbClr val="000000"/>
                </a:solidFill>
              </a:rPr>
              <a:t>Bartosz</a:t>
            </a:r>
            <a:r>
              <a:rPr lang="en-GB" sz="2800" dirty="0">
                <a:solidFill>
                  <a:srgbClr val="000000"/>
                </a:solidFill>
              </a:rPr>
              <a:t> </a:t>
            </a:r>
            <a:r>
              <a:rPr lang="en-GB" sz="2800" dirty="0" err="1">
                <a:solidFill>
                  <a:srgbClr val="000000"/>
                </a:solidFill>
              </a:rPr>
              <a:t>Groele</a:t>
            </a:r>
            <a:r>
              <a:rPr lang="en-GB" sz="2800" dirty="0">
                <a:solidFill>
                  <a:srgbClr val="000000"/>
                </a:solidFill>
              </a:rPr>
              <a:t> (</a:t>
            </a:r>
            <a:r>
              <a:rPr lang="en-GB" sz="2800" dirty="0" err="1">
                <a:solidFill>
                  <a:srgbClr val="000000"/>
                </a:solidFill>
              </a:rPr>
              <a:t>Tomasik</a:t>
            </a:r>
            <a:r>
              <a:rPr lang="en-GB" sz="2800" dirty="0">
                <a:solidFill>
                  <a:srgbClr val="000000"/>
                </a:solidFill>
              </a:rPr>
              <a:t> </a:t>
            </a:r>
            <a:r>
              <a:rPr lang="en-GB" sz="2800" dirty="0" err="1">
                <a:solidFill>
                  <a:srgbClr val="000000"/>
                </a:solidFill>
              </a:rPr>
              <a:t>Pakosiewicz</a:t>
            </a:r>
            <a:r>
              <a:rPr lang="en-GB" sz="2800" dirty="0">
                <a:solidFill>
                  <a:srgbClr val="000000"/>
                </a:solidFill>
              </a:rPr>
              <a:t> </a:t>
            </a:r>
            <a:r>
              <a:rPr lang="en-GB" sz="2800" dirty="0" err="1">
                <a:solidFill>
                  <a:srgbClr val="000000"/>
                </a:solidFill>
              </a:rPr>
              <a:t>Groele</a:t>
            </a:r>
            <a:r>
              <a:rPr lang="en-GB" sz="2800" dirty="0">
                <a:solidFill>
                  <a:srgbClr val="000000"/>
                </a:solidFill>
              </a:rPr>
              <a:t>, Poland)</a:t>
            </a:r>
          </a:p>
        </p:txBody>
      </p:sp>
    </p:spTree>
    <p:extLst>
      <p:ext uri="{BB962C8B-B14F-4D97-AF65-F5344CB8AC3E}">
        <p14:creationId xmlns:p14="http://schemas.microsoft.com/office/powerpoint/2010/main" val="1428342959"/>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BE" dirty="0"/>
              <a:t>Case </a:t>
            </a:r>
            <a:r>
              <a:rPr lang="nl-BE" dirty="0" err="1"/>
              <a:t>study</a:t>
            </a:r>
            <a:endParaRPr lang="en-IE" dirty="0"/>
          </a:p>
        </p:txBody>
      </p:sp>
      <p:sp>
        <p:nvSpPr>
          <p:cNvPr id="3" name="Content Placeholder 2"/>
          <p:cNvSpPr>
            <a:spLocks noGrp="1"/>
          </p:cNvSpPr>
          <p:nvPr>
            <p:ph idx="1"/>
          </p:nvPr>
        </p:nvSpPr>
        <p:spPr/>
        <p:txBody>
          <a:bodyPr/>
          <a:lstStyle/>
          <a:p>
            <a:endParaRPr lang="en-IE" dirty="0"/>
          </a:p>
        </p:txBody>
      </p:sp>
    </p:spTree>
    <p:extLst>
      <p:ext uri="{BB962C8B-B14F-4D97-AF65-F5344CB8AC3E}">
        <p14:creationId xmlns:p14="http://schemas.microsoft.com/office/powerpoint/2010/main" val="104467376"/>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869342" y="1700808"/>
            <a:ext cx="3990690" cy="2122658"/>
          </a:xfrm>
          <a:prstGeom prst="roundRect">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fontAlgn="base">
              <a:spcBef>
                <a:spcPct val="0"/>
              </a:spcBef>
              <a:spcAft>
                <a:spcPct val="0"/>
              </a:spcAft>
            </a:pPr>
            <a:r>
              <a:rPr lang="en-US" sz="2800" dirty="0">
                <a:solidFill>
                  <a:sysClr val="windowText" lastClr="000000"/>
                </a:solidFill>
              </a:rPr>
              <a:t>Belgian company</a:t>
            </a:r>
          </a:p>
        </p:txBody>
      </p:sp>
      <p:sp>
        <p:nvSpPr>
          <p:cNvPr id="5" name="Rounded Rectangle 4"/>
          <p:cNvSpPr/>
          <p:nvPr/>
        </p:nvSpPr>
        <p:spPr>
          <a:xfrm>
            <a:off x="4788024" y="3823466"/>
            <a:ext cx="3816424" cy="2053806"/>
          </a:xfrm>
          <a:prstGeom prst="roundRect">
            <a:avLst/>
          </a:prstGeom>
          <a:noFill/>
          <a:ln>
            <a:solidFill>
              <a:schemeClr val="tx2"/>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fontAlgn="base">
              <a:spcBef>
                <a:spcPct val="0"/>
              </a:spcBef>
              <a:spcAft>
                <a:spcPct val="0"/>
              </a:spcAft>
            </a:pPr>
            <a:r>
              <a:rPr lang="en-US" sz="2400" dirty="0">
                <a:solidFill>
                  <a:sysClr val="windowText" lastClr="000000"/>
                </a:solidFill>
              </a:rPr>
              <a:t>German establishment</a:t>
            </a:r>
          </a:p>
        </p:txBody>
      </p:sp>
      <p:sp>
        <p:nvSpPr>
          <p:cNvPr id="6" name="TextBox 5"/>
          <p:cNvSpPr txBox="1"/>
          <p:nvPr/>
        </p:nvSpPr>
        <p:spPr>
          <a:xfrm>
            <a:off x="1043608" y="2996952"/>
            <a:ext cx="3672408" cy="369332"/>
          </a:xfrm>
          <a:prstGeom prst="rect">
            <a:avLst/>
          </a:prstGeom>
          <a:noFill/>
        </p:spPr>
        <p:txBody>
          <a:bodyPr wrap="square" rtlCol="0">
            <a:spAutoFit/>
          </a:bodyPr>
          <a:lstStyle/>
          <a:p>
            <a:pPr algn="ctr" defTabSz="914400" fontAlgn="base">
              <a:spcBef>
                <a:spcPct val="0"/>
              </a:spcBef>
              <a:spcAft>
                <a:spcPct val="0"/>
              </a:spcAft>
            </a:pPr>
            <a:r>
              <a:rPr lang="nl-BE" dirty="0" err="1">
                <a:solidFill>
                  <a:srgbClr val="4C4D4F"/>
                </a:solidFill>
              </a:rPr>
              <a:t>Main</a:t>
            </a:r>
            <a:r>
              <a:rPr lang="nl-BE" dirty="0">
                <a:solidFill>
                  <a:srgbClr val="4C4D4F"/>
                </a:solidFill>
              </a:rPr>
              <a:t> </a:t>
            </a:r>
            <a:r>
              <a:rPr lang="nl-BE" dirty="0" err="1">
                <a:solidFill>
                  <a:srgbClr val="4C4D4F"/>
                </a:solidFill>
              </a:rPr>
              <a:t>proceedings</a:t>
            </a:r>
            <a:endParaRPr lang="nl-BE" dirty="0">
              <a:solidFill>
                <a:srgbClr val="4C4D4F"/>
              </a:solidFill>
            </a:endParaRPr>
          </a:p>
        </p:txBody>
      </p:sp>
      <p:sp>
        <p:nvSpPr>
          <p:cNvPr id="7" name="TextBox 6"/>
          <p:cNvSpPr txBox="1"/>
          <p:nvPr/>
        </p:nvSpPr>
        <p:spPr>
          <a:xfrm>
            <a:off x="4871103" y="4941168"/>
            <a:ext cx="3672408" cy="369332"/>
          </a:xfrm>
          <a:prstGeom prst="rect">
            <a:avLst/>
          </a:prstGeom>
          <a:noFill/>
        </p:spPr>
        <p:txBody>
          <a:bodyPr wrap="square" rtlCol="0">
            <a:spAutoFit/>
          </a:bodyPr>
          <a:lstStyle/>
          <a:p>
            <a:pPr algn="ctr" defTabSz="914400" fontAlgn="base">
              <a:spcBef>
                <a:spcPct val="0"/>
              </a:spcBef>
              <a:spcAft>
                <a:spcPct val="0"/>
              </a:spcAft>
            </a:pPr>
            <a:r>
              <a:rPr lang="nl-BE" dirty="0" err="1">
                <a:solidFill>
                  <a:srgbClr val="4C4D4F"/>
                </a:solidFill>
              </a:rPr>
              <a:t>Secondary</a:t>
            </a:r>
            <a:r>
              <a:rPr lang="nl-BE" dirty="0">
                <a:solidFill>
                  <a:srgbClr val="4C4D4F"/>
                </a:solidFill>
              </a:rPr>
              <a:t> </a:t>
            </a:r>
            <a:r>
              <a:rPr lang="nl-BE" dirty="0" err="1">
                <a:solidFill>
                  <a:srgbClr val="4C4D4F"/>
                </a:solidFill>
              </a:rPr>
              <a:t>proceedings</a:t>
            </a:r>
            <a:endParaRPr lang="nl-BE" dirty="0">
              <a:solidFill>
                <a:srgbClr val="4C4D4F"/>
              </a:solidFill>
            </a:endParaRPr>
          </a:p>
        </p:txBody>
      </p:sp>
      <p:sp>
        <p:nvSpPr>
          <p:cNvPr id="8" name="TextBox 7"/>
          <p:cNvSpPr txBox="1"/>
          <p:nvPr/>
        </p:nvSpPr>
        <p:spPr>
          <a:xfrm>
            <a:off x="4788024" y="5295600"/>
            <a:ext cx="3816424" cy="369332"/>
          </a:xfrm>
          <a:prstGeom prst="rect">
            <a:avLst/>
          </a:prstGeom>
          <a:noFill/>
        </p:spPr>
        <p:txBody>
          <a:bodyPr wrap="square" rtlCol="0">
            <a:spAutoFit/>
          </a:bodyPr>
          <a:lstStyle/>
          <a:p>
            <a:pPr algn="ctr" defTabSz="914400" fontAlgn="base">
              <a:spcBef>
                <a:spcPct val="0"/>
              </a:spcBef>
              <a:spcAft>
                <a:spcPct val="0"/>
              </a:spcAft>
            </a:pPr>
            <a:r>
              <a:rPr lang="nl-BE" dirty="0">
                <a:solidFill>
                  <a:srgbClr val="4C4D4F"/>
                </a:solidFill>
              </a:rPr>
              <a:t>(</a:t>
            </a:r>
            <a:r>
              <a:rPr lang="nl-BE" dirty="0" err="1">
                <a:solidFill>
                  <a:srgbClr val="4C4D4F"/>
                </a:solidFill>
              </a:rPr>
              <a:t>Reorganisation</a:t>
            </a:r>
            <a:r>
              <a:rPr lang="nl-BE" dirty="0">
                <a:solidFill>
                  <a:srgbClr val="4C4D4F"/>
                </a:solidFill>
              </a:rPr>
              <a:t> </a:t>
            </a:r>
            <a:r>
              <a:rPr lang="nl-BE" dirty="0" err="1">
                <a:solidFill>
                  <a:srgbClr val="4C4D4F"/>
                </a:solidFill>
              </a:rPr>
              <a:t>proceedings</a:t>
            </a:r>
            <a:r>
              <a:rPr lang="nl-BE" dirty="0">
                <a:solidFill>
                  <a:srgbClr val="4C4D4F"/>
                </a:solidFill>
              </a:rPr>
              <a:t>)</a:t>
            </a:r>
          </a:p>
        </p:txBody>
      </p:sp>
    </p:spTree>
    <p:extLst>
      <p:ext uri="{BB962C8B-B14F-4D97-AF65-F5344CB8AC3E}">
        <p14:creationId xmlns:p14="http://schemas.microsoft.com/office/powerpoint/2010/main" val="1289048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80">
                                          <p:stCondLst>
                                            <p:cond delay="0"/>
                                          </p:stCondLst>
                                        </p:cTn>
                                        <p:tgtEl>
                                          <p:spTgt spid="6"/>
                                        </p:tgtEl>
                                      </p:cBhvr>
                                    </p:animEffect>
                                    <p:anim calcmode="lin" valueType="num">
                                      <p:cBhvr>
                                        <p:cTn id="8"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3" dur="26">
                                          <p:stCondLst>
                                            <p:cond delay="650"/>
                                          </p:stCondLst>
                                        </p:cTn>
                                        <p:tgtEl>
                                          <p:spTgt spid="6"/>
                                        </p:tgtEl>
                                      </p:cBhvr>
                                      <p:to x="100000" y="60000"/>
                                    </p:animScale>
                                    <p:animScale>
                                      <p:cBhvr>
                                        <p:cTn id="14" dur="166" decel="50000">
                                          <p:stCondLst>
                                            <p:cond delay="676"/>
                                          </p:stCondLst>
                                        </p:cTn>
                                        <p:tgtEl>
                                          <p:spTgt spid="6"/>
                                        </p:tgtEl>
                                      </p:cBhvr>
                                      <p:to x="100000" y="100000"/>
                                    </p:animScale>
                                    <p:animScale>
                                      <p:cBhvr>
                                        <p:cTn id="15" dur="26">
                                          <p:stCondLst>
                                            <p:cond delay="1312"/>
                                          </p:stCondLst>
                                        </p:cTn>
                                        <p:tgtEl>
                                          <p:spTgt spid="6"/>
                                        </p:tgtEl>
                                      </p:cBhvr>
                                      <p:to x="100000" y="80000"/>
                                    </p:animScale>
                                    <p:animScale>
                                      <p:cBhvr>
                                        <p:cTn id="16" dur="166" decel="50000">
                                          <p:stCondLst>
                                            <p:cond delay="1338"/>
                                          </p:stCondLst>
                                        </p:cTn>
                                        <p:tgtEl>
                                          <p:spTgt spid="6"/>
                                        </p:tgtEl>
                                      </p:cBhvr>
                                      <p:to x="100000" y="100000"/>
                                    </p:animScale>
                                    <p:animScale>
                                      <p:cBhvr>
                                        <p:cTn id="17" dur="26">
                                          <p:stCondLst>
                                            <p:cond delay="1642"/>
                                          </p:stCondLst>
                                        </p:cTn>
                                        <p:tgtEl>
                                          <p:spTgt spid="6"/>
                                        </p:tgtEl>
                                      </p:cBhvr>
                                      <p:to x="100000" y="90000"/>
                                    </p:animScale>
                                    <p:animScale>
                                      <p:cBhvr>
                                        <p:cTn id="18" dur="166" decel="50000">
                                          <p:stCondLst>
                                            <p:cond delay="1668"/>
                                          </p:stCondLst>
                                        </p:cTn>
                                        <p:tgtEl>
                                          <p:spTgt spid="6"/>
                                        </p:tgtEl>
                                      </p:cBhvr>
                                      <p:to x="100000" y="100000"/>
                                    </p:animScale>
                                    <p:animScale>
                                      <p:cBhvr>
                                        <p:cTn id="19" dur="26">
                                          <p:stCondLst>
                                            <p:cond delay="1808"/>
                                          </p:stCondLst>
                                        </p:cTn>
                                        <p:tgtEl>
                                          <p:spTgt spid="6"/>
                                        </p:tgtEl>
                                      </p:cBhvr>
                                      <p:to x="100000" y="95000"/>
                                    </p:animScale>
                                    <p:animScale>
                                      <p:cBhvr>
                                        <p:cTn id="20" dur="166" decel="50000">
                                          <p:stCondLst>
                                            <p:cond delay="1834"/>
                                          </p:stCondLst>
                                        </p:cTn>
                                        <p:tgtEl>
                                          <p:spTgt spid="6"/>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ipe(down)">
                                      <p:cBhvr>
                                        <p:cTn id="25" dur="580">
                                          <p:stCondLst>
                                            <p:cond delay="0"/>
                                          </p:stCondLst>
                                        </p:cTn>
                                        <p:tgtEl>
                                          <p:spTgt spid="7"/>
                                        </p:tgtEl>
                                      </p:cBhvr>
                                    </p:animEffect>
                                    <p:anim calcmode="lin" valueType="num">
                                      <p:cBhvr>
                                        <p:cTn id="26"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31" dur="26">
                                          <p:stCondLst>
                                            <p:cond delay="650"/>
                                          </p:stCondLst>
                                        </p:cTn>
                                        <p:tgtEl>
                                          <p:spTgt spid="7"/>
                                        </p:tgtEl>
                                      </p:cBhvr>
                                      <p:to x="100000" y="60000"/>
                                    </p:animScale>
                                    <p:animScale>
                                      <p:cBhvr>
                                        <p:cTn id="32" dur="166" decel="50000">
                                          <p:stCondLst>
                                            <p:cond delay="676"/>
                                          </p:stCondLst>
                                        </p:cTn>
                                        <p:tgtEl>
                                          <p:spTgt spid="7"/>
                                        </p:tgtEl>
                                      </p:cBhvr>
                                      <p:to x="100000" y="100000"/>
                                    </p:animScale>
                                    <p:animScale>
                                      <p:cBhvr>
                                        <p:cTn id="33" dur="26">
                                          <p:stCondLst>
                                            <p:cond delay="1312"/>
                                          </p:stCondLst>
                                        </p:cTn>
                                        <p:tgtEl>
                                          <p:spTgt spid="7"/>
                                        </p:tgtEl>
                                      </p:cBhvr>
                                      <p:to x="100000" y="80000"/>
                                    </p:animScale>
                                    <p:animScale>
                                      <p:cBhvr>
                                        <p:cTn id="34" dur="166" decel="50000">
                                          <p:stCondLst>
                                            <p:cond delay="1338"/>
                                          </p:stCondLst>
                                        </p:cTn>
                                        <p:tgtEl>
                                          <p:spTgt spid="7"/>
                                        </p:tgtEl>
                                      </p:cBhvr>
                                      <p:to x="100000" y="100000"/>
                                    </p:animScale>
                                    <p:animScale>
                                      <p:cBhvr>
                                        <p:cTn id="35" dur="26">
                                          <p:stCondLst>
                                            <p:cond delay="1642"/>
                                          </p:stCondLst>
                                        </p:cTn>
                                        <p:tgtEl>
                                          <p:spTgt spid="7"/>
                                        </p:tgtEl>
                                      </p:cBhvr>
                                      <p:to x="100000" y="90000"/>
                                    </p:animScale>
                                    <p:animScale>
                                      <p:cBhvr>
                                        <p:cTn id="36" dur="166" decel="50000">
                                          <p:stCondLst>
                                            <p:cond delay="1668"/>
                                          </p:stCondLst>
                                        </p:cTn>
                                        <p:tgtEl>
                                          <p:spTgt spid="7"/>
                                        </p:tgtEl>
                                      </p:cBhvr>
                                      <p:to x="100000" y="100000"/>
                                    </p:animScale>
                                    <p:animScale>
                                      <p:cBhvr>
                                        <p:cTn id="37" dur="26">
                                          <p:stCondLst>
                                            <p:cond delay="1808"/>
                                          </p:stCondLst>
                                        </p:cTn>
                                        <p:tgtEl>
                                          <p:spTgt spid="7"/>
                                        </p:tgtEl>
                                      </p:cBhvr>
                                      <p:to x="100000" y="95000"/>
                                    </p:animScale>
                                    <p:animScale>
                                      <p:cBhvr>
                                        <p:cTn id="38" dur="166" decel="50000">
                                          <p:stCondLst>
                                            <p:cond delay="1834"/>
                                          </p:stCondLst>
                                        </p:cTn>
                                        <p:tgtEl>
                                          <p:spTgt spid="7"/>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wipe(down)">
                                      <p:cBhvr>
                                        <p:cTn id="43" dur="580">
                                          <p:stCondLst>
                                            <p:cond delay="0"/>
                                          </p:stCondLst>
                                        </p:cTn>
                                        <p:tgtEl>
                                          <p:spTgt spid="8"/>
                                        </p:tgtEl>
                                      </p:cBhvr>
                                    </p:animEffect>
                                    <p:anim calcmode="lin" valueType="num">
                                      <p:cBhvr>
                                        <p:cTn id="44"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49" dur="26">
                                          <p:stCondLst>
                                            <p:cond delay="650"/>
                                          </p:stCondLst>
                                        </p:cTn>
                                        <p:tgtEl>
                                          <p:spTgt spid="8"/>
                                        </p:tgtEl>
                                      </p:cBhvr>
                                      <p:to x="100000" y="60000"/>
                                    </p:animScale>
                                    <p:animScale>
                                      <p:cBhvr>
                                        <p:cTn id="50" dur="166" decel="50000">
                                          <p:stCondLst>
                                            <p:cond delay="676"/>
                                          </p:stCondLst>
                                        </p:cTn>
                                        <p:tgtEl>
                                          <p:spTgt spid="8"/>
                                        </p:tgtEl>
                                      </p:cBhvr>
                                      <p:to x="100000" y="100000"/>
                                    </p:animScale>
                                    <p:animScale>
                                      <p:cBhvr>
                                        <p:cTn id="51" dur="26">
                                          <p:stCondLst>
                                            <p:cond delay="1312"/>
                                          </p:stCondLst>
                                        </p:cTn>
                                        <p:tgtEl>
                                          <p:spTgt spid="8"/>
                                        </p:tgtEl>
                                      </p:cBhvr>
                                      <p:to x="100000" y="80000"/>
                                    </p:animScale>
                                    <p:animScale>
                                      <p:cBhvr>
                                        <p:cTn id="52" dur="166" decel="50000">
                                          <p:stCondLst>
                                            <p:cond delay="1338"/>
                                          </p:stCondLst>
                                        </p:cTn>
                                        <p:tgtEl>
                                          <p:spTgt spid="8"/>
                                        </p:tgtEl>
                                      </p:cBhvr>
                                      <p:to x="100000" y="100000"/>
                                    </p:animScale>
                                    <p:animScale>
                                      <p:cBhvr>
                                        <p:cTn id="53" dur="26">
                                          <p:stCondLst>
                                            <p:cond delay="1642"/>
                                          </p:stCondLst>
                                        </p:cTn>
                                        <p:tgtEl>
                                          <p:spTgt spid="8"/>
                                        </p:tgtEl>
                                      </p:cBhvr>
                                      <p:to x="100000" y="90000"/>
                                    </p:animScale>
                                    <p:animScale>
                                      <p:cBhvr>
                                        <p:cTn id="54" dur="166" decel="50000">
                                          <p:stCondLst>
                                            <p:cond delay="1668"/>
                                          </p:stCondLst>
                                        </p:cTn>
                                        <p:tgtEl>
                                          <p:spTgt spid="8"/>
                                        </p:tgtEl>
                                      </p:cBhvr>
                                      <p:to x="100000" y="100000"/>
                                    </p:animScale>
                                    <p:animScale>
                                      <p:cBhvr>
                                        <p:cTn id="55" dur="26">
                                          <p:stCondLst>
                                            <p:cond delay="1808"/>
                                          </p:stCondLst>
                                        </p:cTn>
                                        <p:tgtEl>
                                          <p:spTgt spid="8"/>
                                        </p:tgtEl>
                                      </p:cBhvr>
                                      <p:to x="100000" y="95000"/>
                                    </p:animScale>
                                    <p:animScale>
                                      <p:cBhvr>
                                        <p:cTn id="56" dur="166" decel="50000">
                                          <p:stCondLst>
                                            <p:cond delay="1834"/>
                                          </p:stCondLst>
                                        </p:cTn>
                                        <p:tgtEl>
                                          <p:spTgt spid="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1331640" y="3129714"/>
            <a:ext cx="2952328" cy="1008112"/>
          </a:xfrm>
          <a:prstGeom prst="roundRect">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fontAlgn="base">
              <a:spcBef>
                <a:spcPct val="0"/>
              </a:spcBef>
              <a:spcAft>
                <a:spcPct val="0"/>
              </a:spcAft>
            </a:pPr>
            <a:r>
              <a:rPr lang="en-US" dirty="0">
                <a:solidFill>
                  <a:sysClr val="windowText" lastClr="000000"/>
                </a:solidFill>
              </a:rPr>
              <a:t>Belgian company</a:t>
            </a:r>
          </a:p>
        </p:txBody>
      </p:sp>
      <p:sp>
        <p:nvSpPr>
          <p:cNvPr id="5" name="Rounded Rectangle 4"/>
          <p:cNvSpPr/>
          <p:nvPr/>
        </p:nvSpPr>
        <p:spPr>
          <a:xfrm>
            <a:off x="1331640" y="4395216"/>
            <a:ext cx="2952328" cy="1008112"/>
          </a:xfrm>
          <a:prstGeom prst="roundRect">
            <a:avLst/>
          </a:prstGeom>
          <a:noFill/>
          <a:ln>
            <a:solidFill>
              <a:schemeClr val="tx2"/>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fontAlgn="base">
              <a:spcBef>
                <a:spcPct val="0"/>
              </a:spcBef>
              <a:spcAft>
                <a:spcPct val="0"/>
              </a:spcAft>
            </a:pPr>
            <a:r>
              <a:rPr lang="en-US" dirty="0">
                <a:solidFill>
                  <a:sysClr val="windowText" lastClr="000000"/>
                </a:solidFill>
              </a:rPr>
              <a:t>German establishment</a:t>
            </a:r>
          </a:p>
        </p:txBody>
      </p:sp>
      <p:sp>
        <p:nvSpPr>
          <p:cNvPr id="6" name="Rounded Rectangle 5"/>
          <p:cNvSpPr/>
          <p:nvPr/>
        </p:nvSpPr>
        <p:spPr>
          <a:xfrm>
            <a:off x="1331640" y="5681264"/>
            <a:ext cx="2952328" cy="1008112"/>
          </a:xfrm>
          <a:prstGeom prst="roundRect">
            <a:avLst/>
          </a:prstGeom>
          <a:noFill/>
          <a:ln>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fontAlgn="base">
              <a:spcBef>
                <a:spcPct val="0"/>
              </a:spcBef>
              <a:spcAft>
                <a:spcPct val="0"/>
              </a:spcAft>
            </a:pPr>
            <a:r>
              <a:rPr lang="en-US" dirty="0">
                <a:solidFill>
                  <a:sysClr val="windowText" lastClr="000000"/>
                </a:solidFill>
              </a:rPr>
              <a:t>Polish creditors</a:t>
            </a:r>
          </a:p>
        </p:txBody>
      </p:sp>
      <p:cxnSp>
        <p:nvCxnSpPr>
          <p:cNvPr id="7" name="Straight Arrow Connector 6"/>
          <p:cNvCxnSpPr/>
          <p:nvPr/>
        </p:nvCxnSpPr>
        <p:spPr>
          <a:xfrm>
            <a:off x="5076056" y="2625658"/>
            <a:ext cx="576064" cy="504056"/>
          </a:xfrm>
          <a:prstGeom prst="straightConnector1">
            <a:avLst/>
          </a:prstGeom>
          <a:ln w="12700">
            <a:solidFill>
              <a:schemeClr val="accent1"/>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8" name="Rounded Rectangle 7"/>
          <p:cNvSpPr/>
          <p:nvPr/>
        </p:nvSpPr>
        <p:spPr>
          <a:xfrm>
            <a:off x="5292080" y="3137046"/>
            <a:ext cx="2952328" cy="1008112"/>
          </a:xfrm>
          <a:prstGeom prst="roundRect">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fontAlgn="base">
              <a:spcBef>
                <a:spcPct val="0"/>
              </a:spcBef>
              <a:spcAft>
                <a:spcPct val="0"/>
              </a:spcAft>
            </a:pPr>
            <a:r>
              <a:rPr lang="en-US" dirty="0">
                <a:solidFill>
                  <a:sysClr val="windowText" lastClr="000000"/>
                </a:solidFill>
              </a:rPr>
              <a:t>UK company</a:t>
            </a:r>
          </a:p>
        </p:txBody>
      </p:sp>
      <p:sp>
        <p:nvSpPr>
          <p:cNvPr id="9" name="Rounded Rectangle 8"/>
          <p:cNvSpPr/>
          <p:nvPr/>
        </p:nvSpPr>
        <p:spPr>
          <a:xfrm>
            <a:off x="5292080" y="4404490"/>
            <a:ext cx="2952328" cy="1008112"/>
          </a:xfrm>
          <a:prstGeom prst="roundRect">
            <a:avLst/>
          </a:prstGeom>
          <a:noFill/>
          <a:ln>
            <a:solidFill>
              <a:schemeClr val="tx2"/>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fontAlgn="base">
              <a:spcBef>
                <a:spcPct val="0"/>
              </a:spcBef>
              <a:spcAft>
                <a:spcPct val="0"/>
              </a:spcAft>
            </a:pPr>
            <a:r>
              <a:rPr lang="en-US" dirty="0">
                <a:solidFill>
                  <a:sysClr val="windowText" lastClr="000000"/>
                </a:solidFill>
              </a:rPr>
              <a:t>Lithuanian establishment</a:t>
            </a:r>
          </a:p>
        </p:txBody>
      </p:sp>
      <p:sp>
        <p:nvSpPr>
          <p:cNvPr id="10" name="Rounded Rectangle 9"/>
          <p:cNvSpPr/>
          <p:nvPr/>
        </p:nvSpPr>
        <p:spPr>
          <a:xfrm>
            <a:off x="5292080" y="5681264"/>
            <a:ext cx="2952328" cy="1008112"/>
          </a:xfrm>
          <a:prstGeom prst="roundRect">
            <a:avLst/>
          </a:prstGeom>
          <a:noFill/>
          <a:ln>
            <a:solidFill>
              <a:schemeClr val="tx2"/>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fontAlgn="base">
              <a:spcBef>
                <a:spcPct val="0"/>
              </a:spcBef>
              <a:spcAft>
                <a:spcPct val="0"/>
              </a:spcAft>
            </a:pPr>
            <a:r>
              <a:rPr lang="en-US" dirty="0">
                <a:solidFill>
                  <a:sysClr val="windowText" lastClr="000000"/>
                </a:solidFill>
              </a:rPr>
              <a:t>Bank account in the Netherlands</a:t>
            </a:r>
          </a:p>
        </p:txBody>
      </p:sp>
      <p:sp>
        <p:nvSpPr>
          <p:cNvPr id="11" name="Rounded Rectangle 10"/>
          <p:cNvSpPr/>
          <p:nvPr/>
        </p:nvSpPr>
        <p:spPr>
          <a:xfrm>
            <a:off x="3311860" y="1615815"/>
            <a:ext cx="2952328" cy="1008112"/>
          </a:xfrm>
          <a:prstGeom prst="roundRect">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fontAlgn="base">
              <a:spcBef>
                <a:spcPct val="0"/>
              </a:spcBef>
              <a:spcAft>
                <a:spcPct val="0"/>
              </a:spcAft>
            </a:pPr>
            <a:r>
              <a:rPr lang="en-US" dirty="0">
                <a:solidFill>
                  <a:sysClr val="windowText" lastClr="000000"/>
                </a:solidFill>
              </a:rPr>
              <a:t>Holdco</a:t>
            </a:r>
            <a:br>
              <a:rPr lang="en-US" dirty="0">
                <a:solidFill>
                  <a:sysClr val="windowText" lastClr="000000"/>
                </a:solidFill>
              </a:rPr>
            </a:br>
            <a:r>
              <a:rPr lang="en-US" dirty="0">
                <a:solidFill>
                  <a:sysClr val="windowText" lastClr="000000"/>
                </a:solidFill>
              </a:rPr>
              <a:t>Lithuania</a:t>
            </a:r>
          </a:p>
        </p:txBody>
      </p:sp>
      <p:cxnSp>
        <p:nvCxnSpPr>
          <p:cNvPr id="12" name="Straight Arrow Connector 11"/>
          <p:cNvCxnSpPr/>
          <p:nvPr/>
        </p:nvCxnSpPr>
        <p:spPr>
          <a:xfrm flipH="1">
            <a:off x="3347864" y="2648658"/>
            <a:ext cx="648072" cy="481056"/>
          </a:xfrm>
          <a:prstGeom prst="straightConnector1">
            <a:avLst/>
          </a:prstGeom>
          <a:ln w="12700">
            <a:solidFill>
              <a:schemeClr val="accent1"/>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a:stCxn id="7" idx="3"/>
            <a:endCxn id="15" idx="1"/>
          </p:cNvCxnSpPr>
          <p:nvPr/>
        </p:nvCxnSpPr>
        <p:spPr>
          <a:xfrm>
            <a:off x="4283968" y="3633770"/>
            <a:ext cx="1008112" cy="7332"/>
          </a:xfrm>
          <a:prstGeom prst="line">
            <a:avLst/>
          </a:prstGeom>
          <a:ln w="12700">
            <a:solidFill>
              <a:schemeClr val="accent1"/>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a:stCxn id="7" idx="2"/>
            <a:endCxn id="8" idx="0"/>
          </p:cNvCxnSpPr>
          <p:nvPr/>
        </p:nvCxnSpPr>
        <p:spPr>
          <a:xfrm>
            <a:off x="2807804" y="4137826"/>
            <a:ext cx="0" cy="432048"/>
          </a:xfrm>
          <a:prstGeom prst="line">
            <a:avLst/>
          </a:prstGeom>
          <a:ln w="12700">
            <a:solidFill>
              <a:schemeClr val="accent1"/>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a:stCxn id="15" idx="2"/>
          </p:cNvCxnSpPr>
          <p:nvPr/>
        </p:nvCxnSpPr>
        <p:spPr>
          <a:xfrm>
            <a:off x="6768244" y="4145158"/>
            <a:ext cx="0" cy="433990"/>
          </a:xfrm>
          <a:prstGeom prst="line">
            <a:avLst/>
          </a:prstGeom>
          <a:ln w="12700">
            <a:solidFill>
              <a:schemeClr val="accent1"/>
            </a:solidFill>
            <a:prstDash val="sys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287052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80">
                                          <p:stCondLst>
                                            <p:cond delay="0"/>
                                          </p:stCondLst>
                                        </p:cTn>
                                        <p:tgtEl>
                                          <p:spTgt spid="10"/>
                                        </p:tgtEl>
                                      </p:cBhvr>
                                    </p:animEffect>
                                    <p:anim calcmode="lin" valueType="num">
                                      <p:cBhvr>
                                        <p:cTn id="8"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13" dur="26">
                                          <p:stCondLst>
                                            <p:cond delay="650"/>
                                          </p:stCondLst>
                                        </p:cTn>
                                        <p:tgtEl>
                                          <p:spTgt spid="10"/>
                                        </p:tgtEl>
                                      </p:cBhvr>
                                      <p:to x="100000" y="60000"/>
                                    </p:animScale>
                                    <p:animScale>
                                      <p:cBhvr>
                                        <p:cTn id="14" dur="166" decel="50000">
                                          <p:stCondLst>
                                            <p:cond delay="676"/>
                                          </p:stCondLst>
                                        </p:cTn>
                                        <p:tgtEl>
                                          <p:spTgt spid="10"/>
                                        </p:tgtEl>
                                      </p:cBhvr>
                                      <p:to x="100000" y="100000"/>
                                    </p:animScale>
                                    <p:animScale>
                                      <p:cBhvr>
                                        <p:cTn id="15" dur="26">
                                          <p:stCondLst>
                                            <p:cond delay="1312"/>
                                          </p:stCondLst>
                                        </p:cTn>
                                        <p:tgtEl>
                                          <p:spTgt spid="10"/>
                                        </p:tgtEl>
                                      </p:cBhvr>
                                      <p:to x="100000" y="80000"/>
                                    </p:animScale>
                                    <p:animScale>
                                      <p:cBhvr>
                                        <p:cTn id="16" dur="166" decel="50000">
                                          <p:stCondLst>
                                            <p:cond delay="1338"/>
                                          </p:stCondLst>
                                        </p:cTn>
                                        <p:tgtEl>
                                          <p:spTgt spid="10"/>
                                        </p:tgtEl>
                                      </p:cBhvr>
                                      <p:to x="100000" y="100000"/>
                                    </p:animScale>
                                    <p:animScale>
                                      <p:cBhvr>
                                        <p:cTn id="17" dur="26">
                                          <p:stCondLst>
                                            <p:cond delay="1642"/>
                                          </p:stCondLst>
                                        </p:cTn>
                                        <p:tgtEl>
                                          <p:spTgt spid="10"/>
                                        </p:tgtEl>
                                      </p:cBhvr>
                                      <p:to x="100000" y="90000"/>
                                    </p:animScale>
                                    <p:animScale>
                                      <p:cBhvr>
                                        <p:cTn id="18" dur="166" decel="50000">
                                          <p:stCondLst>
                                            <p:cond delay="1668"/>
                                          </p:stCondLst>
                                        </p:cTn>
                                        <p:tgtEl>
                                          <p:spTgt spid="10"/>
                                        </p:tgtEl>
                                      </p:cBhvr>
                                      <p:to x="100000" y="100000"/>
                                    </p:animScale>
                                    <p:animScale>
                                      <p:cBhvr>
                                        <p:cTn id="19" dur="26">
                                          <p:stCondLst>
                                            <p:cond delay="1808"/>
                                          </p:stCondLst>
                                        </p:cTn>
                                        <p:tgtEl>
                                          <p:spTgt spid="10"/>
                                        </p:tgtEl>
                                      </p:cBhvr>
                                      <p:to x="100000" y="95000"/>
                                    </p:animScale>
                                    <p:animScale>
                                      <p:cBhvr>
                                        <p:cTn id="20" dur="166" decel="50000">
                                          <p:stCondLst>
                                            <p:cond delay="1834"/>
                                          </p:stCondLst>
                                        </p:cTn>
                                        <p:tgtEl>
                                          <p:spTgt spid="1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nl-BE" sz="4000" b="1" dirty="0"/>
              <a:t>Scope</a:t>
            </a:r>
            <a:endParaRPr lang="en-IE" sz="4000" b="1" dirty="0"/>
          </a:p>
        </p:txBody>
      </p:sp>
      <p:sp>
        <p:nvSpPr>
          <p:cNvPr id="3" name="Subtitle 2"/>
          <p:cNvSpPr>
            <a:spLocks noGrp="1"/>
          </p:cNvSpPr>
          <p:nvPr>
            <p:ph type="subTitle" idx="1"/>
          </p:nvPr>
        </p:nvSpPr>
        <p:spPr/>
        <p:txBody>
          <a:bodyPr>
            <a:normAutofit/>
          </a:bodyPr>
          <a:lstStyle/>
          <a:p>
            <a:r>
              <a:rPr lang="nl-BE" sz="2800" dirty="0"/>
              <a:t>Christina Fitzgerald</a:t>
            </a:r>
          </a:p>
          <a:p>
            <a:r>
              <a:rPr lang="nl-BE" sz="2800" dirty="0"/>
              <a:t>(Partner, Shakespeare Martineau)</a:t>
            </a:r>
            <a:endParaRPr lang="en-IE" sz="2800" dirty="0"/>
          </a:p>
        </p:txBody>
      </p:sp>
    </p:spTree>
    <p:extLst>
      <p:ext uri="{BB962C8B-B14F-4D97-AF65-F5344CB8AC3E}">
        <p14:creationId xmlns:p14="http://schemas.microsoft.com/office/powerpoint/2010/main" val="647143513"/>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i="1" dirty="0"/>
              <a:t>Scope</a:t>
            </a:r>
          </a:p>
        </p:txBody>
      </p:sp>
      <p:sp>
        <p:nvSpPr>
          <p:cNvPr id="3" name="Content Placeholder 2"/>
          <p:cNvSpPr>
            <a:spLocks noGrp="1"/>
          </p:cNvSpPr>
          <p:nvPr>
            <p:ph idx="1"/>
          </p:nvPr>
        </p:nvSpPr>
        <p:spPr>
          <a:xfrm>
            <a:off x="457200" y="3151571"/>
            <a:ext cx="8229600" cy="3036165"/>
          </a:xfrm>
        </p:spPr>
        <p:txBody>
          <a:bodyPr>
            <a:normAutofit/>
          </a:bodyPr>
          <a:lstStyle/>
          <a:p>
            <a:pPr algn="just">
              <a:spcAft>
                <a:spcPts val="600"/>
              </a:spcAft>
            </a:pPr>
            <a:r>
              <a:rPr lang="en-GB" sz="1400" dirty="0">
                <a:cs typeface="Arial" panose="020B0604020202020204" pitchFamily="34" charset="0"/>
              </a:rPr>
              <a:t>A “recast EIR” will apply to defined insolvency proceedings commenced on or after 26 June 2017</a:t>
            </a:r>
          </a:p>
          <a:p>
            <a:pPr algn="just">
              <a:spcAft>
                <a:spcPts val="600"/>
              </a:spcAft>
            </a:pPr>
            <a:r>
              <a:rPr lang="en-GB" sz="1400" dirty="0">
                <a:cs typeface="Arial" panose="020B0604020202020204" pitchFamily="34" charset="0"/>
              </a:rPr>
              <a:t>Extends to all Member States other than Denmark</a:t>
            </a:r>
          </a:p>
          <a:p>
            <a:pPr algn="just">
              <a:spcAft>
                <a:spcPts val="600"/>
              </a:spcAft>
            </a:pPr>
            <a:r>
              <a:rPr lang="en-GB" sz="1400" dirty="0">
                <a:cs typeface="Arial" panose="020B0604020202020204" pitchFamily="34" charset="0"/>
              </a:rPr>
              <a:t>The recast EIR places a greater emphasis on rescue and rehabilitation, and is extended to:</a:t>
            </a:r>
          </a:p>
          <a:p>
            <a:pPr marL="720000" algn="just">
              <a:spcAft>
                <a:spcPts val="600"/>
              </a:spcAft>
              <a:buAutoNum type="arabicParenBoth"/>
            </a:pPr>
            <a:r>
              <a:rPr lang="en-GB" sz="1400" dirty="0">
                <a:cs typeface="Arial" panose="020B0604020202020204" pitchFamily="34" charset="0"/>
              </a:rPr>
              <a:t>proceedings which provide for restructuring of a debtor at a stage where there is only a likelihood of insolvency;</a:t>
            </a:r>
          </a:p>
          <a:p>
            <a:pPr marL="720000" algn="just">
              <a:spcAft>
                <a:spcPts val="600"/>
              </a:spcAft>
              <a:buAutoNum type="arabicParenBoth"/>
            </a:pPr>
            <a:r>
              <a:rPr lang="en-GB" sz="1400" dirty="0">
                <a:cs typeface="Arial" panose="020B0604020202020204" pitchFamily="34" charset="0"/>
              </a:rPr>
              <a:t>proceedings which leave the debtor fully or partially in control of its assets or affairs; and</a:t>
            </a:r>
          </a:p>
          <a:p>
            <a:pPr marL="720000" algn="just">
              <a:spcAft>
                <a:spcPts val="600"/>
              </a:spcAft>
              <a:buAutoNum type="arabicParenBoth"/>
            </a:pPr>
            <a:r>
              <a:rPr lang="en-GB" sz="1400" dirty="0">
                <a:cs typeface="Arial" panose="020B0604020202020204" pitchFamily="34" charset="0"/>
              </a:rPr>
              <a:t>proceedings providing for a debt discharge or debt adjustment </a:t>
            </a:r>
          </a:p>
          <a:p>
            <a:pPr algn="just">
              <a:spcAft>
                <a:spcPts val="600"/>
              </a:spcAft>
            </a:pPr>
            <a:r>
              <a:rPr lang="en-GB" sz="1400" dirty="0">
                <a:cs typeface="Arial" panose="020B0604020202020204" pitchFamily="34" charset="0"/>
              </a:rPr>
              <a:t>From a UK perspective it excludes receivership, administrative receivership and schemes of arrangement</a:t>
            </a:r>
          </a:p>
          <a:p>
            <a:pPr algn="just">
              <a:spcAft>
                <a:spcPts val="600"/>
              </a:spcAft>
            </a:pPr>
            <a:r>
              <a:rPr lang="en-GB" sz="1400" dirty="0">
                <a:cs typeface="Arial" panose="020B0604020202020204" pitchFamily="34" charset="0"/>
              </a:rPr>
              <a:t>It excludes confidential proceedings. </a:t>
            </a:r>
          </a:p>
        </p:txBody>
      </p:sp>
    </p:spTree>
    <p:extLst>
      <p:ext uri="{BB962C8B-B14F-4D97-AF65-F5344CB8AC3E}">
        <p14:creationId xmlns:p14="http://schemas.microsoft.com/office/powerpoint/2010/main" val="1683834583"/>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i="1" dirty="0"/>
              <a:t>Scope</a:t>
            </a:r>
          </a:p>
        </p:txBody>
      </p:sp>
      <p:sp>
        <p:nvSpPr>
          <p:cNvPr id="3" name="Content Placeholder 2"/>
          <p:cNvSpPr>
            <a:spLocks noGrp="1"/>
          </p:cNvSpPr>
          <p:nvPr>
            <p:ph idx="1"/>
          </p:nvPr>
        </p:nvSpPr>
        <p:spPr>
          <a:xfrm>
            <a:off x="457200" y="3169867"/>
            <a:ext cx="8229600" cy="3053380"/>
          </a:xfrm>
        </p:spPr>
        <p:txBody>
          <a:bodyPr>
            <a:normAutofit/>
          </a:bodyPr>
          <a:lstStyle/>
          <a:p>
            <a:pPr algn="just">
              <a:spcAft>
                <a:spcPts val="1800"/>
              </a:spcAft>
            </a:pPr>
            <a:r>
              <a:rPr lang="en-GB" sz="1400" dirty="0">
                <a:cs typeface="Arial" panose="020B0604020202020204" pitchFamily="34" charset="0"/>
              </a:rPr>
              <a:t>The recast EIR includes new rules providing for coordination and cooperation between courts and insolvency practitioners, and the new possibility of synthetic (or virtual) secondary insolvency proceedings.  It is no longer necessary for secondary proceedings to be liquidation proceedings. </a:t>
            </a:r>
          </a:p>
          <a:p>
            <a:pPr algn="just">
              <a:spcAft>
                <a:spcPts val="1800"/>
              </a:spcAft>
            </a:pPr>
            <a:r>
              <a:rPr lang="en-GB" sz="1400" dirty="0">
                <a:cs typeface="Arial" panose="020B0604020202020204" pitchFamily="34" charset="0"/>
              </a:rPr>
              <a:t>In the recast EIR the presumption that a Company’s COMI is in the place of its registered office will not apply if the registered office has shifted in the preceding three months – a measure designed to curb abusive forum shopping. </a:t>
            </a:r>
          </a:p>
          <a:p>
            <a:pPr algn="just">
              <a:spcAft>
                <a:spcPts val="1800"/>
              </a:spcAft>
            </a:pPr>
            <a:r>
              <a:rPr lang="en-GB" sz="1400" dirty="0">
                <a:cs typeface="Arial" panose="020B0604020202020204" pitchFamily="34" charset="0"/>
              </a:rPr>
              <a:t>There remain exceptions to the basic choice of law rule, including rights in rem, set off and reservation of title. </a:t>
            </a:r>
          </a:p>
        </p:txBody>
      </p:sp>
    </p:spTree>
    <p:extLst>
      <p:ext uri="{BB962C8B-B14F-4D97-AF65-F5344CB8AC3E}">
        <p14:creationId xmlns:p14="http://schemas.microsoft.com/office/powerpoint/2010/main" val="1388972395"/>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i="1" dirty="0"/>
              <a:t>Scope</a:t>
            </a:r>
          </a:p>
        </p:txBody>
      </p:sp>
      <p:sp>
        <p:nvSpPr>
          <p:cNvPr id="3" name="Content Placeholder 2"/>
          <p:cNvSpPr>
            <a:spLocks noGrp="1"/>
          </p:cNvSpPr>
          <p:nvPr>
            <p:ph idx="1"/>
          </p:nvPr>
        </p:nvSpPr>
        <p:spPr>
          <a:xfrm>
            <a:off x="457200" y="3329665"/>
            <a:ext cx="8229600" cy="3053380"/>
          </a:xfrm>
        </p:spPr>
        <p:txBody>
          <a:bodyPr>
            <a:normAutofit/>
          </a:bodyPr>
          <a:lstStyle/>
          <a:p>
            <a:pPr algn="just">
              <a:spcAft>
                <a:spcPts val="1800"/>
              </a:spcAft>
            </a:pPr>
            <a:r>
              <a:rPr lang="en-GB" sz="1400" dirty="0">
                <a:cs typeface="Arial" panose="020B0604020202020204" pitchFamily="34" charset="0"/>
              </a:rPr>
              <a:t>Proceedings should include all, or a significant part, of the creditors to whom the debtor owes a substantial proportion of its outstanding claims.</a:t>
            </a:r>
          </a:p>
          <a:p>
            <a:pPr algn="just">
              <a:spcAft>
                <a:spcPts val="1800"/>
              </a:spcAft>
            </a:pPr>
            <a:r>
              <a:rPr lang="en-GB" sz="1400" dirty="0">
                <a:cs typeface="Arial" panose="020B0604020202020204" pitchFamily="34" charset="0"/>
              </a:rPr>
              <a:t>The claims of creditors not involved in the proceedings must remain unaffected.</a:t>
            </a:r>
          </a:p>
          <a:p>
            <a:pPr algn="just">
              <a:spcAft>
                <a:spcPts val="1800"/>
              </a:spcAft>
            </a:pPr>
            <a:r>
              <a:rPr lang="en-GB" sz="1400" dirty="0">
                <a:cs typeface="Arial" panose="020B0604020202020204" pitchFamily="34" charset="0"/>
              </a:rPr>
              <a:t>Those that result in the cessation of the debtor’s activities or liquidation, should include all of its creditors. </a:t>
            </a:r>
          </a:p>
        </p:txBody>
      </p:sp>
    </p:spTree>
    <p:extLst>
      <p:ext uri="{BB962C8B-B14F-4D97-AF65-F5344CB8AC3E}">
        <p14:creationId xmlns:p14="http://schemas.microsoft.com/office/powerpoint/2010/main" val="1353379023"/>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latin typeface="+mn-lt"/>
                <a:cs typeface="Arial" panose="020B0604020202020204" pitchFamily="34" charset="0"/>
              </a:rPr>
              <a:t>Uncertainties introduced by Brexit</a:t>
            </a:r>
            <a:endParaRPr lang="en-GB" dirty="0">
              <a:latin typeface="+mn-lt"/>
            </a:endParaRPr>
          </a:p>
        </p:txBody>
      </p:sp>
      <p:sp>
        <p:nvSpPr>
          <p:cNvPr id="3" name="Content Placeholder 2"/>
          <p:cNvSpPr>
            <a:spLocks noGrp="1"/>
          </p:cNvSpPr>
          <p:nvPr>
            <p:ph idx="1"/>
          </p:nvPr>
        </p:nvSpPr>
        <p:spPr>
          <a:xfrm>
            <a:off x="457200" y="3116063"/>
            <a:ext cx="8229600" cy="3124940"/>
          </a:xfrm>
        </p:spPr>
        <p:txBody>
          <a:bodyPr>
            <a:normAutofit/>
          </a:bodyPr>
          <a:lstStyle/>
          <a:p>
            <a:pPr algn="just">
              <a:spcAft>
                <a:spcPts val="1800"/>
              </a:spcAft>
            </a:pPr>
            <a:r>
              <a:rPr lang="en-GB" sz="1400" dirty="0">
                <a:cs typeface="Arial" panose="020B0604020202020204" pitchFamily="34" charset="0"/>
              </a:rPr>
              <a:t>The exit model and the legislature changes that will result from Brexit remain unclear</a:t>
            </a:r>
          </a:p>
          <a:p>
            <a:pPr algn="just">
              <a:spcAft>
                <a:spcPts val="1800"/>
              </a:spcAft>
            </a:pPr>
            <a:r>
              <a:rPr lang="en-GB" sz="1400" dirty="0">
                <a:cs typeface="Arial" panose="020B0604020202020204" pitchFamily="34" charset="0"/>
              </a:rPr>
              <a:t>A “hard Brexit” would mean that the recast EIR would automatically cease to apply between UK and remaining Member States</a:t>
            </a:r>
          </a:p>
          <a:p>
            <a:pPr algn="just">
              <a:spcAft>
                <a:spcPts val="1800"/>
              </a:spcAft>
            </a:pPr>
            <a:r>
              <a:rPr lang="en-GB" sz="1400" dirty="0">
                <a:cs typeface="Arial" panose="020B0604020202020204" pitchFamily="34" charset="0"/>
              </a:rPr>
              <a:t>Genuine hope that there is a collective desire to retain the effects of the new regime as part of a withdrawal treaty or a series of bilateral agreements</a:t>
            </a:r>
          </a:p>
          <a:p>
            <a:pPr algn="just">
              <a:spcAft>
                <a:spcPts val="1800"/>
              </a:spcAft>
            </a:pPr>
            <a:r>
              <a:rPr lang="en-GB" sz="1400" dirty="0">
                <a:cs typeface="Arial" panose="020B0604020202020204" pitchFamily="34" charset="0"/>
              </a:rPr>
              <a:t>Bilateral agreements could result in inconsistent and unpredictable outcomes for pan European insolvencies. </a:t>
            </a:r>
          </a:p>
          <a:p>
            <a:pPr algn="just">
              <a:spcAft>
                <a:spcPts val="1800"/>
              </a:spcAft>
            </a:pPr>
            <a:endParaRPr lang="en-GB" sz="1400" dirty="0">
              <a:cs typeface="Arial" panose="020B0604020202020204" pitchFamily="34" charset="0"/>
            </a:endParaRPr>
          </a:p>
        </p:txBody>
      </p:sp>
    </p:spTree>
    <p:extLst>
      <p:ext uri="{BB962C8B-B14F-4D97-AF65-F5344CB8AC3E}">
        <p14:creationId xmlns:p14="http://schemas.microsoft.com/office/powerpoint/2010/main" val="439760226"/>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nl-BE" sz="4000" b="1" dirty="0"/>
              <a:t>Information and publicity</a:t>
            </a:r>
            <a:endParaRPr lang="en-IE" sz="4000" b="1" dirty="0"/>
          </a:p>
        </p:txBody>
      </p:sp>
      <p:sp>
        <p:nvSpPr>
          <p:cNvPr id="3" name="Subtitle 2"/>
          <p:cNvSpPr>
            <a:spLocks noGrp="1"/>
          </p:cNvSpPr>
          <p:nvPr>
            <p:ph type="subTitle" idx="1"/>
          </p:nvPr>
        </p:nvSpPr>
        <p:spPr/>
        <p:txBody>
          <a:bodyPr>
            <a:normAutofit/>
          </a:bodyPr>
          <a:lstStyle/>
          <a:p>
            <a:r>
              <a:rPr lang="en-IE" sz="2800" dirty="0"/>
              <a:t>Stan Brijs</a:t>
            </a:r>
          </a:p>
          <a:p>
            <a:r>
              <a:rPr lang="en-IE" sz="2800" dirty="0"/>
              <a:t>(Partner, NautaDutilh Brussels)</a:t>
            </a:r>
          </a:p>
          <a:p>
            <a:endParaRPr lang="en-IE" sz="2800" dirty="0"/>
          </a:p>
        </p:txBody>
      </p:sp>
    </p:spTree>
    <p:extLst>
      <p:ext uri="{BB962C8B-B14F-4D97-AF65-F5344CB8AC3E}">
        <p14:creationId xmlns:p14="http://schemas.microsoft.com/office/powerpoint/2010/main" val="947853985"/>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nl-BE" dirty="0">
                <a:latin typeface="Arial" panose="020B0604020202020204" pitchFamily="34" charset="0"/>
                <a:cs typeface="Arial" panose="020B0604020202020204" pitchFamily="34" charset="0"/>
              </a:rPr>
              <a:t>Information </a:t>
            </a:r>
            <a:r>
              <a:rPr lang="nl-BE" dirty="0" err="1">
                <a:latin typeface="Arial" panose="020B0604020202020204" pitchFamily="34" charset="0"/>
                <a:cs typeface="Arial" panose="020B0604020202020204" pitchFamily="34" charset="0"/>
              </a:rPr>
              <a:t>and</a:t>
            </a:r>
            <a:r>
              <a:rPr lang="nl-BE" dirty="0">
                <a:latin typeface="Arial" panose="020B0604020202020204" pitchFamily="34" charset="0"/>
                <a:cs typeface="Arial" panose="020B0604020202020204" pitchFamily="34" charset="0"/>
              </a:rPr>
              <a:t> </a:t>
            </a:r>
            <a:r>
              <a:rPr lang="nl-BE" dirty="0" err="1">
                <a:latin typeface="Arial" panose="020B0604020202020204" pitchFamily="34" charset="0"/>
                <a:cs typeface="Arial" panose="020B0604020202020204" pitchFamily="34" charset="0"/>
              </a:rPr>
              <a:t>publicity</a:t>
            </a:r>
            <a:r>
              <a:rPr lang="nl-BE" dirty="0">
                <a:latin typeface="Arial" panose="020B0604020202020204" pitchFamily="34" charset="0"/>
                <a:cs typeface="Arial" panose="020B0604020202020204" pitchFamily="34" charset="0"/>
              </a:rPr>
              <a:t> </a:t>
            </a:r>
            <a:br>
              <a:rPr lang="nl-BE" dirty="0">
                <a:latin typeface="Arial" panose="020B0604020202020204" pitchFamily="34" charset="0"/>
                <a:cs typeface="Arial" panose="020B0604020202020204" pitchFamily="34" charset="0"/>
              </a:rPr>
            </a:br>
            <a:r>
              <a:rPr lang="nl-BE" sz="3600" i="1" dirty="0" err="1">
                <a:latin typeface="Arial" panose="020B0604020202020204" pitchFamily="34" charset="0"/>
                <a:cs typeface="Arial" panose="020B0604020202020204" pitchFamily="34" charset="0"/>
              </a:rPr>
              <a:t>Examples</a:t>
            </a:r>
            <a:endParaRPr lang="en-GB" sz="3600" i="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57200" y="3232011"/>
            <a:ext cx="8229600" cy="3151354"/>
          </a:xfrm>
        </p:spPr>
        <p:txBody>
          <a:bodyPr>
            <a:normAutofit/>
          </a:bodyPr>
          <a:lstStyle/>
          <a:p>
            <a:r>
              <a:rPr lang="en-US" sz="1400" i="1" dirty="0"/>
              <a:t>Example 1</a:t>
            </a:r>
            <a:r>
              <a:rPr lang="en-US" sz="1400" dirty="0"/>
              <a:t>: T1 Main insolvency proceedings opened in Belgium – T2 German bank unaware of the proceedings executes wire transfer to French creditor per instructions of management - </a:t>
            </a:r>
            <a:r>
              <a:rPr lang="en-US" sz="1400" i="1" dirty="0"/>
              <a:t>quid</a:t>
            </a:r>
            <a:r>
              <a:rPr lang="en-US" sz="1400" dirty="0"/>
              <a:t>?</a:t>
            </a:r>
          </a:p>
          <a:p>
            <a:endParaRPr lang="en-US" sz="1400" dirty="0"/>
          </a:p>
          <a:p>
            <a:r>
              <a:rPr lang="en-US" sz="1400" i="1" dirty="0"/>
              <a:t>Example 2</a:t>
            </a:r>
            <a:r>
              <a:rPr lang="en-US" sz="1400" dirty="0"/>
              <a:t>: T1 Opening of main insolvency proceedings in Poland – T2 Request to open main insolvency proceedings in Spain – </a:t>
            </a:r>
            <a:r>
              <a:rPr lang="en-US" sz="1400" i="1" dirty="0"/>
              <a:t>quid</a:t>
            </a:r>
            <a:r>
              <a:rPr lang="en-US" sz="1400" dirty="0"/>
              <a:t>?</a:t>
            </a:r>
          </a:p>
          <a:p>
            <a:endParaRPr lang="en-US" sz="1400" dirty="0"/>
          </a:p>
          <a:p>
            <a:r>
              <a:rPr lang="en-US" sz="1400" dirty="0"/>
              <a:t>The need for information and publicity felt by creditors, courts, IP’s and debtors stems from:</a:t>
            </a:r>
          </a:p>
          <a:p>
            <a:pPr lvl="1"/>
            <a:r>
              <a:rPr lang="en-US" sz="1400" dirty="0"/>
              <a:t>automatic recognition of EU insolvency proceedings</a:t>
            </a:r>
          </a:p>
          <a:p>
            <a:pPr lvl="1"/>
            <a:r>
              <a:rPr lang="en-US" sz="1400" dirty="0"/>
              <a:t>collective nature of insolvency proceedings</a:t>
            </a:r>
          </a:p>
        </p:txBody>
      </p:sp>
    </p:spTree>
    <p:extLst>
      <p:ext uri="{BB962C8B-B14F-4D97-AF65-F5344CB8AC3E}">
        <p14:creationId xmlns:p14="http://schemas.microsoft.com/office/powerpoint/2010/main" val="548232449"/>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nl-BE" dirty="0">
                <a:latin typeface="+mn-lt"/>
                <a:cs typeface="Arial" panose="020B0604020202020204" pitchFamily="34" charset="0"/>
              </a:rPr>
              <a:t>Information</a:t>
            </a:r>
            <a:r>
              <a:rPr lang="nl-BE" dirty="0">
                <a:latin typeface="+mn-lt"/>
              </a:rPr>
              <a:t> </a:t>
            </a:r>
            <a:r>
              <a:rPr lang="nl-BE" dirty="0" err="1">
                <a:latin typeface="+mn-lt"/>
                <a:cs typeface="Arial" panose="020B0604020202020204" pitchFamily="34" charset="0"/>
              </a:rPr>
              <a:t>and</a:t>
            </a:r>
            <a:r>
              <a:rPr lang="nl-BE" dirty="0">
                <a:latin typeface="+mn-lt"/>
                <a:cs typeface="Arial" panose="020B0604020202020204" pitchFamily="34" charset="0"/>
              </a:rPr>
              <a:t> </a:t>
            </a:r>
            <a:r>
              <a:rPr lang="nl-BE" dirty="0" err="1">
                <a:latin typeface="+mn-lt"/>
                <a:cs typeface="Arial" panose="020B0604020202020204" pitchFamily="34" charset="0"/>
              </a:rPr>
              <a:t>publicity</a:t>
            </a:r>
            <a:r>
              <a:rPr lang="nl-BE" dirty="0">
                <a:latin typeface="+mn-lt"/>
                <a:cs typeface="Arial" panose="020B0604020202020204" pitchFamily="34" charset="0"/>
              </a:rPr>
              <a:t> </a:t>
            </a:r>
            <a:br>
              <a:rPr lang="nl-BE" dirty="0">
                <a:latin typeface="+mn-lt"/>
                <a:cs typeface="Arial" panose="020B0604020202020204" pitchFamily="34" charset="0"/>
              </a:rPr>
            </a:br>
            <a:r>
              <a:rPr lang="nl-BE" sz="3600" i="1" dirty="0" err="1">
                <a:latin typeface="+mn-lt"/>
                <a:cs typeface="Arial" panose="020B0604020202020204" pitchFamily="34" charset="0"/>
              </a:rPr>
              <a:t>Overview</a:t>
            </a:r>
            <a:endParaRPr lang="en-GB" sz="3600" i="1" dirty="0">
              <a:latin typeface="+mn-lt"/>
              <a:cs typeface="Arial" panose="020B0604020202020204" pitchFamily="34" charset="0"/>
            </a:endParaRPr>
          </a:p>
        </p:txBody>
      </p:sp>
      <p:sp>
        <p:nvSpPr>
          <p:cNvPr id="3" name="Content Placeholder 2"/>
          <p:cNvSpPr>
            <a:spLocks noGrp="1"/>
          </p:cNvSpPr>
          <p:nvPr>
            <p:ph idx="1"/>
          </p:nvPr>
        </p:nvSpPr>
        <p:spPr/>
        <p:txBody>
          <a:bodyPr>
            <a:normAutofit fontScale="70000" lnSpcReduction="20000"/>
          </a:bodyPr>
          <a:lstStyle/>
          <a:p>
            <a:r>
              <a:rPr lang="en-US" dirty="0"/>
              <a:t>Information and publicity under EIR 2000</a:t>
            </a:r>
          </a:p>
          <a:p>
            <a:pPr lvl="1"/>
            <a:r>
              <a:rPr lang="en-US" dirty="0"/>
              <a:t>Optional publication in another MS</a:t>
            </a:r>
          </a:p>
          <a:p>
            <a:pPr lvl="1"/>
            <a:r>
              <a:rPr lang="en-US" dirty="0"/>
              <a:t>Duty to inform creditors</a:t>
            </a:r>
          </a:p>
          <a:p>
            <a:r>
              <a:rPr lang="en-US" dirty="0"/>
              <a:t>Information and publicity under EIR 2015</a:t>
            </a:r>
          </a:p>
          <a:p>
            <a:pPr lvl="1"/>
            <a:r>
              <a:rPr lang="en-US" dirty="0"/>
              <a:t>National insolvency registers – European interconnection of insolvency registers</a:t>
            </a:r>
          </a:p>
          <a:p>
            <a:pPr lvl="1"/>
            <a:r>
              <a:rPr lang="en-US" dirty="0"/>
              <a:t>Mandatory publication (in case of establishment)</a:t>
            </a:r>
          </a:p>
          <a:p>
            <a:pPr lvl="1"/>
            <a:r>
              <a:rPr lang="en-US" dirty="0"/>
              <a:t>Duty to inform creditors</a:t>
            </a:r>
          </a:p>
          <a:p>
            <a:pPr lvl="0"/>
            <a:r>
              <a:rPr lang="en-US" dirty="0">
                <a:solidFill>
                  <a:prstClr val="black"/>
                </a:solidFill>
              </a:rPr>
              <a:t>Without prejudice to national law rules on information and publicity (e.g. company law rules applicable to branches)</a:t>
            </a:r>
          </a:p>
        </p:txBody>
      </p:sp>
    </p:spTree>
    <p:extLst>
      <p:ext uri="{BB962C8B-B14F-4D97-AF65-F5344CB8AC3E}">
        <p14:creationId xmlns:p14="http://schemas.microsoft.com/office/powerpoint/2010/main" val="1437924713"/>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nl-NL" sz="4000" dirty="0">
                <a:latin typeface="+mn-lt"/>
                <a:cs typeface="Arial" panose="020B0604020202020204" pitchFamily="34" charset="0"/>
              </a:rPr>
              <a:t>Information </a:t>
            </a:r>
            <a:r>
              <a:rPr lang="nl-NL" sz="4000" dirty="0" err="1">
                <a:latin typeface="+mn-lt"/>
                <a:cs typeface="Arial" panose="020B0604020202020204" pitchFamily="34" charset="0"/>
              </a:rPr>
              <a:t>and</a:t>
            </a:r>
            <a:r>
              <a:rPr lang="nl-NL" sz="4000" dirty="0">
                <a:latin typeface="+mn-lt"/>
                <a:cs typeface="Arial" panose="020B0604020202020204" pitchFamily="34" charset="0"/>
              </a:rPr>
              <a:t> </a:t>
            </a:r>
            <a:r>
              <a:rPr lang="nl-NL" sz="4000" dirty="0" err="1">
                <a:latin typeface="+mn-lt"/>
                <a:cs typeface="Arial" panose="020B0604020202020204" pitchFamily="34" charset="0"/>
              </a:rPr>
              <a:t>publicity</a:t>
            </a:r>
            <a:r>
              <a:rPr lang="nl-NL" sz="4000" dirty="0">
                <a:latin typeface="+mn-lt"/>
                <a:cs typeface="Arial" panose="020B0604020202020204" pitchFamily="34" charset="0"/>
              </a:rPr>
              <a:t> </a:t>
            </a:r>
            <a:br>
              <a:rPr lang="nl-NL" sz="4000" dirty="0">
                <a:latin typeface="+mn-lt"/>
                <a:cs typeface="Arial" panose="020B0604020202020204" pitchFamily="34" charset="0"/>
              </a:rPr>
            </a:br>
            <a:r>
              <a:rPr lang="nl-NL" sz="3200" i="1" dirty="0" err="1">
                <a:latin typeface="+mn-lt"/>
                <a:cs typeface="Arial" panose="020B0604020202020204" pitchFamily="34" charset="0"/>
              </a:rPr>
              <a:t>Insolvency</a:t>
            </a:r>
            <a:r>
              <a:rPr lang="nl-NL" sz="3200" i="1" dirty="0">
                <a:latin typeface="+mn-lt"/>
                <a:cs typeface="Arial" panose="020B0604020202020204" pitchFamily="34" charset="0"/>
              </a:rPr>
              <a:t> registers </a:t>
            </a:r>
            <a:endParaRPr lang="en-GB" sz="3200" i="1" dirty="0">
              <a:latin typeface="+mn-lt"/>
              <a:cs typeface="Arial" panose="020B0604020202020204" pitchFamily="34" charset="0"/>
            </a:endParaRPr>
          </a:p>
        </p:txBody>
      </p:sp>
      <p:sp>
        <p:nvSpPr>
          <p:cNvPr id="3" name="Content Placeholder 2"/>
          <p:cNvSpPr>
            <a:spLocks noGrp="1"/>
          </p:cNvSpPr>
          <p:nvPr>
            <p:ph idx="1"/>
          </p:nvPr>
        </p:nvSpPr>
        <p:spPr>
          <a:xfrm>
            <a:off x="457200" y="3125478"/>
            <a:ext cx="8229600" cy="3151354"/>
          </a:xfrm>
        </p:spPr>
        <p:txBody>
          <a:bodyPr>
            <a:normAutofit fontScale="62500" lnSpcReduction="20000"/>
          </a:bodyPr>
          <a:lstStyle/>
          <a:p>
            <a:r>
              <a:rPr lang="en-US" dirty="0"/>
              <a:t>Obligation for MS to maintain one or several insolvency registers (26 June 2018)</a:t>
            </a:r>
          </a:p>
          <a:p>
            <a:r>
              <a:rPr lang="en-US" dirty="0"/>
              <a:t>Mandatory information: basic information about insolvency proceedings</a:t>
            </a:r>
          </a:p>
          <a:p>
            <a:r>
              <a:rPr lang="en-US" dirty="0"/>
              <a:t>Optional addition of information by MS</a:t>
            </a:r>
          </a:p>
          <a:p>
            <a:r>
              <a:rPr lang="en-US" dirty="0"/>
              <a:t>Optional exclusion of information regarding individuals not exercising an independent business or professional activity</a:t>
            </a:r>
          </a:p>
          <a:p>
            <a:r>
              <a:rPr lang="en-US" dirty="0"/>
              <a:t>Interconnection of national insolvency registers: e-Justice Portal will serve as European central public access point to information (26 June 2019)</a:t>
            </a:r>
          </a:p>
          <a:p>
            <a:r>
              <a:rPr lang="en-US" dirty="0"/>
              <a:t>Consequences of publication determined by </a:t>
            </a:r>
            <a:r>
              <a:rPr lang="en-US" i="1" dirty="0"/>
              <a:t>national</a:t>
            </a:r>
            <a:r>
              <a:rPr lang="en-US" b="1" dirty="0"/>
              <a:t> </a:t>
            </a:r>
            <a:r>
              <a:rPr lang="en-US" dirty="0"/>
              <a:t>law </a:t>
            </a:r>
          </a:p>
        </p:txBody>
      </p:sp>
    </p:spTree>
    <p:extLst>
      <p:ext uri="{BB962C8B-B14F-4D97-AF65-F5344CB8AC3E}">
        <p14:creationId xmlns:p14="http://schemas.microsoft.com/office/powerpoint/2010/main" val="1567171700"/>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nl-BE" sz="4000" dirty="0">
                <a:latin typeface="+mn-lt"/>
                <a:cs typeface="Arial" panose="020B0604020202020204" pitchFamily="34" charset="0"/>
              </a:rPr>
              <a:t>Information </a:t>
            </a:r>
            <a:r>
              <a:rPr lang="nl-BE" sz="4000" dirty="0" err="1">
                <a:latin typeface="+mn-lt"/>
                <a:cs typeface="Arial" panose="020B0604020202020204" pitchFamily="34" charset="0"/>
              </a:rPr>
              <a:t>and</a:t>
            </a:r>
            <a:r>
              <a:rPr lang="nl-BE" sz="4000" dirty="0">
                <a:latin typeface="+mn-lt"/>
                <a:cs typeface="Arial" panose="020B0604020202020204" pitchFamily="34" charset="0"/>
              </a:rPr>
              <a:t> </a:t>
            </a:r>
            <a:r>
              <a:rPr lang="nl-BE" sz="4000" dirty="0" err="1">
                <a:latin typeface="+mn-lt"/>
                <a:cs typeface="Arial" panose="020B0604020202020204" pitchFamily="34" charset="0"/>
              </a:rPr>
              <a:t>publicity</a:t>
            </a:r>
            <a:br>
              <a:rPr lang="nl-BE" sz="4000" dirty="0">
                <a:latin typeface="+mn-lt"/>
                <a:cs typeface="Arial" panose="020B0604020202020204" pitchFamily="34" charset="0"/>
              </a:rPr>
            </a:br>
            <a:r>
              <a:rPr lang="nl-BE" sz="2800" i="1" dirty="0" err="1">
                <a:latin typeface="+mn-lt"/>
                <a:cs typeface="Arial" panose="020B0604020202020204" pitchFamily="34" charset="0"/>
              </a:rPr>
              <a:t>Publication</a:t>
            </a:r>
            <a:r>
              <a:rPr lang="nl-BE" sz="2800" i="1" dirty="0">
                <a:latin typeface="+mn-lt"/>
                <a:cs typeface="Arial" panose="020B0604020202020204" pitchFamily="34" charset="0"/>
              </a:rPr>
              <a:t> in </a:t>
            </a:r>
            <a:r>
              <a:rPr lang="nl-BE" sz="2800" i="1" dirty="0" err="1">
                <a:latin typeface="+mn-lt"/>
                <a:cs typeface="Arial" panose="020B0604020202020204" pitchFamily="34" charset="0"/>
              </a:rPr>
              <a:t>another</a:t>
            </a:r>
            <a:r>
              <a:rPr lang="nl-BE" sz="2800" i="1" dirty="0">
                <a:latin typeface="+mn-lt"/>
                <a:cs typeface="Arial" panose="020B0604020202020204" pitchFamily="34" charset="0"/>
              </a:rPr>
              <a:t> MS; </a:t>
            </a:r>
            <a:r>
              <a:rPr lang="nl-BE" sz="2800" i="1" dirty="0" err="1">
                <a:latin typeface="+mn-lt"/>
                <a:cs typeface="Arial" panose="020B0604020202020204" pitchFamily="34" charset="0"/>
              </a:rPr>
              <a:t>duty</a:t>
            </a:r>
            <a:r>
              <a:rPr lang="nl-BE" sz="2800" i="1" dirty="0">
                <a:latin typeface="+mn-lt"/>
                <a:cs typeface="Arial" panose="020B0604020202020204" pitchFamily="34" charset="0"/>
              </a:rPr>
              <a:t> </a:t>
            </a:r>
            <a:r>
              <a:rPr lang="nl-BE" sz="2800" i="1" dirty="0" err="1">
                <a:latin typeface="+mn-lt"/>
                <a:cs typeface="Arial" panose="020B0604020202020204" pitchFamily="34" charset="0"/>
              </a:rPr>
              <a:t>to</a:t>
            </a:r>
            <a:r>
              <a:rPr lang="nl-BE" sz="2800" i="1" dirty="0">
                <a:latin typeface="+mn-lt"/>
                <a:cs typeface="Arial" panose="020B0604020202020204" pitchFamily="34" charset="0"/>
              </a:rPr>
              <a:t> </a:t>
            </a:r>
            <a:r>
              <a:rPr lang="nl-BE" sz="2800" i="1" dirty="0" err="1">
                <a:latin typeface="+mn-lt"/>
                <a:cs typeface="Arial" panose="020B0604020202020204" pitchFamily="34" charset="0"/>
              </a:rPr>
              <a:t>inform</a:t>
            </a:r>
            <a:r>
              <a:rPr lang="nl-BE" sz="2800" i="1" dirty="0">
                <a:latin typeface="+mn-lt"/>
                <a:cs typeface="Arial" panose="020B0604020202020204" pitchFamily="34" charset="0"/>
              </a:rPr>
              <a:t> </a:t>
            </a:r>
            <a:r>
              <a:rPr lang="nl-BE" sz="2800" i="1" dirty="0" err="1">
                <a:latin typeface="+mn-lt"/>
                <a:cs typeface="Arial" panose="020B0604020202020204" pitchFamily="34" charset="0"/>
              </a:rPr>
              <a:t>creditors</a:t>
            </a:r>
            <a:endParaRPr lang="en-GB" sz="2800" i="1" dirty="0">
              <a:latin typeface="+mn-lt"/>
              <a:cs typeface="Arial" panose="020B0604020202020204" pitchFamily="34" charset="0"/>
            </a:endParaRPr>
          </a:p>
        </p:txBody>
      </p:sp>
      <p:sp>
        <p:nvSpPr>
          <p:cNvPr id="3" name="Content Placeholder 2"/>
          <p:cNvSpPr>
            <a:spLocks noGrp="1"/>
          </p:cNvSpPr>
          <p:nvPr>
            <p:ph idx="1"/>
          </p:nvPr>
        </p:nvSpPr>
        <p:spPr>
          <a:xfrm>
            <a:off x="457200" y="3192924"/>
            <a:ext cx="8229600" cy="3151354"/>
          </a:xfrm>
        </p:spPr>
        <p:txBody>
          <a:bodyPr>
            <a:normAutofit fontScale="70000" lnSpcReduction="20000"/>
          </a:bodyPr>
          <a:lstStyle/>
          <a:p>
            <a:r>
              <a:rPr lang="en-US" dirty="0"/>
              <a:t>Publication in another MS</a:t>
            </a:r>
          </a:p>
          <a:p>
            <a:pPr lvl="1"/>
            <a:r>
              <a:rPr lang="en-US" dirty="0"/>
              <a:t>MS of establishment: the IP or the debtor in possession </a:t>
            </a:r>
            <a:r>
              <a:rPr lang="en-US" i="1" dirty="0"/>
              <a:t>shall </a:t>
            </a:r>
            <a:r>
              <a:rPr lang="en-US" dirty="0"/>
              <a:t>request publication in another MS</a:t>
            </a:r>
          </a:p>
          <a:p>
            <a:pPr lvl="1"/>
            <a:r>
              <a:rPr lang="en-US" dirty="0"/>
              <a:t>Any other MS (no establishment): the IP or the debtor in possession </a:t>
            </a:r>
            <a:r>
              <a:rPr lang="en-US" i="1" dirty="0"/>
              <a:t>may </a:t>
            </a:r>
            <a:r>
              <a:rPr lang="en-US" dirty="0"/>
              <a:t>request publication in that other MS</a:t>
            </a:r>
          </a:p>
          <a:p>
            <a:pPr lvl="1"/>
            <a:r>
              <a:rPr lang="en-US" dirty="0"/>
              <a:t>In addition: local company law rules applicable to the establishment may impose publications</a:t>
            </a:r>
          </a:p>
          <a:p>
            <a:r>
              <a:rPr lang="en-US" dirty="0"/>
              <a:t>Duty to inform creditors</a:t>
            </a:r>
          </a:p>
          <a:p>
            <a:pPr lvl="1"/>
            <a:r>
              <a:rPr lang="en-US" dirty="0"/>
              <a:t>ECJ, 19 September 2013 (C-251/12)</a:t>
            </a:r>
          </a:p>
          <a:p>
            <a:pPr lvl="1"/>
            <a:r>
              <a:rPr lang="en-US" dirty="0"/>
              <a:t>Consequences publication in insolvency register for article 31?</a:t>
            </a:r>
          </a:p>
        </p:txBody>
      </p:sp>
    </p:spTree>
    <p:extLst>
      <p:ext uri="{BB962C8B-B14F-4D97-AF65-F5344CB8AC3E}">
        <p14:creationId xmlns:p14="http://schemas.microsoft.com/office/powerpoint/2010/main" val="567831445"/>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nl-BE" sz="4000" b="1" dirty="0"/>
              <a:t>Company </a:t>
            </a:r>
            <a:r>
              <a:rPr lang="nl-BE" sz="4000" b="1" dirty="0" err="1"/>
              <a:t>groups</a:t>
            </a:r>
            <a:endParaRPr lang="en-IE" sz="4000" b="1" dirty="0"/>
          </a:p>
        </p:txBody>
      </p:sp>
      <p:sp>
        <p:nvSpPr>
          <p:cNvPr id="3" name="Subtitle 2"/>
          <p:cNvSpPr>
            <a:spLocks noGrp="1"/>
          </p:cNvSpPr>
          <p:nvPr>
            <p:ph type="subTitle" idx="1"/>
          </p:nvPr>
        </p:nvSpPr>
        <p:spPr/>
        <p:txBody>
          <a:bodyPr>
            <a:normAutofit/>
          </a:bodyPr>
          <a:lstStyle/>
          <a:p>
            <a:r>
              <a:rPr lang="nl-BE" sz="2800" dirty="0"/>
              <a:t>Prof. Dr. Reinhard Bork</a:t>
            </a:r>
          </a:p>
          <a:p>
            <a:r>
              <a:rPr lang="nl-BE" sz="2800" dirty="0"/>
              <a:t>(University of Hamburg)</a:t>
            </a:r>
          </a:p>
          <a:p>
            <a:endParaRPr lang="en-IE" sz="2800" dirty="0"/>
          </a:p>
        </p:txBody>
      </p:sp>
    </p:spTree>
    <p:extLst>
      <p:ext uri="{BB962C8B-B14F-4D97-AF65-F5344CB8AC3E}">
        <p14:creationId xmlns:p14="http://schemas.microsoft.com/office/powerpoint/2010/main" val="125768847"/>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lvl="0"/>
            <a:r>
              <a:rPr lang="de-DE" sz="4000" dirty="0">
                <a:latin typeface="+mn-lt"/>
                <a:cs typeface="Arial" panose="020B0604020202020204" pitchFamily="34" charset="0"/>
              </a:rPr>
              <a:t>Group </a:t>
            </a:r>
            <a:r>
              <a:rPr lang="de-DE" sz="4000" dirty="0" err="1">
                <a:latin typeface="+mn-lt"/>
                <a:cs typeface="Arial" panose="020B0604020202020204" pitchFamily="34" charset="0"/>
              </a:rPr>
              <a:t>of</a:t>
            </a:r>
            <a:r>
              <a:rPr lang="de-DE" sz="4000" dirty="0">
                <a:latin typeface="+mn-lt"/>
                <a:cs typeface="Arial" panose="020B0604020202020204" pitchFamily="34" charset="0"/>
              </a:rPr>
              <a:t> </a:t>
            </a:r>
            <a:r>
              <a:rPr lang="de-DE" sz="4000" dirty="0" err="1">
                <a:latin typeface="+mn-lt"/>
                <a:cs typeface="Arial" panose="020B0604020202020204" pitchFamily="34" charset="0"/>
              </a:rPr>
              <a:t>companies</a:t>
            </a:r>
            <a:r>
              <a:rPr lang="de-DE" sz="4000" dirty="0">
                <a:latin typeface="+mn-lt"/>
                <a:cs typeface="Arial" panose="020B0604020202020204" pitchFamily="34" charset="0"/>
              </a:rPr>
              <a:t>, </a:t>
            </a:r>
            <a:r>
              <a:rPr lang="de-DE" sz="3200" dirty="0">
                <a:latin typeface="+mn-lt"/>
                <a:cs typeface="Arial" panose="020B0604020202020204" pitchFamily="34" charset="0"/>
              </a:rPr>
              <a:t>Art. 56-77 EIR</a:t>
            </a:r>
            <a:endParaRPr lang="en-GB" sz="3200" dirty="0">
              <a:latin typeface="+mn-lt"/>
              <a:cs typeface="Arial" panose="020B0604020202020204" pitchFamily="34" charset="0"/>
            </a:endParaRPr>
          </a:p>
        </p:txBody>
      </p:sp>
      <p:sp>
        <p:nvSpPr>
          <p:cNvPr id="3" name="Content Placeholder 2"/>
          <p:cNvSpPr>
            <a:spLocks noGrp="1"/>
          </p:cNvSpPr>
          <p:nvPr>
            <p:ph idx="1"/>
          </p:nvPr>
        </p:nvSpPr>
        <p:spPr/>
        <p:txBody>
          <a:bodyPr/>
          <a:lstStyle/>
          <a:p>
            <a:pPr lvl="0"/>
            <a:r>
              <a:rPr lang="en-US" dirty="0"/>
              <a:t>no substantive consolidation</a:t>
            </a:r>
          </a:p>
          <a:p>
            <a:pPr lvl="0"/>
            <a:r>
              <a:rPr lang="en-US" dirty="0"/>
              <a:t>rules confined to a procedural level</a:t>
            </a:r>
          </a:p>
          <a:p>
            <a:pPr lvl="0"/>
            <a:r>
              <a:rPr lang="en-US" dirty="0"/>
              <a:t>innovative rules on group coordination proceedings</a:t>
            </a:r>
          </a:p>
          <a:p>
            <a:endParaRPr lang="en-US" dirty="0"/>
          </a:p>
        </p:txBody>
      </p:sp>
    </p:spTree>
    <p:extLst>
      <p:ext uri="{BB962C8B-B14F-4D97-AF65-F5344CB8AC3E}">
        <p14:creationId xmlns:p14="http://schemas.microsoft.com/office/powerpoint/2010/main" val="673102881"/>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4000" dirty="0">
                <a:latin typeface="+mn-lt"/>
                <a:cs typeface="Arial" panose="020B0604020202020204" pitchFamily="34" charset="0"/>
              </a:rPr>
              <a:t>Points of interest for practitioners (1)</a:t>
            </a:r>
          </a:p>
        </p:txBody>
      </p:sp>
      <p:sp>
        <p:nvSpPr>
          <p:cNvPr id="3" name="Content Placeholder 2"/>
          <p:cNvSpPr>
            <a:spLocks noGrp="1"/>
          </p:cNvSpPr>
          <p:nvPr>
            <p:ph idx="1"/>
          </p:nvPr>
        </p:nvSpPr>
        <p:spPr/>
        <p:txBody>
          <a:bodyPr/>
          <a:lstStyle/>
          <a:p>
            <a:r>
              <a:rPr lang="en-GB" dirty="0"/>
              <a:t>definition of group of companies, Art. 2 No. 13, 14 EIR: applicable to horizontal groups?</a:t>
            </a:r>
          </a:p>
          <a:p>
            <a:r>
              <a:rPr lang="en-GB" dirty="0"/>
              <a:t>norms on cooperation and communication</a:t>
            </a:r>
          </a:p>
          <a:p>
            <a:pPr lvl="1"/>
            <a:r>
              <a:rPr lang="en-GB" dirty="0"/>
              <a:t>conflict of interest, Art. 56(1) EIR</a:t>
            </a:r>
          </a:p>
          <a:p>
            <a:pPr lvl="1"/>
            <a:r>
              <a:rPr lang="en-GB" dirty="0"/>
              <a:t>IPs‘ interference rights, Art. 60 EIR</a:t>
            </a:r>
          </a:p>
        </p:txBody>
      </p:sp>
    </p:spTree>
    <p:extLst>
      <p:ext uri="{BB962C8B-B14F-4D97-AF65-F5344CB8AC3E}">
        <p14:creationId xmlns:p14="http://schemas.microsoft.com/office/powerpoint/2010/main" val="2043752218"/>
      </p:ext>
    </p:extLst>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4000" dirty="0">
                <a:latin typeface="+mn-lt"/>
                <a:cs typeface="Arial" panose="020B0604020202020204" pitchFamily="34" charset="0"/>
              </a:rPr>
              <a:t>Points of interest for practitioners (2)</a:t>
            </a:r>
          </a:p>
        </p:txBody>
      </p:sp>
      <p:sp>
        <p:nvSpPr>
          <p:cNvPr id="3" name="Content Placeholder 2"/>
          <p:cNvSpPr>
            <a:spLocks noGrp="1"/>
          </p:cNvSpPr>
          <p:nvPr>
            <p:ph idx="1"/>
          </p:nvPr>
        </p:nvSpPr>
        <p:spPr/>
        <p:txBody>
          <a:bodyPr>
            <a:normAutofit fontScale="92500"/>
          </a:bodyPr>
          <a:lstStyle/>
          <a:p>
            <a:r>
              <a:rPr lang="en-GB" dirty="0"/>
              <a:t>Group coordination proceedings, Art. 61-77 EIR</a:t>
            </a:r>
          </a:p>
          <a:p>
            <a:pPr lvl="1"/>
            <a:r>
              <a:rPr lang="en-GB" dirty="0"/>
              <a:t>	appointment by any court</a:t>
            </a:r>
          </a:p>
          <a:p>
            <a:pPr lvl="1"/>
            <a:r>
              <a:rPr lang="en-GB" dirty="0"/>
              <a:t>	appointment procedure</a:t>
            </a:r>
          </a:p>
          <a:p>
            <a:pPr lvl="1"/>
            <a:r>
              <a:rPr lang="en-GB" dirty="0"/>
              <a:t>	professional quality</a:t>
            </a:r>
          </a:p>
          <a:p>
            <a:pPr lvl="1"/>
            <a:r>
              <a:rPr lang="en-GB" dirty="0"/>
              <a:t>	sufficient powers</a:t>
            </a:r>
          </a:p>
          <a:p>
            <a:pPr lvl="1"/>
            <a:r>
              <a:rPr lang="en-GB" dirty="0"/>
              <a:t>	necessary at all?</a:t>
            </a:r>
          </a:p>
        </p:txBody>
      </p:sp>
    </p:spTree>
    <p:extLst>
      <p:ext uri="{BB962C8B-B14F-4D97-AF65-F5344CB8AC3E}">
        <p14:creationId xmlns:p14="http://schemas.microsoft.com/office/powerpoint/2010/main" val="342594161"/>
      </p:ext>
    </p:extLst>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65150" y="2130425"/>
            <a:ext cx="8032750" cy="1470025"/>
          </a:xfrm>
        </p:spPr>
        <p:txBody>
          <a:bodyPr>
            <a:normAutofit/>
          </a:bodyPr>
          <a:lstStyle/>
          <a:p>
            <a:r>
              <a:rPr lang="en-GB" sz="4000" b="1" dirty="0"/>
              <a:t>Secondary insolvency proceedings</a:t>
            </a:r>
          </a:p>
        </p:txBody>
      </p:sp>
      <p:sp>
        <p:nvSpPr>
          <p:cNvPr id="3" name="Subtitle 2"/>
          <p:cNvSpPr>
            <a:spLocks noGrp="1"/>
          </p:cNvSpPr>
          <p:nvPr>
            <p:ph type="subTitle" idx="1"/>
          </p:nvPr>
        </p:nvSpPr>
        <p:spPr>
          <a:xfrm>
            <a:off x="727075" y="3886200"/>
            <a:ext cx="7708900" cy="1752600"/>
          </a:xfrm>
        </p:spPr>
        <p:txBody>
          <a:bodyPr>
            <a:normAutofit/>
          </a:bodyPr>
          <a:lstStyle/>
          <a:p>
            <a:r>
              <a:rPr lang="en-GB" sz="2800" dirty="0"/>
              <a:t>Bartosz Groele</a:t>
            </a:r>
          </a:p>
          <a:p>
            <a:r>
              <a:rPr lang="en-GB" sz="2800" dirty="0"/>
              <a:t>(Partner, TPG Law Firm)</a:t>
            </a:r>
          </a:p>
        </p:txBody>
      </p:sp>
    </p:spTree>
    <p:extLst>
      <p:ext uri="{BB962C8B-B14F-4D97-AF65-F5344CB8AC3E}">
        <p14:creationId xmlns:p14="http://schemas.microsoft.com/office/powerpoint/2010/main" val="576406320"/>
      </p:ext>
    </p:extLst>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4000" dirty="0">
                <a:latin typeface="+mn-lt"/>
                <a:cs typeface="Arial" panose="020B0604020202020204" pitchFamily="34" charset="0"/>
              </a:rPr>
              <a:t>Secondary Insolvency Proceedings </a:t>
            </a:r>
            <a:br>
              <a:rPr lang="en-GB" sz="4000" dirty="0">
                <a:latin typeface="+mn-lt"/>
                <a:cs typeface="Arial" panose="020B0604020202020204" pitchFamily="34" charset="0"/>
              </a:rPr>
            </a:br>
            <a:r>
              <a:rPr lang="en-GB" sz="3200" i="1" dirty="0">
                <a:latin typeface="+mn-lt"/>
                <a:cs typeface="Arial" panose="020B0604020202020204" pitchFamily="34" charset="0"/>
              </a:rPr>
              <a:t>Examples</a:t>
            </a:r>
          </a:p>
        </p:txBody>
      </p:sp>
      <p:sp>
        <p:nvSpPr>
          <p:cNvPr id="3" name="Content Placeholder 2"/>
          <p:cNvSpPr>
            <a:spLocks noGrp="1"/>
          </p:cNvSpPr>
          <p:nvPr>
            <p:ph idx="1"/>
          </p:nvPr>
        </p:nvSpPr>
        <p:spPr>
          <a:xfrm>
            <a:off x="457200" y="3365176"/>
            <a:ext cx="8229600" cy="3151354"/>
          </a:xfrm>
        </p:spPr>
        <p:txBody>
          <a:bodyPr/>
          <a:lstStyle/>
          <a:p>
            <a:r>
              <a:rPr lang="en-GB" dirty="0"/>
              <a:t>Construction Company</a:t>
            </a:r>
          </a:p>
          <a:p>
            <a:r>
              <a:rPr lang="en-GB" dirty="0"/>
              <a:t>Mechanical Installations</a:t>
            </a:r>
          </a:p>
          <a:p>
            <a:pPr lvl="1"/>
            <a:r>
              <a:rPr lang="en-GB" dirty="0"/>
              <a:t>insolvency proceedings in several countries</a:t>
            </a:r>
          </a:p>
          <a:p>
            <a:endParaRPr lang="en-GB" dirty="0"/>
          </a:p>
        </p:txBody>
      </p:sp>
    </p:spTree>
    <p:extLst>
      <p:ext uri="{BB962C8B-B14F-4D97-AF65-F5344CB8AC3E}">
        <p14:creationId xmlns:p14="http://schemas.microsoft.com/office/powerpoint/2010/main" val="362288623"/>
      </p:ext>
    </p:extLst>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4000" dirty="0">
                <a:latin typeface="+mn-lt"/>
                <a:cs typeface="Arial" panose="020B0604020202020204" pitchFamily="34" charset="0"/>
              </a:rPr>
              <a:t>Secondary Insolvency Proceedings </a:t>
            </a:r>
            <a:r>
              <a:rPr lang="en-GB" sz="3200" i="1" dirty="0">
                <a:latin typeface="+mn-lt"/>
                <a:cs typeface="Arial" panose="020B0604020202020204" pitchFamily="34" charset="0"/>
              </a:rPr>
              <a:t>Overview</a:t>
            </a:r>
          </a:p>
        </p:txBody>
      </p:sp>
      <p:graphicFrame>
        <p:nvGraphicFramePr>
          <p:cNvPr id="5" name="Tabela 11"/>
          <p:cNvGraphicFramePr>
            <a:graphicFrameLocks noGrp="1"/>
          </p:cNvGraphicFramePr>
          <p:nvPr>
            <p:ph idx="1"/>
            <p:extLst/>
          </p:nvPr>
        </p:nvGraphicFramePr>
        <p:xfrm>
          <a:off x="457200" y="3027363"/>
          <a:ext cx="7997428" cy="3629392"/>
        </p:xfrm>
        <a:graphic>
          <a:graphicData uri="http://schemas.openxmlformats.org/drawingml/2006/table">
            <a:tbl>
              <a:tblPr firstRow="1" bandRow="1"/>
              <a:tblGrid>
                <a:gridCol w="3998714">
                  <a:extLst>
                    <a:ext uri="{9D8B030D-6E8A-4147-A177-3AD203B41FA5}">
                      <a16:colId xmlns:a16="http://schemas.microsoft.com/office/drawing/2014/main" val="20000"/>
                    </a:ext>
                  </a:extLst>
                </a:gridCol>
                <a:gridCol w="3998714">
                  <a:extLst>
                    <a:ext uri="{9D8B030D-6E8A-4147-A177-3AD203B41FA5}">
                      <a16:colId xmlns:a16="http://schemas.microsoft.com/office/drawing/2014/main" val="20001"/>
                    </a:ext>
                  </a:extLst>
                </a:gridCol>
              </a:tblGrid>
              <a:tr h="432048">
                <a:tc>
                  <a:txBody>
                    <a:bodyPr/>
                    <a:lstStyle/>
                    <a:p>
                      <a:pPr algn="ctr">
                        <a:spcBef>
                          <a:spcPts val="600"/>
                        </a:spcBef>
                        <a:defRPr sz="1800" b="0">
                          <a:solidFill>
                            <a:srgbClr val="000000"/>
                          </a:solidFill>
                        </a:defRPr>
                      </a:pPr>
                      <a:r>
                        <a:rPr sz="2400" b="1" dirty="0">
                          <a:solidFill>
                            <a:srgbClr val="FFFFFF"/>
                          </a:solidFill>
                        </a:rPr>
                        <a:t>EIR 2000</a:t>
                      </a:r>
                    </a:p>
                  </a:txBody>
                  <a:tcPr marL="45720" marR="45720" horzOverflow="overflow">
                    <a:solidFill>
                      <a:srgbClr val="A6A6A6"/>
                    </a:solidFill>
                  </a:tcPr>
                </a:tc>
                <a:tc>
                  <a:txBody>
                    <a:bodyPr/>
                    <a:lstStyle/>
                    <a:p>
                      <a:pPr algn="ctr">
                        <a:spcBef>
                          <a:spcPts val="600"/>
                        </a:spcBef>
                        <a:defRPr sz="2400"/>
                      </a:pPr>
                      <a:r>
                        <a:t>EIR 2015</a:t>
                      </a:r>
                    </a:p>
                  </a:txBody>
                  <a:tcPr marL="45720" marR="45720" horzOverflow="overflow">
                    <a:solidFill>
                      <a:srgbClr val="A6A6A6"/>
                    </a:solidFill>
                  </a:tcPr>
                </a:tc>
                <a:extLst>
                  <a:ext uri="{0D108BD9-81ED-4DB2-BD59-A6C34878D82A}">
                    <a16:rowId xmlns:a16="http://schemas.microsoft.com/office/drawing/2014/main" val="10000"/>
                  </a:ext>
                </a:extLst>
              </a:tr>
              <a:tr h="550912">
                <a:tc>
                  <a:txBody>
                    <a:bodyPr/>
                    <a:lstStyle/>
                    <a:p>
                      <a:pPr algn="ctr">
                        <a:defRPr sz="1800"/>
                      </a:pPr>
                      <a:r>
                        <a:rPr sz="2000" i="1">
                          <a:solidFill>
                            <a:srgbClr val="FF0000"/>
                          </a:solidFill>
                        </a:rPr>
                        <a:t>no regulations</a:t>
                      </a:r>
                    </a:p>
                  </a:txBody>
                  <a:tcPr marL="45720" marR="45720" horzOverflow="overflow">
                    <a:solidFill>
                      <a:srgbClr val="F2F2F2"/>
                    </a:solidFill>
                  </a:tcPr>
                </a:tc>
                <a:tc>
                  <a:txBody>
                    <a:bodyPr/>
                    <a:lstStyle/>
                    <a:p>
                      <a:pPr marL="342900" indent="-342900" algn="l">
                        <a:buSzPct val="100000"/>
                        <a:buChar char="▪"/>
                        <a:defRPr sz="2000"/>
                      </a:pPr>
                      <a:r>
                        <a:t>Right to give an undertaking</a:t>
                      </a:r>
                    </a:p>
                  </a:txBody>
                  <a:tcPr marL="45720" marR="45720" horzOverflow="overflow">
                    <a:solidFill>
                      <a:srgbClr val="F2F2F2"/>
                    </a:solidFill>
                  </a:tcPr>
                </a:tc>
                <a:extLst>
                  <a:ext uri="{0D108BD9-81ED-4DB2-BD59-A6C34878D82A}">
                    <a16:rowId xmlns:a16="http://schemas.microsoft.com/office/drawing/2014/main" val="10001"/>
                  </a:ext>
                </a:extLst>
              </a:tr>
              <a:tr h="1296144">
                <a:tc>
                  <a:txBody>
                    <a:bodyPr/>
                    <a:lstStyle/>
                    <a:p>
                      <a:pPr marL="342900" indent="-342900" algn="l" defTabSz="357188">
                        <a:buSzPct val="100000"/>
                        <a:buChar char="▪"/>
                        <a:defRPr sz="2000"/>
                      </a:pPr>
                      <a:r>
                        <a:t>Cooperation and communication:</a:t>
                      </a:r>
                    </a:p>
                    <a:p>
                      <a:pPr marL="1171575" indent="-457200" algn="l" defTabSz="400050">
                        <a:buSzPct val="100000"/>
                        <a:buChar char="✓"/>
                        <a:defRPr sz="2000"/>
                      </a:pPr>
                      <a:r>
                        <a:t>	between IP’s</a:t>
                      </a:r>
                    </a:p>
                  </a:txBody>
                  <a:tcPr marL="45720" marR="45720" horzOverflow="overflow">
                    <a:solidFill>
                      <a:srgbClr val="D9D9D9"/>
                    </a:solidFill>
                  </a:tcPr>
                </a:tc>
                <a:tc>
                  <a:txBody>
                    <a:bodyPr/>
                    <a:lstStyle/>
                    <a:p>
                      <a:pPr marL="342900" indent="-342900" algn="l">
                        <a:buSzPct val="100000"/>
                        <a:buChar char="▪"/>
                        <a:defRPr sz="2000"/>
                      </a:pPr>
                      <a:r>
                        <a:t>Cooperation and communication:</a:t>
                      </a:r>
                    </a:p>
                    <a:p>
                      <a:pPr marL="1171575" indent="-457200" algn="l" defTabSz="400050">
                        <a:buSzPct val="100000"/>
                        <a:buChar char="✓"/>
                        <a:defRPr sz="2000"/>
                      </a:pPr>
                      <a:r>
                        <a:t>between IP’s</a:t>
                      </a:r>
                    </a:p>
                    <a:p>
                      <a:pPr marL="1171575" indent="-457200" algn="l" defTabSz="400050">
                        <a:buSzPct val="100000"/>
                        <a:buChar char="✓"/>
                        <a:defRPr sz="2000">
                          <a:solidFill>
                            <a:srgbClr val="00B050"/>
                          </a:solidFill>
                        </a:defRPr>
                      </a:pPr>
                      <a:r>
                        <a:t>between courts</a:t>
                      </a:r>
                    </a:p>
                    <a:p>
                      <a:pPr marL="1171575" indent="-457200" algn="l" defTabSz="400050">
                        <a:buSzPct val="100000"/>
                        <a:buChar char="✓"/>
                        <a:defRPr sz="2000">
                          <a:solidFill>
                            <a:srgbClr val="00B050"/>
                          </a:solidFill>
                        </a:defRPr>
                      </a:pPr>
                      <a:r>
                        <a:t>between IP’s and courts</a:t>
                      </a:r>
                    </a:p>
                  </a:txBody>
                  <a:tcPr marL="45720" marR="45720" horzOverflow="overflow">
                    <a:solidFill>
                      <a:srgbClr val="D9D9D9"/>
                    </a:solidFill>
                  </a:tcPr>
                </a:tc>
                <a:extLst>
                  <a:ext uri="{0D108BD9-81ED-4DB2-BD59-A6C34878D82A}">
                    <a16:rowId xmlns:a16="http://schemas.microsoft.com/office/drawing/2014/main" val="10002"/>
                  </a:ext>
                </a:extLst>
              </a:tr>
              <a:tr h="1281648">
                <a:tc>
                  <a:txBody>
                    <a:bodyPr/>
                    <a:lstStyle/>
                    <a:p>
                      <a:pPr marL="342900" indent="-342900" algn="l">
                        <a:buSzPct val="100000"/>
                        <a:buChar char="▪"/>
                        <a:defRPr sz="2000"/>
                      </a:pPr>
                      <a:r>
                        <a:rPr dirty="0"/>
                        <a:t>Conversion of earlier proceedings:</a:t>
                      </a:r>
                    </a:p>
                    <a:p>
                      <a:pPr marL="985837" indent="-342900" algn="l">
                        <a:buSzPct val="100000"/>
                        <a:buChar char="✓"/>
                        <a:defRPr sz="2000"/>
                      </a:pPr>
                      <a:r>
                        <a:rPr dirty="0"/>
                        <a:t>into </a:t>
                      </a:r>
                      <a:r>
                        <a:rPr dirty="0">
                          <a:solidFill>
                            <a:schemeClr val="accent1"/>
                          </a:solidFill>
                        </a:rPr>
                        <a:t>winding-up proceedings</a:t>
                      </a:r>
                    </a:p>
                  </a:txBody>
                  <a:tcPr marL="45720" marR="45720" horzOverflow="overflow">
                    <a:solidFill>
                      <a:srgbClr val="F2F2F2"/>
                    </a:solidFill>
                  </a:tcPr>
                </a:tc>
                <a:tc>
                  <a:txBody>
                    <a:bodyPr/>
                    <a:lstStyle/>
                    <a:p>
                      <a:pPr marL="342900" indent="-342900" algn="l">
                        <a:buSzPct val="100000"/>
                        <a:buChar char="▪"/>
                        <a:defRPr sz="2000"/>
                      </a:pPr>
                      <a:r>
                        <a:rPr dirty="0"/>
                        <a:t>Conversion of secondary insolvency proceedings:</a:t>
                      </a:r>
                    </a:p>
                    <a:p>
                      <a:pPr marL="1000125" indent="-285750" algn="l">
                        <a:buSzPct val="100000"/>
                        <a:buChar char="✓"/>
                        <a:defRPr sz="2000"/>
                      </a:pPr>
                      <a:r>
                        <a:rPr dirty="0"/>
                        <a:t>into </a:t>
                      </a:r>
                      <a:r>
                        <a:rPr dirty="0">
                          <a:solidFill>
                            <a:schemeClr val="accent1"/>
                          </a:solidFill>
                        </a:rPr>
                        <a:t>another type of insolvency proceedings</a:t>
                      </a:r>
                    </a:p>
                  </a:txBody>
                  <a:tcPr marL="45720" marR="45720" horzOverflow="overflow">
                    <a:solidFill>
                      <a:srgbClr val="F2F2F2"/>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868747516"/>
      </p:ext>
    </p:extLst>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4000" dirty="0">
                <a:latin typeface="+mn-lt"/>
                <a:cs typeface="Arial" panose="020B0604020202020204" pitchFamily="34" charset="0"/>
              </a:rPr>
              <a:t>Secondary Insolvency Proceedings </a:t>
            </a:r>
            <a:br>
              <a:rPr lang="en-GB" sz="4000" dirty="0">
                <a:latin typeface="+mn-lt"/>
                <a:cs typeface="Arial" panose="020B0604020202020204" pitchFamily="34" charset="0"/>
              </a:rPr>
            </a:br>
            <a:r>
              <a:rPr lang="en-GB" sz="3200" i="1" dirty="0">
                <a:latin typeface="+mn-lt"/>
                <a:cs typeface="Arial" panose="020B0604020202020204" pitchFamily="34" charset="0"/>
              </a:rPr>
              <a:t>Right to give an undertaking</a:t>
            </a:r>
          </a:p>
        </p:txBody>
      </p:sp>
      <p:sp>
        <p:nvSpPr>
          <p:cNvPr id="3" name="Content Placeholder 2"/>
          <p:cNvSpPr>
            <a:spLocks noGrp="1"/>
          </p:cNvSpPr>
          <p:nvPr>
            <p:ph idx="1"/>
          </p:nvPr>
        </p:nvSpPr>
        <p:spPr>
          <a:xfrm>
            <a:off x="457200" y="3231024"/>
            <a:ext cx="8229600" cy="3296776"/>
          </a:xfrm>
        </p:spPr>
        <p:txBody>
          <a:bodyPr>
            <a:normAutofit fontScale="70000" lnSpcReduction="20000"/>
          </a:bodyPr>
          <a:lstStyle/>
          <a:p>
            <a:r>
              <a:rPr lang="en-GB" dirty="0"/>
              <a:t>Purpose: </a:t>
            </a:r>
            <a:r>
              <a:rPr lang="en-GB" b="1" dirty="0"/>
              <a:t>to avoid </a:t>
            </a:r>
            <a:r>
              <a:rPr lang="en-GB" dirty="0"/>
              <a:t>the opening of secondary insolvency proceedings</a:t>
            </a:r>
          </a:p>
          <a:p>
            <a:r>
              <a:rPr lang="en-GB" b="1" dirty="0"/>
              <a:t>Unilateral</a:t>
            </a:r>
            <a:r>
              <a:rPr lang="en-GB" dirty="0"/>
              <a:t> declaration of the insolvency practitioner</a:t>
            </a:r>
          </a:p>
          <a:p>
            <a:pPr marL="0" indent="0">
              <a:buNone/>
            </a:pPr>
            <a:endParaRPr lang="en-GB" dirty="0"/>
          </a:p>
          <a:p>
            <a:pPr marL="0" indent="0">
              <a:buNone/>
            </a:pPr>
            <a:r>
              <a:rPr lang="en-GB" dirty="0"/>
              <a:t>The undertaking :</a:t>
            </a:r>
          </a:p>
          <a:p>
            <a:r>
              <a:rPr lang="en-GB" dirty="0"/>
              <a:t>in one of the </a:t>
            </a:r>
            <a:r>
              <a:rPr lang="en-GB" b="1" dirty="0"/>
              <a:t>official languages </a:t>
            </a:r>
            <a:r>
              <a:rPr lang="en-GB" dirty="0"/>
              <a:t>of the MS of the secondary insolvency proceedings </a:t>
            </a:r>
          </a:p>
          <a:p>
            <a:r>
              <a:rPr lang="en-GB" dirty="0"/>
              <a:t>in </a:t>
            </a:r>
            <a:r>
              <a:rPr lang="en-GB" b="1" dirty="0"/>
              <a:t>writing</a:t>
            </a:r>
          </a:p>
          <a:p>
            <a:r>
              <a:rPr lang="en-GB" dirty="0"/>
              <a:t>specifying the </a:t>
            </a:r>
            <a:r>
              <a:rPr lang="en-GB" b="1" dirty="0"/>
              <a:t>factual assumptions </a:t>
            </a:r>
            <a:r>
              <a:rPr lang="en-GB" dirty="0"/>
              <a:t>on which it is based</a:t>
            </a:r>
          </a:p>
          <a:p>
            <a:r>
              <a:rPr lang="en-GB" b="1" dirty="0"/>
              <a:t>approved</a:t>
            </a:r>
            <a:r>
              <a:rPr lang="en-GB" dirty="0"/>
              <a:t> by the known local creditors</a:t>
            </a:r>
          </a:p>
        </p:txBody>
      </p:sp>
    </p:spTree>
    <p:extLst>
      <p:ext uri="{BB962C8B-B14F-4D97-AF65-F5344CB8AC3E}">
        <p14:creationId xmlns:p14="http://schemas.microsoft.com/office/powerpoint/2010/main" val="298185459"/>
      </p:ext>
    </p:extLst>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4000" dirty="0">
                <a:latin typeface="+mn-lt"/>
                <a:cs typeface="Arial" panose="020B0604020202020204" pitchFamily="34" charset="0"/>
              </a:rPr>
              <a:t>Secondary Insolvency Proceedings</a:t>
            </a:r>
            <a:br>
              <a:rPr lang="en-GB" sz="4000" dirty="0">
                <a:latin typeface="+mn-lt"/>
                <a:cs typeface="Arial" panose="020B0604020202020204" pitchFamily="34" charset="0"/>
              </a:rPr>
            </a:br>
            <a:r>
              <a:rPr lang="en-GB" sz="3200" i="1" dirty="0">
                <a:latin typeface="+mn-lt"/>
                <a:cs typeface="Arial" panose="020B0604020202020204" pitchFamily="34" charset="0"/>
              </a:rPr>
              <a:t>Right to give an undertaking</a:t>
            </a:r>
          </a:p>
        </p:txBody>
      </p:sp>
      <p:sp>
        <p:nvSpPr>
          <p:cNvPr id="3" name="Content Placeholder 2"/>
          <p:cNvSpPr>
            <a:spLocks noGrp="1"/>
          </p:cNvSpPr>
          <p:nvPr>
            <p:ph idx="1"/>
          </p:nvPr>
        </p:nvSpPr>
        <p:spPr>
          <a:xfrm>
            <a:off x="457200" y="3116062"/>
            <a:ext cx="8445500" cy="3507616"/>
          </a:xfrm>
        </p:spPr>
        <p:txBody>
          <a:bodyPr>
            <a:normAutofit fontScale="85000" lnSpcReduction="20000"/>
          </a:bodyPr>
          <a:lstStyle/>
          <a:p>
            <a:r>
              <a:rPr lang="en-GB" b="1" dirty="0"/>
              <a:t>Law applicable </a:t>
            </a:r>
            <a:r>
              <a:rPr lang="en-GB" dirty="0"/>
              <a:t>to: </a:t>
            </a:r>
          </a:p>
          <a:p>
            <a:pPr marL="971550" lvl="1" indent="-571500">
              <a:buFont typeface="+mj-lt"/>
              <a:buAutoNum type="romanLcPeriod"/>
            </a:pPr>
            <a:r>
              <a:rPr lang="en-GB" dirty="0"/>
              <a:t>the </a:t>
            </a:r>
            <a:r>
              <a:rPr lang="en-GB" u="sng" dirty="0"/>
              <a:t>distribution of proceeds </a:t>
            </a:r>
            <a:r>
              <a:rPr lang="en-GB" dirty="0"/>
              <a:t>from the realisation of assets located in the MS of the secondary insolvency proceedings,</a:t>
            </a:r>
          </a:p>
          <a:p>
            <a:pPr marL="971550" lvl="1" indent="-571500">
              <a:buFont typeface="+mj-lt"/>
              <a:buAutoNum type="romanLcPeriod"/>
            </a:pPr>
            <a:r>
              <a:rPr lang="en-GB" dirty="0"/>
              <a:t>the </a:t>
            </a:r>
            <a:r>
              <a:rPr lang="en-GB" u="sng" dirty="0"/>
              <a:t>ranking of creditors' claims</a:t>
            </a:r>
            <a:r>
              <a:rPr lang="en-GB" dirty="0"/>
              <a:t>, and </a:t>
            </a:r>
          </a:p>
          <a:p>
            <a:pPr marL="971550" lvl="1" indent="-571500">
              <a:buFont typeface="+mj-lt"/>
              <a:buAutoNum type="romanLcPeriod"/>
            </a:pPr>
            <a:r>
              <a:rPr lang="en-GB" u="sng" dirty="0"/>
              <a:t>the rights of creditors </a:t>
            </a:r>
            <a:r>
              <a:rPr lang="en-GB" dirty="0"/>
              <a:t>in relation to the assets </a:t>
            </a:r>
          </a:p>
          <a:p>
            <a:pPr lvl="1"/>
            <a:r>
              <a:rPr lang="en-GB" dirty="0"/>
              <a:t>the </a:t>
            </a:r>
            <a:r>
              <a:rPr lang="en-GB" b="1" dirty="0"/>
              <a:t>law of the MS of the secondary insolvency proceedings</a:t>
            </a:r>
          </a:p>
          <a:p>
            <a:pPr marL="457200" lvl="1" indent="0">
              <a:buNone/>
            </a:pPr>
            <a:r>
              <a:rPr lang="en-GB" b="1" dirty="0"/>
              <a:t> </a:t>
            </a:r>
          </a:p>
          <a:p>
            <a:r>
              <a:rPr lang="en-GB" dirty="0"/>
              <a:t>IP </a:t>
            </a:r>
            <a:r>
              <a:rPr lang="en-GB" b="1" dirty="0"/>
              <a:t>liable for any damage </a:t>
            </a:r>
            <a:r>
              <a:rPr lang="en-GB" dirty="0"/>
              <a:t>caused to local creditors</a:t>
            </a:r>
          </a:p>
        </p:txBody>
      </p:sp>
    </p:spTree>
    <p:extLst>
      <p:ext uri="{BB962C8B-B14F-4D97-AF65-F5344CB8AC3E}">
        <p14:creationId xmlns:p14="http://schemas.microsoft.com/office/powerpoint/2010/main" val="1523660962"/>
      </p:ext>
    </p:extLst>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4000" dirty="0">
                <a:latin typeface="+mn-lt"/>
                <a:cs typeface="Arial" panose="020B0604020202020204" pitchFamily="34" charset="0"/>
              </a:rPr>
              <a:t>Secondary Insolvency Proceedings</a:t>
            </a:r>
            <a:br>
              <a:rPr lang="en-GB" sz="4000" dirty="0">
                <a:latin typeface="+mn-lt"/>
                <a:cs typeface="Arial" panose="020B0604020202020204" pitchFamily="34" charset="0"/>
              </a:rPr>
            </a:br>
            <a:r>
              <a:rPr lang="en-GB" sz="3200" i="1" dirty="0">
                <a:latin typeface="+mn-lt"/>
                <a:cs typeface="Arial" panose="020B0604020202020204" pitchFamily="34" charset="0"/>
              </a:rPr>
              <a:t>Cooperation and communication</a:t>
            </a:r>
          </a:p>
        </p:txBody>
      </p:sp>
      <p:sp>
        <p:nvSpPr>
          <p:cNvPr id="3" name="Content Placeholder 2"/>
          <p:cNvSpPr>
            <a:spLocks noGrp="1"/>
          </p:cNvSpPr>
          <p:nvPr>
            <p:ph idx="1"/>
          </p:nvPr>
        </p:nvSpPr>
        <p:spPr/>
        <p:txBody>
          <a:bodyPr>
            <a:normAutofit fontScale="77500" lnSpcReduction="20000"/>
          </a:bodyPr>
          <a:lstStyle/>
          <a:p>
            <a:r>
              <a:rPr lang="en-GB" dirty="0"/>
              <a:t>between IP’s</a:t>
            </a:r>
          </a:p>
          <a:p>
            <a:pPr lvl="1"/>
            <a:r>
              <a:rPr lang="en-GB" dirty="0"/>
              <a:t>explore the possibility of restructuring the debtor</a:t>
            </a:r>
          </a:p>
          <a:p>
            <a:pPr lvl="1"/>
            <a:r>
              <a:rPr lang="en-GB" dirty="0"/>
              <a:t>coordinate the administration of the realisation or use of the debtor's assets and affairs</a:t>
            </a:r>
          </a:p>
          <a:p>
            <a:pPr lvl="1"/>
            <a:r>
              <a:rPr lang="en-GB" dirty="0"/>
              <a:t>conclusion of </a:t>
            </a:r>
            <a:r>
              <a:rPr lang="en-GB" b="1" dirty="0"/>
              <a:t>agreements</a:t>
            </a:r>
            <a:r>
              <a:rPr lang="en-GB" dirty="0"/>
              <a:t> or protocols</a:t>
            </a:r>
          </a:p>
          <a:p>
            <a:r>
              <a:rPr lang="en-GB" dirty="0"/>
              <a:t>between courts</a:t>
            </a:r>
          </a:p>
          <a:p>
            <a:pPr lvl="1"/>
            <a:r>
              <a:rPr lang="en-GB" dirty="0"/>
              <a:t>coordination in the appointment of the IP</a:t>
            </a:r>
          </a:p>
          <a:p>
            <a:r>
              <a:rPr lang="en-GB" dirty="0"/>
              <a:t>between IP’s and courts</a:t>
            </a:r>
          </a:p>
          <a:p>
            <a:pPr lvl="1"/>
            <a:r>
              <a:rPr lang="en-GB" dirty="0"/>
              <a:t>IP’s propositions of restructuring plans</a:t>
            </a:r>
          </a:p>
          <a:p>
            <a:endParaRPr lang="en-GB" dirty="0"/>
          </a:p>
        </p:txBody>
      </p:sp>
      <p:grpSp>
        <p:nvGrpSpPr>
          <p:cNvPr id="8" name="Group 7"/>
          <p:cNvGrpSpPr/>
          <p:nvPr/>
        </p:nvGrpSpPr>
        <p:grpSpPr>
          <a:xfrm>
            <a:off x="6182250" y="4039126"/>
            <a:ext cx="2556285" cy="2275715"/>
            <a:chOff x="6182250" y="4255026"/>
            <a:chExt cx="2556285" cy="2275715"/>
          </a:xfrm>
        </p:grpSpPr>
        <p:pic>
          <p:nvPicPr>
            <p:cNvPr id="5" name="Picture 2" descr="Picture 2"/>
            <p:cNvPicPr>
              <a:picLocks noChangeAspect="1"/>
            </p:cNvPicPr>
            <p:nvPr/>
          </p:nvPicPr>
          <p:blipFill>
            <a:blip r:embed="rId2">
              <a:extLst/>
            </a:blip>
            <a:stretch>
              <a:fillRect/>
            </a:stretch>
          </p:blipFill>
          <p:spPr>
            <a:xfrm>
              <a:off x="6622241" y="4255026"/>
              <a:ext cx="1676303" cy="1676303"/>
            </a:xfrm>
            <a:prstGeom prst="rect">
              <a:avLst/>
            </a:prstGeom>
            <a:ln w="12700">
              <a:miter lim="400000"/>
            </a:ln>
          </p:spPr>
        </p:pic>
        <p:sp>
          <p:nvSpPr>
            <p:cNvPr id="6" name="pole tekstowe 1"/>
            <p:cNvSpPr txBox="1"/>
            <p:nvPr/>
          </p:nvSpPr>
          <p:spPr>
            <a:xfrm>
              <a:off x="6233985" y="5478347"/>
              <a:ext cx="2452814" cy="830997"/>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lvl1pPr algn="ctr">
                <a:defRPr b="1"/>
              </a:lvl1pPr>
            </a:lstStyle>
            <a:p>
              <a:r>
                <a:rPr sz="1600" dirty="0"/>
                <a:t>UNCITRAL Practice Guide on Cross-Border Insolvency Cooperation</a:t>
              </a:r>
            </a:p>
          </p:txBody>
        </p:sp>
        <p:sp>
          <p:nvSpPr>
            <p:cNvPr id="7" name="Prostokąt 3"/>
            <p:cNvSpPr/>
            <p:nvPr/>
          </p:nvSpPr>
          <p:spPr>
            <a:xfrm>
              <a:off x="6182250" y="4425953"/>
              <a:ext cx="2556285" cy="2104788"/>
            </a:xfrm>
            <a:prstGeom prst="rect">
              <a:avLst/>
            </a:prstGeom>
            <a:ln w="25400">
              <a:solidFill>
                <a:schemeClr val="bg1">
                  <a:lumMod val="75000"/>
                </a:schemeClr>
              </a:solidFill>
            </a:ln>
          </p:spPr>
          <p:txBody>
            <a:bodyPr lIns="45719" rIns="45719" anchor="ctr"/>
            <a:lstStyle/>
            <a:p>
              <a:pPr algn="ctr"/>
              <a:endParaRPr/>
            </a:p>
          </p:txBody>
        </p:sp>
      </p:grpSp>
    </p:spTree>
    <p:extLst>
      <p:ext uri="{BB962C8B-B14F-4D97-AF65-F5344CB8AC3E}">
        <p14:creationId xmlns:p14="http://schemas.microsoft.com/office/powerpoint/2010/main" val="1574781506"/>
      </p:ext>
    </p:extLst>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4000" dirty="0">
                <a:latin typeface="+mn-lt"/>
                <a:cs typeface="Arial" panose="020B0604020202020204" pitchFamily="34" charset="0"/>
              </a:rPr>
              <a:t>Secondary Insolvency Proceedings</a:t>
            </a:r>
            <a:br>
              <a:rPr lang="en-GB" sz="4000" dirty="0">
                <a:latin typeface="+mn-lt"/>
                <a:cs typeface="Arial" panose="020B0604020202020204" pitchFamily="34" charset="0"/>
              </a:rPr>
            </a:br>
            <a:r>
              <a:rPr lang="en-GB" sz="3200" i="1" dirty="0">
                <a:latin typeface="+mn-lt"/>
                <a:cs typeface="Arial" panose="020B0604020202020204" pitchFamily="34" charset="0"/>
              </a:rPr>
              <a:t>Conversion of proceedings</a:t>
            </a:r>
          </a:p>
        </p:txBody>
      </p:sp>
      <p:sp>
        <p:nvSpPr>
          <p:cNvPr id="3" name="Content Placeholder 2"/>
          <p:cNvSpPr>
            <a:spLocks noGrp="1"/>
          </p:cNvSpPr>
          <p:nvPr>
            <p:ph idx="1"/>
          </p:nvPr>
        </p:nvSpPr>
        <p:spPr>
          <a:xfrm>
            <a:off x="457200" y="3319924"/>
            <a:ext cx="8458200" cy="3151354"/>
          </a:xfrm>
        </p:spPr>
        <p:txBody>
          <a:bodyPr>
            <a:normAutofit fontScale="77500" lnSpcReduction="20000"/>
          </a:bodyPr>
          <a:lstStyle/>
          <a:p>
            <a:pPr marL="0" indent="0">
              <a:buNone/>
            </a:pPr>
            <a:r>
              <a:rPr lang="en-GB" dirty="0"/>
              <a:t>art. 37 EIR 2000</a:t>
            </a:r>
          </a:p>
          <a:p>
            <a:r>
              <a:rPr lang="en-GB" i="1" dirty="0"/>
              <a:t>(…) proceedings listed in Annex A previously opened in another Member State be</a:t>
            </a:r>
            <a:r>
              <a:rPr lang="en-GB" b="1" i="1" dirty="0"/>
              <a:t> converted into winding-up proceedings </a:t>
            </a:r>
            <a:r>
              <a:rPr lang="en-GB" i="1" dirty="0"/>
              <a:t>(…)</a:t>
            </a:r>
          </a:p>
          <a:p>
            <a:endParaRPr lang="en-GB" dirty="0"/>
          </a:p>
          <a:p>
            <a:pPr marL="0" indent="0">
              <a:buNone/>
            </a:pPr>
            <a:r>
              <a:rPr lang="en-GB" dirty="0"/>
              <a:t>art. 51 EIR 2015</a:t>
            </a:r>
          </a:p>
          <a:p>
            <a:r>
              <a:rPr lang="en-GB" i="1" dirty="0"/>
              <a:t>(…) conversion of the secondary insolvency proceedings </a:t>
            </a:r>
            <a:r>
              <a:rPr lang="en-GB" b="1" i="1" dirty="0"/>
              <a:t>into another</a:t>
            </a:r>
            <a:r>
              <a:rPr lang="en-GB" i="1" dirty="0"/>
              <a:t> </a:t>
            </a:r>
            <a:r>
              <a:rPr lang="en-GB" b="1" i="1" dirty="0"/>
              <a:t>type of insolvency proceedings </a:t>
            </a:r>
            <a:r>
              <a:rPr lang="en-GB" i="1" dirty="0"/>
              <a:t>listed in Annex A (…)</a:t>
            </a:r>
          </a:p>
        </p:txBody>
      </p:sp>
    </p:spTree>
    <p:extLst>
      <p:ext uri="{BB962C8B-B14F-4D97-AF65-F5344CB8AC3E}">
        <p14:creationId xmlns:p14="http://schemas.microsoft.com/office/powerpoint/2010/main" val="1764305714"/>
      </p:ext>
    </p:extLst>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22420" y="2157057"/>
            <a:ext cx="7772400" cy="1470025"/>
          </a:xfrm>
        </p:spPr>
        <p:txBody>
          <a:bodyPr>
            <a:normAutofit/>
          </a:bodyPr>
          <a:lstStyle/>
          <a:p>
            <a:r>
              <a:rPr lang="en-GB" sz="4000" b="1" dirty="0"/>
              <a:t>Rules of jurisdiction</a:t>
            </a:r>
          </a:p>
        </p:txBody>
      </p:sp>
      <p:sp>
        <p:nvSpPr>
          <p:cNvPr id="4" name="Rectangle 3"/>
          <p:cNvSpPr/>
          <p:nvPr/>
        </p:nvSpPr>
        <p:spPr>
          <a:xfrm>
            <a:off x="737956" y="4439128"/>
            <a:ext cx="7741328" cy="1040285"/>
          </a:xfrm>
          <a:prstGeom prst="rect">
            <a:avLst/>
          </a:prstGeom>
        </p:spPr>
        <p:txBody>
          <a:bodyPr wrap="square">
            <a:spAutoFit/>
          </a:bodyPr>
          <a:lstStyle/>
          <a:p>
            <a:pPr lvl="0" algn="ctr">
              <a:spcBef>
                <a:spcPct val="20000"/>
              </a:spcBef>
            </a:pPr>
            <a:r>
              <a:rPr lang="en-GB" sz="2800" dirty="0" err="1">
                <a:solidFill>
                  <a:prstClr val="black">
                    <a:tint val="75000"/>
                  </a:prstClr>
                </a:solidFill>
              </a:rPr>
              <a:t>Norkus</a:t>
            </a:r>
            <a:r>
              <a:rPr lang="en-GB" sz="2800" dirty="0">
                <a:solidFill>
                  <a:prstClr val="black">
                    <a:tint val="75000"/>
                  </a:prstClr>
                </a:solidFill>
              </a:rPr>
              <a:t> Rimvydas</a:t>
            </a:r>
          </a:p>
          <a:p>
            <a:pPr lvl="0" algn="ctr">
              <a:spcBef>
                <a:spcPct val="20000"/>
              </a:spcBef>
            </a:pPr>
            <a:r>
              <a:rPr lang="en-IE" sz="2800" dirty="0">
                <a:solidFill>
                  <a:prstClr val="black">
                    <a:tint val="75000"/>
                  </a:prstClr>
                </a:solidFill>
              </a:rPr>
              <a:t>(President, Supreme Court of Lithuania)</a:t>
            </a:r>
          </a:p>
        </p:txBody>
      </p:sp>
    </p:spTree>
    <p:extLst>
      <p:ext uri="{BB962C8B-B14F-4D97-AF65-F5344CB8AC3E}">
        <p14:creationId xmlns:p14="http://schemas.microsoft.com/office/powerpoint/2010/main" val="231937422"/>
      </p:ext>
    </p:extLst>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dirty="0">
                <a:latin typeface="+mn-lt"/>
                <a:cs typeface="Arial" panose="020B0604020202020204" pitchFamily="34" charset="0"/>
              </a:rPr>
              <a:t>Rules of insolvency jurisdiction</a:t>
            </a:r>
          </a:p>
        </p:txBody>
      </p:sp>
      <p:graphicFrame>
        <p:nvGraphicFramePr>
          <p:cNvPr id="4" name="Content Placeholder 3"/>
          <p:cNvGraphicFramePr>
            <a:graphicFrameLocks noGrp="1"/>
          </p:cNvGraphicFramePr>
          <p:nvPr>
            <p:ph idx="1"/>
            <p:extLst/>
          </p:nvPr>
        </p:nvGraphicFramePr>
        <p:xfrm>
          <a:off x="457200" y="3027363"/>
          <a:ext cx="8229600" cy="31511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89432249"/>
      </p:ext>
    </p:extLst>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4000" dirty="0">
                <a:latin typeface="+mn-lt"/>
                <a:cs typeface="Arial" panose="020B0604020202020204" pitchFamily="34" charset="0"/>
              </a:rPr>
              <a:t>Rules on jurisdiction for the opening of </a:t>
            </a:r>
            <a:r>
              <a:rPr lang="en-GB" sz="4000" u="sng" dirty="0">
                <a:latin typeface="+mn-lt"/>
                <a:cs typeface="Arial" panose="020B0604020202020204" pitchFamily="34" charset="0"/>
              </a:rPr>
              <a:t>main proceedings</a:t>
            </a:r>
          </a:p>
        </p:txBody>
      </p:sp>
      <p:sp>
        <p:nvSpPr>
          <p:cNvPr id="3" name="Content Placeholder 2"/>
          <p:cNvSpPr>
            <a:spLocks noGrp="1"/>
          </p:cNvSpPr>
          <p:nvPr>
            <p:ph idx="1"/>
          </p:nvPr>
        </p:nvSpPr>
        <p:spPr>
          <a:xfrm>
            <a:off x="457200" y="3249765"/>
            <a:ext cx="8229600" cy="3151354"/>
          </a:xfrm>
        </p:spPr>
        <p:txBody>
          <a:bodyPr>
            <a:normAutofit fontScale="85000" lnSpcReduction="20000"/>
          </a:bodyPr>
          <a:lstStyle/>
          <a:p>
            <a:r>
              <a:rPr lang="en-US" dirty="0"/>
              <a:t>COMI as a connecting factor for both</a:t>
            </a:r>
            <a:r>
              <a:rPr lang="lt-LT" dirty="0"/>
              <a:t> </a:t>
            </a:r>
            <a:r>
              <a:rPr lang="en-US" dirty="0"/>
              <a:t>natural and legal persons;</a:t>
            </a:r>
          </a:p>
          <a:p>
            <a:r>
              <a:rPr lang="en-US" dirty="0"/>
              <a:t>Method to determine COMI codified in Article 3(1) – influence of the CJEU;</a:t>
            </a:r>
          </a:p>
          <a:p>
            <a:r>
              <a:rPr lang="en-US" dirty="0"/>
              <a:t>COMI presumptions. Or not really presumptions?</a:t>
            </a:r>
          </a:p>
          <a:p>
            <a:r>
              <a:rPr lang="en-US" dirty="0"/>
              <a:t>3 and 6 month look-back periods;</a:t>
            </a:r>
          </a:p>
          <a:p>
            <a:r>
              <a:rPr lang="en-US" dirty="0"/>
              <a:t>Role of courts clarified</a:t>
            </a:r>
            <a:r>
              <a:rPr lang="lt-LT" dirty="0"/>
              <a:t> (Articles 4 and 5)</a:t>
            </a:r>
            <a:r>
              <a:rPr lang="en-US" dirty="0"/>
              <a:t>;</a:t>
            </a:r>
          </a:p>
          <a:p>
            <a:r>
              <a:rPr lang="en-US" dirty="0"/>
              <a:t>Jurisdictional framework improved.</a:t>
            </a:r>
            <a:endParaRPr lang="en-GB" dirty="0"/>
          </a:p>
        </p:txBody>
      </p:sp>
    </p:spTree>
    <p:extLst>
      <p:ext uri="{BB962C8B-B14F-4D97-AF65-F5344CB8AC3E}">
        <p14:creationId xmlns:p14="http://schemas.microsoft.com/office/powerpoint/2010/main" val="1025440933"/>
      </p:ext>
    </p:extLst>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4000" dirty="0">
                <a:latin typeface="+mn-lt"/>
                <a:cs typeface="Arial" panose="020B0604020202020204" pitchFamily="34" charset="0"/>
              </a:rPr>
              <a:t>Rules on jurisdiction for the opening of </a:t>
            </a:r>
            <a:r>
              <a:rPr lang="en-GB" sz="4000" u="sng" dirty="0">
                <a:latin typeface="+mn-lt"/>
                <a:cs typeface="Arial" panose="020B0604020202020204" pitchFamily="34" charset="0"/>
              </a:rPr>
              <a:t>secondary proceedings</a:t>
            </a:r>
          </a:p>
        </p:txBody>
      </p:sp>
      <p:sp>
        <p:nvSpPr>
          <p:cNvPr id="3" name="Content Placeholder 2"/>
          <p:cNvSpPr>
            <a:spLocks noGrp="1"/>
          </p:cNvSpPr>
          <p:nvPr>
            <p:ph idx="1"/>
          </p:nvPr>
        </p:nvSpPr>
        <p:spPr>
          <a:xfrm>
            <a:off x="457200" y="3489462"/>
            <a:ext cx="8229600" cy="3151354"/>
          </a:xfrm>
        </p:spPr>
        <p:txBody>
          <a:bodyPr>
            <a:normAutofit fontScale="85000" lnSpcReduction="20000"/>
          </a:bodyPr>
          <a:lstStyle/>
          <a:p>
            <a:r>
              <a:rPr lang="en-US" dirty="0"/>
              <a:t>‘Establishment’ as a connecting factor;</a:t>
            </a:r>
          </a:p>
          <a:p>
            <a:r>
              <a:rPr lang="en-US" dirty="0"/>
              <a:t>Retrospective or present assessment of the existence of an ‘establishment’?</a:t>
            </a:r>
          </a:p>
          <a:p>
            <a:r>
              <a:rPr lang="en-US" dirty="0"/>
              <a:t>Definition of ‘establishment’ slightly changed, moment in time for existence of ‘establishment’ clarified (Article 2(10));</a:t>
            </a:r>
          </a:p>
          <a:p>
            <a:r>
              <a:rPr lang="en-US" dirty="0"/>
              <a:t>Difficulties in application of the principle ‘</a:t>
            </a:r>
            <a:r>
              <a:rPr lang="en-US" i="1" dirty="0"/>
              <a:t>The debtor's insolvency shall not be re-examined</a:t>
            </a:r>
            <a:r>
              <a:rPr lang="en-US" dirty="0"/>
              <a:t>’</a:t>
            </a:r>
            <a:endParaRPr lang="en-GB" dirty="0"/>
          </a:p>
        </p:txBody>
      </p:sp>
    </p:spTree>
    <p:extLst>
      <p:ext uri="{BB962C8B-B14F-4D97-AF65-F5344CB8AC3E}">
        <p14:creationId xmlns:p14="http://schemas.microsoft.com/office/powerpoint/2010/main" val="1029493756"/>
      </p:ext>
    </p:extLst>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4000" dirty="0">
                <a:latin typeface="+mn-lt"/>
                <a:cs typeface="Arial" panose="020B0604020202020204" pitchFamily="34" charset="0"/>
              </a:rPr>
              <a:t>Rules on jurisdiction for</a:t>
            </a:r>
            <a:br>
              <a:rPr lang="en-GB" sz="4000" dirty="0">
                <a:latin typeface="+mn-lt"/>
                <a:cs typeface="Arial" panose="020B0604020202020204" pitchFamily="34" charset="0"/>
              </a:rPr>
            </a:br>
            <a:r>
              <a:rPr lang="en-GB" sz="4000" u="sng" dirty="0">
                <a:latin typeface="+mn-lt"/>
                <a:cs typeface="Arial" panose="020B0604020202020204" pitchFamily="34" charset="0"/>
              </a:rPr>
              <a:t>related actions</a:t>
            </a:r>
          </a:p>
        </p:txBody>
      </p:sp>
      <p:sp>
        <p:nvSpPr>
          <p:cNvPr id="3" name="Content Placeholder 2"/>
          <p:cNvSpPr>
            <a:spLocks noGrp="1"/>
          </p:cNvSpPr>
          <p:nvPr>
            <p:ph idx="1"/>
          </p:nvPr>
        </p:nvSpPr>
        <p:spPr>
          <a:xfrm>
            <a:off x="457200" y="3382930"/>
            <a:ext cx="8229600" cy="3151354"/>
          </a:xfrm>
        </p:spPr>
        <p:txBody>
          <a:bodyPr>
            <a:normAutofit lnSpcReduction="10000"/>
          </a:bodyPr>
          <a:lstStyle/>
          <a:p>
            <a:r>
              <a:rPr lang="en-GB" dirty="0"/>
              <a:t>Express jurisdictional rules introduced </a:t>
            </a:r>
            <a:br>
              <a:rPr lang="en-GB" dirty="0"/>
            </a:br>
            <a:r>
              <a:rPr lang="en-GB" dirty="0"/>
              <a:t>(Article 6) – influence of the CJEU;</a:t>
            </a:r>
          </a:p>
          <a:p>
            <a:r>
              <a:rPr lang="en-GB" dirty="0"/>
              <a:t>Still no substantive criteria in the </a:t>
            </a:r>
            <a:r>
              <a:rPr lang="en-GB" dirty="0" err="1"/>
              <a:t>EIRa</a:t>
            </a:r>
            <a:r>
              <a:rPr lang="en-GB" dirty="0"/>
              <a:t> itself;</a:t>
            </a:r>
          </a:p>
          <a:p>
            <a:r>
              <a:rPr lang="en-GB" dirty="0"/>
              <a:t>Existing </a:t>
            </a:r>
            <a:r>
              <a:rPr lang="en-GB" dirty="0" err="1"/>
              <a:t>caselaw</a:t>
            </a:r>
            <a:r>
              <a:rPr lang="en-GB" dirty="0"/>
              <a:t> of CJEU remains relevant; </a:t>
            </a:r>
          </a:p>
          <a:p>
            <a:r>
              <a:rPr lang="en-GB" dirty="0"/>
              <a:t>More clarity and jurisdictional flexibility for insolvency practitioner.</a:t>
            </a:r>
          </a:p>
        </p:txBody>
      </p:sp>
    </p:spTree>
    <p:extLst>
      <p:ext uri="{BB962C8B-B14F-4D97-AF65-F5344CB8AC3E}">
        <p14:creationId xmlns:p14="http://schemas.microsoft.com/office/powerpoint/2010/main" val="425813213"/>
      </p:ext>
    </p:extLst>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315784" y="2176525"/>
            <a:ext cx="8539892" cy="1838425"/>
          </a:xfrm>
        </p:spPr>
        <p:txBody>
          <a:bodyPr/>
          <a:lstStyle/>
          <a:p>
            <a:pPr>
              <a:spcAft>
                <a:spcPts val="1200"/>
              </a:spcAft>
            </a:pPr>
            <a:r>
              <a:rPr lang="en-GB" b="1" dirty="0"/>
              <a:t>Turnaround Wing Project: </a:t>
            </a:r>
            <a:br>
              <a:rPr lang="en-GB" b="1" dirty="0"/>
            </a:br>
            <a:r>
              <a:rPr lang="en-GB" b="1" dirty="0"/>
              <a:t>The EU Commission Directive proposal and the practicalities </a:t>
            </a:r>
            <a:br>
              <a:rPr lang="en-GB" b="1" dirty="0"/>
            </a:br>
            <a:r>
              <a:rPr lang="en-GB" b="1" dirty="0"/>
              <a:t>of its legal implementation</a:t>
            </a:r>
            <a:endParaRPr lang="en-US" sz="3200" b="1" dirty="0"/>
          </a:p>
        </p:txBody>
      </p:sp>
      <p:sp>
        <p:nvSpPr>
          <p:cNvPr id="3" name="Subtitle 2"/>
          <p:cNvSpPr>
            <a:spLocks noGrp="1"/>
          </p:cNvSpPr>
          <p:nvPr>
            <p:ph type="subTitle" idx="1"/>
          </p:nvPr>
        </p:nvSpPr>
        <p:spPr>
          <a:xfrm>
            <a:off x="0" y="4683201"/>
            <a:ext cx="9144000" cy="1752600"/>
          </a:xfrm>
        </p:spPr>
        <p:txBody>
          <a:bodyPr rtlCol="0">
            <a:noAutofit/>
          </a:bodyPr>
          <a:lstStyle/>
          <a:p>
            <a:pPr fontAlgn="auto">
              <a:spcBef>
                <a:spcPts val="0"/>
              </a:spcBef>
              <a:spcAft>
                <a:spcPts val="600"/>
              </a:spcAft>
              <a:defRPr/>
            </a:pPr>
            <a:r>
              <a:rPr lang="en-GB" sz="2400" dirty="0">
                <a:solidFill>
                  <a:srgbClr val="000000"/>
                </a:solidFill>
              </a:rPr>
              <a:t>Moderator: Alberto </a:t>
            </a:r>
            <a:r>
              <a:rPr lang="en-GB" sz="2400" dirty="0" err="1">
                <a:solidFill>
                  <a:srgbClr val="000000"/>
                </a:solidFill>
              </a:rPr>
              <a:t>Núñez</a:t>
            </a:r>
            <a:r>
              <a:rPr lang="en-GB" sz="2400" dirty="0">
                <a:solidFill>
                  <a:srgbClr val="000000"/>
                </a:solidFill>
              </a:rPr>
              <a:t>-Lagos (</a:t>
            </a:r>
            <a:r>
              <a:rPr lang="en-GB" sz="2400" dirty="0" err="1">
                <a:solidFill>
                  <a:srgbClr val="000000"/>
                </a:solidFill>
              </a:rPr>
              <a:t>Uría</a:t>
            </a:r>
            <a:r>
              <a:rPr lang="en-GB" sz="2400" dirty="0">
                <a:solidFill>
                  <a:srgbClr val="000000"/>
                </a:solidFill>
              </a:rPr>
              <a:t> Menéndez, Spain)</a:t>
            </a:r>
          </a:p>
          <a:p>
            <a:pPr fontAlgn="auto">
              <a:spcBef>
                <a:spcPts val="0"/>
              </a:spcBef>
              <a:spcAft>
                <a:spcPts val="600"/>
              </a:spcAft>
              <a:defRPr/>
            </a:pPr>
            <a:r>
              <a:rPr lang="en-GB" sz="2400" dirty="0">
                <a:solidFill>
                  <a:srgbClr val="000000"/>
                </a:solidFill>
              </a:rPr>
              <a:t>Catherine Ottaway (HOCHE Société d’Avocats, France)</a:t>
            </a:r>
          </a:p>
          <a:p>
            <a:pPr fontAlgn="auto">
              <a:spcBef>
                <a:spcPts val="0"/>
              </a:spcBef>
              <a:spcAft>
                <a:spcPts val="600"/>
              </a:spcAft>
              <a:defRPr/>
            </a:pPr>
            <a:r>
              <a:rPr lang="en-GB" sz="2400" dirty="0">
                <a:solidFill>
                  <a:srgbClr val="000000"/>
                </a:solidFill>
              </a:rPr>
              <a:t>Robert van Galen (NautaDutilh, The Netherlands)</a:t>
            </a:r>
          </a:p>
          <a:p>
            <a:pPr fontAlgn="auto">
              <a:spcBef>
                <a:spcPts val="0"/>
              </a:spcBef>
              <a:spcAft>
                <a:spcPts val="600"/>
              </a:spcAft>
              <a:defRPr/>
            </a:pPr>
            <a:r>
              <a:rPr lang="en-GB" sz="2400" dirty="0">
                <a:solidFill>
                  <a:srgbClr val="000000"/>
                </a:solidFill>
              </a:rPr>
              <a:t>Wolf Waschkuhn (One Square Advisors, UK)</a:t>
            </a:r>
          </a:p>
        </p:txBody>
      </p:sp>
    </p:spTree>
    <p:extLst>
      <p:ext uri="{BB962C8B-B14F-4D97-AF65-F5344CB8AC3E}">
        <p14:creationId xmlns:p14="http://schemas.microsoft.com/office/powerpoint/2010/main" val="666932059"/>
      </p:ext>
    </p:extLst>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2959747"/>
          </a:xfrm>
        </p:spPr>
        <p:txBody>
          <a:bodyPr>
            <a:normAutofit lnSpcReduction="10000"/>
          </a:bodyPr>
          <a:lstStyle/>
          <a:p>
            <a:pPr marL="0" indent="0" algn="ctr">
              <a:spcAft>
                <a:spcPts val="1200"/>
              </a:spcAft>
              <a:buNone/>
            </a:pPr>
            <a:r>
              <a:rPr lang="en-GB" sz="2800" b="1"/>
              <a:t>Factual situation</a:t>
            </a:r>
            <a:endParaRPr lang="en-GB" sz="2800" b="1" dirty="0"/>
          </a:p>
          <a:p>
            <a:pPr>
              <a:spcAft>
                <a:spcPts val="1200"/>
              </a:spcAft>
            </a:pPr>
            <a:r>
              <a:rPr lang="en-GB" sz="2200"/>
              <a:t>The Proposal the product of very different approaches and philosophies to restructuring</a:t>
            </a:r>
            <a:endParaRPr lang="en-GB" sz="2200" dirty="0"/>
          </a:p>
          <a:p>
            <a:pPr>
              <a:spcAft>
                <a:spcPts val="1200"/>
              </a:spcAft>
            </a:pPr>
            <a:r>
              <a:rPr lang="en-GB" sz="2200"/>
              <a:t>It is difficult to replicate the effort and process lead by the Commission short term</a:t>
            </a:r>
            <a:endParaRPr lang="en-GB" sz="2200" dirty="0"/>
          </a:p>
          <a:p>
            <a:pPr>
              <a:spcAft>
                <a:spcPts val="1200"/>
              </a:spcAft>
            </a:pPr>
            <a:r>
              <a:rPr lang="en-GB" sz="2200"/>
              <a:t>It is very important and urgent that Europe has a competitive restructuring framework, especially for European based groups</a:t>
            </a:r>
            <a:endParaRPr lang="en-GB" sz="2200" dirty="0"/>
          </a:p>
        </p:txBody>
      </p:sp>
    </p:spTree>
    <p:extLst>
      <p:ext uri="{BB962C8B-B14F-4D97-AF65-F5344CB8AC3E}">
        <p14:creationId xmlns:p14="http://schemas.microsoft.com/office/powerpoint/2010/main" val="319201504"/>
      </p:ext>
    </p:extLst>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2959747"/>
          </a:xfrm>
        </p:spPr>
        <p:txBody>
          <a:bodyPr>
            <a:normAutofit/>
          </a:bodyPr>
          <a:lstStyle/>
          <a:p>
            <a:pPr marL="0" indent="0" algn="ctr">
              <a:spcAft>
                <a:spcPts val="1200"/>
              </a:spcAft>
              <a:buNone/>
            </a:pPr>
            <a:r>
              <a:rPr lang="en-GB" sz="2800" b="1"/>
              <a:t>Risks</a:t>
            </a:r>
            <a:endParaRPr lang="en-GB" sz="2800" b="1" dirty="0"/>
          </a:p>
          <a:p>
            <a:pPr>
              <a:spcAft>
                <a:spcPts val="1200"/>
              </a:spcAft>
            </a:pPr>
            <a:r>
              <a:rPr lang="en-GB" sz="2200"/>
              <a:t>The Proposal is not implemented in the short term because it is not “perfect”</a:t>
            </a:r>
            <a:endParaRPr lang="en-GB" sz="2200" dirty="0"/>
          </a:p>
          <a:p>
            <a:pPr>
              <a:spcAft>
                <a:spcPts val="1200"/>
              </a:spcAft>
            </a:pPr>
            <a:r>
              <a:rPr lang="en-GB" sz="2200"/>
              <a:t>Those Member States that choose to implement the Directive in a less liberal version will be less competitive than their more liberal neighbours and the UK schemes</a:t>
            </a:r>
            <a:endParaRPr lang="en-GB" sz="2200" dirty="0"/>
          </a:p>
        </p:txBody>
      </p:sp>
    </p:spTree>
    <p:extLst>
      <p:ext uri="{BB962C8B-B14F-4D97-AF65-F5344CB8AC3E}">
        <p14:creationId xmlns:p14="http://schemas.microsoft.com/office/powerpoint/2010/main" val="1735450323"/>
      </p:ext>
    </p:extLst>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00225"/>
            <a:ext cx="8229600" cy="4090436"/>
          </a:xfrm>
        </p:spPr>
        <p:txBody>
          <a:bodyPr>
            <a:normAutofit/>
          </a:bodyPr>
          <a:lstStyle/>
          <a:p>
            <a:pPr marL="0" indent="0" algn="ctr">
              <a:spcAft>
                <a:spcPts val="1200"/>
              </a:spcAft>
              <a:buNone/>
            </a:pPr>
            <a:r>
              <a:rPr lang="en-GB" sz="2800" b="1"/>
              <a:t>Solution</a:t>
            </a:r>
            <a:endParaRPr lang="en-GB" sz="2800" b="1" dirty="0"/>
          </a:p>
          <a:p>
            <a:pPr>
              <a:spcAft>
                <a:spcPts val="1200"/>
              </a:spcAft>
            </a:pPr>
            <a:r>
              <a:rPr lang="en-GB" sz="2200"/>
              <a:t>Enactment of the Proposal as it is. Avoid technical excuses</a:t>
            </a:r>
            <a:endParaRPr lang="en-GB" sz="2200" dirty="0"/>
          </a:p>
          <a:p>
            <a:pPr>
              <a:spcAft>
                <a:spcPts val="1200"/>
              </a:spcAft>
            </a:pPr>
            <a:r>
              <a:rPr lang="en-GB" sz="2200"/>
              <a:t>Transposition of the Proposal locally through different legislative tools (more than one or two laws for transportation)</a:t>
            </a:r>
          </a:p>
          <a:p>
            <a:pPr>
              <a:spcAft>
                <a:spcPts val="1200"/>
              </a:spcAft>
            </a:pPr>
            <a:r>
              <a:rPr lang="en-GB" sz="2200"/>
              <a:t>One of the legislative tool should cover restructuring.</a:t>
            </a:r>
          </a:p>
          <a:p>
            <a:pPr marL="857250" lvl="1" indent="-457200">
              <a:spcAft>
                <a:spcPts val="1200"/>
              </a:spcAft>
              <a:buFont typeface="+mj-lt"/>
              <a:buAutoNum type="romanLcPeriod"/>
            </a:pPr>
            <a:r>
              <a:rPr lang="en-GB" sz="1800"/>
              <a:t>for sophisticated stakeholders (i.e. a EU transnational groups with at least regular Headquarters in EU/normally with sophisticated creditors)</a:t>
            </a:r>
          </a:p>
          <a:p>
            <a:pPr marL="857250" lvl="1" indent="-457200">
              <a:spcAft>
                <a:spcPts val="1200"/>
              </a:spcAft>
              <a:buFont typeface="+mj-lt"/>
              <a:buAutoNum type="romanLcPeriod"/>
            </a:pPr>
            <a:r>
              <a:rPr lang="en-GB" sz="1800"/>
              <a:t>in the most liberal form</a:t>
            </a:r>
            <a:r>
              <a:rPr lang="en-GB" sz="1800">
                <a:cs typeface="Arial"/>
              </a:rPr>
              <a:t>→ i.e. court intervention only for sanctioning a restructuring plan if it foresees cramdown</a:t>
            </a:r>
            <a:endParaRPr lang="en-GB" sz="1800" dirty="0"/>
          </a:p>
        </p:txBody>
      </p:sp>
    </p:spTree>
    <p:extLst>
      <p:ext uri="{BB962C8B-B14F-4D97-AF65-F5344CB8AC3E}">
        <p14:creationId xmlns:p14="http://schemas.microsoft.com/office/powerpoint/2010/main" val="1975176915"/>
      </p:ext>
    </p:extLst>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685800" y="1992426"/>
            <a:ext cx="7772400" cy="1838425"/>
          </a:xfrm>
        </p:spPr>
        <p:txBody>
          <a:bodyPr/>
          <a:lstStyle/>
          <a:p>
            <a:pPr>
              <a:spcAft>
                <a:spcPts val="2400"/>
              </a:spcAft>
            </a:pPr>
            <a:r>
              <a:rPr lang="en-GB" sz="4000" b="1" dirty="0"/>
              <a:t>Delegate Coffee Break</a:t>
            </a:r>
            <a:br>
              <a:rPr lang="en-GB" sz="4000" b="1" dirty="0"/>
            </a:br>
            <a:br>
              <a:rPr lang="en-GB" sz="4000" b="1" dirty="0"/>
            </a:br>
            <a:r>
              <a:rPr lang="en-GB" sz="2400" b="1" dirty="0"/>
              <a:t>Kindly Sponsored By</a:t>
            </a:r>
            <a:endParaRPr lang="en-US" sz="2400" b="1" dirty="0"/>
          </a:p>
        </p:txBody>
      </p:sp>
      <p:sp>
        <p:nvSpPr>
          <p:cNvPr id="6" name="TextBox 2"/>
          <p:cNvSpPr txBox="1">
            <a:spLocks noChangeArrowheads="1"/>
          </p:cNvSpPr>
          <p:nvPr/>
        </p:nvSpPr>
        <p:spPr bwMode="auto">
          <a:xfrm>
            <a:off x="2411413" y="5836172"/>
            <a:ext cx="4321175" cy="3698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800" dirty="0" err="1">
                <a:latin typeface="Verdana" charset="0"/>
                <a:cs typeface="Verdana" charset="0"/>
              </a:rPr>
              <a:t>www.cpo.nl</a:t>
            </a:r>
            <a:endParaRPr lang="en-US" sz="1800" dirty="0">
              <a:latin typeface="Verdana" charset="0"/>
              <a:cs typeface="Verdana"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62865" y="3911129"/>
            <a:ext cx="4758812" cy="1844764"/>
          </a:xfrm>
          <a:prstGeom prst="rect">
            <a:avLst/>
          </a:prstGeom>
        </p:spPr>
      </p:pic>
    </p:spTree>
    <p:extLst>
      <p:ext uri="{BB962C8B-B14F-4D97-AF65-F5344CB8AC3E}">
        <p14:creationId xmlns:p14="http://schemas.microsoft.com/office/powerpoint/2010/main" val="2796535106"/>
      </p:ext>
    </p:extLst>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315784" y="2509034"/>
            <a:ext cx="8539892" cy="1838425"/>
          </a:xfrm>
        </p:spPr>
        <p:txBody>
          <a:bodyPr/>
          <a:lstStyle/>
          <a:p>
            <a:pPr>
              <a:spcAft>
                <a:spcPts val="1200"/>
              </a:spcAft>
            </a:pPr>
            <a:r>
              <a:rPr lang="en-GB" sz="4800" b="1" dirty="0"/>
              <a:t>Update on INSOL International Principles of Multi-Creditor Workouts</a:t>
            </a:r>
            <a:endParaRPr lang="en-US" sz="4800" b="1" dirty="0"/>
          </a:p>
        </p:txBody>
      </p:sp>
      <p:sp>
        <p:nvSpPr>
          <p:cNvPr id="3" name="Subtitle 2"/>
          <p:cNvSpPr>
            <a:spLocks noGrp="1"/>
          </p:cNvSpPr>
          <p:nvPr>
            <p:ph type="subTitle" idx="1"/>
          </p:nvPr>
        </p:nvSpPr>
        <p:spPr>
          <a:xfrm>
            <a:off x="0" y="5105400"/>
            <a:ext cx="9144000" cy="1752600"/>
          </a:xfrm>
        </p:spPr>
        <p:txBody>
          <a:bodyPr rtlCol="0">
            <a:noAutofit/>
          </a:bodyPr>
          <a:lstStyle/>
          <a:p>
            <a:pPr fontAlgn="auto">
              <a:spcBef>
                <a:spcPts val="0"/>
              </a:spcBef>
              <a:spcAft>
                <a:spcPts val="600"/>
              </a:spcAft>
              <a:defRPr/>
            </a:pPr>
            <a:r>
              <a:rPr lang="en-GB" sz="2800" dirty="0">
                <a:solidFill>
                  <a:srgbClr val="000000"/>
                </a:solidFill>
              </a:rPr>
              <a:t>Sean </a:t>
            </a:r>
            <a:r>
              <a:rPr lang="en-GB" sz="2800" dirty="0" err="1">
                <a:solidFill>
                  <a:srgbClr val="000000"/>
                </a:solidFill>
              </a:rPr>
              <a:t>Pilcher</a:t>
            </a:r>
            <a:r>
              <a:rPr lang="en-GB" sz="2800" dirty="0">
                <a:solidFill>
                  <a:srgbClr val="000000"/>
                </a:solidFill>
              </a:rPr>
              <a:t> (Restructuring RBS, UK)</a:t>
            </a:r>
          </a:p>
        </p:txBody>
      </p:sp>
    </p:spTree>
    <p:extLst>
      <p:ext uri="{BB962C8B-B14F-4D97-AF65-F5344CB8AC3E}">
        <p14:creationId xmlns:p14="http://schemas.microsoft.com/office/powerpoint/2010/main" val="172225373"/>
      </p:ext>
    </p:extLst>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1061145" y="2281800"/>
            <a:ext cx="7053513" cy="1206041"/>
          </a:xfrm>
        </p:spPr>
        <p:txBody>
          <a:bodyPr>
            <a:noAutofit/>
          </a:bodyPr>
          <a:lstStyle/>
          <a:p>
            <a:pPr algn="ctr"/>
            <a:r>
              <a:rPr lang="en-GB" sz="3000" b="1" dirty="0"/>
              <a:t>Statement of Principles for a Global Approach to Multi-Creditor Workouts I</a:t>
            </a:r>
            <a:endParaRPr lang="en-GB" sz="2100" dirty="0">
              <a:latin typeface="Arial" panose="020B0604020202020204" pitchFamily="34" charset="0"/>
              <a:cs typeface="Arial" panose="020B0604020202020204" pitchFamily="34" charset="0"/>
            </a:endParaRPr>
          </a:p>
        </p:txBody>
      </p:sp>
      <p:sp>
        <p:nvSpPr>
          <p:cNvPr id="9" name="Content Placeholder 8"/>
          <p:cNvSpPr>
            <a:spLocks noGrp="1"/>
          </p:cNvSpPr>
          <p:nvPr>
            <p:ph idx="1"/>
          </p:nvPr>
        </p:nvSpPr>
        <p:spPr>
          <a:xfrm>
            <a:off x="1133335" y="3999809"/>
            <a:ext cx="7053513" cy="1473242"/>
          </a:xfrm>
        </p:spPr>
        <p:txBody>
          <a:bodyPr>
            <a:noAutofit/>
          </a:bodyPr>
          <a:lstStyle/>
          <a:p>
            <a:pPr lvl="0"/>
            <a:r>
              <a:rPr lang="en-GB" sz="2400" dirty="0"/>
              <a:t>INSOL International Lenders’ Group published the Principles in October 2000</a:t>
            </a:r>
          </a:p>
          <a:p>
            <a:pPr lvl="0"/>
            <a:endParaRPr lang="en-GB" sz="2400" dirty="0"/>
          </a:p>
          <a:p>
            <a:pPr lvl="0"/>
            <a:r>
              <a:rPr lang="en-GB" sz="2400" dirty="0"/>
              <a:t>Eight Principles and Commentary</a:t>
            </a:r>
          </a:p>
          <a:p>
            <a:endParaRPr lang="en-GB" sz="2400" dirty="0"/>
          </a:p>
        </p:txBody>
      </p:sp>
    </p:spTree>
    <p:extLst>
      <p:ext uri="{BB962C8B-B14F-4D97-AF65-F5344CB8AC3E}">
        <p14:creationId xmlns:p14="http://schemas.microsoft.com/office/powerpoint/2010/main" val="671113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9">
                                            <p:txEl>
                                              <p:pRg st="2" end="2"/>
                                            </p:txEl>
                                          </p:spTgt>
                                        </p:tgtEl>
                                        <p:attrNameLst>
                                          <p:attrName>style.visibility</p:attrName>
                                        </p:attrNameLst>
                                      </p:cBhvr>
                                      <p:to>
                                        <p:strVal val="visible"/>
                                      </p:to>
                                    </p:set>
                                    <p:animEffect transition="in" filter="fade">
                                      <p:cBhvr>
                                        <p:cTn id="10"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1061145" y="2281800"/>
            <a:ext cx="7053513" cy="1206041"/>
          </a:xfrm>
        </p:spPr>
        <p:txBody>
          <a:bodyPr>
            <a:noAutofit/>
          </a:bodyPr>
          <a:lstStyle/>
          <a:p>
            <a:pPr algn="ctr"/>
            <a:r>
              <a:rPr lang="en-GB" sz="3000" b="1" dirty="0"/>
              <a:t>Statement of Principles for a Global Approach to Multi-Creditor Workouts II</a:t>
            </a:r>
            <a:endParaRPr lang="en-GB" sz="2100" dirty="0">
              <a:latin typeface="Arial" panose="020B0604020202020204" pitchFamily="34" charset="0"/>
              <a:cs typeface="Arial" panose="020B0604020202020204" pitchFamily="34" charset="0"/>
            </a:endParaRPr>
          </a:p>
        </p:txBody>
      </p:sp>
      <p:sp>
        <p:nvSpPr>
          <p:cNvPr id="5" name="Content Placeholder 8"/>
          <p:cNvSpPr txBox="1">
            <a:spLocks/>
          </p:cNvSpPr>
          <p:nvPr/>
        </p:nvSpPr>
        <p:spPr>
          <a:xfrm>
            <a:off x="1133335" y="4153921"/>
            <a:ext cx="7053513" cy="147324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GB" sz="2400" dirty="0"/>
              <a:t>Second edition published April 2017 </a:t>
            </a:r>
          </a:p>
          <a:p>
            <a:pPr marL="0" indent="0">
              <a:buNone/>
            </a:pPr>
            <a:endParaRPr lang="en-GB" sz="2400" dirty="0"/>
          </a:p>
          <a:p>
            <a:pPr lvl="0"/>
            <a:r>
              <a:rPr lang="en-GB" sz="2400" dirty="0"/>
              <a:t>Endorsed by Bank of England and World Bank Group</a:t>
            </a:r>
          </a:p>
        </p:txBody>
      </p:sp>
    </p:spTree>
    <p:extLst>
      <p:ext uri="{BB962C8B-B14F-4D97-AF65-F5344CB8AC3E}">
        <p14:creationId xmlns:p14="http://schemas.microsoft.com/office/powerpoint/2010/main" val="8196401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5">
                                            <p:txEl>
                                              <p:pRg st="2" end="2"/>
                                            </p:txEl>
                                          </p:spTgt>
                                        </p:tgtEl>
                                        <p:attrNameLst>
                                          <p:attrName>style.visibility</p:attrName>
                                        </p:attrNameLst>
                                      </p:cBhvr>
                                      <p:to>
                                        <p:strVal val="visible"/>
                                      </p:to>
                                    </p:set>
                                    <p:animEffect transition="in" filter="fade">
                                      <p:cBhvr>
                                        <p:cTn id="10"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1061145" y="2281800"/>
            <a:ext cx="7053513" cy="1206041"/>
          </a:xfrm>
        </p:spPr>
        <p:txBody>
          <a:bodyPr>
            <a:noAutofit/>
          </a:bodyPr>
          <a:lstStyle/>
          <a:p>
            <a:pPr algn="ctr"/>
            <a:r>
              <a:rPr lang="en-GB" sz="3000" b="1" dirty="0"/>
              <a:t>Statement of Principles for a Global Approach to Multi-Creditor Workouts III</a:t>
            </a:r>
            <a:endParaRPr lang="en-GB" sz="2100" dirty="0">
              <a:latin typeface="Arial" panose="020B0604020202020204" pitchFamily="34" charset="0"/>
              <a:cs typeface="Arial" panose="020B0604020202020204" pitchFamily="34" charset="0"/>
            </a:endParaRPr>
          </a:p>
        </p:txBody>
      </p:sp>
      <p:sp>
        <p:nvSpPr>
          <p:cNvPr id="9" name="Content Placeholder 8"/>
          <p:cNvSpPr>
            <a:spLocks noGrp="1"/>
          </p:cNvSpPr>
          <p:nvPr>
            <p:ph idx="1"/>
          </p:nvPr>
        </p:nvSpPr>
        <p:spPr>
          <a:xfrm>
            <a:off x="1133335" y="3722406"/>
            <a:ext cx="7053513" cy="1473242"/>
          </a:xfrm>
        </p:spPr>
        <p:txBody>
          <a:bodyPr>
            <a:noAutofit/>
          </a:bodyPr>
          <a:lstStyle/>
          <a:p>
            <a:pPr lvl="0"/>
            <a:r>
              <a:rPr lang="en-GB" sz="2400" dirty="0"/>
              <a:t>Conflicts of interest</a:t>
            </a:r>
          </a:p>
          <a:p>
            <a:pPr lvl="0"/>
            <a:r>
              <a:rPr lang="en-GB" sz="2400" dirty="0"/>
              <a:t>Identification of Classes of Creditor  </a:t>
            </a:r>
          </a:p>
          <a:p>
            <a:pPr lvl="0"/>
            <a:r>
              <a:rPr lang="en-GB" sz="2400" dirty="0"/>
              <a:t>Co-ordination Committees </a:t>
            </a:r>
          </a:p>
          <a:p>
            <a:pPr lvl="0"/>
            <a:r>
              <a:rPr lang="en-GB" sz="2400" dirty="0"/>
              <a:t>Confidentiality Agreements </a:t>
            </a:r>
          </a:p>
          <a:p>
            <a:pPr lvl="0"/>
            <a:r>
              <a:rPr lang="en-GB" sz="2400" dirty="0"/>
              <a:t>Secondary Debt Trading </a:t>
            </a:r>
          </a:p>
          <a:p>
            <a:pPr lvl="0"/>
            <a:r>
              <a:rPr lang="en-GB" sz="2400" dirty="0"/>
              <a:t>The Standstill Period - Commencement</a:t>
            </a:r>
          </a:p>
        </p:txBody>
      </p:sp>
    </p:spTree>
    <p:extLst>
      <p:ext uri="{BB962C8B-B14F-4D97-AF65-F5344CB8AC3E}">
        <p14:creationId xmlns:p14="http://schemas.microsoft.com/office/powerpoint/2010/main" val="1731149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fade">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fade">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fade">
                                      <p:cBhvr>
                                        <p:cTn id="32" dur="500"/>
                                        <p:tgtEl>
                                          <p:spTgt spid="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315784" y="2093397"/>
            <a:ext cx="8539892" cy="1838425"/>
          </a:xfrm>
        </p:spPr>
        <p:txBody>
          <a:bodyPr/>
          <a:lstStyle/>
          <a:p>
            <a:pPr>
              <a:spcAft>
                <a:spcPts val="1200"/>
              </a:spcAft>
            </a:pPr>
            <a:r>
              <a:rPr lang="en-GB" sz="4800" b="1" dirty="0"/>
              <a:t>Group Insolvencies: </a:t>
            </a:r>
            <a:br>
              <a:rPr lang="en-GB" sz="4800" b="1" dirty="0"/>
            </a:br>
            <a:r>
              <a:rPr lang="en-GB" sz="4800" b="1" dirty="0"/>
              <a:t>Theory and Practice in </a:t>
            </a:r>
            <a:br>
              <a:rPr lang="en-GB" sz="4800" b="1" dirty="0"/>
            </a:br>
            <a:r>
              <a:rPr lang="en-GB" sz="4800" b="1" dirty="0"/>
              <a:t>cross-border Insolvencies</a:t>
            </a:r>
            <a:endParaRPr lang="en-US" sz="4800" b="1" dirty="0"/>
          </a:p>
        </p:txBody>
      </p:sp>
      <p:sp>
        <p:nvSpPr>
          <p:cNvPr id="3" name="Subtitle 2"/>
          <p:cNvSpPr>
            <a:spLocks noGrp="1"/>
          </p:cNvSpPr>
          <p:nvPr>
            <p:ph type="subTitle" idx="1"/>
          </p:nvPr>
        </p:nvSpPr>
        <p:spPr>
          <a:xfrm>
            <a:off x="0" y="4547260"/>
            <a:ext cx="9144000" cy="1752600"/>
          </a:xfrm>
        </p:spPr>
        <p:txBody>
          <a:bodyPr rtlCol="0">
            <a:noAutofit/>
          </a:bodyPr>
          <a:lstStyle/>
          <a:p>
            <a:pPr fontAlgn="auto">
              <a:spcBef>
                <a:spcPts val="0"/>
              </a:spcBef>
              <a:spcAft>
                <a:spcPts val="600"/>
              </a:spcAft>
              <a:defRPr/>
            </a:pPr>
            <a:r>
              <a:rPr lang="en-GB" sz="2400" dirty="0">
                <a:solidFill>
                  <a:srgbClr val="000000"/>
                </a:solidFill>
              </a:rPr>
              <a:t>Moderator: </a:t>
            </a:r>
            <a:r>
              <a:rPr lang="en-GB" sz="2400" dirty="0" err="1">
                <a:solidFill>
                  <a:srgbClr val="000000"/>
                </a:solidFill>
              </a:rPr>
              <a:t>Bartosz</a:t>
            </a:r>
            <a:r>
              <a:rPr lang="en-GB" sz="2400" dirty="0">
                <a:solidFill>
                  <a:srgbClr val="000000"/>
                </a:solidFill>
              </a:rPr>
              <a:t> </a:t>
            </a:r>
            <a:r>
              <a:rPr lang="en-GB" sz="2400" dirty="0" err="1">
                <a:solidFill>
                  <a:srgbClr val="000000"/>
                </a:solidFill>
              </a:rPr>
              <a:t>Merczynski</a:t>
            </a:r>
            <a:r>
              <a:rPr lang="en-GB" sz="2400" dirty="0">
                <a:solidFill>
                  <a:srgbClr val="000000"/>
                </a:solidFill>
              </a:rPr>
              <a:t> (Allen &amp; Overy Poland)</a:t>
            </a:r>
          </a:p>
          <a:p>
            <a:pPr fontAlgn="auto">
              <a:spcBef>
                <a:spcPts val="0"/>
              </a:spcBef>
              <a:spcAft>
                <a:spcPts val="600"/>
              </a:spcAft>
              <a:defRPr/>
            </a:pPr>
            <a:r>
              <a:rPr lang="en-GB" sz="2400" dirty="0">
                <a:solidFill>
                  <a:srgbClr val="000000"/>
                </a:solidFill>
              </a:rPr>
              <a:t>	Michael </a:t>
            </a:r>
            <a:r>
              <a:rPr lang="en-GB" sz="2400" dirty="0" err="1">
                <a:solidFill>
                  <a:srgbClr val="000000"/>
                </a:solidFill>
              </a:rPr>
              <a:t>Jaffé</a:t>
            </a:r>
            <a:r>
              <a:rPr lang="en-GB" sz="2400" dirty="0">
                <a:solidFill>
                  <a:srgbClr val="000000"/>
                </a:solidFill>
              </a:rPr>
              <a:t> (JAFFÉ </a:t>
            </a:r>
            <a:r>
              <a:rPr lang="en-GB" sz="2400" dirty="0" err="1">
                <a:solidFill>
                  <a:srgbClr val="000000"/>
                </a:solidFill>
              </a:rPr>
              <a:t>Rechtsanwälte</a:t>
            </a:r>
            <a:r>
              <a:rPr lang="en-GB" sz="2400" dirty="0">
                <a:solidFill>
                  <a:srgbClr val="000000"/>
                </a:solidFill>
              </a:rPr>
              <a:t> </a:t>
            </a:r>
            <a:r>
              <a:rPr lang="en-GB" sz="2400" dirty="0" err="1">
                <a:solidFill>
                  <a:srgbClr val="000000"/>
                </a:solidFill>
              </a:rPr>
              <a:t>Insolvenzverwalter</a:t>
            </a:r>
            <a:r>
              <a:rPr lang="en-GB" sz="2400" dirty="0">
                <a:solidFill>
                  <a:srgbClr val="000000"/>
                </a:solidFill>
              </a:rPr>
              <a:t>, Germany)</a:t>
            </a:r>
          </a:p>
          <a:p>
            <a:pPr fontAlgn="auto">
              <a:spcBef>
                <a:spcPts val="0"/>
              </a:spcBef>
              <a:spcAft>
                <a:spcPts val="600"/>
              </a:spcAft>
              <a:defRPr/>
            </a:pPr>
            <a:r>
              <a:rPr lang="en-GB" sz="2400" dirty="0">
                <a:solidFill>
                  <a:srgbClr val="000000"/>
                </a:solidFill>
              </a:rPr>
              <a:t>	Brigitte </a:t>
            </a:r>
            <a:r>
              <a:rPr lang="en-GB" sz="2400" dirty="0" err="1">
                <a:solidFill>
                  <a:srgbClr val="000000"/>
                </a:solidFill>
              </a:rPr>
              <a:t>Umbach-Spahn</a:t>
            </a:r>
            <a:r>
              <a:rPr lang="en-GB" sz="2400" dirty="0">
                <a:solidFill>
                  <a:srgbClr val="000000"/>
                </a:solidFill>
              </a:rPr>
              <a:t> (Wenger </a:t>
            </a:r>
            <a:r>
              <a:rPr lang="en-GB" sz="2400" dirty="0" err="1">
                <a:solidFill>
                  <a:srgbClr val="000000"/>
                </a:solidFill>
              </a:rPr>
              <a:t>Plattner</a:t>
            </a:r>
            <a:r>
              <a:rPr lang="en-GB" sz="2400" dirty="0">
                <a:solidFill>
                  <a:srgbClr val="000000"/>
                </a:solidFill>
              </a:rPr>
              <a:t>, Switzerland)</a:t>
            </a:r>
          </a:p>
          <a:p>
            <a:pPr fontAlgn="auto">
              <a:spcBef>
                <a:spcPts val="0"/>
              </a:spcBef>
              <a:spcAft>
                <a:spcPts val="600"/>
              </a:spcAft>
              <a:defRPr/>
            </a:pPr>
            <a:r>
              <a:rPr lang="en-GB" sz="2400" dirty="0">
                <a:solidFill>
                  <a:srgbClr val="000000"/>
                </a:solidFill>
              </a:rPr>
              <a:t>	</a:t>
            </a:r>
            <a:r>
              <a:rPr lang="en-GB" sz="2400" dirty="0" err="1">
                <a:solidFill>
                  <a:srgbClr val="000000"/>
                </a:solidFill>
              </a:rPr>
              <a:t>Christiaan</a:t>
            </a:r>
            <a:r>
              <a:rPr lang="en-GB" sz="2400" dirty="0">
                <a:solidFill>
                  <a:srgbClr val="000000"/>
                </a:solidFill>
              </a:rPr>
              <a:t> </a:t>
            </a:r>
            <a:r>
              <a:rPr lang="en-GB" sz="2400" dirty="0" err="1">
                <a:solidFill>
                  <a:srgbClr val="000000"/>
                </a:solidFill>
              </a:rPr>
              <a:t>Zijderveld</a:t>
            </a:r>
            <a:r>
              <a:rPr lang="en-GB" sz="2400" dirty="0">
                <a:solidFill>
                  <a:srgbClr val="000000"/>
                </a:solidFill>
              </a:rPr>
              <a:t> (</a:t>
            </a:r>
            <a:r>
              <a:rPr lang="en-GB" sz="2400" dirty="0" err="1">
                <a:solidFill>
                  <a:srgbClr val="000000"/>
                </a:solidFill>
              </a:rPr>
              <a:t>Houthoff</a:t>
            </a:r>
            <a:r>
              <a:rPr lang="en-GB" sz="2400" dirty="0">
                <a:solidFill>
                  <a:srgbClr val="000000"/>
                </a:solidFill>
              </a:rPr>
              <a:t> </a:t>
            </a:r>
            <a:r>
              <a:rPr lang="en-GB" sz="2400" dirty="0" err="1">
                <a:solidFill>
                  <a:srgbClr val="000000"/>
                </a:solidFill>
              </a:rPr>
              <a:t>Buruma</a:t>
            </a:r>
            <a:r>
              <a:rPr lang="en-GB" sz="2400" dirty="0">
                <a:solidFill>
                  <a:srgbClr val="000000"/>
                </a:solidFill>
              </a:rPr>
              <a:t>, The Netherlands)</a:t>
            </a:r>
          </a:p>
        </p:txBody>
      </p:sp>
    </p:spTree>
    <p:extLst>
      <p:ext uri="{BB962C8B-B14F-4D97-AF65-F5344CB8AC3E}">
        <p14:creationId xmlns:p14="http://schemas.microsoft.com/office/powerpoint/2010/main" val="1317823275"/>
      </p:ext>
    </p:extLst>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AutoShape 27"/>
          <p:cNvCxnSpPr>
            <a:cxnSpLocks noChangeShapeType="1"/>
          </p:cNvCxnSpPr>
          <p:nvPr/>
        </p:nvCxnSpPr>
        <p:spPr bwMode="gray">
          <a:xfrm rot="16200000" flipH="1">
            <a:off x="5204805" y="2261228"/>
            <a:ext cx="1320658" cy="2655741"/>
          </a:xfrm>
          <a:prstGeom prst="bentConnector3">
            <a:avLst>
              <a:gd name="adj1" fmla="val 50000"/>
            </a:avLst>
          </a:prstGeom>
          <a:noFill/>
          <a:ln w="6350">
            <a:solidFill>
              <a:schemeClr val="tx1"/>
            </a:solidFill>
            <a:miter lim="800000"/>
          </a:ln>
          <a:extLst>
            <a:ext uri="{909E8E84-426E-40DD-AFC4-6F175D3DCCD1}">
              <a14:hiddenFill xmlns:a14="http://schemas.microsoft.com/office/drawing/2010/main">
                <a:noFill/>
              </a14:hiddenFill>
            </a:ext>
          </a:extLst>
        </p:spPr>
      </p:cxnSp>
      <p:cxnSp>
        <p:nvCxnSpPr>
          <p:cNvPr id="7" name="AutoShape 28"/>
          <p:cNvCxnSpPr>
            <a:cxnSpLocks noChangeShapeType="1"/>
          </p:cNvCxnSpPr>
          <p:nvPr/>
        </p:nvCxnSpPr>
        <p:spPr bwMode="gray">
          <a:xfrm rot="5400000" flipH="1" flipV="1">
            <a:off x="2603935" y="2316100"/>
            <a:ext cx="1320659" cy="2545999"/>
          </a:xfrm>
          <a:prstGeom prst="bentConnector3">
            <a:avLst>
              <a:gd name="adj1" fmla="val 50000"/>
            </a:avLst>
          </a:prstGeom>
          <a:noFill/>
          <a:ln w="0">
            <a:solidFill>
              <a:schemeClr val="tx1"/>
            </a:solidFill>
            <a:miter lim="800000"/>
          </a:ln>
          <a:extLst>
            <a:ext uri="{909E8E84-426E-40DD-AFC4-6F175D3DCCD1}">
              <a14:hiddenFill xmlns:a14="http://schemas.microsoft.com/office/drawing/2010/main">
                <a:noFill/>
              </a14:hiddenFill>
            </a:ext>
          </a:extLst>
        </p:spPr>
      </p:cxnSp>
      <p:sp>
        <p:nvSpPr>
          <p:cNvPr id="15" name="Rectangle 41"/>
          <p:cNvSpPr>
            <a:spLocks noChangeArrowheads="1"/>
          </p:cNvSpPr>
          <p:nvPr>
            <p:custDataLst>
              <p:tags r:id="rId1"/>
            </p:custDataLst>
          </p:nvPr>
        </p:nvSpPr>
        <p:spPr bwMode="gray">
          <a:xfrm>
            <a:off x="7193800" y="5649441"/>
            <a:ext cx="1621760" cy="646125"/>
          </a:xfrm>
          <a:prstGeom prst="rect">
            <a:avLst/>
          </a:prstGeom>
          <a:noFill/>
          <a:ln w="9525">
            <a:noFill/>
            <a:miter lim="800000"/>
          </a:ln>
        </p:spPr>
        <p:txBody>
          <a:bodyPr lIns="72000" tIns="72000" rIns="72000" bIns="72000" anchor="ctr"/>
          <a:lstStyle>
            <a:lvl1pPr eaLnBrk="0" hangingPunct="0">
              <a:defRPr sz="1000">
                <a:solidFill>
                  <a:schemeClr val="tx1"/>
                </a:solidFill>
                <a:latin typeface="Arial" pitchFamily="34" charset="0"/>
                <a:ea typeface="ＭＳ Ｐゴシック" pitchFamily="34" charset="-128"/>
              </a:defRPr>
            </a:lvl1pPr>
            <a:lvl2pPr marL="742950" indent="-285750" eaLnBrk="0" hangingPunct="0">
              <a:defRPr sz="1000">
                <a:solidFill>
                  <a:schemeClr val="tx1"/>
                </a:solidFill>
                <a:latin typeface="Arial" pitchFamily="34" charset="0"/>
                <a:ea typeface="ＭＳ Ｐゴシック" pitchFamily="34" charset="-128"/>
              </a:defRPr>
            </a:lvl2pPr>
            <a:lvl3pPr marL="1143000" indent="-228600" eaLnBrk="0" hangingPunct="0">
              <a:defRPr sz="1000">
                <a:solidFill>
                  <a:schemeClr val="tx1"/>
                </a:solidFill>
                <a:latin typeface="Arial" pitchFamily="34" charset="0"/>
                <a:ea typeface="ＭＳ Ｐゴシック" pitchFamily="34" charset="-128"/>
              </a:defRPr>
            </a:lvl3pPr>
            <a:lvl4pPr marL="1600200" indent="-228600" eaLnBrk="0" hangingPunct="0">
              <a:defRPr sz="1000">
                <a:solidFill>
                  <a:schemeClr val="tx1"/>
                </a:solidFill>
                <a:latin typeface="Arial" pitchFamily="34" charset="0"/>
                <a:ea typeface="ＭＳ Ｐゴシック" pitchFamily="34" charset="-128"/>
              </a:defRPr>
            </a:lvl4pPr>
            <a:lvl5pPr marL="2057400" indent="-228600" eaLnBrk="0" hangingPunct="0">
              <a:defRPr sz="1000">
                <a:solidFill>
                  <a:schemeClr val="tx1"/>
                </a:solidFill>
                <a:latin typeface="Arial" pitchFamily="34" charset="0"/>
                <a:ea typeface="ＭＳ Ｐゴシック" pitchFamily="34" charset="-128"/>
              </a:defRPr>
            </a:lvl5pPr>
            <a:lvl6pPr marL="2514600" indent="-228600" algn="ctr" eaLnBrk="0" fontAlgn="base" hangingPunct="0">
              <a:spcBef>
                <a:spcPct val="0"/>
              </a:spcBef>
              <a:spcAft>
                <a:spcPct val="0"/>
              </a:spcAft>
              <a:defRPr sz="1000">
                <a:solidFill>
                  <a:schemeClr val="tx1"/>
                </a:solidFill>
                <a:latin typeface="Arial" pitchFamily="34" charset="0"/>
                <a:ea typeface="ＭＳ Ｐゴシック" pitchFamily="34" charset="-128"/>
              </a:defRPr>
            </a:lvl6pPr>
            <a:lvl7pPr marL="2971800" indent="-228600" algn="ctr" eaLnBrk="0" fontAlgn="base" hangingPunct="0">
              <a:spcBef>
                <a:spcPct val="0"/>
              </a:spcBef>
              <a:spcAft>
                <a:spcPct val="0"/>
              </a:spcAft>
              <a:defRPr sz="1000">
                <a:solidFill>
                  <a:schemeClr val="tx1"/>
                </a:solidFill>
                <a:latin typeface="Arial" pitchFamily="34" charset="0"/>
                <a:ea typeface="ＭＳ Ｐゴシック" pitchFamily="34" charset="-128"/>
              </a:defRPr>
            </a:lvl7pPr>
            <a:lvl8pPr marL="3429000" indent="-228600" algn="ctr" eaLnBrk="0" fontAlgn="base" hangingPunct="0">
              <a:spcBef>
                <a:spcPct val="0"/>
              </a:spcBef>
              <a:spcAft>
                <a:spcPct val="0"/>
              </a:spcAft>
              <a:defRPr sz="1000">
                <a:solidFill>
                  <a:schemeClr val="tx1"/>
                </a:solidFill>
                <a:latin typeface="Arial" pitchFamily="34" charset="0"/>
                <a:ea typeface="ＭＳ Ｐゴシック" pitchFamily="34" charset="-128"/>
              </a:defRPr>
            </a:lvl8pPr>
            <a:lvl9pPr marL="3886200" indent="-228600" algn="ctr" eaLnBrk="0" fontAlgn="base" hangingPunct="0">
              <a:spcBef>
                <a:spcPct val="0"/>
              </a:spcBef>
              <a:spcAft>
                <a:spcPct val="0"/>
              </a:spcAft>
              <a:defRPr sz="1000">
                <a:solidFill>
                  <a:schemeClr val="tx1"/>
                </a:solidFill>
                <a:latin typeface="Arial" pitchFamily="34" charset="0"/>
                <a:ea typeface="ＭＳ Ｐゴシック" pitchFamily="34" charset="-128"/>
              </a:defRPr>
            </a:lvl9pPr>
          </a:lstStyle>
          <a:p>
            <a:pPr algn="ctr" eaLnBrk="1" hangingPunct="1"/>
            <a:endParaRPr lang="en-GB" altLang="en-US" sz="1200" dirty="0"/>
          </a:p>
        </p:txBody>
      </p:sp>
      <p:cxnSp>
        <p:nvCxnSpPr>
          <p:cNvPr id="24" name="Straight Connector 23"/>
          <p:cNvCxnSpPr/>
          <p:nvPr/>
        </p:nvCxnSpPr>
        <p:spPr>
          <a:xfrm flipH="1">
            <a:off x="4323195" y="3589099"/>
            <a:ext cx="0" cy="660329"/>
          </a:xfrm>
          <a:prstGeom prst="line">
            <a:avLst/>
          </a:prstGeom>
          <a:ln w="6350">
            <a:solidFill>
              <a:srgbClr val="002060"/>
            </a:solidFill>
          </a:ln>
        </p:spPr>
        <p:style>
          <a:lnRef idx="1">
            <a:schemeClr val="accent1"/>
          </a:lnRef>
          <a:fillRef idx="0">
            <a:schemeClr val="accent1"/>
          </a:fillRef>
          <a:effectRef idx="0">
            <a:schemeClr val="accent1"/>
          </a:effectRef>
          <a:fontRef idx="minor">
            <a:schemeClr val="tx1"/>
          </a:fontRef>
        </p:style>
      </p:cxnSp>
      <p:sp>
        <p:nvSpPr>
          <p:cNvPr id="26" name="Rectangle 41"/>
          <p:cNvSpPr>
            <a:spLocks noChangeArrowheads="1"/>
          </p:cNvSpPr>
          <p:nvPr>
            <p:custDataLst>
              <p:tags r:id="rId2"/>
            </p:custDataLst>
          </p:nvPr>
        </p:nvSpPr>
        <p:spPr bwMode="gray">
          <a:xfrm>
            <a:off x="457200" y="5533053"/>
            <a:ext cx="1621760" cy="646125"/>
          </a:xfrm>
          <a:prstGeom prst="rect">
            <a:avLst/>
          </a:prstGeom>
          <a:noFill/>
          <a:ln w="9525">
            <a:noFill/>
            <a:miter lim="800000"/>
          </a:ln>
        </p:spPr>
        <p:txBody>
          <a:bodyPr lIns="72000" tIns="72000" rIns="72000" bIns="72000" anchor="ctr"/>
          <a:lstStyle>
            <a:lvl1pPr eaLnBrk="0" hangingPunct="0">
              <a:defRPr sz="1000">
                <a:solidFill>
                  <a:schemeClr val="tx1"/>
                </a:solidFill>
                <a:latin typeface="Arial" pitchFamily="34" charset="0"/>
                <a:ea typeface="ＭＳ Ｐゴシック" pitchFamily="34" charset="-128"/>
              </a:defRPr>
            </a:lvl1pPr>
            <a:lvl2pPr marL="742950" indent="-285750" eaLnBrk="0" hangingPunct="0">
              <a:defRPr sz="1000">
                <a:solidFill>
                  <a:schemeClr val="tx1"/>
                </a:solidFill>
                <a:latin typeface="Arial" pitchFamily="34" charset="0"/>
                <a:ea typeface="ＭＳ Ｐゴシック" pitchFamily="34" charset="-128"/>
              </a:defRPr>
            </a:lvl2pPr>
            <a:lvl3pPr marL="1143000" indent="-228600" eaLnBrk="0" hangingPunct="0">
              <a:defRPr sz="1000">
                <a:solidFill>
                  <a:schemeClr val="tx1"/>
                </a:solidFill>
                <a:latin typeface="Arial" pitchFamily="34" charset="0"/>
                <a:ea typeface="ＭＳ Ｐゴシック" pitchFamily="34" charset="-128"/>
              </a:defRPr>
            </a:lvl3pPr>
            <a:lvl4pPr marL="1600200" indent="-228600" eaLnBrk="0" hangingPunct="0">
              <a:defRPr sz="1000">
                <a:solidFill>
                  <a:schemeClr val="tx1"/>
                </a:solidFill>
                <a:latin typeface="Arial" pitchFamily="34" charset="0"/>
                <a:ea typeface="ＭＳ Ｐゴシック" pitchFamily="34" charset="-128"/>
              </a:defRPr>
            </a:lvl4pPr>
            <a:lvl5pPr marL="2057400" indent="-228600" eaLnBrk="0" hangingPunct="0">
              <a:defRPr sz="1000">
                <a:solidFill>
                  <a:schemeClr val="tx1"/>
                </a:solidFill>
                <a:latin typeface="Arial" pitchFamily="34" charset="0"/>
                <a:ea typeface="ＭＳ Ｐゴシック" pitchFamily="34" charset="-128"/>
              </a:defRPr>
            </a:lvl5pPr>
            <a:lvl6pPr marL="2514600" indent="-228600" algn="ctr" eaLnBrk="0" fontAlgn="base" hangingPunct="0">
              <a:spcBef>
                <a:spcPct val="0"/>
              </a:spcBef>
              <a:spcAft>
                <a:spcPct val="0"/>
              </a:spcAft>
              <a:defRPr sz="1000">
                <a:solidFill>
                  <a:schemeClr val="tx1"/>
                </a:solidFill>
                <a:latin typeface="Arial" pitchFamily="34" charset="0"/>
                <a:ea typeface="ＭＳ Ｐゴシック" pitchFamily="34" charset="-128"/>
              </a:defRPr>
            </a:lvl6pPr>
            <a:lvl7pPr marL="2971800" indent="-228600" algn="ctr" eaLnBrk="0" fontAlgn="base" hangingPunct="0">
              <a:spcBef>
                <a:spcPct val="0"/>
              </a:spcBef>
              <a:spcAft>
                <a:spcPct val="0"/>
              </a:spcAft>
              <a:defRPr sz="1000">
                <a:solidFill>
                  <a:schemeClr val="tx1"/>
                </a:solidFill>
                <a:latin typeface="Arial" pitchFamily="34" charset="0"/>
                <a:ea typeface="ＭＳ Ｐゴシック" pitchFamily="34" charset="-128"/>
              </a:defRPr>
            </a:lvl7pPr>
            <a:lvl8pPr marL="3429000" indent="-228600" algn="ctr" eaLnBrk="0" fontAlgn="base" hangingPunct="0">
              <a:spcBef>
                <a:spcPct val="0"/>
              </a:spcBef>
              <a:spcAft>
                <a:spcPct val="0"/>
              </a:spcAft>
              <a:defRPr sz="1000">
                <a:solidFill>
                  <a:schemeClr val="tx1"/>
                </a:solidFill>
                <a:latin typeface="Arial" pitchFamily="34" charset="0"/>
                <a:ea typeface="ＭＳ Ｐゴシック" pitchFamily="34" charset="-128"/>
              </a:defRPr>
            </a:lvl8pPr>
            <a:lvl9pPr marL="3886200" indent="-228600" algn="ctr" eaLnBrk="0" fontAlgn="base" hangingPunct="0">
              <a:spcBef>
                <a:spcPct val="0"/>
              </a:spcBef>
              <a:spcAft>
                <a:spcPct val="0"/>
              </a:spcAft>
              <a:defRPr sz="1000">
                <a:solidFill>
                  <a:schemeClr val="tx1"/>
                </a:solidFill>
                <a:latin typeface="Arial" pitchFamily="34" charset="0"/>
                <a:ea typeface="ＭＳ Ｐゴシック" pitchFamily="34" charset="-128"/>
              </a:defRPr>
            </a:lvl9pPr>
          </a:lstStyle>
          <a:p>
            <a:pPr algn="ctr" eaLnBrk="1" hangingPunct="1"/>
            <a:endParaRPr lang="en-GB" altLang="en-US" sz="1200" dirty="0"/>
          </a:p>
        </p:txBody>
      </p:sp>
      <p:cxnSp>
        <p:nvCxnSpPr>
          <p:cNvPr id="30" name="Gerade Verbindung mit Pfeil 29"/>
          <p:cNvCxnSpPr/>
          <p:nvPr/>
        </p:nvCxnSpPr>
        <p:spPr>
          <a:xfrm flipV="1">
            <a:off x="7652327" y="2607504"/>
            <a:ext cx="0" cy="1641925"/>
          </a:xfrm>
          <a:prstGeom prst="straightConnector1">
            <a:avLst/>
          </a:prstGeom>
          <a:ln>
            <a:solidFill>
              <a:srgbClr val="B23427"/>
            </a:solidFill>
            <a:prstDash val="sysDash"/>
            <a:tailEnd type="arrow"/>
          </a:ln>
        </p:spPr>
        <p:style>
          <a:lnRef idx="2">
            <a:schemeClr val="accent2"/>
          </a:lnRef>
          <a:fillRef idx="0">
            <a:schemeClr val="accent2"/>
          </a:fillRef>
          <a:effectRef idx="1">
            <a:schemeClr val="accent2"/>
          </a:effectRef>
          <a:fontRef idx="minor">
            <a:schemeClr val="tx1"/>
          </a:fontRef>
        </p:style>
      </p:cxnSp>
      <p:cxnSp>
        <p:nvCxnSpPr>
          <p:cNvPr id="41" name="Gerade Verbindung mit Pfeil 40"/>
          <p:cNvCxnSpPr/>
          <p:nvPr/>
        </p:nvCxnSpPr>
        <p:spPr>
          <a:xfrm flipH="1">
            <a:off x="5341792" y="2375555"/>
            <a:ext cx="796678" cy="0"/>
          </a:xfrm>
          <a:prstGeom prst="straightConnector1">
            <a:avLst/>
          </a:prstGeom>
          <a:ln>
            <a:solidFill>
              <a:srgbClr val="B23427"/>
            </a:solidFill>
            <a:tailEnd type="arrow"/>
          </a:ln>
        </p:spPr>
        <p:style>
          <a:lnRef idx="2">
            <a:schemeClr val="accent1"/>
          </a:lnRef>
          <a:fillRef idx="0">
            <a:schemeClr val="accent1"/>
          </a:fillRef>
          <a:effectRef idx="1">
            <a:schemeClr val="accent1"/>
          </a:effectRef>
          <a:fontRef idx="minor">
            <a:schemeClr val="tx1"/>
          </a:fontRef>
        </p:style>
      </p:cxnSp>
      <p:cxnSp>
        <p:nvCxnSpPr>
          <p:cNvPr id="54" name="Gewinkelte Verbindung 53"/>
          <p:cNvCxnSpPr/>
          <p:nvPr/>
        </p:nvCxnSpPr>
        <p:spPr>
          <a:xfrm flipV="1">
            <a:off x="1397376" y="2060374"/>
            <a:ext cx="4741096" cy="2189055"/>
          </a:xfrm>
          <a:prstGeom prst="bentConnector3">
            <a:avLst>
              <a:gd name="adj1" fmla="val -304"/>
            </a:avLst>
          </a:prstGeom>
          <a:ln>
            <a:solidFill>
              <a:srgbClr val="B23427"/>
            </a:solidFill>
            <a:prstDash val="sysDash"/>
            <a:tailEnd type="arrow"/>
          </a:ln>
        </p:spPr>
        <p:style>
          <a:lnRef idx="2">
            <a:schemeClr val="accent1"/>
          </a:lnRef>
          <a:fillRef idx="0">
            <a:schemeClr val="accent1"/>
          </a:fillRef>
          <a:effectRef idx="1">
            <a:schemeClr val="accent1"/>
          </a:effectRef>
          <a:fontRef idx="minor">
            <a:schemeClr val="tx1"/>
          </a:fontRef>
        </p:style>
      </p:cxnSp>
      <p:cxnSp>
        <p:nvCxnSpPr>
          <p:cNvPr id="66" name="Gerade Verbindung mit Pfeil 65"/>
          <p:cNvCxnSpPr/>
          <p:nvPr/>
        </p:nvCxnSpPr>
        <p:spPr>
          <a:xfrm flipH="1">
            <a:off x="2195912" y="2898115"/>
            <a:ext cx="1536752" cy="1363675"/>
          </a:xfrm>
          <a:prstGeom prst="straightConnector1">
            <a:avLst/>
          </a:prstGeom>
          <a:ln>
            <a:solidFill>
              <a:srgbClr val="92D050"/>
            </a:solidFill>
            <a:tailEnd type="arrow"/>
          </a:ln>
        </p:spPr>
        <p:style>
          <a:lnRef idx="2">
            <a:schemeClr val="accent1"/>
          </a:lnRef>
          <a:fillRef idx="0">
            <a:schemeClr val="accent1"/>
          </a:fillRef>
          <a:effectRef idx="1">
            <a:schemeClr val="accent1"/>
          </a:effectRef>
          <a:fontRef idx="minor">
            <a:schemeClr val="tx1"/>
          </a:fontRef>
        </p:style>
      </p:cxnSp>
      <p:cxnSp>
        <p:nvCxnSpPr>
          <p:cNvPr id="68" name="Gerade Verbindung mit Pfeil 67"/>
          <p:cNvCxnSpPr/>
          <p:nvPr/>
        </p:nvCxnSpPr>
        <p:spPr>
          <a:xfrm flipV="1">
            <a:off x="2613891" y="2928769"/>
            <a:ext cx="1462293" cy="1330839"/>
          </a:xfrm>
          <a:prstGeom prst="straightConnector1">
            <a:avLst/>
          </a:prstGeom>
          <a:ln>
            <a:solidFill>
              <a:srgbClr val="92D050"/>
            </a:solidFill>
            <a:tailEnd type="arrow"/>
          </a:ln>
        </p:spPr>
        <p:style>
          <a:lnRef idx="2">
            <a:schemeClr val="accent1"/>
          </a:lnRef>
          <a:fillRef idx="0">
            <a:schemeClr val="accent1"/>
          </a:fillRef>
          <a:effectRef idx="1">
            <a:schemeClr val="accent1"/>
          </a:effectRef>
          <a:fontRef idx="minor">
            <a:schemeClr val="tx1"/>
          </a:fontRef>
        </p:style>
      </p:cxnSp>
      <p:cxnSp>
        <p:nvCxnSpPr>
          <p:cNvPr id="71" name="Gerade Verbindung mit Pfeil 70"/>
          <p:cNvCxnSpPr/>
          <p:nvPr/>
        </p:nvCxnSpPr>
        <p:spPr>
          <a:xfrm>
            <a:off x="4453355" y="2932077"/>
            <a:ext cx="0" cy="1320657"/>
          </a:xfrm>
          <a:prstGeom prst="straightConnector1">
            <a:avLst/>
          </a:prstGeom>
          <a:ln>
            <a:solidFill>
              <a:srgbClr val="92D050"/>
            </a:solidFill>
            <a:tailEnd type="arrow"/>
          </a:ln>
        </p:spPr>
        <p:style>
          <a:lnRef idx="2">
            <a:schemeClr val="accent1"/>
          </a:lnRef>
          <a:fillRef idx="0">
            <a:schemeClr val="accent1"/>
          </a:fillRef>
          <a:effectRef idx="1">
            <a:schemeClr val="accent1"/>
          </a:effectRef>
          <a:fontRef idx="minor">
            <a:schemeClr val="tx1"/>
          </a:fontRef>
        </p:style>
      </p:cxnSp>
      <p:cxnSp>
        <p:nvCxnSpPr>
          <p:cNvPr id="73" name="Gerade Verbindung mit Pfeil 72"/>
          <p:cNvCxnSpPr/>
          <p:nvPr/>
        </p:nvCxnSpPr>
        <p:spPr>
          <a:xfrm flipV="1">
            <a:off x="4634178" y="2922840"/>
            <a:ext cx="0" cy="1320658"/>
          </a:xfrm>
          <a:prstGeom prst="straightConnector1">
            <a:avLst/>
          </a:prstGeom>
          <a:ln>
            <a:solidFill>
              <a:srgbClr val="92D050"/>
            </a:solidFill>
            <a:tailEnd type="arrow"/>
          </a:ln>
        </p:spPr>
        <p:style>
          <a:lnRef idx="2">
            <a:schemeClr val="accent1"/>
          </a:lnRef>
          <a:fillRef idx="0">
            <a:schemeClr val="accent1"/>
          </a:fillRef>
          <a:effectRef idx="1">
            <a:schemeClr val="accent1"/>
          </a:effectRef>
          <a:fontRef idx="minor">
            <a:schemeClr val="tx1"/>
          </a:fontRef>
        </p:style>
      </p:cxnSp>
      <p:cxnSp>
        <p:nvCxnSpPr>
          <p:cNvPr id="75" name="Gerade Verbindung mit Pfeil 74"/>
          <p:cNvCxnSpPr/>
          <p:nvPr/>
        </p:nvCxnSpPr>
        <p:spPr>
          <a:xfrm>
            <a:off x="5091262" y="2909397"/>
            <a:ext cx="1547744" cy="1362310"/>
          </a:xfrm>
          <a:prstGeom prst="straightConnector1">
            <a:avLst/>
          </a:prstGeom>
          <a:ln>
            <a:solidFill>
              <a:srgbClr val="92D050"/>
            </a:solidFill>
            <a:tailEnd type="arrow"/>
          </a:ln>
        </p:spPr>
        <p:style>
          <a:lnRef idx="2">
            <a:schemeClr val="accent1"/>
          </a:lnRef>
          <a:fillRef idx="0">
            <a:schemeClr val="accent1"/>
          </a:fillRef>
          <a:effectRef idx="1">
            <a:schemeClr val="accent1"/>
          </a:effectRef>
          <a:fontRef idx="minor">
            <a:schemeClr val="tx1"/>
          </a:fontRef>
        </p:style>
      </p:cxnSp>
      <p:cxnSp>
        <p:nvCxnSpPr>
          <p:cNvPr id="78" name="Gerade Verbindung mit Pfeil 77"/>
          <p:cNvCxnSpPr/>
          <p:nvPr/>
        </p:nvCxnSpPr>
        <p:spPr>
          <a:xfrm flipH="1" flipV="1">
            <a:off x="5293248" y="2917646"/>
            <a:ext cx="1594716" cy="1335088"/>
          </a:xfrm>
          <a:prstGeom prst="straightConnector1">
            <a:avLst/>
          </a:prstGeom>
          <a:ln>
            <a:solidFill>
              <a:srgbClr val="92D050"/>
            </a:solidFill>
            <a:tailEnd type="arrow"/>
          </a:ln>
        </p:spPr>
        <p:style>
          <a:lnRef idx="2">
            <a:schemeClr val="accent1"/>
          </a:lnRef>
          <a:fillRef idx="0">
            <a:schemeClr val="accent1"/>
          </a:fillRef>
          <a:effectRef idx="1">
            <a:schemeClr val="accent1"/>
          </a:effectRef>
          <a:fontRef idx="minor">
            <a:schemeClr val="tx1"/>
          </a:fontRef>
        </p:style>
      </p:cxnSp>
      <p:sp>
        <p:nvSpPr>
          <p:cNvPr id="84" name="Textfeld 83"/>
          <p:cNvSpPr txBox="1"/>
          <p:nvPr/>
        </p:nvSpPr>
        <p:spPr>
          <a:xfrm rot="8308357" flipH="1" flipV="1">
            <a:off x="2750864" y="3207183"/>
            <a:ext cx="674287" cy="276999"/>
          </a:xfrm>
          <a:prstGeom prst="rect">
            <a:avLst/>
          </a:prstGeom>
          <a:noFill/>
        </p:spPr>
        <p:txBody>
          <a:bodyPr wrap="none" rtlCol="0">
            <a:spAutoFit/>
          </a:bodyPr>
          <a:lstStyle/>
          <a:p>
            <a:r>
              <a:rPr lang="de-CH" sz="1200" dirty="0" err="1"/>
              <a:t>Product</a:t>
            </a:r>
            <a:endParaRPr lang="de-CH" sz="1200" dirty="0"/>
          </a:p>
        </p:txBody>
      </p:sp>
      <p:sp>
        <p:nvSpPr>
          <p:cNvPr id="85" name="Textfeld 84"/>
          <p:cNvSpPr txBox="1"/>
          <p:nvPr/>
        </p:nvSpPr>
        <p:spPr>
          <a:xfrm rot="18944252">
            <a:off x="2723430" y="3399252"/>
            <a:ext cx="1099340" cy="276999"/>
          </a:xfrm>
          <a:prstGeom prst="rect">
            <a:avLst/>
          </a:prstGeom>
          <a:noFill/>
        </p:spPr>
        <p:txBody>
          <a:bodyPr wrap="none" rtlCol="0">
            <a:spAutoFit/>
          </a:bodyPr>
          <a:lstStyle/>
          <a:p>
            <a:r>
              <a:rPr lang="de-CH" sz="1200" dirty="0" err="1"/>
              <a:t>Purchase</a:t>
            </a:r>
            <a:r>
              <a:rPr lang="de-CH" sz="1200" dirty="0"/>
              <a:t> Price</a:t>
            </a:r>
          </a:p>
        </p:txBody>
      </p:sp>
      <p:sp>
        <p:nvSpPr>
          <p:cNvPr id="87" name="Textfeld 86"/>
          <p:cNvSpPr txBox="1"/>
          <p:nvPr/>
        </p:nvSpPr>
        <p:spPr>
          <a:xfrm rot="16200000">
            <a:off x="837832" y="2759616"/>
            <a:ext cx="842090" cy="276999"/>
          </a:xfrm>
          <a:prstGeom prst="rect">
            <a:avLst/>
          </a:prstGeom>
          <a:noFill/>
        </p:spPr>
        <p:txBody>
          <a:bodyPr wrap="none" rtlCol="0">
            <a:spAutoFit/>
          </a:bodyPr>
          <a:lstStyle/>
          <a:p>
            <a:r>
              <a:rPr lang="en-GB" sz="1200" dirty="0"/>
              <a:t>Guarantee</a:t>
            </a:r>
          </a:p>
        </p:txBody>
      </p:sp>
      <p:cxnSp>
        <p:nvCxnSpPr>
          <p:cNvPr id="93" name="Gerade Verbindung 92"/>
          <p:cNvCxnSpPr/>
          <p:nvPr/>
        </p:nvCxnSpPr>
        <p:spPr>
          <a:xfrm>
            <a:off x="4867564" y="4969163"/>
            <a:ext cx="0" cy="397164"/>
          </a:xfrm>
          <a:prstGeom prst="line">
            <a:avLst/>
          </a:prstGeom>
          <a:ln>
            <a:solidFill>
              <a:srgbClr val="B23427"/>
            </a:solidFill>
            <a:prstDash val="sysDash"/>
          </a:ln>
        </p:spPr>
        <p:style>
          <a:lnRef idx="2">
            <a:schemeClr val="accent1"/>
          </a:lnRef>
          <a:fillRef idx="0">
            <a:schemeClr val="accent1"/>
          </a:fillRef>
          <a:effectRef idx="1">
            <a:schemeClr val="accent1"/>
          </a:effectRef>
          <a:fontRef idx="minor">
            <a:schemeClr val="tx1"/>
          </a:fontRef>
        </p:style>
      </p:cxnSp>
      <p:cxnSp>
        <p:nvCxnSpPr>
          <p:cNvPr id="96" name="Gerade Verbindung 95"/>
          <p:cNvCxnSpPr/>
          <p:nvPr/>
        </p:nvCxnSpPr>
        <p:spPr>
          <a:xfrm>
            <a:off x="4867563" y="5366327"/>
            <a:ext cx="3528291" cy="0"/>
          </a:xfrm>
          <a:prstGeom prst="line">
            <a:avLst/>
          </a:prstGeom>
          <a:ln>
            <a:solidFill>
              <a:srgbClr val="B23427"/>
            </a:solidFill>
            <a:prstDash val="sysDash"/>
          </a:ln>
        </p:spPr>
        <p:style>
          <a:lnRef idx="2">
            <a:schemeClr val="accent1"/>
          </a:lnRef>
          <a:fillRef idx="0">
            <a:schemeClr val="accent1"/>
          </a:fillRef>
          <a:effectRef idx="1">
            <a:schemeClr val="accent1"/>
          </a:effectRef>
          <a:fontRef idx="minor">
            <a:schemeClr val="tx1"/>
          </a:fontRef>
        </p:style>
      </p:cxnSp>
      <p:cxnSp>
        <p:nvCxnSpPr>
          <p:cNvPr id="98" name="Gerade Verbindung 97"/>
          <p:cNvCxnSpPr/>
          <p:nvPr/>
        </p:nvCxnSpPr>
        <p:spPr>
          <a:xfrm flipV="1">
            <a:off x="8395855" y="2282645"/>
            <a:ext cx="0" cy="3083682"/>
          </a:xfrm>
          <a:prstGeom prst="line">
            <a:avLst/>
          </a:prstGeom>
          <a:ln>
            <a:solidFill>
              <a:srgbClr val="B23427"/>
            </a:solidFill>
            <a:prstDash val="sysDash"/>
          </a:ln>
        </p:spPr>
        <p:style>
          <a:lnRef idx="2">
            <a:schemeClr val="accent1"/>
          </a:lnRef>
          <a:fillRef idx="0">
            <a:schemeClr val="accent1"/>
          </a:fillRef>
          <a:effectRef idx="1">
            <a:schemeClr val="accent1"/>
          </a:effectRef>
          <a:fontRef idx="minor">
            <a:schemeClr val="tx1"/>
          </a:fontRef>
        </p:style>
      </p:cxnSp>
      <p:cxnSp>
        <p:nvCxnSpPr>
          <p:cNvPr id="100" name="Gerade Verbindung mit Pfeil 99"/>
          <p:cNvCxnSpPr/>
          <p:nvPr/>
        </p:nvCxnSpPr>
        <p:spPr>
          <a:xfrm flipH="1">
            <a:off x="7761820" y="2282645"/>
            <a:ext cx="634035" cy="1796"/>
          </a:xfrm>
          <a:prstGeom prst="straightConnector1">
            <a:avLst/>
          </a:prstGeom>
          <a:ln>
            <a:solidFill>
              <a:srgbClr val="B23427"/>
            </a:solidFill>
            <a:prstDash val="sysDash"/>
            <a:tailEnd type="arrow"/>
          </a:ln>
        </p:spPr>
        <p:style>
          <a:lnRef idx="2">
            <a:schemeClr val="accent1"/>
          </a:lnRef>
          <a:fillRef idx="0">
            <a:schemeClr val="accent1"/>
          </a:fillRef>
          <a:effectRef idx="1">
            <a:schemeClr val="accent1"/>
          </a:effectRef>
          <a:fontRef idx="minor">
            <a:schemeClr val="tx1"/>
          </a:fontRef>
        </p:style>
      </p:cxnSp>
      <p:cxnSp>
        <p:nvCxnSpPr>
          <p:cNvPr id="105" name="Gerade Verbindung mit Pfeil 104"/>
          <p:cNvCxnSpPr/>
          <p:nvPr/>
        </p:nvCxnSpPr>
        <p:spPr>
          <a:xfrm>
            <a:off x="5341864" y="2789382"/>
            <a:ext cx="1797855" cy="1470226"/>
          </a:xfrm>
          <a:prstGeom prst="straightConnector1">
            <a:avLst/>
          </a:prstGeom>
          <a:ln>
            <a:solidFill>
              <a:srgbClr val="FFDD00"/>
            </a:solidFill>
            <a:tailEnd type="arrow"/>
          </a:ln>
        </p:spPr>
        <p:style>
          <a:lnRef idx="2">
            <a:schemeClr val="accent1"/>
          </a:lnRef>
          <a:fillRef idx="0">
            <a:schemeClr val="accent1"/>
          </a:fillRef>
          <a:effectRef idx="1">
            <a:schemeClr val="accent1"/>
          </a:effectRef>
          <a:fontRef idx="minor">
            <a:schemeClr val="tx1"/>
          </a:fontRef>
        </p:style>
      </p:cxnSp>
      <p:cxnSp>
        <p:nvCxnSpPr>
          <p:cNvPr id="107" name="Gerade Verbindung mit Pfeil 106"/>
          <p:cNvCxnSpPr/>
          <p:nvPr/>
        </p:nvCxnSpPr>
        <p:spPr>
          <a:xfrm flipH="1" flipV="1">
            <a:off x="5366917" y="2506355"/>
            <a:ext cx="2096065" cy="1706395"/>
          </a:xfrm>
          <a:prstGeom prst="straightConnector1">
            <a:avLst/>
          </a:prstGeom>
          <a:ln>
            <a:solidFill>
              <a:srgbClr val="FFDD00"/>
            </a:solidFill>
            <a:tailEnd type="arrow"/>
          </a:ln>
        </p:spPr>
        <p:style>
          <a:lnRef idx="2">
            <a:schemeClr val="accent1"/>
          </a:lnRef>
          <a:fillRef idx="0">
            <a:schemeClr val="accent1"/>
          </a:fillRef>
          <a:effectRef idx="1">
            <a:schemeClr val="accent1"/>
          </a:effectRef>
          <a:fontRef idx="minor">
            <a:schemeClr val="tx1"/>
          </a:fontRef>
        </p:style>
      </p:cxnSp>
      <p:sp>
        <p:nvSpPr>
          <p:cNvPr id="122" name="Textfeld 121"/>
          <p:cNvSpPr txBox="1"/>
          <p:nvPr/>
        </p:nvSpPr>
        <p:spPr>
          <a:xfrm rot="2346173">
            <a:off x="6223816" y="3207182"/>
            <a:ext cx="649537" cy="276999"/>
          </a:xfrm>
          <a:prstGeom prst="rect">
            <a:avLst/>
          </a:prstGeom>
          <a:noFill/>
        </p:spPr>
        <p:txBody>
          <a:bodyPr wrap="none" rtlCol="0">
            <a:spAutoFit/>
          </a:bodyPr>
          <a:lstStyle/>
          <a:p>
            <a:r>
              <a:rPr lang="en-GB" sz="1200" dirty="0"/>
              <a:t>Licence</a:t>
            </a:r>
          </a:p>
        </p:txBody>
      </p:sp>
      <p:sp>
        <p:nvSpPr>
          <p:cNvPr id="2" name="Textfeld 1"/>
          <p:cNvSpPr txBox="1"/>
          <p:nvPr/>
        </p:nvSpPr>
        <p:spPr>
          <a:xfrm rot="2473068">
            <a:off x="5939769" y="3431226"/>
            <a:ext cx="906980" cy="276999"/>
          </a:xfrm>
          <a:prstGeom prst="rect">
            <a:avLst/>
          </a:prstGeom>
          <a:noFill/>
        </p:spPr>
        <p:txBody>
          <a:bodyPr wrap="none" rtlCol="0">
            <a:spAutoFit/>
          </a:bodyPr>
          <a:lstStyle/>
          <a:p>
            <a:r>
              <a:rPr lang="en-GB" sz="1200" dirty="0"/>
              <a:t>Licence Fee</a:t>
            </a:r>
          </a:p>
        </p:txBody>
      </p:sp>
      <p:sp>
        <p:nvSpPr>
          <p:cNvPr id="4" name="Textfeld 3"/>
          <p:cNvSpPr txBox="1"/>
          <p:nvPr/>
        </p:nvSpPr>
        <p:spPr>
          <a:xfrm>
            <a:off x="5497917" y="2145043"/>
            <a:ext cx="484428" cy="276999"/>
          </a:xfrm>
          <a:prstGeom prst="rect">
            <a:avLst/>
          </a:prstGeom>
          <a:noFill/>
        </p:spPr>
        <p:txBody>
          <a:bodyPr wrap="none" rtlCol="0">
            <a:spAutoFit/>
          </a:bodyPr>
          <a:lstStyle/>
          <a:p>
            <a:r>
              <a:rPr lang="en-GB" sz="1200" dirty="0"/>
              <a:t>Loan</a:t>
            </a:r>
          </a:p>
        </p:txBody>
      </p:sp>
      <p:sp>
        <p:nvSpPr>
          <p:cNvPr id="36" name="Rounded Rectangle 6"/>
          <p:cNvSpPr>
            <a:spLocks noChangeArrowheads="1"/>
          </p:cNvSpPr>
          <p:nvPr/>
        </p:nvSpPr>
        <p:spPr bwMode="gray">
          <a:xfrm>
            <a:off x="3732664" y="2274840"/>
            <a:ext cx="1609200" cy="648000"/>
          </a:xfrm>
          <a:prstGeom prst="rect">
            <a:avLst/>
          </a:prstGeom>
          <a:solidFill>
            <a:srgbClr val="006595"/>
          </a:solidFill>
          <a:ln>
            <a:solidFill>
              <a:srgbClr val="E8E1D5"/>
            </a:solidFill>
          </a:ln>
          <a:effectLst/>
          <a:extLst/>
        </p:spPr>
        <p:txBody>
          <a:bodyPr lIns="0" tIns="0" rIns="0" bIns="0" anchor="ctr"/>
          <a:lstStyle/>
          <a:p>
            <a:pPr algn="ctr">
              <a:spcBef>
                <a:spcPts val="1200"/>
              </a:spcBef>
            </a:pPr>
            <a:r>
              <a:rPr lang="en-GB" altLang="en-US" b="1" dirty="0">
                <a:solidFill>
                  <a:schemeClr val="bg1"/>
                </a:solidFill>
              </a:rPr>
              <a:t>Polish Parent</a:t>
            </a:r>
            <a:br>
              <a:rPr lang="en-GB" altLang="en-US" b="1" dirty="0">
                <a:solidFill>
                  <a:schemeClr val="bg1"/>
                </a:solidFill>
              </a:rPr>
            </a:br>
            <a:r>
              <a:rPr lang="en-GB" altLang="en-US" sz="1100" b="1" dirty="0">
                <a:solidFill>
                  <a:schemeClr val="bg1"/>
                </a:solidFill>
              </a:rPr>
              <a:t>Producing Company</a:t>
            </a:r>
          </a:p>
        </p:txBody>
      </p:sp>
      <p:sp>
        <p:nvSpPr>
          <p:cNvPr id="37" name="Rounded Rectangle 6"/>
          <p:cNvSpPr>
            <a:spLocks noChangeArrowheads="1"/>
          </p:cNvSpPr>
          <p:nvPr/>
        </p:nvSpPr>
        <p:spPr bwMode="gray">
          <a:xfrm>
            <a:off x="6138472" y="1858355"/>
            <a:ext cx="1623600" cy="648000"/>
          </a:xfrm>
          <a:prstGeom prst="rect">
            <a:avLst/>
          </a:prstGeom>
          <a:solidFill>
            <a:srgbClr val="679146"/>
          </a:solidFill>
          <a:ln>
            <a:solidFill>
              <a:srgbClr val="679146"/>
            </a:solidFill>
          </a:ln>
          <a:effectLst/>
          <a:extLst/>
        </p:spPr>
        <p:txBody>
          <a:bodyPr lIns="0" tIns="0" rIns="0" bIns="0" anchor="ctr"/>
          <a:lstStyle/>
          <a:p>
            <a:pPr algn="ctr"/>
            <a:r>
              <a:rPr lang="en-GB" altLang="en-US" sz="1400" b="1" dirty="0">
                <a:solidFill>
                  <a:schemeClr val="bg1"/>
                </a:solidFill>
                <a:ea typeface="ＭＳ Ｐゴシック" pitchFamily="34" charset="-128"/>
              </a:rPr>
              <a:t>Bank Lenders</a:t>
            </a:r>
          </a:p>
        </p:txBody>
      </p:sp>
      <p:sp>
        <p:nvSpPr>
          <p:cNvPr id="38" name="Rounded Rectangle 6"/>
          <p:cNvSpPr>
            <a:spLocks noChangeArrowheads="1"/>
          </p:cNvSpPr>
          <p:nvPr/>
        </p:nvSpPr>
        <p:spPr bwMode="gray">
          <a:xfrm>
            <a:off x="1193740" y="4259608"/>
            <a:ext cx="1609200" cy="648000"/>
          </a:xfrm>
          <a:prstGeom prst="rect">
            <a:avLst/>
          </a:prstGeom>
          <a:solidFill>
            <a:srgbClr val="006595"/>
          </a:solidFill>
          <a:ln>
            <a:solidFill>
              <a:srgbClr val="E8E1D5"/>
            </a:solidFill>
          </a:ln>
          <a:effectLst/>
          <a:extLst/>
        </p:spPr>
        <p:txBody>
          <a:bodyPr lIns="0" tIns="0" rIns="0" bIns="0" anchor="ctr"/>
          <a:lstStyle/>
          <a:p>
            <a:pPr algn="ctr" defTabSz="847725">
              <a:spcBef>
                <a:spcPct val="0"/>
              </a:spcBef>
            </a:pPr>
            <a:r>
              <a:rPr lang="en-GB" altLang="en-US" sz="1400" b="1" dirty="0">
                <a:solidFill>
                  <a:schemeClr val="bg1"/>
                </a:solidFill>
              </a:rPr>
              <a:t>German Co</a:t>
            </a:r>
            <a:br>
              <a:rPr lang="en-GB" altLang="en-US" sz="1400" b="1" dirty="0">
                <a:solidFill>
                  <a:schemeClr val="bg1"/>
                </a:solidFill>
              </a:rPr>
            </a:br>
            <a:r>
              <a:rPr lang="en-GB" altLang="en-US" sz="1000" b="1" dirty="0">
                <a:solidFill>
                  <a:schemeClr val="bg1"/>
                </a:solidFill>
              </a:rPr>
              <a:t>Sales Company</a:t>
            </a:r>
            <a:br>
              <a:rPr lang="en-GB" altLang="en-US" sz="1000" b="1" dirty="0">
                <a:solidFill>
                  <a:schemeClr val="bg1"/>
                </a:solidFill>
              </a:rPr>
            </a:br>
            <a:r>
              <a:rPr lang="en-GB" altLang="en-US" sz="1000" b="1" dirty="0">
                <a:solidFill>
                  <a:schemeClr val="bg1"/>
                </a:solidFill>
              </a:rPr>
              <a:t>German Market</a:t>
            </a:r>
          </a:p>
          <a:p>
            <a:pPr algn="ctr" defTabSz="847725">
              <a:spcBef>
                <a:spcPct val="0"/>
              </a:spcBef>
            </a:pPr>
            <a:endParaRPr lang="en-GB" altLang="en-US" sz="700" b="1" dirty="0">
              <a:solidFill>
                <a:schemeClr val="bg1"/>
              </a:solidFill>
            </a:endParaRPr>
          </a:p>
        </p:txBody>
      </p:sp>
      <p:sp>
        <p:nvSpPr>
          <p:cNvPr id="39" name="Rounded Rectangle 6"/>
          <p:cNvSpPr>
            <a:spLocks noChangeArrowheads="1"/>
          </p:cNvSpPr>
          <p:nvPr/>
        </p:nvSpPr>
        <p:spPr bwMode="gray">
          <a:xfrm>
            <a:off x="3732664" y="4252734"/>
            <a:ext cx="1609200" cy="648000"/>
          </a:xfrm>
          <a:prstGeom prst="rect">
            <a:avLst/>
          </a:prstGeom>
          <a:solidFill>
            <a:srgbClr val="006595"/>
          </a:solidFill>
          <a:ln>
            <a:solidFill>
              <a:srgbClr val="006595"/>
            </a:solidFill>
          </a:ln>
          <a:effectLst/>
          <a:extLst/>
        </p:spPr>
        <p:txBody>
          <a:bodyPr lIns="0" tIns="0" rIns="0" bIns="0" anchor="ctr"/>
          <a:lstStyle/>
          <a:p>
            <a:pPr algn="ctr"/>
            <a:r>
              <a:rPr lang="en-GB" altLang="en-US" sz="1400" b="1" dirty="0">
                <a:solidFill>
                  <a:schemeClr val="bg1"/>
                </a:solidFill>
              </a:rPr>
              <a:t>Dutch Co</a:t>
            </a:r>
            <a:br>
              <a:rPr lang="en-GB" altLang="en-US" sz="1400" b="1" dirty="0">
                <a:solidFill>
                  <a:schemeClr val="bg1"/>
                </a:solidFill>
              </a:rPr>
            </a:br>
            <a:r>
              <a:rPr lang="en-GB" altLang="en-US" sz="1000" b="1" dirty="0">
                <a:solidFill>
                  <a:schemeClr val="bg1"/>
                </a:solidFill>
              </a:rPr>
              <a:t>Sales Company</a:t>
            </a:r>
            <a:br>
              <a:rPr lang="en-GB" altLang="en-US" sz="1000" b="1" dirty="0">
                <a:solidFill>
                  <a:schemeClr val="bg1"/>
                </a:solidFill>
              </a:rPr>
            </a:br>
            <a:r>
              <a:rPr lang="en-GB" altLang="en-US" sz="1000" b="1" dirty="0">
                <a:solidFill>
                  <a:schemeClr val="bg1"/>
                </a:solidFill>
              </a:rPr>
              <a:t>Dutch Market</a:t>
            </a:r>
          </a:p>
        </p:txBody>
      </p:sp>
      <p:sp>
        <p:nvSpPr>
          <p:cNvPr id="40" name="Rounded Rectangle 6"/>
          <p:cNvSpPr>
            <a:spLocks noChangeArrowheads="1"/>
          </p:cNvSpPr>
          <p:nvPr/>
        </p:nvSpPr>
        <p:spPr bwMode="gray">
          <a:xfrm>
            <a:off x="6388405" y="4259608"/>
            <a:ext cx="1609200" cy="648000"/>
          </a:xfrm>
          <a:prstGeom prst="rect">
            <a:avLst/>
          </a:prstGeom>
          <a:solidFill>
            <a:srgbClr val="006595"/>
          </a:solidFill>
          <a:ln>
            <a:solidFill>
              <a:srgbClr val="006595"/>
            </a:solidFill>
          </a:ln>
          <a:effectLst/>
          <a:extLst/>
        </p:spPr>
        <p:txBody>
          <a:bodyPr lIns="0" tIns="0" rIns="0" bIns="0" anchor="ctr"/>
          <a:lstStyle/>
          <a:p>
            <a:pPr algn="ctr" defTabSz="847725">
              <a:spcBef>
                <a:spcPct val="0"/>
              </a:spcBef>
            </a:pPr>
            <a:r>
              <a:rPr lang="en-GB" altLang="en-US" sz="1400" b="1" dirty="0">
                <a:solidFill>
                  <a:schemeClr val="bg1"/>
                </a:solidFill>
              </a:rPr>
              <a:t>Swiss Co</a:t>
            </a:r>
            <a:br>
              <a:rPr lang="en-GB" altLang="en-US" sz="1400" b="1" dirty="0">
                <a:solidFill>
                  <a:schemeClr val="bg1"/>
                </a:solidFill>
              </a:rPr>
            </a:br>
            <a:r>
              <a:rPr lang="en-GB" altLang="en-US" sz="1000" b="1" dirty="0">
                <a:solidFill>
                  <a:schemeClr val="bg1"/>
                </a:solidFill>
              </a:rPr>
              <a:t>Engineering</a:t>
            </a:r>
            <a:br>
              <a:rPr lang="en-GB" altLang="en-US" sz="1000" b="1" dirty="0">
                <a:solidFill>
                  <a:schemeClr val="bg1"/>
                </a:solidFill>
              </a:rPr>
            </a:br>
            <a:r>
              <a:rPr lang="en-GB" altLang="en-US" sz="1000" b="1" dirty="0">
                <a:solidFill>
                  <a:schemeClr val="bg1"/>
                </a:solidFill>
              </a:rPr>
              <a:t>Sales Company</a:t>
            </a:r>
            <a:br>
              <a:rPr lang="en-GB" altLang="en-US" sz="1000" b="1" dirty="0">
                <a:solidFill>
                  <a:schemeClr val="bg1"/>
                </a:solidFill>
              </a:rPr>
            </a:br>
            <a:r>
              <a:rPr lang="en-GB" altLang="en-US" sz="1000" b="1" dirty="0">
                <a:solidFill>
                  <a:schemeClr val="bg1"/>
                </a:solidFill>
              </a:rPr>
              <a:t>Swiss Market</a:t>
            </a:r>
          </a:p>
        </p:txBody>
      </p:sp>
      <p:cxnSp>
        <p:nvCxnSpPr>
          <p:cNvPr id="42" name="Gerade Verbindung mit Pfeil 70"/>
          <p:cNvCxnSpPr/>
          <p:nvPr/>
        </p:nvCxnSpPr>
        <p:spPr>
          <a:xfrm>
            <a:off x="4824236" y="2909397"/>
            <a:ext cx="0" cy="1320657"/>
          </a:xfrm>
          <a:prstGeom prst="straightConnector1">
            <a:avLst/>
          </a:prstGeom>
          <a:ln>
            <a:solidFill>
              <a:srgbClr val="F99D31"/>
            </a:solidFill>
            <a:tailEnd type="arrow"/>
          </a:ln>
        </p:spPr>
        <p:style>
          <a:lnRef idx="2">
            <a:schemeClr val="accent1"/>
          </a:lnRef>
          <a:fillRef idx="0">
            <a:schemeClr val="accent1"/>
          </a:fillRef>
          <a:effectRef idx="1">
            <a:schemeClr val="accent1"/>
          </a:effectRef>
          <a:fontRef idx="minor">
            <a:schemeClr val="tx1"/>
          </a:fontRef>
        </p:style>
      </p:cxnSp>
      <p:sp>
        <p:nvSpPr>
          <p:cNvPr id="44" name="Textfeld 84"/>
          <p:cNvSpPr txBox="1"/>
          <p:nvPr/>
        </p:nvSpPr>
        <p:spPr>
          <a:xfrm rot="19096815">
            <a:off x="2147376" y="3097317"/>
            <a:ext cx="1311128" cy="276999"/>
          </a:xfrm>
          <a:prstGeom prst="rect">
            <a:avLst/>
          </a:prstGeom>
          <a:noFill/>
        </p:spPr>
        <p:txBody>
          <a:bodyPr wrap="none" rtlCol="0">
            <a:spAutoFit/>
          </a:bodyPr>
          <a:lstStyle/>
          <a:p>
            <a:r>
              <a:rPr lang="pl-PL" sz="1200" dirty="0" err="1"/>
              <a:t>Shareholder</a:t>
            </a:r>
            <a:r>
              <a:rPr lang="pl-PL" sz="1200" dirty="0"/>
              <a:t> </a:t>
            </a:r>
            <a:r>
              <a:rPr lang="pl-PL" sz="1200" dirty="0" err="1"/>
              <a:t>loans</a:t>
            </a:r>
            <a:endParaRPr lang="de-CH" sz="1200" dirty="0"/>
          </a:p>
        </p:txBody>
      </p:sp>
      <p:cxnSp>
        <p:nvCxnSpPr>
          <p:cNvPr id="45" name="Gerade Verbindung mit Pfeil 65"/>
          <p:cNvCxnSpPr/>
          <p:nvPr/>
        </p:nvCxnSpPr>
        <p:spPr>
          <a:xfrm flipH="1">
            <a:off x="1780157" y="2598840"/>
            <a:ext cx="1952507" cy="1660768"/>
          </a:xfrm>
          <a:prstGeom prst="straightConnector1">
            <a:avLst/>
          </a:prstGeom>
          <a:ln>
            <a:solidFill>
              <a:srgbClr val="F99D31"/>
            </a:solidFill>
            <a:tailEnd type="arrow"/>
          </a:ln>
        </p:spPr>
        <p:style>
          <a:lnRef idx="2">
            <a:schemeClr val="accent1"/>
          </a:lnRef>
          <a:fillRef idx="0">
            <a:schemeClr val="accent1"/>
          </a:fillRef>
          <a:effectRef idx="1">
            <a:schemeClr val="accent1"/>
          </a:effectRef>
          <a:fontRef idx="minor">
            <a:schemeClr val="tx1"/>
          </a:fontRef>
        </p:style>
      </p:cxnSp>
      <p:cxnSp>
        <p:nvCxnSpPr>
          <p:cNvPr id="57" name="Gerade Verbindung mit Pfeil 74"/>
          <p:cNvCxnSpPr/>
          <p:nvPr/>
        </p:nvCxnSpPr>
        <p:spPr>
          <a:xfrm>
            <a:off x="4894108" y="2932077"/>
            <a:ext cx="1520841" cy="1322792"/>
          </a:xfrm>
          <a:prstGeom prst="straightConnector1">
            <a:avLst/>
          </a:prstGeom>
          <a:ln>
            <a:solidFill>
              <a:srgbClr val="F99D31"/>
            </a:solidFill>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1382650"/>
      </p:ext>
    </p:extLst>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685800" y="1992426"/>
            <a:ext cx="7772400" cy="1838425"/>
          </a:xfrm>
        </p:spPr>
        <p:txBody>
          <a:bodyPr/>
          <a:lstStyle/>
          <a:p>
            <a:pPr>
              <a:spcAft>
                <a:spcPts val="2400"/>
              </a:spcAft>
            </a:pPr>
            <a:r>
              <a:rPr lang="en-US" sz="4000" b="1" dirty="0"/>
              <a:t>Young Members’ Group Reception</a:t>
            </a:r>
            <a:br>
              <a:rPr lang="en-GB" sz="4000" b="1" dirty="0"/>
            </a:br>
            <a:br>
              <a:rPr lang="en-GB" sz="4000" b="1" dirty="0"/>
            </a:br>
            <a:r>
              <a:rPr lang="en-GB" sz="2400" b="1" dirty="0"/>
              <a:t>Kindly Sponsored By</a:t>
            </a:r>
            <a:endParaRPr lang="en-US" sz="2400" b="1" dirty="0"/>
          </a:p>
        </p:txBody>
      </p:sp>
      <p:sp>
        <p:nvSpPr>
          <p:cNvPr id="5" name="TextBox 2"/>
          <p:cNvSpPr txBox="1">
            <a:spLocks noChangeArrowheads="1"/>
          </p:cNvSpPr>
          <p:nvPr/>
        </p:nvSpPr>
        <p:spPr bwMode="auto">
          <a:xfrm>
            <a:off x="2411413" y="5004706"/>
            <a:ext cx="4321175" cy="3698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800" dirty="0" err="1">
                <a:latin typeface="Verdana" charset="0"/>
                <a:cs typeface="Verdana" charset="0"/>
              </a:rPr>
              <a:t>www.schiebe.de</a:t>
            </a:r>
            <a:endParaRPr lang="en-US" sz="1800" dirty="0">
              <a:latin typeface="Verdana" charset="0"/>
              <a:cs typeface="Verdana" charset="0"/>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2336" y="3863740"/>
            <a:ext cx="8325104" cy="1087548"/>
          </a:xfrm>
          <a:prstGeom prst="rect">
            <a:avLst/>
          </a:prstGeom>
        </p:spPr>
      </p:pic>
    </p:spTree>
    <p:extLst>
      <p:ext uri="{BB962C8B-B14F-4D97-AF65-F5344CB8AC3E}">
        <p14:creationId xmlns:p14="http://schemas.microsoft.com/office/powerpoint/2010/main" val="2091907391"/>
      </p:ext>
    </p:extLst>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ctrTitle"/>
          </p:nvPr>
        </p:nvSpPr>
        <p:spPr>
          <a:xfrm>
            <a:off x="685800" y="1992426"/>
            <a:ext cx="7772400" cy="1838425"/>
          </a:xfrm>
        </p:spPr>
        <p:txBody>
          <a:bodyPr/>
          <a:lstStyle/>
          <a:p>
            <a:r>
              <a:rPr lang="en-GB" sz="4800" b="1" dirty="0"/>
              <a:t>Closing remarks of the day</a:t>
            </a:r>
            <a:endParaRPr lang="en-US" sz="4800" b="1" dirty="0"/>
          </a:p>
        </p:txBody>
      </p:sp>
      <p:sp>
        <p:nvSpPr>
          <p:cNvPr id="5" name="Subtitle 2"/>
          <p:cNvSpPr txBox="1">
            <a:spLocks/>
          </p:cNvSpPr>
          <p:nvPr/>
        </p:nvSpPr>
        <p:spPr bwMode="auto">
          <a:xfrm>
            <a:off x="226542" y="4155700"/>
            <a:ext cx="8663458" cy="1752600"/>
          </a:xfrm>
          <a:prstGeom prst="rect">
            <a:avLst/>
          </a:prstGeom>
          <a:noFill/>
          <a:ln w="9525">
            <a:noFill/>
            <a:miter lim="800000"/>
            <a:headEnd/>
            <a:tailEnd/>
          </a:ln>
        </p:spPr>
        <p:txBody>
          <a:bodyPr vert="horz" wrap="square" lIns="91440" tIns="45720" rIns="91440" bIns="45720" numCol="1" rtlCol="0" anchor="t" anchorCtr="0" compatLnSpc="1">
            <a:prstTxWarp prst="textNoShape">
              <a:avLst/>
            </a:prstTxWarp>
            <a:noAutofit/>
          </a:bodyPr>
          <a:lstStyle>
            <a:lvl1pPr marL="0" indent="0" algn="ctr" defTabSz="457200" rtl="0" fontAlgn="base">
              <a:spcBef>
                <a:spcPct val="20000"/>
              </a:spcBef>
              <a:spcAft>
                <a:spcPct val="0"/>
              </a:spcAft>
              <a:buFont typeface="Arial" charset="0"/>
              <a:buNone/>
              <a:defRPr sz="3200" kern="1200">
                <a:solidFill>
                  <a:schemeClr val="tx1">
                    <a:tint val="75000"/>
                  </a:schemeClr>
                </a:solidFill>
                <a:latin typeface="+mn-lt"/>
                <a:ea typeface="+mn-ea"/>
                <a:cs typeface="+mn-cs"/>
              </a:defRPr>
            </a:lvl1pPr>
            <a:lvl2pPr marL="457200" indent="0" algn="ctr" defTabSz="457200" rtl="0" fontAlgn="base">
              <a:spcBef>
                <a:spcPct val="20000"/>
              </a:spcBef>
              <a:spcAft>
                <a:spcPct val="0"/>
              </a:spcAft>
              <a:buFont typeface="Arial" charset="0"/>
              <a:buNone/>
              <a:defRPr sz="2800" kern="1200">
                <a:solidFill>
                  <a:schemeClr val="tx1">
                    <a:tint val="75000"/>
                  </a:schemeClr>
                </a:solidFill>
                <a:latin typeface="+mn-lt"/>
                <a:ea typeface="+mn-ea"/>
                <a:cs typeface="+mn-cs"/>
              </a:defRPr>
            </a:lvl2pPr>
            <a:lvl3pPr marL="914400" indent="0" algn="ctr" defTabSz="457200" rtl="0" fontAlgn="base">
              <a:spcBef>
                <a:spcPct val="20000"/>
              </a:spcBef>
              <a:spcAft>
                <a:spcPct val="0"/>
              </a:spcAft>
              <a:buFont typeface="Arial" charset="0"/>
              <a:buNone/>
              <a:defRPr sz="2400" kern="1200">
                <a:solidFill>
                  <a:schemeClr val="tx1">
                    <a:tint val="75000"/>
                  </a:schemeClr>
                </a:solidFill>
                <a:latin typeface="+mn-lt"/>
                <a:ea typeface="+mn-ea"/>
                <a:cs typeface="+mn-cs"/>
              </a:defRPr>
            </a:lvl3pPr>
            <a:lvl4pPr marL="1371600" indent="0" algn="ctr" defTabSz="457200" rtl="0" fontAlgn="base">
              <a:spcBef>
                <a:spcPct val="20000"/>
              </a:spcBef>
              <a:spcAft>
                <a:spcPct val="0"/>
              </a:spcAft>
              <a:buFont typeface="Arial" charset="0"/>
              <a:buNone/>
              <a:defRPr sz="2000" kern="1200">
                <a:solidFill>
                  <a:schemeClr val="tx1">
                    <a:tint val="75000"/>
                  </a:schemeClr>
                </a:solidFill>
                <a:latin typeface="+mn-lt"/>
                <a:ea typeface="+mn-ea"/>
                <a:cs typeface="+mn-cs"/>
              </a:defRPr>
            </a:lvl4pPr>
            <a:lvl5pPr marL="1828800" indent="0" algn="ctr" defTabSz="457200" rtl="0" fontAlgn="base">
              <a:spcBef>
                <a:spcPct val="20000"/>
              </a:spcBef>
              <a:spcAft>
                <a:spcPct val="0"/>
              </a:spcAft>
              <a:buFont typeface="Arial" charset="0"/>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fontAlgn="auto">
              <a:spcBef>
                <a:spcPts val="0"/>
              </a:spcBef>
              <a:spcAft>
                <a:spcPts val="1200"/>
              </a:spcAft>
              <a:defRPr/>
            </a:pPr>
            <a:r>
              <a:rPr lang="en-GB" sz="2800" dirty="0">
                <a:solidFill>
                  <a:srgbClr val="000000"/>
                </a:solidFill>
              </a:rPr>
              <a:t>Steffen Koch </a:t>
            </a:r>
            <a:br>
              <a:rPr lang="en-GB" sz="2800" dirty="0">
                <a:solidFill>
                  <a:srgbClr val="000000"/>
                </a:solidFill>
              </a:rPr>
            </a:br>
            <a:r>
              <a:rPr lang="en-GB" sz="2800" dirty="0">
                <a:solidFill>
                  <a:srgbClr val="000000"/>
                </a:solidFill>
              </a:rPr>
              <a:t>(President of INSOL Europe, </a:t>
            </a:r>
            <a:br>
              <a:rPr lang="en-GB" sz="2800" dirty="0">
                <a:solidFill>
                  <a:srgbClr val="000000"/>
                </a:solidFill>
              </a:rPr>
            </a:br>
            <a:r>
              <a:rPr lang="en-GB" sz="2800" dirty="0">
                <a:solidFill>
                  <a:srgbClr val="000000"/>
                </a:solidFill>
              </a:rPr>
              <a:t>hww hermann wienberg wilhelm, Germany)</a:t>
            </a:r>
          </a:p>
        </p:txBody>
      </p:sp>
    </p:spTree>
    <p:extLst>
      <p:ext uri="{BB962C8B-B14F-4D97-AF65-F5344CB8AC3E}">
        <p14:creationId xmlns:p14="http://schemas.microsoft.com/office/powerpoint/2010/main" val="31587017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NAME" val="RectangleText"/>
</p:tagLst>
</file>

<file path=ppt/tags/tag2.xml><?xml version="1.0" encoding="utf-8"?>
<p:tagLst xmlns:a="http://schemas.openxmlformats.org/drawingml/2006/main" xmlns:r="http://schemas.openxmlformats.org/officeDocument/2006/relationships" xmlns:p="http://schemas.openxmlformats.org/presentationml/2006/main">
  <p:tag name="NAME" val="RectangleText"/>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405</TotalTime>
  <Words>8946</Words>
  <Application>Microsoft Office PowerPoint</Application>
  <PresentationFormat>Affichage à l'écran (4:3)</PresentationFormat>
  <Paragraphs>1083</Paragraphs>
  <Slides>168</Slides>
  <Notes>85</Notes>
  <HiddenSlides>0</HiddenSlides>
  <MMClips>0</MMClips>
  <ScaleCrop>false</ScaleCrop>
  <HeadingPairs>
    <vt:vector size="6" baseType="variant">
      <vt:variant>
        <vt:lpstr>Polices utilisées</vt:lpstr>
      </vt:variant>
      <vt:variant>
        <vt:i4>6</vt:i4>
      </vt:variant>
      <vt:variant>
        <vt:lpstr>Thème</vt:lpstr>
      </vt:variant>
      <vt:variant>
        <vt:i4>1</vt:i4>
      </vt:variant>
      <vt:variant>
        <vt:lpstr>Titres des diapositives</vt:lpstr>
      </vt:variant>
      <vt:variant>
        <vt:i4>168</vt:i4>
      </vt:variant>
    </vt:vector>
  </HeadingPairs>
  <TitlesOfParts>
    <vt:vector size="175" baseType="lpstr">
      <vt:lpstr>ＭＳ Ｐゴシック</vt:lpstr>
      <vt:lpstr>Arial</vt:lpstr>
      <vt:lpstr>Calibri</vt:lpstr>
      <vt:lpstr>Times New Roman</vt:lpstr>
      <vt:lpstr>Verdana</vt:lpstr>
      <vt:lpstr>Wingdings</vt:lpstr>
      <vt:lpstr>Office Theme</vt:lpstr>
      <vt:lpstr>Présentation PowerPoint</vt:lpstr>
      <vt:lpstr>Présentation PowerPoint</vt:lpstr>
      <vt:lpstr>Morning Technical Session  Kindly Sponsored By</vt:lpstr>
      <vt:lpstr> Opening remarks  of the Annual Congress  </vt:lpstr>
      <vt:lpstr>Keynote speaker:  Prof. Grzegorz W. Kolodko </vt:lpstr>
      <vt:lpstr>Whither the World: New Pragmatism versus New Nationalism</vt:lpstr>
      <vt:lpstr>THE EU COMMISSION PROPOSAL FOR A DIRECTIVE ON RESTRUCTURING FRAMEWORKS</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Brexit: Impact on European restructurings</vt:lpstr>
      <vt:lpstr>Aim of the session </vt:lpstr>
      <vt:lpstr>Brexit assumptions for the session</vt:lpstr>
      <vt:lpstr>Case study - background</vt:lpstr>
      <vt:lpstr>Background – UK establishment</vt:lpstr>
      <vt:lpstr>Background – Italian establishment</vt:lpstr>
      <vt:lpstr>Scenario 1</vt:lpstr>
      <vt:lpstr>Scenario 1 – Pre-Brexit</vt:lpstr>
      <vt:lpstr>Scenario 1 – Pre-Brexit (cont.)</vt:lpstr>
      <vt:lpstr>Scenario 1 – Post-Brexit</vt:lpstr>
      <vt:lpstr>Scenario 2</vt:lpstr>
      <vt:lpstr>Scenario 2 – Pre-appointment</vt:lpstr>
      <vt:lpstr>Scenario 2 – Post-appointment</vt:lpstr>
      <vt:lpstr>Scenario 3</vt:lpstr>
      <vt:lpstr>Scenario 3 – Pre-Brexit </vt:lpstr>
      <vt:lpstr>Scenario 3 – Pre-Brexit (Cont.)</vt:lpstr>
      <vt:lpstr>Scenario 3 – Post-Brexit</vt:lpstr>
      <vt:lpstr>Conclusions – Annerose Tashiro</vt:lpstr>
      <vt:lpstr>Conclusions – Chris Laughton</vt:lpstr>
      <vt:lpstr>Conclusions – Giuseppe Scotti</vt:lpstr>
      <vt:lpstr>Open forum</vt:lpstr>
      <vt:lpstr>Delegate Coffee Break  Kindly Sponsored By</vt:lpstr>
      <vt:lpstr>Break-out-session I. Critical Insolvency Issues Facing Companies Dealing with Customers and the Supply Chain</vt:lpstr>
      <vt:lpstr>Critical Insolvency Issues Facing Companies  Dealing with Customers and the Supply Chain</vt:lpstr>
      <vt:lpstr>Présentation PowerPoint</vt:lpstr>
      <vt:lpstr>Case Study</vt:lpstr>
      <vt:lpstr>Présentation PowerPoint</vt:lpstr>
      <vt:lpstr>Présentation PowerPoint</vt:lpstr>
      <vt:lpstr>ACCOUNTS RECEIVABLE BALANCES</vt:lpstr>
      <vt:lpstr>CREDIT EXTENSIONS AFTER INSOLVENCY</vt:lpstr>
      <vt:lpstr>SALES CONTRACTS</vt:lpstr>
      <vt:lpstr>SALES IN THE “ZONE OF INSOLVENCY”</vt:lpstr>
      <vt:lpstr>VENDOR REMEDIES FOR PAYMENT</vt:lpstr>
      <vt:lpstr>Break-out-session II. Chapter 11: Use, Abuse  &amp; Inspiration in  European Restructurings</vt:lpstr>
      <vt:lpstr>Présentation PowerPoint</vt:lpstr>
      <vt:lpstr>Présentation PowerPoint</vt:lpstr>
      <vt:lpstr>Présentation PowerPoint</vt:lpstr>
      <vt:lpstr>Présentation PowerPoint</vt:lpstr>
      <vt:lpstr>Présentation PowerPoint</vt:lpstr>
      <vt:lpstr>Break-out-session III. Fuelling a rescue plan:  DIP financing, new lending  options in Europe?</vt:lpstr>
      <vt:lpstr>US DIP Financing: An Introduction</vt:lpstr>
      <vt:lpstr>US DIP Financing – Features</vt:lpstr>
      <vt:lpstr>Europe and DIP Financing – The EU Directive</vt:lpstr>
      <vt:lpstr>Europe and DIP Financing – The EU Directive</vt:lpstr>
      <vt:lpstr>DIP Finance in Europe  </vt:lpstr>
      <vt:lpstr>Italian Bankruptcy Law – DIP Finance Provisions</vt:lpstr>
      <vt:lpstr>DIP Financing in the Czech Republic</vt:lpstr>
      <vt:lpstr>DIP Finance in Germany</vt:lpstr>
      <vt:lpstr>DIP Finance – Trends in the US</vt:lpstr>
      <vt:lpstr>DIP Finance – Trends and Potential Developments in Europe</vt:lpstr>
      <vt:lpstr>Break-out-session IV. The EU Commission Directive proposal and the UK Insolvency Service 2016 Review Proposal:  Is there any difference in substance?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EU Proposal – Quo vadis?  Where are we going ?</vt:lpstr>
      <vt:lpstr>What is the main issue ?</vt:lpstr>
      <vt:lpstr>The French response </vt:lpstr>
      <vt:lpstr>The French response (continued)</vt:lpstr>
      <vt:lpstr>The French response (continued)</vt:lpstr>
      <vt:lpstr>The French response (continued)</vt:lpstr>
      <vt:lpstr>Solutions proposed by the Directive</vt:lpstr>
      <vt:lpstr>Policy recommendations</vt:lpstr>
      <vt:lpstr>Policy recommendations</vt:lpstr>
      <vt:lpstr>Policy recommendations</vt:lpstr>
      <vt:lpstr>Policy recommendations</vt:lpstr>
      <vt:lpstr>Policy recommendations</vt:lpstr>
      <vt:lpstr>Policy recommendations</vt:lpstr>
      <vt:lpstr>Policy recommendations</vt:lpstr>
      <vt:lpstr>The EU Proposals &amp; UK Review – Practical issues </vt:lpstr>
      <vt:lpstr>Commonality of Objectives</vt:lpstr>
      <vt:lpstr>Examinership</vt:lpstr>
      <vt:lpstr>Examinership</vt:lpstr>
      <vt:lpstr>Présentation PowerPoint</vt:lpstr>
      <vt:lpstr>Directive/Proposals/Examinerships  -  Common features</vt:lpstr>
      <vt:lpstr>Potential Issues of concern Directive</vt:lpstr>
      <vt:lpstr>Potential Issues / comments on UK Proposals</vt:lpstr>
      <vt:lpstr>Delegate Lunch  Kindly Sponsored By</vt:lpstr>
      <vt:lpstr>Afternoon Technical Session  Kindly Sponsored By</vt:lpstr>
      <vt:lpstr>The insolvency regulation recast: Time to get practical</vt:lpstr>
      <vt:lpstr>Case study</vt:lpstr>
      <vt:lpstr>Présentation PowerPoint</vt:lpstr>
      <vt:lpstr>Présentation PowerPoint</vt:lpstr>
      <vt:lpstr>Scope</vt:lpstr>
      <vt:lpstr>Scope</vt:lpstr>
      <vt:lpstr>Scope</vt:lpstr>
      <vt:lpstr>Scope</vt:lpstr>
      <vt:lpstr>Uncertainties introduced by Brexit</vt:lpstr>
      <vt:lpstr>Information and publicity</vt:lpstr>
      <vt:lpstr>Information and publicity  Examples</vt:lpstr>
      <vt:lpstr>Information and publicity  Overview</vt:lpstr>
      <vt:lpstr>Information and publicity  Insolvency registers </vt:lpstr>
      <vt:lpstr>Information and publicity Publication in another MS; duty to inform creditors</vt:lpstr>
      <vt:lpstr>Company groups</vt:lpstr>
      <vt:lpstr>Group of companies, Art. 56-77 EIR</vt:lpstr>
      <vt:lpstr>Points of interest for practitioners (1)</vt:lpstr>
      <vt:lpstr>Points of interest for practitioners (2)</vt:lpstr>
      <vt:lpstr>Secondary insolvency proceedings</vt:lpstr>
      <vt:lpstr>Secondary Insolvency Proceedings  Examples</vt:lpstr>
      <vt:lpstr>Secondary Insolvency Proceedings Overview</vt:lpstr>
      <vt:lpstr>Secondary Insolvency Proceedings  Right to give an undertaking</vt:lpstr>
      <vt:lpstr>Secondary Insolvency Proceedings Right to give an undertaking</vt:lpstr>
      <vt:lpstr>Secondary Insolvency Proceedings Cooperation and communication</vt:lpstr>
      <vt:lpstr>Secondary Insolvency Proceedings Conversion of proceedings</vt:lpstr>
      <vt:lpstr>Rules of jurisdiction</vt:lpstr>
      <vt:lpstr>Rules of insolvency jurisdiction</vt:lpstr>
      <vt:lpstr>Rules on jurisdiction for the opening of main proceedings</vt:lpstr>
      <vt:lpstr>Rules on jurisdiction for the opening of secondary proceedings</vt:lpstr>
      <vt:lpstr>Rules on jurisdiction for related actions</vt:lpstr>
      <vt:lpstr>Turnaround Wing Project:  The EU Commission Directive proposal and the practicalities  of its legal implementation</vt:lpstr>
      <vt:lpstr>Présentation PowerPoint</vt:lpstr>
      <vt:lpstr>Présentation PowerPoint</vt:lpstr>
      <vt:lpstr>Présentation PowerPoint</vt:lpstr>
      <vt:lpstr>Delegate Coffee Break  Kindly Sponsored By</vt:lpstr>
      <vt:lpstr>Update on INSOL International Principles of Multi-Creditor Workouts</vt:lpstr>
      <vt:lpstr>Statement of Principles for a Global Approach to Multi-Creditor Workouts I</vt:lpstr>
      <vt:lpstr>Statement of Principles for a Global Approach to Multi-Creditor Workouts II</vt:lpstr>
      <vt:lpstr>Statement of Principles for a Global Approach to Multi-Creditor Workouts III</vt:lpstr>
      <vt:lpstr>Group Insolvencies:  Theory and Practice in  cross-border Insolvencies</vt:lpstr>
      <vt:lpstr>Présentation PowerPoint</vt:lpstr>
      <vt:lpstr>Young Members’ Group Reception  Kindly Sponsored By</vt:lpstr>
      <vt:lpstr>Closing remarks of the day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BAD BANKS AND OTHER TOOLS FOR RESTRUCTURING FINANCIAL INSTITUTIONS </dc:title>
  <dc:creator>Emmanuelle</dc:creator>
  <cp:lastModifiedBy>Emmanuelle Inacio</cp:lastModifiedBy>
  <cp:revision>86</cp:revision>
  <cp:lastPrinted>2015-09-15T11:39:06Z</cp:lastPrinted>
  <dcterms:modified xsi:type="dcterms:W3CDTF">2017-10-10T08:33:57Z</dcterms:modified>
</cp:coreProperties>
</file>