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tif" ContentType="image/tiff"/>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media/image14.jpg" ContentType="image/jpg"/>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charts/chart1.xml" ContentType="application/vnd.openxmlformats-officedocument.drawingml.chart+xml"/>
  <Override PartName="/ppt/drawings/drawing1.xml" ContentType="application/vnd.openxmlformats-officedocument.drawingml.chartshapes+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2.xml" ContentType="application/vnd.openxmlformats-officedocument.drawingml.chartshapes+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6" r:id="rId2"/>
    <p:sldMasterId id="2147483659" r:id="rId3"/>
  </p:sldMasterIdLst>
  <p:notesMasterIdLst>
    <p:notesMasterId r:id="rId239"/>
  </p:notesMasterIdLst>
  <p:sldIdLst>
    <p:sldId id="275" r:id="rId4"/>
    <p:sldId id="304" r:id="rId5"/>
    <p:sldId id="306" r:id="rId6"/>
    <p:sldId id="307" r:id="rId7"/>
    <p:sldId id="277" r:id="rId8"/>
    <p:sldId id="308" r:id="rId9"/>
    <p:sldId id="577" r:id="rId10"/>
    <p:sldId id="578" r:id="rId11"/>
    <p:sldId id="579" r:id="rId12"/>
    <p:sldId id="580" r:id="rId13"/>
    <p:sldId id="581" r:id="rId14"/>
    <p:sldId id="582" r:id="rId15"/>
    <p:sldId id="583" r:id="rId16"/>
    <p:sldId id="318" r:id="rId17"/>
    <p:sldId id="319" r:id="rId18"/>
    <p:sldId id="320" r:id="rId19"/>
    <p:sldId id="321" r:id="rId20"/>
    <p:sldId id="322" r:id="rId21"/>
    <p:sldId id="323" r:id="rId22"/>
    <p:sldId id="324" r:id="rId23"/>
    <p:sldId id="325" r:id="rId24"/>
    <p:sldId id="326" r:id="rId25"/>
    <p:sldId id="327" r:id="rId26"/>
    <p:sldId id="328" r:id="rId27"/>
    <p:sldId id="329" r:id="rId28"/>
    <p:sldId id="330" r:id="rId29"/>
    <p:sldId id="331" r:id="rId30"/>
    <p:sldId id="332" r:id="rId31"/>
    <p:sldId id="333" r:id="rId32"/>
    <p:sldId id="334" r:id="rId33"/>
    <p:sldId id="335" r:id="rId34"/>
    <p:sldId id="336" r:id="rId35"/>
    <p:sldId id="337" r:id="rId36"/>
    <p:sldId id="338" r:id="rId37"/>
    <p:sldId id="339" r:id="rId38"/>
    <p:sldId id="340" r:id="rId39"/>
    <p:sldId id="341" r:id="rId40"/>
    <p:sldId id="342" r:id="rId41"/>
    <p:sldId id="343" r:id="rId42"/>
    <p:sldId id="344" r:id="rId43"/>
    <p:sldId id="345" r:id="rId44"/>
    <p:sldId id="346" r:id="rId45"/>
    <p:sldId id="276" r:id="rId46"/>
    <p:sldId id="315" r:id="rId47"/>
    <p:sldId id="309" r:id="rId48"/>
    <p:sldId id="523" r:id="rId49"/>
    <p:sldId id="524" r:id="rId50"/>
    <p:sldId id="525" r:id="rId51"/>
    <p:sldId id="526" r:id="rId52"/>
    <p:sldId id="527" r:id="rId53"/>
    <p:sldId id="282" r:id="rId54"/>
    <p:sldId id="279" r:id="rId55"/>
    <p:sldId id="280" r:id="rId56"/>
    <p:sldId id="281" r:id="rId57"/>
    <p:sldId id="284" r:id="rId58"/>
    <p:sldId id="285" r:id="rId59"/>
    <p:sldId id="286" r:id="rId60"/>
    <p:sldId id="287" r:id="rId61"/>
    <p:sldId id="290" r:id="rId62"/>
    <p:sldId id="288" r:id="rId63"/>
    <p:sldId id="300" r:id="rId64"/>
    <p:sldId id="297" r:id="rId65"/>
    <p:sldId id="528" r:id="rId66"/>
    <p:sldId id="529" r:id="rId67"/>
    <p:sldId id="530" r:id="rId68"/>
    <p:sldId id="531" r:id="rId69"/>
    <p:sldId id="532" r:id="rId70"/>
    <p:sldId id="533" r:id="rId71"/>
    <p:sldId id="534" r:id="rId72"/>
    <p:sldId id="310" r:id="rId73"/>
    <p:sldId id="536" r:id="rId74"/>
    <p:sldId id="537" r:id="rId75"/>
    <p:sldId id="538" r:id="rId76"/>
    <p:sldId id="539" r:id="rId77"/>
    <p:sldId id="540" r:id="rId78"/>
    <p:sldId id="541" r:id="rId79"/>
    <p:sldId id="542" r:id="rId80"/>
    <p:sldId id="543" r:id="rId81"/>
    <p:sldId id="544" r:id="rId82"/>
    <p:sldId id="545" r:id="rId83"/>
    <p:sldId id="546" r:id="rId84"/>
    <p:sldId id="547" r:id="rId85"/>
    <p:sldId id="548" r:id="rId86"/>
    <p:sldId id="549" r:id="rId87"/>
    <p:sldId id="550" r:id="rId88"/>
    <p:sldId id="551" r:id="rId89"/>
    <p:sldId id="552" r:id="rId90"/>
    <p:sldId id="553" r:id="rId91"/>
    <p:sldId id="554" r:id="rId92"/>
    <p:sldId id="555" r:id="rId93"/>
    <p:sldId id="556" r:id="rId94"/>
    <p:sldId id="557" r:id="rId95"/>
    <p:sldId id="558" r:id="rId96"/>
    <p:sldId id="559" r:id="rId97"/>
    <p:sldId id="560" r:id="rId98"/>
    <p:sldId id="561" r:id="rId99"/>
    <p:sldId id="562" r:id="rId100"/>
    <p:sldId id="563" r:id="rId101"/>
    <p:sldId id="564" r:id="rId102"/>
    <p:sldId id="565" r:id="rId103"/>
    <p:sldId id="566" r:id="rId104"/>
    <p:sldId id="567" r:id="rId105"/>
    <p:sldId id="568" r:id="rId106"/>
    <p:sldId id="569" r:id="rId107"/>
    <p:sldId id="570" r:id="rId108"/>
    <p:sldId id="571" r:id="rId109"/>
    <p:sldId id="572" r:id="rId110"/>
    <p:sldId id="573" r:id="rId111"/>
    <p:sldId id="574" r:id="rId112"/>
    <p:sldId id="575" r:id="rId113"/>
    <p:sldId id="302" r:id="rId114"/>
    <p:sldId id="576" r:id="rId115"/>
    <p:sldId id="298" r:id="rId116"/>
    <p:sldId id="316" r:id="rId117"/>
    <p:sldId id="311" r:id="rId118"/>
    <p:sldId id="410" r:id="rId119"/>
    <p:sldId id="411" r:id="rId120"/>
    <p:sldId id="412" r:id="rId121"/>
    <p:sldId id="413" r:id="rId122"/>
    <p:sldId id="414" r:id="rId123"/>
    <p:sldId id="415" r:id="rId124"/>
    <p:sldId id="416" r:id="rId125"/>
    <p:sldId id="417" r:id="rId126"/>
    <p:sldId id="418" r:id="rId127"/>
    <p:sldId id="584" r:id="rId128"/>
    <p:sldId id="585" r:id="rId129"/>
    <p:sldId id="586" r:id="rId130"/>
    <p:sldId id="587" r:id="rId131"/>
    <p:sldId id="588" r:id="rId132"/>
    <p:sldId id="589" r:id="rId133"/>
    <p:sldId id="590" r:id="rId134"/>
    <p:sldId id="591" r:id="rId135"/>
    <p:sldId id="592" r:id="rId136"/>
    <p:sldId id="593" r:id="rId137"/>
    <p:sldId id="299" r:id="rId138"/>
    <p:sldId id="594" r:id="rId139"/>
    <p:sldId id="301" r:id="rId140"/>
    <p:sldId id="595" r:id="rId141"/>
    <p:sldId id="303" r:id="rId142"/>
    <p:sldId id="596" r:id="rId143"/>
    <p:sldId id="305" r:id="rId144"/>
    <p:sldId id="597" r:id="rId145"/>
    <p:sldId id="598" r:id="rId146"/>
    <p:sldId id="599" r:id="rId147"/>
    <p:sldId id="600" r:id="rId148"/>
    <p:sldId id="601" r:id="rId149"/>
    <p:sldId id="602" r:id="rId150"/>
    <p:sldId id="603" r:id="rId151"/>
    <p:sldId id="604" r:id="rId152"/>
    <p:sldId id="605" r:id="rId153"/>
    <p:sldId id="606" r:id="rId154"/>
    <p:sldId id="607" r:id="rId155"/>
    <p:sldId id="608" r:id="rId156"/>
    <p:sldId id="609" r:id="rId157"/>
    <p:sldId id="610" r:id="rId158"/>
    <p:sldId id="611" r:id="rId159"/>
    <p:sldId id="612" r:id="rId160"/>
    <p:sldId id="613" r:id="rId161"/>
    <p:sldId id="614" r:id="rId162"/>
    <p:sldId id="615" r:id="rId163"/>
    <p:sldId id="616" r:id="rId164"/>
    <p:sldId id="617" r:id="rId165"/>
    <p:sldId id="618" r:id="rId166"/>
    <p:sldId id="619" r:id="rId167"/>
    <p:sldId id="620" r:id="rId168"/>
    <p:sldId id="621" r:id="rId169"/>
    <p:sldId id="622" r:id="rId170"/>
    <p:sldId id="623" r:id="rId171"/>
    <p:sldId id="624" r:id="rId172"/>
    <p:sldId id="625" r:id="rId173"/>
    <p:sldId id="626" r:id="rId174"/>
    <p:sldId id="432" r:id="rId175"/>
    <p:sldId id="433" r:id="rId176"/>
    <p:sldId id="434" r:id="rId177"/>
    <p:sldId id="435" r:id="rId178"/>
    <p:sldId id="436" r:id="rId179"/>
    <p:sldId id="437" r:id="rId180"/>
    <p:sldId id="438" r:id="rId181"/>
    <p:sldId id="439" r:id="rId182"/>
    <p:sldId id="440" r:id="rId183"/>
    <p:sldId id="441" r:id="rId184"/>
    <p:sldId id="442" r:id="rId185"/>
    <p:sldId id="443" r:id="rId186"/>
    <p:sldId id="444" r:id="rId187"/>
    <p:sldId id="445" r:id="rId188"/>
    <p:sldId id="446" r:id="rId189"/>
    <p:sldId id="447" r:id="rId190"/>
    <p:sldId id="448" r:id="rId191"/>
    <p:sldId id="449" r:id="rId192"/>
    <p:sldId id="450" r:id="rId193"/>
    <p:sldId id="451" r:id="rId194"/>
    <p:sldId id="312" r:id="rId195"/>
    <p:sldId id="491" r:id="rId196"/>
    <p:sldId id="492" r:id="rId197"/>
    <p:sldId id="493" r:id="rId198"/>
    <p:sldId id="494" r:id="rId199"/>
    <p:sldId id="289" r:id="rId200"/>
    <p:sldId id="495" r:id="rId201"/>
    <p:sldId id="291" r:id="rId202"/>
    <p:sldId id="496" r:id="rId203"/>
    <p:sldId id="293" r:id="rId204"/>
    <p:sldId id="294" r:id="rId205"/>
    <p:sldId id="295" r:id="rId206"/>
    <p:sldId id="497" r:id="rId207"/>
    <p:sldId id="498" r:id="rId208"/>
    <p:sldId id="283" r:id="rId209"/>
    <p:sldId id="499" r:id="rId210"/>
    <p:sldId id="500" r:id="rId211"/>
    <p:sldId id="501" r:id="rId212"/>
    <p:sldId id="502" r:id="rId213"/>
    <p:sldId id="503" r:id="rId214"/>
    <p:sldId id="296" r:id="rId215"/>
    <p:sldId id="504" r:id="rId216"/>
    <p:sldId id="292" r:id="rId217"/>
    <p:sldId id="317" r:id="rId218"/>
    <p:sldId id="313" r:id="rId219"/>
    <p:sldId id="256" r:id="rId220"/>
    <p:sldId id="258" r:id="rId221"/>
    <p:sldId id="259" r:id="rId222"/>
    <p:sldId id="260" r:id="rId223"/>
    <p:sldId id="261" r:id="rId224"/>
    <p:sldId id="274" r:id="rId225"/>
    <p:sldId id="517" r:id="rId226"/>
    <p:sldId id="518" r:id="rId227"/>
    <p:sldId id="519" r:id="rId228"/>
    <p:sldId id="520" r:id="rId229"/>
    <p:sldId id="521" r:id="rId230"/>
    <p:sldId id="472" r:id="rId231"/>
    <p:sldId id="473" r:id="rId232"/>
    <p:sldId id="474" r:id="rId233"/>
    <p:sldId id="475" r:id="rId234"/>
    <p:sldId id="476" r:id="rId235"/>
    <p:sldId id="477" r:id="rId236"/>
    <p:sldId id="314" r:id="rId237"/>
    <p:sldId id="278" r:id="rId238"/>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332"/>
    <p:restoredTop sz="94674"/>
  </p:normalViewPr>
  <p:slideViewPr>
    <p:cSldViewPr snapToGrid="0" snapToObjects="1">
      <p:cViewPr varScale="1">
        <p:scale>
          <a:sx n="64" d="100"/>
          <a:sy n="64" d="100"/>
        </p:scale>
        <p:origin x="1312" y="40"/>
      </p:cViewPr>
      <p:guideLst>
        <p:guide orient="horz" pos="2160"/>
        <p:guide pos="2880"/>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63" Type="http://schemas.openxmlformats.org/officeDocument/2006/relationships/slide" Target="slides/slide60.xml"/><Relationship Id="rId84" Type="http://schemas.openxmlformats.org/officeDocument/2006/relationships/slide" Target="slides/slide81.xml"/><Relationship Id="rId138" Type="http://schemas.openxmlformats.org/officeDocument/2006/relationships/slide" Target="slides/slide135.xml"/><Relationship Id="rId159" Type="http://schemas.openxmlformats.org/officeDocument/2006/relationships/slide" Target="slides/slide156.xml"/><Relationship Id="rId170" Type="http://schemas.openxmlformats.org/officeDocument/2006/relationships/slide" Target="slides/slide167.xml"/><Relationship Id="rId191" Type="http://schemas.openxmlformats.org/officeDocument/2006/relationships/slide" Target="slides/slide188.xml"/><Relationship Id="rId205" Type="http://schemas.openxmlformats.org/officeDocument/2006/relationships/slide" Target="slides/slide202.xml"/><Relationship Id="rId226" Type="http://schemas.openxmlformats.org/officeDocument/2006/relationships/slide" Target="slides/slide22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53" Type="http://schemas.openxmlformats.org/officeDocument/2006/relationships/slide" Target="slides/slide50.xml"/><Relationship Id="rId74" Type="http://schemas.openxmlformats.org/officeDocument/2006/relationships/slide" Target="slides/slide71.xml"/><Relationship Id="rId128" Type="http://schemas.openxmlformats.org/officeDocument/2006/relationships/slide" Target="slides/slide125.xml"/><Relationship Id="rId149" Type="http://schemas.openxmlformats.org/officeDocument/2006/relationships/slide" Target="slides/slide146.xml"/><Relationship Id="rId5" Type="http://schemas.openxmlformats.org/officeDocument/2006/relationships/slide" Target="slides/slide2.xml"/><Relationship Id="rId95" Type="http://schemas.openxmlformats.org/officeDocument/2006/relationships/slide" Target="slides/slide92.xml"/><Relationship Id="rId160" Type="http://schemas.openxmlformats.org/officeDocument/2006/relationships/slide" Target="slides/slide157.xml"/><Relationship Id="rId181" Type="http://schemas.openxmlformats.org/officeDocument/2006/relationships/slide" Target="slides/slide178.xml"/><Relationship Id="rId216" Type="http://schemas.openxmlformats.org/officeDocument/2006/relationships/slide" Target="slides/slide213.xml"/><Relationship Id="rId237" Type="http://schemas.openxmlformats.org/officeDocument/2006/relationships/slide" Target="slides/slide234.xml"/><Relationship Id="rId22" Type="http://schemas.openxmlformats.org/officeDocument/2006/relationships/slide" Target="slides/slide19.xml"/><Relationship Id="rId43" Type="http://schemas.openxmlformats.org/officeDocument/2006/relationships/slide" Target="slides/slide40.xml"/><Relationship Id="rId64" Type="http://schemas.openxmlformats.org/officeDocument/2006/relationships/slide" Target="slides/slide61.xml"/><Relationship Id="rId118" Type="http://schemas.openxmlformats.org/officeDocument/2006/relationships/slide" Target="slides/slide115.xml"/><Relationship Id="rId139" Type="http://schemas.openxmlformats.org/officeDocument/2006/relationships/slide" Target="slides/slide136.xml"/><Relationship Id="rId85" Type="http://schemas.openxmlformats.org/officeDocument/2006/relationships/slide" Target="slides/slide82.xml"/><Relationship Id="rId150" Type="http://schemas.openxmlformats.org/officeDocument/2006/relationships/slide" Target="slides/slide147.xml"/><Relationship Id="rId171" Type="http://schemas.openxmlformats.org/officeDocument/2006/relationships/slide" Target="slides/slide168.xml"/><Relationship Id="rId192" Type="http://schemas.openxmlformats.org/officeDocument/2006/relationships/slide" Target="slides/slide189.xml"/><Relationship Id="rId206" Type="http://schemas.openxmlformats.org/officeDocument/2006/relationships/slide" Target="slides/slide203.xml"/><Relationship Id="rId227" Type="http://schemas.openxmlformats.org/officeDocument/2006/relationships/slide" Target="slides/slide224.xml"/><Relationship Id="rId201" Type="http://schemas.openxmlformats.org/officeDocument/2006/relationships/slide" Target="slides/slide198.xml"/><Relationship Id="rId222" Type="http://schemas.openxmlformats.org/officeDocument/2006/relationships/slide" Target="slides/slide219.xml"/><Relationship Id="rId243" Type="http://schemas.openxmlformats.org/officeDocument/2006/relationships/tableStyles" Target="tableStyles.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slide" Target="slides/slide121.xml"/><Relationship Id="rId129" Type="http://schemas.openxmlformats.org/officeDocument/2006/relationships/slide" Target="slides/slide126.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40" Type="http://schemas.openxmlformats.org/officeDocument/2006/relationships/slide" Target="slides/slide137.xml"/><Relationship Id="rId145" Type="http://schemas.openxmlformats.org/officeDocument/2006/relationships/slide" Target="slides/slide142.xml"/><Relationship Id="rId161" Type="http://schemas.openxmlformats.org/officeDocument/2006/relationships/slide" Target="slides/slide158.xml"/><Relationship Id="rId166" Type="http://schemas.openxmlformats.org/officeDocument/2006/relationships/slide" Target="slides/slide163.xml"/><Relationship Id="rId182" Type="http://schemas.openxmlformats.org/officeDocument/2006/relationships/slide" Target="slides/slide179.xml"/><Relationship Id="rId187" Type="http://schemas.openxmlformats.org/officeDocument/2006/relationships/slide" Target="slides/slide184.xml"/><Relationship Id="rId217" Type="http://schemas.openxmlformats.org/officeDocument/2006/relationships/slide" Target="slides/slide214.xml"/><Relationship Id="rId1" Type="http://schemas.openxmlformats.org/officeDocument/2006/relationships/slideMaster" Target="slideMasters/slideMaster1.xml"/><Relationship Id="rId6" Type="http://schemas.openxmlformats.org/officeDocument/2006/relationships/slide" Target="slides/slide3.xml"/><Relationship Id="rId212" Type="http://schemas.openxmlformats.org/officeDocument/2006/relationships/slide" Target="slides/slide209.xml"/><Relationship Id="rId233" Type="http://schemas.openxmlformats.org/officeDocument/2006/relationships/slide" Target="slides/slide230.xml"/><Relationship Id="rId238" Type="http://schemas.openxmlformats.org/officeDocument/2006/relationships/slide" Target="slides/slide235.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0" Type="http://schemas.openxmlformats.org/officeDocument/2006/relationships/slide" Target="slides/slide127.xml"/><Relationship Id="rId135" Type="http://schemas.openxmlformats.org/officeDocument/2006/relationships/slide" Target="slides/slide132.xml"/><Relationship Id="rId151" Type="http://schemas.openxmlformats.org/officeDocument/2006/relationships/slide" Target="slides/slide148.xml"/><Relationship Id="rId156" Type="http://schemas.openxmlformats.org/officeDocument/2006/relationships/slide" Target="slides/slide153.xml"/><Relationship Id="rId177" Type="http://schemas.openxmlformats.org/officeDocument/2006/relationships/slide" Target="slides/slide174.xml"/><Relationship Id="rId198" Type="http://schemas.openxmlformats.org/officeDocument/2006/relationships/slide" Target="slides/slide195.xml"/><Relationship Id="rId172" Type="http://schemas.openxmlformats.org/officeDocument/2006/relationships/slide" Target="slides/slide169.xml"/><Relationship Id="rId193" Type="http://schemas.openxmlformats.org/officeDocument/2006/relationships/slide" Target="slides/slide190.xml"/><Relationship Id="rId202" Type="http://schemas.openxmlformats.org/officeDocument/2006/relationships/slide" Target="slides/slide199.xml"/><Relationship Id="rId207" Type="http://schemas.openxmlformats.org/officeDocument/2006/relationships/slide" Target="slides/slide204.xml"/><Relationship Id="rId223" Type="http://schemas.openxmlformats.org/officeDocument/2006/relationships/slide" Target="slides/slide220.xml"/><Relationship Id="rId228" Type="http://schemas.openxmlformats.org/officeDocument/2006/relationships/slide" Target="slides/slide225.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slide" Target="slides/slide122.xml"/><Relationship Id="rId141" Type="http://schemas.openxmlformats.org/officeDocument/2006/relationships/slide" Target="slides/slide138.xml"/><Relationship Id="rId146" Type="http://schemas.openxmlformats.org/officeDocument/2006/relationships/slide" Target="slides/slide143.xml"/><Relationship Id="rId167" Type="http://schemas.openxmlformats.org/officeDocument/2006/relationships/slide" Target="slides/slide164.xml"/><Relationship Id="rId188" Type="http://schemas.openxmlformats.org/officeDocument/2006/relationships/slide" Target="slides/slide185.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162" Type="http://schemas.openxmlformats.org/officeDocument/2006/relationships/slide" Target="slides/slide159.xml"/><Relationship Id="rId183" Type="http://schemas.openxmlformats.org/officeDocument/2006/relationships/slide" Target="slides/slide180.xml"/><Relationship Id="rId213" Type="http://schemas.openxmlformats.org/officeDocument/2006/relationships/slide" Target="slides/slide210.xml"/><Relationship Id="rId218" Type="http://schemas.openxmlformats.org/officeDocument/2006/relationships/slide" Target="slides/slide215.xml"/><Relationship Id="rId234" Type="http://schemas.openxmlformats.org/officeDocument/2006/relationships/slide" Target="slides/slide231.xml"/><Relationship Id="rId239" Type="http://schemas.openxmlformats.org/officeDocument/2006/relationships/notesMaster" Target="notesMasters/notesMaster1.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131" Type="http://schemas.openxmlformats.org/officeDocument/2006/relationships/slide" Target="slides/slide128.xml"/><Relationship Id="rId136" Type="http://schemas.openxmlformats.org/officeDocument/2006/relationships/slide" Target="slides/slide133.xml"/><Relationship Id="rId157" Type="http://schemas.openxmlformats.org/officeDocument/2006/relationships/slide" Target="slides/slide154.xml"/><Relationship Id="rId178" Type="http://schemas.openxmlformats.org/officeDocument/2006/relationships/slide" Target="slides/slide175.xml"/><Relationship Id="rId61" Type="http://schemas.openxmlformats.org/officeDocument/2006/relationships/slide" Target="slides/slide58.xml"/><Relationship Id="rId82" Type="http://schemas.openxmlformats.org/officeDocument/2006/relationships/slide" Target="slides/slide79.xml"/><Relationship Id="rId152" Type="http://schemas.openxmlformats.org/officeDocument/2006/relationships/slide" Target="slides/slide149.xml"/><Relationship Id="rId173" Type="http://schemas.openxmlformats.org/officeDocument/2006/relationships/slide" Target="slides/slide170.xml"/><Relationship Id="rId194" Type="http://schemas.openxmlformats.org/officeDocument/2006/relationships/slide" Target="slides/slide191.xml"/><Relationship Id="rId199" Type="http://schemas.openxmlformats.org/officeDocument/2006/relationships/slide" Target="slides/slide196.xml"/><Relationship Id="rId203" Type="http://schemas.openxmlformats.org/officeDocument/2006/relationships/slide" Target="slides/slide200.xml"/><Relationship Id="rId208" Type="http://schemas.openxmlformats.org/officeDocument/2006/relationships/slide" Target="slides/slide205.xml"/><Relationship Id="rId229" Type="http://schemas.openxmlformats.org/officeDocument/2006/relationships/slide" Target="slides/slide226.xml"/><Relationship Id="rId19" Type="http://schemas.openxmlformats.org/officeDocument/2006/relationships/slide" Target="slides/slide16.xml"/><Relationship Id="rId224" Type="http://schemas.openxmlformats.org/officeDocument/2006/relationships/slide" Target="slides/slide221.xml"/><Relationship Id="rId240" Type="http://schemas.openxmlformats.org/officeDocument/2006/relationships/presProps" Target="presProps.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slide" Target="slides/slide123.xml"/><Relationship Id="rId147" Type="http://schemas.openxmlformats.org/officeDocument/2006/relationships/slide" Target="slides/slide144.xml"/><Relationship Id="rId168" Type="http://schemas.openxmlformats.org/officeDocument/2006/relationships/slide" Target="slides/slide165.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142" Type="http://schemas.openxmlformats.org/officeDocument/2006/relationships/slide" Target="slides/slide139.xml"/><Relationship Id="rId163" Type="http://schemas.openxmlformats.org/officeDocument/2006/relationships/slide" Target="slides/slide160.xml"/><Relationship Id="rId184" Type="http://schemas.openxmlformats.org/officeDocument/2006/relationships/slide" Target="slides/slide181.xml"/><Relationship Id="rId189" Type="http://schemas.openxmlformats.org/officeDocument/2006/relationships/slide" Target="slides/slide186.xml"/><Relationship Id="rId219" Type="http://schemas.openxmlformats.org/officeDocument/2006/relationships/slide" Target="slides/slide216.xml"/><Relationship Id="rId3" Type="http://schemas.openxmlformats.org/officeDocument/2006/relationships/slideMaster" Target="slideMasters/slideMaster3.xml"/><Relationship Id="rId214" Type="http://schemas.openxmlformats.org/officeDocument/2006/relationships/slide" Target="slides/slide211.xml"/><Relationship Id="rId230" Type="http://schemas.openxmlformats.org/officeDocument/2006/relationships/slide" Target="slides/slide227.xml"/><Relationship Id="rId235" Type="http://schemas.openxmlformats.org/officeDocument/2006/relationships/slide" Target="slides/slide232.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137" Type="http://schemas.openxmlformats.org/officeDocument/2006/relationships/slide" Target="slides/slide134.xml"/><Relationship Id="rId158" Type="http://schemas.openxmlformats.org/officeDocument/2006/relationships/slide" Target="slides/slide155.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32" Type="http://schemas.openxmlformats.org/officeDocument/2006/relationships/slide" Target="slides/slide129.xml"/><Relationship Id="rId153" Type="http://schemas.openxmlformats.org/officeDocument/2006/relationships/slide" Target="slides/slide150.xml"/><Relationship Id="rId174" Type="http://schemas.openxmlformats.org/officeDocument/2006/relationships/slide" Target="slides/slide171.xml"/><Relationship Id="rId179" Type="http://schemas.openxmlformats.org/officeDocument/2006/relationships/slide" Target="slides/slide176.xml"/><Relationship Id="rId195" Type="http://schemas.openxmlformats.org/officeDocument/2006/relationships/slide" Target="slides/slide192.xml"/><Relationship Id="rId209" Type="http://schemas.openxmlformats.org/officeDocument/2006/relationships/slide" Target="slides/slide206.xml"/><Relationship Id="rId190" Type="http://schemas.openxmlformats.org/officeDocument/2006/relationships/slide" Target="slides/slide187.xml"/><Relationship Id="rId204" Type="http://schemas.openxmlformats.org/officeDocument/2006/relationships/slide" Target="slides/slide201.xml"/><Relationship Id="rId220" Type="http://schemas.openxmlformats.org/officeDocument/2006/relationships/slide" Target="slides/slide217.xml"/><Relationship Id="rId225" Type="http://schemas.openxmlformats.org/officeDocument/2006/relationships/slide" Target="slides/slide222.xml"/><Relationship Id="rId241" Type="http://schemas.openxmlformats.org/officeDocument/2006/relationships/viewProps" Target="viewProps.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slide" Target="slides/slide124.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143" Type="http://schemas.openxmlformats.org/officeDocument/2006/relationships/slide" Target="slides/slide140.xml"/><Relationship Id="rId148" Type="http://schemas.openxmlformats.org/officeDocument/2006/relationships/slide" Target="slides/slide145.xml"/><Relationship Id="rId164" Type="http://schemas.openxmlformats.org/officeDocument/2006/relationships/slide" Target="slides/slide161.xml"/><Relationship Id="rId169" Type="http://schemas.openxmlformats.org/officeDocument/2006/relationships/slide" Target="slides/slide166.xml"/><Relationship Id="rId185" Type="http://schemas.openxmlformats.org/officeDocument/2006/relationships/slide" Target="slides/slide182.xml"/><Relationship Id="rId4" Type="http://schemas.openxmlformats.org/officeDocument/2006/relationships/slide" Target="slides/slide1.xml"/><Relationship Id="rId9" Type="http://schemas.openxmlformats.org/officeDocument/2006/relationships/slide" Target="slides/slide6.xml"/><Relationship Id="rId180" Type="http://schemas.openxmlformats.org/officeDocument/2006/relationships/slide" Target="slides/slide177.xml"/><Relationship Id="rId210" Type="http://schemas.openxmlformats.org/officeDocument/2006/relationships/slide" Target="slides/slide207.xml"/><Relationship Id="rId215" Type="http://schemas.openxmlformats.org/officeDocument/2006/relationships/slide" Target="slides/slide212.xml"/><Relationship Id="rId236" Type="http://schemas.openxmlformats.org/officeDocument/2006/relationships/slide" Target="slides/slide233.xml"/><Relationship Id="rId26" Type="http://schemas.openxmlformats.org/officeDocument/2006/relationships/slide" Target="slides/slide23.xml"/><Relationship Id="rId231" Type="http://schemas.openxmlformats.org/officeDocument/2006/relationships/slide" Target="slides/slide228.xml"/><Relationship Id="rId47" Type="http://schemas.openxmlformats.org/officeDocument/2006/relationships/slide" Target="slides/slide44.xml"/><Relationship Id="rId68" Type="http://schemas.openxmlformats.org/officeDocument/2006/relationships/slide" Target="slides/slide65.xml"/><Relationship Id="rId89" Type="http://schemas.openxmlformats.org/officeDocument/2006/relationships/slide" Target="slides/slide86.xml"/><Relationship Id="rId112" Type="http://schemas.openxmlformats.org/officeDocument/2006/relationships/slide" Target="slides/slide109.xml"/><Relationship Id="rId133" Type="http://schemas.openxmlformats.org/officeDocument/2006/relationships/slide" Target="slides/slide130.xml"/><Relationship Id="rId154" Type="http://schemas.openxmlformats.org/officeDocument/2006/relationships/slide" Target="slides/slide151.xml"/><Relationship Id="rId175" Type="http://schemas.openxmlformats.org/officeDocument/2006/relationships/slide" Target="slides/slide172.xml"/><Relationship Id="rId196" Type="http://schemas.openxmlformats.org/officeDocument/2006/relationships/slide" Target="slides/slide193.xml"/><Relationship Id="rId200" Type="http://schemas.openxmlformats.org/officeDocument/2006/relationships/slide" Target="slides/slide197.xml"/><Relationship Id="rId16" Type="http://schemas.openxmlformats.org/officeDocument/2006/relationships/slide" Target="slides/slide13.xml"/><Relationship Id="rId221" Type="http://schemas.openxmlformats.org/officeDocument/2006/relationships/slide" Target="slides/slide218.xml"/><Relationship Id="rId242" Type="http://schemas.openxmlformats.org/officeDocument/2006/relationships/theme" Target="theme/theme1.xml"/><Relationship Id="rId37" Type="http://schemas.openxmlformats.org/officeDocument/2006/relationships/slide" Target="slides/slide34.xml"/><Relationship Id="rId58" Type="http://schemas.openxmlformats.org/officeDocument/2006/relationships/slide" Target="slides/slide55.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slide" Target="slides/slide120.xml"/><Relationship Id="rId144" Type="http://schemas.openxmlformats.org/officeDocument/2006/relationships/slide" Target="slides/slide141.xml"/><Relationship Id="rId90" Type="http://schemas.openxmlformats.org/officeDocument/2006/relationships/slide" Target="slides/slide87.xml"/><Relationship Id="rId165" Type="http://schemas.openxmlformats.org/officeDocument/2006/relationships/slide" Target="slides/slide162.xml"/><Relationship Id="rId186" Type="http://schemas.openxmlformats.org/officeDocument/2006/relationships/slide" Target="slides/slide183.xml"/><Relationship Id="rId211" Type="http://schemas.openxmlformats.org/officeDocument/2006/relationships/slide" Target="slides/slide208.xml"/><Relationship Id="rId232" Type="http://schemas.openxmlformats.org/officeDocument/2006/relationships/slide" Target="slides/slide229.xml"/><Relationship Id="rId27" Type="http://schemas.openxmlformats.org/officeDocument/2006/relationships/slide" Target="slides/slide24.xml"/><Relationship Id="rId48" Type="http://schemas.openxmlformats.org/officeDocument/2006/relationships/slide" Target="slides/slide45.xml"/><Relationship Id="rId69" Type="http://schemas.openxmlformats.org/officeDocument/2006/relationships/slide" Target="slides/slide66.xml"/><Relationship Id="rId113" Type="http://schemas.openxmlformats.org/officeDocument/2006/relationships/slide" Target="slides/slide110.xml"/><Relationship Id="rId134" Type="http://schemas.openxmlformats.org/officeDocument/2006/relationships/slide" Target="slides/slide131.xml"/><Relationship Id="rId80" Type="http://schemas.openxmlformats.org/officeDocument/2006/relationships/slide" Target="slides/slide77.xml"/><Relationship Id="rId155" Type="http://schemas.openxmlformats.org/officeDocument/2006/relationships/slide" Target="slides/slide152.xml"/><Relationship Id="rId176" Type="http://schemas.openxmlformats.org/officeDocument/2006/relationships/slide" Target="slides/slide173.xml"/><Relationship Id="rId197" Type="http://schemas.openxmlformats.org/officeDocument/2006/relationships/slide" Target="slides/slide194.xml"/></Relationships>
</file>

<file path=ppt/charts/_rels/chart1.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1.xml"/><Relationship Id="rId1" Type="http://schemas.microsoft.com/office/2011/relationships/chartStyle" Target="style1.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4947142023913703E-2"/>
          <c:y val="4.6256729507679402E-2"/>
          <c:w val="0.88036149995139501"/>
          <c:h val="0.81001572639042396"/>
        </c:manualLayout>
      </c:layout>
      <c:barChart>
        <c:barDir val="col"/>
        <c:grouping val="clustered"/>
        <c:varyColors val="0"/>
        <c:ser>
          <c:idx val="0"/>
          <c:order val="0"/>
          <c:tx>
            <c:strRef>
              <c:f>Arkusz1!$B$1</c:f>
              <c:strCache>
                <c:ptCount val="1"/>
                <c:pt idx="0">
                  <c:v>Kolumna3</c:v>
                </c:pt>
              </c:strCache>
            </c:strRef>
          </c:tx>
          <c:invertIfNegative val="0"/>
          <c:cat>
            <c:strRef>
              <c:f>Arkusz1!$A$2:$A$5</c:f>
              <c:strCache>
                <c:ptCount val="4"/>
                <c:pt idx="0">
                  <c:v>2015</c:v>
                </c:pt>
                <c:pt idx="1">
                  <c:v>2016</c:v>
                </c:pt>
                <c:pt idx="2">
                  <c:v>2017</c:v>
                </c:pt>
                <c:pt idx="3">
                  <c:v>30.03.2018</c:v>
                </c:pt>
              </c:strCache>
            </c:strRef>
          </c:cat>
          <c:val>
            <c:numRef>
              <c:f>Arkusz1!$B$2:$B$5</c:f>
              <c:numCache>
                <c:formatCode>General</c:formatCode>
                <c:ptCount val="4"/>
                <c:pt idx="0">
                  <c:v>2112</c:v>
                </c:pt>
                <c:pt idx="1">
                  <c:v>4436</c:v>
                </c:pt>
                <c:pt idx="2">
                  <c:v>5535</c:v>
                </c:pt>
                <c:pt idx="3">
                  <c:v>1574</c:v>
                </c:pt>
              </c:numCache>
            </c:numRef>
          </c:val>
          <c:extLst>
            <c:ext xmlns:c16="http://schemas.microsoft.com/office/drawing/2014/chart" uri="{C3380CC4-5D6E-409C-BE32-E72D297353CC}">
              <c16:uniqueId val="{00000000-CCBF-477E-B538-A1636E69D473}"/>
            </c:ext>
          </c:extLst>
        </c:ser>
        <c:ser>
          <c:idx val="1"/>
          <c:order val="1"/>
          <c:tx>
            <c:strRef>
              <c:f>Arkusz1!#ADR!</c:f>
              <c:strCache>
                <c:ptCount val="1"/>
                <c:pt idx="0">
                  <c:v>#REF!</c:v>
                </c:pt>
              </c:strCache>
            </c:strRef>
          </c:tx>
          <c:invertIfNegative val="0"/>
          <c:cat>
            <c:strRef>
              <c:f>Arkusz1!$A$2:$A$5</c:f>
              <c:strCache>
                <c:ptCount val="4"/>
                <c:pt idx="0">
                  <c:v>2015</c:v>
                </c:pt>
                <c:pt idx="1">
                  <c:v>2016</c:v>
                </c:pt>
                <c:pt idx="2">
                  <c:v>2017</c:v>
                </c:pt>
                <c:pt idx="3">
                  <c:v>30.03.2018</c:v>
                </c:pt>
              </c:strCache>
            </c:strRef>
          </c:cat>
          <c:val>
            <c:numRef>
              <c:f>Arkusz1!#ADR!</c:f>
              <c:numCache>
                <c:formatCode>General</c:formatCode>
                <c:ptCount val="1"/>
                <c:pt idx="0">
                  <c:v>1</c:v>
                </c:pt>
              </c:numCache>
            </c:numRef>
          </c:val>
          <c:extLst>
            <c:ext xmlns:c16="http://schemas.microsoft.com/office/drawing/2014/chart" uri="{C3380CC4-5D6E-409C-BE32-E72D297353CC}">
              <c16:uniqueId val="{00000001-CCBF-477E-B538-A1636E69D473}"/>
            </c:ext>
          </c:extLst>
        </c:ser>
        <c:ser>
          <c:idx val="2"/>
          <c:order val="2"/>
          <c:tx>
            <c:strRef>
              <c:f>Arkusz1!#ADR!</c:f>
              <c:strCache>
                <c:ptCount val="1"/>
                <c:pt idx="0">
                  <c:v>#REF!</c:v>
                </c:pt>
              </c:strCache>
            </c:strRef>
          </c:tx>
          <c:invertIfNegative val="0"/>
          <c:cat>
            <c:strRef>
              <c:f>Arkusz1!$A$2:$A$5</c:f>
              <c:strCache>
                <c:ptCount val="4"/>
                <c:pt idx="0">
                  <c:v>2015</c:v>
                </c:pt>
                <c:pt idx="1">
                  <c:v>2016</c:v>
                </c:pt>
                <c:pt idx="2">
                  <c:v>2017</c:v>
                </c:pt>
                <c:pt idx="3">
                  <c:v>30.03.2018</c:v>
                </c:pt>
              </c:strCache>
            </c:strRef>
          </c:cat>
          <c:val>
            <c:numRef>
              <c:f>Arkusz1!#ADR!</c:f>
              <c:numCache>
                <c:formatCode>General</c:formatCode>
                <c:ptCount val="1"/>
                <c:pt idx="0">
                  <c:v>1</c:v>
                </c:pt>
              </c:numCache>
            </c:numRef>
          </c:val>
          <c:extLst>
            <c:ext xmlns:c16="http://schemas.microsoft.com/office/drawing/2014/chart" uri="{C3380CC4-5D6E-409C-BE32-E72D297353CC}">
              <c16:uniqueId val="{00000002-CCBF-477E-B538-A1636E69D473}"/>
            </c:ext>
          </c:extLst>
        </c:ser>
        <c:dLbls>
          <c:showLegendKey val="0"/>
          <c:showVal val="0"/>
          <c:showCatName val="0"/>
          <c:showSerName val="0"/>
          <c:showPercent val="0"/>
          <c:showBubbleSize val="0"/>
        </c:dLbls>
        <c:gapWidth val="75"/>
        <c:axId val="1279570224"/>
        <c:axId val="1279572544"/>
      </c:barChart>
      <c:catAx>
        <c:axId val="1279570224"/>
        <c:scaling>
          <c:orientation val="minMax"/>
        </c:scaling>
        <c:delete val="0"/>
        <c:axPos val="b"/>
        <c:majorGridlines/>
        <c:minorGridlines/>
        <c:numFmt formatCode="General" sourceLinked="1"/>
        <c:majorTickMark val="none"/>
        <c:minorTickMark val="none"/>
        <c:tickLblPos val="nextTo"/>
        <c:txPr>
          <a:bodyPr/>
          <a:lstStyle/>
          <a:p>
            <a:pPr>
              <a:defRPr sz="1800">
                <a:latin typeface="Arial" pitchFamily="34" charset="0"/>
                <a:cs typeface="Arial" pitchFamily="34" charset="0"/>
              </a:defRPr>
            </a:pPr>
            <a:endParaRPr lang="fr-FR"/>
          </a:p>
        </c:txPr>
        <c:crossAx val="1279572544"/>
        <c:crosses val="autoZero"/>
        <c:auto val="1"/>
        <c:lblAlgn val="l"/>
        <c:lblOffset val="100"/>
        <c:noMultiLvlLbl val="0"/>
      </c:catAx>
      <c:valAx>
        <c:axId val="1279572544"/>
        <c:scaling>
          <c:orientation val="minMax"/>
        </c:scaling>
        <c:delete val="0"/>
        <c:axPos val="l"/>
        <c:majorGridlines/>
        <c:numFmt formatCode="General" sourceLinked="1"/>
        <c:majorTickMark val="none"/>
        <c:minorTickMark val="none"/>
        <c:tickLblPos val="nextTo"/>
        <c:spPr>
          <a:ln w="9525">
            <a:noFill/>
          </a:ln>
        </c:spPr>
        <c:txPr>
          <a:bodyPr/>
          <a:lstStyle/>
          <a:p>
            <a:pPr>
              <a:defRPr sz="2000">
                <a:latin typeface="+mj-lt"/>
              </a:defRPr>
            </a:pPr>
            <a:endParaRPr lang="fr-FR"/>
          </a:p>
        </c:txPr>
        <c:crossAx val="1279570224"/>
        <c:crosses val="autoZero"/>
        <c:crossBetween val="between"/>
      </c:valAx>
    </c:plotArea>
    <c:plotVisOnly val="1"/>
    <c:dispBlanksAs val="gap"/>
    <c:showDLblsOverMax val="0"/>
  </c:chart>
  <c:txPr>
    <a:bodyPr/>
    <a:lstStyle/>
    <a:p>
      <a:pPr>
        <a:defRPr sz="1800"/>
      </a:pPr>
      <a:endParaRPr lang="fr-FR"/>
    </a:p>
  </c:txPr>
  <c:externalData r:id="rId1">
    <c:autoUpdate val="0"/>
  </c:externalData>
  <c:userShapes r:id="rId2"/>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pieChart>
        <c:varyColors val="1"/>
        <c:ser>
          <c:idx val="0"/>
          <c:order val="0"/>
          <c:dPt>
            <c:idx val="0"/>
            <c:bubble3D val="0"/>
            <c:spPr>
              <a:solidFill>
                <a:schemeClr val="accent1"/>
              </a:solidFill>
              <a:ln w="19050">
                <a:solidFill>
                  <a:schemeClr val="lt1"/>
                </a:solidFill>
              </a:ln>
              <a:effectLst/>
            </c:spPr>
            <c:extLst>
              <c:ext xmlns:c16="http://schemas.microsoft.com/office/drawing/2014/chart" uri="{C3380CC4-5D6E-409C-BE32-E72D297353CC}">
                <c16:uniqueId val="{00000001-D31B-4419-902C-AB64582FB454}"/>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D31B-4419-902C-AB64582FB454}"/>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D31B-4419-902C-AB64582FB454}"/>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D31B-4419-902C-AB64582FB454}"/>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2"/>
                <c:pt idx="0">
                  <c:v>Passed</c:v>
                </c:pt>
                <c:pt idx="1">
                  <c:v>Failed</c:v>
                </c:pt>
              </c:strCache>
            </c:strRef>
          </c:cat>
          <c:val>
            <c:numRef>
              <c:f>Sheet1!$B$2:$B$5</c:f>
              <c:numCache>
                <c:formatCode>0%</c:formatCode>
                <c:ptCount val="4"/>
                <c:pt idx="0">
                  <c:v>0.85</c:v>
                </c:pt>
                <c:pt idx="1">
                  <c:v>0.15</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Column1</c:v>
                      </c:pt>
                    </c:strCache>
                  </c:strRef>
                </c15:tx>
              </c15:filteredSeriesTitle>
            </c:ext>
            <c:ext xmlns:c16="http://schemas.microsoft.com/office/drawing/2014/chart" uri="{C3380CC4-5D6E-409C-BE32-E72D297353CC}">
              <c16:uniqueId val="{00000000-CBB2-43B7-BDBC-296E63310D86}"/>
            </c:ext>
          </c:extLst>
        </c:ser>
        <c:dLbls>
          <c:showLegendKey val="0"/>
          <c:showVal val="0"/>
          <c:showCatName val="0"/>
          <c:showSerName val="0"/>
          <c:showPercent val="0"/>
          <c:showBubbleSize val="0"/>
          <c:showLeaderLines val="1"/>
        </c:dLbls>
        <c:firstSliceAng val="0"/>
      </c:pieChart>
      <c:spPr>
        <a:noFill/>
        <a:ln>
          <a:noFill/>
        </a:ln>
        <a:effectLst/>
      </c:spPr>
    </c:plotArea>
    <c:legend>
      <c:legendPos val="b"/>
      <c:legendEntry>
        <c:idx val="2"/>
        <c:delete val="1"/>
      </c:legendEntry>
      <c:legendEntry>
        <c:idx val="3"/>
        <c:delete val="1"/>
      </c:legendEntry>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8573573773106"/>
          <c:y val="0"/>
          <c:w val="0.74214068346505124"/>
          <c:h val="0.65744094888100035"/>
        </c:manualLayout>
      </c:layout>
      <c:pieChart>
        <c:varyColors val="1"/>
        <c:ser>
          <c:idx val="0"/>
          <c:order val="0"/>
          <c:tx>
            <c:strRef>
              <c:f>Sheet1!$B$1</c:f>
              <c:strCache>
                <c:ptCount val="1"/>
                <c:pt idx="0">
                  <c:v>Column1</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5911-4D63-B635-319853E018D3}"/>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2DEC-4383-8D57-085EAB042D7D}"/>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2DEC-4383-8D57-085EAB042D7D}"/>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2DEC-4383-8D57-085EAB042D7D}"/>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2"/>
                <c:pt idx="0">
                  <c:v>Passed</c:v>
                </c:pt>
                <c:pt idx="1">
                  <c:v>Failed</c:v>
                </c:pt>
              </c:strCache>
            </c:strRef>
          </c:cat>
          <c:val>
            <c:numRef>
              <c:f>Sheet1!$B$2:$B$5</c:f>
              <c:numCache>
                <c:formatCode>0%</c:formatCode>
                <c:ptCount val="4"/>
                <c:pt idx="0">
                  <c:v>0.35</c:v>
                </c:pt>
                <c:pt idx="1">
                  <c:v>0.65</c:v>
                </c:pt>
              </c:numCache>
            </c:numRef>
          </c:val>
          <c:extLst>
            <c:ext xmlns:c16="http://schemas.microsoft.com/office/drawing/2014/chart" uri="{C3380CC4-5D6E-409C-BE32-E72D297353CC}">
              <c16:uniqueId val="{00000000-5911-4D63-B635-319853E018D3}"/>
            </c:ext>
          </c:extLst>
        </c:ser>
        <c:dLbls>
          <c:dLblPos val="bestFit"/>
          <c:showLegendKey val="0"/>
          <c:showVal val="1"/>
          <c:showCatName val="0"/>
          <c:showSerName val="0"/>
          <c:showPercent val="0"/>
          <c:showBubbleSize val="0"/>
          <c:showLeaderLines val="1"/>
        </c:dLbls>
        <c:firstSliceAng val="0"/>
      </c:pieChart>
      <c:spPr>
        <a:noFill/>
        <a:ln>
          <a:noFill/>
        </a:ln>
        <a:effectLst/>
      </c:spPr>
    </c:plotArea>
    <c:legend>
      <c:legendPos val="b"/>
      <c:legendEntry>
        <c:idx val="2"/>
        <c:delete val="1"/>
      </c:legendEntry>
      <c:legendEntry>
        <c:idx val="3"/>
        <c:delete val="1"/>
      </c:legendEntry>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showDLblsOverMax val="0"/>
  </c:chart>
  <c:spPr>
    <a:noFill/>
    <a:ln>
      <a:noFill/>
    </a:ln>
    <a:effectLst/>
  </c:spPr>
  <c:txPr>
    <a:bodyPr/>
    <a:lstStyle/>
    <a:p>
      <a:pPr>
        <a:defRPr/>
      </a:pPr>
      <a:endParaRPr lang="fr-FR"/>
    </a:p>
  </c:txPr>
  <c:externalData r:id="rId3">
    <c:autoUpdate val="0"/>
  </c:externalData>
  <c:userShapes r:id="rId4"/>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99795A1-3BA0-4F74-95A3-55F6A5B8E7E7}" type="doc">
      <dgm:prSet loTypeId="urn:microsoft.com/office/officeart/2005/8/layout/default" loCatId="list" qsTypeId="urn:microsoft.com/office/officeart/2005/8/quickstyle/simple1" qsCatId="simple" csTypeId="urn:microsoft.com/office/officeart/2005/8/colors/accent1_2" csCatId="accent1"/>
      <dgm:spPr/>
      <dgm:t>
        <a:bodyPr/>
        <a:lstStyle/>
        <a:p>
          <a:endParaRPr lang="en-US"/>
        </a:p>
      </dgm:t>
    </dgm:pt>
    <dgm:pt modelId="{8DE5C133-E62A-4947-9472-F6FD6FA05B7B}">
      <dgm:prSet/>
      <dgm:spPr/>
      <dgm:t>
        <a:bodyPr/>
        <a:lstStyle/>
        <a:p>
          <a:pPr rtl="0"/>
          <a:r>
            <a:rPr lang="lv-LV" dirty="0"/>
            <a:t>3 qualifiation exams</a:t>
          </a:r>
        </a:p>
      </dgm:t>
    </dgm:pt>
    <dgm:pt modelId="{413AE69D-B81C-4496-9A6D-9FA392D02E20}" type="parTrans" cxnId="{C9AB282C-6927-4BE7-A662-385625A60213}">
      <dgm:prSet/>
      <dgm:spPr/>
      <dgm:t>
        <a:bodyPr/>
        <a:lstStyle/>
        <a:p>
          <a:endParaRPr lang="en-US"/>
        </a:p>
      </dgm:t>
    </dgm:pt>
    <dgm:pt modelId="{86510DB0-3CA3-42D4-846E-8687A21C5909}" type="sibTrans" cxnId="{C9AB282C-6927-4BE7-A662-385625A60213}">
      <dgm:prSet/>
      <dgm:spPr/>
      <dgm:t>
        <a:bodyPr/>
        <a:lstStyle/>
        <a:p>
          <a:endParaRPr lang="en-US"/>
        </a:p>
      </dgm:t>
    </dgm:pt>
    <dgm:pt modelId="{2DDCED4D-1AC6-444D-B63F-17193E7C228F}">
      <dgm:prSet/>
      <dgm:spPr/>
      <dgm:t>
        <a:bodyPr/>
        <a:lstStyle/>
        <a:p>
          <a:pPr rtl="0"/>
          <a:r>
            <a:rPr lang="lv-LV" dirty="0"/>
            <a:t>131 Inoslvency administrors applied</a:t>
          </a:r>
        </a:p>
      </dgm:t>
    </dgm:pt>
    <dgm:pt modelId="{DDD8A3DA-48C4-421D-BCE1-39840842C6C8}" type="parTrans" cxnId="{3CB35F2F-B2D1-45C5-BDF6-87914EC80B15}">
      <dgm:prSet/>
      <dgm:spPr/>
      <dgm:t>
        <a:bodyPr/>
        <a:lstStyle/>
        <a:p>
          <a:endParaRPr lang="en-US"/>
        </a:p>
      </dgm:t>
    </dgm:pt>
    <dgm:pt modelId="{1BC79B04-EB54-4887-AE02-B20856B4A534}" type="sibTrans" cxnId="{3CB35F2F-B2D1-45C5-BDF6-87914EC80B15}">
      <dgm:prSet/>
      <dgm:spPr/>
      <dgm:t>
        <a:bodyPr/>
        <a:lstStyle/>
        <a:p>
          <a:endParaRPr lang="en-US"/>
        </a:p>
      </dgm:t>
    </dgm:pt>
    <dgm:pt modelId="{67D9956F-AEBB-4B01-9B52-885F1411C79B}">
      <dgm:prSet/>
      <dgm:spPr/>
      <dgm:t>
        <a:bodyPr/>
        <a:lstStyle/>
        <a:p>
          <a:pPr rtl="0"/>
          <a:r>
            <a:rPr lang="lv-LV"/>
            <a:t>111 passed</a:t>
          </a:r>
        </a:p>
      </dgm:t>
    </dgm:pt>
    <dgm:pt modelId="{4AB8EF41-57CB-4CF7-9102-2BEBCE6EF850}" type="parTrans" cxnId="{DECA54F1-6227-4E0D-A40A-E6953F7CCC92}">
      <dgm:prSet/>
      <dgm:spPr/>
      <dgm:t>
        <a:bodyPr/>
        <a:lstStyle/>
        <a:p>
          <a:endParaRPr lang="en-US"/>
        </a:p>
      </dgm:t>
    </dgm:pt>
    <dgm:pt modelId="{3279D27C-4BFB-40B2-92D3-8599D1467C9D}" type="sibTrans" cxnId="{DECA54F1-6227-4E0D-A40A-E6953F7CCC92}">
      <dgm:prSet/>
      <dgm:spPr/>
      <dgm:t>
        <a:bodyPr/>
        <a:lstStyle/>
        <a:p>
          <a:endParaRPr lang="en-US"/>
        </a:p>
      </dgm:t>
    </dgm:pt>
    <dgm:pt modelId="{059A2068-D2CF-4AE5-B7AC-262381638B46}">
      <dgm:prSet/>
      <dgm:spPr/>
      <dgm:t>
        <a:bodyPr/>
        <a:lstStyle/>
        <a:p>
          <a:pPr rtl="0"/>
          <a:r>
            <a:rPr lang="lv-LV" dirty="0"/>
            <a:t>20 failed</a:t>
          </a:r>
        </a:p>
      </dgm:t>
    </dgm:pt>
    <dgm:pt modelId="{B30A239D-8C0C-46C1-AD6D-9C2D7DEDCFD3}" type="parTrans" cxnId="{97627BB3-45DD-454F-B1CF-5380104F2797}">
      <dgm:prSet/>
      <dgm:spPr/>
      <dgm:t>
        <a:bodyPr/>
        <a:lstStyle/>
        <a:p>
          <a:endParaRPr lang="en-US"/>
        </a:p>
      </dgm:t>
    </dgm:pt>
    <dgm:pt modelId="{E8235A04-3CB1-4983-8BB5-1C49CE4AE08C}" type="sibTrans" cxnId="{97627BB3-45DD-454F-B1CF-5380104F2797}">
      <dgm:prSet/>
      <dgm:spPr/>
      <dgm:t>
        <a:bodyPr/>
        <a:lstStyle/>
        <a:p>
          <a:endParaRPr lang="en-US"/>
        </a:p>
      </dgm:t>
    </dgm:pt>
    <dgm:pt modelId="{DC2A1C66-1626-42D7-A7C4-9ECE744834F6}" type="pres">
      <dgm:prSet presAssocID="{299795A1-3BA0-4F74-95A3-55F6A5B8E7E7}" presName="diagram" presStyleCnt="0">
        <dgm:presLayoutVars>
          <dgm:dir/>
          <dgm:resizeHandles val="exact"/>
        </dgm:presLayoutVars>
      </dgm:prSet>
      <dgm:spPr/>
    </dgm:pt>
    <dgm:pt modelId="{99551F82-D347-442D-9908-57B69ED538C9}" type="pres">
      <dgm:prSet presAssocID="{8DE5C133-E62A-4947-9472-F6FD6FA05B7B}" presName="node" presStyleLbl="node1" presStyleIdx="0" presStyleCnt="4">
        <dgm:presLayoutVars>
          <dgm:bulletEnabled val="1"/>
        </dgm:presLayoutVars>
      </dgm:prSet>
      <dgm:spPr/>
    </dgm:pt>
    <dgm:pt modelId="{3CF3DE71-3DE1-4E87-B64F-436539A241D8}" type="pres">
      <dgm:prSet presAssocID="{86510DB0-3CA3-42D4-846E-8687A21C5909}" presName="sibTrans" presStyleCnt="0"/>
      <dgm:spPr/>
    </dgm:pt>
    <dgm:pt modelId="{4E2B000A-9694-4C04-BEF3-1F19A3112B81}" type="pres">
      <dgm:prSet presAssocID="{2DDCED4D-1AC6-444D-B63F-17193E7C228F}" presName="node" presStyleLbl="node1" presStyleIdx="1" presStyleCnt="4">
        <dgm:presLayoutVars>
          <dgm:bulletEnabled val="1"/>
        </dgm:presLayoutVars>
      </dgm:prSet>
      <dgm:spPr/>
    </dgm:pt>
    <dgm:pt modelId="{9D7778DC-C69C-4577-9F04-252336C40E14}" type="pres">
      <dgm:prSet presAssocID="{1BC79B04-EB54-4887-AE02-B20856B4A534}" presName="sibTrans" presStyleCnt="0"/>
      <dgm:spPr/>
    </dgm:pt>
    <dgm:pt modelId="{F05B5801-B4EB-47B2-834D-E4C65E2E69A8}" type="pres">
      <dgm:prSet presAssocID="{67D9956F-AEBB-4B01-9B52-885F1411C79B}" presName="node" presStyleLbl="node1" presStyleIdx="2" presStyleCnt="4">
        <dgm:presLayoutVars>
          <dgm:bulletEnabled val="1"/>
        </dgm:presLayoutVars>
      </dgm:prSet>
      <dgm:spPr/>
    </dgm:pt>
    <dgm:pt modelId="{832EFC3B-94AF-40C8-BFF9-427954FFEFD7}" type="pres">
      <dgm:prSet presAssocID="{3279D27C-4BFB-40B2-92D3-8599D1467C9D}" presName="sibTrans" presStyleCnt="0"/>
      <dgm:spPr/>
    </dgm:pt>
    <dgm:pt modelId="{3174168F-9239-448C-8AB1-26AB6B5D1581}" type="pres">
      <dgm:prSet presAssocID="{059A2068-D2CF-4AE5-B7AC-262381638B46}" presName="node" presStyleLbl="node1" presStyleIdx="3" presStyleCnt="4">
        <dgm:presLayoutVars>
          <dgm:bulletEnabled val="1"/>
        </dgm:presLayoutVars>
      </dgm:prSet>
      <dgm:spPr/>
    </dgm:pt>
  </dgm:ptLst>
  <dgm:cxnLst>
    <dgm:cxn modelId="{C9AB282C-6927-4BE7-A662-385625A60213}" srcId="{299795A1-3BA0-4F74-95A3-55F6A5B8E7E7}" destId="{8DE5C133-E62A-4947-9472-F6FD6FA05B7B}" srcOrd="0" destOrd="0" parTransId="{413AE69D-B81C-4496-9A6D-9FA392D02E20}" sibTransId="{86510DB0-3CA3-42D4-846E-8687A21C5909}"/>
    <dgm:cxn modelId="{3CB35F2F-B2D1-45C5-BDF6-87914EC80B15}" srcId="{299795A1-3BA0-4F74-95A3-55F6A5B8E7E7}" destId="{2DDCED4D-1AC6-444D-B63F-17193E7C228F}" srcOrd="1" destOrd="0" parTransId="{DDD8A3DA-48C4-421D-BCE1-39840842C6C8}" sibTransId="{1BC79B04-EB54-4887-AE02-B20856B4A534}"/>
    <dgm:cxn modelId="{36D9A05F-E0E4-4ED2-A381-998671537CB6}" type="presOf" srcId="{67D9956F-AEBB-4B01-9B52-885F1411C79B}" destId="{F05B5801-B4EB-47B2-834D-E4C65E2E69A8}" srcOrd="0" destOrd="0" presId="urn:microsoft.com/office/officeart/2005/8/layout/default"/>
    <dgm:cxn modelId="{1E7CF258-4290-46D3-A014-F987ECADE440}" type="presOf" srcId="{8DE5C133-E62A-4947-9472-F6FD6FA05B7B}" destId="{99551F82-D347-442D-9908-57B69ED538C9}" srcOrd="0" destOrd="0" presId="urn:microsoft.com/office/officeart/2005/8/layout/default"/>
    <dgm:cxn modelId="{42E242B0-1811-4366-92AC-570A32E918AE}" type="presOf" srcId="{299795A1-3BA0-4F74-95A3-55F6A5B8E7E7}" destId="{DC2A1C66-1626-42D7-A7C4-9ECE744834F6}" srcOrd="0" destOrd="0" presId="urn:microsoft.com/office/officeart/2005/8/layout/default"/>
    <dgm:cxn modelId="{97627BB3-45DD-454F-B1CF-5380104F2797}" srcId="{299795A1-3BA0-4F74-95A3-55F6A5B8E7E7}" destId="{059A2068-D2CF-4AE5-B7AC-262381638B46}" srcOrd="3" destOrd="0" parTransId="{B30A239D-8C0C-46C1-AD6D-9C2D7DEDCFD3}" sibTransId="{E8235A04-3CB1-4983-8BB5-1C49CE4AE08C}"/>
    <dgm:cxn modelId="{A3843ACF-4C6D-43C7-B614-681EF7B47461}" type="presOf" srcId="{059A2068-D2CF-4AE5-B7AC-262381638B46}" destId="{3174168F-9239-448C-8AB1-26AB6B5D1581}" srcOrd="0" destOrd="0" presId="urn:microsoft.com/office/officeart/2005/8/layout/default"/>
    <dgm:cxn modelId="{039A6FEE-E62A-4819-A245-AD5958C5E0E4}" type="presOf" srcId="{2DDCED4D-1AC6-444D-B63F-17193E7C228F}" destId="{4E2B000A-9694-4C04-BEF3-1F19A3112B81}" srcOrd="0" destOrd="0" presId="urn:microsoft.com/office/officeart/2005/8/layout/default"/>
    <dgm:cxn modelId="{DECA54F1-6227-4E0D-A40A-E6953F7CCC92}" srcId="{299795A1-3BA0-4F74-95A3-55F6A5B8E7E7}" destId="{67D9956F-AEBB-4B01-9B52-885F1411C79B}" srcOrd="2" destOrd="0" parTransId="{4AB8EF41-57CB-4CF7-9102-2BEBCE6EF850}" sibTransId="{3279D27C-4BFB-40B2-92D3-8599D1467C9D}"/>
    <dgm:cxn modelId="{2D1A6F9F-703C-4893-9ADA-2FAFC4F575A0}" type="presParOf" srcId="{DC2A1C66-1626-42D7-A7C4-9ECE744834F6}" destId="{99551F82-D347-442D-9908-57B69ED538C9}" srcOrd="0" destOrd="0" presId="urn:microsoft.com/office/officeart/2005/8/layout/default"/>
    <dgm:cxn modelId="{D5B764D7-963E-4F12-83B6-AE86F4A2BA8D}" type="presParOf" srcId="{DC2A1C66-1626-42D7-A7C4-9ECE744834F6}" destId="{3CF3DE71-3DE1-4E87-B64F-436539A241D8}" srcOrd="1" destOrd="0" presId="urn:microsoft.com/office/officeart/2005/8/layout/default"/>
    <dgm:cxn modelId="{896F6A07-8A8B-4E38-B225-C0C43D4D7CD3}" type="presParOf" srcId="{DC2A1C66-1626-42D7-A7C4-9ECE744834F6}" destId="{4E2B000A-9694-4C04-BEF3-1F19A3112B81}" srcOrd="2" destOrd="0" presId="urn:microsoft.com/office/officeart/2005/8/layout/default"/>
    <dgm:cxn modelId="{A36F3021-D17A-486D-A2AB-1AB0F584F426}" type="presParOf" srcId="{DC2A1C66-1626-42D7-A7C4-9ECE744834F6}" destId="{9D7778DC-C69C-4577-9F04-252336C40E14}" srcOrd="3" destOrd="0" presId="urn:microsoft.com/office/officeart/2005/8/layout/default"/>
    <dgm:cxn modelId="{9D1C3669-4EBD-4F67-9FAC-CDDF21968368}" type="presParOf" srcId="{DC2A1C66-1626-42D7-A7C4-9ECE744834F6}" destId="{F05B5801-B4EB-47B2-834D-E4C65E2E69A8}" srcOrd="4" destOrd="0" presId="urn:microsoft.com/office/officeart/2005/8/layout/default"/>
    <dgm:cxn modelId="{888901C4-E870-4612-92A7-4CB1AC324CAA}" type="presParOf" srcId="{DC2A1C66-1626-42D7-A7C4-9ECE744834F6}" destId="{832EFC3B-94AF-40C8-BFF9-427954FFEFD7}" srcOrd="5" destOrd="0" presId="urn:microsoft.com/office/officeart/2005/8/layout/default"/>
    <dgm:cxn modelId="{E4659DFA-DCE4-4267-9939-95AA603997FF}" type="presParOf" srcId="{DC2A1C66-1626-42D7-A7C4-9ECE744834F6}" destId="{3174168F-9239-448C-8AB1-26AB6B5D1581}" srcOrd="6"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D00A25A2-58A8-4C38-9F5D-58BCC797DEBE}" type="doc">
      <dgm:prSet loTypeId="urn:microsoft.com/office/officeart/2005/8/layout/default" loCatId="list" qsTypeId="urn:microsoft.com/office/officeart/2005/8/quickstyle/simple1" qsCatId="simple" csTypeId="urn:microsoft.com/office/officeart/2005/8/colors/accent1_2" csCatId="accent1"/>
      <dgm:spPr/>
      <dgm:t>
        <a:bodyPr/>
        <a:lstStyle/>
        <a:p>
          <a:endParaRPr lang="en-US"/>
        </a:p>
      </dgm:t>
    </dgm:pt>
    <dgm:pt modelId="{81FC3D31-127E-4E56-A44B-34EBBAF1EBBB}">
      <dgm:prSet/>
      <dgm:spPr/>
      <dgm:t>
        <a:bodyPr/>
        <a:lstStyle/>
        <a:p>
          <a:pPr rtl="0"/>
          <a:r>
            <a:rPr lang="lv-LV" dirty="0"/>
            <a:t>1 exam for new IA</a:t>
          </a:r>
        </a:p>
      </dgm:t>
    </dgm:pt>
    <dgm:pt modelId="{A29BFC9D-DA00-46D0-8310-B7A88D0EFCA9}" type="parTrans" cxnId="{471123B0-E717-4A17-8982-760896D43167}">
      <dgm:prSet/>
      <dgm:spPr/>
      <dgm:t>
        <a:bodyPr/>
        <a:lstStyle/>
        <a:p>
          <a:endParaRPr lang="en-US"/>
        </a:p>
      </dgm:t>
    </dgm:pt>
    <dgm:pt modelId="{7FAB6FA9-0D49-446D-BE9F-9EFEA9DDEA9F}" type="sibTrans" cxnId="{471123B0-E717-4A17-8982-760896D43167}">
      <dgm:prSet/>
      <dgm:spPr/>
      <dgm:t>
        <a:bodyPr/>
        <a:lstStyle/>
        <a:p>
          <a:endParaRPr lang="en-US"/>
        </a:p>
      </dgm:t>
    </dgm:pt>
    <dgm:pt modelId="{A1D7E258-39C1-418E-97C6-62E8A9208089}">
      <dgm:prSet/>
      <dgm:spPr/>
      <dgm:t>
        <a:bodyPr/>
        <a:lstStyle/>
        <a:p>
          <a:pPr rtl="0"/>
          <a:r>
            <a:rPr lang="lv-LV"/>
            <a:t>23 applied</a:t>
          </a:r>
        </a:p>
      </dgm:t>
    </dgm:pt>
    <dgm:pt modelId="{A3B6D2AE-6237-4823-AE28-10DAB5F0E62E}" type="parTrans" cxnId="{0B2CAC93-4D0D-4D9E-8CD6-03F7C95F8AE4}">
      <dgm:prSet/>
      <dgm:spPr/>
      <dgm:t>
        <a:bodyPr/>
        <a:lstStyle/>
        <a:p>
          <a:endParaRPr lang="en-US"/>
        </a:p>
      </dgm:t>
    </dgm:pt>
    <dgm:pt modelId="{D484CFCE-272E-4B18-BEB4-12D82C93FE39}" type="sibTrans" cxnId="{0B2CAC93-4D0D-4D9E-8CD6-03F7C95F8AE4}">
      <dgm:prSet/>
      <dgm:spPr/>
      <dgm:t>
        <a:bodyPr/>
        <a:lstStyle/>
        <a:p>
          <a:endParaRPr lang="en-US"/>
        </a:p>
      </dgm:t>
    </dgm:pt>
    <dgm:pt modelId="{D613866E-0C6C-4553-864B-B683740644CD}">
      <dgm:prSet/>
      <dgm:spPr/>
      <dgm:t>
        <a:bodyPr/>
        <a:lstStyle/>
        <a:p>
          <a:pPr rtl="0"/>
          <a:r>
            <a:rPr lang="lv-LV"/>
            <a:t>8 passed</a:t>
          </a:r>
        </a:p>
      </dgm:t>
    </dgm:pt>
    <dgm:pt modelId="{F1C86533-637F-49D7-B850-E7047B4A0057}" type="parTrans" cxnId="{FE639F7C-5ABD-4EAA-9424-94A5B040F7E8}">
      <dgm:prSet/>
      <dgm:spPr/>
      <dgm:t>
        <a:bodyPr/>
        <a:lstStyle/>
        <a:p>
          <a:endParaRPr lang="en-US"/>
        </a:p>
      </dgm:t>
    </dgm:pt>
    <dgm:pt modelId="{38502BF2-7D6B-41EF-945D-2CD7A1FB804E}" type="sibTrans" cxnId="{FE639F7C-5ABD-4EAA-9424-94A5B040F7E8}">
      <dgm:prSet/>
      <dgm:spPr/>
      <dgm:t>
        <a:bodyPr/>
        <a:lstStyle/>
        <a:p>
          <a:endParaRPr lang="en-US"/>
        </a:p>
      </dgm:t>
    </dgm:pt>
    <dgm:pt modelId="{AA5F1CC5-F6F7-476B-A70A-A39118A866E7}">
      <dgm:prSet/>
      <dgm:spPr/>
      <dgm:t>
        <a:bodyPr/>
        <a:lstStyle/>
        <a:p>
          <a:pPr rtl="0"/>
          <a:r>
            <a:rPr lang="lv-LV"/>
            <a:t>15 failed</a:t>
          </a:r>
        </a:p>
      </dgm:t>
    </dgm:pt>
    <dgm:pt modelId="{86086401-9C51-42B8-BDA9-29DF02CFF02F}" type="parTrans" cxnId="{D272BE6E-9027-4CD9-8BB3-6C6605D2E2F9}">
      <dgm:prSet/>
      <dgm:spPr/>
      <dgm:t>
        <a:bodyPr/>
        <a:lstStyle/>
        <a:p>
          <a:endParaRPr lang="en-US"/>
        </a:p>
      </dgm:t>
    </dgm:pt>
    <dgm:pt modelId="{6C5400DF-E187-4796-9E38-286E287FB8C1}" type="sibTrans" cxnId="{D272BE6E-9027-4CD9-8BB3-6C6605D2E2F9}">
      <dgm:prSet/>
      <dgm:spPr/>
      <dgm:t>
        <a:bodyPr/>
        <a:lstStyle/>
        <a:p>
          <a:endParaRPr lang="en-US"/>
        </a:p>
      </dgm:t>
    </dgm:pt>
    <dgm:pt modelId="{9AD30A39-AB6F-4534-8496-C2162B715868}" type="pres">
      <dgm:prSet presAssocID="{D00A25A2-58A8-4C38-9F5D-58BCC797DEBE}" presName="diagram" presStyleCnt="0">
        <dgm:presLayoutVars>
          <dgm:dir/>
          <dgm:resizeHandles val="exact"/>
        </dgm:presLayoutVars>
      </dgm:prSet>
      <dgm:spPr/>
    </dgm:pt>
    <dgm:pt modelId="{F8A00B1F-6D58-417B-892D-F8D891F25FCD}" type="pres">
      <dgm:prSet presAssocID="{81FC3D31-127E-4E56-A44B-34EBBAF1EBBB}" presName="node" presStyleLbl="node1" presStyleIdx="0" presStyleCnt="4">
        <dgm:presLayoutVars>
          <dgm:bulletEnabled val="1"/>
        </dgm:presLayoutVars>
      </dgm:prSet>
      <dgm:spPr/>
    </dgm:pt>
    <dgm:pt modelId="{2900F16D-0DC5-4819-980F-080D39E1C9E9}" type="pres">
      <dgm:prSet presAssocID="{7FAB6FA9-0D49-446D-BE9F-9EFEA9DDEA9F}" presName="sibTrans" presStyleCnt="0"/>
      <dgm:spPr/>
    </dgm:pt>
    <dgm:pt modelId="{F0185C3A-DA56-40BC-844C-8D52460D487A}" type="pres">
      <dgm:prSet presAssocID="{A1D7E258-39C1-418E-97C6-62E8A9208089}" presName="node" presStyleLbl="node1" presStyleIdx="1" presStyleCnt="4">
        <dgm:presLayoutVars>
          <dgm:bulletEnabled val="1"/>
        </dgm:presLayoutVars>
      </dgm:prSet>
      <dgm:spPr/>
    </dgm:pt>
    <dgm:pt modelId="{C2BC083E-10BA-4F10-B871-7EB3D3233574}" type="pres">
      <dgm:prSet presAssocID="{D484CFCE-272E-4B18-BEB4-12D82C93FE39}" presName="sibTrans" presStyleCnt="0"/>
      <dgm:spPr/>
    </dgm:pt>
    <dgm:pt modelId="{2A701F58-8D20-41C9-B02D-680977D024F7}" type="pres">
      <dgm:prSet presAssocID="{D613866E-0C6C-4553-864B-B683740644CD}" presName="node" presStyleLbl="node1" presStyleIdx="2" presStyleCnt="4">
        <dgm:presLayoutVars>
          <dgm:bulletEnabled val="1"/>
        </dgm:presLayoutVars>
      </dgm:prSet>
      <dgm:spPr/>
    </dgm:pt>
    <dgm:pt modelId="{746E62F3-9A01-4FE1-8843-BE42230B3EA9}" type="pres">
      <dgm:prSet presAssocID="{38502BF2-7D6B-41EF-945D-2CD7A1FB804E}" presName="sibTrans" presStyleCnt="0"/>
      <dgm:spPr/>
    </dgm:pt>
    <dgm:pt modelId="{F99718BF-3D6F-49FF-A7E0-815AE8A01E91}" type="pres">
      <dgm:prSet presAssocID="{AA5F1CC5-F6F7-476B-A70A-A39118A866E7}" presName="node" presStyleLbl="node1" presStyleIdx="3" presStyleCnt="4">
        <dgm:presLayoutVars>
          <dgm:bulletEnabled val="1"/>
        </dgm:presLayoutVars>
      </dgm:prSet>
      <dgm:spPr/>
    </dgm:pt>
  </dgm:ptLst>
  <dgm:cxnLst>
    <dgm:cxn modelId="{804CAB0B-2FA4-4F0F-90F0-1D4AE4A662F6}" type="presOf" srcId="{A1D7E258-39C1-418E-97C6-62E8A9208089}" destId="{F0185C3A-DA56-40BC-844C-8D52460D487A}" srcOrd="0" destOrd="0" presId="urn:microsoft.com/office/officeart/2005/8/layout/default"/>
    <dgm:cxn modelId="{4F424B6C-DF2C-47A3-BA57-208AC0107349}" type="presOf" srcId="{AA5F1CC5-F6F7-476B-A70A-A39118A866E7}" destId="{F99718BF-3D6F-49FF-A7E0-815AE8A01E91}" srcOrd="0" destOrd="0" presId="urn:microsoft.com/office/officeart/2005/8/layout/default"/>
    <dgm:cxn modelId="{8EB66D4D-02F6-4C3E-95D5-96702CFE2BD2}" type="presOf" srcId="{D613866E-0C6C-4553-864B-B683740644CD}" destId="{2A701F58-8D20-41C9-B02D-680977D024F7}" srcOrd="0" destOrd="0" presId="urn:microsoft.com/office/officeart/2005/8/layout/default"/>
    <dgm:cxn modelId="{D272BE6E-9027-4CD9-8BB3-6C6605D2E2F9}" srcId="{D00A25A2-58A8-4C38-9F5D-58BCC797DEBE}" destId="{AA5F1CC5-F6F7-476B-A70A-A39118A866E7}" srcOrd="3" destOrd="0" parTransId="{86086401-9C51-42B8-BDA9-29DF02CFF02F}" sibTransId="{6C5400DF-E187-4796-9E38-286E287FB8C1}"/>
    <dgm:cxn modelId="{FE639F7C-5ABD-4EAA-9424-94A5B040F7E8}" srcId="{D00A25A2-58A8-4C38-9F5D-58BCC797DEBE}" destId="{D613866E-0C6C-4553-864B-B683740644CD}" srcOrd="2" destOrd="0" parTransId="{F1C86533-637F-49D7-B850-E7047B4A0057}" sibTransId="{38502BF2-7D6B-41EF-945D-2CD7A1FB804E}"/>
    <dgm:cxn modelId="{0B2CAC93-4D0D-4D9E-8CD6-03F7C95F8AE4}" srcId="{D00A25A2-58A8-4C38-9F5D-58BCC797DEBE}" destId="{A1D7E258-39C1-418E-97C6-62E8A9208089}" srcOrd="1" destOrd="0" parTransId="{A3B6D2AE-6237-4823-AE28-10DAB5F0E62E}" sibTransId="{D484CFCE-272E-4B18-BEB4-12D82C93FE39}"/>
    <dgm:cxn modelId="{6A05E3A4-4EF0-4B01-9D91-12AC51CEE365}" type="presOf" srcId="{81FC3D31-127E-4E56-A44B-34EBBAF1EBBB}" destId="{F8A00B1F-6D58-417B-892D-F8D891F25FCD}" srcOrd="0" destOrd="0" presId="urn:microsoft.com/office/officeart/2005/8/layout/default"/>
    <dgm:cxn modelId="{471123B0-E717-4A17-8982-760896D43167}" srcId="{D00A25A2-58A8-4C38-9F5D-58BCC797DEBE}" destId="{81FC3D31-127E-4E56-A44B-34EBBAF1EBBB}" srcOrd="0" destOrd="0" parTransId="{A29BFC9D-DA00-46D0-8310-B7A88D0EFCA9}" sibTransId="{7FAB6FA9-0D49-446D-BE9F-9EFEA9DDEA9F}"/>
    <dgm:cxn modelId="{58DD05D3-ADE5-40DA-9EB3-EACC88C866E8}" type="presOf" srcId="{D00A25A2-58A8-4C38-9F5D-58BCC797DEBE}" destId="{9AD30A39-AB6F-4534-8496-C2162B715868}" srcOrd="0" destOrd="0" presId="urn:microsoft.com/office/officeart/2005/8/layout/default"/>
    <dgm:cxn modelId="{ECB85B3F-ED98-4A14-B010-0A68F352112C}" type="presParOf" srcId="{9AD30A39-AB6F-4534-8496-C2162B715868}" destId="{F8A00B1F-6D58-417B-892D-F8D891F25FCD}" srcOrd="0" destOrd="0" presId="urn:microsoft.com/office/officeart/2005/8/layout/default"/>
    <dgm:cxn modelId="{6641ADB0-AC14-418D-80FF-C761E846DD1B}" type="presParOf" srcId="{9AD30A39-AB6F-4534-8496-C2162B715868}" destId="{2900F16D-0DC5-4819-980F-080D39E1C9E9}" srcOrd="1" destOrd="0" presId="urn:microsoft.com/office/officeart/2005/8/layout/default"/>
    <dgm:cxn modelId="{B4577EEB-4F19-409B-9595-036BFFD0FFCA}" type="presParOf" srcId="{9AD30A39-AB6F-4534-8496-C2162B715868}" destId="{F0185C3A-DA56-40BC-844C-8D52460D487A}" srcOrd="2" destOrd="0" presId="urn:microsoft.com/office/officeart/2005/8/layout/default"/>
    <dgm:cxn modelId="{F22E3896-AA4C-4316-A386-C65A33749FBA}" type="presParOf" srcId="{9AD30A39-AB6F-4534-8496-C2162B715868}" destId="{C2BC083E-10BA-4F10-B871-7EB3D3233574}" srcOrd="3" destOrd="0" presId="urn:microsoft.com/office/officeart/2005/8/layout/default"/>
    <dgm:cxn modelId="{C73FC7D8-D511-488D-834A-628B4E87A88C}" type="presParOf" srcId="{9AD30A39-AB6F-4534-8496-C2162B715868}" destId="{2A701F58-8D20-41C9-B02D-680977D024F7}" srcOrd="4" destOrd="0" presId="urn:microsoft.com/office/officeart/2005/8/layout/default"/>
    <dgm:cxn modelId="{DE3EDB47-F728-4422-BC92-4B0E85FB09E0}" type="presParOf" srcId="{9AD30A39-AB6F-4534-8496-C2162B715868}" destId="{746E62F3-9A01-4FE1-8843-BE42230B3EA9}" srcOrd="5" destOrd="0" presId="urn:microsoft.com/office/officeart/2005/8/layout/default"/>
    <dgm:cxn modelId="{084DCE5B-E03D-4D10-A168-CFDDEDD779AF}" type="presParOf" srcId="{9AD30A39-AB6F-4534-8496-C2162B715868}" destId="{F99718BF-3D6F-49FF-A7E0-815AE8A01E91}" srcOrd="6" destOrd="0" presId="urn:microsoft.com/office/officeart/2005/8/layout/default"/>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9551F82-D347-442D-9908-57B69ED538C9}">
      <dsp:nvSpPr>
        <dsp:cNvPr id="0" name=""/>
        <dsp:cNvSpPr/>
      </dsp:nvSpPr>
      <dsp:spPr>
        <a:xfrm>
          <a:off x="227423" y="536"/>
          <a:ext cx="969506" cy="581703"/>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marL="0" lvl="0" indent="0" algn="ctr" defTabSz="488950" rtl="0">
            <a:lnSpc>
              <a:spcPct val="90000"/>
            </a:lnSpc>
            <a:spcBef>
              <a:spcPct val="0"/>
            </a:spcBef>
            <a:spcAft>
              <a:spcPct val="35000"/>
            </a:spcAft>
            <a:buNone/>
          </a:pPr>
          <a:r>
            <a:rPr lang="lv-LV" sz="1100" kern="1200" dirty="0"/>
            <a:t>3 qualifiation exams</a:t>
          </a:r>
        </a:p>
      </dsp:txBody>
      <dsp:txXfrm>
        <a:off x="227423" y="536"/>
        <a:ext cx="969506" cy="581703"/>
      </dsp:txXfrm>
    </dsp:sp>
    <dsp:sp modelId="{4E2B000A-9694-4C04-BEF3-1F19A3112B81}">
      <dsp:nvSpPr>
        <dsp:cNvPr id="0" name=""/>
        <dsp:cNvSpPr/>
      </dsp:nvSpPr>
      <dsp:spPr>
        <a:xfrm>
          <a:off x="227423" y="679191"/>
          <a:ext cx="969506" cy="581703"/>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marL="0" lvl="0" indent="0" algn="ctr" defTabSz="488950" rtl="0">
            <a:lnSpc>
              <a:spcPct val="90000"/>
            </a:lnSpc>
            <a:spcBef>
              <a:spcPct val="0"/>
            </a:spcBef>
            <a:spcAft>
              <a:spcPct val="35000"/>
            </a:spcAft>
            <a:buNone/>
          </a:pPr>
          <a:r>
            <a:rPr lang="lv-LV" sz="1100" kern="1200" dirty="0"/>
            <a:t>131 Inoslvency administrors applied</a:t>
          </a:r>
        </a:p>
      </dsp:txBody>
      <dsp:txXfrm>
        <a:off x="227423" y="679191"/>
        <a:ext cx="969506" cy="581703"/>
      </dsp:txXfrm>
    </dsp:sp>
    <dsp:sp modelId="{F05B5801-B4EB-47B2-834D-E4C65E2E69A8}">
      <dsp:nvSpPr>
        <dsp:cNvPr id="0" name=""/>
        <dsp:cNvSpPr/>
      </dsp:nvSpPr>
      <dsp:spPr>
        <a:xfrm>
          <a:off x="227423" y="1357845"/>
          <a:ext cx="969506" cy="581703"/>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marL="0" lvl="0" indent="0" algn="ctr" defTabSz="488950" rtl="0">
            <a:lnSpc>
              <a:spcPct val="90000"/>
            </a:lnSpc>
            <a:spcBef>
              <a:spcPct val="0"/>
            </a:spcBef>
            <a:spcAft>
              <a:spcPct val="35000"/>
            </a:spcAft>
            <a:buNone/>
          </a:pPr>
          <a:r>
            <a:rPr lang="lv-LV" sz="1100" kern="1200"/>
            <a:t>111 passed</a:t>
          </a:r>
        </a:p>
      </dsp:txBody>
      <dsp:txXfrm>
        <a:off x="227423" y="1357845"/>
        <a:ext cx="969506" cy="581703"/>
      </dsp:txXfrm>
    </dsp:sp>
    <dsp:sp modelId="{3174168F-9239-448C-8AB1-26AB6B5D1581}">
      <dsp:nvSpPr>
        <dsp:cNvPr id="0" name=""/>
        <dsp:cNvSpPr/>
      </dsp:nvSpPr>
      <dsp:spPr>
        <a:xfrm>
          <a:off x="227423" y="2036500"/>
          <a:ext cx="969506" cy="581703"/>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marL="0" lvl="0" indent="0" algn="ctr" defTabSz="488950" rtl="0">
            <a:lnSpc>
              <a:spcPct val="90000"/>
            </a:lnSpc>
            <a:spcBef>
              <a:spcPct val="0"/>
            </a:spcBef>
            <a:spcAft>
              <a:spcPct val="35000"/>
            </a:spcAft>
            <a:buNone/>
          </a:pPr>
          <a:r>
            <a:rPr lang="lv-LV" sz="1100" kern="1200" dirty="0"/>
            <a:t>20 failed</a:t>
          </a:r>
        </a:p>
      </dsp:txBody>
      <dsp:txXfrm>
        <a:off x="227423" y="2036500"/>
        <a:ext cx="969506" cy="58170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8A00B1F-6D58-417B-892D-F8D891F25FCD}">
      <dsp:nvSpPr>
        <dsp:cNvPr id="0" name=""/>
        <dsp:cNvSpPr/>
      </dsp:nvSpPr>
      <dsp:spPr>
        <a:xfrm>
          <a:off x="218353" y="486"/>
          <a:ext cx="969543" cy="581726"/>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rtl="0">
            <a:lnSpc>
              <a:spcPct val="90000"/>
            </a:lnSpc>
            <a:spcBef>
              <a:spcPct val="0"/>
            </a:spcBef>
            <a:spcAft>
              <a:spcPct val="35000"/>
            </a:spcAft>
            <a:buNone/>
          </a:pPr>
          <a:r>
            <a:rPr lang="lv-LV" sz="1500" kern="1200" dirty="0"/>
            <a:t>1 exam for new IA</a:t>
          </a:r>
        </a:p>
      </dsp:txBody>
      <dsp:txXfrm>
        <a:off x="218353" y="486"/>
        <a:ext cx="969543" cy="581726"/>
      </dsp:txXfrm>
    </dsp:sp>
    <dsp:sp modelId="{F0185C3A-DA56-40BC-844C-8D52460D487A}">
      <dsp:nvSpPr>
        <dsp:cNvPr id="0" name=""/>
        <dsp:cNvSpPr/>
      </dsp:nvSpPr>
      <dsp:spPr>
        <a:xfrm>
          <a:off x="218353" y="679167"/>
          <a:ext cx="969543" cy="581726"/>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rtl="0">
            <a:lnSpc>
              <a:spcPct val="90000"/>
            </a:lnSpc>
            <a:spcBef>
              <a:spcPct val="0"/>
            </a:spcBef>
            <a:spcAft>
              <a:spcPct val="35000"/>
            </a:spcAft>
            <a:buNone/>
          </a:pPr>
          <a:r>
            <a:rPr lang="lv-LV" sz="1500" kern="1200"/>
            <a:t>23 applied</a:t>
          </a:r>
        </a:p>
      </dsp:txBody>
      <dsp:txXfrm>
        <a:off x="218353" y="679167"/>
        <a:ext cx="969543" cy="581726"/>
      </dsp:txXfrm>
    </dsp:sp>
    <dsp:sp modelId="{2A701F58-8D20-41C9-B02D-680977D024F7}">
      <dsp:nvSpPr>
        <dsp:cNvPr id="0" name=""/>
        <dsp:cNvSpPr/>
      </dsp:nvSpPr>
      <dsp:spPr>
        <a:xfrm>
          <a:off x="218353" y="1357847"/>
          <a:ext cx="969543" cy="581726"/>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rtl="0">
            <a:lnSpc>
              <a:spcPct val="90000"/>
            </a:lnSpc>
            <a:spcBef>
              <a:spcPct val="0"/>
            </a:spcBef>
            <a:spcAft>
              <a:spcPct val="35000"/>
            </a:spcAft>
            <a:buNone/>
          </a:pPr>
          <a:r>
            <a:rPr lang="lv-LV" sz="1500" kern="1200"/>
            <a:t>8 passed</a:t>
          </a:r>
        </a:p>
      </dsp:txBody>
      <dsp:txXfrm>
        <a:off x="218353" y="1357847"/>
        <a:ext cx="969543" cy="581726"/>
      </dsp:txXfrm>
    </dsp:sp>
    <dsp:sp modelId="{F99718BF-3D6F-49FF-A7E0-815AE8A01E91}">
      <dsp:nvSpPr>
        <dsp:cNvPr id="0" name=""/>
        <dsp:cNvSpPr/>
      </dsp:nvSpPr>
      <dsp:spPr>
        <a:xfrm>
          <a:off x="218353" y="2036528"/>
          <a:ext cx="969543" cy="581726"/>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rtl="0">
            <a:lnSpc>
              <a:spcPct val="90000"/>
            </a:lnSpc>
            <a:spcBef>
              <a:spcPct val="0"/>
            </a:spcBef>
            <a:spcAft>
              <a:spcPct val="35000"/>
            </a:spcAft>
            <a:buNone/>
          </a:pPr>
          <a:r>
            <a:rPr lang="lv-LV" sz="1500" kern="1200"/>
            <a:t>15 failed</a:t>
          </a:r>
        </a:p>
      </dsp:txBody>
      <dsp:txXfrm>
        <a:off x="218353" y="2036528"/>
        <a:ext cx="969543" cy="581726"/>
      </dsp:txXfrm>
    </dsp:sp>
  </dsp:spTree>
</dsp:drawing>
</file>

<file path=ppt/diagrams/layout1.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0.10069</cdr:x>
      <cdr:y>0.43798</cdr:y>
    </cdr:from>
    <cdr:to>
      <cdr:x>0.21354</cdr:x>
      <cdr:y>0.56818</cdr:y>
    </cdr:to>
    <cdr:sp macro="" textlink="">
      <cdr:nvSpPr>
        <cdr:cNvPr id="2" name="pole tekstowe 1"/>
        <cdr:cNvSpPr txBox="1"/>
      </cdr:nvSpPr>
      <cdr:spPr>
        <a:xfrm xmlns:a="http://schemas.openxmlformats.org/drawingml/2006/main">
          <a:off x="828652" y="1922465"/>
          <a:ext cx="928694" cy="571504"/>
        </a:xfrm>
        <a:prstGeom xmlns:a="http://schemas.openxmlformats.org/drawingml/2006/main" prst="rect">
          <a:avLst/>
        </a:prstGeom>
      </cdr:spPr>
      <cdr:txBody>
        <a:bodyPr xmlns:a="http://schemas.openxmlformats.org/drawingml/2006/main" wrap="square" rtlCol="0"/>
        <a:lstStyle xmlns:a="http://schemas.openxmlformats.org/drawingml/2006/main"/>
        <a:p xmlns:a="http://schemas.openxmlformats.org/drawingml/2006/main">
          <a:r>
            <a:rPr lang="pl-PL" sz="2400" b="1" dirty="0">
              <a:solidFill>
                <a:schemeClr val="accent1">
                  <a:lumMod val="75000"/>
                </a:schemeClr>
              </a:solidFill>
              <a:latin typeface="Arial" pitchFamily="34" charset="0"/>
              <a:cs typeface="Arial" pitchFamily="34" charset="0"/>
            </a:rPr>
            <a:t>2112</a:t>
          </a:r>
        </a:p>
        <a:p xmlns:a="http://schemas.openxmlformats.org/drawingml/2006/main">
          <a:endParaRPr lang="pl-PL" sz="1800" dirty="0">
            <a:latin typeface="Arial" pitchFamily="34" charset="0"/>
            <a:cs typeface="Arial" pitchFamily="34" charset="0"/>
          </a:endParaRPr>
        </a:p>
      </cdr:txBody>
    </cdr:sp>
  </cdr:relSizeAnchor>
  <cdr:relSizeAnchor xmlns:cdr="http://schemas.openxmlformats.org/drawingml/2006/chartDrawing">
    <cdr:from>
      <cdr:x>0.30903</cdr:x>
      <cdr:y>0.12875</cdr:y>
    </cdr:from>
    <cdr:to>
      <cdr:x>0.42187</cdr:x>
      <cdr:y>0.21013</cdr:y>
    </cdr:to>
    <cdr:sp macro="" textlink="">
      <cdr:nvSpPr>
        <cdr:cNvPr id="4" name="pole tekstowe 3"/>
        <cdr:cNvSpPr txBox="1"/>
      </cdr:nvSpPr>
      <cdr:spPr>
        <a:xfrm xmlns:a="http://schemas.openxmlformats.org/drawingml/2006/main">
          <a:off x="2543164" y="565143"/>
          <a:ext cx="928694" cy="357190"/>
        </a:xfrm>
        <a:prstGeom xmlns:a="http://schemas.openxmlformats.org/drawingml/2006/main" prst="rect">
          <a:avLst/>
        </a:prstGeom>
        <a:solidFill xmlns:a="http://schemas.openxmlformats.org/drawingml/2006/main">
          <a:schemeClr val="bg1"/>
        </a:solidFill>
      </cdr:spPr>
      <cdr:txBody>
        <a:bodyPr xmlns:a="http://schemas.openxmlformats.org/drawingml/2006/main" wrap="square" rtlCol="0"/>
        <a:lstStyle xmlns:a="http://schemas.openxmlformats.org/drawingml/2006/main"/>
        <a:p xmlns:a="http://schemas.openxmlformats.org/drawingml/2006/main">
          <a:r>
            <a:rPr lang="pl-PL" sz="2400" b="1" dirty="0">
              <a:solidFill>
                <a:schemeClr val="accent1">
                  <a:lumMod val="75000"/>
                </a:schemeClr>
              </a:solidFill>
              <a:latin typeface="Arial" pitchFamily="34" charset="0"/>
              <a:cs typeface="Arial" pitchFamily="34" charset="0"/>
            </a:rPr>
            <a:t>4436</a:t>
          </a:r>
        </a:p>
        <a:p xmlns:a="http://schemas.openxmlformats.org/drawingml/2006/main">
          <a:endParaRPr lang="pl-PL" sz="2400" dirty="0">
            <a:latin typeface="Arial" pitchFamily="34" charset="0"/>
            <a:cs typeface="Arial" pitchFamily="34" charset="0"/>
          </a:endParaRPr>
        </a:p>
      </cdr:txBody>
    </cdr:sp>
  </cdr:relSizeAnchor>
  <cdr:relSizeAnchor xmlns:cdr="http://schemas.openxmlformats.org/drawingml/2006/chartDrawing">
    <cdr:from>
      <cdr:x>0.53472</cdr:x>
      <cdr:y>0</cdr:y>
    </cdr:from>
    <cdr:to>
      <cdr:x>0.66493</cdr:x>
      <cdr:y>0.0962</cdr:y>
    </cdr:to>
    <cdr:sp macro="" textlink="">
      <cdr:nvSpPr>
        <cdr:cNvPr id="5" name="pole tekstowe 4"/>
        <cdr:cNvSpPr txBox="1"/>
      </cdr:nvSpPr>
      <cdr:spPr>
        <a:xfrm xmlns:a="http://schemas.openxmlformats.org/drawingml/2006/main">
          <a:off x="4400552" y="0"/>
          <a:ext cx="1071570" cy="422267"/>
        </a:xfrm>
        <a:prstGeom xmlns:a="http://schemas.openxmlformats.org/drawingml/2006/main" prst="rect">
          <a:avLst/>
        </a:prstGeom>
        <a:solidFill xmlns:a="http://schemas.openxmlformats.org/drawingml/2006/main">
          <a:schemeClr val="bg1"/>
        </a:solidFill>
      </cdr:spPr>
      <cdr:txBody>
        <a:bodyPr xmlns:a="http://schemas.openxmlformats.org/drawingml/2006/main" wrap="square" rtlCol="0"/>
        <a:lstStyle xmlns:a="http://schemas.openxmlformats.org/drawingml/2006/main"/>
        <a:p xmlns:a="http://schemas.openxmlformats.org/drawingml/2006/main">
          <a:r>
            <a:rPr lang="pl-PL" sz="2400" b="1" dirty="0">
              <a:solidFill>
                <a:schemeClr val="accent1">
                  <a:lumMod val="75000"/>
                </a:schemeClr>
              </a:solidFill>
              <a:latin typeface="Arial" pitchFamily="34" charset="0"/>
              <a:cs typeface="Arial" pitchFamily="34" charset="0"/>
            </a:rPr>
            <a:t>5535</a:t>
          </a:r>
        </a:p>
      </cdr:txBody>
    </cdr:sp>
  </cdr:relSizeAnchor>
  <cdr:relSizeAnchor xmlns:cdr="http://schemas.openxmlformats.org/drawingml/2006/chartDrawing">
    <cdr:from>
      <cdr:x>0.74306</cdr:x>
      <cdr:y>0.51935</cdr:y>
    </cdr:from>
    <cdr:to>
      <cdr:x>0.88195</cdr:x>
      <cdr:y>0.63328</cdr:y>
    </cdr:to>
    <cdr:sp macro="" textlink="">
      <cdr:nvSpPr>
        <cdr:cNvPr id="6" name="pole tekstowe 5"/>
        <cdr:cNvSpPr txBox="1"/>
      </cdr:nvSpPr>
      <cdr:spPr>
        <a:xfrm xmlns:a="http://schemas.openxmlformats.org/drawingml/2006/main">
          <a:off x="6115064" y="2279655"/>
          <a:ext cx="1143008" cy="500066"/>
        </a:xfrm>
        <a:prstGeom xmlns:a="http://schemas.openxmlformats.org/drawingml/2006/main" prst="rect">
          <a:avLst/>
        </a:prstGeom>
        <a:solidFill xmlns:a="http://schemas.openxmlformats.org/drawingml/2006/main">
          <a:schemeClr val="bg1"/>
        </a:solidFill>
      </cdr:spPr>
      <cdr:txBody>
        <a:bodyPr xmlns:a="http://schemas.openxmlformats.org/drawingml/2006/main" wrap="square" rtlCol="0"/>
        <a:lstStyle xmlns:a="http://schemas.openxmlformats.org/drawingml/2006/main"/>
        <a:p xmlns:a="http://schemas.openxmlformats.org/drawingml/2006/main">
          <a:r>
            <a:rPr lang="pl-PL" sz="2400" b="1" dirty="0">
              <a:solidFill>
                <a:schemeClr val="accent1">
                  <a:lumMod val="50000"/>
                </a:schemeClr>
              </a:solidFill>
              <a:latin typeface="Arial" pitchFamily="34" charset="0"/>
              <a:cs typeface="Arial" pitchFamily="34" charset="0"/>
            </a:rPr>
            <a:t>1574</a:t>
          </a:r>
        </a:p>
      </cdr:txBody>
    </cdr:sp>
  </cdr:relSizeAnchor>
</c:userShapes>
</file>

<file path=ppt/drawings/drawing2.xml><?xml version="1.0" encoding="utf-8"?>
<c:userShapes xmlns:c="http://schemas.openxmlformats.org/drawingml/2006/chart">
  <cdr:relSizeAnchor xmlns:cdr="http://schemas.openxmlformats.org/drawingml/2006/chartDrawing">
    <cdr:from>
      <cdr:x>0.55547</cdr:x>
      <cdr:y>0.30184</cdr:y>
    </cdr:from>
    <cdr:to>
      <cdr:x>1</cdr:x>
      <cdr:y>0.70308</cdr:y>
    </cdr:to>
    <cdr:sp macro="" textlink="">
      <cdr:nvSpPr>
        <cdr:cNvPr id="2" name="TextBox 1"/>
        <cdr:cNvSpPr txBox="1"/>
      </cdr:nvSpPr>
      <cdr:spPr>
        <a:xfrm xmlns:a="http://schemas.openxmlformats.org/drawingml/2006/main">
          <a:off x="1397389" y="687885"/>
          <a:ext cx="914400" cy="914400"/>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endParaRPr lang="lv-LV" sz="1100" dirty="0"/>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76D5425-8C25-404D-9482-1FAAD43087EF}" type="datetimeFigureOut">
              <a:rPr lang="en-US" smtClean="0"/>
              <a:t>6/1/2018</a:t>
            </a:fld>
            <a:endParaRPr lang="en-US" dirty="0"/>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1B915397-3E6C-4046-9906-54676D7966B6}" type="slidenum">
              <a:rPr lang="en-US" smtClean="0"/>
              <a:t>‹N°›</a:t>
            </a:fld>
            <a:endParaRPr lang="en-US" dirty="0"/>
          </a:p>
        </p:txBody>
      </p:sp>
    </p:spTree>
    <p:extLst>
      <p:ext uri="{BB962C8B-B14F-4D97-AF65-F5344CB8AC3E}">
        <p14:creationId xmlns:p14="http://schemas.microsoft.com/office/powerpoint/2010/main" val="3745694099"/>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7089960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9998612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60232782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7518697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310325927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38279506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208776947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55464142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077112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5826185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471290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en-US" dirty="0"/>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9307035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228600" lvl="0" indent="-228600">
              <a:buFont typeface="+mj-lt"/>
              <a:buAutoNum type="arabicPeriod"/>
            </a:pPr>
            <a:endParaRPr lang="en-US" sz="1000" dirty="0">
              <a:latin typeface="Open Sans"/>
            </a:endParaRPr>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50</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1604020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662471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en-US" sz="1000" dirty="0"/>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7710403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en-US" sz="1000" noProof="0" dirty="0"/>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5094941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0" marR="0" lvl="0" indent="0" algn="l" defTabSz="914400" rtl="0" eaLnBrk="1" fontAlgn="auto" latinLnBrk="0" hangingPunct="1">
              <a:lnSpc>
                <a:spcPct val="100000"/>
              </a:lnSpc>
              <a:spcBef>
                <a:spcPct val="20000"/>
              </a:spcBef>
              <a:spcAft>
                <a:spcPts val="0"/>
              </a:spcAft>
              <a:buClr>
                <a:srgbClr val="007675"/>
              </a:buClr>
              <a:buSzTx/>
              <a:buFont typeface="+mj-lt"/>
              <a:buNone/>
              <a:tabLst/>
              <a:defRPr/>
            </a:pPr>
            <a:endParaRPr kumimoji="0" lang="en-US" sz="1000" b="0" i="0" u="none" strike="noStrike" kern="1200" cap="none" spc="0" normalizeH="0" baseline="0" noProof="0" dirty="0">
              <a:ln>
                <a:noFill/>
              </a:ln>
              <a:solidFill>
                <a:prstClr val="black">
                  <a:lumMod val="50000"/>
                  <a:lumOff val="50000"/>
                </a:prstClr>
              </a:solidFill>
              <a:effectLst/>
              <a:uLnTx/>
              <a:uFillTx/>
              <a:latin typeface="Open Sans" panose="020B0606030504020204" pitchFamily="34" charset="0"/>
            </a:endParaRPr>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9888032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7359905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228600" lvl="0" indent="-228600">
              <a:buFont typeface="+mj-lt"/>
              <a:buAutoNum type="arabicPeriod"/>
            </a:pPr>
            <a:endParaRPr lang="en-US" sz="1000" dirty="0">
              <a:latin typeface="Open Sans"/>
            </a:endParaRPr>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7028104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228600" lvl="0" indent="-228600">
              <a:buFont typeface="+mj-lt"/>
              <a:buAutoNum type="arabicPeriod"/>
            </a:pPr>
            <a:endParaRPr lang="en-US" sz="1000" dirty="0">
              <a:latin typeface="Open Sans"/>
            </a:endParaRPr>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7084829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228600" lvl="0" indent="-228600">
              <a:buFont typeface="+mj-lt"/>
              <a:buAutoNum type="arabicPeriod"/>
            </a:pPr>
            <a:endParaRPr lang="en-US" sz="1000" dirty="0">
              <a:latin typeface="Open Sans"/>
            </a:endParaRPr>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392327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228600" lvl="0" indent="-228600">
              <a:buFont typeface="+mj-lt"/>
              <a:buAutoNum type="arabicPeriod"/>
            </a:pPr>
            <a:endParaRPr lang="en-US" sz="1000" dirty="0">
              <a:latin typeface="Open Sans"/>
            </a:endParaRPr>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776897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228600" lvl="0" indent="-228600">
              <a:buFont typeface="+mj-lt"/>
              <a:buAutoNum type="arabicPeriod"/>
            </a:pPr>
            <a:endParaRPr lang="en-US" sz="1000" dirty="0">
              <a:latin typeface="Open Sans"/>
            </a:endParaRPr>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6718501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228600" lvl="0" indent="-228600">
              <a:buFont typeface="+mj-lt"/>
              <a:buAutoNum type="arabicPeriod"/>
            </a:pPr>
            <a:endParaRPr lang="en-US" sz="1000" dirty="0">
              <a:latin typeface="Open Sans"/>
            </a:endParaRPr>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9421439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2785534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6878755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1421616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8358611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2411729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8226604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233833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0470374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9786870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137097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4322059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6257192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8921720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6952927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9050425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7870751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7246375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4159376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5637593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5608929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5607871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2021751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7351341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9740112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8956579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1B915397-3E6C-4046-9906-54676D7966B6}" type="slidenum">
              <a:rPr lang="en-US" smtClean="0"/>
              <a:t>116</a:t>
            </a:fld>
            <a:endParaRPr lang="en-US"/>
          </a:p>
        </p:txBody>
      </p:sp>
    </p:spTree>
    <p:extLst>
      <p:ext uri="{BB962C8B-B14F-4D97-AF65-F5344CB8AC3E}">
        <p14:creationId xmlns:p14="http://schemas.microsoft.com/office/powerpoint/2010/main" val="42651469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70390560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45470705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1B915397-3E6C-4046-9906-54676D7966B6}" type="slidenum">
              <a:rPr lang="en-US" smtClean="0"/>
              <a:t>119</a:t>
            </a:fld>
            <a:endParaRPr lang="en-US"/>
          </a:p>
        </p:txBody>
      </p:sp>
    </p:spTree>
    <p:extLst>
      <p:ext uri="{BB962C8B-B14F-4D97-AF65-F5344CB8AC3E}">
        <p14:creationId xmlns:p14="http://schemas.microsoft.com/office/powerpoint/2010/main" val="29260592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65202538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20577564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01304838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23189019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73527157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3266136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2914042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5253387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917191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1578346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5157170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523722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8435152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2778225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41833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3713015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3643401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8680065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4647194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0384766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7428612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4458709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7603824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4761995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5780877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2586295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0360500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5739708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5692862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0589626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0126297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7733623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8456676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358533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0237092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9404474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700222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1869009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45510865"/>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8607364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5481014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5439142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23461282"/>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4784043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596148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8345107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6250356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5409918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8385827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1565384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6563383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normAutofit/>
          </a:bodyPr>
          <a:lstStyle/>
          <a:p>
            <a:endParaRPr lang="pl-PL" dirty="0"/>
          </a:p>
        </p:txBody>
      </p:sp>
      <p:sp>
        <p:nvSpPr>
          <p:cNvPr id="4" name="Symbol zastępczy numeru slajdu 3"/>
          <p:cNvSpPr>
            <a:spLocks noGrp="1"/>
          </p:cNvSpPr>
          <p:nvPr>
            <p:ph type="sldNum" sz="quarter" idx="10"/>
          </p:nvPr>
        </p:nvSpPr>
        <p:spPr/>
        <p:txBody>
          <a:bodyPr/>
          <a:lstStyle/>
          <a:p>
            <a:fld id="{0ACDAE31-1483-4CDE-ADB4-D34B4E764B26}" type="slidenum">
              <a:rPr lang="pl-PL" smtClean="0"/>
              <a:pPr/>
              <a:t>174</a:t>
            </a:fld>
            <a:endParaRPr lang="pl-PL"/>
          </a:p>
        </p:txBody>
      </p:sp>
    </p:spTree>
    <p:extLst>
      <p:ext uri="{BB962C8B-B14F-4D97-AF65-F5344CB8AC3E}">
        <p14:creationId xmlns:p14="http://schemas.microsoft.com/office/powerpoint/2010/main" val="10767949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normAutofit/>
          </a:bodyPr>
          <a:lstStyle/>
          <a:p>
            <a:endParaRPr lang="pl-PL" dirty="0"/>
          </a:p>
        </p:txBody>
      </p:sp>
      <p:sp>
        <p:nvSpPr>
          <p:cNvPr id="4" name="Symbol zastępczy numeru slajdu 3"/>
          <p:cNvSpPr>
            <a:spLocks noGrp="1"/>
          </p:cNvSpPr>
          <p:nvPr>
            <p:ph type="sldNum" sz="quarter" idx="10"/>
          </p:nvPr>
        </p:nvSpPr>
        <p:spPr/>
        <p:txBody>
          <a:bodyPr/>
          <a:lstStyle/>
          <a:p>
            <a:fld id="{0ACDAE31-1483-4CDE-ADB4-D34B4E764B26}" type="slidenum">
              <a:rPr lang="pl-PL" smtClean="0"/>
              <a:pPr/>
              <a:t>175</a:t>
            </a:fld>
            <a:endParaRPr lang="pl-PL"/>
          </a:p>
        </p:txBody>
      </p:sp>
    </p:spTree>
    <p:extLst>
      <p:ext uri="{BB962C8B-B14F-4D97-AF65-F5344CB8AC3E}">
        <p14:creationId xmlns:p14="http://schemas.microsoft.com/office/powerpoint/2010/main" val="1854886219"/>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normAutofit/>
          </a:bodyPr>
          <a:lstStyle/>
          <a:p>
            <a:endParaRPr lang="pl-PL" dirty="0"/>
          </a:p>
        </p:txBody>
      </p:sp>
      <p:sp>
        <p:nvSpPr>
          <p:cNvPr id="4" name="Symbol zastępczy numeru slajdu 3"/>
          <p:cNvSpPr>
            <a:spLocks noGrp="1"/>
          </p:cNvSpPr>
          <p:nvPr>
            <p:ph type="sldNum" sz="quarter" idx="10"/>
          </p:nvPr>
        </p:nvSpPr>
        <p:spPr/>
        <p:txBody>
          <a:bodyPr/>
          <a:lstStyle/>
          <a:p>
            <a:fld id="{0ACDAE31-1483-4CDE-ADB4-D34B4E764B26}" type="slidenum">
              <a:rPr lang="pl-PL" smtClean="0"/>
              <a:pPr/>
              <a:t>187</a:t>
            </a:fld>
            <a:endParaRPr lang="pl-PL"/>
          </a:p>
        </p:txBody>
      </p:sp>
    </p:spTree>
    <p:extLst>
      <p:ext uri="{BB962C8B-B14F-4D97-AF65-F5344CB8AC3E}">
        <p14:creationId xmlns:p14="http://schemas.microsoft.com/office/powerpoint/2010/main" val="2083901052"/>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normAutofit/>
          </a:bodyPr>
          <a:lstStyle/>
          <a:p>
            <a:endParaRPr lang="pl-PL" dirty="0"/>
          </a:p>
        </p:txBody>
      </p:sp>
      <p:sp>
        <p:nvSpPr>
          <p:cNvPr id="4" name="Symbol zastępczy numeru slajdu 3"/>
          <p:cNvSpPr>
            <a:spLocks noGrp="1"/>
          </p:cNvSpPr>
          <p:nvPr>
            <p:ph type="sldNum" sz="quarter" idx="10"/>
          </p:nvPr>
        </p:nvSpPr>
        <p:spPr/>
        <p:txBody>
          <a:bodyPr/>
          <a:lstStyle/>
          <a:p>
            <a:fld id="{0ACDAE31-1483-4CDE-ADB4-D34B4E764B26}" type="slidenum">
              <a:rPr lang="pl-PL" smtClean="0"/>
              <a:pPr/>
              <a:t>188</a:t>
            </a:fld>
            <a:endParaRPr lang="pl-PL"/>
          </a:p>
        </p:txBody>
      </p:sp>
    </p:spTree>
    <p:extLst>
      <p:ext uri="{BB962C8B-B14F-4D97-AF65-F5344CB8AC3E}">
        <p14:creationId xmlns:p14="http://schemas.microsoft.com/office/powerpoint/2010/main" val="19176440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normAutofit/>
          </a:bodyPr>
          <a:lstStyle/>
          <a:p>
            <a:endParaRPr lang="pl-PL" dirty="0"/>
          </a:p>
        </p:txBody>
      </p:sp>
      <p:sp>
        <p:nvSpPr>
          <p:cNvPr id="4" name="Symbol zastępczy numeru slajdu 3"/>
          <p:cNvSpPr>
            <a:spLocks noGrp="1"/>
          </p:cNvSpPr>
          <p:nvPr>
            <p:ph type="sldNum" sz="quarter" idx="10"/>
          </p:nvPr>
        </p:nvSpPr>
        <p:spPr/>
        <p:txBody>
          <a:bodyPr/>
          <a:lstStyle/>
          <a:p>
            <a:fld id="{0ACDAE31-1483-4CDE-ADB4-D34B4E764B26}" type="slidenum">
              <a:rPr lang="pl-PL" smtClean="0"/>
              <a:pPr/>
              <a:t>189</a:t>
            </a:fld>
            <a:endParaRPr lang="pl-PL"/>
          </a:p>
        </p:txBody>
      </p:sp>
    </p:spTree>
    <p:extLst>
      <p:ext uri="{BB962C8B-B14F-4D97-AF65-F5344CB8AC3E}">
        <p14:creationId xmlns:p14="http://schemas.microsoft.com/office/powerpoint/2010/main" val="891666892"/>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normAutofit/>
          </a:bodyPr>
          <a:lstStyle/>
          <a:p>
            <a:endParaRPr lang="pl-PL" dirty="0"/>
          </a:p>
        </p:txBody>
      </p:sp>
      <p:sp>
        <p:nvSpPr>
          <p:cNvPr id="4" name="Symbol zastępczy numeru slajdu 3"/>
          <p:cNvSpPr>
            <a:spLocks noGrp="1"/>
          </p:cNvSpPr>
          <p:nvPr>
            <p:ph type="sldNum" sz="quarter" idx="10"/>
          </p:nvPr>
        </p:nvSpPr>
        <p:spPr/>
        <p:txBody>
          <a:bodyPr/>
          <a:lstStyle/>
          <a:p>
            <a:fld id="{0ACDAE31-1483-4CDE-ADB4-D34B4E764B26}" type="slidenum">
              <a:rPr lang="pl-PL" smtClean="0"/>
              <a:pPr/>
              <a:t>190</a:t>
            </a:fld>
            <a:endParaRPr lang="pl-PL"/>
          </a:p>
        </p:txBody>
      </p:sp>
    </p:spTree>
    <p:extLst>
      <p:ext uri="{BB962C8B-B14F-4D97-AF65-F5344CB8AC3E}">
        <p14:creationId xmlns:p14="http://schemas.microsoft.com/office/powerpoint/2010/main" val="157662127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normAutofit/>
          </a:bodyPr>
          <a:lstStyle/>
          <a:p>
            <a:endParaRPr lang="pl-PL" dirty="0"/>
          </a:p>
        </p:txBody>
      </p:sp>
      <p:sp>
        <p:nvSpPr>
          <p:cNvPr id="4" name="Symbol zastępczy numeru slajdu 3"/>
          <p:cNvSpPr>
            <a:spLocks noGrp="1"/>
          </p:cNvSpPr>
          <p:nvPr>
            <p:ph type="sldNum" sz="quarter" idx="10"/>
          </p:nvPr>
        </p:nvSpPr>
        <p:spPr/>
        <p:txBody>
          <a:bodyPr/>
          <a:lstStyle/>
          <a:p>
            <a:fld id="{0ACDAE31-1483-4CDE-ADB4-D34B4E764B26}" type="slidenum">
              <a:rPr lang="pl-PL" smtClean="0"/>
              <a:pPr/>
              <a:t>191</a:t>
            </a:fld>
            <a:endParaRPr lang="pl-PL"/>
          </a:p>
        </p:txBody>
      </p:sp>
    </p:spTree>
    <p:extLst>
      <p:ext uri="{BB962C8B-B14F-4D97-AF65-F5344CB8AC3E}">
        <p14:creationId xmlns:p14="http://schemas.microsoft.com/office/powerpoint/2010/main" val="1390650297"/>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Tree>
    <p:extLst>
      <p:ext uri="{BB962C8B-B14F-4D97-AF65-F5344CB8AC3E}">
        <p14:creationId xmlns:p14="http://schemas.microsoft.com/office/powerpoint/2010/main" val="250660769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33643401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27040212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26246319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1913033373"/>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1524907408"/>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420708900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45533250"/>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391562894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92760385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118313141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125780664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230165002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2722364405"/>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308551840"/>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3375605582"/>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91041505"/>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1799461486"/>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305013368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1222754889"/>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de-DE"/>
          </a:p>
        </p:txBody>
      </p:sp>
    </p:spTree>
    <p:extLst>
      <p:ext uri="{BB962C8B-B14F-4D97-AF65-F5344CB8AC3E}">
        <p14:creationId xmlns:p14="http://schemas.microsoft.com/office/powerpoint/2010/main" val="357949372"/>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cs-CZ"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4907156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en-US" sz="1000" dirty="0"/>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224</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33198252"/>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en-US" sz="1000" dirty="0"/>
          </a:p>
        </p:txBody>
      </p:sp>
      <p:sp>
        <p:nvSpPr>
          <p:cNvPr id="4" name="Datumsplatzhalter 3"/>
          <p:cNvSpPr>
            <a:spLocks noGrp="1"/>
          </p:cNvSpPr>
          <p:nvPr>
            <p:ph type="dt"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FFF8BD-4917-4852-9A8D-2CC29DD5C1E0}"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oliennummernplatzhalter 4"/>
          <p:cNvSpPr>
            <a:spLocks noGrp="1"/>
          </p:cNvSpPr>
          <p:nvPr>
            <p:ph type="sldNum" sz="quarter" idx="1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EEADC5-3F10-418C-A120-B5301AA3A14D}"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225</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237707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21864684"/>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36895761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43178279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89756401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10182073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628980"/>
            <a:ext cx="7772400" cy="1470025"/>
          </a:xfrm>
        </p:spPr>
        <p:txBody>
          <a:bodyPr/>
          <a:lstStyle/>
          <a:p>
            <a:r>
              <a:rPr lang="en-GB" dirty="0"/>
              <a:t>Click to edit Master title style</a:t>
            </a:r>
            <a:endParaRPr lang="en-US" dirty="0"/>
          </a:p>
        </p:txBody>
      </p:sp>
      <p:sp>
        <p:nvSpPr>
          <p:cNvPr id="3" name="Subtitle 2"/>
          <p:cNvSpPr>
            <a:spLocks noGrp="1"/>
          </p:cNvSpPr>
          <p:nvPr>
            <p:ph type="subTitle" idx="1"/>
          </p:nvPr>
        </p:nvSpPr>
        <p:spPr>
          <a:xfrm>
            <a:off x="1371600" y="3384755"/>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GB"/>
              <a:t>Click to edit Master subtitle style</a:t>
            </a:r>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idx="1"/>
          </p:nvPr>
        </p:nvSpPr>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cSld name="1_Rubrikbild">
    <p:spTree>
      <p:nvGrpSpPr>
        <p:cNvPr id="1" name=""/>
        <p:cNvGrpSpPr/>
        <p:nvPr/>
      </p:nvGrpSpPr>
      <p:grpSpPr>
        <a:xfrm>
          <a:off x="0" y="0"/>
          <a:ext cx="0" cy="0"/>
          <a:chOff x="0" y="0"/>
          <a:chExt cx="0" cy="0"/>
        </a:xfrm>
      </p:grpSpPr>
      <p:sp>
        <p:nvSpPr>
          <p:cNvPr id="2" name="Rubrik 1"/>
          <p:cNvSpPr>
            <a:spLocks noGrp="1"/>
          </p:cNvSpPr>
          <p:nvPr>
            <p:ph type="ctrTitle"/>
          </p:nvPr>
        </p:nvSpPr>
        <p:spPr>
          <a:xfrm>
            <a:off x="685800" y="2130425"/>
            <a:ext cx="7772400" cy="1082675"/>
          </a:xfrm>
          <a:prstGeom prst="rect">
            <a:avLst/>
          </a:prstGeom>
          <a:solidFill>
            <a:schemeClr val="bg1"/>
          </a:solidFill>
          <a:ln>
            <a:noFill/>
          </a:ln>
          <a:effectLst/>
          <a:scene3d>
            <a:camera prst="orthographicFront">
              <a:rot lat="0" lon="0" rev="0"/>
            </a:camera>
            <a:lightRig rig="threePt" dir="t">
              <a:rot lat="0" lon="0" rev="1200000"/>
            </a:lightRig>
          </a:scene3d>
          <a:sp3d/>
        </p:spPr>
        <p:txBody>
          <a:bodyPr/>
          <a:lstStyle>
            <a:lvl1pPr>
              <a:defRPr>
                <a:solidFill>
                  <a:schemeClr val="tx1"/>
                </a:solidFill>
              </a:defRPr>
            </a:lvl1pPr>
          </a:lstStyle>
          <a:p>
            <a:r>
              <a:rPr lang="sv-SE"/>
              <a:t>Klicka här för att ändra format</a:t>
            </a:r>
            <a:endParaRPr lang="sv-SE" dirty="0"/>
          </a:p>
        </p:txBody>
      </p:sp>
      <p:sp>
        <p:nvSpPr>
          <p:cNvPr id="3" name="Underrubrik 2"/>
          <p:cNvSpPr>
            <a:spLocks noGrp="1"/>
          </p:cNvSpPr>
          <p:nvPr>
            <p:ph type="subTitle" idx="1"/>
          </p:nvPr>
        </p:nvSpPr>
        <p:spPr>
          <a:xfrm>
            <a:off x="428596" y="3886200"/>
            <a:ext cx="8286808"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sv-SE"/>
              <a:t>Klicka här för att ändra format på underrubrik i bakgrunden</a:t>
            </a:r>
            <a:endParaRPr lang="sv-SE" dirty="0"/>
          </a:p>
        </p:txBody>
      </p:sp>
      <p:sp>
        <p:nvSpPr>
          <p:cNvPr id="6" name="Platshållare för bildnummer 5"/>
          <p:cNvSpPr>
            <a:spLocks noGrp="1"/>
          </p:cNvSpPr>
          <p:nvPr>
            <p:ph type="sldNum" sz="quarter" idx="12"/>
          </p:nvPr>
        </p:nvSpPr>
        <p:spPr>
          <a:xfrm>
            <a:off x="0" y="6479996"/>
            <a:ext cx="2133600" cy="365125"/>
          </a:xfrm>
          <a:prstGeom prst="rect">
            <a:avLst/>
          </a:prstGeom>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fld id="{19EFD00B-4565-4ED8-BE84-A32BA9359D10}" type="slidenum">
              <a:rPr kumimoji="0" lang="sv-SE" sz="1800" b="0" i="0" u="none" strike="noStrike" kern="1200" cap="none" spc="0" normalizeH="0" baseline="0" noProof="0" smtClean="0">
                <a:ln>
                  <a:noFill/>
                </a:ln>
                <a:solidFill>
                  <a:prstClr val="black"/>
                </a:solidFill>
                <a:effectLst/>
                <a:uLnTx/>
                <a:uFillTx/>
                <a:latin typeface="Calibri"/>
                <a:ea typeface="+mn-ea"/>
                <a:cs typeface="+mn-cs"/>
              </a:rPr>
              <a:pPr marL="0" marR="0" lvl="0" indent="0" algn="l" defTabSz="457200" rtl="0" eaLnBrk="1" fontAlgn="auto" latinLnBrk="0" hangingPunct="1">
                <a:lnSpc>
                  <a:spcPct val="100000"/>
                </a:lnSpc>
                <a:spcBef>
                  <a:spcPts val="0"/>
                </a:spcBef>
                <a:spcAft>
                  <a:spcPts val="0"/>
                </a:spcAft>
                <a:buClrTx/>
                <a:buSzTx/>
                <a:buFontTx/>
                <a:buNone/>
                <a:tabLst/>
                <a:defRPr/>
              </a:pPr>
              <a:t>‹N°›</a:t>
            </a:fld>
            <a:endParaRPr kumimoji="0" lang="sv-SE" sz="18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4834438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629911"/>
            <a:ext cx="7772400" cy="1470025"/>
          </a:xfrm>
        </p:spPr>
        <p:txBody>
          <a:bodyPr/>
          <a:lstStyle/>
          <a:p>
            <a:r>
              <a:rPr lang="en-GB"/>
              <a:t>Click to edit Master title style</a:t>
            </a:r>
            <a:endParaRPr lang="en-US"/>
          </a:p>
        </p:txBody>
      </p:sp>
      <p:sp>
        <p:nvSpPr>
          <p:cNvPr id="3" name="Subtitle 2"/>
          <p:cNvSpPr>
            <a:spLocks noGrp="1"/>
          </p:cNvSpPr>
          <p:nvPr>
            <p:ph type="subTitle" idx="1"/>
          </p:nvPr>
        </p:nvSpPr>
        <p:spPr>
          <a:xfrm>
            <a:off x="1371600" y="3385686"/>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GB"/>
              <a:t>Click to edit Master subtitle style</a:t>
            </a:r>
            <a:endParaRPr lang="en-US"/>
          </a:p>
        </p:txBody>
      </p:sp>
    </p:spTree>
    <p:extLst>
      <p:ext uri="{BB962C8B-B14F-4D97-AF65-F5344CB8AC3E}">
        <p14:creationId xmlns:p14="http://schemas.microsoft.com/office/powerpoint/2010/main" val="2922252692"/>
      </p:ext>
    </p:extLst>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Tree>
    <p:extLst>
      <p:ext uri="{BB962C8B-B14F-4D97-AF65-F5344CB8AC3E}">
        <p14:creationId xmlns:p14="http://schemas.microsoft.com/office/powerpoint/2010/main" val="699617998"/>
      </p:ext>
    </p:extLst>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57200" y="2524125"/>
            <a:ext cx="8229600" cy="3581400"/>
          </a:xfrm>
        </p:spPr>
        <p:txBody>
          <a:bodyPr anchor="t"/>
          <a:lstStyle/>
          <a:p>
            <a:r>
              <a:rPr lang="en-GB" dirty="0"/>
              <a:t>Click to edit Master title style</a:t>
            </a:r>
            <a:endParaRPr lang="en-US" dirty="0"/>
          </a:p>
        </p:txBody>
      </p:sp>
      <p:sp>
        <p:nvSpPr>
          <p:cNvPr id="4" name="Slide Number Placeholder 4">
            <a:extLst>
              <a:ext uri="{FF2B5EF4-FFF2-40B4-BE49-F238E27FC236}">
                <a16:creationId xmlns:a16="http://schemas.microsoft.com/office/drawing/2014/main" id="{E0C1D1E4-63F4-48C0-8E40-5FF54F6A56C3}"/>
              </a:ext>
            </a:extLst>
          </p:cNvPr>
          <p:cNvSpPr>
            <a:spLocks noGrp="1"/>
          </p:cNvSpPr>
          <p:nvPr>
            <p:ph type="sldNum" sz="quarter" idx="12"/>
          </p:nvPr>
        </p:nvSpPr>
        <p:spPr>
          <a:xfrm>
            <a:off x="6553200" y="6356350"/>
            <a:ext cx="2133600" cy="365125"/>
          </a:xfrm>
          <a:prstGeom prst="rect">
            <a:avLst/>
          </a:prstGeom>
        </p:spPr>
        <p:txBody>
          <a:bodyPr lIns="0" tIns="0" rIns="0" bIns="0"/>
          <a:lstStyle/>
          <a:p>
            <a:fld id="{18DB4EE4-C3DE-4A2E-98B4-97C4BD7A38E2}" type="slidenum">
              <a:rPr lang="en-GB" smtClean="0"/>
              <a:t>‹N°›</a:t>
            </a:fld>
            <a:endParaRPr lang="en-GB" dirty="0"/>
          </a:p>
        </p:txBody>
      </p:sp>
    </p:spTree>
    <p:extLst>
      <p:ext uri="{BB962C8B-B14F-4D97-AF65-F5344CB8AC3E}">
        <p14:creationId xmlns:p14="http://schemas.microsoft.com/office/powerpoint/2010/main" val="308938566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idx="1"/>
          </p:nvPr>
        </p:nvSpPr>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4" name="Date Placeholder 2">
            <a:extLst>
              <a:ext uri="{FF2B5EF4-FFF2-40B4-BE49-F238E27FC236}">
                <a16:creationId xmlns:a16="http://schemas.microsoft.com/office/drawing/2014/main" id="{E82EAF15-3BEF-4998-B462-95A9C07B8F0E}"/>
              </a:ext>
            </a:extLst>
          </p:cNvPr>
          <p:cNvSpPr>
            <a:spLocks noGrp="1"/>
          </p:cNvSpPr>
          <p:nvPr>
            <p:ph type="dt" sz="half" idx="10"/>
          </p:nvPr>
        </p:nvSpPr>
        <p:spPr>
          <a:xfrm>
            <a:off x="457200" y="6356350"/>
            <a:ext cx="2133600" cy="365125"/>
          </a:xfrm>
          <a:prstGeom prst="rect">
            <a:avLst/>
          </a:prstGeom>
        </p:spPr>
        <p:txBody>
          <a:bodyPr lIns="0" tIns="0" rIns="0" bIns="0"/>
          <a:lstStyle/>
          <a:p>
            <a:fld id="{6C1F553A-A0E7-484E-B061-E25140029C83}" type="datetime4">
              <a:rPr lang="en-GB" smtClean="0"/>
              <a:t>01 June 2018</a:t>
            </a:fld>
            <a:endParaRPr lang="en-GB" dirty="0"/>
          </a:p>
        </p:txBody>
      </p:sp>
      <p:sp>
        <p:nvSpPr>
          <p:cNvPr id="5" name="Footer Placeholder 3">
            <a:extLst>
              <a:ext uri="{FF2B5EF4-FFF2-40B4-BE49-F238E27FC236}">
                <a16:creationId xmlns:a16="http://schemas.microsoft.com/office/drawing/2014/main" id="{3C95D855-C0E6-4A69-8AB8-8DF2E92D5079}"/>
              </a:ext>
            </a:extLst>
          </p:cNvPr>
          <p:cNvSpPr>
            <a:spLocks noGrp="1"/>
          </p:cNvSpPr>
          <p:nvPr>
            <p:ph type="ftr" sz="quarter" idx="11"/>
          </p:nvPr>
        </p:nvSpPr>
        <p:spPr>
          <a:xfrm>
            <a:off x="3124200" y="6356350"/>
            <a:ext cx="2895600" cy="365125"/>
          </a:xfrm>
          <a:prstGeom prst="rect">
            <a:avLst/>
          </a:prstGeom>
        </p:spPr>
        <p:txBody>
          <a:bodyPr lIns="0" tIns="0" rIns="0" bIns="0"/>
          <a:lstStyle/>
          <a:p>
            <a:endParaRPr lang="en-GB" dirty="0"/>
          </a:p>
        </p:txBody>
      </p:sp>
      <p:sp>
        <p:nvSpPr>
          <p:cNvPr id="6" name="Slide Number Placeholder 4">
            <a:extLst>
              <a:ext uri="{FF2B5EF4-FFF2-40B4-BE49-F238E27FC236}">
                <a16:creationId xmlns:a16="http://schemas.microsoft.com/office/drawing/2014/main" id="{C11DC8CA-6A0B-491F-B3BA-651CBC0013BA}"/>
              </a:ext>
            </a:extLst>
          </p:cNvPr>
          <p:cNvSpPr>
            <a:spLocks noGrp="1"/>
          </p:cNvSpPr>
          <p:nvPr>
            <p:ph type="sldNum" sz="quarter" idx="12"/>
          </p:nvPr>
        </p:nvSpPr>
        <p:spPr>
          <a:xfrm>
            <a:off x="6553200" y="6356350"/>
            <a:ext cx="2133600" cy="365125"/>
          </a:xfrm>
          <a:prstGeom prst="rect">
            <a:avLst/>
          </a:prstGeom>
        </p:spPr>
        <p:txBody>
          <a:bodyPr lIns="0" tIns="0" rIns="0" bIns="0"/>
          <a:lstStyle/>
          <a:p>
            <a:fld id="{18DB4EE4-C3DE-4A2E-98B4-97C4BD7A38E2}" type="slidenum">
              <a:rPr lang="en-GB" smtClean="0"/>
              <a:t>‹N°›</a:t>
            </a:fld>
            <a:endParaRPr lang="en-GB" dirty="0"/>
          </a:p>
        </p:txBody>
      </p:sp>
    </p:spTree>
    <p:extLst>
      <p:ext uri="{BB962C8B-B14F-4D97-AF65-F5344CB8AC3E}">
        <p14:creationId xmlns:p14="http://schemas.microsoft.com/office/powerpoint/2010/main" val="31286320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First Slide Bottom no website">
    <p:spTree>
      <p:nvGrpSpPr>
        <p:cNvPr id="1" name=""/>
        <p:cNvGrpSpPr/>
        <p:nvPr/>
      </p:nvGrpSpPr>
      <p:grpSpPr>
        <a:xfrm>
          <a:off x="0" y="0"/>
          <a:ext cx="0" cy="0"/>
          <a:chOff x="0" y="0"/>
          <a:chExt cx="0" cy="0"/>
        </a:xfrm>
      </p:grpSpPr>
      <p:sp>
        <p:nvSpPr>
          <p:cNvPr id="5" name="Rechteck 4"/>
          <p:cNvSpPr/>
          <p:nvPr userDrawn="1"/>
        </p:nvSpPr>
        <p:spPr>
          <a:xfrm>
            <a:off x="0" y="6061767"/>
            <a:ext cx="9144000" cy="796233"/>
          </a:xfrm>
          <a:prstGeom prst="rect">
            <a:avLst/>
          </a:prstGeom>
          <a:solidFill>
            <a:srgbClr val="D2D2D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de-DE" dirty="0">
              <a:solidFill>
                <a:schemeClr val="bg1">
                  <a:lumMod val="75000"/>
                </a:schemeClr>
              </a:solidFill>
            </a:endParaRPr>
          </a:p>
        </p:txBody>
      </p:sp>
      <p:pic>
        <p:nvPicPr>
          <p:cNvPr id="4" name="Bild 3"/>
          <p:cNvPicPr>
            <a:picLocks noChangeAspect="1"/>
          </p:cNvPicPr>
          <p:nvPr userDrawn="1"/>
        </p:nvPicPr>
        <p:blipFill>
          <a:blip r:embed="rId2"/>
          <a:stretch>
            <a:fillRect/>
          </a:stretch>
        </p:blipFill>
        <p:spPr>
          <a:xfrm>
            <a:off x="228600" y="6121337"/>
            <a:ext cx="2140149" cy="684847"/>
          </a:xfrm>
          <a:prstGeom prst="rect">
            <a:avLst/>
          </a:prstGeom>
        </p:spPr>
      </p:pic>
      <p:sp>
        <p:nvSpPr>
          <p:cNvPr id="10" name="Textplatzhalter 9"/>
          <p:cNvSpPr>
            <a:spLocks noGrp="1"/>
          </p:cNvSpPr>
          <p:nvPr>
            <p:ph type="body" sz="quarter" idx="11" hasCustomPrompt="1"/>
          </p:nvPr>
        </p:nvSpPr>
        <p:spPr>
          <a:xfrm>
            <a:off x="304800" y="407173"/>
            <a:ext cx="8589153" cy="810665"/>
          </a:xfrm>
          <a:prstGeom prst="rect">
            <a:avLst/>
          </a:prstGeom>
        </p:spPr>
        <p:txBody>
          <a:bodyPr vert="horz">
            <a:noAutofit/>
          </a:bodyPr>
          <a:lstStyle>
            <a:lvl1pPr marL="0" indent="0">
              <a:lnSpc>
                <a:spcPct val="125000"/>
              </a:lnSpc>
              <a:spcBef>
                <a:spcPts val="0"/>
              </a:spcBef>
              <a:buFontTx/>
              <a:buNone/>
              <a:defRPr sz="3800" b="1" i="0">
                <a:solidFill>
                  <a:srgbClr val="007777"/>
                </a:solidFill>
                <a:latin typeface="Open Sans" panose="020B0606030504020204" pitchFamily="34" charset="0"/>
                <a:ea typeface="Open Sans" panose="020B0606030504020204" pitchFamily="34" charset="0"/>
                <a:cs typeface="Open Sans" panose="020B0606030504020204" pitchFamily="34" charset="0"/>
              </a:defRPr>
            </a:lvl1pPr>
            <a:lvl2pPr marL="457200" indent="0">
              <a:buFontTx/>
              <a:buNone/>
              <a:defRPr sz="2400">
                <a:latin typeface="BodoniFLF"/>
              </a:defRPr>
            </a:lvl2pPr>
            <a:lvl3pPr marL="914400" indent="0">
              <a:buFontTx/>
              <a:buNone/>
              <a:defRPr sz="2400">
                <a:latin typeface="BodoniFLF"/>
              </a:defRPr>
            </a:lvl3pPr>
            <a:lvl4pPr marL="1371600" indent="0">
              <a:buFontTx/>
              <a:buNone/>
              <a:defRPr sz="2400">
                <a:latin typeface="BodoniFLF"/>
              </a:defRPr>
            </a:lvl4pPr>
            <a:lvl5pPr marL="1828800" indent="0">
              <a:buFontTx/>
              <a:buNone/>
              <a:defRPr sz="2400">
                <a:latin typeface="BodoniFLF"/>
              </a:defRPr>
            </a:lvl5pPr>
          </a:lstStyle>
          <a:p>
            <a:pPr lvl="0"/>
            <a:r>
              <a:rPr lang="de-DE" dirty="0"/>
              <a:t>HEADLINE</a:t>
            </a:r>
          </a:p>
        </p:txBody>
      </p:sp>
      <p:sp>
        <p:nvSpPr>
          <p:cNvPr id="12" name="Textplatzhalter 11"/>
          <p:cNvSpPr>
            <a:spLocks noGrp="1"/>
          </p:cNvSpPr>
          <p:nvPr>
            <p:ph type="body" sz="quarter" idx="12" hasCustomPrompt="1"/>
          </p:nvPr>
        </p:nvSpPr>
        <p:spPr>
          <a:xfrm>
            <a:off x="5456767" y="6480040"/>
            <a:ext cx="3437186" cy="258570"/>
          </a:xfrm>
          <a:prstGeom prst="rect">
            <a:avLst/>
          </a:prstGeom>
        </p:spPr>
        <p:txBody>
          <a:bodyPr vert="horz">
            <a:noAutofit/>
          </a:bodyPr>
          <a:lstStyle>
            <a:lvl1pPr marL="0" indent="0" algn="r">
              <a:buNone/>
              <a:defRPr sz="1200">
                <a:solidFill>
                  <a:srgbClr val="007777"/>
                </a:solidFill>
                <a:latin typeface="Open Sans"/>
                <a:cs typeface="Open Sans"/>
              </a:defRPr>
            </a:lvl1pPr>
          </a:lstStyle>
          <a:p>
            <a:pPr lvl="0"/>
            <a:fld id="{25BE612D-82D6-4369-B3C3-982DB69CE266}" type="datetime4">
              <a:rPr lang="en-GB" smtClean="0"/>
              <a:t>30 May 2018</a:t>
            </a:fld>
            <a:endParaRPr lang="de-DE" dirty="0"/>
          </a:p>
        </p:txBody>
      </p:sp>
      <p:sp>
        <p:nvSpPr>
          <p:cNvPr id="11" name="Textplatzhalter 11"/>
          <p:cNvSpPr>
            <a:spLocks noGrp="1"/>
          </p:cNvSpPr>
          <p:nvPr>
            <p:ph type="body" sz="quarter" idx="13" hasCustomPrompt="1"/>
          </p:nvPr>
        </p:nvSpPr>
        <p:spPr>
          <a:xfrm>
            <a:off x="5456767" y="6156743"/>
            <a:ext cx="3437186" cy="269458"/>
          </a:xfrm>
          <a:prstGeom prst="rect">
            <a:avLst/>
          </a:prstGeom>
        </p:spPr>
        <p:txBody>
          <a:bodyPr vert="horz">
            <a:noAutofit/>
          </a:bodyPr>
          <a:lstStyle>
            <a:lvl1pPr marL="0" indent="0" algn="r">
              <a:buNone/>
              <a:defRPr sz="1200">
                <a:solidFill>
                  <a:srgbClr val="007777"/>
                </a:solidFill>
                <a:latin typeface="Open Sans"/>
                <a:cs typeface="Open Sans"/>
              </a:defRPr>
            </a:lvl1pPr>
          </a:lstStyle>
          <a:p>
            <a:pPr lvl="0"/>
            <a:r>
              <a:rPr lang="de-DE" dirty="0"/>
              <a:t>Insert </a:t>
            </a:r>
            <a:r>
              <a:rPr lang="de-DE" dirty="0" err="1"/>
              <a:t>page</a:t>
            </a:r>
            <a:r>
              <a:rPr lang="de-DE" dirty="0"/>
              <a:t> </a:t>
            </a:r>
            <a:r>
              <a:rPr lang="de-DE" dirty="0" err="1"/>
              <a:t>number</a:t>
            </a:r>
            <a:r>
              <a:rPr lang="de-DE" dirty="0"/>
              <a:t> </a:t>
            </a:r>
            <a:r>
              <a:rPr lang="de-DE" dirty="0" err="1"/>
              <a:t>here</a:t>
            </a:r>
            <a:endParaRPr lang="de-DE" dirty="0"/>
          </a:p>
        </p:txBody>
      </p:sp>
      <p:sp>
        <p:nvSpPr>
          <p:cNvPr id="3" name="Text Placeholder 2"/>
          <p:cNvSpPr>
            <a:spLocks noGrp="1"/>
          </p:cNvSpPr>
          <p:nvPr>
            <p:ph type="body" sz="quarter" idx="14"/>
          </p:nvPr>
        </p:nvSpPr>
        <p:spPr>
          <a:xfrm>
            <a:off x="457200" y="1625600"/>
            <a:ext cx="8229600" cy="4165599"/>
          </a:xfrm>
        </p:spPr>
        <p:txBody>
          <a:bodyPr/>
          <a:lstStyle>
            <a:lvl1pPr>
              <a:buClr>
                <a:schemeClr val="bg2"/>
              </a:buClr>
              <a:defRPr sz="30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a:buClr>
                <a:schemeClr val="bg2"/>
              </a:buClr>
              <a:defRPr sz="2700">
                <a:solidFill>
                  <a:schemeClr val="tx1"/>
                </a:solidFill>
                <a:latin typeface="Open Sans" panose="020B0606030504020204" pitchFamily="34" charset="0"/>
                <a:ea typeface="Open Sans" panose="020B0606030504020204" pitchFamily="34" charset="0"/>
                <a:cs typeface="Open Sans" panose="020B0606030504020204" pitchFamily="34" charset="0"/>
              </a:defRPr>
            </a:lvl2pPr>
            <a:lvl3pPr>
              <a:buClr>
                <a:schemeClr val="bg2"/>
              </a:buClr>
              <a:defRPr sz="2400">
                <a:solidFill>
                  <a:schemeClr val="tx1"/>
                </a:solidFill>
                <a:latin typeface="Open Sans" panose="020B0606030504020204" pitchFamily="34" charset="0"/>
                <a:ea typeface="Open Sans" panose="020B0606030504020204" pitchFamily="34" charset="0"/>
                <a:cs typeface="Open Sans" panose="020B0606030504020204" pitchFamily="34" charset="0"/>
              </a:defRPr>
            </a:lvl3pPr>
            <a:lvl4pPr>
              <a:buClr>
                <a:schemeClr val="bg2"/>
              </a:buClr>
              <a:defRPr sz="2000">
                <a:solidFill>
                  <a:schemeClr val="tx1"/>
                </a:solidFill>
                <a:latin typeface="Open Sans" panose="020B0606030504020204" pitchFamily="34" charset="0"/>
                <a:ea typeface="Open Sans" panose="020B0606030504020204" pitchFamily="34" charset="0"/>
                <a:cs typeface="Open Sans" panose="020B0606030504020204" pitchFamily="34" charset="0"/>
              </a:defRPr>
            </a:lvl4pPr>
            <a:lvl5pPr>
              <a:buClr>
                <a:schemeClr val="bg2"/>
              </a:buClr>
              <a:defRPr sz="1800">
                <a:solidFill>
                  <a:schemeClr val="tx1"/>
                </a:solidFill>
                <a:latin typeface="Open Sans" panose="020B0606030504020204" pitchFamily="34" charset="0"/>
                <a:ea typeface="Open Sans" panose="020B0606030504020204" pitchFamily="34" charset="0"/>
                <a:cs typeface="Open Sans" panose="020B0606030504020204" pitchFamily="34" charset="0"/>
              </a:defRPr>
            </a:lvl5pPr>
          </a:lstStyle>
          <a:p>
            <a:pPr lvl="0"/>
            <a:r>
              <a:rPr lang="de-DE" dirty="0"/>
              <a:t>Textmasterformat bearbeiten</a:t>
            </a:r>
          </a:p>
          <a:p>
            <a:pPr lvl="1"/>
            <a:r>
              <a:rPr lang="de-DE" dirty="0"/>
              <a:t>Zweite Ebene</a:t>
            </a:r>
          </a:p>
          <a:p>
            <a:pPr lvl="2"/>
            <a:r>
              <a:rPr lang="de-DE" dirty="0"/>
              <a:t>Dritte Ebene</a:t>
            </a:r>
          </a:p>
          <a:p>
            <a:pPr lvl="3"/>
            <a:r>
              <a:rPr lang="de-DE" dirty="0"/>
              <a:t>Vierte Ebene</a:t>
            </a:r>
          </a:p>
          <a:p>
            <a:pPr lvl="4"/>
            <a:r>
              <a:rPr lang="de-DE" dirty="0"/>
              <a:t>Fünfte Ebene</a:t>
            </a:r>
            <a:endParaRPr lang="en-GB" dirty="0"/>
          </a:p>
        </p:txBody>
      </p:sp>
    </p:spTree>
    <p:extLst>
      <p:ext uri="{BB962C8B-B14F-4D97-AF65-F5344CB8AC3E}">
        <p14:creationId xmlns:p14="http://schemas.microsoft.com/office/powerpoint/2010/main" val="968088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cSld name="Nur Tite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de-DE"/>
              <a:t>Titelmasterformat durch Klicken bearbeiten</a:t>
            </a:r>
            <a:endParaRPr lang="en-GB" dirty="0"/>
          </a:p>
        </p:txBody>
      </p:sp>
      <p:sp>
        <p:nvSpPr>
          <p:cNvPr id="6" name="Date Placeholder 2">
            <a:extLst>
              <a:ext uri="{FF2B5EF4-FFF2-40B4-BE49-F238E27FC236}">
                <a16:creationId xmlns:a16="http://schemas.microsoft.com/office/drawing/2014/main" id="{F322A995-2D10-4BEA-8933-42E6787BDD1D}"/>
              </a:ext>
            </a:extLst>
          </p:cNvPr>
          <p:cNvSpPr>
            <a:spLocks noGrp="1"/>
          </p:cNvSpPr>
          <p:nvPr>
            <p:ph type="dt" sz="half" idx="10"/>
          </p:nvPr>
        </p:nvSpPr>
        <p:spPr>
          <a:xfrm>
            <a:off x="457200" y="6356350"/>
            <a:ext cx="2133600" cy="365125"/>
          </a:xfrm>
          <a:prstGeom prst="rect">
            <a:avLst/>
          </a:prstGeom>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fld id="{6C1F553A-A0E7-484E-B061-E25140029C83}" type="datetime4">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l" defTabSz="457200" rtl="0" eaLnBrk="1" fontAlgn="auto" latinLnBrk="0" hangingPunct="1">
                <a:lnSpc>
                  <a:spcPct val="100000"/>
                </a:lnSpc>
                <a:spcBef>
                  <a:spcPts val="0"/>
                </a:spcBef>
                <a:spcAft>
                  <a:spcPts val="0"/>
                </a:spcAft>
                <a:buClrTx/>
                <a:buSzTx/>
                <a:buFontTx/>
                <a:buNone/>
                <a:tabLst/>
                <a:defRPr/>
              </a:pPr>
              <a:t>01 June 2018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Footer Placeholder 3">
            <a:extLst>
              <a:ext uri="{FF2B5EF4-FFF2-40B4-BE49-F238E27FC236}">
                <a16:creationId xmlns:a16="http://schemas.microsoft.com/office/drawing/2014/main" id="{8EEE67B6-1784-4313-8B92-BCC41DB36613}"/>
              </a:ext>
            </a:extLst>
          </p:cNvPr>
          <p:cNvSpPr>
            <a:spLocks noGrp="1"/>
          </p:cNvSpPr>
          <p:nvPr>
            <p:ph type="ftr" sz="quarter" idx="11"/>
          </p:nvPr>
        </p:nvSpPr>
        <p:spPr>
          <a:xfrm>
            <a:off x="3124200" y="6356350"/>
            <a:ext cx="2895600" cy="365125"/>
          </a:xfrm>
          <a:prstGeom prst="rect">
            <a:avLst/>
          </a:prstGeom>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8" name="Slide Number Placeholder 4">
            <a:extLst>
              <a:ext uri="{FF2B5EF4-FFF2-40B4-BE49-F238E27FC236}">
                <a16:creationId xmlns:a16="http://schemas.microsoft.com/office/drawing/2014/main" id="{F0A3923B-87C6-4693-B6B2-53391FCD3B2F}"/>
              </a:ext>
            </a:extLst>
          </p:cNvPr>
          <p:cNvSpPr>
            <a:spLocks noGrp="1"/>
          </p:cNvSpPr>
          <p:nvPr>
            <p:ph type="sldNum" sz="quarter" idx="12"/>
          </p:nvPr>
        </p:nvSpPr>
        <p:spPr>
          <a:xfrm>
            <a:off x="6553200" y="6356350"/>
            <a:ext cx="2133600" cy="365125"/>
          </a:xfrm>
          <a:prstGeom prst="rect">
            <a:avLst/>
          </a:prstGeom>
        </p:spPr>
        <p:txBody>
          <a:bodyPr lIns="0" tIns="0" rIns="0" bIns="0"/>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‹N°›</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18978100"/>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image" Target="../media/image1.jpg"/><Relationship Id="rId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5.xml"/><Relationship Id="rId1" Type="http://schemas.openxmlformats.org/officeDocument/2006/relationships/slideLayout" Target="../slideLayouts/slideLayout4.xml"/><Relationship Id="rId4" Type="http://schemas.openxmlformats.org/officeDocument/2006/relationships/image" Target="../media/image1.jpg"/></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image" Target="../media/image1.jpg"/><Relationship Id="rId5" Type="http://schemas.openxmlformats.org/officeDocument/2006/relationships/theme" Target="../theme/theme3.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1623603"/>
            <a:ext cx="8229600" cy="1143000"/>
          </a:xfrm>
          <a:prstGeom prst="rect">
            <a:avLst/>
          </a:prstGeom>
        </p:spPr>
        <p:txBody>
          <a:bodyPr vert="horz" lIns="91440" tIns="45720" rIns="91440" bIns="45720" rtlCol="0" anchor="ctr">
            <a:normAutofit/>
          </a:bodyPr>
          <a:lstStyle/>
          <a:p>
            <a:r>
              <a:rPr lang="en-GB"/>
              <a:t>Click to edit Master title style</a:t>
            </a:r>
            <a:endParaRPr lang="en-US" dirty="0"/>
          </a:p>
        </p:txBody>
      </p:sp>
      <p:sp>
        <p:nvSpPr>
          <p:cNvPr id="3" name="Text Placeholder 2"/>
          <p:cNvSpPr>
            <a:spLocks noGrp="1"/>
          </p:cNvSpPr>
          <p:nvPr>
            <p:ph type="body" idx="1"/>
          </p:nvPr>
        </p:nvSpPr>
        <p:spPr>
          <a:xfrm>
            <a:off x="457200" y="2949166"/>
            <a:ext cx="8229600" cy="3151354"/>
          </a:xfrm>
          <a:prstGeom prst="rect">
            <a:avLst/>
          </a:prstGeom>
        </p:spPr>
        <p:txBody>
          <a:bodyPr vert="horz" lIns="91440" tIns="45720" rIns="91440" bIns="45720" rtlCol="0">
            <a:normAutofit/>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pic>
        <p:nvPicPr>
          <p:cNvPr id="5" name="Picture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0" y="0"/>
            <a:ext cx="9144000" cy="1078992"/>
          </a:xfrm>
          <a:prstGeom prst="rect">
            <a:avLst/>
          </a:prstGeom>
          <a:ln>
            <a:noFill/>
          </a:ln>
          <a:effectLst>
            <a:outerShdw blurRad="292100" dist="139700" dir="2700000" algn="tl" rotWithShape="0">
              <a:srgbClr val="333333">
                <a:alpha val="65000"/>
              </a:srgbClr>
            </a:outerShdw>
          </a:effectLst>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65" r:id="rId3"/>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1625259"/>
            <a:ext cx="8229600" cy="1143000"/>
          </a:xfrm>
          <a:prstGeom prst="rect">
            <a:avLst/>
          </a:prstGeom>
        </p:spPr>
        <p:txBody>
          <a:bodyPr vert="horz" lIns="91440" tIns="45720" rIns="91440" bIns="45720" rtlCol="0" anchor="ctr">
            <a:normAutofit/>
          </a:bodyPr>
          <a:lstStyle/>
          <a:p>
            <a:r>
              <a:rPr lang="en-GB"/>
              <a:t>Click to edit Master title style</a:t>
            </a:r>
            <a:endParaRPr lang="en-US"/>
          </a:p>
        </p:txBody>
      </p:sp>
      <p:sp>
        <p:nvSpPr>
          <p:cNvPr id="3" name="Text Placeholder 2"/>
          <p:cNvSpPr>
            <a:spLocks noGrp="1"/>
          </p:cNvSpPr>
          <p:nvPr>
            <p:ph type="body" idx="1"/>
          </p:nvPr>
        </p:nvSpPr>
        <p:spPr>
          <a:xfrm>
            <a:off x="457200" y="2950822"/>
            <a:ext cx="8229600" cy="3151354"/>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pic>
        <p:nvPicPr>
          <p:cNvPr id="5" name="Picture 4"/>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0" y="0"/>
            <a:ext cx="9144000" cy="1078992"/>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318710287"/>
      </p:ext>
    </p:extLst>
  </p:cSld>
  <p:clrMap bg1="lt1" tx1="dk1" bg2="lt2" tx2="dk2" accent1="accent1" accent2="accent2" accent3="accent3" accent4="accent4" accent5="accent5" accent6="accent6" hlink="hlink" folHlink="folHlink"/>
  <p:sldLayoutIdLst>
    <p:sldLayoutId id="2147483657" r:id="rId1"/>
    <p:sldLayoutId id="2147483658" r:id="rId2"/>
  </p:sldLayoutIdLst>
  <p:transition/>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1234734"/>
            <a:ext cx="8229600" cy="1143000"/>
          </a:xfrm>
          <a:prstGeom prst="rect">
            <a:avLst/>
          </a:prstGeom>
        </p:spPr>
        <p:txBody>
          <a:bodyPr vert="horz" lIns="91440" tIns="45720" rIns="91440" bIns="45720" rtlCol="0" anchor="ctr">
            <a:noAutofit/>
          </a:bodyPr>
          <a:lstStyle/>
          <a:p>
            <a:r>
              <a:rPr lang="en-GB" dirty="0"/>
              <a:t>Click to edit Master title style</a:t>
            </a:r>
            <a:endParaRPr lang="en-US" dirty="0"/>
          </a:p>
        </p:txBody>
      </p:sp>
      <p:sp>
        <p:nvSpPr>
          <p:cNvPr id="3" name="Text Placeholder 2"/>
          <p:cNvSpPr>
            <a:spLocks noGrp="1"/>
          </p:cNvSpPr>
          <p:nvPr>
            <p:ph type="body" idx="1"/>
          </p:nvPr>
        </p:nvSpPr>
        <p:spPr>
          <a:xfrm>
            <a:off x="457200" y="2533475"/>
            <a:ext cx="8229600" cy="3572049"/>
          </a:xfrm>
          <a:prstGeom prst="rect">
            <a:avLst/>
          </a:prstGeom>
        </p:spPr>
        <p:txBody>
          <a:bodyPr vert="horz" lIns="91440" tIns="45720" rIns="91440" bIns="45720" rtlCol="0">
            <a:noAutofit/>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pic>
        <p:nvPicPr>
          <p:cNvPr id="5" name="Picture 4"/>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0" y="0"/>
            <a:ext cx="9144000" cy="1078992"/>
          </a:xfrm>
          <a:prstGeom prst="rect">
            <a:avLst/>
          </a:prstGeom>
          <a:ln>
            <a:noFill/>
          </a:ln>
          <a:effectLst>
            <a:outerShdw blurRad="292100" dist="139700" dir="2700000" algn="tl" rotWithShape="0">
              <a:srgbClr val="333333">
                <a:alpha val="65000"/>
              </a:srgbClr>
            </a:outerShdw>
          </a:effectLst>
        </p:spPr>
      </p:pic>
      <p:sp>
        <p:nvSpPr>
          <p:cNvPr id="6" name="Date Placeholder 2">
            <a:extLst>
              <a:ext uri="{FF2B5EF4-FFF2-40B4-BE49-F238E27FC236}">
                <a16:creationId xmlns:a16="http://schemas.microsoft.com/office/drawing/2014/main" id="{EA72A41B-D1AA-4002-81EF-D8198905249F}"/>
              </a:ext>
            </a:extLst>
          </p:cNvPr>
          <p:cNvSpPr>
            <a:spLocks noGrp="1"/>
          </p:cNvSpPr>
          <p:nvPr>
            <p:ph type="dt" sz="half" idx="2"/>
          </p:nvPr>
        </p:nvSpPr>
        <p:spPr>
          <a:xfrm>
            <a:off x="457200" y="6356350"/>
            <a:ext cx="2133600" cy="365125"/>
          </a:xfrm>
          <a:prstGeom prst="rect">
            <a:avLst/>
          </a:prstGeom>
        </p:spPr>
        <p:txBody>
          <a:bodyPr lIns="0" tIns="0" rIns="0" bIns="0" anchor="ctr"/>
          <a:lstStyle>
            <a:lvl1pPr>
              <a:defRPr sz="1200"/>
            </a:lvl1pPr>
          </a:lstStyle>
          <a:p>
            <a:fld id="{6C1F553A-A0E7-484E-B061-E25140029C83}" type="datetime4">
              <a:rPr lang="en-GB" smtClean="0"/>
              <a:pPr/>
              <a:t>01 June 2018</a:t>
            </a:fld>
            <a:endParaRPr lang="en-GB" dirty="0"/>
          </a:p>
        </p:txBody>
      </p:sp>
      <p:sp>
        <p:nvSpPr>
          <p:cNvPr id="7" name="Footer Placeholder 3">
            <a:extLst>
              <a:ext uri="{FF2B5EF4-FFF2-40B4-BE49-F238E27FC236}">
                <a16:creationId xmlns:a16="http://schemas.microsoft.com/office/drawing/2014/main" id="{8738B8EA-9054-4D6E-ADB2-70B0242AC495}"/>
              </a:ext>
            </a:extLst>
          </p:cNvPr>
          <p:cNvSpPr>
            <a:spLocks noGrp="1"/>
          </p:cNvSpPr>
          <p:nvPr>
            <p:ph type="ftr" sz="quarter" idx="3"/>
          </p:nvPr>
        </p:nvSpPr>
        <p:spPr>
          <a:xfrm>
            <a:off x="3124200" y="6356350"/>
            <a:ext cx="2895600" cy="365125"/>
          </a:xfrm>
          <a:prstGeom prst="rect">
            <a:avLst/>
          </a:prstGeom>
        </p:spPr>
        <p:txBody>
          <a:bodyPr anchor="ctr"/>
          <a:lstStyle>
            <a:lvl1pPr>
              <a:defRPr sz="1200"/>
            </a:lvl1pPr>
          </a:lstStyle>
          <a:p>
            <a:endParaRPr lang="en-GB" dirty="0"/>
          </a:p>
        </p:txBody>
      </p:sp>
      <p:sp>
        <p:nvSpPr>
          <p:cNvPr id="8" name="Slide Number Placeholder 4">
            <a:extLst>
              <a:ext uri="{FF2B5EF4-FFF2-40B4-BE49-F238E27FC236}">
                <a16:creationId xmlns:a16="http://schemas.microsoft.com/office/drawing/2014/main" id="{FF792780-8B0E-4156-93F1-1EB5EB0FED96}"/>
              </a:ext>
            </a:extLst>
          </p:cNvPr>
          <p:cNvSpPr>
            <a:spLocks noGrp="1"/>
          </p:cNvSpPr>
          <p:nvPr>
            <p:ph type="sldNum" sz="quarter" idx="4"/>
          </p:nvPr>
        </p:nvSpPr>
        <p:spPr>
          <a:xfrm>
            <a:off x="6553200" y="6356350"/>
            <a:ext cx="2133600" cy="365125"/>
          </a:xfrm>
          <a:prstGeom prst="rect">
            <a:avLst/>
          </a:prstGeom>
        </p:spPr>
        <p:txBody>
          <a:bodyPr lIns="0" tIns="0" rIns="0" bIns="0" anchor="ctr"/>
          <a:lstStyle>
            <a:lvl1pPr algn="r">
              <a:defRPr sz="1200"/>
            </a:lvl1pPr>
          </a:lstStyle>
          <a:p>
            <a:fld id="{18DB4EE4-C3DE-4A2E-98B4-97C4BD7A38E2}" type="slidenum">
              <a:rPr lang="en-GB" smtClean="0"/>
              <a:pPr/>
              <a:t>‹N°›</a:t>
            </a:fld>
            <a:endParaRPr lang="en-GB" dirty="0"/>
          </a:p>
        </p:txBody>
      </p:sp>
    </p:spTree>
    <p:extLst>
      <p:ext uri="{BB962C8B-B14F-4D97-AF65-F5344CB8AC3E}">
        <p14:creationId xmlns:p14="http://schemas.microsoft.com/office/powerpoint/2010/main" val="4178568812"/>
      </p:ext>
    </p:extLst>
  </p:cSld>
  <p:clrMap bg1="lt1" tx1="dk1" bg2="lt2" tx2="dk2" accent1="accent1" accent2="accent2" accent3="accent3" accent4="accent4" accent5="accent5" accent6="accent6" hlink="hlink" folHlink="folHlink"/>
  <p:sldLayoutIdLst>
    <p:sldLayoutId id="2147483660" r:id="rId1"/>
    <p:sldLayoutId id="2147483661" r:id="rId2"/>
    <p:sldLayoutId id="2147483663" r:id="rId3"/>
    <p:sldLayoutId id="2147483664" r:id="rId4"/>
  </p:sldLayoutIdLst>
  <p:txStyles>
    <p:titleStyle>
      <a:lvl1pPr algn="ctr" defTabSz="457200" rtl="0" eaLnBrk="1" latinLnBrk="0" hangingPunct="1">
        <a:spcBef>
          <a:spcPct val="0"/>
        </a:spcBef>
        <a:buNone/>
        <a:defRPr sz="4000" b="1" kern="1200">
          <a:solidFill>
            <a:schemeClr val="tx1"/>
          </a:solidFill>
          <a:latin typeface="+mj-lt"/>
          <a:ea typeface="+mj-ea"/>
          <a:cs typeface="+mj-cs"/>
        </a:defRPr>
      </a:lvl1pPr>
    </p:titleStyle>
    <p:bodyStyle>
      <a:lvl1pPr marL="230400" indent="-230400" algn="l" defTabSz="457200" rtl="0" eaLnBrk="1" latinLnBrk="0" hangingPunct="1">
        <a:spcBef>
          <a:spcPct val="20000"/>
        </a:spcBef>
        <a:buFont typeface="Arial"/>
        <a:buChar char="•"/>
        <a:defRPr sz="1800" kern="1200">
          <a:solidFill>
            <a:schemeClr val="tx1"/>
          </a:solidFill>
          <a:latin typeface="+mn-lt"/>
          <a:ea typeface="+mn-ea"/>
          <a:cs typeface="+mn-cs"/>
        </a:defRPr>
      </a:lvl1pPr>
      <a:lvl2pPr marL="504000" indent="-230400" algn="l" defTabSz="457200" rtl="0" eaLnBrk="1" latinLnBrk="0" hangingPunct="1">
        <a:spcBef>
          <a:spcPct val="20000"/>
        </a:spcBef>
        <a:buFont typeface="Arial"/>
        <a:buChar char="–"/>
        <a:defRPr sz="1600" kern="1200">
          <a:solidFill>
            <a:schemeClr val="tx1"/>
          </a:solidFill>
          <a:latin typeface="+mn-lt"/>
          <a:ea typeface="+mn-ea"/>
          <a:cs typeface="+mn-cs"/>
        </a:defRPr>
      </a:lvl2pPr>
      <a:lvl3pPr marL="756000" indent="-228600" algn="l" defTabSz="457200" rtl="0" eaLnBrk="1" latinLnBrk="0" hangingPunct="1">
        <a:spcBef>
          <a:spcPct val="20000"/>
        </a:spcBef>
        <a:buFont typeface="Arial"/>
        <a:buChar char="•"/>
        <a:defRPr sz="1400" kern="1200">
          <a:solidFill>
            <a:schemeClr val="tx1"/>
          </a:solidFill>
          <a:latin typeface="+mn-lt"/>
          <a:ea typeface="+mn-ea"/>
          <a:cs typeface="+mn-cs"/>
        </a:defRPr>
      </a:lvl3pPr>
      <a:lvl4pPr marL="1044000" indent="-228600" algn="l" defTabSz="457200" rtl="0" eaLnBrk="1" latinLnBrk="0" hangingPunct="1">
        <a:spcBef>
          <a:spcPct val="20000"/>
        </a:spcBef>
        <a:buFont typeface="Arial"/>
        <a:buChar char="–"/>
        <a:defRPr sz="1400" kern="1200">
          <a:solidFill>
            <a:schemeClr val="tx1"/>
          </a:solidFill>
          <a:latin typeface="+mn-lt"/>
          <a:ea typeface="+mn-ea"/>
          <a:cs typeface="+mn-cs"/>
        </a:defRPr>
      </a:lvl4pPr>
      <a:lvl5pPr marL="1296000" indent="-228600" algn="l" defTabSz="457200" rtl="0" eaLnBrk="1" latinLnBrk="0" hangingPunct="1">
        <a:spcBef>
          <a:spcPct val="20000"/>
        </a:spcBef>
        <a:buFont typeface="Arial"/>
        <a:buChar char="»"/>
        <a:defRPr sz="14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3846">
          <p15:clr>
            <a:srgbClr val="F26B43"/>
          </p15:clr>
        </p15:guide>
        <p15:guide id="2" pos="2880">
          <p15:clr>
            <a:srgbClr val="F26B43"/>
          </p15:clr>
        </p15:guide>
        <p15:guide id="3" pos="288">
          <p15:clr>
            <a:srgbClr val="F26B43"/>
          </p15:clr>
        </p15:guide>
        <p15:guide id="4" pos="5472">
          <p15:clr>
            <a:srgbClr val="F26B43"/>
          </p15:clr>
        </p15:guide>
        <p15:guide id="5" orient="horz" pos="774">
          <p15:clr>
            <a:srgbClr val="F26B43"/>
          </p15:clr>
        </p15:guide>
        <p15:guide id="6" orient="horz" pos="1500">
          <p15:clr>
            <a:srgbClr val="F26B43"/>
          </p15:clr>
        </p15:guide>
        <p15:guide id="7" orient="horz" pos="1590">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5.tif"/><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2.xml"/><Relationship Id="rId5" Type="http://schemas.openxmlformats.org/officeDocument/2006/relationships/image" Target="../media/image9.png"/><Relationship Id="rId4" Type="http://schemas.openxmlformats.org/officeDocument/2006/relationships/image" Target="../media/image8.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image" Target="../media/image5.tif"/><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1.xml"/><Relationship Id="rId1" Type="http://schemas.openxmlformats.org/officeDocument/2006/relationships/slideLayout" Target="../slideLayouts/slideLayout7.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49.xml.rels><?xml version="1.0" encoding="UTF-8" standalone="yes"?>
<Relationships xmlns="http://schemas.openxmlformats.org/package/2006/relationships"><Relationship Id="rId3" Type="http://schemas.openxmlformats.org/officeDocument/2006/relationships/image" Target="../media/image19.png"/><Relationship Id="rId7" Type="http://schemas.openxmlformats.org/officeDocument/2006/relationships/image" Target="../media/image23.png"/><Relationship Id="rId2" Type="http://schemas.openxmlformats.org/officeDocument/2006/relationships/notesSlide" Target="../notesSlides/notesSlide12.xml"/><Relationship Id="rId1" Type="http://schemas.openxmlformats.org/officeDocument/2006/relationships/slideLayout" Target="../slideLayouts/slideLayout9.xml"/><Relationship Id="rId6" Type="http://schemas.openxmlformats.org/officeDocument/2006/relationships/image" Target="../media/image22.jpeg"/><Relationship Id="rId5" Type="http://schemas.openxmlformats.org/officeDocument/2006/relationships/image" Target="../media/image21.jpeg"/><Relationship Id="rId4" Type="http://schemas.openxmlformats.org/officeDocument/2006/relationships/image" Target="../media/image20.png"/></Relationships>
</file>

<file path=ppt/slides/_rels/slide5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xml"/><Relationship Id="rId1" Type="http://schemas.openxmlformats.org/officeDocument/2006/relationships/slideLayout" Target="../slideLayouts/slideLayout7.xml"/><Relationship Id="rId4" Type="http://schemas.openxmlformats.org/officeDocument/2006/relationships/image" Target="../media/image25.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image" Target="../media/image5.tif"/><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3" Type="http://schemas.openxmlformats.org/officeDocument/2006/relationships/hyperlink" Target="mailto:jan-ocko.heuer@hu-berlin.de" TargetMode="External"/><Relationship Id="rId2" Type="http://schemas.openxmlformats.org/officeDocument/2006/relationships/notesSlide" Target="../notesSlides/notesSlide104.xml"/><Relationship Id="rId1" Type="http://schemas.openxmlformats.org/officeDocument/2006/relationships/slideLayout" Target="../slideLayouts/slideLayout2.xml"/><Relationship Id="rId4" Type="http://schemas.openxmlformats.org/officeDocument/2006/relationships/hyperlink" Target="https://orcid.org/0000-0001-8334-0411" TargetMode="Externa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5.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5.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5.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5.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5.xml"/></Relationships>
</file>

<file path=ppt/slides/_rels/slide198.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17.xml"/><Relationship Id="rId1" Type="http://schemas.openxmlformats.org/officeDocument/2006/relationships/slideLayout" Target="../slideLayouts/slideLayout5.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5.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5.xml"/></Relationships>
</file>

<file path=ppt/slides/_rels/slide20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20.xml"/><Relationship Id="rId1" Type="http://schemas.openxmlformats.org/officeDocument/2006/relationships/slideLayout" Target="../slideLayouts/slideLayout5.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5.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5.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5.xml"/></Relationships>
</file>

<file path=ppt/slides/_rels/slide20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24.xml"/><Relationship Id="rId1" Type="http://schemas.openxmlformats.org/officeDocument/2006/relationships/slideLayout" Target="../slideLayouts/slideLayout5.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5.xml"/></Relationships>
</file>

<file path=ppt/slides/_rels/slide20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26.xml"/><Relationship Id="rId1" Type="http://schemas.openxmlformats.org/officeDocument/2006/relationships/slideLayout" Target="../slideLayouts/slideLayout5.xml"/></Relationships>
</file>

<file path=ppt/slides/_rels/slide208.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127.xml"/><Relationship Id="rId1" Type="http://schemas.openxmlformats.org/officeDocument/2006/relationships/slideLayout" Target="../slideLayouts/slideLayout5.xml"/><Relationship Id="rId5" Type="http://schemas.openxmlformats.org/officeDocument/2006/relationships/image" Target="../media/image44.png"/><Relationship Id="rId4" Type="http://schemas.openxmlformats.org/officeDocument/2006/relationships/image" Target="../media/image43.png"/></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5.xml"/></Relationships>
</file>

<file path=ppt/slides/_rels/slide21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29.xml"/><Relationship Id="rId1" Type="http://schemas.openxmlformats.org/officeDocument/2006/relationships/slideLayout" Target="../slideLayouts/slideLayout5.xml"/></Relationships>
</file>

<file path=ppt/slides/_rels/slide211.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30.xml"/><Relationship Id="rId1" Type="http://schemas.openxmlformats.org/officeDocument/2006/relationships/slideLayout" Target="../slideLayouts/slideLayout5.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5.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5.xml"/></Relationships>
</file>

<file path=ppt/slides/_rels/slide214.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2" Type="http://schemas.openxmlformats.org/officeDocument/2006/relationships/image" Target="../media/image5.tif"/><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8" Type="http://schemas.openxmlformats.org/officeDocument/2006/relationships/diagramData" Target="../diagrams/data2.xml"/><Relationship Id="rId13" Type="http://schemas.openxmlformats.org/officeDocument/2006/relationships/chart" Target="../charts/chart3.xml"/><Relationship Id="rId3" Type="http://schemas.openxmlformats.org/officeDocument/2006/relationships/diagramData" Target="../diagrams/data1.xml"/><Relationship Id="rId7" Type="http://schemas.microsoft.com/office/2007/relationships/diagramDrawing" Target="../diagrams/drawing1.xml"/><Relationship Id="rId12" Type="http://schemas.microsoft.com/office/2007/relationships/diagramDrawing" Target="../diagrams/drawing2.xml"/><Relationship Id="rId2" Type="http://schemas.openxmlformats.org/officeDocument/2006/relationships/chart" Target="../charts/chart2.xml"/><Relationship Id="rId1" Type="http://schemas.openxmlformats.org/officeDocument/2006/relationships/slideLayout" Target="../slideLayouts/slideLayout2.xml"/><Relationship Id="rId6" Type="http://schemas.openxmlformats.org/officeDocument/2006/relationships/diagramColors" Target="../diagrams/colors1.xml"/><Relationship Id="rId11" Type="http://schemas.openxmlformats.org/officeDocument/2006/relationships/diagramColors" Target="../diagrams/colors2.xml"/><Relationship Id="rId5" Type="http://schemas.openxmlformats.org/officeDocument/2006/relationships/diagramQuickStyle" Target="../diagrams/quickStyle1.xml"/><Relationship Id="rId10" Type="http://schemas.openxmlformats.org/officeDocument/2006/relationships/diagramQuickStyle" Target="../diagrams/quickStyle2.xml"/><Relationship Id="rId4" Type="http://schemas.openxmlformats.org/officeDocument/2006/relationships/diagramLayout" Target="../diagrams/layout1.xml"/><Relationship Id="rId9" Type="http://schemas.openxmlformats.org/officeDocument/2006/relationships/diagramLayout" Target="../diagrams/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6.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457200" y="1444228"/>
            <a:ext cx="8229600" cy="571500"/>
          </a:xfrm>
        </p:spPr>
        <p:txBody>
          <a:bodyPr>
            <a:normAutofit/>
          </a:bodyPr>
          <a:lstStyle/>
          <a:p>
            <a:pPr eaLnBrk="1" hangingPunct="1"/>
            <a:r>
              <a:rPr lang="en-US" sz="2800" b="1" i="1" dirty="0"/>
              <a:t>With thanks to our Sponsors:</a:t>
            </a: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2147529"/>
            <a:ext cx="9144000" cy="3229651"/>
          </a:xfrm>
          <a:prstGeom prst="rect">
            <a:avLst/>
          </a:prstGeom>
        </p:spPr>
      </p:pic>
    </p:spTree>
    <p:extLst>
      <p:ext uri="{BB962C8B-B14F-4D97-AF65-F5344CB8AC3E}">
        <p14:creationId xmlns:p14="http://schemas.microsoft.com/office/powerpoint/2010/main" val="61981834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42038" y="1622938"/>
            <a:ext cx="2362684" cy="4674006"/>
          </a:xfrm>
          <a:prstGeom prst="rect">
            <a:avLst/>
          </a:prstGeom>
        </p:spPr>
      </p:pic>
      <p:sp>
        <p:nvSpPr>
          <p:cNvPr id="7" name="Subtitle 2"/>
          <p:cNvSpPr txBox="1">
            <a:spLocks/>
          </p:cNvSpPr>
          <p:nvPr/>
        </p:nvSpPr>
        <p:spPr>
          <a:xfrm>
            <a:off x="1248696" y="1861237"/>
            <a:ext cx="3746091" cy="4197407"/>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spcAft>
                <a:spcPts val="2000"/>
              </a:spcAft>
              <a:buNone/>
              <a:defRPr/>
            </a:pPr>
            <a:r>
              <a:rPr lang="en-US" b="1" dirty="0">
                <a:solidFill>
                  <a:srgbClr val="000000"/>
                </a:solidFill>
              </a:rPr>
              <a:t>Access the </a:t>
            </a:r>
            <a:br>
              <a:rPr lang="en-US" b="1" dirty="0">
                <a:solidFill>
                  <a:srgbClr val="000000"/>
                </a:solidFill>
              </a:rPr>
            </a:br>
            <a:r>
              <a:rPr lang="en-US" b="1" dirty="0">
                <a:solidFill>
                  <a:srgbClr val="000000"/>
                </a:solidFill>
              </a:rPr>
              <a:t>EECC App here:</a:t>
            </a:r>
          </a:p>
          <a:p>
            <a:pPr marL="0" indent="0" algn="ctr">
              <a:spcAft>
                <a:spcPts val="2000"/>
              </a:spcAft>
              <a:buNone/>
              <a:defRPr/>
            </a:pPr>
            <a:r>
              <a:rPr lang="en-US" b="1" dirty="0">
                <a:solidFill>
                  <a:srgbClr val="FF0000"/>
                </a:solidFill>
              </a:rPr>
              <a:t>https://</a:t>
            </a:r>
            <a:br>
              <a:rPr lang="en-US" b="1" dirty="0">
                <a:solidFill>
                  <a:srgbClr val="FF0000"/>
                </a:solidFill>
              </a:rPr>
            </a:br>
            <a:r>
              <a:rPr lang="en-US" b="1" dirty="0" err="1">
                <a:solidFill>
                  <a:srgbClr val="FF0000"/>
                </a:solidFill>
              </a:rPr>
              <a:t>crowdcomms.com</a:t>
            </a:r>
            <a:r>
              <a:rPr lang="en-US" b="1" dirty="0">
                <a:solidFill>
                  <a:srgbClr val="FF0000"/>
                </a:solidFill>
              </a:rPr>
              <a:t>/</a:t>
            </a:r>
            <a:br>
              <a:rPr lang="en-US" b="1" dirty="0">
                <a:solidFill>
                  <a:srgbClr val="FF0000"/>
                </a:solidFill>
              </a:rPr>
            </a:br>
            <a:r>
              <a:rPr lang="en-US" b="1" dirty="0" err="1">
                <a:solidFill>
                  <a:srgbClr val="FF0000"/>
                </a:solidFill>
              </a:rPr>
              <a:t>eeccriga</a:t>
            </a:r>
            <a:endParaRPr lang="en-US" sz="2000" b="1" dirty="0">
              <a:solidFill>
                <a:srgbClr val="000000"/>
              </a:solidFill>
            </a:endParaRPr>
          </a:p>
          <a:p>
            <a:pPr marL="0" indent="0" algn="ctr">
              <a:spcAft>
                <a:spcPts val="2000"/>
              </a:spcAft>
              <a:buNone/>
              <a:defRPr/>
            </a:pPr>
            <a:r>
              <a:rPr lang="en-US" sz="2000" b="1" dirty="0">
                <a:solidFill>
                  <a:srgbClr val="000000"/>
                </a:solidFill>
              </a:rPr>
              <a:t>Further instructions are </a:t>
            </a:r>
            <a:br>
              <a:rPr lang="en-US" sz="2000" b="1" dirty="0">
                <a:solidFill>
                  <a:srgbClr val="000000"/>
                </a:solidFill>
              </a:rPr>
            </a:br>
            <a:r>
              <a:rPr lang="en-US" sz="2000" b="1" dirty="0">
                <a:solidFill>
                  <a:srgbClr val="000000"/>
                </a:solidFill>
              </a:rPr>
              <a:t>in the workpack (Page 2)</a:t>
            </a:r>
          </a:p>
        </p:txBody>
      </p:sp>
    </p:spTree>
    <p:extLst>
      <p:ext uri="{BB962C8B-B14F-4D97-AF65-F5344CB8AC3E}">
        <p14:creationId xmlns:p14="http://schemas.microsoft.com/office/powerpoint/2010/main" val="68372017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685800" y="1480881"/>
            <a:ext cx="7772400" cy="1470025"/>
          </a:xfrm>
        </p:spPr>
        <p:txBody>
          <a:bodyPr>
            <a:normAutofit/>
          </a:bodyPr>
          <a:lstStyle/>
          <a:p>
            <a:r>
              <a:rPr lang="en-GB" b="1" dirty="0"/>
              <a:t>Welcome Address</a:t>
            </a:r>
            <a:br>
              <a:rPr lang="en-US" b="1" dirty="0"/>
            </a:br>
            <a:endParaRPr lang="en-US" b="1" dirty="0"/>
          </a:p>
        </p:txBody>
      </p:sp>
      <p:sp>
        <p:nvSpPr>
          <p:cNvPr id="3" name="Subtitle 2"/>
          <p:cNvSpPr>
            <a:spLocks noGrp="1"/>
          </p:cNvSpPr>
          <p:nvPr>
            <p:ph type="subTitle" idx="1"/>
          </p:nvPr>
        </p:nvSpPr>
        <p:spPr>
          <a:xfrm>
            <a:off x="248444" y="2305112"/>
            <a:ext cx="8647112" cy="1752600"/>
          </a:xfrm>
        </p:spPr>
        <p:txBody>
          <a:bodyPr rtlCol="0">
            <a:noAutofit/>
          </a:bodyPr>
          <a:lstStyle/>
          <a:p>
            <a:r>
              <a:rPr lang="nl-NL" sz="4800" b="1" dirty="0"/>
              <a:t>Radu Lotrean </a:t>
            </a:r>
            <a:br>
              <a:rPr lang="nl-NL" sz="4800" b="1" dirty="0"/>
            </a:br>
            <a:r>
              <a:rPr lang="nl-NL" b="1" dirty="0"/>
              <a:t> President of INSOL Europe, </a:t>
            </a:r>
            <a:br>
              <a:rPr lang="nl-NL" b="1" dirty="0"/>
            </a:br>
            <a:r>
              <a:rPr lang="nl-NL" b="1" dirty="0"/>
              <a:t>Co-Chair of the INSOL Europe EECC, </a:t>
            </a:r>
            <a:br>
              <a:rPr lang="nl-NL" b="1" dirty="0"/>
            </a:br>
            <a:r>
              <a:rPr lang="nl-NL" b="1" dirty="0"/>
              <a:t>CITR, Romania </a:t>
            </a:r>
          </a:p>
          <a:p>
            <a:r>
              <a:rPr lang="nl-NL" sz="4800" b="1" dirty="0"/>
              <a:t>Evert Verwey </a:t>
            </a:r>
            <a:br>
              <a:rPr lang="nl-NL" sz="3600" b="1" dirty="0"/>
            </a:br>
            <a:r>
              <a:rPr lang="nl-NL" b="1" dirty="0"/>
              <a:t> Co-Chair of the INSOL Europe EECC, </a:t>
            </a:r>
            <a:br>
              <a:rPr lang="nl-NL" b="1" dirty="0"/>
            </a:br>
            <a:r>
              <a:rPr lang="nl-NL" b="1" dirty="0" err="1"/>
              <a:t>Clifford</a:t>
            </a:r>
            <a:r>
              <a:rPr lang="nl-NL" b="1" dirty="0"/>
              <a:t> Chance LLP, The Netherlands</a:t>
            </a:r>
            <a:endParaRPr lang="en-US" dirty="0"/>
          </a:p>
        </p:txBody>
      </p:sp>
    </p:spTree>
    <p:extLst>
      <p:ext uri="{BB962C8B-B14F-4D97-AF65-F5344CB8AC3E}">
        <p14:creationId xmlns:p14="http://schemas.microsoft.com/office/powerpoint/2010/main" val="33267197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685800" y="1480881"/>
            <a:ext cx="7772400" cy="1470025"/>
          </a:xfrm>
        </p:spPr>
        <p:txBody>
          <a:bodyPr>
            <a:normAutofit/>
          </a:bodyPr>
          <a:lstStyle/>
          <a:p>
            <a:r>
              <a:rPr lang="en-GB" b="1" dirty="0"/>
              <a:t>Keynote Speakers </a:t>
            </a:r>
            <a:br>
              <a:rPr lang="en-US" b="1" dirty="0"/>
            </a:br>
            <a:endParaRPr lang="en-US" b="1" dirty="0"/>
          </a:p>
        </p:txBody>
      </p:sp>
      <p:sp>
        <p:nvSpPr>
          <p:cNvPr id="3" name="Subtitle 2"/>
          <p:cNvSpPr>
            <a:spLocks noGrp="1"/>
          </p:cNvSpPr>
          <p:nvPr>
            <p:ph type="subTitle" idx="1"/>
          </p:nvPr>
        </p:nvSpPr>
        <p:spPr>
          <a:xfrm>
            <a:off x="248444" y="2305112"/>
            <a:ext cx="8647112" cy="1752600"/>
          </a:xfrm>
        </p:spPr>
        <p:txBody>
          <a:bodyPr rtlCol="0">
            <a:noAutofit/>
          </a:bodyPr>
          <a:lstStyle/>
          <a:p>
            <a:r>
              <a:rPr lang="nl-NL" sz="4800" b="1" dirty="0"/>
              <a:t>Māris Kučinskis </a:t>
            </a:r>
            <a:br>
              <a:rPr lang="nl-NL" sz="4800" b="1" dirty="0"/>
            </a:br>
            <a:r>
              <a:rPr lang="nl-NL" b="1" dirty="0"/>
              <a:t> Prime Minister, Latvia </a:t>
            </a:r>
          </a:p>
          <a:p>
            <a:r>
              <a:rPr lang="nl-NL" sz="4800" b="1" dirty="0"/>
              <a:t>Dzintars Rasnačs </a:t>
            </a:r>
            <a:br>
              <a:rPr lang="nl-NL" sz="3600" b="1" dirty="0"/>
            </a:br>
            <a:r>
              <a:rPr lang="nl-NL" b="1" dirty="0"/>
              <a:t> Minister of </a:t>
            </a:r>
            <a:r>
              <a:rPr lang="nl-NL" b="1" dirty="0" err="1"/>
              <a:t>Justice</a:t>
            </a:r>
            <a:r>
              <a:rPr lang="nl-NL" b="1" dirty="0"/>
              <a:t>, Latvia</a:t>
            </a:r>
            <a:endParaRPr lang="en-US" dirty="0"/>
          </a:p>
        </p:txBody>
      </p:sp>
    </p:spTree>
    <p:extLst>
      <p:ext uri="{BB962C8B-B14F-4D97-AF65-F5344CB8AC3E}">
        <p14:creationId xmlns:p14="http://schemas.microsoft.com/office/powerpoint/2010/main" val="112506201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457200" y="1267248"/>
            <a:ext cx="8229600" cy="1143000"/>
          </a:xfrm>
        </p:spPr>
        <p:txBody>
          <a:bodyPr/>
          <a:lstStyle/>
          <a:p>
            <a:pPr eaLnBrk="1" hangingPunct="1"/>
            <a:r>
              <a:rPr lang="en-US" b="1" dirty="0"/>
              <a:t>Technical Session</a:t>
            </a:r>
          </a:p>
        </p:txBody>
      </p:sp>
      <p:sp>
        <p:nvSpPr>
          <p:cNvPr id="6" name="Subtitle 1"/>
          <p:cNvSpPr txBox="1">
            <a:spLocks/>
          </p:cNvSpPr>
          <p:nvPr/>
        </p:nvSpPr>
        <p:spPr bwMode="auto">
          <a:xfrm>
            <a:off x="230188" y="2410248"/>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Kindly Sponsored by:</a:t>
            </a:r>
          </a:p>
        </p:txBody>
      </p:sp>
      <p:sp>
        <p:nvSpPr>
          <p:cNvPr id="9" name="Subtitle 1"/>
          <p:cNvSpPr txBox="1">
            <a:spLocks/>
          </p:cNvSpPr>
          <p:nvPr/>
        </p:nvSpPr>
        <p:spPr bwMode="auto">
          <a:xfrm>
            <a:off x="230488" y="5749426"/>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err="1">
                <a:latin typeface="Calibri" charset="0"/>
                <a:ea typeface="Calibri" charset="0"/>
                <a:cs typeface="Calibri" charset="0"/>
              </a:rPr>
              <a:t>www.cnajmj.fr</a:t>
            </a:r>
            <a:endParaRPr lang="en-US" sz="2400" dirty="0">
              <a:latin typeface="Calibri" charset="0"/>
              <a:ea typeface="Calibri" charset="0"/>
              <a:cs typeface="Calibri"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600677" y="2913486"/>
            <a:ext cx="1938636" cy="2728452"/>
          </a:xfrm>
          <a:prstGeom prst="rect">
            <a:avLst/>
          </a:prstGeom>
        </p:spPr>
      </p:pic>
    </p:spTree>
    <p:extLst>
      <p:ext uri="{BB962C8B-B14F-4D97-AF65-F5344CB8AC3E}">
        <p14:creationId xmlns:p14="http://schemas.microsoft.com/office/powerpoint/2010/main" val="399086351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167148" y="2178972"/>
            <a:ext cx="8809704" cy="1470025"/>
          </a:xfrm>
        </p:spPr>
        <p:txBody>
          <a:bodyPr>
            <a:normAutofit fontScale="90000"/>
          </a:bodyPr>
          <a:lstStyle/>
          <a:p>
            <a:r>
              <a:rPr lang="en-US" b="1" dirty="0"/>
              <a:t>Session 1: </a:t>
            </a:r>
            <a:br>
              <a:rPr lang="en-US" b="1" dirty="0"/>
            </a:br>
            <a:r>
              <a:rPr lang="en-US" b="1" dirty="0"/>
              <a:t>Times will change: Proposal </a:t>
            </a:r>
            <a:br>
              <a:rPr lang="en-US" b="1" dirty="0"/>
            </a:br>
            <a:r>
              <a:rPr lang="en-US" b="1" dirty="0"/>
              <a:t>for a Directive on Restructuring, </a:t>
            </a:r>
            <a:br>
              <a:rPr lang="en-US" b="1" dirty="0"/>
            </a:br>
            <a:r>
              <a:rPr lang="en-US" b="1" dirty="0"/>
              <a:t>Insolvency and Second Chance</a:t>
            </a:r>
            <a:br>
              <a:rPr lang="en-US" b="1" dirty="0"/>
            </a:br>
            <a:endParaRPr lang="en-US" b="1" dirty="0"/>
          </a:p>
        </p:txBody>
      </p:sp>
      <p:sp>
        <p:nvSpPr>
          <p:cNvPr id="3" name="Subtitle 2"/>
          <p:cNvSpPr>
            <a:spLocks noGrp="1"/>
          </p:cNvSpPr>
          <p:nvPr>
            <p:ph type="subTitle" idx="1"/>
          </p:nvPr>
        </p:nvSpPr>
        <p:spPr>
          <a:xfrm>
            <a:off x="252413" y="3996261"/>
            <a:ext cx="8647112" cy="1752600"/>
          </a:xfrm>
        </p:spPr>
        <p:txBody>
          <a:bodyPr rtlCol="0">
            <a:noAutofit/>
          </a:bodyPr>
          <a:lstStyle/>
          <a:p>
            <a:pPr>
              <a:defRPr/>
            </a:pPr>
            <a:r>
              <a:rPr lang="en-GB" sz="2400" b="1" i="1" dirty="0"/>
              <a:t>Moderator: </a:t>
            </a:r>
            <a:r>
              <a:rPr lang="en-GB" sz="2400" b="1" dirty="0"/>
              <a:t>Prof. Matthias </a:t>
            </a:r>
            <a:r>
              <a:rPr lang="en-GB" sz="2400" b="1" dirty="0" err="1"/>
              <a:t>Storme</a:t>
            </a:r>
            <a:r>
              <a:rPr lang="en-GB" sz="2400" b="1" dirty="0"/>
              <a:t>, KU Leuven Law School, </a:t>
            </a:r>
            <a:br>
              <a:rPr lang="en-GB" sz="2400" b="1" dirty="0"/>
            </a:br>
            <a:r>
              <a:rPr lang="en-GB" sz="2400" b="1" dirty="0" err="1"/>
              <a:t>Storme</a:t>
            </a:r>
            <a:r>
              <a:rPr lang="en-GB" sz="2400" b="1" dirty="0"/>
              <a:t> Leroy Van Parys Law Firm, Belgium</a:t>
            </a:r>
            <a:r>
              <a:rPr lang="en-US" sz="2400" dirty="0"/>
              <a:t> </a:t>
            </a:r>
            <a:endParaRPr lang="en-GB" sz="2400" b="1" dirty="0"/>
          </a:p>
          <a:p>
            <a:r>
              <a:rPr lang="en-GB" sz="2400" b="1" dirty="0"/>
              <a:t>Dr </a:t>
            </a:r>
            <a:r>
              <a:rPr lang="en-GB" sz="2400" b="1" dirty="0" err="1"/>
              <a:t>Paulius</a:t>
            </a:r>
            <a:r>
              <a:rPr lang="en-GB" sz="2400" b="1" dirty="0"/>
              <a:t> </a:t>
            </a:r>
            <a:r>
              <a:rPr lang="en-GB" sz="2400" b="1" dirty="0" err="1"/>
              <a:t>Markovas</a:t>
            </a:r>
            <a:r>
              <a:rPr lang="en-GB" sz="2400" b="1" dirty="0"/>
              <a:t>, Law Firm COBALT, Lithuania</a:t>
            </a:r>
          </a:p>
          <a:p>
            <a:r>
              <a:rPr lang="en-GB" sz="2400" b="1" dirty="0" err="1"/>
              <a:t>Salla</a:t>
            </a:r>
            <a:r>
              <a:rPr lang="en-GB" sz="2400" b="1" dirty="0"/>
              <a:t> </a:t>
            </a:r>
            <a:r>
              <a:rPr lang="en-GB" sz="2400" b="1" dirty="0" err="1"/>
              <a:t>Saastamoinen</a:t>
            </a:r>
            <a:r>
              <a:rPr lang="en-GB" sz="2400" b="1" dirty="0"/>
              <a:t>, Directorate General for Justice </a:t>
            </a:r>
            <a:br>
              <a:rPr lang="en-GB" sz="2400" b="1" dirty="0"/>
            </a:br>
            <a:r>
              <a:rPr lang="en-GB" sz="2400" b="1" dirty="0"/>
              <a:t>and Consumers (DG JUST), European Commission</a:t>
            </a:r>
          </a:p>
          <a:p>
            <a:r>
              <a:rPr lang="en-GB" sz="2400" b="1" dirty="0"/>
              <a:t>Alberto Núñez-Lagos, Uría Menéndez - </a:t>
            </a:r>
            <a:r>
              <a:rPr lang="en-GB" sz="2400" b="1" dirty="0" err="1"/>
              <a:t>Proença</a:t>
            </a:r>
            <a:r>
              <a:rPr lang="en-GB" sz="2400" b="1" dirty="0"/>
              <a:t> de </a:t>
            </a:r>
            <a:r>
              <a:rPr lang="en-GB" sz="2400" b="1" dirty="0" err="1"/>
              <a:t>Carvalho</a:t>
            </a:r>
            <a:r>
              <a:rPr lang="en-GB" sz="2400" b="1" dirty="0"/>
              <a:t>, Spain</a:t>
            </a:r>
            <a:endParaRPr lang="en-US" sz="2400" b="1" dirty="0"/>
          </a:p>
        </p:txBody>
      </p:sp>
    </p:spTree>
    <p:extLst>
      <p:ext uri="{BB962C8B-B14F-4D97-AF65-F5344CB8AC3E}">
        <p14:creationId xmlns:p14="http://schemas.microsoft.com/office/powerpoint/2010/main" val="76426708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252413" y="2382557"/>
            <a:ext cx="8647111" cy="1470025"/>
          </a:xfrm>
        </p:spPr>
        <p:txBody>
          <a:bodyPr>
            <a:normAutofit fontScale="90000"/>
          </a:bodyPr>
          <a:lstStyle/>
          <a:p>
            <a:r>
              <a:rPr lang="fr-BE" altLang="en-US" b="1" dirty="0" err="1"/>
              <a:t>Proposal</a:t>
            </a:r>
            <a:r>
              <a:rPr lang="fr-BE" altLang="en-US" b="1" dirty="0"/>
              <a:t> for </a:t>
            </a:r>
            <a:br>
              <a:rPr lang="fr-BE" altLang="en-US" b="1" dirty="0"/>
            </a:br>
            <a:r>
              <a:rPr lang="fr-BE" altLang="en-US" b="1" dirty="0"/>
              <a:t>Directive on </a:t>
            </a:r>
            <a:r>
              <a:rPr lang="fr-BE" altLang="en-US" b="1" dirty="0" err="1"/>
              <a:t>preventive</a:t>
            </a:r>
            <a:r>
              <a:rPr lang="fr-BE" altLang="en-US" b="1" dirty="0"/>
              <a:t> </a:t>
            </a:r>
            <a:r>
              <a:rPr lang="fr-BE" altLang="en-US" b="1" dirty="0" err="1"/>
              <a:t>restructuring</a:t>
            </a:r>
            <a:r>
              <a:rPr lang="fr-BE" altLang="en-US" b="1" dirty="0"/>
              <a:t>, second chance and </a:t>
            </a:r>
            <a:r>
              <a:rPr lang="fr-BE" altLang="en-US" b="1" dirty="0" err="1"/>
              <a:t>efficiency</a:t>
            </a:r>
            <a:r>
              <a:rPr lang="fr-BE" altLang="en-US" b="1" dirty="0"/>
              <a:t> </a:t>
            </a:r>
            <a:r>
              <a:rPr lang="fr-BE" altLang="en-US" b="1" dirty="0" err="1"/>
              <a:t>measures</a:t>
            </a:r>
            <a:r>
              <a:rPr lang="fr-BE" altLang="en-US" b="1" dirty="0"/>
              <a:t> </a:t>
            </a:r>
            <a:br>
              <a:rPr lang="cs-CZ" altLang="en-US" b="1" dirty="0"/>
            </a:br>
            <a:r>
              <a:rPr lang="fr-BE" altLang="en-US" b="1" dirty="0"/>
              <a:t>COM(2016)723</a:t>
            </a:r>
            <a:endParaRPr lang="en-US" b="1" dirty="0"/>
          </a:p>
        </p:txBody>
      </p:sp>
      <p:sp>
        <p:nvSpPr>
          <p:cNvPr id="3" name="Subtitle 2"/>
          <p:cNvSpPr>
            <a:spLocks noGrp="1"/>
          </p:cNvSpPr>
          <p:nvPr>
            <p:ph type="subTitle" idx="1"/>
          </p:nvPr>
        </p:nvSpPr>
        <p:spPr>
          <a:xfrm>
            <a:off x="252413" y="4783131"/>
            <a:ext cx="8647112" cy="1752600"/>
          </a:xfrm>
        </p:spPr>
        <p:txBody>
          <a:bodyPr rtlCol="0">
            <a:noAutofit/>
          </a:bodyPr>
          <a:lstStyle/>
          <a:p>
            <a:pPr>
              <a:defRPr/>
            </a:pPr>
            <a:r>
              <a:rPr lang="hu-HU" sz="3600" b="1" dirty="0"/>
              <a:t>Salla </a:t>
            </a:r>
            <a:r>
              <a:rPr lang="hu-HU" sz="3600" b="1" dirty="0" err="1"/>
              <a:t>Saastamoinen</a:t>
            </a:r>
            <a:br>
              <a:rPr lang="en-US" sz="3600" b="1" dirty="0"/>
            </a:br>
            <a:r>
              <a:rPr lang="hu-HU" sz="3600" dirty="0" err="1"/>
              <a:t>Director</a:t>
            </a:r>
            <a:r>
              <a:rPr lang="hu-HU" sz="3600" dirty="0"/>
              <a:t> – European </a:t>
            </a:r>
            <a:r>
              <a:rPr lang="hu-HU" sz="3600" dirty="0" err="1"/>
              <a:t>Commission</a:t>
            </a:r>
            <a:endParaRPr lang="en-US" sz="3600" dirty="0"/>
          </a:p>
        </p:txBody>
      </p:sp>
    </p:spTree>
    <p:extLst>
      <p:ext uri="{BB962C8B-B14F-4D97-AF65-F5344CB8AC3E}">
        <p14:creationId xmlns:p14="http://schemas.microsoft.com/office/powerpoint/2010/main" val="306946314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017060"/>
            <a:ext cx="8229600" cy="4222786"/>
          </a:xfrm>
        </p:spPr>
        <p:txBody>
          <a:bodyPr>
            <a:normAutofit fontScale="92500" lnSpcReduction="10000"/>
          </a:bodyPr>
          <a:lstStyle/>
          <a:p>
            <a:pPr>
              <a:spcAft>
                <a:spcPts val="600"/>
              </a:spcAft>
              <a:buFont typeface="Wingdings" pitchFamily="2" charset="2"/>
              <a:buChar char="Ø"/>
              <a:defRPr/>
            </a:pPr>
            <a:r>
              <a:rPr lang="en-GB" altLang="en-US" sz="2400" b="1" u="sng" dirty="0"/>
              <a:t>1. Parts where general partial approach is aimed at under BG presidency</a:t>
            </a:r>
          </a:p>
          <a:p>
            <a:pPr>
              <a:defRPr/>
            </a:pPr>
            <a:r>
              <a:rPr lang="en-GB" altLang="en-US" sz="2400" b="1" dirty="0"/>
              <a:t>Title III – Second chance for entrepreneurs</a:t>
            </a:r>
          </a:p>
          <a:p>
            <a:pPr>
              <a:defRPr/>
            </a:pPr>
            <a:r>
              <a:rPr lang="en-GB" altLang="en-US" sz="2400" b="1" dirty="0"/>
              <a:t>Title IV - Measures to increase the efficiency of restructuring, insolvency and second chance</a:t>
            </a:r>
          </a:p>
          <a:p>
            <a:pPr>
              <a:spcAft>
                <a:spcPts val="600"/>
              </a:spcAft>
              <a:defRPr/>
            </a:pPr>
            <a:r>
              <a:rPr lang="en-GB" altLang="en-US" sz="2400" b="1" dirty="0"/>
              <a:t>Title V – Monitoring of restructuring, insolvency and discharge procedures</a:t>
            </a:r>
          </a:p>
          <a:p>
            <a:pPr>
              <a:buFont typeface="Wingdings" pitchFamily="2" charset="2"/>
              <a:buChar char="Ø"/>
              <a:defRPr/>
            </a:pPr>
            <a:r>
              <a:rPr lang="en-GB" altLang="en-US" sz="2400" b="1" u="sng" dirty="0"/>
              <a:t>2. Parts outside the partial general approach (under continuing negotiation in 2</a:t>
            </a:r>
            <a:r>
              <a:rPr lang="en-GB" altLang="en-US" sz="2400" b="1" u="sng" baseline="30000" dirty="0"/>
              <a:t>nd</a:t>
            </a:r>
            <a:r>
              <a:rPr lang="en-GB" altLang="en-US" sz="2400" b="1" u="sng" dirty="0"/>
              <a:t> half of 2018)</a:t>
            </a:r>
          </a:p>
          <a:p>
            <a:pPr>
              <a:defRPr/>
            </a:pPr>
            <a:r>
              <a:rPr lang="en-GB" altLang="en-US" sz="2400" dirty="0"/>
              <a:t>Title I – General provisions</a:t>
            </a:r>
          </a:p>
          <a:p>
            <a:pPr>
              <a:defRPr/>
            </a:pPr>
            <a:r>
              <a:rPr lang="en-GB" altLang="en-US" sz="2400" dirty="0"/>
              <a:t>Title II – Preventive restructuring frameworks</a:t>
            </a:r>
          </a:p>
        </p:txBody>
      </p:sp>
      <p:sp>
        <p:nvSpPr>
          <p:cNvPr id="4" name="Title 1"/>
          <p:cNvSpPr>
            <a:spLocks noGrp="1"/>
          </p:cNvSpPr>
          <p:nvPr>
            <p:ph type="title"/>
          </p:nvPr>
        </p:nvSpPr>
        <p:spPr>
          <a:xfrm>
            <a:off x="395288" y="1268413"/>
            <a:ext cx="8229600" cy="649287"/>
          </a:xfrm>
        </p:spPr>
        <p:txBody>
          <a:bodyPr>
            <a:normAutofit fontScale="90000"/>
          </a:bodyPr>
          <a:lstStyle/>
          <a:p>
            <a:pPr indent="0" algn="ctr" eaLnBrk="1" hangingPunct="1"/>
            <a:r>
              <a:rPr lang="en-GB" altLang="en-US" b="1" dirty="0"/>
              <a:t>State of play</a:t>
            </a:r>
          </a:p>
        </p:txBody>
      </p:sp>
    </p:spTree>
    <p:extLst>
      <p:ext uri="{BB962C8B-B14F-4D97-AF65-F5344CB8AC3E}">
        <p14:creationId xmlns:p14="http://schemas.microsoft.com/office/powerpoint/2010/main" val="314802136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380130"/>
            <a:ext cx="8229600" cy="4222786"/>
          </a:xfrm>
        </p:spPr>
        <p:txBody>
          <a:bodyPr>
            <a:normAutofit fontScale="77500" lnSpcReduction="20000"/>
          </a:bodyPr>
          <a:lstStyle/>
          <a:p>
            <a:pPr marL="0" indent="0" algn="ctr">
              <a:spcBef>
                <a:spcPts val="1200"/>
              </a:spcBef>
              <a:spcAft>
                <a:spcPts val="1200"/>
              </a:spcAft>
              <a:buNone/>
              <a:defRPr/>
            </a:pPr>
            <a:r>
              <a:rPr lang="fr-BE" altLang="en-US" b="1" u="sng" dirty="0" err="1"/>
              <a:t>Title</a:t>
            </a:r>
            <a:r>
              <a:rPr lang="fr-BE" altLang="en-US" b="1" u="sng" dirty="0"/>
              <a:t> III </a:t>
            </a:r>
            <a:r>
              <a:rPr lang="en-GB" altLang="en-US" b="1" u="sng" dirty="0"/>
              <a:t>– Second chance for entrepreneurs</a:t>
            </a:r>
          </a:p>
          <a:p>
            <a:pPr>
              <a:spcAft>
                <a:spcPts val="600"/>
              </a:spcAft>
              <a:defRPr/>
            </a:pPr>
            <a:r>
              <a:rPr lang="en-GB" altLang="en-US" dirty="0"/>
              <a:t>Issues discussed</a:t>
            </a:r>
          </a:p>
          <a:p>
            <a:pPr lvl="1">
              <a:spcAft>
                <a:spcPts val="600"/>
              </a:spcAft>
              <a:defRPr/>
            </a:pPr>
            <a:r>
              <a:rPr lang="en-GB" altLang="en-US" b="1" dirty="0"/>
              <a:t>Zero repayment or repayment proportionate to the best efforts income</a:t>
            </a:r>
          </a:p>
          <a:p>
            <a:pPr lvl="1">
              <a:spcAft>
                <a:spcPts val="600"/>
              </a:spcAft>
              <a:defRPr/>
            </a:pPr>
            <a:r>
              <a:rPr lang="en-GB" altLang="en-US" b="1" dirty="0"/>
              <a:t>Starting point of the discharge period</a:t>
            </a:r>
          </a:p>
          <a:p>
            <a:pPr lvl="1">
              <a:spcAft>
                <a:spcPts val="600"/>
              </a:spcAft>
              <a:defRPr/>
            </a:pPr>
            <a:r>
              <a:rPr lang="en-GB" altLang="en-US" b="1" dirty="0"/>
              <a:t>Length of the discharge period (3 years)</a:t>
            </a:r>
          </a:p>
          <a:p>
            <a:pPr lvl="1">
              <a:spcAft>
                <a:spcPts val="600"/>
              </a:spcAft>
              <a:defRPr/>
            </a:pPr>
            <a:r>
              <a:rPr lang="en-GB" altLang="en-US" b="1" dirty="0"/>
              <a:t>Limitations of use of discharge mechanism (number of times used, limitation of use within certain time period)</a:t>
            </a:r>
          </a:p>
          <a:p>
            <a:pPr lvl="1">
              <a:spcAft>
                <a:spcPts val="600"/>
              </a:spcAft>
              <a:defRPr/>
            </a:pPr>
            <a:r>
              <a:rPr lang="en-GB" altLang="en-US" b="1" dirty="0"/>
              <a:t>Scope of prohibition of insolvency disqualification </a:t>
            </a:r>
          </a:p>
          <a:p>
            <a:pPr lvl="1">
              <a:defRPr/>
            </a:pPr>
            <a:r>
              <a:rPr lang="en-GB" altLang="en-US" b="1" dirty="0"/>
              <a:t>List of exclusion of certain debts from discharge</a:t>
            </a:r>
          </a:p>
        </p:txBody>
      </p:sp>
      <p:sp>
        <p:nvSpPr>
          <p:cNvPr id="4" name="Title 1"/>
          <p:cNvSpPr>
            <a:spLocks noGrp="1"/>
          </p:cNvSpPr>
          <p:nvPr>
            <p:ph type="title"/>
          </p:nvPr>
        </p:nvSpPr>
        <p:spPr>
          <a:xfrm>
            <a:off x="395288" y="1395022"/>
            <a:ext cx="8229600" cy="649287"/>
          </a:xfrm>
        </p:spPr>
        <p:txBody>
          <a:bodyPr>
            <a:noAutofit/>
          </a:bodyPr>
          <a:lstStyle/>
          <a:p>
            <a:r>
              <a:rPr lang="fr-BE" altLang="en-US" sz="3500" b="1" dirty="0"/>
              <a:t>1. </a:t>
            </a:r>
            <a:r>
              <a:rPr lang="en-GB" altLang="en-US" sz="3500" b="1" dirty="0"/>
              <a:t>Parts where general partial approach is aimed at under BG presidency</a:t>
            </a:r>
          </a:p>
        </p:txBody>
      </p:sp>
    </p:spTree>
    <p:extLst>
      <p:ext uri="{BB962C8B-B14F-4D97-AF65-F5344CB8AC3E}">
        <p14:creationId xmlns:p14="http://schemas.microsoft.com/office/powerpoint/2010/main" val="44453365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383081"/>
            <a:ext cx="8229600" cy="4222786"/>
          </a:xfrm>
        </p:spPr>
        <p:txBody>
          <a:bodyPr>
            <a:normAutofit fontScale="85000" lnSpcReduction="20000"/>
          </a:bodyPr>
          <a:lstStyle/>
          <a:p>
            <a:pPr marL="0" indent="0" algn="ctr">
              <a:spcAft>
                <a:spcPts val="1200"/>
              </a:spcAft>
              <a:buNone/>
              <a:defRPr/>
            </a:pPr>
            <a:r>
              <a:rPr lang="fr-BE" altLang="en-US" b="1" u="sng" dirty="0" err="1"/>
              <a:t>Title</a:t>
            </a:r>
            <a:r>
              <a:rPr lang="fr-BE" altLang="en-US" b="1" u="sng" dirty="0"/>
              <a:t> IV </a:t>
            </a:r>
            <a:r>
              <a:rPr lang="en-GB" altLang="en-US" b="1" u="sng" dirty="0"/>
              <a:t>– Measures to increase the efficiency of restructuring, insolvency and second chance</a:t>
            </a:r>
          </a:p>
          <a:p>
            <a:pPr marL="0" indent="0">
              <a:spcAft>
                <a:spcPts val="600"/>
              </a:spcAft>
              <a:buNone/>
              <a:defRPr/>
            </a:pPr>
            <a:r>
              <a:rPr lang="en-GB" altLang="en-US" dirty="0"/>
              <a:t>Issues discussed</a:t>
            </a:r>
          </a:p>
          <a:p>
            <a:pPr marL="717550" lvl="1" indent="-266700" defTabSz="717550">
              <a:spcAft>
                <a:spcPts val="600"/>
              </a:spcAft>
              <a:buFont typeface="Arial" panose="020B0604020202020204" pitchFamily="34" charset="0"/>
              <a:buChar char="•"/>
              <a:defRPr/>
            </a:pPr>
            <a:r>
              <a:rPr lang="en-GB" altLang="en-US" b="1" dirty="0"/>
              <a:t>Insolvency courts and judges: Obligation of insolvency for judges to have the necessary expertise</a:t>
            </a:r>
          </a:p>
          <a:p>
            <a:pPr lvl="1">
              <a:spcAft>
                <a:spcPts val="600"/>
              </a:spcAft>
              <a:buFont typeface="Arial" panose="020B0604020202020204" pitchFamily="34" charset="0"/>
              <a:buChar char="•"/>
              <a:defRPr/>
            </a:pPr>
            <a:r>
              <a:rPr lang="en-GB" altLang="en-US" b="1" dirty="0"/>
              <a:t>Insolvency practitioners (IPs): Also an obligation to have the necessary expertise, conditions of appointment of IPs, esp. in cross-border cases, liability of IPs, remuneration of IPs to be based on their efficiency</a:t>
            </a:r>
          </a:p>
          <a:p>
            <a:pPr lvl="1">
              <a:buFont typeface="Arial" panose="020B0604020202020204" pitchFamily="34" charset="0"/>
              <a:buChar char="•"/>
              <a:defRPr/>
            </a:pPr>
            <a:r>
              <a:rPr lang="en-GB" altLang="en-US" b="1" dirty="0" err="1"/>
              <a:t>Electronisation</a:t>
            </a:r>
            <a:r>
              <a:rPr lang="en-GB" altLang="en-US" b="1" dirty="0"/>
              <a:t> of insolvency procedures: Which acts can be performed by electronic means</a:t>
            </a:r>
          </a:p>
        </p:txBody>
      </p:sp>
      <p:sp>
        <p:nvSpPr>
          <p:cNvPr id="4" name="Title 1"/>
          <p:cNvSpPr>
            <a:spLocks noGrp="1"/>
          </p:cNvSpPr>
          <p:nvPr>
            <p:ph type="title"/>
          </p:nvPr>
        </p:nvSpPr>
        <p:spPr>
          <a:xfrm>
            <a:off x="395288" y="1395022"/>
            <a:ext cx="8748712" cy="649287"/>
          </a:xfrm>
        </p:spPr>
        <p:txBody>
          <a:bodyPr>
            <a:noAutofit/>
          </a:bodyPr>
          <a:lstStyle/>
          <a:p>
            <a:r>
              <a:rPr lang="fr-BE" altLang="en-US" sz="3500" b="1" dirty="0"/>
              <a:t>1. </a:t>
            </a:r>
            <a:r>
              <a:rPr lang="en-GB" altLang="en-US" sz="3500" b="1" dirty="0"/>
              <a:t>Parts where general partial approach is aimed at under BG presidency</a:t>
            </a:r>
            <a:endParaRPr lang="en-GB" altLang="en-US" sz="3500" dirty="0"/>
          </a:p>
        </p:txBody>
      </p:sp>
    </p:spTree>
    <p:extLst>
      <p:ext uri="{BB962C8B-B14F-4D97-AF65-F5344CB8AC3E}">
        <p14:creationId xmlns:p14="http://schemas.microsoft.com/office/powerpoint/2010/main" val="231465065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446866"/>
            <a:ext cx="8229600" cy="4068993"/>
          </a:xfrm>
        </p:spPr>
        <p:txBody>
          <a:bodyPr>
            <a:normAutofit fontScale="92500" lnSpcReduction="10000"/>
          </a:bodyPr>
          <a:lstStyle/>
          <a:p>
            <a:pPr marL="0" indent="0" algn="ctr">
              <a:spcAft>
                <a:spcPts val="1200"/>
              </a:spcAft>
              <a:buNone/>
              <a:defRPr/>
            </a:pPr>
            <a:r>
              <a:rPr lang="fr-BE" altLang="en-US" b="1" u="sng" dirty="0" err="1"/>
              <a:t>Title</a:t>
            </a:r>
            <a:r>
              <a:rPr lang="fr-BE" altLang="en-US" b="1" u="sng" dirty="0"/>
              <a:t> V </a:t>
            </a:r>
            <a:r>
              <a:rPr lang="en-GB" altLang="en-US" b="1" u="sng" dirty="0"/>
              <a:t>– Monitoring of restructuring, insolvency and discharge procedures</a:t>
            </a:r>
          </a:p>
          <a:p>
            <a:pPr marL="0" indent="0">
              <a:spcAft>
                <a:spcPts val="1200"/>
              </a:spcAft>
              <a:buNone/>
              <a:defRPr/>
            </a:pPr>
            <a:r>
              <a:rPr lang="en-GB" altLang="en-US" dirty="0"/>
              <a:t>Issues discussed</a:t>
            </a:r>
          </a:p>
          <a:p>
            <a:pPr lvl="1">
              <a:spcAft>
                <a:spcPts val="1200"/>
              </a:spcAft>
              <a:buFont typeface="Arial" panose="020B0604020202020204" pitchFamily="34" charset="0"/>
              <a:buChar char="•"/>
              <a:defRPr/>
            </a:pPr>
            <a:r>
              <a:rPr lang="en-GB" altLang="en-US" b="1" dirty="0"/>
              <a:t>Data collection: Scope and contents of data to be communicated by MS to the Commission</a:t>
            </a:r>
          </a:p>
          <a:p>
            <a:pPr lvl="1">
              <a:spcAft>
                <a:spcPts val="1200"/>
              </a:spcAft>
              <a:buFont typeface="Arial" panose="020B0604020202020204" pitchFamily="34" charset="0"/>
              <a:buChar char="•"/>
              <a:defRPr/>
            </a:pPr>
            <a:r>
              <a:rPr lang="en-GB" altLang="en-US" b="1" dirty="0"/>
              <a:t>Data collection: Form of communicated data and periods of communication</a:t>
            </a:r>
          </a:p>
          <a:p>
            <a:pPr lvl="1">
              <a:spcAft>
                <a:spcPts val="1200"/>
              </a:spcAft>
              <a:buFont typeface="Arial" panose="020B0604020202020204" pitchFamily="34" charset="0"/>
              <a:buChar char="•"/>
              <a:defRPr/>
            </a:pPr>
            <a:r>
              <a:rPr lang="en-GB" altLang="en-US" b="1" dirty="0"/>
              <a:t>Committee: to determine details of data collection</a:t>
            </a:r>
          </a:p>
        </p:txBody>
      </p:sp>
      <p:sp>
        <p:nvSpPr>
          <p:cNvPr id="4" name="Title 1"/>
          <p:cNvSpPr>
            <a:spLocks noGrp="1"/>
          </p:cNvSpPr>
          <p:nvPr>
            <p:ph type="title"/>
          </p:nvPr>
        </p:nvSpPr>
        <p:spPr>
          <a:xfrm>
            <a:off x="395288" y="1380954"/>
            <a:ext cx="8291512" cy="649287"/>
          </a:xfrm>
        </p:spPr>
        <p:txBody>
          <a:bodyPr>
            <a:noAutofit/>
          </a:bodyPr>
          <a:lstStyle/>
          <a:p>
            <a:pPr>
              <a:spcAft>
                <a:spcPts val="1200"/>
              </a:spcAft>
            </a:pPr>
            <a:r>
              <a:rPr lang="fr-BE" altLang="en-US" sz="3500" b="1" dirty="0"/>
              <a:t>1. </a:t>
            </a:r>
            <a:r>
              <a:rPr lang="en-GB" altLang="en-US" sz="3500" b="1" dirty="0"/>
              <a:t>Parts where general partial approach is aimed at under BG presidency</a:t>
            </a:r>
            <a:endParaRPr lang="en-GB" altLang="en-US" sz="3500" dirty="0"/>
          </a:p>
        </p:txBody>
      </p:sp>
    </p:spTree>
    <p:extLst>
      <p:ext uri="{BB962C8B-B14F-4D97-AF65-F5344CB8AC3E}">
        <p14:creationId xmlns:p14="http://schemas.microsoft.com/office/powerpoint/2010/main" val="52464720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448860"/>
            <a:ext cx="8229600" cy="4222786"/>
          </a:xfrm>
        </p:spPr>
        <p:txBody>
          <a:bodyPr>
            <a:normAutofit/>
          </a:bodyPr>
          <a:lstStyle/>
          <a:p>
            <a:pPr marL="0" indent="0" algn="ctr">
              <a:spcAft>
                <a:spcPts val="1200"/>
              </a:spcAft>
              <a:buNone/>
              <a:defRPr/>
            </a:pPr>
            <a:r>
              <a:rPr lang="en-GB" altLang="en-US" sz="2400" u="sng" dirty="0"/>
              <a:t>Title I – General provisions</a:t>
            </a:r>
          </a:p>
          <a:p>
            <a:pPr marL="0" indent="0">
              <a:spcAft>
                <a:spcPts val="1200"/>
              </a:spcAft>
              <a:buNone/>
              <a:defRPr/>
            </a:pPr>
            <a:r>
              <a:rPr lang="en-GB" altLang="en-US" sz="2400" dirty="0"/>
              <a:t>Issues discussed</a:t>
            </a:r>
          </a:p>
          <a:p>
            <a:pPr>
              <a:spcAft>
                <a:spcPts val="1200"/>
              </a:spcAft>
              <a:buFont typeface="Calibri" panose="020F0502020204030204" pitchFamily="34" charset="0"/>
              <a:buChar char="–"/>
              <a:defRPr/>
            </a:pPr>
            <a:r>
              <a:rPr lang="en-GB" altLang="en-US" sz="2400" dirty="0"/>
              <a:t>Scope + definitions: Complete exclusion of workers from the entire scope of the proposal?</a:t>
            </a:r>
          </a:p>
          <a:p>
            <a:pPr>
              <a:buFont typeface="Calibri" panose="020F0502020204030204" pitchFamily="34" charset="0"/>
              <a:buChar char="–"/>
              <a:defRPr/>
            </a:pPr>
            <a:r>
              <a:rPr lang="en-GB" altLang="en-US" sz="2400" dirty="0"/>
              <a:t>Early warning mechanisms: Addition of examples which early warning mechanisms could be used? Limitation or preferential access by SMEs to those mechanisms? Intensity of public authorities involvement</a:t>
            </a:r>
          </a:p>
        </p:txBody>
      </p:sp>
      <p:sp>
        <p:nvSpPr>
          <p:cNvPr id="4" name="Title 1"/>
          <p:cNvSpPr>
            <a:spLocks noGrp="1"/>
          </p:cNvSpPr>
          <p:nvPr>
            <p:ph type="title"/>
          </p:nvPr>
        </p:nvSpPr>
        <p:spPr>
          <a:xfrm>
            <a:off x="239151" y="1403880"/>
            <a:ext cx="8609427" cy="649287"/>
          </a:xfrm>
        </p:spPr>
        <p:txBody>
          <a:bodyPr>
            <a:noAutofit/>
          </a:bodyPr>
          <a:lstStyle/>
          <a:p>
            <a:r>
              <a:rPr lang="en-GB" altLang="en-US" sz="3500" b="1" dirty="0"/>
              <a:t>2. Outside the partial general approach (under continuing negotiation in 2018)</a:t>
            </a:r>
          </a:p>
        </p:txBody>
      </p:sp>
    </p:spTree>
    <p:extLst>
      <p:ext uri="{BB962C8B-B14F-4D97-AF65-F5344CB8AC3E}">
        <p14:creationId xmlns:p14="http://schemas.microsoft.com/office/powerpoint/2010/main" val="202800434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42143"/>
            <a:ext cx="8229600" cy="4222786"/>
          </a:xfrm>
        </p:spPr>
        <p:txBody>
          <a:bodyPr>
            <a:noAutofit/>
          </a:bodyPr>
          <a:lstStyle/>
          <a:p>
            <a:pPr marL="0" indent="0" algn="ctr">
              <a:spcAft>
                <a:spcPts val="600"/>
              </a:spcAft>
              <a:buNone/>
              <a:defRPr/>
            </a:pPr>
            <a:r>
              <a:rPr lang="en-GB" altLang="en-US" sz="2200" u="sng" dirty="0"/>
              <a:t>Title II – Preventive restructuring frameworks</a:t>
            </a:r>
          </a:p>
          <a:p>
            <a:pPr marL="0" indent="0">
              <a:spcAft>
                <a:spcPts val="600"/>
              </a:spcAft>
              <a:buNone/>
              <a:defRPr/>
            </a:pPr>
            <a:r>
              <a:rPr lang="en-GB" altLang="en-US" sz="2200" dirty="0"/>
              <a:t>Issues discussed</a:t>
            </a:r>
          </a:p>
          <a:p>
            <a:pPr>
              <a:spcAft>
                <a:spcPts val="1200"/>
              </a:spcAft>
              <a:buFont typeface="Calibri" panose="020F0502020204030204" pitchFamily="34" charset="0"/>
              <a:buChar char="–"/>
              <a:defRPr/>
            </a:pPr>
            <a:r>
              <a:rPr lang="en-GB" altLang="en-US" sz="2200" dirty="0"/>
              <a:t>Debtor in possession: always an insolvency practitioners to be appointed or on case-by-case basis?</a:t>
            </a:r>
          </a:p>
          <a:p>
            <a:pPr>
              <a:spcAft>
                <a:spcPts val="1200"/>
              </a:spcAft>
              <a:buFont typeface="Calibri" panose="020F0502020204030204" pitchFamily="34" charset="0"/>
              <a:buChar char="–"/>
              <a:defRPr/>
            </a:pPr>
            <a:r>
              <a:rPr lang="en-GB" altLang="en-US" sz="2200" dirty="0"/>
              <a:t>Stay: length, viability test as a precondition?</a:t>
            </a:r>
          </a:p>
          <a:p>
            <a:pPr>
              <a:spcAft>
                <a:spcPts val="1200"/>
              </a:spcAft>
              <a:buFont typeface="Calibri" panose="020F0502020204030204" pitchFamily="34" charset="0"/>
              <a:buChar char="–"/>
              <a:defRPr/>
            </a:pPr>
            <a:r>
              <a:rPr lang="en-GB" altLang="en-US" sz="2200" dirty="0"/>
              <a:t>Voting on the restructuring proposal: formation of classes, voting majorities, cross class cram-down conditions and limitations? </a:t>
            </a:r>
          </a:p>
          <a:p>
            <a:pPr>
              <a:buFont typeface="Calibri" panose="020F0502020204030204" pitchFamily="34" charset="0"/>
              <a:buChar char="–"/>
              <a:defRPr/>
            </a:pPr>
            <a:r>
              <a:rPr lang="en-GB" altLang="en-US" sz="2200" dirty="0"/>
              <a:t>Other issues discussed: best interest of creditors, interim and new financing, equity holders treatment, valuation, conditions for appeals, duties of directors</a:t>
            </a:r>
          </a:p>
        </p:txBody>
      </p:sp>
      <p:sp>
        <p:nvSpPr>
          <p:cNvPr id="5" name="Title 1"/>
          <p:cNvSpPr txBox="1">
            <a:spLocks/>
          </p:cNvSpPr>
          <p:nvPr/>
        </p:nvSpPr>
        <p:spPr>
          <a:xfrm>
            <a:off x="239151" y="1268413"/>
            <a:ext cx="8609427" cy="649287"/>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r>
              <a:rPr lang="en-GB" altLang="en-US" sz="3500" b="1" dirty="0"/>
              <a:t>2. Outside the partial general approach (under continuing negotiation in 2018)</a:t>
            </a:r>
          </a:p>
        </p:txBody>
      </p:sp>
    </p:spTree>
    <p:extLst>
      <p:ext uri="{BB962C8B-B14F-4D97-AF65-F5344CB8AC3E}">
        <p14:creationId xmlns:p14="http://schemas.microsoft.com/office/powerpoint/2010/main" val="80671695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685800" y="2267757"/>
            <a:ext cx="7772400" cy="1470025"/>
          </a:xfrm>
        </p:spPr>
        <p:txBody>
          <a:bodyPr>
            <a:normAutofit fontScale="90000"/>
          </a:bodyPr>
          <a:lstStyle/>
          <a:p>
            <a:r>
              <a:rPr lang="en-US" sz="4000" b="1" dirty="0">
                <a:solidFill>
                  <a:srgbClr val="000000"/>
                </a:solidFill>
                <a:latin typeface="Calibri" pitchFamily="18"/>
                <a:ea typeface="Microsoft YaHei" pitchFamily="2"/>
                <a:cs typeface="Arial" pitchFamily="2"/>
              </a:rPr>
              <a:t>Proposal for a Directive on Restructuring, Insolvency and Second Chance - will it help for Restructuring and Sale of Distress</a:t>
            </a:r>
            <a:r>
              <a:rPr lang="lt-LT" sz="4000" b="1" dirty="0" err="1">
                <a:solidFill>
                  <a:srgbClr val="000000"/>
                </a:solidFill>
                <a:latin typeface="Calibri" pitchFamily="18"/>
                <a:ea typeface="Microsoft YaHei" pitchFamily="2"/>
                <a:cs typeface="Arial" pitchFamily="2"/>
              </a:rPr>
              <a:t>ed</a:t>
            </a:r>
            <a:r>
              <a:rPr lang="en-US" sz="4000" b="1" dirty="0">
                <a:solidFill>
                  <a:srgbClr val="000000"/>
                </a:solidFill>
                <a:latin typeface="Calibri" pitchFamily="18"/>
                <a:ea typeface="Microsoft YaHei" pitchFamily="2"/>
                <a:cs typeface="Arial" pitchFamily="2"/>
              </a:rPr>
              <a:t> Business?</a:t>
            </a:r>
            <a:br>
              <a:rPr lang="en-US" sz="4000" b="1" dirty="0">
                <a:solidFill>
                  <a:srgbClr val="000000"/>
                </a:solidFill>
                <a:latin typeface="Calibri" pitchFamily="18"/>
                <a:ea typeface="Microsoft YaHei" pitchFamily="2"/>
                <a:cs typeface="Arial" pitchFamily="2"/>
              </a:rPr>
            </a:br>
            <a:r>
              <a:rPr lang="en-US" sz="4000" dirty="0">
                <a:solidFill>
                  <a:srgbClr val="000000"/>
                </a:solidFill>
                <a:latin typeface="Calibri" pitchFamily="18"/>
                <a:ea typeface="Microsoft YaHei" pitchFamily="2"/>
                <a:cs typeface="Arial" pitchFamily="2"/>
              </a:rPr>
              <a:t>/</a:t>
            </a:r>
            <a:r>
              <a:rPr lang="en-US" sz="3600" dirty="0">
                <a:solidFill>
                  <a:srgbClr val="000000"/>
                </a:solidFill>
                <a:latin typeface="Calibri" pitchFamily="18"/>
                <a:ea typeface="Microsoft YaHei" pitchFamily="2"/>
                <a:cs typeface="Arial" pitchFamily="2"/>
              </a:rPr>
              <a:t>Lithuania</a:t>
            </a:r>
            <a:r>
              <a:rPr lang="lt-LT" sz="3600" dirty="0">
                <a:solidFill>
                  <a:srgbClr val="000000"/>
                </a:solidFill>
                <a:latin typeface="Calibri" pitchFamily="18"/>
                <a:ea typeface="Microsoft YaHei" pitchFamily="2"/>
                <a:cs typeface="Arial" pitchFamily="2"/>
              </a:rPr>
              <a:t>n</a:t>
            </a:r>
            <a:r>
              <a:rPr lang="en-US" sz="3600" dirty="0">
                <a:solidFill>
                  <a:srgbClr val="000000"/>
                </a:solidFill>
                <a:latin typeface="Calibri" pitchFamily="18"/>
                <a:ea typeface="Microsoft YaHei" pitchFamily="2"/>
                <a:cs typeface="Arial" pitchFamily="2"/>
              </a:rPr>
              <a:t> perspective/ </a:t>
            </a:r>
            <a:endParaRPr lang="en-US" b="1" dirty="0"/>
          </a:p>
        </p:txBody>
      </p:sp>
      <p:sp>
        <p:nvSpPr>
          <p:cNvPr id="3" name="Subtitle 2"/>
          <p:cNvSpPr>
            <a:spLocks noGrp="1"/>
          </p:cNvSpPr>
          <p:nvPr>
            <p:ph type="subTitle" idx="1"/>
          </p:nvPr>
        </p:nvSpPr>
        <p:spPr>
          <a:xfrm>
            <a:off x="252413" y="3888401"/>
            <a:ext cx="8647112" cy="1752600"/>
          </a:xfrm>
        </p:spPr>
        <p:txBody>
          <a:bodyPr rtlCol="0">
            <a:noAutofit/>
          </a:bodyPr>
          <a:lstStyle/>
          <a:p>
            <a:pPr>
              <a:defRPr/>
            </a:pPr>
            <a:endParaRPr lang="en-US" sz="3600" b="1" dirty="0"/>
          </a:p>
          <a:p>
            <a:pPr>
              <a:defRPr/>
            </a:pPr>
            <a:r>
              <a:rPr lang="en-US" sz="3600" b="1" dirty="0" err="1"/>
              <a:t>Dr</a:t>
            </a:r>
            <a:r>
              <a:rPr lang="en-US" sz="3600" b="1" dirty="0"/>
              <a:t> </a:t>
            </a:r>
            <a:r>
              <a:rPr lang="en-US" sz="3600" b="1" dirty="0" err="1"/>
              <a:t>Paulius</a:t>
            </a:r>
            <a:r>
              <a:rPr lang="en-US" sz="3600" b="1" dirty="0"/>
              <a:t> </a:t>
            </a:r>
            <a:r>
              <a:rPr lang="en-US" sz="3600" b="1" dirty="0" err="1"/>
              <a:t>Markovas</a:t>
            </a:r>
            <a:br>
              <a:rPr lang="en-US" sz="3600" dirty="0"/>
            </a:br>
            <a:r>
              <a:rPr lang="en-US" sz="3600" dirty="0"/>
              <a:t>Law Firm COBALT, Partner, Vilnius Office</a:t>
            </a:r>
          </a:p>
        </p:txBody>
      </p:sp>
    </p:spTree>
    <p:extLst>
      <p:ext uri="{BB962C8B-B14F-4D97-AF65-F5344CB8AC3E}">
        <p14:creationId xmlns:p14="http://schemas.microsoft.com/office/powerpoint/2010/main" val="98470919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About COBALT</a:t>
            </a:r>
          </a:p>
        </p:txBody>
      </p:sp>
      <p:pic>
        <p:nvPicPr>
          <p:cNvPr id="4" name="Content Placeholder 10"/>
          <p:cNvPicPr>
            <a:picLocks noChangeAspect="1"/>
          </p:cNvPicPr>
          <p:nvPr/>
        </p:nvPicPr>
        <p:blipFill>
          <a:blip r:embed="rId2"/>
          <a:stretch>
            <a:fillRect/>
          </a:stretch>
        </p:blipFill>
        <p:spPr>
          <a:xfrm>
            <a:off x="513444" y="2659218"/>
            <a:ext cx="1439997" cy="1439997"/>
          </a:xfrm>
          <a:prstGeom prst="rect">
            <a:avLst/>
          </a:prstGeom>
          <a:noFill/>
          <a:ln>
            <a:noFill/>
          </a:ln>
        </p:spPr>
      </p:pic>
      <p:sp>
        <p:nvSpPr>
          <p:cNvPr id="5" name="Text Placeholder 2"/>
          <p:cNvSpPr txBox="1"/>
          <p:nvPr/>
        </p:nvSpPr>
        <p:spPr>
          <a:xfrm>
            <a:off x="400946" y="4310021"/>
            <a:ext cx="1552495" cy="1558523"/>
          </a:xfrm>
          <a:prstGeom prst="rect">
            <a:avLst/>
          </a:prstGeom>
          <a:noFill/>
          <a:ln cap="flat">
            <a:noFill/>
          </a:ln>
        </p:spPr>
        <p:txBody>
          <a:bodyPr vert="horz" wrap="square" lIns="0" tIns="0" rIns="0" bIns="0" anchor="t" anchorCtr="1" compatLnSpc="1">
            <a:noAutofit/>
          </a:bodyPr>
          <a:lstStyle/>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0" i="0" u="none" strike="noStrike" kern="0" cap="none" spc="0" normalizeH="0" baseline="0" noProof="0" dirty="0">
                <a:ln>
                  <a:noFill/>
                </a:ln>
                <a:solidFill>
                  <a:srgbClr val="000000"/>
                </a:solidFill>
                <a:effectLst/>
                <a:uLnTx/>
                <a:uFillTx/>
                <a:latin typeface="Arial"/>
                <a:ea typeface="Roboto"/>
                <a:cs typeface="Roboto"/>
              </a:rPr>
              <a:t> </a:t>
            </a:r>
            <a:r>
              <a:rPr kumimoji="0" lang="en-GB" sz="1400" b="1" i="0" u="none" strike="noStrike" kern="0" cap="none" spc="0" normalizeH="0" baseline="0" noProof="0" dirty="0">
                <a:ln>
                  <a:noFill/>
                </a:ln>
                <a:solidFill>
                  <a:srgbClr val="000000"/>
                </a:solidFill>
                <a:effectLst/>
                <a:uLnTx/>
                <a:uFillTx/>
              </a:rPr>
              <a:t>Over 1</a:t>
            </a:r>
            <a:r>
              <a:rPr kumimoji="0" lang="lt-LT" sz="1400" b="1" i="0" u="none" strike="noStrike" kern="0" cap="none" spc="0" normalizeH="0" baseline="0" noProof="0" dirty="0">
                <a:ln>
                  <a:noFill/>
                </a:ln>
                <a:solidFill>
                  <a:srgbClr val="000000"/>
                </a:solidFill>
                <a:effectLst/>
                <a:uLnTx/>
                <a:uFillTx/>
              </a:rPr>
              <a:t>9</a:t>
            </a:r>
            <a:r>
              <a:rPr kumimoji="0" lang="en-GB" sz="1400" b="1" i="0" u="none" strike="noStrike" kern="0" cap="none" spc="0" normalizeH="0" baseline="0" noProof="0" dirty="0">
                <a:ln>
                  <a:noFill/>
                </a:ln>
                <a:solidFill>
                  <a:srgbClr val="000000"/>
                </a:solidFill>
                <a:effectLst/>
                <a:uLnTx/>
                <a:uFillTx/>
              </a:rPr>
              <a:t>0 lawyers</a:t>
            </a:r>
            <a:r>
              <a:rPr kumimoji="0" lang="en-US" sz="1400" b="0" i="0" u="none" strike="noStrike" kern="0" cap="none" spc="0" normalizeH="0" baseline="0" noProof="0" dirty="0">
                <a:ln>
                  <a:noFill/>
                </a:ln>
                <a:solidFill>
                  <a:srgbClr val="000000"/>
                </a:solidFill>
                <a:effectLst/>
                <a:uLnTx/>
                <a:uFillTx/>
              </a:rPr>
              <a:t> including </a:t>
            </a:r>
            <a:r>
              <a:rPr kumimoji="0" lang="en-US" sz="1400" b="1" i="0" u="none" strike="noStrike" kern="0" cap="none" spc="0" normalizeH="0" baseline="0" noProof="0" dirty="0">
                <a:ln>
                  <a:noFill/>
                </a:ln>
                <a:solidFill>
                  <a:srgbClr val="000000"/>
                </a:solidFill>
                <a:effectLst/>
                <a:uLnTx/>
                <a:uFillTx/>
              </a:rPr>
              <a:t>33 partners</a:t>
            </a:r>
            <a:r>
              <a:rPr kumimoji="0" lang="en-GB" sz="1400" b="1" i="0" u="none" strike="noStrike" kern="0" cap="none" spc="0" normalizeH="0" baseline="0" noProof="0" dirty="0">
                <a:ln>
                  <a:noFill/>
                </a:ln>
                <a:solidFill>
                  <a:srgbClr val="000000"/>
                </a:solidFill>
                <a:effectLst/>
                <a:uLnTx/>
                <a:uFillTx/>
              </a:rPr>
              <a:t> across the Baltics and Belarus</a:t>
            </a:r>
            <a:r>
              <a:rPr kumimoji="0" lang="en-GB" sz="1400" b="0" i="0" u="none" strike="noStrike" kern="0" cap="none" spc="0" normalizeH="0" baseline="0" noProof="0" dirty="0">
                <a:ln>
                  <a:noFill/>
                </a:ln>
                <a:solidFill>
                  <a:srgbClr val="000000"/>
                </a:solidFill>
                <a:effectLst/>
                <a:uLnTx/>
                <a:uFillTx/>
              </a:rPr>
              <a:t>. COBALT is among the largest law firms in the Baltics and Belarus.</a:t>
            </a:r>
            <a:endParaRPr kumimoji="0" lang="lt-LT" sz="1400" b="0" i="0" u="none" strike="noStrike" kern="0" cap="none" spc="0" normalizeH="0" baseline="0" noProof="0" dirty="0">
              <a:ln>
                <a:noFill/>
              </a:ln>
              <a:solidFill>
                <a:srgbClr val="000000"/>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400" b="0" i="0" u="none" strike="noStrike" kern="0" cap="none" spc="0" normalizeH="0" baseline="0" noProof="0" dirty="0">
              <a:ln>
                <a:noFill/>
              </a:ln>
              <a:solidFill>
                <a:srgbClr val="000000"/>
              </a:solidFill>
              <a:effectLst/>
              <a:uLnTx/>
              <a:uFillTx/>
              <a:ea typeface="Roboto"/>
              <a:cs typeface="Roboto"/>
            </a:endParaRPr>
          </a:p>
        </p:txBody>
      </p:sp>
      <p:sp>
        <p:nvSpPr>
          <p:cNvPr id="6" name="Text Placeholder 8"/>
          <p:cNvSpPr txBox="1"/>
          <p:nvPr/>
        </p:nvSpPr>
        <p:spPr>
          <a:xfrm>
            <a:off x="2472712" y="4307343"/>
            <a:ext cx="1828800" cy="1435693"/>
          </a:xfrm>
          <a:prstGeom prst="rect">
            <a:avLst/>
          </a:prstGeom>
          <a:noFill/>
          <a:ln cap="flat">
            <a:noFill/>
          </a:ln>
        </p:spPr>
        <p:txBody>
          <a:bodyPr vert="horz" wrap="square" lIns="0" tIns="0" rIns="0" bIns="0" anchor="t" anchorCtr="1" compatLnSpc="1">
            <a:noAutofit/>
          </a:bodyPr>
          <a:lstStyle/>
          <a:p>
            <a:pPr algn="ctr" defTabSz="914400">
              <a:defRPr sz="1800" b="0" i="0" u="none" strike="noStrike" kern="0" cap="none" spc="0" baseline="0">
                <a:solidFill>
                  <a:srgbClr val="000000"/>
                </a:solidFill>
                <a:uFillTx/>
              </a:defRPr>
            </a:pPr>
            <a:r>
              <a:rPr lang="en-US" sz="1400" b="1" dirty="0">
                <a:solidFill>
                  <a:srgbClr val="000000"/>
                </a:solidFill>
                <a:ea typeface="Roboto"/>
                <a:cs typeface="Roboto"/>
              </a:rPr>
              <a:t>5 times </a:t>
            </a:r>
            <a:r>
              <a:rPr lang="en-US" sz="1400" dirty="0">
                <a:solidFill>
                  <a:srgbClr val="000000"/>
                </a:solidFill>
                <a:ea typeface="Roboto"/>
                <a:cs typeface="Roboto"/>
              </a:rPr>
              <a:t>recipients of </a:t>
            </a:r>
            <a:br>
              <a:rPr lang="en-US" sz="1400" dirty="0">
                <a:solidFill>
                  <a:srgbClr val="000000"/>
                </a:solidFill>
                <a:ea typeface="Roboto"/>
                <a:cs typeface="Roboto"/>
              </a:rPr>
            </a:br>
            <a:r>
              <a:rPr lang="en-US" sz="1400" b="1" dirty="0">
                <a:solidFill>
                  <a:srgbClr val="000000"/>
                </a:solidFill>
                <a:ea typeface="Roboto"/>
                <a:cs typeface="Roboto"/>
              </a:rPr>
              <a:t>Baltic Law Firm </a:t>
            </a:r>
            <a:r>
              <a:rPr lang="en-US" sz="1400" dirty="0">
                <a:solidFill>
                  <a:srgbClr val="000000"/>
                </a:solidFill>
                <a:ea typeface="Roboto"/>
                <a:cs typeface="Roboto"/>
              </a:rPr>
              <a:t>of the Year. Amongst recipients of Chambers Europe, IFLR, the Lawyer and </a:t>
            </a:r>
            <a:r>
              <a:rPr lang="en-US" sz="1400" dirty="0" err="1">
                <a:solidFill>
                  <a:srgbClr val="000000"/>
                </a:solidFill>
                <a:ea typeface="Roboto"/>
                <a:cs typeface="Roboto"/>
              </a:rPr>
              <a:t>Mergermarket</a:t>
            </a:r>
            <a:r>
              <a:rPr lang="en-US" sz="1400" dirty="0">
                <a:solidFill>
                  <a:srgbClr val="000000"/>
                </a:solidFill>
                <a:ea typeface="Roboto"/>
                <a:cs typeface="Roboto"/>
              </a:rPr>
              <a:t> awards </a:t>
            </a:r>
          </a:p>
          <a:p>
            <a:pPr algn="ctr" defTabSz="914400">
              <a:defRPr sz="1800" b="0" i="0" u="none" strike="noStrike" kern="0" cap="none" spc="0" baseline="0">
                <a:solidFill>
                  <a:srgbClr val="000000"/>
                </a:solidFill>
                <a:uFillTx/>
              </a:defRPr>
            </a:pPr>
            <a:endParaRPr lang="en-US" sz="1400" dirty="0">
              <a:solidFill>
                <a:srgbClr val="000000"/>
              </a:solidFill>
              <a:latin typeface="Arial"/>
              <a:ea typeface="Roboto"/>
              <a:cs typeface="Roboto"/>
            </a:endParaRPr>
          </a:p>
        </p:txBody>
      </p:sp>
      <p:pic>
        <p:nvPicPr>
          <p:cNvPr id="7" name="Picture 11"/>
          <p:cNvPicPr>
            <a:picLocks noChangeAspect="1"/>
          </p:cNvPicPr>
          <p:nvPr/>
        </p:nvPicPr>
        <p:blipFill>
          <a:blip r:embed="rId3"/>
          <a:stretch>
            <a:fillRect/>
          </a:stretch>
        </p:blipFill>
        <p:spPr>
          <a:xfrm>
            <a:off x="7137262" y="2659215"/>
            <a:ext cx="1439997" cy="1439997"/>
          </a:xfrm>
          <a:prstGeom prst="rect">
            <a:avLst/>
          </a:prstGeom>
          <a:noFill/>
          <a:ln cap="flat">
            <a:noFill/>
          </a:ln>
        </p:spPr>
      </p:pic>
      <p:sp>
        <p:nvSpPr>
          <p:cNvPr id="8" name="Rectangle 7"/>
          <p:cNvSpPr/>
          <p:nvPr/>
        </p:nvSpPr>
        <p:spPr>
          <a:xfrm>
            <a:off x="4623884" y="4307343"/>
            <a:ext cx="1915685" cy="1384995"/>
          </a:xfrm>
          <a:prstGeom prst="rect">
            <a:avLst/>
          </a:prstGeom>
          <a:noFill/>
          <a:ln cap="flat">
            <a:noFill/>
            <a:prstDash val="solid"/>
          </a:ln>
        </p:spPr>
        <p:txBody>
          <a:bodyPr vert="horz" wrap="square" lIns="91440" tIns="45720" rIns="91440" bIns="45720" anchor="t" anchorCtr="0" compatLnSpc="1">
            <a:spAutoFit/>
          </a:bodyPr>
          <a:lstStyle/>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400" b="1" i="0" u="none" strike="noStrike" kern="0" cap="none" spc="0" normalizeH="0" baseline="0" noProof="0" dirty="0">
                <a:ln>
                  <a:noFill/>
                </a:ln>
                <a:solidFill>
                  <a:srgbClr val="000000"/>
                </a:solidFill>
                <a:effectLst/>
                <a:uLnTx/>
                <a:uFillTx/>
              </a:rPr>
              <a:t>4 jurisdictions. </a:t>
            </a:r>
            <a:r>
              <a:rPr kumimoji="0" lang="en-GB" sz="1400" b="0" i="0" u="none" strike="noStrike" kern="0" cap="none" spc="0" normalizeH="0" baseline="0" noProof="0" dirty="0">
                <a:ln>
                  <a:noFill/>
                </a:ln>
                <a:solidFill>
                  <a:srgbClr val="000000"/>
                </a:solidFill>
                <a:effectLst/>
                <a:uLnTx/>
                <a:uFillTx/>
              </a:rPr>
              <a:t>Closely integrated top-tier law offices in Estonia, Latvia, Lithuania and Belarus. </a:t>
            </a:r>
            <a:endParaRPr kumimoji="0" lang="lt-LT" sz="1400" b="0" i="0" u="none" strike="noStrike" kern="0" cap="none" spc="0" normalizeH="0" baseline="0" noProof="0" dirty="0">
              <a:ln>
                <a:noFill/>
              </a:ln>
              <a:solidFill>
                <a:srgbClr val="000000"/>
              </a:solidFill>
              <a:effectLst/>
              <a:uLnTx/>
              <a:uFillTx/>
            </a:endParaRPr>
          </a:p>
          <a:p>
            <a:pPr marL="0" marR="0" lvl="0" indent="0"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lt-LT" sz="1400" b="0" i="0" u="none" strike="noStrike" kern="0" cap="none" spc="0" normalizeH="0" baseline="0" noProof="0" dirty="0">
              <a:ln>
                <a:noFill/>
              </a:ln>
              <a:solidFill>
                <a:srgbClr val="000000"/>
              </a:solidFill>
              <a:effectLst/>
              <a:uLnTx/>
              <a:uFillTx/>
            </a:endParaRPr>
          </a:p>
        </p:txBody>
      </p:sp>
      <p:sp>
        <p:nvSpPr>
          <p:cNvPr id="9" name="Rectangle 8"/>
          <p:cNvSpPr/>
          <p:nvPr/>
        </p:nvSpPr>
        <p:spPr>
          <a:xfrm>
            <a:off x="6721021" y="4307343"/>
            <a:ext cx="2272477" cy="2492990"/>
          </a:xfrm>
          <a:prstGeom prst="rect">
            <a:avLst/>
          </a:prstGeom>
          <a:noFill/>
          <a:ln cap="flat">
            <a:noFill/>
            <a:prstDash val="solid"/>
          </a:ln>
        </p:spPr>
        <p:txBody>
          <a:bodyPr vert="horz" wrap="square" lIns="91440" tIns="45720" rIns="91440" bIns="45720" anchor="t" anchorCtr="1" compatLnSpc="1">
            <a:spAutoFit/>
          </a:bodyPr>
          <a:lstStyle/>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300" b="1" i="0" u="none" strike="noStrike" kern="0" cap="none" spc="0" normalizeH="0" baseline="0" noProof="0" dirty="0">
                <a:ln>
                  <a:noFill/>
                </a:ln>
                <a:solidFill>
                  <a:srgbClr val="000000"/>
                </a:solidFill>
                <a:effectLst/>
                <a:uLnTx/>
                <a:uFillTx/>
              </a:rPr>
              <a:t>One of the largest </a:t>
            </a:r>
            <a:r>
              <a:rPr kumimoji="0" lang="lt-LT" sz="1300" b="1" i="0" u="none" strike="noStrike" kern="0" cap="none" spc="0" normalizeH="0" baseline="0" noProof="0" dirty="0" err="1">
                <a:ln>
                  <a:noFill/>
                </a:ln>
                <a:solidFill>
                  <a:srgbClr val="000000"/>
                </a:solidFill>
                <a:effectLst/>
                <a:uLnTx/>
                <a:uFillTx/>
              </a:rPr>
              <a:t>insolvency</a:t>
            </a:r>
            <a:r>
              <a:rPr kumimoji="0" lang="en-GB" sz="1300" b="1" i="0" u="none" strike="noStrike" kern="0" cap="none" spc="0" normalizeH="0" baseline="0" noProof="0" dirty="0">
                <a:ln>
                  <a:noFill/>
                </a:ln>
                <a:solidFill>
                  <a:srgbClr val="000000"/>
                </a:solidFill>
                <a:effectLst/>
                <a:uLnTx/>
                <a:uFillTx/>
              </a:rPr>
              <a:t> law practice groups in the Baltic market</a:t>
            </a:r>
            <a:r>
              <a:rPr kumimoji="0" lang="en-GB" sz="1300" b="0" i="0" u="none" strike="noStrike" kern="0" cap="none" spc="0" normalizeH="0" baseline="0" noProof="0" dirty="0">
                <a:ln>
                  <a:noFill/>
                </a:ln>
                <a:solidFill>
                  <a:srgbClr val="000000"/>
                </a:solidFill>
                <a:effectLst/>
                <a:uLnTx/>
                <a:uFillTx/>
              </a:rPr>
              <a:t> with </a:t>
            </a:r>
            <a:r>
              <a:rPr kumimoji="0" lang="lt-LT" sz="1300" b="0" i="0" u="none" strike="noStrike" kern="0" cap="none" spc="0" normalizeH="0" baseline="0" noProof="0" dirty="0">
                <a:ln>
                  <a:noFill/>
                </a:ln>
                <a:solidFill>
                  <a:srgbClr val="000000"/>
                </a:solidFill>
                <a:effectLst/>
                <a:uLnTx/>
                <a:uFillTx/>
              </a:rPr>
              <a:t>19</a:t>
            </a:r>
            <a:r>
              <a:rPr kumimoji="0" lang="en-GB" sz="1300" b="0" i="0" u="none" strike="noStrike" kern="0" cap="none" spc="0" normalizeH="0" baseline="0" noProof="0" dirty="0">
                <a:ln>
                  <a:noFill/>
                </a:ln>
                <a:solidFill>
                  <a:srgbClr val="000000"/>
                </a:solidFill>
                <a:effectLst/>
                <a:uLnTx/>
                <a:uFillTx/>
              </a:rPr>
              <a:t> professionals, which enables us to handle the most complex and demanding assignments.</a:t>
            </a:r>
            <a:endParaRPr kumimoji="0" lang="lt-LT" sz="1300" b="0" i="0" u="none" strike="noStrike" kern="0" cap="none" spc="0" normalizeH="0" baseline="0" noProof="0" dirty="0">
              <a:ln>
                <a:noFill/>
              </a:ln>
              <a:solidFill>
                <a:srgbClr val="000000"/>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lt-LT" sz="1300" b="0" i="0" u="none" strike="noStrike" kern="0" cap="none" spc="0" normalizeH="0" baseline="0" noProof="0" dirty="0">
              <a:ln>
                <a:noFill/>
              </a:ln>
              <a:solidFill>
                <a:srgbClr val="000000"/>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300" b="1" i="0" u="none" strike="noStrike" kern="0" cap="none" spc="0" normalizeH="0" baseline="0" noProof="0" dirty="0">
                <a:ln>
                  <a:noFill/>
                </a:ln>
                <a:solidFill>
                  <a:srgbClr val="000000"/>
                </a:solidFill>
                <a:effectLst/>
                <a:uLnTx/>
                <a:uFillTx/>
              </a:rPr>
              <a:t>Close integration of our practice groups</a:t>
            </a:r>
            <a:r>
              <a:rPr kumimoji="0" lang="en-GB" sz="1300" b="0" i="0" u="none" strike="noStrike" kern="0" cap="none" spc="0" normalizeH="0" baseline="0" noProof="0" dirty="0">
                <a:ln>
                  <a:noFill/>
                </a:ln>
                <a:solidFill>
                  <a:srgbClr val="000000"/>
                </a:solidFill>
                <a:effectLst/>
                <a:uLnTx/>
                <a:uFillTx/>
              </a:rPr>
              <a:t> ensures that cross-border assignments are handled in an efficient and uniform manner.</a:t>
            </a:r>
            <a:endParaRPr kumimoji="0" lang="lt-LT" sz="1300" b="0" i="0" u="none" strike="noStrike" kern="0" cap="none" spc="0" normalizeH="0" baseline="0" noProof="0" dirty="0">
              <a:ln>
                <a:noFill/>
              </a:ln>
              <a:solidFill>
                <a:srgbClr val="000000"/>
              </a:solidFill>
              <a:effectLst/>
              <a:uLnTx/>
              <a:uFillTx/>
            </a:endParaRPr>
          </a:p>
        </p:txBody>
      </p:sp>
      <p:pic>
        <p:nvPicPr>
          <p:cNvPr id="10" name="Picture 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861727" y="2672860"/>
            <a:ext cx="1440000" cy="1440000"/>
          </a:xfrm>
          <a:prstGeom prst="rect">
            <a:avLst/>
          </a:prstGeom>
        </p:spPr>
      </p:pic>
      <p:pic>
        <p:nvPicPr>
          <p:cNvPr id="11" name="Picture 1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667112" y="2659212"/>
            <a:ext cx="1440000" cy="1440000"/>
          </a:xfrm>
          <a:prstGeom prst="rect">
            <a:avLst/>
          </a:prstGeom>
        </p:spPr>
      </p:pic>
    </p:spTree>
    <p:extLst>
      <p:ext uri="{BB962C8B-B14F-4D97-AF65-F5344CB8AC3E}">
        <p14:creationId xmlns:p14="http://schemas.microsoft.com/office/powerpoint/2010/main" val="149845658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About Bankruptcy and Restructuring</a:t>
            </a:r>
            <a:r>
              <a:rPr lang="lt-LT" dirty="0"/>
              <a:t> practice group</a:t>
            </a:r>
            <a:endParaRPr lang="en-US" dirty="0"/>
          </a:p>
        </p:txBody>
      </p:sp>
      <p:sp>
        <p:nvSpPr>
          <p:cNvPr id="3" name="Content Placeholder 2"/>
          <p:cNvSpPr>
            <a:spLocks noGrp="1"/>
          </p:cNvSpPr>
          <p:nvPr>
            <p:ph idx="1"/>
          </p:nvPr>
        </p:nvSpPr>
        <p:spPr/>
        <p:txBody>
          <a:bodyPr>
            <a:normAutofit fontScale="92500" lnSpcReduction="20000"/>
          </a:bodyPr>
          <a:lstStyle/>
          <a:p>
            <a:pPr marL="285750" lvl="0" indent="-285750" defTabSz="914400" hangingPunct="0">
              <a:spcBef>
                <a:spcPts val="0"/>
              </a:spcBef>
              <a:spcAft>
                <a:spcPts val="1415"/>
              </a:spcAft>
              <a:buSzPct val="45000"/>
              <a:buFont typeface="StarSymbol"/>
              <a:buChar char="●"/>
            </a:pPr>
            <a:r>
              <a:rPr lang="en-US" sz="1600" b="1" dirty="0">
                <a:solidFill>
                  <a:srgbClr val="000000"/>
                </a:solidFill>
                <a:latin typeface="Calibri" pitchFamily="18"/>
                <a:ea typeface="Microsoft YaHei" pitchFamily="2"/>
                <a:cs typeface="Arial" pitchFamily="2"/>
              </a:rPr>
              <a:t>Comprehensive legal advice in restructuring and bankruptcy proceedings. </a:t>
            </a:r>
            <a:r>
              <a:rPr lang="en-US" sz="1600" dirty="0">
                <a:solidFill>
                  <a:srgbClr val="000000"/>
                </a:solidFill>
                <a:latin typeface="Calibri" pitchFamily="18"/>
                <a:ea typeface="Microsoft YaHei" pitchFamily="2"/>
                <a:cs typeface="Arial" pitchFamily="2"/>
              </a:rPr>
              <a:t>We advise on matters related to debt restructuring, corporate restructuring, and corporate and personal bankruptcy. We are acting for creditors, debtors, and owners.</a:t>
            </a:r>
          </a:p>
          <a:p>
            <a:pPr marL="285750" lvl="0" indent="-285750" defTabSz="914400" hangingPunct="0">
              <a:spcBef>
                <a:spcPts val="0"/>
              </a:spcBef>
              <a:spcAft>
                <a:spcPts val="1415"/>
              </a:spcAft>
              <a:buSzPct val="45000"/>
              <a:buFont typeface="StarSymbol"/>
              <a:buChar char="●"/>
            </a:pPr>
            <a:r>
              <a:rPr lang="en-US" sz="1600" b="1" dirty="0">
                <a:solidFill>
                  <a:srgbClr val="000000"/>
                </a:solidFill>
                <a:latin typeface="Calibri" pitchFamily="18"/>
                <a:ea typeface="Microsoft YaHei" pitchFamily="2"/>
                <a:cs typeface="Arial" pitchFamily="2"/>
              </a:rPr>
              <a:t>Exclusive experience. </a:t>
            </a:r>
            <a:r>
              <a:rPr lang="en-US" sz="1600" dirty="0">
                <a:solidFill>
                  <a:srgbClr val="000000"/>
                </a:solidFill>
                <a:latin typeface="Calibri" pitchFamily="18"/>
                <a:ea typeface="Microsoft YaHei" pitchFamily="2"/>
                <a:cs typeface="Arial" pitchFamily="2"/>
              </a:rPr>
              <a:t>We have advised on a number of major bankruptcy proceedings in Lithuania. We possess experience advising foreign companies in bankruptcy proceedings. We advise both local and foreign leading companies in their field.</a:t>
            </a:r>
          </a:p>
          <a:p>
            <a:pPr marL="285750" lvl="0" indent="-285750" defTabSz="914400" hangingPunct="0">
              <a:spcBef>
                <a:spcPts val="0"/>
              </a:spcBef>
              <a:spcAft>
                <a:spcPts val="1415"/>
              </a:spcAft>
              <a:buSzPct val="45000"/>
              <a:buFont typeface="StarSymbol"/>
              <a:buChar char="●"/>
            </a:pPr>
            <a:r>
              <a:rPr lang="en-US" sz="1600" b="1" dirty="0">
                <a:solidFill>
                  <a:srgbClr val="000000"/>
                </a:solidFill>
                <a:latin typeface="Calibri" pitchFamily="18"/>
                <a:ea typeface="Microsoft YaHei" pitchFamily="2"/>
                <a:cs typeface="Arial" pitchFamily="2"/>
              </a:rPr>
              <a:t>Business approach. </a:t>
            </a:r>
            <a:r>
              <a:rPr lang="en-US" sz="1600" dirty="0">
                <a:solidFill>
                  <a:srgbClr val="000000"/>
                </a:solidFill>
                <a:latin typeface="Calibri" pitchFamily="18"/>
                <a:ea typeface="Microsoft YaHei" pitchFamily="2"/>
                <a:cs typeface="Arial" pitchFamily="2"/>
              </a:rPr>
              <a:t>We assist clients in achieving maximum debt recovery and mitigation of losses resulting from sale of distressed business or assets. </a:t>
            </a:r>
          </a:p>
          <a:p>
            <a:pPr marL="285750" lvl="0" indent="-285750" defTabSz="914400" hangingPunct="0">
              <a:spcBef>
                <a:spcPts val="0"/>
              </a:spcBef>
              <a:spcAft>
                <a:spcPts val="1415"/>
              </a:spcAft>
              <a:buSzPct val="45000"/>
              <a:buFont typeface="StarSymbol"/>
              <a:buChar char="●"/>
            </a:pPr>
            <a:r>
              <a:rPr lang="en-US" sz="1600" b="1" dirty="0">
                <a:solidFill>
                  <a:srgbClr val="000000"/>
                </a:solidFill>
                <a:latin typeface="Calibri" pitchFamily="18"/>
                <a:ea typeface="Microsoft YaHei" pitchFamily="2"/>
                <a:cs typeface="Arial" pitchFamily="2"/>
              </a:rPr>
              <a:t>We are co-operating </a:t>
            </a:r>
            <a:r>
              <a:rPr lang="en-US" sz="1600" dirty="0">
                <a:solidFill>
                  <a:srgbClr val="000000"/>
                </a:solidFill>
                <a:latin typeface="Calibri" pitchFamily="18"/>
                <a:ea typeface="Microsoft YaHei" pitchFamily="2"/>
                <a:cs typeface="Arial" pitchFamily="2"/>
              </a:rPr>
              <a:t>on a regular basis with major bankruptcy administration companies offering bankruptcy and restructuring services.</a:t>
            </a:r>
            <a:endParaRPr lang="lt-LT" sz="1600" dirty="0">
              <a:solidFill>
                <a:srgbClr val="000000"/>
              </a:solidFill>
              <a:latin typeface="Calibri" pitchFamily="18"/>
              <a:ea typeface="Microsoft YaHei" pitchFamily="2"/>
              <a:cs typeface="Arial" pitchFamily="2"/>
            </a:endParaRPr>
          </a:p>
          <a:p>
            <a:pPr marL="285750" lvl="0" indent="-285750" defTabSz="914400" hangingPunct="0">
              <a:spcBef>
                <a:spcPts val="0"/>
              </a:spcBef>
              <a:spcAft>
                <a:spcPts val="1415"/>
              </a:spcAft>
              <a:buSzPct val="45000"/>
              <a:buFont typeface="StarSymbol"/>
              <a:buChar char="●"/>
            </a:pPr>
            <a:r>
              <a:rPr lang="en-GB" sz="1600" b="1" dirty="0">
                <a:solidFill>
                  <a:srgbClr val="000000"/>
                </a:solidFill>
                <a:latin typeface="Calibri" pitchFamily="18"/>
                <a:ea typeface="Microsoft YaHei" pitchFamily="2"/>
                <a:cs typeface="Arial" pitchFamily="2"/>
              </a:rPr>
              <a:t>COBALT is one of a few major law firms in Lithuania</a:t>
            </a:r>
            <a:r>
              <a:rPr lang="en-GB" sz="1600" dirty="0">
                <a:solidFill>
                  <a:srgbClr val="000000"/>
                </a:solidFill>
                <a:latin typeface="Calibri" pitchFamily="18"/>
                <a:ea typeface="Microsoft YaHei" pitchFamily="2"/>
                <a:cs typeface="Arial" pitchFamily="2"/>
              </a:rPr>
              <a:t> having a separate group focusing only on bankruptcy and restructuring. </a:t>
            </a:r>
            <a:endParaRPr lang="en-US" sz="1600" dirty="0">
              <a:solidFill>
                <a:srgbClr val="000000"/>
              </a:solidFill>
              <a:latin typeface="Calibri" pitchFamily="18"/>
              <a:ea typeface="Microsoft YaHei" pitchFamily="2"/>
              <a:cs typeface="Arial" pitchFamily="2"/>
            </a:endParaRPr>
          </a:p>
        </p:txBody>
      </p:sp>
    </p:spTree>
    <p:extLst>
      <p:ext uri="{BB962C8B-B14F-4D97-AF65-F5344CB8AC3E}">
        <p14:creationId xmlns:p14="http://schemas.microsoft.com/office/powerpoint/2010/main" val="101906211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Team</a:t>
            </a:r>
          </a:p>
        </p:txBody>
      </p:sp>
      <p:sp>
        <p:nvSpPr>
          <p:cNvPr id="4" name="Text Placeholder 2"/>
          <p:cNvSpPr txBox="1"/>
          <p:nvPr/>
        </p:nvSpPr>
        <p:spPr>
          <a:xfrm>
            <a:off x="465557" y="4772061"/>
            <a:ext cx="2412004" cy="1333496"/>
          </a:xfrm>
          <a:prstGeom prst="rect">
            <a:avLst/>
          </a:prstGeom>
          <a:noFill/>
          <a:ln cap="flat">
            <a:noFill/>
          </a:ln>
        </p:spPr>
        <p:txBody>
          <a:bodyPr vert="horz" wrap="square" lIns="0" tIns="0" rIns="0" bIns="0" anchor="t" anchorCtr="1" compatLnSpc="1">
            <a:noAutofit/>
          </a:bodyPr>
          <a:lstStyle/>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1" i="0" u="none" strike="noStrike" kern="0" cap="none" spc="0" normalizeH="0" baseline="0" noProof="0" dirty="0">
                <a:ln>
                  <a:noFill/>
                </a:ln>
                <a:solidFill>
                  <a:srgbClr val="000000"/>
                </a:solidFill>
                <a:effectLst/>
                <a:uLnTx/>
                <a:uFillTx/>
              </a:rPr>
              <a:t>Partner</a:t>
            </a:r>
            <a:r>
              <a:rPr kumimoji="0" lang="lt-LT" sz="1300" b="1" i="0" u="none" strike="noStrike" kern="0" cap="none" spc="0" normalizeH="0" baseline="0" noProof="0" dirty="0">
                <a:ln>
                  <a:noFill/>
                </a:ln>
                <a:solidFill>
                  <a:srgbClr val="000000"/>
                </a:solidFill>
                <a:effectLst/>
                <a:uLnTx/>
                <a:uFillTx/>
              </a:rPr>
              <a:t>, COBALT Lithuania</a:t>
            </a:r>
            <a:endParaRPr kumimoji="0" lang="en-US" sz="1300" b="1" i="0" u="none" strike="noStrike" kern="0" cap="none" spc="0" normalizeH="0" baseline="0" noProof="0" dirty="0">
              <a:ln>
                <a:noFill/>
              </a:ln>
              <a:solidFill>
                <a:srgbClr val="000000"/>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0" i="0" u="none" strike="noStrike" kern="0" cap="none" spc="0" normalizeH="0" baseline="0" noProof="0" dirty="0" err="1">
                <a:ln>
                  <a:noFill/>
                </a:ln>
                <a:solidFill>
                  <a:srgbClr val="000000"/>
                </a:solidFill>
                <a:effectLst/>
                <a:uLnTx/>
                <a:uFillTx/>
              </a:rPr>
              <a:t>paulius.markovas@cobalt.legal</a:t>
            </a:r>
            <a:endParaRPr kumimoji="0" lang="en-US" sz="1300" b="0" i="0" u="none" strike="noStrike" kern="0" cap="none" spc="0" normalizeH="0" baseline="0" noProof="0" dirty="0">
              <a:ln>
                <a:noFill/>
              </a:ln>
              <a:solidFill>
                <a:srgbClr val="000000"/>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0" i="0" u="none" strike="noStrike" kern="0" cap="none" spc="0" normalizeH="0" baseline="0" noProof="0" dirty="0">
                <a:ln>
                  <a:noFill/>
                </a:ln>
                <a:solidFill>
                  <a:srgbClr val="000000"/>
                </a:solidFill>
                <a:effectLst/>
                <a:uLnTx/>
                <a:uFillTx/>
              </a:rPr>
              <a:t>+370 699 38397</a:t>
            </a:r>
          </a:p>
        </p:txBody>
      </p:sp>
      <p:sp>
        <p:nvSpPr>
          <p:cNvPr id="5" name="Text Placeholder 3"/>
          <p:cNvSpPr txBox="1"/>
          <p:nvPr/>
        </p:nvSpPr>
        <p:spPr>
          <a:xfrm>
            <a:off x="457200" y="4439969"/>
            <a:ext cx="2412004" cy="215962"/>
          </a:xfrm>
          <a:prstGeom prst="rect">
            <a:avLst/>
          </a:prstGeom>
          <a:noFill/>
          <a:ln cap="flat">
            <a:noFill/>
          </a:ln>
        </p:spPr>
        <p:txBody>
          <a:bodyPr vert="horz" wrap="square" lIns="0" tIns="0" rIns="0" bIns="0" anchor="ctr" anchorCtr="1" compatLnSpc="1">
            <a:noAutofit/>
          </a:bodyPr>
          <a:lstStyle/>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600" b="1" i="0" u="none" strike="noStrike" kern="0" cap="none" spc="0" normalizeH="0" baseline="0" noProof="0" dirty="0" err="1">
                <a:ln>
                  <a:noFill/>
                </a:ln>
                <a:solidFill>
                  <a:srgbClr val="000000"/>
                </a:solidFill>
                <a:effectLst/>
                <a:uLnTx/>
                <a:uFillTx/>
              </a:rPr>
              <a:t>Dr</a:t>
            </a:r>
            <a:r>
              <a:rPr kumimoji="0" lang="en-US" sz="1600" b="1" i="0" u="none" strike="noStrike" kern="0" cap="none" spc="0" normalizeH="0" baseline="0" noProof="0" dirty="0">
                <a:ln>
                  <a:noFill/>
                </a:ln>
                <a:solidFill>
                  <a:srgbClr val="000000"/>
                </a:solidFill>
                <a:effectLst/>
                <a:uLnTx/>
                <a:uFillTx/>
              </a:rPr>
              <a:t> </a:t>
            </a:r>
            <a:r>
              <a:rPr kumimoji="0" lang="en-US" sz="1600" b="1" i="0" u="none" strike="noStrike" kern="0" cap="none" spc="0" normalizeH="0" baseline="0" noProof="0" dirty="0" err="1">
                <a:ln>
                  <a:noFill/>
                </a:ln>
                <a:solidFill>
                  <a:srgbClr val="000000"/>
                </a:solidFill>
                <a:effectLst/>
                <a:uLnTx/>
                <a:uFillTx/>
              </a:rPr>
              <a:t>Paulius</a:t>
            </a:r>
            <a:r>
              <a:rPr kumimoji="0" lang="en-US" sz="1600" b="1" i="0" u="none" strike="noStrike" kern="0" cap="none" spc="0" normalizeH="0" baseline="0" noProof="0" dirty="0">
                <a:ln>
                  <a:noFill/>
                </a:ln>
                <a:solidFill>
                  <a:srgbClr val="000000"/>
                </a:solidFill>
                <a:effectLst/>
                <a:uLnTx/>
                <a:uFillTx/>
              </a:rPr>
              <a:t> </a:t>
            </a:r>
            <a:r>
              <a:rPr kumimoji="0" lang="en-US" sz="1600" b="1" i="0" u="none" strike="noStrike" kern="0" cap="none" spc="0" normalizeH="0" baseline="0" noProof="0" dirty="0" err="1">
                <a:ln>
                  <a:noFill/>
                </a:ln>
                <a:solidFill>
                  <a:srgbClr val="000000"/>
                </a:solidFill>
                <a:effectLst/>
                <a:uLnTx/>
                <a:uFillTx/>
              </a:rPr>
              <a:t>Markovas</a:t>
            </a:r>
            <a:endParaRPr kumimoji="0" lang="en-US" sz="1600" b="1" i="0" u="none" strike="noStrike" kern="0" cap="none" spc="0" normalizeH="0" baseline="0" noProof="0" dirty="0">
              <a:ln>
                <a:noFill/>
              </a:ln>
              <a:solidFill>
                <a:srgbClr val="000000"/>
              </a:solidFill>
              <a:effectLst/>
              <a:uLnTx/>
              <a:uFillTx/>
            </a:endParaRPr>
          </a:p>
        </p:txBody>
      </p:sp>
      <p:pic>
        <p:nvPicPr>
          <p:cNvPr id="6" name="Picture 5"/>
          <p:cNvPicPr>
            <a:picLocks noChangeAspect="1"/>
          </p:cNvPicPr>
          <p:nvPr/>
        </p:nvPicPr>
        <p:blipFill>
          <a:blip r:embed="rId2"/>
          <a:stretch>
            <a:fillRect/>
          </a:stretch>
        </p:blipFill>
        <p:spPr>
          <a:xfrm>
            <a:off x="977342" y="2947723"/>
            <a:ext cx="1371719" cy="1371719"/>
          </a:xfrm>
          <a:prstGeom prst="rect">
            <a:avLst/>
          </a:prstGeom>
        </p:spPr>
      </p:pic>
      <p:pic>
        <p:nvPicPr>
          <p:cNvPr id="7" name="Picture 6"/>
          <p:cNvPicPr>
            <a:picLocks noChangeAspect="1"/>
          </p:cNvPicPr>
          <p:nvPr/>
        </p:nvPicPr>
        <p:blipFill>
          <a:blip r:embed="rId3"/>
          <a:stretch>
            <a:fillRect/>
          </a:stretch>
        </p:blipFill>
        <p:spPr>
          <a:xfrm>
            <a:off x="3885961" y="2947723"/>
            <a:ext cx="1371719" cy="1371719"/>
          </a:xfrm>
          <a:prstGeom prst="rect">
            <a:avLst/>
          </a:prstGeom>
        </p:spPr>
      </p:pic>
      <p:sp>
        <p:nvSpPr>
          <p:cNvPr id="8" name="Text Placeholder 2"/>
          <p:cNvSpPr txBox="1"/>
          <p:nvPr/>
        </p:nvSpPr>
        <p:spPr>
          <a:xfrm>
            <a:off x="3365819" y="4768504"/>
            <a:ext cx="2412004" cy="1333496"/>
          </a:xfrm>
          <a:prstGeom prst="rect">
            <a:avLst/>
          </a:prstGeom>
          <a:noFill/>
          <a:ln cap="flat">
            <a:noFill/>
          </a:ln>
        </p:spPr>
        <p:txBody>
          <a:bodyPr vert="horz" wrap="square" lIns="0" tIns="0" rIns="0" bIns="0" anchor="t" anchorCtr="1" compatLnSpc="1">
            <a:noAutofit/>
          </a:bodyPr>
          <a:lstStyle/>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1" i="0" u="none" strike="noStrike" kern="0" cap="none" spc="0" normalizeH="0" baseline="0" noProof="0" dirty="0">
                <a:ln>
                  <a:noFill/>
                </a:ln>
                <a:solidFill>
                  <a:srgbClr val="000000"/>
                </a:solidFill>
                <a:effectLst/>
                <a:uLnTx/>
                <a:uFillTx/>
              </a:rPr>
              <a:t>Partner</a:t>
            </a:r>
            <a:r>
              <a:rPr kumimoji="0" lang="lt-LT" sz="1300" b="1" i="0" u="none" strike="noStrike" kern="0" cap="none" spc="0" normalizeH="0" baseline="0" noProof="0" dirty="0">
                <a:ln>
                  <a:noFill/>
                </a:ln>
                <a:solidFill>
                  <a:srgbClr val="000000"/>
                </a:solidFill>
                <a:effectLst/>
                <a:uLnTx/>
                <a:uFillTx/>
              </a:rPr>
              <a:t>, COBALT Estonia</a:t>
            </a:r>
            <a:endParaRPr kumimoji="0" lang="en-US" sz="1300" b="1" i="0" u="none" strike="noStrike" kern="0" cap="none" spc="0" normalizeH="0" baseline="0" noProof="0" dirty="0">
              <a:ln>
                <a:noFill/>
              </a:ln>
              <a:solidFill>
                <a:srgbClr val="000000"/>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0" i="0" u="none" strike="noStrike" kern="0" cap="none" spc="0" normalizeH="0" baseline="0" noProof="0" dirty="0" err="1">
                <a:ln>
                  <a:noFill/>
                </a:ln>
                <a:solidFill>
                  <a:srgbClr val="000000"/>
                </a:solidFill>
                <a:effectLst/>
                <a:uLnTx/>
                <a:uFillTx/>
              </a:rPr>
              <a:t>jaanus.mody@cobalt.legal</a:t>
            </a:r>
            <a:endParaRPr kumimoji="0" lang="en-US" sz="1300" b="0" i="0" u="none" strike="noStrike" kern="0" cap="none" spc="0" normalizeH="0" baseline="0" noProof="0" dirty="0">
              <a:ln>
                <a:noFill/>
              </a:ln>
              <a:solidFill>
                <a:srgbClr val="000000"/>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0" i="0" u="none" strike="noStrike" kern="0" cap="none" spc="0" normalizeH="0" baseline="0" noProof="0" dirty="0">
                <a:ln>
                  <a:noFill/>
                </a:ln>
                <a:solidFill>
                  <a:srgbClr val="000000"/>
                </a:solidFill>
                <a:effectLst/>
                <a:uLnTx/>
                <a:uFillTx/>
              </a:rPr>
              <a:t>+372 665 1888</a:t>
            </a:r>
          </a:p>
        </p:txBody>
      </p:sp>
      <p:sp>
        <p:nvSpPr>
          <p:cNvPr id="9" name="Text Placeholder 3"/>
          <p:cNvSpPr txBox="1"/>
          <p:nvPr/>
        </p:nvSpPr>
        <p:spPr>
          <a:xfrm>
            <a:off x="3357462" y="4436412"/>
            <a:ext cx="2412004" cy="215962"/>
          </a:xfrm>
          <a:prstGeom prst="rect">
            <a:avLst/>
          </a:prstGeom>
          <a:noFill/>
          <a:ln cap="flat">
            <a:noFill/>
          </a:ln>
        </p:spPr>
        <p:txBody>
          <a:bodyPr vert="horz" wrap="square" lIns="0" tIns="0" rIns="0" bIns="0" anchor="ctr" anchorCtr="1" compatLnSpc="1">
            <a:noAutofit/>
          </a:bodyPr>
          <a:lstStyle/>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600" b="1" i="0" u="none" strike="noStrike" kern="0" cap="none" spc="0" normalizeH="0" baseline="0" noProof="0" dirty="0" err="1">
                <a:ln>
                  <a:noFill/>
                </a:ln>
                <a:solidFill>
                  <a:prstClr val="black"/>
                </a:solidFill>
                <a:effectLst/>
                <a:uLnTx/>
                <a:uFillTx/>
              </a:rPr>
              <a:t>Jaanus</a:t>
            </a:r>
            <a:r>
              <a:rPr kumimoji="0" lang="en-US" sz="1600" b="1" i="0" u="none" strike="noStrike" kern="0" cap="none" spc="0" normalizeH="0" baseline="0" noProof="0" dirty="0">
                <a:ln>
                  <a:noFill/>
                </a:ln>
                <a:solidFill>
                  <a:prstClr val="black"/>
                </a:solidFill>
                <a:effectLst/>
                <a:uLnTx/>
                <a:uFillTx/>
              </a:rPr>
              <a:t> </a:t>
            </a:r>
            <a:r>
              <a:rPr kumimoji="0" lang="en-US" sz="1600" b="1" i="0" u="none" strike="noStrike" kern="0" cap="none" spc="0" normalizeH="0" baseline="0" noProof="0" dirty="0" err="1">
                <a:ln>
                  <a:noFill/>
                </a:ln>
                <a:solidFill>
                  <a:prstClr val="black"/>
                </a:solidFill>
                <a:effectLst/>
                <a:uLnTx/>
                <a:uFillTx/>
              </a:rPr>
              <a:t>Mody</a:t>
            </a:r>
            <a:endParaRPr kumimoji="0" lang="en-US" sz="1600" b="1" i="0" u="none" strike="noStrike" kern="0" cap="none" spc="0" normalizeH="0" baseline="0" noProof="0" dirty="0">
              <a:ln>
                <a:noFill/>
              </a:ln>
              <a:solidFill>
                <a:srgbClr val="000000"/>
              </a:solidFill>
              <a:effectLst/>
              <a:uLnTx/>
              <a:uFillTx/>
            </a:endParaRPr>
          </a:p>
        </p:txBody>
      </p:sp>
      <p:pic>
        <p:nvPicPr>
          <p:cNvPr id="10" name="Picture 9"/>
          <p:cNvPicPr>
            <a:picLocks noChangeAspect="1"/>
          </p:cNvPicPr>
          <p:nvPr/>
        </p:nvPicPr>
        <p:blipFill>
          <a:blip r:embed="rId4"/>
          <a:stretch>
            <a:fillRect/>
          </a:stretch>
        </p:blipFill>
        <p:spPr>
          <a:xfrm>
            <a:off x="6794580" y="2947723"/>
            <a:ext cx="1371719" cy="1371719"/>
          </a:xfrm>
          <a:prstGeom prst="rect">
            <a:avLst/>
          </a:prstGeom>
        </p:spPr>
      </p:pic>
      <p:sp>
        <p:nvSpPr>
          <p:cNvPr id="11" name="Text Placeholder 2"/>
          <p:cNvSpPr txBox="1"/>
          <p:nvPr/>
        </p:nvSpPr>
        <p:spPr>
          <a:xfrm>
            <a:off x="6282796" y="4745147"/>
            <a:ext cx="2412004" cy="1333496"/>
          </a:xfrm>
          <a:prstGeom prst="rect">
            <a:avLst/>
          </a:prstGeom>
          <a:noFill/>
          <a:ln cap="flat">
            <a:noFill/>
          </a:ln>
        </p:spPr>
        <p:txBody>
          <a:bodyPr vert="horz" wrap="square" lIns="0" tIns="0" rIns="0" bIns="0" anchor="t" anchorCtr="1" compatLnSpc="1">
            <a:noAutofit/>
          </a:bodyPr>
          <a:lstStyle/>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1" i="0" u="none" strike="noStrike" kern="0" cap="none" spc="0" normalizeH="0" baseline="0" noProof="0" dirty="0">
                <a:ln>
                  <a:noFill/>
                </a:ln>
                <a:solidFill>
                  <a:srgbClr val="000000"/>
                </a:solidFill>
                <a:effectLst/>
                <a:uLnTx/>
                <a:uFillTx/>
              </a:rPr>
              <a:t>Partner</a:t>
            </a:r>
            <a:r>
              <a:rPr kumimoji="0" lang="lt-LT" sz="1300" b="1" i="0" u="none" strike="noStrike" kern="0" cap="none" spc="0" normalizeH="0" baseline="0" noProof="0" dirty="0">
                <a:ln>
                  <a:noFill/>
                </a:ln>
                <a:solidFill>
                  <a:srgbClr val="000000"/>
                </a:solidFill>
                <a:effectLst/>
                <a:uLnTx/>
                <a:uFillTx/>
              </a:rPr>
              <a:t>, COBALT Latvia</a:t>
            </a:r>
            <a:endParaRPr kumimoji="0" lang="en-US" sz="1300" b="1" i="0" u="none" strike="noStrike" kern="0" cap="none" spc="0" normalizeH="0" baseline="0" noProof="0" dirty="0">
              <a:ln>
                <a:noFill/>
              </a:ln>
              <a:solidFill>
                <a:srgbClr val="000000"/>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0" i="0" u="none" strike="noStrike" kern="0" cap="none" spc="0" normalizeH="0" baseline="0" noProof="0" dirty="0" err="1">
                <a:ln>
                  <a:noFill/>
                </a:ln>
                <a:solidFill>
                  <a:srgbClr val="000000"/>
                </a:solidFill>
                <a:effectLst/>
                <a:uLnTx/>
                <a:uFillTx/>
              </a:rPr>
              <a:t>gatis.flinters@cobalt.legal</a:t>
            </a:r>
            <a:endParaRPr kumimoji="0" lang="en-US" sz="1300" b="0" i="0" u="none" strike="noStrike" kern="0" cap="none" spc="0" normalizeH="0" baseline="0" noProof="0" dirty="0">
              <a:ln>
                <a:noFill/>
              </a:ln>
              <a:solidFill>
                <a:srgbClr val="000000"/>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300" b="0" i="0" u="none" strike="noStrike" kern="0" cap="none" spc="0" normalizeH="0" baseline="0" noProof="0" dirty="0">
                <a:ln>
                  <a:noFill/>
                </a:ln>
                <a:solidFill>
                  <a:prstClr val="black"/>
                </a:solidFill>
                <a:effectLst/>
                <a:uLnTx/>
                <a:uFillTx/>
              </a:rPr>
              <a:t>+371 6720 1800</a:t>
            </a:r>
            <a:endParaRPr kumimoji="0" lang="en-US" sz="1300" b="0" i="0" u="none" strike="noStrike" kern="0" cap="none" spc="0" normalizeH="0" baseline="0" noProof="0" dirty="0">
              <a:ln>
                <a:noFill/>
              </a:ln>
              <a:solidFill>
                <a:srgbClr val="000000"/>
              </a:solidFill>
              <a:effectLst/>
              <a:uLnTx/>
              <a:uFillTx/>
            </a:endParaRPr>
          </a:p>
        </p:txBody>
      </p:sp>
      <p:sp>
        <p:nvSpPr>
          <p:cNvPr id="12" name="Text Placeholder 3"/>
          <p:cNvSpPr txBox="1"/>
          <p:nvPr/>
        </p:nvSpPr>
        <p:spPr>
          <a:xfrm>
            <a:off x="6274439" y="4413055"/>
            <a:ext cx="2412004" cy="215962"/>
          </a:xfrm>
          <a:prstGeom prst="rect">
            <a:avLst/>
          </a:prstGeom>
          <a:noFill/>
          <a:ln cap="flat">
            <a:noFill/>
          </a:ln>
        </p:spPr>
        <p:txBody>
          <a:bodyPr vert="horz" wrap="square" lIns="0" tIns="0" rIns="0" bIns="0" anchor="ctr" anchorCtr="1" compatLnSpc="1">
            <a:noAutofit/>
          </a:bodyPr>
          <a:lstStyle/>
          <a:p>
            <a:pPr marL="0" marR="0" lvl="0" indent="0" algn="ctr" defTabSz="91440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600" b="1" i="0" u="none" strike="noStrike" kern="0" cap="none" spc="0" normalizeH="0" baseline="0" noProof="0" dirty="0" err="1">
                <a:ln>
                  <a:noFill/>
                </a:ln>
                <a:solidFill>
                  <a:prstClr val="black"/>
                </a:solidFill>
                <a:effectLst/>
                <a:uLnTx/>
                <a:uFillTx/>
              </a:rPr>
              <a:t>Gatis</a:t>
            </a:r>
            <a:r>
              <a:rPr kumimoji="0" lang="en-US" sz="1600" b="1" i="0" u="none" strike="noStrike" kern="0" cap="none" spc="0" normalizeH="0" baseline="0" noProof="0" dirty="0">
                <a:ln>
                  <a:noFill/>
                </a:ln>
                <a:solidFill>
                  <a:prstClr val="black"/>
                </a:solidFill>
                <a:effectLst/>
                <a:uLnTx/>
                <a:uFillTx/>
              </a:rPr>
              <a:t> </a:t>
            </a:r>
            <a:r>
              <a:rPr kumimoji="0" lang="en-US" sz="1600" b="1" i="0" u="none" strike="noStrike" kern="0" cap="none" spc="0" normalizeH="0" baseline="0" noProof="0" dirty="0" err="1">
                <a:ln>
                  <a:noFill/>
                </a:ln>
                <a:solidFill>
                  <a:prstClr val="black"/>
                </a:solidFill>
                <a:effectLst/>
                <a:uLnTx/>
                <a:uFillTx/>
              </a:rPr>
              <a:t>Flinters</a:t>
            </a:r>
            <a:endParaRPr kumimoji="0" lang="en-US" sz="1600" b="1" i="0" u="none" strike="noStrike" kern="0" cap="none" spc="0" normalizeH="0" baseline="0" noProof="0" dirty="0">
              <a:ln>
                <a:noFill/>
              </a:ln>
              <a:solidFill>
                <a:srgbClr val="000000"/>
              </a:solidFill>
              <a:effectLst/>
              <a:uLnTx/>
              <a:uFillTx/>
            </a:endParaRPr>
          </a:p>
        </p:txBody>
      </p:sp>
    </p:spTree>
    <p:extLst>
      <p:ext uri="{BB962C8B-B14F-4D97-AF65-F5344CB8AC3E}">
        <p14:creationId xmlns:p14="http://schemas.microsoft.com/office/powerpoint/2010/main" val="119483155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7"/>
            <a:ext cx="8229600" cy="3151354"/>
          </a:xfrm>
        </p:spPr>
        <p:txBody>
          <a:bodyPr>
            <a:noAutofit/>
          </a:bodyPr>
          <a:lstStyle/>
          <a:p>
            <a:pPr marL="0" lvl="0" indent="0" defTabSz="914400" hangingPunct="0">
              <a:spcBef>
                <a:spcPts val="640"/>
              </a:spcBef>
              <a:spcAft>
                <a:spcPts val="1200"/>
              </a:spcAft>
              <a:buSzPct val="45000"/>
              <a:buNone/>
            </a:pPr>
            <a:r>
              <a:rPr lang="en-US" sz="2800" dirty="0">
                <a:solidFill>
                  <a:srgbClr val="2A2A2A"/>
                </a:solidFill>
                <a:latin typeface="Arial" pitchFamily="34"/>
                <a:ea typeface="Microsoft YaHei" pitchFamily="2"/>
                <a:cs typeface="Arial" pitchFamily="34"/>
              </a:rPr>
              <a:t>Article 1 (1) (a) of the Proposal</a:t>
            </a:r>
            <a:br>
              <a:rPr lang="en-US" sz="2800" dirty="0">
                <a:solidFill>
                  <a:srgbClr val="2A2A2A"/>
                </a:solidFill>
                <a:latin typeface="Arial" pitchFamily="34"/>
                <a:ea typeface="Microsoft YaHei" pitchFamily="2"/>
                <a:cs typeface="Arial" pitchFamily="34"/>
              </a:rPr>
            </a:br>
            <a:r>
              <a:rPr lang="en-GB" sz="2600" b="1" i="1" dirty="0">
                <a:solidFill>
                  <a:srgbClr val="000000"/>
                </a:solidFill>
                <a:latin typeface="Arial" pitchFamily="34"/>
                <a:ea typeface="Microsoft YaHei" pitchFamily="2"/>
                <a:cs typeface="Arial" pitchFamily="34"/>
              </a:rPr>
              <a:t>preventive restructuring procedures available for </a:t>
            </a:r>
            <a:r>
              <a:rPr lang="en-GB" sz="2600" b="1" i="1" u="sng" dirty="0">
                <a:solidFill>
                  <a:srgbClr val="000000"/>
                </a:solidFill>
                <a:latin typeface="Arial" pitchFamily="34"/>
                <a:ea typeface="Microsoft YaHei" pitchFamily="2"/>
                <a:cs typeface="Arial" pitchFamily="34"/>
              </a:rPr>
              <a:t>debtors</a:t>
            </a:r>
            <a:r>
              <a:rPr lang="en-GB" sz="2600" b="1" i="1" dirty="0">
                <a:solidFill>
                  <a:srgbClr val="000000"/>
                </a:solidFill>
                <a:latin typeface="Arial" pitchFamily="34"/>
                <a:ea typeface="Microsoft YaHei" pitchFamily="2"/>
                <a:cs typeface="Arial" pitchFamily="34"/>
              </a:rPr>
              <a:t> in financial difficulty when there is a likelihood of insolvency</a:t>
            </a:r>
          </a:p>
          <a:p>
            <a:pPr marL="0" lvl="0" indent="0" defTabSz="914400" hangingPunct="0">
              <a:spcBef>
                <a:spcPts val="640"/>
              </a:spcBef>
              <a:spcAft>
                <a:spcPts val="1200"/>
              </a:spcAft>
              <a:buSzPct val="45000"/>
              <a:buNone/>
            </a:pPr>
            <a:r>
              <a:rPr lang="en-GB" sz="2800" dirty="0">
                <a:solidFill>
                  <a:srgbClr val="000000"/>
                </a:solidFill>
                <a:latin typeface="Arial" pitchFamily="34"/>
                <a:ea typeface="Microsoft YaHei" pitchFamily="2"/>
                <a:cs typeface="Arial" pitchFamily="34"/>
              </a:rPr>
              <a:t>Article 1 (2) of the Law on Restructuring of Enterprises, 2001 (</a:t>
            </a:r>
            <a:r>
              <a:rPr lang="en-GB" sz="2800" i="1" dirty="0">
                <a:solidFill>
                  <a:srgbClr val="000000"/>
                </a:solidFill>
                <a:latin typeface="Arial" pitchFamily="34"/>
                <a:ea typeface="Microsoft YaHei" pitchFamily="2"/>
                <a:cs typeface="Arial" pitchFamily="34"/>
              </a:rPr>
              <a:t>LRE</a:t>
            </a:r>
            <a:r>
              <a:rPr lang="en-GB" sz="2800" dirty="0">
                <a:solidFill>
                  <a:srgbClr val="000000"/>
                </a:solidFill>
                <a:latin typeface="Arial" pitchFamily="34"/>
                <a:ea typeface="Microsoft YaHei" pitchFamily="2"/>
                <a:cs typeface="Arial" pitchFamily="34"/>
              </a:rPr>
              <a:t>)</a:t>
            </a:r>
          </a:p>
          <a:p>
            <a:pPr marL="0" lvl="0" indent="0" defTabSz="914400" hangingPunct="0">
              <a:spcBef>
                <a:spcPts val="0"/>
              </a:spcBef>
              <a:spcAft>
                <a:spcPts val="600"/>
              </a:spcAft>
              <a:buSzPct val="45000"/>
              <a:buNone/>
            </a:pPr>
            <a:r>
              <a:rPr lang="en-GB" sz="2600" b="1" i="1" dirty="0">
                <a:solidFill>
                  <a:srgbClr val="000000"/>
                </a:solidFill>
                <a:latin typeface="Arial" pitchFamily="34"/>
                <a:ea typeface="Microsoft YaHei" pitchFamily="2"/>
                <a:cs typeface="Arial" pitchFamily="34"/>
              </a:rPr>
              <a:t>provide conditions </a:t>
            </a:r>
            <a:r>
              <a:rPr lang="en-GB" sz="2600" b="1" i="1" u="sng" dirty="0">
                <a:solidFill>
                  <a:srgbClr val="000000"/>
                </a:solidFill>
                <a:latin typeface="Arial" pitchFamily="34"/>
                <a:ea typeface="Microsoft YaHei" pitchFamily="2"/>
                <a:cs typeface="Arial" pitchFamily="34"/>
              </a:rPr>
              <a:t>for legal persons</a:t>
            </a:r>
            <a:r>
              <a:rPr lang="en-GB" sz="2600" b="1" i="1" dirty="0">
                <a:solidFill>
                  <a:srgbClr val="000000"/>
                </a:solidFill>
                <a:latin typeface="Arial" pitchFamily="34"/>
                <a:ea typeface="Microsoft YaHei" pitchFamily="2"/>
                <a:cs typeface="Arial" pitchFamily="34"/>
              </a:rPr>
              <a:t> in financial difficulties which have not discontinued their economic and commercial activities to maintain and develop these activities, to settle their debts and to avert bankruptcy</a:t>
            </a:r>
          </a:p>
        </p:txBody>
      </p:sp>
    </p:spTree>
    <p:extLst>
      <p:ext uri="{BB962C8B-B14F-4D97-AF65-F5344CB8AC3E}">
        <p14:creationId xmlns:p14="http://schemas.microsoft.com/office/powerpoint/2010/main" val="4144290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2"/>
            <a:ext cx="8229600" cy="3151354"/>
          </a:xfrm>
        </p:spPr>
        <p:txBody>
          <a:bodyPr>
            <a:noAutofit/>
          </a:bodyPr>
          <a:lstStyle/>
          <a:p>
            <a:pPr marL="0" lvl="0" indent="0" defTabSz="914400" hangingPunct="0">
              <a:spcBef>
                <a:spcPts val="640"/>
              </a:spcBef>
              <a:spcAft>
                <a:spcPts val="600"/>
              </a:spcAft>
              <a:buSzPct val="45000"/>
              <a:buNone/>
            </a:pPr>
            <a:r>
              <a:rPr lang="en-US" sz="2800" dirty="0">
                <a:solidFill>
                  <a:srgbClr val="2A2A2A"/>
                </a:solidFill>
                <a:latin typeface="Arial" pitchFamily="34"/>
                <a:ea typeface="Microsoft YaHei" pitchFamily="2"/>
                <a:cs typeface="Arial" pitchFamily="34"/>
              </a:rPr>
              <a:t>Article 2 (1) (2) of the Proposal</a:t>
            </a:r>
          </a:p>
          <a:p>
            <a:pPr marL="0" lvl="0" indent="0" defTabSz="914400" hangingPunct="0">
              <a:spcBef>
                <a:spcPts val="0"/>
              </a:spcBef>
              <a:buSzPct val="45000"/>
              <a:buNone/>
            </a:pPr>
            <a:r>
              <a:rPr lang="en-GB" sz="2600" b="1" i="1" dirty="0">
                <a:solidFill>
                  <a:srgbClr val="000000"/>
                </a:solidFill>
                <a:latin typeface="Arial" pitchFamily="34"/>
                <a:ea typeface="Microsoft YaHei" pitchFamily="2"/>
                <a:cs typeface="Arial" pitchFamily="34"/>
              </a:rPr>
              <a:t>'restructuring' means </a:t>
            </a:r>
            <a:r>
              <a:rPr lang="en-GB" sz="2600" b="1" i="1" u="sng" dirty="0">
                <a:solidFill>
                  <a:srgbClr val="000000"/>
                </a:solidFill>
                <a:latin typeface="Arial" pitchFamily="34"/>
                <a:ea typeface="Microsoft YaHei" pitchFamily="2"/>
                <a:cs typeface="Arial" pitchFamily="34"/>
              </a:rPr>
              <a:t>changing the composition, conditions, or structure of a debtor's assets and liabilities or any other part of the debtor's capital structure</a:t>
            </a:r>
            <a:r>
              <a:rPr lang="en-GB" sz="2600" b="1" i="1" dirty="0">
                <a:solidFill>
                  <a:srgbClr val="000000"/>
                </a:solidFill>
                <a:latin typeface="Arial" pitchFamily="34"/>
                <a:ea typeface="Microsoft YaHei" pitchFamily="2"/>
                <a:cs typeface="Arial" pitchFamily="34"/>
              </a:rPr>
              <a:t>, including share capital, or a combination of those elements, including sales of assets or parts of the business, with the objective of enabling the enterprise to continue in whole or in part</a:t>
            </a:r>
            <a:endParaRPr lang="en-US" sz="2600" b="1" i="1" dirty="0">
              <a:solidFill>
                <a:srgbClr val="2A2A2A"/>
              </a:solidFill>
              <a:latin typeface="Arial" pitchFamily="34"/>
              <a:ea typeface="Microsoft YaHei" pitchFamily="2"/>
              <a:cs typeface="Arial" pitchFamily="34"/>
            </a:endParaRPr>
          </a:p>
          <a:p>
            <a:endParaRPr lang="en-US" dirty="0"/>
          </a:p>
        </p:txBody>
      </p:sp>
    </p:spTree>
    <p:extLst>
      <p:ext uri="{BB962C8B-B14F-4D97-AF65-F5344CB8AC3E}">
        <p14:creationId xmlns:p14="http://schemas.microsoft.com/office/powerpoint/2010/main" val="101900469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7"/>
            <a:ext cx="8229600" cy="3151354"/>
          </a:xfrm>
        </p:spPr>
        <p:txBody>
          <a:bodyPr>
            <a:noAutofit/>
          </a:bodyPr>
          <a:lstStyle/>
          <a:p>
            <a:pPr marL="0" lvl="0" indent="0" defTabSz="914400" hangingPunct="0">
              <a:spcBef>
                <a:spcPts val="640"/>
              </a:spcBef>
              <a:spcAft>
                <a:spcPts val="600"/>
              </a:spcAft>
              <a:buSzPct val="45000"/>
              <a:buNone/>
            </a:pPr>
            <a:r>
              <a:rPr lang="en-GB" sz="2800" dirty="0">
                <a:solidFill>
                  <a:srgbClr val="000000"/>
                </a:solidFill>
                <a:latin typeface="Arial" pitchFamily="34"/>
                <a:ea typeface="Microsoft YaHei" pitchFamily="2"/>
                <a:cs typeface="Arial" pitchFamily="34"/>
              </a:rPr>
              <a:t>Article 2 (3) of the LRE</a:t>
            </a:r>
          </a:p>
          <a:p>
            <a:pPr marL="0" lvl="0" indent="0" defTabSz="914400" hangingPunct="0">
              <a:spcBef>
                <a:spcPts val="0"/>
              </a:spcBef>
              <a:buSzPct val="45000"/>
              <a:buNone/>
            </a:pPr>
            <a:r>
              <a:rPr lang="en-GB" sz="2600" b="1" i="1" dirty="0">
                <a:solidFill>
                  <a:srgbClr val="000000"/>
                </a:solidFill>
                <a:latin typeface="Arial" pitchFamily="34"/>
                <a:ea typeface="Microsoft YaHei" pitchFamily="2"/>
                <a:cs typeface="Arial" pitchFamily="34"/>
              </a:rPr>
              <a:t>Restructuring of an enterprise means the totality of procedures established by this Law which aim to maintain and develop the activities of an enterprise, </a:t>
            </a:r>
            <a:r>
              <a:rPr lang="en-GB" sz="2600" b="1" i="1" u="sng" dirty="0">
                <a:solidFill>
                  <a:srgbClr val="000000"/>
                </a:solidFill>
                <a:latin typeface="Arial" pitchFamily="34"/>
                <a:ea typeface="Microsoft YaHei" pitchFamily="2"/>
                <a:cs typeface="Arial" pitchFamily="34"/>
              </a:rPr>
              <a:t>settle its debts </a:t>
            </a:r>
            <a:r>
              <a:rPr lang="en-GB" sz="2600" b="1" i="1" dirty="0">
                <a:solidFill>
                  <a:srgbClr val="000000"/>
                </a:solidFill>
                <a:latin typeface="Arial" pitchFamily="34"/>
                <a:ea typeface="Microsoft YaHei" pitchFamily="2"/>
                <a:cs typeface="Arial" pitchFamily="34"/>
              </a:rPr>
              <a:t>and avert bankruptcy through securing assistance of the creditors of the enterprise </a:t>
            </a:r>
            <a:r>
              <a:rPr lang="en-GB" sz="2600" b="1" i="1" u="sng" dirty="0">
                <a:solidFill>
                  <a:srgbClr val="000000"/>
                </a:solidFill>
                <a:latin typeface="Arial" pitchFamily="34"/>
                <a:ea typeface="Microsoft YaHei" pitchFamily="2"/>
                <a:cs typeface="Arial" pitchFamily="34"/>
              </a:rPr>
              <a:t>and application of economic, technical, organisational and other measures</a:t>
            </a:r>
            <a:endParaRPr lang="en-US" sz="2600" b="1" i="1" dirty="0">
              <a:solidFill>
                <a:srgbClr val="545454"/>
              </a:solidFill>
              <a:latin typeface="Arial" pitchFamily="34"/>
              <a:ea typeface="Microsoft YaHei" pitchFamily="2"/>
              <a:cs typeface="Arial" pitchFamily="34"/>
            </a:endParaRPr>
          </a:p>
          <a:p>
            <a:endParaRPr lang="en-US" dirty="0"/>
          </a:p>
        </p:txBody>
      </p:sp>
    </p:spTree>
    <p:extLst>
      <p:ext uri="{BB962C8B-B14F-4D97-AF65-F5344CB8AC3E}">
        <p14:creationId xmlns:p14="http://schemas.microsoft.com/office/powerpoint/2010/main" val="22975681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29"/>
            <a:ext cx="8229600" cy="3151354"/>
          </a:xfrm>
        </p:spPr>
        <p:txBody>
          <a:bodyPr>
            <a:noAutofit/>
          </a:bodyPr>
          <a:lstStyle/>
          <a:p>
            <a:pPr marL="0" lvl="0" indent="0" defTabSz="914400" hangingPunct="0">
              <a:spcBef>
                <a:spcPts val="640"/>
              </a:spcBef>
              <a:spcAft>
                <a:spcPts val="600"/>
              </a:spcAft>
              <a:buSzPct val="45000"/>
              <a:buNone/>
            </a:pPr>
            <a:r>
              <a:rPr lang="en-GB" sz="2800" dirty="0">
                <a:solidFill>
                  <a:srgbClr val="000000"/>
                </a:solidFill>
                <a:latin typeface="Arial" pitchFamily="34"/>
                <a:ea typeface="Microsoft YaHei" pitchFamily="2"/>
                <a:cs typeface="Arial" pitchFamily="34"/>
              </a:rPr>
              <a:t>Article 2 (3) of the LRE</a:t>
            </a:r>
          </a:p>
          <a:p>
            <a:pPr marL="0" lvl="0" indent="0" defTabSz="914400" hangingPunct="0">
              <a:spcBef>
                <a:spcPts val="0"/>
              </a:spcBef>
              <a:spcAft>
                <a:spcPts val="1200"/>
              </a:spcAft>
              <a:buSzPct val="45000"/>
              <a:buNone/>
            </a:pPr>
            <a:r>
              <a:rPr lang="en-GB" sz="2600" b="1" i="1" dirty="0">
                <a:solidFill>
                  <a:srgbClr val="000000"/>
                </a:solidFill>
                <a:latin typeface="Arial" pitchFamily="34"/>
                <a:ea typeface="Microsoft YaHei" pitchFamily="2"/>
                <a:cs typeface="Arial" pitchFamily="34"/>
              </a:rPr>
              <a:t>Restructuring &lt;…&gt; </a:t>
            </a:r>
            <a:r>
              <a:rPr lang="en-GB" sz="2600" dirty="0">
                <a:solidFill>
                  <a:srgbClr val="000000"/>
                </a:solidFill>
                <a:latin typeface="Arial" pitchFamily="34"/>
                <a:ea typeface="Microsoft YaHei" pitchFamily="2"/>
                <a:cs typeface="Arial" pitchFamily="34"/>
              </a:rPr>
              <a:t>(is an) </a:t>
            </a:r>
            <a:r>
              <a:rPr lang="en-GB" sz="2600" b="1" i="1" u="sng" dirty="0">
                <a:solidFill>
                  <a:srgbClr val="000000"/>
                </a:solidFill>
                <a:latin typeface="Arial" pitchFamily="34"/>
                <a:ea typeface="Microsoft YaHei" pitchFamily="2"/>
                <a:cs typeface="Arial" pitchFamily="34"/>
              </a:rPr>
              <a:t>application of economic, technical, organisational and other measures</a:t>
            </a:r>
          </a:p>
          <a:p>
            <a:pPr marL="0" lvl="0" indent="0" defTabSz="914400" hangingPunct="0">
              <a:spcBef>
                <a:spcPts val="0"/>
              </a:spcBef>
              <a:spcAft>
                <a:spcPts val="600"/>
              </a:spcAft>
              <a:buSzPct val="45000"/>
              <a:buNone/>
            </a:pPr>
            <a:r>
              <a:rPr lang="en-GB" sz="2600" dirty="0">
                <a:solidFill>
                  <a:srgbClr val="000000"/>
                </a:solidFill>
                <a:latin typeface="Arial" pitchFamily="34"/>
                <a:ea typeface="Microsoft YaHei" pitchFamily="2"/>
                <a:cs typeface="Arial" pitchFamily="34"/>
              </a:rPr>
              <a:t>Problematic implementation: </a:t>
            </a:r>
          </a:p>
          <a:p>
            <a:pPr marL="0" lvl="0" indent="0" defTabSz="914400" hangingPunct="0">
              <a:spcBef>
                <a:spcPts val="0"/>
              </a:spcBef>
              <a:spcAft>
                <a:spcPts val="600"/>
              </a:spcAft>
              <a:buSzPct val="45000"/>
              <a:buNone/>
            </a:pPr>
            <a:r>
              <a:rPr lang="en-GB" sz="2600" dirty="0">
                <a:solidFill>
                  <a:srgbClr val="000000"/>
                </a:solidFill>
                <a:latin typeface="Arial" pitchFamily="34"/>
                <a:ea typeface="Microsoft YaHei" pitchFamily="2"/>
                <a:cs typeface="Arial" pitchFamily="34"/>
              </a:rPr>
              <a:t>(</a:t>
            </a:r>
            <a:r>
              <a:rPr lang="en-GB" sz="2600" dirty="0" err="1">
                <a:solidFill>
                  <a:srgbClr val="000000"/>
                </a:solidFill>
                <a:latin typeface="Arial" pitchFamily="34"/>
                <a:ea typeface="Microsoft YaHei" pitchFamily="2"/>
                <a:cs typeface="Arial" pitchFamily="34"/>
              </a:rPr>
              <a:t>i</a:t>
            </a:r>
            <a:r>
              <a:rPr lang="en-GB" sz="2600" dirty="0">
                <a:solidFill>
                  <a:srgbClr val="000000"/>
                </a:solidFill>
                <a:latin typeface="Arial" pitchFamily="34"/>
                <a:ea typeface="Microsoft YaHei" pitchFamily="2"/>
                <a:cs typeface="Arial" pitchFamily="34"/>
              </a:rPr>
              <a:t>) no specialised judges for insolvency cases;</a:t>
            </a:r>
          </a:p>
          <a:p>
            <a:pPr marL="0" lvl="0" indent="0" defTabSz="914400" hangingPunct="0">
              <a:spcBef>
                <a:spcPts val="0"/>
              </a:spcBef>
              <a:spcAft>
                <a:spcPts val="600"/>
              </a:spcAft>
              <a:buSzPct val="45000"/>
              <a:buNone/>
            </a:pPr>
            <a:r>
              <a:rPr lang="en-GB" sz="2600" dirty="0">
                <a:solidFill>
                  <a:srgbClr val="000000"/>
                </a:solidFill>
                <a:latin typeface="Arial" pitchFamily="34"/>
                <a:ea typeface="Microsoft YaHei" pitchFamily="2"/>
                <a:cs typeface="Arial" pitchFamily="34"/>
              </a:rPr>
              <a:t>(ii) opinion of the Restructuring administrator is limited to the confirmation of the existence of a set of mandatory formalities under the LRE, not the reality and positive outcome of ‘</a:t>
            </a:r>
            <a:r>
              <a:rPr lang="en-GB" sz="2600" i="1" dirty="0">
                <a:solidFill>
                  <a:srgbClr val="000000"/>
                </a:solidFill>
                <a:latin typeface="Arial" pitchFamily="34"/>
                <a:ea typeface="Microsoft YaHei" pitchFamily="2"/>
                <a:cs typeface="Arial" pitchFamily="34"/>
              </a:rPr>
              <a:t>application of economic, technical, organisational and other measures’ </a:t>
            </a:r>
          </a:p>
          <a:p>
            <a:endParaRPr lang="en-US" dirty="0"/>
          </a:p>
        </p:txBody>
      </p:sp>
    </p:spTree>
    <p:extLst>
      <p:ext uri="{BB962C8B-B14F-4D97-AF65-F5344CB8AC3E}">
        <p14:creationId xmlns:p14="http://schemas.microsoft.com/office/powerpoint/2010/main" val="34714197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2"/>
            <a:ext cx="8229600" cy="3151354"/>
          </a:xfrm>
        </p:spPr>
        <p:txBody>
          <a:bodyPr>
            <a:noAutofit/>
          </a:bodyPr>
          <a:lstStyle/>
          <a:p>
            <a:pPr marL="0" lvl="0" indent="0" defTabSz="914400" hangingPunct="0">
              <a:spcBef>
                <a:spcPts val="640"/>
              </a:spcBef>
              <a:spcAft>
                <a:spcPts val="600"/>
              </a:spcAft>
              <a:buSzPct val="45000"/>
              <a:buNone/>
            </a:pPr>
            <a:r>
              <a:rPr lang="en-GB" sz="2800" dirty="0">
                <a:solidFill>
                  <a:srgbClr val="000000"/>
                </a:solidFill>
                <a:latin typeface="Arial" pitchFamily="34"/>
                <a:ea typeface="Microsoft YaHei" pitchFamily="2"/>
                <a:cs typeface="Arial" pitchFamily="34"/>
              </a:rPr>
              <a:t>Judicial implementation of Article 2 (3) of the LRE</a:t>
            </a:r>
          </a:p>
          <a:p>
            <a:pPr marL="0" lvl="0" indent="0" defTabSz="914400" hangingPunct="0">
              <a:spcBef>
                <a:spcPts val="640"/>
              </a:spcBef>
              <a:spcAft>
                <a:spcPts val="600"/>
              </a:spcAft>
              <a:buSzPct val="45000"/>
              <a:buNone/>
            </a:pPr>
            <a:r>
              <a:rPr lang="en-GB" sz="2600" b="1" i="1" dirty="0">
                <a:solidFill>
                  <a:srgbClr val="000000"/>
                </a:solidFill>
                <a:latin typeface="Arial" pitchFamily="34"/>
                <a:ea typeface="Microsoft YaHei" pitchFamily="2"/>
                <a:cs typeface="Arial" pitchFamily="34"/>
              </a:rPr>
              <a:t>Restructuring based solely or predominantly on </a:t>
            </a:r>
            <a:r>
              <a:rPr lang="en-GB" sz="2600" b="1" i="1" u="sng" dirty="0">
                <a:solidFill>
                  <a:srgbClr val="000000"/>
                </a:solidFill>
                <a:latin typeface="Arial" pitchFamily="34"/>
                <a:ea typeface="Microsoft YaHei" pitchFamily="2"/>
                <a:cs typeface="Arial" pitchFamily="34"/>
              </a:rPr>
              <a:t>changing the composition, conditions, or structure of a debtor's assets and liabilities</a:t>
            </a:r>
            <a:r>
              <a:rPr lang="en-GB" sz="2600" b="1" i="1" dirty="0">
                <a:solidFill>
                  <a:srgbClr val="000000"/>
                </a:solidFill>
                <a:latin typeface="Arial" pitchFamily="34"/>
                <a:ea typeface="Microsoft YaHei" pitchFamily="2"/>
                <a:cs typeface="Arial" pitchFamily="34"/>
              </a:rPr>
              <a:t> does not fall under the requirements of the LRE and cannot be initiated</a:t>
            </a:r>
          </a:p>
          <a:p>
            <a:pPr marL="0" lvl="0" indent="0" defTabSz="914400" hangingPunct="0">
              <a:spcBef>
                <a:spcPts val="640"/>
              </a:spcBef>
              <a:spcAft>
                <a:spcPts val="600"/>
              </a:spcAft>
              <a:buSzPct val="45000"/>
              <a:buNone/>
            </a:pPr>
            <a:r>
              <a:rPr lang="en-GB" sz="2600" u="sng" dirty="0">
                <a:solidFill>
                  <a:srgbClr val="000000"/>
                </a:solidFill>
                <a:latin typeface="Arial" pitchFamily="34"/>
                <a:ea typeface="Microsoft YaHei" pitchFamily="2"/>
                <a:cs typeface="Arial" pitchFamily="34"/>
              </a:rPr>
              <a:t>Adverse effect</a:t>
            </a:r>
            <a:r>
              <a:rPr lang="en-GB" sz="2600" dirty="0">
                <a:solidFill>
                  <a:srgbClr val="000000"/>
                </a:solidFill>
                <a:latin typeface="Arial" pitchFamily="34"/>
                <a:ea typeface="Microsoft YaHei" pitchFamily="2"/>
                <a:cs typeface="Arial" pitchFamily="34"/>
              </a:rPr>
              <a:t>: no real possibilities for restructuring under the LRE in case of temporary change of market conditions </a:t>
            </a:r>
            <a:r>
              <a:rPr lang="en-GB" sz="2000" dirty="0">
                <a:solidFill>
                  <a:srgbClr val="000000"/>
                </a:solidFill>
                <a:latin typeface="Arial" pitchFamily="34"/>
                <a:ea typeface="Microsoft YaHei" pitchFamily="2"/>
                <a:cs typeface="Arial" pitchFamily="34"/>
              </a:rPr>
              <a:t>(</a:t>
            </a:r>
            <a:r>
              <a:rPr lang="en-GB" sz="2000" i="1" dirty="0">
                <a:solidFill>
                  <a:srgbClr val="000000"/>
                </a:solidFill>
                <a:latin typeface="Arial" pitchFamily="34"/>
                <a:ea typeface="Microsoft YaHei" pitchFamily="2"/>
                <a:cs typeface="Arial" pitchFamily="34"/>
              </a:rPr>
              <a:t>e.g. real estate crisis, Russian embargo</a:t>
            </a:r>
            <a:r>
              <a:rPr lang="en-GB" sz="2000" dirty="0">
                <a:solidFill>
                  <a:srgbClr val="000000"/>
                </a:solidFill>
                <a:latin typeface="Arial" pitchFamily="34"/>
                <a:ea typeface="Microsoft YaHei" pitchFamily="2"/>
                <a:cs typeface="Arial" pitchFamily="34"/>
              </a:rPr>
              <a:t>)</a:t>
            </a:r>
          </a:p>
          <a:p>
            <a:endParaRPr lang="en-US" dirty="0"/>
          </a:p>
        </p:txBody>
      </p:sp>
    </p:spTree>
    <p:extLst>
      <p:ext uri="{BB962C8B-B14F-4D97-AF65-F5344CB8AC3E}">
        <p14:creationId xmlns:p14="http://schemas.microsoft.com/office/powerpoint/2010/main" val="184963899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72685"/>
            <a:ext cx="8229600" cy="3151354"/>
          </a:xfrm>
        </p:spPr>
        <p:txBody>
          <a:bodyPr>
            <a:noAutofit/>
          </a:bodyPr>
          <a:lstStyle/>
          <a:p>
            <a:pPr marL="0" lvl="0" indent="0" defTabSz="914400" hangingPunct="0">
              <a:spcBef>
                <a:spcPts val="640"/>
              </a:spcBef>
              <a:spcAft>
                <a:spcPts val="600"/>
              </a:spcAft>
              <a:buSzPct val="45000"/>
              <a:buNone/>
            </a:pPr>
            <a:r>
              <a:rPr lang="en-GB" sz="2800" dirty="0">
                <a:solidFill>
                  <a:srgbClr val="000000"/>
                </a:solidFill>
                <a:latin typeface="Arial" pitchFamily="34"/>
                <a:ea typeface="Microsoft YaHei" pitchFamily="2"/>
                <a:cs typeface="Arial" pitchFamily="34"/>
              </a:rPr>
              <a:t>Article 2 (3) of the LRE</a:t>
            </a:r>
          </a:p>
          <a:p>
            <a:pPr lvl="0">
              <a:lnSpc>
                <a:spcPct val="90000"/>
              </a:lnSpc>
              <a:buNone/>
            </a:pPr>
            <a:r>
              <a:rPr lang="en-GB" sz="2600" dirty="0">
                <a:solidFill>
                  <a:srgbClr val="2A2A2A"/>
                </a:solidFill>
                <a:latin typeface="Arial" pitchFamily="34"/>
                <a:cs typeface="Arial" pitchFamily="34"/>
              </a:rPr>
              <a:t>A surrogate way to implement ‘restructuring’ under the</a:t>
            </a:r>
            <a:r>
              <a:rPr lang="lt-LT" sz="2600" dirty="0">
                <a:solidFill>
                  <a:srgbClr val="2A2A2A"/>
                </a:solidFill>
                <a:latin typeface="Arial" pitchFamily="34"/>
                <a:cs typeface="Arial" pitchFamily="34"/>
              </a:rPr>
              <a:t> </a:t>
            </a:r>
            <a:r>
              <a:rPr lang="en-GB" sz="2600" dirty="0">
                <a:solidFill>
                  <a:srgbClr val="2A2A2A"/>
                </a:solidFill>
                <a:latin typeface="Arial" pitchFamily="34"/>
                <a:cs typeface="Arial" pitchFamily="34"/>
              </a:rPr>
              <a:t>Law on Insolvency of Enterprises (</a:t>
            </a:r>
            <a:r>
              <a:rPr lang="en-GB" sz="2600" i="1" dirty="0">
                <a:solidFill>
                  <a:srgbClr val="2A2A2A"/>
                </a:solidFill>
                <a:latin typeface="Arial" pitchFamily="34"/>
                <a:cs typeface="Arial" pitchFamily="34"/>
              </a:rPr>
              <a:t>LIE</a:t>
            </a:r>
            <a:r>
              <a:rPr lang="en-GB" sz="2600" dirty="0">
                <a:solidFill>
                  <a:srgbClr val="2A2A2A"/>
                </a:solidFill>
                <a:latin typeface="Arial" pitchFamily="34"/>
                <a:cs typeface="Arial" pitchFamily="34"/>
              </a:rPr>
              <a:t>) </a:t>
            </a:r>
          </a:p>
          <a:p>
            <a:pPr marL="45720" lvl="0">
              <a:lnSpc>
                <a:spcPct val="90000"/>
              </a:lnSpc>
              <a:spcBef>
                <a:spcPts val="600"/>
              </a:spcBef>
              <a:spcAft>
                <a:spcPts val="0"/>
              </a:spcAft>
              <a:buNone/>
            </a:pPr>
            <a:endParaRPr lang="lt-LT" sz="2600" dirty="0">
              <a:latin typeface="Arial" pitchFamily="34"/>
              <a:cs typeface="Arial" pitchFamily="34"/>
            </a:endParaRPr>
          </a:p>
          <a:p>
            <a:pPr marL="45720" lvl="0">
              <a:lnSpc>
                <a:spcPct val="90000"/>
              </a:lnSpc>
              <a:spcBef>
                <a:spcPts val="600"/>
              </a:spcBef>
              <a:spcAft>
                <a:spcPts val="0"/>
              </a:spcAft>
              <a:buNone/>
            </a:pPr>
            <a:r>
              <a:rPr lang="en-GB" sz="2600" dirty="0">
                <a:latin typeface="Arial" pitchFamily="34"/>
                <a:cs typeface="Arial" pitchFamily="34"/>
              </a:rPr>
              <a:t>Practice: endless (sometimes up to 10 years) bankruptcy procedures continuing business activities under Article 10 (7) (5) of the LIE - </a:t>
            </a:r>
            <a:r>
              <a:rPr lang="en-GB" sz="2600" b="1" i="1" dirty="0">
                <a:latin typeface="Arial" pitchFamily="34"/>
                <a:cs typeface="Arial" pitchFamily="34"/>
              </a:rPr>
              <a:t>the enterprise shall be entitled to engage in economic and commercial activities, provided they reduce the losses of creditors incurred by reason of bankruptcy, and to use the income received from such activities to cover the expenses related to these activities</a:t>
            </a:r>
          </a:p>
          <a:p>
            <a:endParaRPr lang="en-US" dirty="0"/>
          </a:p>
        </p:txBody>
      </p:sp>
    </p:spTree>
    <p:extLst>
      <p:ext uri="{BB962C8B-B14F-4D97-AF65-F5344CB8AC3E}">
        <p14:creationId xmlns:p14="http://schemas.microsoft.com/office/powerpoint/2010/main" val="205678183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2"/>
            <a:ext cx="8229600" cy="3151354"/>
          </a:xfrm>
        </p:spPr>
        <p:txBody>
          <a:bodyPr>
            <a:noAutofit/>
          </a:bodyPr>
          <a:lstStyle/>
          <a:p>
            <a:pPr marL="0" indent="0" defTabSz="914400" hangingPunct="0">
              <a:spcBef>
                <a:spcPts val="640"/>
              </a:spcBef>
              <a:spcAft>
                <a:spcPts val="600"/>
              </a:spcAft>
              <a:buSzPct val="45000"/>
              <a:buNone/>
            </a:pPr>
            <a:r>
              <a:rPr lang="en-US" sz="2800" dirty="0">
                <a:solidFill>
                  <a:srgbClr val="000000"/>
                </a:solidFill>
                <a:latin typeface="Arial" pitchFamily="34"/>
                <a:ea typeface="Microsoft YaHei" pitchFamily="2"/>
                <a:cs typeface="Arial" pitchFamily="34"/>
              </a:rPr>
              <a:t>Draft Law on Insolvency of Legal Entities (expected in 2019)</a:t>
            </a:r>
          </a:p>
          <a:p>
            <a:pPr marL="0" indent="0">
              <a:buNone/>
            </a:pPr>
            <a:r>
              <a:rPr lang="en-US" sz="2600" b="1" i="1" dirty="0">
                <a:solidFill>
                  <a:srgbClr val="000000"/>
                </a:solidFill>
                <a:latin typeface="Arial" pitchFamily="34"/>
                <a:ea typeface="Microsoft YaHei" pitchFamily="2"/>
                <a:cs typeface="Arial" pitchFamily="34"/>
              </a:rPr>
              <a:t>Article 78 (1) (4) – provides an opportunity to terminate a bankruptcy case in case of restructuring </a:t>
            </a:r>
            <a:r>
              <a:rPr lang="en-US" sz="2600" i="1" dirty="0">
                <a:solidFill>
                  <a:srgbClr val="000000"/>
                </a:solidFill>
                <a:latin typeface="Arial" pitchFamily="34"/>
                <a:ea typeface="Microsoft YaHei" pitchFamily="2"/>
                <a:cs typeface="Arial" pitchFamily="34"/>
              </a:rPr>
              <a:t>(not possible under current regulation)</a:t>
            </a:r>
          </a:p>
          <a:p>
            <a:pPr marL="0" indent="0">
              <a:buNone/>
            </a:pPr>
            <a:r>
              <a:rPr lang="en-US" sz="2600" b="1" i="1" dirty="0">
                <a:solidFill>
                  <a:srgbClr val="000000"/>
                </a:solidFill>
                <a:latin typeface="Arial" pitchFamily="34"/>
                <a:ea typeface="Microsoft YaHei" pitchFamily="2"/>
                <a:cs typeface="Arial" pitchFamily="34"/>
              </a:rPr>
              <a:t>Article 87 – establishes an opportunity to sell the company as unit </a:t>
            </a:r>
            <a:r>
              <a:rPr lang="en-US" sz="2600" i="1" dirty="0">
                <a:solidFill>
                  <a:srgbClr val="000000"/>
                </a:solidFill>
                <a:latin typeface="Arial" pitchFamily="34"/>
                <a:ea typeface="Microsoft YaHei" pitchFamily="2"/>
                <a:cs typeface="Arial" pitchFamily="34"/>
              </a:rPr>
              <a:t>(avoiding sale of assets in pieces which is ‘mandatory’ under current regulation)</a:t>
            </a:r>
          </a:p>
          <a:p>
            <a:pPr marL="0" indent="0">
              <a:buNone/>
            </a:pPr>
            <a:endParaRPr lang="en-US" dirty="0"/>
          </a:p>
        </p:txBody>
      </p:sp>
    </p:spTree>
    <p:extLst>
      <p:ext uri="{BB962C8B-B14F-4D97-AF65-F5344CB8AC3E}">
        <p14:creationId xmlns:p14="http://schemas.microsoft.com/office/powerpoint/2010/main" val="28800147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2"/>
            <a:ext cx="8229600" cy="3151354"/>
          </a:xfrm>
        </p:spPr>
        <p:txBody>
          <a:bodyPr/>
          <a:lstStyle/>
          <a:p>
            <a:pPr marL="0" lvl="0" indent="0" defTabSz="914400" hangingPunct="0">
              <a:spcBef>
                <a:spcPts val="640"/>
              </a:spcBef>
              <a:spcAft>
                <a:spcPts val="600"/>
              </a:spcAft>
              <a:buSzPct val="45000"/>
              <a:buNone/>
            </a:pPr>
            <a:r>
              <a:rPr lang="en-US" sz="2800" dirty="0">
                <a:solidFill>
                  <a:srgbClr val="000000"/>
                </a:solidFill>
                <a:latin typeface="Arial" pitchFamily="34"/>
                <a:ea typeface="Microsoft YaHei" pitchFamily="2"/>
                <a:cs typeface="Arial" pitchFamily="34"/>
              </a:rPr>
              <a:t>Article 2 (1) (11) of the Proposal</a:t>
            </a:r>
          </a:p>
          <a:p>
            <a:pPr marL="0" lvl="0" indent="0" defTabSz="914400" hangingPunct="0">
              <a:spcBef>
                <a:spcPts val="0"/>
              </a:spcBef>
              <a:spcAft>
                <a:spcPts val="1415"/>
              </a:spcAft>
              <a:buSzPct val="45000"/>
              <a:buNone/>
            </a:pPr>
            <a:r>
              <a:rPr lang="en-GB" sz="2600" b="1" i="1" dirty="0">
                <a:solidFill>
                  <a:srgbClr val="000000"/>
                </a:solidFill>
                <a:latin typeface="Arial" pitchFamily="34"/>
                <a:ea typeface="Microsoft YaHei" pitchFamily="2"/>
                <a:cs typeface="Arial" pitchFamily="34"/>
              </a:rPr>
              <a:t>'new financing' means any new funds, whether provided by an existing or a new creditor, that are necessary to implement a restructuring plan that are agreed upon in that restructuring plan and confirmed subsequently by a judicial or administrative authority</a:t>
            </a:r>
          </a:p>
          <a:p>
            <a:endParaRPr lang="en-US" dirty="0"/>
          </a:p>
        </p:txBody>
      </p:sp>
    </p:spTree>
    <p:extLst>
      <p:ext uri="{BB962C8B-B14F-4D97-AF65-F5344CB8AC3E}">
        <p14:creationId xmlns:p14="http://schemas.microsoft.com/office/powerpoint/2010/main" val="1259956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5"/>
            <a:ext cx="8229600" cy="3151354"/>
          </a:xfrm>
        </p:spPr>
        <p:txBody>
          <a:bodyPr>
            <a:noAutofit/>
          </a:bodyPr>
          <a:lstStyle/>
          <a:p>
            <a:pPr marL="0" lvl="0" indent="0" defTabSz="914400" hangingPunct="0">
              <a:spcBef>
                <a:spcPts val="0"/>
              </a:spcBef>
              <a:spcAft>
                <a:spcPts val="1415"/>
              </a:spcAft>
              <a:buSzPct val="45000"/>
              <a:buNone/>
            </a:pPr>
            <a:r>
              <a:rPr lang="en-US" sz="2800" dirty="0">
                <a:solidFill>
                  <a:srgbClr val="2A2A2A"/>
                </a:solidFill>
                <a:latin typeface="Arial" pitchFamily="34"/>
                <a:ea typeface="Microsoft YaHei" pitchFamily="2"/>
                <a:cs typeface="Arial" pitchFamily="34"/>
              </a:rPr>
              <a:t>Article 2 (1) (12) of the Proposal</a:t>
            </a:r>
          </a:p>
          <a:p>
            <a:pPr marL="0" lvl="0" indent="0" defTabSz="914400" hangingPunct="0">
              <a:spcBef>
                <a:spcPts val="0"/>
              </a:spcBef>
              <a:spcAft>
                <a:spcPts val="1415"/>
              </a:spcAft>
              <a:buSzPct val="45000"/>
              <a:buNone/>
            </a:pPr>
            <a:r>
              <a:rPr lang="en-GB" sz="2600" b="1" i="1" dirty="0">
                <a:solidFill>
                  <a:srgbClr val="000000"/>
                </a:solidFill>
                <a:latin typeface="Arial" pitchFamily="34"/>
                <a:ea typeface="Microsoft YaHei" pitchFamily="2"/>
                <a:cs typeface="Arial" pitchFamily="34"/>
              </a:rPr>
              <a:t>‘interim financing’</a:t>
            </a:r>
            <a:r>
              <a:rPr lang="lt-LT" sz="2600" b="1" i="1" dirty="0">
                <a:solidFill>
                  <a:srgbClr val="000000"/>
                </a:solidFill>
                <a:latin typeface="Arial" pitchFamily="34"/>
                <a:ea typeface="Microsoft YaHei" pitchFamily="2"/>
                <a:cs typeface="Arial" pitchFamily="34"/>
              </a:rPr>
              <a:t> </a:t>
            </a:r>
            <a:r>
              <a:rPr lang="en-GB" sz="2600" b="1" i="1" dirty="0">
                <a:solidFill>
                  <a:srgbClr val="000000"/>
                </a:solidFill>
                <a:latin typeface="Arial" pitchFamily="34"/>
                <a:ea typeface="Microsoft YaHei" pitchFamily="2"/>
                <a:cs typeface="Arial" pitchFamily="34"/>
              </a:rPr>
              <a:t>means any funds, whether provided by an existing or </a:t>
            </a:r>
            <a:r>
              <a:rPr lang="lt-LT" sz="2600" b="1" i="1" dirty="0">
                <a:solidFill>
                  <a:srgbClr val="000000"/>
                </a:solidFill>
                <a:latin typeface="Arial" pitchFamily="34"/>
                <a:ea typeface="Microsoft YaHei" pitchFamily="2"/>
                <a:cs typeface="Arial" pitchFamily="34"/>
              </a:rPr>
              <a:t>a </a:t>
            </a:r>
            <a:r>
              <a:rPr lang="en-GB" sz="2600" b="1" i="1" dirty="0">
                <a:solidFill>
                  <a:srgbClr val="000000"/>
                </a:solidFill>
                <a:latin typeface="Arial" pitchFamily="34"/>
                <a:ea typeface="Microsoft YaHei" pitchFamily="2"/>
                <a:cs typeface="Arial" pitchFamily="34"/>
              </a:rPr>
              <a:t>new creditor, that </a:t>
            </a:r>
            <a:r>
              <a:rPr lang="lt-LT" sz="2600" b="1" i="1" dirty="0">
                <a:solidFill>
                  <a:srgbClr val="000000"/>
                </a:solidFill>
                <a:latin typeface="Arial" pitchFamily="34"/>
                <a:ea typeface="Microsoft YaHei" pitchFamily="2"/>
                <a:cs typeface="Arial" pitchFamily="34"/>
              </a:rPr>
              <a:t>are</a:t>
            </a:r>
            <a:r>
              <a:rPr lang="en-GB" sz="2600" b="1" i="1" dirty="0">
                <a:solidFill>
                  <a:srgbClr val="000000"/>
                </a:solidFill>
                <a:latin typeface="Arial" pitchFamily="34"/>
                <a:ea typeface="Microsoft YaHei" pitchFamily="2"/>
                <a:cs typeface="Arial" pitchFamily="34"/>
              </a:rPr>
              <a:t> reasonably and immediately necessary for the debtor’s business to continue operating or to survive, or to preserve or enhance the value of that business pending the confirmation of a restructuring plan </a:t>
            </a:r>
          </a:p>
          <a:p>
            <a:endParaRPr lang="en-US" dirty="0"/>
          </a:p>
        </p:txBody>
      </p:sp>
    </p:spTree>
    <p:extLst>
      <p:ext uri="{BB962C8B-B14F-4D97-AF65-F5344CB8AC3E}">
        <p14:creationId xmlns:p14="http://schemas.microsoft.com/office/powerpoint/2010/main" val="130750835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2"/>
            <a:ext cx="8229600" cy="3151354"/>
          </a:xfrm>
        </p:spPr>
        <p:txBody>
          <a:bodyPr>
            <a:noAutofit/>
          </a:bodyPr>
          <a:lstStyle/>
          <a:p>
            <a:pPr marL="0" lvl="0" indent="0" defTabSz="914400" hangingPunct="0">
              <a:lnSpc>
                <a:spcPct val="90000"/>
              </a:lnSpc>
              <a:spcBef>
                <a:spcPts val="0"/>
              </a:spcBef>
              <a:spcAft>
                <a:spcPts val="1415"/>
              </a:spcAft>
              <a:buSzPct val="45000"/>
              <a:buNone/>
            </a:pPr>
            <a:r>
              <a:rPr lang="en-US" sz="2800" dirty="0">
                <a:latin typeface="Arial" pitchFamily="34"/>
                <a:ea typeface="Microsoft YaHei" pitchFamily="2"/>
                <a:cs typeface="Arial" pitchFamily="34"/>
              </a:rPr>
              <a:t>LRE</a:t>
            </a:r>
          </a:p>
          <a:p>
            <a:pPr marL="0" lvl="0" indent="0" defTabSz="914400" hangingPunct="0">
              <a:lnSpc>
                <a:spcPct val="90000"/>
              </a:lnSpc>
              <a:spcBef>
                <a:spcPts val="0"/>
              </a:spcBef>
              <a:spcAft>
                <a:spcPts val="1415"/>
              </a:spcAft>
              <a:buSzPct val="45000"/>
              <a:buNone/>
            </a:pPr>
            <a:r>
              <a:rPr lang="en-US" sz="2600" b="1" i="1" dirty="0">
                <a:latin typeface="Arial" pitchFamily="34"/>
                <a:ea typeface="Microsoft YaHei" pitchFamily="2"/>
                <a:cs typeface="Arial" pitchFamily="34"/>
              </a:rPr>
              <a:t>No preferences granted for new and/or interim financing providers</a:t>
            </a:r>
          </a:p>
          <a:p>
            <a:pPr marL="0" lvl="0" indent="0" defTabSz="914400" hangingPunct="0">
              <a:lnSpc>
                <a:spcPct val="90000"/>
              </a:lnSpc>
              <a:spcBef>
                <a:spcPts val="0"/>
              </a:spcBef>
              <a:spcAft>
                <a:spcPts val="1415"/>
              </a:spcAft>
              <a:buSzPct val="45000"/>
              <a:buNone/>
            </a:pPr>
            <a:r>
              <a:rPr lang="en-US" sz="2600" u="sng" dirty="0">
                <a:latin typeface="Arial" pitchFamily="34"/>
                <a:ea typeface="Microsoft YaHei" pitchFamily="2"/>
                <a:cs typeface="Arial" pitchFamily="34"/>
              </a:rPr>
              <a:t>Adverse effect</a:t>
            </a:r>
            <a:r>
              <a:rPr lang="en-US" sz="2600" dirty="0">
                <a:latin typeface="Arial" pitchFamily="34"/>
                <a:ea typeface="Microsoft YaHei" pitchFamily="2"/>
                <a:cs typeface="Arial" pitchFamily="34"/>
              </a:rPr>
              <a:t>: nobody is willing to provide finance to support restructuring</a:t>
            </a:r>
            <a:r>
              <a:rPr lang="lt-LT" sz="2600" dirty="0">
                <a:latin typeface="Arial" pitchFamily="34"/>
                <a:ea typeface="Microsoft YaHei" pitchFamily="2"/>
                <a:cs typeface="Arial" pitchFamily="34"/>
              </a:rPr>
              <a:t>,</a:t>
            </a:r>
            <a:r>
              <a:rPr lang="en-US" sz="2600" dirty="0">
                <a:latin typeface="Arial" pitchFamily="34"/>
                <a:ea typeface="Microsoft YaHei" pitchFamily="2"/>
                <a:cs typeface="Arial" pitchFamily="34"/>
              </a:rPr>
              <a:t> except those cases then there is a majority (control) holding in one creditor’s hands (</a:t>
            </a:r>
            <a:r>
              <a:rPr lang="en-US" sz="2600" i="1" dirty="0">
                <a:latin typeface="Arial" pitchFamily="34"/>
                <a:ea typeface="Microsoft YaHei" pitchFamily="2"/>
                <a:cs typeface="Arial" pitchFamily="34"/>
              </a:rPr>
              <a:t>usually security holder</a:t>
            </a:r>
            <a:r>
              <a:rPr lang="en-US" sz="2600" dirty="0">
                <a:latin typeface="Arial" pitchFamily="34"/>
                <a:ea typeface="Microsoft YaHei" pitchFamily="2"/>
                <a:cs typeface="Arial" pitchFamily="34"/>
              </a:rPr>
              <a:t>)</a:t>
            </a:r>
          </a:p>
          <a:p>
            <a:pPr marL="0" lvl="0" indent="0" defTabSz="914400" hangingPunct="0">
              <a:lnSpc>
                <a:spcPct val="90000"/>
              </a:lnSpc>
              <a:spcBef>
                <a:spcPts val="0"/>
              </a:spcBef>
              <a:spcAft>
                <a:spcPts val="1415"/>
              </a:spcAft>
              <a:buSzPct val="45000"/>
              <a:buNone/>
            </a:pPr>
            <a:r>
              <a:rPr lang="en-US" sz="2800" dirty="0">
                <a:latin typeface="Arial" pitchFamily="34"/>
                <a:ea typeface="Microsoft YaHei" pitchFamily="2"/>
                <a:cs typeface="Arial" pitchFamily="34"/>
              </a:rPr>
              <a:t>Draft Law on Insolvency of Legal Entities (</a:t>
            </a:r>
            <a:r>
              <a:rPr lang="en-US" sz="2800" i="1" dirty="0">
                <a:latin typeface="Arial" pitchFamily="34"/>
                <a:ea typeface="Microsoft YaHei" pitchFamily="2"/>
                <a:cs typeface="Arial" pitchFamily="34"/>
              </a:rPr>
              <a:t>expected in 2019</a:t>
            </a:r>
            <a:r>
              <a:rPr lang="en-US" sz="2800" dirty="0">
                <a:latin typeface="Arial" pitchFamily="34"/>
                <a:ea typeface="Microsoft YaHei" pitchFamily="2"/>
                <a:cs typeface="Arial" pitchFamily="34"/>
              </a:rPr>
              <a:t>)</a:t>
            </a:r>
          </a:p>
          <a:p>
            <a:pPr marL="0" lvl="0" indent="0" defTabSz="914400" hangingPunct="0">
              <a:lnSpc>
                <a:spcPct val="90000"/>
              </a:lnSpc>
              <a:spcBef>
                <a:spcPts val="0"/>
              </a:spcBef>
              <a:spcAft>
                <a:spcPts val="1415"/>
              </a:spcAft>
              <a:buSzPct val="45000"/>
              <a:buNone/>
            </a:pPr>
            <a:r>
              <a:rPr lang="en-US" sz="2600" dirty="0">
                <a:latin typeface="Arial" pitchFamily="34"/>
                <a:ea typeface="Microsoft YaHei" pitchFamily="2"/>
                <a:cs typeface="Arial" pitchFamily="34"/>
              </a:rPr>
              <a:t>Article 94 (2) (a) – ‘first ranking’ is granted to interim financing creditors</a:t>
            </a:r>
          </a:p>
        </p:txBody>
      </p:sp>
    </p:spTree>
    <p:extLst>
      <p:ext uri="{BB962C8B-B14F-4D97-AF65-F5344CB8AC3E}">
        <p14:creationId xmlns:p14="http://schemas.microsoft.com/office/powerpoint/2010/main" val="9277954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6"/>
            <a:ext cx="8229600" cy="3151354"/>
          </a:xfrm>
        </p:spPr>
        <p:txBody>
          <a:bodyPr>
            <a:noAutofit/>
          </a:bodyPr>
          <a:lstStyle/>
          <a:p>
            <a:pPr marL="0" lvl="0" indent="0" defTabSz="914400" hangingPunct="0">
              <a:spcBef>
                <a:spcPts val="640"/>
              </a:spcBef>
              <a:spcAft>
                <a:spcPts val="1200"/>
              </a:spcAft>
              <a:buSzPct val="45000"/>
              <a:buNone/>
            </a:pPr>
            <a:r>
              <a:rPr lang="en-US" sz="2800" dirty="0">
                <a:solidFill>
                  <a:srgbClr val="2A2A2A"/>
                </a:solidFill>
                <a:latin typeface="Arial" pitchFamily="34"/>
                <a:ea typeface="Microsoft YaHei" pitchFamily="2"/>
                <a:cs typeface="Arial" pitchFamily="34"/>
              </a:rPr>
              <a:t>Article 1 (1) (b) of the Proposal</a:t>
            </a:r>
            <a:br>
              <a:rPr lang="en-US" sz="2000" dirty="0">
                <a:solidFill>
                  <a:srgbClr val="2A2A2A"/>
                </a:solidFill>
                <a:latin typeface="Arial" pitchFamily="34"/>
                <a:ea typeface="Microsoft YaHei" pitchFamily="2"/>
                <a:cs typeface="Arial" pitchFamily="34"/>
              </a:rPr>
            </a:br>
            <a:r>
              <a:rPr lang="en-GB" sz="2600" b="1" i="1" dirty="0">
                <a:solidFill>
                  <a:srgbClr val="000000"/>
                </a:solidFill>
                <a:latin typeface="Arial" pitchFamily="34"/>
                <a:ea typeface="Microsoft YaHei" pitchFamily="2"/>
                <a:cs typeface="Arial" pitchFamily="34"/>
              </a:rPr>
              <a:t>procedures </a:t>
            </a:r>
            <a:r>
              <a:rPr lang="en-GB" sz="2600" b="1" i="1" u="sng" dirty="0">
                <a:solidFill>
                  <a:srgbClr val="000000"/>
                </a:solidFill>
                <a:latin typeface="Arial" pitchFamily="34"/>
                <a:ea typeface="Microsoft YaHei" pitchFamily="2"/>
                <a:cs typeface="Arial" pitchFamily="34"/>
              </a:rPr>
              <a:t>leading to a discharge of debts </a:t>
            </a:r>
            <a:r>
              <a:rPr lang="en-GB" sz="2600" b="1" i="1" dirty="0">
                <a:solidFill>
                  <a:srgbClr val="000000"/>
                </a:solidFill>
                <a:latin typeface="Arial" pitchFamily="34"/>
                <a:ea typeface="Microsoft YaHei" pitchFamily="2"/>
                <a:cs typeface="Arial" pitchFamily="34"/>
              </a:rPr>
              <a:t>incurred by over-indebted entrepreneurs and allowing them to take up a new activity</a:t>
            </a:r>
          </a:p>
          <a:p>
            <a:pPr marL="0" lvl="0" indent="0" defTabSz="914400" hangingPunct="0">
              <a:spcBef>
                <a:spcPts val="640"/>
              </a:spcBef>
              <a:spcAft>
                <a:spcPts val="600"/>
              </a:spcAft>
              <a:buSzPct val="45000"/>
              <a:buNone/>
            </a:pPr>
            <a:r>
              <a:rPr lang="en-GB" sz="2800" dirty="0">
                <a:solidFill>
                  <a:srgbClr val="000000"/>
                </a:solidFill>
                <a:latin typeface="Arial" pitchFamily="34"/>
                <a:ea typeface="Microsoft YaHei" pitchFamily="2"/>
                <a:cs typeface="Arial" pitchFamily="34"/>
              </a:rPr>
              <a:t>Article 1 (2) of the LRE</a:t>
            </a:r>
          </a:p>
          <a:p>
            <a:pPr marL="0" lvl="0" indent="0" defTabSz="914400" hangingPunct="0">
              <a:spcBef>
                <a:spcPts val="0"/>
              </a:spcBef>
              <a:buSzPct val="45000"/>
              <a:buNone/>
            </a:pPr>
            <a:r>
              <a:rPr lang="en-GB" sz="2600" b="1" i="1" dirty="0">
                <a:solidFill>
                  <a:srgbClr val="000000"/>
                </a:solidFill>
                <a:latin typeface="Arial" pitchFamily="34"/>
                <a:ea typeface="Microsoft YaHei" pitchFamily="2"/>
                <a:cs typeface="Arial" pitchFamily="34"/>
              </a:rPr>
              <a:t>provide conditions for legal persons in financial difficulties which have not discontinued their economic and commercial activities to maintain and develop these activities, </a:t>
            </a:r>
            <a:r>
              <a:rPr lang="en-GB" sz="2600" b="1" i="1" u="sng" dirty="0">
                <a:solidFill>
                  <a:srgbClr val="000000"/>
                </a:solidFill>
                <a:latin typeface="Arial" pitchFamily="34"/>
                <a:ea typeface="Microsoft YaHei" pitchFamily="2"/>
                <a:cs typeface="Arial" pitchFamily="34"/>
              </a:rPr>
              <a:t>to settle their debts </a:t>
            </a:r>
            <a:r>
              <a:rPr lang="en-GB" sz="2600" b="1" i="1" dirty="0">
                <a:solidFill>
                  <a:srgbClr val="000000"/>
                </a:solidFill>
                <a:latin typeface="Arial" pitchFamily="34"/>
                <a:ea typeface="Microsoft YaHei" pitchFamily="2"/>
                <a:cs typeface="Arial" pitchFamily="34"/>
              </a:rPr>
              <a:t>and to avert bankruptcy</a:t>
            </a:r>
          </a:p>
          <a:p>
            <a:endParaRPr lang="en-US" dirty="0"/>
          </a:p>
        </p:txBody>
      </p:sp>
    </p:spTree>
    <p:extLst>
      <p:ext uri="{BB962C8B-B14F-4D97-AF65-F5344CB8AC3E}">
        <p14:creationId xmlns:p14="http://schemas.microsoft.com/office/powerpoint/2010/main" val="27261786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40633"/>
            <a:ext cx="8229600" cy="3151354"/>
          </a:xfrm>
        </p:spPr>
        <p:txBody>
          <a:bodyPr>
            <a:noAutofit/>
          </a:bodyPr>
          <a:lstStyle/>
          <a:p>
            <a:pPr marL="0" lvl="0" indent="0" defTabSz="914400" hangingPunct="0">
              <a:spcBef>
                <a:spcPts val="0"/>
              </a:spcBef>
              <a:spcAft>
                <a:spcPts val="600"/>
              </a:spcAft>
              <a:buSzPct val="45000"/>
              <a:buNone/>
            </a:pPr>
            <a:r>
              <a:rPr lang="en-GB" sz="2800" dirty="0">
                <a:solidFill>
                  <a:srgbClr val="2A2A2A"/>
                </a:solidFill>
                <a:latin typeface="Arial" pitchFamily="34"/>
                <a:ea typeface="Microsoft YaHei" pitchFamily="2"/>
                <a:cs typeface="Arial" pitchFamily="34"/>
              </a:rPr>
              <a:t>Article 2 (1) (14) of the Proposal</a:t>
            </a:r>
          </a:p>
          <a:p>
            <a:pPr marL="0" lvl="0" indent="0" defTabSz="914400" hangingPunct="0">
              <a:spcBef>
                <a:spcPts val="0"/>
              </a:spcBef>
              <a:spcAft>
                <a:spcPts val="600"/>
              </a:spcAft>
              <a:buSzPct val="45000"/>
              <a:buNone/>
            </a:pPr>
            <a:r>
              <a:rPr lang="en-GB" sz="2600" b="1" i="1" dirty="0">
                <a:solidFill>
                  <a:srgbClr val="000000"/>
                </a:solidFill>
                <a:latin typeface="Arial" pitchFamily="34"/>
                <a:ea typeface="Microsoft YaHei" pitchFamily="2"/>
                <a:cs typeface="Arial" pitchFamily="34"/>
              </a:rPr>
              <a:t>'full discharge of debt' means </a:t>
            </a:r>
            <a:r>
              <a:rPr lang="en-GB" sz="2600" b="1" i="1" u="sng" dirty="0">
                <a:solidFill>
                  <a:srgbClr val="000000"/>
                </a:solidFill>
                <a:latin typeface="Arial" pitchFamily="34"/>
                <a:ea typeface="Microsoft YaHei" pitchFamily="2"/>
                <a:cs typeface="Arial" pitchFamily="34"/>
              </a:rPr>
              <a:t>cancellation of outstanding debt</a:t>
            </a:r>
            <a:r>
              <a:rPr lang="en-GB" sz="2600" b="1" i="1" dirty="0">
                <a:solidFill>
                  <a:srgbClr val="000000"/>
                </a:solidFill>
                <a:latin typeface="Arial" pitchFamily="34"/>
                <a:ea typeface="Microsoft YaHei" pitchFamily="2"/>
                <a:cs typeface="Arial" pitchFamily="34"/>
              </a:rPr>
              <a:t> subsequent to a procedure comprising realisation of assets and/or a repayment/settlement plan</a:t>
            </a:r>
          </a:p>
          <a:p>
            <a:pPr marL="0" lvl="0" indent="0" defTabSz="914400" hangingPunct="0">
              <a:spcBef>
                <a:spcPts val="600"/>
              </a:spcBef>
              <a:spcAft>
                <a:spcPts val="600"/>
              </a:spcAft>
              <a:buSzPct val="45000"/>
              <a:buNone/>
            </a:pPr>
            <a:r>
              <a:rPr lang="en-GB" sz="2800" dirty="0">
                <a:solidFill>
                  <a:srgbClr val="000000"/>
                </a:solidFill>
                <a:latin typeface="Arial" pitchFamily="34"/>
                <a:ea typeface="Microsoft YaHei" pitchFamily="2"/>
                <a:cs typeface="Arial" pitchFamily="34"/>
              </a:rPr>
              <a:t>The LRE and (unfortunately) the Draft Law on Insolvency of Legal Entities</a:t>
            </a:r>
          </a:p>
          <a:p>
            <a:pPr marL="0" lvl="0" indent="0" defTabSz="914400" hangingPunct="0">
              <a:spcBef>
                <a:spcPts val="0"/>
              </a:spcBef>
              <a:buSzPct val="45000"/>
              <a:buNone/>
            </a:pPr>
            <a:r>
              <a:rPr lang="en-GB" sz="2800" b="1" dirty="0">
                <a:solidFill>
                  <a:srgbClr val="000000"/>
                </a:solidFill>
                <a:latin typeface="Arial" pitchFamily="34"/>
                <a:ea typeface="Microsoft YaHei" pitchFamily="2"/>
                <a:cs typeface="Arial" pitchFamily="34"/>
              </a:rPr>
              <a:t>No options for cancellation of remaining debts, even if the restructuring is implemented successfully, with an exception when the creditor waives its claim</a:t>
            </a:r>
          </a:p>
          <a:p>
            <a:endParaRPr lang="en-US" dirty="0"/>
          </a:p>
        </p:txBody>
      </p:sp>
    </p:spTree>
    <p:extLst>
      <p:ext uri="{BB962C8B-B14F-4D97-AF65-F5344CB8AC3E}">
        <p14:creationId xmlns:p14="http://schemas.microsoft.com/office/powerpoint/2010/main" val="130583800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685800" y="1844675"/>
            <a:ext cx="7772400" cy="1620644"/>
          </a:xfrm>
        </p:spPr>
        <p:txBody>
          <a:bodyPr>
            <a:normAutofit fontScale="90000"/>
          </a:bodyPr>
          <a:lstStyle/>
          <a:p>
            <a:r>
              <a:rPr lang="en-US" b="1" noProof="0" dirty="0"/>
              <a:t>The new European Insolvency Regulation 2015/848 and </a:t>
            </a:r>
            <a:r>
              <a:rPr lang="en-US" b="1" noProof="0" dirty="0" err="1"/>
              <a:t>harmonisation</a:t>
            </a:r>
            <a:r>
              <a:rPr lang="en-US" b="1" noProof="0" dirty="0"/>
              <a:t> of insolvency law</a:t>
            </a:r>
          </a:p>
        </p:txBody>
      </p:sp>
      <p:sp>
        <p:nvSpPr>
          <p:cNvPr id="9" name="Subtitle 2"/>
          <p:cNvSpPr>
            <a:spLocks noGrp="1"/>
          </p:cNvSpPr>
          <p:nvPr>
            <p:ph type="subTitle" idx="1"/>
          </p:nvPr>
        </p:nvSpPr>
        <p:spPr>
          <a:xfrm>
            <a:off x="252413" y="3465319"/>
            <a:ext cx="8647112" cy="1752600"/>
          </a:xfrm>
        </p:spPr>
        <p:txBody>
          <a:bodyPr rtlCol="0">
            <a:noAutofit/>
          </a:bodyPr>
          <a:lstStyle/>
          <a:p>
            <a:pPr>
              <a:spcBef>
                <a:spcPts val="1200"/>
              </a:spcBef>
              <a:spcAft>
                <a:spcPts val="1200"/>
              </a:spcAft>
              <a:defRPr/>
            </a:pPr>
            <a:endParaRPr lang="en-US" sz="2800" b="1" noProof="0" dirty="0"/>
          </a:p>
          <a:p>
            <a:pPr>
              <a:spcBef>
                <a:spcPts val="1200"/>
              </a:spcBef>
              <a:spcAft>
                <a:spcPts val="1200"/>
              </a:spcAft>
              <a:defRPr/>
            </a:pPr>
            <a:r>
              <a:rPr lang="en-US" sz="2800" b="1" noProof="0" dirty="0"/>
              <a:t>Alberto Núñez-Lagos</a:t>
            </a:r>
            <a:br>
              <a:rPr lang="en-US" sz="2800" b="1" noProof="0" dirty="0"/>
            </a:br>
            <a:r>
              <a:rPr lang="en-US" sz="2800" noProof="0" dirty="0"/>
              <a:t>Lawyer at </a:t>
            </a:r>
            <a:r>
              <a:rPr lang="en-US" sz="2800" noProof="0" dirty="0" err="1"/>
              <a:t>Uría</a:t>
            </a:r>
            <a:r>
              <a:rPr lang="en-US" sz="2800" noProof="0" dirty="0"/>
              <a:t> Menéndez – </a:t>
            </a:r>
            <a:r>
              <a:rPr lang="en-US" sz="2800" noProof="0" dirty="0" err="1"/>
              <a:t>Proença</a:t>
            </a:r>
            <a:r>
              <a:rPr lang="en-US" sz="2800" noProof="0" dirty="0"/>
              <a:t> de </a:t>
            </a:r>
            <a:r>
              <a:rPr lang="en-US" sz="2800" noProof="0" dirty="0" err="1"/>
              <a:t>Carvalho</a:t>
            </a:r>
            <a:endParaRPr lang="en-US" sz="2800" noProof="0" dirty="0"/>
          </a:p>
        </p:txBody>
      </p:sp>
    </p:spTree>
    <p:extLst>
      <p:ext uri="{BB962C8B-B14F-4D97-AF65-F5344CB8AC3E}">
        <p14:creationId xmlns:p14="http://schemas.microsoft.com/office/powerpoint/2010/main" val="61469059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normAutofit fontScale="90000"/>
          </a:bodyPr>
          <a:lstStyle/>
          <a:p>
            <a:r>
              <a:rPr lang="en-GB" dirty="0"/>
              <a:t>Harmonisation of the insolvency law process</a:t>
            </a:r>
          </a:p>
        </p:txBody>
      </p:sp>
      <p:sp>
        <p:nvSpPr>
          <p:cNvPr id="5" name="2 Marcador de contenido"/>
          <p:cNvSpPr>
            <a:spLocks noGrp="1"/>
          </p:cNvSpPr>
          <p:nvPr>
            <p:ph idx="1"/>
          </p:nvPr>
        </p:nvSpPr>
        <p:spPr>
          <a:xfrm>
            <a:off x="457200" y="2950822"/>
            <a:ext cx="8229600" cy="3151354"/>
          </a:xfrm>
        </p:spPr>
        <p:txBody>
          <a:bodyPr>
            <a:normAutofit fontScale="85000" lnSpcReduction="10000"/>
          </a:bodyPr>
          <a:lstStyle/>
          <a:p>
            <a:r>
              <a:rPr lang="en-US" noProof="0" dirty="0"/>
              <a:t>Proposal for a Directive of the European Parliament and the Council on preventive restructuring frameworks, second chance and measures to increase restructuring, insolvency and discharge procedures</a:t>
            </a:r>
          </a:p>
          <a:p>
            <a:r>
              <a:rPr lang="en-US" noProof="0" dirty="0"/>
              <a:t>Key proposals</a:t>
            </a:r>
          </a:p>
          <a:p>
            <a:r>
              <a:rPr lang="en-US" noProof="0" dirty="0"/>
              <a:t>Our approach to the </a:t>
            </a:r>
            <a:r>
              <a:rPr lang="en-US" noProof="0" dirty="0" err="1"/>
              <a:t>harmonisation</a:t>
            </a:r>
            <a:r>
              <a:rPr lang="en-US" noProof="0" dirty="0"/>
              <a:t> process: a Model Law</a:t>
            </a:r>
          </a:p>
        </p:txBody>
      </p:sp>
    </p:spTree>
    <p:extLst>
      <p:ext uri="{BB962C8B-B14F-4D97-AF65-F5344CB8AC3E}">
        <p14:creationId xmlns:p14="http://schemas.microsoft.com/office/powerpoint/2010/main" val="170850490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normAutofit fontScale="90000"/>
          </a:bodyPr>
          <a:lstStyle/>
          <a:p>
            <a:r>
              <a:rPr lang="en-US" noProof="0" dirty="0"/>
              <a:t>Purpose of the Directive</a:t>
            </a:r>
            <a:br>
              <a:rPr lang="en-US" noProof="0" dirty="0"/>
            </a:br>
            <a:endParaRPr lang="en-US" noProof="0" dirty="0"/>
          </a:p>
        </p:txBody>
      </p:sp>
      <p:sp>
        <p:nvSpPr>
          <p:cNvPr id="5" name="2 Marcador de contenido"/>
          <p:cNvSpPr>
            <a:spLocks noGrp="1"/>
          </p:cNvSpPr>
          <p:nvPr>
            <p:ph idx="1"/>
          </p:nvPr>
        </p:nvSpPr>
        <p:spPr>
          <a:xfrm>
            <a:off x="457200" y="2950822"/>
            <a:ext cx="8229600" cy="3151354"/>
          </a:xfrm>
        </p:spPr>
        <p:txBody>
          <a:bodyPr>
            <a:normAutofit fontScale="85000" lnSpcReduction="10000"/>
          </a:bodyPr>
          <a:lstStyle/>
          <a:p>
            <a:r>
              <a:rPr lang="en-US" noProof="0" dirty="0"/>
              <a:t>One step further towards insolvency </a:t>
            </a:r>
            <a:r>
              <a:rPr lang="en-US" noProof="0" dirty="0" err="1"/>
              <a:t>harmonisation</a:t>
            </a:r>
            <a:r>
              <a:rPr lang="en-US" noProof="0" dirty="0"/>
              <a:t> (2014 Commission Recommendation).</a:t>
            </a:r>
          </a:p>
          <a:p>
            <a:r>
              <a:rPr lang="en-US" noProof="0" dirty="0"/>
              <a:t>Establish a common legal framework which:</a:t>
            </a:r>
          </a:p>
          <a:p>
            <a:pPr lvl="1"/>
            <a:r>
              <a:rPr lang="en-US" noProof="0" dirty="0"/>
              <a:t>maximizes the chances of a company with a viable business being able to restructure its debts.</a:t>
            </a:r>
          </a:p>
          <a:p>
            <a:pPr lvl="1"/>
            <a:r>
              <a:rPr lang="en-US" noProof="0" dirty="0"/>
              <a:t>reduces ability of shareholders and “out of the money” creditors to block viable restructuring proposals.</a:t>
            </a:r>
          </a:p>
          <a:p>
            <a:pPr marL="0" indent="0">
              <a:buNone/>
            </a:pPr>
            <a:endParaRPr lang="en-US" noProof="0" dirty="0"/>
          </a:p>
        </p:txBody>
      </p:sp>
    </p:spTree>
    <p:extLst>
      <p:ext uri="{BB962C8B-B14F-4D97-AF65-F5344CB8AC3E}">
        <p14:creationId xmlns:p14="http://schemas.microsoft.com/office/powerpoint/2010/main" val="83804387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normAutofit/>
          </a:bodyPr>
          <a:lstStyle/>
          <a:p>
            <a:r>
              <a:rPr lang="en-US" noProof="0" dirty="0"/>
              <a:t>Key proposals of the Directive</a:t>
            </a:r>
          </a:p>
        </p:txBody>
      </p:sp>
      <p:sp>
        <p:nvSpPr>
          <p:cNvPr id="5" name="2 Marcador de contenido"/>
          <p:cNvSpPr>
            <a:spLocks noGrp="1"/>
          </p:cNvSpPr>
          <p:nvPr>
            <p:ph idx="1"/>
          </p:nvPr>
        </p:nvSpPr>
        <p:spPr>
          <a:xfrm>
            <a:off x="457200" y="2950822"/>
            <a:ext cx="8229600" cy="3151354"/>
          </a:xfrm>
        </p:spPr>
        <p:txBody>
          <a:bodyPr>
            <a:normAutofit fontScale="62500" lnSpcReduction="20000"/>
          </a:bodyPr>
          <a:lstStyle/>
          <a:p>
            <a:r>
              <a:rPr lang="en-US" noProof="0" dirty="0"/>
              <a:t>Debtor in possession</a:t>
            </a:r>
          </a:p>
          <a:p>
            <a:r>
              <a:rPr lang="en-US" noProof="0" dirty="0"/>
              <a:t>Moratorium</a:t>
            </a:r>
          </a:p>
          <a:p>
            <a:r>
              <a:rPr lang="en-US" noProof="0" dirty="0"/>
              <a:t>Voting threshold</a:t>
            </a:r>
          </a:p>
          <a:p>
            <a:r>
              <a:rPr lang="en-US" noProof="0" dirty="0"/>
              <a:t>Class formation</a:t>
            </a:r>
          </a:p>
          <a:p>
            <a:r>
              <a:rPr lang="en-US" noProof="0" dirty="0"/>
              <a:t>Cross-class cram down</a:t>
            </a:r>
          </a:p>
          <a:p>
            <a:r>
              <a:rPr lang="en-US" noProof="0" dirty="0"/>
              <a:t>“No worse off” principle</a:t>
            </a:r>
          </a:p>
          <a:p>
            <a:r>
              <a:rPr lang="en-US" noProof="0" dirty="0"/>
              <a:t>Absolute priority rule</a:t>
            </a:r>
          </a:p>
          <a:p>
            <a:r>
              <a:rPr lang="en-US" noProof="0" dirty="0"/>
              <a:t>Protection for new financing, interim financing and other restructuring related transactions</a:t>
            </a:r>
          </a:p>
          <a:p>
            <a:r>
              <a:rPr lang="en-US" noProof="0" dirty="0"/>
              <a:t>Limitation of the shareholder’s leverage</a:t>
            </a:r>
          </a:p>
          <a:p>
            <a:endParaRPr lang="en-US" noProof="0" dirty="0"/>
          </a:p>
          <a:p>
            <a:endParaRPr lang="en-US" noProof="0" dirty="0"/>
          </a:p>
        </p:txBody>
      </p:sp>
    </p:spTree>
    <p:extLst>
      <p:ext uri="{BB962C8B-B14F-4D97-AF65-F5344CB8AC3E}">
        <p14:creationId xmlns:p14="http://schemas.microsoft.com/office/powerpoint/2010/main" val="180568371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normAutofit/>
          </a:bodyPr>
          <a:lstStyle/>
          <a:p>
            <a:r>
              <a:rPr lang="en-US" noProof="0" dirty="0"/>
              <a:t>Our proposal: Model Law</a:t>
            </a:r>
          </a:p>
        </p:txBody>
      </p:sp>
      <p:sp>
        <p:nvSpPr>
          <p:cNvPr id="5" name="2 Marcador de contenido"/>
          <p:cNvSpPr>
            <a:spLocks noGrp="1"/>
          </p:cNvSpPr>
          <p:nvPr>
            <p:ph idx="1"/>
          </p:nvPr>
        </p:nvSpPr>
        <p:spPr>
          <a:xfrm>
            <a:off x="457200" y="2950822"/>
            <a:ext cx="8229600" cy="3151354"/>
          </a:xfrm>
        </p:spPr>
        <p:txBody>
          <a:bodyPr>
            <a:normAutofit fontScale="85000" lnSpcReduction="10000"/>
          </a:bodyPr>
          <a:lstStyle/>
          <a:p>
            <a:r>
              <a:rPr lang="en-US" noProof="0" dirty="0"/>
              <a:t>Avoid competition between different legal systems and reduce forum shopping</a:t>
            </a:r>
          </a:p>
          <a:p>
            <a:r>
              <a:rPr lang="en-US" noProof="0" dirty="0"/>
              <a:t>Voluntary basis</a:t>
            </a:r>
          </a:p>
          <a:p>
            <a:r>
              <a:rPr lang="en-US" noProof="0" dirty="0"/>
              <a:t>Liberal vs. conservative</a:t>
            </a:r>
          </a:p>
          <a:p>
            <a:r>
              <a:rPr lang="en-US" noProof="0" dirty="0"/>
              <a:t>Cross border restructuring for large debtors and sophisticated creditors</a:t>
            </a:r>
          </a:p>
          <a:p>
            <a:r>
              <a:rPr lang="en-US" noProof="0" dirty="0"/>
              <a:t>Live together with other local restructuring regulations</a:t>
            </a:r>
          </a:p>
          <a:p>
            <a:endParaRPr lang="en-US" noProof="0" dirty="0"/>
          </a:p>
          <a:p>
            <a:endParaRPr lang="en-US" noProof="0" dirty="0"/>
          </a:p>
          <a:p>
            <a:endParaRPr lang="en-US" noProof="0" dirty="0"/>
          </a:p>
        </p:txBody>
      </p:sp>
    </p:spTree>
    <p:extLst>
      <p:ext uri="{BB962C8B-B14F-4D97-AF65-F5344CB8AC3E}">
        <p14:creationId xmlns:p14="http://schemas.microsoft.com/office/powerpoint/2010/main" val="203474863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normAutofit/>
          </a:bodyPr>
          <a:lstStyle/>
          <a:p>
            <a:r>
              <a:rPr lang="en-US" noProof="0" dirty="0"/>
              <a:t>Model Law (I): Content</a:t>
            </a:r>
          </a:p>
        </p:txBody>
      </p:sp>
      <p:sp>
        <p:nvSpPr>
          <p:cNvPr id="5" name="2 Marcador de contenido"/>
          <p:cNvSpPr>
            <a:spLocks noGrp="1"/>
          </p:cNvSpPr>
          <p:nvPr>
            <p:ph idx="1"/>
          </p:nvPr>
        </p:nvSpPr>
        <p:spPr>
          <a:xfrm>
            <a:off x="457200" y="2950822"/>
            <a:ext cx="8229600" cy="3151354"/>
          </a:xfrm>
        </p:spPr>
        <p:txBody>
          <a:bodyPr>
            <a:normAutofit fontScale="92500" lnSpcReduction="20000"/>
          </a:bodyPr>
          <a:lstStyle/>
          <a:p>
            <a:r>
              <a:rPr lang="en-US" noProof="0" dirty="0"/>
              <a:t>Financial or operative restructuring (needless to be insolvent):</a:t>
            </a:r>
          </a:p>
          <a:p>
            <a:pPr lvl="1"/>
            <a:r>
              <a:rPr lang="en-US" noProof="0" dirty="0"/>
              <a:t>Liquidation of part of business as long as part continues as an ongoing business.</a:t>
            </a:r>
          </a:p>
          <a:p>
            <a:pPr lvl="1"/>
            <a:r>
              <a:rPr lang="en-US" noProof="0" dirty="0"/>
              <a:t>Sale of business units debt free and free of loss making business relations (unless otherwise agreed). Acquirers of business units may force the transfer of all contracts.</a:t>
            </a:r>
          </a:p>
          <a:p>
            <a:pPr lvl="2"/>
            <a:endParaRPr lang="en-US" noProof="0" dirty="0"/>
          </a:p>
          <a:p>
            <a:pPr marL="0" indent="0">
              <a:buNone/>
            </a:pPr>
            <a:endParaRPr lang="en-US" noProof="0" dirty="0"/>
          </a:p>
        </p:txBody>
      </p:sp>
    </p:spTree>
    <p:extLst>
      <p:ext uri="{BB962C8B-B14F-4D97-AF65-F5344CB8AC3E}">
        <p14:creationId xmlns:p14="http://schemas.microsoft.com/office/powerpoint/2010/main" val="149069681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lstStyle/>
          <a:p>
            <a:r>
              <a:rPr lang="en-US" noProof="0" dirty="0"/>
              <a:t>Model Law (II): Voting</a:t>
            </a:r>
          </a:p>
        </p:txBody>
      </p:sp>
      <p:sp>
        <p:nvSpPr>
          <p:cNvPr id="5" name="2 Marcador de contenido"/>
          <p:cNvSpPr>
            <a:spLocks noGrp="1"/>
          </p:cNvSpPr>
          <p:nvPr>
            <p:ph idx="1"/>
          </p:nvPr>
        </p:nvSpPr>
        <p:spPr>
          <a:xfrm>
            <a:off x="457200" y="2950822"/>
            <a:ext cx="8229600" cy="3151354"/>
          </a:xfrm>
        </p:spPr>
        <p:txBody>
          <a:bodyPr>
            <a:normAutofit lnSpcReduction="10000"/>
          </a:bodyPr>
          <a:lstStyle/>
          <a:p>
            <a:r>
              <a:rPr lang="en-US" noProof="0" dirty="0"/>
              <a:t>Voting would depend on the value of the claim. </a:t>
            </a:r>
          </a:p>
          <a:p>
            <a:r>
              <a:rPr lang="en-US" noProof="0" dirty="0"/>
              <a:t>Privileged claims would be valued on the value of the security interests.</a:t>
            </a:r>
          </a:p>
          <a:p>
            <a:r>
              <a:rPr lang="en-US" noProof="0" dirty="0"/>
              <a:t>“Out of the money” claims would have value zero.</a:t>
            </a:r>
          </a:p>
        </p:txBody>
      </p:sp>
    </p:spTree>
    <p:extLst>
      <p:ext uri="{BB962C8B-B14F-4D97-AF65-F5344CB8AC3E}">
        <p14:creationId xmlns:p14="http://schemas.microsoft.com/office/powerpoint/2010/main" val="159705976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lstStyle/>
          <a:p>
            <a:r>
              <a:rPr lang="en-US" noProof="0" dirty="0"/>
              <a:t>Model Law (III): Class formation</a:t>
            </a:r>
          </a:p>
        </p:txBody>
      </p:sp>
      <p:sp>
        <p:nvSpPr>
          <p:cNvPr id="5" name="2 Marcador de contenido"/>
          <p:cNvSpPr>
            <a:spLocks noGrp="1"/>
          </p:cNvSpPr>
          <p:nvPr>
            <p:ph idx="1"/>
          </p:nvPr>
        </p:nvSpPr>
        <p:spPr>
          <a:xfrm>
            <a:off x="457200" y="2950822"/>
            <a:ext cx="8229600" cy="3151354"/>
          </a:xfrm>
        </p:spPr>
        <p:txBody>
          <a:bodyPr>
            <a:noAutofit/>
          </a:bodyPr>
          <a:lstStyle/>
          <a:p>
            <a:r>
              <a:rPr lang="en-US" sz="2000" noProof="0" dirty="0"/>
              <a:t>Free formation of classes: creditors with rights sufficiently similar to justify considering the members of the class an homogeneous group with commonality of interest.</a:t>
            </a:r>
          </a:p>
          <a:p>
            <a:r>
              <a:rPr lang="en-US" sz="2000" noProof="0" dirty="0"/>
              <a:t>Privileged creditors and creditors for indemnification claims arising from termination of agreements should be considered as a class. </a:t>
            </a:r>
          </a:p>
          <a:p>
            <a:r>
              <a:rPr lang="en-US" sz="2000" noProof="0" dirty="0"/>
              <a:t>Workers and public creditors (i.e. tax and SS) should be prohibited from forming a special class or have any other type of privilege.</a:t>
            </a:r>
          </a:p>
          <a:p>
            <a:r>
              <a:rPr lang="en-US" sz="2000" noProof="0" dirty="0"/>
              <a:t>Equity and subordinated creditors (i.e. groups/management/equity related creditors) have no vote or say.</a:t>
            </a:r>
          </a:p>
        </p:txBody>
      </p:sp>
    </p:spTree>
    <p:extLst>
      <p:ext uri="{BB962C8B-B14F-4D97-AF65-F5344CB8AC3E}">
        <p14:creationId xmlns:p14="http://schemas.microsoft.com/office/powerpoint/2010/main" val="38541692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normAutofit/>
          </a:bodyPr>
          <a:lstStyle/>
          <a:p>
            <a:r>
              <a:rPr lang="en-US" noProof="0" dirty="0"/>
              <a:t>Model Law (IV): Equity holders</a:t>
            </a:r>
          </a:p>
        </p:txBody>
      </p:sp>
      <p:sp>
        <p:nvSpPr>
          <p:cNvPr id="5" name="2 Marcador de contenido"/>
          <p:cNvSpPr>
            <a:spLocks noGrp="1"/>
          </p:cNvSpPr>
          <p:nvPr>
            <p:ph idx="1"/>
          </p:nvPr>
        </p:nvSpPr>
        <p:spPr>
          <a:xfrm>
            <a:off x="457200" y="2950822"/>
            <a:ext cx="8229600" cy="3151354"/>
          </a:xfrm>
        </p:spPr>
        <p:txBody>
          <a:bodyPr>
            <a:normAutofit fontScale="92500" lnSpcReduction="20000"/>
          </a:bodyPr>
          <a:lstStyle/>
          <a:p>
            <a:r>
              <a:rPr lang="en-US" noProof="0" dirty="0"/>
              <a:t>Where approval by shareholder’s meeting is required because a corporate implementation is needed (e.g. debt for equity swap), equity holder’s consent may be substituted by creditors if they try to hinder the passing of such resolutions.</a:t>
            </a:r>
          </a:p>
          <a:p>
            <a:r>
              <a:rPr lang="en-US" noProof="0" dirty="0"/>
              <a:t>Assumption that corporate laws will not be harmonized.</a:t>
            </a:r>
          </a:p>
        </p:txBody>
      </p:sp>
    </p:spTree>
    <p:extLst>
      <p:ext uri="{BB962C8B-B14F-4D97-AF65-F5344CB8AC3E}">
        <p14:creationId xmlns:p14="http://schemas.microsoft.com/office/powerpoint/2010/main" val="89154550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normAutofit fontScale="90000"/>
          </a:bodyPr>
          <a:lstStyle/>
          <a:p>
            <a:r>
              <a:rPr lang="en-US" noProof="0" dirty="0"/>
              <a:t>Model Law (V): Cross-class cram down</a:t>
            </a:r>
          </a:p>
        </p:txBody>
      </p:sp>
      <p:sp>
        <p:nvSpPr>
          <p:cNvPr id="5" name="2 Marcador de contenido"/>
          <p:cNvSpPr>
            <a:spLocks noGrp="1"/>
          </p:cNvSpPr>
          <p:nvPr>
            <p:ph idx="1"/>
          </p:nvPr>
        </p:nvSpPr>
        <p:spPr>
          <a:xfrm>
            <a:off x="457200" y="2950822"/>
            <a:ext cx="8229600" cy="3151354"/>
          </a:xfrm>
        </p:spPr>
        <p:txBody>
          <a:bodyPr>
            <a:normAutofit fontScale="85000" lnSpcReduction="20000"/>
          </a:bodyPr>
          <a:lstStyle/>
          <a:p>
            <a:r>
              <a:rPr lang="en-US" noProof="0" dirty="0"/>
              <a:t>Should be possible between classes. </a:t>
            </a:r>
          </a:p>
          <a:p>
            <a:r>
              <a:rPr lang="en-US" noProof="0" dirty="0"/>
              <a:t>Rebel classes would be paid in full and in advance of any other past claim (but not immediately) but subordinated to new claims including new money except in a future liquidation.  </a:t>
            </a:r>
          </a:p>
          <a:p>
            <a:pPr lvl="1"/>
            <a:r>
              <a:rPr lang="en-US" noProof="0" dirty="0"/>
              <a:t>Privilege only applicable while the restructuring plan is in place. </a:t>
            </a:r>
          </a:p>
          <a:p>
            <a:pPr lvl="1"/>
            <a:r>
              <a:rPr lang="en-US" noProof="0" dirty="0"/>
              <a:t>In the event that the restructuring is a failure classes would be paid in accordance with waterfall.</a:t>
            </a:r>
          </a:p>
        </p:txBody>
      </p:sp>
    </p:spTree>
    <p:extLst>
      <p:ext uri="{BB962C8B-B14F-4D97-AF65-F5344CB8AC3E}">
        <p14:creationId xmlns:p14="http://schemas.microsoft.com/office/powerpoint/2010/main" val="121196464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normAutofit fontScale="90000"/>
          </a:bodyPr>
          <a:lstStyle/>
          <a:p>
            <a:r>
              <a:rPr lang="en-US" noProof="0" dirty="0"/>
              <a:t>Model Law (VI): Judicial intervention</a:t>
            </a:r>
          </a:p>
        </p:txBody>
      </p:sp>
      <p:sp>
        <p:nvSpPr>
          <p:cNvPr id="5" name="2 Marcador de contenido"/>
          <p:cNvSpPr>
            <a:spLocks noGrp="1"/>
          </p:cNvSpPr>
          <p:nvPr>
            <p:ph idx="1"/>
          </p:nvPr>
        </p:nvSpPr>
        <p:spPr>
          <a:xfrm>
            <a:off x="457200" y="2950822"/>
            <a:ext cx="8229600" cy="3151354"/>
          </a:xfrm>
        </p:spPr>
        <p:txBody>
          <a:bodyPr>
            <a:normAutofit fontScale="70000" lnSpcReduction="20000"/>
          </a:bodyPr>
          <a:lstStyle/>
          <a:p>
            <a:r>
              <a:rPr lang="en-US" noProof="0" dirty="0"/>
              <a:t>Judicial confirmation: </a:t>
            </a:r>
          </a:p>
          <a:p>
            <a:pPr lvl="1"/>
            <a:r>
              <a:rPr lang="en-US" noProof="0" dirty="0"/>
              <a:t>Once the restructuring plan has been approved by the required majorities, the debtor or the creditors may request its homologation to the Court (and cram down to dissenting creditors/classes).</a:t>
            </a:r>
          </a:p>
          <a:p>
            <a:pPr lvl="1"/>
            <a:r>
              <a:rPr lang="en-US" noProof="0" dirty="0"/>
              <a:t>The Court will confirm the restructuring plan if it fulfils all legal requirements (majorities, viability plan, etc.). </a:t>
            </a:r>
          </a:p>
          <a:p>
            <a:r>
              <a:rPr lang="en-US" noProof="0" dirty="0"/>
              <a:t>Appeal:</a:t>
            </a:r>
          </a:p>
          <a:p>
            <a:pPr lvl="1"/>
            <a:r>
              <a:rPr lang="en-US" noProof="0" dirty="0"/>
              <a:t>The judicial approval of the restructuring plan may be subject to a second instance but only where the judge has clearly given a wrongful ruling (</a:t>
            </a:r>
            <a:r>
              <a:rPr lang="en-US" i="1" noProof="0" dirty="0"/>
              <a:t>numerus </a:t>
            </a:r>
            <a:r>
              <a:rPr lang="en-US" i="1" noProof="0" dirty="0" err="1"/>
              <a:t>clausus</a:t>
            </a:r>
            <a:r>
              <a:rPr lang="en-US" noProof="0" dirty="0"/>
              <a:t>). </a:t>
            </a:r>
          </a:p>
        </p:txBody>
      </p:sp>
    </p:spTree>
    <p:extLst>
      <p:ext uri="{BB962C8B-B14F-4D97-AF65-F5344CB8AC3E}">
        <p14:creationId xmlns:p14="http://schemas.microsoft.com/office/powerpoint/2010/main" val="60737991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normAutofit fontScale="90000"/>
          </a:bodyPr>
          <a:lstStyle/>
          <a:p>
            <a:r>
              <a:rPr lang="en-US" noProof="0" dirty="0"/>
              <a:t>Model Law (VII): Breach of the restructuring agreement</a:t>
            </a:r>
          </a:p>
        </p:txBody>
      </p:sp>
      <p:sp>
        <p:nvSpPr>
          <p:cNvPr id="5" name="2 Marcador de contenido"/>
          <p:cNvSpPr>
            <a:spLocks noGrp="1"/>
          </p:cNvSpPr>
          <p:nvPr>
            <p:ph idx="1"/>
          </p:nvPr>
        </p:nvSpPr>
        <p:spPr>
          <a:xfrm>
            <a:off x="457200" y="2950822"/>
            <a:ext cx="8229600" cy="3151354"/>
          </a:xfrm>
        </p:spPr>
        <p:txBody>
          <a:bodyPr/>
          <a:lstStyle/>
          <a:p>
            <a:r>
              <a:rPr lang="en-US" noProof="0" dirty="0"/>
              <a:t>Effects: reinstate the former creditor’s rights (from the original restructuring agreement) except for the new money.</a:t>
            </a:r>
          </a:p>
          <a:p>
            <a:r>
              <a:rPr lang="en-US" noProof="0" dirty="0"/>
              <a:t>Should there be a limit on the adoption of restructuring plans?</a:t>
            </a:r>
          </a:p>
        </p:txBody>
      </p:sp>
    </p:spTree>
    <p:extLst>
      <p:ext uri="{BB962C8B-B14F-4D97-AF65-F5344CB8AC3E}">
        <p14:creationId xmlns:p14="http://schemas.microsoft.com/office/powerpoint/2010/main" val="124442360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457200" y="1625259"/>
            <a:ext cx="8229600" cy="1143000"/>
          </a:xfrm>
        </p:spPr>
        <p:txBody>
          <a:bodyPr/>
          <a:lstStyle/>
          <a:p>
            <a:r>
              <a:rPr lang="en-US" noProof="0" dirty="0"/>
              <a:t>Model Law (VIII): Moratorium</a:t>
            </a:r>
          </a:p>
        </p:txBody>
      </p:sp>
      <p:sp>
        <p:nvSpPr>
          <p:cNvPr id="5" name="2 Marcador de contenido"/>
          <p:cNvSpPr>
            <a:spLocks noGrp="1"/>
          </p:cNvSpPr>
          <p:nvPr>
            <p:ph idx="1"/>
          </p:nvPr>
        </p:nvSpPr>
        <p:spPr>
          <a:xfrm>
            <a:off x="457200" y="2950822"/>
            <a:ext cx="8229600" cy="3151354"/>
          </a:xfrm>
        </p:spPr>
        <p:txBody>
          <a:bodyPr>
            <a:normAutofit fontScale="92500"/>
          </a:bodyPr>
          <a:lstStyle/>
          <a:p>
            <a:r>
              <a:rPr lang="en-US" noProof="0" dirty="0"/>
              <a:t>All kinds of actions, security and equivalent measures (enforcement, termination of contracts, ipso facto clauses, set off).</a:t>
            </a:r>
          </a:p>
          <a:p>
            <a:r>
              <a:rPr lang="en-US" noProof="0" dirty="0"/>
              <a:t>All kinds of creditors without exceptions</a:t>
            </a:r>
          </a:p>
          <a:p>
            <a:r>
              <a:rPr lang="en-US" noProof="0" dirty="0"/>
              <a:t>Exception: third parties (i.e. guarantors), unless they are subject to the rules of the proceedings.</a:t>
            </a:r>
          </a:p>
        </p:txBody>
      </p:sp>
    </p:spTree>
    <p:extLst>
      <p:ext uri="{BB962C8B-B14F-4D97-AF65-F5344CB8AC3E}">
        <p14:creationId xmlns:p14="http://schemas.microsoft.com/office/powerpoint/2010/main" val="68420706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457200" y="1269641"/>
            <a:ext cx="8229600" cy="1143000"/>
          </a:xfrm>
        </p:spPr>
        <p:txBody>
          <a:bodyPr/>
          <a:lstStyle/>
          <a:p>
            <a:pPr eaLnBrk="1" hangingPunct="1"/>
            <a:r>
              <a:rPr lang="en-US" b="1" dirty="0"/>
              <a:t>Coffee Break</a:t>
            </a:r>
          </a:p>
        </p:txBody>
      </p:sp>
      <p:sp>
        <p:nvSpPr>
          <p:cNvPr id="5" name="Subtitle 1"/>
          <p:cNvSpPr txBox="1">
            <a:spLocks/>
          </p:cNvSpPr>
          <p:nvPr/>
        </p:nvSpPr>
        <p:spPr bwMode="auto">
          <a:xfrm>
            <a:off x="230188" y="2462980"/>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Kindly Sponsored by:</a:t>
            </a:r>
          </a:p>
        </p:txBody>
      </p:sp>
      <p:sp>
        <p:nvSpPr>
          <p:cNvPr id="9" name="Subtitle 1"/>
          <p:cNvSpPr txBox="1">
            <a:spLocks/>
          </p:cNvSpPr>
          <p:nvPr/>
        </p:nvSpPr>
        <p:spPr bwMode="auto">
          <a:xfrm>
            <a:off x="230488" y="4559710"/>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﻿www.troostwijkauctions.com</a:t>
            </a: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21948" y="3191940"/>
            <a:ext cx="6698072" cy="1063392"/>
          </a:xfrm>
          <a:prstGeom prst="rect">
            <a:avLst/>
          </a:prstGeom>
        </p:spPr>
      </p:pic>
    </p:spTree>
    <p:extLst>
      <p:ext uri="{BB962C8B-B14F-4D97-AF65-F5344CB8AC3E}">
        <p14:creationId xmlns:p14="http://schemas.microsoft.com/office/powerpoint/2010/main" val="106062840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457200" y="1267248"/>
            <a:ext cx="8229600" cy="1143000"/>
          </a:xfrm>
        </p:spPr>
        <p:txBody>
          <a:bodyPr/>
          <a:lstStyle/>
          <a:p>
            <a:pPr eaLnBrk="1" hangingPunct="1"/>
            <a:r>
              <a:rPr lang="en-US" b="1" dirty="0"/>
              <a:t>Technical Session</a:t>
            </a:r>
          </a:p>
        </p:txBody>
      </p:sp>
      <p:sp>
        <p:nvSpPr>
          <p:cNvPr id="6" name="Subtitle 1"/>
          <p:cNvSpPr txBox="1">
            <a:spLocks/>
          </p:cNvSpPr>
          <p:nvPr/>
        </p:nvSpPr>
        <p:spPr bwMode="auto">
          <a:xfrm>
            <a:off x="230188" y="2410248"/>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Kindly Sponsored by:</a:t>
            </a:r>
          </a:p>
        </p:txBody>
      </p:sp>
      <p:sp>
        <p:nvSpPr>
          <p:cNvPr id="9" name="Subtitle 1"/>
          <p:cNvSpPr txBox="1">
            <a:spLocks/>
          </p:cNvSpPr>
          <p:nvPr/>
        </p:nvSpPr>
        <p:spPr bwMode="auto">
          <a:xfrm>
            <a:off x="230488" y="5749426"/>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err="1">
                <a:latin typeface="Calibri" charset="0"/>
                <a:ea typeface="Calibri" charset="0"/>
                <a:cs typeface="Calibri" charset="0"/>
              </a:rPr>
              <a:t>www.cnajmj.fr</a:t>
            </a:r>
            <a:endParaRPr lang="en-US" sz="2400" dirty="0">
              <a:latin typeface="Calibri" charset="0"/>
              <a:ea typeface="Calibri" charset="0"/>
              <a:cs typeface="Calibri"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600677" y="2913486"/>
            <a:ext cx="1938636" cy="2728452"/>
          </a:xfrm>
          <a:prstGeom prst="rect">
            <a:avLst/>
          </a:prstGeom>
        </p:spPr>
      </p:pic>
    </p:spTree>
    <p:extLst>
      <p:ext uri="{BB962C8B-B14F-4D97-AF65-F5344CB8AC3E}">
        <p14:creationId xmlns:p14="http://schemas.microsoft.com/office/powerpoint/2010/main" val="152084388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167148" y="2178972"/>
            <a:ext cx="8809704" cy="1470025"/>
          </a:xfrm>
        </p:spPr>
        <p:txBody>
          <a:bodyPr>
            <a:normAutofit fontScale="90000"/>
          </a:bodyPr>
          <a:lstStyle/>
          <a:p>
            <a:r>
              <a:rPr lang="en-US" b="1" dirty="0"/>
              <a:t>Session 2: </a:t>
            </a:r>
            <a:br>
              <a:rPr lang="en-US" b="1" dirty="0"/>
            </a:br>
            <a:r>
              <a:rPr lang="en-US" b="1" dirty="0"/>
              <a:t>Recast of the European Insolvency Regulation – Is it a helpful tool?</a:t>
            </a:r>
            <a:br>
              <a:rPr lang="en-US" b="1" dirty="0"/>
            </a:br>
            <a:endParaRPr lang="en-US" b="1" dirty="0"/>
          </a:p>
        </p:txBody>
      </p:sp>
      <p:sp>
        <p:nvSpPr>
          <p:cNvPr id="3" name="Subtitle 2"/>
          <p:cNvSpPr>
            <a:spLocks noGrp="1"/>
          </p:cNvSpPr>
          <p:nvPr>
            <p:ph type="subTitle" idx="1"/>
          </p:nvPr>
        </p:nvSpPr>
        <p:spPr>
          <a:xfrm>
            <a:off x="252413" y="3770119"/>
            <a:ext cx="8647112" cy="1752600"/>
          </a:xfrm>
        </p:spPr>
        <p:txBody>
          <a:bodyPr rtlCol="0">
            <a:noAutofit/>
          </a:bodyPr>
          <a:lstStyle/>
          <a:p>
            <a:pPr>
              <a:defRPr/>
            </a:pPr>
            <a:r>
              <a:rPr lang="en-GB" sz="2400" b="1" i="1" dirty="0"/>
              <a:t>Moderator: </a:t>
            </a:r>
            <a:r>
              <a:rPr lang="en-GB" sz="2400" b="1" dirty="0"/>
              <a:t>Evert Verwey, Co-Chair of the INSOL Europe EECC, Clifford Chance LLP, The Netherlands</a:t>
            </a:r>
            <a:r>
              <a:rPr lang="en-US" sz="2400" dirty="0"/>
              <a:t> </a:t>
            </a:r>
            <a:endParaRPr lang="en-GB" sz="2400" b="1" dirty="0"/>
          </a:p>
          <a:p>
            <a:r>
              <a:rPr lang="en-GB" sz="2400" b="1" dirty="0"/>
              <a:t>Dr. </a:t>
            </a:r>
            <a:r>
              <a:rPr lang="en-GB" sz="2400" b="1" dirty="0" err="1"/>
              <a:t>Björn</a:t>
            </a:r>
            <a:r>
              <a:rPr lang="en-GB" sz="2400" b="1" dirty="0"/>
              <a:t> </a:t>
            </a:r>
            <a:r>
              <a:rPr lang="en-GB" sz="2400" b="1" dirty="0" err="1"/>
              <a:t>Laukemann</a:t>
            </a:r>
            <a:r>
              <a:rPr lang="en-GB" sz="2400" b="1" dirty="0"/>
              <a:t>, Max Planck Institute for International,</a:t>
            </a:r>
            <a:br>
              <a:rPr lang="en-GB" sz="2400" b="1" dirty="0"/>
            </a:br>
            <a:r>
              <a:rPr lang="en-GB" sz="2400" b="1" dirty="0"/>
              <a:t>European and Regulatory Procedural Law, Luxembourg</a:t>
            </a:r>
          </a:p>
          <a:p>
            <a:r>
              <a:rPr lang="en-GB" sz="2400" b="1" dirty="0"/>
              <a:t>Judge </a:t>
            </a:r>
            <a:r>
              <a:rPr lang="en-GB" sz="2400" b="1" dirty="0" err="1"/>
              <a:t>Miodrag</a:t>
            </a:r>
            <a:r>
              <a:rPr lang="en-GB" sz="2400" b="1" dirty="0"/>
              <a:t> </a:t>
            </a:r>
            <a:r>
              <a:rPr lang="en-GB" sz="2400" b="1" dirty="0" err="1"/>
              <a:t>Dordevic</a:t>
            </a:r>
            <a:r>
              <a:rPr lang="en-GB" sz="2400" b="1" dirty="0"/>
              <a:t>, Supreme Court, Slovenia</a:t>
            </a:r>
          </a:p>
          <a:p>
            <a:r>
              <a:rPr lang="en-GB" sz="2400" b="1" dirty="0"/>
              <a:t>Robert van Galen, </a:t>
            </a:r>
            <a:r>
              <a:rPr lang="en-GB" sz="2400" b="1" dirty="0" err="1"/>
              <a:t>NautaDuthil</a:t>
            </a:r>
            <a:r>
              <a:rPr lang="en-GB" sz="2400" b="1" dirty="0"/>
              <a:t>, The Netherlands</a:t>
            </a:r>
            <a:endParaRPr lang="en-US" sz="2400" b="1" dirty="0"/>
          </a:p>
        </p:txBody>
      </p:sp>
    </p:spTree>
    <p:extLst>
      <p:ext uri="{BB962C8B-B14F-4D97-AF65-F5344CB8AC3E}">
        <p14:creationId xmlns:p14="http://schemas.microsoft.com/office/powerpoint/2010/main" val="33239996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DDF3B41-4485-4BB7-87C6-7227CB5C2204}"/>
              </a:ext>
            </a:extLst>
          </p:cNvPr>
          <p:cNvSpPr>
            <a:spLocks noGrp="1"/>
          </p:cNvSpPr>
          <p:nvPr>
            <p:ph type="title"/>
          </p:nvPr>
        </p:nvSpPr>
        <p:spPr>
          <a:xfrm>
            <a:off x="457200" y="1234734"/>
            <a:ext cx="8229600" cy="1143000"/>
          </a:xfrm>
        </p:spPr>
        <p:txBody>
          <a:bodyPr/>
          <a:lstStyle/>
          <a:p>
            <a:r>
              <a:rPr lang="en-US" dirty="0"/>
              <a:t>AGENDA</a:t>
            </a:r>
          </a:p>
        </p:txBody>
      </p:sp>
      <p:sp>
        <p:nvSpPr>
          <p:cNvPr id="41" name="Slide Number Placeholder 4">
            <a:extLst>
              <a:ext uri="{FF2B5EF4-FFF2-40B4-BE49-F238E27FC236}">
                <a16:creationId xmlns:a16="http://schemas.microsoft.com/office/drawing/2014/main" id="{E7D6CC88-0F23-4D33-877E-C1168AC2EEBC}"/>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object 28">
            <a:extLst>
              <a:ext uri="{FF2B5EF4-FFF2-40B4-BE49-F238E27FC236}">
                <a16:creationId xmlns:a16="http://schemas.microsoft.com/office/drawing/2014/main" id="{6F898E0D-3CA6-4715-979F-1DA821266D62}"/>
              </a:ext>
            </a:extLst>
          </p:cNvPr>
          <p:cNvSpPr txBox="1">
            <a:spLocks/>
          </p:cNvSpPr>
          <p:nvPr/>
        </p:nvSpPr>
        <p:spPr>
          <a:xfrm>
            <a:off x="3370711" y="2545892"/>
            <a:ext cx="2396169" cy="2302333"/>
          </a:xfrm>
          <a:prstGeom prst="ellipse">
            <a:avLst/>
          </a:prstGeom>
          <a:solidFill>
            <a:schemeClr val="accent2">
              <a:lumMod val="20000"/>
              <a:lumOff val="80000"/>
            </a:schemeClr>
          </a:solidFill>
          <a:ln w="25400">
            <a:solidFill>
              <a:schemeClr val="bg1"/>
            </a:solidFill>
          </a:ln>
        </p:spPr>
        <p:txBody>
          <a:bodyPr vert="horz" wrap="none" lIns="0" tIns="0" rIns="0" bIns="0" rtlCol="0" anchor="ctr">
            <a:noAutofit/>
          </a:bodyPr>
          <a:lstStyle/>
          <a:p>
            <a:pPr marL="0" marR="159385"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Arial"/>
              </a:rPr>
              <a:t>Cooperation and </a:t>
            </a:r>
            <a:br>
              <a:rPr kumimoji="0" lang="en-US" sz="1800" b="0" i="0" u="none" strike="noStrike" kern="1200" cap="none" spc="0" normalizeH="0" baseline="0" noProof="0" dirty="0">
                <a:ln>
                  <a:noFill/>
                </a:ln>
                <a:solidFill>
                  <a:prstClr val="black"/>
                </a:solidFill>
                <a:effectLst/>
                <a:uLnTx/>
                <a:uFillTx/>
                <a:latin typeface="Calibri"/>
                <a:ea typeface="+mn-ea"/>
                <a:cs typeface="Arial"/>
              </a:rPr>
            </a:br>
            <a:r>
              <a:rPr kumimoji="0" lang="en-US" sz="1800" b="0" i="0" u="none" strike="noStrike" kern="1200" cap="none" spc="0" normalizeH="0" baseline="0" noProof="0" dirty="0">
                <a:ln>
                  <a:noFill/>
                </a:ln>
                <a:solidFill>
                  <a:prstClr val="black"/>
                </a:solidFill>
                <a:effectLst/>
                <a:uLnTx/>
                <a:uFillTx/>
                <a:latin typeface="Calibri"/>
                <a:ea typeface="+mn-ea"/>
                <a:cs typeface="Arial"/>
              </a:rPr>
              <a:t>communication in </a:t>
            </a:r>
            <a:br>
              <a:rPr kumimoji="0" lang="en-US" sz="1800" b="0" i="0" u="none" strike="noStrike" kern="1200" cap="none" spc="0" normalizeH="0" baseline="0" noProof="0" dirty="0">
                <a:ln>
                  <a:noFill/>
                </a:ln>
                <a:solidFill>
                  <a:prstClr val="black"/>
                </a:solidFill>
                <a:effectLst/>
                <a:uLnTx/>
                <a:uFillTx/>
                <a:latin typeface="Calibri"/>
                <a:ea typeface="+mn-ea"/>
                <a:cs typeface="Arial"/>
              </a:rPr>
            </a:br>
            <a:r>
              <a:rPr kumimoji="0" lang="en-US" sz="1800" b="0" i="0" u="none" strike="noStrike" kern="1200" cap="none" spc="0" normalizeH="0" baseline="0" noProof="0" dirty="0">
                <a:ln>
                  <a:noFill/>
                </a:ln>
                <a:solidFill>
                  <a:prstClr val="black"/>
                </a:solidFill>
                <a:effectLst/>
                <a:uLnTx/>
                <a:uFillTx/>
                <a:latin typeface="Calibri"/>
                <a:ea typeface="+mn-ea"/>
                <a:cs typeface="Arial"/>
              </a:rPr>
              <a:t>general and between </a:t>
            </a:r>
            <a:br>
              <a:rPr kumimoji="0" lang="en-US" sz="1800" b="0" i="0" u="none" strike="noStrike" kern="1200" cap="none" spc="0" normalizeH="0" baseline="0" noProof="0" dirty="0">
                <a:ln>
                  <a:noFill/>
                </a:ln>
                <a:solidFill>
                  <a:prstClr val="black"/>
                </a:solidFill>
                <a:effectLst/>
                <a:uLnTx/>
                <a:uFillTx/>
                <a:latin typeface="Calibri"/>
                <a:ea typeface="+mn-ea"/>
                <a:cs typeface="Arial"/>
              </a:rPr>
            </a:br>
            <a:r>
              <a:rPr kumimoji="0" lang="en-US" sz="1800" b="0" i="0" u="none" strike="noStrike" kern="1200" cap="none" spc="0" normalizeH="0" baseline="0" noProof="0" dirty="0">
                <a:ln>
                  <a:noFill/>
                </a:ln>
                <a:solidFill>
                  <a:prstClr val="black"/>
                </a:solidFill>
                <a:effectLst/>
                <a:uLnTx/>
                <a:uFillTx/>
                <a:latin typeface="Calibri"/>
                <a:ea typeface="+mn-ea"/>
                <a:cs typeface="Arial"/>
              </a:rPr>
              <a:t>courts under </a:t>
            </a:r>
            <a:br>
              <a:rPr kumimoji="0" lang="en-US" sz="1800" b="0" i="0" u="none" strike="noStrike" kern="1200" cap="none" spc="0" normalizeH="0" baseline="0" noProof="0" dirty="0">
                <a:ln>
                  <a:noFill/>
                </a:ln>
                <a:solidFill>
                  <a:prstClr val="black"/>
                </a:solidFill>
                <a:effectLst/>
                <a:uLnTx/>
                <a:uFillTx/>
                <a:latin typeface="Calibri"/>
                <a:ea typeface="+mn-ea"/>
                <a:cs typeface="Arial"/>
              </a:rPr>
            </a:br>
            <a:r>
              <a:rPr kumimoji="0" lang="en-US" sz="1800" b="0" i="0" u="none" strike="noStrike" kern="1200" cap="none" spc="0" normalizeH="0" baseline="0" noProof="0" dirty="0">
                <a:ln>
                  <a:noFill/>
                </a:ln>
                <a:solidFill>
                  <a:prstClr val="black"/>
                </a:solidFill>
                <a:effectLst/>
                <a:uLnTx/>
                <a:uFillTx/>
                <a:latin typeface="Calibri"/>
                <a:ea typeface="+mn-ea"/>
                <a:cs typeface="Arial"/>
              </a:rPr>
              <a:t>the recast EIR</a:t>
            </a:r>
          </a:p>
        </p:txBody>
      </p:sp>
      <p:sp>
        <p:nvSpPr>
          <p:cNvPr id="35" name="object 29">
            <a:extLst>
              <a:ext uri="{FF2B5EF4-FFF2-40B4-BE49-F238E27FC236}">
                <a16:creationId xmlns:a16="http://schemas.microsoft.com/office/drawing/2014/main" id="{DE6768D1-E74D-481C-BC4D-60C719218F83}"/>
              </a:ext>
            </a:extLst>
          </p:cNvPr>
          <p:cNvSpPr txBox="1">
            <a:spLocks/>
          </p:cNvSpPr>
          <p:nvPr/>
        </p:nvSpPr>
        <p:spPr>
          <a:xfrm>
            <a:off x="6289619" y="2545892"/>
            <a:ext cx="2396169" cy="2302333"/>
          </a:xfrm>
          <a:prstGeom prst="ellipse">
            <a:avLst/>
          </a:prstGeom>
          <a:solidFill>
            <a:schemeClr val="accent2">
              <a:lumMod val="20000"/>
              <a:lumOff val="80000"/>
            </a:schemeClr>
          </a:solidFill>
          <a:ln w="25400">
            <a:solidFill>
              <a:schemeClr val="bg1"/>
            </a:solidFill>
          </a:ln>
        </p:spPr>
        <p:txBody>
          <a:bodyPr vert="horz" wrap="square" lIns="0" tIns="0" r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black"/>
                </a:solidFill>
                <a:effectLst/>
                <a:uLnTx/>
                <a:uFillTx/>
                <a:latin typeface="Calibri"/>
                <a:ea typeface="+mn-ea"/>
                <a:cs typeface="+mn-cs"/>
              </a:rPr>
              <a:t>NIKI Air</a:t>
            </a:r>
          </a:p>
        </p:txBody>
      </p:sp>
      <p:sp>
        <p:nvSpPr>
          <p:cNvPr id="36" name="object 30">
            <a:extLst>
              <a:ext uri="{FF2B5EF4-FFF2-40B4-BE49-F238E27FC236}">
                <a16:creationId xmlns:a16="http://schemas.microsoft.com/office/drawing/2014/main" id="{0FF9E699-D751-4656-8EB9-A76CA2ED24D9}"/>
              </a:ext>
            </a:extLst>
          </p:cNvPr>
          <p:cNvSpPr txBox="1">
            <a:spLocks/>
          </p:cNvSpPr>
          <p:nvPr/>
        </p:nvSpPr>
        <p:spPr>
          <a:xfrm>
            <a:off x="4830164" y="4185516"/>
            <a:ext cx="2396169" cy="2302333"/>
          </a:xfrm>
          <a:prstGeom prst="ellipse">
            <a:avLst/>
          </a:prstGeom>
          <a:solidFill>
            <a:schemeClr val="accent2">
              <a:lumMod val="20000"/>
              <a:lumOff val="80000"/>
            </a:schemeClr>
          </a:solidFill>
          <a:ln w="25400">
            <a:solidFill>
              <a:schemeClr val="bg1"/>
            </a:solidFill>
          </a:ln>
        </p:spPr>
        <p:txBody>
          <a:bodyPr vert="horz" wrap="none" lIns="0" tIns="0" rIns="0" bIns="0" rtlCol="0" anchor="ctr">
            <a:noAutofit/>
          </a:bodyPr>
          <a:lstStyle>
            <a:defPPr>
              <a:defRPr lang="en-US"/>
            </a:defPPr>
            <a:lvl1pPr algn="ctr">
              <a:defRPr sz="2000"/>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Corporate Group </a:t>
            </a:r>
            <a:br>
              <a:rPr kumimoji="0" lang="en-US" sz="1800" b="0" i="0" u="none" strike="noStrike" kern="1200" cap="none" spc="0" normalizeH="0" baseline="0" noProof="0" dirty="0">
                <a:ln>
                  <a:noFill/>
                </a:ln>
                <a:solidFill>
                  <a:prstClr val="black"/>
                </a:solidFill>
                <a:effectLst/>
                <a:uLnTx/>
                <a:uFillTx/>
                <a:latin typeface="Calibri"/>
                <a:ea typeface="+mn-ea"/>
                <a:cs typeface="+mn-cs"/>
              </a:rPr>
            </a:br>
            <a:r>
              <a:rPr kumimoji="0" lang="en-US" sz="1800" b="0" i="0" u="none" strike="noStrike" kern="1200" cap="none" spc="0" normalizeH="0" baseline="0" noProof="0" dirty="0">
                <a:ln>
                  <a:noFill/>
                </a:ln>
                <a:solidFill>
                  <a:prstClr val="black"/>
                </a:solidFill>
                <a:effectLst/>
                <a:uLnTx/>
                <a:uFillTx/>
                <a:latin typeface="Calibri"/>
                <a:ea typeface="+mn-ea"/>
                <a:cs typeface="+mn-cs"/>
              </a:rPr>
              <a:t>Insolvency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under the recast EIR</a:t>
            </a:r>
          </a:p>
        </p:txBody>
      </p:sp>
      <p:sp>
        <p:nvSpPr>
          <p:cNvPr id="37" name="object 28">
            <a:extLst>
              <a:ext uri="{FF2B5EF4-FFF2-40B4-BE49-F238E27FC236}">
                <a16:creationId xmlns:a16="http://schemas.microsoft.com/office/drawing/2014/main" id="{1A3DACB7-4C27-4FFC-9395-BE7092E11349}"/>
              </a:ext>
            </a:extLst>
          </p:cNvPr>
          <p:cNvSpPr txBox="1">
            <a:spLocks/>
          </p:cNvSpPr>
          <p:nvPr/>
        </p:nvSpPr>
        <p:spPr>
          <a:xfrm>
            <a:off x="451805" y="2545892"/>
            <a:ext cx="2396169" cy="2302333"/>
          </a:xfrm>
          <a:prstGeom prst="ellipse">
            <a:avLst/>
          </a:prstGeom>
          <a:solidFill>
            <a:schemeClr val="accent2">
              <a:lumMod val="20000"/>
              <a:lumOff val="80000"/>
            </a:schemeClr>
          </a:solidFill>
          <a:ln w="25400">
            <a:solidFill>
              <a:schemeClr val="bg1"/>
            </a:solidFill>
          </a:ln>
        </p:spPr>
        <p:txBody>
          <a:bodyPr vert="horz" wrap="square" lIns="0" tIns="0" rIns="0" bIns="0" rtlCol="0" anchor="ctr">
            <a:noAutofit/>
          </a:bodyPr>
          <a:lstStyle/>
          <a:p>
            <a:pPr marL="0" marR="159385"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Arial"/>
              </a:rPr>
              <a:t>Introduction of the recast EIR</a:t>
            </a:r>
          </a:p>
        </p:txBody>
      </p:sp>
      <p:sp>
        <p:nvSpPr>
          <p:cNvPr id="40" name="object 28">
            <a:extLst>
              <a:ext uri="{FF2B5EF4-FFF2-40B4-BE49-F238E27FC236}">
                <a16:creationId xmlns:a16="http://schemas.microsoft.com/office/drawing/2014/main" id="{37AF0D23-08FB-4775-A8B5-D3DB972CF78C}"/>
              </a:ext>
            </a:extLst>
          </p:cNvPr>
          <p:cNvSpPr txBox="1">
            <a:spLocks/>
          </p:cNvSpPr>
          <p:nvPr/>
        </p:nvSpPr>
        <p:spPr>
          <a:xfrm>
            <a:off x="1911258" y="4185516"/>
            <a:ext cx="2396169" cy="2302333"/>
          </a:xfrm>
          <a:prstGeom prst="ellipse">
            <a:avLst/>
          </a:prstGeom>
          <a:solidFill>
            <a:schemeClr val="accent2">
              <a:lumMod val="20000"/>
              <a:lumOff val="80000"/>
            </a:schemeClr>
          </a:solidFill>
          <a:ln w="25400">
            <a:solidFill>
              <a:schemeClr val="bg1"/>
            </a:solidFill>
          </a:ln>
        </p:spPr>
        <p:txBody>
          <a:bodyPr vert="horz" wrap="none" lIns="0" tIns="0" rIns="0" bIns="0" rtlCol="0" anchor="ctr">
            <a:noAutofit/>
          </a:bodyPr>
          <a:lstStyle/>
          <a:p>
            <a:pPr marL="0" marR="159385"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Arial"/>
              </a:rPr>
              <a:t>Main and </a:t>
            </a:r>
            <a:br>
              <a:rPr kumimoji="0" lang="en-US" sz="1800" b="0" i="0" u="none" strike="noStrike" kern="1200" cap="none" spc="0" normalizeH="0" baseline="0" noProof="0" dirty="0">
                <a:ln>
                  <a:noFill/>
                </a:ln>
                <a:solidFill>
                  <a:prstClr val="black"/>
                </a:solidFill>
                <a:effectLst/>
                <a:uLnTx/>
                <a:uFillTx/>
                <a:latin typeface="Calibri"/>
                <a:ea typeface="+mn-ea"/>
                <a:cs typeface="Arial"/>
              </a:rPr>
            </a:br>
            <a:r>
              <a:rPr kumimoji="0" lang="en-US" sz="1800" b="0" i="0" u="none" strike="noStrike" kern="1200" cap="none" spc="0" normalizeH="0" baseline="0" noProof="0" dirty="0">
                <a:ln>
                  <a:noFill/>
                </a:ln>
                <a:solidFill>
                  <a:prstClr val="black"/>
                </a:solidFill>
                <a:effectLst/>
                <a:uLnTx/>
                <a:uFillTx/>
                <a:latin typeface="Calibri"/>
                <a:ea typeface="+mn-ea"/>
                <a:cs typeface="Arial"/>
              </a:rPr>
              <a:t>secondary </a:t>
            </a:r>
            <a:br>
              <a:rPr kumimoji="0" lang="en-US" sz="1800" b="0" i="0" u="none" strike="noStrike" kern="1200" cap="none" spc="0" normalizeH="0" baseline="0" noProof="0" dirty="0">
                <a:ln>
                  <a:noFill/>
                </a:ln>
                <a:solidFill>
                  <a:prstClr val="black"/>
                </a:solidFill>
                <a:effectLst/>
                <a:uLnTx/>
                <a:uFillTx/>
                <a:latin typeface="Calibri"/>
                <a:ea typeface="+mn-ea"/>
                <a:cs typeface="Arial"/>
              </a:rPr>
            </a:br>
            <a:r>
              <a:rPr kumimoji="0" lang="en-US" sz="1800" b="0" i="0" u="none" strike="noStrike" kern="1200" cap="none" spc="0" normalizeH="0" baseline="0" noProof="0" dirty="0">
                <a:ln>
                  <a:noFill/>
                </a:ln>
                <a:solidFill>
                  <a:prstClr val="black"/>
                </a:solidFill>
                <a:effectLst/>
                <a:uLnTx/>
                <a:uFillTx/>
                <a:latin typeface="Calibri"/>
                <a:ea typeface="+mn-ea"/>
                <a:cs typeface="Arial"/>
              </a:rPr>
              <a:t>proceedings:</a:t>
            </a:r>
          </a:p>
          <a:p>
            <a:pPr marL="0" marR="159385"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Arial"/>
              </a:rPr>
              <a:t>Undertaking of </a:t>
            </a:r>
            <a:br>
              <a:rPr kumimoji="0" lang="en-US" sz="1800" b="0" i="0" u="none" strike="noStrike" kern="1200" cap="none" spc="0" normalizeH="0" baseline="0" noProof="0" dirty="0">
                <a:ln>
                  <a:noFill/>
                </a:ln>
                <a:solidFill>
                  <a:prstClr val="black"/>
                </a:solidFill>
                <a:effectLst/>
                <a:uLnTx/>
                <a:uFillTx/>
                <a:latin typeface="Calibri"/>
                <a:ea typeface="+mn-ea"/>
                <a:cs typeface="Arial"/>
              </a:rPr>
            </a:br>
            <a:r>
              <a:rPr kumimoji="0" lang="en-US" sz="1800" b="0" i="0" u="none" strike="noStrike" kern="1200" cap="none" spc="0" normalizeH="0" baseline="0" noProof="0" dirty="0">
                <a:ln>
                  <a:noFill/>
                </a:ln>
                <a:solidFill>
                  <a:prstClr val="black"/>
                </a:solidFill>
                <a:effectLst/>
                <a:uLnTx/>
                <a:uFillTx/>
                <a:latin typeface="Calibri"/>
                <a:ea typeface="+mn-ea"/>
                <a:cs typeface="Arial"/>
              </a:rPr>
              <a:t>art. 36 EIR</a:t>
            </a:r>
          </a:p>
        </p:txBody>
      </p:sp>
      <p:sp>
        <p:nvSpPr>
          <p:cNvPr id="2" name="TextBox 1">
            <a:extLst>
              <a:ext uri="{FF2B5EF4-FFF2-40B4-BE49-F238E27FC236}">
                <a16:creationId xmlns:a16="http://schemas.microsoft.com/office/drawing/2014/main" id="{B02A1E0C-F4E9-4973-9F8F-14A7CED72694}"/>
              </a:ext>
            </a:extLst>
          </p:cNvPr>
          <p:cNvSpPr txBox="1"/>
          <p:nvPr/>
        </p:nvSpPr>
        <p:spPr>
          <a:xfrm>
            <a:off x="1545694" y="2555417"/>
            <a:ext cx="208390" cy="492443"/>
          </a:xfrm>
          <a:prstGeom prst="rect">
            <a:avLst/>
          </a:prstGeom>
          <a:noFill/>
        </p:spPr>
        <p:txBody>
          <a:bodyPr wrap="none" lIns="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C0504D">
                    <a:lumMod val="75000"/>
                  </a:srgbClr>
                </a:solidFill>
                <a:effectLst/>
                <a:uLnTx/>
                <a:uFillTx/>
                <a:latin typeface="Calibri"/>
                <a:ea typeface="+mn-ea"/>
                <a:cs typeface="+mn-cs"/>
              </a:rPr>
              <a:t>1</a:t>
            </a:r>
          </a:p>
        </p:txBody>
      </p:sp>
      <p:sp>
        <p:nvSpPr>
          <p:cNvPr id="42" name="TextBox 41">
            <a:extLst>
              <a:ext uri="{FF2B5EF4-FFF2-40B4-BE49-F238E27FC236}">
                <a16:creationId xmlns:a16="http://schemas.microsoft.com/office/drawing/2014/main" id="{939A52F7-AB32-4CE4-8D6A-730D680DD29F}"/>
              </a:ext>
            </a:extLst>
          </p:cNvPr>
          <p:cNvSpPr txBox="1"/>
          <p:nvPr/>
        </p:nvSpPr>
        <p:spPr>
          <a:xfrm>
            <a:off x="3005147" y="4231714"/>
            <a:ext cx="208390" cy="492443"/>
          </a:xfrm>
          <a:prstGeom prst="rect">
            <a:avLst/>
          </a:prstGeom>
          <a:noFill/>
        </p:spPr>
        <p:txBody>
          <a:bodyPr wrap="none" lIns="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C0504D">
                    <a:lumMod val="75000"/>
                  </a:srgbClr>
                </a:solidFill>
                <a:effectLst/>
                <a:uLnTx/>
                <a:uFillTx/>
                <a:latin typeface="Calibri"/>
                <a:ea typeface="+mn-ea"/>
                <a:cs typeface="+mn-cs"/>
              </a:rPr>
              <a:t>2</a:t>
            </a:r>
          </a:p>
        </p:txBody>
      </p:sp>
      <p:sp>
        <p:nvSpPr>
          <p:cNvPr id="43" name="TextBox 42">
            <a:extLst>
              <a:ext uri="{FF2B5EF4-FFF2-40B4-BE49-F238E27FC236}">
                <a16:creationId xmlns:a16="http://schemas.microsoft.com/office/drawing/2014/main" id="{57975730-73D7-4294-870A-D9067B106709}"/>
              </a:ext>
            </a:extLst>
          </p:cNvPr>
          <p:cNvSpPr txBox="1"/>
          <p:nvPr/>
        </p:nvSpPr>
        <p:spPr>
          <a:xfrm>
            <a:off x="4464600" y="2555417"/>
            <a:ext cx="208390" cy="492443"/>
          </a:xfrm>
          <a:prstGeom prst="rect">
            <a:avLst/>
          </a:prstGeom>
          <a:noFill/>
        </p:spPr>
        <p:txBody>
          <a:bodyPr wrap="none" lIns="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C0504D">
                    <a:lumMod val="75000"/>
                  </a:srgbClr>
                </a:solidFill>
                <a:effectLst/>
                <a:uLnTx/>
                <a:uFillTx/>
                <a:latin typeface="Calibri"/>
                <a:ea typeface="+mn-ea"/>
                <a:cs typeface="+mn-cs"/>
              </a:rPr>
              <a:t>3</a:t>
            </a:r>
          </a:p>
        </p:txBody>
      </p:sp>
      <p:sp>
        <p:nvSpPr>
          <p:cNvPr id="44" name="TextBox 43">
            <a:extLst>
              <a:ext uri="{FF2B5EF4-FFF2-40B4-BE49-F238E27FC236}">
                <a16:creationId xmlns:a16="http://schemas.microsoft.com/office/drawing/2014/main" id="{14678AAD-FF0C-4761-968E-82BD985DD6D6}"/>
              </a:ext>
            </a:extLst>
          </p:cNvPr>
          <p:cNvSpPr txBox="1"/>
          <p:nvPr/>
        </p:nvSpPr>
        <p:spPr>
          <a:xfrm>
            <a:off x="5924053" y="4231714"/>
            <a:ext cx="208390" cy="492443"/>
          </a:xfrm>
          <a:prstGeom prst="rect">
            <a:avLst/>
          </a:prstGeom>
          <a:noFill/>
        </p:spPr>
        <p:txBody>
          <a:bodyPr wrap="none" lIns="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C0504D">
                    <a:lumMod val="75000"/>
                  </a:srgbClr>
                </a:solidFill>
                <a:effectLst/>
                <a:uLnTx/>
                <a:uFillTx/>
                <a:latin typeface="Calibri"/>
                <a:ea typeface="+mn-ea"/>
                <a:cs typeface="+mn-cs"/>
              </a:rPr>
              <a:t>4</a:t>
            </a:r>
          </a:p>
        </p:txBody>
      </p:sp>
      <p:sp>
        <p:nvSpPr>
          <p:cNvPr id="68" name="TextBox 67">
            <a:extLst>
              <a:ext uri="{FF2B5EF4-FFF2-40B4-BE49-F238E27FC236}">
                <a16:creationId xmlns:a16="http://schemas.microsoft.com/office/drawing/2014/main" id="{C44FD8C6-7B62-41BB-B85B-40AD771B6844}"/>
              </a:ext>
            </a:extLst>
          </p:cNvPr>
          <p:cNvSpPr txBox="1"/>
          <p:nvPr/>
        </p:nvSpPr>
        <p:spPr>
          <a:xfrm>
            <a:off x="7383508" y="2555417"/>
            <a:ext cx="208390" cy="492443"/>
          </a:xfrm>
          <a:prstGeom prst="rect">
            <a:avLst/>
          </a:prstGeom>
          <a:noFill/>
        </p:spPr>
        <p:txBody>
          <a:bodyPr wrap="none" lIns="0" tIns="0" rIns="0" b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C0504D">
                    <a:lumMod val="75000"/>
                  </a:srgbClr>
                </a:solidFill>
                <a:effectLst/>
                <a:uLnTx/>
                <a:uFillTx/>
                <a:latin typeface="Calibri"/>
                <a:ea typeface="+mn-ea"/>
                <a:cs typeface="+mn-cs"/>
              </a:rPr>
              <a:t>5</a:t>
            </a:r>
          </a:p>
        </p:txBody>
      </p:sp>
    </p:spTree>
    <p:extLst>
      <p:ext uri="{BB962C8B-B14F-4D97-AF65-F5344CB8AC3E}">
        <p14:creationId xmlns:p14="http://schemas.microsoft.com/office/powerpoint/2010/main" val="315118377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58298F9F-C4B3-46F7-9D65-964548CF87D1}"/>
              </a:ext>
            </a:extLst>
          </p:cNvPr>
          <p:cNvSpPr/>
          <p:nvPr/>
        </p:nvSpPr>
        <p:spPr>
          <a:xfrm flipH="1">
            <a:off x="4720578" y="2524124"/>
            <a:ext cx="3962103" cy="3581398"/>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10000"/>
                </a:moveTo>
                <a:lnTo>
                  <a:pt x="0" y="0"/>
                </a:lnTo>
                <a:lnTo>
                  <a:pt x="10000" y="2000"/>
                </a:lnTo>
                <a:lnTo>
                  <a:pt x="10000" y="8000"/>
                </a:lnTo>
                <a:lnTo>
                  <a:pt x="0" y="10000"/>
                </a:lnTo>
                <a:close/>
              </a:path>
            </a:pathLst>
          </a:custGeom>
          <a:solidFill>
            <a:schemeClr val="accent2">
              <a:lumMod val="20000"/>
              <a:lumOff val="80000"/>
            </a:schemeClr>
          </a:solidFill>
          <a:ln>
            <a:no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17501" tIns="716279" rIns="317500" bIns="716280" numCol="1" spcCol="1270" anchor="t" anchorCtr="0">
            <a:noAutofit/>
          </a:bodyPr>
          <a:lstStyle/>
          <a:p>
            <a:pPr marL="0" marR="0" lvl="0" indent="0" algn="l" defTabSz="2222500" rtl="0" eaLnBrk="1" fontAlgn="auto" latinLnBrk="0" hangingPunct="1">
              <a:lnSpc>
                <a:spcPct val="90000"/>
              </a:lnSpc>
              <a:spcBef>
                <a:spcPct val="0"/>
              </a:spcBef>
              <a:spcAft>
                <a:spcPct val="35000"/>
              </a:spcAft>
              <a:buClrTx/>
              <a:buSzTx/>
              <a:buFontTx/>
              <a:buNone/>
              <a:tabLst/>
              <a:defRPr/>
            </a:pPr>
            <a:endParaRPr kumimoji="0" lang="en-US" sz="5000" b="0" i="0" u="none" strike="noStrike" kern="1200" cap="none" spc="0" normalizeH="0" baseline="0" noProof="0">
              <a:ln>
                <a:noFill/>
              </a:ln>
              <a:solidFill>
                <a:prstClr val="white"/>
              </a:solidFill>
              <a:effectLst/>
              <a:uLnTx/>
              <a:uFillTx/>
              <a:latin typeface="Calibri"/>
              <a:ea typeface="+mn-ea"/>
              <a:cs typeface="+mn-cs"/>
            </a:endParaRPr>
          </a:p>
          <a:p>
            <a:pPr marL="285750" marR="0" lvl="1" indent="-285750" algn="l" defTabSz="1733550" rtl="0" eaLnBrk="1" fontAlgn="auto" latinLnBrk="0" hangingPunct="1">
              <a:lnSpc>
                <a:spcPct val="90000"/>
              </a:lnSpc>
              <a:spcBef>
                <a:spcPct val="0"/>
              </a:spcBef>
              <a:spcAft>
                <a:spcPct val="15000"/>
              </a:spcAft>
              <a:buClrTx/>
              <a:buSzTx/>
              <a:buFontTx/>
              <a:buChar char="•"/>
              <a:tabLst/>
              <a:defRPr/>
            </a:pPr>
            <a:endParaRPr kumimoji="0" lang="en-US" sz="3900" b="0" i="0" u="none" strike="noStrike" kern="1200" cap="none" spc="0" normalizeH="0" baseline="0" noProof="0">
              <a:ln>
                <a:noFill/>
              </a:ln>
              <a:solidFill>
                <a:prstClr val="white"/>
              </a:solidFill>
              <a:effectLst/>
              <a:uLnTx/>
              <a:uFillTx/>
              <a:latin typeface="Calibri"/>
              <a:ea typeface="+mn-ea"/>
              <a:cs typeface="+mn-cs"/>
            </a:endParaRPr>
          </a:p>
          <a:p>
            <a:pPr marL="285750" marR="0" lvl="1" indent="-285750" algn="l" defTabSz="1733550" rtl="0" eaLnBrk="1" fontAlgn="auto" latinLnBrk="0" hangingPunct="1">
              <a:lnSpc>
                <a:spcPct val="90000"/>
              </a:lnSpc>
              <a:spcBef>
                <a:spcPct val="0"/>
              </a:spcBef>
              <a:spcAft>
                <a:spcPct val="15000"/>
              </a:spcAft>
              <a:buClrTx/>
              <a:buSzTx/>
              <a:buFontTx/>
              <a:buChar char="•"/>
              <a:tabLst/>
              <a:defRPr/>
            </a:pPr>
            <a:endParaRPr kumimoji="0" lang="en-US" sz="39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Freeform: Shape 5">
            <a:extLst>
              <a:ext uri="{FF2B5EF4-FFF2-40B4-BE49-F238E27FC236}">
                <a16:creationId xmlns:a16="http://schemas.microsoft.com/office/drawing/2014/main" id="{A40A0F67-E3C3-45E8-93CD-44B909C08EFA}"/>
              </a:ext>
            </a:extLst>
          </p:cNvPr>
          <p:cNvSpPr/>
          <p:nvPr/>
        </p:nvSpPr>
        <p:spPr>
          <a:xfrm>
            <a:off x="461318" y="2524124"/>
            <a:ext cx="3962103" cy="3581398"/>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10000"/>
                </a:moveTo>
                <a:lnTo>
                  <a:pt x="0" y="0"/>
                </a:lnTo>
                <a:lnTo>
                  <a:pt x="10000" y="2000"/>
                </a:lnTo>
                <a:lnTo>
                  <a:pt x="10000" y="8000"/>
                </a:lnTo>
                <a:lnTo>
                  <a:pt x="0" y="10000"/>
                </a:lnTo>
                <a:close/>
              </a:path>
            </a:pathLst>
          </a:custGeom>
          <a:solidFill>
            <a:schemeClr val="accent2">
              <a:lumMod val="20000"/>
              <a:lumOff val="80000"/>
            </a:schemeClr>
          </a:solidFill>
          <a:ln>
            <a:noFill/>
          </a:ln>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17501" tIns="716279" rIns="317500" bIns="716280" numCol="1" spcCol="1270" anchor="t" anchorCtr="0">
            <a:noAutofit/>
          </a:bodyPr>
          <a:lstStyle/>
          <a:p>
            <a:pPr marL="0" marR="0" lvl="0" indent="0" algn="l" defTabSz="2222500" rtl="0" eaLnBrk="1" fontAlgn="auto" latinLnBrk="0" hangingPunct="1">
              <a:lnSpc>
                <a:spcPct val="90000"/>
              </a:lnSpc>
              <a:spcBef>
                <a:spcPct val="0"/>
              </a:spcBef>
              <a:spcAft>
                <a:spcPct val="35000"/>
              </a:spcAft>
              <a:buClrTx/>
              <a:buSzTx/>
              <a:buFontTx/>
              <a:buNone/>
              <a:tabLst/>
              <a:defRPr/>
            </a:pPr>
            <a:endParaRPr kumimoji="0" lang="en-US" sz="5000" b="0" i="0" u="none" strike="noStrike" kern="1200" cap="none" spc="0" normalizeH="0" baseline="0" noProof="0">
              <a:ln>
                <a:noFill/>
              </a:ln>
              <a:solidFill>
                <a:prstClr val="white"/>
              </a:solidFill>
              <a:effectLst/>
              <a:uLnTx/>
              <a:uFillTx/>
              <a:latin typeface="Calibri"/>
              <a:ea typeface="+mn-ea"/>
              <a:cs typeface="+mn-cs"/>
            </a:endParaRPr>
          </a:p>
          <a:p>
            <a:pPr marL="285750" marR="0" lvl="1" indent="-285750" algn="l" defTabSz="1733550" rtl="0" eaLnBrk="1" fontAlgn="auto" latinLnBrk="0" hangingPunct="1">
              <a:lnSpc>
                <a:spcPct val="90000"/>
              </a:lnSpc>
              <a:spcBef>
                <a:spcPct val="0"/>
              </a:spcBef>
              <a:spcAft>
                <a:spcPct val="15000"/>
              </a:spcAft>
              <a:buClrTx/>
              <a:buSzTx/>
              <a:buFontTx/>
              <a:buChar char="•"/>
              <a:tabLst/>
              <a:defRPr/>
            </a:pPr>
            <a:endParaRPr kumimoji="0" lang="en-US" sz="3900" b="0" i="0" u="none" strike="noStrike" kern="1200" cap="none" spc="0" normalizeH="0" baseline="0" noProof="0">
              <a:ln>
                <a:noFill/>
              </a:ln>
              <a:solidFill>
                <a:prstClr val="white"/>
              </a:solidFill>
              <a:effectLst/>
              <a:uLnTx/>
              <a:uFillTx/>
              <a:latin typeface="Calibri"/>
              <a:ea typeface="+mn-ea"/>
              <a:cs typeface="+mn-cs"/>
            </a:endParaRPr>
          </a:p>
          <a:p>
            <a:pPr marL="285750" marR="0" lvl="1" indent="-285750" algn="l" defTabSz="1733550" rtl="0" eaLnBrk="1" fontAlgn="auto" latinLnBrk="0" hangingPunct="1">
              <a:lnSpc>
                <a:spcPct val="90000"/>
              </a:lnSpc>
              <a:spcBef>
                <a:spcPct val="0"/>
              </a:spcBef>
              <a:spcAft>
                <a:spcPct val="15000"/>
              </a:spcAft>
              <a:buClrTx/>
              <a:buSzTx/>
              <a:buFontTx/>
              <a:buChar char="•"/>
              <a:tabLst/>
              <a:defRPr/>
            </a:pPr>
            <a:endParaRPr kumimoji="0" lang="en-US" sz="3900" b="0" i="0" u="none" strike="noStrike" kern="1200" cap="none" spc="0" normalizeH="0" baseline="0" noProof="0">
              <a:ln>
                <a:noFill/>
              </a:ln>
              <a:solidFill>
                <a:prstClr val="white"/>
              </a:solidFill>
              <a:effectLst/>
              <a:uLnTx/>
              <a:uFillTx/>
              <a:latin typeface="Calibri"/>
              <a:ea typeface="+mn-ea"/>
              <a:cs typeface="+mn-cs"/>
            </a:endParaRPr>
          </a:p>
        </p:txBody>
      </p:sp>
      <p:sp>
        <p:nvSpPr>
          <p:cNvPr id="8" name="Oval 7">
            <a:extLst>
              <a:ext uri="{FF2B5EF4-FFF2-40B4-BE49-F238E27FC236}">
                <a16:creationId xmlns:a16="http://schemas.microsoft.com/office/drawing/2014/main" id="{FB9D8228-AE02-4DC6-A180-2E2458612D27}"/>
              </a:ext>
            </a:extLst>
          </p:cNvPr>
          <p:cNvSpPr/>
          <p:nvPr/>
        </p:nvSpPr>
        <p:spPr>
          <a:xfrm>
            <a:off x="3571460" y="3314283"/>
            <a:ext cx="2001080" cy="2001080"/>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2" name="object 12"/>
          <p:cNvSpPr/>
          <p:nvPr/>
        </p:nvSpPr>
        <p:spPr>
          <a:xfrm>
            <a:off x="3636000" y="3379331"/>
            <a:ext cx="1872000" cy="1870984"/>
          </a:xfrm>
          <a:prstGeom prst="ellipse">
            <a:avLst/>
          </a:prstGeom>
          <a:blipFill>
            <a:blip r:embed="rId3" cstate="print"/>
            <a:stretch>
              <a:fillRect l="-28633" r="-14386"/>
            </a:stretch>
          </a:blipFill>
        </p:spPr>
        <p:txBody>
          <a:bodyPr wrap="square" lIns="0" tIns="0" rIns="0" bIns="0" rtlCol="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8" name="object 8"/>
          <p:cNvSpPr txBox="1"/>
          <p:nvPr/>
        </p:nvSpPr>
        <p:spPr>
          <a:xfrm>
            <a:off x="663575" y="3391494"/>
            <a:ext cx="2377807" cy="984885"/>
          </a:xfrm>
          <a:prstGeom prst="rect">
            <a:avLst/>
          </a:prstGeom>
        </p:spPr>
        <p:txBody>
          <a:bodyPr vert="horz" wrap="square" lIns="0" tIns="0" rIns="0" bIns="0" rtlCol="0">
            <a:spAutoFit/>
          </a:bodyPr>
          <a:lstStyle/>
          <a:p>
            <a:pPr marL="12700" marR="5080" lvl="0" indent="4445" algn="ctr" defTabSz="457200" rtl="0" eaLnBrk="1" fontAlgn="auto" latinLnBrk="0" hangingPunct="1">
              <a:lnSpc>
                <a:spcPct val="100000"/>
              </a:lnSpc>
              <a:spcBef>
                <a:spcPts val="1200"/>
              </a:spcBef>
              <a:spcAft>
                <a:spcPts val="0"/>
              </a:spcAft>
              <a:buClrTx/>
              <a:buSzTx/>
              <a:buFontTx/>
              <a:buNone/>
              <a:tabLst/>
              <a:defRPr/>
            </a:pPr>
            <a:r>
              <a:rPr kumimoji="0" lang="nl-NL" sz="1800" b="1" i="0" u="none" strike="noStrike" kern="1200" cap="none" spc="0" normalizeH="0" baseline="0" noProof="0" dirty="0">
                <a:ln>
                  <a:noFill/>
                </a:ln>
                <a:solidFill>
                  <a:srgbClr val="C0504D">
                    <a:lumMod val="75000"/>
                  </a:srgbClr>
                </a:solidFill>
                <a:effectLst/>
                <a:uLnTx/>
                <a:uFillTx/>
                <a:latin typeface="Arial"/>
                <a:ea typeface="+mn-ea"/>
                <a:cs typeface="Arial"/>
              </a:rPr>
              <a:t>EIR (old) </a:t>
            </a:r>
            <a:endParaRPr kumimoji="0" sz="2000" b="1" i="0" u="none" strike="noStrike" kern="1200" cap="none" spc="0" normalizeH="0" baseline="0" noProof="0" dirty="0">
              <a:ln>
                <a:noFill/>
              </a:ln>
              <a:solidFill>
                <a:prstClr val="black"/>
              </a:solidFill>
              <a:effectLst/>
              <a:uLnTx/>
              <a:uFillTx/>
              <a:latin typeface="Times New Roman"/>
              <a:ea typeface="+mn-ea"/>
              <a:cs typeface="Times New Roman"/>
            </a:endParaRPr>
          </a:p>
          <a:p>
            <a:pPr marL="12700" marR="154305" lvl="0" indent="4445" algn="ctr" defTabSz="457200" rtl="0" eaLnBrk="1" fontAlgn="auto" latinLnBrk="0" hangingPunct="1">
              <a:lnSpc>
                <a:spcPct val="100000"/>
              </a:lnSpc>
              <a:spcBef>
                <a:spcPts val="1200"/>
              </a:spcBef>
              <a:spcAft>
                <a:spcPts val="0"/>
              </a:spcAft>
              <a:buClrTx/>
              <a:buSzTx/>
              <a:buFontTx/>
              <a:buNone/>
              <a:tabLst/>
              <a:defRPr/>
            </a:pPr>
            <a:r>
              <a:rPr kumimoji="0" lang="nl-NL" sz="1800" b="0" i="0" u="none" strike="noStrike" kern="1200" cap="none" spc="-5" normalizeH="0" baseline="0" noProof="0" dirty="0">
                <a:ln>
                  <a:noFill/>
                </a:ln>
                <a:solidFill>
                  <a:prstClr val="black"/>
                </a:solidFill>
                <a:effectLst/>
                <a:uLnTx/>
                <a:uFillTx/>
                <a:latin typeface="Arial"/>
                <a:ea typeface="+mn-ea"/>
                <a:cs typeface="Arial"/>
              </a:rPr>
              <a:t>Only collective proceedings</a:t>
            </a:r>
            <a:endParaRPr kumimoji="0"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 name="object 9"/>
          <p:cNvSpPr txBox="1"/>
          <p:nvPr/>
        </p:nvSpPr>
        <p:spPr>
          <a:xfrm>
            <a:off x="5719296" y="3391494"/>
            <a:ext cx="2637304" cy="1846659"/>
          </a:xfrm>
          <a:prstGeom prst="rect">
            <a:avLst/>
          </a:prstGeom>
        </p:spPr>
        <p:txBody>
          <a:bodyPr vert="horz" wrap="square" lIns="0" tIns="0" rIns="0" bIns="0" rtlCol="0">
            <a:spAutoFit/>
          </a:bodyPr>
          <a:lstStyle/>
          <a:p>
            <a:pPr marL="12700" marR="5080" lvl="0" indent="4445" algn="ctr" defTabSz="457200" rtl="0" eaLnBrk="1" fontAlgn="auto" latinLnBrk="0" hangingPunct="1">
              <a:lnSpc>
                <a:spcPct val="100000"/>
              </a:lnSpc>
              <a:spcBef>
                <a:spcPts val="1200"/>
              </a:spcBef>
              <a:spcAft>
                <a:spcPts val="0"/>
              </a:spcAft>
              <a:buClrTx/>
              <a:buSzTx/>
              <a:buFontTx/>
              <a:buNone/>
              <a:tabLst/>
              <a:defRPr/>
            </a:pPr>
            <a:r>
              <a:rPr kumimoji="0" lang="nl-NL" sz="1800" b="1" i="0" u="none" strike="noStrike" kern="1200" cap="none" spc="0" normalizeH="0" baseline="0" noProof="0" dirty="0" err="1">
                <a:ln>
                  <a:noFill/>
                </a:ln>
                <a:solidFill>
                  <a:srgbClr val="C0504D">
                    <a:lumMod val="75000"/>
                  </a:srgbClr>
                </a:solidFill>
                <a:effectLst/>
                <a:uLnTx/>
                <a:uFillTx/>
                <a:latin typeface="Arial"/>
                <a:ea typeface="+mn-ea"/>
                <a:cs typeface="Arial"/>
              </a:rPr>
              <a:t>Recast</a:t>
            </a:r>
            <a:r>
              <a:rPr kumimoji="0" lang="nl-NL" sz="1800" b="1" i="0" u="none" strike="noStrike" kern="1200" cap="none" spc="0" normalizeH="0" baseline="0" noProof="0" dirty="0">
                <a:ln>
                  <a:noFill/>
                </a:ln>
                <a:solidFill>
                  <a:srgbClr val="C0504D">
                    <a:lumMod val="75000"/>
                  </a:srgbClr>
                </a:solidFill>
                <a:effectLst/>
                <a:uLnTx/>
                <a:uFillTx/>
                <a:latin typeface="Arial"/>
                <a:ea typeface="+mn-ea"/>
                <a:cs typeface="Arial"/>
              </a:rPr>
              <a:t> EIR (new)</a:t>
            </a:r>
            <a:endParaRPr kumimoji="0" sz="1800" b="1" i="0" u="none" strike="noStrike" kern="1200" cap="none" spc="0" normalizeH="0" baseline="0" noProof="0" dirty="0">
              <a:ln>
                <a:noFill/>
              </a:ln>
              <a:solidFill>
                <a:srgbClr val="C0504D">
                  <a:lumMod val="75000"/>
                </a:srgbClr>
              </a:solidFill>
              <a:effectLst/>
              <a:uLnTx/>
              <a:uFillTx/>
              <a:latin typeface="Arial"/>
              <a:ea typeface="+mn-ea"/>
              <a:cs typeface="Arial"/>
            </a:endParaRPr>
          </a:p>
          <a:p>
            <a:pPr marL="12700" marR="154305" lvl="0" indent="4445" algn="ctr" defTabSz="457200" rtl="0" eaLnBrk="1" fontAlgn="auto" latinLnBrk="0" hangingPunct="1">
              <a:lnSpc>
                <a:spcPct val="100000"/>
              </a:lnSpc>
              <a:spcBef>
                <a:spcPts val="1200"/>
              </a:spcBef>
              <a:spcAft>
                <a:spcPts val="0"/>
              </a:spcAft>
              <a:buClrTx/>
              <a:buSzTx/>
              <a:buFontTx/>
              <a:buNone/>
              <a:tabLst/>
              <a:defRPr/>
            </a:pPr>
            <a:r>
              <a:rPr kumimoji="0" lang="nl-NL" sz="1800" b="0" i="0" u="none" strike="noStrike" kern="1200" cap="none" spc="-5" normalizeH="0" baseline="0" noProof="0" dirty="0">
                <a:ln>
                  <a:noFill/>
                </a:ln>
                <a:solidFill>
                  <a:prstClr val="black"/>
                </a:solidFill>
                <a:effectLst/>
                <a:uLnTx/>
                <a:uFillTx/>
                <a:latin typeface="Arial"/>
                <a:ea typeface="+mn-ea"/>
                <a:cs typeface="Arial"/>
              </a:rPr>
              <a:t>Collective proceedings</a:t>
            </a:r>
            <a:endParaRPr kumimoji="0" lang="nl-NL" sz="1800" b="0" i="0" u="none" strike="noStrike" kern="1200" cap="none" spc="0" normalizeH="0" baseline="0" noProof="0" dirty="0">
              <a:ln>
                <a:noFill/>
              </a:ln>
              <a:solidFill>
                <a:prstClr val="black"/>
              </a:solidFill>
              <a:effectLst/>
              <a:uLnTx/>
              <a:uFillTx/>
              <a:latin typeface="Arial"/>
              <a:ea typeface="+mn-ea"/>
              <a:cs typeface="Arial"/>
            </a:endParaRPr>
          </a:p>
          <a:p>
            <a:pPr marL="17145" marR="0" lvl="0" indent="0" algn="ctr" defTabSz="457200" rtl="0" eaLnBrk="1" fontAlgn="auto" latinLnBrk="0" hangingPunct="1">
              <a:lnSpc>
                <a:spcPct val="100000"/>
              </a:lnSpc>
              <a:spcBef>
                <a:spcPts val="1200"/>
              </a:spcBef>
              <a:spcAft>
                <a:spcPts val="0"/>
              </a:spcAft>
              <a:buClrTx/>
              <a:buSzTx/>
              <a:buFontTx/>
              <a:buNone/>
              <a:tabLst/>
              <a:defRPr/>
            </a:pPr>
            <a:r>
              <a:rPr kumimoji="0" sz="1800" b="0" i="0" u="none" strike="noStrike" kern="1200" cap="none" spc="0" normalizeH="0" baseline="0" noProof="0" dirty="0">
                <a:ln>
                  <a:noFill/>
                </a:ln>
                <a:solidFill>
                  <a:prstClr val="black"/>
                </a:solidFill>
                <a:effectLst/>
                <a:uLnTx/>
                <a:uFillTx/>
                <a:latin typeface="Arial"/>
                <a:ea typeface="+mn-ea"/>
                <a:cs typeface="Arial"/>
              </a:rPr>
              <a:t>+</a:t>
            </a:r>
          </a:p>
          <a:p>
            <a:pPr marL="17145" marR="0" lvl="0" indent="0" algn="ctr" defTabSz="457200" rtl="0" eaLnBrk="1" fontAlgn="auto" latinLnBrk="0" hangingPunct="1">
              <a:lnSpc>
                <a:spcPct val="100000"/>
              </a:lnSpc>
              <a:spcBef>
                <a:spcPts val="1200"/>
              </a:spcBef>
              <a:spcAft>
                <a:spcPts val="0"/>
              </a:spcAft>
              <a:buClrTx/>
              <a:buSzTx/>
              <a:buFontTx/>
              <a:buNone/>
              <a:tabLst/>
              <a:defRPr/>
            </a:pPr>
            <a:r>
              <a:rPr kumimoji="0" sz="1800" b="0" i="1" u="none" strike="noStrike" kern="1200" cap="none" spc="-5" normalizeH="0" baseline="0" noProof="0" dirty="0">
                <a:ln>
                  <a:noFill/>
                </a:ln>
                <a:solidFill>
                  <a:prstClr val="black"/>
                </a:solidFill>
                <a:effectLst/>
                <a:uLnTx/>
                <a:uFillTx/>
                <a:latin typeface="Arial"/>
                <a:ea typeface="+mn-ea"/>
                <a:cs typeface="Arial"/>
              </a:rPr>
              <a:t>pre-</a:t>
            </a:r>
            <a:r>
              <a:rPr kumimoji="0" lang="nl-NL" sz="1800" b="0" i="1" u="none" strike="noStrike" kern="1200" cap="none" spc="-5" normalizeH="0" baseline="0" noProof="0" dirty="0">
                <a:ln>
                  <a:noFill/>
                </a:ln>
                <a:solidFill>
                  <a:prstClr val="black"/>
                </a:solidFill>
                <a:effectLst/>
                <a:uLnTx/>
                <a:uFillTx/>
                <a:latin typeface="Arial"/>
                <a:ea typeface="+mn-ea"/>
                <a:cs typeface="Arial"/>
              </a:rPr>
              <a:t>I</a:t>
            </a:r>
            <a:r>
              <a:rPr kumimoji="0" sz="1800" b="0" i="1" u="none" strike="noStrike" kern="1200" cap="none" spc="-5" normalizeH="0" baseline="0" noProof="0" dirty="0" err="1">
                <a:ln>
                  <a:noFill/>
                </a:ln>
                <a:solidFill>
                  <a:prstClr val="black"/>
                </a:solidFill>
                <a:effectLst/>
                <a:uLnTx/>
                <a:uFillTx/>
                <a:latin typeface="Arial"/>
                <a:ea typeface="+mn-ea"/>
                <a:cs typeface="Arial"/>
              </a:rPr>
              <a:t>nsol</a:t>
            </a:r>
            <a:r>
              <a:rPr kumimoji="0" lang="nl-NL" sz="1800" b="0" i="1" u="none" strike="noStrike" kern="1200" cap="none" spc="-5" normalizeH="0" baseline="0" noProof="0" dirty="0">
                <a:ln>
                  <a:noFill/>
                </a:ln>
                <a:solidFill>
                  <a:prstClr val="black"/>
                </a:solidFill>
                <a:effectLst/>
                <a:uLnTx/>
                <a:uFillTx/>
                <a:latin typeface="Arial"/>
                <a:ea typeface="+mn-ea"/>
                <a:cs typeface="Arial"/>
              </a:rPr>
              <a:t>vency proceedings</a:t>
            </a:r>
            <a:endParaRPr kumimoji="0" sz="1800" b="0" i="1" u="none" strike="noStrike" kern="1200" cap="none" spc="0" normalizeH="0" baseline="0" noProof="0" dirty="0">
              <a:ln>
                <a:noFill/>
              </a:ln>
              <a:solidFill>
                <a:prstClr val="black"/>
              </a:solidFill>
              <a:effectLst/>
              <a:uLnTx/>
              <a:uFillTx/>
              <a:latin typeface="Arial"/>
              <a:ea typeface="+mn-ea"/>
              <a:cs typeface="Arial"/>
            </a:endParaRPr>
          </a:p>
        </p:txBody>
      </p:sp>
      <p:sp>
        <p:nvSpPr>
          <p:cNvPr id="9" name="Title 8">
            <a:extLst>
              <a:ext uri="{FF2B5EF4-FFF2-40B4-BE49-F238E27FC236}">
                <a16:creationId xmlns:a16="http://schemas.microsoft.com/office/drawing/2014/main" id="{43A49C33-C3A2-492E-86F2-1B8E25388136}"/>
              </a:ext>
            </a:extLst>
          </p:cNvPr>
          <p:cNvSpPr>
            <a:spLocks noGrp="1"/>
          </p:cNvSpPr>
          <p:nvPr>
            <p:ph type="title"/>
          </p:nvPr>
        </p:nvSpPr>
        <p:spPr/>
        <p:txBody>
          <a:bodyPr/>
          <a:lstStyle/>
          <a:p>
            <a:r>
              <a:rPr lang="en-US" dirty="0"/>
              <a:t>Old vs. New</a:t>
            </a:r>
          </a:p>
        </p:txBody>
      </p:sp>
      <p:sp>
        <p:nvSpPr>
          <p:cNvPr id="10" name="Slide Number Placeholder 4">
            <a:extLst>
              <a:ext uri="{FF2B5EF4-FFF2-40B4-BE49-F238E27FC236}">
                <a16:creationId xmlns:a16="http://schemas.microsoft.com/office/drawing/2014/main" id="{4F503A0F-CB06-489E-AD1E-695D1188E042}"/>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0140735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Content Placeholder 1"/>
          <p:cNvPicPr>
            <a:picLocks noGrp="1" noChangeAspect="1"/>
          </p:cNvPicPr>
          <p:nvPr>
            <p:ph idx="1"/>
          </p:nvPr>
        </p:nvPicPr>
        <p:blipFill>
          <a:blip r:embed="rId3"/>
          <a:stretch>
            <a:fillRect/>
          </a:stretch>
        </p:blipFill>
        <p:spPr>
          <a:xfrm>
            <a:off x="4278433" y="1404802"/>
            <a:ext cx="3966933" cy="2441983"/>
          </a:xfrm>
          <a:prstGeom prst="rect">
            <a:avLst/>
          </a:prstGeom>
        </p:spPr>
      </p:pic>
      <p:sp>
        <p:nvSpPr>
          <p:cNvPr id="9" name="Slide Number Placeholder 4">
            <a:extLst>
              <a:ext uri="{FF2B5EF4-FFF2-40B4-BE49-F238E27FC236}">
                <a16:creationId xmlns:a16="http://schemas.microsoft.com/office/drawing/2014/main" id="{3BA3472E-123F-4B02-AE0D-C772801E1DA8}"/>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pic>
        <p:nvPicPr>
          <p:cNvPr id="5" name="Picture 4"/>
          <p:cNvPicPr>
            <a:picLocks noChangeAspect="1"/>
          </p:cNvPicPr>
          <p:nvPr/>
        </p:nvPicPr>
        <p:blipFill>
          <a:blip r:embed="rId4"/>
          <a:stretch>
            <a:fillRect/>
          </a:stretch>
        </p:blipFill>
        <p:spPr>
          <a:xfrm>
            <a:off x="438458" y="4368953"/>
            <a:ext cx="3016423" cy="1867885"/>
          </a:xfrm>
          <a:prstGeom prst="rect">
            <a:avLst/>
          </a:prstGeom>
        </p:spPr>
      </p:pic>
      <p:pic>
        <p:nvPicPr>
          <p:cNvPr id="7" name="Picture 6"/>
          <p:cNvPicPr>
            <a:picLocks noChangeAspect="1"/>
          </p:cNvPicPr>
          <p:nvPr/>
        </p:nvPicPr>
        <p:blipFill>
          <a:blip r:embed="rId5"/>
          <a:stretch>
            <a:fillRect/>
          </a:stretch>
        </p:blipFill>
        <p:spPr>
          <a:xfrm>
            <a:off x="203238" y="1204484"/>
            <a:ext cx="3251643" cy="2691269"/>
          </a:xfrm>
          <a:prstGeom prst="rect">
            <a:avLst/>
          </a:prstGeom>
        </p:spPr>
      </p:pic>
      <p:pic>
        <p:nvPicPr>
          <p:cNvPr id="8" name="Picture 7"/>
          <p:cNvPicPr>
            <a:picLocks noChangeAspect="1"/>
          </p:cNvPicPr>
          <p:nvPr/>
        </p:nvPicPr>
        <p:blipFill>
          <a:blip r:embed="rId6"/>
          <a:stretch>
            <a:fillRect/>
          </a:stretch>
        </p:blipFill>
        <p:spPr>
          <a:xfrm>
            <a:off x="3571592" y="4593489"/>
            <a:ext cx="4960705" cy="1157772"/>
          </a:xfrm>
          <a:prstGeom prst="rect">
            <a:avLst/>
          </a:prstGeom>
        </p:spPr>
      </p:pic>
    </p:spTree>
    <p:extLst>
      <p:ext uri="{BB962C8B-B14F-4D97-AF65-F5344CB8AC3E}">
        <p14:creationId xmlns:p14="http://schemas.microsoft.com/office/powerpoint/2010/main" val="117205278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6201981" y="2381250"/>
            <a:ext cx="2484000" cy="1695127"/>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51"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12927" r="14388"/>
          <a:stretch/>
        </p:blipFill>
        <p:spPr bwMode="auto">
          <a:xfrm>
            <a:off x="467542" y="2381249"/>
            <a:ext cx="2474478" cy="1702185"/>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53" name="Picture 5" descr="Die Niki-Hauptverhandlung wird am Landesgericht Korneuburg erÃ¶ffnet."/>
          <p:cNvPicPr>
            <a:picLocks noChangeAspect="1" noChangeArrowheads="1"/>
          </p:cNvPicPr>
          <p:nvPr/>
        </p:nvPicPr>
        <p:blipFill rotWithShape="1">
          <a:blip r:embed="rId5">
            <a:extLst>
              <a:ext uri="{28A0092B-C50C-407E-A947-70E740481C1C}">
                <a14:useLocalDpi xmlns:a14="http://schemas.microsoft.com/office/drawing/2010/main" val="0"/>
              </a:ext>
            </a:extLst>
          </a:blip>
          <a:srcRect l="6163" r="7711"/>
          <a:stretch/>
        </p:blipFill>
        <p:spPr bwMode="auto">
          <a:xfrm>
            <a:off x="3334762" y="2381249"/>
            <a:ext cx="2474477" cy="1695127"/>
          </a:xfrm>
          <a:prstGeom prst="rect">
            <a:avLst/>
          </a:prstGeom>
          <a:extLst>
            <a:ext uri="{909E8E84-426E-40DD-AFC4-6F175D3DCCD1}">
              <a14:hiddenFill xmlns:a14="http://schemas.microsoft.com/office/drawing/2010/main">
                <a:solidFill>
                  <a:srgbClr val="FFFFFF"/>
                </a:solidFill>
              </a14:hiddenFill>
            </a:ext>
          </a:extLst>
        </p:spPr>
      </p:pic>
      <p:pic>
        <p:nvPicPr>
          <p:cNvPr id="2055" name="Picture 7" descr="Ulla Reisch"/>
          <p:cNvPicPr>
            <a:picLocks noChangeAspect="1" noChangeArrowheads="1"/>
          </p:cNvPicPr>
          <p:nvPr/>
        </p:nvPicPr>
        <p:blipFill rotWithShape="1">
          <a:blip r:embed="rId6">
            <a:extLst>
              <a:ext uri="{28A0092B-C50C-407E-A947-70E740481C1C}">
                <a14:useLocalDpi xmlns:a14="http://schemas.microsoft.com/office/drawing/2010/main" val="0"/>
              </a:ext>
            </a:extLst>
          </a:blip>
          <a:srcRect l="9575" r="4374"/>
          <a:stretch/>
        </p:blipFill>
        <p:spPr bwMode="auto">
          <a:xfrm>
            <a:off x="7368389" y="4778179"/>
            <a:ext cx="1317592" cy="1531181"/>
          </a:xfrm>
          <a:prstGeom prst="rect">
            <a:avLst/>
          </a:prstGeom>
          <a:extLst>
            <a:ext uri="{909E8E84-426E-40DD-AFC4-6F175D3DCCD1}">
              <a14:hiddenFill xmlns:a14="http://schemas.microsoft.com/office/drawing/2010/main">
                <a:solidFill>
                  <a:srgbClr val="FFFFFF"/>
                </a:solidFill>
              </a14:hiddenFill>
            </a:ext>
          </a:extLst>
        </p:spPr>
      </p:pic>
      <p:sp>
        <p:nvSpPr>
          <p:cNvPr id="5" name="Textfeld 4"/>
          <p:cNvSpPr txBox="1"/>
          <p:nvPr/>
        </p:nvSpPr>
        <p:spPr>
          <a:xfrm>
            <a:off x="5733557" y="5359103"/>
            <a:ext cx="1642452" cy="369332"/>
          </a:xfrm>
          <a:prstGeom prst="rect">
            <a:avLst/>
          </a:prstGeom>
          <a:noFill/>
        </p:spPr>
        <p:txBody>
          <a:bodyPr wrap="square" rtlCol="0">
            <a:spAutoFit/>
          </a:bodyPr>
          <a:lstStyle>
            <a:defPPr>
              <a:defRPr lang="en-US"/>
            </a:defPPr>
            <a:lvl1pPr algn="ctr">
              <a:defRPr sz="1600"/>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de-DE" sz="1800" b="1" i="0" u="none" strike="noStrike" kern="1200" cap="none" spc="0" normalizeH="0" baseline="0" noProof="0" dirty="0">
                <a:ln>
                  <a:noFill/>
                </a:ln>
                <a:solidFill>
                  <a:prstClr val="black"/>
                </a:solidFill>
                <a:effectLst/>
                <a:uLnTx/>
                <a:uFillTx/>
                <a:latin typeface="Calibri"/>
                <a:ea typeface="+mn-ea"/>
                <a:cs typeface="+mn-cs"/>
              </a:rPr>
              <a:t>Dr. Ulla REISCH</a:t>
            </a:r>
            <a:endParaRPr kumimoji="0" lang="en-US" sz="1800" b="1" i="0" u="none" strike="noStrike" kern="1200" cap="none" spc="0" normalizeH="0" baseline="0" noProof="0" dirty="0">
              <a:ln>
                <a:noFill/>
              </a:ln>
              <a:solidFill>
                <a:prstClr val="black"/>
              </a:solidFill>
              <a:effectLst/>
              <a:uLnTx/>
              <a:uFillTx/>
              <a:latin typeface="Calibri"/>
              <a:ea typeface="+mn-ea"/>
              <a:cs typeface="+mn-cs"/>
            </a:endParaRPr>
          </a:p>
        </p:txBody>
      </p:sp>
      <p:sp>
        <p:nvSpPr>
          <p:cNvPr id="6" name="Textfeld 5"/>
          <p:cNvSpPr txBox="1"/>
          <p:nvPr/>
        </p:nvSpPr>
        <p:spPr>
          <a:xfrm>
            <a:off x="1758765" y="5359103"/>
            <a:ext cx="1929315" cy="369332"/>
          </a:xfrm>
          <a:prstGeom prst="rect">
            <a:avLst/>
          </a:prstGeom>
          <a:noFill/>
        </p:spPr>
        <p:txBody>
          <a:bodyPr wrap="square" rtlCol="0">
            <a:spAutoFit/>
          </a:bodyPr>
          <a:lstStyle>
            <a:defPPr>
              <a:defRPr lang="en-US"/>
            </a:defPPr>
            <a:lvl1pPr algn="ctr">
              <a:defRPr sz="1600"/>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a:ea typeface="+mn-ea"/>
                <a:cs typeface="+mn-cs"/>
              </a:rPr>
              <a:t>Dr. Lucas FLÖTHER </a:t>
            </a:r>
          </a:p>
        </p:txBody>
      </p:sp>
      <p:pic>
        <p:nvPicPr>
          <p:cNvPr id="2056" name="Picture 8"/>
          <p:cNvPicPr>
            <a:picLocks noChangeAspect="1" noChangeArrowheads="1"/>
          </p:cNvPicPr>
          <p:nvPr/>
        </p:nvPicPr>
        <p:blipFill rotWithShape="1">
          <a:blip r:embed="rId7">
            <a:extLst>
              <a:ext uri="{28A0092B-C50C-407E-A947-70E740481C1C}">
                <a14:useLocalDpi xmlns:a14="http://schemas.microsoft.com/office/drawing/2010/main" val="0"/>
              </a:ext>
            </a:extLst>
          </a:blip>
          <a:srcRect l="17408" t="8955" r="12982" b="27485"/>
          <a:stretch/>
        </p:blipFill>
        <p:spPr bwMode="auto">
          <a:xfrm>
            <a:off x="467543" y="4778179"/>
            <a:ext cx="1317592" cy="1531181"/>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feld 3"/>
          <p:cNvSpPr txBox="1"/>
          <p:nvPr/>
        </p:nvSpPr>
        <p:spPr>
          <a:xfrm>
            <a:off x="567236" y="4039359"/>
            <a:ext cx="2275090"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de-DE" sz="1800" b="0" i="0" u="none" strike="noStrike" kern="1200" cap="none" spc="0" normalizeH="0" baseline="0" noProof="0" dirty="0">
                <a:ln>
                  <a:noFill/>
                </a:ln>
                <a:solidFill>
                  <a:prstClr val="black"/>
                </a:solidFill>
                <a:effectLst/>
                <a:uLnTx/>
                <a:uFillTx/>
                <a:latin typeface="Calibri"/>
                <a:ea typeface="+mn-ea"/>
                <a:cs typeface="+mn-cs"/>
              </a:rPr>
              <a:t>AG Berlin-Charlottenburg (DEU)</a:t>
            </a: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Textfeld 6"/>
          <p:cNvSpPr txBox="1"/>
          <p:nvPr/>
        </p:nvSpPr>
        <p:spPr>
          <a:xfrm>
            <a:off x="6250260" y="4039359"/>
            <a:ext cx="2387442"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de-DE" sz="1800" b="0" i="0" u="none" strike="noStrike" kern="1200" cap="none" spc="0" normalizeH="0" baseline="0" noProof="0" dirty="0">
                <a:ln>
                  <a:noFill/>
                </a:ln>
                <a:solidFill>
                  <a:prstClr val="black"/>
                </a:solidFill>
                <a:effectLst/>
                <a:uLnTx/>
                <a:uFillTx/>
                <a:latin typeface="Calibri"/>
                <a:ea typeface="+mn-ea"/>
                <a:cs typeface="+mn-cs"/>
              </a:rPr>
              <a:t>Landesgericht Kroneuburg (AUT)</a:t>
            </a: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 name="Textfeld 7"/>
          <p:cNvSpPr txBox="1"/>
          <p:nvPr/>
        </p:nvSpPr>
        <p:spPr>
          <a:xfrm>
            <a:off x="3526219" y="4039359"/>
            <a:ext cx="2091562"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de-DE" sz="1800" b="0" i="0" u="none" strike="noStrike" kern="1200" cap="none" spc="0" normalizeH="0" baseline="0" noProof="0" dirty="0">
                <a:ln>
                  <a:noFill/>
                </a:ln>
                <a:solidFill>
                  <a:prstClr val="black"/>
                </a:solidFill>
                <a:effectLst/>
                <a:uLnTx/>
                <a:uFillTx/>
                <a:latin typeface="Calibri"/>
                <a:ea typeface="+mn-ea"/>
                <a:cs typeface="+mn-cs"/>
              </a:rPr>
              <a:t>NIKI Luftfahrt GmbH (Vienna)</a:t>
            </a: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Slide Number Placeholder 4">
            <a:extLst>
              <a:ext uri="{FF2B5EF4-FFF2-40B4-BE49-F238E27FC236}">
                <a16:creationId xmlns:a16="http://schemas.microsoft.com/office/drawing/2014/main" id="{B7F53ADF-A4B6-4876-8F06-B47FCBDE004F}"/>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2290841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elle 3"/>
          <p:cNvGraphicFramePr>
            <a:graphicFrameLocks noGrp="1"/>
          </p:cNvGraphicFramePr>
          <p:nvPr>
            <p:extLst/>
          </p:nvPr>
        </p:nvGraphicFramePr>
        <p:xfrm>
          <a:off x="457200" y="1820598"/>
          <a:ext cx="8229600" cy="4535752"/>
        </p:xfrm>
        <a:graphic>
          <a:graphicData uri="http://schemas.openxmlformats.org/drawingml/2006/table">
            <a:tbl>
              <a:tblPr firstRow="1" bandRow="1">
                <a:tableStyleId>{21E4AEA4-8DFA-4A89-87EB-49C32662AFE0}</a:tableStyleId>
              </a:tblPr>
              <a:tblGrid>
                <a:gridCol w="1062445">
                  <a:extLst>
                    <a:ext uri="{9D8B030D-6E8A-4147-A177-3AD203B41FA5}">
                      <a16:colId xmlns:a16="http://schemas.microsoft.com/office/drawing/2014/main" val="20000"/>
                    </a:ext>
                  </a:extLst>
                </a:gridCol>
                <a:gridCol w="3766730">
                  <a:extLst>
                    <a:ext uri="{9D8B030D-6E8A-4147-A177-3AD203B41FA5}">
                      <a16:colId xmlns:a16="http://schemas.microsoft.com/office/drawing/2014/main" val="20001"/>
                    </a:ext>
                  </a:extLst>
                </a:gridCol>
                <a:gridCol w="3400425">
                  <a:extLst>
                    <a:ext uri="{9D8B030D-6E8A-4147-A177-3AD203B41FA5}">
                      <a16:colId xmlns:a16="http://schemas.microsoft.com/office/drawing/2014/main" val="20002"/>
                    </a:ext>
                  </a:extLst>
                </a:gridCol>
              </a:tblGrid>
              <a:tr h="244858">
                <a:tc>
                  <a:txBody>
                    <a:bodyPr/>
                    <a:lstStyle/>
                    <a:p>
                      <a:pPr>
                        <a:lnSpc>
                          <a:spcPct val="100000"/>
                        </a:lnSpc>
                      </a:pPr>
                      <a:endParaRPr lang="en-US" sz="1000" dirty="0"/>
                    </a:p>
                  </a:txBody>
                  <a:tcPr>
                    <a:noFill/>
                  </a:tcPr>
                </a:tc>
                <a:tc rowSpan="2">
                  <a:txBody>
                    <a:bodyPr/>
                    <a:lstStyle/>
                    <a:p>
                      <a:pPr>
                        <a:lnSpc>
                          <a:spcPct val="100000"/>
                        </a:lnSpc>
                      </a:pPr>
                      <a:endParaRPr lang="en-US" sz="1000" noProof="0" dirty="0"/>
                    </a:p>
                  </a:txBody>
                  <a:tcPr>
                    <a:noFill/>
                  </a:tcPr>
                </a:tc>
                <a:tc rowSpan="2">
                  <a:txBody>
                    <a:bodyPr/>
                    <a:lstStyle/>
                    <a:p>
                      <a:pPr>
                        <a:lnSpc>
                          <a:spcPct val="100000"/>
                        </a:lnSpc>
                      </a:pPr>
                      <a:endParaRPr lang="en-US" sz="1000" noProof="0" dirty="0">
                        <a:solidFill>
                          <a:schemeClr val="tx1"/>
                        </a:solidFill>
                      </a:endParaRPr>
                    </a:p>
                  </a:txBody>
                  <a:tcPr>
                    <a:noFill/>
                  </a:tcPr>
                </a:tc>
                <a:extLst>
                  <a:ext uri="{0D108BD9-81ED-4DB2-BD59-A6C34878D82A}">
                    <a16:rowId xmlns:a16="http://schemas.microsoft.com/office/drawing/2014/main" val="10000"/>
                  </a:ext>
                </a:extLst>
              </a:tr>
              <a:tr h="244858">
                <a:tc>
                  <a:txBody>
                    <a:bodyPr/>
                    <a:lstStyle/>
                    <a:p>
                      <a:pPr>
                        <a:lnSpc>
                          <a:spcPct val="100000"/>
                        </a:lnSpc>
                      </a:pPr>
                      <a:endParaRPr lang="en-US" sz="1000" dirty="0"/>
                    </a:p>
                  </a:txBody>
                  <a:tcPr>
                    <a:noFill/>
                  </a:tcPr>
                </a:tc>
                <a:tc vMerge="1">
                  <a:txBody>
                    <a:bodyPr/>
                    <a:lstStyle/>
                    <a:p>
                      <a:pPr>
                        <a:lnSpc>
                          <a:spcPct val="100000"/>
                        </a:lnSpc>
                      </a:pPr>
                      <a:endParaRPr lang="en-US" sz="1000" noProof="0" dirty="0"/>
                    </a:p>
                  </a:txBody>
                  <a:tcPr>
                    <a:noFill/>
                  </a:tcPr>
                </a:tc>
                <a:tc vMerge="1">
                  <a:txBody>
                    <a:bodyPr/>
                    <a:lstStyle/>
                    <a:p>
                      <a:pPr>
                        <a:lnSpc>
                          <a:spcPct val="100000"/>
                        </a:lnSpc>
                      </a:pPr>
                      <a:endParaRPr lang="en-US" sz="1000" noProof="0" dirty="0"/>
                    </a:p>
                  </a:txBody>
                  <a:tcPr>
                    <a:noFill/>
                  </a:tcPr>
                </a:tc>
                <a:extLst>
                  <a:ext uri="{0D108BD9-81ED-4DB2-BD59-A6C34878D82A}">
                    <a16:rowId xmlns:a16="http://schemas.microsoft.com/office/drawing/2014/main" val="10001"/>
                  </a:ext>
                </a:extLst>
              </a:tr>
              <a:tr h="684000">
                <a:tc>
                  <a:txBody>
                    <a:bodyPr/>
                    <a:lstStyle/>
                    <a:p>
                      <a:pPr>
                        <a:lnSpc>
                          <a:spcPct val="100000"/>
                        </a:lnSpc>
                      </a:pPr>
                      <a:r>
                        <a:rPr lang="de-DE" sz="1000" dirty="0"/>
                        <a:t>13.12.2017</a:t>
                      </a:r>
                      <a:endParaRPr lang="en-US" sz="1000" dirty="0"/>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000" baseline="0" noProof="0" dirty="0"/>
                        <a:t>Order of the Regional Court of Berlin-Charlottenburg (Amtsgericht) upon request of the debtor, o</a:t>
                      </a:r>
                      <a:r>
                        <a:rPr lang="en-US" sz="1000" noProof="0" dirty="0"/>
                        <a:t>pening </a:t>
                      </a:r>
                      <a:r>
                        <a:rPr lang="en-US" sz="1000" b="1" noProof="0" dirty="0">
                          <a:solidFill>
                            <a:schemeClr val="accent2">
                              <a:lumMod val="75000"/>
                            </a:schemeClr>
                          </a:solidFill>
                        </a:rPr>
                        <a:t>preliminary</a:t>
                      </a:r>
                      <a:r>
                        <a:rPr lang="en-US" sz="1000" b="1" baseline="0" noProof="0" dirty="0">
                          <a:solidFill>
                            <a:schemeClr val="accent2">
                              <a:lumMod val="75000"/>
                            </a:schemeClr>
                          </a:solidFill>
                        </a:rPr>
                        <a:t> main proceedings</a:t>
                      </a:r>
                      <a:r>
                        <a:rPr lang="en-US" sz="1000" b="1" baseline="0" noProof="0" dirty="0">
                          <a:solidFill>
                            <a:schemeClr val="accent1">
                              <a:lumMod val="50000"/>
                            </a:schemeClr>
                          </a:solidFill>
                        </a:rPr>
                        <a:t> </a:t>
                      </a:r>
                      <a:r>
                        <a:rPr lang="en-US" sz="1000" baseline="0" noProof="0" dirty="0"/>
                        <a:t>and appointing a provisional IP and a provisional creditors‘ committee, Art. 2 nos 5, 7(ii), Annex B; Art. 19(1) EIR</a:t>
                      </a:r>
                      <a:endParaRPr lang="en-US" sz="1000" b="1" noProof="0" dirty="0">
                        <a:solidFill>
                          <a:schemeClr val="tx1"/>
                        </a:solidFill>
                      </a:endParaRPr>
                    </a:p>
                  </a:txBody>
                  <a:tcPr/>
                </a:tc>
                <a:tc>
                  <a:txBody>
                    <a:bodyPr/>
                    <a:lstStyle/>
                    <a:p>
                      <a:pPr>
                        <a:lnSpc>
                          <a:spcPct val="100000"/>
                        </a:lnSpc>
                      </a:pPr>
                      <a:endParaRPr lang="en-US" sz="1000" noProof="0" dirty="0"/>
                    </a:p>
                  </a:txBody>
                  <a:tcPr/>
                </a:tc>
                <a:extLst>
                  <a:ext uri="{0D108BD9-81ED-4DB2-BD59-A6C34878D82A}">
                    <a16:rowId xmlns:a16="http://schemas.microsoft.com/office/drawing/2014/main" val="10002"/>
                  </a:ext>
                </a:extLst>
              </a:tr>
              <a:tr h="561734">
                <a:tc>
                  <a:txBody>
                    <a:bodyPr/>
                    <a:lstStyle/>
                    <a:p>
                      <a:pPr>
                        <a:lnSpc>
                          <a:spcPct val="100000"/>
                        </a:lnSpc>
                      </a:pPr>
                      <a:r>
                        <a:rPr lang="de-DE" sz="1000" dirty="0"/>
                        <a:t>27.12.2017</a:t>
                      </a:r>
                      <a:endParaRPr lang="en-US" sz="1000" dirty="0"/>
                    </a:p>
                  </a:txBody>
                  <a:tcPr/>
                </a:tc>
                <a:tc>
                  <a:txBody>
                    <a:bodyPr/>
                    <a:lstStyle/>
                    <a:p>
                      <a:pPr>
                        <a:lnSpc>
                          <a:spcPct val="100000"/>
                        </a:lnSpc>
                      </a:pPr>
                      <a:r>
                        <a:rPr lang="en-US" sz="1000" baseline="0" noProof="0" dirty="0"/>
                        <a:t>Order of the Regional Court of Berlin-Charlottenburg appointing a provisional IP with the power to dispose over the debtor‘s assets, §§ 21(2) n°2, 22(1) German Insolvency Act</a:t>
                      </a:r>
                      <a:endParaRPr lang="en-US" sz="1000" b="1" noProof="0" dirty="0"/>
                    </a:p>
                  </a:txBody>
                  <a:tcPr/>
                </a:tc>
                <a:tc>
                  <a:txBody>
                    <a:bodyPr/>
                    <a:lstStyle/>
                    <a:p>
                      <a:pPr>
                        <a:lnSpc>
                          <a:spcPct val="100000"/>
                        </a:lnSpc>
                      </a:pPr>
                      <a:endParaRPr lang="en-US" sz="1000" noProof="0" dirty="0"/>
                    </a:p>
                  </a:txBody>
                  <a:tcPr/>
                </a:tc>
                <a:extLst>
                  <a:ext uri="{0D108BD9-81ED-4DB2-BD59-A6C34878D82A}">
                    <a16:rowId xmlns:a16="http://schemas.microsoft.com/office/drawing/2014/main" val="10003"/>
                  </a:ext>
                </a:extLst>
              </a:tr>
              <a:tr h="1073055">
                <a:tc>
                  <a:txBody>
                    <a:bodyPr/>
                    <a:lstStyle/>
                    <a:p>
                      <a:pPr>
                        <a:lnSpc>
                          <a:spcPct val="100000"/>
                        </a:lnSpc>
                      </a:pPr>
                      <a:r>
                        <a:rPr lang="de-DE" sz="1000" dirty="0"/>
                        <a:t>8.1.2018</a:t>
                      </a:r>
                      <a:endParaRPr lang="en-US" sz="1000" dirty="0"/>
                    </a:p>
                  </a:txBody>
                  <a:tcPr/>
                </a:tc>
                <a:tc>
                  <a:txBody>
                    <a:bodyPr/>
                    <a:lstStyle/>
                    <a:p>
                      <a:pPr>
                        <a:lnSpc>
                          <a:spcPct val="100000"/>
                        </a:lnSpc>
                      </a:pPr>
                      <a:r>
                        <a:rPr lang="en-US" sz="1000" noProof="0" dirty="0"/>
                        <a:t>Higher Regional Court</a:t>
                      </a:r>
                      <a:r>
                        <a:rPr lang="en-US" sz="1000" baseline="0" noProof="0" dirty="0"/>
                        <a:t> of Berlin (Landgericht) </a:t>
                      </a:r>
                      <a:r>
                        <a:rPr lang="en-US" sz="1000" b="1" baseline="0" noProof="0" dirty="0">
                          <a:solidFill>
                            <a:schemeClr val="accent2">
                              <a:lumMod val="75000"/>
                            </a:schemeClr>
                          </a:solidFill>
                        </a:rPr>
                        <a:t>annuls</a:t>
                      </a:r>
                      <a:r>
                        <a:rPr lang="en-US" sz="1000" b="1" baseline="0" noProof="0" dirty="0">
                          <a:solidFill>
                            <a:schemeClr val="accent1">
                              <a:lumMod val="50000"/>
                            </a:schemeClr>
                          </a:solidFill>
                        </a:rPr>
                        <a:t> </a:t>
                      </a:r>
                      <a:r>
                        <a:rPr lang="en-US" sz="1000" baseline="0" noProof="0" dirty="0"/>
                        <a:t>the decision of the Regional Court, upon appeal of a creditor dated 2.1.2018, Art. 5(1) EIR;</a:t>
                      </a:r>
                    </a:p>
                    <a:p>
                      <a:pPr>
                        <a:lnSpc>
                          <a:spcPct val="100000"/>
                        </a:lnSpc>
                        <a:spcBef>
                          <a:spcPts val="300"/>
                        </a:spcBef>
                      </a:pPr>
                      <a:r>
                        <a:rPr lang="en-US" sz="1000" b="1" baseline="0" noProof="0" dirty="0">
                          <a:solidFill>
                            <a:schemeClr val="accent2">
                              <a:lumMod val="75000"/>
                            </a:schemeClr>
                          </a:solidFill>
                        </a:rPr>
                        <a:t>Appeal</a:t>
                      </a:r>
                      <a:r>
                        <a:rPr lang="en-US" sz="1000" b="1" baseline="0" noProof="0" dirty="0">
                          <a:solidFill>
                            <a:schemeClr val="accent1">
                              <a:lumMod val="50000"/>
                            </a:schemeClr>
                          </a:solidFill>
                        </a:rPr>
                        <a:t> </a:t>
                      </a:r>
                      <a:r>
                        <a:rPr lang="en-US" sz="1000" baseline="0" noProof="0" dirty="0"/>
                        <a:t>before the German Bundesgerichtshof (Rechtsbeschwerde); problem: whether (§ 6(3) InsO) or not (Art 102c § 4 EGInsO) appeal has a </a:t>
                      </a:r>
                      <a:r>
                        <a:rPr lang="en-US" sz="1000" b="1" baseline="0" noProof="0" dirty="0">
                          <a:solidFill>
                            <a:schemeClr val="accent2">
                              <a:lumMod val="75000"/>
                            </a:schemeClr>
                          </a:solidFill>
                        </a:rPr>
                        <a:t>suspensive effect</a:t>
                      </a:r>
                      <a:r>
                        <a:rPr lang="en-US" sz="1000" baseline="0" noProof="0" dirty="0"/>
                        <a:t>?</a:t>
                      </a:r>
                      <a:endParaRPr lang="en-US" sz="1000" b="0" noProof="0" dirty="0"/>
                    </a:p>
                  </a:txBody>
                  <a:tcPr/>
                </a:tc>
                <a:tc>
                  <a:txBody>
                    <a:bodyPr/>
                    <a:lstStyle/>
                    <a:p>
                      <a:pPr>
                        <a:lnSpc>
                          <a:spcPct val="100000"/>
                        </a:lnSpc>
                      </a:pPr>
                      <a:endParaRPr lang="en-US" sz="1000" noProof="0" dirty="0"/>
                    </a:p>
                  </a:txBody>
                  <a:tcPr/>
                </a:tc>
                <a:extLst>
                  <a:ext uri="{0D108BD9-81ED-4DB2-BD59-A6C34878D82A}">
                    <a16:rowId xmlns:a16="http://schemas.microsoft.com/office/drawing/2014/main" val="10004"/>
                  </a:ext>
                </a:extLst>
              </a:tr>
              <a:tr h="403296">
                <a:tc>
                  <a:txBody>
                    <a:bodyPr/>
                    <a:lstStyle/>
                    <a:p>
                      <a:pPr>
                        <a:lnSpc>
                          <a:spcPct val="100000"/>
                        </a:lnSpc>
                      </a:pPr>
                      <a:r>
                        <a:rPr lang="de-DE" sz="1000" dirty="0"/>
                        <a:t>10.-12.1.2018</a:t>
                      </a:r>
                      <a:endParaRPr lang="en-US" sz="1000" dirty="0"/>
                    </a:p>
                  </a:txBody>
                  <a:tcPr/>
                </a:tc>
                <a:tc>
                  <a:txBody>
                    <a:bodyPr/>
                    <a:lstStyle/>
                    <a:p>
                      <a:pPr>
                        <a:lnSpc>
                          <a:spcPct val="100000"/>
                        </a:lnSpc>
                      </a:pPr>
                      <a:endParaRPr lang="en-US" sz="1000" noProof="0" dirty="0"/>
                    </a:p>
                  </a:txBody>
                  <a:tcPr/>
                </a:tc>
                <a:tc>
                  <a:txBody>
                    <a:bodyPr/>
                    <a:lstStyle/>
                    <a:p>
                      <a:pPr>
                        <a:lnSpc>
                          <a:spcPct val="100000"/>
                        </a:lnSpc>
                      </a:pPr>
                      <a:r>
                        <a:rPr lang="en-US" sz="1000" baseline="0" noProof="0" dirty="0"/>
                        <a:t>Request of the German provisional IP to open </a:t>
                      </a:r>
                      <a:r>
                        <a:rPr lang="en-US" sz="1000" i="1" baseline="0" noProof="0" dirty="0"/>
                        <a:t>secondary </a:t>
                      </a:r>
                      <a:r>
                        <a:rPr lang="en-US" sz="1000" baseline="0" noProof="0" dirty="0"/>
                        <a:t>proceedings in Austria</a:t>
                      </a:r>
                      <a:endParaRPr lang="en-US" sz="1000" noProof="0" dirty="0"/>
                    </a:p>
                  </a:txBody>
                  <a:tcPr/>
                </a:tc>
                <a:extLst>
                  <a:ext uri="{0D108BD9-81ED-4DB2-BD59-A6C34878D82A}">
                    <a16:rowId xmlns:a16="http://schemas.microsoft.com/office/drawing/2014/main" val="10005"/>
                  </a:ext>
                </a:extLst>
              </a:tr>
              <a:tr h="720171">
                <a:tc>
                  <a:txBody>
                    <a:bodyPr/>
                    <a:lstStyle/>
                    <a:p>
                      <a:pPr>
                        <a:lnSpc>
                          <a:spcPct val="100000"/>
                        </a:lnSpc>
                      </a:pPr>
                      <a:r>
                        <a:rPr lang="de-DE" sz="1000" dirty="0"/>
                        <a:t>12.1.2018</a:t>
                      </a:r>
                      <a:endParaRPr lang="en-US" sz="1000" dirty="0"/>
                    </a:p>
                  </a:txBody>
                  <a:tcPr/>
                </a:tc>
                <a:tc>
                  <a:txBody>
                    <a:bodyPr/>
                    <a:lstStyle/>
                    <a:p>
                      <a:pPr>
                        <a:lnSpc>
                          <a:spcPct val="100000"/>
                        </a:lnSpc>
                      </a:pPr>
                      <a:endParaRPr lang="en-US" sz="1000" noProof="0" dirty="0"/>
                    </a:p>
                  </a:txBody>
                  <a:tcPr/>
                </a:tc>
                <a:tc>
                  <a:txBody>
                    <a:bodyPr/>
                    <a:lstStyle/>
                    <a:p>
                      <a:pPr>
                        <a:lnSpc>
                          <a:spcPct val="100000"/>
                        </a:lnSpc>
                      </a:pPr>
                      <a:r>
                        <a:rPr lang="en-US" sz="1000" noProof="0" dirty="0"/>
                        <a:t>Landesgericht Korneuburg</a:t>
                      </a:r>
                      <a:r>
                        <a:rPr lang="en-US" sz="1000" baseline="0" noProof="0" dirty="0"/>
                        <a:t> opens </a:t>
                      </a:r>
                      <a:r>
                        <a:rPr lang="en-US" sz="1000" b="1" i="1" baseline="0" noProof="0" dirty="0">
                          <a:solidFill>
                            <a:schemeClr val="accent2">
                              <a:lumMod val="75000"/>
                            </a:schemeClr>
                          </a:solidFill>
                        </a:rPr>
                        <a:t>main </a:t>
                      </a:r>
                      <a:r>
                        <a:rPr lang="en-US" sz="1000" b="1" baseline="0" noProof="0" dirty="0">
                          <a:solidFill>
                            <a:schemeClr val="accent2">
                              <a:lumMod val="75000"/>
                            </a:schemeClr>
                          </a:solidFill>
                        </a:rPr>
                        <a:t>insolvency proceedings</a:t>
                      </a:r>
                      <a:r>
                        <a:rPr lang="en-US" sz="1000" baseline="0" noProof="0" dirty="0"/>
                        <a:t>, Art. 3(1) EIR, and rejects the request for the opening of SIP as being inadmissible (due to a lack of </a:t>
                      </a:r>
                      <a:r>
                        <a:rPr lang="en-US" sz="1000" i="1" baseline="0" noProof="0" dirty="0"/>
                        <a:t>foreign </a:t>
                      </a:r>
                      <a:r>
                        <a:rPr lang="en-US" sz="1000" baseline="0" noProof="0" dirty="0"/>
                        <a:t>main proceedings)</a:t>
                      </a:r>
                      <a:endParaRPr lang="en-US" sz="1000" noProof="0" dirty="0"/>
                    </a:p>
                  </a:txBody>
                  <a:tcPr/>
                </a:tc>
                <a:extLst>
                  <a:ext uri="{0D108BD9-81ED-4DB2-BD59-A6C34878D82A}">
                    <a16:rowId xmlns:a16="http://schemas.microsoft.com/office/drawing/2014/main" val="10006"/>
                  </a:ext>
                </a:extLst>
              </a:tr>
              <a:tr h="576000">
                <a:tc>
                  <a:txBody>
                    <a:bodyPr/>
                    <a:lstStyle/>
                    <a:p>
                      <a:pPr>
                        <a:lnSpc>
                          <a:spcPct val="100000"/>
                        </a:lnSpc>
                      </a:pPr>
                      <a:r>
                        <a:rPr lang="de-DE" sz="1000" dirty="0"/>
                        <a:t>23.1.2018</a:t>
                      </a:r>
                      <a:endParaRPr lang="en-US" sz="1000" dirty="0"/>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000" baseline="0" noProof="0" dirty="0"/>
                        <a:t>Withdrawal of the appeal before the German Bundesgerichtshof</a:t>
                      </a:r>
                    </a:p>
                    <a:p>
                      <a:pPr marL="0" marR="0" indent="0" algn="l" defTabSz="914400" rtl="0" eaLnBrk="1" fontAlgn="auto" latinLnBrk="0" hangingPunct="1">
                        <a:lnSpc>
                          <a:spcPct val="100000"/>
                        </a:lnSpc>
                        <a:spcBef>
                          <a:spcPts val="300"/>
                        </a:spcBef>
                        <a:spcAft>
                          <a:spcPts val="0"/>
                        </a:spcAft>
                        <a:buClrTx/>
                        <a:buSzTx/>
                        <a:buFontTx/>
                        <a:buNone/>
                        <a:tabLst/>
                        <a:defRPr/>
                      </a:pPr>
                      <a:r>
                        <a:rPr lang="en-US" sz="1000" baseline="0" noProof="0" dirty="0"/>
                        <a:t>Regional Court of Berlin-Charlottenburg continues the German proceedings as </a:t>
                      </a:r>
                      <a:r>
                        <a:rPr lang="en-US" sz="1000" b="1" i="1" baseline="0" noProof="0" dirty="0">
                          <a:solidFill>
                            <a:schemeClr val="accent2">
                              <a:lumMod val="75000"/>
                            </a:schemeClr>
                          </a:solidFill>
                        </a:rPr>
                        <a:t>secondary </a:t>
                      </a:r>
                      <a:r>
                        <a:rPr lang="en-US" sz="1000" b="1" baseline="0" noProof="0" dirty="0">
                          <a:solidFill>
                            <a:schemeClr val="accent2">
                              <a:lumMod val="75000"/>
                            </a:schemeClr>
                          </a:solidFill>
                        </a:rPr>
                        <a:t>proceedings</a:t>
                      </a:r>
                      <a:r>
                        <a:rPr lang="en-US" sz="1000" baseline="0" noProof="0" dirty="0"/>
                        <a:t>, Art. 3(2) EIR</a:t>
                      </a:r>
                      <a:endParaRPr lang="en-US" sz="1000" noProof="0" dirty="0"/>
                    </a:p>
                  </a:txBody>
                  <a:tcPr/>
                </a:tc>
                <a:tc>
                  <a:txBody>
                    <a:bodyPr/>
                    <a:lstStyle/>
                    <a:p>
                      <a:pPr>
                        <a:lnSpc>
                          <a:spcPct val="100000"/>
                        </a:lnSpc>
                      </a:pPr>
                      <a:endParaRPr lang="en-US" sz="1000" noProof="0" dirty="0"/>
                    </a:p>
                  </a:txBody>
                  <a:tcPr/>
                </a:tc>
                <a:extLst>
                  <a:ext uri="{0D108BD9-81ED-4DB2-BD59-A6C34878D82A}">
                    <a16:rowId xmlns:a16="http://schemas.microsoft.com/office/drawing/2014/main" val="10007"/>
                  </a:ext>
                </a:extLst>
              </a:tr>
            </a:tbl>
          </a:graphicData>
        </a:graphic>
      </p:graphicFrame>
      <p:pic>
        <p:nvPicPr>
          <p:cNvPr id="102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11158" y="1772972"/>
            <a:ext cx="765942" cy="49643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94768" y="1772973"/>
            <a:ext cx="849196" cy="49643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Slide Number Placeholder 4">
            <a:extLst>
              <a:ext uri="{FF2B5EF4-FFF2-40B4-BE49-F238E27FC236}">
                <a16:creationId xmlns:a16="http://schemas.microsoft.com/office/drawing/2014/main" id="{40BE6004-69B7-4965-8454-3D941ECBA795}"/>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50</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1035012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E776F2-75AC-4111-AFDE-9FA4A8916879}"/>
              </a:ext>
            </a:extLst>
          </p:cNvPr>
          <p:cNvSpPr>
            <a:spLocks noGrp="1"/>
          </p:cNvSpPr>
          <p:nvPr>
            <p:ph type="ctrTitle"/>
          </p:nvPr>
        </p:nvSpPr>
        <p:spPr/>
        <p:txBody>
          <a:bodyPr>
            <a:noAutofit/>
          </a:bodyPr>
          <a:lstStyle/>
          <a:p>
            <a:r>
              <a:rPr lang="en-US" dirty="0"/>
              <a:t>I. Is Article 36 EIR a valid instrument to avoid secondary proceeding?</a:t>
            </a:r>
          </a:p>
        </p:txBody>
      </p:sp>
      <p:sp>
        <p:nvSpPr>
          <p:cNvPr id="4" name="Slide Number Placeholder 4">
            <a:extLst>
              <a:ext uri="{FF2B5EF4-FFF2-40B4-BE49-F238E27FC236}">
                <a16:creationId xmlns:a16="http://schemas.microsoft.com/office/drawing/2014/main" id="{96AEAC3C-5EC1-4FF0-B312-E9FC74BB8AFD}"/>
              </a:ext>
            </a:extLst>
          </p:cNvPr>
          <p:cNvSpPr txBox="1">
            <a:spLocks/>
          </p:cNvSpPr>
          <p:nvPr/>
        </p:nvSpPr>
        <p:spPr>
          <a:xfrm>
            <a:off x="6553200" y="6356350"/>
            <a:ext cx="2133600" cy="365125"/>
          </a:xfrm>
          <a:prstGeom prst="rect">
            <a:avLst/>
          </a:prstGeom>
        </p:spPr>
        <p:txBody>
          <a:bodyPr lIns="0" tIns="0" rIns="0" bIns="0" anchor="ctr"/>
          <a:lstStyle>
            <a:defPPr>
              <a:defRPr lang="en-US"/>
            </a:defPPr>
            <a:lvl1pPr algn="r">
              <a:defRPr sz="1200"/>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51</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6023392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noAutofit/>
          </a:bodyPr>
          <a:lstStyle/>
          <a:p>
            <a:r>
              <a:rPr lang="en-GB" dirty="0"/>
              <a:t>Article 36 EIR</a:t>
            </a:r>
            <a:endParaRPr lang="nl-NL" dirty="0"/>
          </a:p>
        </p:txBody>
      </p:sp>
      <p:sp>
        <p:nvSpPr>
          <p:cNvPr id="10" name="Text Placeholder 9"/>
          <p:cNvSpPr>
            <a:spLocks noGrp="1"/>
          </p:cNvSpPr>
          <p:nvPr>
            <p:ph idx="1"/>
          </p:nvPr>
        </p:nvSpPr>
        <p:spPr>
          <a:xfrm>
            <a:off x="457200" y="2533475"/>
            <a:ext cx="8229600" cy="3980577"/>
          </a:xfrm>
        </p:spPr>
        <p:txBody>
          <a:bodyPr>
            <a:noAutofit/>
          </a:bodyPr>
          <a:lstStyle/>
          <a:p>
            <a:pPr marL="342000" indent="-342000">
              <a:spcBef>
                <a:spcPts val="400"/>
              </a:spcBef>
              <a:buFont typeface="+mj-lt"/>
              <a:buAutoNum type="arabicPeriod"/>
            </a:pPr>
            <a:r>
              <a:rPr lang="en-US" sz="1800" dirty="0"/>
              <a:t>Background</a:t>
            </a:r>
          </a:p>
          <a:p>
            <a:pPr marL="342000" indent="-342000">
              <a:spcBef>
                <a:spcPts val="400"/>
              </a:spcBef>
              <a:buFont typeface="+mj-lt"/>
              <a:buAutoNum type="arabicPeriod"/>
            </a:pPr>
            <a:r>
              <a:rPr lang="en-US" sz="1800" dirty="0"/>
              <a:t>Procedural function and conflict of laws mechanism</a:t>
            </a:r>
          </a:p>
          <a:p>
            <a:pPr marL="342000" indent="-342000">
              <a:spcBef>
                <a:spcPts val="400"/>
              </a:spcBef>
              <a:buFont typeface="+mj-lt"/>
              <a:buAutoNum type="arabicPeriod"/>
            </a:pPr>
            <a:r>
              <a:rPr lang="en-US" sz="1800" dirty="0"/>
              <a:t>Proposal and approval</a:t>
            </a:r>
          </a:p>
          <a:p>
            <a:pPr marL="342000" indent="-342000">
              <a:spcBef>
                <a:spcPts val="400"/>
              </a:spcBef>
              <a:buFont typeface="+mj-lt"/>
              <a:buAutoNum type="arabicPeriod"/>
            </a:pPr>
            <a:r>
              <a:rPr lang="en-US" sz="1800" dirty="0"/>
              <a:t>Effects</a:t>
            </a:r>
          </a:p>
          <a:p>
            <a:pPr marL="576000" lvl="1" indent="-230400">
              <a:spcBef>
                <a:spcPts val="400"/>
              </a:spcBef>
              <a:buFont typeface="+mj-lt"/>
              <a:buAutoNum type="alphaLcPeriod"/>
            </a:pPr>
            <a:r>
              <a:rPr lang="en-US" sz="1600" dirty="0"/>
              <a:t>Direct effects as to the estate and the applicable law</a:t>
            </a:r>
          </a:p>
          <a:p>
            <a:pPr marL="576000" lvl="1" indent="-230400">
              <a:spcBef>
                <a:spcPts val="400"/>
              </a:spcBef>
              <a:buFont typeface="+mj-lt"/>
              <a:buAutoNum type="alphaLcPeriod"/>
            </a:pPr>
            <a:r>
              <a:rPr lang="en-US" sz="1600" dirty="0"/>
              <a:t>Effects on the opening of secondary proceedings</a:t>
            </a:r>
          </a:p>
          <a:p>
            <a:pPr marL="342000" indent="-342000">
              <a:spcBef>
                <a:spcPts val="400"/>
              </a:spcBef>
              <a:buFont typeface="+mj-lt"/>
              <a:buAutoNum type="arabicPeriod"/>
            </a:pPr>
            <a:r>
              <a:rPr lang="en-US" sz="1800" dirty="0"/>
              <a:t>Procedural safeguards</a:t>
            </a:r>
          </a:p>
          <a:p>
            <a:pPr marL="576000" lvl="1" indent="-230400">
              <a:spcBef>
                <a:spcPts val="400"/>
              </a:spcBef>
              <a:buFont typeface="+mj-lt"/>
              <a:buAutoNum type="alphaLcPeriod"/>
            </a:pPr>
            <a:r>
              <a:rPr lang="en-US" sz="1600" dirty="0"/>
              <a:t>Remedies under Art. 36(7), (8) and (9) EIR</a:t>
            </a:r>
          </a:p>
          <a:p>
            <a:pPr marL="576000" lvl="1" indent="-230400">
              <a:spcBef>
                <a:spcPts val="400"/>
              </a:spcBef>
              <a:buFont typeface="+mj-lt"/>
              <a:buAutoNum type="alphaLcPeriod"/>
            </a:pPr>
            <a:r>
              <a:rPr lang="en-US" sz="1600" dirty="0"/>
              <a:t>Liability of an insolvency practitioner (IP) under Art. 36(10) EIR</a:t>
            </a:r>
          </a:p>
        </p:txBody>
      </p:sp>
      <p:sp>
        <p:nvSpPr>
          <p:cNvPr id="7" name="Slide Number Placeholder 4">
            <a:extLst>
              <a:ext uri="{FF2B5EF4-FFF2-40B4-BE49-F238E27FC236}">
                <a16:creationId xmlns:a16="http://schemas.microsoft.com/office/drawing/2014/main" id="{1810720A-45E4-49B5-8FE4-AA9295D47129}"/>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82532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xEl>
                                              <p:pRg st="1" end="1"/>
                                            </p:txEl>
                                          </p:spTgt>
                                        </p:tgtEl>
                                        <p:attrNameLst>
                                          <p:attrName>style.visibility</p:attrName>
                                        </p:attrNameLst>
                                      </p:cBhvr>
                                      <p:to>
                                        <p:strVal val="visible"/>
                                      </p:to>
                                    </p:set>
                                    <p:animEffect transition="in" filter="fade">
                                      <p:cBhvr>
                                        <p:cTn id="12" dur="1000"/>
                                        <p:tgtEl>
                                          <p:spTgt spid="1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xEl>
                                              <p:pRg st="2" end="2"/>
                                            </p:txEl>
                                          </p:spTgt>
                                        </p:tgtEl>
                                        <p:attrNameLst>
                                          <p:attrName>style.visibility</p:attrName>
                                        </p:attrNameLst>
                                      </p:cBhvr>
                                      <p:to>
                                        <p:strVal val="visible"/>
                                      </p:to>
                                    </p:set>
                                    <p:animEffect transition="in" filter="fade">
                                      <p:cBhvr>
                                        <p:cTn id="17" dur="1000"/>
                                        <p:tgtEl>
                                          <p:spTgt spid="10">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xEl>
                                              <p:pRg st="3" end="3"/>
                                            </p:txEl>
                                          </p:spTgt>
                                        </p:tgtEl>
                                        <p:attrNameLst>
                                          <p:attrName>style.visibility</p:attrName>
                                        </p:attrNameLst>
                                      </p:cBhvr>
                                      <p:to>
                                        <p:strVal val="visible"/>
                                      </p:to>
                                    </p:set>
                                    <p:animEffect transition="in" filter="fade">
                                      <p:cBhvr>
                                        <p:cTn id="22" dur="1000"/>
                                        <p:tgtEl>
                                          <p:spTgt spid="10">
                                            <p:txEl>
                                              <p:pRg st="3" end="3"/>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0">
                                            <p:txEl>
                                              <p:pRg st="4" end="4"/>
                                            </p:txEl>
                                          </p:spTgt>
                                        </p:tgtEl>
                                        <p:attrNameLst>
                                          <p:attrName>style.visibility</p:attrName>
                                        </p:attrNameLst>
                                      </p:cBhvr>
                                      <p:to>
                                        <p:strVal val="visible"/>
                                      </p:to>
                                    </p:set>
                                    <p:animEffect transition="in" filter="fade">
                                      <p:cBhvr>
                                        <p:cTn id="25" dur="1000"/>
                                        <p:tgtEl>
                                          <p:spTgt spid="10">
                                            <p:txEl>
                                              <p:pRg st="4" end="4"/>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0">
                                            <p:txEl>
                                              <p:pRg st="5" end="5"/>
                                            </p:txEl>
                                          </p:spTgt>
                                        </p:tgtEl>
                                        <p:attrNameLst>
                                          <p:attrName>style.visibility</p:attrName>
                                        </p:attrNameLst>
                                      </p:cBhvr>
                                      <p:to>
                                        <p:strVal val="visible"/>
                                      </p:to>
                                    </p:set>
                                    <p:animEffect transition="in" filter="fade">
                                      <p:cBhvr>
                                        <p:cTn id="28" dur="1000"/>
                                        <p:tgtEl>
                                          <p:spTgt spid="10">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
                                            <p:txEl>
                                              <p:pRg st="6" end="6"/>
                                            </p:txEl>
                                          </p:spTgt>
                                        </p:tgtEl>
                                        <p:attrNameLst>
                                          <p:attrName>style.visibility</p:attrName>
                                        </p:attrNameLst>
                                      </p:cBhvr>
                                      <p:to>
                                        <p:strVal val="visible"/>
                                      </p:to>
                                    </p:set>
                                    <p:animEffect transition="in" filter="fade">
                                      <p:cBhvr>
                                        <p:cTn id="33" dur="1000"/>
                                        <p:tgtEl>
                                          <p:spTgt spid="10">
                                            <p:txEl>
                                              <p:pRg st="6" end="6"/>
                                            </p:txEl>
                                          </p:spTgt>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0">
                                            <p:txEl>
                                              <p:pRg st="7" end="7"/>
                                            </p:txEl>
                                          </p:spTgt>
                                        </p:tgtEl>
                                        <p:attrNameLst>
                                          <p:attrName>style.visibility</p:attrName>
                                        </p:attrNameLst>
                                      </p:cBhvr>
                                      <p:to>
                                        <p:strVal val="visible"/>
                                      </p:to>
                                    </p:set>
                                    <p:animEffect transition="in" filter="fade">
                                      <p:cBhvr>
                                        <p:cTn id="36" dur="1000"/>
                                        <p:tgtEl>
                                          <p:spTgt spid="10">
                                            <p:txEl>
                                              <p:pRg st="7" end="7"/>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0">
                                            <p:txEl>
                                              <p:pRg st="8" end="8"/>
                                            </p:txEl>
                                          </p:spTgt>
                                        </p:tgtEl>
                                        <p:attrNameLst>
                                          <p:attrName>style.visibility</p:attrName>
                                        </p:attrNameLst>
                                      </p:cBhvr>
                                      <p:to>
                                        <p:strVal val="visible"/>
                                      </p:to>
                                    </p:set>
                                    <p:animEffect transition="in" filter="fade">
                                      <p:cBhvr>
                                        <p:cTn id="39" dur="1000"/>
                                        <p:tgtEl>
                                          <p:spTgt spid="10">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uiExpand="1" build="p"/>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3200" dirty="0"/>
              <a:t>The applicability of Article 36 EIR as a legal and practical problem</a:t>
            </a:r>
            <a:endParaRPr lang="en-GB" sz="3200" dirty="0"/>
          </a:p>
        </p:txBody>
      </p:sp>
      <p:sp>
        <p:nvSpPr>
          <p:cNvPr id="10" name="Text Placeholder 9"/>
          <p:cNvSpPr>
            <a:spLocks noGrp="1"/>
          </p:cNvSpPr>
          <p:nvPr>
            <p:ph idx="1"/>
          </p:nvPr>
        </p:nvSpPr>
        <p:spPr>
          <a:xfrm>
            <a:off x="457200" y="2533475"/>
            <a:ext cx="8229600" cy="3579942"/>
          </a:xfrm>
        </p:spPr>
        <p:txBody>
          <a:bodyPr>
            <a:noAutofit/>
          </a:bodyPr>
          <a:lstStyle/>
          <a:p>
            <a:pPr marL="342000" indent="-342000">
              <a:spcBef>
                <a:spcPts val="600"/>
              </a:spcBef>
              <a:buFont typeface="+mj-lt"/>
              <a:buAutoNum type="arabicPeriod"/>
            </a:pPr>
            <a:r>
              <a:rPr lang="en-US" b="1" dirty="0"/>
              <a:t>Art. 36 EIR as a </a:t>
            </a:r>
            <a:r>
              <a:rPr lang="en-US" b="1" dirty="0">
                <a:solidFill>
                  <a:schemeClr val="accent2">
                    <a:lumMod val="75000"/>
                  </a:schemeClr>
                </a:solidFill>
              </a:rPr>
              <a:t>mandatory rule</a:t>
            </a:r>
            <a:r>
              <a:rPr lang="en-US" dirty="0"/>
              <a:t>?</a:t>
            </a:r>
          </a:p>
          <a:p>
            <a:pPr marL="857250" lvl="1" indent="-457200">
              <a:buFont typeface="Arial" panose="020B0604020202020204" pitchFamily="34" charset="0"/>
              <a:buChar char="•"/>
            </a:pPr>
            <a:r>
              <a:rPr lang="en-US" sz="1800" dirty="0"/>
              <a:t>The EIR does not explicitly forbid the giving of an undertaking under national law</a:t>
            </a:r>
          </a:p>
          <a:p>
            <a:pPr marL="857250" lvl="1" indent="-457200">
              <a:buFont typeface="Arial" panose="020B0604020202020204" pitchFamily="34" charset="0"/>
              <a:buChar char="•"/>
            </a:pPr>
            <a:r>
              <a:rPr lang="en-US" sz="1800" dirty="0"/>
              <a:t>However: the IP should clearly indicate the legal basis of his proposal</a:t>
            </a:r>
          </a:p>
          <a:p>
            <a:pPr marL="857250" lvl="1" indent="-457200">
              <a:buFont typeface="Arial" panose="020B0604020202020204" pitchFamily="34" charset="0"/>
              <a:buChar char="•"/>
            </a:pPr>
            <a:r>
              <a:rPr lang="en-US" sz="1800" dirty="0"/>
              <a:t>Once the IP opts for the European instrument, Art. 36 EIR becomes binding and exclusively applies</a:t>
            </a:r>
          </a:p>
          <a:p>
            <a:pPr marL="342900" indent="-342900">
              <a:spcBef>
                <a:spcPts val="600"/>
              </a:spcBef>
              <a:buFont typeface="+mj-lt"/>
              <a:buAutoNum type="arabicPeriod"/>
            </a:pPr>
            <a:r>
              <a:rPr lang="en-US" b="1" dirty="0"/>
              <a:t>Alternative Option: </a:t>
            </a:r>
            <a:r>
              <a:rPr lang="en-US" b="1" dirty="0">
                <a:solidFill>
                  <a:schemeClr val="accent2">
                    <a:lumMod val="75000"/>
                  </a:schemeClr>
                </a:solidFill>
              </a:rPr>
              <a:t>Deferred secondary proceedings </a:t>
            </a:r>
            <a:r>
              <a:rPr lang="en-US" dirty="0"/>
              <a:t> </a:t>
            </a:r>
          </a:p>
          <a:p>
            <a:pPr marL="857250" lvl="1" indent="-457200">
              <a:buFont typeface="Arial" panose="020B0604020202020204" pitchFamily="34" charset="0"/>
              <a:buChar char="•"/>
            </a:pPr>
            <a:r>
              <a:rPr lang="en-US" sz="1800" dirty="0"/>
              <a:t>SIPs are opened in a coordinated way after a concerted realization of group-wide assets</a:t>
            </a:r>
          </a:p>
          <a:p>
            <a:pPr marL="857250" lvl="1" indent="-457200">
              <a:buFont typeface="Arial" panose="020B0604020202020204" pitchFamily="34" charset="0"/>
              <a:buChar char="•"/>
            </a:pPr>
            <a:r>
              <a:rPr lang="en-US" sz="1800" dirty="0"/>
              <a:t>s. </a:t>
            </a:r>
            <a:r>
              <a:rPr lang="en-US" sz="1800" dirty="0" err="1"/>
              <a:t>Emtec</a:t>
            </a:r>
            <a:r>
              <a:rPr lang="en-US" sz="1800" dirty="0"/>
              <a:t>, Tribunal de commerce de Nanterre, 15 February 2006</a:t>
            </a:r>
          </a:p>
        </p:txBody>
      </p:sp>
      <p:sp>
        <p:nvSpPr>
          <p:cNvPr id="9" name="Slide Number Placeholder 4">
            <a:extLst>
              <a:ext uri="{FF2B5EF4-FFF2-40B4-BE49-F238E27FC236}">
                <a16:creationId xmlns:a16="http://schemas.microsoft.com/office/drawing/2014/main" id="{5152510C-B931-47D0-B0D2-AE9608CF2480}"/>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90250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fade">
                                      <p:cBhvr>
                                        <p:cTn id="10" dur="1000"/>
                                        <p:tgtEl>
                                          <p:spTgt spid="10">
                                            <p:txEl>
                                              <p:pRg st="1" end="1"/>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fade">
                                      <p:cBhvr>
                                        <p:cTn id="13" dur="1000"/>
                                        <p:tgtEl>
                                          <p:spTgt spid="10">
                                            <p:txEl>
                                              <p:pRg st="2" end="2"/>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fade">
                                      <p:cBhvr>
                                        <p:cTn id="16" dur="10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fade">
                                      <p:cBhvr>
                                        <p:cTn id="21" dur="1000"/>
                                        <p:tgtEl>
                                          <p:spTgt spid="1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uiExpand="1" build="p"/>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3200" dirty="0"/>
              <a:t>Criteria to be taken into account by an IP when giving an undertaking</a:t>
            </a:r>
          </a:p>
        </p:txBody>
      </p:sp>
      <p:sp>
        <p:nvSpPr>
          <p:cNvPr id="10" name="Text Placeholder 9"/>
          <p:cNvSpPr>
            <a:spLocks noGrp="1"/>
          </p:cNvSpPr>
          <p:nvPr>
            <p:ph idx="1"/>
          </p:nvPr>
        </p:nvSpPr>
        <p:spPr>
          <a:xfrm>
            <a:off x="457200" y="2533475"/>
            <a:ext cx="8229600" cy="3943525"/>
          </a:xfrm>
        </p:spPr>
        <p:txBody>
          <a:bodyPr>
            <a:noAutofit/>
          </a:bodyPr>
          <a:lstStyle/>
          <a:p>
            <a:pPr marL="342000" indent="-342000">
              <a:spcBef>
                <a:spcPts val="600"/>
              </a:spcBef>
              <a:buFont typeface="+mj-lt"/>
              <a:buAutoNum type="arabicPeriod"/>
            </a:pPr>
            <a:r>
              <a:rPr lang="en-US" sz="1800" dirty="0"/>
              <a:t>Certain likelihood that SIPs legally can and factually will be opened</a:t>
            </a:r>
          </a:p>
          <a:p>
            <a:pPr marL="342000" indent="-342000">
              <a:spcBef>
                <a:spcPts val="600"/>
              </a:spcBef>
              <a:buFont typeface="+mj-lt"/>
              <a:buAutoNum type="arabicPeriod"/>
            </a:pPr>
            <a:r>
              <a:rPr lang="en-US" sz="1800" dirty="0"/>
              <a:t>Possible </a:t>
            </a:r>
            <a:r>
              <a:rPr lang="en-US" sz="1800" b="1" dirty="0">
                <a:solidFill>
                  <a:schemeClr val="accent2">
                    <a:lumMod val="75000"/>
                  </a:schemeClr>
                </a:solidFill>
              </a:rPr>
              <a:t>adverse effects </a:t>
            </a:r>
            <a:r>
              <a:rPr lang="en-US" sz="1800" dirty="0"/>
              <a:t>to be expected from the opening of </a:t>
            </a:r>
            <a:r>
              <a:rPr lang="en-US" sz="1800" b="1" dirty="0">
                <a:solidFill>
                  <a:schemeClr val="accent2">
                    <a:lumMod val="75000"/>
                  </a:schemeClr>
                </a:solidFill>
              </a:rPr>
              <a:t>SIPs</a:t>
            </a:r>
          </a:p>
          <a:p>
            <a:pPr marL="342000" indent="-342000">
              <a:spcBef>
                <a:spcPts val="600"/>
              </a:spcBef>
              <a:buFont typeface="+mj-lt"/>
              <a:buAutoNum type="arabicPeriod"/>
            </a:pPr>
            <a:r>
              <a:rPr lang="en-US" sz="1800" dirty="0"/>
              <a:t>Reasons for local creditors to </a:t>
            </a:r>
            <a:r>
              <a:rPr lang="en-US" sz="1800" b="1" dirty="0">
                <a:solidFill>
                  <a:schemeClr val="accent2">
                    <a:lumMod val="75000"/>
                  </a:schemeClr>
                </a:solidFill>
              </a:rPr>
              <a:t>not approve </a:t>
            </a:r>
            <a:r>
              <a:rPr lang="en-US" sz="1800" dirty="0"/>
              <a:t>an undertaking</a:t>
            </a:r>
          </a:p>
          <a:p>
            <a:pPr marL="576000" lvl="1" indent="-230400">
              <a:spcBef>
                <a:spcPts val="600"/>
              </a:spcBef>
              <a:buFont typeface="+mj-lt"/>
              <a:buAutoNum type="alphaLcPeriod"/>
            </a:pPr>
            <a:r>
              <a:rPr lang="en-US" sz="1600" dirty="0"/>
              <a:t>a large number of (secured) local creditors; </a:t>
            </a:r>
          </a:p>
          <a:p>
            <a:pPr marL="576000" lvl="1" indent="-230400">
              <a:spcBef>
                <a:spcPts val="600"/>
              </a:spcBef>
              <a:buFont typeface="+mj-lt"/>
              <a:buAutoNum type="alphaLcPeriod"/>
            </a:pPr>
            <a:r>
              <a:rPr lang="en-US" sz="1600" dirty="0"/>
              <a:t>the complexity of determining or applying different insolvency laws regarding distribution and priority rights;</a:t>
            </a:r>
          </a:p>
          <a:p>
            <a:pPr marL="576000" lvl="1" indent="-230400">
              <a:spcBef>
                <a:spcPts val="600"/>
              </a:spcBef>
              <a:buFont typeface="+mj-lt"/>
              <a:buAutoNum type="alphaLcPeriod"/>
            </a:pPr>
            <a:r>
              <a:rPr lang="en-US" sz="1600" dirty="0"/>
              <a:t>favorable rules on the realization of assets under local insolvency law;</a:t>
            </a:r>
          </a:p>
          <a:p>
            <a:pPr marL="576000" lvl="1" indent="-230400">
              <a:spcBef>
                <a:spcPts val="600"/>
              </a:spcBef>
              <a:buFont typeface="+mj-lt"/>
              <a:buAutoNum type="alphaLcPeriod"/>
            </a:pPr>
            <a:r>
              <a:rPr lang="en-US" sz="1600" dirty="0"/>
              <a:t>a complex structure or (unclear) allocation of the debtor’s (local) assets;</a:t>
            </a:r>
          </a:p>
          <a:p>
            <a:pPr marL="576000" lvl="1" indent="-230400">
              <a:spcBef>
                <a:spcPts val="600"/>
              </a:spcBef>
              <a:buFont typeface="+mj-lt"/>
              <a:buAutoNum type="alphaLcPeriod"/>
            </a:pPr>
            <a:r>
              <a:rPr lang="en-US" sz="1600" dirty="0"/>
              <a:t>greater confidence in independent local procedural bodies to pay due regard to their local interests;</a:t>
            </a:r>
          </a:p>
          <a:p>
            <a:pPr marL="576000" lvl="1" indent="-230400">
              <a:spcBef>
                <a:spcPts val="600"/>
              </a:spcBef>
              <a:buFont typeface="+mj-lt"/>
              <a:buAutoNum type="alphaLcPeriod"/>
            </a:pPr>
            <a:r>
              <a:rPr lang="en-US" sz="1600" dirty="0"/>
              <a:t>particularities of a corporate group structure</a:t>
            </a:r>
          </a:p>
          <a:p>
            <a:pPr marL="342000" indent="-342000">
              <a:spcBef>
                <a:spcPts val="600"/>
              </a:spcBef>
              <a:buFont typeface="+mj-lt"/>
              <a:buAutoNum type="arabicPeriod"/>
            </a:pPr>
            <a:r>
              <a:rPr lang="en-US" sz="1800" dirty="0"/>
              <a:t>Role of </a:t>
            </a:r>
            <a:r>
              <a:rPr lang="en-US" sz="1800" b="1" dirty="0">
                <a:solidFill>
                  <a:schemeClr val="accent2">
                    <a:lumMod val="75000"/>
                  </a:schemeClr>
                </a:solidFill>
              </a:rPr>
              <a:t>national judges</a:t>
            </a:r>
          </a:p>
        </p:txBody>
      </p:sp>
      <p:sp>
        <p:nvSpPr>
          <p:cNvPr id="7" name="Slide Number Placeholder 4">
            <a:extLst>
              <a:ext uri="{FF2B5EF4-FFF2-40B4-BE49-F238E27FC236}">
                <a16:creationId xmlns:a16="http://schemas.microsoft.com/office/drawing/2014/main" id="{480D4CC2-D767-44BD-9F59-FBF823A9A61F}"/>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95897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xEl>
                                              <p:pRg st="1" end="1"/>
                                            </p:txEl>
                                          </p:spTgt>
                                        </p:tgtEl>
                                        <p:attrNameLst>
                                          <p:attrName>style.visibility</p:attrName>
                                        </p:attrNameLst>
                                      </p:cBhvr>
                                      <p:to>
                                        <p:strVal val="visible"/>
                                      </p:to>
                                    </p:set>
                                    <p:animEffect transition="in" filter="fade">
                                      <p:cBhvr>
                                        <p:cTn id="12" dur="1000"/>
                                        <p:tgtEl>
                                          <p:spTgt spid="1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xEl>
                                              <p:pRg st="2" end="2"/>
                                            </p:txEl>
                                          </p:spTgt>
                                        </p:tgtEl>
                                        <p:attrNameLst>
                                          <p:attrName>style.visibility</p:attrName>
                                        </p:attrNameLst>
                                      </p:cBhvr>
                                      <p:to>
                                        <p:strVal val="visible"/>
                                      </p:to>
                                    </p:set>
                                    <p:animEffect transition="in" filter="fade">
                                      <p:cBhvr>
                                        <p:cTn id="17" dur="1000"/>
                                        <p:tgtEl>
                                          <p:spTgt spid="10">
                                            <p:txEl>
                                              <p:pRg st="2" end="2"/>
                                            </p:txEl>
                                          </p:spTgt>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xEl>
                                              <p:pRg st="3" end="3"/>
                                            </p:txEl>
                                          </p:spTgt>
                                        </p:tgtEl>
                                        <p:attrNameLst>
                                          <p:attrName>style.visibility</p:attrName>
                                        </p:attrNameLst>
                                      </p:cBhvr>
                                      <p:to>
                                        <p:strVal val="visible"/>
                                      </p:to>
                                    </p:set>
                                    <p:animEffect transition="in" filter="fade">
                                      <p:cBhvr>
                                        <p:cTn id="20" dur="1000"/>
                                        <p:tgtEl>
                                          <p:spTgt spid="10">
                                            <p:txEl>
                                              <p:pRg st="3" end="3"/>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0">
                                            <p:txEl>
                                              <p:pRg st="4" end="4"/>
                                            </p:txEl>
                                          </p:spTgt>
                                        </p:tgtEl>
                                        <p:attrNameLst>
                                          <p:attrName>style.visibility</p:attrName>
                                        </p:attrNameLst>
                                      </p:cBhvr>
                                      <p:to>
                                        <p:strVal val="visible"/>
                                      </p:to>
                                    </p:set>
                                    <p:animEffect transition="in" filter="fade">
                                      <p:cBhvr>
                                        <p:cTn id="23" dur="1000"/>
                                        <p:tgtEl>
                                          <p:spTgt spid="10">
                                            <p:txEl>
                                              <p:pRg st="4" end="4"/>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0">
                                            <p:txEl>
                                              <p:pRg st="5" end="5"/>
                                            </p:txEl>
                                          </p:spTgt>
                                        </p:tgtEl>
                                        <p:attrNameLst>
                                          <p:attrName>style.visibility</p:attrName>
                                        </p:attrNameLst>
                                      </p:cBhvr>
                                      <p:to>
                                        <p:strVal val="visible"/>
                                      </p:to>
                                    </p:set>
                                    <p:animEffect transition="in" filter="fade">
                                      <p:cBhvr>
                                        <p:cTn id="26" dur="1000"/>
                                        <p:tgtEl>
                                          <p:spTgt spid="10">
                                            <p:txEl>
                                              <p:pRg st="5" end="5"/>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0">
                                            <p:txEl>
                                              <p:pRg st="6" end="6"/>
                                            </p:txEl>
                                          </p:spTgt>
                                        </p:tgtEl>
                                        <p:attrNameLst>
                                          <p:attrName>style.visibility</p:attrName>
                                        </p:attrNameLst>
                                      </p:cBhvr>
                                      <p:to>
                                        <p:strVal val="visible"/>
                                      </p:to>
                                    </p:set>
                                    <p:animEffect transition="in" filter="fade">
                                      <p:cBhvr>
                                        <p:cTn id="29" dur="1000"/>
                                        <p:tgtEl>
                                          <p:spTgt spid="10">
                                            <p:txEl>
                                              <p:pRg st="6" end="6"/>
                                            </p:txEl>
                                          </p:spTgt>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0">
                                            <p:txEl>
                                              <p:pRg st="7" end="7"/>
                                            </p:txEl>
                                          </p:spTgt>
                                        </p:tgtEl>
                                        <p:attrNameLst>
                                          <p:attrName>style.visibility</p:attrName>
                                        </p:attrNameLst>
                                      </p:cBhvr>
                                      <p:to>
                                        <p:strVal val="visible"/>
                                      </p:to>
                                    </p:set>
                                    <p:animEffect transition="in" filter="fade">
                                      <p:cBhvr>
                                        <p:cTn id="32" dur="1000"/>
                                        <p:tgtEl>
                                          <p:spTgt spid="10">
                                            <p:txEl>
                                              <p:pRg st="7" end="7"/>
                                            </p:txEl>
                                          </p:spTgt>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
                                            <p:txEl>
                                              <p:pRg st="8" end="8"/>
                                            </p:txEl>
                                          </p:spTgt>
                                        </p:tgtEl>
                                        <p:attrNameLst>
                                          <p:attrName>style.visibility</p:attrName>
                                        </p:attrNameLst>
                                      </p:cBhvr>
                                      <p:to>
                                        <p:strVal val="visible"/>
                                      </p:to>
                                    </p:set>
                                    <p:animEffect transition="in" filter="fade">
                                      <p:cBhvr>
                                        <p:cTn id="35" dur="1000"/>
                                        <p:tgtEl>
                                          <p:spTgt spid="10">
                                            <p:txEl>
                                              <p:pRg st="8" end="8"/>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0">
                                            <p:txEl>
                                              <p:pRg st="9" end="9"/>
                                            </p:txEl>
                                          </p:spTgt>
                                        </p:tgtEl>
                                        <p:attrNameLst>
                                          <p:attrName>style.visibility</p:attrName>
                                        </p:attrNameLst>
                                      </p:cBhvr>
                                      <p:to>
                                        <p:strVal val="visible"/>
                                      </p:to>
                                    </p:set>
                                    <p:animEffect transition="in" filter="fade">
                                      <p:cBhvr>
                                        <p:cTn id="40" dur="1000"/>
                                        <p:tgtEl>
                                          <p:spTgt spid="10">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C89913-EECC-48B0-ACE8-3196A5AE4A24}"/>
              </a:ext>
            </a:extLst>
          </p:cNvPr>
          <p:cNvSpPr>
            <a:spLocks noGrp="1"/>
          </p:cNvSpPr>
          <p:nvPr>
            <p:ph type="ctrTitle"/>
          </p:nvPr>
        </p:nvSpPr>
        <p:spPr/>
        <p:txBody>
          <a:bodyPr/>
          <a:lstStyle/>
          <a:p>
            <a:r>
              <a:rPr lang="en-US" dirty="0"/>
              <a:t>II. Cooperation between Bankruptcy Courts/Judges</a:t>
            </a:r>
          </a:p>
        </p:txBody>
      </p:sp>
      <p:sp>
        <p:nvSpPr>
          <p:cNvPr id="4" name="Slide Number Placeholder 4">
            <a:extLst>
              <a:ext uri="{FF2B5EF4-FFF2-40B4-BE49-F238E27FC236}">
                <a16:creationId xmlns:a16="http://schemas.microsoft.com/office/drawing/2014/main" id="{23DCA75A-DEE8-4A03-BFD0-AF3298C97BEF}"/>
              </a:ext>
            </a:extLst>
          </p:cNvPr>
          <p:cNvSpPr txBox="1">
            <a:spLocks/>
          </p:cNvSpPr>
          <p:nvPr/>
        </p:nvSpPr>
        <p:spPr>
          <a:xfrm>
            <a:off x="6553200" y="6356350"/>
            <a:ext cx="2133600" cy="365125"/>
          </a:xfrm>
          <a:prstGeom prst="rect">
            <a:avLst/>
          </a:prstGeom>
        </p:spPr>
        <p:txBody>
          <a:bodyPr lIns="0" tIns="0" rIns="0" bIns="0" anchor="ctr"/>
          <a:lstStyle>
            <a:defPPr>
              <a:defRPr lang="en-US"/>
            </a:defPPr>
            <a:lvl1pPr algn="r">
              <a:defRPr sz="1200"/>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1557374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elle 3"/>
          <p:cNvGraphicFramePr>
            <a:graphicFrameLocks noGrp="1"/>
          </p:cNvGraphicFramePr>
          <p:nvPr>
            <p:extLst/>
          </p:nvPr>
        </p:nvGraphicFramePr>
        <p:xfrm>
          <a:off x="457200" y="1510574"/>
          <a:ext cx="8229600" cy="3910480"/>
        </p:xfrm>
        <a:graphic>
          <a:graphicData uri="http://schemas.openxmlformats.org/drawingml/2006/table">
            <a:tbl>
              <a:tblPr firstRow="1" bandRow="1">
                <a:tableStyleId>{21E4AEA4-8DFA-4A89-87EB-49C32662AFE0}</a:tableStyleId>
              </a:tblPr>
              <a:tblGrid>
                <a:gridCol w="1522800">
                  <a:extLst>
                    <a:ext uri="{9D8B030D-6E8A-4147-A177-3AD203B41FA5}">
                      <a16:colId xmlns:a16="http://schemas.microsoft.com/office/drawing/2014/main" val="20000"/>
                    </a:ext>
                  </a:extLst>
                </a:gridCol>
                <a:gridCol w="6706800">
                  <a:extLst>
                    <a:ext uri="{9D8B030D-6E8A-4147-A177-3AD203B41FA5}">
                      <a16:colId xmlns:a16="http://schemas.microsoft.com/office/drawing/2014/main" val="20001"/>
                    </a:ext>
                  </a:extLst>
                </a:gridCol>
              </a:tblGrid>
              <a:tr h="324000">
                <a:tc>
                  <a:txBody>
                    <a:bodyPr/>
                    <a:lstStyle/>
                    <a:p>
                      <a:pPr>
                        <a:spcBef>
                          <a:spcPts val="100"/>
                        </a:spcBef>
                        <a:spcAft>
                          <a:spcPts val="100"/>
                        </a:spcAft>
                      </a:pPr>
                      <a:endParaRPr lang="en-US" sz="1400" dirty="0"/>
                    </a:p>
                  </a:txBody>
                  <a:tcPr anchor="ctr"/>
                </a:tc>
                <a:tc>
                  <a:txBody>
                    <a:bodyPr/>
                    <a:lstStyle/>
                    <a:p>
                      <a:pPr algn="ctr">
                        <a:spcBef>
                          <a:spcPts val="100"/>
                        </a:spcBef>
                        <a:spcAft>
                          <a:spcPts val="100"/>
                        </a:spcAft>
                      </a:pPr>
                      <a:r>
                        <a:rPr lang="en-US" sz="1400" noProof="0" dirty="0"/>
                        <a:t>Article 31 EIR</a:t>
                      </a:r>
                      <a:r>
                        <a:rPr lang="en-US" sz="1400" baseline="0" noProof="0" dirty="0"/>
                        <a:t> (old)</a:t>
                      </a:r>
                      <a:endParaRPr lang="en-US" sz="1400" noProof="0" dirty="0"/>
                    </a:p>
                  </a:txBody>
                  <a:tcPr anchor="ctr"/>
                </a:tc>
                <a:extLst>
                  <a:ext uri="{0D108BD9-81ED-4DB2-BD59-A6C34878D82A}">
                    <a16:rowId xmlns:a16="http://schemas.microsoft.com/office/drawing/2014/main" val="10001"/>
                  </a:ext>
                </a:extLst>
              </a:tr>
              <a:tr h="0">
                <a:tc>
                  <a:txBody>
                    <a:bodyPr/>
                    <a:lstStyle/>
                    <a:p>
                      <a:pPr>
                        <a:spcBef>
                          <a:spcPts val="100"/>
                        </a:spcBef>
                        <a:spcAft>
                          <a:spcPts val="100"/>
                        </a:spcAft>
                      </a:pPr>
                      <a:r>
                        <a:rPr lang="en-US" sz="1400" dirty="0"/>
                        <a:t>Duties</a:t>
                      </a:r>
                    </a:p>
                  </a:txBody>
                  <a:tcPr/>
                </a:tc>
                <a:tc>
                  <a:txBody>
                    <a:bodyPr/>
                    <a:lstStyle/>
                    <a:p>
                      <a:pPr marL="230400" lvl="2" indent="-230400" algn="l" defTabSz="457200" rtl="0" eaLnBrk="1" latinLnBrk="0" hangingPunct="1">
                        <a:spcBef>
                          <a:spcPts val="100"/>
                        </a:spcBef>
                        <a:spcAft>
                          <a:spcPts val="100"/>
                        </a:spcAft>
                        <a:buFont typeface="Arial"/>
                        <a:buChar char="•"/>
                      </a:pPr>
                      <a:r>
                        <a:rPr lang="nl-NL" sz="1400" kern="1200" dirty="0">
                          <a:solidFill>
                            <a:schemeClr val="tx1"/>
                          </a:solidFill>
                          <a:latin typeface="+mn-lt"/>
                          <a:ea typeface="+mn-ea"/>
                          <a:cs typeface="+mn-cs"/>
                        </a:rPr>
                        <a:t>Different l</a:t>
                      </a:r>
                      <a:r>
                        <a:rPr lang="sl-SI" sz="1400" kern="1200" dirty="0">
                          <a:solidFill>
                            <a:schemeClr val="tx1"/>
                          </a:solidFill>
                          <a:latin typeface="+mn-lt"/>
                          <a:ea typeface="+mn-ea"/>
                          <a:cs typeface="+mn-cs"/>
                        </a:rPr>
                        <a:t>iquidator</a:t>
                      </a:r>
                      <a:r>
                        <a:rPr lang="nl-NL" sz="1400" kern="1200" dirty="0">
                          <a:solidFill>
                            <a:schemeClr val="tx1"/>
                          </a:solidFill>
                          <a:latin typeface="+mn-lt"/>
                          <a:ea typeface="+mn-ea"/>
                          <a:cs typeface="+mn-cs"/>
                        </a:rPr>
                        <a:t>s</a:t>
                      </a:r>
                      <a:r>
                        <a:rPr lang="sl-SI" sz="1400" kern="1200" dirty="0">
                          <a:solidFill>
                            <a:schemeClr val="tx1"/>
                          </a:solidFill>
                          <a:latin typeface="+mn-lt"/>
                          <a:ea typeface="+mn-ea"/>
                          <a:cs typeface="+mn-cs"/>
                        </a:rPr>
                        <a:t> in main</a:t>
                      </a:r>
                      <a:r>
                        <a:rPr lang="nl-NL" sz="1400" kern="1200" dirty="0">
                          <a:solidFill>
                            <a:schemeClr val="tx1"/>
                          </a:solidFill>
                          <a:latin typeface="+mn-lt"/>
                          <a:ea typeface="+mn-ea"/>
                          <a:cs typeface="+mn-cs"/>
                        </a:rPr>
                        <a:t>/secondary</a:t>
                      </a:r>
                    </a:p>
                    <a:p>
                      <a:pPr marL="230400" lvl="2" indent="-230400" algn="l" defTabSz="457200" rtl="0" eaLnBrk="1" latinLnBrk="0" hangingPunct="1">
                        <a:spcBef>
                          <a:spcPts val="100"/>
                        </a:spcBef>
                        <a:spcAft>
                          <a:spcPts val="100"/>
                        </a:spcAft>
                        <a:buFont typeface="Arial"/>
                        <a:buChar char="•"/>
                      </a:pPr>
                      <a:r>
                        <a:rPr lang="nl-NL" sz="1400" kern="1200" dirty="0">
                          <a:solidFill>
                            <a:schemeClr val="tx1"/>
                          </a:solidFill>
                          <a:latin typeface="+mn-lt"/>
                          <a:ea typeface="+mn-ea"/>
                          <a:cs typeface="+mn-cs"/>
                        </a:rPr>
                        <a:t>D</a:t>
                      </a:r>
                      <a:r>
                        <a:rPr lang="sl-SI" sz="1400" kern="1200" dirty="0">
                          <a:solidFill>
                            <a:schemeClr val="tx1"/>
                          </a:solidFill>
                          <a:latin typeface="+mn-lt"/>
                          <a:ea typeface="+mn-ea"/>
                          <a:cs typeface="+mn-cs"/>
                        </a:rPr>
                        <a:t>uty to </a:t>
                      </a:r>
                      <a:r>
                        <a:rPr lang="nl-NL" sz="1400" kern="1200" dirty="0">
                          <a:solidFill>
                            <a:schemeClr val="tx1"/>
                          </a:solidFill>
                          <a:latin typeface="+mn-lt"/>
                          <a:ea typeface="+mn-ea"/>
                          <a:cs typeface="+mn-cs"/>
                        </a:rPr>
                        <a:t>share</a:t>
                      </a:r>
                      <a:r>
                        <a:rPr lang="sl-SI" sz="1400" kern="1200" dirty="0">
                          <a:solidFill>
                            <a:schemeClr val="tx1"/>
                          </a:solidFill>
                          <a:latin typeface="+mn-lt"/>
                          <a:ea typeface="+mn-ea"/>
                          <a:cs typeface="+mn-cs"/>
                        </a:rPr>
                        <a:t> information </a:t>
                      </a:r>
                      <a:r>
                        <a:rPr lang="nl-NL" sz="1400" kern="1200" dirty="0">
                          <a:solidFill>
                            <a:schemeClr val="tx1"/>
                          </a:solidFill>
                          <a:latin typeface="+mn-lt"/>
                          <a:ea typeface="+mn-ea"/>
                          <a:cs typeface="+mn-cs"/>
                        </a:rPr>
                        <a:t>and cooperate</a:t>
                      </a:r>
                    </a:p>
                    <a:p>
                      <a:pPr marL="230400" lvl="2" indent="-230400" algn="l" defTabSz="457200" rtl="0" eaLnBrk="1" latinLnBrk="0" hangingPunct="1">
                        <a:spcBef>
                          <a:spcPts val="100"/>
                        </a:spcBef>
                        <a:spcAft>
                          <a:spcPts val="100"/>
                        </a:spcAft>
                        <a:buFont typeface="Arial"/>
                        <a:buChar char="•"/>
                      </a:pPr>
                      <a:r>
                        <a:rPr lang="sl-SI" sz="1400" kern="1200" dirty="0">
                          <a:solidFill>
                            <a:schemeClr val="tx1"/>
                          </a:solidFill>
                          <a:latin typeface="+mn-lt"/>
                          <a:ea typeface="+mn-ea"/>
                          <a:cs typeface="+mn-cs"/>
                        </a:rPr>
                        <a:t>Given early opportunity</a:t>
                      </a:r>
                      <a:r>
                        <a:rPr lang="nl-NL" sz="1400" kern="1200" dirty="0">
                          <a:solidFill>
                            <a:schemeClr val="tx1"/>
                          </a:solidFill>
                          <a:latin typeface="+mn-lt"/>
                          <a:ea typeface="+mn-ea"/>
                          <a:cs typeface="+mn-cs"/>
                        </a:rPr>
                        <a:t> i</a:t>
                      </a:r>
                      <a:r>
                        <a:rPr lang="sl-SI" sz="1400" kern="1200" dirty="0">
                          <a:solidFill>
                            <a:schemeClr val="tx1"/>
                          </a:solidFill>
                          <a:latin typeface="+mn-lt"/>
                          <a:ea typeface="+mn-ea"/>
                          <a:cs typeface="+mn-cs"/>
                        </a:rPr>
                        <a:t>n secondary proceedings of</a:t>
                      </a:r>
                      <a:r>
                        <a:rPr lang="nl-NL" sz="1400" kern="1200" dirty="0">
                          <a:solidFill>
                            <a:schemeClr val="tx1"/>
                          </a:solidFill>
                          <a:latin typeface="+mn-lt"/>
                          <a:ea typeface="+mn-ea"/>
                          <a:cs typeface="+mn-cs"/>
                        </a:rPr>
                        <a:t> sub</a:t>
                      </a:r>
                      <a:r>
                        <a:rPr lang="sl-SI" sz="1400" kern="1200" dirty="0">
                          <a:solidFill>
                            <a:schemeClr val="tx1"/>
                          </a:solidFill>
                          <a:latin typeface="+mn-lt"/>
                          <a:ea typeface="+mn-ea"/>
                          <a:cs typeface="+mn-cs"/>
                        </a:rPr>
                        <a:t>mitting proposals on the liquidation</a:t>
                      </a:r>
                      <a:r>
                        <a:rPr lang="nl-NL" sz="1400" kern="1200" dirty="0">
                          <a:solidFill>
                            <a:schemeClr val="tx1"/>
                          </a:solidFill>
                          <a:latin typeface="+mn-lt"/>
                          <a:ea typeface="+mn-ea"/>
                          <a:cs typeface="+mn-cs"/>
                        </a:rPr>
                        <a:t>/use </a:t>
                      </a:r>
                      <a:r>
                        <a:rPr lang="sl-SI" sz="1400" kern="1200" dirty="0">
                          <a:solidFill>
                            <a:schemeClr val="tx1"/>
                          </a:solidFill>
                          <a:latin typeface="+mn-lt"/>
                          <a:ea typeface="+mn-ea"/>
                          <a:cs typeface="+mn-cs"/>
                        </a:rPr>
                        <a:t>of assets </a:t>
                      </a:r>
                      <a:endParaRPr lang="en-US" sz="1400" kern="1200" noProof="0" dirty="0">
                        <a:solidFill>
                          <a:schemeClr val="tx1"/>
                        </a:solidFill>
                        <a:latin typeface="+mn-lt"/>
                        <a:ea typeface="+mn-ea"/>
                        <a:cs typeface="+mn-cs"/>
                      </a:endParaRPr>
                    </a:p>
                  </a:txBody>
                  <a:tcPr/>
                </a:tc>
                <a:extLst>
                  <a:ext uri="{0D108BD9-81ED-4DB2-BD59-A6C34878D82A}">
                    <a16:rowId xmlns:a16="http://schemas.microsoft.com/office/drawing/2014/main" val="10002"/>
                  </a:ext>
                </a:extLst>
              </a:tr>
              <a:tr h="0">
                <a:tc>
                  <a:txBody>
                    <a:bodyPr/>
                    <a:lstStyle/>
                    <a:p>
                      <a:pPr>
                        <a:spcBef>
                          <a:spcPts val="100"/>
                        </a:spcBef>
                        <a:spcAft>
                          <a:spcPts val="100"/>
                        </a:spcAft>
                      </a:pPr>
                      <a:r>
                        <a:rPr lang="en-US" sz="1400" kern="1200" dirty="0"/>
                        <a:t>Case law</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ISA Deutschland GmbH (debtor): OLG Düsseldorf v 9.7.2004 – I-3 W 53/04 (GERMANY)</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Stojevic: Oberlandesgericht Wien 9 November 2004, 28 R 225/04w (AUSTRIA)</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OLG Frankfurt a.M. v 24.1.2005 – 20 W 527/04 (GERMANY)</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Collins &amp; Aikman Products GmbH: Landesgericht Leoben, 31.8.2005, 17 S 56/05m (AUSTRIA)</a:t>
                      </a:r>
                    </a:p>
                    <a:p>
                      <a:pPr marL="230400" lvl="2" indent="-230400" algn="l" defTabSz="457200" rtl="0" eaLnBrk="1" latinLnBrk="0" hangingPunct="1">
                        <a:spcBef>
                          <a:spcPts val="100"/>
                        </a:spcBef>
                        <a:spcAft>
                          <a:spcPts val="100"/>
                        </a:spcAft>
                        <a:buFont typeface="Arial"/>
                        <a:buChar char="•"/>
                      </a:pPr>
                      <a:r>
                        <a:rPr lang="sl-SI" sz="1400" kern="1200" dirty="0">
                          <a:solidFill>
                            <a:schemeClr val="tx1"/>
                          </a:solidFill>
                          <a:latin typeface="+mn-lt"/>
                          <a:ea typeface="+mn-ea"/>
                          <a:cs typeface="+mn-cs"/>
                        </a:rPr>
                        <a:t>Collins &amp; Aikman Products GmbH: Oberlandesgericht Graz 20.10.2005, 3 R 149/05i (AUSTRIA)</a:t>
                      </a:r>
                      <a:endParaRPr lang="en-US" sz="1400" kern="1200" dirty="0">
                        <a:solidFill>
                          <a:schemeClr val="tx1"/>
                        </a:solidFill>
                        <a:latin typeface="+mn-lt"/>
                        <a:ea typeface="+mn-ea"/>
                        <a:cs typeface="+mn-cs"/>
                      </a:endParaRPr>
                    </a:p>
                    <a:p>
                      <a:pPr marL="230400" lvl="2" indent="-230400" algn="l" defTabSz="457200" rtl="0" eaLnBrk="1" latinLnBrk="0" hangingPunct="1">
                        <a:spcBef>
                          <a:spcPts val="100"/>
                        </a:spcBef>
                        <a:spcAft>
                          <a:spcPts val="100"/>
                        </a:spcAft>
                        <a:buFont typeface="Arial"/>
                        <a:buChar char="•"/>
                      </a:pPr>
                      <a:r>
                        <a:rPr lang="sl-SI" sz="1400" kern="1200" dirty="0">
                          <a:solidFill>
                            <a:schemeClr val="tx1"/>
                          </a:solidFill>
                          <a:latin typeface="+mn-lt"/>
                          <a:ea typeface="+mn-ea"/>
                          <a:cs typeface="+mn-cs"/>
                        </a:rPr>
                        <a:t>The joint administrators of the Nortel Group [2009] EWHC 206 (Ch) (ENGLAND &amp; WALES)</a:t>
                      </a:r>
                    </a:p>
                    <a:p>
                      <a:pPr marL="230400" lvl="2" indent="-230400" algn="l" defTabSz="457200" rtl="0" eaLnBrk="1" latinLnBrk="0" hangingPunct="1">
                        <a:spcBef>
                          <a:spcPts val="100"/>
                        </a:spcBef>
                        <a:spcAft>
                          <a:spcPts val="100"/>
                        </a:spcAft>
                        <a:buFont typeface="Arial"/>
                        <a:buChar char="•"/>
                      </a:pPr>
                      <a:r>
                        <a:rPr lang="sl-SI" sz="1400" kern="1200" dirty="0">
                          <a:solidFill>
                            <a:schemeClr val="tx1"/>
                          </a:solidFill>
                          <a:latin typeface="+mn-lt"/>
                          <a:ea typeface="+mn-ea"/>
                          <a:cs typeface="+mn-cs"/>
                        </a:rPr>
                        <a:t>Curtea de apel Oradea, Sectia Comerciala, de Contencios Administrativ si Fiscal, Decizia comerciala nr. 214 din 4 iunie 2009 (ROMANIA)</a:t>
                      </a:r>
                      <a:endParaRPr lang="en-US" sz="1400" kern="1200" noProof="0" dirty="0">
                        <a:solidFill>
                          <a:schemeClr val="tx1"/>
                        </a:solidFill>
                        <a:latin typeface="+mn-lt"/>
                        <a:ea typeface="+mn-ea"/>
                        <a:cs typeface="+mn-cs"/>
                      </a:endParaRPr>
                    </a:p>
                  </a:txBody>
                  <a:tcPr/>
                </a:tc>
                <a:extLst>
                  <a:ext uri="{0D108BD9-81ED-4DB2-BD59-A6C34878D82A}">
                    <a16:rowId xmlns:a16="http://schemas.microsoft.com/office/drawing/2014/main" val="10003"/>
                  </a:ext>
                </a:extLst>
              </a:tr>
            </a:tbl>
          </a:graphicData>
        </a:graphic>
      </p:graphicFrame>
      <p:sp>
        <p:nvSpPr>
          <p:cNvPr id="5" name="Slide Number Placeholder 4">
            <a:extLst>
              <a:ext uri="{FF2B5EF4-FFF2-40B4-BE49-F238E27FC236}">
                <a16:creationId xmlns:a16="http://schemas.microsoft.com/office/drawing/2014/main" id="{21269C73-66B5-4737-B4FC-761C08309395}"/>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6262144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elle 3"/>
          <p:cNvGraphicFramePr>
            <a:graphicFrameLocks noGrp="1"/>
          </p:cNvGraphicFramePr>
          <p:nvPr>
            <p:extLst/>
          </p:nvPr>
        </p:nvGraphicFramePr>
        <p:xfrm>
          <a:off x="457200" y="1510574"/>
          <a:ext cx="8229600" cy="3351680"/>
        </p:xfrm>
        <a:graphic>
          <a:graphicData uri="http://schemas.openxmlformats.org/drawingml/2006/table">
            <a:tbl>
              <a:tblPr firstRow="1" bandRow="1">
                <a:tableStyleId>{21E4AEA4-8DFA-4A89-87EB-49C32662AFE0}</a:tableStyleId>
              </a:tblPr>
              <a:tblGrid>
                <a:gridCol w="1523699">
                  <a:extLst>
                    <a:ext uri="{9D8B030D-6E8A-4147-A177-3AD203B41FA5}">
                      <a16:colId xmlns:a16="http://schemas.microsoft.com/office/drawing/2014/main" val="20000"/>
                    </a:ext>
                  </a:extLst>
                </a:gridCol>
                <a:gridCol w="6705901">
                  <a:extLst>
                    <a:ext uri="{9D8B030D-6E8A-4147-A177-3AD203B41FA5}">
                      <a16:colId xmlns:a16="http://schemas.microsoft.com/office/drawing/2014/main" val="20001"/>
                    </a:ext>
                  </a:extLst>
                </a:gridCol>
              </a:tblGrid>
              <a:tr h="324000">
                <a:tc>
                  <a:txBody>
                    <a:bodyPr/>
                    <a:lstStyle/>
                    <a:p>
                      <a:endParaRPr lang="en-US" sz="1400" dirty="0"/>
                    </a:p>
                  </a:txBody>
                  <a:tcPr/>
                </a:tc>
                <a:tc>
                  <a:txBody>
                    <a:bodyPr/>
                    <a:lstStyle/>
                    <a:p>
                      <a:pPr algn="ctr"/>
                      <a:r>
                        <a:rPr lang="en-US" sz="1400" noProof="0" dirty="0"/>
                        <a:t>Article 41 EIR (new) – Cooperation between IP’s</a:t>
                      </a:r>
                    </a:p>
                  </a:txBody>
                  <a:tcPr anchor="ctr"/>
                </a:tc>
                <a:extLst>
                  <a:ext uri="{0D108BD9-81ED-4DB2-BD59-A6C34878D82A}">
                    <a16:rowId xmlns:a16="http://schemas.microsoft.com/office/drawing/2014/main" val="10001"/>
                  </a:ext>
                </a:extLst>
              </a:tr>
              <a:tr h="720469">
                <a:tc>
                  <a:txBody>
                    <a:bodyPr/>
                    <a:lstStyle/>
                    <a:p>
                      <a:r>
                        <a:rPr lang="en-US" sz="1400" dirty="0"/>
                        <a:t>Conditions for cooperation</a:t>
                      </a: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Appropriate to facilitate the effective administration of proceedings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Not incompatible with the rules applicable to proceedings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Not entailing any conflict of interest</a:t>
                      </a:r>
                    </a:p>
                  </a:txBody>
                  <a:tcPr/>
                </a:tc>
                <a:extLst>
                  <a:ext uri="{0D108BD9-81ED-4DB2-BD59-A6C34878D82A}">
                    <a16:rowId xmlns:a16="http://schemas.microsoft.com/office/drawing/2014/main" val="10002"/>
                  </a:ext>
                </a:extLst>
              </a:tr>
              <a:tr h="288000">
                <a:tc>
                  <a:txBody>
                    <a:bodyPr/>
                    <a:lstStyle/>
                    <a:p>
                      <a:r>
                        <a:rPr lang="en-US" sz="1400" kern="1200" dirty="0"/>
                        <a:t>Form</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Any form, Agreement and/or Protocol</a:t>
                      </a:r>
                    </a:p>
                  </a:txBody>
                  <a:tcPr/>
                </a:tc>
                <a:extLst>
                  <a:ext uri="{0D108BD9-81ED-4DB2-BD59-A6C34878D82A}">
                    <a16:rowId xmlns:a16="http://schemas.microsoft.com/office/drawing/2014/main" val="10003"/>
                  </a:ext>
                </a:extLst>
              </a:tr>
              <a:tr h="1195057">
                <a:tc>
                  <a:txBody>
                    <a:bodyPr/>
                    <a:lstStyle/>
                    <a:p>
                      <a:r>
                        <a:rPr lang="en-US" sz="1400" kern="1200" dirty="0"/>
                        <a:t>Implementation of cooperation</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Communicate any relevant information (protection of confidential information)</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Consider the possibilities for coordination coordinated administration and supervisions of the affairs) </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Consider the possibilities for restructuring (coordinated proposal for restructuring plan and coordinated negotiations of a restructuring plan)</a:t>
                      </a:r>
                    </a:p>
                  </a:txBody>
                  <a:tcPr/>
                </a:tc>
                <a:extLst>
                  <a:ext uri="{0D108BD9-81ED-4DB2-BD59-A6C34878D82A}">
                    <a16:rowId xmlns:a16="http://schemas.microsoft.com/office/drawing/2014/main" val="10004"/>
                  </a:ext>
                </a:extLst>
              </a:tr>
              <a:tr h="516048">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sl-SI" sz="1400" dirty="0"/>
                        <a:t>S</a:t>
                      </a:r>
                      <a:r>
                        <a:rPr lang="nl-NL" sz="1400" dirty="0"/>
                        <a:t>pecial Agreement (if</a:t>
                      </a:r>
                      <a:r>
                        <a:rPr lang="nl-NL" sz="1400" baseline="0" dirty="0"/>
                        <a:t> permitted)</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Grant of additional powers to one of the insolvency practitioners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Allocation of certain tasks amongst insolvency practitioners</a:t>
                      </a:r>
                    </a:p>
                  </a:txBody>
                  <a:tcPr/>
                </a:tc>
                <a:extLst>
                  <a:ext uri="{0D108BD9-81ED-4DB2-BD59-A6C34878D82A}">
                    <a16:rowId xmlns:a16="http://schemas.microsoft.com/office/drawing/2014/main" val="10005"/>
                  </a:ext>
                </a:extLst>
              </a:tr>
            </a:tbl>
          </a:graphicData>
        </a:graphic>
      </p:graphicFrame>
      <p:sp>
        <p:nvSpPr>
          <p:cNvPr id="3" name="Slide Number Placeholder 4">
            <a:extLst>
              <a:ext uri="{FF2B5EF4-FFF2-40B4-BE49-F238E27FC236}">
                <a16:creationId xmlns:a16="http://schemas.microsoft.com/office/drawing/2014/main" id="{1BA51940-3FC1-4E87-83E7-061C422D3336}"/>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55528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elle 3"/>
          <p:cNvGraphicFramePr>
            <a:graphicFrameLocks noGrp="1"/>
          </p:cNvGraphicFramePr>
          <p:nvPr>
            <p:extLst/>
          </p:nvPr>
        </p:nvGraphicFramePr>
        <p:xfrm>
          <a:off x="457200" y="1510574"/>
          <a:ext cx="8229600" cy="3971440"/>
        </p:xfrm>
        <a:graphic>
          <a:graphicData uri="http://schemas.openxmlformats.org/drawingml/2006/table">
            <a:tbl>
              <a:tblPr firstRow="1" bandRow="1">
                <a:tableStyleId>{21E4AEA4-8DFA-4A89-87EB-49C32662AFE0}</a:tableStyleId>
              </a:tblPr>
              <a:tblGrid>
                <a:gridCol w="1523697">
                  <a:extLst>
                    <a:ext uri="{9D8B030D-6E8A-4147-A177-3AD203B41FA5}">
                      <a16:colId xmlns:a16="http://schemas.microsoft.com/office/drawing/2014/main" val="20000"/>
                    </a:ext>
                  </a:extLst>
                </a:gridCol>
                <a:gridCol w="6705903">
                  <a:extLst>
                    <a:ext uri="{9D8B030D-6E8A-4147-A177-3AD203B41FA5}">
                      <a16:colId xmlns:a16="http://schemas.microsoft.com/office/drawing/2014/main" val="20001"/>
                    </a:ext>
                  </a:extLst>
                </a:gridCol>
              </a:tblGrid>
              <a:tr h="324000">
                <a:tc>
                  <a:txBody>
                    <a:bodyPr/>
                    <a:lstStyle/>
                    <a:p>
                      <a:endParaRPr lang="en-US" sz="1400" dirty="0"/>
                    </a:p>
                  </a:txBody>
                  <a:tcPr/>
                </a:tc>
                <a:tc>
                  <a:txBody>
                    <a:bodyPr/>
                    <a:lstStyle/>
                    <a:p>
                      <a:pPr algn="ctr"/>
                      <a:r>
                        <a:rPr lang="en-US" sz="1400" noProof="0" dirty="0"/>
                        <a:t>Article 42 EIR (new) – Cooperation</a:t>
                      </a:r>
                      <a:r>
                        <a:rPr lang="en-US" sz="1400" baseline="0" noProof="0" dirty="0"/>
                        <a:t> between Courts</a:t>
                      </a:r>
                      <a:endParaRPr lang="en-US" sz="1400" noProof="0" dirty="0"/>
                    </a:p>
                  </a:txBody>
                  <a:tcPr anchor="ctr"/>
                </a:tc>
                <a:extLst>
                  <a:ext uri="{0D108BD9-81ED-4DB2-BD59-A6C34878D82A}">
                    <a16:rowId xmlns:a16="http://schemas.microsoft.com/office/drawing/2014/main" val="10001"/>
                  </a:ext>
                </a:extLst>
              </a:tr>
              <a:tr h="377283">
                <a:tc>
                  <a:txBody>
                    <a:bodyPr/>
                    <a:lstStyle/>
                    <a:p>
                      <a:r>
                        <a:rPr lang="en-US" sz="1400" kern="1200" dirty="0"/>
                        <a:t>Conditions</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Appropriate to facilitate the effective administration of proceedings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Not incompatible with the rules applicable to proceedings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Not entailing any conflict of interest</a:t>
                      </a:r>
                    </a:p>
                  </a:txBody>
                  <a:tcPr/>
                </a:tc>
                <a:extLst>
                  <a:ext uri="{0D108BD9-81ED-4DB2-BD59-A6C34878D82A}">
                    <a16:rowId xmlns:a16="http://schemas.microsoft.com/office/drawing/2014/main" val="10002"/>
                  </a:ext>
                </a:extLst>
              </a:tr>
              <a:tr h="157201">
                <a:tc>
                  <a:txBody>
                    <a:bodyPr/>
                    <a:lstStyle/>
                    <a:p>
                      <a:r>
                        <a:rPr lang="en-US" sz="1400" kern="1200" dirty="0"/>
                        <a:t>Tool</a:t>
                      </a:r>
                      <a:endParaRPr lang="en-US" sz="1400" kern="1200" dirty="0">
                        <a:solidFill>
                          <a:schemeClr val="dk1"/>
                        </a:solidFill>
                        <a:latin typeface="+mn-lt"/>
                        <a:ea typeface="+mn-ea"/>
                        <a:cs typeface="+mn-cs"/>
                      </a:endParaRPr>
                    </a:p>
                  </a:txBody>
                  <a:tcPr/>
                </a:tc>
                <a:tc>
                  <a:txBody>
                    <a:bodyPr/>
                    <a:lstStyle/>
                    <a:p>
                      <a:pPr marL="230400" marR="0" lvl="2" indent="-230400" algn="l" defTabSz="457200" rtl="0" eaLnBrk="1" fontAlgn="auto" latinLnBrk="0" hangingPunct="1">
                        <a:lnSpc>
                          <a:spcPct val="100000"/>
                        </a:lnSpc>
                        <a:spcBef>
                          <a:spcPts val="100"/>
                        </a:spcBef>
                        <a:spcAft>
                          <a:spcPts val="100"/>
                        </a:spcAft>
                        <a:buClrTx/>
                        <a:buSzTx/>
                        <a:buFont typeface="Arial"/>
                        <a:buChar char="•"/>
                        <a:tabLst/>
                        <a:defRPr/>
                      </a:pPr>
                      <a:r>
                        <a:rPr lang="sl-SI" sz="1400" kern="1200" dirty="0">
                          <a:solidFill>
                            <a:schemeClr val="tx1"/>
                          </a:solidFill>
                          <a:latin typeface="+mn-lt"/>
                          <a:ea typeface="+mn-ea"/>
                          <a:cs typeface="+mn-cs"/>
                        </a:rPr>
                        <a:t>A</a:t>
                      </a:r>
                      <a:r>
                        <a:rPr lang="nl-NL" sz="1400" kern="1200" dirty="0">
                          <a:solidFill>
                            <a:schemeClr val="tx1"/>
                          </a:solidFill>
                          <a:latin typeface="+mn-lt"/>
                          <a:ea typeface="+mn-ea"/>
                          <a:cs typeface="+mn-cs"/>
                        </a:rPr>
                        <a:t>ppointment if independent person or body to act on court’s instruction</a:t>
                      </a:r>
                      <a:endParaRPr lang="en-US" sz="1400" kern="1200" noProof="0" dirty="0">
                        <a:solidFill>
                          <a:schemeClr val="tx1"/>
                        </a:solidFill>
                        <a:latin typeface="+mn-lt"/>
                        <a:ea typeface="+mn-ea"/>
                        <a:cs typeface="+mn-cs"/>
                      </a:endParaRPr>
                    </a:p>
                  </a:txBody>
                  <a:tcPr/>
                </a:tc>
                <a:extLst>
                  <a:ext uri="{0D108BD9-81ED-4DB2-BD59-A6C34878D82A}">
                    <a16:rowId xmlns:a16="http://schemas.microsoft.com/office/drawing/2014/main" val="10003"/>
                  </a:ext>
                </a:extLst>
              </a:tr>
              <a:tr h="267242">
                <a:tc>
                  <a:txBody>
                    <a:bodyPr/>
                    <a:lstStyle/>
                    <a:p>
                      <a:r>
                        <a:rPr lang="en-US" sz="1400" kern="1200" dirty="0"/>
                        <a:t>Forms of cooperation</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Direct communication with each other</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Request information or assistance directly from each other</a:t>
                      </a:r>
                    </a:p>
                  </a:txBody>
                  <a:tcPr/>
                </a:tc>
                <a:extLst>
                  <a:ext uri="{0D108BD9-81ED-4DB2-BD59-A6C34878D82A}">
                    <a16:rowId xmlns:a16="http://schemas.microsoft.com/office/drawing/2014/main" val="10004"/>
                  </a:ext>
                </a:extLst>
              </a:tr>
              <a:tr h="267242">
                <a:tc>
                  <a:txBody>
                    <a:bodyPr/>
                    <a:lstStyle/>
                    <a:p>
                      <a:r>
                        <a:rPr lang="en-US" sz="1400" kern="1200" dirty="0"/>
                        <a:t>Respecting</a:t>
                      </a:r>
                      <a:r>
                        <a:rPr lang="en-US" sz="1400" kern="1200" baseline="0" dirty="0"/>
                        <a:t> </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Procedural rights of the parties to the proceedings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Confidentiality of information</a:t>
                      </a:r>
                    </a:p>
                  </a:txBody>
                  <a:tcPr/>
                </a:tc>
                <a:extLst>
                  <a:ext uri="{0D108BD9-81ED-4DB2-BD59-A6C34878D82A}">
                    <a16:rowId xmlns:a16="http://schemas.microsoft.com/office/drawing/2014/main" val="10005"/>
                  </a:ext>
                </a:extLst>
              </a:tr>
              <a:tr h="707405">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kern="1200" dirty="0"/>
                        <a:t>Implementation of cooperation</a:t>
                      </a:r>
                    </a:p>
                    <a:p>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Coordination in the appointment of insolvency practitioners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Communication of information by any appropriate means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Coordination of the administration and supervision of the assets and affairs (of the members of the group)</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Coordination of the conduct of hearings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Coordination in the approval of protocols (where necessary)</a:t>
                      </a:r>
                    </a:p>
                  </a:txBody>
                  <a:tcPr/>
                </a:tc>
                <a:extLst>
                  <a:ext uri="{0D108BD9-81ED-4DB2-BD59-A6C34878D82A}">
                    <a16:rowId xmlns:a16="http://schemas.microsoft.com/office/drawing/2014/main" val="10006"/>
                  </a:ext>
                </a:extLst>
              </a:tr>
            </a:tbl>
          </a:graphicData>
        </a:graphic>
      </p:graphicFrame>
      <p:sp>
        <p:nvSpPr>
          <p:cNvPr id="3" name="Content Placeholder 2"/>
          <p:cNvSpPr txBox="1">
            <a:spLocks/>
          </p:cNvSpPr>
          <p:nvPr/>
        </p:nvSpPr>
        <p:spPr>
          <a:xfrm>
            <a:off x="457199" y="5482014"/>
            <a:ext cx="8229601" cy="1046440"/>
          </a:xfrm>
          <a:prstGeom prst="rect">
            <a:avLst/>
          </a:prstGeom>
        </p:spPr>
        <p:txBody>
          <a:bodyPr>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 typeface="Arial"/>
              <a:buNone/>
              <a:tabLst/>
              <a:defRPr/>
            </a:pPr>
            <a:r>
              <a:rPr kumimoji="0" lang="sl-SI" sz="1600" b="1" i="0" u="none" strike="noStrike" kern="1200" cap="none" spc="0" normalizeH="0" baseline="0" noProof="0" dirty="0">
                <a:ln>
                  <a:noFill/>
                </a:ln>
                <a:solidFill>
                  <a:prstClr val="black">
                    <a:lumMod val="50000"/>
                  </a:prstClr>
                </a:solidFill>
                <a:effectLst/>
                <a:uLnTx/>
                <a:uFillTx/>
                <a:latin typeface="Calibri"/>
                <a:ea typeface="+mn-ea"/>
                <a:cs typeface="+mn-cs"/>
              </a:rPr>
              <a:t>Republic of Slovenia</a:t>
            </a:r>
            <a:r>
              <a:rPr kumimoji="0" lang="nl-NL" sz="1600" b="1" i="0" u="none" strike="noStrike" kern="1200" cap="none" spc="0" normalizeH="0" baseline="0" noProof="0" dirty="0">
                <a:ln>
                  <a:noFill/>
                </a:ln>
                <a:solidFill>
                  <a:prstClr val="black">
                    <a:lumMod val="50000"/>
                  </a:prstClr>
                </a:solidFill>
                <a:effectLst/>
                <a:uLnTx/>
                <a:uFillTx/>
                <a:latin typeface="Calibri"/>
                <a:ea typeface="+mn-ea"/>
                <a:cs typeface="+mn-cs"/>
              </a:rPr>
              <a:t> </a:t>
            </a:r>
            <a:r>
              <a:rPr kumimoji="0" lang="sl-SI" sz="1600" b="1" i="0" u="none" strike="noStrike" kern="1200" cap="none" spc="0" normalizeH="0" baseline="0" noProof="0" dirty="0">
                <a:ln>
                  <a:noFill/>
                </a:ln>
                <a:solidFill>
                  <a:prstClr val="black">
                    <a:lumMod val="50000"/>
                  </a:prstClr>
                </a:solidFill>
                <a:effectLst/>
                <a:uLnTx/>
                <a:uFillTx/>
                <a:latin typeface="Calibri"/>
                <a:ea typeface="+mn-ea"/>
                <a:cs typeface="+mn-cs"/>
              </a:rPr>
              <a:t>Insolvency Act</a:t>
            </a:r>
            <a:r>
              <a:rPr kumimoji="0" lang="nl-NL" sz="1600" b="1" i="0" u="none" strike="noStrike" kern="1200" cap="none" spc="0" normalizeH="0" baseline="0" noProof="0" dirty="0">
                <a:ln>
                  <a:noFill/>
                </a:ln>
                <a:solidFill>
                  <a:prstClr val="black">
                    <a:lumMod val="50000"/>
                  </a:prstClr>
                </a:solidFill>
                <a:effectLst/>
                <a:uLnTx/>
                <a:uFillTx/>
                <a:latin typeface="Calibri"/>
                <a:ea typeface="+mn-ea"/>
                <a:cs typeface="+mn-cs"/>
              </a:rPr>
              <a:t> - </a:t>
            </a:r>
            <a:r>
              <a:rPr kumimoji="0" lang="sl-SI" sz="1600" b="0" i="0" u="none" strike="noStrike" kern="1200" cap="none" spc="0" normalizeH="0" baseline="0" noProof="0" dirty="0">
                <a:ln>
                  <a:noFill/>
                </a:ln>
                <a:solidFill>
                  <a:prstClr val="black">
                    <a:lumMod val="50000"/>
                  </a:prstClr>
                </a:solidFill>
                <a:effectLst/>
                <a:uLnTx/>
                <a:uFillTx/>
                <a:latin typeface="Calibri"/>
                <a:ea typeface="+mn-ea"/>
                <a:cs typeface="+mn-cs"/>
              </a:rPr>
              <a:t>Article 473.2 (Forms of cooperation)</a:t>
            </a:r>
            <a:endParaRPr kumimoji="0" lang="en-US" sz="1600" b="0" i="0" u="none" strike="noStrike" kern="1200" cap="none" spc="0" normalizeH="0" baseline="0" noProof="0" dirty="0">
              <a:ln>
                <a:noFill/>
              </a:ln>
              <a:solidFill>
                <a:prstClr val="black">
                  <a:lumMod val="50000"/>
                </a:prstClr>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 typeface="Arial"/>
              <a:buNone/>
              <a:tabLst/>
              <a:defRPr/>
            </a:pPr>
            <a:r>
              <a:rPr kumimoji="0" lang="sl-SI" sz="1600" b="0" i="0" u="none" strike="noStrike" kern="1200" cap="none" spc="0" normalizeH="0" baseline="0" noProof="0" dirty="0">
                <a:ln>
                  <a:noFill/>
                </a:ln>
                <a:solidFill>
                  <a:prstClr val="black"/>
                </a:solidFill>
                <a:effectLst/>
                <a:uLnTx/>
                <a:uFillTx/>
                <a:latin typeface="Calibri"/>
                <a:ea typeface="+mn-ea"/>
                <a:cs typeface="+mn-cs"/>
              </a:rPr>
              <a:t>The Supreme Court</a:t>
            </a:r>
          </a:p>
          <a:p>
            <a:pPr marL="230400" marR="0" lvl="2" indent="-230400" algn="l" defTabSz="457200" rtl="0" eaLnBrk="1" fontAlgn="auto" latinLnBrk="0" hangingPunct="1">
              <a:lnSpc>
                <a:spcPct val="100000"/>
              </a:lnSpc>
              <a:spcBef>
                <a:spcPts val="0"/>
              </a:spcBef>
              <a:spcAft>
                <a:spcPts val="0"/>
              </a:spcAft>
              <a:buClrTx/>
              <a:buSzTx/>
              <a:buFont typeface="Arial"/>
              <a:buChar char="•"/>
              <a:tabLst/>
              <a:defRPr/>
            </a:pPr>
            <a:r>
              <a:rPr kumimoji="0" lang="sl-SI" sz="1600" b="0" i="0" u="none" strike="noStrike" kern="1200" cap="none" spc="0" normalizeH="0" baseline="0" noProof="0" dirty="0">
                <a:ln>
                  <a:noFill/>
                </a:ln>
                <a:solidFill>
                  <a:prstClr val="black"/>
                </a:solidFill>
                <a:effectLst/>
                <a:uLnTx/>
                <a:uFillTx/>
                <a:latin typeface="Calibri"/>
                <a:ea typeface="+mn-ea"/>
                <a:cs typeface="+mn-cs"/>
              </a:rPr>
              <a:t>A </a:t>
            </a:r>
            <a:r>
              <a:rPr kumimoji="0" lang="sl-SI" sz="1400" b="0" i="0" u="none" strike="noStrike" kern="1200" cap="none" spc="0" normalizeH="0" baseline="0" noProof="0" dirty="0">
                <a:ln>
                  <a:noFill/>
                </a:ln>
                <a:solidFill>
                  <a:prstClr val="black"/>
                </a:solidFill>
                <a:effectLst/>
                <a:uLnTx/>
                <a:uFillTx/>
                <a:latin typeface="Calibri"/>
                <a:ea typeface="+mn-ea"/>
                <a:cs typeface="+mn-cs"/>
              </a:rPr>
              <a:t>Direct Agreement</a:t>
            </a:r>
            <a:endParaRPr kumimoji="0" lang="en-US" sz="1400" b="0" i="0" u="none" strike="noStrike" kern="1200" cap="none" spc="0" normalizeH="0" baseline="0" noProof="0" dirty="0">
              <a:ln>
                <a:noFill/>
              </a:ln>
              <a:solidFill>
                <a:prstClr val="black"/>
              </a:solidFill>
              <a:effectLst/>
              <a:uLnTx/>
              <a:uFillTx/>
              <a:latin typeface="Calibri"/>
              <a:ea typeface="+mn-ea"/>
              <a:cs typeface="+mn-cs"/>
            </a:endParaRPr>
          </a:p>
          <a:p>
            <a:pPr marL="230400" marR="0" lvl="2" indent="-230400" algn="l" defTabSz="457200" rtl="0" eaLnBrk="1" fontAlgn="auto" latinLnBrk="0" hangingPunct="1">
              <a:lnSpc>
                <a:spcPct val="100000"/>
              </a:lnSpc>
              <a:spcBef>
                <a:spcPts val="0"/>
              </a:spcBef>
              <a:spcAft>
                <a:spcPts val="0"/>
              </a:spcAft>
              <a:buClrTx/>
              <a:buSzTx/>
              <a:buFont typeface="Arial"/>
              <a:buChar char="•"/>
              <a:tabLst/>
              <a:defRPr/>
            </a:pPr>
            <a:r>
              <a:rPr kumimoji="0" lang="sl-SI" sz="1400" b="0" i="0" u="none" strike="noStrike" kern="1200" cap="none" spc="0" normalizeH="0" baseline="0" noProof="0" dirty="0">
                <a:ln>
                  <a:noFill/>
                </a:ln>
                <a:solidFill>
                  <a:prstClr val="black"/>
                </a:solidFill>
                <a:effectLst/>
                <a:uLnTx/>
                <a:uFillTx/>
                <a:latin typeface="Calibri"/>
                <a:ea typeface="+mn-ea"/>
                <a:cs typeface="+mn-cs"/>
              </a:rPr>
              <a:t>With foreign court or</a:t>
            </a:r>
            <a:r>
              <a:rPr kumimoji="0" lang="nl-NL" sz="1400" b="0" i="0" u="none" strike="noStrike" kern="1200" cap="none" spc="0" normalizeH="0" baseline="0" noProof="0" dirty="0">
                <a:ln>
                  <a:noFill/>
                </a:ln>
                <a:solidFill>
                  <a:prstClr val="black"/>
                </a:solidFill>
                <a:effectLst/>
                <a:uLnTx/>
                <a:uFillTx/>
                <a:latin typeface="Calibri"/>
                <a:ea typeface="+mn-ea"/>
                <a:cs typeface="+mn-cs"/>
              </a:rPr>
              <a:t> </a:t>
            </a:r>
            <a:r>
              <a:rPr kumimoji="0" lang="sl-SI" sz="1400" b="0" i="0" u="none" strike="noStrike" kern="1200" cap="none" spc="0" normalizeH="0" baseline="0" noProof="0" dirty="0">
                <a:ln>
                  <a:noFill/>
                </a:ln>
                <a:solidFill>
                  <a:prstClr val="black"/>
                </a:solidFill>
                <a:effectLst/>
                <a:uLnTx/>
                <a:uFillTx/>
                <a:latin typeface="Calibri"/>
                <a:ea typeface="+mn-ea"/>
                <a:cs typeface="+mn-cs"/>
              </a:rPr>
              <a:t>with competent body of a foreign country</a:t>
            </a:r>
            <a:endParaRPr kumimoji="0" lang="en-US" sz="1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Slide Number Placeholder 4">
            <a:extLst>
              <a:ext uri="{FF2B5EF4-FFF2-40B4-BE49-F238E27FC236}">
                <a16:creationId xmlns:a16="http://schemas.microsoft.com/office/drawing/2014/main" id="{6E98C5BC-40D8-4C49-BFDF-C4312F11292F}"/>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4606763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elle 3"/>
          <p:cNvGraphicFramePr>
            <a:graphicFrameLocks noGrp="1"/>
          </p:cNvGraphicFramePr>
          <p:nvPr>
            <p:extLst/>
          </p:nvPr>
        </p:nvGraphicFramePr>
        <p:xfrm>
          <a:off x="457200" y="1510574"/>
          <a:ext cx="8229600" cy="2102000"/>
        </p:xfrm>
        <a:graphic>
          <a:graphicData uri="http://schemas.openxmlformats.org/drawingml/2006/table">
            <a:tbl>
              <a:tblPr firstRow="1" bandRow="1">
                <a:tableStyleId>{21E4AEA4-8DFA-4A89-87EB-49C32662AFE0}</a:tableStyleId>
              </a:tblPr>
              <a:tblGrid>
                <a:gridCol w="1523698">
                  <a:extLst>
                    <a:ext uri="{9D8B030D-6E8A-4147-A177-3AD203B41FA5}">
                      <a16:colId xmlns:a16="http://schemas.microsoft.com/office/drawing/2014/main" val="20000"/>
                    </a:ext>
                  </a:extLst>
                </a:gridCol>
                <a:gridCol w="6705902">
                  <a:extLst>
                    <a:ext uri="{9D8B030D-6E8A-4147-A177-3AD203B41FA5}">
                      <a16:colId xmlns:a16="http://schemas.microsoft.com/office/drawing/2014/main" val="20001"/>
                    </a:ext>
                  </a:extLst>
                </a:gridCol>
              </a:tblGrid>
              <a:tr h="324000">
                <a:tc>
                  <a:txBody>
                    <a:bodyPr/>
                    <a:lstStyle/>
                    <a:p>
                      <a:endParaRPr lang="en-US" sz="1400" dirty="0"/>
                    </a:p>
                  </a:txBody>
                  <a:tcPr/>
                </a:tc>
                <a:tc>
                  <a:txBody>
                    <a:bodyPr/>
                    <a:lstStyle/>
                    <a:p>
                      <a:pPr algn="ctr"/>
                      <a:r>
                        <a:rPr lang="en-US" sz="1400" noProof="0" dirty="0"/>
                        <a:t>Article 43 EIR (new)</a:t>
                      </a:r>
                    </a:p>
                  </a:txBody>
                  <a:tcPr anchor="ctr"/>
                </a:tc>
                <a:extLst>
                  <a:ext uri="{0D108BD9-81ED-4DB2-BD59-A6C34878D82A}">
                    <a16:rowId xmlns:a16="http://schemas.microsoft.com/office/drawing/2014/main" val="10001"/>
                  </a:ext>
                </a:extLst>
              </a:tr>
              <a:tr h="581236">
                <a:tc>
                  <a:txBody>
                    <a:bodyPr/>
                    <a:lstStyle/>
                    <a:p>
                      <a:r>
                        <a:rPr lang="en-US" sz="1400" kern="1200" dirty="0"/>
                        <a:t>Conditions for cooperation</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Appropriate to facilitate the effective administration of proceedings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Not incompatible with the rules applicable to proceedings</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Not entailing any conflict of interest</a:t>
                      </a:r>
                    </a:p>
                  </a:txBody>
                  <a:tcPr/>
                </a:tc>
                <a:extLst>
                  <a:ext uri="{0D108BD9-81ED-4DB2-BD59-A6C34878D82A}">
                    <a16:rowId xmlns:a16="http://schemas.microsoft.com/office/drawing/2014/main" val="10002"/>
                  </a:ext>
                </a:extLst>
              </a:tr>
              <a:tr h="750763">
                <a:tc>
                  <a:txBody>
                    <a:bodyPr/>
                    <a:lstStyle/>
                    <a:p>
                      <a:r>
                        <a:rPr lang="en-US" sz="1400" kern="1200" dirty="0"/>
                        <a:t>Powers of IP</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To cooperate and communicate with any court</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To request information from the court</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To request assistance from the court (concerning the proceedings in which he has been appointed)</a:t>
                      </a:r>
                    </a:p>
                  </a:txBody>
                  <a:tcPr/>
                </a:tc>
                <a:extLst>
                  <a:ext uri="{0D108BD9-81ED-4DB2-BD59-A6C34878D82A}">
                    <a16:rowId xmlns:a16="http://schemas.microsoft.com/office/drawing/2014/main" val="10003"/>
                  </a:ext>
                </a:extLst>
              </a:tr>
            </a:tbl>
          </a:graphicData>
        </a:graphic>
      </p:graphicFrame>
      <p:graphicFrame>
        <p:nvGraphicFramePr>
          <p:cNvPr id="2" name="Table 1"/>
          <p:cNvGraphicFramePr>
            <a:graphicFrameLocks noGrp="1"/>
          </p:cNvGraphicFramePr>
          <p:nvPr>
            <p:extLst/>
          </p:nvPr>
        </p:nvGraphicFramePr>
        <p:xfrm>
          <a:off x="457200" y="3720707"/>
          <a:ext cx="8229600" cy="1030415"/>
        </p:xfrm>
        <a:graphic>
          <a:graphicData uri="http://schemas.openxmlformats.org/drawingml/2006/table">
            <a:tbl>
              <a:tblPr firstRow="1" bandRow="1">
                <a:tableStyleId>{21E4AEA4-8DFA-4A89-87EB-49C32662AFE0}</a:tableStyleId>
              </a:tblPr>
              <a:tblGrid>
                <a:gridCol w="1474586">
                  <a:extLst>
                    <a:ext uri="{9D8B030D-6E8A-4147-A177-3AD203B41FA5}">
                      <a16:colId xmlns:a16="http://schemas.microsoft.com/office/drawing/2014/main" val="20000"/>
                    </a:ext>
                  </a:extLst>
                </a:gridCol>
                <a:gridCol w="6755014">
                  <a:extLst>
                    <a:ext uri="{9D8B030D-6E8A-4147-A177-3AD203B41FA5}">
                      <a16:colId xmlns:a16="http://schemas.microsoft.com/office/drawing/2014/main" val="20001"/>
                    </a:ext>
                  </a:extLst>
                </a:gridCol>
              </a:tblGrid>
              <a:tr h="324000">
                <a:tc>
                  <a:txBody>
                    <a:bodyPr/>
                    <a:lstStyle/>
                    <a:p>
                      <a:endParaRPr lang="en-US" sz="1400" dirty="0"/>
                    </a:p>
                  </a:txBody>
                  <a:tcPr/>
                </a:tc>
                <a:tc>
                  <a:txBody>
                    <a:bodyPr/>
                    <a:lstStyle/>
                    <a:p>
                      <a:pPr algn="ctr"/>
                      <a:r>
                        <a:rPr lang="en-US" sz="1400" noProof="0" dirty="0"/>
                        <a:t>Article 44 EIR (new) – Costs</a:t>
                      </a:r>
                    </a:p>
                  </a:txBody>
                  <a:tcPr anchor="ctr"/>
                </a:tc>
                <a:extLst>
                  <a:ext uri="{0D108BD9-81ED-4DB2-BD59-A6C34878D82A}">
                    <a16:rowId xmlns:a16="http://schemas.microsoft.com/office/drawing/2014/main" val="10000"/>
                  </a:ext>
                </a:extLst>
              </a:tr>
              <a:tr h="706415">
                <a:tc>
                  <a:txBody>
                    <a:bodyPr/>
                    <a:lstStyle/>
                    <a:p>
                      <a:r>
                        <a:rPr lang="en-US" sz="1400" kern="1200" dirty="0"/>
                        <a:t>Costs</a:t>
                      </a:r>
                      <a:endParaRPr lang="en-US" sz="1400" kern="1200" dirty="0">
                        <a:solidFill>
                          <a:schemeClr val="dk1"/>
                        </a:solidFill>
                        <a:latin typeface="+mn-lt"/>
                        <a:ea typeface="+mn-ea"/>
                        <a:cs typeface="+mn-cs"/>
                      </a:endParaRPr>
                    </a:p>
                  </a:txBody>
                  <a:tcPr/>
                </a:tc>
                <a:tc>
                  <a:txBody>
                    <a:bodyPr/>
                    <a:lstStyle/>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Incurred by an insolvency practitioner or a court</a:t>
                      </a:r>
                    </a:p>
                    <a:p>
                      <a:pPr marL="230400" lvl="2" indent="-230400" algn="l" defTabSz="457200" rtl="0" eaLnBrk="1" latinLnBrk="0" hangingPunct="1">
                        <a:spcBef>
                          <a:spcPts val="100"/>
                        </a:spcBef>
                        <a:spcAft>
                          <a:spcPts val="100"/>
                        </a:spcAft>
                        <a:buFont typeface="Arial"/>
                        <a:buChar char="•"/>
                      </a:pPr>
                      <a:r>
                        <a:rPr lang="en-US" sz="1400" kern="1200" noProof="0" dirty="0">
                          <a:solidFill>
                            <a:schemeClr val="tx1"/>
                          </a:solidFill>
                          <a:latin typeface="+mn-lt"/>
                          <a:ea typeface="+mn-ea"/>
                          <a:cs typeface="+mn-cs"/>
                        </a:rPr>
                        <a:t>Regarded as costs (and expences) incurred in the respective proceedings</a:t>
                      </a:r>
                    </a:p>
                  </a:txBody>
                  <a:tcPr/>
                </a:tc>
                <a:extLst>
                  <a:ext uri="{0D108BD9-81ED-4DB2-BD59-A6C34878D82A}">
                    <a16:rowId xmlns:a16="http://schemas.microsoft.com/office/drawing/2014/main" val="10001"/>
                  </a:ext>
                </a:extLst>
              </a:tr>
            </a:tbl>
          </a:graphicData>
        </a:graphic>
      </p:graphicFrame>
      <p:sp>
        <p:nvSpPr>
          <p:cNvPr id="5" name="Content Placeholder 2"/>
          <p:cNvSpPr txBox="1">
            <a:spLocks/>
          </p:cNvSpPr>
          <p:nvPr/>
        </p:nvSpPr>
        <p:spPr>
          <a:xfrm>
            <a:off x="457200" y="4758977"/>
            <a:ext cx="8229600" cy="1496840"/>
          </a:xfrm>
          <a:prstGeom prst="rect">
            <a:avLst/>
          </a:prstGeom>
        </p:spPr>
        <p:txBody>
          <a:bodyPr>
            <a:norm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ctr" defTabSz="457200" rtl="0" eaLnBrk="1" fontAlgn="auto" latinLnBrk="0" hangingPunct="1">
              <a:lnSpc>
                <a:spcPct val="120000"/>
              </a:lnSpc>
              <a:spcBef>
                <a:spcPts val="0"/>
              </a:spcBef>
              <a:spcAft>
                <a:spcPts val="1200"/>
              </a:spcAft>
              <a:buClrTx/>
              <a:buSzTx/>
              <a:buFont typeface="Arial"/>
              <a:buNone/>
              <a:tabLst/>
              <a:defRPr/>
            </a:pPr>
            <a:r>
              <a:rPr kumimoji="0" lang="sl-SI" sz="1800" b="1" i="0" u="none" strike="noStrike" kern="1200" cap="none" spc="0" normalizeH="0" baseline="0" noProof="0" dirty="0" err="1">
                <a:ln>
                  <a:noFill/>
                </a:ln>
                <a:solidFill>
                  <a:prstClr val="black">
                    <a:lumMod val="50000"/>
                  </a:prstClr>
                </a:solidFill>
                <a:effectLst/>
                <a:uLnTx/>
                <a:uFillTx/>
                <a:latin typeface="Calibri"/>
                <a:ea typeface="+mn-ea"/>
                <a:cs typeface="+mn-cs"/>
              </a:rPr>
              <a:t>Articles</a:t>
            </a:r>
            <a:r>
              <a:rPr kumimoji="0" lang="sl-SI" sz="1800" b="1" i="0" u="none" strike="noStrike" kern="1200" cap="none" spc="0" normalizeH="0" baseline="0" noProof="0" dirty="0">
                <a:ln>
                  <a:noFill/>
                </a:ln>
                <a:solidFill>
                  <a:prstClr val="black">
                    <a:lumMod val="50000"/>
                  </a:prstClr>
                </a:solidFill>
                <a:effectLst/>
                <a:uLnTx/>
                <a:uFillTx/>
                <a:latin typeface="Calibri"/>
                <a:ea typeface="+mn-ea"/>
                <a:cs typeface="+mn-cs"/>
              </a:rPr>
              <a:t> </a:t>
            </a:r>
            <a:r>
              <a:rPr kumimoji="0" lang="nl-NL" sz="1800" b="1" i="0" u="none" strike="noStrike" kern="1200" cap="none" spc="0" normalizeH="0" baseline="0" noProof="0" dirty="0">
                <a:ln>
                  <a:noFill/>
                </a:ln>
                <a:solidFill>
                  <a:prstClr val="black">
                    <a:lumMod val="50000"/>
                  </a:prstClr>
                </a:solidFill>
                <a:effectLst/>
                <a:uLnTx/>
                <a:uFillTx/>
                <a:latin typeface="Calibri"/>
                <a:ea typeface="+mn-ea"/>
                <a:cs typeface="+mn-cs"/>
              </a:rPr>
              <a:t>41 </a:t>
            </a:r>
            <a:r>
              <a:rPr kumimoji="0" lang="sl-SI" sz="1800" b="1" i="0" u="none" strike="noStrike" kern="1200" cap="none" spc="0" normalizeH="0" baseline="0" noProof="0" dirty="0">
                <a:ln>
                  <a:noFill/>
                </a:ln>
                <a:solidFill>
                  <a:prstClr val="black">
                    <a:lumMod val="50000"/>
                  </a:prstClr>
                </a:solidFill>
                <a:effectLst/>
                <a:uLnTx/>
                <a:uFillTx/>
                <a:latin typeface="Calibri"/>
                <a:ea typeface="+mn-ea"/>
                <a:cs typeface="+mn-cs"/>
              </a:rPr>
              <a:t>- </a:t>
            </a:r>
            <a:r>
              <a:rPr kumimoji="0" lang="nl-NL" sz="1800" b="1" i="0" u="none" strike="noStrike" kern="1200" cap="none" spc="0" normalizeH="0" baseline="0" noProof="0" dirty="0">
                <a:ln>
                  <a:noFill/>
                </a:ln>
                <a:solidFill>
                  <a:prstClr val="black">
                    <a:lumMod val="50000"/>
                  </a:prstClr>
                </a:solidFill>
                <a:effectLst/>
                <a:uLnTx/>
                <a:uFillTx/>
                <a:latin typeface="Calibri"/>
                <a:ea typeface="+mn-ea"/>
                <a:cs typeface="+mn-cs"/>
              </a:rPr>
              <a:t>44</a:t>
            </a:r>
            <a:r>
              <a:rPr kumimoji="0" lang="sl-SI" sz="1800" b="1" i="0" u="none" strike="noStrike" kern="1200" cap="none" spc="0" normalizeH="0" baseline="0" noProof="0" dirty="0">
                <a:ln>
                  <a:noFill/>
                </a:ln>
                <a:solidFill>
                  <a:prstClr val="black">
                    <a:lumMod val="50000"/>
                  </a:prstClr>
                </a:solidFill>
                <a:effectLst/>
                <a:uLnTx/>
                <a:uFillTx/>
                <a:latin typeface="Calibri"/>
                <a:ea typeface="+mn-ea"/>
                <a:cs typeface="+mn-cs"/>
              </a:rPr>
              <a:t> EIR</a:t>
            </a:r>
            <a:endParaRPr kumimoji="0" lang="nl-NL" sz="1800" b="1" i="0" u="none" strike="noStrike" kern="1200" cap="none" spc="0" normalizeH="0" baseline="0" noProof="0" dirty="0">
              <a:ln>
                <a:noFill/>
              </a:ln>
              <a:solidFill>
                <a:prstClr val="black">
                  <a:lumMod val="50000"/>
                </a:prstClr>
              </a:solidFill>
              <a:effectLst/>
              <a:uLnTx/>
              <a:uFillTx/>
              <a:latin typeface="Calibri"/>
              <a:ea typeface="+mn-ea"/>
              <a:cs typeface="+mn-cs"/>
            </a:endParaRPr>
          </a:p>
          <a:p>
            <a:pPr marL="0" marR="0" lvl="0" indent="0" algn="ctr" defTabSz="457200" rtl="0" eaLnBrk="1" fontAlgn="auto" latinLnBrk="0" hangingPunct="1">
              <a:lnSpc>
                <a:spcPct val="120000"/>
              </a:lnSpc>
              <a:spcBef>
                <a:spcPts val="0"/>
              </a:spcBef>
              <a:spcAft>
                <a:spcPts val="1200"/>
              </a:spcAft>
              <a:buClrTx/>
              <a:buSzTx/>
              <a:buFont typeface="Arial"/>
              <a:buNone/>
              <a:tabLst/>
              <a:defRPr/>
            </a:pPr>
            <a:r>
              <a:rPr kumimoji="0" lang="en-US" sz="1800" b="1" i="0" u="none" strike="noStrike" kern="1200" cap="none" spc="0" normalizeH="0" baseline="0" noProof="0" dirty="0">
                <a:ln>
                  <a:noFill/>
                </a:ln>
                <a:solidFill>
                  <a:prstClr val="black"/>
                </a:solidFill>
                <a:effectLst/>
                <a:uLnTx/>
                <a:uFillTx/>
                <a:latin typeface="Calibri"/>
                <a:ea typeface="+mn-ea"/>
                <a:cs typeface="+mn-cs"/>
              </a:rPr>
              <a:t>0 (zero) CASES</a:t>
            </a:r>
          </a:p>
          <a:p>
            <a:pPr marL="0" marR="0" lvl="0" indent="0" algn="ctr" defTabSz="457200" rtl="0" eaLnBrk="1" fontAlgn="auto" latinLnBrk="0" hangingPunct="1">
              <a:lnSpc>
                <a:spcPct val="120000"/>
              </a:lnSpc>
              <a:spcBef>
                <a:spcPts val="0"/>
              </a:spcBef>
              <a:spcAft>
                <a:spcPts val="1200"/>
              </a:spcAft>
              <a:buClrTx/>
              <a:buSzTx/>
              <a:buFont typeface="Arial"/>
              <a:buNone/>
              <a:tabLst/>
              <a:defRPr/>
            </a:pPr>
            <a:r>
              <a:rPr kumimoji="0" lang="en-US" sz="1800" b="1" i="0" u="none" strike="noStrike" kern="1200" cap="none" spc="0" normalizeH="0" baseline="0" noProof="0" dirty="0">
                <a:ln>
                  <a:noFill/>
                </a:ln>
                <a:solidFill>
                  <a:prstClr val="black"/>
                </a:solidFill>
                <a:effectLst/>
                <a:uLnTx/>
                <a:uFillTx/>
                <a:latin typeface="Calibri"/>
                <a:ea typeface="+mn-ea"/>
                <a:cs typeface="+mn-cs"/>
              </a:rPr>
              <a:t>15 citations of EIR Recast</a:t>
            </a:r>
          </a:p>
        </p:txBody>
      </p:sp>
      <p:sp>
        <p:nvSpPr>
          <p:cNvPr id="6" name="Slide Number Placeholder 4">
            <a:extLst>
              <a:ext uri="{FF2B5EF4-FFF2-40B4-BE49-F238E27FC236}">
                <a16:creationId xmlns:a16="http://schemas.microsoft.com/office/drawing/2014/main" id="{04F19BF7-8DE0-4C60-A05C-2DB07DF83C76}"/>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6325811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elle 3"/>
          <p:cNvGraphicFramePr>
            <a:graphicFrameLocks noGrp="1"/>
          </p:cNvGraphicFramePr>
          <p:nvPr>
            <p:extLst/>
          </p:nvPr>
        </p:nvGraphicFramePr>
        <p:xfrm>
          <a:off x="457200" y="1510574"/>
          <a:ext cx="8229600" cy="4896000"/>
        </p:xfrm>
        <a:graphic>
          <a:graphicData uri="http://schemas.openxmlformats.org/drawingml/2006/table">
            <a:tbl>
              <a:tblPr firstRow="1" bandRow="1">
                <a:tableStyleId>{21E4AEA4-8DFA-4A89-87EB-49C32662AFE0}</a:tableStyleId>
              </a:tblPr>
              <a:tblGrid>
                <a:gridCol w="2628900">
                  <a:extLst>
                    <a:ext uri="{9D8B030D-6E8A-4147-A177-3AD203B41FA5}">
                      <a16:colId xmlns:a16="http://schemas.microsoft.com/office/drawing/2014/main" val="20000"/>
                    </a:ext>
                  </a:extLst>
                </a:gridCol>
                <a:gridCol w="5600700">
                  <a:extLst>
                    <a:ext uri="{9D8B030D-6E8A-4147-A177-3AD203B41FA5}">
                      <a16:colId xmlns:a16="http://schemas.microsoft.com/office/drawing/2014/main" val="20001"/>
                    </a:ext>
                  </a:extLst>
                </a:gridCol>
              </a:tblGrid>
              <a:tr h="324000">
                <a:tc gridSpan="2">
                  <a:txBody>
                    <a:bodyPr/>
                    <a:lstStyle/>
                    <a:p>
                      <a:pPr algn="ctr"/>
                      <a:r>
                        <a:rPr lang="en-US" sz="1400" noProof="0" dirty="0"/>
                        <a:t>(Some) International documents on Comm. &amp; Coop.</a:t>
                      </a:r>
                    </a:p>
                  </a:txBody>
                  <a:tcPr anchor="ctr"/>
                </a:tc>
                <a:tc hMerge="1">
                  <a:txBody>
                    <a:bodyPr/>
                    <a:lstStyle/>
                    <a:p>
                      <a:pPr algn="ctr"/>
                      <a:endParaRPr lang="en-US" sz="1600" noProof="0" dirty="0"/>
                    </a:p>
                  </a:txBody>
                  <a:tcPr/>
                </a:tc>
                <a:extLst>
                  <a:ext uri="{0D108BD9-81ED-4DB2-BD59-A6C34878D82A}">
                    <a16:rowId xmlns:a16="http://schemas.microsoft.com/office/drawing/2014/main" val="10001"/>
                  </a:ext>
                </a:extLst>
              </a:tr>
              <a:tr h="395684">
                <a:tc>
                  <a:txBody>
                    <a:bodyPr/>
                    <a:lstStyle/>
                    <a:p>
                      <a:pPr marL="0" indent="0">
                        <a:buFont typeface="Arial" panose="020B0604020202020204" pitchFamily="34" charset="0"/>
                        <a:buNone/>
                      </a:pPr>
                      <a:r>
                        <a:rPr lang="en-US" sz="1400" kern="1200" noProof="0" dirty="0"/>
                        <a:t>American Law Institute (ALI) 2000 International Insolvency Institute (III) 2001</a:t>
                      </a:r>
                      <a:endParaRPr lang="en-US" sz="1400" kern="1200" noProof="0" dirty="0">
                        <a:solidFill>
                          <a:schemeClr val="dk1"/>
                        </a:solidFill>
                        <a:latin typeface="+mn-lt"/>
                        <a:ea typeface="+mn-ea"/>
                        <a:cs typeface="+mn-cs"/>
                      </a:endParaRPr>
                    </a:p>
                  </a:txBody>
                  <a:tcPr/>
                </a:tc>
                <a:tc>
                  <a:txBody>
                    <a:bodyPr/>
                    <a:lstStyle/>
                    <a:p>
                      <a:r>
                        <a:rPr lang="sl-SI" sz="1400" dirty="0"/>
                        <a:t>Guidelines applicable to court-to-court communications in cross-border cases</a:t>
                      </a:r>
                    </a:p>
                  </a:txBody>
                  <a:tcPr/>
                </a:tc>
                <a:extLst>
                  <a:ext uri="{0D108BD9-81ED-4DB2-BD59-A6C34878D82A}">
                    <a16:rowId xmlns:a16="http://schemas.microsoft.com/office/drawing/2014/main" val="10002"/>
                  </a:ext>
                </a:extLst>
              </a:tr>
              <a:tr h="280276">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kern="1200" noProof="0" dirty="0"/>
                        <a:t>American Law Institute (ALI) 2001</a:t>
                      </a:r>
                    </a:p>
                    <a:p>
                      <a:endParaRPr lang="en-US" sz="1400" kern="1200" dirty="0">
                        <a:solidFill>
                          <a:schemeClr val="dk1"/>
                        </a:solidFill>
                        <a:latin typeface="+mn-lt"/>
                        <a:ea typeface="+mn-ea"/>
                        <a:cs typeface="+mn-cs"/>
                      </a:endParaRPr>
                    </a:p>
                  </a:txBody>
                  <a:tcPr/>
                </a:tc>
                <a:tc>
                  <a:txBody>
                    <a:bodyPr/>
                    <a:lstStyle/>
                    <a:p>
                      <a:pPr marL="230400" marR="0" lvl="0" indent="-2304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sl-SI" sz="1400" dirty="0"/>
                        <a:t>Principles of cooperation among the nafta</a:t>
                      </a:r>
                      <a:r>
                        <a:rPr lang="nl-NL" sz="1400" dirty="0"/>
                        <a:t> </a:t>
                      </a:r>
                      <a:r>
                        <a:rPr lang="sl-SI" sz="1400" dirty="0"/>
                        <a:t>(the North American free trade agreement) countries</a:t>
                      </a:r>
                      <a:r>
                        <a:rPr lang="nl-NL" sz="1400" dirty="0"/>
                        <a:t> </a:t>
                      </a:r>
                      <a:r>
                        <a:rPr lang="sl-SI" sz="1400" dirty="0"/>
                        <a:t>(Canada, Mexico, USA) </a:t>
                      </a:r>
                      <a:endParaRPr lang="en-US" sz="1400" kern="1200" noProof="0" dirty="0">
                        <a:solidFill>
                          <a:schemeClr val="dk1"/>
                        </a:solidFill>
                        <a:latin typeface="+mn-lt"/>
                        <a:ea typeface="+mn-ea"/>
                        <a:cs typeface="+mn-cs"/>
                      </a:endParaRPr>
                    </a:p>
                  </a:txBody>
                  <a:tcPr/>
                </a:tc>
                <a:extLst>
                  <a:ext uri="{0D108BD9-81ED-4DB2-BD59-A6C34878D82A}">
                    <a16:rowId xmlns:a16="http://schemas.microsoft.com/office/drawing/2014/main" val="10003"/>
                  </a:ext>
                </a:extLst>
              </a:tr>
              <a:tr h="280276">
                <a:tc>
                  <a:txBody>
                    <a:bodyPr/>
                    <a:lstStyle/>
                    <a:p>
                      <a:pPr marL="0" indent="0">
                        <a:buFont typeface="Arial" panose="020B0604020202020204" pitchFamily="34" charset="0"/>
                        <a:buNone/>
                      </a:pPr>
                      <a:r>
                        <a:rPr lang="en-US" sz="1400" kern="1200" noProof="0" dirty="0"/>
                        <a:t>INSOL Europe (July 2007)</a:t>
                      </a:r>
                      <a:endParaRPr lang="en-US" sz="1400" kern="1200" noProof="0" dirty="0">
                        <a:solidFill>
                          <a:schemeClr val="dk1"/>
                        </a:solidFill>
                        <a:latin typeface="+mn-lt"/>
                        <a:ea typeface="+mn-ea"/>
                        <a:cs typeface="+mn-cs"/>
                      </a:endParaRPr>
                    </a:p>
                  </a:txBody>
                  <a:tcPr/>
                </a:tc>
                <a:tc>
                  <a:txBody>
                    <a:bodyPr/>
                    <a:lstStyle/>
                    <a:p>
                      <a:pPr marL="230400" indent="-230400">
                        <a:buFont typeface="Arial" panose="020B0604020202020204" pitchFamily="34" charset="0"/>
                        <a:buChar char="•"/>
                      </a:pPr>
                      <a:r>
                        <a:rPr lang="en-US" sz="1400" kern="1200" noProof="0" dirty="0"/>
                        <a:t>European communications and cooperation guidelines for cross-border insolvency(coco guidelines)</a:t>
                      </a:r>
                      <a:endParaRPr lang="en-US" sz="1400" kern="1200" noProof="0" dirty="0">
                        <a:solidFill>
                          <a:schemeClr val="dk1"/>
                        </a:solidFill>
                        <a:latin typeface="+mn-lt"/>
                        <a:ea typeface="+mn-ea"/>
                        <a:cs typeface="+mn-cs"/>
                      </a:endParaRPr>
                    </a:p>
                  </a:txBody>
                  <a:tcPr/>
                </a:tc>
                <a:extLst>
                  <a:ext uri="{0D108BD9-81ED-4DB2-BD59-A6C34878D82A}">
                    <a16:rowId xmlns:a16="http://schemas.microsoft.com/office/drawing/2014/main" val="10004"/>
                  </a:ext>
                </a:extLst>
              </a:tr>
              <a:tr h="395684">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sl-SI" sz="1400" dirty="0"/>
                        <a:t>United Nations (2010)</a:t>
                      </a:r>
                    </a:p>
                    <a:p>
                      <a:endParaRPr lang="en-US" sz="1400" kern="1200" dirty="0">
                        <a:solidFill>
                          <a:schemeClr val="dk1"/>
                        </a:solidFill>
                        <a:latin typeface="+mn-lt"/>
                        <a:ea typeface="+mn-ea"/>
                        <a:cs typeface="+mn-cs"/>
                      </a:endParaRPr>
                    </a:p>
                  </a:txBody>
                  <a:tcPr/>
                </a:tc>
                <a:tc>
                  <a:txBody>
                    <a:bodyPr/>
                    <a:lstStyle/>
                    <a:p>
                      <a:pPr marL="230400" marR="0" lvl="0" indent="-2304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sl-SI" sz="1400" dirty="0"/>
                        <a:t>Uncitral (the united nations commission on international trade law) practice guide on cross-border insolvency cooperation</a:t>
                      </a:r>
                      <a:endParaRPr lang="en-US" sz="1400" kern="1200" noProof="0" dirty="0">
                        <a:solidFill>
                          <a:schemeClr val="dk1"/>
                        </a:solidFill>
                        <a:latin typeface="+mn-lt"/>
                        <a:ea typeface="+mn-ea"/>
                        <a:cs typeface="+mn-cs"/>
                      </a:endParaRPr>
                    </a:p>
                  </a:txBody>
                  <a:tcPr/>
                </a:tc>
                <a:extLst>
                  <a:ext uri="{0D108BD9-81ED-4DB2-BD59-A6C34878D82A}">
                    <a16:rowId xmlns:a16="http://schemas.microsoft.com/office/drawing/2014/main" val="10005"/>
                  </a:ext>
                </a:extLst>
              </a:tr>
              <a:tr h="511092">
                <a:tc>
                  <a:txBody>
                    <a:bodyPr/>
                    <a:lstStyle/>
                    <a:p>
                      <a:r>
                        <a:rPr lang="en-US" sz="1400" kern="1200" dirty="0"/>
                        <a:t>ALI &amp; III</a:t>
                      </a:r>
                      <a:endParaRPr lang="en-US" sz="1400" kern="1200" dirty="0">
                        <a:solidFill>
                          <a:schemeClr val="dk1"/>
                        </a:solidFill>
                        <a:latin typeface="+mn-lt"/>
                        <a:ea typeface="+mn-ea"/>
                        <a:cs typeface="+mn-cs"/>
                      </a:endParaRPr>
                    </a:p>
                  </a:txBody>
                  <a:tcPr/>
                </a:tc>
                <a:tc>
                  <a:txBody>
                    <a:bodyPr/>
                    <a:lstStyle/>
                    <a:p>
                      <a:pPr marL="230400" marR="0" lvl="0" indent="-2304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sl-SI" sz="1400" dirty="0"/>
                        <a:t>Transnational insolvency: global principles for cooperation in international insolvency cases andglobal guidelines for court-to</a:t>
                      </a:r>
                      <a:r>
                        <a:rPr lang="nl-NL" sz="1400" dirty="0"/>
                        <a:t> </a:t>
                      </a:r>
                      <a:r>
                        <a:rPr lang="sl-SI" sz="1400" dirty="0"/>
                        <a:t>court communication in international insolvency cases</a:t>
                      </a:r>
                      <a:endParaRPr lang="en-US" sz="1400" kern="1200" noProof="0" dirty="0">
                        <a:solidFill>
                          <a:schemeClr val="dk1"/>
                        </a:solidFill>
                        <a:latin typeface="+mn-lt"/>
                        <a:ea typeface="+mn-ea"/>
                        <a:cs typeface="+mn-cs"/>
                      </a:endParaRPr>
                    </a:p>
                  </a:txBody>
                  <a:tcPr/>
                </a:tc>
                <a:extLst>
                  <a:ext uri="{0D108BD9-81ED-4DB2-BD59-A6C34878D82A}">
                    <a16:rowId xmlns:a16="http://schemas.microsoft.com/office/drawing/2014/main" val="10006"/>
                  </a:ext>
                </a:extLst>
              </a:tr>
              <a:tr h="280276">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sl-SI" sz="1400" dirty="0"/>
                        <a:t>United Nations (2014)</a:t>
                      </a:r>
                      <a:endParaRPr lang="en-US" sz="1400" kern="1200" dirty="0">
                        <a:solidFill>
                          <a:schemeClr val="dk1"/>
                        </a:solidFill>
                        <a:latin typeface="+mn-lt"/>
                        <a:ea typeface="+mn-ea"/>
                        <a:cs typeface="+mn-cs"/>
                      </a:endParaRPr>
                    </a:p>
                  </a:txBody>
                  <a:tcPr/>
                </a:tc>
                <a:tc>
                  <a:txBody>
                    <a:bodyPr/>
                    <a:lstStyle/>
                    <a:p>
                      <a:pPr marL="230400" marR="0" lvl="0" indent="-2304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sl-SI" sz="1400" dirty="0"/>
                        <a:t>Uncitral model law on cross-border insolvency</a:t>
                      </a:r>
                      <a:r>
                        <a:rPr lang="nl-NL" sz="1400" dirty="0"/>
                        <a:t> </a:t>
                      </a:r>
                      <a:r>
                        <a:rPr lang="sl-SI" sz="1400" dirty="0"/>
                        <a:t>the judicial perspective</a:t>
                      </a:r>
                      <a:endParaRPr lang="en-US" sz="1400" kern="1200" noProof="0" dirty="0">
                        <a:solidFill>
                          <a:schemeClr val="dk1"/>
                        </a:solidFill>
                        <a:latin typeface="+mn-lt"/>
                        <a:ea typeface="+mn-ea"/>
                        <a:cs typeface="+mn-cs"/>
                      </a:endParaRPr>
                    </a:p>
                  </a:txBody>
                  <a:tcPr/>
                </a:tc>
                <a:extLst>
                  <a:ext uri="{0D108BD9-81ED-4DB2-BD59-A6C34878D82A}">
                    <a16:rowId xmlns:a16="http://schemas.microsoft.com/office/drawing/2014/main" val="10007"/>
                  </a:ext>
                </a:extLst>
              </a:tr>
              <a:tr h="395684">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sl-SI" sz="1400" dirty="0"/>
                        <a:t>TRI Leiden &amp; Universiteit Leiden &amp; Nottingham Law School</a:t>
                      </a:r>
                      <a:r>
                        <a:rPr lang="en-US" sz="1400" dirty="0"/>
                        <a:t> </a:t>
                      </a:r>
                      <a:r>
                        <a:rPr lang="sl-SI" sz="1400" dirty="0"/>
                        <a:t>(December 2014)</a:t>
                      </a:r>
                      <a:endParaRPr lang="en-US" sz="1400" kern="1200" dirty="0">
                        <a:solidFill>
                          <a:schemeClr val="dk1"/>
                        </a:solidFill>
                        <a:latin typeface="+mn-lt"/>
                        <a:ea typeface="+mn-ea"/>
                        <a:cs typeface="+mn-cs"/>
                      </a:endParaRPr>
                    </a:p>
                  </a:txBody>
                  <a:tcPr/>
                </a:tc>
                <a:tc>
                  <a:txBody>
                    <a:bodyPr/>
                    <a:lstStyle/>
                    <a:p>
                      <a:pPr marL="230400" marR="0" lvl="0" indent="-2304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sl-SI" sz="1400" dirty="0"/>
                        <a:t>E</a:t>
                      </a:r>
                      <a:r>
                        <a:rPr lang="en-US" sz="1400" dirty="0"/>
                        <a:t>U</a:t>
                      </a:r>
                      <a:r>
                        <a:rPr lang="sl-SI" sz="1400" dirty="0"/>
                        <a:t> cross-border insolvency court-to-court cooperation principles</a:t>
                      </a:r>
                      <a:endParaRPr lang="en-US" sz="1400" kern="1200" noProof="0" dirty="0">
                        <a:solidFill>
                          <a:schemeClr val="dk1"/>
                        </a:solidFill>
                        <a:latin typeface="+mn-lt"/>
                        <a:ea typeface="+mn-ea"/>
                        <a:cs typeface="+mn-cs"/>
                      </a:endParaRPr>
                    </a:p>
                  </a:txBody>
                  <a:tcPr/>
                </a:tc>
                <a:extLst>
                  <a:ext uri="{0D108BD9-81ED-4DB2-BD59-A6C34878D82A}">
                    <a16:rowId xmlns:a16="http://schemas.microsoft.com/office/drawing/2014/main" val="10008"/>
                  </a:ext>
                </a:extLst>
              </a:tr>
              <a:tr h="395684">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sl-SI" sz="1400" dirty="0"/>
                        <a:t>Judicial Insolvency Network (Conference: October 2016)</a:t>
                      </a:r>
                      <a:endParaRPr lang="en-US" sz="1400" kern="1200" dirty="0">
                        <a:solidFill>
                          <a:schemeClr val="dk1"/>
                        </a:solidFill>
                        <a:latin typeface="+mn-lt"/>
                        <a:ea typeface="+mn-ea"/>
                        <a:cs typeface="+mn-cs"/>
                      </a:endParaRPr>
                    </a:p>
                  </a:txBody>
                  <a:tcPr/>
                </a:tc>
                <a:tc>
                  <a:txBody>
                    <a:bodyPr/>
                    <a:lstStyle/>
                    <a:p>
                      <a:pPr marL="230400" marR="0" lvl="0" indent="-2304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400" dirty="0"/>
                        <a:t>Guidelines for communication and cooperation between courts in cross-border insolvency matters</a:t>
                      </a:r>
                      <a:r>
                        <a:rPr lang="sl-SI" sz="1400" dirty="0"/>
                        <a:t> insol international</a:t>
                      </a:r>
                      <a:endParaRPr lang="en-US" sz="1400" kern="1200" noProof="0" dirty="0">
                        <a:solidFill>
                          <a:schemeClr val="dk1"/>
                        </a:solidFill>
                        <a:latin typeface="+mn-lt"/>
                        <a:ea typeface="+mn-ea"/>
                        <a:cs typeface="+mn-cs"/>
                      </a:endParaRPr>
                    </a:p>
                  </a:txBody>
                  <a:tcPr/>
                </a:tc>
                <a:extLst>
                  <a:ext uri="{0D108BD9-81ED-4DB2-BD59-A6C34878D82A}">
                    <a16:rowId xmlns:a16="http://schemas.microsoft.com/office/drawing/2014/main" val="10009"/>
                  </a:ext>
                </a:extLst>
              </a:tr>
            </a:tbl>
          </a:graphicData>
        </a:graphic>
      </p:graphicFrame>
      <p:sp>
        <p:nvSpPr>
          <p:cNvPr id="3" name="Slide Number Placeholder 4">
            <a:extLst>
              <a:ext uri="{FF2B5EF4-FFF2-40B4-BE49-F238E27FC236}">
                <a16:creationId xmlns:a16="http://schemas.microsoft.com/office/drawing/2014/main" id="{AB9E037D-60CA-476D-BBA2-545771814743}"/>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0142695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p:txBody>
          <a:bodyPr>
            <a:noAutofit/>
          </a:bodyPr>
          <a:lstStyle/>
          <a:p>
            <a:r>
              <a:rPr lang="en-GB" b="1" dirty="0"/>
              <a:t>Republic of Slovenia</a:t>
            </a:r>
            <a:endParaRPr lang="en-US" sz="2700" dirty="0"/>
          </a:p>
        </p:txBody>
      </p:sp>
      <p:sp>
        <p:nvSpPr>
          <p:cNvPr id="2" name="Content Placeholder 1">
            <a:extLst>
              <a:ext uri="{FF2B5EF4-FFF2-40B4-BE49-F238E27FC236}">
                <a16:creationId xmlns:a16="http://schemas.microsoft.com/office/drawing/2014/main" id="{858DD806-87ED-49C7-AF43-43FDDC86182C}"/>
              </a:ext>
            </a:extLst>
          </p:cNvPr>
          <p:cNvSpPr>
            <a:spLocks noGrp="1"/>
          </p:cNvSpPr>
          <p:nvPr>
            <p:ph idx="1"/>
          </p:nvPr>
        </p:nvSpPr>
        <p:spPr/>
        <p:txBody>
          <a:bodyPr>
            <a:noAutofit/>
          </a:bodyPr>
          <a:lstStyle/>
          <a:p>
            <a:pPr marL="0" indent="0">
              <a:buNone/>
            </a:pPr>
            <a:r>
              <a:rPr lang="en-US" sz="1800" b="1" dirty="0"/>
              <a:t>Article 449.3 (Application of Chapter on International Insolvency Procedures)</a:t>
            </a:r>
          </a:p>
          <a:p>
            <a:pPr marL="230400" indent="-230400"/>
            <a:r>
              <a:rPr lang="en-US" sz="1800" dirty="0"/>
              <a:t>None of the rules (laid down in this Chapter) shall limit the jurisdiction of the domestic court or entitlement of the domestic administrator </a:t>
            </a:r>
          </a:p>
          <a:p>
            <a:pPr marL="230400" indent="-230400"/>
            <a:r>
              <a:rPr lang="en-US" sz="1800" dirty="0"/>
              <a:t>to provide </a:t>
            </a:r>
            <a:r>
              <a:rPr lang="en-US" sz="1800" b="1" dirty="0">
                <a:solidFill>
                  <a:schemeClr val="accent2">
                    <a:lumMod val="75000"/>
                  </a:schemeClr>
                </a:solidFill>
              </a:rPr>
              <a:t>additional legal assistance</a:t>
            </a:r>
          </a:p>
          <a:p>
            <a:pPr marL="230400" indent="-230400"/>
            <a:r>
              <a:rPr lang="en-US" sz="1800" dirty="0"/>
              <a:t>to the foreign court or to the foreign administrator</a:t>
            </a:r>
          </a:p>
          <a:p>
            <a:pPr marL="0" indent="0">
              <a:buNone/>
            </a:pPr>
            <a:r>
              <a:rPr lang="en-US" sz="1800" b="1" dirty="0"/>
              <a:t>Article 473a (Working language)</a:t>
            </a:r>
          </a:p>
          <a:p>
            <a:pPr marL="230400" indent="-230400"/>
            <a:r>
              <a:rPr lang="en-US" sz="1800" dirty="0"/>
              <a:t>Cooperation of domestic court with foreign courts and foreign administrators</a:t>
            </a:r>
          </a:p>
          <a:p>
            <a:pPr marL="230400" indent="-230400"/>
            <a:r>
              <a:rPr lang="en-US" sz="1800" dirty="0"/>
              <a:t>Cooperation of a domestic administrator with foreign courts and foreign administrators</a:t>
            </a:r>
          </a:p>
          <a:p>
            <a:pPr marL="230400" indent="-230400"/>
            <a:r>
              <a:rPr lang="en-US" sz="1800" b="1" dirty="0">
                <a:solidFill>
                  <a:schemeClr val="accent2">
                    <a:lumMod val="75000"/>
                  </a:schemeClr>
                </a:solidFill>
              </a:rPr>
              <a:t>Official Language </a:t>
            </a:r>
            <a:r>
              <a:rPr lang="en-US" sz="1800" dirty="0"/>
              <a:t>or </a:t>
            </a:r>
            <a:r>
              <a:rPr lang="en-US" sz="1800" b="1" dirty="0">
                <a:solidFill>
                  <a:schemeClr val="accent2">
                    <a:lumMod val="75000"/>
                  </a:schemeClr>
                </a:solidFill>
              </a:rPr>
              <a:t>English</a:t>
            </a:r>
          </a:p>
          <a:p>
            <a:endParaRPr lang="en-US" sz="1800" dirty="0"/>
          </a:p>
          <a:p>
            <a:endParaRPr lang="en-US" sz="1800" dirty="0"/>
          </a:p>
          <a:p>
            <a:endParaRPr lang="en-US" sz="1800" dirty="0"/>
          </a:p>
        </p:txBody>
      </p:sp>
      <p:sp>
        <p:nvSpPr>
          <p:cNvPr id="5" name="Slide Number Placeholder 4">
            <a:extLst>
              <a:ext uri="{FF2B5EF4-FFF2-40B4-BE49-F238E27FC236}">
                <a16:creationId xmlns:a16="http://schemas.microsoft.com/office/drawing/2014/main" id="{E2AD74AD-17AD-4E51-945F-42DC02D62348}"/>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2382634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a:defRPr/>
            </a:pPr>
            <a:r>
              <a:rPr lang="sl-SI" b="1" dirty="0">
                <a:solidFill>
                  <a:schemeClr val="tx1">
                    <a:lumMod val="50000"/>
                  </a:schemeClr>
                </a:solidFill>
              </a:rPr>
              <a:t>R</a:t>
            </a:r>
            <a:r>
              <a:rPr lang="sl-SI" b="1" cap="none" dirty="0">
                <a:solidFill>
                  <a:schemeClr val="tx1">
                    <a:lumMod val="50000"/>
                  </a:schemeClr>
                </a:solidFill>
              </a:rPr>
              <a:t>ec</a:t>
            </a:r>
            <a:r>
              <a:rPr lang="nl-NL" b="1" dirty="0">
                <a:solidFill>
                  <a:schemeClr val="tx1">
                    <a:lumMod val="50000"/>
                  </a:schemeClr>
                </a:solidFill>
              </a:rPr>
              <a:t>omm</a:t>
            </a:r>
            <a:r>
              <a:rPr lang="sl-SI" b="1" cap="none" dirty="0">
                <a:solidFill>
                  <a:schemeClr val="tx1">
                    <a:lumMod val="50000"/>
                  </a:schemeClr>
                </a:solidFill>
              </a:rPr>
              <a:t>endations</a:t>
            </a:r>
            <a:endParaRPr lang="en-US" b="1" dirty="0">
              <a:solidFill>
                <a:schemeClr val="tx1">
                  <a:lumMod val="50000"/>
                </a:schemeClr>
              </a:solidFill>
            </a:endParaRPr>
          </a:p>
        </p:txBody>
      </p:sp>
      <p:sp>
        <p:nvSpPr>
          <p:cNvPr id="3" name="Content Placeholder 2"/>
          <p:cNvSpPr>
            <a:spLocks noGrp="1"/>
          </p:cNvSpPr>
          <p:nvPr>
            <p:ph idx="1"/>
          </p:nvPr>
        </p:nvSpPr>
        <p:spPr/>
        <p:txBody>
          <a:bodyPr rtlCol="0">
            <a:noAutofit/>
          </a:bodyPr>
          <a:lstStyle/>
          <a:p>
            <a:pPr marL="230400" indent="-230400">
              <a:defRPr/>
            </a:pPr>
            <a:r>
              <a:rPr lang="sl-SI" sz="1800" b="1" dirty="0">
                <a:solidFill>
                  <a:schemeClr val="accent2">
                    <a:lumMod val="75000"/>
                  </a:schemeClr>
                </a:solidFill>
              </a:rPr>
              <a:t>Training</a:t>
            </a:r>
            <a:r>
              <a:rPr lang="sl-SI" sz="1800" dirty="0"/>
              <a:t> of the judges and judicial stuff </a:t>
            </a:r>
            <a:r>
              <a:rPr lang="nl-NL" sz="1800" dirty="0"/>
              <a:t>on</a:t>
            </a:r>
            <a:r>
              <a:rPr lang="sl-SI" sz="1800" dirty="0"/>
              <a:t> cross-border judicial cooperation</a:t>
            </a:r>
            <a:endParaRPr lang="nl-NL" sz="1800" dirty="0"/>
          </a:p>
          <a:p>
            <a:pPr marL="230400" indent="-230400">
              <a:defRPr/>
            </a:pPr>
            <a:r>
              <a:rPr lang="sl-SI" sz="1800" dirty="0"/>
              <a:t>Implementing the requirement for judges and judicial stuff </a:t>
            </a:r>
            <a:r>
              <a:rPr lang="nl-NL" sz="1800" dirty="0"/>
              <a:t>f</a:t>
            </a:r>
            <a:r>
              <a:rPr lang="sl-SI" sz="1800" dirty="0"/>
              <a:t>or </a:t>
            </a:r>
            <a:r>
              <a:rPr lang="sl-SI" sz="1800" b="1" dirty="0">
                <a:solidFill>
                  <a:schemeClr val="accent2">
                    <a:lumMod val="75000"/>
                  </a:schemeClr>
                </a:solidFill>
              </a:rPr>
              <a:t>basic knowledge of English language</a:t>
            </a:r>
            <a:r>
              <a:rPr lang="sl-SI" sz="1800" dirty="0">
                <a:solidFill>
                  <a:schemeClr val="accent2">
                    <a:lumMod val="75000"/>
                  </a:schemeClr>
                </a:solidFill>
              </a:rPr>
              <a:t> </a:t>
            </a:r>
            <a:r>
              <a:rPr lang="sl-SI" sz="1800" dirty="0"/>
              <a:t>or</a:t>
            </a:r>
            <a:r>
              <a:rPr lang="nl-NL" sz="1800" dirty="0"/>
              <a:t> know</a:t>
            </a:r>
            <a:r>
              <a:rPr lang="sl-SI" sz="1800" dirty="0"/>
              <a:t>ledge of English with legal terminology (i.e. legal English)</a:t>
            </a:r>
            <a:endParaRPr lang="nl-NL" sz="1800" dirty="0"/>
          </a:p>
          <a:p>
            <a:pPr marL="230400" indent="-230400">
              <a:defRPr/>
            </a:pPr>
            <a:r>
              <a:rPr lang="sl-SI" sz="1800" dirty="0"/>
              <a:t>Implementing the requirement for judges and judicial stuff</a:t>
            </a:r>
            <a:r>
              <a:rPr lang="nl-NL" sz="1800" dirty="0"/>
              <a:t> </a:t>
            </a:r>
            <a:r>
              <a:rPr lang="sl-SI" sz="1800" dirty="0"/>
              <a:t>for </a:t>
            </a:r>
            <a:r>
              <a:rPr lang="sl-SI" sz="1800" b="1" dirty="0">
                <a:solidFill>
                  <a:schemeClr val="accent2">
                    <a:lumMod val="75000"/>
                  </a:schemeClr>
                </a:solidFill>
              </a:rPr>
              <a:t>computer literacy</a:t>
            </a:r>
            <a:r>
              <a:rPr lang="sl-SI" sz="1800" dirty="0">
                <a:solidFill>
                  <a:schemeClr val="accent2">
                    <a:lumMod val="75000"/>
                  </a:schemeClr>
                </a:solidFill>
              </a:rPr>
              <a:t> </a:t>
            </a:r>
            <a:endParaRPr lang="nl-NL" sz="1800" dirty="0">
              <a:solidFill>
                <a:schemeClr val="accent2">
                  <a:lumMod val="75000"/>
                </a:schemeClr>
              </a:solidFill>
            </a:endParaRPr>
          </a:p>
          <a:p>
            <a:pPr marL="230400" indent="-230400">
              <a:defRPr/>
            </a:pPr>
            <a:r>
              <a:rPr lang="sl-SI" sz="1800" dirty="0"/>
              <a:t>Appointing one or more </a:t>
            </a:r>
            <a:r>
              <a:rPr lang="sl-SI" sz="1800" b="1" dirty="0">
                <a:solidFill>
                  <a:schemeClr val="accent2">
                    <a:lumMod val="75000"/>
                  </a:schemeClr>
                </a:solidFill>
              </a:rPr>
              <a:t>contact points (contact persons)</a:t>
            </a:r>
            <a:r>
              <a:rPr lang="nl-NL" sz="1800" b="1" dirty="0">
                <a:solidFill>
                  <a:schemeClr val="accent2">
                    <a:lumMod val="75000"/>
                  </a:schemeClr>
                </a:solidFill>
              </a:rPr>
              <a:t> </a:t>
            </a:r>
            <a:r>
              <a:rPr lang="sl-SI" sz="1800" dirty="0"/>
              <a:t>to be available for judicial and administrative authorities to:</a:t>
            </a:r>
            <a:endParaRPr lang="nl-NL" sz="1800" dirty="0"/>
          </a:p>
          <a:p>
            <a:pPr marL="504000" lvl="1" indent="-230400">
              <a:defRPr/>
            </a:pPr>
            <a:r>
              <a:rPr lang="sl-SI" sz="1800" dirty="0"/>
              <a:t>resolve cross-border issues with which they are confronted</a:t>
            </a:r>
            <a:endParaRPr lang="nl-NL" sz="1800" dirty="0"/>
          </a:p>
          <a:p>
            <a:pPr marL="504000" lvl="1" indent="-230400">
              <a:defRPr/>
            </a:pPr>
            <a:r>
              <a:rPr lang="sl-SI" sz="1800" dirty="0"/>
              <a:t>provide them with full and updated information on the law of the other country</a:t>
            </a:r>
            <a:r>
              <a:rPr lang="en-US" sz="1800" dirty="0"/>
              <a:t> </a:t>
            </a:r>
            <a:r>
              <a:rPr lang="sl-SI" sz="1800" dirty="0"/>
              <a:t>concerned</a:t>
            </a:r>
            <a:endParaRPr lang="nl-NL" sz="1800" dirty="0"/>
          </a:p>
          <a:p>
            <a:pPr marL="230400" indent="-230400">
              <a:defRPr/>
            </a:pPr>
            <a:r>
              <a:rPr lang="sl-SI" sz="1800" dirty="0"/>
              <a:t>When cooperating, insolvency practitioners and courts should take into account </a:t>
            </a:r>
            <a:r>
              <a:rPr lang="sl-SI" sz="1800" b="1" dirty="0">
                <a:solidFill>
                  <a:schemeClr val="accent2">
                    <a:lumMod val="75000"/>
                  </a:schemeClr>
                </a:solidFill>
              </a:rPr>
              <a:t>best practices</a:t>
            </a:r>
            <a:r>
              <a:rPr lang="nl-NL" sz="1800" b="1" dirty="0">
                <a:solidFill>
                  <a:schemeClr val="accent2">
                    <a:lumMod val="75000"/>
                  </a:schemeClr>
                </a:solidFill>
              </a:rPr>
              <a:t> </a:t>
            </a:r>
            <a:r>
              <a:rPr lang="sl-SI" sz="1800" dirty="0"/>
              <a:t>for cooperation in cross-border insolvency case,</a:t>
            </a:r>
            <a:r>
              <a:rPr lang="nl-NL" sz="1800" dirty="0"/>
              <a:t> a</a:t>
            </a:r>
            <a:r>
              <a:rPr lang="sl-SI" sz="1800" dirty="0"/>
              <a:t>s set out in </a:t>
            </a:r>
            <a:r>
              <a:rPr lang="sl-SI" sz="1800" b="1" dirty="0">
                <a:solidFill>
                  <a:schemeClr val="accent2">
                    <a:lumMod val="75000"/>
                  </a:schemeClr>
                </a:solidFill>
              </a:rPr>
              <a:t>principles and guidelines</a:t>
            </a:r>
            <a:r>
              <a:rPr lang="nl-NL" sz="1800" b="1" dirty="0">
                <a:solidFill>
                  <a:schemeClr val="accent2">
                    <a:lumMod val="75000"/>
                  </a:schemeClr>
                </a:solidFill>
              </a:rPr>
              <a:t> </a:t>
            </a:r>
            <a:r>
              <a:rPr lang="sl-SI" sz="1800" dirty="0"/>
              <a:t>on communication and cooperation</a:t>
            </a:r>
            <a:endParaRPr lang="en-US" sz="1800" dirty="0"/>
          </a:p>
        </p:txBody>
      </p:sp>
      <p:sp>
        <p:nvSpPr>
          <p:cNvPr id="4" name="Slide Number Placeholder 4">
            <a:extLst>
              <a:ext uri="{FF2B5EF4-FFF2-40B4-BE49-F238E27FC236}">
                <a16:creationId xmlns:a16="http://schemas.microsoft.com/office/drawing/2014/main" id="{007021F3-8AB5-4B3E-9144-900FE525045F}"/>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895529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111B5C-C447-42B0-99B4-44EB52A9F445}"/>
              </a:ext>
            </a:extLst>
          </p:cNvPr>
          <p:cNvSpPr>
            <a:spLocks noGrp="1"/>
          </p:cNvSpPr>
          <p:nvPr>
            <p:ph type="ctrTitle"/>
          </p:nvPr>
        </p:nvSpPr>
        <p:spPr/>
        <p:txBody>
          <a:bodyPr/>
          <a:lstStyle/>
          <a:p>
            <a:r>
              <a:rPr lang="en-US" dirty="0"/>
              <a:t>III. Corporate Group Insolvency</a:t>
            </a:r>
          </a:p>
        </p:txBody>
      </p:sp>
      <p:sp>
        <p:nvSpPr>
          <p:cNvPr id="5" name="Slide Number Placeholder 4">
            <a:extLst>
              <a:ext uri="{FF2B5EF4-FFF2-40B4-BE49-F238E27FC236}">
                <a16:creationId xmlns:a16="http://schemas.microsoft.com/office/drawing/2014/main" id="{F57FCDD2-857B-463B-B7E0-3843C158CE08}"/>
              </a:ext>
            </a:extLst>
          </p:cNvPr>
          <p:cNvSpPr txBox="1">
            <a:spLocks/>
          </p:cNvSpPr>
          <p:nvPr/>
        </p:nvSpPr>
        <p:spPr>
          <a:xfrm>
            <a:off x="6553200" y="6356350"/>
            <a:ext cx="2133600" cy="365125"/>
          </a:xfrm>
          <a:prstGeom prst="rect">
            <a:avLst/>
          </a:prstGeom>
        </p:spPr>
        <p:txBody>
          <a:bodyPr lIns="0" tIns="0" rIns="0" bIns="0" anchor="ctr"/>
          <a:lstStyle>
            <a:defPPr>
              <a:defRPr lang="en-US"/>
            </a:defPPr>
            <a:lvl1pPr algn="r">
              <a:defRPr sz="1200"/>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63</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0777942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Group under R-EIR</a:t>
            </a:r>
          </a:p>
        </p:txBody>
      </p:sp>
      <p:sp>
        <p:nvSpPr>
          <p:cNvPr id="3" name="Content Placeholder 2"/>
          <p:cNvSpPr>
            <a:spLocks noGrp="1"/>
          </p:cNvSpPr>
          <p:nvPr>
            <p:ph idx="1"/>
          </p:nvPr>
        </p:nvSpPr>
        <p:spPr/>
        <p:txBody>
          <a:bodyPr>
            <a:normAutofit/>
          </a:bodyPr>
          <a:lstStyle/>
          <a:p>
            <a:r>
              <a:rPr lang="en-US" dirty="0"/>
              <a:t>(13) ‘group of companies’ means a parent undertaking and all its subsidiary undertakings; </a:t>
            </a:r>
          </a:p>
          <a:p>
            <a:endParaRPr lang="en-US" dirty="0"/>
          </a:p>
          <a:p>
            <a:r>
              <a:rPr lang="en-US" dirty="0"/>
              <a:t>(14) ‘parent undertaking’ means an undertaking which controls, either directly or indirectly, one or more subsidiary undertakings. An undertaking which prepares consolidated financial statements in accordance with Directive 2013/34/EU of the European Parliament and of the Council (1) shall be deemed to be a parent undertaking.</a:t>
            </a:r>
          </a:p>
          <a:p>
            <a:endParaRPr lang="en-US" dirty="0"/>
          </a:p>
        </p:txBody>
      </p:sp>
    </p:spTree>
    <p:extLst>
      <p:ext uri="{BB962C8B-B14F-4D97-AF65-F5344CB8AC3E}">
        <p14:creationId xmlns:p14="http://schemas.microsoft.com/office/powerpoint/2010/main" val="294552326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Cooperation and communication</a:t>
            </a:r>
          </a:p>
        </p:txBody>
      </p:sp>
      <p:sp>
        <p:nvSpPr>
          <p:cNvPr id="3" name="Content Placeholder 2"/>
          <p:cNvSpPr>
            <a:spLocks noGrp="1"/>
          </p:cNvSpPr>
          <p:nvPr>
            <p:ph idx="1"/>
          </p:nvPr>
        </p:nvSpPr>
        <p:spPr>
          <a:xfrm>
            <a:off x="457200" y="2768259"/>
            <a:ext cx="8229600" cy="3333917"/>
          </a:xfrm>
        </p:spPr>
        <p:txBody>
          <a:bodyPr>
            <a:normAutofit fontScale="92500" lnSpcReduction="10000"/>
          </a:bodyPr>
          <a:lstStyle/>
          <a:p>
            <a:r>
              <a:rPr lang="en-US" sz="3000" dirty="0"/>
              <a:t>Obligation to cooperate and communicate between insolvency practitioners (Art. 56)</a:t>
            </a:r>
          </a:p>
          <a:p>
            <a:pPr lvl="1"/>
            <a:r>
              <a:rPr lang="en-US" sz="2200" dirty="0"/>
              <a:t>to the extent appropriate to facilitate administration</a:t>
            </a:r>
          </a:p>
          <a:p>
            <a:pPr lvl="1"/>
            <a:r>
              <a:rPr lang="en-US" sz="2200" dirty="0"/>
              <a:t>not incompatible with the rules applicable to such proceedings</a:t>
            </a:r>
          </a:p>
          <a:p>
            <a:pPr lvl="1"/>
            <a:r>
              <a:rPr lang="en-US" sz="2200" dirty="0"/>
              <a:t>cooperation does not entail any conflict of interest</a:t>
            </a:r>
          </a:p>
          <a:p>
            <a:r>
              <a:rPr lang="nl-NL" sz="3000" dirty="0" err="1"/>
              <a:t>Similar</a:t>
            </a:r>
            <a:r>
              <a:rPr lang="nl-NL" sz="3000" dirty="0"/>
              <a:t> </a:t>
            </a:r>
            <a:r>
              <a:rPr lang="nl-NL" sz="3000" dirty="0" err="1"/>
              <a:t>obligation</a:t>
            </a:r>
            <a:r>
              <a:rPr lang="nl-NL" sz="3000" dirty="0"/>
              <a:t> </a:t>
            </a:r>
            <a:r>
              <a:rPr lang="nl-NL" sz="3000" dirty="0" err="1"/>
              <a:t>to</a:t>
            </a:r>
            <a:r>
              <a:rPr lang="nl-NL" sz="3000" dirty="0"/>
              <a:t> </a:t>
            </a:r>
            <a:r>
              <a:rPr lang="nl-NL" sz="3000" dirty="0" err="1"/>
              <a:t>cooperate</a:t>
            </a:r>
            <a:r>
              <a:rPr lang="nl-NL" sz="3000" dirty="0"/>
              <a:t> </a:t>
            </a:r>
            <a:r>
              <a:rPr lang="nl-NL" sz="3000" dirty="0" err="1"/>
              <a:t>and</a:t>
            </a:r>
            <a:r>
              <a:rPr lang="nl-NL" sz="3000" dirty="0"/>
              <a:t> </a:t>
            </a:r>
            <a:r>
              <a:rPr lang="nl-NL" sz="3000" dirty="0" err="1"/>
              <a:t>communicate</a:t>
            </a:r>
            <a:r>
              <a:rPr lang="nl-NL" sz="3000" dirty="0"/>
              <a:t> </a:t>
            </a:r>
            <a:r>
              <a:rPr lang="nl-NL" sz="3000" dirty="0" err="1"/>
              <a:t>between</a:t>
            </a:r>
            <a:r>
              <a:rPr lang="nl-NL" sz="3000" dirty="0"/>
              <a:t> courts </a:t>
            </a:r>
            <a:r>
              <a:rPr lang="nl-NL" sz="3000" dirty="0" err="1"/>
              <a:t>and</a:t>
            </a:r>
            <a:r>
              <a:rPr lang="nl-NL" sz="3000" dirty="0"/>
              <a:t> </a:t>
            </a:r>
            <a:r>
              <a:rPr lang="nl-NL" sz="3000" dirty="0" err="1"/>
              <a:t>between</a:t>
            </a:r>
            <a:r>
              <a:rPr lang="nl-NL" sz="3000" dirty="0"/>
              <a:t> courts </a:t>
            </a:r>
            <a:r>
              <a:rPr lang="nl-NL" sz="3000" dirty="0" err="1"/>
              <a:t>and</a:t>
            </a:r>
            <a:r>
              <a:rPr lang="nl-NL" sz="3000" dirty="0"/>
              <a:t> </a:t>
            </a:r>
            <a:r>
              <a:rPr lang="nl-NL" sz="3000" dirty="0" err="1"/>
              <a:t>ip’s</a:t>
            </a:r>
            <a:r>
              <a:rPr lang="nl-NL" sz="3000" dirty="0"/>
              <a:t> (</a:t>
            </a:r>
            <a:r>
              <a:rPr lang="nl-NL" sz="3000" dirty="0" err="1"/>
              <a:t>Artt</a:t>
            </a:r>
            <a:r>
              <a:rPr lang="nl-NL" sz="3000" dirty="0"/>
              <a:t>. 57-58)</a:t>
            </a:r>
            <a:endParaRPr lang="en-US" sz="3000" dirty="0"/>
          </a:p>
        </p:txBody>
      </p:sp>
    </p:spTree>
    <p:extLst>
      <p:ext uri="{BB962C8B-B14F-4D97-AF65-F5344CB8AC3E}">
        <p14:creationId xmlns:p14="http://schemas.microsoft.com/office/powerpoint/2010/main" val="389782575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Powers of insolvency practitioner with respect to group proceedings (Art. 60)</a:t>
            </a:r>
          </a:p>
        </p:txBody>
      </p:sp>
      <p:sp>
        <p:nvSpPr>
          <p:cNvPr id="3" name="Content Placeholder 2"/>
          <p:cNvSpPr>
            <a:spLocks noGrp="1"/>
          </p:cNvSpPr>
          <p:nvPr>
            <p:ph idx="1"/>
          </p:nvPr>
        </p:nvSpPr>
        <p:spPr/>
        <p:txBody>
          <a:bodyPr/>
          <a:lstStyle/>
          <a:p>
            <a:r>
              <a:rPr lang="en-US" dirty="0"/>
              <a:t>Right to be heard in any group proceedings</a:t>
            </a:r>
            <a:br>
              <a:rPr lang="en-US" dirty="0"/>
            </a:br>
            <a:endParaRPr lang="en-US" dirty="0"/>
          </a:p>
          <a:p>
            <a:r>
              <a:rPr lang="en-US" dirty="0"/>
              <a:t>Right to request a stay of any measure in group proceedings (max 3 months/6 months)</a:t>
            </a:r>
            <a:br>
              <a:rPr lang="en-US" dirty="0"/>
            </a:br>
            <a:endParaRPr lang="en-US" dirty="0"/>
          </a:p>
          <a:p>
            <a:endParaRPr lang="en-US" dirty="0"/>
          </a:p>
        </p:txBody>
      </p:sp>
    </p:spTree>
    <p:extLst>
      <p:ext uri="{BB962C8B-B14F-4D97-AF65-F5344CB8AC3E}">
        <p14:creationId xmlns:p14="http://schemas.microsoft.com/office/powerpoint/2010/main" val="195970619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Appointment of Group Coordinator </a:t>
            </a:r>
          </a:p>
        </p:txBody>
      </p:sp>
      <p:sp>
        <p:nvSpPr>
          <p:cNvPr id="3" name="Content Placeholder 2"/>
          <p:cNvSpPr>
            <a:spLocks noGrp="1"/>
          </p:cNvSpPr>
          <p:nvPr>
            <p:ph idx="1"/>
          </p:nvPr>
        </p:nvSpPr>
        <p:spPr/>
        <p:txBody>
          <a:bodyPr/>
          <a:lstStyle/>
          <a:p>
            <a:r>
              <a:rPr lang="en-US" dirty="0"/>
              <a:t>GCP can be requested before any court of  proceedings of a group member by any IP (Art. 61), Court of first </a:t>
            </a:r>
            <a:r>
              <a:rPr lang="en-US" dirty="0" err="1"/>
              <a:t>seisure</a:t>
            </a:r>
            <a:r>
              <a:rPr lang="en-US" dirty="0"/>
              <a:t> (Art. 62)</a:t>
            </a:r>
          </a:p>
          <a:p>
            <a:r>
              <a:rPr lang="en-US" dirty="0"/>
              <a:t>Two thirds of IPs may override jurisdiction (Art. 66)</a:t>
            </a:r>
          </a:p>
          <a:p>
            <a:endParaRPr lang="en-US" dirty="0"/>
          </a:p>
        </p:txBody>
      </p:sp>
    </p:spTree>
    <p:extLst>
      <p:ext uri="{BB962C8B-B14F-4D97-AF65-F5344CB8AC3E}">
        <p14:creationId xmlns:p14="http://schemas.microsoft.com/office/powerpoint/2010/main" val="172347054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Group Coordinator</a:t>
            </a:r>
          </a:p>
        </p:txBody>
      </p:sp>
      <p:sp>
        <p:nvSpPr>
          <p:cNvPr id="3" name="Content Placeholder 2"/>
          <p:cNvSpPr>
            <a:spLocks noGrp="1"/>
          </p:cNvSpPr>
          <p:nvPr>
            <p:ph idx="1"/>
          </p:nvPr>
        </p:nvSpPr>
        <p:spPr/>
        <p:txBody>
          <a:bodyPr>
            <a:normAutofit/>
          </a:bodyPr>
          <a:lstStyle/>
          <a:p>
            <a:r>
              <a:rPr lang="en-US" dirty="0"/>
              <a:t>The GC may:</a:t>
            </a:r>
          </a:p>
          <a:p>
            <a:pPr lvl="1"/>
            <a:r>
              <a:rPr lang="en-US" dirty="0"/>
              <a:t>Make recommendations and draft a group coordination plan. Comply or explain (Art. 70/72)</a:t>
            </a:r>
          </a:p>
          <a:p>
            <a:pPr lvl="1"/>
            <a:r>
              <a:rPr lang="en-US" dirty="0" err="1"/>
              <a:t>Desribe</a:t>
            </a:r>
            <a:r>
              <a:rPr lang="en-US" dirty="0"/>
              <a:t> and recommend measures for an integrated approach to the resolution of the group members’ insolvencies, </a:t>
            </a:r>
            <a:r>
              <a:rPr lang="en-US" dirty="0" err="1"/>
              <a:t>i.a</a:t>
            </a:r>
            <a:r>
              <a:rPr lang="en-US" dirty="0"/>
              <a:t>. measures to re-establish economic performance, settlement of intra-group disputes, agreements between IPs</a:t>
            </a:r>
          </a:p>
          <a:p>
            <a:pPr lvl="1"/>
            <a:r>
              <a:rPr lang="en-US" dirty="0"/>
              <a:t>Be heard and participate in creditors’ meetings and insolvency proceedings</a:t>
            </a:r>
          </a:p>
          <a:p>
            <a:pPr lvl="1"/>
            <a:r>
              <a:rPr lang="en-US" dirty="0"/>
              <a:t>Mediate</a:t>
            </a:r>
          </a:p>
          <a:p>
            <a:pPr lvl="1"/>
            <a:r>
              <a:rPr lang="en-US" dirty="0"/>
              <a:t>Request a stay of proceedings in respect of a group member (</a:t>
            </a:r>
            <a:r>
              <a:rPr lang="en-US" dirty="0" err="1"/>
              <a:t>cf</a:t>
            </a:r>
            <a:r>
              <a:rPr lang="en-US" dirty="0"/>
              <a:t> Art. 60)</a:t>
            </a:r>
          </a:p>
          <a:p>
            <a:pPr lvl="1"/>
            <a:endParaRPr lang="en-US" dirty="0"/>
          </a:p>
          <a:p>
            <a:r>
              <a:rPr lang="nl-NL" altLang="nl-NL" dirty="0"/>
              <a:t>No </a:t>
            </a:r>
            <a:r>
              <a:rPr lang="nl-NL" altLang="nl-NL" dirty="0" err="1"/>
              <a:t>rules</a:t>
            </a:r>
            <a:r>
              <a:rPr lang="nl-NL" altLang="nl-NL" dirty="0"/>
              <a:t> </a:t>
            </a:r>
            <a:r>
              <a:rPr lang="nl-NL" altLang="nl-NL" dirty="0" err="1"/>
              <a:t>for</a:t>
            </a:r>
            <a:r>
              <a:rPr lang="nl-NL" altLang="nl-NL" dirty="0"/>
              <a:t> a uniform European </a:t>
            </a:r>
            <a:r>
              <a:rPr lang="nl-NL" altLang="nl-NL" dirty="0" err="1"/>
              <a:t>rescue</a:t>
            </a:r>
            <a:r>
              <a:rPr lang="nl-NL" altLang="nl-NL" dirty="0"/>
              <a:t> plan</a:t>
            </a:r>
          </a:p>
          <a:p>
            <a:endParaRPr lang="en-US" dirty="0"/>
          </a:p>
          <a:p>
            <a:endParaRPr lang="en-US" dirty="0"/>
          </a:p>
        </p:txBody>
      </p:sp>
    </p:spTree>
    <p:extLst>
      <p:ext uri="{BB962C8B-B14F-4D97-AF65-F5344CB8AC3E}">
        <p14:creationId xmlns:p14="http://schemas.microsoft.com/office/powerpoint/2010/main" val="131304284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a:xfrm>
            <a:off x="1225119" y="1216241"/>
            <a:ext cx="6256770" cy="873308"/>
          </a:xfrm>
        </p:spPr>
        <p:txBody>
          <a:bodyPr rtlCol="0">
            <a:normAutofit/>
          </a:bodyPr>
          <a:lstStyle/>
          <a:p>
            <a:pPr>
              <a:defRPr/>
            </a:pPr>
            <a:r>
              <a:rPr lang="en-US" altLang="nl-NL" sz="2000" b="1" dirty="0"/>
              <a:t>Will the impartial group coordinator help us?</a:t>
            </a:r>
            <a:endParaRPr lang="nl-NL" altLang="nl-NL" sz="2000" b="1" dirty="0"/>
          </a:p>
        </p:txBody>
      </p:sp>
      <p:sp>
        <p:nvSpPr>
          <p:cNvPr id="54275" name="Rectangle 3"/>
          <p:cNvSpPr>
            <a:spLocks noGrp="1" noChangeArrowheads="1"/>
          </p:cNvSpPr>
          <p:nvPr>
            <p:ph idx="1"/>
          </p:nvPr>
        </p:nvSpPr>
        <p:spPr>
          <a:xfrm>
            <a:off x="692458" y="2105025"/>
            <a:ext cx="6950164" cy="4420062"/>
          </a:xfrm>
        </p:spPr>
        <p:txBody>
          <a:bodyPr rtlCol="0">
            <a:normAutofit/>
          </a:bodyPr>
          <a:lstStyle/>
          <a:p>
            <a:pPr>
              <a:buNone/>
              <a:defRPr/>
            </a:pPr>
            <a:endParaRPr lang="nl-NL" altLang="nl-NL" sz="1415" dirty="0"/>
          </a:p>
          <a:p>
            <a:pPr>
              <a:defRPr/>
            </a:pPr>
            <a:endParaRPr lang="nl-NL" altLang="nl-NL" sz="1415" dirty="0"/>
          </a:p>
        </p:txBody>
      </p:sp>
    </p:spTree>
    <p:extLst>
      <p:ext uri="{BB962C8B-B14F-4D97-AF65-F5344CB8AC3E}">
        <p14:creationId xmlns:p14="http://schemas.microsoft.com/office/powerpoint/2010/main" val="304837224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167148" y="1854508"/>
            <a:ext cx="8809704" cy="1470025"/>
          </a:xfrm>
        </p:spPr>
        <p:txBody>
          <a:bodyPr>
            <a:normAutofit fontScale="90000"/>
          </a:bodyPr>
          <a:lstStyle/>
          <a:p>
            <a:r>
              <a:rPr lang="en-US" b="1" dirty="0"/>
              <a:t>Session 3: </a:t>
            </a:r>
            <a:br>
              <a:rPr lang="en-US" b="1" dirty="0"/>
            </a:br>
            <a:r>
              <a:rPr lang="en-US" b="1" dirty="0"/>
              <a:t>Baltic insolvency law in international perspective: Good better best?</a:t>
            </a:r>
          </a:p>
        </p:txBody>
      </p:sp>
      <p:sp>
        <p:nvSpPr>
          <p:cNvPr id="3" name="Subtitle 2"/>
          <p:cNvSpPr>
            <a:spLocks noGrp="1"/>
          </p:cNvSpPr>
          <p:nvPr>
            <p:ph type="subTitle" idx="1"/>
          </p:nvPr>
        </p:nvSpPr>
        <p:spPr>
          <a:xfrm>
            <a:off x="252413" y="3770119"/>
            <a:ext cx="8647112" cy="1752600"/>
          </a:xfrm>
        </p:spPr>
        <p:txBody>
          <a:bodyPr rtlCol="0">
            <a:noAutofit/>
          </a:bodyPr>
          <a:lstStyle/>
          <a:p>
            <a:pPr>
              <a:defRPr/>
            </a:pPr>
            <a:r>
              <a:rPr lang="en-GB" sz="2400" b="1" i="1" dirty="0"/>
              <a:t>Moderator: </a:t>
            </a:r>
            <a:r>
              <a:rPr lang="en-GB" sz="2400" b="1" dirty="0"/>
              <a:t>Hans </a:t>
            </a:r>
            <a:r>
              <a:rPr lang="en-GB" sz="2400" b="1" dirty="0" err="1"/>
              <a:t>Renman</a:t>
            </a:r>
            <a:r>
              <a:rPr lang="en-GB" sz="2400" b="1" dirty="0"/>
              <a:t>, Hamilton </a:t>
            </a:r>
            <a:r>
              <a:rPr lang="en-GB" sz="2400" b="1" dirty="0" err="1"/>
              <a:t>Advokatbyrå</a:t>
            </a:r>
            <a:r>
              <a:rPr lang="en-GB" sz="2400" b="1" dirty="0"/>
              <a:t>, Sweden</a:t>
            </a:r>
            <a:r>
              <a:rPr lang="en-US" sz="2400" dirty="0"/>
              <a:t> </a:t>
            </a:r>
            <a:endParaRPr lang="en-GB" sz="2400" b="1" dirty="0"/>
          </a:p>
          <a:p>
            <a:r>
              <a:rPr lang="en-GB" sz="2400" b="1" dirty="0"/>
              <a:t>Prof. </a:t>
            </a:r>
            <a:r>
              <a:rPr lang="en-GB" sz="2400" b="1" dirty="0" err="1"/>
              <a:t>Rolef</a:t>
            </a:r>
            <a:r>
              <a:rPr lang="en-GB" sz="2400" b="1" dirty="0"/>
              <a:t> de </a:t>
            </a:r>
            <a:r>
              <a:rPr lang="en-GB" sz="2400" b="1" dirty="0" err="1"/>
              <a:t>Weijs</a:t>
            </a:r>
            <a:r>
              <a:rPr lang="en-GB" sz="2400" b="1" dirty="0"/>
              <a:t>, University of Amsterdam, </a:t>
            </a:r>
            <a:r>
              <a:rPr lang="en-GB" sz="2400" b="1" dirty="0" err="1"/>
              <a:t>Houthoff</a:t>
            </a:r>
            <a:r>
              <a:rPr lang="en-GB" sz="2400" b="1" dirty="0"/>
              <a:t> Law Firm, </a:t>
            </a:r>
            <a:br>
              <a:rPr lang="en-GB" sz="2400" b="1" dirty="0"/>
            </a:br>
            <a:r>
              <a:rPr lang="en-GB" sz="2400" b="1" dirty="0"/>
              <a:t>The Netherlands and Riga Graduate School of Law, Latvia</a:t>
            </a:r>
            <a:endParaRPr lang="en-US" sz="2400" b="1" dirty="0"/>
          </a:p>
        </p:txBody>
      </p:sp>
    </p:spTree>
    <p:extLst>
      <p:ext uri="{BB962C8B-B14F-4D97-AF65-F5344CB8AC3E}">
        <p14:creationId xmlns:p14="http://schemas.microsoft.com/office/powerpoint/2010/main" val="75233820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ubrik 1"/>
          <p:cNvSpPr>
            <a:spLocks noGrp="1"/>
          </p:cNvSpPr>
          <p:nvPr>
            <p:ph type="title"/>
          </p:nvPr>
        </p:nvSpPr>
        <p:spPr>
          <a:xfrm>
            <a:off x="497433" y="1241211"/>
            <a:ext cx="8229600" cy="1143000"/>
          </a:xfrm>
        </p:spPr>
        <p:txBody>
          <a:bodyPr/>
          <a:lstStyle/>
          <a:p>
            <a:r>
              <a:rPr lang="sv-SE" b="1" dirty="0"/>
              <a:t>Agenda</a:t>
            </a:r>
            <a:endParaRPr lang="en-GB" b="1" dirty="0"/>
          </a:p>
        </p:txBody>
      </p:sp>
      <p:sp>
        <p:nvSpPr>
          <p:cNvPr id="3" name="Platshållare för innehåll 2"/>
          <p:cNvSpPr>
            <a:spLocks noGrp="1"/>
          </p:cNvSpPr>
          <p:nvPr>
            <p:ph idx="1"/>
          </p:nvPr>
        </p:nvSpPr>
        <p:spPr>
          <a:xfrm>
            <a:off x="457200" y="2230274"/>
            <a:ext cx="8229600" cy="4341214"/>
          </a:xfrm>
        </p:spPr>
        <p:txBody>
          <a:bodyPr>
            <a:normAutofit fontScale="77500" lnSpcReduction="20000"/>
          </a:bodyPr>
          <a:lstStyle/>
          <a:p>
            <a:pPr marL="571500" indent="-571500">
              <a:buFont typeface="+mj-lt"/>
              <a:buAutoNum type="romanUcPeriod"/>
            </a:pPr>
            <a:r>
              <a:rPr lang="sv-SE" sz="2800" dirty="0" err="1"/>
              <a:t>Why</a:t>
            </a:r>
            <a:r>
              <a:rPr lang="sv-SE" sz="2800" dirty="0"/>
              <a:t> do </a:t>
            </a:r>
            <a:r>
              <a:rPr lang="sv-SE" sz="2800" dirty="0" err="1"/>
              <a:t>we</a:t>
            </a:r>
            <a:r>
              <a:rPr lang="sv-SE" sz="2800" dirty="0"/>
              <a:t> need transaction </a:t>
            </a:r>
            <a:r>
              <a:rPr lang="sv-SE" sz="2800" dirty="0" err="1"/>
              <a:t>avoidance</a:t>
            </a:r>
            <a:r>
              <a:rPr lang="sv-SE" sz="2800" dirty="0"/>
              <a:t> </a:t>
            </a:r>
            <a:r>
              <a:rPr lang="sv-SE" sz="2800" dirty="0" err="1"/>
              <a:t>rules</a:t>
            </a:r>
            <a:r>
              <a:rPr lang="sv-SE" sz="2800" dirty="0"/>
              <a:t>?</a:t>
            </a:r>
          </a:p>
          <a:p>
            <a:pPr marL="571500" indent="-571500">
              <a:buFont typeface="+mj-lt"/>
              <a:buAutoNum type="romanUcPeriod"/>
            </a:pPr>
            <a:endParaRPr lang="sv-SE" sz="2800" dirty="0"/>
          </a:p>
          <a:p>
            <a:pPr marL="571500" indent="-571500">
              <a:buFont typeface="+mj-lt"/>
              <a:buAutoNum type="romanUcPeriod"/>
            </a:pPr>
            <a:r>
              <a:rPr lang="sv-SE" sz="2800" dirty="0" err="1"/>
              <a:t>Two</a:t>
            </a:r>
            <a:r>
              <a:rPr lang="sv-SE" sz="2800" dirty="0"/>
              <a:t> </a:t>
            </a:r>
            <a:r>
              <a:rPr lang="sv-SE" sz="2800" dirty="0" err="1"/>
              <a:t>categories</a:t>
            </a:r>
            <a:r>
              <a:rPr lang="sv-SE" sz="2800" dirty="0"/>
              <a:t> </a:t>
            </a:r>
            <a:r>
              <a:rPr lang="sv-SE" sz="2800" dirty="0" err="1"/>
              <a:t>of</a:t>
            </a:r>
            <a:r>
              <a:rPr lang="sv-SE" sz="2800" dirty="0"/>
              <a:t> </a:t>
            </a:r>
            <a:r>
              <a:rPr lang="sv-SE" sz="2800" dirty="0" err="1"/>
              <a:t>avoidable</a:t>
            </a:r>
            <a:r>
              <a:rPr lang="sv-SE" sz="2800" dirty="0"/>
              <a:t> transactions:</a:t>
            </a:r>
          </a:p>
          <a:p>
            <a:pPr marL="0" indent="0">
              <a:buNone/>
            </a:pPr>
            <a:r>
              <a:rPr lang="sv-SE" sz="2800" i="1" dirty="0"/>
              <a:t>	  </a:t>
            </a:r>
            <a:r>
              <a:rPr lang="sv-SE" sz="2100" b="1" dirty="0" err="1"/>
              <a:t>Detrimental</a:t>
            </a:r>
            <a:r>
              <a:rPr lang="sv-SE" sz="2100" b="1" dirty="0"/>
              <a:t> transactions: </a:t>
            </a:r>
            <a:r>
              <a:rPr lang="sv-SE" sz="2100" dirty="0"/>
              <a:t>The </a:t>
            </a:r>
            <a:r>
              <a:rPr lang="sv-SE" sz="2100" dirty="0" err="1"/>
              <a:t>value</a:t>
            </a:r>
            <a:r>
              <a:rPr lang="sv-SE" sz="2100" dirty="0"/>
              <a:t> </a:t>
            </a:r>
            <a:r>
              <a:rPr lang="sv-SE" sz="2100" dirty="0" err="1"/>
              <a:t>of</a:t>
            </a:r>
            <a:r>
              <a:rPr lang="sv-SE" sz="2100" dirty="0"/>
              <a:t> the </a:t>
            </a:r>
            <a:r>
              <a:rPr lang="sv-SE" sz="2100" dirty="0" err="1"/>
              <a:t>debtor’s</a:t>
            </a:r>
            <a:r>
              <a:rPr lang="sv-SE" sz="2100" dirty="0"/>
              <a:t> assets has </a:t>
            </a:r>
            <a:r>
              <a:rPr lang="sv-SE" sz="2100" dirty="0" err="1"/>
              <a:t>been</a:t>
            </a:r>
            <a:r>
              <a:rPr lang="sv-SE" sz="2100" dirty="0"/>
              <a:t> </a:t>
            </a:r>
            <a:r>
              <a:rPr lang="sv-SE" sz="2100" dirty="0" err="1"/>
              <a:t>reduced</a:t>
            </a:r>
            <a:r>
              <a:rPr lang="sv-SE" sz="2100" dirty="0"/>
              <a:t> </a:t>
            </a:r>
            <a:br>
              <a:rPr lang="sv-SE" sz="2100" dirty="0"/>
            </a:br>
            <a:r>
              <a:rPr lang="sv-SE" sz="2100" dirty="0"/>
              <a:t>  	   </a:t>
            </a:r>
            <a:r>
              <a:rPr lang="sv-SE" sz="2100" b="1" dirty="0" err="1"/>
              <a:t>Preferences</a:t>
            </a:r>
            <a:r>
              <a:rPr lang="sv-SE" sz="2100" b="1" dirty="0"/>
              <a:t>: </a:t>
            </a:r>
            <a:r>
              <a:rPr lang="sv-SE" sz="2100" dirty="0"/>
              <a:t>The ranking order </a:t>
            </a:r>
            <a:r>
              <a:rPr lang="sv-SE" sz="2100" dirty="0" err="1"/>
              <a:t>between</a:t>
            </a:r>
            <a:r>
              <a:rPr lang="sv-SE" sz="2100" dirty="0"/>
              <a:t> </a:t>
            </a:r>
            <a:r>
              <a:rPr lang="sv-SE" sz="2100" dirty="0" err="1"/>
              <a:t>creditors</a:t>
            </a:r>
            <a:r>
              <a:rPr lang="sv-SE" sz="2100" dirty="0"/>
              <a:t> has not </a:t>
            </a:r>
            <a:r>
              <a:rPr lang="sv-SE" sz="2100" dirty="0" err="1"/>
              <a:t>been</a:t>
            </a:r>
            <a:r>
              <a:rPr lang="sv-SE" sz="2100" dirty="0"/>
              <a:t> </a:t>
            </a:r>
            <a:r>
              <a:rPr lang="sv-SE" sz="2100" dirty="0" err="1"/>
              <a:t>followed</a:t>
            </a:r>
            <a:r>
              <a:rPr lang="sv-SE" sz="2100" dirty="0"/>
              <a:t> </a:t>
            </a:r>
          </a:p>
          <a:p>
            <a:pPr marL="514350" indent="-514350">
              <a:buFont typeface="+mj-lt"/>
              <a:buAutoNum type="romanUcPeriod"/>
            </a:pPr>
            <a:endParaRPr lang="sv-SE" sz="2100" dirty="0"/>
          </a:p>
          <a:p>
            <a:pPr marL="571500" indent="-571500">
              <a:buFont typeface="+mj-lt"/>
              <a:buAutoNum type="romanUcPeriod" startAt="3"/>
            </a:pPr>
            <a:r>
              <a:rPr lang="sv-SE" sz="2800" dirty="0"/>
              <a:t>Short </a:t>
            </a:r>
            <a:r>
              <a:rPr lang="sv-SE" sz="2800" dirty="0" err="1"/>
              <a:t>overview</a:t>
            </a:r>
            <a:r>
              <a:rPr lang="sv-SE" sz="2800" dirty="0"/>
              <a:t> </a:t>
            </a:r>
            <a:r>
              <a:rPr lang="sv-SE" sz="2800" dirty="0" err="1"/>
              <a:t>of</a:t>
            </a:r>
            <a:r>
              <a:rPr lang="sv-SE" sz="2800" dirty="0"/>
              <a:t> </a:t>
            </a:r>
            <a:r>
              <a:rPr lang="sv-SE" sz="2800" dirty="0" err="1"/>
              <a:t>four</a:t>
            </a:r>
            <a:r>
              <a:rPr lang="sv-SE" sz="2800" dirty="0"/>
              <a:t> legal </a:t>
            </a:r>
            <a:r>
              <a:rPr lang="sv-SE" sz="2800" dirty="0" err="1"/>
              <a:t>regulations</a:t>
            </a:r>
            <a:r>
              <a:rPr lang="sv-SE" sz="2800" dirty="0"/>
              <a:t> on transaction </a:t>
            </a:r>
            <a:r>
              <a:rPr lang="sv-SE" sz="2800" dirty="0" err="1"/>
              <a:t>avoidance</a:t>
            </a:r>
            <a:r>
              <a:rPr lang="sv-SE" sz="2800" dirty="0"/>
              <a:t>: </a:t>
            </a:r>
            <a:br>
              <a:rPr lang="sv-SE" sz="2800" dirty="0"/>
            </a:br>
            <a:r>
              <a:rPr lang="sv-SE" sz="1900" b="1" dirty="0"/>
              <a:t>England, </a:t>
            </a:r>
            <a:r>
              <a:rPr lang="sv-SE" sz="1900" b="1" dirty="0" err="1"/>
              <a:t>Germany</a:t>
            </a:r>
            <a:r>
              <a:rPr lang="sv-SE" sz="1900" b="1" dirty="0"/>
              <a:t>, Sweden, </a:t>
            </a:r>
            <a:r>
              <a:rPr lang="sv-SE" sz="1900" b="1" dirty="0" err="1"/>
              <a:t>Latvia</a:t>
            </a:r>
            <a:endParaRPr lang="sv-SE" sz="1900" b="1" dirty="0"/>
          </a:p>
          <a:p>
            <a:pPr marL="571500" indent="-571500">
              <a:buFont typeface="+mj-lt"/>
              <a:buAutoNum type="romanUcPeriod" startAt="3"/>
            </a:pPr>
            <a:endParaRPr lang="sv-SE" sz="2800" dirty="0"/>
          </a:p>
          <a:p>
            <a:pPr marL="571500" indent="-571500">
              <a:buFont typeface="+mj-lt"/>
              <a:buAutoNum type="romanUcPeriod" startAt="3"/>
            </a:pPr>
            <a:r>
              <a:rPr lang="sv-SE" sz="2800" dirty="0" err="1"/>
              <a:t>Two</a:t>
            </a:r>
            <a:r>
              <a:rPr lang="sv-SE" sz="2800" dirty="0"/>
              <a:t> </a:t>
            </a:r>
            <a:r>
              <a:rPr lang="sv-SE" sz="2800" dirty="0" err="1"/>
              <a:t>basic</a:t>
            </a:r>
            <a:r>
              <a:rPr lang="sv-SE" sz="2800" dirty="0"/>
              <a:t> </a:t>
            </a:r>
            <a:r>
              <a:rPr lang="sv-SE" sz="2800" dirty="0" err="1"/>
              <a:t>cases</a:t>
            </a:r>
            <a:r>
              <a:rPr lang="sv-SE" sz="2800" dirty="0"/>
              <a:t>:</a:t>
            </a:r>
            <a:br>
              <a:rPr lang="sv-SE" sz="2800" dirty="0"/>
            </a:br>
            <a:r>
              <a:rPr lang="sv-SE" sz="2100" b="1" dirty="0" err="1"/>
              <a:t>Payment</a:t>
            </a:r>
            <a:r>
              <a:rPr lang="sv-SE" sz="2100" b="1" dirty="0"/>
              <a:t> prior </a:t>
            </a:r>
            <a:r>
              <a:rPr lang="sv-SE" sz="2100" b="1" dirty="0" err="1"/>
              <a:t>to</a:t>
            </a:r>
            <a:r>
              <a:rPr lang="sv-SE" sz="2100" b="1" dirty="0"/>
              <a:t> </a:t>
            </a:r>
            <a:r>
              <a:rPr lang="sv-SE" sz="2100" b="1" dirty="0" err="1"/>
              <a:t>maturity</a:t>
            </a:r>
            <a:r>
              <a:rPr lang="sv-SE" sz="2100" b="1" dirty="0"/>
              <a:t> date</a:t>
            </a:r>
            <a:br>
              <a:rPr lang="sv-SE" sz="2100" b="1" dirty="0"/>
            </a:br>
            <a:r>
              <a:rPr lang="sv-SE" sz="2100" b="1" dirty="0" err="1"/>
              <a:t>Payments</a:t>
            </a:r>
            <a:r>
              <a:rPr lang="sv-SE" sz="2100" b="1" dirty="0"/>
              <a:t> </a:t>
            </a:r>
            <a:r>
              <a:rPr lang="sv-SE" sz="2100" b="1" dirty="0" err="1"/>
              <a:t>after</a:t>
            </a:r>
            <a:r>
              <a:rPr lang="sv-SE" sz="2100" b="1" dirty="0"/>
              <a:t> extreme </a:t>
            </a:r>
            <a:r>
              <a:rPr lang="sv-SE" sz="2100" b="1" dirty="0" err="1"/>
              <a:t>pressure</a:t>
            </a:r>
            <a:r>
              <a:rPr lang="sv-SE" sz="2100" b="1" dirty="0"/>
              <a:t> from </a:t>
            </a:r>
            <a:r>
              <a:rPr lang="sv-SE" sz="2100" b="1" dirty="0" err="1"/>
              <a:t>creditor</a:t>
            </a:r>
            <a:endParaRPr lang="sv-SE" sz="2100" b="1" dirty="0"/>
          </a:p>
          <a:p>
            <a:pPr marL="571500" indent="-571500">
              <a:buFont typeface="+mj-lt"/>
              <a:buAutoNum type="romanUcPeriod" startAt="3"/>
            </a:pPr>
            <a:endParaRPr lang="sv-SE" sz="2100" dirty="0"/>
          </a:p>
          <a:p>
            <a:pPr marL="571500" indent="-571500">
              <a:buFont typeface="+mj-lt"/>
              <a:buAutoNum type="romanUcPeriod" startAt="3"/>
            </a:pPr>
            <a:r>
              <a:rPr lang="sv-SE" sz="2800" dirty="0" err="1"/>
              <a:t>Closing</a:t>
            </a:r>
            <a:r>
              <a:rPr lang="sv-SE" sz="2800" dirty="0"/>
              <a:t> </a:t>
            </a:r>
            <a:r>
              <a:rPr lang="sv-SE" sz="2800" dirty="0" err="1"/>
              <a:t>remarks</a:t>
            </a:r>
            <a:r>
              <a:rPr lang="sv-SE" sz="2800" dirty="0"/>
              <a:t> </a:t>
            </a:r>
            <a:endParaRPr lang="en-GB" sz="2800" dirty="0"/>
          </a:p>
        </p:txBody>
      </p:sp>
    </p:spTree>
    <p:extLst>
      <p:ext uri="{BB962C8B-B14F-4D97-AF65-F5344CB8AC3E}">
        <p14:creationId xmlns:p14="http://schemas.microsoft.com/office/powerpoint/2010/main" val="341548093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ubrik 1"/>
          <p:cNvSpPr>
            <a:spLocks noGrp="1"/>
          </p:cNvSpPr>
          <p:nvPr>
            <p:ph type="ctrTitle"/>
          </p:nvPr>
        </p:nvSpPr>
        <p:spPr>
          <a:xfrm>
            <a:off x="594360" y="2959481"/>
            <a:ext cx="7772400" cy="1082675"/>
          </a:xfrm>
        </p:spPr>
        <p:txBody>
          <a:bodyPr>
            <a:normAutofit fontScale="90000"/>
          </a:bodyPr>
          <a:lstStyle/>
          <a:p>
            <a:pPr marL="857250" indent="-857250">
              <a:buFont typeface="+mj-lt"/>
              <a:buAutoNum type="romanUcPeriod"/>
            </a:pPr>
            <a:r>
              <a:rPr lang="sv-SE" b="1" dirty="0" err="1"/>
              <a:t>Why</a:t>
            </a:r>
            <a:r>
              <a:rPr lang="sv-SE" b="1" dirty="0"/>
              <a:t> do </a:t>
            </a:r>
            <a:r>
              <a:rPr lang="sv-SE" b="1" dirty="0" err="1"/>
              <a:t>we</a:t>
            </a:r>
            <a:r>
              <a:rPr lang="sv-SE" b="1" dirty="0"/>
              <a:t> need transaction </a:t>
            </a:r>
            <a:r>
              <a:rPr lang="sv-SE" b="1" dirty="0" err="1"/>
              <a:t>avoidance</a:t>
            </a:r>
            <a:r>
              <a:rPr lang="sv-SE" b="1" dirty="0"/>
              <a:t> </a:t>
            </a:r>
            <a:r>
              <a:rPr lang="sv-SE" b="1" dirty="0" err="1"/>
              <a:t>rules</a:t>
            </a:r>
            <a:r>
              <a:rPr lang="sv-SE" b="1" dirty="0"/>
              <a:t>? </a:t>
            </a:r>
            <a:endParaRPr lang="en-GB" b="1" dirty="0"/>
          </a:p>
        </p:txBody>
      </p:sp>
    </p:spTree>
    <p:extLst>
      <p:ext uri="{BB962C8B-B14F-4D97-AF65-F5344CB8AC3E}">
        <p14:creationId xmlns:p14="http://schemas.microsoft.com/office/powerpoint/2010/main" val="278223759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bwMode="auto">
          <a:xfrm>
            <a:off x="457199" y="1260221"/>
            <a:ext cx="8569757" cy="5145088"/>
          </a:xfrm>
          <a:noFill/>
          <a:ln>
            <a:solidFill>
              <a:schemeClr val="bg1"/>
            </a:solidFill>
            <a:miter lim="800000"/>
            <a:headEnd/>
            <a:tailEnd/>
          </a:ln>
        </p:spPr>
        <p:txBody>
          <a:bodyPr vert="horz" wrap="square" lIns="91440" tIns="45720" rIns="91440" bIns="45720" numCol="1" anchor="t" anchorCtr="0" compatLnSpc="1">
            <a:prstTxWarp prst="textNoShape">
              <a:avLst/>
            </a:prstTxWarp>
            <a:normAutofit fontScale="47500" lnSpcReduction="20000"/>
          </a:bodyPr>
          <a:lstStyle/>
          <a:p>
            <a:pPr algn="ctr">
              <a:buFont typeface="Wingdings" pitchFamily="1" charset="2"/>
              <a:buNone/>
            </a:pPr>
            <a:r>
              <a:rPr lang="nl-NL" sz="3600" dirty="0"/>
              <a:t>	</a:t>
            </a:r>
            <a:r>
              <a:rPr lang="nl-NL" sz="6500" b="1" dirty="0"/>
              <a:t>Swedish history shows why: </a:t>
            </a:r>
          </a:p>
          <a:p>
            <a:pPr>
              <a:buFont typeface="Wingdings" pitchFamily="1" charset="2"/>
              <a:buNone/>
            </a:pPr>
            <a:endParaRPr lang="nl-NL" sz="3600" b="1" dirty="0"/>
          </a:p>
          <a:p>
            <a:pPr>
              <a:buFont typeface="Wingdings" pitchFamily="1" charset="2"/>
              <a:buNone/>
            </a:pPr>
            <a:r>
              <a:rPr lang="nl-NL" sz="3600" b="1" dirty="0"/>
              <a:t>Sweden 1859 – No assets!</a:t>
            </a:r>
            <a:br>
              <a:rPr lang="nl-NL" sz="3600" b="1" u="sng" dirty="0"/>
            </a:br>
            <a:endParaRPr lang="nl-NL" sz="3600" b="1" u="sng" dirty="0"/>
          </a:p>
          <a:p>
            <a:pPr>
              <a:buFont typeface="Wingdings" pitchFamily="1" charset="2"/>
              <a:buNone/>
            </a:pPr>
            <a:r>
              <a:rPr lang="nl-NL" sz="3600" dirty="0"/>
              <a:t>A Governmental Committe concluded that transaction avoidance rules </a:t>
            </a:r>
          </a:p>
          <a:p>
            <a:pPr>
              <a:buFont typeface="Wingdings" pitchFamily="1" charset="2"/>
              <a:buNone/>
            </a:pPr>
            <a:r>
              <a:rPr lang="nl-NL" sz="3600" dirty="0"/>
              <a:t>had to introduced in the Swedish Bankruptcy Act because there were no</a:t>
            </a:r>
          </a:p>
          <a:p>
            <a:pPr>
              <a:buFont typeface="Wingdings" pitchFamily="1" charset="2"/>
              <a:buNone/>
            </a:pPr>
            <a:r>
              <a:rPr lang="nl-NL" sz="3600" dirty="0"/>
              <a:t>assets in the bankrupcies. </a:t>
            </a:r>
          </a:p>
          <a:p>
            <a:pPr>
              <a:buFont typeface="Wingdings" pitchFamily="1" charset="2"/>
              <a:buNone/>
            </a:pPr>
            <a:endParaRPr lang="nl-NL" sz="3600" dirty="0"/>
          </a:p>
          <a:p>
            <a:pPr>
              <a:buFont typeface="Wingdings" pitchFamily="1" charset="2"/>
              <a:buNone/>
            </a:pPr>
            <a:r>
              <a:rPr lang="nl-NL" sz="3600" b="1" dirty="0"/>
              <a:t>What had happened with the assets? </a:t>
            </a:r>
          </a:p>
          <a:p>
            <a:pPr>
              <a:buFont typeface="Wingdings" pitchFamily="1" charset="2"/>
              <a:buNone/>
            </a:pPr>
            <a:endParaRPr lang="nl-NL" sz="3600" dirty="0"/>
          </a:p>
          <a:p>
            <a:pPr>
              <a:buFont typeface="Wingdings" pitchFamily="1" charset="2"/>
              <a:buNone/>
            </a:pPr>
            <a:r>
              <a:rPr lang="nl-NL" sz="3600" dirty="0"/>
              <a:t>The Governmental Committe concluded that the debtors last remaining</a:t>
            </a:r>
          </a:p>
          <a:p>
            <a:pPr>
              <a:buFont typeface="Wingdings" pitchFamily="1" charset="2"/>
              <a:buNone/>
            </a:pPr>
            <a:r>
              <a:rPr lang="nl-NL" sz="3600" dirty="0"/>
              <a:t>assets were before the opening of the bankruptcy had been grabbed by the fastest</a:t>
            </a:r>
          </a:p>
          <a:p>
            <a:pPr>
              <a:buFont typeface="Wingdings" pitchFamily="1" charset="2"/>
              <a:buNone/>
            </a:pPr>
            <a:r>
              <a:rPr lang="nl-NL" sz="3600" dirty="0"/>
              <a:t>creditors </a:t>
            </a:r>
            <a:r>
              <a:rPr lang="nl-NL" sz="3600" u="sng" dirty="0"/>
              <a:t>or</a:t>
            </a:r>
            <a:r>
              <a:rPr lang="nl-NL" sz="3600" dirty="0"/>
              <a:t> transfered by the debtor to relatives or friends of the debtor. </a:t>
            </a:r>
          </a:p>
          <a:p>
            <a:pPr>
              <a:buFont typeface="Wingdings" pitchFamily="1" charset="2"/>
              <a:buNone/>
            </a:pPr>
            <a:endParaRPr lang="nl-NL" sz="3600" dirty="0"/>
          </a:p>
          <a:p>
            <a:pPr>
              <a:buFont typeface="Wingdings" pitchFamily="1" charset="2"/>
              <a:buNone/>
            </a:pPr>
            <a:r>
              <a:rPr lang="nl-NL" sz="3600" b="1" dirty="0"/>
              <a:t>Transaction avoidance provisions were introduced in the </a:t>
            </a:r>
          </a:p>
          <a:p>
            <a:pPr>
              <a:buFont typeface="Wingdings" pitchFamily="1" charset="2"/>
              <a:buNone/>
            </a:pPr>
            <a:r>
              <a:rPr lang="nl-NL" sz="3600" b="1" dirty="0"/>
              <a:t>Swedish Bankrupcy Act of 1862</a:t>
            </a:r>
          </a:p>
        </p:txBody>
      </p:sp>
      <p:sp>
        <p:nvSpPr>
          <p:cNvPr id="11267" name="Footer Placeholder 3"/>
          <p:cNvSpPr>
            <a:spLocks noGrp="1"/>
          </p:cNvSpPr>
          <p:nvPr>
            <p:ph type="ftr" sz="quarter" idx="4294967295"/>
          </p:nvPr>
        </p:nvSpPr>
        <p:spPr>
          <a:xfrm>
            <a:off x="228600" y="6248400"/>
            <a:ext cx="2895600" cy="457200"/>
          </a:xfrm>
          <a:prstGeom prst="rect">
            <a:avLst/>
          </a:prstGeom>
          <a:noFill/>
          <a:ln>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nl-NL" sz="1800" b="0" i="0" u="none" strike="noStrike" kern="1200" cap="none" spc="0" normalizeH="0" baseline="0" noProof="0">
                <a:ln>
                  <a:noFill/>
                </a:ln>
                <a:solidFill>
                  <a:prstClr val="black"/>
                </a:solidFill>
                <a:effectLst/>
                <a:uLnTx/>
                <a:uFillTx/>
                <a:latin typeface="Calibri"/>
                <a:ea typeface="+mn-ea"/>
                <a:cs typeface="+mn-cs"/>
              </a:rPr>
              <a:t>	 </a:t>
            </a:r>
          </a:p>
        </p:txBody>
      </p:sp>
    </p:spTree>
    <p:extLst>
      <p:ext uri="{BB962C8B-B14F-4D97-AF65-F5344CB8AC3E}">
        <p14:creationId xmlns:p14="http://schemas.microsoft.com/office/powerpoint/2010/main" val="175322341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itle 1"/>
          <p:cNvSpPr>
            <a:spLocks noGrp="1"/>
          </p:cNvSpPr>
          <p:nvPr>
            <p:ph type="title"/>
          </p:nvPr>
        </p:nvSpPr>
        <p:spPr>
          <a:xfrm>
            <a:off x="417513" y="996800"/>
            <a:ext cx="8229600" cy="703262"/>
          </a:xfrm>
        </p:spPr>
        <p:txBody>
          <a:bodyPr>
            <a:normAutofit fontScale="90000"/>
          </a:bodyPr>
          <a:lstStyle/>
          <a:p>
            <a:pPr algn="ctr"/>
            <a:r>
              <a:rPr lang="nl-NL" dirty="0"/>
              <a:t>Common Property</a:t>
            </a:r>
          </a:p>
        </p:txBody>
      </p:sp>
      <p:sp>
        <p:nvSpPr>
          <p:cNvPr id="12291" name="Footer Placeholder 3"/>
          <p:cNvSpPr>
            <a:spLocks noGrp="1"/>
          </p:cNvSpPr>
          <p:nvPr>
            <p:ph type="ftr" sz="quarter" idx="4294967295"/>
          </p:nvPr>
        </p:nvSpPr>
        <p:spPr>
          <a:xfrm>
            <a:off x="228600" y="6248400"/>
            <a:ext cx="2895600" cy="457200"/>
          </a:xfrm>
          <a:prstGeom prst="rect">
            <a:avLst/>
          </a:prstGeom>
          <a:noFill/>
          <a:ln>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nl-NL" sz="1800" b="0" i="0" u="none" strike="noStrike" kern="1200" cap="none" spc="0" normalizeH="0" baseline="0" noProof="0">
                <a:ln>
                  <a:noFill/>
                </a:ln>
                <a:solidFill>
                  <a:prstClr val="black"/>
                </a:solidFill>
                <a:effectLst/>
                <a:uLnTx/>
                <a:uFillTx/>
                <a:latin typeface="Calibri"/>
                <a:ea typeface="+mn-ea"/>
                <a:cs typeface="+mn-cs"/>
              </a:rPr>
              <a:t>	 </a:t>
            </a:r>
          </a:p>
        </p:txBody>
      </p:sp>
      <p:pic>
        <p:nvPicPr>
          <p:cNvPr id="12292" name="Picture 2" descr="Cowsinpasture"/>
          <p:cNvPicPr>
            <a:picLocks noChangeAspect="1" noChangeArrowheads="1"/>
          </p:cNvPicPr>
          <p:nvPr/>
        </p:nvPicPr>
        <p:blipFill>
          <a:blip r:embed="rId2" cstate="print"/>
          <a:srcRect/>
          <a:stretch>
            <a:fillRect/>
          </a:stretch>
        </p:blipFill>
        <p:spPr bwMode="auto">
          <a:xfrm>
            <a:off x="990600" y="1628775"/>
            <a:ext cx="7094538" cy="4745038"/>
          </a:xfrm>
          <a:prstGeom prst="rect">
            <a:avLst/>
          </a:prstGeom>
          <a:noFill/>
          <a:ln w="9525">
            <a:noFill/>
            <a:miter lim="800000"/>
            <a:headEnd/>
            <a:tailEnd/>
          </a:ln>
        </p:spPr>
      </p:pic>
    </p:spTree>
    <p:extLst>
      <p:ext uri="{BB962C8B-B14F-4D97-AF65-F5344CB8AC3E}">
        <p14:creationId xmlns:p14="http://schemas.microsoft.com/office/powerpoint/2010/main" val="357858956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Title 1"/>
          <p:cNvSpPr>
            <a:spLocks noGrp="1"/>
          </p:cNvSpPr>
          <p:nvPr>
            <p:ph type="title"/>
          </p:nvPr>
        </p:nvSpPr>
        <p:spPr>
          <a:xfrm>
            <a:off x="468313" y="999586"/>
            <a:ext cx="8229600" cy="703263"/>
          </a:xfrm>
        </p:spPr>
        <p:txBody>
          <a:bodyPr>
            <a:normAutofit fontScale="90000"/>
          </a:bodyPr>
          <a:lstStyle/>
          <a:p>
            <a:pPr algn="ctr"/>
            <a:r>
              <a:rPr lang="nl-NL" dirty="0" err="1"/>
              <a:t>Tragedy</a:t>
            </a:r>
            <a:r>
              <a:rPr lang="nl-NL" dirty="0"/>
              <a:t> of the </a:t>
            </a:r>
            <a:r>
              <a:rPr lang="nl-NL" dirty="0" err="1"/>
              <a:t>Commons</a:t>
            </a:r>
            <a:endParaRPr lang="nl-NL" dirty="0"/>
          </a:p>
        </p:txBody>
      </p:sp>
      <p:sp>
        <p:nvSpPr>
          <p:cNvPr id="14339" name="Footer Placeholder 3"/>
          <p:cNvSpPr>
            <a:spLocks noGrp="1"/>
          </p:cNvSpPr>
          <p:nvPr>
            <p:ph type="ftr" sz="quarter" idx="4294967295"/>
          </p:nvPr>
        </p:nvSpPr>
        <p:spPr>
          <a:xfrm>
            <a:off x="228600" y="6248400"/>
            <a:ext cx="2895600" cy="457200"/>
          </a:xfrm>
          <a:prstGeom prst="rect">
            <a:avLst/>
          </a:prstGeom>
          <a:noFill/>
          <a:ln>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nl-NL" sz="1800" b="0" i="0" u="none" strike="noStrike" kern="1200" cap="none" spc="0" normalizeH="0" baseline="0" noProof="0">
                <a:ln>
                  <a:noFill/>
                </a:ln>
                <a:solidFill>
                  <a:prstClr val="black"/>
                </a:solidFill>
                <a:effectLst/>
                <a:uLnTx/>
                <a:uFillTx/>
                <a:latin typeface="Calibri"/>
                <a:ea typeface="+mn-ea"/>
                <a:cs typeface="+mn-cs"/>
              </a:rPr>
              <a:t>	 </a:t>
            </a:r>
          </a:p>
        </p:txBody>
      </p:sp>
      <p:pic>
        <p:nvPicPr>
          <p:cNvPr id="14340" name="Picture 2" descr="http://engage.tmgcustommedia.com/wp-content/uploads/2010/05/tragedy-of-the-commons.jpg"/>
          <p:cNvPicPr>
            <a:picLocks noChangeAspect="1" noChangeArrowheads="1"/>
          </p:cNvPicPr>
          <p:nvPr/>
        </p:nvPicPr>
        <p:blipFill>
          <a:blip r:embed="rId2" cstate="print"/>
          <a:srcRect/>
          <a:stretch>
            <a:fillRect/>
          </a:stretch>
        </p:blipFill>
        <p:spPr bwMode="auto">
          <a:xfrm>
            <a:off x="1050925" y="1858963"/>
            <a:ext cx="7346950" cy="4846637"/>
          </a:xfrm>
          <a:prstGeom prst="rect">
            <a:avLst/>
          </a:prstGeom>
          <a:noFill/>
          <a:ln w="9525">
            <a:noFill/>
            <a:miter lim="800000"/>
            <a:headEnd/>
            <a:tailEnd/>
          </a:ln>
        </p:spPr>
      </p:pic>
    </p:spTree>
    <p:extLst>
      <p:ext uri="{BB962C8B-B14F-4D97-AF65-F5344CB8AC3E}">
        <p14:creationId xmlns:p14="http://schemas.microsoft.com/office/powerpoint/2010/main" val="193855465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itle 1"/>
          <p:cNvSpPr>
            <a:spLocks noGrp="1"/>
          </p:cNvSpPr>
          <p:nvPr>
            <p:ph type="title"/>
          </p:nvPr>
        </p:nvSpPr>
        <p:spPr/>
        <p:txBody>
          <a:bodyPr/>
          <a:lstStyle/>
          <a:p>
            <a:pPr algn="ctr"/>
            <a:r>
              <a:rPr lang="nl-NL"/>
              <a:t>Oceans as a common pool</a:t>
            </a:r>
          </a:p>
        </p:txBody>
      </p:sp>
      <p:sp>
        <p:nvSpPr>
          <p:cNvPr id="15363" name="Content Placeholder 2"/>
          <p:cNvSpPr>
            <a:spLocks noGrp="1"/>
          </p:cNvSpPr>
          <p:nvPr>
            <p:ph idx="1"/>
          </p:nvPr>
        </p:nvSpPr>
        <p:spPr bwMode="auto">
          <a:noFill/>
          <a:ln>
            <a:miter lim="800000"/>
            <a:headEnd/>
            <a:tailEnd/>
          </a:ln>
        </p:spPr>
        <p:txBody>
          <a:bodyPr vert="horz" wrap="square" lIns="91440" tIns="45720" rIns="91440" bIns="45720" numCol="1" anchor="t" anchorCtr="0" compatLnSpc="1">
            <a:prstTxWarp prst="textNoShape">
              <a:avLst/>
            </a:prstTxWarp>
          </a:bodyPr>
          <a:lstStyle/>
          <a:p>
            <a:endParaRPr lang="nl-NL"/>
          </a:p>
        </p:txBody>
      </p:sp>
      <p:sp>
        <p:nvSpPr>
          <p:cNvPr id="15364" name="Footer Placeholder 3"/>
          <p:cNvSpPr>
            <a:spLocks noGrp="1"/>
          </p:cNvSpPr>
          <p:nvPr>
            <p:ph type="ftr" sz="quarter" idx="4294967295"/>
          </p:nvPr>
        </p:nvSpPr>
        <p:spPr>
          <a:xfrm>
            <a:off x="228600" y="6248400"/>
            <a:ext cx="2895600" cy="457200"/>
          </a:xfrm>
          <a:prstGeom prst="rect">
            <a:avLst/>
          </a:prstGeom>
          <a:noFill/>
          <a:ln>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nl-NL" sz="1800" b="0" i="0" u="none" strike="noStrike" kern="1200" cap="none" spc="0" normalizeH="0" baseline="0" noProof="0">
                <a:ln>
                  <a:noFill/>
                </a:ln>
                <a:solidFill>
                  <a:prstClr val="black"/>
                </a:solidFill>
                <a:effectLst/>
                <a:uLnTx/>
                <a:uFillTx/>
                <a:latin typeface="Calibri"/>
                <a:ea typeface="+mn-ea"/>
                <a:cs typeface="+mn-cs"/>
              </a:rPr>
              <a:t>	 </a:t>
            </a:r>
          </a:p>
        </p:txBody>
      </p:sp>
      <p:pic>
        <p:nvPicPr>
          <p:cNvPr id="15365" name="Picture 2" descr="http://b.vimeocdn.com/ts/306/777/306777242_640.jpg"/>
          <p:cNvPicPr>
            <a:picLocks noChangeAspect="1" noChangeArrowheads="1"/>
          </p:cNvPicPr>
          <p:nvPr/>
        </p:nvPicPr>
        <p:blipFill>
          <a:blip r:embed="rId2" cstate="print"/>
          <a:srcRect/>
          <a:stretch>
            <a:fillRect/>
          </a:stretch>
        </p:blipFill>
        <p:spPr bwMode="auto">
          <a:xfrm>
            <a:off x="468313" y="1479550"/>
            <a:ext cx="8280400" cy="4657725"/>
          </a:xfrm>
          <a:prstGeom prst="rect">
            <a:avLst/>
          </a:prstGeom>
          <a:noFill/>
          <a:ln w="9525">
            <a:noFill/>
            <a:miter lim="800000"/>
            <a:headEnd/>
            <a:tailEnd/>
          </a:ln>
        </p:spPr>
      </p:pic>
    </p:spTree>
    <p:extLst>
      <p:ext uri="{BB962C8B-B14F-4D97-AF65-F5344CB8AC3E}">
        <p14:creationId xmlns:p14="http://schemas.microsoft.com/office/powerpoint/2010/main" val="268525898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Title 1"/>
          <p:cNvSpPr>
            <a:spLocks noGrp="1"/>
          </p:cNvSpPr>
          <p:nvPr>
            <p:ph type="title"/>
          </p:nvPr>
        </p:nvSpPr>
        <p:spPr>
          <a:xfrm>
            <a:off x="539750" y="1068237"/>
            <a:ext cx="8229600" cy="703263"/>
          </a:xfrm>
        </p:spPr>
        <p:txBody>
          <a:bodyPr>
            <a:normAutofit fontScale="90000"/>
          </a:bodyPr>
          <a:lstStyle/>
          <a:p>
            <a:pPr algn="ctr"/>
            <a:r>
              <a:rPr lang="nl-NL" dirty="0" err="1"/>
              <a:t>Tragedy</a:t>
            </a:r>
            <a:r>
              <a:rPr lang="nl-NL" dirty="0"/>
              <a:t> of the </a:t>
            </a:r>
            <a:r>
              <a:rPr lang="nl-NL" dirty="0" err="1"/>
              <a:t>commons</a:t>
            </a:r>
            <a:r>
              <a:rPr lang="nl-NL" dirty="0"/>
              <a:t> II</a:t>
            </a:r>
          </a:p>
        </p:txBody>
      </p:sp>
      <p:sp>
        <p:nvSpPr>
          <p:cNvPr id="16387" name="Footer Placeholder 3"/>
          <p:cNvSpPr>
            <a:spLocks noGrp="1"/>
          </p:cNvSpPr>
          <p:nvPr>
            <p:ph type="ftr" sz="quarter" idx="4294967295"/>
          </p:nvPr>
        </p:nvSpPr>
        <p:spPr>
          <a:xfrm>
            <a:off x="228600" y="6248400"/>
            <a:ext cx="2895600" cy="457200"/>
          </a:xfrm>
          <a:prstGeom prst="rect">
            <a:avLst/>
          </a:prstGeom>
          <a:noFill/>
          <a:ln>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nl-NL" sz="1800" b="0" i="0" u="none" strike="noStrike" kern="1200" cap="none" spc="0" normalizeH="0" baseline="0" noProof="0">
                <a:ln>
                  <a:noFill/>
                </a:ln>
                <a:solidFill>
                  <a:prstClr val="black"/>
                </a:solidFill>
                <a:effectLst/>
                <a:uLnTx/>
                <a:uFillTx/>
                <a:latin typeface="Calibri"/>
                <a:ea typeface="+mn-ea"/>
                <a:cs typeface="+mn-cs"/>
              </a:rPr>
              <a:t>	 </a:t>
            </a:r>
          </a:p>
        </p:txBody>
      </p:sp>
      <p:pic>
        <p:nvPicPr>
          <p:cNvPr id="16388" name="Picture 2" descr="http://mathbench.umd.edu/modules/env-science_tragedy-commons/graphics-final/comm-fishing.jpg"/>
          <p:cNvPicPr>
            <a:picLocks noChangeAspect="1" noChangeArrowheads="1"/>
          </p:cNvPicPr>
          <p:nvPr/>
        </p:nvPicPr>
        <p:blipFill>
          <a:blip r:embed="rId2" cstate="print"/>
          <a:srcRect/>
          <a:stretch>
            <a:fillRect/>
          </a:stretch>
        </p:blipFill>
        <p:spPr bwMode="auto">
          <a:xfrm>
            <a:off x="995363" y="2001838"/>
            <a:ext cx="7100887" cy="4703762"/>
          </a:xfrm>
          <a:prstGeom prst="rect">
            <a:avLst/>
          </a:prstGeom>
          <a:noFill/>
          <a:ln w="9525">
            <a:noFill/>
            <a:miter lim="800000"/>
            <a:headEnd/>
            <a:tailEnd/>
          </a:ln>
        </p:spPr>
      </p:pic>
    </p:spTree>
    <p:extLst>
      <p:ext uri="{BB962C8B-B14F-4D97-AF65-F5344CB8AC3E}">
        <p14:creationId xmlns:p14="http://schemas.microsoft.com/office/powerpoint/2010/main" val="1949493392"/>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3" name="Rectangle 2"/>
          <p:cNvSpPr>
            <a:spLocks noGrp="1" noChangeArrowheads="1"/>
          </p:cNvSpPr>
          <p:nvPr>
            <p:ph type="title"/>
          </p:nvPr>
        </p:nvSpPr>
        <p:spPr>
          <a:xfrm>
            <a:off x="457200" y="1138885"/>
            <a:ext cx="8507288" cy="703263"/>
          </a:xfrm>
        </p:spPr>
        <p:txBody>
          <a:bodyPr/>
          <a:lstStyle/>
          <a:p>
            <a:pPr algn="l" eaLnBrk="1" hangingPunct="1"/>
            <a:r>
              <a:rPr lang="nl-NL" sz="3200" b="1" dirty="0" err="1"/>
              <a:t>Bankruptcy</a:t>
            </a:r>
            <a:r>
              <a:rPr lang="nl-NL" sz="3200" b="1" dirty="0"/>
              <a:t> </a:t>
            </a:r>
            <a:r>
              <a:rPr lang="nl-NL" sz="3200" b="1" dirty="0" err="1"/>
              <a:t>Theory</a:t>
            </a:r>
            <a:r>
              <a:rPr lang="nl-NL" sz="3200" b="1" dirty="0"/>
              <a:t>: </a:t>
            </a:r>
            <a:r>
              <a:rPr lang="nl-NL" sz="3200" b="1" dirty="0" err="1"/>
              <a:t>Creditors</a:t>
            </a:r>
            <a:r>
              <a:rPr lang="nl-NL" sz="3200" b="1" dirty="0"/>
              <a:t>’ </a:t>
            </a:r>
            <a:r>
              <a:rPr lang="nl-NL" sz="3200" b="1" dirty="0" err="1"/>
              <a:t>Bargain</a:t>
            </a:r>
            <a:r>
              <a:rPr lang="nl-NL" sz="3200" b="1" dirty="0"/>
              <a:t> </a:t>
            </a:r>
            <a:r>
              <a:rPr lang="nl-NL" sz="3200" b="1" dirty="0" err="1"/>
              <a:t>Theory</a:t>
            </a:r>
            <a:endParaRPr lang="en-US" sz="3200" b="1" dirty="0"/>
          </a:p>
        </p:txBody>
      </p:sp>
      <p:sp>
        <p:nvSpPr>
          <p:cNvPr id="166915" name="Rectangle 3"/>
          <p:cNvSpPr>
            <a:spLocks noGrp="1" noChangeArrowheads="1"/>
          </p:cNvSpPr>
          <p:nvPr>
            <p:ph type="body" idx="1"/>
          </p:nvPr>
        </p:nvSpPr>
        <p:spPr bwMode="auto">
          <a:xfrm>
            <a:off x="457200" y="2231174"/>
            <a:ext cx="8229600" cy="4437913"/>
          </a:xfrm>
          <a:noFill/>
          <a:ln>
            <a:noFill/>
            <a:miter lim="800000"/>
            <a:headEnd/>
            <a:tailEnd/>
          </a:ln>
        </p:spPr>
        <p:txBody>
          <a:bodyPr vert="horz" wrap="square" lIns="91440" tIns="45720" rIns="91440" bIns="45720" numCol="1" anchor="t" anchorCtr="0" compatLnSpc="1">
            <a:prstTxWarp prst="textNoShape">
              <a:avLst/>
            </a:prstTxWarp>
            <a:normAutofit/>
          </a:bodyPr>
          <a:lstStyle/>
          <a:p>
            <a:pPr eaLnBrk="1" hangingPunct="1">
              <a:lnSpc>
                <a:spcPct val="90000"/>
              </a:lnSpc>
            </a:pPr>
            <a:r>
              <a:rPr lang="en-GB" sz="2800" dirty="0"/>
              <a:t>Reasons to agree upon a collective procedure</a:t>
            </a:r>
          </a:p>
          <a:p>
            <a:pPr eaLnBrk="1" hangingPunct="1">
              <a:lnSpc>
                <a:spcPct val="90000"/>
              </a:lnSpc>
            </a:pPr>
            <a:endParaRPr lang="en-GB" sz="2800" dirty="0"/>
          </a:p>
          <a:p>
            <a:pPr eaLnBrk="1" hangingPunct="1">
              <a:lnSpc>
                <a:spcPct val="90000"/>
              </a:lnSpc>
            </a:pPr>
            <a:r>
              <a:rPr lang="en-GB" sz="2800" dirty="0"/>
              <a:t>Higher revenues: </a:t>
            </a:r>
          </a:p>
          <a:p>
            <a:pPr lvl="1">
              <a:lnSpc>
                <a:spcPct val="90000"/>
              </a:lnSpc>
            </a:pPr>
            <a:r>
              <a:rPr lang="en-GB" sz="2400" dirty="0"/>
              <a:t>Prevention form destructive asset grabbing</a:t>
            </a:r>
          </a:p>
          <a:p>
            <a:pPr marL="0" indent="0" eaLnBrk="1" hangingPunct="1">
              <a:lnSpc>
                <a:spcPct val="90000"/>
              </a:lnSpc>
              <a:buNone/>
            </a:pPr>
            <a:endParaRPr lang="en-GB" sz="2800" dirty="0"/>
          </a:p>
          <a:p>
            <a:pPr eaLnBrk="1" hangingPunct="1">
              <a:lnSpc>
                <a:spcPct val="90000"/>
              </a:lnSpc>
            </a:pPr>
            <a:r>
              <a:rPr lang="en-GB" sz="2800" dirty="0"/>
              <a:t>Lower costs:</a:t>
            </a:r>
          </a:p>
          <a:p>
            <a:pPr lvl="1">
              <a:lnSpc>
                <a:spcPct val="90000"/>
              </a:lnSpc>
            </a:pPr>
            <a:r>
              <a:rPr lang="en-GB" sz="2400" dirty="0"/>
              <a:t>Less litigation amongst creditors</a:t>
            </a:r>
          </a:p>
          <a:p>
            <a:pPr lvl="1">
              <a:lnSpc>
                <a:spcPct val="90000"/>
              </a:lnSpc>
            </a:pPr>
            <a:r>
              <a:rPr lang="en-GB" sz="2400" dirty="0"/>
              <a:t>Less monitoring costs. You do not have to fear one that one creditor will take everything</a:t>
            </a:r>
          </a:p>
          <a:p>
            <a:pPr eaLnBrk="1" hangingPunct="1">
              <a:lnSpc>
                <a:spcPct val="90000"/>
              </a:lnSpc>
            </a:pPr>
            <a:endParaRPr lang="en-GB" sz="2800" dirty="0"/>
          </a:p>
        </p:txBody>
      </p:sp>
    </p:spTree>
    <p:extLst>
      <p:ext uri="{BB962C8B-B14F-4D97-AF65-F5344CB8AC3E}">
        <p14:creationId xmlns:p14="http://schemas.microsoft.com/office/powerpoint/2010/main" val="1526481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6915">
                                            <p:txEl>
                                              <p:pRg st="0" end="0"/>
                                            </p:txEl>
                                          </p:spTgt>
                                        </p:tgtEl>
                                        <p:attrNameLst>
                                          <p:attrName>style.visibility</p:attrName>
                                        </p:attrNameLst>
                                      </p:cBhvr>
                                      <p:to>
                                        <p:strVal val="visible"/>
                                      </p:to>
                                    </p:set>
                                    <p:anim calcmode="lin" valueType="num">
                                      <p:cBhvr additive="base">
                                        <p:cTn id="7" dur="500" fill="hold"/>
                                        <p:tgtEl>
                                          <p:spTgt spid="16691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6691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6915">
                                            <p:txEl>
                                              <p:pRg st="2" end="2"/>
                                            </p:txEl>
                                          </p:spTgt>
                                        </p:tgtEl>
                                        <p:attrNameLst>
                                          <p:attrName>style.visibility</p:attrName>
                                        </p:attrNameLst>
                                      </p:cBhvr>
                                      <p:to>
                                        <p:strVal val="visible"/>
                                      </p:to>
                                    </p:set>
                                    <p:anim calcmode="lin" valueType="num">
                                      <p:cBhvr additive="base">
                                        <p:cTn id="13" dur="500" fill="hold"/>
                                        <p:tgtEl>
                                          <p:spTgt spid="166915">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66915">
                                            <p:txEl>
                                              <p:pRg st="2" end="2"/>
                                            </p:txEl>
                                          </p:spTgt>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166915">
                                            <p:txEl>
                                              <p:pRg st="3" end="3"/>
                                            </p:txEl>
                                          </p:spTgt>
                                        </p:tgtEl>
                                        <p:attrNameLst>
                                          <p:attrName>style.visibility</p:attrName>
                                        </p:attrNameLst>
                                      </p:cBhvr>
                                      <p:to>
                                        <p:strVal val="visible"/>
                                      </p:to>
                                    </p:set>
                                    <p:anim calcmode="lin" valueType="num">
                                      <p:cBhvr additive="base">
                                        <p:cTn id="17" dur="500" fill="hold"/>
                                        <p:tgtEl>
                                          <p:spTgt spid="166915">
                                            <p:txEl>
                                              <p:pRg st="3" end="3"/>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6691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66915">
                                            <p:txEl>
                                              <p:pRg st="5" end="5"/>
                                            </p:txEl>
                                          </p:spTgt>
                                        </p:tgtEl>
                                        <p:attrNameLst>
                                          <p:attrName>style.visibility</p:attrName>
                                        </p:attrNameLst>
                                      </p:cBhvr>
                                      <p:to>
                                        <p:strVal val="visible"/>
                                      </p:to>
                                    </p:set>
                                    <p:anim calcmode="lin" valueType="num">
                                      <p:cBhvr additive="base">
                                        <p:cTn id="23" dur="500" fill="hold"/>
                                        <p:tgtEl>
                                          <p:spTgt spid="166915">
                                            <p:txEl>
                                              <p:pRg st="5" end="5"/>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66915">
                                            <p:txEl>
                                              <p:pRg st="5" end="5"/>
                                            </p:txEl>
                                          </p:spTgt>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66915">
                                            <p:txEl>
                                              <p:pRg st="6" end="6"/>
                                            </p:txEl>
                                          </p:spTgt>
                                        </p:tgtEl>
                                        <p:attrNameLst>
                                          <p:attrName>style.visibility</p:attrName>
                                        </p:attrNameLst>
                                      </p:cBhvr>
                                      <p:to>
                                        <p:strVal val="visible"/>
                                      </p:to>
                                    </p:set>
                                    <p:anim calcmode="lin" valueType="num">
                                      <p:cBhvr additive="base">
                                        <p:cTn id="27" dur="500" fill="hold"/>
                                        <p:tgtEl>
                                          <p:spTgt spid="166915">
                                            <p:txEl>
                                              <p:pRg st="6" end="6"/>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66915">
                                            <p:txEl>
                                              <p:pRg st="6" end="6"/>
                                            </p:txEl>
                                          </p:spTgt>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166915">
                                            <p:txEl>
                                              <p:pRg st="7" end="7"/>
                                            </p:txEl>
                                          </p:spTgt>
                                        </p:tgtEl>
                                        <p:attrNameLst>
                                          <p:attrName>style.visibility</p:attrName>
                                        </p:attrNameLst>
                                      </p:cBhvr>
                                      <p:to>
                                        <p:strVal val="visible"/>
                                      </p:to>
                                    </p:set>
                                    <p:anim calcmode="lin" valueType="num">
                                      <p:cBhvr additive="base">
                                        <p:cTn id="31" dur="500" fill="hold"/>
                                        <p:tgtEl>
                                          <p:spTgt spid="166915">
                                            <p:txEl>
                                              <p:pRg st="7" end="7"/>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66915">
                                            <p:txEl>
                                              <p:pRg st="7" end="7"/>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15" grpId="0" build="p"/>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bwMode="auto">
          <a:xfrm>
            <a:off x="457200" y="1420813"/>
            <a:ext cx="8229600" cy="5033962"/>
          </a:xfrm>
          <a:noFill/>
          <a:ln>
            <a:miter lim="800000"/>
            <a:headEnd/>
            <a:tailEnd/>
          </a:ln>
        </p:spPr>
        <p:txBody>
          <a:bodyPr vert="horz" wrap="square" lIns="91440" tIns="45720" rIns="91440" bIns="45720" numCol="1" anchor="t" anchorCtr="0" compatLnSpc="1">
            <a:prstTxWarp prst="textNoShape">
              <a:avLst/>
            </a:prstTxWarp>
            <a:normAutofit/>
          </a:bodyPr>
          <a:lstStyle/>
          <a:p>
            <a:pPr>
              <a:buFont typeface="Wingdings" pitchFamily="1" charset="2"/>
              <a:buNone/>
            </a:pPr>
            <a:r>
              <a:rPr lang="en-GB" sz="3600" b="1" dirty="0"/>
              <a:t>Insolvency and common pool problems</a:t>
            </a:r>
          </a:p>
          <a:p>
            <a:pPr>
              <a:buFont typeface="Wingdings" pitchFamily="1" charset="2"/>
              <a:buNone/>
            </a:pPr>
            <a:endParaRPr lang="en-GB" sz="3600" b="1" dirty="0"/>
          </a:p>
          <a:p>
            <a:pPr>
              <a:buFont typeface="Wingdings" panose="05000000000000000000" pitchFamily="2" charset="2"/>
              <a:buChar char="§"/>
            </a:pPr>
            <a:r>
              <a:rPr lang="en-GB" sz="2800" dirty="0"/>
              <a:t>Limited assets of debtor function as common pool to which an abundance of creditors try to take recourse.</a:t>
            </a:r>
          </a:p>
          <a:p>
            <a:pPr>
              <a:buFont typeface="Wingdings" panose="05000000000000000000" pitchFamily="2" charset="2"/>
              <a:buChar char="§"/>
            </a:pPr>
            <a:r>
              <a:rPr lang="en-GB" sz="2800" dirty="0"/>
              <a:t>Seizing assets individually destroys going concern value.</a:t>
            </a:r>
          </a:p>
        </p:txBody>
      </p:sp>
      <p:sp>
        <p:nvSpPr>
          <p:cNvPr id="17411" name="Footer Placeholder 3"/>
          <p:cNvSpPr>
            <a:spLocks noGrp="1"/>
          </p:cNvSpPr>
          <p:nvPr>
            <p:ph type="ftr" sz="quarter" idx="4294967295"/>
          </p:nvPr>
        </p:nvSpPr>
        <p:spPr>
          <a:xfrm>
            <a:off x="228600" y="6248400"/>
            <a:ext cx="2895600" cy="457200"/>
          </a:xfrm>
          <a:prstGeom prst="rect">
            <a:avLst/>
          </a:prstGeom>
          <a:noFill/>
          <a:ln>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nl-NL" sz="1800" b="0" i="0" u="none" strike="noStrike" kern="1200" cap="none" spc="0" normalizeH="0" baseline="0" noProof="0">
                <a:ln>
                  <a:noFill/>
                </a:ln>
                <a:solidFill>
                  <a:prstClr val="black"/>
                </a:solidFill>
                <a:effectLst/>
                <a:uLnTx/>
                <a:uFillTx/>
                <a:latin typeface="Calibri"/>
                <a:ea typeface="+mn-ea"/>
                <a:cs typeface="+mn-cs"/>
              </a:rPr>
              <a:t>	 </a:t>
            </a:r>
          </a:p>
        </p:txBody>
      </p:sp>
    </p:spTree>
    <p:extLst>
      <p:ext uri="{BB962C8B-B14F-4D97-AF65-F5344CB8AC3E}">
        <p14:creationId xmlns:p14="http://schemas.microsoft.com/office/powerpoint/2010/main" val="16543911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 calcmode="lin" valueType="num">
                                      <p:cBhvr additive="base">
                                        <p:cTn id="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anim calcmode="lin" valueType="num">
                                      <p:cBhvr additive="base">
                                        <p:cTn id="13"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endParaRPr lang="nl-NL"/>
          </a:p>
        </p:txBody>
      </p:sp>
      <p:sp>
        <p:nvSpPr>
          <p:cNvPr id="3" name="Content Placeholder 2"/>
          <p:cNvSpPr>
            <a:spLocks noGrp="1"/>
          </p:cNvSpPr>
          <p:nvPr>
            <p:ph idx="1"/>
          </p:nvPr>
        </p:nvSpPr>
        <p:spPr/>
        <p:txBody>
          <a:bodyPr/>
          <a:lstStyle/>
          <a:p>
            <a:endParaRPr lang="en-US" dirty="0"/>
          </a:p>
        </p:txBody>
      </p:sp>
      <p:pic>
        <p:nvPicPr>
          <p:cNvPr id="5122" name="Picture 2" descr="\\home.uva.nl\rdweijs1\Desktop\laundrette-waschsalon-paris-1533663-o.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1560" y="1124744"/>
            <a:ext cx="7956000" cy="532057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9284679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endParaRPr lang="nl-NL"/>
          </a:p>
        </p:txBody>
      </p:sp>
      <p:sp>
        <p:nvSpPr>
          <p:cNvPr id="3" name="Content Placeholder 2"/>
          <p:cNvSpPr>
            <a:spLocks noGrp="1"/>
          </p:cNvSpPr>
          <p:nvPr>
            <p:ph idx="1"/>
          </p:nvPr>
        </p:nvSpPr>
        <p:spPr/>
        <p:txBody>
          <a:bodyPr/>
          <a:lstStyle/>
          <a:p>
            <a:endParaRPr lang="en-US" dirty="0"/>
          </a:p>
        </p:txBody>
      </p:sp>
      <p:pic>
        <p:nvPicPr>
          <p:cNvPr id="4098" name="Picture 2" descr="\\home.uva.nl\rdweijs1\Desktop\41_washing_machine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1157192"/>
            <a:ext cx="7848000" cy="568054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1341305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Footer Placeholder 3"/>
          <p:cNvSpPr>
            <a:spLocks noGrp="1"/>
          </p:cNvSpPr>
          <p:nvPr>
            <p:ph type="ftr" sz="quarter" idx="4294967295"/>
          </p:nvPr>
        </p:nvSpPr>
        <p:spPr>
          <a:xfrm>
            <a:off x="228600" y="6248400"/>
            <a:ext cx="2895600" cy="457200"/>
          </a:xfrm>
          <a:prstGeom prst="rect">
            <a:avLst/>
          </a:prstGeom>
          <a:noFill/>
          <a:ln>
            <a:miter lim="800000"/>
            <a:headEnd/>
            <a:tailE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nl-NL" sz="1800" b="0" i="0" u="none" strike="noStrike" kern="1200" cap="none" spc="0" normalizeH="0" baseline="0" noProof="0">
                <a:ln>
                  <a:noFill/>
                </a:ln>
                <a:solidFill>
                  <a:prstClr val="black"/>
                </a:solidFill>
                <a:effectLst/>
                <a:uLnTx/>
                <a:uFillTx/>
                <a:latin typeface="Calibri"/>
                <a:ea typeface="+mn-ea"/>
                <a:cs typeface="+mn-cs"/>
              </a:rPr>
              <a:t> </a:t>
            </a:r>
          </a:p>
        </p:txBody>
      </p:sp>
      <p:pic>
        <p:nvPicPr>
          <p:cNvPr id="19459" name="Picture 2" descr="http://matchbin-assets.s3.amazonaws.com/public/sites/469/assets/Video_poker_machines_seized0_1359570262.jpg"/>
          <p:cNvPicPr>
            <a:picLocks noChangeAspect="1" noChangeArrowheads="1"/>
          </p:cNvPicPr>
          <p:nvPr/>
        </p:nvPicPr>
        <p:blipFill>
          <a:blip r:embed="rId2" cstate="print"/>
          <a:srcRect/>
          <a:stretch>
            <a:fillRect/>
          </a:stretch>
        </p:blipFill>
        <p:spPr bwMode="auto">
          <a:xfrm>
            <a:off x="768350" y="1196975"/>
            <a:ext cx="7591425" cy="5048250"/>
          </a:xfrm>
          <a:prstGeom prst="rect">
            <a:avLst/>
          </a:prstGeom>
          <a:noFill/>
          <a:ln w="9525">
            <a:noFill/>
            <a:miter lim="800000"/>
            <a:headEnd/>
            <a:tailEnd/>
          </a:ln>
        </p:spPr>
      </p:pic>
    </p:spTree>
    <p:extLst>
      <p:ext uri="{BB962C8B-B14F-4D97-AF65-F5344CB8AC3E}">
        <p14:creationId xmlns:p14="http://schemas.microsoft.com/office/powerpoint/2010/main" val="162040981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ildresultat för pi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10796" y="3985305"/>
            <a:ext cx="4496565" cy="2369104"/>
          </a:xfrm>
          <a:prstGeom prst="rect">
            <a:avLst/>
          </a:prstGeom>
          <a:noFill/>
          <a:extLst>
            <a:ext uri="{909E8E84-426E-40DD-AFC4-6F175D3DCCD1}">
              <a14:hiddenFill xmlns:a14="http://schemas.microsoft.com/office/drawing/2010/main">
                <a:solidFill>
                  <a:srgbClr val="FFFFFF"/>
                </a:solidFill>
              </a14:hiddenFill>
            </a:ext>
          </a:extLst>
        </p:spPr>
      </p:pic>
      <p:sp>
        <p:nvSpPr>
          <p:cNvPr id="4" name="textruta 3"/>
          <p:cNvSpPr txBox="1"/>
          <p:nvPr/>
        </p:nvSpPr>
        <p:spPr>
          <a:xfrm>
            <a:off x="554614" y="1433779"/>
            <a:ext cx="8161256"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sv-SE" sz="3200" b="1" i="0" u="none" strike="noStrike" kern="1200" cap="none" spc="0" normalizeH="0" baseline="0" noProof="0" dirty="0">
                <a:ln>
                  <a:noFill/>
                </a:ln>
                <a:solidFill>
                  <a:prstClr val="black"/>
                </a:solidFill>
                <a:effectLst/>
                <a:uLnTx/>
                <a:uFillTx/>
                <a:latin typeface="Calibri"/>
                <a:ea typeface="+mn-ea"/>
                <a:cs typeface="+mn-cs"/>
              </a:rPr>
              <a:t>Transaction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avoidance</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rules</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protect</a:t>
            </a:r>
            <a:r>
              <a:rPr kumimoji="0" lang="sv-SE" sz="3200" b="1" i="0" u="none" strike="noStrike" kern="1200" cap="none" spc="0" normalizeH="0" baseline="0" noProof="0" dirty="0">
                <a:ln>
                  <a:noFill/>
                </a:ln>
                <a:solidFill>
                  <a:prstClr val="black"/>
                </a:solidFill>
                <a:effectLst/>
                <a:uLnTx/>
                <a:uFillTx/>
                <a:latin typeface="Calibri"/>
                <a:ea typeface="+mn-ea"/>
                <a:cs typeface="+mn-cs"/>
              </a:rPr>
              <a:t> the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interest</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that</a:t>
            </a:r>
            <a:r>
              <a:rPr kumimoji="0" lang="sv-SE" sz="3200" b="1" i="0" u="none" strike="noStrike" kern="1200" cap="none" spc="0" normalizeH="0" baseline="0" noProof="0" dirty="0">
                <a:ln>
                  <a:noFill/>
                </a:ln>
                <a:solidFill>
                  <a:prstClr val="black"/>
                </a:solidFill>
                <a:effectLst/>
                <a:uLnTx/>
                <a:uFillTx/>
                <a:latin typeface="Calibri"/>
                <a:ea typeface="+mn-ea"/>
                <a:cs typeface="+mn-cs"/>
              </a:rPr>
              <a:t> an insolvent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debtor’s</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creditors</a:t>
            </a:r>
            <a:r>
              <a:rPr kumimoji="0" lang="sv-SE" sz="3200" b="1" i="0" u="none" strike="noStrike" kern="1200" cap="none" spc="0" normalizeH="0" baseline="0" noProof="0" dirty="0">
                <a:ln>
                  <a:noFill/>
                </a:ln>
                <a:solidFill>
                  <a:prstClr val="black"/>
                </a:solidFill>
                <a:effectLst/>
                <a:uLnTx/>
                <a:uFillTx/>
                <a:latin typeface="Calibri"/>
                <a:ea typeface="+mn-ea"/>
                <a:cs typeface="+mn-cs"/>
              </a:rPr>
              <a:t> in an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orderly</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manner</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share</a:t>
            </a:r>
            <a:r>
              <a:rPr kumimoji="0" lang="sv-SE" sz="3200" b="1" i="0" u="none" strike="noStrike" kern="1200" cap="none" spc="0" normalizeH="0" baseline="0" noProof="0" dirty="0">
                <a:ln>
                  <a:noFill/>
                </a:ln>
                <a:solidFill>
                  <a:prstClr val="black"/>
                </a:solidFill>
                <a:effectLst/>
                <a:uLnTx/>
                <a:uFillTx/>
                <a:latin typeface="Calibri"/>
                <a:ea typeface="+mn-ea"/>
                <a:cs typeface="+mn-cs"/>
              </a:rPr>
              <a:t> the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value</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of</a:t>
            </a:r>
            <a:r>
              <a:rPr kumimoji="0" lang="sv-SE" sz="3200" b="1" i="0" u="none" strike="noStrike" kern="1200" cap="none" spc="0" normalizeH="0" baseline="0" noProof="0" dirty="0">
                <a:ln>
                  <a:noFill/>
                </a:ln>
                <a:solidFill>
                  <a:prstClr val="black"/>
                </a:solidFill>
                <a:effectLst/>
                <a:uLnTx/>
                <a:uFillTx/>
                <a:latin typeface="Calibri"/>
                <a:ea typeface="+mn-ea"/>
                <a:cs typeface="+mn-cs"/>
              </a:rPr>
              <a:t> the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debtor’s</a:t>
            </a:r>
            <a:r>
              <a:rPr kumimoji="0" lang="sv-SE" sz="3200" b="1" i="0" u="none" strike="noStrike" kern="1200" cap="none" spc="0" normalizeH="0" baseline="0" noProof="0" dirty="0">
                <a:ln>
                  <a:noFill/>
                </a:ln>
                <a:solidFill>
                  <a:prstClr val="black"/>
                </a:solidFill>
                <a:effectLst/>
                <a:uLnTx/>
                <a:uFillTx/>
                <a:latin typeface="Calibri"/>
                <a:ea typeface="+mn-ea"/>
                <a:cs typeface="+mn-cs"/>
              </a:rPr>
              <a:t> assets in the ranking order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stipulated</a:t>
            </a:r>
            <a:r>
              <a:rPr kumimoji="0" lang="sv-SE" sz="3200" b="1" i="0" u="none" strike="noStrike" kern="1200" cap="none" spc="0" normalizeH="0" baseline="0" noProof="0" dirty="0">
                <a:ln>
                  <a:noFill/>
                </a:ln>
                <a:solidFill>
                  <a:prstClr val="black"/>
                </a:solidFill>
                <a:effectLst/>
                <a:uLnTx/>
                <a:uFillTx/>
                <a:latin typeface="Calibri"/>
                <a:ea typeface="+mn-ea"/>
                <a:cs typeface="+mn-cs"/>
              </a:rPr>
              <a:t> in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law</a:t>
            </a:r>
            <a:endParaRPr kumimoji="0" lang="sv-SE" sz="3200" b="1"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97790503"/>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C:\Users\hans\AppData\Local\Microsoft\Windows\INetCache\IE\3BGYV6BK\scales-147219_960_720[1].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94371" y="4577285"/>
            <a:ext cx="3338144" cy="1987737"/>
          </a:xfrm>
          <a:prstGeom prst="rect">
            <a:avLst/>
          </a:prstGeom>
          <a:noFill/>
          <a:extLst>
            <a:ext uri="{909E8E84-426E-40DD-AFC4-6F175D3DCCD1}">
              <a14:hiddenFill xmlns:a14="http://schemas.microsoft.com/office/drawing/2010/main">
                <a:solidFill>
                  <a:srgbClr val="FFFFFF"/>
                </a:solidFill>
              </a14:hiddenFill>
            </a:ext>
          </a:extLst>
        </p:spPr>
      </p:pic>
      <p:sp>
        <p:nvSpPr>
          <p:cNvPr id="5" name="textruta 4"/>
          <p:cNvSpPr txBox="1"/>
          <p:nvPr/>
        </p:nvSpPr>
        <p:spPr>
          <a:xfrm>
            <a:off x="850605" y="1433779"/>
            <a:ext cx="7995683"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sng" strike="noStrike" kern="1200" cap="none" spc="0" normalizeH="0" baseline="0" noProof="0" dirty="0" err="1">
                <a:ln>
                  <a:noFill/>
                </a:ln>
                <a:solidFill>
                  <a:prstClr val="black"/>
                </a:solidFill>
                <a:effectLst/>
                <a:uLnTx/>
                <a:uFillTx/>
                <a:latin typeface="Calibri"/>
                <a:ea typeface="+mn-ea"/>
                <a:cs typeface="+mn-cs"/>
              </a:rPr>
              <a:t>but</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when</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a:ln>
                  <a:noFill/>
                </a:ln>
                <a:solidFill>
                  <a:prstClr val="black"/>
                </a:solidFill>
                <a:effectLst/>
                <a:uLnTx/>
                <a:uFillTx/>
                <a:latin typeface="Calibri"/>
                <a:ea typeface="+mn-ea"/>
                <a:cs typeface="+mn-cs"/>
              </a:rPr>
              <a:t>formulating</a:t>
            </a:r>
            <a:r>
              <a:rPr kumimoji="0" lang="sv-SE" sz="3200" b="1" i="0" u="none" strike="noStrike" kern="1200" cap="none" spc="0" normalizeH="0" baseline="0" noProof="0" dirty="0">
                <a:ln>
                  <a:noFill/>
                </a:ln>
                <a:solidFill>
                  <a:prstClr val="black"/>
                </a:solidFill>
                <a:effectLst/>
                <a:uLnTx/>
                <a:uFillTx/>
                <a:latin typeface="Calibri"/>
                <a:ea typeface="+mn-ea"/>
                <a:cs typeface="+mn-cs"/>
              </a:rPr>
              <a:t> the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rules</a:t>
            </a:r>
            <a:r>
              <a:rPr kumimoji="0" lang="sv-SE" sz="3200" b="1" i="0" u="none" strike="noStrike" kern="1200" cap="none" spc="0" normalizeH="0" baseline="0" noProof="0" dirty="0">
                <a:ln>
                  <a:noFill/>
                </a:ln>
                <a:solidFill>
                  <a:prstClr val="black"/>
                </a:solidFill>
                <a:effectLst/>
                <a:uLnTx/>
                <a:uFillTx/>
                <a:latin typeface="Calibri"/>
                <a:ea typeface="+mn-ea"/>
                <a:cs typeface="+mn-cs"/>
              </a:rPr>
              <a:t> it is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necessary</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to</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find</a:t>
            </a:r>
            <a:r>
              <a:rPr kumimoji="0" lang="sv-SE" sz="3200" b="1" i="0" u="none" strike="noStrike" kern="1200" cap="none" spc="0" normalizeH="0" baseline="0" noProof="0" dirty="0">
                <a:ln>
                  <a:noFill/>
                </a:ln>
                <a:solidFill>
                  <a:prstClr val="black"/>
                </a:solidFill>
                <a:effectLst/>
                <a:uLnTx/>
                <a:uFillTx/>
                <a:latin typeface="Calibri"/>
                <a:ea typeface="+mn-ea"/>
                <a:cs typeface="+mn-cs"/>
              </a:rPr>
              <a:t> a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balance</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between</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p>
          <a:p>
            <a:pPr marL="514350" marR="0" lvl="0" indent="-514350" algn="l" defTabSz="457200" rtl="0" eaLnBrk="1" fontAlgn="auto" latinLnBrk="0" hangingPunct="1">
              <a:lnSpc>
                <a:spcPct val="100000"/>
              </a:lnSpc>
              <a:spcBef>
                <a:spcPts val="0"/>
              </a:spcBef>
              <a:spcAft>
                <a:spcPts val="0"/>
              </a:spcAft>
              <a:buClrTx/>
              <a:buSzTx/>
              <a:buFontTx/>
              <a:buAutoNum type="arabicParenBoth"/>
              <a:tabLst/>
              <a:defRPr/>
            </a:pPr>
            <a:r>
              <a:rPr kumimoji="0" lang="sv-SE" sz="3200" b="1" i="0" u="none" strike="noStrike" kern="1200" cap="none" spc="0" normalizeH="0" baseline="0" noProof="0" dirty="0">
                <a:ln>
                  <a:noFill/>
                </a:ln>
                <a:solidFill>
                  <a:prstClr val="black"/>
                </a:solidFill>
                <a:effectLst/>
                <a:uLnTx/>
                <a:uFillTx/>
                <a:latin typeface="Calibri"/>
                <a:ea typeface="+mn-ea"/>
                <a:cs typeface="+mn-cs"/>
              </a:rPr>
              <a:t>the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reasons</a:t>
            </a:r>
            <a:r>
              <a:rPr kumimoji="0" lang="sv-SE" sz="3200" b="1" i="0" u="none" strike="noStrike" kern="1200" cap="none" spc="0" normalizeH="0" baseline="0" noProof="0" dirty="0">
                <a:ln>
                  <a:noFill/>
                </a:ln>
                <a:solidFill>
                  <a:prstClr val="black"/>
                </a:solidFill>
                <a:effectLst/>
                <a:uLnTx/>
                <a:uFillTx/>
                <a:latin typeface="Calibri"/>
                <a:ea typeface="+mn-ea"/>
                <a:cs typeface="+mn-cs"/>
              </a:rPr>
              <a:t> for a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collective</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procedure</a:t>
            </a:r>
            <a:r>
              <a:rPr kumimoji="0" lang="sv-SE" sz="3200" b="1" i="0" u="none" strike="noStrike" kern="1200" cap="none" spc="0" normalizeH="0" baseline="0" noProof="0" dirty="0">
                <a:ln>
                  <a:noFill/>
                </a:ln>
                <a:solidFill>
                  <a:prstClr val="black"/>
                </a:solidFill>
                <a:effectLst/>
                <a:uLnTx/>
                <a:uFillTx/>
                <a:latin typeface="Calibri"/>
                <a:ea typeface="+mn-ea"/>
                <a:cs typeface="+mn-cs"/>
              </a:rPr>
              <a:t> and</a:t>
            </a:r>
          </a:p>
          <a:p>
            <a:pPr marL="514350" marR="0" lvl="0" indent="-514350" algn="l" defTabSz="457200" rtl="0" eaLnBrk="1" fontAlgn="auto" latinLnBrk="0" hangingPunct="1">
              <a:lnSpc>
                <a:spcPct val="100000"/>
              </a:lnSpc>
              <a:spcBef>
                <a:spcPts val="0"/>
              </a:spcBef>
              <a:spcAft>
                <a:spcPts val="0"/>
              </a:spcAft>
              <a:buClrTx/>
              <a:buSzTx/>
              <a:buFontTx/>
              <a:buAutoNum type="arabicParenBoth"/>
              <a:tabLst/>
              <a:defRPr/>
            </a:pPr>
            <a:r>
              <a:rPr kumimoji="0" lang="sv-SE" sz="3200" b="1" i="0" u="none" strike="noStrike" kern="1200" cap="none" spc="0" normalizeH="0" baseline="0" noProof="0" dirty="0">
                <a:ln>
                  <a:noFill/>
                </a:ln>
                <a:solidFill>
                  <a:prstClr val="black"/>
                </a:solidFill>
                <a:effectLst/>
                <a:uLnTx/>
                <a:uFillTx/>
                <a:latin typeface="Calibri"/>
                <a:ea typeface="+mn-ea"/>
                <a:cs typeface="+mn-cs"/>
              </a:rPr>
              <a:t>the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interest</a:t>
            </a:r>
            <a:r>
              <a:rPr kumimoji="0" lang="sv-SE" sz="3200" b="1" i="0" u="none" strike="noStrike" kern="1200" cap="none" spc="0" normalizeH="0" baseline="0" noProof="0" dirty="0">
                <a:ln>
                  <a:noFill/>
                </a:ln>
                <a:solidFill>
                  <a:prstClr val="black"/>
                </a:solidFill>
                <a:effectLst/>
                <a:uLnTx/>
                <a:uFillTx/>
                <a:latin typeface="Calibri"/>
                <a:ea typeface="+mn-ea"/>
                <a:cs typeface="+mn-cs"/>
              </a:rPr>
              <a:t> in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having</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commercial</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certainty</a:t>
            </a:r>
            <a:endParaRPr kumimoji="0" lang="sv-SE" sz="32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sv-SE" sz="3200" b="1" i="0" u="none" strike="noStrike" kern="1200" cap="none" spc="0" normalizeH="0" baseline="0" noProof="0" dirty="0">
                <a:ln>
                  <a:noFill/>
                </a:ln>
                <a:solidFill>
                  <a:prstClr val="black"/>
                </a:solidFill>
                <a:effectLst/>
                <a:uLnTx/>
                <a:uFillTx/>
                <a:latin typeface="Calibri"/>
                <a:ea typeface="+mn-ea"/>
                <a:cs typeface="+mn-cs"/>
              </a:rPr>
              <a:t>for  the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debtor’s</a:t>
            </a:r>
            <a:r>
              <a:rPr kumimoji="0" lang="sv-SE" sz="3200" b="1" i="0" u="none" strike="noStrike" kern="1200" cap="none" spc="0" normalizeH="0" baseline="0" noProof="0" dirty="0">
                <a:ln>
                  <a:noFill/>
                </a:ln>
                <a:solidFill>
                  <a:prstClr val="black"/>
                </a:solidFill>
                <a:effectLst/>
                <a:uLnTx/>
                <a:uFillTx/>
                <a:latin typeface="Calibri"/>
                <a:ea typeface="+mn-ea"/>
                <a:cs typeface="+mn-cs"/>
              </a:rPr>
              <a:t> </a:t>
            </a:r>
            <a:r>
              <a:rPr kumimoji="0" lang="sv-SE" sz="3200" b="1" i="0" u="none" strike="noStrike" kern="1200" cap="none" spc="0" normalizeH="0" baseline="0" noProof="0" dirty="0" err="1">
                <a:ln>
                  <a:noFill/>
                </a:ln>
                <a:solidFill>
                  <a:prstClr val="black"/>
                </a:solidFill>
                <a:effectLst/>
                <a:uLnTx/>
                <a:uFillTx/>
                <a:latin typeface="Calibri"/>
                <a:ea typeface="+mn-ea"/>
                <a:cs typeface="+mn-cs"/>
              </a:rPr>
              <a:t>counterparty</a:t>
            </a:r>
            <a:endParaRPr kumimoji="0" lang="sv-SE" sz="3200" b="1"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7534371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ubrik 1"/>
          <p:cNvSpPr>
            <a:spLocks noGrp="1"/>
          </p:cNvSpPr>
          <p:nvPr>
            <p:ph type="ctrTitle"/>
          </p:nvPr>
        </p:nvSpPr>
        <p:spPr>
          <a:xfrm>
            <a:off x="594360" y="1733108"/>
            <a:ext cx="7772400" cy="4774017"/>
          </a:xfrm>
        </p:spPr>
        <p:txBody>
          <a:bodyPr>
            <a:normAutofit fontScale="90000"/>
          </a:bodyPr>
          <a:lstStyle/>
          <a:p>
            <a:pPr marL="571500" indent="-571500" algn="l"/>
            <a:r>
              <a:rPr lang="sv-SE" sz="4800" b="1" dirty="0"/>
              <a:t>II. </a:t>
            </a:r>
            <a:r>
              <a:rPr lang="sv-SE" sz="4800" b="1" dirty="0" err="1"/>
              <a:t>Two</a:t>
            </a:r>
            <a:r>
              <a:rPr lang="sv-SE" sz="4800" b="1" dirty="0"/>
              <a:t> </a:t>
            </a:r>
            <a:r>
              <a:rPr lang="sv-SE" sz="4800" b="1" dirty="0" err="1"/>
              <a:t>categories</a:t>
            </a:r>
            <a:r>
              <a:rPr lang="sv-SE" sz="4800" b="1" dirty="0"/>
              <a:t> </a:t>
            </a:r>
            <a:r>
              <a:rPr lang="sv-SE" sz="4800" b="1" dirty="0" err="1"/>
              <a:t>of</a:t>
            </a:r>
            <a:r>
              <a:rPr lang="sv-SE" sz="4800" b="1" dirty="0"/>
              <a:t> </a:t>
            </a:r>
            <a:r>
              <a:rPr lang="sv-SE" sz="4800" b="1" dirty="0" err="1"/>
              <a:t>avoidable</a:t>
            </a:r>
            <a:r>
              <a:rPr lang="sv-SE" sz="4800" b="1" dirty="0"/>
              <a:t> transactions:</a:t>
            </a:r>
            <a:br>
              <a:rPr lang="sv-SE" sz="4800" b="1" dirty="0"/>
            </a:br>
            <a:br>
              <a:rPr lang="sv-SE" sz="4800" b="1" dirty="0"/>
            </a:br>
            <a:r>
              <a:rPr lang="sv-SE" sz="3100" b="1" dirty="0" err="1"/>
              <a:t>Detrimental</a:t>
            </a:r>
            <a:r>
              <a:rPr lang="sv-SE" sz="3100" b="1" dirty="0"/>
              <a:t> transactions: </a:t>
            </a:r>
            <a:r>
              <a:rPr lang="sv-SE" sz="3100" dirty="0"/>
              <a:t>The </a:t>
            </a:r>
            <a:r>
              <a:rPr lang="sv-SE" sz="3100" dirty="0" err="1"/>
              <a:t>value</a:t>
            </a:r>
            <a:r>
              <a:rPr lang="sv-SE" sz="3100" dirty="0"/>
              <a:t> </a:t>
            </a:r>
            <a:r>
              <a:rPr lang="sv-SE" sz="3100" dirty="0" err="1"/>
              <a:t>of</a:t>
            </a:r>
            <a:r>
              <a:rPr lang="sv-SE" sz="3100" dirty="0"/>
              <a:t> the </a:t>
            </a:r>
            <a:r>
              <a:rPr lang="sv-SE" sz="3100" dirty="0" err="1"/>
              <a:t>debtor’s</a:t>
            </a:r>
            <a:r>
              <a:rPr lang="sv-SE" sz="3100" dirty="0"/>
              <a:t> assets has </a:t>
            </a:r>
            <a:r>
              <a:rPr lang="sv-SE" sz="3100" dirty="0" err="1"/>
              <a:t>been</a:t>
            </a:r>
            <a:r>
              <a:rPr lang="sv-SE" sz="3100" dirty="0"/>
              <a:t> </a:t>
            </a:r>
            <a:r>
              <a:rPr lang="sv-SE" sz="3100" dirty="0" err="1"/>
              <a:t>reduced</a:t>
            </a:r>
            <a:r>
              <a:rPr lang="sv-SE" sz="3100" dirty="0"/>
              <a:t> </a:t>
            </a:r>
            <a:br>
              <a:rPr lang="sv-SE" sz="3100" dirty="0"/>
            </a:br>
            <a:br>
              <a:rPr lang="sv-SE" sz="3100" dirty="0"/>
            </a:br>
            <a:r>
              <a:rPr lang="sv-SE" sz="3100" b="1" dirty="0" err="1"/>
              <a:t>Preferences</a:t>
            </a:r>
            <a:r>
              <a:rPr lang="sv-SE" sz="3100" b="1" dirty="0"/>
              <a:t>: </a:t>
            </a:r>
            <a:r>
              <a:rPr lang="sv-SE" sz="3100" dirty="0"/>
              <a:t>The ranking order </a:t>
            </a:r>
            <a:r>
              <a:rPr lang="sv-SE" sz="3100" dirty="0" err="1"/>
              <a:t>between</a:t>
            </a:r>
            <a:r>
              <a:rPr lang="sv-SE" sz="3100" dirty="0"/>
              <a:t> </a:t>
            </a:r>
            <a:r>
              <a:rPr lang="sv-SE" sz="3100" dirty="0" err="1"/>
              <a:t>creditors</a:t>
            </a:r>
            <a:r>
              <a:rPr lang="sv-SE" sz="3100" dirty="0"/>
              <a:t> has not </a:t>
            </a:r>
            <a:r>
              <a:rPr lang="sv-SE" sz="3100" dirty="0" err="1"/>
              <a:t>been</a:t>
            </a:r>
            <a:r>
              <a:rPr lang="sv-SE" sz="3100" dirty="0"/>
              <a:t> </a:t>
            </a:r>
            <a:r>
              <a:rPr lang="sv-SE" sz="3100" dirty="0" err="1"/>
              <a:t>followed</a:t>
            </a:r>
            <a:r>
              <a:rPr lang="sv-SE" sz="3100" dirty="0"/>
              <a:t> </a:t>
            </a:r>
            <a:r>
              <a:rPr lang="sv-SE" sz="3100" dirty="0" err="1"/>
              <a:t>when</a:t>
            </a:r>
            <a:r>
              <a:rPr lang="sv-SE" sz="3100" dirty="0"/>
              <a:t> the</a:t>
            </a:r>
            <a:br>
              <a:rPr lang="sv-SE" sz="3100" dirty="0"/>
            </a:br>
            <a:r>
              <a:rPr lang="sv-SE" sz="3100" dirty="0" err="1"/>
              <a:t>debtor’s</a:t>
            </a:r>
            <a:r>
              <a:rPr lang="sv-SE" sz="3100" dirty="0"/>
              <a:t> assets </a:t>
            </a:r>
            <a:r>
              <a:rPr lang="sv-SE" sz="3100" dirty="0" err="1"/>
              <a:t>have</a:t>
            </a:r>
            <a:r>
              <a:rPr lang="sv-SE" sz="3100" dirty="0"/>
              <a:t> </a:t>
            </a:r>
            <a:r>
              <a:rPr lang="sv-SE" sz="3100" dirty="0" err="1"/>
              <a:t>been</a:t>
            </a:r>
            <a:r>
              <a:rPr lang="sv-SE" sz="3100" dirty="0"/>
              <a:t> split-</a:t>
            </a:r>
            <a:r>
              <a:rPr lang="sv-SE" sz="3100" dirty="0" err="1"/>
              <a:t>up</a:t>
            </a:r>
            <a:br>
              <a:rPr lang="sv-SE" sz="3100" dirty="0"/>
            </a:br>
            <a:endParaRPr lang="en-GB" sz="3100" b="1" dirty="0"/>
          </a:p>
        </p:txBody>
      </p:sp>
    </p:spTree>
    <p:extLst>
      <p:ext uri="{BB962C8B-B14F-4D97-AF65-F5344CB8AC3E}">
        <p14:creationId xmlns:p14="http://schemas.microsoft.com/office/powerpoint/2010/main" val="89718804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a:bodyPr>
          <a:lstStyle/>
          <a:p>
            <a:pPr lvl="0" defTabSz="914400" fontAlgn="base">
              <a:spcAft>
                <a:spcPct val="0"/>
              </a:spcAft>
              <a:buClr>
                <a:srgbClr val="000000"/>
              </a:buClr>
              <a:buSzPct val="75000"/>
              <a:buFont typeface="Wingdings" pitchFamily="1" charset="2"/>
              <a:buChar char="n"/>
            </a:pPr>
            <a:r>
              <a:rPr lang="en-US" sz="2400" kern="0" dirty="0">
                <a:solidFill>
                  <a:srgbClr val="000000"/>
                </a:solidFill>
                <a:latin typeface="Arial"/>
              </a:rPr>
              <a:t>Detrimental to value of debtor’s assets:</a:t>
            </a:r>
          </a:p>
          <a:p>
            <a:pPr lvl="1" defTabSz="914400" fontAlgn="base">
              <a:spcAft>
                <a:spcPct val="0"/>
              </a:spcAft>
              <a:buClr>
                <a:srgbClr val="000000"/>
              </a:buClr>
              <a:buSzPct val="80000"/>
              <a:buFont typeface="Wingdings" pitchFamily="1" charset="2"/>
              <a:buChar char="§"/>
            </a:pPr>
            <a:r>
              <a:rPr lang="en-US" sz="1800" kern="0" dirty="0">
                <a:solidFill>
                  <a:srgbClr val="000000"/>
                </a:solidFill>
                <a:latin typeface="Arial"/>
              </a:rPr>
              <a:t>Gifts</a:t>
            </a:r>
          </a:p>
          <a:p>
            <a:pPr lvl="1" defTabSz="914400" fontAlgn="base">
              <a:spcAft>
                <a:spcPct val="0"/>
              </a:spcAft>
              <a:buClr>
                <a:srgbClr val="000000"/>
              </a:buClr>
              <a:buSzPct val="80000"/>
              <a:buFont typeface="Wingdings" pitchFamily="1" charset="2"/>
              <a:buChar char="§"/>
            </a:pPr>
            <a:r>
              <a:rPr lang="en-US" sz="1800" kern="0" dirty="0">
                <a:solidFill>
                  <a:srgbClr val="000000"/>
                </a:solidFill>
                <a:latin typeface="Arial"/>
              </a:rPr>
              <a:t>Sale below the market price</a:t>
            </a:r>
          </a:p>
          <a:p>
            <a:pPr lvl="1" defTabSz="914400" fontAlgn="base">
              <a:spcAft>
                <a:spcPct val="0"/>
              </a:spcAft>
              <a:buClr>
                <a:srgbClr val="000000"/>
              </a:buClr>
              <a:buSzPct val="80000"/>
              <a:buFont typeface="Wingdings" pitchFamily="1" charset="2"/>
              <a:buChar char="§"/>
            </a:pPr>
            <a:r>
              <a:rPr lang="en-US" sz="1800" kern="0" dirty="0">
                <a:solidFill>
                  <a:srgbClr val="000000"/>
                </a:solidFill>
                <a:latin typeface="Arial"/>
              </a:rPr>
              <a:t>Less relevant in practice, actual cases are quite rare.</a:t>
            </a:r>
          </a:p>
          <a:p>
            <a:pPr lvl="1" defTabSz="914400" fontAlgn="base">
              <a:spcAft>
                <a:spcPct val="0"/>
              </a:spcAft>
              <a:buClr>
                <a:srgbClr val="000000"/>
              </a:buClr>
              <a:buSzPct val="80000"/>
              <a:buFont typeface="Wingdings" pitchFamily="1" charset="2"/>
              <a:buChar char="§"/>
            </a:pPr>
            <a:endParaRPr lang="en-US" sz="1800" kern="0" dirty="0">
              <a:solidFill>
                <a:srgbClr val="000000"/>
              </a:solidFill>
              <a:latin typeface="Arial"/>
            </a:endParaRPr>
          </a:p>
          <a:p>
            <a:pPr lvl="0" defTabSz="914400" fontAlgn="base">
              <a:spcAft>
                <a:spcPct val="0"/>
              </a:spcAft>
              <a:buClr>
                <a:srgbClr val="000000"/>
              </a:buClr>
              <a:buSzPct val="75000"/>
              <a:buFont typeface="Wingdings" pitchFamily="1" charset="2"/>
              <a:buChar char="n"/>
            </a:pPr>
            <a:r>
              <a:rPr lang="en-US" sz="2400" kern="0" dirty="0">
                <a:solidFill>
                  <a:srgbClr val="000000"/>
                </a:solidFill>
                <a:latin typeface="Arial"/>
              </a:rPr>
              <a:t>Preferences:</a:t>
            </a:r>
            <a:r>
              <a:rPr lang="en-US" sz="2400" i="1" kern="0" dirty="0">
                <a:solidFill>
                  <a:srgbClr val="000000"/>
                </a:solidFill>
                <a:latin typeface="Arial"/>
              </a:rPr>
              <a:t> </a:t>
            </a:r>
            <a:endParaRPr lang="en-US" sz="2400" kern="0" dirty="0">
              <a:solidFill>
                <a:srgbClr val="000000"/>
              </a:solidFill>
              <a:latin typeface="Arial"/>
            </a:endParaRPr>
          </a:p>
          <a:p>
            <a:pPr lvl="1" defTabSz="914400" fontAlgn="base">
              <a:spcAft>
                <a:spcPct val="0"/>
              </a:spcAft>
              <a:buClr>
                <a:srgbClr val="000000"/>
              </a:buClr>
              <a:buSzPct val="80000"/>
              <a:buFont typeface="Wingdings" pitchFamily="1" charset="2"/>
              <a:buChar char="§"/>
            </a:pPr>
            <a:r>
              <a:rPr lang="en-US" sz="1800" kern="0" dirty="0">
                <a:solidFill>
                  <a:srgbClr val="000000"/>
                </a:solidFill>
                <a:latin typeface="Arial"/>
              </a:rPr>
              <a:t>Paying a creditor on the eve of insolvency</a:t>
            </a:r>
          </a:p>
          <a:p>
            <a:pPr lvl="1" defTabSz="914400" fontAlgn="base">
              <a:spcAft>
                <a:spcPct val="0"/>
              </a:spcAft>
              <a:buClr>
                <a:srgbClr val="000000"/>
              </a:buClr>
              <a:buSzPct val="80000"/>
              <a:buFont typeface="Wingdings" pitchFamily="1" charset="2"/>
              <a:buChar char="§"/>
            </a:pPr>
            <a:r>
              <a:rPr lang="en-US" sz="1800" kern="0" dirty="0">
                <a:solidFill>
                  <a:srgbClr val="000000"/>
                </a:solidFill>
                <a:latin typeface="Arial"/>
              </a:rPr>
              <a:t>Granting the creditor a security right (pledge, mortgage, charge)</a:t>
            </a:r>
          </a:p>
          <a:p>
            <a:pPr lvl="1" defTabSz="914400" fontAlgn="base">
              <a:spcAft>
                <a:spcPct val="0"/>
              </a:spcAft>
              <a:buClr>
                <a:srgbClr val="000000"/>
              </a:buClr>
              <a:buSzPct val="80000"/>
              <a:buFont typeface="Wingdings" pitchFamily="1" charset="2"/>
              <a:buChar char="§"/>
            </a:pPr>
            <a:r>
              <a:rPr lang="en-US" sz="1800" kern="0" dirty="0">
                <a:solidFill>
                  <a:srgbClr val="000000"/>
                </a:solidFill>
                <a:latin typeface="Arial"/>
              </a:rPr>
              <a:t>Sale followed by set-off</a:t>
            </a:r>
          </a:p>
          <a:p>
            <a:pPr marL="457200" lvl="1" indent="0" defTabSz="914400" fontAlgn="base">
              <a:spcAft>
                <a:spcPct val="0"/>
              </a:spcAft>
              <a:buClr>
                <a:srgbClr val="000000"/>
              </a:buClr>
              <a:buSzPct val="80000"/>
              <a:buNone/>
            </a:pPr>
            <a:endParaRPr lang="en-GB" sz="1600" kern="0" dirty="0">
              <a:solidFill>
                <a:srgbClr val="000000"/>
              </a:solidFill>
              <a:latin typeface="Arial"/>
            </a:endParaRPr>
          </a:p>
        </p:txBody>
      </p:sp>
      <p:sp>
        <p:nvSpPr>
          <p:cNvPr id="4" name="Rectangle 2"/>
          <p:cNvSpPr>
            <a:spLocks noGrp="1" noChangeArrowheads="1"/>
          </p:cNvSpPr>
          <p:nvPr>
            <p:ph type="title"/>
          </p:nvPr>
        </p:nvSpPr>
        <p:spPr>
          <a:xfrm>
            <a:off x="457200" y="1374742"/>
            <a:ext cx="8229600" cy="703263"/>
          </a:xfrm>
        </p:spPr>
        <p:txBody>
          <a:bodyPr>
            <a:normAutofit/>
          </a:bodyPr>
          <a:lstStyle/>
          <a:p>
            <a:pPr algn="l"/>
            <a:r>
              <a:rPr lang="en-US" sz="3600" b="1" kern="0" dirty="0">
                <a:solidFill>
                  <a:srgbClr val="000000"/>
                </a:solidFill>
              </a:rPr>
              <a:t>Examples if avoidable transactions</a:t>
            </a:r>
            <a:endParaRPr lang="nl-NL" sz="3600" b="1" dirty="0"/>
          </a:p>
        </p:txBody>
      </p:sp>
    </p:spTree>
    <p:extLst>
      <p:ext uri="{BB962C8B-B14F-4D97-AF65-F5344CB8AC3E}">
        <p14:creationId xmlns:p14="http://schemas.microsoft.com/office/powerpoint/2010/main" val="93375883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a:bodyPr>
          <a:lstStyle/>
          <a:p>
            <a:pPr lvl="0" defTabSz="914400" fontAlgn="base">
              <a:spcAft>
                <a:spcPct val="0"/>
              </a:spcAft>
              <a:buClr>
                <a:srgbClr val="000000"/>
              </a:buClr>
              <a:buSzPct val="75000"/>
              <a:buFont typeface="Wingdings" pitchFamily="1" charset="2"/>
              <a:buChar char="n"/>
            </a:pPr>
            <a:r>
              <a:rPr lang="en-US" sz="2400" kern="0" dirty="0">
                <a:solidFill>
                  <a:srgbClr val="000000"/>
                </a:solidFill>
              </a:rPr>
              <a:t>Subjective criteria (state of mind of parties) e.g.:</a:t>
            </a:r>
          </a:p>
          <a:p>
            <a:pPr lvl="1" defTabSz="914400" fontAlgn="base">
              <a:spcAft>
                <a:spcPct val="0"/>
              </a:spcAft>
              <a:buClr>
                <a:srgbClr val="000000"/>
              </a:buClr>
              <a:buSzPct val="80000"/>
              <a:buFont typeface="Wingdings" pitchFamily="1" charset="2"/>
              <a:buChar char="§"/>
            </a:pPr>
            <a:endParaRPr lang="en-US" sz="1800" kern="0" dirty="0">
              <a:solidFill>
                <a:srgbClr val="000000"/>
              </a:solidFill>
            </a:endParaRPr>
          </a:p>
          <a:p>
            <a:pPr lvl="1" defTabSz="914400" fontAlgn="base">
              <a:spcAft>
                <a:spcPct val="0"/>
              </a:spcAft>
              <a:buClr>
                <a:srgbClr val="000000"/>
              </a:buClr>
              <a:buSzPct val="80000"/>
              <a:buFont typeface="Wingdings" pitchFamily="1" charset="2"/>
              <a:buChar char="§"/>
            </a:pPr>
            <a:r>
              <a:rPr lang="en-US" sz="1800" kern="0" dirty="0">
                <a:solidFill>
                  <a:srgbClr val="000000"/>
                </a:solidFill>
              </a:rPr>
              <a:t>The parties </a:t>
            </a:r>
            <a:r>
              <a:rPr lang="en-US" sz="1800" u="sng" kern="0" dirty="0">
                <a:solidFill>
                  <a:srgbClr val="000000"/>
                </a:solidFill>
              </a:rPr>
              <a:t>intended</a:t>
            </a:r>
            <a:r>
              <a:rPr lang="en-US" sz="1800" kern="0" dirty="0">
                <a:solidFill>
                  <a:srgbClr val="000000"/>
                </a:solidFill>
              </a:rPr>
              <a:t> to harm the creditors.</a:t>
            </a:r>
          </a:p>
          <a:p>
            <a:pPr lvl="1" defTabSz="914400" fontAlgn="base">
              <a:spcAft>
                <a:spcPct val="0"/>
              </a:spcAft>
              <a:buClr>
                <a:srgbClr val="000000"/>
              </a:buClr>
              <a:buSzPct val="80000"/>
              <a:buFont typeface="Wingdings" pitchFamily="1" charset="2"/>
              <a:buChar char="§"/>
            </a:pPr>
            <a:r>
              <a:rPr lang="en-US" sz="1800" kern="0" dirty="0">
                <a:solidFill>
                  <a:srgbClr val="000000"/>
                </a:solidFill>
              </a:rPr>
              <a:t>The parties </a:t>
            </a:r>
            <a:r>
              <a:rPr lang="en-US" sz="1800" u="sng" kern="0" dirty="0">
                <a:solidFill>
                  <a:srgbClr val="000000"/>
                </a:solidFill>
              </a:rPr>
              <a:t>knew</a:t>
            </a:r>
            <a:r>
              <a:rPr lang="en-US" sz="1800" kern="0" dirty="0">
                <a:solidFill>
                  <a:srgbClr val="000000"/>
                </a:solidFill>
              </a:rPr>
              <a:t> that the legal act would be detrimental to the creditors.</a:t>
            </a:r>
          </a:p>
          <a:p>
            <a:pPr lvl="1" defTabSz="914400" fontAlgn="base">
              <a:spcAft>
                <a:spcPct val="0"/>
              </a:spcAft>
              <a:buClr>
                <a:srgbClr val="000000"/>
              </a:buClr>
              <a:buSzPct val="80000"/>
              <a:buFont typeface="Wingdings" pitchFamily="1" charset="2"/>
              <a:buChar char="§"/>
            </a:pPr>
            <a:r>
              <a:rPr lang="en-US" sz="1800" kern="0" dirty="0">
                <a:solidFill>
                  <a:srgbClr val="000000"/>
                </a:solidFill>
              </a:rPr>
              <a:t>The parties </a:t>
            </a:r>
            <a:r>
              <a:rPr lang="en-US" sz="1800" u="sng" kern="0" dirty="0">
                <a:solidFill>
                  <a:srgbClr val="000000"/>
                </a:solidFill>
              </a:rPr>
              <a:t>knew or should have known</a:t>
            </a:r>
            <a:r>
              <a:rPr lang="en-US" sz="1800" kern="0" dirty="0">
                <a:solidFill>
                  <a:srgbClr val="000000"/>
                </a:solidFill>
              </a:rPr>
              <a:t> that the act would be detrimental to the creditors.</a:t>
            </a:r>
          </a:p>
          <a:p>
            <a:pPr lvl="1" defTabSz="914400" fontAlgn="base">
              <a:spcAft>
                <a:spcPct val="0"/>
              </a:spcAft>
              <a:buClr>
                <a:srgbClr val="000000"/>
              </a:buClr>
              <a:buSzPct val="80000"/>
              <a:buNone/>
            </a:pPr>
            <a:endParaRPr lang="en-US" sz="1800" kern="0" dirty="0">
              <a:solidFill>
                <a:srgbClr val="000000"/>
              </a:solidFill>
            </a:endParaRPr>
          </a:p>
          <a:p>
            <a:pPr lvl="0" defTabSz="914400" fontAlgn="base">
              <a:spcAft>
                <a:spcPct val="0"/>
              </a:spcAft>
              <a:buClr>
                <a:srgbClr val="000000"/>
              </a:buClr>
              <a:buSzPct val="75000"/>
              <a:buFont typeface="Wingdings" pitchFamily="1" charset="2"/>
              <a:buChar char="n"/>
            </a:pPr>
            <a:r>
              <a:rPr lang="en-US" sz="2400" kern="0" dirty="0">
                <a:solidFill>
                  <a:srgbClr val="000000"/>
                </a:solidFill>
              </a:rPr>
              <a:t>Objective criteria (not concerned with the state of mind) e.g.):</a:t>
            </a:r>
          </a:p>
          <a:p>
            <a:pPr lvl="1" defTabSz="914400" fontAlgn="base">
              <a:spcAft>
                <a:spcPct val="0"/>
              </a:spcAft>
              <a:buClr>
                <a:srgbClr val="000000"/>
              </a:buClr>
              <a:buSzPct val="80000"/>
              <a:buFont typeface="Wingdings" pitchFamily="1" charset="2"/>
              <a:buChar char="§"/>
            </a:pPr>
            <a:r>
              <a:rPr lang="en-US" sz="1800" kern="0" dirty="0">
                <a:solidFill>
                  <a:srgbClr val="000000"/>
                </a:solidFill>
              </a:rPr>
              <a:t>All legal acts detrimental to the creditors in the month prior to the declaration of insolvency.</a:t>
            </a:r>
          </a:p>
          <a:p>
            <a:pPr lvl="1" defTabSz="914400" fontAlgn="base">
              <a:spcAft>
                <a:spcPct val="0"/>
              </a:spcAft>
              <a:buClr>
                <a:srgbClr val="000000"/>
              </a:buClr>
              <a:buSzPct val="80000"/>
              <a:buFont typeface="Wingdings" pitchFamily="1" charset="2"/>
              <a:buChar char="§"/>
            </a:pPr>
            <a:r>
              <a:rPr lang="en-US" sz="1800" kern="0" dirty="0">
                <a:solidFill>
                  <a:srgbClr val="000000"/>
                </a:solidFill>
                <a:latin typeface="Arial"/>
              </a:rPr>
              <a:t>All legal acts performed while the debtor was already insolvent.</a:t>
            </a:r>
            <a:endParaRPr lang="en-GB" sz="1600" kern="0" dirty="0">
              <a:solidFill>
                <a:srgbClr val="000000"/>
              </a:solidFill>
              <a:latin typeface="Arial"/>
            </a:endParaRPr>
          </a:p>
        </p:txBody>
      </p:sp>
      <p:sp>
        <p:nvSpPr>
          <p:cNvPr id="4" name="Rectangle 2"/>
          <p:cNvSpPr>
            <a:spLocks noGrp="1" noChangeArrowheads="1"/>
          </p:cNvSpPr>
          <p:nvPr>
            <p:ph type="title"/>
          </p:nvPr>
        </p:nvSpPr>
        <p:spPr>
          <a:xfrm>
            <a:off x="457200" y="1374742"/>
            <a:ext cx="8229600" cy="703263"/>
          </a:xfrm>
        </p:spPr>
        <p:txBody>
          <a:bodyPr>
            <a:normAutofit/>
          </a:bodyPr>
          <a:lstStyle/>
          <a:p>
            <a:pPr algn="l"/>
            <a:r>
              <a:rPr lang="en-US" sz="3600" b="1" kern="0" dirty="0">
                <a:solidFill>
                  <a:srgbClr val="000000"/>
                </a:solidFill>
              </a:rPr>
              <a:t>Subjective or objective criteria?</a:t>
            </a:r>
            <a:endParaRPr lang="nl-NL" b="1" dirty="0"/>
          </a:p>
        </p:txBody>
      </p:sp>
    </p:spTree>
    <p:extLst>
      <p:ext uri="{BB962C8B-B14F-4D97-AF65-F5344CB8AC3E}">
        <p14:creationId xmlns:p14="http://schemas.microsoft.com/office/powerpoint/2010/main" val="300825063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a:bodyPr>
          <a:lstStyle/>
          <a:p>
            <a:pPr lvl="0" defTabSz="914400" fontAlgn="base">
              <a:spcAft>
                <a:spcPct val="0"/>
              </a:spcAft>
              <a:buClr>
                <a:srgbClr val="000000"/>
              </a:buClr>
              <a:buSzPct val="75000"/>
              <a:buFont typeface="Wingdings" pitchFamily="1" charset="2"/>
              <a:buChar char="n"/>
            </a:pPr>
            <a:r>
              <a:rPr lang="en-US" sz="2400" kern="0" dirty="0">
                <a:solidFill>
                  <a:srgbClr val="000000"/>
                </a:solidFill>
              </a:rPr>
              <a:t>Subjective criteria (state of mind of parties) e.g.:</a:t>
            </a:r>
          </a:p>
          <a:p>
            <a:pPr lvl="1" defTabSz="914400" fontAlgn="base">
              <a:spcAft>
                <a:spcPct val="0"/>
              </a:spcAft>
              <a:buClr>
                <a:srgbClr val="000000"/>
              </a:buClr>
              <a:buSzPct val="80000"/>
              <a:buFont typeface="Wingdings" pitchFamily="1" charset="2"/>
              <a:buChar char="§"/>
            </a:pPr>
            <a:r>
              <a:rPr lang="en-US" sz="1800" kern="0" dirty="0">
                <a:solidFill>
                  <a:srgbClr val="000000"/>
                </a:solidFill>
              </a:rPr>
              <a:t>The </a:t>
            </a:r>
            <a:r>
              <a:rPr lang="en-US" sz="1800" u="sng" kern="0" dirty="0">
                <a:solidFill>
                  <a:srgbClr val="000000"/>
                </a:solidFill>
              </a:rPr>
              <a:t>debtor</a:t>
            </a:r>
            <a:r>
              <a:rPr lang="en-US" sz="1800" kern="0" dirty="0">
                <a:solidFill>
                  <a:srgbClr val="000000"/>
                </a:solidFill>
              </a:rPr>
              <a:t> intended to harm its creditors.</a:t>
            </a:r>
          </a:p>
          <a:p>
            <a:pPr lvl="1" defTabSz="914400" fontAlgn="base">
              <a:spcAft>
                <a:spcPct val="0"/>
              </a:spcAft>
              <a:buClr>
                <a:srgbClr val="000000"/>
              </a:buClr>
              <a:buSzPct val="80000"/>
              <a:buFont typeface="Wingdings" pitchFamily="1" charset="2"/>
              <a:buChar char="§"/>
            </a:pPr>
            <a:r>
              <a:rPr lang="en-US" sz="1800" kern="0" dirty="0">
                <a:solidFill>
                  <a:srgbClr val="000000"/>
                </a:solidFill>
              </a:rPr>
              <a:t>The </a:t>
            </a:r>
            <a:r>
              <a:rPr lang="en-US" sz="1800" u="sng" kern="0" dirty="0">
                <a:solidFill>
                  <a:srgbClr val="000000"/>
                </a:solidFill>
              </a:rPr>
              <a:t>debtor</a:t>
            </a:r>
            <a:r>
              <a:rPr lang="en-US" sz="1800" kern="0" dirty="0">
                <a:solidFill>
                  <a:srgbClr val="000000"/>
                </a:solidFill>
              </a:rPr>
              <a:t> knew that the legal act would be detrimental to its creditors.</a:t>
            </a:r>
          </a:p>
          <a:p>
            <a:pPr lvl="1" defTabSz="914400" fontAlgn="base">
              <a:spcAft>
                <a:spcPct val="0"/>
              </a:spcAft>
              <a:buClr>
                <a:srgbClr val="000000"/>
              </a:buClr>
              <a:buSzPct val="80000"/>
              <a:buFont typeface="Wingdings" pitchFamily="1" charset="2"/>
              <a:buChar char="§"/>
            </a:pPr>
            <a:r>
              <a:rPr lang="en-US" sz="1800" kern="0" dirty="0">
                <a:solidFill>
                  <a:srgbClr val="000000"/>
                </a:solidFill>
              </a:rPr>
              <a:t>The </a:t>
            </a:r>
            <a:r>
              <a:rPr lang="en-US" sz="1800" u="sng" kern="0" dirty="0">
                <a:solidFill>
                  <a:srgbClr val="000000"/>
                </a:solidFill>
              </a:rPr>
              <a:t>debtor</a:t>
            </a:r>
            <a:r>
              <a:rPr lang="en-US" sz="1800" kern="0" dirty="0">
                <a:solidFill>
                  <a:srgbClr val="000000"/>
                </a:solidFill>
              </a:rPr>
              <a:t> knew or should have known that the act would be detrimental.</a:t>
            </a:r>
          </a:p>
          <a:p>
            <a:pPr lvl="1" defTabSz="914400" fontAlgn="base">
              <a:spcAft>
                <a:spcPct val="0"/>
              </a:spcAft>
              <a:buClr>
                <a:srgbClr val="000000"/>
              </a:buClr>
              <a:buSzPct val="80000"/>
              <a:buFont typeface="Wingdings" pitchFamily="1" charset="2"/>
              <a:buChar char="§"/>
            </a:pPr>
            <a:r>
              <a:rPr lang="en-US" sz="1800" kern="0" dirty="0">
                <a:solidFill>
                  <a:srgbClr val="000000"/>
                </a:solidFill>
              </a:rPr>
              <a:t>The </a:t>
            </a:r>
            <a:r>
              <a:rPr lang="en-US" sz="1800" u="sng" kern="0" dirty="0">
                <a:solidFill>
                  <a:srgbClr val="000000"/>
                </a:solidFill>
              </a:rPr>
              <a:t>counterparty</a:t>
            </a:r>
            <a:r>
              <a:rPr lang="en-US" sz="1800" kern="0" dirty="0">
                <a:solidFill>
                  <a:srgbClr val="000000"/>
                </a:solidFill>
              </a:rPr>
              <a:t> intended to harm the creditors.</a:t>
            </a:r>
          </a:p>
          <a:p>
            <a:pPr lvl="1" defTabSz="914400" fontAlgn="base">
              <a:spcAft>
                <a:spcPct val="0"/>
              </a:spcAft>
              <a:buClr>
                <a:srgbClr val="000000"/>
              </a:buClr>
              <a:buSzPct val="80000"/>
              <a:buFont typeface="Wingdings" pitchFamily="1" charset="2"/>
              <a:buChar char="§"/>
            </a:pPr>
            <a:r>
              <a:rPr lang="en-US" sz="1800" kern="0" dirty="0">
                <a:solidFill>
                  <a:srgbClr val="000000"/>
                </a:solidFill>
              </a:rPr>
              <a:t>The </a:t>
            </a:r>
            <a:r>
              <a:rPr lang="en-US" sz="1800" u="sng" kern="0" dirty="0">
                <a:solidFill>
                  <a:srgbClr val="000000"/>
                </a:solidFill>
              </a:rPr>
              <a:t>counterparty</a:t>
            </a:r>
            <a:r>
              <a:rPr lang="en-US" sz="1800" kern="0" dirty="0">
                <a:solidFill>
                  <a:srgbClr val="000000"/>
                </a:solidFill>
              </a:rPr>
              <a:t> knew or should have known the act would be detrimental to the creditors.</a:t>
            </a:r>
          </a:p>
          <a:p>
            <a:pPr lvl="0" defTabSz="914400" fontAlgn="base">
              <a:spcAft>
                <a:spcPct val="0"/>
              </a:spcAft>
              <a:buClr>
                <a:srgbClr val="000000"/>
              </a:buClr>
              <a:buSzPct val="75000"/>
              <a:buFont typeface="Wingdings" pitchFamily="1" charset="2"/>
              <a:buChar char="n"/>
            </a:pPr>
            <a:r>
              <a:rPr lang="en-US" sz="2400" kern="0" dirty="0">
                <a:solidFill>
                  <a:srgbClr val="000000"/>
                </a:solidFill>
              </a:rPr>
              <a:t>Why should there be any relevance attached to state of mind of </a:t>
            </a:r>
            <a:r>
              <a:rPr lang="en-US" sz="2400" i="1" kern="0" dirty="0">
                <a:solidFill>
                  <a:srgbClr val="000000"/>
                </a:solidFill>
              </a:rPr>
              <a:t>debtor</a:t>
            </a:r>
            <a:r>
              <a:rPr lang="en-US" sz="2400" kern="0" dirty="0">
                <a:solidFill>
                  <a:srgbClr val="000000"/>
                </a:solidFill>
              </a:rPr>
              <a:t>?</a:t>
            </a:r>
          </a:p>
          <a:p>
            <a:pPr lvl="0" defTabSz="914400" fontAlgn="base">
              <a:spcAft>
                <a:spcPct val="0"/>
              </a:spcAft>
              <a:buClr>
                <a:srgbClr val="000000"/>
              </a:buClr>
              <a:buSzPct val="75000"/>
              <a:buFont typeface="Wingdings" pitchFamily="1" charset="2"/>
              <a:buChar char="n"/>
            </a:pPr>
            <a:r>
              <a:rPr lang="nl-NL" sz="2400" kern="0" dirty="0">
                <a:solidFill>
                  <a:srgbClr val="000000"/>
                </a:solidFill>
              </a:rPr>
              <a:t>In drafting a rule: </a:t>
            </a:r>
            <a:r>
              <a:rPr lang="nl-NL" sz="2400" kern="0" dirty="0" err="1">
                <a:solidFill>
                  <a:srgbClr val="000000"/>
                </a:solidFill>
              </a:rPr>
              <a:t>who</a:t>
            </a:r>
            <a:r>
              <a:rPr lang="nl-NL" sz="2400" kern="0" dirty="0">
                <a:solidFill>
                  <a:srgbClr val="000000"/>
                </a:solidFill>
              </a:rPr>
              <a:t> </a:t>
            </a:r>
            <a:r>
              <a:rPr lang="nl-NL" sz="2400" kern="0" dirty="0" err="1">
                <a:solidFill>
                  <a:srgbClr val="000000"/>
                </a:solidFill>
              </a:rPr>
              <a:t>should</a:t>
            </a:r>
            <a:r>
              <a:rPr lang="nl-NL" sz="2400" kern="0" dirty="0">
                <a:solidFill>
                  <a:srgbClr val="000000"/>
                </a:solidFill>
              </a:rPr>
              <a:t> we focus on and why?</a:t>
            </a:r>
            <a:endParaRPr lang="en-GB" sz="1600" kern="0" dirty="0">
              <a:solidFill>
                <a:srgbClr val="000000"/>
              </a:solidFill>
            </a:endParaRPr>
          </a:p>
        </p:txBody>
      </p:sp>
      <p:sp>
        <p:nvSpPr>
          <p:cNvPr id="4" name="Rectangle 2"/>
          <p:cNvSpPr>
            <a:spLocks noGrp="1" noChangeArrowheads="1"/>
          </p:cNvSpPr>
          <p:nvPr>
            <p:ph type="title"/>
          </p:nvPr>
        </p:nvSpPr>
        <p:spPr>
          <a:xfrm>
            <a:off x="457200" y="1374742"/>
            <a:ext cx="8229600" cy="703263"/>
          </a:xfrm>
        </p:spPr>
        <p:txBody>
          <a:bodyPr>
            <a:normAutofit/>
          </a:bodyPr>
          <a:lstStyle/>
          <a:p>
            <a:pPr algn="l"/>
            <a:r>
              <a:rPr lang="en-US" sz="3600" b="1" kern="0" dirty="0">
                <a:solidFill>
                  <a:srgbClr val="000000"/>
                </a:solidFill>
                <a:latin typeface="+mn-lt"/>
              </a:rPr>
              <a:t>Subjective criteria on which side?</a:t>
            </a:r>
            <a:endParaRPr lang="nl-NL" b="1" dirty="0">
              <a:latin typeface="+mn-lt"/>
            </a:endParaRPr>
          </a:p>
        </p:txBody>
      </p:sp>
    </p:spTree>
    <p:extLst>
      <p:ext uri="{BB962C8B-B14F-4D97-AF65-F5344CB8AC3E}">
        <p14:creationId xmlns:p14="http://schemas.microsoft.com/office/powerpoint/2010/main" val="384736458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jdelijke aanduiding voor inhoud 2"/>
          <p:cNvSpPr>
            <a:spLocks noGrp="1"/>
          </p:cNvSpPr>
          <p:nvPr>
            <p:ph idx="1"/>
          </p:nvPr>
        </p:nvSpPr>
        <p:spPr>
          <a:xfrm>
            <a:off x="457199" y="2263250"/>
            <a:ext cx="8390809" cy="4042410"/>
          </a:xfrm>
        </p:spPr>
        <p:txBody>
          <a:bodyPr>
            <a:normAutofit fontScale="85000" lnSpcReduction="10000"/>
          </a:bodyPr>
          <a:lstStyle/>
          <a:p>
            <a:pPr marL="857250" indent="-857250">
              <a:buFont typeface="+mj-lt"/>
              <a:buAutoNum type="romanUcPeriod" startAt="3"/>
            </a:pPr>
            <a:r>
              <a:rPr lang="sv-SE" sz="4400" b="1" dirty="0"/>
              <a:t>Short </a:t>
            </a:r>
            <a:r>
              <a:rPr lang="sv-SE" sz="4400" b="1" dirty="0" err="1"/>
              <a:t>overview</a:t>
            </a:r>
            <a:r>
              <a:rPr lang="sv-SE" sz="4400" b="1" dirty="0"/>
              <a:t> </a:t>
            </a:r>
            <a:r>
              <a:rPr lang="sv-SE" sz="4400" b="1" dirty="0" err="1"/>
              <a:t>of</a:t>
            </a:r>
            <a:r>
              <a:rPr lang="sv-SE" sz="4400" b="1" dirty="0"/>
              <a:t> </a:t>
            </a:r>
            <a:r>
              <a:rPr lang="sv-SE" sz="4400" b="1" dirty="0" err="1"/>
              <a:t>four</a:t>
            </a:r>
            <a:r>
              <a:rPr lang="sv-SE" sz="4400" b="1" dirty="0"/>
              <a:t> legal </a:t>
            </a:r>
            <a:r>
              <a:rPr lang="sv-SE" sz="4400" b="1" dirty="0" err="1"/>
              <a:t>regulations</a:t>
            </a:r>
            <a:r>
              <a:rPr lang="sv-SE" sz="4400" b="1" dirty="0"/>
              <a:t> on transaction </a:t>
            </a:r>
            <a:r>
              <a:rPr lang="sv-SE" sz="4400" b="1" dirty="0" err="1"/>
              <a:t>avoidance</a:t>
            </a:r>
            <a:r>
              <a:rPr lang="sv-SE" sz="4400" b="1" dirty="0"/>
              <a:t>:</a:t>
            </a:r>
            <a:br>
              <a:rPr lang="sv-SE" sz="4400" b="1" dirty="0"/>
            </a:br>
            <a:br>
              <a:rPr lang="sv-SE" sz="4400" b="1" dirty="0"/>
            </a:br>
            <a:r>
              <a:rPr lang="sv-SE" sz="3600" b="1" dirty="0"/>
              <a:t>England, </a:t>
            </a:r>
            <a:r>
              <a:rPr lang="sv-SE" sz="3600" b="1" dirty="0" err="1"/>
              <a:t>Germany</a:t>
            </a:r>
            <a:r>
              <a:rPr lang="sv-SE" sz="3600" b="1" dirty="0"/>
              <a:t>, Sweden, </a:t>
            </a:r>
            <a:r>
              <a:rPr lang="sv-SE" sz="3600" b="1" dirty="0" err="1"/>
              <a:t>Latvia</a:t>
            </a:r>
            <a:endParaRPr lang="sv-SE" sz="3600" b="1" dirty="0"/>
          </a:p>
          <a:p>
            <a:pPr marL="0" indent="0">
              <a:buNone/>
            </a:pPr>
            <a:br>
              <a:rPr lang="sv-SE" sz="3600" b="1" dirty="0"/>
            </a:br>
            <a:r>
              <a:rPr lang="sv-SE" sz="3600" b="1" dirty="0"/>
              <a:t>		</a:t>
            </a:r>
            <a:r>
              <a:rPr lang="sv-SE" sz="2800" b="1" dirty="0"/>
              <a:t>(Vinyls Italia, EU-</a:t>
            </a:r>
            <a:r>
              <a:rPr lang="sv-SE" sz="2800" b="1" dirty="0" err="1"/>
              <a:t>court</a:t>
            </a:r>
            <a:r>
              <a:rPr lang="sv-SE" sz="2800" b="1" dirty="0"/>
              <a:t>, C 54/16 – English transaction</a:t>
            </a:r>
            <a:br>
              <a:rPr lang="sv-SE" sz="2800" b="1" dirty="0"/>
            </a:br>
            <a:r>
              <a:rPr lang="sv-SE" sz="2800" b="1" dirty="0"/>
              <a:t> 		</a:t>
            </a:r>
            <a:r>
              <a:rPr lang="sv-SE" sz="2800" b="1" dirty="0" err="1"/>
              <a:t>avoidance</a:t>
            </a:r>
            <a:r>
              <a:rPr lang="sv-SE" sz="2800" b="1" dirty="0"/>
              <a:t> </a:t>
            </a:r>
            <a:r>
              <a:rPr lang="sv-SE" sz="2800" b="1" dirty="0" err="1"/>
              <a:t>rules</a:t>
            </a:r>
            <a:r>
              <a:rPr lang="sv-SE" sz="2800" b="1" dirty="0"/>
              <a:t> </a:t>
            </a:r>
            <a:r>
              <a:rPr lang="sv-SE" sz="2800" b="1" dirty="0" err="1"/>
              <a:t>applicable</a:t>
            </a:r>
            <a:r>
              <a:rPr lang="sv-SE" sz="2800" b="1" dirty="0"/>
              <a:t> </a:t>
            </a:r>
            <a:r>
              <a:rPr lang="sv-SE" sz="2800" b="1" dirty="0" err="1"/>
              <a:t>between</a:t>
            </a:r>
            <a:r>
              <a:rPr lang="sv-SE" sz="2800" b="1" dirty="0"/>
              <a:t> </a:t>
            </a:r>
            <a:r>
              <a:rPr lang="sv-SE" sz="2800" b="1" dirty="0" err="1"/>
              <a:t>two</a:t>
            </a:r>
            <a:r>
              <a:rPr lang="sv-SE" sz="2800" b="1" dirty="0"/>
              <a:t> </a:t>
            </a:r>
            <a:r>
              <a:rPr lang="sv-SE" sz="2800" b="1" dirty="0" err="1"/>
              <a:t>Italian</a:t>
            </a:r>
            <a:r>
              <a:rPr lang="sv-SE" sz="2800" b="1" dirty="0"/>
              <a:t> 				</a:t>
            </a:r>
            <a:r>
              <a:rPr lang="sv-SE" sz="2800" b="1" dirty="0" err="1"/>
              <a:t>companies</a:t>
            </a:r>
            <a:r>
              <a:rPr lang="sv-SE" sz="2800" b="1" dirty="0"/>
              <a:t>, art. 13 </a:t>
            </a:r>
            <a:r>
              <a:rPr lang="sv-SE" sz="2800" b="1" dirty="0" err="1"/>
              <a:t>Insolvency</a:t>
            </a:r>
            <a:r>
              <a:rPr lang="sv-SE" sz="2800" b="1" dirty="0"/>
              <a:t> </a:t>
            </a:r>
            <a:r>
              <a:rPr lang="sv-SE" sz="2800" b="1" dirty="0" err="1"/>
              <a:t>Regulation</a:t>
            </a:r>
            <a:r>
              <a:rPr lang="sv-SE" sz="2800" b="1" dirty="0"/>
              <a:t> 1346/2000)</a:t>
            </a:r>
          </a:p>
          <a:p>
            <a:pPr marL="0" indent="0">
              <a:buNone/>
            </a:pPr>
            <a:endParaRPr lang="sv-SE" sz="2800" b="1" dirty="0"/>
          </a:p>
          <a:p>
            <a:pPr marL="0" indent="0">
              <a:buNone/>
            </a:pPr>
            <a:endParaRPr lang="sv-SE" sz="3600" b="1" dirty="0"/>
          </a:p>
          <a:p>
            <a:pPr marL="857250" indent="-857250">
              <a:buFont typeface="+mj-lt"/>
              <a:buAutoNum type="romanUcPeriod" startAt="4"/>
            </a:pPr>
            <a:endParaRPr lang="sv-SE" sz="3600" b="1" dirty="0"/>
          </a:p>
        </p:txBody>
      </p:sp>
    </p:spTree>
    <p:extLst>
      <p:ext uri="{BB962C8B-B14F-4D97-AF65-F5344CB8AC3E}">
        <p14:creationId xmlns:p14="http://schemas.microsoft.com/office/powerpoint/2010/main" val="233162705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a:bodyPr>
          <a:lstStyle/>
          <a:p>
            <a:pPr lvl="0" defTabSz="914400" fontAlgn="base">
              <a:spcAft>
                <a:spcPct val="0"/>
              </a:spcAft>
              <a:buClr>
                <a:srgbClr val="000000"/>
              </a:buClr>
              <a:buSzPct val="75000"/>
              <a:buFont typeface="Wingdings" pitchFamily="1" charset="2"/>
              <a:buChar char="n"/>
            </a:pPr>
            <a:r>
              <a:rPr lang="en-US" sz="2400" kern="0" dirty="0">
                <a:solidFill>
                  <a:srgbClr val="000000"/>
                </a:solidFill>
              </a:rPr>
              <a:t>Clear distinction between preferences (§ 239) and transactions detrimental to the debtor (§ 238)</a:t>
            </a:r>
          </a:p>
          <a:p>
            <a:pPr lvl="0" defTabSz="914400" fontAlgn="base">
              <a:spcAft>
                <a:spcPct val="0"/>
              </a:spcAft>
              <a:buClr>
                <a:srgbClr val="000000"/>
              </a:buClr>
              <a:buSzPct val="75000"/>
              <a:buFont typeface="Wingdings" pitchFamily="1" charset="2"/>
              <a:buChar char="n"/>
            </a:pPr>
            <a:endParaRPr lang="en-US" sz="2400" kern="0" dirty="0">
              <a:solidFill>
                <a:srgbClr val="000000"/>
              </a:solidFill>
            </a:endParaRPr>
          </a:p>
          <a:p>
            <a:pPr lvl="0" defTabSz="914400" fontAlgn="base">
              <a:spcAft>
                <a:spcPct val="0"/>
              </a:spcAft>
              <a:buClr>
                <a:srgbClr val="000000"/>
              </a:buClr>
              <a:buSzPct val="75000"/>
              <a:buFont typeface="Wingdings" pitchFamily="1" charset="2"/>
              <a:buChar char="n"/>
            </a:pPr>
            <a:r>
              <a:rPr lang="en-US" sz="2400" b="1" kern="0" dirty="0">
                <a:solidFill>
                  <a:srgbClr val="000000"/>
                </a:solidFill>
              </a:rPr>
              <a:t>Sec. 238 IA</a:t>
            </a:r>
            <a:r>
              <a:rPr lang="en-US" sz="2400" kern="0" dirty="0">
                <a:solidFill>
                  <a:srgbClr val="000000"/>
                </a:solidFill>
              </a:rPr>
              <a:t>: </a:t>
            </a:r>
            <a:r>
              <a:rPr lang="en-US" sz="2400" i="1" kern="0" dirty="0">
                <a:solidFill>
                  <a:srgbClr val="000000"/>
                </a:solidFill>
              </a:rPr>
              <a:t>Transactions at an undervalue</a:t>
            </a:r>
          </a:p>
          <a:p>
            <a:pPr lvl="0" defTabSz="914400" fontAlgn="base">
              <a:spcAft>
                <a:spcPct val="0"/>
              </a:spcAft>
              <a:buClr>
                <a:srgbClr val="000000"/>
              </a:buClr>
              <a:buSzPct val="75000"/>
              <a:buFont typeface="Wingdings" pitchFamily="1" charset="2"/>
              <a:buChar char="n"/>
            </a:pPr>
            <a:r>
              <a:rPr lang="en-US" sz="2400" b="1" kern="0" dirty="0">
                <a:solidFill>
                  <a:srgbClr val="000000"/>
                </a:solidFill>
              </a:rPr>
              <a:t>Sec. 239 IA</a:t>
            </a:r>
            <a:r>
              <a:rPr lang="en-US" sz="2400" kern="0" dirty="0">
                <a:solidFill>
                  <a:srgbClr val="000000"/>
                </a:solidFill>
              </a:rPr>
              <a:t>: </a:t>
            </a:r>
            <a:r>
              <a:rPr lang="en-US" sz="2400" i="1" kern="0" dirty="0">
                <a:solidFill>
                  <a:srgbClr val="000000"/>
                </a:solidFill>
              </a:rPr>
              <a:t> Preferences</a:t>
            </a:r>
          </a:p>
          <a:p>
            <a:pPr lvl="0" defTabSz="914400" fontAlgn="base">
              <a:spcAft>
                <a:spcPct val="0"/>
              </a:spcAft>
              <a:buClr>
                <a:srgbClr val="000000"/>
              </a:buClr>
              <a:buSzPct val="75000"/>
              <a:buFont typeface="Wingdings" pitchFamily="1" charset="2"/>
              <a:buChar char="n"/>
            </a:pPr>
            <a:endParaRPr lang="en-US" sz="2400" kern="0" dirty="0">
              <a:solidFill>
                <a:srgbClr val="000000"/>
              </a:solidFill>
            </a:endParaRPr>
          </a:p>
          <a:p>
            <a:pPr lvl="0" defTabSz="914400" fontAlgn="base">
              <a:spcAft>
                <a:spcPct val="0"/>
              </a:spcAft>
              <a:buClr>
                <a:srgbClr val="000000"/>
              </a:buClr>
              <a:buSzPct val="75000"/>
              <a:buFont typeface="Wingdings" pitchFamily="1" charset="2"/>
              <a:buChar char="n"/>
            </a:pPr>
            <a:r>
              <a:rPr lang="en-US" sz="1800" kern="0" dirty="0">
                <a:solidFill>
                  <a:srgbClr val="000000"/>
                </a:solidFill>
              </a:rPr>
              <a:t>Sec. 244 IA: </a:t>
            </a:r>
            <a:r>
              <a:rPr lang="en-US" sz="1800" i="1" kern="0" dirty="0">
                <a:solidFill>
                  <a:srgbClr val="000000"/>
                </a:solidFill>
              </a:rPr>
              <a:t>Extortionate credit transactions</a:t>
            </a:r>
            <a:endParaRPr lang="en-US" sz="1800" kern="0" dirty="0">
              <a:solidFill>
                <a:srgbClr val="000000"/>
              </a:solidFill>
            </a:endParaRPr>
          </a:p>
          <a:p>
            <a:pPr lvl="0" defTabSz="914400" fontAlgn="base">
              <a:spcAft>
                <a:spcPct val="0"/>
              </a:spcAft>
              <a:buClr>
                <a:srgbClr val="000000"/>
              </a:buClr>
              <a:buSzPct val="75000"/>
              <a:buFont typeface="Wingdings" pitchFamily="1" charset="2"/>
              <a:buChar char="n"/>
            </a:pPr>
            <a:r>
              <a:rPr lang="en-US" sz="1800" kern="0" dirty="0">
                <a:solidFill>
                  <a:srgbClr val="000000"/>
                </a:solidFill>
              </a:rPr>
              <a:t>Sec. 245 IA: </a:t>
            </a:r>
            <a:r>
              <a:rPr lang="en-US" sz="1800" i="1" kern="0" dirty="0">
                <a:solidFill>
                  <a:srgbClr val="000000"/>
                </a:solidFill>
              </a:rPr>
              <a:t>Floating charge for past value</a:t>
            </a:r>
          </a:p>
          <a:p>
            <a:pPr lvl="0" defTabSz="914400" fontAlgn="base">
              <a:spcAft>
                <a:spcPct val="0"/>
              </a:spcAft>
              <a:buClr>
                <a:srgbClr val="000000"/>
              </a:buClr>
              <a:buSzPct val="75000"/>
              <a:buFont typeface="Wingdings" pitchFamily="1" charset="2"/>
              <a:buChar char="n"/>
            </a:pPr>
            <a:r>
              <a:rPr lang="en-US" sz="1800" b="1" kern="0" dirty="0">
                <a:solidFill>
                  <a:srgbClr val="000000"/>
                </a:solidFill>
              </a:rPr>
              <a:t>Sec. 423 IA: </a:t>
            </a:r>
            <a:r>
              <a:rPr lang="en-US" sz="1800" b="1" i="1" kern="0" dirty="0">
                <a:solidFill>
                  <a:srgbClr val="000000"/>
                </a:solidFill>
              </a:rPr>
              <a:t>Transactions defrauding creditors</a:t>
            </a:r>
            <a:endParaRPr lang="en-GB" sz="1800" b="1" kern="0" dirty="0">
              <a:solidFill>
                <a:srgbClr val="000000"/>
              </a:solidFill>
            </a:endParaRP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600" b="1" kern="0" dirty="0">
                <a:solidFill>
                  <a:srgbClr val="000000"/>
                </a:solidFill>
                <a:latin typeface="+mn-lt"/>
              </a:rPr>
              <a:t>England</a:t>
            </a:r>
            <a:endParaRPr lang="nl-NL" b="1" dirty="0">
              <a:latin typeface="+mn-lt"/>
            </a:endParaRPr>
          </a:p>
        </p:txBody>
      </p:sp>
    </p:spTree>
    <p:extLst>
      <p:ext uri="{BB962C8B-B14F-4D97-AF65-F5344CB8AC3E}">
        <p14:creationId xmlns:p14="http://schemas.microsoft.com/office/powerpoint/2010/main" val="190492356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fontScale="92500" lnSpcReduction="10000"/>
          </a:bodyPr>
          <a:lstStyle/>
          <a:p>
            <a:pPr lvl="0" defTabSz="914400" fontAlgn="base">
              <a:lnSpc>
                <a:spcPct val="90000"/>
              </a:lnSpc>
              <a:spcAft>
                <a:spcPct val="0"/>
              </a:spcAft>
              <a:buClr>
                <a:srgbClr val="000000"/>
              </a:buClr>
              <a:buSzPct val="75000"/>
              <a:buFont typeface="Wingdings" pitchFamily="1" charset="2"/>
              <a:buChar char="n"/>
            </a:pPr>
            <a:r>
              <a:rPr lang="en-US" sz="2200" kern="0" dirty="0">
                <a:solidFill>
                  <a:srgbClr val="000000"/>
                </a:solidFill>
              </a:rPr>
              <a:t>§ 130, 131 solely on preferences and general provision § 133 applicable on both preferences and legal acts detrimental to debtor</a:t>
            </a:r>
          </a:p>
          <a:p>
            <a:pPr lvl="0" defTabSz="914400" fontAlgn="base">
              <a:lnSpc>
                <a:spcPct val="90000"/>
              </a:lnSpc>
              <a:spcAft>
                <a:spcPct val="0"/>
              </a:spcAft>
              <a:buClr>
                <a:srgbClr val="000000"/>
              </a:buClr>
              <a:buSzPct val="75000"/>
              <a:buFont typeface="Wingdings" pitchFamily="1" charset="2"/>
              <a:buChar char="n"/>
            </a:pPr>
            <a:endParaRPr lang="en-US" sz="2000" kern="0" dirty="0">
              <a:solidFill>
                <a:srgbClr val="000000"/>
              </a:solidFill>
            </a:endParaRPr>
          </a:p>
          <a:p>
            <a:pPr lvl="0" defTabSz="914400" fontAlgn="base">
              <a:lnSpc>
                <a:spcPct val="90000"/>
              </a:lnSpc>
              <a:spcAft>
                <a:spcPct val="0"/>
              </a:spcAft>
              <a:buClr>
                <a:srgbClr val="000000"/>
              </a:buClr>
              <a:buSzPct val="75000"/>
              <a:buFont typeface="Wingdings" pitchFamily="1" charset="2"/>
              <a:buChar char="n"/>
            </a:pPr>
            <a:r>
              <a:rPr lang="en-US" sz="2200" b="1" kern="0" dirty="0">
                <a:solidFill>
                  <a:srgbClr val="000000"/>
                </a:solidFill>
              </a:rPr>
              <a:t>sec. 130 </a:t>
            </a:r>
            <a:r>
              <a:rPr lang="en-US" sz="2200" b="1" kern="0" dirty="0" err="1">
                <a:solidFill>
                  <a:srgbClr val="000000"/>
                </a:solidFill>
              </a:rPr>
              <a:t>InsO</a:t>
            </a:r>
            <a:r>
              <a:rPr lang="en-US" sz="2200" kern="0" dirty="0">
                <a:solidFill>
                  <a:srgbClr val="000000"/>
                </a:solidFill>
              </a:rPr>
              <a:t>: Congruent Performance (</a:t>
            </a:r>
            <a:r>
              <a:rPr lang="en-US" sz="2200" i="1" kern="0" dirty="0" err="1">
                <a:solidFill>
                  <a:srgbClr val="000000"/>
                </a:solidFill>
              </a:rPr>
              <a:t>kongruente</a:t>
            </a:r>
            <a:r>
              <a:rPr lang="en-US" sz="2200" i="1" kern="0" dirty="0">
                <a:solidFill>
                  <a:srgbClr val="000000"/>
                </a:solidFill>
              </a:rPr>
              <a:t> </a:t>
            </a:r>
            <a:r>
              <a:rPr lang="en-US" sz="2200" i="1" kern="0" dirty="0" err="1">
                <a:solidFill>
                  <a:srgbClr val="000000"/>
                </a:solidFill>
              </a:rPr>
              <a:t>Deckung</a:t>
            </a:r>
            <a:r>
              <a:rPr lang="en-US" sz="2200" kern="0" dirty="0">
                <a:solidFill>
                  <a:srgbClr val="000000"/>
                </a:solidFill>
              </a:rPr>
              <a:t>).</a:t>
            </a:r>
          </a:p>
          <a:p>
            <a:pPr lvl="0" defTabSz="914400" fontAlgn="base">
              <a:lnSpc>
                <a:spcPct val="90000"/>
              </a:lnSpc>
              <a:spcAft>
                <a:spcPct val="0"/>
              </a:spcAft>
              <a:buClr>
                <a:srgbClr val="000000"/>
              </a:buClr>
              <a:buSzPct val="75000"/>
              <a:buFont typeface="Wingdings" pitchFamily="1" charset="2"/>
              <a:buChar char="n"/>
            </a:pPr>
            <a:r>
              <a:rPr lang="en-US" sz="2200" b="1" kern="0" dirty="0">
                <a:solidFill>
                  <a:srgbClr val="000000"/>
                </a:solidFill>
              </a:rPr>
              <a:t>sec. 131 </a:t>
            </a:r>
            <a:r>
              <a:rPr lang="en-US" sz="2200" b="1" kern="0" dirty="0" err="1">
                <a:solidFill>
                  <a:srgbClr val="000000"/>
                </a:solidFill>
              </a:rPr>
              <a:t>InsO</a:t>
            </a:r>
            <a:r>
              <a:rPr lang="en-US" sz="2200" kern="0" dirty="0">
                <a:solidFill>
                  <a:srgbClr val="000000"/>
                </a:solidFill>
              </a:rPr>
              <a:t>: Incongruent Performance (</a:t>
            </a:r>
            <a:r>
              <a:rPr lang="en-US" sz="2200" i="1" kern="0" dirty="0" err="1">
                <a:solidFill>
                  <a:srgbClr val="000000"/>
                </a:solidFill>
              </a:rPr>
              <a:t>inkongruente</a:t>
            </a:r>
            <a:r>
              <a:rPr lang="en-US" sz="2200" i="1" kern="0" dirty="0">
                <a:solidFill>
                  <a:srgbClr val="000000"/>
                </a:solidFill>
              </a:rPr>
              <a:t> </a:t>
            </a:r>
            <a:r>
              <a:rPr lang="en-US" sz="2200" i="1" kern="0" dirty="0" err="1">
                <a:solidFill>
                  <a:srgbClr val="000000"/>
                </a:solidFill>
              </a:rPr>
              <a:t>Deckung</a:t>
            </a:r>
            <a:r>
              <a:rPr lang="en-US" sz="2200" kern="0" dirty="0">
                <a:solidFill>
                  <a:srgbClr val="000000"/>
                </a:solidFill>
              </a:rPr>
              <a:t>)</a:t>
            </a:r>
          </a:p>
          <a:p>
            <a:pPr lvl="0" defTabSz="914400" fontAlgn="base">
              <a:lnSpc>
                <a:spcPct val="90000"/>
              </a:lnSpc>
              <a:spcAft>
                <a:spcPct val="0"/>
              </a:spcAft>
              <a:buClr>
                <a:srgbClr val="000000"/>
              </a:buClr>
              <a:buSzPct val="75000"/>
              <a:buFont typeface="Wingdings" pitchFamily="1" charset="2"/>
              <a:buChar char="n"/>
            </a:pPr>
            <a:endParaRPr lang="en-US" sz="2000" kern="0" dirty="0">
              <a:solidFill>
                <a:srgbClr val="000000"/>
              </a:solidFill>
            </a:endParaRPr>
          </a:p>
          <a:p>
            <a:pPr lvl="0" defTabSz="914400" fontAlgn="base">
              <a:lnSpc>
                <a:spcPct val="90000"/>
              </a:lnSpc>
              <a:spcAft>
                <a:spcPct val="0"/>
              </a:spcAft>
              <a:buClr>
                <a:srgbClr val="000000"/>
              </a:buClr>
              <a:buSzPct val="75000"/>
              <a:buFont typeface="Wingdings" pitchFamily="1" charset="2"/>
              <a:buChar char="n"/>
            </a:pPr>
            <a:r>
              <a:rPr lang="en-US" sz="2000" kern="0" dirty="0">
                <a:solidFill>
                  <a:srgbClr val="000000"/>
                </a:solidFill>
              </a:rPr>
              <a:t>sec. 132 </a:t>
            </a:r>
            <a:r>
              <a:rPr lang="en-US" sz="2000" kern="0" dirty="0" err="1">
                <a:solidFill>
                  <a:srgbClr val="000000"/>
                </a:solidFill>
              </a:rPr>
              <a:t>InsO</a:t>
            </a:r>
            <a:r>
              <a:rPr lang="en-US" sz="2000" kern="0" dirty="0">
                <a:solidFill>
                  <a:srgbClr val="000000"/>
                </a:solidFill>
              </a:rPr>
              <a:t>: Immediate detrimental act.</a:t>
            </a:r>
          </a:p>
          <a:p>
            <a:pPr lvl="0" defTabSz="914400" fontAlgn="base">
              <a:lnSpc>
                <a:spcPct val="90000"/>
              </a:lnSpc>
              <a:spcAft>
                <a:spcPct val="0"/>
              </a:spcAft>
              <a:buClr>
                <a:srgbClr val="000000"/>
              </a:buClr>
              <a:buSzPct val="75000"/>
              <a:buFont typeface="Wingdings" pitchFamily="1" charset="2"/>
              <a:buChar char="n"/>
            </a:pPr>
            <a:endParaRPr lang="en-US" sz="2000" kern="0" dirty="0">
              <a:solidFill>
                <a:srgbClr val="000000"/>
              </a:solidFill>
            </a:endParaRPr>
          </a:p>
          <a:p>
            <a:pPr lvl="0" defTabSz="914400" fontAlgn="base">
              <a:lnSpc>
                <a:spcPct val="90000"/>
              </a:lnSpc>
              <a:spcAft>
                <a:spcPct val="0"/>
              </a:spcAft>
              <a:buClr>
                <a:srgbClr val="000000"/>
              </a:buClr>
              <a:buSzPct val="75000"/>
              <a:buFont typeface="Wingdings" pitchFamily="1" charset="2"/>
              <a:buChar char="n"/>
            </a:pPr>
            <a:r>
              <a:rPr lang="en-US" sz="2200" b="1" kern="0" dirty="0">
                <a:solidFill>
                  <a:srgbClr val="000000"/>
                </a:solidFill>
              </a:rPr>
              <a:t>sec. 133 </a:t>
            </a:r>
            <a:r>
              <a:rPr lang="en-US" sz="2200" b="1" kern="0" dirty="0" err="1">
                <a:solidFill>
                  <a:srgbClr val="000000"/>
                </a:solidFill>
              </a:rPr>
              <a:t>InsO</a:t>
            </a:r>
            <a:r>
              <a:rPr lang="en-US" sz="2200" kern="0" dirty="0">
                <a:solidFill>
                  <a:srgbClr val="000000"/>
                </a:solidFill>
              </a:rPr>
              <a:t>: Willful disadvantage (</a:t>
            </a:r>
            <a:r>
              <a:rPr lang="en-US" sz="2200" i="1" kern="0" dirty="0" err="1">
                <a:solidFill>
                  <a:srgbClr val="000000"/>
                </a:solidFill>
              </a:rPr>
              <a:t>vorsätzliche</a:t>
            </a:r>
            <a:r>
              <a:rPr lang="en-US" sz="2200" i="1" kern="0" dirty="0">
                <a:solidFill>
                  <a:srgbClr val="000000"/>
                </a:solidFill>
              </a:rPr>
              <a:t> </a:t>
            </a:r>
            <a:r>
              <a:rPr lang="en-US" sz="2200" i="1" kern="0" dirty="0" err="1">
                <a:solidFill>
                  <a:srgbClr val="000000"/>
                </a:solidFill>
              </a:rPr>
              <a:t>Benachteiligung</a:t>
            </a:r>
            <a:r>
              <a:rPr lang="en-US" sz="2200" kern="0" dirty="0">
                <a:solidFill>
                  <a:srgbClr val="000000"/>
                </a:solidFill>
              </a:rPr>
              <a:t>).</a:t>
            </a:r>
          </a:p>
          <a:p>
            <a:pPr lvl="0" defTabSz="914400" fontAlgn="base">
              <a:lnSpc>
                <a:spcPct val="90000"/>
              </a:lnSpc>
              <a:spcAft>
                <a:spcPct val="0"/>
              </a:spcAft>
              <a:buClr>
                <a:srgbClr val="000000"/>
              </a:buClr>
              <a:buSzPct val="75000"/>
              <a:buFont typeface="Wingdings" pitchFamily="1" charset="2"/>
              <a:buChar char="n"/>
            </a:pPr>
            <a:endParaRPr lang="en-US" sz="2000" b="1" kern="0" dirty="0">
              <a:solidFill>
                <a:srgbClr val="000000"/>
              </a:solidFill>
            </a:endParaRPr>
          </a:p>
          <a:p>
            <a:pPr lvl="0" defTabSz="914400" fontAlgn="base">
              <a:lnSpc>
                <a:spcPct val="90000"/>
              </a:lnSpc>
              <a:spcAft>
                <a:spcPct val="0"/>
              </a:spcAft>
              <a:buClr>
                <a:srgbClr val="000000"/>
              </a:buClr>
              <a:buSzPct val="75000"/>
              <a:buFont typeface="Wingdings" pitchFamily="1" charset="2"/>
              <a:buChar char="n"/>
            </a:pPr>
            <a:r>
              <a:rPr lang="en-US" sz="2000" kern="0" dirty="0">
                <a:solidFill>
                  <a:srgbClr val="000000"/>
                </a:solidFill>
              </a:rPr>
              <a:t>sec. 134 </a:t>
            </a:r>
            <a:r>
              <a:rPr lang="en-US" sz="2000" kern="0" dirty="0" err="1">
                <a:solidFill>
                  <a:srgbClr val="000000"/>
                </a:solidFill>
              </a:rPr>
              <a:t>InsO</a:t>
            </a:r>
            <a:r>
              <a:rPr lang="en-US" sz="2000" kern="0" dirty="0">
                <a:solidFill>
                  <a:srgbClr val="000000"/>
                </a:solidFill>
              </a:rPr>
              <a:t>: Acts not against value received</a:t>
            </a:r>
          </a:p>
          <a:p>
            <a:pPr lvl="0" defTabSz="914400" fontAlgn="base">
              <a:lnSpc>
                <a:spcPct val="90000"/>
              </a:lnSpc>
              <a:spcAft>
                <a:spcPct val="0"/>
              </a:spcAft>
              <a:buClr>
                <a:srgbClr val="000000"/>
              </a:buClr>
              <a:buSzPct val="75000"/>
              <a:buFont typeface="Wingdings" pitchFamily="1" charset="2"/>
              <a:buChar char="n"/>
            </a:pPr>
            <a:r>
              <a:rPr lang="en-US" sz="2000" kern="0" dirty="0">
                <a:solidFill>
                  <a:srgbClr val="000000"/>
                </a:solidFill>
              </a:rPr>
              <a:t>sec. 135/136 </a:t>
            </a:r>
            <a:r>
              <a:rPr lang="en-US" sz="2000" kern="0" dirty="0" err="1">
                <a:solidFill>
                  <a:srgbClr val="000000"/>
                </a:solidFill>
              </a:rPr>
              <a:t>InsO</a:t>
            </a:r>
            <a:r>
              <a:rPr lang="en-US" sz="2000" kern="0" dirty="0">
                <a:solidFill>
                  <a:srgbClr val="000000"/>
                </a:solidFill>
              </a:rPr>
              <a:t>: Shareholder loans and the like</a:t>
            </a:r>
            <a:endParaRPr lang="en-GB" sz="2400" kern="0" dirty="0">
              <a:solidFill>
                <a:srgbClr val="000000"/>
              </a:solidFill>
            </a:endParaRP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600" b="1" kern="0" dirty="0">
                <a:solidFill>
                  <a:srgbClr val="000000"/>
                </a:solidFill>
                <a:latin typeface="+mn-lt"/>
              </a:rPr>
              <a:t>Germany</a:t>
            </a:r>
            <a:endParaRPr lang="nl-NL" b="1" dirty="0">
              <a:latin typeface="+mn-lt"/>
            </a:endParaRPr>
          </a:p>
        </p:txBody>
      </p:sp>
    </p:spTree>
    <p:extLst>
      <p:ext uri="{BB962C8B-B14F-4D97-AF65-F5344CB8AC3E}">
        <p14:creationId xmlns:p14="http://schemas.microsoft.com/office/powerpoint/2010/main" val="851538648"/>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a:bodyPr>
          <a:lstStyle/>
          <a:p>
            <a:pPr defTabSz="914400" fontAlgn="base">
              <a:lnSpc>
                <a:spcPct val="90000"/>
              </a:lnSpc>
              <a:spcAft>
                <a:spcPct val="0"/>
              </a:spcAft>
              <a:buClr>
                <a:srgbClr val="000000"/>
              </a:buClr>
              <a:buSzPct val="75000"/>
              <a:buFont typeface="Wingdings" pitchFamily="1" charset="2"/>
              <a:buChar char="n"/>
            </a:pPr>
            <a:r>
              <a:rPr lang="en-US" sz="2400" kern="0" dirty="0">
                <a:solidFill>
                  <a:srgbClr val="000000"/>
                </a:solidFill>
              </a:rPr>
              <a:t>The General rule: </a:t>
            </a:r>
            <a:r>
              <a:rPr lang="en-US" sz="2400" b="1" kern="0" dirty="0">
                <a:solidFill>
                  <a:srgbClr val="000000"/>
                </a:solidFill>
              </a:rPr>
              <a:t>sec 4:5 Bankruptcy Act </a:t>
            </a:r>
            <a:r>
              <a:rPr lang="en-US" sz="2400" kern="0" dirty="0">
                <a:solidFill>
                  <a:srgbClr val="000000"/>
                </a:solidFill>
              </a:rPr>
              <a:t>(BA) regarding unfair transactions (compare </a:t>
            </a:r>
            <a:r>
              <a:rPr lang="en-US" sz="2400" i="1" kern="0" dirty="0" err="1">
                <a:solidFill>
                  <a:srgbClr val="000000"/>
                </a:solidFill>
              </a:rPr>
              <a:t>Actio</a:t>
            </a:r>
            <a:r>
              <a:rPr lang="en-US" sz="2400" i="1" kern="0" dirty="0">
                <a:solidFill>
                  <a:srgbClr val="000000"/>
                </a:solidFill>
              </a:rPr>
              <a:t> </a:t>
            </a:r>
            <a:r>
              <a:rPr lang="en-US" sz="2400" i="1" kern="0" dirty="0" err="1">
                <a:solidFill>
                  <a:srgbClr val="000000"/>
                </a:solidFill>
              </a:rPr>
              <a:t>Pauliana</a:t>
            </a:r>
            <a:r>
              <a:rPr lang="en-US" sz="2400" kern="0" dirty="0">
                <a:solidFill>
                  <a:srgbClr val="000000"/>
                </a:solidFill>
              </a:rPr>
              <a:t>). The look back period is 5 years for non-insiders, and unlimited for insiders. </a:t>
            </a:r>
          </a:p>
          <a:p>
            <a:pPr lvl="1" defTabSz="914400" fontAlgn="base">
              <a:lnSpc>
                <a:spcPct val="90000"/>
              </a:lnSpc>
              <a:spcAft>
                <a:spcPct val="0"/>
              </a:spcAft>
              <a:buClr>
                <a:srgbClr val="000000"/>
              </a:buClr>
              <a:buSzPct val="75000"/>
              <a:buFont typeface="Wingdings" pitchFamily="1" charset="2"/>
              <a:buChar char="n"/>
            </a:pPr>
            <a:r>
              <a:rPr lang="en-US" sz="2000" kern="0" dirty="0">
                <a:solidFill>
                  <a:srgbClr val="000000"/>
                </a:solidFill>
              </a:rPr>
              <a:t>Proof of insolvency and that the counterparty had or ought to have had knowledge thereof are important requirements. </a:t>
            </a:r>
          </a:p>
          <a:p>
            <a:pPr lvl="1" defTabSz="914400" fontAlgn="base">
              <a:lnSpc>
                <a:spcPct val="90000"/>
              </a:lnSpc>
              <a:spcAft>
                <a:spcPct val="0"/>
              </a:spcAft>
              <a:buClr>
                <a:srgbClr val="000000"/>
              </a:buClr>
              <a:buSzPct val="75000"/>
              <a:buFont typeface="Wingdings" pitchFamily="1" charset="2"/>
              <a:buChar char="n"/>
            </a:pPr>
            <a:endParaRPr lang="en-US" sz="1600" kern="0" dirty="0">
              <a:solidFill>
                <a:srgbClr val="000000"/>
              </a:solidFill>
            </a:endParaRPr>
          </a:p>
          <a:p>
            <a:pPr lvl="0" defTabSz="914400" fontAlgn="base">
              <a:lnSpc>
                <a:spcPct val="90000"/>
              </a:lnSpc>
              <a:spcAft>
                <a:spcPct val="0"/>
              </a:spcAft>
              <a:buClr>
                <a:srgbClr val="000000"/>
              </a:buClr>
              <a:buSzPct val="75000"/>
              <a:buFont typeface="Wingdings" pitchFamily="1" charset="2"/>
              <a:buChar char="n"/>
            </a:pPr>
            <a:r>
              <a:rPr lang="en-US" sz="2400" kern="0" dirty="0">
                <a:solidFill>
                  <a:srgbClr val="000000"/>
                </a:solidFill>
              </a:rPr>
              <a:t>Special objective rules, the look back period is 3 months for non-insiders and 2 years for insiders: </a:t>
            </a:r>
          </a:p>
          <a:p>
            <a:pPr lvl="1" defTabSz="914400" fontAlgn="base">
              <a:lnSpc>
                <a:spcPct val="90000"/>
              </a:lnSpc>
              <a:spcAft>
                <a:spcPct val="0"/>
              </a:spcAft>
              <a:buClr>
                <a:srgbClr val="000000"/>
              </a:buClr>
              <a:buSzPct val="75000"/>
              <a:buFont typeface="Wingdings" pitchFamily="1" charset="2"/>
              <a:buChar char="n"/>
            </a:pPr>
            <a:r>
              <a:rPr lang="en-US" sz="2000" b="1" kern="0" dirty="0">
                <a:solidFill>
                  <a:srgbClr val="000000"/>
                </a:solidFill>
              </a:rPr>
              <a:t>Gifts, sec. 4:6 BA</a:t>
            </a:r>
            <a:r>
              <a:rPr lang="en-US" sz="2000" kern="0" dirty="0">
                <a:solidFill>
                  <a:srgbClr val="000000"/>
                </a:solidFill>
              </a:rPr>
              <a:t>.</a:t>
            </a:r>
          </a:p>
          <a:p>
            <a:pPr lvl="1" defTabSz="914400" fontAlgn="base">
              <a:lnSpc>
                <a:spcPct val="90000"/>
              </a:lnSpc>
              <a:spcAft>
                <a:spcPct val="0"/>
              </a:spcAft>
              <a:buClr>
                <a:srgbClr val="000000"/>
              </a:buClr>
              <a:buSzPct val="75000"/>
              <a:buFont typeface="Wingdings" pitchFamily="1" charset="2"/>
              <a:buChar char="n"/>
            </a:pPr>
            <a:r>
              <a:rPr lang="en-US" sz="2000" b="1" kern="0" dirty="0">
                <a:solidFill>
                  <a:srgbClr val="000000"/>
                </a:solidFill>
              </a:rPr>
              <a:t>Debt payments</a:t>
            </a:r>
            <a:r>
              <a:rPr lang="en-US" sz="2000" kern="0" dirty="0">
                <a:solidFill>
                  <a:srgbClr val="000000"/>
                </a:solidFill>
              </a:rPr>
              <a:t>, 4:10 BA</a:t>
            </a:r>
          </a:p>
          <a:p>
            <a:pPr lvl="1" defTabSz="914400" fontAlgn="base">
              <a:lnSpc>
                <a:spcPct val="90000"/>
              </a:lnSpc>
              <a:spcAft>
                <a:spcPct val="0"/>
              </a:spcAft>
              <a:buClr>
                <a:srgbClr val="000000"/>
              </a:buClr>
              <a:buSzPct val="75000"/>
              <a:buFont typeface="Wingdings" pitchFamily="1" charset="2"/>
              <a:buChar char="n"/>
            </a:pPr>
            <a:r>
              <a:rPr lang="en-US" sz="2000" b="1" kern="0" dirty="0">
                <a:solidFill>
                  <a:srgbClr val="000000"/>
                </a:solidFill>
              </a:rPr>
              <a:t>Late perfection of security</a:t>
            </a:r>
            <a:r>
              <a:rPr lang="en-US" sz="2000" kern="0" dirty="0">
                <a:solidFill>
                  <a:srgbClr val="000000"/>
                </a:solidFill>
              </a:rPr>
              <a:t>, 4:12 BA</a:t>
            </a:r>
            <a:endParaRPr lang="en-GB" sz="2400" b="1" kern="0" dirty="0">
              <a:solidFill>
                <a:srgbClr val="000000"/>
              </a:solidFill>
            </a:endParaRP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600" b="1" kern="0" dirty="0">
                <a:solidFill>
                  <a:srgbClr val="000000"/>
                </a:solidFill>
              </a:rPr>
              <a:t>Sweden</a:t>
            </a:r>
            <a:endParaRPr lang="nl-NL" b="1" dirty="0"/>
          </a:p>
        </p:txBody>
      </p:sp>
    </p:spTree>
    <p:extLst>
      <p:ext uri="{BB962C8B-B14F-4D97-AF65-F5344CB8AC3E}">
        <p14:creationId xmlns:p14="http://schemas.microsoft.com/office/powerpoint/2010/main" val="410973115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fontScale="92500"/>
          </a:bodyPr>
          <a:lstStyle/>
          <a:p>
            <a:pPr lvl="0" defTabSz="914400" eaLnBrk="0" fontAlgn="base" hangingPunct="0">
              <a:spcAft>
                <a:spcPct val="0"/>
              </a:spcAft>
              <a:buClr>
                <a:srgbClr val="000000"/>
              </a:buClr>
              <a:buSzPct val="75000"/>
              <a:buFont typeface="Wingdings" pitchFamily="1" charset="2"/>
              <a:buChar char="n"/>
            </a:pPr>
            <a:r>
              <a:rPr lang="en-US" sz="2400" kern="0" dirty="0">
                <a:solidFill>
                  <a:srgbClr val="000000"/>
                </a:solidFill>
              </a:rPr>
              <a:t>§ 96, 97 on acts detrimental to debtor and § 99 on preferences.</a:t>
            </a:r>
          </a:p>
          <a:p>
            <a:pPr marL="0" lvl="0" indent="0" defTabSz="914400" eaLnBrk="0" fontAlgn="base" hangingPunct="0">
              <a:spcAft>
                <a:spcPct val="0"/>
              </a:spcAft>
              <a:buClr>
                <a:srgbClr val="000000"/>
              </a:buClr>
              <a:buSzPct val="75000"/>
              <a:buNone/>
            </a:pPr>
            <a:endParaRPr lang="nl-NL"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nl-NL" sz="2400" b="1" kern="0" dirty="0">
                <a:solidFill>
                  <a:srgbClr val="000000"/>
                </a:solidFill>
              </a:rPr>
              <a:t>Article 96 LIL</a:t>
            </a:r>
            <a:r>
              <a:rPr lang="nl-NL" sz="2400" kern="0" dirty="0">
                <a:solidFill>
                  <a:srgbClr val="000000"/>
                </a:solidFill>
              </a:rPr>
              <a:t>: ‘Losses caused to </a:t>
            </a:r>
            <a:r>
              <a:rPr lang="nl-NL" sz="2400" kern="0" dirty="0" err="1">
                <a:solidFill>
                  <a:srgbClr val="000000"/>
                </a:solidFill>
              </a:rPr>
              <a:t>debtor</a:t>
            </a:r>
            <a:r>
              <a:rPr lang="nl-NL" sz="2400" kern="0" dirty="0">
                <a:solidFill>
                  <a:srgbClr val="000000"/>
                </a:solidFill>
              </a:rPr>
              <a:t>’</a:t>
            </a:r>
          </a:p>
          <a:p>
            <a:pPr lvl="0" defTabSz="914400" eaLnBrk="0" fontAlgn="base" hangingPunct="0">
              <a:spcAft>
                <a:spcPct val="0"/>
              </a:spcAft>
              <a:buClr>
                <a:srgbClr val="000000"/>
              </a:buClr>
              <a:buSzPct val="75000"/>
              <a:buFont typeface="Wingdings" pitchFamily="1" charset="2"/>
              <a:buChar char="n"/>
            </a:pPr>
            <a:r>
              <a:rPr lang="nl-NL" sz="2400" b="1" kern="0" dirty="0">
                <a:solidFill>
                  <a:srgbClr val="000000"/>
                </a:solidFill>
              </a:rPr>
              <a:t>Article 97 LIL</a:t>
            </a:r>
            <a:r>
              <a:rPr lang="nl-NL" sz="2400" kern="0" dirty="0">
                <a:solidFill>
                  <a:srgbClr val="000000"/>
                </a:solidFill>
              </a:rPr>
              <a:t>: Transactions without compensation</a:t>
            </a:r>
          </a:p>
          <a:p>
            <a:pPr lvl="0" defTabSz="914400" eaLnBrk="0" fontAlgn="base" hangingPunct="0">
              <a:spcAft>
                <a:spcPct val="0"/>
              </a:spcAft>
              <a:buClr>
                <a:srgbClr val="000000"/>
              </a:buClr>
              <a:buSzPct val="75000"/>
              <a:buFont typeface="Wingdings" pitchFamily="1" charset="2"/>
              <a:buChar char="n"/>
            </a:pPr>
            <a:endParaRPr lang="nl-NL"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nl-NL" sz="2400" kern="0" dirty="0">
                <a:solidFill>
                  <a:srgbClr val="000000"/>
                </a:solidFill>
              </a:rPr>
              <a:t>Article 98 LIL: Late registration of pledge </a:t>
            </a:r>
            <a:r>
              <a:rPr lang="nl-NL" sz="2400" kern="0" dirty="0" err="1">
                <a:solidFill>
                  <a:srgbClr val="000000"/>
                </a:solidFill>
              </a:rPr>
              <a:t>after</a:t>
            </a:r>
            <a:r>
              <a:rPr lang="nl-NL" sz="2400" kern="0" dirty="0">
                <a:solidFill>
                  <a:srgbClr val="000000"/>
                </a:solidFill>
              </a:rPr>
              <a:t> opening</a:t>
            </a:r>
          </a:p>
          <a:p>
            <a:pPr lvl="0" defTabSz="914400" eaLnBrk="0" fontAlgn="base" hangingPunct="0">
              <a:spcAft>
                <a:spcPct val="0"/>
              </a:spcAft>
              <a:buClr>
                <a:srgbClr val="000000"/>
              </a:buClr>
              <a:buSzPct val="75000"/>
              <a:buFont typeface="Wingdings" pitchFamily="1" charset="2"/>
              <a:buChar char="n"/>
            </a:pPr>
            <a:endParaRPr lang="nl-NL"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nl-NL" sz="2400" b="1" kern="0" dirty="0">
                <a:solidFill>
                  <a:srgbClr val="000000"/>
                </a:solidFill>
              </a:rPr>
              <a:t>Article 99 LIL</a:t>
            </a:r>
            <a:r>
              <a:rPr lang="nl-NL" sz="2400" kern="0" dirty="0">
                <a:solidFill>
                  <a:srgbClr val="000000"/>
                </a:solidFill>
              </a:rPr>
              <a:t>: Amounts paid for the settlement of debts (preferences)</a:t>
            </a:r>
          </a:p>
          <a:p>
            <a:pPr lvl="0" defTabSz="914400" fontAlgn="base">
              <a:lnSpc>
                <a:spcPct val="90000"/>
              </a:lnSpc>
              <a:spcAft>
                <a:spcPct val="0"/>
              </a:spcAft>
              <a:buClr>
                <a:srgbClr val="000000"/>
              </a:buClr>
              <a:buSzPct val="75000"/>
              <a:buFont typeface="Wingdings" pitchFamily="1" charset="2"/>
              <a:buChar char="n"/>
            </a:pPr>
            <a:endParaRPr lang="en-GB" sz="2400" kern="0" dirty="0">
              <a:solidFill>
                <a:srgbClr val="000000"/>
              </a:solidFill>
              <a:latin typeface="Arial"/>
            </a:endParaRP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600" b="1" kern="0" dirty="0">
                <a:solidFill>
                  <a:srgbClr val="000000"/>
                </a:solidFill>
                <a:latin typeface="+mn-lt"/>
              </a:rPr>
              <a:t>Latvia</a:t>
            </a:r>
            <a:endParaRPr lang="nl-NL" b="1" dirty="0">
              <a:latin typeface="+mn-lt"/>
            </a:endParaRPr>
          </a:p>
        </p:txBody>
      </p:sp>
    </p:spTree>
    <p:extLst>
      <p:ext uri="{BB962C8B-B14F-4D97-AF65-F5344CB8AC3E}">
        <p14:creationId xmlns:p14="http://schemas.microsoft.com/office/powerpoint/2010/main" val="97200341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ktangel 3"/>
          <p:cNvSpPr/>
          <p:nvPr/>
        </p:nvSpPr>
        <p:spPr>
          <a:xfrm>
            <a:off x="659219" y="1834699"/>
            <a:ext cx="7931888" cy="3970318"/>
          </a:xfrm>
          <a:prstGeom prst="rect">
            <a:avLst/>
          </a:prstGeom>
        </p:spPr>
        <p:txBody>
          <a:bodyPr wrap="square">
            <a:spAutoFit/>
          </a:bodyPr>
          <a:lstStyle/>
          <a:p>
            <a:pPr marL="571500" marR="0" lvl="0" indent="-571500" algn="l" defTabSz="457200" rtl="0" eaLnBrk="1" fontAlgn="auto" latinLnBrk="0" hangingPunct="1">
              <a:lnSpc>
                <a:spcPct val="100000"/>
              </a:lnSpc>
              <a:spcBef>
                <a:spcPts val="0"/>
              </a:spcBef>
              <a:spcAft>
                <a:spcPts val="0"/>
              </a:spcAft>
              <a:buClrTx/>
              <a:buSzTx/>
              <a:buFont typeface="+mj-lt"/>
              <a:buAutoNum type="romanUcPeriod" startAt="3"/>
              <a:tabLst/>
              <a:defRPr/>
            </a:pPr>
            <a:endParaRPr kumimoji="0" lang="sv-SE" sz="2000" b="0" i="0" u="none" strike="noStrike" kern="1200" cap="none" spc="0" normalizeH="0" baseline="0" noProof="0" dirty="0">
              <a:ln>
                <a:noFill/>
              </a:ln>
              <a:solidFill>
                <a:prstClr val="black"/>
              </a:solidFill>
              <a:effectLst/>
              <a:uLnTx/>
              <a:uFillTx/>
              <a:latin typeface="Calibri"/>
              <a:ea typeface="+mn-ea"/>
              <a:cs typeface="+mn-cs"/>
            </a:endParaRPr>
          </a:p>
          <a:p>
            <a:pPr marL="857250" marR="0" lvl="0" indent="-857250" algn="l" defTabSz="457200" rtl="0" eaLnBrk="1" fontAlgn="auto" latinLnBrk="0" hangingPunct="1">
              <a:lnSpc>
                <a:spcPct val="100000"/>
              </a:lnSpc>
              <a:spcBef>
                <a:spcPts val="0"/>
              </a:spcBef>
              <a:spcAft>
                <a:spcPts val="0"/>
              </a:spcAft>
              <a:buClrTx/>
              <a:buSzTx/>
              <a:buFont typeface="+mj-lt"/>
              <a:buAutoNum type="romanUcPeriod" startAt="4"/>
              <a:tabLst/>
              <a:defRPr/>
            </a:pPr>
            <a:r>
              <a:rPr kumimoji="0" lang="sv-SE" sz="4400" b="1" i="0" u="none" strike="noStrike" kern="1200" cap="none" spc="0" normalizeH="0" baseline="0" noProof="0" dirty="0" err="1">
                <a:ln>
                  <a:noFill/>
                </a:ln>
                <a:solidFill>
                  <a:prstClr val="black"/>
                </a:solidFill>
                <a:effectLst/>
                <a:uLnTx/>
                <a:uFillTx/>
                <a:latin typeface="Calibri"/>
                <a:ea typeface="+mn-ea"/>
                <a:cs typeface="+mn-cs"/>
              </a:rPr>
              <a:t>Two</a:t>
            </a:r>
            <a:r>
              <a:rPr kumimoji="0" lang="sv-SE" sz="4400" b="1" i="0" u="none" strike="noStrike" kern="1200" cap="none" spc="0" normalizeH="0" baseline="0" noProof="0" dirty="0">
                <a:ln>
                  <a:noFill/>
                </a:ln>
                <a:solidFill>
                  <a:prstClr val="black"/>
                </a:solidFill>
                <a:effectLst/>
                <a:uLnTx/>
                <a:uFillTx/>
                <a:latin typeface="Calibri"/>
                <a:ea typeface="+mn-ea"/>
                <a:cs typeface="+mn-cs"/>
              </a:rPr>
              <a:t> </a:t>
            </a:r>
            <a:r>
              <a:rPr kumimoji="0" lang="sv-SE" sz="4400" b="1" i="0" u="none" strike="noStrike" kern="1200" cap="none" spc="0" normalizeH="0" baseline="0" noProof="0" dirty="0" err="1">
                <a:ln>
                  <a:noFill/>
                </a:ln>
                <a:solidFill>
                  <a:prstClr val="black"/>
                </a:solidFill>
                <a:effectLst/>
                <a:uLnTx/>
                <a:uFillTx/>
                <a:latin typeface="Calibri"/>
                <a:ea typeface="+mn-ea"/>
                <a:cs typeface="+mn-cs"/>
              </a:rPr>
              <a:t>basic</a:t>
            </a:r>
            <a:r>
              <a:rPr kumimoji="0" lang="sv-SE" sz="4400" b="1" i="0" u="none" strike="noStrike" kern="1200" cap="none" spc="0" normalizeH="0" baseline="0" noProof="0" dirty="0">
                <a:ln>
                  <a:noFill/>
                </a:ln>
                <a:solidFill>
                  <a:prstClr val="black"/>
                </a:solidFill>
                <a:effectLst/>
                <a:uLnTx/>
                <a:uFillTx/>
                <a:latin typeface="Calibri"/>
                <a:ea typeface="+mn-ea"/>
                <a:cs typeface="+mn-cs"/>
              </a:rPr>
              <a:t> </a:t>
            </a:r>
            <a:r>
              <a:rPr kumimoji="0" lang="sv-SE" sz="4400" b="1" i="0" u="none" strike="noStrike" kern="1200" cap="none" spc="0" normalizeH="0" baseline="0" noProof="0" dirty="0" err="1">
                <a:ln>
                  <a:noFill/>
                </a:ln>
                <a:solidFill>
                  <a:prstClr val="black"/>
                </a:solidFill>
                <a:effectLst/>
                <a:uLnTx/>
                <a:uFillTx/>
                <a:latin typeface="Calibri"/>
                <a:ea typeface="+mn-ea"/>
                <a:cs typeface="+mn-cs"/>
              </a:rPr>
              <a:t>cases</a:t>
            </a:r>
            <a:r>
              <a:rPr kumimoji="0" lang="sv-SE" sz="4400" b="1" i="0" u="none" strike="noStrike" kern="1200" cap="none" spc="0" normalizeH="0" baseline="0" noProof="0" dirty="0">
                <a:ln>
                  <a:noFill/>
                </a:ln>
                <a:solidFill>
                  <a:prstClr val="black"/>
                </a:solidFill>
                <a:effectLst/>
                <a:uLnTx/>
                <a:uFillTx/>
                <a:latin typeface="Calibri"/>
                <a:ea typeface="+mn-ea"/>
                <a:cs typeface="+mn-cs"/>
              </a:rPr>
              <a:t>:</a:t>
            </a:r>
            <a:br>
              <a:rPr kumimoji="0" lang="sv-SE" sz="4400" b="1" i="0" u="none" strike="noStrike" kern="1200" cap="none" spc="0" normalizeH="0" baseline="0" noProof="0" dirty="0">
                <a:ln>
                  <a:noFill/>
                </a:ln>
                <a:solidFill>
                  <a:prstClr val="black"/>
                </a:solidFill>
                <a:effectLst/>
                <a:uLnTx/>
                <a:uFillTx/>
                <a:latin typeface="Calibri"/>
                <a:ea typeface="+mn-ea"/>
                <a:cs typeface="+mn-cs"/>
              </a:rPr>
            </a:br>
            <a:br>
              <a:rPr kumimoji="0" lang="sv-SE" sz="4400" b="1" i="0" u="none" strike="noStrike" kern="1200" cap="none" spc="0" normalizeH="0" baseline="0" noProof="0" dirty="0">
                <a:ln>
                  <a:noFill/>
                </a:ln>
                <a:solidFill>
                  <a:prstClr val="black"/>
                </a:solidFill>
                <a:effectLst/>
                <a:uLnTx/>
                <a:uFillTx/>
                <a:latin typeface="Calibri"/>
                <a:ea typeface="+mn-ea"/>
                <a:cs typeface="+mn-cs"/>
              </a:rPr>
            </a:br>
            <a:r>
              <a:rPr kumimoji="0" lang="sv-SE" sz="3600" b="1" i="0" u="none" strike="noStrike" kern="1200" cap="none" spc="0" normalizeH="0" baseline="0" noProof="0" dirty="0" err="1">
                <a:ln>
                  <a:noFill/>
                </a:ln>
                <a:solidFill>
                  <a:prstClr val="black"/>
                </a:solidFill>
                <a:effectLst/>
                <a:uLnTx/>
                <a:uFillTx/>
                <a:latin typeface="Calibri"/>
                <a:ea typeface="+mn-ea"/>
                <a:cs typeface="+mn-cs"/>
              </a:rPr>
              <a:t>Payment</a:t>
            </a:r>
            <a:r>
              <a:rPr kumimoji="0" lang="sv-SE" sz="3600" b="1" i="0" u="none" strike="noStrike" kern="1200" cap="none" spc="0" normalizeH="0" baseline="0" noProof="0" dirty="0">
                <a:ln>
                  <a:noFill/>
                </a:ln>
                <a:solidFill>
                  <a:prstClr val="black"/>
                </a:solidFill>
                <a:effectLst/>
                <a:uLnTx/>
                <a:uFillTx/>
                <a:latin typeface="Calibri"/>
                <a:ea typeface="+mn-ea"/>
                <a:cs typeface="+mn-cs"/>
              </a:rPr>
              <a:t> prior </a:t>
            </a:r>
            <a:r>
              <a:rPr kumimoji="0" lang="sv-SE" sz="3600" b="1" i="0" u="none" strike="noStrike" kern="1200" cap="none" spc="0" normalizeH="0" baseline="0" noProof="0" dirty="0" err="1">
                <a:ln>
                  <a:noFill/>
                </a:ln>
                <a:solidFill>
                  <a:prstClr val="black"/>
                </a:solidFill>
                <a:effectLst/>
                <a:uLnTx/>
                <a:uFillTx/>
                <a:latin typeface="Calibri"/>
                <a:ea typeface="+mn-ea"/>
                <a:cs typeface="+mn-cs"/>
              </a:rPr>
              <a:t>to</a:t>
            </a:r>
            <a:r>
              <a:rPr kumimoji="0" lang="sv-SE" sz="3600" b="1" i="0" u="none" strike="noStrike" kern="1200" cap="none" spc="0" normalizeH="0" baseline="0" noProof="0" dirty="0">
                <a:ln>
                  <a:noFill/>
                </a:ln>
                <a:solidFill>
                  <a:prstClr val="black"/>
                </a:solidFill>
                <a:effectLst/>
                <a:uLnTx/>
                <a:uFillTx/>
                <a:latin typeface="Calibri"/>
                <a:ea typeface="+mn-ea"/>
                <a:cs typeface="+mn-cs"/>
              </a:rPr>
              <a:t> </a:t>
            </a:r>
            <a:r>
              <a:rPr kumimoji="0" lang="sv-SE" sz="3600" b="1" i="0" u="none" strike="noStrike" kern="1200" cap="none" spc="0" normalizeH="0" baseline="0" noProof="0" dirty="0" err="1">
                <a:ln>
                  <a:noFill/>
                </a:ln>
                <a:solidFill>
                  <a:prstClr val="black"/>
                </a:solidFill>
                <a:effectLst/>
                <a:uLnTx/>
                <a:uFillTx/>
                <a:latin typeface="Calibri"/>
                <a:ea typeface="+mn-ea"/>
                <a:cs typeface="+mn-cs"/>
              </a:rPr>
              <a:t>maturity</a:t>
            </a:r>
            <a:r>
              <a:rPr kumimoji="0" lang="sv-SE" sz="3600" b="1" i="0" u="none" strike="noStrike" kern="1200" cap="none" spc="0" normalizeH="0" baseline="0" noProof="0" dirty="0">
                <a:ln>
                  <a:noFill/>
                </a:ln>
                <a:solidFill>
                  <a:prstClr val="black"/>
                </a:solidFill>
                <a:effectLst/>
                <a:uLnTx/>
                <a:uFillTx/>
                <a:latin typeface="Calibri"/>
                <a:ea typeface="+mn-ea"/>
                <a:cs typeface="+mn-cs"/>
              </a:rPr>
              <a:t> date</a:t>
            </a:r>
            <a:br>
              <a:rPr kumimoji="0" lang="sv-SE" sz="3600" b="1" i="0" u="none" strike="noStrike" kern="1200" cap="none" spc="0" normalizeH="0" baseline="0" noProof="0" dirty="0">
                <a:ln>
                  <a:noFill/>
                </a:ln>
                <a:solidFill>
                  <a:prstClr val="black"/>
                </a:solidFill>
                <a:effectLst/>
                <a:uLnTx/>
                <a:uFillTx/>
                <a:latin typeface="Calibri"/>
                <a:ea typeface="+mn-ea"/>
                <a:cs typeface="+mn-cs"/>
              </a:rPr>
            </a:br>
            <a:br>
              <a:rPr kumimoji="0" lang="sv-SE" sz="3600" b="1" i="0" u="none" strike="noStrike" kern="1200" cap="none" spc="0" normalizeH="0" baseline="0" noProof="0" dirty="0">
                <a:ln>
                  <a:noFill/>
                </a:ln>
                <a:solidFill>
                  <a:prstClr val="black"/>
                </a:solidFill>
                <a:effectLst/>
                <a:uLnTx/>
                <a:uFillTx/>
                <a:latin typeface="Calibri"/>
                <a:ea typeface="+mn-ea"/>
                <a:cs typeface="+mn-cs"/>
              </a:rPr>
            </a:br>
            <a:r>
              <a:rPr kumimoji="0" lang="sv-SE" sz="3600" b="1" i="0" u="none" strike="noStrike" kern="1200" cap="none" spc="0" normalizeH="0" baseline="0" noProof="0" dirty="0" err="1">
                <a:ln>
                  <a:noFill/>
                </a:ln>
                <a:solidFill>
                  <a:prstClr val="black"/>
                </a:solidFill>
                <a:effectLst/>
                <a:uLnTx/>
                <a:uFillTx/>
                <a:latin typeface="Calibri"/>
                <a:ea typeface="+mn-ea"/>
                <a:cs typeface="+mn-cs"/>
              </a:rPr>
              <a:t>Payments</a:t>
            </a:r>
            <a:r>
              <a:rPr kumimoji="0" lang="sv-SE" sz="3600" b="1" i="0" u="none" strike="noStrike" kern="1200" cap="none" spc="0" normalizeH="0" baseline="0" noProof="0" dirty="0">
                <a:ln>
                  <a:noFill/>
                </a:ln>
                <a:solidFill>
                  <a:prstClr val="black"/>
                </a:solidFill>
                <a:effectLst/>
                <a:uLnTx/>
                <a:uFillTx/>
                <a:latin typeface="Calibri"/>
                <a:ea typeface="+mn-ea"/>
                <a:cs typeface="+mn-cs"/>
              </a:rPr>
              <a:t> </a:t>
            </a:r>
            <a:r>
              <a:rPr kumimoji="0" lang="sv-SE" sz="3600" b="1" i="0" u="none" strike="noStrike" kern="1200" cap="none" spc="0" normalizeH="0" baseline="0" noProof="0" dirty="0" err="1">
                <a:ln>
                  <a:noFill/>
                </a:ln>
                <a:solidFill>
                  <a:prstClr val="black"/>
                </a:solidFill>
                <a:effectLst/>
                <a:uLnTx/>
                <a:uFillTx/>
                <a:latin typeface="Calibri"/>
                <a:ea typeface="+mn-ea"/>
                <a:cs typeface="+mn-cs"/>
              </a:rPr>
              <a:t>after</a:t>
            </a:r>
            <a:r>
              <a:rPr kumimoji="0" lang="sv-SE" sz="3600" b="1" i="0" u="none" strike="noStrike" kern="1200" cap="none" spc="0" normalizeH="0" baseline="0" noProof="0" dirty="0">
                <a:ln>
                  <a:noFill/>
                </a:ln>
                <a:solidFill>
                  <a:prstClr val="black"/>
                </a:solidFill>
                <a:effectLst/>
                <a:uLnTx/>
                <a:uFillTx/>
                <a:latin typeface="Calibri"/>
                <a:ea typeface="+mn-ea"/>
                <a:cs typeface="+mn-cs"/>
              </a:rPr>
              <a:t> </a:t>
            </a:r>
            <a:r>
              <a:rPr kumimoji="0" lang="sv-SE" sz="3600" b="1" i="0" u="none" strike="noStrike" kern="1200" cap="none" spc="0" normalizeH="0" baseline="0" noProof="0" dirty="0" err="1">
                <a:ln>
                  <a:noFill/>
                </a:ln>
                <a:solidFill>
                  <a:prstClr val="black"/>
                </a:solidFill>
                <a:effectLst/>
                <a:uLnTx/>
                <a:uFillTx/>
                <a:latin typeface="Calibri"/>
                <a:ea typeface="+mn-ea"/>
                <a:cs typeface="+mn-cs"/>
              </a:rPr>
              <a:t>pressure</a:t>
            </a:r>
            <a:r>
              <a:rPr kumimoji="0" lang="sv-SE" sz="3600" b="1" i="0" u="none" strike="noStrike" kern="1200" cap="none" spc="0" normalizeH="0" baseline="0" noProof="0" dirty="0">
                <a:ln>
                  <a:noFill/>
                </a:ln>
                <a:solidFill>
                  <a:prstClr val="black"/>
                </a:solidFill>
                <a:effectLst/>
                <a:uLnTx/>
                <a:uFillTx/>
                <a:latin typeface="Calibri"/>
                <a:ea typeface="+mn-ea"/>
                <a:cs typeface="+mn-cs"/>
              </a:rPr>
              <a:t> from </a:t>
            </a:r>
            <a:r>
              <a:rPr kumimoji="0" lang="sv-SE" sz="3600" b="1" i="0" u="none" strike="noStrike" kern="1200" cap="none" spc="0" normalizeH="0" baseline="0" noProof="0" dirty="0" err="1">
                <a:ln>
                  <a:noFill/>
                </a:ln>
                <a:solidFill>
                  <a:prstClr val="black"/>
                </a:solidFill>
                <a:effectLst/>
                <a:uLnTx/>
                <a:uFillTx/>
                <a:latin typeface="Calibri"/>
                <a:ea typeface="+mn-ea"/>
                <a:cs typeface="+mn-cs"/>
              </a:rPr>
              <a:t>creditor</a:t>
            </a:r>
            <a:endParaRPr kumimoji="0" lang="sv-SE" sz="3600" b="1"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70257878"/>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078062"/>
            <a:ext cx="8463516" cy="3845573"/>
          </a:xfrm>
        </p:spPr>
        <p:txBody>
          <a:bodyPr>
            <a:normAutofit/>
          </a:bodyPr>
          <a:lstStyle/>
          <a:p>
            <a:pPr marL="0" lvl="0" indent="0" defTabSz="914400" fontAlgn="base">
              <a:spcBef>
                <a:spcPct val="0"/>
              </a:spcBef>
              <a:spcAft>
                <a:spcPct val="0"/>
              </a:spcAft>
              <a:buNone/>
            </a:pPr>
            <a:r>
              <a:rPr lang="en-GB" sz="3600" b="1" u="sng" dirty="0">
                <a:solidFill>
                  <a:srgbClr val="000000"/>
                </a:solidFill>
              </a:rPr>
              <a:t>First case: Payments prior to maturity date</a:t>
            </a:r>
          </a:p>
          <a:p>
            <a:pPr lvl="0" defTabSz="914400" fontAlgn="base">
              <a:spcBef>
                <a:spcPct val="0"/>
              </a:spcBef>
              <a:spcAft>
                <a:spcPct val="0"/>
              </a:spcAft>
              <a:buFont typeface="Arial" panose="020B0604020202020204" pitchFamily="34" charset="0"/>
              <a:buChar char="•"/>
            </a:pPr>
            <a:endParaRPr lang="en-GB" sz="2800" dirty="0">
              <a:solidFill>
                <a:srgbClr val="000000"/>
              </a:solidFill>
            </a:endParaRPr>
          </a:p>
          <a:p>
            <a:pPr lvl="0" defTabSz="914400" fontAlgn="base">
              <a:spcBef>
                <a:spcPct val="0"/>
              </a:spcBef>
              <a:spcAft>
                <a:spcPct val="0"/>
              </a:spcAft>
              <a:buFont typeface="Arial" panose="020B0604020202020204" pitchFamily="34" charset="0"/>
              <a:buChar char="•"/>
            </a:pPr>
            <a:r>
              <a:rPr lang="en-GB" sz="2800" dirty="0">
                <a:solidFill>
                  <a:srgbClr val="000000"/>
                </a:solidFill>
              </a:rPr>
              <a:t>Paying one creditor before others.</a:t>
            </a:r>
          </a:p>
          <a:p>
            <a:pPr lvl="0" defTabSz="914400" fontAlgn="base">
              <a:spcBef>
                <a:spcPct val="0"/>
              </a:spcBef>
              <a:spcAft>
                <a:spcPct val="0"/>
              </a:spcAft>
              <a:buFont typeface="Arial" panose="020B0604020202020204" pitchFamily="34" charset="0"/>
              <a:buChar char="•"/>
            </a:pPr>
            <a:endParaRPr lang="en-GB" sz="2800" dirty="0">
              <a:solidFill>
                <a:srgbClr val="000000"/>
              </a:solidFill>
            </a:endParaRPr>
          </a:p>
          <a:p>
            <a:pPr marL="0" lvl="0" indent="0" defTabSz="914400" fontAlgn="base">
              <a:lnSpc>
                <a:spcPct val="90000"/>
              </a:lnSpc>
              <a:spcAft>
                <a:spcPct val="0"/>
              </a:spcAft>
              <a:buClr>
                <a:srgbClr val="000000"/>
              </a:buClr>
              <a:buSzPct val="75000"/>
              <a:buNone/>
            </a:pPr>
            <a:endParaRPr lang="en-GB" sz="2400" kern="0" dirty="0">
              <a:solidFill>
                <a:srgbClr val="000000"/>
              </a:solidFill>
              <a:latin typeface="Arial"/>
            </a:endParaRPr>
          </a:p>
        </p:txBody>
      </p:sp>
    </p:spTree>
    <p:extLst>
      <p:ext uri="{BB962C8B-B14F-4D97-AF65-F5344CB8AC3E}">
        <p14:creationId xmlns:p14="http://schemas.microsoft.com/office/powerpoint/2010/main" val="174667848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Autofit/>
          </a:bodyPr>
          <a:lstStyle/>
          <a:p>
            <a:pPr lvl="0" defTabSz="914400" fontAlgn="base">
              <a:spcAft>
                <a:spcPct val="0"/>
              </a:spcAft>
              <a:buClr>
                <a:srgbClr val="000000"/>
              </a:buClr>
              <a:buSzPct val="75000"/>
              <a:buFont typeface="Wingdings" pitchFamily="1" charset="2"/>
              <a:buChar char="n"/>
            </a:pPr>
            <a:r>
              <a:rPr lang="en-GB" sz="1800" kern="0" dirty="0">
                <a:solidFill>
                  <a:srgbClr val="000000"/>
                </a:solidFill>
              </a:rPr>
              <a:t>239 IA criteria for avoiding a preference:</a:t>
            </a:r>
          </a:p>
          <a:p>
            <a:pPr lvl="1" defTabSz="914400" fontAlgn="base">
              <a:spcAft>
                <a:spcPct val="0"/>
              </a:spcAft>
              <a:buClr>
                <a:srgbClr val="000000"/>
              </a:buClr>
              <a:buSzPct val="80000"/>
              <a:buFont typeface="Wingdings" pitchFamily="1" charset="2"/>
              <a:buChar char="§"/>
            </a:pPr>
            <a:endParaRPr lang="en-GB" sz="1800" kern="0" dirty="0">
              <a:solidFill>
                <a:srgbClr val="000000"/>
              </a:solidFill>
            </a:endParaRPr>
          </a:p>
          <a:p>
            <a:pPr lvl="1" defTabSz="914400" fontAlgn="base">
              <a:spcAft>
                <a:spcPct val="0"/>
              </a:spcAft>
              <a:buClr>
                <a:srgbClr val="000000"/>
              </a:buClr>
              <a:buSzPct val="80000"/>
              <a:buFont typeface="Wingdings" pitchFamily="1" charset="2"/>
              <a:buChar char="§"/>
            </a:pPr>
            <a:r>
              <a:rPr lang="en-GB" sz="1800" kern="0" dirty="0">
                <a:solidFill>
                  <a:srgbClr val="000000"/>
                </a:solidFill>
              </a:rPr>
              <a:t>Debtor is in liquidation or administration,</a:t>
            </a:r>
          </a:p>
          <a:p>
            <a:pPr lvl="1" defTabSz="914400" fontAlgn="base">
              <a:spcAft>
                <a:spcPct val="0"/>
              </a:spcAft>
              <a:buClr>
                <a:srgbClr val="000000"/>
              </a:buClr>
              <a:buSzPct val="80000"/>
              <a:buFont typeface="Wingdings" pitchFamily="1" charset="2"/>
              <a:buChar char="§"/>
            </a:pPr>
            <a:endParaRPr lang="en-GB" sz="1800" kern="0" dirty="0">
              <a:solidFill>
                <a:srgbClr val="000000"/>
              </a:solidFill>
            </a:endParaRPr>
          </a:p>
          <a:p>
            <a:pPr lvl="1" defTabSz="914400" fontAlgn="base">
              <a:spcAft>
                <a:spcPct val="0"/>
              </a:spcAft>
              <a:buClr>
                <a:srgbClr val="000000"/>
              </a:buClr>
              <a:buSzPct val="80000"/>
              <a:buFont typeface="Wingdings" pitchFamily="1" charset="2"/>
              <a:buChar char="§"/>
            </a:pPr>
            <a:r>
              <a:rPr lang="en-GB" sz="1800" kern="0" dirty="0">
                <a:solidFill>
                  <a:srgbClr val="000000"/>
                </a:solidFill>
              </a:rPr>
              <a:t>There is a preference: (improving the position of a creditor) </a:t>
            </a:r>
          </a:p>
          <a:p>
            <a:pPr lvl="1" defTabSz="914400" fontAlgn="base">
              <a:spcAft>
                <a:spcPct val="0"/>
              </a:spcAft>
              <a:buClr>
                <a:srgbClr val="000000"/>
              </a:buClr>
              <a:buSzPct val="80000"/>
              <a:buFont typeface="Wingdings" pitchFamily="1" charset="2"/>
              <a:buChar char="§"/>
            </a:pPr>
            <a:endParaRPr lang="en-GB" sz="1800" kern="0" dirty="0">
              <a:solidFill>
                <a:srgbClr val="000000"/>
              </a:solidFill>
            </a:endParaRPr>
          </a:p>
          <a:p>
            <a:pPr lvl="1" defTabSz="914400" fontAlgn="base">
              <a:spcAft>
                <a:spcPct val="0"/>
              </a:spcAft>
              <a:buClr>
                <a:srgbClr val="000000"/>
              </a:buClr>
              <a:buSzPct val="80000"/>
              <a:buFont typeface="Wingdings" pitchFamily="1" charset="2"/>
              <a:buChar char="§"/>
            </a:pPr>
            <a:r>
              <a:rPr lang="en-GB" sz="1800" kern="0" dirty="0">
                <a:solidFill>
                  <a:srgbClr val="000000"/>
                </a:solidFill>
              </a:rPr>
              <a:t>The preference is created in the 6 months prior to the beginning of the insolvency procedure, or 2 years in case of related persons,</a:t>
            </a:r>
          </a:p>
          <a:p>
            <a:pPr lvl="1" defTabSz="914400" fontAlgn="base">
              <a:spcAft>
                <a:spcPct val="0"/>
              </a:spcAft>
              <a:buClr>
                <a:srgbClr val="000000"/>
              </a:buClr>
              <a:buSzPct val="80000"/>
              <a:buFont typeface="Wingdings" pitchFamily="1" charset="2"/>
              <a:buChar char="§"/>
            </a:pPr>
            <a:endParaRPr lang="en-GB" sz="1800" kern="0" dirty="0">
              <a:solidFill>
                <a:srgbClr val="000000"/>
              </a:solidFill>
            </a:endParaRPr>
          </a:p>
          <a:p>
            <a:pPr lvl="1" defTabSz="914400" fontAlgn="base">
              <a:spcAft>
                <a:spcPct val="0"/>
              </a:spcAft>
              <a:buClr>
                <a:srgbClr val="000000"/>
              </a:buClr>
              <a:buSzPct val="80000"/>
              <a:buFont typeface="Wingdings" pitchFamily="1" charset="2"/>
              <a:buChar char="§"/>
            </a:pPr>
            <a:r>
              <a:rPr lang="en-GB" sz="1800" kern="0" dirty="0">
                <a:solidFill>
                  <a:srgbClr val="000000"/>
                </a:solidFill>
              </a:rPr>
              <a:t>The debtor was unable to pay its debts or became so by the preference,</a:t>
            </a:r>
          </a:p>
          <a:p>
            <a:pPr lvl="1" defTabSz="914400" fontAlgn="base">
              <a:spcAft>
                <a:spcPct val="0"/>
              </a:spcAft>
              <a:buClr>
                <a:srgbClr val="000000"/>
              </a:buClr>
              <a:buSzPct val="80000"/>
              <a:buFont typeface="Wingdings" pitchFamily="1" charset="2"/>
              <a:buChar char="§"/>
            </a:pPr>
            <a:endParaRPr lang="en-GB" sz="1800" kern="0" dirty="0">
              <a:solidFill>
                <a:srgbClr val="000000"/>
              </a:solidFill>
            </a:endParaRPr>
          </a:p>
          <a:p>
            <a:pPr lvl="1" defTabSz="914400" fontAlgn="base">
              <a:spcAft>
                <a:spcPct val="0"/>
              </a:spcAft>
              <a:buClr>
                <a:srgbClr val="000000"/>
              </a:buClr>
              <a:buSzPct val="80000"/>
              <a:buFont typeface="Wingdings" pitchFamily="1" charset="2"/>
              <a:buChar char="§"/>
            </a:pPr>
            <a:r>
              <a:rPr lang="en-GB" sz="1800" kern="0" dirty="0">
                <a:solidFill>
                  <a:srgbClr val="000000"/>
                </a:solidFill>
              </a:rPr>
              <a:t>The </a:t>
            </a:r>
            <a:r>
              <a:rPr lang="en-GB" sz="1800" b="1" kern="0" dirty="0">
                <a:solidFill>
                  <a:srgbClr val="000000"/>
                </a:solidFill>
              </a:rPr>
              <a:t>debtor</a:t>
            </a:r>
            <a:r>
              <a:rPr lang="en-GB" sz="1800" kern="0" dirty="0">
                <a:solidFill>
                  <a:srgbClr val="000000"/>
                </a:solidFill>
              </a:rPr>
              <a:t> was </a:t>
            </a:r>
            <a:r>
              <a:rPr lang="en-GB" sz="1800" b="1" kern="0" dirty="0">
                <a:solidFill>
                  <a:srgbClr val="000000"/>
                </a:solidFill>
              </a:rPr>
              <a:t>influenced by a desire to prefer</a:t>
            </a:r>
            <a:r>
              <a:rPr lang="en-GB" sz="1800" kern="0" dirty="0">
                <a:solidFill>
                  <a:srgbClr val="000000"/>
                </a:solidFill>
              </a:rPr>
              <a:t>.</a:t>
            </a: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200" b="1" kern="0" dirty="0">
                <a:solidFill>
                  <a:srgbClr val="000000"/>
                </a:solidFill>
                <a:latin typeface="+mn-lt"/>
              </a:rPr>
              <a:t>English law on </a:t>
            </a:r>
            <a:r>
              <a:rPr lang="nl-NL" sz="3200" b="1" kern="0" dirty="0" err="1">
                <a:solidFill>
                  <a:srgbClr val="000000"/>
                </a:solidFill>
                <a:latin typeface="+mn-lt"/>
              </a:rPr>
              <a:t>preferences</a:t>
            </a:r>
            <a:r>
              <a:rPr lang="nl-NL" sz="3200" b="1" kern="0" dirty="0">
                <a:solidFill>
                  <a:srgbClr val="000000"/>
                </a:solidFill>
                <a:latin typeface="+mn-lt"/>
              </a:rPr>
              <a:t> </a:t>
            </a:r>
            <a:r>
              <a:rPr lang="nl-NL" sz="3200" b="1" kern="0" dirty="0" err="1">
                <a:solidFill>
                  <a:srgbClr val="000000"/>
                </a:solidFill>
                <a:latin typeface="+mn-lt"/>
              </a:rPr>
              <a:t>general</a:t>
            </a:r>
            <a:endParaRPr lang="nl-NL" sz="3200" b="1" dirty="0">
              <a:latin typeface="+mn-lt"/>
            </a:endParaRPr>
          </a:p>
        </p:txBody>
      </p:sp>
    </p:spTree>
    <p:extLst>
      <p:ext uri="{BB962C8B-B14F-4D97-AF65-F5344CB8AC3E}">
        <p14:creationId xmlns:p14="http://schemas.microsoft.com/office/powerpoint/2010/main" val="15829035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519916"/>
            <a:ext cx="8229600" cy="3616370"/>
          </a:xfrm>
        </p:spPr>
        <p:txBody>
          <a:bodyPr>
            <a:normAutofit lnSpcReduction="10000"/>
          </a:bodyPr>
          <a:lstStyle/>
          <a:p>
            <a:pPr lvl="0" defTabSz="914400" fontAlgn="base">
              <a:spcAft>
                <a:spcPct val="0"/>
              </a:spcAft>
              <a:buClr>
                <a:srgbClr val="000000"/>
              </a:buClr>
              <a:buSzPct val="75000"/>
              <a:buNone/>
            </a:pPr>
            <a:r>
              <a:rPr lang="en-GB" sz="2400" b="1" kern="0" dirty="0">
                <a:solidFill>
                  <a:srgbClr val="000000"/>
                </a:solidFill>
              </a:rPr>
              <a:t>MC Bacon, J Millet</a:t>
            </a:r>
            <a:endParaRPr lang="en-GB" sz="2400" kern="0" dirty="0">
              <a:solidFill>
                <a:srgbClr val="000000"/>
              </a:solidFill>
            </a:endParaRPr>
          </a:p>
          <a:p>
            <a:pPr lvl="0" defTabSz="914400" fontAlgn="base">
              <a:spcAft>
                <a:spcPct val="0"/>
              </a:spcAft>
              <a:buClr>
                <a:srgbClr val="000000"/>
              </a:buClr>
              <a:buSzPct val="75000"/>
              <a:buNone/>
            </a:pPr>
            <a:endParaRPr lang="en-GB" sz="2000" kern="0" dirty="0">
              <a:solidFill>
                <a:srgbClr val="000000"/>
              </a:solidFill>
            </a:endParaRPr>
          </a:p>
          <a:p>
            <a:pPr lvl="0" defTabSz="914400" fontAlgn="base">
              <a:spcAft>
                <a:spcPct val="0"/>
              </a:spcAft>
              <a:buClr>
                <a:srgbClr val="000000"/>
              </a:buClr>
              <a:buSzPct val="75000"/>
              <a:buNone/>
            </a:pPr>
            <a:r>
              <a:rPr lang="en-GB" sz="2000" i="1" kern="0" dirty="0">
                <a:solidFill>
                  <a:srgbClr val="000000"/>
                </a:solidFill>
              </a:rPr>
              <a:t>	“It is not, however, sufficient to establish a desire to make the payment or grant the security which it is sought to avoid. There must have been a desire to produce the effect mentioned in the subsection, that is to say, to improve the creditor’s position in the event of an insolvent liquidation.” </a:t>
            </a:r>
          </a:p>
          <a:p>
            <a:pPr lvl="0" defTabSz="914400" fontAlgn="base">
              <a:spcAft>
                <a:spcPct val="0"/>
              </a:spcAft>
              <a:buClr>
                <a:srgbClr val="000000"/>
              </a:buClr>
              <a:buSzPct val="75000"/>
              <a:buNone/>
            </a:pPr>
            <a:r>
              <a:rPr lang="en-GB" sz="2000" i="1" kern="0" dirty="0">
                <a:solidFill>
                  <a:srgbClr val="000000"/>
                </a:solidFill>
              </a:rPr>
              <a:t>	</a:t>
            </a:r>
          </a:p>
          <a:p>
            <a:pPr lvl="0" defTabSz="914400" fontAlgn="base">
              <a:spcAft>
                <a:spcPct val="0"/>
              </a:spcAft>
              <a:buClr>
                <a:srgbClr val="000000"/>
              </a:buClr>
              <a:buSzPct val="75000"/>
              <a:buNone/>
            </a:pPr>
            <a:r>
              <a:rPr lang="en-GB" sz="2400" kern="0" dirty="0">
                <a:solidFill>
                  <a:srgbClr val="000000"/>
                </a:solidFill>
              </a:rPr>
              <a:t>Very difficult to proof outside related parties</a:t>
            </a:r>
          </a:p>
          <a:p>
            <a:pPr lvl="0" defTabSz="914400" fontAlgn="base">
              <a:spcAft>
                <a:spcPct val="0"/>
              </a:spcAft>
              <a:buClr>
                <a:srgbClr val="000000"/>
              </a:buClr>
              <a:buSzPct val="75000"/>
              <a:buNone/>
            </a:pPr>
            <a:endParaRPr lang="en-GB" sz="2400" kern="0" dirty="0">
              <a:solidFill>
                <a:srgbClr val="000000"/>
              </a:solidFill>
            </a:endParaRPr>
          </a:p>
          <a:p>
            <a:pPr lvl="0" defTabSz="914400" fontAlgn="base">
              <a:spcAft>
                <a:spcPct val="0"/>
              </a:spcAft>
              <a:buClr>
                <a:srgbClr val="000000"/>
              </a:buClr>
              <a:buSzPct val="75000"/>
              <a:buNone/>
            </a:pPr>
            <a:r>
              <a:rPr lang="en-GB" sz="2400" kern="0" dirty="0">
                <a:solidFill>
                  <a:srgbClr val="000000"/>
                </a:solidFill>
              </a:rPr>
              <a:t>No separate category for payments prior to maturity date</a:t>
            </a:r>
          </a:p>
          <a:p>
            <a:pPr lvl="0" defTabSz="914400" fontAlgn="base">
              <a:spcAft>
                <a:spcPct val="0"/>
              </a:spcAft>
              <a:buClr>
                <a:srgbClr val="000000"/>
              </a:buClr>
              <a:buSzPct val="75000"/>
              <a:buFont typeface="Wingdings" pitchFamily="1" charset="2"/>
              <a:buChar char="n"/>
            </a:pPr>
            <a:endParaRPr lang="en-GB" sz="2400" kern="0" dirty="0">
              <a:solidFill>
                <a:srgbClr val="000000"/>
              </a:solidFill>
              <a:latin typeface="Arial"/>
            </a:endParaRPr>
          </a:p>
        </p:txBody>
      </p:sp>
      <p:sp>
        <p:nvSpPr>
          <p:cNvPr id="4" name="Rectangle 2"/>
          <p:cNvSpPr>
            <a:spLocks noGrp="1" noChangeArrowheads="1"/>
          </p:cNvSpPr>
          <p:nvPr>
            <p:ph type="title"/>
          </p:nvPr>
        </p:nvSpPr>
        <p:spPr>
          <a:xfrm>
            <a:off x="457200" y="1374742"/>
            <a:ext cx="8229600" cy="774569"/>
          </a:xfrm>
        </p:spPr>
        <p:txBody>
          <a:bodyPr>
            <a:noAutofit/>
          </a:bodyPr>
          <a:lstStyle/>
          <a:p>
            <a:pPr algn="l"/>
            <a:r>
              <a:rPr lang="nl-NL" sz="3200" b="1" kern="0" dirty="0">
                <a:solidFill>
                  <a:srgbClr val="000000"/>
                </a:solidFill>
                <a:latin typeface="+mn-lt"/>
              </a:rPr>
              <a:t>English law on ‘desire’</a:t>
            </a:r>
            <a:endParaRPr lang="nl-NL" sz="3200" b="1" dirty="0">
              <a:latin typeface="+mn-lt"/>
            </a:endParaRPr>
          </a:p>
        </p:txBody>
      </p:sp>
    </p:spTree>
    <p:extLst>
      <p:ext uri="{BB962C8B-B14F-4D97-AF65-F5344CB8AC3E}">
        <p14:creationId xmlns:p14="http://schemas.microsoft.com/office/powerpoint/2010/main" val="90974939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928441"/>
            <a:ext cx="8229600" cy="4207845"/>
          </a:xfrm>
        </p:spPr>
        <p:txBody>
          <a:bodyPr>
            <a:normAutofit fontScale="92500" lnSpcReduction="20000"/>
          </a:bodyPr>
          <a:lstStyle/>
          <a:p>
            <a:pPr lvl="0" defTabSz="914400" fontAlgn="base">
              <a:spcAft>
                <a:spcPct val="0"/>
              </a:spcAft>
              <a:buClr>
                <a:srgbClr val="000000"/>
              </a:buClr>
              <a:buSzPct val="75000"/>
              <a:buFont typeface="Wingdings" pitchFamily="1" charset="2"/>
              <a:buChar char="n"/>
            </a:pPr>
            <a:r>
              <a:rPr lang="en-GB" sz="2000" kern="0" dirty="0">
                <a:solidFill>
                  <a:srgbClr val="000000"/>
                </a:solidFill>
              </a:rPr>
              <a:t>Payment prior to maturity leads to the qualification as Incongruent</a:t>
            </a:r>
          </a:p>
          <a:p>
            <a:pPr lvl="0" defTabSz="914400" fontAlgn="base">
              <a:spcAft>
                <a:spcPct val="0"/>
              </a:spcAft>
              <a:buClr>
                <a:srgbClr val="000000"/>
              </a:buClr>
              <a:buSzPct val="75000"/>
              <a:buFont typeface="Wingdings" pitchFamily="1" charset="2"/>
              <a:buChar char="n"/>
            </a:pPr>
            <a:endParaRPr lang="en-GB" sz="2000" kern="0" dirty="0">
              <a:solidFill>
                <a:srgbClr val="000000"/>
              </a:solidFill>
            </a:endParaRPr>
          </a:p>
          <a:p>
            <a:pPr lvl="0" defTabSz="914400" fontAlgn="base">
              <a:spcAft>
                <a:spcPct val="0"/>
              </a:spcAft>
              <a:buClr>
                <a:srgbClr val="000000"/>
              </a:buClr>
              <a:buSzPct val="75000"/>
              <a:buFont typeface="Wingdings" pitchFamily="1" charset="2"/>
              <a:buChar char="n"/>
            </a:pPr>
            <a:r>
              <a:rPr lang="en-GB" sz="2000" kern="0" dirty="0">
                <a:solidFill>
                  <a:srgbClr val="000000"/>
                </a:solidFill>
              </a:rPr>
              <a:t>Section 130 </a:t>
            </a:r>
            <a:r>
              <a:rPr lang="en-GB" sz="2000" kern="0" dirty="0" err="1">
                <a:solidFill>
                  <a:srgbClr val="000000"/>
                </a:solidFill>
              </a:rPr>
              <a:t>InsO</a:t>
            </a:r>
            <a:r>
              <a:rPr lang="en-GB" sz="2000" kern="0" dirty="0">
                <a:solidFill>
                  <a:srgbClr val="000000"/>
                </a:solidFill>
              </a:rPr>
              <a:t>: Congruent performance:</a:t>
            </a:r>
          </a:p>
          <a:p>
            <a:pPr lvl="1" defTabSz="914400" fontAlgn="base">
              <a:spcAft>
                <a:spcPct val="0"/>
              </a:spcAft>
              <a:buClr>
                <a:srgbClr val="000000"/>
              </a:buClr>
              <a:buSzPct val="80000"/>
              <a:buFont typeface="Wingdings" pitchFamily="1" charset="2"/>
              <a:buChar char="§"/>
            </a:pPr>
            <a:r>
              <a:rPr lang="en-GB" sz="1600" kern="0" dirty="0">
                <a:solidFill>
                  <a:srgbClr val="000000"/>
                </a:solidFill>
              </a:rPr>
              <a:t>If made 3 months prior to request to open insolvency, if debtor was already illiquid and if creditor was aware hereof, or</a:t>
            </a:r>
          </a:p>
          <a:p>
            <a:pPr lvl="1" defTabSz="914400" fontAlgn="base">
              <a:spcAft>
                <a:spcPct val="0"/>
              </a:spcAft>
              <a:buClr>
                <a:srgbClr val="000000"/>
              </a:buClr>
              <a:buSzPct val="80000"/>
              <a:buFont typeface="Wingdings" pitchFamily="1" charset="2"/>
              <a:buChar char="§"/>
            </a:pPr>
            <a:r>
              <a:rPr lang="en-GB" sz="1600" kern="0" dirty="0">
                <a:solidFill>
                  <a:srgbClr val="000000"/>
                </a:solidFill>
              </a:rPr>
              <a:t>If made after request to open insolvency, and if creditor was aware of the debtor’s illiquidity or of the request</a:t>
            </a:r>
          </a:p>
          <a:p>
            <a:pPr lvl="1" defTabSz="914400" fontAlgn="base">
              <a:spcAft>
                <a:spcPct val="0"/>
              </a:spcAft>
              <a:buClr>
                <a:srgbClr val="000000"/>
              </a:buClr>
              <a:buSzPct val="80000"/>
              <a:buFont typeface="Wingdings" pitchFamily="1" charset="2"/>
              <a:buChar char="§"/>
            </a:pPr>
            <a:r>
              <a:rPr lang="en-GB" sz="1600" kern="0" dirty="0">
                <a:solidFill>
                  <a:srgbClr val="000000"/>
                </a:solidFill>
              </a:rPr>
              <a:t>Presumptions of knowledge apply for related parties.</a:t>
            </a:r>
          </a:p>
          <a:p>
            <a:pPr lvl="0" defTabSz="914400" fontAlgn="base">
              <a:spcAft>
                <a:spcPct val="0"/>
              </a:spcAft>
              <a:buClr>
                <a:srgbClr val="000000"/>
              </a:buClr>
              <a:buSzPct val="75000"/>
              <a:buFont typeface="Wingdings" pitchFamily="1" charset="2"/>
              <a:buChar char="n"/>
            </a:pPr>
            <a:r>
              <a:rPr lang="en-GB" sz="2000" kern="0" dirty="0">
                <a:solidFill>
                  <a:srgbClr val="000000"/>
                </a:solidFill>
              </a:rPr>
              <a:t>Section 131 </a:t>
            </a:r>
            <a:r>
              <a:rPr lang="en-GB" sz="2000" kern="0" dirty="0" err="1">
                <a:solidFill>
                  <a:srgbClr val="000000"/>
                </a:solidFill>
              </a:rPr>
              <a:t>InsO</a:t>
            </a:r>
            <a:r>
              <a:rPr lang="en-GB" sz="2000" kern="0" dirty="0">
                <a:solidFill>
                  <a:srgbClr val="000000"/>
                </a:solidFill>
              </a:rPr>
              <a:t>: Incongruent performances (still a preference)</a:t>
            </a:r>
          </a:p>
          <a:p>
            <a:pPr lvl="1" defTabSz="914400" fontAlgn="base">
              <a:spcAft>
                <a:spcPct val="0"/>
              </a:spcAft>
              <a:buClr>
                <a:srgbClr val="000000"/>
              </a:buClr>
              <a:buSzPct val="80000"/>
              <a:buFont typeface="Wingdings" pitchFamily="1" charset="2"/>
              <a:buChar char="§"/>
            </a:pPr>
            <a:r>
              <a:rPr lang="en-GB" sz="1800" b="1" u="sng" kern="0" dirty="0">
                <a:solidFill>
                  <a:srgbClr val="000000"/>
                </a:solidFill>
              </a:rPr>
              <a:t>During the last month prior to the request</a:t>
            </a:r>
          </a:p>
          <a:p>
            <a:pPr lvl="1" defTabSz="914400" fontAlgn="base">
              <a:spcAft>
                <a:spcPct val="0"/>
              </a:spcAft>
              <a:buClr>
                <a:srgbClr val="000000"/>
              </a:buClr>
              <a:buSzPct val="80000"/>
              <a:buFont typeface="Wingdings" pitchFamily="1" charset="2"/>
              <a:buChar char="§"/>
            </a:pPr>
            <a:r>
              <a:rPr lang="en-GB" sz="1600" kern="0" dirty="0">
                <a:solidFill>
                  <a:srgbClr val="000000"/>
                </a:solidFill>
              </a:rPr>
              <a:t>Within 2</a:t>
            </a:r>
            <a:r>
              <a:rPr lang="en-GB" sz="1600" kern="0" baseline="30000" dirty="0">
                <a:solidFill>
                  <a:srgbClr val="000000"/>
                </a:solidFill>
              </a:rPr>
              <a:t>nd</a:t>
            </a:r>
            <a:r>
              <a:rPr lang="en-GB" sz="1600" kern="0" dirty="0">
                <a:solidFill>
                  <a:srgbClr val="000000"/>
                </a:solidFill>
              </a:rPr>
              <a:t> or 3</a:t>
            </a:r>
            <a:r>
              <a:rPr lang="en-GB" sz="1600" kern="0" baseline="30000" dirty="0">
                <a:solidFill>
                  <a:srgbClr val="000000"/>
                </a:solidFill>
              </a:rPr>
              <a:t>rd</a:t>
            </a:r>
            <a:r>
              <a:rPr lang="en-GB" sz="1600" kern="0" dirty="0">
                <a:solidFill>
                  <a:srgbClr val="000000"/>
                </a:solidFill>
              </a:rPr>
              <a:t> month prior to request if debtor was illiquid.</a:t>
            </a:r>
          </a:p>
          <a:p>
            <a:pPr lvl="1" defTabSz="914400" fontAlgn="base">
              <a:spcAft>
                <a:spcPct val="0"/>
              </a:spcAft>
              <a:buClr>
                <a:srgbClr val="000000"/>
              </a:buClr>
              <a:buSzPct val="80000"/>
              <a:buFont typeface="Wingdings" pitchFamily="1" charset="2"/>
              <a:buChar char="§"/>
            </a:pPr>
            <a:r>
              <a:rPr lang="en-GB" sz="1600" kern="0" dirty="0">
                <a:solidFill>
                  <a:srgbClr val="000000"/>
                </a:solidFill>
              </a:rPr>
              <a:t>Within 2</a:t>
            </a:r>
            <a:r>
              <a:rPr lang="en-GB" sz="1600" kern="0" baseline="30000" dirty="0">
                <a:solidFill>
                  <a:srgbClr val="000000"/>
                </a:solidFill>
              </a:rPr>
              <a:t>nd</a:t>
            </a:r>
            <a:r>
              <a:rPr lang="en-GB" sz="1600" kern="0" dirty="0">
                <a:solidFill>
                  <a:srgbClr val="000000"/>
                </a:solidFill>
              </a:rPr>
              <a:t> or 3</a:t>
            </a:r>
            <a:r>
              <a:rPr lang="en-GB" sz="1600" kern="0" baseline="30000" dirty="0">
                <a:solidFill>
                  <a:srgbClr val="000000"/>
                </a:solidFill>
              </a:rPr>
              <a:t>rd</a:t>
            </a:r>
            <a:r>
              <a:rPr lang="en-GB" sz="1600" kern="0" dirty="0">
                <a:solidFill>
                  <a:srgbClr val="000000"/>
                </a:solidFill>
              </a:rPr>
              <a:t> month prior to request and creditor was aware of detrimental effect on creditors.</a:t>
            </a:r>
          </a:p>
          <a:p>
            <a:pPr lvl="1" defTabSz="914400" fontAlgn="base">
              <a:spcAft>
                <a:spcPct val="0"/>
              </a:spcAft>
              <a:buClr>
                <a:srgbClr val="000000"/>
              </a:buClr>
              <a:buSzPct val="80000"/>
              <a:buFont typeface="Wingdings" pitchFamily="1" charset="2"/>
              <a:buChar char="§"/>
            </a:pPr>
            <a:endParaRPr lang="en-GB" sz="1600" kern="0" dirty="0">
              <a:solidFill>
                <a:srgbClr val="000000"/>
              </a:solidFill>
            </a:endParaRPr>
          </a:p>
          <a:p>
            <a:pPr lvl="0" defTabSz="914400" fontAlgn="base">
              <a:spcAft>
                <a:spcPct val="0"/>
              </a:spcAft>
              <a:buClr>
                <a:srgbClr val="000000"/>
              </a:buClr>
              <a:buSzPct val="75000"/>
              <a:buFont typeface="Wingdings" pitchFamily="1" charset="2"/>
              <a:buChar char="n"/>
            </a:pPr>
            <a:r>
              <a:rPr lang="en-GB" sz="2000" kern="0" dirty="0">
                <a:solidFill>
                  <a:srgbClr val="000000"/>
                </a:solidFill>
              </a:rPr>
              <a:t>Section 133 </a:t>
            </a:r>
            <a:r>
              <a:rPr lang="en-GB" sz="2000" kern="0" dirty="0" err="1">
                <a:solidFill>
                  <a:srgbClr val="000000"/>
                </a:solidFill>
              </a:rPr>
              <a:t>InsO</a:t>
            </a:r>
            <a:r>
              <a:rPr lang="en-GB" sz="2000" kern="0" dirty="0">
                <a:solidFill>
                  <a:srgbClr val="000000"/>
                </a:solidFill>
              </a:rPr>
              <a:t>: Also applicable to (in)congruent performance performed prior to the critical three month period.</a:t>
            </a:r>
            <a:endParaRPr lang="en-GB" sz="2400" kern="0" dirty="0">
              <a:solidFill>
                <a:srgbClr val="000000"/>
              </a:solidFill>
            </a:endParaRPr>
          </a:p>
        </p:txBody>
      </p:sp>
      <p:sp>
        <p:nvSpPr>
          <p:cNvPr id="4" name="Rectangle 2"/>
          <p:cNvSpPr>
            <a:spLocks noGrp="1" noChangeArrowheads="1"/>
          </p:cNvSpPr>
          <p:nvPr>
            <p:ph type="title"/>
          </p:nvPr>
        </p:nvSpPr>
        <p:spPr>
          <a:xfrm>
            <a:off x="457200" y="1153872"/>
            <a:ext cx="8229600" cy="774569"/>
          </a:xfrm>
        </p:spPr>
        <p:txBody>
          <a:bodyPr>
            <a:normAutofit fontScale="90000"/>
          </a:bodyPr>
          <a:lstStyle/>
          <a:p>
            <a:pPr algn="l"/>
            <a:r>
              <a:rPr lang="nl-NL" sz="3200" b="1" kern="0" dirty="0">
                <a:solidFill>
                  <a:srgbClr val="000000"/>
                </a:solidFill>
                <a:latin typeface="+mn-lt"/>
              </a:rPr>
              <a:t>German law on payments prior to maturity date</a:t>
            </a:r>
            <a:endParaRPr lang="nl-NL" sz="3200" b="1" dirty="0">
              <a:latin typeface="+mn-lt"/>
            </a:endParaRPr>
          </a:p>
        </p:txBody>
      </p:sp>
    </p:spTree>
    <p:extLst>
      <p:ext uri="{BB962C8B-B14F-4D97-AF65-F5344CB8AC3E}">
        <p14:creationId xmlns:p14="http://schemas.microsoft.com/office/powerpoint/2010/main" val="3865415327"/>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a:bodyPr>
          <a:lstStyle/>
          <a:p>
            <a:pPr lvl="0" defTabSz="914400" eaLnBrk="0" fontAlgn="base" hangingPunct="0">
              <a:spcAft>
                <a:spcPct val="0"/>
              </a:spcAft>
              <a:buClr>
                <a:srgbClr val="000000"/>
              </a:buClr>
              <a:buSzPct val="75000"/>
              <a:buFont typeface="Wingdings" pitchFamily="1" charset="2"/>
              <a:buChar char="n"/>
            </a:pPr>
            <a:r>
              <a:rPr lang="nl-NL" sz="2400" kern="0" dirty="0" err="1">
                <a:solidFill>
                  <a:srgbClr val="000000"/>
                </a:solidFill>
              </a:rPr>
              <a:t>Swedish</a:t>
            </a:r>
            <a:r>
              <a:rPr lang="nl-NL" sz="2400" kern="0" dirty="0">
                <a:solidFill>
                  <a:srgbClr val="000000"/>
                </a:solidFill>
              </a:rPr>
              <a:t> </a:t>
            </a:r>
            <a:r>
              <a:rPr lang="nl-NL" sz="2400" kern="0" dirty="0" err="1">
                <a:solidFill>
                  <a:srgbClr val="000000"/>
                </a:solidFill>
              </a:rPr>
              <a:t>law</a:t>
            </a:r>
            <a:r>
              <a:rPr lang="nl-NL" sz="2400" kern="0" dirty="0">
                <a:solidFill>
                  <a:srgbClr val="000000"/>
                </a:solidFill>
              </a:rPr>
              <a:t>:</a:t>
            </a:r>
          </a:p>
          <a:p>
            <a:pPr lvl="1" defTabSz="914400" eaLnBrk="0" fontAlgn="base" hangingPunct="0">
              <a:spcAft>
                <a:spcPct val="0"/>
              </a:spcAft>
              <a:buClr>
                <a:srgbClr val="000000"/>
              </a:buClr>
              <a:buSzPct val="80000"/>
              <a:buFont typeface="Wingdings" pitchFamily="1" charset="2"/>
              <a:buChar char="§"/>
            </a:pPr>
            <a:r>
              <a:rPr lang="nl-NL" sz="1800" kern="0" dirty="0">
                <a:solidFill>
                  <a:srgbClr val="000000"/>
                </a:solidFill>
              </a:rPr>
              <a:t>Payments prior to maturity date are usually avoided according to </a:t>
            </a:r>
            <a:r>
              <a:rPr lang="en-US" sz="1800" kern="0" dirty="0">
                <a:solidFill>
                  <a:srgbClr val="000000"/>
                </a:solidFill>
              </a:rPr>
              <a:t>special objective rule regarding debt payments: sec. 4:10 BA. </a:t>
            </a:r>
          </a:p>
          <a:p>
            <a:pPr lvl="1" defTabSz="914400" eaLnBrk="0" fontAlgn="base" hangingPunct="0">
              <a:spcAft>
                <a:spcPct val="0"/>
              </a:spcAft>
              <a:buClr>
                <a:srgbClr val="000000"/>
              </a:buClr>
              <a:buSzPct val="80000"/>
              <a:buFont typeface="Wingdings" pitchFamily="1" charset="2"/>
              <a:buChar char="§"/>
            </a:pPr>
            <a:r>
              <a:rPr lang="en-US" sz="1800" kern="0" dirty="0">
                <a:solidFill>
                  <a:srgbClr val="000000"/>
                </a:solidFill>
              </a:rPr>
              <a:t>Two test are made: </a:t>
            </a:r>
          </a:p>
          <a:p>
            <a:pPr lvl="2" defTabSz="914400" eaLnBrk="0" fontAlgn="base" hangingPunct="0">
              <a:spcAft>
                <a:spcPct val="0"/>
              </a:spcAft>
              <a:buClr>
                <a:srgbClr val="000000"/>
              </a:buClr>
              <a:buSzPct val="80000"/>
              <a:buFont typeface="Wingdings" pitchFamily="1" charset="2"/>
              <a:buChar char="§"/>
            </a:pPr>
            <a:r>
              <a:rPr lang="en-US" sz="1600" kern="0" dirty="0">
                <a:solidFill>
                  <a:srgbClr val="000000"/>
                </a:solidFill>
              </a:rPr>
              <a:t>(1) Was the payment made prior to the originally agreed upon due date?</a:t>
            </a:r>
          </a:p>
          <a:p>
            <a:pPr lvl="3" defTabSz="914400" eaLnBrk="0" fontAlgn="base" hangingPunct="0">
              <a:spcAft>
                <a:spcPct val="0"/>
              </a:spcAft>
              <a:buClr>
                <a:srgbClr val="000000"/>
              </a:buClr>
              <a:buSzPct val="80000"/>
              <a:buFont typeface="Wingdings" pitchFamily="1" charset="2"/>
              <a:buChar char="§"/>
            </a:pPr>
            <a:r>
              <a:rPr lang="en-US" sz="1400" kern="0" dirty="0">
                <a:solidFill>
                  <a:srgbClr val="000000"/>
                </a:solidFill>
              </a:rPr>
              <a:t>This test is normally easy to do. Amendments to the original agreement made during the hardening period (3 months for non-insiders) are disregarded. </a:t>
            </a:r>
          </a:p>
          <a:p>
            <a:pPr lvl="2" defTabSz="914400" eaLnBrk="0" fontAlgn="base" hangingPunct="0">
              <a:spcAft>
                <a:spcPct val="0"/>
              </a:spcAft>
              <a:buClr>
                <a:srgbClr val="000000"/>
              </a:buClr>
              <a:buSzPct val="80000"/>
              <a:buFont typeface="Wingdings" pitchFamily="1" charset="2"/>
              <a:buChar char="§"/>
            </a:pPr>
            <a:r>
              <a:rPr lang="en-US" sz="1800" kern="0" dirty="0">
                <a:solidFill>
                  <a:srgbClr val="000000"/>
                </a:solidFill>
              </a:rPr>
              <a:t>(2) Was the payment made in the ordinary course of business? </a:t>
            </a:r>
          </a:p>
          <a:p>
            <a:pPr lvl="3" defTabSz="914400" eaLnBrk="0" fontAlgn="base" hangingPunct="0">
              <a:spcAft>
                <a:spcPct val="0"/>
              </a:spcAft>
              <a:buClr>
                <a:srgbClr val="000000"/>
              </a:buClr>
              <a:buSzPct val="80000"/>
              <a:buFont typeface="Wingdings" pitchFamily="1" charset="2"/>
              <a:buChar char="§"/>
            </a:pPr>
            <a:r>
              <a:rPr lang="en-US" sz="1400" kern="0" dirty="0">
                <a:solidFill>
                  <a:srgbClr val="000000"/>
                </a:solidFill>
              </a:rPr>
              <a:t>This test means that it is necessary for the claimant (normally the bankruptcy estate) to prove that the payment prior to maturity was a deviation from previous payment routines.  </a:t>
            </a:r>
          </a:p>
          <a:p>
            <a:pPr lvl="3" defTabSz="914400" eaLnBrk="0" fontAlgn="base" hangingPunct="0">
              <a:spcAft>
                <a:spcPct val="0"/>
              </a:spcAft>
              <a:buClr>
                <a:srgbClr val="000000"/>
              </a:buClr>
              <a:buSzPct val="80000"/>
              <a:buFont typeface="Wingdings" pitchFamily="1" charset="2"/>
              <a:buChar char="§"/>
            </a:pPr>
            <a:endParaRPr lang="en-US" sz="1400" kern="0" dirty="0">
              <a:solidFill>
                <a:srgbClr val="000000"/>
              </a:solidFill>
              <a:latin typeface="Arial"/>
            </a:endParaRPr>
          </a:p>
          <a:p>
            <a:pPr lvl="2" defTabSz="914400" eaLnBrk="0" fontAlgn="base" hangingPunct="0">
              <a:spcAft>
                <a:spcPct val="0"/>
              </a:spcAft>
              <a:buClr>
                <a:srgbClr val="000000"/>
              </a:buClr>
              <a:buSzPct val="80000"/>
              <a:buFont typeface="Wingdings" pitchFamily="1" charset="2"/>
              <a:buChar char="§"/>
            </a:pPr>
            <a:endParaRPr lang="en-US" sz="1800" kern="0" dirty="0">
              <a:solidFill>
                <a:srgbClr val="000000"/>
              </a:solidFill>
              <a:latin typeface="Arial"/>
            </a:endParaRPr>
          </a:p>
        </p:txBody>
      </p:sp>
      <p:sp>
        <p:nvSpPr>
          <p:cNvPr id="4" name="Rectangle 2"/>
          <p:cNvSpPr>
            <a:spLocks noGrp="1" noChangeArrowheads="1"/>
          </p:cNvSpPr>
          <p:nvPr>
            <p:ph type="title"/>
          </p:nvPr>
        </p:nvSpPr>
        <p:spPr>
          <a:xfrm>
            <a:off x="457200" y="1374742"/>
            <a:ext cx="8686800" cy="774569"/>
          </a:xfrm>
        </p:spPr>
        <p:txBody>
          <a:bodyPr>
            <a:normAutofit fontScale="90000"/>
          </a:bodyPr>
          <a:lstStyle/>
          <a:p>
            <a:pPr algn="l"/>
            <a:r>
              <a:rPr lang="nl-NL" sz="3600" b="1" kern="0" dirty="0">
                <a:solidFill>
                  <a:srgbClr val="000000"/>
                </a:solidFill>
                <a:latin typeface="+mn-lt"/>
              </a:rPr>
              <a:t>Swedish law on payments prior to maturity date</a:t>
            </a:r>
            <a:endParaRPr lang="nl-NL" b="1" dirty="0">
              <a:latin typeface="+mn-lt"/>
            </a:endParaRPr>
          </a:p>
        </p:txBody>
      </p:sp>
    </p:spTree>
    <p:extLst>
      <p:ext uri="{BB962C8B-B14F-4D97-AF65-F5344CB8AC3E}">
        <p14:creationId xmlns:p14="http://schemas.microsoft.com/office/powerpoint/2010/main" val="1074270366"/>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lnSpcReduction="10000"/>
          </a:bodyPr>
          <a:lstStyle/>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Article 99 LIL: amounts paid for the settlement of debts.</a:t>
            </a: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Highly objective approach. No subjective criteria, strong focus on the content of the transaction. </a:t>
            </a: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If the transaction is suspicious and in a relative short period prior to the opening, certain preferences can be reversed, especially undue payments. </a:t>
            </a:r>
          </a:p>
          <a:p>
            <a:pPr lvl="1" defTabSz="914400" eaLnBrk="0" fontAlgn="base" hangingPunct="0">
              <a:spcAft>
                <a:spcPct val="0"/>
              </a:spcAft>
              <a:buClr>
                <a:srgbClr val="000000"/>
              </a:buClr>
              <a:buSzPct val="80000"/>
              <a:buFont typeface="Wingdings" pitchFamily="1" charset="2"/>
              <a:buChar char="§"/>
            </a:pPr>
            <a:r>
              <a:rPr lang="en-GB" sz="1800" u="sng" kern="0" dirty="0">
                <a:solidFill>
                  <a:srgbClr val="000000"/>
                </a:solidFill>
              </a:rPr>
              <a:t>6 months prior to opening if payment was undue, while other due debts were not paid.</a:t>
            </a:r>
          </a:p>
          <a:p>
            <a:pPr marL="457200" lvl="1" indent="0" defTabSz="914400" eaLnBrk="0" fontAlgn="base" hangingPunct="0">
              <a:spcAft>
                <a:spcPct val="0"/>
              </a:spcAft>
              <a:buClr>
                <a:srgbClr val="000000"/>
              </a:buClr>
              <a:buSzPct val="80000"/>
              <a:buNone/>
            </a:pPr>
            <a:r>
              <a:rPr lang="en-GB" sz="1800" kern="0" dirty="0">
                <a:solidFill>
                  <a:srgbClr val="000000"/>
                </a:solidFill>
              </a:rPr>
              <a:t>Furthermore</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6 months prior to opening: payments to related parties, while not to others with due claims</a:t>
            </a:r>
          </a:p>
        </p:txBody>
      </p:sp>
      <p:sp>
        <p:nvSpPr>
          <p:cNvPr id="4" name="Rectangle 2"/>
          <p:cNvSpPr>
            <a:spLocks noGrp="1" noChangeArrowheads="1"/>
          </p:cNvSpPr>
          <p:nvPr>
            <p:ph type="title"/>
          </p:nvPr>
        </p:nvSpPr>
        <p:spPr>
          <a:xfrm>
            <a:off x="457200" y="1374742"/>
            <a:ext cx="8229600" cy="774569"/>
          </a:xfrm>
        </p:spPr>
        <p:txBody>
          <a:bodyPr>
            <a:normAutofit fontScale="90000"/>
          </a:bodyPr>
          <a:lstStyle/>
          <a:p>
            <a:pPr algn="l"/>
            <a:r>
              <a:rPr lang="nl-NL" sz="3600" b="1" kern="0" dirty="0" err="1">
                <a:solidFill>
                  <a:srgbClr val="000000"/>
                </a:solidFill>
                <a:latin typeface="+mn-lt"/>
              </a:rPr>
              <a:t>Latvian</a:t>
            </a:r>
            <a:r>
              <a:rPr lang="nl-NL" sz="3600" b="1" kern="0" dirty="0">
                <a:solidFill>
                  <a:srgbClr val="000000"/>
                </a:solidFill>
                <a:latin typeface="+mn-lt"/>
              </a:rPr>
              <a:t> </a:t>
            </a:r>
            <a:r>
              <a:rPr lang="nl-NL" sz="3600" b="1" kern="0" dirty="0" err="1">
                <a:solidFill>
                  <a:srgbClr val="000000"/>
                </a:solidFill>
                <a:latin typeface="+mn-lt"/>
              </a:rPr>
              <a:t>Law</a:t>
            </a:r>
            <a:r>
              <a:rPr lang="nl-NL" sz="3600" b="1" kern="0" dirty="0">
                <a:solidFill>
                  <a:srgbClr val="000000"/>
                </a:solidFill>
                <a:latin typeface="+mn-lt"/>
              </a:rPr>
              <a:t> on </a:t>
            </a:r>
            <a:r>
              <a:rPr lang="nl-NL" sz="3600" b="1" kern="0" dirty="0" err="1">
                <a:solidFill>
                  <a:srgbClr val="000000"/>
                </a:solidFill>
                <a:latin typeface="+mn-lt"/>
              </a:rPr>
              <a:t>payments</a:t>
            </a:r>
            <a:r>
              <a:rPr lang="nl-NL" sz="3600" b="1" kern="0" dirty="0">
                <a:solidFill>
                  <a:srgbClr val="000000"/>
                </a:solidFill>
                <a:latin typeface="+mn-lt"/>
              </a:rPr>
              <a:t> prior </a:t>
            </a:r>
            <a:r>
              <a:rPr lang="nl-NL" sz="3600" b="1" kern="0" dirty="0" err="1">
                <a:solidFill>
                  <a:srgbClr val="000000"/>
                </a:solidFill>
                <a:latin typeface="+mn-lt"/>
              </a:rPr>
              <a:t>to</a:t>
            </a:r>
            <a:r>
              <a:rPr lang="nl-NL" sz="3600" b="1" kern="0" dirty="0">
                <a:solidFill>
                  <a:srgbClr val="000000"/>
                </a:solidFill>
                <a:latin typeface="+mn-lt"/>
              </a:rPr>
              <a:t> </a:t>
            </a:r>
            <a:r>
              <a:rPr lang="nl-NL" sz="3600" b="1" kern="0" dirty="0" err="1">
                <a:solidFill>
                  <a:srgbClr val="000000"/>
                </a:solidFill>
                <a:latin typeface="+mn-lt"/>
              </a:rPr>
              <a:t>maturity</a:t>
            </a:r>
            <a:endParaRPr lang="nl-NL" b="1" dirty="0">
              <a:latin typeface="+mn-lt"/>
            </a:endParaRPr>
          </a:p>
        </p:txBody>
      </p:sp>
    </p:spTree>
    <p:extLst>
      <p:ext uri="{BB962C8B-B14F-4D97-AF65-F5344CB8AC3E}">
        <p14:creationId xmlns:p14="http://schemas.microsoft.com/office/powerpoint/2010/main" val="202512927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61507" y="2290713"/>
            <a:ext cx="8229600" cy="3845573"/>
          </a:xfrm>
        </p:spPr>
        <p:txBody>
          <a:bodyPr>
            <a:normAutofit fontScale="92500" lnSpcReduction="10000"/>
          </a:bodyPr>
          <a:lstStyle/>
          <a:p>
            <a:pPr lvl="0" defTabSz="914400" eaLnBrk="0" fontAlgn="base" hangingPunct="0">
              <a:spcAft>
                <a:spcPct val="0"/>
              </a:spcAft>
              <a:buClr>
                <a:srgbClr val="000000"/>
              </a:buClr>
              <a:buSzPct val="75000"/>
              <a:buFont typeface="Wingdings" pitchFamily="1" charset="2"/>
              <a:buChar char="n"/>
            </a:pPr>
            <a:r>
              <a:rPr lang="nl-NL" sz="2400" kern="0" dirty="0">
                <a:solidFill>
                  <a:srgbClr val="000000"/>
                </a:solidFill>
              </a:rPr>
              <a:t>English law:</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Not a separate category. Simply part of general preferences. </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In general difficult to reverse because of requirement desire to prefer</a:t>
            </a:r>
          </a:p>
          <a:p>
            <a:pPr lvl="0" defTabSz="914400" eaLnBrk="0" fontAlgn="base" hangingPunct="0">
              <a:spcAft>
                <a:spcPct val="0"/>
              </a:spcAft>
              <a:buClr>
                <a:srgbClr val="000000"/>
              </a:buClr>
              <a:buSzPct val="75000"/>
              <a:buFont typeface="Wingdings" pitchFamily="1" charset="2"/>
              <a:buChar char="n"/>
            </a:pPr>
            <a:r>
              <a:rPr lang="nl-NL" sz="2400" kern="0" dirty="0" err="1">
                <a:solidFill>
                  <a:srgbClr val="000000"/>
                </a:solidFill>
              </a:rPr>
              <a:t>German</a:t>
            </a:r>
            <a:r>
              <a:rPr lang="nl-NL" sz="2400" kern="0" dirty="0">
                <a:solidFill>
                  <a:srgbClr val="000000"/>
                </a:solidFill>
              </a:rPr>
              <a:t> law:</a:t>
            </a:r>
          </a:p>
          <a:p>
            <a:pPr lvl="1" defTabSz="914400" eaLnBrk="0" fontAlgn="base" hangingPunct="0">
              <a:spcAft>
                <a:spcPct val="0"/>
              </a:spcAft>
              <a:buClr>
                <a:srgbClr val="000000"/>
              </a:buClr>
              <a:buSzPct val="80000"/>
              <a:buFont typeface="Wingdings" pitchFamily="1" charset="2"/>
              <a:buChar char="§"/>
            </a:pPr>
            <a:r>
              <a:rPr lang="nl-NL" sz="1800" kern="0" dirty="0">
                <a:solidFill>
                  <a:srgbClr val="000000"/>
                </a:solidFill>
              </a:rPr>
              <a:t>Payment made prior to maturity date makes payment incongruent</a:t>
            </a:r>
          </a:p>
          <a:p>
            <a:pPr lvl="1" defTabSz="914400" eaLnBrk="0" fontAlgn="base" hangingPunct="0">
              <a:spcAft>
                <a:spcPct val="0"/>
              </a:spcAft>
              <a:buClr>
                <a:srgbClr val="000000"/>
              </a:buClr>
              <a:buSzPct val="80000"/>
              <a:buFont typeface="Wingdings" pitchFamily="1" charset="2"/>
              <a:buChar char="§"/>
            </a:pPr>
            <a:r>
              <a:rPr lang="nl-NL" sz="1800" kern="0" dirty="0">
                <a:solidFill>
                  <a:srgbClr val="000000"/>
                </a:solidFill>
              </a:rPr>
              <a:t>In part completely objective. </a:t>
            </a:r>
            <a:r>
              <a:rPr lang="nl-NL" sz="1800" u="sng" kern="0" dirty="0">
                <a:solidFill>
                  <a:srgbClr val="000000"/>
                </a:solidFill>
              </a:rPr>
              <a:t>All undue payments in the month prior to filing for insolvency</a:t>
            </a:r>
            <a:r>
              <a:rPr lang="nl-NL" sz="1800" kern="0" dirty="0">
                <a:solidFill>
                  <a:srgbClr val="000000"/>
                </a:solidFill>
              </a:rPr>
              <a:t>. Also avoidable under 133 InsO.</a:t>
            </a:r>
          </a:p>
          <a:p>
            <a:pPr lvl="0" defTabSz="914400" eaLnBrk="0" fontAlgn="base" hangingPunct="0">
              <a:spcAft>
                <a:spcPct val="0"/>
              </a:spcAft>
              <a:buClr>
                <a:srgbClr val="000000"/>
              </a:buClr>
              <a:buSzPct val="75000"/>
              <a:buFont typeface="Wingdings" pitchFamily="1" charset="2"/>
              <a:buChar char="n"/>
            </a:pPr>
            <a:r>
              <a:rPr lang="nl-NL" sz="2400" kern="0" dirty="0">
                <a:solidFill>
                  <a:srgbClr val="000000"/>
                </a:solidFill>
              </a:rPr>
              <a:t>Swedish law:</a:t>
            </a:r>
          </a:p>
          <a:p>
            <a:pPr lvl="1" defTabSz="914400" eaLnBrk="0" fontAlgn="base" hangingPunct="0">
              <a:spcAft>
                <a:spcPct val="0"/>
              </a:spcAft>
              <a:buClr>
                <a:srgbClr val="000000"/>
              </a:buClr>
              <a:buSzPct val="80000"/>
              <a:buFont typeface="Wingdings" pitchFamily="1" charset="2"/>
              <a:buChar char="§"/>
            </a:pPr>
            <a:r>
              <a:rPr lang="nl-NL" sz="1800" kern="0" dirty="0">
                <a:solidFill>
                  <a:srgbClr val="000000"/>
                </a:solidFill>
              </a:rPr>
              <a:t>Can be avoided according to </a:t>
            </a:r>
            <a:r>
              <a:rPr lang="en-US" sz="1800" kern="0" dirty="0">
                <a:solidFill>
                  <a:srgbClr val="000000"/>
                </a:solidFill>
              </a:rPr>
              <a:t>special objective rule regarding payments: sec. 4:10 BA, provided that the payment was not made in the ordinary course of business. </a:t>
            </a:r>
            <a:endParaRPr lang="nl-NL" sz="18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nl-NL" sz="2400" kern="0" dirty="0">
                <a:solidFill>
                  <a:srgbClr val="000000"/>
                </a:solidFill>
              </a:rPr>
              <a:t>Latvian Law:</a:t>
            </a:r>
          </a:p>
          <a:p>
            <a:pPr lvl="1" defTabSz="914400" eaLnBrk="0" fontAlgn="base" hangingPunct="0">
              <a:spcAft>
                <a:spcPct val="0"/>
              </a:spcAft>
              <a:buClr>
                <a:srgbClr val="000000"/>
              </a:buClr>
              <a:buSzPct val="80000"/>
              <a:buFont typeface="Wingdings" pitchFamily="1" charset="2"/>
              <a:buChar char="§"/>
            </a:pPr>
            <a:r>
              <a:rPr lang="en-GB" sz="1800" u="sng" kern="0" dirty="0">
                <a:solidFill>
                  <a:srgbClr val="000000"/>
                </a:solidFill>
              </a:rPr>
              <a:t>6 months prior to opening: all undue payments prior to maturity date</a:t>
            </a:r>
            <a:endParaRPr lang="en-GB" sz="2400" u="sng" kern="0" dirty="0">
              <a:solidFill>
                <a:srgbClr val="000000"/>
              </a:solidFill>
            </a:endParaRPr>
          </a:p>
        </p:txBody>
      </p:sp>
      <p:sp>
        <p:nvSpPr>
          <p:cNvPr id="4" name="Rectangle 2"/>
          <p:cNvSpPr>
            <a:spLocks noGrp="1" noChangeArrowheads="1"/>
          </p:cNvSpPr>
          <p:nvPr>
            <p:ph type="title"/>
          </p:nvPr>
        </p:nvSpPr>
        <p:spPr>
          <a:xfrm>
            <a:off x="244549" y="1374742"/>
            <a:ext cx="8899451" cy="698607"/>
          </a:xfrm>
        </p:spPr>
        <p:txBody>
          <a:bodyPr>
            <a:normAutofit fontScale="90000"/>
          </a:bodyPr>
          <a:lstStyle/>
          <a:p>
            <a:pPr algn="l"/>
            <a:r>
              <a:rPr lang="nl-NL" sz="3200" b="1" kern="0" dirty="0">
                <a:solidFill>
                  <a:srgbClr val="000000"/>
                </a:solidFill>
                <a:latin typeface="+mn-lt"/>
              </a:rPr>
              <a:t>First case – Payments prior to maturity date - Conclusion</a:t>
            </a:r>
            <a:endParaRPr lang="nl-NL" sz="3200" b="1" dirty="0">
              <a:latin typeface="+mn-lt"/>
            </a:endParaRPr>
          </a:p>
        </p:txBody>
      </p:sp>
    </p:spTree>
    <p:extLst>
      <p:ext uri="{BB962C8B-B14F-4D97-AF65-F5344CB8AC3E}">
        <p14:creationId xmlns:p14="http://schemas.microsoft.com/office/powerpoint/2010/main" val="369078306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078062"/>
            <a:ext cx="8378456" cy="3845573"/>
          </a:xfrm>
        </p:spPr>
        <p:txBody>
          <a:bodyPr>
            <a:normAutofit/>
          </a:bodyPr>
          <a:lstStyle/>
          <a:p>
            <a:pPr marL="0" lvl="0" indent="0" defTabSz="914400" fontAlgn="base">
              <a:spcBef>
                <a:spcPct val="0"/>
              </a:spcBef>
              <a:spcAft>
                <a:spcPct val="0"/>
              </a:spcAft>
              <a:buNone/>
            </a:pPr>
            <a:r>
              <a:rPr lang="en-GB" sz="3600" b="1" u="sng" dirty="0">
                <a:solidFill>
                  <a:srgbClr val="000000"/>
                </a:solidFill>
              </a:rPr>
              <a:t>Second case: Payments after pressure from creditor</a:t>
            </a:r>
          </a:p>
          <a:p>
            <a:pPr lvl="0" defTabSz="914400" fontAlgn="base">
              <a:spcBef>
                <a:spcPct val="0"/>
              </a:spcBef>
              <a:spcAft>
                <a:spcPct val="0"/>
              </a:spcAft>
              <a:buFont typeface="Arial" panose="020B0604020202020204" pitchFamily="34" charset="0"/>
              <a:buChar char="•"/>
            </a:pPr>
            <a:endParaRPr lang="en-GB" sz="2800" dirty="0">
              <a:solidFill>
                <a:srgbClr val="000000"/>
              </a:solidFill>
            </a:endParaRPr>
          </a:p>
          <a:p>
            <a:pPr marL="0" lvl="0" indent="0" defTabSz="914400" fontAlgn="base">
              <a:lnSpc>
                <a:spcPct val="90000"/>
              </a:lnSpc>
              <a:spcAft>
                <a:spcPct val="0"/>
              </a:spcAft>
              <a:buClr>
                <a:srgbClr val="000000"/>
              </a:buClr>
              <a:buSzPct val="75000"/>
              <a:buNone/>
            </a:pPr>
            <a:endParaRPr lang="en-GB" sz="2400" kern="0" dirty="0">
              <a:solidFill>
                <a:srgbClr val="000000"/>
              </a:solidFill>
              <a:latin typeface="Arial"/>
            </a:endParaRPr>
          </a:p>
        </p:txBody>
      </p:sp>
    </p:spTree>
    <p:extLst>
      <p:ext uri="{BB962C8B-B14F-4D97-AF65-F5344CB8AC3E}">
        <p14:creationId xmlns:p14="http://schemas.microsoft.com/office/powerpoint/2010/main" val="148740533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a:bodyPr>
          <a:lstStyle/>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latin typeface="Arial"/>
              </a:rPr>
              <a:t>“</a:t>
            </a:r>
            <a:r>
              <a:rPr lang="en-GB" sz="2400" kern="0" dirty="0">
                <a:solidFill>
                  <a:srgbClr val="000000"/>
                </a:solidFill>
              </a:rPr>
              <a:t>Pay us or you will never work in this sector again!’</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“Pay us or I will make your life miserable by suing you, just for the fun of it….”</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Does this make payments more or less susceptible to claw back?</a:t>
            </a:r>
          </a:p>
          <a:p>
            <a:pPr lvl="0" defTabSz="914400" fontAlgn="base">
              <a:spcAft>
                <a:spcPct val="0"/>
              </a:spcAft>
              <a:buClr>
                <a:srgbClr val="000000"/>
              </a:buClr>
              <a:buSzPct val="75000"/>
              <a:buFont typeface="Wingdings" pitchFamily="1" charset="2"/>
              <a:buChar char="n"/>
            </a:pPr>
            <a:endParaRPr lang="en-GB" sz="2400" kern="0" dirty="0">
              <a:solidFill>
                <a:srgbClr val="000000"/>
              </a:solidFill>
              <a:latin typeface="Arial"/>
            </a:endParaRPr>
          </a:p>
        </p:txBody>
      </p:sp>
    </p:spTree>
    <p:extLst>
      <p:ext uri="{BB962C8B-B14F-4D97-AF65-F5344CB8AC3E}">
        <p14:creationId xmlns:p14="http://schemas.microsoft.com/office/powerpoint/2010/main" val="3861716829"/>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a:bodyPr>
          <a:lstStyle/>
          <a:p>
            <a:pPr lvl="0" defTabSz="914400" fontAlgn="base">
              <a:lnSpc>
                <a:spcPct val="90000"/>
              </a:lnSpc>
              <a:spcAft>
                <a:spcPct val="0"/>
              </a:spcAft>
              <a:buClr>
                <a:srgbClr val="000000"/>
              </a:buClr>
              <a:buSzPct val="75000"/>
              <a:buFont typeface="Wingdings" pitchFamily="1" charset="2"/>
              <a:buChar char="n"/>
            </a:pPr>
            <a:r>
              <a:rPr lang="nl-NL" sz="2400" kern="0" dirty="0">
                <a:solidFill>
                  <a:srgbClr val="000000"/>
                </a:solidFill>
              </a:rPr>
              <a:t>Mokal (</a:t>
            </a:r>
            <a:r>
              <a:rPr lang="nl-NL" sz="2400" i="1" kern="0" dirty="0">
                <a:solidFill>
                  <a:srgbClr val="000000"/>
                </a:solidFill>
              </a:rPr>
              <a:t>Corporate Insolvency Law</a:t>
            </a:r>
            <a:r>
              <a:rPr lang="nl-NL" sz="2400" kern="0" dirty="0">
                <a:solidFill>
                  <a:srgbClr val="000000"/>
                </a:solidFill>
              </a:rPr>
              <a:t>, p. 337):</a:t>
            </a:r>
          </a:p>
          <a:p>
            <a:pPr marL="0" lvl="0" indent="0" defTabSz="914400" fontAlgn="base">
              <a:lnSpc>
                <a:spcPct val="90000"/>
              </a:lnSpc>
              <a:spcAft>
                <a:spcPct val="0"/>
              </a:spcAft>
              <a:buClr>
                <a:srgbClr val="000000"/>
              </a:buClr>
              <a:buSzPct val="75000"/>
              <a:buNone/>
            </a:pPr>
            <a:endParaRPr lang="nl-NL" sz="2400" kern="0" dirty="0">
              <a:solidFill>
                <a:srgbClr val="000000"/>
              </a:solidFill>
            </a:endParaRPr>
          </a:p>
          <a:p>
            <a:pPr lvl="0" defTabSz="914400" fontAlgn="base">
              <a:lnSpc>
                <a:spcPct val="90000"/>
              </a:lnSpc>
              <a:spcAft>
                <a:spcPct val="0"/>
              </a:spcAft>
              <a:buClr>
                <a:srgbClr val="000000"/>
              </a:buClr>
              <a:buSzPct val="75000"/>
              <a:buNone/>
            </a:pPr>
            <a:r>
              <a:rPr lang="en-GB" sz="2400" i="1" kern="0" dirty="0">
                <a:solidFill>
                  <a:srgbClr val="000000"/>
                </a:solidFill>
              </a:rPr>
              <a:t>	“What is worse, a transaction entered into because the company was subject, and succumbed, to commercial pressure applied by one of its creditors is held to negate any suggestion that the company was motivated by a desire to prefer. </a:t>
            </a:r>
          </a:p>
          <a:p>
            <a:pPr lvl="0" defTabSz="914400" fontAlgn="base">
              <a:lnSpc>
                <a:spcPct val="90000"/>
              </a:lnSpc>
              <a:spcAft>
                <a:spcPct val="0"/>
              </a:spcAft>
              <a:buClr>
                <a:srgbClr val="000000"/>
              </a:buClr>
              <a:buSzPct val="75000"/>
              <a:buNone/>
            </a:pPr>
            <a:endParaRPr lang="en-GB" sz="2400" i="1" kern="0" dirty="0">
              <a:solidFill>
                <a:srgbClr val="000000"/>
              </a:solidFill>
            </a:endParaRPr>
          </a:p>
          <a:p>
            <a:pPr lvl="0" defTabSz="914400" fontAlgn="base">
              <a:lnSpc>
                <a:spcPct val="90000"/>
              </a:lnSpc>
              <a:spcAft>
                <a:spcPct val="0"/>
              </a:spcAft>
              <a:buClr>
                <a:srgbClr val="000000"/>
              </a:buClr>
              <a:buSzPct val="75000"/>
              <a:buNone/>
            </a:pPr>
            <a:r>
              <a:rPr lang="en-GB" sz="2400" i="1" kern="0" dirty="0">
                <a:solidFill>
                  <a:srgbClr val="000000"/>
                </a:solidFill>
              </a:rPr>
              <a:t>	Needless to say, this is the very antithesis of the entire point of having a collective insolvency regime in the first place.”</a:t>
            </a:r>
            <a:r>
              <a:rPr lang="en-US" sz="2400" kern="0" dirty="0">
                <a:solidFill>
                  <a:srgbClr val="000000"/>
                </a:solidFill>
              </a:rPr>
              <a:t> </a:t>
            </a:r>
          </a:p>
          <a:p>
            <a:pPr lvl="0" defTabSz="914400" fontAlgn="base">
              <a:lnSpc>
                <a:spcPct val="90000"/>
              </a:lnSpc>
              <a:spcAft>
                <a:spcPct val="0"/>
              </a:spcAft>
              <a:buClr>
                <a:srgbClr val="000000"/>
              </a:buClr>
              <a:buSzPct val="75000"/>
              <a:buNone/>
            </a:pPr>
            <a:endParaRPr lang="en-US" sz="2400" kern="0" dirty="0">
              <a:solidFill>
                <a:srgbClr val="000000"/>
              </a:solidFill>
              <a:latin typeface="Arial"/>
            </a:endParaRP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200" kern="0" dirty="0">
                <a:solidFill>
                  <a:srgbClr val="000000"/>
                </a:solidFill>
                <a:latin typeface="+mn-lt"/>
              </a:rPr>
              <a:t>English critique on English preference law</a:t>
            </a:r>
            <a:endParaRPr lang="nl-NL" dirty="0">
              <a:latin typeface="+mn-lt"/>
            </a:endParaRPr>
          </a:p>
        </p:txBody>
      </p:sp>
    </p:spTree>
    <p:extLst>
      <p:ext uri="{BB962C8B-B14F-4D97-AF65-F5344CB8AC3E}">
        <p14:creationId xmlns:p14="http://schemas.microsoft.com/office/powerpoint/2010/main" val="2729595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 calcmode="lin" valueType="num">
                                      <p:cBhvr additive="base">
                                        <p:cTn id="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anim calcmode="lin" valueType="num">
                                      <p:cBhvr additive="base">
                                        <p:cTn id="13"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fontScale="92500"/>
          </a:bodyPr>
          <a:lstStyle/>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Government and society will not take care of you.</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You have to get back your money yourself!</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If you snooze, you lose.</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If you have collected a due debt, you should be allowed to keep it.</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err="1">
                <a:solidFill>
                  <a:srgbClr val="000000"/>
                </a:solidFill>
              </a:rPr>
              <a:t>Mokal</a:t>
            </a:r>
            <a:r>
              <a:rPr lang="en-GB" sz="2400" kern="0" dirty="0">
                <a:solidFill>
                  <a:srgbClr val="000000"/>
                </a:solidFill>
              </a:rPr>
              <a:t>: anti-thesis of insolvency law….</a:t>
            </a: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600" kern="0" dirty="0">
                <a:solidFill>
                  <a:srgbClr val="000000"/>
                </a:solidFill>
                <a:latin typeface="+mn-lt"/>
              </a:rPr>
              <a:t>English law</a:t>
            </a:r>
            <a:endParaRPr lang="nl-NL" dirty="0">
              <a:latin typeface="+mn-lt"/>
            </a:endParaRPr>
          </a:p>
        </p:txBody>
      </p:sp>
    </p:spTree>
    <p:extLst>
      <p:ext uri="{BB962C8B-B14F-4D97-AF65-F5344CB8AC3E}">
        <p14:creationId xmlns:p14="http://schemas.microsoft.com/office/powerpoint/2010/main" val="3495119581"/>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a:bodyPr>
          <a:lstStyle/>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Applying extreme pressure on debtor, can make congruent payments qualify as incongruent.</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The more pressure applied, the easier it is to revoke the payment.</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Opposite approach of English law as to pressure payments.</a:t>
            </a: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600" b="1" kern="0" dirty="0">
                <a:solidFill>
                  <a:srgbClr val="000000"/>
                </a:solidFill>
                <a:latin typeface="+mn-lt"/>
              </a:rPr>
              <a:t>German law on pressure payments</a:t>
            </a:r>
            <a:endParaRPr lang="nl-NL" b="1" dirty="0">
              <a:latin typeface="+mn-lt"/>
            </a:endParaRPr>
          </a:p>
        </p:txBody>
      </p:sp>
    </p:spTree>
    <p:extLst>
      <p:ext uri="{BB962C8B-B14F-4D97-AF65-F5344CB8AC3E}">
        <p14:creationId xmlns:p14="http://schemas.microsoft.com/office/powerpoint/2010/main" val="30172900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792518"/>
            <a:ext cx="8229600" cy="3845573"/>
          </a:xfrm>
        </p:spPr>
        <p:txBody>
          <a:bodyPr>
            <a:noAutofit/>
          </a:bodyPr>
          <a:lstStyle/>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Pressure on debtor is not a relevant factor when determining if a payment to the creditor can be avoided.</a:t>
            </a:r>
          </a:p>
          <a:p>
            <a:pPr marL="0" lvl="0" indent="0" defTabSz="914400" eaLnBrk="0" fontAlgn="base" hangingPunct="0">
              <a:spcAft>
                <a:spcPct val="0"/>
              </a:spcAft>
              <a:buClr>
                <a:srgbClr val="000000"/>
              </a:buClr>
              <a:buSzPct val="75000"/>
              <a:buNone/>
            </a:pPr>
            <a:r>
              <a:rPr lang="en-GB" sz="2400" kern="0" dirty="0">
                <a:solidFill>
                  <a:srgbClr val="000000"/>
                </a:solidFill>
              </a:rPr>
              <a:t> </a:t>
            </a:r>
          </a:p>
          <a:p>
            <a:pPr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Focus is instead on other circumstances.</a:t>
            </a:r>
          </a:p>
          <a:p>
            <a:pPr lvl="1" defTabSz="914400" eaLnBrk="0" fontAlgn="base" hangingPunct="0">
              <a:spcAft>
                <a:spcPct val="0"/>
              </a:spcAft>
              <a:buClr>
                <a:srgbClr val="000000"/>
              </a:buClr>
              <a:buSzPct val="75000"/>
              <a:buFont typeface="Wingdings" pitchFamily="1" charset="2"/>
              <a:buChar char="n"/>
            </a:pPr>
            <a:r>
              <a:rPr lang="en-GB" sz="2000" kern="0" dirty="0">
                <a:solidFill>
                  <a:srgbClr val="000000"/>
                </a:solidFill>
              </a:rPr>
              <a:t>According to the General rule (4:5 BA) focus is on the issue if the creditor knew or ought to have known about the debtors insolvency.</a:t>
            </a:r>
          </a:p>
          <a:p>
            <a:pPr lvl="1" defTabSz="914400" eaLnBrk="0" fontAlgn="base" hangingPunct="0">
              <a:spcAft>
                <a:spcPct val="0"/>
              </a:spcAft>
              <a:buClr>
                <a:srgbClr val="000000"/>
              </a:buClr>
              <a:buSzPct val="75000"/>
              <a:buFont typeface="Wingdings" pitchFamily="1" charset="2"/>
              <a:buChar char="n"/>
            </a:pPr>
            <a:r>
              <a:rPr lang="en-GB" sz="2000" kern="0" dirty="0">
                <a:solidFill>
                  <a:srgbClr val="000000"/>
                </a:solidFill>
              </a:rPr>
              <a:t>According to the </a:t>
            </a:r>
            <a:r>
              <a:rPr lang="en-US" sz="2000" kern="0" dirty="0">
                <a:solidFill>
                  <a:srgbClr val="000000"/>
                </a:solidFill>
              </a:rPr>
              <a:t>special objective rule regarding debt payments (4:10 BA) focus objective factors; e.g. size of paid amount in relation to the value of debtor’s assets. </a:t>
            </a:r>
          </a:p>
          <a:p>
            <a:pPr defTabSz="914400" eaLnBrk="0" fontAlgn="base" hangingPunct="0">
              <a:spcAft>
                <a:spcPct val="0"/>
              </a:spcAft>
              <a:buClr>
                <a:srgbClr val="000000"/>
              </a:buClr>
              <a:buSzPct val="75000"/>
              <a:buFont typeface="Wingdings" pitchFamily="1" charset="2"/>
              <a:buChar char="n"/>
            </a:pPr>
            <a:endParaRPr lang="en-US" sz="2400" kern="0" dirty="0">
              <a:solidFill>
                <a:srgbClr val="000000"/>
              </a:solidFill>
            </a:endParaRPr>
          </a:p>
          <a:p>
            <a:pPr marL="0" lvl="0" indent="0" defTabSz="914400" eaLnBrk="0" fontAlgn="base" hangingPunct="0">
              <a:spcAft>
                <a:spcPct val="0"/>
              </a:spcAft>
              <a:buClr>
                <a:srgbClr val="000000"/>
              </a:buClr>
              <a:buSzPct val="75000"/>
              <a:buNone/>
            </a:pPr>
            <a:r>
              <a:rPr lang="en-GB" sz="2400" kern="0" dirty="0">
                <a:solidFill>
                  <a:srgbClr val="000000"/>
                </a:solidFill>
              </a:rPr>
              <a:t> </a:t>
            </a:r>
          </a:p>
        </p:txBody>
      </p:sp>
      <p:sp>
        <p:nvSpPr>
          <p:cNvPr id="4" name="Rectangle 2"/>
          <p:cNvSpPr>
            <a:spLocks noGrp="1" noChangeArrowheads="1"/>
          </p:cNvSpPr>
          <p:nvPr>
            <p:ph type="title"/>
          </p:nvPr>
        </p:nvSpPr>
        <p:spPr>
          <a:xfrm>
            <a:off x="457200" y="1108928"/>
            <a:ext cx="8229600" cy="774569"/>
          </a:xfrm>
        </p:spPr>
        <p:txBody>
          <a:bodyPr>
            <a:normAutofit/>
          </a:bodyPr>
          <a:lstStyle/>
          <a:p>
            <a:pPr algn="l"/>
            <a:r>
              <a:rPr lang="nl-NL" sz="3600" b="1" kern="0" dirty="0">
                <a:solidFill>
                  <a:srgbClr val="000000"/>
                </a:solidFill>
                <a:latin typeface="+mn-lt"/>
              </a:rPr>
              <a:t>Swedish law on pressure payments</a:t>
            </a:r>
            <a:endParaRPr lang="nl-NL" b="1" dirty="0">
              <a:latin typeface="+mn-lt"/>
            </a:endParaRPr>
          </a:p>
        </p:txBody>
      </p:sp>
    </p:spTree>
    <p:extLst>
      <p:ext uri="{BB962C8B-B14F-4D97-AF65-F5344CB8AC3E}">
        <p14:creationId xmlns:p14="http://schemas.microsoft.com/office/powerpoint/2010/main" val="28548562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fontScale="92500" lnSpcReduction="10000"/>
          </a:bodyPr>
          <a:lstStyle/>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Article 99 LI:: amounts paid for the settlement of debts.</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Highly objective approach. No subjective criteria, strong focus on the content of the transaction. </a:t>
            </a:r>
          </a:p>
          <a:p>
            <a:pPr lvl="0" defTabSz="914400" eaLnBrk="0" fontAlgn="base" hangingPunct="0">
              <a:spcAft>
                <a:spcPct val="0"/>
              </a:spcAft>
              <a:buClr>
                <a:srgbClr val="000000"/>
              </a:buClr>
              <a:buSzPct val="75000"/>
              <a:buFont typeface="Wingdings" pitchFamily="1" charset="2"/>
              <a:buChar char="n"/>
            </a:pPr>
            <a:endParaRPr lang="en-GB" sz="24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If the transaction is suspicious and in a relative short period prior to the opening, certain preferences can be reversed. </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a:t>
            </a:r>
            <a:r>
              <a:rPr lang="mr-IN" sz="1800" kern="0" dirty="0">
                <a:solidFill>
                  <a:srgbClr val="000000"/>
                </a:solidFill>
              </a:rPr>
              <a:t>…</a:t>
            </a:r>
            <a:r>
              <a:rPr lang="nl-NL" sz="1800" kern="0" dirty="0">
                <a:solidFill>
                  <a:srgbClr val="000000"/>
                </a:solidFill>
              </a:rPr>
              <a:t>] </a:t>
            </a:r>
            <a:endParaRPr lang="en-GB" sz="1800" kern="0" dirty="0">
              <a:solidFill>
                <a:srgbClr val="000000"/>
              </a:solidFill>
            </a:endParaRP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6 months prior to opening: payments to related parties, while not to others</a:t>
            </a:r>
          </a:p>
          <a:p>
            <a:pPr lvl="1" defTabSz="914400" eaLnBrk="0" fontAlgn="base" hangingPunct="0">
              <a:spcAft>
                <a:spcPct val="0"/>
              </a:spcAft>
              <a:buClr>
                <a:srgbClr val="000000"/>
              </a:buClr>
              <a:buSzPct val="80000"/>
              <a:buFont typeface="Wingdings" pitchFamily="1" charset="2"/>
              <a:buChar char="§"/>
            </a:pPr>
            <a:r>
              <a:rPr lang="en-GB" sz="1800" u="sng" kern="0" dirty="0">
                <a:solidFill>
                  <a:srgbClr val="000000"/>
                </a:solidFill>
              </a:rPr>
              <a:t>3 months prior to opening if the goal was to prevent the opening of insolvency proceedings based on filed application (‘pressure payments’</a:t>
            </a:r>
            <a:r>
              <a:rPr lang="en-GB" sz="1800" kern="0" dirty="0">
                <a:solidFill>
                  <a:srgbClr val="000000"/>
                </a:solidFill>
              </a:rPr>
              <a:t>)</a:t>
            </a:r>
            <a:endParaRPr lang="en-GB" sz="2400" kern="0" dirty="0">
              <a:solidFill>
                <a:srgbClr val="000000"/>
              </a:solidFill>
            </a:endParaRP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600" b="1" kern="0" dirty="0">
                <a:solidFill>
                  <a:srgbClr val="000000"/>
                </a:solidFill>
                <a:latin typeface="+mn-lt"/>
              </a:rPr>
              <a:t>Latvian Law on pressure payments</a:t>
            </a:r>
            <a:endParaRPr lang="nl-NL" b="1" dirty="0">
              <a:latin typeface="+mn-lt"/>
            </a:endParaRPr>
          </a:p>
        </p:txBody>
      </p:sp>
    </p:spTree>
    <p:extLst>
      <p:ext uri="{BB962C8B-B14F-4D97-AF65-F5344CB8AC3E}">
        <p14:creationId xmlns:p14="http://schemas.microsoft.com/office/powerpoint/2010/main" val="315637322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290713"/>
            <a:ext cx="8229600" cy="3845573"/>
          </a:xfrm>
        </p:spPr>
        <p:txBody>
          <a:bodyPr>
            <a:normAutofit lnSpcReduction="10000"/>
          </a:bodyPr>
          <a:lstStyle/>
          <a:p>
            <a:pPr lvl="0" defTabSz="914400" eaLnBrk="0" fontAlgn="base" hangingPunct="0">
              <a:spcAft>
                <a:spcPct val="0"/>
              </a:spcAft>
              <a:buClr>
                <a:srgbClr val="000000"/>
              </a:buClr>
              <a:buSzPct val="75000"/>
              <a:buFont typeface="Wingdings" pitchFamily="1" charset="2"/>
              <a:buChar char="n"/>
            </a:pPr>
            <a:r>
              <a:rPr lang="nl-NL" sz="2400" kern="0" dirty="0">
                <a:solidFill>
                  <a:srgbClr val="000000"/>
                </a:solidFill>
              </a:rPr>
              <a:t>English law:</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Not a separate category. Simply part of general preferences. </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In general difficult to reverse because of requirement desire to prefer</a:t>
            </a:r>
          </a:p>
          <a:p>
            <a:pPr lvl="0" defTabSz="914400" eaLnBrk="0" fontAlgn="base" hangingPunct="0">
              <a:spcAft>
                <a:spcPct val="0"/>
              </a:spcAft>
              <a:buClr>
                <a:srgbClr val="000000"/>
              </a:buClr>
              <a:buSzPct val="75000"/>
              <a:buFont typeface="Wingdings" pitchFamily="1" charset="2"/>
              <a:buChar char="n"/>
            </a:pPr>
            <a:r>
              <a:rPr lang="nl-NL" sz="2400" kern="0" dirty="0" err="1">
                <a:solidFill>
                  <a:srgbClr val="000000"/>
                </a:solidFill>
              </a:rPr>
              <a:t>German</a:t>
            </a:r>
            <a:r>
              <a:rPr lang="nl-NL" sz="2400" kern="0" dirty="0">
                <a:solidFill>
                  <a:srgbClr val="000000"/>
                </a:solidFill>
              </a:rPr>
              <a:t> law:</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Applying extreme pressure on debtor, can make congruent payments qualify as incongruent.</a:t>
            </a:r>
            <a:endParaRPr lang="nl-NL" sz="18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nl-NL" sz="2400" kern="0" dirty="0">
                <a:solidFill>
                  <a:srgbClr val="000000"/>
                </a:solidFill>
              </a:rPr>
              <a:t>Swedish law:</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Pressure on debtor is in principle not a relevant factor when determining if a payment to the creditor can be avoided</a:t>
            </a:r>
            <a:r>
              <a:rPr lang="en-US" sz="1800" kern="0" dirty="0">
                <a:solidFill>
                  <a:srgbClr val="000000"/>
                </a:solidFill>
              </a:rPr>
              <a:t>. Focus is instead on other factors. </a:t>
            </a:r>
            <a:endParaRPr lang="nl-NL" sz="1800" kern="0" dirty="0">
              <a:solidFill>
                <a:srgbClr val="000000"/>
              </a:solidFill>
            </a:endParaRPr>
          </a:p>
          <a:p>
            <a:pPr lvl="0" defTabSz="914400" eaLnBrk="0" fontAlgn="base" hangingPunct="0">
              <a:spcAft>
                <a:spcPct val="0"/>
              </a:spcAft>
              <a:buClr>
                <a:srgbClr val="000000"/>
              </a:buClr>
              <a:buSzPct val="75000"/>
              <a:buFont typeface="Wingdings" pitchFamily="1" charset="2"/>
              <a:buChar char="n"/>
            </a:pPr>
            <a:r>
              <a:rPr lang="nl-NL" sz="2400" kern="0" dirty="0">
                <a:solidFill>
                  <a:srgbClr val="000000"/>
                </a:solidFill>
              </a:rPr>
              <a:t>Latvian Law:</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Highly objective approach</a:t>
            </a:r>
          </a:p>
        </p:txBody>
      </p:sp>
      <p:sp>
        <p:nvSpPr>
          <p:cNvPr id="4" name="Rectangle 2"/>
          <p:cNvSpPr>
            <a:spLocks noGrp="1" noChangeArrowheads="1"/>
          </p:cNvSpPr>
          <p:nvPr>
            <p:ph type="title"/>
          </p:nvPr>
        </p:nvSpPr>
        <p:spPr>
          <a:xfrm>
            <a:off x="457200" y="1374742"/>
            <a:ext cx="8229600" cy="774569"/>
          </a:xfrm>
        </p:spPr>
        <p:txBody>
          <a:bodyPr>
            <a:normAutofit/>
          </a:bodyPr>
          <a:lstStyle/>
          <a:p>
            <a:pPr algn="l"/>
            <a:r>
              <a:rPr lang="nl-NL" sz="3200" b="1" kern="0" dirty="0">
                <a:solidFill>
                  <a:srgbClr val="000000"/>
                </a:solidFill>
                <a:latin typeface="+mn-lt"/>
              </a:rPr>
              <a:t>Second case – Pressure payments - Conclusion</a:t>
            </a:r>
            <a:endParaRPr lang="nl-NL" sz="3200" b="1" dirty="0">
              <a:latin typeface="+mn-lt"/>
            </a:endParaRPr>
          </a:p>
        </p:txBody>
      </p:sp>
    </p:spTree>
    <p:extLst>
      <p:ext uri="{BB962C8B-B14F-4D97-AF65-F5344CB8AC3E}">
        <p14:creationId xmlns:p14="http://schemas.microsoft.com/office/powerpoint/2010/main" val="2176062489"/>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ubrik 1"/>
          <p:cNvSpPr>
            <a:spLocks noGrp="1"/>
          </p:cNvSpPr>
          <p:nvPr>
            <p:ph type="ctrTitle"/>
          </p:nvPr>
        </p:nvSpPr>
        <p:spPr>
          <a:xfrm>
            <a:off x="594360" y="2959481"/>
            <a:ext cx="7772400" cy="1082675"/>
          </a:xfrm>
        </p:spPr>
        <p:txBody>
          <a:bodyPr>
            <a:normAutofit/>
          </a:bodyPr>
          <a:lstStyle/>
          <a:p>
            <a:pPr marL="857250" indent="-857250" algn="l">
              <a:buFont typeface="+mj-lt"/>
              <a:buAutoNum type="romanUcPeriod" startAt="5"/>
            </a:pPr>
            <a:r>
              <a:rPr lang="sv-SE" b="1" dirty="0" err="1"/>
              <a:t>Closing</a:t>
            </a:r>
            <a:r>
              <a:rPr lang="sv-SE" b="1" dirty="0"/>
              <a:t> </a:t>
            </a:r>
            <a:r>
              <a:rPr lang="sv-SE" b="1" dirty="0" err="1"/>
              <a:t>remarks</a:t>
            </a:r>
            <a:endParaRPr lang="en-GB" b="1" dirty="0"/>
          </a:p>
        </p:txBody>
      </p:sp>
    </p:spTree>
    <p:extLst>
      <p:ext uri="{BB962C8B-B14F-4D97-AF65-F5344CB8AC3E}">
        <p14:creationId xmlns:p14="http://schemas.microsoft.com/office/powerpoint/2010/main" val="4166376407"/>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2047953"/>
            <a:ext cx="8229600" cy="4556047"/>
          </a:xfrm>
        </p:spPr>
        <p:txBody>
          <a:bodyPr>
            <a:normAutofit fontScale="92500"/>
          </a:bodyPr>
          <a:lstStyle/>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English law: at odds with basic justification of insolvency law</a:t>
            </a: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German law: extremely technical and difficult. Whether or not subjective criteria apply, depends also on pressure applied.</a:t>
            </a: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Swedish law: clear and concise special objective rules. The General Rule reaches back longer back (5 years instead of 3 months for non-insiders) but insolvency and subjective criteria must be proved.  </a:t>
            </a:r>
          </a:p>
          <a:p>
            <a:pPr lvl="0" defTabSz="914400" eaLnBrk="0" fontAlgn="base" hangingPunct="0">
              <a:spcAft>
                <a:spcPct val="0"/>
              </a:spcAft>
              <a:buClr>
                <a:srgbClr val="000000"/>
              </a:buClr>
              <a:buSzPct val="75000"/>
              <a:buFont typeface="Wingdings" pitchFamily="1" charset="2"/>
              <a:buChar char="n"/>
            </a:pPr>
            <a:r>
              <a:rPr lang="en-GB" sz="2400" kern="0" dirty="0">
                <a:solidFill>
                  <a:srgbClr val="000000"/>
                </a:solidFill>
              </a:rPr>
              <a:t>Latvian law: clear and concise rules. Filters out exactly those payments that one should want to target.</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Payments prior to maturity date</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Pressure payments</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Payments to related parties</a:t>
            </a:r>
          </a:p>
          <a:p>
            <a:pPr lvl="1" defTabSz="914400" eaLnBrk="0" fontAlgn="base" hangingPunct="0">
              <a:spcAft>
                <a:spcPct val="0"/>
              </a:spcAft>
              <a:buClr>
                <a:srgbClr val="000000"/>
              </a:buClr>
              <a:buSzPct val="80000"/>
              <a:buFont typeface="Wingdings" pitchFamily="1" charset="2"/>
              <a:buChar char="§"/>
            </a:pPr>
            <a:r>
              <a:rPr lang="en-GB" sz="1800" kern="0" dirty="0">
                <a:solidFill>
                  <a:srgbClr val="000000"/>
                </a:solidFill>
              </a:rPr>
              <a:t>But problem in practice of no general subjective fall back rule outside periods of 3 and 6 months.</a:t>
            </a:r>
            <a:endParaRPr lang="en-GB" sz="2400" kern="0" dirty="0">
              <a:solidFill>
                <a:srgbClr val="000000"/>
              </a:solidFill>
            </a:endParaRPr>
          </a:p>
        </p:txBody>
      </p:sp>
      <p:sp>
        <p:nvSpPr>
          <p:cNvPr id="4" name="Rectangle 2"/>
          <p:cNvSpPr>
            <a:spLocks noGrp="1" noChangeArrowheads="1"/>
          </p:cNvSpPr>
          <p:nvPr>
            <p:ph type="title"/>
          </p:nvPr>
        </p:nvSpPr>
        <p:spPr>
          <a:xfrm>
            <a:off x="457200" y="1272329"/>
            <a:ext cx="8229600" cy="774569"/>
          </a:xfrm>
        </p:spPr>
        <p:txBody>
          <a:bodyPr>
            <a:normAutofit/>
          </a:bodyPr>
          <a:lstStyle/>
          <a:p>
            <a:pPr algn="l"/>
            <a:r>
              <a:rPr lang="nl-NL" sz="3600" b="1" kern="0" dirty="0">
                <a:solidFill>
                  <a:srgbClr val="000000"/>
                </a:solidFill>
                <a:latin typeface="+mn-lt"/>
              </a:rPr>
              <a:t>Assessment of preference laws</a:t>
            </a:r>
            <a:endParaRPr lang="nl-NL" b="1" dirty="0">
              <a:latin typeface="+mn-lt"/>
            </a:endParaRPr>
          </a:p>
        </p:txBody>
      </p:sp>
    </p:spTree>
    <p:extLst>
      <p:ext uri="{BB962C8B-B14F-4D97-AF65-F5344CB8AC3E}">
        <p14:creationId xmlns:p14="http://schemas.microsoft.com/office/powerpoint/2010/main" val="291887010"/>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Grp="1" noChangeArrowheads="1"/>
          </p:cNvSpPr>
          <p:nvPr>
            <p:ph type="title"/>
          </p:nvPr>
        </p:nvSpPr>
        <p:spPr>
          <a:xfrm>
            <a:off x="457200" y="2257244"/>
            <a:ext cx="8229600" cy="774569"/>
          </a:xfrm>
        </p:spPr>
        <p:txBody>
          <a:bodyPr>
            <a:normAutofit fontScale="90000"/>
          </a:bodyPr>
          <a:lstStyle/>
          <a:p>
            <a:pPr algn="l">
              <a:lnSpc>
                <a:spcPct val="150000"/>
              </a:lnSpc>
            </a:pPr>
            <a:r>
              <a:rPr lang="nl-NL" sz="3600" b="1" kern="0" dirty="0">
                <a:solidFill>
                  <a:srgbClr val="000000"/>
                </a:solidFill>
                <a:latin typeface="Arial"/>
              </a:rPr>
              <a:t>And the winner of the prize for the best insolvency law regulation on transaction avoidance is....</a:t>
            </a:r>
            <a:endParaRPr lang="nl-NL" b="1" dirty="0"/>
          </a:p>
        </p:txBody>
      </p:sp>
    </p:spTree>
    <p:extLst>
      <p:ext uri="{BB962C8B-B14F-4D97-AF65-F5344CB8AC3E}">
        <p14:creationId xmlns:p14="http://schemas.microsoft.com/office/powerpoint/2010/main" val="39224186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97858" y="2410247"/>
            <a:ext cx="6545236" cy="2885400"/>
          </a:xfrm>
          <a:prstGeom prst="rect">
            <a:avLst/>
          </a:prstGeom>
        </p:spPr>
      </p:pic>
      <p:sp>
        <p:nvSpPr>
          <p:cNvPr id="4" name="Title 1"/>
          <p:cNvSpPr>
            <a:spLocks noGrp="1"/>
          </p:cNvSpPr>
          <p:nvPr>
            <p:ph type="title"/>
          </p:nvPr>
        </p:nvSpPr>
        <p:spPr>
          <a:xfrm>
            <a:off x="457200" y="1267247"/>
            <a:ext cx="8229600" cy="1143000"/>
          </a:xfrm>
        </p:spPr>
        <p:txBody>
          <a:bodyPr/>
          <a:lstStyle/>
          <a:p>
            <a:pPr eaLnBrk="1" hangingPunct="1"/>
            <a:r>
              <a:rPr lang="en-US" b="1" dirty="0"/>
              <a:t>Lunch Break</a:t>
            </a:r>
          </a:p>
        </p:txBody>
      </p:sp>
      <p:sp>
        <p:nvSpPr>
          <p:cNvPr id="5" name="Subtitle 1"/>
          <p:cNvSpPr txBox="1">
            <a:spLocks/>
          </p:cNvSpPr>
          <p:nvPr/>
        </p:nvSpPr>
        <p:spPr bwMode="auto">
          <a:xfrm>
            <a:off x="230188" y="2460586"/>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Kindly Sponsored by:</a:t>
            </a:r>
          </a:p>
        </p:txBody>
      </p:sp>
      <p:sp>
        <p:nvSpPr>
          <p:cNvPr id="8" name="Subtitle 1"/>
          <p:cNvSpPr txBox="1">
            <a:spLocks/>
          </p:cNvSpPr>
          <p:nvPr/>
        </p:nvSpPr>
        <p:spPr bwMode="auto">
          <a:xfrm>
            <a:off x="230188" y="4803241"/>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err="1">
                <a:latin typeface="Calibri" charset="0"/>
                <a:ea typeface="Calibri" charset="0"/>
                <a:cs typeface="Calibri" charset="0"/>
              </a:rPr>
              <a:t>www.bnt.eu</a:t>
            </a:r>
            <a:endParaRPr lang="en-US" sz="2400" dirty="0">
              <a:latin typeface="Calibri" charset="0"/>
              <a:ea typeface="Calibri" charset="0"/>
              <a:cs typeface="Calibri" charset="0"/>
            </a:endParaRPr>
          </a:p>
        </p:txBody>
      </p:sp>
    </p:spTree>
    <p:extLst>
      <p:ext uri="{BB962C8B-B14F-4D97-AF65-F5344CB8AC3E}">
        <p14:creationId xmlns:p14="http://schemas.microsoft.com/office/powerpoint/2010/main" val="52381555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457200" y="1267248"/>
            <a:ext cx="8229600" cy="1143000"/>
          </a:xfrm>
        </p:spPr>
        <p:txBody>
          <a:bodyPr/>
          <a:lstStyle/>
          <a:p>
            <a:pPr eaLnBrk="1" hangingPunct="1"/>
            <a:r>
              <a:rPr lang="en-US" b="1" dirty="0"/>
              <a:t>Technical Session</a:t>
            </a:r>
          </a:p>
        </p:txBody>
      </p:sp>
      <p:sp>
        <p:nvSpPr>
          <p:cNvPr id="6" name="Subtitle 1"/>
          <p:cNvSpPr txBox="1">
            <a:spLocks/>
          </p:cNvSpPr>
          <p:nvPr/>
        </p:nvSpPr>
        <p:spPr bwMode="auto">
          <a:xfrm>
            <a:off x="230188" y="2410248"/>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Kindly Sponsored by:</a:t>
            </a:r>
          </a:p>
        </p:txBody>
      </p:sp>
      <p:sp>
        <p:nvSpPr>
          <p:cNvPr id="9" name="Subtitle 1"/>
          <p:cNvSpPr txBox="1">
            <a:spLocks/>
          </p:cNvSpPr>
          <p:nvPr/>
        </p:nvSpPr>
        <p:spPr bwMode="auto">
          <a:xfrm>
            <a:off x="230488" y="5749426"/>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err="1">
                <a:latin typeface="Calibri" charset="0"/>
                <a:ea typeface="Calibri" charset="0"/>
                <a:cs typeface="Calibri" charset="0"/>
              </a:rPr>
              <a:t>www.cnajmj.fr</a:t>
            </a:r>
            <a:endParaRPr lang="en-US" sz="2400" dirty="0">
              <a:latin typeface="Calibri" charset="0"/>
              <a:ea typeface="Calibri" charset="0"/>
              <a:cs typeface="Calibri"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600677" y="2913486"/>
            <a:ext cx="1938636" cy="2728452"/>
          </a:xfrm>
          <a:prstGeom prst="rect">
            <a:avLst/>
          </a:prstGeom>
        </p:spPr>
      </p:pic>
    </p:spTree>
    <p:extLst>
      <p:ext uri="{BB962C8B-B14F-4D97-AF65-F5344CB8AC3E}">
        <p14:creationId xmlns:p14="http://schemas.microsoft.com/office/powerpoint/2010/main" val="147280860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167148" y="1854508"/>
            <a:ext cx="8809704" cy="1470025"/>
          </a:xfrm>
        </p:spPr>
        <p:txBody>
          <a:bodyPr>
            <a:normAutofit fontScale="90000"/>
          </a:bodyPr>
          <a:lstStyle/>
          <a:p>
            <a:r>
              <a:rPr lang="en-US" b="1" dirty="0"/>
              <a:t>Session 4: </a:t>
            </a:r>
            <a:br>
              <a:rPr lang="en-US" b="1" dirty="0"/>
            </a:br>
            <a:r>
              <a:rPr lang="en-US" b="1" dirty="0"/>
              <a:t> When it becomes personal: </a:t>
            </a:r>
            <a:br>
              <a:rPr lang="en-US" b="1" dirty="0"/>
            </a:br>
            <a:r>
              <a:rPr lang="en-US" b="1" dirty="0"/>
              <a:t>Personal Bankruptcy discussed</a:t>
            </a:r>
          </a:p>
        </p:txBody>
      </p:sp>
      <p:sp>
        <p:nvSpPr>
          <p:cNvPr id="3" name="Subtitle 2"/>
          <p:cNvSpPr>
            <a:spLocks noGrp="1"/>
          </p:cNvSpPr>
          <p:nvPr>
            <p:ph type="subTitle" idx="1"/>
          </p:nvPr>
        </p:nvSpPr>
        <p:spPr>
          <a:xfrm>
            <a:off x="252413" y="3770119"/>
            <a:ext cx="8647112" cy="1752600"/>
          </a:xfrm>
        </p:spPr>
        <p:txBody>
          <a:bodyPr rtlCol="0">
            <a:noAutofit/>
          </a:bodyPr>
          <a:lstStyle/>
          <a:p>
            <a:pPr>
              <a:defRPr/>
            </a:pPr>
            <a:r>
              <a:rPr lang="en-GB" sz="2400" b="1" i="1" dirty="0"/>
              <a:t>Moderator: </a:t>
            </a:r>
            <a:r>
              <a:rPr lang="en-GB" sz="2400" b="1" dirty="0"/>
              <a:t>Dr Veronika </a:t>
            </a:r>
            <a:r>
              <a:rPr lang="en-GB" sz="2400" b="1" dirty="0" err="1"/>
              <a:t>Sajadova</a:t>
            </a:r>
            <a:r>
              <a:rPr lang="en-GB" sz="2400" b="1" dirty="0"/>
              <a:t>, </a:t>
            </a:r>
            <a:r>
              <a:rPr lang="en-GB" sz="2400" b="1" dirty="0" err="1"/>
              <a:t>Swedbank</a:t>
            </a:r>
            <a:r>
              <a:rPr lang="en-GB" sz="2400" b="1" dirty="0"/>
              <a:t>, Latvia</a:t>
            </a:r>
            <a:r>
              <a:rPr lang="en-US" sz="2400" dirty="0"/>
              <a:t> </a:t>
            </a:r>
            <a:endParaRPr lang="en-GB" sz="2400" b="1" dirty="0"/>
          </a:p>
          <a:p>
            <a:r>
              <a:rPr lang="en-GB" sz="2400" b="1" dirty="0"/>
              <a:t>Dr Jan-</a:t>
            </a:r>
            <a:r>
              <a:rPr lang="en-GB" sz="2400" b="1" dirty="0" err="1"/>
              <a:t>Ocko</a:t>
            </a:r>
            <a:r>
              <a:rPr lang="en-GB" sz="2400" b="1" dirty="0"/>
              <a:t> </a:t>
            </a:r>
            <a:r>
              <a:rPr lang="en-GB" sz="2400" b="1" dirty="0" err="1"/>
              <a:t>Heuer</a:t>
            </a:r>
            <a:r>
              <a:rPr lang="en-GB" sz="2400" b="1" dirty="0"/>
              <a:t>, Humboldt-Universität zu Berlin, Germany</a:t>
            </a:r>
          </a:p>
          <a:p>
            <a:r>
              <a:rPr lang="en-GB" sz="2400" b="1" dirty="0" err="1"/>
              <a:t>Paweł</a:t>
            </a:r>
            <a:r>
              <a:rPr lang="en-GB" sz="2400" b="1" dirty="0"/>
              <a:t> Kuglarz, Kuglarz &amp; Partners, Poland</a:t>
            </a:r>
            <a:endParaRPr lang="en-US" sz="2400" b="1" dirty="0"/>
          </a:p>
        </p:txBody>
      </p:sp>
    </p:spTree>
    <p:extLst>
      <p:ext uri="{BB962C8B-B14F-4D97-AF65-F5344CB8AC3E}">
        <p14:creationId xmlns:p14="http://schemas.microsoft.com/office/powerpoint/2010/main" val="45169319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685800" y="1844675"/>
            <a:ext cx="7772400" cy="1470025"/>
          </a:xfrm>
        </p:spPr>
        <p:txBody>
          <a:bodyPr>
            <a:normAutofit fontScale="90000"/>
          </a:bodyPr>
          <a:lstStyle/>
          <a:p>
            <a:pPr lvl="0"/>
            <a:r>
              <a:rPr lang="en-US" b="1" dirty="0"/>
              <a:t>Principle of good faith as a cornerstone of </a:t>
            </a:r>
            <a:r>
              <a:rPr lang="lv-LV" b="1" dirty="0"/>
              <a:t>the </a:t>
            </a:r>
            <a:r>
              <a:rPr lang="en-US" b="1" dirty="0"/>
              <a:t>second chance</a:t>
            </a:r>
            <a:endParaRPr lang="lv-LV" b="1" dirty="0"/>
          </a:p>
        </p:txBody>
      </p:sp>
      <p:sp>
        <p:nvSpPr>
          <p:cNvPr id="3" name="Subtitle 2"/>
          <p:cNvSpPr>
            <a:spLocks noGrp="1"/>
          </p:cNvSpPr>
          <p:nvPr>
            <p:ph type="subTitle" idx="1"/>
          </p:nvPr>
        </p:nvSpPr>
        <p:spPr>
          <a:xfrm>
            <a:off x="252413" y="3465319"/>
            <a:ext cx="8647112" cy="1752600"/>
          </a:xfrm>
        </p:spPr>
        <p:txBody>
          <a:bodyPr rtlCol="0">
            <a:noAutofit/>
          </a:bodyPr>
          <a:lstStyle/>
          <a:p>
            <a:pPr>
              <a:defRPr/>
            </a:pPr>
            <a:r>
              <a:rPr lang="lv-LV" sz="3600" b="1" dirty="0" err="1"/>
              <a:t>Dr.iur</a:t>
            </a:r>
            <a:r>
              <a:rPr lang="lv-LV" sz="3600" b="1" dirty="0"/>
              <a:t>. Veronika Sajadova</a:t>
            </a:r>
            <a:br>
              <a:rPr lang="en-US" sz="3600" b="1" dirty="0"/>
            </a:br>
            <a:endParaRPr lang="en-US" sz="3600" dirty="0"/>
          </a:p>
        </p:txBody>
      </p:sp>
    </p:spTree>
    <p:extLst>
      <p:ext uri="{BB962C8B-B14F-4D97-AF65-F5344CB8AC3E}">
        <p14:creationId xmlns:p14="http://schemas.microsoft.com/office/powerpoint/2010/main" val="21340656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467410"/>
          </a:xfrm>
        </p:spPr>
        <p:txBody>
          <a:bodyPr>
            <a:normAutofit/>
          </a:bodyPr>
          <a:lstStyle/>
          <a:p>
            <a:pPr marL="0" indent="0">
              <a:spcAft>
                <a:spcPts val="1200"/>
              </a:spcAft>
              <a:buNone/>
            </a:pPr>
            <a:r>
              <a:rPr lang="en-GB" sz="2200" dirty="0"/>
              <a:t>Principle of good faith is not universal and is equal to:</a:t>
            </a:r>
          </a:p>
          <a:p>
            <a:pPr>
              <a:spcAft>
                <a:spcPts val="1200"/>
              </a:spcAft>
            </a:pPr>
            <a:r>
              <a:rPr lang="en-GB" sz="2200" dirty="0"/>
              <a:t>‘Good conduct’ (Croatia, Luxembourg)</a:t>
            </a:r>
          </a:p>
          <a:p>
            <a:pPr>
              <a:spcAft>
                <a:spcPts val="1200"/>
              </a:spcAft>
            </a:pPr>
            <a:r>
              <a:rPr lang="en-GB" sz="2200" dirty="0"/>
              <a:t>‘Honest and caring </a:t>
            </a:r>
            <a:r>
              <a:rPr lang="en-GB" sz="2200" dirty="0" err="1"/>
              <a:t>beahviour</a:t>
            </a:r>
            <a:r>
              <a:rPr lang="en-GB" sz="2200" dirty="0"/>
              <a:t>’ (</a:t>
            </a:r>
            <a:r>
              <a:rPr lang="en-GB" sz="2200" dirty="0" err="1"/>
              <a:t>England&amp;Wales</a:t>
            </a:r>
            <a:r>
              <a:rPr lang="en-GB" sz="2200" dirty="0"/>
              <a:t>)</a:t>
            </a:r>
          </a:p>
          <a:p>
            <a:pPr>
              <a:spcAft>
                <a:spcPts val="1200"/>
              </a:spcAft>
            </a:pPr>
            <a:r>
              <a:rPr lang="en-GB" sz="2200" dirty="0"/>
              <a:t>‘Honest intensions’ (Czech Republic, Slovakia)</a:t>
            </a:r>
          </a:p>
          <a:p>
            <a:pPr>
              <a:spcAft>
                <a:spcPts val="1200"/>
              </a:spcAft>
            </a:pPr>
            <a:r>
              <a:rPr lang="en-GB" sz="2200" dirty="0"/>
              <a:t>‘Honesty obligations’ (Greece)</a:t>
            </a:r>
          </a:p>
          <a:p>
            <a:pPr>
              <a:spcAft>
                <a:spcPts val="1200"/>
              </a:spcAft>
            </a:pPr>
            <a:r>
              <a:rPr lang="en-GB" sz="2200" dirty="0"/>
              <a:t>‘Honest debtor’ (Germany)</a:t>
            </a:r>
          </a:p>
          <a:p>
            <a:pPr>
              <a:spcAft>
                <a:spcPts val="1200"/>
              </a:spcAft>
            </a:pPr>
            <a:r>
              <a:rPr lang="en-GB" sz="2200" dirty="0"/>
              <a:t>‘Honest and conscientious debtor’ (Slovenia)</a:t>
            </a:r>
          </a:p>
          <a:p>
            <a:pPr>
              <a:spcAft>
                <a:spcPts val="1200"/>
              </a:spcAft>
            </a:pPr>
            <a:r>
              <a:rPr lang="en-GB" sz="2200" dirty="0"/>
              <a:t>‘Deserving debtor’ (Poland)</a:t>
            </a:r>
          </a:p>
        </p:txBody>
      </p:sp>
    </p:spTree>
    <p:extLst>
      <p:ext uri="{BB962C8B-B14F-4D97-AF65-F5344CB8AC3E}">
        <p14:creationId xmlns:p14="http://schemas.microsoft.com/office/powerpoint/2010/main" val="132031565"/>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467410"/>
          </a:xfrm>
        </p:spPr>
        <p:txBody>
          <a:bodyPr>
            <a:normAutofit lnSpcReduction="10000"/>
          </a:bodyPr>
          <a:lstStyle/>
          <a:p>
            <a:pPr marL="0" indent="0">
              <a:spcAft>
                <a:spcPts val="1200"/>
              </a:spcAft>
              <a:buNone/>
            </a:pPr>
            <a:r>
              <a:rPr lang="lv-LV" sz="2200" b="1" dirty="0" err="1"/>
              <a:t>Draft</a:t>
            </a:r>
            <a:r>
              <a:rPr lang="lv-LV" sz="2200" b="1" dirty="0"/>
              <a:t> </a:t>
            </a:r>
            <a:r>
              <a:rPr lang="lv-LV" sz="2200" b="1" dirty="0" err="1"/>
              <a:t>Directive</a:t>
            </a:r>
            <a:r>
              <a:rPr lang="lv-LV" sz="2200" b="1" dirty="0"/>
              <a:t> </a:t>
            </a:r>
            <a:r>
              <a:rPr lang="lv-LV" sz="2200" b="1" dirty="0" err="1"/>
              <a:t>on</a:t>
            </a:r>
            <a:r>
              <a:rPr lang="lv-LV" sz="2200" b="1" dirty="0"/>
              <a:t> </a:t>
            </a:r>
            <a:r>
              <a:rPr lang="lv-LV" sz="2200" b="1" dirty="0" err="1"/>
              <a:t>Restructuring</a:t>
            </a:r>
            <a:r>
              <a:rPr lang="lv-LV" sz="2200" b="1" dirty="0"/>
              <a:t>, </a:t>
            </a:r>
            <a:r>
              <a:rPr lang="lv-LV" sz="2200" b="1" dirty="0" err="1"/>
              <a:t>Insolvency</a:t>
            </a:r>
            <a:r>
              <a:rPr lang="lv-LV" sz="2200" b="1" dirty="0"/>
              <a:t> </a:t>
            </a:r>
            <a:r>
              <a:rPr lang="lv-LV" sz="2200" b="1" dirty="0" err="1"/>
              <a:t>and</a:t>
            </a:r>
            <a:r>
              <a:rPr lang="lv-LV" sz="2200" b="1" dirty="0"/>
              <a:t> the </a:t>
            </a:r>
            <a:r>
              <a:rPr lang="lv-LV" sz="2200" b="1" dirty="0" err="1"/>
              <a:t>Second</a:t>
            </a:r>
            <a:r>
              <a:rPr lang="lv-LV" sz="2200" b="1" dirty="0"/>
              <a:t> </a:t>
            </a:r>
            <a:r>
              <a:rPr lang="lv-LV" sz="2200" b="1" dirty="0" err="1"/>
              <a:t>Chance</a:t>
            </a:r>
            <a:endParaRPr lang="lv-LV" sz="2200" b="1" dirty="0"/>
          </a:p>
          <a:p>
            <a:pPr marL="0" indent="0">
              <a:spcAft>
                <a:spcPts val="1200"/>
              </a:spcAft>
              <a:buNone/>
            </a:pPr>
            <a:r>
              <a:rPr lang="lv-LV" sz="2400" i="1" dirty="0" err="1"/>
              <a:t>Member</a:t>
            </a:r>
            <a:r>
              <a:rPr lang="lv-LV" sz="2400" i="1" dirty="0"/>
              <a:t> </a:t>
            </a:r>
            <a:r>
              <a:rPr lang="lv-LV" sz="2400" i="1" dirty="0" err="1"/>
              <a:t>States</a:t>
            </a:r>
            <a:r>
              <a:rPr lang="lv-LV" sz="2400" i="1" dirty="0"/>
              <a:t> </a:t>
            </a:r>
            <a:r>
              <a:rPr lang="lv-LV" sz="2400" i="1" dirty="0" err="1"/>
              <a:t>should</a:t>
            </a:r>
            <a:r>
              <a:rPr lang="lv-LV" sz="2400" i="1" dirty="0"/>
              <a:t> </a:t>
            </a:r>
            <a:r>
              <a:rPr lang="lv-LV" sz="2400" i="1" dirty="0" err="1"/>
              <a:t>provide</a:t>
            </a:r>
            <a:r>
              <a:rPr lang="lv-LV" sz="2400" i="1" dirty="0"/>
              <a:t> </a:t>
            </a:r>
            <a:r>
              <a:rPr lang="lv-LV" sz="2400" i="1" dirty="0" err="1"/>
              <a:t>clear</a:t>
            </a:r>
            <a:r>
              <a:rPr lang="lv-LV" sz="2400" i="1" dirty="0"/>
              <a:t> </a:t>
            </a:r>
            <a:r>
              <a:rPr lang="lv-LV" sz="2400" i="1" dirty="0" err="1"/>
              <a:t>guidance</a:t>
            </a:r>
            <a:r>
              <a:rPr lang="lv-LV" sz="2400" i="1" dirty="0"/>
              <a:t> to </a:t>
            </a:r>
            <a:r>
              <a:rPr lang="lv-LV" sz="2400" i="1" dirty="0" err="1"/>
              <a:t>judicial</a:t>
            </a:r>
            <a:r>
              <a:rPr lang="lv-LV" sz="2400" i="1" dirty="0"/>
              <a:t> </a:t>
            </a:r>
            <a:r>
              <a:rPr lang="lv-LV" sz="2400" i="1" dirty="0" err="1"/>
              <a:t>or</a:t>
            </a:r>
            <a:r>
              <a:rPr lang="lv-LV" sz="2400" i="1" dirty="0"/>
              <a:t> </a:t>
            </a:r>
            <a:r>
              <a:rPr lang="lv-LV" sz="2400" i="1" dirty="0" err="1"/>
              <a:t>administrative</a:t>
            </a:r>
            <a:r>
              <a:rPr lang="lv-LV" sz="2400" i="1" dirty="0"/>
              <a:t> </a:t>
            </a:r>
            <a:r>
              <a:rPr lang="lv-LV" sz="2400" i="1" dirty="0" err="1"/>
              <a:t>authorities</a:t>
            </a:r>
            <a:r>
              <a:rPr lang="lv-LV" sz="2400" i="1" dirty="0"/>
              <a:t> </a:t>
            </a:r>
            <a:r>
              <a:rPr lang="lv-LV" sz="2400" i="1" dirty="0" err="1"/>
              <a:t>on</a:t>
            </a:r>
            <a:r>
              <a:rPr lang="lv-LV" sz="2400" i="1" dirty="0"/>
              <a:t> </a:t>
            </a:r>
            <a:r>
              <a:rPr lang="lv-LV" sz="2400" i="1" dirty="0" err="1"/>
              <a:t>how</a:t>
            </a:r>
            <a:r>
              <a:rPr lang="lv-LV" sz="2400" i="1" dirty="0"/>
              <a:t> to </a:t>
            </a:r>
            <a:r>
              <a:rPr lang="lv-LV" sz="2400" i="1" dirty="0" err="1"/>
              <a:t>assess</a:t>
            </a:r>
            <a:r>
              <a:rPr lang="lv-LV" sz="2400" i="1" dirty="0"/>
              <a:t> the </a:t>
            </a:r>
            <a:r>
              <a:rPr lang="lv-LV" sz="2400" b="1" i="1" dirty="0" err="1"/>
              <a:t>honesty</a:t>
            </a:r>
            <a:r>
              <a:rPr lang="lv-LV" sz="2400" i="1" dirty="0"/>
              <a:t> of the </a:t>
            </a:r>
            <a:r>
              <a:rPr lang="lv-LV" sz="2400" i="1" dirty="0" err="1"/>
              <a:t>entrepreneur</a:t>
            </a:r>
            <a:r>
              <a:rPr lang="lv-LV" sz="2400" i="1" dirty="0"/>
              <a:t>. </a:t>
            </a:r>
            <a:r>
              <a:rPr lang="lv-LV" sz="2400" i="1" dirty="0" err="1"/>
              <a:t>For</a:t>
            </a:r>
            <a:r>
              <a:rPr lang="lv-LV" sz="2400" i="1" dirty="0"/>
              <a:t> </a:t>
            </a:r>
            <a:r>
              <a:rPr lang="lv-LV" sz="2400" i="1" dirty="0" err="1"/>
              <a:t>example</a:t>
            </a:r>
            <a:r>
              <a:rPr lang="lv-LV" sz="2400" i="1" dirty="0"/>
              <a:t>, in </a:t>
            </a:r>
            <a:r>
              <a:rPr lang="lv-LV" sz="2400" i="1" dirty="0" err="1"/>
              <a:t>establishing</a:t>
            </a:r>
            <a:r>
              <a:rPr lang="lv-LV" sz="2400" i="1" dirty="0"/>
              <a:t> </a:t>
            </a:r>
            <a:r>
              <a:rPr lang="lv-LV" sz="2400" i="1" dirty="0" err="1"/>
              <a:t>whether</a:t>
            </a:r>
            <a:r>
              <a:rPr lang="lv-LV" sz="2400" i="1" dirty="0"/>
              <a:t> the </a:t>
            </a:r>
            <a:r>
              <a:rPr lang="lv-LV" sz="2400" i="1" dirty="0" err="1"/>
              <a:t>debtor</a:t>
            </a:r>
            <a:r>
              <a:rPr lang="lv-LV" sz="2400" i="1" dirty="0"/>
              <a:t> </a:t>
            </a:r>
            <a:r>
              <a:rPr lang="lv-LV" sz="2400" i="1" dirty="0" err="1"/>
              <a:t>was</a:t>
            </a:r>
            <a:r>
              <a:rPr lang="lv-LV" sz="2400" i="1" dirty="0"/>
              <a:t> </a:t>
            </a:r>
            <a:r>
              <a:rPr lang="lv-LV" sz="2400" b="1" i="1" dirty="0" err="1"/>
              <a:t>dishonest</a:t>
            </a:r>
            <a:r>
              <a:rPr lang="lv-LV" sz="2400" i="1" dirty="0"/>
              <a:t>, </a:t>
            </a:r>
            <a:r>
              <a:rPr lang="lv-LV" sz="2400" i="1" dirty="0" err="1"/>
              <a:t>judicial</a:t>
            </a:r>
            <a:r>
              <a:rPr lang="lv-LV" sz="2400" i="1" dirty="0"/>
              <a:t> </a:t>
            </a:r>
            <a:r>
              <a:rPr lang="lv-LV" sz="2400" i="1" dirty="0" err="1"/>
              <a:t>or</a:t>
            </a:r>
            <a:r>
              <a:rPr lang="lv-LV" sz="2400" i="1" dirty="0"/>
              <a:t> </a:t>
            </a:r>
            <a:r>
              <a:rPr lang="lv-LV" sz="2400" i="1" dirty="0" err="1"/>
              <a:t>administrative</a:t>
            </a:r>
            <a:r>
              <a:rPr lang="lv-LV" sz="2400" i="1" dirty="0"/>
              <a:t> </a:t>
            </a:r>
            <a:r>
              <a:rPr lang="lv-LV" sz="2400" i="1" dirty="0" err="1"/>
              <a:t>authorities</a:t>
            </a:r>
            <a:r>
              <a:rPr lang="lv-LV" sz="2400" i="1" dirty="0"/>
              <a:t> </a:t>
            </a:r>
            <a:r>
              <a:rPr lang="lv-LV" sz="2400" i="1" dirty="0" err="1"/>
              <a:t>may</a:t>
            </a:r>
            <a:r>
              <a:rPr lang="lv-LV" sz="2400" i="1" dirty="0"/>
              <a:t> </a:t>
            </a:r>
            <a:r>
              <a:rPr lang="lv-LV" sz="2400" i="1" dirty="0" err="1"/>
              <a:t>take</a:t>
            </a:r>
            <a:r>
              <a:rPr lang="lv-LV" sz="2400" i="1" dirty="0"/>
              <a:t> </a:t>
            </a:r>
            <a:r>
              <a:rPr lang="lv-LV" sz="2400" i="1" dirty="0" err="1"/>
              <a:t>into</a:t>
            </a:r>
            <a:r>
              <a:rPr lang="lv-LV" sz="2400" i="1" dirty="0"/>
              <a:t> </a:t>
            </a:r>
            <a:r>
              <a:rPr lang="lv-LV" sz="2400" i="1" dirty="0" err="1"/>
              <a:t>account</a:t>
            </a:r>
            <a:r>
              <a:rPr lang="lv-LV" sz="2400" i="1" dirty="0"/>
              <a:t> </a:t>
            </a:r>
            <a:r>
              <a:rPr lang="lv-LV" sz="2400" i="1" dirty="0" err="1"/>
              <a:t>circumstances</a:t>
            </a:r>
            <a:r>
              <a:rPr lang="lv-LV" sz="2400" i="1" dirty="0"/>
              <a:t> </a:t>
            </a:r>
            <a:r>
              <a:rPr lang="lv-LV" sz="2400" i="1" dirty="0" err="1"/>
              <a:t>such</a:t>
            </a:r>
            <a:r>
              <a:rPr lang="lv-LV" sz="2400" i="1" dirty="0"/>
              <a:t> </a:t>
            </a:r>
            <a:r>
              <a:rPr lang="lv-LV" sz="2400" i="1" dirty="0" err="1"/>
              <a:t>as</a:t>
            </a:r>
            <a:r>
              <a:rPr lang="lv-LV" sz="2400" i="1" dirty="0"/>
              <a:t> </a:t>
            </a:r>
            <a:r>
              <a:rPr lang="lv-LV" sz="2400" b="1" i="1" dirty="0"/>
              <a:t>the </a:t>
            </a:r>
            <a:r>
              <a:rPr lang="lv-LV" sz="2400" b="1" i="1" dirty="0" err="1"/>
              <a:t>nature</a:t>
            </a:r>
            <a:r>
              <a:rPr lang="lv-LV" sz="2400" b="1" i="1" dirty="0"/>
              <a:t> </a:t>
            </a:r>
            <a:r>
              <a:rPr lang="lv-LV" sz="2400" b="1" i="1" dirty="0" err="1"/>
              <a:t>and</a:t>
            </a:r>
            <a:r>
              <a:rPr lang="lv-LV" sz="2400" b="1" i="1" dirty="0"/>
              <a:t> </a:t>
            </a:r>
            <a:r>
              <a:rPr lang="lv-LV" sz="2400" b="1" i="1" dirty="0" err="1"/>
              <a:t>extent</a:t>
            </a:r>
            <a:r>
              <a:rPr lang="lv-LV" sz="2400" b="1" i="1" dirty="0"/>
              <a:t> of the </a:t>
            </a:r>
            <a:r>
              <a:rPr lang="lv-LV" sz="2400" b="1" i="1" dirty="0" err="1"/>
              <a:t>debts</a:t>
            </a:r>
            <a:r>
              <a:rPr lang="lv-LV" sz="2400" b="1" i="1" dirty="0"/>
              <a:t>, the </a:t>
            </a:r>
            <a:r>
              <a:rPr lang="lv-LV" sz="2400" b="1" i="1" dirty="0" err="1"/>
              <a:t>time</a:t>
            </a:r>
            <a:r>
              <a:rPr lang="lv-LV" sz="2400" b="1" i="1" dirty="0"/>
              <a:t> </a:t>
            </a:r>
            <a:r>
              <a:rPr lang="lv-LV" sz="2400" b="1" i="1" dirty="0" err="1"/>
              <a:t>when</a:t>
            </a:r>
            <a:r>
              <a:rPr lang="lv-LV" sz="2400" b="1" i="1" dirty="0"/>
              <a:t> </a:t>
            </a:r>
            <a:r>
              <a:rPr lang="lv-LV" sz="2400" b="1" i="1" dirty="0" err="1"/>
              <a:t>these</a:t>
            </a:r>
            <a:r>
              <a:rPr lang="lv-LV" sz="2400" b="1" i="1" dirty="0"/>
              <a:t> </a:t>
            </a:r>
            <a:r>
              <a:rPr lang="lv-LV" sz="2400" b="1" i="1" dirty="0" err="1"/>
              <a:t>were</a:t>
            </a:r>
            <a:r>
              <a:rPr lang="lv-LV" sz="2400" b="1" i="1" dirty="0"/>
              <a:t> </a:t>
            </a:r>
            <a:r>
              <a:rPr lang="lv-LV" sz="2400" b="1" i="1" dirty="0" err="1"/>
              <a:t>incurred</a:t>
            </a:r>
            <a:r>
              <a:rPr lang="lv-LV" sz="2400" b="1" i="1" dirty="0"/>
              <a:t>, the </a:t>
            </a:r>
            <a:r>
              <a:rPr lang="lv-LV" sz="2400" b="1" i="1" dirty="0" err="1"/>
              <a:t>efforts</a:t>
            </a:r>
            <a:r>
              <a:rPr lang="lv-LV" sz="2400" b="1" i="1" dirty="0"/>
              <a:t> of the </a:t>
            </a:r>
            <a:r>
              <a:rPr lang="lv-LV" sz="2400" b="1" i="1" dirty="0" err="1"/>
              <a:t>debtor</a:t>
            </a:r>
            <a:r>
              <a:rPr lang="lv-LV" sz="2400" b="1" i="1" dirty="0"/>
              <a:t> to </a:t>
            </a:r>
            <a:r>
              <a:rPr lang="lv-LV" sz="2400" b="1" i="1" dirty="0" err="1"/>
              <a:t>meet</a:t>
            </a:r>
            <a:r>
              <a:rPr lang="lv-LV" sz="2400" b="1" i="1" dirty="0"/>
              <a:t> the </a:t>
            </a:r>
            <a:r>
              <a:rPr lang="lv-LV" sz="2400" b="1" i="1" dirty="0" err="1"/>
              <a:t>debts</a:t>
            </a:r>
            <a:r>
              <a:rPr lang="lv-LV" sz="2400" b="1" i="1" dirty="0"/>
              <a:t> </a:t>
            </a:r>
            <a:r>
              <a:rPr lang="lv-LV" sz="2400" b="1" i="1" dirty="0" err="1"/>
              <a:t>and</a:t>
            </a:r>
            <a:r>
              <a:rPr lang="lv-LV" sz="2400" b="1" i="1" dirty="0"/>
              <a:t> </a:t>
            </a:r>
            <a:r>
              <a:rPr lang="lv-LV" sz="2400" b="1" i="1" dirty="0" err="1"/>
              <a:t>comply</a:t>
            </a:r>
            <a:r>
              <a:rPr lang="lv-LV" sz="2400" b="1" i="1" dirty="0"/>
              <a:t> </a:t>
            </a:r>
            <a:r>
              <a:rPr lang="lv-LV" sz="2400" b="1" i="1" dirty="0" err="1"/>
              <a:t>with</a:t>
            </a:r>
            <a:r>
              <a:rPr lang="lv-LV" sz="2400" b="1" i="1" dirty="0"/>
              <a:t> </a:t>
            </a:r>
            <a:r>
              <a:rPr lang="lv-LV" sz="2400" b="1" i="1" dirty="0" err="1"/>
              <a:t>legal</a:t>
            </a:r>
            <a:r>
              <a:rPr lang="lv-LV" sz="2400" b="1" i="1" dirty="0"/>
              <a:t> </a:t>
            </a:r>
            <a:r>
              <a:rPr lang="lv-LV" sz="2400" b="1" i="1" dirty="0" err="1"/>
              <a:t>obligations</a:t>
            </a:r>
            <a:r>
              <a:rPr lang="lv-LV" sz="2400" b="1" i="1" dirty="0"/>
              <a:t> </a:t>
            </a:r>
            <a:r>
              <a:rPr lang="lv-LV" sz="2400" b="1" i="1" dirty="0" err="1"/>
              <a:t>including</a:t>
            </a:r>
            <a:r>
              <a:rPr lang="lv-LV" sz="2400" b="1" i="1" dirty="0"/>
              <a:t> </a:t>
            </a:r>
            <a:r>
              <a:rPr lang="lv-LV" sz="2400" b="1" i="1" dirty="0" err="1"/>
              <a:t>public</a:t>
            </a:r>
            <a:r>
              <a:rPr lang="lv-LV" sz="2400" b="1" i="1" dirty="0"/>
              <a:t> </a:t>
            </a:r>
            <a:r>
              <a:rPr lang="lv-LV" sz="2400" b="1" i="1" dirty="0" err="1"/>
              <a:t>licensing</a:t>
            </a:r>
            <a:r>
              <a:rPr lang="lv-LV" sz="2400" b="1" i="1" dirty="0"/>
              <a:t> </a:t>
            </a:r>
            <a:r>
              <a:rPr lang="lv-LV" sz="2400" b="1" i="1" dirty="0" err="1"/>
              <a:t>requirements</a:t>
            </a:r>
            <a:r>
              <a:rPr lang="lv-LV" sz="2400" b="1" i="1" dirty="0"/>
              <a:t> </a:t>
            </a:r>
            <a:r>
              <a:rPr lang="lv-LV" sz="2400" b="1" i="1" dirty="0" err="1"/>
              <a:t>and</a:t>
            </a:r>
            <a:r>
              <a:rPr lang="lv-LV" sz="2400" b="1" i="1" dirty="0"/>
              <a:t> </a:t>
            </a:r>
            <a:r>
              <a:rPr lang="lv-LV" sz="2400" b="1" i="1" dirty="0" err="1"/>
              <a:t>proper</a:t>
            </a:r>
            <a:r>
              <a:rPr lang="lv-LV" sz="2400" b="1" i="1" dirty="0"/>
              <a:t> </a:t>
            </a:r>
            <a:r>
              <a:rPr lang="lv-LV" sz="2400" b="1" i="1" dirty="0" err="1"/>
              <a:t>bookkeeping</a:t>
            </a:r>
            <a:r>
              <a:rPr lang="lv-LV" sz="2400" b="1" i="1" dirty="0"/>
              <a:t>, </a:t>
            </a:r>
            <a:r>
              <a:rPr lang="lv-LV" sz="2400" b="1" i="1" dirty="0" err="1"/>
              <a:t>and</a:t>
            </a:r>
            <a:r>
              <a:rPr lang="lv-LV" sz="2400" b="1" i="1" dirty="0"/>
              <a:t> </a:t>
            </a:r>
            <a:r>
              <a:rPr lang="lv-LV" sz="2400" b="1" i="1" dirty="0" err="1"/>
              <a:t>actions</a:t>
            </a:r>
            <a:r>
              <a:rPr lang="lv-LV" sz="2400" b="1" i="1" dirty="0"/>
              <a:t> </a:t>
            </a:r>
            <a:r>
              <a:rPr lang="lv-LV" sz="2400" b="1" i="1" dirty="0" err="1"/>
              <a:t>on</a:t>
            </a:r>
            <a:r>
              <a:rPr lang="lv-LV" sz="2400" b="1" i="1" dirty="0"/>
              <a:t> </a:t>
            </a:r>
            <a:r>
              <a:rPr lang="lv-LV" sz="2400" b="1" i="1" dirty="0" err="1"/>
              <a:t>his</a:t>
            </a:r>
            <a:r>
              <a:rPr lang="lv-LV" sz="2400" b="1" i="1" dirty="0"/>
              <a:t> </a:t>
            </a:r>
            <a:r>
              <a:rPr lang="lv-LV" sz="2400" b="1" i="1" dirty="0" err="1"/>
              <a:t>or</a:t>
            </a:r>
            <a:r>
              <a:rPr lang="lv-LV" sz="2400" b="1" i="1" dirty="0"/>
              <a:t> </a:t>
            </a:r>
            <a:r>
              <a:rPr lang="lv-LV" sz="2400" b="1" i="1" dirty="0" err="1"/>
              <a:t>her</a:t>
            </a:r>
            <a:r>
              <a:rPr lang="lv-LV" sz="2400" b="1" i="1" dirty="0"/>
              <a:t> </a:t>
            </a:r>
            <a:r>
              <a:rPr lang="lv-LV" sz="2400" b="1" i="1" dirty="0" err="1"/>
              <a:t>part</a:t>
            </a:r>
            <a:r>
              <a:rPr lang="lv-LV" sz="2400" b="1" i="1" dirty="0"/>
              <a:t> to </a:t>
            </a:r>
            <a:r>
              <a:rPr lang="lv-LV" sz="2400" b="1" i="1" dirty="0" err="1"/>
              <a:t>frustrate</a:t>
            </a:r>
            <a:r>
              <a:rPr lang="lv-LV" sz="2400" b="1" i="1" dirty="0"/>
              <a:t> </a:t>
            </a:r>
            <a:r>
              <a:rPr lang="lv-LV" sz="2400" b="1" i="1" dirty="0" err="1"/>
              <a:t>recourse</a:t>
            </a:r>
            <a:r>
              <a:rPr lang="lv-LV" sz="2400" b="1" i="1" dirty="0"/>
              <a:t> </a:t>
            </a:r>
            <a:r>
              <a:rPr lang="lv-LV" sz="2400" b="1" i="1" dirty="0" err="1"/>
              <a:t>by</a:t>
            </a:r>
            <a:r>
              <a:rPr lang="lv-LV" sz="2400" b="1" i="1" dirty="0"/>
              <a:t> </a:t>
            </a:r>
            <a:r>
              <a:rPr lang="lv-LV" sz="2400" b="1" i="1" dirty="0" err="1"/>
              <a:t>creditors</a:t>
            </a:r>
            <a:r>
              <a:rPr lang="lv-LV" sz="2400" dirty="0"/>
              <a:t>.</a:t>
            </a:r>
          </a:p>
          <a:p>
            <a:pPr marL="0" indent="0" algn="r">
              <a:spcAft>
                <a:spcPts val="1200"/>
              </a:spcAft>
              <a:buNone/>
            </a:pPr>
            <a:r>
              <a:rPr lang="lv-LV" sz="2400" dirty="0" err="1"/>
              <a:t>Recital</a:t>
            </a:r>
            <a:r>
              <a:rPr lang="lv-LV" sz="2400" dirty="0"/>
              <a:t> 38</a:t>
            </a:r>
            <a:endParaRPr lang="en-GB" sz="2200" dirty="0"/>
          </a:p>
        </p:txBody>
      </p:sp>
    </p:spTree>
    <p:extLst>
      <p:ext uri="{BB962C8B-B14F-4D97-AF65-F5344CB8AC3E}">
        <p14:creationId xmlns:p14="http://schemas.microsoft.com/office/powerpoint/2010/main" val="5407510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lv-LV" dirty="0" err="1"/>
              <a:t>Principle</a:t>
            </a:r>
            <a:r>
              <a:rPr lang="lv-LV" dirty="0"/>
              <a:t> of </a:t>
            </a:r>
            <a:r>
              <a:rPr lang="lv-LV" dirty="0" err="1"/>
              <a:t>good</a:t>
            </a:r>
            <a:r>
              <a:rPr lang="lv-LV" dirty="0"/>
              <a:t> </a:t>
            </a:r>
            <a:r>
              <a:rPr lang="lv-LV" dirty="0" err="1"/>
              <a:t>faith</a:t>
            </a:r>
            <a:endParaRPr lang="en-GB" dirty="0"/>
          </a:p>
        </p:txBody>
      </p:sp>
      <p:sp>
        <p:nvSpPr>
          <p:cNvPr id="3" name="Content Placeholder 2"/>
          <p:cNvSpPr>
            <a:spLocks noGrp="1"/>
          </p:cNvSpPr>
          <p:nvPr>
            <p:ph idx="1"/>
          </p:nvPr>
        </p:nvSpPr>
        <p:spPr/>
        <p:txBody>
          <a:bodyPr/>
          <a:lstStyle/>
          <a:p>
            <a:pPr marL="0" indent="0" algn="ctr">
              <a:buNone/>
            </a:pPr>
            <a:r>
              <a:rPr lang="lv-LV" dirty="0" err="1"/>
              <a:t>Characteristic</a:t>
            </a:r>
            <a:r>
              <a:rPr lang="lv-LV" dirty="0"/>
              <a:t> </a:t>
            </a:r>
            <a:r>
              <a:rPr lang="lv-LV" dirty="0" err="1"/>
              <a:t>features</a:t>
            </a:r>
            <a:endParaRPr lang="en-GB" dirty="0"/>
          </a:p>
        </p:txBody>
      </p:sp>
    </p:spTree>
    <p:extLst>
      <p:ext uri="{BB962C8B-B14F-4D97-AF65-F5344CB8AC3E}">
        <p14:creationId xmlns:p14="http://schemas.microsoft.com/office/powerpoint/2010/main" val="151464055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467410"/>
          </a:xfrm>
        </p:spPr>
        <p:txBody>
          <a:bodyPr>
            <a:normAutofit fontScale="77500" lnSpcReduction="20000"/>
          </a:bodyPr>
          <a:lstStyle/>
          <a:p>
            <a:pPr marL="0" indent="0">
              <a:spcAft>
                <a:spcPts val="1200"/>
              </a:spcAft>
              <a:buNone/>
            </a:pPr>
            <a:r>
              <a:rPr lang="en-GB" sz="2200" b="1" dirty="0"/>
              <a:t>No criminal record</a:t>
            </a:r>
          </a:p>
          <a:p>
            <a:pPr>
              <a:spcAft>
                <a:spcPts val="1200"/>
              </a:spcAft>
            </a:pPr>
            <a:r>
              <a:rPr lang="en-GB" sz="2200" dirty="0"/>
              <a:t>5 years (Latvia), &gt;5 years (Netherlands), 10 years (Spain)</a:t>
            </a:r>
          </a:p>
          <a:p>
            <a:pPr>
              <a:spcAft>
                <a:spcPts val="1200"/>
              </a:spcAft>
            </a:pPr>
            <a:r>
              <a:rPr lang="en-GB" sz="2000" dirty="0"/>
              <a:t>the conviction has not expired prior to proceedings (Lithuania, Slovenia) </a:t>
            </a:r>
            <a:endParaRPr lang="en-GB" sz="2200" dirty="0"/>
          </a:p>
          <a:p>
            <a:pPr marL="0" indent="0">
              <a:spcAft>
                <a:spcPts val="1200"/>
              </a:spcAft>
              <a:buNone/>
            </a:pPr>
            <a:r>
              <a:rPr lang="en-GB" sz="2200" b="1" dirty="0"/>
              <a:t>Different types of criminal offences</a:t>
            </a:r>
          </a:p>
          <a:p>
            <a:pPr>
              <a:spcAft>
                <a:spcPts val="1200"/>
              </a:spcAft>
            </a:pPr>
            <a:r>
              <a:rPr lang="en-GB" sz="2000" dirty="0"/>
              <a:t>offence committed against one or more creditors (Austria)</a:t>
            </a:r>
          </a:p>
          <a:p>
            <a:pPr>
              <a:spcAft>
                <a:spcPts val="1200"/>
              </a:spcAft>
            </a:pPr>
            <a:r>
              <a:rPr lang="en-GB" sz="2000" dirty="0"/>
              <a:t>any crime relating to bankruptcy or enforcement proceedings, tax crime, failure to submit information or submission of incorrect financial information relating to the running of a company, or violation of an obligation to maintain accounting (Estonia)</a:t>
            </a:r>
          </a:p>
          <a:p>
            <a:pPr>
              <a:spcAft>
                <a:spcPts val="1200"/>
              </a:spcAft>
            </a:pPr>
            <a:r>
              <a:rPr lang="en-GB" sz="2000" dirty="0"/>
              <a:t>any tax crime, usage of a loan for purposes not anticipated by the loan contract (Latvia)</a:t>
            </a:r>
          </a:p>
          <a:p>
            <a:pPr>
              <a:spcAft>
                <a:spcPts val="1200"/>
              </a:spcAft>
            </a:pPr>
            <a:r>
              <a:rPr lang="en-GB" sz="2000" dirty="0"/>
              <a:t>any tax crime, forgery or loan fraud towards creditors (Romania)</a:t>
            </a:r>
          </a:p>
          <a:p>
            <a:pPr>
              <a:spcAft>
                <a:spcPts val="1200"/>
              </a:spcAft>
            </a:pPr>
            <a:r>
              <a:rPr lang="en-GB" sz="2000" dirty="0"/>
              <a:t>any economic crime (Russia)</a:t>
            </a:r>
          </a:p>
          <a:p>
            <a:pPr>
              <a:spcAft>
                <a:spcPts val="1200"/>
              </a:spcAft>
            </a:pPr>
            <a:r>
              <a:rPr lang="en-GB" sz="2100" dirty="0"/>
              <a:t>any offence against assets or a holding (Slovenia)</a:t>
            </a:r>
          </a:p>
        </p:txBody>
      </p:sp>
    </p:spTree>
    <p:extLst>
      <p:ext uri="{BB962C8B-B14F-4D97-AF65-F5344CB8AC3E}">
        <p14:creationId xmlns:p14="http://schemas.microsoft.com/office/powerpoint/2010/main" val="90246652"/>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467410"/>
          </a:xfrm>
        </p:spPr>
        <p:txBody>
          <a:bodyPr>
            <a:normAutofit/>
          </a:bodyPr>
          <a:lstStyle/>
          <a:p>
            <a:pPr marL="0" indent="0">
              <a:spcAft>
                <a:spcPts val="1200"/>
              </a:spcAft>
              <a:buNone/>
            </a:pPr>
            <a:r>
              <a:rPr lang="en-GB" sz="2200" b="1" dirty="0"/>
              <a:t>No fraudulent insolvency:</a:t>
            </a:r>
          </a:p>
          <a:p>
            <a:pPr>
              <a:spcAft>
                <a:spcPts val="1200"/>
              </a:spcAft>
            </a:pPr>
            <a:r>
              <a:rPr lang="en-GB" sz="2000" dirty="0"/>
              <a:t>the debtor must not have brought about or aggravated his or her own insolvency by way of gross negligence or wilful misconduct (e.g. Austria, Greece, Lithuania, Netherlands, Poland, Romania, Russia, Spain)</a:t>
            </a:r>
          </a:p>
          <a:p>
            <a:pPr marL="0" indent="0">
              <a:spcAft>
                <a:spcPts val="1200"/>
              </a:spcAft>
              <a:buNone/>
            </a:pPr>
            <a:r>
              <a:rPr lang="en-GB" sz="2200" b="1" dirty="0"/>
              <a:t>Debt is not incurred deliberately</a:t>
            </a:r>
            <a:r>
              <a:rPr lang="en-GB" sz="2200" dirty="0"/>
              <a:t>, e</a:t>
            </a:r>
            <a:r>
              <a:rPr lang="en-GB" sz="2000" dirty="0"/>
              <a:t>.g. England and Wales, Belgium, Finland, France, Poland, Romania, Russia, Slovakia</a:t>
            </a:r>
          </a:p>
          <a:p>
            <a:pPr marL="0" indent="0">
              <a:spcAft>
                <a:spcPts val="1200"/>
              </a:spcAft>
              <a:buNone/>
            </a:pPr>
            <a:r>
              <a:rPr lang="en-GB" sz="2000" b="1" dirty="0"/>
              <a:t>Debt is not disproportional to debtor’s financial situation </a:t>
            </a:r>
            <a:r>
              <a:rPr lang="en-GB" sz="2000" dirty="0"/>
              <a:t>(Bulgaria, Romania, Slovenia)</a:t>
            </a:r>
          </a:p>
          <a:p>
            <a:pPr marL="0" indent="0">
              <a:spcAft>
                <a:spcPts val="1200"/>
              </a:spcAft>
              <a:buNone/>
            </a:pPr>
            <a:r>
              <a:rPr lang="en-GB" sz="2000" b="1" dirty="0"/>
              <a:t>Debt is not </a:t>
            </a:r>
            <a:r>
              <a:rPr lang="en-GB" sz="2100" b="1" dirty="0"/>
              <a:t>brought about through addiction </a:t>
            </a:r>
            <a:r>
              <a:rPr lang="en-GB" sz="2100" dirty="0"/>
              <a:t>(Lithuania) or </a:t>
            </a:r>
            <a:r>
              <a:rPr lang="en-GB" sz="2100" b="1" dirty="0"/>
              <a:t>loss of job due to misconduct</a:t>
            </a:r>
            <a:r>
              <a:rPr lang="en-GB" sz="2100" dirty="0"/>
              <a:t> (Romania)</a:t>
            </a:r>
          </a:p>
        </p:txBody>
      </p:sp>
    </p:spTree>
    <p:extLst>
      <p:ext uri="{BB962C8B-B14F-4D97-AF65-F5344CB8AC3E}">
        <p14:creationId xmlns:p14="http://schemas.microsoft.com/office/powerpoint/2010/main" val="2129028280"/>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467410"/>
          </a:xfrm>
        </p:spPr>
        <p:txBody>
          <a:bodyPr>
            <a:normAutofit lnSpcReduction="10000"/>
          </a:bodyPr>
          <a:lstStyle/>
          <a:p>
            <a:pPr marL="0" indent="0">
              <a:spcAft>
                <a:spcPts val="1200"/>
              </a:spcAft>
              <a:buNone/>
            </a:pPr>
            <a:r>
              <a:rPr lang="en-GB" sz="2200" b="1" dirty="0"/>
              <a:t>No abusive petition</a:t>
            </a:r>
            <a:r>
              <a:rPr lang="en-GB" sz="2200" dirty="0"/>
              <a:t>, </a:t>
            </a:r>
            <a:r>
              <a:rPr lang="en-GB" sz="2000" dirty="0"/>
              <a:t>e.g. petitioning in order to delay realisation of assets (Austria)</a:t>
            </a:r>
          </a:p>
          <a:p>
            <a:pPr marL="0" indent="0">
              <a:spcAft>
                <a:spcPts val="1200"/>
              </a:spcAft>
              <a:buNone/>
            </a:pPr>
            <a:r>
              <a:rPr lang="en-GB" sz="2200" b="1" dirty="0"/>
              <a:t>No incorrect or incomplete information</a:t>
            </a:r>
          </a:p>
          <a:p>
            <a:pPr>
              <a:spcAft>
                <a:spcPts val="1200"/>
              </a:spcAft>
            </a:pPr>
            <a:r>
              <a:rPr lang="en-GB" sz="2000" dirty="0"/>
              <a:t>e.g. Austria, Croatia, Czech Republic, England and Wales, Estonia, Finland, Italy, Lithuania, Poland, Romania, Russia, Sweden)</a:t>
            </a:r>
          </a:p>
          <a:p>
            <a:pPr>
              <a:spcAft>
                <a:spcPts val="1200"/>
              </a:spcAft>
            </a:pPr>
            <a:r>
              <a:rPr lang="en-GB" sz="2000" dirty="0"/>
              <a:t>3 years (Latvia), 5 years (Slovenia),</a:t>
            </a:r>
          </a:p>
          <a:p>
            <a:pPr>
              <a:spcAft>
                <a:spcPts val="1200"/>
              </a:spcAft>
            </a:pPr>
            <a:r>
              <a:rPr lang="en-GB" sz="2000" dirty="0"/>
              <a:t>towards creditors (Latvia), towards tax authorities (Slovenia)</a:t>
            </a:r>
          </a:p>
          <a:p>
            <a:pPr>
              <a:spcAft>
                <a:spcPts val="1200"/>
              </a:spcAft>
            </a:pPr>
            <a:r>
              <a:rPr lang="en-GB" sz="2000" dirty="0"/>
              <a:t>statutory declaration (Greece)</a:t>
            </a:r>
          </a:p>
          <a:p>
            <a:pPr>
              <a:spcAft>
                <a:spcPts val="1200"/>
              </a:spcAft>
            </a:pPr>
            <a:r>
              <a:rPr lang="en-GB" sz="2000" dirty="0"/>
              <a:t>oath (</a:t>
            </a:r>
            <a:r>
              <a:rPr lang="en-GB" sz="2000" dirty="0" err="1"/>
              <a:t>England&amp;Wales</a:t>
            </a:r>
            <a:r>
              <a:rPr lang="en-GB" sz="2000" dirty="0"/>
              <a:t>, Estonia – before the court; Sweden – before the creditors in regard to the estate inventory)</a:t>
            </a:r>
          </a:p>
        </p:txBody>
      </p:sp>
    </p:spTree>
    <p:extLst>
      <p:ext uri="{BB962C8B-B14F-4D97-AF65-F5344CB8AC3E}">
        <p14:creationId xmlns:p14="http://schemas.microsoft.com/office/powerpoint/2010/main" val="181558923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467410"/>
          </a:xfrm>
        </p:spPr>
        <p:txBody>
          <a:bodyPr>
            <a:normAutofit/>
          </a:bodyPr>
          <a:lstStyle/>
          <a:p>
            <a:pPr marL="0" indent="0">
              <a:spcAft>
                <a:spcPts val="1200"/>
              </a:spcAft>
              <a:buNone/>
            </a:pPr>
            <a:r>
              <a:rPr lang="en-GB" sz="2400" b="1" dirty="0"/>
              <a:t>No squandering, diminishing, concealment or disposal of assets </a:t>
            </a:r>
          </a:p>
          <a:p>
            <a:pPr marL="0" indent="0">
              <a:spcAft>
                <a:spcPts val="1200"/>
              </a:spcAft>
              <a:buNone/>
            </a:pPr>
            <a:r>
              <a:rPr lang="en-GB" sz="2400" b="1" dirty="0"/>
              <a:t>No detriment brought about by the debtor to the rights of creditors </a:t>
            </a:r>
            <a:r>
              <a:rPr lang="en-GB" sz="2400" dirty="0"/>
              <a:t>(e.g. Austria, Bulgaria, Finland, Lithuania, Poland)</a:t>
            </a:r>
          </a:p>
          <a:p>
            <a:pPr marL="0" indent="0">
              <a:spcAft>
                <a:spcPts val="1200"/>
              </a:spcAft>
              <a:buNone/>
            </a:pPr>
            <a:r>
              <a:rPr lang="en-GB" sz="2400" b="1" dirty="0"/>
              <a:t>No repeated access to proceedings</a:t>
            </a:r>
          </a:p>
          <a:p>
            <a:pPr marL="0" indent="0">
              <a:spcAft>
                <a:spcPts val="1200"/>
              </a:spcAft>
              <a:buNone/>
            </a:pPr>
            <a:r>
              <a:rPr lang="en-GB" sz="2400" b="1" dirty="0"/>
              <a:t>Due performance of duties</a:t>
            </a:r>
            <a:r>
              <a:rPr lang="en-GB" sz="2400" dirty="0"/>
              <a:t> (Croatia, Finland)</a:t>
            </a:r>
          </a:p>
          <a:p>
            <a:pPr marL="0" indent="0">
              <a:spcAft>
                <a:spcPts val="1200"/>
              </a:spcAft>
              <a:buNone/>
            </a:pPr>
            <a:r>
              <a:rPr lang="en-GB" sz="2400" b="1" dirty="0"/>
              <a:t>Efforts to restore solvency and meet relevant claims</a:t>
            </a:r>
            <a:r>
              <a:rPr lang="en-GB" sz="2400" dirty="0"/>
              <a:t> (e.g. Austria, England and Wales, Latvia, Lithuania, Luxembourg, Slovakia)</a:t>
            </a:r>
          </a:p>
        </p:txBody>
      </p:sp>
    </p:spTree>
    <p:extLst>
      <p:ext uri="{BB962C8B-B14F-4D97-AF65-F5344CB8AC3E}">
        <p14:creationId xmlns:p14="http://schemas.microsoft.com/office/powerpoint/2010/main" val="105388689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467410"/>
          </a:xfrm>
        </p:spPr>
        <p:txBody>
          <a:bodyPr>
            <a:normAutofit/>
          </a:bodyPr>
          <a:lstStyle/>
          <a:p>
            <a:pPr marL="0" indent="0">
              <a:spcAft>
                <a:spcPts val="1200"/>
              </a:spcAft>
              <a:buNone/>
            </a:pPr>
            <a:r>
              <a:rPr lang="en-GB" sz="2400" b="1" dirty="0"/>
              <a:t>Observance of good conduct period</a:t>
            </a:r>
          </a:p>
          <a:p>
            <a:pPr>
              <a:spcAft>
                <a:spcPts val="1200"/>
              </a:spcAft>
            </a:pPr>
            <a:r>
              <a:rPr lang="en-GB" sz="2400" dirty="0"/>
              <a:t>1-5 years (Croatia)</a:t>
            </a:r>
          </a:p>
          <a:p>
            <a:pPr>
              <a:spcAft>
                <a:spcPts val="1200"/>
              </a:spcAft>
            </a:pPr>
            <a:r>
              <a:rPr lang="en-GB" sz="2400" dirty="0"/>
              <a:t>from the moment of lodging a petition for debt restructuring proceedings (Luxembourg)</a:t>
            </a:r>
          </a:p>
          <a:p>
            <a:pPr marL="0" indent="0">
              <a:spcAft>
                <a:spcPts val="1200"/>
              </a:spcAft>
              <a:buNone/>
            </a:pPr>
            <a:r>
              <a:rPr lang="en-GB" sz="2400" b="1" dirty="0"/>
              <a:t>Honest intentions </a:t>
            </a:r>
            <a:r>
              <a:rPr lang="en-GB" sz="2400" dirty="0"/>
              <a:t>(Czech Republic, Slovakia) and </a:t>
            </a:r>
            <a:r>
              <a:rPr lang="en-GB" sz="2400" b="1" dirty="0"/>
              <a:t>actions</a:t>
            </a:r>
            <a:r>
              <a:rPr lang="en-GB" sz="2400" dirty="0"/>
              <a:t> (e.g. England and Wales, Greece, Germany, Slovenia) </a:t>
            </a:r>
          </a:p>
          <a:p>
            <a:pPr marL="0" indent="0">
              <a:spcAft>
                <a:spcPts val="1200"/>
              </a:spcAft>
              <a:buNone/>
            </a:pPr>
            <a:r>
              <a:rPr lang="en-GB" sz="2400" b="1" dirty="0"/>
              <a:t>Deserving of discharge </a:t>
            </a:r>
            <a:r>
              <a:rPr lang="en-GB" sz="2400" dirty="0"/>
              <a:t>(Poland)</a:t>
            </a:r>
          </a:p>
        </p:txBody>
      </p:sp>
    </p:spTree>
    <p:extLst>
      <p:ext uri="{BB962C8B-B14F-4D97-AF65-F5344CB8AC3E}">
        <p14:creationId xmlns:p14="http://schemas.microsoft.com/office/powerpoint/2010/main" val="1843171707"/>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685800" y="1844675"/>
            <a:ext cx="7772400" cy="1470025"/>
          </a:xfrm>
        </p:spPr>
        <p:txBody>
          <a:bodyPr/>
          <a:lstStyle/>
          <a:p>
            <a:pPr eaLnBrk="1" hangingPunct="1"/>
            <a:r>
              <a:rPr lang="en-US" b="1"/>
              <a:t>When it becomes personal: Personal bankruptcy discussed</a:t>
            </a:r>
            <a:endParaRPr lang="en-US" b="1" dirty="0"/>
          </a:p>
        </p:txBody>
      </p:sp>
      <p:sp>
        <p:nvSpPr>
          <p:cNvPr id="3" name="Subtitle 2"/>
          <p:cNvSpPr>
            <a:spLocks noGrp="1"/>
          </p:cNvSpPr>
          <p:nvPr>
            <p:ph type="subTitle" idx="1"/>
          </p:nvPr>
        </p:nvSpPr>
        <p:spPr>
          <a:xfrm>
            <a:off x="252413" y="3465318"/>
            <a:ext cx="8647112" cy="2744095"/>
          </a:xfrm>
        </p:spPr>
        <p:txBody>
          <a:bodyPr rtlCol="0">
            <a:noAutofit/>
          </a:bodyPr>
          <a:lstStyle/>
          <a:p>
            <a:pPr>
              <a:defRPr/>
            </a:pPr>
            <a:r>
              <a:rPr lang="en-US" sz="3600" b="1"/>
              <a:t>Dr. Jan-Ocko Heuer</a:t>
            </a:r>
            <a:br>
              <a:rPr lang="en-US" sz="3600" b="1"/>
            </a:br>
            <a:r>
              <a:rPr lang="en-US" sz="3600" b="1"/>
              <a:t>Humboldt University Berlin</a:t>
            </a:r>
          </a:p>
          <a:p>
            <a:pPr>
              <a:defRPr/>
            </a:pPr>
            <a:r>
              <a:rPr lang="en-US" sz="3600"/>
              <a:t>Differences between national consumer bankruptcy systems – declining?</a:t>
            </a:r>
            <a:endParaRPr lang="en-US" sz="3600" dirty="0"/>
          </a:p>
        </p:txBody>
      </p:sp>
    </p:spTree>
    <p:extLst>
      <p:ext uri="{BB962C8B-B14F-4D97-AF65-F5344CB8AC3E}">
        <p14:creationId xmlns:p14="http://schemas.microsoft.com/office/powerpoint/2010/main" val="76667678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9"/>
            <a:ext cx="8229600" cy="4465674"/>
          </a:xfrm>
        </p:spPr>
        <p:txBody>
          <a:bodyPr>
            <a:normAutofit/>
          </a:bodyPr>
          <a:lstStyle/>
          <a:p>
            <a:pPr marL="0" indent="0">
              <a:spcAft>
                <a:spcPts val="1200"/>
              </a:spcAft>
              <a:buNone/>
            </a:pPr>
            <a:r>
              <a:rPr lang="en-GB" sz="2800"/>
              <a:t>Structure of presentation:</a:t>
            </a:r>
            <a:endParaRPr lang="en-GB" sz="2800" dirty="0"/>
          </a:p>
          <a:p>
            <a:pPr>
              <a:spcAft>
                <a:spcPts val="1200"/>
              </a:spcAft>
            </a:pPr>
            <a:r>
              <a:rPr lang="en-GB" sz="2200"/>
              <a:t>Consumer bankruptcy (CB) and the debt discharge</a:t>
            </a:r>
            <a:endParaRPr lang="en-GB" sz="2200" dirty="0"/>
          </a:p>
          <a:p>
            <a:pPr>
              <a:spcAft>
                <a:spcPts val="1200"/>
              </a:spcAft>
            </a:pPr>
            <a:r>
              <a:rPr lang="en-GB" sz="2200"/>
              <a:t>Spread of CB legislation within Europe</a:t>
            </a:r>
            <a:endParaRPr lang="en-GB" sz="2200" dirty="0"/>
          </a:p>
          <a:p>
            <a:pPr>
              <a:spcAft>
                <a:spcPts val="1200"/>
              </a:spcAft>
            </a:pPr>
            <a:r>
              <a:rPr lang="en-GB" sz="2200"/>
              <a:t>Differences between national CB regimes</a:t>
            </a:r>
          </a:p>
          <a:p>
            <a:pPr>
              <a:spcAft>
                <a:spcPts val="1200"/>
              </a:spcAft>
            </a:pPr>
            <a:r>
              <a:rPr lang="en-GB" sz="2200"/>
              <a:t>Different normative underpinnings of CB regimes</a:t>
            </a:r>
          </a:p>
          <a:p>
            <a:pPr>
              <a:spcAft>
                <a:spcPts val="1200"/>
              </a:spcAft>
            </a:pPr>
            <a:r>
              <a:rPr lang="en-GB" sz="2200"/>
              <a:t>Where do the Eastern European countries fit in?</a:t>
            </a:r>
          </a:p>
          <a:p>
            <a:pPr>
              <a:spcAft>
                <a:spcPts val="1200"/>
              </a:spcAft>
            </a:pPr>
            <a:r>
              <a:rPr lang="en-GB" sz="2200"/>
              <a:t>Current issues in CB legislation &amp; harmonization</a:t>
            </a:r>
            <a:endParaRPr lang="en-GB" sz="2200" dirty="0"/>
          </a:p>
        </p:txBody>
      </p:sp>
    </p:spTree>
    <p:extLst>
      <p:ext uri="{BB962C8B-B14F-4D97-AF65-F5344CB8AC3E}">
        <p14:creationId xmlns:p14="http://schemas.microsoft.com/office/powerpoint/2010/main" val="2468745924"/>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GB" sz="2800"/>
              <a:t>Focus of the presentation: consumer bankruptcy, especially the debt discharge</a:t>
            </a:r>
            <a:endParaRPr lang="en-GB" sz="2800" dirty="0"/>
          </a:p>
          <a:p>
            <a:pPr marL="0" indent="0">
              <a:spcAft>
                <a:spcPts val="1200"/>
              </a:spcAft>
              <a:buNone/>
            </a:pPr>
            <a:r>
              <a:rPr lang="en-GB" sz="2200"/>
              <a:t>Definition of </a:t>
            </a:r>
            <a:r>
              <a:rPr lang="en-US" sz="2200"/>
              <a:t>CB: statutory regime for the collective settlement of debt problems of a consumer that includes the possibility of a voluntary petition and a ‘fresh start’ via debt discharge</a:t>
            </a:r>
          </a:p>
          <a:p>
            <a:pPr>
              <a:spcAft>
                <a:spcPts val="1200"/>
              </a:spcAft>
            </a:pPr>
            <a:r>
              <a:rPr lang="en-GB" sz="2200" b="1"/>
              <a:t>Consumers</a:t>
            </a:r>
            <a:r>
              <a:rPr lang="en-GB" sz="2200"/>
              <a:t> = non-business individuals [i.e., subset of all natural persons]</a:t>
            </a:r>
          </a:p>
          <a:p>
            <a:pPr>
              <a:spcAft>
                <a:spcPts val="1200"/>
              </a:spcAft>
            </a:pPr>
            <a:r>
              <a:rPr lang="en-GB" sz="2200" b="1"/>
              <a:t>Bankruptcy</a:t>
            </a:r>
            <a:r>
              <a:rPr lang="en-GB" sz="2200"/>
              <a:t> = statutory regime for debt settlement [vs. insolvency = financial condition: inability to pay]</a:t>
            </a:r>
          </a:p>
          <a:p>
            <a:pPr>
              <a:spcAft>
                <a:spcPts val="1200"/>
              </a:spcAft>
            </a:pPr>
            <a:r>
              <a:rPr lang="en-GB" sz="2200" b="1"/>
              <a:t>Discharge</a:t>
            </a:r>
            <a:r>
              <a:rPr lang="en-GB" sz="2200"/>
              <a:t> = coercive cancellation of claims</a:t>
            </a:r>
            <a:endParaRPr lang="en-GB" sz="2200" dirty="0"/>
          </a:p>
        </p:txBody>
      </p:sp>
    </p:spTree>
    <p:extLst>
      <p:ext uri="{BB962C8B-B14F-4D97-AF65-F5344CB8AC3E}">
        <p14:creationId xmlns:p14="http://schemas.microsoft.com/office/powerpoint/2010/main" val="76878167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1983</a:t>
            </a:r>
          </a:p>
        </p:txBody>
      </p:sp>
    </p:spTree>
    <p:extLst>
      <p:ext uri="{BB962C8B-B14F-4D97-AF65-F5344CB8AC3E}">
        <p14:creationId xmlns:p14="http://schemas.microsoft.com/office/powerpoint/2010/main" val="3136746940"/>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1983</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968582415"/>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1983</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2734596626"/>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1984</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074380558"/>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1985</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2599575172"/>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1986</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874722867"/>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1987</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4256594667"/>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1988</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2595481706"/>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1989</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434705439"/>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1990</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639583412"/>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1991</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2681768344"/>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1992</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2555748103"/>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1993</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776073220"/>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1994</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3271950892"/>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1995</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4164917353"/>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1996</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700765050"/>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1997</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3520183688"/>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1998</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961877568"/>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1999</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434341522"/>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2000</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3481778430"/>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2001</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2204822388"/>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2002</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3337691257"/>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2003</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3555316619"/>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2004</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333619005"/>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2005</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823185045"/>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2006</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70140921"/>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2007</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871097534"/>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2008</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2487382079"/>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2009</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2937540243"/>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2010</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3328159286"/>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2011</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125036732"/>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2012</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3898140211"/>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2013</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698819105"/>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2014</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269391590"/>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chemeClr val="bg1">
                <a:lumMod val="75000"/>
              </a:schemeClr>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rgbClr val="92D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2015</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2579628435"/>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highlight>
                  <a:srgbClr val="00FF00"/>
                </a:highligh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t>
            </a:r>
            <a:r>
              <a:rPr kumimoji="0" lang="de-DE" sz="2400" b="1" i="0" u="none" strike="noStrike" kern="1200" cap="none" spc="0" normalizeH="0" baseline="0" noProof="0">
                <a:ln>
                  <a:noFill/>
                </a:ln>
                <a:solidFill>
                  <a:prstClr val="black"/>
                </a:solidFill>
                <a:effectLst/>
                <a:uLnTx/>
                <a:uFillTx/>
                <a:latin typeface="Calibri"/>
                <a:ea typeface="+mn-ea"/>
                <a:cs typeface="+mn-cs"/>
              </a:rPr>
              <a:t>2016</a:t>
            </a:r>
          </a:p>
        </p:txBody>
      </p:sp>
      <p:sp>
        <p:nvSpPr>
          <p:cNvPr id="47" name="Rechteck: abgerundete Ecken 46">
            <a:extLst>
              <a:ext uri="{FF2B5EF4-FFF2-40B4-BE49-F238E27FC236}">
                <a16:creationId xmlns:a16="http://schemas.microsoft.com/office/drawing/2014/main" id="{80B8C4AD-29FE-4BA9-B1B7-B84E19531829}"/>
              </a:ext>
            </a:extLst>
          </p:cNvPr>
          <p:cNvSpPr/>
          <p:nvPr/>
        </p:nvSpPr>
        <p:spPr bwMode="auto">
          <a:xfrm>
            <a:off x="669295" y="3051709"/>
            <a:ext cx="336526" cy="340519"/>
          </a:xfrm>
          <a:prstGeom prst="roundRect">
            <a:avLst/>
          </a:prstGeom>
          <a:solidFill>
            <a:srgbClr val="92D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48" name="Textfeld 47">
            <a:extLst>
              <a:ext uri="{FF2B5EF4-FFF2-40B4-BE49-F238E27FC236}">
                <a16:creationId xmlns:a16="http://schemas.microsoft.com/office/drawing/2014/main" id="{06D03D66-C7AF-418B-8876-1CD52231D142}"/>
              </a:ext>
            </a:extLst>
          </p:cNvPr>
          <p:cNvSpPr txBox="1"/>
          <p:nvPr/>
        </p:nvSpPr>
        <p:spPr>
          <a:xfrm>
            <a:off x="1080650" y="2991135"/>
            <a:ext cx="2087183"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Adoption</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
        <p:nvSpPr>
          <p:cNvPr id="49" name="Rechteck: abgerundete Ecken 48">
            <a:extLst>
              <a:ext uri="{FF2B5EF4-FFF2-40B4-BE49-F238E27FC236}">
                <a16:creationId xmlns:a16="http://schemas.microsoft.com/office/drawing/2014/main" id="{29D8BA14-4A3A-4308-ADCF-F7EA6DDA39D1}"/>
              </a:ext>
            </a:extLst>
          </p:cNvPr>
          <p:cNvSpPr/>
          <p:nvPr/>
        </p:nvSpPr>
        <p:spPr bwMode="auto">
          <a:xfrm>
            <a:off x="657739" y="3649618"/>
            <a:ext cx="336526" cy="340519"/>
          </a:xfrm>
          <a:prstGeom prst="roundRect">
            <a:avLst/>
          </a:prstGeom>
          <a:solidFill>
            <a:srgbClr val="00B050"/>
          </a:solidFill>
          <a:ln w="50800" cap="flat" cmpd="sng" algn="ctr">
            <a:solidFill>
              <a:srgbClr val="004F8F"/>
            </a:solidFill>
            <a:prstDash val="solid"/>
            <a:bevel/>
            <a:headEnd type="none" w="med" len="med"/>
            <a:tailEnd type="none" w="med" len="med"/>
          </a:ln>
          <a:effectLst/>
          <a:extLst/>
        </p:spPr>
        <p:txBody>
          <a:bodyPr vert="horz" wrap="square" lIns="45720" tIns="45720" rIns="45720" bIns="45720" numCol="1" rtlCol="0" anchor="t" anchorCtr="0" compatLnSpc="1">
            <a:prstTxWarp prst="textNoShape">
              <a:avLst/>
            </a:prstTxWarp>
            <a:spAutoFit/>
          </a:bodyPr>
          <a:lstStyle/>
          <a:p>
            <a:pPr marL="0" marR="0" lvl="0" indent="0" algn="l" defTabSz="457200" rtl="0" eaLnBrk="1"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rgbClr val="004F8F"/>
              </a:solidFill>
              <a:effectLst/>
              <a:uLnTx/>
              <a:uFillTx/>
              <a:latin typeface="Georgia" panose="02040502050405020303" pitchFamily="18" charset="0"/>
              <a:ea typeface="Georgia" panose="02040502050405020303" pitchFamily="18" charset="0"/>
              <a:cs typeface="Georgia" panose="02040502050405020303" pitchFamily="18" charset="0"/>
              <a:sym typeface="Georgia" panose="02040502050405020303" pitchFamily="18" charset="0"/>
            </a:endParaRPr>
          </a:p>
        </p:txBody>
      </p:sp>
      <p:sp>
        <p:nvSpPr>
          <p:cNvPr id="50" name="Textfeld 49">
            <a:extLst>
              <a:ext uri="{FF2B5EF4-FFF2-40B4-BE49-F238E27FC236}">
                <a16:creationId xmlns:a16="http://schemas.microsoft.com/office/drawing/2014/main" id="{0F96048F-6AB9-44EE-BC51-CBD5CEEBDD56}"/>
              </a:ext>
            </a:extLst>
          </p:cNvPr>
          <p:cNvSpPr txBox="1"/>
          <p:nvPr/>
        </p:nvSpPr>
        <p:spPr>
          <a:xfrm>
            <a:off x="1082209" y="3543104"/>
            <a:ext cx="2390795"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srgbClr val="1F497D">
                    <a:lumMod val="50000"/>
                  </a:srgbClr>
                </a:solidFill>
                <a:effectLst/>
                <a:uLnTx/>
                <a:uFillTx/>
                <a:latin typeface="Calibri"/>
                <a:ea typeface="+mn-ea"/>
                <a:cs typeface="+mn-cs"/>
              </a:rPr>
              <a:t>= </a:t>
            </a:r>
            <a:r>
              <a:rPr kumimoji="0" lang="de-DE" sz="2400" b="0" i="0" u="none" strike="noStrike" kern="1200" cap="none" spc="0" normalizeH="0" baseline="0" noProof="0">
                <a:ln>
                  <a:noFill/>
                </a:ln>
                <a:solidFill>
                  <a:srgbClr val="1F497D">
                    <a:lumMod val="50000"/>
                  </a:srgbClr>
                </a:solidFill>
                <a:effectLst/>
                <a:uLnTx/>
                <a:uFillTx/>
                <a:latin typeface="Calibri"/>
                <a:ea typeface="+mn-ea"/>
                <a:cs typeface="+mn-cs"/>
              </a:rPr>
              <a:t>Entry into force</a:t>
            </a:r>
            <a:endParaRPr kumimoji="0" lang="en-US" sz="2400" b="0" i="0" u="none" strike="noStrike" kern="1200" cap="none" spc="0" normalizeH="0" baseline="0" noProof="0" dirty="0" err="1">
              <a:ln>
                <a:noFill/>
              </a:ln>
              <a:solidFill>
                <a:srgbClr val="1F497D">
                  <a:lumMod val="50000"/>
                </a:srgbClr>
              </a:solidFill>
              <a:effectLst/>
              <a:uLnTx/>
              <a:uFillTx/>
              <a:latin typeface="Calibri"/>
              <a:ea typeface="+mn-ea"/>
              <a:cs typeface="+mn-cs"/>
            </a:endParaRPr>
          </a:p>
        </p:txBody>
      </p:sp>
    </p:spTree>
    <p:extLst>
      <p:ext uri="{BB962C8B-B14F-4D97-AF65-F5344CB8AC3E}">
        <p14:creationId xmlns:p14="http://schemas.microsoft.com/office/powerpoint/2010/main" val="1992401191"/>
      </p:ext>
    </p:extLst>
  </p:cSld>
  <p:clrMapOvr>
    <a:masterClrMapping/>
  </p:clrMapOvr>
  <mc:AlternateContent xmlns:mc="http://schemas.openxmlformats.org/markup-compatibility/2006" xmlns:p14="http://schemas.microsoft.com/office/powerpoint/2010/main">
    <mc:Choice Requires="p14">
      <p:transition spd="slow" p14:dur="2000" advClick="0" advTm="1000"/>
    </mc:Choice>
    <mc:Fallback xmlns="">
      <p:transition spd="slow" advClick="0" advTm="1000"/>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The discharge </a:t>
            </a:r>
            <a:r>
              <a:rPr lang="de-DE" sz="2800"/>
              <a:t>is the raison d‘être of contemporary CB regimes (and in practice often the only aim)</a:t>
            </a:r>
            <a:endParaRPr lang="en-GB" sz="2800" dirty="0"/>
          </a:p>
          <a:p>
            <a:pPr marL="0" indent="0">
              <a:spcAft>
                <a:spcPts val="1200"/>
              </a:spcAft>
              <a:buNone/>
            </a:pPr>
            <a:endParaRPr lang="en-GB" sz="2200" dirty="0"/>
          </a:p>
        </p:txBody>
      </p:sp>
      <p:grpSp>
        <p:nvGrpSpPr>
          <p:cNvPr id="4" name="Group 1">
            <a:extLst>
              <a:ext uri="{FF2B5EF4-FFF2-40B4-BE49-F238E27FC236}">
                <a16:creationId xmlns:a16="http://schemas.microsoft.com/office/drawing/2014/main" id="{39A925F4-1AD7-4FF9-BFC0-F523C0DECD21}"/>
              </a:ext>
            </a:extLst>
          </p:cNvPr>
          <p:cNvGrpSpPr>
            <a:grpSpLocks/>
          </p:cNvGrpSpPr>
          <p:nvPr/>
        </p:nvGrpSpPr>
        <p:grpSpPr>
          <a:xfrm>
            <a:off x="2767782" y="2628635"/>
            <a:ext cx="6029080" cy="3795497"/>
            <a:chOff x="5130800" y="1698774"/>
            <a:chExt cx="3597276" cy="1970087"/>
          </a:xfrm>
          <a:solidFill>
            <a:schemeClr val="bg1">
              <a:lumMod val="75000"/>
            </a:schemeClr>
          </a:solidFill>
          <a:effectLst>
            <a:outerShdw blurRad="50800" dist="38100" dir="2700000" algn="tl" rotWithShape="0">
              <a:prstClr val="black">
                <a:alpha val="40000"/>
              </a:prstClr>
            </a:outerShdw>
          </a:effectLst>
        </p:grpSpPr>
        <p:sp>
          <p:nvSpPr>
            <p:cNvPr id="5" name="Freeform 6">
              <a:extLst>
                <a:ext uri="{FF2B5EF4-FFF2-40B4-BE49-F238E27FC236}">
                  <a16:creationId xmlns:a16="http://schemas.microsoft.com/office/drawing/2014/main" id="{0850CE71-1603-44D2-A33A-6652CD359DFC}"/>
                </a:ext>
              </a:extLst>
            </p:cNvPr>
            <p:cNvSpPr>
              <a:spLocks/>
            </p:cNvSpPr>
            <p:nvPr/>
          </p:nvSpPr>
          <p:spPr bwMode="auto">
            <a:xfrm>
              <a:off x="7202488" y="3333899"/>
              <a:ext cx="20638" cy="25400"/>
            </a:xfrm>
            <a:custGeom>
              <a:avLst/>
              <a:gdLst>
                <a:gd name="T0" fmla="*/ 3 w 13"/>
                <a:gd name="T1" fmla="*/ 8 h 16"/>
                <a:gd name="T2" fmla="*/ 0 w 13"/>
                <a:gd name="T3" fmla="*/ 16 h 16"/>
                <a:gd name="T4" fmla="*/ 5 w 13"/>
                <a:gd name="T5" fmla="*/ 8 h 16"/>
                <a:gd name="T6" fmla="*/ 13 w 13"/>
                <a:gd name="T7" fmla="*/ 0 h 16"/>
                <a:gd name="T8" fmla="*/ 5 w 13"/>
                <a:gd name="T9" fmla="*/ 0 h 16"/>
                <a:gd name="T10" fmla="*/ 3 w 13"/>
                <a:gd name="T11" fmla="*/ 8 h 16"/>
                <a:gd name="T12" fmla="*/ 3 w 13"/>
                <a:gd name="T13" fmla="*/ 8 h 16"/>
                <a:gd name="T14" fmla="*/ 3 w 13"/>
                <a:gd name="T15" fmla="*/ 8 h 16"/>
                <a:gd name="T16" fmla="*/ 3 w 13"/>
                <a:gd name="T17" fmla="*/ 8 h 16"/>
                <a:gd name="T18" fmla="*/ 3 w 13"/>
                <a:gd name="T19" fmla="*/ 8 h 16"/>
                <a:gd name="T20" fmla="*/ 3 w 13"/>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6">
                  <a:moveTo>
                    <a:pt x="3" y="8"/>
                  </a:moveTo>
                  <a:lnTo>
                    <a:pt x="0" y="16"/>
                  </a:lnTo>
                  <a:lnTo>
                    <a:pt x="5" y="8"/>
                  </a:lnTo>
                  <a:lnTo>
                    <a:pt x="13" y="0"/>
                  </a:lnTo>
                  <a:lnTo>
                    <a:pt x="5" y="0"/>
                  </a:lnTo>
                  <a:lnTo>
                    <a:pt x="3" y="8"/>
                  </a:lnTo>
                  <a:lnTo>
                    <a:pt x="3" y="8"/>
                  </a:lnTo>
                  <a:lnTo>
                    <a:pt x="3" y="8"/>
                  </a:lnTo>
                  <a:lnTo>
                    <a:pt x="3" y="8"/>
                  </a:lnTo>
                  <a:lnTo>
                    <a:pt x="3"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6" name="Freeform 7">
              <a:extLst>
                <a:ext uri="{FF2B5EF4-FFF2-40B4-BE49-F238E27FC236}">
                  <a16:creationId xmlns:a16="http://schemas.microsoft.com/office/drawing/2014/main" id="{473A082E-97A8-4A83-A720-77E6A9E995A8}"/>
                </a:ext>
              </a:extLst>
            </p:cNvPr>
            <p:cNvSpPr>
              <a:spLocks/>
            </p:cNvSpPr>
            <p:nvPr/>
          </p:nvSpPr>
          <p:spPr bwMode="auto">
            <a:xfrm>
              <a:off x="7021513" y="2460774"/>
              <a:ext cx="403225" cy="265112"/>
            </a:xfrm>
            <a:custGeom>
              <a:avLst/>
              <a:gdLst>
                <a:gd name="T0" fmla="*/ 14 w 254"/>
                <a:gd name="T1" fmla="*/ 106 h 167"/>
                <a:gd name="T2" fmla="*/ 11 w 254"/>
                <a:gd name="T3" fmla="*/ 122 h 167"/>
                <a:gd name="T4" fmla="*/ 0 w 254"/>
                <a:gd name="T5" fmla="*/ 138 h 167"/>
                <a:gd name="T6" fmla="*/ 11 w 254"/>
                <a:gd name="T7" fmla="*/ 148 h 167"/>
                <a:gd name="T8" fmla="*/ 11 w 254"/>
                <a:gd name="T9" fmla="*/ 156 h 167"/>
                <a:gd name="T10" fmla="*/ 29 w 254"/>
                <a:gd name="T11" fmla="*/ 148 h 167"/>
                <a:gd name="T12" fmla="*/ 66 w 254"/>
                <a:gd name="T13" fmla="*/ 146 h 167"/>
                <a:gd name="T14" fmla="*/ 98 w 254"/>
                <a:gd name="T15" fmla="*/ 148 h 167"/>
                <a:gd name="T16" fmla="*/ 117 w 254"/>
                <a:gd name="T17" fmla="*/ 156 h 167"/>
                <a:gd name="T18" fmla="*/ 127 w 254"/>
                <a:gd name="T19" fmla="*/ 156 h 167"/>
                <a:gd name="T20" fmla="*/ 148 w 254"/>
                <a:gd name="T21" fmla="*/ 156 h 167"/>
                <a:gd name="T22" fmla="*/ 153 w 254"/>
                <a:gd name="T23" fmla="*/ 156 h 167"/>
                <a:gd name="T24" fmla="*/ 169 w 254"/>
                <a:gd name="T25" fmla="*/ 164 h 167"/>
                <a:gd name="T26" fmla="*/ 185 w 254"/>
                <a:gd name="T27" fmla="*/ 159 h 167"/>
                <a:gd name="T28" fmla="*/ 201 w 254"/>
                <a:gd name="T29" fmla="*/ 167 h 167"/>
                <a:gd name="T30" fmla="*/ 201 w 254"/>
                <a:gd name="T31" fmla="*/ 156 h 167"/>
                <a:gd name="T32" fmla="*/ 212 w 254"/>
                <a:gd name="T33" fmla="*/ 140 h 167"/>
                <a:gd name="T34" fmla="*/ 233 w 254"/>
                <a:gd name="T35" fmla="*/ 140 h 167"/>
                <a:gd name="T36" fmla="*/ 222 w 254"/>
                <a:gd name="T37" fmla="*/ 122 h 167"/>
                <a:gd name="T38" fmla="*/ 214 w 254"/>
                <a:gd name="T39" fmla="*/ 106 h 167"/>
                <a:gd name="T40" fmla="*/ 227 w 254"/>
                <a:gd name="T41" fmla="*/ 103 h 167"/>
                <a:gd name="T42" fmla="*/ 254 w 254"/>
                <a:gd name="T43" fmla="*/ 95 h 167"/>
                <a:gd name="T44" fmla="*/ 241 w 254"/>
                <a:gd name="T45" fmla="*/ 85 h 167"/>
                <a:gd name="T46" fmla="*/ 222 w 254"/>
                <a:gd name="T47" fmla="*/ 80 h 167"/>
                <a:gd name="T48" fmla="*/ 214 w 254"/>
                <a:gd name="T49" fmla="*/ 69 h 167"/>
                <a:gd name="T50" fmla="*/ 196 w 254"/>
                <a:gd name="T51" fmla="*/ 51 h 167"/>
                <a:gd name="T52" fmla="*/ 196 w 254"/>
                <a:gd name="T53" fmla="*/ 35 h 167"/>
                <a:gd name="T54" fmla="*/ 193 w 254"/>
                <a:gd name="T55" fmla="*/ 19 h 167"/>
                <a:gd name="T56" fmla="*/ 161 w 254"/>
                <a:gd name="T57" fmla="*/ 14 h 167"/>
                <a:gd name="T58" fmla="*/ 151 w 254"/>
                <a:gd name="T59" fmla="*/ 8 h 167"/>
                <a:gd name="T60" fmla="*/ 135 w 254"/>
                <a:gd name="T61" fmla="*/ 6 h 167"/>
                <a:gd name="T62" fmla="*/ 124 w 254"/>
                <a:gd name="T63" fmla="*/ 6 h 167"/>
                <a:gd name="T64" fmla="*/ 117 w 254"/>
                <a:gd name="T65" fmla="*/ 0 h 167"/>
                <a:gd name="T66" fmla="*/ 101 w 254"/>
                <a:gd name="T67" fmla="*/ 14 h 167"/>
                <a:gd name="T68" fmla="*/ 80 w 254"/>
                <a:gd name="T69" fmla="*/ 16 h 167"/>
                <a:gd name="T70" fmla="*/ 82 w 254"/>
                <a:gd name="T71" fmla="*/ 32 h 167"/>
                <a:gd name="T72" fmla="*/ 72 w 254"/>
                <a:gd name="T73" fmla="*/ 40 h 167"/>
                <a:gd name="T74" fmla="*/ 61 w 254"/>
                <a:gd name="T75" fmla="*/ 48 h 167"/>
                <a:gd name="T76" fmla="*/ 53 w 254"/>
                <a:gd name="T77" fmla="*/ 61 h 167"/>
                <a:gd name="T78" fmla="*/ 61 w 254"/>
                <a:gd name="T79" fmla="*/ 69 h 167"/>
                <a:gd name="T80" fmla="*/ 53 w 254"/>
                <a:gd name="T81" fmla="*/ 66 h 167"/>
                <a:gd name="T82" fmla="*/ 40 w 254"/>
                <a:gd name="T83" fmla="*/ 69 h 167"/>
                <a:gd name="T84" fmla="*/ 29 w 254"/>
                <a:gd name="T85" fmla="*/ 77 h 167"/>
                <a:gd name="T86" fmla="*/ 19 w 254"/>
                <a:gd name="T87" fmla="*/ 77 h 167"/>
                <a:gd name="T88" fmla="*/ 6 w 254"/>
                <a:gd name="T89" fmla="*/ 77 h 167"/>
                <a:gd name="T90" fmla="*/ 6 w 254"/>
                <a:gd name="T91" fmla="*/ 88 h 167"/>
                <a:gd name="T92" fmla="*/ 6 w 254"/>
                <a:gd name="T93" fmla="*/ 8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167">
                  <a:moveTo>
                    <a:pt x="6" y="88"/>
                  </a:moveTo>
                  <a:lnTo>
                    <a:pt x="11" y="98"/>
                  </a:lnTo>
                  <a:lnTo>
                    <a:pt x="14" y="106"/>
                  </a:lnTo>
                  <a:lnTo>
                    <a:pt x="14" y="119"/>
                  </a:lnTo>
                  <a:lnTo>
                    <a:pt x="14" y="122"/>
                  </a:lnTo>
                  <a:lnTo>
                    <a:pt x="11" y="122"/>
                  </a:lnTo>
                  <a:lnTo>
                    <a:pt x="3" y="127"/>
                  </a:lnTo>
                  <a:lnTo>
                    <a:pt x="0" y="132"/>
                  </a:lnTo>
                  <a:lnTo>
                    <a:pt x="0" y="138"/>
                  </a:lnTo>
                  <a:lnTo>
                    <a:pt x="3" y="138"/>
                  </a:lnTo>
                  <a:lnTo>
                    <a:pt x="11" y="140"/>
                  </a:lnTo>
                  <a:lnTo>
                    <a:pt x="11" y="148"/>
                  </a:lnTo>
                  <a:lnTo>
                    <a:pt x="11" y="151"/>
                  </a:lnTo>
                  <a:lnTo>
                    <a:pt x="11" y="154"/>
                  </a:lnTo>
                  <a:lnTo>
                    <a:pt x="11" y="156"/>
                  </a:lnTo>
                  <a:lnTo>
                    <a:pt x="14" y="156"/>
                  </a:lnTo>
                  <a:lnTo>
                    <a:pt x="21" y="156"/>
                  </a:lnTo>
                  <a:lnTo>
                    <a:pt x="29" y="148"/>
                  </a:lnTo>
                  <a:lnTo>
                    <a:pt x="37" y="146"/>
                  </a:lnTo>
                  <a:lnTo>
                    <a:pt x="45" y="146"/>
                  </a:lnTo>
                  <a:lnTo>
                    <a:pt x="66" y="146"/>
                  </a:lnTo>
                  <a:lnTo>
                    <a:pt x="80" y="146"/>
                  </a:lnTo>
                  <a:lnTo>
                    <a:pt x="90" y="148"/>
                  </a:lnTo>
                  <a:lnTo>
                    <a:pt x="98" y="148"/>
                  </a:lnTo>
                  <a:lnTo>
                    <a:pt x="106" y="154"/>
                  </a:lnTo>
                  <a:lnTo>
                    <a:pt x="109" y="156"/>
                  </a:lnTo>
                  <a:lnTo>
                    <a:pt x="117" y="156"/>
                  </a:lnTo>
                  <a:lnTo>
                    <a:pt x="119" y="156"/>
                  </a:lnTo>
                  <a:lnTo>
                    <a:pt x="124" y="159"/>
                  </a:lnTo>
                  <a:lnTo>
                    <a:pt x="127" y="156"/>
                  </a:lnTo>
                  <a:lnTo>
                    <a:pt x="132" y="156"/>
                  </a:lnTo>
                  <a:lnTo>
                    <a:pt x="140" y="159"/>
                  </a:lnTo>
                  <a:lnTo>
                    <a:pt x="148" y="156"/>
                  </a:lnTo>
                  <a:lnTo>
                    <a:pt x="151" y="164"/>
                  </a:lnTo>
                  <a:lnTo>
                    <a:pt x="151" y="159"/>
                  </a:lnTo>
                  <a:lnTo>
                    <a:pt x="153" y="156"/>
                  </a:lnTo>
                  <a:lnTo>
                    <a:pt x="161" y="156"/>
                  </a:lnTo>
                  <a:lnTo>
                    <a:pt x="167" y="164"/>
                  </a:lnTo>
                  <a:lnTo>
                    <a:pt x="169" y="164"/>
                  </a:lnTo>
                  <a:lnTo>
                    <a:pt x="175" y="164"/>
                  </a:lnTo>
                  <a:lnTo>
                    <a:pt x="180" y="159"/>
                  </a:lnTo>
                  <a:lnTo>
                    <a:pt x="185" y="159"/>
                  </a:lnTo>
                  <a:lnTo>
                    <a:pt x="188" y="159"/>
                  </a:lnTo>
                  <a:lnTo>
                    <a:pt x="196" y="167"/>
                  </a:lnTo>
                  <a:lnTo>
                    <a:pt x="201" y="167"/>
                  </a:lnTo>
                  <a:lnTo>
                    <a:pt x="204" y="167"/>
                  </a:lnTo>
                  <a:lnTo>
                    <a:pt x="201" y="159"/>
                  </a:lnTo>
                  <a:lnTo>
                    <a:pt x="201" y="156"/>
                  </a:lnTo>
                  <a:lnTo>
                    <a:pt x="204" y="148"/>
                  </a:lnTo>
                  <a:lnTo>
                    <a:pt x="206" y="140"/>
                  </a:lnTo>
                  <a:lnTo>
                    <a:pt x="212" y="140"/>
                  </a:lnTo>
                  <a:lnTo>
                    <a:pt x="214" y="140"/>
                  </a:lnTo>
                  <a:lnTo>
                    <a:pt x="222" y="140"/>
                  </a:lnTo>
                  <a:lnTo>
                    <a:pt x="233" y="140"/>
                  </a:lnTo>
                  <a:lnTo>
                    <a:pt x="230" y="138"/>
                  </a:lnTo>
                  <a:lnTo>
                    <a:pt x="227" y="132"/>
                  </a:lnTo>
                  <a:lnTo>
                    <a:pt x="222" y="122"/>
                  </a:lnTo>
                  <a:lnTo>
                    <a:pt x="222" y="119"/>
                  </a:lnTo>
                  <a:lnTo>
                    <a:pt x="219" y="114"/>
                  </a:lnTo>
                  <a:lnTo>
                    <a:pt x="214" y="106"/>
                  </a:lnTo>
                  <a:lnTo>
                    <a:pt x="214" y="103"/>
                  </a:lnTo>
                  <a:lnTo>
                    <a:pt x="219" y="103"/>
                  </a:lnTo>
                  <a:lnTo>
                    <a:pt x="227" y="103"/>
                  </a:lnTo>
                  <a:lnTo>
                    <a:pt x="238" y="103"/>
                  </a:lnTo>
                  <a:lnTo>
                    <a:pt x="246" y="98"/>
                  </a:lnTo>
                  <a:lnTo>
                    <a:pt x="254" y="95"/>
                  </a:lnTo>
                  <a:lnTo>
                    <a:pt x="249" y="93"/>
                  </a:lnTo>
                  <a:lnTo>
                    <a:pt x="241" y="88"/>
                  </a:lnTo>
                  <a:lnTo>
                    <a:pt x="241" y="85"/>
                  </a:lnTo>
                  <a:lnTo>
                    <a:pt x="238" y="80"/>
                  </a:lnTo>
                  <a:lnTo>
                    <a:pt x="227" y="80"/>
                  </a:lnTo>
                  <a:lnTo>
                    <a:pt x="222" y="80"/>
                  </a:lnTo>
                  <a:lnTo>
                    <a:pt x="222" y="72"/>
                  </a:lnTo>
                  <a:lnTo>
                    <a:pt x="219" y="69"/>
                  </a:lnTo>
                  <a:lnTo>
                    <a:pt x="214" y="69"/>
                  </a:lnTo>
                  <a:lnTo>
                    <a:pt x="206" y="66"/>
                  </a:lnTo>
                  <a:lnTo>
                    <a:pt x="204" y="58"/>
                  </a:lnTo>
                  <a:lnTo>
                    <a:pt x="196" y="51"/>
                  </a:lnTo>
                  <a:lnTo>
                    <a:pt x="193" y="45"/>
                  </a:lnTo>
                  <a:lnTo>
                    <a:pt x="193" y="43"/>
                  </a:lnTo>
                  <a:lnTo>
                    <a:pt x="196" y="35"/>
                  </a:lnTo>
                  <a:lnTo>
                    <a:pt x="193" y="32"/>
                  </a:lnTo>
                  <a:lnTo>
                    <a:pt x="193" y="27"/>
                  </a:lnTo>
                  <a:lnTo>
                    <a:pt x="193" y="19"/>
                  </a:lnTo>
                  <a:lnTo>
                    <a:pt x="185" y="16"/>
                  </a:lnTo>
                  <a:lnTo>
                    <a:pt x="175" y="14"/>
                  </a:lnTo>
                  <a:lnTo>
                    <a:pt x="161" y="14"/>
                  </a:lnTo>
                  <a:lnTo>
                    <a:pt x="153" y="16"/>
                  </a:lnTo>
                  <a:lnTo>
                    <a:pt x="151" y="14"/>
                  </a:lnTo>
                  <a:lnTo>
                    <a:pt x="151" y="8"/>
                  </a:lnTo>
                  <a:lnTo>
                    <a:pt x="148" y="6"/>
                  </a:lnTo>
                  <a:lnTo>
                    <a:pt x="140" y="6"/>
                  </a:lnTo>
                  <a:lnTo>
                    <a:pt x="135" y="6"/>
                  </a:lnTo>
                  <a:lnTo>
                    <a:pt x="127" y="6"/>
                  </a:lnTo>
                  <a:lnTo>
                    <a:pt x="127" y="6"/>
                  </a:lnTo>
                  <a:lnTo>
                    <a:pt x="124" y="6"/>
                  </a:lnTo>
                  <a:lnTo>
                    <a:pt x="119" y="6"/>
                  </a:lnTo>
                  <a:lnTo>
                    <a:pt x="119" y="3"/>
                  </a:lnTo>
                  <a:lnTo>
                    <a:pt x="117" y="0"/>
                  </a:lnTo>
                  <a:lnTo>
                    <a:pt x="114" y="0"/>
                  </a:lnTo>
                  <a:lnTo>
                    <a:pt x="106" y="8"/>
                  </a:lnTo>
                  <a:lnTo>
                    <a:pt x="101" y="14"/>
                  </a:lnTo>
                  <a:lnTo>
                    <a:pt x="98" y="14"/>
                  </a:lnTo>
                  <a:lnTo>
                    <a:pt x="87" y="14"/>
                  </a:lnTo>
                  <a:lnTo>
                    <a:pt x="80" y="16"/>
                  </a:lnTo>
                  <a:lnTo>
                    <a:pt x="77" y="24"/>
                  </a:lnTo>
                  <a:lnTo>
                    <a:pt x="74" y="27"/>
                  </a:lnTo>
                  <a:lnTo>
                    <a:pt x="82" y="32"/>
                  </a:lnTo>
                  <a:lnTo>
                    <a:pt x="80" y="35"/>
                  </a:lnTo>
                  <a:lnTo>
                    <a:pt x="74" y="35"/>
                  </a:lnTo>
                  <a:lnTo>
                    <a:pt x="72" y="40"/>
                  </a:lnTo>
                  <a:lnTo>
                    <a:pt x="66" y="43"/>
                  </a:lnTo>
                  <a:lnTo>
                    <a:pt x="61" y="45"/>
                  </a:lnTo>
                  <a:lnTo>
                    <a:pt x="61" y="48"/>
                  </a:lnTo>
                  <a:lnTo>
                    <a:pt x="61" y="51"/>
                  </a:lnTo>
                  <a:lnTo>
                    <a:pt x="56" y="58"/>
                  </a:lnTo>
                  <a:lnTo>
                    <a:pt x="53" y="61"/>
                  </a:lnTo>
                  <a:lnTo>
                    <a:pt x="56" y="61"/>
                  </a:lnTo>
                  <a:lnTo>
                    <a:pt x="61" y="66"/>
                  </a:lnTo>
                  <a:lnTo>
                    <a:pt x="61" y="69"/>
                  </a:lnTo>
                  <a:lnTo>
                    <a:pt x="56" y="69"/>
                  </a:lnTo>
                  <a:lnTo>
                    <a:pt x="56" y="66"/>
                  </a:lnTo>
                  <a:lnTo>
                    <a:pt x="53" y="66"/>
                  </a:lnTo>
                  <a:lnTo>
                    <a:pt x="48" y="66"/>
                  </a:lnTo>
                  <a:lnTo>
                    <a:pt x="45" y="69"/>
                  </a:lnTo>
                  <a:lnTo>
                    <a:pt x="40" y="69"/>
                  </a:lnTo>
                  <a:lnTo>
                    <a:pt x="37" y="69"/>
                  </a:lnTo>
                  <a:lnTo>
                    <a:pt x="32" y="72"/>
                  </a:lnTo>
                  <a:lnTo>
                    <a:pt x="29" y="77"/>
                  </a:lnTo>
                  <a:lnTo>
                    <a:pt x="27" y="77"/>
                  </a:lnTo>
                  <a:lnTo>
                    <a:pt x="21" y="77"/>
                  </a:lnTo>
                  <a:lnTo>
                    <a:pt x="19" y="77"/>
                  </a:lnTo>
                  <a:lnTo>
                    <a:pt x="11" y="77"/>
                  </a:lnTo>
                  <a:lnTo>
                    <a:pt x="8" y="77"/>
                  </a:lnTo>
                  <a:lnTo>
                    <a:pt x="6" y="77"/>
                  </a:lnTo>
                  <a:lnTo>
                    <a:pt x="0" y="77"/>
                  </a:lnTo>
                  <a:lnTo>
                    <a:pt x="3" y="80"/>
                  </a:lnTo>
                  <a:lnTo>
                    <a:pt x="6" y="88"/>
                  </a:lnTo>
                  <a:lnTo>
                    <a:pt x="6" y="88"/>
                  </a:lnTo>
                  <a:lnTo>
                    <a:pt x="6" y="88"/>
                  </a:lnTo>
                  <a:lnTo>
                    <a:pt x="6" y="88"/>
                  </a:lnTo>
                  <a:lnTo>
                    <a:pt x="6" y="88"/>
                  </a:lnTo>
                  <a:lnTo>
                    <a:pt x="6" y="8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7" name="Freeform 8">
              <a:extLst>
                <a:ext uri="{FF2B5EF4-FFF2-40B4-BE49-F238E27FC236}">
                  <a16:creationId xmlns:a16="http://schemas.microsoft.com/office/drawing/2014/main" id="{F8760D5D-FCD9-4711-9B50-9B9780D08627}"/>
                </a:ext>
              </a:extLst>
            </p:cNvPr>
            <p:cNvSpPr>
              <a:spLocks/>
            </p:cNvSpPr>
            <p:nvPr/>
          </p:nvSpPr>
          <p:spPr bwMode="auto">
            <a:xfrm>
              <a:off x="7194550" y="3244999"/>
              <a:ext cx="138113" cy="88900"/>
            </a:xfrm>
            <a:custGeom>
              <a:avLst/>
              <a:gdLst>
                <a:gd name="T0" fmla="*/ 84 w 87"/>
                <a:gd name="T1" fmla="*/ 29 h 56"/>
                <a:gd name="T2" fmla="*/ 66 w 87"/>
                <a:gd name="T3" fmla="*/ 21 h 56"/>
                <a:gd name="T4" fmla="*/ 52 w 87"/>
                <a:gd name="T5" fmla="*/ 11 h 56"/>
                <a:gd name="T6" fmla="*/ 52 w 87"/>
                <a:gd name="T7" fmla="*/ 6 h 56"/>
                <a:gd name="T8" fmla="*/ 52 w 87"/>
                <a:gd name="T9" fmla="*/ 3 h 56"/>
                <a:gd name="T10" fmla="*/ 50 w 87"/>
                <a:gd name="T11" fmla="*/ 3 h 56"/>
                <a:gd name="T12" fmla="*/ 44 w 87"/>
                <a:gd name="T13" fmla="*/ 3 h 56"/>
                <a:gd name="T14" fmla="*/ 42 w 87"/>
                <a:gd name="T15" fmla="*/ 3 h 56"/>
                <a:gd name="T16" fmla="*/ 39 w 87"/>
                <a:gd name="T17" fmla="*/ 3 h 56"/>
                <a:gd name="T18" fmla="*/ 34 w 87"/>
                <a:gd name="T19" fmla="*/ 0 h 56"/>
                <a:gd name="T20" fmla="*/ 31 w 87"/>
                <a:gd name="T21" fmla="*/ 0 h 56"/>
                <a:gd name="T22" fmla="*/ 26 w 87"/>
                <a:gd name="T23" fmla="*/ 0 h 56"/>
                <a:gd name="T24" fmla="*/ 15 w 87"/>
                <a:gd name="T25" fmla="*/ 3 h 56"/>
                <a:gd name="T26" fmla="*/ 10 w 87"/>
                <a:gd name="T27" fmla="*/ 6 h 56"/>
                <a:gd name="T28" fmla="*/ 8 w 87"/>
                <a:gd name="T29" fmla="*/ 11 h 56"/>
                <a:gd name="T30" fmla="*/ 5 w 87"/>
                <a:gd name="T31" fmla="*/ 11 h 56"/>
                <a:gd name="T32" fmla="*/ 8 w 87"/>
                <a:gd name="T33" fmla="*/ 13 h 56"/>
                <a:gd name="T34" fmla="*/ 10 w 87"/>
                <a:gd name="T35" fmla="*/ 13 h 56"/>
                <a:gd name="T36" fmla="*/ 10 w 87"/>
                <a:gd name="T37" fmla="*/ 19 h 56"/>
                <a:gd name="T38" fmla="*/ 15 w 87"/>
                <a:gd name="T39" fmla="*/ 21 h 56"/>
                <a:gd name="T40" fmla="*/ 10 w 87"/>
                <a:gd name="T41" fmla="*/ 27 h 56"/>
                <a:gd name="T42" fmla="*/ 8 w 87"/>
                <a:gd name="T43" fmla="*/ 27 h 56"/>
                <a:gd name="T44" fmla="*/ 8 w 87"/>
                <a:gd name="T45" fmla="*/ 29 h 56"/>
                <a:gd name="T46" fmla="*/ 8 w 87"/>
                <a:gd name="T47" fmla="*/ 37 h 56"/>
                <a:gd name="T48" fmla="*/ 8 w 87"/>
                <a:gd name="T49" fmla="*/ 37 h 56"/>
                <a:gd name="T50" fmla="*/ 5 w 87"/>
                <a:gd name="T51" fmla="*/ 40 h 56"/>
                <a:gd name="T52" fmla="*/ 0 w 87"/>
                <a:gd name="T53" fmla="*/ 48 h 56"/>
                <a:gd name="T54" fmla="*/ 5 w 87"/>
                <a:gd name="T55" fmla="*/ 53 h 56"/>
                <a:gd name="T56" fmla="*/ 8 w 87"/>
                <a:gd name="T57" fmla="*/ 53 h 56"/>
                <a:gd name="T58" fmla="*/ 15 w 87"/>
                <a:gd name="T59" fmla="*/ 48 h 56"/>
                <a:gd name="T60" fmla="*/ 18 w 87"/>
                <a:gd name="T61" fmla="*/ 48 h 56"/>
                <a:gd name="T62" fmla="*/ 18 w 87"/>
                <a:gd name="T63" fmla="*/ 53 h 56"/>
                <a:gd name="T64" fmla="*/ 18 w 87"/>
                <a:gd name="T65" fmla="*/ 56 h 56"/>
                <a:gd name="T66" fmla="*/ 26 w 87"/>
                <a:gd name="T67" fmla="*/ 53 h 56"/>
                <a:gd name="T68" fmla="*/ 34 w 87"/>
                <a:gd name="T69" fmla="*/ 45 h 56"/>
                <a:gd name="T70" fmla="*/ 39 w 87"/>
                <a:gd name="T71" fmla="*/ 40 h 56"/>
                <a:gd name="T72" fmla="*/ 44 w 87"/>
                <a:gd name="T73" fmla="*/ 37 h 56"/>
                <a:gd name="T74" fmla="*/ 50 w 87"/>
                <a:gd name="T75" fmla="*/ 37 h 56"/>
                <a:gd name="T76" fmla="*/ 52 w 87"/>
                <a:gd name="T77" fmla="*/ 37 h 56"/>
                <a:gd name="T78" fmla="*/ 60 w 87"/>
                <a:gd name="T79" fmla="*/ 32 h 56"/>
                <a:gd name="T80" fmla="*/ 71 w 87"/>
                <a:gd name="T81" fmla="*/ 37 h 56"/>
                <a:gd name="T82" fmla="*/ 79 w 87"/>
                <a:gd name="T83" fmla="*/ 37 h 56"/>
                <a:gd name="T84" fmla="*/ 84 w 87"/>
                <a:gd name="T85" fmla="*/ 32 h 56"/>
                <a:gd name="T86" fmla="*/ 87 w 87"/>
                <a:gd name="T87" fmla="*/ 29 h 56"/>
                <a:gd name="T88" fmla="*/ 84 w 87"/>
                <a:gd name="T89" fmla="*/ 29 h 56"/>
                <a:gd name="T90" fmla="*/ 84 w 87"/>
                <a:gd name="T91" fmla="*/ 29 h 56"/>
                <a:gd name="T92" fmla="*/ 84 w 87"/>
                <a:gd name="T93" fmla="*/ 29 h 56"/>
                <a:gd name="T94" fmla="*/ 84 w 87"/>
                <a:gd name="T95" fmla="*/ 29 h 56"/>
                <a:gd name="T96" fmla="*/ 84 w 87"/>
                <a:gd name="T97" fmla="*/ 29 h 56"/>
                <a:gd name="T98" fmla="*/ 84 w 87"/>
                <a:gd name="T99"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56">
                  <a:moveTo>
                    <a:pt x="84" y="29"/>
                  </a:moveTo>
                  <a:lnTo>
                    <a:pt x="66" y="21"/>
                  </a:lnTo>
                  <a:lnTo>
                    <a:pt x="52" y="11"/>
                  </a:lnTo>
                  <a:lnTo>
                    <a:pt x="52" y="6"/>
                  </a:lnTo>
                  <a:lnTo>
                    <a:pt x="52" y="3"/>
                  </a:lnTo>
                  <a:lnTo>
                    <a:pt x="50" y="3"/>
                  </a:lnTo>
                  <a:lnTo>
                    <a:pt x="44" y="3"/>
                  </a:lnTo>
                  <a:lnTo>
                    <a:pt x="42" y="3"/>
                  </a:lnTo>
                  <a:lnTo>
                    <a:pt x="39" y="3"/>
                  </a:lnTo>
                  <a:lnTo>
                    <a:pt x="34" y="0"/>
                  </a:lnTo>
                  <a:lnTo>
                    <a:pt x="31" y="0"/>
                  </a:lnTo>
                  <a:lnTo>
                    <a:pt x="26" y="0"/>
                  </a:lnTo>
                  <a:lnTo>
                    <a:pt x="15" y="3"/>
                  </a:lnTo>
                  <a:lnTo>
                    <a:pt x="10" y="6"/>
                  </a:lnTo>
                  <a:lnTo>
                    <a:pt x="8" y="11"/>
                  </a:lnTo>
                  <a:lnTo>
                    <a:pt x="5" y="11"/>
                  </a:lnTo>
                  <a:lnTo>
                    <a:pt x="8" y="13"/>
                  </a:lnTo>
                  <a:lnTo>
                    <a:pt x="10" y="13"/>
                  </a:lnTo>
                  <a:lnTo>
                    <a:pt x="10" y="19"/>
                  </a:lnTo>
                  <a:lnTo>
                    <a:pt x="15" y="21"/>
                  </a:lnTo>
                  <a:lnTo>
                    <a:pt x="10" y="27"/>
                  </a:lnTo>
                  <a:lnTo>
                    <a:pt x="8" y="27"/>
                  </a:lnTo>
                  <a:lnTo>
                    <a:pt x="8" y="29"/>
                  </a:lnTo>
                  <a:lnTo>
                    <a:pt x="8" y="37"/>
                  </a:lnTo>
                  <a:lnTo>
                    <a:pt x="8" y="37"/>
                  </a:lnTo>
                  <a:lnTo>
                    <a:pt x="5" y="40"/>
                  </a:lnTo>
                  <a:lnTo>
                    <a:pt x="0" y="48"/>
                  </a:lnTo>
                  <a:lnTo>
                    <a:pt x="5" y="53"/>
                  </a:lnTo>
                  <a:lnTo>
                    <a:pt x="8" y="53"/>
                  </a:lnTo>
                  <a:lnTo>
                    <a:pt x="15" y="48"/>
                  </a:lnTo>
                  <a:lnTo>
                    <a:pt x="18" y="48"/>
                  </a:lnTo>
                  <a:lnTo>
                    <a:pt x="18" y="53"/>
                  </a:lnTo>
                  <a:lnTo>
                    <a:pt x="18" y="56"/>
                  </a:lnTo>
                  <a:lnTo>
                    <a:pt x="26" y="53"/>
                  </a:lnTo>
                  <a:lnTo>
                    <a:pt x="34" y="45"/>
                  </a:lnTo>
                  <a:lnTo>
                    <a:pt x="39" y="40"/>
                  </a:lnTo>
                  <a:lnTo>
                    <a:pt x="44" y="37"/>
                  </a:lnTo>
                  <a:lnTo>
                    <a:pt x="50" y="37"/>
                  </a:lnTo>
                  <a:lnTo>
                    <a:pt x="52" y="37"/>
                  </a:lnTo>
                  <a:lnTo>
                    <a:pt x="60" y="32"/>
                  </a:lnTo>
                  <a:lnTo>
                    <a:pt x="71" y="37"/>
                  </a:lnTo>
                  <a:lnTo>
                    <a:pt x="79" y="37"/>
                  </a:lnTo>
                  <a:lnTo>
                    <a:pt x="84" y="32"/>
                  </a:lnTo>
                  <a:lnTo>
                    <a:pt x="87" y="29"/>
                  </a:lnTo>
                  <a:lnTo>
                    <a:pt x="84" y="29"/>
                  </a:lnTo>
                  <a:lnTo>
                    <a:pt x="84" y="29"/>
                  </a:lnTo>
                  <a:lnTo>
                    <a:pt x="84" y="29"/>
                  </a:lnTo>
                  <a:lnTo>
                    <a:pt x="84" y="29"/>
                  </a:lnTo>
                  <a:lnTo>
                    <a:pt x="84" y="29"/>
                  </a:lnTo>
                  <a:lnTo>
                    <a:pt x="84" y="2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F0423D0-4721-4BB7-ACC9-AE4B61D169B9}"/>
                </a:ext>
              </a:extLst>
            </p:cNvPr>
            <p:cNvSpPr>
              <a:spLocks/>
            </p:cNvSpPr>
            <p:nvPr/>
          </p:nvSpPr>
          <p:spPr bwMode="auto">
            <a:xfrm>
              <a:off x="6929438" y="3224362"/>
              <a:ext cx="114300" cy="84137"/>
            </a:xfrm>
            <a:custGeom>
              <a:avLst/>
              <a:gdLst>
                <a:gd name="T0" fmla="*/ 6 w 72"/>
                <a:gd name="T1" fmla="*/ 26 h 53"/>
                <a:gd name="T2" fmla="*/ 6 w 72"/>
                <a:gd name="T3" fmla="*/ 26 h 53"/>
                <a:gd name="T4" fmla="*/ 0 w 72"/>
                <a:gd name="T5" fmla="*/ 32 h 53"/>
                <a:gd name="T6" fmla="*/ 6 w 72"/>
                <a:gd name="T7" fmla="*/ 34 h 53"/>
                <a:gd name="T8" fmla="*/ 6 w 72"/>
                <a:gd name="T9" fmla="*/ 40 h 53"/>
                <a:gd name="T10" fmla="*/ 6 w 72"/>
                <a:gd name="T11" fmla="*/ 42 h 53"/>
                <a:gd name="T12" fmla="*/ 8 w 72"/>
                <a:gd name="T13" fmla="*/ 45 h 53"/>
                <a:gd name="T14" fmla="*/ 8 w 72"/>
                <a:gd name="T15" fmla="*/ 50 h 53"/>
                <a:gd name="T16" fmla="*/ 11 w 72"/>
                <a:gd name="T17" fmla="*/ 53 h 53"/>
                <a:gd name="T18" fmla="*/ 16 w 72"/>
                <a:gd name="T19" fmla="*/ 53 h 53"/>
                <a:gd name="T20" fmla="*/ 24 w 72"/>
                <a:gd name="T21" fmla="*/ 53 h 53"/>
                <a:gd name="T22" fmla="*/ 27 w 72"/>
                <a:gd name="T23" fmla="*/ 53 h 53"/>
                <a:gd name="T24" fmla="*/ 37 w 72"/>
                <a:gd name="T25" fmla="*/ 50 h 53"/>
                <a:gd name="T26" fmla="*/ 50 w 72"/>
                <a:gd name="T27" fmla="*/ 45 h 53"/>
                <a:gd name="T28" fmla="*/ 58 w 72"/>
                <a:gd name="T29" fmla="*/ 42 h 53"/>
                <a:gd name="T30" fmla="*/ 64 w 72"/>
                <a:gd name="T31" fmla="*/ 42 h 53"/>
                <a:gd name="T32" fmla="*/ 69 w 72"/>
                <a:gd name="T33" fmla="*/ 40 h 53"/>
                <a:gd name="T34" fmla="*/ 72 w 72"/>
                <a:gd name="T35" fmla="*/ 40 h 53"/>
                <a:gd name="T36" fmla="*/ 72 w 72"/>
                <a:gd name="T37" fmla="*/ 32 h 53"/>
                <a:gd name="T38" fmla="*/ 72 w 72"/>
                <a:gd name="T39" fmla="*/ 26 h 53"/>
                <a:gd name="T40" fmla="*/ 72 w 72"/>
                <a:gd name="T41" fmla="*/ 24 h 53"/>
                <a:gd name="T42" fmla="*/ 69 w 72"/>
                <a:gd name="T43" fmla="*/ 16 h 53"/>
                <a:gd name="T44" fmla="*/ 64 w 72"/>
                <a:gd name="T45" fmla="*/ 13 h 53"/>
                <a:gd name="T46" fmla="*/ 61 w 72"/>
                <a:gd name="T47" fmla="*/ 8 h 53"/>
                <a:gd name="T48" fmla="*/ 58 w 72"/>
                <a:gd name="T49" fmla="*/ 5 h 53"/>
                <a:gd name="T50" fmla="*/ 56 w 72"/>
                <a:gd name="T51" fmla="*/ 3 h 53"/>
                <a:gd name="T52" fmla="*/ 53 w 72"/>
                <a:gd name="T53" fmla="*/ 0 h 53"/>
                <a:gd name="T54" fmla="*/ 50 w 72"/>
                <a:gd name="T55" fmla="*/ 0 h 53"/>
                <a:gd name="T56" fmla="*/ 45 w 72"/>
                <a:gd name="T57" fmla="*/ 5 h 53"/>
                <a:gd name="T58" fmla="*/ 37 w 72"/>
                <a:gd name="T59" fmla="*/ 5 h 53"/>
                <a:gd name="T60" fmla="*/ 35 w 72"/>
                <a:gd name="T61" fmla="*/ 5 h 53"/>
                <a:gd name="T62" fmla="*/ 32 w 72"/>
                <a:gd name="T63" fmla="*/ 5 h 53"/>
                <a:gd name="T64" fmla="*/ 27 w 72"/>
                <a:gd name="T65" fmla="*/ 8 h 53"/>
                <a:gd name="T66" fmla="*/ 27 w 72"/>
                <a:gd name="T67" fmla="*/ 13 h 53"/>
                <a:gd name="T68" fmla="*/ 19 w 72"/>
                <a:gd name="T69" fmla="*/ 8 h 53"/>
                <a:gd name="T70" fmla="*/ 16 w 72"/>
                <a:gd name="T71" fmla="*/ 8 h 53"/>
                <a:gd name="T72" fmla="*/ 11 w 72"/>
                <a:gd name="T73" fmla="*/ 13 h 53"/>
                <a:gd name="T74" fmla="*/ 8 w 72"/>
                <a:gd name="T75" fmla="*/ 16 h 53"/>
                <a:gd name="T76" fmla="*/ 6 w 72"/>
                <a:gd name="T77" fmla="*/ 19 h 53"/>
                <a:gd name="T78" fmla="*/ 6 w 72"/>
                <a:gd name="T79" fmla="*/ 24 h 53"/>
                <a:gd name="T80" fmla="*/ 6 w 72"/>
                <a:gd name="T81" fmla="*/ 26 h 53"/>
                <a:gd name="T82" fmla="*/ 6 w 72"/>
                <a:gd name="T83" fmla="*/ 26 h 53"/>
                <a:gd name="T84" fmla="*/ 6 w 72"/>
                <a:gd name="T85" fmla="*/ 26 h 53"/>
                <a:gd name="T86" fmla="*/ 6 w 72"/>
                <a:gd name="T87" fmla="*/ 26 h 53"/>
                <a:gd name="T88" fmla="*/ 6 w 72"/>
                <a:gd name="T89" fmla="*/ 26 h 53"/>
                <a:gd name="T90" fmla="*/ 6 w 72"/>
                <a:gd name="T91"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53">
                  <a:moveTo>
                    <a:pt x="6" y="26"/>
                  </a:moveTo>
                  <a:lnTo>
                    <a:pt x="6" y="26"/>
                  </a:lnTo>
                  <a:lnTo>
                    <a:pt x="0" y="32"/>
                  </a:lnTo>
                  <a:lnTo>
                    <a:pt x="6" y="34"/>
                  </a:lnTo>
                  <a:lnTo>
                    <a:pt x="6" y="40"/>
                  </a:lnTo>
                  <a:lnTo>
                    <a:pt x="6" y="42"/>
                  </a:lnTo>
                  <a:lnTo>
                    <a:pt x="8" y="45"/>
                  </a:lnTo>
                  <a:lnTo>
                    <a:pt x="8" y="50"/>
                  </a:lnTo>
                  <a:lnTo>
                    <a:pt x="11" y="53"/>
                  </a:lnTo>
                  <a:lnTo>
                    <a:pt x="16" y="53"/>
                  </a:lnTo>
                  <a:lnTo>
                    <a:pt x="24" y="53"/>
                  </a:lnTo>
                  <a:lnTo>
                    <a:pt x="27" y="53"/>
                  </a:lnTo>
                  <a:lnTo>
                    <a:pt x="37" y="50"/>
                  </a:lnTo>
                  <a:lnTo>
                    <a:pt x="50" y="45"/>
                  </a:lnTo>
                  <a:lnTo>
                    <a:pt x="58" y="42"/>
                  </a:lnTo>
                  <a:lnTo>
                    <a:pt x="64" y="42"/>
                  </a:lnTo>
                  <a:lnTo>
                    <a:pt x="69" y="40"/>
                  </a:lnTo>
                  <a:lnTo>
                    <a:pt x="72" y="40"/>
                  </a:lnTo>
                  <a:lnTo>
                    <a:pt x="72" y="32"/>
                  </a:lnTo>
                  <a:lnTo>
                    <a:pt x="72" y="26"/>
                  </a:lnTo>
                  <a:lnTo>
                    <a:pt x="72" y="24"/>
                  </a:lnTo>
                  <a:lnTo>
                    <a:pt x="69" y="16"/>
                  </a:lnTo>
                  <a:lnTo>
                    <a:pt x="64" y="13"/>
                  </a:lnTo>
                  <a:lnTo>
                    <a:pt x="61" y="8"/>
                  </a:lnTo>
                  <a:lnTo>
                    <a:pt x="58" y="5"/>
                  </a:lnTo>
                  <a:lnTo>
                    <a:pt x="56" y="3"/>
                  </a:lnTo>
                  <a:lnTo>
                    <a:pt x="53" y="0"/>
                  </a:lnTo>
                  <a:lnTo>
                    <a:pt x="50" y="0"/>
                  </a:lnTo>
                  <a:lnTo>
                    <a:pt x="45" y="5"/>
                  </a:lnTo>
                  <a:lnTo>
                    <a:pt x="37" y="5"/>
                  </a:lnTo>
                  <a:lnTo>
                    <a:pt x="35" y="5"/>
                  </a:lnTo>
                  <a:lnTo>
                    <a:pt x="32" y="5"/>
                  </a:lnTo>
                  <a:lnTo>
                    <a:pt x="27" y="8"/>
                  </a:lnTo>
                  <a:lnTo>
                    <a:pt x="27" y="13"/>
                  </a:lnTo>
                  <a:lnTo>
                    <a:pt x="19" y="8"/>
                  </a:lnTo>
                  <a:lnTo>
                    <a:pt x="16" y="8"/>
                  </a:lnTo>
                  <a:lnTo>
                    <a:pt x="11" y="13"/>
                  </a:lnTo>
                  <a:lnTo>
                    <a:pt x="8" y="16"/>
                  </a:lnTo>
                  <a:lnTo>
                    <a:pt x="6" y="19"/>
                  </a:lnTo>
                  <a:lnTo>
                    <a:pt x="6" y="24"/>
                  </a:lnTo>
                  <a:lnTo>
                    <a:pt x="6" y="26"/>
                  </a:lnTo>
                  <a:lnTo>
                    <a:pt x="6" y="26"/>
                  </a:lnTo>
                  <a:lnTo>
                    <a:pt x="6" y="26"/>
                  </a:lnTo>
                  <a:lnTo>
                    <a:pt x="6" y="26"/>
                  </a:lnTo>
                  <a:lnTo>
                    <a:pt x="6" y="26"/>
                  </a:lnTo>
                  <a:lnTo>
                    <a:pt x="6"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6738C87B-F160-494D-B677-42D67457BD02}"/>
                </a:ext>
              </a:extLst>
            </p:cNvPr>
            <p:cNvSpPr>
              <a:spLocks/>
            </p:cNvSpPr>
            <p:nvPr/>
          </p:nvSpPr>
          <p:spPr bwMode="auto">
            <a:xfrm>
              <a:off x="6875463" y="3211662"/>
              <a:ext cx="84138" cy="171450"/>
            </a:xfrm>
            <a:custGeom>
              <a:avLst/>
              <a:gdLst>
                <a:gd name="T0" fmla="*/ 13 w 20"/>
                <a:gd name="T1" fmla="*/ 39 h 41"/>
                <a:gd name="T2" fmla="*/ 13 w 20"/>
                <a:gd name="T3" fmla="*/ 38 h 41"/>
                <a:gd name="T4" fmla="*/ 13 w 20"/>
                <a:gd name="T5" fmla="*/ 37 h 41"/>
                <a:gd name="T6" fmla="*/ 13 w 20"/>
                <a:gd name="T7" fmla="*/ 36 h 41"/>
                <a:gd name="T8" fmla="*/ 15 w 20"/>
                <a:gd name="T9" fmla="*/ 35 h 41"/>
                <a:gd name="T10" fmla="*/ 17 w 20"/>
                <a:gd name="T11" fmla="*/ 30 h 41"/>
                <a:gd name="T12" fmla="*/ 19 w 20"/>
                <a:gd name="T13" fmla="*/ 29 h 41"/>
                <a:gd name="T14" fmla="*/ 20 w 20"/>
                <a:gd name="T15" fmla="*/ 28 h 41"/>
                <a:gd name="T16" fmla="*/ 20 w 20"/>
                <a:gd name="T17" fmla="*/ 26 h 41"/>
                <a:gd name="T18" fmla="*/ 20 w 20"/>
                <a:gd name="T19" fmla="*/ 25 h 41"/>
                <a:gd name="T20" fmla="*/ 19 w 20"/>
                <a:gd name="T21" fmla="*/ 23 h 41"/>
                <a:gd name="T22" fmla="*/ 17 w 20"/>
                <a:gd name="T23" fmla="*/ 23 h 41"/>
                <a:gd name="T24" fmla="*/ 16 w 20"/>
                <a:gd name="T25" fmla="*/ 22 h 41"/>
                <a:gd name="T26" fmla="*/ 16 w 20"/>
                <a:gd name="T27" fmla="*/ 20 h 41"/>
                <a:gd name="T28" fmla="*/ 15 w 20"/>
                <a:gd name="T29" fmla="*/ 19 h 41"/>
                <a:gd name="T30" fmla="*/ 15 w 20"/>
                <a:gd name="T31" fmla="*/ 18 h 41"/>
                <a:gd name="T32" fmla="*/ 15 w 20"/>
                <a:gd name="T33" fmla="*/ 16 h 41"/>
                <a:gd name="T34" fmla="*/ 13 w 20"/>
                <a:gd name="T35" fmla="*/ 15 h 41"/>
                <a:gd name="T36" fmla="*/ 15 w 20"/>
                <a:gd name="T37" fmla="*/ 13 h 41"/>
                <a:gd name="T38" fmla="*/ 15 w 20"/>
                <a:gd name="T39" fmla="*/ 13 h 41"/>
                <a:gd name="T40" fmla="*/ 15 w 20"/>
                <a:gd name="T41" fmla="*/ 12 h 41"/>
                <a:gd name="T42" fmla="*/ 15 w 20"/>
                <a:gd name="T43" fmla="*/ 10 h 41"/>
                <a:gd name="T44" fmla="*/ 15 w 20"/>
                <a:gd name="T45" fmla="*/ 9 h 41"/>
                <a:gd name="T46" fmla="*/ 15 w 20"/>
                <a:gd name="T47" fmla="*/ 8 h 41"/>
                <a:gd name="T48" fmla="*/ 15 w 20"/>
                <a:gd name="T49" fmla="*/ 6 h 41"/>
                <a:gd name="T50" fmla="*/ 13 w 20"/>
                <a:gd name="T51" fmla="*/ 5 h 41"/>
                <a:gd name="T52" fmla="*/ 13 w 20"/>
                <a:gd name="T53" fmla="*/ 5 h 41"/>
                <a:gd name="T54" fmla="*/ 10 w 20"/>
                <a:gd name="T55" fmla="*/ 3 h 41"/>
                <a:gd name="T56" fmla="*/ 10 w 20"/>
                <a:gd name="T57" fmla="*/ 2 h 41"/>
                <a:gd name="T58" fmla="*/ 10 w 20"/>
                <a:gd name="T59" fmla="*/ 1 h 41"/>
                <a:gd name="T60" fmla="*/ 9 w 20"/>
                <a:gd name="T61" fmla="*/ 0 h 41"/>
                <a:gd name="T62" fmla="*/ 7 w 20"/>
                <a:gd name="T63" fmla="*/ 2 h 41"/>
                <a:gd name="T64" fmla="*/ 6 w 20"/>
                <a:gd name="T65" fmla="*/ 2 h 41"/>
                <a:gd name="T66" fmla="*/ 4 w 20"/>
                <a:gd name="T67" fmla="*/ 2 h 41"/>
                <a:gd name="T68" fmla="*/ 4 w 20"/>
                <a:gd name="T69" fmla="*/ 0 h 41"/>
                <a:gd name="T70" fmla="*/ 3 w 20"/>
                <a:gd name="T71" fmla="*/ 0 h 41"/>
                <a:gd name="T72" fmla="*/ 1 w 20"/>
                <a:gd name="T73" fmla="*/ 3 h 41"/>
                <a:gd name="T74" fmla="*/ 0 w 20"/>
                <a:gd name="T75" fmla="*/ 6 h 41"/>
                <a:gd name="T76" fmla="*/ 2 w 20"/>
                <a:gd name="T77" fmla="*/ 10 h 41"/>
                <a:gd name="T78" fmla="*/ 3 w 20"/>
                <a:gd name="T79" fmla="*/ 10 h 41"/>
                <a:gd name="T80" fmla="*/ 3 w 20"/>
                <a:gd name="T81" fmla="*/ 13 h 41"/>
                <a:gd name="T82" fmla="*/ 2 w 20"/>
                <a:gd name="T83" fmla="*/ 16 h 41"/>
                <a:gd name="T84" fmla="*/ 3 w 20"/>
                <a:gd name="T85" fmla="*/ 18 h 41"/>
                <a:gd name="T86" fmla="*/ 3 w 20"/>
                <a:gd name="T87" fmla="*/ 19 h 41"/>
                <a:gd name="T88" fmla="*/ 3 w 20"/>
                <a:gd name="T89" fmla="*/ 22 h 41"/>
                <a:gd name="T90" fmla="*/ 3 w 20"/>
                <a:gd name="T91" fmla="*/ 23 h 41"/>
                <a:gd name="T92" fmla="*/ 2 w 20"/>
                <a:gd name="T93" fmla="*/ 23 h 41"/>
                <a:gd name="T94" fmla="*/ 2 w 20"/>
                <a:gd name="T95" fmla="*/ 25 h 41"/>
                <a:gd name="T96" fmla="*/ 2 w 20"/>
                <a:gd name="T97" fmla="*/ 26 h 41"/>
                <a:gd name="T98" fmla="*/ 3 w 20"/>
                <a:gd name="T99" fmla="*/ 29 h 41"/>
                <a:gd name="T100" fmla="*/ 3 w 20"/>
                <a:gd name="T101" fmla="*/ 30 h 41"/>
                <a:gd name="T102" fmla="*/ 2 w 20"/>
                <a:gd name="T103" fmla="*/ 30 h 41"/>
                <a:gd name="T104" fmla="*/ 6 w 20"/>
                <a:gd name="T105" fmla="*/ 33 h 41"/>
                <a:gd name="T106" fmla="*/ 7 w 20"/>
                <a:gd name="T107" fmla="*/ 35 h 41"/>
                <a:gd name="T108" fmla="*/ 9 w 20"/>
                <a:gd name="T109" fmla="*/ 38 h 41"/>
                <a:gd name="T110" fmla="*/ 9 w 20"/>
                <a:gd name="T111" fmla="*/ 39 h 41"/>
                <a:gd name="T112" fmla="*/ 10 w 20"/>
                <a:gd name="T113" fmla="*/ 40 h 41"/>
                <a:gd name="T114" fmla="*/ 12 w 20"/>
                <a:gd name="T115" fmla="*/ 41 h 41"/>
                <a:gd name="T116" fmla="*/ 13 w 20"/>
                <a:gd name="T117"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1">
                  <a:moveTo>
                    <a:pt x="13" y="39"/>
                  </a:moveTo>
                  <a:cubicBezTo>
                    <a:pt x="13" y="38"/>
                    <a:pt x="13" y="38"/>
                    <a:pt x="13" y="38"/>
                  </a:cubicBezTo>
                  <a:cubicBezTo>
                    <a:pt x="13" y="37"/>
                    <a:pt x="13" y="37"/>
                    <a:pt x="13" y="37"/>
                  </a:cubicBezTo>
                  <a:cubicBezTo>
                    <a:pt x="13" y="36"/>
                    <a:pt x="13" y="36"/>
                    <a:pt x="13" y="36"/>
                  </a:cubicBezTo>
                  <a:cubicBezTo>
                    <a:pt x="15" y="35"/>
                    <a:pt x="15" y="35"/>
                    <a:pt x="15" y="35"/>
                  </a:cubicBezTo>
                  <a:cubicBezTo>
                    <a:pt x="17" y="30"/>
                    <a:pt x="17" y="30"/>
                    <a:pt x="17" y="30"/>
                  </a:cubicBezTo>
                  <a:cubicBezTo>
                    <a:pt x="19" y="29"/>
                    <a:pt x="19" y="29"/>
                    <a:pt x="19" y="29"/>
                  </a:cubicBezTo>
                  <a:cubicBezTo>
                    <a:pt x="20" y="28"/>
                    <a:pt x="20" y="28"/>
                    <a:pt x="20" y="28"/>
                  </a:cubicBezTo>
                  <a:cubicBezTo>
                    <a:pt x="20" y="26"/>
                    <a:pt x="20" y="26"/>
                    <a:pt x="20" y="26"/>
                  </a:cubicBezTo>
                  <a:cubicBezTo>
                    <a:pt x="20" y="25"/>
                    <a:pt x="20" y="25"/>
                    <a:pt x="20" y="25"/>
                  </a:cubicBezTo>
                  <a:cubicBezTo>
                    <a:pt x="19" y="23"/>
                    <a:pt x="19" y="23"/>
                    <a:pt x="19" y="23"/>
                  </a:cubicBezTo>
                  <a:cubicBezTo>
                    <a:pt x="17" y="23"/>
                    <a:pt x="17" y="23"/>
                    <a:pt x="17" y="23"/>
                  </a:cubicBezTo>
                  <a:cubicBezTo>
                    <a:pt x="16" y="22"/>
                    <a:pt x="16" y="22"/>
                    <a:pt x="16" y="22"/>
                  </a:cubicBezTo>
                  <a:cubicBezTo>
                    <a:pt x="16" y="20"/>
                    <a:pt x="16" y="20"/>
                    <a:pt x="16" y="20"/>
                  </a:cubicBezTo>
                  <a:cubicBezTo>
                    <a:pt x="15" y="19"/>
                    <a:pt x="15" y="19"/>
                    <a:pt x="15" y="19"/>
                  </a:cubicBezTo>
                  <a:cubicBezTo>
                    <a:pt x="15" y="18"/>
                    <a:pt x="15" y="18"/>
                    <a:pt x="15" y="18"/>
                  </a:cubicBezTo>
                  <a:cubicBezTo>
                    <a:pt x="15" y="16"/>
                    <a:pt x="15" y="16"/>
                    <a:pt x="15" y="16"/>
                  </a:cubicBezTo>
                  <a:cubicBezTo>
                    <a:pt x="13" y="15"/>
                    <a:pt x="13" y="15"/>
                    <a:pt x="13" y="15"/>
                  </a:cubicBezTo>
                  <a:cubicBezTo>
                    <a:pt x="15" y="13"/>
                    <a:pt x="15" y="13"/>
                    <a:pt x="15" y="13"/>
                  </a:cubicBezTo>
                  <a:cubicBezTo>
                    <a:pt x="15" y="13"/>
                    <a:pt x="15" y="13"/>
                    <a:pt x="15" y="13"/>
                  </a:cubicBezTo>
                  <a:cubicBezTo>
                    <a:pt x="15" y="12"/>
                    <a:pt x="15" y="12"/>
                    <a:pt x="15" y="12"/>
                  </a:cubicBezTo>
                  <a:cubicBezTo>
                    <a:pt x="15" y="10"/>
                    <a:pt x="15" y="10"/>
                    <a:pt x="15" y="10"/>
                  </a:cubicBezTo>
                  <a:cubicBezTo>
                    <a:pt x="15" y="9"/>
                    <a:pt x="15" y="9"/>
                    <a:pt x="15" y="9"/>
                  </a:cubicBezTo>
                  <a:cubicBezTo>
                    <a:pt x="15" y="8"/>
                    <a:pt x="15" y="8"/>
                    <a:pt x="15" y="8"/>
                  </a:cubicBezTo>
                  <a:cubicBezTo>
                    <a:pt x="15" y="6"/>
                    <a:pt x="15" y="6"/>
                    <a:pt x="15" y="6"/>
                  </a:cubicBezTo>
                  <a:cubicBezTo>
                    <a:pt x="13" y="5"/>
                    <a:pt x="13" y="5"/>
                    <a:pt x="13" y="5"/>
                  </a:cubicBezTo>
                  <a:cubicBezTo>
                    <a:pt x="13" y="5"/>
                    <a:pt x="13" y="5"/>
                    <a:pt x="13" y="5"/>
                  </a:cubicBezTo>
                  <a:cubicBezTo>
                    <a:pt x="10" y="3"/>
                    <a:pt x="10" y="3"/>
                    <a:pt x="10" y="3"/>
                  </a:cubicBezTo>
                  <a:cubicBezTo>
                    <a:pt x="10" y="2"/>
                    <a:pt x="10" y="2"/>
                    <a:pt x="10" y="2"/>
                  </a:cubicBezTo>
                  <a:cubicBezTo>
                    <a:pt x="10" y="1"/>
                    <a:pt x="10" y="1"/>
                    <a:pt x="10" y="1"/>
                  </a:cubicBezTo>
                  <a:cubicBezTo>
                    <a:pt x="9" y="0"/>
                    <a:pt x="9" y="0"/>
                    <a:pt x="9" y="0"/>
                  </a:cubicBezTo>
                  <a:cubicBezTo>
                    <a:pt x="7" y="2"/>
                    <a:pt x="7" y="2"/>
                    <a:pt x="7" y="2"/>
                  </a:cubicBezTo>
                  <a:cubicBezTo>
                    <a:pt x="6" y="2"/>
                    <a:pt x="6" y="2"/>
                    <a:pt x="6" y="2"/>
                  </a:cubicBezTo>
                  <a:cubicBezTo>
                    <a:pt x="4" y="2"/>
                    <a:pt x="4" y="2"/>
                    <a:pt x="4" y="2"/>
                  </a:cubicBezTo>
                  <a:cubicBezTo>
                    <a:pt x="4" y="0"/>
                    <a:pt x="4" y="0"/>
                    <a:pt x="4" y="0"/>
                  </a:cubicBezTo>
                  <a:cubicBezTo>
                    <a:pt x="3" y="0"/>
                    <a:pt x="3" y="0"/>
                    <a:pt x="3" y="0"/>
                  </a:cubicBezTo>
                  <a:cubicBezTo>
                    <a:pt x="1" y="3"/>
                    <a:pt x="1" y="3"/>
                    <a:pt x="1" y="3"/>
                  </a:cubicBezTo>
                  <a:cubicBezTo>
                    <a:pt x="0" y="6"/>
                    <a:pt x="0" y="6"/>
                    <a:pt x="0" y="6"/>
                  </a:cubicBezTo>
                  <a:cubicBezTo>
                    <a:pt x="2" y="10"/>
                    <a:pt x="2" y="10"/>
                    <a:pt x="2" y="10"/>
                  </a:cubicBezTo>
                  <a:cubicBezTo>
                    <a:pt x="3" y="10"/>
                    <a:pt x="3" y="10"/>
                    <a:pt x="3" y="10"/>
                  </a:cubicBezTo>
                  <a:cubicBezTo>
                    <a:pt x="3" y="13"/>
                    <a:pt x="3" y="13"/>
                    <a:pt x="3" y="13"/>
                  </a:cubicBezTo>
                  <a:cubicBezTo>
                    <a:pt x="2" y="16"/>
                    <a:pt x="2" y="16"/>
                    <a:pt x="2" y="16"/>
                  </a:cubicBezTo>
                  <a:cubicBezTo>
                    <a:pt x="3" y="18"/>
                    <a:pt x="3" y="18"/>
                    <a:pt x="3" y="18"/>
                  </a:cubicBezTo>
                  <a:cubicBezTo>
                    <a:pt x="3" y="19"/>
                    <a:pt x="3" y="19"/>
                    <a:pt x="3" y="19"/>
                  </a:cubicBezTo>
                  <a:cubicBezTo>
                    <a:pt x="3" y="22"/>
                    <a:pt x="3" y="22"/>
                    <a:pt x="3" y="22"/>
                  </a:cubicBezTo>
                  <a:cubicBezTo>
                    <a:pt x="3" y="23"/>
                    <a:pt x="3" y="23"/>
                    <a:pt x="3" y="23"/>
                  </a:cubicBezTo>
                  <a:cubicBezTo>
                    <a:pt x="2" y="23"/>
                    <a:pt x="2" y="23"/>
                    <a:pt x="2" y="23"/>
                  </a:cubicBezTo>
                  <a:cubicBezTo>
                    <a:pt x="2" y="25"/>
                    <a:pt x="2" y="25"/>
                    <a:pt x="2" y="25"/>
                  </a:cubicBezTo>
                  <a:cubicBezTo>
                    <a:pt x="2" y="26"/>
                    <a:pt x="2" y="26"/>
                    <a:pt x="2" y="26"/>
                  </a:cubicBezTo>
                  <a:cubicBezTo>
                    <a:pt x="3" y="29"/>
                    <a:pt x="3" y="29"/>
                    <a:pt x="3" y="29"/>
                  </a:cubicBezTo>
                  <a:cubicBezTo>
                    <a:pt x="3" y="30"/>
                    <a:pt x="3" y="30"/>
                    <a:pt x="3" y="30"/>
                  </a:cubicBezTo>
                  <a:cubicBezTo>
                    <a:pt x="2" y="30"/>
                    <a:pt x="2" y="30"/>
                    <a:pt x="2" y="30"/>
                  </a:cubicBezTo>
                  <a:cubicBezTo>
                    <a:pt x="6" y="33"/>
                    <a:pt x="6" y="33"/>
                    <a:pt x="6" y="33"/>
                  </a:cubicBezTo>
                  <a:cubicBezTo>
                    <a:pt x="7" y="35"/>
                    <a:pt x="7" y="35"/>
                    <a:pt x="7" y="35"/>
                  </a:cubicBezTo>
                  <a:cubicBezTo>
                    <a:pt x="9" y="38"/>
                    <a:pt x="9" y="38"/>
                    <a:pt x="9" y="38"/>
                  </a:cubicBezTo>
                  <a:cubicBezTo>
                    <a:pt x="9" y="39"/>
                    <a:pt x="9" y="39"/>
                    <a:pt x="9" y="39"/>
                  </a:cubicBezTo>
                  <a:cubicBezTo>
                    <a:pt x="10" y="40"/>
                    <a:pt x="10" y="40"/>
                    <a:pt x="10" y="40"/>
                  </a:cubicBezTo>
                  <a:cubicBezTo>
                    <a:pt x="12" y="41"/>
                    <a:pt x="12" y="41"/>
                    <a:pt x="12" y="41"/>
                  </a:cubicBezTo>
                  <a:lnTo>
                    <a:pt x="13" y="39"/>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718D0614-5810-4D6B-8D31-6784E2F4B720}"/>
                </a:ext>
              </a:extLst>
            </p:cNvPr>
            <p:cNvSpPr>
              <a:spLocks/>
            </p:cNvSpPr>
            <p:nvPr/>
          </p:nvSpPr>
          <p:spPr bwMode="auto">
            <a:xfrm>
              <a:off x="7013575" y="3124349"/>
              <a:ext cx="285750" cy="163512"/>
            </a:xfrm>
            <a:custGeom>
              <a:avLst/>
              <a:gdLst>
                <a:gd name="T0" fmla="*/ 8 w 180"/>
                <a:gd name="T1" fmla="*/ 71 h 103"/>
                <a:gd name="T2" fmla="*/ 16 w 180"/>
                <a:gd name="T3" fmla="*/ 79 h 103"/>
                <a:gd name="T4" fmla="*/ 19 w 180"/>
                <a:gd name="T5" fmla="*/ 89 h 103"/>
                <a:gd name="T6" fmla="*/ 19 w 180"/>
                <a:gd name="T7" fmla="*/ 103 h 103"/>
                <a:gd name="T8" fmla="*/ 26 w 180"/>
                <a:gd name="T9" fmla="*/ 103 h 103"/>
                <a:gd name="T10" fmla="*/ 42 w 180"/>
                <a:gd name="T11" fmla="*/ 103 h 103"/>
                <a:gd name="T12" fmla="*/ 58 w 180"/>
                <a:gd name="T13" fmla="*/ 95 h 103"/>
                <a:gd name="T14" fmla="*/ 66 w 180"/>
                <a:gd name="T15" fmla="*/ 95 h 103"/>
                <a:gd name="T16" fmla="*/ 71 w 180"/>
                <a:gd name="T17" fmla="*/ 103 h 103"/>
                <a:gd name="T18" fmla="*/ 79 w 180"/>
                <a:gd name="T19" fmla="*/ 97 h 103"/>
                <a:gd name="T20" fmla="*/ 87 w 180"/>
                <a:gd name="T21" fmla="*/ 103 h 103"/>
                <a:gd name="T22" fmla="*/ 103 w 180"/>
                <a:gd name="T23" fmla="*/ 103 h 103"/>
                <a:gd name="T24" fmla="*/ 111 w 180"/>
                <a:gd name="T25" fmla="*/ 103 h 103"/>
                <a:gd name="T26" fmla="*/ 114 w 180"/>
                <a:gd name="T27" fmla="*/ 95 h 103"/>
                <a:gd name="T28" fmla="*/ 111 w 180"/>
                <a:gd name="T29" fmla="*/ 89 h 103"/>
                <a:gd name="T30" fmla="*/ 114 w 180"/>
                <a:gd name="T31" fmla="*/ 87 h 103"/>
                <a:gd name="T32" fmla="*/ 122 w 180"/>
                <a:gd name="T33" fmla="*/ 87 h 103"/>
                <a:gd name="T34" fmla="*/ 129 w 180"/>
                <a:gd name="T35" fmla="*/ 79 h 103"/>
                <a:gd name="T36" fmla="*/ 145 w 180"/>
                <a:gd name="T37" fmla="*/ 76 h 103"/>
                <a:gd name="T38" fmla="*/ 153 w 180"/>
                <a:gd name="T39" fmla="*/ 79 h 103"/>
                <a:gd name="T40" fmla="*/ 158 w 180"/>
                <a:gd name="T41" fmla="*/ 79 h 103"/>
                <a:gd name="T42" fmla="*/ 164 w 180"/>
                <a:gd name="T43" fmla="*/ 76 h 103"/>
                <a:gd name="T44" fmla="*/ 148 w 180"/>
                <a:gd name="T45" fmla="*/ 60 h 103"/>
                <a:gd name="T46" fmla="*/ 156 w 180"/>
                <a:gd name="T47" fmla="*/ 55 h 103"/>
                <a:gd name="T48" fmla="*/ 158 w 180"/>
                <a:gd name="T49" fmla="*/ 45 h 103"/>
                <a:gd name="T50" fmla="*/ 164 w 180"/>
                <a:gd name="T51" fmla="*/ 29 h 103"/>
                <a:gd name="T52" fmla="*/ 174 w 180"/>
                <a:gd name="T53" fmla="*/ 26 h 103"/>
                <a:gd name="T54" fmla="*/ 180 w 180"/>
                <a:gd name="T55" fmla="*/ 18 h 103"/>
                <a:gd name="T56" fmla="*/ 174 w 180"/>
                <a:gd name="T57" fmla="*/ 15 h 103"/>
                <a:gd name="T58" fmla="*/ 156 w 180"/>
                <a:gd name="T59" fmla="*/ 8 h 103"/>
                <a:gd name="T60" fmla="*/ 140 w 180"/>
                <a:gd name="T61" fmla="*/ 2 h 103"/>
                <a:gd name="T62" fmla="*/ 129 w 180"/>
                <a:gd name="T63" fmla="*/ 2 h 103"/>
                <a:gd name="T64" fmla="*/ 106 w 180"/>
                <a:gd name="T65" fmla="*/ 8 h 103"/>
                <a:gd name="T66" fmla="*/ 92 w 180"/>
                <a:gd name="T67" fmla="*/ 18 h 103"/>
                <a:gd name="T68" fmla="*/ 77 w 180"/>
                <a:gd name="T69" fmla="*/ 15 h 103"/>
                <a:gd name="T70" fmla="*/ 58 w 180"/>
                <a:gd name="T71" fmla="*/ 15 h 103"/>
                <a:gd name="T72" fmla="*/ 34 w 180"/>
                <a:gd name="T73" fmla="*/ 10 h 103"/>
                <a:gd name="T74" fmla="*/ 16 w 180"/>
                <a:gd name="T75" fmla="*/ 15 h 103"/>
                <a:gd name="T76" fmla="*/ 16 w 180"/>
                <a:gd name="T77" fmla="*/ 8 h 103"/>
                <a:gd name="T78" fmla="*/ 8 w 180"/>
                <a:gd name="T79" fmla="*/ 0 h 103"/>
                <a:gd name="T80" fmla="*/ 0 w 180"/>
                <a:gd name="T81" fmla="*/ 8 h 103"/>
                <a:gd name="T82" fmla="*/ 0 w 180"/>
                <a:gd name="T83" fmla="*/ 15 h 103"/>
                <a:gd name="T84" fmla="*/ 8 w 180"/>
                <a:gd name="T85" fmla="*/ 26 h 103"/>
                <a:gd name="T86" fmla="*/ 11 w 180"/>
                <a:gd name="T87" fmla="*/ 45 h 103"/>
                <a:gd name="T88" fmla="*/ 5 w 180"/>
                <a:gd name="T89" fmla="*/ 50 h 103"/>
                <a:gd name="T90" fmla="*/ 5 w 180"/>
                <a:gd name="T91" fmla="*/ 60 h 103"/>
                <a:gd name="T92" fmla="*/ 0 w 180"/>
                <a:gd name="T93" fmla="*/ 63 h 103"/>
                <a:gd name="T94" fmla="*/ 5 w 180"/>
                <a:gd name="T95" fmla="*/ 68 h 103"/>
                <a:gd name="T96" fmla="*/ 5 w 180"/>
                <a:gd name="T97" fmla="*/ 68 h 103"/>
                <a:gd name="T98" fmla="*/ 5 w 180"/>
                <a:gd name="T99"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 h="103">
                  <a:moveTo>
                    <a:pt x="5" y="68"/>
                  </a:moveTo>
                  <a:lnTo>
                    <a:pt x="8" y="71"/>
                  </a:lnTo>
                  <a:lnTo>
                    <a:pt x="11" y="76"/>
                  </a:lnTo>
                  <a:lnTo>
                    <a:pt x="16" y="79"/>
                  </a:lnTo>
                  <a:lnTo>
                    <a:pt x="19" y="87"/>
                  </a:lnTo>
                  <a:lnTo>
                    <a:pt x="19" y="89"/>
                  </a:lnTo>
                  <a:lnTo>
                    <a:pt x="19" y="95"/>
                  </a:lnTo>
                  <a:lnTo>
                    <a:pt x="19" y="103"/>
                  </a:lnTo>
                  <a:lnTo>
                    <a:pt x="24" y="103"/>
                  </a:lnTo>
                  <a:lnTo>
                    <a:pt x="26" y="103"/>
                  </a:lnTo>
                  <a:lnTo>
                    <a:pt x="34" y="103"/>
                  </a:lnTo>
                  <a:lnTo>
                    <a:pt x="42" y="103"/>
                  </a:lnTo>
                  <a:lnTo>
                    <a:pt x="50" y="97"/>
                  </a:lnTo>
                  <a:lnTo>
                    <a:pt x="58" y="95"/>
                  </a:lnTo>
                  <a:lnTo>
                    <a:pt x="61" y="95"/>
                  </a:lnTo>
                  <a:lnTo>
                    <a:pt x="66" y="95"/>
                  </a:lnTo>
                  <a:lnTo>
                    <a:pt x="69" y="95"/>
                  </a:lnTo>
                  <a:lnTo>
                    <a:pt x="71" y="103"/>
                  </a:lnTo>
                  <a:lnTo>
                    <a:pt x="74" y="100"/>
                  </a:lnTo>
                  <a:lnTo>
                    <a:pt x="79" y="97"/>
                  </a:lnTo>
                  <a:lnTo>
                    <a:pt x="85" y="103"/>
                  </a:lnTo>
                  <a:lnTo>
                    <a:pt x="87" y="103"/>
                  </a:lnTo>
                  <a:lnTo>
                    <a:pt x="92" y="103"/>
                  </a:lnTo>
                  <a:lnTo>
                    <a:pt x="103" y="103"/>
                  </a:lnTo>
                  <a:lnTo>
                    <a:pt x="106" y="103"/>
                  </a:lnTo>
                  <a:lnTo>
                    <a:pt x="111" y="103"/>
                  </a:lnTo>
                  <a:lnTo>
                    <a:pt x="114" y="97"/>
                  </a:lnTo>
                  <a:lnTo>
                    <a:pt x="114" y="95"/>
                  </a:lnTo>
                  <a:lnTo>
                    <a:pt x="114" y="89"/>
                  </a:lnTo>
                  <a:lnTo>
                    <a:pt x="111" y="89"/>
                  </a:lnTo>
                  <a:lnTo>
                    <a:pt x="111" y="87"/>
                  </a:lnTo>
                  <a:lnTo>
                    <a:pt x="114" y="87"/>
                  </a:lnTo>
                  <a:lnTo>
                    <a:pt x="119" y="87"/>
                  </a:lnTo>
                  <a:lnTo>
                    <a:pt x="122" y="87"/>
                  </a:lnTo>
                  <a:lnTo>
                    <a:pt x="124" y="82"/>
                  </a:lnTo>
                  <a:lnTo>
                    <a:pt x="129" y="79"/>
                  </a:lnTo>
                  <a:lnTo>
                    <a:pt x="140" y="76"/>
                  </a:lnTo>
                  <a:lnTo>
                    <a:pt x="145" y="76"/>
                  </a:lnTo>
                  <a:lnTo>
                    <a:pt x="148" y="76"/>
                  </a:lnTo>
                  <a:lnTo>
                    <a:pt x="153" y="79"/>
                  </a:lnTo>
                  <a:lnTo>
                    <a:pt x="156" y="79"/>
                  </a:lnTo>
                  <a:lnTo>
                    <a:pt x="158" y="79"/>
                  </a:lnTo>
                  <a:lnTo>
                    <a:pt x="164" y="79"/>
                  </a:lnTo>
                  <a:lnTo>
                    <a:pt x="164" y="76"/>
                  </a:lnTo>
                  <a:lnTo>
                    <a:pt x="156" y="63"/>
                  </a:lnTo>
                  <a:lnTo>
                    <a:pt x="148" y="60"/>
                  </a:lnTo>
                  <a:lnTo>
                    <a:pt x="153" y="60"/>
                  </a:lnTo>
                  <a:lnTo>
                    <a:pt x="156" y="55"/>
                  </a:lnTo>
                  <a:lnTo>
                    <a:pt x="158" y="52"/>
                  </a:lnTo>
                  <a:lnTo>
                    <a:pt x="158" y="45"/>
                  </a:lnTo>
                  <a:lnTo>
                    <a:pt x="158" y="37"/>
                  </a:lnTo>
                  <a:lnTo>
                    <a:pt x="164" y="29"/>
                  </a:lnTo>
                  <a:lnTo>
                    <a:pt x="172" y="26"/>
                  </a:lnTo>
                  <a:lnTo>
                    <a:pt x="174" y="26"/>
                  </a:lnTo>
                  <a:lnTo>
                    <a:pt x="180" y="26"/>
                  </a:lnTo>
                  <a:lnTo>
                    <a:pt x="180" y="18"/>
                  </a:lnTo>
                  <a:lnTo>
                    <a:pt x="180" y="15"/>
                  </a:lnTo>
                  <a:lnTo>
                    <a:pt x="174" y="15"/>
                  </a:lnTo>
                  <a:lnTo>
                    <a:pt x="166" y="15"/>
                  </a:lnTo>
                  <a:lnTo>
                    <a:pt x="156" y="8"/>
                  </a:lnTo>
                  <a:lnTo>
                    <a:pt x="148" y="8"/>
                  </a:lnTo>
                  <a:lnTo>
                    <a:pt x="140" y="2"/>
                  </a:lnTo>
                  <a:lnTo>
                    <a:pt x="132" y="0"/>
                  </a:lnTo>
                  <a:lnTo>
                    <a:pt x="129" y="2"/>
                  </a:lnTo>
                  <a:lnTo>
                    <a:pt x="119" y="2"/>
                  </a:lnTo>
                  <a:lnTo>
                    <a:pt x="106" y="8"/>
                  </a:lnTo>
                  <a:lnTo>
                    <a:pt x="98" y="15"/>
                  </a:lnTo>
                  <a:lnTo>
                    <a:pt x="92" y="18"/>
                  </a:lnTo>
                  <a:lnTo>
                    <a:pt x="87" y="18"/>
                  </a:lnTo>
                  <a:lnTo>
                    <a:pt x="77" y="15"/>
                  </a:lnTo>
                  <a:lnTo>
                    <a:pt x="66" y="15"/>
                  </a:lnTo>
                  <a:lnTo>
                    <a:pt x="58" y="15"/>
                  </a:lnTo>
                  <a:lnTo>
                    <a:pt x="45" y="15"/>
                  </a:lnTo>
                  <a:lnTo>
                    <a:pt x="34" y="10"/>
                  </a:lnTo>
                  <a:lnTo>
                    <a:pt x="24" y="15"/>
                  </a:lnTo>
                  <a:lnTo>
                    <a:pt x="16" y="15"/>
                  </a:lnTo>
                  <a:lnTo>
                    <a:pt x="11" y="10"/>
                  </a:lnTo>
                  <a:lnTo>
                    <a:pt x="16" y="8"/>
                  </a:lnTo>
                  <a:lnTo>
                    <a:pt x="16" y="2"/>
                  </a:lnTo>
                  <a:lnTo>
                    <a:pt x="8" y="0"/>
                  </a:lnTo>
                  <a:lnTo>
                    <a:pt x="0" y="8"/>
                  </a:lnTo>
                  <a:lnTo>
                    <a:pt x="0" y="8"/>
                  </a:lnTo>
                  <a:lnTo>
                    <a:pt x="0" y="10"/>
                  </a:lnTo>
                  <a:lnTo>
                    <a:pt x="0" y="15"/>
                  </a:lnTo>
                  <a:lnTo>
                    <a:pt x="3" y="18"/>
                  </a:lnTo>
                  <a:lnTo>
                    <a:pt x="8" y="26"/>
                  </a:lnTo>
                  <a:lnTo>
                    <a:pt x="19" y="34"/>
                  </a:lnTo>
                  <a:lnTo>
                    <a:pt x="11" y="45"/>
                  </a:lnTo>
                  <a:lnTo>
                    <a:pt x="8" y="45"/>
                  </a:lnTo>
                  <a:lnTo>
                    <a:pt x="5" y="50"/>
                  </a:lnTo>
                  <a:lnTo>
                    <a:pt x="5" y="52"/>
                  </a:lnTo>
                  <a:lnTo>
                    <a:pt x="5" y="60"/>
                  </a:lnTo>
                  <a:lnTo>
                    <a:pt x="8" y="60"/>
                  </a:lnTo>
                  <a:lnTo>
                    <a:pt x="0" y="63"/>
                  </a:lnTo>
                  <a:lnTo>
                    <a:pt x="3" y="66"/>
                  </a:lnTo>
                  <a:lnTo>
                    <a:pt x="5" y="68"/>
                  </a:lnTo>
                  <a:lnTo>
                    <a:pt x="5" y="68"/>
                  </a:lnTo>
                  <a:lnTo>
                    <a:pt x="5" y="68"/>
                  </a:lnTo>
                  <a:lnTo>
                    <a:pt x="5" y="68"/>
                  </a:lnTo>
                  <a:lnTo>
                    <a:pt x="5" y="68"/>
                  </a:lnTo>
                  <a:lnTo>
                    <a:pt x="5" y="6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47C7380B-156D-42D4-BB2B-3E761810B520}"/>
                </a:ext>
              </a:extLst>
            </p:cNvPr>
            <p:cNvSpPr>
              <a:spLocks/>
            </p:cNvSpPr>
            <p:nvPr/>
          </p:nvSpPr>
          <p:spPr bwMode="auto">
            <a:xfrm>
              <a:off x="6908800" y="2892574"/>
              <a:ext cx="431800" cy="260350"/>
            </a:xfrm>
            <a:custGeom>
              <a:avLst/>
              <a:gdLst>
                <a:gd name="T0" fmla="*/ 256 w 272"/>
                <a:gd name="T1" fmla="*/ 101 h 164"/>
                <a:gd name="T2" fmla="*/ 251 w 272"/>
                <a:gd name="T3" fmla="*/ 103 h 164"/>
                <a:gd name="T4" fmla="*/ 240 w 272"/>
                <a:gd name="T5" fmla="*/ 109 h 164"/>
                <a:gd name="T6" fmla="*/ 230 w 272"/>
                <a:gd name="T7" fmla="*/ 101 h 164"/>
                <a:gd name="T8" fmla="*/ 224 w 272"/>
                <a:gd name="T9" fmla="*/ 95 h 164"/>
                <a:gd name="T10" fmla="*/ 222 w 272"/>
                <a:gd name="T11" fmla="*/ 82 h 164"/>
                <a:gd name="T12" fmla="*/ 224 w 272"/>
                <a:gd name="T13" fmla="*/ 61 h 164"/>
                <a:gd name="T14" fmla="*/ 214 w 272"/>
                <a:gd name="T15" fmla="*/ 43 h 164"/>
                <a:gd name="T16" fmla="*/ 195 w 272"/>
                <a:gd name="T17" fmla="*/ 22 h 164"/>
                <a:gd name="T18" fmla="*/ 180 w 272"/>
                <a:gd name="T19" fmla="*/ 6 h 164"/>
                <a:gd name="T20" fmla="*/ 172 w 272"/>
                <a:gd name="T21" fmla="*/ 0 h 164"/>
                <a:gd name="T22" fmla="*/ 164 w 272"/>
                <a:gd name="T23" fmla="*/ 8 h 164"/>
                <a:gd name="T24" fmla="*/ 145 w 272"/>
                <a:gd name="T25" fmla="*/ 14 h 164"/>
                <a:gd name="T26" fmla="*/ 137 w 272"/>
                <a:gd name="T27" fmla="*/ 16 h 164"/>
                <a:gd name="T28" fmla="*/ 127 w 272"/>
                <a:gd name="T29" fmla="*/ 22 h 164"/>
                <a:gd name="T30" fmla="*/ 111 w 272"/>
                <a:gd name="T31" fmla="*/ 14 h 164"/>
                <a:gd name="T32" fmla="*/ 90 w 272"/>
                <a:gd name="T33" fmla="*/ 8 h 164"/>
                <a:gd name="T34" fmla="*/ 74 w 272"/>
                <a:gd name="T35" fmla="*/ 8 h 164"/>
                <a:gd name="T36" fmla="*/ 69 w 272"/>
                <a:gd name="T37" fmla="*/ 14 h 164"/>
                <a:gd name="T38" fmla="*/ 58 w 272"/>
                <a:gd name="T39" fmla="*/ 22 h 164"/>
                <a:gd name="T40" fmla="*/ 48 w 272"/>
                <a:gd name="T41" fmla="*/ 24 h 164"/>
                <a:gd name="T42" fmla="*/ 48 w 272"/>
                <a:gd name="T43" fmla="*/ 32 h 164"/>
                <a:gd name="T44" fmla="*/ 37 w 272"/>
                <a:gd name="T45" fmla="*/ 53 h 164"/>
                <a:gd name="T46" fmla="*/ 29 w 272"/>
                <a:gd name="T47" fmla="*/ 66 h 164"/>
                <a:gd name="T48" fmla="*/ 21 w 272"/>
                <a:gd name="T49" fmla="*/ 69 h 164"/>
                <a:gd name="T50" fmla="*/ 13 w 272"/>
                <a:gd name="T51" fmla="*/ 74 h 164"/>
                <a:gd name="T52" fmla="*/ 5 w 272"/>
                <a:gd name="T53" fmla="*/ 74 h 164"/>
                <a:gd name="T54" fmla="*/ 3 w 272"/>
                <a:gd name="T55" fmla="*/ 77 h 164"/>
                <a:gd name="T56" fmla="*/ 11 w 272"/>
                <a:gd name="T57" fmla="*/ 85 h 164"/>
                <a:gd name="T58" fmla="*/ 19 w 272"/>
                <a:gd name="T59" fmla="*/ 93 h 164"/>
                <a:gd name="T60" fmla="*/ 29 w 272"/>
                <a:gd name="T61" fmla="*/ 109 h 164"/>
                <a:gd name="T62" fmla="*/ 37 w 272"/>
                <a:gd name="T63" fmla="*/ 114 h 164"/>
                <a:gd name="T64" fmla="*/ 37 w 272"/>
                <a:gd name="T65" fmla="*/ 119 h 164"/>
                <a:gd name="T66" fmla="*/ 40 w 272"/>
                <a:gd name="T67" fmla="*/ 127 h 164"/>
                <a:gd name="T68" fmla="*/ 58 w 272"/>
                <a:gd name="T69" fmla="*/ 135 h 164"/>
                <a:gd name="T70" fmla="*/ 71 w 272"/>
                <a:gd name="T71" fmla="*/ 127 h 164"/>
                <a:gd name="T72" fmla="*/ 66 w 272"/>
                <a:gd name="T73" fmla="*/ 135 h 164"/>
                <a:gd name="T74" fmla="*/ 74 w 272"/>
                <a:gd name="T75" fmla="*/ 146 h 164"/>
                <a:gd name="T76" fmla="*/ 82 w 272"/>
                <a:gd name="T77" fmla="*/ 154 h 164"/>
                <a:gd name="T78" fmla="*/ 82 w 272"/>
                <a:gd name="T79" fmla="*/ 161 h 164"/>
                <a:gd name="T80" fmla="*/ 100 w 272"/>
                <a:gd name="T81" fmla="*/ 156 h 164"/>
                <a:gd name="T82" fmla="*/ 124 w 272"/>
                <a:gd name="T83" fmla="*/ 161 h 164"/>
                <a:gd name="T84" fmla="*/ 143 w 272"/>
                <a:gd name="T85" fmla="*/ 161 h 164"/>
                <a:gd name="T86" fmla="*/ 158 w 272"/>
                <a:gd name="T87" fmla="*/ 164 h 164"/>
                <a:gd name="T88" fmla="*/ 172 w 272"/>
                <a:gd name="T89" fmla="*/ 154 h 164"/>
                <a:gd name="T90" fmla="*/ 195 w 272"/>
                <a:gd name="T91" fmla="*/ 148 h 164"/>
                <a:gd name="T92" fmla="*/ 206 w 272"/>
                <a:gd name="T93" fmla="*/ 148 h 164"/>
                <a:gd name="T94" fmla="*/ 222 w 272"/>
                <a:gd name="T95" fmla="*/ 154 h 164"/>
                <a:gd name="T96" fmla="*/ 240 w 272"/>
                <a:gd name="T97" fmla="*/ 161 h 164"/>
                <a:gd name="T98" fmla="*/ 246 w 272"/>
                <a:gd name="T99" fmla="*/ 154 h 164"/>
                <a:gd name="T100" fmla="*/ 246 w 272"/>
                <a:gd name="T101" fmla="*/ 140 h 164"/>
                <a:gd name="T102" fmla="*/ 251 w 272"/>
                <a:gd name="T103" fmla="*/ 130 h 164"/>
                <a:gd name="T104" fmla="*/ 248 w 272"/>
                <a:gd name="T105" fmla="*/ 130 h 164"/>
                <a:gd name="T106" fmla="*/ 248 w 272"/>
                <a:gd name="T107" fmla="*/ 119 h 164"/>
                <a:gd name="T108" fmla="*/ 251 w 272"/>
                <a:gd name="T109" fmla="*/ 119 h 164"/>
                <a:gd name="T110" fmla="*/ 259 w 272"/>
                <a:gd name="T111" fmla="*/ 127 h 164"/>
                <a:gd name="T112" fmla="*/ 272 w 272"/>
                <a:gd name="T113" fmla="*/ 114 h 164"/>
                <a:gd name="T114" fmla="*/ 267 w 272"/>
                <a:gd name="T115" fmla="*/ 103 h 164"/>
                <a:gd name="T116" fmla="*/ 264 w 272"/>
                <a:gd name="T117" fmla="*/ 101 h 164"/>
                <a:gd name="T118" fmla="*/ 264 w 272"/>
                <a:gd name="T119" fmla="*/ 101 h 164"/>
                <a:gd name="T120" fmla="*/ 264 w 272"/>
                <a:gd name="T12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164">
                  <a:moveTo>
                    <a:pt x="264" y="101"/>
                  </a:moveTo>
                  <a:lnTo>
                    <a:pt x="256" y="101"/>
                  </a:lnTo>
                  <a:lnTo>
                    <a:pt x="251" y="103"/>
                  </a:lnTo>
                  <a:lnTo>
                    <a:pt x="251" y="103"/>
                  </a:lnTo>
                  <a:lnTo>
                    <a:pt x="246" y="109"/>
                  </a:lnTo>
                  <a:lnTo>
                    <a:pt x="240" y="109"/>
                  </a:lnTo>
                  <a:lnTo>
                    <a:pt x="232" y="103"/>
                  </a:lnTo>
                  <a:lnTo>
                    <a:pt x="230" y="101"/>
                  </a:lnTo>
                  <a:lnTo>
                    <a:pt x="227" y="98"/>
                  </a:lnTo>
                  <a:lnTo>
                    <a:pt x="224" y="95"/>
                  </a:lnTo>
                  <a:lnTo>
                    <a:pt x="224" y="93"/>
                  </a:lnTo>
                  <a:lnTo>
                    <a:pt x="222" y="82"/>
                  </a:lnTo>
                  <a:lnTo>
                    <a:pt x="222" y="74"/>
                  </a:lnTo>
                  <a:lnTo>
                    <a:pt x="224" y="61"/>
                  </a:lnTo>
                  <a:lnTo>
                    <a:pt x="219" y="51"/>
                  </a:lnTo>
                  <a:lnTo>
                    <a:pt x="214" y="43"/>
                  </a:lnTo>
                  <a:lnTo>
                    <a:pt x="203" y="32"/>
                  </a:lnTo>
                  <a:lnTo>
                    <a:pt x="195" y="22"/>
                  </a:lnTo>
                  <a:lnTo>
                    <a:pt x="188" y="8"/>
                  </a:lnTo>
                  <a:lnTo>
                    <a:pt x="180" y="6"/>
                  </a:lnTo>
                  <a:lnTo>
                    <a:pt x="177" y="0"/>
                  </a:lnTo>
                  <a:lnTo>
                    <a:pt x="172" y="0"/>
                  </a:lnTo>
                  <a:lnTo>
                    <a:pt x="164" y="6"/>
                  </a:lnTo>
                  <a:lnTo>
                    <a:pt x="164" y="8"/>
                  </a:lnTo>
                  <a:lnTo>
                    <a:pt x="161" y="14"/>
                  </a:lnTo>
                  <a:lnTo>
                    <a:pt x="145" y="14"/>
                  </a:lnTo>
                  <a:lnTo>
                    <a:pt x="143" y="14"/>
                  </a:lnTo>
                  <a:lnTo>
                    <a:pt x="137" y="16"/>
                  </a:lnTo>
                  <a:lnTo>
                    <a:pt x="132" y="22"/>
                  </a:lnTo>
                  <a:lnTo>
                    <a:pt x="127" y="22"/>
                  </a:lnTo>
                  <a:lnTo>
                    <a:pt x="119" y="14"/>
                  </a:lnTo>
                  <a:lnTo>
                    <a:pt x="111" y="14"/>
                  </a:lnTo>
                  <a:lnTo>
                    <a:pt x="100" y="14"/>
                  </a:lnTo>
                  <a:lnTo>
                    <a:pt x="90" y="8"/>
                  </a:lnTo>
                  <a:lnTo>
                    <a:pt x="82" y="8"/>
                  </a:lnTo>
                  <a:lnTo>
                    <a:pt x="74" y="8"/>
                  </a:lnTo>
                  <a:lnTo>
                    <a:pt x="71" y="14"/>
                  </a:lnTo>
                  <a:lnTo>
                    <a:pt x="69" y="14"/>
                  </a:lnTo>
                  <a:lnTo>
                    <a:pt x="66" y="16"/>
                  </a:lnTo>
                  <a:lnTo>
                    <a:pt x="58" y="22"/>
                  </a:lnTo>
                  <a:lnTo>
                    <a:pt x="55" y="22"/>
                  </a:lnTo>
                  <a:lnTo>
                    <a:pt x="48" y="24"/>
                  </a:lnTo>
                  <a:lnTo>
                    <a:pt x="48" y="27"/>
                  </a:lnTo>
                  <a:lnTo>
                    <a:pt x="48" y="32"/>
                  </a:lnTo>
                  <a:lnTo>
                    <a:pt x="40" y="43"/>
                  </a:lnTo>
                  <a:lnTo>
                    <a:pt x="37" y="53"/>
                  </a:lnTo>
                  <a:lnTo>
                    <a:pt x="29" y="61"/>
                  </a:lnTo>
                  <a:lnTo>
                    <a:pt x="29" y="66"/>
                  </a:lnTo>
                  <a:lnTo>
                    <a:pt x="24" y="69"/>
                  </a:lnTo>
                  <a:lnTo>
                    <a:pt x="21" y="69"/>
                  </a:lnTo>
                  <a:lnTo>
                    <a:pt x="13" y="69"/>
                  </a:lnTo>
                  <a:lnTo>
                    <a:pt x="13" y="74"/>
                  </a:lnTo>
                  <a:lnTo>
                    <a:pt x="11" y="77"/>
                  </a:lnTo>
                  <a:lnTo>
                    <a:pt x="5" y="74"/>
                  </a:lnTo>
                  <a:lnTo>
                    <a:pt x="0" y="77"/>
                  </a:lnTo>
                  <a:lnTo>
                    <a:pt x="3" y="77"/>
                  </a:lnTo>
                  <a:lnTo>
                    <a:pt x="5" y="82"/>
                  </a:lnTo>
                  <a:lnTo>
                    <a:pt x="11" y="85"/>
                  </a:lnTo>
                  <a:lnTo>
                    <a:pt x="13" y="88"/>
                  </a:lnTo>
                  <a:lnTo>
                    <a:pt x="19" y="93"/>
                  </a:lnTo>
                  <a:lnTo>
                    <a:pt x="13" y="101"/>
                  </a:lnTo>
                  <a:lnTo>
                    <a:pt x="29" y="109"/>
                  </a:lnTo>
                  <a:lnTo>
                    <a:pt x="37" y="111"/>
                  </a:lnTo>
                  <a:lnTo>
                    <a:pt x="37" y="114"/>
                  </a:lnTo>
                  <a:lnTo>
                    <a:pt x="32" y="114"/>
                  </a:lnTo>
                  <a:lnTo>
                    <a:pt x="37" y="119"/>
                  </a:lnTo>
                  <a:lnTo>
                    <a:pt x="32" y="122"/>
                  </a:lnTo>
                  <a:lnTo>
                    <a:pt x="40" y="127"/>
                  </a:lnTo>
                  <a:lnTo>
                    <a:pt x="50" y="130"/>
                  </a:lnTo>
                  <a:lnTo>
                    <a:pt x="58" y="135"/>
                  </a:lnTo>
                  <a:lnTo>
                    <a:pt x="63" y="130"/>
                  </a:lnTo>
                  <a:lnTo>
                    <a:pt x="71" y="127"/>
                  </a:lnTo>
                  <a:lnTo>
                    <a:pt x="74" y="135"/>
                  </a:lnTo>
                  <a:lnTo>
                    <a:pt x="66" y="135"/>
                  </a:lnTo>
                  <a:lnTo>
                    <a:pt x="66" y="138"/>
                  </a:lnTo>
                  <a:lnTo>
                    <a:pt x="74" y="146"/>
                  </a:lnTo>
                  <a:lnTo>
                    <a:pt x="82" y="148"/>
                  </a:lnTo>
                  <a:lnTo>
                    <a:pt x="82" y="154"/>
                  </a:lnTo>
                  <a:lnTo>
                    <a:pt x="77" y="156"/>
                  </a:lnTo>
                  <a:lnTo>
                    <a:pt x="82" y="161"/>
                  </a:lnTo>
                  <a:lnTo>
                    <a:pt x="90" y="161"/>
                  </a:lnTo>
                  <a:lnTo>
                    <a:pt x="100" y="156"/>
                  </a:lnTo>
                  <a:lnTo>
                    <a:pt x="111" y="161"/>
                  </a:lnTo>
                  <a:lnTo>
                    <a:pt x="124" y="161"/>
                  </a:lnTo>
                  <a:lnTo>
                    <a:pt x="132" y="161"/>
                  </a:lnTo>
                  <a:lnTo>
                    <a:pt x="143" y="161"/>
                  </a:lnTo>
                  <a:lnTo>
                    <a:pt x="153" y="164"/>
                  </a:lnTo>
                  <a:lnTo>
                    <a:pt x="158" y="164"/>
                  </a:lnTo>
                  <a:lnTo>
                    <a:pt x="164" y="161"/>
                  </a:lnTo>
                  <a:lnTo>
                    <a:pt x="172" y="154"/>
                  </a:lnTo>
                  <a:lnTo>
                    <a:pt x="185" y="148"/>
                  </a:lnTo>
                  <a:lnTo>
                    <a:pt x="195" y="148"/>
                  </a:lnTo>
                  <a:lnTo>
                    <a:pt x="198" y="146"/>
                  </a:lnTo>
                  <a:lnTo>
                    <a:pt x="206" y="148"/>
                  </a:lnTo>
                  <a:lnTo>
                    <a:pt x="214" y="154"/>
                  </a:lnTo>
                  <a:lnTo>
                    <a:pt x="222" y="154"/>
                  </a:lnTo>
                  <a:lnTo>
                    <a:pt x="232" y="161"/>
                  </a:lnTo>
                  <a:lnTo>
                    <a:pt x="240" y="161"/>
                  </a:lnTo>
                  <a:lnTo>
                    <a:pt x="246" y="161"/>
                  </a:lnTo>
                  <a:lnTo>
                    <a:pt x="246" y="154"/>
                  </a:lnTo>
                  <a:lnTo>
                    <a:pt x="246" y="154"/>
                  </a:lnTo>
                  <a:lnTo>
                    <a:pt x="246" y="140"/>
                  </a:lnTo>
                  <a:lnTo>
                    <a:pt x="248" y="138"/>
                  </a:lnTo>
                  <a:lnTo>
                    <a:pt x="251" y="130"/>
                  </a:lnTo>
                  <a:lnTo>
                    <a:pt x="248" y="135"/>
                  </a:lnTo>
                  <a:lnTo>
                    <a:pt x="248" y="130"/>
                  </a:lnTo>
                  <a:lnTo>
                    <a:pt x="248" y="122"/>
                  </a:lnTo>
                  <a:lnTo>
                    <a:pt x="248" y="119"/>
                  </a:lnTo>
                  <a:lnTo>
                    <a:pt x="251" y="114"/>
                  </a:lnTo>
                  <a:lnTo>
                    <a:pt x="251" y="119"/>
                  </a:lnTo>
                  <a:lnTo>
                    <a:pt x="251" y="127"/>
                  </a:lnTo>
                  <a:lnTo>
                    <a:pt x="259" y="127"/>
                  </a:lnTo>
                  <a:lnTo>
                    <a:pt x="267" y="122"/>
                  </a:lnTo>
                  <a:lnTo>
                    <a:pt x="272" y="114"/>
                  </a:lnTo>
                  <a:lnTo>
                    <a:pt x="272" y="109"/>
                  </a:lnTo>
                  <a:lnTo>
                    <a:pt x="267" y="103"/>
                  </a:lnTo>
                  <a:lnTo>
                    <a:pt x="264" y="101"/>
                  </a:lnTo>
                  <a:lnTo>
                    <a:pt x="264" y="101"/>
                  </a:lnTo>
                  <a:lnTo>
                    <a:pt x="264" y="101"/>
                  </a:lnTo>
                  <a:lnTo>
                    <a:pt x="264" y="101"/>
                  </a:lnTo>
                  <a:lnTo>
                    <a:pt x="264" y="101"/>
                  </a:lnTo>
                  <a:lnTo>
                    <a:pt x="264" y="10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0FF58712-C11C-4AEA-97EF-4284DA098210}"/>
                </a:ext>
              </a:extLst>
            </p:cNvPr>
            <p:cNvSpPr>
              <a:spLocks/>
            </p:cNvSpPr>
            <p:nvPr/>
          </p:nvSpPr>
          <p:spPr bwMode="auto">
            <a:xfrm>
              <a:off x="7189788" y="2884637"/>
              <a:ext cx="158750" cy="168275"/>
            </a:xfrm>
            <a:custGeom>
              <a:avLst/>
              <a:gdLst>
                <a:gd name="T0" fmla="*/ 11 w 100"/>
                <a:gd name="T1" fmla="*/ 13 h 106"/>
                <a:gd name="T2" fmla="*/ 18 w 100"/>
                <a:gd name="T3" fmla="*/ 27 h 106"/>
                <a:gd name="T4" fmla="*/ 26 w 100"/>
                <a:gd name="T5" fmla="*/ 37 h 106"/>
                <a:gd name="T6" fmla="*/ 37 w 100"/>
                <a:gd name="T7" fmla="*/ 48 h 106"/>
                <a:gd name="T8" fmla="*/ 42 w 100"/>
                <a:gd name="T9" fmla="*/ 56 h 106"/>
                <a:gd name="T10" fmla="*/ 47 w 100"/>
                <a:gd name="T11" fmla="*/ 66 h 106"/>
                <a:gd name="T12" fmla="*/ 45 w 100"/>
                <a:gd name="T13" fmla="*/ 79 h 106"/>
                <a:gd name="T14" fmla="*/ 45 w 100"/>
                <a:gd name="T15" fmla="*/ 87 h 106"/>
                <a:gd name="T16" fmla="*/ 47 w 100"/>
                <a:gd name="T17" fmla="*/ 98 h 106"/>
                <a:gd name="T18" fmla="*/ 47 w 100"/>
                <a:gd name="T19" fmla="*/ 100 h 106"/>
                <a:gd name="T20" fmla="*/ 50 w 100"/>
                <a:gd name="T21" fmla="*/ 103 h 106"/>
                <a:gd name="T22" fmla="*/ 53 w 100"/>
                <a:gd name="T23" fmla="*/ 106 h 106"/>
                <a:gd name="T24" fmla="*/ 55 w 100"/>
                <a:gd name="T25" fmla="*/ 106 h 106"/>
                <a:gd name="T26" fmla="*/ 61 w 100"/>
                <a:gd name="T27" fmla="*/ 100 h 106"/>
                <a:gd name="T28" fmla="*/ 63 w 100"/>
                <a:gd name="T29" fmla="*/ 93 h 106"/>
                <a:gd name="T30" fmla="*/ 69 w 100"/>
                <a:gd name="T31" fmla="*/ 87 h 106"/>
                <a:gd name="T32" fmla="*/ 71 w 100"/>
                <a:gd name="T33" fmla="*/ 82 h 106"/>
                <a:gd name="T34" fmla="*/ 71 w 100"/>
                <a:gd name="T35" fmla="*/ 74 h 106"/>
                <a:gd name="T36" fmla="*/ 71 w 100"/>
                <a:gd name="T37" fmla="*/ 71 h 106"/>
                <a:gd name="T38" fmla="*/ 74 w 100"/>
                <a:gd name="T39" fmla="*/ 66 h 106"/>
                <a:gd name="T40" fmla="*/ 79 w 100"/>
                <a:gd name="T41" fmla="*/ 71 h 106"/>
                <a:gd name="T42" fmla="*/ 82 w 100"/>
                <a:gd name="T43" fmla="*/ 71 h 106"/>
                <a:gd name="T44" fmla="*/ 90 w 100"/>
                <a:gd name="T45" fmla="*/ 71 h 106"/>
                <a:gd name="T46" fmla="*/ 95 w 100"/>
                <a:gd name="T47" fmla="*/ 74 h 106"/>
                <a:gd name="T48" fmla="*/ 100 w 100"/>
                <a:gd name="T49" fmla="*/ 71 h 106"/>
                <a:gd name="T50" fmla="*/ 95 w 100"/>
                <a:gd name="T51" fmla="*/ 66 h 106"/>
                <a:gd name="T52" fmla="*/ 98 w 100"/>
                <a:gd name="T53" fmla="*/ 63 h 106"/>
                <a:gd name="T54" fmla="*/ 90 w 100"/>
                <a:gd name="T55" fmla="*/ 56 h 106"/>
                <a:gd name="T56" fmla="*/ 87 w 100"/>
                <a:gd name="T57" fmla="*/ 48 h 106"/>
                <a:gd name="T58" fmla="*/ 82 w 100"/>
                <a:gd name="T59" fmla="*/ 48 h 106"/>
                <a:gd name="T60" fmla="*/ 82 w 100"/>
                <a:gd name="T61" fmla="*/ 45 h 106"/>
                <a:gd name="T62" fmla="*/ 82 w 100"/>
                <a:gd name="T63" fmla="*/ 40 h 106"/>
                <a:gd name="T64" fmla="*/ 79 w 100"/>
                <a:gd name="T65" fmla="*/ 40 h 106"/>
                <a:gd name="T66" fmla="*/ 74 w 100"/>
                <a:gd name="T67" fmla="*/ 32 h 106"/>
                <a:gd name="T68" fmla="*/ 69 w 100"/>
                <a:gd name="T69" fmla="*/ 21 h 106"/>
                <a:gd name="T70" fmla="*/ 69 w 100"/>
                <a:gd name="T71" fmla="*/ 19 h 106"/>
                <a:gd name="T72" fmla="*/ 63 w 100"/>
                <a:gd name="T73" fmla="*/ 19 h 106"/>
                <a:gd name="T74" fmla="*/ 61 w 100"/>
                <a:gd name="T75" fmla="*/ 19 h 106"/>
                <a:gd name="T76" fmla="*/ 61 w 100"/>
                <a:gd name="T77" fmla="*/ 13 h 106"/>
                <a:gd name="T78" fmla="*/ 53 w 100"/>
                <a:gd name="T79" fmla="*/ 11 h 106"/>
                <a:gd name="T80" fmla="*/ 47 w 100"/>
                <a:gd name="T81" fmla="*/ 13 h 106"/>
                <a:gd name="T82" fmla="*/ 47 w 100"/>
                <a:gd name="T83" fmla="*/ 11 h 106"/>
                <a:gd name="T84" fmla="*/ 45 w 100"/>
                <a:gd name="T85" fmla="*/ 11 h 106"/>
                <a:gd name="T86" fmla="*/ 37 w 100"/>
                <a:gd name="T87" fmla="*/ 11 h 106"/>
                <a:gd name="T88" fmla="*/ 34 w 100"/>
                <a:gd name="T89" fmla="*/ 3 h 106"/>
                <a:gd name="T90" fmla="*/ 26 w 100"/>
                <a:gd name="T91" fmla="*/ 0 h 106"/>
                <a:gd name="T92" fmla="*/ 21 w 100"/>
                <a:gd name="T93" fmla="*/ 0 h 106"/>
                <a:gd name="T94" fmla="*/ 13 w 100"/>
                <a:gd name="T95" fmla="*/ 3 h 106"/>
                <a:gd name="T96" fmla="*/ 8 w 100"/>
                <a:gd name="T97" fmla="*/ 3 h 106"/>
                <a:gd name="T98" fmla="*/ 3 w 100"/>
                <a:gd name="T99" fmla="*/ 3 h 106"/>
                <a:gd name="T100" fmla="*/ 0 w 100"/>
                <a:gd name="T101" fmla="*/ 5 h 106"/>
                <a:gd name="T102" fmla="*/ 3 w 100"/>
                <a:gd name="T103" fmla="*/ 11 h 106"/>
                <a:gd name="T104" fmla="*/ 11 w 100"/>
                <a:gd name="T105" fmla="*/ 13 h 106"/>
                <a:gd name="T106" fmla="*/ 11 w 100"/>
                <a:gd name="T107" fmla="*/ 13 h 106"/>
                <a:gd name="T108" fmla="*/ 11 w 100"/>
                <a:gd name="T109" fmla="*/ 13 h 106"/>
                <a:gd name="T110" fmla="*/ 11 w 100"/>
                <a:gd name="T111" fmla="*/ 13 h 106"/>
                <a:gd name="T112" fmla="*/ 11 w 100"/>
                <a:gd name="T113" fmla="*/ 13 h 106"/>
                <a:gd name="T114" fmla="*/ 11 w 100"/>
                <a:gd name="T115" fmla="*/ 1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106">
                  <a:moveTo>
                    <a:pt x="11" y="13"/>
                  </a:moveTo>
                  <a:lnTo>
                    <a:pt x="18" y="27"/>
                  </a:lnTo>
                  <a:lnTo>
                    <a:pt x="26" y="37"/>
                  </a:lnTo>
                  <a:lnTo>
                    <a:pt x="37" y="48"/>
                  </a:lnTo>
                  <a:lnTo>
                    <a:pt x="42" y="56"/>
                  </a:lnTo>
                  <a:lnTo>
                    <a:pt x="47" y="66"/>
                  </a:lnTo>
                  <a:lnTo>
                    <a:pt x="45" y="79"/>
                  </a:lnTo>
                  <a:lnTo>
                    <a:pt x="45" y="87"/>
                  </a:lnTo>
                  <a:lnTo>
                    <a:pt x="47" y="98"/>
                  </a:lnTo>
                  <a:lnTo>
                    <a:pt x="47" y="100"/>
                  </a:lnTo>
                  <a:lnTo>
                    <a:pt x="50" y="103"/>
                  </a:lnTo>
                  <a:lnTo>
                    <a:pt x="53" y="106"/>
                  </a:lnTo>
                  <a:lnTo>
                    <a:pt x="55" y="106"/>
                  </a:lnTo>
                  <a:lnTo>
                    <a:pt x="61" y="100"/>
                  </a:lnTo>
                  <a:lnTo>
                    <a:pt x="63" y="93"/>
                  </a:lnTo>
                  <a:lnTo>
                    <a:pt x="69" y="87"/>
                  </a:lnTo>
                  <a:lnTo>
                    <a:pt x="71" y="82"/>
                  </a:lnTo>
                  <a:lnTo>
                    <a:pt x="71" y="74"/>
                  </a:lnTo>
                  <a:lnTo>
                    <a:pt x="71" y="71"/>
                  </a:lnTo>
                  <a:lnTo>
                    <a:pt x="74" y="66"/>
                  </a:lnTo>
                  <a:lnTo>
                    <a:pt x="79" y="71"/>
                  </a:lnTo>
                  <a:lnTo>
                    <a:pt x="82" y="71"/>
                  </a:lnTo>
                  <a:lnTo>
                    <a:pt x="90" y="71"/>
                  </a:lnTo>
                  <a:lnTo>
                    <a:pt x="95" y="74"/>
                  </a:lnTo>
                  <a:lnTo>
                    <a:pt x="100" y="71"/>
                  </a:lnTo>
                  <a:lnTo>
                    <a:pt x="95" y="66"/>
                  </a:lnTo>
                  <a:lnTo>
                    <a:pt x="98" y="63"/>
                  </a:lnTo>
                  <a:lnTo>
                    <a:pt x="90" y="56"/>
                  </a:lnTo>
                  <a:lnTo>
                    <a:pt x="87" y="48"/>
                  </a:lnTo>
                  <a:lnTo>
                    <a:pt x="82" y="48"/>
                  </a:lnTo>
                  <a:lnTo>
                    <a:pt x="82" y="45"/>
                  </a:lnTo>
                  <a:lnTo>
                    <a:pt x="82" y="40"/>
                  </a:lnTo>
                  <a:lnTo>
                    <a:pt x="79" y="40"/>
                  </a:lnTo>
                  <a:lnTo>
                    <a:pt x="74" y="32"/>
                  </a:lnTo>
                  <a:lnTo>
                    <a:pt x="69" y="21"/>
                  </a:lnTo>
                  <a:lnTo>
                    <a:pt x="69" y="19"/>
                  </a:lnTo>
                  <a:lnTo>
                    <a:pt x="63" y="19"/>
                  </a:lnTo>
                  <a:lnTo>
                    <a:pt x="61" y="19"/>
                  </a:lnTo>
                  <a:lnTo>
                    <a:pt x="61" y="13"/>
                  </a:lnTo>
                  <a:lnTo>
                    <a:pt x="53" y="11"/>
                  </a:lnTo>
                  <a:lnTo>
                    <a:pt x="47" y="13"/>
                  </a:lnTo>
                  <a:lnTo>
                    <a:pt x="47" y="11"/>
                  </a:lnTo>
                  <a:lnTo>
                    <a:pt x="45" y="11"/>
                  </a:lnTo>
                  <a:lnTo>
                    <a:pt x="37" y="11"/>
                  </a:lnTo>
                  <a:lnTo>
                    <a:pt x="34" y="3"/>
                  </a:lnTo>
                  <a:lnTo>
                    <a:pt x="26" y="0"/>
                  </a:lnTo>
                  <a:lnTo>
                    <a:pt x="21" y="0"/>
                  </a:lnTo>
                  <a:lnTo>
                    <a:pt x="13" y="3"/>
                  </a:lnTo>
                  <a:lnTo>
                    <a:pt x="8" y="3"/>
                  </a:lnTo>
                  <a:lnTo>
                    <a:pt x="3" y="3"/>
                  </a:lnTo>
                  <a:lnTo>
                    <a:pt x="0" y="5"/>
                  </a:lnTo>
                  <a:lnTo>
                    <a:pt x="3" y="11"/>
                  </a:lnTo>
                  <a:lnTo>
                    <a:pt x="11" y="13"/>
                  </a:lnTo>
                  <a:lnTo>
                    <a:pt x="11" y="13"/>
                  </a:lnTo>
                  <a:lnTo>
                    <a:pt x="11" y="13"/>
                  </a:lnTo>
                  <a:lnTo>
                    <a:pt x="11" y="13"/>
                  </a:lnTo>
                  <a:lnTo>
                    <a:pt x="11" y="13"/>
                  </a:lnTo>
                  <a:lnTo>
                    <a:pt x="11" y="13"/>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1EABCE59-4B8B-4FC3-BA20-FA667C71B295}"/>
                </a:ext>
              </a:extLst>
            </p:cNvPr>
            <p:cNvSpPr>
              <a:spLocks/>
            </p:cNvSpPr>
            <p:nvPr/>
          </p:nvSpPr>
          <p:spPr bwMode="auto">
            <a:xfrm>
              <a:off x="5529263" y="3237062"/>
              <a:ext cx="168275" cy="293687"/>
            </a:xfrm>
            <a:custGeom>
              <a:avLst/>
              <a:gdLst>
                <a:gd name="T0" fmla="*/ 61 w 106"/>
                <a:gd name="T1" fmla="*/ 158 h 185"/>
                <a:gd name="T2" fmla="*/ 69 w 106"/>
                <a:gd name="T3" fmla="*/ 150 h 185"/>
                <a:gd name="T4" fmla="*/ 77 w 106"/>
                <a:gd name="T5" fmla="*/ 140 h 185"/>
                <a:gd name="T6" fmla="*/ 69 w 106"/>
                <a:gd name="T7" fmla="*/ 140 h 185"/>
                <a:gd name="T8" fmla="*/ 66 w 106"/>
                <a:gd name="T9" fmla="*/ 132 h 185"/>
                <a:gd name="T10" fmla="*/ 69 w 106"/>
                <a:gd name="T11" fmla="*/ 124 h 185"/>
                <a:gd name="T12" fmla="*/ 77 w 106"/>
                <a:gd name="T13" fmla="*/ 114 h 185"/>
                <a:gd name="T14" fmla="*/ 69 w 106"/>
                <a:gd name="T15" fmla="*/ 103 h 185"/>
                <a:gd name="T16" fmla="*/ 69 w 106"/>
                <a:gd name="T17" fmla="*/ 95 h 185"/>
                <a:gd name="T18" fmla="*/ 69 w 106"/>
                <a:gd name="T19" fmla="*/ 92 h 185"/>
                <a:gd name="T20" fmla="*/ 77 w 106"/>
                <a:gd name="T21" fmla="*/ 87 h 185"/>
                <a:gd name="T22" fmla="*/ 80 w 106"/>
                <a:gd name="T23" fmla="*/ 79 h 185"/>
                <a:gd name="T24" fmla="*/ 80 w 106"/>
                <a:gd name="T25" fmla="*/ 71 h 185"/>
                <a:gd name="T26" fmla="*/ 85 w 106"/>
                <a:gd name="T27" fmla="*/ 69 h 185"/>
                <a:gd name="T28" fmla="*/ 85 w 106"/>
                <a:gd name="T29" fmla="*/ 58 h 185"/>
                <a:gd name="T30" fmla="*/ 85 w 106"/>
                <a:gd name="T31" fmla="*/ 42 h 185"/>
                <a:gd name="T32" fmla="*/ 90 w 106"/>
                <a:gd name="T33" fmla="*/ 37 h 185"/>
                <a:gd name="T34" fmla="*/ 103 w 106"/>
                <a:gd name="T35" fmla="*/ 24 h 185"/>
                <a:gd name="T36" fmla="*/ 98 w 106"/>
                <a:gd name="T37" fmla="*/ 18 h 185"/>
                <a:gd name="T38" fmla="*/ 95 w 106"/>
                <a:gd name="T39" fmla="*/ 11 h 185"/>
                <a:gd name="T40" fmla="*/ 87 w 106"/>
                <a:gd name="T41" fmla="*/ 8 h 185"/>
                <a:gd name="T42" fmla="*/ 80 w 106"/>
                <a:gd name="T43" fmla="*/ 8 h 185"/>
                <a:gd name="T44" fmla="*/ 72 w 106"/>
                <a:gd name="T45" fmla="*/ 11 h 185"/>
                <a:gd name="T46" fmla="*/ 61 w 106"/>
                <a:gd name="T47" fmla="*/ 11 h 185"/>
                <a:gd name="T48" fmla="*/ 53 w 106"/>
                <a:gd name="T49" fmla="*/ 11 h 185"/>
                <a:gd name="T50" fmla="*/ 50 w 106"/>
                <a:gd name="T51" fmla="*/ 8 h 185"/>
                <a:gd name="T52" fmla="*/ 50 w 106"/>
                <a:gd name="T53" fmla="*/ 5 h 185"/>
                <a:gd name="T54" fmla="*/ 45 w 106"/>
                <a:gd name="T55" fmla="*/ 5 h 185"/>
                <a:gd name="T56" fmla="*/ 35 w 106"/>
                <a:gd name="T57" fmla="*/ 8 h 185"/>
                <a:gd name="T58" fmla="*/ 32 w 106"/>
                <a:gd name="T59" fmla="*/ 11 h 185"/>
                <a:gd name="T60" fmla="*/ 32 w 106"/>
                <a:gd name="T61" fmla="*/ 18 h 185"/>
                <a:gd name="T62" fmla="*/ 32 w 106"/>
                <a:gd name="T63" fmla="*/ 34 h 185"/>
                <a:gd name="T64" fmla="*/ 32 w 106"/>
                <a:gd name="T65" fmla="*/ 50 h 185"/>
                <a:gd name="T66" fmla="*/ 27 w 106"/>
                <a:gd name="T67" fmla="*/ 58 h 185"/>
                <a:gd name="T68" fmla="*/ 19 w 106"/>
                <a:gd name="T69" fmla="*/ 92 h 185"/>
                <a:gd name="T70" fmla="*/ 8 w 106"/>
                <a:gd name="T71" fmla="*/ 98 h 185"/>
                <a:gd name="T72" fmla="*/ 6 w 106"/>
                <a:gd name="T73" fmla="*/ 114 h 185"/>
                <a:gd name="T74" fmla="*/ 6 w 106"/>
                <a:gd name="T75" fmla="*/ 124 h 185"/>
                <a:gd name="T76" fmla="*/ 11 w 106"/>
                <a:gd name="T77" fmla="*/ 121 h 185"/>
                <a:gd name="T78" fmla="*/ 19 w 106"/>
                <a:gd name="T79" fmla="*/ 119 h 185"/>
                <a:gd name="T80" fmla="*/ 16 w 106"/>
                <a:gd name="T81" fmla="*/ 124 h 185"/>
                <a:gd name="T82" fmla="*/ 8 w 106"/>
                <a:gd name="T83" fmla="*/ 132 h 185"/>
                <a:gd name="T84" fmla="*/ 24 w 106"/>
                <a:gd name="T85" fmla="*/ 129 h 185"/>
                <a:gd name="T86" fmla="*/ 24 w 106"/>
                <a:gd name="T87" fmla="*/ 137 h 185"/>
                <a:gd name="T88" fmla="*/ 24 w 106"/>
                <a:gd name="T89" fmla="*/ 140 h 185"/>
                <a:gd name="T90" fmla="*/ 19 w 106"/>
                <a:gd name="T91" fmla="*/ 156 h 185"/>
                <a:gd name="T92" fmla="*/ 16 w 106"/>
                <a:gd name="T93" fmla="*/ 174 h 185"/>
                <a:gd name="T94" fmla="*/ 16 w 106"/>
                <a:gd name="T95" fmla="*/ 185 h 185"/>
                <a:gd name="T96" fmla="*/ 37 w 106"/>
                <a:gd name="T97" fmla="*/ 182 h 185"/>
                <a:gd name="T98" fmla="*/ 53 w 106"/>
                <a:gd name="T99" fmla="*/ 182 h 185"/>
                <a:gd name="T100" fmla="*/ 58 w 106"/>
                <a:gd name="T101" fmla="*/ 172 h 185"/>
                <a:gd name="T102" fmla="*/ 58 w 106"/>
                <a:gd name="T103" fmla="*/ 164 h 185"/>
                <a:gd name="T104" fmla="*/ 58 w 106"/>
                <a:gd name="T105" fmla="*/ 164 h 185"/>
                <a:gd name="T106" fmla="*/ 58 w 106"/>
                <a:gd name="T10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185">
                  <a:moveTo>
                    <a:pt x="58" y="164"/>
                  </a:moveTo>
                  <a:lnTo>
                    <a:pt x="61" y="158"/>
                  </a:lnTo>
                  <a:lnTo>
                    <a:pt x="64" y="156"/>
                  </a:lnTo>
                  <a:lnTo>
                    <a:pt x="69" y="150"/>
                  </a:lnTo>
                  <a:lnTo>
                    <a:pt x="72" y="148"/>
                  </a:lnTo>
                  <a:lnTo>
                    <a:pt x="77" y="140"/>
                  </a:lnTo>
                  <a:lnTo>
                    <a:pt x="72" y="140"/>
                  </a:lnTo>
                  <a:lnTo>
                    <a:pt x="69" y="140"/>
                  </a:lnTo>
                  <a:lnTo>
                    <a:pt x="64" y="132"/>
                  </a:lnTo>
                  <a:lnTo>
                    <a:pt x="66" y="132"/>
                  </a:lnTo>
                  <a:lnTo>
                    <a:pt x="64" y="129"/>
                  </a:lnTo>
                  <a:lnTo>
                    <a:pt x="69" y="124"/>
                  </a:lnTo>
                  <a:lnTo>
                    <a:pt x="69" y="121"/>
                  </a:lnTo>
                  <a:lnTo>
                    <a:pt x="77" y="114"/>
                  </a:lnTo>
                  <a:lnTo>
                    <a:pt x="72" y="106"/>
                  </a:lnTo>
                  <a:lnTo>
                    <a:pt x="69" y="103"/>
                  </a:lnTo>
                  <a:lnTo>
                    <a:pt x="69" y="98"/>
                  </a:lnTo>
                  <a:lnTo>
                    <a:pt x="69" y="95"/>
                  </a:lnTo>
                  <a:lnTo>
                    <a:pt x="61" y="92"/>
                  </a:lnTo>
                  <a:lnTo>
                    <a:pt x="69" y="92"/>
                  </a:lnTo>
                  <a:lnTo>
                    <a:pt x="72" y="92"/>
                  </a:lnTo>
                  <a:lnTo>
                    <a:pt x="77" y="87"/>
                  </a:lnTo>
                  <a:lnTo>
                    <a:pt x="80" y="84"/>
                  </a:lnTo>
                  <a:lnTo>
                    <a:pt x="80" y="79"/>
                  </a:lnTo>
                  <a:lnTo>
                    <a:pt x="80" y="77"/>
                  </a:lnTo>
                  <a:lnTo>
                    <a:pt x="80" y="71"/>
                  </a:lnTo>
                  <a:lnTo>
                    <a:pt x="80" y="69"/>
                  </a:lnTo>
                  <a:lnTo>
                    <a:pt x="85" y="69"/>
                  </a:lnTo>
                  <a:lnTo>
                    <a:pt x="85" y="63"/>
                  </a:lnTo>
                  <a:lnTo>
                    <a:pt x="85" y="58"/>
                  </a:lnTo>
                  <a:lnTo>
                    <a:pt x="87" y="50"/>
                  </a:lnTo>
                  <a:lnTo>
                    <a:pt x="85" y="42"/>
                  </a:lnTo>
                  <a:lnTo>
                    <a:pt x="87" y="37"/>
                  </a:lnTo>
                  <a:lnTo>
                    <a:pt x="90" y="37"/>
                  </a:lnTo>
                  <a:lnTo>
                    <a:pt x="98" y="32"/>
                  </a:lnTo>
                  <a:lnTo>
                    <a:pt x="103" y="24"/>
                  </a:lnTo>
                  <a:lnTo>
                    <a:pt x="106" y="18"/>
                  </a:lnTo>
                  <a:lnTo>
                    <a:pt x="98" y="18"/>
                  </a:lnTo>
                  <a:lnTo>
                    <a:pt x="95" y="16"/>
                  </a:lnTo>
                  <a:lnTo>
                    <a:pt x="95" y="11"/>
                  </a:lnTo>
                  <a:lnTo>
                    <a:pt x="95" y="8"/>
                  </a:lnTo>
                  <a:lnTo>
                    <a:pt x="87" y="8"/>
                  </a:lnTo>
                  <a:lnTo>
                    <a:pt x="85" y="8"/>
                  </a:lnTo>
                  <a:lnTo>
                    <a:pt x="80" y="8"/>
                  </a:lnTo>
                  <a:lnTo>
                    <a:pt x="77" y="11"/>
                  </a:lnTo>
                  <a:lnTo>
                    <a:pt x="72" y="11"/>
                  </a:lnTo>
                  <a:lnTo>
                    <a:pt x="64" y="11"/>
                  </a:lnTo>
                  <a:lnTo>
                    <a:pt x="61" y="11"/>
                  </a:lnTo>
                  <a:lnTo>
                    <a:pt x="58" y="11"/>
                  </a:lnTo>
                  <a:lnTo>
                    <a:pt x="53" y="11"/>
                  </a:lnTo>
                  <a:lnTo>
                    <a:pt x="50" y="11"/>
                  </a:lnTo>
                  <a:lnTo>
                    <a:pt x="50" y="8"/>
                  </a:lnTo>
                  <a:lnTo>
                    <a:pt x="53" y="5"/>
                  </a:lnTo>
                  <a:lnTo>
                    <a:pt x="50" y="5"/>
                  </a:lnTo>
                  <a:lnTo>
                    <a:pt x="50" y="0"/>
                  </a:lnTo>
                  <a:lnTo>
                    <a:pt x="45" y="5"/>
                  </a:lnTo>
                  <a:lnTo>
                    <a:pt x="43" y="5"/>
                  </a:lnTo>
                  <a:lnTo>
                    <a:pt x="35" y="8"/>
                  </a:lnTo>
                  <a:lnTo>
                    <a:pt x="35" y="8"/>
                  </a:lnTo>
                  <a:lnTo>
                    <a:pt x="32" y="11"/>
                  </a:lnTo>
                  <a:lnTo>
                    <a:pt x="32" y="16"/>
                  </a:lnTo>
                  <a:lnTo>
                    <a:pt x="32" y="18"/>
                  </a:lnTo>
                  <a:lnTo>
                    <a:pt x="32" y="24"/>
                  </a:lnTo>
                  <a:lnTo>
                    <a:pt x="32" y="34"/>
                  </a:lnTo>
                  <a:lnTo>
                    <a:pt x="32" y="42"/>
                  </a:lnTo>
                  <a:lnTo>
                    <a:pt x="32" y="50"/>
                  </a:lnTo>
                  <a:lnTo>
                    <a:pt x="32" y="53"/>
                  </a:lnTo>
                  <a:lnTo>
                    <a:pt x="27" y="58"/>
                  </a:lnTo>
                  <a:lnTo>
                    <a:pt x="24" y="77"/>
                  </a:lnTo>
                  <a:lnTo>
                    <a:pt x="19" y="92"/>
                  </a:lnTo>
                  <a:lnTo>
                    <a:pt x="11" y="98"/>
                  </a:lnTo>
                  <a:lnTo>
                    <a:pt x="8" y="98"/>
                  </a:lnTo>
                  <a:lnTo>
                    <a:pt x="8" y="103"/>
                  </a:lnTo>
                  <a:lnTo>
                    <a:pt x="6" y="114"/>
                  </a:lnTo>
                  <a:lnTo>
                    <a:pt x="0" y="121"/>
                  </a:lnTo>
                  <a:lnTo>
                    <a:pt x="6" y="124"/>
                  </a:lnTo>
                  <a:lnTo>
                    <a:pt x="8" y="124"/>
                  </a:lnTo>
                  <a:lnTo>
                    <a:pt x="11" y="121"/>
                  </a:lnTo>
                  <a:lnTo>
                    <a:pt x="19" y="114"/>
                  </a:lnTo>
                  <a:lnTo>
                    <a:pt x="19" y="119"/>
                  </a:lnTo>
                  <a:lnTo>
                    <a:pt x="19" y="121"/>
                  </a:lnTo>
                  <a:lnTo>
                    <a:pt x="16" y="124"/>
                  </a:lnTo>
                  <a:lnTo>
                    <a:pt x="11" y="124"/>
                  </a:lnTo>
                  <a:lnTo>
                    <a:pt x="8" y="132"/>
                  </a:lnTo>
                  <a:lnTo>
                    <a:pt x="19" y="132"/>
                  </a:lnTo>
                  <a:lnTo>
                    <a:pt x="24" y="129"/>
                  </a:lnTo>
                  <a:lnTo>
                    <a:pt x="24" y="132"/>
                  </a:lnTo>
                  <a:lnTo>
                    <a:pt x="24" y="137"/>
                  </a:lnTo>
                  <a:lnTo>
                    <a:pt x="19" y="132"/>
                  </a:lnTo>
                  <a:lnTo>
                    <a:pt x="24" y="140"/>
                  </a:lnTo>
                  <a:lnTo>
                    <a:pt x="19" y="150"/>
                  </a:lnTo>
                  <a:lnTo>
                    <a:pt x="19" y="156"/>
                  </a:lnTo>
                  <a:lnTo>
                    <a:pt x="19" y="164"/>
                  </a:lnTo>
                  <a:lnTo>
                    <a:pt x="16" y="174"/>
                  </a:lnTo>
                  <a:lnTo>
                    <a:pt x="16" y="182"/>
                  </a:lnTo>
                  <a:lnTo>
                    <a:pt x="16" y="185"/>
                  </a:lnTo>
                  <a:lnTo>
                    <a:pt x="27" y="182"/>
                  </a:lnTo>
                  <a:lnTo>
                    <a:pt x="37" y="182"/>
                  </a:lnTo>
                  <a:lnTo>
                    <a:pt x="50" y="185"/>
                  </a:lnTo>
                  <a:lnTo>
                    <a:pt x="53" y="182"/>
                  </a:lnTo>
                  <a:lnTo>
                    <a:pt x="58" y="177"/>
                  </a:lnTo>
                  <a:lnTo>
                    <a:pt x="58" y="172"/>
                  </a:lnTo>
                  <a:lnTo>
                    <a:pt x="58" y="164"/>
                  </a:lnTo>
                  <a:lnTo>
                    <a:pt x="58" y="164"/>
                  </a:lnTo>
                  <a:lnTo>
                    <a:pt x="58" y="164"/>
                  </a:lnTo>
                  <a:lnTo>
                    <a:pt x="58" y="164"/>
                  </a:lnTo>
                  <a:lnTo>
                    <a:pt x="58" y="164"/>
                  </a:lnTo>
                  <a:lnTo>
                    <a:pt x="58" y="164"/>
                  </a:lnTo>
                  <a:lnTo>
                    <a:pt x="58" y="16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4" name="Freeform 15">
              <a:extLst>
                <a:ext uri="{FF2B5EF4-FFF2-40B4-BE49-F238E27FC236}">
                  <a16:creationId xmlns:a16="http://schemas.microsoft.com/office/drawing/2014/main" id="{CA9252A7-7923-41AB-87AA-27A14D48A80B}"/>
                </a:ext>
              </a:extLst>
            </p:cNvPr>
            <p:cNvSpPr>
              <a:spLocks/>
            </p:cNvSpPr>
            <p:nvPr/>
          </p:nvSpPr>
          <p:spPr bwMode="auto">
            <a:xfrm>
              <a:off x="6262688" y="2927499"/>
              <a:ext cx="222250" cy="100012"/>
            </a:xfrm>
            <a:custGeom>
              <a:avLst/>
              <a:gdLst>
                <a:gd name="T0" fmla="*/ 124 w 140"/>
                <a:gd name="T1" fmla="*/ 26 h 63"/>
                <a:gd name="T2" fmla="*/ 117 w 140"/>
                <a:gd name="T3" fmla="*/ 29 h 63"/>
                <a:gd name="T4" fmla="*/ 103 w 140"/>
                <a:gd name="T5" fmla="*/ 21 h 63"/>
                <a:gd name="T6" fmla="*/ 103 w 140"/>
                <a:gd name="T7" fmla="*/ 13 h 63"/>
                <a:gd name="T8" fmla="*/ 103 w 140"/>
                <a:gd name="T9" fmla="*/ 5 h 63"/>
                <a:gd name="T10" fmla="*/ 98 w 140"/>
                <a:gd name="T11" fmla="*/ 2 h 63"/>
                <a:gd name="T12" fmla="*/ 80 w 140"/>
                <a:gd name="T13" fmla="*/ 0 h 63"/>
                <a:gd name="T14" fmla="*/ 72 w 140"/>
                <a:gd name="T15" fmla="*/ 0 h 63"/>
                <a:gd name="T16" fmla="*/ 72 w 140"/>
                <a:gd name="T17" fmla="*/ 2 h 63"/>
                <a:gd name="T18" fmla="*/ 56 w 140"/>
                <a:gd name="T19" fmla="*/ 5 h 63"/>
                <a:gd name="T20" fmla="*/ 45 w 140"/>
                <a:gd name="T21" fmla="*/ 5 h 63"/>
                <a:gd name="T22" fmla="*/ 37 w 140"/>
                <a:gd name="T23" fmla="*/ 10 h 63"/>
                <a:gd name="T24" fmla="*/ 29 w 140"/>
                <a:gd name="T25" fmla="*/ 5 h 63"/>
                <a:gd name="T26" fmla="*/ 35 w 140"/>
                <a:gd name="T27" fmla="*/ 10 h 63"/>
                <a:gd name="T28" fmla="*/ 16 w 140"/>
                <a:gd name="T29" fmla="*/ 29 h 63"/>
                <a:gd name="T30" fmla="*/ 8 w 140"/>
                <a:gd name="T31" fmla="*/ 36 h 63"/>
                <a:gd name="T32" fmla="*/ 3 w 140"/>
                <a:gd name="T33" fmla="*/ 47 h 63"/>
                <a:gd name="T34" fmla="*/ 8 w 140"/>
                <a:gd name="T35" fmla="*/ 52 h 63"/>
                <a:gd name="T36" fmla="*/ 11 w 140"/>
                <a:gd name="T37" fmla="*/ 44 h 63"/>
                <a:gd name="T38" fmla="*/ 19 w 140"/>
                <a:gd name="T39" fmla="*/ 44 h 63"/>
                <a:gd name="T40" fmla="*/ 27 w 140"/>
                <a:gd name="T41" fmla="*/ 47 h 63"/>
                <a:gd name="T42" fmla="*/ 29 w 140"/>
                <a:gd name="T43" fmla="*/ 60 h 63"/>
                <a:gd name="T44" fmla="*/ 43 w 140"/>
                <a:gd name="T45" fmla="*/ 63 h 63"/>
                <a:gd name="T46" fmla="*/ 56 w 140"/>
                <a:gd name="T47" fmla="*/ 60 h 63"/>
                <a:gd name="T48" fmla="*/ 64 w 140"/>
                <a:gd name="T49" fmla="*/ 52 h 63"/>
                <a:gd name="T50" fmla="*/ 69 w 140"/>
                <a:gd name="T51" fmla="*/ 44 h 63"/>
                <a:gd name="T52" fmla="*/ 77 w 140"/>
                <a:gd name="T53" fmla="*/ 55 h 63"/>
                <a:gd name="T54" fmla="*/ 88 w 140"/>
                <a:gd name="T55" fmla="*/ 63 h 63"/>
                <a:gd name="T56" fmla="*/ 90 w 140"/>
                <a:gd name="T57" fmla="*/ 55 h 63"/>
                <a:gd name="T58" fmla="*/ 95 w 140"/>
                <a:gd name="T59" fmla="*/ 47 h 63"/>
                <a:gd name="T60" fmla="*/ 95 w 140"/>
                <a:gd name="T61" fmla="*/ 39 h 63"/>
                <a:gd name="T62" fmla="*/ 103 w 140"/>
                <a:gd name="T63" fmla="*/ 44 h 63"/>
                <a:gd name="T64" fmla="*/ 106 w 140"/>
                <a:gd name="T65" fmla="*/ 47 h 63"/>
                <a:gd name="T66" fmla="*/ 114 w 140"/>
                <a:gd name="T67" fmla="*/ 47 h 63"/>
                <a:gd name="T68" fmla="*/ 122 w 140"/>
                <a:gd name="T69" fmla="*/ 47 h 63"/>
                <a:gd name="T70" fmla="*/ 117 w 140"/>
                <a:gd name="T71" fmla="*/ 39 h 63"/>
                <a:gd name="T72" fmla="*/ 130 w 140"/>
                <a:gd name="T73" fmla="*/ 39 h 63"/>
                <a:gd name="T74" fmla="*/ 130 w 140"/>
                <a:gd name="T75" fmla="*/ 31 h 63"/>
                <a:gd name="T76" fmla="*/ 140 w 140"/>
                <a:gd name="T77" fmla="*/ 31 h 63"/>
                <a:gd name="T78" fmla="*/ 130 w 140"/>
                <a:gd name="T79" fmla="*/ 26 h 63"/>
                <a:gd name="T80" fmla="*/ 130 w 140"/>
                <a:gd name="T81" fmla="*/ 26 h 63"/>
                <a:gd name="T82" fmla="*/ 130 w 140"/>
                <a:gd name="T83"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63">
                  <a:moveTo>
                    <a:pt x="130" y="26"/>
                  </a:moveTo>
                  <a:lnTo>
                    <a:pt x="124" y="26"/>
                  </a:lnTo>
                  <a:lnTo>
                    <a:pt x="122" y="29"/>
                  </a:lnTo>
                  <a:lnTo>
                    <a:pt x="117" y="29"/>
                  </a:lnTo>
                  <a:lnTo>
                    <a:pt x="111" y="26"/>
                  </a:lnTo>
                  <a:lnTo>
                    <a:pt x="103" y="21"/>
                  </a:lnTo>
                  <a:lnTo>
                    <a:pt x="106" y="18"/>
                  </a:lnTo>
                  <a:lnTo>
                    <a:pt x="103" y="13"/>
                  </a:lnTo>
                  <a:lnTo>
                    <a:pt x="106" y="10"/>
                  </a:lnTo>
                  <a:lnTo>
                    <a:pt x="103" y="5"/>
                  </a:lnTo>
                  <a:lnTo>
                    <a:pt x="106" y="5"/>
                  </a:lnTo>
                  <a:lnTo>
                    <a:pt x="98" y="2"/>
                  </a:lnTo>
                  <a:lnTo>
                    <a:pt x="90" y="0"/>
                  </a:lnTo>
                  <a:lnTo>
                    <a:pt x="80" y="0"/>
                  </a:lnTo>
                  <a:lnTo>
                    <a:pt x="77" y="0"/>
                  </a:lnTo>
                  <a:lnTo>
                    <a:pt x="72" y="0"/>
                  </a:lnTo>
                  <a:lnTo>
                    <a:pt x="74" y="0"/>
                  </a:lnTo>
                  <a:lnTo>
                    <a:pt x="72" y="2"/>
                  </a:lnTo>
                  <a:lnTo>
                    <a:pt x="64" y="2"/>
                  </a:lnTo>
                  <a:lnTo>
                    <a:pt x="56" y="5"/>
                  </a:lnTo>
                  <a:lnTo>
                    <a:pt x="51" y="2"/>
                  </a:lnTo>
                  <a:lnTo>
                    <a:pt x="45" y="5"/>
                  </a:lnTo>
                  <a:lnTo>
                    <a:pt x="43" y="5"/>
                  </a:lnTo>
                  <a:lnTo>
                    <a:pt x="37" y="10"/>
                  </a:lnTo>
                  <a:lnTo>
                    <a:pt x="35" y="5"/>
                  </a:lnTo>
                  <a:lnTo>
                    <a:pt x="29" y="5"/>
                  </a:lnTo>
                  <a:lnTo>
                    <a:pt x="29" y="10"/>
                  </a:lnTo>
                  <a:lnTo>
                    <a:pt x="35" y="10"/>
                  </a:lnTo>
                  <a:lnTo>
                    <a:pt x="24" y="21"/>
                  </a:lnTo>
                  <a:lnTo>
                    <a:pt x="16" y="29"/>
                  </a:lnTo>
                  <a:lnTo>
                    <a:pt x="11" y="31"/>
                  </a:lnTo>
                  <a:lnTo>
                    <a:pt x="8" y="36"/>
                  </a:lnTo>
                  <a:lnTo>
                    <a:pt x="3" y="39"/>
                  </a:lnTo>
                  <a:lnTo>
                    <a:pt x="3" y="47"/>
                  </a:lnTo>
                  <a:lnTo>
                    <a:pt x="0" y="55"/>
                  </a:lnTo>
                  <a:lnTo>
                    <a:pt x="8" y="52"/>
                  </a:lnTo>
                  <a:lnTo>
                    <a:pt x="11" y="47"/>
                  </a:lnTo>
                  <a:lnTo>
                    <a:pt x="11" y="44"/>
                  </a:lnTo>
                  <a:lnTo>
                    <a:pt x="16" y="44"/>
                  </a:lnTo>
                  <a:lnTo>
                    <a:pt x="19" y="44"/>
                  </a:lnTo>
                  <a:lnTo>
                    <a:pt x="24" y="44"/>
                  </a:lnTo>
                  <a:lnTo>
                    <a:pt x="27" y="47"/>
                  </a:lnTo>
                  <a:lnTo>
                    <a:pt x="27" y="55"/>
                  </a:lnTo>
                  <a:lnTo>
                    <a:pt x="29" y="60"/>
                  </a:lnTo>
                  <a:lnTo>
                    <a:pt x="35" y="63"/>
                  </a:lnTo>
                  <a:lnTo>
                    <a:pt x="43" y="63"/>
                  </a:lnTo>
                  <a:lnTo>
                    <a:pt x="53" y="60"/>
                  </a:lnTo>
                  <a:lnTo>
                    <a:pt x="56" y="60"/>
                  </a:lnTo>
                  <a:lnTo>
                    <a:pt x="61" y="55"/>
                  </a:lnTo>
                  <a:lnTo>
                    <a:pt x="64" y="52"/>
                  </a:lnTo>
                  <a:lnTo>
                    <a:pt x="61" y="47"/>
                  </a:lnTo>
                  <a:lnTo>
                    <a:pt x="69" y="44"/>
                  </a:lnTo>
                  <a:lnTo>
                    <a:pt x="72" y="47"/>
                  </a:lnTo>
                  <a:lnTo>
                    <a:pt x="77" y="55"/>
                  </a:lnTo>
                  <a:lnTo>
                    <a:pt x="85" y="60"/>
                  </a:lnTo>
                  <a:lnTo>
                    <a:pt x="88" y="63"/>
                  </a:lnTo>
                  <a:lnTo>
                    <a:pt x="88" y="60"/>
                  </a:lnTo>
                  <a:lnTo>
                    <a:pt x="90" y="55"/>
                  </a:lnTo>
                  <a:lnTo>
                    <a:pt x="95" y="52"/>
                  </a:lnTo>
                  <a:lnTo>
                    <a:pt x="95" y="47"/>
                  </a:lnTo>
                  <a:lnTo>
                    <a:pt x="95" y="44"/>
                  </a:lnTo>
                  <a:lnTo>
                    <a:pt x="95" y="39"/>
                  </a:lnTo>
                  <a:lnTo>
                    <a:pt x="98" y="39"/>
                  </a:lnTo>
                  <a:lnTo>
                    <a:pt x="103" y="44"/>
                  </a:lnTo>
                  <a:lnTo>
                    <a:pt x="103" y="47"/>
                  </a:lnTo>
                  <a:lnTo>
                    <a:pt x="106" y="47"/>
                  </a:lnTo>
                  <a:lnTo>
                    <a:pt x="111" y="47"/>
                  </a:lnTo>
                  <a:lnTo>
                    <a:pt x="114" y="47"/>
                  </a:lnTo>
                  <a:lnTo>
                    <a:pt x="117" y="52"/>
                  </a:lnTo>
                  <a:lnTo>
                    <a:pt x="122" y="47"/>
                  </a:lnTo>
                  <a:lnTo>
                    <a:pt x="117" y="44"/>
                  </a:lnTo>
                  <a:lnTo>
                    <a:pt x="117" y="39"/>
                  </a:lnTo>
                  <a:lnTo>
                    <a:pt x="122" y="36"/>
                  </a:lnTo>
                  <a:lnTo>
                    <a:pt x="130" y="39"/>
                  </a:lnTo>
                  <a:lnTo>
                    <a:pt x="130" y="36"/>
                  </a:lnTo>
                  <a:lnTo>
                    <a:pt x="130" y="31"/>
                  </a:lnTo>
                  <a:lnTo>
                    <a:pt x="130" y="29"/>
                  </a:lnTo>
                  <a:lnTo>
                    <a:pt x="140" y="31"/>
                  </a:lnTo>
                  <a:lnTo>
                    <a:pt x="132" y="29"/>
                  </a:lnTo>
                  <a:lnTo>
                    <a:pt x="130" y="26"/>
                  </a:lnTo>
                  <a:lnTo>
                    <a:pt x="130" y="26"/>
                  </a:lnTo>
                  <a:lnTo>
                    <a:pt x="130" y="26"/>
                  </a:lnTo>
                  <a:lnTo>
                    <a:pt x="130" y="26"/>
                  </a:lnTo>
                  <a:lnTo>
                    <a:pt x="130" y="26"/>
                  </a:lnTo>
                  <a:lnTo>
                    <a:pt x="130" y="26"/>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5" name="Freeform 16">
              <a:extLst>
                <a:ext uri="{FF2B5EF4-FFF2-40B4-BE49-F238E27FC236}">
                  <a16:creationId xmlns:a16="http://schemas.microsoft.com/office/drawing/2014/main" id="{5BFF7554-87C7-4FF3-A739-D502647EC0D1}"/>
                </a:ext>
              </a:extLst>
            </p:cNvPr>
            <p:cNvSpPr>
              <a:spLocks/>
            </p:cNvSpPr>
            <p:nvPr/>
          </p:nvSpPr>
          <p:spPr bwMode="auto">
            <a:xfrm>
              <a:off x="6599238" y="2973537"/>
              <a:ext cx="146050" cy="79375"/>
            </a:xfrm>
            <a:custGeom>
              <a:avLst/>
              <a:gdLst>
                <a:gd name="T0" fmla="*/ 5 w 35"/>
                <a:gd name="T1" fmla="*/ 19 h 19"/>
                <a:gd name="T2" fmla="*/ 6 w 35"/>
                <a:gd name="T3" fmla="*/ 19 h 19"/>
                <a:gd name="T4" fmla="*/ 7 w 35"/>
                <a:gd name="T5" fmla="*/ 19 h 19"/>
                <a:gd name="T6" fmla="*/ 9 w 35"/>
                <a:gd name="T7" fmla="*/ 19 h 19"/>
                <a:gd name="T8" fmla="*/ 10 w 35"/>
                <a:gd name="T9" fmla="*/ 19 h 19"/>
                <a:gd name="T10" fmla="*/ 13 w 35"/>
                <a:gd name="T11" fmla="*/ 16 h 19"/>
                <a:gd name="T12" fmla="*/ 16 w 35"/>
                <a:gd name="T13" fmla="*/ 17 h 19"/>
                <a:gd name="T14" fmla="*/ 17 w 35"/>
                <a:gd name="T15" fmla="*/ 18 h 19"/>
                <a:gd name="T16" fmla="*/ 19 w 35"/>
                <a:gd name="T17" fmla="*/ 19 h 19"/>
                <a:gd name="T18" fmla="*/ 19 w 35"/>
                <a:gd name="T19" fmla="*/ 19 h 19"/>
                <a:gd name="T20" fmla="*/ 20 w 35"/>
                <a:gd name="T21" fmla="*/ 19 h 19"/>
                <a:gd name="T22" fmla="*/ 20 w 35"/>
                <a:gd name="T23" fmla="*/ 19 h 19"/>
                <a:gd name="T24" fmla="*/ 22 w 35"/>
                <a:gd name="T25" fmla="*/ 19 h 19"/>
                <a:gd name="T26" fmla="*/ 22 w 35"/>
                <a:gd name="T27" fmla="*/ 18 h 19"/>
                <a:gd name="T28" fmla="*/ 22 w 35"/>
                <a:gd name="T29" fmla="*/ 16 h 19"/>
                <a:gd name="T30" fmla="*/ 20 w 35"/>
                <a:gd name="T31" fmla="*/ 16 h 19"/>
                <a:gd name="T32" fmla="*/ 23 w 35"/>
                <a:gd name="T33" fmla="*/ 15 h 19"/>
                <a:gd name="T34" fmla="*/ 23 w 35"/>
                <a:gd name="T35" fmla="*/ 14 h 19"/>
                <a:gd name="T36" fmla="*/ 25 w 35"/>
                <a:gd name="T37" fmla="*/ 13 h 19"/>
                <a:gd name="T38" fmla="*/ 25 w 35"/>
                <a:gd name="T39" fmla="*/ 10 h 19"/>
                <a:gd name="T40" fmla="*/ 26 w 35"/>
                <a:gd name="T41" fmla="*/ 9 h 19"/>
                <a:gd name="T42" fmla="*/ 27 w 35"/>
                <a:gd name="T43" fmla="*/ 9 h 19"/>
                <a:gd name="T44" fmla="*/ 29 w 35"/>
                <a:gd name="T45" fmla="*/ 7 h 19"/>
                <a:gd name="T46" fmla="*/ 30 w 35"/>
                <a:gd name="T47" fmla="*/ 6 h 19"/>
                <a:gd name="T48" fmla="*/ 32 w 35"/>
                <a:gd name="T49" fmla="*/ 6 h 19"/>
                <a:gd name="T50" fmla="*/ 31 w 35"/>
                <a:gd name="T51" fmla="*/ 5 h 19"/>
                <a:gd name="T52" fmla="*/ 32 w 35"/>
                <a:gd name="T53" fmla="*/ 4 h 19"/>
                <a:gd name="T54" fmla="*/ 35 w 35"/>
                <a:gd name="T55" fmla="*/ 6 h 19"/>
                <a:gd name="T56" fmla="*/ 30 w 35"/>
                <a:gd name="T57" fmla="*/ 0 h 19"/>
                <a:gd name="T58" fmla="*/ 29 w 35"/>
                <a:gd name="T59" fmla="*/ 0 h 19"/>
                <a:gd name="T60" fmla="*/ 27 w 35"/>
                <a:gd name="T61" fmla="*/ 1 h 19"/>
                <a:gd name="T62" fmla="*/ 27 w 35"/>
                <a:gd name="T63" fmla="*/ 2 h 19"/>
                <a:gd name="T64" fmla="*/ 26 w 35"/>
                <a:gd name="T65" fmla="*/ 1 h 19"/>
                <a:gd name="T66" fmla="*/ 25 w 35"/>
                <a:gd name="T67" fmla="*/ 3 h 19"/>
                <a:gd name="T68" fmla="*/ 23 w 35"/>
                <a:gd name="T69" fmla="*/ 3 h 19"/>
                <a:gd name="T70" fmla="*/ 22 w 35"/>
                <a:gd name="T71" fmla="*/ 3 h 19"/>
                <a:gd name="T72" fmla="*/ 19 w 35"/>
                <a:gd name="T73" fmla="*/ 3 h 19"/>
                <a:gd name="T74" fmla="*/ 17 w 35"/>
                <a:gd name="T75" fmla="*/ 3 h 19"/>
                <a:gd name="T76" fmla="*/ 13 w 35"/>
                <a:gd name="T77" fmla="*/ 6 h 19"/>
                <a:gd name="T78" fmla="*/ 9 w 35"/>
                <a:gd name="T79" fmla="*/ 6 h 19"/>
                <a:gd name="T80" fmla="*/ 5 w 35"/>
                <a:gd name="T81" fmla="*/ 4 h 19"/>
                <a:gd name="T82" fmla="*/ 3 w 35"/>
                <a:gd name="T83" fmla="*/ 4 h 19"/>
                <a:gd name="T84" fmla="*/ 2 w 35"/>
                <a:gd name="T85" fmla="*/ 6 h 19"/>
                <a:gd name="T86" fmla="*/ 0 w 35"/>
                <a:gd name="T87" fmla="*/ 7 h 19"/>
                <a:gd name="T88" fmla="*/ 3 w 35"/>
                <a:gd name="T89" fmla="*/ 9 h 19"/>
                <a:gd name="T90" fmla="*/ 2 w 35"/>
                <a:gd name="T91" fmla="*/ 12 h 19"/>
                <a:gd name="T92" fmla="*/ 3 w 35"/>
                <a:gd name="T93" fmla="*/ 13 h 19"/>
                <a:gd name="T94" fmla="*/ 3 w 35"/>
                <a:gd name="T95" fmla="*/ 14 h 19"/>
                <a:gd name="T96" fmla="*/ 1 w 35"/>
                <a:gd name="T97" fmla="*/ 15 h 19"/>
                <a:gd name="T98" fmla="*/ 4 w 35"/>
                <a:gd name="T99" fmla="*/ 18 h 19"/>
                <a:gd name="T100" fmla="*/ 3 w 35"/>
                <a:gd name="T101" fmla="*/ 19 h 19"/>
                <a:gd name="T102" fmla="*/ 5 w 35"/>
                <a:gd name="T10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 h="19">
                  <a:moveTo>
                    <a:pt x="5" y="19"/>
                  </a:moveTo>
                  <a:cubicBezTo>
                    <a:pt x="6" y="19"/>
                    <a:pt x="6" y="19"/>
                    <a:pt x="6" y="19"/>
                  </a:cubicBezTo>
                  <a:cubicBezTo>
                    <a:pt x="7" y="19"/>
                    <a:pt x="7" y="19"/>
                    <a:pt x="7" y="19"/>
                  </a:cubicBezTo>
                  <a:cubicBezTo>
                    <a:pt x="9" y="19"/>
                    <a:pt x="9" y="19"/>
                    <a:pt x="9" y="19"/>
                  </a:cubicBezTo>
                  <a:cubicBezTo>
                    <a:pt x="10" y="19"/>
                    <a:pt x="10" y="19"/>
                    <a:pt x="10" y="19"/>
                  </a:cubicBezTo>
                  <a:cubicBezTo>
                    <a:pt x="13" y="16"/>
                    <a:pt x="13" y="16"/>
                    <a:pt x="13" y="16"/>
                  </a:cubicBezTo>
                  <a:cubicBezTo>
                    <a:pt x="16" y="17"/>
                    <a:pt x="16" y="17"/>
                    <a:pt x="16" y="17"/>
                  </a:cubicBezTo>
                  <a:cubicBezTo>
                    <a:pt x="17" y="18"/>
                    <a:pt x="17" y="18"/>
                    <a:pt x="17" y="18"/>
                  </a:cubicBezTo>
                  <a:cubicBezTo>
                    <a:pt x="19" y="19"/>
                    <a:pt x="19" y="19"/>
                    <a:pt x="19" y="19"/>
                  </a:cubicBezTo>
                  <a:cubicBezTo>
                    <a:pt x="19" y="19"/>
                    <a:pt x="19" y="19"/>
                    <a:pt x="19" y="19"/>
                  </a:cubicBezTo>
                  <a:cubicBezTo>
                    <a:pt x="20" y="19"/>
                    <a:pt x="20" y="19"/>
                    <a:pt x="20" y="19"/>
                  </a:cubicBezTo>
                  <a:cubicBezTo>
                    <a:pt x="20" y="19"/>
                    <a:pt x="20" y="19"/>
                    <a:pt x="20" y="19"/>
                  </a:cubicBezTo>
                  <a:cubicBezTo>
                    <a:pt x="22" y="19"/>
                    <a:pt x="22" y="19"/>
                    <a:pt x="22" y="19"/>
                  </a:cubicBezTo>
                  <a:cubicBezTo>
                    <a:pt x="22" y="18"/>
                    <a:pt x="22" y="18"/>
                    <a:pt x="22" y="18"/>
                  </a:cubicBezTo>
                  <a:cubicBezTo>
                    <a:pt x="22" y="16"/>
                    <a:pt x="22" y="16"/>
                    <a:pt x="22" y="16"/>
                  </a:cubicBezTo>
                  <a:cubicBezTo>
                    <a:pt x="20" y="16"/>
                    <a:pt x="20" y="16"/>
                    <a:pt x="20" y="16"/>
                  </a:cubicBezTo>
                  <a:cubicBezTo>
                    <a:pt x="23" y="15"/>
                    <a:pt x="23" y="15"/>
                    <a:pt x="23" y="15"/>
                  </a:cubicBezTo>
                  <a:cubicBezTo>
                    <a:pt x="23" y="14"/>
                    <a:pt x="23" y="14"/>
                    <a:pt x="23" y="14"/>
                  </a:cubicBezTo>
                  <a:cubicBezTo>
                    <a:pt x="25" y="13"/>
                    <a:pt x="25" y="13"/>
                    <a:pt x="25" y="13"/>
                  </a:cubicBezTo>
                  <a:cubicBezTo>
                    <a:pt x="25" y="10"/>
                    <a:pt x="25" y="10"/>
                    <a:pt x="25" y="10"/>
                  </a:cubicBezTo>
                  <a:cubicBezTo>
                    <a:pt x="26" y="9"/>
                    <a:pt x="26" y="9"/>
                    <a:pt x="26" y="9"/>
                  </a:cubicBezTo>
                  <a:cubicBezTo>
                    <a:pt x="27" y="9"/>
                    <a:pt x="27" y="9"/>
                    <a:pt x="27" y="9"/>
                  </a:cubicBezTo>
                  <a:cubicBezTo>
                    <a:pt x="29" y="7"/>
                    <a:pt x="29" y="7"/>
                    <a:pt x="29" y="7"/>
                  </a:cubicBezTo>
                  <a:cubicBezTo>
                    <a:pt x="30" y="6"/>
                    <a:pt x="30" y="6"/>
                    <a:pt x="30" y="6"/>
                  </a:cubicBezTo>
                  <a:cubicBezTo>
                    <a:pt x="32" y="6"/>
                    <a:pt x="32" y="6"/>
                    <a:pt x="32" y="6"/>
                  </a:cubicBezTo>
                  <a:cubicBezTo>
                    <a:pt x="31" y="5"/>
                    <a:pt x="31" y="5"/>
                    <a:pt x="31" y="5"/>
                  </a:cubicBezTo>
                  <a:cubicBezTo>
                    <a:pt x="32" y="4"/>
                    <a:pt x="32" y="4"/>
                    <a:pt x="32" y="4"/>
                  </a:cubicBezTo>
                  <a:cubicBezTo>
                    <a:pt x="35" y="6"/>
                    <a:pt x="35" y="6"/>
                    <a:pt x="35" y="6"/>
                  </a:cubicBezTo>
                  <a:cubicBezTo>
                    <a:pt x="30" y="0"/>
                    <a:pt x="30" y="0"/>
                    <a:pt x="30" y="0"/>
                  </a:cubicBezTo>
                  <a:cubicBezTo>
                    <a:pt x="29" y="0"/>
                    <a:pt x="29" y="0"/>
                    <a:pt x="29" y="0"/>
                  </a:cubicBezTo>
                  <a:cubicBezTo>
                    <a:pt x="27" y="1"/>
                    <a:pt x="27" y="1"/>
                    <a:pt x="27" y="1"/>
                  </a:cubicBezTo>
                  <a:cubicBezTo>
                    <a:pt x="27" y="2"/>
                    <a:pt x="27" y="2"/>
                    <a:pt x="27" y="2"/>
                  </a:cubicBezTo>
                  <a:cubicBezTo>
                    <a:pt x="26" y="1"/>
                    <a:pt x="26" y="1"/>
                    <a:pt x="26" y="1"/>
                  </a:cubicBezTo>
                  <a:cubicBezTo>
                    <a:pt x="25" y="3"/>
                    <a:pt x="25" y="3"/>
                    <a:pt x="25" y="3"/>
                  </a:cubicBezTo>
                  <a:cubicBezTo>
                    <a:pt x="23" y="3"/>
                    <a:pt x="23" y="3"/>
                    <a:pt x="23" y="3"/>
                  </a:cubicBezTo>
                  <a:cubicBezTo>
                    <a:pt x="22" y="3"/>
                    <a:pt x="22" y="3"/>
                    <a:pt x="22" y="3"/>
                  </a:cubicBezTo>
                  <a:cubicBezTo>
                    <a:pt x="19" y="3"/>
                    <a:pt x="19" y="3"/>
                    <a:pt x="19" y="3"/>
                  </a:cubicBezTo>
                  <a:cubicBezTo>
                    <a:pt x="17" y="3"/>
                    <a:pt x="17" y="3"/>
                    <a:pt x="17" y="3"/>
                  </a:cubicBezTo>
                  <a:cubicBezTo>
                    <a:pt x="13" y="6"/>
                    <a:pt x="13" y="6"/>
                    <a:pt x="13" y="6"/>
                  </a:cubicBezTo>
                  <a:cubicBezTo>
                    <a:pt x="9" y="6"/>
                    <a:pt x="9" y="6"/>
                    <a:pt x="9" y="6"/>
                  </a:cubicBezTo>
                  <a:cubicBezTo>
                    <a:pt x="5" y="4"/>
                    <a:pt x="5" y="4"/>
                    <a:pt x="5" y="4"/>
                  </a:cubicBezTo>
                  <a:cubicBezTo>
                    <a:pt x="3" y="4"/>
                    <a:pt x="3" y="4"/>
                    <a:pt x="3" y="4"/>
                  </a:cubicBezTo>
                  <a:cubicBezTo>
                    <a:pt x="2" y="6"/>
                    <a:pt x="2" y="6"/>
                    <a:pt x="2" y="6"/>
                  </a:cubicBezTo>
                  <a:cubicBezTo>
                    <a:pt x="0" y="7"/>
                    <a:pt x="0" y="7"/>
                    <a:pt x="0" y="7"/>
                  </a:cubicBezTo>
                  <a:cubicBezTo>
                    <a:pt x="3" y="9"/>
                    <a:pt x="3" y="9"/>
                    <a:pt x="3" y="9"/>
                  </a:cubicBezTo>
                  <a:cubicBezTo>
                    <a:pt x="2" y="12"/>
                    <a:pt x="2" y="12"/>
                    <a:pt x="2" y="12"/>
                  </a:cubicBezTo>
                  <a:cubicBezTo>
                    <a:pt x="3" y="13"/>
                    <a:pt x="3" y="13"/>
                    <a:pt x="3" y="13"/>
                  </a:cubicBezTo>
                  <a:cubicBezTo>
                    <a:pt x="3" y="14"/>
                    <a:pt x="3" y="14"/>
                    <a:pt x="3" y="14"/>
                  </a:cubicBezTo>
                  <a:cubicBezTo>
                    <a:pt x="1" y="15"/>
                    <a:pt x="1" y="15"/>
                    <a:pt x="1" y="15"/>
                  </a:cubicBezTo>
                  <a:cubicBezTo>
                    <a:pt x="4" y="18"/>
                    <a:pt x="4" y="18"/>
                    <a:pt x="4" y="18"/>
                  </a:cubicBezTo>
                  <a:cubicBezTo>
                    <a:pt x="3" y="19"/>
                    <a:pt x="3" y="19"/>
                    <a:pt x="3" y="19"/>
                  </a:cubicBezTo>
                  <a:cubicBezTo>
                    <a:pt x="5" y="19"/>
                    <a:pt x="5" y="19"/>
                    <a:pt x="5" y="19"/>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6" name="Freeform 17">
              <a:extLst>
                <a:ext uri="{FF2B5EF4-FFF2-40B4-BE49-F238E27FC236}">
                  <a16:creationId xmlns:a16="http://schemas.microsoft.com/office/drawing/2014/main" id="{1E9ABD07-E8E7-4DEC-BE07-27C8CA2BA2C8}"/>
                </a:ext>
              </a:extLst>
            </p:cNvPr>
            <p:cNvSpPr>
              <a:spLocks/>
            </p:cNvSpPr>
            <p:nvPr/>
          </p:nvSpPr>
          <p:spPr bwMode="auto">
            <a:xfrm>
              <a:off x="6426200" y="2851299"/>
              <a:ext cx="339725" cy="146050"/>
            </a:xfrm>
            <a:custGeom>
              <a:avLst/>
              <a:gdLst>
                <a:gd name="T0" fmla="*/ 53 w 214"/>
                <a:gd name="T1" fmla="*/ 74 h 92"/>
                <a:gd name="T2" fmla="*/ 64 w 214"/>
                <a:gd name="T3" fmla="*/ 74 h 92"/>
                <a:gd name="T4" fmla="*/ 74 w 214"/>
                <a:gd name="T5" fmla="*/ 69 h 92"/>
                <a:gd name="T6" fmla="*/ 80 w 214"/>
                <a:gd name="T7" fmla="*/ 77 h 92"/>
                <a:gd name="T8" fmla="*/ 106 w 214"/>
                <a:gd name="T9" fmla="*/ 87 h 92"/>
                <a:gd name="T10" fmla="*/ 117 w 214"/>
                <a:gd name="T11" fmla="*/ 87 h 92"/>
                <a:gd name="T12" fmla="*/ 132 w 214"/>
                <a:gd name="T13" fmla="*/ 92 h 92"/>
                <a:gd name="T14" fmla="*/ 154 w 214"/>
                <a:gd name="T15" fmla="*/ 84 h 92"/>
                <a:gd name="T16" fmla="*/ 167 w 214"/>
                <a:gd name="T17" fmla="*/ 84 h 92"/>
                <a:gd name="T18" fmla="*/ 175 w 214"/>
                <a:gd name="T19" fmla="*/ 84 h 92"/>
                <a:gd name="T20" fmla="*/ 180 w 214"/>
                <a:gd name="T21" fmla="*/ 82 h 92"/>
                <a:gd name="T22" fmla="*/ 185 w 214"/>
                <a:gd name="T23" fmla="*/ 77 h 92"/>
                <a:gd name="T24" fmla="*/ 196 w 214"/>
                <a:gd name="T25" fmla="*/ 74 h 92"/>
                <a:gd name="T26" fmla="*/ 196 w 214"/>
                <a:gd name="T27" fmla="*/ 58 h 92"/>
                <a:gd name="T28" fmla="*/ 201 w 214"/>
                <a:gd name="T29" fmla="*/ 50 h 92"/>
                <a:gd name="T30" fmla="*/ 201 w 214"/>
                <a:gd name="T31" fmla="*/ 48 h 92"/>
                <a:gd name="T32" fmla="*/ 209 w 214"/>
                <a:gd name="T33" fmla="*/ 50 h 92"/>
                <a:gd name="T34" fmla="*/ 212 w 214"/>
                <a:gd name="T35" fmla="*/ 40 h 92"/>
                <a:gd name="T36" fmla="*/ 209 w 214"/>
                <a:gd name="T37" fmla="*/ 32 h 92"/>
                <a:gd name="T38" fmla="*/ 209 w 214"/>
                <a:gd name="T39" fmla="*/ 21 h 92"/>
                <a:gd name="T40" fmla="*/ 204 w 214"/>
                <a:gd name="T41" fmla="*/ 13 h 92"/>
                <a:gd name="T42" fmla="*/ 201 w 214"/>
                <a:gd name="T43" fmla="*/ 8 h 92"/>
                <a:gd name="T44" fmla="*/ 188 w 214"/>
                <a:gd name="T45" fmla="*/ 8 h 92"/>
                <a:gd name="T46" fmla="*/ 177 w 214"/>
                <a:gd name="T47" fmla="*/ 8 h 92"/>
                <a:gd name="T48" fmla="*/ 161 w 214"/>
                <a:gd name="T49" fmla="*/ 0 h 92"/>
                <a:gd name="T50" fmla="*/ 151 w 214"/>
                <a:gd name="T51" fmla="*/ 5 h 92"/>
                <a:gd name="T52" fmla="*/ 148 w 214"/>
                <a:gd name="T53" fmla="*/ 13 h 92"/>
                <a:gd name="T54" fmla="*/ 140 w 214"/>
                <a:gd name="T55" fmla="*/ 16 h 92"/>
                <a:gd name="T56" fmla="*/ 124 w 214"/>
                <a:gd name="T57" fmla="*/ 13 h 92"/>
                <a:gd name="T58" fmla="*/ 117 w 214"/>
                <a:gd name="T59" fmla="*/ 5 h 92"/>
                <a:gd name="T60" fmla="*/ 117 w 214"/>
                <a:gd name="T61" fmla="*/ 8 h 92"/>
                <a:gd name="T62" fmla="*/ 117 w 214"/>
                <a:gd name="T63" fmla="*/ 16 h 92"/>
                <a:gd name="T64" fmla="*/ 114 w 214"/>
                <a:gd name="T65" fmla="*/ 16 h 92"/>
                <a:gd name="T66" fmla="*/ 109 w 214"/>
                <a:gd name="T67" fmla="*/ 21 h 92"/>
                <a:gd name="T68" fmla="*/ 101 w 214"/>
                <a:gd name="T69" fmla="*/ 26 h 92"/>
                <a:gd name="T70" fmla="*/ 93 w 214"/>
                <a:gd name="T71" fmla="*/ 34 h 92"/>
                <a:gd name="T72" fmla="*/ 95 w 214"/>
                <a:gd name="T73" fmla="*/ 40 h 92"/>
                <a:gd name="T74" fmla="*/ 98 w 214"/>
                <a:gd name="T75" fmla="*/ 48 h 92"/>
                <a:gd name="T76" fmla="*/ 98 w 214"/>
                <a:gd name="T77" fmla="*/ 53 h 92"/>
                <a:gd name="T78" fmla="*/ 90 w 214"/>
                <a:gd name="T79" fmla="*/ 50 h 92"/>
                <a:gd name="T80" fmla="*/ 88 w 214"/>
                <a:gd name="T81" fmla="*/ 50 h 92"/>
                <a:gd name="T82" fmla="*/ 82 w 214"/>
                <a:gd name="T83" fmla="*/ 50 h 92"/>
                <a:gd name="T84" fmla="*/ 74 w 214"/>
                <a:gd name="T85" fmla="*/ 50 h 92"/>
                <a:gd name="T86" fmla="*/ 56 w 214"/>
                <a:gd name="T87" fmla="*/ 53 h 92"/>
                <a:gd name="T88" fmla="*/ 48 w 214"/>
                <a:gd name="T89" fmla="*/ 58 h 92"/>
                <a:gd name="T90" fmla="*/ 40 w 214"/>
                <a:gd name="T91" fmla="*/ 53 h 92"/>
                <a:gd name="T92" fmla="*/ 35 w 214"/>
                <a:gd name="T93" fmla="*/ 53 h 92"/>
                <a:gd name="T94" fmla="*/ 21 w 214"/>
                <a:gd name="T95" fmla="*/ 58 h 92"/>
                <a:gd name="T96" fmla="*/ 19 w 214"/>
                <a:gd name="T97" fmla="*/ 61 h 92"/>
                <a:gd name="T98" fmla="*/ 11 w 214"/>
                <a:gd name="T99" fmla="*/ 53 h 92"/>
                <a:gd name="T100" fmla="*/ 3 w 214"/>
                <a:gd name="T101" fmla="*/ 53 h 92"/>
                <a:gd name="T102" fmla="*/ 3 w 214"/>
                <a:gd name="T103" fmla="*/ 58 h 92"/>
                <a:gd name="T104" fmla="*/ 3 w 214"/>
                <a:gd name="T105" fmla="*/ 66 h 92"/>
                <a:gd name="T106" fmla="*/ 8 w 214"/>
                <a:gd name="T107" fmla="*/ 74 h 92"/>
                <a:gd name="T108" fmla="*/ 19 w 214"/>
                <a:gd name="T109" fmla="*/ 77 h 92"/>
                <a:gd name="T110" fmla="*/ 27 w 214"/>
                <a:gd name="T111" fmla="*/ 74 h 92"/>
                <a:gd name="T112" fmla="*/ 37 w 214"/>
                <a:gd name="T113" fmla="*/ 79 h 92"/>
                <a:gd name="T114" fmla="*/ 48 w 214"/>
                <a:gd name="T115" fmla="*/ 74 h 92"/>
                <a:gd name="T116" fmla="*/ 48 w 214"/>
                <a:gd name="T117" fmla="*/ 74 h 92"/>
                <a:gd name="T118" fmla="*/ 48 w 214"/>
                <a:gd name="T119" fmla="*/ 7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92">
                  <a:moveTo>
                    <a:pt x="48" y="74"/>
                  </a:moveTo>
                  <a:lnTo>
                    <a:pt x="53" y="74"/>
                  </a:lnTo>
                  <a:lnTo>
                    <a:pt x="56" y="74"/>
                  </a:lnTo>
                  <a:lnTo>
                    <a:pt x="64" y="74"/>
                  </a:lnTo>
                  <a:lnTo>
                    <a:pt x="72" y="69"/>
                  </a:lnTo>
                  <a:lnTo>
                    <a:pt x="74" y="69"/>
                  </a:lnTo>
                  <a:lnTo>
                    <a:pt x="74" y="74"/>
                  </a:lnTo>
                  <a:lnTo>
                    <a:pt x="80" y="77"/>
                  </a:lnTo>
                  <a:lnTo>
                    <a:pt x="88" y="84"/>
                  </a:lnTo>
                  <a:lnTo>
                    <a:pt x="106" y="87"/>
                  </a:lnTo>
                  <a:lnTo>
                    <a:pt x="114" y="87"/>
                  </a:lnTo>
                  <a:lnTo>
                    <a:pt x="117" y="87"/>
                  </a:lnTo>
                  <a:lnTo>
                    <a:pt x="122" y="87"/>
                  </a:lnTo>
                  <a:lnTo>
                    <a:pt x="132" y="92"/>
                  </a:lnTo>
                  <a:lnTo>
                    <a:pt x="143" y="92"/>
                  </a:lnTo>
                  <a:lnTo>
                    <a:pt x="154" y="84"/>
                  </a:lnTo>
                  <a:lnTo>
                    <a:pt x="159" y="84"/>
                  </a:lnTo>
                  <a:lnTo>
                    <a:pt x="167" y="84"/>
                  </a:lnTo>
                  <a:lnTo>
                    <a:pt x="169" y="84"/>
                  </a:lnTo>
                  <a:lnTo>
                    <a:pt x="175" y="84"/>
                  </a:lnTo>
                  <a:lnTo>
                    <a:pt x="177" y="79"/>
                  </a:lnTo>
                  <a:lnTo>
                    <a:pt x="180" y="82"/>
                  </a:lnTo>
                  <a:lnTo>
                    <a:pt x="180" y="79"/>
                  </a:lnTo>
                  <a:lnTo>
                    <a:pt x="185" y="77"/>
                  </a:lnTo>
                  <a:lnTo>
                    <a:pt x="188" y="77"/>
                  </a:lnTo>
                  <a:lnTo>
                    <a:pt x="196" y="74"/>
                  </a:lnTo>
                  <a:lnTo>
                    <a:pt x="196" y="61"/>
                  </a:lnTo>
                  <a:lnTo>
                    <a:pt x="196" y="58"/>
                  </a:lnTo>
                  <a:lnTo>
                    <a:pt x="201" y="53"/>
                  </a:lnTo>
                  <a:lnTo>
                    <a:pt x="201" y="50"/>
                  </a:lnTo>
                  <a:lnTo>
                    <a:pt x="196" y="48"/>
                  </a:lnTo>
                  <a:lnTo>
                    <a:pt x="201" y="48"/>
                  </a:lnTo>
                  <a:lnTo>
                    <a:pt x="204" y="48"/>
                  </a:lnTo>
                  <a:lnTo>
                    <a:pt x="209" y="50"/>
                  </a:lnTo>
                  <a:lnTo>
                    <a:pt x="209" y="48"/>
                  </a:lnTo>
                  <a:lnTo>
                    <a:pt x="212" y="40"/>
                  </a:lnTo>
                  <a:lnTo>
                    <a:pt x="214" y="34"/>
                  </a:lnTo>
                  <a:lnTo>
                    <a:pt x="209" y="32"/>
                  </a:lnTo>
                  <a:lnTo>
                    <a:pt x="209" y="24"/>
                  </a:lnTo>
                  <a:lnTo>
                    <a:pt x="209" y="21"/>
                  </a:lnTo>
                  <a:lnTo>
                    <a:pt x="209" y="16"/>
                  </a:lnTo>
                  <a:lnTo>
                    <a:pt x="204" y="13"/>
                  </a:lnTo>
                  <a:lnTo>
                    <a:pt x="201" y="11"/>
                  </a:lnTo>
                  <a:lnTo>
                    <a:pt x="201" y="8"/>
                  </a:lnTo>
                  <a:lnTo>
                    <a:pt x="196" y="8"/>
                  </a:lnTo>
                  <a:lnTo>
                    <a:pt x="188" y="8"/>
                  </a:lnTo>
                  <a:lnTo>
                    <a:pt x="185" y="8"/>
                  </a:lnTo>
                  <a:lnTo>
                    <a:pt x="177" y="8"/>
                  </a:lnTo>
                  <a:lnTo>
                    <a:pt x="169" y="5"/>
                  </a:lnTo>
                  <a:lnTo>
                    <a:pt x="161" y="0"/>
                  </a:lnTo>
                  <a:lnTo>
                    <a:pt x="151" y="0"/>
                  </a:lnTo>
                  <a:lnTo>
                    <a:pt x="151" y="5"/>
                  </a:lnTo>
                  <a:lnTo>
                    <a:pt x="148" y="8"/>
                  </a:lnTo>
                  <a:lnTo>
                    <a:pt x="148" y="13"/>
                  </a:lnTo>
                  <a:lnTo>
                    <a:pt x="143" y="16"/>
                  </a:lnTo>
                  <a:lnTo>
                    <a:pt x="140" y="16"/>
                  </a:lnTo>
                  <a:lnTo>
                    <a:pt x="132" y="16"/>
                  </a:lnTo>
                  <a:lnTo>
                    <a:pt x="124" y="13"/>
                  </a:lnTo>
                  <a:lnTo>
                    <a:pt x="122" y="8"/>
                  </a:lnTo>
                  <a:lnTo>
                    <a:pt x="117" y="5"/>
                  </a:lnTo>
                  <a:lnTo>
                    <a:pt x="117" y="5"/>
                  </a:lnTo>
                  <a:lnTo>
                    <a:pt x="117" y="8"/>
                  </a:lnTo>
                  <a:lnTo>
                    <a:pt x="122" y="13"/>
                  </a:lnTo>
                  <a:lnTo>
                    <a:pt x="117" y="16"/>
                  </a:lnTo>
                  <a:lnTo>
                    <a:pt x="114" y="16"/>
                  </a:lnTo>
                  <a:lnTo>
                    <a:pt x="114" y="16"/>
                  </a:lnTo>
                  <a:lnTo>
                    <a:pt x="109" y="16"/>
                  </a:lnTo>
                  <a:lnTo>
                    <a:pt x="109" y="21"/>
                  </a:lnTo>
                  <a:lnTo>
                    <a:pt x="106" y="24"/>
                  </a:lnTo>
                  <a:lnTo>
                    <a:pt x="101" y="26"/>
                  </a:lnTo>
                  <a:lnTo>
                    <a:pt x="95" y="32"/>
                  </a:lnTo>
                  <a:lnTo>
                    <a:pt x="93" y="34"/>
                  </a:lnTo>
                  <a:lnTo>
                    <a:pt x="95" y="34"/>
                  </a:lnTo>
                  <a:lnTo>
                    <a:pt x="95" y="40"/>
                  </a:lnTo>
                  <a:lnTo>
                    <a:pt x="95" y="42"/>
                  </a:lnTo>
                  <a:lnTo>
                    <a:pt x="98" y="48"/>
                  </a:lnTo>
                  <a:lnTo>
                    <a:pt x="98" y="50"/>
                  </a:lnTo>
                  <a:lnTo>
                    <a:pt x="98" y="53"/>
                  </a:lnTo>
                  <a:lnTo>
                    <a:pt x="95" y="53"/>
                  </a:lnTo>
                  <a:lnTo>
                    <a:pt x="90" y="50"/>
                  </a:lnTo>
                  <a:lnTo>
                    <a:pt x="90" y="48"/>
                  </a:lnTo>
                  <a:lnTo>
                    <a:pt x="88" y="50"/>
                  </a:lnTo>
                  <a:lnTo>
                    <a:pt x="85" y="50"/>
                  </a:lnTo>
                  <a:lnTo>
                    <a:pt x="82" y="50"/>
                  </a:lnTo>
                  <a:lnTo>
                    <a:pt x="74" y="48"/>
                  </a:lnTo>
                  <a:lnTo>
                    <a:pt x="74" y="50"/>
                  </a:lnTo>
                  <a:lnTo>
                    <a:pt x="64" y="50"/>
                  </a:lnTo>
                  <a:lnTo>
                    <a:pt x="56" y="53"/>
                  </a:lnTo>
                  <a:lnTo>
                    <a:pt x="51" y="55"/>
                  </a:lnTo>
                  <a:lnTo>
                    <a:pt x="48" y="58"/>
                  </a:lnTo>
                  <a:lnTo>
                    <a:pt x="45" y="58"/>
                  </a:lnTo>
                  <a:lnTo>
                    <a:pt x="40" y="53"/>
                  </a:lnTo>
                  <a:lnTo>
                    <a:pt x="37" y="53"/>
                  </a:lnTo>
                  <a:lnTo>
                    <a:pt x="35" y="53"/>
                  </a:lnTo>
                  <a:lnTo>
                    <a:pt x="27" y="50"/>
                  </a:lnTo>
                  <a:lnTo>
                    <a:pt x="21" y="58"/>
                  </a:lnTo>
                  <a:lnTo>
                    <a:pt x="21" y="61"/>
                  </a:lnTo>
                  <a:lnTo>
                    <a:pt x="19" y="61"/>
                  </a:lnTo>
                  <a:lnTo>
                    <a:pt x="19" y="58"/>
                  </a:lnTo>
                  <a:lnTo>
                    <a:pt x="11" y="53"/>
                  </a:lnTo>
                  <a:lnTo>
                    <a:pt x="8" y="53"/>
                  </a:lnTo>
                  <a:lnTo>
                    <a:pt x="3" y="53"/>
                  </a:lnTo>
                  <a:lnTo>
                    <a:pt x="0" y="53"/>
                  </a:lnTo>
                  <a:lnTo>
                    <a:pt x="3" y="58"/>
                  </a:lnTo>
                  <a:lnTo>
                    <a:pt x="0" y="61"/>
                  </a:lnTo>
                  <a:lnTo>
                    <a:pt x="3" y="66"/>
                  </a:lnTo>
                  <a:lnTo>
                    <a:pt x="0" y="69"/>
                  </a:lnTo>
                  <a:lnTo>
                    <a:pt x="8" y="74"/>
                  </a:lnTo>
                  <a:lnTo>
                    <a:pt x="14" y="77"/>
                  </a:lnTo>
                  <a:lnTo>
                    <a:pt x="19" y="77"/>
                  </a:lnTo>
                  <a:lnTo>
                    <a:pt x="21" y="74"/>
                  </a:lnTo>
                  <a:lnTo>
                    <a:pt x="27" y="74"/>
                  </a:lnTo>
                  <a:lnTo>
                    <a:pt x="29" y="77"/>
                  </a:lnTo>
                  <a:lnTo>
                    <a:pt x="37" y="79"/>
                  </a:lnTo>
                  <a:lnTo>
                    <a:pt x="45" y="77"/>
                  </a:lnTo>
                  <a:lnTo>
                    <a:pt x="48" y="74"/>
                  </a:lnTo>
                  <a:lnTo>
                    <a:pt x="48" y="74"/>
                  </a:lnTo>
                  <a:lnTo>
                    <a:pt x="48" y="74"/>
                  </a:lnTo>
                  <a:lnTo>
                    <a:pt x="48" y="74"/>
                  </a:lnTo>
                  <a:lnTo>
                    <a:pt x="48" y="74"/>
                  </a:lnTo>
                  <a:lnTo>
                    <a:pt x="48" y="7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7" name="Freeform 18">
              <a:extLst>
                <a:ext uri="{FF2B5EF4-FFF2-40B4-BE49-F238E27FC236}">
                  <a16:creationId xmlns:a16="http://schemas.microsoft.com/office/drawing/2014/main" id="{78E6A278-B84E-4C0B-9A09-C76136589C6E}"/>
                </a:ext>
              </a:extLst>
            </p:cNvPr>
            <p:cNvSpPr>
              <a:spLocks/>
            </p:cNvSpPr>
            <p:nvPr/>
          </p:nvSpPr>
          <p:spPr bwMode="auto">
            <a:xfrm>
              <a:off x="6570810" y="2723506"/>
              <a:ext cx="298450" cy="138112"/>
            </a:xfrm>
            <a:custGeom>
              <a:avLst/>
              <a:gdLst>
                <a:gd name="T0" fmla="*/ 175 w 188"/>
                <a:gd name="T1" fmla="*/ 42 h 87"/>
                <a:gd name="T2" fmla="*/ 164 w 188"/>
                <a:gd name="T3" fmla="*/ 37 h 87"/>
                <a:gd name="T4" fmla="*/ 153 w 188"/>
                <a:gd name="T5" fmla="*/ 37 h 87"/>
                <a:gd name="T6" fmla="*/ 153 w 188"/>
                <a:gd name="T7" fmla="*/ 26 h 87"/>
                <a:gd name="T8" fmla="*/ 140 w 188"/>
                <a:gd name="T9" fmla="*/ 26 h 87"/>
                <a:gd name="T10" fmla="*/ 135 w 188"/>
                <a:gd name="T11" fmla="*/ 26 h 87"/>
                <a:gd name="T12" fmla="*/ 122 w 188"/>
                <a:gd name="T13" fmla="*/ 34 h 87"/>
                <a:gd name="T14" fmla="*/ 114 w 188"/>
                <a:gd name="T15" fmla="*/ 26 h 87"/>
                <a:gd name="T16" fmla="*/ 114 w 188"/>
                <a:gd name="T17" fmla="*/ 18 h 87"/>
                <a:gd name="T18" fmla="*/ 111 w 188"/>
                <a:gd name="T19" fmla="*/ 16 h 87"/>
                <a:gd name="T20" fmla="*/ 103 w 188"/>
                <a:gd name="T21" fmla="*/ 10 h 87"/>
                <a:gd name="T22" fmla="*/ 87 w 188"/>
                <a:gd name="T23" fmla="*/ 10 h 87"/>
                <a:gd name="T24" fmla="*/ 85 w 188"/>
                <a:gd name="T25" fmla="*/ 5 h 87"/>
                <a:gd name="T26" fmla="*/ 77 w 188"/>
                <a:gd name="T27" fmla="*/ 5 h 87"/>
                <a:gd name="T28" fmla="*/ 69 w 188"/>
                <a:gd name="T29" fmla="*/ 8 h 87"/>
                <a:gd name="T30" fmla="*/ 66 w 188"/>
                <a:gd name="T31" fmla="*/ 5 h 87"/>
                <a:gd name="T32" fmla="*/ 61 w 188"/>
                <a:gd name="T33" fmla="*/ 0 h 87"/>
                <a:gd name="T34" fmla="*/ 56 w 188"/>
                <a:gd name="T35" fmla="*/ 5 h 87"/>
                <a:gd name="T36" fmla="*/ 35 w 188"/>
                <a:gd name="T37" fmla="*/ 16 h 87"/>
                <a:gd name="T38" fmla="*/ 14 w 188"/>
                <a:gd name="T39" fmla="*/ 23 h 87"/>
                <a:gd name="T40" fmla="*/ 3 w 188"/>
                <a:gd name="T41" fmla="*/ 29 h 87"/>
                <a:gd name="T42" fmla="*/ 3 w 188"/>
                <a:gd name="T43" fmla="*/ 31 h 87"/>
                <a:gd name="T44" fmla="*/ 8 w 188"/>
                <a:gd name="T45" fmla="*/ 42 h 87"/>
                <a:gd name="T46" fmla="*/ 14 w 188"/>
                <a:gd name="T47" fmla="*/ 52 h 87"/>
                <a:gd name="T48" fmla="*/ 35 w 188"/>
                <a:gd name="T49" fmla="*/ 71 h 87"/>
                <a:gd name="T50" fmla="*/ 43 w 188"/>
                <a:gd name="T51" fmla="*/ 76 h 87"/>
                <a:gd name="T52" fmla="*/ 48 w 188"/>
                <a:gd name="T53" fmla="*/ 79 h 87"/>
                <a:gd name="T54" fmla="*/ 58 w 188"/>
                <a:gd name="T55" fmla="*/ 87 h 87"/>
                <a:gd name="T56" fmla="*/ 69 w 188"/>
                <a:gd name="T57" fmla="*/ 87 h 87"/>
                <a:gd name="T58" fmla="*/ 74 w 188"/>
                <a:gd name="T59" fmla="*/ 79 h 87"/>
                <a:gd name="T60" fmla="*/ 77 w 188"/>
                <a:gd name="T61" fmla="*/ 71 h 87"/>
                <a:gd name="T62" fmla="*/ 95 w 188"/>
                <a:gd name="T63" fmla="*/ 76 h 87"/>
                <a:gd name="T64" fmla="*/ 111 w 188"/>
                <a:gd name="T65" fmla="*/ 79 h 87"/>
                <a:gd name="T66" fmla="*/ 122 w 188"/>
                <a:gd name="T67" fmla="*/ 79 h 87"/>
                <a:gd name="T68" fmla="*/ 127 w 188"/>
                <a:gd name="T69" fmla="*/ 82 h 87"/>
                <a:gd name="T70" fmla="*/ 135 w 188"/>
                <a:gd name="T71" fmla="*/ 87 h 87"/>
                <a:gd name="T72" fmla="*/ 146 w 188"/>
                <a:gd name="T73" fmla="*/ 79 h 87"/>
                <a:gd name="T74" fmla="*/ 161 w 188"/>
                <a:gd name="T75" fmla="*/ 71 h 87"/>
                <a:gd name="T76" fmla="*/ 167 w 188"/>
                <a:gd name="T77" fmla="*/ 63 h 87"/>
                <a:gd name="T78" fmla="*/ 180 w 188"/>
                <a:gd name="T79" fmla="*/ 58 h 87"/>
                <a:gd name="T80" fmla="*/ 180 w 188"/>
                <a:gd name="T81" fmla="*/ 45 h 87"/>
                <a:gd name="T82" fmla="*/ 180 w 188"/>
                <a:gd name="T83" fmla="*/ 45 h 87"/>
                <a:gd name="T84" fmla="*/ 180 w 188"/>
                <a:gd name="T85"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 h="87">
                  <a:moveTo>
                    <a:pt x="180" y="45"/>
                  </a:moveTo>
                  <a:lnTo>
                    <a:pt x="175" y="42"/>
                  </a:lnTo>
                  <a:lnTo>
                    <a:pt x="167" y="37"/>
                  </a:lnTo>
                  <a:lnTo>
                    <a:pt x="164" y="37"/>
                  </a:lnTo>
                  <a:lnTo>
                    <a:pt x="156" y="37"/>
                  </a:lnTo>
                  <a:lnTo>
                    <a:pt x="153" y="37"/>
                  </a:lnTo>
                  <a:lnTo>
                    <a:pt x="153" y="34"/>
                  </a:lnTo>
                  <a:lnTo>
                    <a:pt x="153" y="26"/>
                  </a:lnTo>
                  <a:lnTo>
                    <a:pt x="146" y="26"/>
                  </a:lnTo>
                  <a:lnTo>
                    <a:pt x="140" y="26"/>
                  </a:lnTo>
                  <a:lnTo>
                    <a:pt x="130" y="23"/>
                  </a:lnTo>
                  <a:lnTo>
                    <a:pt x="135" y="26"/>
                  </a:lnTo>
                  <a:lnTo>
                    <a:pt x="127" y="34"/>
                  </a:lnTo>
                  <a:lnTo>
                    <a:pt x="122" y="34"/>
                  </a:lnTo>
                  <a:lnTo>
                    <a:pt x="119" y="31"/>
                  </a:lnTo>
                  <a:lnTo>
                    <a:pt x="114" y="26"/>
                  </a:lnTo>
                  <a:lnTo>
                    <a:pt x="111" y="23"/>
                  </a:lnTo>
                  <a:lnTo>
                    <a:pt x="114" y="18"/>
                  </a:lnTo>
                  <a:lnTo>
                    <a:pt x="114" y="16"/>
                  </a:lnTo>
                  <a:lnTo>
                    <a:pt x="111" y="16"/>
                  </a:lnTo>
                  <a:lnTo>
                    <a:pt x="103" y="16"/>
                  </a:lnTo>
                  <a:lnTo>
                    <a:pt x="103" y="10"/>
                  </a:lnTo>
                  <a:lnTo>
                    <a:pt x="95" y="10"/>
                  </a:lnTo>
                  <a:lnTo>
                    <a:pt x="87" y="10"/>
                  </a:lnTo>
                  <a:lnTo>
                    <a:pt x="85" y="8"/>
                  </a:lnTo>
                  <a:lnTo>
                    <a:pt x="85" y="5"/>
                  </a:lnTo>
                  <a:lnTo>
                    <a:pt x="80" y="5"/>
                  </a:lnTo>
                  <a:lnTo>
                    <a:pt x="77" y="5"/>
                  </a:lnTo>
                  <a:lnTo>
                    <a:pt x="74" y="8"/>
                  </a:lnTo>
                  <a:lnTo>
                    <a:pt x="69" y="8"/>
                  </a:lnTo>
                  <a:lnTo>
                    <a:pt x="66" y="8"/>
                  </a:lnTo>
                  <a:lnTo>
                    <a:pt x="66" y="5"/>
                  </a:lnTo>
                  <a:lnTo>
                    <a:pt x="61" y="0"/>
                  </a:lnTo>
                  <a:lnTo>
                    <a:pt x="61" y="0"/>
                  </a:lnTo>
                  <a:lnTo>
                    <a:pt x="58" y="5"/>
                  </a:lnTo>
                  <a:lnTo>
                    <a:pt x="56" y="5"/>
                  </a:lnTo>
                  <a:lnTo>
                    <a:pt x="43" y="10"/>
                  </a:lnTo>
                  <a:lnTo>
                    <a:pt x="35" y="16"/>
                  </a:lnTo>
                  <a:lnTo>
                    <a:pt x="24" y="18"/>
                  </a:lnTo>
                  <a:lnTo>
                    <a:pt x="14" y="23"/>
                  </a:lnTo>
                  <a:lnTo>
                    <a:pt x="6" y="26"/>
                  </a:lnTo>
                  <a:lnTo>
                    <a:pt x="3" y="29"/>
                  </a:lnTo>
                  <a:lnTo>
                    <a:pt x="0" y="31"/>
                  </a:lnTo>
                  <a:lnTo>
                    <a:pt x="3" y="31"/>
                  </a:lnTo>
                  <a:lnTo>
                    <a:pt x="6" y="34"/>
                  </a:lnTo>
                  <a:lnTo>
                    <a:pt x="8" y="42"/>
                  </a:lnTo>
                  <a:lnTo>
                    <a:pt x="6" y="45"/>
                  </a:lnTo>
                  <a:lnTo>
                    <a:pt x="14" y="52"/>
                  </a:lnTo>
                  <a:lnTo>
                    <a:pt x="21" y="60"/>
                  </a:lnTo>
                  <a:lnTo>
                    <a:pt x="35" y="71"/>
                  </a:lnTo>
                  <a:lnTo>
                    <a:pt x="43" y="79"/>
                  </a:lnTo>
                  <a:lnTo>
                    <a:pt x="43" y="76"/>
                  </a:lnTo>
                  <a:lnTo>
                    <a:pt x="43" y="76"/>
                  </a:lnTo>
                  <a:lnTo>
                    <a:pt x="48" y="79"/>
                  </a:lnTo>
                  <a:lnTo>
                    <a:pt x="50" y="84"/>
                  </a:lnTo>
                  <a:lnTo>
                    <a:pt x="58" y="87"/>
                  </a:lnTo>
                  <a:lnTo>
                    <a:pt x="66" y="87"/>
                  </a:lnTo>
                  <a:lnTo>
                    <a:pt x="69" y="87"/>
                  </a:lnTo>
                  <a:lnTo>
                    <a:pt x="74" y="84"/>
                  </a:lnTo>
                  <a:lnTo>
                    <a:pt x="74" y="79"/>
                  </a:lnTo>
                  <a:lnTo>
                    <a:pt x="77" y="76"/>
                  </a:lnTo>
                  <a:lnTo>
                    <a:pt x="77" y="71"/>
                  </a:lnTo>
                  <a:lnTo>
                    <a:pt x="87" y="71"/>
                  </a:lnTo>
                  <a:lnTo>
                    <a:pt x="95" y="76"/>
                  </a:lnTo>
                  <a:lnTo>
                    <a:pt x="103" y="79"/>
                  </a:lnTo>
                  <a:lnTo>
                    <a:pt x="111" y="79"/>
                  </a:lnTo>
                  <a:lnTo>
                    <a:pt x="114" y="79"/>
                  </a:lnTo>
                  <a:lnTo>
                    <a:pt x="122" y="79"/>
                  </a:lnTo>
                  <a:lnTo>
                    <a:pt x="127" y="79"/>
                  </a:lnTo>
                  <a:lnTo>
                    <a:pt x="127" y="82"/>
                  </a:lnTo>
                  <a:lnTo>
                    <a:pt x="130" y="84"/>
                  </a:lnTo>
                  <a:lnTo>
                    <a:pt x="135" y="87"/>
                  </a:lnTo>
                  <a:lnTo>
                    <a:pt x="138" y="79"/>
                  </a:lnTo>
                  <a:lnTo>
                    <a:pt x="146" y="79"/>
                  </a:lnTo>
                  <a:lnTo>
                    <a:pt x="156" y="76"/>
                  </a:lnTo>
                  <a:lnTo>
                    <a:pt x="161" y="71"/>
                  </a:lnTo>
                  <a:lnTo>
                    <a:pt x="164" y="68"/>
                  </a:lnTo>
                  <a:lnTo>
                    <a:pt x="167" y="63"/>
                  </a:lnTo>
                  <a:lnTo>
                    <a:pt x="167" y="60"/>
                  </a:lnTo>
                  <a:lnTo>
                    <a:pt x="180" y="58"/>
                  </a:lnTo>
                  <a:lnTo>
                    <a:pt x="188" y="58"/>
                  </a:lnTo>
                  <a:lnTo>
                    <a:pt x="180" y="45"/>
                  </a:lnTo>
                  <a:lnTo>
                    <a:pt x="180" y="45"/>
                  </a:lnTo>
                  <a:lnTo>
                    <a:pt x="180" y="45"/>
                  </a:lnTo>
                  <a:lnTo>
                    <a:pt x="180" y="45"/>
                  </a:lnTo>
                  <a:lnTo>
                    <a:pt x="180" y="45"/>
                  </a:lnTo>
                  <a:lnTo>
                    <a:pt x="180" y="4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8" name="Freeform 19">
              <a:extLst>
                <a:ext uri="{FF2B5EF4-FFF2-40B4-BE49-F238E27FC236}">
                  <a16:creationId xmlns:a16="http://schemas.microsoft.com/office/drawing/2014/main" id="{E2029337-6A8A-4782-9DC7-7EB950BBE979}"/>
                </a:ext>
              </a:extLst>
            </p:cNvPr>
            <p:cNvSpPr>
              <a:spLocks noEditPoints="1"/>
            </p:cNvSpPr>
            <p:nvPr/>
          </p:nvSpPr>
          <p:spPr bwMode="auto">
            <a:xfrm>
              <a:off x="6938963" y="2276624"/>
              <a:ext cx="250825" cy="125412"/>
            </a:xfrm>
            <a:custGeom>
              <a:avLst/>
              <a:gdLst>
                <a:gd name="T0" fmla="*/ 10 w 158"/>
                <a:gd name="T1" fmla="*/ 34 h 79"/>
                <a:gd name="T2" fmla="*/ 2 w 158"/>
                <a:gd name="T3" fmla="*/ 37 h 79"/>
                <a:gd name="T4" fmla="*/ 0 w 158"/>
                <a:gd name="T5" fmla="*/ 42 h 79"/>
                <a:gd name="T6" fmla="*/ 2 w 158"/>
                <a:gd name="T7" fmla="*/ 53 h 79"/>
                <a:gd name="T8" fmla="*/ 5 w 158"/>
                <a:gd name="T9" fmla="*/ 53 h 79"/>
                <a:gd name="T10" fmla="*/ 13 w 158"/>
                <a:gd name="T11" fmla="*/ 48 h 79"/>
                <a:gd name="T12" fmla="*/ 21 w 158"/>
                <a:gd name="T13" fmla="*/ 48 h 79"/>
                <a:gd name="T14" fmla="*/ 29 w 158"/>
                <a:gd name="T15" fmla="*/ 42 h 79"/>
                <a:gd name="T16" fmla="*/ 26 w 158"/>
                <a:gd name="T17" fmla="*/ 37 h 79"/>
                <a:gd name="T18" fmla="*/ 18 w 158"/>
                <a:gd name="T19" fmla="*/ 34 h 79"/>
                <a:gd name="T20" fmla="*/ 18 w 158"/>
                <a:gd name="T21" fmla="*/ 34 h 79"/>
                <a:gd name="T22" fmla="*/ 18 w 158"/>
                <a:gd name="T23" fmla="*/ 34 h 79"/>
                <a:gd name="T24" fmla="*/ 13 w 158"/>
                <a:gd name="T25" fmla="*/ 29 h 79"/>
                <a:gd name="T26" fmla="*/ 21 w 158"/>
                <a:gd name="T27" fmla="*/ 27 h 79"/>
                <a:gd name="T28" fmla="*/ 21 w 158"/>
                <a:gd name="T29" fmla="*/ 21 h 79"/>
                <a:gd name="T30" fmla="*/ 5 w 158"/>
                <a:gd name="T31" fmla="*/ 21 h 79"/>
                <a:gd name="T32" fmla="*/ 5 w 158"/>
                <a:gd name="T33" fmla="*/ 27 h 79"/>
                <a:gd name="T34" fmla="*/ 10 w 158"/>
                <a:gd name="T35" fmla="*/ 29 h 79"/>
                <a:gd name="T36" fmla="*/ 10 w 158"/>
                <a:gd name="T37" fmla="*/ 29 h 79"/>
                <a:gd name="T38" fmla="*/ 10 w 158"/>
                <a:gd name="T39" fmla="*/ 29 h 79"/>
                <a:gd name="T40" fmla="*/ 150 w 158"/>
                <a:gd name="T41" fmla="*/ 11 h 79"/>
                <a:gd name="T42" fmla="*/ 158 w 158"/>
                <a:gd name="T43" fmla="*/ 11 h 79"/>
                <a:gd name="T44" fmla="*/ 142 w 158"/>
                <a:gd name="T45" fmla="*/ 8 h 79"/>
                <a:gd name="T46" fmla="*/ 108 w 158"/>
                <a:gd name="T47" fmla="*/ 3 h 79"/>
                <a:gd name="T48" fmla="*/ 84 w 158"/>
                <a:gd name="T49" fmla="*/ 0 h 79"/>
                <a:gd name="T50" fmla="*/ 79 w 158"/>
                <a:gd name="T51" fmla="*/ 3 h 79"/>
                <a:gd name="T52" fmla="*/ 66 w 158"/>
                <a:gd name="T53" fmla="*/ 8 h 79"/>
                <a:gd name="T54" fmla="*/ 55 w 158"/>
                <a:gd name="T55" fmla="*/ 8 h 79"/>
                <a:gd name="T56" fmla="*/ 52 w 158"/>
                <a:gd name="T57" fmla="*/ 11 h 79"/>
                <a:gd name="T58" fmla="*/ 36 w 158"/>
                <a:gd name="T59" fmla="*/ 13 h 79"/>
                <a:gd name="T60" fmla="*/ 39 w 158"/>
                <a:gd name="T61" fmla="*/ 19 h 79"/>
                <a:gd name="T62" fmla="*/ 36 w 158"/>
                <a:gd name="T63" fmla="*/ 29 h 79"/>
                <a:gd name="T64" fmla="*/ 39 w 158"/>
                <a:gd name="T65" fmla="*/ 34 h 79"/>
                <a:gd name="T66" fmla="*/ 47 w 158"/>
                <a:gd name="T67" fmla="*/ 45 h 79"/>
                <a:gd name="T68" fmla="*/ 58 w 158"/>
                <a:gd name="T69" fmla="*/ 45 h 79"/>
                <a:gd name="T70" fmla="*/ 66 w 158"/>
                <a:gd name="T71" fmla="*/ 45 h 79"/>
                <a:gd name="T72" fmla="*/ 66 w 158"/>
                <a:gd name="T73" fmla="*/ 48 h 79"/>
                <a:gd name="T74" fmla="*/ 63 w 158"/>
                <a:gd name="T75" fmla="*/ 61 h 79"/>
                <a:gd name="T76" fmla="*/ 79 w 158"/>
                <a:gd name="T77" fmla="*/ 53 h 79"/>
                <a:gd name="T78" fmla="*/ 97 w 158"/>
                <a:gd name="T79" fmla="*/ 56 h 79"/>
                <a:gd name="T80" fmla="*/ 118 w 158"/>
                <a:gd name="T81" fmla="*/ 69 h 79"/>
                <a:gd name="T82" fmla="*/ 134 w 158"/>
                <a:gd name="T83" fmla="*/ 69 h 79"/>
                <a:gd name="T84" fmla="*/ 150 w 158"/>
                <a:gd name="T85" fmla="*/ 74 h 79"/>
                <a:gd name="T86" fmla="*/ 153 w 158"/>
                <a:gd name="T87" fmla="*/ 74 h 79"/>
                <a:gd name="T88" fmla="*/ 142 w 158"/>
                <a:gd name="T89" fmla="*/ 69 h 79"/>
                <a:gd name="T90" fmla="*/ 145 w 158"/>
                <a:gd name="T91" fmla="*/ 53 h 79"/>
                <a:gd name="T92" fmla="*/ 142 w 158"/>
                <a:gd name="T93" fmla="*/ 45 h 79"/>
                <a:gd name="T94" fmla="*/ 142 w 158"/>
                <a:gd name="T95" fmla="*/ 34 h 79"/>
                <a:gd name="T96" fmla="*/ 142 w 158"/>
                <a:gd name="T97" fmla="*/ 21 h 79"/>
                <a:gd name="T98" fmla="*/ 145 w 158"/>
                <a:gd name="T99" fmla="*/ 19 h 79"/>
                <a:gd name="T100" fmla="*/ 145 w 158"/>
                <a:gd name="T101" fmla="*/ 19 h 79"/>
                <a:gd name="T102" fmla="*/ 145 w 158"/>
                <a:gd name="T103"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79">
                  <a:moveTo>
                    <a:pt x="18" y="34"/>
                  </a:moveTo>
                  <a:lnTo>
                    <a:pt x="10" y="34"/>
                  </a:lnTo>
                  <a:lnTo>
                    <a:pt x="5" y="37"/>
                  </a:lnTo>
                  <a:lnTo>
                    <a:pt x="2" y="37"/>
                  </a:lnTo>
                  <a:lnTo>
                    <a:pt x="0" y="37"/>
                  </a:lnTo>
                  <a:lnTo>
                    <a:pt x="0" y="42"/>
                  </a:lnTo>
                  <a:lnTo>
                    <a:pt x="2" y="48"/>
                  </a:lnTo>
                  <a:lnTo>
                    <a:pt x="2" y="53"/>
                  </a:lnTo>
                  <a:lnTo>
                    <a:pt x="2" y="56"/>
                  </a:lnTo>
                  <a:lnTo>
                    <a:pt x="5" y="53"/>
                  </a:lnTo>
                  <a:lnTo>
                    <a:pt x="10" y="48"/>
                  </a:lnTo>
                  <a:lnTo>
                    <a:pt x="13" y="48"/>
                  </a:lnTo>
                  <a:lnTo>
                    <a:pt x="18" y="45"/>
                  </a:lnTo>
                  <a:lnTo>
                    <a:pt x="21" y="48"/>
                  </a:lnTo>
                  <a:lnTo>
                    <a:pt x="26" y="45"/>
                  </a:lnTo>
                  <a:lnTo>
                    <a:pt x="29" y="42"/>
                  </a:lnTo>
                  <a:lnTo>
                    <a:pt x="31" y="42"/>
                  </a:lnTo>
                  <a:lnTo>
                    <a:pt x="26" y="37"/>
                  </a:lnTo>
                  <a:lnTo>
                    <a:pt x="18" y="34"/>
                  </a:lnTo>
                  <a:lnTo>
                    <a:pt x="18" y="34"/>
                  </a:lnTo>
                  <a:lnTo>
                    <a:pt x="18" y="34"/>
                  </a:lnTo>
                  <a:lnTo>
                    <a:pt x="18" y="34"/>
                  </a:lnTo>
                  <a:lnTo>
                    <a:pt x="18" y="34"/>
                  </a:lnTo>
                  <a:lnTo>
                    <a:pt x="18" y="34"/>
                  </a:lnTo>
                  <a:close/>
                  <a:moveTo>
                    <a:pt x="10" y="29"/>
                  </a:moveTo>
                  <a:lnTo>
                    <a:pt x="13" y="29"/>
                  </a:lnTo>
                  <a:lnTo>
                    <a:pt x="18" y="29"/>
                  </a:lnTo>
                  <a:lnTo>
                    <a:pt x="21" y="27"/>
                  </a:lnTo>
                  <a:lnTo>
                    <a:pt x="26" y="21"/>
                  </a:lnTo>
                  <a:lnTo>
                    <a:pt x="21" y="21"/>
                  </a:lnTo>
                  <a:lnTo>
                    <a:pt x="13" y="19"/>
                  </a:lnTo>
                  <a:lnTo>
                    <a:pt x="5" y="21"/>
                  </a:lnTo>
                  <a:lnTo>
                    <a:pt x="0" y="21"/>
                  </a:lnTo>
                  <a:lnTo>
                    <a:pt x="5" y="27"/>
                  </a:lnTo>
                  <a:lnTo>
                    <a:pt x="10" y="29"/>
                  </a:lnTo>
                  <a:lnTo>
                    <a:pt x="10" y="29"/>
                  </a:lnTo>
                  <a:lnTo>
                    <a:pt x="10" y="29"/>
                  </a:lnTo>
                  <a:lnTo>
                    <a:pt x="10" y="29"/>
                  </a:lnTo>
                  <a:lnTo>
                    <a:pt x="10" y="29"/>
                  </a:lnTo>
                  <a:lnTo>
                    <a:pt x="10" y="29"/>
                  </a:lnTo>
                  <a:close/>
                  <a:moveTo>
                    <a:pt x="145" y="19"/>
                  </a:moveTo>
                  <a:lnTo>
                    <a:pt x="150" y="11"/>
                  </a:lnTo>
                  <a:lnTo>
                    <a:pt x="153" y="11"/>
                  </a:lnTo>
                  <a:lnTo>
                    <a:pt x="158" y="11"/>
                  </a:lnTo>
                  <a:lnTo>
                    <a:pt x="150" y="8"/>
                  </a:lnTo>
                  <a:lnTo>
                    <a:pt x="142" y="8"/>
                  </a:lnTo>
                  <a:lnTo>
                    <a:pt x="126" y="8"/>
                  </a:lnTo>
                  <a:lnTo>
                    <a:pt x="108" y="3"/>
                  </a:lnTo>
                  <a:lnTo>
                    <a:pt x="97" y="3"/>
                  </a:lnTo>
                  <a:lnTo>
                    <a:pt x="84" y="0"/>
                  </a:lnTo>
                  <a:lnTo>
                    <a:pt x="84" y="3"/>
                  </a:lnTo>
                  <a:lnTo>
                    <a:pt x="79" y="3"/>
                  </a:lnTo>
                  <a:lnTo>
                    <a:pt x="66" y="3"/>
                  </a:lnTo>
                  <a:lnTo>
                    <a:pt x="66" y="8"/>
                  </a:lnTo>
                  <a:lnTo>
                    <a:pt x="58" y="8"/>
                  </a:lnTo>
                  <a:lnTo>
                    <a:pt x="55" y="8"/>
                  </a:lnTo>
                  <a:lnTo>
                    <a:pt x="47" y="8"/>
                  </a:lnTo>
                  <a:lnTo>
                    <a:pt x="52" y="11"/>
                  </a:lnTo>
                  <a:lnTo>
                    <a:pt x="44" y="11"/>
                  </a:lnTo>
                  <a:lnTo>
                    <a:pt x="36" y="13"/>
                  </a:lnTo>
                  <a:lnTo>
                    <a:pt x="36" y="21"/>
                  </a:lnTo>
                  <a:lnTo>
                    <a:pt x="39" y="19"/>
                  </a:lnTo>
                  <a:lnTo>
                    <a:pt x="36" y="27"/>
                  </a:lnTo>
                  <a:lnTo>
                    <a:pt x="36" y="29"/>
                  </a:lnTo>
                  <a:lnTo>
                    <a:pt x="39" y="29"/>
                  </a:lnTo>
                  <a:lnTo>
                    <a:pt x="39" y="34"/>
                  </a:lnTo>
                  <a:lnTo>
                    <a:pt x="39" y="37"/>
                  </a:lnTo>
                  <a:lnTo>
                    <a:pt x="47" y="45"/>
                  </a:lnTo>
                  <a:lnTo>
                    <a:pt x="55" y="45"/>
                  </a:lnTo>
                  <a:lnTo>
                    <a:pt x="58" y="45"/>
                  </a:lnTo>
                  <a:lnTo>
                    <a:pt x="63" y="42"/>
                  </a:lnTo>
                  <a:lnTo>
                    <a:pt x="66" y="45"/>
                  </a:lnTo>
                  <a:lnTo>
                    <a:pt x="66" y="48"/>
                  </a:lnTo>
                  <a:lnTo>
                    <a:pt x="66" y="48"/>
                  </a:lnTo>
                  <a:lnTo>
                    <a:pt x="66" y="48"/>
                  </a:lnTo>
                  <a:lnTo>
                    <a:pt x="63" y="61"/>
                  </a:lnTo>
                  <a:lnTo>
                    <a:pt x="71" y="56"/>
                  </a:lnTo>
                  <a:lnTo>
                    <a:pt x="79" y="53"/>
                  </a:lnTo>
                  <a:lnTo>
                    <a:pt x="84" y="53"/>
                  </a:lnTo>
                  <a:lnTo>
                    <a:pt x="97" y="56"/>
                  </a:lnTo>
                  <a:lnTo>
                    <a:pt x="113" y="64"/>
                  </a:lnTo>
                  <a:lnTo>
                    <a:pt x="118" y="69"/>
                  </a:lnTo>
                  <a:lnTo>
                    <a:pt x="124" y="69"/>
                  </a:lnTo>
                  <a:lnTo>
                    <a:pt x="134" y="69"/>
                  </a:lnTo>
                  <a:lnTo>
                    <a:pt x="142" y="71"/>
                  </a:lnTo>
                  <a:lnTo>
                    <a:pt x="150" y="74"/>
                  </a:lnTo>
                  <a:lnTo>
                    <a:pt x="153" y="79"/>
                  </a:lnTo>
                  <a:lnTo>
                    <a:pt x="153" y="74"/>
                  </a:lnTo>
                  <a:lnTo>
                    <a:pt x="145" y="71"/>
                  </a:lnTo>
                  <a:lnTo>
                    <a:pt x="142" y="69"/>
                  </a:lnTo>
                  <a:lnTo>
                    <a:pt x="153" y="61"/>
                  </a:lnTo>
                  <a:lnTo>
                    <a:pt x="145" y="53"/>
                  </a:lnTo>
                  <a:lnTo>
                    <a:pt x="142" y="48"/>
                  </a:lnTo>
                  <a:lnTo>
                    <a:pt x="142" y="45"/>
                  </a:lnTo>
                  <a:lnTo>
                    <a:pt x="142" y="42"/>
                  </a:lnTo>
                  <a:lnTo>
                    <a:pt x="142" y="34"/>
                  </a:lnTo>
                  <a:lnTo>
                    <a:pt x="139" y="29"/>
                  </a:lnTo>
                  <a:lnTo>
                    <a:pt x="142" y="21"/>
                  </a:lnTo>
                  <a:lnTo>
                    <a:pt x="145" y="19"/>
                  </a:lnTo>
                  <a:lnTo>
                    <a:pt x="145" y="19"/>
                  </a:lnTo>
                  <a:lnTo>
                    <a:pt x="145" y="19"/>
                  </a:lnTo>
                  <a:lnTo>
                    <a:pt x="145" y="19"/>
                  </a:lnTo>
                  <a:lnTo>
                    <a:pt x="145" y="19"/>
                  </a:lnTo>
                  <a:lnTo>
                    <a:pt x="145" y="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19" name="Freeform 20">
              <a:extLst>
                <a:ext uri="{FF2B5EF4-FFF2-40B4-BE49-F238E27FC236}">
                  <a16:creationId xmlns:a16="http://schemas.microsoft.com/office/drawing/2014/main" id="{53CB41F3-4A4D-473B-91D7-5A072C350C98}"/>
                </a:ext>
              </a:extLst>
            </p:cNvPr>
            <p:cNvSpPr>
              <a:spLocks noEditPoints="1"/>
            </p:cNvSpPr>
            <p:nvPr/>
          </p:nvSpPr>
          <p:spPr bwMode="auto">
            <a:xfrm>
              <a:off x="6364288" y="2378224"/>
              <a:ext cx="192088" cy="166687"/>
            </a:xfrm>
            <a:custGeom>
              <a:avLst/>
              <a:gdLst>
                <a:gd name="T0" fmla="*/ 60 w 121"/>
                <a:gd name="T1" fmla="*/ 37 h 105"/>
                <a:gd name="T2" fmla="*/ 60 w 121"/>
                <a:gd name="T3" fmla="*/ 34 h 105"/>
                <a:gd name="T4" fmla="*/ 66 w 121"/>
                <a:gd name="T5" fmla="*/ 15 h 105"/>
                <a:gd name="T6" fmla="*/ 66 w 121"/>
                <a:gd name="T7" fmla="*/ 5 h 105"/>
                <a:gd name="T8" fmla="*/ 47 w 121"/>
                <a:gd name="T9" fmla="*/ 7 h 105"/>
                <a:gd name="T10" fmla="*/ 24 w 121"/>
                <a:gd name="T11" fmla="*/ 18 h 105"/>
                <a:gd name="T12" fmla="*/ 8 w 121"/>
                <a:gd name="T13" fmla="*/ 31 h 105"/>
                <a:gd name="T14" fmla="*/ 16 w 121"/>
                <a:gd name="T15" fmla="*/ 26 h 105"/>
                <a:gd name="T16" fmla="*/ 39 w 121"/>
                <a:gd name="T17" fmla="*/ 23 h 105"/>
                <a:gd name="T18" fmla="*/ 31 w 121"/>
                <a:gd name="T19" fmla="*/ 34 h 105"/>
                <a:gd name="T20" fmla="*/ 31 w 121"/>
                <a:gd name="T21" fmla="*/ 37 h 105"/>
                <a:gd name="T22" fmla="*/ 26 w 121"/>
                <a:gd name="T23" fmla="*/ 34 h 105"/>
                <a:gd name="T24" fmla="*/ 16 w 121"/>
                <a:gd name="T25" fmla="*/ 42 h 105"/>
                <a:gd name="T26" fmla="*/ 5 w 121"/>
                <a:gd name="T27" fmla="*/ 34 h 105"/>
                <a:gd name="T28" fmla="*/ 5 w 121"/>
                <a:gd name="T29" fmla="*/ 58 h 105"/>
                <a:gd name="T30" fmla="*/ 5 w 121"/>
                <a:gd name="T31" fmla="*/ 66 h 105"/>
                <a:gd name="T32" fmla="*/ 8 w 121"/>
                <a:gd name="T33" fmla="*/ 76 h 105"/>
                <a:gd name="T34" fmla="*/ 16 w 121"/>
                <a:gd name="T35" fmla="*/ 84 h 105"/>
                <a:gd name="T36" fmla="*/ 16 w 121"/>
                <a:gd name="T37" fmla="*/ 95 h 105"/>
                <a:gd name="T38" fmla="*/ 34 w 121"/>
                <a:gd name="T39" fmla="*/ 97 h 105"/>
                <a:gd name="T40" fmla="*/ 47 w 121"/>
                <a:gd name="T41" fmla="*/ 97 h 105"/>
                <a:gd name="T42" fmla="*/ 39 w 121"/>
                <a:gd name="T43" fmla="*/ 87 h 105"/>
                <a:gd name="T44" fmla="*/ 42 w 121"/>
                <a:gd name="T45" fmla="*/ 79 h 105"/>
                <a:gd name="T46" fmla="*/ 42 w 121"/>
                <a:gd name="T47" fmla="*/ 68 h 105"/>
                <a:gd name="T48" fmla="*/ 53 w 121"/>
                <a:gd name="T49" fmla="*/ 66 h 105"/>
                <a:gd name="T50" fmla="*/ 58 w 121"/>
                <a:gd name="T51" fmla="*/ 58 h 105"/>
                <a:gd name="T52" fmla="*/ 66 w 121"/>
                <a:gd name="T53" fmla="*/ 52 h 105"/>
                <a:gd name="T54" fmla="*/ 76 w 121"/>
                <a:gd name="T55" fmla="*/ 50 h 105"/>
                <a:gd name="T56" fmla="*/ 76 w 121"/>
                <a:gd name="T57" fmla="*/ 42 h 105"/>
                <a:gd name="T58" fmla="*/ 76 w 121"/>
                <a:gd name="T59" fmla="*/ 42 h 105"/>
                <a:gd name="T60" fmla="*/ 60 w 121"/>
                <a:gd name="T61" fmla="*/ 76 h 105"/>
                <a:gd name="T62" fmla="*/ 47 w 121"/>
                <a:gd name="T63" fmla="*/ 76 h 105"/>
                <a:gd name="T64" fmla="*/ 58 w 121"/>
                <a:gd name="T65" fmla="*/ 87 h 105"/>
                <a:gd name="T66" fmla="*/ 74 w 121"/>
                <a:gd name="T67" fmla="*/ 87 h 105"/>
                <a:gd name="T68" fmla="*/ 68 w 121"/>
                <a:gd name="T69" fmla="*/ 76 h 105"/>
                <a:gd name="T70" fmla="*/ 68 w 121"/>
                <a:gd name="T71" fmla="*/ 71 h 105"/>
                <a:gd name="T72" fmla="*/ 68 w 121"/>
                <a:gd name="T73" fmla="*/ 71 h 105"/>
                <a:gd name="T74" fmla="*/ 121 w 121"/>
                <a:gd name="T75" fmla="*/ 58 h 105"/>
                <a:gd name="T76" fmla="*/ 103 w 121"/>
                <a:gd name="T77" fmla="*/ 58 h 105"/>
                <a:gd name="T78" fmla="*/ 103 w 121"/>
                <a:gd name="T79" fmla="*/ 68 h 105"/>
                <a:gd name="T80" fmla="*/ 103 w 121"/>
                <a:gd name="T81" fmla="*/ 66 h 105"/>
                <a:gd name="T82" fmla="*/ 100 w 121"/>
                <a:gd name="T83" fmla="*/ 60 h 105"/>
                <a:gd name="T84" fmla="*/ 87 w 121"/>
                <a:gd name="T85" fmla="*/ 66 h 105"/>
                <a:gd name="T86" fmla="*/ 84 w 121"/>
                <a:gd name="T87" fmla="*/ 76 h 105"/>
                <a:gd name="T88" fmla="*/ 87 w 121"/>
                <a:gd name="T89" fmla="*/ 84 h 105"/>
                <a:gd name="T90" fmla="*/ 100 w 121"/>
                <a:gd name="T91" fmla="*/ 87 h 105"/>
                <a:gd name="T92" fmla="*/ 111 w 121"/>
                <a:gd name="T93" fmla="*/ 92 h 105"/>
                <a:gd name="T94" fmla="*/ 113 w 121"/>
                <a:gd name="T95" fmla="*/ 84 h 105"/>
                <a:gd name="T96" fmla="*/ 111 w 121"/>
                <a:gd name="T97" fmla="*/ 76 h 105"/>
                <a:gd name="T98" fmla="*/ 121 w 121"/>
                <a:gd name="T99" fmla="*/ 68 h 105"/>
                <a:gd name="T100" fmla="*/ 119 w 121"/>
                <a:gd name="T101" fmla="*/ 60 h 105"/>
                <a:gd name="T102" fmla="*/ 119 w 121"/>
                <a:gd name="T103" fmla="*/ 60 h 105"/>
                <a:gd name="T104" fmla="*/ 100 w 121"/>
                <a:gd name="T105" fmla="*/ 97 h 105"/>
                <a:gd name="T106" fmla="*/ 84 w 121"/>
                <a:gd name="T107" fmla="*/ 95 h 105"/>
                <a:gd name="T108" fmla="*/ 87 w 121"/>
                <a:gd name="T109" fmla="*/ 103 h 105"/>
                <a:gd name="T110" fmla="*/ 100 w 121"/>
                <a:gd name="T111" fmla="*/ 100 h 105"/>
                <a:gd name="T112" fmla="*/ 105 w 121"/>
                <a:gd name="T113" fmla="*/ 95 h 105"/>
                <a:gd name="T114" fmla="*/ 100 w 121"/>
                <a:gd name="T115" fmla="*/ 97 h 105"/>
                <a:gd name="T116" fmla="*/ 100 w 121"/>
                <a:gd name="T117" fmla="*/ 97 h 105"/>
                <a:gd name="T118" fmla="*/ 8 w 121"/>
                <a:gd name="T119" fmla="*/ 97 h 105"/>
                <a:gd name="T120" fmla="*/ 8 w 121"/>
                <a:gd name="T121" fmla="*/ 97 h 105"/>
                <a:gd name="T122" fmla="*/ 8 w 121"/>
                <a:gd name="T123"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05">
                  <a:moveTo>
                    <a:pt x="76" y="42"/>
                  </a:moveTo>
                  <a:lnTo>
                    <a:pt x="66" y="37"/>
                  </a:lnTo>
                  <a:lnTo>
                    <a:pt x="60" y="37"/>
                  </a:lnTo>
                  <a:lnTo>
                    <a:pt x="58" y="42"/>
                  </a:lnTo>
                  <a:lnTo>
                    <a:pt x="58" y="37"/>
                  </a:lnTo>
                  <a:lnTo>
                    <a:pt x="60" y="34"/>
                  </a:lnTo>
                  <a:lnTo>
                    <a:pt x="58" y="26"/>
                  </a:lnTo>
                  <a:lnTo>
                    <a:pt x="58" y="23"/>
                  </a:lnTo>
                  <a:lnTo>
                    <a:pt x="66" y="15"/>
                  </a:lnTo>
                  <a:lnTo>
                    <a:pt x="66" y="10"/>
                  </a:lnTo>
                  <a:lnTo>
                    <a:pt x="66" y="7"/>
                  </a:lnTo>
                  <a:lnTo>
                    <a:pt x="66" y="5"/>
                  </a:lnTo>
                  <a:lnTo>
                    <a:pt x="68" y="0"/>
                  </a:lnTo>
                  <a:lnTo>
                    <a:pt x="58" y="5"/>
                  </a:lnTo>
                  <a:lnTo>
                    <a:pt x="47" y="7"/>
                  </a:lnTo>
                  <a:lnTo>
                    <a:pt x="42" y="15"/>
                  </a:lnTo>
                  <a:lnTo>
                    <a:pt x="34" y="18"/>
                  </a:lnTo>
                  <a:lnTo>
                    <a:pt x="24" y="18"/>
                  </a:lnTo>
                  <a:lnTo>
                    <a:pt x="13" y="23"/>
                  </a:lnTo>
                  <a:lnTo>
                    <a:pt x="8" y="26"/>
                  </a:lnTo>
                  <a:lnTo>
                    <a:pt x="8" y="31"/>
                  </a:lnTo>
                  <a:lnTo>
                    <a:pt x="13" y="34"/>
                  </a:lnTo>
                  <a:lnTo>
                    <a:pt x="16" y="31"/>
                  </a:lnTo>
                  <a:lnTo>
                    <a:pt x="16" y="26"/>
                  </a:lnTo>
                  <a:lnTo>
                    <a:pt x="24" y="23"/>
                  </a:lnTo>
                  <a:lnTo>
                    <a:pt x="26" y="23"/>
                  </a:lnTo>
                  <a:lnTo>
                    <a:pt x="39" y="23"/>
                  </a:lnTo>
                  <a:lnTo>
                    <a:pt x="31" y="26"/>
                  </a:lnTo>
                  <a:lnTo>
                    <a:pt x="31" y="31"/>
                  </a:lnTo>
                  <a:lnTo>
                    <a:pt x="31" y="34"/>
                  </a:lnTo>
                  <a:lnTo>
                    <a:pt x="34" y="37"/>
                  </a:lnTo>
                  <a:lnTo>
                    <a:pt x="34" y="42"/>
                  </a:lnTo>
                  <a:lnTo>
                    <a:pt x="31" y="37"/>
                  </a:lnTo>
                  <a:lnTo>
                    <a:pt x="26" y="37"/>
                  </a:lnTo>
                  <a:lnTo>
                    <a:pt x="31" y="34"/>
                  </a:lnTo>
                  <a:lnTo>
                    <a:pt x="26" y="34"/>
                  </a:lnTo>
                  <a:lnTo>
                    <a:pt x="24" y="34"/>
                  </a:lnTo>
                  <a:lnTo>
                    <a:pt x="21" y="37"/>
                  </a:lnTo>
                  <a:lnTo>
                    <a:pt x="16" y="42"/>
                  </a:lnTo>
                  <a:lnTo>
                    <a:pt x="16" y="37"/>
                  </a:lnTo>
                  <a:lnTo>
                    <a:pt x="8" y="37"/>
                  </a:lnTo>
                  <a:lnTo>
                    <a:pt x="5" y="34"/>
                  </a:lnTo>
                  <a:lnTo>
                    <a:pt x="5" y="37"/>
                  </a:lnTo>
                  <a:lnTo>
                    <a:pt x="0" y="50"/>
                  </a:lnTo>
                  <a:lnTo>
                    <a:pt x="5" y="58"/>
                  </a:lnTo>
                  <a:lnTo>
                    <a:pt x="8" y="60"/>
                  </a:lnTo>
                  <a:lnTo>
                    <a:pt x="8" y="66"/>
                  </a:lnTo>
                  <a:lnTo>
                    <a:pt x="5" y="66"/>
                  </a:lnTo>
                  <a:lnTo>
                    <a:pt x="5" y="68"/>
                  </a:lnTo>
                  <a:lnTo>
                    <a:pt x="5" y="76"/>
                  </a:lnTo>
                  <a:lnTo>
                    <a:pt x="8" y="76"/>
                  </a:lnTo>
                  <a:lnTo>
                    <a:pt x="8" y="71"/>
                  </a:lnTo>
                  <a:lnTo>
                    <a:pt x="16" y="79"/>
                  </a:lnTo>
                  <a:lnTo>
                    <a:pt x="16" y="84"/>
                  </a:lnTo>
                  <a:lnTo>
                    <a:pt x="13" y="87"/>
                  </a:lnTo>
                  <a:lnTo>
                    <a:pt x="16" y="87"/>
                  </a:lnTo>
                  <a:lnTo>
                    <a:pt x="16" y="95"/>
                  </a:lnTo>
                  <a:lnTo>
                    <a:pt x="21" y="95"/>
                  </a:lnTo>
                  <a:lnTo>
                    <a:pt x="31" y="97"/>
                  </a:lnTo>
                  <a:lnTo>
                    <a:pt x="34" y="97"/>
                  </a:lnTo>
                  <a:lnTo>
                    <a:pt x="39" y="95"/>
                  </a:lnTo>
                  <a:lnTo>
                    <a:pt x="42" y="95"/>
                  </a:lnTo>
                  <a:lnTo>
                    <a:pt x="47" y="97"/>
                  </a:lnTo>
                  <a:lnTo>
                    <a:pt x="42" y="92"/>
                  </a:lnTo>
                  <a:lnTo>
                    <a:pt x="39" y="92"/>
                  </a:lnTo>
                  <a:lnTo>
                    <a:pt x="39" y="87"/>
                  </a:lnTo>
                  <a:lnTo>
                    <a:pt x="42" y="87"/>
                  </a:lnTo>
                  <a:lnTo>
                    <a:pt x="42" y="84"/>
                  </a:lnTo>
                  <a:lnTo>
                    <a:pt x="42" y="79"/>
                  </a:lnTo>
                  <a:lnTo>
                    <a:pt x="42" y="76"/>
                  </a:lnTo>
                  <a:lnTo>
                    <a:pt x="47" y="71"/>
                  </a:lnTo>
                  <a:lnTo>
                    <a:pt x="42" y="68"/>
                  </a:lnTo>
                  <a:lnTo>
                    <a:pt x="47" y="68"/>
                  </a:lnTo>
                  <a:lnTo>
                    <a:pt x="53" y="68"/>
                  </a:lnTo>
                  <a:lnTo>
                    <a:pt x="53" y="66"/>
                  </a:lnTo>
                  <a:lnTo>
                    <a:pt x="50" y="66"/>
                  </a:lnTo>
                  <a:lnTo>
                    <a:pt x="58" y="60"/>
                  </a:lnTo>
                  <a:lnTo>
                    <a:pt x="58" y="58"/>
                  </a:lnTo>
                  <a:lnTo>
                    <a:pt x="60" y="50"/>
                  </a:lnTo>
                  <a:lnTo>
                    <a:pt x="66" y="50"/>
                  </a:lnTo>
                  <a:lnTo>
                    <a:pt x="66" y="52"/>
                  </a:lnTo>
                  <a:lnTo>
                    <a:pt x="68" y="52"/>
                  </a:lnTo>
                  <a:lnTo>
                    <a:pt x="74" y="52"/>
                  </a:lnTo>
                  <a:lnTo>
                    <a:pt x="76" y="50"/>
                  </a:lnTo>
                  <a:lnTo>
                    <a:pt x="76" y="42"/>
                  </a:lnTo>
                  <a:lnTo>
                    <a:pt x="76" y="42"/>
                  </a:lnTo>
                  <a:lnTo>
                    <a:pt x="76" y="42"/>
                  </a:lnTo>
                  <a:lnTo>
                    <a:pt x="76" y="42"/>
                  </a:lnTo>
                  <a:lnTo>
                    <a:pt x="76" y="42"/>
                  </a:lnTo>
                  <a:lnTo>
                    <a:pt x="76" y="42"/>
                  </a:lnTo>
                  <a:close/>
                  <a:moveTo>
                    <a:pt x="68" y="71"/>
                  </a:moveTo>
                  <a:lnTo>
                    <a:pt x="66" y="76"/>
                  </a:lnTo>
                  <a:lnTo>
                    <a:pt x="60" y="76"/>
                  </a:lnTo>
                  <a:lnTo>
                    <a:pt x="60" y="71"/>
                  </a:lnTo>
                  <a:lnTo>
                    <a:pt x="58" y="71"/>
                  </a:lnTo>
                  <a:lnTo>
                    <a:pt x="47" y="76"/>
                  </a:lnTo>
                  <a:lnTo>
                    <a:pt x="50" y="79"/>
                  </a:lnTo>
                  <a:lnTo>
                    <a:pt x="53" y="87"/>
                  </a:lnTo>
                  <a:lnTo>
                    <a:pt x="58" y="87"/>
                  </a:lnTo>
                  <a:lnTo>
                    <a:pt x="60" y="92"/>
                  </a:lnTo>
                  <a:lnTo>
                    <a:pt x="68" y="92"/>
                  </a:lnTo>
                  <a:lnTo>
                    <a:pt x="74" y="87"/>
                  </a:lnTo>
                  <a:lnTo>
                    <a:pt x="74" y="84"/>
                  </a:lnTo>
                  <a:lnTo>
                    <a:pt x="74" y="79"/>
                  </a:lnTo>
                  <a:lnTo>
                    <a:pt x="68" y="76"/>
                  </a:lnTo>
                  <a:lnTo>
                    <a:pt x="74" y="76"/>
                  </a:lnTo>
                  <a:lnTo>
                    <a:pt x="68" y="71"/>
                  </a:lnTo>
                  <a:lnTo>
                    <a:pt x="68" y="71"/>
                  </a:lnTo>
                  <a:lnTo>
                    <a:pt x="68" y="71"/>
                  </a:lnTo>
                  <a:lnTo>
                    <a:pt x="68" y="71"/>
                  </a:lnTo>
                  <a:lnTo>
                    <a:pt x="68" y="71"/>
                  </a:lnTo>
                  <a:lnTo>
                    <a:pt x="68" y="71"/>
                  </a:lnTo>
                  <a:close/>
                  <a:moveTo>
                    <a:pt x="119" y="60"/>
                  </a:moveTo>
                  <a:lnTo>
                    <a:pt x="121" y="58"/>
                  </a:lnTo>
                  <a:lnTo>
                    <a:pt x="119" y="52"/>
                  </a:lnTo>
                  <a:lnTo>
                    <a:pt x="111" y="52"/>
                  </a:lnTo>
                  <a:lnTo>
                    <a:pt x="103" y="58"/>
                  </a:lnTo>
                  <a:lnTo>
                    <a:pt x="105" y="66"/>
                  </a:lnTo>
                  <a:lnTo>
                    <a:pt x="105" y="68"/>
                  </a:lnTo>
                  <a:lnTo>
                    <a:pt x="103" y="68"/>
                  </a:lnTo>
                  <a:lnTo>
                    <a:pt x="105" y="66"/>
                  </a:lnTo>
                  <a:lnTo>
                    <a:pt x="103" y="60"/>
                  </a:lnTo>
                  <a:lnTo>
                    <a:pt x="103" y="66"/>
                  </a:lnTo>
                  <a:lnTo>
                    <a:pt x="100" y="68"/>
                  </a:lnTo>
                  <a:lnTo>
                    <a:pt x="95" y="66"/>
                  </a:lnTo>
                  <a:lnTo>
                    <a:pt x="100" y="60"/>
                  </a:lnTo>
                  <a:lnTo>
                    <a:pt x="95" y="60"/>
                  </a:lnTo>
                  <a:lnTo>
                    <a:pt x="92" y="60"/>
                  </a:lnTo>
                  <a:lnTo>
                    <a:pt x="87" y="66"/>
                  </a:lnTo>
                  <a:lnTo>
                    <a:pt x="84" y="66"/>
                  </a:lnTo>
                  <a:lnTo>
                    <a:pt x="76" y="68"/>
                  </a:lnTo>
                  <a:lnTo>
                    <a:pt x="84" y="76"/>
                  </a:lnTo>
                  <a:lnTo>
                    <a:pt x="84" y="79"/>
                  </a:lnTo>
                  <a:lnTo>
                    <a:pt x="79" y="79"/>
                  </a:lnTo>
                  <a:lnTo>
                    <a:pt x="87" y="84"/>
                  </a:lnTo>
                  <a:lnTo>
                    <a:pt x="95" y="84"/>
                  </a:lnTo>
                  <a:lnTo>
                    <a:pt x="95" y="87"/>
                  </a:lnTo>
                  <a:lnTo>
                    <a:pt x="100" y="87"/>
                  </a:lnTo>
                  <a:lnTo>
                    <a:pt x="100" y="92"/>
                  </a:lnTo>
                  <a:lnTo>
                    <a:pt x="103" y="92"/>
                  </a:lnTo>
                  <a:lnTo>
                    <a:pt x="111" y="92"/>
                  </a:lnTo>
                  <a:lnTo>
                    <a:pt x="105" y="87"/>
                  </a:lnTo>
                  <a:lnTo>
                    <a:pt x="111" y="87"/>
                  </a:lnTo>
                  <a:lnTo>
                    <a:pt x="113" y="84"/>
                  </a:lnTo>
                  <a:lnTo>
                    <a:pt x="119" y="84"/>
                  </a:lnTo>
                  <a:lnTo>
                    <a:pt x="113" y="79"/>
                  </a:lnTo>
                  <a:lnTo>
                    <a:pt x="111" y="76"/>
                  </a:lnTo>
                  <a:lnTo>
                    <a:pt x="113" y="71"/>
                  </a:lnTo>
                  <a:lnTo>
                    <a:pt x="119" y="68"/>
                  </a:lnTo>
                  <a:lnTo>
                    <a:pt x="121" y="68"/>
                  </a:lnTo>
                  <a:lnTo>
                    <a:pt x="119" y="66"/>
                  </a:lnTo>
                  <a:lnTo>
                    <a:pt x="119" y="60"/>
                  </a:lnTo>
                  <a:lnTo>
                    <a:pt x="119" y="60"/>
                  </a:lnTo>
                  <a:lnTo>
                    <a:pt x="119" y="60"/>
                  </a:lnTo>
                  <a:lnTo>
                    <a:pt x="119" y="60"/>
                  </a:lnTo>
                  <a:lnTo>
                    <a:pt x="119" y="60"/>
                  </a:lnTo>
                  <a:lnTo>
                    <a:pt x="119" y="60"/>
                  </a:lnTo>
                  <a:close/>
                  <a:moveTo>
                    <a:pt x="100" y="97"/>
                  </a:moveTo>
                  <a:lnTo>
                    <a:pt x="100" y="97"/>
                  </a:lnTo>
                  <a:lnTo>
                    <a:pt x="95" y="97"/>
                  </a:lnTo>
                  <a:lnTo>
                    <a:pt x="87" y="95"/>
                  </a:lnTo>
                  <a:lnTo>
                    <a:pt x="84" y="95"/>
                  </a:lnTo>
                  <a:lnTo>
                    <a:pt x="79" y="95"/>
                  </a:lnTo>
                  <a:lnTo>
                    <a:pt x="79" y="97"/>
                  </a:lnTo>
                  <a:lnTo>
                    <a:pt x="87" y="103"/>
                  </a:lnTo>
                  <a:lnTo>
                    <a:pt x="95" y="105"/>
                  </a:lnTo>
                  <a:lnTo>
                    <a:pt x="100" y="103"/>
                  </a:lnTo>
                  <a:lnTo>
                    <a:pt x="100" y="100"/>
                  </a:lnTo>
                  <a:lnTo>
                    <a:pt x="103" y="105"/>
                  </a:lnTo>
                  <a:lnTo>
                    <a:pt x="105" y="97"/>
                  </a:lnTo>
                  <a:lnTo>
                    <a:pt x="105" y="95"/>
                  </a:lnTo>
                  <a:lnTo>
                    <a:pt x="103" y="92"/>
                  </a:lnTo>
                  <a:lnTo>
                    <a:pt x="100" y="95"/>
                  </a:lnTo>
                  <a:lnTo>
                    <a:pt x="100" y="97"/>
                  </a:lnTo>
                  <a:lnTo>
                    <a:pt x="100" y="97"/>
                  </a:lnTo>
                  <a:lnTo>
                    <a:pt x="100" y="97"/>
                  </a:lnTo>
                  <a:lnTo>
                    <a:pt x="100" y="97"/>
                  </a:lnTo>
                  <a:lnTo>
                    <a:pt x="100" y="97"/>
                  </a:lnTo>
                  <a:lnTo>
                    <a:pt x="100" y="97"/>
                  </a:lnTo>
                  <a:close/>
                  <a:moveTo>
                    <a:pt x="8" y="97"/>
                  </a:moveTo>
                  <a:lnTo>
                    <a:pt x="13" y="95"/>
                  </a:lnTo>
                  <a:lnTo>
                    <a:pt x="8" y="95"/>
                  </a:lnTo>
                  <a:lnTo>
                    <a:pt x="8" y="97"/>
                  </a:lnTo>
                  <a:lnTo>
                    <a:pt x="8" y="97"/>
                  </a:lnTo>
                  <a:lnTo>
                    <a:pt x="8" y="97"/>
                  </a:lnTo>
                  <a:lnTo>
                    <a:pt x="8" y="97"/>
                  </a:lnTo>
                  <a:lnTo>
                    <a:pt x="8" y="97"/>
                  </a:lnTo>
                  <a:lnTo>
                    <a:pt x="8" y="9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0" name="Freeform 21">
              <a:extLst>
                <a:ext uri="{FF2B5EF4-FFF2-40B4-BE49-F238E27FC236}">
                  <a16:creationId xmlns:a16="http://schemas.microsoft.com/office/drawing/2014/main" id="{853151B8-19C9-4B39-B8B1-D520DC89D87A}"/>
                </a:ext>
              </a:extLst>
            </p:cNvPr>
            <p:cNvSpPr>
              <a:spLocks/>
            </p:cNvSpPr>
            <p:nvPr/>
          </p:nvSpPr>
          <p:spPr bwMode="auto">
            <a:xfrm>
              <a:off x="6845300" y="3010049"/>
              <a:ext cx="198438" cy="244475"/>
            </a:xfrm>
            <a:custGeom>
              <a:avLst/>
              <a:gdLst>
                <a:gd name="T0" fmla="*/ 41 w 47"/>
                <a:gd name="T1" fmla="*/ 34 h 58"/>
                <a:gd name="T2" fmla="*/ 40 w 47"/>
                <a:gd name="T3" fmla="*/ 31 h 58"/>
                <a:gd name="T4" fmla="*/ 40 w 47"/>
                <a:gd name="T5" fmla="*/ 30 h 58"/>
                <a:gd name="T6" fmla="*/ 40 w 47"/>
                <a:gd name="T7" fmla="*/ 24 h 58"/>
                <a:gd name="T8" fmla="*/ 43 w 47"/>
                <a:gd name="T9" fmla="*/ 23 h 58"/>
                <a:gd name="T10" fmla="*/ 39 w 47"/>
                <a:gd name="T11" fmla="*/ 21 h 58"/>
                <a:gd name="T12" fmla="*/ 34 w 47"/>
                <a:gd name="T13" fmla="*/ 21 h 58"/>
                <a:gd name="T14" fmla="*/ 27 w 47"/>
                <a:gd name="T15" fmla="*/ 18 h 58"/>
                <a:gd name="T16" fmla="*/ 27 w 47"/>
                <a:gd name="T17" fmla="*/ 15 h 58"/>
                <a:gd name="T18" fmla="*/ 29 w 47"/>
                <a:gd name="T19" fmla="*/ 14 h 58"/>
                <a:gd name="T20" fmla="*/ 20 w 47"/>
                <a:gd name="T21" fmla="*/ 10 h 58"/>
                <a:gd name="T22" fmla="*/ 20 w 47"/>
                <a:gd name="T23" fmla="*/ 5 h 58"/>
                <a:gd name="T24" fmla="*/ 17 w 47"/>
                <a:gd name="T25" fmla="*/ 3 h 58"/>
                <a:gd name="T26" fmla="*/ 15 w 47"/>
                <a:gd name="T27" fmla="*/ 1 h 58"/>
                <a:gd name="T28" fmla="*/ 11 w 47"/>
                <a:gd name="T29" fmla="*/ 1 h 58"/>
                <a:gd name="T30" fmla="*/ 7 w 47"/>
                <a:gd name="T31" fmla="*/ 1 h 58"/>
                <a:gd name="T32" fmla="*/ 4 w 47"/>
                <a:gd name="T33" fmla="*/ 3 h 58"/>
                <a:gd name="T34" fmla="*/ 0 w 47"/>
                <a:gd name="T35" fmla="*/ 4 h 58"/>
                <a:gd name="T36" fmla="*/ 1 w 47"/>
                <a:gd name="T37" fmla="*/ 8 h 58"/>
                <a:gd name="T38" fmla="*/ 1 w 47"/>
                <a:gd name="T39" fmla="*/ 10 h 58"/>
                <a:gd name="T40" fmla="*/ 3 w 47"/>
                <a:gd name="T41" fmla="*/ 11 h 58"/>
                <a:gd name="T42" fmla="*/ 3 w 47"/>
                <a:gd name="T43" fmla="*/ 14 h 58"/>
                <a:gd name="T44" fmla="*/ 3 w 47"/>
                <a:gd name="T45" fmla="*/ 17 h 58"/>
                <a:gd name="T46" fmla="*/ 6 w 47"/>
                <a:gd name="T47" fmla="*/ 17 h 58"/>
                <a:gd name="T48" fmla="*/ 6 w 47"/>
                <a:gd name="T49" fmla="*/ 18 h 58"/>
                <a:gd name="T50" fmla="*/ 4 w 47"/>
                <a:gd name="T51" fmla="*/ 23 h 58"/>
                <a:gd name="T52" fmla="*/ 4 w 47"/>
                <a:gd name="T53" fmla="*/ 25 h 58"/>
                <a:gd name="T54" fmla="*/ 9 w 47"/>
                <a:gd name="T55" fmla="*/ 30 h 58"/>
                <a:gd name="T56" fmla="*/ 7 w 47"/>
                <a:gd name="T57" fmla="*/ 33 h 58"/>
                <a:gd name="T58" fmla="*/ 4 w 47"/>
                <a:gd name="T59" fmla="*/ 35 h 58"/>
                <a:gd name="T60" fmla="*/ 4 w 47"/>
                <a:gd name="T61" fmla="*/ 37 h 58"/>
                <a:gd name="T62" fmla="*/ 9 w 47"/>
                <a:gd name="T63" fmla="*/ 41 h 58"/>
                <a:gd name="T64" fmla="*/ 14 w 47"/>
                <a:gd name="T65" fmla="*/ 44 h 58"/>
                <a:gd name="T66" fmla="*/ 16 w 47"/>
                <a:gd name="T67" fmla="*/ 46 h 58"/>
                <a:gd name="T68" fmla="*/ 16 w 47"/>
                <a:gd name="T69" fmla="*/ 48 h 58"/>
                <a:gd name="T70" fmla="*/ 17 w 47"/>
                <a:gd name="T71" fmla="*/ 49 h 58"/>
                <a:gd name="T72" fmla="*/ 17 w 47"/>
                <a:gd name="T73" fmla="*/ 51 h 58"/>
                <a:gd name="T74" fmla="*/ 20 w 47"/>
                <a:gd name="T75" fmla="*/ 53 h 58"/>
                <a:gd name="T76" fmla="*/ 22 w 47"/>
                <a:gd name="T77" fmla="*/ 56 h 58"/>
                <a:gd name="T78" fmla="*/ 22 w 47"/>
                <a:gd name="T79" fmla="*/ 58 h 58"/>
                <a:gd name="T80" fmla="*/ 24 w 47"/>
                <a:gd name="T81" fmla="*/ 56 h 58"/>
                <a:gd name="T82" fmla="*/ 27 w 47"/>
                <a:gd name="T83" fmla="*/ 54 h 58"/>
                <a:gd name="T84" fmla="*/ 30 w 47"/>
                <a:gd name="T85" fmla="*/ 54 h 58"/>
                <a:gd name="T86" fmla="*/ 33 w 47"/>
                <a:gd name="T87" fmla="*/ 53 h 58"/>
                <a:gd name="T88" fmla="*/ 37 w 47"/>
                <a:gd name="T89" fmla="*/ 53 h 58"/>
                <a:gd name="T90" fmla="*/ 40 w 47"/>
                <a:gd name="T91" fmla="*/ 51 h 58"/>
                <a:gd name="T92" fmla="*/ 42 w 47"/>
                <a:gd name="T93" fmla="*/ 50 h 58"/>
                <a:gd name="T94" fmla="*/ 42 w 47"/>
                <a:gd name="T95" fmla="*/ 46 h 58"/>
                <a:gd name="T96" fmla="*/ 44 w 47"/>
                <a:gd name="T97" fmla="*/ 44 h 58"/>
                <a:gd name="T98" fmla="*/ 43 w 47"/>
                <a:gd name="T99"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8">
                  <a:moveTo>
                    <a:pt x="43" y="37"/>
                  </a:moveTo>
                  <a:cubicBezTo>
                    <a:pt x="41" y="34"/>
                    <a:pt x="41" y="34"/>
                    <a:pt x="41" y="34"/>
                  </a:cubicBezTo>
                  <a:cubicBezTo>
                    <a:pt x="40" y="33"/>
                    <a:pt x="40" y="33"/>
                    <a:pt x="40" y="33"/>
                  </a:cubicBezTo>
                  <a:cubicBezTo>
                    <a:pt x="40" y="31"/>
                    <a:pt x="40" y="31"/>
                    <a:pt x="40" y="31"/>
                  </a:cubicBezTo>
                  <a:cubicBezTo>
                    <a:pt x="40" y="30"/>
                    <a:pt x="40" y="30"/>
                    <a:pt x="40" y="30"/>
                  </a:cubicBezTo>
                  <a:cubicBezTo>
                    <a:pt x="40" y="30"/>
                    <a:pt x="40" y="30"/>
                    <a:pt x="40" y="30"/>
                  </a:cubicBezTo>
                  <a:cubicBezTo>
                    <a:pt x="43" y="27"/>
                    <a:pt x="43" y="27"/>
                    <a:pt x="43" y="27"/>
                  </a:cubicBezTo>
                  <a:cubicBezTo>
                    <a:pt x="40" y="24"/>
                    <a:pt x="40" y="24"/>
                    <a:pt x="40" y="24"/>
                  </a:cubicBezTo>
                  <a:cubicBezTo>
                    <a:pt x="40" y="23"/>
                    <a:pt x="40" y="23"/>
                    <a:pt x="40" y="23"/>
                  </a:cubicBezTo>
                  <a:cubicBezTo>
                    <a:pt x="43" y="23"/>
                    <a:pt x="43" y="23"/>
                    <a:pt x="43" y="23"/>
                  </a:cubicBezTo>
                  <a:cubicBezTo>
                    <a:pt x="42" y="20"/>
                    <a:pt x="42" y="20"/>
                    <a:pt x="42" y="20"/>
                  </a:cubicBezTo>
                  <a:cubicBezTo>
                    <a:pt x="39" y="21"/>
                    <a:pt x="39" y="21"/>
                    <a:pt x="39" y="21"/>
                  </a:cubicBezTo>
                  <a:cubicBezTo>
                    <a:pt x="37" y="23"/>
                    <a:pt x="37" y="23"/>
                    <a:pt x="37" y="23"/>
                  </a:cubicBezTo>
                  <a:cubicBezTo>
                    <a:pt x="34" y="21"/>
                    <a:pt x="34" y="21"/>
                    <a:pt x="34" y="21"/>
                  </a:cubicBezTo>
                  <a:cubicBezTo>
                    <a:pt x="30" y="20"/>
                    <a:pt x="30" y="20"/>
                    <a:pt x="30" y="20"/>
                  </a:cubicBezTo>
                  <a:cubicBezTo>
                    <a:pt x="27" y="18"/>
                    <a:pt x="27" y="18"/>
                    <a:pt x="27" y="18"/>
                  </a:cubicBezTo>
                  <a:cubicBezTo>
                    <a:pt x="29" y="17"/>
                    <a:pt x="29" y="17"/>
                    <a:pt x="29" y="17"/>
                  </a:cubicBezTo>
                  <a:cubicBezTo>
                    <a:pt x="27" y="15"/>
                    <a:pt x="27" y="15"/>
                    <a:pt x="27" y="15"/>
                  </a:cubicBezTo>
                  <a:cubicBezTo>
                    <a:pt x="29" y="15"/>
                    <a:pt x="29" y="15"/>
                    <a:pt x="29" y="15"/>
                  </a:cubicBezTo>
                  <a:cubicBezTo>
                    <a:pt x="29" y="14"/>
                    <a:pt x="29" y="14"/>
                    <a:pt x="29" y="14"/>
                  </a:cubicBezTo>
                  <a:cubicBezTo>
                    <a:pt x="26" y="13"/>
                    <a:pt x="26" y="13"/>
                    <a:pt x="26" y="13"/>
                  </a:cubicBezTo>
                  <a:cubicBezTo>
                    <a:pt x="20" y="10"/>
                    <a:pt x="20" y="10"/>
                    <a:pt x="20" y="10"/>
                  </a:cubicBezTo>
                  <a:cubicBezTo>
                    <a:pt x="22" y="7"/>
                    <a:pt x="22" y="7"/>
                    <a:pt x="22" y="7"/>
                  </a:cubicBezTo>
                  <a:cubicBezTo>
                    <a:pt x="20" y="5"/>
                    <a:pt x="20" y="5"/>
                    <a:pt x="20" y="5"/>
                  </a:cubicBezTo>
                  <a:cubicBezTo>
                    <a:pt x="19" y="4"/>
                    <a:pt x="19" y="4"/>
                    <a:pt x="19" y="4"/>
                  </a:cubicBezTo>
                  <a:cubicBezTo>
                    <a:pt x="17" y="3"/>
                    <a:pt x="17" y="3"/>
                    <a:pt x="17" y="3"/>
                  </a:cubicBezTo>
                  <a:cubicBezTo>
                    <a:pt x="16" y="1"/>
                    <a:pt x="16" y="1"/>
                    <a:pt x="16" y="1"/>
                  </a:cubicBezTo>
                  <a:cubicBezTo>
                    <a:pt x="15" y="1"/>
                    <a:pt x="15" y="1"/>
                    <a:pt x="15" y="1"/>
                  </a:cubicBezTo>
                  <a:cubicBezTo>
                    <a:pt x="14" y="1"/>
                    <a:pt x="14" y="1"/>
                    <a:pt x="14" y="1"/>
                  </a:cubicBezTo>
                  <a:cubicBezTo>
                    <a:pt x="11" y="1"/>
                    <a:pt x="11" y="1"/>
                    <a:pt x="11" y="1"/>
                  </a:cubicBezTo>
                  <a:cubicBezTo>
                    <a:pt x="9" y="0"/>
                    <a:pt x="9" y="0"/>
                    <a:pt x="9" y="0"/>
                  </a:cubicBezTo>
                  <a:cubicBezTo>
                    <a:pt x="7" y="1"/>
                    <a:pt x="7" y="1"/>
                    <a:pt x="7" y="1"/>
                  </a:cubicBezTo>
                  <a:cubicBezTo>
                    <a:pt x="6" y="3"/>
                    <a:pt x="6" y="3"/>
                    <a:pt x="6" y="3"/>
                  </a:cubicBezTo>
                  <a:cubicBezTo>
                    <a:pt x="4" y="3"/>
                    <a:pt x="4" y="3"/>
                    <a:pt x="4" y="3"/>
                  </a:cubicBezTo>
                  <a:cubicBezTo>
                    <a:pt x="2" y="3"/>
                    <a:pt x="2" y="3"/>
                    <a:pt x="2" y="3"/>
                  </a:cubicBezTo>
                  <a:cubicBezTo>
                    <a:pt x="0" y="4"/>
                    <a:pt x="0" y="4"/>
                    <a:pt x="0" y="4"/>
                  </a:cubicBezTo>
                  <a:cubicBezTo>
                    <a:pt x="1" y="7"/>
                    <a:pt x="1" y="7"/>
                    <a:pt x="1" y="7"/>
                  </a:cubicBezTo>
                  <a:cubicBezTo>
                    <a:pt x="1" y="8"/>
                    <a:pt x="1" y="8"/>
                    <a:pt x="1" y="8"/>
                  </a:cubicBezTo>
                  <a:cubicBezTo>
                    <a:pt x="3" y="8"/>
                    <a:pt x="3" y="8"/>
                    <a:pt x="3" y="8"/>
                  </a:cubicBezTo>
                  <a:cubicBezTo>
                    <a:pt x="1" y="10"/>
                    <a:pt x="1" y="10"/>
                    <a:pt x="1" y="10"/>
                  </a:cubicBezTo>
                  <a:cubicBezTo>
                    <a:pt x="2" y="10"/>
                    <a:pt x="2" y="10"/>
                    <a:pt x="2" y="10"/>
                  </a:cubicBezTo>
                  <a:cubicBezTo>
                    <a:pt x="3" y="11"/>
                    <a:pt x="3" y="11"/>
                    <a:pt x="3" y="11"/>
                  </a:cubicBezTo>
                  <a:cubicBezTo>
                    <a:pt x="6" y="14"/>
                    <a:pt x="6" y="14"/>
                    <a:pt x="6" y="14"/>
                  </a:cubicBezTo>
                  <a:cubicBezTo>
                    <a:pt x="3" y="14"/>
                    <a:pt x="3" y="14"/>
                    <a:pt x="3" y="14"/>
                  </a:cubicBezTo>
                  <a:cubicBezTo>
                    <a:pt x="3" y="15"/>
                    <a:pt x="3" y="15"/>
                    <a:pt x="3" y="15"/>
                  </a:cubicBezTo>
                  <a:cubicBezTo>
                    <a:pt x="3" y="17"/>
                    <a:pt x="3" y="17"/>
                    <a:pt x="3" y="17"/>
                  </a:cubicBezTo>
                  <a:cubicBezTo>
                    <a:pt x="4" y="17"/>
                    <a:pt x="4" y="17"/>
                    <a:pt x="4" y="17"/>
                  </a:cubicBezTo>
                  <a:cubicBezTo>
                    <a:pt x="6" y="17"/>
                    <a:pt x="6" y="17"/>
                    <a:pt x="6" y="17"/>
                  </a:cubicBezTo>
                  <a:cubicBezTo>
                    <a:pt x="6" y="17"/>
                    <a:pt x="6" y="17"/>
                    <a:pt x="6" y="17"/>
                  </a:cubicBezTo>
                  <a:cubicBezTo>
                    <a:pt x="6" y="18"/>
                    <a:pt x="6" y="18"/>
                    <a:pt x="6" y="18"/>
                  </a:cubicBezTo>
                  <a:cubicBezTo>
                    <a:pt x="6" y="20"/>
                    <a:pt x="6" y="20"/>
                    <a:pt x="6" y="20"/>
                  </a:cubicBezTo>
                  <a:cubicBezTo>
                    <a:pt x="4" y="23"/>
                    <a:pt x="4" y="23"/>
                    <a:pt x="4" y="23"/>
                  </a:cubicBezTo>
                  <a:cubicBezTo>
                    <a:pt x="4" y="24"/>
                    <a:pt x="4" y="24"/>
                    <a:pt x="4" y="24"/>
                  </a:cubicBezTo>
                  <a:cubicBezTo>
                    <a:pt x="4" y="25"/>
                    <a:pt x="4" y="25"/>
                    <a:pt x="4" y="25"/>
                  </a:cubicBezTo>
                  <a:cubicBezTo>
                    <a:pt x="9" y="28"/>
                    <a:pt x="9" y="28"/>
                    <a:pt x="9" y="28"/>
                  </a:cubicBezTo>
                  <a:cubicBezTo>
                    <a:pt x="9" y="30"/>
                    <a:pt x="9" y="30"/>
                    <a:pt x="9" y="30"/>
                  </a:cubicBezTo>
                  <a:cubicBezTo>
                    <a:pt x="6" y="30"/>
                    <a:pt x="6" y="30"/>
                    <a:pt x="6" y="30"/>
                  </a:cubicBezTo>
                  <a:cubicBezTo>
                    <a:pt x="7" y="33"/>
                    <a:pt x="7" y="33"/>
                    <a:pt x="7" y="33"/>
                  </a:cubicBezTo>
                  <a:cubicBezTo>
                    <a:pt x="9" y="34"/>
                    <a:pt x="9" y="34"/>
                    <a:pt x="9" y="34"/>
                  </a:cubicBezTo>
                  <a:cubicBezTo>
                    <a:pt x="4" y="35"/>
                    <a:pt x="4" y="35"/>
                    <a:pt x="4" y="35"/>
                  </a:cubicBezTo>
                  <a:cubicBezTo>
                    <a:pt x="1" y="35"/>
                    <a:pt x="1" y="35"/>
                    <a:pt x="1" y="35"/>
                  </a:cubicBezTo>
                  <a:cubicBezTo>
                    <a:pt x="4" y="37"/>
                    <a:pt x="4" y="37"/>
                    <a:pt x="4" y="37"/>
                  </a:cubicBezTo>
                  <a:cubicBezTo>
                    <a:pt x="7" y="41"/>
                    <a:pt x="7" y="41"/>
                    <a:pt x="7" y="41"/>
                  </a:cubicBezTo>
                  <a:cubicBezTo>
                    <a:pt x="9" y="41"/>
                    <a:pt x="9" y="41"/>
                    <a:pt x="9" y="41"/>
                  </a:cubicBezTo>
                  <a:cubicBezTo>
                    <a:pt x="11" y="43"/>
                    <a:pt x="11" y="43"/>
                    <a:pt x="11" y="43"/>
                  </a:cubicBezTo>
                  <a:cubicBezTo>
                    <a:pt x="14" y="44"/>
                    <a:pt x="14" y="44"/>
                    <a:pt x="14" y="44"/>
                  </a:cubicBezTo>
                  <a:cubicBezTo>
                    <a:pt x="16" y="44"/>
                    <a:pt x="16" y="44"/>
                    <a:pt x="16" y="44"/>
                  </a:cubicBezTo>
                  <a:cubicBezTo>
                    <a:pt x="16" y="46"/>
                    <a:pt x="16" y="46"/>
                    <a:pt x="16" y="46"/>
                  </a:cubicBezTo>
                  <a:cubicBezTo>
                    <a:pt x="14" y="47"/>
                    <a:pt x="14" y="47"/>
                    <a:pt x="14" y="47"/>
                  </a:cubicBezTo>
                  <a:cubicBezTo>
                    <a:pt x="16" y="48"/>
                    <a:pt x="16" y="48"/>
                    <a:pt x="16" y="48"/>
                  </a:cubicBezTo>
                  <a:cubicBezTo>
                    <a:pt x="16" y="48"/>
                    <a:pt x="16" y="48"/>
                    <a:pt x="16" y="48"/>
                  </a:cubicBezTo>
                  <a:cubicBezTo>
                    <a:pt x="17" y="49"/>
                    <a:pt x="17" y="49"/>
                    <a:pt x="17" y="49"/>
                  </a:cubicBezTo>
                  <a:cubicBezTo>
                    <a:pt x="17" y="50"/>
                    <a:pt x="17" y="50"/>
                    <a:pt x="17" y="50"/>
                  </a:cubicBezTo>
                  <a:cubicBezTo>
                    <a:pt x="17" y="51"/>
                    <a:pt x="17" y="51"/>
                    <a:pt x="17" y="51"/>
                  </a:cubicBezTo>
                  <a:cubicBezTo>
                    <a:pt x="20" y="53"/>
                    <a:pt x="20" y="53"/>
                    <a:pt x="20" y="53"/>
                  </a:cubicBezTo>
                  <a:cubicBezTo>
                    <a:pt x="20" y="53"/>
                    <a:pt x="20" y="53"/>
                    <a:pt x="20" y="53"/>
                  </a:cubicBezTo>
                  <a:cubicBezTo>
                    <a:pt x="22" y="54"/>
                    <a:pt x="22" y="54"/>
                    <a:pt x="22" y="54"/>
                  </a:cubicBezTo>
                  <a:cubicBezTo>
                    <a:pt x="22" y="56"/>
                    <a:pt x="22" y="56"/>
                    <a:pt x="22" y="56"/>
                  </a:cubicBezTo>
                  <a:cubicBezTo>
                    <a:pt x="22" y="57"/>
                    <a:pt x="22" y="57"/>
                    <a:pt x="22" y="57"/>
                  </a:cubicBezTo>
                  <a:cubicBezTo>
                    <a:pt x="22" y="58"/>
                    <a:pt x="22" y="58"/>
                    <a:pt x="22" y="58"/>
                  </a:cubicBezTo>
                  <a:cubicBezTo>
                    <a:pt x="23" y="57"/>
                    <a:pt x="23" y="57"/>
                    <a:pt x="23" y="57"/>
                  </a:cubicBezTo>
                  <a:cubicBezTo>
                    <a:pt x="24" y="56"/>
                    <a:pt x="24" y="56"/>
                    <a:pt x="24" y="56"/>
                  </a:cubicBezTo>
                  <a:cubicBezTo>
                    <a:pt x="26" y="54"/>
                    <a:pt x="26" y="54"/>
                    <a:pt x="26" y="54"/>
                  </a:cubicBezTo>
                  <a:cubicBezTo>
                    <a:pt x="27" y="54"/>
                    <a:pt x="27" y="54"/>
                    <a:pt x="27" y="54"/>
                  </a:cubicBezTo>
                  <a:cubicBezTo>
                    <a:pt x="30" y="56"/>
                    <a:pt x="30" y="56"/>
                    <a:pt x="30" y="56"/>
                  </a:cubicBezTo>
                  <a:cubicBezTo>
                    <a:pt x="30" y="54"/>
                    <a:pt x="30" y="54"/>
                    <a:pt x="30" y="54"/>
                  </a:cubicBezTo>
                  <a:cubicBezTo>
                    <a:pt x="32" y="53"/>
                    <a:pt x="32" y="53"/>
                    <a:pt x="32" y="53"/>
                  </a:cubicBezTo>
                  <a:cubicBezTo>
                    <a:pt x="33" y="53"/>
                    <a:pt x="33" y="53"/>
                    <a:pt x="33" y="53"/>
                  </a:cubicBezTo>
                  <a:cubicBezTo>
                    <a:pt x="34" y="53"/>
                    <a:pt x="34" y="53"/>
                    <a:pt x="34" y="53"/>
                  </a:cubicBezTo>
                  <a:cubicBezTo>
                    <a:pt x="37" y="53"/>
                    <a:pt x="37" y="53"/>
                    <a:pt x="37" y="53"/>
                  </a:cubicBezTo>
                  <a:cubicBezTo>
                    <a:pt x="39" y="51"/>
                    <a:pt x="39" y="51"/>
                    <a:pt x="39" y="51"/>
                  </a:cubicBezTo>
                  <a:cubicBezTo>
                    <a:pt x="40" y="51"/>
                    <a:pt x="40" y="51"/>
                    <a:pt x="40" y="51"/>
                  </a:cubicBezTo>
                  <a:cubicBezTo>
                    <a:pt x="43" y="50"/>
                    <a:pt x="43" y="50"/>
                    <a:pt x="43" y="50"/>
                  </a:cubicBezTo>
                  <a:cubicBezTo>
                    <a:pt x="42" y="50"/>
                    <a:pt x="42" y="50"/>
                    <a:pt x="42" y="50"/>
                  </a:cubicBezTo>
                  <a:cubicBezTo>
                    <a:pt x="42" y="47"/>
                    <a:pt x="42" y="47"/>
                    <a:pt x="42" y="47"/>
                  </a:cubicBezTo>
                  <a:cubicBezTo>
                    <a:pt x="42" y="46"/>
                    <a:pt x="42" y="46"/>
                    <a:pt x="42" y="46"/>
                  </a:cubicBezTo>
                  <a:cubicBezTo>
                    <a:pt x="43" y="44"/>
                    <a:pt x="43" y="44"/>
                    <a:pt x="43" y="44"/>
                  </a:cubicBezTo>
                  <a:cubicBezTo>
                    <a:pt x="44" y="44"/>
                    <a:pt x="44" y="44"/>
                    <a:pt x="44" y="44"/>
                  </a:cubicBezTo>
                  <a:cubicBezTo>
                    <a:pt x="47" y="40"/>
                    <a:pt x="47" y="40"/>
                    <a:pt x="47" y="40"/>
                  </a:cubicBezTo>
                  <a:lnTo>
                    <a:pt x="43" y="3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1" name="Freeform 22">
              <a:extLst>
                <a:ext uri="{FF2B5EF4-FFF2-40B4-BE49-F238E27FC236}">
                  <a16:creationId xmlns:a16="http://schemas.microsoft.com/office/drawing/2014/main" id="{4359C281-621A-41D7-9C58-ED00C5302CDC}"/>
                </a:ext>
              </a:extLst>
            </p:cNvPr>
            <p:cNvSpPr>
              <a:spLocks/>
            </p:cNvSpPr>
            <p:nvPr/>
          </p:nvSpPr>
          <p:spPr bwMode="auto">
            <a:xfrm>
              <a:off x="6707188" y="3065612"/>
              <a:ext cx="206375" cy="192087"/>
            </a:xfrm>
            <a:custGeom>
              <a:avLst/>
              <a:gdLst>
                <a:gd name="T0" fmla="*/ 43 w 49"/>
                <a:gd name="T1" fmla="*/ 35 h 46"/>
                <a:gd name="T2" fmla="*/ 44 w 49"/>
                <a:gd name="T3" fmla="*/ 37 h 46"/>
                <a:gd name="T4" fmla="*/ 47 w 49"/>
                <a:gd name="T5" fmla="*/ 37 h 46"/>
                <a:gd name="T6" fmla="*/ 49 w 49"/>
                <a:gd name="T7" fmla="*/ 35 h 46"/>
                <a:gd name="T8" fmla="*/ 49 w 49"/>
                <a:gd name="T9" fmla="*/ 33 h 46"/>
                <a:gd name="T10" fmla="*/ 47 w 49"/>
                <a:gd name="T11" fmla="*/ 31 h 46"/>
                <a:gd name="T12" fmla="*/ 42 w 49"/>
                <a:gd name="T13" fmla="*/ 28 h 46"/>
                <a:gd name="T14" fmla="*/ 37 w 49"/>
                <a:gd name="T15" fmla="*/ 24 h 46"/>
                <a:gd name="T16" fmla="*/ 37 w 49"/>
                <a:gd name="T17" fmla="*/ 22 h 46"/>
                <a:gd name="T18" fmla="*/ 40 w 49"/>
                <a:gd name="T19" fmla="*/ 20 h 46"/>
                <a:gd name="T20" fmla="*/ 42 w 49"/>
                <a:gd name="T21" fmla="*/ 17 h 46"/>
                <a:gd name="T22" fmla="*/ 37 w 49"/>
                <a:gd name="T23" fmla="*/ 12 h 46"/>
                <a:gd name="T24" fmla="*/ 37 w 49"/>
                <a:gd name="T25" fmla="*/ 10 h 46"/>
                <a:gd name="T26" fmla="*/ 39 w 49"/>
                <a:gd name="T27" fmla="*/ 5 h 46"/>
                <a:gd name="T28" fmla="*/ 39 w 49"/>
                <a:gd name="T29" fmla="*/ 4 h 46"/>
                <a:gd name="T30" fmla="*/ 36 w 49"/>
                <a:gd name="T31" fmla="*/ 4 h 46"/>
                <a:gd name="T32" fmla="*/ 33 w 49"/>
                <a:gd name="T33" fmla="*/ 4 h 46"/>
                <a:gd name="T34" fmla="*/ 29 w 49"/>
                <a:gd name="T35" fmla="*/ 1 h 46"/>
                <a:gd name="T36" fmla="*/ 24 w 49"/>
                <a:gd name="T37" fmla="*/ 1 h 46"/>
                <a:gd name="T38" fmla="*/ 22 w 49"/>
                <a:gd name="T39" fmla="*/ 2 h 46"/>
                <a:gd name="T40" fmla="*/ 16 w 49"/>
                <a:gd name="T41" fmla="*/ 1 h 46"/>
                <a:gd name="T42" fmla="*/ 12 w 49"/>
                <a:gd name="T43" fmla="*/ 1 h 46"/>
                <a:gd name="T44" fmla="*/ 9 w 49"/>
                <a:gd name="T45" fmla="*/ 0 h 46"/>
                <a:gd name="T46" fmla="*/ 7 w 49"/>
                <a:gd name="T47" fmla="*/ 2 h 46"/>
                <a:gd name="T48" fmla="*/ 1 w 49"/>
                <a:gd name="T49" fmla="*/ 0 h 46"/>
                <a:gd name="T50" fmla="*/ 0 w 49"/>
                <a:gd name="T51" fmla="*/ 2 h 46"/>
                <a:gd name="T52" fmla="*/ 0 w 49"/>
                <a:gd name="T53" fmla="*/ 7 h 46"/>
                <a:gd name="T54" fmla="*/ 6 w 49"/>
                <a:gd name="T55" fmla="*/ 12 h 46"/>
                <a:gd name="T56" fmla="*/ 10 w 49"/>
                <a:gd name="T57" fmla="*/ 18 h 46"/>
                <a:gd name="T58" fmla="*/ 20 w 49"/>
                <a:gd name="T59" fmla="*/ 28 h 46"/>
                <a:gd name="T60" fmla="*/ 22 w 49"/>
                <a:gd name="T61" fmla="*/ 30 h 46"/>
                <a:gd name="T62" fmla="*/ 22 w 49"/>
                <a:gd name="T63" fmla="*/ 31 h 46"/>
                <a:gd name="T64" fmla="*/ 24 w 49"/>
                <a:gd name="T65" fmla="*/ 33 h 46"/>
                <a:gd name="T66" fmla="*/ 28 w 49"/>
                <a:gd name="T67" fmla="*/ 34 h 46"/>
                <a:gd name="T68" fmla="*/ 33 w 49"/>
                <a:gd name="T69" fmla="*/ 45 h 46"/>
                <a:gd name="T70" fmla="*/ 40 w 49"/>
                <a:gd name="T71"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46">
                  <a:moveTo>
                    <a:pt x="41" y="38"/>
                  </a:moveTo>
                  <a:cubicBezTo>
                    <a:pt x="43" y="35"/>
                    <a:pt x="43" y="35"/>
                    <a:pt x="43" y="35"/>
                  </a:cubicBezTo>
                  <a:cubicBezTo>
                    <a:pt x="44" y="35"/>
                    <a:pt x="44" y="35"/>
                    <a:pt x="44" y="35"/>
                  </a:cubicBezTo>
                  <a:cubicBezTo>
                    <a:pt x="44" y="37"/>
                    <a:pt x="44" y="37"/>
                    <a:pt x="44" y="37"/>
                  </a:cubicBezTo>
                  <a:cubicBezTo>
                    <a:pt x="46" y="37"/>
                    <a:pt x="46" y="37"/>
                    <a:pt x="46" y="37"/>
                  </a:cubicBezTo>
                  <a:cubicBezTo>
                    <a:pt x="47" y="37"/>
                    <a:pt x="47" y="37"/>
                    <a:pt x="47" y="37"/>
                  </a:cubicBezTo>
                  <a:cubicBezTo>
                    <a:pt x="49" y="35"/>
                    <a:pt x="49" y="35"/>
                    <a:pt x="49" y="35"/>
                  </a:cubicBezTo>
                  <a:cubicBezTo>
                    <a:pt x="49" y="35"/>
                    <a:pt x="49" y="35"/>
                    <a:pt x="49" y="35"/>
                  </a:cubicBezTo>
                  <a:cubicBezTo>
                    <a:pt x="47" y="34"/>
                    <a:pt x="47" y="34"/>
                    <a:pt x="47" y="34"/>
                  </a:cubicBezTo>
                  <a:cubicBezTo>
                    <a:pt x="49" y="33"/>
                    <a:pt x="49" y="33"/>
                    <a:pt x="49" y="33"/>
                  </a:cubicBezTo>
                  <a:cubicBezTo>
                    <a:pt x="49" y="31"/>
                    <a:pt x="49" y="31"/>
                    <a:pt x="49" y="31"/>
                  </a:cubicBezTo>
                  <a:cubicBezTo>
                    <a:pt x="47" y="31"/>
                    <a:pt x="47" y="31"/>
                    <a:pt x="47" y="31"/>
                  </a:cubicBezTo>
                  <a:cubicBezTo>
                    <a:pt x="44" y="30"/>
                    <a:pt x="44" y="30"/>
                    <a:pt x="44" y="30"/>
                  </a:cubicBezTo>
                  <a:cubicBezTo>
                    <a:pt x="42" y="28"/>
                    <a:pt x="42" y="28"/>
                    <a:pt x="42" y="28"/>
                  </a:cubicBezTo>
                  <a:cubicBezTo>
                    <a:pt x="40" y="28"/>
                    <a:pt x="40" y="28"/>
                    <a:pt x="40" y="28"/>
                  </a:cubicBezTo>
                  <a:cubicBezTo>
                    <a:pt x="37" y="24"/>
                    <a:pt x="37" y="24"/>
                    <a:pt x="37" y="24"/>
                  </a:cubicBezTo>
                  <a:cubicBezTo>
                    <a:pt x="34" y="22"/>
                    <a:pt x="34" y="22"/>
                    <a:pt x="34" y="22"/>
                  </a:cubicBezTo>
                  <a:cubicBezTo>
                    <a:pt x="37" y="22"/>
                    <a:pt x="37" y="22"/>
                    <a:pt x="37" y="22"/>
                  </a:cubicBezTo>
                  <a:cubicBezTo>
                    <a:pt x="42" y="21"/>
                    <a:pt x="42" y="21"/>
                    <a:pt x="42" y="21"/>
                  </a:cubicBezTo>
                  <a:cubicBezTo>
                    <a:pt x="40" y="20"/>
                    <a:pt x="40" y="20"/>
                    <a:pt x="40" y="20"/>
                  </a:cubicBezTo>
                  <a:cubicBezTo>
                    <a:pt x="39" y="17"/>
                    <a:pt x="39" y="17"/>
                    <a:pt x="39" y="17"/>
                  </a:cubicBezTo>
                  <a:cubicBezTo>
                    <a:pt x="42" y="17"/>
                    <a:pt x="42" y="17"/>
                    <a:pt x="42" y="17"/>
                  </a:cubicBezTo>
                  <a:cubicBezTo>
                    <a:pt x="42" y="15"/>
                    <a:pt x="42" y="15"/>
                    <a:pt x="42" y="15"/>
                  </a:cubicBezTo>
                  <a:cubicBezTo>
                    <a:pt x="37" y="12"/>
                    <a:pt x="37" y="12"/>
                    <a:pt x="37" y="12"/>
                  </a:cubicBezTo>
                  <a:cubicBezTo>
                    <a:pt x="37" y="11"/>
                    <a:pt x="37" y="11"/>
                    <a:pt x="37" y="11"/>
                  </a:cubicBezTo>
                  <a:cubicBezTo>
                    <a:pt x="37" y="10"/>
                    <a:pt x="37" y="10"/>
                    <a:pt x="37" y="10"/>
                  </a:cubicBezTo>
                  <a:cubicBezTo>
                    <a:pt x="39" y="7"/>
                    <a:pt x="39" y="7"/>
                    <a:pt x="39" y="7"/>
                  </a:cubicBezTo>
                  <a:cubicBezTo>
                    <a:pt x="39" y="5"/>
                    <a:pt x="39" y="5"/>
                    <a:pt x="39" y="5"/>
                  </a:cubicBezTo>
                  <a:cubicBezTo>
                    <a:pt x="39" y="4"/>
                    <a:pt x="39" y="4"/>
                    <a:pt x="39" y="4"/>
                  </a:cubicBezTo>
                  <a:cubicBezTo>
                    <a:pt x="39" y="4"/>
                    <a:pt x="39" y="4"/>
                    <a:pt x="39" y="4"/>
                  </a:cubicBezTo>
                  <a:cubicBezTo>
                    <a:pt x="37" y="4"/>
                    <a:pt x="37" y="4"/>
                    <a:pt x="37" y="4"/>
                  </a:cubicBezTo>
                  <a:cubicBezTo>
                    <a:pt x="36" y="4"/>
                    <a:pt x="36" y="4"/>
                    <a:pt x="36" y="4"/>
                  </a:cubicBezTo>
                  <a:cubicBezTo>
                    <a:pt x="34" y="5"/>
                    <a:pt x="34" y="5"/>
                    <a:pt x="34" y="5"/>
                  </a:cubicBezTo>
                  <a:cubicBezTo>
                    <a:pt x="33" y="4"/>
                    <a:pt x="33" y="4"/>
                    <a:pt x="33" y="4"/>
                  </a:cubicBezTo>
                  <a:cubicBezTo>
                    <a:pt x="32" y="2"/>
                    <a:pt x="32" y="2"/>
                    <a:pt x="32" y="2"/>
                  </a:cubicBezTo>
                  <a:cubicBezTo>
                    <a:pt x="29" y="1"/>
                    <a:pt x="29" y="1"/>
                    <a:pt x="29" y="1"/>
                  </a:cubicBezTo>
                  <a:cubicBezTo>
                    <a:pt x="26" y="2"/>
                    <a:pt x="26" y="2"/>
                    <a:pt x="26" y="2"/>
                  </a:cubicBezTo>
                  <a:cubicBezTo>
                    <a:pt x="24" y="1"/>
                    <a:pt x="24" y="1"/>
                    <a:pt x="24" y="1"/>
                  </a:cubicBezTo>
                  <a:cubicBezTo>
                    <a:pt x="23" y="2"/>
                    <a:pt x="23" y="2"/>
                    <a:pt x="23" y="2"/>
                  </a:cubicBezTo>
                  <a:cubicBezTo>
                    <a:pt x="22" y="2"/>
                    <a:pt x="22" y="2"/>
                    <a:pt x="22" y="2"/>
                  </a:cubicBezTo>
                  <a:cubicBezTo>
                    <a:pt x="20" y="1"/>
                    <a:pt x="20" y="1"/>
                    <a:pt x="20" y="1"/>
                  </a:cubicBezTo>
                  <a:cubicBezTo>
                    <a:pt x="16" y="1"/>
                    <a:pt x="16" y="1"/>
                    <a:pt x="16" y="1"/>
                  </a:cubicBezTo>
                  <a:cubicBezTo>
                    <a:pt x="13" y="0"/>
                    <a:pt x="13" y="0"/>
                    <a:pt x="13" y="0"/>
                  </a:cubicBezTo>
                  <a:cubicBezTo>
                    <a:pt x="12" y="1"/>
                    <a:pt x="12" y="1"/>
                    <a:pt x="12" y="1"/>
                  </a:cubicBezTo>
                  <a:cubicBezTo>
                    <a:pt x="10" y="0"/>
                    <a:pt x="10" y="0"/>
                    <a:pt x="10" y="0"/>
                  </a:cubicBezTo>
                  <a:cubicBezTo>
                    <a:pt x="9" y="0"/>
                    <a:pt x="9" y="0"/>
                    <a:pt x="9" y="0"/>
                  </a:cubicBezTo>
                  <a:cubicBezTo>
                    <a:pt x="7" y="1"/>
                    <a:pt x="7" y="1"/>
                    <a:pt x="7" y="1"/>
                  </a:cubicBezTo>
                  <a:cubicBezTo>
                    <a:pt x="7" y="2"/>
                    <a:pt x="7" y="2"/>
                    <a:pt x="7" y="2"/>
                  </a:cubicBezTo>
                  <a:cubicBezTo>
                    <a:pt x="4" y="2"/>
                    <a:pt x="4" y="2"/>
                    <a:pt x="4" y="2"/>
                  </a:cubicBezTo>
                  <a:cubicBezTo>
                    <a:pt x="1" y="0"/>
                    <a:pt x="1" y="0"/>
                    <a:pt x="1" y="0"/>
                  </a:cubicBezTo>
                  <a:cubicBezTo>
                    <a:pt x="0" y="0"/>
                    <a:pt x="0" y="0"/>
                    <a:pt x="0" y="0"/>
                  </a:cubicBezTo>
                  <a:cubicBezTo>
                    <a:pt x="0" y="2"/>
                    <a:pt x="0" y="2"/>
                    <a:pt x="0" y="2"/>
                  </a:cubicBezTo>
                  <a:cubicBezTo>
                    <a:pt x="0" y="4"/>
                    <a:pt x="0" y="4"/>
                    <a:pt x="0" y="4"/>
                  </a:cubicBezTo>
                  <a:cubicBezTo>
                    <a:pt x="0" y="7"/>
                    <a:pt x="0" y="7"/>
                    <a:pt x="0" y="7"/>
                  </a:cubicBezTo>
                  <a:cubicBezTo>
                    <a:pt x="4" y="8"/>
                    <a:pt x="4" y="8"/>
                    <a:pt x="4" y="8"/>
                  </a:cubicBezTo>
                  <a:cubicBezTo>
                    <a:pt x="6" y="12"/>
                    <a:pt x="6" y="12"/>
                    <a:pt x="6" y="12"/>
                  </a:cubicBezTo>
                  <a:cubicBezTo>
                    <a:pt x="6" y="14"/>
                    <a:pt x="6" y="14"/>
                    <a:pt x="6" y="14"/>
                  </a:cubicBezTo>
                  <a:cubicBezTo>
                    <a:pt x="10" y="18"/>
                    <a:pt x="10" y="18"/>
                    <a:pt x="10" y="18"/>
                  </a:cubicBezTo>
                  <a:cubicBezTo>
                    <a:pt x="17" y="25"/>
                    <a:pt x="17" y="25"/>
                    <a:pt x="17" y="25"/>
                  </a:cubicBezTo>
                  <a:cubicBezTo>
                    <a:pt x="20" y="28"/>
                    <a:pt x="20" y="28"/>
                    <a:pt x="20" y="28"/>
                  </a:cubicBezTo>
                  <a:cubicBezTo>
                    <a:pt x="21" y="29"/>
                    <a:pt x="21" y="29"/>
                    <a:pt x="21" y="29"/>
                  </a:cubicBezTo>
                  <a:cubicBezTo>
                    <a:pt x="22" y="30"/>
                    <a:pt x="22" y="30"/>
                    <a:pt x="22" y="30"/>
                  </a:cubicBezTo>
                  <a:cubicBezTo>
                    <a:pt x="20" y="31"/>
                    <a:pt x="20" y="31"/>
                    <a:pt x="20" y="31"/>
                  </a:cubicBezTo>
                  <a:cubicBezTo>
                    <a:pt x="22" y="31"/>
                    <a:pt x="22" y="31"/>
                    <a:pt x="22" y="31"/>
                  </a:cubicBezTo>
                  <a:cubicBezTo>
                    <a:pt x="23" y="31"/>
                    <a:pt x="23" y="31"/>
                    <a:pt x="23" y="31"/>
                  </a:cubicBezTo>
                  <a:cubicBezTo>
                    <a:pt x="24" y="33"/>
                    <a:pt x="24" y="33"/>
                    <a:pt x="24" y="33"/>
                  </a:cubicBezTo>
                  <a:cubicBezTo>
                    <a:pt x="27" y="34"/>
                    <a:pt x="27" y="34"/>
                    <a:pt x="27" y="34"/>
                  </a:cubicBezTo>
                  <a:cubicBezTo>
                    <a:pt x="28" y="34"/>
                    <a:pt x="28" y="34"/>
                    <a:pt x="28" y="34"/>
                  </a:cubicBezTo>
                  <a:cubicBezTo>
                    <a:pt x="29" y="36"/>
                    <a:pt x="30" y="37"/>
                    <a:pt x="30" y="37"/>
                  </a:cubicBezTo>
                  <a:cubicBezTo>
                    <a:pt x="31" y="38"/>
                    <a:pt x="32" y="45"/>
                    <a:pt x="33" y="45"/>
                  </a:cubicBezTo>
                  <a:cubicBezTo>
                    <a:pt x="34" y="46"/>
                    <a:pt x="42" y="45"/>
                    <a:pt x="42" y="45"/>
                  </a:cubicBezTo>
                  <a:cubicBezTo>
                    <a:pt x="40" y="41"/>
                    <a:pt x="40" y="41"/>
                    <a:pt x="40" y="41"/>
                  </a:cubicBezTo>
                  <a:lnTo>
                    <a:pt x="41" y="3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2" name="Freeform 23">
              <a:extLst>
                <a:ext uri="{FF2B5EF4-FFF2-40B4-BE49-F238E27FC236}">
                  <a16:creationId xmlns:a16="http://schemas.microsoft.com/office/drawing/2014/main" id="{52721D2A-4B15-45C8-979B-E73550D29998}"/>
                </a:ext>
              </a:extLst>
            </p:cNvPr>
            <p:cNvSpPr>
              <a:spLocks/>
            </p:cNvSpPr>
            <p:nvPr/>
          </p:nvSpPr>
          <p:spPr bwMode="auto">
            <a:xfrm>
              <a:off x="6607175" y="2989412"/>
              <a:ext cx="263525" cy="206375"/>
            </a:xfrm>
            <a:custGeom>
              <a:avLst/>
              <a:gdLst>
                <a:gd name="T0" fmla="*/ 44 w 63"/>
                <a:gd name="T1" fmla="*/ 46 h 49"/>
                <a:gd name="T2" fmla="*/ 34 w 63"/>
                <a:gd name="T3" fmla="*/ 36 h 49"/>
                <a:gd name="T4" fmla="*/ 30 w 63"/>
                <a:gd name="T5" fmla="*/ 30 h 49"/>
                <a:gd name="T6" fmla="*/ 24 w 63"/>
                <a:gd name="T7" fmla="*/ 25 h 49"/>
                <a:gd name="T8" fmla="*/ 24 w 63"/>
                <a:gd name="T9" fmla="*/ 20 h 49"/>
                <a:gd name="T10" fmla="*/ 25 w 63"/>
                <a:gd name="T11" fmla="*/ 18 h 49"/>
                <a:gd name="T12" fmla="*/ 31 w 63"/>
                <a:gd name="T13" fmla="*/ 20 h 49"/>
                <a:gd name="T14" fmla="*/ 33 w 63"/>
                <a:gd name="T15" fmla="*/ 18 h 49"/>
                <a:gd name="T16" fmla="*/ 36 w 63"/>
                <a:gd name="T17" fmla="*/ 19 h 49"/>
                <a:gd name="T18" fmla="*/ 40 w 63"/>
                <a:gd name="T19" fmla="*/ 19 h 49"/>
                <a:gd name="T20" fmla="*/ 46 w 63"/>
                <a:gd name="T21" fmla="*/ 20 h 49"/>
                <a:gd name="T22" fmla="*/ 48 w 63"/>
                <a:gd name="T23" fmla="*/ 19 h 49"/>
                <a:gd name="T24" fmla="*/ 53 w 63"/>
                <a:gd name="T25" fmla="*/ 19 h 49"/>
                <a:gd name="T26" fmla="*/ 57 w 63"/>
                <a:gd name="T27" fmla="*/ 22 h 49"/>
                <a:gd name="T28" fmla="*/ 60 w 63"/>
                <a:gd name="T29" fmla="*/ 22 h 49"/>
                <a:gd name="T30" fmla="*/ 60 w 63"/>
                <a:gd name="T31" fmla="*/ 19 h 49"/>
                <a:gd name="T32" fmla="*/ 60 w 63"/>
                <a:gd name="T33" fmla="*/ 16 h 49"/>
                <a:gd name="T34" fmla="*/ 58 w 63"/>
                <a:gd name="T35" fmla="*/ 15 h 49"/>
                <a:gd name="T36" fmla="*/ 58 w 63"/>
                <a:gd name="T37" fmla="*/ 13 h 49"/>
                <a:gd name="T38" fmla="*/ 57 w 63"/>
                <a:gd name="T39" fmla="*/ 9 h 49"/>
                <a:gd name="T40" fmla="*/ 54 w 63"/>
                <a:gd name="T41" fmla="*/ 10 h 49"/>
                <a:gd name="T42" fmla="*/ 48 w 63"/>
                <a:gd name="T43" fmla="*/ 10 h 49"/>
                <a:gd name="T44" fmla="*/ 43 w 63"/>
                <a:gd name="T45" fmla="*/ 9 h 49"/>
                <a:gd name="T46" fmla="*/ 33 w 63"/>
                <a:gd name="T47" fmla="*/ 2 h 49"/>
                <a:gd name="T48" fmla="*/ 29 w 63"/>
                <a:gd name="T49" fmla="*/ 1 h 49"/>
                <a:gd name="T50" fmla="*/ 28 w 63"/>
                <a:gd name="T51" fmla="*/ 2 h 49"/>
                <a:gd name="T52" fmla="*/ 25 w 63"/>
                <a:gd name="T53" fmla="*/ 5 h 49"/>
                <a:gd name="T54" fmla="*/ 23 w 63"/>
                <a:gd name="T55" fmla="*/ 6 h 49"/>
                <a:gd name="T56" fmla="*/ 21 w 63"/>
                <a:gd name="T57" fmla="*/ 10 h 49"/>
                <a:gd name="T58" fmla="*/ 21 w 63"/>
                <a:gd name="T59" fmla="*/ 11 h 49"/>
                <a:gd name="T60" fmla="*/ 20 w 63"/>
                <a:gd name="T61" fmla="*/ 12 h 49"/>
                <a:gd name="T62" fmla="*/ 20 w 63"/>
                <a:gd name="T63" fmla="*/ 15 h 49"/>
                <a:gd name="T64" fmla="*/ 18 w 63"/>
                <a:gd name="T65" fmla="*/ 15 h 49"/>
                <a:gd name="T66" fmla="*/ 17 w 63"/>
                <a:gd name="T67" fmla="*/ 15 h 49"/>
                <a:gd name="T68" fmla="*/ 14 w 63"/>
                <a:gd name="T69" fmla="*/ 13 h 49"/>
                <a:gd name="T70" fmla="*/ 8 w 63"/>
                <a:gd name="T71" fmla="*/ 15 h 49"/>
                <a:gd name="T72" fmla="*/ 5 w 63"/>
                <a:gd name="T73" fmla="*/ 15 h 49"/>
                <a:gd name="T74" fmla="*/ 3 w 63"/>
                <a:gd name="T75" fmla="*/ 15 h 49"/>
                <a:gd name="T76" fmla="*/ 1 w 63"/>
                <a:gd name="T77" fmla="*/ 15 h 49"/>
                <a:gd name="T78" fmla="*/ 0 w 63"/>
                <a:gd name="T79" fmla="*/ 18 h 49"/>
                <a:gd name="T80" fmla="*/ 3 w 63"/>
                <a:gd name="T81" fmla="*/ 19 h 49"/>
                <a:gd name="T82" fmla="*/ 3 w 63"/>
                <a:gd name="T83" fmla="*/ 22 h 49"/>
                <a:gd name="T84" fmla="*/ 5 w 63"/>
                <a:gd name="T85" fmla="*/ 20 h 49"/>
                <a:gd name="T86" fmla="*/ 7 w 63"/>
                <a:gd name="T87" fmla="*/ 18 h 49"/>
                <a:gd name="T88" fmla="*/ 10 w 63"/>
                <a:gd name="T89" fmla="*/ 16 h 49"/>
                <a:gd name="T90" fmla="*/ 14 w 63"/>
                <a:gd name="T91" fmla="*/ 20 h 49"/>
                <a:gd name="T92" fmla="*/ 15 w 63"/>
                <a:gd name="T93" fmla="*/ 26 h 49"/>
                <a:gd name="T94" fmla="*/ 21 w 63"/>
                <a:gd name="T95" fmla="*/ 30 h 49"/>
                <a:gd name="T96" fmla="*/ 20 w 63"/>
                <a:gd name="T97" fmla="*/ 35 h 49"/>
                <a:gd name="T98" fmla="*/ 25 w 63"/>
                <a:gd name="T99" fmla="*/ 39 h 49"/>
                <a:gd name="T100" fmla="*/ 28 w 63"/>
                <a:gd name="T101" fmla="*/ 40 h 49"/>
                <a:gd name="T102" fmla="*/ 37 w 63"/>
                <a:gd name="T103" fmla="*/ 42 h 49"/>
                <a:gd name="T104" fmla="*/ 44 w 63"/>
                <a:gd name="T105" fmla="*/ 49 h 49"/>
                <a:gd name="T106" fmla="*/ 45 w 63"/>
                <a:gd name="T107"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49">
                  <a:moveTo>
                    <a:pt x="45" y="47"/>
                  </a:moveTo>
                  <a:cubicBezTo>
                    <a:pt x="44" y="46"/>
                    <a:pt x="44" y="46"/>
                    <a:pt x="44" y="46"/>
                  </a:cubicBezTo>
                  <a:cubicBezTo>
                    <a:pt x="41" y="43"/>
                    <a:pt x="41" y="43"/>
                    <a:pt x="41" y="43"/>
                  </a:cubicBezTo>
                  <a:cubicBezTo>
                    <a:pt x="34" y="36"/>
                    <a:pt x="34" y="36"/>
                    <a:pt x="34" y="36"/>
                  </a:cubicBezTo>
                  <a:cubicBezTo>
                    <a:pt x="30" y="32"/>
                    <a:pt x="30" y="32"/>
                    <a:pt x="30" y="32"/>
                  </a:cubicBezTo>
                  <a:cubicBezTo>
                    <a:pt x="30" y="30"/>
                    <a:pt x="30" y="30"/>
                    <a:pt x="30" y="30"/>
                  </a:cubicBezTo>
                  <a:cubicBezTo>
                    <a:pt x="28" y="26"/>
                    <a:pt x="28" y="26"/>
                    <a:pt x="28" y="26"/>
                  </a:cubicBezTo>
                  <a:cubicBezTo>
                    <a:pt x="24" y="25"/>
                    <a:pt x="24" y="25"/>
                    <a:pt x="24" y="25"/>
                  </a:cubicBezTo>
                  <a:cubicBezTo>
                    <a:pt x="24" y="22"/>
                    <a:pt x="24" y="22"/>
                    <a:pt x="24" y="22"/>
                  </a:cubicBezTo>
                  <a:cubicBezTo>
                    <a:pt x="24" y="20"/>
                    <a:pt x="24" y="20"/>
                    <a:pt x="24" y="20"/>
                  </a:cubicBezTo>
                  <a:cubicBezTo>
                    <a:pt x="24" y="18"/>
                    <a:pt x="24" y="18"/>
                    <a:pt x="24" y="18"/>
                  </a:cubicBezTo>
                  <a:cubicBezTo>
                    <a:pt x="25" y="18"/>
                    <a:pt x="25" y="18"/>
                    <a:pt x="25" y="18"/>
                  </a:cubicBezTo>
                  <a:cubicBezTo>
                    <a:pt x="28" y="20"/>
                    <a:pt x="28" y="20"/>
                    <a:pt x="28" y="20"/>
                  </a:cubicBezTo>
                  <a:cubicBezTo>
                    <a:pt x="31" y="20"/>
                    <a:pt x="31" y="20"/>
                    <a:pt x="31" y="20"/>
                  </a:cubicBezTo>
                  <a:cubicBezTo>
                    <a:pt x="31" y="19"/>
                    <a:pt x="31" y="19"/>
                    <a:pt x="31" y="19"/>
                  </a:cubicBezTo>
                  <a:cubicBezTo>
                    <a:pt x="33" y="18"/>
                    <a:pt x="33" y="18"/>
                    <a:pt x="33" y="18"/>
                  </a:cubicBezTo>
                  <a:cubicBezTo>
                    <a:pt x="34" y="18"/>
                    <a:pt x="34" y="18"/>
                    <a:pt x="34" y="18"/>
                  </a:cubicBezTo>
                  <a:cubicBezTo>
                    <a:pt x="36" y="19"/>
                    <a:pt x="36" y="19"/>
                    <a:pt x="36" y="19"/>
                  </a:cubicBezTo>
                  <a:cubicBezTo>
                    <a:pt x="37" y="18"/>
                    <a:pt x="37" y="18"/>
                    <a:pt x="37" y="18"/>
                  </a:cubicBezTo>
                  <a:cubicBezTo>
                    <a:pt x="40" y="19"/>
                    <a:pt x="40" y="19"/>
                    <a:pt x="40" y="19"/>
                  </a:cubicBezTo>
                  <a:cubicBezTo>
                    <a:pt x="44" y="19"/>
                    <a:pt x="44" y="19"/>
                    <a:pt x="44" y="19"/>
                  </a:cubicBezTo>
                  <a:cubicBezTo>
                    <a:pt x="46" y="20"/>
                    <a:pt x="46" y="20"/>
                    <a:pt x="46" y="20"/>
                  </a:cubicBezTo>
                  <a:cubicBezTo>
                    <a:pt x="47" y="20"/>
                    <a:pt x="47" y="20"/>
                    <a:pt x="47" y="20"/>
                  </a:cubicBezTo>
                  <a:cubicBezTo>
                    <a:pt x="48" y="19"/>
                    <a:pt x="48" y="19"/>
                    <a:pt x="48" y="19"/>
                  </a:cubicBezTo>
                  <a:cubicBezTo>
                    <a:pt x="50" y="20"/>
                    <a:pt x="50" y="20"/>
                    <a:pt x="50" y="20"/>
                  </a:cubicBezTo>
                  <a:cubicBezTo>
                    <a:pt x="53" y="19"/>
                    <a:pt x="53" y="19"/>
                    <a:pt x="53" y="19"/>
                  </a:cubicBezTo>
                  <a:cubicBezTo>
                    <a:pt x="56" y="20"/>
                    <a:pt x="56" y="20"/>
                    <a:pt x="56" y="20"/>
                  </a:cubicBezTo>
                  <a:cubicBezTo>
                    <a:pt x="57" y="22"/>
                    <a:pt x="57" y="22"/>
                    <a:pt x="57" y="22"/>
                  </a:cubicBezTo>
                  <a:cubicBezTo>
                    <a:pt x="58" y="23"/>
                    <a:pt x="58" y="23"/>
                    <a:pt x="58" y="23"/>
                  </a:cubicBezTo>
                  <a:cubicBezTo>
                    <a:pt x="60" y="22"/>
                    <a:pt x="60" y="22"/>
                    <a:pt x="60" y="22"/>
                  </a:cubicBezTo>
                  <a:cubicBezTo>
                    <a:pt x="60" y="20"/>
                    <a:pt x="60" y="20"/>
                    <a:pt x="60" y="20"/>
                  </a:cubicBezTo>
                  <a:cubicBezTo>
                    <a:pt x="60" y="19"/>
                    <a:pt x="60" y="19"/>
                    <a:pt x="60" y="19"/>
                  </a:cubicBezTo>
                  <a:cubicBezTo>
                    <a:pt x="63" y="19"/>
                    <a:pt x="63" y="19"/>
                    <a:pt x="63" y="19"/>
                  </a:cubicBezTo>
                  <a:cubicBezTo>
                    <a:pt x="60" y="16"/>
                    <a:pt x="60" y="16"/>
                    <a:pt x="60" y="16"/>
                  </a:cubicBezTo>
                  <a:cubicBezTo>
                    <a:pt x="59" y="15"/>
                    <a:pt x="59" y="15"/>
                    <a:pt x="59" y="15"/>
                  </a:cubicBezTo>
                  <a:cubicBezTo>
                    <a:pt x="58" y="15"/>
                    <a:pt x="58" y="15"/>
                    <a:pt x="58" y="15"/>
                  </a:cubicBezTo>
                  <a:cubicBezTo>
                    <a:pt x="60" y="13"/>
                    <a:pt x="60" y="13"/>
                    <a:pt x="60" y="13"/>
                  </a:cubicBezTo>
                  <a:cubicBezTo>
                    <a:pt x="58" y="13"/>
                    <a:pt x="58" y="13"/>
                    <a:pt x="58" y="13"/>
                  </a:cubicBezTo>
                  <a:cubicBezTo>
                    <a:pt x="58" y="12"/>
                    <a:pt x="58" y="12"/>
                    <a:pt x="58" y="12"/>
                  </a:cubicBezTo>
                  <a:cubicBezTo>
                    <a:pt x="57" y="9"/>
                    <a:pt x="57" y="9"/>
                    <a:pt x="57" y="9"/>
                  </a:cubicBezTo>
                  <a:cubicBezTo>
                    <a:pt x="54" y="9"/>
                    <a:pt x="54" y="9"/>
                    <a:pt x="54" y="9"/>
                  </a:cubicBezTo>
                  <a:cubicBezTo>
                    <a:pt x="54" y="10"/>
                    <a:pt x="54" y="10"/>
                    <a:pt x="54" y="10"/>
                  </a:cubicBezTo>
                  <a:cubicBezTo>
                    <a:pt x="53" y="10"/>
                    <a:pt x="53" y="10"/>
                    <a:pt x="53" y="10"/>
                  </a:cubicBezTo>
                  <a:cubicBezTo>
                    <a:pt x="48" y="10"/>
                    <a:pt x="48" y="10"/>
                    <a:pt x="48" y="10"/>
                  </a:cubicBezTo>
                  <a:cubicBezTo>
                    <a:pt x="46" y="10"/>
                    <a:pt x="46" y="10"/>
                    <a:pt x="46" y="10"/>
                  </a:cubicBezTo>
                  <a:cubicBezTo>
                    <a:pt x="43" y="9"/>
                    <a:pt x="43" y="9"/>
                    <a:pt x="43" y="9"/>
                  </a:cubicBezTo>
                  <a:cubicBezTo>
                    <a:pt x="38" y="6"/>
                    <a:pt x="38" y="6"/>
                    <a:pt x="38" y="6"/>
                  </a:cubicBezTo>
                  <a:cubicBezTo>
                    <a:pt x="33" y="2"/>
                    <a:pt x="33" y="2"/>
                    <a:pt x="33" y="2"/>
                  </a:cubicBezTo>
                  <a:cubicBezTo>
                    <a:pt x="30" y="0"/>
                    <a:pt x="30" y="0"/>
                    <a:pt x="30" y="0"/>
                  </a:cubicBezTo>
                  <a:cubicBezTo>
                    <a:pt x="29" y="1"/>
                    <a:pt x="29" y="1"/>
                    <a:pt x="29" y="1"/>
                  </a:cubicBezTo>
                  <a:cubicBezTo>
                    <a:pt x="30" y="2"/>
                    <a:pt x="30" y="2"/>
                    <a:pt x="30" y="2"/>
                  </a:cubicBezTo>
                  <a:cubicBezTo>
                    <a:pt x="28" y="2"/>
                    <a:pt x="28" y="2"/>
                    <a:pt x="28" y="2"/>
                  </a:cubicBezTo>
                  <a:cubicBezTo>
                    <a:pt x="27" y="3"/>
                    <a:pt x="27" y="3"/>
                    <a:pt x="27" y="3"/>
                  </a:cubicBezTo>
                  <a:cubicBezTo>
                    <a:pt x="25" y="5"/>
                    <a:pt x="25" y="5"/>
                    <a:pt x="25" y="5"/>
                  </a:cubicBezTo>
                  <a:cubicBezTo>
                    <a:pt x="24" y="5"/>
                    <a:pt x="24" y="5"/>
                    <a:pt x="24" y="5"/>
                  </a:cubicBezTo>
                  <a:cubicBezTo>
                    <a:pt x="23" y="6"/>
                    <a:pt x="23" y="6"/>
                    <a:pt x="23" y="6"/>
                  </a:cubicBezTo>
                  <a:cubicBezTo>
                    <a:pt x="23" y="9"/>
                    <a:pt x="23" y="9"/>
                    <a:pt x="23" y="9"/>
                  </a:cubicBezTo>
                  <a:cubicBezTo>
                    <a:pt x="21" y="10"/>
                    <a:pt x="21" y="10"/>
                    <a:pt x="21" y="10"/>
                  </a:cubicBezTo>
                  <a:cubicBezTo>
                    <a:pt x="21" y="11"/>
                    <a:pt x="21" y="11"/>
                    <a:pt x="21" y="11"/>
                  </a:cubicBezTo>
                  <a:cubicBezTo>
                    <a:pt x="21" y="11"/>
                    <a:pt x="21" y="11"/>
                    <a:pt x="21" y="11"/>
                  </a:cubicBezTo>
                  <a:cubicBezTo>
                    <a:pt x="18" y="12"/>
                    <a:pt x="18" y="12"/>
                    <a:pt x="18" y="12"/>
                  </a:cubicBezTo>
                  <a:cubicBezTo>
                    <a:pt x="20" y="12"/>
                    <a:pt x="20" y="12"/>
                    <a:pt x="20" y="12"/>
                  </a:cubicBezTo>
                  <a:cubicBezTo>
                    <a:pt x="20" y="14"/>
                    <a:pt x="20" y="14"/>
                    <a:pt x="20" y="14"/>
                  </a:cubicBezTo>
                  <a:cubicBezTo>
                    <a:pt x="20" y="15"/>
                    <a:pt x="20" y="15"/>
                    <a:pt x="20" y="15"/>
                  </a:cubicBezTo>
                  <a:cubicBezTo>
                    <a:pt x="18" y="15"/>
                    <a:pt x="18" y="15"/>
                    <a:pt x="18" y="15"/>
                  </a:cubicBezTo>
                  <a:cubicBezTo>
                    <a:pt x="18" y="15"/>
                    <a:pt x="18" y="15"/>
                    <a:pt x="18" y="15"/>
                  </a:cubicBezTo>
                  <a:cubicBezTo>
                    <a:pt x="18" y="15"/>
                    <a:pt x="18" y="15"/>
                    <a:pt x="17" y="15"/>
                  </a:cubicBezTo>
                  <a:cubicBezTo>
                    <a:pt x="17" y="15"/>
                    <a:pt x="17" y="15"/>
                    <a:pt x="17" y="15"/>
                  </a:cubicBezTo>
                  <a:cubicBezTo>
                    <a:pt x="15" y="14"/>
                    <a:pt x="15" y="14"/>
                    <a:pt x="15" y="14"/>
                  </a:cubicBezTo>
                  <a:cubicBezTo>
                    <a:pt x="14" y="13"/>
                    <a:pt x="14" y="13"/>
                    <a:pt x="14" y="13"/>
                  </a:cubicBezTo>
                  <a:cubicBezTo>
                    <a:pt x="11" y="12"/>
                    <a:pt x="11" y="12"/>
                    <a:pt x="11" y="12"/>
                  </a:cubicBezTo>
                  <a:cubicBezTo>
                    <a:pt x="8" y="15"/>
                    <a:pt x="8" y="15"/>
                    <a:pt x="8" y="15"/>
                  </a:cubicBezTo>
                  <a:cubicBezTo>
                    <a:pt x="7" y="15"/>
                    <a:pt x="7" y="15"/>
                    <a:pt x="7" y="15"/>
                  </a:cubicBezTo>
                  <a:cubicBezTo>
                    <a:pt x="5" y="15"/>
                    <a:pt x="5" y="15"/>
                    <a:pt x="5" y="15"/>
                  </a:cubicBezTo>
                  <a:cubicBezTo>
                    <a:pt x="4" y="15"/>
                    <a:pt x="4" y="15"/>
                    <a:pt x="4" y="15"/>
                  </a:cubicBezTo>
                  <a:cubicBezTo>
                    <a:pt x="3" y="15"/>
                    <a:pt x="3" y="15"/>
                    <a:pt x="3" y="15"/>
                  </a:cubicBezTo>
                  <a:cubicBezTo>
                    <a:pt x="3" y="15"/>
                    <a:pt x="3" y="15"/>
                    <a:pt x="3" y="15"/>
                  </a:cubicBezTo>
                  <a:cubicBezTo>
                    <a:pt x="1" y="15"/>
                    <a:pt x="1" y="15"/>
                    <a:pt x="1" y="15"/>
                  </a:cubicBezTo>
                  <a:cubicBezTo>
                    <a:pt x="0" y="15"/>
                    <a:pt x="0" y="15"/>
                    <a:pt x="0" y="15"/>
                  </a:cubicBezTo>
                  <a:cubicBezTo>
                    <a:pt x="0" y="18"/>
                    <a:pt x="0" y="18"/>
                    <a:pt x="0" y="18"/>
                  </a:cubicBezTo>
                  <a:cubicBezTo>
                    <a:pt x="1" y="19"/>
                    <a:pt x="1" y="19"/>
                    <a:pt x="1" y="19"/>
                  </a:cubicBezTo>
                  <a:cubicBezTo>
                    <a:pt x="3" y="19"/>
                    <a:pt x="3" y="19"/>
                    <a:pt x="3" y="19"/>
                  </a:cubicBezTo>
                  <a:cubicBezTo>
                    <a:pt x="1" y="20"/>
                    <a:pt x="1" y="20"/>
                    <a:pt x="1" y="20"/>
                  </a:cubicBezTo>
                  <a:cubicBezTo>
                    <a:pt x="3" y="22"/>
                    <a:pt x="3" y="22"/>
                    <a:pt x="3" y="22"/>
                  </a:cubicBezTo>
                  <a:cubicBezTo>
                    <a:pt x="4" y="25"/>
                    <a:pt x="4" y="25"/>
                    <a:pt x="4" y="25"/>
                  </a:cubicBezTo>
                  <a:cubicBezTo>
                    <a:pt x="5" y="20"/>
                    <a:pt x="5" y="20"/>
                    <a:pt x="5" y="20"/>
                  </a:cubicBezTo>
                  <a:cubicBezTo>
                    <a:pt x="7" y="20"/>
                    <a:pt x="7" y="20"/>
                    <a:pt x="7" y="20"/>
                  </a:cubicBezTo>
                  <a:cubicBezTo>
                    <a:pt x="7" y="18"/>
                    <a:pt x="7" y="18"/>
                    <a:pt x="7" y="18"/>
                  </a:cubicBezTo>
                  <a:cubicBezTo>
                    <a:pt x="8" y="18"/>
                    <a:pt x="8" y="18"/>
                    <a:pt x="8" y="18"/>
                  </a:cubicBezTo>
                  <a:cubicBezTo>
                    <a:pt x="10" y="16"/>
                    <a:pt x="10" y="16"/>
                    <a:pt x="10" y="16"/>
                  </a:cubicBezTo>
                  <a:cubicBezTo>
                    <a:pt x="13" y="18"/>
                    <a:pt x="13" y="18"/>
                    <a:pt x="13" y="18"/>
                  </a:cubicBezTo>
                  <a:cubicBezTo>
                    <a:pt x="14" y="20"/>
                    <a:pt x="14" y="20"/>
                    <a:pt x="14" y="20"/>
                  </a:cubicBezTo>
                  <a:cubicBezTo>
                    <a:pt x="15" y="23"/>
                    <a:pt x="15" y="23"/>
                    <a:pt x="15" y="23"/>
                  </a:cubicBezTo>
                  <a:cubicBezTo>
                    <a:pt x="15" y="26"/>
                    <a:pt x="15" y="26"/>
                    <a:pt x="15" y="26"/>
                  </a:cubicBezTo>
                  <a:cubicBezTo>
                    <a:pt x="18" y="29"/>
                    <a:pt x="18" y="29"/>
                    <a:pt x="18" y="29"/>
                  </a:cubicBezTo>
                  <a:cubicBezTo>
                    <a:pt x="21" y="30"/>
                    <a:pt x="21" y="30"/>
                    <a:pt x="21" y="30"/>
                  </a:cubicBezTo>
                  <a:cubicBezTo>
                    <a:pt x="17" y="30"/>
                    <a:pt x="17" y="30"/>
                    <a:pt x="17" y="30"/>
                  </a:cubicBezTo>
                  <a:cubicBezTo>
                    <a:pt x="20" y="35"/>
                    <a:pt x="20" y="35"/>
                    <a:pt x="20" y="35"/>
                  </a:cubicBezTo>
                  <a:cubicBezTo>
                    <a:pt x="24" y="38"/>
                    <a:pt x="24" y="38"/>
                    <a:pt x="24" y="38"/>
                  </a:cubicBezTo>
                  <a:cubicBezTo>
                    <a:pt x="25" y="39"/>
                    <a:pt x="25" y="39"/>
                    <a:pt x="25" y="39"/>
                  </a:cubicBezTo>
                  <a:cubicBezTo>
                    <a:pt x="27" y="40"/>
                    <a:pt x="27" y="40"/>
                    <a:pt x="27" y="40"/>
                  </a:cubicBezTo>
                  <a:cubicBezTo>
                    <a:pt x="28" y="40"/>
                    <a:pt x="28" y="40"/>
                    <a:pt x="28" y="40"/>
                  </a:cubicBezTo>
                  <a:cubicBezTo>
                    <a:pt x="33" y="40"/>
                    <a:pt x="33" y="40"/>
                    <a:pt x="33" y="40"/>
                  </a:cubicBezTo>
                  <a:cubicBezTo>
                    <a:pt x="37" y="42"/>
                    <a:pt x="37" y="42"/>
                    <a:pt x="37" y="42"/>
                  </a:cubicBezTo>
                  <a:cubicBezTo>
                    <a:pt x="43" y="48"/>
                    <a:pt x="43" y="48"/>
                    <a:pt x="43" y="48"/>
                  </a:cubicBezTo>
                  <a:cubicBezTo>
                    <a:pt x="44" y="49"/>
                    <a:pt x="44" y="49"/>
                    <a:pt x="44" y="49"/>
                  </a:cubicBezTo>
                  <a:cubicBezTo>
                    <a:pt x="46" y="48"/>
                    <a:pt x="46" y="48"/>
                    <a:pt x="46" y="48"/>
                  </a:cubicBezTo>
                  <a:lnTo>
                    <a:pt x="45" y="47"/>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3" name="Freeform 24">
              <a:extLst>
                <a:ext uri="{FF2B5EF4-FFF2-40B4-BE49-F238E27FC236}">
                  <a16:creationId xmlns:a16="http://schemas.microsoft.com/office/drawing/2014/main" id="{D59BDC88-BE3A-4EF3-B32D-1BF14820D037}"/>
                </a:ext>
              </a:extLst>
            </p:cNvPr>
            <p:cNvSpPr>
              <a:spLocks/>
            </p:cNvSpPr>
            <p:nvPr/>
          </p:nvSpPr>
          <p:spPr bwMode="auto">
            <a:xfrm>
              <a:off x="6913563" y="2448074"/>
              <a:ext cx="238125" cy="134937"/>
            </a:xfrm>
            <a:custGeom>
              <a:avLst/>
              <a:gdLst>
                <a:gd name="T0" fmla="*/ 145 w 150"/>
                <a:gd name="T1" fmla="*/ 32 h 85"/>
                <a:gd name="T2" fmla="*/ 134 w 150"/>
                <a:gd name="T3" fmla="*/ 22 h 85"/>
                <a:gd name="T4" fmla="*/ 121 w 150"/>
                <a:gd name="T5" fmla="*/ 14 h 85"/>
                <a:gd name="T6" fmla="*/ 108 w 150"/>
                <a:gd name="T7" fmla="*/ 8 h 85"/>
                <a:gd name="T8" fmla="*/ 97 w 150"/>
                <a:gd name="T9" fmla="*/ 0 h 85"/>
                <a:gd name="T10" fmla="*/ 89 w 150"/>
                <a:gd name="T11" fmla="*/ 0 h 85"/>
                <a:gd name="T12" fmla="*/ 63 w 150"/>
                <a:gd name="T13" fmla="*/ 0 h 85"/>
                <a:gd name="T14" fmla="*/ 47 w 150"/>
                <a:gd name="T15" fmla="*/ 0 h 85"/>
                <a:gd name="T16" fmla="*/ 18 w 150"/>
                <a:gd name="T17" fmla="*/ 0 h 85"/>
                <a:gd name="T18" fmla="*/ 2 w 150"/>
                <a:gd name="T19" fmla="*/ 8 h 85"/>
                <a:gd name="T20" fmla="*/ 0 w 150"/>
                <a:gd name="T21" fmla="*/ 14 h 85"/>
                <a:gd name="T22" fmla="*/ 8 w 150"/>
                <a:gd name="T23" fmla="*/ 32 h 85"/>
                <a:gd name="T24" fmla="*/ 16 w 150"/>
                <a:gd name="T25" fmla="*/ 40 h 85"/>
                <a:gd name="T26" fmla="*/ 26 w 150"/>
                <a:gd name="T27" fmla="*/ 43 h 85"/>
                <a:gd name="T28" fmla="*/ 52 w 150"/>
                <a:gd name="T29" fmla="*/ 48 h 85"/>
                <a:gd name="T30" fmla="*/ 55 w 150"/>
                <a:gd name="T31" fmla="*/ 59 h 85"/>
                <a:gd name="T32" fmla="*/ 63 w 150"/>
                <a:gd name="T33" fmla="*/ 77 h 85"/>
                <a:gd name="T34" fmla="*/ 68 w 150"/>
                <a:gd name="T35" fmla="*/ 85 h 85"/>
                <a:gd name="T36" fmla="*/ 74 w 150"/>
                <a:gd name="T37" fmla="*/ 85 h 85"/>
                <a:gd name="T38" fmla="*/ 79 w 150"/>
                <a:gd name="T39" fmla="*/ 85 h 85"/>
                <a:gd name="T40" fmla="*/ 89 w 150"/>
                <a:gd name="T41" fmla="*/ 85 h 85"/>
                <a:gd name="T42" fmla="*/ 97 w 150"/>
                <a:gd name="T43" fmla="*/ 85 h 85"/>
                <a:gd name="T44" fmla="*/ 105 w 150"/>
                <a:gd name="T45" fmla="*/ 77 h 85"/>
                <a:gd name="T46" fmla="*/ 113 w 150"/>
                <a:gd name="T47" fmla="*/ 77 h 85"/>
                <a:gd name="T48" fmla="*/ 121 w 150"/>
                <a:gd name="T49" fmla="*/ 74 h 85"/>
                <a:gd name="T50" fmla="*/ 124 w 150"/>
                <a:gd name="T51" fmla="*/ 77 h 85"/>
                <a:gd name="T52" fmla="*/ 129 w 150"/>
                <a:gd name="T53" fmla="*/ 74 h 85"/>
                <a:gd name="T54" fmla="*/ 121 w 150"/>
                <a:gd name="T55" fmla="*/ 69 h 85"/>
                <a:gd name="T56" fmla="*/ 129 w 150"/>
                <a:gd name="T57" fmla="*/ 59 h 85"/>
                <a:gd name="T58" fmla="*/ 129 w 150"/>
                <a:gd name="T59" fmla="*/ 53 h 85"/>
                <a:gd name="T60" fmla="*/ 140 w 150"/>
                <a:gd name="T61" fmla="*/ 48 h 85"/>
                <a:gd name="T62" fmla="*/ 148 w 150"/>
                <a:gd name="T63" fmla="*/ 43 h 85"/>
                <a:gd name="T64" fmla="*/ 142 w 150"/>
                <a:gd name="T65" fmla="*/ 35 h 85"/>
                <a:gd name="T66" fmla="*/ 142 w 150"/>
                <a:gd name="T67" fmla="*/ 35 h 85"/>
                <a:gd name="T68" fmla="*/ 142 w 150"/>
                <a:gd name="T69" fmla="*/ 3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85">
                  <a:moveTo>
                    <a:pt x="142" y="35"/>
                  </a:moveTo>
                  <a:lnTo>
                    <a:pt x="145" y="32"/>
                  </a:lnTo>
                  <a:lnTo>
                    <a:pt x="148" y="24"/>
                  </a:lnTo>
                  <a:lnTo>
                    <a:pt x="134" y="22"/>
                  </a:lnTo>
                  <a:lnTo>
                    <a:pt x="129" y="16"/>
                  </a:lnTo>
                  <a:lnTo>
                    <a:pt x="121" y="14"/>
                  </a:lnTo>
                  <a:lnTo>
                    <a:pt x="116" y="8"/>
                  </a:lnTo>
                  <a:lnTo>
                    <a:pt x="108" y="8"/>
                  </a:lnTo>
                  <a:lnTo>
                    <a:pt x="105" y="6"/>
                  </a:lnTo>
                  <a:lnTo>
                    <a:pt x="97" y="0"/>
                  </a:lnTo>
                  <a:lnTo>
                    <a:pt x="95" y="0"/>
                  </a:lnTo>
                  <a:lnTo>
                    <a:pt x="89" y="0"/>
                  </a:lnTo>
                  <a:lnTo>
                    <a:pt x="79" y="6"/>
                  </a:lnTo>
                  <a:lnTo>
                    <a:pt x="63" y="0"/>
                  </a:lnTo>
                  <a:lnTo>
                    <a:pt x="55" y="0"/>
                  </a:lnTo>
                  <a:lnTo>
                    <a:pt x="47" y="0"/>
                  </a:lnTo>
                  <a:lnTo>
                    <a:pt x="34" y="0"/>
                  </a:lnTo>
                  <a:lnTo>
                    <a:pt x="18" y="0"/>
                  </a:lnTo>
                  <a:lnTo>
                    <a:pt x="8" y="6"/>
                  </a:lnTo>
                  <a:lnTo>
                    <a:pt x="2" y="8"/>
                  </a:lnTo>
                  <a:lnTo>
                    <a:pt x="0" y="11"/>
                  </a:lnTo>
                  <a:lnTo>
                    <a:pt x="0" y="14"/>
                  </a:lnTo>
                  <a:lnTo>
                    <a:pt x="2" y="27"/>
                  </a:lnTo>
                  <a:lnTo>
                    <a:pt x="8" y="32"/>
                  </a:lnTo>
                  <a:lnTo>
                    <a:pt x="10" y="40"/>
                  </a:lnTo>
                  <a:lnTo>
                    <a:pt x="16" y="40"/>
                  </a:lnTo>
                  <a:lnTo>
                    <a:pt x="18" y="40"/>
                  </a:lnTo>
                  <a:lnTo>
                    <a:pt x="26" y="43"/>
                  </a:lnTo>
                  <a:lnTo>
                    <a:pt x="42" y="48"/>
                  </a:lnTo>
                  <a:lnTo>
                    <a:pt x="52" y="48"/>
                  </a:lnTo>
                  <a:lnTo>
                    <a:pt x="60" y="53"/>
                  </a:lnTo>
                  <a:lnTo>
                    <a:pt x="55" y="59"/>
                  </a:lnTo>
                  <a:lnTo>
                    <a:pt x="60" y="74"/>
                  </a:lnTo>
                  <a:lnTo>
                    <a:pt x="63" y="77"/>
                  </a:lnTo>
                  <a:lnTo>
                    <a:pt x="68" y="85"/>
                  </a:lnTo>
                  <a:lnTo>
                    <a:pt x="68" y="85"/>
                  </a:lnTo>
                  <a:lnTo>
                    <a:pt x="71" y="85"/>
                  </a:lnTo>
                  <a:lnTo>
                    <a:pt x="74" y="85"/>
                  </a:lnTo>
                  <a:lnTo>
                    <a:pt x="76" y="85"/>
                  </a:lnTo>
                  <a:lnTo>
                    <a:pt x="79" y="85"/>
                  </a:lnTo>
                  <a:lnTo>
                    <a:pt x="87" y="85"/>
                  </a:lnTo>
                  <a:lnTo>
                    <a:pt x="89" y="85"/>
                  </a:lnTo>
                  <a:lnTo>
                    <a:pt x="95" y="85"/>
                  </a:lnTo>
                  <a:lnTo>
                    <a:pt x="97" y="85"/>
                  </a:lnTo>
                  <a:lnTo>
                    <a:pt x="100" y="80"/>
                  </a:lnTo>
                  <a:lnTo>
                    <a:pt x="105" y="77"/>
                  </a:lnTo>
                  <a:lnTo>
                    <a:pt x="108" y="77"/>
                  </a:lnTo>
                  <a:lnTo>
                    <a:pt x="113" y="77"/>
                  </a:lnTo>
                  <a:lnTo>
                    <a:pt x="116" y="74"/>
                  </a:lnTo>
                  <a:lnTo>
                    <a:pt x="121" y="74"/>
                  </a:lnTo>
                  <a:lnTo>
                    <a:pt x="124" y="74"/>
                  </a:lnTo>
                  <a:lnTo>
                    <a:pt x="124" y="77"/>
                  </a:lnTo>
                  <a:lnTo>
                    <a:pt x="129" y="77"/>
                  </a:lnTo>
                  <a:lnTo>
                    <a:pt x="129" y="74"/>
                  </a:lnTo>
                  <a:lnTo>
                    <a:pt x="124" y="69"/>
                  </a:lnTo>
                  <a:lnTo>
                    <a:pt x="121" y="69"/>
                  </a:lnTo>
                  <a:lnTo>
                    <a:pt x="124" y="66"/>
                  </a:lnTo>
                  <a:lnTo>
                    <a:pt x="129" y="59"/>
                  </a:lnTo>
                  <a:lnTo>
                    <a:pt x="129" y="56"/>
                  </a:lnTo>
                  <a:lnTo>
                    <a:pt x="129" y="53"/>
                  </a:lnTo>
                  <a:lnTo>
                    <a:pt x="134" y="51"/>
                  </a:lnTo>
                  <a:lnTo>
                    <a:pt x="140" y="48"/>
                  </a:lnTo>
                  <a:lnTo>
                    <a:pt x="142" y="43"/>
                  </a:lnTo>
                  <a:lnTo>
                    <a:pt x="148" y="43"/>
                  </a:lnTo>
                  <a:lnTo>
                    <a:pt x="150" y="40"/>
                  </a:lnTo>
                  <a:lnTo>
                    <a:pt x="142" y="35"/>
                  </a:lnTo>
                  <a:lnTo>
                    <a:pt x="142" y="35"/>
                  </a:lnTo>
                  <a:lnTo>
                    <a:pt x="142" y="35"/>
                  </a:lnTo>
                  <a:lnTo>
                    <a:pt x="142" y="35"/>
                  </a:lnTo>
                  <a:lnTo>
                    <a:pt x="142" y="35"/>
                  </a:lnTo>
                  <a:lnTo>
                    <a:pt x="142" y="35"/>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4" name="Freeform 25">
              <a:extLst>
                <a:ext uri="{FF2B5EF4-FFF2-40B4-BE49-F238E27FC236}">
                  <a16:creationId xmlns:a16="http://schemas.microsoft.com/office/drawing/2014/main" id="{78454ED0-74DF-4E54-9261-DA73FC67F686}"/>
                </a:ext>
              </a:extLst>
            </p:cNvPr>
            <p:cNvSpPr>
              <a:spLocks/>
            </p:cNvSpPr>
            <p:nvPr/>
          </p:nvSpPr>
          <p:spPr bwMode="auto">
            <a:xfrm>
              <a:off x="6904038" y="2360762"/>
              <a:ext cx="306388" cy="125412"/>
            </a:xfrm>
            <a:custGeom>
              <a:avLst/>
              <a:gdLst>
                <a:gd name="T0" fmla="*/ 14 w 193"/>
                <a:gd name="T1" fmla="*/ 61 h 79"/>
                <a:gd name="T2" fmla="*/ 40 w 193"/>
                <a:gd name="T3" fmla="*/ 55 h 79"/>
                <a:gd name="T4" fmla="*/ 61 w 193"/>
                <a:gd name="T5" fmla="*/ 55 h 79"/>
                <a:gd name="T6" fmla="*/ 85 w 193"/>
                <a:gd name="T7" fmla="*/ 61 h 79"/>
                <a:gd name="T8" fmla="*/ 101 w 193"/>
                <a:gd name="T9" fmla="*/ 55 h 79"/>
                <a:gd name="T10" fmla="*/ 111 w 193"/>
                <a:gd name="T11" fmla="*/ 61 h 79"/>
                <a:gd name="T12" fmla="*/ 122 w 193"/>
                <a:gd name="T13" fmla="*/ 63 h 79"/>
                <a:gd name="T14" fmla="*/ 135 w 193"/>
                <a:gd name="T15" fmla="*/ 71 h 79"/>
                <a:gd name="T16" fmla="*/ 154 w 193"/>
                <a:gd name="T17" fmla="*/ 79 h 79"/>
                <a:gd name="T18" fmla="*/ 172 w 193"/>
                <a:gd name="T19" fmla="*/ 77 h 79"/>
                <a:gd name="T20" fmla="*/ 180 w 193"/>
                <a:gd name="T21" fmla="*/ 71 h 79"/>
                <a:gd name="T22" fmla="*/ 191 w 193"/>
                <a:gd name="T23" fmla="*/ 63 h 79"/>
                <a:gd name="T24" fmla="*/ 193 w 193"/>
                <a:gd name="T25" fmla="*/ 63 h 79"/>
                <a:gd name="T26" fmla="*/ 191 w 193"/>
                <a:gd name="T27" fmla="*/ 53 h 79"/>
                <a:gd name="T28" fmla="*/ 180 w 193"/>
                <a:gd name="T29" fmla="*/ 42 h 79"/>
                <a:gd name="T30" fmla="*/ 175 w 193"/>
                <a:gd name="T31" fmla="*/ 37 h 79"/>
                <a:gd name="T32" fmla="*/ 175 w 193"/>
                <a:gd name="T33" fmla="*/ 26 h 79"/>
                <a:gd name="T34" fmla="*/ 164 w 193"/>
                <a:gd name="T35" fmla="*/ 18 h 79"/>
                <a:gd name="T36" fmla="*/ 146 w 193"/>
                <a:gd name="T37" fmla="*/ 16 h 79"/>
                <a:gd name="T38" fmla="*/ 135 w 193"/>
                <a:gd name="T39" fmla="*/ 11 h 79"/>
                <a:gd name="T40" fmla="*/ 106 w 193"/>
                <a:gd name="T41" fmla="*/ 0 h 79"/>
                <a:gd name="T42" fmla="*/ 93 w 193"/>
                <a:gd name="T43" fmla="*/ 3 h 79"/>
                <a:gd name="T44" fmla="*/ 85 w 193"/>
                <a:gd name="T45" fmla="*/ 16 h 79"/>
                <a:gd name="T46" fmla="*/ 85 w 193"/>
                <a:gd name="T47" fmla="*/ 26 h 79"/>
                <a:gd name="T48" fmla="*/ 74 w 193"/>
                <a:gd name="T49" fmla="*/ 34 h 79"/>
                <a:gd name="T50" fmla="*/ 58 w 193"/>
                <a:gd name="T51" fmla="*/ 29 h 79"/>
                <a:gd name="T52" fmla="*/ 40 w 193"/>
                <a:gd name="T53" fmla="*/ 11 h 79"/>
                <a:gd name="T54" fmla="*/ 32 w 193"/>
                <a:gd name="T55" fmla="*/ 11 h 79"/>
                <a:gd name="T56" fmla="*/ 16 w 193"/>
                <a:gd name="T57" fmla="*/ 18 h 79"/>
                <a:gd name="T58" fmla="*/ 8 w 193"/>
                <a:gd name="T59" fmla="*/ 34 h 79"/>
                <a:gd name="T60" fmla="*/ 0 w 193"/>
                <a:gd name="T61" fmla="*/ 45 h 79"/>
                <a:gd name="T62" fmla="*/ 0 w 193"/>
                <a:gd name="T63" fmla="*/ 55 h 79"/>
                <a:gd name="T64" fmla="*/ 0 w 193"/>
                <a:gd name="T65" fmla="*/ 63 h 79"/>
                <a:gd name="T66" fmla="*/ 6 w 193"/>
                <a:gd name="T67" fmla="*/ 66 h 79"/>
                <a:gd name="T68" fmla="*/ 8 w 193"/>
                <a:gd name="T69" fmla="*/ 63 h 79"/>
                <a:gd name="T70" fmla="*/ 8 w 193"/>
                <a:gd name="T71" fmla="*/ 63 h 79"/>
                <a:gd name="T72" fmla="*/ 8 w 193"/>
                <a:gd name="T73"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79">
                  <a:moveTo>
                    <a:pt x="8" y="63"/>
                  </a:moveTo>
                  <a:lnTo>
                    <a:pt x="14" y="61"/>
                  </a:lnTo>
                  <a:lnTo>
                    <a:pt x="24" y="55"/>
                  </a:lnTo>
                  <a:lnTo>
                    <a:pt x="40" y="55"/>
                  </a:lnTo>
                  <a:lnTo>
                    <a:pt x="53" y="55"/>
                  </a:lnTo>
                  <a:lnTo>
                    <a:pt x="61" y="55"/>
                  </a:lnTo>
                  <a:lnTo>
                    <a:pt x="69" y="55"/>
                  </a:lnTo>
                  <a:lnTo>
                    <a:pt x="85" y="61"/>
                  </a:lnTo>
                  <a:lnTo>
                    <a:pt x="95" y="55"/>
                  </a:lnTo>
                  <a:lnTo>
                    <a:pt x="101" y="55"/>
                  </a:lnTo>
                  <a:lnTo>
                    <a:pt x="103" y="55"/>
                  </a:lnTo>
                  <a:lnTo>
                    <a:pt x="111" y="61"/>
                  </a:lnTo>
                  <a:lnTo>
                    <a:pt x="114" y="63"/>
                  </a:lnTo>
                  <a:lnTo>
                    <a:pt x="122" y="63"/>
                  </a:lnTo>
                  <a:lnTo>
                    <a:pt x="127" y="69"/>
                  </a:lnTo>
                  <a:lnTo>
                    <a:pt x="135" y="71"/>
                  </a:lnTo>
                  <a:lnTo>
                    <a:pt x="140" y="77"/>
                  </a:lnTo>
                  <a:lnTo>
                    <a:pt x="154" y="79"/>
                  </a:lnTo>
                  <a:lnTo>
                    <a:pt x="161" y="77"/>
                  </a:lnTo>
                  <a:lnTo>
                    <a:pt x="172" y="77"/>
                  </a:lnTo>
                  <a:lnTo>
                    <a:pt x="175" y="77"/>
                  </a:lnTo>
                  <a:lnTo>
                    <a:pt x="180" y="71"/>
                  </a:lnTo>
                  <a:lnTo>
                    <a:pt x="188" y="63"/>
                  </a:lnTo>
                  <a:lnTo>
                    <a:pt x="191" y="63"/>
                  </a:lnTo>
                  <a:lnTo>
                    <a:pt x="193" y="66"/>
                  </a:lnTo>
                  <a:lnTo>
                    <a:pt x="193" y="63"/>
                  </a:lnTo>
                  <a:lnTo>
                    <a:pt x="191" y="61"/>
                  </a:lnTo>
                  <a:lnTo>
                    <a:pt x="191" y="53"/>
                  </a:lnTo>
                  <a:lnTo>
                    <a:pt x="183" y="45"/>
                  </a:lnTo>
                  <a:lnTo>
                    <a:pt x="180" y="42"/>
                  </a:lnTo>
                  <a:lnTo>
                    <a:pt x="175" y="42"/>
                  </a:lnTo>
                  <a:lnTo>
                    <a:pt x="175" y="37"/>
                  </a:lnTo>
                  <a:lnTo>
                    <a:pt x="175" y="29"/>
                  </a:lnTo>
                  <a:lnTo>
                    <a:pt x="175" y="26"/>
                  </a:lnTo>
                  <a:lnTo>
                    <a:pt x="172" y="21"/>
                  </a:lnTo>
                  <a:lnTo>
                    <a:pt x="164" y="18"/>
                  </a:lnTo>
                  <a:lnTo>
                    <a:pt x="156" y="16"/>
                  </a:lnTo>
                  <a:lnTo>
                    <a:pt x="146" y="16"/>
                  </a:lnTo>
                  <a:lnTo>
                    <a:pt x="140" y="16"/>
                  </a:lnTo>
                  <a:lnTo>
                    <a:pt x="135" y="11"/>
                  </a:lnTo>
                  <a:lnTo>
                    <a:pt x="119" y="3"/>
                  </a:lnTo>
                  <a:lnTo>
                    <a:pt x="106" y="0"/>
                  </a:lnTo>
                  <a:lnTo>
                    <a:pt x="101" y="0"/>
                  </a:lnTo>
                  <a:lnTo>
                    <a:pt x="93" y="3"/>
                  </a:lnTo>
                  <a:lnTo>
                    <a:pt x="85" y="8"/>
                  </a:lnTo>
                  <a:lnTo>
                    <a:pt x="85" y="16"/>
                  </a:lnTo>
                  <a:lnTo>
                    <a:pt x="88" y="21"/>
                  </a:lnTo>
                  <a:lnTo>
                    <a:pt x="85" y="26"/>
                  </a:lnTo>
                  <a:lnTo>
                    <a:pt x="80" y="29"/>
                  </a:lnTo>
                  <a:lnTo>
                    <a:pt x="74" y="34"/>
                  </a:lnTo>
                  <a:lnTo>
                    <a:pt x="66" y="34"/>
                  </a:lnTo>
                  <a:lnTo>
                    <a:pt x="58" y="29"/>
                  </a:lnTo>
                  <a:lnTo>
                    <a:pt x="51" y="21"/>
                  </a:lnTo>
                  <a:lnTo>
                    <a:pt x="40" y="11"/>
                  </a:lnTo>
                  <a:lnTo>
                    <a:pt x="35" y="11"/>
                  </a:lnTo>
                  <a:lnTo>
                    <a:pt x="32" y="11"/>
                  </a:lnTo>
                  <a:lnTo>
                    <a:pt x="24" y="16"/>
                  </a:lnTo>
                  <a:lnTo>
                    <a:pt x="16" y="18"/>
                  </a:lnTo>
                  <a:lnTo>
                    <a:pt x="14" y="26"/>
                  </a:lnTo>
                  <a:lnTo>
                    <a:pt x="8" y="34"/>
                  </a:lnTo>
                  <a:lnTo>
                    <a:pt x="6" y="42"/>
                  </a:lnTo>
                  <a:lnTo>
                    <a:pt x="0" y="45"/>
                  </a:lnTo>
                  <a:lnTo>
                    <a:pt x="0" y="53"/>
                  </a:lnTo>
                  <a:lnTo>
                    <a:pt x="0" y="55"/>
                  </a:lnTo>
                  <a:lnTo>
                    <a:pt x="0" y="61"/>
                  </a:lnTo>
                  <a:lnTo>
                    <a:pt x="0" y="63"/>
                  </a:lnTo>
                  <a:lnTo>
                    <a:pt x="6" y="69"/>
                  </a:lnTo>
                  <a:lnTo>
                    <a:pt x="6" y="66"/>
                  </a:lnTo>
                  <a:lnTo>
                    <a:pt x="8" y="63"/>
                  </a:lnTo>
                  <a:lnTo>
                    <a:pt x="8" y="63"/>
                  </a:lnTo>
                  <a:lnTo>
                    <a:pt x="8" y="63"/>
                  </a:lnTo>
                  <a:lnTo>
                    <a:pt x="8" y="63"/>
                  </a:lnTo>
                  <a:lnTo>
                    <a:pt x="8" y="63"/>
                  </a:lnTo>
                  <a:lnTo>
                    <a:pt x="8" y="63"/>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5" name="Freeform 26">
              <a:extLst>
                <a:ext uri="{FF2B5EF4-FFF2-40B4-BE49-F238E27FC236}">
                  <a16:creationId xmlns:a16="http://schemas.microsoft.com/office/drawing/2014/main" id="{FC9C8AFB-C400-4BE3-A74B-04775204B63F}"/>
                </a:ext>
              </a:extLst>
            </p:cNvPr>
            <p:cNvSpPr>
              <a:spLocks noEditPoints="1"/>
            </p:cNvSpPr>
            <p:nvPr/>
          </p:nvSpPr>
          <p:spPr bwMode="auto">
            <a:xfrm>
              <a:off x="6870700" y="2503637"/>
              <a:ext cx="138113" cy="61912"/>
            </a:xfrm>
            <a:custGeom>
              <a:avLst/>
              <a:gdLst>
                <a:gd name="T0" fmla="*/ 27 w 87"/>
                <a:gd name="T1" fmla="*/ 5 h 39"/>
                <a:gd name="T2" fmla="*/ 21 w 87"/>
                <a:gd name="T3" fmla="*/ 13 h 39"/>
                <a:gd name="T4" fmla="*/ 35 w 87"/>
                <a:gd name="T5" fmla="*/ 0 h 39"/>
                <a:gd name="T6" fmla="*/ 27 w 87"/>
                <a:gd name="T7" fmla="*/ 5 h 39"/>
                <a:gd name="T8" fmla="*/ 27 w 87"/>
                <a:gd name="T9" fmla="*/ 5 h 39"/>
                <a:gd name="T10" fmla="*/ 27 w 87"/>
                <a:gd name="T11" fmla="*/ 5 h 39"/>
                <a:gd name="T12" fmla="*/ 27 w 87"/>
                <a:gd name="T13" fmla="*/ 5 h 39"/>
                <a:gd name="T14" fmla="*/ 27 w 87"/>
                <a:gd name="T15" fmla="*/ 5 h 39"/>
                <a:gd name="T16" fmla="*/ 27 w 87"/>
                <a:gd name="T17" fmla="*/ 5 h 39"/>
                <a:gd name="T18" fmla="*/ 87 w 87"/>
                <a:gd name="T19" fmla="*/ 18 h 39"/>
                <a:gd name="T20" fmla="*/ 79 w 87"/>
                <a:gd name="T21" fmla="*/ 13 h 39"/>
                <a:gd name="T22" fmla="*/ 69 w 87"/>
                <a:gd name="T23" fmla="*/ 13 h 39"/>
                <a:gd name="T24" fmla="*/ 53 w 87"/>
                <a:gd name="T25" fmla="*/ 8 h 39"/>
                <a:gd name="T26" fmla="*/ 45 w 87"/>
                <a:gd name="T27" fmla="*/ 5 h 39"/>
                <a:gd name="T28" fmla="*/ 43 w 87"/>
                <a:gd name="T29" fmla="*/ 5 h 39"/>
                <a:gd name="T30" fmla="*/ 37 w 87"/>
                <a:gd name="T31" fmla="*/ 8 h 39"/>
                <a:gd name="T32" fmla="*/ 37 w 87"/>
                <a:gd name="T33" fmla="*/ 16 h 39"/>
                <a:gd name="T34" fmla="*/ 35 w 87"/>
                <a:gd name="T35" fmla="*/ 16 h 39"/>
                <a:gd name="T36" fmla="*/ 19 w 87"/>
                <a:gd name="T37" fmla="*/ 16 h 39"/>
                <a:gd name="T38" fmla="*/ 21 w 87"/>
                <a:gd name="T39" fmla="*/ 13 h 39"/>
                <a:gd name="T40" fmla="*/ 13 w 87"/>
                <a:gd name="T41" fmla="*/ 16 h 39"/>
                <a:gd name="T42" fmla="*/ 8 w 87"/>
                <a:gd name="T43" fmla="*/ 16 h 39"/>
                <a:gd name="T44" fmla="*/ 3 w 87"/>
                <a:gd name="T45" fmla="*/ 16 h 39"/>
                <a:gd name="T46" fmla="*/ 3 w 87"/>
                <a:gd name="T47" fmla="*/ 18 h 39"/>
                <a:gd name="T48" fmla="*/ 0 w 87"/>
                <a:gd name="T49" fmla="*/ 26 h 39"/>
                <a:gd name="T50" fmla="*/ 3 w 87"/>
                <a:gd name="T51" fmla="*/ 24 h 39"/>
                <a:gd name="T52" fmla="*/ 13 w 87"/>
                <a:gd name="T53" fmla="*/ 24 h 39"/>
                <a:gd name="T54" fmla="*/ 11 w 87"/>
                <a:gd name="T55" fmla="*/ 26 h 39"/>
                <a:gd name="T56" fmla="*/ 8 w 87"/>
                <a:gd name="T57" fmla="*/ 26 h 39"/>
                <a:gd name="T58" fmla="*/ 0 w 87"/>
                <a:gd name="T59" fmla="*/ 34 h 39"/>
                <a:gd name="T60" fmla="*/ 3 w 87"/>
                <a:gd name="T61" fmla="*/ 34 h 39"/>
                <a:gd name="T62" fmla="*/ 21 w 87"/>
                <a:gd name="T63" fmla="*/ 34 h 39"/>
                <a:gd name="T64" fmla="*/ 48 w 87"/>
                <a:gd name="T65" fmla="*/ 39 h 39"/>
                <a:gd name="T66" fmla="*/ 79 w 87"/>
                <a:gd name="T67" fmla="*/ 39 h 39"/>
                <a:gd name="T68" fmla="*/ 87 w 87"/>
                <a:gd name="T69" fmla="*/ 39 h 39"/>
                <a:gd name="T70" fmla="*/ 82 w 87"/>
                <a:gd name="T71" fmla="*/ 24 h 39"/>
                <a:gd name="T72" fmla="*/ 87 w 87"/>
                <a:gd name="T73" fmla="*/ 18 h 39"/>
                <a:gd name="T74" fmla="*/ 87 w 87"/>
                <a:gd name="T75" fmla="*/ 18 h 39"/>
                <a:gd name="T76" fmla="*/ 87 w 87"/>
                <a:gd name="T77" fmla="*/ 18 h 39"/>
                <a:gd name="T78" fmla="*/ 87 w 87"/>
                <a:gd name="T79" fmla="*/ 18 h 39"/>
                <a:gd name="T80" fmla="*/ 87 w 87"/>
                <a:gd name="T81" fmla="*/ 18 h 39"/>
                <a:gd name="T82" fmla="*/ 87 w 87"/>
                <a:gd name="T83"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39">
                  <a:moveTo>
                    <a:pt x="27" y="5"/>
                  </a:moveTo>
                  <a:lnTo>
                    <a:pt x="21" y="13"/>
                  </a:lnTo>
                  <a:lnTo>
                    <a:pt x="35" y="0"/>
                  </a:lnTo>
                  <a:lnTo>
                    <a:pt x="27" y="5"/>
                  </a:lnTo>
                  <a:lnTo>
                    <a:pt x="27" y="5"/>
                  </a:lnTo>
                  <a:lnTo>
                    <a:pt x="27" y="5"/>
                  </a:lnTo>
                  <a:lnTo>
                    <a:pt x="27" y="5"/>
                  </a:lnTo>
                  <a:lnTo>
                    <a:pt x="27" y="5"/>
                  </a:lnTo>
                  <a:lnTo>
                    <a:pt x="27" y="5"/>
                  </a:lnTo>
                  <a:close/>
                  <a:moveTo>
                    <a:pt x="87" y="18"/>
                  </a:moveTo>
                  <a:lnTo>
                    <a:pt x="79" y="13"/>
                  </a:lnTo>
                  <a:lnTo>
                    <a:pt x="69" y="13"/>
                  </a:lnTo>
                  <a:lnTo>
                    <a:pt x="53" y="8"/>
                  </a:lnTo>
                  <a:lnTo>
                    <a:pt x="45" y="5"/>
                  </a:lnTo>
                  <a:lnTo>
                    <a:pt x="43" y="5"/>
                  </a:lnTo>
                  <a:lnTo>
                    <a:pt x="37" y="8"/>
                  </a:lnTo>
                  <a:lnTo>
                    <a:pt x="37" y="16"/>
                  </a:lnTo>
                  <a:lnTo>
                    <a:pt x="35" y="16"/>
                  </a:lnTo>
                  <a:lnTo>
                    <a:pt x="19" y="16"/>
                  </a:lnTo>
                  <a:lnTo>
                    <a:pt x="21" y="13"/>
                  </a:lnTo>
                  <a:lnTo>
                    <a:pt x="13" y="16"/>
                  </a:lnTo>
                  <a:lnTo>
                    <a:pt x="8" y="16"/>
                  </a:lnTo>
                  <a:lnTo>
                    <a:pt x="3" y="16"/>
                  </a:lnTo>
                  <a:lnTo>
                    <a:pt x="3" y="18"/>
                  </a:lnTo>
                  <a:lnTo>
                    <a:pt x="0" y="26"/>
                  </a:lnTo>
                  <a:lnTo>
                    <a:pt x="3" y="24"/>
                  </a:lnTo>
                  <a:lnTo>
                    <a:pt x="13" y="24"/>
                  </a:lnTo>
                  <a:lnTo>
                    <a:pt x="11" y="26"/>
                  </a:lnTo>
                  <a:lnTo>
                    <a:pt x="8" y="26"/>
                  </a:lnTo>
                  <a:lnTo>
                    <a:pt x="0" y="34"/>
                  </a:lnTo>
                  <a:lnTo>
                    <a:pt x="3" y="34"/>
                  </a:lnTo>
                  <a:lnTo>
                    <a:pt x="21" y="34"/>
                  </a:lnTo>
                  <a:lnTo>
                    <a:pt x="48" y="39"/>
                  </a:lnTo>
                  <a:lnTo>
                    <a:pt x="79" y="39"/>
                  </a:lnTo>
                  <a:lnTo>
                    <a:pt x="87" y="39"/>
                  </a:lnTo>
                  <a:lnTo>
                    <a:pt x="82" y="24"/>
                  </a:lnTo>
                  <a:lnTo>
                    <a:pt x="87" y="18"/>
                  </a:lnTo>
                  <a:lnTo>
                    <a:pt x="87" y="18"/>
                  </a:lnTo>
                  <a:lnTo>
                    <a:pt x="87" y="18"/>
                  </a:lnTo>
                  <a:lnTo>
                    <a:pt x="87" y="18"/>
                  </a:lnTo>
                  <a:lnTo>
                    <a:pt x="87" y="18"/>
                  </a:lnTo>
                  <a:lnTo>
                    <a:pt x="87" y="18"/>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6" name="Freeform 27">
              <a:extLst>
                <a:ext uri="{FF2B5EF4-FFF2-40B4-BE49-F238E27FC236}">
                  <a16:creationId xmlns:a16="http://schemas.microsoft.com/office/drawing/2014/main" id="{E9ADCE24-FD76-4DCC-B7E7-CDB43AEA17FB}"/>
                </a:ext>
              </a:extLst>
            </p:cNvPr>
            <p:cNvSpPr>
              <a:spLocks/>
            </p:cNvSpPr>
            <p:nvPr/>
          </p:nvSpPr>
          <p:spPr bwMode="auto">
            <a:xfrm>
              <a:off x="6623050" y="2532212"/>
              <a:ext cx="441325" cy="319087"/>
            </a:xfrm>
            <a:custGeom>
              <a:avLst/>
              <a:gdLst>
                <a:gd name="T0" fmla="*/ 272 w 278"/>
                <a:gd name="T1" fmla="*/ 132 h 201"/>
                <a:gd name="T2" fmla="*/ 262 w 278"/>
                <a:gd name="T3" fmla="*/ 114 h 201"/>
                <a:gd name="T4" fmla="*/ 262 w 278"/>
                <a:gd name="T5" fmla="*/ 106 h 201"/>
                <a:gd name="T6" fmla="*/ 254 w 278"/>
                <a:gd name="T7" fmla="*/ 93 h 201"/>
                <a:gd name="T8" fmla="*/ 254 w 278"/>
                <a:gd name="T9" fmla="*/ 82 h 201"/>
                <a:gd name="T10" fmla="*/ 265 w 278"/>
                <a:gd name="T11" fmla="*/ 74 h 201"/>
                <a:gd name="T12" fmla="*/ 257 w 278"/>
                <a:gd name="T13" fmla="*/ 43 h 201"/>
                <a:gd name="T14" fmla="*/ 251 w 278"/>
                <a:gd name="T15" fmla="*/ 32 h 201"/>
                <a:gd name="T16" fmla="*/ 243 w 278"/>
                <a:gd name="T17" fmla="*/ 21 h 201"/>
                <a:gd name="T18" fmla="*/ 177 w 278"/>
                <a:gd name="T19" fmla="*/ 16 h 201"/>
                <a:gd name="T20" fmla="*/ 151 w 278"/>
                <a:gd name="T21" fmla="*/ 16 h 201"/>
                <a:gd name="T22" fmla="*/ 138 w 278"/>
                <a:gd name="T23" fmla="*/ 21 h 201"/>
                <a:gd name="T24" fmla="*/ 117 w 278"/>
                <a:gd name="T25" fmla="*/ 13 h 201"/>
                <a:gd name="T26" fmla="*/ 122 w 278"/>
                <a:gd name="T27" fmla="*/ 6 h 201"/>
                <a:gd name="T28" fmla="*/ 88 w 278"/>
                <a:gd name="T29" fmla="*/ 6 h 201"/>
                <a:gd name="T30" fmla="*/ 56 w 278"/>
                <a:gd name="T31" fmla="*/ 16 h 201"/>
                <a:gd name="T32" fmla="*/ 27 w 278"/>
                <a:gd name="T33" fmla="*/ 24 h 201"/>
                <a:gd name="T34" fmla="*/ 11 w 278"/>
                <a:gd name="T35" fmla="*/ 35 h 201"/>
                <a:gd name="T36" fmla="*/ 3 w 278"/>
                <a:gd name="T37" fmla="*/ 40 h 201"/>
                <a:gd name="T38" fmla="*/ 8 w 278"/>
                <a:gd name="T39" fmla="*/ 53 h 201"/>
                <a:gd name="T40" fmla="*/ 3 w 278"/>
                <a:gd name="T41" fmla="*/ 69 h 201"/>
                <a:gd name="T42" fmla="*/ 16 w 278"/>
                <a:gd name="T43" fmla="*/ 82 h 201"/>
                <a:gd name="T44" fmla="*/ 19 w 278"/>
                <a:gd name="T45" fmla="*/ 93 h 201"/>
                <a:gd name="T46" fmla="*/ 16 w 278"/>
                <a:gd name="T47" fmla="*/ 109 h 201"/>
                <a:gd name="T48" fmla="*/ 24 w 278"/>
                <a:gd name="T49" fmla="*/ 114 h 201"/>
                <a:gd name="T50" fmla="*/ 27 w 278"/>
                <a:gd name="T51" fmla="*/ 135 h 201"/>
                <a:gd name="T52" fmla="*/ 35 w 278"/>
                <a:gd name="T53" fmla="*/ 138 h 201"/>
                <a:gd name="T54" fmla="*/ 53 w 278"/>
                <a:gd name="T55" fmla="*/ 140 h 201"/>
                <a:gd name="T56" fmla="*/ 64 w 278"/>
                <a:gd name="T57" fmla="*/ 146 h 201"/>
                <a:gd name="T58" fmla="*/ 64 w 278"/>
                <a:gd name="T59" fmla="*/ 156 h 201"/>
                <a:gd name="T60" fmla="*/ 77 w 278"/>
                <a:gd name="T61" fmla="*/ 164 h 201"/>
                <a:gd name="T62" fmla="*/ 90 w 278"/>
                <a:gd name="T63" fmla="*/ 156 h 201"/>
                <a:gd name="T64" fmla="*/ 103 w 278"/>
                <a:gd name="T65" fmla="*/ 164 h 201"/>
                <a:gd name="T66" fmla="*/ 114 w 278"/>
                <a:gd name="T67" fmla="*/ 167 h 201"/>
                <a:gd name="T68" fmla="*/ 130 w 278"/>
                <a:gd name="T69" fmla="*/ 175 h 201"/>
                <a:gd name="T70" fmla="*/ 151 w 278"/>
                <a:gd name="T71" fmla="*/ 182 h 201"/>
                <a:gd name="T72" fmla="*/ 167 w 278"/>
                <a:gd name="T73" fmla="*/ 196 h 201"/>
                <a:gd name="T74" fmla="*/ 183 w 278"/>
                <a:gd name="T75" fmla="*/ 188 h 201"/>
                <a:gd name="T76" fmla="*/ 217 w 278"/>
                <a:gd name="T77" fmla="*/ 188 h 201"/>
                <a:gd name="T78" fmla="*/ 230 w 278"/>
                <a:gd name="T79" fmla="*/ 198 h 201"/>
                <a:gd name="T80" fmla="*/ 246 w 278"/>
                <a:gd name="T81" fmla="*/ 201 h 201"/>
                <a:gd name="T82" fmla="*/ 243 w 278"/>
                <a:gd name="T83" fmla="*/ 196 h 201"/>
                <a:gd name="T84" fmla="*/ 243 w 278"/>
                <a:gd name="T85" fmla="*/ 185 h 201"/>
                <a:gd name="T86" fmla="*/ 251 w 278"/>
                <a:gd name="T87" fmla="*/ 167 h 201"/>
                <a:gd name="T88" fmla="*/ 278 w 278"/>
                <a:gd name="T89" fmla="*/ 146 h 201"/>
                <a:gd name="T90" fmla="*/ 278 w 278"/>
                <a:gd name="T91" fmla="*/ 138 h 201"/>
                <a:gd name="T92" fmla="*/ 278 w 278"/>
                <a:gd name="T93" fmla="*/ 1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8" h="201">
                  <a:moveTo>
                    <a:pt x="278" y="138"/>
                  </a:moveTo>
                  <a:lnTo>
                    <a:pt x="272" y="135"/>
                  </a:lnTo>
                  <a:lnTo>
                    <a:pt x="272" y="132"/>
                  </a:lnTo>
                  <a:lnTo>
                    <a:pt x="265" y="127"/>
                  </a:lnTo>
                  <a:lnTo>
                    <a:pt x="262" y="119"/>
                  </a:lnTo>
                  <a:lnTo>
                    <a:pt x="262" y="114"/>
                  </a:lnTo>
                  <a:lnTo>
                    <a:pt x="262" y="111"/>
                  </a:lnTo>
                  <a:lnTo>
                    <a:pt x="262" y="109"/>
                  </a:lnTo>
                  <a:lnTo>
                    <a:pt x="262" y="106"/>
                  </a:lnTo>
                  <a:lnTo>
                    <a:pt x="262" y="103"/>
                  </a:lnTo>
                  <a:lnTo>
                    <a:pt x="262" y="95"/>
                  </a:lnTo>
                  <a:lnTo>
                    <a:pt x="254" y="93"/>
                  </a:lnTo>
                  <a:lnTo>
                    <a:pt x="251" y="93"/>
                  </a:lnTo>
                  <a:lnTo>
                    <a:pt x="251" y="87"/>
                  </a:lnTo>
                  <a:lnTo>
                    <a:pt x="254" y="82"/>
                  </a:lnTo>
                  <a:lnTo>
                    <a:pt x="262" y="77"/>
                  </a:lnTo>
                  <a:lnTo>
                    <a:pt x="265" y="77"/>
                  </a:lnTo>
                  <a:lnTo>
                    <a:pt x="265" y="74"/>
                  </a:lnTo>
                  <a:lnTo>
                    <a:pt x="265" y="61"/>
                  </a:lnTo>
                  <a:lnTo>
                    <a:pt x="262" y="53"/>
                  </a:lnTo>
                  <a:lnTo>
                    <a:pt x="257" y="43"/>
                  </a:lnTo>
                  <a:lnTo>
                    <a:pt x="257" y="43"/>
                  </a:lnTo>
                  <a:lnTo>
                    <a:pt x="254" y="35"/>
                  </a:lnTo>
                  <a:lnTo>
                    <a:pt x="251" y="32"/>
                  </a:lnTo>
                  <a:lnTo>
                    <a:pt x="251" y="32"/>
                  </a:lnTo>
                  <a:lnTo>
                    <a:pt x="246" y="24"/>
                  </a:lnTo>
                  <a:lnTo>
                    <a:pt x="243" y="21"/>
                  </a:lnTo>
                  <a:lnTo>
                    <a:pt x="235" y="21"/>
                  </a:lnTo>
                  <a:lnTo>
                    <a:pt x="204" y="21"/>
                  </a:lnTo>
                  <a:lnTo>
                    <a:pt x="177" y="16"/>
                  </a:lnTo>
                  <a:lnTo>
                    <a:pt x="159" y="16"/>
                  </a:lnTo>
                  <a:lnTo>
                    <a:pt x="156" y="16"/>
                  </a:lnTo>
                  <a:lnTo>
                    <a:pt x="151" y="16"/>
                  </a:lnTo>
                  <a:lnTo>
                    <a:pt x="143" y="16"/>
                  </a:lnTo>
                  <a:lnTo>
                    <a:pt x="140" y="21"/>
                  </a:lnTo>
                  <a:lnTo>
                    <a:pt x="138" y="21"/>
                  </a:lnTo>
                  <a:lnTo>
                    <a:pt x="138" y="16"/>
                  </a:lnTo>
                  <a:lnTo>
                    <a:pt x="125" y="16"/>
                  </a:lnTo>
                  <a:lnTo>
                    <a:pt x="117" y="13"/>
                  </a:lnTo>
                  <a:lnTo>
                    <a:pt x="114" y="6"/>
                  </a:lnTo>
                  <a:lnTo>
                    <a:pt x="117" y="6"/>
                  </a:lnTo>
                  <a:lnTo>
                    <a:pt x="122" y="6"/>
                  </a:lnTo>
                  <a:lnTo>
                    <a:pt x="114" y="0"/>
                  </a:lnTo>
                  <a:lnTo>
                    <a:pt x="106" y="0"/>
                  </a:lnTo>
                  <a:lnTo>
                    <a:pt x="88" y="6"/>
                  </a:lnTo>
                  <a:lnTo>
                    <a:pt x="69" y="8"/>
                  </a:lnTo>
                  <a:lnTo>
                    <a:pt x="61" y="13"/>
                  </a:lnTo>
                  <a:lnTo>
                    <a:pt x="56" y="16"/>
                  </a:lnTo>
                  <a:lnTo>
                    <a:pt x="51" y="21"/>
                  </a:lnTo>
                  <a:lnTo>
                    <a:pt x="43" y="24"/>
                  </a:lnTo>
                  <a:lnTo>
                    <a:pt x="27" y="24"/>
                  </a:lnTo>
                  <a:lnTo>
                    <a:pt x="16" y="32"/>
                  </a:lnTo>
                  <a:lnTo>
                    <a:pt x="8" y="32"/>
                  </a:lnTo>
                  <a:lnTo>
                    <a:pt x="11" y="35"/>
                  </a:lnTo>
                  <a:lnTo>
                    <a:pt x="11" y="40"/>
                  </a:lnTo>
                  <a:lnTo>
                    <a:pt x="8" y="40"/>
                  </a:lnTo>
                  <a:lnTo>
                    <a:pt x="3" y="40"/>
                  </a:lnTo>
                  <a:lnTo>
                    <a:pt x="3" y="43"/>
                  </a:lnTo>
                  <a:lnTo>
                    <a:pt x="8" y="50"/>
                  </a:lnTo>
                  <a:lnTo>
                    <a:pt x="8" y="53"/>
                  </a:lnTo>
                  <a:lnTo>
                    <a:pt x="8" y="58"/>
                  </a:lnTo>
                  <a:lnTo>
                    <a:pt x="0" y="66"/>
                  </a:lnTo>
                  <a:lnTo>
                    <a:pt x="3" y="69"/>
                  </a:lnTo>
                  <a:lnTo>
                    <a:pt x="11" y="74"/>
                  </a:lnTo>
                  <a:lnTo>
                    <a:pt x="16" y="77"/>
                  </a:lnTo>
                  <a:lnTo>
                    <a:pt x="16" y="82"/>
                  </a:lnTo>
                  <a:lnTo>
                    <a:pt x="16" y="85"/>
                  </a:lnTo>
                  <a:lnTo>
                    <a:pt x="16" y="87"/>
                  </a:lnTo>
                  <a:lnTo>
                    <a:pt x="19" y="93"/>
                  </a:lnTo>
                  <a:lnTo>
                    <a:pt x="19" y="101"/>
                  </a:lnTo>
                  <a:lnTo>
                    <a:pt x="16" y="103"/>
                  </a:lnTo>
                  <a:lnTo>
                    <a:pt x="16" y="109"/>
                  </a:lnTo>
                  <a:lnTo>
                    <a:pt x="19" y="109"/>
                  </a:lnTo>
                  <a:lnTo>
                    <a:pt x="19" y="114"/>
                  </a:lnTo>
                  <a:lnTo>
                    <a:pt x="24" y="114"/>
                  </a:lnTo>
                  <a:lnTo>
                    <a:pt x="27" y="119"/>
                  </a:lnTo>
                  <a:lnTo>
                    <a:pt x="27" y="127"/>
                  </a:lnTo>
                  <a:lnTo>
                    <a:pt x="27" y="135"/>
                  </a:lnTo>
                  <a:lnTo>
                    <a:pt x="30" y="135"/>
                  </a:lnTo>
                  <a:lnTo>
                    <a:pt x="35" y="135"/>
                  </a:lnTo>
                  <a:lnTo>
                    <a:pt x="35" y="138"/>
                  </a:lnTo>
                  <a:lnTo>
                    <a:pt x="37" y="140"/>
                  </a:lnTo>
                  <a:lnTo>
                    <a:pt x="45" y="140"/>
                  </a:lnTo>
                  <a:lnTo>
                    <a:pt x="53" y="140"/>
                  </a:lnTo>
                  <a:lnTo>
                    <a:pt x="53" y="146"/>
                  </a:lnTo>
                  <a:lnTo>
                    <a:pt x="61" y="146"/>
                  </a:lnTo>
                  <a:lnTo>
                    <a:pt x="64" y="146"/>
                  </a:lnTo>
                  <a:lnTo>
                    <a:pt x="64" y="148"/>
                  </a:lnTo>
                  <a:lnTo>
                    <a:pt x="61" y="153"/>
                  </a:lnTo>
                  <a:lnTo>
                    <a:pt x="64" y="156"/>
                  </a:lnTo>
                  <a:lnTo>
                    <a:pt x="69" y="161"/>
                  </a:lnTo>
                  <a:lnTo>
                    <a:pt x="72" y="164"/>
                  </a:lnTo>
                  <a:lnTo>
                    <a:pt x="77" y="164"/>
                  </a:lnTo>
                  <a:lnTo>
                    <a:pt x="85" y="156"/>
                  </a:lnTo>
                  <a:lnTo>
                    <a:pt x="80" y="153"/>
                  </a:lnTo>
                  <a:lnTo>
                    <a:pt x="90" y="156"/>
                  </a:lnTo>
                  <a:lnTo>
                    <a:pt x="96" y="156"/>
                  </a:lnTo>
                  <a:lnTo>
                    <a:pt x="103" y="156"/>
                  </a:lnTo>
                  <a:lnTo>
                    <a:pt x="103" y="164"/>
                  </a:lnTo>
                  <a:lnTo>
                    <a:pt x="103" y="167"/>
                  </a:lnTo>
                  <a:lnTo>
                    <a:pt x="106" y="167"/>
                  </a:lnTo>
                  <a:lnTo>
                    <a:pt x="114" y="167"/>
                  </a:lnTo>
                  <a:lnTo>
                    <a:pt x="117" y="167"/>
                  </a:lnTo>
                  <a:lnTo>
                    <a:pt x="125" y="172"/>
                  </a:lnTo>
                  <a:lnTo>
                    <a:pt x="130" y="175"/>
                  </a:lnTo>
                  <a:lnTo>
                    <a:pt x="138" y="188"/>
                  </a:lnTo>
                  <a:lnTo>
                    <a:pt x="143" y="182"/>
                  </a:lnTo>
                  <a:lnTo>
                    <a:pt x="151" y="182"/>
                  </a:lnTo>
                  <a:lnTo>
                    <a:pt x="159" y="188"/>
                  </a:lnTo>
                  <a:lnTo>
                    <a:pt x="164" y="196"/>
                  </a:lnTo>
                  <a:lnTo>
                    <a:pt x="167" y="196"/>
                  </a:lnTo>
                  <a:lnTo>
                    <a:pt x="175" y="190"/>
                  </a:lnTo>
                  <a:lnTo>
                    <a:pt x="177" y="188"/>
                  </a:lnTo>
                  <a:lnTo>
                    <a:pt x="183" y="188"/>
                  </a:lnTo>
                  <a:lnTo>
                    <a:pt x="193" y="190"/>
                  </a:lnTo>
                  <a:lnTo>
                    <a:pt x="204" y="188"/>
                  </a:lnTo>
                  <a:lnTo>
                    <a:pt x="217" y="188"/>
                  </a:lnTo>
                  <a:lnTo>
                    <a:pt x="222" y="193"/>
                  </a:lnTo>
                  <a:lnTo>
                    <a:pt x="225" y="196"/>
                  </a:lnTo>
                  <a:lnTo>
                    <a:pt x="230" y="198"/>
                  </a:lnTo>
                  <a:lnTo>
                    <a:pt x="238" y="198"/>
                  </a:lnTo>
                  <a:lnTo>
                    <a:pt x="243" y="198"/>
                  </a:lnTo>
                  <a:lnTo>
                    <a:pt x="246" y="201"/>
                  </a:lnTo>
                  <a:lnTo>
                    <a:pt x="246" y="201"/>
                  </a:lnTo>
                  <a:lnTo>
                    <a:pt x="246" y="198"/>
                  </a:lnTo>
                  <a:lnTo>
                    <a:pt x="243" y="196"/>
                  </a:lnTo>
                  <a:lnTo>
                    <a:pt x="243" y="190"/>
                  </a:lnTo>
                  <a:lnTo>
                    <a:pt x="243" y="188"/>
                  </a:lnTo>
                  <a:lnTo>
                    <a:pt x="243" y="185"/>
                  </a:lnTo>
                  <a:lnTo>
                    <a:pt x="243" y="182"/>
                  </a:lnTo>
                  <a:lnTo>
                    <a:pt x="243" y="180"/>
                  </a:lnTo>
                  <a:lnTo>
                    <a:pt x="251" y="167"/>
                  </a:lnTo>
                  <a:lnTo>
                    <a:pt x="265" y="153"/>
                  </a:lnTo>
                  <a:lnTo>
                    <a:pt x="278" y="148"/>
                  </a:lnTo>
                  <a:lnTo>
                    <a:pt x="278" y="146"/>
                  </a:lnTo>
                  <a:lnTo>
                    <a:pt x="272" y="140"/>
                  </a:lnTo>
                  <a:lnTo>
                    <a:pt x="278" y="138"/>
                  </a:lnTo>
                  <a:lnTo>
                    <a:pt x="278" y="138"/>
                  </a:lnTo>
                  <a:lnTo>
                    <a:pt x="278" y="138"/>
                  </a:lnTo>
                  <a:lnTo>
                    <a:pt x="278" y="138"/>
                  </a:lnTo>
                  <a:lnTo>
                    <a:pt x="278" y="138"/>
                  </a:lnTo>
                  <a:lnTo>
                    <a:pt x="278" y="13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7" name="Freeform 28">
              <a:extLst>
                <a:ext uri="{FF2B5EF4-FFF2-40B4-BE49-F238E27FC236}">
                  <a16:creationId xmlns:a16="http://schemas.microsoft.com/office/drawing/2014/main" id="{C963DF82-7B68-4FAF-B12B-196CFF004C51}"/>
                </a:ext>
              </a:extLst>
            </p:cNvPr>
            <p:cNvSpPr>
              <a:spLocks/>
            </p:cNvSpPr>
            <p:nvPr/>
          </p:nvSpPr>
          <p:spPr bwMode="auto">
            <a:xfrm>
              <a:off x="6757988" y="2821137"/>
              <a:ext cx="242888" cy="106362"/>
            </a:xfrm>
            <a:custGeom>
              <a:avLst/>
              <a:gdLst>
                <a:gd name="T0" fmla="*/ 137 w 153"/>
                <a:gd name="T1" fmla="*/ 11 h 67"/>
                <a:gd name="T2" fmla="*/ 119 w 153"/>
                <a:gd name="T3" fmla="*/ 6 h 67"/>
                <a:gd name="T4" fmla="*/ 98 w 153"/>
                <a:gd name="T5" fmla="*/ 6 h 67"/>
                <a:gd name="T6" fmla="*/ 90 w 153"/>
                <a:gd name="T7" fmla="*/ 8 h 67"/>
                <a:gd name="T8" fmla="*/ 79 w 153"/>
                <a:gd name="T9" fmla="*/ 14 h 67"/>
                <a:gd name="T10" fmla="*/ 66 w 153"/>
                <a:gd name="T11" fmla="*/ 0 h 67"/>
                <a:gd name="T12" fmla="*/ 53 w 153"/>
                <a:gd name="T13" fmla="*/ 6 h 67"/>
                <a:gd name="T14" fmla="*/ 32 w 153"/>
                <a:gd name="T15" fmla="*/ 8 h 67"/>
                <a:gd name="T16" fmla="*/ 29 w 153"/>
                <a:gd name="T17" fmla="*/ 16 h 67"/>
                <a:gd name="T18" fmla="*/ 21 w 153"/>
                <a:gd name="T19" fmla="*/ 24 h 67"/>
                <a:gd name="T20" fmla="*/ 3 w 153"/>
                <a:gd name="T21" fmla="*/ 27 h 67"/>
                <a:gd name="T22" fmla="*/ 0 w 153"/>
                <a:gd name="T23" fmla="*/ 40 h 67"/>
                <a:gd name="T24" fmla="*/ 0 w 153"/>
                <a:gd name="T25" fmla="*/ 51 h 67"/>
                <a:gd name="T26" fmla="*/ 13 w 153"/>
                <a:gd name="T27" fmla="*/ 59 h 67"/>
                <a:gd name="T28" fmla="*/ 21 w 153"/>
                <a:gd name="T29" fmla="*/ 67 h 67"/>
                <a:gd name="T30" fmla="*/ 53 w 153"/>
                <a:gd name="T31" fmla="*/ 61 h 67"/>
                <a:gd name="T32" fmla="*/ 55 w 153"/>
                <a:gd name="T33" fmla="*/ 53 h 67"/>
                <a:gd name="T34" fmla="*/ 66 w 153"/>
                <a:gd name="T35" fmla="*/ 53 h 67"/>
                <a:gd name="T36" fmla="*/ 79 w 153"/>
                <a:gd name="T37" fmla="*/ 51 h 67"/>
                <a:gd name="T38" fmla="*/ 90 w 153"/>
                <a:gd name="T39" fmla="*/ 51 h 67"/>
                <a:gd name="T40" fmla="*/ 98 w 153"/>
                <a:gd name="T41" fmla="*/ 43 h 67"/>
                <a:gd name="T42" fmla="*/ 108 w 153"/>
                <a:gd name="T43" fmla="*/ 35 h 67"/>
                <a:gd name="T44" fmla="*/ 119 w 153"/>
                <a:gd name="T45" fmla="*/ 37 h 67"/>
                <a:gd name="T46" fmla="*/ 127 w 153"/>
                <a:gd name="T47" fmla="*/ 40 h 67"/>
                <a:gd name="T48" fmla="*/ 135 w 153"/>
                <a:gd name="T49" fmla="*/ 43 h 67"/>
                <a:gd name="T50" fmla="*/ 143 w 153"/>
                <a:gd name="T51" fmla="*/ 43 h 67"/>
                <a:gd name="T52" fmla="*/ 143 w 153"/>
                <a:gd name="T53" fmla="*/ 40 h 67"/>
                <a:gd name="T54" fmla="*/ 150 w 153"/>
                <a:gd name="T55" fmla="*/ 24 h 67"/>
                <a:gd name="T56" fmla="*/ 145 w 153"/>
                <a:gd name="T57" fmla="*/ 16 h 67"/>
                <a:gd name="T58" fmla="*/ 140 w 153"/>
                <a:gd name="T59" fmla="*/ 14 h 67"/>
                <a:gd name="T60" fmla="*/ 140 w 153"/>
                <a:gd name="T61" fmla="*/ 14 h 67"/>
                <a:gd name="T62" fmla="*/ 140 w 153"/>
                <a:gd name="T63"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67">
                  <a:moveTo>
                    <a:pt x="140" y="14"/>
                  </a:moveTo>
                  <a:lnTo>
                    <a:pt x="137" y="11"/>
                  </a:lnTo>
                  <a:lnTo>
                    <a:pt x="132" y="6"/>
                  </a:lnTo>
                  <a:lnTo>
                    <a:pt x="119" y="6"/>
                  </a:lnTo>
                  <a:lnTo>
                    <a:pt x="108" y="8"/>
                  </a:lnTo>
                  <a:lnTo>
                    <a:pt x="98" y="6"/>
                  </a:lnTo>
                  <a:lnTo>
                    <a:pt x="92" y="6"/>
                  </a:lnTo>
                  <a:lnTo>
                    <a:pt x="90" y="8"/>
                  </a:lnTo>
                  <a:lnTo>
                    <a:pt x="82" y="14"/>
                  </a:lnTo>
                  <a:lnTo>
                    <a:pt x="79" y="14"/>
                  </a:lnTo>
                  <a:lnTo>
                    <a:pt x="74" y="6"/>
                  </a:lnTo>
                  <a:lnTo>
                    <a:pt x="66" y="0"/>
                  </a:lnTo>
                  <a:lnTo>
                    <a:pt x="58" y="0"/>
                  </a:lnTo>
                  <a:lnTo>
                    <a:pt x="53" y="6"/>
                  </a:lnTo>
                  <a:lnTo>
                    <a:pt x="45" y="6"/>
                  </a:lnTo>
                  <a:lnTo>
                    <a:pt x="32" y="8"/>
                  </a:lnTo>
                  <a:lnTo>
                    <a:pt x="32" y="11"/>
                  </a:lnTo>
                  <a:lnTo>
                    <a:pt x="29" y="16"/>
                  </a:lnTo>
                  <a:lnTo>
                    <a:pt x="26" y="19"/>
                  </a:lnTo>
                  <a:lnTo>
                    <a:pt x="21" y="24"/>
                  </a:lnTo>
                  <a:lnTo>
                    <a:pt x="11" y="27"/>
                  </a:lnTo>
                  <a:lnTo>
                    <a:pt x="3" y="27"/>
                  </a:lnTo>
                  <a:lnTo>
                    <a:pt x="0" y="35"/>
                  </a:lnTo>
                  <a:lnTo>
                    <a:pt x="0" y="40"/>
                  </a:lnTo>
                  <a:lnTo>
                    <a:pt x="0" y="43"/>
                  </a:lnTo>
                  <a:lnTo>
                    <a:pt x="0" y="51"/>
                  </a:lnTo>
                  <a:lnTo>
                    <a:pt x="5" y="53"/>
                  </a:lnTo>
                  <a:lnTo>
                    <a:pt x="13" y="59"/>
                  </a:lnTo>
                  <a:lnTo>
                    <a:pt x="16" y="59"/>
                  </a:lnTo>
                  <a:lnTo>
                    <a:pt x="21" y="67"/>
                  </a:lnTo>
                  <a:lnTo>
                    <a:pt x="32" y="67"/>
                  </a:lnTo>
                  <a:lnTo>
                    <a:pt x="53" y="61"/>
                  </a:lnTo>
                  <a:lnTo>
                    <a:pt x="53" y="59"/>
                  </a:lnTo>
                  <a:lnTo>
                    <a:pt x="55" y="53"/>
                  </a:lnTo>
                  <a:lnTo>
                    <a:pt x="58" y="53"/>
                  </a:lnTo>
                  <a:lnTo>
                    <a:pt x="66" y="53"/>
                  </a:lnTo>
                  <a:lnTo>
                    <a:pt x="71" y="45"/>
                  </a:lnTo>
                  <a:lnTo>
                    <a:pt x="79" y="51"/>
                  </a:lnTo>
                  <a:lnTo>
                    <a:pt x="84" y="51"/>
                  </a:lnTo>
                  <a:lnTo>
                    <a:pt x="90" y="51"/>
                  </a:lnTo>
                  <a:lnTo>
                    <a:pt x="92" y="45"/>
                  </a:lnTo>
                  <a:lnTo>
                    <a:pt x="98" y="43"/>
                  </a:lnTo>
                  <a:lnTo>
                    <a:pt x="98" y="35"/>
                  </a:lnTo>
                  <a:lnTo>
                    <a:pt x="108" y="35"/>
                  </a:lnTo>
                  <a:lnTo>
                    <a:pt x="116" y="40"/>
                  </a:lnTo>
                  <a:lnTo>
                    <a:pt x="119" y="37"/>
                  </a:lnTo>
                  <a:lnTo>
                    <a:pt x="124" y="35"/>
                  </a:lnTo>
                  <a:lnTo>
                    <a:pt x="127" y="40"/>
                  </a:lnTo>
                  <a:lnTo>
                    <a:pt x="132" y="43"/>
                  </a:lnTo>
                  <a:lnTo>
                    <a:pt x="135" y="43"/>
                  </a:lnTo>
                  <a:lnTo>
                    <a:pt x="140" y="43"/>
                  </a:lnTo>
                  <a:lnTo>
                    <a:pt x="143" y="43"/>
                  </a:lnTo>
                  <a:lnTo>
                    <a:pt x="143" y="43"/>
                  </a:lnTo>
                  <a:lnTo>
                    <a:pt x="143" y="40"/>
                  </a:lnTo>
                  <a:lnTo>
                    <a:pt x="145" y="32"/>
                  </a:lnTo>
                  <a:lnTo>
                    <a:pt x="150" y="24"/>
                  </a:lnTo>
                  <a:lnTo>
                    <a:pt x="153" y="16"/>
                  </a:lnTo>
                  <a:lnTo>
                    <a:pt x="145" y="16"/>
                  </a:lnTo>
                  <a:lnTo>
                    <a:pt x="140" y="14"/>
                  </a:lnTo>
                  <a:lnTo>
                    <a:pt x="140" y="14"/>
                  </a:lnTo>
                  <a:lnTo>
                    <a:pt x="140" y="14"/>
                  </a:lnTo>
                  <a:lnTo>
                    <a:pt x="140" y="14"/>
                  </a:lnTo>
                  <a:lnTo>
                    <a:pt x="140" y="14"/>
                  </a:lnTo>
                  <a:lnTo>
                    <a:pt x="140" y="1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8" name="Freeform 29">
              <a:extLst>
                <a:ext uri="{FF2B5EF4-FFF2-40B4-BE49-F238E27FC236}">
                  <a16:creationId xmlns:a16="http://schemas.microsoft.com/office/drawing/2014/main" id="{F6B3E050-74A5-4E02-9EAD-1AFD3C9A2344}"/>
                </a:ext>
              </a:extLst>
            </p:cNvPr>
            <p:cNvSpPr>
              <a:spLocks/>
            </p:cNvSpPr>
            <p:nvPr/>
          </p:nvSpPr>
          <p:spPr bwMode="auto">
            <a:xfrm>
              <a:off x="6724650" y="2876699"/>
              <a:ext cx="296863" cy="155575"/>
            </a:xfrm>
            <a:custGeom>
              <a:avLst/>
              <a:gdLst>
                <a:gd name="T0" fmla="*/ 171 w 187"/>
                <a:gd name="T1" fmla="*/ 8 h 98"/>
                <a:gd name="T2" fmla="*/ 164 w 187"/>
                <a:gd name="T3" fmla="*/ 8 h 98"/>
                <a:gd name="T4" fmla="*/ 161 w 187"/>
                <a:gd name="T5" fmla="*/ 8 h 98"/>
                <a:gd name="T6" fmla="*/ 153 w 187"/>
                <a:gd name="T7" fmla="*/ 8 h 98"/>
                <a:gd name="T8" fmla="*/ 145 w 187"/>
                <a:gd name="T9" fmla="*/ 0 h 98"/>
                <a:gd name="T10" fmla="*/ 137 w 187"/>
                <a:gd name="T11" fmla="*/ 5 h 98"/>
                <a:gd name="T12" fmla="*/ 119 w 187"/>
                <a:gd name="T13" fmla="*/ 0 h 98"/>
                <a:gd name="T14" fmla="*/ 113 w 187"/>
                <a:gd name="T15" fmla="*/ 10 h 98"/>
                <a:gd name="T16" fmla="*/ 105 w 187"/>
                <a:gd name="T17" fmla="*/ 16 h 98"/>
                <a:gd name="T18" fmla="*/ 92 w 187"/>
                <a:gd name="T19" fmla="*/ 10 h 98"/>
                <a:gd name="T20" fmla="*/ 79 w 187"/>
                <a:gd name="T21" fmla="*/ 18 h 98"/>
                <a:gd name="T22" fmla="*/ 74 w 187"/>
                <a:gd name="T23" fmla="*/ 24 h 98"/>
                <a:gd name="T24" fmla="*/ 53 w 187"/>
                <a:gd name="T25" fmla="*/ 32 h 98"/>
                <a:gd name="T26" fmla="*/ 37 w 187"/>
                <a:gd name="T27" fmla="*/ 24 h 98"/>
                <a:gd name="T28" fmla="*/ 26 w 187"/>
                <a:gd name="T29" fmla="*/ 18 h 98"/>
                <a:gd name="T30" fmla="*/ 21 w 187"/>
                <a:gd name="T31" fmla="*/ 32 h 98"/>
                <a:gd name="T32" fmla="*/ 16 w 187"/>
                <a:gd name="T33" fmla="*/ 32 h 98"/>
                <a:gd name="T34" fmla="*/ 8 w 187"/>
                <a:gd name="T35" fmla="*/ 32 h 98"/>
                <a:gd name="T36" fmla="*/ 13 w 187"/>
                <a:gd name="T37" fmla="*/ 37 h 98"/>
                <a:gd name="T38" fmla="*/ 8 w 187"/>
                <a:gd name="T39" fmla="*/ 45 h 98"/>
                <a:gd name="T40" fmla="*/ 0 w 187"/>
                <a:gd name="T41" fmla="*/ 61 h 98"/>
                <a:gd name="T42" fmla="*/ 26 w 187"/>
                <a:gd name="T43" fmla="*/ 87 h 98"/>
                <a:gd name="T44" fmla="*/ 47 w 187"/>
                <a:gd name="T45" fmla="*/ 98 h 98"/>
                <a:gd name="T46" fmla="*/ 66 w 187"/>
                <a:gd name="T47" fmla="*/ 98 h 98"/>
                <a:gd name="T48" fmla="*/ 69 w 187"/>
                <a:gd name="T49" fmla="*/ 95 h 98"/>
                <a:gd name="T50" fmla="*/ 82 w 187"/>
                <a:gd name="T51" fmla="*/ 92 h 98"/>
                <a:gd name="T52" fmla="*/ 92 w 187"/>
                <a:gd name="T53" fmla="*/ 92 h 98"/>
                <a:gd name="T54" fmla="*/ 100 w 187"/>
                <a:gd name="T55" fmla="*/ 84 h 98"/>
                <a:gd name="T56" fmla="*/ 113 w 187"/>
                <a:gd name="T57" fmla="*/ 87 h 98"/>
                <a:gd name="T58" fmla="*/ 121 w 187"/>
                <a:gd name="T59" fmla="*/ 84 h 98"/>
                <a:gd name="T60" fmla="*/ 129 w 187"/>
                <a:gd name="T61" fmla="*/ 84 h 98"/>
                <a:gd name="T62" fmla="*/ 137 w 187"/>
                <a:gd name="T63" fmla="*/ 79 h 98"/>
                <a:gd name="T64" fmla="*/ 145 w 187"/>
                <a:gd name="T65" fmla="*/ 76 h 98"/>
                <a:gd name="T66" fmla="*/ 153 w 187"/>
                <a:gd name="T67" fmla="*/ 63 h 98"/>
                <a:gd name="T68" fmla="*/ 164 w 187"/>
                <a:gd name="T69" fmla="*/ 42 h 98"/>
                <a:gd name="T70" fmla="*/ 164 w 187"/>
                <a:gd name="T71" fmla="*/ 34 h 98"/>
                <a:gd name="T72" fmla="*/ 174 w 187"/>
                <a:gd name="T73" fmla="*/ 32 h 98"/>
                <a:gd name="T74" fmla="*/ 185 w 187"/>
                <a:gd name="T75" fmla="*/ 24 h 98"/>
                <a:gd name="T76" fmla="*/ 187 w 187"/>
                <a:gd name="T77" fmla="*/ 18 h 98"/>
                <a:gd name="T78" fmla="*/ 182 w 187"/>
                <a:gd name="T79" fmla="*/ 16 h 98"/>
                <a:gd name="T80" fmla="*/ 182 w 187"/>
                <a:gd name="T81" fmla="*/ 16 h 98"/>
                <a:gd name="T82" fmla="*/ 182 w 187"/>
                <a:gd name="T8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7" h="98">
                  <a:moveTo>
                    <a:pt x="182" y="16"/>
                  </a:moveTo>
                  <a:lnTo>
                    <a:pt x="171" y="8"/>
                  </a:lnTo>
                  <a:lnTo>
                    <a:pt x="166" y="8"/>
                  </a:lnTo>
                  <a:lnTo>
                    <a:pt x="164" y="8"/>
                  </a:lnTo>
                  <a:lnTo>
                    <a:pt x="164" y="8"/>
                  </a:lnTo>
                  <a:lnTo>
                    <a:pt x="161" y="8"/>
                  </a:lnTo>
                  <a:lnTo>
                    <a:pt x="156" y="8"/>
                  </a:lnTo>
                  <a:lnTo>
                    <a:pt x="153" y="8"/>
                  </a:lnTo>
                  <a:lnTo>
                    <a:pt x="148" y="5"/>
                  </a:lnTo>
                  <a:lnTo>
                    <a:pt x="145" y="0"/>
                  </a:lnTo>
                  <a:lnTo>
                    <a:pt x="140" y="2"/>
                  </a:lnTo>
                  <a:lnTo>
                    <a:pt x="137" y="5"/>
                  </a:lnTo>
                  <a:lnTo>
                    <a:pt x="129" y="0"/>
                  </a:lnTo>
                  <a:lnTo>
                    <a:pt x="119" y="0"/>
                  </a:lnTo>
                  <a:lnTo>
                    <a:pt x="119" y="8"/>
                  </a:lnTo>
                  <a:lnTo>
                    <a:pt x="113" y="10"/>
                  </a:lnTo>
                  <a:lnTo>
                    <a:pt x="111" y="16"/>
                  </a:lnTo>
                  <a:lnTo>
                    <a:pt x="105" y="16"/>
                  </a:lnTo>
                  <a:lnTo>
                    <a:pt x="100" y="16"/>
                  </a:lnTo>
                  <a:lnTo>
                    <a:pt x="92" y="10"/>
                  </a:lnTo>
                  <a:lnTo>
                    <a:pt x="87" y="18"/>
                  </a:lnTo>
                  <a:lnTo>
                    <a:pt x="79" y="18"/>
                  </a:lnTo>
                  <a:lnTo>
                    <a:pt x="76" y="18"/>
                  </a:lnTo>
                  <a:lnTo>
                    <a:pt x="74" y="24"/>
                  </a:lnTo>
                  <a:lnTo>
                    <a:pt x="74" y="26"/>
                  </a:lnTo>
                  <a:lnTo>
                    <a:pt x="53" y="32"/>
                  </a:lnTo>
                  <a:lnTo>
                    <a:pt x="42" y="32"/>
                  </a:lnTo>
                  <a:lnTo>
                    <a:pt x="37" y="24"/>
                  </a:lnTo>
                  <a:lnTo>
                    <a:pt x="34" y="24"/>
                  </a:lnTo>
                  <a:lnTo>
                    <a:pt x="26" y="18"/>
                  </a:lnTo>
                  <a:lnTo>
                    <a:pt x="24" y="24"/>
                  </a:lnTo>
                  <a:lnTo>
                    <a:pt x="21" y="32"/>
                  </a:lnTo>
                  <a:lnTo>
                    <a:pt x="21" y="34"/>
                  </a:lnTo>
                  <a:lnTo>
                    <a:pt x="16" y="32"/>
                  </a:lnTo>
                  <a:lnTo>
                    <a:pt x="13" y="32"/>
                  </a:lnTo>
                  <a:lnTo>
                    <a:pt x="8" y="32"/>
                  </a:lnTo>
                  <a:lnTo>
                    <a:pt x="13" y="34"/>
                  </a:lnTo>
                  <a:lnTo>
                    <a:pt x="13" y="37"/>
                  </a:lnTo>
                  <a:lnTo>
                    <a:pt x="8" y="42"/>
                  </a:lnTo>
                  <a:lnTo>
                    <a:pt x="8" y="45"/>
                  </a:lnTo>
                  <a:lnTo>
                    <a:pt x="8" y="58"/>
                  </a:lnTo>
                  <a:lnTo>
                    <a:pt x="0" y="61"/>
                  </a:lnTo>
                  <a:lnTo>
                    <a:pt x="13" y="76"/>
                  </a:lnTo>
                  <a:lnTo>
                    <a:pt x="26" y="87"/>
                  </a:lnTo>
                  <a:lnTo>
                    <a:pt x="39" y="95"/>
                  </a:lnTo>
                  <a:lnTo>
                    <a:pt x="47" y="98"/>
                  </a:lnTo>
                  <a:lnTo>
                    <a:pt x="53" y="98"/>
                  </a:lnTo>
                  <a:lnTo>
                    <a:pt x="66" y="98"/>
                  </a:lnTo>
                  <a:lnTo>
                    <a:pt x="69" y="98"/>
                  </a:lnTo>
                  <a:lnTo>
                    <a:pt x="69" y="95"/>
                  </a:lnTo>
                  <a:lnTo>
                    <a:pt x="76" y="95"/>
                  </a:lnTo>
                  <a:lnTo>
                    <a:pt x="82" y="92"/>
                  </a:lnTo>
                  <a:lnTo>
                    <a:pt x="87" y="92"/>
                  </a:lnTo>
                  <a:lnTo>
                    <a:pt x="92" y="92"/>
                  </a:lnTo>
                  <a:lnTo>
                    <a:pt x="95" y="87"/>
                  </a:lnTo>
                  <a:lnTo>
                    <a:pt x="100" y="84"/>
                  </a:lnTo>
                  <a:lnTo>
                    <a:pt x="105" y="87"/>
                  </a:lnTo>
                  <a:lnTo>
                    <a:pt x="113" y="87"/>
                  </a:lnTo>
                  <a:lnTo>
                    <a:pt x="116" y="87"/>
                  </a:lnTo>
                  <a:lnTo>
                    <a:pt x="121" y="84"/>
                  </a:lnTo>
                  <a:lnTo>
                    <a:pt x="127" y="87"/>
                  </a:lnTo>
                  <a:lnTo>
                    <a:pt x="129" y="84"/>
                  </a:lnTo>
                  <a:lnTo>
                    <a:pt x="129" y="79"/>
                  </a:lnTo>
                  <a:lnTo>
                    <a:pt x="137" y="79"/>
                  </a:lnTo>
                  <a:lnTo>
                    <a:pt x="140" y="79"/>
                  </a:lnTo>
                  <a:lnTo>
                    <a:pt x="145" y="76"/>
                  </a:lnTo>
                  <a:lnTo>
                    <a:pt x="145" y="71"/>
                  </a:lnTo>
                  <a:lnTo>
                    <a:pt x="153" y="63"/>
                  </a:lnTo>
                  <a:lnTo>
                    <a:pt x="156" y="53"/>
                  </a:lnTo>
                  <a:lnTo>
                    <a:pt x="164" y="42"/>
                  </a:lnTo>
                  <a:lnTo>
                    <a:pt x="164" y="37"/>
                  </a:lnTo>
                  <a:lnTo>
                    <a:pt x="164" y="34"/>
                  </a:lnTo>
                  <a:lnTo>
                    <a:pt x="171" y="32"/>
                  </a:lnTo>
                  <a:lnTo>
                    <a:pt x="174" y="32"/>
                  </a:lnTo>
                  <a:lnTo>
                    <a:pt x="182" y="26"/>
                  </a:lnTo>
                  <a:lnTo>
                    <a:pt x="185" y="24"/>
                  </a:lnTo>
                  <a:lnTo>
                    <a:pt x="187" y="24"/>
                  </a:lnTo>
                  <a:lnTo>
                    <a:pt x="187" y="18"/>
                  </a:lnTo>
                  <a:lnTo>
                    <a:pt x="182" y="16"/>
                  </a:lnTo>
                  <a:lnTo>
                    <a:pt x="182" y="16"/>
                  </a:lnTo>
                  <a:lnTo>
                    <a:pt x="182" y="16"/>
                  </a:lnTo>
                  <a:lnTo>
                    <a:pt x="182" y="16"/>
                  </a:lnTo>
                  <a:lnTo>
                    <a:pt x="182" y="16"/>
                  </a:lnTo>
                  <a:lnTo>
                    <a:pt x="182" y="16"/>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29" name="Freeform 30">
              <a:extLst>
                <a:ext uri="{FF2B5EF4-FFF2-40B4-BE49-F238E27FC236}">
                  <a16:creationId xmlns:a16="http://schemas.microsoft.com/office/drawing/2014/main" id="{23A599D3-3B07-469F-A6EB-C1C80076E52A}"/>
                </a:ext>
              </a:extLst>
            </p:cNvPr>
            <p:cNvSpPr>
              <a:spLocks noEditPoints="1"/>
            </p:cNvSpPr>
            <p:nvPr/>
          </p:nvSpPr>
          <p:spPr bwMode="auto">
            <a:xfrm>
              <a:off x="6292850" y="2960837"/>
              <a:ext cx="549275" cy="590550"/>
            </a:xfrm>
            <a:custGeom>
              <a:avLst/>
              <a:gdLst>
                <a:gd name="T0" fmla="*/ 227 w 346"/>
                <a:gd name="T1" fmla="*/ 322 h 372"/>
                <a:gd name="T2" fmla="*/ 190 w 346"/>
                <a:gd name="T3" fmla="*/ 319 h 372"/>
                <a:gd name="T4" fmla="*/ 172 w 346"/>
                <a:gd name="T5" fmla="*/ 332 h 372"/>
                <a:gd name="T6" fmla="*/ 224 w 346"/>
                <a:gd name="T7" fmla="*/ 356 h 372"/>
                <a:gd name="T8" fmla="*/ 253 w 346"/>
                <a:gd name="T9" fmla="*/ 359 h 372"/>
                <a:gd name="T10" fmla="*/ 264 w 346"/>
                <a:gd name="T11" fmla="*/ 314 h 372"/>
                <a:gd name="T12" fmla="*/ 251 w 346"/>
                <a:gd name="T13" fmla="*/ 319 h 372"/>
                <a:gd name="T14" fmla="*/ 322 w 346"/>
                <a:gd name="T15" fmla="*/ 227 h 372"/>
                <a:gd name="T16" fmla="*/ 269 w 346"/>
                <a:gd name="T17" fmla="*/ 198 h 372"/>
                <a:gd name="T18" fmla="*/ 261 w 346"/>
                <a:gd name="T19" fmla="*/ 182 h 372"/>
                <a:gd name="T20" fmla="*/ 211 w 346"/>
                <a:gd name="T21" fmla="*/ 153 h 372"/>
                <a:gd name="T22" fmla="*/ 174 w 346"/>
                <a:gd name="T23" fmla="*/ 111 h 372"/>
                <a:gd name="T24" fmla="*/ 166 w 346"/>
                <a:gd name="T25" fmla="*/ 79 h 372"/>
                <a:gd name="T26" fmla="*/ 164 w 346"/>
                <a:gd name="T27" fmla="*/ 58 h 372"/>
                <a:gd name="T28" fmla="*/ 182 w 346"/>
                <a:gd name="T29" fmla="*/ 50 h 372"/>
                <a:gd name="T30" fmla="*/ 201 w 346"/>
                <a:gd name="T31" fmla="*/ 45 h 372"/>
                <a:gd name="T32" fmla="*/ 198 w 346"/>
                <a:gd name="T33" fmla="*/ 23 h 372"/>
                <a:gd name="T34" fmla="*/ 164 w 346"/>
                <a:gd name="T35" fmla="*/ 8 h 372"/>
                <a:gd name="T36" fmla="*/ 140 w 346"/>
                <a:gd name="T37" fmla="*/ 5 h 372"/>
                <a:gd name="T38" fmla="*/ 111 w 346"/>
                <a:gd name="T39" fmla="*/ 8 h 372"/>
                <a:gd name="T40" fmla="*/ 98 w 346"/>
                <a:gd name="T41" fmla="*/ 18 h 372"/>
                <a:gd name="T42" fmla="*/ 92 w 346"/>
                <a:gd name="T43" fmla="*/ 26 h 372"/>
                <a:gd name="T44" fmla="*/ 76 w 346"/>
                <a:gd name="T45" fmla="*/ 18 h 372"/>
                <a:gd name="T46" fmla="*/ 69 w 346"/>
                <a:gd name="T47" fmla="*/ 39 h 372"/>
                <a:gd name="T48" fmla="*/ 50 w 346"/>
                <a:gd name="T49" fmla="*/ 23 h 372"/>
                <a:gd name="T50" fmla="*/ 34 w 346"/>
                <a:gd name="T51" fmla="*/ 39 h 372"/>
                <a:gd name="T52" fmla="*/ 8 w 346"/>
                <a:gd name="T53" fmla="*/ 45 h 372"/>
                <a:gd name="T54" fmla="*/ 0 w 346"/>
                <a:gd name="T55" fmla="*/ 71 h 372"/>
                <a:gd name="T56" fmla="*/ 8 w 346"/>
                <a:gd name="T57" fmla="*/ 95 h 372"/>
                <a:gd name="T58" fmla="*/ 32 w 346"/>
                <a:gd name="T59" fmla="*/ 103 h 372"/>
                <a:gd name="T60" fmla="*/ 26 w 346"/>
                <a:gd name="T61" fmla="*/ 118 h 372"/>
                <a:gd name="T62" fmla="*/ 58 w 346"/>
                <a:gd name="T63" fmla="*/ 95 h 372"/>
                <a:gd name="T64" fmla="*/ 103 w 346"/>
                <a:gd name="T65" fmla="*/ 113 h 372"/>
                <a:gd name="T66" fmla="*/ 129 w 346"/>
                <a:gd name="T67" fmla="*/ 158 h 372"/>
                <a:gd name="T68" fmla="*/ 150 w 346"/>
                <a:gd name="T69" fmla="*/ 179 h 372"/>
                <a:gd name="T70" fmla="*/ 190 w 346"/>
                <a:gd name="T71" fmla="*/ 208 h 372"/>
                <a:gd name="T72" fmla="*/ 211 w 346"/>
                <a:gd name="T73" fmla="*/ 219 h 372"/>
                <a:gd name="T74" fmla="*/ 235 w 346"/>
                <a:gd name="T75" fmla="*/ 227 h 372"/>
                <a:gd name="T76" fmla="*/ 251 w 346"/>
                <a:gd name="T77" fmla="*/ 245 h 372"/>
                <a:gd name="T78" fmla="*/ 269 w 346"/>
                <a:gd name="T79" fmla="*/ 261 h 372"/>
                <a:gd name="T80" fmla="*/ 277 w 346"/>
                <a:gd name="T81" fmla="*/ 298 h 372"/>
                <a:gd name="T82" fmla="*/ 264 w 346"/>
                <a:gd name="T83" fmla="*/ 322 h 372"/>
                <a:gd name="T84" fmla="*/ 293 w 346"/>
                <a:gd name="T85" fmla="*/ 303 h 372"/>
                <a:gd name="T86" fmla="*/ 306 w 346"/>
                <a:gd name="T87" fmla="*/ 272 h 372"/>
                <a:gd name="T88" fmla="*/ 296 w 346"/>
                <a:gd name="T89" fmla="*/ 243 h 372"/>
                <a:gd name="T90" fmla="*/ 325 w 346"/>
                <a:gd name="T91" fmla="*/ 243 h 372"/>
                <a:gd name="T92" fmla="*/ 346 w 346"/>
                <a:gd name="T93" fmla="*/ 253 h 372"/>
                <a:gd name="T94" fmla="*/ 341 w 346"/>
                <a:gd name="T95" fmla="*/ 237 h 372"/>
                <a:gd name="T96" fmla="*/ 53 w 346"/>
                <a:gd name="T97" fmla="*/ 285 h 372"/>
                <a:gd name="T98" fmla="*/ 50 w 346"/>
                <a:gd name="T99" fmla="*/ 288 h 372"/>
                <a:gd name="T100" fmla="*/ 84 w 346"/>
                <a:gd name="T101" fmla="*/ 216 h 372"/>
                <a:gd name="T102" fmla="*/ 69 w 346"/>
                <a:gd name="T103" fmla="*/ 211 h 372"/>
                <a:gd name="T104" fmla="*/ 45 w 346"/>
                <a:gd name="T105" fmla="*/ 232 h 372"/>
                <a:gd name="T106" fmla="*/ 53 w 346"/>
                <a:gd name="T107" fmla="*/ 253 h 372"/>
                <a:gd name="T108" fmla="*/ 53 w 346"/>
                <a:gd name="T109" fmla="*/ 285 h 372"/>
                <a:gd name="T110" fmla="*/ 69 w 346"/>
                <a:gd name="T111" fmla="*/ 280 h 372"/>
                <a:gd name="T112" fmla="*/ 87 w 346"/>
                <a:gd name="T113" fmla="*/ 258 h 372"/>
                <a:gd name="T114" fmla="*/ 87 w 346"/>
                <a:gd name="T115" fmla="*/ 219 h 372"/>
                <a:gd name="T116" fmla="*/ 84 w 346"/>
                <a:gd name="T117" fmla="*/ 21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6" h="372">
                  <a:moveTo>
                    <a:pt x="251" y="319"/>
                  </a:moveTo>
                  <a:lnTo>
                    <a:pt x="245" y="319"/>
                  </a:lnTo>
                  <a:lnTo>
                    <a:pt x="243" y="319"/>
                  </a:lnTo>
                  <a:lnTo>
                    <a:pt x="235" y="319"/>
                  </a:lnTo>
                  <a:lnTo>
                    <a:pt x="227" y="322"/>
                  </a:lnTo>
                  <a:lnTo>
                    <a:pt x="211" y="322"/>
                  </a:lnTo>
                  <a:lnTo>
                    <a:pt x="208" y="322"/>
                  </a:lnTo>
                  <a:lnTo>
                    <a:pt x="201" y="319"/>
                  </a:lnTo>
                  <a:lnTo>
                    <a:pt x="198" y="319"/>
                  </a:lnTo>
                  <a:lnTo>
                    <a:pt x="190" y="319"/>
                  </a:lnTo>
                  <a:lnTo>
                    <a:pt x="182" y="322"/>
                  </a:lnTo>
                  <a:lnTo>
                    <a:pt x="179" y="319"/>
                  </a:lnTo>
                  <a:lnTo>
                    <a:pt x="172" y="324"/>
                  </a:lnTo>
                  <a:lnTo>
                    <a:pt x="172" y="330"/>
                  </a:lnTo>
                  <a:lnTo>
                    <a:pt x="172" y="332"/>
                  </a:lnTo>
                  <a:lnTo>
                    <a:pt x="174" y="338"/>
                  </a:lnTo>
                  <a:lnTo>
                    <a:pt x="182" y="338"/>
                  </a:lnTo>
                  <a:lnTo>
                    <a:pt x="193" y="346"/>
                  </a:lnTo>
                  <a:lnTo>
                    <a:pt x="201" y="351"/>
                  </a:lnTo>
                  <a:lnTo>
                    <a:pt x="224" y="356"/>
                  </a:lnTo>
                  <a:lnTo>
                    <a:pt x="227" y="364"/>
                  </a:lnTo>
                  <a:lnTo>
                    <a:pt x="235" y="372"/>
                  </a:lnTo>
                  <a:lnTo>
                    <a:pt x="251" y="372"/>
                  </a:lnTo>
                  <a:lnTo>
                    <a:pt x="251" y="364"/>
                  </a:lnTo>
                  <a:lnTo>
                    <a:pt x="253" y="359"/>
                  </a:lnTo>
                  <a:lnTo>
                    <a:pt x="253" y="351"/>
                  </a:lnTo>
                  <a:lnTo>
                    <a:pt x="251" y="346"/>
                  </a:lnTo>
                  <a:lnTo>
                    <a:pt x="251" y="338"/>
                  </a:lnTo>
                  <a:lnTo>
                    <a:pt x="253" y="330"/>
                  </a:lnTo>
                  <a:lnTo>
                    <a:pt x="264" y="314"/>
                  </a:lnTo>
                  <a:lnTo>
                    <a:pt x="259" y="314"/>
                  </a:lnTo>
                  <a:lnTo>
                    <a:pt x="251" y="319"/>
                  </a:lnTo>
                  <a:lnTo>
                    <a:pt x="251" y="319"/>
                  </a:lnTo>
                  <a:lnTo>
                    <a:pt x="251" y="319"/>
                  </a:lnTo>
                  <a:lnTo>
                    <a:pt x="251" y="319"/>
                  </a:lnTo>
                  <a:lnTo>
                    <a:pt x="251" y="319"/>
                  </a:lnTo>
                  <a:lnTo>
                    <a:pt x="251" y="319"/>
                  </a:lnTo>
                  <a:close/>
                  <a:moveTo>
                    <a:pt x="341" y="237"/>
                  </a:moveTo>
                  <a:lnTo>
                    <a:pt x="338" y="235"/>
                  </a:lnTo>
                  <a:lnTo>
                    <a:pt x="322" y="227"/>
                  </a:lnTo>
                  <a:lnTo>
                    <a:pt x="311" y="219"/>
                  </a:lnTo>
                  <a:lnTo>
                    <a:pt x="298" y="211"/>
                  </a:lnTo>
                  <a:lnTo>
                    <a:pt x="288" y="208"/>
                  </a:lnTo>
                  <a:lnTo>
                    <a:pt x="280" y="206"/>
                  </a:lnTo>
                  <a:lnTo>
                    <a:pt x="269" y="198"/>
                  </a:lnTo>
                  <a:lnTo>
                    <a:pt x="272" y="192"/>
                  </a:lnTo>
                  <a:lnTo>
                    <a:pt x="277" y="185"/>
                  </a:lnTo>
                  <a:lnTo>
                    <a:pt x="277" y="182"/>
                  </a:lnTo>
                  <a:lnTo>
                    <a:pt x="269" y="182"/>
                  </a:lnTo>
                  <a:lnTo>
                    <a:pt x="261" y="182"/>
                  </a:lnTo>
                  <a:lnTo>
                    <a:pt x="251" y="182"/>
                  </a:lnTo>
                  <a:lnTo>
                    <a:pt x="243" y="179"/>
                  </a:lnTo>
                  <a:lnTo>
                    <a:pt x="224" y="166"/>
                  </a:lnTo>
                  <a:lnTo>
                    <a:pt x="216" y="158"/>
                  </a:lnTo>
                  <a:lnTo>
                    <a:pt x="211" y="153"/>
                  </a:lnTo>
                  <a:lnTo>
                    <a:pt x="208" y="140"/>
                  </a:lnTo>
                  <a:lnTo>
                    <a:pt x="201" y="124"/>
                  </a:lnTo>
                  <a:lnTo>
                    <a:pt x="193" y="121"/>
                  </a:lnTo>
                  <a:lnTo>
                    <a:pt x="185" y="118"/>
                  </a:lnTo>
                  <a:lnTo>
                    <a:pt x="174" y="111"/>
                  </a:lnTo>
                  <a:lnTo>
                    <a:pt x="166" y="103"/>
                  </a:lnTo>
                  <a:lnTo>
                    <a:pt x="158" y="92"/>
                  </a:lnTo>
                  <a:lnTo>
                    <a:pt x="158" y="84"/>
                  </a:lnTo>
                  <a:lnTo>
                    <a:pt x="164" y="79"/>
                  </a:lnTo>
                  <a:lnTo>
                    <a:pt x="166" y="79"/>
                  </a:lnTo>
                  <a:lnTo>
                    <a:pt x="166" y="76"/>
                  </a:lnTo>
                  <a:lnTo>
                    <a:pt x="166" y="71"/>
                  </a:lnTo>
                  <a:lnTo>
                    <a:pt x="164" y="71"/>
                  </a:lnTo>
                  <a:lnTo>
                    <a:pt x="158" y="60"/>
                  </a:lnTo>
                  <a:lnTo>
                    <a:pt x="164" y="58"/>
                  </a:lnTo>
                  <a:lnTo>
                    <a:pt x="172" y="52"/>
                  </a:lnTo>
                  <a:lnTo>
                    <a:pt x="166" y="58"/>
                  </a:lnTo>
                  <a:lnTo>
                    <a:pt x="172" y="58"/>
                  </a:lnTo>
                  <a:lnTo>
                    <a:pt x="174" y="52"/>
                  </a:lnTo>
                  <a:lnTo>
                    <a:pt x="182" y="50"/>
                  </a:lnTo>
                  <a:lnTo>
                    <a:pt x="190" y="45"/>
                  </a:lnTo>
                  <a:lnTo>
                    <a:pt x="193" y="45"/>
                  </a:lnTo>
                  <a:lnTo>
                    <a:pt x="193" y="50"/>
                  </a:lnTo>
                  <a:lnTo>
                    <a:pt x="195" y="47"/>
                  </a:lnTo>
                  <a:lnTo>
                    <a:pt x="201" y="45"/>
                  </a:lnTo>
                  <a:lnTo>
                    <a:pt x="201" y="42"/>
                  </a:lnTo>
                  <a:lnTo>
                    <a:pt x="198" y="39"/>
                  </a:lnTo>
                  <a:lnTo>
                    <a:pt x="201" y="31"/>
                  </a:lnTo>
                  <a:lnTo>
                    <a:pt x="193" y="26"/>
                  </a:lnTo>
                  <a:lnTo>
                    <a:pt x="198" y="23"/>
                  </a:lnTo>
                  <a:lnTo>
                    <a:pt x="201" y="18"/>
                  </a:lnTo>
                  <a:lnTo>
                    <a:pt x="198" y="18"/>
                  </a:lnTo>
                  <a:lnTo>
                    <a:pt x="190" y="18"/>
                  </a:lnTo>
                  <a:lnTo>
                    <a:pt x="172" y="15"/>
                  </a:lnTo>
                  <a:lnTo>
                    <a:pt x="164" y="8"/>
                  </a:lnTo>
                  <a:lnTo>
                    <a:pt x="158" y="5"/>
                  </a:lnTo>
                  <a:lnTo>
                    <a:pt x="158" y="0"/>
                  </a:lnTo>
                  <a:lnTo>
                    <a:pt x="156" y="0"/>
                  </a:lnTo>
                  <a:lnTo>
                    <a:pt x="148" y="5"/>
                  </a:lnTo>
                  <a:lnTo>
                    <a:pt x="140" y="5"/>
                  </a:lnTo>
                  <a:lnTo>
                    <a:pt x="137" y="5"/>
                  </a:lnTo>
                  <a:lnTo>
                    <a:pt x="132" y="5"/>
                  </a:lnTo>
                  <a:lnTo>
                    <a:pt x="129" y="8"/>
                  </a:lnTo>
                  <a:lnTo>
                    <a:pt x="121" y="10"/>
                  </a:lnTo>
                  <a:lnTo>
                    <a:pt x="111" y="8"/>
                  </a:lnTo>
                  <a:lnTo>
                    <a:pt x="111" y="10"/>
                  </a:lnTo>
                  <a:lnTo>
                    <a:pt x="111" y="15"/>
                  </a:lnTo>
                  <a:lnTo>
                    <a:pt x="111" y="18"/>
                  </a:lnTo>
                  <a:lnTo>
                    <a:pt x="103" y="15"/>
                  </a:lnTo>
                  <a:lnTo>
                    <a:pt x="98" y="18"/>
                  </a:lnTo>
                  <a:lnTo>
                    <a:pt x="98" y="23"/>
                  </a:lnTo>
                  <a:lnTo>
                    <a:pt x="103" y="26"/>
                  </a:lnTo>
                  <a:lnTo>
                    <a:pt x="98" y="31"/>
                  </a:lnTo>
                  <a:lnTo>
                    <a:pt x="95" y="26"/>
                  </a:lnTo>
                  <a:lnTo>
                    <a:pt x="92" y="26"/>
                  </a:lnTo>
                  <a:lnTo>
                    <a:pt x="87" y="26"/>
                  </a:lnTo>
                  <a:lnTo>
                    <a:pt x="84" y="26"/>
                  </a:lnTo>
                  <a:lnTo>
                    <a:pt x="84" y="23"/>
                  </a:lnTo>
                  <a:lnTo>
                    <a:pt x="79" y="18"/>
                  </a:lnTo>
                  <a:lnTo>
                    <a:pt x="76" y="18"/>
                  </a:lnTo>
                  <a:lnTo>
                    <a:pt x="76" y="23"/>
                  </a:lnTo>
                  <a:lnTo>
                    <a:pt x="76" y="26"/>
                  </a:lnTo>
                  <a:lnTo>
                    <a:pt x="76" y="31"/>
                  </a:lnTo>
                  <a:lnTo>
                    <a:pt x="71" y="34"/>
                  </a:lnTo>
                  <a:lnTo>
                    <a:pt x="69" y="39"/>
                  </a:lnTo>
                  <a:lnTo>
                    <a:pt x="69" y="42"/>
                  </a:lnTo>
                  <a:lnTo>
                    <a:pt x="66" y="39"/>
                  </a:lnTo>
                  <a:lnTo>
                    <a:pt x="58" y="34"/>
                  </a:lnTo>
                  <a:lnTo>
                    <a:pt x="53" y="26"/>
                  </a:lnTo>
                  <a:lnTo>
                    <a:pt x="50" y="23"/>
                  </a:lnTo>
                  <a:lnTo>
                    <a:pt x="42" y="26"/>
                  </a:lnTo>
                  <a:lnTo>
                    <a:pt x="45" y="31"/>
                  </a:lnTo>
                  <a:lnTo>
                    <a:pt x="42" y="34"/>
                  </a:lnTo>
                  <a:lnTo>
                    <a:pt x="37" y="39"/>
                  </a:lnTo>
                  <a:lnTo>
                    <a:pt x="34" y="39"/>
                  </a:lnTo>
                  <a:lnTo>
                    <a:pt x="24" y="42"/>
                  </a:lnTo>
                  <a:lnTo>
                    <a:pt x="16" y="42"/>
                  </a:lnTo>
                  <a:lnTo>
                    <a:pt x="10" y="39"/>
                  </a:lnTo>
                  <a:lnTo>
                    <a:pt x="10" y="42"/>
                  </a:lnTo>
                  <a:lnTo>
                    <a:pt x="8" y="45"/>
                  </a:lnTo>
                  <a:lnTo>
                    <a:pt x="10" y="52"/>
                  </a:lnTo>
                  <a:lnTo>
                    <a:pt x="16" y="58"/>
                  </a:lnTo>
                  <a:lnTo>
                    <a:pt x="16" y="60"/>
                  </a:lnTo>
                  <a:lnTo>
                    <a:pt x="8" y="68"/>
                  </a:lnTo>
                  <a:lnTo>
                    <a:pt x="0" y="71"/>
                  </a:lnTo>
                  <a:lnTo>
                    <a:pt x="5" y="76"/>
                  </a:lnTo>
                  <a:lnTo>
                    <a:pt x="10" y="79"/>
                  </a:lnTo>
                  <a:lnTo>
                    <a:pt x="10" y="84"/>
                  </a:lnTo>
                  <a:lnTo>
                    <a:pt x="10" y="87"/>
                  </a:lnTo>
                  <a:lnTo>
                    <a:pt x="8" y="95"/>
                  </a:lnTo>
                  <a:lnTo>
                    <a:pt x="10" y="97"/>
                  </a:lnTo>
                  <a:lnTo>
                    <a:pt x="16" y="103"/>
                  </a:lnTo>
                  <a:lnTo>
                    <a:pt x="18" y="103"/>
                  </a:lnTo>
                  <a:lnTo>
                    <a:pt x="26" y="103"/>
                  </a:lnTo>
                  <a:lnTo>
                    <a:pt x="32" y="103"/>
                  </a:lnTo>
                  <a:lnTo>
                    <a:pt x="32" y="105"/>
                  </a:lnTo>
                  <a:lnTo>
                    <a:pt x="26" y="111"/>
                  </a:lnTo>
                  <a:lnTo>
                    <a:pt x="26" y="113"/>
                  </a:lnTo>
                  <a:lnTo>
                    <a:pt x="24" y="116"/>
                  </a:lnTo>
                  <a:lnTo>
                    <a:pt x="26" y="118"/>
                  </a:lnTo>
                  <a:lnTo>
                    <a:pt x="32" y="118"/>
                  </a:lnTo>
                  <a:lnTo>
                    <a:pt x="42" y="113"/>
                  </a:lnTo>
                  <a:lnTo>
                    <a:pt x="45" y="111"/>
                  </a:lnTo>
                  <a:lnTo>
                    <a:pt x="50" y="103"/>
                  </a:lnTo>
                  <a:lnTo>
                    <a:pt x="58" y="95"/>
                  </a:lnTo>
                  <a:lnTo>
                    <a:pt x="66" y="95"/>
                  </a:lnTo>
                  <a:lnTo>
                    <a:pt x="76" y="97"/>
                  </a:lnTo>
                  <a:lnTo>
                    <a:pt x="84" y="103"/>
                  </a:lnTo>
                  <a:lnTo>
                    <a:pt x="98" y="111"/>
                  </a:lnTo>
                  <a:lnTo>
                    <a:pt x="103" y="113"/>
                  </a:lnTo>
                  <a:lnTo>
                    <a:pt x="105" y="121"/>
                  </a:lnTo>
                  <a:lnTo>
                    <a:pt x="113" y="148"/>
                  </a:lnTo>
                  <a:lnTo>
                    <a:pt x="119" y="148"/>
                  </a:lnTo>
                  <a:lnTo>
                    <a:pt x="124" y="155"/>
                  </a:lnTo>
                  <a:lnTo>
                    <a:pt x="129" y="158"/>
                  </a:lnTo>
                  <a:lnTo>
                    <a:pt x="129" y="166"/>
                  </a:lnTo>
                  <a:lnTo>
                    <a:pt x="137" y="166"/>
                  </a:lnTo>
                  <a:lnTo>
                    <a:pt x="140" y="166"/>
                  </a:lnTo>
                  <a:lnTo>
                    <a:pt x="148" y="174"/>
                  </a:lnTo>
                  <a:lnTo>
                    <a:pt x="150" y="179"/>
                  </a:lnTo>
                  <a:lnTo>
                    <a:pt x="156" y="182"/>
                  </a:lnTo>
                  <a:lnTo>
                    <a:pt x="172" y="198"/>
                  </a:lnTo>
                  <a:lnTo>
                    <a:pt x="182" y="206"/>
                  </a:lnTo>
                  <a:lnTo>
                    <a:pt x="185" y="208"/>
                  </a:lnTo>
                  <a:lnTo>
                    <a:pt x="190" y="208"/>
                  </a:lnTo>
                  <a:lnTo>
                    <a:pt x="198" y="208"/>
                  </a:lnTo>
                  <a:lnTo>
                    <a:pt x="206" y="208"/>
                  </a:lnTo>
                  <a:lnTo>
                    <a:pt x="208" y="208"/>
                  </a:lnTo>
                  <a:lnTo>
                    <a:pt x="208" y="211"/>
                  </a:lnTo>
                  <a:lnTo>
                    <a:pt x="211" y="219"/>
                  </a:lnTo>
                  <a:lnTo>
                    <a:pt x="219" y="224"/>
                  </a:lnTo>
                  <a:lnTo>
                    <a:pt x="224" y="224"/>
                  </a:lnTo>
                  <a:lnTo>
                    <a:pt x="227" y="224"/>
                  </a:lnTo>
                  <a:lnTo>
                    <a:pt x="224" y="232"/>
                  </a:lnTo>
                  <a:lnTo>
                    <a:pt x="235" y="227"/>
                  </a:lnTo>
                  <a:lnTo>
                    <a:pt x="238" y="232"/>
                  </a:lnTo>
                  <a:lnTo>
                    <a:pt x="243" y="235"/>
                  </a:lnTo>
                  <a:lnTo>
                    <a:pt x="243" y="243"/>
                  </a:lnTo>
                  <a:lnTo>
                    <a:pt x="245" y="245"/>
                  </a:lnTo>
                  <a:lnTo>
                    <a:pt x="251" y="245"/>
                  </a:lnTo>
                  <a:lnTo>
                    <a:pt x="253" y="251"/>
                  </a:lnTo>
                  <a:lnTo>
                    <a:pt x="259" y="251"/>
                  </a:lnTo>
                  <a:lnTo>
                    <a:pt x="261" y="251"/>
                  </a:lnTo>
                  <a:lnTo>
                    <a:pt x="264" y="251"/>
                  </a:lnTo>
                  <a:lnTo>
                    <a:pt x="269" y="261"/>
                  </a:lnTo>
                  <a:lnTo>
                    <a:pt x="272" y="269"/>
                  </a:lnTo>
                  <a:lnTo>
                    <a:pt x="277" y="285"/>
                  </a:lnTo>
                  <a:lnTo>
                    <a:pt x="280" y="288"/>
                  </a:lnTo>
                  <a:lnTo>
                    <a:pt x="280" y="295"/>
                  </a:lnTo>
                  <a:lnTo>
                    <a:pt x="277" y="298"/>
                  </a:lnTo>
                  <a:lnTo>
                    <a:pt x="272" y="298"/>
                  </a:lnTo>
                  <a:lnTo>
                    <a:pt x="272" y="306"/>
                  </a:lnTo>
                  <a:lnTo>
                    <a:pt x="264" y="314"/>
                  </a:lnTo>
                  <a:lnTo>
                    <a:pt x="264" y="319"/>
                  </a:lnTo>
                  <a:lnTo>
                    <a:pt x="264" y="322"/>
                  </a:lnTo>
                  <a:lnTo>
                    <a:pt x="269" y="324"/>
                  </a:lnTo>
                  <a:lnTo>
                    <a:pt x="272" y="324"/>
                  </a:lnTo>
                  <a:lnTo>
                    <a:pt x="285" y="314"/>
                  </a:lnTo>
                  <a:lnTo>
                    <a:pt x="293" y="306"/>
                  </a:lnTo>
                  <a:lnTo>
                    <a:pt x="293" y="303"/>
                  </a:lnTo>
                  <a:lnTo>
                    <a:pt x="293" y="295"/>
                  </a:lnTo>
                  <a:lnTo>
                    <a:pt x="298" y="293"/>
                  </a:lnTo>
                  <a:lnTo>
                    <a:pt x="306" y="288"/>
                  </a:lnTo>
                  <a:lnTo>
                    <a:pt x="306" y="285"/>
                  </a:lnTo>
                  <a:lnTo>
                    <a:pt x="306" y="272"/>
                  </a:lnTo>
                  <a:lnTo>
                    <a:pt x="298" y="269"/>
                  </a:lnTo>
                  <a:lnTo>
                    <a:pt x="293" y="266"/>
                  </a:lnTo>
                  <a:lnTo>
                    <a:pt x="288" y="261"/>
                  </a:lnTo>
                  <a:lnTo>
                    <a:pt x="288" y="258"/>
                  </a:lnTo>
                  <a:lnTo>
                    <a:pt x="296" y="243"/>
                  </a:lnTo>
                  <a:lnTo>
                    <a:pt x="298" y="235"/>
                  </a:lnTo>
                  <a:lnTo>
                    <a:pt x="311" y="235"/>
                  </a:lnTo>
                  <a:lnTo>
                    <a:pt x="311" y="237"/>
                  </a:lnTo>
                  <a:lnTo>
                    <a:pt x="319" y="243"/>
                  </a:lnTo>
                  <a:lnTo>
                    <a:pt x="325" y="243"/>
                  </a:lnTo>
                  <a:lnTo>
                    <a:pt x="330" y="245"/>
                  </a:lnTo>
                  <a:lnTo>
                    <a:pt x="333" y="253"/>
                  </a:lnTo>
                  <a:lnTo>
                    <a:pt x="338" y="258"/>
                  </a:lnTo>
                  <a:lnTo>
                    <a:pt x="341" y="258"/>
                  </a:lnTo>
                  <a:lnTo>
                    <a:pt x="346" y="253"/>
                  </a:lnTo>
                  <a:lnTo>
                    <a:pt x="346" y="251"/>
                  </a:lnTo>
                  <a:lnTo>
                    <a:pt x="346" y="243"/>
                  </a:lnTo>
                  <a:lnTo>
                    <a:pt x="341" y="237"/>
                  </a:lnTo>
                  <a:lnTo>
                    <a:pt x="341" y="237"/>
                  </a:lnTo>
                  <a:lnTo>
                    <a:pt x="341" y="237"/>
                  </a:lnTo>
                  <a:lnTo>
                    <a:pt x="341" y="237"/>
                  </a:lnTo>
                  <a:lnTo>
                    <a:pt x="341" y="237"/>
                  </a:lnTo>
                  <a:lnTo>
                    <a:pt x="341" y="237"/>
                  </a:lnTo>
                  <a:close/>
                  <a:moveTo>
                    <a:pt x="50" y="288"/>
                  </a:moveTo>
                  <a:lnTo>
                    <a:pt x="53" y="285"/>
                  </a:lnTo>
                  <a:lnTo>
                    <a:pt x="50" y="285"/>
                  </a:lnTo>
                  <a:lnTo>
                    <a:pt x="50" y="288"/>
                  </a:lnTo>
                  <a:lnTo>
                    <a:pt x="50" y="288"/>
                  </a:lnTo>
                  <a:lnTo>
                    <a:pt x="50" y="288"/>
                  </a:lnTo>
                  <a:lnTo>
                    <a:pt x="50" y="288"/>
                  </a:lnTo>
                  <a:lnTo>
                    <a:pt x="50" y="288"/>
                  </a:lnTo>
                  <a:lnTo>
                    <a:pt x="50" y="288"/>
                  </a:lnTo>
                  <a:close/>
                  <a:moveTo>
                    <a:pt x="84" y="219"/>
                  </a:moveTo>
                  <a:lnTo>
                    <a:pt x="87" y="216"/>
                  </a:lnTo>
                  <a:lnTo>
                    <a:pt x="84" y="216"/>
                  </a:lnTo>
                  <a:lnTo>
                    <a:pt x="84" y="211"/>
                  </a:lnTo>
                  <a:lnTo>
                    <a:pt x="79" y="211"/>
                  </a:lnTo>
                  <a:lnTo>
                    <a:pt x="76" y="208"/>
                  </a:lnTo>
                  <a:lnTo>
                    <a:pt x="71" y="208"/>
                  </a:lnTo>
                  <a:lnTo>
                    <a:pt x="69" y="211"/>
                  </a:lnTo>
                  <a:lnTo>
                    <a:pt x="58" y="219"/>
                  </a:lnTo>
                  <a:lnTo>
                    <a:pt x="50" y="224"/>
                  </a:lnTo>
                  <a:lnTo>
                    <a:pt x="45" y="219"/>
                  </a:lnTo>
                  <a:lnTo>
                    <a:pt x="45" y="224"/>
                  </a:lnTo>
                  <a:lnTo>
                    <a:pt x="45" y="232"/>
                  </a:lnTo>
                  <a:lnTo>
                    <a:pt x="50" y="235"/>
                  </a:lnTo>
                  <a:lnTo>
                    <a:pt x="50" y="243"/>
                  </a:lnTo>
                  <a:lnTo>
                    <a:pt x="53" y="245"/>
                  </a:lnTo>
                  <a:lnTo>
                    <a:pt x="50" y="253"/>
                  </a:lnTo>
                  <a:lnTo>
                    <a:pt x="53" y="253"/>
                  </a:lnTo>
                  <a:lnTo>
                    <a:pt x="53" y="258"/>
                  </a:lnTo>
                  <a:lnTo>
                    <a:pt x="53" y="261"/>
                  </a:lnTo>
                  <a:lnTo>
                    <a:pt x="50" y="261"/>
                  </a:lnTo>
                  <a:lnTo>
                    <a:pt x="50" y="277"/>
                  </a:lnTo>
                  <a:lnTo>
                    <a:pt x="53" y="285"/>
                  </a:lnTo>
                  <a:lnTo>
                    <a:pt x="58" y="293"/>
                  </a:lnTo>
                  <a:lnTo>
                    <a:pt x="61" y="293"/>
                  </a:lnTo>
                  <a:lnTo>
                    <a:pt x="66" y="293"/>
                  </a:lnTo>
                  <a:lnTo>
                    <a:pt x="69" y="288"/>
                  </a:lnTo>
                  <a:lnTo>
                    <a:pt x="69" y="280"/>
                  </a:lnTo>
                  <a:lnTo>
                    <a:pt x="76" y="280"/>
                  </a:lnTo>
                  <a:lnTo>
                    <a:pt x="84" y="280"/>
                  </a:lnTo>
                  <a:lnTo>
                    <a:pt x="87" y="277"/>
                  </a:lnTo>
                  <a:lnTo>
                    <a:pt x="87" y="269"/>
                  </a:lnTo>
                  <a:lnTo>
                    <a:pt x="87" y="258"/>
                  </a:lnTo>
                  <a:lnTo>
                    <a:pt x="87" y="245"/>
                  </a:lnTo>
                  <a:lnTo>
                    <a:pt x="87" y="243"/>
                  </a:lnTo>
                  <a:lnTo>
                    <a:pt x="92" y="235"/>
                  </a:lnTo>
                  <a:lnTo>
                    <a:pt x="92" y="227"/>
                  </a:lnTo>
                  <a:lnTo>
                    <a:pt x="87" y="219"/>
                  </a:lnTo>
                  <a:lnTo>
                    <a:pt x="84" y="219"/>
                  </a:lnTo>
                  <a:lnTo>
                    <a:pt x="84" y="219"/>
                  </a:lnTo>
                  <a:lnTo>
                    <a:pt x="84" y="219"/>
                  </a:lnTo>
                  <a:lnTo>
                    <a:pt x="84" y="219"/>
                  </a:lnTo>
                  <a:lnTo>
                    <a:pt x="84" y="219"/>
                  </a:lnTo>
                  <a:lnTo>
                    <a:pt x="84" y="21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0" name="Freeform 31">
              <a:extLst>
                <a:ext uri="{FF2B5EF4-FFF2-40B4-BE49-F238E27FC236}">
                  <a16:creationId xmlns:a16="http://schemas.microsoft.com/office/drawing/2014/main" id="{0D656F8B-9323-453E-9465-40E0D6672079}"/>
                </a:ext>
              </a:extLst>
            </p:cNvPr>
            <p:cNvSpPr>
              <a:spLocks noEditPoints="1"/>
            </p:cNvSpPr>
            <p:nvPr/>
          </p:nvSpPr>
          <p:spPr bwMode="auto">
            <a:xfrm>
              <a:off x="5680075" y="2214712"/>
              <a:ext cx="406400" cy="582612"/>
            </a:xfrm>
            <a:custGeom>
              <a:avLst/>
              <a:gdLst>
                <a:gd name="T0" fmla="*/ 64 w 256"/>
                <a:gd name="T1" fmla="*/ 208 h 367"/>
                <a:gd name="T2" fmla="*/ 51 w 256"/>
                <a:gd name="T3" fmla="*/ 187 h 367"/>
                <a:gd name="T4" fmla="*/ 16 w 256"/>
                <a:gd name="T5" fmla="*/ 206 h 367"/>
                <a:gd name="T6" fmla="*/ 24 w 256"/>
                <a:gd name="T7" fmla="*/ 221 h 367"/>
                <a:gd name="T8" fmla="*/ 43 w 256"/>
                <a:gd name="T9" fmla="*/ 227 h 367"/>
                <a:gd name="T10" fmla="*/ 43 w 256"/>
                <a:gd name="T11" fmla="*/ 103 h 367"/>
                <a:gd name="T12" fmla="*/ 64 w 256"/>
                <a:gd name="T13" fmla="*/ 87 h 367"/>
                <a:gd name="T14" fmla="*/ 37 w 256"/>
                <a:gd name="T15" fmla="*/ 87 h 367"/>
                <a:gd name="T16" fmla="*/ 43 w 256"/>
                <a:gd name="T17" fmla="*/ 103 h 367"/>
                <a:gd name="T18" fmla="*/ 196 w 256"/>
                <a:gd name="T19" fmla="*/ 0 h 367"/>
                <a:gd name="T20" fmla="*/ 151 w 256"/>
                <a:gd name="T21" fmla="*/ 60 h 367"/>
                <a:gd name="T22" fmla="*/ 151 w 256"/>
                <a:gd name="T23" fmla="*/ 66 h 367"/>
                <a:gd name="T24" fmla="*/ 196 w 256"/>
                <a:gd name="T25" fmla="*/ 26 h 367"/>
                <a:gd name="T26" fmla="*/ 201 w 256"/>
                <a:gd name="T27" fmla="*/ 13 h 367"/>
                <a:gd name="T28" fmla="*/ 251 w 256"/>
                <a:gd name="T29" fmla="*/ 266 h 367"/>
                <a:gd name="T30" fmla="*/ 225 w 256"/>
                <a:gd name="T31" fmla="*/ 253 h 367"/>
                <a:gd name="T32" fmla="*/ 209 w 256"/>
                <a:gd name="T33" fmla="*/ 227 h 367"/>
                <a:gd name="T34" fmla="*/ 175 w 256"/>
                <a:gd name="T35" fmla="*/ 182 h 367"/>
                <a:gd name="T36" fmla="*/ 132 w 256"/>
                <a:gd name="T37" fmla="*/ 161 h 367"/>
                <a:gd name="T38" fmla="*/ 169 w 256"/>
                <a:gd name="T39" fmla="*/ 118 h 367"/>
                <a:gd name="T40" fmla="*/ 114 w 256"/>
                <a:gd name="T41" fmla="*/ 110 h 367"/>
                <a:gd name="T42" fmla="*/ 148 w 256"/>
                <a:gd name="T43" fmla="*/ 76 h 367"/>
                <a:gd name="T44" fmla="*/ 103 w 256"/>
                <a:gd name="T45" fmla="*/ 76 h 367"/>
                <a:gd name="T46" fmla="*/ 80 w 256"/>
                <a:gd name="T47" fmla="*/ 100 h 367"/>
                <a:gd name="T48" fmla="*/ 80 w 256"/>
                <a:gd name="T49" fmla="*/ 113 h 367"/>
                <a:gd name="T50" fmla="*/ 69 w 256"/>
                <a:gd name="T51" fmla="*/ 134 h 367"/>
                <a:gd name="T52" fmla="*/ 87 w 256"/>
                <a:gd name="T53" fmla="*/ 137 h 367"/>
                <a:gd name="T54" fmla="*/ 72 w 256"/>
                <a:gd name="T55" fmla="*/ 161 h 367"/>
                <a:gd name="T56" fmla="*/ 82 w 256"/>
                <a:gd name="T57" fmla="*/ 163 h 367"/>
                <a:gd name="T58" fmla="*/ 98 w 256"/>
                <a:gd name="T59" fmla="*/ 163 h 367"/>
                <a:gd name="T60" fmla="*/ 82 w 256"/>
                <a:gd name="T61" fmla="*/ 198 h 367"/>
                <a:gd name="T62" fmla="*/ 109 w 256"/>
                <a:gd name="T63" fmla="*/ 200 h 367"/>
                <a:gd name="T64" fmla="*/ 124 w 256"/>
                <a:gd name="T65" fmla="*/ 221 h 367"/>
                <a:gd name="T66" fmla="*/ 132 w 256"/>
                <a:gd name="T67" fmla="*/ 240 h 367"/>
                <a:gd name="T68" fmla="*/ 124 w 256"/>
                <a:gd name="T69" fmla="*/ 253 h 367"/>
                <a:gd name="T70" fmla="*/ 98 w 256"/>
                <a:gd name="T71" fmla="*/ 258 h 367"/>
                <a:gd name="T72" fmla="*/ 106 w 256"/>
                <a:gd name="T73" fmla="*/ 282 h 367"/>
                <a:gd name="T74" fmla="*/ 69 w 256"/>
                <a:gd name="T75" fmla="*/ 309 h 367"/>
                <a:gd name="T76" fmla="*/ 103 w 256"/>
                <a:gd name="T77" fmla="*/ 311 h 367"/>
                <a:gd name="T78" fmla="*/ 143 w 256"/>
                <a:gd name="T79" fmla="*/ 309 h 367"/>
                <a:gd name="T80" fmla="*/ 82 w 256"/>
                <a:gd name="T81" fmla="*/ 338 h 367"/>
                <a:gd name="T82" fmla="*/ 56 w 256"/>
                <a:gd name="T83" fmla="*/ 364 h 367"/>
                <a:gd name="T84" fmla="*/ 95 w 256"/>
                <a:gd name="T85" fmla="*/ 356 h 367"/>
                <a:gd name="T86" fmla="*/ 140 w 256"/>
                <a:gd name="T87" fmla="*/ 348 h 367"/>
                <a:gd name="T88" fmla="*/ 169 w 256"/>
                <a:gd name="T89" fmla="*/ 338 h 367"/>
                <a:gd name="T90" fmla="*/ 220 w 256"/>
                <a:gd name="T91" fmla="*/ 340 h 367"/>
                <a:gd name="T92" fmla="*/ 230 w 256"/>
                <a:gd name="T93" fmla="*/ 314 h 367"/>
                <a:gd name="T94" fmla="*/ 238 w 256"/>
                <a:gd name="T95" fmla="*/ 301 h 367"/>
                <a:gd name="T96" fmla="*/ 251 w 256"/>
                <a:gd name="T97" fmla="*/ 266 h 367"/>
                <a:gd name="T98" fmla="*/ 143 w 256"/>
                <a:gd name="T99" fmla="*/ 145 h 367"/>
                <a:gd name="T100" fmla="*/ 56 w 256"/>
                <a:gd name="T101" fmla="*/ 103 h 367"/>
                <a:gd name="T102" fmla="*/ 64 w 256"/>
                <a:gd name="T103" fmla="*/ 121 h 367"/>
                <a:gd name="T104" fmla="*/ 64 w 256"/>
                <a:gd name="T105" fmla="*/ 113 h 367"/>
                <a:gd name="T106" fmla="*/ 69 w 256"/>
                <a:gd name="T107" fmla="*/ 174 h 367"/>
                <a:gd name="T108" fmla="*/ 87 w 256"/>
                <a:gd name="T109" fmla="*/ 169 h 367"/>
                <a:gd name="T110" fmla="*/ 56 w 256"/>
                <a:gd name="T111" fmla="*/ 140 h 367"/>
                <a:gd name="T112" fmla="*/ 64 w 256"/>
                <a:gd name="T113" fmla="*/ 14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367">
                  <a:moveTo>
                    <a:pt x="53" y="227"/>
                  </a:moveTo>
                  <a:lnTo>
                    <a:pt x="56" y="224"/>
                  </a:lnTo>
                  <a:lnTo>
                    <a:pt x="61" y="221"/>
                  </a:lnTo>
                  <a:lnTo>
                    <a:pt x="64" y="221"/>
                  </a:lnTo>
                  <a:lnTo>
                    <a:pt x="69" y="216"/>
                  </a:lnTo>
                  <a:lnTo>
                    <a:pt x="64" y="216"/>
                  </a:lnTo>
                  <a:lnTo>
                    <a:pt x="64" y="213"/>
                  </a:lnTo>
                  <a:lnTo>
                    <a:pt x="64" y="208"/>
                  </a:lnTo>
                  <a:lnTo>
                    <a:pt x="69" y="213"/>
                  </a:lnTo>
                  <a:lnTo>
                    <a:pt x="69" y="206"/>
                  </a:lnTo>
                  <a:lnTo>
                    <a:pt x="64" y="206"/>
                  </a:lnTo>
                  <a:lnTo>
                    <a:pt x="56" y="206"/>
                  </a:lnTo>
                  <a:lnTo>
                    <a:pt x="64" y="200"/>
                  </a:lnTo>
                  <a:lnTo>
                    <a:pt x="61" y="198"/>
                  </a:lnTo>
                  <a:lnTo>
                    <a:pt x="53" y="190"/>
                  </a:lnTo>
                  <a:lnTo>
                    <a:pt x="51" y="187"/>
                  </a:lnTo>
                  <a:lnTo>
                    <a:pt x="43" y="187"/>
                  </a:lnTo>
                  <a:lnTo>
                    <a:pt x="37" y="190"/>
                  </a:lnTo>
                  <a:lnTo>
                    <a:pt x="35" y="190"/>
                  </a:lnTo>
                  <a:lnTo>
                    <a:pt x="29" y="195"/>
                  </a:lnTo>
                  <a:lnTo>
                    <a:pt x="27" y="195"/>
                  </a:lnTo>
                  <a:lnTo>
                    <a:pt x="24" y="195"/>
                  </a:lnTo>
                  <a:lnTo>
                    <a:pt x="19" y="198"/>
                  </a:lnTo>
                  <a:lnTo>
                    <a:pt x="16" y="206"/>
                  </a:lnTo>
                  <a:lnTo>
                    <a:pt x="11" y="206"/>
                  </a:lnTo>
                  <a:lnTo>
                    <a:pt x="8" y="206"/>
                  </a:lnTo>
                  <a:lnTo>
                    <a:pt x="11" y="208"/>
                  </a:lnTo>
                  <a:lnTo>
                    <a:pt x="0" y="213"/>
                  </a:lnTo>
                  <a:lnTo>
                    <a:pt x="3" y="216"/>
                  </a:lnTo>
                  <a:lnTo>
                    <a:pt x="16" y="224"/>
                  </a:lnTo>
                  <a:lnTo>
                    <a:pt x="19" y="224"/>
                  </a:lnTo>
                  <a:lnTo>
                    <a:pt x="24" y="221"/>
                  </a:lnTo>
                  <a:lnTo>
                    <a:pt x="24" y="216"/>
                  </a:lnTo>
                  <a:lnTo>
                    <a:pt x="27" y="216"/>
                  </a:lnTo>
                  <a:lnTo>
                    <a:pt x="29" y="216"/>
                  </a:lnTo>
                  <a:lnTo>
                    <a:pt x="35" y="221"/>
                  </a:lnTo>
                  <a:lnTo>
                    <a:pt x="35" y="221"/>
                  </a:lnTo>
                  <a:lnTo>
                    <a:pt x="37" y="224"/>
                  </a:lnTo>
                  <a:lnTo>
                    <a:pt x="37" y="227"/>
                  </a:lnTo>
                  <a:lnTo>
                    <a:pt x="43" y="227"/>
                  </a:lnTo>
                  <a:lnTo>
                    <a:pt x="51" y="224"/>
                  </a:lnTo>
                  <a:lnTo>
                    <a:pt x="53" y="227"/>
                  </a:lnTo>
                  <a:lnTo>
                    <a:pt x="53" y="227"/>
                  </a:lnTo>
                  <a:lnTo>
                    <a:pt x="53" y="227"/>
                  </a:lnTo>
                  <a:lnTo>
                    <a:pt x="53" y="227"/>
                  </a:lnTo>
                  <a:lnTo>
                    <a:pt x="53" y="227"/>
                  </a:lnTo>
                  <a:lnTo>
                    <a:pt x="53" y="227"/>
                  </a:lnTo>
                  <a:close/>
                  <a:moveTo>
                    <a:pt x="43" y="103"/>
                  </a:moveTo>
                  <a:lnTo>
                    <a:pt x="45" y="100"/>
                  </a:lnTo>
                  <a:lnTo>
                    <a:pt x="51" y="95"/>
                  </a:lnTo>
                  <a:lnTo>
                    <a:pt x="53" y="95"/>
                  </a:lnTo>
                  <a:lnTo>
                    <a:pt x="56" y="95"/>
                  </a:lnTo>
                  <a:lnTo>
                    <a:pt x="56" y="92"/>
                  </a:lnTo>
                  <a:lnTo>
                    <a:pt x="53" y="92"/>
                  </a:lnTo>
                  <a:lnTo>
                    <a:pt x="61" y="87"/>
                  </a:lnTo>
                  <a:lnTo>
                    <a:pt x="64" y="87"/>
                  </a:lnTo>
                  <a:lnTo>
                    <a:pt x="61" y="84"/>
                  </a:lnTo>
                  <a:lnTo>
                    <a:pt x="64" y="81"/>
                  </a:lnTo>
                  <a:lnTo>
                    <a:pt x="64" y="76"/>
                  </a:lnTo>
                  <a:lnTo>
                    <a:pt x="61" y="81"/>
                  </a:lnTo>
                  <a:lnTo>
                    <a:pt x="51" y="84"/>
                  </a:lnTo>
                  <a:lnTo>
                    <a:pt x="51" y="87"/>
                  </a:lnTo>
                  <a:lnTo>
                    <a:pt x="45" y="87"/>
                  </a:lnTo>
                  <a:lnTo>
                    <a:pt x="37" y="87"/>
                  </a:lnTo>
                  <a:lnTo>
                    <a:pt x="43" y="92"/>
                  </a:lnTo>
                  <a:lnTo>
                    <a:pt x="37" y="95"/>
                  </a:lnTo>
                  <a:lnTo>
                    <a:pt x="45" y="95"/>
                  </a:lnTo>
                  <a:lnTo>
                    <a:pt x="37" y="100"/>
                  </a:lnTo>
                  <a:lnTo>
                    <a:pt x="43" y="103"/>
                  </a:lnTo>
                  <a:lnTo>
                    <a:pt x="43" y="103"/>
                  </a:lnTo>
                  <a:lnTo>
                    <a:pt x="43" y="103"/>
                  </a:lnTo>
                  <a:lnTo>
                    <a:pt x="43" y="103"/>
                  </a:lnTo>
                  <a:lnTo>
                    <a:pt x="43" y="103"/>
                  </a:lnTo>
                  <a:lnTo>
                    <a:pt x="43" y="103"/>
                  </a:lnTo>
                  <a:close/>
                  <a:moveTo>
                    <a:pt x="196" y="0"/>
                  </a:moveTo>
                  <a:lnTo>
                    <a:pt x="193" y="5"/>
                  </a:lnTo>
                  <a:lnTo>
                    <a:pt x="196" y="7"/>
                  </a:lnTo>
                  <a:lnTo>
                    <a:pt x="201" y="0"/>
                  </a:lnTo>
                  <a:lnTo>
                    <a:pt x="196" y="0"/>
                  </a:lnTo>
                  <a:lnTo>
                    <a:pt x="196" y="0"/>
                  </a:lnTo>
                  <a:lnTo>
                    <a:pt x="196" y="0"/>
                  </a:lnTo>
                  <a:lnTo>
                    <a:pt x="196" y="0"/>
                  </a:lnTo>
                  <a:lnTo>
                    <a:pt x="196" y="0"/>
                  </a:lnTo>
                  <a:lnTo>
                    <a:pt x="196" y="0"/>
                  </a:lnTo>
                  <a:close/>
                  <a:moveTo>
                    <a:pt x="151" y="66"/>
                  </a:moveTo>
                  <a:lnTo>
                    <a:pt x="156" y="66"/>
                  </a:lnTo>
                  <a:lnTo>
                    <a:pt x="159" y="60"/>
                  </a:lnTo>
                  <a:lnTo>
                    <a:pt x="151" y="60"/>
                  </a:lnTo>
                  <a:lnTo>
                    <a:pt x="148" y="58"/>
                  </a:lnTo>
                  <a:lnTo>
                    <a:pt x="143" y="58"/>
                  </a:lnTo>
                  <a:lnTo>
                    <a:pt x="143" y="52"/>
                  </a:lnTo>
                  <a:lnTo>
                    <a:pt x="140" y="52"/>
                  </a:lnTo>
                  <a:lnTo>
                    <a:pt x="138" y="58"/>
                  </a:lnTo>
                  <a:lnTo>
                    <a:pt x="140" y="60"/>
                  </a:lnTo>
                  <a:lnTo>
                    <a:pt x="151" y="66"/>
                  </a:lnTo>
                  <a:lnTo>
                    <a:pt x="151" y="66"/>
                  </a:lnTo>
                  <a:lnTo>
                    <a:pt x="151" y="66"/>
                  </a:lnTo>
                  <a:lnTo>
                    <a:pt x="151" y="66"/>
                  </a:lnTo>
                  <a:lnTo>
                    <a:pt x="151" y="66"/>
                  </a:lnTo>
                  <a:lnTo>
                    <a:pt x="151" y="66"/>
                  </a:lnTo>
                  <a:close/>
                  <a:moveTo>
                    <a:pt x="190" y="15"/>
                  </a:moveTo>
                  <a:lnTo>
                    <a:pt x="193" y="15"/>
                  </a:lnTo>
                  <a:lnTo>
                    <a:pt x="196" y="21"/>
                  </a:lnTo>
                  <a:lnTo>
                    <a:pt x="196" y="26"/>
                  </a:lnTo>
                  <a:lnTo>
                    <a:pt x="193" y="31"/>
                  </a:lnTo>
                  <a:lnTo>
                    <a:pt x="201" y="26"/>
                  </a:lnTo>
                  <a:lnTo>
                    <a:pt x="204" y="23"/>
                  </a:lnTo>
                  <a:lnTo>
                    <a:pt x="209" y="13"/>
                  </a:lnTo>
                  <a:lnTo>
                    <a:pt x="204" y="7"/>
                  </a:lnTo>
                  <a:lnTo>
                    <a:pt x="204" y="5"/>
                  </a:lnTo>
                  <a:lnTo>
                    <a:pt x="196" y="7"/>
                  </a:lnTo>
                  <a:lnTo>
                    <a:pt x="201" y="13"/>
                  </a:lnTo>
                  <a:lnTo>
                    <a:pt x="185" y="13"/>
                  </a:lnTo>
                  <a:lnTo>
                    <a:pt x="190" y="15"/>
                  </a:lnTo>
                  <a:lnTo>
                    <a:pt x="190" y="15"/>
                  </a:lnTo>
                  <a:lnTo>
                    <a:pt x="190" y="15"/>
                  </a:lnTo>
                  <a:lnTo>
                    <a:pt x="190" y="15"/>
                  </a:lnTo>
                  <a:lnTo>
                    <a:pt x="190" y="15"/>
                  </a:lnTo>
                  <a:lnTo>
                    <a:pt x="190" y="15"/>
                  </a:lnTo>
                  <a:close/>
                  <a:moveTo>
                    <a:pt x="251" y="266"/>
                  </a:moveTo>
                  <a:lnTo>
                    <a:pt x="238" y="266"/>
                  </a:lnTo>
                  <a:lnTo>
                    <a:pt x="230" y="261"/>
                  </a:lnTo>
                  <a:lnTo>
                    <a:pt x="227" y="266"/>
                  </a:lnTo>
                  <a:lnTo>
                    <a:pt x="225" y="274"/>
                  </a:lnTo>
                  <a:lnTo>
                    <a:pt x="217" y="269"/>
                  </a:lnTo>
                  <a:lnTo>
                    <a:pt x="212" y="269"/>
                  </a:lnTo>
                  <a:lnTo>
                    <a:pt x="220" y="258"/>
                  </a:lnTo>
                  <a:lnTo>
                    <a:pt x="225" y="253"/>
                  </a:lnTo>
                  <a:lnTo>
                    <a:pt x="220" y="250"/>
                  </a:lnTo>
                  <a:lnTo>
                    <a:pt x="212" y="243"/>
                  </a:lnTo>
                  <a:lnTo>
                    <a:pt x="209" y="243"/>
                  </a:lnTo>
                  <a:lnTo>
                    <a:pt x="193" y="240"/>
                  </a:lnTo>
                  <a:lnTo>
                    <a:pt x="209" y="240"/>
                  </a:lnTo>
                  <a:lnTo>
                    <a:pt x="220" y="243"/>
                  </a:lnTo>
                  <a:lnTo>
                    <a:pt x="212" y="235"/>
                  </a:lnTo>
                  <a:lnTo>
                    <a:pt x="209" y="227"/>
                  </a:lnTo>
                  <a:lnTo>
                    <a:pt x="212" y="224"/>
                  </a:lnTo>
                  <a:lnTo>
                    <a:pt x="204" y="221"/>
                  </a:lnTo>
                  <a:lnTo>
                    <a:pt x="201" y="213"/>
                  </a:lnTo>
                  <a:lnTo>
                    <a:pt x="193" y="208"/>
                  </a:lnTo>
                  <a:lnTo>
                    <a:pt x="185" y="208"/>
                  </a:lnTo>
                  <a:lnTo>
                    <a:pt x="183" y="206"/>
                  </a:lnTo>
                  <a:lnTo>
                    <a:pt x="177" y="198"/>
                  </a:lnTo>
                  <a:lnTo>
                    <a:pt x="175" y="182"/>
                  </a:lnTo>
                  <a:lnTo>
                    <a:pt x="175" y="174"/>
                  </a:lnTo>
                  <a:lnTo>
                    <a:pt x="167" y="169"/>
                  </a:lnTo>
                  <a:lnTo>
                    <a:pt x="151" y="161"/>
                  </a:lnTo>
                  <a:lnTo>
                    <a:pt x="148" y="161"/>
                  </a:lnTo>
                  <a:lnTo>
                    <a:pt x="143" y="161"/>
                  </a:lnTo>
                  <a:lnTo>
                    <a:pt x="140" y="163"/>
                  </a:lnTo>
                  <a:lnTo>
                    <a:pt x="130" y="161"/>
                  </a:lnTo>
                  <a:lnTo>
                    <a:pt x="132" y="161"/>
                  </a:lnTo>
                  <a:lnTo>
                    <a:pt x="140" y="155"/>
                  </a:lnTo>
                  <a:lnTo>
                    <a:pt x="143" y="155"/>
                  </a:lnTo>
                  <a:lnTo>
                    <a:pt x="148" y="153"/>
                  </a:lnTo>
                  <a:lnTo>
                    <a:pt x="148" y="147"/>
                  </a:lnTo>
                  <a:lnTo>
                    <a:pt x="146" y="145"/>
                  </a:lnTo>
                  <a:lnTo>
                    <a:pt x="148" y="145"/>
                  </a:lnTo>
                  <a:lnTo>
                    <a:pt x="164" y="134"/>
                  </a:lnTo>
                  <a:lnTo>
                    <a:pt x="169" y="118"/>
                  </a:lnTo>
                  <a:lnTo>
                    <a:pt x="175" y="113"/>
                  </a:lnTo>
                  <a:lnTo>
                    <a:pt x="175" y="110"/>
                  </a:lnTo>
                  <a:lnTo>
                    <a:pt x="169" y="103"/>
                  </a:lnTo>
                  <a:lnTo>
                    <a:pt x="164" y="103"/>
                  </a:lnTo>
                  <a:lnTo>
                    <a:pt x="151" y="103"/>
                  </a:lnTo>
                  <a:lnTo>
                    <a:pt x="140" y="103"/>
                  </a:lnTo>
                  <a:lnTo>
                    <a:pt x="130" y="103"/>
                  </a:lnTo>
                  <a:lnTo>
                    <a:pt x="114" y="110"/>
                  </a:lnTo>
                  <a:lnTo>
                    <a:pt x="117" y="103"/>
                  </a:lnTo>
                  <a:lnTo>
                    <a:pt x="122" y="103"/>
                  </a:lnTo>
                  <a:lnTo>
                    <a:pt x="122" y="100"/>
                  </a:lnTo>
                  <a:lnTo>
                    <a:pt x="117" y="100"/>
                  </a:lnTo>
                  <a:lnTo>
                    <a:pt x="122" y="95"/>
                  </a:lnTo>
                  <a:lnTo>
                    <a:pt x="132" y="87"/>
                  </a:lnTo>
                  <a:lnTo>
                    <a:pt x="143" y="81"/>
                  </a:lnTo>
                  <a:lnTo>
                    <a:pt x="148" y="76"/>
                  </a:lnTo>
                  <a:lnTo>
                    <a:pt x="148" y="73"/>
                  </a:lnTo>
                  <a:lnTo>
                    <a:pt x="143" y="73"/>
                  </a:lnTo>
                  <a:lnTo>
                    <a:pt x="132" y="73"/>
                  </a:lnTo>
                  <a:lnTo>
                    <a:pt x="122" y="76"/>
                  </a:lnTo>
                  <a:lnTo>
                    <a:pt x="114" y="76"/>
                  </a:lnTo>
                  <a:lnTo>
                    <a:pt x="109" y="76"/>
                  </a:lnTo>
                  <a:lnTo>
                    <a:pt x="106" y="76"/>
                  </a:lnTo>
                  <a:lnTo>
                    <a:pt x="103" y="76"/>
                  </a:lnTo>
                  <a:lnTo>
                    <a:pt x="98" y="73"/>
                  </a:lnTo>
                  <a:lnTo>
                    <a:pt x="95" y="76"/>
                  </a:lnTo>
                  <a:lnTo>
                    <a:pt x="90" y="84"/>
                  </a:lnTo>
                  <a:lnTo>
                    <a:pt x="87" y="87"/>
                  </a:lnTo>
                  <a:lnTo>
                    <a:pt x="82" y="92"/>
                  </a:lnTo>
                  <a:lnTo>
                    <a:pt x="90" y="100"/>
                  </a:lnTo>
                  <a:lnTo>
                    <a:pt x="82" y="100"/>
                  </a:lnTo>
                  <a:lnTo>
                    <a:pt x="80" y="100"/>
                  </a:lnTo>
                  <a:lnTo>
                    <a:pt x="77" y="103"/>
                  </a:lnTo>
                  <a:lnTo>
                    <a:pt x="77" y="100"/>
                  </a:lnTo>
                  <a:lnTo>
                    <a:pt x="72" y="103"/>
                  </a:lnTo>
                  <a:lnTo>
                    <a:pt x="72" y="108"/>
                  </a:lnTo>
                  <a:lnTo>
                    <a:pt x="77" y="110"/>
                  </a:lnTo>
                  <a:lnTo>
                    <a:pt x="72" y="110"/>
                  </a:lnTo>
                  <a:lnTo>
                    <a:pt x="72" y="113"/>
                  </a:lnTo>
                  <a:lnTo>
                    <a:pt x="80" y="113"/>
                  </a:lnTo>
                  <a:lnTo>
                    <a:pt x="72" y="118"/>
                  </a:lnTo>
                  <a:lnTo>
                    <a:pt x="77" y="118"/>
                  </a:lnTo>
                  <a:lnTo>
                    <a:pt x="77" y="121"/>
                  </a:lnTo>
                  <a:lnTo>
                    <a:pt x="80" y="121"/>
                  </a:lnTo>
                  <a:lnTo>
                    <a:pt x="72" y="126"/>
                  </a:lnTo>
                  <a:lnTo>
                    <a:pt x="69" y="129"/>
                  </a:lnTo>
                  <a:lnTo>
                    <a:pt x="72" y="134"/>
                  </a:lnTo>
                  <a:lnTo>
                    <a:pt x="69" y="134"/>
                  </a:lnTo>
                  <a:lnTo>
                    <a:pt x="69" y="137"/>
                  </a:lnTo>
                  <a:lnTo>
                    <a:pt x="61" y="134"/>
                  </a:lnTo>
                  <a:lnTo>
                    <a:pt x="56" y="137"/>
                  </a:lnTo>
                  <a:lnTo>
                    <a:pt x="64" y="137"/>
                  </a:lnTo>
                  <a:lnTo>
                    <a:pt x="69" y="145"/>
                  </a:lnTo>
                  <a:lnTo>
                    <a:pt x="77" y="140"/>
                  </a:lnTo>
                  <a:lnTo>
                    <a:pt x="87" y="134"/>
                  </a:lnTo>
                  <a:lnTo>
                    <a:pt x="87" y="137"/>
                  </a:lnTo>
                  <a:lnTo>
                    <a:pt x="80" y="140"/>
                  </a:lnTo>
                  <a:lnTo>
                    <a:pt x="82" y="140"/>
                  </a:lnTo>
                  <a:lnTo>
                    <a:pt x="80" y="145"/>
                  </a:lnTo>
                  <a:lnTo>
                    <a:pt x="77" y="147"/>
                  </a:lnTo>
                  <a:lnTo>
                    <a:pt x="72" y="155"/>
                  </a:lnTo>
                  <a:lnTo>
                    <a:pt x="69" y="161"/>
                  </a:lnTo>
                  <a:lnTo>
                    <a:pt x="69" y="163"/>
                  </a:lnTo>
                  <a:lnTo>
                    <a:pt x="72" y="161"/>
                  </a:lnTo>
                  <a:lnTo>
                    <a:pt x="69" y="169"/>
                  </a:lnTo>
                  <a:lnTo>
                    <a:pt x="72" y="169"/>
                  </a:lnTo>
                  <a:lnTo>
                    <a:pt x="77" y="169"/>
                  </a:lnTo>
                  <a:lnTo>
                    <a:pt x="77" y="163"/>
                  </a:lnTo>
                  <a:lnTo>
                    <a:pt x="80" y="161"/>
                  </a:lnTo>
                  <a:lnTo>
                    <a:pt x="80" y="163"/>
                  </a:lnTo>
                  <a:lnTo>
                    <a:pt x="80" y="169"/>
                  </a:lnTo>
                  <a:lnTo>
                    <a:pt x="82" y="163"/>
                  </a:lnTo>
                  <a:lnTo>
                    <a:pt x="87" y="163"/>
                  </a:lnTo>
                  <a:lnTo>
                    <a:pt x="87" y="169"/>
                  </a:lnTo>
                  <a:lnTo>
                    <a:pt x="90" y="161"/>
                  </a:lnTo>
                  <a:lnTo>
                    <a:pt x="90" y="155"/>
                  </a:lnTo>
                  <a:lnTo>
                    <a:pt x="95" y="155"/>
                  </a:lnTo>
                  <a:lnTo>
                    <a:pt x="90" y="161"/>
                  </a:lnTo>
                  <a:lnTo>
                    <a:pt x="95" y="161"/>
                  </a:lnTo>
                  <a:lnTo>
                    <a:pt x="98" y="163"/>
                  </a:lnTo>
                  <a:lnTo>
                    <a:pt x="95" y="163"/>
                  </a:lnTo>
                  <a:lnTo>
                    <a:pt x="90" y="163"/>
                  </a:lnTo>
                  <a:lnTo>
                    <a:pt x="90" y="171"/>
                  </a:lnTo>
                  <a:lnTo>
                    <a:pt x="95" y="174"/>
                  </a:lnTo>
                  <a:lnTo>
                    <a:pt x="95" y="182"/>
                  </a:lnTo>
                  <a:lnTo>
                    <a:pt x="90" y="187"/>
                  </a:lnTo>
                  <a:lnTo>
                    <a:pt x="82" y="190"/>
                  </a:lnTo>
                  <a:lnTo>
                    <a:pt x="82" y="198"/>
                  </a:lnTo>
                  <a:lnTo>
                    <a:pt x="80" y="198"/>
                  </a:lnTo>
                  <a:lnTo>
                    <a:pt x="80" y="200"/>
                  </a:lnTo>
                  <a:lnTo>
                    <a:pt x="87" y="208"/>
                  </a:lnTo>
                  <a:lnTo>
                    <a:pt x="87" y="200"/>
                  </a:lnTo>
                  <a:lnTo>
                    <a:pt x="95" y="200"/>
                  </a:lnTo>
                  <a:lnTo>
                    <a:pt x="98" y="206"/>
                  </a:lnTo>
                  <a:lnTo>
                    <a:pt x="98" y="198"/>
                  </a:lnTo>
                  <a:lnTo>
                    <a:pt x="109" y="200"/>
                  </a:lnTo>
                  <a:lnTo>
                    <a:pt x="117" y="200"/>
                  </a:lnTo>
                  <a:lnTo>
                    <a:pt x="122" y="198"/>
                  </a:lnTo>
                  <a:lnTo>
                    <a:pt x="122" y="195"/>
                  </a:lnTo>
                  <a:lnTo>
                    <a:pt x="138" y="198"/>
                  </a:lnTo>
                  <a:lnTo>
                    <a:pt x="130" y="200"/>
                  </a:lnTo>
                  <a:lnTo>
                    <a:pt x="122" y="206"/>
                  </a:lnTo>
                  <a:lnTo>
                    <a:pt x="122" y="216"/>
                  </a:lnTo>
                  <a:lnTo>
                    <a:pt x="124" y="221"/>
                  </a:lnTo>
                  <a:lnTo>
                    <a:pt x="130" y="221"/>
                  </a:lnTo>
                  <a:lnTo>
                    <a:pt x="130" y="227"/>
                  </a:lnTo>
                  <a:lnTo>
                    <a:pt x="132" y="221"/>
                  </a:lnTo>
                  <a:lnTo>
                    <a:pt x="138" y="224"/>
                  </a:lnTo>
                  <a:lnTo>
                    <a:pt x="140" y="221"/>
                  </a:lnTo>
                  <a:lnTo>
                    <a:pt x="138" y="232"/>
                  </a:lnTo>
                  <a:lnTo>
                    <a:pt x="132" y="235"/>
                  </a:lnTo>
                  <a:lnTo>
                    <a:pt x="132" y="240"/>
                  </a:lnTo>
                  <a:lnTo>
                    <a:pt x="138" y="240"/>
                  </a:lnTo>
                  <a:lnTo>
                    <a:pt x="132" y="243"/>
                  </a:lnTo>
                  <a:lnTo>
                    <a:pt x="132" y="248"/>
                  </a:lnTo>
                  <a:lnTo>
                    <a:pt x="138" y="250"/>
                  </a:lnTo>
                  <a:lnTo>
                    <a:pt x="132" y="250"/>
                  </a:lnTo>
                  <a:lnTo>
                    <a:pt x="130" y="250"/>
                  </a:lnTo>
                  <a:lnTo>
                    <a:pt x="130" y="253"/>
                  </a:lnTo>
                  <a:lnTo>
                    <a:pt x="124" y="253"/>
                  </a:lnTo>
                  <a:lnTo>
                    <a:pt x="117" y="253"/>
                  </a:lnTo>
                  <a:lnTo>
                    <a:pt x="103" y="253"/>
                  </a:lnTo>
                  <a:lnTo>
                    <a:pt x="98" y="250"/>
                  </a:lnTo>
                  <a:lnTo>
                    <a:pt x="90" y="250"/>
                  </a:lnTo>
                  <a:lnTo>
                    <a:pt x="90" y="253"/>
                  </a:lnTo>
                  <a:lnTo>
                    <a:pt x="90" y="258"/>
                  </a:lnTo>
                  <a:lnTo>
                    <a:pt x="95" y="258"/>
                  </a:lnTo>
                  <a:lnTo>
                    <a:pt x="98" y="258"/>
                  </a:lnTo>
                  <a:lnTo>
                    <a:pt x="82" y="269"/>
                  </a:lnTo>
                  <a:lnTo>
                    <a:pt x="90" y="269"/>
                  </a:lnTo>
                  <a:lnTo>
                    <a:pt x="95" y="266"/>
                  </a:lnTo>
                  <a:lnTo>
                    <a:pt x="103" y="266"/>
                  </a:lnTo>
                  <a:lnTo>
                    <a:pt x="103" y="269"/>
                  </a:lnTo>
                  <a:lnTo>
                    <a:pt x="103" y="274"/>
                  </a:lnTo>
                  <a:lnTo>
                    <a:pt x="103" y="277"/>
                  </a:lnTo>
                  <a:lnTo>
                    <a:pt x="106" y="282"/>
                  </a:lnTo>
                  <a:lnTo>
                    <a:pt x="103" y="282"/>
                  </a:lnTo>
                  <a:lnTo>
                    <a:pt x="98" y="285"/>
                  </a:lnTo>
                  <a:lnTo>
                    <a:pt x="95" y="287"/>
                  </a:lnTo>
                  <a:lnTo>
                    <a:pt x="90" y="293"/>
                  </a:lnTo>
                  <a:lnTo>
                    <a:pt x="80" y="295"/>
                  </a:lnTo>
                  <a:lnTo>
                    <a:pt x="69" y="303"/>
                  </a:lnTo>
                  <a:lnTo>
                    <a:pt x="72" y="303"/>
                  </a:lnTo>
                  <a:lnTo>
                    <a:pt x="69" y="309"/>
                  </a:lnTo>
                  <a:lnTo>
                    <a:pt x="72" y="309"/>
                  </a:lnTo>
                  <a:lnTo>
                    <a:pt x="77" y="311"/>
                  </a:lnTo>
                  <a:lnTo>
                    <a:pt x="80" y="311"/>
                  </a:lnTo>
                  <a:lnTo>
                    <a:pt x="90" y="309"/>
                  </a:lnTo>
                  <a:lnTo>
                    <a:pt x="95" y="311"/>
                  </a:lnTo>
                  <a:lnTo>
                    <a:pt x="95" y="314"/>
                  </a:lnTo>
                  <a:lnTo>
                    <a:pt x="98" y="314"/>
                  </a:lnTo>
                  <a:lnTo>
                    <a:pt x="103" y="311"/>
                  </a:lnTo>
                  <a:lnTo>
                    <a:pt x="106" y="311"/>
                  </a:lnTo>
                  <a:lnTo>
                    <a:pt x="106" y="314"/>
                  </a:lnTo>
                  <a:lnTo>
                    <a:pt x="114" y="319"/>
                  </a:lnTo>
                  <a:lnTo>
                    <a:pt x="117" y="319"/>
                  </a:lnTo>
                  <a:lnTo>
                    <a:pt x="122" y="319"/>
                  </a:lnTo>
                  <a:lnTo>
                    <a:pt x="130" y="314"/>
                  </a:lnTo>
                  <a:lnTo>
                    <a:pt x="138" y="311"/>
                  </a:lnTo>
                  <a:lnTo>
                    <a:pt x="143" y="309"/>
                  </a:lnTo>
                  <a:lnTo>
                    <a:pt x="124" y="322"/>
                  </a:lnTo>
                  <a:lnTo>
                    <a:pt x="124" y="327"/>
                  </a:lnTo>
                  <a:lnTo>
                    <a:pt x="114" y="327"/>
                  </a:lnTo>
                  <a:lnTo>
                    <a:pt x="106" y="322"/>
                  </a:lnTo>
                  <a:lnTo>
                    <a:pt x="95" y="327"/>
                  </a:lnTo>
                  <a:lnTo>
                    <a:pt x="90" y="335"/>
                  </a:lnTo>
                  <a:lnTo>
                    <a:pt x="87" y="335"/>
                  </a:lnTo>
                  <a:lnTo>
                    <a:pt x="82" y="338"/>
                  </a:lnTo>
                  <a:lnTo>
                    <a:pt x="80" y="346"/>
                  </a:lnTo>
                  <a:lnTo>
                    <a:pt x="72" y="348"/>
                  </a:lnTo>
                  <a:lnTo>
                    <a:pt x="69" y="348"/>
                  </a:lnTo>
                  <a:lnTo>
                    <a:pt x="69" y="353"/>
                  </a:lnTo>
                  <a:lnTo>
                    <a:pt x="64" y="356"/>
                  </a:lnTo>
                  <a:lnTo>
                    <a:pt x="56" y="356"/>
                  </a:lnTo>
                  <a:lnTo>
                    <a:pt x="51" y="364"/>
                  </a:lnTo>
                  <a:lnTo>
                    <a:pt x="56" y="364"/>
                  </a:lnTo>
                  <a:lnTo>
                    <a:pt x="61" y="364"/>
                  </a:lnTo>
                  <a:lnTo>
                    <a:pt x="61" y="367"/>
                  </a:lnTo>
                  <a:lnTo>
                    <a:pt x="69" y="364"/>
                  </a:lnTo>
                  <a:lnTo>
                    <a:pt x="72" y="361"/>
                  </a:lnTo>
                  <a:lnTo>
                    <a:pt x="82" y="356"/>
                  </a:lnTo>
                  <a:lnTo>
                    <a:pt x="87" y="356"/>
                  </a:lnTo>
                  <a:lnTo>
                    <a:pt x="90" y="353"/>
                  </a:lnTo>
                  <a:lnTo>
                    <a:pt x="95" y="356"/>
                  </a:lnTo>
                  <a:lnTo>
                    <a:pt x="103" y="361"/>
                  </a:lnTo>
                  <a:lnTo>
                    <a:pt x="106" y="356"/>
                  </a:lnTo>
                  <a:lnTo>
                    <a:pt x="109" y="353"/>
                  </a:lnTo>
                  <a:lnTo>
                    <a:pt x="114" y="346"/>
                  </a:lnTo>
                  <a:lnTo>
                    <a:pt x="117" y="346"/>
                  </a:lnTo>
                  <a:lnTo>
                    <a:pt x="124" y="340"/>
                  </a:lnTo>
                  <a:lnTo>
                    <a:pt x="132" y="340"/>
                  </a:lnTo>
                  <a:lnTo>
                    <a:pt x="140" y="348"/>
                  </a:lnTo>
                  <a:lnTo>
                    <a:pt x="143" y="346"/>
                  </a:lnTo>
                  <a:lnTo>
                    <a:pt x="148" y="346"/>
                  </a:lnTo>
                  <a:lnTo>
                    <a:pt x="151" y="346"/>
                  </a:lnTo>
                  <a:lnTo>
                    <a:pt x="156" y="346"/>
                  </a:lnTo>
                  <a:lnTo>
                    <a:pt x="151" y="340"/>
                  </a:lnTo>
                  <a:lnTo>
                    <a:pt x="164" y="340"/>
                  </a:lnTo>
                  <a:lnTo>
                    <a:pt x="169" y="340"/>
                  </a:lnTo>
                  <a:lnTo>
                    <a:pt x="169" y="338"/>
                  </a:lnTo>
                  <a:lnTo>
                    <a:pt x="177" y="338"/>
                  </a:lnTo>
                  <a:lnTo>
                    <a:pt x="183" y="338"/>
                  </a:lnTo>
                  <a:lnTo>
                    <a:pt x="185" y="340"/>
                  </a:lnTo>
                  <a:lnTo>
                    <a:pt x="190" y="340"/>
                  </a:lnTo>
                  <a:lnTo>
                    <a:pt x="193" y="340"/>
                  </a:lnTo>
                  <a:lnTo>
                    <a:pt x="201" y="338"/>
                  </a:lnTo>
                  <a:lnTo>
                    <a:pt x="209" y="340"/>
                  </a:lnTo>
                  <a:lnTo>
                    <a:pt x="220" y="340"/>
                  </a:lnTo>
                  <a:lnTo>
                    <a:pt x="227" y="338"/>
                  </a:lnTo>
                  <a:lnTo>
                    <a:pt x="235" y="330"/>
                  </a:lnTo>
                  <a:lnTo>
                    <a:pt x="243" y="330"/>
                  </a:lnTo>
                  <a:lnTo>
                    <a:pt x="251" y="327"/>
                  </a:lnTo>
                  <a:lnTo>
                    <a:pt x="246" y="322"/>
                  </a:lnTo>
                  <a:lnTo>
                    <a:pt x="238" y="319"/>
                  </a:lnTo>
                  <a:lnTo>
                    <a:pt x="225" y="319"/>
                  </a:lnTo>
                  <a:lnTo>
                    <a:pt x="230" y="314"/>
                  </a:lnTo>
                  <a:lnTo>
                    <a:pt x="235" y="314"/>
                  </a:lnTo>
                  <a:lnTo>
                    <a:pt x="235" y="311"/>
                  </a:lnTo>
                  <a:lnTo>
                    <a:pt x="235" y="309"/>
                  </a:lnTo>
                  <a:lnTo>
                    <a:pt x="230" y="309"/>
                  </a:lnTo>
                  <a:lnTo>
                    <a:pt x="235" y="303"/>
                  </a:lnTo>
                  <a:lnTo>
                    <a:pt x="238" y="303"/>
                  </a:lnTo>
                  <a:lnTo>
                    <a:pt x="246" y="303"/>
                  </a:lnTo>
                  <a:lnTo>
                    <a:pt x="238" y="301"/>
                  </a:lnTo>
                  <a:lnTo>
                    <a:pt x="246" y="301"/>
                  </a:lnTo>
                  <a:lnTo>
                    <a:pt x="251" y="295"/>
                  </a:lnTo>
                  <a:lnTo>
                    <a:pt x="256" y="287"/>
                  </a:lnTo>
                  <a:lnTo>
                    <a:pt x="256" y="282"/>
                  </a:lnTo>
                  <a:lnTo>
                    <a:pt x="256" y="277"/>
                  </a:lnTo>
                  <a:lnTo>
                    <a:pt x="256" y="274"/>
                  </a:lnTo>
                  <a:lnTo>
                    <a:pt x="251" y="266"/>
                  </a:lnTo>
                  <a:lnTo>
                    <a:pt x="251" y="266"/>
                  </a:lnTo>
                  <a:lnTo>
                    <a:pt x="251" y="266"/>
                  </a:lnTo>
                  <a:lnTo>
                    <a:pt x="251" y="266"/>
                  </a:lnTo>
                  <a:lnTo>
                    <a:pt x="251" y="266"/>
                  </a:lnTo>
                  <a:lnTo>
                    <a:pt x="251" y="266"/>
                  </a:lnTo>
                  <a:close/>
                  <a:moveTo>
                    <a:pt x="143" y="145"/>
                  </a:moveTo>
                  <a:lnTo>
                    <a:pt x="140" y="147"/>
                  </a:lnTo>
                  <a:lnTo>
                    <a:pt x="132" y="147"/>
                  </a:lnTo>
                  <a:lnTo>
                    <a:pt x="143" y="145"/>
                  </a:lnTo>
                  <a:lnTo>
                    <a:pt x="143" y="145"/>
                  </a:lnTo>
                  <a:lnTo>
                    <a:pt x="143" y="145"/>
                  </a:lnTo>
                  <a:lnTo>
                    <a:pt x="143" y="145"/>
                  </a:lnTo>
                  <a:lnTo>
                    <a:pt x="143" y="145"/>
                  </a:lnTo>
                  <a:lnTo>
                    <a:pt x="143" y="145"/>
                  </a:lnTo>
                  <a:close/>
                  <a:moveTo>
                    <a:pt x="64" y="113"/>
                  </a:moveTo>
                  <a:lnTo>
                    <a:pt x="61" y="108"/>
                  </a:lnTo>
                  <a:lnTo>
                    <a:pt x="56" y="103"/>
                  </a:lnTo>
                  <a:lnTo>
                    <a:pt x="56" y="110"/>
                  </a:lnTo>
                  <a:lnTo>
                    <a:pt x="53" y="110"/>
                  </a:lnTo>
                  <a:lnTo>
                    <a:pt x="45" y="110"/>
                  </a:lnTo>
                  <a:lnTo>
                    <a:pt x="51" y="113"/>
                  </a:lnTo>
                  <a:lnTo>
                    <a:pt x="56" y="118"/>
                  </a:lnTo>
                  <a:lnTo>
                    <a:pt x="53" y="118"/>
                  </a:lnTo>
                  <a:lnTo>
                    <a:pt x="61" y="121"/>
                  </a:lnTo>
                  <a:lnTo>
                    <a:pt x="64" y="121"/>
                  </a:lnTo>
                  <a:lnTo>
                    <a:pt x="64" y="126"/>
                  </a:lnTo>
                  <a:lnTo>
                    <a:pt x="72" y="121"/>
                  </a:lnTo>
                  <a:lnTo>
                    <a:pt x="72" y="118"/>
                  </a:lnTo>
                  <a:lnTo>
                    <a:pt x="64" y="118"/>
                  </a:lnTo>
                  <a:lnTo>
                    <a:pt x="64" y="113"/>
                  </a:lnTo>
                  <a:lnTo>
                    <a:pt x="64" y="113"/>
                  </a:lnTo>
                  <a:lnTo>
                    <a:pt x="64" y="113"/>
                  </a:lnTo>
                  <a:lnTo>
                    <a:pt x="64" y="113"/>
                  </a:lnTo>
                  <a:lnTo>
                    <a:pt x="64" y="113"/>
                  </a:lnTo>
                  <a:lnTo>
                    <a:pt x="64" y="113"/>
                  </a:lnTo>
                  <a:close/>
                  <a:moveTo>
                    <a:pt x="64" y="182"/>
                  </a:moveTo>
                  <a:lnTo>
                    <a:pt x="69" y="182"/>
                  </a:lnTo>
                  <a:lnTo>
                    <a:pt x="72" y="179"/>
                  </a:lnTo>
                  <a:lnTo>
                    <a:pt x="77" y="174"/>
                  </a:lnTo>
                  <a:lnTo>
                    <a:pt x="77" y="169"/>
                  </a:lnTo>
                  <a:lnTo>
                    <a:pt x="69" y="174"/>
                  </a:lnTo>
                  <a:lnTo>
                    <a:pt x="64" y="182"/>
                  </a:lnTo>
                  <a:lnTo>
                    <a:pt x="64" y="182"/>
                  </a:lnTo>
                  <a:lnTo>
                    <a:pt x="64" y="182"/>
                  </a:lnTo>
                  <a:lnTo>
                    <a:pt x="64" y="182"/>
                  </a:lnTo>
                  <a:lnTo>
                    <a:pt x="64" y="182"/>
                  </a:lnTo>
                  <a:lnTo>
                    <a:pt x="64" y="182"/>
                  </a:lnTo>
                  <a:close/>
                  <a:moveTo>
                    <a:pt x="87" y="171"/>
                  </a:moveTo>
                  <a:lnTo>
                    <a:pt x="87" y="169"/>
                  </a:lnTo>
                  <a:lnTo>
                    <a:pt x="82" y="163"/>
                  </a:lnTo>
                  <a:lnTo>
                    <a:pt x="87" y="171"/>
                  </a:lnTo>
                  <a:lnTo>
                    <a:pt x="87" y="171"/>
                  </a:lnTo>
                  <a:lnTo>
                    <a:pt x="87" y="171"/>
                  </a:lnTo>
                  <a:lnTo>
                    <a:pt x="87" y="171"/>
                  </a:lnTo>
                  <a:lnTo>
                    <a:pt x="87" y="171"/>
                  </a:lnTo>
                  <a:lnTo>
                    <a:pt x="87" y="171"/>
                  </a:lnTo>
                  <a:close/>
                  <a:moveTo>
                    <a:pt x="56" y="140"/>
                  </a:moveTo>
                  <a:lnTo>
                    <a:pt x="53" y="145"/>
                  </a:lnTo>
                  <a:lnTo>
                    <a:pt x="61" y="145"/>
                  </a:lnTo>
                  <a:lnTo>
                    <a:pt x="56" y="147"/>
                  </a:lnTo>
                  <a:lnTo>
                    <a:pt x="61" y="147"/>
                  </a:lnTo>
                  <a:lnTo>
                    <a:pt x="56" y="153"/>
                  </a:lnTo>
                  <a:lnTo>
                    <a:pt x="72" y="147"/>
                  </a:lnTo>
                  <a:lnTo>
                    <a:pt x="69" y="145"/>
                  </a:lnTo>
                  <a:lnTo>
                    <a:pt x="64" y="140"/>
                  </a:lnTo>
                  <a:lnTo>
                    <a:pt x="56" y="140"/>
                  </a:lnTo>
                  <a:lnTo>
                    <a:pt x="56" y="140"/>
                  </a:lnTo>
                  <a:lnTo>
                    <a:pt x="56" y="140"/>
                  </a:lnTo>
                  <a:lnTo>
                    <a:pt x="56" y="140"/>
                  </a:lnTo>
                  <a:lnTo>
                    <a:pt x="56" y="140"/>
                  </a:lnTo>
                  <a:lnTo>
                    <a:pt x="56" y="1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1" name="Freeform 32">
              <a:extLst>
                <a:ext uri="{FF2B5EF4-FFF2-40B4-BE49-F238E27FC236}">
                  <a16:creationId xmlns:a16="http://schemas.microsoft.com/office/drawing/2014/main" id="{016E1059-ACC9-4019-B75A-A8BD26361410}"/>
                </a:ext>
              </a:extLst>
            </p:cNvPr>
            <p:cNvSpPr>
              <a:spLocks/>
            </p:cNvSpPr>
            <p:nvPr/>
          </p:nvSpPr>
          <p:spPr bwMode="auto">
            <a:xfrm>
              <a:off x="5130800" y="1928962"/>
              <a:ext cx="411163" cy="155575"/>
            </a:xfrm>
            <a:custGeom>
              <a:avLst/>
              <a:gdLst>
                <a:gd name="T0" fmla="*/ 32 w 259"/>
                <a:gd name="T1" fmla="*/ 29 h 98"/>
                <a:gd name="T2" fmla="*/ 40 w 259"/>
                <a:gd name="T3" fmla="*/ 29 h 98"/>
                <a:gd name="T4" fmla="*/ 56 w 259"/>
                <a:gd name="T5" fmla="*/ 26 h 98"/>
                <a:gd name="T6" fmla="*/ 66 w 259"/>
                <a:gd name="T7" fmla="*/ 29 h 98"/>
                <a:gd name="T8" fmla="*/ 51 w 259"/>
                <a:gd name="T9" fmla="*/ 40 h 98"/>
                <a:gd name="T10" fmla="*/ 29 w 259"/>
                <a:gd name="T11" fmla="*/ 47 h 98"/>
                <a:gd name="T12" fmla="*/ 8 w 259"/>
                <a:gd name="T13" fmla="*/ 47 h 98"/>
                <a:gd name="T14" fmla="*/ 29 w 259"/>
                <a:gd name="T15" fmla="*/ 53 h 98"/>
                <a:gd name="T16" fmla="*/ 48 w 259"/>
                <a:gd name="T17" fmla="*/ 53 h 98"/>
                <a:gd name="T18" fmla="*/ 61 w 259"/>
                <a:gd name="T19" fmla="*/ 55 h 98"/>
                <a:gd name="T20" fmla="*/ 51 w 259"/>
                <a:gd name="T21" fmla="*/ 63 h 98"/>
                <a:gd name="T22" fmla="*/ 61 w 259"/>
                <a:gd name="T23" fmla="*/ 63 h 98"/>
                <a:gd name="T24" fmla="*/ 48 w 259"/>
                <a:gd name="T25" fmla="*/ 71 h 98"/>
                <a:gd name="T26" fmla="*/ 32 w 259"/>
                <a:gd name="T27" fmla="*/ 74 h 98"/>
                <a:gd name="T28" fmla="*/ 51 w 259"/>
                <a:gd name="T29" fmla="*/ 82 h 98"/>
                <a:gd name="T30" fmla="*/ 66 w 259"/>
                <a:gd name="T31" fmla="*/ 82 h 98"/>
                <a:gd name="T32" fmla="*/ 74 w 259"/>
                <a:gd name="T33" fmla="*/ 87 h 98"/>
                <a:gd name="T34" fmla="*/ 82 w 259"/>
                <a:gd name="T35" fmla="*/ 87 h 98"/>
                <a:gd name="T36" fmla="*/ 119 w 259"/>
                <a:gd name="T37" fmla="*/ 98 h 98"/>
                <a:gd name="T38" fmla="*/ 146 w 259"/>
                <a:gd name="T39" fmla="*/ 87 h 98"/>
                <a:gd name="T40" fmla="*/ 164 w 259"/>
                <a:gd name="T41" fmla="*/ 82 h 98"/>
                <a:gd name="T42" fmla="*/ 188 w 259"/>
                <a:gd name="T43" fmla="*/ 79 h 98"/>
                <a:gd name="T44" fmla="*/ 228 w 259"/>
                <a:gd name="T45" fmla="*/ 63 h 98"/>
                <a:gd name="T46" fmla="*/ 235 w 259"/>
                <a:gd name="T47" fmla="*/ 53 h 98"/>
                <a:gd name="T48" fmla="*/ 249 w 259"/>
                <a:gd name="T49" fmla="*/ 47 h 98"/>
                <a:gd name="T50" fmla="*/ 243 w 259"/>
                <a:gd name="T51" fmla="*/ 45 h 98"/>
                <a:gd name="T52" fmla="*/ 259 w 259"/>
                <a:gd name="T53" fmla="*/ 45 h 98"/>
                <a:gd name="T54" fmla="*/ 259 w 259"/>
                <a:gd name="T55" fmla="*/ 37 h 98"/>
                <a:gd name="T56" fmla="*/ 259 w 259"/>
                <a:gd name="T57" fmla="*/ 29 h 98"/>
                <a:gd name="T58" fmla="*/ 235 w 259"/>
                <a:gd name="T59" fmla="*/ 29 h 98"/>
                <a:gd name="T60" fmla="*/ 235 w 259"/>
                <a:gd name="T61" fmla="*/ 18 h 98"/>
                <a:gd name="T62" fmla="*/ 233 w 259"/>
                <a:gd name="T63" fmla="*/ 5 h 98"/>
                <a:gd name="T64" fmla="*/ 228 w 259"/>
                <a:gd name="T65" fmla="*/ 3 h 98"/>
                <a:gd name="T66" fmla="*/ 214 w 259"/>
                <a:gd name="T67" fmla="*/ 3 h 98"/>
                <a:gd name="T68" fmla="*/ 198 w 259"/>
                <a:gd name="T69" fmla="*/ 0 h 98"/>
                <a:gd name="T70" fmla="*/ 180 w 259"/>
                <a:gd name="T71" fmla="*/ 5 h 98"/>
                <a:gd name="T72" fmla="*/ 156 w 259"/>
                <a:gd name="T73" fmla="*/ 5 h 98"/>
                <a:gd name="T74" fmla="*/ 154 w 259"/>
                <a:gd name="T75" fmla="*/ 26 h 98"/>
                <a:gd name="T76" fmla="*/ 135 w 259"/>
                <a:gd name="T77" fmla="*/ 11 h 98"/>
                <a:gd name="T78" fmla="*/ 122 w 259"/>
                <a:gd name="T79" fmla="*/ 21 h 98"/>
                <a:gd name="T80" fmla="*/ 103 w 259"/>
                <a:gd name="T81" fmla="*/ 11 h 98"/>
                <a:gd name="T82" fmla="*/ 95 w 259"/>
                <a:gd name="T83" fmla="*/ 26 h 98"/>
                <a:gd name="T84" fmla="*/ 85 w 259"/>
                <a:gd name="T85" fmla="*/ 29 h 98"/>
                <a:gd name="T86" fmla="*/ 77 w 259"/>
                <a:gd name="T87" fmla="*/ 34 h 98"/>
                <a:gd name="T88" fmla="*/ 66 w 259"/>
                <a:gd name="T89" fmla="*/ 21 h 98"/>
                <a:gd name="T90" fmla="*/ 74 w 259"/>
                <a:gd name="T91" fmla="*/ 13 h 98"/>
                <a:gd name="T92" fmla="*/ 66 w 259"/>
                <a:gd name="T93" fmla="*/ 5 h 98"/>
                <a:gd name="T94" fmla="*/ 43 w 259"/>
                <a:gd name="T95" fmla="*/ 0 h 98"/>
                <a:gd name="T96" fmla="*/ 48 w 259"/>
                <a:gd name="T97" fmla="*/ 5 h 98"/>
                <a:gd name="T98" fmla="*/ 51 w 259"/>
                <a:gd name="T99" fmla="*/ 18 h 98"/>
                <a:gd name="T100" fmla="*/ 40 w 259"/>
                <a:gd name="T101" fmla="*/ 13 h 98"/>
                <a:gd name="T102" fmla="*/ 32 w 259"/>
                <a:gd name="T103" fmla="*/ 5 h 98"/>
                <a:gd name="T104" fmla="*/ 29 w 259"/>
                <a:gd name="T105" fmla="*/ 13 h 98"/>
                <a:gd name="T106" fmla="*/ 29 w 259"/>
                <a:gd name="T107" fmla="*/ 18 h 98"/>
                <a:gd name="T108" fmla="*/ 29 w 259"/>
                <a:gd name="T109" fmla="*/ 21 h 98"/>
                <a:gd name="T110" fmla="*/ 22 w 259"/>
                <a:gd name="T111" fmla="*/ 21 h 98"/>
                <a:gd name="T112" fmla="*/ 14 w 259"/>
                <a:gd name="T113" fmla="*/ 26 h 98"/>
                <a:gd name="T114" fmla="*/ 0 w 259"/>
                <a:gd name="T115" fmla="*/ 29 h 98"/>
                <a:gd name="T116" fmla="*/ 14 w 259"/>
                <a:gd name="T117" fmla="*/ 3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98">
                  <a:moveTo>
                    <a:pt x="14" y="34"/>
                  </a:moveTo>
                  <a:lnTo>
                    <a:pt x="14" y="34"/>
                  </a:lnTo>
                  <a:lnTo>
                    <a:pt x="29" y="29"/>
                  </a:lnTo>
                  <a:lnTo>
                    <a:pt x="29" y="29"/>
                  </a:lnTo>
                  <a:lnTo>
                    <a:pt x="29" y="29"/>
                  </a:lnTo>
                  <a:lnTo>
                    <a:pt x="32" y="29"/>
                  </a:lnTo>
                  <a:lnTo>
                    <a:pt x="32" y="29"/>
                  </a:lnTo>
                  <a:lnTo>
                    <a:pt x="35" y="29"/>
                  </a:lnTo>
                  <a:lnTo>
                    <a:pt x="35" y="26"/>
                  </a:lnTo>
                  <a:lnTo>
                    <a:pt x="40" y="26"/>
                  </a:lnTo>
                  <a:lnTo>
                    <a:pt x="40" y="29"/>
                  </a:lnTo>
                  <a:lnTo>
                    <a:pt x="40" y="29"/>
                  </a:lnTo>
                  <a:lnTo>
                    <a:pt x="48" y="26"/>
                  </a:lnTo>
                  <a:lnTo>
                    <a:pt x="48" y="26"/>
                  </a:lnTo>
                  <a:lnTo>
                    <a:pt x="48" y="29"/>
                  </a:lnTo>
                  <a:lnTo>
                    <a:pt x="51" y="29"/>
                  </a:lnTo>
                  <a:lnTo>
                    <a:pt x="56" y="26"/>
                  </a:lnTo>
                  <a:lnTo>
                    <a:pt x="56" y="26"/>
                  </a:lnTo>
                  <a:lnTo>
                    <a:pt x="51" y="29"/>
                  </a:lnTo>
                  <a:lnTo>
                    <a:pt x="51" y="29"/>
                  </a:lnTo>
                  <a:lnTo>
                    <a:pt x="56" y="29"/>
                  </a:lnTo>
                  <a:lnTo>
                    <a:pt x="56" y="29"/>
                  </a:lnTo>
                  <a:lnTo>
                    <a:pt x="56" y="29"/>
                  </a:lnTo>
                  <a:lnTo>
                    <a:pt x="66" y="29"/>
                  </a:lnTo>
                  <a:lnTo>
                    <a:pt x="66" y="29"/>
                  </a:lnTo>
                  <a:lnTo>
                    <a:pt x="56" y="34"/>
                  </a:lnTo>
                  <a:lnTo>
                    <a:pt x="43" y="40"/>
                  </a:lnTo>
                  <a:lnTo>
                    <a:pt x="43" y="40"/>
                  </a:lnTo>
                  <a:lnTo>
                    <a:pt x="51" y="40"/>
                  </a:lnTo>
                  <a:lnTo>
                    <a:pt x="51" y="40"/>
                  </a:lnTo>
                  <a:lnTo>
                    <a:pt x="61" y="40"/>
                  </a:lnTo>
                  <a:lnTo>
                    <a:pt x="61" y="40"/>
                  </a:lnTo>
                  <a:lnTo>
                    <a:pt x="56" y="45"/>
                  </a:lnTo>
                  <a:lnTo>
                    <a:pt x="43" y="45"/>
                  </a:lnTo>
                  <a:lnTo>
                    <a:pt x="35" y="45"/>
                  </a:lnTo>
                  <a:lnTo>
                    <a:pt x="29" y="47"/>
                  </a:lnTo>
                  <a:lnTo>
                    <a:pt x="29" y="47"/>
                  </a:lnTo>
                  <a:lnTo>
                    <a:pt x="24" y="45"/>
                  </a:lnTo>
                  <a:lnTo>
                    <a:pt x="22" y="47"/>
                  </a:lnTo>
                  <a:lnTo>
                    <a:pt x="22" y="47"/>
                  </a:lnTo>
                  <a:lnTo>
                    <a:pt x="8" y="47"/>
                  </a:lnTo>
                  <a:lnTo>
                    <a:pt x="8" y="47"/>
                  </a:lnTo>
                  <a:lnTo>
                    <a:pt x="6" y="47"/>
                  </a:lnTo>
                  <a:lnTo>
                    <a:pt x="6" y="53"/>
                  </a:lnTo>
                  <a:lnTo>
                    <a:pt x="8" y="53"/>
                  </a:lnTo>
                  <a:lnTo>
                    <a:pt x="14" y="53"/>
                  </a:lnTo>
                  <a:lnTo>
                    <a:pt x="14" y="53"/>
                  </a:lnTo>
                  <a:lnTo>
                    <a:pt x="29" y="53"/>
                  </a:lnTo>
                  <a:lnTo>
                    <a:pt x="29" y="53"/>
                  </a:lnTo>
                  <a:lnTo>
                    <a:pt x="35" y="53"/>
                  </a:lnTo>
                  <a:lnTo>
                    <a:pt x="35" y="53"/>
                  </a:lnTo>
                  <a:lnTo>
                    <a:pt x="43" y="53"/>
                  </a:lnTo>
                  <a:lnTo>
                    <a:pt x="48" y="53"/>
                  </a:lnTo>
                  <a:lnTo>
                    <a:pt x="48" y="53"/>
                  </a:lnTo>
                  <a:lnTo>
                    <a:pt x="43" y="61"/>
                  </a:lnTo>
                  <a:lnTo>
                    <a:pt x="43" y="61"/>
                  </a:lnTo>
                  <a:lnTo>
                    <a:pt x="48" y="63"/>
                  </a:lnTo>
                  <a:lnTo>
                    <a:pt x="48" y="63"/>
                  </a:lnTo>
                  <a:lnTo>
                    <a:pt x="56" y="61"/>
                  </a:lnTo>
                  <a:lnTo>
                    <a:pt x="61" y="55"/>
                  </a:lnTo>
                  <a:lnTo>
                    <a:pt x="61" y="55"/>
                  </a:lnTo>
                  <a:lnTo>
                    <a:pt x="59" y="61"/>
                  </a:lnTo>
                  <a:lnTo>
                    <a:pt x="56" y="61"/>
                  </a:lnTo>
                  <a:lnTo>
                    <a:pt x="56" y="61"/>
                  </a:lnTo>
                  <a:lnTo>
                    <a:pt x="51" y="63"/>
                  </a:lnTo>
                  <a:lnTo>
                    <a:pt x="51" y="63"/>
                  </a:lnTo>
                  <a:lnTo>
                    <a:pt x="56" y="63"/>
                  </a:lnTo>
                  <a:lnTo>
                    <a:pt x="56" y="63"/>
                  </a:lnTo>
                  <a:lnTo>
                    <a:pt x="48" y="66"/>
                  </a:lnTo>
                  <a:lnTo>
                    <a:pt x="48" y="66"/>
                  </a:lnTo>
                  <a:lnTo>
                    <a:pt x="56" y="66"/>
                  </a:lnTo>
                  <a:lnTo>
                    <a:pt x="61" y="63"/>
                  </a:lnTo>
                  <a:lnTo>
                    <a:pt x="61" y="63"/>
                  </a:lnTo>
                  <a:lnTo>
                    <a:pt x="56" y="66"/>
                  </a:lnTo>
                  <a:lnTo>
                    <a:pt x="51" y="71"/>
                  </a:lnTo>
                  <a:lnTo>
                    <a:pt x="56" y="71"/>
                  </a:lnTo>
                  <a:lnTo>
                    <a:pt x="56" y="71"/>
                  </a:lnTo>
                  <a:lnTo>
                    <a:pt x="48" y="71"/>
                  </a:lnTo>
                  <a:lnTo>
                    <a:pt x="48" y="71"/>
                  </a:lnTo>
                  <a:lnTo>
                    <a:pt x="43" y="74"/>
                  </a:lnTo>
                  <a:lnTo>
                    <a:pt x="40" y="74"/>
                  </a:lnTo>
                  <a:lnTo>
                    <a:pt x="40" y="74"/>
                  </a:lnTo>
                  <a:lnTo>
                    <a:pt x="32" y="79"/>
                  </a:lnTo>
                  <a:lnTo>
                    <a:pt x="32" y="74"/>
                  </a:lnTo>
                  <a:lnTo>
                    <a:pt x="32" y="74"/>
                  </a:lnTo>
                  <a:lnTo>
                    <a:pt x="29" y="79"/>
                  </a:lnTo>
                  <a:lnTo>
                    <a:pt x="29" y="82"/>
                  </a:lnTo>
                  <a:lnTo>
                    <a:pt x="29" y="82"/>
                  </a:lnTo>
                  <a:lnTo>
                    <a:pt x="51" y="82"/>
                  </a:lnTo>
                  <a:lnTo>
                    <a:pt x="51" y="82"/>
                  </a:lnTo>
                  <a:lnTo>
                    <a:pt x="59" y="82"/>
                  </a:lnTo>
                  <a:lnTo>
                    <a:pt x="59" y="82"/>
                  </a:lnTo>
                  <a:lnTo>
                    <a:pt x="66" y="79"/>
                  </a:lnTo>
                  <a:lnTo>
                    <a:pt x="69" y="79"/>
                  </a:lnTo>
                  <a:lnTo>
                    <a:pt x="66" y="82"/>
                  </a:lnTo>
                  <a:lnTo>
                    <a:pt x="66" y="82"/>
                  </a:lnTo>
                  <a:lnTo>
                    <a:pt x="69" y="82"/>
                  </a:lnTo>
                  <a:lnTo>
                    <a:pt x="74" y="82"/>
                  </a:lnTo>
                  <a:lnTo>
                    <a:pt x="74" y="82"/>
                  </a:lnTo>
                  <a:lnTo>
                    <a:pt x="77" y="82"/>
                  </a:lnTo>
                  <a:lnTo>
                    <a:pt x="74" y="87"/>
                  </a:lnTo>
                  <a:lnTo>
                    <a:pt x="74" y="87"/>
                  </a:lnTo>
                  <a:lnTo>
                    <a:pt x="82" y="87"/>
                  </a:lnTo>
                  <a:lnTo>
                    <a:pt x="85" y="82"/>
                  </a:lnTo>
                  <a:lnTo>
                    <a:pt x="85" y="87"/>
                  </a:lnTo>
                  <a:lnTo>
                    <a:pt x="85" y="87"/>
                  </a:lnTo>
                  <a:lnTo>
                    <a:pt x="82" y="87"/>
                  </a:lnTo>
                  <a:lnTo>
                    <a:pt x="82" y="87"/>
                  </a:lnTo>
                  <a:lnTo>
                    <a:pt x="85" y="90"/>
                  </a:lnTo>
                  <a:lnTo>
                    <a:pt x="88" y="90"/>
                  </a:lnTo>
                  <a:lnTo>
                    <a:pt x="95" y="92"/>
                  </a:lnTo>
                  <a:lnTo>
                    <a:pt x="95" y="92"/>
                  </a:lnTo>
                  <a:lnTo>
                    <a:pt x="119" y="98"/>
                  </a:lnTo>
                  <a:lnTo>
                    <a:pt x="119" y="98"/>
                  </a:lnTo>
                  <a:lnTo>
                    <a:pt x="135" y="92"/>
                  </a:lnTo>
                  <a:lnTo>
                    <a:pt x="135" y="92"/>
                  </a:lnTo>
                  <a:lnTo>
                    <a:pt x="143" y="92"/>
                  </a:lnTo>
                  <a:lnTo>
                    <a:pt x="143" y="92"/>
                  </a:lnTo>
                  <a:lnTo>
                    <a:pt x="146" y="90"/>
                  </a:lnTo>
                  <a:lnTo>
                    <a:pt x="146" y="87"/>
                  </a:lnTo>
                  <a:lnTo>
                    <a:pt x="146" y="87"/>
                  </a:lnTo>
                  <a:lnTo>
                    <a:pt x="146" y="87"/>
                  </a:lnTo>
                  <a:lnTo>
                    <a:pt x="146" y="87"/>
                  </a:lnTo>
                  <a:lnTo>
                    <a:pt x="156" y="87"/>
                  </a:lnTo>
                  <a:lnTo>
                    <a:pt x="156" y="87"/>
                  </a:lnTo>
                  <a:lnTo>
                    <a:pt x="164" y="82"/>
                  </a:lnTo>
                  <a:lnTo>
                    <a:pt x="169" y="79"/>
                  </a:lnTo>
                  <a:lnTo>
                    <a:pt x="169" y="79"/>
                  </a:lnTo>
                  <a:lnTo>
                    <a:pt x="172" y="82"/>
                  </a:lnTo>
                  <a:lnTo>
                    <a:pt x="175" y="82"/>
                  </a:lnTo>
                  <a:lnTo>
                    <a:pt x="188" y="79"/>
                  </a:lnTo>
                  <a:lnTo>
                    <a:pt x="188" y="79"/>
                  </a:lnTo>
                  <a:lnTo>
                    <a:pt x="209" y="66"/>
                  </a:lnTo>
                  <a:lnTo>
                    <a:pt x="209" y="66"/>
                  </a:lnTo>
                  <a:lnTo>
                    <a:pt x="214" y="66"/>
                  </a:lnTo>
                  <a:lnTo>
                    <a:pt x="222" y="66"/>
                  </a:lnTo>
                  <a:lnTo>
                    <a:pt x="222" y="66"/>
                  </a:lnTo>
                  <a:lnTo>
                    <a:pt x="228" y="63"/>
                  </a:lnTo>
                  <a:lnTo>
                    <a:pt x="233" y="61"/>
                  </a:lnTo>
                  <a:lnTo>
                    <a:pt x="233" y="61"/>
                  </a:lnTo>
                  <a:lnTo>
                    <a:pt x="233" y="61"/>
                  </a:lnTo>
                  <a:lnTo>
                    <a:pt x="235" y="55"/>
                  </a:lnTo>
                  <a:lnTo>
                    <a:pt x="235" y="55"/>
                  </a:lnTo>
                  <a:lnTo>
                    <a:pt x="235" y="53"/>
                  </a:lnTo>
                  <a:lnTo>
                    <a:pt x="235" y="53"/>
                  </a:lnTo>
                  <a:lnTo>
                    <a:pt x="241" y="55"/>
                  </a:lnTo>
                  <a:lnTo>
                    <a:pt x="243" y="53"/>
                  </a:lnTo>
                  <a:lnTo>
                    <a:pt x="251" y="53"/>
                  </a:lnTo>
                  <a:lnTo>
                    <a:pt x="251" y="53"/>
                  </a:lnTo>
                  <a:lnTo>
                    <a:pt x="249" y="47"/>
                  </a:lnTo>
                  <a:lnTo>
                    <a:pt x="251" y="47"/>
                  </a:lnTo>
                  <a:lnTo>
                    <a:pt x="249" y="47"/>
                  </a:lnTo>
                  <a:lnTo>
                    <a:pt x="249" y="47"/>
                  </a:lnTo>
                  <a:lnTo>
                    <a:pt x="257" y="47"/>
                  </a:lnTo>
                  <a:lnTo>
                    <a:pt x="257" y="47"/>
                  </a:lnTo>
                  <a:lnTo>
                    <a:pt x="243" y="45"/>
                  </a:lnTo>
                  <a:lnTo>
                    <a:pt x="243" y="45"/>
                  </a:lnTo>
                  <a:lnTo>
                    <a:pt x="249" y="45"/>
                  </a:lnTo>
                  <a:lnTo>
                    <a:pt x="251" y="45"/>
                  </a:lnTo>
                  <a:lnTo>
                    <a:pt x="257" y="45"/>
                  </a:lnTo>
                  <a:lnTo>
                    <a:pt x="259" y="45"/>
                  </a:lnTo>
                  <a:lnTo>
                    <a:pt x="259" y="45"/>
                  </a:lnTo>
                  <a:lnTo>
                    <a:pt x="259" y="40"/>
                  </a:lnTo>
                  <a:lnTo>
                    <a:pt x="259" y="40"/>
                  </a:lnTo>
                  <a:lnTo>
                    <a:pt x="251" y="40"/>
                  </a:lnTo>
                  <a:lnTo>
                    <a:pt x="251" y="40"/>
                  </a:lnTo>
                  <a:lnTo>
                    <a:pt x="259" y="37"/>
                  </a:lnTo>
                  <a:lnTo>
                    <a:pt x="259" y="37"/>
                  </a:lnTo>
                  <a:lnTo>
                    <a:pt x="251" y="37"/>
                  </a:lnTo>
                  <a:lnTo>
                    <a:pt x="251" y="37"/>
                  </a:lnTo>
                  <a:lnTo>
                    <a:pt x="257" y="34"/>
                  </a:lnTo>
                  <a:lnTo>
                    <a:pt x="259" y="34"/>
                  </a:lnTo>
                  <a:lnTo>
                    <a:pt x="259" y="29"/>
                  </a:lnTo>
                  <a:lnTo>
                    <a:pt x="259" y="29"/>
                  </a:lnTo>
                  <a:lnTo>
                    <a:pt x="257" y="29"/>
                  </a:lnTo>
                  <a:lnTo>
                    <a:pt x="249" y="26"/>
                  </a:lnTo>
                  <a:lnTo>
                    <a:pt x="249" y="26"/>
                  </a:lnTo>
                  <a:lnTo>
                    <a:pt x="243" y="26"/>
                  </a:lnTo>
                  <a:lnTo>
                    <a:pt x="235" y="29"/>
                  </a:lnTo>
                  <a:lnTo>
                    <a:pt x="235" y="29"/>
                  </a:lnTo>
                  <a:lnTo>
                    <a:pt x="243" y="26"/>
                  </a:lnTo>
                  <a:lnTo>
                    <a:pt x="243" y="21"/>
                  </a:lnTo>
                  <a:lnTo>
                    <a:pt x="243" y="21"/>
                  </a:lnTo>
                  <a:lnTo>
                    <a:pt x="233" y="21"/>
                  </a:lnTo>
                  <a:lnTo>
                    <a:pt x="233" y="21"/>
                  </a:lnTo>
                  <a:lnTo>
                    <a:pt x="235" y="18"/>
                  </a:lnTo>
                  <a:lnTo>
                    <a:pt x="241" y="13"/>
                  </a:lnTo>
                  <a:lnTo>
                    <a:pt x="241" y="13"/>
                  </a:lnTo>
                  <a:lnTo>
                    <a:pt x="233" y="11"/>
                  </a:lnTo>
                  <a:lnTo>
                    <a:pt x="228" y="11"/>
                  </a:lnTo>
                  <a:lnTo>
                    <a:pt x="228" y="11"/>
                  </a:lnTo>
                  <a:lnTo>
                    <a:pt x="233" y="5"/>
                  </a:lnTo>
                  <a:lnTo>
                    <a:pt x="233" y="5"/>
                  </a:lnTo>
                  <a:lnTo>
                    <a:pt x="233" y="5"/>
                  </a:lnTo>
                  <a:lnTo>
                    <a:pt x="235" y="3"/>
                  </a:lnTo>
                  <a:lnTo>
                    <a:pt x="243" y="3"/>
                  </a:lnTo>
                  <a:lnTo>
                    <a:pt x="243" y="3"/>
                  </a:lnTo>
                  <a:lnTo>
                    <a:pt x="228" y="3"/>
                  </a:lnTo>
                  <a:lnTo>
                    <a:pt x="225" y="5"/>
                  </a:lnTo>
                  <a:lnTo>
                    <a:pt x="222" y="11"/>
                  </a:lnTo>
                  <a:lnTo>
                    <a:pt x="222" y="11"/>
                  </a:lnTo>
                  <a:lnTo>
                    <a:pt x="217" y="5"/>
                  </a:lnTo>
                  <a:lnTo>
                    <a:pt x="214" y="3"/>
                  </a:lnTo>
                  <a:lnTo>
                    <a:pt x="214" y="3"/>
                  </a:lnTo>
                  <a:lnTo>
                    <a:pt x="214" y="0"/>
                  </a:lnTo>
                  <a:lnTo>
                    <a:pt x="209" y="0"/>
                  </a:lnTo>
                  <a:lnTo>
                    <a:pt x="201" y="0"/>
                  </a:lnTo>
                  <a:lnTo>
                    <a:pt x="201" y="0"/>
                  </a:lnTo>
                  <a:lnTo>
                    <a:pt x="198" y="0"/>
                  </a:lnTo>
                  <a:lnTo>
                    <a:pt x="198" y="0"/>
                  </a:lnTo>
                  <a:lnTo>
                    <a:pt x="198" y="0"/>
                  </a:lnTo>
                  <a:lnTo>
                    <a:pt x="198" y="0"/>
                  </a:lnTo>
                  <a:lnTo>
                    <a:pt x="196" y="5"/>
                  </a:lnTo>
                  <a:lnTo>
                    <a:pt x="196" y="11"/>
                  </a:lnTo>
                  <a:lnTo>
                    <a:pt x="196" y="11"/>
                  </a:lnTo>
                  <a:lnTo>
                    <a:pt x="180" y="5"/>
                  </a:lnTo>
                  <a:lnTo>
                    <a:pt x="180" y="5"/>
                  </a:lnTo>
                  <a:lnTo>
                    <a:pt x="175" y="11"/>
                  </a:lnTo>
                  <a:lnTo>
                    <a:pt x="169" y="18"/>
                  </a:lnTo>
                  <a:lnTo>
                    <a:pt x="169" y="18"/>
                  </a:lnTo>
                  <a:lnTo>
                    <a:pt x="162" y="11"/>
                  </a:lnTo>
                  <a:lnTo>
                    <a:pt x="156" y="5"/>
                  </a:lnTo>
                  <a:lnTo>
                    <a:pt x="154" y="11"/>
                  </a:lnTo>
                  <a:lnTo>
                    <a:pt x="154" y="11"/>
                  </a:lnTo>
                  <a:lnTo>
                    <a:pt x="154" y="13"/>
                  </a:lnTo>
                  <a:lnTo>
                    <a:pt x="154" y="13"/>
                  </a:lnTo>
                  <a:lnTo>
                    <a:pt x="156" y="18"/>
                  </a:lnTo>
                  <a:lnTo>
                    <a:pt x="154" y="26"/>
                  </a:lnTo>
                  <a:lnTo>
                    <a:pt x="154" y="26"/>
                  </a:lnTo>
                  <a:lnTo>
                    <a:pt x="148" y="13"/>
                  </a:lnTo>
                  <a:lnTo>
                    <a:pt x="146" y="11"/>
                  </a:lnTo>
                  <a:lnTo>
                    <a:pt x="138" y="5"/>
                  </a:lnTo>
                  <a:lnTo>
                    <a:pt x="138" y="5"/>
                  </a:lnTo>
                  <a:lnTo>
                    <a:pt x="135" y="11"/>
                  </a:lnTo>
                  <a:lnTo>
                    <a:pt x="135" y="11"/>
                  </a:lnTo>
                  <a:lnTo>
                    <a:pt x="127" y="11"/>
                  </a:lnTo>
                  <a:lnTo>
                    <a:pt x="127" y="11"/>
                  </a:lnTo>
                  <a:lnTo>
                    <a:pt x="122" y="13"/>
                  </a:lnTo>
                  <a:lnTo>
                    <a:pt x="122" y="21"/>
                  </a:lnTo>
                  <a:lnTo>
                    <a:pt x="122" y="21"/>
                  </a:lnTo>
                  <a:lnTo>
                    <a:pt x="119" y="21"/>
                  </a:lnTo>
                  <a:lnTo>
                    <a:pt x="114" y="18"/>
                  </a:lnTo>
                  <a:lnTo>
                    <a:pt x="109" y="11"/>
                  </a:lnTo>
                  <a:lnTo>
                    <a:pt x="109" y="11"/>
                  </a:lnTo>
                  <a:lnTo>
                    <a:pt x="103" y="11"/>
                  </a:lnTo>
                  <a:lnTo>
                    <a:pt x="103" y="11"/>
                  </a:lnTo>
                  <a:lnTo>
                    <a:pt x="101" y="18"/>
                  </a:lnTo>
                  <a:lnTo>
                    <a:pt x="101" y="18"/>
                  </a:lnTo>
                  <a:lnTo>
                    <a:pt x="101" y="26"/>
                  </a:lnTo>
                  <a:lnTo>
                    <a:pt x="101" y="26"/>
                  </a:lnTo>
                  <a:lnTo>
                    <a:pt x="95" y="26"/>
                  </a:lnTo>
                  <a:lnTo>
                    <a:pt x="95" y="26"/>
                  </a:lnTo>
                  <a:lnTo>
                    <a:pt x="95" y="29"/>
                  </a:lnTo>
                  <a:lnTo>
                    <a:pt x="93" y="29"/>
                  </a:lnTo>
                  <a:lnTo>
                    <a:pt x="88" y="26"/>
                  </a:lnTo>
                  <a:lnTo>
                    <a:pt x="88" y="26"/>
                  </a:lnTo>
                  <a:lnTo>
                    <a:pt x="85" y="26"/>
                  </a:lnTo>
                  <a:lnTo>
                    <a:pt x="85" y="29"/>
                  </a:lnTo>
                  <a:lnTo>
                    <a:pt x="82" y="34"/>
                  </a:lnTo>
                  <a:lnTo>
                    <a:pt x="82" y="29"/>
                  </a:lnTo>
                  <a:lnTo>
                    <a:pt x="82" y="29"/>
                  </a:lnTo>
                  <a:lnTo>
                    <a:pt x="77" y="40"/>
                  </a:lnTo>
                  <a:lnTo>
                    <a:pt x="77" y="40"/>
                  </a:lnTo>
                  <a:lnTo>
                    <a:pt x="77" y="34"/>
                  </a:lnTo>
                  <a:lnTo>
                    <a:pt x="74" y="29"/>
                  </a:lnTo>
                  <a:lnTo>
                    <a:pt x="69" y="29"/>
                  </a:lnTo>
                  <a:lnTo>
                    <a:pt x="69" y="29"/>
                  </a:lnTo>
                  <a:lnTo>
                    <a:pt x="74" y="29"/>
                  </a:lnTo>
                  <a:lnTo>
                    <a:pt x="74" y="26"/>
                  </a:lnTo>
                  <a:lnTo>
                    <a:pt x="66" y="21"/>
                  </a:lnTo>
                  <a:lnTo>
                    <a:pt x="66" y="21"/>
                  </a:lnTo>
                  <a:lnTo>
                    <a:pt x="74" y="21"/>
                  </a:lnTo>
                  <a:lnTo>
                    <a:pt x="77" y="21"/>
                  </a:lnTo>
                  <a:lnTo>
                    <a:pt x="77" y="13"/>
                  </a:lnTo>
                  <a:lnTo>
                    <a:pt x="74" y="13"/>
                  </a:lnTo>
                  <a:lnTo>
                    <a:pt x="74" y="13"/>
                  </a:lnTo>
                  <a:lnTo>
                    <a:pt x="77" y="13"/>
                  </a:lnTo>
                  <a:lnTo>
                    <a:pt x="74" y="11"/>
                  </a:lnTo>
                  <a:lnTo>
                    <a:pt x="74" y="11"/>
                  </a:lnTo>
                  <a:lnTo>
                    <a:pt x="69" y="11"/>
                  </a:lnTo>
                  <a:lnTo>
                    <a:pt x="66" y="5"/>
                  </a:lnTo>
                  <a:lnTo>
                    <a:pt x="66" y="5"/>
                  </a:lnTo>
                  <a:lnTo>
                    <a:pt x="61" y="3"/>
                  </a:lnTo>
                  <a:lnTo>
                    <a:pt x="59" y="3"/>
                  </a:lnTo>
                  <a:lnTo>
                    <a:pt x="59" y="3"/>
                  </a:lnTo>
                  <a:lnTo>
                    <a:pt x="51" y="0"/>
                  </a:lnTo>
                  <a:lnTo>
                    <a:pt x="51" y="0"/>
                  </a:lnTo>
                  <a:lnTo>
                    <a:pt x="43" y="0"/>
                  </a:lnTo>
                  <a:lnTo>
                    <a:pt x="40" y="3"/>
                  </a:lnTo>
                  <a:lnTo>
                    <a:pt x="40" y="3"/>
                  </a:lnTo>
                  <a:lnTo>
                    <a:pt x="48" y="5"/>
                  </a:lnTo>
                  <a:lnTo>
                    <a:pt x="56" y="5"/>
                  </a:lnTo>
                  <a:lnTo>
                    <a:pt x="56" y="5"/>
                  </a:lnTo>
                  <a:lnTo>
                    <a:pt x="48" y="5"/>
                  </a:lnTo>
                  <a:lnTo>
                    <a:pt x="43" y="5"/>
                  </a:lnTo>
                  <a:lnTo>
                    <a:pt x="43" y="5"/>
                  </a:lnTo>
                  <a:lnTo>
                    <a:pt x="48" y="11"/>
                  </a:lnTo>
                  <a:lnTo>
                    <a:pt x="51" y="13"/>
                  </a:lnTo>
                  <a:lnTo>
                    <a:pt x="51" y="13"/>
                  </a:lnTo>
                  <a:lnTo>
                    <a:pt x="51" y="18"/>
                  </a:lnTo>
                  <a:lnTo>
                    <a:pt x="48" y="18"/>
                  </a:lnTo>
                  <a:lnTo>
                    <a:pt x="48" y="18"/>
                  </a:lnTo>
                  <a:lnTo>
                    <a:pt x="48" y="13"/>
                  </a:lnTo>
                  <a:lnTo>
                    <a:pt x="48" y="13"/>
                  </a:lnTo>
                  <a:lnTo>
                    <a:pt x="40" y="13"/>
                  </a:lnTo>
                  <a:lnTo>
                    <a:pt x="40" y="13"/>
                  </a:lnTo>
                  <a:lnTo>
                    <a:pt x="40" y="11"/>
                  </a:lnTo>
                  <a:lnTo>
                    <a:pt x="40" y="13"/>
                  </a:lnTo>
                  <a:lnTo>
                    <a:pt x="40" y="11"/>
                  </a:lnTo>
                  <a:lnTo>
                    <a:pt x="40" y="11"/>
                  </a:lnTo>
                  <a:lnTo>
                    <a:pt x="32" y="5"/>
                  </a:lnTo>
                  <a:lnTo>
                    <a:pt x="32" y="5"/>
                  </a:lnTo>
                  <a:lnTo>
                    <a:pt x="29" y="5"/>
                  </a:lnTo>
                  <a:lnTo>
                    <a:pt x="29" y="11"/>
                  </a:lnTo>
                  <a:lnTo>
                    <a:pt x="29" y="11"/>
                  </a:lnTo>
                  <a:lnTo>
                    <a:pt x="29" y="11"/>
                  </a:lnTo>
                  <a:lnTo>
                    <a:pt x="29" y="11"/>
                  </a:lnTo>
                  <a:lnTo>
                    <a:pt x="29" y="13"/>
                  </a:lnTo>
                  <a:lnTo>
                    <a:pt x="29" y="13"/>
                  </a:lnTo>
                  <a:lnTo>
                    <a:pt x="22" y="11"/>
                  </a:lnTo>
                  <a:lnTo>
                    <a:pt x="22" y="11"/>
                  </a:lnTo>
                  <a:lnTo>
                    <a:pt x="22" y="13"/>
                  </a:lnTo>
                  <a:lnTo>
                    <a:pt x="24" y="18"/>
                  </a:lnTo>
                  <a:lnTo>
                    <a:pt x="29" y="18"/>
                  </a:lnTo>
                  <a:lnTo>
                    <a:pt x="29" y="18"/>
                  </a:lnTo>
                  <a:lnTo>
                    <a:pt x="24" y="18"/>
                  </a:lnTo>
                  <a:lnTo>
                    <a:pt x="16" y="18"/>
                  </a:lnTo>
                  <a:lnTo>
                    <a:pt x="16" y="18"/>
                  </a:lnTo>
                  <a:lnTo>
                    <a:pt x="29" y="21"/>
                  </a:lnTo>
                  <a:lnTo>
                    <a:pt x="29" y="21"/>
                  </a:lnTo>
                  <a:lnTo>
                    <a:pt x="24" y="21"/>
                  </a:lnTo>
                  <a:lnTo>
                    <a:pt x="24" y="21"/>
                  </a:lnTo>
                  <a:lnTo>
                    <a:pt x="29" y="26"/>
                  </a:lnTo>
                  <a:lnTo>
                    <a:pt x="29" y="26"/>
                  </a:lnTo>
                  <a:lnTo>
                    <a:pt x="24" y="26"/>
                  </a:lnTo>
                  <a:lnTo>
                    <a:pt x="22" y="21"/>
                  </a:lnTo>
                  <a:lnTo>
                    <a:pt x="14" y="21"/>
                  </a:lnTo>
                  <a:lnTo>
                    <a:pt x="8" y="21"/>
                  </a:lnTo>
                  <a:lnTo>
                    <a:pt x="8" y="21"/>
                  </a:lnTo>
                  <a:lnTo>
                    <a:pt x="14" y="26"/>
                  </a:lnTo>
                  <a:lnTo>
                    <a:pt x="14" y="26"/>
                  </a:lnTo>
                  <a:lnTo>
                    <a:pt x="14" y="26"/>
                  </a:lnTo>
                  <a:lnTo>
                    <a:pt x="14" y="29"/>
                  </a:lnTo>
                  <a:lnTo>
                    <a:pt x="14" y="29"/>
                  </a:lnTo>
                  <a:lnTo>
                    <a:pt x="6" y="26"/>
                  </a:lnTo>
                  <a:lnTo>
                    <a:pt x="0" y="26"/>
                  </a:lnTo>
                  <a:lnTo>
                    <a:pt x="0" y="29"/>
                  </a:lnTo>
                  <a:lnTo>
                    <a:pt x="0" y="29"/>
                  </a:lnTo>
                  <a:lnTo>
                    <a:pt x="6" y="29"/>
                  </a:lnTo>
                  <a:lnTo>
                    <a:pt x="14" y="34"/>
                  </a:lnTo>
                  <a:lnTo>
                    <a:pt x="14" y="34"/>
                  </a:lnTo>
                  <a:lnTo>
                    <a:pt x="14" y="34"/>
                  </a:lnTo>
                  <a:lnTo>
                    <a:pt x="14" y="34"/>
                  </a:lnTo>
                  <a:lnTo>
                    <a:pt x="14" y="34"/>
                  </a:lnTo>
                  <a:lnTo>
                    <a:pt x="14" y="34"/>
                  </a:lnTo>
                  <a:lnTo>
                    <a:pt x="14" y="3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2" name="Freeform 33">
              <a:extLst>
                <a:ext uri="{FF2B5EF4-FFF2-40B4-BE49-F238E27FC236}">
                  <a16:creationId xmlns:a16="http://schemas.microsoft.com/office/drawing/2014/main" id="{CF7367CF-1B8C-445F-AD65-AA27DEB8AD46}"/>
                </a:ext>
              </a:extLst>
            </p:cNvPr>
            <p:cNvSpPr>
              <a:spLocks/>
            </p:cNvSpPr>
            <p:nvPr/>
          </p:nvSpPr>
          <p:spPr bwMode="auto">
            <a:xfrm>
              <a:off x="5567363" y="2511574"/>
              <a:ext cx="193675" cy="201612"/>
            </a:xfrm>
            <a:custGeom>
              <a:avLst/>
              <a:gdLst>
                <a:gd name="T0" fmla="*/ 114 w 122"/>
                <a:gd name="T1" fmla="*/ 40 h 127"/>
                <a:gd name="T2" fmla="*/ 108 w 122"/>
                <a:gd name="T3" fmla="*/ 37 h 127"/>
                <a:gd name="T4" fmla="*/ 106 w 122"/>
                <a:gd name="T5" fmla="*/ 34 h 127"/>
                <a:gd name="T6" fmla="*/ 98 w 122"/>
                <a:gd name="T7" fmla="*/ 29 h 127"/>
                <a:gd name="T8" fmla="*/ 95 w 122"/>
                <a:gd name="T9" fmla="*/ 34 h 127"/>
                <a:gd name="T10" fmla="*/ 87 w 122"/>
                <a:gd name="T11" fmla="*/ 37 h 127"/>
                <a:gd name="T12" fmla="*/ 71 w 122"/>
                <a:gd name="T13" fmla="*/ 26 h 127"/>
                <a:gd name="T14" fmla="*/ 79 w 122"/>
                <a:gd name="T15" fmla="*/ 19 h 127"/>
                <a:gd name="T16" fmla="*/ 87 w 122"/>
                <a:gd name="T17" fmla="*/ 19 h 127"/>
                <a:gd name="T18" fmla="*/ 95 w 122"/>
                <a:gd name="T19" fmla="*/ 8 h 127"/>
                <a:gd name="T20" fmla="*/ 106 w 122"/>
                <a:gd name="T21" fmla="*/ 0 h 127"/>
                <a:gd name="T22" fmla="*/ 87 w 122"/>
                <a:gd name="T23" fmla="*/ 0 h 127"/>
                <a:gd name="T24" fmla="*/ 82 w 122"/>
                <a:gd name="T25" fmla="*/ 3 h 127"/>
                <a:gd name="T26" fmla="*/ 66 w 122"/>
                <a:gd name="T27" fmla="*/ 3 h 127"/>
                <a:gd name="T28" fmla="*/ 63 w 122"/>
                <a:gd name="T29" fmla="*/ 13 h 127"/>
                <a:gd name="T30" fmla="*/ 61 w 122"/>
                <a:gd name="T31" fmla="*/ 19 h 127"/>
                <a:gd name="T32" fmla="*/ 53 w 122"/>
                <a:gd name="T33" fmla="*/ 19 h 127"/>
                <a:gd name="T34" fmla="*/ 66 w 122"/>
                <a:gd name="T35" fmla="*/ 21 h 127"/>
                <a:gd name="T36" fmla="*/ 63 w 122"/>
                <a:gd name="T37" fmla="*/ 26 h 127"/>
                <a:gd name="T38" fmla="*/ 61 w 122"/>
                <a:gd name="T39" fmla="*/ 34 h 127"/>
                <a:gd name="T40" fmla="*/ 48 w 122"/>
                <a:gd name="T41" fmla="*/ 34 h 127"/>
                <a:gd name="T42" fmla="*/ 40 w 122"/>
                <a:gd name="T43" fmla="*/ 37 h 127"/>
                <a:gd name="T44" fmla="*/ 29 w 122"/>
                <a:gd name="T45" fmla="*/ 29 h 127"/>
                <a:gd name="T46" fmla="*/ 19 w 122"/>
                <a:gd name="T47" fmla="*/ 34 h 127"/>
                <a:gd name="T48" fmla="*/ 19 w 122"/>
                <a:gd name="T49" fmla="*/ 40 h 127"/>
                <a:gd name="T50" fmla="*/ 21 w 122"/>
                <a:gd name="T51" fmla="*/ 45 h 127"/>
                <a:gd name="T52" fmla="*/ 29 w 122"/>
                <a:gd name="T53" fmla="*/ 48 h 127"/>
                <a:gd name="T54" fmla="*/ 21 w 122"/>
                <a:gd name="T55" fmla="*/ 53 h 127"/>
                <a:gd name="T56" fmla="*/ 11 w 122"/>
                <a:gd name="T57" fmla="*/ 61 h 127"/>
                <a:gd name="T58" fmla="*/ 11 w 122"/>
                <a:gd name="T59" fmla="*/ 63 h 127"/>
                <a:gd name="T60" fmla="*/ 19 w 122"/>
                <a:gd name="T61" fmla="*/ 63 h 127"/>
                <a:gd name="T62" fmla="*/ 45 w 122"/>
                <a:gd name="T63" fmla="*/ 66 h 127"/>
                <a:gd name="T64" fmla="*/ 29 w 122"/>
                <a:gd name="T65" fmla="*/ 74 h 127"/>
                <a:gd name="T66" fmla="*/ 29 w 122"/>
                <a:gd name="T67" fmla="*/ 82 h 127"/>
                <a:gd name="T68" fmla="*/ 13 w 122"/>
                <a:gd name="T69" fmla="*/ 90 h 127"/>
                <a:gd name="T70" fmla="*/ 19 w 122"/>
                <a:gd name="T71" fmla="*/ 95 h 127"/>
                <a:gd name="T72" fmla="*/ 13 w 122"/>
                <a:gd name="T73" fmla="*/ 100 h 127"/>
                <a:gd name="T74" fmla="*/ 3 w 122"/>
                <a:gd name="T75" fmla="*/ 100 h 127"/>
                <a:gd name="T76" fmla="*/ 0 w 122"/>
                <a:gd name="T77" fmla="*/ 108 h 127"/>
                <a:gd name="T78" fmla="*/ 13 w 122"/>
                <a:gd name="T79" fmla="*/ 106 h 127"/>
                <a:gd name="T80" fmla="*/ 0 w 122"/>
                <a:gd name="T81" fmla="*/ 116 h 127"/>
                <a:gd name="T82" fmla="*/ 3 w 122"/>
                <a:gd name="T83" fmla="*/ 122 h 127"/>
                <a:gd name="T84" fmla="*/ 19 w 122"/>
                <a:gd name="T85" fmla="*/ 116 h 127"/>
                <a:gd name="T86" fmla="*/ 3 w 122"/>
                <a:gd name="T87" fmla="*/ 124 h 127"/>
                <a:gd name="T88" fmla="*/ 13 w 122"/>
                <a:gd name="T89" fmla="*/ 122 h 127"/>
                <a:gd name="T90" fmla="*/ 13 w 122"/>
                <a:gd name="T91" fmla="*/ 127 h 127"/>
                <a:gd name="T92" fmla="*/ 29 w 122"/>
                <a:gd name="T93" fmla="*/ 127 h 127"/>
                <a:gd name="T94" fmla="*/ 48 w 122"/>
                <a:gd name="T95" fmla="*/ 124 h 127"/>
                <a:gd name="T96" fmla="*/ 56 w 122"/>
                <a:gd name="T97" fmla="*/ 116 h 127"/>
                <a:gd name="T98" fmla="*/ 71 w 122"/>
                <a:gd name="T99" fmla="*/ 114 h 127"/>
                <a:gd name="T100" fmla="*/ 87 w 122"/>
                <a:gd name="T101" fmla="*/ 106 h 127"/>
                <a:gd name="T102" fmla="*/ 95 w 122"/>
                <a:gd name="T103" fmla="*/ 100 h 127"/>
                <a:gd name="T104" fmla="*/ 98 w 122"/>
                <a:gd name="T105" fmla="*/ 106 h 127"/>
                <a:gd name="T106" fmla="*/ 108 w 122"/>
                <a:gd name="T107" fmla="*/ 100 h 127"/>
                <a:gd name="T108" fmla="*/ 108 w 122"/>
                <a:gd name="T109" fmla="*/ 98 h 127"/>
                <a:gd name="T110" fmla="*/ 116 w 122"/>
                <a:gd name="T111" fmla="*/ 87 h 127"/>
                <a:gd name="T112" fmla="*/ 116 w 122"/>
                <a:gd name="T113" fmla="*/ 63 h 127"/>
                <a:gd name="T114" fmla="*/ 122 w 122"/>
                <a:gd name="T115" fmla="*/ 61 h 127"/>
                <a:gd name="T116" fmla="*/ 114 w 122"/>
                <a:gd name="T117" fmla="*/ 45 h 127"/>
                <a:gd name="T118" fmla="*/ 116 w 122"/>
                <a:gd name="T119" fmla="*/ 40 h 127"/>
                <a:gd name="T120" fmla="*/ 116 w 122"/>
                <a:gd name="T121" fmla="*/ 40 h 127"/>
                <a:gd name="T122" fmla="*/ 116 w 122"/>
                <a:gd name="T123" fmla="*/ 4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27">
                  <a:moveTo>
                    <a:pt x="116" y="40"/>
                  </a:moveTo>
                  <a:lnTo>
                    <a:pt x="114" y="40"/>
                  </a:lnTo>
                  <a:lnTo>
                    <a:pt x="108" y="40"/>
                  </a:lnTo>
                  <a:lnTo>
                    <a:pt x="108" y="37"/>
                  </a:lnTo>
                  <a:lnTo>
                    <a:pt x="106" y="34"/>
                  </a:lnTo>
                  <a:lnTo>
                    <a:pt x="106" y="34"/>
                  </a:lnTo>
                  <a:lnTo>
                    <a:pt x="100" y="29"/>
                  </a:lnTo>
                  <a:lnTo>
                    <a:pt x="98" y="29"/>
                  </a:lnTo>
                  <a:lnTo>
                    <a:pt x="95" y="29"/>
                  </a:lnTo>
                  <a:lnTo>
                    <a:pt x="95" y="34"/>
                  </a:lnTo>
                  <a:lnTo>
                    <a:pt x="90" y="37"/>
                  </a:lnTo>
                  <a:lnTo>
                    <a:pt x="87" y="37"/>
                  </a:lnTo>
                  <a:lnTo>
                    <a:pt x="74" y="29"/>
                  </a:lnTo>
                  <a:lnTo>
                    <a:pt x="71" y="26"/>
                  </a:lnTo>
                  <a:lnTo>
                    <a:pt x="82" y="21"/>
                  </a:lnTo>
                  <a:lnTo>
                    <a:pt x="79" y="19"/>
                  </a:lnTo>
                  <a:lnTo>
                    <a:pt x="82" y="19"/>
                  </a:lnTo>
                  <a:lnTo>
                    <a:pt x="87" y="19"/>
                  </a:lnTo>
                  <a:lnTo>
                    <a:pt x="90" y="11"/>
                  </a:lnTo>
                  <a:lnTo>
                    <a:pt x="95" y="8"/>
                  </a:lnTo>
                  <a:lnTo>
                    <a:pt x="98" y="3"/>
                  </a:lnTo>
                  <a:lnTo>
                    <a:pt x="106" y="0"/>
                  </a:lnTo>
                  <a:lnTo>
                    <a:pt x="98" y="0"/>
                  </a:lnTo>
                  <a:lnTo>
                    <a:pt x="87" y="0"/>
                  </a:lnTo>
                  <a:lnTo>
                    <a:pt x="82" y="0"/>
                  </a:lnTo>
                  <a:lnTo>
                    <a:pt x="82" y="3"/>
                  </a:lnTo>
                  <a:lnTo>
                    <a:pt x="74" y="3"/>
                  </a:lnTo>
                  <a:lnTo>
                    <a:pt x="66" y="3"/>
                  </a:lnTo>
                  <a:lnTo>
                    <a:pt x="63" y="8"/>
                  </a:lnTo>
                  <a:lnTo>
                    <a:pt x="63" y="13"/>
                  </a:lnTo>
                  <a:lnTo>
                    <a:pt x="61" y="13"/>
                  </a:lnTo>
                  <a:lnTo>
                    <a:pt x="61" y="19"/>
                  </a:lnTo>
                  <a:lnTo>
                    <a:pt x="56" y="19"/>
                  </a:lnTo>
                  <a:lnTo>
                    <a:pt x="53" y="19"/>
                  </a:lnTo>
                  <a:lnTo>
                    <a:pt x="61" y="21"/>
                  </a:lnTo>
                  <a:lnTo>
                    <a:pt x="66" y="21"/>
                  </a:lnTo>
                  <a:lnTo>
                    <a:pt x="66" y="26"/>
                  </a:lnTo>
                  <a:lnTo>
                    <a:pt x="63" y="26"/>
                  </a:lnTo>
                  <a:lnTo>
                    <a:pt x="56" y="29"/>
                  </a:lnTo>
                  <a:lnTo>
                    <a:pt x="61" y="34"/>
                  </a:lnTo>
                  <a:lnTo>
                    <a:pt x="56" y="34"/>
                  </a:lnTo>
                  <a:lnTo>
                    <a:pt x="48" y="34"/>
                  </a:lnTo>
                  <a:lnTo>
                    <a:pt x="45" y="34"/>
                  </a:lnTo>
                  <a:lnTo>
                    <a:pt x="40" y="37"/>
                  </a:lnTo>
                  <a:lnTo>
                    <a:pt x="37" y="34"/>
                  </a:lnTo>
                  <a:lnTo>
                    <a:pt x="29" y="29"/>
                  </a:lnTo>
                  <a:lnTo>
                    <a:pt x="21" y="34"/>
                  </a:lnTo>
                  <a:lnTo>
                    <a:pt x="19" y="34"/>
                  </a:lnTo>
                  <a:lnTo>
                    <a:pt x="19" y="37"/>
                  </a:lnTo>
                  <a:lnTo>
                    <a:pt x="19" y="40"/>
                  </a:lnTo>
                  <a:lnTo>
                    <a:pt x="21" y="40"/>
                  </a:lnTo>
                  <a:lnTo>
                    <a:pt x="21" y="45"/>
                  </a:lnTo>
                  <a:lnTo>
                    <a:pt x="26" y="45"/>
                  </a:lnTo>
                  <a:lnTo>
                    <a:pt x="29" y="48"/>
                  </a:lnTo>
                  <a:lnTo>
                    <a:pt x="26" y="48"/>
                  </a:lnTo>
                  <a:lnTo>
                    <a:pt x="21" y="53"/>
                  </a:lnTo>
                  <a:lnTo>
                    <a:pt x="19" y="56"/>
                  </a:lnTo>
                  <a:lnTo>
                    <a:pt x="11" y="61"/>
                  </a:lnTo>
                  <a:lnTo>
                    <a:pt x="13" y="61"/>
                  </a:lnTo>
                  <a:lnTo>
                    <a:pt x="11" y="63"/>
                  </a:lnTo>
                  <a:lnTo>
                    <a:pt x="13" y="63"/>
                  </a:lnTo>
                  <a:lnTo>
                    <a:pt x="19" y="63"/>
                  </a:lnTo>
                  <a:lnTo>
                    <a:pt x="29" y="66"/>
                  </a:lnTo>
                  <a:lnTo>
                    <a:pt x="45" y="66"/>
                  </a:lnTo>
                  <a:lnTo>
                    <a:pt x="34" y="71"/>
                  </a:lnTo>
                  <a:lnTo>
                    <a:pt x="29" y="74"/>
                  </a:lnTo>
                  <a:lnTo>
                    <a:pt x="29" y="79"/>
                  </a:lnTo>
                  <a:lnTo>
                    <a:pt x="29" y="82"/>
                  </a:lnTo>
                  <a:lnTo>
                    <a:pt x="26" y="87"/>
                  </a:lnTo>
                  <a:lnTo>
                    <a:pt x="13" y="90"/>
                  </a:lnTo>
                  <a:lnTo>
                    <a:pt x="26" y="90"/>
                  </a:lnTo>
                  <a:lnTo>
                    <a:pt x="19" y="95"/>
                  </a:lnTo>
                  <a:lnTo>
                    <a:pt x="13" y="98"/>
                  </a:lnTo>
                  <a:lnTo>
                    <a:pt x="13" y="100"/>
                  </a:lnTo>
                  <a:lnTo>
                    <a:pt x="8" y="100"/>
                  </a:lnTo>
                  <a:lnTo>
                    <a:pt x="3" y="100"/>
                  </a:lnTo>
                  <a:lnTo>
                    <a:pt x="0" y="106"/>
                  </a:lnTo>
                  <a:lnTo>
                    <a:pt x="0" y="108"/>
                  </a:lnTo>
                  <a:lnTo>
                    <a:pt x="8" y="106"/>
                  </a:lnTo>
                  <a:lnTo>
                    <a:pt x="13" y="106"/>
                  </a:lnTo>
                  <a:lnTo>
                    <a:pt x="3" y="108"/>
                  </a:lnTo>
                  <a:lnTo>
                    <a:pt x="0" y="116"/>
                  </a:lnTo>
                  <a:lnTo>
                    <a:pt x="0" y="122"/>
                  </a:lnTo>
                  <a:lnTo>
                    <a:pt x="3" y="122"/>
                  </a:lnTo>
                  <a:lnTo>
                    <a:pt x="8" y="122"/>
                  </a:lnTo>
                  <a:lnTo>
                    <a:pt x="19" y="116"/>
                  </a:lnTo>
                  <a:lnTo>
                    <a:pt x="11" y="122"/>
                  </a:lnTo>
                  <a:lnTo>
                    <a:pt x="3" y="124"/>
                  </a:lnTo>
                  <a:lnTo>
                    <a:pt x="8" y="124"/>
                  </a:lnTo>
                  <a:lnTo>
                    <a:pt x="13" y="122"/>
                  </a:lnTo>
                  <a:lnTo>
                    <a:pt x="21" y="122"/>
                  </a:lnTo>
                  <a:lnTo>
                    <a:pt x="13" y="127"/>
                  </a:lnTo>
                  <a:lnTo>
                    <a:pt x="21" y="127"/>
                  </a:lnTo>
                  <a:lnTo>
                    <a:pt x="29" y="127"/>
                  </a:lnTo>
                  <a:lnTo>
                    <a:pt x="45" y="124"/>
                  </a:lnTo>
                  <a:lnTo>
                    <a:pt x="48" y="124"/>
                  </a:lnTo>
                  <a:lnTo>
                    <a:pt x="53" y="122"/>
                  </a:lnTo>
                  <a:lnTo>
                    <a:pt x="56" y="116"/>
                  </a:lnTo>
                  <a:lnTo>
                    <a:pt x="63" y="116"/>
                  </a:lnTo>
                  <a:lnTo>
                    <a:pt x="71" y="114"/>
                  </a:lnTo>
                  <a:lnTo>
                    <a:pt x="74" y="108"/>
                  </a:lnTo>
                  <a:lnTo>
                    <a:pt x="87" y="106"/>
                  </a:lnTo>
                  <a:lnTo>
                    <a:pt x="90" y="106"/>
                  </a:lnTo>
                  <a:lnTo>
                    <a:pt x="95" y="100"/>
                  </a:lnTo>
                  <a:lnTo>
                    <a:pt x="95" y="106"/>
                  </a:lnTo>
                  <a:lnTo>
                    <a:pt x="98" y="106"/>
                  </a:lnTo>
                  <a:lnTo>
                    <a:pt x="100" y="106"/>
                  </a:lnTo>
                  <a:lnTo>
                    <a:pt x="108" y="100"/>
                  </a:lnTo>
                  <a:lnTo>
                    <a:pt x="106" y="98"/>
                  </a:lnTo>
                  <a:lnTo>
                    <a:pt x="108" y="98"/>
                  </a:lnTo>
                  <a:lnTo>
                    <a:pt x="114" y="95"/>
                  </a:lnTo>
                  <a:lnTo>
                    <a:pt x="116" y="87"/>
                  </a:lnTo>
                  <a:lnTo>
                    <a:pt x="122" y="74"/>
                  </a:lnTo>
                  <a:lnTo>
                    <a:pt x="116" y="63"/>
                  </a:lnTo>
                  <a:lnTo>
                    <a:pt x="122" y="63"/>
                  </a:lnTo>
                  <a:lnTo>
                    <a:pt x="122" y="61"/>
                  </a:lnTo>
                  <a:lnTo>
                    <a:pt x="116" y="53"/>
                  </a:lnTo>
                  <a:lnTo>
                    <a:pt x="114" y="45"/>
                  </a:lnTo>
                  <a:lnTo>
                    <a:pt x="122" y="40"/>
                  </a:lnTo>
                  <a:lnTo>
                    <a:pt x="116" y="40"/>
                  </a:lnTo>
                  <a:lnTo>
                    <a:pt x="116" y="40"/>
                  </a:lnTo>
                  <a:lnTo>
                    <a:pt x="116" y="40"/>
                  </a:lnTo>
                  <a:lnTo>
                    <a:pt x="116" y="40"/>
                  </a:lnTo>
                  <a:lnTo>
                    <a:pt x="116" y="40"/>
                  </a:lnTo>
                  <a:lnTo>
                    <a:pt x="116" y="4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3" name="Freeform 34">
              <a:extLst>
                <a:ext uri="{FF2B5EF4-FFF2-40B4-BE49-F238E27FC236}">
                  <a16:creationId xmlns:a16="http://schemas.microsoft.com/office/drawing/2014/main" id="{132ED079-14C4-487D-B693-CBCA5C88E5FE}"/>
                </a:ext>
              </a:extLst>
            </p:cNvPr>
            <p:cNvSpPr>
              <a:spLocks/>
            </p:cNvSpPr>
            <p:nvPr/>
          </p:nvSpPr>
          <p:spPr bwMode="auto">
            <a:xfrm>
              <a:off x="6985000" y="2667149"/>
              <a:ext cx="792163" cy="444500"/>
            </a:xfrm>
            <a:custGeom>
              <a:avLst/>
              <a:gdLst>
                <a:gd name="T0" fmla="*/ 186 w 189"/>
                <a:gd name="T1" fmla="*/ 43 h 106"/>
                <a:gd name="T2" fmla="*/ 185 w 189"/>
                <a:gd name="T3" fmla="*/ 37 h 106"/>
                <a:gd name="T4" fmla="*/ 173 w 189"/>
                <a:gd name="T5" fmla="*/ 33 h 106"/>
                <a:gd name="T6" fmla="*/ 162 w 189"/>
                <a:gd name="T7" fmla="*/ 29 h 106"/>
                <a:gd name="T8" fmla="*/ 149 w 189"/>
                <a:gd name="T9" fmla="*/ 29 h 106"/>
                <a:gd name="T10" fmla="*/ 139 w 189"/>
                <a:gd name="T11" fmla="*/ 26 h 106"/>
                <a:gd name="T12" fmla="*/ 130 w 189"/>
                <a:gd name="T13" fmla="*/ 16 h 106"/>
                <a:gd name="T14" fmla="*/ 123 w 189"/>
                <a:gd name="T15" fmla="*/ 9 h 106"/>
                <a:gd name="T16" fmla="*/ 118 w 189"/>
                <a:gd name="T17" fmla="*/ 0 h 106"/>
                <a:gd name="T18" fmla="*/ 102 w 189"/>
                <a:gd name="T19" fmla="*/ 0 h 106"/>
                <a:gd name="T20" fmla="*/ 89 w 189"/>
                <a:gd name="T21" fmla="*/ 4 h 106"/>
                <a:gd name="T22" fmla="*/ 85 w 189"/>
                <a:gd name="T23" fmla="*/ 14 h 106"/>
                <a:gd name="T24" fmla="*/ 73 w 189"/>
                <a:gd name="T25" fmla="*/ 13 h 106"/>
                <a:gd name="T26" fmla="*/ 65 w 189"/>
                <a:gd name="T27" fmla="*/ 10 h 106"/>
                <a:gd name="T28" fmla="*/ 53 w 189"/>
                <a:gd name="T29" fmla="*/ 10 h 106"/>
                <a:gd name="T30" fmla="*/ 34 w 189"/>
                <a:gd name="T31" fmla="*/ 6 h 106"/>
                <a:gd name="T32" fmla="*/ 13 w 189"/>
                <a:gd name="T33" fmla="*/ 10 h 106"/>
                <a:gd name="T34" fmla="*/ 19 w 189"/>
                <a:gd name="T35" fmla="*/ 20 h 106"/>
                <a:gd name="T36" fmla="*/ 6 w 189"/>
                <a:gd name="T37" fmla="*/ 36 h 106"/>
                <a:gd name="T38" fmla="*/ 7 w 189"/>
                <a:gd name="T39" fmla="*/ 43 h 106"/>
                <a:gd name="T40" fmla="*/ 1 w 189"/>
                <a:gd name="T41" fmla="*/ 49 h 106"/>
                <a:gd name="T42" fmla="*/ 9 w 189"/>
                <a:gd name="T43" fmla="*/ 57 h 106"/>
                <a:gd name="T44" fmla="*/ 24 w 189"/>
                <a:gd name="T45" fmla="*/ 59 h 106"/>
                <a:gd name="T46" fmla="*/ 37 w 189"/>
                <a:gd name="T47" fmla="*/ 59 h 106"/>
                <a:gd name="T48" fmla="*/ 50 w 189"/>
                <a:gd name="T49" fmla="*/ 53 h 106"/>
                <a:gd name="T50" fmla="*/ 63 w 189"/>
                <a:gd name="T51" fmla="*/ 56 h 106"/>
                <a:gd name="T52" fmla="*/ 72 w 189"/>
                <a:gd name="T53" fmla="*/ 59 h 106"/>
                <a:gd name="T54" fmla="*/ 80 w 189"/>
                <a:gd name="T55" fmla="*/ 67 h 106"/>
                <a:gd name="T56" fmla="*/ 85 w 189"/>
                <a:gd name="T57" fmla="*/ 77 h 106"/>
                <a:gd name="T58" fmla="*/ 77 w 189"/>
                <a:gd name="T59" fmla="*/ 77 h 106"/>
                <a:gd name="T60" fmla="*/ 72 w 189"/>
                <a:gd name="T61" fmla="*/ 90 h 106"/>
                <a:gd name="T62" fmla="*/ 77 w 189"/>
                <a:gd name="T63" fmla="*/ 93 h 106"/>
                <a:gd name="T64" fmla="*/ 83 w 189"/>
                <a:gd name="T65" fmla="*/ 92 h 106"/>
                <a:gd name="T66" fmla="*/ 89 w 189"/>
                <a:gd name="T67" fmla="*/ 86 h 106"/>
                <a:gd name="T68" fmla="*/ 102 w 189"/>
                <a:gd name="T69" fmla="*/ 76 h 106"/>
                <a:gd name="T70" fmla="*/ 106 w 189"/>
                <a:gd name="T71" fmla="*/ 73 h 106"/>
                <a:gd name="T72" fmla="*/ 105 w 189"/>
                <a:gd name="T73" fmla="*/ 77 h 106"/>
                <a:gd name="T74" fmla="*/ 113 w 189"/>
                <a:gd name="T75" fmla="*/ 83 h 106"/>
                <a:gd name="T76" fmla="*/ 126 w 189"/>
                <a:gd name="T77" fmla="*/ 85 h 106"/>
                <a:gd name="T78" fmla="*/ 115 w 189"/>
                <a:gd name="T79" fmla="*/ 93 h 106"/>
                <a:gd name="T80" fmla="*/ 128 w 189"/>
                <a:gd name="T81" fmla="*/ 100 h 106"/>
                <a:gd name="T82" fmla="*/ 136 w 189"/>
                <a:gd name="T83" fmla="*/ 102 h 106"/>
                <a:gd name="T84" fmla="*/ 148 w 189"/>
                <a:gd name="T85" fmla="*/ 96 h 106"/>
                <a:gd name="T86" fmla="*/ 158 w 189"/>
                <a:gd name="T87" fmla="*/ 95 h 106"/>
                <a:gd name="T88" fmla="*/ 149 w 189"/>
                <a:gd name="T89" fmla="*/ 93 h 106"/>
                <a:gd name="T90" fmla="*/ 142 w 189"/>
                <a:gd name="T91" fmla="*/ 93 h 106"/>
                <a:gd name="T92" fmla="*/ 135 w 189"/>
                <a:gd name="T93" fmla="*/ 87 h 106"/>
                <a:gd name="T94" fmla="*/ 130 w 189"/>
                <a:gd name="T95" fmla="*/ 83 h 106"/>
                <a:gd name="T96" fmla="*/ 133 w 189"/>
                <a:gd name="T97" fmla="*/ 82 h 106"/>
                <a:gd name="T98" fmla="*/ 138 w 189"/>
                <a:gd name="T99" fmla="*/ 85 h 106"/>
                <a:gd name="T100" fmla="*/ 143 w 189"/>
                <a:gd name="T101" fmla="*/ 80 h 106"/>
                <a:gd name="T102" fmla="*/ 152 w 189"/>
                <a:gd name="T103" fmla="*/ 76 h 106"/>
                <a:gd name="T104" fmla="*/ 165 w 189"/>
                <a:gd name="T105" fmla="*/ 72 h 106"/>
                <a:gd name="T106" fmla="*/ 172 w 189"/>
                <a:gd name="T107" fmla="*/ 66 h 106"/>
                <a:gd name="T108" fmla="*/ 182 w 189"/>
                <a:gd name="T109" fmla="*/ 60 h 106"/>
                <a:gd name="T110" fmla="*/ 188 w 189"/>
                <a:gd name="T111" fmla="*/ 5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06">
                  <a:moveTo>
                    <a:pt x="186" y="47"/>
                  </a:moveTo>
                  <a:cubicBezTo>
                    <a:pt x="189" y="47"/>
                    <a:pt x="189" y="47"/>
                    <a:pt x="189" y="47"/>
                  </a:cubicBezTo>
                  <a:cubicBezTo>
                    <a:pt x="188" y="46"/>
                    <a:pt x="188" y="46"/>
                    <a:pt x="188" y="46"/>
                  </a:cubicBezTo>
                  <a:cubicBezTo>
                    <a:pt x="186" y="46"/>
                    <a:pt x="186" y="46"/>
                    <a:pt x="186" y="46"/>
                  </a:cubicBezTo>
                  <a:cubicBezTo>
                    <a:pt x="185" y="44"/>
                    <a:pt x="185" y="44"/>
                    <a:pt x="185" y="44"/>
                  </a:cubicBezTo>
                  <a:cubicBezTo>
                    <a:pt x="186" y="43"/>
                    <a:pt x="186" y="43"/>
                    <a:pt x="186" y="43"/>
                  </a:cubicBezTo>
                  <a:cubicBezTo>
                    <a:pt x="189" y="42"/>
                    <a:pt x="189" y="42"/>
                    <a:pt x="189" y="42"/>
                  </a:cubicBezTo>
                  <a:cubicBezTo>
                    <a:pt x="188" y="40"/>
                    <a:pt x="188" y="40"/>
                    <a:pt x="188" y="40"/>
                  </a:cubicBezTo>
                  <a:cubicBezTo>
                    <a:pt x="188" y="39"/>
                    <a:pt x="188" y="39"/>
                    <a:pt x="188" y="39"/>
                  </a:cubicBezTo>
                  <a:cubicBezTo>
                    <a:pt x="188" y="37"/>
                    <a:pt x="188" y="37"/>
                    <a:pt x="188" y="37"/>
                  </a:cubicBezTo>
                  <a:cubicBezTo>
                    <a:pt x="186" y="37"/>
                    <a:pt x="186" y="37"/>
                    <a:pt x="186" y="37"/>
                  </a:cubicBezTo>
                  <a:cubicBezTo>
                    <a:pt x="185" y="37"/>
                    <a:pt x="185" y="37"/>
                    <a:pt x="185" y="37"/>
                  </a:cubicBezTo>
                  <a:cubicBezTo>
                    <a:pt x="183" y="37"/>
                    <a:pt x="183" y="37"/>
                    <a:pt x="183" y="37"/>
                  </a:cubicBezTo>
                  <a:cubicBezTo>
                    <a:pt x="182" y="36"/>
                    <a:pt x="182" y="36"/>
                    <a:pt x="182" y="36"/>
                  </a:cubicBezTo>
                  <a:cubicBezTo>
                    <a:pt x="179" y="34"/>
                    <a:pt x="179" y="34"/>
                    <a:pt x="179" y="34"/>
                  </a:cubicBezTo>
                  <a:cubicBezTo>
                    <a:pt x="178" y="33"/>
                    <a:pt x="178" y="33"/>
                    <a:pt x="178" y="33"/>
                  </a:cubicBezTo>
                  <a:cubicBezTo>
                    <a:pt x="176" y="33"/>
                    <a:pt x="176" y="33"/>
                    <a:pt x="176" y="33"/>
                  </a:cubicBezTo>
                  <a:cubicBezTo>
                    <a:pt x="173" y="33"/>
                    <a:pt x="173" y="33"/>
                    <a:pt x="173" y="33"/>
                  </a:cubicBezTo>
                  <a:cubicBezTo>
                    <a:pt x="171" y="31"/>
                    <a:pt x="171" y="31"/>
                    <a:pt x="171" y="31"/>
                  </a:cubicBezTo>
                  <a:cubicBezTo>
                    <a:pt x="168" y="31"/>
                    <a:pt x="168" y="31"/>
                    <a:pt x="168" y="31"/>
                  </a:cubicBezTo>
                  <a:cubicBezTo>
                    <a:pt x="165" y="33"/>
                    <a:pt x="165" y="33"/>
                    <a:pt x="165" y="33"/>
                  </a:cubicBezTo>
                  <a:cubicBezTo>
                    <a:pt x="163" y="31"/>
                    <a:pt x="163" y="31"/>
                    <a:pt x="163" y="31"/>
                  </a:cubicBezTo>
                  <a:cubicBezTo>
                    <a:pt x="162" y="30"/>
                    <a:pt x="162" y="30"/>
                    <a:pt x="162" y="30"/>
                  </a:cubicBezTo>
                  <a:cubicBezTo>
                    <a:pt x="162" y="29"/>
                    <a:pt x="162" y="29"/>
                    <a:pt x="162" y="29"/>
                  </a:cubicBezTo>
                  <a:cubicBezTo>
                    <a:pt x="161" y="27"/>
                    <a:pt x="161" y="27"/>
                    <a:pt x="161" y="27"/>
                  </a:cubicBezTo>
                  <a:cubicBezTo>
                    <a:pt x="160" y="27"/>
                    <a:pt x="160" y="27"/>
                    <a:pt x="160" y="27"/>
                  </a:cubicBezTo>
                  <a:cubicBezTo>
                    <a:pt x="158" y="26"/>
                    <a:pt x="158" y="26"/>
                    <a:pt x="158" y="26"/>
                  </a:cubicBezTo>
                  <a:cubicBezTo>
                    <a:pt x="156" y="26"/>
                    <a:pt x="156" y="26"/>
                    <a:pt x="156" y="26"/>
                  </a:cubicBezTo>
                  <a:cubicBezTo>
                    <a:pt x="153" y="27"/>
                    <a:pt x="153" y="27"/>
                    <a:pt x="153" y="27"/>
                  </a:cubicBezTo>
                  <a:cubicBezTo>
                    <a:pt x="149" y="29"/>
                    <a:pt x="149" y="29"/>
                    <a:pt x="149" y="29"/>
                  </a:cubicBezTo>
                  <a:cubicBezTo>
                    <a:pt x="146" y="27"/>
                    <a:pt x="146" y="27"/>
                    <a:pt x="146" y="27"/>
                  </a:cubicBezTo>
                  <a:cubicBezTo>
                    <a:pt x="145" y="26"/>
                    <a:pt x="145" y="26"/>
                    <a:pt x="145" y="26"/>
                  </a:cubicBezTo>
                  <a:cubicBezTo>
                    <a:pt x="143" y="26"/>
                    <a:pt x="143" y="26"/>
                    <a:pt x="143" y="26"/>
                  </a:cubicBezTo>
                  <a:cubicBezTo>
                    <a:pt x="142" y="26"/>
                    <a:pt x="142" y="26"/>
                    <a:pt x="142" y="26"/>
                  </a:cubicBezTo>
                  <a:cubicBezTo>
                    <a:pt x="140" y="26"/>
                    <a:pt x="140" y="26"/>
                    <a:pt x="140" y="26"/>
                  </a:cubicBezTo>
                  <a:cubicBezTo>
                    <a:pt x="139" y="26"/>
                    <a:pt x="139" y="26"/>
                    <a:pt x="139" y="26"/>
                  </a:cubicBezTo>
                  <a:cubicBezTo>
                    <a:pt x="138" y="24"/>
                    <a:pt x="138" y="24"/>
                    <a:pt x="138" y="24"/>
                  </a:cubicBezTo>
                  <a:cubicBezTo>
                    <a:pt x="136" y="20"/>
                    <a:pt x="136" y="20"/>
                    <a:pt x="136" y="20"/>
                  </a:cubicBezTo>
                  <a:cubicBezTo>
                    <a:pt x="135" y="17"/>
                    <a:pt x="135" y="17"/>
                    <a:pt x="135" y="17"/>
                  </a:cubicBezTo>
                  <a:cubicBezTo>
                    <a:pt x="133" y="16"/>
                    <a:pt x="133" y="16"/>
                    <a:pt x="133" y="16"/>
                  </a:cubicBezTo>
                  <a:cubicBezTo>
                    <a:pt x="132" y="16"/>
                    <a:pt x="132" y="16"/>
                    <a:pt x="132" y="16"/>
                  </a:cubicBezTo>
                  <a:cubicBezTo>
                    <a:pt x="130" y="16"/>
                    <a:pt x="130" y="16"/>
                    <a:pt x="130" y="16"/>
                  </a:cubicBezTo>
                  <a:cubicBezTo>
                    <a:pt x="126" y="16"/>
                    <a:pt x="126" y="16"/>
                    <a:pt x="126" y="16"/>
                  </a:cubicBezTo>
                  <a:cubicBezTo>
                    <a:pt x="123" y="14"/>
                    <a:pt x="123" y="14"/>
                    <a:pt x="123" y="14"/>
                  </a:cubicBezTo>
                  <a:cubicBezTo>
                    <a:pt x="123" y="13"/>
                    <a:pt x="123" y="13"/>
                    <a:pt x="123" y="13"/>
                  </a:cubicBezTo>
                  <a:cubicBezTo>
                    <a:pt x="123" y="11"/>
                    <a:pt x="123" y="11"/>
                    <a:pt x="123" y="11"/>
                  </a:cubicBezTo>
                  <a:cubicBezTo>
                    <a:pt x="122" y="10"/>
                    <a:pt x="122" y="10"/>
                    <a:pt x="122" y="10"/>
                  </a:cubicBezTo>
                  <a:cubicBezTo>
                    <a:pt x="123" y="9"/>
                    <a:pt x="123" y="9"/>
                    <a:pt x="123" y="9"/>
                  </a:cubicBezTo>
                  <a:cubicBezTo>
                    <a:pt x="125" y="9"/>
                    <a:pt x="125" y="9"/>
                    <a:pt x="125" y="9"/>
                  </a:cubicBezTo>
                  <a:cubicBezTo>
                    <a:pt x="123" y="6"/>
                    <a:pt x="123" y="6"/>
                    <a:pt x="123" y="6"/>
                  </a:cubicBezTo>
                  <a:cubicBezTo>
                    <a:pt x="121" y="5"/>
                    <a:pt x="121" y="5"/>
                    <a:pt x="121" y="5"/>
                  </a:cubicBezTo>
                  <a:cubicBezTo>
                    <a:pt x="120" y="4"/>
                    <a:pt x="120" y="4"/>
                    <a:pt x="120" y="4"/>
                  </a:cubicBezTo>
                  <a:cubicBezTo>
                    <a:pt x="119" y="1"/>
                    <a:pt x="119" y="1"/>
                    <a:pt x="119" y="1"/>
                  </a:cubicBezTo>
                  <a:cubicBezTo>
                    <a:pt x="118" y="0"/>
                    <a:pt x="118" y="0"/>
                    <a:pt x="118" y="0"/>
                  </a:cubicBezTo>
                  <a:cubicBezTo>
                    <a:pt x="116" y="0"/>
                    <a:pt x="116" y="0"/>
                    <a:pt x="116" y="0"/>
                  </a:cubicBezTo>
                  <a:cubicBezTo>
                    <a:pt x="113" y="1"/>
                    <a:pt x="113" y="1"/>
                    <a:pt x="113" y="1"/>
                  </a:cubicBezTo>
                  <a:cubicBezTo>
                    <a:pt x="109" y="1"/>
                    <a:pt x="109" y="1"/>
                    <a:pt x="109" y="1"/>
                  </a:cubicBezTo>
                  <a:cubicBezTo>
                    <a:pt x="106" y="1"/>
                    <a:pt x="106" y="1"/>
                    <a:pt x="106" y="1"/>
                  </a:cubicBezTo>
                  <a:cubicBezTo>
                    <a:pt x="103" y="0"/>
                    <a:pt x="103" y="0"/>
                    <a:pt x="103" y="0"/>
                  </a:cubicBezTo>
                  <a:cubicBezTo>
                    <a:pt x="102" y="0"/>
                    <a:pt x="102" y="0"/>
                    <a:pt x="102" y="0"/>
                  </a:cubicBezTo>
                  <a:cubicBezTo>
                    <a:pt x="102" y="3"/>
                    <a:pt x="102" y="3"/>
                    <a:pt x="102" y="3"/>
                  </a:cubicBezTo>
                  <a:cubicBezTo>
                    <a:pt x="100" y="4"/>
                    <a:pt x="100" y="4"/>
                    <a:pt x="100" y="4"/>
                  </a:cubicBezTo>
                  <a:cubicBezTo>
                    <a:pt x="97" y="4"/>
                    <a:pt x="97" y="4"/>
                    <a:pt x="97" y="4"/>
                  </a:cubicBezTo>
                  <a:cubicBezTo>
                    <a:pt x="93" y="4"/>
                    <a:pt x="93" y="4"/>
                    <a:pt x="93" y="4"/>
                  </a:cubicBezTo>
                  <a:cubicBezTo>
                    <a:pt x="90" y="4"/>
                    <a:pt x="90" y="4"/>
                    <a:pt x="90" y="4"/>
                  </a:cubicBezTo>
                  <a:cubicBezTo>
                    <a:pt x="89" y="4"/>
                    <a:pt x="89" y="4"/>
                    <a:pt x="89" y="4"/>
                  </a:cubicBezTo>
                  <a:cubicBezTo>
                    <a:pt x="87" y="4"/>
                    <a:pt x="87" y="4"/>
                    <a:pt x="87" y="4"/>
                  </a:cubicBezTo>
                  <a:cubicBezTo>
                    <a:pt x="86" y="7"/>
                    <a:pt x="86" y="7"/>
                    <a:pt x="86" y="7"/>
                  </a:cubicBezTo>
                  <a:cubicBezTo>
                    <a:pt x="85" y="10"/>
                    <a:pt x="85" y="10"/>
                    <a:pt x="85" y="10"/>
                  </a:cubicBezTo>
                  <a:cubicBezTo>
                    <a:pt x="85" y="11"/>
                    <a:pt x="85" y="11"/>
                    <a:pt x="85" y="11"/>
                  </a:cubicBezTo>
                  <a:cubicBezTo>
                    <a:pt x="86" y="14"/>
                    <a:pt x="86" y="14"/>
                    <a:pt x="86" y="14"/>
                  </a:cubicBezTo>
                  <a:cubicBezTo>
                    <a:pt x="85" y="14"/>
                    <a:pt x="85" y="14"/>
                    <a:pt x="85" y="14"/>
                  </a:cubicBezTo>
                  <a:cubicBezTo>
                    <a:pt x="83" y="14"/>
                    <a:pt x="83" y="14"/>
                    <a:pt x="83" y="14"/>
                  </a:cubicBezTo>
                  <a:cubicBezTo>
                    <a:pt x="80" y="11"/>
                    <a:pt x="80" y="11"/>
                    <a:pt x="80" y="11"/>
                  </a:cubicBezTo>
                  <a:cubicBezTo>
                    <a:pt x="79" y="11"/>
                    <a:pt x="79" y="11"/>
                    <a:pt x="79" y="11"/>
                  </a:cubicBezTo>
                  <a:cubicBezTo>
                    <a:pt x="77" y="11"/>
                    <a:pt x="77" y="11"/>
                    <a:pt x="77" y="11"/>
                  </a:cubicBezTo>
                  <a:cubicBezTo>
                    <a:pt x="75" y="13"/>
                    <a:pt x="75" y="13"/>
                    <a:pt x="75" y="13"/>
                  </a:cubicBezTo>
                  <a:cubicBezTo>
                    <a:pt x="73" y="13"/>
                    <a:pt x="73" y="13"/>
                    <a:pt x="73" y="13"/>
                  </a:cubicBezTo>
                  <a:cubicBezTo>
                    <a:pt x="72" y="13"/>
                    <a:pt x="72" y="13"/>
                    <a:pt x="72" y="13"/>
                  </a:cubicBezTo>
                  <a:cubicBezTo>
                    <a:pt x="70" y="10"/>
                    <a:pt x="70" y="10"/>
                    <a:pt x="70" y="10"/>
                  </a:cubicBezTo>
                  <a:cubicBezTo>
                    <a:pt x="67" y="10"/>
                    <a:pt x="67" y="10"/>
                    <a:pt x="67" y="10"/>
                  </a:cubicBezTo>
                  <a:cubicBezTo>
                    <a:pt x="66" y="11"/>
                    <a:pt x="66" y="11"/>
                    <a:pt x="66" y="11"/>
                  </a:cubicBezTo>
                  <a:cubicBezTo>
                    <a:pt x="66" y="13"/>
                    <a:pt x="66" y="13"/>
                    <a:pt x="66" y="13"/>
                  </a:cubicBezTo>
                  <a:cubicBezTo>
                    <a:pt x="65" y="10"/>
                    <a:pt x="65" y="10"/>
                    <a:pt x="65" y="10"/>
                  </a:cubicBezTo>
                  <a:cubicBezTo>
                    <a:pt x="62" y="11"/>
                    <a:pt x="62" y="11"/>
                    <a:pt x="62" y="11"/>
                  </a:cubicBezTo>
                  <a:cubicBezTo>
                    <a:pt x="59" y="10"/>
                    <a:pt x="59" y="10"/>
                    <a:pt x="59" y="10"/>
                  </a:cubicBezTo>
                  <a:cubicBezTo>
                    <a:pt x="57" y="10"/>
                    <a:pt x="57" y="10"/>
                    <a:pt x="57" y="10"/>
                  </a:cubicBezTo>
                  <a:cubicBezTo>
                    <a:pt x="56" y="11"/>
                    <a:pt x="56" y="11"/>
                    <a:pt x="56" y="11"/>
                  </a:cubicBezTo>
                  <a:cubicBezTo>
                    <a:pt x="54" y="10"/>
                    <a:pt x="54" y="10"/>
                    <a:pt x="54" y="10"/>
                  </a:cubicBezTo>
                  <a:cubicBezTo>
                    <a:pt x="53" y="10"/>
                    <a:pt x="53" y="10"/>
                    <a:pt x="53" y="10"/>
                  </a:cubicBezTo>
                  <a:cubicBezTo>
                    <a:pt x="50" y="10"/>
                    <a:pt x="50" y="10"/>
                    <a:pt x="50" y="10"/>
                  </a:cubicBezTo>
                  <a:cubicBezTo>
                    <a:pt x="49" y="9"/>
                    <a:pt x="49" y="9"/>
                    <a:pt x="49" y="9"/>
                  </a:cubicBezTo>
                  <a:cubicBezTo>
                    <a:pt x="46" y="7"/>
                    <a:pt x="46" y="7"/>
                    <a:pt x="46" y="7"/>
                  </a:cubicBezTo>
                  <a:cubicBezTo>
                    <a:pt x="43" y="7"/>
                    <a:pt x="43" y="7"/>
                    <a:pt x="43" y="7"/>
                  </a:cubicBezTo>
                  <a:cubicBezTo>
                    <a:pt x="39" y="6"/>
                    <a:pt x="39" y="6"/>
                    <a:pt x="39" y="6"/>
                  </a:cubicBezTo>
                  <a:cubicBezTo>
                    <a:pt x="34" y="6"/>
                    <a:pt x="34" y="6"/>
                    <a:pt x="34" y="6"/>
                  </a:cubicBezTo>
                  <a:cubicBezTo>
                    <a:pt x="26" y="6"/>
                    <a:pt x="26" y="6"/>
                    <a:pt x="26" y="6"/>
                  </a:cubicBezTo>
                  <a:cubicBezTo>
                    <a:pt x="23" y="6"/>
                    <a:pt x="23" y="6"/>
                    <a:pt x="23" y="6"/>
                  </a:cubicBezTo>
                  <a:cubicBezTo>
                    <a:pt x="20" y="7"/>
                    <a:pt x="20" y="7"/>
                    <a:pt x="20" y="7"/>
                  </a:cubicBezTo>
                  <a:cubicBezTo>
                    <a:pt x="17" y="10"/>
                    <a:pt x="17" y="10"/>
                    <a:pt x="17" y="10"/>
                  </a:cubicBezTo>
                  <a:cubicBezTo>
                    <a:pt x="14" y="10"/>
                    <a:pt x="14" y="10"/>
                    <a:pt x="14" y="10"/>
                  </a:cubicBezTo>
                  <a:cubicBezTo>
                    <a:pt x="13" y="10"/>
                    <a:pt x="13" y="10"/>
                    <a:pt x="13" y="10"/>
                  </a:cubicBezTo>
                  <a:cubicBezTo>
                    <a:pt x="13" y="11"/>
                    <a:pt x="13" y="11"/>
                    <a:pt x="13" y="11"/>
                  </a:cubicBezTo>
                  <a:cubicBezTo>
                    <a:pt x="13" y="13"/>
                    <a:pt x="13" y="13"/>
                    <a:pt x="13" y="13"/>
                  </a:cubicBezTo>
                  <a:cubicBezTo>
                    <a:pt x="14" y="16"/>
                    <a:pt x="14" y="16"/>
                    <a:pt x="14" y="16"/>
                  </a:cubicBezTo>
                  <a:cubicBezTo>
                    <a:pt x="17" y="18"/>
                    <a:pt x="17" y="18"/>
                    <a:pt x="17" y="18"/>
                  </a:cubicBezTo>
                  <a:cubicBezTo>
                    <a:pt x="17" y="19"/>
                    <a:pt x="17" y="19"/>
                    <a:pt x="17" y="19"/>
                  </a:cubicBezTo>
                  <a:cubicBezTo>
                    <a:pt x="19" y="20"/>
                    <a:pt x="19" y="20"/>
                    <a:pt x="19" y="20"/>
                  </a:cubicBezTo>
                  <a:cubicBezTo>
                    <a:pt x="17" y="21"/>
                    <a:pt x="17" y="21"/>
                    <a:pt x="17" y="21"/>
                  </a:cubicBezTo>
                  <a:cubicBezTo>
                    <a:pt x="19" y="23"/>
                    <a:pt x="19" y="23"/>
                    <a:pt x="19" y="23"/>
                  </a:cubicBezTo>
                  <a:cubicBezTo>
                    <a:pt x="19" y="24"/>
                    <a:pt x="19" y="24"/>
                    <a:pt x="19" y="24"/>
                  </a:cubicBezTo>
                  <a:cubicBezTo>
                    <a:pt x="14" y="26"/>
                    <a:pt x="14" y="26"/>
                    <a:pt x="14" y="26"/>
                  </a:cubicBezTo>
                  <a:cubicBezTo>
                    <a:pt x="9" y="31"/>
                    <a:pt x="9" y="31"/>
                    <a:pt x="9" y="31"/>
                  </a:cubicBezTo>
                  <a:cubicBezTo>
                    <a:pt x="6" y="36"/>
                    <a:pt x="6" y="36"/>
                    <a:pt x="6" y="36"/>
                  </a:cubicBezTo>
                  <a:cubicBezTo>
                    <a:pt x="6" y="37"/>
                    <a:pt x="6" y="37"/>
                    <a:pt x="6" y="37"/>
                  </a:cubicBezTo>
                  <a:cubicBezTo>
                    <a:pt x="6" y="38"/>
                    <a:pt x="6" y="38"/>
                    <a:pt x="6" y="38"/>
                  </a:cubicBezTo>
                  <a:cubicBezTo>
                    <a:pt x="6" y="39"/>
                    <a:pt x="6" y="39"/>
                    <a:pt x="6" y="39"/>
                  </a:cubicBezTo>
                  <a:cubicBezTo>
                    <a:pt x="6" y="40"/>
                    <a:pt x="6" y="40"/>
                    <a:pt x="6" y="40"/>
                  </a:cubicBezTo>
                  <a:cubicBezTo>
                    <a:pt x="6" y="42"/>
                    <a:pt x="6" y="42"/>
                    <a:pt x="6" y="42"/>
                  </a:cubicBezTo>
                  <a:cubicBezTo>
                    <a:pt x="7" y="43"/>
                    <a:pt x="7" y="43"/>
                    <a:pt x="7" y="43"/>
                  </a:cubicBezTo>
                  <a:cubicBezTo>
                    <a:pt x="7" y="44"/>
                    <a:pt x="7" y="44"/>
                    <a:pt x="7" y="44"/>
                  </a:cubicBezTo>
                  <a:cubicBezTo>
                    <a:pt x="7" y="44"/>
                    <a:pt x="7" y="44"/>
                    <a:pt x="7" y="44"/>
                  </a:cubicBezTo>
                  <a:cubicBezTo>
                    <a:pt x="6" y="43"/>
                    <a:pt x="6" y="43"/>
                    <a:pt x="6" y="43"/>
                  </a:cubicBezTo>
                  <a:cubicBezTo>
                    <a:pt x="4" y="43"/>
                    <a:pt x="4" y="43"/>
                    <a:pt x="4" y="43"/>
                  </a:cubicBezTo>
                  <a:cubicBezTo>
                    <a:pt x="3" y="46"/>
                    <a:pt x="3" y="46"/>
                    <a:pt x="3" y="46"/>
                  </a:cubicBezTo>
                  <a:cubicBezTo>
                    <a:pt x="1" y="49"/>
                    <a:pt x="1" y="49"/>
                    <a:pt x="1" y="49"/>
                  </a:cubicBezTo>
                  <a:cubicBezTo>
                    <a:pt x="0" y="52"/>
                    <a:pt x="0" y="52"/>
                    <a:pt x="0" y="52"/>
                  </a:cubicBezTo>
                  <a:cubicBezTo>
                    <a:pt x="0" y="53"/>
                    <a:pt x="0" y="53"/>
                    <a:pt x="0" y="53"/>
                  </a:cubicBezTo>
                  <a:cubicBezTo>
                    <a:pt x="1" y="53"/>
                    <a:pt x="1" y="53"/>
                    <a:pt x="1" y="53"/>
                  </a:cubicBezTo>
                  <a:cubicBezTo>
                    <a:pt x="3" y="53"/>
                    <a:pt x="3" y="53"/>
                    <a:pt x="3" y="53"/>
                  </a:cubicBezTo>
                  <a:cubicBezTo>
                    <a:pt x="7" y="56"/>
                    <a:pt x="7" y="56"/>
                    <a:pt x="7" y="56"/>
                  </a:cubicBezTo>
                  <a:cubicBezTo>
                    <a:pt x="9" y="57"/>
                    <a:pt x="9" y="57"/>
                    <a:pt x="9" y="57"/>
                  </a:cubicBezTo>
                  <a:cubicBezTo>
                    <a:pt x="9" y="59"/>
                    <a:pt x="9" y="59"/>
                    <a:pt x="9" y="59"/>
                  </a:cubicBezTo>
                  <a:cubicBezTo>
                    <a:pt x="10" y="57"/>
                    <a:pt x="10" y="57"/>
                    <a:pt x="10" y="57"/>
                  </a:cubicBezTo>
                  <a:cubicBezTo>
                    <a:pt x="13" y="57"/>
                    <a:pt x="13" y="57"/>
                    <a:pt x="13" y="57"/>
                  </a:cubicBezTo>
                  <a:cubicBezTo>
                    <a:pt x="16" y="57"/>
                    <a:pt x="16" y="57"/>
                    <a:pt x="16" y="57"/>
                  </a:cubicBezTo>
                  <a:cubicBezTo>
                    <a:pt x="20" y="59"/>
                    <a:pt x="20" y="59"/>
                    <a:pt x="20" y="59"/>
                  </a:cubicBezTo>
                  <a:cubicBezTo>
                    <a:pt x="24" y="59"/>
                    <a:pt x="24" y="59"/>
                    <a:pt x="24" y="59"/>
                  </a:cubicBezTo>
                  <a:cubicBezTo>
                    <a:pt x="27" y="59"/>
                    <a:pt x="27" y="59"/>
                    <a:pt x="27" y="59"/>
                  </a:cubicBezTo>
                  <a:cubicBezTo>
                    <a:pt x="30" y="62"/>
                    <a:pt x="30" y="62"/>
                    <a:pt x="30" y="62"/>
                  </a:cubicBezTo>
                  <a:cubicBezTo>
                    <a:pt x="32" y="62"/>
                    <a:pt x="32" y="62"/>
                    <a:pt x="32" y="62"/>
                  </a:cubicBezTo>
                  <a:cubicBezTo>
                    <a:pt x="34" y="60"/>
                    <a:pt x="34" y="60"/>
                    <a:pt x="34" y="60"/>
                  </a:cubicBezTo>
                  <a:cubicBezTo>
                    <a:pt x="36" y="59"/>
                    <a:pt x="36" y="59"/>
                    <a:pt x="36" y="59"/>
                  </a:cubicBezTo>
                  <a:cubicBezTo>
                    <a:pt x="37" y="59"/>
                    <a:pt x="37" y="59"/>
                    <a:pt x="37" y="59"/>
                  </a:cubicBezTo>
                  <a:cubicBezTo>
                    <a:pt x="43" y="59"/>
                    <a:pt x="43" y="59"/>
                    <a:pt x="43" y="59"/>
                  </a:cubicBezTo>
                  <a:cubicBezTo>
                    <a:pt x="44" y="57"/>
                    <a:pt x="44" y="57"/>
                    <a:pt x="44" y="57"/>
                  </a:cubicBezTo>
                  <a:cubicBezTo>
                    <a:pt x="44" y="56"/>
                    <a:pt x="44" y="56"/>
                    <a:pt x="44" y="56"/>
                  </a:cubicBezTo>
                  <a:cubicBezTo>
                    <a:pt x="47" y="54"/>
                    <a:pt x="47" y="54"/>
                    <a:pt x="47" y="54"/>
                  </a:cubicBezTo>
                  <a:cubicBezTo>
                    <a:pt x="49" y="54"/>
                    <a:pt x="49" y="54"/>
                    <a:pt x="49" y="54"/>
                  </a:cubicBezTo>
                  <a:cubicBezTo>
                    <a:pt x="50" y="53"/>
                    <a:pt x="50" y="53"/>
                    <a:pt x="50" y="53"/>
                  </a:cubicBezTo>
                  <a:cubicBezTo>
                    <a:pt x="52" y="53"/>
                    <a:pt x="52" y="53"/>
                    <a:pt x="52" y="53"/>
                  </a:cubicBezTo>
                  <a:cubicBezTo>
                    <a:pt x="54" y="53"/>
                    <a:pt x="54" y="53"/>
                    <a:pt x="54" y="53"/>
                  </a:cubicBezTo>
                  <a:cubicBezTo>
                    <a:pt x="57" y="52"/>
                    <a:pt x="57" y="52"/>
                    <a:pt x="57" y="52"/>
                  </a:cubicBezTo>
                  <a:cubicBezTo>
                    <a:pt x="59" y="52"/>
                    <a:pt x="59" y="52"/>
                    <a:pt x="59" y="52"/>
                  </a:cubicBezTo>
                  <a:cubicBezTo>
                    <a:pt x="62" y="53"/>
                    <a:pt x="62" y="53"/>
                    <a:pt x="62" y="53"/>
                  </a:cubicBezTo>
                  <a:cubicBezTo>
                    <a:pt x="63" y="56"/>
                    <a:pt x="63" y="56"/>
                    <a:pt x="63" y="56"/>
                  </a:cubicBezTo>
                  <a:cubicBezTo>
                    <a:pt x="66" y="56"/>
                    <a:pt x="66" y="56"/>
                    <a:pt x="66" y="56"/>
                  </a:cubicBezTo>
                  <a:cubicBezTo>
                    <a:pt x="67" y="56"/>
                    <a:pt x="67" y="56"/>
                    <a:pt x="67" y="56"/>
                  </a:cubicBezTo>
                  <a:cubicBezTo>
                    <a:pt x="67" y="57"/>
                    <a:pt x="67" y="57"/>
                    <a:pt x="67" y="57"/>
                  </a:cubicBezTo>
                  <a:cubicBezTo>
                    <a:pt x="69" y="56"/>
                    <a:pt x="69" y="56"/>
                    <a:pt x="69" y="56"/>
                  </a:cubicBezTo>
                  <a:cubicBezTo>
                    <a:pt x="72" y="57"/>
                    <a:pt x="72" y="57"/>
                    <a:pt x="72" y="57"/>
                  </a:cubicBezTo>
                  <a:cubicBezTo>
                    <a:pt x="72" y="59"/>
                    <a:pt x="72" y="59"/>
                    <a:pt x="72" y="59"/>
                  </a:cubicBezTo>
                  <a:cubicBezTo>
                    <a:pt x="73" y="59"/>
                    <a:pt x="73" y="59"/>
                    <a:pt x="73" y="59"/>
                  </a:cubicBezTo>
                  <a:cubicBezTo>
                    <a:pt x="75" y="59"/>
                    <a:pt x="75" y="59"/>
                    <a:pt x="75" y="59"/>
                  </a:cubicBezTo>
                  <a:cubicBezTo>
                    <a:pt x="75" y="60"/>
                    <a:pt x="75" y="60"/>
                    <a:pt x="75" y="60"/>
                  </a:cubicBezTo>
                  <a:cubicBezTo>
                    <a:pt x="77" y="64"/>
                    <a:pt x="77" y="64"/>
                    <a:pt x="77" y="64"/>
                  </a:cubicBezTo>
                  <a:cubicBezTo>
                    <a:pt x="79" y="67"/>
                    <a:pt x="79" y="67"/>
                    <a:pt x="79" y="67"/>
                  </a:cubicBezTo>
                  <a:cubicBezTo>
                    <a:pt x="80" y="67"/>
                    <a:pt x="80" y="67"/>
                    <a:pt x="80" y="67"/>
                  </a:cubicBezTo>
                  <a:cubicBezTo>
                    <a:pt x="80" y="69"/>
                    <a:pt x="80" y="69"/>
                    <a:pt x="80" y="69"/>
                  </a:cubicBezTo>
                  <a:cubicBezTo>
                    <a:pt x="80" y="70"/>
                    <a:pt x="80" y="70"/>
                    <a:pt x="80" y="70"/>
                  </a:cubicBezTo>
                  <a:cubicBezTo>
                    <a:pt x="82" y="70"/>
                    <a:pt x="82" y="70"/>
                    <a:pt x="82" y="70"/>
                  </a:cubicBezTo>
                  <a:cubicBezTo>
                    <a:pt x="83" y="73"/>
                    <a:pt x="83" y="73"/>
                    <a:pt x="83" y="73"/>
                  </a:cubicBezTo>
                  <a:cubicBezTo>
                    <a:pt x="86" y="76"/>
                    <a:pt x="86" y="76"/>
                    <a:pt x="86" y="76"/>
                  </a:cubicBezTo>
                  <a:cubicBezTo>
                    <a:pt x="85" y="77"/>
                    <a:pt x="85" y="77"/>
                    <a:pt x="85" y="77"/>
                  </a:cubicBezTo>
                  <a:cubicBezTo>
                    <a:pt x="87" y="79"/>
                    <a:pt x="87" y="79"/>
                    <a:pt x="87" y="79"/>
                  </a:cubicBezTo>
                  <a:cubicBezTo>
                    <a:pt x="85" y="80"/>
                    <a:pt x="85" y="80"/>
                    <a:pt x="85" y="80"/>
                  </a:cubicBezTo>
                  <a:cubicBezTo>
                    <a:pt x="83" y="79"/>
                    <a:pt x="83" y="79"/>
                    <a:pt x="83" y="79"/>
                  </a:cubicBezTo>
                  <a:cubicBezTo>
                    <a:pt x="80" y="79"/>
                    <a:pt x="80" y="79"/>
                    <a:pt x="80" y="79"/>
                  </a:cubicBezTo>
                  <a:cubicBezTo>
                    <a:pt x="79" y="79"/>
                    <a:pt x="79" y="79"/>
                    <a:pt x="79" y="79"/>
                  </a:cubicBezTo>
                  <a:cubicBezTo>
                    <a:pt x="77" y="77"/>
                    <a:pt x="77" y="77"/>
                    <a:pt x="77" y="77"/>
                  </a:cubicBezTo>
                  <a:cubicBezTo>
                    <a:pt x="76" y="79"/>
                    <a:pt x="76" y="79"/>
                    <a:pt x="76" y="79"/>
                  </a:cubicBezTo>
                  <a:cubicBezTo>
                    <a:pt x="76" y="80"/>
                    <a:pt x="76" y="80"/>
                    <a:pt x="76" y="80"/>
                  </a:cubicBezTo>
                  <a:cubicBezTo>
                    <a:pt x="76" y="83"/>
                    <a:pt x="76" y="83"/>
                    <a:pt x="76" y="83"/>
                  </a:cubicBezTo>
                  <a:cubicBezTo>
                    <a:pt x="75" y="85"/>
                    <a:pt x="75" y="85"/>
                    <a:pt x="75" y="85"/>
                  </a:cubicBezTo>
                  <a:cubicBezTo>
                    <a:pt x="73" y="87"/>
                    <a:pt x="73" y="87"/>
                    <a:pt x="73" y="87"/>
                  </a:cubicBezTo>
                  <a:cubicBezTo>
                    <a:pt x="72" y="90"/>
                    <a:pt x="72" y="90"/>
                    <a:pt x="72" y="90"/>
                  </a:cubicBezTo>
                  <a:cubicBezTo>
                    <a:pt x="70" y="92"/>
                    <a:pt x="70" y="92"/>
                    <a:pt x="70" y="92"/>
                  </a:cubicBezTo>
                  <a:cubicBezTo>
                    <a:pt x="69" y="92"/>
                    <a:pt x="69" y="92"/>
                    <a:pt x="69" y="92"/>
                  </a:cubicBezTo>
                  <a:cubicBezTo>
                    <a:pt x="70" y="93"/>
                    <a:pt x="70" y="93"/>
                    <a:pt x="70" y="93"/>
                  </a:cubicBezTo>
                  <a:cubicBezTo>
                    <a:pt x="73" y="95"/>
                    <a:pt x="73" y="95"/>
                    <a:pt x="73" y="95"/>
                  </a:cubicBezTo>
                  <a:cubicBezTo>
                    <a:pt x="75" y="95"/>
                    <a:pt x="75" y="95"/>
                    <a:pt x="75" y="95"/>
                  </a:cubicBezTo>
                  <a:cubicBezTo>
                    <a:pt x="77" y="93"/>
                    <a:pt x="77" y="93"/>
                    <a:pt x="77" y="93"/>
                  </a:cubicBezTo>
                  <a:cubicBezTo>
                    <a:pt x="79" y="92"/>
                    <a:pt x="79" y="92"/>
                    <a:pt x="79" y="92"/>
                  </a:cubicBezTo>
                  <a:cubicBezTo>
                    <a:pt x="82" y="92"/>
                    <a:pt x="82" y="92"/>
                    <a:pt x="82" y="92"/>
                  </a:cubicBezTo>
                  <a:cubicBezTo>
                    <a:pt x="83" y="93"/>
                    <a:pt x="83" y="93"/>
                    <a:pt x="83" y="93"/>
                  </a:cubicBezTo>
                  <a:cubicBezTo>
                    <a:pt x="85" y="95"/>
                    <a:pt x="85" y="95"/>
                    <a:pt x="85" y="95"/>
                  </a:cubicBezTo>
                  <a:cubicBezTo>
                    <a:pt x="85" y="93"/>
                    <a:pt x="85" y="93"/>
                    <a:pt x="85" y="93"/>
                  </a:cubicBezTo>
                  <a:cubicBezTo>
                    <a:pt x="83" y="92"/>
                    <a:pt x="83" y="92"/>
                    <a:pt x="83" y="92"/>
                  </a:cubicBezTo>
                  <a:cubicBezTo>
                    <a:pt x="85" y="90"/>
                    <a:pt x="85" y="90"/>
                    <a:pt x="85" y="90"/>
                  </a:cubicBezTo>
                  <a:cubicBezTo>
                    <a:pt x="83" y="90"/>
                    <a:pt x="83" y="90"/>
                    <a:pt x="83" y="90"/>
                  </a:cubicBezTo>
                  <a:cubicBezTo>
                    <a:pt x="83" y="87"/>
                    <a:pt x="83" y="87"/>
                    <a:pt x="83" y="87"/>
                  </a:cubicBezTo>
                  <a:cubicBezTo>
                    <a:pt x="85" y="89"/>
                    <a:pt x="85" y="89"/>
                    <a:pt x="85" y="89"/>
                  </a:cubicBezTo>
                  <a:cubicBezTo>
                    <a:pt x="86" y="89"/>
                    <a:pt x="86" y="89"/>
                    <a:pt x="86" y="89"/>
                  </a:cubicBezTo>
                  <a:cubicBezTo>
                    <a:pt x="89" y="86"/>
                    <a:pt x="89" y="86"/>
                    <a:pt x="89" y="86"/>
                  </a:cubicBezTo>
                  <a:cubicBezTo>
                    <a:pt x="88" y="88"/>
                    <a:pt x="88" y="88"/>
                    <a:pt x="88" y="88"/>
                  </a:cubicBezTo>
                  <a:cubicBezTo>
                    <a:pt x="89" y="87"/>
                    <a:pt x="89" y="87"/>
                    <a:pt x="89" y="87"/>
                  </a:cubicBezTo>
                  <a:cubicBezTo>
                    <a:pt x="90" y="85"/>
                    <a:pt x="90" y="85"/>
                    <a:pt x="90" y="85"/>
                  </a:cubicBezTo>
                  <a:cubicBezTo>
                    <a:pt x="94" y="85"/>
                    <a:pt x="100" y="84"/>
                    <a:pt x="101" y="83"/>
                  </a:cubicBezTo>
                  <a:cubicBezTo>
                    <a:pt x="101" y="82"/>
                    <a:pt x="101" y="80"/>
                    <a:pt x="101" y="76"/>
                  </a:cubicBezTo>
                  <a:cubicBezTo>
                    <a:pt x="102" y="76"/>
                    <a:pt x="102" y="76"/>
                    <a:pt x="102" y="76"/>
                  </a:cubicBezTo>
                  <a:cubicBezTo>
                    <a:pt x="102" y="74"/>
                    <a:pt x="102" y="74"/>
                    <a:pt x="102" y="74"/>
                  </a:cubicBezTo>
                  <a:cubicBezTo>
                    <a:pt x="103" y="74"/>
                    <a:pt x="103" y="74"/>
                    <a:pt x="103" y="74"/>
                  </a:cubicBezTo>
                  <a:cubicBezTo>
                    <a:pt x="103" y="76"/>
                    <a:pt x="103" y="76"/>
                    <a:pt x="103" y="76"/>
                  </a:cubicBezTo>
                  <a:cubicBezTo>
                    <a:pt x="105" y="76"/>
                    <a:pt x="105" y="76"/>
                    <a:pt x="105" y="76"/>
                  </a:cubicBezTo>
                  <a:cubicBezTo>
                    <a:pt x="106" y="76"/>
                    <a:pt x="106" y="76"/>
                    <a:pt x="106" y="76"/>
                  </a:cubicBezTo>
                  <a:cubicBezTo>
                    <a:pt x="106" y="73"/>
                    <a:pt x="106" y="73"/>
                    <a:pt x="106" y="73"/>
                  </a:cubicBezTo>
                  <a:cubicBezTo>
                    <a:pt x="108" y="76"/>
                    <a:pt x="108" y="76"/>
                    <a:pt x="108" y="76"/>
                  </a:cubicBezTo>
                  <a:cubicBezTo>
                    <a:pt x="109" y="76"/>
                    <a:pt x="109" y="76"/>
                    <a:pt x="109" y="76"/>
                  </a:cubicBezTo>
                  <a:cubicBezTo>
                    <a:pt x="110" y="77"/>
                    <a:pt x="110" y="77"/>
                    <a:pt x="110" y="77"/>
                  </a:cubicBezTo>
                  <a:cubicBezTo>
                    <a:pt x="109" y="77"/>
                    <a:pt x="109" y="77"/>
                    <a:pt x="109" y="77"/>
                  </a:cubicBezTo>
                  <a:cubicBezTo>
                    <a:pt x="106" y="77"/>
                    <a:pt x="106" y="77"/>
                    <a:pt x="106" y="77"/>
                  </a:cubicBezTo>
                  <a:cubicBezTo>
                    <a:pt x="105" y="77"/>
                    <a:pt x="105" y="77"/>
                    <a:pt x="105" y="77"/>
                  </a:cubicBezTo>
                  <a:cubicBezTo>
                    <a:pt x="106" y="79"/>
                    <a:pt x="106" y="79"/>
                    <a:pt x="106" y="79"/>
                  </a:cubicBezTo>
                  <a:cubicBezTo>
                    <a:pt x="108" y="79"/>
                    <a:pt x="108" y="79"/>
                    <a:pt x="108" y="79"/>
                  </a:cubicBezTo>
                  <a:cubicBezTo>
                    <a:pt x="106" y="80"/>
                    <a:pt x="106" y="80"/>
                    <a:pt x="106" y="80"/>
                  </a:cubicBezTo>
                  <a:cubicBezTo>
                    <a:pt x="109" y="80"/>
                    <a:pt x="109" y="80"/>
                    <a:pt x="109" y="80"/>
                  </a:cubicBezTo>
                  <a:cubicBezTo>
                    <a:pt x="110" y="82"/>
                    <a:pt x="110" y="82"/>
                    <a:pt x="110" y="82"/>
                  </a:cubicBezTo>
                  <a:cubicBezTo>
                    <a:pt x="113" y="83"/>
                    <a:pt x="113" y="83"/>
                    <a:pt x="113" y="83"/>
                  </a:cubicBezTo>
                  <a:cubicBezTo>
                    <a:pt x="116" y="83"/>
                    <a:pt x="116" y="83"/>
                    <a:pt x="116" y="83"/>
                  </a:cubicBezTo>
                  <a:cubicBezTo>
                    <a:pt x="119" y="83"/>
                    <a:pt x="119" y="83"/>
                    <a:pt x="119" y="83"/>
                  </a:cubicBezTo>
                  <a:cubicBezTo>
                    <a:pt x="122" y="83"/>
                    <a:pt x="122" y="83"/>
                    <a:pt x="122" y="83"/>
                  </a:cubicBezTo>
                  <a:cubicBezTo>
                    <a:pt x="125" y="83"/>
                    <a:pt x="125" y="83"/>
                    <a:pt x="125" y="83"/>
                  </a:cubicBezTo>
                  <a:cubicBezTo>
                    <a:pt x="126" y="83"/>
                    <a:pt x="126" y="83"/>
                    <a:pt x="126" y="83"/>
                  </a:cubicBezTo>
                  <a:cubicBezTo>
                    <a:pt x="126" y="85"/>
                    <a:pt x="126" y="85"/>
                    <a:pt x="126" y="85"/>
                  </a:cubicBezTo>
                  <a:cubicBezTo>
                    <a:pt x="128" y="86"/>
                    <a:pt x="128" y="86"/>
                    <a:pt x="128" y="86"/>
                  </a:cubicBezTo>
                  <a:cubicBezTo>
                    <a:pt x="126" y="87"/>
                    <a:pt x="126" y="87"/>
                    <a:pt x="126" y="87"/>
                  </a:cubicBezTo>
                  <a:cubicBezTo>
                    <a:pt x="123" y="87"/>
                    <a:pt x="123" y="87"/>
                    <a:pt x="123" y="87"/>
                  </a:cubicBezTo>
                  <a:cubicBezTo>
                    <a:pt x="119" y="89"/>
                    <a:pt x="119" y="89"/>
                    <a:pt x="119" y="89"/>
                  </a:cubicBezTo>
                  <a:cubicBezTo>
                    <a:pt x="116" y="92"/>
                    <a:pt x="116" y="92"/>
                    <a:pt x="116" y="92"/>
                  </a:cubicBezTo>
                  <a:cubicBezTo>
                    <a:pt x="115" y="93"/>
                    <a:pt x="115" y="93"/>
                    <a:pt x="115" y="93"/>
                  </a:cubicBezTo>
                  <a:cubicBezTo>
                    <a:pt x="116" y="93"/>
                    <a:pt x="116" y="93"/>
                    <a:pt x="116" y="93"/>
                  </a:cubicBezTo>
                  <a:cubicBezTo>
                    <a:pt x="118" y="93"/>
                    <a:pt x="118" y="93"/>
                    <a:pt x="118" y="93"/>
                  </a:cubicBezTo>
                  <a:cubicBezTo>
                    <a:pt x="120" y="93"/>
                    <a:pt x="120" y="93"/>
                    <a:pt x="120" y="93"/>
                  </a:cubicBezTo>
                  <a:cubicBezTo>
                    <a:pt x="125" y="96"/>
                    <a:pt x="125" y="96"/>
                    <a:pt x="125" y="96"/>
                  </a:cubicBezTo>
                  <a:cubicBezTo>
                    <a:pt x="126" y="97"/>
                    <a:pt x="126" y="97"/>
                    <a:pt x="126" y="97"/>
                  </a:cubicBezTo>
                  <a:cubicBezTo>
                    <a:pt x="128" y="100"/>
                    <a:pt x="128" y="100"/>
                    <a:pt x="128" y="100"/>
                  </a:cubicBezTo>
                  <a:cubicBezTo>
                    <a:pt x="126" y="103"/>
                    <a:pt x="126" y="103"/>
                    <a:pt x="126" y="103"/>
                  </a:cubicBezTo>
                  <a:cubicBezTo>
                    <a:pt x="125" y="103"/>
                    <a:pt x="125" y="103"/>
                    <a:pt x="125" y="103"/>
                  </a:cubicBezTo>
                  <a:cubicBezTo>
                    <a:pt x="128" y="106"/>
                    <a:pt x="128" y="106"/>
                    <a:pt x="128" y="106"/>
                  </a:cubicBezTo>
                  <a:cubicBezTo>
                    <a:pt x="130" y="106"/>
                    <a:pt x="130" y="106"/>
                    <a:pt x="130" y="106"/>
                  </a:cubicBezTo>
                  <a:cubicBezTo>
                    <a:pt x="135" y="105"/>
                    <a:pt x="135" y="105"/>
                    <a:pt x="135" y="105"/>
                  </a:cubicBezTo>
                  <a:cubicBezTo>
                    <a:pt x="136" y="102"/>
                    <a:pt x="136" y="102"/>
                    <a:pt x="136" y="102"/>
                  </a:cubicBezTo>
                  <a:cubicBezTo>
                    <a:pt x="139" y="100"/>
                    <a:pt x="139" y="100"/>
                    <a:pt x="139" y="100"/>
                  </a:cubicBezTo>
                  <a:cubicBezTo>
                    <a:pt x="142" y="100"/>
                    <a:pt x="142" y="100"/>
                    <a:pt x="142" y="100"/>
                  </a:cubicBezTo>
                  <a:cubicBezTo>
                    <a:pt x="145" y="99"/>
                    <a:pt x="145" y="99"/>
                    <a:pt x="145" y="99"/>
                  </a:cubicBezTo>
                  <a:cubicBezTo>
                    <a:pt x="146" y="97"/>
                    <a:pt x="146" y="97"/>
                    <a:pt x="146" y="97"/>
                  </a:cubicBezTo>
                  <a:cubicBezTo>
                    <a:pt x="148" y="97"/>
                    <a:pt x="148" y="97"/>
                    <a:pt x="148" y="97"/>
                  </a:cubicBezTo>
                  <a:cubicBezTo>
                    <a:pt x="148" y="96"/>
                    <a:pt x="148" y="96"/>
                    <a:pt x="148" y="96"/>
                  </a:cubicBezTo>
                  <a:cubicBezTo>
                    <a:pt x="149" y="96"/>
                    <a:pt x="149" y="96"/>
                    <a:pt x="149" y="96"/>
                  </a:cubicBezTo>
                  <a:cubicBezTo>
                    <a:pt x="151" y="97"/>
                    <a:pt x="151" y="97"/>
                    <a:pt x="151" y="97"/>
                  </a:cubicBezTo>
                  <a:cubicBezTo>
                    <a:pt x="155" y="97"/>
                    <a:pt x="155" y="97"/>
                    <a:pt x="155" y="97"/>
                  </a:cubicBezTo>
                  <a:cubicBezTo>
                    <a:pt x="156" y="97"/>
                    <a:pt x="156" y="97"/>
                    <a:pt x="156" y="97"/>
                  </a:cubicBezTo>
                  <a:cubicBezTo>
                    <a:pt x="158" y="96"/>
                    <a:pt x="158" y="96"/>
                    <a:pt x="158" y="96"/>
                  </a:cubicBezTo>
                  <a:cubicBezTo>
                    <a:pt x="158" y="95"/>
                    <a:pt x="158" y="95"/>
                    <a:pt x="158" y="95"/>
                  </a:cubicBezTo>
                  <a:cubicBezTo>
                    <a:pt x="159" y="93"/>
                    <a:pt x="159" y="93"/>
                    <a:pt x="159" y="93"/>
                  </a:cubicBezTo>
                  <a:cubicBezTo>
                    <a:pt x="156" y="92"/>
                    <a:pt x="156" y="92"/>
                    <a:pt x="156" y="92"/>
                  </a:cubicBezTo>
                  <a:cubicBezTo>
                    <a:pt x="153" y="92"/>
                    <a:pt x="153" y="92"/>
                    <a:pt x="153" y="92"/>
                  </a:cubicBezTo>
                  <a:cubicBezTo>
                    <a:pt x="152" y="93"/>
                    <a:pt x="152" y="93"/>
                    <a:pt x="152" y="93"/>
                  </a:cubicBezTo>
                  <a:cubicBezTo>
                    <a:pt x="151" y="92"/>
                    <a:pt x="151" y="92"/>
                    <a:pt x="151" y="92"/>
                  </a:cubicBezTo>
                  <a:cubicBezTo>
                    <a:pt x="149" y="93"/>
                    <a:pt x="149" y="93"/>
                    <a:pt x="149" y="93"/>
                  </a:cubicBezTo>
                  <a:cubicBezTo>
                    <a:pt x="148" y="93"/>
                    <a:pt x="148" y="93"/>
                    <a:pt x="148" y="93"/>
                  </a:cubicBezTo>
                  <a:cubicBezTo>
                    <a:pt x="145" y="92"/>
                    <a:pt x="145" y="92"/>
                    <a:pt x="145" y="92"/>
                  </a:cubicBezTo>
                  <a:cubicBezTo>
                    <a:pt x="142" y="89"/>
                    <a:pt x="142" y="89"/>
                    <a:pt x="142" y="89"/>
                  </a:cubicBezTo>
                  <a:cubicBezTo>
                    <a:pt x="146" y="95"/>
                    <a:pt x="146" y="95"/>
                    <a:pt x="146" y="95"/>
                  </a:cubicBezTo>
                  <a:cubicBezTo>
                    <a:pt x="143" y="93"/>
                    <a:pt x="143" y="93"/>
                    <a:pt x="143" y="93"/>
                  </a:cubicBezTo>
                  <a:cubicBezTo>
                    <a:pt x="142" y="93"/>
                    <a:pt x="142" y="93"/>
                    <a:pt x="142" y="93"/>
                  </a:cubicBezTo>
                  <a:cubicBezTo>
                    <a:pt x="142" y="92"/>
                    <a:pt x="142" y="92"/>
                    <a:pt x="142" y="92"/>
                  </a:cubicBezTo>
                  <a:cubicBezTo>
                    <a:pt x="142" y="90"/>
                    <a:pt x="142" y="90"/>
                    <a:pt x="142" y="90"/>
                  </a:cubicBezTo>
                  <a:cubicBezTo>
                    <a:pt x="139" y="89"/>
                    <a:pt x="139" y="89"/>
                    <a:pt x="139" y="89"/>
                  </a:cubicBezTo>
                  <a:cubicBezTo>
                    <a:pt x="138" y="87"/>
                    <a:pt x="138" y="87"/>
                    <a:pt x="138" y="87"/>
                  </a:cubicBezTo>
                  <a:cubicBezTo>
                    <a:pt x="138" y="86"/>
                    <a:pt x="138" y="86"/>
                    <a:pt x="138" y="86"/>
                  </a:cubicBezTo>
                  <a:cubicBezTo>
                    <a:pt x="135" y="87"/>
                    <a:pt x="135" y="87"/>
                    <a:pt x="135" y="87"/>
                  </a:cubicBezTo>
                  <a:cubicBezTo>
                    <a:pt x="136" y="86"/>
                    <a:pt x="136" y="86"/>
                    <a:pt x="136" y="86"/>
                  </a:cubicBezTo>
                  <a:cubicBezTo>
                    <a:pt x="136" y="85"/>
                    <a:pt x="136" y="85"/>
                    <a:pt x="136" y="85"/>
                  </a:cubicBezTo>
                  <a:cubicBezTo>
                    <a:pt x="135" y="86"/>
                    <a:pt x="135" y="86"/>
                    <a:pt x="135" y="86"/>
                  </a:cubicBezTo>
                  <a:cubicBezTo>
                    <a:pt x="133" y="85"/>
                    <a:pt x="133" y="85"/>
                    <a:pt x="133" y="85"/>
                  </a:cubicBezTo>
                  <a:cubicBezTo>
                    <a:pt x="132" y="85"/>
                    <a:pt x="132" y="85"/>
                    <a:pt x="132" y="85"/>
                  </a:cubicBezTo>
                  <a:cubicBezTo>
                    <a:pt x="130" y="83"/>
                    <a:pt x="130" y="83"/>
                    <a:pt x="130" y="83"/>
                  </a:cubicBezTo>
                  <a:cubicBezTo>
                    <a:pt x="129" y="85"/>
                    <a:pt x="129" y="85"/>
                    <a:pt x="129" y="85"/>
                  </a:cubicBezTo>
                  <a:cubicBezTo>
                    <a:pt x="126" y="82"/>
                    <a:pt x="126" y="82"/>
                    <a:pt x="126" y="82"/>
                  </a:cubicBezTo>
                  <a:cubicBezTo>
                    <a:pt x="130" y="82"/>
                    <a:pt x="130" y="82"/>
                    <a:pt x="130" y="82"/>
                  </a:cubicBezTo>
                  <a:cubicBezTo>
                    <a:pt x="132" y="80"/>
                    <a:pt x="132" y="80"/>
                    <a:pt x="132" y="80"/>
                  </a:cubicBezTo>
                  <a:cubicBezTo>
                    <a:pt x="133" y="83"/>
                    <a:pt x="133" y="83"/>
                    <a:pt x="133" y="83"/>
                  </a:cubicBezTo>
                  <a:cubicBezTo>
                    <a:pt x="133" y="82"/>
                    <a:pt x="133" y="82"/>
                    <a:pt x="133" y="82"/>
                  </a:cubicBezTo>
                  <a:cubicBezTo>
                    <a:pt x="135" y="83"/>
                    <a:pt x="135" y="83"/>
                    <a:pt x="135" y="83"/>
                  </a:cubicBezTo>
                  <a:cubicBezTo>
                    <a:pt x="135" y="85"/>
                    <a:pt x="135" y="85"/>
                    <a:pt x="135" y="85"/>
                  </a:cubicBezTo>
                  <a:cubicBezTo>
                    <a:pt x="136" y="85"/>
                    <a:pt x="136" y="85"/>
                    <a:pt x="136" y="85"/>
                  </a:cubicBezTo>
                  <a:cubicBezTo>
                    <a:pt x="136" y="82"/>
                    <a:pt x="136" y="82"/>
                    <a:pt x="136" y="82"/>
                  </a:cubicBezTo>
                  <a:cubicBezTo>
                    <a:pt x="138" y="83"/>
                    <a:pt x="138" y="83"/>
                    <a:pt x="138" y="83"/>
                  </a:cubicBezTo>
                  <a:cubicBezTo>
                    <a:pt x="138" y="85"/>
                    <a:pt x="138" y="85"/>
                    <a:pt x="138" y="85"/>
                  </a:cubicBezTo>
                  <a:cubicBezTo>
                    <a:pt x="139" y="85"/>
                    <a:pt x="139" y="85"/>
                    <a:pt x="139" y="85"/>
                  </a:cubicBezTo>
                  <a:cubicBezTo>
                    <a:pt x="139" y="82"/>
                    <a:pt x="139" y="82"/>
                    <a:pt x="139" y="82"/>
                  </a:cubicBezTo>
                  <a:cubicBezTo>
                    <a:pt x="142" y="80"/>
                    <a:pt x="142" y="80"/>
                    <a:pt x="142" y="80"/>
                  </a:cubicBezTo>
                  <a:cubicBezTo>
                    <a:pt x="142" y="79"/>
                    <a:pt x="142" y="79"/>
                    <a:pt x="142" y="79"/>
                  </a:cubicBezTo>
                  <a:cubicBezTo>
                    <a:pt x="143" y="79"/>
                    <a:pt x="143" y="79"/>
                    <a:pt x="143" y="79"/>
                  </a:cubicBezTo>
                  <a:cubicBezTo>
                    <a:pt x="143" y="80"/>
                    <a:pt x="143" y="80"/>
                    <a:pt x="143" y="80"/>
                  </a:cubicBezTo>
                  <a:cubicBezTo>
                    <a:pt x="140" y="83"/>
                    <a:pt x="140" y="83"/>
                    <a:pt x="140" y="83"/>
                  </a:cubicBezTo>
                  <a:cubicBezTo>
                    <a:pt x="143" y="82"/>
                    <a:pt x="143" y="82"/>
                    <a:pt x="143" y="82"/>
                  </a:cubicBezTo>
                  <a:cubicBezTo>
                    <a:pt x="145" y="80"/>
                    <a:pt x="145" y="80"/>
                    <a:pt x="145" y="80"/>
                  </a:cubicBezTo>
                  <a:cubicBezTo>
                    <a:pt x="146" y="77"/>
                    <a:pt x="146" y="77"/>
                    <a:pt x="146" y="77"/>
                  </a:cubicBezTo>
                  <a:cubicBezTo>
                    <a:pt x="149" y="76"/>
                    <a:pt x="149" y="76"/>
                    <a:pt x="149" y="76"/>
                  </a:cubicBezTo>
                  <a:cubicBezTo>
                    <a:pt x="152" y="76"/>
                    <a:pt x="152" y="76"/>
                    <a:pt x="152" y="76"/>
                  </a:cubicBezTo>
                  <a:cubicBezTo>
                    <a:pt x="155" y="74"/>
                    <a:pt x="155" y="74"/>
                    <a:pt x="155" y="74"/>
                  </a:cubicBezTo>
                  <a:cubicBezTo>
                    <a:pt x="156" y="74"/>
                    <a:pt x="156" y="74"/>
                    <a:pt x="156" y="74"/>
                  </a:cubicBezTo>
                  <a:cubicBezTo>
                    <a:pt x="159" y="76"/>
                    <a:pt x="159" y="76"/>
                    <a:pt x="159" y="76"/>
                  </a:cubicBezTo>
                  <a:cubicBezTo>
                    <a:pt x="161" y="73"/>
                    <a:pt x="161" y="73"/>
                    <a:pt x="161" y="73"/>
                  </a:cubicBezTo>
                  <a:cubicBezTo>
                    <a:pt x="163" y="72"/>
                    <a:pt x="163" y="72"/>
                    <a:pt x="163" y="72"/>
                  </a:cubicBezTo>
                  <a:cubicBezTo>
                    <a:pt x="165" y="72"/>
                    <a:pt x="165" y="72"/>
                    <a:pt x="165" y="72"/>
                  </a:cubicBezTo>
                  <a:cubicBezTo>
                    <a:pt x="166" y="70"/>
                    <a:pt x="166" y="70"/>
                    <a:pt x="166" y="70"/>
                  </a:cubicBezTo>
                  <a:cubicBezTo>
                    <a:pt x="169" y="70"/>
                    <a:pt x="169" y="70"/>
                    <a:pt x="169" y="70"/>
                  </a:cubicBezTo>
                  <a:cubicBezTo>
                    <a:pt x="172" y="70"/>
                    <a:pt x="172" y="70"/>
                    <a:pt x="172" y="70"/>
                  </a:cubicBezTo>
                  <a:cubicBezTo>
                    <a:pt x="173" y="69"/>
                    <a:pt x="173" y="69"/>
                    <a:pt x="173" y="69"/>
                  </a:cubicBezTo>
                  <a:cubicBezTo>
                    <a:pt x="173" y="67"/>
                    <a:pt x="173" y="67"/>
                    <a:pt x="173" y="67"/>
                  </a:cubicBezTo>
                  <a:cubicBezTo>
                    <a:pt x="172" y="66"/>
                    <a:pt x="172" y="66"/>
                    <a:pt x="172" y="66"/>
                  </a:cubicBezTo>
                  <a:cubicBezTo>
                    <a:pt x="173" y="64"/>
                    <a:pt x="173" y="64"/>
                    <a:pt x="173" y="64"/>
                  </a:cubicBezTo>
                  <a:cubicBezTo>
                    <a:pt x="175" y="63"/>
                    <a:pt x="175" y="63"/>
                    <a:pt x="175" y="63"/>
                  </a:cubicBezTo>
                  <a:cubicBezTo>
                    <a:pt x="178" y="60"/>
                    <a:pt x="178" y="60"/>
                    <a:pt x="178" y="60"/>
                  </a:cubicBezTo>
                  <a:cubicBezTo>
                    <a:pt x="179" y="60"/>
                    <a:pt x="179" y="60"/>
                    <a:pt x="179" y="60"/>
                  </a:cubicBezTo>
                  <a:cubicBezTo>
                    <a:pt x="181" y="60"/>
                    <a:pt x="181" y="60"/>
                    <a:pt x="181" y="60"/>
                  </a:cubicBezTo>
                  <a:cubicBezTo>
                    <a:pt x="182" y="60"/>
                    <a:pt x="182" y="60"/>
                    <a:pt x="182" y="60"/>
                  </a:cubicBezTo>
                  <a:cubicBezTo>
                    <a:pt x="185" y="60"/>
                    <a:pt x="185" y="60"/>
                    <a:pt x="185" y="60"/>
                  </a:cubicBezTo>
                  <a:cubicBezTo>
                    <a:pt x="186" y="60"/>
                    <a:pt x="186" y="60"/>
                    <a:pt x="186" y="60"/>
                  </a:cubicBezTo>
                  <a:cubicBezTo>
                    <a:pt x="188" y="59"/>
                    <a:pt x="188" y="59"/>
                    <a:pt x="188" y="59"/>
                  </a:cubicBezTo>
                  <a:cubicBezTo>
                    <a:pt x="189" y="57"/>
                    <a:pt x="189" y="57"/>
                    <a:pt x="189" y="57"/>
                  </a:cubicBezTo>
                  <a:cubicBezTo>
                    <a:pt x="189" y="54"/>
                    <a:pt x="189" y="54"/>
                    <a:pt x="189" y="54"/>
                  </a:cubicBezTo>
                  <a:cubicBezTo>
                    <a:pt x="188" y="53"/>
                    <a:pt x="188" y="53"/>
                    <a:pt x="188" y="53"/>
                  </a:cubicBezTo>
                  <a:cubicBezTo>
                    <a:pt x="189" y="53"/>
                    <a:pt x="189" y="53"/>
                    <a:pt x="189" y="53"/>
                  </a:cubicBezTo>
                  <a:cubicBezTo>
                    <a:pt x="188" y="52"/>
                    <a:pt x="188" y="52"/>
                    <a:pt x="188" y="52"/>
                  </a:cubicBezTo>
                  <a:cubicBezTo>
                    <a:pt x="185" y="50"/>
                    <a:pt x="185" y="50"/>
                    <a:pt x="185" y="50"/>
                  </a:cubicBezTo>
                  <a:cubicBezTo>
                    <a:pt x="185" y="49"/>
                    <a:pt x="185" y="49"/>
                    <a:pt x="185" y="49"/>
                  </a:cubicBezTo>
                  <a:lnTo>
                    <a:pt x="186" y="47"/>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4" name="Freeform 35">
              <a:extLst>
                <a:ext uri="{FF2B5EF4-FFF2-40B4-BE49-F238E27FC236}">
                  <a16:creationId xmlns:a16="http://schemas.microsoft.com/office/drawing/2014/main" id="{5DCF7610-011F-4BFC-9313-813985F88F63}"/>
                </a:ext>
              </a:extLst>
            </p:cNvPr>
            <p:cNvSpPr>
              <a:spLocks/>
            </p:cNvSpPr>
            <p:nvPr/>
          </p:nvSpPr>
          <p:spPr bwMode="auto">
            <a:xfrm>
              <a:off x="6845300" y="1752749"/>
              <a:ext cx="444500" cy="515937"/>
            </a:xfrm>
            <a:custGeom>
              <a:avLst/>
              <a:gdLst>
                <a:gd name="T0" fmla="*/ 272 w 280"/>
                <a:gd name="T1" fmla="*/ 238 h 325"/>
                <a:gd name="T2" fmla="*/ 280 w 280"/>
                <a:gd name="T3" fmla="*/ 225 h 325"/>
                <a:gd name="T4" fmla="*/ 238 w 280"/>
                <a:gd name="T5" fmla="*/ 198 h 325"/>
                <a:gd name="T6" fmla="*/ 251 w 280"/>
                <a:gd name="T7" fmla="*/ 177 h 325"/>
                <a:gd name="T8" fmla="*/ 238 w 280"/>
                <a:gd name="T9" fmla="*/ 166 h 325"/>
                <a:gd name="T10" fmla="*/ 228 w 280"/>
                <a:gd name="T11" fmla="*/ 158 h 325"/>
                <a:gd name="T12" fmla="*/ 225 w 280"/>
                <a:gd name="T13" fmla="*/ 148 h 325"/>
                <a:gd name="T14" fmla="*/ 225 w 280"/>
                <a:gd name="T15" fmla="*/ 137 h 325"/>
                <a:gd name="T16" fmla="*/ 220 w 280"/>
                <a:gd name="T17" fmla="*/ 114 h 325"/>
                <a:gd name="T18" fmla="*/ 204 w 280"/>
                <a:gd name="T19" fmla="*/ 90 h 325"/>
                <a:gd name="T20" fmla="*/ 220 w 280"/>
                <a:gd name="T21" fmla="*/ 77 h 325"/>
                <a:gd name="T22" fmla="*/ 193 w 280"/>
                <a:gd name="T23" fmla="*/ 58 h 325"/>
                <a:gd name="T24" fmla="*/ 177 w 280"/>
                <a:gd name="T25" fmla="*/ 50 h 325"/>
                <a:gd name="T26" fmla="*/ 183 w 280"/>
                <a:gd name="T27" fmla="*/ 42 h 325"/>
                <a:gd name="T28" fmla="*/ 177 w 280"/>
                <a:gd name="T29" fmla="*/ 34 h 325"/>
                <a:gd name="T30" fmla="*/ 191 w 280"/>
                <a:gd name="T31" fmla="*/ 26 h 325"/>
                <a:gd name="T32" fmla="*/ 185 w 280"/>
                <a:gd name="T33" fmla="*/ 11 h 325"/>
                <a:gd name="T34" fmla="*/ 156 w 280"/>
                <a:gd name="T35" fmla="*/ 0 h 325"/>
                <a:gd name="T36" fmla="*/ 143 w 280"/>
                <a:gd name="T37" fmla="*/ 3 h 325"/>
                <a:gd name="T38" fmla="*/ 117 w 280"/>
                <a:gd name="T39" fmla="*/ 11 h 325"/>
                <a:gd name="T40" fmla="*/ 114 w 280"/>
                <a:gd name="T41" fmla="*/ 34 h 325"/>
                <a:gd name="T42" fmla="*/ 103 w 280"/>
                <a:gd name="T43" fmla="*/ 37 h 325"/>
                <a:gd name="T44" fmla="*/ 88 w 280"/>
                <a:gd name="T45" fmla="*/ 42 h 325"/>
                <a:gd name="T46" fmla="*/ 61 w 280"/>
                <a:gd name="T47" fmla="*/ 42 h 325"/>
                <a:gd name="T48" fmla="*/ 19 w 280"/>
                <a:gd name="T49" fmla="*/ 26 h 325"/>
                <a:gd name="T50" fmla="*/ 8 w 280"/>
                <a:gd name="T51" fmla="*/ 26 h 325"/>
                <a:gd name="T52" fmla="*/ 37 w 280"/>
                <a:gd name="T53" fmla="*/ 45 h 325"/>
                <a:gd name="T54" fmla="*/ 64 w 280"/>
                <a:gd name="T55" fmla="*/ 61 h 325"/>
                <a:gd name="T56" fmla="*/ 64 w 280"/>
                <a:gd name="T57" fmla="*/ 71 h 325"/>
                <a:gd name="T58" fmla="*/ 72 w 280"/>
                <a:gd name="T59" fmla="*/ 85 h 325"/>
                <a:gd name="T60" fmla="*/ 77 w 280"/>
                <a:gd name="T61" fmla="*/ 95 h 325"/>
                <a:gd name="T62" fmla="*/ 77 w 280"/>
                <a:gd name="T63" fmla="*/ 106 h 325"/>
                <a:gd name="T64" fmla="*/ 88 w 280"/>
                <a:gd name="T65" fmla="*/ 129 h 325"/>
                <a:gd name="T66" fmla="*/ 98 w 280"/>
                <a:gd name="T67" fmla="*/ 132 h 325"/>
                <a:gd name="T68" fmla="*/ 117 w 280"/>
                <a:gd name="T69" fmla="*/ 140 h 325"/>
                <a:gd name="T70" fmla="*/ 122 w 280"/>
                <a:gd name="T71" fmla="*/ 151 h 325"/>
                <a:gd name="T72" fmla="*/ 122 w 280"/>
                <a:gd name="T73" fmla="*/ 164 h 325"/>
                <a:gd name="T74" fmla="*/ 98 w 280"/>
                <a:gd name="T75" fmla="*/ 172 h 325"/>
                <a:gd name="T76" fmla="*/ 77 w 280"/>
                <a:gd name="T77" fmla="*/ 185 h 325"/>
                <a:gd name="T78" fmla="*/ 64 w 280"/>
                <a:gd name="T79" fmla="*/ 198 h 325"/>
                <a:gd name="T80" fmla="*/ 59 w 280"/>
                <a:gd name="T81" fmla="*/ 201 h 325"/>
                <a:gd name="T82" fmla="*/ 45 w 280"/>
                <a:gd name="T83" fmla="*/ 211 h 325"/>
                <a:gd name="T84" fmla="*/ 35 w 280"/>
                <a:gd name="T85" fmla="*/ 217 h 325"/>
                <a:gd name="T86" fmla="*/ 29 w 280"/>
                <a:gd name="T87" fmla="*/ 225 h 325"/>
                <a:gd name="T88" fmla="*/ 29 w 280"/>
                <a:gd name="T89" fmla="*/ 246 h 325"/>
                <a:gd name="T90" fmla="*/ 43 w 280"/>
                <a:gd name="T91" fmla="*/ 269 h 325"/>
                <a:gd name="T92" fmla="*/ 37 w 280"/>
                <a:gd name="T93" fmla="*/ 280 h 325"/>
                <a:gd name="T94" fmla="*/ 37 w 280"/>
                <a:gd name="T95" fmla="*/ 296 h 325"/>
                <a:gd name="T96" fmla="*/ 51 w 280"/>
                <a:gd name="T97" fmla="*/ 298 h 325"/>
                <a:gd name="T98" fmla="*/ 72 w 280"/>
                <a:gd name="T99" fmla="*/ 312 h 325"/>
                <a:gd name="T100" fmla="*/ 80 w 280"/>
                <a:gd name="T101" fmla="*/ 314 h 325"/>
                <a:gd name="T102" fmla="*/ 80 w 280"/>
                <a:gd name="T103" fmla="*/ 325 h 325"/>
                <a:gd name="T104" fmla="*/ 111 w 280"/>
                <a:gd name="T105" fmla="*/ 317 h 325"/>
                <a:gd name="T106" fmla="*/ 122 w 280"/>
                <a:gd name="T107" fmla="*/ 314 h 325"/>
                <a:gd name="T108" fmla="*/ 148 w 280"/>
                <a:gd name="T109" fmla="*/ 306 h 325"/>
                <a:gd name="T110" fmla="*/ 151 w 280"/>
                <a:gd name="T111" fmla="*/ 306 h 325"/>
                <a:gd name="T112" fmla="*/ 159 w 280"/>
                <a:gd name="T113" fmla="*/ 304 h 325"/>
                <a:gd name="T114" fmla="*/ 172 w 280"/>
                <a:gd name="T115" fmla="*/ 304 h 325"/>
                <a:gd name="T116" fmla="*/ 191 w 280"/>
                <a:gd name="T117" fmla="*/ 304 h 325"/>
                <a:gd name="T118" fmla="*/ 217 w 280"/>
                <a:gd name="T119" fmla="*/ 288 h 325"/>
                <a:gd name="T120" fmla="*/ 235 w 280"/>
                <a:gd name="T121" fmla="*/ 272 h 325"/>
                <a:gd name="T122" fmla="*/ 235 w 280"/>
                <a:gd name="T123" fmla="*/ 27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325">
                  <a:moveTo>
                    <a:pt x="235" y="272"/>
                  </a:moveTo>
                  <a:lnTo>
                    <a:pt x="270" y="243"/>
                  </a:lnTo>
                  <a:lnTo>
                    <a:pt x="272" y="238"/>
                  </a:lnTo>
                  <a:lnTo>
                    <a:pt x="278" y="235"/>
                  </a:lnTo>
                  <a:lnTo>
                    <a:pt x="280" y="227"/>
                  </a:lnTo>
                  <a:lnTo>
                    <a:pt x="280" y="225"/>
                  </a:lnTo>
                  <a:lnTo>
                    <a:pt x="280" y="219"/>
                  </a:lnTo>
                  <a:lnTo>
                    <a:pt x="278" y="217"/>
                  </a:lnTo>
                  <a:lnTo>
                    <a:pt x="238" y="198"/>
                  </a:lnTo>
                  <a:lnTo>
                    <a:pt x="251" y="190"/>
                  </a:lnTo>
                  <a:lnTo>
                    <a:pt x="254" y="182"/>
                  </a:lnTo>
                  <a:lnTo>
                    <a:pt x="251" y="177"/>
                  </a:lnTo>
                  <a:lnTo>
                    <a:pt x="238" y="174"/>
                  </a:lnTo>
                  <a:lnTo>
                    <a:pt x="235" y="172"/>
                  </a:lnTo>
                  <a:lnTo>
                    <a:pt x="238" y="166"/>
                  </a:lnTo>
                  <a:lnTo>
                    <a:pt x="235" y="164"/>
                  </a:lnTo>
                  <a:lnTo>
                    <a:pt x="230" y="164"/>
                  </a:lnTo>
                  <a:lnTo>
                    <a:pt x="228" y="158"/>
                  </a:lnTo>
                  <a:lnTo>
                    <a:pt x="225" y="156"/>
                  </a:lnTo>
                  <a:lnTo>
                    <a:pt x="228" y="151"/>
                  </a:lnTo>
                  <a:lnTo>
                    <a:pt x="225" y="148"/>
                  </a:lnTo>
                  <a:lnTo>
                    <a:pt x="225" y="145"/>
                  </a:lnTo>
                  <a:lnTo>
                    <a:pt x="228" y="140"/>
                  </a:lnTo>
                  <a:lnTo>
                    <a:pt x="225" y="137"/>
                  </a:lnTo>
                  <a:lnTo>
                    <a:pt x="230" y="132"/>
                  </a:lnTo>
                  <a:lnTo>
                    <a:pt x="228" y="124"/>
                  </a:lnTo>
                  <a:lnTo>
                    <a:pt x="220" y="114"/>
                  </a:lnTo>
                  <a:lnTo>
                    <a:pt x="204" y="98"/>
                  </a:lnTo>
                  <a:lnTo>
                    <a:pt x="201" y="95"/>
                  </a:lnTo>
                  <a:lnTo>
                    <a:pt x="204" y="90"/>
                  </a:lnTo>
                  <a:lnTo>
                    <a:pt x="209" y="85"/>
                  </a:lnTo>
                  <a:lnTo>
                    <a:pt x="217" y="79"/>
                  </a:lnTo>
                  <a:lnTo>
                    <a:pt x="220" y="77"/>
                  </a:lnTo>
                  <a:lnTo>
                    <a:pt x="220" y="71"/>
                  </a:lnTo>
                  <a:lnTo>
                    <a:pt x="201" y="61"/>
                  </a:lnTo>
                  <a:lnTo>
                    <a:pt x="193" y="58"/>
                  </a:lnTo>
                  <a:lnTo>
                    <a:pt x="185" y="53"/>
                  </a:lnTo>
                  <a:lnTo>
                    <a:pt x="180" y="50"/>
                  </a:lnTo>
                  <a:lnTo>
                    <a:pt x="177" y="50"/>
                  </a:lnTo>
                  <a:lnTo>
                    <a:pt x="180" y="48"/>
                  </a:lnTo>
                  <a:lnTo>
                    <a:pt x="180" y="45"/>
                  </a:lnTo>
                  <a:lnTo>
                    <a:pt x="183" y="42"/>
                  </a:lnTo>
                  <a:lnTo>
                    <a:pt x="185" y="37"/>
                  </a:lnTo>
                  <a:lnTo>
                    <a:pt x="183" y="37"/>
                  </a:lnTo>
                  <a:lnTo>
                    <a:pt x="177" y="34"/>
                  </a:lnTo>
                  <a:lnTo>
                    <a:pt x="185" y="34"/>
                  </a:lnTo>
                  <a:lnTo>
                    <a:pt x="193" y="32"/>
                  </a:lnTo>
                  <a:lnTo>
                    <a:pt x="191" y="26"/>
                  </a:lnTo>
                  <a:lnTo>
                    <a:pt x="193" y="19"/>
                  </a:lnTo>
                  <a:lnTo>
                    <a:pt x="193" y="16"/>
                  </a:lnTo>
                  <a:lnTo>
                    <a:pt x="185" y="11"/>
                  </a:lnTo>
                  <a:lnTo>
                    <a:pt x="167" y="3"/>
                  </a:lnTo>
                  <a:lnTo>
                    <a:pt x="159" y="0"/>
                  </a:lnTo>
                  <a:lnTo>
                    <a:pt x="156" y="0"/>
                  </a:lnTo>
                  <a:lnTo>
                    <a:pt x="156" y="0"/>
                  </a:lnTo>
                  <a:lnTo>
                    <a:pt x="151" y="0"/>
                  </a:lnTo>
                  <a:lnTo>
                    <a:pt x="143" y="3"/>
                  </a:lnTo>
                  <a:lnTo>
                    <a:pt x="132" y="3"/>
                  </a:lnTo>
                  <a:lnTo>
                    <a:pt x="125" y="3"/>
                  </a:lnTo>
                  <a:lnTo>
                    <a:pt x="117" y="11"/>
                  </a:lnTo>
                  <a:lnTo>
                    <a:pt x="114" y="19"/>
                  </a:lnTo>
                  <a:lnTo>
                    <a:pt x="114" y="32"/>
                  </a:lnTo>
                  <a:lnTo>
                    <a:pt x="114" y="34"/>
                  </a:lnTo>
                  <a:lnTo>
                    <a:pt x="111" y="34"/>
                  </a:lnTo>
                  <a:lnTo>
                    <a:pt x="106" y="34"/>
                  </a:lnTo>
                  <a:lnTo>
                    <a:pt x="103" y="37"/>
                  </a:lnTo>
                  <a:lnTo>
                    <a:pt x="98" y="42"/>
                  </a:lnTo>
                  <a:lnTo>
                    <a:pt x="90" y="42"/>
                  </a:lnTo>
                  <a:lnTo>
                    <a:pt x="88" y="42"/>
                  </a:lnTo>
                  <a:lnTo>
                    <a:pt x="80" y="37"/>
                  </a:lnTo>
                  <a:lnTo>
                    <a:pt x="72" y="37"/>
                  </a:lnTo>
                  <a:lnTo>
                    <a:pt x="61" y="42"/>
                  </a:lnTo>
                  <a:lnTo>
                    <a:pt x="45" y="42"/>
                  </a:lnTo>
                  <a:lnTo>
                    <a:pt x="35" y="34"/>
                  </a:lnTo>
                  <a:lnTo>
                    <a:pt x="19" y="26"/>
                  </a:lnTo>
                  <a:lnTo>
                    <a:pt x="11" y="24"/>
                  </a:lnTo>
                  <a:lnTo>
                    <a:pt x="3" y="26"/>
                  </a:lnTo>
                  <a:lnTo>
                    <a:pt x="8" y="26"/>
                  </a:lnTo>
                  <a:lnTo>
                    <a:pt x="0" y="32"/>
                  </a:lnTo>
                  <a:lnTo>
                    <a:pt x="11" y="32"/>
                  </a:lnTo>
                  <a:lnTo>
                    <a:pt x="37" y="45"/>
                  </a:lnTo>
                  <a:lnTo>
                    <a:pt x="53" y="53"/>
                  </a:lnTo>
                  <a:lnTo>
                    <a:pt x="59" y="58"/>
                  </a:lnTo>
                  <a:lnTo>
                    <a:pt x="64" y="61"/>
                  </a:lnTo>
                  <a:lnTo>
                    <a:pt x="69" y="63"/>
                  </a:lnTo>
                  <a:lnTo>
                    <a:pt x="64" y="69"/>
                  </a:lnTo>
                  <a:lnTo>
                    <a:pt x="64" y="71"/>
                  </a:lnTo>
                  <a:lnTo>
                    <a:pt x="69" y="79"/>
                  </a:lnTo>
                  <a:lnTo>
                    <a:pt x="72" y="79"/>
                  </a:lnTo>
                  <a:lnTo>
                    <a:pt x="72" y="85"/>
                  </a:lnTo>
                  <a:lnTo>
                    <a:pt x="72" y="87"/>
                  </a:lnTo>
                  <a:lnTo>
                    <a:pt x="72" y="90"/>
                  </a:lnTo>
                  <a:lnTo>
                    <a:pt x="77" y="95"/>
                  </a:lnTo>
                  <a:lnTo>
                    <a:pt x="80" y="98"/>
                  </a:lnTo>
                  <a:lnTo>
                    <a:pt x="77" y="103"/>
                  </a:lnTo>
                  <a:lnTo>
                    <a:pt x="77" y="106"/>
                  </a:lnTo>
                  <a:lnTo>
                    <a:pt x="77" y="114"/>
                  </a:lnTo>
                  <a:lnTo>
                    <a:pt x="77" y="116"/>
                  </a:lnTo>
                  <a:lnTo>
                    <a:pt x="88" y="129"/>
                  </a:lnTo>
                  <a:lnTo>
                    <a:pt x="88" y="129"/>
                  </a:lnTo>
                  <a:lnTo>
                    <a:pt x="90" y="132"/>
                  </a:lnTo>
                  <a:lnTo>
                    <a:pt x="98" y="132"/>
                  </a:lnTo>
                  <a:lnTo>
                    <a:pt x="103" y="137"/>
                  </a:lnTo>
                  <a:lnTo>
                    <a:pt x="106" y="137"/>
                  </a:lnTo>
                  <a:lnTo>
                    <a:pt x="117" y="140"/>
                  </a:lnTo>
                  <a:lnTo>
                    <a:pt x="117" y="145"/>
                  </a:lnTo>
                  <a:lnTo>
                    <a:pt x="117" y="151"/>
                  </a:lnTo>
                  <a:lnTo>
                    <a:pt x="122" y="151"/>
                  </a:lnTo>
                  <a:lnTo>
                    <a:pt x="125" y="156"/>
                  </a:lnTo>
                  <a:lnTo>
                    <a:pt x="117" y="158"/>
                  </a:lnTo>
                  <a:lnTo>
                    <a:pt x="122" y="164"/>
                  </a:lnTo>
                  <a:lnTo>
                    <a:pt x="114" y="158"/>
                  </a:lnTo>
                  <a:lnTo>
                    <a:pt x="106" y="164"/>
                  </a:lnTo>
                  <a:lnTo>
                    <a:pt x="98" y="172"/>
                  </a:lnTo>
                  <a:lnTo>
                    <a:pt x="85" y="182"/>
                  </a:lnTo>
                  <a:lnTo>
                    <a:pt x="80" y="185"/>
                  </a:lnTo>
                  <a:lnTo>
                    <a:pt x="77" y="185"/>
                  </a:lnTo>
                  <a:lnTo>
                    <a:pt x="77" y="190"/>
                  </a:lnTo>
                  <a:lnTo>
                    <a:pt x="69" y="193"/>
                  </a:lnTo>
                  <a:lnTo>
                    <a:pt x="64" y="198"/>
                  </a:lnTo>
                  <a:lnTo>
                    <a:pt x="64" y="201"/>
                  </a:lnTo>
                  <a:lnTo>
                    <a:pt x="61" y="201"/>
                  </a:lnTo>
                  <a:lnTo>
                    <a:pt x="59" y="201"/>
                  </a:lnTo>
                  <a:lnTo>
                    <a:pt x="53" y="203"/>
                  </a:lnTo>
                  <a:lnTo>
                    <a:pt x="53" y="209"/>
                  </a:lnTo>
                  <a:lnTo>
                    <a:pt x="45" y="211"/>
                  </a:lnTo>
                  <a:lnTo>
                    <a:pt x="37" y="211"/>
                  </a:lnTo>
                  <a:lnTo>
                    <a:pt x="35" y="211"/>
                  </a:lnTo>
                  <a:lnTo>
                    <a:pt x="35" y="217"/>
                  </a:lnTo>
                  <a:lnTo>
                    <a:pt x="37" y="219"/>
                  </a:lnTo>
                  <a:lnTo>
                    <a:pt x="35" y="219"/>
                  </a:lnTo>
                  <a:lnTo>
                    <a:pt x="29" y="225"/>
                  </a:lnTo>
                  <a:lnTo>
                    <a:pt x="24" y="230"/>
                  </a:lnTo>
                  <a:lnTo>
                    <a:pt x="29" y="238"/>
                  </a:lnTo>
                  <a:lnTo>
                    <a:pt x="29" y="246"/>
                  </a:lnTo>
                  <a:lnTo>
                    <a:pt x="29" y="251"/>
                  </a:lnTo>
                  <a:lnTo>
                    <a:pt x="35" y="261"/>
                  </a:lnTo>
                  <a:lnTo>
                    <a:pt x="43" y="269"/>
                  </a:lnTo>
                  <a:lnTo>
                    <a:pt x="37" y="269"/>
                  </a:lnTo>
                  <a:lnTo>
                    <a:pt x="37" y="272"/>
                  </a:lnTo>
                  <a:lnTo>
                    <a:pt x="37" y="280"/>
                  </a:lnTo>
                  <a:lnTo>
                    <a:pt x="35" y="285"/>
                  </a:lnTo>
                  <a:lnTo>
                    <a:pt x="37" y="288"/>
                  </a:lnTo>
                  <a:lnTo>
                    <a:pt x="37" y="296"/>
                  </a:lnTo>
                  <a:lnTo>
                    <a:pt x="43" y="298"/>
                  </a:lnTo>
                  <a:lnTo>
                    <a:pt x="45" y="298"/>
                  </a:lnTo>
                  <a:lnTo>
                    <a:pt x="51" y="298"/>
                  </a:lnTo>
                  <a:lnTo>
                    <a:pt x="61" y="304"/>
                  </a:lnTo>
                  <a:lnTo>
                    <a:pt x="69" y="306"/>
                  </a:lnTo>
                  <a:lnTo>
                    <a:pt x="72" y="312"/>
                  </a:lnTo>
                  <a:lnTo>
                    <a:pt x="80" y="306"/>
                  </a:lnTo>
                  <a:lnTo>
                    <a:pt x="77" y="312"/>
                  </a:lnTo>
                  <a:lnTo>
                    <a:pt x="80" y="314"/>
                  </a:lnTo>
                  <a:lnTo>
                    <a:pt x="88" y="317"/>
                  </a:lnTo>
                  <a:lnTo>
                    <a:pt x="85" y="317"/>
                  </a:lnTo>
                  <a:lnTo>
                    <a:pt x="80" y="325"/>
                  </a:lnTo>
                  <a:lnTo>
                    <a:pt x="88" y="322"/>
                  </a:lnTo>
                  <a:lnTo>
                    <a:pt x="98" y="317"/>
                  </a:lnTo>
                  <a:lnTo>
                    <a:pt x="111" y="317"/>
                  </a:lnTo>
                  <a:lnTo>
                    <a:pt x="114" y="317"/>
                  </a:lnTo>
                  <a:lnTo>
                    <a:pt x="117" y="317"/>
                  </a:lnTo>
                  <a:lnTo>
                    <a:pt x="122" y="314"/>
                  </a:lnTo>
                  <a:lnTo>
                    <a:pt x="130" y="312"/>
                  </a:lnTo>
                  <a:lnTo>
                    <a:pt x="140" y="312"/>
                  </a:lnTo>
                  <a:lnTo>
                    <a:pt x="148" y="306"/>
                  </a:lnTo>
                  <a:lnTo>
                    <a:pt x="148" y="312"/>
                  </a:lnTo>
                  <a:lnTo>
                    <a:pt x="151" y="312"/>
                  </a:lnTo>
                  <a:lnTo>
                    <a:pt x="151" y="306"/>
                  </a:lnTo>
                  <a:lnTo>
                    <a:pt x="156" y="306"/>
                  </a:lnTo>
                  <a:lnTo>
                    <a:pt x="156" y="304"/>
                  </a:lnTo>
                  <a:lnTo>
                    <a:pt x="159" y="304"/>
                  </a:lnTo>
                  <a:lnTo>
                    <a:pt x="164" y="306"/>
                  </a:lnTo>
                  <a:lnTo>
                    <a:pt x="167" y="304"/>
                  </a:lnTo>
                  <a:lnTo>
                    <a:pt x="172" y="304"/>
                  </a:lnTo>
                  <a:lnTo>
                    <a:pt x="183" y="298"/>
                  </a:lnTo>
                  <a:lnTo>
                    <a:pt x="185" y="298"/>
                  </a:lnTo>
                  <a:lnTo>
                    <a:pt x="191" y="304"/>
                  </a:lnTo>
                  <a:lnTo>
                    <a:pt x="193" y="304"/>
                  </a:lnTo>
                  <a:lnTo>
                    <a:pt x="201" y="298"/>
                  </a:lnTo>
                  <a:lnTo>
                    <a:pt x="217" y="288"/>
                  </a:lnTo>
                  <a:lnTo>
                    <a:pt x="235" y="272"/>
                  </a:lnTo>
                  <a:lnTo>
                    <a:pt x="235" y="272"/>
                  </a:lnTo>
                  <a:lnTo>
                    <a:pt x="235" y="272"/>
                  </a:lnTo>
                  <a:lnTo>
                    <a:pt x="235" y="272"/>
                  </a:lnTo>
                  <a:lnTo>
                    <a:pt x="235" y="272"/>
                  </a:lnTo>
                  <a:lnTo>
                    <a:pt x="235" y="27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5" name="Freeform 36">
              <a:extLst>
                <a:ext uri="{FF2B5EF4-FFF2-40B4-BE49-F238E27FC236}">
                  <a16:creationId xmlns:a16="http://schemas.microsoft.com/office/drawing/2014/main" id="{0018AC2E-1D3D-4128-B77C-6F14BD509A9F}"/>
                </a:ext>
              </a:extLst>
            </p:cNvPr>
            <p:cNvSpPr>
              <a:spLocks noEditPoints="1"/>
            </p:cNvSpPr>
            <p:nvPr/>
          </p:nvSpPr>
          <p:spPr bwMode="auto">
            <a:xfrm>
              <a:off x="6246813" y="1698774"/>
              <a:ext cx="960438" cy="661987"/>
            </a:xfrm>
            <a:custGeom>
              <a:avLst/>
              <a:gdLst>
                <a:gd name="T0" fmla="*/ 180 w 229"/>
                <a:gd name="T1" fmla="*/ 29 h 158"/>
                <a:gd name="T2" fmla="*/ 200 w 229"/>
                <a:gd name="T3" fmla="*/ 13 h 158"/>
                <a:gd name="T4" fmla="*/ 219 w 229"/>
                <a:gd name="T5" fmla="*/ 22 h 158"/>
                <a:gd name="T6" fmla="*/ 215 w 229"/>
                <a:gd name="T7" fmla="*/ 13 h 158"/>
                <a:gd name="T8" fmla="*/ 222 w 229"/>
                <a:gd name="T9" fmla="*/ 6 h 158"/>
                <a:gd name="T10" fmla="*/ 206 w 229"/>
                <a:gd name="T11" fmla="*/ 9 h 158"/>
                <a:gd name="T12" fmla="*/ 195 w 229"/>
                <a:gd name="T13" fmla="*/ 3 h 158"/>
                <a:gd name="T14" fmla="*/ 190 w 229"/>
                <a:gd name="T15" fmla="*/ 7 h 158"/>
                <a:gd name="T16" fmla="*/ 180 w 229"/>
                <a:gd name="T17" fmla="*/ 9 h 158"/>
                <a:gd name="T18" fmla="*/ 175 w 229"/>
                <a:gd name="T19" fmla="*/ 3 h 158"/>
                <a:gd name="T20" fmla="*/ 165 w 229"/>
                <a:gd name="T21" fmla="*/ 13 h 158"/>
                <a:gd name="T22" fmla="*/ 152 w 229"/>
                <a:gd name="T23" fmla="*/ 10 h 158"/>
                <a:gd name="T24" fmla="*/ 144 w 229"/>
                <a:gd name="T25" fmla="*/ 14 h 158"/>
                <a:gd name="T26" fmla="*/ 134 w 229"/>
                <a:gd name="T27" fmla="*/ 22 h 158"/>
                <a:gd name="T28" fmla="*/ 127 w 229"/>
                <a:gd name="T29" fmla="*/ 17 h 158"/>
                <a:gd name="T30" fmla="*/ 119 w 229"/>
                <a:gd name="T31" fmla="*/ 22 h 158"/>
                <a:gd name="T32" fmla="*/ 106 w 229"/>
                <a:gd name="T33" fmla="*/ 30 h 158"/>
                <a:gd name="T34" fmla="*/ 106 w 229"/>
                <a:gd name="T35" fmla="*/ 37 h 158"/>
                <a:gd name="T36" fmla="*/ 100 w 229"/>
                <a:gd name="T37" fmla="*/ 37 h 158"/>
                <a:gd name="T38" fmla="*/ 94 w 229"/>
                <a:gd name="T39" fmla="*/ 40 h 158"/>
                <a:gd name="T40" fmla="*/ 87 w 229"/>
                <a:gd name="T41" fmla="*/ 45 h 158"/>
                <a:gd name="T42" fmla="*/ 87 w 229"/>
                <a:gd name="T43" fmla="*/ 47 h 158"/>
                <a:gd name="T44" fmla="*/ 79 w 229"/>
                <a:gd name="T45" fmla="*/ 55 h 158"/>
                <a:gd name="T46" fmla="*/ 79 w 229"/>
                <a:gd name="T47" fmla="*/ 57 h 158"/>
                <a:gd name="T48" fmla="*/ 70 w 229"/>
                <a:gd name="T49" fmla="*/ 68 h 158"/>
                <a:gd name="T50" fmla="*/ 61 w 229"/>
                <a:gd name="T51" fmla="*/ 75 h 158"/>
                <a:gd name="T52" fmla="*/ 57 w 229"/>
                <a:gd name="T53" fmla="*/ 76 h 158"/>
                <a:gd name="T54" fmla="*/ 48 w 229"/>
                <a:gd name="T55" fmla="*/ 86 h 158"/>
                <a:gd name="T56" fmla="*/ 58 w 229"/>
                <a:gd name="T57" fmla="*/ 86 h 158"/>
                <a:gd name="T58" fmla="*/ 47 w 229"/>
                <a:gd name="T59" fmla="*/ 90 h 158"/>
                <a:gd name="T60" fmla="*/ 36 w 229"/>
                <a:gd name="T61" fmla="*/ 93 h 158"/>
                <a:gd name="T62" fmla="*/ 31 w 229"/>
                <a:gd name="T63" fmla="*/ 98 h 158"/>
                <a:gd name="T64" fmla="*/ 25 w 229"/>
                <a:gd name="T65" fmla="*/ 100 h 158"/>
                <a:gd name="T66" fmla="*/ 14 w 229"/>
                <a:gd name="T67" fmla="*/ 105 h 158"/>
                <a:gd name="T68" fmla="*/ 3 w 229"/>
                <a:gd name="T69" fmla="*/ 109 h 158"/>
                <a:gd name="T70" fmla="*/ 4 w 229"/>
                <a:gd name="T71" fmla="*/ 116 h 158"/>
                <a:gd name="T72" fmla="*/ 1 w 229"/>
                <a:gd name="T73" fmla="*/ 123 h 158"/>
                <a:gd name="T74" fmla="*/ 3 w 229"/>
                <a:gd name="T75" fmla="*/ 129 h 158"/>
                <a:gd name="T76" fmla="*/ 15 w 229"/>
                <a:gd name="T77" fmla="*/ 132 h 158"/>
                <a:gd name="T78" fmla="*/ 5 w 229"/>
                <a:gd name="T79" fmla="*/ 138 h 158"/>
                <a:gd name="T80" fmla="*/ 11 w 229"/>
                <a:gd name="T81" fmla="*/ 139 h 158"/>
                <a:gd name="T82" fmla="*/ 11 w 229"/>
                <a:gd name="T83" fmla="*/ 148 h 158"/>
                <a:gd name="T84" fmla="*/ 21 w 229"/>
                <a:gd name="T85" fmla="*/ 158 h 158"/>
                <a:gd name="T86" fmla="*/ 47 w 229"/>
                <a:gd name="T87" fmla="*/ 146 h 158"/>
                <a:gd name="T88" fmla="*/ 54 w 229"/>
                <a:gd name="T89" fmla="*/ 135 h 158"/>
                <a:gd name="T90" fmla="*/ 61 w 229"/>
                <a:gd name="T91" fmla="*/ 146 h 158"/>
                <a:gd name="T92" fmla="*/ 71 w 229"/>
                <a:gd name="T93" fmla="*/ 132 h 158"/>
                <a:gd name="T94" fmla="*/ 68 w 229"/>
                <a:gd name="T95" fmla="*/ 112 h 158"/>
                <a:gd name="T96" fmla="*/ 70 w 229"/>
                <a:gd name="T97" fmla="*/ 86 h 158"/>
                <a:gd name="T98" fmla="*/ 89 w 229"/>
                <a:gd name="T99" fmla="*/ 69 h 158"/>
                <a:gd name="T100" fmla="*/ 106 w 229"/>
                <a:gd name="T101" fmla="*/ 46 h 158"/>
                <a:gd name="T102" fmla="*/ 122 w 229"/>
                <a:gd name="T103" fmla="*/ 30 h 158"/>
                <a:gd name="T104" fmla="*/ 143 w 229"/>
                <a:gd name="T105" fmla="*/ 25 h 158"/>
                <a:gd name="T106" fmla="*/ 5 w 229"/>
                <a:gd name="T107" fmla="*/ 141 h 158"/>
                <a:gd name="T108" fmla="*/ 18 w 229"/>
                <a:gd name="T109" fmla="*/ 122 h 158"/>
                <a:gd name="T110" fmla="*/ 21 w 229"/>
                <a:gd name="T111" fmla="*/ 106 h 158"/>
                <a:gd name="T112" fmla="*/ 23 w 229"/>
                <a:gd name="T113" fmla="*/ 116 h 158"/>
                <a:gd name="T114" fmla="*/ 73 w 229"/>
                <a:gd name="T115" fmla="*/ 6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158">
                  <a:moveTo>
                    <a:pt x="144" y="23"/>
                  </a:moveTo>
                  <a:cubicBezTo>
                    <a:pt x="147" y="22"/>
                    <a:pt x="147" y="22"/>
                    <a:pt x="147" y="22"/>
                  </a:cubicBezTo>
                  <a:cubicBezTo>
                    <a:pt x="150" y="23"/>
                    <a:pt x="150" y="23"/>
                    <a:pt x="150" y="23"/>
                  </a:cubicBezTo>
                  <a:cubicBezTo>
                    <a:pt x="156" y="26"/>
                    <a:pt x="156" y="26"/>
                    <a:pt x="156" y="26"/>
                  </a:cubicBezTo>
                  <a:cubicBezTo>
                    <a:pt x="160" y="29"/>
                    <a:pt x="160" y="29"/>
                    <a:pt x="160" y="29"/>
                  </a:cubicBezTo>
                  <a:cubicBezTo>
                    <a:pt x="166" y="29"/>
                    <a:pt x="166" y="29"/>
                    <a:pt x="166" y="29"/>
                  </a:cubicBezTo>
                  <a:cubicBezTo>
                    <a:pt x="170" y="27"/>
                    <a:pt x="170" y="27"/>
                    <a:pt x="170" y="27"/>
                  </a:cubicBezTo>
                  <a:cubicBezTo>
                    <a:pt x="173" y="27"/>
                    <a:pt x="173" y="27"/>
                    <a:pt x="173" y="27"/>
                  </a:cubicBezTo>
                  <a:cubicBezTo>
                    <a:pt x="176" y="29"/>
                    <a:pt x="176" y="29"/>
                    <a:pt x="176" y="29"/>
                  </a:cubicBezTo>
                  <a:cubicBezTo>
                    <a:pt x="177" y="29"/>
                    <a:pt x="177" y="29"/>
                    <a:pt x="177" y="29"/>
                  </a:cubicBezTo>
                  <a:cubicBezTo>
                    <a:pt x="180" y="29"/>
                    <a:pt x="180" y="29"/>
                    <a:pt x="180" y="29"/>
                  </a:cubicBezTo>
                  <a:cubicBezTo>
                    <a:pt x="182" y="27"/>
                    <a:pt x="182" y="27"/>
                    <a:pt x="182" y="27"/>
                  </a:cubicBezTo>
                  <a:cubicBezTo>
                    <a:pt x="183" y="26"/>
                    <a:pt x="183" y="26"/>
                    <a:pt x="183" y="26"/>
                  </a:cubicBezTo>
                  <a:cubicBezTo>
                    <a:pt x="185" y="26"/>
                    <a:pt x="185" y="26"/>
                    <a:pt x="185" y="26"/>
                  </a:cubicBezTo>
                  <a:cubicBezTo>
                    <a:pt x="186" y="26"/>
                    <a:pt x="186" y="26"/>
                    <a:pt x="186" y="26"/>
                  </a:cubicBezTo>
                  <a:cubicBezTo>
                    <a:pt x="186" y="25"/>
                    <a:pt x="186" y="25"/>
                    <a:pt x="186" y="25"/>
                  </a:cubicBezTo>
                  <a:cubicBezTo>
                    <a:pt x="186" y="20"/>
                    <a:pt x="186" y="20"/>
                    <a:pt x="186" y="20"/>
                  </a:cubicBezTo>
                  <a:cubicBezTo>
                    <a:pt x="187" y="17"/>
                    <a:pt x="187" y="17"/>
                    <a:pt x="187" y="17"/>
                  </a:cubicBezTo>
                  <a:cubicBezTo>
                    <a:pt x="190" y="14"/>
                    <a:pt x="190" y="14"/>
                    <a:pt x="190" y="14"/>
                  </a:cubicBezTo>
                  <a:cubicBezTo>
                    <a:pt x="193" y="14"/>
                    <a:pt x="193" y="14"/>
                    <a:pt x="193" y="14"/>
                  </a:cubicBezTo>
                  <a:cubicBezTo>
                    <a:pt x="197" y="14"/>
                    <a:pt x="197" y="14"/>
                    <a:pt x="197" y="14"/>
                  </a:cubicBezTo>
                  <a:cubicBezTo>
                    <a:pt x="200" y="13"/>
                    <a:pt x="200" y="13"/>
                    <a:pt x="200" y="13"/>
                  </a:cubicBezTo>
                  <a:cubicBezTo>
                    <a:pt x="202" y="13"/>
                    <a:pt x="202" y="13"/>
                    <a:pt x="202" y="13"/>
                  </a:cubicBezTo>
                  <a:cubicBezTo>
                    <a:pt x="202" y="13"/>
                    <a:pt x="202" y="13"/>
                    <a:pt x="202" y="13"/>
                  </a:cubicBezTo>
                  <a:cubicBezTo>
                    <a:pt x="203" y="13"/>
                    <a:pt x="203" y="13"/>
                    <a:pt x="203" y="13"/>
                  </a:cubicBezTo>
                  <a:cubicBezTo>
                    <a:pt x="206" y="14"/>
                    <a:pt x="206" y="14"/>
                    <a:pt x="206" y="14"/>
                  </a:cubicBezTo>
                  <a:cubicBezTo>
                    <a:pt x="213" y="17"/>
                    <a:pt x="213" y="17"/>
                    <a:pt x="213" y="17"/>
                  </a:cubicBezTo>
                  <a:cubicBezTo>
                    <a:pt x="216" y="19"/>
                    <a:pt x="216" y="19"/>
                    <a:pt x="216" y="19"/>
                  </a:cubicBezTo>
                  <a:cubicBezTo>
                    <a:pt x="216" y="20"/>
                    <a:pt x="216" y="20"/>
                    <a:pt x="216" y="20"/>
                  </a:cubicBezTo>
                  <a:cubicBezTo>
                    <a:pt x="215" y="23"/>
                    <a:pt x="215" y="23"/>
                    <a:pt x="215" y="23"/>
                  </a:cubicBezTo>
                  <a:cubicBezTo>
                    <a:pt x="216" y="25"/>
                    <a:pt x="216" y="25"/>
                    <a:pt x="216" y="25"/>
                  </a:cubicBezTo>
                  <a:cubicBezTo>
                    <a:pt x="218" y="22"/>
                    <a:pt x="218" y="22"/>
                    <a:pt x="218" y="22"/>
                  </a:cubicBezTo>
                  <a:cubicBezTo>
                    <a:pt x="219" y="22"/>
                    <a:pt x="219" y="22"/>
                    <a:pt x="219" y="22"/>
                  </a:cubicBezTo>
                  <a:cubicBezTo>
                    <a:pt x="221" y="21"/>
                    <a:pt x="221" y="21"/>
                    <a:pt x="221" y="21"/>
                  </a:cubicBezTo>
                  <a:cubicBezTo>
                    <a:pt x="222" y="20"/>
                    <a:pt x="222" y="20"/>
                    <a:pt x="222" y="20"/>
                  </a:cubicBezTo>
                  <a:cubicBezTo>
                    <a:pt x="223" y="19"/>
                    <a:pt x="223" y="19"/>
                    <a:pt x="223" y="19"/>
                  </a:cubicBezTo>
                  <a:cubicBezTo>
                    <a:pt x="223" y="17"/>
                    <a:pt x="223" y="17"/>
                    <a:pt x="223" y="17"/>
                  </a:cubicBezTo>
                  <a:cubicBezTo>
                    <a:pt x="222" y="17"/>
                    <a:pt x="222" y="17"/>
                    <a:pt x="222" y="17"/>
                  </a:cubicBezTo>
                  <a:cubicBezTo>
                    <a:pt x="222" y="16"/>
                    <a:pt x="222" y="16"/>
                    <a:pt x="222" y="16"/>
                  </a:cubicBezTo>
                  <a:cubicBezTo>
                    <a:pt x="220" y="16"/>
                    <a:pt x="220" y="16"/>
                    <a:pt x="220" y="16"/>
                  </a:cubicBezTo>
                  <a:cubicBezTo>
                    <a:pt x="219" y="14"/>
                    <a:pt x="219" y="14"/>
                    <a:pt x="219" y="14"/>
                  </a:cubicBezTo>
                  <a:cubicBezTo>
                    <a:pt x="218" y="14"/>
                    <a:pt x="218" y="14"/>
                    <a:pt x="218" y="14"/>
                  </a:cubicBezTo>
                  <a:cubicBezTo>
                    <a:pt x="218" y="13"/>
                    <a:pt x="218" y="13"/>
                    <a:pt x="218" y="13"/>
                  </a:cubicBezTo>
                  <a:cubicBezTo>
                    <a:pt x="215" y="13"/>
                    <a:pt x="215" y="13"/>
                    <a:pt x="215" y="13"/>
                  </a:cubicBezTo>
                  <a:cubicBezTo>
                    <a:pt x="210" y="12"/>
                    <a:pt x="210" y="12"/>
                    <a:pt x="210" y="12"/>
                  </a:cubicBezTo>
                  <a:cubicBezTo>
                    <a:pt x="212" y="12"/>
                    <a:pt x="212" y="12"/>
                    <a:pt x="212" y="12"/>
                  </a:cubicBezTo>
                  <a:cubicBezTo>
                    <a:pt x="215" y="12"/>
                    <a:pt x="215" y="12"/>
                    <a:pt x="215" y="12"/>
                  </a:cubicBezTo>
                  <a:cubicBezTo>
                    <a:pt x="219" y="13"/>
                    <a:pt x="219" y="13"/>
                    <a:pt x="219" y="13"/>
                  </a:cubicBezTo>
                  <a:cubicBezTo>
                    <a:pt x="222" y="12"/>
                    <a:pt x="222" y="12"/>
                    <a:pt x="222" y="12"/>
                  </a:cubicBezTo>
                  <a:cubicBezTo>
                    <a:pt x="226" y="10"/>
                    <a:pt x="226" y="10"/>
                    <a:pt x="226" y="10"/>
                  </a:cubicBezTo>
                  <a:cubicBezTo>
                    <a:pt x="229" y="10"/>
                    <a:pt x="229" y="10"/>
                    <a:pt x="229" y="10"/>
                  </a:cubicBezTo>
                  <a:cubicBezTo>
                    <a:pt x="229" y="9"/>
                    <a:pt x="229" y="9"/>
                    <a:pt x="229" y="9"/>
                  </a:cubicBezTo>
                  <a:cubicBezTo>
                    <a:pt x="226" y="7"/>
                    <a:pt x="226" y="7"/>
                    <a:pt x="226" y="7"/>
                  </a:cubicBezTo>
                  <a:cubicBezTo>
                    <a:pt x="222" y="7"/>
                    <a:pt x="222" y="7"/>
                    <a:pt x="222" y="7"/>
                  </a:cubicBezTo>
                  <a:cubicBezTo>
                    <a:pt x="222" y="6"/>
                    <a:pt x="222" y="6"/>
                    <a:pt x="222" y="6"/>
                  </a:cubicBezTo>
                  <a:cubicBezTo>
                    <a:pt x="220" y="6"/>
                    <a:pt x="220" y="6"/>
                    <a:pt x="220" y="6"/>
                  </a:cubicBezTo>
                  <a:cubicBezTo>
                    <a:pt x="219" y="6"/>
                    <a:pt x="219" y="6"/>
                    <a:pt x="219" y="6"/>
                  </a:cubicBezTo>
                  <a:cubicBezTo>
                    <a:pt x="218" y="6"/>
                    <a:pt x="218" y="6"/>
                    <a:pt x="218" y="6"/>
                  </a:cubicBezTo>
                  <a:cubicBezTo>
                    <a:pt x="216" y="6"/>
                    <a:pt x="216" y="6"/>
                    <a:pt x="216" y="6"/>
                  </a:cubicBezTo>
                  <a:cubicBezTo>
                    <a:pt x="215" y="6"/>
                    <a:pt x="215" y="6"/>
                    <a:pt x="215" y="6"/>
                  </a:cubicBezTo>
                  <a:cubicBezTo>
                    <a:pt x="215" y="4"/>
                    <a:pt x="215" y="4"/>
                    <a:pt x="215" y="4"/>
                  </a:cubicBezTo>
                  <a:cubicBezTo>
                    <a:pt x="213" y="3"/>
                    <a:pt x="213" y="3"/>
                    <a:pt x="213" y="3"/>
                  </a:cubicBezTo>
                  <a:cubicBezTo>
                    <a:pt x="209" y="3"/>
                    <a:pt x="209" y="3"/>
                    <a:pt x="209" y="3"/>
                  </a:cubicBezTo>
                  <a:cubicBezTo>
                    <a:pt x="208" y="6"/>
                    <a:pt x="208" y="6"/>
                    <a:pt x="208" y="6"/>
                  </a:cubicBezTo>
                  <a:cubicBezTo>
                    <a:pt x="208" y="7"/>
                    <a:pt x="208" y="7"/>
                    <a:pt x="208" y="7"/>
                  </a:cubicBezTo>
                  <a:cubicBezTo>
                    <a:pt x="206" y="9"/>
                    <a:pt x="206" y="9"/>
                    <a:pt x="206" y="9"/>
                  </a:cubicBezTo>
                  <a:cubicBezTo>
                    <a:pt x="206" y="7"/>
                    <a:pt x="206" y="7"/>
                    <a:pt x="206" y="7"/>
                  </a:cubicBezTo>
                  <a:cubicBezTo>
                    <a:pt x="202" y="7"/>
                    <a:pt x="202" y="7"/>
                    <a:pt x="202" y="7"/>
                  </a:cubicBezTo>
                  <a:cubicBezTo>
                    <a:pt x="206" y="6"/>
                    <a:pt x="206" y="6"/>
                    <a:pt x="206" y="6"/>
                  </a:cubicBezTo>
                  <a:cubicBezTo>
                    <a:pt x="205" y="6"/>
                    <a:pt x="205" y="6"/>
                    <a:pt x="205" y="6"/>
                  </a:cubicBezTo>
                  <a:cubicBezTo>
                    <a:pt x="202" y="4"/>
                    <a:pt x="202" y="4"/>
                    <a:pt x="202" y="4"/>
                  </a:cubicBezTo>
                  <a:cubicBezTo>
                    <a:pt x="205" y="4"/>
                    <a:pt x="205" y="4"/>
                    <a:pt x="205" y="4"/>
                  </a:cubicBezTo>
                  <a:cubicBezTo>
                    <a:pt x="206" y="3"/>
                    <a:pt x="206" y="3"/>
                    <a:pt x="206" y="3"/>
                  </a:cubicBezTo>
                  <a:cubicBezTo>
                    <a:pt x="203" y="2"/>
                    <a:pt x="203" y="2"/>
                    <a:pt x="203" y="2"/>
                  </a:cubicBezTo>
                  <a:cubicBezTo>
                    <a:pt x="202" y="0"/>
                    <a:pt x="202" y="0"/>
                    <a:pt x="202" y="0"/>
                  </a:cubicBezTo>
                  <a:cubicBezTo>
                    <a:pt x="200" y="2"/>
                    <a:pt x="200" y="2"/>
                    <a:pt x="200" y="2"/>
                  </a:cubicBezTo>
                  <a:cubicBezTo>
                    <a:pt x="195" y="3"/>
                    <a:pt x="195" y="3"/>
                    <a:pt x="195" y="3"/>
                  </a:cubicBezTo>
                  <a:cubicBezTo>
                    <a:pt x="197" y="3"/>
                    <a:pt x="197" y="3"/>
                    <a:pt x="197" y="3"/>
                  </a:cubicBezTo>
                  <a:cubicBezTo>
                    <a:pt x="199" y="4"/>
                    <a:pt x="199" y="4"/>
                    <a:pt x="199" y="4"/>
                  </a:cubicBezTo>
                  <a:cubicBezTo>
                    <a:pt x="197" y="4"/>
                    <a:pt x="197" y="4"/>
                    <a:pt x="197" y="4"/>
                  </a:cubicBezTo>
                  <a:cubicBezTo>
                    <a:pt x="195" y="4"/>
                    <a:pt x="195" y="4"/>
                    <a:pt x="195" y="4"/>
                  </a:cubicBezTo>
                  <a:cubicBezTo>
                    <a:pt x="196" y="6"/>
                    <a:pt x="196" y="6"/>
                    <a:pt x="196" y="6"/>
                  </a:cubicBezTo>
                  <a:cubicBezTo>
                    <a:pt x="196" y="7"/>
                    <a:pt x="196" y="7"/>
                    <a:pt x="196" y="7"/>
                  </a:cubicBezTo>
                  <a:cubicBezTo>
                    <a:pt x="195" y="7"/>
                    <a:pt x="195" y="7"/>
                    <a:pt x="195" y="7"/>
                  </a:cubicBezTo>
                  <a:cubicBezTo>
                    <a:pt x="193" y="7"/>
                    <a:pt x="193" y="7"/>
                    <a:pt x="193" y="7"/>
                  </a:cubicBezTo>
                  <a:cubicBezTo>
                    <a:pt x="192" y="9"/>
                    <a:pt x="192" y="9"/>
                    <a:pt x="192" y="9"/>
                  </a:cubicBezTo>
                  <a:cubicBezTo>
                    <a:pt x="190" y="9"/>
                    <a:pt x="190" y="9"/>
                    <a:pt x="190" y="9"/>
                  </a:cubicBezTo>
                  <a:cubicBezTo>
                    <a:pt x="190" y="7"/>
                    <a:pt x="190" y="7"/>
                    <a:pt x="190" y="7"/>
                  </a:cubicBezTo>
                  <a:cubicBezTo>
                    <a:pt x="190" y="6"/>
                    <a:pt x="190" y="6"/>
                    <a:pt x="190" y="6"/>
                  </a:cubicBezTo>
                  <a:cubicBezTo>
                    <a:pt x="189" y="6"/>
                    <a:pt x="189" y="6"/>
                    <a:pt x="189" y="6"/>
                  </a:cubicBezTo>
                  <a:cubicBezTo>
                    <a:pt x="192" y="4"/>
                    <a:pt x="192" y="4"/>
                    <a:pt x="192" y="4"/>
                  </a:cubicBezTo>
                  <a:cubicBezTo>
                    <a:pt x="190" y="3"/>
                    <a:pt x="190" y="3"/>
                    <a:pt x="190" y="3"/>
                  </a:cubicBezTo>
                  <a:cubicBezTo>
                    <a:pt x="186" y="6"/>
                    <a:pt x="186" y="6"/>
                    <a:pt x="186" y="6"/>
                  </a:cubicBezTo>
                  <a:cubicBezTo>
                    <a:pt x="182" y="9"/>
                    <a:pt x="182" y="9"/>
                    <a:pt x="182" y="9"/>
                  </a:cubicBezTo>
                  <a:cubicBezTo>
                    <a:pt x="182" y="10"/>
                    <a:pt x="182" y="10"/>
                    <a:pt x="182" y="10"/>
                  </a:cubicBezTo>
                  <a:cubicBezTo>
                    <a:pt x="180" y="12"/>
                    <a:pt x="180" y="12"/>
                    <a:pt x="180" y="12"/>
                  </a:cubicBezTo>
                  <a:cubicBezTo>
                    <a:pt x="177" y="12"/>
                    <a:pt x="177" y="12"/>
                    <a:pt x="177" y="12"/>
                  </a:cubicBezTo>
                  <a:cubicBezTo>
                    <a:pt x="179" y="10"/>
                    <a:pt x="179" y="10"/>
                    <a:pt x="179" y="10"/>
                  </a:cubicBezTo>
                  <a:cubicBezTo>
                    <a:pt x="180" y="9"/>
                    <a:pt x="180" y="9"/>
                    <a:pt x="180" y="9"/>
                  </a:cubicBezTo>
                  <a:cubicBezTo>
                    <a:pt x="179" y="7"/>
                    <a:pt x="179" y="7"/>
                    <a:pt x="179" y="7"/>
                  </a:cubicBezTo>
                  <a:cubicBezTo>
                    <a:pt x="177" y="7"/>
                    <a:pt x="177" y="7"/>
                    <a:pt x="177" y="7"/>
                  </a:cubicBezTo>
                  <a:cubicBezTo>
                    <a:pt x="182" y="6"/>
                    <a:pt x="182" y="6"/>
                    <a:pt x="182" y="6"/>
                  </a:cubicBezTo>
                  <a:cubicBezTo>
                    <a:pt x="183" y="4"/>
                    <a:pt x="183" y="4"/>
                    <a:pt x="183" y="4"/>
                  </a:cubicBezTo>
                  <a:cubicBezTo>
                    <a:pt x="185" y="3"/>
                    <a:pt x="185" y="3"/>
                    <a:pt x="185" y="3"/>
                  </a:cubicBezTo>
                  <a:cubicBezTo>
                    <a:pt x="182" y="3"/>
                    <a:pt x="182" y="3"/>
                    <a:pt x="182" y="3"/>
                  </a:cubicBezTo>
                  <a:cubicBezTo>
                    <a:pt x="180" y="3"/>
                    <a:pt x="180" y="3"/>
                    <a:pt x="180" y="3"/>
                  </a:cubicBezTo>
                  <a:cubicBezTo>
                    <a:pt x="180" y="4"/>
                    <a:pt x="180" y="4"/>
                    <a:pt x="180" y="4"/>
                  </a:cubicBezTo>
                  <a:cubicBezTo>
                    <a:pt x="179" y="4"/>
                    <a:pt x="179" y="4"/>
                    <a:pt x="179" y="4"/>
                  </a:cubicBezTo>
                  <a:cubicBezTo>
                    <a:pt x="177" y="3"/>
                    <a:pt x="177" y="3"/>
                    <a:pt x="177" y="3"/>
                  </a:cubicBezTo>
                  <a:cubicBezTo>
                    <a:pt x="175" y="3"/>
                    <a:pt x="175" y="3"/>
                    <a:pt x="175" y="3"/>
                  </a:cubicBezTo>
                  <a:cubicBezTo>
                    <a:pt x="173" y="4"/>
                    <a:pt x="173" y="4"/>
                    <a:pt x="173" y="4"/>
                  </a:cubicBezTo>
                  <a:cubicBezTo>
                    <a:pt x="170" y="4"/>
                    <a:pt x="170" y="4"/>
                    <a:pt x="170" y="4"/>
                  </a:cubicBezTo>
                  <a:cubicBezTo>
                    <a:pt x="175" y="6"/>
                    <a:pt x="175" y="6"/>
                    <a:pt x="175" y="6"/>
                  </a:cubicBezTo>
                  <a:cubicBezTo>
                    <a:pt x="172" y="6"/>
                    <a:pt x="172" y="6"/>
                    <a:pt x="172" y="6"/>
                  </a:cubicBezTo>
                  <a:cubicBezTo>
                    <a:pt x="170" y="7"/>
                    <a:pt x="170" y="7"/>
                    <a:pt x="170" y="7"/>
                  </a:cubicBezTo>
                  <a:cubicBezTo>
                    <a:pt x="169" y="7"/>
                    <a:pt x="169" y="7"/>
                    <a:pt x="169" y="7"/>
                  </a:cubicBezTo>
                  <a:cubicBezTo>
                    <a:pt x="166" y="9"/>
                    <a:pt x="166" y="9"/>
                    <a:pt x="166" y="9"/>
                  </a:cubicBezTo>
                  <a:cubicBezTo>
                    <a:pt x="165" y="10"/>
                    <a:pt x="165" y="10"/>
                    <a:pt x="165" y="10"/>
                  </a:cubicBezTo>
                  <a:cubicBezTo>
                    <a:pt x="163" y="10"/>
                    <a:pt x="163" y="10"/>
                    <a:pt x="163" y="10"/>
                  </a:cubicBezTo>
                  <a:cubicBezTo>
                    <a:pt x="163" y="12"/>
                    <a:pt x="163" y="12"/>
                    <a:pt x="163" y="12"/>
                  </a:cubicBezTo>
                  <a:cubicBezTo>
                    <a:pt x="165" y="13"/>
                    <a:pt x="165" y="13"/>
                    <a:pt x="165" y="13"/>
                  </a:cubicBezTo>
                  <a:cubicBezTo>
                    <a:pt x="162" y="13"/>
                    <a:pt x="162" y="13"/>
                    <a:pt x="162" y="13"/>
                  </a:cubicBezTo>
                  <a:cubicBezTo>
                    <a:pt x="160" y="13"/>
                    <a:pt x="160" y="13"/>
                    <a:pt x="160" y="13"/>
                  </a:cubicBezTo>
                  <a:cubicBezTo>
                    <a:pt x="160" y="12"/>
                    <a:pt x="160" y="12"/>
                    <a:pt x="160" y="12"/>
                  </a:cubicBezTo>
                  <a:cubicBezTo>
                    <a:pt x="157" y="13"/>
                    <a:pt x="157" y="13"/>
                    <a:pt x="157" y="13"/>
                  </a:cubicBezTo>
                  <a:cubicBezTo>
                    <a:pt x="159" y="12"/>
                    <a:pt x="159" y="12"/>
                    <a:pt x="159" y="12"/>
                  </a:cubicBezTo>
                  <a:cubicBezTo>
                    <a:pt x="154" y="10"/>
                    <a:pt x="154" y="10"/>
                    <a:pt x="154" y="10"/>
                  </a:cubicBezTo>
                  <a:cubicBezTo>
                    <a:pt x="156" y="12"/>
                    <a:pt x="156" y="12"/>
                    <a:pt x="156" y="12"/>
                  </a:cubicBezTo>
                  <a:cubicBezTo>
                    <a:pt x="154" y="12"/>
                    <a:pt x="154" y="12"/>
                    <a:pt x="154" y="12"/>
                  </a:cubicBezTo>
                  <a:cubicBezTo>
                    <a:pt x="154" y="10"/>
                    <a:pt x="154" y="10"/>
                    <a:pt x="154" y="10"/>
                  </a:cubicBezTo>
                  <a:cubicBezTo>
                    <a:pt x="153" y="10"/>
                    <a:pt x="153" y="10"/>
                    <a:pt x="153" y="10"/>
                  </a:cubicBezTo>
                  <a:cubicBezTo>
                    <a:pt x="152" y="10"/>
                    <a:pt x="152" y="10"/>
                    <a:pt x="152" y="10"/>
                  </a:cubicBezTo>
                  <a:cubicBezTo>
                    <a:pt x="150" y="10"/>
                    <a:pt x="150" y="10"/>
                    <a:pt x="150" y="10"/>
                  </a:cubicBezTo>
                  <a:cubicBezTo>
                    <a:pt x="150" y="12"/>
                    <a:pt x="150" y="12"/>
                    <a:pt x="150" y="12"/>
                  </a:cubicBezTo>
                  <a:cubicBezTo>
                    <a:pt x="152" y="12"/>
                    <a:pt x="152" y="12"/>
                    <a:pt x="152" y="12"/>
                  </a:cubicBezTo>
                  <a:cubicBezTo>
                    <a:pt x="150" y="13"/>
                    <a:pt x="150" y="13"/>
                    <a:pt x="150" y="13"/>
                  </a:cubicBezTo>
                  <a:cubicBezTo>
                    <a:pt x="152" y="13"/>
                    <a:pt x="152" y="13"/>
                    <a:pt x="152" y="13"/>
                  </a:cubicBezTo>
                  <a:cubicBezTo>
                    <a:pt x="153" y="14"/>
                    <a:pt x="153" y="14"/>
                    <a:pt x="153" y="14"/>
                  </a:cubicBezTo>
                  <a:cubicBezTo>
                    <a:pt x="152" y="16"/>
                    <a:pt x="152" y="16"/>
                    <a:pt x="152" y="16"/>
                  </a:cubicBezTo>
                  <a:cubicBezTo>
                    <a:pt x="149" y="14"/>
                    <a:pt x="149" y="14"/>
                    <a:pt x="149" y="14"/>
                  </a:cubicBezTo>
                  <a:cubicBezTo>
                    <a:pt x="146" y="14"/>
                    <a:pt x="146" y="14"/>
                    <a:pt x="146" y="14"/>
                  </a:cubicBezTo>
                  <a:cubicBezTo>
                    <a:pt x="146" y="16"/>
                    <a:pt x="146" y="16"/>
                    <a:pt x="146" y="16"/>
                  </a:cubicBezTo>
                  <a:cubicBezTo>
                    <a:pt x="144" y="14"/>
                    <a:pt x="144" y="14"/>
                    <a:pt x="144" y="14"/>
                  </a:cubicBezTo>
                  <a:cubicBezTo>
                    <a:pt x="144" y="16"/>
                    <a:pt x="144" y="16"/>
                    <a:pt x="144" y="16"/>
                  </a:cubicBezTo>
                  <a:cubicBezTo>
                    <a:pt x="143" y="16"/>
                    <a:pt x="143" y="16"/>
                    <a:pt x="143" y="16"/>
                  </a:cubicBezTo>
                  <a:cubicBezTo>
                    <a:pt x="143" y="14"/>
                    <a:pt x="143" y="14"/>
                    <a:pt x="143" y="14"/>
                  </a:cubicBezTo>
                  <a:cubicBezTo>
                    <a:pt x="142" y="14"/>
                    <a:pt x="142" y="14"/>
                    <a:pt x="142" y="14"/>
                  </a:cubicBezTo>
                  <a:cubicBezTo>
                    <a:pt x="140" y="16"/>
                    <a:pt x="140" y="16"/>
                    <a:pt x="140" y="16"/>
                  </a:cubicBezTo>
                  <a:cubicBezTo>
                    <a:pt x="140" y="17"/>
                    <a:pt x="140" y="17"/>
                    <a:pt x="140" y="17"/>
                  </a:cubicBezTo>
                  <a:cubicBezTo>
                    <a:pt x="143" y="19"/>
                    <a:pt x="143" y="19"/>
                    <a:pt x="143" y="19"/>
                  </a:cubicBezTo>
                  <a:cubicBezTo>
                    <a:pt x="140" y="19"/>
                    <a:pt x="140" y="19"/>
                    <a:pt x="140" y="19"/>
                  </a:cubicBezTo>
                  <a:cubicBezTo>
                    <a:pt x="139" y="19"/>
                    <a:pt x="139" y="19"/>
                    <a:pt x="139" y="19"/>
                  </a:cubicBezTo>
                  <a:cubicBezTo>
                    <a:pt x="137" y="20"/>
                    <a:pt x="137" y="20"/>
                    <a:pt x="137" y="20"/>
                  </a:cubicBezTo>
                  <a:cubicBezTo>
                    <a:pt x="134" y="22"/>
                    <a:pt x="134" y="22"/>
                    <a:pt x="134" y="22"/>
                  </a:cubicBezTo>
                  <a:cubicBezTo>
                    <a:pt x="137" y="17"/>
                    <a:pt x="137" y="17"/>
                    <a:pt x="137" y="17"/>
                  </a:cubicBezTo>
                  <a:cubicBezTo>
                    <a:pt x="139" y="16"/>
                    <a:pt x="139" y="16"/>
                    <a:pt x="139" y="16"/>
                  </a:cubicBezTo>
                  <a:cubicBezTo>
                    <a:pt x="137" y="13"/>
                    <a:pt x="137" y="13"/>
                    <a:pt x="137" y="13"/>
                  </a:cubicBezTo>
                  <a:cubicBezTo>
                    <a:pt x="136" y="14"/>
                    <a:pt x="136" y="14"/>
                    <a:pt x="136" y="14"/>
                  </a:cubicBezTo>
                  <a:cubicBezTo>
                    <a:pt x="134" y="16"/>
                    <a:pt x="134" y="16"/>
                    <a:pt x="134" y="16"/>
                  </a:cubicBezTo>
                  <a:cubicBezTo>
                    <a:pt x="134" y="17"/>
                    <a:pt x="134" y="17"/>
                    <a:pt x="134" y="17"/>
                  </a:cubicBezTo>
                  <a:cubicBezTo>
                    <a:pt x="133" y="19"/>
                    <a:pt x="133" y="19"/>
                    <a:pt x="133" y="19"/>
                  </a:cubicBezTo>
                  <a:cubicBezTo>
                    <a:pt x="132" y="20"/>
                    <a:pt x="132" y="20"/>
                    <a:pt x="132" y="20"/>
                  </a:cubicBezTo>
                  <a:cubicBezTo>
                    <a:pt x="133" y="16"/>
                    <a:pt x="133" y="16"/>
                    <a:pt x="133" y="16"/>
                  </a:cubicBezTo>
                  <a:cubicBezTo>
                    <a:pt x="129" y="16"/>
                    <a:pt x="129" y="16"/>
                    <a:pt x="129" y="16"/>
                  </a:cubicBezTo>
                  <a:cubicBezTo>
                    <a:pt x="127" y="17"/>
                    <a:pt x="127" y="17"/>
                    <a:pt x="127" y="17"/>
                  </a:cubicBezTo>
                  <a:cubicBezTo>
                    <a:pt x="126" y="19"/>
                    <a:pt x="126" y="19"/>
                    <a:pt x="126" y="19"/>
                  </a:cubicBezTo>
                  <a:cubicBezTo>
                    <a:pt x="127" y="20"/>
                    <a:pt x="127" y="20"/>
                    <a:pt x="127" y="20"/>
                  </a:cubicBezTo>
                  <a:cubicBezTo>
                    <a:pt x="126" y="20"/>
                    <a:pt x="126" y="20"/>
                    <a:pt x="126" y="20"/>
                  </a:cubicBezTo>
                  <a:cubicBezTo>
                    <a:pt x="124" y="19"/>
                    <a:pt x="124" y="19"/>
                    <a:pt x="124" y="19"/>
                  </a:cubicBezTo>
                  <a:cubicBezTo>
                    <a:pt x="122" y="19"/>
                    <a:pt x="122" y="19"/>
                    <a:pt x="122" y="19"/>
                  </a:cubicBezTo>
                  <a:cubicBezTo>
                    <a:pt x="124" y="20"/>
                    <a:pt x="124" y="20"/>
                    <a:pt x="124" y="20"/>
                  </a:cubicBezTo>
                  <a:cubicBezTo>
                    <a:pt x="123" y="22"/>
                    <a:pt x="123" y="22"/>
                    <a:pt x="123" y="22"/>
                  </a:cubicBezTo>
                  <a:cubicBezTo>
                    <a:pt x="123" y="23"/>
                    <a:pt x="123" y="23"/>
                    <a:pt x="123" y="23"/>
                  </a:cubicBezTo>
                  <a:cubicBezTo>
                    <a:pt x="122" y="20"/>
                    <a:pt x="122" y="20"/>
                    <a:pt x="122" y="20"/>
                  </a:cubicBezTo>
                  <a:cubicBezTo>
                    <a:pt x="120" y="20"/>
                    <a:pt x="120" y="20"/>
                    <a:pt x="120" y="20"/>
                  </a:cubicBezTo>
                  <a:cubicBezTo>
                    <a:pt x="119" y="22"/>
                    <a:pt x="119" y="22"/>
                    <a:pt x="119" y="22"/>
                  </a:cubicBezTo>
                  <a:cubicBezTo>
                    <a:pt x="119" y="23"/>
                    <a:pt x="119" y="23"/>
                    <a:pt x="119" y="23"/>
                  </a:cubicBezTo>
                  <a:cubicBezTo>
                    <a:pt x="117" y="23"/>
                    <a:pt x="117" y="23"/>
                    <a:pt x="117" y="23"/>
                  </a:cubicBezTo>
                  <a:cubicBezTo>
                    <a:pt x="116" y="25"/>
                    <a:pt x="116" y="25"/>
                    <a:pt x="116" y="25"/>
                  </a:cubicBezTo>
                  <a:cubicBezTo>
                    <a:pt x="114" y="26"/>
                    <a:pt x="114" y="26"/>
                    <a:pt x="114" y="26"/>
                  </a:cubicBezTo>
                  <a:cubicBezTo>
                    <a:pt x="116" y="26"/>
                    <a:pt x="116" y="26"/>
                    <a:pt x="116" y="26"/>
                  </a:cubicBezTo>
                  <a:cubicBezTo>
                    <a:pt x="114" y="27"/>
                    <a:pt x="114" y="27"/>
                    <a:pt x="114" y="27"/>
                  </a:cubicBezTo>
                  <a:cubicBezTo>
                    <a:pt x="113" y="27"/>
                    <a:pt x="113" y="27"/>
                    <a:pt x="113" y="27"/>
                  </a:cubicBezTo>
                  <a:cubicBezTo>
                    <a:pt x="114" y="29"/>
                    <a:pt x="114" y="29"/>
                    <a:pt x="114" y="29"/>
                  </a:cubicBezTo>
                  <a:cubicBezTo>
                    <a:pt x="109" y="29"/>
                    <a:pt x="109" y="29"/>
                    <a:pt x="109" y="29"/>
                  </a:cubicBezTo>
                  <a:cubicBezTo>
                    <a:pt x="107" y="30"/>
                    <a:pt x="107" y="30"/>
                    <a:pt x="107" y="30"/>
                  </a:cubicBezTo>
                  <a:cubicBezTo>
                    <a:pt x="106" y="30"/>
                    <a:pt x="106" y="30"/>
                    <a:pt x="106" y="30"/>
                  </a:cubicBezTo>
                  <a:cubicBezTo>
                    <a:pt x="109" y="32"/>
                    <a:pt x="109" y="32"/>
                    <a:pt x="109" y="32"/>
                  </a:cubicBezTo>
                  <a:cubicBezTo>
                    <a:pt x="107" y="32"/>
                    <a:pt x="107" y="32"/>
                    <a:pt x="107" y="32"/>
                  </a:cubicBezTo>
                  <a:cubicBezTo>
                    <a:pt x="104" y="32"/>
                    <a:pt x="104" y="32"/>
                    <a:pt x="104" y="32"/>
                  </a:cubicBezTo>
                  <a:cubicBezTo>
                    <a:pt x="109" y="35"/>
                    <a:pt x="109" y="35"/>
                    <a:pt x="109" y="35"/>
                  </a:cubicBezTo>
                  <a:cubicBezTo>
                    <a:pt x="103" y="33"/>
                    <a:pt x="103" y="33"/>
                    <a:pt x="103" y="33"/>
                  </a:cubicBezTo>
                  <a:cubicBezTo>
                    <a:pt x="106" y="35"/>
                    <a:pt x="106" y="35"/>
                    <a:pt x="106" y="35"/>
                  </a:cubicBezTo>
                  <a:cubicBezTo>
                    <a:pt x="104" y="35"/>
                    <a:pt x="104" y="35"/>
                    <a:pt x="104" y="35"/>
                  </a:cubicBezTo>
                  <a:cubicBezTo>
                    <a:pt x="107" y="36"/>
                    <a:pt x="107" y="36"/>
                    <a:pt x="107" y="36"/>
                  </a:cubicBezTo>
                  <a:cubicBezTo>
                    <a:pt x="106" y="36"/>
                    <a:pt x="106" y="36"/>
                    <a:pt x="106" y="36"/>
                  </a:cubicBezTo>
                  <a:cubicBezTo>
                    <a:pt x="104" y="36"/>
                    <a:pt x="104" y="36"/>
                    <a:pt x="104" y="36"/>
                  </a:cubicBezTo>
                  <a:cubicBezTo>
                    <a:pt x="106" y="37"/>
                    <a:pt x="106" y="37"/>
                    <a:pt x="106" y="37"/>
                  </a:cubicBezTo>
                  <a:cubicBezTo>
                    <a:pt x="103" y="36"/>
                    <a:pt x="103" y="36"/>
                    <a:pt x="103" y="36"/>
                  </a:cubicBezTo>
                  <a:cubicBezTo>
                    <a:pt x="104" y="37"/>
                    <a:pt x="104" y="37"/>
                    <a:pt x="104" y="37"/>
                  </a:cubicBezTo>
                  <a:cubicBezTo>
                    <a:pt x="103" y="37"/>
                    <a:pt x="103" y="37"/>
                    <a:pt x="103" y="37"/>
                  </a:cubicBezTo>
                  <a:cubicBezTo>
                    <a:pt x="103" y="36"/>
                    <a:pt x="103" y="36"/>
                    <a:pt x="103" y="36"/>
                  </a:cubicBezTo>
                  <a:cubicBezTo>
                    <a:pt x="101" y="35"/>
                    <a:pt x="101" y="35"/>
                    <a:pt x="101" y="35"/>
                  </a:cubicBezTo>
                  <a:cubicBezTo>
                    <a:pt x="99" y="35"/>
                    <a:pt x="99" y="35"/>
                    <a:pt x="99" y="35"/>
                  </a:cubicBezTo>
                  <a:cubicBezTo>
                    <a:pt x="97" y="35"/>
                    <a:pt x="97" y="35"/>
                    <a:pt x="97" y="35"/>
                  </a:cubicBezTo>
                  <a:cubicBezTo>
                    <a:pt x="96" y="36"/>
                    <a:pt x="96" y="36"/>
                    <a:pt x="96" y="36"/>
                  </a:cubicBezTo>
                  <a:cubicBezTo>
                    <a:pt x="99" y="36"/>
                    <a:pt x="99" y="36"/>
                    <a:pt x="99" y="36"/>
                  </a:cubicBezTo>
                  <a:cubicBezTo>
                    <a:pt x="101" y="36"/>
                    <a:pt x="101" y="36"/>
                    <a:pt x="101" y="36"/>
                  </a:cubicBezTo>
                  <a:cubicBezTo>
                    <a:pt x="100" y="37"/>
                    <a:pt x="100" y="37"/>
                    <a:pt x="100" y="37"/>
                  </a:cubicBezTo>
                  <a:cubicBezTo>
                    <a:pt x="97" y="37"/>
                    <a:pt x="97" y="37"/>
                    <a:pt x="97" y="37"/>
                  </a:cubicBezTo>
                  <a:cubicBezTo>
                    <a:pt x="94" y="37"/>
                    <a:pt x="94" y="37"/>
                    <a:pt x="94" y="37"/>
                  </a:cubicBezTo>
                  <a:cubicBezTo>
                    <a:pt x="93" y="37"/>
                    <a:pt x="93" y="37"/>
                    <a:pt x="93" y="37"/>
                  </a:cubicBezTo>
                  <a:cubicBezTo>
                    <a:pt x="93" y="39"/>
                    <a:pt x="93" y="39"/>
                    <a:pt x="93" y="39"/>
                  </a:cubicBezTo>
                  <a:cubicBezTo>
                    <a:pt x="91" y="40"/>
                    <a:pt x="91" y="40"/>
                    <a:pt x="91" y="40"/>
                  </a:cubicBezTo>
                  <a:cubicBezTo>
                    <a:pt x="96" y="39"/>
                    <a:pt x="96" y="39"/>
                    <a:pt x="96" y="39"/>
                  </a:cubicBezTo>
                  <a:cubicBezTo>
                    <a:pt x="99" y="39"/>
                    <a:pt x="99" y="39"/>
                    <a:pt x="99" y="39"/>
                  </a:cubicBezTo>
                  <a:cubicBezTo>
                    <a:pt x="100" y="40"/>
                    <a:pt x="100" y="40"/>
                    <a:pt x="100" y="40"/>
                  </a:cubicBezTo>
                  <a:cubicBezTo>
                    <a:pt x="97" y="40"/>
                    <a:pt x="97" y="40"/>
                    <a:pt x="97" y="40"/>
                  </a:cubicBezTo>
                  <a:cubicBezTo>
                    <a:pt x="96" y="40"/>
                    <a:pt x="96" y="40"/>
                    <a:pt x="96" y="40"/>
                  </a:cubicBezTo>
                  <a:cubicBezTo>
                    <a:pt x="94" y="40"/>
                    <a:pt x="94" y="40"/>
                    <a:pt x="94" y="40"/>
                  </a:cubicBezTo>
                  <a:cubicBezTo>
                    <a:pt x="96" y="42"/>
                    <a:pt x="96" y="42"/>
                    <a:pt x="96" y="42"/>
                  </a:cubicBezTo>
                  <a:cubicBezTo>
                    <a:pt x="97" y="42"/>
                    <a:pt x="97" y="42"/>
                    <a:pt x="97" y="42"/>
                  </a:cubicBezTo>
                  <a:cubicBezTo>
                    <a:pt x="100" y="42"/>
                    <a:pt x="100" y="42"/>
                    <a:pt x="100" y="42"/>
                  </a:cubicBezTo>
                  <a:cubicBezTo>
                    <a:pt x="99" y="43"/>
                    <a:pt x="99" y="43"/>
                    <a:pt x="99" y="43"/>
                  </a:cubicBezTo>
                  <a:cubicBezTo>
                    <a:pt x="97" y="43"/>
                    <a:pt x="97" y="43"/>
                    <a:pt x="97" y="43"/>
                  </a:cubicBezTo>
                  <a:cubicBezTo>
                    <a:pt x="96" y="42"/>
                    <a:pt x="96" y="42"/>
                    <a:pt x="96" y="42"/>
                  </a:cubicBezTo>
                  <a:cubicBezTo>
                    <a:pt x="93" y="43"/>
                    <a:pt x="93" y="43"/>
                    <a:pt x="93" y="43"/>
                  </a:cubicBezTo>
                  <a:cubicBezTo>
                    <a:pt x="94" y="42"/>
                    <a:pt x="94" y="42"/>
                    <a:pt x="94" y="42"/>
                  </a:cubicBezTo>
                  <a:cubicBezTo>
                    <a:pt x="91" y="42"/>
                    <a:pt x="91" y="42"/>
                    <a:pt x="91" y="42"/>
                  </a:cubicBezTo>
                  <a:cubicBezTo>
                    <a:pt x="90" y="43"/>
                    <a:pt x="90" y="43"/>
                    <a:pt x="90" y="43"/>
                  </a:cubicBezTo>
                  <a:cubicBezTo>
                    <a:pt x="87" y="45"/>
                    <a:pt x="87" y="45"/>
                    <a:pt x="87" y="45"/>
                  </a:cubicBezTo>
                  <a:cubicBezTo>
                    <a:pt x="91" y="45"/>
                    <a:pt x="91" y="45"/>
                    <a:pt x="91" y="45"/>
                  </a:cubicBezTo>
                  <a:cubicBezTo>
                    <a:pt x="94" y="45"/>
                    <a:pt x="94" y="45"/>
                    <a:pt x="94" y="45"/>
                  </a:cubicBezTo>
                  <a:cubicBezTo>
                    <a:pt x="98" y="46"/>
                    <a:pt x="98" y="46"/>
                    <a:pt x="98" y="46"/>
                  </a:cubicBezTo>
                  <a:cubicBezTo>
                    <a:pt x="98" y="46"/>
                    <a:pt x="98" y="46"/>
                    <a:pt x="98" y="46"/>
                  </a:cubicBezTo>
                  <a:cubicBezTo>
                    <a:pt x="97" y="46"/>
                    <a:pt x="97" y="46"/>
                    <a:pt x="97" y="46"/>
                  </a:cubicBezTo>
                  <a:cubicBezTo>
                    <a:pt x="94" y="46"/>
                    <a:pt x="94" y="46"/>
                    <a:pt x="94" y="46"/>
                  </a:cubicBezTo>
                  <a:cubicBezTo>
                    <a:pt x="93" y="46"/>
                    <a:pt x="93" y="46"/>
                    <a:pt x="93" y="46"/>
                  </a:cubicBezTo>
                  <a:cubicBezTo>
                    <a:pt x="91" y="46"/>
                    <a:pt x="91" y="46"/>
                    <a:pt x="91" y="46"/>
                  </a:cubicBezTo>
                  <a:cubicBezTo>
                    <a:pt x="90" y="46"/>
                    <a:pt x="90" y="46"/>
                    <a:pt x="90" y="46"/>
                  </a:cubicBezTo>
                  <a:cubicBezTo>
                    <a:pt x="89" y="46"/>
                    <a:pt x="89" y="46"/>
                    <a:pt x="89" y="46"/>
                  </a:cubicBezTo>
                  <a:cubicBezTo>
                    <a:pt x="87" y="47"/>
                    <a:pt x="87" y="47"/>
                    <a:pt x="87" y="47"/>
                  </a:cubicBezTo>
                  <a:cubicBezTo>
                    <a:pt x="84" y="49"/>
                    <a:pt x="84" y="49"/>
                    <a:pt x="84" y="49"/>
                  </a:cubicBezTo>
                  <a:cubicBezTo>
                    <a:pt x="80" y="49"/>
                    <a:pt x="80" y="49"/>
                    <a:pt x="80" y="49"/>
                  </a:cubicBezTo>
                  <a:cubicBezTo>
                    <a:pt x="84" y="50"/>
                    <a:pt x="84" y="50"/>
                    <a:pt x="84" y="50"/>
                  </a:cubicBezTo>
                  <a:cubicBezTo>
                    <a:pt x="81" y="50"/>
                    <a:pt x="81" y="50"/>
                    <a:pt x="81" y="50"/>
                  </a:cubicBezTo>
                  <a:cubicBezTo>
                    <a:pt x="80" y="50"/>
                    <a:pt x="80" y="50"/>
                    <a:pt x="80" y="50"/>
                  </a:cubicBezTo>
                  <a:cubicBezTo>
                    <a:pt x="81" y="52"/>
                    <a:pt x="81" y="52"/>
                    <a:pt x="81" y="52"/>
                  </a:cubicBezTo>
                  <a:cubicBezTo>
                    <a:pt x="80" y="52"/>
                    <a:pt x="80" y="52"/>
                    <a:pt x="80" y="52"/>
                  </a:cubicBezTo>
                  <a:cubicBezTo>
                    <a:pt x="77" y="52"/>
                    <a:pt x="77" y="52"/>
                    <a:pt x="77" y="52"/>
                  </a:cubicBezTo>
                  <a:cubicBezTo>
                    <a:pt x="79" y="53"/>
                    <a:pt x="79" y="53"/>
                    <a:pt x="79" y="53"/>
                  </a:cubicBezTo>
                  <a:cubicBezTo>
                    <a:pt x="81" y="53"/>
                    <a:pt x="81" y="53"/>
                    <a:pt x="81" y="53"/>
                  </a:cubicBezTo>
                  <a:cubicBezTo>
                    <a:pt x="79" y="55"/>
                    <a:pt x="79" y="55"/>
                    <a:pt x="79" y="55"/>
                  </a:cubicBezTo>
                  <a:cubicBezTo>
                    <a:pt x="77" y="55"/>
                    <a:pt x="77" y="55"/>
                    <a:pt x="77" y="55"/>
                  </a:cubicBezTo>
                  <a:cubicBezTo>
                    <a:pt x="76" y="56"/>
                    <a:pt x="76" y="56"/>
                    <a:pt x="76" y="56"/>
                  </a:cubicBezTo>
                  <a:cubicBezTo>
                    <a:pt x="77" y="56"/>
                    <a:pt x="77" y="56"/>
                    <a:pt x="77" y="56"/>
                  </a:cubicBezTo>
                  <a:cubicBezTo>
                    <a:pt x="76" y="57"/>
                    <a:pt x="76" y="57"/>
                    <a:pt x="76" y="57"/>
                  </a:cubicBezTo>
                  <a:cubicBezTo>
                    <a:pt x="86" y="56"/>
                    <a:pt x="86" y="56"/>
                    <a:pt x="86" y="56"/>
                  </a:cubicBezTo>
                  <a:cubicBezTo>
                    <a:pt x="83" y="57"/>
                    <a:pt x="83" y="57"/>
                    <a:pt x="83" y="57"/>
                  </a:cubicBezTo>
                  <a:cubicBezTo>
                    <a:pt x="81" y="57"/>
                    <a:pt x="81" y="57"/>
                    <a:pt x="81" y="57"/>
                  </a:cubicBezTo>
                  <a:cubicBezTo>
                    <a:pt x="83" y="59"/>
                    <a:pt x="83" y="59"/>
                    <a:pt x="83" y="59"/>
                  </a:cubicBezTo>
                  <a:cubicBezTo>
                    <a:pt x="80" y="59"/>
                    <a:pt x="80" y="59"/>
                    <a:pt x="80" y="59"/>
                  </a:cubicBezTo>
                  <a:cubicBezTo>
                    <a:pt x="80" y="57"/>
                    <a:pt x="80" y="57"/>
                    <a:pt x="80" y="57"/>
                  </a:cubicBezTo>
                  <a:cubicBezTo>
                    <a:pt x="79" y="57"/>
                    <a:pt x="79" y="57"/>
                    <a:pt x="79" y="57"/>
                  </a:cubicBezTo>
                  <a:cubicBezTo>
                    <a:pt x="73" y="59"/>
                    <a:pt x="73" y="59"/>
                    <a:pt x="73" y="59"/>
                  </a:cubicBezTo>
                  <a:cubicBezTo>
                    <a:pt x="76" y="60"/>
                    <a:pt x="76" y="60"/>
                    <a:pt x="76" y="60"/>
                  </a:cubicBezTo>
                  <a:cubicBezTo>
                    <a:pt x="77" y="62"/>
                    <a:pt x="77" y="62"/>
                    <a:pt x="77" y="62"/>
                  </a:cubicBezTo>
                  <a:cubicBezTo>
                    <a:pt x="74" y="60"/>
                    <a:pt x="74" y="60"/>
                    <a:pt x="74" y="60"/>
                  </a:cubicBezTo>
                  <a:cubicBezTo>
                    <a:pt x="73" y="62"/>
                    <a:pt x="73" y="62"/>
                    <a:pt x="73" y="62"/>
                  </a:cubicBezTo>
                  <a:cubicBezTo>
                    <a:pt x="71" y="63"/>
                    <a:pt x="71" y="63"/>
                    <a:pt x="71" y="63"/>
                  </a:cubicBezTo>
                  <a:cubicBezTo>
                    <a:pt x="70" y="65"/>
                    <a:pt x="70" y="65"/>
                    <a:pt x="70" y="65"/>
                  </a:cubicBezTo>
                  <a:cubicBezTo>
                    <a:pt x="70" y="66"/>
                    <a:pt x="70" y="66"/>
                    <a:pt x="70" y="66"/>
                  </a:cubicBezTo>
                  <a:cubicBezTo>
                    <a:pt x="68" y="68"/>
                    <a:pt x="68" y="68"/>
                    <a:pt x="68" y="68"/>
                  </a:cubicBezTo>
                  <a:cubicBezTo>
                    <a:pt x="68" y="69"/>
                    <a:pt x="68" y="69"/>
                    <a:pt x="68" y="69"/>
                  </a:cubicBezTo>
                  <a:cubicBezTo>
                    <a:pt x="70" y="68"/>
                    <a:pt x="70" y="68"/>
                    <a:pt x="70" y="68"/>
                  </a:cubicBezTo>
                  <a:cubicBezTo>
                    <a:pt x="70" y="69"/>
                    <a:pt x="70" y="69"/>
                    <a:pt x="70" y="69"/>
                  </a:cubicBezTo>
                  <a:cubicBezTo>
                    <a:pt x="71" y="70"/>
                    <a:pt x="71" y="70"/>
                    <a:pt x="71" y="70"/>
                  </a:cubicBezTo>
                  <a:cubicBezTo>
                    <a:pt x="68" y="72"/>
                    <a:pt x="68" y="72"/>
                    <a:pt x="68" y="72"/>
                  </a:cubicBezTo>
                  <a:cubicBezTo>
                    <a:pt x="67" y="70"/>
                    <a:pt x="67" y="70"/>
                    <a:pt x="67" y="70"/>
                  </a:cubicBezTo>
                  <a:cubicBezTo>
                    <a:pt x="66" y="70"/>
                    <a:pt x="66" y="70"/>
                    <a:pt x="66" y="70"/>
                  </a:cubicBezTo>
                  <a:cubicBezTo>
                    <a:pt x="66" y="72"/>
                    <a:pt x="66" y="72"/>
                    <a:pt x="66" y="72"/>
                  </a:cubicBezTo>
                  <a:cubicBezTo>
                    <a:pt x="63" y="72"/>
                    <a:pt x="63" y="72"/>
                    <a:pt x="63" y="72"/>
                  </a:cubicBezTo>
                  <a:cubicBezTo>
                    <a:pt x="61" y="72"/>
                    <a:pt x="61" y="72"/>
                    <a:pt x="61" y="72"/>
                  </a:cubicBezTo>
                  <a:cubicBezTo>
                    <a:pt x="63" y="73"/>
                    <a:pt x="63" y="73"/>
                    <a:pt x="63" y="73"/>
                  </a:cubicBezTo>
                  <a:cubicBezTo>
                    <a:pt x="60" y="75"/>
                    <a:pt x="60" y="75"/>
                    <a:pt x="60" y="75"/>
                  </a:cubicBezTo>
                  <a:cubicBezTo>
                    <a:pt x="61" y="75"/>
                    <a:pt x="61" y="75"/>
                    <a:pt x="61" y="75"/>
                  </a:cubicBezTo>
                  <a:cubicBezTo>
                    <a:pt x="63" y="75"/>
                    <a:pt x="63" y="75"/>
                    <a:pt x="63" y="75"/>
                  </a:cubicBezTo>
                  <a:cubicBezTo>
                    <a:pt x="66" y="73"/>
                    <a:pt x="66" y="73"/>
                    <a:pt x="66" y="73"/>
                  </a:cubicBezTo>
                  <a:cubicBezTo>
                    <a:pt x="67" y="73"/>
                    <a:pt x="67" y="73"/>
                    <a:pt x="67" y="73"/>
                  </a:cubicBezTo>
                  <a:cubicBezTo>
                    <a:pt x="63" y="75"/>
                    <a:pt x="63" y="75"/>
                    <a:pt x="63" y="75"/>
                  </a:cubicBezTo>
                  <a:cubicBezTo>
                    <a:pt x="61" y="76"/>
                    <a:pt x="61" y="76"/>
                    <a:pt x="61" y="76"/>
                  </a:cubicBezTo>
                  <a:cubicBezTo>
                    <a:pt x="64" y="78"/>
                    <a:pt x="64" y="78"/>
                    <a:pt x="64" y="78"/>
                  </a:cubicBezTo>
                  <a:cubicBezTo>
                    <a:pt x="63" y="78"/>
                    <a:pt x="63" y="78"/>
                    <a:pt x="63" y="78"/>
                  </a:cubicBezTo>
                  <a:cubicBezTo>
                    <a:pt x="63" y="79"/>
                    <a:pt x="63" y="79"/>
                    <a:pt x="63" y="79"/>
                  </a:cubicBezTo>
                  <a:cubicBezTo>
                    <a:pt x="60" y="80"/>
                    <a:pt x="60" y="80"/>
                    <a:pt x="60" y="80"/>
                  </a:cubicBezTo>
                  <a:cubicBezTo>
                    <a:pt x="60" y="79"/>
                    <a:pt x="60" y="79"/>
                    <a:pt x="60" y="79"/>
                  </a:cubicBezTo>
                  <a:cubicBezTo>
                    <a:pt x="57" y="76"/>
                    <a:pt x="57" y="76"/>
                    <a:pt x="57" y="76"/>
                  </a:cubicBezTo>
                  <a:cubicBezTo>
                    <a:pt x="56" y="79"/>
                    <a:pt x="56" y="79"/>
                    <a:pt x="56" y="79"/>
                  </a:cubicBezTo>
                  <a:cubicBezTo>
                    <a:pt x="54" y="79"/>
                    <a:pt x="54" y="79"/>
                    <a:pt x="54" y="79"/>
                  </a:cubicBezTo>
                  <a:cubicBezTo>
                    <a:pt x="53" y="80"/>
                    <a:pt x="53" y="80"/>
                    <a:pt x="53" y="80"/>
                  </a:cubicBezTo>
                  <a:cubicBezTo>
                    <a:pt x="51" y="82"/>
                    <a:pt x="51" y="82"/>
                    <a:pt x="51" y="82"/>
                  </a:cubicBezTo>
                  <a:cubicBezTo>
                    <a:pt x="50" y="82"/>
                    <a:pt x="50" y="82"/>
                    <a:pt x="50" y="82"/>
                  </a:cubicBezTo>
                  <a:cubicBezTo>
                    <a:pt x="50" y="83"/>
                    <a:pt x="50" y="83"/>
                    <a:pt x="50" y="83"/>
                  </a:cubicBezTo>
                  <a:cubicBezTo>
                    <a:pt x="48" y="85"/>
                    <a:pt x="48" y="85"/>
                    <a:pt x="48" y="85"/>
                  </a:cubicBezTo>
                  <a:cubicBezTo>
                    <a:pt x="47" y="85"/>
                    <a:pt x="47" y="85"/>
                    <a:pt x="47" y="85"/>
                  </a:cubicBezTo>
                  <a:cubicBezTo>
                    <a:pt x="44" y="86"/>
                    <a:pt x="44" y="86"/>
                    <a:pt x="44" y="86"/>
                  </a:cubicBezTo>
                  <a:cubicBezTo>
                    <a:pt x="45" y="87"/>
                    <a:pt x="45" y="87"/>
                    <a:pt x="45" y="87"/>
                  </a:cubicBezTo>
                  <a:cubicBezTo>
                    <a:pt x="48" y="86"/>
                    <a:pt x="48" y="86"/>
                    <a:pt x="48" y="86"/>
                  </a:cubicBezTo>
                  <a:cubicBezTo>
                    <a:pt x="47" y="88"/>
                    <a:pt x="47" y="88"/>
                    <a:pt x="47" y="88"/>
                  </a:cubicBezTo>
                  <a:cubicBezTo>
                    <a:pt x="50" y="90"/>
                    <a:pt x="50" y="90"/>
                    <a:pt x="50" y="90"/>
                  </a:cubicBezTo>
                  <a:cubicBezTo>
                    <a:pt x="53" y="89"/>
                    <a:pt x="53" y="89"/>
                    <a:pt x="53" y="89"/>
                  </a:cubicBezTo>
                  <a:cubicBezTo>
                    <a:pt x="56" y="88"/>
                    <a:pt x="56" y="88"/>
                    <a:pt x="56" y="88"/>
                  </a:cubicBezTo>
                  <a:cubicBezTo>
                    <a:pt x="57" y="86"/>
                    <a:pt x="57" y="86"/>
                    <a:pt x="57" y="86"/>
                  </a:cubicBezTo>
                  <a:cubicBezTo>
                    <a:pt x="57" y="85"/>
                    <a:pt x="57" y="85"/>
                    <a:pt x="57" y="85"/>
                  </a:cubicBezTo>
                  <a:cubicBezTo>
                    <a:pt x="58" y="85"/>
                    <a:pt x="58" y="85"/>
                    <a:pt x="58" y="85"/>
                  </a:cubicBezTo>
                  <a:cubicBezTo>
                    <a:pt x="61" y="83"/>
                    <a:pt x="61" y="83"/>
                    <a:pt x="61" y="83"/>
                  </a:cubicBezTo>
                  <a:cubicBezTo>
                    <a:pt x="63" y="83"/>
                    <a:pt x="63" y="83"/>
                    <a:pt x="63" y="83"/>
                  </a:cubicBezTo>
                  <a:cubicBezTo>
                    <a:pt x="60" y="85"/>
                    <a:pt x="60" y="85"/>
                    <a:pt x="60" y="85"/>
                  </a:cubicBezTo>
                  <a:cubicBezTo>
                    <a:pt x="58" y="86"/>
                    <a:pt x="58" y="86"/>
                    <a:pt x="58" y="86"/>
                  </a:cubicBezTo>
                  <a:cubicBezTo>
                    <a:pt x="60" y="86"/>
                    <a:pt x="60" y="86"/>
                    <a:pt x="60" y="86"/>
                  </a:cubicBezTo>
                  <a:cubicBezTo>
                    <a:pt x="61" y="86"/>
                    <a:pt x="61" y="86"/>
                    <a:pt x="61" y="86"/>
                  </a:cubicBezTo>
                  <a:cubicBezTo>
                    <a:pt x="57" y="88"/>
                    <a:pt x="57" y="88"/>
                    <a:pt x="57" y="88"/>
                  </a:cubicBezTo>
                  <a:cubicBezTo>
                    <a:pt x="54" y="89"/>
                    <a:pt x="54" y="89"/>
                    <a:pt x="54" y="89"/>
                  </a:cubicBezTo>
                  <a:cubicBezTo>
                    <a:pt x="56" y="89"/>
                    <a:pt x="56" y="89"/>
                    <a:pt x="56" y="89"/>
                  </a:cubicBezTo>
                  <a:cubicBezTo>
                    <a:pt x="56" y="90"/>
                    <a:pt x="56" y="90"/>
                    <a:pt x="56" y="90"/>
                  </a:cubicBezTo>
                  <a:cubicBezTo>
                    <a:pt x="51" y="90"/>
                    <a:pt x="51" y="90"/>
                    <a:pt x="51" y="90"/>
                  </a:cubicBezTo>
                  <a:cubicBezTo>
                    <a:pt x="50" y="92"/>
                    <a:pt x="50" y="92"/>
                    <a:pt x="50" y="92"/>
                  </a:cubicBezTo>
                  <a:cubicBezTo>
                    <a:pt x="48" y="92"/>
                    <a:pt x="48" y="92"/>
                    <a:pt x="48" y="92"/>
                  </a:cubicBezTo>
                  <a:cubicBezTo>
                    <a:pt x="47" y="92"/>
                    <a:pt x="47" y="92"/>
                    <a:pt x="47" y="92"/>
                  </a:cubicBezTo>
                  <a:cubicBezTo>
                    <a:pt x="47" y="90"/>
                    <a:pt x="47" y="90"/>
                    <a:pt x="47" y="90"/>
                  </a:cubicBezTo>
                  <a:cubicBezTo>
                    <a:pt x="46" y="89"/>
                    <a:pt x="46" y="89"/>
                    <a:pt x="46" y="89"/>
                  </a:cubicBezTo>
                  <a:cubicBezTo>
                    <a:pt x="41" y="90"/>
                    <a:pt x="41" y="90"/>
                    <a:pt x="41" y="90"/>
                  </a:cubicBezTo>
                  <a:cubicBezTo>
                    <a:pt x="43" y="90"/>
                    <a:pt x="43" y="90"/>
                    <a:pt x="43" y="90"/>
                  </a:cubicBezTo>
                  <a:cubicBezTo>
                    <a:pt x="41" y="92"/>
                    <a:pt x="41" y="92"/>
                    <a:pt x="41" y="92"/>
                  </a:cubicBezTo>
                  <a:cubicBezTo>
                    <a:pt x="43" y="92"/>
                    <a:pt x="43" y="92"/>
                    <a:pt x="43" y="92"/>
                  </a:cubicBezTo>
                  <a:cubicBezTo>
                    <a:pt x="40" y="93"/>
                    <a:pt x="40" y="93"/>
                    <a:pt x="40" y="93"/>
                  </a:cubicBezTo>
                  <a:cubicBezTo>
                    <a:pt x="40" y="92"/>
                    <a:pt x="40" y="92"/>
                    <a:pt x="40" y="92"/>
                  </a:cubicBezTo>
                  <a:cubicBezTo>
                    <a:pt x="38" y="92"/>
                    <a:pt x="38" y="92"/>
                    <a:pt x="38" y="92"/>
                  </a:cubicBezTo>
                  <a:cubicBezTo>
                    <a:pt x="37" y="92"/>
                    <a:pt x="37" y="92"/>
                    <a:pt x="37" y="92"/>
                  </a:cubicBezTo>
                  <a:cubicBezTo>
                    <a:pt x="36" y="92"/>
                    <a:pt x="36" y="92"/>
                    <a:pt x="36" y="92"/>
                  </a:cubicBezTo>
                  <a:cubicBezTo>
                    <a:pt x="36" y="93"/>
                    <a:pt x="36" y="93"/>
                    <a:pt x="36" y="93"/>
                  </a:cubicBezTo>
                  <a:cubicBezTo>
                    <a:pt x="38" y="93"/>
                    <a:pt x="38" y="93"/>
                    <a:pt x="38" y="93"/>
                  </a:cubicBezTo>
                  <a:cubicBezTo>
                    <a:pt x="33" y="95"/>
                    <a:pt x="33" y="95"/>
                    <a:pt x="33" y="95"/>
                  </a:cubicBezTo>
                  <a:cubicBezTo>
                    <a:pt x="34" y="96"/>
                    <a:pt x="34" y="96"/>
                    <a:pt x="34" y="96"/>
                  </a:cubicBezTo>
                  <a:cubicBezTo>
                    <a:pt x="36" y="96"/>
                    <a:pt x="36" y="96"/>
                    <a:pt x="36" y="96"/>
                  </a:cubicBezTo>
                  <a:cubicBezTo>
                    <a:pt x="34" y="98"/>
                    <a:pt x="34" y="98"/>
                    <a:pt x="34" y="98"/>
                  </a:cubicBezTo>
                  <a:cubicBezTo>
                    <a:pt x="33" y="98"/>
                    <a:pt x="33" y="98"/>
                    <a:pt x="33" y="98"/>
                  </a:cubicBezTo>
                  <a:cubicBezTo>
                    <a:pt x="33" y="96"/>
                    <a:pt x="33" y="96"/>
                    <a:pt x="33" y="96"/>
                  </a:cubicBezTo>
                  <a:cubicBezTo>
                    <a:pt x="31" y="95"/>
                    <a:pt x="31" y="95"/>
                    <a:pt x="31" y="95"/>
                  </a:cubicBezTo>
                  <a:cubicBezTo>
                    <a:pt x="30" y="95"/>
                    <a:pt x="30" y="95"/>
                    <a:pt x="30" y="95"/>
                  </a:cubicBezTo>
                  <a:cubicBezTo>
                    <a:pt x="30" y="96"/>
                    <a:pt x="30" y="96"/>
                    <a:pt x="30" y="96"/>
                  </a:cubicBezTo>
                  <a:cubicBezTo>
                    <a:pt x="31" y="98"/>
                    <a:pt x="31" y="98"/>
                    <a:pt x="31" y="98"/>
                  </a:cubicBezTo>
                  <a:cubicBezTo>
                    <a:pt x="33" y="99"/>
                    <a:pt x="33" y="99"/>
                    <a:pt x="33" y="99"/>
                  </a:cubicBezTo>
                  <a:cubicBezTo>
                    <a:pt x="30" y="98"/>
                    <a:pt x="30" y="98"/>
                    <a:pt x="30" y="98"/>
                  </a:cubicBezTo>
                  <a:cubicBezTo>
                    <a:pt x="30" y="96"/>
                    <a:pt x="30" y="96"/>
                    <a:pt x="30" y="96"/>
                  </a:cubicBezTo>
                  <a:cubicBezTo>
                    <a:pt x="27" y="96"/>
                    <a:pt x="27" y="96"/>
                    <a:pt x="27" y="96"/>
                  </a:cubicBezTo>
                  <a:cubicBezTo>
                    <a:pt x="25" y="98"/>
                    <a:pt x="25" y="98"/>
                    <a:pt x="25" y="98"/>
                  </a:cubicBezTo>
                  <a:cubicBezTo>
                    <a:pt x="24" y="96"/>
                    <a:pt x="24" y="96"/>
                    <a:pt x="24" y="96"/>
                  </a:cubicBezTo>
                  <a:cubicBezTo>
                    <a:pt x="21" y="96"/>
                    <a:pt x="21" y="96"/>
                    <a:pt x="21" y="96"/>
                  </a:cubicBezTo>
                  <a:cubicBezTo>
                    <a:pt x="20" y="98"/>
                    <a:pt x="20" y="98"/>
                    <a:pt x="20" y="98"/>
                  </a:cubicBezTo>
                  <a:cubicBezTo>
                    <a:pt x="23" y="99"/>
                    <a:pt x="23" y="99"/>
                    <a:pt x="23" y="99"/>
                  </a:cubicBezTo>
                  <a:cubicBezTo>
                    <a:pt x="24" y="99"/>
                    <a:pt x="24" y="99"/>
                    <a:pt x="24" y="99"/>
                  </a:cubicBezTo>
                  <a:cubicBezTo>
                    <a:pt x="25" y="100"/>
                    <a:pt x="25" y="100"/>
                    <a:pt x="25" y="100"/>
                  </a:cubicBezTo>
                  <a:cubicBezTo>
                    <a:pt x="24" y="102"/>
                    <a:pt x="24" y="102"/>
                    <a:pt x="24" y="102"/>
                  </a:cubicBezTo>
                  <a:cubicBezTo>
                    <a:pt x="20" y="100"/>
                    <a:pt x="20" y="100"/>
                    <a:pt x="20" y="100"/>
                  </a:cubicBezTo>
                  <a:cubicBezTo>
                    <a:pt x="17" y="100"/>
                    <a:pt x="17" y="100"/>
                    <a:pt x="17" y="100"/>
                  </a:cubicBezTo>
                  <a:cubicBezTo>
                    <a:pt x="14" y="100"/>
                    <a:pt x="14" y="100"/>
                    <a:pt x="14" y="100"/>
                  </a:cubicBezTo>
                  <a:cubicBezTo>
                    <a:pt x="15" y="102"/>
                    <a:pt x="15" y="102"/>
                    <a:pt x="15" y="102"/>
                  </a:cubicBezTo>
                  <a:cubicBezTo>
                    <a:pt x="17" y="102"/>
                    <a:pt x="17" y="102"/>
                    <a:pt x="17" y="102"/>
                  </a:cubicBezTo>
                  <a:cubicBezTo>
                    <a:pt x="13" y="103"/>
                    <a:pt x="13" y="103"/>
                    <a:pt x="13" y="103"/>
                  </a:cubicBezTo>
                  <a:cubicBezTo>
                    <a:pt x="15" y="103"/>
                    <a:pt x="15" y="103"/>
                    <a:pt x="15" y="103"/>
                  </a:cubicBezTo>
                  <a:cubicBezTo>
                    <a:pt x="15" y="105"/>
                    <a:pt x="15" y="105"/>
                    <a:pt x="15" y="105"/>
                  </a:cubicBezTo>
                  <a:cubicBezTo>
                    <a:pt x="15" y="106"/>
                    <a:pt x="15" y="106"/>
                    <a:pt x="15" y="106"/>
                  </a:cubicBezTo>
                  <a:cubicBezTo>
                    <a:pt x="14" y="105"/>
                    <a:pt x="14" y="105"/>
                    <a:pt x="14" y="105"/>
                  </a:cubicBezTo>
                  <a:cubicBezTo>
                    <a:pt x="11" y="105"/>
                    <a:pt x="11" y="105"/>
                    <a:pt x="11" y="105"/>
                  </a:cubicBezTo>
                  <a:cubicBezTo>
                    <a:pt x="11" y="106"/>
                    <a:pt x="11" y="106"/>
                    <a:pt x="11" y="106"/>
                  </a:cubicBezTo>
                  <a:cubicBezTo>
                    <a:pt x="14" y="108"/>
                    <a:pt x="14" y="108"/>
                    <a:pt x="14" y="108"/>
                  </a:cubicBezTo>
                  <a:cubicBezTo>
                    <a:pt x="11" y="108"/>
                    <a:pt x="11" y="108"/>
                    <a:pt x="11" y="108"/>
                  </a:cubicBezTo>
                  <a:cubicBezTo>
                    <a:pt x="10" y="106"/>
                    <a:pt x="10" y="106"/>
                    <a:pt x="10" y="106"/>
                  </a:cubicBezTo>
                  <a:cubicBezTo>
                    <a:pt x="8" y="106"/>
                    <a:pt x="8" y="106"/>
                    <a:pt x="8" y="106"/>
                  </a:cubicBezTo>
                  <a:cubicBezTo>
                    <a:pt x="8" y="108"/>
                    <a:pt x="8" y="108"/>
                    <a:pt x="8" y="108"/>
                  </a:cubicBezTo>
                  <a:cubicBezTo>
                    <a:pt x="7" y="106"/>
                    <a:pt x="7" y="106"/>
                    <a:pt x="7" y="106"/>
                  </a:cubicBezTo>
                  <a:cubicBezTo>
                    <a:pt x="5" y="106"/>
                    <a:pt x="5" y="106"/>
                    <a:pt x="5" y="106"/>
                  </a:cubicBezTo>
                  <a:cubicBezTo>
                    <a:pt x="5" y="108"/>
                    <a:pt x="5" y="108"/>
                    <a:pt x="5" y="108"/>
                  </a:cubicBezTo>
                  <a:cubicBezTo>
                    <a:pt x="3" y="109"/>
                    <a:pt x="3" y="109"/>
                    <a:pt x="3" y="109"/>
                  </a:cubicBezTo>
                  <a:cubicBezTo>
                    <a:pt x="4" y="110"/>
                    <a:pt x="4" y="110"/>
                    <a:pt x="4" y="110"/>
                  </a:cubicBezTo>
                  <a:cubicBezTo>
                    <a:pt x="3" y="111"/>
                    <a:pt x="3" y="111"/>
                    <a:pt x="3" y="111"/>
                  </a:cubicBezTo>
                  <a:cubicBezTo>
                    <a:pt x="3" y="112"/>
                    <a:pt x="3" y="112"/>
                    <a:pt x="3" y="112"/>
                  </a:cubicBezTo>
                  <a:cubicBezTo>
                    <a:pt x="1" y="112"/>
                    <a:pt x="1" y="112"/>
                    <a:pt x="1" y="112"/>
                  </a:cubicBezTo>
                  <a:cubicBezTo>
                    <a:pt x="1" y="113"/>
                    <a:pt x="1" y="113"/>
                    <a:pt x="1" y="113"/>
                  </a:cubicBezTo>
                  <a:cubicBezTo>
                    <a:pt x="3" y="113"/>
                    <a:pt x="3" y="113"/>
                    <a:pt x="3" y="113"/>
                  </a:cubicBezTo>
                  <a:cubicBezTo>
                    <a:pt x="4" y="113"/>
                    <a:pt x="4" y="113"/>
                    <a:pt x="4" y="113"/>
                  </a:cubicBezTo>
                  <a:cubicBezTo>
                    <a:pt x="4" y="115"/>
                    <a:pt x="4" y="115"/>
                    <a:pt x="4" y="115"/>
                  </a:cubicBezTo>
                  <a:cubicBezTo>
                    <a:pt x="1" y="116"/>
                    <a:pt x="1" y="116"/>
                    <a:pt x="1" y="116"/>
                  </a:cubicBezTo>
                  <a:cubicBezTo>
                    <a:pt x="3" y="116"/>
                    <a:pt x="3" y="116"/>
                    <a:pt x="3" y="116"/>
                  </a:cubicBezTo>
                  <a:cubicBezTo>
                    <a:pt x="4" y="116"/>
                    <a:pt x="4" y="116"/>
                    <a:pt x="4" y="116"/>
                  </a:cubicBezTo>
                  <a:cubicBezTo>
                    <a:pt x="7" y="116"/>
                    <a:pt x="7" y="116"/>
                    <a:pt x="7" y="116"/>
                  </a:cubicBezTo>
                  <a:cubicBezTo>
                    <a:pt x="1" y="118"/>
                    <a:pt x="1" y="118"/>
                    <a:pt x="1" y="118"/>
                  </a:cubicBezTo>
                  <a:cubicBezTo>
                    <a:pt x="3" y="118"/>
                    <a:pt x="3" y="118"/>
                    <a:pt x="3" y="118"/>
                  </a:cubicBezTo>
                  <a:cubicBezTo>
                    <a:pt x="1" y="119"/>
                    <a:pt x="1" y="119"/>
                    <a:pt x="1" y="119"/>
                  </a:cubicBezTo>
                  <a:cubicBezTo>
                    <a:pt x="4" y="119"/>
                    <a:pt x="4" y="119"/>
                    <a:pt x="4" y="119"/>
                  </a:cubicBezTo>
                  <a:cubicBezTo>
                    <a:pt x="5" y="119"/>
                    <a:pt x="5" y="119"/>
                    <a:pt x="5" y="119"/>
                  </a:cubicBezTo>
                  <a:cubicBezTo>
                    <a:pt x="10" y="119"/>
                    <a:pt x="10" y="119"/>
                    <a:pt x="10" y="119"/>
                  </a:cubicBezTo>
                  <a:cubicBezTo>
                    <a:pt x="5" y="121"/>
                    <a:pt x="5" y="121"/>
                    <a:pt x="5" y="121"/>
                  </a:cubicBezTo>
                  <a:cubicBezTo>
                    <a:pt x="3" y="121"/>
                    <a:pt x="3" y="121"/>
                    <a:pt x="3" y="121"/>
                  </a:cubicBezTo>
                  <a:cubicBezTo>
                    <a:pt x="1" y="122"/>
                    <a:pt x="1" y="122"/>
                    <a:pt x="1" y="122"/>
                  </a:cubicBezTo>
                  <a:cubicBezTo>
                    <a:pt x="1" y="123"/>
                    <a:pt x="1" y="123"/>
                    <a:pt x="1" y="123"/>
                  </a:cubicBezTo>
                  <a:cubicBezTo>
                    <a:pt x="0" y="123"/>
                    <a:pt x="0" y="123"/>
                    <a:pt x="0" y="123"/>
                  </a:cubicBezTo>
                  <a:cubicBezTo>
                    <a:pt x="1" y="125"/>
                    <a:pt x="1" y="125"/>
                    <a:pt x="1" y="125"/>
                  </a:cubicBezTo>
                  <a:cubicBezTo>
                    <a:pt x="3" y="126"/>
                    <a:pt x="3" y="126"/>
                    <a:pt x="3" y="126"/>
                  </a:cubicBezTo>
                  <a:cubicBezTo>
                    <a:pt x="5" y="125"/>
                    <a:pt x="5" y="125"/>
                    <a:pt x="5" y="125"/>
                  </a:cubicBezTo>
                  <a:cubicBezTo>
                    <a:pt x="7" y="123"/>
                    <a:pt x="7" y="123"/>
                    <a:pt x="7" y="123"/>
                  </a:cubicBezTo>
                  <a:cubicBezTo>
                    <a:pt x="7" y="126"/>
                    <a:pt x="7" y="126"/>
                    <a:pt x="7" y="126"/>
                  </a:cubicBezTo>
                  <a:cubicBezTo>
                    <a:pt x="5" y="128"/>
                    <a:pt x="5" y="128"/>
                    <a:pt x="5" y="128"/>
                  </a:cubicBezTo>
                  <a:cubicBezTo>
                    <a:pt x="4" y="128"/>
                    <a:pt x="4" y="128"/>
                    <a:pt x="4" y="128"/>
                  </a:cubicBezTo>
                  <a:cubicBezTo>
                    <a:pt x="4" y="126"/>
                    <a:pt x="4" y="126"/>
                    <a:pt x="4" y="126"/>
                  </a:cubicBezTo>
                  <a:cubicBezTo>
                    <a:pt x="1" y="129"/>
                    <a:pt x="1" y="129"/>
                    <a:pt x="1" y="129"/>
                  </a:cubicBezTo>
                  <a:cubicBezTo>
                    <a:pt x="3" y="129"/>
                    <a:pt x="3" y="129"/>
                    <a:pt x="3" y="129"/>
                  </a:cubicBezTo>
                  <a:cubicBezTo>
                    <a:pt x="4" y="131"/>
                    <a:pt x="4" y="131"/>
                    <a:pt x="4" y="131"/>
                  </a:cubicBezTo>
                  <a:cubicBezTo>
                    <a:pt x="5" y="131"/>
                    <a:pt x="5" y="131"/>
                    <a:pt x="5" y="131"/>
                  </a:cubicBezTo>
                  <a:cubicBezTo>
                    <a:pt x="7" y="132"/>
                    <a:pt x="7" y="132"/>
                    <a:pt x="7" y="132"/>
                  </a:cubicBezTo>
                  <a:cubicBezTo>
                    <a:pt x="8" y="133"/>
                    <a:pt x="8" y="133"/>
                    <a:pt x="8" y="133"/>
                  </a:cubicBezTo>
                  <a:cubicBezTo>
                    <a:pt x="10" y="131"/>
                    <a:pt x="10" y="131"/>
                    <a:pt x="10" y="131"/>
                  </a:cubicBezTo>
                  <a:cubicBezTo>
                    <a:pt x="13" y="128"/>
                    <a:pt x="13" y="128"/>
                    <a:pt x="13" y="128"/>
                  </a:cubicBezTo>
                  <a:cubicBezTo>
                    <a:pt x="15" y="128"/>
                    <a:pt x="15" y="128"/>
                    <a:pt x="15" y="128"/>
                  </a:cubicBezTo>
                  <a:cubicBezTo>
                    <a:pt x="17" y="128"/>
                    <a:pt x="17" y="128"/>
                    <a:pt x="17" y="128"/>
                  </a:cubicBezTo>
                  <a:cubicBezTo>
                    <a:pt x="21" y="128"/>
                    <a:pt x="21" y="128"/>
                    <a:pt x="21" y="128"/>
                  </a:cubicBezTo>
                  <a:cubicBezTo>
                    <a:pt x="17" y="129"/>
                    <a:pt x="17" y="129"/>
                    <a:pt x="17" y="129"/>
                  </a:cubicBezTo>
                  <a:cubicBezTo>
                    <a:pt x="15" y="132"/>
                    <a:pt x="15" y="132"/>
                    <a:pt x="15" y="132"/>
                  </a:cubicBezTo>
                  <a:cubicBezTo>
                    <a:pt x="15" y="129"/>
                    <a:pt x="15" y="129"/>
                    <a:pt x="15" y="129"/>
                  </a:cubicBezTo>
                  <a:cubicBezTo>
                    <a:pt x="15" y="128"/>
                    <a:pt x="15" y="128"/>
                    <a:pt x="15" y="128"/>
                  </a:cubicBezTo>
                  <a:cubicBezTo>
                    <a:pt x="13" y="131"/>
                    <a:pt x="13" y="131"/>
                    <a:pt x="13" y="131"/>
                  </a:cubicBezTo>
                  <a:cubicBezTo>
                    <a:pt x="11" y="131"/>
                    <a:pt x="11" y="131"/>
                    <a:pt x="11" y="131"/>
                  </a:cubicBezTo>
                  <a:cubicBezTo>
                    <a:pt x="13" y="132"/>
                    <a:pt x="13" y="132"/>
                    <a:pt x="13" y="132"/>
                  </a:cubicBezTo>
                  <a:cubicBezTo>
                    <a:pt x="8" y="133"/>
                    <a:pt x="8" y="133"/>
                    <a:pt x="8" y="133"/>
                  </a:cubicBezTo>
                  <a:cubicBezTo>
                    <a:pt x="7" y="135"/>
                    <a:pt x="7" y="135"/>
                    <a:pt x="7" y="135"/>
                  </a:cubicBezTo>
                  <a:cubicBezTo>
                    <a:pt x="8" y="136"/>
                    <a:pt x="8" y="136"/>
                    <a:pt x="8" y="136"/>
                  </a:cubicBezTo>
                  <a:cubicBezTo>
                    <a:pt x="8" y="138"/>
                    <a:pt x="8" y="138"/>
                    <a:pt x="8" y="138"/>
                  </a:cubicBezTo>
                  <a:cubicBezTo>
                    <a:pt x="7" y="138"/>
                    <a:pt x="7" y="138"/>
                    <a:pt x="7" y="138"/>
                  </a:cubicBezTo>
                  <a:cubicBezTo>
                    <a:pt x="5" y="138"/>
                    <a:pt x="5" y="138"/>
                    <a:pt x="5" y="138"/>
                  </a:cubicBezTo>
                  <a:cubicBezTo>
                    <a:pt x="4" y="139"/>
                    <a:pt x="4" y="139"/>
                    <a:pt x="4" y="139"/>
                  </a:cubicBezTo>
                  <a:cubicBezTo>
                    <a:pt x="5" y="136"/>
                    <a:pt x="5" y="136"/>
                    <a:pt x="5" y="136"/>
                  </a:cubicBezTo>
                  <a:cubicBezTo>
                    <a:pt x="3" y="138"/>
                    <a:pt x="3" y="138"/>
                    <a:pt x="3" y="138"/>
                  </a:cubicBezTo>
                  <a:cubicBezTo>
                    <a:pt x="3" y="141"/>
                    <a:pt x="3" y="141"/>
                    <a:pt x="3" y="141"/>
                  </a:cubicBezTo>
                  <a:cubicBezTo>
                    <a:pt x="3" y="142"/>
                    <a:pt x="3" y="142"/>
                    <a:pt x="3" y="142"/>
                  </a:cubicBezTo>
                  <a:cubicBezTo>
                    <a:pt x="4" y="142"/>
                    <a:pt x="4" y="142"/>
                    <a:pt x="4" y="142"/>
                  </a:cubicBezTo>
                  <a:cubicBezTo>
                    <a:pt x="5" y="142"/>
                    <a:pt x="5" y="142"/>
                    <a:pt x="5" y="142"/>
                  </a:cubicBezTo>
                  <a:cubicBezTo>
                    <a:pt x="8" y="142"/>
                    <a:pt x="8" y="142"/>
                    <a:pt x="8" y="142"/>
                  </a:cubicBezTo>
                  <a:cubicBezTo>
                    <a:pt x="8" y="141"/>
                    <a:pt x="8" y="141"/>
                    <a:pt x="8" y="141"/>
                  </a:cubicBezTo>
                  <a:cubicBezTo>
                    <a:pt x="10" y="141"/>
                    <a:pt x="10" y="141"/>
                    <a:pt x="10" y="141"/>
                  </a:cubicBezTo>
                  <a:cubicBezTo>
                    <a:pt x="11" y="139"/>
                    <a:pt x="11" y="139"/>
                    <a:pt x="11" y="139"/>
                  </a:cubicBezTo>
                  <a:cubicBezTo>
                    <a:pt x="13" y="139"/>
                    <a:pt x="13" y="139"/>
                    <a:pt x="13" y="139"/>
                  </a:cubicBezTo>
                  <a:cubicBezTo>
                    <a:pt x="14" y="139"/>
                    <a:pt x="14" y="139"/>
                    <a:pt x="14" y="139"/>
                  </a:cubicBezTo>
                  <a:cubicBezTo>
                    <a:pt x="10" y="142"/>
                    <a:pt x="10" y="142"/>
                    <a:pt x="10" y="142"/>
                  </a:cubicBezTo>
                  <a:cubicBezTo>
                    <a:pt x="11" y="142"/>
                    <a:pt x="11" y="142"/>
                    <a:pt x="11" y="142"/>
                  </a:cubicBezTo>
                  <a:cubicBezTo>
                    <a:pt x="13" y="142"/>
                    <a:pt x="13" y="142"/>
                    <a:pt x="13" y="142"/>
                  </a:cubicBezTo>
                  <a:cubicBezTo>
                    <a:pt x="14" y="142"/>
                    <a:pt x="14" y="142"/>
                    <a:pt x="14" y="142"/>
                  </a:cubicBezTo>
                  <a:cubicBezTo>
                    <a:pt x="11" y="143"/>
                    <a:pt x="11" y="143"/>
                    <a:pt x="11" y="143"/>
                  </a:cubicBezTo>
                  <a:cubicBezTo>
                    <a:pt x="8" y="145"/>
                    <a:pt x="8" y="145"/>
                    <a:pt x="8" y="145"/>
                  </a:cubicBezTo>
                  <a:cubicBezTo>
                    <a:pt x="10" y="145"/>
                    <a:pt x="10" y="145"/>
                    <a:pt x="10" y="145"/>
                  </a:cubicBezTo>
                  <a:cubicBezTo>
                    <a:pt x="10" y="146"/>
                    <a:pt x="10" y="146"/>
                    <a:pt x="10" y="146"/>
                  </a:cubicBezTo>
                  <a:cubicBezTo>
                    <a:pt x="11" y="148"/>
                    <a:pt x="11" y="148"/>
                    <a:pt x="11" y="148"/>
                  </a:cubicBezTo>
                  <a:cubicBezTo>
                    <a:pt x="8" y="146"/>
                    <a:pt x="8" y="146"/>
                    <a:pt x="8" y="146"/>
                  </a:cubicBezTo>
                  <a:cubicBezTo>
                    <a:pt x="5" y="146"/>
                    <a:pt x="5" y="146"/>
                    <a:pt x="5" y="146"/>
                  </a:cubicBezTo>
                  <a:cubicBezTo>
                    <a:pt x="5" y="148"/>
                    <a:pt x="5" y="148"/>
                    <a:pt x="5" y="148"/>
                  </a:cubicBezTo>
                  <a:cubicBezTo>
                    <a:pt x="5" y="149"/>
                    <a:pt x="5" y="149"/>
                    <a:pt x="5" y="149"/>
                  </a:cubicBezTo>
                  <a:cubicBezTo>
                    <a:pt x="8" y="154"/>
                    <a:pt x="8" y="154"/>
                    <a:pt x="8" y="154"/>
                  </a:cubicBezTo>
                  <a:cubicBezTo>
                    <a:pt x="13" y="155"/>
                    <a:pt x="13" y="155"/>
                    <a:pt x="13" y="155"/>
                  </a:cubicBezTo>
                  <a:cubicBezTo>
                    <a:pt x="15" y="155"/>
                    <a:pt x="15" y="155"/>
                    <a:pt x="15" y="155"/>
                  </a:cubicBezTo>
                  <a:cubicBezTo>
                    <a:pt x="17" y="155"/>
                    <a:pt x="17" y="155"/>
                    <a:pt x="17" y="155"/>
                  </a:cubicBezTo>
                  <a:cubicBezTo>
                    <a:pt x="15" y="156"/>
                    <a:pt x="15" y="156"/>
                    <a:pt x="15" y="156"/>
                  </a:cubicBezTo>
                  <a:cubicBezTo>
                    <a:pt x="18" y="158"/>
                    <a:pt x="18" y="158"/>
                    <a:pt x="18" y="158"/>
                  </a:cubicBezTo>
                  <a:cubicBezTo>
                    <a:pt x="21" y="158"/>
                    <a:pt x="21" y="158"/>
                    <a:pt x="21" y="158"/>
                  </a:cubicBezTo>
                  <a:cubicBezTo>
                    <a:pt x="24" y="158"/>
                    <a:pt x="24" y="158"/>
                    <a:pt x="24" y="158"/>
                  </a:cubicBezTo>
                  <a:cubicBezTo>
                    <a:pt x="28" y="158"/>
                    <a:pt x="28" y="158"/>
                    <a:pt x="28" y="158"/>
                  </a:cubicBezTo>
                  <a:cubicBezTo>
                    <a:pt x="34" y="155"/>
                    <a:pt x="34" y="155"/>
                    <a:pt x="34" y="155"/>
                  </a:cubicBezTo>
                  <a:cubicBezTo>
                    <a:pt x="37" y="152"/>
                    <a:pt x="37" y="152"/>
                    <a:pt x="37" y="152"/>
                  </a:cubicBezTo>
                  <a:cubicBezTo>
                    <a:pt x="40" y="151"/>
                    <a:pt x="40" y="151"/>
                    <a:pt x="40" y="151"/>
                  </a:cubicBezTo>
                  <a:cubicBezTo>
                    <a:pt x="40" y="149"/>
                    <a:pt x="40" y="149"/>
                    <a:pt x="40" y="149"/>
                  </a:cubicBezTo>
                  <a:cubicBezTo>
                    <a:pt x="43" y="149"/>
                    <a:pt x="43" y="149"/>
                    <a:pt x="43" y="149"/>
                  </a:cubicBezTo>
                  <a:cubicBezTo>
                    <a:pt x="41" y="148"/>
                    <a:pt x="41" y="148"/>
                    <a:pt x="41" y="148"/>
                  </a:cubicBezTo>
                  <a:cubicBezTo>
                    <a:pt x="44" y="146"/>
                    <a:pt x="44" y="146"/>
                    <a:pt x="44" y="146"/>
                  </a:cubicBezTo>
                  <a:cubicBezTo>
                    <a:pt x="44" y="145"/>
                    <a:pt x="44" y="145"/>
                    <a:pt x="44" y="145"/>
                  </a:cubicBezTo>
                  <a:cubicBezTo>
                    <a:pt x="47" y="146"/>
                    <a:pt x="47" y="146"/>
                    <a:pt x="47" y="146"/>
                  </a:cubicBezTo>
                  <a:cubicBezTo>
                    <a:pt x="48" y="146"/>
                    <a:pt x="48" y="146"/>
                    <a:pt x="48" y="146"/>
                  </a:cubicBezTo>
                  <a:cubicBezTo>
                    <a:pt x="48" y="145"/>
                    <a:pt x="48" y="145"/>
                    <a:pt x="48" y="145"/>
                  </a:cubicBezTo>
                  <a:cubicBezTo>
                    <a:pt x="51" y="143"/>
                    <a:pt x="51" y="143"/>
                    <a:pt x="51" y="143"/>
                  </a:cubicBezTo>
                  <a:cubicBezTo>
                    <a:pt x="53" y="141"/>
                    <a:pt x="53" y="141"/>
                    <a:pt x="53" y="141"/>
                  </a:cubicBezTo>
                  <a:cubicBezTo>
                    <a:pt x="50" y="139"/>
                    <a:pt x="50" y="139"/>
                    <a:pt x="50" y="139"/>
                  </a:cubicBezTo>
                  <a:cubicBezTo>
                    <a:pt x="51" y="139"/>
                    <a:pt x="51" y="139"/>
                    <a:pt x="51" y="139"/>
                  </a:cubicBezTo>
                  <a:cubicBezTo>
                    <a:pt x="53" y="138"/>
                    <a:pt x="53" y="138"/>
                    <a:pt x="53" y="138"/>
                  </a:cubicBezTo>
                  <a:cubicBezTo>
                    <a:pt x="53" y="139"/>
                    <a:pt x="53" y="139"/>
                    <a:pt x="53" y="139"/>
                  </a:cubicBezTo>
                  <a:cubicBezTo>
                    <a:pt x="54" y="138"/>
                    <a:pt x="54" y="138"/>
                    <a:pt x="54" y="138"/>
                  </a:cubicBezTo>
                  <a:cubicBezTo>
                    <a:pt x="53" y="136"/>
                    <a:pt x="53" y="136"/>
                    <a:pt x="53" y="136"/>
                  </a:cubicBezTo>
                  <a:cubicBezTo>
                    <a:pt x="54" y="135"/>
                    <a:pt x="54" y="135"/>
                    <a:pt x="54" y="135"/>
                  </a:cubicBezTo>
                  <a:cubicBezTo>
                    <a:pt x="56" y="135"/>
                    <a:pt x="56" y="135"/>
                    <a:pt x="56" y="135"/>
                  </a:cubicBezTo>
                  <a:cubicBezTo>
                    <a:pt x="54" y="136"/>
                    <a:pt x="54" y="136"/>
                    <a:pt x="54" y="136"/>
                  </a:cubicBezTo>
                  <a:cubicBezTo>
                    <a:pt x="54" y="138"/>
                    <a:pt x="54" y="138"/>
                    <a:pt x="54" y="138"/>
                  </a:cubicBezTo>
                  <a:cubicBezTo>
                    <a:pt x="54" y="141"/>
                    <a:pt x="54" y="141"/>
                    <a:pt x="54" y="141"/>
                  </a:cubicBezTo>
                  <a:cubicBezTo>
                    <a:pt x="56" y="143"/>
                    <a:pt x="56" y="143"/>
                    <a:pt x="56" y="143"/>
                  </a:cubicBezTo>
                  <a:cubicBezTo>
                    <a:pt x="58" y="145"/>
                    <a:pt x="58" y="145"/>
                    <a:pt x="58" y="145"/>
                  </a:cubicBezTo>
                  <a:cubicBezTo>
                    <a:pt x="60" y="145"/>
                    <a:pt x="60" y="145"/>
                    <a:pt x="60" y="145"/>
                  </a:cubicBezTo>
                  <a:cubicBezTo>
                    <a:pt x="60" y="145"/>
                    <a:pt x="60" y="145"/>
                    <a:pt x="60" y="145"/>
                  </a:cubicBezTo>
                  <a:cubicBezTo>
                    <a:pt x="60" y="145"/>
                    <a:pt x="60" y="145"/>
                    <a:pt x="60" y="145"/>
                  </a:cubicBezTo>
                  <a:cubicBezTo>
                    <a:pt x="61" y="145"/>
                    <a:pt x="61" y="145"/>
                    <a:pt x="61" y="145"/>
                  </a:cubicBezTo>
                  <a:cubicBezTo>
                    <a:pt x="61" y="146"/>
                    <a:pt x="61" y="146"/>
                    <a:pt x="61" y="146"/>
                  </a:cubicBezTo>
                  <a:cubicBezTo>
                    <a:pt x="63" y="148"/>
                    <a:pt x="63" y="148"/>
                    <a:pt x="63" y="148"/>
                  </a:cubicBezTo>
                  <a:cubicBezTo>
                    <a:pt x="64" y="146"/>
                    <a:pt x="64" y="146"/>
                    <a:pt x="64" y="146"/>
                  </a:cubicBezTo>
                  <a:cubicBezTo>
                    <a:pt x="66" y="145"/>
                    <a:pt x="66" y="145"/>
                    <a:pt x="66" y="145"/>
                  </a:cubicBezTo>
                  <a:cubicBezTo>
                    <a:pt x="66" y="141"/>
                    <a:pt x="66" y="141"/>
                    <a:pt x="66" y="141"/>
                  </a:cubicBezTo>
                  <a:cubicBezTo>
                    <a:pt x="64" y="139"/>
                    <a:pt x="64" y="139"/>
                    <a:pt x="64" y="139"/>
                  </a:cubicBezTo>
                  <a:cubicBezTo>
                    <a:pt x="66" y="138"/>
                    <a:pt x="66" y="138"/>
                    <a:pt x="66" y="138"/>
                  </a:cubicBezTo>
                  <a:cubicBezTo>
                    <a:pt x="66" y="136"/>
                    <a:pt x="66" y="136"/>
                    <a:pt x="66" y="136"/>
                  </a:cubicBezTo>
                  <a:cubicBezTo>
                    <a:pt x="67" y="135"/>
                    <a:pt x="67" y="135"/>
                    <a:pt x="67" y="135"/>
                  </a:cubicBezTo>
                  <a:cubicBezTo>
                    <a:pt x="68" y="133"/>
                    <a:pt x="68" y="133"/>
                    <a:pt x="68" y="133"/>
                  </a:cubicBezTo>
                  <a:cubicBezTo>
                    <a:pt x="70" y="133"/>
                    <a:pt x="70" y="133"/>
                    <a:pt x="70" y="133"/>
                  </a:cubicBezTo>
                  <a:cubicBezTo>
                    <a:pt x="71" y="132"/>
                    <a:pt x="71" y="132"/>
                    <a:pt x="71" y="132"/>
                  </a:cubicBezTo>
                  <a:cubicBezTo>
                    <a:pt x="73" y="128"/>
                    <a:pt x="73" y="128"/>
                    <a:pt x="73" y="128"/>
                  </a:cubicBezTo>
                  <a:cubicBezTo>
                    <a:pt x="71" y="125"/>
                    <a:pt x="71" y="125"/>
                    <a:pt x="71" y="125"/>
                  </a:cubicBezTo>
                  <a:cubicBezTo>
                    <a:pt x="70" y="123"/>
                    <a:pt x="70" y="123"/>
                    <a:pt x="70" y="123"/>
                  </a:cubicBezTo>
                  <a:cubicBezTo>
                    <a:pt x="70" y="122"/>
                    <a:pt x="70" y="122"/>
                    <a:pt x="70" y="122"/>
                  </a:cubicBezTo>
                  <a:cubicBezTo>
                    <a:pt x="71" y="121"/>
                    <a:pt x="71" y="121"/>
                    <a:pt x="71" y="121"/>
                  </a:cubicBezTo>
                  <a:cubicBezTo>
                    <a:pt x="74" y="119"/>
                    <a:pt x="74" y="119"/>
                    <a:pt x="74" y="119"/>
                  </a:cubicBezTo>
                  <a:cubicBezTo>
                    <a:pt x="76" y="118"/>
                    <a:pt x="76" y="118"/>
                    <a:pt x="76" y="118"/>
                  </a:cubicBezTo>
                  <a:cubicBezTo>
                    <a:pt x="74" y="116"/>
                    <a:pt x="74" y="116"/>
                    <a:pt x="74" y="116"/>
                  </a:cubicBezTo>
                  <a:cubicBezTo>
                    <a:pt x="74" y="115"/>
                    <a:pt x="74" y="115"/>
                    <a:pt x="74" y="115"/>
                  </a:cubicBezTo>
                  <a:cubicBezTo>
                    <a:pt x="71" y="113"/>
                    <a:pt x="71" y="113"/>
                    <a:pt x="71" y="113"/>
                  </a:cubicBezTo>
                  <a:cubicBezTo>
                    <a:pt x="68" y="112"/>
                    <a:pt x="68" y="112"/>
                    <a:pt x="68" y="112"/>
                  </a:cubicBezTo>
                  <a:cubicBezTo>
                    <a:pt x="68" y="109"/>
                    <a:pt x="68" y="109"/>
                    <a:pt x="68" y="109"/>
                  </a:cubicBezTo>
                  <a:cubicBezTo>
                    <a:pt x="68" y="105"/>
                    <a:pt x="68" y="105"/>
                    <a:pt x="68" y="105"/>
                  </a:cubicBezTo>
                  <a:cubicBezTo>
                    <a:pt x="68" y="102"/>
                    <a:pt x="68" y="102"/>
                    <a:pt x="68" y="102"/>
                  </a:cubicBezTo>
                  <a:cubicBezTo>
                    <a:pt x="67" y="99"/>
                    <a:pt x="67" y="99"/>
                    <a:pt x="67" y="99"/>
                  </a:cubicBezTo>
                  <a:cubicBezTo>
                    <a:pt x="67" y="98"/>
                    <a:pt x="67" y="98"/>
                    <a:pt x="67" y="98"/>
                  </a:cubicBezTo>
                  <a:cubicBezTo>
                    <a:pt x="68" y="96"/>
                    <a:pt x="68" y="96"/>
                    <a:pt x="68" y="96"/>
                  </a:cubicBezTo>
                  <a:cubicBezTo>
                    <a:pt x="67" y="93"/>
                    <a:pt x="67" y="93"/>
                    <a:pt x="67" y="93"/>
                  </a:cubicBezTo>
                  <a:cubicBezTo>
                    <a:pt x="67" y="90"/>
                    <a:pt x="67" y="90"/>
                    <a:pt x="67" y="90"/>
                  </a:cubicBezTo>
                  <a:cubicBezTo>
                    <a:pt x="68" y="89"/>
                    <a:pt x="68" y="89"/>
                    <a:pt x="68" y="89"/>
                  </a:cubicBezTo>
                  <a:cubicBezTo>
                    <a:pt x="68" y="88"/>
                    <a:pt x="68" y="88"/>
                    <a:pt x="68" y="88"/>
                  </a:cubicBezTo>
                  <a:cubicBezTo>
                    <a:pt x="70" y="86"/>
                    <a:pt x="70" y="86"/>
                    <a:pt x="70" y="86"/>
                  </a:cubicBezTo>
                  <a:cubicBezTo>
                    <a:pt x="73" y="85"/>
                    <a:pt x="73" y="85"/>
                    <a:pt x="73" y="85"/>
                  </a:cubicBezTo>
                  <a:cubicBezTo>
                    <a:pt x="77" y="83"/>
                    <a:pt x="77" y="83"/>
                    <a:pt x="77" y="83"/>
                  </a:cubicBezTo>
                  <a:cubicBezTo>
                    <a:pt x="81" y="83"/>
                    <a:pt x="81" y="83"/>
                    <a:pt x="81" y="83"/>
                  </a:cubicBezTo>
                  <a:cubicBezTo>
                    <a:pt x="84" y="83"/>
                    <a:pt x="84" y="83"/>
                    <a:pt x="84" y="83"/>
                  </a:cubicBezTo>
                  <a:cubicBezTo>
                    <a:pt x="86" y="82"/>
                    <a:pt x="86" y="82"/>
                    <a:pt x="86" y="82"/>
                  </a:cubicBezTo>
                  <a:cubicBezTo>
                    <a:pt x="86" y="80"/>
                    <a:pt x="86" y="80"/>
                    <a:pt x="86" y="80"/>
                  </a:cubicBezTo>
                  <a:cubicBezTo>
                    <a:pt x="86" y="79"/>
                    <a:pt x="86" y="79"/>
                    <a:pt x="86" y="79"/>
                  </a:cubicBezTo>
                  <a:cubicBezTo>
                    <a:pt x="84" y="78"/>
                    <a:pt x="84" y="78"/>
                    <a:pt x="84" y="78"/>
                  </a:cubicBezTo>
                  <a:cubicBezTo>
                    <a:pt x="81" y="78"/>
                    <a:pt x="81" y="78"/>
                    <a:pt x="81" y="78"/>
                  </a:cubicBezTo>
                  <a:cubicBezTo>
                    <a:pt x="86" y="73"/>
                    <a:pt x="86" y="73"/>
                    <a:pt x="86" y="73"/>
                  </a:cubicBezTo>
                  <a:cubicBezTo>
                    <a:pt x="89" y="69"/>
                    <a:pt x="89" y="69"/>
                    <a:pt x="89" y="69"/>
                  </a:cubicBezTo>
                  <a:cubicBezTo>
                    <a:pt x="90" y="66"/>
                    <a:pt x="90" y="66"/>
                    <a:pt x="90" y="66"/>
                  </a:cubicBezTo>
                  <a:cubicBezTo>
                    <a:pt x="90" y="63"/>
                    <a:pt x="90" y="63"/>
                    <a:pt x="90" y="63"/>
                  </a:cubicBezTo>
                  <a:cubicBezTo>
                    <a:pt x="89" y="59"/>
                    <a:pt x="89" y="59"/>
                    <a:pt x="89" y="59"/>
                  </a:cubicBezTo>
                  <a:cubicBezTo>
                    <a:pt x="93" y="59"/>
                    <a:pt x="93" y="59"/>
                    <a:pt x="93" y="59"/>
                  </a:cubicBezTo>
                  <a:cubicBezTo>
                    <a:pt x="97" y="57"/>
                    <a:pt x="97" y="57"/>
                    <a:pt x="97" y="57"/>
                  </a:cubicBezTo>
                  <a:cubicBezTo>
                    <a:pt x="97" y="56"/>
                    <a:pt x="97" y="56"/>
                    <a:pt x="97" y="56"/>
                  </a:cubicBezTo>
                  <a:cubicBezTo>
                    <a:pt x="97" y="55"/>
                    <a:pt x="97" y="55"/>
                    <a:pt x="97" y="55"/>
                  </a:cubicBezTo>
                  <a:cubicBezTo>
                    <a:pt x="97" y="53"/>
                    <a:pt x="97" y="53"/>
                    <a:pt x="97" y="53"/>
                  </a:cubicBezTo>
                  <a:cubicBezTo>
                    <a:pt x="99" y="53"/>
                    <a:pt x="99" y="53"/>
                    <a:pt x="99" y="53"/>
                  </a:cubicBezTo>
                  <a:cubicBezTo>
                    <a:pt x="106" y="47"/>
                    <a:pt x="106" y="47"/>
                    <a:pt x="106" y="47"/>
                  </a:cubicBezTo>
                  <a:cubicBezTo>
                    <a:pt x="106" y="46"/>
                    <a:pt x="106" y="46"/>
                    <a:pt x="106" y="46"/>
                  </a:cubicBezTo>
                  <a:cubicBezTo>
                    <a:pt x="104" y="45"/>
                    <a:pt x="104" y="45"/>
                    <a:pt x="104" y="45"/>
                  </a:cubicBezTo>
                  <a:cubicBezTo>
                    <a:pt x="103" y="43"/>
                    <a:pt x="103" y="43"/>
                    <a:pt x="103" y="43"/>
                  </a:cubicBezTo>
                  <a:cubicBezTo>
                    <a:pt x="107" y="40"/>
                    <a:pt x="107" y="40"/>
                    <a:pt x="107" y="40"/>
                  </a:cubicBezTo>
                  <a:cubicBezTo>
                    <a:pt x="111" y="36"/>
                    <a:pt x="111" y="36"/>
                    <a:pt x="111" y="36"/>
                  </a:cubicBezTo>
                  <a:cubicBezTo>
                    <a:pt x="114" y="36"/>
                    <a:pt x="114" y="36"/>
                    <a:pt x="114" y="36"/>
                  </a:cubicBezTo>
                  <a:cubicBezTo>
                    <a:pt x="117" y="36"/>
                    <a:pt x="117" y="36"/>
                    <a:pt x="117" y="36"/>
                  </a:cubicBezTo>
                  <a:cubicBezTo>
                    <a:pt x="119" y="36"/>
                    <a:pt x="119" y="36"/>
                    <a:pt x="119" y="36"/>
                  </a:cubicBezTo>
                  <a:cubicBezTo>
                    <a:pt x="120" y="35"/>
                    <a:pt x="120" y="35"/>
                    <a:pt x="120" y="35"/>
                  </a:cubicBezTo>
                  <a:cubicBezTo>
                    <a:pt x="120" y="32"/>
                    <a:pt x="120" y="32"/>
                    <a:pt x="120" y="32"/>
                  </a:cubicBezTo>
                  <a:cubicBezTo>
                    <a:pt x="120" y="30"/>
                    <a:pt x="120" y="30"/>
                    <a:pt x="120" y="30"/>
                  </a:cubicBezTo>
                  <a:cubicBezTo>
                    <a:pt x="122" y="30"/>
                    <a:pt x="122" y="30"/>
                    <a:pt x="122" y="30"/>
                  </a:cubicBezTo>
                  <a:cubicBezTo>
                    <a:pt x="123" y="30"/>
                    <a:pt x="123" y="30"/>
                    <a:pt x="123" y="30"/>
                  </a:cubicBezTo>
                  <a:cubicBezTo>
                    <a:pt x="126" y="30"/>
                    <a:pt x="126" y="30"/>
                    <a:pt x="126" y="30"/>
                  </a:cubicBezTo>
                  <a:cubicBezTo>
                    <a:pt x="132" y="32"/>
                    <a:pt x="132" y="32"/>
                    <a:pt x="132" y="32"/>
                  </a:cubicBezTo>
                  <a:cubicBezTo>
                    <a:pt x="136" y="32"/>
                    <a:pt x="136" y="32"/>
                    <a:pt x="136" y="32"/>
                  </a:cubicBezTo>
                  <a:cubicBezTo>
                    <a:pt x="139" y="30"/>
                    <a:pt x="139" y="30"/>
                    <a:pt x="139" y="30"/>
                  </a:cubicBezTo>
                  <a:cubicBezTo>
                    <a:pt x="136" y="30"/>
                    <a:pt x="136" y="30"/>
                    <a:pt x="136" y="30"/>
                  </a:cubicBezTo>
                  <a:cubicBezTo>
                    <a:pt x="139" y="27"/>
                    <a:pt x="139" y="27"/>
                    <a:pt x="139" y="27"/>
                  </a:cubicBezTo>
                  <a:cubicBezTo>
                    <a:pt x="139" y="26"/>
                    <a:pt x="139" y="26"/>
                    <a:pt x="139" y="26"/>
                  </a:cubicBezTo>
                  <a:cubicBezTo>
                    <a:pt x="137" y="25"/>
                    <a:pt x="137" y="25"/>
                    <a:pt x="137" y="25"/>
                  </a:cubicBezTo>
                  <a:cubicBezTo>
                    <a:pt x="142" y="25"/>
                    <a:pt x="142" y="25"/>
                    <a:pt x="142" y="25"/>
                  </a:cubicBezTo>
                  <a:cubicBezTo>
                    <a:pt x="143" y="25"/>
                    <a:pt x="143" y="25"/>
                    <a:pt x="143" y="25"/>
                  </a:cubicBezTo>
                  <a:cubicBezTo>
                    <a:pt x="146" y="23"/>
                    <a:pt x="146" y="23"/>
                    <a:pt x="146" y="23"/>
                  </a:cubicBezTo>
                  <a:lnTo>
                    <a:pt x="144" y="23"/>
                  </a:lnTo>
                  <a:close/>
                  <a:moveTo>
                    <a:pt x="4" y="123"/>
                  </a:moveTo>
                  <a:cubicBezTo>
                    <a:pt x="4" y="125"/>
                    <a:pt x="4" y="125"/>
                    <a:pt x="4" y="125"/>
                  </a:cubicBezTo>
                  <a:cubicBezTo>
                    <a:pt x="3" y="123"/>
                    <a:pt x="3" y="123"/>
                    <a:pt x="3" y="123"/>
                  </a:cubicBezTo>
                  <a:cubicBezTo>
                    <a:pt x="5" y="122"/>
                    <a:pt x="5" y="122"/>
                    <a:pt x="5" y="122"/>
                  </a:cubicBezTo>
                  <a:lnTo>
                    <a:pt x="4" y="123"/>
                  </a:lnTo>
                  <a:close/>
                  <a:moveTo>
                    <a:pt x="5" y="141"/>
                  </a:moveTo>
                  <a:cubicBezTo>
                    <a:pt x="4" y="141"/>
                    <a:pt x="4" y="141"/>
                    <a:pt x="4" y="141"/>
                  </a:cubicBezTo>
                  <a:cubicBezTo>
                    <a:pt x="5" y="139"/>
                    <a:pt x="5" y="139"/>
                    <a:pt x="5" y="139"/>
                  </a:cubicBezTo>
                  <a:lnTo>
                    <a:pt x="5" y="141"/>
                  </a:lnTo>
                  <a:close/>
                  <a:moveTo>
                    <a:pt x="10" y="112"/>
                  </a:moveTo>
                  <a:cubicBezTo>
                    <a:pt x="10" y="111"/>
                    <a:pt x="10" y="111"/>
                    <a:pt x="10" y="111"/>
                  </a:cubicBezTo>
                  <a:cubicBezTo>
                    <a:pt x="8" y="111"/>
                    <a:pt x="8" y="111"/>
                    <a:pt x="8" y="111"/>
                  </a:cubicBezTo>
                  <a:cubicBezTo>
                    <a:pt x="7" y="110"/>
                    <a:pt x="7" y="110"/>
                    <a:pt x="7" y="110"/>
                  </a:cubicBezTo>
                  <a:cubicBezTo>
                    <a:pt x="10" y="109"/>
                    <a:pt x="10" y="109"/>
                    <a:pt x="10" y="109"/>
                  </a:cubicBezTo>
                  <a:cubicBezTo>
                    <a:pt x="13" y="111"/>
                    <a:pt x="13" y="111"/>
                    <a:pt x="13" y="111"/>
                  </a:cubicBezTo>
                  <a:lnTo>
                    <a:pt x="10" y="112"/>
                  </a:lnTo>
                  <a:close/>
                  <a:moveTo>
                    <a:pt x="21" y="119"/>
                  </a:moveTo>
                  <a:cubicBezTo>
                    <a:pt x="20" y="121"/>
                    <a:pt x="20" y="121"/>
                    <a:pt x="20" y="121"/>
                  </a:cubicBezTo>
                  <a:cubicBezTo>
                    <a:pt x="21" y="122"/>
                    <a:pt x="21" y="122"/>
                    <a:pt x="21" y="122"/>
                  </a:cubicBezTo>
                  <a:cubicBezTo>
                    <a:pt x="18" y="122"/>
                    <a:pt x="18" y="122"/>
                    <a:pt x="18" y="122"/>
                  </a:cubicBezTo>
                  <a:cubicBezTo>
                    <a:pt x="20" y="121"/>
                    <a:pt x="20" y="121"/>
                    <a:pt x="20" y="121"/>
                  </a:cubicBezTo>
                  <a:cubicBezTo>
                    <a:pt x="18" y="121"/>
                    <a:pt x="18" y="121"/>
                    <a:pt x="18" y="121"/>
                  </a:cubicBezTo>
                  <a:cubicBezTo>
                    <a:pt x="17" y="119"/>
                    <a:pt x="17" y="119"/>
                    <a:pt x="17" y="119"/>
                  </a:cubicBezTo>
                  <a:cubicBezTo>
                    <a:pt x="15" y="119"/>
                    <a:pt x="15" y="119"/>
                    <a:pt x="15" y="119"/>
                  </a:cubicBezTo>
                  <a:cubicBezTo>
                    <a:pt x="14" y="119"/>
                    <a:pt x="14" y="119"/>
                    <a:pt x="14" y="119"/>
                  </a:cubicBezTo>
                  <a:cubicBezTo>
                    <a:pt x="15" y="118"/>
                    <a:pt x="15" y="118"/>
                    <a:pt x="15" y="118"/>
                  </a:cubicBezTo>
                  <a:cubicBezTo>
                    <a:pt x="17" y="118"/>
                    <a:pt x="17" y="118"/>
                    <a:pt x="17" y="118"/>
                  </a:cubicBezTo>
                  <a:cubicBezTo>
                    <a:pt x="21" y="118"/>
                    <a:pt x="21" y="118"/>
                    <a:pt x="21" y="118"/>
                  </a:cubicBezTo>
                  <a:cubicBezTo>
                    <a:pt x="20" y="119"/>
                    <a:pt x="20" y="119"/>
                    <a:pt x="20" y="119"/>
                  </a:cubicBezTo>
                  <a:lnTo>
                    <a:pt x="21" y="119"/>
                  </a:lnTo>
                  <a:close/>
                  <a:moveTo>
                    <a:pt x="21" y="106"/>
                  </a:moveTo>
                  <a:cubicBezTo>
                    <a:pt x="18" y="108"/>
                    <a:pt x="18" y="108"/>
                    <a:pt x="18" y="108"/>
                  </a:cubicBezTo>
                  <a:cubicBezTo>
                    <a:pt x="20" y="106"/>
                    <a:pt x="20" y="106"/>
                    <a:pt x="20" y="106"/>
                  </a:cubicBezTo>
                  <a:cubicBezTo>
                    <a:pt x="20" y="105"/>
                    <a:pt x="20" y="105"/>
                    <a:pt x="20" y="105"/>
                  </a:cubicBezTo>
                  <a:cubicBezTo>
                    <a:pt x="18" y="103"/>
                    <a:pt x="18" y="103"/>
                    <a:pt x="18" y="103"/>
                  </a:cubicBezTo>
                  <a:cubicBezTo>
                    <a:pt x="21" y="105"/>
                    <a:pt x="21" y="105"/>
                    <a:pt x="21" y="105"/>
                  </a:cubicBezTo>
                  <a:cubicBezTo>
                    <a:pt x="20" y="106"/>
                    <a:pt x="20" y="106"/>
                    <a:pt x="20" y="106"/>
                  </a:cubicBezTo>
                  <a:lnTo>
                    <a:pt x="21" y="106"/>
                  </a:lnTo>
                  <a:close/>
                  <a:moveTo>
                    <a:pt x="25" y="118"/>
                  </a:moveTo>
                  <a:cubicBezTo>
                    <a:pt x="23" y="119"/>
                    <a:pt x="23" y="119"/>
                    <a:pt x="23" y="119"/>
                  </a:cubicBezTo>
                  <a:cubicBezTo>
                    <a:pt x="23" y="118"/>
                    <a:pt x="23" y="118"/>
                    <a:pt x="23" y="118"/>
                  </a:cubicBezTo>
                  <a:cubicBezTo>
                    <a:pt x="23" y="116"/>
                    <a:pt x="23" y="116"/>
                    <a:pt x="23" y="116"/>
                  </a:cubicBezTo>
                  <a:cubicBezTo>
                    <a:pt x="25" y="115"/>
                    <a:pt x="25" y="115"/>
                    <a:pt x="25" y="115"/>
                  </a:cubicBezTo>
                  <a:cubicBezTo>
                    <a:pt x="24" y="118"/>
                    <a:pt x="24" y="118"/>
                    <a:pt x="24" y="118"/>
                  </a:cubicBezTo>
                  <a:lnTo>
                    <a:pt x="25" y="118"/>
                  </a:lnTo>
                  <a:close/>
                  <a:moveTo>
                    <a:pt x="27" y="99"/>
                  </a:moveTo>
                  <a:cubicBezTo>
                    <a:pt x="30" y="99"/>
                    <a:pt x="30" y="99"/>
                    <a:pt x="30" y="99"/>
                  </a:cubicBezTo>
                  <a:cubicBezTo>
                    <a:pt x="31" y="100"/>
                    <a:pt x="31" y="100"/>
                    <a:pt x="31" y="100"/>
                  </a:cubicBezTo>
                  <a:lnTo>
                    <a:pt x="27" y="99"/>
                  </a:lnTo>
                  <a:close/>
                  <a:moveTo>
                    <a:pt x="73" y="68"/>
                  </a:moveTo>
                  <a:cubicBezTo>
                    <a:pt x="71" y="66"/>
                    <a:pt x="71" y="66"/>
                    <a:pt x="71" y="66"/>
                  </a:cubicBezTo>
                  <a:cubicBezTo>
                    <a:pt x="74" y="66"/>
                    <a:pt x="74" y="66"/>
                    <a:pt x="74" y="66"/>
                  </a:cubicBezTo>
                  <a:lnTo>
                    <a:pt x="73" y="68"/>
                  </a:lnTo>
                  <a:close/>
                  <a:moveTo>
                    <a:pt x="113" y="33"/>
                  </a:moveTo>
                  <a:cubicBezTo>
                    <a:pt x="111" y="32"/>
                    <a:pt x="111" y="32"/>
                    <a:pt x="111" y="32"/>
                  </a:cubicBezTo>
                  <a:cubicBezTo>
                    <a:pt x="114" y="32"/>
                    <a:pt x="114" y="32"/>
                    <a:pt x="114" y="32"/>
                  </a:cubicBezTo>
                  <a:lnTo>
                    <a:pt x="113" y="33"/>
                  </a:lnTo>
                  <a:close/>
                  <a:moveTo>
                    <a:pt x="130" y="22"/>
                  </a:moveTo>
                  <a:cubicBezTo>
                    <a:pt x="129" y="20"/>
                    <a:pt x="129" y="20"/>
                    <a:pt x="129" y="20"/>
                  </a:cubicBezTo>
                  <a:cubicBezTo>
                    <a:pt x="130" y="20"/>
                    <a:pt x="130" y="20"/>
                    <a:pt x="130" y="20"/>
                  </a:cubicBezTo>
                  <a:lnTo>
                    <a:pt x="130" y="22"/>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6" name="Freeform 37">
              <a:extLst>
                <a:ext uri="{FF2B5EF4-FFF2-40B4-BE49-F238E27FC236}">
                  <a16:creationId xmlns:a16="http://schemas.microsoft.com/office/drawing/2014/main" id="{18FFF363-4300-4D75-853E-C4C6F8C8B9FF}"/>
                </a:ext>
              </a:extLst>
            </p:cNvPr>
            <p:cNvSpPr>
              <a:spLocks noEditPoints="1"/>
            </p:cNvSpPr>
            <p:nvPr/>
          </p:nvSpPr>
          <p:spPr bwMode="auto">
            <a:xfrm>
              <a:off x="5567363" y="3148162"/>
              <a:ext cx="603250" cy="436562"/>
            </a:xfrm>
            <a:custGeom>
              <a:avLst/>
              <a:gdLst>
                <a:gd name="T0" fmla="*/ 134 w 144"/>
                <a:gd name="T1" fmla="*/ 23 h 104"/>
                <a:gd name="T2" fmla="*/ 136 w 144"/>
                <a:gd name="T3" fmla="*/ 20 h 104"/>
                <a:gd name="T4" fmla="*/ 130 w 144"/>
                <a:gd name="T5" fmla="*/ 18 h 104"/>
                <a:gd name="T6" fmla="*/ 124 w 144"/>
                <a:gd name="T7" fmla="*/ 18 h 104"/>
                <a:gd name="T8" fmla="*/ 116 w 144"/>
                <a:gd name="T9" fmla="*/ 15 h 104"/>
                <a:gd name="T10" fmla="*/ 110 w 144"/>
                <a:gd name="T11" fmla="*/ 13 h 104"/>
                <a:gd name="T12" fmla="*/ 103 w 144"/>
                <a:gd name="T13" fmla="*/ 14 h 104"/>
                <a:gd name="T14" fmla="*/ 97 w 144"/>
                <a:gd name="T15" fmla="*/ 13 h 104"/>
                <a:gd name="T16" fmla="*/ 87 w 144"/>
                <a:gd name="T17" fmla="*/ 10 h 104"/>
                <a:gd name="T18" fmla="*/ 83 w 144"/>
                <a:gd name="T19" fmla="*/ 5 h 104"/>
                <a:gd name="T20" fmla="*/ 70 w 144"/>
                <a:gd name="T21" fmla="*/ 4 h 104"/>
                <a:gd name="T22" fmla="*/ 58 w 144"/>
                <a:gd name="T23" fmla="*/ 4 h 104"/>
                <a:gd name="T24" fmla="*/ 34 w 144"/>
                <a:gd name="T25" fmla="*/ 2 h 104"/>
                <a:gd name="T26" fmla="*/ 23 w 144"/>
                <a:gd name="T27" fmla="*/ 1 h 104"/>
                <a:gd name="T28" fmla="*/ 14 w 144"/>
                <a:gd name="T29" fmla="*/ 1 h 104"/>
                <a:gd name="T30" fmla="*/ 10 w 144"/>
                <a:gd name="T31" fmla="*/ 4 h 104"/>
                <a:gd name="T32" fmla="*/ 3 w 144"/>
                <a:gd name="T33" fmla="*/ 7 h 104"/>
                <a:gd name="T34" fmla="*/ 1 w 144"/>
                <a:gd name="T35" fmla="*/ 13 h 104"/>
                <a:gd name="T36" fmla="*/ 1 w 144"/>
                <a:gd name="T37" fmla="*/ 17 h 104"/>
                <a:gd name="T38" fmla="*/ 3 w 144"/>
                <a:gd name="T39" fmla="*/ 17 h 104"/>
                <a:gd name="T40" fmla="*/ 3 w 144"/>
                <a:gd name="T41" fmla="*/ 21 h 104"/>
                <a:gd name="T42" fmla="*/ 4 w 144"/>
                <a:gd name="T43" fmla="*/ 24 h 104"/>
                <a:gd name="T44" fmla="*/ 8 w 144"/>
                <a:gd name="T45" fmla="*/ 23 h 104"/>
                <a:gd name="T46" fmla="*/ 10 w 144"/>
                <a:gd name="T47" fmla="*/ 24 h 104"/>
                <a:gd name="T48" fmla="*/ 14 w 144"/>
                <a:gd name="T49" fmla="*/ 25 h 104"/>
                <a:gd name="T50" fmla="*/ 21 w 144"/>
                <a:gd name="T51" fmla="*/ 24 h 104"/>
                <a:gd name="T52" fmla="*/ 27 w 144"/>
                <a:gd name="T53" fmla="*/ 25 h 104"/>
                <a:gd name="T54" fmla="*/ 30 w 144"/>
                <a:gd name="T55" fmla="*/ 30 h 104"/>
                <a:gd name="T56" fmla="*/ 23 w 144"/>
                <a:gd name="T57" fmla="*/ 37 h 104"/>
                <a:gd name="T58" fmla="*/ 23 w 144"/>
                <a:gd name="T59" fmla="*/ 47 h 104"/>
                <a:gd name="T60" fmla="*/ 21 w 144"/>
                <a:gd name="T61" fmla="*/ 51 h 104"/>
                <a:gd name="T62" fmla="*/ 17 w 144"/>
                <a:gd name="T63" fmla="*/ 56 h 104"/>
                <a:gd name="T64" fmla="*/ 17 w 144"/>
                <a:gd name="T65" fmla="*/ 60 h 104"/>
                <a:gd name="T66" fmla="*/ 17 w 144"/>
                <a:gd name="T67" fmla="*/ 68 h 104"/>
                <a:gd name="T68" fmla="*/ 17 w 144"/>
                <a:gd name="T69" fmla="*/ 74 h 104"/>
                <a:gd name="T70" fmla="*/ 17 w 144"/>
                <a:gd name="T71" fmla="*/ 78 h 104"/>
                <a:gd name="T72" fmla="*/ 13 w 144"/>
                <a:gd name="T73" fmla="*/ 83 h 104"/>
                <a:gd name="T74" fmla="*/ 18 w 144"/>
                <a:gd name="T75" fmla="*/ 88 h 104"/>
                <a:gd name="T76" fmla="*/ 25 w 144"/>
                <a:gd name="T77" fmla="*/ 94 h 104"/>
                <a:gd name="T78" fmla="*/ 27 w 144"/>
                <a:gd name="T79" fmla="*/ 97 h 104"/>
                <a:gd name="T80" fmla="*/ 28 w 144"/>
                <a:gd name="T81" fmla="*/ 103 h 104"/>
                <a:gd name="T82" fmla="*/ 36 w 144"/>
                <a:gd name="T83" fmla="*/ 103 h 104"/>
                <a:gd name="T84" fmla="*/ 46 w 144"/>
                <a:gd name="T85" fmla="*/ 97 h 104"/>
                <a:gd name="T86" fmla="*/ 64 w 144"/>
                <a:gd name="T87" fmla="*/ 96 h 104"/>
                <a:gd name="T88" fmla="*/ 73 w 144"/>
                <a:gd name="T89" fmla="*/ 94 h 104"/>
                <a:gd name="T90" fmla="*/ 83 w 144"/>
                <a:gd name="T91" fmla="*/ 84 h 104"/>
                <a:gd name="T92" fmla="*/ 90 w 144"/>
                <a:gd name="T93" fmla="*/ 78 h 104"/>
                <a:gd name="T94" fmla="*/ 100 w 144"/>
                <a:gd name="T95" fmla="*/ 67 h 104"/>
                <a:gd name="T96" fmla="*/ 97 w 144"/>
                <a:gd name="T97" fmla="*/ 53 h 104"/>
                <a:gd name="T98" fmla="*/ 107 w 144"/>
                <a:gd name="T99" fmla="*/ 41 h 104"/>
                <a:gd name="T100" fmla="*/ 117 w 144"/>
                <a:gd name="T101" fmla="*/ 34 h 104"/>
                <a:gd name="T102" fmla="*/ 25 w 144"/>
                <a:gd name="T103" fmla="*/ 94 h 104"/>
                <a:gd name="T104" fmla="*/ 133 w 144"/>
                <a:gd name="T105" fmla="*/ 53 h 104"/>
                <a:gd name="T106" fmla="*/ 126 w 144"/>
                <a:gd name="T107" fmla="*/ 57 h 104"/>
                <a:gd name="T108" fmla="*/ 133 w 144"/>
                <a:gd name="T109" fmla="*/ 60 h 104"/>
                <a:gd name="T110" fmla="*/ 137 w 144"/>
                <a:gd name="T111" fmla="*/ 54 h 104"/>
                <a:gd name="T112" fmla="*/ 115 w 144"/>
                <a:gd name="T113" fmla="*/ 66 h 104"/>
                <a:gd name="T114" fmla="*/ 117 w 144"/>
                <a:gd name="T115" fmla="*/ 64 h 104"/>
                <a:gd name="T116" fmla="*/ 140 w 144"/>
                <a:gd name="T117" fmla="*/ 52 h 104"/>
                <a:gd name="T118" fmla="*/ 144 w 144"/>
                <a:gd name="T11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04">
                  <a:moveTo>
                    <a:pt x="132" y="28"/>
                  </a:moveTo>
                  <a:cubicBezTo>
                    <a:pt x="133" y="27"/>
                    <a:pt x="133" y="27"/>
                    <a:pt x="133" y="27"/>
                  </a:cubicBezTo>
                  <a:cubicBezTo>
                    <a:pt x="134" y="24"/>
                    <a:pt x="134" y="24"/>
                    <a:pt x="134" y="24"/>
                  </a:cubicBezTo>
                  <a:cubicBezTo>
                    <a:pt x="134" y="23"/>
                    <a:pt x="134" y="23"/>
                    <a:pt x="134" y="23"/>
                  </a:cubicBezTo>
                  <a:cubicBezTo>
                    <a:pt x="134" y="20"/>
                    <a:pt x="134" y="20"/>
                    <a:pt x="134" y="20"/>
                  </a:cubicBezTo>
                  <a:cubicBezTo>
                    <a:pt x="134" y="20"/>
                    <a:pt x="134" y="20"/>
                    <a:pt x="134" y="20"/>
                  </a:cubicBezTo>
                  <a:cubicBezTo>
                    <a:pt x="135" y="20"/>
                    <a:pt x="135" y="20"/>
                    <a:pt x="135" y="20"/>
                  </a:cubicBezTo>
                  <a:cubicBezTo>
                    <a:pt x="136" y="20"/>
                    <a:pt x="136" y="20"/>
                    <a:pt x="136" y="20"/>
                  </a:cubicBezTo>
                  <a:cubicBezTo>
                    <a:pt x="136" y="18"/>
                    <a:pt x="136" y="18"/>
                    <a:pt x="136" y="18"/>
                  </a:cubicBezTo>
                  <a:cubicBezTo>
                    <a:pt x="134" y="17"/>
                    <a:pt x="134" y="17"/>
                    <a:pt x="134" y="17"/>
                  </a:cubicBezTo>
                  <a:cubicBezTo>
                    <a:pt x="132" y="17"/>
                    <a:pt x="132" y="17"/>
                    <a:pt x="132" y="17"/>
                  </a:cubicBezTo>
                  <a:cubicBezTo>
                    <a:pt x="130" y="18"/>
                    <a:pt x="130" y="18"/>
                    <a:pt x="130" y="18"/>
                  </a:cubicBezTo>
                  <a:cubicBezTo>
                    <a:pt x="129" y="18"/>
                    <a:pt x="129" y="18"/>
                    <a:pt x="129" y="18"/>
                  </a:cubicBezTo>
                  <a:cubicBezTo>
                    <a:pt x="127" y="18"/>
                    <a:pt x="127" y="18"/>
                    <a:pt x="127" y="18"/>
                  </a:cubicBezTo>
                  <a:cubicBezTo>
                    <a:pt x="126" y="18"/>
                    <a:pt x="126" y="18"/>
                    <a:pt x="126" y="18"/>
                  </a:cubicBezTo>
                  <a:cubicBezTo>
                    <a:pt x="124" y="18"/>
                    <a:pt x="124" y="18"/>
                    <a:pt x="124" y="18"/>
                  </a:cubicBezTo>
                  <a:cubicBezTo>
                    <a:pt x="123" y="18"/>
                    <a:pt x="123" y="18"/>
                    <a:pt x="123" y="18"/>
                  </a:cubicBezTo>
                  <a:cubicBezTo>
                    <a:pt x="119" y="17"/>
                    <a:pt x="119" y="17"/>
                    <a:pt x="119" y="17"/>
                  </a:cubicBezTo>
                  <a:cubicBezTo>
                    <a:pt x="116" y="17"/>
                    <a:pt x="116" y="17"/>
                    <a:pt x="116" y="17"/>
                  </a:cubicBezTo>
                  <a:cubicBezTo>
                    <a:pt x="116" y="15"/>
                    <a:pt x="116" y="15"/>
                    <a:pt x="116" y="15"/>
                  </a:cubicBezTo>
                  <a:cubicBezTo>
                    <a:pt x="116" y="14"/>
                    <a:pt x="116" y="14"/>
                    <a:pt x="116" y="14"/>
                  </a:cubicBezTo>
                  <a:cubicBezTo>
                    <a:pt x="114" y="14"/>
                    <a:pt x="114" y="14"/>
                    <a:pt x="114" y="14"/>
                  </a:cubicBezTo>
                  <a:cubicBezTo>
                    <a:pt x="113" y="14"/>
                    <a:pt x="113" y="14"/>
                    <a:pt x="113" y="14"/>
                  </a:cubicBezTo>
                  <a:cubicBezTo>
                    <a:pt x="110" y="13"/>
                    <a:pt x="110" y="13"/>
                    <a:pt x="110" y="13"/>
                  </a:cubicBezTo>
                  <a:cubicBezTo>
                    <a:pt x="109" y="13"/>
                    <a:pt x="109" y="13"/>
                    <a:pt x="109" y="13"/>
                  </a:cubicBezTo>
                  <a:cubicBezTo>
                    <a:pt x="107" y="13"/>
                    <a:pt x="107" y="13"/>
                    <a:pt x="107" y="13"/>
                  </a:cubicBezTo>
                  <a:cubicBezTo>
                    <a:pt x="107" y="14"/>
                    <a:pt x="107" y="14"/>
                    <a:pt x="107" y="14"/>
                  </a:cubicBezTo>
                  <a:cubicBezTo>
                    <a:pt x="103" y="14"/>
                    <a:pt x="103" y="14"/>
                    <a:pt x="103" y="14"/>
                  </a:cubicBezTo>
                  <a:cubicBezTo>
                    <a:pt x="101" y="14"/>
                    <a:pt x="101" y="14"/>
                    <a:pt x="101" y="14"/>
                  </a:cubicBezTo>
                  <a:cubicBezTo>
                    <a:pt x="100" y="14"/>
                    <a:pt x="100" y="14"/>
                    <a:pt x="100" y="14"/>
                  </a:cubicBezTo>
                  <a:cubicBezTo>
                    <a:pt x="99" y="14"/>
                    <a:pt x="99" y="14"/>
                    <a:pt x="99" y="14"/>
                  </a:cubicBezTo>
                  <a:cubicBezTo>
                    <a:pt x="97" y="13"/>
                    <a:pt x="97" y="13"/>
                    <a:pt x="97" y="13"/>
                  </a:cubicBezTo>
                  <a:cubicBezTo>
                    <a:pt x="96" y="13"/>
                    <a:pt x="96" y="13"/>
                    <a:pt x="96" y="13"/>
                  </a:cubicBezTo>
                  <a:cubicBezTo>
                    <a:pt x="91" y="11"/>
                    <a:pt x="91" y="11"/>
                    <a:pt x="91" y="11"/>
                  </a:cubicBezTo>
                  <a:cubicBezTo>
                    <a:pt x="89" y="10"/>
                    <a:pt x="89" y="10"/>
                    <a:pt x="89" y="10"/>
                  </a:cubicBezTo>
                  <a:cubicBezTo>
                    <a:pt x="87" y="10"/>
                    <a:pt x="87" y="10"/>
                    <a:pt x="87" y="10"/>
                  </a:cubicBezTo>
                  <a:cubicBezTo>
                    <a:pt x="86" y="10"/>
                    <a:pt x="86" y="10"/>
                    <a:pt x="86" y="10"/>
                  </a:cubicBezTo>
                  <a:cubicBezTo>
                    <a:pt x="84" y="8"/>
                    <a:pt x="84" y="8"/>
                    <a:pt x="84" y="8"/>
                  </a:cubicBezTo>
                  <a:cubicBezTo>
                    <a:pt x="86" y="7"/>
                    <a:pt x="86" y="7"/>
                    <a:pt x="86" y="7"/>
                  </a:cubicBezTo>
                  <a:cubicBezTo>
                    <a:pt x="83" y="5"/>
                    <a:pt x="83" y="5"/>
                    <a:pt x="83" y="5"/>
                  </a:cubicBezTo>
                  <a:cubicBezTo>
                    <a:pt x="81" y="5"/>
                    <a:pt x="81" y="5"/>
                    <a:pt x="81" y="5"/>
                  </a:cubicBezTo>
                  <a:cubicBezTo>
                    <a:pt x="79" y="5"/>
                    <a:pt x="79" y="5"/>
                    <a:pt x="79" y="5"/>
                  </a:cubicBezTo>
                  <a:cubicBezTo>
                    <a:pt x="76" y="5"/>
                    <a:pt x="76" y="5"/>
                    <a:pt x="76" y="5"/>
                  </a:cubicBezTo>
                  <a:cubicBezTo>
                    <a:pt x="70" y="4"/>
                    <a:pt x="70" y="4"/>
                    <a:pt x="70" y="4"/>
                  </a:cubicBezTo>
                  <a:cubicBezTo>
                    <a:pt x="67" y="5"/>
                    <a:pt x="67" y="5"/>
                    <a:pt x="67" y="5"/>
                  </a:cubicBezTo>
                  <a:cubicBezTo>
                    <a:pt x="66" y="4"/>
                    <a:pt x="66" y="4"/>
                    <a:pt x="66" y="4"/>
                  </a:cubicBezTo>
                  <a:cubicBezTo>
                    <a:pt x="61" y="4"/>
                    <a:pt x="61" y="4"/>
                    <a:pt x="61" y="4"/>
                  </a:cubicBezTo>
                  <a:cubicBezTo>
                    <a:pt x="58" y="4"/>
                    <a:pt x="58" y="4"/>
                    <a:pt x="58" y="4"/>
                  </a:cubicBezTo>
                  <a:cubicBezTo>
                    <a:pt x="53" y="4"/>
                    <a:pt x="53" y="4"/>
                    <a:pt x="53" y="4"/>
                  </a:cubicBezTo>
                  <a:cubicBezTo>
                    <a:pt x="48" y="4"/>
                    <a:pt x="48" y="4"/>
                    <a:pt x="48" y="4"/>
                  </a:cubicBezTo>
                  <a:cubicBezTo>
                    <a:pt x="40" y="2"/>
                    <a:pt x="40" y="2"/>
                    <a:pt x="40" y="2"/>
                  </a:cubicBezTo>
                  <a:cubicBezTo>
                    <a:pt x="34" y="2"/>
                    <a:pt x="34" y="2"/>
                    <a:pt x="34" y="2"/>
                  </a:cubicBezTo>
                  <a:cubicBezTo>
                    <a:pt x="28" y="2"/>
                    <a:pt x="28" y="2"/>
                    <a:pt x="28" y="2"/>
                  </a:cubicBezTo>
                  <a:cubicBezTo>
                    <a:pt x="25" y="2"/>
                    <a:pt x="25" y="2"/>
                    <a:pt x="25" y="2"/>
                  </a:cubicBezTo>
                  <a:cubicBezTo>
                    <a:pt x="24" y="4"/>
                    <a:pt x="24" y="4"/>
                    <a:pt x="24" y="4"/>
                  </a:cubicBezTo>
                  <a:cubicBezTo>
                    <a:pt x="23" y="1"/>
                    <a:pt x="23" y="1"/>
                    <a:pt x="23" y="1"/>
                  </a:cubicBezTo>
                  <a:cubicBezTo>
                    <a:pt x="20" y="1"/>
                    <a:pt x="20" y="1"/>
                    <a:pt x="20" y="1"/>
                  </a:cubicBezTo>
                  <a:cubicBezTo>
                    <a:pt x="18" y="1"/>
                    <a:pt x="18" y="1"/>
                    <a:pt x="18" y="1"/>
                  </a:cubicBezTo>
                  <a:cubicBezTo>
                    <a:pt x="17" y="0"/>
                    <a:pt x="17" y="0"/>
                    <a:pt x="17" y="0"/>
                  </a:cubicBezTo>
                  <a:cubicBezTo>
                    <a:pt x="14" y="1"/>
                    <a:pt x="14" y="1"/>
                    <a:pt x="14" y="1"/>
                  </a:cubicBezTo>
                  <a:cubicBezTo>
                    <a:pt x="14" y="0"/>
                    <a:pt x="14" y="0"/>
                    <a:pt x="14" y="0"/>
                  </a:cubicBezTo>
                  <a:cubicBezTo>
                    <a:pt x="13" y="1"/>
                    <a:pt x="13" y="1"/>
                    <a:pt x="13" y="1"/>
                  </a:cubicBezTo>
                  <a:cubicBezTo>
                    <a:pt x="11" y="2"/>
                    <a:pt x="11" y="2"/>
                    <a:pt x="11" y="2"/>
                  </a:cubicBezTo>
                  <a:cubicBezTo>
                    <a:pt x="10" y="4"/>
                    <a:pt x="10" y="4"/>
                    <a:pt x="10" y="4"/>
                  </a:cubicBezTo>
                  <a:cubicBezTo>
                    <a:pt x="11" y="4"/>
                    <a:pt x="11" y="4"/>
                    <a:pt x="11" y="4"/>
                  </a:cubicBezTo>
                  <a:cubicBezTo>
                    <a:pt x="7" y="5"/>
                    <a:pt x="7" y="5"/>
                    <a:pt x="7" y="5"/>
                  </a:cubicBezTo>
                  <a:cubicBezTo>
                    <a:pt x="4" y="5"/>
                    <a:pt x="4" y="5"/>
                    <a:pt x="4" y="5"/>
                  </a:cubicBezTo>
                  <a:cubicBezTo>
                    <a:pt x="3" y="7"/>
                    <a:pt x="3" y="7"/>
                    <a:pt x="3" y="7"/>
                  </a:cubicBezTo>
                  <a:cubicBezTo>
                    <a:pt x="1" y="8"/>
                    <a:pt x="1" y="8"/>
                    <a:pt x="1" y="8"/>
                  </a:cubicBezTo>
                  <a:cubicBezTo>
                    <a:pt x="0" y="10"/>
                    <a:pt x="0" y="10"/>
                    <a:pt x="0" y="10"/>
                  </a:cubicBezTo>
                  <a:cubicBezTo>
                    <a:pt x="0" y="11"/>
                    <a:pt x="0" y="11"/>
                    <a:pt x="0" y="11"/>
                  </a:cubicBezTo>
                  <a:cubicBezTo>
                    <a:pt x="1" y="13"/>
                    <a:pt x="1" y="13"/>
                    <a:pt x="1" y="13"/>
                  </a:cubicBezTo>
                  <a:cubicBezTo>
                    <a:pt x="3" y="13"/>
                    <a:pt x="3" y="13"/>
                    <a:pt x="3" y="13"/>
                  </a:cubicBezTo>
                  <a:cubicBezTo>
                    <a:pt x="1" y="14"/>
                    <a:pt x="1" y="14"/>
                    <a:pt x="1" y="14"/>
                  </a:cubicBezTo>
                  <a:cubicBezTo>
                    <a:pt x="1" y="15"/>
                    <a:pt x="1" y="15"/>
                    <a:pt x="1" y="15"/>
                  </a:cubicBezTo>
                  <a:cubicBezTo>
                    <a:pt x="1" y="17"/>
                    <a:pt x="1" y="17"/>
                    <a:pt x="1" y="17"/>
                  </a:cubicBezTo>
                  <a:cubicBezTo>
                    <a:pt x="3" y="15"/>
                    <a:pt x="3" y="15"/>
                    <a:pt x="3" y="15"/>
                  </a:cubicBezTo>
                  <a:cubicBezTo>
                    <a:pt x="4" y="14"/>
                    <a:pt x="4" y="14"/>
                    <a:pt x="4" y="14"/>
                  </a:cubicBezTo>
                  <a:cubicBezTo>
                    <a:pt x="4" y="15"/>
                    <a:pt x="4" y="15"/>
                    <a:pt x="4" y="15"/>
                  </a:cubicBezTo>
                  <a:cubicBezTo>
                    <a:pt x="3" y="17"/>
                    <a:pt x="3" y="17"/>
                    <a:pt x="3" y="17"/>
                  </a:cubicBezTo>
                  <a:cubicBezTo>
                    <a:pt x="4" y="18"/>
                    <a:pt x="4" y="18"/>
                    <a:pt x="4" y="18"/>
                  </a:cubicBezTo>
                  <a:cubicBezTo>
                    <a:pt x="3" y="20"/>
                    <a:pt x="3" y="20"/>
                    <a:pt x="3" y="20"/>
                  </a:cubicBezTo>
                  <a:cubicBezTo>
                    <a:pt x="4" y="20"/>
                    <a:pt x="4" y="20"/>
                    <a:pt x="4" y="20"/>
                  </a:cubicBezTo>
                  <a:cubicBezTo>
                    <a:pt x="3" y="21"/>
                    <a:pt x="3" y="21"/>
                    <a:pt x="3" y="21"/>
                  </a:cubicBezTo>
                  <a:cubicBezTo>
                    <a:pt x="3" y="23"/>
                    <a:pt x="3" y="23"/>
                    <a:pt x="3" y="23"/>
                  </a:cubicBezTo>
                  <a:cubicBezTo>
                    <a:pt x="3" y="24"/>
                    <a:pt x="3" y="24"/>
                    <a:pt x="3" y="24"/>
                  </a:cubicBezTo>
                  <a:cubicBezTo>
                    <a:pt x="4" y="24"/>
                    <a:pt x="4" y="24"/>
                    <a:pt x="4" y="24"/>
                  </a:cubicBezTo>
                  <a:cubicBezTo>
                    <a:pt x="4" y="24"/>
                    <a:pt x="4" y="24"/>
                    <a:pt x="4" y="24"/>
                  </a:cubicBezTo>
                  <a:cubicBezTo>
                    <a:pt x="4" y="24"/>
                    <a:pt x="4" y="24"/>
                    <a:pt x="4" y="24"/>
                  </a:cubicBezTo>
                  <a:cubicBezTo>
                    <a:pt x="4" y="24"/>
                    <a:pt x="4" y="24"/>
                    <a:pt x="4" y="24"/>
                  </a:cubicBezTo>
                  <a:cubicBezTo>
                    <a:pt x="7" y="23"/>
                    <a:pt x="7" y="23"/>
                    <a:pt x="7" y="23"/>
                  </a:cubicBezTo>
                  <a:cubicBezTo>
                    <a:pt x="8" y="23"/>
                    <a:pt x="8" y="23"/>
                    <a:pt x="8" y="23"/>
                  </a:cubicBezTo>
                  <a:cubicBezTo>
                    <a:pt x="10" y="21"/>
                    <a:pt x="10" y="21"/>
                    <a:pt x="10" y="21"/>
                  </a:cubicBezTo>
                  <a:cubicBezTo>
                    <a:pt x="10" y="23"/>
                    <a:pt x="10" y="23"/>
                    <a:pt x="10" y="23"/>
                  </a:cubicBezTo>
                  <a:cubicBezTo>
                    <a:pt x="11" y="23"/>
                    <a:pt x="11" y="23"/>
                    <a:pt x="11" y="23"/>
                  </a:cubicBezTo>
                  <a:cubicBezTo>
                    <a:pt x="10" y="24"/>
                    <a:pt x="10" y="24"/>
                    <a:pt x="10" y="24"/>
                  </a:cubicBezTo>
                  <a:cubicBezTo>
                    <a:pt x="10" y="25"/>
                    <a:pt x="10" y="25"/>
                    <a:pt x="10" y="25"/>
                  </a:cubicBezTo>
                  <a:cubicBezTo>
                    <a:pt x="11" y="25"/>
                    <a:pt x="11" y="25"/>
                    <a:pt x="11" y="25"/>
                  </a:cubicBezTo>
                  <a:cubicBezTo>
                    <a:pt x="13" y="25"/>
                    <a:pt x="13" y="25"/>
                    <a:pt x="13" y="25"/>
                  </a:cubicBezTo>
                  <a:cubicBezTo>
                    <a:pt x="14" y="25"/>
                    <a:pt x="14" y="25"/>
                    <a:pt x="14" y="25"/>
                  </a:cubicBezTo>
                  <a:cubicBezTo>
                    <a:pt x="15" y="25"/>
                    <a:pt x="15" y="25"/>
                    <a:pt x="15" y="25"/>
                  </a:cubicBezTo>
                  <a:cubicBezTo>
                    <a:pt x="18" y="25"/>
                    <a:pt x="18" y="25"/>
                    <a:pt x="18" y="25"/>
                  </a:cubicBezTo>
                  <a:cubicBezTo>
                    <a:pt x="20" y="25"/>
                    <a:pt x="20" y="25"/>
                    <a:pt x="20" y="25"/>
                  </a:cubicBezTo>
                  <a:cubicBezTo>
                    <a:pt x="21" y="24"/>
                    <a:pt x="21" y="24"/>
                    <a:pt x="21" y="24"/>
                  </a:cubicBezTo>
                  <a:cubicBezTo>
                    <a:pt x="23" y="24"/>
                    <a:pt x="23" y="24"/>
                    <a:pt x="23" y="24"/>
                  </a:cubicBezTo>
                  <a:cubicBezTo>
                    <a:pt x="24" y="24"/>
                    <a:pt x="24" y="24"/>
                    <a:pt x="24" y="24"/>
                  </a:cubicBezTo>
                  <a:cubicBezTo>
                    <a:pt x="27" y="24"/>
                    <a:pt x="27" y="24"/>
                    <a:pt x="27" y="24"/>
                  </a:cubicBezTo>
                  <a:cubicBezTo>
                    <a:pt x="27" y="25"/>
                    <a:pt x="27" y="25"/>
                    <a:pt x="27" y="25"/>
                  </a:cubicBezTo>
                  <a:cubicBezTo>
                    <a:pt x="27" y="27"/>
                    <a:pt x="27" y="27"/>
                    <a:pt x="27" y="27"/>
                  </a:cubicBezTo>
                  <a:cubicBezTo>
                    <a:pt x="28" y="28"/>
                    <a:pt x="28" y="28"/>
                    <a:pt x="28" y="28"/>
                  </a:cubicBezTo>
                  <a:cubicBezTo>
                    <a:pt x="31" y="28"/>
                    <a:pt x="31" y="28"/>
                    <a:pt x="31" y="28"/>
                  </a:cubicBezTo>
                  <a:cubicBezTo>
                    <a:pt x="30" y="30"/>
                    <a:pt x="30" y="30"/>
                    <a:pt x="30" y="30"/>
                  </a:cubicBezTo>
                  <a:cubicBezTo>
                    <a:pt x="28" y="33"/>
                    <a:pt x="28" y="33"/>
                    <a:pt x="28" y="33"/>
                  </a:cubicBezTo>
                  <a:cubicBezTo>
                    <a:pt x="25" y="35"/>
                    <a:pt x="25" y="35"/>
                    <a:pt x="25" y="35"/>
                  </a:cubicBezTo>
                  <a:cubicBezTo>
                    <a:pt x="24" y="35"/>
                    <a:pt x="24" y="35"/>
                    <a:pt x="24" y="35"/>
                  </a:cubicBezTo>
                  <a:cubicBezTo>
                    <a:pt x="23" y="37"/>
                    <a:pt x="23" y="37"/>
                    <a:pt x="23" y="37"/>
                  </a:cubicBezTo>
                  <a:cubicBezTo>
                    <a:pt x="24" y="40"/>
                    <a:pt x="24" y="40"/>
                    <a:pt x="24" y="40"/>
                  </a:cubicBezTo>
                  <a:cubicBezTo>
                    <a:pt x="23" y="43"/>
                    <a:pt x="23" y="43"/>
                    <a:pt x="23" y="43"/>
                  </a:cubicBezTo>
                  <a:cubicBezTo>
                    <a:pt x="23" y="45"/>
                    <a:pt x="23" y="45"/>
                    <a:pt x="23" y="45"/>
                  </a:cubicBezTo>
                  <a:cubicBezTo>
                    <a:pt x="23" y="47"/>
                    <a:pt x="23" y="47"/>
                    <a:pt x="23" y="47"/>
                  </a:cubicBezTo>
                  <a:cubicBezTo>
                    <a:pt x="21" y="47"/>
                    <a:pt x="21" y="47"/>
                    <a:pt x="21" y="47"/>
                  </a:cubicBezTo>
                  <a:cubicBezTo>
                    <a:pt x="21" y="48"/>
                    <a:pt x="21" y="48"/>
                    <a:pt x="21" y="48"/>
                  </a:cubicBezTo>
                  <a:cubicBezTo>
                    <a:pt x="21" y="50"/>
                    <a:pt x="21" y="50"/>
                    <a:pt x="21" y="50"/>
                  </a:cubicBezTo>
                  <a:cubicBezTo>
                    <a:pt x="21" y="51"/>
                    <a:pt x="21" y="51"/>
                    <a:pt x="21" y="51"/>
                  </a:cubicBezTo>
                  <a:cubicBezTo>
                    <a:pt x="21" y="53"/>
                    <a:pt x="21" y="53"/>
                    <a:pt x="21" y="53"/>
                  </a:cubicBezTo>
                  <a:cubicBezTo>
                    <a:pt x="20" y="54"/>
                    <a:pt x="20" y="54"/>
                    <a:pt x="20" y="54"/>
                  </a:cubicBezTo>
                  <a:cubicBezTo>
                    <a:pt x="18" y="56"/>
                    <a:pt x="18" y="56"/>
                    <a:pt x="18" y="56"/>
                  </a:cubicBezTo>
                  <a:cubicBezTo>
                    <a:pt x="17" y="56"/>
                    <a:pt x="17" y="56"/>
                    <a:pt x="17" y="56"/>
                  </a:cubicBezTo>
                  <a:cubicBezTo>
                    <a:pt x="14" y="56"/>
                    <a:pt x="14" y="56"/>
                    <a:pt x="14" y="56"/>
                  </a:cubicBezTo>
                  <a:cubicBezTo>
                    <a:pt x="17" y="57"/>
                    <a:pt x="17" y="57"/>
                    <a:pt x="17" y="57"/>
                  </a:cubicBezTo>
                  <a:cubicBezTo>
                    <a:pt x="17" y="58"/>
                    <a:pt x="17" y="58"/>
                    <a:pt x="17" y="58"/>
                  </a:cubicBezTo>
                  <a:cubicBezTo>
                    <a:pt x="17" y="60"/>
                    <a:pt x="17" y="60"/>
                    <a:pt x="17" y="60"/>
                  </a:cubicBezTo>
                  <a:cubicBezTo>
                    <a:pt x="18" y="61"/>
                    <a:pt x="18" y="61"/>
                    <a:pt x="18" y="61"/>
                  </a:cubicBezTo>
                  <a:cubicBezTo>
                    <a:pt x="20" y="64"/>
                    <a:pt x="20" y="64"/>
                    <a:pt x="20" y="64"/>
                  </a:cubicBezTo>
                  <a:cubicBezTo>
                    <a:pt x="17" y="67"/>
                    <a:pt x="17" y="67"/>
                    <a:pt x="17" y="67"/>
                  </a:cubicBezTo>
                  <a:cubicBezTo>
                    <a:pt x="17" y="68"/>
                    <a:pt x="17" y="68"/>
                    <a:pt x="17" y="68"/>
                  </a:cubicBezTo>
                  <a:cubicBezTo>
                    <a:pt x="15" y="70"/>
                    <a:pt x="15" y="70"/>
                    <a:pt x="15" y="70"/>
                  </a:cubicBezTo>
                  <a:cubicBezTo>
                    <a:pt x="16" y="71"/>
                    <a:pt x="16" y="71"/>
                    <a:pt x="16" y="71"/>
                  </a:cubicBezTo>
                  <a:cubicBezTo>
                    <a:pt x="15" y="71"/>
                    <a:pt x="15" y="71"/>
                    <a:pt x="15" y="71"/>
                  </a:cubicBezTo>
                  <a:cubicBezTo>
                    <a:pt x="17" y="74"/>
                    <a:pt x="17" y="74"/>
                    <a:pt x="17" y="74"/>
                  </a:cubicBezTo>
                  <a:cubicBezTo>
                    <a:pt x="18" y="74"/>
                    <a:pt x="18" y="74"/>
                    <a:pt x="18" y="74"/>
                  </a:cubicBezTo>
                  <a:cubicBezTo>
                    <a:pt x="20" y="74"/>
                    <a:pt x="20" y="74"/>
                    <a:pt x="20" y="74"/>
                  </a:cubicBezTo>
                  <a:cubicBezTo>
                    <a:pt x="18" y="77"/>
                    <a:pt x="18" y="77"/>
                    <a:pt x="18" y="77"/>
                  </a:cubicBezTo>
                  <a:cubicBezTo>
                    <a:pt x="17" y="78"/>
                    <a:pt x="17" y="78"/>
                    <a:pt x="17" y="78"/>
                  </a:cubicBezTo>
                  <a:cubicBezTo>
                    <a:pt x="15" y="80"/>
                    <a:pt x="15" y="80"/>
                    <a:pt x="15" y="80"/>
                  </a:cubicBezTo>
                  <a:cubicBezTo>
                    <a:pt x="14" y="81"/>
                    <a:pt x="14" y="81"/>
                    <a:pt x="14" y="81"/>
                  </a:cubicBezTo>
                  <a:cubicBezTo>
                    <a:pt x="13" y="83"/>
                    <a:pt x="13" y="83"/>
                    <a:pt x="13" y="83"/>
                  </a:cubicBezTo>
                  <a:cubicBezTo>
                    <a:pt x="13" y="83"/>
                    <a:pt x="13" y="83"/>
                    <a:pt x="13" y="83"/>
                  </a:cubicBezTo>
                  <a:cubicBezTo>
                    <a:pt x="13" y="86"/>
                    <a:pt x="13" y="86"/>
                    <a:pt x="13" y="86"/>
                  </a:cubicBezTo>
                  <a:cubicBezTo>
                    <a:pt x="14" y="88"/>
                    <a:pt x="14" y="88"/>
                    <a:pt x="14" y="88"/>
                  </a:cubicBezTo>
                  <a:cubicBezTo>
                    <a:pt x="17" y="88"/>
                    <a:pt x="17" y="88"/>
                    <a:pt x="17" y="88"/>
                  </a:cubicBezTo>
                  <a:cubicBezTo>
                    <a:pt x="18" y="88"/>
                    <a:pt x="18" y="88"/>
                    <a:pt x="18" y="88"/>
                  </a:cubicBezTo>
                  <a:cubicBezTo>
                    <a:pt x="20" y="87"/>
                    <a:pt x="20" y="87"/>
                    <a:pt x="20" y="87"/>
                  </a:cubicBezTo>
                  <a:cubicBezTo>
                    <a:pt x="20" y="88"/>
                    <a:pt x="20" y="88"/>
                    <a:pt x="20" y="88"/>
                  </a:cubicBezTo>
                  <a:cubicBezTo>
                    <a:pt x="21" y="91"/>
                    <a:pt x="21" y="91"/>
                    <a:pt x="21" y="91"/>
                  </a:cubicBezTo>
                  <a:cubicBezTo>
                    <a:pt x="25" y="94"/>
                    <a:pt x="25" y="94"/>
                    <a:pt x="25" y="94"/>
                  </a:cubicBezTo>
                  <a:cubicBezTo>
                    <a:pt x="24" y="94"/>
                    <a:pt x="24" y="94"/>
                    <a:pt x="24" y="94"/>
                  </a:cubicBezTo>
                  <a:cubicBezTo>
                    <a:pt x="24" y="96"/>
                    <a:pt x="24" y="96"/>
                    <a:pt x="24" y="96"/>
                  </a:cubicBezTo>
                  <a:cubicBezTo>
                    <a:pt x="25" y="96"/>
                    <a:pt x="25" y="96"/>
                    <a:pt x="25" y="96"/>
                  </a:cubicBezTo>
                  <a:cubicBezTo>
                    <a:pt x="27" y="97"/>
                    <a:pt x="27" y="97"/>
                    <a:pt x="27" y="97"/>
                  </a:cubicBezTo>
                  <a:cubicBezTo>
                    <a:pt x="27" y="99"/>
                    <a:pt x="27" y="99"/>
                    <a:pt x="27" y="99"/>
                  </a:cubicBezTo>
                  <a:cubicBezTo>
                    <a:pt x="25" y="99"/>
                    <a:pt x="25" y="99"/>
                    <a:pt x="25" y="99"/>
                  </a:cubicBezTo>
                  <a:cubicBezTo>
                    <a:pt x="27" y="101"/>
                    <a:pt x="27" y="101"/>
                    <a:pt x="27" y="101"/>
                  </a:cubicBezTo>
                  <a:cubicBezTo>
                    <a:pt x="28" y="103"/>
                    <a:pt x="28" y="103"/>
                    <a:pt x="28" y="103"/>
                  </a:cubicBezTo>
                  <a:cubicBezTo>
                    <a:pt x="31" y="104"/>
                    <a:pt x="31" y="104"/>
                    <a:pt x="31" y="104"/>
                  </a:cubicBezTo>
                  <a:cubicBezTo>
                    <a:pt x="33" y="104"/>
                    <a:pt x="33" y="104"/>
                    <a:pt x="33" y="104"/>
                  </a:cubicBezTo>
                  <a:cubicBezTo>
                    <a:pt x="34" y="104"/>
                    <a:pt x="34" y="104"/>
                    <a:pt x="34" y="104"/>
                  </a:cubicBezTo>
                  <a:cubicBezTo>
                    <a:pt x="36" y="103"/>
                    <a:pt x="36" y="103"/>
                    <a:pt x="36" y="103"/>
                  </a:cubicBezTo>
                  <a:cubicBezTo>
                    <a:pt x="37" y="101"/>
                    <a:pt x="37" y="101"/>
                    <a:pt x="37" y="101"/>
                  </a:cubicBezTo>
                  <a:cubicBezTo>
                    <a:pt x="38" y="99"/>
                    <a:pt x="38" y="99"/>
                    <a:pt x="38" y="99"/>
                  </a:cubicBezTo>
                  <a:cubicBezTo>
                    <a:pt x="43" y="99"/>
                    <a:pt x="43" y="99"/>
                    <a:pt x="43" y="99"/>
                  </a:cubicBezTo>
                  <a:cubicBezTo>
                    <a:pt x="46" y="97"/>
                    <a:pt x="46" y="97"/>
                    <a:pt x="46" y="97"/>
                  </a:cubicBezTo>
                  <a:cubicBezTo>
                    <a:pt x="47" y="96"/>
                    <a:pt x="47" y="96"/>
                    <a:pt x="47" y="96"/>
                  </a:cubicBezTo>
                  <a:cubicBezTo>
                    <a:pt x="50" y="96"/>
                    <a:pt x="50" y="96"/>
                    <a:pt x="50" y="96"/>
                  </a:cubicBezTo>
                  <a:cubicBezTo>
                    <a:pt x="61" y="94"/>
                    <a:pt x="61" y="94"/>
                    <a:pt x="61" y="94"/>
                  </a:cubicBezTo>
                  <a:cubicBezTo>
                    <a:pt x="64" y="96"/>
                    <a:pt x="64" y="96"/>
                    <a:pt x="64" y="96"/>
                  </a:cubicBezTo>
                  <a:cubicBezTo>
                    <a:pt x="67" y="94"/>
                    <a:pt x="67" y="94"/>
                    <a:pt x="67" y="94"/>
                  </a:cubicBezTo>
                  <a:cubicBezTo>
                    <a:pt x="68" y="94"/>
                    <a:pt x="68" y="94"/>
                    <a:pt x="68" y="94"/>
                  </a:cubicBezTo>
                  <a:cubicBezTo>
                    <a:pt x="71" y="94"/>
                    <a:pt x="71" y="94"/>
                    <a:pt x="71" y="94"/>
                  </a:cubicBezTo>
                  <a:cubicBezTo>
                    <a:pt x="73" y="94"/>
                    <a:pt x="73" y="94"/>
                    <a:pt x="73" y="94"/>
                  </a:cubicBezTo>
                  <a:cubicBezTo>
                    <a:pt x="74" y="93"/>
                    <a:pt x="74" y="93"/>
                    <a:pt x="74" y="93"/>
                  </a:cubicBezTo>
                  <a:cubicBezTo>
                    <a:pt x="76" y="90"/>
                    <a:pt x="76" y="90"/>
                    <a:pt x="76" y="90"/>
                  </a:cubicBezTo>
                  <a:cubicBezTo>
                    <a:pt x="79" y="86"/>
                    <a:pt x="79" y="86"/>
                    <a:pt x="79" y="86"/>
                  </a:cubicBezTo>
                  <a:cubicBezTo>
                    <a:pt x="83" y="84"/>
                    <a:pt x="83" y="84"/>
                    <a:pt x="83" y="84"/>
                  </a:cubicBezTo>
                  <a:cubicBezTo>
                    <a:pt x="87" y="84"/>
                    <a:pt x="87" y="84"/>
                    <a:pt x="87" y="84"/>
                  </a:cubicBezTo>
                  <a:cubicBezTo>
                    <a:pt x="89" y="83"/>
                    <a:pt x="89" y="83"/>
                    <a:pt x="89" y="83"/>
                  </a:cubicBezTo>
                  <a:cubicBezTo>
                    <a:pt x="89" y="81"/>
                    <a:pt x="89" y="81"/>
                    <a:pt x="89" y="81"/>
                  </a:cubicBezTo>
                  <a:cubicBezTo>
                    <a:pt x="90" y="78"/>
                    <a:pt x="90" y="78"/>
                    <a:pt x="90" y="78"/>
                  </a:cubicBezTo>
                  <a:cubicBezTo>
                    <a:pt x="91" y="74"/>
                    <a:pt x="91" y="74"/>
                    <a:pt x="91" y="74"/>
                  </a:cubicBezTo>
                  <a:cubicBezTo>
                    <a:pt x="97" y="70"/>
                    <a:pt x="97" y="70"/>
                    <a:pt x="97" y="70"/>
                  </a:cubicBezTo>
                  <a:cubicBezTo>
                    <a:pt x="99" y="68"/>
                    <a:pt x="99" y="68"/>
                    <a:pt x="99" y="68"/>
                  </a:cubicBezTo>
                  <a:cubicBezTo>
                    <a:pt x="100" y="67"/>
                    <a:pt x="100" y="67"/>
                    <a:pt x="100" y="67"/>
                  </a:cubicBezTo>
                  <a:cubicBezTo>
                    <a:pt x="97" y="64"/>
                    <a:pt x="97" y="64"/>
                    <a:pt x="97" y="64"/>
                  </a:cubicBezTo>
                  <a:cubicBezTo>
                    <a:pt x="96" y="61"/>
                    <a:pt x="96" y="61"/>
                    <a:pt x="96" y="61"/>
                  </a:cubicBezTo>
                  <a:cubicBezTo>
                    <a:pt x="96" y="57"/>
                    <a:pt x="96" y="57"/>
                    <a:pt x="96" y="57"/>
                  </a:cubicBezTo>
                  <a:cubicBezTo>
                    <a:pt x="97" y="53"/>
                    <a:pt x="97" y="53"/>
                    <a:pt x="97" y="53"/>
                  </a:cubicBezTo>
                  <a:cubicBezTo>
                    <a:pt x="100" y="50"/>
                    <a:pt x="100" y="50"/>
                    <a:pt x="100" y="50"/>
                  </a:cubicBezTo>
                  <a:cubicBezTo>
                    <a:pt x="103" y="47"/>
                    <a:pt x="103" y="47"/>
                    <a:pt x="103" y="47"/>
                  </a:cubicBezTo>
                  <a:cubicBezTo>
                    <a:pt x="106" y="43"/>
                    <a:pt x="106" y="43"/>
                    <a:pt x="106" y="43"/>
                  </a:cubicBezTo>
                  <a:cubicBezTo>
                    <a:pt x="107" y="41"/>
                    <a:pt x="107" y="41"/>
                    <a:pt x="107" y="41"/>
                  </a:cubicBezTo>
                  <a:cubicBezTo>
                    <a:pt x="109" y="41"/>
                    <a:pt x="109" y="41"/>
                    <a:pt x="109" y="41"/>
                  </a:cubicBezTo>
                  <a:cubicBezTo>
                    <a:pt x="107" y="40"/>
                    <a:pt x="107" y="40"/>
                    <a:pt x="107" y="40"/>
                  </a:cubicBezTo>
                  <a:cubicBezTo>
                    <a:pt x="112" y="37"/>
                    <a:pt x="112" y="37"/>
                    <a:pt x="112" y="37"/>
                  </a:cubicBezTo>
                  <a:cubicBezTo>
                    <a:pt x="117" y="34"/>
                    <a:pt x="117" y="34"/>
                    <a:pt x="117" y="34"/>
                  </a:cubicBezTo>
                  <a:cubicBezTo>
                    <a:pt x="123" y="33"/>
                    <a:pt x="123" y="33"/>
                    <a:pt x="123" y="33"/>
                  </a:cubicBezTo>
                  <a:cubicBezTo>
                    <a:pt x="126" y="30"/>
                    <a:pt x="126" y="30"/>
                    <a:pt x="126" y="30"/>
                  </a:cubicBezTo>
                  <a:lnTo>
                    <a:pt x="132" y="28"/>
                  </a:lnTo>
                  <a:close/>
                  <a:moveTo>
                    <a:pt x="25" y="94"/>
                  </a:moveTo>
                  <a:cubicBezTo>
                    <a:pt x="25" y="93"/>
                    <a:pt x="25" y="93"/>
                    <a:pt x="25" y="93"/>
                  </a:cubicBezTo>
                  <a:cubicBezTo>
                    <a:pt x="27" y="93"/>
                    <a:pt x="27" y="93"/>
                    <a:pt x="27" y="93"/>
                  </a:cubicBezTo>
                  <a:lnTo>
                    <a:pt x="25" y="94"/>
                  </a:lnTo>
                  <a:close/>
                  <a:moveTo>
                    <a:pt x="133" y="53"/>
                  </a:moveTo>
                  <a:cubicBezTo>
                    <a:pt x="134" y="51"/>
                    <a:pt x="134" y="51"/>
                    <a:pt x="134" y="51"/>
                  </a:cubicBezTo>
                  <a:cubicBezTo>
                    <a:pt x="130" y="53"/>
                    <a:pt x="130" y="53"/>
                    <a:pt x="130" y="53"/>
                  </a:cubicBezTo>
                  <a:cubicBezTo>
                    <a:pt x="127" y="54"/>
                    <a:pt x="127" y="54"/>
                    <a:pt x="127" y="54"/>
                  </a:cubicBezTo>
                  <a:cubicBezTo>
                    <a:pt x="126" y="57"/>
                    <a:pt x="126" y="57"/>
                    <a:pt x="126" y="57"/>
                  </a:cubicBezTo>
                  <a:cubicBezTo>
                    <a:pt x="129" y="57"/>
                    <a:pt x="129" y="57"/>
                    <a:pt x="129" y="57"/>
                  </a:cubicBezTo>
                  <a:cubicBezTo>
                    <a:pt x="129" y="58"/>
                    <a:pt x="129" y="58"/>
                    <a:pt x="129" y="58"/>
                  </a:cubicBezTo>
                  <a:cubicBezTo>
                    <a:pt x="130" y="60"/>
                    <a:pt x="130" y="60"/>
                    <a:pt x="130" y="60"/>
                  </a:cubicBezTo>
                  <a:cubicBezTo>
                    <a:pt x="133" y="60"/>
                    <a:pt x="133" y="60"/>
                    <a:pt x="133" y="60"/>
                  </a:cubicBezTo>
                  <a:cubicBezTo>
                    <a:pt x="134" y="58"/>
                    <a:pt x="134" y="58"/>
                    <a:pt x="134" y="58"/>
                  </a:cubicBezTo>
                  <a:cubicBezTo>
                    <a:pt x="136" y="56"/>
                    <a:pt x="136" y="56"/>
                    <a:pt x="136" y="56"/>
                  </a:cubicBezTo>
                  <a:cubicBezTo>
                    <a:pt x="137" y="56"/>
                    <a:pt x="137" y="56"/>
                    <a:pt x="137" y="56"/>
                  </a:cubicBezTo>
                  <a:cubicBezTo>
                    <a:pt x="137" y="54"/>
                    <a:pt x="137" y="54"/>
                    <a:pt x="137" y="54"/>
                  </a:cubicBezTo>
                  <a:cubicBezTo>
                    <a:pt x="134" y="54"/>
                    <a:pt x="134" y="54"/>
                    <a:pt x="134" y="54"/>
                  </a:cubicBezTo>
                  <a:lnTo>
                    <a:pt x="133" y="53"/>
                  </a:lnTo>
                  <a:close/>
                  <a:moveTo>
                    <a:pt x="115" y="64"/>
                  </a:moveTo>
                  <a:cubicBezTo>
                    <a:pt x="115" y="66"/>
                    <a:pt x="115" y="66"/>
                    <a:pt x="115" y="66"/>
                  </a:cubicBezTo>
                  <a:cubicBezTo>
                    <a:pt x="116" y="66"/>
                    <a:pt x="116" y="66"/>
                    <a:pt x="116" y="66"/>
                  </a:cubicBezTo>
                  <a:cubicBezTo>
                    <a:pt x="118" y="65"/>
                    <a:pt x="118" y="65"/>
                    <a:pt x="118" y="65"/>
                  </a:cubicBezTo>
                  <a:cubicBezTo>
                    <a:pt x="118" y="63"/>
                    <a:pt x="118" y="63"/>
                    <a:pt x="118" y="63"/>
                  </a:cubicBezTo>
                  <a:cubicBezTo>
                    <a:pt x="117" y="64"/>
                    <a:pt x="117" y="64"/>
                    <a:pt x="117" y="64"/>
                  </a:cubicBezTo>
                  <a:cubicBezTo>
                    <a:pt x="115" y="64"/>
                    <a:pt x="115" y="64"/>
                    <a:pt x="115" y="64"/>
                  </a:cubicBezTo>
                  <a:close/>
                  <a:moveTo>
                    <a:pt x="143" y="51"/>
                  </a:moveTo>
                  <a:cubicBezTo>
                    <a:pt x="141" y="51"/>
                    <a:pt x="141" y="51"/>
                    <a:pt x="141" y="51"/>
                  </a:cubicBezTo>
                  <a:cubicBezTo>
                    <a:pt x="140" y="52"/>
                    <a:pt x="140" y="52"/>
                    <a:pt x="140" y="52"/>
                  </a:cubicBezTo>
                  <a:cubicBezTo>
                    <a:pt x="142" y="53"/>
                    <a:pt x="142" y="53"/>
                    <a:pt x="142" y="53"/>
                  </a:cubicBezTo>
                  <a:cubicBezTo>
                    <a:pt x="143" y="54"/>
                    <a:pt x="143" y="54"/>
                    <a:pt x="143" y="54"/>
                  </a:cubicBezTo>
                  <a:cubicBezTo>
                    <a:pt x="144" y="54"/>
                    <a:pt x="144" y="54"/>
                    <a:pt x="144" y="54"/>
                  </a:cubicBezTo>
                  <a:cubicBezTo>
                    <a:pt x="144" y="52"/>
                    <a:pt x="144" y="52"/>
                    <a:pt x="144" y="52"/>
                  </a:cubicBezTo>
                  <a:cubicBezTo>
                    <a:pt x="143" y="51"/>
                    <a:pt x="143" y="51"/>
                    <a:pt x="143" y="51"/>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7" name="Freeform 38">
              <a:extLst>
                <a:ext uri="{FF2B5EF4-FFF2-40B4-BE49-F238E27FC236}">
                  <a16:creationId xmlns:a16="http://schemas.microsoft.com/office/drawing/2014/main" id="{FA9882E0-FB33-4F68-BF7F-B00EA68BCA58}"/>
                </a:ext>
              </a:extLst>
            </p:cNvPr>
            <p:cNvSpPr>
              <a:spLocks noEditPoints="1"/>
            </p:cNvSpPr>
            <p:nvPr/>
          </p:nvSpPr>
          <p:spPr bwMode="auto">
            <a:xfrm>
              <a:off x="6908800" y="3262462"/>
              <a:ext cx="360363" cy="388937"/>
            </a:xfrm>
            <a:custGeom>
              <a:avLst/>
              <a:gdLst>
                <a:gd name="T0" fmla="*/ 127 w 227"/>
                <a:gd name="T1" fmla="*/ 124 h 245"/>
                <a:gd name="T2" fmla="*/ 132 w 227"/>
                <a:gd name="T3" fmla="*/ 116 h 245"/>
                <a:gd name="T4" fmla="*/ 100 w 227"/>
                <a:gd name="T5" fmla="*/ 98 h 245"/>
                <a:gd name="T6" fmla="*/ 103 w 227"/>
                <a:gd name="T7" fmla="*/ 105 h 245"/>
                <a:gd name="T8" fmla="*/ 108 w 227"/>
                <a:gd name="T9" fmla="*/ 61 h 245"/>
                <a:gd name="T10" fmla="*/ 108 w 227"/>
                <a:gd name="T11" fmla="*/ 63 h 245"/>
                <a:gd name="T12" fmla="*/ 127 w 227"/>
                <a:gd name="T13" fmla="*/ 148 h 245"/>
                <a:gd name="T14" fmla="*/ 100 w 227"/>
                <a:gd name="T15" fmla="*/ 113 h 245"/>
                <a:gd name="T16" fmla="*/ 92 w 227"/>
                <a:gd name="T17" fmla="*/ 98 h 245"/>
                <a:gd name="T18" fmla="*/ 98 w 227"/>
                <a:gd name="T19" fmla="*/ 90 h 245"/>
                <a:gd name="T20" fmla="*/ 82 w 227"/>
                <a:gd name="T21" fmla="*/ 61 h 245"/>
                <a:gd name="T22" fmla="*/ 92 w 227"/>
                <a:gd name="T23" fmla="*/ 47 h 245"/>
                <a:gd name="T24" fmla="*/ 119 w 227"/>
                <a:gd name="T25" fmla="*/ 61 h 245"/>
                <a:gd name="T26" fmla="*/ 132 w 227"/>
                <a:gd name="T27" fmla="*/ 55 h 245"/>
                <a:gd name="T28" fmla="*/ 111 w 227"/>
                <a:gd name="T29" fmla="*/ 34 h 245"/>
                <a:gd name="T30" fmla="*/ 137 w 227"/>
                <a:gd name="T31" fmla="*/ 29 h 245"/>
                <a:gd name="T32" fmla="*/ 180 w 227"/>
                <a:gd name="T33" fmla="*/ 37 h 245"/>
                <a:gd name="T34" fmla="*/ 190 w 227"/>
                <a:gd name="T35" fmla="*/ 16 h 245"/>
                <a:gd name="T36" fmla="*/ 180 w 227"/>
                <a:gd name="T37" fmla="*/ 0 h 245"/>
                <a:gd name="T38" fmla="*/ 177 w 227"/>
                <a:gd name="T39" fmla="*/ 16 h 245"/>
                <a:gd name="T40" fmla="*/ 145 w 227"/>
                <a:gd name="T41" fmla="*/ 10 h 245"/>
                <a:gd name="T42" fmla="*/ 124 w 227"/>
                <a:gd name="T43" fmla="*/ 8 h 245"/>
                <a:gd name="T44" fmla="*/ 85 w 227"/>
                <a:gd name="T45" fmla="*/ 16 h 245"/>
                <a:gd name="T46" fmla="*/ 40 w 227"/>
                <a:gd name="T47" fmla="*/ 29 h 245"/>
                <a:gd name="T48" fmla="*/ 29 w 227"/>
                <a:gd name="T49" fmla="*/ 45 h 245"/>
                <a:gd name="T50" fmla="*/ 13 w 227"/>
                <a:gd name="T51" fmla="*/ 71 h 245"/>
                <a:gd name="T52" fmla="*/ 13 w 227"/>
                <a:gd name="T53" fmla="*/ 87 h 245"/>
                <a:gd name="T54" fmla="*/ 40 w 227"/>
                <a:gd name="T55" fmla="*/ 98 h 245"/>
                <a:gd name="T56" fmla="*/ 37 w 227"/>
                <a:gd name="T57" fmla="*/ 116 h 245"/>
                <a:gd name="T58" fmla="*/ 71 w 227"/>
                <a:gd name="T59" fmla="*/ 121 h 245"/>
                <a:gd name="T60" fmla="*/ 98 w 227"/>
                <a:gd name="T61" fmla="*/ 129 h 245"/>
                <a:gd name="T62" fmla="*/ 77 w 227"/>
                <a:gd name="T63" fmla="*/ 129 h 245"/>
                <a:gd name="T64" fmla="*/ 48 w 227"/>
                <a:gd name="T65" fmla="*/ 129 h 245"/>
                <a:gd name="T66" fmla="*/ 55 w 227"/>
                <a:gd name="T67" fmla="*/ 166 h 245"/>
                <a:gd name="T68" fmla="*/ 71 w 227"/>
                <a:gd name="T69" fmla="*/ 169 h 245"/>
                <a:gd name="T70" fmla="*/ 90 w 227"/>
                <a:gd name="T71" fmla="*/ 177 h 245"/>
                <a:gd name="T72" fmla="*/ 90 w 227"/>
                <a:gd name="T73" fmla="*/ 158 h 245"/>
                <a:gd name="T74" fmla="*/ 108 w 227"/>
                <a:gd name="T75" fmla="*/ 150 h 245"/>
                <a:gd name="T76" fmla="*/ 98 w 227"/>
                <a:gd name="T77" fmla="*/ 134 h 245"/>
                <a:gd name="T78" fmla="*/ 100 w 227"/>
                <a:gd name="T79" fmla="*/ 134 h 245"/>
                <a:gd name="T80" fmla="*/ 161 w 227"/>
                <a:gd name="T81" fmla="*/ 227 h 245"/>
                <a:gd name="T82" fmla="*/ 127 w 227"/>
                <a:gd name="T83" fmla="*/ 222 h 245"/>
                <a:gd name="T84" fmla="*/ 116 w 227"/>
                <a:gd name="T85" fmla="*/ 235 h 245"/>
                <a:gd name="T86" fmla="*/ 190 w 227"/>
                <a:gd name="T87" fmla="*/ 243 h 245"/>
                <a:gd name="T88" fmla="*/ 188 w 227"/>
                <a:gd name="T89" fmla="*/ 235 h 245"/>
                <a:gd name="T90" fmla="*/ 190 w 227"/>
                <a:gd name="T91" fmla="*/ 113 h 245"/>
                <a:gd name="T92" fmla="*/ 198 w 227"/>
                <a:gd name="T93" fmla="*/ 116 h 245"/>
                <a:gd name="T94" fmla="*/ 198 w 227"/>
                <a:gd name="T95" fmla="*/ 113 h 245"/>
                <a:gd name="T96" fmla="*/ 164 w 227"/>
                <a:gd name="T97" fmla="*/ 119 h 245"/>
                <a:gd name="T98" fmla="*/ 166 w 227"/>
                <a:gd name="T99" fmla="*/ 127 h 245"/>
                <a:gd name="T100" fmla="*/ 214 w 227"/>
                <a:gd name="T101" fmla="*/ 203 h 245"/>
                <a:gd name="T102" fmla="*/ 219 w 227"/>
                <a:gd name="T103" fmla="*/ 190 h 245"/>
                <a:gd name="T104" fmla="*/ 3 w 227"/>
                <a:gd name="T105" fmla="*/ 76 h 245"/>
                <a:gd name="T106" fmla="*/ 5 w 227"/>
                <a:gd name="T107" fmla="*/ 79 h 245"/>
                <a:gd name="T108" fmla="*/ 3 w 227"/>
                <a:gd name="T109" fmla="*/ 76 h 245"/>
                <a:gd name="T110" fmla="*/ 26 w 227"/>
                <a:gd name="T111" fmla="*/ 127 h 245"/>
                <a:gd name="T112" fmla="*/ 19 w 227"/>
                <a:gd name="T113" fmla="*/ 127 h 245"/>
                <a:gd name="T114" fmla="*/ 148 w 227"/>
                <a:gd name="T115" fmla="*/ 171 h 245"/>
                <a:gd name="T116" fmla="*/ 153 w 227"/>
                <a:gd name="T117" fmla="*/ 171 h 245"/>
                <a:gd name="T118" fmla="*/ 140 w 227"/>
                <a:gd name="T119" fmla="*/ 74 h 245"/>
                <a:gd name="T120" fmla="*/ 148 w 227"/>
                <a:gd name="T121" fmla="*/ 7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245">
                  <a:moveTo>
                    <a:pt x="103" y="105"/>
                  </a:moveTo>
                  <a:lnTo>
                    <a:pt x="108" y="113"/>
                  </a:lnTo>
                  <a:lnTo>
                    <a:pt x="111" y="116"/>
                  </a:lnTo>
                  <a:lnTo>
                    <a:pt x="116" y="121"/>
                  </a:lnTo>
                  <a:lnTo>
                    <a:pt x="124" y="121"/>
                  </a:lnTo>
                  <a:lnTo>
                    <a:pt x="127" y="124"/>
                  </a:lnTo>
                  <a:lnTo>
                    <a:pt x="135" y="132"/>
                  </a:lnTo>
                  <a:lnTo>
                    <a:pt x="137" y="132"/>
                  </a:lnTo>
                  <a:lnTo>
                    <a:pt x="143" y="132"/>
                  </a:lnTo>
                  <a:lnTo>
                    <a:pt x="135" y="129"/>
                  </a:lnTo>
                  <a:lnTo>
                    <a:pt x="132" y="124"/>
                  </a:lnTo>
                  <a:lnTo>
                    <a:pt x="132" y="116"/>
                  </a:lnTo>
                  <a:lnTo>
                    <a:pt x="127" y="113"/>
                  </a:lnTo>
                  <a:lnTo>
                    <a:pt x="124" y="108"/>
                  </a:lnTo>
                  <a:lnTo>
                    <a:pt x="116" y="108"/>
                  </a:lnTo>
                  <a:lnTo>
                    <a:pt x="108" y="105"/>
                  </a:lnTo>
                  <a:lnTo>
                    <a:pt x="103" y="98"/>
                  </a:lnTo>
                  <a:lnTo>
                    <a:pt x="100" y="98"/>
                  </a:lnTo>
                  <a:lnTo>
                    <a:pt x="98" y="98"/>
                  </a:lnTo>
                  <a:lnTo>
                    <a:pt x="90" y="105"/>
                  </a:lnTo>
                  <a:lnTo>
                    <a:pt x="98" y="103"/>
                  </a:lnTo>
                  <a:lnTo>
                    <a:pt x="103" y="105"/>
                  </a:lnTo>
                  <a:lnTo>
                    <a:pt x="103" y="105"/>
                  </a:lnTo>
                  <a:lnTo>
                    <a:pt x="103" y="105"/>
                  </a:lnTo>
                  <a:lnTo>
                    <a:pt x="103" y="105"/>
                  </a:lnTo>
                  <a:lnTo>
                    <a:pt x="103" y="105"/>
                  </a:lnTo>
                  <a:lnTo>
                    <a:pt x="103" y="105"/>
                  </a:lnTo>
                  <a:close/>
                  <a:moveTo>
                    <a:pt x="108" y="63"/>
                  </a:moveTo>
                  <a:lnTo>
                    <a:pt x="111" y="63"/>
                  </a:lnTo>
                  <a:lnTo>
                    <a:pt x="108" y="61"/>
                  </a:lnTo>
                  <a:lnTo>
                    <a:pt x="100" y="55"/>
                  </a:lnTo>
                  <a:lnTo>
                    <a:pt x="103" y="63"/>
                  </a:lnTo>
                  <a:lnTo>
                    <a:pt x="108" y="63"/>
                  </a:lnTo>
                  <a:lnTo>
                    <a:pt x="108" y="63"/>
                  </a:lnTo>
                  <a:lnTo>
                    <a:pt x="108" y="63"/>
                  </a:lnTo>
                  <a:lnTo>
                    <a:pt x="108" y="63"/>
                  </a:lnTo>
                  <a:lnTo>
                    <a:pt x="108" y="63"/>
                  </a:lnTo>
                  <a:lnTo>
                    <a:pt x="108" y="63"/>
                  </a:lnTo>
                  <a:close/>
                  <a:moveTo>
                    <a:pt x="100" y="134"/>
                  </a:moveTo>
                  <a:lnTo>
                    <a:pt x="108" y="134"/>
                  </a:lnTo>
                  <a:lnTo>
                    <a:pt x="119" y="140"/>
                  </a:lnTo>
                  <a:lnTo>
                    <a:pt x="127" y="148"/>
                  </a:lnTo>
                  <a:lnTo>
                    <a:pt x="127" y="140"/>
                  </a:lnTo>
                  <a:lnTo>
                    <a:pt x="124" y="132"/>
                  </a:lnTo>
                  <a:lnTo>
                    <a:pt x="124" y="129"/>
                  </a:lnTo>
                  <a:lnTo>
                    <a:pt x="119" y="124"/>
                  </a:lnTo>
                  <a:lnTo>
                    <a:pt x="103" y="113"/>
                  </a:lnTo>
                  <a:lnTo>
                    <a:pt x="100" y="113"/>
                  </a:lnTo>
                  <a:lnTo>
                    <a:pt x="100" y="108"/>
                  </a:lnTo>
                  <a:lnTo>
                    <a:pt x="98" y="108"/>
                  </a:lnTo>
                  <a:lnTo>
                    <a:pt x="90" y="105"/>
                  </a:lnTo>
                  <a:lnTo>
                    <a:pt x="82" y="103"/>
                  </a:lnTo>
                  <a:lnTo>
                    <a:pt x="90" y="103"/>
                  </a:lnTo>
                  <a:lnTo>
                    <a:pt x="92" y="98"/>
                  </a:lnTo>
                  <a:lnTo>
                    <a:pt x="90" y="95"/>
                  </a:lnTo>
                  <a:lnTo>
                    <a:pt x="90" y="90"/>
                  </a:lnTo>
                  <a:lnTo>
                    <a:pt x="90" y="87"/>
                  </a:lnTo>
                  <a:lnTo>
                    <a:pt x="92" y="87"/>
                  </a:lnTo>
                  <a:lnTo>
                    <a:pt x="98" y="87"/>
                  </a:lnTo>
                  <a:lnTo>
                    <a:pt x="98" y="90"/>
                  </a:lnTo>
                  <a:lnTo>
                    <a:pt x="98" y="95"/>
                  </a:lnTo>
                  <a:lnTo>
                    <a:pt x="100" y="95"/>
                  </a:lnTo>
                  <a:lnTo>
                    <a:pt x="100" y="90"/>
                  </a:lnTo>
                  <a:lnTo>
                    <a:pt x="98" y="82"/>
                  </a:lnTo>
                  <a:lnTo>
                    <a:pt x="85" y="68"/>
                  </a:lnTo>
                  <a:lnTo>
                    <a:pt x="82" y="61"/>
                  </a:lnTo>
                  <a:lnTo>
                    <a:pt x="77" y="53"/>
                  </a:lnTo>
                  <a:lnTo>
                    <a:pt x="82" y="45"/>
                  </a:lnTo>
                  <a:lnTo>
                    <a:pt x="90" y="42"/>
                  </a:lnTo>
                  <a:lnTo>
                    <a:pt x="90" y="45"/>
                  </a:lnTo>
                  <a:lnTo>
                    <a:pt x="85" y="45"/>
                  </a:lnTo>
                  <a:lnTo>
                    <a:pt x="92" y="47"/>
                  </a:lnTo>
                  <a:lnTo>
                    <a:pt x="100" y="55"/>
                  </a:lnTo>
                  <a:lnTo>
                    <a:pt x="100" y="53"/>
                  </a:lnTo>
                  <a:lnTo>
                    <a:pt x="103" y="53"/>
                  </a:lnTo>
                  <a:lnTo>
                    <a:pt x="111" y="61"/>
                  </a:lnTo>
                  <a:lnTo>
                    <a:pt x="116" y="61"/>
                  </a:lnTo>
                  <a:lnTo>
                    <a:pt x="119" y="61"/>
                  </a:lnTo>
                  <a:lnTo>
                    <a:pt x="111" y="53"/>
                  </a:lnTo>
                  <a:lnTo>
                    <a:pt x="111" y="47"/>
                  </a:lnTo>
                  <a:lnTo>
                    <a:pt x="116" y="47"/>
                  </a:lnTo>
                  <a:lnTo>
                    <a:pt x="124" y="53"/>
                  </a:lnTo>
                  <a:lnTo>
                    <a:pt x="127" y="55"/>
                  </a:lnTo>
                  <a:lnTo>
                    <a:pt x="132" y="55"/>
                  </a:lnTo>
                  <a:lnTo>
                    <a:pt x="127" y="47"/>
                  </a:lnTo>
                  <a:lnTo>
                    <a:pt x="119" y="45"/>
                  </a:lnTo>
                  <a:lnTo>
                    <a:pt x="116" y="45"/>
                  </a:lnTo>
                  <a:lnTo>
                    <a:pt x="116" y="42"/>
                  </a:lnTo>
                  <a:lnTo>
                    <a:pt x="111" y="42"/>
                  </a:lnTo>
                  <a:lnTo>
                    <a:pt x="111" y="34"/>
                  </a:lnTo>
                  <a:lnTo>
                    <a:pt x="116" y="34"/>
                  </a:lnTo>
                  <a:lnTo>
                    <a:pt x="124" y="37"/>
                  </a:lnTo>
                  <a:lnTo>
                    <a:pt x="124" y="34"/>
                  </a:lnTo>
                  <a:lnTo>
                    <a:pt x="132" y="29"/>
                  </a:lnTo>
                  <a:lnTo>
                    <a:pt x="135" y="29"/>
                  </a:lnTo>
                  <a:lnTo>
                    <a:pt x="137" y="29"/>
                  </a:lnTo>
                  <a:lnTo>
                    <a:pt x="143" y="29"/>
                  </a:lnTo>
                  <a:lnTo>
                    <a:pt x="151" y="26"/>
                  </a:lnTo>
                  <a:lnTo>
                    <a:pt x="153" y="29"/>
                  </a:lnTo>
                  <a:lnTo>
                    <a:pt x="169" y="29"/>
                  </a:lnTo>
                  <a:lnTo>
                    <a:pt x="177" y="34"/>
                  </a:lnTo>
                  <a:lnTo>
                    <a:pt x="180" y="37"/>
                  </a:lnTo>
                  <a:lnTo>
                    <a:pt x="185" y="29"/>
                  </a:lnTo>
                  <a:lnTo>
                    <a:pt x="188" y="26"/>
                  </a:lnTo>
                  <a:lnTo>
                    <a:pt x="188" y="26"/>
                  </a:lnTo>
                  <a:lnTo>
                    <a:pt x="188" y="18"/>
                  </a:lnTo>
                  <a:lnTo>
                    <a:pt x="188" y="16"/>
                  </a:lnTo>
                  <a:lnTo>
                    <a:pt x="190" y="16"/>
                  </a:lnTo>
                  <a:lnTo>
                    <a:pt x="195" y="10"/>
                  </a:lnTo>
                  <a:lnTo>
                    <a:pt x="190" y="8"/>
                  </a:lnTo>
                  <a:lnTo>
                    <a:pt x="190" y="2"/>
                  </a:lnTo>
                  <a:lnTo>
                    <a:pt x="188" y="2"/>
                  </a:lnTo>
                  <a:lnTo>
                    <a:pt x="185" y="0"/>
                  </a:lnTo>
                  <a:lnTo>
                    <a:pt x="180" y="0"/>
                  </a:lnTo>
                  <a:lnTo>
                    <a:pt x="177" y="0"/>
                  </a:lnTo>
                  <a:lnTo>
                    <a:pt x="177" y="2"/>
                  </a:lnTo>
                  <a:lnTo>
                    <a:pt x="180" y="2"/>
                  </a:lnTo>
                  <a:lnTo>
                    <a:pt x="180" y="8"/>
                  </a:lnTo>
                  <a:lnTo>
                    <a:pt x="180" y="10"/>
                  </a:lnTo>
                  <a:lnTo>
                    <a:pt x="177" y="16"/>
                  </a:lnTo>
                  <a:lnTo>
                    <a:pt x="172" y="16"/>
                  </a:lnTo>
                  <a:lnTo>
                    <a:pt x="169" y="16"/>
                  </a:lnTo>
                  <a:lnTo>
                    <a:pt x="158" y="16"/>
                  </a:lnTo>
                  <a:lnTo>
                    <a:pt x="153" y="16"/>
                  </a:lnTo>
                  <a:lnTo>
                    <a:pt x="151" y="16"/>
                  </a:lnTo>
                  <a:lnTo>
                    <a:pt x="145" y="10"/>
                  </a:lnTo>
                  <a:lnTo>
                    <a:pt x="140" y="13"/>
                  </a:lnTo>
                  <a:lnTo>
                    <a:pt x="137" y="16"/>
                  </a:lnTo>
                  <a:lnTo>
                    <a:pt x="135" y="8"/>
                  </a:lnTo>
                  <a:lnTo>
                    <a:pt x="132" y="8"/>
                  </a:lnTo>
                  <a:lnTo>
                    <a:pt x="127" y="8"/>
                  </a:lnTo>
                  <a:lnTo>
                    <a:pt x="124" y="8"/>
                  </a:lnTo>
                  <a:lnTo>
                    <a:pt x="116" y="10"/>
                  </a:lnTo>
                  <a:lnTo>
                    <a:pt x="108" y="16"/>
                  </a:lnTo>
                  <a:lnTo>
                    <a:pt x="100" y="16"/>
                  </a:lnTo>
                  <a:lnTo>
                    <a:pt x="92" y="16"/>
                  </a:lnTo>
                  <a:lnTo>
                    <a:pt x="90" y="16"/>
                  </a:lnTo>
                  <a:lnTo>
                    <a:pt x="85" y="16"/>
                  </a:lnTo>
                  <a:lnTo>
                    <a:pt x="82" y="16"/>
                  </a:lnTo>
                  <a:lnTo>
                    <a:pt x="77" y="18"/>
                  </a:lnTo>
                  <a:lnTo>
                    <a:pt x="71" y="18"/>
                  </a:lnTo>
                  <a:lnTo>
                    <a:pt x="63" y="21"/>
                  </a:lnTo>
                  <a:lnTo>
                    <a:pt x="50" y="26"/>
                  </a:lnTo>
                  <a:lnTo>
                    <a:pt x="40" y="29"/>
                  </a:lnTo>
                  <a:lnTo>
                    <a:pt x="37" y="29"/>
                  </a:lnTo>
                  <a:lnTo>
                    <a:pt x="29" y="29"/>
                  </a:lnTo>
                  <a:lnTo>
                    <a:pt x="32" y="34"/>
                  </a:lnTo>
                  <a:lnTo>
                    <a:pt x="32" y="37"/>
                  </a:lnTo>
                  <a:lnTo>
                    <a:pt x="32" y="42"/>
                  </a:lnTo>
                  <a:lnTo>
                    <a:pt x="29" y="45"/>
                  </a:lnTo>
                  <a:lnTo>
                    <a:pt x="24" y="47"/>
                  </a:lnTo>
                  <a:lnTo>
                    <a:pt x="19" y="61"/>
                  </a:lnTo>
                  <a:lnTo>
                    <a:pt x="13" y="63"/>
                  </a:lnTo>
                  <a:lnTo>
                    <a:pt x="13" y="66"/>
                  </a:lnTo>
                  <a:lnTo>
                    <a:pt x="13" y="68"/>
                  </a:lnTo>
                  <a:lnTo>
                    <a:pt x="13" y="71"/>
                  </a:lnTo>
                  <a:lnTo>
                    <a:pt x="11" y="76"/>
                  </a:lnTo>
                  <a:lnTo>
                    <a:pt x="5" y="74"/>
                  </a:lnTo>
                  <a:lnTo>
                    <a:pt x="3" y="76"/>
                  </a:lnTo>
                  <a:lnTo>
                    <a:pt x="5" y="76"/>
                  </a:lnTo>
                  <a:lnTo>
                    <a:pt x="11" y="79"/>
                  </a:lnTo>
                  <a:lnTo>
                    <a:pt x="13" y="87"/>
                  </a:lnTo>
                  <a:lnTo>
                    <a:pt x="21" y="90"/>
                  </a:lnTo>
                  <a:lnTo>
                    <a:pt x="24" y="98"/>
                  </a:lnTo>
                  <a:lnTo>
                    <a:pt x="29" y="98"/>
                  </a:lnTo>
                  <a:lnTo>
                    <a:pt x="32" y="95"/>
                  </a:lnTo>
                  <a:lnTo>
                    <a:pt x="37" y="98"/>
                  </a:lnTo>
                  <a:lnTo>
                    <a:pt x="40" y="98"/>
                  </a:lnTo>
                  <a:lnTo>
                    <a:pt x="37" y="103"/>
                  </a:lnTo>
                  <a:lnTo>
                    <a:pt x="29" y="98"/>
                  </a:lnTo>
                  <a:lnTo>
                    <a:pt x="24" y="103"/>
                  </a:lnTo>
                  <a:lnTo>
                    <a:pt x="29" y="105"/>
                  </a:lnTo>
                  <a:lnTo>
                    <a:pt x="32" y="108"/>
                  </a:lnTo>
                  <a:lnTo>
                    <a:pt x="37" y="116"/>
                  </a:lnTo>
                  <a:lnTo>
                    <a:pt x="40" y="124"/>
                  </a:lnTo>
                  <a:lnTo>
                    <a:pt x="45" y="116"/>
                  </a:lnTo>
                  <a:lnTo>
                    <a:pt x="48" y="121"/>
                  </a:lnTo>
                  <a:lnTo>
                    <a:pt x="50" y="121"/>
                  </a:lnTo>
                  <a:lnTo>
                    <a:pt x="63" y="121"/>
                  </a:lnTo>
                  <a:lnTo>
                    <a:pt x="71" y="121"/>
                  </a:lnTo>
                  <a:lnTo>
                    <a:pt x="74" y="121"/>
                  </a:lnTo>
                  <a:lnTo>
                    <a:pt x="77" y="116"/>
                  </a:lnTo>
                  <a:lnTo>
                    <a:pt x="82" y="124"/>
                  </a:lnTo>
                  <a:lnTo>
                    <a:pt x="85" y="121"/>
                  </a:lnTo>
                  <a:lnTo>
                    <a:pt x="90" y="124"/>
                  </a:lnTo>
                  <a:lnTo>
                    <a:pt x="98" y="129"/>
                  </a:lnTo>
                  <a:lnTo>
                    <a:pt x="100" y="129"/>
                  </a:lnTo>
                  <a:lnTo>
                    <a:pt x="98" y="132"/>
                  </a:lnTo>
                  <a:lnTo>
                    <a:pt x="92" y="134"/>
                  </a:lnTo>
                  <a:lnTo>
                    <a:pt x="90" y="134"/>
                  </a:lnTo>
                  <a:lnTo>
                    <a:pt x="82" y="132"/>
                  </a:lnTo>
                  <a:lnTo>
                    <a:pt x="77" y="129"/>
                  </a:lnTo>
                  <a:lnTo>
                    <a:pt x="71" y="124"/>
                  </a:lnTo>
                  <a:lnTo>
                    <a:pt x="63" y="121"/>
                  </a:lnTo>
                  <a:lnTo>
                    <a:pt x="58" y="124"/>
                  </a:lnTo>
                  <a:lnTo>
                    <a:pt x="55" y="124"/>
                  </a:lnTo>
                  <a:lnTo>
                    <a:pt x="50" y="129"/>
                  </a:lnTo>
                  <a:lnTo>
                    <a:pt x="48" y="129"/>
                  </a:lnTo>
                  <a:lnTo>
                    <a:pt x="45" y="132"/>
                  </a:lnTo>
                  <a:lnTo>
                    <a:pt x="40" y="134"/>
                  </a:lnTo>
                  <a:lnTo>
                    <a:pt x="50" y="148"/>
                  </a:lnTo>
                  <a:lnTo>
                    <a:pt x="55" y="156"/>
                  </a:lnTo>
                  <a:lnTo>
                    <a:pt x="55" y="158"/>
                  </a:lnTo>
                  <a:lnTo>
                    <a:pt x="55" y="166"/>
                  </a:lnTo>
                  <a:lnTo>
                    <a:pt x="55" y="169"/>
                  </a:lnTo>
                  <a:lnTo>
                    <a:pt x="58" y="174"/>
                  </a:lnTo>
                  <a:lnTo>
                    <a:pt x="66" y="177"/>
                  </a:lnTo>
                  <a:lnTo>
                    <a:pt x="66" y="174"/>
                  </a:lnTo>
                  <a:lnTo>
                    <a:pt x="66" y="169"/>
                  </a:lnTo>
                  <a:lnTo>
                    <a:pt x="71" y="169"/>
                  </a:lnTo>
                  <a:lnTo>
                    <a:pt x="74" y="174"/>
                  </a:lnTo>
                  <a:lnTo>
                    <a:pt x="77" y="182"/>
                  </a:lnTo>
                  <a:lnTo>
                    <a:pt x="77" y="190"/>
                  </a:lnTo>
                  <a:lnTo>
                    <a:pt x="82" y="190"/>
                  </a:lnTo>
                  <a:lnTo>
                    <a:pt x="85" y="177"/>
                  </a:lnTo>
                  <a:lnTo>
                    <a:pt x="90" y="177"/>
                  </a:lnTo>
                  <a:lnTo>
                    <a:pt x="103" y="190"/>
                  </a:lnTo>
                  <a:lnTo>
                    <a:pt x="100" y="185"/>
                  </a:lnTo>
                  <a:lnTo>
                    <a:pt x="98" y="182"/>
                  </a:lnTo>
                  <a:lnTo>
                    <a:pt x="98" y="174"/>
                  </a:lnTo>
                  <a:lnTo>
                    <a:pt x="98" y="169"/>
                  </a:lnTo>
                  <a:lnTo>
                    <a:pt x="90" y="158"/>
                  </a:lnTo>
                  <a:lnTo>
                    <a:pt x="90" y="148"/>
                  </a:lnTo>
                  <a:lnTo>
                    <a:pt x="98" y="156"/>
                  </a:lnTo>
                  <a:lnTo>
                    <a:pt x="100" y="156"/>
                  </a:lnTo>
                  <a:lnTo>
                    <a:pt x="100" y="158"/>
                  </a:lnTo>
                  <a:lnTo>
                    <a:pt x="108" y="156"/>
                  </a:lnTo>
                  <a:lnTo>
                    <a:pt x="108" y="150"/>
                  </a:lnTo>
                  <a:lnTo>
                    <a:pt x="103" y="148"/>
                  </a:lnTo>
                  <a:lnTo>
                    <a:pt x="103" y="150"/>
                  </a:lnTo>
                  <a:lnTo>
                    <a:pt x="100" y="148"/>
                  </a:lnTo>
                  <a:lnTo>
                    <a:pt x="100" y="142"/>
                  </a:lnTo>
                  <a:lnTo>
                    <a:pt x="98" y="140"/>
                  </a:lnTo>
                  <a:lnTo>
                    <a:pt x="98" y="134"/>
                  </a:lnTo>
                  <a:lnTo>
                    <a:pt x="100" y="134"/>
                  </a:lnTo>
                  <a:lnTo>
                    <a:pt x="100" y="134"/>
                  </a:lnTo>
                  <a:lnTo>
                    <a:pt x="100" y="134"/>
                  </a:lnTo>
                  <a:lnTo>
                    <a:pt x="100" y="134"/>
                  </a:lnTo>
                  <a:lnTo>
                    <a:pt x="100" y="134"/>
                  </a:lnTo>
                  <a:lnTo>
                    <a:pt x="100" y="134"/>
                  </a:lnTo>
                  <a:close/>
                  <a:moveTo>
                    <a:pt x="188" y="235"/>
                  </a:moveTo>
                  <a:lnTo>
                    <a:pt x="185" y="237"/>
                  </a:lnTo>
                  <a:lnTo>
                    <a:pt x="180" y="235"/>
                  </a:lnTo>
                  <a:lnTo>
                    <a:pt x="180" y="230"/>
                  </a:lnTo>
                  <a:lnTo>
                    <a:pt x="172" y="230"/>
                  </a:lnTo>
                  <a:lnTo>
                    <a:pt x="161" y="227"/>
                  </a:lnTo>
                  <a:lnTo>
                    <a:pt x="153" y="227"/>
                  </a:lnTo>
                  <a:lnTo>
                    <a:pt x="145" y="227"/>
                  </a:lnTo>
                  <a:lnTo>
                    <a:pt x="143" y="230"/>
                  </a:lnTo>
                  <a:lnTo>
                    <a:pt x="135" y="227"/>
                  </a:lnTo>
                  <a:lnTo>
                    <a:pt x="132" y="222"/>
                  </a:lnTo>
                  <a:lnTo>
                    <a:pt x="127" y="222"/>
                  </a:lnTo>
                  <a:lnTo>
                    <a:pt x="124" y="222"/>
                  </a:lnTo>
                  <a:lnTo>
                    <a:pt x="119" y="219"/>
                  </a:lnTo>
                  <a:lnTo>
                    <a:pt x="119" y="222"/>
                  </a:lnTo>
                  <a:lnTo>
                    <a:pt x="116" y="222"/>
                  </a:lnTo>
                  <a:lnTo>
                    <a:pt x="116" y="227"/>
                  </a:lnTo>
                  <a:lnTo>
                    <a:pt x="116" y="235"/>
                  </a:lnTo>
                  <a:lnTo>
                    <a:pt x="135" y="235"/>
                  </a:lnTo>
                  <a:lnTo>
                    <a:pt x="151" y="237"/>
                  </a:lnTo>
                  <a:lnTo>
                    <a:pt x="153" y="243"/>
                  </a:lnTo>
                  <a:lnTo>
                    <a:pt x="161" y="245"/>
                  </a:lnTo>
                  <a:lnTo>
                    <a:pt x="164" y="243"/>
                  </a:lnTo>
                  <a:lnTo>
                    <a:pt x="190" y="243"/>
                  </a:lnTo>
                  <a:lnTo>
                    <a:pt x="198" y="237"/>
                  </a:lnTo>
                  <a:lnTo>
                    <a:pt x="198" y="235"/>
                  </a:lnTo>
                  <a:lnTo>
                    <a:pt x="195" y="235"/>
                  </a:lnTo>
                  <a:lnTo>
                    <a:pt x="188" y="235"/>
                  </a:lnTo>
                  <a:lnTo>
                    <a:pt x="188" y="235"/>
                  </a:lnTo>
                  <a:lnTo>
                    <a:pt x="188" y="235"/>
                  </a:lnTo>
                  <a:lnTo>
                    <a:pt x="188" y="235"/>
                  </a:lnTo>
                  <a:lnTo>
                    <a:pt x="188" y="235"/>
                  </a:lnTo>
                  <a:lnTo>
                    <a:pt x="188" y="235"/>
                  </a:lnTo>
                  <a:close/>
                  <a:moveTo>
                    <a:pt x="198" y="113"/>
                  </a:moveTo>
                  <a:lnTo>
                    <a:pt x="195" y="108"/>
                  </a:lnTo>
                  <a:lnTo>
                    <a:pt x="190" y="113"/>
                  </a:lnTo>
                  <a:lnTo>
                    <a:pt x="195" y="121"/>
                  </a:lnTo>
                  <a:lnTo>
                    <a:pt x="190" y="121"/>
                  </a:lnTo>
                  <a:lnTo>
                    <a:pt x="195" y="129"/>
                  </a:lnTo>
                  <a:lnTo>
                    <a:pt x="203" y="129"/>
                  </a:lnTo>
                  <a:lnTo>
                    <a:pt x="203" y="124"/>
                  </a:lnTo>
                  <a:lnTo>
                    <a:pt x="198" y="116"/>
                  </a:lnTo>
                  <a:lnTo>
                    <a:pt x="198" y="113"/>
                  </a:lnTo>
                  <a:lnTo>
                    <a:pt x="198" y="113"/>
                  </a:lnTo>
                  <a:lnTo>
                    <a:pt x="198" y="113"/>
                  </a:lnTo>
                  <a:lnTo>
                    <a:pt x="198" y="113"/>
                  </a:lnTo>
                  <a:lnTo>
                    <a:pt x="198" y="113"/>
                  </a:lnTo>
                  <a:lnTo>
                    <a:pt x="198" y="113"/>
                  </a:lnTo>
                  <a:close/>
                  <a:moveTo>
                    <a:pt x="166" y="127"/>
                  </a:moveTo>
                  <a:lnTo>
                    <a:pt x="169" y="124"/>
                  </a:lnTo>
                  <a:lnTo>
                    <a:pt x="169" y="116"/>
                  </a:lnTo>
                  <a:lnTo>
                    <a:pt x="169" y="113"/>
                  </a:lnTo>
                  <a:lnTo>
                    <a:pt x="164" y="113"/>
                  </a:lnTo>
                  <a:lnTo>
                    <a:pt x="164" y="119"/>
                  </a:lnTo>
                  <a:lnTo>
                    <a:pt x="166" y="121"/>
                  </a:lnTo>
                  <a:lnTo>
                    <a:pt x="166" y="124"/>
                  </a:lnTo>
                  <a:lnTo>
                    <a:pt x="166" y="127"/>
                  </a:lnTo>
                  <a:lnTo>
                    <a:pt x="166" y="127"/>
                  </a:lnTo>
                  <a:lnTo>
                    <a:pt x="166" y="127"/>
                  </a:lnTo>
                  <a:lnTo>
                    <a:pt x="166" y="127"/>
                  </a:lnTo>
                  <a:lnTo>
                    <a:pt x="166" y="127"/>
                  </a:lnTo>
                  <a:lnTo>
                    <a:pt x="166" y="127"/>
                  </a:lnTo>
                  <a:close/>
                  <a:moveTo>
                    <a:pt x="219" y="190"/>
                  </a:moveTo>
                  <a:lnTo>
                    <a:pt x="214" y="195"/>
                  </a:lnTo>
                  <a:lnTo>
                    <a:pt x="214" y="198"/>
                  </a:lnTo>
                  <a:lnTo>
                    <a:pt x="214" y="203"/>
                  </a:lnTo>
                  <a:lnTo>
                    <a:pt x="222" y="201"/>
                  </a:lnTo>
                  <a:lnTo>
                    <a:pt x="224" y="198"/>
                  </a:lnTo>
                  <a:lnTo>
                    <a:pt x="224" y="195"/>
                  </a:lnTo>
                  <a:lnTo>
                    <a:pt x="227" y="193"/>
                  </a:lnTo>
                  <a:lnTo>
                    <a:pt x="227" y="187"/>
                  </a:lnTo>
                  <a:lnTo>
                    <a:pt x="219" y="190"/>
                  </a:lnTo>
                  <a:lnTo>
                    <a:pt x="219" y="190"/>
                  </a:lnTo>
                  <a:lnTo>
                    <a:pt x="219" y="190"/>
                  </a:lnTo>
                  <a:lnTo>
                    <a:pt x="219" y="190"/>
                  </a:lnTo>
                  <a:lnTo>
                    <a:pt x="219" y="190"/>
                  </a:lnTo>
                  <a:lnTo>
                    <a:pt x="219" y="190"/>
                  </a:lnTo>
                  <a:close/>
                  <a:moveTo>
                    <a:pt x="3" y="76"/>
                  </a:moveTo>
                  <a:lnTo>
                    <a:pt x="0" y="76"/>
                  </a:lnTo>
                  <a:lnTo>
                    <a:pt x="3" y="87"/>
                  </a:lnTo>
                  <a:lnTo>
                    <a:pt x="5" y="90"/>
                  </a:lnTo>
                  <a:lnTo>
                    <a:pt x="8" y="90"/>
                  </a:lnTo>
                  <a:lnTo>
                    <a:pt x="11" y="87"/>
                  </a:lnTo>
                  <a:lnTo>
                    <a:pt x="5" y="79"/>
                  </a:lnTo>
                  <a:lnTo>
                    <a:pt x="3" y="76"/>
                  </a:lnTo>
                  <a:lnTo>
                    <a:pt x="3" y="76"/>
                  </a:lnTo>
                  <a:lnTo>
                    <a:pt x="3" y="76"/>
                  </a:lnTo>
                  <a:lnTo>
                    <a:pt x="3" y="76"/>
                  </a:lnTo>
                  <a:lnTo>
                    <a:pt x="3" y="76"/>
                  </a:lnTo>
                  <a:lnTo>
                    <a:pt x="3" y="76"/>
                  </a:lnTo>
                  <a:close/>
                  <a:moveTo>
                    <a:pt x="19" y="127"/>
                  </a:moveTo>
                  <a:lnTo>
                    <a:pt x="21" y="132"/>
                  </a:lnTo>
                  <a:lnTo>
                    <a:pt x="24" y="132"/>
                  </a:lnTo>
                  <a:lnTo>
                    <a:pt x="26" y="134"/>
                  </a:lnTo>
                  <a:lnTo>
                    <a:pt x="26" y="129"/>
                  </a:lnTo>
                  <a:lnTo>
                    <a:pt x="26" y="127"/>
                  </a:lnTo>
                  <a:lnTo>
                    <a:pt x="24" y="121"/>
                  </a:lnTo>
                  <a:lnTo>
                    <a:pt x="19" y="127"/>
                  </a:lnTo>
                  <a:lnTo>
                    <a:pt x="19" y="127"/>
                  </a:lnTo>
                  <a:lnTo>
                    <a:pt x="19" y="127"/>
                  </a:lnTo>
                  <a:lnTo>
                    <a:pt x="19" y="127"/>
                  </a:lnTo>
                  <a:lnTo>
                    <a:pt x="19" y="127"/>
                  </a:lnTo>
                  <a:lnTo>
                    <a:pt x="19" y="127"/>
                  </a:lnTo>
                  <a:close/>
                  <a:moveTo>
                    <a:pt x="153" y="171"/>
                  </a:moveTo>
                  <a:lnTo>
                    <a:pt x="156" y="164"/>
                  </a:lnTo>
                  <a:lnTo>
                    <a:pt x="153" y="164"/>
                  </a:lnTo>
                  <a:lnTo>
                    <a:pt x="148" y="169"/>
                  </a:lnTo>
                  <a:lnTo>
                    <a:pt x="148" y="171"/>
                  </a:lnTo>
                  <a:lnTo>
                    <a:pt x="151" y="171"/>
                  </a:lnTo>
                  <a:lnTo>
                    <a:pt x="153" y="171"/>
                  </a:lnTo>
                  <a:lnTo>
                    <a:pt x="153" y="171"/>
                  </a:lnTo>
                  <a:lnTo>
                    <a:pt x="153" y="171"/>
                  </a:lnTo>
                  <a:lnTo>
                    <a:pt x="153" y="171"/>
                  </a:lnTo>
                  <a:lnTo>
                    <a:pt x="153" y="171"/>
                  </a:lnTo>
                  <a:lnTo>
                    <a:pt x="153" y="171"/>
                  </a:lnTo>
                  <a:close/>
                  <a:moveTo>
                    <a:pt x="148" y="71"/>
                  </a:moveTo>
                  <a:lnTo>
                    <a:pt x="148" y="68"/>
                  </a:lnTo>
                  <a:lnTo>
                    <a:pt x="145" y="68"/>
                  </a:lnTo>
                  <a:lnTo>
                    <a:pt x="140" y="71"/>
                  </a:lnTo>
                  <a:lnTo>
                    <a:pt x="140" y="74"/>
                  </a:lnTo>
                  <a:lnTo>
                    <a:pt x="143" y="76"/>
                  </a:lnTo>
                  <a:lnTo>
                    <a:pt x="143" y="74"/>
                  </a:lnTo>
                  <a:lnTo>
                    <a:pt x="148" y="76"/>
                  </a:lnTo>
                  <a:lnTo>
                    <a:pt x="148" y="71"/>
                  </a:lnTo>
                  <a:lnTo>
                    <a:pt x="148" y="71"/>
                  </a:lnTo>
                  <a:lnTo>
                    <a:pt x="148" y="71"/>
                  </a:lnTo>
                  <a:lnTo>
                    <a:pt x="148" y="71"/>
                  </a:lnTo>
                  <a:lnTo>
                    <a:pt x="148" y="71"/>
                  </a:lnTo>
                  <a:lnTo>
                    <a:pt x="148"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8" name="Freeform 39">
              <a:extLst>
                <a:ext uri="{FF2B5EF4-FFF2-40B4-BE49-F238E27FC236}">
                  <a16:creationId xmlns:a16="http://schemas.microsoft.com/office/drawing/2014/main" id="{63742894-DC14-4950-A11E-1A6B30F0F497}"/>
                </a:ext>
              </a:extLst>
            </p:cNvPr>
            <p:cNvSpPr>
              <a:spLocks noEditPoints="1"/>
            </p:cNvSpPr>
            <p:nvPr/>
          </p:nvSpPr>
          <p:spPr bwMode="auto">
            <a:xfrm>
              <a:off x="6497638" y="1803549"/>
              <a:ext cx="487363" cy="720725"/>
            </a:xfrm>
            <a:custGeom>
              <a:avLst/>
              <a:gdLst>
                <a:gd name="T0" fmla="*/ 193 w 307"/>
                <a:gd name="T1" fmla="*/ 377 h 454"/>
                <a:gd name="T2" fmla="*/ 190 w 307"/>
                <a:gd name="T3" fmla="*/ 359 h 454"/>
                <a:gd name="T4" fmla="*/ 185 w 307"/>
                <a:gd name="T5" fmla="*/ 388 h 454"/>
                <a:gd name="T6" fmla="*/ 185 w 307"/>
                <a:gd name="T7" fmla="*/ 388 h 454"/>
                <a:gd name="T8" fmla="*/ 103 w 307"/>
                <a:gd name="T9" fmla="*/ 454 h 454"/>
                <a:gd name="T10" fmla="*/ 95 w 307"/>
                <a:gd name="T11" fmla="*/ 449 h 454"/>
                <a:gd name="T12" fmla="*/ 185 w 307"/>
                <a:gd name="T13" fmla="*/ 306 h 454"/>
                <a:gd name="T14" fmla="*/ 307 w 307"/>
                <a:gd name="T15" fmla="*/ 97 h 454"/>
                <a:gd name="T16" fmla="*/ 296 w 307"/>
                <a:gd name="T17" fmla="*/ 63 h 454"/>
                <a:gd name="T18" fmla="*/ 283 w 307"/>
                <a:gd name="T19" fmla="*/ 39 h 454"/>
                <a:gd name="T20" fmla="*/ 256 w 307"/>
                <a:gd name="T21" fmla="*/ 13 h 454"/>
                <a:gd name="T22" fmla="*/ 204 w 307"/>
                <a:gd name="T23" fmla="*/ 0 h 454"/>
                <a:gd name="T24" fmla="*/ 190 w 307"/>
                <a:gd name="T25" fmla="*/ 18 h 454"/>
                <a:gd name="T26" fmla="*/ 159 w 307"/>
                <a:gd name="T27" fmla="*/ 26 h 454"/>
                <a:gd name="T28" fmla="*/ 114 w 307"/>
                <a:gd name="T29" fmla="*/ 47 h 454"/>
                <a:gd name="T30" fmla="*/ 98 w 307"/>
                <a:gd name="T31" fmla="*/ 79 h 454"/>
                <a:gd name="T32" fmla="*/ 79 w 307"/>
                <a:gd name="T33" fmla="*/ 108 h 454"/>
                <a:gd name="T34" fmla="*/ 69 w 307"/>
                <a:gd name="T35" fmla="*/ 145 h 454"/>
                <a:gd name="T36" fmla="*/ 27 w 307"/>
                <a:gd name="T37" fmla="*/ 161 h 454"/>
                <a:gd name="T38" fmla="*/ 19 w 307"/>
                <a:gd name="T39" fmla="*/ 193 h 454"/>
                <a:gd name="T40" fmla="*/ 29 w 307"/>
                <a:gd name="T41" fmla="*/ 232 h 454"/>
                <a:gd name="T42" fmla="*/ 27 w 307"/>
                <a:gd name="T43" fmla="*/ 256 h 454"/>
                <a:gd name="T44" fmla="*/ 21 w 307"/>
                <a:gd name="T45" fmla="*/ 285 h 454"/>
                <a:gd name="T46" fmla="*/ 16 w 307"/>
                <a:gd name="T47" fmla="*/ 317 h 454"/>
                <a:gd name="T48" fmla="*/ 0 w 307"/>
                <a:gd name="T49" fmla="*/ 317 h 454"/>
                <a:gd name="T50" fmla="*/ 8 w 307"/>
                <a:gd name="T51" fmla="*/ 343 h 454"/>
                <a:gd name="T52" fmla="*/ 16 w 307"/>
                <a:gd name="T53" fmla="*/ 351 h 454"/>
                <a:gd name="T54" fmla="*/ 27 w 307"/>
                <a:gd name="T55" fmla="*/ 380 h 454"/>
                <a:gd name="T56" fmla="*/ 35 w 307"/>
                <a:gd name="T57" fmla="*/ 412 h 454"/>
                <a:gd name="T58" fmla="*/ 79 w 307"/>
                <a:gd name="T59" fmla="*/ 441 h 454"/>
                <a:gd name="T60" fmla="*/ 87 w 307"/>
                <a:gd name="T61" fmla="*/ 420 h 454"/>
                <a:gd name="T62" fmla="*/ 124 w 307"/>
                <a:gd name="T63" fmla="*/ 414 h 454"/>
                <a:gd name="T64" fmla="*/ 143 w 307"/>
                <a:gd name="T65" fmla="*/ 372 h 454"/>
                <a:gd name="T66" fmla="*/ 143 w 307"/>
                <a:gd name="T67" fmla="*/ 359 h 454"/>
                <a:gd name="T68" fmla="*/ 140 w 307"/>
                <a:gd name="T69" fmla="*/ 340 h 454"/>
                <a:gd name="T70" fmla="*/ 151 w 307"/>
                <a:gd name="T71" fmla="*/ 327 h 454"/>
                <a:gd name="T72" fmla="*/ 167 w 307"/>
                <a:gd name="T73" fmla="*/ 325 h 454"/>
                <a:gd name="T74" fmla="*/ 185 w 307"/>
                <a:gd name="T75" fmla="*/ 311 h 454"/>
                <a:gd name="T76" fmla="*/ 190 w 307"/>
                <a:gd name="T77" fmla="*/ 301 h 454"/>
                <a:gd name="T78" fmla="*/ 193 w 307"/>
                <a:gd name="T79" fmla="*/ 282 h 454"/>
                <a:gd name="T80" fmla="*/ 164 w 307"/>
                <a:gd name="T81" fmla="*/ 266 h 454"/>
                <a:gd name="T82" fmla="*/ 148 w 307"/>
                <a:gd name="T83" fmla="*/ 245 h 454"/>
                <a:gd name="T84" fmla="*/ 156 w 307"/>
                <a:gd name="T85" fmla="*/ 229 h 454"/>
                <a:gd name="T86" fmla="*/ 156 w 307"/>
                <a:gd name="T87" fmla="*/ 206 h 454"/>
                <a:gd name="T88" fmla="*/ 164 w 307"/>
                <a:gd name="T89" fmla="*/ 187 h 454"/>
                <a:gd name="T90" fmla="*/ 175 w 307"/>
                <a:gd name="T91" fmla="*/ 187 h 454"/>
                <a:gd name="T92" fmla="*/ 212 w 307"/>
                <a:gd name="T93" fmla="*/ 169 h 454"/>
                <a:gd name="T94" fmla="*/ 243 w 307"/>
                <a:gd name="T95" fmla="*/ 145 h 454"/>
                <a:gd name="T96" fmla="*/ 248 w 307"/>
                <a:gd name="T97" fmla="*/ 124 h 454"/>
                <a:gd name="T98" fmla="*/ 254 w 307"/>
                <a:gd name="T99" fmla="*/ 108 h 454"/>
                <a:gd name="T100" fmla="*/ 270 w 307"/>
                <a:gd name="T101" fmla="*/ 97 h 454"/>
                <a:gd name="T102" fmla="*/ 296 w 307"/>
                <a:gd name="T103" fmla="*/ 100 h 454"/>
                <a:gd name="T104" fmla="*/ 307 w 307"/>
                <a:gd name="T105" fmla="*/ 97 h 454"/>
                <a:gd name="T106" fmla="*/ 217 w 307"/>
                <a:gd name="T107" fmla="*/ 261 h 454"/>
                <a:gd name="T108" fmla="*/ 219 w 307"/>
                <a:gd name="T109" fmla="*/ 264 h 454"/>
                <a:gd name="T110" fmla="*/ 217 w 307"/>
                <a:gd name="T111" fmla="*/ 25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 h="454">
                  <a:moveTo>
                    <a:pt x="190" y="359"/>
                  </a:moveTo>
                  <a:lnTo>
                    <a:pt x="182" y="367"/>
                  </a:lnTo>
                  <a:lnTo>
                    <a:pt x="182" y="377"/>
                  </a:lnTo>
                  <a:lnTo>
                    <a:pt x="182" y="380"/>
                  </a:lnTo>
                  <a:lnTo>
                    <a:pt x="185" y="385"/>
                  </a:lnTo>
                  <a:lnTo>
                    <a:pt x="193" y="377"/>
                  </a:lnTo>
                  <a:lnTo>
                    <a:pt x="201" y="369"/>
                  </a:lnTo>
                  <a:lnTo>
                    <a:pt x="196" y="369"/>
                  </a:lnTo>
                  <a:lnTo>
                    <a:pt x="201" y="362"/>
                  </a:lnTo>
                  <a:lnTo>
                    <a:pt x="201" y="359"/>
                  </a:lnTo>
                  <a:lnTo>
                    <a:pt x="196" y="354"/>
                  </a:lnTo>
                  <a:lnTo>
                    <a:pt x="190" y="359"/>
                  </a:lnTo>
                  <a:lnTo>
                    <a:pt x="190" y="359"/>
                  </a:lnTo>
                  <a:lnTo>
                    <a:pt x="190" y="359"/>
                  </a:lnTo>
                  <a:lnTo>
                    <a:pt x="190" y="359"/>
                  </a:lnTo>
                  <a:lnTo>
                    <a:pt x="190" y="359"/>
                  </a:lnTo>
                  <a:lnTo>
                    <a:pt x="190" y="359"/>
                  </a:lnTo>
                  <a:close/>
                  <a:moveTo>
                    <a:pt x="185" y="388"/>
                  </a:moveTo>
                  <a:lnTo>
                    <a:pt x="185" y="385"/>
                  </a:lnTo>
                  <a:lnTo>
                    <a:pt x="182" y="388"/>
                  </a:lnTo>
                  <a:lnTo>
                    <a:pt x="185" y="388"/>
                  </a:lnTo>
                  <a:lnTo>
                    <a:pt x="185" y="388"/>
                  </a:lnTo>
                  <a:lnTo>
                    <a:pt x="185" y="388"/>
                  </a:lnTo>
                  <a:lnTo>
                    <a:pt x="185" y="388"/>
                  </a:lnTo>
                  <a:lnTo>
                    <a:pt x="185" y="388"/>
                  </a:lnTo>
                  <a:lnTo>
                    <a:pt x="185" y="388"/>
                  </a:lnTo>
                  <a:close/>
                  <a:moveTo>
                    <a:pt x="95" y="449"/>
                  </a:moveTo>
                  <a:lnTo>
                    <a:pt x="95" y="454"/>
                  </a:lnTo>
                  <a:lnTo>
                    <a:pt x="98" y="454"/>
                  </a:lnTo>
                  <a:lnTo>
                    <a:pt x="103" y="454"/>
                  </a:lnTo>
                  <a:lnTo>
                    <a:pt x="103" y="449"/>
                  </a:lnTo>
                  <a:lnTo>
                    <a:pt x="95" y="446"/>
                  </a:lnTo>
                  <a:lnTo>
                    <a:pt x="95" y="449"/>
                  </a:lnTo>
                  <a:lnTo>
                    <a:pt x="95" y="449"/>
                  </a:lnTo>
                  <a:lnTo>
                    <a:pt x="95" y="449"/>
                  </a:lnTo>
                  <a:lnTo>
                    <a:pt x="95" y="449"/>
                  </a:lnTo>
                  <a:lnTo>
                    <a:pt x="95" y="449"/>
                  </a:lnTo>
                  <a:lnTo>
                    <a:pt x="95" y="449"/>
                  </a:lnTo>
                  <a:close/>
                  <a:moveTo>
                    <a:pt x="185" y="306"/>
                  </a:moveTo>
                  <a:lnTo>
                    <a:pt x="185" y="309"/>
                  </a:lnTo>
                  <a:lnTo>
                    <a:pt x="190" y="309"/>
                  </a:lnTo>
                  <a:lnTo>
                    <a:pt x="185" y="306"/>
                  </a:lnTo>
                  <a:lnTo>
                    <a:pt x="185" y="306"/>
                  </a:lnTo>
                  <a:lnTo>
                    <a:pt x="185" y="306"/>
                  </a:lnTo>
                  <a:lnTo>
                    <a:pt x="185" y="306"/>
                  </a:lnTo>
                  <a:lnTo>
                    <a:pt x="185" y="306"/>
                  </a:lnTo>
                  <a:lnTo>
                    <a:pt x="185" y="306"/>
                  </a:lnTo>
                  <a:close/>
                  <a:moveTo>
                    <a:pt x="307" y="97"/>
                  </a:moveTo>
                  <a:lnTo>
                    <a:pt x="296" y="84"/>
                  </a:lnTo>
                  <a:lnTo>
                    <a:pt x="296" y="82"/>
                  </a:lnTo>
                  <a:lnTo>
                    <a:pt x="296" y="74"/>
                  </a:lnTo>
                  <a:lnTo>
                    <a:pt x="296" y="71"/>
                  </a:lnTo>
                  <a:lnTo>
                    <a:pt x="299" y="66"/>
                  </a:lnTo>
                  <a:lnTo>
                    <a:pt x="296" y="63"/>
                  </a:lnTo>
                  <a:lnTo>
                    <a:pt x="291" y="58"/>
                  </a:lnTo>
                  <a:lnTo>
                    <a:pt x="291" y="55"/>
                  </a:lnTo>
                  <a:lnTo>
                    <a:pt x="291" y="53"/>
                  </a:lnTo>
                  <a:lnTo>
                    <a:pt x="291" y="47"/>
                  </a:lnTo>
                  <a:lnTo>
                    <a:pt x="288" y="47"/>
                  </a:lnTo>
                  <a:lnTo>
                    <a:pt x="283" y="39"/>
                  </a:lnTo>
                  <a:lnTo>
                    <a:pt x="283" y="37"/>
                  </a:lnTo>
                  <a:lnTo>
                    <a:pt x="288" y="31"/>
                  </a:lnTo>
                  <a:lnTo>
                    <a:pt x="283" y="29"/>
                  </a:lnTo>
                  <a:lnTo>
                    <a:pt x="278" y="26"/>
                  </a:lnTo>
                  <a:lnTo>
                    <a:pt x="272" y="21"/>
                  </a:lnTo>
                  <a:lnTo>
                    <a:pt x="256" y="13"/>
                  </a:lnTo>
                  <a:lnTo>
                    <a:pt x="230" y="0"/>
                  </a:lnTo>
                  <a:lnTo>
                    <a:pt x="219" y="0"/>
                  </a:lnTo>
                  <a:lnTo>
                    <a:pt x="219" y="0"/>
                  </a:lnTo>
                  <a:lnTo>
                    <a:pt x="219" y="0"/>
                  </a:lnTo>
                  <a:lnTo>
                    <a:pt x="217" y="0"/>
                  </a:lnTo>
                  <a:lnTo>
                    <a:pt x="204" y="0"/>
                  </a:lnTo>
                  <a:lnTo>
                    <a:pt x="209" y="2"/>
                  </a:lnTo>
                  <a:lnTo>
                    <a:pt x="209" y="5"/>
                  </a:lnTo>
                  <a:lnTo>
                    <a:pt x="201" y="13"/>
                  </a:lnTo>
                  <a:lnTo>
                    <a:pt x="209" y="13"/>
                  </a:lnTo>
                  <a:lnTo>
                    <a:pt x="201" y="18"/>
                  </a:lnTo>
                  <a:lnTo>
                    <a:pt x="190" y="18"/>
                  </a:lnTo>
                  <a:lnTo>
                    <a:pt x="175" y="13"/>
                  </a:lnTo>
                  <a:lnTo>
                    <a:pt x="167" y="13"/>
                  </a:lnTo>
                  <a:lnTo>
                    <a:pt x="164" y="13"/>
                  </a:lnTo>
                  <a:lnTo>
                    <a:pt x="159" y="13"/>
                  </a:lnTo>
                  <a:lnTo>
                    <a:pt x="159" y="18"/>
                  </a:lnTo>
                  <a:lnTo>
                    <a:pt x="159" y="26"/>
                  </a:lnTo>
                  <a:lnTo>
                    <a:pt x="156" y="29"/>
                  </a:lnTo>
                  <a:lnTo>
                    <a:pt x="151" y="29"/>
                  </a:lnTo>
                  <a:lnTo>
                    <a:pt x="143" y="29"/>
                  </a:lnTo>
                  <a:lnTo>
                    <a:pt x="135" y="29"/>
                  </a:lnTo>
                  <a:lnTo>
                    <a:pt x="124" y="39"/>
                  </a:lnTo>
                  <a:lnTo>
                    <a:pt x="114" y="47"/>
                  </a:lnTo>
                  <a:lnTo>
                    <a:pt x="116" y="53"/>
                  </a:lnTo>
                  <a:lnTo>
                    <a:pt x="122" y="55"/>
                  </a:lnTo>
                  <a:lnTo>
                    <a:pt x="122" y="58"/>
                  </a:lnTo>
                  <a:lnTo>
                    <a:pt x="103" y="74"/>
                  </a:lnTo>
                  <a:lnTo>
                    <a:pt x="98" y="74"/>
                  </a:lnTo>
                  <a:lnTo>
                    <a:pt x="98" y="79"/>
                  </a:lnTo>
                  <a:lnTo>
                    <a:pt x="98" y="82"/>
                  </a:lnTo>
                  <a:lnTo>
                    <a:pt x="98" y="84"/>
                  </a:lnTo>
                  <a:lnTo>
                    <a:pt x="87" y="90"/>
                  </a:lnTo>
                  <a:lnTo>
                    <a:pt x="77" y="90"/>
                  </a:lnTo>
                  <a:lnTo>
                    <a:pt x="79" y="100"/>
                  </a:lnTo>
                  <a:lnTo>
                    <a:pt x="79" y="108"/>
                  </a:lnTo>
                  <a:lnTo>
                    <a:pt x="77" y="116"/>
                  </a:lnTo>
                  <a:lnTo>
                    <a:pt x="69" y="126"/>
                  </a:lnTo>
                  <a:lnTo>
                    <a:pt x="56" y="140"/>
                  </a:lnTo>
                  <a:lnTo>
                    <a:pt x="64" y="140"/>
                  </a:lnTo>
                  <a:lnTo>
                    <a:pt x="69" y="142"/>
                  </a:lnTo>
                  <a:lnTo>
                    <a:pt x="69" y="145"/>
                  </a:lnTo>
                  <a:lnTo>
                    <a:pt x="69" y="150"/>
                  </a:lnTo>
                  <a:lnTo>
                    <a:pt x="64" y="153"/>
                  </a:lnTo>
                  <a:lnTo>
                    <a:pt x="56" y="153"/>
                  </a:lnTo>
                  <a:lnTo>
                    <a:pt x="45" y="153"/>
                  </a:lnTo>
                  <a:lnTo>
                    <a:pt x="35" y="158"/>
                  </a:lnTo>
                  <a:lnTo>
                    <a:pt x="27" y="161"/>
                  </a:lnTo>
                  <a:lnTo>
                    <a:pt x="21" y="166"/>
                  </a:lnTo>
                  <a:lnTo>
                    <a:pt x="21" y="169"/>
                  </a:lnTo>
                  <a:lnTo>
                    <a:pt x="19" y="171"/>
                  </a:lnTo>
                  <a:lnTo>
                    <a:pt x="19" y="179"/>
                  </a:lnTo>
                  <a:lnTo>
                    <a:pt x="21" y="187"/>
                  </a:lnTo>
                  <a:lnTo>
                    <a:pt x="19" y="193"/>
                  </a:lnTo>
                  <a:lnTo>
                    <a:pt x="19" y="195"/>
                  </a:lnTo>
                  <a:lnTo>
                    <a:pt x="21" y="203"/>
                  </a:lnTo>
                  <a:lnTo>
                    <a:pt x="21" y="211"/>
                  </a:lnTo>
                  <a:lnTo>
                    <a:pt x="21" y="222"/>
                  </a:lnTo>
                  <a:lnTo>
                    <a:pt x="21" y="229"/>
                  </a:lnTo>
                  <a:lnTo>
                    <a:pt x="29" y="232"/>
                  </a:lnTo>
                  <a:lnTo>
                    <a:pt x="37" y="237"/>
                  </a:lnTo>
                  <a:lnTo>
                    <a:pt x="37" y="240"/>
                  </a:lnTo>
                  <a:lnTo>
                    <a:pt x="43" y="245"/>
                  </a:lnTo>
                  <a:lnTo>
                    <a:pt x="37" y="248"/>
                  </a:lnTo>
                  <a:lnTo>
                    <a:pt x="29" y="253"/>
                  </a:lnTo>
                  <a:lnTo>
                    <a:pt x="27" y="256"/>
                  </a:lnTo>
                  <a:lnTo>
                    <a:pt x="27" y="259"/>
                  </a:lnTo>
                  <a:lnTo>
                    <a:pt x="29" y="264"/>
                  </a:lnTo>
                  <a:lnTo>
                    <a:pt x="35" y="272"/>
                  </a:lnTo>
                  <a:lnTo>
                    <a:pt x="29" y="282"/>
                  </a:lnTo>
                  <a:lnTo>
                    <a:pt x="27" y="285"/>
                  </a:lnTo>
                  <a:lnTo>
                    <a:pt x="21" y="285"/>
                  </a:lnTo>
                  <a:lnTo>
                    <a:pt x="19" y="290"/>
                  </a:lnTo>
                  <a:lnTo>
                    <a:pt x="16" y="293"/>
                  </a:lnTo>
                  <a:lnTo>
                    <a:pt x="16" y="298"/>
                  </a:lnTo>
                  <a:lnTo>
                    <a:pt x="11" y="301"/>
                  </a:lnTo>
                  <a:lnTo>
                    <a:pt x="16" y="306"/>
                  </a:lnTo>
                  <a:lnTo>
                    <a:pt x="16" y="317"/>
                  </a:lnTo>
                  <a:lnTo>
                    <a:pt x="11" y="319"/>
                  </a:lnTo>
                  <a:lnTo>
                    <a:pt x="8" y="325"/>
                  </a:lnTo>
                  <a:lnTo>
                    <a:pt x="3" y="319"/>
                  </a:lnTo>
                  <a:lnTo>
                    <a:pt x="3" y="317"/>
                  </a:lnTo>
                  <a:lnTo>
                    <a:pt x="0" y="317"/>
                  </a:lnTo>
                  <a:lnTo>
                    <a:pt x="0" y="317"/>
                  </a:lnTo>
                  <a:lnTo>
                    <a:pt x="0" y="319"/>
                  </a:lnTo>
                  <a:lnTo>
                    <a:pt x="0" y="327"/>
                  </a:lnTo>
                  <a:lnTo>
                    <a:pt x="0" y="335"/>
                  </a:lnTo>
                  <a:lnTo>
                    <a:pt x="0" y="340"/>
                  </a:lnTo>
                  <a:lnTo>
                    <a:pt x="3" y="340"/>
                  </a:lnTo>
                  <a:lnTo>
                    <a:pt x="8" y="343"/>
                  </a:lnTo>
                  <a:lnTo>
                    <a:pt x="8" y="340"/>
                  </a:lnTo>
                  <a:lnTo>
                    <a:pt x="11" y="340"/>
                  </a:lnTo>
                  <a:lnTo>
                    <a:pt x="8" y="343"/>
                  </a:lnTo>
                  <a:lnTo>
                    <a:pt x="11" y="343"/>
                  </a:lnTo>
                  <a:lnTo>
                    <a:pt x="19" y="343"/>
                  </a:lnTo>
                  <a:lnTo>
                    <a:pt x="16" y="351"/>
                  </a:lnTo>
                  <a:lnTo>
                    <a:pt x="16" y="359"/>
                  </a:lnTo>
                  <a:lnTo>
                    <a:pt x="16" y="362"/>
                  </a:lnTo>
                  <a:lnTo>
                    <a:pt x="19" y="367"/>
                  </a:lnTo>
                  <a:lnTo>
                    <a:pt x="19" y="372"/>
                  </a:lnTo>
                  <a:lnTo>
                    <a:pt x="21" y="372"/>
                  </a:lnTo>
                  <a:lnTo>
                    <a:pt x="27" y="380"/>
                  </a:lnTo>
                  <a:lnTo>
                    <a:pt x="37" y="393"/>
                  </a:lnTo>
                  <a:lnTo>
                    <a:pt x="45" y="399"/>
                  </a:lnTo>
                  <a:lnTo>
                    <a:pt x="45" y="404"/>
                  </a:lnTo>
                  <a:lnTo>
                    <a:pt x="37" y="404"/>
                  </a:lnTo>
                  <a:lnTo>
                    <a:pt x="43" y="412"/>
                  </a:lnTo>
                  <a:lnTo>
                    <a:pt x="35" y="412"/>
                  </a:lnTo>
                  <a:lnTo>
                    <a:pt x="37" y="420"/>
                  </a:lnTo>
                  <a:lnTo>
                    <a:pt x="45" y="428"/>
                  </a:lnTo>
                  <a:lnTo>
                    <a:pt x="50" y="433"/>
                  </a:lnTo>
                  <a:lnTo>
                    <a:pt x="45" y="441"/>
                  </a:lnTo>
                  <a:lnTo>
                    <a:pt x="72" y="438"/>
                  </a:lnTo>
                  <a:lnTo>
                    <a:pt x="79" y="441"/>
                  </a:lnTo>
                  <a:lnTo>
                    <a:pt x="82" y="441"/>
                  </a:lnTo>
                  <a:lnTo>
                    <a:pt x="82" y="438"/>
                  </a:lnTo>
                  <a:lnTo>
                    <a:pt x="79" y="430"/>
                  </a:lnTo>
                  <a:lnTo>
                    <a:pt x="79" y="428"/>
                  </a:lnTo>
                  <a:lnTo>
                    <a:pt x="82" y="422"/>
                  </a:lnTo>
                  <a:lnTo>
                    <a:pt x="87" y="420"/>
                  </a:lnTo>
                  <a:lnTo>
                    <a:pt x="95" y="420"/>
                  </a:lnTo>
                  <a:lnTo>
                    <a:pt x="95" y="414"/>
                  </a:lnTo>
                  <a:lnTo>
                    <a:pt x="103" y="414"/>
                  </a:lnTo>
                  <a:lnTo>
                    <a:pt x="109" y="414"/>
                  </a:lnTo>
                  <a:lnTo>
                    <a:pt x="116" y="414"/>
                  </a:lnTo>
                  <a:lnTo>
                    <a:pt x="124" y="414"/>
                  </a:lnTo>
                  <a:lnTo>
                    <a:pt x="130" y="406"/>
                  </a:lnTo>
                  <a:lnTo>
                    <a:pt x="135" y="396"/>
                  </a:lnTo>
                  <a:lnTo>
                    <a:pt x="135" y="388"/>
                  </a:lnTo>
                  <a:lnTo>
                    <a:pt x="140" y="385"/>
                  </a:lnTo>
                  <a:lnTo>
                    <a:pt x="140" y="377"/>
                  </a:lnTo>
                  <a:lnTo>
                    <a:pt x="143" y="372"/>
                  </a:lnTo>
                  <a:lnTo>
                    <a:pt x="143" y="369"/>
                  </a:lnTo>
                  <a:lnTo>
                    <a:pt x="140" y="367"/>
                  </a:lnTo>
                  <a:lnTo>
                    <a:pt x="143" y="362"/>
                  </a:lnTo>
                  <a:lnTo>
                    <a:pt x="140" y="359"/>
                  </a:lnTo>
                  <a:lnTo>
                    <a:pt x="135" y="354"/>
                  </a:lnTo>
                  <a:lnTo>
                    <a:pt x="143" y="359"/>
                  </a:lnTo>
                  <a:lnTo>
                    <a:pt x="143" y="354"/>
                  </a:lnTo>
                  <a:lnTo>
                    <a:pt x="140" y="354"/>
                  </a:lnTo>
                  <a:lnTo>
                    <a:pt x="143" y="351"/>
                  </a:lnTo>
                  <a:lnTo>
                    <a:pt x="143" y="343"/>
                  </a:lnTo>
                  <a:lnTo>
                    <a:pt x="132" y="335"/>
                  </a:lnTo>
                  <a:lnTo>
                    <a:pt x="140" y="340"/>
                  </a:lnTo>
                  <a:lnTo>
                    <a:pt x="148" y="335"/>
                  </a:lnTo>
                  <a:lnTo>
                    <a:pt x="140" y="332"/>
                  </a:lnTo>
                  <a:lnTo>
                    <a:pt x="143" y="332"/>
                  </a:lnTo>
                  <a:lnTo>
                    <a:pt x="148" y="332"/>
                  </a:lnTo>
                  <a:lnTo>
                    <a:pt x="151" y="332"/>
                  </a:lnTo>
                  <a:lnTo>
                    <a:pt x="151" y="327"/>
                  </a:lnTo>
                  <a:lnTo>
                    <a:pt x="156" y="327"/>
                  </a:lnTo>
                  <a:lnTo>
                    <a:pt x="164" y="327"/>
                  </a:lnTo>
                  <a:lnTo>
                    <a:pt x="159" y="325"/>
                  </a:lnTo>
                  <a:lnTo>
                    <a:pt x="164" y="325"/>
                  </a:lnTo>
                  <a:lnTo>
                    <a:pt x="164" y="319"/>
                  </a:lnTo>
                  <a:lnTo>
                    <a:pt x="167" y="325"/>
                  </a:lnTo>
                  <a:lnTo>
                    <a:pt x="164" y="317"/>
                  </a:lnTo>
                  <a:lnTo>
                    <a:pt x="167" y="319"/>
                  </a:lnTo>
                  <a:lnTo>
                    <a:pt x="169" y="325"/>
                  </a:lnTo>
                  <a:lnTo>
                    <a:pt x="175" y="319"/>
                  </a:lnTo>
                  <a:lnTo>
                    <a:pt x="177" y="317"/>
                  </a:lnTo>
                  <a:lnTo>
                    <a:pt x="185" y="311"/>
                  </a:lnTo>
                  <a:lnTo>
                    <a:pt x="185" y="309"/>
                  </a:lnTo>
                  <a:lnTo>
                    <a:pt x="182" y="309"/>
                  </a:lnTo>
                  <a:lnTo>
                    <a:pt x="177" y="309"/>
                  </a:lnTo>
                  <a:lnTo>
                    <a:pt x="175" y="306"/>
                  </a:lnTo>
                  <a:lnTo>
                    <a:pt x="182" y="306"/>
                  </a:lnTo>
                  <a:lnTo>
                    <a:pt x="190" y="301"/>
                  </a:lnTo>
                  <a:lnTo>
                    <a:pt x="193" y="298"/>
                  </a:lnTo>
                  <a:lnTo>
                    <a:pt x="201" y="293"/>
                  </a:lnTo>
                  <a:lnTo>
                    <a:pt x="193" y="290"/>
                  </a:lnTo>
                  <a:lnTo>
                    <a:pt x="196" y="290"/>
                  </a:lnTo>
                  <a:lnTo>
                    <a:pt x="196" y="285"/>
                  </a:lnTo>
                  <a:lnTo>
                    <a:pt x="193" y="282"/>
                  </a:lnTo>
                  <a:lnTo>
                    <a:pt x="185" y="280"/>
                  </a:lnTo>
                  <a:lnTo>
                    <a:pt x="177" y="274"/>
                  </a:lnTo>
                  <a:lnTo>
                    <a:pt x="169" y="272"/>
                  </a:lnTo>
                  <a:lnTo>
                    <a:pt x="169" y="266"/>
                  </a:lnTo>
                  <a:lnTo>
                    <a:pt x="167" y="266"/>
                  </a:lnTo>
                  <a:lnTo>
                    <a:pt x="164" y="266"/>
                  </a:lnTo>
                  <a:lnTo>
                    <a:pt x="159" y="264"/>
                  </a:lnTo>
                  <a:lnTo>
                    <a:pt x="151" y="264"/>
                  </a:lnTo>
                  <a:lnTo>
                    <a:pt x="156" y="259"/>
                  </a:lnTo>
                  <a:lnTo>
                    <a:pt x="151" y="256"/>
                  </a:lnTo>
                  <a:lnTo>
                    <a:pt x="148" y="248"/>
                  </a:lnTo>
                  <a:lnTo>
                    <a:pt x="148" y="245"/>
                  </a:lnTo>
                  <a:lnTo>
                    <a:pt x="148" y="240"/>
                  </a:lnTo>
                  <a:lnTo>
                    <a:pt x="148" y="237"/>
                  </a:lnTo>
                  <a:lnTo>
                    <a:pt x="148" y="232"/>
                  </a:lnTo>
                  <a:lnTo>
                    <a:pt x="151" y="229"/>
                  </a:lnTo>
                  <a:lnTo>
                    <a:pt x="156" y="232"/>
                  </a:lnTo>
                  <a:lnTo>
                    <a:pt x="156" y="229"/>
                  </a:lnTo>
                  <a:lnTo>
                    <a:pt x="151" y="222"/>
                  </a:lnTo>
                  <a:lnTo>
                    <a:pt x="156" y="219"/>
                  </a:lnTo>
                  <a:lnTo>
                    <a:pt x="159" y="214"/>
                  </a:lnTo>
                  <a:lnTo>
                    <a:pt x="151" y="211"/>
                  </a:lnTo>
                  <a:lnTo>
                    <a:pt x="151" y="203"/>
                  </a:lnTo>
                  <a:lnTo>
                    <a:pt x="156" y="206"/>
                  </a:lnTo>
                  <a:lnTo>
                    <a:pt x="164" y="203"/>
                  </a:lnTo>
                  <a:lnTo>
                    <a:pt x="167" y="203"/>
                  </a:lnTo>
                  <a:lnTo>
                    <a:pt x="167" y="195"/>
                  </a:lnTo>
                  <a:lnTo>
                    <a:pt x="164" y="193"/>
                  </a:lnTo>
                  <a:lnTo>
                    <a:pt x="159" y="185"/>
                  </a:lnTo>
                  <a:lnTo>
                    <a:pt x="164" y="187"/>
                  </a:lnTo>
                  <a:lnTo>
                    <a:pt x="164" y="193"/>
                  </a:lnTo>
                  <a:lnTo>
                    <a:pt x="169" y="193"/>
                  </a:lnTo>
                  <a:lnTo>
                    <a:pt x="175" y="193"/>
                  </a:lnTo>
                  <a:lnTo>
                    <a:pt x="177" y="193"/>
                  </a:lnTo>
                  <a:lnTo>
                    <a:pt x="177" y="187"/>
                  </a:lnTo>
                  <a:lnTo>
                    <a:pt x="175" y="187"/>
                  </a:lnTo>
                  <a:lnTo>
                    <a:pt x="182" y="185"/>
                  </a:lnTo>
                  <a:lnTo>
                    <a:pt x="193" y="179"/>
                  </a:lnTo>
                  <a:lnTo>
                    <a:pt x="201" y="171"/>
                  </a:lnTo>
                  <a:lnTo>
                    <a:pt x="204" y="171"/>
                  </a:lnTo>
                  <a:lnTo>
                    <a:pt x="209" y="171"/>
                  </a:lnTo>
                  <a:lnTo>
                    <a:pt x="212" y="169"/>
                  </a:lnTo>
                  <a:lnTo>
                    <a:pt x="217" y="169"/>
                  </a:lnTo>
                  <a:lnTo>
                    <a:pt x="222" y="161"/>
                  </a:lnTo>
                  <a:lnTo>
                    <a:pt x="222" y="166"/>
                  </a:lnTo>
                  <a:lnTo>
                    <a:pt x="227" y="161"/>
                  </a:lnTo>
                  <a:lnTo>
                    <a:pt x="235" y="153"/>
                  </a:lnTo>
                  <a:lnTo>
                    <a:pt x="243" y="145"/>
                  </a:lnTo>
                  <a:lnTo>
                    <a:pt x="248" y="142"/>
                  </a:lnTo>
                  <a:lnTo>
                    <a:pt x="243" y="134"/>
                  </a:lnTo>
                  <a:lnTo>
                    <a:pt x="243" y="132"/>
                  </a:lnTo>
                  <a:lnTo>
                    <a:pt x="238" y="126"/>
                  </a:lnTo>
                  <a:lnTo>
                    <a:pt x="243" y="126"/>
                  </a:lnTo>
                  <a:lnTo>
                    <a:pt x="248" y="124"/>
                  </a:lnTo>
                  <a:lnTo>
                    <a:pt x="248" y="119"/>
                  </a:lnTo>
                  <a:lnTo>
                    <a:pt x="248" y="116"/>
                  </a:lnTo>
                  <a:lnTo>
                    <a:pt x="246" y="113"/>
                  </a:lnTo>
                  <a:lnTo>
                    <a:pt x="254" y="113"/>
                  </a:lnTo>
                  <a:lnTo>
                    <a:pt x="256" y="108"/>
                  </a:lnTo>
                  <a:lnTo>
                    <a:pt x="254" y="108"/>
                  </a:lnTo>
                  <a:lnTo>
                    <a:pt x="259" y="105"/>
                  </a:lnTo>
                  <a:lnTo>
                    <a:pt x="270" y="108"/>
                  </a:lnTo>
                  <a:lnTo>
                    <a:pt x="264" y="105"/>
                  </a:lnTo>
                  <a:lnTo>
                    <a:pt x="264" y="100"/>
                  </a:lnTo>
                  <a:lnTo>
                    <a:pt x="264" y="97"/>
                  </a:lnTo>
                  <a:lnTo>
                    <a:pt x="270" y="97"/>
                  </a:lnTo>
                  <a:lnTo>
                    <a:pt x="272" y="100"/>
                  </a:lnTo>
                  <a:lnTo>
                    <a:pt x="278" y="97"/>
                  </a:lnTo>
                  <a:lnTo>
                    <a:pt x="288" y="100"/>
                  </a:lnTo>
                  <a:lnTo>
                    <a:pt x="283" y="97"/>
                  </a:lnTo>
                  <a:lnTo>
                    <a:pt x="291" y="100"/>
                  </a:lnTo>
                  <a:lnTo>
                    <a:pt x="296" y="100"/>
                  </a:lnTo>
                  <a:lnTo>
                    <a:pt x="307" y="97"/>
                  </a:lnTo>
                  <a:lnTo>
                    <a:pt x="307" y="97"/>
                  </a:lnTo>
                  <a:lnTo>
                    <a:pt x="307" y="97"/>
                  </a:lnTo>
                  <a:lnTo>
                    <a:pt x="307" y="97"/>
                  </a:lnTo>
                  <a:lnTo>
                    <a:pt x="307" y="97"/>
                  </a:lnTo>
                  <a:lnTo>
                    <a:pt x="307" y="97"/>
                  </a:lnTo>
                  <a:lnTo>
                    <a:pt x="307" y="97"/>
                  </a:lnTo>
                  <a:close/>
                  <a:moveTo>
                    <a:pt x="217" y="259"/>
                  </a:moveTo>
                  <a:lnTo>
                    <a:pt x="217" y="256"/>
                  </a:lnTo>
                  <a:lnTo>
                    <a:pt x="214" y="259"/>
                  </a:lnTo>
                  <a:lnTo>
                    <a:pt x="217" y="259"/>
                  </a:lnTo>
                  <a:lnTo>
                    <a:pt x="217" y="261"/>
                  </a:lnTo>
                  <a:lnTo>
                    <a:pt x="214" y="259"/>
                  </a:lnTo>
                  <a:lnTo>
                    <a:pt x="214" y="264"/>
                  </a:lnTo>
                  <a:lnTo>
                    <a:pt x="217" y="264"/>
                  </a:lnTo>
                  <a:lnTo>
                    <a:pt x="219" y="266"/>
                  </a:lnTo>
                  <a:lnTo>
                    <a:pt x="222" y="264"/>
                  </a:lnTo>
                  <a:lnTo>
                    <a:pt x="219" y="264"/>
                  </a:lnTo>
                  <a:lnTo>
                    <a:pt x="219" y="261"/>
                  </a:lnTo>
                  <a:lnTo>
                    <a:pt x="219" y="261"/>
                  </a:lnTo>
                  <a:lnTo>
                    <a:pt x="222" y="261"/>
                  </a:lnTo>
                  <a:lnTo>
                    <a:pt x="222" y="259"/>
                  </a:lnTo>
                  <a:lnTo>
                    <a:pt x="219" y="259"/>
                  </a:lnTo>
                  <a:lnTo>
                    <a:pt x="217" y="259"/>
                  </a:lnTo>
                  <a:lnTo>
                    <a:pt x="217" y="259"/>
                  </a:lnTo>
                  <a:lnTo>
                    <a:pt x="217" y="259"/>
                  </a:lnTo>
                  <a:lnTo>
                    <a:pt x="217" y="259"/>
                  </a:lnTo>
                  <a:lnTo>
                    <a:pt x="217" y="259"/>
                  </a:lnTo>
                  <a:lnTo>
                    <a:pt x="217" y="259"/>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39" name="Freeform 40">
              <a:extLst>
                <a:ext uri="{FF2B5EF4-FFF2-40B4-BE49-F238E27FC236}">
                  <a16:creationId xmlns:a16="http://schemas.microsoft.com/office/drawing/2014/main" id="{438584C6-CA80-4C0A-B056-22998421ED8A}"/>
                </a:ext>
              </a:extLst>
            </p:cNvPr>
            <p:cNvSpPr>
              <a:spLocks/>
            </p:cNvSpPr>
            <p:nvPr/>
          </p:nvSpPr>
          <p:spPr bwMode="auto">
            <a:xfrm>
              <a:off x="6262688" y="2792562"/>
              <a:ext cx="30163" cy="38100"/>
            </a:xfrm>
            <a:custGeom>
              <a:avLst/>
              <a:gdLst>
                <a:gd name="T0" fmla="*/ 0 w 19"/>
                <a:gd name="T1" fmla="*/ 0 h 24"/>
                <a:gd name="T2" fmla="*/ 0 w 19"/>
                <a:gd name="T3" fmla="*/ 3 h 24"/>
                <a:gd name="T4" fmla="*/ 0 w 19"/>
                <a:gd name="T5" fmla="*/ 8 h 24"/>
                <a:gd name="T6" fmla="*/ 0 w 19"/>
                <a:gd name="T7" fmla="*/ 11 h 24"/>
                <a:gd name="T8" fmla="*/ 0 w 19"/>
                <a:gd name="T9" fmla="*/ 16 h 24"/>
                <a:gd name="T10" fmla="*/ 0 w 19"/>
                <a:gd name="T11" fmla="*/ 18 h 24"/>
                <a:gd name="T12" fmla="*/ 16 w 19"/>
                <a:gd name="T13" fmla="*/ 24 h 24"/>
                <a:gd name="T14" fmla="*/ 19 w 19"/>
                <a:gd name="T15" fmla="*/ 16 h 24"/>
                <a:gd name="T16" fmla="*/ 19 w 19"/>
                <a:gd name="T17" fmla="*/ 11 h 24"/>
                <a:gd name="T18" fmla="*/ 16 w 19"/>
                <a:gd name="T19" fmla="*/ 8 h 24"/>
                <a:gd name="T20" fmla="*/ 8 w 19"/>
                <a:gd name="T21" fmla="*/ 3 h 24"/>
                <a:gd name="T22" fmla="*/ 8 w 19"/>
                <a:gd name="T23" fmla="*/ 0 h 24"/>
                <a:gd name="T24" fmla="*/ 3 w 19"/>
                <a:gd name="T25" fmla="*/ 0 h 24"/>
                <a:gd name="T26" fmla="*/ 0 w 19"/>
                <a:gd name="T27" fmla="*/ 0 h 24"/>
                <a:gd name="T28" fmla="*/ 0 w 19"/>
                <a:gd name="T29" fmla="*/ 0 h 24"/>
                <a:gd name="T30" fmla="*/ 0 w 19"/>
                <a:gd name="T31" fmla="*/ 0 h 24"/>
                <a:gd name="T32" fmla="*/ 0 w 19"/>
                <a:gd name="T33" fmla="*/ 0 h 24"/>
                <a:gd name="T34" fmla="*/ 0 w 19"/>
                <a:gd name="T35" fmla="*/ 0 h 24"/>
                <a:gd name="T36" fmla="*/ 0 w 19"/>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4">
                  <a:moveTo>
                    <a:pt x="0" y="0"/>
                  </a:moveTo>
                  <a:lnTo>
                    <a:pt x="0" y="3"/>
                  </a:lnTo>
                  <a:lnTo>
                    <a:pt x="0" y="8"/>
                  </a:lnTo>
                  <a:lnTo>
                    <a:pt x="0" y="11"/>
                  </a:lnTo>
                  <a:lnTo>
                    <a:pt x="0" y="16"/>
                  </a:lnTo>
                  <a:lnTo>
                    <a:pt x="0" y="18"/>
                  </a:lnTo>
                  <a:lnTo>
                    <a:pt x="16" y="24"/>
                  </a:lnTo>
                  <a:lnTo>
                    <a:pt x="19" y="16"/>
                  </a:lnTo>
                  <a:lnTo>
                    <a:pt x="19" y="11"/>
                  </a:lnTo>
                  <a:lnTo>
                    <a:pt x="16" y="8"/>
                  </a:lnTo>
                  <a:lnTo>
                    <a:pt x="8" y="3"/>
                  </a:lnTo>
                  <a:lnTo>
                    <a:pt x="8" y="0"/>
                  </a:lnTo>
                  <a:lnTo>
                    <a:pt x="3" y="0"/>
                  </a:lnTo>
                  <a:lnTo>
                    <a:pt x="0" y="0"/>
                  </a:lnTo>
                  <a:lnTo>
                    <a:pt x="0" y="0"/>
                  </a:lnTo>
                  <a:lnTo>
                    <a:pt x="0" y="0"/>
                  </a:lnTo>
                  <a:lnTo>
                    <a:pt x="0" y="0"/>
                  </a:lnTo>
                  <a:lnTo>
                    <a:pt x="0" y="0"/>
                  </a:lnTo>
                  <a:lnTo>
                    <a:pt x="0" y="0"/>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0" name="Freeform 41">
              <a:extLst>
                <a:ext uri="{FF2B5EF4-FFF2-40B4-BE49-F238E27FC236}">
                  <a16:creationId xmlns:a16="http://schemas.microsoft.com/office/drawing/2014/main" id="{FCAC8FC8-72CB-4B95-952F-A22723D10AC2}"/>
                </a:ext>
              </a:extLst>
            </p:cNvPr>
            <p:cNvSpPr>
              <a:spLocks noEditPoints="1"/>
            </p:cNvSpPr>
            <p:nvPr/>
          </p:nvSpPr>
          <p:spPr bwMode="auto">
            <a:xfrm>
              <a:off x="5789613" y="2738587"/>
              <a:ext cx="636588" cy="549275"/>
            </a:xfrm>
            <a:custGeom>
              <a:avLst/>
              <a:gdLst>
                <a:gd name="T0" fmla="*/ 375 w 401"/>
                <a:gd name="T1" fmla="*/ 306 h 346"/>
                <a:gd name="T2" fmla="*/ 378 w 401"/>
                <a:gd name="T3" fmla="*/ 322 h 346"/>
                <a:gd name="T4" fmla="*/ 388 w 401"/>
                <a:gd name="T5" fmla="*/ 346 h 346"/>
                <a:gd name="T6" fmla="*/ 396 w 401"/>
                <a:gd name="T7" fmla="*/ 285 h 346"/>
                <a:gd name="T8" fmla="*/ 349 w 401"/>
                <a:gd name="T9" fmla="*/ 68 h 346"/>
                <a:gd name="T10" fmla="*/ 333 w 401"/>
                <a:gd name="T11" fmla="*/ 66 h 346"/>
                <a:gd name="T12" fmla="*/ 298 w 401"/>
                <a:gd name="T13" fmla="*/ 52 h 346"/>
                <a:gd name="T14" fmla="*/ 272 w 401"/>
                <a:gd name="T15" fmla="*/ 31 h 346"/>
                <a:gd name="T16" fmla="*/ 253 w 401"/>
                <a:gd name="T17" fmla="*/ 31 h 346"/>
                <a:gd name="T18" fmla="*/ 238 w 401"/>
                <a:gd name="T19" fmla="*/ 23 h 346"/>
                <a:gd name="T20" fmla="*/ 211 w 401"/>
                <a:gd name="T21" fmla="*/ 8 h 346"/>
                <a:gd name="T22" fmla="*/ 195 w 401"/>
                <a:gd name="T23" fmla="*/ 0 h 346"/>
                <a:gd name="T24" fmla="*/ 182 w 401"/>
                <a:gd name="T25" fmla="*/ 31 h 346"/>
                <a:gd name="T26" fmla="*/ 140 w 401"/>
                <a:gd name="T27" fmla="*/ 52 h 346"/>
                <a:gd name="T28" fmla="*/ 132 w 401"/>
                <a:gd name="T29" fmla="*/ 60 h 346"/>
                <a:gd name="T30" fmla="*/ 100 w 401"/>
                <a:gd name="T31" fmla="*/ 52 h 346"/>
                <a:gd name="T32" fmla="*/ 87 w 401"/>
                <a:gd name="T33" fmla="*/ 52 h 346"/>
                <a:gd name="T34" fmla="*/ 95 w 401"/>
                <a:gd name="T35" fmla="*/ 84 h 346"/>
                <a:gd name="T36" fmla="*/ 79 w 401"/>
                <a:gd name="T37" fmla="*/ 87 h 346"/>
                <a:gd name="T38" fmla="*/ 53 w 401"/>
                <a:gd name="T39" fmla="*/ 84 h 346"/>
                <a:gd name="T40" fmla="*/ 11 w 401"/>
                <a:gd name="T41" fmla="*/ 84 h 346"/>
                <a:gd name="T42" fmla="*/ 8 w 401"/>
                <a:gd name="T43" fmla="*/ 95 h 346"/>
                <a:gd name="T44" fmla="*/ 3 w 401"/>
                <a:gd name="T45" fmla="*/ 105 h 346"/>
                <a:gd name="T46" fmla="*/ 34 w 401"/>
                <a:gd name="T47" fmla="*/ 119 h 346"/>
                <a:gd name="T48" fmla="*/ 45 w 401"/>
                <a:gd name="T49" fmla="*/ 124 h 346"/>
                <a:gd name="T50" fmla="*/ 61 w 401"/>
                <a:gd name="T51" fmla="*/ 124 h 346"/>
                <a:gd name="T52" fmla="*/ 71 w 401"/>
                <a:gd name="T53" fmla="*/ 132 h 346"/>
                <a:gd name="T54" fmla="*/ 79 w 401"/>
                <a:gd name="T55" fmla="*/ 158 h 346"/>
                <a:gd name="T56" fmla="*/ 98 w 401"/>
                <a:gd name="T57" fmla="*/ 185 h 346"/>
                <a:gd name="T58" fmla="*/ 98 w 401"/>
                <a:gd name="T59" fmla="*/ 192 h 346"/>
                <a:gd name="T60" fmla="*/ 90 w 401"/>
                <a:gd name="T61" fmla="*/ 235 h 346"/>
                <a:gd name="T62" fmla="*/ 74 w 401"/>
                <a:gd name="T63" fmla="*/ 272 h 346"/>
                <a:gd name="T64" fmla="*/ 90 w 401"/>
                <a:gd name="T65" fmla="*/ 285 h 346"/>
                <a:gd name="T66" fmla="*/ 121 w 401"/>
                <a:gd name="T67" fmla="*/ 295 h 346"/>
                <a:gd name="T68" fmla="*/ 143 w 401"/>
                <a:gd name="T69" fmla="*/ 293 h 346"/>
                <a:gd name="T70" fmla="*/ 166 w 401"/>
                <a:gd name="T71" fmla="*/ 295 h 346"/>
                <a:gd name="T72" fmla="*/ 187 w 401"/>
                <a:gd name="T73" fmla="*/ 306 h 346"/>
                <a:gd name="T74" fmla="*/ 209 w 401"/>
                <a:gd name="T75" fmla="*/ 303 h 346"/>
                <a:gd name="T76" fmla="*/ 214 w 401"/>
                <a:gd name="T77" fmla="*/ 280 h 346"/>
                <a:gd name="T78" fmla="*/ 253 w 401"/>
                <a:gd name="T79" fmla="*/ 269 h 346"/>
                <a:gd name="T80" fmla="*/ 272 w 401"/>
                <a:gd name="T81" fmla="*/ 269 h 346"/>
                <a:gd name="T82" fmla="*/ 275 w 401"/>
                <a:gd name="T83" fmla="*/ 272 h 346"/>
                <a:gd name="T84" fmla="*/ 301 w 401"/>
                <a:gd name="T85" fmla="*/ 280 h 346"/>
                <a:gd name="T86" fmla="*/ 341 w 401"/>
                <a:gd name="T87" fmla="*/ 258 h 346"/>
                <a:gd name="T88" fmla="*/ 349 w 401"/>
                <a:gd name="T89" fmla="*/ 243 h 346"/>
                <a:gd name="T90" fmla="*/ 325 w 401"/>
                <a:gd name="T91" fmla="*/ 235 h 346"/>
                <a:gd name="T92" fmla="*/ 317 w 401"/>
                <a:gd name="T93" fmla="*/ 211 h 346"/>
                <a:gd name="T94" fmla="*/ 325 w 401"/>
                <a:gd name="T95" fmla="*/ 185 h 346"/>
                <a:gd name="T96" fmla="*/ 322 w 401"/>
                <a:gd name="T97" fmla="*/ 163 h 346"/>
                <a:gd name="T98" fmla="*/ 306 w 401"/>
                <a:gd name="T99" fmla="*/ 171 h 346"/>
                <a:gd name="T100" fmla="*/ 309 w 401"/>
                <a:gd name="T101" fmla="*/ 150 h 346"/>
                <a:gd name="T102" fmla="*/ 327 w 401"/>
                <a:gd name="T103" fmla="*/ 124 h 346"/>
                <a:gd name="T104" fmla="*/ 349 w 401"/>
                <a:gd name="T105" fmla="*/ 121 h 346"/>
                <a:gd name="T106" fmla="*/ 351 w 401"/>
                <a:gd name="T107" fmla="*/ 95 h 346"/>
                <a:gd name="T108" fmla="*/ 354 w 401"/>
                <a:gd name="T109" fmla="*/ 7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 h="346">
                  <a:moveTo>
                    <a:pt x="396" y="285"/>
                  </a:moveTo>
                  <a:lnTo>
                    <a:pt x="393" y="288"/>
                  </a:lnTo>
                  <a:lnTo>
                    <a:pt x="393" y="295"/>
                  </a:lnTo>
                  <a:lnTo>
                    <a:pt x="378" y="298"/>
                  </a:lnTo>
                  <a:lnTo>
                    <a:pt x="375" y="306"/>
                  </a:lnTo>
                  <a:lnTo>
                    <a:pt x="375" y="311"/>
                  </a:lnTo>
                  <a:lnTo>
                    <a:pt x="375" y="314"/>
                  </a:lnTo>
                  <a:lnTo>
                    <a:pt x="378" y="319"/>
                  </a:lnTo>
                  <a:lnTo>
                    <a:pt x="375" y="322"/>
                  </a:lnTo>
                  <a:lnTo>
                    <a:pt x="378" y="322"/>
                  </a:lnTo>
                  <a:lnTo>
                    <a:pt x="375" y="330"/>
                  </a:lnTo>
                  <a:lnTo>
                    <a:pt x="383" y="332"/>
                  </a:lnTo>
                  <a:lnTo>
                    <a:pt x="378" y="332"/>
                  </a:lnTo>
                  <a:lnTo>
                    <a:pt x="383" y="338"/>
                  </a:lnTo>
                  <a:lnTo>
                    <a:pt x="388" y="346"/>
                  </a:lnTo>
                  <a:lnTo>
                    <a:pt x="401" y="314"/>
                  </a:lnTo>
                  <a:lnTo>
                    <a:pt x="401" y="298"/>
                  </a:lnTo>
                  <a:lnTo>
                    <a:pt x="396" y="285"/>
                  </a:lnTo>
                  <a:lnTo>
                    <a:pt x="396" y="285"/>
                  </a:lnTo>
                  <a:lnTo>
                    <a:pt x="396" y="285"/>
                  </a:lnTo>
                  <a:lnTo>
                    <a:pt x="396" y="285"/>
                  </a:lnTo>
                  <a:lnTo>
                    <a:pt x="396" y="285"/>
                  </a:lnTo>
                  <a:lnTo>
                    <a:pt x="396" y="285"/>
                  </a:lnTo>
                  <a:close/>
                  <a:moveTo>
                    <a:pt x="354" y="71"/>
                  </a:moveTo>
                  <a:lnTo>
                    <a:pt x="349" y="68"/>
                  </a:lnTo>
                  <a:lnTo>
                    <a:pt x="343" y="68"/>
                  </a:lnTo>
                  <a:lnTo>
                    <a:pt x="341" y="68"/>
                  </a:lnTo>
                  <a:lnTo>
                    <a:pt x="335" y="68"/>
                  </a:lnTo>
                  <a:lnTo>
                    <a:pt x="333" y="68"/>
                  </a:lnTo>
                  <a:lnTo>
                    <a:pt x="333" y="66"/>
                  </a:lnTo>
                  <a:lnTo>
                    <a:pt x="327" y="66"/>
                  </a:lnTo>
                  <a:lnTo>
                    <a:pt x="325" y="68"/>
                  </a:lnTo>
                  <a:lnTo>
                    <a:pt x="322" y="60"/>
                  </a:lnTo>
                  <a:lnTo>
                    <a:pt x="314" y="58"/>
                  </a:lnTo>
                  <a:lnTo>
                    <a:pt x="298" y="52"/>
                  </a:lnTo>
                  <a:lnTo>
                    <a:pt x="288" y="52"/>
                  </a:lnTo>
                  <a:lnTo>
                    <a:pt x="283" y="50"/>
                  </a:lnTo>
                  <a:lnTo>
                    <a:pt x="272" y="45"/>
                  </a:lnTo>
                  <a:lnTo>
                    <a:pt x="272" y="37"/>
                  </a:lnTo>
                  <a:lnTo>
                    <a:pt x="272" y="31"/>
                  </a:lnTo>
                  <a:lnTo>
                    <a:pt x="264" y="37"/>
                  </a:lnTo>
                  <a:lnTo>
                    <a:pt x="261" y="37"/>
                  </a:lnTo>
                  <a:lnTo>
                    <a:pt x="256" y="37"/>
                  </a:lnTo>
                  <a:lnTo>
                    <a:pt x="253" y="37"/>
                  </a:lnTo>
                  <a:lnTo>
                    <a:pt x="253" y="31"/>
                  </a:lnTo>
                  <a:lnTo>
                    <a:pt x="253" y="26"/>
                  </a:lnTo>
                  <a:lnTo>
                    <a:pt x="248" y="26"/>
                  </a:lnTo>
                  <a:lnTo>
                    <a:pt x="246" y="26"/>
                  </a:lnTo>
                  <a:lnTo>
                    <a:pt x="240" y="26"/>
                  </a:lnTo>
                  <a:lnTo>
                    <a:pt x="238" y="23"/>
                  </a:lnTo>
                  <a:lnTo>
                    <a:pt x="235" y="18"/>
                  </a:lnTo>
                  <a:lnTo>
                    <a:pt x="230" y="18"/>
                  </a:lnTo>
                  <a:lnTo>
                    <a:pt x="227" y="16"/>
                  </a:lnTo>
                  <a:lnTo>
                    <a:pt x="214" y="10"/>
                  </a:lnTo>
                  <a:lnTo>
                    <a:pt x="211" y="8"/>
                  </a:lnTo>
                  <a:lnTo>
                    <a:pt x="211" y="5"/>
                  </a:lnTo>
                  <a:lnTo>
                    <a:pt x="211" y="0"/>
                  </a:lnTo>
                  <a:lnTo>
                    <a:pt x="209" y="0"/>
                  </a:lnTo>
                  <a:lnTo>
                    <a:pt x="203" y="0"/>
                  </a:lnTo>
                  <a:lnTo>
                    <a:pt x="195" y="0"/>
                  </a:lnTo>
                  <a:lnTo>
                    <a:pt x="185" y="8"/>
                  </a:lnTo>
                  <a:lnTo>
                    <a:pt x="182" y="18"/>
                  </a:lnTo>
                  <a:lnTo>
                    <a:pt x="182" y="26"/>
                  </a:lnTo>
                  <a:lnTo>
                    <a:pt x="185" y="31"/>
                  </a:lnTo>
                  <a:lnTo>
                    <a:pt x="182" y="31"/>
                  </a:lnTo>
                  <a:lnTo>
                    <a:pt x="177" y="34"/>
                  </a:lnTo>
                  <a:lnTo>
                    <a:pt x="169" y="37"/>
                  </a:lnTo>
                  <a:lnTo>
                    <a:pt x="151" y="45"/>
                  </a:lnTo>
                  <a:lnTo>
                    <a:pt x="143" y="50"/>
                  </a:lnTo>
                  <a:lnTo>
                    <a:pt x="140" y="52"/>
                  </a:lnTo>
                  <a:lnTo>
                    <a:pt x="140" y="58"/>
                  </a:lnTo>
                  <a:lnTo>
                    <a:pt x="148" y="58"/>
                  </a:lnTo>
                  <a:lnTo>
                    <a:pt x="151" y="58"/>
                  </a:lnTo>
                  <a:lnTo>
                    <a:pt x="140" y="60"/>
                  </a:lnTo>
                  <a:lnTo>
                    <a:pt x="132" y="60"/>
                  </a:lnTo>
                  <a:lnTo>
                    <a:pt x="124" y="60"/>
                  </a:lnTo>
                  <a:lnTo>
                    <a:pt x="114" y="60"/>
                  </a:lnTo>
                  <a:lnTo>
                    <a:pt x="106" y="60"/>
                  </a:lnTo>
                  <a:lnTo>
                    <a:pt x="100" y="58"/>
                  </a:lnTo>
                  <a:lnTo>
                    <a:pt x="100" y="52"/>
                  </a:lnTo>
                  <a:lnTo>
                    <a:pt x="100" y="50"/>
                  </a:lnTo>
                  <a:lnTo>
                    <a:pt x="95" y="50"/>
                  </a:lnTo>
                  <a:lnTo>
                    <a:pt x="90" y="50"/>
                  </a:lnTo>
                  <a:lnTo>
                    <a:pt x="82" y="45"/>
                  </a:lnTo>
                  <a:lnTo>
                    <a:pt x="87" y="52"/>
                  </a:lnTo>
                  <a:lnTo>
                    <a:pt x="87" y="58"/>
                  </a:lnTo>
                  <a:lnTo>
                    <a:pt x="90" y="60"/>
                  </a:lnTo>
                  <a:lnTo>
                    <a:pt x="95" y="66"/>
                  </a:lnTo>
                  <a:lnTo>
                    <a:pt x="90" y="76"/>
                  </a:lnTo>
                  <a:lnTo>
                    <a:pt x="95" y="84"/>
                  </a:lnTo>
                  <a:lnTo>
                    <a:pt x="98" y="84"/>
                  </a:lnTo>
                  <a:lnTo>
                    <a:pt x="87" y="87"/>
                  </a:lnTo>
                  <a:lnTo>
                    <a:pt x="82" y="84"/>
                  </a:lnTo>
                  <a:lnTo>
                    <a:pt x="79" y="84"/>
                  </a:lnTo>
                  <a:lnTo>
                    <a:pt x="79" y="87"/>
                  </a:lnTo>
                  <a:lnTo>
                    <a:pt x="74" y="87"/>
                  </a:lnTo>
                  <a:lnTo>
                    <a:pt x="71" y="84"/>
                  </a:lnTo>
                  <a:lnTo>
                    <a:pt x="69" y="84"/>
                  </a:lnTo>
                  <a:lnTo>
                    <a:pt x="61" y="87"/>
                  </a:lnTo>
                  <a:lnTo>
                    <a:pt x="53" y="84"/>
                  </a:lnTo>
                  <a:lnTo>
                    <a:pt x="48" y="76"/>
                  </a:lnTo>
                  <a:lnTo>
                    <a:pt x="45" y="76"/>
                  </a:lnTo>
                  <a:lnTo>
                    <a:pt x="37" y="79"/>
                  </a:lnTo>
                  <a:lnTo>
                    <a:pt x="29" y="84"/>
                  </a:lnTo>
                  <a:lnTo>
                    <a:pt x="11" y="84"/>
                  </a:lnTo>
                  <a:lnTo>
                    <a:pt x="3" y="87"/>
                  </a:lnTo>
                  <a:lnTo>
                    <a:pt x="3" y="92"/>
                  </a:lnTo>
                  <a:lnTo>
                    <a:pt x="0" y="95"/>
                  </a:lnTo>
                  <a:lnTo>
                    <a:pt x="3" y="95"/>
                  </a:lnTo>
                  <a:lnTo>
                    <a:pt x="8" y="95"/>
                  </a:lnTo>
                  <a:lnTo>
                    <a:pt x="11" y="95"/>
                  </a:lnTo>
                  <a:lnTo>
                    <a:pt x="13" y="97"/>
                  </a:lnTo>
                  <a:lnTo>
                    <a:pt x="11" y="97"/>
                  </a:lnTo>
                  <a:lnTo>
                    <a:pt x="13" y="103"/>
                  </a:lnTo>
                  <a:lnTo>
                    <a:pt x="3" y="105"/>
                  </a:lnTo>
                  <a:lnTo>
                    <a:pt x="8" y="111"/>
                  </a:lnTo>
                  <a:lnTo>
                    <a:pt x="13" y="113"/>
                  </a:lnTo>
                  <a:lnTo>
                    <a:pt x="21" y="113"/>
                  </a:lnTo>
                  <a:lnTo>
                    <a:pt x="26" y="113"/>
                  </a:lnTo>
                  <a:lnTo>
                    <a:pt x="34" y="119"/>
                  </a:lnTo>
                  <a:lnTo>
                    <a:pt x="40" y="113"/>
                  </a:lnTo>
                  <a:lnTo>
                    <a:pt x="40" y="119"/>
                  </a:lnTo>
                  <a:lnTo>
                    <a:pt x="45" y="119"/>
                  </a:lnTo>
                  <a:lnTo>
                    <a:pt x="45" y="121"/>
                  </a:lnTo>
                  <a:lnTo>
                    <a:pt x="45" y="124"/>
                  </a:lnTo>
                  <a:lnTo>
                    <a:pt x="53" y="121"/>
                  </a:lnTo>
                  <a:lnTo>
                    <a:pt x="55" y="121"/>
                  </a:lnTo>
                  <a:lnTo>
                    <a:pt x="53" y="124"/>
                  </a:lnTo>
                  <a:lnTo>
                    <a:pt x="55" y="124"/>
                  </a:lnTo>
                  <a:lnTo>
                    <a:pt x="61" y="124"/>
                  </a:lnTo>
                  <a:lnTo>
                    <a:pt x="63" y="124"/>
                  </a:lnTo>
                  <a:lnTo>
                    <a:pt x="63" y="129"/>
                  </a:lnTo>
                  <a:lnTo>
                    <a:pt x="63" y="132"/>
                  </a:lnTo>
                  <a:lnTo>
                    <a:pt x="69" y="132"/>
                  </a:lnTo>
                  <a:lnTo>
                    <a:pt x="71" y="132"/>
                  </a:lnTo>
                  <a:lnTo>
                    <a:pt x="71" y="137"/>
                  </a:lnTo>
                  <a:lnTo>
                    <a:pt x="74" y="140"/>
                  </a:lnTo>
                  <a:lnTo>
                    <a:pt x="71" y="148"/>
                  </a:lnTo>
                  <a:lnTo>
                    <a:pt x="74" y="155"/>
                  </a:lnTo>
                  <a:lnTo>
                    <a:pt x="79" y="158"/>
                  </a:lnTo>
                  <a:lnTo>
                    <a:pt x="90" y="166"/>
                  </a:lnTo>
                  <a:lnTo>
                    <a:pt x="95" y="166"/>
                  </a:lnTo>
                  <a:lnTo>
                    <a:pt x="98" y="166"/>
                  </a:lnTo>
                  <a:lnTo>
                    <a:pt x="98" y="179"/>
                  </a:lnTo>
                  <a:lnTo>
                    <a:pt x="98" y="185"/>
                  </a:lnTo>
                  <a:lnTo>
                    <a:pt x="95" y="185"/>
                  </a:lnTo>
                  <a:lnTo>
                    <a:pt x="95" y="190"/>
                  </a:lnTo>
                  <a:lnTo>
                    <a:pt x="100" y="192"/>
                  </a:lnTo>
                  <a:lnTo>
                    <a:pt x="106" y="198"/>
                  </a:lnTo>
                  <a:lnTo>
                    <a:pt x="98" y="192"/>
                  </a:lnTo>
                  <a:lnTo>
                    <a:pt x="95" y="211"/>
                  </a:lnTo>
                  <a:lnTo>
                    <a:pt x="95" y="224"/>
                  </a:lnTo>
                  <a:lnTo>
                    <a:pt x="98" y="224"/>
                  </a:lnTo>
                  <a:lnTo>
                    <a:pt x="95" y="227"/>
                  </a:lnTo>
                  <a:lnTo>
                    <a:pt x="90" y="235"/>
                  </a:lnTo>
                  <a:lnTo>
                    <a:pt x="90" y="237"/>
                  </a:lnTo>
                  <a:lnTo>
                    <a:pt x="87" y="258"/>
                  </a:lnTo>
                  <a:lnTo>
                    <a:pt x="82" y="264"/>
                  </a:lnTo>
                  <a:lnTo>
                    <a:pt x="79" y="269"/>
                  </a:lnTo>
                  <a:lnTo>
                    <a:pt x="74" y="272"/>
                  </a:lnTo>
                  <a:lnTo>
                    <a:pt x="79" y="272"/>
                  </a:lnTo>
                  <a:lnTo>
                    <a:pt x="87" y="277"/>
                  </a:lnTo>
                  <a:lnTo>
                    <a:pt x="82" y="280"/>
                  </a:lnTo>
                  <a:lnTo>
                    <a:pt x="87" y="285"/>
                  </a:lnTo>
                  <a:lnTo>
                    <a:pt x="90" y="285"/>
                  </a:lnTo>
                  <a:lnTo>
                    <a:pt x="95" y="285"/>
                  </a:lnTo>
                  <a:lnTo>
                    <a:pt x="100" y="288"/>
                  </a:lnTo>
                  <a:lnTo>
                    <a:pt x="114" y="293"/>
                  </a:lnTo>
                  <a:lnTo>
                    <a:pt x="116" y="293"/>
                  </a:lnTo>
                  <a:lnTo>
                    <a:pt x="121" y="295"/>
                  </a:lnTo>
                  <a:lnTo>
                    <a:pt x="124" y="295"/>
                  </a:lnTo>
                  <a:lnTo>
                    <a:pt x="127" y="295"/>
                  </a:lnTo>
                  <a:lnTo>
                    <a:pt x="132" y="295"/>
                  </a:lnTo>
                  <a:lnTo>
                    <a:pt x="143" y="295"/>
                  </a:lnTo>
                  <a:lnTo>
                    <a:pt x="143" y="293"/>
                  </a:lnTo>
                  <a:lnTo>
                    <a:pt x="148" y="293"/>
                  </a:lnTo>
                  <a:lnTo>
                    <a:pt x="151" y="293"/>
                  </a:lnTo>
                  <a:lnTo>
                    <a:pt x="158" y="295"/>
                  </a:lnTo>
                  <a:lnTo>
                    <a:pt x="161" y="295"/>
                  </a:lnTo>
                  <a:lnTo>
                    <a:pt x="166" y="295"/>
                  </a:lnTo>
                  <a:lnTo>
                    <a:pt x="166" y="298"/>
                  </a:lnTo>
                  <a:lnTo>
                    <a:pt x="166" y="303"/>
                  </a:lnTo>
                  <a:lnTo>
                    <a:pt x="174" y="303"/>
                  </a:lnTo>
                  <a:lnTo>
                    <a:pt x="185" y="306"/>
                  </a:lnTo>
                  <a:lnTo>
                    <a:pt x="187" y="306"/>
                  </a:lnTo>
                  <a:lnTo>
                    <a:pt x="193" y="306"/>
                  </a:lnTo>
                  <a:lnTo>
                    <a:pt x="195" y="306"/>
                  </a:lnTo>
                  <a:lnTo>
                    <a:pt x="201" y="306"/>
                  </a:lnTo>
                  <a:lnTo>
                    <a:pt x="203" y="306"/>
                  </a:lnTo>
                  <a:lnTo>
                    <a:pt x="209" y="303"/>
                  </a:lnTo>
                  <a:lnTo>
                    <a:pt x="214" y="303"/>
                  </a:lnTo>
                  <a:lnTo>
                    <a:pt x="219" y="306"/>
                  </a:lnTo>
                  <a:lnTo>
                    <a:pt x="211" y="288"/>
                  </a:lnTo>
                  <a:lnTo>
                    <a:pt x="214" y="285"/>
                  </a:lnTo>
                  <a:lnTo>
                    <a:pt x="214" y="280"/>
                  </a:lnTo>
                  <a:lnTo>
                    <a:pt x="219" y="277"/>
                  </a:lnTo>
                  <a:lnTo>
                    <a:pt x="227" y="272"/>
                  </a:lnTo>
                  <a:lnTo>
                    <a:pt x="235" y="269"/>
                  </a:lnTo>
                  <a:lnTo>
                    <a:pt x="240" y="264"/>
                  </a:lnTo>
                  <a:lnTo>
                    <a:pt x="253" y="269"/>
                  </a:lnTo>
                  <a:lnTo>
                    <a:pt x="261" y="269"/>
                  </a:lnTo>
                  <a:lnTo>
                    <a:pt x="261" y="264"/>
                  </a:lnTo>
                  <a:lnTo>
                    <a:pt x="264" y="269"/>
                  </a:lnTo>
                  <a:lnTo>
                    <a:pt x="269" y="269"/>
                  </a:lnTo>
                  <a:lnTo>
                    <a:pt x="272" y="269"/>
                  </a:lnTo>
                  <a:lnTo>
                    <a:pt x="272" y="264"/>
                  </a:lnTo>
                  <a:lnTo>
                    <a:pt x="275" y="269"/>
                  </a:lnTo>
                  <a:lnTo>
                    <a:pt x="272" y="269"/>
                  </a:lnTo>
                  <a:lnTo>
                    <a:pt x="272" y="272"/>
                  </a:lnTo>
                  <a:lnTo>
                    <a:pt x="275" y="272"/>
                  </a:lnTo>
                  <a:lnTo>
                    <a:pt x="280" y="272"/>
                  </a:lnTo>
                  <a:lnTo>
                    <a:pt x="280" y="277"/>
                  </a:lnTo>
                  <a:lnTo>
                    <a:pt x="288" y="280"/>
                  </a:lnTo>
                  <a:lnTo>
                    <a:pt x="298" y="280"/>
                  </a:lnTo>
                  <a:lnTo>
                    <a:pt x="301" y="280"/>
                  </a:lnTo>
                  <a:lnTo>
                    <a:pt x="306" y="280"/>
                  </a:lnTo>
                  <a:lnTo>
                    <a:pt x="317" y="277"/>
                  </a:lnTo>
                  <a:lnTo>
                    <a:pt x="317" y="272"/>
                  </a:lnTo>
                  <a:lnTo>
                    <a:pt x="333" y="264"/>
                  </a:lnTo>
                  <a:lnTo>
                    <a:pt x="341" y="258"/>
                  </a:lnTo>
                  <a:lnTo>
                    <a:pt x="341" y="256"/>
                  </a:lnTo>
                  <a:lnTo>
                    <a:pt x="343" y="253"/>
                  </a:lnTo>
                  <a:lnTo>
                    <a:pt x="343" y="251"/>
                  </a:lnTo>
                  <a:lnTo>
                    <a:pt x="349" y="245"/>
                  </a:lnTo>
                  <a:lnTo>
                    <a:pt x="349" y="243"/>
                  </a:lnTo>
                  <a:lnTo>
                    <a:pt x="343" y="243"/>
                  </a:lnTo>
                  <a:lnTo>
                    <a:pt x="335" y="243"/>
                  </a:lnTo>
                  <a:lnTo>
                    <a:pt x="333" y="243"/>
                  </a:lnTo>
                  <a:lnTo>
                    <a:pt x="327" y="237"/>
                  </a:lnTo>
                  <a:lnTo>
                    <a:pt x="325" y="235"/>
                  </a:lnTo>
                  <a:lnTo>
                    <a:pt x="327" y="227"/>
                  </a:lnTo>
                  <a:lnTo>
                    <a:pt x="327" y="224"/>
                  </a:lnTo>
                  <a:lnTo>
                    <a:pt x="327" y="219"/>
                  </a:lnTo>
                  <a:lnTo>
                    <a:pt x="322" y="216"/>
                  </a:lnTo>
                  <a:lnTo>
                    <a:pt x="317" y="211"/>
                  </a:lnTo>
                  <a:lnTo>
                    <a:pt x="325" y="208"/>
                  </a:lnTo>
                  <a:lnTo>
                    <a:pt x="333" y="200"/>
                  </a:lnTo>
                  <a:lnTo>
                    <a:pt x="333" y="198"/>
                  </a:lnTo>
                  <a:lnTo>
                    <a:pt x="327" y="192"/>
                  </a:lnTo>
                  <a:lnTo>
                    <a:pt x="325" y="185"/>
                  </a:lnTo>
                  <a:lnTo>
                    <a:pt x="327" y="182"/>
                  </a:lnTo>
                  <a:lnTo>
                    <a:pt x="327" y="179"/>
                  </a:lnTo>
                  <a:lnTo>
                    <a:pt x="325" y="174"/>
                  </a:lnTo>
                  <a:lnTo>
                    <a:pt x="325" y="166"/>
                  </a:lnTo>
                  <a:lnTo>
                    <a:pt x="322" y="163"/>
                  </a:lnTo>
                  <a:lnTo>
                    <a:pt x="317" y="163"/>
                  </a:lnTo>
                  <a:lnTo>
                    <a:pt x="314" y="163"/>
                  </a:lnTo>
                  <a:lnTo>
                    <a:pt x="309" y="163"/>
                  </a:lnTo>
                  <a:lnTo>
                    <a:pt x="309" y="166"/>
                  </a:lnTo>
                  <a:lnTo>
                    <a:pt x="306" y="171"/>
                  </a:lnTo>
                  <a:lnTo>
                    <a:pt x="298" y="174"/>
                  </a:lnTo>
                  <a:lnTo>
                    <a:pt x="301" y="166"/>
                  </a:lnTo>
                  <a:lnTo>
                    <a:pt x="301" y="158"/>
                  </a:lnTo>
                  <a:lnTo>
                    <a:pt x="306" y="155"/>
                  </a:lnTo>
                  <a:lnTo>
                    <a:pt x="309" y="150"/>
                  </a:lnTo>
                  <a:lnTo>
                    <a:pt x="314" y="148"/>
                  </a:lnTo>
                  <a:lnTo>
                    <a:pt x="322" y="140"/>
                  </a:lnTo>
                  <a:lnTo>
                    <a:pt x="333" y="129"/>
                  </a:lnTo>
                  <a:lnTo>
                    <a:pt x="327" y="129"/>
                  </a:lnTo>
                  <a:lnTo>
                    <a:pt x="327" y="124"/>
                  </a:lnTo>
                  <a:lnTo>
                    <a:pt x="333" y="124"/>
                  </a:lnTo>
                  <a:lnTo>
                    <a:pt x="335" y="129"/>
                  </a:lnTo>
                  <a:lnTo>
                    <a:pt x="341" y="124"/>
                  </a:lnTo>
                  <a:lnTo>
                    <a:pt x="343" y="124"/>
                  </a:lnTo>
                  <a:lnTo>
                    <a:pt x="349" y="121"/>
                  </a:lnTo>
                  <a:lnTo>
                    <a:pt x="343" y="121"/>
                  </a:lnTo>
                  <a:lnTo>
                    <a:pt x="343" y="119"/>
                  </a:lnTo>
                  <a:lnTo>
                    <a:pt x="343" y="113"/>
                  </a:lnTo>
                  <a:lnTo>
                    <a:pt x="349" y="105"/>
                  </a:lnTo>
                  <a:lnTo>
                    <a:pt x="351" y="95"/>
                  </a:lnTo>
                  <a:lnTo>
                    <a:pt x="354" y="84"/>
                  </a:lnTo>
                  <a:lnTo>
                    <a:pt x="367" y="71"/>
                  </a:lnTo>
                  <a:lnTo>
                    <a:pt x="362" y="71"/>
                  </a:lnTo>
                  <a:lnTo>
                    <a:pt x="354" y="71"/>
                  </a:lnTo>
                  <a:lnTo>
                    <a:pt x="354" y="71"/>
                  </a:lnTo>
                  <a:lnTo>
                    <a:pt x="354" y="71"/>
                  </a:lnTo>
                  <a:lnTo>
                    <a:pt x="354" y="71"/>
                  </a:lnTo>
                  <a:lnTo>
                    <a:pt x="354" y="71"/>
                  </a:lnTo>
                  <a:lnTo>
                    <a:pt x="354" y="7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1" name="Freeform 42">
              <a:extLst>
                <a:ext uri="{FF2B5EF4-FFF2-40B4-BE49-F238E27FC236}">
                  <a16:creationId xmlns:a16="http://schemas.microsoft.com/office/drawing/2014/main" id="{806DC7BE-A74A-40A3-BAD6-0EEB8948B5D2}"/>
                </a:ext>
              </a:extLst>
            </p:cNvPr>
            <p:cNvSpPr>
              <a:spLocks noEditPoints="1"/>
            </p:cNvSpPr>
            <p:nvPr/>
          </p:nvSpPr>
          <p:spPr bwMode="auto">
            <a:xfrm>
              <a:off x="6267450" y="2529037"/>
              <a:ext cx="403225" cy="419100"/>
            </a:xfrm>
            <a:custGeom>
              <a:avLst/>
              <a:gdLst>
                <a:gd name="T0" fmla="*/ 94 w 96"/>
                <a:gd name="T1" fmla="*/ 44 h 100"/>
                <a:gd name="T2" fmla="*/ 91 w 96"/>
                <a:gd name="T3" fmla="*/ 40 h 100"/>
                <a:gd name="T4" fmla="*/ 91 w 96"/>
                <a:gd name="T5" fmla="*/ 33 h 100"/>
                <a:gd name="T6" fmla="*/ 86 w 96"/>
                <a:gd name="T7" fmla="*/ 27 h 100"/>
                <a:gd name="T8" fmla="*/ 88 w 96"/>
                <a:gd name="T9" fmla="*/ 20 h 100"/>
                <a:gd name="T10" fmla="*/ 82 w 96"/>
                <a:gd name="T11" fmla="*/ 13 h 100"/>
                <a:gd name="T12" fmla="*/ 78 w 96"/>
                <a:gd name="T13" fmla="*/ 11 h 100"/>
                <a:gd name="T14" fmla="*/ 69 w 96"/>
                <a:gd name="T15" fmla="*/ 6 h 100"/>
                <a:gd name="T16" fmla="*/ 63 w 96"/>
                <a:gd name="T17" fmla="*/ 10 h 100"/>
                <a:gd name="T18" fmla="*/ 58 w 96"/>
                <a:gd name="T19" fmla="*/ 13 h 100"/>
                <a:gd name="T20" fmla="*/ 51 w 96"/>
                <a:gd name="T21" fmla="*/ 11 h 100"/>
                <a:gd name="T22" fmla="*/ 49 w 96"/>
                <a:gd name="T23" fmla="*/ 7 h 100"/>
                <a:gd name="T24" fmla="*/ 42 w 96"/>
                <a:gd name="T25" fmla="*/ 6 h 100"/>
                <a:gd name="T26" fmla="*/ 35 w 96"/>
                <a:gd name="T27" fmla="*/ 1 h 100"/>
                <a:gd name="T28" fmla="*/ 32 w 96"/>
                <a:gd name="T29" fmla="*/ 4 h 100"/>
                <a:gd name="T30" fmla="*/ 31 w 96"/>
                <a:gd name="T31" fmla="*/ 9 h 100"/>
                <a:gd name="T32" fmla="*/ 32 w 96"/>
                <a:gd name="T33" fmla="*/ 13 h 100"/>
                <a:gd name="T34" fmla="*/ 31 w 96"/>
                <a:gd name="T35" fmla="*/ 14 h 100"/>
                <a:gd name="T36" fmla="*/ 28 w 96"/>
                <a:gd name="T37" fmla="*/ 19 h 100"/>
                <a:gd name="T38" fmla="*/ 23 w 96"/>
                <a:gd name="T39" fmla="*/ 19 h 100"/>
                <a:gd name="T40" fmla="*/ 13 w 96"/>
                <a:gd name="T41" fmla="*/ 17 h 100"/>
                <a:gd name="T42" fmla="*/ 13 w 96"/>
                <a:gd name="T43" fmla="*/ 24 h 100"/>
                <a:gd name="T44" fmla="*/ 12 w 96"/>
                <a:gd name="T45" fmla="*/ 30 h 100"/>
                <a:gd name="T46" fmla="*/ 12 w 96"/>
                <a:gd name="T47" fmla="*/ 33 h 100"/>
                <a:gd name="T48" fmla="*/ 9 w 96"/>
                <a:gd name="T49" fmla="*/ 39 h 100"/>
                <a:gd name="T50" fmla="*/ 0 w 96"/>
                <a:gd name="T51" fmla="*/ 40 h 100"/>
                <a:gd name="T52" fmla="*/ 3 w 96"/>
                <a:gd name="T53" fmla="*/ 47 h 100"/>
                <a:gd name="T54" fmla="*/ 2 w 96"/>
                <a:gd name="T55" fmla="*/ 53 h 100"/>
                <a:gd name="T56" fmla="*/ 5 w 96"/>
                <a:gd name="T57" fmla="*/ 59 h 100"/>
                <a:gd name="T58" fmla="*/ 2 w 96"/>
                <a:gd name="T59" fmla="*/ 63 h 100"/>
                <a:gd name="T60" fmla="*/ 6 w 96"/>
                <a:gd name="T61" fmla="*/ 69 h 100"/>
                <a:gd name="T62" fmla="*/ 10 w 96"/>
                <a:gd name="T63" fmla="*/ 75 h 100"/>
                <a:gd name="T64" fmla="*/ 15 w 96"/>
                <a:gd name="T65" fmla="*/ 76 h 100"/>
                <a:gd name="T66" fmla="*/ 23 w 96"/>
                <a:gd name="T67" fmla="*/ 77 h 100"/>
                <a:gd name="T68" fmla="*/ 18 w 96"/>
                <a:gd name="T69" fmla="*/ 90 h 100"/>
                <a:gd name="T70" fmla="*/ 18 w 96"/>
                <a:gd name="T71" fmla="*/ 96 h 100"/>
                <a:gd name="T72" fmla="*/ 27 w 96"/>
                <a:gd name="T73" fmla="*/ 95 h 100"/>
                <a:gd name="T74" fmla="*/ 33 w 96"/>
                <a:gd name="T75" fmla="*/ 95 h 100"/>
                <a:gd name="T76" fmla="*/ 42 w 96"/>
                <a:gd name="T77" fmla="*/ 97 h 100"/>
                <a:gd name="T78" fmla="*/ 46 w 96"/>
                <a:gd name="T79" fmla="*/ 99 h 100"/>
                <a:gd name="T80" fmla="*/ 53 w 96"/>
                <a:gd name="T81" fmla="*/ 97 h 100"/>
                <a:gd name="T82" fmla="*/ 59 w 96"/>
                <a:gd name="T83" fmla="*/ 97 h 100"/>
                <a:gd name="T84" fmla="*/ 69 w 96"/>
                <a:gd name="T85" fmla="*/ 96 h 100"/>
                <a:gd name="T86" fmla="*/ 72 w 96"/>
                <a:gd name="T87" fmla="*/ 96 h 100"/>
                <a:gd name="T88" fmla="*/ 75 w 96"/>
                <a:gd name="T89" fmla="*/ 95 h 100"/>
                <a:gd name="T90" fmla="*/ 73 w 96"/>
                <a:gd name="T91" fmla="*/ 90 h 100"/>
                <a:gd name="T92" fmla="*/ 79 w 96"/>
                <a:gd name="T93" fmla="*/ 85 h 100"/>
                <a:gd name="T94" fmla="*/ 82 w 96"/>
                <a:gd name="T95" fmla="*/ 83 h 100"/>
                <a:gd name="T96" fmla="*/ 74 w 96"/>
                <a:gd name="T97" fmla="*/ 73 h 100"/>
                <a:gd name="T98" fmla="*/ 68 w 96"/>
                <a:gd name="T99" fmla="*/ 63 h 100"/>
                <a:gd name="T100" fmla="*/ 68 w 96"/>
                <a:gd name="T101" fmla="*/ 60 h 100"/>
                <a:gd name="T102" fmla="*/ 82 w 96"/>
                <a:gd name="T103" fmla="*/ 54 h 100"/>
                <a:gd name="T104" fmla="*/ 89 w 96"/>
                <a:gd name="T105" fmla="*/ 50 h 100"/>
                <a:gd name="T106" fmla="*/ 94 w 96"/>
                <a:gd name="T107" fmla="*/ 53 h 100"/>
                <a:gd name="T108" fmla="*/ 66 w 96"/>
                <a:gd name="T109" fmla="*/ 9 h 100"/>
                <a:gd name="T110" fmla="*/ 78 w 96"/>
                <a:gd name="T111" fmla="*/ 7 h 100"/>
                <a:gd name="T112" fmla="*/ 80 w 96"/>
                <a:gd name="T113" fmla="*/ 4 h 100"/>
                <a:gd name="T114" fmla="*/ 78 w 96"/>
                <a:gd name="T115" fmla="*/ 1 h 100"/>
                <a:gd name="T116" fmla="*/ 78 w 96"/>
                <a:gd name="T117" fmla="*/ 3 h 100"/>
                <a:gd name="T118" fmla="*/ 76 w 96"/>
                <a:gd name="T119" fmla="*/ 5 h 100"/>
                <a:gd name="T120" fmla="*/ 78 w 96"/>
                <a:gd name="T121"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0">
                  <a:moveTo>
                    <a:pt x="95" y="51"/>
                  </a:moveTo>
                  <a:cubicBezTo>
                    <a:pt x="95" y="49"/>
                    <a:pt x="95" y="49"/>
                    <a:pt x="95" y="49"/>
                  </a:cubicBezTo>
                  <a:cubicBezTo>
                    <a:pt x="95" y="46"/>
                    <a:pt x="95" y="46"/>
                    <a:pt x="95" y="46"/>
                  </a:cubicBezTo>
                  <a:cubicBezTo>
                    <a:pt x="94" y="44"/>
                    <a:pt x="94" y="44"/>
                    <a:pt x="94" y="44"/>
                  </a:cubicBezTo>
                  <a:cubicBezTo>
                    <a:pt x="92" y="44"/>
                    <a:pt x="92" y="44"/>
                    <a:pt x="92" y="44"/>
                  </a:cubicBezTo>
                  <a:cubicBezTo>
                    <a:pt x="92" y="42"/>
                    <a:pt x="92" y="42"/>
                    <a:pt x="92" y="42"/>
                  </a:cubicBezTo>
                  <a:cubicBezTo>
                    <a:pt x="91" y="42"/>
                    <a:pt x="91" y="42"/>
                    <a:pt x="91" y="42"/>
                  </a:cubicBezTo>
                  <a:cubicBezTo>
                    <a:pt x="91" y="40"/>
                    <a:pt x="91" y="40"/>
                    <a:pt x="91" y="40"/>
                  </a:cubicBezTo>
                  <a:cubicBezTo>
                    <a:pt x="92" y="39"/>
                    <a:pt x="92" y="39"/>
                    <a:pt x="92" y="39"/>
                  </a:cubicBezTo>
                  <a:cubicBezTo>
                    <a:pt x="92" y="36"/>
                    <a:pt x="92" y="36"/>
                    <a:pt x="92" y="36"/>
                  </a:cubicBezTo>
                  <a:cubicBezTo>
                    <a:pt x="91" y="34"/>
                    <a:pt x="91" y="34"/>
                    <a:pt x="91" y="34"/>
                  </a:cubicBezTo>
                  <a:cubicBezTo>
                    <a:pt x="91" y="33"/>
                    <a:pt x="91" y="33"/>
                    <a:pt x="91" y="33"/>
                  </a:cubicBezTo>
                  <a:cubicBezTo>
                    <a:pt x="91" y="32"/>
                    <a:pt x="91" y="32"/>
                    <a:pt x="91" y="32"/>
                  </a:cubicBezTo>
                  <a:cubicBezTo>
                    <a:pt x="91" y="30"/>
                    <a:pt x="91" y="30"/>
                    <a:pt x="91" y="30"/>
                  </a:cubicBezTo>
                  <a:cubicBezTo>
                    <a:pt x="89" y="29"/>
                    <a:pt x="89" y="29"/>
                    <a:pt x="89" y="29"/>
                  </a:cubicBezTo>
                  <a:cubicBezTo>
                    <a:pt x="86" y="27"/>
                    <a:pt x="86" y="27"/>
                    <a:pt x="86" y="27"/>
                  </a:cubicBezTo>
                  <a:cubicBezTo>
                    <a:pt x="85" y="26"/>
                    <a:pt x="85" y="26"/>
                    <a:pt x="85" y="26"/>
                  </a:cubicBezTo>
                  <a:cubicBezTo>
                    <a:pt x="88" y="23"/>
                    <a:pt x="88" y="23"/>
                    <a:pt x="88" y="23"/>
                  </a:cubicBezTo>
                  <a:cubicBezTo>
                    <a:pt x="88" y="21"/>
                    <a:pt x="88" y="21"/>
                    <a:pt x="88" y="21"/>
                  </a:cubicBezTo>
                  <a:cubicBezTo>
                    <a:pt x="88" y="20"/>
                    <a:pt x="88" y="20"/>
                    <a:pt x="88" y="20"/>
                  </a:cubicBezTo>
                  <a:cubicBezTo>
                    <a:pt x="86" y="17"/>
                    <a:pt x="86" y="17"/>
                    <a:pt x="86" y="17"/>
                  </a:cubicBezTo>
                  <a:cubicBezTo>
                    <a:pt x="85" y="16"/>
                    <a:pt x="85" y="16"/>
                    <a:pt x="85" y="16"/>
                  </a:cubicBezTo>
                  <a:cubicBezTo>
                    <a:pt x="84" y="14"/>
                    <a:pt x="84" y="14"/>
                    <a:pt x="84" y="14"/>
                  </a:cubicBezTo>
                  <a:cubicBezTo>
                    <a:pt x="82" y="13"/>
                    <a:pt x="82" y="13"/>
                    <a:pt x="82" y="13"/>
                  </a:cubicBezTo>
                  <a:cubicBezTo>
                    <a:pt x="81" y="11"/>
                    <a:pt x="81" y="11"/>
                    <a:pt x="81" y="11"/>
                  </a:cubicBezTo>
                  <a:cubicBezTo>
                    <a:pt x="81" y="10"/>
                    <a:pt x="81" y="10"/>
                    <a:pt x="81" y="10"/>
                  </a:cubicBezTo>
                  <a:cubicBezTo>
                    <a:pt x="79" y="10"/>
                    <a:pt x="79" y="10"/>
                    <a:pt x="79" y="10"/>
                  </a:cubicBezTo>
                  <a:cubicBezTo>
                    <a:pt x="78" y="11"/>
                    <a:pt x="78" y="11"/>
                    <a:pt x="78" y="11"/>
                  </a:cubicBezTo>
                  <a:cubicBezTo>
                    <a:pt x="76" y="9"/>
                    <a:pt x="76" y="9"/>
                    <a:pt x="76" y="9"/>
                  </a:cubicBezTo>
                  <a:cubicBezTo>
                    <a:pt x="74" y="7"/>
                    <a:pt x="74" y="7"/>
                    <a:pt x="74" y="7"/>
                  </a:cubicBezTo>
                  <a:cubicBezTo>
                    <a:pt x="72" y="7"/>
                    <a:pt x="72" y="7"/>
                    <a:pt x="72" y="7"/>
                  </a:cubicBezTo>
                  <a:cubicBezTo>
                    <a:pt x="69" y="6"/>
                    <a:pt x="69" y="6"/>
                    <a:pt x="69" y="6"/>
                  </a:cubicBezTo>
                  <a:cubicBezTo>
                    <a:pt x="66" y="7"/>
                    <a:pt x="66" y="7"/>
                    <a:pt x="66" y="7"/>
                  </a:cubicBezTo>
                  <a:cubicBezTo>
                    <a:pt x="65" y="9"/>
                    <a:pt x="65" y="9"/>
                    <a:pt x="65" y="9"/>
                  </a:cubicBezTo>
                  <a:cubicBezTo>
                    <a:pt x="63" y="11"/>
                    <a:pt x="63" y="11"/>
                    <a:pt x="63" y="11"/>
                  </a:cubicBezTo>
                  <a:cubicBezTo>
                    <a:pt x="63" y="10"/>
                    <a:pt x="63" y="10"/>
                    <a:pt x="63" y="10"/>
                  </a:cubicBezTo>
                  <a:cubicBezTo>
                    <a:pt x="62" y="10"/>
                    <a:pt x="62" y="10"/>
                    <a:pt x="62" y="10"/>
                  </a:cubicBezTo>
                  <a:cubicBezTo>
                    <a:pt x="58" y="11"/>
                    <a:pt x="58" y="11"/>
                    <a:pt x="58" y="11"/>
                  </a:cubicBezTo>
                  <a:cubicBezTo>
                    <a:pt x="59" y="11"/>
                    <a:pt x="59" y="11"/>
                    <a:pt x="59" y="11"/>
                  </a:cubicBezTo>
                  <a:cubicBezTo>
                    <a:pt x="58" y="13"/>
                    <a:pt x="58" y="13"/>
                    <a:pt x="58" y="13"/>
                  </a:cubicBezTo>
                  <a:cubicBezTo>
                    <a:pt x="53" y="11"/>
                    <a:pt x="53" y="11"/>
                    <a:pt x="53" y="11"/>
                  </a:cubicBezTo>
                  <a:cubicBezTo>
                    <a:pt x="52" y="11"/>
                    <a:pt x="52" y="11"/>
                    <a:pt x="52" y="11"/>
                  </a:cubicBezTo>
                  <a:cubicBezTo>
                    <a:pt x="52" y="13"/>
                    <a:pt x="52" y="13"/>
                    <a:pt x="52" y="13"/>
                  </a:cubicBezTo>
                  <a:cubicBezTo>
                    <a:pt x="51" y="11"/>
                    <a:pt x="51" y="11"/>
                    <a:pt x="51" y="11"/>
                  </a:cubicBezTo>
                  <a:cubicBezTo>
                    <a:pt x="53" y="10"/>
                    <a:pt x="53" y="10"/>
                    <a:pt x="53" y="10"/>
                  </a:cubicBezTo>
                  <a:cubicBezTo>
                    <a:pt x="53" y="7"/>
                    <a:pt x="53" y="7"/>
                    <a:pt x="53" y="7"/>
                  </a:cubicBezTo>
                  <a:cubicBezTo>
                    <a:pt x="51" y="7"/>
                    <a:pt x="51" y="7"/>
                    <a:pt x="51" y="7"/>
                  </a:cubicBezTo>
                  <a:cubicBezTo>
                    <a:pt x="49" y="7"/>
                    <a:pt x="49" y="7"/>
                    <a:pt x="49" y="7"/>
                  </a:cubicBezTo>
                  <a:cubicBezTo>
                    <a:pt x="46" y="7"/>
                    <a:pt x="46" y="7"/>
                    <a:pt x="46" y="7"/>
                  </a:cubicBezTo>
                  <a:cubicBezTo>
                    <a:pt x="45" y="7"/>
                    <a:pt x="45" y="7"/>
                    <a:pt x="45" y="7"/>
                  </a:cubicBezTo>
                  <a:cubicBezTo>
                    <a:pt x="45" y="6"/>
                    <a:pt x="45" y="6"/>
                    <a:pt x="45" y="6"/>
                  </a:cubicBezTo>
                  <a:cubicBezTo>
                    <a:pt x="42" y="6"/>
                    <a:pt x="42" y="6"/>
                    <a:pt x="42" y="6"/>
                  </a:cubicBezTo>
                  <a:cubicBezTo>
                    <a:pt x="43" y="4"/>
                    <a:pt x="43" y="4"/>
                    <a:pt x="43" y="4"/>
                  </a:cubicBezTo>
                  <a:cubicBezTo>
                    <a:pt x="42" y="3"/>
                    <a:pt x="42" y="3"/>
                    <a:pt x="42" y="3"/>
                  </a:cubicBezTo>
                  <a:cubicBezTo>
                    <a:pt x="39" y="1"/>
                    <a:pt x="39" y="1"/>
                    <a:pt x="39" y="1"/>
                  </a:cubicBezTo>
                  <a:cubicBezTo>
                    <a:pt x="35" y="1"/>
                    <a:pt x="35" y="1"/>
                    <a:pt x="35" y="1"/>
                  </a:cubicBezTo>
                  <a:cubicBezTo>
                    <a:pt x="31" y="0"/>
                    <a:pt x="31" y="0"/>
                    <a:pt x="31" y="0"/>
                  </a:cubicBezTo>
                  <a:cubicBezTo>
                    <a:pt x="29" y="0"/>
                    <a:pt x="29" y="0"/>
                    <a:pt x="29" y="0"/>
                  </a:cubicBezTo>
                  <a:cubicBezTo>
                    <a:pt x="31" y="3"/>
                    <a:pt x="31" y="3"/>
                    <a:pt x="31" y="3"/>
                  </a:cubicBezTo>
                  <a:cubicBezTo>
                    <a:pt x="32" y="4"/>
                    <a:pt x="32" y="4"/>
                    <a:pt x="32" y="4"/>
                  </a:cubicBezTo>
                  <a:cubicBezTo>
                    <a:pt x="32" y="6"/>
                    <a:pt x="32" y="6"/>
                    <a:pt x="32" y="6"/>
                  </a:cubicBezTo>
                  <a:cubicBezTo>
                    <a:pt x="31" y="7"/>
                    <a:pt x="31" y="7"/>
                    <a:pt x="31" y="7"/>
                  </a:cubicBezTo>
                  <a:cubicBezTo>
                    <a:pt x="29" y="9"/>
                    <a:pt x="29" y="9"/>
                    <a:pt x="29" y="9"/>
                  </a:cubicBezTo>
                  <a:cubicBezTo>
                    <a:pt x="31" y="9"/>
                    <a:pt x="31" y="9"/>
                    <a:pt x="31" y="9"/>
                  </a:cubicBezTo>
                  <a:cubicBezTo>
                    <a:pt x="32" y="10"/>
                    <a:pt x="32" y="10"/>
                    <a:pt x="32" y="10"/>
                  </a:cubicBezTo>
                  <a:cubicBezTo>
                    <a:pt x="33" y="11"/>
                    <a:pt x="33" y="11"/>
                    <a:pt x="33" y="11"/>
                  </a:cubicBezTo>
                  <a:cubicBezTo>
                    <a:pt x="32" y="11"/>
                    <a:pt x="32" y="11"/>
                    <a:pt x="32" y="11"/>
                  </a:cubicBezTo>
                  <a:cubicBezTo>
                    <a:pt x="32" y="13"/>
                    <a:pt x="32" y="13"/>
                    <a:pt x="32" y="13"/>
                  </a:cubicBezTo>
                  <a:cubicBezTo>
                    <a:pt x="33" y="13"/>
                    <a:pt x="33" y="13"/>
                    <a:pt x="33" y="13"/>
                  </a:cubicBezTo>
                  <a:cubicBezTo>
                    <a:pt x="35" y="14"/>
                    <a:pt x="35" y="14"/>
                    <a:pt x="35" y="14"/>
                  </a:cubicBezTo>
                  <a:cubicBezTo>
                    <a:pt x="33" y="14"/>
                    <a:pt x="33" y="14"/>
                    <a:pt x="33" y="14"/>
                  </a:cubicBezTo>
                  <a:cubicBezTo>
                    <a:pt x="31" y="14"/>
                    <a:pt x="31" y="14"/>
                    <a:pt x="31" y="14"/>
                  </a:cubicBezTo>
                  <a:cubicBezTo>
                    <a:pt x="29" y="14"/>
                    <a:pt x="29" y="14"/>
                    <a:pt x="29" y="14"/>
                  </a:cubicBezTo>
                  <a:cubicBezTo>
                    <a:pt x="28" y="14"/>
                    <a:pt x="28" y="14"/>
                    <a:pt x="28" y="14"/>
                  </a:cubicBezTo>
                  <a:cubicBezTo>
                    <a:pt x="28" y="16"/>
                    <a:pt x="28" y="16"/>
                    <a:pt x="28" y="16"/>
                  </a:cubicBezTo>
                  <a:cubicBezTo>
                    <a:pt x="28" y="19"/>
                    <a:pt x="28" y="19"/>
                    <a:pt x="28" y="19"/>
                  </a:cubicBezTo>
                  <a:cubicBezTo>
                    <a:pt x="26" y="17"/>
                    <a:pt x="26" y="17"/>
                    <a:pt x="26" y="17"/>
                  </a:cubicBezTo>
                  <a:cubicBezTo>
                    <a:pt x="25" y="17"/>
                    <a:pt x="25" y="17"/>
                    <a:pt x="25" y="17"/>
                  </a:cubicBezTo>
                  <a:cubicBezTo>
                    <a:pt x="25" y="19"/>
                    <a:pt x="25" y="19"/>
                    <a:pt x="25" y="19"/>
                  </a:cubicBezTo>
                  <a:cubicBezTo>
                    <a:pt x="23" y="19"/>
                    <a:pt x="23" y="19"/>
                    <a:pt x="23" y="19"/>
                  </a:cubicBezTo>
                  <a:cubicBezTo>
                    <a:pt x="23" y="17"/>
                    <a:pt x="23" y="17"/>
                    <a:pt x="23" y="17"/>
                  </a:cubicBezTo>
                  <a:cubicBezTo>
                    <a:pt x="22" y="16"/>
                    <a:pt x="22" y="16"/>
                    <a:pt x="22" y="16"/>
                  </a:cubicBezTo>
                  <a:cubicBezTo>
                    <a:pt x="16" y="16"/>
                    <a:pt x="16" y="16"/>
                    <a:pt x="16" y="16"/>
                  </a:cubicBezTo>
                  <a:cubicBezTo>
                    <a:pt x="13" y="17"/>
                    <a:pt x="13" y="17"/>
                    <a:pt x="13" y="17"/>
                  </a:cubicBezTo>
                  <a:cubicBezTo>
                    <a:pt x="12" y="20"/>
                    <a:pt x="12" y="20"/>
                    <a:pt x="12" y="20"/>
                  </a:cubicBezTo>
                  <a:cubicBezTo>
                    <a:pt x="15" y="21"/>
                    <a:pt x="15" y="21"/>
                    <a:pt x="15" y="21"/>
                  </a:cubicBezTo>
                  <a:cubicBezTo>
                    <a:pt x="14" y="23"/>
                    <a:pt x="14" y="23"/>
                    <a:pt x="14" y="23"/>
                  </a:cubicBezTo>
                  <a:cubicBezTo>
                    <a:pt x="13" y="24"/>
                    <a:pt x="13" y="24"/>
                    <a:pt x="13" y="24"/>
                  </a:cubicBezTo>
                  <a:cubicBezTo>
                    <a:pt x="13" y="26"/>
                    <a:pt x="13" y="26"/>
                    <a:pt x="13" y="26"/>
                  </a:cubicBezTo>
                  <a:cubicBezTo>
                    <a:pt x="13" y="29"/>
                    <a:pt x="13" y="29"/>
                    <a:pt x="13" y="29"/>
                  </a:cubicBezTo>
                  <a:cubicBezTo>
                    <a:pt x="12" y="29"/>
                    <a:pt x="12" y="29"/>
                    <a:pt x="12" y="29"/>
                  </a:cubicBezTo>
                  <a:cubicBezTo>
                    <a:pt x="12" y="30"/>
                    <a:pt x="12" y="30"/>
                    <a:pt x="12" y="30"/>
                  </a:cubicBezTo>
                  <a:cubicBezTo>
                    <a:pt x="10" y="30"/>
                    <a:pt x="10" y="30"/>
                    <a:pt x="10" y="30"/>
                  </a:cubicBezTo>
                  <a:cubicBezTo>
                    <a:pt x="9" y="30"/>
                    <a:pt x="9" y="30"/>
                    <a:pt x="9" y="30"/>
                  </a:cubicBezTo>
                  <a:cubicBezTo>
                    <a:pt x="9" y="32"/>
                    <a:pt x="9" y="32"/>
                    <a:pt x="9" y="32"/>
                  </a:cubicBezTo>
                  <a:cubicBezTo>
                    <a:pt x="12" y="33"/>
                    <a:pt x="12" y="33"/>
                    <a:pt x="12" y="33"/>
                  </a:cubicBezTo>
                  <a:cubicBezTo>
                    <a:pt x="12" y="34"/>
                    <a:pt x="12" y="34"/>
                    <a:pt x="12" y="34"/>
                  </a:cubicBezTo>
                  <a:cubicBezTo>
                    <a:pt x="10" y="36"/>
                    <a:pt x="10" y="36"/>
                    <a:pt x="10" y="36"/>
                  </a:cubicBezTo>
                  <a:cubicBezTo>
                    <a:pt x="9" y="37"/>
                    <a:pt x="9" y="37"/>
                    <a:pt x="9" y="37"/>
                  </a:cubicBezTo>
                  <a:cubicBezTo>
                    <a:pt x="9" y="39"/>
                    <a:pt x="9" y="39"/>
                    <a:pt x="9" y="39"/>
                  </a:cubicBezTo>
                  <a:cubicBezTo>
                    <a:pt x="8" y="40"/>
                    <a:pt x="8" y="40"/>
                    <a:pt x="8" y="40"/>
                  </a:cubicBezTo>
                  <a:cubicBezTo>
                    <a:pt x="3" y="39"/>
                    <a:pt x="3" y="39"/>
                    <a:pt x="3" y="39"/>
                  </a:cubicBezTo>
                  <a:cubicBezTo>
                    <a:pt x="2" y="40"/>
                    <a:pt x="2" y="40"/>
                    <a:pt x="2" y="40"/>
                  </a:cubicBezTo>
                  <a:cubicBezTo>
                    <a:pt x="0" y="40"/>
                    <a:pt x="0" y="40"/>
                    <a:pt x="0" y="40"/>
                  </a:cubicBezTo>
                  <a:cubicBezTo>
                    <a:pt x="0" y="42"/>
                    <a:pt x="0" y="42"/>
                    <a:pt x="0" y="42"/>
                  </a:cubicBezTo>
                  <a:cubicBezTo>
                    <a:pt x="3" y="43"/>
                    <a:pt x="3" y="43"/>
                    <a:pt x="3" y="43"/>
                  </a:cubicBezTo>
                  <a:cubicBezTo>
                    <a:pt x="3" y="44"/>
                    <a:pt x="3" y="44"/>
                    <a:pt x="3" y="44"/>
                  </a:cubicBezTo>
                  <a:cubicBezTo>
                    <a:pt x="3" y="47"/>
                    <a:pt x="3" y="47"/>
                    <a:pt x="3" y="47"/>
                  </a:cubicBezTo>
                  <a:cubicBezTo>
                    <a:pt x="2" y="49"/>
                    <a:pt x="2" y="49"/>
                    <a:pt x="2" y="49"/>
                  </a:cubicBezTo>
                  <a:cubicBezTo>
                    <a:pt x="0" y="50"/>
                    <a:pt x="0" y="50"/>
                    <a:pt x="0" y="50"/>
                  </a:cubicBezTo>
                  <a:cubicBezTo>
                    <a:pt x="2" y="52"/>
                    <a:pt x="2" y="52"/>
                    <a:pt x="2" y="52"/>
                  </a:cubicBezTo>
                  <a:cubicBezTo>
                    <a:pt x="2" y="53"/>
                    <a:pt x="2" y="53"/>
                    <a:pt x="2" y="53"/>
                  </a:cubicBezTo>
                  <a:cubicBezTo>
                    <a:pt x="2" y="54"/>
                    <a:pt x="2" y="54"/>
                    <a:pt x="2" y="54"/>
                  </a:cubicBezTo>
                  <a:cubicBezTo>
                    <a:pt x="3" y="56"/>
                    <a:pt x="3" y="56"/>
                    <a:pt x="3" y="56"/>
                  </a:cubicBezTo>
                  <a:cubicBezTo>
                    <a:pt x="3" y="57"/>
                    <a:pt x="3" y="57"/>
                    <a:pt x="3" y="57"/>
                  </a:cubicBezTo>
                  <a:cubicBezTo>
                    <a:pt x="5" y="59"/>
                    <a:pt x="5" y="59"/>
                    <a:pt x="5" y="59"/>
                  </a:cubicBezTo>
                  <a:cubicBezTo>
                    <a:pt x="5" y="60"/>
                    <a:pt x="5" y="60"/>
                    <a:pt x="5" y="60"/>
                  </a:cubicBezTo>
                  <a:cubicBezTo>
                    <a:pt x="3" y="62"/>
                    <a:pt x="3" y="62"/>
                    <a:pt x="3" y="62"/>
                  </a:cubicBezTo>
                  <a:cubicBezTo>
                    <a:pt x="2" y="62"/>
                    <a:pt x="2" y="62"/>
                    <a:pt x="2" y="62"/>
                  </a:cubicBezTo>
                  <a:cubicBezTo>
                    <a:pt x="2" y="63"/>
                    <a:pt x="2" y="63"/>
                    <a:pt x="2" y="63"/>
                  </a:cubicBezTo>
                  <a:cubicBezTo>
                    <a:pt x="2" y="64"/>
                    <a:pt x="2" y="64"/>
                    <a:pt x="2" y="64"/>
                  </a:cubicBezTo>
                  <a:cubicBezTo>
                    <a:pt x="5" y="66"/>
                    <a:pt x="5" y="66"/>
                    <a:pt x="5" y="66"/>
                  </a:cubicBezTo>
                  <a:cubicBezTo>
                    <a:pt x="6" y="67"/>
                    <a:pt x="6" y="67"/>
                    <a:pt x="6" y="67"/>
                  </a:cubicBezTo>
                  <a:cubicBezTo>
                    <a:pt x="6" y="69"/>
                    <a:pt x="6" y="69"/>
                    <a:pt x="6" y="69"/>
                  </a:cubicBezTo>
                  <a:cubicBezTo>
                    <a:pt x="5" y="72"/>
                    <a:pt x="5" y="72"/>
                    <a:pt x="5" y="72"/>
                  </a:cubicBezTo>
                  <a:cubicBezTo>
                    <a:pt x="8" y="73"/>
                    <a:pt x="8" y="73"/>
                    <a:pt x="8" y="73"/>
                  </a:cubicBezTo>
                  <a:cubicBezTo>
                    <a:pt x="9" y="76"/>
                    <a:pt x="9" y="76"/>
                    <a:pt x="9" y="76"/>
                  </a:cubicBezTo>
                  <a:cubicBezTo>
                    <a:pt x="10" y="75"/>
                    <a:pt x="10" y="75"/>
                    <a:pt x="10" y="75"/>
                  </a:cubicBezTo>
                  <a:cubicBezTo>
                    <a:pt x="12" y="75"/>
                    <a:pt x="12" y="75"/>
                    <a:pt x="12" y="75"/>
                  </a:cubicBezTo>
                  <a:cubicBezTo>
                    <a:pt x="12" y="76"/>
                    <a:pt x="12" y="76"/>
                    <a:pt x="12" y="76"/>
                  </a:cubicBezTo>
                  <a:cubicBezTo>
                    <a:pt x="13" y="76"/>
                    <a:pt x="13" y="76"/>
                    <a:pt x="13" y="76"/>
                  </a:cubicBezTo>
                  <a:cubicBezTo>
                    <a:pt x="15" y="76"/>
                    <a:pt x="15" y="76"/>
                    <a:pt x="15" y="76"/>
                  </a:cubicBezTo>
                  <a:cubicBezTo>
                    <a:pt x="16" y="76"/>
                    <a:pt x="16" y="76"/>
                    <a:pt x="16" y="76"/>
                  </a:cubicBezTo>
                  <a:cubicBezTo>
                    <a:pt x="18" y="76"/>
                    <a:pt x="18" y="76"/>
                    <a:pt x="18" y="76"/>
                  </a:cubicBezTo>
                  <a:cubicBezTo>
                    <a:pt x="20" y="77"/>
                    <a:pt x="20" y="77"/>
                    <a:pt x="20" y="77"/>
                  </a:cubicBezTo>
                  <a:cubicBezTo>
                    <a:pt x="23" y="77"/>
                    <a:pt x="23" y="77"/>
                    <a:pt x="23" y="77"/>
                  </a:cubicBezTo>
                  <a:cubicBezTo>
                    <a:pt x="25" y="77"/>
                    <a:pt x="25" y="77"/>
                    <a:pt x="25" y="77"/>
                  </a:cubicBezTo>
                  <a:cubicBezTo>
                    <a:pt x="20" y="82"/>
                    <a:pt x="20" y="82"/>
                    <a:pt x="20" y="82"/>
                  </a:cubicBezTo>
                  <a:cubicBezTo>
                    <a:pt x="19" y="86"/>
                    <a:pt x="19" y="86"/>
                    <a:pt x="19" y="86"/>
                  </a:cubicBezTo>
                  <a:cubicBezTo>
                    <a:pt x="18" y="90"/>
                    <a:pt x="18" y="90"/>
                    <a:pt x="18" y="90"/>
                  </a:cubicBezTo>
                  <a:cubicBezTo>
                    <a:pt x="16" y="93"/>
                    <a:pt x="16" y="93"/>
                    <a:pt x="16" y="93"/>
                  </a:cubicBezTo>
                  <a:cubicBezTo>
                    <a:pt x="16" y="95"/>
                    <a:pt x="16" y="95"/>
                    <a:pt x="16" y="95"/>
                  </a:cubicBezTo>
                  <a:cubicBezTo>
                    <a:pt x="16" y="96"/>
                    <a:pt x="16" y="96"/>
                    <a:pt x="16" y="96"/>
                  </a:cubicBezTo>
                  <a:cubicBezTo>
                    <a:pt x="18" y="96"/>
                    <a:pt x="18" y="96"/>
                    <a:pt x="18" y="96"/>
                  </a:cubicBezTo>
                  <a:cubicBezTo>
                    <a:pt x="20" y="97"/>
                    <a:pt x="20" y="97"/>
                    <a:pt x="20" y="97"/>
                  </a:cubicBezTo>
                  <a:cubicBezTo>
                    <a:pt x="23" y="96"/>
                    <a:pt x="23" y="96"/>
                    <a:pt x="23" y="96"/>
                  </a:cubicBezTo>
                  <a:cubicBezTo>
                    <a:pt x="26" y="96"/>
                    <a:pt x="26" y="96"/>
                    <a:pt x="26" y="96"/>
                  </a:cubicBezTo>
                  <a:cubicBezTo>
                    <a:pt x="27" y="95"/>
                    <a:pt x="27" y="95"/>
                    <a:pt x="27" y="95"/>
                  </a:cubicBezTo>
                  <a:cubicBezTo>
                    <a:pt x="26" y="95"/>
                    <a:pt x="26" y="95"/>
                    <a:pt x="26" y="95"/>
                  </a:cubicBezTo>
                  <a:cubicBezTo>
                    <a:pt x="28" y="95"/>
                    <a:pt x="28" y="95"/>
                    <a:pt x="28" y="95"/>
                  </a:cubicBezTo>
                  <a:cubicBezTo>
                    <a:pt x="29" y="95"/>
                    <a:pt x="29" y="95"/>
                    <a:pt x="29" y="95"/>
                  </a:cubicBezTo>
                  <a:cubicBezTo>
                    <a:pt x="33" y="95"/>
                    <a:pt x="33" y="95"/>
                    <a:pt x="33" y="95"/>
                  </a:cubicBezTo>
                  <a:cubicBezTo>
                    <a:pt x="36" y="96"/>
                    <a:pt x="36" y="96"/>
                    <a:pt x="36" y="96"/>
                  </a:cubicBezTo>
                  <a:cubicBezTo>
                    <a:pt x="39" y="97"/>
                    <a:pt x="39" y="97"/>
                    <a:pt x="39" y="97"/>
                  </a:cubicBezTo>
                  <a:cubicBezTo>
                    <a:pt x="41" y="97"/>
                    <a:pt x="41" y="97"/>
                    <a:pt x="41" y="97"/>
                  </a:cubicBezTo>
                  <a:cubicBezTo>
                    <a:pt x="42" y="97"/>
                    <a:pt x="42" y="97"/>
                    <a:pt x="42" y="97"/>
                  </a:cubicBezTo>
                  <a:cubicBezTo>
                    <a:pt x="45" y="99"/>
                    <a:pt x="45" y="99"/>
                    <a:pt x="45" y="99"/>
                  </a:cubicBezTo>
                  <a:cubicBezTo>
                    <a:pt x="45" y="100"/>
                    <a:pt x="45" y="100"/>
                    <a:pt x="45" y="100"/>
                  </a:cubicBezTo>
                  <a:cubicBezTo>
                    <a:pt x="46" y="100"/>
                    <a:pt x="46" y="100"/>
                    <a:pt x="46" y="100"/>
                  </a:cubicBezTo>
                  <a:cubicBezTo>
                    <a:pt x="46" y="99"/>
                    <a:pt x="46" y="99"/>
                    <a:pt x="46" y="99"/>
                  </a:cubicBezTo>
                  <a:cubicBezTo>
                    <a:pt x="48" y="96"/>
                    <a:pt x="48" y="96"/>
                    <a:pt x="48" y="96"/>
                  </a:cubicBezTo>
                  <a:cubicBezTo>
                    <a:pt x="51" y="97"/>
                    <a:pt x="51" y="97"/>
                    <a:pt x="51" y="97"/>
                  </a:cubicBezTo>
                  <a:cubicBezTo>
                    <a:pt x="52" y="97"/>
                    <a:pt x="52" y="97"/>
                    <a:pt x="52" y="97"/>
                  </a:cubicBezTo>
                  <a:cubicBezTo>
                    <a:pt x="53" y="97"/>
                    <a:pt x="53" y="97"/>
                    <a:pt x="53" y="97"/>
                  </a:cubicBezTo>
                  <a:cubicBezTo>
                    <a:pt x="55" y="99"/>
                    <a:pt x="55" y="99"/>
                    <a:pt x="55" y="99"/>
                  </a:cubicBezTo>
                  <a:cubicBezTo>
                    <a:pt x="56" y="99"/>
                    <a:pt x="56" y="99"/>
                    <a:pt x="56" y="99"/>
                  </a:cubicBezTo>
                  <a:cubicBezTo>
                    <a:pt x="57" y="98"/>
                    <a:pt x="57" y="98"/>
                    <a:pt x="57" y="98"/>
                  </a:cubicBezTo>
                  <a:cubicBezTo>
                    <a:pt x="59" y="97"/>
                    <a:pt x="59" y="97"/>
                    <a:pt x="59" y="97"/>
                  </a:cubicBezTo>
                  <a:cubicBezTo>
                    <a:pt x="62" y="96"/>
                    <a:pt x="62" y="96"/>
                    <a:pt x="62" y="96"/>
                  </a:cubicBezTo>
                  <a:cubicBezTo>
                    <a:pt x="66" y="96"/>
                    <a:pt x="66" y="96"/>
                    <a:pt x="66" y="96"/>
                  </a:cubicBezTo>
                  <a:cubicBezTo>
                    <a:pt x="66" y="95"/>
                    <a:pt x="66" y="95"/>
                    <a:pt x="66" y="95"/>
                  </a:cubicBezTo>
                  <a:cubicBezTo>
                    <a:pt x="69" y="96"/>
                    <a:pt x="69" y="96"/>
                    <a:pt x="69" y="96"/>
                  </a:cubicBezTo>
                  <a:cubicBezTo>
                    <a:pt x="70" y="96"/>
                    <a:pt x="70" y="96"/>
                    <a:pt x="70" y="96"/>
                  </a:cubicBezTo>
                  <a:cubicBezTo>
                    <a:pt x="71" y="96"/>
                    <a:pt x="71" y="96"/>
                    <a:pt x="71" y="96"/>
                  </a:cubicBezTo>
                  <a:cubicBezTo>
                    <a:pt x="72" y="95"/>
                    <a:pt x="72" y="95"/>
                    <a:pt x="72" y="95"/>
                  </a:cubicBezTo>
                  <a:cubicBezTo>
                    <a:pt x="72" y="96"/>
                    <a:pt x="72" y="96"/>
                    <a:pt x="72" y="96"/>
                  </a:cubicBezTo>
                  <a:cubicBezTo>
                    <a:pt x="74" y="97"/>
                    <a:pt x="74" y="97"/>
                    <a:pt x="74" y="97"/>
                  </a:cubicBezTo>
                  <a:cubicBezTo>
                    <a:pt x="75" y="97"/>
                    <a:pt x="75" y="97"/>
                    <a:pt x="75" y="97"/>
                  </a:cubicBezTo>
                  <a:cubicBezTo>
                    <a:pt x="75" y="96"/>
                    <a:pt x="75" y="96"/>
                    <a:pt x="75" y="96"/>
                  </a:cubicBezTo>
                  <a:cubicBezTo>
                    <a:pt x="75" y="95"/>
                    <a:pt x="75" y="95"/>
                    <a:pt x="75" y="95"/>
                  </a:cubicBezTo>
                  <a:cubicBezTo>
                    <a:pt x="74" y="93"/>
                    <a:pt x="74" y="93"/>
                    <a:pt x="74" y="93"/>
                  </a:cubicBezTo>
                  <a:cubicBezTo>
                    <a:pt x="74" y="92"/>
                    <a:pt x="74" y="92"/>
                    <a:pt x="74" y="92"/>
                  </a:cubicBezTo>
                  <a:cubicBezTo>
                    <a:pt x="74" y="90"/>
                    <a:pt x="74" y="90"/>
                    <a:pt x="74" y="90"/>
                  </a:cubicBezTo>
                  <a:cubicBezTo>
                    <a:pt x="73" y="90"/>
                    <a:pt x="73" y="90"/>
                    <a:pt x="73" y="90"/>
                  </a:cubicBezTo>
                  <a:cubicBezTo>
                    <a:pt x="74" y="89"/>
                    <a:pt x="74" y="89"/>
                    <a:pt x="74" y="89"/>
                  </a:cubicBezTo>
                  <a:cubicBezTo>
                    <a:pt x="76" y="87"/>
                    <a:pt x="76" y="87"/>
                    <a:pt x="76" y="87"/>
                  </a:cubicBezTo>
                  <a:cubicBezTo>
                    <a:pt x="78" y="86"/>
                    <a:pt x="78" y="86"/>
                    <a:pt x="78" y="86"/>
                  </a:cubicBezTo>
                  <a:cubicBezTo>
                    <a:pt x="79" y="85"/>
                    <a:pt x="79" y="85"/>
                    <a:pt x="79" y="85"/>
                  </a:cubicBezTo>
                  <a:cubicBezTo>
                    <a:pt x="79" y="83"/>
                    <a:pt x="79" y="83"/>
                    <a:pt x="79" y="83"/>
                  </a:cubicBezTo>
                  <a:cubicBezTo>
                    <a:pt x="81" y="83"/>
                    <a:pt x="81" y="83"/>
                    <a:pt x="81" y="83"/>
                  </a:cubicBezTo>
                  <a:cubicBezTo>
                    <a:pt x="81" y="83"/>
                    <a:pt x="81" y="83"/>
                    <a:pt x="81" y="83"/>
                  </a:cubicBezTo>
                  <a:cubicBezTo>
                    <a:pt x="82" y="83"/>
                    <a:pt x="82" y="83"/>
                    <a:pt x="82" y="83"/>
                  </a:cubicBezTo>
                  <a:cubicBezTo>
                    <a:pt x="84" y="82"/>
                    <a:pt x="84" y="82"/>
                    <a:pt x="84" y="82"/>
                  </a:cubicBezTo>
                  <a:cubicBezTo>
                    <a:pt x="82" y="80"/>
                    <a:pt x="82" y="80"/>
                    <a:pt x="82" y="80"/>
                  </a:cubicBezTo>
                  <a:cubicBezTo>
                    <a:pt x="79" y="77"/>
                    <a:pt x="79" y="77"/>
                    <a:pt x="79" y="77"/>
                  </a:cubicBezTo>
                  <a:cubicBezTo>
                    <a:pt x="74" y="73"/>
                    <a:pt x="74" y="73"/>
                    <a:pt x="74" y="73"/>
                  </a:cubicBezTo>
                  <a:cubicBezTo>
                    <a:pt x="71" y="70"/>
                    <a:pt x="71" y="70"/>
                    <a:pt x="71" y="70"/>
                  </a:cubicBezTo>
                  <a:cubicBezTo>
                    <a:pt x="68" y="67"/>
                    <a:pt x="68" y="67"/>
                    <a:pt x="68" y="67"/>
                  </a:cubicBezTo>
                  <a:cubicBezTo>
                    <a:pt x="69" y="66"/>
                    <a:pt x="69" y="66"/>
                    <a:pt x="69" y="66"/>
                  </a:cubicBezTo>
                  <a:cubicBezTo>
                    <a:pt x="68" y="63"/>
                    <a:pt x="68" y="63"/>
                    <a:pt x="68" y="63"/>
                  </a:cubicBezTo>
                  <a:cubicBezTo>
                    <a:pt x="67" y="62"/>
                    <a:pt x="67" y="62"/>
                    <a:pt x="67" y="62"/>
                  </a:cubicBezTo>
                  <a:cubicBezTo>
                    <a:pt x="66" y="62"/>
                    <a:pt x="66" y="62"/>
                    <a:pt x="66" y="62"/>
                  </a:cubicBezTo>
                  <a:cubicBezTo>
                    <a:pt x="67" y="61"/>
                    <a:pt x="67" y="61"/>
                    <a:pt x="67" y="61"/>
                  </a:cubicBezTo>
                  <a:cubicBezTo>
                    <a:pt x="68" y="60"/>
                    <a:pt x="68" y="60"/>
                    <a:pt x="68" y="60"/>
                  </a:cubicBezTo>
                  <a:cubicBezTo>
                    <a:pt x="71" y="59"/>
                    <a:pt x="71" y="59"/>
                    <a:pt x="71" y="59"/>
                  </a:cubicBezTo>
                  <a:cubicBezTo>
                    <a:pt x="75" y="57"/>
                    <a:pt x="75" y="57"/>
                    <a:pt x="75" y="57"/>
                  </a:cubicBezTo>
                  <a:cubicBezTo>
                    <a:pt x="79" y="56"/>
                    <a:pt x="79" y="56"/>
                    <a:pt x="79" y="56"/>
                  </a:cubicBezTo>
                  <a:cubicBezTo>
                    <a:pt x="82" y="54"/>
                    <a:pt x="82" y="54"/>
                    <a:pt x="82" y="54"/>
                  </a:cubicBezTo>
                  <a:cubicBezTo>
                    <a:pt x="87" y="52"/>
                    <a:pt x="87" y="52"/>
                    <a:pt x="87" y="52"/>
                  </a:cubicBezTo>
                  <a:cubicBezTo>
                    <a:pt x="88" y="52"/>
                    <a:pt x="88" y="52"/>
                    <a:pt x="88" y="52"/>
                  </a:cubicBezTo>
                  <a:cubicBezTo>
                    <a:pt x="89" y="50"/>
                    <a:pt x="89" y="50"/>
                    <a:pt x="89" y="50"/>
                  </a:cubicBezTo>
                  <a:cubicBezTo>
                    <a:pt x="89" y="50"/>
                    <a:pt x="89" y="50"/>
                    <a:pt x="89" y="50"/>
                  </a:cubicBezTo>
                  <a:cubicBezTo>
                    <a:pt x="91" y="52"/>
                    <a:pt x="91" y="52"/>
                    <a:pt x="91" y="52"/>
                  </a:cubicBezTo>
                  <a:cubicBezTo>
                    <a:pt x="91" y="53"/>
                    <a:pt x="91" y="53"/>
                    <a:pt x="91" y="53"/>
                  </a:cubicBezTo>
                  <a:cubicBezTo>
                    <a:pt x="92" y="53"/>
                    <a:pt x="92" y="53"/>
                    <a:pt x="92" y="53"/>
                  </a:cubicBezTo>
                  <a:cubicBezTo>
                    <a:pt x="94" y="53"/>
                    <a:pt x="94" y="53"/>
                    <a:pt x="94" y="53"/>
                  </a:cubicBezTo>
                  <a:cubicBezTo>
                    <a:pt x="95" y="52"/>
                    <a:pt x="95" y="52"/>
                    <a:pt x="95" y="52"/>
                  </a:cubicBezTo>
                  <a:cubicBezTo>
                    <a:pt x="96" y="52"/>
                    <a:pt x="96" y="52"/>
                    <a:pt x="96" y="52"/>
                  </a:cubicBezTo>
                  <a:lnTo>
                    <a:pt x="95" y="51"/>
                  </a:lnTo>
                  <a:close/>
                  <a:moveTo>
                    <a:pt x="66" y="9"/>
                  </a:moveTo>
                  <a:cubicBezTo>
                    <a:pt x="68" y="7"/>
                    <a:pt x="68" y="7"/>
                    <a:pt x="68" y="7"/>
                  </a:cubicBezTo>
                  <a:cubicBezTo>
                    <a:pt x="69" y="7"/>
                    <a:pt x="69" y="7"/>
                    <a:pt x="69" y="7"/>
                  </a:cubicBezTo>
                  <a:lnTo>
                    <a:pt x="66" y="9"/>
                  </a:lnTo>
                  <a:close/>
                  <a:moveTo>
                    <a:pt x="78" y="7"/>
                  </a:moveTo>
                  <a:cubicBezTo>
                    <a:pt x="79" y="7"/>
                    <a:pt x="79" y="7"/>
                    <a:pt x="79" y="7"/>
                  </a:cubicBezTo>
                  <a:cubicBezTo>
                    <a:pt x="80" y="7"/>
                    <a:pt x="80" y="7"/>
                    <a:pt x="80" y="7"/>
                  </a:cubicBezTo>
                  <a:cubicBezTo>
                    <a:pt x="80" y="6"/>
                    <a:pt x="80" y="6"/>
                    <a:pt x="80" y="6"/>
                  </a:cubicBezTo>
                  <a:cubicBezTo>
                    <a:pt x="80" y="4"/>
                    <a:pt x="80" y="4"/>
                    <a:pt x="80" y="4"/>
                  </a:cubicBezTo>
                  <a:cubicBezTo>
                    <a:pt x="80" y="3"/>
                    <a:pt x="80" y="3"/>
                    <a:pt x="80" y="3"/>
                  </a:cubicBezTo>
                  <a:cubicBezTo>
                    <a:pt x="79" y="2"/>
                    <a:pt x="79" y="2"/>
                    <a:pt x="79" y="2"/>
                  </a:cubicBezTo>
                  <a:cubicBezTo>
                    <a:pt x="78" y="2"/>
                    <a:pt x="78" y="2"/>
                    <a:pt x="78" y="2"/>
                  </a:cubicBezTo>
                  <a:cubicBezTo>
                    <a:pt x="78" y="1"/>
                    <a:pt x="78" y="1"/>
                    <a:pt x="78" y="1"/>
                  </a:cubicBezTo>
                  <a:cubicBezTo>
                    <a:pt x="77" y="1"/>
                    <a:pt x="77" y="1"/>
                    <a:pt x="77" y="1"/>
                  </a:cubicBezTo>
                  <a:cubicBezTo>
                    <a:pt x="76" y="1"/>
                    <a:pt x="76" y="1"/>
                    <a:pt x="76" y="1"/>
                  </a:cubicBezTo>
                  <a:cubicBezTo>
                    <a:pt x="77" y="2"/>
                    <a:pt x="77" y="2"/>
                    <a:pt x="77" y="2"/>
                  </a:cubicBezTo>
                  <a:cubicBezTo>
                    <a:pt x="78" y="3"/>
                    <a:pt x="78" y="3"/>
                    <a:pt x="78" y="3"/>
                  </a:cubicBezTo>
                  <a:cubicBezTo>
                    <a:pt x="78" y="4"/>
                    <a:pt x="78" y="4"/>
                    <a:pt x="78" y="4"/>
                  </a:cubicBezTo>
                  <a:cubicBezTo>
                    <a:pt x="76" y="3"/>
                    <a:pt x="76" y="3"/>
                    <a:pt x="76" y="3"/>
                  </a:cubicBezTo>
                  <a:cubicBezTo>
                    <a:pt x="75" y="3"/>
                    <a:pt x="75" y="3"/>
                    <a:pt x="75" y="3"/>
                  </a:cubicBezTo>
                  <a:cubicBezTo>
                    <a:pt x="76" y="5"/>
                    <a:pt x="76" y="5"/>
                    <a:pt x="76" y="5"/>
                  </a:cubicBezTo>
                  <a:cubicBezTo>
                    <a:pt x="75" y="5"/>
                    <a:pt x="75" y="5"/>
                    <a:pt x="75" y="5"/>
                  </a:cubicBezTo>
                  <a:cubicBezTo>
                    <a:pt x="75" y="6"/>
                    <a:pt x="75" y="6"/>
                    <a:pt x="75" y="6"/>
                  </a:cubicBezTo>
                  <a:cubicBezTo>
                    <a:pt x="76" y="7"/>
                    <a:pt x="76" y="7"/>
                    <a:pt x="76" y="7"/>
                  </a:cubicBezTo>
                  <a:cubicBezTo>
                    <a:pt x="78" y="7"/>
                    <a:pt x="78" y="7"/>
                    <a:pt x="78" y="7"/>
                  </a:cubicBez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2" name="Freeform 43">
              <a:extLst>
                <a:ext uri="{FF2B5EF4-FFF2-40B4-BE49-F238E27FC236}">
                  <a16:creationId xmlns:a16="http://schemas.microsoft.com/office/drawing/2014/main" id="{422B713B-1810-40A1-A3D1-B361336AAFFD}"/>
                </a:ext>
              </a:extLst>
            </p:cNvPr>
            <p:cNvSpPr>
              <a:spLocks/>
            </p:cNvSpPr>
            <p:nvPr/>
          </p:nvSpPr>
          <p:spPr bwMode="auto">
            <a:xfrm>
              <a:off x="6121400" y="2713187"/>
              <a:ext cx="166688" cy="107950"/>
            </a:xfrm>
            <a:custGeom>
              <a:avLst/>
              <a:gdLst>
                <a:gd name="T0" fmla="*/ 1 w 40"/>
                <a:gd name="T1" fmla="*/ 8 h 26"/>
                <a:gd name="T2" fmla="*/ 1 w 40"/>
                <a:gd name="T3" fmla="*/ 9 h 26"/>
                <a:gd name="T4" fmla="*/ 2 w 40"/>
                <a:gd name="T5" fmla="*/ 10 h 26"/>
                <a:gd name="T6" fmla="*/ 7 w 40"/>
                <a:gd name="T7" fmla="*/ 12 h 26"/>
                <a:gd name="T8" fmla="*/ 8 w 40"/>
                <a:gd name="T9" fmla="*/ 13 h 26"/>
                <a:gd name="T10" fmla="*/ 10 w 40"/>
                <a:gd name="T11" fmla="*/ 13 h 26"/>
                <a:gd name="T12" fmla="*/ 11 w 40"/>
                <a:gd name="T13" fmla="*/ 15 h 26"/>
                <a:gd name="T14" fmla="*/ 12 w 40"/>
                <a:gd name="T15" fmla="*/ 16 h 26"/>
                <a:gd name="T16" fmla="*/ 14 w 40"/>
                <a:gd name="T17" fmla="*/ 16 h 26"/>
                <a:gd name="T18" fmla="*/ 15 w 40"/>
                <a:gd name="T19" fmla="*/ 16 h 26"/>
                <a:gd name="T20" fmla="*/ 17 w 40"/>
                <a:gd name="T21" fmla="*/ 16 h 26"/>
                <a:gd name="T22" fmla="*/ 17 w 40"/>
                <a:gd name="T23" fmla="*/ 18 h 26"/>
                <a:gd name="T24" fmla="*/ 17 w 40"/>
                <a:gd name="T25" fmla="*/ 20 h 26"/>
                <a:gd name="T26" fmla="*/ 18 w 40"/>
                <a:gd name="T27" fmla="*/ 20 h 26"/>
                <a:gd name="T28" fmla="*/ 20 w 40"/>
                <a:gd name="T29" fmla="*/ 20 h 26"/>
                <a:gd name="T30" fmla="*/ 21 w 40"/>
                <a:gd name="T31" fmla="*/ 20 h 26"/>
                <a:gd name="T32" fmla="*/ 24 w 40"/>
                <a:gd name="T33" fmla="*/ 18 h 26"/>
                <a:gd name="T34" fmla="*/ 24 w 40"/>
                <a:gd name="T35" fmla="*/ 20 h 26"/>
                <a:gd name="T36" fmla="*/ 24 w 40"/>
                <a:gd name="T37" fmla="*/ 23 h 26"/>
                <a:gd name="T38" fmla="*/ 28 w 40"/>
                <a:gd name="T39" fmla="*/ 25 h 26"/>
                <a:gd name="T40" fmla="*/ 30 w 40"/>
                <a:gd name="T41" fmla="*/ 26 h 26"/>
                <a:gd name="T42" fmla="*/ 34 w 40"/>
                <a:gd name="T43" fmla="*/ 26 h 26"/>
                <a:gd name="T44" fmla="*/ 34 w 40"/>
                <a:gd name="T45" fmla="*/ 25 h 26"/>
                <a:gd name="T46" fmla="*/ 34 w 40"/>
                <a:gd name="T47" fmla="*/ 23 h 26"/>
                <a:gd name="T48" fmla="*/ 34 w 40"/>
                <a:gd name="T49" fmla="*/ 22 h 26"/>
                <a:gd name="T50" fmla="*/ 34 w 40"/>
                <a:gd name="T51" fmla="*/ 20 h 26"/>
                <a:gd name="T52" fmla="*/ 34 w 40"/>
                <a:gd name="T53" fmla="*/ 19 h 26"/>
                <a:gd name="T54" fmla="*/ 35 w 40"/>
                <a:gd name="T55" fmla="*/ 19 h 26"/>
                <a:gd name="T56" fmla="*/ 37 w 40"/>
                <a:gd name="T57" fmla="*/ 19 h 26"/>
                <a:gd name="T58" fmla="*/ 37 w 40"/>
                <a:gd name="T59" fmla="*/ 18 h 26"/>
                <a:gd name="T60" fmla="*/ 38 w 40"/>
                <a:gd name="T61" fmla="*/ 18 h 26"/>
                <a:gd name="T62" fmla="*/ 40 w 40"/>
                <a:gd name="T63" fmla="*/ 16 h 26"/>
                <a:gd name="T64" fmla="*/ 40 w 40"/>
                <a:gd name="T65" fmla="*/ 15 h 26"/>
                <a:gd name="T66" fmla="*/ 38 w 40"/>
                <a:gd name="T67" fmla="*/ 13 h 26"/>
                <a:gd name="T68" fmla="*/ 38 w 40"/>
                <a:gd name="T69" fmla="*/ 12 h 26"/>
                <a:gd name="T70" fmla="*/ 37 w 40"/>
                <a:gd name="T71" fmla="*/ 10 h 26"/>
                <a:gd name="T72" fmla="*/ 35 w 40"/>
                <a:gd name="T73" fmla="*/ 10 h 26"/>
                <a:gd name="T74" fmla="*/ 34 w 40"/>
                <a:gd name="T75" fmla="*/ 10 h 26"/>
                <a:gd name="T76" fmla="*/ 33 w 40"/>
                <a:gd name="T77" fmla="*/ 9 h 26"/>
                <a:gd name="T78" fmla="*/ 33 w 40"/>
                <a:gd name="T79" fmla="*/ 8 h 26"/>
                <a:gd name="T80" fmla="*/ 34 w 40"/>
                <a:gd name="T81" fmla="*/ 6 h 26"/>
                <a:gd name="T82" fmla="*/ 33 w 40"/>
                <a:gd name="T83" fmla="*/ 4 h 26"/>
                <a:gd name="T84" fmla="*/ 30 w 40"/>
                <a:gd name="T85" fmla="*/ 3 h 26"/>
                <a:gd name="T86" fmla="*/ 28 w 40"/>
                <a:gd name="T87" fmla="*/ 3 h 26"/>
                <a:gd name="T88" fmla="*/ 27 w 40"/>
                <a:gd name="T89" fmla="*/ 0 h 26"/>
                <a:gd name="T90" fmla="*/ 25 w 40"/>
                <a:gd name="T91" fmla="*/ 2 h 26"/>
                <a:gd name="T92" fmla="*/ 23 w 40"/>
                <a:gd name="T93" fmla="*/ 0 h 26"/>
                <a:gd name="T94" fmla="*/ 23 w 40"/>
                <a:gd name="T95" fmla="*/ 2 h 26"/>
                <a:gd name="T96" fmla="*/ 20 w 40"/>
                <a:gd name="T97" fmla="*/ 0 h 26"/>
                <a:gd name="T98" fmla="*/ 20 w 40"/>
                <a:gd name="T99" fmla="*/ 2 h 26"/>
                <a:gd name="T100" fmla="*/ 19 w 40"/>
                <a:gd name="T101" fmla="*/ 2 h 26"/>
                <a:gd name="T102" fmla="*/ 18 w 40"/>
                <a:gd name="T103" fmla="*/ 2 h 26"/>
                <a:gd name="T104" fmla="*/ 18 w 40"/>
                <a:gd name="T105" fmla="*/ 3 h 26"/>
                <a:gd name="T106" fmla="*/ 17 w 40"/>
                <a:gd name="T107" fmla="*/ 3 h 26"/>
                <a:gd name="T108" fmla="*/ 15 w 40"/>
                <a:gd name="T109" fmla="*/ 5 h 26"/>
                <a:gd name="T110" fmla="*/ 12 w 40"/>
                <a:gd name="T111" fmla="*/ 3 h 26"/>
                <a:gd name="T112" fmla="*/ 10 w 40"/>
                <a:gd name="T113" fmla="*/ 3 h 26"/>
                <a:gd name="T114" fmla="*/ 10 w 40"/>
                <a:gd name="T115" fmla="*/ 2 h 26"/>
                <a:gd name="T116" fmla="*/ 0 w 40"/>
                <a:gd name="T117" fmla="*/ 6 h 26"/>
                <a:gd name="T118" fmla="*/ 1 w 40"/>
                <a:gd name="T119" fmla="*/ 6 h 26"/>
                <a:gd name="T120" fmla="*/ 1 w 40"/>
                <a:gd name="T12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26">
                  <a:moveTo>
                    <a:pt x="1" y="8"/>
                  </a:moveTo>
                  <a:cubicBezTo>
                    <a:pt x="1" y="9"/>
                    <a:pt x="1" y="9"/>
                    <a:pt x="1" y="9"/>
                  </a:cubicBezTo>
                  <a:cubicBezTo>
                    <a:pt x="2" y="10"/>
                    <a:pt x="2" y="10"/>
                    <a:pt x="2" y="10"/>
                  </a:cubicBezTo>
                  <a:cubicBezTo>
                    <a:pt x="7" y="12"/>
                    <a:pt x="7" y="12"/>
                    <a:pt x="7" y="12"/>
                  </a:cubicBezTo>
                  <a:cubicBezTo>
                    <a:pt x="8" y="13"/>
                    <a:pt x="8" y="13"/>
                    <a:pt x="8" y="13"/>
                  </a:cubicBezTo>
                  <a:cubicBezTo>
                    <a:pt x="10" y="13"/>
                    <a:pt x="10" y="13"/>
                    <a:pt x="10" y="13"/>
                  </a:cubicBezTo>
                  <a:cubicBezTo>
                    <a:pt x="11" y="15"/>
                    <a:pt x="11" y="15"/>
                    <a:pt x="11" y="15"/>
                  </a:cubicBezTo>
                  <a:cubicBezTo>
                    <a:pt x="12" y="16"/>
                    <a:pt x="12" y="16"/>
                    <a:pt x="12" y="16"/>
                  </a:cubicBezTo>
                  <a:cubicBezTo>
                    <a:pt x="14" y="16"/>
                    <a:pt x="14" y="16"/>
                    <a:pt x="14" y="16"/>
                  </a:cubicBezTo>
                  <a:cubicBezTo>
                    <a:pt x="15" y="16"/>
                    <a:pt x="15" y="16"/>
                    <a:pt x="15" y="16"/>
                  </a:cubicBezTo>
                  <a:cubicBezTo>
                    <a:pt x="17" y="16"/>
                    <a:pt x="17" y="16"/>
                    <a:pt x="17" y="16"/>
                  </a:cubicBezTo>
                  <a:cubicBezTo>
                    <a:pt x="17" y="18"/>
                    <a:pt x="17" y="18"/>
                    <a:pt x="17" y="18"/>
                  </a:cubicBezTo>
                  <a:cubicBezTo>
                    <a:pt x="17" y="20"/>
                    <a:pt x="17" y="20"/>
                    <a:pt x="17" y="20"/>
                  </a:cubicBezTo>
                  <a:cubicBezTo>
                    <a:pt x="18" y="20"/>
                    <a:pt x="18" y="20"/>
                    <a:pt x="18" y="20"/>
                  </a:cubicBezTo>
                  <a:cubicBezTo>
                    <a:pt x="20" y="20"/>
                    <a:pt x="20" y="20"/>
                    <a:pt x="20" y="20"/>
                  </a:cubicBezTo>
                  <a:cubicBezTo>
                    <a:pt x="21" y="20"/>
                    <a:pt x="21" y="20"/>
                    <a:pt x="21" y="20"/>
                  </a:cubicBezTo>
                  <a:cubicBezTo>
                    <a:pt x="24" y="18"/>
                    <a:pt x="24" y="18"/>
                    <a:pt x="24" y="18"/>
                  </a:cubicBezTo>
                  <a:cubicBezTo>
                    <a:pt x="24" y="20"/>
                    <a:pt x="24" y="20"/>
                    <a:pt x="24" y="20"/>
                  </a:cubicBezTo>
                  <a:cubicBezTo>
                    <a:pt x="24" y="23"/>
                    <a:pt x="24" y="23"/>
                    <a:pt x="24" y="23"/>
                  </a:cubicBezTo>
                  <a:cubicBezTo>
                    <a:pt x="28" y="25"/>
                    <a:pt x="28" y="25"/>
                    <a:pt x="28" y="25"/>
                  </a:cubicBezTo>
                  <a:cubicBezTo>
                    <a:pt x="30" y="26"/>
                    <a:pt x="30" y="26"/>
                    <a:pt x="30" y="26"/>
                  </a:cubicBezTo>
                  <a:cubicBezTo>
                    <a:pt x="34" y="26"/>
                    <a:pt x="34" y="26"/>
                    <a:pt x="34" y="26"/>
                  </a:cubicBezTo>
                  <a:cubicBezTo>
                    <a:pt x="34" y="25"/>
                    <a:pt x="34" y="25"/>
                    <a:pt x="34" y="25"/>
                  </a:cubicBezTo>
                  <a:cubicBezTo>
                    <a:pt x="34" y="23"/>
                    <a:pt x="34" y="23"/>
                    <a:pt x="34" y="23"/>
                  </a:cubicBezTo>
                  <a:cubicBezTo>
                    <a:pt x="34" y="22"/>
                    <a:pt x="34" y="22"/>
                    <a:pt x="34" y="22"/>
                  </a:cubicBezTo>
                  <a:cubicBezTo>
                    <a:pt x="34" y="20"/>
                    <a:pt x="34" y="20"/>
                    <a:pt x="34" y="20"/>
                  </a:cubicBezTo>
                  <a:cubicBezTo>
                    <a:pt x="34" y="19"/>
                    <a:pt x="34" y="19"/>
                    <a:pt x="34" y="19"/>
                  </a:cubicBezTo>
                  <a:cubicBezTo>
                    <a:pt x="35" y="19"/>
                    <a:pt x="35" y="19"/>
                    <a:pt x="35" y="19"/>
                  </a:cubicBezTo>
                  <a:cubicBezTo>
                    <a:pt x="37" y="19"/>
                    <a:pt x="37" y="19"/>
                    <a:pt x="37" y="19"/>
                  </a:cubicBezTo>
                  <a:cubicBezTo>
                    <a:pt x="37" y="18"/>
                    <a:pt x="37" y="18"/>
                    <a:pt x="37" y="18"/>
                  </a:cubicBezTo>
                  <a:cubicBezTo>
                    <a:pt x="38" y="18"/>
                    <a:pt x="38" y="18"/>
                    <a:pt x="38" y="18"/>
                  </a:cubicBezTo>
                  <a:cubicBezTo>
                    <a:pt x="40" y="16"/>
                    <a:pt x="40" y="16"/>
                    <a:pt x="40" y="16"/>
                  </a:cubicBezTo>
                  <a:cubicBezTo>
                    <a:pt x="40" y="15"/>
                    <a:pt x="40" y="15"/>
                    <a:pt x="40" y="15"/>
                  </a:cubicBezTo>
                  <a:cubicBezTo>
                    <a:pt x="38" y="13"/>
                    <a:pt x="38" y="13"/>
                    <a:pt x="38" y="13"/>
                  </a:cubicBezTo>
                  <a:cubicBezTo>
                    <a:pt x="38" y="12"/>
                    <a:pt x="38" y="12"/>
                    <a:pt x="38" y="12"/>
                  </a:cubicBezTo>
                  <a:cubicBezTo>
                    <a:pt x="37" y="10"/>
                    <a:pt x="37" y="10"/>
                    <a:pt x="37" y="10"/>
                  </a:cubicBezTo>
                  <a:cubicBezTo>
                    <a:pt x="35" y="10"/>
                    <a:pt x="35" y="10"/>
                    <a:pt x="35" y="10"/>
                  </a:cubicBezTo>
                  <a:cubicBezTo>
                    <a:pt x="34" y="10"/>
                    <a:pt x="34" y="10"/>
                    <a:pt x="34" y="10"/>
                  </a:cubicBezTo>
                  <a:cubicBezTo>
                    <a:pt x="33" y="9"/>
                    <a:pt x="33" y="9"/>
                    <a:pt x="33" y="9"/>
                  </a:cubicBezTo>
                  <a:cubicBezTo>
                    <a:pt x="33" y="8"/>
                    <a:pt x="33" y="8"/>
                    <a:pt x="33" y="8"/>
                  </a:cubicBezTo>
                  <a:cubicBezTo>
                    <a:pt x="34" y="6"/>
                    <a:pt x="34" y="6"/>
                    <a:pt x="34" y="6"/>
                  </a:cubicBezTo>
                  <a:cubicBezTo>
                    <a:pt x="34" y="6"/>
                    <a:pt x="33" y="5"/>
                    <a:pt x="33" y="4"/>
                  </a:cubicBezTo>
                  <a:cubicBezTo>
                    <a:pt x="30" y="3"/>
                    <a:pt x="30" y="3"/>
                    <a:pt x="30" y="3"/>
                  </a:cubicBezTo>
                  <a:cubicBezTo>
                    <a:pt x="28" y="3"/>
                    <a:pt x="28" y="3"/>
                    <a:pt x="28" y="3"/>
                  </a:cubicBezTo>
                  <a:cubicBezTo>
                    <a:pt x="27" y="0"/>
                    <a:pt x="27" y="0"/>
                    <a:pt x="27" y="0"/>
                  </a:cubicBezTo>
                  <a:cubicBezTo>
                    <a:pt x="25" y="2"/>
                    <a:pt x="25" y="2"/>
                    <a:pt x="25" y="2"/>
                  </a:cubicBezTo>
                  <a:cubicBezTo>
                    <a:pt x="23" y="0"/>
                    <a:pt x="23" y="0"/>
                    <a:pt x="23" y="0"/>
                  </a:cubicBezTo>
                  <a:cubicBezTo>
                    <a:pt x="23" y="2"/>
                    <a:pt x="23" y="2"/>
                    <a:pt x="23" y="2"/>
                  </a:cubicBezTo>
                  <a:cubicBezTo>
                    <a:pt x="20" y="0"/>
                    <a:pt x="20" y="0"/>
                    <a:pt x="20" y="0"/>
                  </a:cubicBezTo>
                  <a:cubicBezTo>
                    <a:pt x="20" y="2"/>
                    <a:pt x="20" y="2"/>
                    <a:pt x="20" y="2"/>
                  </a:cubicBezTo>
                  <a:cubicBezTo>
                    <a:pt x="19" y="2"/>
                    <a:pt x="19" y="2"/>
                    <a:pt x="19" y="2"/>
                  </a:cubicBezTo>
                  <a:cubicBezTo>
                    <a:pt x="18" y="2"/>
                    <a:pt x="18" y="2"/>
                    <a:pt x="18" y="2"/>
                  </a:cubicBezTo>
                  <a:cubicBezTo>
                    <a:pt x="18" y="3"/>
                    <a:pt x="18" y="3"/>
                    <a:pt x="18" y="3"/>
                  </a:cubicBezTo>
                  <a:cubicBezTo>
                    <a:pt x="17" y="3"/>
                    <a:pt x="17" y="3"/>
                    <a:pt x="17" y="3"/>
                  </a:cubicBezTo>
                  <a:cubicBezTo>
                    <a:pt x="15" y="5"/>
                    <a:pt x="15" y="5"/>
                    <a:pt x="15" y="5"/>
                  </a:cubicBezTo>
                  <a:cubicBezTo>
                    <a:pt x="12" y="3"/>
                    <a:pt x="12" y="3"/>
                    <a:pt x="12" y="3"/>
                  </a:cubicBezTo>
                  <a:cubicBezTo>
                    <a:pt x="10" y="3"/>
                    <a:pt x="10" y="3"/>
                    <a:pt x="10" y="3"/>
                  </a:cubicBezTo>
                  <a:cubicBezTo>
                    <a:pt x="10" y="2"/>
                    <a:pt x="10" y="2"/>
                    <a:pt x="10" y="2"/>
                  </a:cubicBezTo>
                  <a:cubicBezTo>
                    <a:pt x="0" y="6"/>
                    <a:pt x="0" y="6"/>
                    <a:pt x="0" y="6"/>
                  </a:cubicBezTo>
                  <a:cubicBezTo>
                    <a:pt x="1" y="6"/>
                    <a:pt x="1" y="6"/>
                    <a:pt x="1" y="6"/>
                  </a:cubicBezTo>
                  <a:lnTo>
                    <a:pt x="1" y="8"/>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3" name="Freeform 44">
              <a:extLst>
                <a:ext uri="{FF2B5EF4-FFF2-40B4-BE49-F238E27FC236}">
                  <a16:creationId xmlns:a16="http://schemas.microsoft.com/office/drawing/2014/main" id="{CD900BD1-A677-4DBA-8C0F-84C40BDA3D38}"/>
                </a:ext>
              </a:extLst>
            </p:cNvPr>
            <p:cNvSpPr>
              <a:spLocks/>
            </p:cNvSpPr>
            <p:nvPr/>
          </p:nvSpPr>
          <p:spPr bwMode="auto">
            <a:xfrm>
              <a:off x="6162675" y="2608412"/>
              <a:ext cx="168275" cy="146050"/>
            </a:xfrm>
            <a:custGeom>
              <a:avLst/>
              <a:gdLst>
                <a:gd name="T0" fmla="*/ 35 w 40"/>
                <a:gd name="T1" fmla="*/ 0 h 35"/>
                <a:gd name="T2" fmla="*/ 27 w 40"/>
                <a:gd name="T3" fmla="*/ 1 h 35"/>
                <a:gd name="T4" fmla="*/ 21 w 40"/>
                <a:gd name="T5" fmla="*/ 4 h 35"/>
                <a:gd name="T6" fmla="*/ 17 w 40"/>
                <a:gd name="T7" fmla="*/ 7 h 35"/>
                <a:gd name="T8" fmla="*/ 13 w 40"/>
                <a:gd name="T9" fmla="*/ 8 h 35"/>
                <a:gd name="T10" fmla="*/ 7 w 40"/>
                <a:gd name="T11" fmla="*/ 20 h 35"/>
                <a:gd name="T12" fmla="*/ 10 w 40"/>
                <a:gd name="T13" fmla="*/ 23 h 35"/>
                <a:gd name="T14" fmla="*/ 10 w 40"/>
                <a:gd name="T15" fmla="*/ 24 h 35"/>
                <a:gd name="T16" fmla="*/ 7 w 40"/>
                <a:gd name="T17" fmla="*/ 24 h 35"/>
                <a:gd name="T18" fmla="*/ 7 w 40"/>
                <a:gd name="T19" fmla="*/ 25 h 35"/>
                <a:gd name="T20" fmla="*/ 2 w 40"/>
                <a:gd name="T21" fmla="*/ 24 h 35"/>
                <a:gd name="T22" fmla="*/ 2 w 40"/>
                <a:gd name="T23" fmla="*/ 27 h 35"/>
                <a:gd name="T24" fmla="*/ 8 w 40"/>
                <a:gd name="T25" fmla="*/ 27 h 35"/>
                <a:gd name="T26" fmla="*/ 10 w 40"/>
                <a:gd name="T27" fmla="*/ 27 h 35"/>
                <a:gd name="T28" fmla="*/ 13 w 40"/>
                <a:gd name="T29" fmla="*/ 27 h 35"/>
                <a:gd name="T30" fmla="*/ 15 w 40"/>
                <a:gd name="T31" fmla="*/ 27 h 35"/>
                <a:gd name="T32" fmla="*/ 18 w 40"/>
                <a:gd name="T33" fmla="*/ 28 h 35"/>
                <a:gd name="T34" fmla="*/ 23 w 40"/>
                <a:gd name="T35" fmla="*/ 29 h 35"/>
                <a:gd name="T36" fmla="*/ 23 w 40"/>
                <a:gd name="T37" fmla="*/ 33 h 35"/>
                <a:gd name="T38" fmla="*/ 24 w 40"/>
                <a:gd name="T39" fmla="*/ 35 h 35"/>
                <a:gd name="T40" fmla="*/ 27 w 40"/>
                <a:gd name="T41" fmla="*/ 35 h 35"/>
                <a:gd name="T42" fmla="*/ 27 w 40"/>
                <a:gd name="T43" fmla="*/ 33 h 35"/>
                <a:gd name="T44" fmla="*/ 27 w 40"/>
                <a:gd name="T45" fmla="*/ 30 h 35"/>
                <a:gd name="T46" fmla="*/ 28 w 40"/>
                <a:gd name="T47" fmla="*/ 25 h 35"/>
                <a:gd name="T48" fmla="*/ 25 w 40"/>
                <a:gd name="T49" fmla="*/ 23 h 35"/>
                <a:gd name="T50" fmla="*/ 27 w 40"/>
                <a:gd name="T51" fmla="*/ 21 h 35"/>
                <a:gd name="T52" fmla="*/ 33 w 40"/>
                <a:gd name="T53" fmla="*/ 21 h 35"/>
                <a:gd name="T54" fmla="*/ 34 w 40"/>
                <a:gd name="T55" fmla="*/ 18 h 35"/>
                <a:gd name="T56" fmla="*/ 37 w 40"/>
                <a:gd name="T57" fmla="*/ 15 h 35"/>
                <a:gd name="T58" fmla="*/ 34 w 40"/>
                <a:gd name="T59" fmla="*/ 13 h 35"/>
                <a:gd name="T60" fmla="*/ 35 w 40"/>
                <a:gd name="T61" fmla="*/ 11 h 35"/>
                <a:gd name="T62" fmla="*/ 37 w 40"/>
                <a:gd name="T63" fmla="*/ 10 h 35"/>
                <a:gd name="T64" fmla="*/ 38 w 40"/>
                <a:gd name="T65" fmla="*/ 7 h 35"/>
                <a:gd name="T66" fmla="*/ 39 w 40"/>
                <a:gd name="T67" fmla="*/ 4 h 35"/>
                <a:gd name="T68" fmla="*/ 37 w 40"/>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37" y="1"/>
                  </a:moveTo>
                  <a:cubicBezTo>
                    <a:pt x="35" y="0"/>
                    <a:pt x="35" y="0"/>
                    <a:pt x="35" y="0"/>
                  </a:cubicBezTo>
                  <a:cubicBezTo>
                    <a:pt x="33" y="0"/>
                    <a:pt x="33" y="0"/>
                    <a:pt x="33" y="0"/>
                  </a:cubicBezTo>
                  <a:cubicBezTo>
                    <a:pt x="27" y="1"/>
                    <a:pt x="27" y="1"/>
                    <a:pt x="27" y="1"/>
                  </a:cubicBezTo>
                  <a:cubicBezTo>
                    <a:pt x="24" y="2"/>
                    <a:pt x="24" y="2"/>
                    <a:pt x="24" y="2"/>
                  </a:cubicBezTo>
                  <a:cubicBezTo>
                    <a:pt x="21" y="4"/>
                    <a:pt x="21" y="4"/>
                    <a:pt x="21" y="4"/>
                  </a:cubicBezTo>
                  <a:cubicBezTo>
                    <a:pt x="20" y="5"/>
                    <a:pt x="20" y="5"/>
                    <a:pt x="20" y="5"/>
                  </a:cubicBezTo>
                  <a:cubicBezTo>
                    <a:pt x="17" y="7"/>
                    <a:pt x="17" y="7"/>
                    <a:pt x="17" y="7"/>
                  </a:cubicBezTo>
                  <a:cubicBezTo>
                    <a:pt x="14" y="7"/>
                    <a:pt x="14" y="7"/>
                    <a:pt x="14" y="7"/>
                  </a:cubicBezTo>
                  <a:cubicBezTo>
                    <a:pt x="13" y="8"/>
                    <a:pt x="13" y="8"/>
                    <a:pt x="13" y="8"/>
                  </a:cubicBezTo>
                  <a:cubicBezTo>
                    <a:pt x="11" y="14"/>
                    <a:pt x="11" y="14"/>
                    <a:pt x="11" y="14"/>
                  </a:cubicBezTo>
                  <a:cubicBezTo>
                    <a:pt x="7" y="20"/>
                    <a:pt x="7" y="20"/>
                    <a:pt x="7" y="20"/>
                  </a:cubicBezTo>
                  <a:cubicBezTo>
                    <a:pt x="7" y="21"/>
                    <a:pt x="7" y="21"/>
                    <a:pt x="7" y="21"/>
                  </a:cubicBezTo>
                  <a:cubicBezTo>
                    <a:pt x="10" y="23"/>
                    <a:pt x="10" y="23"/>
                    <a:pt x="10" y="23"/>
                  </a:cubicBezTo>
                  <a:cubicBezTo>
                    <a:pt x="11" y="23"/>
                    <a:pt x="11" y="23"/>
                    <a:pt x="11" y="23"/>
                  </a:cubicBezTo>
                  <a:cubicBezTo>
                    <a:pt x="10" y="24"/>
                    <a:pt x="10" y="24"/>
                    <a:pt x="10" y="24"/>
                  </a:cubicBezTo>
                  <a:cubicBezTo>
                    <a:pt x="8" y="24"/>
                    <a:pt x="8" y="24"/>
                    <a:pt x="8" y="24"/>
                  </a:cubicBezTo>
                  <a:cubicBezTo>
                    <a:pt x="7" y="24"/>
                    <a:pt x="7" y="24"/>
                    <a:pt x="7" y="24"/>
                  </a:cubicBezTo>
                  <a:cubicBezTo>
                    <a:pt x="5" y="24"/>
                    <a:pt x="5" y="24"/>
                    <a:pt x="5" y="24"/>
                  </a:cubicBezTo>
                  <a:cubicBezTo>
                    <a:pt x="7" y="25"/>
                    <a:pt x="7" y="25"/>
                    <a:pt x="7" y="25"/>
                  </a:cubicBezTo>
                  <a:cubicBezTo>
                    <a:pt x="4" y="24"/>
                    <a:pt x="4" y="24"/>
                    <a:pt x="4" y="24"/>
                  </a:cubicBezTo>
                  <a:cubicBezTo>
                    <a:pt x="2" y="24"/>
                    <a:pt x="2" y="24"/>
                    <a:pt x="2" y="24"/>
                  </a:cubicBezTo>
                  <a:cubicBezTo>
                    <a:pt x="0" y="25"/>
                    <a:pt x="0" y="25"/>
                    <a:pt x="0" y="25"/>
                  </a:cubicBezTo>
                  <a:cubicBezTo>
                    <a:pt x="2" y="27"/>
                    <a:pt x="2" y="27"/>
                    <a:pt x="2" y="27"/>
                  </a:cubicBezTo>
                  <a:cubicBezTo>
                    <a:pt x="5" y="27"/>
                    <a:pt x="5" y="27"/>
                    <a:pt x="5" y="27"/>
                  </a:cubicBezTo>
                  <a:cubicBezTo>
                    <a:pt x="8" y="27"/>
                    <a:pt x="8" y="27"/>
                    <a:pt x="8" y="27"/>
                  </a:cubicBezTo>
                  <a:cubicBezTo>
                    <a:pt x="9" y="27"/>
                    <a:pt x="9" y="27"/>
                    <a:pt x="9" y="27"/>
                  </a:cubicBezTo>
                  <a:cubicBezTo>
                    <a:pt x="10" y="27"/>
                    <a:pt x="10" y="27"/>
                    <a:pt x="10" y="27"/>
                  </a:cubicBezTo>
                  <a:cubicBezTo>
                    <a:pt x="10" y="25"/>
                    <a:pt x="10" y="25"/>
                    <a:pt x="10" y="25"/>
                  </a:cubicBezTo>
                  <a:cubicBezTo>
                    <a:pt x="13" y="27"/>
                    <a:pt x="13" y="27"/>
                    <a:pt x="13" y="27"/>
                  </a:cubicBezTo>
                  <a:cubicBezTo>
                    <a:pt x="13" y="25"/>
                    <a:pt x="13" y="25"/>
                    <a:pt x="13" y="25"/>
                  </a:cubicBezTo>
                  <a:cubicBezTo>
                    <a:pt x="15" y="27"/>
                    <a:pt x="15" y="27"/>
                    <a:pt x="15" y="27"/>
                  </a:cubicBezTo>
                  <a:cubicBezTo>
                    <a:pt x="17" y="25"/>
                    <a:pt x="17" y="25"/>
                    <a:pt x="17" y="25"/>
                  </a:cubicBezTo>
                  <a:cubicBezTo>
                    <a:pt x="18" y="28"/>
                    <a:pt x="18" y="28"/>
                    <a:pt x="18" y="28"/>
                  </a:cubicBezTo>
                  <a:cubicBezTo>
                    <a:pt x="20" y="28"/>
                    <a:pt x="20" y="28"/>
                    <a:pt x="20" y="28"/>
                  </a:cubicBezTo>
                  <a:cubicBezTo>
                    <a:pt x="23" y="29"/>
                    <a:pt x="23" y="29"/>
                    <a:pt x="23" y="29"/>
                  </a:cubicBezTo>
                  <a:cubicBezTo>
                    <a:pt x="23" y="30"/>
                    <a:pt x="24" y="31"/>
                    <a:pt x="24" y="31"/>
                  </a:cubicBezTo>
                  <a:cubicBezTo>
                    <a:pt x="23" y="33"/>
                    <a:pt x="23" y="33"/>
                    <a:pt x="23" y="33"/>
                  </a:cubicBezTo>
                  <a:cubicBezTo>
                    <a:pt x="23" y="34"/>
                    <a:pt x="23" y="34"/>
                    <a:pt x="23" y="34"/>
                  </a:cubicBezTo>
                  <a:cubicBezTo>
                    <a:pt x="24" y="35"/>
                    <a:pt x="24" y="35"/>
                    <a:pt x="24" y="35"/>
                  </a:cubicBezTo>
                  <a:cubicBezTo>
                    <a:pt x="25" y="35"/>
                    <a:pt x="25" y="35"/>
                    <a:pt x="25" y="35"/>
                  </a:cubicBezTo>
                  <a:cubicBezTo>
                    <a:pt x="27" y="35"/>
                    <a:pt x="27" y="35"/>
                    <a:pt x="27" y="35"/>
                  </a:cubicBezTo>
                  <a:cubicBezTo>
                    <a:pt x="27" y="34"/>
                    <a:pt x="27" y="34"/>
                    <a:pt x="27" y="34"/>
                  </a:cubicBezTo>
                  <a:cubicBezTo>
                    <a:pt x="27" y="33"/>
                    <a:pt x="27" y="33"/>
                    <a:pt x="27" y="33"/>
                  </a:cubicBezTo>
                  <a:cubicBezTo>
                    <a:pt x="25" y="31"/>
                    <a:pt x="25" y="31"/>
                    <a:pt x="25" y="31"/>
                  </a:cubicBezTo>
                  <a:cubicBezTo>
                    <a:pt x="27" y="30"/>
                    <a:pt x="27" y="30"/>
                    <a:pt x="27" y="30"/>
                  </a:cubicBezTo>
                  <a:cubicBezTo>
                    <a:pt x="28" y="28"/>
                    <a:pt x="28" y="28"/>
                    <a:pt x="28" y="28"/>
                  </a:cubicBezTo>
                  <a:cubicBezTo>
                    <a:pt x="28" y="25"/>
                    <a:pt x="28" y="25"/>
                    <a:pt x="28" y="25"/>
                  </a:cubicBezTo>
                  <a:cubicBezTo>
                    <a:pt x="28" y="24"/>
                    <a:pt x="28" y="24"/>
                    <a:pt x="28" y="24"/>
                  </a:cubicBezTo>
                  <a:cubicBezTo>
                    <a:pt x="25" y="23"/>
                    <a:pt x="25" y="23"/>
                    <a:pt x="25" y="23"/>
                  </a:cubicBezTo>
                  <a:cubicBezTo>
                    <a:pt x="25" y="21"/>
                    <a:pt x="25" y="21"/>
                    <a:pt x="25" y="21"/>
                  </a:cubicBezTo>
                  <a:cubicBezTo>
                    <a:pt x="27" y="21"/>
                    <a:pt x="27" y="21"/>
                    <a:pt x="27" y="21"/>
                  </a:cubicBezTo>
                  <a:cubicBezTo>
                    <a:pt x="28" y="20"/>
                    <a:pt x="28" y="20"/>
                    <a:pt x="28" y="20"/>
                  </a:cubicBezTo>
                  <a:cubicBezTo>
                    <a:pt x="33" y="21"/>
                    <a:pt x="33" y="21"/>
                    <a:pt x="33" y="21"/>
                  </a:cubicBezTo>
                  <a:cubicBezTo>
                    <a:pt x="34" y="20"/>
                    <a:pt x="34" y="20"/>
                    <a:pt x="34" y="20"/>
                  </a:cubicBezTo>
                  <a:cubicBezTo>
                    <a:pt x="34" y="18"/>
                    <a:pt x="34" y="18"/>
                    <a:pt x="34" y="18"/>
                  </a:cubicBezTo>
                  <a:cubicBezTo>
                    <a:pt x="35" y="17"/>
                    <a:pt x="35" y="17"/>
                    <a:pt x="35" y="17"/>
                  </a:cubicBezTo>
                  <a:cubicBezTo>
                    <a:pt x="37" y="15"/>
                    <a:pt x="37" y="15"/>
                    <a:pt x="37" y="15"/>
                  </a:cubicBezTo>
                  <a:cubicBezTo>
                    <a:pt x="37" y="14"/>
                    <a:pt x="37" y="14"/>
                    <a:pt x="37" y="14"/>
                  </a:cubicBezTo>
                  <a:cubicBezTo>
                    <a:pt x="34" y="13"/>
                    <a:pt x="34" y="13"/>
                    <a:pt x="34" y="13"/>
                  </a:cubicBezTo>
                  <a:cubicBezTo>
                    <a:pt x="34" y="11"/>
                    <a:pt x="34" y="11"/>
                    <a:pt x="34" y="11"/>
                  </a:cubicBezTo>
                  <a:cubicBezTo>
                    <a:pt x="35" y="11"/>
                    <a:pt x="35" y="11"/>
                    <a:pt x="35" y="11"/>
                  </a:cubicBezTo>
                  <a:cubicBezTo>
                    <a:pt x="37" y="11"/>
                    <a:pt x="37" y="11"/>
                    <a:pt x="37" y="11"/>
                  </a:cubicBezTo>
                  <a:cubicBezTo>
                    <a:pt x="37" y="10"/>
                    <a:pt x="37" y="10"/>
                    <a:pt x="37" y="10"/>
                  </a:cubicBezTo>
                  <a:cubicBezTo>
                    <a:pt x="38" y="10"/>
                    <a:pt x="38" y="10"/>
                    <a:pt x="38" y="10"/>
                  </a:cubicBezTo>
                  <a:cubicBezTo>
                    <a:pt x="38" y="7"/>
                    <a:pt x="38" y="7"/>
                    <a:pt x="38" y="7"/>
                  </a:cubicBezTo>
                  <a:cubicBezTo>
                    <a:pt x="38" y="5"/>
                    <a:pt x="38" y="5"/>
                    <a:pt x="38" y="5"/>
                  </a:cubicBezTo>
                  <a:cubicBezTo>
                    <a:pt x="39" y="4"/>
                    <a:pt x="39" y="4"/>
                    <a:pt x="39" y="4"/>
                  </a:cubicBezTo>
                  <a:cubicBezTo>
                    <a:pt x="40" y="2"/>
                    <a:pt x="40" y="2"/>
                    <a:pt x="40" y="2"/>
                  </a:cubicBezTo>
                  <a:lnTo>
                    <a:pt x="37" y="1"/>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4" name="Freeform 45">
              <a:extLst>
                <a:ext uri="{FF2B5EF4-FFF2-40B4-BE49-F238E27FC236}">
                  <a16:creationId xmlns:a16="http://schemas.microsoft.com/office/drawing/2014/main" id="{C9ABD502-2FED-4BB6-AC0B-3D1FD9D1A696}"/>
                </a:ext>
              </a:extLst>
            </p:cNvPr>
            <p:cNvSpPr>
              <a:spLocks/>
            </p:cNvSpPr>
            <p:nvPr/>
          </p:nvSpPr>
          <p:spPr bwMode="auto">
            <a:xfrm>
              <a:off x="7126288" y="1757512"/>
              <a:ext cx="1601788" cy="1533525"/>
            </a:xfrm>
            <a:custGeom>
              <a:avLst/>
              <a:gdLst>
                <a:gd name="T0" fmla="*/ 235 w 382"/>
                <a:gd name="T1" fmla="*/ 279 h 366"/>
                <a:gd name="T2" fmla="*/ 226 w 382"/>
                <a:gd name="T3" fmla="*/ 258 h 366"/>
                <a:gd name="T4" fmla="*/ 244 w 382"/>
                <a:gd name="T5" fmla="*/ 248 h 366"/>
                <a:gd name="T6" fmla="*/ 257 w 382"/>
                <a:gd name="T7" fmla="*/ 230 h 366"/>
                <a:gd name="T8" fmla="*/ 280 w 382"/>
                <a:gd name="T9" fmla="*/ 228 h 366"/>
                <a:gd name="T10" fmla="*/ 303 w 382"/>
                <a:gd name="T11" fmla="*/ 234 h 366"/>
                <a:gd name="T12" fmla="*/ 333 w 382"/>
                <a:gd name="T13" fmla="*/ 237 h 366"/>
                <a:gd name="T14" fmla="*/ 356 w 382"/>
                <a:gd name="T15" fmla="*/ 241 h 366"/>
                <a:gd name="T16" fmla="*/ 367 w 382"/>
                <a:gd name="T17" fmla="*/ 230 h 366"/>
                <a:gd name="T18" fmla="*/ 360 w 382"/>
                <a:gd name="T19" fmla="*/ 208 h 366"/>
                <a:gd name="T20" fmla="*/ 359 w 382"/>
                <a:gd name="T21" fmla="*/ 200 h 366"/>
                <a:gd name="T22" fmla="*/ 373 w 382"/>
                <a:gd name="T23" fmla="*/ 194 h 366"/>
                <a:gd name="T24" fmla="*/ 377 w 382"/>
                <a:gd name="T25" fmla="*/ 189 h 366"/>
                <a:gd name="T26" fmla="*/ 371 w 382"/>
                <a:gd name="T27" fmla="*/ 172 h 366"/>
                <a:gd name="T28" fmla="*/ 372 w 382"/>
                <a:gd name="T29" fmla="*/ 146 h 366"/>
                <a:gd name="T30" fmla="*/ 359 w 382"/>
                <a:gd name="T31" fmla="*/ 92 h 366"/>
                <a:gd name="T32" fmla="*/ 354 w 382"/>
                <a:gd name="T33" fmla="*/ 21 h 366"/>
                <a:gd name="T34" fmla="*/ 304 w 382"/>
                <a:gd name="T35" fmla="*/ 3 h 366"/>
                <a:gd name="T36" fmla="*/ 281 w 382"/>
                <a:gd name="T37" fmla="*/ 13 h 366"/>
                <a:gd name="T38" fmla="*/ 261 w 382"/>
                <a:gd name="T39" fmla="*/ 12 h 366"/>
                <a:gd name="T40" fmla="*/ 233 w 382"/>
                <a:gd name="T41" fmla="*/ 19 h 366"/>
                <a:gd name="T42" fmla="*/ 220 w 382"/>
                <a:gd name="T43" fmla="*/ 12 h 366"/>
                <a:gd name="T44" fmla="*/ 187 w 382"/>
                <a:gd name="T45" fmla="*/ 23 h 366"/>
                <a:gd name="T46" fmla="*/ 167 w 382"/>
                <a:gd name="T47" fmla="*/ 36 h 366"/>
                <a:gd name="T48" fmla="*/ 149 w 382"/>
                <a:gd name="T49" fmla="*/ 16 h 366"/>
                <a:gd name="T50" fmla="*/ 139 w 382"/>
                <a:gd name="T51" fmla="*/ 31 h 366"/>
                <a:gd name="T52" fmla="*/ 141 w 382"/>
                <a:gd name="T53" fmla="*/ 42 h 366"/>
                <a:gd name="T54" fmla="*/ 119 w 382"/>
                <a:gd name="T55" fmla="*/ 64 h 366"/>
                <a:gd name="T56" fmla="*/ 85 w 382"/>
                <a:gd name="T57" fmla="*/ 56 h 366"/>
                <a:gd name="T58" fmla="*/ 91 w 382"/>
                <a:gd name="T59" fmla="*/ 72 h 366"/>
                <a:gd name="T60" fmla="*/ 65 w 382"/>
                <a:gd name="T61" fmla="*/ 56 h 366"/>
                <a:gd name="T62" fmla="*/ 43 w 382"/>
                <a:gd name="T63" fmla="*/ 38 h 366"/>
                <a:gd name="T64" fmla="*/ 55 w 382"/>
                <a:gd name="T65" fmla="*/ 38 h 366"/>
                <a:gd name="T66" fmla="*/ 115 w 382"/>
                <a:gd name="T67" fmla="*/ 31 h 366"/>
                <a:gd name="T68" fmla="*/ 55 w 382"/>
                <a:gd name="T69" fmla="*/ 8 h 366"/>
                <a:gd name="T70" fmla="*/ 38 w 382"/>
                <a:gd name="T71" fmla="*/ 5 h 366"/>
                <a:gd name="T72" fmla="*/ 13 w 382"/>
                <a:gd name="T73" fmla="*/ 5 h 366"/>
                <a:gd name="T74" fmla="*/ 3 w 382"/>
                <a:gd name="T75" fmla="*/ 19 h 366"/>
                <a:gd name="T76" fmla="*/ 18 w 382"/>
                <a:gd name="T77" fmla="*/ 54 h 366"/>
                <a:gd name="T78" fmla="*/ 39 w 382"/>
                <a:gd name="T79" fmla="*/ 82 h 366"/>
                <a:gd name="T80" fmla="*/ 19 w 382"/>
                <a:gd name="T81" fmla="*/ 115 h 366"/>
                <a:gd name="T82" fmla="*/ 15 w 382"/>
                <a:gd name="T83" fmla="*/ 124 h 366"/>
                <a:gd name="T84" fmla="*/ 10 w 382"/>
                <a:gd name="T85" fmla="*/ 144 h 366"/>
                <a:gd name="T86" fmla="*/ 20 w 382"/>
                <a:gd name="T87" fmla="*/ 170 h 366"/>
                <a:gd name="T88" fmla="*/ 49 w 382"/>
                <a:gd name="T89" fmla="*/ 181 h 366"/>
                <a:gd name="T90" fmla="*/ 71 w 382"/>
                <a:gd name="T91" fmla="*/ 204 h 366"/>
                <a:gd name="T92" fmla="*/ 68 w 382"/>
                <a:gd name="T93" fmla="*/ 217 h 366"/>
                <a:gd name="T94" fmla="*/ 89 w 382"/>
                <a:gd name="T95" fmla="*/ 230 h 366"/>
                <a:gd name="T96" fmla="*/ 115 w 382"/>
                <a:gd name="T97" fmla="*/ 246 h 366"/>
                <a:gd name="T98" fmla="*/ 145 w 382"/>
                <a:gd name="T99" fmla="*/ 251 h 366"/>
                <a:gd name="T100" fmla="*/ 151 w 382"/>
                <a:gd name="T101" fmla="*/ 266 h 366"/>
                <a:gd name="T102" fmla="*/ 139 w 382"/>
                <a:gd name="T103" fmla="*/ 281 h 366"/>
                <a:gd name="T104" fmla="*/ 139 w 382"/>
                <a:gd name="T105" fmla="*/ 293 h 366"/>
                <a:gd name="T106" fmla="*/ 137 w 382"/>
                <a:gd name="T107" fmla="*/ 307 h 366"/>
                <a:gd name="T108" fmla="*/ 134 w 382"/>
                <a:gd name="T109" fmla="*/ 317 h 366"/>
                <a:gd name="T110" fmla="*/ 191 w 382"/>
                <a:gd name="T111" fmla="*/ 339 h 366"/>
                <a:gd name="T112" fmla="*/ 230 w 382"/>
                <a:gd name="T113" fmla="*/ 349 h 366"/>
                <a:gd name="T114" fmla="*/ 260 w 382"/>
                <a:gd name="T115" fmla="*/ 360 h 366"/>
                <a:gd name="T116" fmla="*/ 246 w 382"/>
                <a:gd name="T117" fmla="*/ 330 h 366"/>
                <a:gd name="T118" fmla="*/ 248 w 382"/>
                <a:gd name="T119" fmla="*/ 30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366">
                  <a:moveTo>
                    <a:pt x="254" y="294"/>
                  </a:moveTo>
                  <a:cubicBezTo>
                    <a:pt x="250" y="293"/>
                    <a:pt x="250" y="293"/>
                    <a:pt x="250" y="293"/>
                  </a:cubicBezTo>
                  <a:cubicBezTo>
                    <a:pt x="251" y="292"/>
                    <a:pt x="251" y="292"/>
                    <a:pt x="251" y="292"/>
                  </a:cubicBezTo>
                  <a:cubicBezTo>
                    <a:pt x="250" y="291"/>
                    <a:pt x="250" y="291"/>
                    <a:pt x="250" y="291"/>
                  </a:cubicBezTo>
                  <a:cubicBezTo>
                    <a:pt x="251" y="291"/>
                    <a:pt x="251" y="291"/>
                    <a:pt x="251" y="291"/>
                  </a:cubicBezTo>
                  <a:cubicBezTo>
                    <a:pt x="253" y="291"/>
                    <a:pt x="253" y="291"/>
                    <a:pt x="253" y="291"/>
                  </a:cubicBezTo>
                  <a:cubicBezTo>
                    <a:pt x="254" y="291"/>
                    <a:pt x="254" y="291"/>
                    <a:pt x="254" y="291"/>
                  </a:cubicBezTo>
                  <a:cubicBezTo>
                    <a:pt x="253" y="289"/>
                    <a:pt x="253" y="289"/>
                    <a:pt x="253" y="289"/>
                  </a:cubicBezTo>
                  <a:cubicBezTo>
                    <a:pt x="251" y="287"/>
                    <a:pt x="251" y="287"/>
                    <a:pt x="251" y="287"/>
                  </a:cubicBezTo>
                  <a:cubicBezTo>
                    <a:pt x="247" y="283"/>
                    <a:pt x="247" y="283"/>
                    <a:pt x="247" y="283"/>
                  </a:cubicBezTo>
                  <a:cubicBezTo>
                    <a:pt x="246" y="280"/>
                    <a:pt x="246" y="280"/>
                    <a:pt x="246" y="280"/>
                  </a:cubicBezTo>
                  <a:cubicBezTo>
                    <a:pt x="241" y="279"/>
                    <a:pt x="241" y="279"/>
                    <a:pt x="241" y="279"/>
                  </a:cubicBezTo>
                  <a:cubicBezTo>
                    <a:pt x="238" y="277"/>
                    <a:pt x="238" y="277"/>
                    <a:pt x="238" y="277"/>
                  </a:cubicBezTo>
                  <a:cubicBezTo>
                    <a:pt x="237" y="277"/>
                    <a:pt x="237" y="277"/>
                    <a:pt x="237" y="277"/>
                  </a:cubicBezTo>
                  <a:cubicBezTo>
                    <a:pt x="235" y="279"/>
                    <a:pt x="235" y="279"/>
                    <a:pt x="235" y="279"/>
                  </a:cubicBezTo>
                  <a:cubicBezTo>
                    <a:pt x="234" y="279"/>
                    <a:pt x="234" y="279"/>
                    <a:pt x="234" y="279"/>
                  </a:cubicBezTo>
                  <a:cubicBezTo>
                    <a:pt x="233" y="277"/>
                    <a:pt x="233" y="277"/>
                    <a:pt x="233" y="277"/>
                  </a:cubicBezTo>
                  <a:cubicBezTo>
                    <a:pt x="231" y="274"/>
                    <a:pt x="231" y="274"/>
                    <a:pt x="231" y="274"/>
                  </a:cubicBezTo>
                  <a:cubicBezTo>
                    <a:pt x="233" y="274"/>
                    <a:pt x="233" y="274"/>
                    <a:pt x="233" y="274"/>
                  </a:cubicBezTo>
                  <a:cubicBezTo>
                    <a:pt x="230" y="271"/>
                    <a:pt x="230" y="271"/>
                    <a:pt x="230" y="271"/>
                  </a:cubicBezTo>
                  <a:cubicBezTo>
                    <a:pt x="228" y="270"/>
                    <a:pt x="228" y="270"/>
                    <a:pt x="228" y="270"/>
                  </a:cubicBezTo>
                  <a:cubicBezTo>
                    <a:pt x="227" y="270"/>
                    <a:pt x="227" y="270"/>
                    <a:pt x="227" y="270"/>
                  </a:cubicBezTo>
                  <a:cubicBezTo>
                    <a:pt x="225" y="269"/>
                    <a:pt x="225" y="269"/>
                    <a:pt x="225" y="269"/>
                  </a:cubicBezTo>
                  <a:cubicBezTo>
                    <a:pt x="224" y="267"/>
                    <a:pt x="224" y="267"/>
                    <a:pt x="224" y="267"/>
                  </a:cubicBezTo>
                  <a:cubicBezTo>
                    <a:pt x="224" y="266"/>
                    <a:pt x="224" y="266"/>
                    <a:pt x="224" y="266"/>
                  </a:cubicBezTo>
                  <a:cubicBezTo>
                    <a:pt x="225" y="263"/>
                    <a:pt x="225" y="263"/>
                    <a:pt x="225" y="263"/>
                  </a:cubicBezTo>
                  <a:cubicBezTo>
                    <a:pt x="227" y="261"/>
                    <a:pt x="227" y="261"/>
                    <a:pt x="227" y="261"/>
                  </a:cubicBezTo>
                  <a:cubicBezTo>
                    <a:pt x="228" y="260"/>
                    <a:pt x="228" y="260"/>
                    <a:pt x="228" y="260"/>
                  </a:cubicBezTo>
                  <a:cubicBezTo>
                    <a:pt x="227" y="259"/>
                    <a:pt x="227" y="259"/>
                    <a:pt x="227" y="259"/>
                  </a:cubicBezTo>
                  <a:cubicBezTo>
                    <a:pt x="226" y="258"/>
                    <a:pt x="226" y="258"/>
                    <a:pt x="226" y="258"/>
                  </a:cubicBezTo>
                  <a:cubicBezTo>
                    <a:pt x="225" y="257"/>
                    <a:pt x="225" y="257"/>
                    <a:pt x="225" y="257"/>
                  </a:cubicBezTo>
                  <a:cubicBezTo>
                    <a:pt x="224" y="254"/>
                    <a:pt x="224" y="254"/>
                    <a:pt x="224" y="254"/>
                  </a:cubicBezTo>
                  <a:cubicBezTo>
                    <a:pt x="225" y="251"/>
                    <a:pt x="225" y="251"/>
                    <a:pt x="225" y="251"/>
                  </a:cubicBezTo>
                  <a:cubicBezTo>
                    <a:pt x="228" y="248"/>
                    <a:pt x="228" y="248"/>
                    <a:pt x="228" y="248"/>
                  </a:cubicBezTo>
                  <a:cubicBezTo>
                    <a:pt x="228" y="247"/>
                    <a:pt x="228" y="247"/>
                    <a:pt x="228" y="247"/>
                  </a:cubicBezTo>
                  <a:cubicBezTo>
                    <a:pt x="228" y="246"/>
                    <a:pt x="228" y="246"/>
                    <a:pt x="228" y="246"/>
                  </a:cubicBezTo>
                  <a:cubicBezTo>
                    <a:pt x="228" y="244"/>
                    <a:pt x="228" y="244"/>
                    <a:pt x="228" y="244"/>
                  </a:cubicBezTo>
                  <a:cubicBezTo>
                    <a:pt x="228" y="243"/>
                    <a:pt x="228" y="243"/>
                    <a:pt x="228" y="243"/>
                  </a:cubicBezTo>
                  <a:cubicBezTo>
                    <a:pt x="230" y="243"/>
                    <a:pt x="230" y="243"/>
                    <a:pt x="230" y="243"/>
                  </a:cubicBezTo>
                  <a:cubicBezTo>
                    <a:pt x="231" y="243"/>
                    <a:pt x="231" y="243"/>
                    <a:pt x="231" y="243"/>
                  </a:cubicBezTo>
                  <a:cubicBezTo>
                    <a:pt x="233" y="244"/>
                    <a:pt x="233" y="244"/>
                    <a:pt x="233" y="244"/>
                  </a:cubicBezTo>
                  <a:cubicBezTo>
                    <a:pt x="235" y="246"/>
                    <a:pt x="235" y="246"/>
                    <a:pt x="235" y="246"/>
                  </a:cubicBezTo>
                  <a:cubicBezTo>
                    <a:pt x="240" y="250"/>
                    <a:pt x="240" y="250"/>
                    <a:pt x="240" y="250"/>
                  </a:cubicBezTo>
                  <a:cubicBezTo>
                    <a:pt x="243" y="250"/>
                    <a:pt x="243" y="250"/>
                    <a:pt x="243" y="250"/>
                  </a:cubicBezTo>
                  <a:cubicBezTo>
                    <a:pt x="244" y="248"/>
                    <a:pt x="244" y="248"/>
                    <a:pt x="244" y="248"/>
                  </a:cubicBezTo>
                  <a:cubicBezTo>
                    <a:pt x="244" y="247"/>
                    <a:pt x="244" y="247"/>
                    <a:pt x="244" y="247"/>
                  </a:cubicBezTo>
                  <a:cubicBezTo>
                    <a:pt x="243" y="243"/>
                    <a:pt x="243" y="243"/>
                    <a:pt x="243" y="243"/>
                  </a:cubicBezTo>
                  <a:cubicBezTo>
                    <a:pt x="241" y="241"/>
                    <a:pt x="241" y="241"/>
                    <a:pt x="241" y="241"/>
                  </a:cubicBezTo>
                  <a:cubicBezTo>
                    <a:pt x="240" y="240"/>
                    <a:pt x="240" y="240"/>
                    <a:pt x="240" y="240"/>
                  </a:cubicBezTo>
                  <a:cubicBezTo>
                    <a:pt x="244" y="240"/>
                    <a:pt x="244" y="240"/>
                    <a:pt x="244" y="240"/>
                  </a:cubicBezTo>
                  <a:cubicBezTo>
                    <a:pt x="247" y="237"/>
                    <a:pt x="247" y="237"/>
                    <a:pt x="247" y="237"/>
                  </a:cubicBezTo>
                  <a:cubicBezTo>
                    <a:pt x="248" y="236"/>
                    <a:pt x="248" y="236"/>
                    <a:pt x="248" y="236"/>
                  </a:cubicBezTo>
                  <a:cubicBezTo>
                    <a:pt x="247" y="236"/>
                    <a:pt x="247" y="236"/>
                    <a:pt x="247" y="236"/>
                  </a:cubicBezTo>
                  <a:cubicBezTo>
                    <a:pt x="247" y="234"/>
                    <a:pt x="247" y="234"/>
                    <a:pt x="247" y="234"/>
                  </a:cubicBezTo>
                  <a:cubicBezTo>
                    <a:pt x="248" y="234"/>
                    <a:pt x="248" y="234"/>
                    <a:pt x="248" y="234"/>
                  </a:cubicBezTo>
                  <a:cubicBezTo>
                    <a:pt x="251" y="233"/>
                    <a:pt x="251" y="233"/>
                    <a:pt x="251" y="233"/>
                  </a:cubicBezTo>
                  <a:cubicBezTo>
                    <a:pt x="253" y="231"/>
                    <a:pt x="253" y="231"/>
                    <a:pt x="253" y="231"/>
                  </a:cubicBezTo>
                  <a:cubicBezTo>
                    <a:pt x="254" y="231"/>
                    <a:pt x="254" y="231"/>
                    <a:pt x="254" y="231"/>
                  </a:cubicBezTo>
                  <a:cubicBezTo>
                    <a:pt x="256" y="231"/>
                    <a:pt x="256" y="231"/>
                    <a:pt x="256" y="231"/>
                  </a:cubicBezTo>
                  <a:cubicBezTo>
                    <a:pt x="257" y="230"/>
                    <a:pt x="257" y="230"/>
                    <a:pt x="257" y="230"/>
                  </a:cubicBezTo>
                  <a:cubicBezTo>
                    <a:pt x="257" y="228"/>
                    <a:pt x="257" y="228"/>
                    <a:pt x="257" y="228"/>
                  </a:cubicBezTo>
                  <a:cubicBezTo>
                    <a:pt x="258" y="227"/>
                    <a:pt x="258" y="227"/>
                    <a:pt x="258" y="227"/>
                  </a:cubicBezTo>
                  <a:cubicBezTo>
                    <a:pt x="260" y="227"/>
                    <a:pt x="260" y="227"/>
                    <a:pt x="260" y="227"/>
                  </a:cubicBezTo>
                  <a:cubicBezTo>
                    <a:pt x="260" y="226"/>
                    <a:pt x="260" y="226"/>
                    <a:pt x="260" y="226"/>
                  </a:cubicBezTo>
                  <a:cubicBezTo>
                    <a:pt x="263" y="226"/>
                    <a:pt x="263" y="226"/>
                    <a:pt x="263" y="226"/>
                  </a:cubicBezTo>
                  <a:cubicBezTo>
                    <a:pt x="266" y="227"/>
                    <a:pt x="266" y="227"/>
                    <a:pt x="266" y="227"/>
                  </a:cubicBezTo>
                  <a:cubicBezTo>
                    <a:pt x="267" y="228"/>
                    <a:pt x="267" y="228"/>
                    <a:pt x="267" y="228"/>
                  </a:cubicBezTo>
                  <a:cubicBezTo>
                    <a:pt x="268" y="228"/>
                    <a:pt x="268" y="228"/>
                    <a:pt x="268" y="228"/>
                  </a:cubicBezTo>
                  <a:cubicBezTo>
                    <a:pt x="270" y="228"/>
                    <a:pt x="270" y="228"/>
                    <a:pt x="270" y="228"/>
                  </a:cubicBezTo>
                  <a:cubicBezTo>
                    <a:pt x="270" y="227"/>
                    <a:pt x="270" y="227"/>
                    <a:pt x="270" y="227"/>
                  </a:cubicBezTo>
                  <a:cubicBezTo>
                    <a:pt x="271" y="226"/>
                    <a:pt x="271" y="226"/>
                    <a:pt x="271" y="226"/>
                  </a:cubicBezTo>
                  <a:cubicBezTo>
                    <a:pt x="276" y="224"/>
                    <a:pt x="276" y="224"/>
                    <a:pt x="276" y="224"/>
                  </a:cubicBezTo>
                  <a:cubicBezTo>
                    <a:pt x="277" y="227"/>
                    <a:pt x="277" y="227"/>
                    <a:pt x="277" y="227"/>
                  </a:cubicBezTo>
                  <a:cubicBezTo>
                    <a:pt x="278" y="228"/>
                    <a:pt x="278" y="228"/>
                    <a:pt x="278" y="228"/>
                  </a:cubicBezTo>
                  <a:cubicBezTo>
                    <a:pt x="280" y="228"/>
                    <a:pt x="280" y="228"/>
                    <a:pt x="280" y="228"/>
                  </a:cubicBezTo>
                  <a:cubicBezTo>
                    <a:pt x="281" y="228"/>
                    <a:pt x="281" y="228"/>
                    <a:pt x="281" y="228"/>
                  </a:cubicBezTo>
                  <a:cubicBezTo>
                    <a:pt x="286" y="228"/>
                    <a:pt x="286" y="228"/>
                    <a:pt x="286" y="228"/>
                  </a:cubicBezTo>
                  <a:cubicBezTo>
                    <a:pt x="287" y="228"/>
                    <a:pt x="287" y="228"/>
                    <a:pt x="287" y="228"/>
                  </a:cubicBezTo>
                  <a:cubicBezTo>
                    <a:pt x="290" y="230"/>
                    <a:pt x="290" y="230"/>
                    <a:pt x="290" y="230"/>
                  </a:cubicBezTo>
                  <a:cubicBezTo>
                    <a:pt x="291" y="231"/>
                    <a:pt x="291" y="231"/>
                    <a:pt x="291" y="231"/>
                  </a:cubicBezTo>
                  <a:cubicBezTo>
                    <a:pt x="296" y="233"/>
                    <a:pt x="296" y="233"/>
                    <a:pt x="296" y="233"/>
                  </a:cubicBezTo>
                  <a:cubicBezTo>
                    <a:pt x="301" y="237"/>
                    <a:pt x="301" y="237"/>
                    <a:pt x="301" y="237"/>
                  </a:cubicBezTo>
                  <a:cubicBezTo>
                    <a:pt x="301" y="240"/>
                    <a:pt x="301" y="240"/>
                    <a:pt x="301" y="240"/>
                  </a:cubicBezTo>
                  <a:cubicBezTo>
                    <a:pt x="301" y="241"/>
                    <a:pt x="301" y="241"/>
                    <a:pt x="301" y="241"/>
                  </a:cubicBezTo>
                  <a:cubicBezTo>
                    <a:pt x="303" y="241"/>
                    <a:pt x="303" y="241"/>
                    <a:pt x="303" y="241"/>
                  </a:cubicBezTo>
                  <a:cubicBezTo>
                    <a:pt x="303" y="240"/>
                    <a:pt x="303" y="240"/>
                    <a:pt x="303" y="240"/>
                  </a:cubicBezTo>
                  <a:cubicBezTo>
                    <a:pt x="303" y="238"/>
                    <a:pt x="303" y="238"/>
                    <a:pt x="303" y="238"/>
                  </a:cubicBezTo>
                  <a:cubicBezTo>
                    <a:pt x="301" y="236"/>
                    <a:pt x="301" y="236"/>
                    <a:pt x="301" y="236"/>
                  </a:cubicBezTo>
                  <a:cubicBezTo>
                    <a:pt x="301" y="236"/>
                    <a:pt x="301" y="236"/>
                    <a:pt x="301" y="236"/>
                  </a:cubicBezTo>
                  <a:cubicBezTo>
                    <a:pt x="303" y="234"/>
                    <a:pt x="303" y="234"/>
                    <a:pt x="303" y="234"/>
                  </a:cubicBezTo>
                  <a:cubicBezTo>
                    <a:pt x="304" y="236"/>
                    <a:pt x="304" y="236"/>
                    <a:pt x="304" y="236"/>
                  </a:cubicBezTo>
                  <a:cubicBezTo>
                    <a:pt x="307" y="237"/>
                    <a:pt x="307" y="237"/>
                    <a:pt x="307" y="237"/>
                  </a:cubicBezTo>
                  <a:cubicBezTo>
                    <a:pt x="310" y="238"/>
                    <a:pt x="310" y="238"/>
                    <a:pt x="310" y="238"/>
                  </a:cubicBezTo>
                  <a:cubicBezTo>
                    <a:pt x="313" y="240"/>
                    <a:pt x="313" y="240"/>
                    <a:pt x="313" y="240"/>
                  </a:cubicBezTo>
                  <a:cubicBezTo>
                    <a:pt x="316" y="240"/>
                    <a:pt x="316" y="240"/>
                    <a:pt x="316" y="240"/>
                  </a:cubicBezTo>
                  <a:cubicBezTo>
                    <a:pt x="317" y="238"/>
                    <a:pt x="317" y="238"/>
                    <a:pt x="317" y="238"/>
                  </a:cubicBezTo>
                  <a:cubicBezTo>
                    <a:pt x="319" y="237"/>
                    <a:pt x="319" y="237"/>
                    <a:pt x="319" y="237"/>
                  </a:cubicBezTo>
                  <a:cubicBezTo>
                    <a:pt x="320" y="236"/>
                    <a:pt x="320" y="236"/>
                    <a:pt x="320" y="236"/>
                  </a:cubicBezTo>
                  <a:cubicBezTo>
                    <a:pt x="320" y="234"/>
                    <a:pt x="320" y="234"/>
                    <a:pt x="320" y="234"/>
                  </a:cubicBezTo>
                  <a:cubicBezTo>
                    <a:pt x="323" y="236"/>
                    <a:pt x="323" y="236"/>
                    <a:pt x="323" y="236"/>
                  </a:cubicBezTo>
                  <a:cubicBezTo>
                    <a:pt x="324" y="234"/>
                    <a:pt x="324" y="234"/>
                    <a:pt x="324" y="234"/>
                  </a:cubicBezTo>
                  <a:cubicBezTo>
                    <a:pt x="326" y="234"/>
                    <a:pt x="326" y="234"/>
                    <a:pt x="326" y="234"/>
                  </a:cubicBezTo>
                  <a:cubicBezTo>
                    <a:pt x="329" y="234"/>
                    <a:pt x="329" y="234"/>
                    <a:pt x="329" y="234"/>
                  </a:cubicBezTo>
                  <a:cubicBezTo>
                    <a:pt x="332" y="237"/>
                    <a:pt x="332" y="237"/>
                    <a:pt x="332" y="237"/>
                  </a:cubicBezTo>
                  <a:cubicBezTo>
                    <a:pt x="333" y="237"/>
                    <a:pt x="333" y="237"/>
                    <a:pt x="333" y="237"/>
                  </a:cubicBezTo>
                  <a:cubicBezTo>
                    <a:pt x="334" y="236"/>
                    <a:pt x="334" y="236"/>
                    <a:pt x="334" y="236"/>
                  </a:cubicBezTo>
                  <a:cubicBezTo>
                    <a:pt x="334" y="234"/>
                    <a:pt x="334" y="234"/>
                    <a:pt x="334" y="234"/>
                  </a:cubicBezTo>
                  <a:cubicBezTo>
                    <a:pt x="336" y="234"/>
                    <a:pt x="336" y="234"/>
                    <a:pt x="336" y="234"/>
                  </a:cubicBezTo>
                  <a:cubicBezTo>
                    <a:pt x="337" y="234"/>
                    <a:pt x="337" y="234"/>
                    <a:pt x="337" y="234"/>
                  </a:cubicBezTo>
                  <a:cubicBezTo>
                    <a:pt x="337" y="234"/>
                    <a:pt x="337" y="234"/>
                    <a:pt x="337" y="234"/>
                  </a:cubicBezTo>
                  <a:cubicBezTo>
                    <a:pt x="339" y="233"/>
                    <a:pt x="339" y="233"/>
                    <a:pt x="339" y="233"/>
                  </a:cubicBezTo>
                  <a:cubicBezTo>
                    <a:pt x="340" y="233"/>
                    <a:pt x="340" y="233"/>
                    <a:pt x="340" y="233"/>
                  </a:cubicBezTo>
                  <a:cubicBezTo>
                    <a:pt x="342" y="233"/>
                    <a:pt x="342" y="233"/>
                    <a:pt x="342" y="233"/>
                  </a:cubicBezTo>
                  <a:cubicBezTo>
                    <a:pt x="344" y="237"/>
                    <a:pt x="344" y="237"/>
                    <a:pt x="344" y="237"/>
                  </a:cubicBezTo>
                  <a:cubicBezTo>
                    <a:pt x="347" y="238"/>
                    <a:pt x="347" y="238"/>
                    <a:pt x="347" y="238"/>
                  </a:cubicBezTo>
                  <a:cubicBezTo>
                    <a:pt x="350" y="240"/>
                    <a:pt x="350" y="240"/>
                    <a:pt x="350" y="240"/>
                  </a:cubicBezTo>
                  <a:cubicBezTo>
                    <a:pt x="353" y="240"/>
                    <a:pt x="353" y="240"/>
                    <a:pt x="353" y="240"/>
                  </a:cubicBezTo>
                  <a:cubicBezTo>
                    <a:pt x="354" y="240"/>
                    <a:pt x="354" y="240"/>
                    <a:pt x="354" y="240"/>
                  </a:cubicBezTo>
                  <a:cubicBezTo>
                    <a:pt x="354" y="241"/>
                    <a:pt x="354" y="241"/>
                    <a:pt x="354" y="241"/>
                  </a:cubicBezTo>
                  <a:cubicBezTo>
                    <a:pt x="356" y="241"/>
                    <a:pt x="356" y="241"/>
                    <a:pt x="356" y="241"/>
                  </a:cubicBezTo>
                  <a:cubicBezTo>
                    <a:pt x="357" y="240"/>
                    <a:pt x="357" y="240"/>
                    <a:pt x="357" y="240"/>
                  </a:cubicBezTo>
                  <a:cubicBezTo>
                    <a:pt x="357" y="238"/>
                    <a:pt x="357" y="238"/>
                    <a:pt x="357" y="238"/>
                  </a:cubicBezTo>
                  <a:cubicBezTo>
                    <a:pt x="359" y="237"/>
                    <a:pt x="359" y="237"/>
                    <a:pt x="359" y="237"/>
                  </a:cubicBezTo>
                  <a:cubicBezTo>
                    <a:pt x="360" y="237"/>
                    <a:pt x="360" y="237"/>
                    <a:pt x="360" y="237"/>
                  </a:cubicBezTo>
                  <a:cubicBezTo>
                    <a:pt x="362" y="238"/>
                    <a:pt x="362" y="238"/>
                    <a:pt x="362" y="238"/>
                  </a:cubicBezTo>
                  <a:cubicBezTo>
                    <a:pt x="366" y="240"/>
                    <a:pt x="366" y="240"/>
                    <a:pt x="366" y="240"/>
                  </a:cubicBezTo>
                  <a:cubicBezTo>
                    <a:pt x="370" y="238"/>
                    <a:pt x="370" y="238"/>
                    <a:pt x="370" y="238"/>
                  </a:cubicBezTo>
                  <a:cubicBezTo>
                    <a:pt x="372" y="238"/>
                    <a:pt x="372" y="238"/>
                    <a:pt x="372" y="238"/>
                  </a:cubicBezTo>
                  <a:cubicBezTo>
                    <a:pt x="373" y="237"/>
                    <a:pt x="373" y="237"/>
                    <a:pt x="373" y="237"/>
                  </a:cubicBezTo>
                  <a:cubicBezTo>
                    <a:pt x="373" y="234"/>
                    <a:pt x="373" y="234"/>
                    <a:pt x="373" y="234"/>
                  </a:cubicBezTo>
                  <a:cubicBezTo>
                    <a:pt x="373" y="233"/>
                    <a:pt x="373" y="233"/>
                    <a:pt x="373" y="233"/>
                  </a:cubicBezTo>
                  <a:cubicBezTo>
                    <a:pt x="375" y="231"/>
                    <a:pt x="375" y="231"/>
                    <a:pt x="375" y="231"/>
                  </a:cubicBezTo>
                  <a:cubicBezTo>
                    <a:pt x="372" y="230"/>
                    <a:pt x="372" y="230"/>
                    <a:pt x="372" y="230"/>
                  </a:cubicBezTo>
                  <a:cubicBezTo>
                    <a:pt x="369" y="230"/>
                    <a:pt x="369" y="230"/>
                    <a:pt x="369" y="230"/>
                  </a:cubicBezTo>
                  <a:cubicBezTo>
                    <a:pt x="367" y="230"/>
                    <a:pt x="367" y="230"/>
                    <a:pt x="367" y="230"/>
                  </a:cubicBezTo>
                  <a:cubicBezTo>
                    <a:pt x="366" y="228"/>
                    <a:pt x="366" y="228"/>
                    <a:pt x="366" y="228"/>
                  </a:cubicBezTo>
                  <a:cubicBezTo>
                    <a:pt x="365" y="227"/>
                    <a:pt x="365" y="227"/>
                    <a:pt x="365" y="227"/>
                  </a:cubicBezTo>
                  <a:cubicBezTo>
                    <a:pt x="363" y="227"/>
                    <a:pt x="363" y="227"/>
                    <a:pt x="363" y="227"/>
                  </a:cubicBezTo>
                  <a:cubicBezTo>
                    <a:pt x="362" y="227"/>
                    <a:pt x="362" y="227"/>
                    <a:pt x="362" y="227"/>
                  </a:cubicBezTo>
                  <a:cubicBezTo>
                    <a:pt x="359" y="226"/>
                    <a:pt x="359" y="226"/>
                    <a:pt x="359" y="226"/>
                  </a:cubicBezTo>
                  <a:cubicBezTo>
                    <a:pt x="356" y="224"/>
                    <a:pt x="356" y="224"/>
                    <a:pt x="356" y="224"/>
                  </a:cubicBezTo>
                  <a:cubicBezTo>
                    <a:pt x="354" y="224"/>
                    <a:pt x="354" y="224"/>
                    <a:pt x="354" y="224"/>
                  </a:cubicBezTo>
                  <a:cubicBezTo>
                    <a:pt x="354" y="223"/>
                    <a:pt x="354" y="223"/>
                    <a:pt x="354" y="223"/>
                  </a:cubicBezTo>
                  <a:cubicBezTo>
                    <a:pt x="359" y="220"/>
                    <a:pt x="359" y="220"/>
                    <a:pt x="359" y="220"/>
                  </a:cubicBezTo>
                  <a:cubicBezTo>
                    <a:pt x="360" y="220"/>
                    <a:pt x="360" y="220"/>
                    <a:pt x="360" y="220"/>
                  </a:cubicBezTo>
                  <a:cubicBezTo>
                    <a:pt x="363" y="217"/>
                    <a:pt x="363" y="217"/>
                    <a:pt x="363" y="217"/>
                  </a:cubicBezTo>
                  <a:cubicBezTo>
                    <a:pt x="359" y="213"/>
                    <a:pt x="359" y="213"/>
                    <a:pt x="359" y="213"/>
                  </a:cubicBezTo>
                  <a:cubicBezTo>
                    <a:pt x="360" y="211"/>
                    <a:pt x="360" y="211"/>
                    <a:pt x="360" y="211"/>
                  </a:cubicBezTo>
                  <a:cubicBezTo>
                    <a:pt x="360" y="210"/>
                    <a:pt x="360" y="210"/>
                    <a:pt x="360" y="210"/>
                  </a:cubicBezTo>
                  <a:cubicBezTo>
                    <a:pt x="360" y="208"/>
                    <a:pt x="360" y="208"/>
                    <a:pt x="360" y="208"/>
                  </a:cubicBezTo>
                  <a:cubicBezTo>
                    <a:pt x="365" y="208"/>
                    <a:pt x="365" y="208"/>
                    <a:pt x="365" y="208"/>
                  </a:cubicBezTo>
                  <a:cubicBezTo>
                    <a:pt x="367" y="210"/>
                    <a:pt x="367" y="210"/>
                    <a:pt x="367" y="210"/>
                  </a:cubicBezTo>
                  <a:cubicBezTo>
                    <a:pt x="372" y="208"/>
                    <a:pt x="372" y="208"/>
                    <a:pt x="372" y="208"/>
                  </a:cubicBezTo>
                  <a:cubicBezTo>
                    <a:pt x="370" y="207"/>
                    <a:pt x="370" y="207"/>
                    <a:pt x="370" y="207"/>
                  </a:cubicBezTo>
                  <a:cubicBezTo>
                    <a:pt x="369" y="207"/>
                    <a:pt x="369" y="207"/>
                    <a:pt x="369" y="207"/>
                  </a:cubicBezTo>
                  <a:cubicBezTo>
                    <a:pt x="360" y="205"/>
                    <a:pt x="360" y="205"/>
                    <a:pt x="360" y="205"/>
                  </a:cubicBezTo>
                  <a:cubicBezTo>
                    <a:pt x="360" y="204"/>
                    <a:pt x="360" y="204"/>
                    <a:pt x="360" y="204"/>
                  </a:cubicBezTo>
                  <a:cubicBezTo>
                    <a:pt x="362" y="203"/>
                    <a:pt x="362" y="203"/>
                    <a:pt x="362" y="203"/>
                  </a:cubicBezTo>
                  <a:cubicBezTo>
                    <a:pt x="365" y="203"/>
                    <a:pt x="365" y="203"/>
                    <a:pt x="365" y="203"/>
                  </a:cubicBezTo>
                  <a:cubicBezTo>
                    <a:pt x="364" y="202"/>
                    <a:pt x="364" y="202"/>
                    <a:pt x="364" y="202"/>
                  </a:cubicBezTo>
                  <a:cubicBezTo>
                    <a:pt x="360" y="201"/>
                    <a:pt x="360" y="201"/>
                    <a:pt x="360" y="201"/>
                  </a:cubicBezTo>
                  <a:cubicBezTo>
                    <a:pt x="359" y="201"/>
                    <a:pt x="359" y="201"/>
                    <a:pt x="359" y="201"/>
                  </a:cubicBezTo>
                  <a:cubicBezTo>
                    <a:pt x="358" y="200"/>
                    <a:pt x="358" y="200"/>
                    <a:pt x="358" y="200"/>
                  </a:cubicBezTo>
                  <a:cubicBezTo>
                    <a:pt x="357" y="200"/>
                    <a:pt x="357" y="200"/>
                    <a:pt x="357" y="200"/>
                  </a:cubicBezTo>
                  <a:cubicBezTo>
                    <a:pt x="359" y="200"/>
                    <a:pt x="359" y="200"/>
                    <a:pt x="359" y="200"/>
                  </a:cubicBezTo>
                  <a:cubicBezTo>
                    <a:pt x="359" y="198"/>
                    <a:pt x="359" y="198"/>
                    <a:pt x="359" y="198"/>
                  </a:cubicBezTo>
                  <a:cubicBezTo>
                    <a:pt x="356" y="197"/>
                    <a:pt x="356" y="197"/>
                    <a:pt x="356" y="197"/>
                  </a:cubicBezTo>
                  <a:cubicBezTo>
                    <a:pt x="359" y="197"/>
                    <a:pt x="359" y="197"/>
                    <a:pt x="359" y="197"/>
                  </a:cubicBezTo>
                  <a:cubicBezTo>
                    <a:pt x="359" y="195"/>
                    <a:pt x="359" y="195"/>
                    <a:pt x="359" y="195"/>
                  </a:cubicBezTo>
                  <a:cubicBezTo>
                    <a:pt x="359" y="192"/>
                    <a:pt x="359" y="192"/>
                    <a:pt x="359" y="192"/>
                  </a:cubicBezTo>
                  <a:cubicBezTo>
                    <a:pt x="359" y="192"/>
                    <a:pt x="359" y="192"/>
                    <a:pt x="359" y="192"/>
                  </a:cubicBezTo>
                  <a:cubicBezTo>
                    <a:pt x="361" y="195"/>
                    <a:pt x="361" y="195"/>
                    <a:pt x="361" y="195"/>
                  </a:cubicBezTo>
                  <a:cubicBezTo>
                    <a:pt x="362" y="195"/>
                    <a:pt x="362" y="195"/>
                    <a:pt x="362" y="195"/>
                  </a:cubicBezTo>
                  <a:cubicBezTo>
                    <a:pt x="365" y="197"/>
                    <a:pt x="365" y="197"/>
                    <a:pt x="365" y="197"/>
                  </a:cubicBezTo>
                  <a:cubicBezTo>
                    <a:pt x="367" y="195"/>
                    <a:pt x="367" y="195"/>
                    <a:pt x="367" y="195"/>
                  </a:cubicBezTo>
                  <a:cubicBezTo>
                    <a:pt x="369" y="195"/>
                    <a:pt x="369" y="195"/>
                    <a:pt x="369" y="195"/>
                  </a:cubicBezTo>
                  <a:cubicBezTo>
                    <a:pt x="370" y="195"/>
                    <a:pt x="370" y="195"/>
                    <a:pt x="370" y="195"/>
                  </a:cubicBezTo>
                  <a:cubicBezTo>
                    <a:pt x="372" y="197"/>
                    <a:pt x="372" y="197"/>
                    <a:pt x="372" y="197"/>
                  </a:cubicBezTo>
                  <a:cubicBezTo>
                    <a:pt x="373" y="195"/>
                    <a:pt x="373" y="195"/>
                    <a:pt x="373" y="195"/>
                  </a:cubicBezTo>
                  <a:cubicBezTo>
                    <a:pt x="373" y="194"/>
                    <a:pt x="373" y="194"/>
                    <a:pt x="373" y="194"/>
                  </a:cubicBezTo>
                  <a:cubicBezTo>
                    <a:pt x="377" y="194"/>
                    <a:pt x="377" y="194"/>
                    <a:pt x="377" y="194"/>
                  </a:cubicBezTo>
                  <a:cubicBezTo>
                    <a:pt x="377" y="194"/>
                    <a:pt x="377" y="194"/>
                    <a:pt x="377" y="194"/>
                  </a:cubicBezTo>
                  <a:cubicBezTo>
                    <a:pt x="377" y="193"/>
                    <a:pt x="377" y="193"/>
                    <a:pt x="377" y="193"/>
                  </a:cubicBezTo>
                  <a:cubicBezTo>
                    <a:pt x="378" y="193"/>
                    <a:pt x="378" y="193"/>
                    <a:pt x="379" y="193"/>
                  </a:cubicBezTo>
                  <a:cubicBezTo>
                    <a:pt x="379" y="193"/>
                    <a:pt x="379" y="193"/>
                    <a:pt x="379" y="193"/>
                  </a:cubicBezTo>
                  <a:cubicBezTo>
                    <a:pt x="380" y="193"/>
                    <a:pt x="380" y="193"/>
                    <a:pt x="380" y="193"/>
                  </a:cubicBezTo>
                  <a:cubicBezTo>
                    <a:pt x="381" y="193"/>
                    <a:pt x="381" y="193"/>
                    <a:pt x="381" y="193"/>
                  </a:cubicBezTo>
                  <a:cubicBezTo>
                    <a:pt x="382" y="192"/>
                    <a:pt x="382" y="192"/>
                    <a:pt x="382" y="192"/>
                  </a:cubicBezTo>
                  <a:cubicBezTo>
                    <a:pt x="382" y="191"/>
                    <a:pt x="382" y="191"/>
                    <a:pt x="382" y="191"/>
                  </a:cubicBezTo>
                  <a:cubicBezTo>
                    <a:pt x="381" y="190"/>
                    <a:pt x="381" y="190"/>
                    <a:pt x="381" y="190"/>
                  </a:cubicBezTo>
                  <a:cubicBezTo>
                    <a:pt x="380" y="190"/>
                    <a:pt x="380" y="190"/>
                    <a:pt x="380" y="190"/>
                  </a:cubicBezTo>
                  <a:cubicBezTo>
                    <a:pt x="377" y="191"/>
                    <a:pt x="377" y="191"/>
                    <a:pt x="377" y="191"/>
                  </a:cubicBezTo>
                  <a:cubicBezTo>
                    <a:pt x="376" y="190"/>
                    <a:pt x="376" y="190"/>
                    <a:pt x="376" y="190"/>
                  </a:cubicBezTo>
                  <a:cubicBezTo>
                    <a:pt x="377" y="190"/>
                    <a:pt x="377" y="190"/>
                    <a:pt x="377" y="190"/>
                  </a:cubicBezTo>
                  <a:cubicBezTo>
                    <a:pt x="377" y="189"/>
                    <a:pt x="377" y="189"/>
                    <a:pt x="377" y="189"/>
                  </a:cubicBezTo>
                  <a:cubicBezTo>
                    <a:pt x="378" y="189"/>
                    <a:pt x="378" y="189"/>
                    <a:pt x="378" y="189"/>
                  </a:cubicBezTo>
                  <a:cubicBezTo>
                    <a:pt x="378" y="188"/>
                    <a:pt x="378" y="188"/>
                    <a:pt x="378" y="188"/>
                  </a:cubicBezTo>
                  <a:cubicBezTo>
                    <a:pt x="377" y="188"/>
                    <a:pt x="377" y="188"/>
                    <a:pt x="377" y="188"/>
                  </a:cubicBezTo>
                  <a:cubicBezTo>
                    <a:pt x="377" y="188"/>
                    <a:pt x="377" y="188"/>
                    <a:pt x="377" y="188"/>
                  </a:cubicBezTo>
                  <a:cubicBezTo>
                    <a:pt x="376" y="189"/>
                    <a:pt x="376" y="189"/>
                    <a:pt x="376" y="189"/>
                  </a:cubicBezTo>
                  <a:cubicBezTo>
                    <a:pt x="375" y="188"/>
                    <a:pt x="375" y="188"/>
                    <a:pt x="375" y="188"/>
                  </a:cubicBezTo>
                  <a:cubicBezTo>
                    <a:pt x="375" y="187"/>
                    <a:pt x="375" y="187"/>
                    <a:pt x="375" y="187"/>
                  </a:cubicBezTo>
                  <a:cubicBezTo>
                    <a:pt x="375" y="187"/>
                    <a:pt x="375" y="187"/>
                    <a:pt x="375" y="187"/>
                  </a:cubicBezTo>
                  <a:cubicBezTo>
                    <a:pt x="374" y="185"/>
                    <a:pt x="374" y="185"/>
                    <a:pt x="374" y="185"/>
                  </a:cubicBezTo>
                  <a:cubicBezTo>
                    <a:pt x="374" y="185"/>
                    <a:pt x="374" y="185"/>
                    <a:pt x="374" y="185"/>
                  </a:cubicBezTo>
                  <a:cubicBezTo>
                    <a:pt x="375" y="185"/>
                    <a:pt x="375" y="184"/>
                    <a:pt x="375" y="184"/>
                  </a:cubicBezTo>
                  <a:cubicBezTo>
                    <a:pt x="375" y="184"/>
                    <a:pt x="375" y="184"/>
                    <a:pt x="371" y="182"/>
                  </a:cubicBezTo>
                  <a:cubicBezTo>
                    <a:pt x="371" y="182"/>
                    <a:pt x="371" y="182"/>
                    <a:pt x="369" y="178"/>
                  </a:cubicBezTo>
                  <a:cubicBezTo>
                    <a:pt x="369" y="178"/>
                    <a:pt x="369" y="178"/>
                    <a:pt x="369" y="178"/>
                  </a:cubicBezTo>
                  <a:cubicBezTo>
                    <a:pt x="369" y="178"/>
                    <a:pt x="369" y="178"/>
                    <a:pt x="371" y="172"/>
                  </a:cubicBezTo>
                  <a:cubicBezTo>
                    <a:pt x="371" y="172"/>
                    <a:pt x="371" y="172"/>
                    <a:pt x="378" y="165"/>
                  </a:cubicBezTo>
                  <a:cubicBezTo>
                    <a:pt x="378" y="165"/>
                    <a:pt x="378" y="165"/>
                    <a:pt x="376" y="160"/>
                  </a:cubicBezTo>
                  <a:cubicBezTo>
                    <a:pt x="376" y="160"/>
                    <a:pt x="373" y="162"/>
                    <a:pt x="370" y="163"/>
                  </a:cubicBezTo>
                  <a:cubicBezTo>
                    <a:pt x="370" y="163"/>
                    <a:pt x="370" y="163"/>
                    <a:pt x="366" y="164"/>
                  </a:cubicBezTo>
                  <a:cubicBezTo>
                    <a:pt x="366" y="164"/>
                    <a:pt x="366" y="164"/>
                    <a:pt x="361" y="166"/>
                  </a:cubicBezTo>
                  <a:cubicBezTo>
                    <a:pt x="361" y="166"/>
                    <a:pt x="361" y="166"/>
                    <a:pt x="357" y="166"/>
                  </a:cubicBezTo>
                  <a:cubicBezTo>
                    <a:pt x="356" y="166"/>
                    <a:pt x="354" y="166"/>
                    <a:pt x="353" y="166"/>
                  </a:cubicBezTo>
                  <a:cubicBezTo>
                    <a:pt x="353" y="166"/>
                    <a:pt x="353" y="166"/>
                    <a:pt x="351" y="160"/>
                  </a:cubicBezTo>
                  <a:cubicBezTo>
                    <a:pt x="351" y="160"/>
                    <a:pt x="352" y="158"/>
                    <a:pt x="354" y="155"/>
                  </a:cubicBezTo>
                  <a:cubicBezTo>
                    <a:pt x="354" y="155"/>
                    <a:pt x="354" y="155"/>
                    <a:pt x="355" y="153"/>
                  </a:cubicBezTo>
                  <a:cubicBezTo>
                    <a:pt x="355" y="152"/>
                    <a:pt x="356" y="151"/>
                    <a:pt x="356" y="150"/>
                  </a:cubicBezTo>
                  <a:cubicBezTo>
                    <a:pt x="356" y="150"/>
                    <a:pt x="356" y="150"/>
                    <a:pt x="361" y="149"/>
                  </a:cubicBezTo>
                  <a:cubicBezTo>
                    <a:pt x="361" y="148"/>
                    <a:pt x="362" y="149"/>
                    <a:pt x="364" y="149"/>
                  </a:cubicBezTo>
                  <a:cubicBezTo>
                    <a:pt x="365" y="149"/>
                    <a:pt x="366" y="150"/>
                    <a:pt x="367" y="150"/>
                  </a:cubicBezTo>
                  <a:cubicBezTo>
                    <a:pt x="367" y="150"/>
                    <a:pt x="367" y="150"/>
                    <a:pt x="372" y="146"/>
                  </a:cubicBezTo>
                  <a:cubicBezTo>
                    <a:pt x="372" y="146"/>
                    <a:pt x="372" y="146"/>
                    <a:pt x="374" y="146"/>
                  </a:cubicBezTo>
                  <a:cubicBezTo>
                    <a:pt x="374" y="146"/>
                    <a:pt x="374" y="146"/>
                    <a:pt x="371" y="144"/>
                  </a:cubicBezTo>
                  <a:cubicBezTo>
                    <a:pt x="371" y="144"/>
                    <a:pt x="371" y="144"/>
                    <a:pt x="365" y="143"/>
                  </a:cubicBezTo>
                  <a:cubicBezTo>
                    <a:pt x="364" y="143"/>
                    <a:pt x="363" y="142"/>
                    <a:pt x="362" y="141"/>
                  </a:cubicBezTo>
                  <a:cubicBezTo>
                    <a:pt x="364" y="142"/>
                    <a:pt x="366" y="142"/>
                    <a:pt x="364" y="139"/>
                  </a:cubicBezTo>
                  <a:cubicBezTo>
                    <a:pt x="361" y="134"/>
                    <a:pt x="362" y="127"/>
                    <a:pt x="362" y="127"/>
                  </a:cubicBezTo>
                  <a:cubicBezTo>
                    <a:pt x="362" y="127"/>
                    <a:pt x="362" y="127"/>
                    <a:pt x="366" y="128"/>
                  </a:cubicBezTo>
                  <a:cubicBezTo>
                    <a:pt x="366" y="128"/>
                    <a:pt x="366" y="128"/>
                    <a:pt x="365" y="126"/>
                  </a:cubicBezTo>
                  <a:cubicBezTo>
                    <a:pt x="365" y="126"/>
                    <a:pt x="365" y="126"/>
                    <a:pt x="362" y="118"/>
                  </a:cubicBezTo>
                  <a:cubicBezTo>
                    <a:pt x="362" y="118"/>
                    <a:pt x="362" y="118"/>
                    <a:pt x="361" y="114"/>
                  </a:cubicBezTo>
                  <a:cubicBezTo>
                    <a:pt x="361" y="114"/>
                    <a:pt x="357" y="116"/>
                    <a:pt x="358" y="108"/>
                  </a:cubicBezTo>
                  <a:cubicBezTo>
                    <a:pt x="358" y="108"/>
                    <a:pt x="358" y="108"/>
                    <a:pt x="358" y="106"/>
                  </a:cubicBezTo>
                  <a:cubicBezTo>
                    <a:pt x="359" y="104"/>
                    <a:pt x="359" y="102"/>
                    <a:pt x="359" y="101"/>
                  </a:cubicBezTo>
                  <a:cubicBezTo>
                    <a:pt x="359" y="99"/>
                    <a:pt x="359" y="97"/>
                    <a:pt x="360" y="96"/>
                  </a:cubicBezTo>
                  <a:cubicBezTo>
                    <a:pt x="360" y="96"/>
                    <a:pt x="360" y="96"/>
                    <a:pt x="359" y="92"/>
                  </a:cubicBezTo>
                  <a:cubicBezTo>
                    <a:pt x="359" y="92"/>
                    <a:pt x="359" y="92"/>
                    <a:pt x="357" y="88"/>
                  </a:cubicBezTo>
                  <a:cubicBezTo>
                    <a:pt x="357" y="88"/>
                    <a:pt x="357" y="88"/>
                    <a:pt x="355" y="81"/>
                  </a:cubicBezTo>
                  <a:cubicBezTo>
                    <a:pt x="355" y="81"/>
                    <a:pt x="355" y="81"/>
                    <a:pt x="355" y="81"/>
                  </a:cubicBezTo>
                  <a:cubicBezTo>
                    <a:pt x="355" y="81"/>
                    <a:pt x="355" y="80"/>
                    <a:pt x="355" y="79"/>
                  </a:cubicBezTo>
                  <a:cubicBezTo>
                    <a:pt x="355" y="79"/>
                    <a:pt x="355" y="79"/>
                    <a:pt x="354" y="74"/>
                  </a:cubicBezTo>
                  <a:cubicBezTo>
                    <a:pt x="354" y="74"/>
                    <a:pt x="350" y="69"/>
                    <a:pt x="351" y="65"/>
                  </a:cubicBezTo>
                  <a:cubicBezTo>
                    <a:pt x="351" y="61"/>
                    <a:pt x="350" y="60"/>
                    <a:pt x="354" y="55"/>
                  </a:cubicBezTo>
                  <a:cubicBezTo>
                    <a:pt x="356" y="52"/>
                    <a:pt x="357" y="50"/>
                    <a:pt x="357" y="48"/>
                  </a:cubicBezTo>
                  <a:cubicBezTo>
                    <a:pt x="358" y="46"/>
                    <a:pt x="358" y="46"/>
                    <a:pt x="358" y="46"/>
                  </a:cubicBezTo>
                  <a:cubicBezTo>
                    <a:pt x="358" y="46"/>
                    <a:pt x="358" y="46"/>
                    <a:pt x="360" y="37"/>
                  </a:cubicBezTo>
                  <a:cubicBezTo>
                    <a:pt x="360" y="37"/>
                    <a:pt x="360" y="37"/>
                    <a:pt x="357" y="26"/>
                  </a:cubicBezTo>
                  <a:cubicBezTo>
                    <a:pt x="357" y="26"/>
                    <a:pt x="357" y="26"/>
                    <a:pt x="356" y="23"/>
                  </a:cubicBezTo>
                  <a:cubicBezTo>
                    <a:pt x="354" y="23"/>
                    <a:pt x="354" y="23"/>
                    <a:pt x="354" y="23"/>
                  </a:cubicBezTo>
                  <a:cubicBezTo>
                    <a:pt x="354" y="23"/>
                    <a:pt x="354" y="23"/>
                    <a:pt x="354" y="23"/>
                  </a:cubicBezTo>
                  <a:cubicBezTo>
                    <a:pt x="354" y="22"/>
                    <a:pt x="354" y="22"/>
                    <a:pt x="354" y="21"/>
                  </a:cubicBezTo>
                  <a:cubicBezTo>
                    <a:pt x="354" y="21"/>
                    <a:pt x="354" y="21"/>
                    <a:pt x="354" y="21"/>
                  </a:cubicBezTo>
                  <a:cubicBezTo>
                    <a:pt x="353" y="20"/>
                    <a:pt x="353" y="19"/>
                    <a:pt x="353" y="19"/>
                  </a:cubicBezTo>
                  <a:cubicBezTo>
                    <a:pt x="350" y="18"/>
                    <a:pt x="350" y="18"/>
                    <a:pt x="350" y="18"/>
                  </a:cubicBezTo>
                  <a:cubicBezTo>
                    <a:pt x="343" y="15"/>
                    <a:pt x="343" y="15"/>
                    <a:pt x="343" y="15"/>
                  </a:cubicBezTo>
                  <a:cubicBezTo>
                    <a:pt x="336" y="12"/>
                    <a:pt x="336" y="12"/>
                    <a:pt x="336" y="12"/>
                  </a:cubicBezTo>
                  <a:cubicBezTo>
                    <a:pt x="330" y="11"/>
                    <a:pt x="330" y="11"/>
                    <a:pt x="330" y="11"/>
                  </a:cubicBezTo>
                  <a:cubicBezTo>
                    <a:pt x="327" y="11"/>
                    <a:pt x="327" y="11"/>
                    <a:pt x="327" y="11"/>
                  </a:cubicBezTo>
                  <a:cubicBezTo>
                    <a:pt x="326" y="9"/>
                    <a:pt x="326" y="9"/>
                    <a:pt x="326" y="9"/>
                  </a:cubicBezTo>
                  <a:cubicBezTo>
                    <a:pt x="323" y="8"/>
                    <a:pt x="323" y="8"/>
                    <a:pt x="323" y="8"/>
                  </a:cubicBezTo>
                  <a:cubicBezTo>
                    <a:pt x="320" y="8"/>
                    <a:pt x="320" y="8"/>
                    <a:pt x="320" y="8"/>
                  </a:cubicBezTo>
                  <a:cubicBezTo>
                    <a:pt x="319" y="9"/>
                    <a:pt x="319" y="9"/>
                    <a:pt x="319" y="9"/>
                  </a:cubicBezTo>
                  <a:cubicBezTo>
                    <a:pt x="317" y="9"/>
                    <a:pt x="317" y="9"/>
                    <a:pt x="317" y="9"/>
                  </a:cubicBezTo>
                  <a:cubicBezTo>
                    <a:pt x="317" y="8"/>
                    <a:pt x="317" y="8"/>
                    <a:pt x="317" y="8"/>
                  </a:cubicBezTo>
                  <a:cubicBezTo>
                    <a:pt x="319" y="8"/>
                    <a:pt x="319" y="8"/>
                    <a:pt x="319" y="8"/>
                  </a:cubicBezTo>
                  <a:cubicBezTo>
                    <a:pt x="304" y="3"/>
                    <a:pt x="304" y="3"/>
                    <a:pt x="304" y="3"/>
                  </a:cubicBezTo>
                  <a:cubicBezTo>
                    <a:pt x="291" y="2"/>
                    <a:pt x="291" y="2"/>
                    <a:pt x="291" y="2"/>
                  </a:cubicBezTo>
                  <a:cubicBezTo>
                    <a:pt x="283" y="2"/>
                    <a:pt x="283" y="2"/>
                    <a:pt x="283" y="2"/>
                  </a:cubicBezTo>
                  <a:cubicBezTo>
                    <a:pt x="281" y="0"/>
                    <a:pt x="281" y="0"/>
                    <a:pt x="281" y="0"/>
                  </a:cubicBezTo>
                  <a:cubicBezTo>
                    <a:pt x="278" y="2"/>
                    <a:pt x="278" y="2"/>
                    <a:pt x="278" y="2"/>
                  </a:cubicBezTo>
                  <a:cubicBezTo>
                    <a:pt x="278" y="3"/>
                    <a:pt x="278" y="3"/>
                    <a:pt x="278" y="3"/>
                  </a:cubicBezTo>
                  <a:cubicBezTo>
                    <a:pt x="277" y="3"/>
                    <a:pt x="277" y="3"/>
                    <a:pt x="277" y="3"/>
                  </a:cubicBezTo>
                  <a:cubicBezTo>
                    <a:pt x="276" y="3"/>
                    <a:pt x="276" y="3"/>
                    <a:pt x="276" y="3"/>
                  </a:cubicBezTo>
                  <a:cubicBezTo>
                    <a:pt x="274" y="5"/>
                    <a:pt x="274" y="5"/>
                    <a:pt x="274" y="5"/>
                  </a:cubicBezTo>
                  <a:cubicBezTo>
                    <a:pt x="277" y="6"/>
                    <a:pt x="277" y="6"/>
                    <a:pt x="277" y="6"/>
                  </a:cubicBezTo>
                  <a:cubicBezTo>
                    <a:pt x="280" y="8"/>
                    <a:pt x="280" y="8"/>
                    <a:pt x="280" y="8"/>
                  </a:cubicBezTo>
                  <a:cubicBezTo>
                    <a:pt x="283" y="9"/>
                    <a:pt x="283" y="9"/>
                    <a:pt x="283" y="9"/>
                  </a:cubicBezTo>
                  <a:cubicBezTo>
                    <a:pt x="284" y="11"/>
                    <a:pt x="284" y="11"/>
                    <a:pt x="284" y="11"/>
                  </a:cubicBezTo>
                  <a:cubicBezTo>
                    <a:pt x="284" y="12"/>
                    <a:pt x="284" y="12"/>
                    <a:pt x="284" y="12"/>
                  </a:cubicBezTo>
                  <a:cubicBezTo>
                    <a:pt x="284" y="13"/>
                    <a:pt x="284" y="13"/>
                    <a:pt x="284" y="13"/>
                  </a:cubicBezTo>
                  <a:cubicBezTo>
                    <a:pt x="281" y="13"/>
                    <a:pt x="281" y="13"/>
                    <a:pt x="281" y="13"/>
                  </a:cubicBezTo>
                  <a:cubicBezTo>
                    <a:pt x="278" y="15"/>
                    <a:pt x="278" y="15"/>
                    <a:pt x="278" y="15"/>
                  </a:cubicBezTo>
                  <a:cubicBezTo>
                    <a:pt x="276" y="15"/>
                    <a:pt x="276" y="15"/>
                    <a:pt x="276" y="15"/>
                  </a:cubicBezTo>
                  <a:cubicBezTo>
                    <a:pt x="278" y="16"/>
                    <a:pt x="278" y="16"/>
                    <a:pt x="278" y="16"/>
                  </a:cubicBezTo>
                  <a:cubicBezTo>
                    <a:pt x="278" y="18"/>
                    <a:pt x="278" y="18"/>
                    <a:pt x="278" y="18"/>
                  </a:cubicBezTo>
                  <a:cubicBezTo>
                    <a:pt x="277" y="19"/>
                    <a:pt x="277" y="19"/>
                    <a:pt x="277" y="19"/>
                  </a:cubicBezTo>
                  <a:cubicBezTo>
                    <a:pt x="274" y="18"/>
                    <a:pt x="274" y="18"/>
                    <a:pt x="274" y="18"/>
                  </a:cubicBezTo>
                  <a:cubicBezTo>
                    <a:pt x="273" y="18"/>
                    <a:pt x="273" y="18"/>
                    <a:pt x="273" y="18"/>
                  </a:cubicBezTo>
                  <a:cubicBezTo>
                    <a:pt x="271" y="16"/>
                    <a:pt x="271" y="16"/>
                    <a:pt x="271" y="16"/>
                  </a:cubicBezTo>
                  <a:cubicBezTo>
                    <a:pt x="271" y="15"/>
                    <a:pt x="271" y="15"/>
                    <a:pt x="271" y="15"/>
                  </a:cubicBezTo>
                  <a:cubicBezTo>
                    <a:pt x="273" y="13"/>
                    <a:pt x="273" y="13"/>
                    <a:pt x="273" y="13"/>
                  </a:cubicBezTo>
                  <a:cubicBezTo>
                    <a:pt x="270" y="12"/>
                    <a:pt x="270" y="12"/>
                    <a:pt x="270" y="12"/>
                  </a:cubicBezTo>
                  <a:cubicBezTo>
                    <a:pt x="268" y="12"/>
                    <a:pt x="268" y="12"/>
                    <a:pt x="268" y="12"/>
                  </a:cubicBezTo>
                  <a:cubicBezTo>
                    <a:pt x="270" y="11"/>
                    <a:pt x="270" y="11"/>
                    <a:pt x="270" y="11"/>
                  </a:cubicBezTo>
                  <a:cubicBezTo>
                    <a:pt x="266" y="11"/>
                    <a:pt x="266" y="11"/>
                    <a:pt x="266" y="11"/>
                  </a:cubicBezTo>
                  <a:cubicBezTo>
                    <a:pt x="261" y="12"/>
                    <a:pt x="261" y="12"/>
                    <a:pt x="261" y="12"/>
                  </a:cubicBezTo>
                  <a:cubicBezTo>
                    <a:pt x="263" y="13"/>
                    <a:pt x="263" y="13"/>
                    <a:pt x="263" y="13"/>
                  </a:cubicBezTo>
                  <a:cubicBezTo>
                    <a:pt x="261" y="13"/>
                    <a:pt x="261" y="13"/>
                    <a:pt x="261" y="13"/>
                  </a:cubicBezTo>
                  <a:cubicBezTo>
                    <a:pt x="260" y="12"/>
                    <a:pt x="260" y="12"/>
                    <a:pt x="260" y="12"/>
                  </a:cubicBezTo>
                  <a:cubicBezTo>
                    <a:pt x="260" y="13"/>
                    <a:pt x="260" y="13"/>
                    <a:pt x="260" y="13"/>
                  </a:cubicBezTo>
                  <a:cubicBezTo>
                    <a:pt x="258" y="13"/>
                    <a:pt x="258" y="13"/>
                    <a:pt x="258" y="13"/>
                  </a:cubicBezTo>
                  <a:cubicBezTo>
                    <a:pt x="257" y="15"/>
                    <a:pt x="257" y="15"/>
                    <a:pt x="257" y="15"/>
                  </a:cubicBezTo>
                  <a:cubicBezTo>
                    <a:pt x="256" y="15"/>
                    <a:pt x="256" y="15"/>
                    <a:pt x="256" y="15"/>
                  </a:cubicBezTo>
                  <a:cubicBezTo>
                    <a:pt x="254" y="16"/>
                    <a:pt x="254" y="16"/>
                    <a:pt x="254" y="16"/>
                  </a:cubicBezTo>
                  <a:cubicBezTo>
                    <a:pt x="251" y="15"/>
                    <a:pt x="251" y="15"/>
                    <a:pt x="251" y="15"/>
                  </a:cubicBezTo>
                  <a:cubicBezTo>
                    <a:pt x="247" y="15"/>
                    <a:pt x="247" y="15"/>
                    <a:pt x="247" y="15"/>
                  </a:cubicBezTo>
                  <a:cubicBezTo>
                    <a:pt x="241" y="15"/>
                    <a:pt x="241" y="15"/>
                    <a:pt x="241" y="15"/>
                  </a:cubicBezTo>
                  <a:cubicBezTo>
                    <a:pt x="237" y="16"/>
                    <a:pt x="237" y="16"/>
                    <a:pt x="237" y="16"/>
                  </a:cubicBezTo>
                  <a:cubicBezTo>
                    <a:pt x="235" y="18"/>
                    <a:pt x="235" y="18"/>
                    <a:pt x="235" y="18"/>
                  </a:cubicBezTo>
                  <a:cubicBezTo>
                    <a:pt x="235" y="21"/>
                    <a:pt x="235" y="21"/>
                    <a:pt x="235" y="21"/>
                  </a:cubicBezTo>
                  <a:cubicBezTo>
                    <a:pt x="233" y="19"/>
                    <a:pt x="233" y="19"/>
                    <a:pt x="233" y="19"/>
                  </a:cubicBezTo>
                  <a:cubicBezTo>
                    <a:pt x="231" y="19"/>
                    <a:pt x="231" y="19"/>
                    <a:pt x="231" y="19"/>
                  </a:cubicBezTo>
                  <a:cubicBezTo>
                    <a:pt x="230" y="21"/>
                    <a:pt x="230" y="21"/>
                    <a:pt x="230" y="21"/>
                  </a:cubicBezTo>
                  <a:cubicBezTo>
                    <a:pt x="228" y="19"/>
                    <a:pt x="228" y="19"/>
                    <a:pt x="228" y="19"/>
                  </a:cubicBezTo>
                  <a:cubicBezTo>
                    <a:pt x="227" y="21"/>
                    <a:pt x="227" y="21"/>
                    <a:pt x="227" y="21"/>
                  </a:cubicBezTo>
                  <a:cubicBezTo>
                    <a:pt x="225" y="21"/>
                    <a:pt x="225" y="21"/>
                    <a:pt x="225" y="21"/>
                  </a:cubicBezTo>
                  <a:cubicBezTo>
                    <a:pt x="220" y="19"/>
                    <a:pt x="220" y="19"/>
                    <a:pt x="220" y="19"/>
                  </a:cubicBezTo>
                  <a:cubicBezTo>
                    <a:pt x="221" y="18"/>
                    <a:pt x="221" y="18"/>
                    <a:pt x="221" y="18"/>
                  </a:cubicBezTo>
                  <a:cubicBezTo>
                    <a:pt x="223" y="18"/>
                    <a:pt x="223" y="18"/>
                    <a:pt x="223" y="18"/>
                  </a:cubicBezTo>
                  <a:cubicBezTo>
                    <a:pt x="225" y="18"/>
                    <a:pt x="225" y="18"/>
                    <a:pt x="225" y="18"/>
                  </a:cubicBezTo>
                  <a:cubicBezTo>
                    <a:pt x="224" y="15"/>
                    <a:pt x="224" y="15"/>
                    <a:pt x="224" y="15"/>
                  </a:cubicBezTo>
                  <a:cubicBezTo>
                    <a:pt x="224" y="13"/>
                    <a:pt x="224" y="13"/>
                    <a:pt x="224" y="13"/>
                  </a:cubicBezTo>
                  <a:cubicBezTo>
                    <a:pt x="221" y="12"/>
                    <a:pt x="221" y="12"/>
                    <a:pt x="221" y="12"/>
                  </a:cubicBezTo>
                  <a:cubicBezTo>
                    <a:pt x="224" y="12"/>
                    <a:pt x="224" y="12"/>
                    <a:pt x="224" y="12"/>
                  </a:cubicBezTo>
                  <a:cubicBezTo>
                    <a:pt x="228" y="11"/>
                    <a:pt x="228" y="11"/>
                    <a:pt x="228" y="11"/>
                  </a:cubicBezTo>
                  <a:cubicBezTo>
                    <a:pt x="220" y="12"/>
                    <a:pt x="220" y="12"/>
                    <a:pt x="220" y="12"/>
                  </a:cubicBezTo>
                  <a:cubicBezTo>
                    <a:pt x="214" y="13"/>
                    <a:pt x="214" y="13"/>
                    <a:pt x="214" y="13"/>
                  </a:cubicBezTo>
                  <a:cubicBezTo>
                    <a:pt x="211" y="16"/>
                    <a:pt x="211" y="16"/>
                    <a:pt x="211" y="16"/>
                  </a:cubicBezTo>
                  <a:cubicBezTo>
                    <a:pt x="213" y="16"/>
                    <a:pt x="213" y="16"/>
                    <a:pt x="213" y="16"/>
                  </a:cubicBezTo>
                  <a:cubicBezTo>
                    <a:pt x="215" y="18"/>
                    <a:pt x="215" y="18"/>
                    <a:pt x="215" y="18"/>
                  </a:cubicBezTo>
                  <a:cubicBezTo>
                    <a:pt x="213" y="19"/>
                    <a:pt x="213" y="19"/>
                    <a:pt x="213" y="19"/>
                  </a:cubicBezTo>
                  <a:cubicBezTo>
                    <a:pt x="211" y="19"/>
                    <a:pt x="211" y="19"/>
                    <a:pt x="211" y="19"/>
                  </a:cubicBezTo>
                  <a:cubicBezTo>
                    <a:pt x="211" y="18"/>
                    <a:pt x="211" y="18"/>
                    <a:pt x="211" y="18"/>
                  </a:cubicBezTo>
                  <a:cubicBezTo>
                    <a:pt x="210" y="16"/>
                    <a:pt x="210" y="16"/>
                    <a:pt x="210" y="16"/>
                  </a:cubicBezTo>
                  <a:cubicBezTo>
                    <a:pt x="207" y="16"/>
                    <a:pt x="207" y="16"/>
                    <a:pt x="207" y="16"/>
                  </a:cubicBezTo>
                  <a:cubicBezTo>
                    <a:pt x="205" y="18"/>
                    <a:pt x="205" y="18"/>
                    <a:pt x="205" y="18"/>
                  </a:cubicBezTo>
                  <a:cubicBezTo>
                    <a:pt x="203" y="18"/>
                    <a:pt x="203" y="18"/>
                    <a:pt x="203" y="18"/>
                  </a:cubicBezTo>
                  <a:cubicBezTo>
                    <a:pt x="200" y="18"/>
                    <a:pt x="200" y="18"/>
                    <a:pt x="200" y="18"/>
                  </a:cubicBezTo>
                  <a:cubicBezTo>
                    <a:pt x="195" y="19"/>
                    <a:pt x="195" y="19"/>
                    <a:pt x="195" y="19"/>
                  </a:cubicBezTo>
                  <a:cubicBezTo>
                    <a:pt x="191" y="22"/>
                    <a:pt x="191" y="22"/>
                    <a:pt x="191" y="22"/>
                  </a:cubicBezTo>
                  <a:cubicBezTo>
                    <a:pt x="187" y="23"/>
                    <a:pt x="187" y="23"/>
                    <a:pt x="187" y="23"/>
                  </a:cubicBezTo>
                  <a:cubicBezTo>
                    <a:pt x="181" y="23"/>
                    <a:pt x="181" y="23"/>
                    <a:pt x="181" y="23"/>
                  </a:cubicBezTo>
                  <a:cubicBezTo>
                    <a:pt x="187" y="26"/>
                    <a:pt x="187" y="26"/>
                    <a:pt x="187" y="26"/>
                  </a:cubicBezTo>
                  <a:cubicBezTo>
                    <a:pt x="182" y="26"/>
                    <a:pt x="182" y="26"/>
                    <a:pt x="182" y="26"/>
                  </a:cubicBezTo>
                  <a:cubicBezTo>
                    <a:pt x="178" y="26"/>
                    <a:pt x="178" y="26"/>
                    <a:pt x="178" y="26"/>
                  </a:cubicBezTo>
                  <a:cubicBezTo>
                    <a:pt x="177" y="28"/>
                    <a:pt x="177" y="28"/>
                    <a:pt x="177" y="28"/>
                  </a:cubicBezTo>
                  <a:cubicBezTo>
                    <a:pt x="175" y="28"/>
                    <a:pt x="175" y="28"/>
                    <a:pt x="175" y="28"/>
                  </a:cubicBezTo>
                  <a:cubicBezTo>
                    <a:pt x="177" y="29"/>
                    <a:pt x="177" y="29"/>
                    <a:pt x="177" y="29"/>
                  </a:cubicBezTo>
                  <a:cubicBezTo>
                    <a:pt x="175" y="32"/>
                    <a:pt x="175" y="32"/>
                    <a:pt x="175" y="32"/>
                  </a:cubicBezTo>
                  <a:cubicBezTo>
                    <a:pt x="175" y="33"/>
                    <a:pt x="175" y="33"/>
                    <a:pt x="175" y="33"/>
                  </a:cubicBezTo>
                  <a:cubicBezTo>
                    <a:pt x="177" y="35"/>
                    <a:pt x="177" y="35"/>
                    <a:pt x="177" y="35"/>
                  </a:cubicBezTo>
                  <a:cubicBezTo>
                    <a:pt x="175" y="35"/>
                    <a:pt x="175" y="35"/>
                    <a:pt x="175" y="35"/>
                  </a:cubicBezTo>
                  <a:cubicBezTo>
                    <a:pt x="171" y="36"/>
                    <a:pt x="171" y="36"/>
                    <a:pt x="171" y="36"/>
                  </a:cubicBezTo>
                  <a:cubicBezTo>
                    <a:pt x="168" y="36"/>
                    <a:pt x="168" y="36"/>
                    <a:pt x="168" y="36"/>
                  </a:cubicBezTo>
                  <a:cubicBezTo>
                    <a:pt x="165" y="38"/>
                    <a:pt x="165" y="38"/>
                    <a:pt x="165" y="38"/>
                  </a:cubicBezTo>
                  <a:cubicBezTo>
                    <a:pt x="167" y="36"/>
                    <a:pt x="167" y="36"/>
                    <a:pt x="167" y="36"/>
                  </a:cubicBezTo>
                  <a:cubicBezTo>
                    <a:pt x="162" y="36"/>
                    <a:pt x="162" y="36"/>
                    <a:pt x="162" y="36"/>
                  </a:cubicBezTo>
                  <a:cubicBezTo>
                    <a:pt x="160" y="35"/>
                    <a:pt x="160" y="35"/>
                    <a:pt x="160" y="35"/>
                  </a:cubicBezTo>
                  <a:cubicBezTo>
                    <a:pt x="155" y="32"/>
                    <a:pt x="155" y="32"/>
                    <a:pt x="155" y="32"/>
                  </a:cubicBezTo>
                  <a:cubicBezTo>
                    <a:pt x="152" y="32"/>
                    <a:pt x="152" y="32"/>
                    <a:pt x="152" y="32"/>
                  </a:cubicBezTo>
                  <a:cubicBezTo>
                    <a:pt x="151" y="31"/>
                    <a:pt x="151" y="31"/>
                    <a:pt x="151" y="31"/>
                  </a:cubicBezTo>
                  <a:cubicBezTo>
                    <a:pt x="149" y="29"/>
                    <a:pt x="149" y="29"/>
                    <a:pt x="149" y="29"/>
                  </a:cubicBezTo>
                  <a:cubicBezTo>
                    <a:pt x="151" y="28"/>
                    <a:pt x="151" y="28"/>
                    <a:pt x="151" y="28"/>
                  </a:cubicBezTo>
                  <a:cubicBezTo>
                    <a:pt x="152" y="28"/>
                    <a:pt x="152" y="28"/>
                    <a:pt x="152" y="28"/>
                  </a:cubicBezTo>
                  <a:cubicBezTo>
                    <a:pt x="152" y="26"/>
                    <a:pt x="152" y="26"/>
                    <a:pt x="152" y="26"/>
                  </a:cubicBezTo>
                  <a:cubicBezTo>
                    <a:pt x="158" y="25"/>
                    <a:pt x="158" y="25"/>
                    <a:pt x="158" y="25"/>
                  </a:cubicBezTo>
                  <a:cubicBezTo>
                    <a:pt x="164" y="25"/>
                    <a:pt x="164" y="25"/>
                    <a:pt x="164" y="25"/>
                  </a:cubicBezTo>
                  <a:cubicBezTo>
                    <a:pt x="161" y="22"/>
                    <a:pt x="161" y="22"/>
                    <a:pt x="161" y="22"/>
                  </a:cubicBezTo>
                  <a:cubicBezTo>
                    <a:pt x="157" y="19"/>
                    <a:pt x="157" y="19"/>
                    <a:pt x="157" y="19"/>
                  </a:cubicBezTo>
                  <a:cubicBezTo>
                    <a:pt x="154" y="18"/>
                    <a:pt x="154" y="18"/>
                    <a:pt x="154" y="18"/>
                  </a:cubicBezTo>
                  <a:cubicBezTo>
                    <a:pt x="149" y="16"/>
                    <a:pt x="149" y="16"/>
                    <a:pt x="149" y="16"/>
                  </a:cubicBezTo>
                  <a:cubicBezTo>
                    <a:pt x="144" y="16"/>
                    <a:pt x="144" y="16"/>
                    <a:pt x="144" y="16"/>
                  </a:cubicBezTo>
                  <a:cubicBezTo>
                    <a:pt x="138" y="16"/>
                    <a:pt x="138" y="16"/>
                    <a:pt x="138" y="16"/>
                  </a:cubicBezTo>
                  <a:cubicBezTo>
                    <a:pt x="135" y="15"/>
                    <a:pt x="135" y="15"/>
                    <a:pt x="135" y="15"/>
                  </a:cubicBezTo>
                  <a:cubicBezTo>
                    <a:pt x="132" y="15"/>
                    <a:pt x="132" y="15"/>
                    <a:pt x="132" y="15"/>
                  </a:cubicBezTo>
                  <a:cubicBezTo>
                    <a:pt x="131" y="15"/>
                    <a:pt x="131" y="15"/>
                    <a:pt x="131" y="15"/>
                  </a:cubicBezTo>
                  <a:cubicBezTo>
                    <a:pt x="139" y="19"/>
                    <a:pt x="139" y="19"/>
                    <a:pt x="139" y="19"/>
                  </a:cubicBezTo>
                  <a:cubicBezTo>
                    <a:pt x="141" y="21"/>
                    <a:pt x="141" y="21"/>
                    <a:pt x="141" y="21"/>
                  </a:cubicBezTo>
                  <a:cubicBezTo>
                    <a:pt x="141" y="22"/>
                    <a:pt x="141" y="22"/>
                    <a:pt x="141" y="22"/>
                  </a:cubicBezTo>
                  <a:cubicBezTo>
                    <a:pt x="142" y="22"/>
                    <a:pt x="142" y="22"/>
                    <a:pt x="142" y="22"/>
                  </a:cubicBezTo>
                  <a:cubicBezTo>
                    <a:pt x="141" y="23"/>
                    <a:pt x="141" y="23"/>
                    <a:pt x="141" y="23"/>
                  </a:cubicBezTo>
                  <a:cubicBezTo>
                    <a:pt x="142" y="23"/>
                    <a:pt x="142" y="23"/>
                    <a:pt x="142" y="23"/>
                  </a:cubicBezTo>
                  <a:cubicBezTo>
                    <a:pt x="141" y="25"/>
                    <a:pt x="141" y="25"/>
                    <a:pt x="141" y="25"/>
                  </a:cubicBezTo>
                  <a:cubicBezTo>
                    <a:pt x="141" y="26"/>
                    <a:pt x="141" y="26"/>
                    <a:pt x="141" y="26"/>
                  </a:cubicBezTo>
                  <a:cubicBezTo>
                    <a:pt x="141" y="28"/>
                    <a:pt x="141" y="28"/>
                    <a:pt x="141" y="28"/>
                  </a:cubicBezTo>
                  <a:cubicBezTo>
                    <a:pt x="139" y="31"/>
                    <a:pt x="139" y="31"/>
                    <a:pt x="139" y="31"/>
                  </a:cubicBezTo>
                  <a:cubicBezTo>
                    <a:pt x="141" y="32"/>
                    <a:pt x="141" y="32"/>
                    <a:pt x="141" y="32"/>
                  </a:cubicBezTo>
                  <a:cubicBezTo>
                    <a:pt x="144" y="33"/>
                    <a:pt x="144" y="33"/>
                    <a:pt x="144" y="33"/>
                  </a:cubicBezTo>
                  <a:cubicBezTo>
                    <a:pt x="147" y="35"/>
                    <a:pt x="147" y="35"/>
                    <a:pt x="147" y="35"/>
                  </a:cubicBezTo>
                  <a:cubicBezTo>
                    <a:pt x="148" y="36"/>
                    <a:pt x="148" y="36"/>
                    <a:pt x="148" y="36"/>
                  </a:cubicBezTo>
                  <a:cubicBezTo>
                    <a:pt x="149" y="38"/>
                    <a:pt x="149" y="38"/>
                    <a:pt x="149" y="38"/>
                  </a:cubicBezTo>
                  <a:cubicBezTo>
                    <a:pt x="147" y="41"/>
                    <a:pt x="147" y="41"/>
                    <a:pt x="147" y="41"/>
                  </a:cubicBezTo>
                  <a:cubicBezTo>
                    <a:pt x="147" y="42"/>
                    <a:pt x="147" y="42"/>
                    <a:pt x="147" y="42"/>
                  </a:cubicBezTo>
                  <a:cubicBezTo>
                    <a:pt x="148" y="48"/>
                    <a:pt x="148" y="48"/>
                    <a:pt x="148" y="48"/>
                  </a:cubicBezTo>
                  <a:cubicBezTo>
                    <a:pt x="147" y="45"/>
                    <a:pt x="147" y="45"/>
                    <a:pt x="147" y="45"/>
                  </a:cubicBezTo>
                  <a:cubicBezTo>
                    <a:pt x="144" y="43"/>
                    <a:pt x="144" y="43"/>
                    <a:pt x="144" y="43"/>
                  </a:cubicBezTo>
                  <a:cubicBezTo>
                    <a:pt x="142" y="45"/>
                    <a:pt x="142" y="45"/>
                    <a:pt x="142" y="45"/>
                  </a:cubicBezTo>
                  <a:cubicBezTo>
                    <a:pt x="141" y="46"/>
                    <a:pt x="141" y="46"/>
                    <a:pt x="141" y="46"/>
                  </a:cubicBezTo>
                  <a:cubicBezTo>
                    <a:pt x="139" y="45"/>
                    <a:pt x="139" y="45"/>
                    <a:pt x="139" y="45"/>
                  </a:cubicBezTo>
                  <a:cubicBezTo>
                    <a:pt x="142" y="43"/>
                    <a:pt x="142" y="43"/>
                    <a:pt x="142" y="43"/>
                  </a:cubicBezTo>
                  <a:cubicBezTo>
                    <a:pt x="141" y="42"/>
                    <a:pt x="141" y="42"/>
                    <a:pt x="141" y="42"/>
                  </a:cubicBezTo>
                  <a:cubicBezTo>
                    <a:pt x="139" y="42"/>
                    <a:pt x="139" y="42"/>
                    <a:pt x="139" y="42"/>
                  </a:cubicBezTo>
                  <a:cubicBezTo>
                    <a:pt x="137" y="41"/>
                    <a:pt x="137" y="41"/>
                    <a:pt x="137" y="41"/>
                  </a:cubicBezTo>
                  <a:cubicBezTo>
                    <a:pt x="131" y="41"/>
                    <a:pt x="131" y="41"/>
                    <a:pt x="131" y="41"/>
                  </a:cubicBezTo>
                  <a:cubicBezTo>
                    <a:pt x="128" y="41"/>
                    <a:pt x="128" y="41"/>
                    <a:pt x="128" y="41"/>
                  </a:cubicBezTo>
                  <a:cubicBezTo>
                    <a:pt x="125" y="42"/>
                    <a:pt x="125" y="42"/>
                    <a:pt x="125" y="42"/>
                  </a:cubicBezTo>
                  <a:cubicBezTo>
                    <a:pt x="122" y="45"/>
                    <a:pt x="122" y="45"/>
                    <a:pt x="122" y="45"/>
                  </a:cubicBezTo>
                  <a:cubicBezTo>
                    <a:pt x="119" y="46"/>
                    <a:pt x="119" y="46"/>
                    <a:pt x="119" y="46"/>
                  </a:cubicBezTo>
                  <a:cubicBezTo>
                    <a:pt x="117" y="48"/>
                    <a:pt x="117" y="48"/>
                    <a:pt x="117" y="48"/>
                  </a:cubicBezTo>
                  <a:cubicBezTo>
                    <a:pt x="114" y="49"/>
                    <a:pt x="114" y="49"/>
                    <a:pt x="114" y="49"/>
                  </a:cubicBezTo>
                  <a:cubicBezTo>
                    <a:pt x="111" y="51"/>
                    <a:pt x="111" y="51"/>
                    <a:pt x="111" y="51"/>
                  </a:cubicBezTo>
                  <a:cubicBezTo>
                    <a:pt x="109" y="52"/>
                    <a:pt x="109" y="52"/>
                    <a:pt x="109" y="52"/>
                  </a:cubicBezTo>
                  <a:cubicBezTo>
                    <a:pt x="111" y="55"/>
                    <a:pt x="111" y="55"/>
                    <a:pt x="111" y="55"/>
                  </a:cubicBezTo>
                  <a:cubicBezTo>
                    <a:pt x="115" y="58"/>
                    <a:pt x="115" y="58"/>
                    <a:pt x="115" y="58"/>
                  </a:cubicBezTo>
                  <a:cubicBezTo>
                    <a:pt x="117" y="61"/>
                    <a:pt x="117" y="61"/>
                    <a:pt x="117" y="61"/>
                  </a:cubicBezTo>
                  <a:cubicBezTo>
                    <a:pt x="119" y="64"/>
                    <a:pt x="119" y="64"/>
                    <a:pt x="119" y="64"/>
                  </a:cubicBezTo>
                  <a:cubicBezTo>
                    <a:pt x="117" y="62"/>
                    <a:pt x="117" y="62"/>
                    <a:pt x="117" y="62"/>
                  </a:cubicBezTo>
                  <a:cubicBezTo>
                    <a:pt x="112" y="62"/>
                    <a:pt x="112" y="62"/>
                    <a:pt x="112" y="62"/>
                  </a:cubicBezTo>
                  <a:cubicBezTo>
                    <a:pt x="109" y="64"/>
                    <a:pt x="109" y="64"/>
                    <a:pt x="109" y="64"/>
                  </a:cubicBezTo>
                  <a:cubicBezTo>
                    <a:pt x="108" y="62"/>
                    <a:pt x="108" y="62"/>
                    <a:pt x="108" y="62"/>
                  </a:cubicBezTo>
                  <a:cubicBezTo>
                    <a:pt x="104" y="61"/>
                    <a:pt x="104" y="61"/>
                    <a:pt x="104" y="61"/>
                  </a:cubicBezTo>
                  <a:cubicBezTo>
                    <a:pt x="99" y="61"/>
                    <a:pt x="99" y="61"/>
                    <a:pt x="99" y="61"/>
                  </a:cubicBezTo>
                  <a:cubicBezTo>
                    <a:pt x="98" y="62"/>
                    <a:pt x="98" y="62"/>
                    <a:pt x="98" y="62"/>
                  </a:cubicBezTo>
                  <a:cubicBezTo>
                    <a:pt x="96" y="62"/>
                    <a:pt x="96" y="62"/>
                    <a:pt x="96" y="62"/>
                  </a:cubicBezTo>
                  <a:cubicBezTo>
                    <a:pt x="96" y="61"/>
                    <a:pt x="96" y="61"/>
                    <a:pt x="96" y="61"/>
                  </a:cubicBezTo>
                  <a:cubicBezTo>
                    <a:pt x="98" y="59"/>
                    <a:pt x="98" y="59"/>
                    <a:pt x="98" y="59"/>
                  </a:cubicBezTo>
                  <a:cubicBezTo>
                    <a:pt x="95" y="59"/>
                    <a:pt x="95" y="59"/>
                    <a:pt x="95" y="59"/>
                  </a:cubicBezTo>
                  <a:cubicBezTo>
                    <a:pt x="94" y="59"/>
                    <a:pt x="94" y="59"/>
                    <a:pt x="94" y="59"/>
                  </a:cubicBezTo>
                  <a:cubicBezTo>
                    <a:pt x="89" y="56"/>
                    <a:pt x="89" y="56"/>
                    <a:pt x="89" y="56"/>
                  </a:cubicBezTo>
                  <a:cubicBezTo>
                    <a:pt x="86" y="56"/>
                    <a:pt x="86" y="56"/>
                    <a:pt x="86" y="56"/>
                  </a:cubicBezTo>
                  <a:cubicBezTo>
                    <a:pt x="85" y="56"/>
                    <a:pt x="85" y="56"/>
                    <a:pt x="85" y="56"/>
                  </a:cubicBezTo>
                  <a:cubicBezTo>
                    <a:pt x="84" y="56"/>
                    <a:pt x="84" y="56"/>
                    <a:pt x="84" y="56"/>
                  </a:cubicBezTo>
                  <a:cubicBezTo>
                    <a:pt x="82" y="58"/>
                    <a:pt x="82" y="58"/>
                    <a:pt x="82" y="58"/>
                  </a:cubicBezTo>
                  <a:cubicBezTo>
                    <a:pt x="81" y="59"/>
                    <a:pt x="81" y="59"/>
                    <a:pt x="81" y="59"/>
                  </a:cubicBezTo>
                  <a:cubicBezTo>
                    <a:pt x="84" y="62"/>
                    <a:pt x="84" y="62"/>
                    <a:pt x="84" y="62"/>
                  </a:cubicBezTo>
                  <a:cubicBezTo>
                    <a:pt x="88" y="65"/>
                    <a:pt x="88" y="65"/>
                    <a:pt x="88" y="65"/>
                  </a:cubicBezTo>
                  <a:cubicBezTo>
                    <a:pt x="91" y="66"/>
                    <a:pt x="91" y="66"/>
                    <a:pt x="91" y="66"/>
                  </a:cubicBezTo>
                  <a:cubicBezTo>
                    <a:pt x="92" y="65"/>
                    <a:pt x="92" y="65"/>
                    <a:pt x="92" y="65"/>
                  </a:cubicBezTo>
                  <a:cubicBezTo>
                    <a:pt x="95" y="65"/>
                    <a:pt x="95" y="65"/>
                    <a:pt x="95" y="65"/>
                  </a:cubicBezTo>
                  <a:cubicBezTo>
                    <a:pt x="96" y="66"/>
                    <a:pt x="96" y="66"/>
                    <a:pt x="96" y="66"/>
                  </a:cubicBezTo>
                  <a:cubicBezTo>
                    <a:pt x="96" y="68"/>
                    <a:pt x="96" y="68"/>
                    <a:pt x="96" y="68"/>
                  </a:cubicBezTo>
                  <a:cubicBezTo>
                    <a:pt x="98" y="69"/>
                    <a:pt x="98" y="69"/>
                    <a:pt x="98" y="69"/>
                  </a:cubicBezTo>
                  <a:cubicBezTo>
                    <a:pt x="96" y="71"/>
                    <a:pt x="96" y="71"/>
                    <a:pt x="96" y="71"/>
                  </a:cubicBezTo>
                  <a:cubicBezTo>
                    <a:pt x="95" y="71"/>
                    <a:pt x="95" y="71"/>
                    <a:pt x="95" y="71"/>
                  </a:cubicBezTo>
                  <a:cubicBezTo>
                    <a:pt x="92" y="72"/>
                    <a:pt x="92" y="72"/>
                    <a:pt x="92" y="72"/>
                  </a:cubicBezTo>
                  <a:cubicBezTo>
                    <a:pt x="91" y="72"/>
                    <a:pt x="91" y="72"/>
                    <a:pt x="91" y="72"/>
                  </a:cubicBezTo>
                  <a:cubicBezTo>
                    <a:pt x="84" y="71"/>
                    <a:pt x="84" y="71"/>
                    <a:pt x="84" y="71"/>
                  </a:cubicBezTo>
                  <a:cubicBezTo>
                    <a:pt x="81" y="69"/>
                    <a:pt x="81" y="69"/>
                    <a:pt x="81" y="69"/>
                  </a:cubicBezTo>
                  <a:cubicBezTo>
                    <a:pt x="79" y="68"/>
                    <a:pt x="79" y="68"/>
                    <a:pt x="79" y="68"/>
                  </a:cubicBezTo>
                  <a:cubicBezTo>
                    <a:pt x="78" y="68"/>
                    <a:pt x="78" y="68"/>
                    <a:pt x="78" y="68"/>
                  </a:cubicBezTo>
                  <a:cubicBezTo>
                    <a:pt x="78" y="66"/>
                    <a:pt x="78" y="66"/>
                    <a:pt x="78" y="66"/>
                  </a:cubicBezTo>
                  <a:cubicBezTo>
                    <a:pt x="76" y="66"/>
                    <a:pt x="76" y="66"/>
                    <a:pt x="76" y="66"/>
                  </a:cubicBezTo>
                  <a:cubicBezTo>
                    <a:pt x="74" y="66"/>
                    <a:pt x="74" y="66"/>
                    <a:pt x="74" y="66"/>
                  </a:cubicBezTo>
                  <a:cubicBezTo>
                    <a:pt x="71" y="66"/>
                    <a:pt x="71" y="66"/>
                    <a:pt x="71" y="66"/>
                  </a:cubicBezTo>
                  <a:cubicBezTo>
                    <a:pt x="66" y="64"/>
                    <a:pt x="66" y="64"/>
                    <a:pt x="66" y="64"/>
                  </a:cubicBezTo>
                  <a:cubicBezTo>
                    <a:pt x="68" y="62"/>
                    <a:pt x="68" y="62"/>
                    <a:pt x="68" y="62"/>
                  </a:cubicBezTo>
                  <a:cubicBezTo>
                    <a:pt x="66" y="62"/>
                    <a:pt x="66" y="62"/>
                    <a:pt x="66" y="62"/>
                  </a:cubicBezTo>
                  <a:cubicBezTo>
                    <a:pt x="68" y="61"/>
                    <a:pt x="68" y="61"/>
                    <a:pt x="68" y="61"/>
                  </a:cubicBezTo>
                  <a:cubicBezTo>
                    <a:pt x="66" y="59"/>
                    <a:pt x="66" y="59"/>
                    <a:pt x="66" y="59"/>
                  </a:cubicBezTo>
                  <a:cubicBezTo>
                    <a:pt x="65" y="58"/>
                    <a:pt x="65" y="58"/>
                    <a:pt x="65" y="58"/>
                  </a:cubicBezTo>
                  <a:cubicBezTo>
                    <a:pt x="65" y="56"/>
                    <a:pt x="65" y="56"/>
                    <a:pt x="65" y="56"/>
                  </a:cubicBezTo>
                  <a:cubicBezTo>
                    <a:pt x="63" y="56"/>
                    <a:pt x="63" y="56"/>
                    <a:pt x="63" y="56"/>
                  </a:cubicBezTo>
                  <a:cubicBezTo>
                    <a:pt x="61" y="54"/>
                    <a:pt x="61" y="54"/>
                    <a:pt x="61" y="54"/>
                  </a:cubicBezTo>
                  <a:cubicBezTo>
                    <a:pt x="62" y="52"/>
                    <a:pt x="62" y="52"/>
                    <a:pt x="62" y="52"/>
                  </a:cubicBezTo>
                  <a:cubicBezTo>
                    <a:pt x="63" y="51"/>
                    <a:pt x="63" y="51"/>
                    <a:pt x="63" y="51"/>
                  </a:cubicBezTo>
                  <a:cubicBezTo>
                    <a:pt x="63" y="49"/>
                    <a:pt x="63" y="49"/>
                    <a:pt x="63" y="49"/>
                  </a:cubicBezTo>
                  <a:cubicBezTo>
                    <a:pt x="63" y="48"/>
                    <a:pt x="63" y="48"/>
                    <a:pt x="63" y="48"/>
                  </a:cubicBezTo>
                  <a:cubicBezTo>
                    <a:pt x="61" y="45"/>
                    <a:pt x="61" y="45"/>
                    <a:pt x="61" y="45"/>
                  </a:cubicBezTo>
                  <a:cubicBezTo>
                    <a:pt x="55" y="43"/>
                    <a:pt x="55" y="43"/>
                    <a:pt x="55" y="43"/>
                  </a:cubicBezTo>
                  <a:cubicBezTo>
                    <a:pt x="49" y="42"/>
                    <a:pt x="49" y="42"/>
                    <a:pt x="49" y="42"/>
                  </a:cubicBezTo>
                  <a:cubicBezTo>
                    <a:pt x="51" y="42"/>
                    <a:pt x="51" y="42"/>
                    <a:pt x="51" y="42"/>
                  </a:cubicBezTo>
                  <a:cubicBezTo>
                    <a:pt x="51" y="41"/>
                    <a:pt x="51" y="41"/>
                    <a:pt x="51" y="41"/>
                  </a:cubicBezTo>
                  <a:cubicBezTo>
                    <a:pt x="45" y="41"/>
                    <a:pt x="45" y="41"/>
                    <a:pt x="45" y="41"/>
                  </a:cubicBezTo>
                  <a:cubicBezTo>
                    <a:pt x="48" y="39"/>
                    <a:pt x="48" y="39"/>
                    <a:pt x="48" y="39"/>
                  </a:cubicBezTo>
                  <a:cubicBezTo>
                    <a:pt x="45" y="38"/>
                    <a:pt x="45" y="38"/>
                    <a:pt x="45" y="38"/>
                  </a:cubicBezTo>
                  <a:cubicBezTo>
                    <a:pt x="43" y="38"/>
                    <a:pt x="43" y="38"/>
                    <a:pt x="43" y="38"/>
                  </a:cubicBezTo>
                  <a:cubicBezTo>
                    <a:pt x="42" y="36"/>
                    <a:pt x="42" y="36"/>
                    <a:pt x="42" y="36"/>
                  </a:cubicBezTo>
                  <a:cubicBezTo>
                    <a:pt x="39" y="36"/>
                    <a:pt x="39" y="36"/>
                    <a:pt x="39" y="36"/>
                  </a:cubicBezTo>
                  <a:cubicBezTo>
                    <a:pt x="41" y="35"/>
                    <a:pt x="41" y="35"/>
                    <a:pt x="41" y="35"/>
                  </a:cubicBezTo>
                  <a:cubicBezTo>
                    <a:pt x="38" y="33"/>
                    <a:pt x="38" y="33"/>
                    <a:pt x="38" y="33"/>
                  </a:cubicBezTo>
                  <a:cubicBezTo>
                    <a:pt x="33" y="32"/>
                    <a:pt x="33" y="32"/>
                    <a:pt x="33" y="32"/>
                  </a:cubicBezTo>
                  <a:cubicBezTo>
                    <a:pt x="36" y="32"/>
                    <a:pt x="36" y="32"/>
                    <a:pt x="36" y="32"/>
                  </a:cubicBezTo>
                  <a:cubicBezTo>
                    <a:pt x="39" y="32"/>
                    <a:pt x="39" y="32"/>
                    <a:pt x="39" y="32"/>
                  </a:cubicBezTo>
                  <a:cubicBezTo>
                    <a:pt x="43" y="33"/>
                    <a:pt x="43" y="33"/>
                    <a:pt x="43" y="33"/>
                  </a:cubicBezTo>
                  <a:cubicBezTo>
                    <a:pt x="45" y="35"/>
                    <a:pt x="45" y="35"/>
                    <a:pt x="45" y="35"/>
                  </a:cubicBezTo>
                  <a:cubicBezTo>
                    <a:pt x="48" y="38"/>
                    <a:pt x="48" y="38"/>
                    <a:pt x="48" y="38"/>
                  </a:cubicBezTo>
                  <a:cubicBezTo>
                    <a:pt x="51" y="38"/>
                    <a:pt x="51" y="38"/>
                    <a:pt x="51" y="38"/>
                  </a:cubicBezTo>
                  <a:cubicBezTo>
                    <a:pt x="52" y="38"/>
                    <a:pt x="52" y="38"/>
                    <a:pt x="52" y="38"/>
                  </a:cubicBezTo>
                  <a:cubicBezTo>
                    <a:pt x="53" y="38"/>
                    <a:pt x="53" y="38"/>
                    <a:pt x="53" y="38"/>
                  </a:cubicBezTo>
                  <a:cubicBezTo>
                    <a:pt x="55" y="36"/>
                    <a:pt x="55" y="36"/>
                    <a:pt x="55" y="36"/>
                  </a:cubicBezTo>
                  <a:cubicBezTo>
                    <a:pt x="55" y="38"/>
                    <a:pt x="55" y="38"/>
                    <a:pt x="55" y="38"/>
                  </a:cubicBezTo>
                  <a:cubicBezTo>
                    <a:pt x="56" y="38"/>
                    <a:pt x="56" y="38"/>
                    <a:pt x="56" y="38"/>
                  </a:cubicBezTo>
                  <a:cubicBezTo>
                    <a:pt x="59" y="39"/>
                    <a:pt x="59" y="39"/>
                    <a:pt x="59" y="39"/>
                  </a:cubicBezTo>
                  <a:cubicBezTo>
                    <a:pt x="63" y="39"/>
                    <a:pt x="63" y="39"/>
                    <a:pt x="63" y="39"/>
                  </a:cubicBezTo>
                  <a:cubicBezTo>
                    <a:pt x="69" y="42"/>
                    <a:pt x="69" y="42"/>
                    <a:pt x="69" y="42"/>
                  </a:cubicBezTo>
                  <a:cubicBezTo>
                    <a:pt x="76" y="42"/>
                    <a:pt x="76" y="42"/>
                    <a:pt x="76" y="42"/>
                  </a:cubicBezTo>
                  <a:cubicBezTo>
                    <a:pt x="85" y="43"/>
                    <a:pt x="85" y="43"/>
                    <a:pt x="85" y="43"/>
                  </a:cubicBezTo>
                  <a:cubicBezTo>
                    <a:pt x="92" y="45"/>
                    <a:pt x="92" y="45"/>
                    <a:pt x="92" y="45"/>
                  </a:cubicBezTo>
                  <a:cubicBezTo>
                    <a:pt x="99" y="45"/>
                    <a:pt x="99" y="45"/>
                    <a:pt x="99" y="45"/>
                  </a:cubicBezTo>
                  <a:cubicBezTo>
                    <a:pt x="106" y="43"/>
                    <a:pt x="106" y="43"/>
                    <a:pt x="106" y="43"/>
                  </a:cubicBezTo>
                  <a:cubicBezTo>
                    <a:pt x="111" y="42"/>
                    <a:pt x="111" y="42"/>
                    <a:pt x="111" y="42"/>
                  </a:cubicBezTo>
                  <a:cubicBezTo>
                    <a:pt x="117" y="38"/>
                    <a:pt x="117" y="38"/>
                    <a:pt x="117" y="38"/>
                  </a:cubicBezTo>
                  <a:cubicBezTo>
                    <a:pt x="119" y="35"/>
                    <a:pt x="119" y="35"/>
                    <a:pt x="119" y="35"/>
                  </a:cubicBezTo>
                  <a:cubicBezTo>
                    <a:pt x="118" y="33"/>
                    <a:pt x="118" y="33"/>
                    <a:pt x="118" y="33"/>
                  </a:cubicBezTo>
                  <a:cubicBezTo>
                    <a:pt x="117" y="32"/>
                    <a:pt x="117" y="32"/>
                    <a:pt x="117" y="32"/>
                  </a:cubicBezTo>
                  <a:cubicBezTo>
                    <a:pt x="115" y="31"/>
                    <a:pt x="115" y="31"/>
                    <a:pt x="115" y="31"/>
                  </a:cubicBezTo>
                  <a:cubicBezTo>
                    <a:pt x="115" y="28"/>
                    <a:pt x="115" y="28"/>
                    <a:pt x="115" y="28"/>
                  </a:cubicBezTo>
                  <a:cubicBezTo>
                    <a:pt x="114" y="26"/>
                    <a:pt x="114" y="26"/>
                    <a:pt x="114" y="26"/>
                  </a:cubicBezTo>
                  <a:cubicBezTo>
                    <a:pt x="112" y="26"/>
                    <a:pt x="112" y="26"/>
                    <a:pt x="112" y="26"/>
                  </a:cubicBezTo>
                  <a:cubicBezTo>
                    <a:pt x="109" y="25"/>
                    <a:pt x="109" y="25"/>
                    <a:pt x="109" y="25"/>
                  </a:cubicBezTo>
                  <a:cubicBezTo>
                    <a:pt x="106" y="23"/>
                    <a:pt x="106" y="23"/>
                    <a:pt x="106" y="23"/>
                  </a:cubicBezTo>
                  <a:cubicBezTo>
                    <a:pt x="102" y="21"/>
                    <a:pt x="102" y="21"/>
                    <a:pt x="102" y="21"/>
                  </a:cubicBezTo>
                  <a:cubicBezTo>
                    <a:pt x="102" y="22"/>
                    <a:pt x="102" y="22"/>
                    <a:pt x="102" y="22"/>
                  </a:cubicBezTo>
                  <a:cubicBezTo>
                    <a:pt x="96" y="21"/>
                    <a:pt x="96" y="21"/>
                    <a:pt x="96" y="21"/>
                  </a:cubicBezTo>
                  <a:cubicBezTo>
                    <a:pt x="91" y="18"/>
                    <a:pt x="91" y="18"/>
                    <a:pt x="91" y="18"/>
                  </a:cubicBezTo>
                  <a:cubicBezTo>
                    <a:pt x="92" y="19"/>
                    <a:pt x="92" y="19"/>
                    <a:pt x="92" y="19"/>
                  </a:cubicBezTo>
                  <a:cubicBezTo>
                    <a:pt x="86" y="16"/>
                    <a:pt x="86" y="16"/>
                    <a:pt x="86" y="16"/>
                  </a:cubicBezTo>
                  <a:cubicBezTo>
                    <a:pt x="81" y="13"/>
                    <a:pt x="81" y="13"/>
                    <a:pt x="81" y="13"/>
                  </a:cubicBezTo>
                  <a:cubicBezTo>
                    <a:pt x="66" y="9"/>
                    <a:pt x="66" y="9"/>
                    <a:pt x="66" y="9"/>
                  </a:cubicBezTo>
                  <a:cubicBezTo>
                    <a:pt x="61" y="9"/>
                    <a:pt x="61" y="9"/>
                    <a:pt x="61" y="9"/>
                  </a:cubicBezTo>
                  <a:cubicBezTo>
                    <a:pt x="55" y="8"/>
                    <a:pt x="55" y="8"/>
                    <a:pt x="55" y="8"/>
                  </a:cubicBezTo>
                  <a:cubicBezTo>
                    <a:pt x="49" y="8"/>
                    <a:pt x="49" y="8"/>
                    <a:pt x="49" y="8"/>
                  </a:cubicBezTo>
                  <a:cubicBezTo>
                    <a:pt x="45" y="8"/>
                    <a:pt x="45" y="8"/>
                    <a:pt x="45" y="8"/>
                  </a:cubicBezTo>
                  <a:cubicBezTo>
                    <a:pt x="43" y="9"/>
                    <a:pt x="43" y="9"/>
                    <a:pt x="43" y="9"/>
                  </a:cubicBezTo>
                  <a:cubicBezTo>
                    <a:pt x="42" y="9"/>
                    <a:pt x="42" y="9"/>
                    <a:pt x="42" y="9"/>
                  </a:cubicBezTo>
                  <a:cubicBezTo>
                    <a:pt x="41" y="11"/>
                    <a:pt x="41" y="11"/>
                    <a:pt x="41" y="11"/>
                  </a:cubicBezTo>
                  <a:cubicBezTo>
                    <a:pt x="41" y="9"/>
                    <a:pt x="41" y="9"/>
                    <a:pt x="41" y="9"/>
                  </a:cubicBezTo>
                  <a:cubicBezTo>
                    <a:pt x="42" y="9"/>
                    <a:pt x="42" y="9"/>
                    <a:pt x="42" y="9"/>
                  </a:cubicBezTo>
                  <a:cubicBezTo>
                    <a:pt x="43" y="8"/>
                    <a:pt x="43" y="8"/>
                    <a:pt x="43" y="8"/>
                  </a:cubicBezTo>
                  <a:cubicBezTo>
                    <a:pt x="42" y="8"/>
                    <a:pt x="42" y="8"/>
                    <a:pt x="42" y="8"/>
                  </a:cubicBezTo>
                  <a:cubicBezTo>
                    <a:pt x="43" y="6"/>
                    <a:pt x="43" y="6"/>
                    <a:pt x="43" y="6"/>
                  </a:cubicBezTo>
                  <a:cubicBezTo>
                    <a:pt x="41" y="6"/>
                    <a:pt x="41" y="6"/>
                    <a:pt x="41" y="6"/>
                  </a:cubicBezTo>
                  <a:cubicBezTo>
                    <a:pt x="38" y="8"/>
                    <a:pt x="38" y="8"/>
                    <a:pt x="38" y="8"/>
                  </a:cubicBezTo>
                  <a:cubicBezTo>
                    <a:pt x="39" y="6"/>
                    <a:pt x="39" y="6"/>
                    <a:pt x="39" y="6"/>
                  </a:cubicBezTo>
                  <a:cubicBezTo>
                    <a:pt x="35" y="5"/>
                    <a:pt x="35" y="5"/>
                    <a:pt x="35" y="5"/>
                  </a:cubicBezTo>
                  <a:cubicBezTo>
                    <a:pt x="38" y="5"/>
                    <a:pt x="38" y="5"/>
                    <a:pt x="38" y="5"/>
                  </a:cubicBezTo>
                  <a:cubicBezTo>
                    <a:pt x="39" y="2"/>
                    <a:pt x="39" y="2"/>
                    <a:pt x="39" y="2"/>
                  </a:cubicBezTo>
                  <a:cubicBezTo>
                    <a:pt x="33" y="2"/>
                    <a:pt x="33" y="2"/>
                    <a:pt x="33" y="2"/>
                  </a:cubicBezTo>
                  <a:cubicBezTo>
                    <a:pt x="31" y="0"/>
                    <a:pt x="31" y="0"/>
                    <a:pt x="31" y="0"/>
                  </a:cubicBezTo>
                  <a:cubicBezTo>
                    <a:pt x="29" y="0"/>
                    <a:pt x="29" y="0"/>
                    <a:pt x="29" y="0"/>
                  </a:cubicBezTo>
                  <a:cubicBezTo>
                    <a:pt x="28" y="0"/>
                    <a:pt x="28" y="0"/>
                    <a:pt x="28" y="0"/>
                  </a:cubicBezTo>
                  <a:cubicBezTo>
                    <a:pt x="26" y="2"/>
                    <a:pt x="26" y="2"/>
                    <a:pt x="26" y="2"/>
                  </a:cubicBezTo>
                  <a:cubicBezTo>
                    <a:pt x="25" y="3"/>
                    <a:pt x="25" y="3"/>
                    <a:pt x="25" y="3"/>
                  </a:cubicBezTo>
                  <a:cubicBezTo>
                    <a:pt x="19" y="2"/>
                    <a:pt x="19" y="2"/>
                    <a:pt x="19" y="2"/>
                  </a:cubicBezTo>
                  <a:cubicBezTo>
                    <a:pt x="20" y="3"/>
                    <a:pt x="20" y="3"/>
                    <a:pt x="20" y="3"/>
                  </a:cubicBezTo>
                  <a:cubicBezTo>
                    <a:pt x="18" y="2"/>
                    <a:pt x="18" y="2"/>
                    <a:pt x="18" y="2"/>
                  </a:cubicBezTo>
                  <a:cubicBezTo>
                    <a:pt x="16" y="3"/>
                    <a:pt x="16" y="3"/>
                    <a:pt x="16" y="3"/>
                  </a:cubicBezTo>
                  <a:cubicBezTo>
                    <a:pt x="15" y="2"/>
                    <a:pt x="15" y="2"/>
                    <a:pt x="15" y="2"/>
                  </a:cubicBezTo>
                  <a:cubicBezTo>
                    <a:pt x="13" y="0"/>
                    <a:pt x="13" y="0"/>
                    <a:pt x="13" y="0"/>
                  </a:cubicBezTo>
                  <a:cubicBezTo>
                    <a:pt x="13" y="3"/>
                    <a:pt x="13" y="3"/>
                    <a:pt x="13" y="3"/>
                  </a:cubicBezTo>
                  <a:cubicBezTo>
                    <a:pt x="13" y="5"/>
                    <a:pt x="13" y="5"/>
                    <a:pt x="13" y="5"/>
                  </a:cubicBezTo>
                  <a:cubicBezTo>
                    <a:pt x="12" y="6"/>
                    <a:pt x="12" y="6"/>
                    <a:pt x="12" y="6"/>
                  </a:cubicBezTo>
                  <a:cubicBezTo>
                    <a:pt x="11" y="7"/>
                    <a:pt x="11" y="7"/>
                    <a:pt x="11" y="7"/>
                  </a:cubicBezTo>
                  <a:cubicBezTo>
                    <a:pt x="9" y="8"/>
                    <a:pt x="9" y="8"/>
                    <a:pt x="9" y="8"/>
                  </a:cubicBezTo>
                  <a:cubicBezTo>
                    <a:pt x="8" y="8"/>
                    <a:pt x="8" y="8"/>
                    <a:pt x="8" y="8"/>
                  </a:cubicBezTo>
                  <a:cubicBezTo>
                    <a:pt x="6" y="11"/>
                    <a:pt x="6" y="11"/>
                    <a:pt x="6" y="11"/>
                  </a:cubicBezTo>
                  <a:cubicBezTo>
                    <a:pt x="3" y="12"/>
                    <a:pt x="3" y="12"/>
                    <a:pt x="3" y="12"/>
                  </a:cubicBezTo>
                  <a:cubicBezTo>
                    <a:pt x="0" y="12"/>
                    <a:pt x="0" y="12"/>
                    <a:pt x="0" y="12"/>
                  </a:cubicBezTo>
                  <a:cubicBezTo>
                    <a:pt x="2" y="13"/>
                    <a:pt x="2" y="13"/>
                    <a:pt x="2" y="13"/>
                  </a:cubicBezTo>
                  <a:cubicBezTo>
                    <a:pt x="3" y="13"/>
                    <a:pt x="3" y="13"/>
                    <a:pt x="3" y="13"/>
                  </a:cubicBezTo>
                  <a:cubicBezTo>
                    <a:pt x="2" y="15"/>
                    <a:pt x="2" y="15"/>
                    <a:pt x="2" y="15"/>
                  </a:cubicBezTo>
                  <a:cubicBezTo>
                    <a:pt x="1" y="16"/>
                    <a:pt x="1" y="16"/>
                    <a:pt x="1" y="16"/>
                  </a:cubicBezTo>
                  <a:cubicBezTo>
                    <a:pt x="1" y="17"/>
                    <a:pt x="1" y="17"/>
                    <a:pt x="1" y="17"/>
                  </a:cubicBezTo>
                  <a:cubicBezTo>
                    <a:pt x="0" y="18"/>
                    <a:pt x="0" y="18"/>
                    <a:pt x="0" y="18"/>
                  </a:cubicBezTo>
                  <a:cubicBezTo>
                    <a:pt x="1" y="18"/>
                    <a:pt x="1" y="18"/>
                    <a:pt x="1" y="18"/>
                  </a:cubicBezTo>
                  <a:cubicBezTo>
                    <a:pt x="3" y="19"/>
                    <a:pt x="3" y="19"/>
                    <a:pt x="3" y="19"/>
                  </a:cubicBezTo>
                  <a:cubicBezTo>
                    <a:pt x="6" y="21"/>
                    <a:pt x="6" y="21"/>
                    <a:pt x="6" y="21"/>
                  </a:cubicBezTo>
                  <a:cubicBezTo>
                    <a:pt x="9" y="22"/>
                    <a:pt x="9" y="22"/>
                    <a:pt x="9" y="22"/>
                  </a:cubicBezTo>
                  <a:cubicBezTo>
                    <a:pt x="16" y="26"/>
                    <a:pt x="16" y="26"/>
                    <a:pt x="16" y="26"/>
                  </a:cubicBezTo>
                  <a:cubicBezTo>
                    <a:pt x="16" y="28"/>
                    <a:pt x="16" y="28"/>
                    <a:pt x="16" y="28"/>
                  </a:cubicBezTo>
                  <a:cubicBezTo>
                    <a:pt x="15" y="29"/>
                    <a:pt x="15" y="29"/>
                    <a:pt x="15" y="29"/>
                  </a:cubicBezTo>
                  <a:cubicBezTo>
                    <a:pt x="12" y="31"/>
                    <a:pt x="12" y="31"/>
                    <a:pt x="12" y="31"/>
                  </a:cubicBezTo>
                  <a:cubicBezTo>
                    <a:pt x="10" y="33"/>
                    <a:pt x="10" y="33"/>
                    <a:pt x="10" y="33"/>
                  </a:cubicBezTo>
                  <a:cubicBezTo>
                    <a:pt x="9" y="35"/>
                    <a:pt x="9" y="35"/>
                    <a:pt x="9" y="35"/>
                  </a:cubicBezTo>
                  <a:cubicBezTo>
                    <a:pt x="10" y="36"/>
                    <a:pt x="10" y="36"/>
                    <a:pt x="10" y="36"/>
                  </a:cubicBezTo>
                  <a:cubicBezTo>
                    <a:pt x="16" y="42"/>
                    <a:pt x="16" y="42"/>
                    <a:pt x="16" y="42"/>
                  </a:cubicBezTo>
                  <a:cubicBezTo>
                    <a:pt x="19" y="46"/>
                    <a:pt x="19" y="46"/>
                    <a:pt x="19" y="46"/>
                  </a:cubicBezTo>
                  <a:cubicBezTo>
                    <a:pt x="20" y="49"/>
                    <a:pt x="20" y="49"/>
                    <a:pt x="20" y="49"/>
                  </a:cubicBezTo>
                  <a:cubicBezTo>
                    <a:pt x="18" y="51"/>
                    <a:pt x="18" y="51"/>
                    <a:pt x="18" y="51"/>
                  </a:cubicBezTo>
                  <a:cubicBezTo>
                    <a:pt x="19" y="52"/>
                    <a:pt x="19" y="52"/>
                    <a:pt x="19" y="52"/>
                  </a:cubicBezTo>
                  <a:cubicBezTo>
                    <a:pt x="18" y="54"/>
                    <a:pt x="18" y="54"/>
                    <a:pt x="18" y="54"/>
                  </a:cubicBezTo>
                  <a:cubicBezTo>
                    <a:pt x="18" y="55"/>
                    <a:pt x="18" y="55"/>
                    <a:pt x="18" y="55"/>
                  </a:cubicBezTo>
                  <a:cubicBezTo>
                    <a:pt x="19" y="56"/>
                    <a:pt x="19" y="56"/>
                    <a:pt x="19" y="56"/>
                  </a:cubicBezTo>
                  <a:cubicBezTo>
                    <a:pt x="18" y="58"/>
                    <a:pt x="18" y="58"/>
                    <a:pt x="18" y="58"/>
                  </a:cubicBezTo>
                  <a:cubicBezTo>
                    <a:pt x="19" y="59"/>
                    <a:pt x="19" y="59"/>
                    <a:pt x="19" y="59"/>
                  </a:cubicBezTo>
                  <a:cubicBezTo>
                    <a:pt x="20" y="61"/>
                    <a:pt x="20" y="61"/>
                    <a:pt x="20" y="61"/>
                  </a:cubicBezTo>
                  <a:cubicBezTo>
                    <a:pt x="22" y="61"/>
                    <a:pt x="22" y="61"/>
                    <a:pt x="22" y="61"/>
                  </a:cubicBezTo>
                  <a:cubicBezTo>
                    <a:pt x="23" y="62"/>
                    <a:pt x="23" y="62"/>
                    <a:pt x="23" y="62"/>
                  </a:cubicBezTo>
                  <a:cubicBezTo>
                    <a:pt x="22" y="64"/>
                    <a:pt x="22" y="64"/>
                    <a:pt x="22" y="64"/>
                  </a:cubicBezTo>
                  <a:cubicBezTo>
                    <a:pt x="23" y="65"/>
                    <a:pt x="23" y="65"/>
                    <a:pt x="23" y="65"/>
                  </a:cubicBezTo>
                  <a:cubicBezTo>
                    <a:pt x="28" y="66"/>
                    <a:pt x="28" y="66"/>
                    <a:pt x="28" y="66"/>
                  </a:cubicBezTo>
                  <a:cubicBezTo>
                    <a:pt x="29" y="68"/>
                    <a:pt x="29" y="68"/>
                    <a:pt x="29" y="68"/>
                  </a:cubicBezTo>
                  <a:cubicBezTo>
                    <a:pt x="28" y="71"/>
                    <a:pt x="28" y="71"/>
                    <a:pt x="28" y="71"/>
                  </a:cubicBezTo>
                  <a:cubicBezTo>
                    <a:pt x="23" y="74"/>
                    <a:pt x="23" y="74"/>
                    <a:pt x="23" y="74"/>
                  </a:cubicBezTo>
                  <a:cubicBezTo>
                    <a:pt x="38" y="81"/>
                    <a:pt x="38" y="81"/>
                    <a:pt x="38" y="81"/>
                  </a:cubicBezTo>
                  <a:cubicBezTo>
                    <a:pt x="39" y="82"/>
                    <a:pt x="39" y="82"/>
                    <a:pt x="39" y="82"/>
                  </a:cubicBezTo>
                  <a:cubicBezTo>
                    <a:pt x="39" y="84"/>
                    <a:pt x="39" y="84"/>
                    <a:pt x="39" y="84"/>
                  </a:cubicBezTo>
                  <a:cubicBezTo>
                    <a:pt x="39" y="85"/>
                    <a:pt x="39" y="85"/>
                    <a:pt x="39" y="85"/>
                  </a:cubicBezTo>
                  <a:cubicBezTo>
                    <a:pt x="38" y="88"/>
                    <a:pt x="38" y="88"/>
                    <a:pt x="38" y="88"/>
                  </a:cubicBezTo>
                  <a:cubicBezTo>
                    <a:pt x="36" y="89"/>
                    <a:pt x="36" y="89"/>
                    <a:pt x="36" y="89"/>
                  </a:cubicBezTo>
                  <a:cubicBezTo>
                    <a:pt x="35" y="91"/>
                    <a:pt x="35" y="91"/>
                    <a:pt x="35" y="91"/>
                  </a:cubicBezTo>
                  <a:cubicBezTo>
                    <a:pt x="22" y="102"/>
                    <a:pt x="22" y="102"/>
                    <a:pt x="22" y="102"/>
                  </a:cubicBezTo>
                  <a:cubicBezTo>
                    <a:pt x="15" y="108"/>
                    <a:pt x="15" y="108"/>
                    <a:pt x="15" y="108"/>
                  </a:cubicBezTo>
                  <a:cubicBezTo>
                    <a:pt x="9" y="112"/>
                    <a:pt x="9" y="112"/>
                    <a:pt x="9" y="112"/>
                  </a:cubicBezTo>
                  <a:cubicBezTo>
                    <a:pt x="11" y="112"/>
                    <a:pt x="11" y="112"/>
                    <a:pt x="11" y="112"/>
                  </a:cubicBezTo>
                  <a:cubicBezTo>
                    <a:pt x="12" y="112"/>
                    <a:pt x="12" y="112"/>
                    <a:pt x="12" y="112"/>
                  </a:cubicBezTo>
                  <a:cubicBezTo>
                    <a:pt x="13" y="111"/>
                    <a:pt x="13" y="111"/>
                    <a:pt x="13" y="111"/>
                  </a:cubicBezTo>
                  <a:cubicBezTo>
                    <a:pt x="15" y="111"/>
                    <a:pt x="15" y="111"/>
                    <a:pt x="15" y="111"/>
                  </a:cubicBezTo>
                  <a:cubicBezTo>
                    <a:pt x="18" y="111"/>
                    <a:pt x="18" y="111"/>
                    <a:pt x="18" y="111"/>
                  </a:cubicBezTo>
                  <a:cubicBezTo>
                    <a:pt x="16" y="112"/>
                    <a:pt x="16" y="112"/>
                    <a:pt x="16" y="112"/>
                  </a:cubicBezTo>
                  <a:cubicBezTo>
                    <a:pt x="19" y="115"/>
                    <a:pt x="19" y="115"/>
                    <a:pt x="19" y="115"/>
                  </a:cubicBezTo>
                  <a:cubicBezTo>
                    <a:pt x="22" y="117"/>
                    <a:pt x="22" y="117"/>
                    <a:pt x="22" y="117"/>
                  </a:cubicBezTo>
                  <a:cubicBezTo>
                    <a:pt x="25" y="117"/>
                    <a:pt x="25" y="117"/>
                    <a:pt x="25" y="117"/>
                  </a:cubicBezTo>
                  <a:cubicBezTo>
                    <a:pt x="28" y="117"/>
                    <a:pt x="28" y="117"/>
                    <a:pt x="28" y="117"/>
                  </a:cubicBezTo>
                  <a:cubicBezTo>
                    <a:pt x="29" y="118"/>
                    <a:pt x="29" y="118"/>
                    <a:pt x="29" y="118"/>
                  </a:cubicBezTo>
                  <a:cubicBezTo>
                    <a:pt x="32" y="119"/>
                    <a:pt x="32" y="119"/>
                    <a:pt x="32" y="119"/>
                  </a:cubicBezTo>
                  <a:cubicBezTo>
                    <a:pt x="32" y="121"/>
                    <a:pt x="32" y="121"/>
                    <a:pt x="32" y="121"/>
                  </a:cubicBezTo>
                  <a:cubicBezTo>
                    <a:pt x="28" y="119"/>
                    <a:pt x="28" y="119"/>
                    <a:pt x="28" y="119"/>
                  </a:cubicBezTo>
                  <a:cubicBezTo>
                    <a:pt x="25" y="119"/>
                    <a:pt x="25" y="119"/>
                    <a:pt x="25" y="119"/>
                  </a:cubicBezTo>
                  <a:cubicBezTo>
                    <a:pt x="23" y="119"/>
                    <a:pt x="23" y="119"/>
                    <a:pt x="23" y="119"/>
                  </a:cubicBezTo>
                  <a:cubicBezTo>
                    <a:pt x="22" y="121"/>
                    <a:pt x="22" y="121"/>
                    <a:pt x="22" y="121"/>
                  </a:cubicBezTo>
                  <a:cubicBezTo>
                    <a:pt x="19" y="122"/>
                    <a:pt x="19" y="122"/>
                    <a:pt x="19" y="122"/>
                  </a:cubicBezTo>
                  <a:cubicBezTo>
                    <a:pt x="18" y="121"/>
                    <a:pt x="18" y="121"/>
                    <a:pt x="18" y="121"/>
                  </a:cubicBezTo>
                  <a:cubicBezTo>
                    <a:pt x="16" y="121"/>
                    <a:pt x="16" y="121"/>
                    <a:pt x="16" y="121"/>
                  </a:cubicBezTo>
                  <a:cubicBezTo>
                    <a:pt x="16" y="122"/>
                    <a:pt x="16" y="122"/>
                    <a:pt x="16" y="122"/>
                  </a:cubicBezTo>
                  <a:cubicBezTo>
                    <a:pt x="15" y="124"/>
                    <a:pt x="15" y="124"/>
                    <a:pt x="15" y="124"/>
                  </a:cubicBezTo>
                  <a:cubicBezTo>
                    <a:pt x="13" y="122"/>
                    <a:pt x="13" y="122"/>
                    <a:pt x="13" y="122"/>
                  </a:cubicBezTo>
                  <a:cubicBezTo>
                    <a:pt x="12" y="122"/>
                    <a:pt x="12" y="122"/>
                    <a:pt x="12" y="122"/>
                  </a:cubicBezTo>
                  <a:cubicBezTo>
                    <a:pt x="12" y="124"/>
                    <a:pt x="12" y="124"/>
                    <a:pt x="12" y="124"/>
                  </a:cubicBezTo>
                  <a:cubicBezTo>
                    <a:pt x="12" y="125"/>
                    <a:pt x="12" y="125"/>
                    <a:pt x="12" y="125"/>
                  </a:cubicBezTo>
                  <a:cubicBezTo>
                    <a:pt x="15" y="128"/>
                    <a:pt x="15" y="128"/>
                    <a:pt x="15" y="128"/>
                  </a:cubicBezTo>
                  <a:cubicBezTo>
                    <a:pt x="13" y="128"/>
                    <a:pt x="13" y="128"/>
                    <a:pt x="13" y="128"/>
                  </a:cubicBezTo>
                  <a:cubicBezTo>
                    <a:pt x="12" y="128"/>
                    <a:pt x="12" y="128"/>
                    <a:pt x="12" y="128"/>
                  </a:cubicBezTo>
                  <a:cubicBezTo>
                    <a:pt x="10" y="131"/>
                    <a:pt x="10" y="131"/>
                    <a:pt x="10" y="131"/>
                  </a:cubicBezTo>
                  <a:cubicBezTo>
                    <a:pt x="9" y="132"/>
                    <a:pt x="9" y="132"/>
                    <a:pt x="9" y="132"/>
                  </a:cubicBezTo>
                  <a:cubicBezTo>
                    <a:pt x="8" y="135"/>
                    <a:pt x="8" y="135"/>
                    <a:pt x="8" y="135"/>
                  </a:cubicBezTo>
                  <a:cubicBezTo>
                    <a:pt x="9" y="137"/>
                    <a:pt x="9" y="137"/>
                    <a:pt x="9" y="137"/>
                  </a:cubicBezTo>
                  <a:cubicBezTo>
                    <a:pt x="9" y="140"/>
                    <a:pt x="9" y="140"/>
                    <a:pt x="9" y="140"/>
                  </a:cubicBezTo>
                  <a:cubicBezTo>
                    <a:pt x="9" y="141"/>
                    <a:pt x="9" y="141"/>
                    <a:pt x="9" y="141"/>
                  </a:cubicBezTo>
                  <a:cubicBezTo>
                    <a:pt x="9" y="142"/>
                    <a:pt x="9" y="142"/>
                    <a:pt x="9" y="142"/>
                  </a:cubicBezTo>
                  <a:cubicBezTo>
                    <a:pt x="10" y="144"/>
                    <a:pt x="10" y="144"/>
                    <a:pt x="10" y="144"/>
                  </a:cubicBezTo>
                  <a:cubicBezTo>
                    <a:pt x="13" y="147"/>
                    <a:pt x="13" y="147"/>
                    <a:pt x="13" y="147"/>
                  </a:cubicBezTo>
                  <a:cubicBezTo>
                    <a:pt x="9" y="150"/>
                    <a:pt x="9" y="150"/>
                    <a:pt x="9" y="150"/>
                  </a:cubicBezTo>
                  <a:cubicBezTo>
                    <a:pt x="10" y="151"/>
                    <a:pt x="10" y="151"/>
                    <a:pt x="10" y="151"/>
                  </a:cubicBezTo>
                  <a:cubicBezTo>
                    <a:pt x="13" y="152"/>
                    <a:pt x="13" y="152"/>
                    <a:pt x="13" y="152"/>
                  </a:cubicBezTo>
                  <a:cubicBezTo>
                    <a:pt x="13" y="154"/>
                    <a:pt x="13" y="154"/>
                    <a:pt x="13" y="154"/>
                  </a:cubicBezTo>
                  <a:cubicBezTo>
                    <a:pt x="13" y="155"/>
                    <a:pt x="13" y="155"/>
                    <a:pt x="13" y="155"/>
                  </a:cubicBezTo>
                  <a:cubicBezTo>
                    <a:pt x="13" y="158"/>
                    <a:pt x="13" y="158"/>
                    <a:pt x="13" y="158"/>
                  </a:cubicBezTo>
                  <a:cubicBezTo>
                    <a:pt x="13" y="160"/>
                    <a:pt x="13" y="160"/>
                    <a:pt x="13" y="160"/>
                  </a:cubicBezTo>
                  <a:cubicBezTo>
                    <a:pt x="15" y="160"/>
                    <a:pt x="15" y="160"/>
                    <a:pt x="15" y="160"/>
                  </a:cubicBezTo>
                  <a:cubicBezTo>
                    <a:pt x="16" y="161"/>
                    <a:pt x="16" y="161"/>
                    <a:pt x="16" y="161"/>
                  </a:cubicBezTo>
                  <a:cubicBezTo>
                    <a:pt x="19" y="164"/>
                    <a:pt x="19" y="164"/>
                    <a:pt x="19" y="164"/>
                  </a:cubicBezTo>
                  <a:cubicBezTo>
                    <a:pt x="19" y="167"/>
                    <a:pt x="19" y="167"/>
                    <a:pt x="19" y="167"/>
                  </a:cubicBezTo>
                  <a:cubicBezTo>
                    <a:pt x="20" y="168"/>
                    <a:pt x="20" y="168"/>
                    <a:pt x="20" y="168"/>
                  </a:cubicBezTo>
                  <a:cubicBezTo>
                    <a:pt x="20" y="169"/>
                    <a:pt x="20" y="169"/>
                    <a:pt x="20" y="169"/>
                  </a:cubicBezTo>
                  <a:cubicBezTo>
                    <a:pt x="20" y="170"/>
                    <a:pt x="20" y="170"/>
                    <a:pt x="20" y="170"/>
                  </a:cubicBezTo>
                  <a:cubicBezTo>
                    <a:pt x="22" y="170"/>
                    <a:pt x="22" y="170"/>
                    <a:pt x="22" y="170"/>
                  </a:cubicBezTo>
                  <a:cubicBezTo>
                    <a:pt x="23" y="170"/>
                    <a:pt x="23" y="170"/>
                    <a:pt x="23" y="170"/>
                  </a:cubicBezTo>
                  <a:cubicBezTo>
                    <a:pt x="26" y="170"/>
                    <a:pt x="26" y="170"/>
                    <a:pt x="26" y="170"/>
                  </a:cubicBezTo>
                  <a:cubicBezTo>
                    <a:pt x="28" y="170"/>
                    <a:pt x="28" y="170"/>
                    <a:pt x="28" y="170"/>
                  </a:cubicBezTo>
                  <a:cubicBezTo>
                    <a:pt x="31" y="170"/>
                    <a:pt x="31" y="170"/>
                    <a:pt x="31" y="170"/>
                  </a:cubicBezTo>
                  <a:cubicBezTo>
                    <a:pt x="32" y="171"/>
                    <a:pt x="32" y="171"/>
                    <a:pt x="32" y="171"/>
                  </a:cubicBezTo>
                  <a:cubicBezTo>
                    <a:pt x="32" y="173"/>
                    <a:pt x="32" y="173"/>
                    <a:pt x="32" y="173"/>
                  </a:cubicBezTo>
                  <a:cubicBezTo>
                    <a:pt x="33" y="174"/>
                    <a:pt x="33" y="174"/>
                    <a:pt x="33" y="174"/>
                  </a:cubicBezTo>
                  <a:cubicBezTo>
                    <a:pt x="36" y="173"/>
                    <a:pt x="36" y="173"/>
                    <a:pt x="36" y="173"/>
                  </a:cubicBezTo>
                  <a:cubicBezTo>
                    <a:pt x="41" y="173"/>
                    <a:pt x="41" y="173"/>
                    <a:pt x="41" y="173"/>
                  </a:cubicBezTo>
                  <a:cubicBezTo>
                    <a:pt x="45" y="174"/>
                    <a:pt x="45" y="174"/>
                    <a:pt x="45" y="174"/>
                  </a:cubicBezTo>
                  <a:cubicBezTo>
                    <a:pt x="48" y="175"/>
                    <a:pt x="48" y="175"/>
                    <a:pt x="48" y="175"/>
                  </a:cubicBezTo>
                  <a:cubicBezTo>
                    <a:pt x="48" y="178"/>
                    <a:pt x="48" y="178"/>
                    <a:pt x="48" y="178"/>
                  </a:cubicBezTo>
                  <a:cubicBezTo>
                    <a:pt x="48" y="180"/>
                    <a:pt x="48" y="180"/>
                    <a:pt x="48" y="180"/>
                  </a:cubicBezTo>
                  <a:cubicBezTo>
                    <a:pt x="49" y="181"/>
                    <a:pt x="49" y="181"/>
                    <a:pt x="49" y="181"/>
                  </a:cubicBezTo>
                  <a:cubicBezTo>
                    <a:pt x="48" y="184"/>
                    <a:pt x="48" y="184"/>
                    <a:pt x="48" y="184"/>
                  </a:cubicBezTo>
                  <a:cubicBezTo>
                    <a:pt x="48" y="185"/>
                    <a:pt x="48" y="185"/>
                    <a:pt x="48" y="185"/>
                  </a:cubicBezTo>
                  <a:cubicBezTo>
                    <a:pt x="49" y="187"/>
                    <a:pt x="49" y="187"/>
                    <a:pt x="49" y="187"/>
                  </a:cubicBezTo>
                  <a:cubicBezTo>
                    <a:pt x="52" y="190"/>
                    <a:pt x="52" y="190"/>
                    <a:pt x="52" y="190"/>
                  </a:cubicBezTo>
                  <a:cubicBezTo>
                    <a:pt x="53" y="193"/>
                    <a:pt x="53" y="193"/>
                    <a:pt x="53" y="193"/>
                  </a:cubicBezTo>
                  <a:cubicBezTo>
                    <a:pt x="56" y="194"/>
                    <a:pt x="56" y="194"/>
                    <a:pt x="56" y="194"/>
                  </a:cubicBezTo>
                  <a:cubicBezTo>
                    <a:pt x="58" y="194"/>
                    <a:pt x="58" y="194"/>
                    <a:pt x="58" y="194"/>
                  </a:cubicBezTo>
                  <a:cubicBezTo>
                    <a:pt x="59" y="195"/>
                    <a:pt x="59" y="195"/>
                    <a:pt x="59" y="195"/>
                  </a:cubicBezTo>
                  <a:cubicBezTo>
                    <a:pt x="59" y="198"/>
                    <a:pt x="59" y="198"/>
                    <a:pt x="59" y="198"/>
                  </a:cubicBezTo>
                  <a:cubicBezTo>
                    <a:pt x="61" y="198"/>
                    <a:pt x="61" y="198"/>
                    <a:pt x="61" y="198"/>
                  </a:cubicBezTo>
                  <a:cubicBezTo>
                    <a:pt x="65" y="198"/>
                    <a:pt x="65" y="198"/>
                    <a:pt x="65" y="198"/>
                  </a:cubicBezTo>
                  <a:cubicBezTo>
                    <a:pt x="66" y="200"/>
                    <a:pt x="66" y="200"/>
                    <a:pt x="66" y="200"/>
                  </a:cubicBezTo>
                  <a:cubicBezTo>
                    <a:pt x="66" y="201"/>
                    <a:pt x="66" y="201"/>
                    <a:pt x="66" y="201"/>
                  </a:cubicBezTo>
                  <a:cubicBezTo>
                    <a:pt x="69" y="203"/>
                    <a:pt x="69" y="203"/>
                    <a:pt x="69" y="203"/>
                  </a:cubicBezTo>
                  <a:cubicBezTo>
                    <a:pt x="71" y="204"/>
                    <a:pt x="71" y="204"/>
                    <a:pt x="71" y="204"/>
                  </a:cubicBezTo>
                  <a:cubicBezTo>
                    <a:pt x="68" y="205"/>
                    <a:pt x="68" y="205"/>
                    <a:pt x="68" y="205"/>
                  </a:cubicBezTo>
                  <a:cubicBezTo>
                    <a:pt x="65" y="207"/>
                    <a:pt x="65" y="207"/>
                    <a:pt x="65" y="207"/>
                  </a:cubicBezTo>
                  <a:cubicBezTo>
                    <a:pt x="61" y="207"/>
                    <a:pt x="61" y="207"/>
                    <a:pt x="61" y="207"/>
                  </a:cubicBezTo>
                  <a:cubicBezTo>
                    <a:pt x="58" y="207"/>
                    <a:pt x="58" y="207"/>
                    <a:pt x="58" y="207"/>
                  </a:cubicBezTo>
                  <a:cubicBezTo>
                    <a:pt x="56" y="207"/>
                    <a:pt x="56" y="207"/>
                    <a:pt x="56" y="207"/>
                  </a:cubicBezTo>
                  <a:cubicBezTo>
                    <a:pt x="56" y="208"/>
                    <a:pt x="56" y="208"/>
                    <a:pt x="56" y="208"/>
                  </a:cubicBezTo>
                  <a:cubicBezTo>
                    <a:pt x="58" y="211"/>
                    <a:pt x="58" y="211"/>
                    <a:pt x="58" y="211"/>
                  </a:cubicBezTo>
                  <a:cubicBezTo>
                    <a:pt x="59" y="213"/>
                    <a:pt x="59" y="213"/>
                    <a:pt x="59" y="213"/>
                  </a:cubicBezTo>
                  <a:cubicBezTo>
                    <a:pt x="59" y="214"/>
                    <a:pt x="59" y="214"/>
                    <a:pt x="59" y="214"/>
                  </a:cubicBezTo>
                  <a:cubicBezTo>
                    <a:pt x="61" y="218"/>
                    <a:pt x="61" y="218"/>
                    <a:pt x="61" y="218"/>
                  </a:cubicBezTo>
                  <a:cubicBezTo>
                    <a:pt x="62" y="220"/>
                    <a:pt x="62" y="220"/>
                    <a:pt x="62" y="220"/>
                  </a:cubicBezTo>
                  <a:cubicBezTo>
                    <a:pt x="63" y="221"/>
                    <a:pt x="63" y="221"/>
                    <a:pt x="63" y="221"/>
                  </a:cubicBezTo>
                  <a:cubicBezTo>
                    <a:pt x="66" y="221"/>
                    <a:pt x="66" y="221"/>
                    <a:pt x="66" y="221"/>
                  </a:cubicBezTo>
                  <a:cubicBezTo>
                    <a:pt x="68" y="220"/>
                    <a:pt x="68" y="220"/>
                    <a:pt x="68" y="220"/>
                  </a:cubicBezTo>
                  <a:cubicBezTo>
                    <a:pt x="68" y="217"/>
                    <a:pt x="68" y="217"/>
                    <a:pt x="68" y="217"/>
                  </a:cubicBezTo>
                  <a:cubicBezTo>
                    <a:pt x="69" y="217"/>
                    <a:pt x="69" y="217"/>
                    <a:pt x="69" y="217"/>
                  </a:cubicBezTo>
                  <a:cubicBezTo>
                    <a:pt x="72" y="218"/>
                    <a:pt x="72" y="218"/>
                    <a:pt x="72" y="218"/>
                  </a:cubicBezTo>
                  <a:cubicBezTo>
                    <a:pt x="75" y="218"/>
                    <a:pt x="75" y="218"/>
                    <a:pt x="75" y="218"/>
                  </a:cubicBezTo>
                  <a:cubicBezTo>
                    <a:pt x="79" y="218"/>
                    <a:pt x="79" y="218"/>
                    <a:pt x="79" y="218"/>
                  </a:cubicBezTo>
                  <a:cubicBezTo>
                    <a:pt x="82" y="217"/>
                    <a:pt x="82" y="217"/>
                    <a:pt x="82" y="217"/>
                  </a:cubicBezTo>
                  <a:cubicBezTo>
                    <a:pt x="84" y="217"/>
                    <a:pt x="84" y="217"/>
                    <a:pt x="84" y="217"/>
                  </a:cubicBezTo>
                  <a:cubicBezTo>
                    <a:pt x="85" y="218"/>
                    <a:pt x="85" y="218"/>
                    <a:pt x="85" y="218"/>
                  </a:cubicBezTo>
                  <a:cubicBezTo>
                    <a:pt x="86" y="221"/>
                    <a:pt x="86" y="221"/>
                    <a:pt x="86" y="221"/>
                  </a:cubicBezTo>
                  <a:cubicBezTo>
                    <a:pt x="87" y="222"/>
                    <a:pt x="87" y="222"/>
                    <a:pt x="87" y="222"/>
                  </a:cubicBezTo>
                  <a:cubicBezTo>
                    <a:pt x="89" y="223"/>
                    <a:pt x="89" y="223"/>
                    <a:pt x="89" y="223"/>
                  </a:cubicBezTo>
                  <a:cubicBezTo>
                    <a:pt x="91" y="226"/>
                    <a:pt x="91" y="226"/>
                    <a:pt x="91" y="226"/>
                  </a:cubicBezTo>
                  <a:cubicBezTo>
                    <a:pt x="89" y="226"/>
                    <a:pt x="89" y="226"/>
                    <a:pt x="89" y="226"/>
                  </a:cubicBezTo>
                  <a:cubicBezTo>
                    <a:pt x="88" y="227"/>
                    <a:pt x="88" y="227"/>
                    <a:pt x="88" y="227"/>
                  </a:cubicBezTo>
                  <a:cubicBezTo>
                    <a:pt x="89" y="228"/>
                    <a:pt x="89" y="228"/>
                    <a:pt x="89" y="228"/>
                  </a:cubicBezTo>
                  <a:cubicBezTo>
                    <a:pt x="89" y="230"/>
                    <a:pt x="89" y="230"/>
                    <a:pt x="89" y="230"/>
                  </a:cubicBezTo>
                  <a:cubicBezTo>
                    <a:pt x="89" y="231"/>
                    <a:pt x="89" y="231"/>
                    <a:pt x="89" y="231"/>
                  </a:cubicBezTo>
                  <a:cubicBezTo>
                    <a:pt x="92" y="233"/>
                    <a:pt x="92" y="233"/>
                    <a:pt x="92" y="233"/>
                  </a:cubicBezTo>
                  <a:cubicBezTo>
                    <a:pt x="96" y="233"/>
                    <a:pt x="96" y="233"/>
                    <a:pt x="96" y="233"/>
                  </a:cubicBezTo>
                  <a:cubicBezTo>
                    <a:pt x="98" y="233"/>
                    <a:pt x="98" y="233"/>
                    <a:pt x="98" y="233"/>
                  </a:cubicBezTo>
                  <a:cubicBezTo>
                    <a:pt x="99" y="233"/>
                    <a:pt x="99" y="233"/>
                    <a:pt x="99" y="233"/>
                  </a:cubicBezTo>
                  <a:cubicBezTo>
                    <a:pt x="101" y="234"/>
                    <a:pt x="101" y="234"/>
                    <a:pt x="101" y="234"/>
                  </a:cubicBezTo>
                  <a:cubicBezTo>
                    <a:pt x="102" y="237"/>
                    <a:pt x="102" y="237"/>
                    <a:pt x="102" y="237"/>
                  </a:cubicBezTo>
                  <a:cubicBezTo>
                    <a:pt x="104" y="241"/>
                    <a:pt x="104" y="241"/>
                    <a:pt x="104" y="241"/>
                  </a:cubicBezTo>
                  <a:cubicBezTo>
                    <a:pt x="105" y="243"/>
                    <a:pt x="105" y="243"/>
                    <a:pt x="105" y="243"/>
                  </a:cubicBezTo>
                  <a:cubicBezTo>
                    <a:pt x="106" y="243"/>
                    <a:pt x="106" y="243"/>
                    <a:pt x="106" y="243"/>
                  </a:cubicBezTo>
                  <a:cubicBezTo>
                    <a:pt x="108" y="243"/>
                    <a:pt x="108" y="243"/>
                    <a:pt x="108" y="243"/>
                  </a:cubicBezTo>
                  <a:cubicBezTo>
                    <a:pt x="109" y="243"/>
                    <a:pt x="109" y="243"/>
                    <a:pt x="109" y="243"/>
                  </a:cubicBezTo>
                  <a:cubicBezTo>
                    <a:pt x="111" y="243"/>
                    <a:pt x="111" y="243"/>
                    <a:pt x="111" y="243"/>
                  </a:cubicBezTo>
                  <a:cubicBezTo>
                    <a:pt x="112" y="244"/>
                    <a:pt x="112" y="244"/>
                    <a:pt x="112" y="244"/>
                  </a:cubicBezTo>
                  <a:cubicBezTo>
                    <a:pt x="115" y="246"/>
                    <a:pt x="115" y="246"/>
                    <a:pt x="115" y="246"/>
                  </a:cubicBezTo>
                  <a:cubicBezTo>
                    <a:pt x="119" y="244"/>
                    <a:pt x="119" y="244"/>
                    <a:pt x="119" y="244"/>
                  </a:cubicBezTo>
                  <a:cubicBezTo>
                    <a:pt x="122" y="243"/>
                    <a:pt x="122" y="243"/>
                    <a:pt x="122" y="243"/>
                  </a:cubicBezTo>
                  <a:cubicBezTo>
                    <a:pt x="124" y="243"/>
                    <a:pt x="124" y="243"/>
                    <a:pt x="124" y="243"/>
                  </a:cubicBezTo>
                  <a:cubicBezTo>
                    <a:pt x="126" y="244"/>
                    <a:pt x="126" y="244"/>
                    <a:pt x="126" y="244"/>
                  </a:cubicBezTo>
                  <a:cubicBezTo>
                    <a:pt x="127" y="244"/>
                    <a:pt x="127" y="244"/>
                    <a:pt x="127" y="244"/>
                  </a:cubicBezTo>
                  <a:cubicBezTo>
                    <a:pt x="128" y="246"/>
                    <a:pt x="128" y="246"/>
                    <a:pt x="128" y="246"/>
                  </a:cubicBezTo>
                  <a:cubicBezTo>
                    <a:pt x="128" y="247"/>
                    <a:pt x="128" y="247"/>
                    <a:pt x="128" y="247"/>
                  </a:cubicBezTo>
                  <a:cubicBezTo>
                    <a:pt x="129" y="248"/>
                    <a:pt x="129" y="248"/>
                    <a:pt x="129" y="248"/>
                  </a:cubicBezTo>
                  <a:cubicBezTo>
                    <a:pt x="131" y="250"/>
                    <a:pt x="131" y="250"/>
                    <a:pt x="131" y="250"/>
                  </a:cubicBezTo>
                  <a:cubicBezTo>
                    <a:pt x="134" y="248"/>
                    <a:pt x="134" y="248"/>
                    <a:pt x="134" y="248"/>
                  </a:cubicBezTo>
                  <a:cubicBezTo>
                    <a:pt x="137" y="248"/>
                    <a:pt x="137" y="248"/>
                    <a:pt x="137" y="248"/>
                  </a:cubicBezTo>
                  <a:cubicBezTo>
                    <a:pt x="139" y="250"/>
                    <a:pt x="139" y="250"/>
                    <a:pt x="139" y="250"/>
                  </a:cubicBezTo>
                  <a:cubicBezTo>
                    <a:pt x="142" y="250"/>
                    <a:pt x="142" y="250"/>
                    <a:pt x="142" y="250"/>
                  </a:cubicBezTo>
                  <a:cubicBezTo>
                    <a:pt x="144" y="250"/>
                    <a:pt x="144" y="250"/>
                    <a:pt x="144" y="250"/>
                  </a:cubicBezTo>
                  <a:cubicBezTo>
                    <a:pt x="145" y="251"/>
                    <a:pt x="145" y="251"/>
                    <a:pt x="145" y="251"/>
                  </a:cubicBezTo>
                  <a:cubicBezTo>
                    <a:pt x="148" y="253"/>
                    <a:pt x="148" y="253"/>
                    <a:pt x="148" y="253"/>
                  </a:cubicBezTo>
                  <a:cubicBezTo>
                    <a:pt x="149" y="254"/>
                    <a:pt x="149" y="254"/>
                    <a:pt x="149" y="254"/>
                  </a:cubicBezTo>
                  <a:cubicBezTo>
                    <a:pt x="151" y="254"/>
                    <a:pt x="151" y="254"/>
                    <a:pt x="151" y="254"/>
                  </a:cubicBezTo>
                  <a:cubicBezTo>
                    <a:pt x="152" y="254"/>
                    <a:pt x="152" y="254"/>
                    <a:pt x="152" y="254"/>
                  </a:cubicBezTo>
                  <a:cubicBezTo>
                    <a:pt x="154" y="254"/>
                    <a:pt x="154" y="254"/>
                    <a:pt x="154" y="254"/>
                  </a:cubicBezTo>
                  <a:cubicBezTo>
                    <a:pt x="154" y="256"/>
                    <a:pt x="154" y="256"/>
                    <a:pt x="154" y="256"/>
                  </a:cubicBezTo>
                  <a:cubicBezTo>
                    <a:pt x="154" y="257"/>
                    <a:pt x="154" y="257"/>
                    <a:pt x="154" y="257"/>
                  </a:cubicBezTo>
                  <a:cubicBezTo>
                    <a:pt x="155" y="259"/>
                    <a:pt x="155" y="259"/>
                    <a:pt x="155" y="259"/>
                  </a:cubicBezTo>
                  <a:cubicBezTo>
                    <a:pt x="152" y="260"/>
                    <a:pt x="152" y="260"/>
                    <a:pt x="152" y="260"/>
                  </a:cubicBezTo>
                  <a:cubicBezTo>
                    <a:pt x="151" y="261"/>
                    <a:pt x="151" y="261"/>
                    <a:pt x="151" y="261"/>
                  </a:cubicBezTo>
                  <a:cubicBezTo>
                    <a:pt x="152" y="263"/>
                    <a:pt x="152" y="263"/>
                    <a:pt x="152" y="263"/>
                  </a:cubicBezTo>
                  <a:cubicBezTo>
                    <a:pt x="154" y="263"/>
                    <a:pt x="154" y="263"/>
                    <a:pt x="154" y="263"/>
                  </a:cubicBezTo>
                  <a:cubicBezTo>
                    <a:pt x="155" y="264"/>
                    <a:pt x="155" y="264"/>
                    <a:pt x="155" y="264"/>
                  </a:cubicBezTo>
                  <a:cubicBezTo>
                    <a:pt x="152" y="264"/>
                    <a:pt x="152" y="264"/>
                    <a:pt x="152" y="264"/>
                  </a:cubicBezTo>
                  <a:cubicBezTo>
                    <a:pt x="151" y="266"/>
                    <a:pt x="151" y="266"/>
                    <a:pt x="151" y="266"/>
                  </a:cubicBezTo>
                  <a:cubicBezTo>
                    <a:pt x="151" y="267"/>
                    <a:pt x="151" y="267"/>
                    <a:pt x="151" y="267"/>
                  </a:cubicBezTo>
                  <a:cubicBezTo>
                    <a:pt x="154" y="269"/>
                    <a:pt x="154" y="269"/>
                    <a:pt x="154" y="269"/>
                  </a:cubicBezTo>
                  <a:cubicBezTo>
                    <a:pt x="155" y="270"/>
                    <a:pt x="155" y="270"/>
                    <a:pt x="155" y="270"/>
                  </a:cubicBezTo>
                  <a:cubicBezTo>
                    <a:pt x="154" y="270"/>
                    <a:pt x="154" y="270"/>
                    <a:pt x="154" y="270"/>
                  </a:cubicBezTo>
                  <a:cubicBezTo>
                    <a:pt x="155" y="271"/>
                    <a:pt x="155" y="271"/>
                    <a:pt x="155" y="271"/>
                  </a:cubicBezTo>
                  <a:cubicBezTo>
                    <a:pt x="155" y="274"/>
                    <a:pt x="155" y="274"/>
                    <a:pt x="155" y="274"/>
                  </a:cubicBezTo>
                  <a:cubicBezTo>
                    <a:pt x="154" y="276"/>
                    <a:pt x="154" y="276"/>
                    <a:pt x="154" y="276"/>
                  </a:cubicBezTo>
                  <a:cubicBezTo>
                    <a:pt x="152" y="277"/>
                    <a:pt x="152" y="277"/>
                    <a:pt x="152" y="277"/>
                  </a:cubicBezTo>
                  <a:cubicBezTo>
                    <a:pt x="151" y="277"/>
                    <a:pt x="151" y="277"/>
                    <a:pt x="151" y="277"/>
                  </a:cubicBezTo>
                  <a:cubicBezTo>
                    <a:pt x="148" y="277"/>
                    <a:pt x="148" y="277"/>
                    <a:pt x="148" y="277"/>
                  </a:cubicBezTo>
                  <a:cubicBezTo>
                    <a:pt x="147" y="277"/>
                    <a:pt x="147" y="277"/>
                    <a:pt x="147" y="277"/>
                  </a:cubicBezTo>
                  <a:cubicBezTo>
                    <a:pt x="145" y="277"/>
                    <a:pt x="145" y="277"/>
                    <a:pt x="145" y="277"/>
                  </a:cubicBezTo>
                  <a:cubicBezTo>
                    <a:pt x="144" y="277"/>
                    <a:pt x="144" y="277"/>
                    <a:pt x="144" y="277"/>
                  </a:cubicBezTo>
                  <a:cubicBezTo>
                    <a:pt x="141" y="280"/>
                    <a:pt x="141" y="280"/>
                    <a:pt x="141" y="280"/>
                  </a:cubicBezTo>
                  <a:cubicBezTo>
                    <a:pt x="139" y="281"/>
                    <a:pt x="139" y="281"/>
                    <a:pt x="139" y="281"/>
                  </a:cubicBezTo>
                  <a:cubicBezTo>
                    <a:pt x="138" y="283"/>
                    <a:pt x="138" y="283"/>
                    <a:pt x="138" y="283"/>
                  </a:cubicBezTo>
                  <a:cubicBezTo>
                    <a:pt x="139" y="284"/>
                    <a:pt x="139" y="284"/>
                    <a:pt x="139" y="284"/>
                  </a:cubicBezTo>
                  <a:cubicBezTo>
                    <a:pt x="139" y="286"/>
                    <a:pt x="139" y="286"/>
                    <a:pt x="139" y="286"/>
                  </a:cubicBezTo>
                  <a:cubicBezTo>
                    <a:pt x="141" y="286"/>
                    <a:pt x="141" y="286"/>
                    <a:pt x="141" y="286"/>
                  </a:cubicBezTo>
                  <a:cubicBezTo>
                    <a:pt x="142" y="286"/>
                    <a:pt x="142" y="286"/>
                    <a:pt x="142" y="286"/>
                  </a:cubicBezTo>
                  <a:cubicBezTo>
                    <a:pt x="145" y="286"/>
                    <a:pt x="145" y="286"/>
                    <a:pt x="145" y="286"/>
                  </a:cubicBezTo>
                  <a:cubicBezTo>
                    <a:pt x="148" y="284"/>
                    <a:pt x="148" y="284"/>
                    <a:pt x="148" y="284"/>
                  </a:cubicBezTo>
                  <a:cubicBezTo>
                    <a:pt x="149" y="284"/>
                    <a:pt x="149" y="284"/>
                    <a:pt x="149" y="284"/>
                  </a:cubicBezTo>
                  <a:cubicBezTo>
                    <a:pt x="149" y="286"/>
                    <a:pt x="149" y="286"/>
                    <a:pt x="149" y="286"/>
                  </a:cubicBezTo>
                  <a:cubicBezTo>
                    <a:pt x="151" y="287"/>
                    <a:pt x="151" y="287"/>
                    <a:pt x="151" y="287"/>
                  </a:cubicBezTo>
                  <a:cubicBezTo>
                    <a:pt x="148" y="289"/>
                    <a:pt x="148" y="289"/>
                    <a:pt x="148" y="289"/>
                  </a:cubicBezTo>
                  <a:cubicBezTo>
                    <a:pt x="145" y="290"/>
                    <a:pt x="145" y="290"/>
                    <a:pt x="145" y="290"/>
                  </a:cubicBezTo>
                  <a:cubicBezTo>
                    <a:pt x="142" y="291"/>
                    <a:pt x="142" y="291"/>
                    <a:pt x="142" y="291"/>
                  </a:cubicBezTo>
                  <a:cubicBezTo>
                    <a:pt x="142" y="293"/>
                    <a:pt x="142" y="293"/>
                    <a:pt x="142" y="293"/>
                  </a:cubicBezTo>
                  <a:cubicBezTo>
                    <a:pt x="139" y="293"/>
                    <a:pt x="139" y="293"/>
                    <a:pt x="139" y="293"/>
                  </a:cubicBezTo>
                  <a:cubicBezTo>
                    <a:pt x="137" y="293"/>
                    <a:pt x="137" y="293"/>
                    <a:pt x="137" y="293"/>
                  </a:cubicBezTo>
                  <a:cubicBezTo>
                    <a:pt x="135" y="293"/>
                    <a:pt x="135" y="293"/>
                    <a:pt x="135" y="293"/>
                  </a:cubicBezTo>
                  <a:cubicBezTo>
                    <a:pt x="137" y="294"/>
                    <a:pt x="137" y="294"/>
                    <a:pt x="137" y="294"/>
                  </a:cubicBezTo>
                  <a:cubicBezTo>
                    <a:pt x="137" y="296"/>
                    <a:pt x="137" y="296"/>
                    <a:pt x="137" y="296"/>
                  </a:cubicBezTo>
                  <a:cubicBezTo>
                    <a:pt x="141" y="297"/>
                    <a:pt x="141" y="297"/>
                    <a:pt x="141" y="297"/>
                  </a:cubicBezTo>
                  <a:cubicBezTo>
                    <a:pt x="142" y="299"/>
                    <a:pt x="142" y="299"/>
                    <a:pt x="142" y="299"/>
                  </a:cubicBezTo>
                  <a:cubicBezTo>
                    <a:pt x="144" y="302"/>
                    <a:pt x="144" y="302"/>
                    <a:pt x="144" y="302"/>
                  </a:cubicBezTo>
                  <a:cubicBezTo>
                    <a:pt x="142" y="300"/>
                    <a:pt x="142" y="300"/>
                    <a:pt x="142" y="300"/>
                  </a:cubicBezTo>
                  <a:cubicBezTo>
                    <a:pt x="141" y="300"/>
                    <a:pt x="141" y="300"/>
                    <a:pt x="141" y="300"/>
                  </a:cubicBezTo>
                  <a:cubicBezTo>
                    <a:pt x="139" y="302"/>
                    <a:pt x="139" y="302"/>
                    <a:pt x="139" y="302"/>
                  </a:cubicBezTo>
                  <a:cubicBezTo>
                    <a:pt x="138" y="304"/>
                    <a:pt x="138" y="304"/>
                    <a:pt x="138" y="304"/>
                  </a:cubicBezTo>
                  <a:cubicBezTo>
                    <a:pt x="137" y="306"/>
                    <a:pt x="137" y="306"/>
                    <a:pt x="137" y="306"/>
                  </a:cubicBezTo>
                  <a:cubicBezTo>
                    <a:pt x="135" y="306"/>
                    <a:pt x="135" y="306"/>
                    <a:pt x="135" y="306"/>
                  </a:cubicBezTo>
                  <a:cubicBezTo>
                    <a:pt x="135" y="309"/>
                    <a:pt x="135" y="309"/>
                    <a:pt x="135" y="309"/>
                  </a:cubicBezTo>
                  <a:cubicBezTo>
                    <a:pt x="137" y="307"/>
                    <a:pt x="137" y="307"/>
                    <a:pt x="137" y="307"/>
                  </a:cubicBezTo>
                  <a:cubicBezTo>
                    <a:pt x="137" y="309"/>
                    <a:pt x="137" y="309"/>
                    <a:pt x="137" y="309"/>
                  </a:cubicBezTo>
                  <a:cubicBezTo>
                    <a:pt x="137" y="312"/>
                    <a:pt x="137" y="312"/>
                    <a:pt x="137" y="312"/>
                  </a:cubicBezTo>
                  <a:cubicBezTo>
                    <a:pt x="132" y="310"/>
                    <a:pt x="132" y="310"/>
                    <a:pt x="132" y="310"/>
                  </a:cubicBezTo>
                  <a:cubicBezTo>
                    <a:pt x="131" y="310"/>
                    <a:pt x="131" y="310"/>
                    <a:pt x="131" y="310"/>
                  </a:cubicBezTo>
                  <a:cubicBezTo>
                    <a:pt x="132" y="312"/>
                    <a:pt x="132" y="312"/>
                    <a:pt x="132" y="312"/>
                  </a:cubicBezTo>
                  <a:cubicBezTo>
                    <a:pt x="128" y="310"/>
                    <a:pt x="128" y="310"/>
                    <a:pt x="128" y="310"/>
                  </a:cubicBezTo>
                  <a:cubicBezTo>
                    <a:pt x="127" y="309"/>
                    <a:pt x="127" y="309"/>
                    <a:pt x="127" y="309"/>
                  </a:cubicBezTo>
                  <a:cubicBezTo>
                    <a:pt x="125" y="310"/>
                    <a:pt x="125" y="310"/>
                    <a:pt x="125" y="310"/>
                  </a:cubicBezTo>
                  <a:cubicBezTo>
                    <a:pt x="127" y="310"/>
                    <a:pt x="127" y="310"/>
                    <a:pt x="127" y="310"/>
                  </a:cubicBezTo>
                  <a:cubicBezTo>
                    <a:pt x="128" y="312"/>
                    <a:pt x="128" y="312"/>
                    <a:pt x="128" y="312"/>
                  </a:cubicBezTo>
                  <a:cubicBezTo>
                    <a:pt x="127" y="312"/>
                    <a:pt x="127" y="312"/>
                    <a:pt x="127" y="312"/>
                  </a:cubicBezTo>
                  <a:cubicBezTo>
                    <a:pt x="125" y="313"/>
                    <a:pt x="125" y="313"/>
                    <a:pt x="125" y="313"/>
                  </a:cubicBezTo>
                  <a:cubicBezTo>
                    <a:pt x="131" y="314"/>
                    <a:pt x="131" y="314"/>
                    <a:pt x="131" y="314"/>
                  </a:cubicBezTo>
                  <a:cubicBezTo>
                    <a:pt x="132" y="316"/>
                    <a:pt x="132" y="316"/>
                    <a:pt x="132" y="316"/>
                  </a:cubicBezTo>
                  <a:cubicBezTo>
                    <a:pt x="134" y="317"/>
                    <a:pt x="134" y="317"/>
                    <a:pt x="134" y="317"/>
                  </a:cubicBezTo>
                  <a:cubicBezTo>
                    <a:pt x="138" y="320"/>
                    <a:pt x="138" y="320"/>
                    <a:pt x="138" y="320"/>
                  </a:cubicBezTo>
                  <a:cubicBezTo>
                    <a:pt x="139" y="320"/>
                    <a:pt x="139" y="320"/>
                    <a:pt x="139" y="320"/>
                  </a:cubicBezTo>
                  <a:cubicBezTo>
                    <a:pt x="139" y="319"/>
                    <a:pt x="139" y="319"/>
                    <a:pt x="139" y="319"/>
                  </a:cubicBezTo>
                  <a:cubicBezTo>
                    <a:pt x="142" y="320"/>
                    <a:pt x="142" y="320"/>
                    <a:pt x="142" y="320"/>
                  </a:cubicBezTo>
                  <a:cubicBezTo>
                    <a:pt x="144" y="323"/>
                    <a:pt x="144" y="323"/>
                    <a:pt x="144" y="323"/>
                  </a:cubicBezTo>
                  <a:cubicBezTo>
                    <a:pt x="151" y="326"/>
                    <a:pt x="151" y="326"/>
                    <a:pt x="151" y="326"/>
                  </a:cubicBezTo>
                  <a:cubicBezTo>
                    <a:pt x="158" y="332"/>
                    <a:pt x="158" y="332"/>
                    <a:pt x="158" y="332"/>
                  </a:cubicBezTo>
                  <a:cubicBezTo>
                    <a:pt x="164" y="337"/>
                    <a:pt x="164" y="337"/>
                    <a:pt x="164" y="337"/>
                  </a:cubicBezTo>
                  <a:cubicBezTo>
                    <a:pt x="165" y="337"/>
                    <a:pt x="165" y="337"/>
                    <a:pt x="165" y="337"/>
                  </a:cubicBezTo>
                  <a:cubicBezTo>
                    <a:pt x="165" y="334"/>
                    <a:pt x="165" y="334"/>
                    <a:pt x="165" y="334"/>
                  </a:cubicBezTo>
                  <a:cubicBezTo>
                    <a:pt x="167" y="334"/>
                    <a:pt x="167" y="334"/>
                    <a:pt x="167" y="334"/>
                  </a:cubicBezTo>
                  <a:cubicBezTo>
                    <a:pt x="171" y="334"/>
                    <a:pt x="171" y="334"/>
                    <a:pt x="171" y="334"/>
                  </a:cubicBezTo>
                  <a:cubicBezTo>
                    <a:pt x="180" y="337"/>
                    <a:pt x="180" y="337"/>
                    <a:pt x="180" y="337"/>
                  </a:cubicBezTo>
                  <a:cubicBezTo>
                    <a:pt x="185" y="339"/>
                    <a:pt x="185" y="339"/>
                    <a:pt x="185" y="339"/>
                  </a:cubicBezTo>
                  <a:cubicBezTo>
                    <a:pt x="191" y="339"/>
                    <a:pt x="191" y="339"/>
                    <a:pt x="191" y="339"/>
                  </a:cubicBezTo>
                  <a:cubicBezTo>
                    <a:pt x="195" y="340"/>
                    <a:pt x="195" y="340"/>
                    <a:pt x="195" y="340"/>
                  </a:cubicBezTo>
                  <a:cubicBezTo>
                    <a:pt x="198" y="340"/>
                    <a:pt x="198" y="340"/>
                    <a:pt x="198" y="340"/>
                  </a:cubicBezTo>
                  <a:cubicBezTo>
                    <a:pt x="204" y="343"/>
                    <a:pt x="204" y="343"/>
                    <a:pt x="204" y="343"/>
                  </a:cubicBezTo>
                  <a:cubicBezTo>
                    <a:pt x="207" y="345"/>
                    <a:pt x="207" y="345"/>
                    <a:pt x="207" y="345"/>
                  </a:cubicBezTo>
                  <a:cubicBezTo>
                    <a:pt x="208" y="346"/>
                    <a:pt x="208" y="346"/>
                    <a:pt x="208" y="346"/>
                  </a:cubicBezTo>
                  <a:cubicBezTo>
                    <a:pt x="211" y="347"/>
                    <a:pt x="211" y="347"/>
                    <a:pt x="211" y="347"/>
                  </a:cubicBezTo>
                  <a:cubicBezTo>
                    <a:pt x="214" y="346"/>
                    <a:pt x="214" y="346"/>
                    <a:pt x="214" y="346"/>
                  </a:cubicBezTo>
                  <a:cubicBezTo>
                    <a:pt x="217" y="346"/>
                    <a:pt x="217" y="346"/>
                    <a:pt x="217" y="346"/>
                  </a:cubicBezTo>
                  <a:cubicBezTo>
                    <a:pt x="218" y="346"/>
                    <a:pt x="218" y="346"/>
                    <a:pt x="218" y="346"/>
                  </a:cubicBezTo>
                  <a:cubicBezTo>
                    <a:pt x="220" y="347"/>
                    <a:pt x="220" y="347"/>
                    <a:pt x="220" y="347"/>
                  </a:cubicBezTo>
                  <a:cubicBezTo>
                    <a:pt x="220" y="346"/>
                    <a:pt x="220" y="346"/>
                    <a:pt x="220" y="346"/>
                  </a:cubicBezTo>
                  <a:cubicBezTo>
                    <a:pt x="221" y="346"/>
                    <a:pt x="221" y="346"/>
                    <a:pt x="221" y="346"/>
                  </a:cubicBezTo>
                  <a:cubicBezTo>
                    <a:pt x="224" y="346"/>
                    <a:pt x="224" y="346"/>
                    <a:pt x="224" y="346"/>
                  </a:cubicBezTo>
                  <a:cubicBezTo>
                    <a:pt x="227" y="347"/>
                    <a:pt x="227" y="347"/>
                    <a:pt x="227" y="347"/>
                  </a:cubicBezTo>
                  <a:cubicBezTo>
                    <a:pt x="230" y="349"/>
                    <a:pt x="230" y="349"/>
                    <a:pt x="230" y="349"/>
                  </a:cubicBezTo>
                  <a:cubicBezTo>
                    <a:pt x="230" y="350"/>
                    <a:pt x="230" y="350"/>
                    <a:pt x="230" y="350"/>
                  </a:cubicBezTo>
                  <a:cubicBezTo>
                    <a:pt x="230" y="352"/>
                    <a:pt x="230" y="352"/>
                    <a:pt x="230" y="352"/>
                  </a:cubicBezTo>
                  <a:cubicBezTo>
                    <a:pt x="231" y="353"/>
                    <a:pt x="231" y="353"/>
                    <a:pt x="231" y="353"/>
                  </a:cubicBezTo>
                  <a:cubicBezTo>
                    <a:pt x="234" y="355"/>
                    <a:pt x="234" y="355"/>
                    <a:pt x="234" y="355"/>
                  </a:cubicBezTo>
                  <a:cubicBezTo>
                    <a:pt x="238" y="356"/>
                    <a:pt x="238" y="356"/>
                    <a:pt x="238" y="356"/>
                  </a:cubicBezTo>
                  <a:cubicBezTo>
                    <a:pt x="241" y="357"/>
                    <a:pt x="241" y="357"/>
                    <a:pt x="241" y="357"/>
                  </a:cubicBezTo>
                  <a:cubicBezTo>
                    <a:pt x="246" y="360"/>
                    <a:pt x="246" y="360"/>
                    <a:pt x="246" y="360"/>
                  </a:cubicBezTo>
                  <a:cubicBezTo>
                    <a:pt x="248" y="362"/>
                    <a:pt x="248" y="362"/>
                    <a:pt x="248" y="362"/>
                  </a:cubicBezTo>
                  <a:cubicBezTo>
                    <a:pt x="249" y="364"/>
                    <a:pt x="249" y="364"/>
                    <a:pt x="249" y="364"/>
                  </a:cubicBezTo>
                  <a:cubicBezTo>
                    <a:pt x="250" y="365"/>
                    <a:pt x="250" y="365"/>
                    <a:pt x="250" y="365"/>
                  </a:cubicBezTo>
                  <a:cubicBezTo>
                    <a:pt x="251" y="365"/>
                    <a:pt x="251" y="365"/>
                    <a:pt x="251" y="365"/>
                  </a:cubicBezTo>
                  <a:cubicBezTo>
                    <a:pt x="256" y="366"/>
                    <a:pt x="256" y="366"/>
                    <a:pt x="256" y="366"/>
                  </a:cubicBezTo>
                  <a:cubicBezTo>
                    <a:pt x="257" y="365"/>
                    <a:pt x="257" y="365"/>
                    <a:pt x="257" y="365"/>
                  </a:cubicBezTo>
                  <a:cubicBezTo>
                    <a:pt x="258" y="363"/>
                    <a:pt x="258" y="363"/>
                    <a:pt x="258" y="363"/>
                  </a:cubicBezTo>
                  <a:cubicBezTo>
                    <a:pt x="260" y="360"/>
                    <a:pt x="260" y="360"/>
                    <a:pt x="260" y="360"/>
                  </a:cubicBezTo>
                  <a:cubicBezTo>
                    <a:pt x="261" y="359"/>
                    <a:pt x="261" y="359"/>
                    <a:pt x="261" y="359"/>
                  </a:cubicBezTo>
                  <a:cubicBezTo>
                    <a:pt x="261" y="357"/>
                    <a:pt x="261" y="357"/>
                    <a:pt x="261" y="357"/>
                  </a:cubicBezTo>
                  <a:cubicBezTo>
                    <a:pt x="260" y="356"/>
                    <a:pt x="260" y="356"/>
                    <a:pt x="260" y="356"/>
                  </a:cubicBezTo>
                  <a:cubicBezTo>
                    <a:pt x="256" y="350"/>
                    <a:pt x="256" y="350"/>
                    <a:pt x="256" y="350"/>
                  </a:cubicBezTo>
                  <a:cubicBezTo>
                    <a:pt x="251" y="346"/>
                    <a:pt x="251" y="346"/>
                    <a:pt x="251" y="346"/>
                  </a:cubicBezTo>
                  <a:cubicBezTo>
                    <a:pt x="250" y="345"/>
                    <a:pt x="250" y="345"/>
                    <a:pt x="250" y="345"/>
                  </a:cubicBezTo>
                  <a:cubicBezTo>
                    <a:pt x="248" y="342"/>
                    <a:pt x="248" y="342"/>
                    <a:pt x="248" y="342"/>
                  </a:cubicBezTo>
                  <a:cubicBezTo>
                    <a:pt x="247" y="340"/>
                    <a:pt x="247" y="340"/>
                    <a:pt x="247" y="340"/>
                  </a:cubicBezTo>
                  <a:cubicBezTo>
                    <a:pt x="248" y="337"/>
                    <a:pt x="248" y="337"/>
                    <a:pt x="248" y="337"/>
                  </a:cubicBezTo>
                  <a:cubicBezTo>
                    <a:pt x="247" y="336"/>
                    <a:pt x="247" y="336"/>
                    <a:pt x="247" y="336"/>
                  </a:cubicBezTo>
                  <a:cubicBezTo>
                    <a:pt x="247" y="334"/>
                    <a:pt x="247" y="334"/>
                    <a:pt x="247" y="334"/>
                  </a:cubicBezTo>
                  <a:cubicBezTo>
                    <a:pt x="246" y="334"/>
                    <a:pt x="246" y="334"/>
                    <a:pt x="246" y="334"/>
                  </a:cubicBezTo>
                  <a:cubicBezTo>
                    <a:pt x="246" y="333"/>
                    <a:pt x="246" y="333"/>
                    <a:pt x="246" y="333"/>
                  </a:cubicBezTo>
                  <a:cubicBezTo>
                    <a:pt x="246" y="332"/>
                    <a:pt x="246" y="332"/>
                    <a:pt x="246" y="332"/>
                  </a:cubicBezTo>
                  <a:cubicBezTo>
                    <a:pt x="246" y="330"/>
                    <a:pt x="246" y="330"/>
                    <a:pt x="246" y="330"/>
                  </a:cubicBezTo>
                  <a:cubicBezTo>
                    <a:pt x="244" y="327"/>
                    <a:pt x="244" y="327"/>
                    <a:pt x="244" y="327"/>
                  </a:cubicBezTo>
                  <a:cubicBezTo>
                    <a:pt x="240" y="324"/>
                    <a:pt x="240" y="324"/>
                    <a:pt x="240" y="324"/>
                  </a:cubicBezTo>
                  <a:cubicBezTo>
                    <a:pt x="237" y="323"/>
                    <a:pt x="237" y="323"/>
                    <a:pt x="237" y="323"/>
                  </a:cubicBezTo>
                  <a:cubicBezTo>
                    <a:pt x="235" y="322"/>
                    <a:pt x="235" y="322"/>
                    <a:pt x="235" y="322"/>
                  </a:cubicBezTo>
                  <a:cubicBezTo>
                    <a:pt x="235" y="320"/>
                    <a:pt x="235" y="320"/>
                    <a:pt x="235" y="320"/>
                  </a:cubicBezTo>
                  <a:cubicBezTo>
                    <a:pt x="237" y="319"/>
                    <a:pt x="237" y="319"/>
                    <a:pt x="237" y="319"/>
                  </a:cubicBezTo>
                  <a:cubicBezTo>
                    <a:pt x="238" y="317"/>
                    <a:pt x="238" y="317"/>
                    <a:pt x="238" y="317"/>
                  </a:cubicBezTo>
                  <a:cubicBezTo>
                    <a:pt x="241" y="312"/>
                    <a:pt x="241" y="312"/>
                    <a:pt x="241" y="312"/>
                  </a:cubicBezTo>
                  <a:cubicBezTo>
                    <a:pt x="241" y="309"/>
                    <a:pt x="241" y="309"/>
                    <a:pt x="241" y="309"/>
                  </a:cubicBezTo>
                  <a:cubicBezTo>
                    <a:pt x="240" y="304"/>
                    <a:pt x="240" y="304"/>
                    <a:pt x="240" y="304"/>
                  </a:cubicBezTo>
                  <a:cubicBezTo>
                    <a:pt x="243" y="306"/>
                    <a:pt x="243" y="306"/>
                    <a:pt x="243" y="306"/>
                  </a:cubicBezTo>
                  <a:cubicBezTo>
                    <a:pt x="243" y="304"/>
                    <a:pt x="243" y="304"/>
                    <a:pt x="243" y="304"/>
                  </a:cubicBezTo>
                  <a:cubicBezTo>
                    <a:pt x="246" y="306"/>
                    <a:pt x="246" y="306"/>
                    <a:pt x="246" y="306"/>
                  </a:cubicBezTo>
                  <a:cubicBezTo>
                    <a:pt x="247" y="304"/>
                    <a:pt x="247" y="304"/>
                    <a:pt x="247" y="304"/>
                  </a:cubicBezTo>
                  <a:cubicBezTo>
                    <a:pt x="248" y="304"/>
                    <a:pt x="248" y="304"/>
                    <a:pt x="248" y="304"/>
                  </a:cubicBezTo>
                  <a:cubicBezTo>
                    <a:pt x="251" y="304"/>
                    <a:pt x="251" y="304"/>
                    <a:pt x="251" y="304"/>
                  </a:cubicBezTo>
                  <a:cubicBezTo>
                    <a:pt x="251" y="303"/>
                    <a:pt x="251" y="303"/>
                    <a:pt x="251" y="303"/>
                  </a:cubicBezTo>
                  <a:cubicBezTo>
                    <a:pt x="254" y="303"/>
                    <a:pt x="254" y="303"/>
                    <a:pt x="254" y="303"/>
                  </a:cubicBezTo>
                  <a:cubicBezTo>
                    <a:pt x="253" y="302"/>
                    <a:pt x="253" y="302"/>
                    <a:pt x="253" y="302"/>
                  </a:cubicBezTo>
                  <a:cubicBezTo>
                    <a:pt x="254" y="302"/>
                    <a:pt x="254" y="302"/>
                    <a:pt x="254" y="302"/>
                  </a:cubicBezTo>
                  <a:cubicBezTo>
                    <a:pt x="253" y="300"/>
                    <a:pt x="253" y="300"/>
                    <a:pt x="253" y="300"/>
                  </a:cubicBezTo>
                  <a:cubicBezTo>
                    <a:pt x="256" y="300"/>
                    <a:pt x="256" y="300"/>
                    <a:pt x="256" y="300"/>
                  </a:cubicBezTo>
                  <a:cubicBezTo>
                    <a:pt x="256" y="299"/>
                    <a:pt x="256" y="299"/>
                    <a:pt x="256" y="299"/>
                  </a:cubicBezTo>
                  <a:cubicBezTo>
                    <a:pt x="258" y="300"/>
                    <a:pt x="258" y="300"/>
                    <a:pt x="258" y="300"/>
                  </a:cubicBezTo>
                  <a:cubicBezTo>
                    <a:pt x="257" y="297"/>
                    <a:pt x="257" y="297"/>
                    <a:pt x="257" y="297"/>
                  </a:cubicBezTo>
                  <a:cubicBezTo>
                    <a:pt x="258" y="297"/>
                    <a:pt x="258" y="297"/>
                    <a:pt x="258" y="297"/>
                  </a:cubicBezTo>
                  <a:cubicBezTo>
                    <a:pt x="256" y="296"/>
                    <a:pt x="256" y="296"/>
                    <a:pt x="256" y="296"/>
                  </a:cubicBezTo>
                  <a:lnTo>
                    <a:pt x="254" y="29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5" name="Freeform 46">
              <a:extLst>
                <a:ext uri="{FF2B5EF4-FFF2-40B4-BE49-F238E27FC236}">
                  <a16:creationId xmlns:a16="http://schemas.microsoft.com/office/drawing/2014/main" id="{81058E2A-5081-4EE1-9A37-A867C7E605CB}"/>
                </a:ext>
              </a:extLst>
            </p:cNvPr>
            <p:cNvSpPr>
              <a:spLocks/>
            </p:cNvSpPr>
            <p:nvPr/>
          </p:nvSpPr>
          <p:spPr bwMode="auto">
            <a:xfrm>
              <a:off x="7508875" y="3610124"/>
              <a:ext cx="107950" cy="58737"/>
            </a:xfrm>
            <a:custGeom>
              <a:avLst/>
              <a:gdLst>
                <a:gd name="T0" fmla="*/ 2 w 68"/>
                <a:gd name="T1" fmla="*/ 24 h 37"/>
                <a:gd name="T2" fmla="*/ 0 w 68"/>
                <a:gd name="T3" fmla="*/ 18 h 37"/>
                <a:gd name="T4" fmla="*/ 0 w 68"/>
                <a:gd name="T5" fmla="*/ 18 h 37"/>
                <a:gd name="T6" fmla="*/ 2 w 68"/>
                <a:gd name="T7" fmla="*/ 18 h 37"/>
                <a:gd name="T8" fmla="*/ 8 w 68"/>
                <a:gd name="T9" fmla="*/ 18 h 37"/>
                <a:gd name="T10" fmla="*/ 13 w 68"/>
                <a:gd name="T11" fmla="*/ 16 h 37"/>
                <a:gd name="T12" fmla="*/ 13 w 68"/>
                <a:gd name="T13" fmla="*/ 16 h 37"/>
                <a:gd name="T14" fmla="*/ 18 w 68"/>
                <a:gd name="T15" fmla="*/ 16 h 37"/>
                <a:gd name="T16" fmla="*/ 18 w 68"/>
                <a:gd name="T17" fmla="*/ 11 h 37"/>
                <a:gd name="T18" fmla="*/ 21 w 68"/>
                <a:gd name="T19" fmla="*/ 11 h 37"/>
                <a:gd name="T20" fmla="*/ 21 w 68"/>
                <a:gd name="T21" fmla="*/ 8 h 37"/>
                <a:gd name="T22" fmla="*/ 21 w 68"/>
                <a:gd name="T23" fmla="*/ 8 h 37"/>
                <a:gd name="T24" fmla="*/ 34 w 68"/>
                <a:gd name="T25" fmla="*/ 11 h 37"/>
                <a:gd name="T26" fmla="*/ 45 w 68"/>
                <a:gd name="T27" fmla="*/ 8 h 37"/>
                <a:gd name="T28" fmla="*/ 45 w 68"/>
                <a:gd name="T29" fmla="*/ 8 h 37"/>
                <a:gd name="T30" fmla="*/ 55 w 68"/>
                <a:gd name="T31" fmla="*/ 3 h 37"/>
                <a:gd name="T32" fmla="*/ 68 w 68"/>
                <a:gd name="T33" fmla="*/ 0 h 37"/>
                <a:gd name="T34" fmla="*/ 68 w 68"/>
                <a:gd name="T35" fmla="*/ 0 h 37"/>
                <a:gd name="T36" fmla="*/ 60 w 68"/>
                <a:gd name="T37" fmla="*/ 3 h 37"/>
                <a:gd name="T38" fmla="*/ 52 w 68"/>
                <a:gd name="T39" fmla="*/ 11 h 37"/>
                <a:gd name="T40" fmla="*/ 52 w 68"/>
                <a:gd name="T41" fmla="*/ 11 h 37"/>
                <a:gd name="T42" fmla="*/ 47 w 68"/>
                <a:gd name="T43" fmla="*/ 16 h 37"/>
                <a:gd name="T44" fmla="*/ 47 w 68"/>
                <a:gd name="T45" fmla="*/ 16 h 37"/>
                <a:gd name="T46" fmla="*/ 55 w 68"/>
                <a:gd name="T47" fmla="*/ 24 h 37"/>
                <a:gd name="T48" fmla="*/ 55 w 68"/>
                <a:gd name="T49" fmla="*/ 24 h 37"/>
                <a:gd name="T50" fmla="*/ 47 w 68"/>
                <a:gd name="T51" fmla="*/ 24 h 37"/>
                <a:gd name="T52" fmla="*/ 45 w 68"/>
                <a:gd name="T53" fmla="*/ 24 h 37"/>
                <a:gd name="T54" fmla="*/ 45 w 68"/>
                <a:gd name="T55" fmla="*/ 24 h 37"/>
                <a:gd name="T56" fmla="*/ 37 w 68"/>
                <a:gd name="T57" fmla="*/ 29 h 37"/>
                <a:gd name="T58" fmla="*/ 37 w 68"/>
                <a:gd name="T59" fmla="*/ 29 h 37"/>
                <a:gd name="T60" fmla="*/ 29 w 68"/>
                <a:gd name="T61" fmla="*/ 34 h 37"/>
                <a:gd name="T62" fmla="*/ 26 w 68"/>
                <a:gd name="T63" fmla="*/ 34 h 37"/>
                <a:gd name="T64" fmla="*/ 26 w 68"/>
                <a:gd name="T65" fmla="*/ 37 h 37"/>
                <a:gd name="T66" fmla="*/ 26 w 68"/>
                <a:gd name="T67" fmla="*/ 37 h 37"/>
                <a:gd name="T68" fmla="*/ 10 w 68"/>
                <a:gd name="T69" fmla="*/ 34 h 37"/>
                <a:gd name="T70" fmla="*/ 8 w 68"/>
                <a:gd name="T71" fmla="*/ 29 h 37"/>
                <a:gd name="T72" fmla="*/ 2 w 68"/>
                <a:gd name="T73" fmla="*/ 24 h 37"/>
                <a:gd name="T74" fmla="*/ 2 w 68"/>
                <a:gd name="T75" fmla="*/ 24 h 37"/>
                <a:gd name="T76" fmla="*/ 2 w 68"/>
                <a:gd name="T77" fmla="*/ 24 h 37"/>
                <a:gd name="T78" fmla="*/ 2 w 68"/>
                <a:gd name="T79" fmla="*/ 24 h 37"/>
                <a:gd name="T80" fmla="*/ 2 w 68"/>
                <a:gd name="T81" fmla="*/ 24 h 37"/>
                <a:gd name="T82" fmla="*/ 2 w 68"/>
                <a:gd name="T83" fmla="*/ 24 h 37"/>
                <a:gd name="T84" fmla="*/ 2 w 68"/>
                <a:gd name="T85" fmla="*/ 24 h 37"/>
                <a:gd name="T86" fmla="*/ 2 w 68"/>
                <a:gd name="T87" fmla="*/ 24 h 37"/>
                <a:gd name="T88" fmla="*/ 2 w 68"/>
                <a:gd name="T89" fmla="*/ 24 h 37"/>
                <a:gd name="T90" fmla="*/ 2 w 68"/>
                <a:gd name="T91" fmla="*/ 24 h 37"/>
                <a:gd name="T92" fmla="*/ 2 w 68"/>
                <a:gd name="T93" fmla="*/ 24 h 37"/>
                <a:gd name="T94" fmla="*/ 2 w 68"/>
                <a:gd name="T95"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37">
                  <a:moveTo>
                    <a:pt x="2" y="24"/>
                  </a:moveTo>
                  <a:lnTo>
                    <a:pt x="0" y="18"/>
                  </a:lnTo>
                  <a:lnTo>
                    <a:pt x="0" y="18"/>
                  </a:lnTo>
                  <a:lnTo>
                    <a:pt x="2" y="18"/>
                  </a:lnTo>
                  <a:lnTo>
                    <a:pt x="8" y="18"/>
                  </a:lnTo>
                  <a:lnTo>
                    <a:pt x="13" y="16"/>
                  </a:lnTo>
                  <a:lnTo>
                    <a:pt x="13" y="16"/>
                  </a:lnTo>
                  <a:lnTo>
                    <a:pt x="18" y="16"/>
                  </a:lnTo>
                  <a:lnTo>
                    <a:pt x="18" y="11"/>
                  </a:lnTo>
                  <a:lnTo>
                    <a:pt x="21" y="11"/>
                  </a:lnTo>
                  <a:lnTo>
                    <a:pt x="21" y="8"/>
                  </a:lnTo>
                  <a:lnTo>
                    <a:pt x="21" y="8"/>
                  </a:lnTo>
                  <a:lnTo>
                    <a:pt x="34" y="11"/>
                  </a:lnTo>
                  <a:lnTo>
                    <a:pt x="45" y="8"/>
                  </a:lnTo>
                  <a:lnTo>
                    <a:pt x="45" y="8"/>
                  </a:lnTo>
                  <a:lnTo>
                    <a:pt x="55" y="3"/>
                  </a:lnTo>
                  <a:lnTo>
                    <a:pt x="68" y="0"/>
                  </a:lnTo>
                  <a:lnTo>
                    <a:pt x="68" y="0"/>
                  </a:lnTo>
                  <a:lnTo>
                    <a:pt x="60" y="3"/>
                  </a:lnTo>
                  <a:lnTo>
                    <a:pt x="52" y="11"/>
                  </a:lnTo>
                  <a:lnTo>
                    <a:pt x="52" y="11"/>
                  </a:lnTo>
                  <a:lnTo>
                    <a:pt x="47" y="16"/>
                  </a:lnTo>
                  <a:lnTo>
                    <a:pt x="47" y="16"/>
                  </a:lnTo>
                  <a:lnTo>
                    <a:pt x="55" y="24"/>
                  </a:lnTo>
                  <a:lnTo>
                    <a:pt x="55" y="24"/>
                  </a:lnTo>
                  <a:lnTo>
                    <a:pt x="47" y="24"/>
                  </a:lnTo>
                  <a:lnTo>
                    <a:pt x="45" y="24"/>
                  </a:lnTo>
                  <a:lnTo>
                    <a:pt x="45" y="24"/>
                  </a:lnTo>
                  <a:lnTo>
                    <a:pt x="37" y="29"/>
                  </a:lnTo>
                  <a:lnTo>
                    <a:pt x="37" y="29"/>
                  </a:lnTo>
                  <a:lnTo>
                    <a:pt x="29" y="34"/>
                  </a:lnTo>
                  <a:lnTo>
                    <a:pt x="26" y="34"/>
                  </a:lnTo>
                  <a:lnTo>
                    <a:pt x="26" y="37"/>
                  </a:lnTo>
                  <a:lnTo>
                    <a:pt x="26" y="37"/>
                  </a:lnTo>
                  <a:lnTo>
                    <a:pt x="10" y="34"/>
                  </a:lnTo>
                  <a:lnTo>
                    <a:pt x="8" y="29"/>
                  </a:lnTo>
                  <a:lnTo>
                    <a:pt x="2" y="24"/>
                  </a:lnTo>
                  <a:lnTo>
                    <a:pt x="2" y="24"/>
                  </a:lnTo>
                  <a:lnTo>
                    <a:pt x="2" y="24"/>
                  </a:lnTo>
                  <a:lnTo>
                    <a:pt x="2" y="24"/>
                  </a:lnTo>
                  <a:lnTo>
                    <a:pt x="2" y="24"/>
                  </a:lnTo>
                  <a:lnTo>
                    <a:pt x="2" y="24"/>
                  </a:lnTo>
                  <a:lnTo>
                    <a:pt x="2" y="24"/>
                  </a:lnTo>
                  <a:lnTo>
                    <a:pt x="2" y="24"/>
                  </a:lnTo>
                  <a:lnTo>
                    <a:pt x="2" y="24"/>
                  </a:lnTo>
                  <a:lnTo>
                    <a:pt x="2" y="24"/>
                  </a:lnTo>
                  <a:lnTo>
                    <a:pt x="2" y="24"/>
                  </a:lnTo>
                  <a:lnTo>
                    <a:pt x="2" y="24"/>
                  </a:lnTo>
                  <a:close/>
                </a:path>
              </a:pathLst>
            </a:custGeom>
            <a:solidFill>
              <a:srgbClr val="00B050"/>
            </a:solid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sp>
          <p:nvSpPr>
            <p:cNvPr id="46" name="Freeform 47">
              <a:extLst>
                <a:ext uri="{FF2B5EF4-FFF2-40B4-BE49-F238E27FC236}">
                  <a16:creationId xmlns:a16="http://schemas.microsoft.com/office/drawing/2014/main" id="{9766AFD3-C7DD-465C-A8BD-3FC06D7E99AE}"/>
                </a:ext>
              </a:extLst>
            </p:cNvPr>
            <p:cNvSpPr>
              <a:spLocks/>
            </p:cNvSpPr>
            <p:nvPr/>
          </p:nvSpPr>
          <p:spPr bwMode="auto">
            <a:xfrm>
              <a:off x="7202488" y="3244999"/>
              <a:ext cx="892175" cy="352425"/>
            </a:xfrm>
            <a:custGeom>
              <a:avLst/>
              <a:gdLst>
                <a:gd name="T0" fmla="*/ 209 w 213"/>
                <a:gd name="T1" fmla="*/ 60 h 84"/>
                <a:gd name="T2" fmla="*/ 205 w 213"/>
                <a:gd name="T3" fmla="*/ 53 h 84"/>
                <a:gd name="T4" fmla="*/ 203 w 213"/>
                <a:gd name="T5" fmla="*/ 44 h 84"/>
                <a:gd name="T6" fmla="*/ 203 w 213"/>
                <a:gd name="T7" fmla="*/ 33 h 84"/>
                <a:gd name="T8" fmla="*/ 205 w 213"/>
                <a:gd name="T9" fmla="*/ 28 h 84"/>
                <a:gd name="T10" fmla="*/ 193 w 213"/>
                <a:gd name="T11" fmla="*/ 25 h 84"/>
                <a:gd name="T12" fmla="*/ 193 w 213"/>
                <a:gd name="T13" fmla="*/ 20 h 84"/>
                <a:gd name="T14" fmla="*/ 189 w 213"/>
                <a:gd name="T15" fmla="*/ 11 h 84"/>
                <a:gd name="T16" fmla="*/ 181 w 213"/>
                <a:gd name="T17" fmla="*/ 14 h 84"/>
                <a:gd name="T18" fmla="*/ 167 w 213"/>
                <a:gd name="T19" fmla="*/ 7 h 84"/>
                <a:gd name="T20" fmla="*/ 144 w 213"/>
                <a:gd name="T21" fmla="*/ 12 h 84"/>
                <a:gd name="T22" fmla="*/ 130 w 213"/>
                <a:gd name="T23" fmla="*/ 15 h 84"/>
                <a:gd name="T24" fmla="*/ 124 w 213"/>
                <a:gd name="T25" fmla="*/ 14 h 84"/>
                <a:gd name="T26" fmla="*/ 113 w 213"/>
                <a:gd name="T27" fmla="*/ 10 h 84"/>
                <a:gd name="T28" fmla="*/ 107 w 213"/>
                <a:gd name="T29" fmla="*/ 4 h 84"/>
                <a:gd name="T30" fmla="*/ 100 w 213"/>
                <a:gd name="T31" fmla="*/ 4 h 84"/>
                <a:gd name="T32" fmla="*/ 94 w 213"/>
                <a:gd name="T33" fmla="*/ 0 h 84"/>
                <a:gd name="T34" fmla="*/ 80 w 213"/>
                <a:gd name="T35" fmla="*/ 1 h 84"/>
                <a:gd name="T36" fmla="*/ 58 w 213"/>
                <a:gd name="T37" fmla="*/ 8 h 84"/>
                <a:gd name="T38" fmla="*/ 48 w 213"/>
                <a:gd name="T39" fmla="*/ 12 h 84"/>
                <a:gd name="T40" fmla="*/ 31 w 213"/>
                <a:gd name="T41" fmla="*/ 12 h 84"/>
                <a:gd name="T42" fmla="*/ 35 w 213"/>
                <a:gd name="T43" fmla="*/ 17 h 84"/>
                <a:gd name="T44" fmla="*/ 28 w 213"/>
                <a:gd name="T45" fmla="*/ 21 h 84"/>
                <a:gd name="T46" fmla="*/ 28 w 213"/>
                <a:gd name="T47" fmla="*/ 22 h 84"/>
                <a:gd name="T48" fmla="*/ 20 w 213"/>
                <a:gd name="T49" fmla="*/ 21 h 84"/>
                <a:gd name="T50" fmla="*/ 11 w 213"/>
                <a:gd name="T51" fmla="*/ 21 h 84"/>
                <a:gd name="T52" fmla="*/ 2 w 213"/>
                <a:gd name="T53" fmla="*/ 25 h 84"/>
                <a:gd name="T54" fmla="*/ 1 w 213"/>
                <a:gd name="T55" fmla="*/ 35 h 84"/>
                <a:gd name="T56" fmla="*/ 5 w 213"/>
                <a:gd name="T57" fmla="*/ 37 h 84"/>
                <a:gd name="T58" fmla="*/ 10 w 213"/>
                <a:gd name="T59" fmla="*/ 43 h 84"/>
                <a:gd name="T60" fmla="*/ 11 w 213"/>
                <a:gd name="T61" fmla="*/ 48 h 84"/>
                <a:gd name="T62" fmla="*/ 7 w 213"/>
                <a:gd name="T63" fmla="*/ 51 h 84"/>
                <a:gd name="T64" fmla="*/ 14 w 213"/>
                <a:gd name="T65" fmla="*/ 55 h 84"/>
                <a:gd name="T66" fmla="*/ 13 w 213"/>
                <a:gd name="T67" fmla="*/ 60 h 84"/>
                <a:gd name="T68" fmla="*/ 17 w 213"/>
                <a:gd name="T69" fmla="*/ 64 h 84"/>
                <a:gd name="T70" fmla="*/ 15 w 213"/>
                <a:gd name="T71" fmla="*/ 68 h 84"/>
                <a:gd name="T72" fmla="*/ 24 w 213"/>
                <a:gd name="T73" fmla="*/ 70 h 84"/>
                <a:gd name="T74" fmla="*/ 17 w 213"/>
                <a:gd name="T75" fmla="*/ 73 h 84"/>
                <a:gd name="T76" fmla="*/ 24 w 213"/>
                <a:gd name="T77" fmla="*/ 73 h 84"/>
                <a:gd name="T78" fmla="*/ 30 w 213"/>
                <a:gd name="T79" fmla="*/ 71 h 84"/>
                <a:gd name="T80" fmla="*/ 35 w 213"/>
                <a:gd name="T81" fmla="*/ 74 h 84"/>
                <a:gd name="T82" fmla="*/ 44 w 213"/>
                <a:gd name="T83" fmla="*/ 80 h 84"/>
                <a:gd name="T84" fmla="*/ 51 w 213"/>
                <a:gd name="T85" fmla="*/ 78 h 84"/>
                <a:gd name="T86" fmla="*/ 54 w 213"/>
                <a:gd name="T87" fmla="*/ 70 h 84"/>
                <a:gd name="T88" fmla="*/ 71 w 213"/>
                <a:gd name="T89" fmla="*/ 77 h 84"/>
                <a:gd name="T90" fmla="*/ 84 w 213"/>
                <a:gd name="T91" fmla="*/ 80 h 84"/>
                <a:gd name="T92" fmla="*/ 91 w 213"/>
                <a:gd name="T93" fmla="*/ 78 h 84"/>
                <a:gd name="T94" fmla="*/ 107 w 213"/>
                <a:gd name="T95" fmla="*/ 74 h 84"/>
                <a:gd name="T96" fmla="*/ 114 w 213"/>
                <a:gd name="T97" fmla="*/ 70 h 84"/>
                <a:gd name="T98" fmla="*/ 113 w 213"/>
                <a:gd name="T99" fmla="*/ 77 h 84"/>
                <a:gd name="T100" fmla="*/ 114 w 213"/>
                <a:gd name="T101" fmla="*/ 83 h 84"/>
                <a:gd name="T102" fmla="*/ 119 w 213"/>
                <a:gd name="T103" fmla="*/ 81 h 84"/>
                <a:gd name="T104" fmla="*/ 120 w 213"/>
                <a:gd name="T105" fmla="*/ 73 h 84"/>
                <a:gd name="T106" fmla="*/ 127 w 213"/>
                <a:gd name="T107" fmla="*/ 73 h 84"/>
                <a:gd name="T108" fmla="*/ 143 w 213"/>
                <a:gd name="T109" fmla="*/ 71 h 84"/>
                <a:gd name="T110" fmla="*/ 159 w 213"/>
                <a:gd name="T111" fmla="*/ 70 h 84"/>
                <a:gd name="T112" fmla="*/ 174 w 213"/>
                <a:gd name="T113" fmla="*/ 67 h 84"/>
                <a:gd name="T114" fmla="*/ 185 w 213"/>
                <a:gd name="T115" fmla="*/ 66 h 84"/>
                <a:gd name="T116" fmla="*/ 187 w 213"/>
                <a:gd name="T117" fmla="*/ 65 h 84"/>
                <a:gd name="T118" fmla="*/ 199 w 213"/>
                <a:gd name="T119" fmla="*/ 65 h 84"/>
                <a:gd name="T120" fmla="*/ 206 w 213"/>
                <a:gd name="T121" fmla="*/ 65 h 84"/>
                <a:gd name="T122" fmla="*/ 210 w 213"/>
                <a:gd name="T123" fmla="*/ 6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84">
                  <a:moveTo>
                    <a:pt x="212" y="65"/>
                  </a:moveTo>
                  <a:cubicBezTo>
                    <a:pt x="212" y="64"/>
                    <a:pt x="212" y="64"/>
                    <a:pt x="212" y="64"/>
                  </a:cubicBezTo>
                  <a:cubicBezTo>
                    <a:pt x="209" y="63"/>
                    <a:pt x="209" y="63"/>
                    <a:pt x="209" y="63"/>
                  </a:cubicBezTo>
                  <a:cubicBezTo>
                    <a:pt x="209" y="60"/>
                    <a:pt x="209" y="60"/>
                    <a:pt x="209" y="60"/>
                  </a:cubicBezTo>
                  <a:cubicBezTo>
                    <a:pt x="207" y="57"/>
                    <a:pt x="207" y="57"/>
                    <a:pt x="207" y="57"/>
                  </a:cubicBezTo>
                  <a:cubicBezTo>
                    <a:pt x="206" y="57"/>
                    <a:pt x="206" y="57"/>
                    <a:pt x="206" y="57"/>
                  </a:cubicBezTo>
                  <a:cubicBezTo>
                    <a:pt x="205" y="55"/>
                    <a:pt x="205" y="55"/>
                    <a:pt x="205" y="55"/>
                  </a:cubicBezTo>
                  <a:cubicBezTo>
                    <a:pt x="205" y="53"/>
                    <a:pt x="205" y="53"/>
                    <a:pt x="205" y="53"/>
                  </a:cubicBezTo>
                  <a:cubicBezTo>
                    <a:pt x="206" y="50"/>
                    <a:pt x="206" y="50"/>
                    <a:pt x="206" y="50"/>
                  </a:cubicBezTo>
                  <a:cubicBezTo>
                    <a:pt x="205" y="50"/>
                    <a:pt x="205" y="50"/>
                    <a:pt x="205" y="50"/>
                  </a:cubicBezTo>
                  <a:cubicBezTo>
                    <a:pt x="205" y="47"/>
                    <a:pt x="205" y="47"/>
                    <a:pt x="205" y="47"/>
                  </a:cubicBezTo>
                  <a:cubicBezTo>
                    <a:pt x="203" y="44"/>
                    <a:pt x="203" y="44"/>
                    <a:pt x="203" y="44"/>
                  </a:cubicBezTo>
                  <a:cubicBezTo>
                    <a:pt x="202" y="40"/>
                    <a:pt x="202" y="40"/>
                    <a:pt x="202" y="40"/>
                  </a:cubicBezTo>
                  <a:cubicBezTo>
                    <a:pt x="199" y="35"/>
                    <a:pt x="199" y="35"/>
                    <a:pt x="199" y="35"/>
                  </a:cubicBezTo>
                  <a:cubicBezTo>
                    <a:pt x="203" y="35"/>
                    <a:pt x="203" y="35"/>
                    <a:pt x="203" y="35"/>
                  </a:cubicBezTo>
                  <a:cubicBezTo>
                    <a:pt x="203" y="33"/>
                    <a:pt x="203" y="33"/>
                    <a:pt x="203" y="33"/>
                  </a:cubicBezTo>
                  <a:cubicBezTo>
                    <a:pt x="205" y="31"/>
                    <a:pt x="205" y="31"/>
                    <a:pt x="205" y="31"/>
                  </a:cubicBezTo>
                  <a:cubicBezTo>
                    <a:pt x="206" y="32"/>
                    <a:pt x="206" y="32"/>
                    <a:pt x="206" y="32"/>
                  </a:cubicBezTo>
                  <a:cubicBezTo>
                    <a:pt x="206" y="30"/>
                    <a:pt x="206" y="30"/>
                    <a:pt x="206" y="30"/>
                  </a:cubicBezTo>
                  <a:cubicBezTo>
                    <a:pt x="205" y="28"/>
                    <a:pt x="205" y="28"/>
                    <a:pt x="205" y="28"/>
                  </a:cubicBezTo>
                  <a:cubicBezTo>
                    <a:pt x="203" y="27"/>
                    <a:pt x="203" y="27"/>
                    <a:pt x="203" y="27"/>
                  </a:cubicBezTo>
                  <a:cubicBezTo>
                    <a:pt x="200" y="27"/>
                    <a:pt x="200" y="27"/>
                    <a:pt x="200" y="27"/>
                  </a:cubicBezTo>
                  <a:cubicBezTo>
                    <a:pt x="197" y="27"/>
                    <a:pt x="197" y="27"/>
                    <a:pt x="197" y="27"/>
                  </a:cubicBezTo>
                  <a:cubicBezTo>
                    <a:pt x="193" y="25"/>
                    <a:pt x="193" y="25"/>
                    <a:pt x="193" y="25"/>
                  </a:cubicBezTo>
                  <a:cubicBezTo>
                    <a:pt x="195" y="24"/>
                    <a:pt x="195" y="24"/>
                    <a:pt x="195" y="24"/>
                  </a:cubicBezTo>
                  <a:cubicBezTo>
                    <a:pt x="193" y="22"/>
                    <a:pt x="193" y="22"/>
                    <a:pt x="193" y="22"/>
                  </a:cubicBezTo>
                  <a:cubicBezTo>
                    <a:pt x="193" y="21"/>
                    <a:pt x="193" y="21"/>
                    <a:pt x="193" y="21"/>
                  </a:cubicBezTo>
                  <a:cubicBezTo>
                    <a:pt x="193" y="20"/>
                    <a:pt x="193" y="20"/>
                    <a:pt x="193" y="20"/>
                  </a:cubicBezTo>
                  <a:cubicBezTo>
                    <a:pt x="193" y="18"/>
                    <a:pt x="193" y="18"/>
                    <a:pt x="193" y="18"/>
                  </a:cubicBezTo>
                  <a:cubicBezTo>
                    <a:pt x="192" y="17"/>
                    <a:pt x="192" y="17"/>
                    <a:pt x="192" y="17"/>
                  </a:cubicBezTo>
                  <a:cubicBezTo>
                    <a:pt x="190" y="14"/>
                    <a:pt x="190" y="14"/>
                    <a:pt x="190" y="14"/>
                  </a:cubicBezTo>
                  <a:cubicBezTo>
                    <a:pt x="189" y="11"/>
                    <a:pt x="189" y="11"/>
                    <a:pt x="189" y="11"/>
                  </a:cubicBezTo>
                  <a:cubicBezTo>
                    <a:pt x="187" y="11"/>
                    <a:pt x="187" y="11"/>
                    <a:pt x="187" y="11"/>
                  </a:cubicBezTo>
                  <a:cubicBezTo>
                    <a:pt x="186" y="11"/>
                    <a:pt x="186" y="11"/>
                    <a:pt x="186" y="11"/>
                  </a:cubicBezTo>
                  <a:cubicBezTo>
                    <a:pt x="186" y="10"/>
                    <a:pt x="186" y="10"/>
                    <a:pt x="186" y="10"/>
                  </a:cubicBezTo>
                  <a:cubicBezTo>
                    <a:pt x="184" y="12"/>
                    <a:pt x="181" y="14"/>
                    <a:pt x="181" y="14"/>
                  </a:cubicBezTo>
                  <a:cubicBezTo>
                    <a:pt x="172" y="10"/>
                    <a:pt x="172" y="10"/>
                    <a:pt x="172" y="10"/>
                  </a:cubicBezTo>
                  <a:cubicBezTo>
                    <a:pt x="172" y="8"/>
                    <a:pt x="172" y="8"/>
                    <a:pt x="172" y="8"/>
                  </a:cubicBezTo>
                  <a:cubicBezTo>
                    <a:pt x="170" y="8"/>
                    <a:pt x="170" y="8"/>
                    <a:pt x="170" y="8"/>
                  </a:cubicBezTo>
                  <a:cubicBezTo>
                    <a:pt x="167" y="7"/>
                    <a:pt x="167" y="7"/>
                    <a:pt x="167" y="7"/>
                  </a:cubicBezTo>
                  <a:cubicBezTo>
                    <a:pt x="156" y="14"/>
                    <a:pt x="156" y="14"/>
                    <a:pt x="156" y="14"/>
                  </a:cubicBezTo>
                  <a:cubicBezTo>
                    <a:pt x="152" y="15"/>
                    <a:pt x="152" y="15"/>
                    <a:pt x="152" y="15"/>
                  </a:cubicBezTo>
                  <a:cubicBezTo>
                    <a:pt x="147" y="14"/>
                    <a:pt x="147" y="14"/>
                    <a:pt x="147" y="14"/>
                  </a:cubicBezTo>
                  <a:cubicBezTo>
                    <a:pt x="144" y="12"/>
                    <a:pt x="144" y="12"/>
                    <a:pt x="144" y="12"/>
                  </a:cubicBezTo>
                  <a:cubicBezTo>
                    <a:pt x="142" y="12"/>
                    <a:pt x="142" y="12"/>
                    <a:pt x="142" y="12"/>
                  </a:cubicBezTo>
                  <a:cubicBezTo>
                    <a:pt x="137" y="14"/>
                    <a:pt x="137" y="14"/>
                    <a:pt x="137" y="14"/>
                  </a:cubicBezTo>
                  <a:cubicBezTo>
                    <a:pt x="134" y="15"/>
                    <a:pt x="134" y="15"/>
                    <a:pt x="134" y="15"/>
                  </a:cubicBezTo>
                  <a:cubicBezTo>
                    <a:pt x="130" y="15"/>
                    <a:pt x="130" y="15"/>
                    <a:pt x="130" y="15"/>
                  </a:cubicBezTo>
                  <a:cubicBezTo>
                    <a:pt x="127" y="14"/>
                    <a:pt x="127" y="14"/>
                    <a:pt x="127" y="14"/>
                  </a:cubicBezTo>
                  <a:cubicBezTo>
                    <a:pt x="127" y="12"/>
                    <a:pt x="127" y="12"/>
                    <a:pt x="127" y="12"/>
                  </a:cubicBezTo>
                  <a:cubicBezTo>
                    <a:pt x="126" y="12"/>
                    <a:pt x="126" y="12"/>
                    <a:pt x="126" y="12"/>
                  </a:cubicBezTo>
                  <a:cubicBezTo>
                    <a:pt x="124" y="14"/>
                    <a:pt x="124" y="14"/>
                    <a:pt x="124" y="14"/>
                  </a:cubicBezTo>
                  <a:cubicBezTo>
                    <a:pt x="121" y="12"/>
                    <a:pt x="121" y="12"/>
                    <a:pt x="121" y="12"/>
                  </a:cubicBezTo>
                  <a:cubicBezTo>
                    <a:pt x="117" y="10"/>
                    <a:pt x="117" y="10"/>
                    <a:pt x="117" y="10"/>
                  </a:cubicBezTo>
                  <a:cubicBezTo>
                    <a:pt x="114" y="10"/>
                    <a:pt x="114" y="10"/>
                    <a:pt x="114" y="10"/>
                  </a:cubicBezTo>
                  <a:cubicBezTo>
                    <a:pt x="113" y="10"/>
                    <a:pt x="113" y="10"/>
                    <a:pt x="113" y="10"/>
                  </a:cubicBezTo>
                  <a:cubicBezTo>
                    <a:pt x="111" y="11"/>
                    <a:pt x="111" y="11"/>
                    <a:pt x="111" y="11"/>
                  </a:cubicBezTo>
                  <a:cubicBezTo>
                    <a:pt x="110" y="10"/>
                    <a:pt x="110" y="10"/>
                    <a:pt x="110" y="10"/>
                  </a:cubicBezTo>
                  <a:cubicBezTo>
                    <a:pt x="109" y="7"/>
                    <a:pt x="109" y="7"/>
                    <a:pt x="109" y="7"/>
                  </a:cubicBezTo>
                  <a:cubicBezTo>
                    <a:pt x="107" y="4"/>
                    <a:pt x="107" y="4"/>
                    <a:pt x="107" y="4"/>
                  </a:cubicBezTo>
                  <a:cubicBezTo>
                    <a:pt x="106" y="4"/>
                    <a:pt x="106" y="4"/>
                    <a:pt x="106" y="4"/>
                  </a:cubicBezTo>
                  <a:cubicBezTo>
                    <a:pt x="104" y="4"/>
                    <a:pt x="104" y="4"/>
                    <a:pt x="104" y="4"/>
                  </a:cubicBezTo>
                  <a:cubicBezTo>
                    <a:pt x="103" y="5"/>
                    <a:pt x="103" y="5"/>
                    <a:pt x="103" y="5"/>
                  </a:cubicBezTo>
                  <a:cubicBezTo>
                    <a:pt x="100" y="4"/>
                    <a:pt x="100" y="4"/>
                    <a:pt x="100" y="4"/>
                  </a:cubicBezTo>
                  <a:cubicBezTo>
                    <a:pt x="97" y="2"/>
                    <a:pt x="97" y="2"/>
                    <a:pt x="97" y="2"/>
                  </a:cubicBezTo>
                  <a:cubicBezTo>
                    <a:pt x="96" y="1"/>
                    <a:pt x="96" y="1"/>
                    <a:pt x="96" y="1"/>
                  </a:cubicBezTo>
                  <a:cubicBezTo>
                    <a:pt x="97" y="0"/>
                    <a:pt x="97" y="0"/>
                    <a:pt x="97" y="0"/>
                  </a:cubicBezTo>
                  <a:cubicBezTo>
                    <a:pt x="94" y="0"/>
                    <a:pt x="94" y="0"/>
                    <a:pt x="94" y="0"/>
                  </a:cubicBezTo>
                  <a:cubicBezTo>
                    <a:pt x="93" y="1"/>
                    <a:pt x="93" y="1"/>
                    <a:pt x="93" y="1"/>
                  </a:cubicBezTo>
                  <a:cubicBezTo>
                    <a:pt x="88" y="1"/>
                    <a:pt x="88" y="1"/>
                    <a:pt x="88" y="1"/>
                  </a:cubicBezTo>
                  <a:cubicBezTo>
                    <a:pt x="86" y="1"/>
                    <a:pt x="86" y="1"/>
                    <a:pt x="86" y="1"/>
                  </a:cubicBezTo>
                  <a:cubicBezTo>
                    <a:pt x="80" y="1"/>
                    <a:pt x="80" y="1"/>
                    <a:pt x="80" y="1"/>
                  </a:cubicBezTo>
                  <a:cubicBezTo>
                    <a:pt x="73" y="1"/>
                    <a:pt x="73" y="1"/>
                    <a:pt x="73" y="1"/>
                  </a:cubicBezTo>
                  <a:cubicBezTo>
                    <a:pt x="67" y="4"/>
                    <a:pt x="67" y="4"/>
                    <a:pt x="67" y="4"/>
                  </a:cubicBezTo>
                  <a:cubicBezTo>
                    <a:pt x="61" y="7"/>
                    <a:pt x="61" y="7"/>
                    <a:pt x="61" y="7"/>
                  </a:cubicBezTo>
                  <a:cubicBezTo>
                    <a:pt x="58" y="8"/>
                    <a:pt x="58" y="8"/>
                    <a:pt x="58" y="8"/>
                  </a:cubicBezTo>
                  <a:cubicBezTo>
                    <a:pt x="56" y="10"/>
                    <a:pt x="56" y="10"/>
                    <a:pt x="56" y="10"/>
                  </a:cubicBezTo>
                  <a:cubicBezTo>
                    <a:pt x="56" y="12"/>
                    <a:pt x="56" y="12"/>
                    <a:pt x="56" y="12"/>
                  </a:cubicBezTo>
                  <a:cubicBezTo>
                    <a:pt x="53" y="12"/>
                    <a:pt x="53" y="12"/>
                    <a:pt x="53" y="12"/>
                  </a:cubicBezTo>
                  <a:cubicBezTo>
                    <a:pt x="48" y="12"/>
                    <a:pt x="48" y="12"/>
                    <a:pt x="48" y="12"/>
                  </a:cubicBezTo>
                  <a:cubicBezTo>
                    <a:pt x="43" y="12"/>
                    <a:pt x="43" y="12"/>
                    <a:pt x="43" y="12"/>
                  </a:cubicBezTo>
                  <a:cubicBezTo>
                    <a:pt x="38" y="12"/>
                    <a:pt x="38" y="12"/>
                    <a:pt x="38" y="12"/>
                  </a:cubicBezTo>
                  <a:cubicBezTo>
                    <a:pt x="34" y="11"/>
                    <a:pt x="34" y="11"/>
                    <a:pt x="34" y="11"/>
                  </a:cubicBezTo>
                  <a:cubicBezTo>
                    <a:pt x="31" y="12"/>
                    <a:pt x="31" y="12"/>
                    <a:pt x="31" y="12"/>
                  </a:cubicBezTo>
                  <a:cubicBezTo>
                    <a:pt x="30" y="14"/>
                    <a:pt x="30" y="14"/>
                    <a:pt x="30" y="14"/>
                  </a:cubicBezTo>
                  <a:cubicBezTo>
                    <a:pt x="31" y="15"/>
                    <a:pt x="31" y="15"/>
                    <a:pt x="31" y="15"/>
                  </a:cubicBezTo>
                  <a:cubicBezTo>
                    <a:pt x="33" y="17"/>
                    <a:pt x="33" y="17"/>
                    <a:pt x="33" y="17"/>
                  </a:cubicBezTo>
                  <a:cubicBezTo>
                    <a:pt x="35" y="17"/>
                    <a:pt x="35" y="17"/>
                    <a:pt x="35" y="17"/>
                  </a:cubicBezTo>
                  <a:cubicBezTo>
                    <a:pt x="40" y="18"/>
                    <a:pt x="40" y="18"/>
                    <a:pt x="40" y="18"/>
                  </a:cubicBezTo>
                  <a:cubicBezTo>
                    <a:pt x="34" y="18"/>
                    <a:pt x="34" y="18"/>
                    <a:pt x="34" y="18"/>
                  </a:cubicBezTo>
                  <a:cubicBezTo>
                    <a:pt x="31" y="18"/>
                    <a:pt x="31" y="18"/>
                    <a:pt x="31" y="18"/>
                  </a:cubicBezTo>
                  <a:cubicBezTo>
                    <a:pt x="28" y="21"/>
                    <a:pt x="28" y="21"/>
                    <a:pt x="28" y="21"/>
                  </a:cubicBezTo>
                  <a:cubicBezTo>
                    <a:pt x="31" y="21"/>
                    <a:pt x="31" y="21"/>
                    <a:pt x="31" y="21"/>
                  </a:cubicBezTo>
                  <a:cubicBezTo>
                    <a:pt x="33" y="21"/>
                    <a:pt x="33" y="21"/>
                    <a:pt x="33" y="21"/>
                  </a:cubicBezTo>
                  <a:cubicBezTo>
                    <a:pt x="30" y="22"/>
                    <a:pt x="30" y="22"/>
                    <a:pt x="30" y="22"/>
                  </a:cubicBezTo>
                  <a:cubicBezTo>
                    <a:pt x="28" y="22"/>
                    <a:pt x="28" y="22"/>
                    <a:pt x="28" y="22"/>
                  </a:cubicBezTo>
                  <a:cubicBezTo>
                    <a:pt x="24" y="22"/>
                    <a:pt x="24" y="22"/>
                    <a:pt x="24" y="22"/>
                  </a:cubicBezTo>
                  <a:cubicBezTo>
                    <a:pt x="21" y="22"/>
                    <a:pt x="21" y="22"/>
                    <a:pt x="21" y="22"/>
                  </a:cubicBezTo>
                  <a:cubicBezTo>
                    <a:pt x="18" y="22"/>
                    <a:pt x="18" y="22"/>
                    <a:pt x="18" y="22"/>
                  </a:cubicBezTo>
                  <a:cubicBezTo>
                    <a:pt x="20" y="21"/>
                    <a:pt x="20" y="21"/>
                    <a:pt x="20" y="21"/>
                  </a:cubicBezTo>
                  <a:cubicBezTo>
                    <a:pt x="15" y="21"/>
                    <a:pt x="15" y="21"/>
                    <a:pt x="15" y="21"/>
                  </a:cubicBezTo>
                  <a:cubicBezTo>
                    <a:pt x="17" y="22"/>
                    <a:pt x="17" y="22"/>
                    <a:pt x="17" y="22"/>
                  </a:cubicBezTo>
                  <a:cubicBezTo>
                    <a:pt x="13" y="22"/>
                    <a:pt x="13" y="22"/>
                    <a:pt x="13" y="22"/>
                  </a:cubicBezTo>
                  <a:cubicBezTo>
                    <a:pt x="11" y="21"/>
                    <a:pt x="11" y="21"/>
                    <a:pt x="11" y="21"/>
                  </a:cubicBezTo>
                  <a:cubicBezTo>
                    <a:pt x="10" y="22"/>
                    <a:pt x="10" y="22"/>
                    <a:pt x="10" y="22"/>
                  </a:cubicBezTo>
                  <a:cubicBezTo>
                    <a:pt x="7" y="22"/>
                    <a:pt x="7" y="22"/>
                    <a:pt x="7" y="22"/>
                  </a:cubicBezTo>
                  <a:cubicBezTo>
                    <a:pt x="5" y="22"/>
                    <a:pt x="5" y="22"/>
                    <a:pt x="5" y="22"/>
                  </a:cubicBezTo>
                  <a:cubicBezTo>
                    <a:pt x="2" y="25"/>
                    <a:pt x="2" y="25"/>
                    <a:pt x="2" y="25"/>
                  </a:cubicBezTo>
                  <a:cubicBezTo>
                    <a:pt x="0" y="27"/>
                    <a:pt x="0" y="27"/>
                    <a:pt x="0" y="27"/>
                  </a:cubicBezTo>
                  <a:cubicBezTo>
                    <a:pt x="0" y="31"/>
                    <a:pt x="0" y="31"/>
                    <a:pt x="0" y="31"/>
                  </a:cubicBezTo>
                  <a:cubicBezTo>
                    <a:pt x="0" y="34"/>
                    <a:pt x="0" y="34"/>
                    <a:pt x="0" y="34"/>
                  </a:cubicBezTo>
                  <a:cubicBezTo>
                    <a:pt x="1" y="35"/>
                    <a:pt x="1" y="35"/>
                    <a:pt x="1" y="35"/>
                  </a:cubicBezTo>
                  <a:cubicBezTo>
                    <a:pt x="4" y="34"/>
                    <a:pt x="4" y="34"/>
                    <a:pt x="4" y="34"/>
                  </a:cubicBezTo>
                  <a:cubicBezTo>
                    <a:pt x="7" y="34"/>
                    <a:pt x="7" y="34"/>
                    <a:pt x="7" y="34"/>
                  </a:cubicBezTo>
                  <a:cubicBezTo>
                    <a:pt x="8" y="34"/>
                    <a:pt x="8" y="34"/>
                    <a:pt x="8" y="34"/>
                  </a:cubicBezTo>
                  <a:cubicBezTo>
                    <a:pt x="5" y="37"/>
                    <a:pt x="5" y="37"/>
                    <a:pt x="5" y="37"/>
                  </a:cubicBezTo>
                  <a:cubicBezTo>
                    <a:pt x="7" y="38"/>
                    <a:pt x="7" y="38"/>
                    <a:pt x="7" y="38"/>
                  </a:cubicBezTo>
                  <a:cubicBezTo>
                    <a:pt x="8" y="41"/>
                    <a:pt x="8" y="41"/>
                    <a:pt x="8" y="41"/>
                  </a:cubicBezTo>
                  <a:cubicBezTo>
                    <a:pt x="8" y="43"/>
                    <a:pt x="8" y="43"/>
                    <a:pt x="8" y="43"/>
                  </a:cubicBezTo>
                  <a:cubicBezTo>
                    <a:pt x="10" y="43"/>
                    <a:pt x="10" y="43"/>
                    <a:pt x="10" y="43"/>
                  </a:cubicBezTo>
                  <a:cubicBezTo>
                    <a:pt x="8" y="44"/>
                    <a:pt x="8" y="44"/>
                    <a:pt x="8" y="44"/>
                  </a:cubicBezTo>
                  <a:cubicBezTo>
                    <a:pt x="7" y="45"/>
                    <a:pt x="7" y="45"/>
                    <a:pt x="7" y="45"/>
                  </a:cubicBezTo>
                  <a:cubicBezTo>
                    <a:pt x="10" y="47"/>
                    <a:pt x="10" y="47"/>
                    <a:pt x="10" y="47"/>
                  </a:cubicBezTo>
                  <a:cubicBezTo>
                    <a:pt x="11" y="48"/>
                    <a:pt x="11" y="48"/>
                    <a:pt x="11" y="48"/>
                  </a:cubicBezTo>
                  <a:cubicBezTo>
                    <a:pt x="11" y="50"/>
                    <a:pt x="11" y="50"/>
                    <a:pt x="11" y="50"/>
                  </a:cubicBezTo>
                  <a:cubicBezTo>
                    <a:pt x="8" y="50"/>
                    <a:pt x="8" y="50"/>
                    <a:pt x="8" y="50"/>
                  </a:cubicBezTo>
                  <a:cubicBezTo>
                    <a:pt x="7" y="50"/>
                    <a:pt x="7" y="50"/>
                    <a:pt x="7" y="50"/>
                  </a:cubicBezTo>
                  <a:cubicBezTo>
                    <a:pt x="7" y="51"/>
                    <a:pt x="7" y="51"/>
                    <a:pt x="7" y="51"/>
                  </a:cubicBezTo>
                  <a:cubicBezTo>
                    <a:pt x="8" y="53"/>
                    <a:pt x="8" y="53"/>
                    <a:pt x="8" y="53"/>
                  </a:cubicBezTo>
                  <a:cubicBezTo>
                    <a:pt x="8" y="54"/>
                    <a:pt x="8" y="54"/>
                    <a:pt x="8" y="54"/>
                  </a:cubicBezTo>
                  <a:cubicBezTo>
                    <a:pt x="11" y="54"/>
                    <a:pt x="11" y="54"/>
                    <a:pt x="11" y="54"/>
                  </a:cubicBezTo>
                  <a:cubicBezTo>
                    <a:pt x="14" y="55"/>
                    <a:pt x="14" y="55"/>
                    <a:pt x="14" y="55"/>
                  </a:cubicBezTo>
                  <a:cubicBezTo>
                    <a:pt x="14" y="57"/>
                    <a:pt x="14" y="57"/>
                    <a:pt x="14" y="57"/>
                  </a:cubicBezTo>
                  <a:cubicBezTo>
                    <a:pt x="14" y="58"/>
                    <a:pt x="14" y="58"/>
                    <a:pt x="14" y="58"/>
                  </a:cubicBezTo>
                  <a:cubicBezTo>
                    <a:pt x="11" y="60"/>
                    <a:pt x="11" y="60"/>
                    <a:pt x="11" y="60"/>
                  </a:cubicBezTo>
                  <a:cubicBezTo>
                    <a:pt x="13" y="60"/>
                    <a:pt x="13" y="60"/>
                    <a:pt x="13" y="60"/>
                  </a:cubicBezTo>
                  <a:cubicBezTo>
                    <a:pt x="14" y="63"/>
                    <a:pt x="14" y="63"/>
                    <a:pt x="14" y="63"/>
                  </a:cubicBezTo>
                  <a:cubicBezTo>
                    <a:pt x="14" y="64"/>
                    <a:pt x="14" y="64"/>
                    <a:pt x="14" y="64"/>
                  </a:cubicBezTo>
                  <a:cubicBezTo>
                    <a:pt x="15" y="63"/>
                    <a:pt x="15" y="63"/>
                    <a:pt x="15" y="63"/>
                  </a:cubicBezTo>
                  <a:cubicBezTo>
                    <a:pt x="17" y="64"/>
                    <a:pt x="17" y="64"/>
                    <a:pt x="17" y="64"/>
                  </a:cubicBezTo>
                  <a:cubicBezTo>
                    <a:pt x="17" y="67"/>
                    <a:pt x="17" y="67"/>
                    <a:pt x="17" y="67"/>
                  </a:cubicBezTo>
                  <a:cubicBezTo>
                    <a:pt x="15" y="67"/>
                    <a:pt x="15" y="67"/>
                    <a:pt x="15" y="67"/>
                  </a:cubicBezTo>
                  <a:cubicBezTo>
                    <a:pt x="14" y="67"/>
                    <a:pt x="14" y="67"/>
                    <a:pt x="14" y="67"/>
                  </a:cubicBezTo>
                  <a:cubicBezTo>
                    <a:pt x="15" y="68"/>
                    <a:pt x="15" y="68"/>
                    <a:pt x="15" y="68"/>
                  </a:cubicBezTo>
                  <a:cubicBezTo>
                    <a:pt x="17" y="68"/>
                    <a:pt x="17" y="68"/>
                    <a:pt x="17" y="68"/>
                  </a:cubicBezTo>
                  <a:cubicBezTo>
                    <a:pt x="20" y="67"/>
                    <a:pt x="20" y="67"/>
                    <a:pt x="20" y="67"/>
                  </a:cubicBezTo>
                  <a:cubicBezTo>
                    <a:pt x="25" y="68"/>
                    <a:pt x="25" y="68"/>
                    <a:pt x="25" y="68"/>
                  </a:cubicBezTo>
                  <a:cubicBezTo>
                    <a:pt x="24" y="70"/>
                    <a:pt x="24" y="70"/>
                    <a:pt x="24" y="70"/>
                  </a:cubicBezTo>
                  <a:cubicBezTo>
                    <a:pt x="23" y="71"/>
                    <a:pt x="23" y="71"/>
                    <a:pt x="23" y="71"/>
                  </a:cubicBezTo>
                  <a:cubicBezTo>
                    <a:pt x="21" y="71"/>
                    <a:pt x="21" y="71"/>
                    <a:pt x="21" y="71"/>
                  </a:cubicBezTo>
                  <a:cubicBezTo>
                    <a:pt x="18" y="71"/>
                    <a:pt x="18" y="71"/>
                    <a:pt x="18" y="71"/>
                  </a:cubicBezTo>
                  <a:cubicBezTo>
                    <a:pt x="17" y="73"/>
                    <a:pt x="17" y="73"/>
                    <a:pt x="17" y="73"/>
                  </a:cubicBezTo>
                  <a:cubicBezTo>
                    <a:pt x="20" y="73"/>
                    <a:pt x="20" y="73"/>
                    <a:pt x="20" y="73"/>
                  </a:cubicBezTo>
                  <a:cubicBezTo>
                    <a:pt x="24" y="71"/>
                    <a:pt x="24" y="71"/>
                    <a:pt x="24" y="71"/>
                  </a:cubicBezTo>
                  <a:cubicBezTo>
                    <a:pt x="23" y="73"/>
                    <a:pt x="23" y="73"/>
                    <a:pt x="23" y="73"/>
                  </a:cubicBezTo>
                  <a:cubicBezTo>
                    <a:pt x="24" y="73"/>
                    <a:pt x="24" y="73"/>
                    <a:pt x="24" y="73"/>
                  </a:cubicBezTo>
                  <a:cubicBezTo>
                    <a:pt x="24" y="74"/>
                    <a:pt x="24" y="74"/>
                    <a:pt x="24" y="74"/>
                  </a:cubicBezTo>
                  <a:cubicBezTo>
                    <a:pt x="25" y="73"/>
                    <a:pt x="25" y="73"/>
                    <a:pt x="25" y="73"/>
                  </a:cubicBezTo>
                  <a:cubicBezTo>
                    <a:pt x="28" y="70"/>
                    <a:pt x="28" y="70"/>
                    <a:pt x="28" y="70"/>
                  </a:cubicBezTo>
                  <a:cubicBezTo>
                    <a:pt x="30" y="71"/>
                    <a:pt x="30" y="71"/>
                    <a:pt x="30" y="71"/>
                  </a:cubicBezTo>
                  <a:cubicBezTo>
                    <a:pt x="33" y="73"/>
                    <a:pt x="33" y="73"/>
                    <a:pt x="33" y="73"/>
                  </a:cubicBezTo>
                  <a:cubicBezTo>
                    <a:pt x="34" y="73"/>
                    <a:pt x="34" y="73"/>
                    <a:pt x="34" y="73"/>
                  </a:cubicBezTo>
                  <a:cubicBezTo>
                    <a:pt x="35" y="73"/>
                    <a:pt x="35" y="73"/>
                    <a:pt x="35" y="73"/>
                  </a:cubicBezTo>
                  <a:cubicBezTo>
                    <a:pt x="35" y="74"/>
                    <a:pt x="35" y="74"/>
                    <a:pt x="35" y="74"/>
                  </a:cubicBezTo>
                  <a:cubicBezTo>
                    <a:pt x="37" y="76"/>
                    <a:pt x="37" y="76"/>
                    <a:pt x="37" y="76"/>
                  </a:cubicBezTo>
                  <a:cubicBezTo>
                    <a:pt x="38" y="78"/>
                    <a:pt x="38" y="78"/>
                    <a:pt x="38" y="78"/>
                  </a:cubicBezTo>
                  <a:cubicBezTo>
                    <a:pt x="41" y="80"/>
                    <a:pt x="41" y="80"/>
                    <a:pt x="41" y="80"/>
                  </a:cubicBezTo>
                  <a:cubicBezTo>
                    <a:pt x="44" y="80"/>
                    <a:pt x="44" y="80"/>
                    <a:pt x="44" y="80"/>
                  </a:cubicBezTo>
                  <a:cubicBezTo>
                    <a:pt x="47" y="78"/>
                    <a:pt x="47" y="78"/>
                    <a:pt x="47" y="78"/>
                  </a:cubicBezTo>
                  <a:cubicBezTo>
                    <a:pt x="48" y="78"/>
                    <a:pt x="48" y="78"/>
                    <a:pt x="48" y="78"/>
                  </a:cubicBezTo>
                  <a:cubicBezTo>
                    <a:pt x="50" y="78"/>
                    <a:pt x="50" y="78"/>
                    <a:pt x="50" y="78"/>
                  </a:cubicBezTo>
                  <a:cubicBezTo>
                    <a:pt x="51" y="78"/>
                    <a:pt x="51" y="78"/>
                    <a:pt x="51" y="78"/>
                  </a:cubicBezTo>
                  <a:cubicBezTo>
                    <a:pt x="53" y="76"/>
                    <a:pt x="53" y="76"/>
                    <a:pt x="53" y="76"/>
                  </a:cubicBezTo>
                  <a:cubicBezTo>
                    <a:pt x="53" y="73"/>
                    <a:pt x="53" y="73"/>
                    <a:pt x="53" y="73"/>
                  </a:cubicBezTo>
                  <a:cubicBezTo>
                    <a:pt x="53" y="71"/>
                    <a:pt x="53" y="71"/>
                    <a:pt x="53" y="71"/>
                  </a:cubicBezTo>
                  <a:cubicBezTo>
                    <a:pt x="54" y="70"/>
                    <a:pt x="54" y="70"/>
                    <a:pt x="54" y="70"/>
                  </a:cubicBezTo>
                  <a:cubicBezTo>
                    <a:pt x="58" y="70"/>
                    <a:pt x="58" y="70"/>
                    <a:pt x="58" y="70"/>
                  </a:cubicBezTo>
                  <a:cubicBezTo>
                    <a:pt x="63" y="73"/>
                    <a:pt x="63" y="73"/>
                    <a:pt x="63" y="73"/>
                  </a:cubicBezTo>
                  <a:cubicBezTo>
                    <a:pt x="68" y="74"/>
                    <a:pt x="68" y="74"/>
                    <a:pt x="68" y="74"/>
                  </a:cubicBezTo>
                  <a:cubicBezTo>
                    <a:pt x="71" y="77"/>
                    <a:pt x="71" y="77"/>
                    <a:pt x="71" y="77"/>
                  </a:cubicBezTo>
                  <a:cubicBezTo>
                    <a:pt x="76" y="81"/>
                    <a:pt x="76" y="81"/>
                    <a:pt x="76" y="81"/>
                  </a:cubicBezTo>
                  <a:cubicBezTo>
                    <a:pt x="78" y="81"/>
                    <a:pt x="78" y="81"/>
                    <a:pt x="78" y="81"/>
                  </a:cubicBezTo>
                  <a:cubicBezTo>
                    <a:pt x="81" y="81"/>
                    <a:pt x="81" y="81"/>
                    <a:pt x="81" y="81"/>
                  </a:cubicBezTo>
                  <a:cubicBezTo>
                    <a:pt x="84" y="80"/>
                    <a:pt x="84" y="80"/>
                    <a:pt x="84" y="80"/>
                  </a:cubicBezTo>
                  <a:cubicBezTo>
                    <a:pt x="87" y="80"/>
                    <a:pt x="87" y="80"/>
                    <a:pt x="87" y="80"/>
                  </a:cubicBezTo>
                  <a:cubicBezTo>
                    <a:pt x="88" y="80"/>
                    <a:pt x="88" y="80"/>
                    <a:pt x="88" y="80"/>
                  </a:cubicBezTo>
                  <a:cubicBezTo>
                    <a:pt x="90" y="78"/>
                    <a:pt x="90" y="78"/>
                    <a:pt x="90" y="78"/>
                  </a:cubicBezTo>
                  <a:cubicBezTo>
                    <a:pt x="91" y="78"/>
                    <a:pt x="91" y="78"/>
                    <a:pt x="91" y="78"/>
                  </a:cubicBezTo>
                  <a:cubicBezTo>
                    <a:pt x="94" y="73"/>
                    <a:pt x="94" y="73"/>
                    <a:pt x="94" y="73"/>
                  </a:cubicBezTo>
                  <a:cubicBezTo>
                    <a:pt x="97" y="71"/>
                    <a:pt x="97" y="71"/>
                    <a:pt x="97" y="71"/>
                  </a:cubicBezTo>
                  <a:cubicBezTo>
                    <a:pt x="100" y="71"/>
                    <a:pt x="100" y="71"/>
                    <a:pt x="100" y="71"/>
                  </a:cubicBezTo>
                  <a:cubicBezTo>
                    <a:pt x="107" y="74"/>
                    <a:pt x="107" y="74"/>
                    <a:pt x="107" y="74"/>
                  </a:cubicBezTo>
                  <a:cubicBezTo>
                    <a:pt x="109" y="73"/>
                    <a:pt x="109" y="73"/>
                    <a:pt x="109" y="73"/>
                  </a:cubicBezTo>
                  <a:cubicBezTo>
                    <a:pt x="110" y="71"/>
                    <a:pt x="110" y="71"/>
                    <a:pt x="110" y="71"/>
                  </a:cubicBezTo>
                  <a:cubicBezTo>
                    <a:pt x="113" y="70"/>
                    <a:pt x="113" y="70"/>
                    <a:pt x="113" y="70"/>
                  </a:cubicBezTo>
                  <a:cubicBezTo>
                    <a:pt x="114" y="70"/>
                    <a:pt x="114" y="70"/>
                    <a:pt x="114" y="70"/>
                  </a:cubicBezTo>
                  <a:cubicBezTo>
                    <a:pt x="116" y="71"/>
                    <a:pt x="116" y="71"/>
                    <a:pt x="116" y="71"/>
                  </a:cubicBezTo>
                  <a:cubicBezTo>
                    <a:pt x="116" y="73"/>
                    <a:pt x="116" y="73"/>
                    <a:pt x="116" y="73"/>
                  </a:cubicBezTo>
                  <a:cubicBezTo>
                    <a:pt x="114" y="76"/>
                    <a:pt x="114" y="76"/>
                    <a:pt x="114" y="76"/>
                  </a:cubicBezTo>
                  <a:cubicBezTo>
                    <a:pt x="113" y="77"/>
                    <a:pt x="113" y="77"/>
                    <a:pt x="113" y="77"/>
                  </a:cubicBezTo>
                  <a:cubicBezTo>
                    <a:pt x="111" y="78"/>
                    <a:pt x="111" y="78"/>
                    <a:pt x="111" y="78"/>
                  </a:cubicBezTo>
                  <a:cubicBezTo>
                    <a:pt x="113" y="78"/>
                    <a:pt x="113" y="78"/>
                    <a:pt x="113" y="78"/>
                  </a:cubicBezTo>
                  <a:cubicBezTo>
                    <a:pt x="114" y="81"/>
                    <a:pt x="114" y="81"/>
                    <a:pt x="114" y="81"/>
                  </a:cubicBezTo>
                  <a:cubicBezTo>
                    <a:pt x="114" y="83"/>
                    <a:pt x="114" y="83"/>
                    <a:pt x="114" y="83"/>
                  </a:cubicBezTo>
                  <a:cubicBezTo>
                    <a:pt x="116" y="84"/>
                    <a:pt x="116" y="84"/>
                    <a:pt x="116" y="84"/>
                  </a:cubicBezTo>
                  <a:cubicBezTo>
                    <a:pt x="118" y="82"/>
                    <a:pt x="118" y="82"/>
                    <a:pt x="118" y="82"/>
                  </a:cubicBezTo>
                  <a:cubicBezTo>
                    <a:pt x="118" y="82"/>
                    <a:pt x="118" y="82"/>
                    <a:pt x="118" y="82"/>
                  </a:cubicBezTo>
                  <a:cubicBezTo>
                    <a:pt x="119" y="81"/>
                    <a:pt x="119" y="81"/>
                    <a:pt x="119" y="81"/>
                  </a:cubicBezTo>
                  <a:cubicBezTo>
                    <a:pt x="119" y="78"/>
                    <a:pt x="119" y="78"/>
                    <a:pt x="119" y="78"/>
                  </a:cubicBezTo>
                  <a:cubicBezTo>
                    <a:pt x="121" y="78"/>
                    <a:pt x="121" y="78"/>
                    <a:pt x="121" y="78"/>
                  </a:cubicBezTo>
                  <a:cubicBezTo>
                    <a:pt x="120" y="74"/>
                    <a:pt x="120" y="74"/>
                    <a:pt x="120" y="74"/>
                  </a:cubicBezTo>
                  <a:cubicBezTo>
                    <a:pt x="120" y="73"/>
                    <a:pt x="120" y="73"/>
                    <a:pt x="120" y="73"/>
                  </a:cubicBezTo>
                  <a:cubicBezTo>
                    <a:pt x="121" y="71"/>
                    <a:pt x="121" y="71"/>
                    <a:pt x="121" y="71"/>
                  </a:cubicBezTo>
                  <a:cubicBezTo>
                    <a:pt x="124" y="71"/>
                    <a:pt x="124" y="71"/>
                    <a:pt x="124" y="71"/>
                  </a:cubicBezTo>
                  <a:cubicBezTo>
                    <a:pt x="126" y="73"/>
                    <a:pt x="126" y="73"/>
                    <a:pt x="126" y="73"/>
                  </a:cubicBezTo>
                  <a:cubicBezTo>
                    <a:pt x="127" y="73"/>
                    <a:pt x="127" y="73"/>
                    <a:pt x="127" y="73"/>
                  </a:cubicBezTo>
                  <a:cubicBezTo>
                    <a:pt x="133" y="71"/>
                    <a:pt x="133" y="71"/>
                    <a:pt x="133" y="71"/>
                  </a:cubicBezTo>
                  <a:cubicBezTo>
                    <a:pt x="137" y="70"/>
                    <a:pt x="137" y="70"/>
                    <a:pt x="137" y="70"/>
                  </a:cubicBezTo>
                  <a:cubicBezTo>
                    <a:pt x="140" y="70"/>
                    <a:pt x="140" y="70"/>
                    <a:pt x="140" y="70"/>
                  </a:cubicBezTo>
                  <a:cubicBezTo>
                    <a:pt x="143" y="71"/>
                    <a:pt x="143" y="71"/>
                    <a:pt x="143" y="71"/>
                  </a:cubicBezTo>
                  <a:cubicBezTo>
                    <a:pt x="144" y="73"/>
                    <a:pt x="144" y="73"/>
                    <a:pt x="144" y="73"/>
                  </a:cubicBezTo>
                  <a:cubicBezTo>
                    <a:pt x="149" y="73"/>
                    <a:pt x="149" y="73"/>
                    <a:pt x="149" y="73"/>
                  </a:cubicBezTo>
                  <a:cubicBezTo>
                    <a:pt x="152" y="73"/>
                    <a:pt x="152" y="73"/>
                    <a:pt x="152" y="73"/>
                  </a:cubicBezTo>
                  <a:cubicBezTo>
                    <a:pt x="159" y="70"/>
                    <a:pt x="159" y="70"/>
                    <a:pt x="159" y="70"/>
                  </a:cubicBezTo>
                  <a:cubicBezTo>
                    <a:pt x="164" y="67"/>
                    <a:pt x="164" y="67"/>
                    <a:pt x="164" y="67"/>
                  </a:cubicBezTo>
                  <a:cubicBezTo>
                    <a:pt x="167" y="67"/>
                    <a:pt x="167" y="67"/>
                    <a:pt x="167" y="67"/>
                  </a:cubicBezTo>
                  <a:cubicBezTo>
                    <a:pt x="172" y="67"/>
                    <a:pt x="172" y="67"/>
                    <a:pt x="172" y="67"/>
                  </a:cubicBezTo>
                  <a:cubicBezTo>
                    <a:pt x="174" y="67"/>
                    <a:pt x="174" y="67"/>
                    <a:pt x="174" y="67"/>
                  </a:cubicBezTo>
                  <a:cubicBezTo>
                    <a:pt x="179" y="67"/>
                    <a:pt x="179" y="67"/>
                    <a:pt x="179" y="67"/>
                  </a:cubicBezTo>
                  <a:cubicBezTo>
                    <a:pt x="183" y="64"/>
                    <a:pt x="183" y="64"/>
                    <a:pt x="183" y="64"/>
                  </a:cubicBezTo>
                  <a:cubicBezTo>
                    <a:pt x="185" y="64"/>
                    <a:pt x="185" y="64"/>
                    <a:pt x="185" y="64"/>
                  </a:cubicBezTo>
                  <a:cubicBezTo>
                    <a:pt x="185" y="66"/>
                    <a:pt x="185" y="66"/>
                    <a:pt x="185" y="66"/>
                  </a:cubicBezTo>
                  <a:cubicBezTo>
                    <a:pt x="185" y="67"/>
                    <a:pt x="185" y="67"/>
                    <a:pt x="185" y="67"/>
                  </a:cubicBezTo>
                  <a:cubicBezTo>
                    <a:pt x="186" y="67"/>
                    <a:pt x="186" y="67"/>
                    <a:pt x="186" y="67"/>
                  </a:cubicBezTo>
                  <a:cubicBezTo>
                    <a:pt x="186" y="67"/>
                    <a:pt x="186" y="67"/>
                    <a:pt x="186" y="67"/>
                  </a:cubicBezTo>
                  <a:cubicBezTo>
                    <a:pt x="187" y="65"/>
                    <a:pt x="187" y="65"/>
                    <a:pt x="187" y="65"/>
                  </a:cubicBezTo>
                  <a:cubicBezTo>
                    <a:pt x="189" y="64"/>
                    <a:pt x="189" y="64"/>
                    <a:pt x="189" y="64"/>
                  </a:cubicBezTo>
                  <a:cubicBezTo>
                    <a:pt x="192" y="63"/>
                    <a:pt x="192" y="63"/>
                    <a:pt x="192" y="63"/>
                  </a:cubicBezTo>
                  <a:cubicBezTo>
                    <a:pt x="196" y="64"/>
                    <a:pt x="196" y="64"/>
                    <a:pt x="196" y="64"/>
                  </a:cubicBezTo>
                  <a:cubicBezTo>
                    <a:pt x="199" y="65"/>
                    <a:pt x="199" y="65"/>
                    <a:pt x="199" y="65"/>
                  </a:cubicBezTo>
                  <a:cubicBezTo>
                    <a:pt x="202" y="65"/>
                    <a:pt x="202" y="65"/>
                    <a:pt x="202" y="65"/>
                  </a:cubicBezTo>
                  <a:cubicBezTo>
                    <a:pt x="203" y="64"/>
                    <a:pt x="203" y="64"/>
                    <a:pt x="203" y="64"/>
                  </a:cubicBezTo>
                  <a:cubicBezTo>
                    <a:pt x="205" y="64"/>
                    <a:pt x="205" y="64"/>
                    <a:pt x="205" y="64"/>
                  </a:cubicBezTo>
                  <a:cubicBezTo>
                    <a:pt x="206" y="65"/>
                    <a:pt x="206" y="65"/>
                    <a:pt x="206" y="65"/>
                  </a:cubicBezTo>
                  <a:cubicBezTo>
                    <a:pt x="206" y="67"/>
                    <a:pt x="206" y="67"/>
                    <a:pt x="206" y="67"/>
                  </a:cubicBezTo>
                  <a:cubicBezTo>
                    <a:pt x="206" y="68"/>
                    <a:pt x="206" y="68"/>
                    <a:pt x="206" y="68"/>
                  </a:cubicBezTo>
                  <a:cubicBezTo>
                    <a:pt x="209" y="67"/>
                    <a:pt x="209" y="67"/>
                    <a:pt x="209" y="67"/>
                  </a:cubicBezTo>
                  <a:cubicBezTo>
                    <a:pt x="210" y="65"/>
                    <a:pt x="210" y="65"/>
                    <a:pt x="210" y="65"/>
                  </a:cubicBezTo>
                  <a:cubicBezTo>
                    <a:pt x="212" y="67"/>
                    <a:pt x="212" y="67"/>
                    <a:pt x="212" y="67"/>
                  </a:cubicBezTo>
                  <a:cubicBezTo>
                    <a:pt x="213" y="68"/>
                    <a:pt x="213" y="68"/>
                    <a:pt x="213" y="68"/>
                  </a:cubicBezTo>
                  <a:lnTo>
                    <a:pt x="212" y="65"/>
                  </a:lnTo>
                  <a:close/>
                </a:path>
              </a:pathLst>
            </a:custGeom>
            <a:grpFill/>
            <a:ln>
              <a:noFill/>
            </a:ln>
          </p:spPr>
          <p:txBody>
            <a:bodyPr vert="horz" wrap="square" lIns="45720" tIns="22860" rIns="45720" bIns="2286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prstClr val="black"/>
                </a:solidFill>
                <a:effectLst/>
                <a:uLnTx/>
                <a:uFillTx/>
                <a:latin typeface="Calibri"/>
                <a:ea typeface="+mn-ea"/>
                <a:cs typeface="+mn-cs"/>
              </a:endParaRPr>
            </a:p>
          </p:txBody>
        </p:sp>
      </p:grpSp>
      <p:sp>
        <p:nvSpPr>
          <p:cNvPr id="2" name="Textfeld 1">
            <a:extLst>
              <a:ext uri="{FF2B5EF4-FFF2-40B4-BE49-F238E27FC236}">
                <a16:creationId xmlns:a16="http://schemas.microsoft.com/office/drawing/2014/main" id="{56E29171-BBF2-4534-8F26-40FD3CD0CB5F}"/>
              </a:ext>
            </a:extLst>
          </p:cNvPr>
          <p:cNvSpPr txBox="1"/>
          <p:nvPr/>
        </p:nvSpPr>
        <p:spPr>
          <a:xfrm>
            <a:off x="574138" y="4928566"/>
            <a:ext cx="232855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European countries with CB/discharge   (as of 2016)</a:t>
            </a:r>
          </a:p>
        </p:txBody>
      </p:sp>
    </p:spTree>
    <p:extLst>
      <p:ext uri="{BB962C8B-B14F-4D97-AF65-F5344CB8AC3E}">
        <p14:creationId xmlns:p14="http://schemas.microsoft.com/office/powerpoint/2010/main" val="2911826815"/>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Grafik 1">
            <a:extLst>
              <a:ext uri="{FF2B5EF4-FFF2-40B4-BE49-F238E27FC236}">
                <a16:creationId xmlns:a16="http://schemas.microsoft.com/office/drawing/2014/main" id="{6C98E95D-DA2B-40E6-A842-BBFB1FA51ECA}"/>
              </a:ext>
            </a:extLst>
          </p:cNvPr>
          <p:cNvPicPr>
            <a:picLocks noChangeAspect="1"/>
          </p:cNvPicPr>
          <p:nvPr/>
        </p:nvPicPr>
        <p:blipFill>
          <a:blip r:embed="rId3"/>
          <a:stretch>
            <a:fillRect/>
          </a:stretch>
        </p:blipFill>
        <p:spPr>
          <a:xfrm>
            <a:off x="1775636" y="1881962"/>
            <a:ext cx="7368363" cy="4976037"/>
          </a:xfrm>
          <a:prstGeom prst="rect">
            <a:avLst/>
          </a:prstGeom>
        </p:spPr>
      </p:pic>
      <p:sp>
        <p:nvSpPr>
          <p:cNvPr id="3" name="Content Placeholder 2"/>
          <p:cNvSpPr>
            <a:spLocks noGrp="1"/>
          </p:cNvSpPr>
          <p:nvPr>
            <p:ph idx="1"/>
          </p:nvPr>
        </p:nvSpPr>
        <p:spPr>
          <a:xfrm>
            <a:off x="457200" y="1446028"/>
            <a:ext cx="8027581" cy="5220585"/>
          </a:xfrm>
        </p:spPr>
        <p:txBody>
          <a:bodyPr>
            <a:normAutofit/>
          </a:bodyPr>
          <a:lstStyle/>
          <a:p>
            <a:pPr marL="0" indent="0">
              <a:spcAft>
                <a:spcPts val="1200"/>
              </a:spcAft>
              <a:buNone/>
            </a:pPr>
            <a:r>
              <a:rPr lang="en-US" sz="2800"/>
              <a:t>But there are large differences between national approaches to CB and the discharge</a:t>
            </a:r>
          </a:p>
          <a:p>
            <a:pPr marL="0" indent="0">
              <a:spcAft>
                <a:spcPts val="1200"/>
              </a:spcAft>
              <a:buNone/>
            </a:pPr>
            <a:endParaRPr lang="en-GB" sz="2200" dirty="0"/>
          </a:p>
        </p:txBody>
      </p:sp>
      <p:sp>
        <p:nvSpPr>
          <p:cNvPr id="4" name="Textfeld 3">
            <a:extLst>
              <a:ext uri="{FF2B5EF4-FFF2-40B4-BE49-F238E27FC236}">
                <a16:creationId xmlns:a16="http://schemas.microsoft.com/office/drawing/2014/main" id="{4B8961EC-0D3F-4C80-95B1-86F04C685C2E}"/>
              </a:ext>
            </a:extLst>
          </p:cNvPr>
          <p:cNvSpPr txBox="1"/>
          <p:nvPr/>
        </p:nvSpPr>
        <p:spPr>
          <a:xfrm>
            <a:off x="457200" y="4631928"/>
            <a:ext cx="1711862" cy="193899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Framework for analysis of national CB regimes</a:t>
            </a:r>
          </a:p>
        </p:txBody>
      </p:sp>
    </p:spTree>
    <p:extLst>
      <p:ext uri="{BB962C8B-B14F-4D97-AF65-F5344CB8AC3E}">
        <p14:creationId xmlns:p14="http://schemas.microsoft.com/office/powerpoint/2010/main" val="294770584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686800" cy="5220585"/>
          </a:xfrm>
        </p:spPr>
        <p:txBody>
          <a:bodyPr>
            <a:normAutofit/>
          </a:bodyPr>
          <a:lstStyle/>
          <a:p>
            <a:pPr marL="0" indent="0">
              <a:spcAft>
                <a:spcPts val="1200"/>
              </a:spcAft>
              <a:buNone/>
            </a:pPr>
            <a:r>
              <a:rPr lang="en-US" sz="2800"/>
              <a:t>These differences between CB regimes are not only technical, but extend to underlying normative principles </a:t>
            </a:r>
            <a:endParaRPr lang="en-GB" sz="2800" dirty="0"/>
          </a:p>
          <a:p>
            <a:pPr marL="0" indent="0">
              <a:spcAft>
                <a:spcPts val="1200"/>
              </a:spcAft>
              <a:buNone/>
            </a:pPr>
            <a:r>
              <a:rPr lang="en-US" sz="2200"/>
              <a:t>‘</a:t>
            </a:r>
            <a:r>
              <a:rPr lang="en-US" sz="2200" b="1"/>
              <a:t>Market model</a:t>
            </a:r>
            <a:r>
              <a:rPr lang="en-US" sz="2200"/>
              <a:t>’: quick reintegration of debtors into credit market – </a:t>
            </a:r>
            <a:r>
              <a:rPr lang="en-US" sz="2200" i="1"/>
              <a:t>heuristic</a:t>
            </a:r>
            <a:r>
              <a:rPr lang="en-US" sz="2200"/>
              <a:t>: creditors as superior risk assessors &amp; bearers [e.g. USA, CAN]</a:t>
            </a:r>
          </a:p>
          <a:p>
            <a:pPr marL="0" indent="0">
              <a:spcAft>
                <a:spcPts val="1200"/>
              </a:spcAft>
              <a:buNone/>
            </a:pPr>
            <a:r>
              <a:rPr lang="en-US" sz="2200"/>
              <a:t>‘</a:t>
            </a:r>
            <a:r>
              <a:rPr lang="en-US" sz="2200" b="1"/>
              <a:t>Restrictions model</a:t>
            </a:r>
            <a:r>
              <a:rPr lang="en-US" sz="2200"/>
              <a:t>’: restrictions/disqualifications for bankrupt debtors – </a:t>
            </a:r>
            <a:r>
              <a:rPr lang="en-US" sz="2200" i="1"/>
              <a:t>heuristic</a:t>
            </a:r>
            <a:r>
              <a:rPr lang="en-US" sz="2200"/>
              <a:t>: origins in criminal law: debtors as deviants [ENG, SCO, AUS, NZL]</a:t>
            </a:r>
          </a:p>
          <a:p>
            <a:pPr marL="0" indent="0">
              <a:spcAft>
                <a:spcPts val="1200"/>
              </a:spcAft>
              <a:buNone/>
            </a:pPr>
            <a:r>
              <a:rPr lang="en-US" sz="2200"/>
              <a:t>‘</a:t>
            </a:r>
            <a:r>
              <a:rPr lang="en-US" sz="2200" b="1"/>
              <a:t>Liability model</a:t>
            </a:r>
            <a:r>
              <a:rPr lang="en-US" sz="2200"/>
              <a:t>’: long payment periods, many obligations for debtors – </a:t>
            </a:r>
            <a:r>
              <a:rPr lang="en-US" sz="2200" i="1"/>
              <a:t>heuristic</a:t>
            </a:r>
            <a:r>
              <a:rPr lang="en-US" sz="2200"/>
              <a:t>: debtors’ liability for debt payment [AUT, GER] </a:t>
            </a:r>
          </a:p>
          <a:p>
            <a:pPr marL="0" indent="0">
              <a:spcAft>
                <a:spcPts val="1200"/>
              </a:spcAft>
              <a:buNone/>
            </a:pPr>
            <a:r>
              <a:rPr lang="en-US" sz="2200"/>
              <a:t>‘</a:t>
            </a:r>
            <a:r>
              <a:rPr lang="en-US" sz="2200" b="1"/>
              <a:t>Mercy model</a:t>
            </a:r>
            <a:r>
              <a:rPr lang="en-US" sz="2200"/>
              <a:t>’: debt relief only after state assessment of debtor’s needs – </a:t>
            </a:r>
            <a:r>
              <a:rPr lang="en-US" sz="2200" i="1"/>
              <a:t>heuristic</a:t>
            </a:r>
            <a:r>
              <a:rPr lang="en-US" sz="2200"/>
              <a:t>: imitation of welfare state [DNK, FIN, NOR, SWE, BEL, FRA]</a:t>
            </a:r>
          </a:p>
        </p:txBody>
      </p:sp>
    </p:spTree>
    <p:extLst>
      <p:ext uri="{BB962C8B-B14F-4D97-AF65-F5344CB8AC3E}">
        <p14:creationId xmlns:p14="http://schemas.microsoft.com/office/powerpoint/2010/main" val="1856553138"/>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Grafik 1">
            <a:extLst>
              <a:ext uri="{FF2B5EF4-FFF2-40B4-BE49-F238E27FC236}">
                <a16:creationId xmlns:a16="http://schemas.microsoft.com/office/drawing/2014/main" id="{19FCF460-4C4C-4331-8FB1-227301746C88}"/>
              </a:ext>
            </a:extLst>
          </p:cNvPr>
          <p:cNvPicPr>
            <a:picLocks noChangeAspect="1"/>
          </p:cNvPicPr>
          <p:nvPr/>
        </p:nvPicPr>
        <p:blipFill>
          <a:blip r:embed="rId3"/>
          <a:stretch>
            <a:fillRect/>
          </a:stretch>
        </p:blipFill>
        <p:spPr>
          <a:xfrm>
            <a:off x="1502737" y="1552353"/>
            <a:ext cx="7641263" cy="5730947"/>
          </a:xfrm>
          <a:prstGeom prst="rect">
            <a:avLst/>
          </a:prstGeom>
        </p:spPr>
      </p:pic>
      <p:sp>
        <p:nvSpPr>
          <p:cNvPr id="3" name="Content Placeholder 2"/>
          <p:cNvSpPr>
            <a:spLocks noGrp="1"/>
          </p:cNvSpPr>
          <p:nvPr>
            <p:ph idx="1"/>
          </p:nvPr>
        </p:nvSpPr>
        <p:spPr>
          <a:xfrm>
            <a:off x="457200" y="1446028"/>
            <a:ext cx="8293395" cy="5220585"/>
          </a:xfrm>
        </p:spPr>
        <p:txBody>
          <a:bodyPr>
            <a:normAutofit/>
          </a:bodyPr>
          <a:lstStyle/>
          <a:p>
            <a:pPr marL="0" indent="0">
              <a:spcAft>
                <a:spcPts val="1200"/>
              </a:spcAft>
              <a:buNone/>
            </a:pPr>
            <a:r>
              <a:rPr lang="en-US" sz="2800"/>
              <a:t>One way to think about these differences is in terms of relations between creditors, debtors, and the state</a:t>
            </a:r>
            <a:endParaRPr lang="en-GB" sz="2800" dirty="0"/>
          </a:p>
          <a:p>
            <a:pPr marL="0" indent="0">
              <a:spcAft>
                <a:spcPts val="1200"/>
              </a:spcAft>
              <a:buNone/>
            </a:pPr>
            <a:endParaRPr lang="en-GB" sz="2200" dirty="0"/>
          </a:p>
        </p:txBody>
      </p:sp>
      <p:sp>
        <p:nvSpPr>
          <p:cNvPr id="4" name="Textfeld 3">
            <a:extLst>
              <a:ext uri="{FF2B5EF4-FFF2-40B4-BE49-F238E27FC236}">
                <a16:creationId xmlns:a16="http://schemas.microsoft.com/office/drawing/2014/main" id="{2A6D953D-AC66-443A-A8A5-3B9A17C2441D}"/>
              </a:ext>
            </a:extLst>
          </p:cNvPr>
          <p:cNvSpPr txBox="1"/>
          <p:nvPr/>
        </p:nvSpPr>
        <p:spPr>
          <a:xfrm>
            <a:off x="276447" y="4631928"/>
            <a:ext cx="1892615" cy="193899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400" b="0" i="1" u="none" strike="noStrike" kern="1200" cap="none" spc="0" normalizeH="0" baseline="0" noProof="0">
                <a:ln>
                  <a:noFill/>
                </a:ln>
                <a:solidFill>
                  <a:prstClr val="black"/>
                </a:solidFill>
                <a:effectLst/>
                <a:uLnTx/>
                <a:uFillTx/>
                <a:latin typeface="Calibri"/>
                <a:ea typeface="+mn-ea"/>
                <a:cs typeface="+mn-cs"/>
              </a:rPr>
              <a:t>Figure</a:t>
            </a:r>
            <a:r>
              <a:rPr kumimoji="0" lang="de-DE" sz="2400" b="0" i="0" u="none" strike="noStrike" kern="1200" cap="none" spc="0" normalizeH="0" baseline="0" noProof="0">
                <a:ln>
                  <a:noFill/>
                </a:ln>
                <a:solidFill>
                  <a:prstClr val="black"/>
                </a:solidFill>
                <a:effectLst/>
                <a:uLnTx/>
                <a:uFillTx/>
                <a:latin typeface="Calibri"/>
                <a:ea typeface="+mn-ea"/>
                <a:cs typeface="+mn-cs"/>
              </a:rPr>
              <a:t>: Economic and public sphere in CB (ideal types)</a:t>
            </a:r>
          </a:p>
        </p:txBody>
      </p:sp>
    </p:spTree>
    <p:extLst>
      <p:ext uri="{BB962C8B-B14F-4D97-AF65-F5344CB8AC3E}">
        <p14:creationId xmlns:p14="http://schemas.microsoft.com/office/powerpoint/2010/main" val="96199307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293395" cy="1020725"/>
          </a:xfrm>
        </p:spPr>
        <p:txBody>
          <a:bodyPr>
            <a:normAutofit/>
          </a:bodyPr>
          <a:lstStyle/>
          <a:p>
            <a:pPr marL="0" indent="0">
              <a:spcAft>
                <a:spcPts val="1200"/>
              </a:spcAft>
              <a:buNone/>
            </a:pPr>
            <a:r>
              <a:rPr lang="en-US" sz="2800"/>
              <a:t>Where do the CB regimes of EEC fit in?</a:t>
            </a:r>
            <a:endParaRPr lang="en-GB" sz="2800" dirty="0"/>
          </a:p>
          <a:p>
            <a:pPr marL="0" indent="0">
              <a:spcAft>
                <a:spcPts val="1200"/>
              </a:spcAft>
              <a:buNone/>
            </a:pPr>
            <a:endParaRPr lang="en-GB" sz="2200" dirty="0"/>
          </a:p>
        </p:txBody>
      </p:sp>
      <p:sp>
        <p:nvSpPr>
          <p:cNvPr id="2" name="Textfeld 1">
            <a:extLst>
              <a:ext uri="{FF2B5EF4-FFF2-40B4-BE49-F238E27FC236}">
                <a16:creationId xmlns:a16="http://schemas.microsoft.com/office/drawing/2014/main" id="{27A46581-897A-4404-AA30-30AEFD938EF2}"/>
              </a:ext>
            </a:extLst>
          </p:cNvPr>
          <p:cNvSpPr txBox="1"/>
          <p:nvPr/>
        </p:nvSpPr>
        <p:spPr>
          <a:xfrm>
            <a:off x="1371600" y="2573079"/>
            <a:ext cx="1222744"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Poland</a:t>
            </a:r>
          </a:p>
        </p:txBody>
      </p:sp>
      <p:sp>
        <p:nvSpPr>
          <p:cNvPr id="4" name="Textfeld 3">
            <a:extLst>
              <a:ext uri="{FF2B5EF4-FFF2-40B4-BE49-F238E27FC236}">
                <a16:creationId xmlns:a16="http://schemas.microsoft.com/office/drawing/2014/main" id="{01954F12-F756-4858-A7CF-B7D0966CD2CD}"/>
              </a:ext>
            </a:extLst>
          </p:cNvPr>
          <p:cNvSpPr txBox="1"/>
          <p:nvPr/>
        </p:nvSpPr>
        <p:spPr>
          <a:xfrm>
            <a:off x="2821171" y="2251309"/>
            <a:ext cx="130426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Estonia</a:t>
            </a:r>
          </a:p>
        </p:txBody>
      </p:sp>
      <p:sp>
        <p:nvSpPr>
          <p:cNvPr id="5" name="Textfeld 4">
            <a:extLst>
              <a:ext uri="{FF2B5EF4-FFF2-40B4-BE49-F238E27FC236}">
                <a16:creationId xmlns:a16="http://schemas.microsoft.com/office/drawing/2014/main" id="{40A9AF68-59C9-4C76-99B9-A6471A4A319A}"/>
              </a:ext>
            </a:extLst>
          </p:cNvPr>
          <p:cNvSpPr txBox="1"/>
          <p:nvPr/>
        </p:nvSpPr>
        <p:spPr>
          <a:xfrm>
            <a:off x="937436" y="3466210"/>
            <a:ext cx="2091072"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Czech Republic</a:t>
            </a:r>
          </a:p>
        </p:txBody>
      </p:sp>
      <p:sp>
        <p:nvSpPr>
          <p:cNvPr id="6" name="Textfeld 5">
            <a:extLst>
              <a:ext uri="{FF2B5EF4-FFF2-40B4-BE49-F238E27FC236}">
                <a16:creationId xmlns:a16="http://schemas.microsoft.com/office/drawing/2014/main" id="{EEE90E11-2917-44D4-A719-BD6A7A75FDEF}"/>
              </a:ext>
            </a:extLst>
          </p:cNvPr>
          <p:cNvSpPr txBox="1"/>
          <p:nvPr/>
        </p:nvSpPr>
        <p:spPr>
          <a:xfrm>
            <a:off x="2034360" y="4186431"/>
            <a:ext cx="2091072"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Slovakia</a:t>
            </a:r>
          </a:p>
        </p:txBody>
      </p:sp>
      <p:sp>
        <p:nvSpPr>
          <p:cNvPr id="7" name="Textfeld 6">
            <a:extLst>
              <a:ext uri="{FF2B5EF4-FFF2-40B4-BE49-F238E27FC236}">
                <a16:creationId xmlns:a16="http://schemas.microsoft.com/office/drawing/2014/main" id="{C07BEECF-EE86-460B-8818-7692BEF5553A}"/>
              </a:ext>
            </a:extLst>
          </p:cNvPr>
          <p:cNvSpPr txBox="1"/>
          <p:nvPr/>
        </p:nvSpPr>
        <p:spPr>
          <a:xfrm>
            <a:off x="1109329" y="5422591"/>
            <a:ext cx="2091072"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Slovenia</a:t>
            </a:r>
          </a:p>
        </p:txBody>
      </p:sp>
      <p:sp>
        <p:nvSpPr>
          <p:cNvPr id="8" name="Textfeld 7">
            <a:extLst>
              <a:ext uri="{FF2B5EF4-FFF2-40B4-BE49-F238E27FC236}">
                <a16:creationId xmlns:a16="http://schemas.microsoft.com/office/drawing/2014/main" id="{0D117C45-330B-4BF4-ABD0-48982A469175}"/>
              </a:ext>
            </a:extLst>
          </p:cNvPr>
          <p:cNvSpPr txBox="1"/>
          <p:nvPr/>
        </p:nvSpPr>
        <p:spPr>
          <a:xfrm>
            <a:off x="4125432" y="4755001"/>
            <a:ext cx="2091072"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Hungary</a:t>
            </a:r>
          </a:p>
        </p:txBody>
      </p:sp>
      <p:sp>
        <p:nvSpPr>
          <p:cNvPr id="9" name="Textfeld 8">
            <a:extLst>
              <a:ext uri="{FF2B5EF4-FFF2-40B4-BE49-F238E27FC236}">
                <a16:creationId xmlns:a16="http://schemas.microsoft.com/office/drawing/2014/main" id="{65CBA827-FB98-4095-959D-FF3C5C05F4A1}"/>
              </a:ext>
            </a:extLst>
          </p:cNvPr>
          <p:cNvSpPr txBox="1"/>
          <p:nvPr/>
        </p:nvSpPr>
        <p:spPr>
          <a:xfrm>
            <a:off x="3381155" y="3003426"/>
            <a:ext cx="130426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Latvia</a:t>
            </a:r>
          </a:p>
        </p:txBody>
      </p:sp>
      <p:sp>
        <p:nvSpPr>
          <p:cNvPr id="10" name="Textfeld 9">
            <a:extLst>
              <a:ext uri="{FF2B5EF4-FFF2-40B4-BE49-F238E27FC236}">
                <a16:creationId xmlns:a16="http://schemas.microsoft.com/office/drawing/2014/main" id="{383FCDC7-C5FC-4BDE-A3C7-86ABCD928AAB}"/>
              </a:ext>
            </a:extLst>
          </p:cNvPr>
          <p:cNvSpPr txBox="1"/>
          <p:nvPr/>
        </p:nvSpPr>
        <p:spPr>
          <a:xfrm>
            <a:off x="3639880" y="3834910"/>
            <a:ext cx="130426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Lithuania</a:t>
            </a:r>
          </a:p>
        </p:txBody>
      </p:sp>
      <p:sp>
        <p:nvSpPr>
          <p:cNvPr id="11" name="Textfeld 10">
            <a:extLst>
              <a:ext uri="{FF2B5EF4-FFF2-40B4-BE49-F238E27FC236}">
                <a16:creationId xmlns:a16="http://schemas.microsoft.com/office/drawing/2014/main" id="{62775A39-3FF5-448D-8670-5D7C7A94FF2A}"/>
              </a:ext>
            </a:extLst>
          </p:cNvPr>
          <p:cNvSpPr txBox="1"/>
          <p:nvPr/>
        </p:nvSpPr>
        <p:spPr>
          <a:xfrm>
            <a:off x="5372987" y="2581668"/>
            <a:ext cx="130426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Russia</a:t>
            </a:r>
          </a:p>
        </p:txBody>
      </p:sp>
      <p:sp>
        <p:nvSpPr>
          <p:cNvPr id="12" name="Textfeld 11">
            <a:extLst>
              <a:ext uri="{FF2B5EF4-FFF2-40B4-BE49-F238E27FC236}">
                <a16:creationId xmlns:a16="http://schemas.microsoft.com/office/drawing/2014/main" id="{85E69C0B-D102-44C0-9574-488C65B4FBE1}"/>
              </a:ext>
            </a:extLst>
          </p:cNvPr>
          <p:cNvSpPr txBox="1"/>
          <p:nvPr/>
        </p:nvSpPr>
        <p:spPr>
          <a:xfrm>
            <a:off x="2686492" y="5108127"/>
            <a:ext cx="2091072"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Croatia</a:t>
            </a:r>
          </a:p>
        </p:txBody>
      </p:sp>
      <p:sp>
        <p:nvSpPr>
          <p:cNvPr id="13" name="Textfeld 12">
            <a:extLst>
              <a:ext uri="{FF2B5EF4-FFF2-40B4-BE49-F238E27FC236}">
                <a16:creationId xmlns:a16="http://schemas.microsoft.com/office/drawing/2014/main" id="{A4B5CA35-F3D0-476F-87A8-5E5142FFC83B}"/>
              </a:ext>
            </a:extLst>
          </p:cNvPr>
          <p:cNvSpPr txBox="1"/>
          <p:nvPr/>
        </p:nvSpPr>
        <p:spPr>
          <a:xfrm>
            <a:off x="5695508" y="3286315"/>
            <a:ext cx="1304261"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Romania</a:t>
            </a:r>
          </a:p>
        </p:txBody>
      </p:sp>
      <p:sp>
        <p:nvSpPr>
          <p:cNvPr id="14" name="Textfeld 13">
            <a:extLst>
              <a:ext uri="{FF2B5EF4-FFF2-40B4-BE49-F238E27FC236}">
                <a16:creationId xmlns:a16="http://schemas.microsoft.com/office/drawing/2014/main" id="{AA227D8C-D4FC-476E-AF88-CA4EB9DCC8EC}"/>
              </a:ext>
            </a:extLst>
          </p:cNvPr>
          <p:cNvSpPr txBox="1"/>
          <p:nvPr/>
        </p:nvSpPr>
        <p:spPr>
          <a:xfrm>
            <a:off x="6071191" y="4179445"/>
            <a:ext cx="2604976" cy="212365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No CB/discharge:</a:t>
            </a:r>
          </a:p>
          <a:p>
            <a:pPr marL="342900" marR="0" lvl="0" indent="-342900" algn="l" defTabSz="457200" rtl="0" eaLnBrk="1" fontAlgn="auto" latinLnBrk="0" hangingPunct="1">
              <a:lnSpc>
                <a:spcPct val="100000"/>
              </a:lnSpc>
              <a:spcBef>
                <a:spcPts val="0"/>
              </a:spcBef>
              <a:spcAft>
                <a:spcPts val="0"/>
              </a:spcAft>
              <a:buClrTx/>
              <a:buSzTx/>
              <a:buFontTx/>
              <a:buChar char="-"/>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Bulgaria</a:t>
            </a:r>
          </a:p>
          <a:p>
            <a:pPr marL="342900" marR="0" lvl="0" indent="-342900" algn="l" defTabSz="457200" rtl="0" eaLnBrk="1" fontAlgn="auto" latinLnBrk="0" hangingPunct="1">
              <a:lnSpc>
                <a:spcPct val="100000"/>
              </a:lnSpc>
              <a:spcBef>
                <a:spcPts val="0"/>
              </a:spcBef>
              <a:spcAft>
                <a:spcPts val="0"/>
              </a:spcAft>
              <a:buClrTx/>
              <a:buSzTx/>
              <a:buFontTx/>
              <a:buChar char="-"/>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Kosovo</a:t>
            </a:r>
          </a:p>
          <a:p>
            <a:pPr marL="342900" marR="0" lvl="0" indent="-342900" algn="l" defTabSz="457200" rtl="0" eaLnBrk="1" fontAlgn="auto" latinLnBrk="0" hangingPunct="1">
              <a:lnSpc>
                <a:spcPct val="100000"/>
              </a:lnSpc>
              <a:spcBef>
                <a:spcPts val="0"/>
              </a:spcBef>
              <a:spcAft>
                <a:spcPts val="0"/>
              </a:spcAft>
              <a:buClrTx/>
              <a:buSzTx/>
              <a:buFontTx/>
              <a:buChar char="-"/>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Macedonia</a:t>
            </a:r>
          </a:p>
          <a:p>
            <a:pPr marL="342900" marR="0" lvl="0" indent="-342900" algn="l" defTabSz="457200" rtl="0" eaLnBrk="1" fontAlgn="auto" latinLnBrk="0" hangingPunct="1">
              <a:lnSpc>
                <a:spcPct val="100000"/>
              </a:lnSpc>
              <a:spcBef>
                <a:spcPts val="0"/>
              </a:spcBef>
              <a:spcAft>
                <a:spcPts val="0"/>
              </a:spcAft>
              <a:buClrTx/>
              <a:buSzTx/>
              <a:buFontTx/>
              <a:buChar char="-"/>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Moldova</a:t>
            </a:r>
          </a:p>
          <a:p>
            <a:pPr marL="342900" marR="0" lvl="0" indent="-342900" algn="l" defTabSz="457200" rtl="0" eaLnBrk="1" fontAlgn="auto" latinLnBrk="0" hangingPunct="1">
              <a:lnSpc>
                <a:spcPct val="100000"/>
              </a:lnSpc>
              <a:spcBef>
                <a:spcPts val="0"/>
              </a:spcBef>
              <a:spcAft>
                <a:spcPts val="0"/>
              </a:spcAft>
              <a:buClrTx/>
              <a:buSzTx/>
              <a:buFontTx/>
              <a:buChar char="-"/>
              <a:tabLst/>
              <a:defRPr/>
            </a:pPr>
            <a:r>
              <a:rPr kumimoji="0" lang="de-DE" sz="2200" b="0" i="0" u="none" strike="noStrike" kern="1200" cap="none" spc="0" normalizeH="0" baseline="0" noProof="0">
                <a:ln>
                  <a:noFill/>
                </a:ln>
                <a:solidFill>
                  <a:prstClr val="black"/>
                </a:solidFill>
                <a:effectLst/>
                <a:uLnTx/>
                <a:uFillTx/>
                <a:latin typeface="Calibri"/>
                <a:ea typeface="+mn-ea"/>
                <a:cs typeface="+mn-cs"/>
              </a:rPr>
              <a:t>Serbia</a:t>
            </a:r>
          </a:p>
        </p:txBody>
      </p:sp>
    </p:spTree>
    <p:extLst>
      <p:ext uri="{BB962C8B-B14F-4D97-AF65-F5344CB8AC3E}">
        <p14:creationId xmlns:p14="http://schemas.microsoft.com/office/powerpoint/2010/main" val="2753816320"/>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293395" cy="5411972"/>
          </a:xfrm>
        </p:spPr>
        <p:txBody>
          <a:bodyPr>
            <a:normAutofit/>
          </a:bodyPr>
          <a:lstStyle/>
          <a:p>
            <a:pPr marL="0" indent="0">
              <a:spcAft>
                <a:spcPts val="1200"/>
              </a:spcAft>
              <a:buNone/>
            </a:pPr>
            <a:r>
              <a:rPr lang="en-US" sz="2800"/>
              <a:t>The current EU plans for regulation of the discharge: promising – but driven by concerns for entrepreneurs</a:t>
            </a:r>
          </a:p>
          <a:p>
            <a:pPr marL="0" indent="0">
              <a:spcBef>
                <a:spcPts val="0"/>
              </a:spcBef>
              <a:spcAft>
                <a:spcPts val="600"/>
              </a:spcAft>
              <a:buNone/>
            </a:pPr>
            <a:r>
              <a:rPr lang="en-GB" sz="2200"/>
              <a:t>EU/EC Proposal for a Directive [COM (2016) 723]:</a:t>
            </a:r>
          </a:p>
          <a:p>
            <a:pPr>
              <a:spcBef>
                <a:spcPts val="0"/>
              </a:spcBef>
              <a:spcAft>
                <a:spcPts val="600"/>
              </a:spcAft>
            </a:pPr>
            <a:r>
              <a:rPr lang="en-GB" sz="2200"/>
              <a:t>Automatic discharge</a:t>
            </a:r>
          </a:p>
          <a:p>
            <a:pPr>
              <a:spcBef>
                <a:spcPts val="0"/>
              </a:spcBef>
              <a:spcAft>
                <a:spcPts val="600"/>
              </a:spcAft>
            </a:pPr>
            <a:r>
              <a:rPr lang="en-GB" sz="2200"/>
              <a:t>Maximum period of three years</a:t>
            </a:r>
          </a:p>
          <a:p>
            <a:pPr>
              <a:spcBef>
                <a:spcPts val="0"/>
              </a:spcBef>
              <a:spcAft>
                <a:spcPts val="600"/>
              </a:spcAft>
            </a:pPr>
            <a:r>
              <a:rPr lang="en-GB" sz="2200"/>
              <a:t>Also ending any disqualifiations</a:t>
            </a:r>
          </a:p>
          <a:p>
            <a:pPr>
              <a:spcBef>
                <a:spcPts val="0"/>
              </a:spcBef>
              <a:spcAft>
                <a:spcPts val="600"/>
              </a:spcAft>
            </a:pPr>
            <a:r>
              <a:rPr lang="en-GB" sz="2200"/>
              <a:t>Payment obligations possible, but adequate to individual situation and proportionate to disposable income during discharge period</a:t>
            </a:r>
          </a:p>
          <a:p>
            <a:pPr>
              <a:spcBef>
                <a:spcPts val="0"/>
              </a:spcBef>
              <a:spcAft>
                <a:spcPts val="600"/>
              </a:spcAft>
            </a:pPr>
            <a:r>
              <a:rPr lang="en-GB" sz="2200"/>
              <a:t>Safeguards to prevent abuse and moral hazard</a:t>
            </a:r>
          </a:p>
          <a:p>
            <a:pPr marL="0" indent="0">
              <a:spcBef>
                <a:spcPts val="1800"/>
              </a:spcBef>
              <a:spcAft>
                <a:spcPts val="1200"/>
              </a:spcAft>
              <a:buNone/>
            </a:pPr>
            <a:r>
              <a:rPr lang="en-GB" sz="2200">
                <a:sym typeface="Wingdings" panose="05000000000000000000" pitchFamily="2" charset="2"/>
              </a:rPr>
              <a:t> </a:t>
            </a:r>
            <a:r>
              <a:rPr lang="en-GB" sz="2200"/>
              <a:t>Not automatically applicable to consumer insolvencies, but application encouraged by European Commission</a:t>
            </a:r>
          </a:p>
        </p:txBody>
      </p:sp>
    </p:spTree>
    <p:extLst>
      <p:ext uri="{BB962C8B-B14F-4D97-AF65-F5344CB8AC3E}">
        <p14:creationId xmlns:p14="http://schemas.microsoft.com/office/powerpoint/2010/main" val="1256603763"/>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293395" cy="5220585"/>
          </a:xfrm>
        </p:spPr>
        <p:txBody>
          <a:bodyPr>
            <a:normAutofit/>
          </a:bodyPr>
          <a:lstStyle/>
          <a:p>
            <a:pPr marL="0" indent="0">
              <a:spcAft>
                <a:spcPts val="1200"/>
              </a:spcAft>
              <a:buNone/>
            </a:pPr>
            <a:r>
              <a:rPr lang="en-US" sz="2800"/>
              <a:t>We should especially consider the following aspects when we regulate CB:</a:t>
            </a:r>
          </a:p>
          <a:p>
            <a:pPr>
              <a:spcAft>
                <a:spcPts val="1200"/>
              </a:spcAft>
            </a:pPr>
            <a:r>
              <a:rPr lang="en-GB" sz="2200"/>
              <a:t>Treatment of NINA debtors</a:t>
            </a:r>
          </a:p>
          <a:p>
            <a:pPr>
              <a:spcAft>
                <a:spcPts val="1200"/>
              </a:spcAft>
            </a:pPr>
            <a:r>
              <a:rPr lang="en-GB" sz="2200"/>
              <a:t>Formal alternatives to CB</a:t>
            </a:r>
          </a:p>
          <a:p>
            <a:pPr>
              <a:spcAft>
                <a:spcPts val="1200"/>
              </a:spcAft>
            </a:pPr>
            <a:r>
              <a:rPr lang="en-GB" sz="2200"/>
              <a:t>Design of payment periods </a:t>
            </a:r>
          </a:p>
          <a:p>
            <a:pPr>
              <a:spcAft>
                <a:spcPts val="1200"/>
              </a:spcAft>
            </a:pPr>
            <a:r>
              <a:rPr lang="en-GB" sz="2200"/>
              <a:t>Conditions for discharge</a:t>
            </a:r>
          </a:p>
          <a:p>
            <a:pPr>
              <a:spcAft>
                <a:spcPts val="1200"/>
              </a:spcAft>
            </a:pPr>
            <a:r>
              <a:rPr lang="en-GB" sz="2200"/>
              <a:t>Scope of discharge</a:t>
            </a:r>
          </a:p>
          <a:p>
            <a:pPr>
              <a:spcAft>
                <a:spcPts val="1200"/>
              </a:spcAft>
            </a:pPr>
            <a:r>
              <a:rPr lang="en-GB" sz="2200"/>
              <a:t>Consequences of CB</a:t>
            </a:r>
          </a:p>
        </p:txBody>
      </p:sp>
    </p:spTree>
    <p:extLst>
      <p:ext uri="{BB962C8B-B14F-4D97-AF65-F5344CB8AC3E}">
        <p14:creationId xmlns:p14="http://schemas.microsoft.com/office/powerpoint/2010/main" val="3894932718"/>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6028"/>
            <a:ext cx="8399721" cy="5220585"/>
          </a:xfrm>
        </p:spPr>
        <p:txBody>
          <a:bodyPr>
            <a:normAutofit/>
          </a:bodyPr>
          <a:lstStyle/>
          <a:p>
            <a:pPr marL="0" indent="0">
              <a:spcAft>
                <a:spcPts val="1200"/>
              </a:spcAft>
              <a:buNone/>
            </a:pPr>
            <a:r>
              <a:rPr lang="de-DE" sz="2800"/>
              <a:t>Contact</a:t>
            </a:r>
            <a:endParaRPr lang="en-US" sz="2800"/>
          </a:p>
          <a:p>
            <a:pPr marL="0" indent="0">
              <a:spcAft>
                <a:spcPts val="1200"/>
              </a:spcAft>
              <a:buNone/>
            </a:pPr>
            <a:r>
              <a:rPr lang="en-GB" sz="2200"/>
              <a:t>Dr. Jan-Ocko Heuer</a:t>
            </a:r>
          </a:p>
          <a:p>
            <a:pPr marL="0" indent="0">
              <a:spcAft>
                <a:spcPts val="1200"/>
              </a:spcAft>
              <a:buNone/>
            </a:pPr>
            <a:r>
              <a:rPr lang="en-GB" sz="2200"/>
              <a:t>Humboldt-Universität zu Berlin</a:t>
            </a:r>
          </a:p>
          <a:p>
            <a:pPr marL="0" indent="0">
              <a:spcAft>
                <a:spcPts val="1200"/>
              </a:spcAft>
              <a:buNone/>
            </a:pPr>
            <a:r>
              <a:rPr lang="en-GB" sz="2200"/>
              <a:t>Department of Social Sciences</a:t>
            </a:r>
          </a:p>
          <a:p>
            <a:pPr marL="0" indent="0">
              <a:spcAft>
                <a:spcPts val="1200"/>
              </a:spcAft>
              <a:buNone/>
            </a:pPr>
            <a:r>
              <a:rPr lang="en-GB" sz="2200"/>
              <a:t>Unter den Linden 6</a:t>
            </a:r>
          </a:p>
          <a:p>
            <a:pPr marL="0" indent="0">
              <a:spcAft>
                <a:spcPts val="1200"/>
              </a:spcAft>
              <a:buNone/>
            </a:pPr>
            <a:r>
              <a:rPr lang="en-GB" sz="2200"/>
              <a:t>10099 Berlin, Germany</a:t>
            </a:r>
          </a:p>
          <a:p>
            <a:pPr marL="0" indent="0">
              <a:spcAft>
                <a:spcPts val="1200"/>
              </a:spcAft>
              <a:buNone/>
            </a:pPr>
            <a:r>
              <a:rPr lang="en-GB" sz="2200"/>
              <a:t>e-mail: </a:t>
            </a:r>
            <a:r>
              <a:rPr lang="en-GB" sz="2200">
                <a:hlinkClick r:id="rId3"/>
              </a:rPr>
              <a:t>jan-ocko.heuer@hu-berlin.de</a:t>
            </a:r>
            <a:endParaRPr lang="en-GB" sz="2200"/>
          </a:p>
          <a:p>
            <a:pPr marL="0" indent="0">
              <a:spcAft>
                <a:spcPts val="1200"/>
              </a:spcAft>
              <a:buNone/>
            </a:pPr>
            <a:r>
              <a:rPr lang="en-GB" sz="2200"/>
              <a:t>ORCID: </a:t>
            </a:r>
            <a:r>
              <a:rPr lang="en-GB" sz="2200">
                <a:hlinkClick r:id="rId4"/>
              </a:rPr>
              <a:t>https://orcid.org/0000-0001-8334-0411</a:t>
            </a:r>
            <a:endParaRPr lang="en-GB" sz="2200"/>
          </a:p>
          <a:p>
            <a:pPr marL="0" indent="0">
              <a:spcAft>
                <a:spcPts val="1200"/>
              </a:spcAft>
              <a:buNone/>
            </a:pPr>
            <a:endParaRPr lang="en-GB" sz="2200"/>
          </a:p>
          <a:p>
            <a:pPr marL="0" indent="0">
              <a:spcAft>
                <a:spcPts val="1200"/>
              </a:spcAft>
              <a:buNone/>
            </a:pPr>
            <a:endParaRPr lang="en-GB" sz="2200" dirty="0"/>
          </a:p>
        </p:txBody>
      </p:sp>
    </p:spTree>
    <p:extLst>
      <p:ext uri="{BB962C8B-B14F-4D97-AF65-F5344CB8AC3E}">
        <p14:creationId xmlns:p14="http://schemas.microsoft.com/office/powerpoint/2010/main" val="1502246613"/>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ctrTitle"/>
          </p:nvPr>
        </p:nvSpPr>
        <p:spPr>
          <a:xfrm>
            <a:off x="533400" y="2060848"/>
            <a:ext cx="7851648" cy="1828800"/>
          </a:xfrm>
        </p:spPr>
        <p:txBody>
          <a:bodyPr>
            <a:normAutofit fontScale="90000"/>
          </a:bodyPr>
          <a:lstStyle/>
          <a:p>
            <a:r>
              <a:rPr lang="pl-PL" sz="6000" b="1" dirty="0">
                <a:solidFill>
                  <a:schemeClr val="tx1"/>
                </a:solidFill>
              </a:rPr>
              <a:t>Consumer Insolvency </a:t>
            </a:r>
            <a:br>
              <a:rPr lang="pl-PL" sz="6000" b="1" dirty="0">
                <a:solidFill>
                  <a:schemeClr val="tx1"/>
                </a:solidFill>
              </a:rPr>
            </a:br>
            <a:r>
              <a:rPr lang="pl-PL" sz="6000" b="1" dirty="0">
                <a:solidFill>
                  <a:schemeClr val="tx1"/>
                </a:solidFill>
              </a:rPr>
              <a:t>in Poland</a:t>
            </a:r>
          </a:p>
        </p:txBody>
      </p:sp>
      <p:sp>
        <p:nvSpPr>
          <p:cNvPr id="3" name="Podtytuł 2"/>
          <p:cNvSpPr>
            <a:spLocks noGrp="1"/>
          </p:cNvSpPr>
          <p:nvPr>
            <p:ph type="subTitle" idx="1"/>
          </p:nvPr>
        </p:nvSpPr>
        <p:spPr>
          <a:xfrm>
            <a:off x="533400" y="3228536"/>
            <a:ext cx="7854696" cy="2915108"/>
          </a:xfrm>
        </p:spPr>
        <p:txBody>
          <a:bodyPr>
            <a:normAutofit/>
          </a:bodyPr>
          <a:lstStyle/>
          <a:p>
            <a:endParaRPr lang="pl-PL" dirty="0"/>
          </a:p>
          <a:p>
            <a:endParaRPr lang="pl-PL" dirty="0"/>
          </a:p>
          <a:p>
            <a:r>
              <a:rPr lang="pl-PL" sz="2800" b="1" dirty="0" err="1">
                <a:solidFill>
                  <a:schemeClr val="bg1">
                    <a:lumMod val="50000"/>
                  </a:schemeClr>
                </a:solidFill>
                <a:latin typeface="+mj-lt"/>
              </a:rPr>
              <a:t>Pawel</a:t>
            </a:r>
            <a:r>
              <a:rPr lang="pl-PL" sz="2800" b="1" dirty="0">
                <a:solidFill>
                  <a:schemeClr val="bg1">
                    <a:lumMod val="50000"/>
                  </a:schemeClr>
                </a:solidFill>
                <a:latin typeface="+mj-lt"/>
              </a:rPr>
              <a:t> </a:t>
            </a:r>
            <a:r>
              <a:rPr lang="pl-PL" sz="2800" b="1" dirty="0">
                <a:solidFill>
                  <a:schemeClr val="bg1">
                    <a:lumMod val="50000"/>
                  </a:schemeClr>
                </a:solidFill>
                <a:latin typeface="+mj-lt"/>
                <a:cs typeface="Arial" pitchFamily="34" charset="0"/>
              </a:rPr>
              <a:t>Kuglarz</a:t>
            </a:r>
            <a:r>
              <a:rPr lang="pl-PL" sz="2800" b="1" dirty="0">
                <a:solidFill>
                  <a:schemeClr val="bg1">
                    <a:lumMod val="50000"/>
                  </a:schemeClr>
                </a:solidFill>
                <a:latin typeface="+mj-lt"/>
              </a:rPr>
              <a:t> </a:t>
            </a:r>
          </a:p>
          <a:p>
            <a:r>
              <a:rPr lang="pl-PL" sz="2800" b="1" dirty="0" err="1">
                <a:solidFill>
                  <a:schemeClr val="bg1">
                    <a:lumMod val="50000"/>
                  </a:schemeClr>
                </a:solidFill>
                <a:latin typeface="+mj-lt"/>
              </a:rPr>
              <a:t>Attorney</a:t>
            </a:r>
            <a:r>
              <a:rPr lang="pl-PL" sz="2800" b="1" dirty="0">
                <a:solidFill>
                  <a:schemeClr val="bg1">
                    <a:lumMod val="50000"/>
                  </a:schemeClr>
                </a:solidFill>
                <a:latin typeface="+mj-lt"/>
              </a:rPr>
              <a:t>  at law</a:t>
            </a:r>
            <a:endParaRPr lang="pl-PL" sz="2800" dirty="0">
              <a:solidFill>
                <a:schemeClr val="bg1">
                  <a:lumMod val="50000"/>
                </a:schemeClr>
              </a:solidFill>
              <a:latin typeface="+mj-lt"/>
            </a:endParaRPr>
          </a:p>
          <a:p>
            <a:endParaRPr lang="pl-PL" sz="2800" dirty="0">
              <a:solidFill>
                <a:schemeClr val="bg1">
                  <a:lumMod val="50000"/>
                </a:schemeClr>
              </a:solidFill>
              <a:latin typeface="+mj-lt"/>
            </a:endParaRPr>
          </a:p>
        </p:txBody>
      </p:sp>
    </p:spTree>
    <p:extLst>
      <p:ext uri="{BB962C8B-B14F-4D97-AF65-F5344CB8AC3E}">
        <p14:creationId xmlns:p14="http://schemas.microsoft.com/office/powerpoint/2010/main" val="77448100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24744"/>
            <a:ext cx="8229600" cy="1143000"/>
          </a:xfrm>
        </p:spPr>
        <p:txBody>
          <a:bodyPr/>
          <a:lstStyle/>
          <a:p>
            <a:r>
              <a:rPr lang="pl-PL" dirty="0">
                <a:solidFill>
                  <a:schemeClr val="tx1"/>
                </a:solidFill>
              </a:rPr>
              <a:t>Agenda</a:t>
            </a:r>
          </a:p>
        </p:txBody>
      </p:sp>
      <p:sp>
        <p:nvSpPr>
          <p:cNvPr id="3" name="Symbol zastępczy zawartości 2"/>
          <p:cNvSpPr>
            <a:spLocks noGrp="1"/>
          </p:cNvSpPr>
          <p:nvPr>
            <p:ph idx="1"/>
          </p:nvPr>
        </p:nvSpPr>
        <p:spPr>
          <a:xfrm>
            <a:off x="457200" y="2356136"/>
            <a:ext cx="8229600" cy="4389120"/>
          </a:xfrm>
        </p:spPr>
        <p:txBody>
          <a:bodyPr>
            <a:normAutofit fontScale="92500"/>
          </a:bodyPr>
          <a:lstStyle/>
          <a:p>
            <a:pPr marL="514350" indent="-514350" algn="just">
              <a:buFont typeface="+mj-lt"/>
              <a:buAutoNum type="arabicPeriod"/>
            </a:pPr>
            <a:r>
              <a:rPr lang="pl-PL" dirty="0" err="1">
                <a:latin typeface="+mj-lt"/>
              </a:rPr>
              <a:t>Purpose</a:t>
            </a:r>
            <a:endParaRPr lang="pl-PL" dirty="0">
              <a:latin typeface="+mj-lt"/>
            </a:endParaRPr>
          </a:p>
          <a:p>
            <a:pPr marL="514350" indent="-514350" algn="just">
              <a:buFont typeface="+mj-lt"/>
              <a:buAutoNum type="arabicPeriod"/>
            </a:pPr>
            <a:r>
              <a:rPr lang="pl-PL" dirty="0" err="1">
                <a:latin typeface="+mj-lt"/>
              </a:rPr>
              <a:t>Precondition</a:t>
            </a:r>
            <a:endParaRPr lang="pl-PL" dirty="0">
              <a:latin typeface="+mj-lt"/>
            </a:endParaRPr>
          </a:p>
          <a:p>
            <a:pPr marL="514350" indent="-514350" algn="just">
              <a:buFont typeface="+mj-lt"/>
              <a:buAutoNum type="arabicPeriod"/>
            </a:pPr>
            <a:r>
              <a:rPr lang="pl-PL" dirty="0" err="1">
                <a:latin typeface="+mj-lt"/>
              </a:rPr>
              <a:t>Negative</a:t>
            </a:r>
            <a:r>
              <a:rPr lang="pl-PL" dirty="0">
                <a:latin typeface="+mj-lt"/>
              </a:rPr>
              <a:t> </a:t>
            </a:r>
            <a:r>
              <a:rPr lang="pl-PL" dirty="0" err="1">
                <a:latin typeface="+mj-lt"/>
              </a:rPr>
              <a:t>grounds</a:t>
            </a:r>
            <a:r>
              <a:rPr lang="pl-PL" dirty="0">
                <a:latin typeface="+mj-lt"/>
              </a:rPr>
              <a:t> (</a:t>
            </a:r>
            <a:r>
              <a:rPr lang="pl-PL" dirty="0" err="1">
                <a:latin typeface="+mj-lt"/>
              </a:rPr>
              <a:t>exclusions</a:t>
            </a:r>
            <a:r>
              <a:rPr lang="pl-PL" dirty="0">
                <a:latin typeface="+mj-lt"/>
              </a:rPr>
              <a:t>)</a:t>
            </a:r>
          </a:p>
          <a:p>
            <a:pPr marL="514350" indent="-514350" algn="just">
              <a:buFont typeface="+mj-lt"/>
              <a:buAutoNum type="arabicPeriod"/>
            </a:pPr>
            <a:r>
              <a:rPr lang="pl-PL" dirty="0">
                <a:latin typeface="+mj-lt"/>
              </a:rPr>
              <a:t>Legal </a:t>
            </a:r>
            <a:r>
              <a:rPr lang="pl-PL" dirty="0" err="1">
                <a:latin typeface="+mj-lt"/>
              </a:rPr>
              <a:t>framework</a:t>
            </a:r>
            <a:endParaRPr lang="pl-PL" dirty="0">
              <a:latin typeface="+mj-lt"/>
            </a:endParaRPr>
          </a:p>
          <a:p>
            <a:pPr marL="514350" indent="-514350" algn="just">
              <a:buFont typeface="+mj-lt"/>
              <a:buAutoNum type="arabicPeriod"/>
            </a:pPr>
            <a:r>
              <a:rPr lang="pl-PL" dirty="0" err="1">
                <a:latin typeface="+mj-lt"/>
              </a:rPr>
              <a:t>Statistics</a:t>
            </a:r>
            <a:endParaRPr lang="pl-PL" dirty="0">
              <a:latin typeface="+mj-lt"/>
            </a:endParaRPr>
          </a:p>
          <a:p>
            <a:pPr marL="514350" indent="-514350" algn="just">
              <a:buFont typeface="+mj-lt"/>
              <a:buAutoNum type="arabicPeriod"/>
            </a:pPr>
            <a:r>
              <a:rPr lang="pl-PL" dirty="0" err="1">
                <a:latin typeface="+mj-lt"/>
              </a:rPr>
              <a:t>Problems</a:t>
            </a:r>
            <a:endParaRPr lang="pl-PL" dirty="0">
              <a:latin typeface="+mj-lt"/>
            </a:endParaRPr>
          </a:p>
          <a:p>
            <a:pPr marL="514350" indent="-514350" algn="just">
              <a:buFont typeface="+mj-lt"/>
              <a:buAutoNum type="arabicPeriod"/>
            </a:pPr>
            <a:r>
              <a:rPr lang="en-US" dirty="0">
                <a:latin typeface="+mj-lt"/>
              </a:rPr>
              <a:t>Central Registry of Restructuring and Bankruptcy</a:t>
            </a:r>
            <a:endParaRPr lang="pl-PL" dirty="0">
              <a:latin typeface="+mj-lt"/>
            </a:endParaRPr>
          </a:p>
          <a:p>
            <a:pPr marL="514350" indent="-514350" algn="just">
              <a:buFont typeface="+mj-lt"/>
              <a:buAutoNum type="arabicPeriod"/>
            </a:pPr>
            <a:r>
              <a:rPr lang="pl-PL" dirty="0">
                <a:latin typeface="+mj-lt"/>
              </a:rPr>
              <a:t>Project -  liberali</a:t>
            </a:r>
            <a:r>
              <a:rPr lang="fr-FR" dirty="0">
                <a:latin typeface="+mj-lt"/>
              </a:rPr>
              <a:t>s</a:t>
            </a:r>
            <a:r>
              <a:rPr lang="pl-PL" dirty="0" err="1">
                <a:latin typeface="+mj-lt"/>
              </a:rPr>
              <a:t>ation</a:t>
            </a:r>
            <a:endParaRPr lang="pl-PL" dirty="0">
              <a:latin typeface="+mj-lt"/>
            </a:endParaRPr>
          </a:p>
          <a:p>
            <a:pPr marL="514350" indent="-514350" algn="just">
              <a:buFont typeface="+mj-lt"/>
              <a:buAutoNum type="arabicPeriod"/>
            </a:pPr>
            <a:endParaRPr lang="pl-PL" dirty="0">
              <a:latin typeface="+mj-lt"/>
            </a:endParaRPr>
          </a:p>
          <a:p>
            <a:pPr marL="514350" indent="-514350" algn="just">
              <a:buFont typeface="+mj-lt"/>
              <a:buAutoNum type="arabicPeriod"/>
            </a:pPr>
            <a:endParaRPr lang="pl-PL" dirty="0">
              <a:latin typeface="+mj-lt"/>
            </a:endParaRPr>
          </a:p>
          <a:p>
            <a:pPr marL="514350" indent="-514350" algn="just">
              <a:buFont typeface="+mj-lt"/>
              <a:buAutoNum type="arabicPeriod"/>
            </a:pPr>
            <a:endParaRPr lang="pl-PL" dirty="0">
              <a:latin typeface="+mj-lt"/>
            </a:endParaRPr>
          </a:p>
          <a:p>
            <a:pPr algn="just">
              <a:buNone/>
            </a:pPr>
            <a:endParaRPr lang="pl-PL" dirty="0">
              <a:latin typeface="+mj-lt"/>
            </a:endParaRPr>
          </a:p>
        </p:txBody>
      </p:sp>
    </p:spTree>
    <p:extLst>
      <p:ext uri="{BB962C8B-B14F-4D97-AF65-F5344CB8AC3E}">
        <p14:creationId xmlns:p14="http://schemas.microsoft.com/office/powerpoint/2010/main" val="803816147"/>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24744"/>
            <a:ext cx="8229600" cy="1143000"/>
          </a:xfrm>
        </p:spPr>
        <p:txBody>
          <a:bodyPr/>
          <a:lstStyle/>
          <a:p>
            <a:r>
              <a:rPr lang="pl-PL" dirty="0" err="1">
                <a:solidFill>
                  <a:schemeClr val="tx1"/>
                </a:solidFill>
              </a:rPr>
              <a:t>Statistics</a:t>
            </a:r>
            <a:endParaRPr lang="pl-PL" dirty="0">
              <a:solidFill>
                <a:schemeClr val="tx1"/>
              </a:solidFill>
            </a:endParaRPr>
          </a:p>
        </p:txBody>
      </p:sp>
      <p:graphicFrame>
        <p:nvGraphicFramePr>
          <p:cNvPr id="4" name="Symbol zastępczy zawartości 3"/>
          <p:cNvGraphicFramePr>
            <a:graphicFrameLocks noGrp="1"/>
          </p:cNvGraphicFramePr>
          <p:nvPr>
            <p:ph idx="1"/>
            <p:extLst/>
          </p:nvPr>
        </p:nvGraphicFramePr>
        <p:xfrm>
          <a:off x="457200" y="2355819"/>
          <a:ext cx="8229600" cy="4389437"/>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065842999"/>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17488"/>
            <a:ext cx="8229600" cy="1143000"/>
          </a:xfrm>
        </p:spPr>
        <p:txBody>
          <a:bodyPr/>
          <a:lstStyle/>
          <a:p>
            <a:r>
              <a:rPr lang="pl-PL" dirty="0" err="1">
                <a:solidFill>
                  <a:schemeClr val="tx1"/>
                </a:solidFill>
              </a:rPr>
              <a:t>Statistics</a:t>
            </a:r>
            <a:r>
              <a:rPr lang="pl-PL" dirty="0">
                <a:solidFill>
                  <a:schemeClr val="tx1"/>
                </a:solidFill>
              </a:rPr>
              <a:t> – </a:t>
            </a:r>
            <a:r>
              <a:rPr lang="pl-PL" dirty="0" err="1">
                <a:solidFill>
                  <a:schemeClr val="tx1"/>
                </a:solidFill>
              </a:rPr>
              <a:t>Polish</a:t>
            </a:r>
            <a:r>
              <a:rPr lang="pl-PL" dirty="0">
                <a:solidFill>
                  <a:schemeClr val="tx1"/>
                </a:solidFill>
              </a:rPr>
              <a:t> </a:t>
            </a:r>
            <a:r>
              <a:rPr lang="pl-PL" dirty="0" err="1">
                <a:solidFill>
                  <a:schemeClr val="tx1"/>
                </a:solidFill>
              </a:rPr>
              <a:t>debts</a:t>
            </a:r>
            <a:endParaRPr lang="pl-PL" dirty="0">
              <a:solidFill>
                <a:schemeClr val="tx1"/>
              </a:solidFill>
            </a:endParaRPr>
          </a:p>
        </p:txBody>
      </p:sp>
      <p:sp>
        <p:nvSpPr>
          <p:cNvPr id="5" name="Symbol zastępczy zawartości 4"/>
          <p:cNvSpPr>
            <a:spLocks noGrp="1"/>
          </p:cNvSpPr>
          <p:nvPr>
            <p:ph idx="1"/>
          </p:nvPr>
        </p:nvSpPr>
        <p:spPr>
          <a:xfrm>
            <a:off x="457200" y="2348880"/>
            <a:ext cx="8229600" cy="4389120"/>
          </a:xfrm>
        </p:spPr>
        <p:txBody>
          <a:bodyPr/>
          <a:lstStyle/>
          <a:p>
            <a:endParaRPr lang="pl-PL" dirty="0">
              <a:latin typeface="+mj-lt"/>
            </a:endParaRPr>
          </a:p>
          <a:p>
            <a:pPr marL="0" indent="0">
              <a:buNone/>
            </a:pPr>
            <a:r>
              <a:rPr lang="pl-PL" dirty="0">
                <a:latin typeface="+mj-lt"/>
              </a:rPr>
              <a:t>1,8 mln Polish ha</a:t>
            </a:r>
            <a:r>
              <a:rPr lang="fr-FR" dirty="0" err="1">
                <a:latin typeface="+mj-lt"/>
              </a:rPr>
              <a:t>ve</a:t>
            </a:r>
            <a:r>
              <a:rPr lang="pl-PL" dirty="0">
                <a:latin typeface="+mj-lt"/>
              </a:rPr>
              <a:t> debts in the amount of:</a:t>
            </a:r>
          </a:p>
          <a:p>
            <a:r>
              <a:rPr lang="pl-PL" dirty="0">
                <a:latin typeface="+mj-lt"/>
              </a:rPr>
              <a:t>25 000 </a:t>
            </a:r>
            <a:r>
              <a:rPr lang="pl-PL" dirty="0" err="1">
                <a:latin typeface="+mj-lt"/>
              </a:rPr>
              <a:t>000</a:t>
            </a:r>
            <a:r>
              <a:rPr lang="pl-PL" dirty="0">
                <a:latin typeface="+mj-lt"/>
              </a:rPr>
              <a:t> </a:t>
            </a:r>
            <a:r>
              <a:rPr lang="pl-PL" dirty="0" err="1">
                <a:latin typeface="+mj-lt"/>
              </a:rPr>
              <a:t>000</a:t>
            </a:r>
            <a:r>
              <a:rPr lang="pl-PL" dirty="0">
                <a:latin typeface="+mj-lt"/>
              </a:rPr>
              <a:t> PLN</a:t>
            </a:r>
          </a:p>
          <a:p>
            <a:r>
              <a:rPr lang="pl-PL" dirty="0">
                <a:latin typeface="+mj-lt"/>
              </a:rPr>
              <a:t>42 % </a:t>
            </a:r>
            <a:r>
              <a:rPr lang="pl-PL" dirty="0" err="1">
                <a:latin typeface="+mj-lt"/>
              </a:rPr>
              <a:t>debts</a:t>
            </a:r>
            <a:r>
              <a:rPr lang="pl-PL" dirty="0">
                <a:latin typeface="+mj-lt"/>
              </a:rPr>
              <a:t> </a:t>
            </a:r>
            <a:r>
              <a:rPr lang="pl-PL" dirty="0" err="1">
                <a:latin typeface="+mj-lt"/>
              </a:rPr>
              <a:t>come</a:t>
            </a:r>
            <a:r>
              <a:rPr lang="pl-PL" dirty="0">
                <a:latin typeface="+mj-lt"/>
              </a:rPr>
              <a:t> </a:t>
            </a:r>
            <a:r>
              <a:rPr lang="pl-PL" dirty="0" err="1">
                <a:latin typeface="+mj-lt"/>
              </a:rPr>
              <a:t>from</a:t>
            </a:r>
            <a:r>
              <a:rPr lang="pl-PL" dirty="0">
                <a:latin typeface="+mj-lt"/>
              </a:rPr>
              <a:t> </a:t>
            </a:r>
            <a:r>
              <a:rPr lang="pl-PL" dirty="0" err="1">
                <a:latin typeface="+mj-lt"/>
              </a:rPr>
              <a:t>the</a:t>
            </a:r>
            <a:r>
              <a:rPr lang="pl-PL" dirty="0">
                <a:latin typeface="+mj-lt"/>
              </a:rPr>
              <a:t> credit </a:t>
            </a:r>
            <a:r>
              <a:rPr lang="pl-PL" dirty="0" err="1">
                <a:latin typeface="+mj-lt"/>
              </a:rPr>
              <a:t>in</a:t>
            </a:r>
            <a:r>
              <a:rPr lang="pl-PL" dirty="0">
                <a:latin typeface="+mj-lt"/>
              </a:rPr>
              <a:t> </a:t>
            </a:r>
            <a:r>
              <a:rPr lang="pl-PL" dirty="0" err="1">
                <a:latin typeface="+mj-lt"/>
              </a:rPr>
              <a:t>francs</a:t>
            </a:r>
            <a:r>
              <a:rPr lang="pl-PL" dirty="0">
                <a:latin typeface="+mj-lt"/>
              </a:rPr>
              <a:t>, </a:t>
            </a:r>
            <a:r>
              <a:rPr lang="pl-PL" dirty="0" err="1">
                <a:latin typeface="+mj-lt"/>
              </a:rPr>
              <a:t>bills</a:t>
            </a:r>
            <a:r>
              <a:rPr lang="pl-PL" dirty="0">
                <a:latin typeface="+mj-lt"/>
              </a:rPr>
              <a:t> for </a:t>
            </a:r>
            <a:r>
              <a:rPr lang="pl-PL" dirty="0" err="1">
                <a:latin typeface="+mj-lt"/>
              </a:rPr>
              <a:t>telecommunications</a:t>
            </a:r>
            <a:r>
              <a:rPr lang="pl-PL" dirty="0">
                <a:latin typeface="+mj-lt"/>
              </a:rPr>
              <a:t> </a:t>
            </a:r>
            <a:r>
              <a:rPr lang="pl-PL" dirty="0" err="1">
                <a:latin typeface="+mj-lt"/>
              </a:rPr>
              <a:t>contracts</a:t>
            </a:r>
            <a:endParaRPr lang="pl-PL" dirty="0">
              <a:latin typeface="+mj-lt"/>
            </a:endParaRPr>
          </a:p>
        </p:txBody>
      </p:sp>
    </p:spTree>
    <p:extLst>
      <p:ext uri="{BB962C8B-B14F-4D97-AF65-F5344CB8AC3E}">
        <p14:creationId xmlns:p14="http://schemas.microsoft.com/office/powerpoint/2010/main" val="1588075305"/>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96752"/>
            <a:ext cx="8229600" cy="1143000"/>
          </a:xfrm>
        </p:spPr>
        <p:txBody>
          <a:bodyPr/>
          <a:lstStyle/>
          <a:p>
            <a:r>
              <a:rPr lang="pl-PL" dirty="0" err="1">
                <a:solidFill>
                  <a:schemeClr val="tx1"/>
                </a:solidFill>
              </a:rPr>
              <a:t>Insolvency</a:t>
            </a:r>
            <a:r>
              <a:rPr lang="pl-PL" dirty="0">
                <a:solidFill>
                  <a:schemeClr val="tx1"/>
                </a:solidFill>
              </a:rPr>
              <a:t> - </a:t>
            </a:r>
            <a:r>
              <a:rPr lang="pl-PL" dirty="0" err="1">
                <a:solidFill>
                  <a:schemeClr val="tx1"/>
                </a:solidFill>
              </a:rPr>
              <a:t>purpose</a:t>
            </a:r>
            <a:r>
              <a:rPr lang="pl-PL" dirty="0">
                <a:solidFill>
                  <a:schemeClr val="tx1"/>
                </a:solidFill>
              </a:rPr>
              <a:t> </a:t>
            </a:r>
          </a:p>
        </p:txBody>
      </p:sp>
      <p:sp>
        <p:nvSpPr>
          <p:cNvPr id="3" name="Symbol zastępczy zawartości 2"/>
          <p:cNvSpPr>
            <a:spLocks noGrp="1"/>
          </p:cNvSpPr>
          <p:nvPr>
            <p:ph idx="1"/>
          </p:nvPr>
        </p:nvSpPr>
        <p:spPr>
          <a:xfrm>
            <a:off x="457200" y="2428144"/>
            <a:ext cx="8229600" cy="4389120"/>
          </a:xfrm>
        </p:spPr>
        <p:txBody>
          <a:bodyPr/>
          <a:lstStyle/>
          <a:p>
            <a:pPr algn="just"/>
            <a:endParaRPr lang="pl-PL" dirty="0">
              <a:latin typeface="+mj-lt"/>
            </a:endParaRPr>
          </a:p>
          <a:p>
            <a:pPr algn="just"/>
            <a:r>
              <a:rPr lang="pl-PL" dirty="0" err="1">
                <a:latin typeface="+mj-lt"/>
              </a:rPr>
              <a:t>fresh</a:t>
            </a:r>
            <a:r>
              <a:rPr lang="pl-PL" dirty="0">
                <a:latin typeface="+mj-lt"/>
              </a:rPr>
              <a:t> start</a:t>
            </a:r>
          </a:p>
          <a:p>
            <a:pPr algn="just"/>
            <a:r>
              <a:rPr lang="pl-PL" dirty="0" err="1">
                <a:latin typeface="+mj-lt"/>
              </a:rPr>
              <a:t>discharge</a:t>
            </a:r>
            <a:r>
              <a:rPr lang="pl-PL" dirty="0">
                <a:latin typeface="+mj-lt"/>
              </a:rPr>
              <a:t> for a </a:t>
            </a:r>
            <a:r>
              <a:rPr lang="pl-PL" dirty="0" err="1">
                <a:latin typeface="+mj-lt"/>
              </a:rPr>
              <a:t>reliable</a:t>
            </a:r>
            <a:r>
              <a:rPr lang="pl-PL" dirty="0">
                <a:latin typeface="+mj-lt"/>
              </a:rPr>
              <a:t> </a:t>
            </a:r>
            <a:r>
              <a:rPr lang="pl-PL" dirty="0" err="1">
                <a:latin typeface="+mj-lt"/>
              </a:rPr>
              <a:t>debtor</a:t>
            </a:r>
            <a:endParaRPr lang="pl-PL" dirty="0">
              <a:latin typeface="+mj-lt"/>
            </a:endParaRPr>
          </a:p>
          <a:p>
            <a:pPr algn="just"/>
            <a:r>
              <a:rPr lang="en-US" dirty="0">
                <a:latin typeface="+mj-lt"/>
              </a:rPr>
              <a:t>where possible - to satisfy the claims of the creditors</a:t>
            </a:r>
            <a:endParaRPr lang="pl-PL" dirty="0">
              <a:latin typeface="+mj-lt"/>
            </a:endParaRPr>
          </a:p>
          <a:p>
            <a:pPr algn="just"/>
            <a:endParaRPr lang="pl-PL" dirty="0">
              <a:latin typeface="+mj-lt"/>
            </a:endParaRPr>
          </a:p>
          <a:p>
            <a:pPr algn="just">
              <a:buNone/>
            </a:pPr>
            <a:endParaRPr lang="pl-PL" dirty="0">
              <a:latin typeface="+mj-lt"/>
            </a:endParaRPr>
          </a:p>
        </p:txBody>
      </p:sp>
    </p:spTree>
    <p:extLst>
      <p:ext uri="{BB962C8B-B14F-4D97-AF65-F5344CB8AC3E}">
        <p14:creationId xmlns:p14="http://schemas.microsoft.com/office/powerpoint/2010/main" val="52579234"/>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96752"/>
            <a:ext cx="8229600" cy="1143000"/>
          </a:xfrm>
        </p:spPr>
        <p:txBody>
          <a:bodyPr/>
          <a:lstStyle/>
          <a:p>
            <a:r>
              <a:rPr lang="pl-PL" dirty="0" err="1">
                <a:solidFill>
                  <a:schemeClr val="tx1"/>
                </a:solidFill>
              </a:rPr>
              <a:t>Insolvency</a:t>
            </a:r>
            <a:r>
              <a:rPr lang="pl-PL" dirty="0">
                <a:solidFill>
                  <a:schemeClr val="tx1"/>
                </a:solidFill>
              </a:rPr>
              <a:t> - </a:t>
            </a:r>
            <a:r>
              <a:rPr lang="en-US" dirty="0">
                <a:solidFill>
                  <a:schemeClr val="tx1"/>
                </a:solidFill>
              </a:rPr>
              <a:t>legal framework</a:t>
            </a:r>
            <a:endParaRPr lang="pl-PL" dirty="0">
              <a:solidFill>
                <a:schemeClr val="tx1"/>
              </a:solidFill>
            </a:endParaRPr>
          </a:p>
        </p:txBody>
      </p:sp>
      <p:sp>
        <p:nvSpPr>
          <p:cNvPr id="6" name="Symbol zastępczy zawartości 2"/>
          <p:cNvSpPr txBox="1">
            <a:spLocks/>
          </p:cNvSpPr>
          <p:nvPr/>
        </p:nvSpPr>
        <p:spPr>
          <a:xfrm>
            <a:off x="428596" y="2564342"/>
            <a:ext cx="8229600" cy="4389120"/>
          </a:xfrm>
          <a:prstGeom prst="rect">
            <a:avLst/>
          </a:prstGeom>
        </p:spPr>
        <p:txBody>
          <a:bodyPr vert="horz">
            <a:noAutofit/>
          </a:bodyPr>
          <a:lstStyle/>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r>
              <a:rPr lang="pl-PL" sz="2400" b="1" dirty="0">
                <a:latin typeface="+mj-lt"/>
              </a:rPr>
              <a:t>P</a:t>
            </a:r>
            <a:r>
              <a:rPr lang="en-US" sz="2400" b="1" dirty="0" err="1">
                <a:latin typeface="+mj-lt"/>
              </a:rPr>
              <a:t>ersonal</a:t>
            </a:r>
            <a:r>
              <a:rPr lang="en-US" sz="2400" b="1" dirty="0">
                <a:latin typeface="+mj-lt"/>
              </a:rPr>
              <a:t> </a:t>
            </a:r>
            <a:r>
              <a:rPr lang="en-US" sz="2400" b="1" dirty="0" err="1">
                <a:latin typeface="+mj-lt"/>
              </a:rPr>
              <a:t>scop</a:t>
            </a:r>
            <a:r>
              <a:rPr lang="pl-PL" sz="2400" b="1" dirty="0">
                <a:latin typeface="+mj-lt"/>
              </a:rPr>
              <a:t>e:</a:t>
            </a:r>
          </a:p>
          <a:p>
            <a:pPr marL="274320" indent="-274320" algn="just">
              <a:spcBef>
                <a:spcPct val="20000"/>
              </a:spcBef>
              <a:buClr>
                <a:schemeClr val="accent3"/>
              </a:buClr>
              <a:buSzPct val="95000"/>
              <a:buFont typeface="Arial" pitchFamily="34" charset="0"/>
              <a:buChar char="•"/>
            </a:pPr>
            <a:r>
              <a:rPr lang="en-US" sz="2400" dirty="0">
                <a:latin typeface="+mj-lt"/>
              </a:rPr>
              <a:t>natural persons not engaged in economic activities</a:t>
            </a:r>
            <a:endParaRPr lang="pl-PL" sz="2400" dirty="0">
              <a:latin typeface="+mj-lt"/>
            </a:endParaRPr>
          </a:p>
          <a:p>
            <a:pPr marL="274320" indent="-274320" algn="just">
              <a:spcBef>
                <a:spcPct val="20000"/>
              </a:spcBef>
              <a:buClr>
                <a:schemeClr val="accent3"/>
              </a:buClr>
              <a:buSzPct val="95000"/>
              <a:buFont typeface="Arial" pitchFamily="34" charset="0"/>
              <a:buChar char="•"/>
            </a:pPr>
            <a:r>
              <a:rPr lang="en-US" sz="2400" dirty="0">
                <a:latin typeface="+mj-lt"/>
              </a:rPr>
              <a:t>natural person who used to be an entrepreneur, if less than one year has passed from the day of their de-registration from a relevant register</a:t>
            </a:r>
          </a:p>
        </p:txBody>
      </p:sp>
    </p:spTree>
    <p:extLst>
      <p:ext uri="{BB962C8B-B14F-4D97-AF65-F5344CB8AC3E}">
        <p14:creationId xmlns:p14="http://schemas.microsoft.com/office/powerpoint/2010/main" val="1083406921"/>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24744"/>
            <a:ext cx="8229600" cy="1143000"/>
          </a:xfrm>
        </p:spPr>
        <p:txBody>
          <a:bodyPr/>
          <a:lstStyle/>
          <a:p>
            <a:r>
              <a:rPr lang="pl-PL" dirty="0" err="1">
                <a:solidFill>
                  <a:schemeClr val="tx1"/>
                </a:solidFill>
              </a:rPr>
              <a:t>Insolvency</a:t>
            </a:r>
            <a:r>
              <a:rPr lang="pl-PL" dirty="0">
                <a:solidFill>
                  <a:schemeClr val="tx1"/>
                </a:solidFill>
              </a:rPr>
              <a:t> - </a:t>
            </a:r>
            <a:r>
              <a:rPr lang="en-US" dirty="0">
                <a:solidFill>
                  <a:schemeClr val="tx1"/>
                </a:solidFill>
              </a:rPr>
              <a:t>precondition</a:t>
            </a:r>
            <a:r>
              <a:rPr lang="pl-PL" dirty="0">
                <a:solidFill>
                  <a:schemeClr val="tx1"/>
                </a:solidFill>
              </a:rPr>
              <a:t> </a:t>
            </a:r>
          </a:p>
        </p:txBody>
      </p:sp>
      <p:sp>
        <p:nvSpPr>
          <p:cNvPr id="3" name="Symbol zastępczy zawartości 2"/>
          <p:cNvSpPr>
            <a:spLocks noGrp="1"/>
          </p:cNvSpPr>
          <p:nvPr>
            <p:ph idx="1"/>
          </p:nvPr>
        </p:nvSpPr>
        <p:spPr>
          <a:xfrm>
            <a:off x="457200" y="2356136"/>
            <a:ext cx="8229600" cy="4389120"/>
          </a:xfrm>
        </p:spPr>
        <p:txBody>
          <a:bodyPr>
            <a:normAutofit/>
          </a:bodyPr>
          <a:lstStyle/>
          <a:p>
            <a:pPr algn="just"/>
            <a:r>
              <a:rPr lang="pl-PL" sz="2400" b="1" dirty="0" err="1">
                <a:latin typeface="+mj-lt"/>
              </a:rPr>
              <a:t>Liquidity</a:t>
            </a:r>
            <a:endParaRPr lang="pl-PL" sz="2400" b="1" dirty="0">
              <a:latin typeface="+mj-lt"/>
            </a:endParaRPr>
          </a:p>
          <a:p>
            <a:pPr algn="just">
              <a:buNone/>
            </a:pPr>
            <a:r>
              <a:rPr lang="pl-PL" sz="2400" dirty="0">
                <a:latin typeface="+mj-lt"/>
              </a:rPr>
              <a:t>	</a:t>
            </a:r>
            <a:r>
              <a:rPr lang="en-US" sz="2400" dirty="0">
                <a:latin typeface="+mj-lt"/>
              </a:rPr>
              <a:t>the debtor </a:t>
            </a:r>
            <a:r>
              <a:rPr lang="pl-PL" sz="2400" dirty="0" err="1">
                <a:latin typeface="+mj-lt"/>
              </a:rPr>
              <a:t>is</a:t>
            </a:r>
            <a:r>
              <a:rPr lang="pl-PL" sz="2400" dirty="0">
                <a:latin typeface="+mj-lt"/>
              </a:rPr>
              <a:t> </a:t>
            </a:r>
            <a:r>
              <a:rPr lang="en-US" sz="2400" dirty="0">
                <a:latin typeface="+mj-lt"/>
              </a:rPr>
              <a:t>insolvent if he does not perform his due obligation. There is a presumption that debtor does not perform his due obligation, if he delay is longer than 3 months</a:t>
            </a:r>
            <a:r>
              <a:rPr lang="pl-PL" sz="2400" dirty="0">
                <a:latin typeface="+mj-lt"/>
              </a:rPr>
              <a:t>.</a:t>
            </a:r>
          </a:p>
          <a:p>
            <a:pPr algn="just">
              <a:buNone/>
            </a:pPr>
            <a:endParaRPr lang="pl-PL" sz="2400" b="1" dirty="0">
              <a:latin typeface="+mj-lt"/>
            </a:endParaRPr>
          </a:p>
          <a:p>
            <a:pPr algn="just">
              <a:buNone/>
            </a:pPr>
            <a:r>
              <a:rPr lang="pl-PL" sz="2400" b="1" dirty="0"/>
              <a:t>	</a:t>
            </a:r>
            <a:r>
              <a:rPr lang="pl-PL" sz="2400" b="1" dirty="0">
                <a:latin typeface="+mj-lt"/>
              </a:rPr>
              <a:t>Overindebtedness </a:t>
            </a:r>
            <a:r>
              <a:rPr lang="pl-PL" sz="2400" dirty="0">
                <a:latin typeface="+mj-lt"/>
              </a:rPr>
              <a:t>(addit</a:t>
            </a:r>
            <a:r>
              <a:rPr lang="fr-FR" sz="2400" dirty="0">
                <a:latin typeface="+mj-lt"/>
              </a:rPr>
              <a:t>i</a:t>
            </a:r>
            <a:r>
              <a:rPr lang="pl-PL" sz="2400" dirty="0">
                <a:latin typeface="+mj-lt"/>
              </a:rPr>
              <a:t>onal precondition for legal persons)</a:t>
            </a:r>
            <a:r>
              <a:rPr lang="en-US" sz="2400" dirty="0">
                <a:latin typeface="+mj-lt"/>
              </a:rPr>
              <a:t>.</a:t>
            </a:r>
            <a:endParaRPr lang="pl-PL" sz="2400" b="1" dirty="0">
              <a:latin typeface="+mj-lt"/>
            </a:endParaRPr>
          </a:p>
          <a:p>
            <a:pPr algn="just">
              <a:buNone/>
            </a:pPr>
            <a:r>
              <a:rPr lang="pl-PL" sz="2400" dirty="0">
                <a:latin typeface="+mj-lt"/>
              </a:rPr>
              <a:t>	</a:t>
            </a:r>
            <a:r>
              <a:rPr lang="en-US" sz="2400" dirty="0">
                <a:latin typeface="+mj-lt"/>
              </a:rPr>
              <a:t>A state of excessive indebtedness can form the basis for a declaration of bankruptcy only when it lasts longer than 24 months</a:t>
            </a:r>
          </a:p>
          <a:p>
            <a:pPr algn="just"/>
            <a:endParaRPr lang="pl-PL" dirty="0">
              <a:latin typeface="+mj-lt"/>
            </a:endParaRPr>
          </a:p>
          <a:p>
            <a:pPr algn="just"/>
            <a:endParaRPr lang="pl-PL" dirty="0">
              <a:latin typeface="+mj-lt"/>
            </a:endParaRPr>
          </a:p>
        </p:txBody>
      </p:sp>
    </p:spTree>
    <p:extLst>
      <p:ext uri="{BB962C8B-B14F-4D97-AF65-F5344CB8AC3E}">
        <p14:creationId xmlns:p14="http://schemas.microsoft.com/office/powerpoint/2010/main" val="306278334"/>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24744"/>
            <a:ext cx="8229600" cy="1143000"/>
          </a:xfrm>
        </p:spPr>
        <p:txBody>
          <a:bodyPr/>
          <a:lstStyle/>
          <a:p>
            <a:r>
              <a:rPr lang="pl-PL" dirty="0" err="1">
                <a:solidFill>
                  <a:schemeClr val="tx1"/>
                </a:solidFill>
              </a:rPr>
              <a:t>Insolvency</a:t>
            </a:r>
            <a:r>
              <a:rPr lang="pl-PL" dirty="0">
                <a:solidFill>
                  <a:schemeClr val="tx1"/>
                </a:solidFill>
              </a:rPr>
              <a:t> - </a:t>
            </a:r>
            <a:r>
              <a:rPr lang="pl-PL" dirty="0" err="1">
                <a:solidFill>
                  <a:schemeClr val="tx1"/>
                </a:solidFill>
              </a:rPr>
              <a:t>application</a:t>
            </a:r>
            <a:r>
              <a:rPr lang="pl-PL" dirty="0">
                <a:solidFill>
                  <a:schemeClr val="tx1"/>
                </a:solidFill>
              </a:rPr>
              <a:t> </a:t>
            </a:r>
          </a:p>
        </p:txBody>
      </p:sp>
      <p:sp>
        <p:nvSpPr>
          <p:cNvPr id="3" name="Symbol zastępczy zawartości 2"/>
          <p:cNvSpPr>
            <a:spLocks noGrp="1"/>
          </p:cNvSpPr>
          <p:nvPr>
            <p:ph idx="1"/>
          </p:nvPr>
        </p:nvSpPr>
        <p:spPr>
          <a:xfrm>
            <a:off x="457200" y="2356136"/>
            <a:ext cx="8229600" cy="4389120"/>
          </a:xfrm>
        </p:spPr>
        <p:txBody>
          <a:bodyPr>
            <a:normAutofit/>
          </a:bodyPr>
          <a:lstStyle/>
          <a:p>
            <a:pPr algn="just"/>
            <a:endParaRPr lang="pl-PL" sz="2400" dirty="0">
              <a:latin typeface="+mj-lt"/>
            </a:endParaRPr>
          </a:p>
          <a:p>
            <a:pPr algn="just"/>
            <a:r>
              <a:rPr lang="pl-PL" sz="2400" dirty="0">
                <a:latin typeface="+mj-lt"/>
              </a:rPr>
              <a:t>General </a:t>
            </a:r>
            <a:r>
              <a:rPr lang="pl-PL" sz="2400" dirty="0" err="1">
                <a:latin typeface="+mj-lt"/>
              </a:rPr>
              <a:t>rule</a:t>
            </a:r>
            <a:r>
              <a:rPr lang="pl-PL" sz="2400" dirty="0">
                <a:latin typeface="+mj-lt"/>
              </a:rPr>
              <a:t> -  </a:t>
            </a:r>
            <a:r>
              <a:rPr lang="pl-PL" sz="2400" dirty="0" err="1">
                <a:latin typeface="+mj-lt"/>
              </a:rPr>
              <a:t>the</a:t>
            </a:r>
            <a:r>
              <a:rPr lang="pl-PL" sz="2400" dirty="0">
                <a:latin typeface="+mj-lt"/>
              </a:rPr>
              <a:t> </a:t>
            </a:r>
            <a:r>
              <a:rPr lang="pl-PL" sz="2400" b="1" dirty="0" err="1">
                <a:latin typeface="+mj-lt"/>
              </a:rPr>
              <a:t>debtor</a:t>
            </a:r>
            <a:r>
              <a:rPr lang="pl-PL" sz="2400" b="1" dirty="0">
                <a:latin typeface="+mj-lt"/>
              </a:rPr>
              <a:t> </a:t>
            </a:r>
            <a:r>
              <a:rPr lang="pl-PL" sz="2400" dirty="0" err="1">
                <a:latin typeface="+mj-lt"/>
              </a:rPr>
              <a:t>files</a:t>
            </a:r>
            <a:r>
              <a:rPr lang="pl-PL" sz="2400" dirty="0">
                <a:latin typeface="+mj-lt"/>
              </a:rPr>
              <a:t> </a:t>
            </a:r>
            <a:r>
              <a:rPr lang="pl-PL" sz="2400" dirty="0" err="1">
                <a:latin typeface="+mj-lt"/>
              </a:rPr>
              <a:t>the</a:t>
            </a:r>
            <a:r>
              <a:rPr lang="pl-PL" sz="2400" dirty="0">
                <a:latin typeface="+mj-lt"/>
              </a:rPr>
              <a:t> </a:t>
            </a:r>
            <a:r>
              <a:rPr lang="pl-PL" sz="2400" dirty="0" err="1">
                <a:latin typeface="+mj-lt"/>
              </a:rPr>
              <a:t>application</a:t>
            </a:r>
            <a:r>
              <a:rPr lang="pl-PL" sz="2400" dirty="0">
                <a:latin typeface="+mj-lt"/>
              </a:rPr>
              <a:t>,</a:t>
            </a:r>
          </a:p>
          <a:p>
            <a:pPr algn="just"/>
            <a:r>
              <a:rPr lang="en-US" sz="2400" dirty="0">
                <a:latin typeface="+mj-lt"/>
              </a:rPr>
              <a:t>Exception</a:t>
            </a:r>
            <a:r>
              <a:rPr lang="pl-PL" sz="2400" dirty="0">
                <a:latin typeface="+mj-lt"/>
              </a:rPr>
              <a:t> - </a:t>
            </a:r>
            <a:r>
              <a:rPr lang="en-US" sz="2400" dirty="0">
                <a:latin typeface="+mj-lt"/>
              </a:rPr>
              <a:t>the creditor files the application</a:t>
            </a:r>
            <a:r>
              <a:rPr lang="pl-PL" sz="2400" dirty="0">
                <a:latin typeface="+mj-lt"/>
              </a:rPr>
              <a:t>, </a:t>
            </a:r>
            <a:r>
              <a:rPr lang="pl-PL" sz="2400" dirty="0" err="1">
                <a:latin typeface="+mj-lt"/>
              </a:rPr>
              <a:t>only</a:t>
            </a:r>
            <a:r>
              <a:rPr lang="pl-PL" sz="2400" dirty="0">
                <a:latin typeface="+mj-lt"/>
              </a:rPr>
              <a:t> for </a:t>
            </a:r>
            <a:r>
              <a:rPr lang="pl-PL" sz="2400" dirty="0" err="1">
                <a:latin typeface="+mj-lt"/>
              </a:rPr>
              <a:t>the</a:t>
            </a:r>
            <a:r>
              <a:rPr lang="pl-PL" sz="2400" dirty="0">
                <a:latin typeface="+mj-lt"/>
              </a:rPr>
              <a:t> </a:t>
            </a:r>
            <a:r>
              <a:rPr lang="pl-PL" sz="2400" dirty="0" err="1">
                <a:latin typeface="+mj-lt"/>
              </a:rPr>
              <a:t>debtor</a:t>
            </a:r>
            <a:r>
              <a:rPr lang="pl-PL" sz="2400" dirty="0">
                <a:latin typeface="+mj-lt"/>
              </a:rPr>
              <a:t>, </a:t>
            </a:r>
            <a:r>
              <a:rPr lang="pl-PL" sz="2400" dirty="0" err="1">
                <a:latin typeface="+mj-lt"/>
              </a:rPr>
              <a:t>who</a:t>
            </a:r>
            <a:r>
              <a:rPr lang="pl-PL" sz="2400" dirty="0">
                <a:latin typeface="+mj-lt"/>
              </a:rPr>
              <a:t> </a:t>
            </a:r>
            <a:r>
              <a:rPr lang="pl-PL" sz="2400" dirty="0" err="1">
                <a:latin typeface="+mj-lt"/>
              </a:rPr>
              <a:t>conducted</a:t>
            </a:r>
            <a:r>
              <a:rPr lang="pl-PL" sz="2400" dirty="0">
                <a:latin typeface="+mj-lt"/>
              </a:rPr>
              <a:t> business </a:t>
            </a:r>
            <a:r>
              <a:rPr lang="pl-PL" sz="2400" dirty="0" err="1">
                <a:latin typeface="+mj-lt"/>
              </a:rPr>
              <a:t>activity</a:t>
            </a:r>
            <a:r>
              <a:rPr lang="pl-PL" sz="2400" dirty="0">
                <a:latin typeface="+mj-lt"/>
              </a:rPr>
              <a:t> </a:t>
            </a:r>
            <a:r>
              <a:rPr lang="en-US" sz="2400" dirty="0">
                <a:latin typeface="+mj-lt"/>
              </a:rPr>
              <a:t>if less than one year has passed from the day of their de-registration from a relevant register</a:t>
            </a:r>
          </a:p>
          <a:p>
            <a:pPr algn="just"/>
            <a:endParaRPr lang="pl-PL" sz="2400" dirty="0">
              <a:latin typeface="+mj-lt"/>
            </a:endParaRPr>
          </a:p>
        </p:txBody>
      </p:sp>
    </p:spTree>
    <p:extLst>
      <p:ext uri="{BB962C8B-B14F-4D97-AF65-F5344CB8AC3E}">
        <p14:creationId xmlns:p14="http://schemas.microsoft.com/office/powerpoint/2010/main" val="101657679"/>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908720"/>
            <a:ext cx="8229600" cy="1143000"/>
          </a:xfrm>
        </p:spPr>
        <p:txBody>
          <a:bodyPr/>
          <a:lstStyle/>
          <a:p>
            <a:pPr marL="514350" indent="-514350"/>
            <a:r>
              <a:rPr lang="pl-PL" dirty="0" err="1">
                <a:solidFill>
                  <a:schemeClr val="tx1"/>
                </a:solidFill>
              </a:rPr>
              <a:t>Negative</a:t>
            </a:r>
            <a:r>
              <a:rPr lang="pl-PL" dirty="0">
                <a:solidFill>
                  <a:schemeClr val="tx1"/>
                </a:solidFill>
              </a:rPr>
              <a:t> </a:t>
            </a:r>
            <a:r>
              <a:rPr lang="pl-PL" dirty="0" err="1">
                <a:solidFill>
                  <a:schemeClr val="tx1"/>
                </a:solidFill>
              </a:rPr>
              <a:t>grounds</a:t>
            </a:r>
            <a:r>
              <a:rPr lang="pl-PL" dirty="0">
                <a:solidFill>
                  <a:schemeClr val="tx1"/>
                </a:solidFill>
              </a:rPr>
              <a:t> (</a:t>
            </a:r>
            <a:r>
              <a:rPr lang="pl-PL" dirty="0" err="1">
                <a:solidFill>
                  <a:schemeClr val="tx1"/>
                </a:solidFill>
              </a:rPr>
              <a:t>exclusions</a:t>
            </a:r>
            <a:r>
              <a:rPr lang="pl-PL" dirty="0">
                <a:solidFill>
                  <a:schemeClr val="tx1"/>
                </a:solidFill>
              </a:rPr>
              <a:t>)</a:t>
            </a:r>
          </a:p>
        </p:txBody>
      </p:sp>
      <p:sp>
        <p:nvSpPr>
          <p:cNvPr id="3" name="Symbol zastępczy zawartości 2"/>
          <p:cNvSpPr>
            <a:spLocks noGrp="1"/>
          </p:cNvSpPr>
          <p:nvPr>
            <p:ph idx="1"/>
          </p:nvPr>
        </p:nvSpPr>
        <p:spPr>
          <a:xfrm>
            <a:off x="457200" y="2140112"/>
            <a:ext cx="8229600" cy="4389120"/>
          </a:xfrm>
        </p:spPr>
        <p:txBody>
          <a:bodyPr>
            <a:noAutofit/>
          </a:bodyPr>
          <a:lstStyle/>
          <a:p>
            <a:pPr algn="just">
              <a:buNone/>
            </a:pPr>
            <a:r>
              <a:rPr lang="pl-PL" sz="1400" b="1" dirty="0">
                <a:latin typeface="+mj-lt"/>
              </a:rPr>
              <a:t>General </a:t>
            </a:r>
            <a:r>
              <a:rPr lang="pl-PL" sz="1400" b="1" dirty="0" err="1">
                <a:latin typeface="+mj-lt"/>
              </a:rPr>
              <a:t>rules</a:t>
            </a:r>
            <a:r>
              <a:rPr lang="pl-PL" sz="1400" b="1" dirty="0">
                <a:latin typeface="+mj-lt"/>
              </a:rPr>
              <a:t>:</a:t>
            </a:r>
          </a:p>
          <a:p>
            <a:pPr algn="just">
              <a:buNone/>
            </a:pPr>
            <a:r>
              <a:rPr lang="en-US" sz="1400" dirty="0">
                <a:latin typeface="+mj-lt"/>
              </a:rPr>
              <a:t>The court rejects </a:t>
            </a:r>
            <a:r>
              <a:rPr lang="en-US" sz="1400" b="1" dirty="0">
                <a:latin typeface="+mj-lt"/>
              </a:rPr>
              <a:t>the debtor petition </a:t>
            </a:r>
            <a:r>
              <a:rPr lang="en-US" sz="1400" dirty="0">
                <a:latin typeface="+mj-lt"/>
              </a:rPr>
              <a:t>for bankruptcy:</a:t>
            </a:r>
            <a:endParaRPr lang="pl-PL" sz="1400" dirty="0">
              <a:latin typeface="+mj-lt"/>
            </a:endParaRPr>
          </a:p>
          <a:p>
            <a:pPr algn="just"/>
            <a:r>
              <a:rPr lang="en-US" sz="1400" dirty="0">
                <a:latin typeface="+mj-lt"/>
              </a:rPr>
              <a:t>if in the period of </a:t>
            </a:r>
            <a:r>
              <a:rPr lang="pl-PL" sz="1400" dirty="0">
                <a:latin typeface="+mj-lt"/>
              </a:rPr>
              <a:t>10</a:t>
            </a:r>
            <a:r>
              <a:rPr lang="en-US" sz="1400" dirty="0">
                <a:latin typeface="+mj-lt"/>
              </a:rPr>
              <a:t> years before the date of submission of the petition:</a:t>
            </a:r>
          </a:p>
          <a:p>
            <a:pPr lvl="1" algn="just"/>
            <a:r>
              <a:rPr lang="en-US" sz="1400" dirty="0">
                <a:latin typeface="+mj-lt"/>
              </a:rPr>
              <a:t>1) bankruptcy proceedings were conducted if the proceedings were discontinued due to other reasons than at the request of the debtor,</a:t>
            </a:r>
          </a:p>
          <a:p>
            <a:pPr lvl="1" algn="just"/>
            <a:r>
              <a:rPr lang="en-US" sz="1400" dirty="0">
                <a:latin typeface="+mj-lt"/>
              </a:rPr>
              <a:t>2) a repayment plan set for the debtor was repealed</a:t>
            </a:r>
          </a:p>
          <a:p>
            <a:pPr lvl="1" algn="just"/>
            <a:r>
              <a:rPr lang="en-US" sz="1400" dirty="0">
                <a:latin typeface="+mj-lt"/>
              </a:rPr>
              <a:t>3) the debtor</a:t>
            </a:r>
            <a:r>
              <a:rPr lang="pl-PL" sz="1400" dirty="0">
                <a:latin typeface="+mj-lt"/>
              </a:rPr>
              <a:t> </a:t>
            </a:r>
            <a:r>
              <a:rPr lang="en-US" sz="1400" dirty="0">
                <a:latin typeface="+mj-lt"/>
              </a:rPr>
              <a:t>did not timely submit a petition for bankruptcy</a:t>
            </a:r>
            <a:r>
              <a:rPr lang="pl-PL" sz="1400" dirty="0">
                <a:latin typeface="+mj-lt"/>
              </a:rPr>
              <a:t> (</a:t>
            </a:r>
            <a:r>
              <a:rPr lang="pl-PL" sz="1400" dirty="0" err="1">
                <a:latin typeface="+mj-lt"/>
              </a:rPr>
              <a:t>when</a:t>
            </a:r>
            <a:r>
              <a:rPr lang="pl-PL" sz="1400" dirty="0">
                <a:latin typeface="+mj-lt"/>
              </a:rPr>
              <a:t> </a:t>
            </a:r>
            <a:r>
              <a:rPr lang="pl-PL" sz="1400" dirty="0" err="1">
                <a:latin typeface="+mj-lt"/>
              </a:rPr>
              <a:t>he</a:t>
            </a:r>
            <a:r>
              <a:rPr lang="pl-PL" sz="1400" dirty="0">
                <a:latin typeface="+mj-lt"/>
              </a:rPr>
              <a:t> </a:t>
            </a:r>
            <a:r>
              <a:rPr lang="pl-PL" sz="1400" dirty="0" err="1">
                <a:latin typeface="+mj-lt"/>
              </a:rPr>
              <a:t>had</a:t>
            </a:r>
            <a:r>
              <a:rPr lang="pl-PL" sz="1400" dirty="0">
                <a:latin typeface="+mj-lt"/>
              </a:rPr>
              <a:t> to do so)</a:t>
            </a:r>
            <a:endParaRPr lang="en-US" sz="1400" dirty="0">
              <a:latin typeface="+mj-lt"/>
            </a:endParaRPr>
          </a:p>
          <a:p>
            <a:pPr lvl="1" algn="just"/>
            <a:r>
              <a:rPr lang="en-US" sz="1400" dirty="0">
                <a:latin typeface="+mj-lt"/>
              </a:rPr>
              <a:t>4) the debtor's legal action with the detriment of the creditors</a:t>
            </a:r>
          </a:p>
          <a:p>
            <a:pPr algn="just">
              <a:buNone/>
            </a:pPr>
            <a:r>
              <a:rPr lang="en-US" sz="1400" dirty="0">
                <a:latin typeface="+mj-lt"/>
              </a:rPr>
              <a:t>- unless running such proceedings is in the interest of justice or justified with humanitarian reasons.</a:t>
            </a:r>
          </a:p>
          <a:p>
            <a:pPr algn="just"/>
            <a:endParaRPr lang="pl-PL" sz="1400" dirty="0">
              <a:latin typeface="+mj-lt"/>
            </a:endParaRPr>
          </a:p>
          <a:p>
            <a:pPr algn="just"/>
            <a:r>
              <a:rPr lang="pl-PL" sz="1400" dirty="0" err="1">
                <a:latin typeface="+mj-lt"/>
              </a:rPr>
              <a:t>if</a:t>
            </a:r>
            <a:r>
              <a:rPr lang="pl-PL" sz="1400" dirty="0">
                <a:latin typeface="+mj-lt"/>
              </a:rPr>
              <a:t>, </a:t>
            </a:r>
            <a:r>
              <a:rPr lang="pl-PL" sz="1400" dirty="0" err="1">
                <a:latin typeface="+mj-lt"/>
              </a:rPr>
              <a:t>in</a:t>
            </a:r>
            <a:r>
              <a:rPr lang="pl-PL" sz="1400" dirty="0">
                <a:latin typeface="+mj-lt"/>
              </a:rPr>
              <a:t> </a:t>
            </a:r>
            <a:r>
              <a:rPr lang="pl-PL" sz="1400" dirty="0" err="1">
                <a:latin typeface="+mj-lt"/>
              </a:rPr>
              <a:t>the</a:t>
            </a:r>
            <a:r>
              <a:rPr lang="pl-PL" sz="1400" dirty="0">
                <a:latin typeface="+mj-lt"/>
              </a:rPr>
              <a:t> period of 10 </a:t>
            </a:r>
            <a:r>
              <a:rPr lang="pl-PL" sz="1400" dirty="0" err="1">
                <a:latin typeface="+mj-lt"/>
              </a:rPr>
              <a:t>years</a:t>
            </a:r>
            <a:r>
              <a:rPr lang="pl-PL" sz="1400" dirty="0">
                <a:latin typeface="+mj-lt"/>
              </a:rPr>
              <a:t> </a:t>
            </a:r>
            <a:r>
              <a:rPr lang="pl-PL" sz="1400" dirty="0" err="1">
                <a:latin typeface="+mj-lt"/>
              </a:rPr>
              <a:t>before</a:t>
            </a:r>
            <a:r>
              <a:rPr lang="pl-PL" sz="1400" dirty="0">
                <a:latin typeface="+mj-lt"/>
              </a:rPr>
              <a:t> </a:t>
            </a:r>
            <a:r>
              <a:rPr lang="pl-PL" sz="1400" dirty="0" err="1">
                <a:latin typeface="+mj-lt"/>
              </a:rPr>
              <a:t>the</a:t>
            </a:r>
            <a:r>
              <a:rPr lang="pl-PL" sz="1400" dirty="0">
                <a:latin typeface="+mj-lt"/>
              </a:rPr>
              <a:t> </a:t>
            </a:r>
            <a:r>
              <a:rPr lang="pl-PL" sz="1400" dirty="0" err="1">
                <a:latin typeface="+mj-lt"/>
              </a:rPr>
              <a:t>submission</a:t>
            </a:r>
            <a:r>
              <a:rPr lang="pl-PL" sz="1400" dirty="0">
                <a:latin typeface="+mj-lt"/>
              </a:rPr>
              <a:t> of </a:t>
            </a:r>
            <a:r>
              <a:rPr lang="pl-PL" sz="1400" dirty="0" err="1">
                <a:latin typeface="+mj-lt"/>
              </a:rPr>
              <a:t>the</a:t>
            </a:r>
            <a:r>
              <a:rPr lang="pl-PL" sz="1400" dirty="0">
                <a:latin typeface="+mj-lt"/>
              </a:rPr>
              <a:t> </a:t>
            </a:r>
            <a:r>
              <a:rPr lang="pl-PL" sz="1400" dirty="0" err="1">
                <a:latin typeface="+mj-lt"/>
              </a:rPr>
              <a:t>petition</a:t>
            </a:r>
            <a:r>
              <a:rPr lang="pl-PL" sz="1400" dirty="0">
                <a:latin typeface="+mj-lt"/>
              </a:rPr>
              <a:t>, </a:t>
            </a:r>
            <a:r>
              <a:rPr lang="pl-PL" sz="1400" dirty="0" err="1">
                <a:latin typeface="+mj-lt"/>
              </a:rPr>
              <a:t>bankruptcy</a:t>
            </a:r>
            <a:r>
              <a:rPr lang="pl-PL" sz="1400" dirty="0">
                <a:latin typeface="+mj-lt"/>
              </a:rPr>
              <a:t> </a:t>
            </a:r>
            <a:r>
              <a:rPr lang="pl-PL" sz="1400" dirty="0" err="1">
                <a:latin typeface="+mj-lt"/>
              </a:rPr>
              <a:t>proceedings</a:t>
            </a:r>
            <a:r>
              <a:rPr lang="pl-PL" sz="1400" dirty="0">
                <a:latin typeface="+mj-lt"/>
              </a:rPr>
              <a:t> </a:t>
            </a:r>
            <a:r>
              <a:rPr lang="pl-PL" sz="1400" dirty="0" err="1">
                <a:latin typeface="+mj-lt"/>
              </a:rPr>
              <a:t>were</a:t>
            </a:r>
            <a:r>
              <a:rPr lang="pl-PL" sz="1400" dirty="0">
                <a:latin typeface="+mj-lt"/>
              </a:rPr>
              <a:t> </a:t>
            </a:r>
            <a:r>
              <a:rPr lang="pl-PL" sz="1400" dirty="0" err="1">
                <a:latin typeface="+mj-lt"/>
              </a:rPr>
              <a:t>conducted</a:t>
            </a:r>
            <a:r>
              <a:rPr lang="pl-PL" sz="1400" dirty="0">
                <a:latin typeface="+mj-lt"/>
              </a:rPr>
              <a:t> as part of </a:t>
            </a:r>
            <a:r>
              <a:rPr lang="pl-PL" sz="1400" dirty="0" err="1">
                <a:latin typeface="+mj-lt"/>
              </a:rPr>
              <a:t>which</a:t>
            </a:r>
            <a:r>
              <a:rPr lang="pl-PL" sz="1400" dirty="0">
                <a:latin typeface="+mj-lt"/>
              </a:rPr>
              <a:t> part </a:t>
            </a:r>
            <a:r>
              <a:rPr lang="pl-PL" sz="1400" dirty="0" err="1">
                <a:latin typeface="+mj-lt"/>
              </a:rPr>
              <a:t>or</a:t>
            </a:r>
            <a:r>
              <a:rPr lang="pl-PL" sz="1400" dirty="0">
                <a:latin typeface="+mj-lt"/>
              </a:rPr>
              <a:t> </a:t>
            </a:r>
            <a:r>
              <a:rPr lang="pl-PL" sz="1400" dirty="0" err="1">
                <a:latin typeface="+mj-lt"/>
              </a:rPr>
              <a:t>whole</a:t>
            </a:r>
            <a:r>
              <a:rPr lang="pl-PL" sz="1400" dirty="0">
                <a:latin typeface="+mj-lt"/>
              </a:rPr>
              <a:t> of </a:t>
            </a:r>
            <a:r>
              <a:rPr lang="pl-PL" sz="1400" dirty="0" err="1">
                <a:latin typeface="+mj-lt"/>
              </a:rPr>
              <a:t>the</a:t>
            </a:r>
            <a:r>
              <a:rPr lang="pl-PL" sz="1400" dirty="0">
                <a:latin typeface="+mj-lt"/>
              </a:rPr>
              <a:t> </a:t>
            </a:r>
            <a:r>
              <a:rPr lang="pl-PL" sz="1400" dirty="0" err="1">
                <a:latin typeface="+mj-lt"/>
              </a:rPr>
              <a:t>debtor's</a:t>
            </a:r>
            <a:r>
              <a:rPr lang="pl-PL" sz="1400" dirty="0">
                <a:latin typeface="+mj-lt"/>
              </a:rPr>
              <a:t> </a:t>
            </a:r>
            <a:r>
              <a:rPr lang="pl-PL" sz="1400" dirty="0" err="1">
                <a:latin typeface="+mj-lt"/>
              </a:rPr>
              <a:t>liabilities</a:t>
            </a:r>
            <a:r>
              <a:rPr lang="pl-PL" sz="1400" dirty="0">
                <a:latin typeface="+mj-lt"/>
              </a:rPr>
              <a:t> </a:t>
            </a:r>
            <a:r>
              <a:rPr lang="pl-PL" sz="1400" dirty="0" err="1">
                <a:latin typeface="+mj-lt"/>
              </a:rPr>
              <a:t>were</a:t>
            </a:r>
            <a:r>
              <a:rPr lang="pl-PL" sz="1400" dirty="0">
                <a:latin typeface="+mj-lt"/>
              </a:rPr>
              <a:t> </a:t>
            </a:r>
            <a:r>
              <a:rPr lang="pl-PL" sz="1400" dirty="0" err="1">
                <a:latin typeface="+mj-lt"/>
              </a:rPr>
              <a:t>cancelled</a:t>
            </a:r>
            <a:r>
              <a:rPr lang="pl-PL" sz="1400" dirty="0">
                <a:latin typeface="+mj-lt"/>
              </a:rPr>
              <a:t>, </a:t>
            </a:r>
          </a:p>
          <a:p>
            <a:pPr marL="85725" indent="-85725" algn="just">
              <a:buNone/>
            </a:pPr>
            <a:r>
              <a:rPr lang="pl-PL" sz="1400" dirty="0">
                <a:latin typeface="+mj-lt"/>
              </a:rPr>
              <a:t>- </a:t>
            </a:r>
            <a:r>
              <a:rPr lang="pl-PL" sz="1400" dirty="0" err="1">
                <a:latin typeface="+mj-lt"/>
              </a:rPr>
              <a:t>unless</a:t>
            </a:r>
            <a:r>
              <a:rPr lang="pl-PL" sz="1400" dirty="0">
                <a:latin typeface="+mj-lt"/>
              </a:rPr>
              <a:t> </a:t>
            </a:r>
            <a:r>
              <a:rPr lang="pl-PL" sz="1400" dirty="0" err="1">
                <a:latin typeface="+mj-lt"/>
              </a:rPr>
              <a:t>the</a:t>
            </a:r>
            <a:r>
              <a:rPr lang="pl-PL" sz="1400" dirty="0">
                <a:latin typeface="+mj-lt"/>
              </a:rPr>
              <a:t> </a:t>
            </a:r>
            <a:r>
              <a:rPr lang="pl-PL" sz="1400" dirty="0" err="1">
                <a:latin typeface="+mj-lt"/>
              </a:rPr>
              <a:t>debtor's</a:t>
            </a:r>
            <a:r>
              <a:rPr lang="pl-PL" sz="1400" dirty="0">
                <a:latin typeface="+mj-lt"/>
              </a:rPr>
              <a:t> </a:t>
            </a:r>
            <a:r>
              <a:rPr lang="pl-PL" sz="1400" dirty="0" err="1">
                <a:latin typeface="+mj-lt"/>
              </a:rPr>
              <a:t>insolvency</a:t>
            </a:r>
            <a:r>
              <a:rPr lang="pl-PL" sz="1400" dirty="0">
                <a:latin typeface="+mj-lt"/>
              </a:rPr>
              <a:t> </a:t>
            </a:r>
            <a:r>
              <a:rPr lang="pl-PL" sz="1400" dirty="0" err="1">
                <a:latin typeface="+mj-lt"/>
              </a:rPr>
              <a:t>occurred</a:t>
            </a:r>
            <a:r>
              <a:rPr lang="pl-PL" sz="1400" dirty="0">
                <a:latin typeface="+mj-lt"/>
              </a:rPr>
              <a:t> </a:t>
            </a:r>
            <a:r>
              <a:rPr lang="pl-PL" sz="1400" dirty="0" err="1">
                <a:latin typeface="+mj-lt"/>
              </a:rPr>
              <a:t>despite</a:t>
            </a:r>
            <a:r>
              <a:rPr lang="pl-PL" sz="1400" dirty="0">
                <a:latin typeface="+mj-lt"/>
              </a:rPr>
              <a:t> </a:t>
            </a:r>
            <a:r>
              <a:rPr lang="pl-PL" sz="1400" dirty="0" err="1">
                <a:latin typeface="+mj-lt"/>
              </a:rPr>
              <a:t>due</a:t>
            </a:r>
            <a:r>
              <a:rPr lang="pl-PL" sz="1400" dirty="0">
                <a:latin typeface="+mj-lt"/>
              </a:rPr>
              <a:t> </a:t>
            </a:r>
            <a:r>
              <a:rPr lang="pl-PL" sz="1400" dirty="0" err="1">
                <a:latin typeface="+mj-lt"/>
              </a:rPr>
              <a:t>diligence</a:t>
            </a:r>
            <a:r>
              <a:rPr lang="pl-PL" sz="1400" dirty="0">
                <a:latin typeface="+mj-lt"/>
              </a:rPr>
              <a:t> </a:t>
            </a:r>
            <a:r>
              <a:rPr lang="pl-PL" sz="1400" dirty="0" err="1">
                <a:latin typeface="+mj-lt"/>
              </a:rPr>
              <a:t>exercised</a:t>
            </a:r>
            <a:r>
              <a:rPr lang="pl-PL" sz="1400" dirty="0">
                <a:latin typeface="+mj-lt"/>
              </a:rPr>
              <a:t> by </a:t>
            </a:r>
            <a:r>
              <a:rPr lang="pl-PL" sz="1400" dirty="0" err="1">
                <a:latin typeface="+mj-lt"/>
              </a:rPr>
              <a:t>the</a:t>
            </a:r>
            <a:r>
              <a:rPr lang="pl-PL" sz="1400" dirty="0">
                <a:latin typeface="+mj-lt"/>
              </a:rPr>
              <a:t> </a:t>
            </a:r>
            <a:r>
              <a:rPr lang="pl-PL" sz="1400" dirty="0" err="1">
                <a:latin typeface="+mj-lt"/>
              </a:rPr>
              <a:t>debtor</a:t>
            </a:r>
            <a:r>
              <a:rPr lang="pl-PL" sz="1400" dirty="0">
                <a:latin typeface="+mj-lt"/>
              </a:rPr>
              <a:t> </a:t>
            </a:r>
            <a:r>
              <a:rPr lang="pl-PL" sz="1400" dirty="0" err="1">
                <a:latin typeface="+mj-lt"/>
              </a:rPr>
              <a:t>or</a:t>
            </a:r>
            <a:r>
              <a:rPr lang="pl-PL" sz="1400" dirty="0">
                <a:latin typeface="+mj-lt"/>
              </a:rPr>
              <a:t> </a:t>
            </a:r>
            <a:r>
              <a:rPr lang="pl-PL" sz="1400" dirty="0" err="1">
                <a:latin typeface="+mj-lt"/>
              </a:rPr>
              <a:t>when</a:t>
            </a:r>
            <a:r>
              <a:rPr lang="pl-PL" sz="1400" dirty="0">
                <a:latin typeface="+mj-lt"/>
              </a:rPr>
              <a:t> </a:t>
            </a:r>
            <a:r>
              <a:rPr lang="pl-PL" sz="1400" dirty="0" err="1">
                <a:latin typeface="+mj-lt"/>
              </a:rPr>
              <a:t>running</a:t>
            </a:r>
            <a:r>
              <a:rPr lang="pl-PL" sz="1400" dirty="0">
                <a:latin typeface="+mj-lt"/>
              </a:rPr>
              <a:t> </a:t>
            </a:r>
            <a:r>
              <a:rPr lang="pl-PL" sz="1400" dirty="0" err="1">
                <a:latin typeface="+mj-lt"/>
              </a:rPr>
              <a:t>such</a:t>
            </a:r>
            <a:r>
              <a:rPr lang="pl-PL" sz="1400" dirty="0">
                <a:latin typeface="+mj-lt"/>
              </a:rPr>
              <a:t> </a:t>
            </a:r>
            <a:r>
              <a:rPr lang="pl-PL" sz="1400" dirty="0" err="1">
                <a:latin typeface="+mj-lt"/>
              </a:rPr>
              <a:t>proceedings</a:t>
            </a:r>
            <a:r>
              <a:rPr lang="pl-PL" sz="1400" dirty="0">
                <a:latin typeface="+mj-lt"/>
              </a:rPr>
              <a:t> </a:t>
            </a:r>
            <a:r>
              <a:rPr lang="pl-PL" sz="1400" dirty="0" err="1">
                <a:latin typeface="+mj-lt"/>
              </a:rPr>
              <a:t>is</a:t>
            </a:r>
            <a:r>
              <a:rPr lang="pl-PL" sz="1400" dirty="0">
                <a:latin typeface="+mj-lt"/>
              </a:rPr>
              <a:t> </a:t>
            </a:r>
            <a:r>
              <a:rPr lang="pl-PL" sz="1400" dirty="0" err="1">
                <a:latin typeface="+mj-lt"/>
              </a:rPr>
              <a:t>in</a:t>
            </a:r>
            <a:r>
              <a:rPr lang="pl-PL" sz="1400" dirty="0">
                <a:latin typeface="+mj-lt"/>
              </a:rPr>
              <a:t> </a:t>
            </a:r>
            <a:r>
              <a:rPr lang="pl-PL" sz="1400" dirty="0" err="1">
                <a:latin typeface="+mj-lt"/>
              </a:rPr>
              <a:t>the</a:t>
            </a:r>
            <a:r>
              <a:rPr lang="pl-PL" sz="1400" dirty="0">
                <a:latin typeface="+mj-lt"/>
              </a:rPr>
              <a:t> </a:t>
            </a:r>
            <a:r>
              <a:rPr lang="pl-PL" sz="1400" dirty="0" err="1">
                <a:latin typeface="+mj-lt"/>
              </a:rPr>
              <a:t>interest</a:t>
            </a:r>
            <a:r>
              <a:rPr lang="pl-PL" sz="1400" dirty="0">
                <a:latin typeface="+mj-lt"/>
              </a:rPr>
              <a:t> of </a:t>
            </a:r>
            <a:r>
              <a:rPr lang="pl-PL" sz="1400" dirty="0" err="1">
                <a:latin typeface="+mj-lt"/>
              </a:rPr>
              <a:t>justice</a:t>
            </a:r>
            <a:r>
              <a:rPr lang="pl-PL" sz="1400" dirty="0">
                <a:latin typeface="+mj-lt"/>
              </a:rPr>
              <a:t> </a:t>
            </a:r>
            <a:r>
              <a:rPr lang="pl-PL" sz="1400" dirty="0" err="1">
                <a:latin typeface="+mj-lt"/>
              </a:rPr>
              <a:t>or</a:t>
            </a:r>
            <a:r>
              <a:rPr lang="pl-PL" sz="1400" dirty="0">
                <a:latin typeface="+mj-lt"/>
              </a:rPr>
              <a:t> </a:t>
            </a:r>
            <a:r>
              <a:rPr lang="pl-PL" sz="1400" dirty="0" err="1">
                <a:latin typeface="+mj-lt"/>
              </a:rPr>
              <a:t>justified</a:t>
            </a:r>
            <a:r>
              <a:rPr lang="pl-PL" sz="1400" dirty="0">
                <a:latin typeface="+mj-lt"/>
              </a:rPr>
              <a:t> </a:t>
            </a:r>
            <a:r>
              <a:rPr lang="pl-PL" sz="1400" dirty="0" err="1">
                <a:latin typeface="+mj-lt"/>
              </a:rPr>
              <a:t>with</a:t>
            </a:r>
            <a:r>
              <a:rPr lang="pl-PL" sz="1400" dirty="0">
                <a:latin typeface="+mj-lt"/>
              </a:rPr>
              <a:t> </a:t>
            </a:r>
            <a:r>
              <a:rPr lang="pl-PL" sz="1400" dirty="0" err="1">
                <a:latin typeface="+mj-lt"/>
              </a:rPr>
              <a:t>humanitarian</a:t>
            </a:r>
            <a:r>
              <a:rPr lang="pl-PL" sz="1400" dirty="0">
                <a:latin typeface="+mj-lt"/>
              </a:rPr>
              <a:t> </a:t>
            </a:r>
            <a:r>
              <a:rPr lang="pl-PL" sz="1400" dirty="0" err="1">
                <a:latin typeface="+mj-lt"/>
              </a:rPr>
              <a:t>reasons</a:t>
            </a:r>
            <a:r>
              <a:rPr lang="pl-PL" sz="1400" dirty="0">
                <a:latin typeface="+mj-lt"/>
              </a:rPr>
              <a:t>.</a:t>
            </a:r>
          </a:p>
          <a:p>
            <a:pPr algn="just"/>
            <a:endParaRPr lang="pl-PL" sz="1400" dirty="0">
              <a:latin typeface="+mj-lt"/>
            </a:endParaRPr>
          </a:p>
          <a:p>
            <a:pPr algn="just"/>
            <a:r>
              <a:rPr lang="pl-PL" sz="1400" dirty="0" err="1">
                <a:latin typeface="+mj-lt"/>
              </a:rPr>
              <a:t>if</a:t>
            </a:r>
            <a:r>
              <a:rPr lang="pl-PL" sz="1400" dirty="0">
                <a:latin typeface="+mj-lt"/>
              </a:rPr>
              <a:t> data </a:t>
            </a:r>
            <a:r>
              <a:rPr lang="pl-PL" sz="1400" dirty="0" err="1">
                <a:latin typeface="+mj-lt"/>
              </a:rPr>
              <a:t>provided</a:t>
            </a:r>
            <a:r>
              <a:rPr lang="pl-PL" sz="1400" dirty="0">
                <a:latin typeface="+mj-lt"/>
              </a:rPr>
              <a:t> by </a:t>
            </a:r>
            <a:r>
              <a:rPr lang="pl-PL" sz="1400" dirty="0" err="1">
                <a:latin typeface="+mj-lt"/>
              </a:rPr>
              <a:t>the</a:t>
            </a:r>
            <a:r>
              <a:rPr lang="pl-PL" sz="1400" dirty="0">
                <a:latin typeface="+mj-lt"/>
              </a:rPr>
              <a:t> </a:t>
            </a:r>
            <a:r>
              <a:rPr lang="pl-PL" sz="1400" dirty="0" err="1">
                <a:latin typeface="+mj-lt"/>
              </a:rPr>
              <a:t>debtor</a:t>
            </a:r>
            <a:r>
              <a:rPr lang="pl-PL" sz="1400" dirty="0">
                <a:latin typeface="+mj-lt"/>
              </a:rPr>
              <a:t> </a:t>
            </a:r>
            <a:r>
              <a:rPr lang="pl-PL" sz="1400" dirty="0" err="1">
                <a:latin typeface="+mj-lt"/>
              </a:rPr>
              <a:t>in</a:t>
            </a:r>
            <a:r>
              <a:rPr lang="pl-PL" sz="1400" dirty="0">
                <a:latin typeface="+mj-lt"/>
              </a:rPr>
              <a:t> </a:t>
            </a:r>
            <a:r>
              <a:rPr lang="pl-PL" sz="1400" dirty="0" err="1">
                <a:latin typeface="+mj-lt"/>
              </a:rPr>
              <a:t>the</a:t>
            </a:r>
            <a:r>
              <a:rPr lang="pl-PL" sz="1400" dirty="0">
                <a:latin typeface="+mj-lt"/>
              </a:rPr>
              <a:t> </a:t>
            </a:r>
            <a:r>
              <a:rPr lang="pl-PL" sz="1400" dirty="0" err="1">
                <a:latin typeface="+mj-lt"/>
              </a:rPr>
              <a:t>petition</a:t>
            </a:r>
            <a:r>
              <a:rPr lang="pl-PL" sz="1400" dirty="0">
                <a:latin typeface="+mj-lt"/>
              </a:rPr>
              <a:t> </a:t>
            </a:r>
            <a:r>
              <a:rPr lang="pl-PL" sz="1400" dirty="0" err="1">
                <a:latin typeface="+mj-lt"/>
              </a:rPr>
              <a:t>is</a:t>
            </a:r>
            <a:r>
              <a:rPr lang="pl-PL" sz="1400" dirty="0">
                <a:latin typeface="+mj-lt"/>
              </a:rPr>
              <a:t> </a:t>
            </a:r>
            <a:r>
              <a:rPr lang="pl-PL" sz="1400" dirty="0" err="1">
                <a:latin typeface="+mj-lt"/>
              </a:rPr>
              <a:t>false</a:t>
            </a:r>
            <a:r>
              <a:rPr lang="pl-PL" sz="1400" dirty="0">
                <a:latin typeface="+mj-lt"/>
              </a:rPr>
              <a:t> </a:t>
            </a:r>
            <a:r>
              <a:rPr lang="pl-PL" sz="1400" dirty="0" err="1">
                <a:latin typeface="+mj-lt"/>
              </a:rPr>
              <a:t>or</a:t>
            </a:r>
            <a:r>
              <a:rPr lang="pl-PL" sz="1400" dirty="0">
                <a:latin typeface="+mj-lt"/>
              </a:rPr>
              <a:t> </a:t>
            </a:r>
            <a:r>
              <a:rPr lang="pl-PL" sz="1400" dirty="0" err="1">
                <a:latin typeface="+mj-lt"/>
              </a:rPr>
              <a:t>incomplete</a:t>
            </a:r>
            <a:r>
              <a:rPr lang="pl-PL" sz="1400" dirty="0">
                <a:latin typeface="+mj-lt"/>
              </a:rPr>
              <a:t>, </a:t>
            </a:r>
          </a:p>
          <a:p>
            <a:pPr algn="just">
              <a:buFontTx/>
              <a:buChar char="-"/>
            </a:pPr>
            <a:r>
              <a:rPr lang="pl-PL" sz="1400" dirty="0" err="1">
                <a:latin typeface="+mj-lt"/>
              </a:rPr>
              <a:t>unless</a:t>
            </a:r>
            <a:r>
              <a:rPr lang="pl-PL" sz="1400" dirty="0">
                <a:latin typeface="+mj-lt"/>
              </a:rPr>
              <a:t> </a:t>
            </a:r>
            <a:r>
              <a:rPr lang="pl-PL" sz="1400" dirty="0" err="1">
                <a:latin typeface="+mj-lt"/>
              </a:rPr>
              <a:t>the</a:t>
            </a:r>
            <a:r>
              <a:rPr lang="pl-PL" sz="1400" dirty="0">
                <a:latin typeface="+mj-lt"/>
              </a:rPr>
              <a:t> </a:t>
            </a:r>
            <a:r>
              <a:rPr lang="pl-PL" sz="1400" dirty="0" err="1">
                <a:latin typeface="+mj-lt"/>
              </a:rPr>
              <a:t>inconsistency</a:t>
            </a:r>
            <a:r>
              <a:rPr lang="pl-PL" sz="1400" dirty="0">
                <a:latin typeface="+mj-lt"/>
              </a:rPr>
              <a:t> </a:t>
            </a:r>
            <a:r>
              <a:rPr lang="pl-PL" sz="1400" dirty="0" err="1">
                <a:latin typeface="+mj-lt"/>
              </a:rPr>
              <a:t>or</a:t>
            </a:r>
            <a:r>
              <a:rPr lang="pl-PL" sz="1400" dirty="0">
                <a:latin typeface="+mj-lt"/>
              </a:rPr>
              <a:t> </a:t>
            </a:r>
            <a:r>
              <a:rPr lang="pl-PL" sz="1400" dirty="0" err="1">
                <a:latin typeface="+mj-lt"/>
              </a:rPr>
              <a:t>incompleteness</a:t>
            </a:r>
            <a:r>
              <a:rPr lang="pl-PL" sz="1400" dirty="0">
                <a:latin typeface="+mj-lt"/>
              </a:rPr>
              <a:t> </a:t>
            </a:r>
            <a:r>
              <a:rPr lang="pl-PL" sz="1400" dirty="0" err="1">
                <a:latin typeface="+mj-lt"/>
              </a:rPr>
              <a:t>are</a:t>
            </a:r>
            <a:r>
              <a:rPr lang="pl-PL" sz="1400" dirty="0">
                <a:latin typeface="+mj-lt"/>
              </a:rPr>
              <a:t> </a:t>
            </a:r>
            <a:r>
              <a:rPr lang="pl-PL" sz="1400" dirty="0" err="1">
                <a:latin typeface="+mj-lt"/>
              </a:rPr>
              <a:t>insignificant</a:t>
            </a:r>
            <a:r>
              <a:rPr lang="pl-PL" sz="1400" dirty="0">
                <a:latin typeface="+mj-lt"/>
              </a:rPr>
              <a:t> </a:t>
            </a:r>
            <a:r>
              <a:rPr lang="pl-PL" sz="1400" dirty="0" err="1">
                <a:latin typeface="+mj-lt"/>
              </a:rPr>
              <a:t>or</a:t>
            </a:r>
            <a:r>
              <a:rPr lang="pl-PL" sz="1400" dirty="0">
                <a:latin typeface="+mj-lt"/>
              </a:rPr>
              <a:t> </a:t>
            </a:r>
            <a:r>
              <a:rPr lang="pl-PL" sz="1400" dirty="0" err="1">
                <a:latin typeface="+mj-lt"/>
              </a:rPr>
              <a:t>running</a:t>
            </a:r>
            <a:r>
              <a:rPr lang="pl-PL" sz="1400" dirty="0">
                <a:latin typeface="+mj-lt"/>
              </a:rPr>
              <a:t> </a:t>
            </a:r>
            <a:r>
              <a:rPr lang="pl-PL" sz="1400" dirty="0" err="1">
                <a:latin typeface="+mj-lt"/>
              </a:rPr>
              <a:t>such</a:t>
            </a:r>
            <a:r>
              <a:rPr lang="pl-PL" sz="1400" dirty="0">
                <a:latin typeface="+mj-lt"/>
              </a:rPr>
              <a:t> </a:t>
            </a:r>
            <a:r>
              <a:rPr lang="pl-PL" sz="1400" dirty="0" err="1">
                <a:latin typeface="+mj-lt"/>
              </a:rPr>
              <a:t>proceedings</a:t>
            </a:r>
            <a:r>
              <a:rPr lang="pl-PL" sz="1400" dirty="0">
                <a:latin typeface="+mj-lt"/>
              </a:rPr>
              <a:t> </a:t>
            </a:r>
            <a:r>
              <a:rPr lang="pl-PL" sz="1400" dirty="0" err="1">
                <a:latin typeface="+mj-lt"/>
              </a:rPr>
              <a:t>is</a:t>
            </a:r>
            <a:r>
              <a:rPr lang="pl-PL" sz="1400" dirty="0">
                <a:latin typeface="+mj-lt"/>
              </a:rPr>
              <a:t> </a:t>
            </a:r>
            <a:r>
              <a:rPr lang="pl-PL" sz="1400" dirty="0" err="1">
                <a:latin typeface="+mj-lt"/>
              </a:rPr>
              <a:t>in</a:t>
            </a:r>
            <a:r>
              <a:rPr lang="pl-PL" sz="1400" dirty="0">
                <a:latin typeface="+mj-lt"/>
              </a:rPr>
              <a:t> </a:t>
            </a:r>
            <a:r>
              <a:rPr lang="pl-PL" sz="1400" dirty="0" err="1">
                <a:latin typeface="+mj-lt"/>
              </a:rPr>
              <a:t>the</a:t>
            </a:r>
            <a:r>
              <a:rPr lang="pl-PL" sz="1400" dirty="0">
                <a:latin typeface="+mj-lt"/>
              </a:rPr>
              <a:t> </a:t>
            </a:r>
            <a:r>
              <a:rPr lang="pl-PL" sz="1400" dirty="0" err="1">
                <a:latin typeface="+mj-lt"/>
              </a:rPr>
              <a:t>interest</a:t>
            </a:r>
            <a:r>
              <a:rPr lang="pl-PL" sz="1400" dirty="0">
                <a:latin typeface="+mj-lt"/>
              </a:rPr>
              <a:t> of </a:t>
            </a:r>
            <a:r>
              <a:rPr lang="pl-PL" sz="1400" dirty="0" err="1">
                <a:latin typeface="+mj-lt"/>
              </a:rPr>
              <a:t>justice</a:t>
            </a:r>
            <a:r>
              <a:rPr lang="pl-PL" sz="1400" dirty="0">
                <a:latin typeface="+mj-lt"/>
              </a:rPr>
              <a:t> </a:t>
            </a:r>
            <a:r>
              <a:rPr lang="pl-PL" sz="1400" dirty="0" err="1">
                <a:latin typeface="+mj-lt"/>
              </a:rPr>
              <a:t>or</a:t>
            </a:r>
            <a:r>
              <a:rPr lang="pl-PL" sz="1400" dirty="0">
                <a:latin typeface="+mj-lt"/>
              </a:rPr>
              <a:t> </a:t>
            </a:r>
            <a:r>
              <a:rPr lang="pl-PL" sz="1400" dirty="0" err="1">
                <a:latin typeface="+mj-lt"/>
              </a:rPr>
              <a:t>justified</a:t>
            </a:r>
            <a:r>
              <a:rPr lang="pl-PL" sz="1400" dirty="0">
                <a:latin typeface="+mj-lt"/>
              </a:rPr>
              <a:t> </a:t>
            </a:r>
            <a:r>
              <a:rPr lang="pl-PL" sz="1400" dirty="0" err="1">
                <a:latin typeface="+mj-lt"/>
              </a:rPr>
              <a:t>with</a:t>
            </a:r>
            <a:r>
              <a:rPr lang="pl-PL" sz="1400" dirty="0">
                <a:latin typeface="+mj-lt"/>
              </a:rPr>
              <a:t> </a:t>
            </a:r>
            <a:r>
              <a:rPr lang="pl-PL" sz="1400" dirty="0" err="1">
                <a:latin typeface="+mj-lt"/>
              </a:rPr>
              <a:t>humanitarian</a:t>
            </a:r>
            <a:r>
              <a:rPr lang="pl-PL" sz="1400" dirty="0">
                <a:latin typeface="+mj-lt"/>
              </a:rPr>
              <a:t> </a:t>
            </a:r>
            <a:r>
              <a:rPr lang="pl-PL" sz="1400" dirty="0" err="1">
                <a:latin typeface="+mj-lt"/>
              </a:rPr>
              <a:t>reasons</a:t>
            </a:r>
            <a:r>
              <a:rPr lang="pl-PL" sz="1400" dirty="0">
                <a:latin typeface="+mj-lt"/>
              </a:rPr>
              <a:t>. </a:t>
            </a:r>
          </a:p>
        </p:txBody>
      </p:sp>
    </p:spTree>
    <p:extLst>
      <p:ext uri="{BB962C8B-B14F-4D97-AF65-F5344CB8AC3E}">
        <p14:creationId xmlns:p14="http://schemas.microsoft.com/office/powerpoint/2010/main" val="1311111588"/>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24744"/>
            <a:ext cx="8229600" cy="1143000"/>
          </a:xfrm>
        </p:spPr>
        <p:txBody>
          <a:bodyPr/>
          <a:lstStyle/>
          <a:p>
            <a:pPr marL="514350" indent="-514350"/>
            <a:r>
              <a:rPr lang="pl-PL" dirty="0" err="1">
                <a:solidFill>
                  <a:schemeClr val="tx1"/>
                </a:solidFill>
              </a:rPr>
              <a:t>Negative</a:t>
            </a:r>
            <a:r>
              <a:rPr lang="pl-PL" dirty="0">
                <a:solidFill>
                  <a:schemeClr val="tx1"/>
                </a:solidFill>
              </a:rPr>
              <a:t> </a:t>
            </a:r>
            <a:r>
              <a:rPr lang="pl-PL" dirty="0" err="1">
                <a:solidFill>
                  <a:schemeClr val="tx1"/>
                </a:solidFill>
              </a:rPr>
              <a:t>grounds</a:t>
            </a:r>
            <a:r>
              <a:rPr lang="pl-PL" dirty="0">
                <a:solidFill>
                  <a:schemeClr val="tx1"/>
                </a:solidFill>
              </a:rPr>
              <a:t> (</a:t>
            </a:r>
            <a:r>
              <a:rPr lang="pl-PL" dirty="0" err="1">
                <a:solidFill>
                  <a:schemeClr val="tx1"/>
                </a:solidFill>
              </a:rPr>
              <a:t>exclusions</a:t>
            </a:r>
            <a:r>
              <a:rPr lang="pl-PL" dirty="0">
                <a:solidFill>
                  <a:schemeClr val="tx1"/>
                </a:solidFill>
              </a:rPr>
              <a:t>)</a:t>
            </a:r>
          </a:p>
        </p:txBody>
      </p:sp>
      <p:sp>
        <p:nvSpPr>
          <p:cNvPr id="3" name="Symbol zastępczy zawartości 2"/>
          <p:cNvSpPr>
            <a:spLocks noGrp="1"/>
          </p:cNvSpPr>
          <p:nvPr>
            <p:ph idx="1"/>
          </p:nvPr>
        </p:nvSpPr>
        <p:spPr>
          <a:xfrm>
            <a:off x="457200" y="2356136"/>
            <a:ext cx="8229600" cy="4389120"/>
          </a:xfrm>
        </p:spPr>
        <p:txBody>
          <a:bodyPr>
            <a:noAutofit/>
          </a:bodyPr>
          <a:lstStyle/>
          <a:p>
            <a:pPr marL="0" indent="0" algn="just">
              <a:buNone/>
            </a:pPr>
            <a:endParaRPr lang="pl-PL" sz="2400" dirty="0">
              <a:latin typeface="+mj-lt"/>
            </a:endParaRPr>
          </a:p>
          <a:p>
            <a:pPr marL="0" indent="0" algn="just">
              <a:buNone/>
            </a:pPr>
            <a:r>
              <a:rPr lang="en-US" sz="2400" dirty="0">
                <a:latin typeface="+mj-lt"/>
              </a:rPr>
              <a:t>The court rejects the debtor or creditor’s petition for bankruptcy:</a:t>
            </a:r>
          </a:p>
          <a:p>
            <a:pPr algn="just"/>
            <a:r>
              <a:rPr lang="en-US" sz="2400" dirty="0">
                <a:latin typeface="+mj-lt"/>
              </a:rPr>
              <a:t>if the debtor has caused insolvency or significantly increased its extent intentionally or as a result of gross negligence.</a:t>
            </a:r>
          </a:p>
          <a:p>
            <a:pPr algn="just">
              <a:buNone/>
            </a:pPr>
            <a:endParaRPr lang="pl-PL" sz="1400" dirty="0">
              <a:latin typeface="+mj-lt"/>
            </a:endParaRPr>
          </a:p>
        </p:txBody>
      </p:sp>
    </p:spTree>
    <p:extLst>
      <p:ext uri="{BB962C8B-B14F-4D97-AF65-F5344CB8AC3E}">
        <p14:creationId xmlns:p14="http://schemas.microsoft.com/office/powerpoint/2010/main" val="52275764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28596" y="1420186"/>
            <a:ext cx="8229600" cy="1143000"/>
          </a:xfrm>
        </p:spPr>
        <p:txBody>
          <a:bodyPr>
            <a:normAutofit fontScale="90000"/>
          </a:bodyPr>
          <a:lstStyle/>
          <a:p>
            <a:r>
              <a:rPr lang="pl-PL" dirty="0" err="1">
                <a:solidFill>
                  <a:schemeClr val="tx1"/>
                </a:solidFill>
              </a:rPr>
              <a:t>Insolvency</a:t>
            </a:r>
            <a:r>
              <a:rPr lang="pl-PL" dirty="0">
                <a:solidFill>
                  <a:schemeClr val="tx1"/>
                </a:solidFill>
              </a:rPr>
              <a:t> - </a:t>
            </a:r>
            <a:r>
              <a:rPr lang="en-US" dirty="0">
                <a:solidFill>
                  <a:schemeClr val="tx1"/>
                </a:solidFill>
              </a:rPr>
              <a:t>the costs of proceedings </a:t>
            </a:r>
            <a:endParaRPr lang="pl-PL" dirty="0">
              <a:solidFill>
                <a:schemeClr val="tx1"/>
              </a:solidFill>
            </a:endParaRPr>
          </a:p>
        </p:txBody>
      </p:sp>
      <p:sp>
        <p:nvSpPr>
          <p:cNvPr id="6" name="Symbol zastępczy zawartości 2"/>
          <p:cNvSpPr txBox="1">
            <a:spLocks/>
          </p:cNvSpPr>
          <p:nvPr/>
        </p:nvSpPr>
        <p:spPr>
          <a:xfrm>
            <a:off x="428596" y="2348880"/>
            <a:ext cx="8229600" cy="4389120"/>
          </a:xfrm>
          <a:prstGeom prst="rect">
            <a:avLst/>
          </a:prstGeom>
        </p:spPr>
        <p:txBody>
          <a:bodyPr vert="horz">
            <a:noAutofit/>
          </a:bodyPr>
          <a:lstStyle/>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buFont typeface="Arial" pitchFamily="34" charset="0"/>
              <a:buChar char="•"/>
            </a:pPr>
            <a:r>
              <a:rPr lang="pl-PL" sz="2400" dirty="0" err="1">
                <a:latin typeface="+mj-lt"/>
              </a:rPr>
              <a:t>filling</a:t>
            </a:r>
            <a:r>
              <a:rPr lang="pl-PL" sz="2400" dirty="0">
                <a:latin typeface="+mj-lt"/>
              </a:rPr>
              <a:t> </a:t>
            </a:r>
            <a:r>
              <a:rPr lang="pl-PL" sz="2400" dirty="0" err="1">
                <a:latin typeface="+mj-lt"/>
              </a:rPr>
              <a:t>the</a:t>
            </a:r>
            <a:r>
              <a:rPr lang="pl-PL" sz="2400" dirty="0">
                <a:latin typeface="+mj-lt"/>
              </a:rPr>
              <a:t> </a:t>
            </a:r>
            <a:r>
              <a:rPr lang="pl-PL" sz="2400" dirty="0" err="1">
                <a:latin typeface="+mj-lt"/>
              </a:rPr>
              <a:t>petition</a:t>
            </a:r>
            <a:r>
              <a:rPr lang="pl-PL" sz="2400" dirty="0">
                <a:latin typeface="+mj-lt"/>
              </a:rPr>
              <a:t> – 30 PLN</a:t>
            </a:r>
          </a:p>
          <a:p>
            <a:pPr marL="274320" indent="-274320" algn="just">
              <a:spcBef>
                <a:spcPct val="20000"/>
              </a:spcBef>
              <a:buClr>
                <a:schemeClr val="accent3"/>
              </a:buClr>
              <a:buSzPct val="95000"/>
              <a:buFont typeface="Arial" pitchFamily="34" charset="0"/>
              <a:buChar char="•"/>
            </a:pPr>
            <a:endParaRPr lang="pl-PL" sz="2400" dirty="0">
              <a:latin typeface="+mj-lt"/>
            </a:endParaRPr>
          </a:p>
          <a:p>
            <a:pPr marL="274320" indent="-274320" algn="just">
              <a:spcBef>
                <a:spcPct val="20000"/>
              </a:spcBef>
              <a:buClr>
                <a:schemeClr val="accent3"/>
              </a:buClr>
              <a:buSzPct val="95000"/>
              <a:buFont typeface="Arial" pitchFamily="34" charset="0"/>
              <a:buChar char="•"/>
            </a:pPr>
            <a:r>
              <a:rPr lang="en-US" sz="2400" dirty="0">
                <a:latin typeface="+mj-lt"/>
              </a:rPr>
              <a:t>If the assets of an insolvent debtor are not sufficient to cover the costs of proceedings</a:t>
            </a:r>
            <a:r>
              <a:rPr lang="pl-PL" sz="2400" dirty="0">
                <a:latin typeface="+mj-lt"/>
              </a:rPr>
              <a:t> - </a:t>
            </a:r>
            <a:r>
              <a:rPr lang="pl-PL" sz="2400" dirty="0" err="1">
                <a:latin typeface="+mj-lt"/>
              </a:rPr>
              <a:t>the</a:t>
            </a:r>
            <a:r>
              <a:rPr lang="pl-PL" sz="2400" dirty="0">
                <a:latin typeface="+mj-lt"/>
              </a:rPr>
              <a:t> </a:t>
            </a:r>
            <a:r>
              <a:rPr lang="pl-PL" sz="2400" dirty="0" err="1">
                <a:latin typeface="+mj-lt"/>
              </a:rPr>
              <a:t>costs</a:t>
            </a:r>
            <a:r>
              <a:rPr lang="pl-PL" sz="2400" dirty="0">
                <a:latin typeface="+mj-lt"/>
              </a:rPr>
              <a:t> </a:t>
            </a:r>
            <a:r>
              <a:rPr lang="pl-PL" sz="2400" dirty="0" err="1">
                <a:latin typeface="+mj-lt"/>
              </a:rPr>
              <a:t>can</a:t>
            </a:r>
            <a:r>
              <a:rPr lang="pl-PL" sz="2400" dirty="0">
                <a:latin typeface="+mj-lt"/>
              </a:rPr>
              <a:t> be</a:t>
            </a:r>
            <a:r>
              <a:rPr lang="en-US" sz="2400" dirty="0">
                <a:latin typeface="+mj-lt"/>
              </a:rPr>
              <a:t> temporarily covered by the State Treasury.</a:t>
            </a:r>
            <a:endParaRPr lang="pl-PL" sz="2400" dirty="0">
              <a:latin typeface="+mj-lt"/>
            </a:endParaRPr>
          </a:p>
          <a:p>
            <a:pPr marL="274320" indent="-274320" algn="just">
              <a:spcBef>
                <a:spcPct val="20000"/>
              </a:spcBef>
              <a:buClr>
                <a:schemeClr val="accent3"/>
              </a:buClr>
              <a:buSzPct val="95000"/>
              <a:buFont typeface="Arial" pitchFamily="34" charset="0"/>
              <a:buChar char="•"/>
            </a:pPr>
            <a:endParaRPr lang="en-US" sz="2400" dirty="0">
              <a:latin typeface="+mj-lt"/>
            </a:endParaRPr>
          </a:p>
          <a:p>
            <a:pPr marL="274320" indent="-274320" algn="just">
              <a:spcBef>
                <a:spcPct val="20000"/>
              </a:spcBef>
              <a:buClr>
                <a:schemeClr val="accent3"/>
              </a:buClr>
              <a:buSzPct val="95000"/>
              <a:buFont typeface="Arial" pitchFamily="34" charset="0"/>
              <a:buChar char="•"/>
            </a:pPr>
            <a:r>
              <a:rPr lang="en-US" sz="2400" dirty="0">
                <a:latin typeface="+mj-lt"/>
              </a:rPr>
              <a:t>If the court </a:t>
            </a:r>
            <a:r>
              <a:rPr lang="pl-PL" sz="2400" dirty="0" err="1">
                <a:latin typeface="+mj-lt"/>
              </a:rPr>
              <a:t>cancels</a:t>
            </a:r>
            <a:r>
              <a:rPr lang="pl-PL" sz="2400" dirty="0">
                <a:latin typeface="+mj-lt"/>
              </a:rPr>
              <a:t> </a:t>
            </a:r>
            <a:r>
              <a:rPr lang="en-US" sz="2400" dirty="0">
                <a:latin typeface="+mj-lt"/>
              </a:rPr>
              <a:t>the bankrupt's debts without arranging the repayment plan for the creditors, the costs of the bankruptcy proceedings covered by the State Treasury will be waived.</a:t>
            </a:r>
            <a:endParaRPr lang="pl-PL" sz="2400" dirty="0">
              <a:latin typeface="+mj-lt"/>
            </a:endParaRPr>
          </a:p>
          <a:p>
            <a:pPr marL="274320" indent="-274320" algn="just">
              <a:spcBef>
                <a:spcPct val="20000"/>
              </a:spcBef>
              <a:buClr>
                <a:schemeClr val="accent3"/>
              </a:buClr>
              <a:buSzPct val="95000"/>
              <a:buFont typeface="Arial" pitchFamily="34" charset="0"/>
              <a:buChar char="•"/>
            </a:pPr>
            <a:endParaRPr lang="pl-PL" sz="2400" dirty="0">
              <a:latin typeface="+mj-lt"/>
            </a:endParaRPr>
          </a:p>
          <a:p>
            <a:pPr marL="274320" indent="-274320" algn="just">
              <a:spcBef>
                <a:spcPct val="20000"/>
              </a:spcBef>
              <a:buClr>
                <a:schemeClr val="accent3"/>
              </a:buClr>
              <a:buSzPct val="95000"/>
              <a:buFont typeface="Arial" pitchFamily="34" charset="0"/>
              <a:buChar char="•"/>
            </a:pPr>
            <a:endParaRPr lang="en-US" sz="2400" b="1" dirty="0">
              <a:latin typeface="+mj-lt"/>
            </a:endParaRP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endParaRPr kumimoji="0" lang="pl-PL" sz="2400" i="0" u="none" strike="noStrike" kern="1200" cap="none" spc="0" normalizeH="0" baseline="0" noProof="0" dirty="0">
              <a:ln>
                <a:noFill/>
              </a:ln>
              <a:solidFill>
                <a:schemeClr val="tx1"/>
              </a:solidFill>
              <a:effectLst/>
              <a:uLnTx/>
              <a:uFillTx/>
              <a:latin typeface="+mj-lt"/>
              <a:ea typeface="+mn-ea"/>
              <a:cs typeface="+mn-cs"/>
            </a:endParaRPr>
          </a:p>
        </p:txBody>
      </p:sp>
    </p:spTree>
    <p:extLst>
      <p:ext uri="{BB962C8B-B14F-4D97-AF65-F5344CB8AC3E}">
        <p14:creationId xmlns:p14="http://schemas.microsoft.com/office/powerpoint/2010/main" val="632206866"/>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07040"/>
            <a:ext cx="8229600" cy="1143000"/>
          </a:xfrm>
        </p:spPr>
        <p:txBody>
          <a:bodyPr/>
          <a:lstStyle/>
          <a:p>
            <a:r>
              <a:rPr lang="pl-PL" dirty="0" err="1">
                <a:solidFill>
                  <a:schemeClr val="tx1"/>
                </a:solidFill>
              </a:rPr>
              <a:t>Insolvency</a:t>
            </a:r>
            <a:r>
              <a:rPr lang="pl-PL" dirty="0">
                <a:solidFill>
                  <a:schemeClr val="tx1"/>
                </a:solidFill>
              </a:rPr>
              <a:t> - </a:t>
            </a:r>
            <a:r>
              <a:rPr lang="en-US" dirty="0">
                <a:solidFill>
                  <a:schemeClr val="tx1"/>
                </a:solidFill>
              </a:rPr>
              <a:t>legal framework</a:t>
            </a:r>
            <a:endParaRPr lang="pl-PL" dirty="0">
              <a:solidFill>
                <a:schemeClr val="tx1"/>
              </a:solidFill>
            </a:endParaRPr>
          </a:p>
        </p:txBody>
      </p:sp>
      <p:sp>
        <p:nvSpPr>
          <p:cNvPr id="6" name="Symbol zastępczy zawartości 2"/>
          <p:cNvSpPr txBox="1">
            <a:spLocks/>
          </p:cNvSpPr>
          <p:nvPr/>
        </p:nvSpPr>
        <p:spPr>
          <a:xfrm>
            <a:off x="428596" y="2474630"/>
            <a:ext cx="8229600" cy="4389120"/>
          </a:xfrm>
          <a:prstGeom prst="rect">
            <a:avLst/>
          </a:prstGeom>
        </p:spPr>
        <p:txBody>
          <a:bodyPr vert="horz">
            <a:noAutofit/>
          </a:bodyPr>
          <a:lstStyle/>
          <a:p>
            <a:pPr marL="274320" indent="-274320" algn="just">
              <a:spcBef>
                <a:spcPct val="20000"/>
              </a:spcBef>
              <a:buClr>
                <a:schemeClr val="accent3"/>
              </a:buClr>
              <a:buSzPct val="95000"/>
            </a:pPr>
            <a:r>
              <a:rPr lang="en-US" sz="2400" dirty="0">
                <a:latin typeface="+mj-lt"/>
              </a:rPr>
              <a:t> </a:t>
            </a:r>
            <a:r>
              <a:rPr lang="pl-PL" sz="2400" dirty="0">
                <a:latin typeface="+mj-lt"/>
              </a:rPr>
              <a:t>T</a:t>
            </a:r>
            <a:r>
              <a:rPr lang="en-US" sz="2400" dirty="0">
                <a:latin typeface="+mj-lt"/>
              </a:rPr>
              <a:t>he proceedings initiated as</a:t>
            </a:r>
            <a:r>
              <a:rPr lang="pl-PL" sz="2400" dirty="0">
                <a:latin typeface="+mj-lt"/>
              </a:rPr>
              <a:t> </a:t>
            </a:r>
            <a:r>
              <a:rPr lang="en-US" sz="2400" dirty="0">
                <a:latin typeface="+mj-lt"/>
              </a:rPr>
              <a:t>a result of </a:t>
            </a:r>
            <a:r>
              <a:rPr lang="en-US" sz="2400" b="1" dirty="0">
                <a:latin typeface="+mj-lt"/>
              </a:rPr>
              <a:t>a</a:t>
            </a:r>
            <a:r>
              <a:rPr lang="pl-PL" sz="2400" b="1" dirty="0">
                <a:latin typeface="+mj-lt"/>
              </a:rPr>
              <a:t> </a:t>
            </a:r>
            <a:r>
              <a:rPr lang="pl-PL" sz="2400" b="1" dirty="0" err="1">
                <a:latin typeface="+mj-lt"/>
              </a:rPr>
              <a:t>debtor’s</a:t>
            </a:r>
            <a:r>
              <a:rPr lang="pl-PL" sz="2400" b="1" dirty="0">
                <a:latin typeface="+mj-lt"/>
              </a:rPr>
              <a:t> </a:t>
            </a:r>
            <a:r>
              <a:rPr lang="pl-PL" sz="2400" b="1" dirty="0" err="1">
                <a:latin typeface="+mj-lt"/>
              </a:rPr>
              <a:t>petition</a:t>
            </a:r>
            <a:r>
              <a:rPr lang="pl-PL" sz="2400" b="1" dirty="0">
                <a:latin typeface="+mj-lt"/>
              </a:rPr>
              <a:t>:</a:t>
            </a: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buFont typeface="Arial" pitchFamily="34" charset="0"/>
              <a:buChar char="•"/>
            </a:pPr>
            <a:r>
              <a:rPr lang="en-US" sz="2400" dirty="0">
                <a:latin typeface="+mj-lt"/>
              </a:rPr>
              <a:t>after the liquidation of the debtor's assets, a repayment plan is established</a:t>
            </a:r>
            <a:r>
              <a:rPr lang="pl-PL" sz="2400" dirty="0">
                <a:latin typeface="+mj-lt"/>
              </a:rPr>
              <a:t>,</a:t>
            </a:r>
            <a:endParaRPr lang="en-US" sz="2400" dirty="0">
              <a:latin typeface="+mj-lt"/>
            </a:endParaRPr>
          </a:p>
          <a:p>
            <a:pPr marL="274320" indent="-274320" algn="just">
              <a:spcBef>
                <a:spcPct val="20000"/>
              </a:spcBef>
              <a:buClr>
                <a:schemeClr val="accent3"/>
              </a:buClr>
              <a:buSzPct val="95000"/>
              <a:buFont typeface="Arial" pitchFamily="34" charset="0"/>
              <a:buChar char="•"/>
            </a:pPr>
            <a:r>
              <a:rPr lang="pl-PL" sz="2400" dirty="0" err="1">
                <a:latin typeface="+mj-lt"/>
              </a:rPr>
              <a:t>discharge</a:t>
            </a:r>
            <a:r>
              <a:rPr lang="pl-PL" sz="2400" dirty="0">
                <a:latin typeface="+mj-lt"/>
              </a:rPr>
              <a:t> </a:t>
            </a:r>
            <a:r>
              <a:rPr lang="en-US" sz="2400" dirty="0">
                <a:latin typeface="+mj-lt"/>
              </a:rPr>
              <a:t>is also possible without liquidation or without a repayment plan</a:t>
            </a:r>
            <a:r>
              <a:rPr lang="pl-PL" sz="2400" dirty="0">
                <a:latin typeface="+mj-lt"/>
              </a:rPr>
              <a:t>,</a:t>
            </a:r>
            <a:endParaRPr lang="en-US" sz="2400" dirty="0">
              <a:latin typeface="+mj-lt"/>
            </a:endParaRPr>
          </a:p>
          <a:p>
            <a:pPr marL="274320" indent="-274320" algn="just">
              <a:spcBef>
                <a:spcPct val="20000"/>
              </a:spcBef>
              <a:buClr>
                <a:schemeClr val="accent3"/>
              </a:buClr>
              <a:buSzPct val="95000"/>
              <a:buFont typeface="Arial" pitchFamily="34" charset="0"/>
              <a:buChar char="•"/>
            </a:pPr>
            <a:r>
              <a:rPr lang="en-US" sz="2400" dirty="0">
                <a:latin typeface="+mj-lt"/>
              </a:rPr>
              <a:t>repayment plan - up to 3 years (</a:t>
            </a:r>
            <a:r>
              <a:rPr lang="pl-PL" sz="2400" dirty="0" err="1">
                <a:latin typeface="+mj-lt"/>
              </a:rPr>
              <a:t>extended</a:t>
            </a:r>
            <a:r>
              <a:rPr lang="pl-PL" sz="2400" dirty="0">
                <a:latin typeface="+mj-lt"/>
              </a:rPr>
              <a:t> </a:t>
            </a:r>
            <a:r>
              <a:rPr lang="pl-PL" sz="2400" dirty="0" err="1">
                <a:latin typeface="+mj-lt"/>
              </a:rPr>
              <a:t>up</a:t>
            </a:r>
            <a:r>
              <a:rPr lang="pl-PL" sz="2400" dirty="0">
                <a:latin typeface="+mj-lt"/>
              </a:rPr>
              <a:t> to</a:t>
            </a:r>
            <a:r>
              <a:rPr lang="en-US" sz="2400" dirty="0">
                <a:latin typeface="+mj-lt"/>
              </a:rPr>
              <a:t> 18 months)</a:t>
            </a:r>
            <a:r>
              <a:rPr lang="pl-PL" sz="2400" dirty="0">
                <a:latin typeface="+mj-lt"/>
              </a:rPr>
              <a:t>,</a:t>
            </a:r>
            <a:endParaRPr lang="en-US" sz="2400" dirty="0">
              <a:latin typeface="+mj-lt"/>
            </a:endParaRPr>
          </a:p>
          <a:p>
            <a:pPr marL="274320" indent="-274320" algn="just">
              <a:spcBef>
                <a:spcPct val="20000"/>
              </a:spcBef>
              <a:buClr>
                <a:schemeClr val="accent3"/>
              </a:buClr>
              <a:buSzPct val="95000"/>
              <a:buFont typeface="Arial" pitchFamily="34" charset="0"/>
              <a:buChar char="•"/>
            </a:pPr>
            <a:r>
              <a:rPr lang="pl-PL" sz="2400" dirty="0">
                <a:latin typeface="+mj-lt"/>
              </a:rPr>
              <a:t>d</a:t>
            </a:r>
            <a:r>
              <a:rPr lang="en-US" sz="2400" dirty="0" err="1">
                <a:latin typeface="+mj-lt"/>
              </a:rPr>
              <a:t>ebtor's</a:t>
            </a:r>
            <a:r>
              <a:rPr lang="en-US" sz="2400" dirty="0">
                <a:latin typeface="+mj-lt"/>
              </a:rPr>
              <a:t> restrictions on asset management</a:t>
            </a:r>
            <a:r>
              <a:rPr lang="pl-PL" sz="2400" dirty="0">
                <a:latin typeface="+mj-lt"/>
              </a:rPr>
              <a:t>.</a:t>
            </a:r>
          </a:p>
          <a:p>
            <a:pPr marL="274320" indent="-274320" algn="just">
              <a:spcBef>
                <a:spcPct val="20000"/>
              </a:spcBef>
              <a:buClr>
                <a:schemeClr val="accent3"/>
              </a:buClr>
              <a:buSzPct val="95000"/>
              <a:buFont typeface="Arial" pitchFamily="34" charset="0"/>
              <a:buChar char="•"/>
            </a:pPr>
            <a:r>
              <a:rPr lang="pl-PL" sz="2400" dirty="0" err="1">
                <a:latin typeface="+mj-lt"/>
              </a:rPr>
              <a:t>possibility</a:t>
            </a:r>
            <a:r>
              <a:rPr lang="pl-PL" sz="2400" dirty="0">
                <a:latin typeface="+mj-lt"/>
              </a:rPr>
              <a:t> of </a:t>
            </a:r>
            <a:r>
              <a:rPr lang="pl-PL" sz="2400" dirty="0" err="1">
                <a:latin typeface="+mj-lt"/>
              </a:rPr>
              <a:t>concluding</a:t>
            </a:r>
            <a:r>
              <a:rPr lang="pl-PL" sz="2400" dirty="0">
                <a:latin typeface="+mj-lt"/>
              </a:rPr>
              <a:t> an </a:t>
            </a:r>
            <a:r>
              <a:rPr lang="pl-PL" sz="2400" dirty="0" err="1">
                <a:latin typeface="+mj-lt"/>
              </a:rPr>
              <a:t>arrangement</a:t>
            </a:r>
            <a:r>
              <a:rPr lang="pl-PL" sz="2400" dirty="0">
                <a:latin typeface="+mj-lt"/>
              </a:rPr>
              <a:t> </a:t>
            </a:r>
            <a:r>
              <a:rPr lang="pl-PL" sz="2400" dirty="0" err="1">
                <a:latin typeface="+mj-lt"/>
              </a:rPr>
              <a:t>with</a:t>
            </a:r>
            <a:r>
              <a:rPr lang="pl-PL" sz="2400" dirty="0">
                <a:latin typeface="+mj-lt"/>
              </a:rPr>
              <a:t> </a:t>
            </a:r>
            <a:r>
              <a:rPr lang="pl-PL" sz="2400" dirty="0" err="1">
                <a:latin typeface="+mj-lt"/>
              </a:rPr>
              <a:t>creditors</a:t>
            </a:r>
            <a:endParaRPr lang="pl-PL" sz="2400" dirty="0">
              <a:latin typeface="+mj-lt"/>
            </a:endParaRP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buFont typeface="Arial" pitchFamily="34" charset="0"/>
              <a:buChar char="•"/>
            </a:pPr>
            <a:endParaRPr lang="en-US" sz="2400" b="1" dirty="0">
              <a:latin typeface="+mj-lt"/>
            </a:endParaRP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endParaRPr kumimoji="0" lang="pl-PL" sz="2400" i="0" u="none" strike="noStrike" kern="1200" cap="none" spc="0" normalizeH="0" baseline="0" noProof="0" dirty="0">
              <a:ln>
                <a:noFill/>
              </a:ln>
              <a:solidFill>
                <a:schemeClr val="tx1"/>
              </a:solidFill>
              <a:effectLst/>
              <a:uLnTx/>
              <a:uFillTx/>
              <a:latin typeface="+mj-lt"/>
              <a:ea typeface="+mn-ea"/>
              <a:cs typeface="+mn-cs"/>
            </a:endParaRPr>
          </a:p>
        </p:txBody>
      </p:sp>
    </p:spTree>
    <p:extLst>
      <p:ext uri="{BB962C8B-B14F-4D97-AF65-F5344CB8AC3E}">
        <p14:creationId xmlns:p14="http://schemas.microsoft.com/office/powerpoint/2010/main" val="1899195153"/>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96752"/>
            <a:ext cx="8229600" cy="1143000"/>
          </a:xfrm>
        </p:spPr>
        <p:txBody>
          <a:bodyPr/>
          <a:lstStyle/>
          <a:p>
            <a:r>
              <a:rPr lang="pl-PL" dirty="0" err="1">
                <a:solidFill>
                  <a:schemeClr val="tx1"/>
                </a:solidFill>
              </a:rPr>
              <a:t>Insolvency</a:t>
            </a:r>
            <a:r>
              <a:rPr lang="pl-PL" dirty="0">
                <a:solidFill>
                  <a:schemeClr val="tx1"/>
                </a:solidFill>
              </a:rPr>
              <a:t> - </a:t>
            </a:r>
            <a:r>
              <a:rPr lang="en-US" dirty="0">
                <a:solidFill>
                  <a:schemeClr val="tx1"/>
                </a:solidFill>
              </a:rPr>
              <a:t>legal framework</a:t>
            </a:r>
            <a:endParaRPr lang="pl-PL" dirty="0">
              <a:solidFill>
                <a:schemeClr val="tx1"/>
              </a:solidFill>
            </a:endParaRPr>
          </a:p>
        </p:txBody>
      </p:sp>
      <p:sp>
        <p:nvSpPr>
          <p:cNvPr id="6" name="Symbol zastępczy zawartości 2"/>
          <p:cNvSpPr txBox="1">
            <a:spLocks/>
          </p:cNvSpPr>
          <p:nvPr/>
        </p:nvSpPr>
        <p:spPr>
          <a:xfrm>
            <a:off x="428596" y="2564342"/>
            <a:ext cx="8229600" cy="4389120"/>
          </a:xfrm>
          <a:prstGeom prst="rect">
            <a:avLst/>
          </a:prstGeom>
        </p:spPr>
        <p:txBody>
          <a:bodyPr vert="horz">
            <a:noAutofit/>
          </a:bodyPr>
          <a:lstStyle/>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r>
              <a:rPr lang="en-US" sz="2400" dirty="0">
                <a:latin typeface="+mj-lt"/>
              </a:rPr>
              <a:t> The proceedings initiated as a result of </a:t>
            </a:r>
            <a:r>
              <a:rPr lang="en-US" sz="2400" b="1" dirty="0">
                <a:latin typeface="+mj-lt"/>
              </a:rPr>
              <a:t>a </a:t>
            </a:r>
            <a:r>
              <a:rPr lang="pl-PL" sz="2400" b="1" dirty="0" err="1">
                <a:latin typeface="+mj-lt"/>
              </a:rPr>
              <a:t>creditor</a:t>
            </a:r>
            <a:r>
              <a:rPr lang="en-US" sz="2400" b="1" dirty="0">
                <a:latin typeface="+mj-lt"/>
              </a:rPr>
              <a:t>’s petition</a:t>
            </a:r>
            <a:endParaRPr lang="pl-PL" sz="2400" b="1" dirty="0">
              <a:latin typeface="+mj-lt"/>
            </a:endParaRPr>
          </a:p>
          <a:p>
            <a:pPr marL="274320" indent="-274320" algn="just">
              <a:spcBef>
                <a:spcPct val="20000"/>
              </a:spcBef>
              <a:buClr>
                <a:schemeClr val="accent3"/>
              </a:buClr>
              <a:buSzPct val="95000"/>
            </a:pPr>
            <a:endParaRPr lang="pl-PL" sz="2400" b="1" dirty="0">
              <a:latin typeface="+mj-lt"/>
            </a:endParaRPr>
          </a:p>
          <a:p>
            <a:pPr marL="274320" indent="-274320" algn="just">
              <a:spcBef>
                <a:spcPct val="20000"/>
              </a:spcBef>
              <a:buClr>
                <a:schemeClr val="accent3"/>
              </a:buClr>
              <a:buSzPct val="95000"/>
              <a:buFont typeface="Arial" pitchFamily="34" charset="0"/>
              <a:buChar char="•"/>
            </a:pPr>
            <a:r>
              <a:rPr lang="en-US" sz="2400" dirty="0">
                <a:latin typeface="+mj-lt"/>
              </a:rPr>
              <a:t>in principle, only the liquidation of the assets of the bankrupt and the satisfaction of the creditors</a:t>
            </a:r>
          </a:p>
          <a:p>
            <a:pPr marL="274320" indent="-274320" algn="just">
              <a:spcBef>
                <a:spcPct val="20000"/>
              </a:spcBef>
              <a:buClr>
                <a:schemeClr val="accent3"/>
              </a:buClr>
              <a:buSzPct val="95000"/>
              <a:buFont typeface="Arial" pitchFamily="34" charset="0"/>
              <a:buChar char="•"/>
            </a:pPr>
            <a:r>
              <a:rPr lang="en-US" sz="2400" dirty="0">
                <a:latin typeface="+mj-lt"/>
              </a:rPr>
              <a:t>debt cancellation only if the debtor's insolvency is not a consequence of intentional insolvency or gross negligence</a:t>
            </a:r>
            <a:endParaRPr lang="pl-PL" sz="2400" dirty="0">
              <a:latin typeface="+mj-lt"/>
            </a:endParaRPr>
          </a:p>
          <a:p>
            <a:pPr marL="274320" indent="-274320" algn="just">
              <a:spcBef>
                <a:spcPct val="20000"/>
              </a:spcBef>
              <a:buClr>
                <a:schemeClr val="accent3"/>
              </a:buClr>
              <a:buSzPct val="95000"/>
              <a:buFont typeface="Arial" pitchFamily="34" charset="0"/>
              <a:buChar char="•"/>
            </a:pPr>
            <a:r>
              <a:rPr lang="en-US" sz="2400" dirty="0">
                <a:latin typeface="+mj-lt"/>
              </a:rPr>
              <a:t>possibility of concluding an arrangement with creditors</a:t>
            </a: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buFont typeface="Arial" pitchFamily="34" charset="0"/>
              <a:buChar char="•"/>
            </a:pPr>
            <a:endParaRPr lang="en-US" sz="2400" b="1" dirty="0">
              <a:latin typeface="+mj-lt"/>
            </a:endParaRP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endParaRPr kumimoji="0" lang="pl-PL" sz="2400" i="0" u="none" strike="noStrike" kern="1200" cap="none" spc="0" normalizeH="0" baseline="0" noProof="0" dirty="0">
              <a:ln>
                <a:noFill/>
              </a:ln>
              <a:solidFill>
                <a:schemeClr val="tx1"/>
              </a:solidFill>
              <a:effectLst/>
              <a:uLnTx/>
              <a:uFillTx/>
              <a:latin typeface="+mj-lt"/>
              <a:ea typeface="+mn-ea"/>
              <a:cs typeface="+mn-cs"/>
            </a:endParaRPr>
          </a:p>
        </p:txBody>
      </p:sp>
    </p:spTree>
    <p:extLst>
      <p:ext uri="{BB962C8B-B14F-4D97-AF65-F5344CB8AC3E}">
        <p14:creationId xmlns:p14="http://schemas.microsoft.com/office/powerpoint/2010/main" val="1723491110"/>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96752"/>
            <a:ext cx="8229600" cy="1143000"/>
          </a:xfrm>
        </p:spPr>
        <p:txBody>
          <a:bodyPr/>
          <a:lstStyle/>
          <a:p>
            <a:r>
              <a:rPr lang="pl-PL" dirty="0" err="1">
                <a:solidFill>
                  <a:schemeClr val="tx1"/>
                </a:solidFill>
              </a:rPr>
              <a:t>Insolvency</a:t>
            </a:r>
            <a:r>
              <a:rPr lang="pl-PL" dirty="0">
                <a:solidFill>
                  <a:schemeClr val="tx1"/>
                </a:solidFill>
              </a:rPr>
              <a:t> - </a:t>
            </a:r>
            <a:r>
              <a:rPr lang="en-US" dirty="0">
                <a:solidFill>
                  <a:schemeClr val="tx1"/>
                </a:solidFill>
              </a:rPr>
              <a:t>legal framework</a:t>
            </a:r>
            <a:endParaRPr lang="pl-PL" dirty="0">
              <a:solidFill>
                <a:schemeClr val="tx1"/>
              </a:solidFill>
            </a:endParaRPr>
          </a:p>
        </p:txBody>
      </p:sp>
      <p:sp>
        <p:nvSpPr>
          <p:cNvPr id="6" name="Symbol zastępczy zawartości 2"/>
          <p:cNvSpPr txBox="1">
            <a:spLocks/>
          </p:cNvSpPr>
          <p:nvPr/>
        </p:nvSpPr>
        <p:spPr>
          <a:xfrm>
            <a:off x="428596" y="2564342"/>
            <a:ext cx="8229600" cy="4389120"/>
          </a:xfrm>
          <a:prstGeom prst="rect">
            <a:avLst/>
          </a:prstGeom>
        </p:spPr>
        <p:txBody>
          <a:bodyPr vert="horz">
            <a:noAutofit/>
          </a:bodyPr>
          <a:lstStyle/>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r>
              <a:rPr lang="en-US" sz="2400" dirty="0">
                <a:latin typeface="+mj-lt"/>
              </a:rPr>
              <a:t>the repayment plan - no longer than 36 months, within which the debtor is obliged to repay the liabilities</a:t>
            </a: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buFont typeface="Arial" pitchFamily="34" charset="0"/>
              <a:buChar char="•"/>
            </a:pPr>
            <a:endParaRPr lang="en-US" sz="2400" b="1" dirty="0">
              <a:latin typeface="+mj-lt"/>
            </a:endParaRP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endParaRPr kumimoji="0" lang="pl-PL" sz="2400" i="0" u="none" strike="noStrike" kern="1200" cap="none" spc="0" normalizeH="0" baseline="0" noProof="0" dirty="0">
              <a:ln>
                <a:noFill/>
              </a:ln>
              <a:solidFill>
                <a:schemeClr val="tx1"/>
              </a:solidFill>
              <a:effectLst/>
              <a:uLnTx/>
              <a:uFillTx/>
              <a:latin typeface="+mj-lt"/>
              <a:ea typeface="+mn-ea"/>
              <a:cs typeface="+mn-cs"/>
            </a:endParaRPr>
          </a:p>
        </p:txBody>
      </p:sp>
    </p:spTree>
    <p:extLst>
      <p:ext uri="{BB962C8B-B14F-4D97-AF65-F5344CB8AC3E}">
        <p14:creationId xmlns:p14="http://schemas.microsoft.com/office/powerpoint/2010/main" val="1455655034"/>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500034" y="1412776"/>
            <a:ext cx="8229600" cy="1143000"/>
          </a:xfrm>
        </p:spPr>
        <p:txBody>
          <a:bodyPr>
            <a:normAutofit fontScale="90000"/>
          </a:bodyPr>
          <a:lstStyle/>
          <a:p>
            <a:r>
              <a:rPr lang="pl-PL" dirty="0" err="1">
                <a:solidFill>
                  <a:schemeClr val="tx1"/>
                </a:solidFill>
              </a:rPr>
              <a:t>Regulations</a:t>
            </a:r>
            <a:r>
              <a:rPr lang="pl-PL" dirty="0">
                <a:solidFill>
                  <a:schemeClr val="tx1"/>
                </a:solidFill>
              </a:rPr>
              <a:t> </a:t>
            </a:r>
            <a:r>
              <a:rPr lang="pl-PL" dirty="0" err="1">
                <a:solidFill>
                  <a:schemeClr val="tx1"/>
                </a:solidFill>
              </a:rPr>
              <a:t>regarding</a:t>
            </a:r>
            <a:r>
              <a:rPr lang="pl-PL" dirty="0">
                <a:solidFill>
                  <a:schemeClr val="tx1"/>
                </a:solidFill>
              </a:rPr>
              <a:t> </a:t>
            </a:r>
            <a:r>
              <a:rPr lang="pl-PL" dirty="0" err="1">
                <a:solidFill>
                  <a:schemeClr val="tx1"/>
                </a:solidFill>
              </a:rPr>
              <a:t>the</a:t>
            </a:r>
            <a:r>
              <a:rPr lang="pl-PL" dirty="0">
                <a:solidFill>
                  <a:schemeClr val="tx1"/>
                </a:solidFill>
              </a:rPr>
              <a:t> residential </a:t>
            </a:r>
            <a:r>
              <a:rPr lang="pl-PL" dirty="0" err="1">
                <a:solidFill>
                  <a:schemeClr val="tx1"/>
                </a:solidFill>
              </a:rPr>
              <a:t>premises</a:t>
            </a:r>
            <a:endParaRPr lang="pl-PL" dirty="0">
              <a:solidFill>
                <a:schemeClr val="tx1"/>
              </a:solidFill>
            </a:endParaRPr>
          </a:p>
        </p:txBody>
      </p:sp>
      <p:sp>
        <p:nvSpPr>
          <p:cNvPr id="6" name="Symbol zastępczy zawartości 2"/>
          <p:cNvSpPr txBox="1">
            <a:spLocks/>
          </p:cNvSpPr>
          <p:nvPr/>
        </p:nvSpPr>
        <p:spPr>
          <a:xfrm>
            <a:off x="428596" y="2071678"/>
            <a:ext cx="8229600" cy="4389120"/>
          </a:xfrm>
          <a:prstGeom prst="rect">
            <a:avLst/>
          </a:prstGeom>
        </p:spPr>
        <p:txBody>
          <a:bodyPr vert="horz">
            <a:noAutofit/>
          </a:bodyPr>
          <a:lstStyle/>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buFont typeface="Arial" pitchFamily="34" charset="0"/>
              <a:buChar char="•"/>
            </a:pPr>
            <a:endParaRPr lang="en-US" sz="2400" b="1" dirty="0">
              <a:latin typeface="+mj-lt"/>
            </a:endParaRPr>
          </a:p>
          <a:p>
            <a:pPr marL="274320" indent="-274320" algn="just">
              <a:spcBef>
                <a:spcPct val="20000"/>
              </a:spcBef>
              <a:buClr>
                <a:schemeClr val="accent3"/>
              </a:buClr>
              <a:buSzPct val="95000"/>
            </a:pPr>
            <a:endParaRPr lang="pl-PL" sz="2400" dirty="0">
              <a:latin typeface="+mj-lt"/>
            </a:endParaRPr>
          </a:p>
          <a:p>
            <a:pPr marL="274320" indent="-274320" algn="just">
              <a:spcBef>
                <a:spcPct val="20000"/>
              </a:spcBef>
              <a:buClr>
                <a:schemeClr val="accent3"/>
              </a:buClr>
              <a:buSzPct val="95000"/>
            </a:pPr>
            <a:endParaRPr kumimoji="0" lang="pl-PL" sz="2400" i="0" u="none" strike="noStrike" kern="1200" cap="none" spc="0" normalizeH="0" baseline="0" noProof="0" dirty="0">
              <a:ln>
                <a:noFill/>
              </a:ln>
              <a:solidFill>
                <a:schemeClr val="tx1"/>
              </a:solidFill>
              <a:effectLst/>
              <a:uLnTx/>
              <a:uFillTx/>
              <a:latin typeface="+mj-lt"/>
              <a:ea typeface="+mn-ea"/>
              <a:cs typeface="+mn-cs"/>
            </a:endParaRPr>
          </a:p>
        </p:txBody>
      </p:sp>
      <p:sp>
        <p:nvSpPr>
          <p:cNvPr id="5" name="Symbol zastępczy zawartości 2"/>
          <p:cNvSpPr txBox="1">
            <a:spLocks/>
          </p:cNvSpPr>
          <p:nvPr/>
        </p:nvSpPr>
        <p:spPr>
          <a:xfrm>
            <a:off x="580996" y="2636746"/>
            <a:ext cx="8229600" cy="4389120"/>
          </a:xfrm>
          <a:prstGeom prst="rect">
            <a:avLst/>
          </a:prstGeom>
        </p:spPr>
        <p:txBody>
          <a:bodyPr vert="horz">
            <a:noAutofit/>
          </a:bodyPr>
          <a:lstStyle/>
          <a:p>
            <a:pPr marL="361950" indent="-361950" algn="just">
              <a:spcBef>
                <a:spcPct val="20000"/>
              </a:spcBef>
              <a:buClr>
                <a:schemeClr val="accent3"/>
              </a:buClr>
              <a:buSzPct val="95000"/>
              <a:buFont typeface="Arial" pitchFamily="34" charset="0"/>
              <a:buChar char="•"/>
            </a:pPr>
            <a:r>
              <a:rPr lang="en-US" sz="2400" dirty="0">
                <a:latin typeface="+mj-lt"/>
              </a:rPr>
              <a:t>The receiver may </a:t>
            </a:r>
            <a:r>
              <a:rPr lang="en-US" sz="2400" dirty="0" err="1">
                <a:latin typeface="+mj-lt"/>
              </a:rPr>
              <a:t>authorise</a:t>
            </a:r>
            <a:r>
              <a:rPr lang="en-US" sz="2400" dirty="0">
                <a:latin typeface="+mj-lt"/>
              </a:rPr>
              <a:t> the </a:t>
            </a:r>
            <a:r>
              <a:rPr lang="pl-PL" sz="2400" dirty="0" err="1">
                <a:latin typeface="+mj-lt"/>
              </a:rPr>
              <a:t>debtor</a:t>
            </a:r>
            <a:r>
              <a:rPr lang="pl-PL" sz="2400" dirty="0">
                <a:latin typeface="+mj-lt"/>
              </a:rPr>
              <a:t> </a:t>
            </a:r>
            <a:r>
              <a:rPr lang="en-US" sz="2400" dirty="0">
                <a:latin typeface="+mj-lt"/>
              </a:rPr>
              <a:t>to sell the movables included into the bankruptcy estate. </a:t>
            </a:r>
            <a:endParaRPr lang="pl-PL" sz="2400" dirty="0">
              <a:latin typeface="+mj-lt"/>
            </a:endParaRPr>
          </a:p>
          <a:p>
            <a:pPr marL="361950" indent="-361950" algn="just">
              <a:spcBef>
                <a:spcPct val="20000"/>
              </a:spcBef>
              <a:buClr>
                <a:schemeClr val="accent3"/>
              </a:buClr>
              <a:buSzPct val="95000"/>
              <a:buFont typeface="Arial" pitchFamily="34" charset="0"/>
              <a:buChar char="•"/>
            </a:pPr>
            <a:r>
              <a:rPr lang="pl-PL" sz="2400" dirty="0" err="1">
                <a:latin typeface="+mj-lt"/>
              </a:rPr>
              <a:t>Satisfaction</a:t>
            </a:r>
            <a:r>
              <a:rPr lang="pl-PL" sz="2400" dirty="0">
                <a:latin typeface="+mj-lt"/>
              </a:rPr>
              <a:t> of </a:t>
            </a:r>
            <a:r>
              <a:rPr lang="pl-PL" sz="2400" dirty="0" err="1">
                <a:latin typeface="+mj-lt"/>
              </a:rPr>
              <a:t>the</a:t>
            </a:r>
            <a:r>
              <a:rPr lang="pl-PL" sz="2400" dirty="0">
                <a:latin typeface="+mj-lt"/>
              </a:rPr>
              <a:t> residential </a:t>
            </a:r>
            <a:r>
              <a:rPr lang="pl-PL" sz="2400" dirty="0" err="1">
                <a:latin typeface="+mj-lt"/>
              </a:rPr>
              <a:t>needs</a:t>
            </a:r>
            <a:r>
              <a:rPr lang="pl-PL" sz="2400" dirty="0">
                <a:latin typeface="+mj-lt"/>
              </a:rPr>
              <a:t> of </a:t>
            </a:r>
            <a:r>
              <a:rPr lang="pl-PL" sz="2400" dirty="0" err="1">
                <a:latin typeface="+mj-lt"/>
              </a:rPr>
              <a:t>the</a:t>
            </a:r>
            <a:r>
              <a:rPr lang="pl-PL" sz="2400" dirty="0">
                <a:latin typeface="+mj-lt"/>
              </a:rPr>
              <a:t> </a:t>
            </a:r>
            <a:r>
              <a:rPr lang="pl-PL" sz="2400" dirty="0" err="1">
                <a:latin typeface="+mj-lt"/>
              </a:rPr>
              <a:t>debtor</a:t>
            </a:r>
            <a:r>
              <a:rPr lang="pl-PL" sz="2400" dirty="0">
                <a:latin typeface="+mj-lt"/>
              </a:rPr>
              <a:t>:</a:t>
            </a:r>
          </a:p>
          <a:p>
            <a:pPr marL="533400" lvl="1" indent="-76200" algn="just">
              <a:spcBef>
                <a:spcPct val="20000"/>
              </a:spcBef>
              <a:buClr>
                <a:schemeClr val="accent3"/>
              </a:buClr>
              <a:buSzPct val="95000"/>
            </a:pPr>
            <a:r>
              <a:rPr lang="pl-PL" sz="2400" dirty="0">
                <a:latin typeface="+mj-lt"/>
              </a:rPr>
              <a:t>- </a:t>
            </a:r>
            <a:r>
              <a:rPr lang="en-US" sz="2400" dirty="0">
                <a:latin typeface="+mj-lt"/>
              </a:rPr>
              <a:t>an amount corresponding to the average rent of lease of a residential premises in the same or adjacent locality for the period from </a:t>
            </a:r>
            <a:r>
              <a:rPr lang="pl-PL" sz="2400" dirty="0">
                <a:latin typeface="+mj-lt"/>
              </a:rPr>
              <a:t>12</a:t>
            </a:r>
            <a:r>
              <a:rPr lang="en-US" sz="2400" dirty="0">
                <a:latin typeface="+mj-lt"/>
              </a:rPr>
              <a:t> to </a:t>
            </a:r>
            <a:r>
              <a:rPr lang="pl-PL" sz="2400" dirty="0">
                <a:latin typeface="+mj-lt"/>
              </a:rPr>
              <a:t>24 </a:t>
            </a:r>
            <a:r>
              <a:rPr lang="en-US" sz="2400" dirty="0">
                <a:latin typeface="+mj-lt"/>
              </a:rPr>
              <a:t>months</a:t>
            </a:r>
          </a:p>
          <a:p>
            <a:pPr marL="361950" indent="-361950" algn="just">
              <a:spcBef>
                <a:spcPct val="20000"/>
              </a:spcBef>
              <a:buClr>
                <a:schemeClr val="accent3"/>
              </a:buClr>
              <a:buSzPct val="95000"/>
              <a:buFont typeface="Arial" pitchFamily="34" charset="0"/>
              <a:buChar char="•"/>
            </a:pPr>
            <a:endParaRPr lang="en-US" sz="2400" dirty="0">
              <a:latin typeface="+mj-lt"/>
            </a:endParaRPr>
          </a:p>
        </p:txBody>
      </p:sp>
    </p:spTree>
    <p:extLst>
      <p:ext uri="{BB962C8B-B14F-4D97-AF65-F5344CB8AC3E}">
        <p14:creationId xmlns:p14="http://schemas.microsoft.com/office/powerpoint/2010/main" val="1060449814"/>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457200" y="1124744"/>
            <a:ext cx="8229600" cy="1143000"/>
          </a:xfrm>
        </p:spPr>
        <p:txBody>
          <a:bodyPr/>
          <a:lstStyle/>
          <a:p>
            <a:r>
              <a:rPr lang="pl-PL" dirty="0" err="1">
                <a:solidFill>
                  <a:schemeClr val="tx1"/>
                </a:solidFill>
              </a:rPr>
              <a:t>Problems</a:t>
            </a:r>
            <a:endParaRPr lang="pl-PL" dirty="0">
              <a:solidFill>
                <a:schemeClr val="tx1"/>
              </a:solidFill>
            </a:endParaRPr>
          </a:p>
        </p:txBody>
      </p:sp>
      <p:sp>
        <p:nvSpPr>
          <p:cNvPr id="5" name="Symbol zastępczy zawartości 4"/>
          <p:cNvSpPr>
            <a:spLocks noGrp="1"/>
          </p:cNvSpPr>
          <p:nvPr>
            <p:ph idx="1"/>
          </p:nvPr>
        </p:nvSpPr>
        <p:spPr>
          <a:xfrm>
            <a:off x="457200" y="2356136"/>
            <a:ext cx="8229600" cy="4389120"/>
          </a:xfrm>
        </p:spPr>
        <p:txBody>
          <a:bodyPr/>
          <a:lstStyle/>
          <a:p>
            <a:r>
              <a:rPr lang="pl-PL" sz="2400" dirty="0">
                <a:latin typeface="+mj-lt"/>
              </a:rPr>
              <a:t>not </a:t>
            </a:r>
            <a:r>
              <a:rPr lang="pl-PL" sz="2400" dirty="0" err="1">
                <a:latin typeface="+mj-lt"/>
              </a:rPr>
              <a:t>enough</a:t>
            </a:r>
            <a:r>
              <a:rPr lang="pl-PL" sz="2400" dirty="0">
                <a:latin typeface="+mj-lt"/>
              </a:rPr>
              <a:t> </a:t>
            </a:r>
            <a:r>
              <a:rPr lang="pl-PL" sz="2400" dirty="0" err="1">
                <a:latin typeface="+mj-lt"/>
              </a:rPr>
              <a:t>insolvency</a:t>
            </a:r>
            <a:r>
              <a:rPr lang="pl-PL" sz="2400" dirty="0">
                <a:latin typeface="+mj-lt"/>
              </a:rPr>
              <a:t> </a:t>
            </a:r>
            <a:r>
              <a:rPr lang="pl-PL" sz="2400" dirty="0" err="1">
                <a:latin typeface="+mj-lt"/>
              </a:rPr>
              <a:t>courts</a:t>
            </a:r>
            <a:endParaRPr lang="pl-PL" sz="2400" dirty="0">
              <a:latin typeface="+mj-lt"/>
            </a:endParaRPr>
          </a:p>
          <a:p>
            <a:r>
              <a:rPr lang="en-US" sz="2400" dirty="0">
                <a:latin typeface="+mj-lt"/>
              </a:rPr>
              <a:t>charge of insolvency courts with consumer bankruptcy cases</a:t>
            </a:r>
            <a:endParaRPr lang="pl-PL" sz="2400" dirty="0">
              <a:latin typeface="+mj-lt"/>
            </a:endParaRPr>
          </a:p>
          <a:p>
            <a:r>
              <a:rPr lang="pl-PL" sz="2400" dirty="0">
                <a:latin typeface="+mj-lt"/>
              </a:rPr>
              <a:t>long </a:t>
            </a:r>
            <a:r>
              <a:rPr lang="pl-PL" sz="2400" dirty="0" err="1">
                <a:latin typeface="+mj-lt"/>
              </a:rPr>
              <a:t>timescale</a:t>
            </a:r>
            <a:r>
              <a:rPr lang="pl-PL" sz="2400" dirty="0">
                <a:latin typeface="+mj-lt"/>
              </a:rPr>
              <a:t> of </a:t>
            </a:r>
            <a:r>
              <a:rPr lang="pl-PL" sz="2400" dirty="0" err="1">
                <a:latin typeface="+mj-lt"/>
              </a:rPr>
              <a:t>insolvency</a:t>
            </a:r>
            <a:r>
              <a:rPr lang="pl-PL" sz="2400" dirty="0">
                <a:latin typeface="+mj-lt"/>
              </a:rPr>
              <a:t> </a:t>
            </a:r>
            <a:r>
              <a:rPr lang="pl-PL" sz="2400" dirty="0" err="1">
                <a:latin typeface="+mj-lt"/>
              </a:rPr>
              <a:t>proceddings</a:t>
            </a:r>
            <a:endParaRPr lang="pl-PL" sz="2400" dirty="0">
              <a:latin typeface="+mj-lt"/>
            </a:endParaRPr>
          </a:p>
          <a:p>
            <a:r>
              <a:rPr lang="pl-PL" sz="2400" dirty="0" err="1">
                <a:latin typeface="+mj-lt"/>
              </a:rPr>
              <a:t>still</a:t>
            </a:r>
            <a:r>
              <a:rPr lang="pl-PL" sz="2400" dirty="0">
                <a:latin typeface="+mj-lt"/>
              </a:rPr>
              <a:t> </a:t>
            </a:r>
            <a:r>
              <a:rPr lang="pl-PL" sz="2400" dirty="0" err="1">
                <a:latin typeface="+mj-lt"/>
              </a:rPr>
              <a:t>waiting</a:t>
            </a:r>
            <a:r>
              <a:rPr lang="pl-PL" sz="2400" dirty="0">
                <a:latin typeface="+mj-lt"/>
              </a:rPr>
              <a:t> for </a:t>
            </a:r>
            <a:r>
              <a:rPr lang="pl-PL" sz="2400" dirty="0" err="1">
                <a:latin typeface="+mj-lt"/>
              </a:rPr>
              <a:t>the</a:t>
            </a:r>
            <a:r>
              <a:rPr lang="pl-PL" sz="2400" dirty="0">
                <a:latin typeface="+mj-lt"/>
              </a:rPr>
              <a:t> register</a:t>
            </a:r>
          </a:p>
          <a:p>
            <a:endParaRPr lang="pl-PL" sz="2400" dirty="0">
              <a:latin typeface="+mj-lt"/>
            </a:endParaRPr>
          </a:p>
          <a:p>
            <a:pPr>
              <a:buNone/>
            </a:pPr>
            <a:r>
              <a:rPr lang="pl-PL" sz="2400" b="1" dirty="0" err="1">
                <a:latin typeface="+mj-lt"/>
              </a:rPr>
              <a:t>Solution</a:t>
            </a:r>
            <a:r>
              <a:rPr lang="pl-PL" sz="2400" b="1" dirty="0">
                <a:latin typeface="+mj-lt"/>
              </a:rPr>
              <a:t>:</a:t>
            </a:r>
          </a:p>
          <a:p>
            <a:r>
              <a:rPr lang="pl-PL" sz="2400" dirty="0">
                <a:latin typeface="+mj-lt"/>
              </a:rPr>
              <a:t> </a:t>
            </a:r>
            <a:r>
              <a:rPr lang="pl-PL" sz="2400" dirty="0" err="1">
                <a:latin typeface="+mj-lt"/>
              </a:rPr>
              <a:t>conducting</a:t>
            </a:r>
            <a:r>
              <a:rPr lang="pl-PL" sz="2400" dirty="0">
                <a:latin typeface="+mj-lt"/>
              </a:rPr>
              <a:t> </a:t>
            </a:r>
            <a:r>
              <a:rPr lang="en-US" sz="2400" dirty="0">
                <a:latin typeface="+mj-lt"/>
              </a:rPr>
              <a:t>consumer bankruptcy cases by civil courts</a:t>
            </a:r>
            <a:endParaRPr lang="pl-PL" sz="2400" dirty="0">
              <a:latin typeface="+mj-lt"/>
            </a:endParaRPr>
          </a:p>
        </p:txBody>
      </p:sp>
    </p:spTree>
    <p:extLst>
      <p:ext uri="{BB962C8B-B14F-4D97-AF65-F5344CB8AC3E}">
        <p14:creationId xmlns:p14="http://schemas.microsoft.com/office/powerpoint/2010/main" val="1013237445"/>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500034" y="1917404"/>
            <a:ext cx="8229600" cy="1143000"/>
          </a:xfrm>
        </p:spPr>
        <p:txBody>
          <a:bodyPr>
            <a:normAutofit fontScale="90000"/>
          </a:bodyPr>
          <a:lstStyle/>
          <a:p>
            <a:r>
              <a:rPr lang="en-US" sz="5400" dirty="0">
                <a:solidFill>
                  <a:schemeClr val="tx1"/>
                </a:solidFill>
              </a:rPr>
              <a:t>Central Registry of Restructuring and Bankruptcy</a:t>
            </a:r>
            <a:r>
              <a:rPr lang="pl-PL" sz="5400" dirty="0">
                <a:solidFill>
                  <a:schemeClr val="tx1"/>
                </a:solidFill>
              </a:rPr>
              <a:t> (</a:t>
            </a:r>
            <a:r>
              <a:rPr lang="pl-PL" sz="5400" dirty="0" err="1">
                <a:solidFill>
                  <a:schemeClr val="tx1"/>
                </a:solidFill>
              </a:rPr>
              <a:t>CRRiU</a:t>
            </a:r>
            <a:r>
              <a:rPr lang="pl-PL" sz="5400" dirty="0">
                <a:solidFill>
                  <a:schemeClr val="tx1"/>
                </a:solidFill>
              </a:rPr>
              <a:t>)</a:t>
            </a:r>
            <a:endParaRPr lang="pl-PL" dirty="0">
              <a:solidFill>
                <a:schemeClr val="tx1"/>
              </a:solidFill>
            </a:endParaRPr>
          </a:p>
        </p:txBody>
      </p:sp>
      <p:sp>
        <p:nvSpPr>
          <p:cNvPr id="5" name="Symbol zastępczy zawartości 4"/>
          <p:cNvSpPr>
            <a:spLocks noGrp="1"/>
          </p:cNvSpPr>
          <p:nvPr>
            <p:ph idx="1"/>
          </p:nvPr>
        </p:nvSpPr>
        <p:spPr>
          <a:xfrm>
            <a:off x="412955" y="3883742"/>
            <a:ext cx="8245241" cy="3204608"/>
          </a:xfrm>
        </p:spPr>
        <p:txBody>
          <a:bodyPr>
            <a:normAutofit/>
          </a:bodyPr>
          <a:lstStyle/>
          <a:p>
            <a:pPr algn="just"/>
            <a:r>
              <a:rPr lang="pl-PL" sz="2000" dirty="0">
                <a:latin typeface="+mj-lt"/>
              </a:rPr>
              <a:t>T</a:t>
            </a:r>
            <a:r>
              <a:rPr lang="en-US" sz="2000" dirty="0">
                <a:latin typeface="+mj-lt"/>
              </a:rPr>
              <a:t>he ambitious plan – new registry should enter into force  - 1th February 2018, </a:t>
            </a:r>
            <a:r>
              <a:rPr lang="pl-PL" sz="2000" dirty="0">
                <a:latin typeface="+mj-lt"/>
              </a:rPr>
              <a:t>but  </a:t>
            </a:r>
            <a:r>
              <a:rPr lang="pl-PL" sz="2000" dirty="0" err="1">
                <a:latin typeface="+mj-lt"/>
              </a:rPr>
              <a:t>it</a:t>
            </a:r>
            <a:r>
              <a:rPr lang="en-US" sz="2000" dirty="0">
                <a:latin typeface="+mj-lt"/>
              </a:rPr>
              <a:t> does not exist.</a:t>
            </a:r>
            <a:r>
              <a:rPr lang="en-US" sz="2000" dirty="0">
                <a:solidFill>
                  <a:prstClr val="black"/>
                </a:solidFill>
                <a:latin typeface="+mj-lt"/>
              </a:rPr>
              <a:t> </a:t>
            </a:r>
            <a:endParaRPr lang="pl-PL" sz="2000" dirty="0">
              <a:solidFill>
                <a:prstClr val="black"/>
              </a:solidFill>
              <a:latin typeface="+mj-lt"/>
            </a:endParaRPr>
          </a:p>
          <a:p>
            <a:pPr algn="just"/>
            <a:r>
              <a:rPr lang="en-US" sz="2000" dirty="0">
                <a:solidFill>
                  <a:prstClr val="black"/>
                </a:solidFill>
                <a:latin typeface="+mj-lt"/>
              </a:rPr>
              <a:t>Union law (Article 24 (1) Regulation (EU) 2015/848 of the European Parliament and of the Council) </a:t>
            </a:r>
            <a:r>
              <a:rPr lang="pl-PL" sz="2000" dirty="0" err="1">
                <a:solidFill>
                  <a:prstClr val="black"/>
                </a:solidFill>
                <a:latin typeface="+mj-lt"/>
              </a:rPr>
              <a:t>imposed</a:t>
            </a:r>
            <a:r>
              <a:rPr lang="pl-PL" sz="2000" dirty="0">
                <a:solidFill>
                  <a:prstClr val="black"/>
                </a:solidFill>
                <a:latin typeface="+mj-lt"/>
              </a:rPr>
              <a:t> </a:t>
            </a:r>
            <a:r>
              <a:rPr lang="en-US" sz="2000" dirty="0">
                <a:latin typeface="+mj-lt"/>
              </a:rPr>
              <a:t>on the Member States </a:t>
            </a:r>
            <a:r>
              <a:rPr lang="en-US" sz="2000" dirty="0">
                <a:solidFill>
                  <a:prstClr val="black"/>
                </a:solidFill>
                <a:latin typeface="+mj-lt"/>
              </a:rPr>
              <a:t>establishment and maintenance of a register announcing information on bankruptcy proceedings ("insolvency registers").</a:t>
            </a:r>
            <a:endParaRPr lang="pl-PL" sz="2000" dirty="0">
              <a:solidFill>
                <a:prstClr val="black"/>
              </a:solidFill>
              <a:latin typeface="+mj-lt"/>
            </a:endParaRPr>
          </a:p>
          <a:p>
            <a:pPr algn="just"/>
            <a:r>
              <a:rPr lang="en-US" sz="2000" dirty="0">
                <a:latin typeface="+mj-lt"/>
              </a:rPr>
              <a:t>There will be simplified version of the registry</a:t>
            </a:r>
            <a:r>
              <a:rPr lang="pl-PL" sz="2000" dirty="0">
                <a:latin typeface="+mj-lt"/>
              </a:rPr>
              <a:t> - </a:t>
            </a:r>
            <a:r>
              <a:rPr lang="en-US" sz="2000" dirty="0">
                <a:latin typeface="+mj-lt"/>
              </a:rPr>
              <a:t>the National Register of Indebted Persons (hereinafter: KRZ), </a:t>
            </a:r>
            <a:endParaRPr lang="pl-PL" sz="2000" dirty="0">
              <a:latin typeface="+mj-lt"/>
            </a:endParaRPr>
          </a:p>
          <a:p>
            <a:pPr lvl="1" algn="just">
              <a:buNone/>
            </a:pPr>
            <a:endParaRPr lang="en-US" sz="2200" dirty="0">
              <a:latin typeface="+mj-lt"/>
            </a:endParaRPr>
          </a:p>
          <a:p>
            <a:pPr lvl="1" algn="just"/>
            <a:endParaRPr lang="en-US" sz="2200" dirty="0">
              <a:latin typeface="+mj-lt"/>
            </a:endParaRPr>
          </a:p>
        </p:txBody>
      </p:sp>
    </p:spTree>
    <p:extLst>
      <p:ext uri="{BB962C8B-B14F-4D97-AF65-F5344CB8AC3E}">
        <p14:creationId xmlns:p14="http://schemas.microsoft.com/office/powerpoint/2010/main" val="814182041"/>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500034" y="1484784"/>
            <a:ext cx="8229600" cy="1143000"/>
          </a:xfrm>
        </p:spPr>
        <p:txBody>
          <a:bodyPr>
            <a:normAutofit fontScale="90000"/>
          </a:bodyPr>
          <a:lstStyle/>
          <a:p>
            <a:r>
              <a:rPr lang="en-US" sz="5400" dirty="0">
                <a:solidFill>
                  <a:schemeClr val="tx1"/>
                </a:solidFill>
              </a:rPr>
              <a:t>National Register of Indebted Persons</a:t>
            </a:r>
            <a:r>
              <a:rPr lang="pl-PL" sz="5400" dirty="0">
                <a:solidFill>
                  <a:schemeClr val="tx1"/>
                </a:solidFill>
              </a:rPr>
              <a:t> – </a:t>
            </a:r>
            <a:r>
              <a:rPr lang="pl-PL" sz="5400" dirty="0" err="1">
                <a:solidFill>
                  <a:schemeClr val="tx1"/>
                </a:solidFill>
              </a:rPr>
              <a:t>new</a:t>
            </a:r>
            <a:r>
              <a:rPr lang="pl-PL" sz="5400" dirty="0">
                <a:solidFill>
                  <a:schemeClr val="tx1"/>
                </a:solidFill>
              </a:rPr>
              <a:t> </a:t>
            </a:r>
            <a:r>
              <a:rPr lang="pl-PL" sz="5400" dirty="0" err="1">
                <a:solidFill>
                  <a:schemeClr val="tx1"/>
                </a:solidFill>
              </a:rPr>
              <a:t>project</a:t>
            </a:r>
            <a:endParaRPr lang="pl-PL" dirty="0">
              <a:solidFill>
                <a:schemeClr val="tx1"/>
              </a:solidFill>
            </a:endParaRPr>
          </a:p>
        </p:txBody>
      </p:sp>
      <p:sp>
        <p:nvSpPr>
          <p:cNvPr id="5" name="Symbol zastępczy zawartości 4"/>
          <p:cNvSpPr>
            <a:spLocks noGrp="1"/>
          </p:cNvSpPr>
          <p:nvPr>
            <p:ph idx="1"/>
          </p:nvPr>
        </p:nvSpPr>
        <p:spPr>
          <a:xfrm>
            <a:off x="428596" y="2699230"/>
            <a:ext cx="8229600" cy="4389120"/>
          </a:xfrm>
        </p:spPr>
        <p:txBody>
          <a:bodyPr>
            <a:noAutofit/>
          </a:bodyPr>
          <a:lstStyle/>
          <a:p>
            <a:pPr algn="just"/>
            <a:r>
              <a:rPr lang="en-US" sz="2000" dirty="0">
                <a:latin typeface="+mj-lt"/>
              </a:rPr>
              <a:t>The proper register will be in a year. </a:t>
            </a:r>
          </a:p>
          <a:p>
            <a:pPr algn="just"/>
            <a:r>
              <a:rPr lang="en-US" sz="2000" dirty="0">
                <a:latin typeface="+mj-lt"/>
              </a:rPr>
              <a:t>the National Register of Indebted Persons </a:t>
            </a:r>
            <a:r>
              <a:rPr lang="pl-PL" sz="2000" dirty="0" err="1">
                <a:latin typeface="+mj-lt"/>
              </a:rPr>
              <a:t>will</a:t>
            </a:r>
            <a:r>
              <a:rPr lang="pl-PL" sz="2000" dirty="0">
                <a:latin typeface="+mj-lt"/>
              </a:rPr>
              <a:t> </a:t>
            </a:r>
            <a:r>
              <a:rPr lang="en-US" sz="2000" dirty="0">
                <a:latin typeface="+mj-lt"/>
              </a:rPr>
              <a:t>replace the </a:t>
            </a:r>
            <a:r>
              <a:rPr lang="en-US" sz="2000" dirty="0" err="1">
                <a:latin typeface="+mj-lt"/>
              </a:rPr>
              <a:t>CRRiU</a:t>
            </a:r>
            <a:r>
              <a:rPr lang="en-US" sz="2000" dirty="0">
                <a:latin typeface="+mj-lt"/>
              </a:rPr>
              <a:t> (opinion-making stage). </a:t>
            </a:r>
          </a:p>
          <a:p>
            <a:pPr algn="just"/>
            <a:r>
              <a:rPr lang="en-US" sz="2000" dirty="0">
                <a:latin typeface="+mj-lt"/>
              </a:rPr>
              <a:t>KRZ Act will come into force in three stages:</a:t>
            </a:r>
            <a:endParaRPr lang="pl-PL" sz="2000" dirty="0">
              <a:latin typeface="+mj-lt"/>
            </a:endParaRPr>
          </a:p>
          <a:p>
            <a:pPr marL="444500" indent="-177800" algn="just">
              <a:buNone/>
            </a:pPr>
            <a:r>
              <a:rPr lang="pl-PL" sz="2000" dirty="0">
                <a:latin typeface="+mj-lt"/>
              </a:rPr>
              <a:t>	- </a:t>
            </a:r>
            <a:r>
              <a:rPr lang="en-US" sz="2000" dirty="0">
                <a:latin typeface="+mj-lt"/>
              </a:rPr>
              <a:t>30 days from the announcement of the act - provisions constituting the necessary implementation of the provisions of the Regulation No. 2015/848 / EU</a:t>
            </a:r>
            <a:endParaRPr lang="pl-PL" sz="2000" dirty="0">
              <a:latin typeface="+mj-lt"/>
            </a:endParaRPr>
          </a:p>
          <a:p>
            <a:pPr marL="444500" lvl="1" indent="-177800" algn="just">
              <a:buFontTx/>
              <a:buChar char="-"/>
            </a:pPr>
            <a:r>
              <a:rPr lang="en-US" sz="2000" dirty="0">
                <a:latin typeface="+mj-lt"/>
              </a:rPr>
              <a:t>June 26, 2018 </a:t>
            </a:r>
            <a:r>
              <a:rPr lang="pl-PL" sz="2000" dirty="0">
                <a:latin typeface="+mj-lt"/>
              </a:rPr>
              <a:t> - </a:t>
            </a:r>
            <a:r>
              <a:rPr lang="en-US" sz="2000" dirty="0">
                <a:latin typeface="+mj-lt"/>
              </a:rPr>
              <a:t> the provisions necessary to fulfill the obligation imposed</a:t>
            </a:r>
            <a:r>
              <a:rPr lang="pl-PL" sz="2000" dirty="0">
                <a:latin typeface="+mj-lt"/>
              </a:rPr>
              <a:t> (</a:t>
            </a:r>
            <a:r>
              <a:rPr lang="en-US" sz="2000" dirty="0">
                <a:solidFill>
                  <a:prstClr val="black"/>
                </a:solidFill>
                <a:latin typeface="+mj-lt"/>
              </a:rPr>
              <a:t>Regulation (EU) 2015/848 </a:t>
            </a:r>
            <a:r>
              <a:rPr lang="pl-PL" sz="2000" dirty="0">
                <a:solidFill>
                  <a:prstClr val="black"/>
                </a:solidFill>
                <a:latin typeface="+mj-lt"/>
              </a:rPr>
              <a:t>)</a:t>
            </a:r>
            <a:endParaRPr lang="pl-PL" sz="2000" dirty="0">
              <a:latin typeface="+mj-lt"/>
            </a:endParaRPr>
          </a:p>
          <a:p>
            <a:pPr marL="444500" lvl="1" indent="-177800" algn="just">
              <a:buFontTx/>
              <a:buChar char="-"/>
            </a:pPr>
            <a:r>
              <a:rPr lang="en-US" sz="2000" dirty="0">
                <a:latin typeface="+mj-lt"/>
              </a:rPr>
              <a:t>On February 1, 2019</a:t>
            </a:r>
            <a:r>
              <a:rPr lang="pl-PL" sz="2000" dirty="0">
                <a:latin typeface="+mj-lt"/>
              </a:rPr>
              <a:t> - </a:t>
            </a:r>
            <a:r>
              <a:rPr lang="en-US" sz="2000" dirty="0">
                <a:latin typeface="+mj-lt"/>
              </a:rPr>
              <a:t>the provisions regarding the National Register the majority of new regulations, will come into force.</a:t>
            </a:r>
          </a:p>
          <a:p>
            <a:pPr algn="just"/>
            <a:endParaRPr lang="en-US"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endParaRPr lang="pl-PL" sz="2400" dirty="0">
              <a:latin typeface="+mj-lt"/>
            </a:endParaRPr>
          </a:p>
          <a:p>
            <a:pPr algn="just"/>
            <a:r>
              <a:rPr lang="en-US" sz="2400" dirty="0">
                <a:latin typeface="+mj-lt"/>
              </a:rPr>
              <a:t>published on </a:t>
            </a:r>
            <a:r>
              <a:rPr lang="en-US" sz="2400" dirty="0" err="1">
                <a:latin typeface="+mj-lt"/>
              </a:rPr>
              <a:t>CRRiU</a:t>
            </a:r>
            <a:r>
              <a:rPr lang="en-US" sz="2400" dirty="0">
                <a:latin typeface="+mj-lt"/>
              </a:rPr>
              <a:t> website, </a:t>
            </a:r>
            <a:r>
              <a:rPr lang="pl-PL" sz="2400" dirty="0" err="1">
                <a:latin typeface="+mj-lt"/>
              </a:rPr>
              <a:t>should</a:t>
            </a:r>
            <a:r>
              <a:rPr lang="pl-PL" sz="2400" dirty="0">
                <a:latin typeface="+mj-lt"/>
              </a:rPr>
              <a:t>  </a:t>
            </a:r>
            <a:r>
              <a:rPr lang="pl-PL" sz="2400" dirty="0" err="1">
                <a:latin typeface="+mj-lt"/>
              </a:rPr>
              <a:t>replace</a:t>
            </a:r>
            <a:r>
              <a:rPr lang="pl-PL" sz="2400" dirty="0">
                <a:latin typeface="+mj-lt"/>
              </a:rPr>
              <a:t> </a:t>
            </a:r>
            <a:r>
              <a:rPr lang="en-US" sz="2400" dirty="0">
                <a:latin typeface="+mj-lt"/>
              </a:rPr>
              <a:t>the Court and Commercial Monitor in this regard.</a:t>
            </a:r>
            <a:endParaRPr lang="pl-PL" sz="2400" dirty="0">
              <a:latin typeface="+mj-lt"/>
            </a:endParaRPr>
          </a:p>
          <a:p>
            <a:pPr algn="just"/>
            <a:r>
              <a:rPr lang="en-US" sz="2400" dirty="0">
                <a:latin typeface="+mj-lt"/>
              </a:rPr>
              <a:t>the participants in the proceedings could have access to the most important information from the case files, without the need to review them. </a:t>
            </a:r>
            <a:endParaRPr lang="pl-PL" sz="2400" dirty="0">
              <a:latin typeface="+mj-lt"/>
            </a:endParaRPr>
          </a:p>
          <a:p>
            <a:pPr algn="just"/>
            <a:r>
              <a:rPr lang="en-US" sz="2400" dirty="0">
                <a:latin typeface="+mj-lt"/>
              </a:rPr>
              <a:t>In principle, the Central Registry of Restructuring and Bankruptcy w</a:t>
            </a:r>
            <a:r>
              <a:rPr lang="pl-PL" sz="2400" dirty="0" err="1">
                <a:latin typeface="+mj-lt"/>
              </a:rPr>
              <a:t>ill</a:t>
            </a:r>
            <a:r>
              <a:rPr lang="en-US" sz="2400" dirty="0">
                <a:latin typeface="+mj-lt"/>
              </a:rPr>
              <a:t> replace the previously known forms of exchange of correspondence between judges, restructuring advisors </a:t>
            </a:r>
            <a:r>
              <a:rPr lang="pl-PL" sz="2400" dirty="0">
                <a:latin typeface="+mj-lt"/>
              </a:rPr>
              <a:t> </a:t>
            </a:r>
            <a:r>
              <a:rPr lang="en-US" sz="2400" dirty="0">
                <a:latin typeface="+mj-lt"/>
              </a:rPr>
              <a:t>and other participants in the proceedings.</a:t>
            </a:r>
            <a:endParaRPr lang="pl-PL" sz="2400" dirty="0">
              <a:latin typeface="+mj-lt"/>
            </a:endParaRPr>
          </a:p>
          <a:p>
            <a:pPr algn="just"/>
            <a:r>
              <a:rPr lang="en-US" sz="2400" dirty="0">
                <a:latin typeface="+mj-lt"/>
              </a:rPr>
              <a:t>you will need to wait at least a year for the register.</a:t>
            </a:r>
          </a:p>
        </p:txBody>
      </p:sp>
    </p:spTree>
    <p:extLst>
      <p:ext uri="{BB962C8B-B14F-4D97-AF65-F5344CB8AC3E}">
        <p14:creationId xmlns:p14="http://schemas.microsoft.com/office/powerpoint/2010/main" val="175885072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500034" y="1484784"/>
            <a:ext cx="8229600" cy="1143000"/>
          </a:xfrm>
        </p:spPr>
        <p:txBody>
          <a:bodyPr>
            <a:normAutofit fontScale="90000"/>
          </a:bodyPr>
          <a:lstStyle/>
          <a:p>
            <a:r>
              <a:rPr lang="en-US" sz="5400" dirty="0">
                <a:solidFill>
                  <a:schemeClr val="tx1"/>
                </a:solidFill>
              </a:rPr>
              <a:t>Central Registry of Restructuring and Bankruptcy</a:t>
            </a:r>
            <a:endParaRPr lang="pl-PL" dirty="0">
              <a:solidFill>
                <a:schemeClr val="tx1"/>
              </a:solidFill>
            </a:endParaRPr>
          </a:p>
        </p:txBody>
      </p:sp>
      <p:sp>
        <p:nvSpPr>
          <p:cNvPr id="5" name="Symbol zastępczy zawartości 4"/>
          <p:cNvSpPr>
            <a:spLocks noGrp="1"/>
          </p:cNvSpPr>
          <p:nvPr>
            <p:ph idx="1"/>
          </p:nvPr>
        </p:nvSpPr>
        <p:spPr>
          <a:xfrm>
            <a:off x="428596" y="2699230"/>
            <a:ext cx="8229600" cy="4389120"/>
          </a:xfrm>
        </p:spPr>
        <p:txBody>
          <a:bodyPr>
            <a:normAutofit/>
          </a:bodyPr>
          <a:lstStyle/>
          <a:p>
            <a:pPr algn="just"/>
            <a:r>
              <a:rPr lang="en-US" sz="2200" dirty="0">
                <a:latin typeface="+mj-lt"/>
              </a:rPr>
              <a:t>information on bankruptcy proceedings ("insolvency registers").</a:t>
            </a:r>
            <a:endParaRPr lang="pl-PL" sz="2200" dirty="0">
              <a:latin typeface="+mj-lt"/>
            </a:endParaRPr>
          </a:p>
          <a:p>
            <a:pPr algn="just"/>
            <a:r>
              <a:rPr lang="en-US" sz="2200" dirty="0">
                <a:latin typeface="+mj-lt"/>
              </a:rPr>
              <a:t>The current database </a:t>
            </a:r>
            <a:r>
              <a:rPr lang="pl-PL" sz="2200" dirty="0">
                <a:latin typeface="+mj-lt"/>
              </a:rPr>
              <a:t>- </a:t>
            </a:r>
            <a:r>
              <a:rPr lang="en-US" sz="2200" dirty="0">
                <a:latin typeface="+mj-lt"/>
              </a:rPr>
              <a:t>the Insolvent Debtors Register (hereinafter IDR) will be used, which is part of the National Court Register, kept from </a:t>
            </a:r>
            <a:r>
              <a:rPr lang="pl-PL" sz="2200" dirty="0">
                <a:latin typeface="+mj-lt"/>
              </a:rPr>
              <a:t> 1st </a:t>
            </a:r>
            <a:r>
              <a:rPr lang="en-US" sz="2200" dirty="0">
                <a:latin typeface="+mj-lt"/>
              </a:rPr>
              <a:t>January 2001</a:t>
            </a:r>
            <a:endParaRPr lang="pl-PL" sz="2200" dirty="0">
              <a:latin typeface="+mj-lt"/>
            </a:endParaRPr>
          </a:p>
          <a:p>
            <a:pPr algn="just"/>
            <a:r>
              <a:rPr lang="en-US" sz="2200" dirty="0">
                <a:latin typeface="+mj-lt"/>
              </a:rPr>
              <a:t>all insolvent entities are not registered in the </a:t>
            </a:r>
            <a:r>
              <a:rPr lang="en-US" sz="2200" dirty="0">
                <a:solidFill>
                  <a:prstClr val="black"/>
                </a:solidFill>
                <a:latin typeface="Calibri"/>
              </a:rPr>
              <a:t>Insolvent Debtors Register </a:t>
            </a:r>
            <a:r>
              <a:rPr lang="en-US" sz="2200" dirty="0">
                <a:latin typeface="+mj-lt"/>
              </a:rPr>
              <a:t>, but only those that meet the criteria indicated</a:t>
            </a:r>
          </a:p>
        </p:txBody>
      </p:sp>
    </p:spTree>
    <p:extLst>
      <p:ext uri="{BB962C8B-B14F-4D97-AF65-F5344CB8AC3E}">
        <p14:creationId xmlns:p14="http://schemas.microsoft.com/office/powerpoint/2010/main" val="1104565078"/>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ytuł 1"/>
          <p:cNvSpPr>
            <a:spLocks noGrp="1"/>
          </p:cNvSpPr>
          <p:nvPr>
            <p:ph type="title"/>
          </p:nvPr>
        </p:nvSpPr>
        <p:spPr>
          <a:xfrm>
            <a:off x="500034" y="1269480"/>
            <a:ext cx="8229600" cy="1143000"/>
          </a:xfrm>
        </p:spPr>
        <p:txBody>
          <a:bodyPr>
            <a:normAutofit/>
          </a:bodyPr>
          <a:lstStyle/>
          <a:p>
            <a:r>
              <a:rPr lang="pl-PL" sz="5400" dirty="0">
                <a:solidFill>
                  <a:schemeClr val="tx1"/>
                </a:solidFill>
              </a:rPr>
              <a:t>New Project - </a:t>
            </a:r>
            <a:r>
              <a:rPr lang="pl-PL" sz="5400" dirty="0" err="1">
                <a:solidFill>
                  <a:schemeClr val="tx1"/>
                </a:solidFill>
              </a:rPr>
              <a:t>liberalisation</a:t>
            </a:r>
            <a:r>
              <a:rPr lang="pl-PL" sz="5400" dirty="0">
                <a:solidFill>
                  <a:schemeClr val="tx1"/>
                </a:solidFill>
              </a:rPr>
              <a:t> </a:t>
            </a:r>
            <a:endParaRPr lang="pl-PL" dirty="0">
              <a:solidFill>
                <a:schemeClr val="tx1"/>
              </a:solidFill>
            </a:endParaRPr>
          </a:p>
        </p:txBody>
      </p:sp>
      <p:sp>
        <p:nvSpPr>
          <p:cNvPr id="5" name="Symbol zastępczy zawartości 4"/>
          <p:cNvSpPr>
            <a:spLocks noGrp="1"/>
          </p:cNvSpPr>
          <p:nvPr>
            <p:ph idx="1"/>
          </p:nvPr>
        </p:nvSpPr>
        <p:spPr>
          <a:xfrm>
            <a:off x="428596" y="2483926"/>
            <a:ext cx="8229600" cy="4389120"/>
          </a:xfrm>
        </p:spPr>
        <p:txBody>
          <a:bodyPr>
            <a:normAutofit fontScale="92500" lnSpcReduction="10000"/>
          </a:bodyPr>
          <a:lstStyle/>
          <a:p>
            <a:pPr algn="just"/>
            <a:endParaRPr lang="pl-PL" sz="2200" dirty="0">
              <a:latin typeface="+mj-lt"/>
            </a:endParaRPr>
          </a:p>
          <a:p>
            <a:pPr algn="just"/>
            <a:r>
              <a:rPr lang="pl-PL" sz="2200" dirty="0">
                <a:latin typeface="+mj-lt"/>
              </a:rPr>
              <a:t>Each debtor can be discharged, even th</a:t>
            </a:r>
            <a:r>
              <a:rPr lang="fr-FR" sz="2200" dirty="0">
                <a:latin typeface="+mj-lt"/>
              </a:rPr>
              <a:t>ose</a:t>
            </a:r>
            <a:r>
              <a:rPr lang="pl-PL" sz="2200" dirty="0">
                <a:latin typeface="+mj-lt"/>
              </a:rPr>
              <a:t> who </a:t>
            </a:r>
            <a:r>
              <a:rPr lang="en-US" sz="2200" dirty="0">
                <a:latin typeface="+mj-lt"/>
              </a:rPr>
              <a:t>caused insolvency or significantly increased its extent intentionally or as a result of gross negligence.</a:t>
            </a:r>
            <a:endParaRPr lang="pl-PL" sz="2200" dirty="0">
              <a:latin typeface="+mj-lt"/>
            </a:endParaRPr>
          </a:p>
          <a:p>
            <a:pPr algn="just"/>
            <a:r>
              <a:rPr lang="pl-PL" sz="2200" dirty="0">
                <a:latin typeface="+mj-lt"/>
              </a:rPr>
              <a:t>No </a:t>
            </a:r>
            <a:r>
              <a:rPr lang="pl-PL" sz="2200" dirty="0" err="1">
                <a:latin typeface="+mj-lt"/>
              </a:rPr>
              <a:t>entrance</a:t>
            </a:r>
            <a:r>
              <a:rPr lang="pl-PL" sz="2200" dirty="0">
                <a:latin typeface="+mj-lt"/>
              </a:rPr>
              <a:t> </a:t>
            </a:r>
            <a:r>
              <a:rPr lang="pl-PL" sz="2200" dirty="0" err="1">
                <a:latin typeface="+mj-lt"/>
              </a:rPr>
              <a:t>preconditions</a:t>
            </a:r>
            <a:endParaRPr lang="pl-PL" sz="2200" dirty="0">
              <a:latin typeface="+mj-lt"/>
            </a:endParaRPr>
          </a:p>
          <a:p>
            <a:pPr algn="just"/>
            <a:r>
              <a:rPr lang="en-US" sz="2200" dirty="0">
                <a:latin typeface="+mj-lt"/>
              </a:rPr>
              <a:t>Verification of the </a:t>
            </a:r>
            <a:r>
              <a:rPr lang="pl-PL" sz="2200" dirty="0" err="1">
                <a:latin typeface="+mj-lt"/>
              </a:rPr>
              <a:t>preconditions</a:t>
            </a:r>
            <a:r>
              <a:rPr lang="pl-PL" sz="2200" dirty="0">
                <a:latin typeface="+mj-lt"/>
              </a:rPr>
              <a:t> </a:t>
            </a:r>
            <a:r>
              <a:rPr lang="en-US" sz="2200" dirty="0">
                <a:latin typeface="+mj-lt"/>
              </a:rPr>
              <a:t>of insolvency</a:t>
            </a:r>
            <a:r>
              <a:rPr lang="pl-PL" sz="2200" dirty="0">
                <a:latin typeface="+mj-lt"/>
              </a:rPr>
              <a:t> </a:t>
            </a:r>
            <a:r>
              <a:rPr lang="en-US" sz="2200" dirty="0">
                <a:latin typeface="+mj-lt"/>
              </a:rPr>
              <a:t>only at the stage of determining the repayment plan. </a:t>
            </a:r>
            <a:endParaRPr lang="pl-PL" sz="2200" dirty="0">
              <a:latin typeface="+mj-lt"/>
            </a:endParaRPr>
          </a:p>
          <a:p>
            <a:pPr algn="just"/>
            <a:r>
              <a:rPr lang="en-US" sz="2200" dirty="0">
                <a:latin typeface="+mj-lt"/>
              </a:rPr>
              <a:t>the repayment </a:t>
            </a:r>
            <a:r>
              <a:rPr lang="pl-PL" sz="2200" dirty="0">
                <a:latin typeface="+mj-lt"/>
              </a:rPr>
              <a:t>plan </a:t>
            </a:r>
            <a:r>
              <a:rPr lang="en-US" sz="2200" dirty="0">
                <a:latin typeface="+mj-lt"/>
              </a:rPr>
              <a:t>4 </a:t>
            </a:r>
            <a:r>
              <a:rPr lang="pl-PL" sz="2200" dirty="0">
                <a:latin typeface="+mj-lt"/>
              </a:rPr>
              <a:t>-</a:t>
            </a:r>
            <a:r>
              <a:rPr lang="en-US" sz="2200" dirty="0">
                <a:latin typeface="+mj-lt"/>
              </a:rPr>
              <a:t> 8 years, depending on the degree of fault in bringing about </a:t>
            </a:r>
            <a:r>
              <a:rPr lang="pl-PL" sz="2200" dirty="0" err="1">
                <a:latin typeface="+mj-lt"/>
              </a:rPr>
              <a:t>the</a:t>
            </a:r>
            <a:r>
              <a:rPr lang="pl-PL" sz="2200" dirty="0">
                <a:latin typeface="+mj-lt"/>
              </a:rPr>
              <a:t> </a:t>
            </a:r>
            <a:r>
              <a:rPr lang="en-US" sz="2200" dirty="0">
                <a:latin typeface="+mj-lt"/>
              </a:rPr>
              <a:t>insolvency. </a:t>
            </a:r>
            <a:endParaRPr lang="pl-PL" sz="2200" dirty="0">
              <a:latin typeface="+mj-lt"/>
            </a:endParaRPr>
          </a:p>
          <a:p>
            <a:pPr algn="just"/>
            <a:r>
              <a:rPr lang="en-US" sz="2200" dirty="0">
                <a:latin typeface="+mj-lt"/>
              </a:rPr>
              <a:t>The consequence of improper pre-insolvency behavior will not be the impossibility of declaring bankruptcy but </a:t>
            </a:r>
            <a:r>
              <a:rPr lang="pl-PL" sz="2200" dirty="0" err="1">
                <a:latin typeface="+mj-lt"/>
              </a:rPr>
              <a:t>it</a:t>
            </a:r>
            <a:r>
              <a:rPr lang="pl-PL" sz="2200" dirty="0">
                <a:latin typeface="+mj-lt"/>
              </a:rPr>
              <a:t> will </a:t>
            </a:r>
            <a:r>
              <a:rPr lang="en-US" sz="2200" dirty="0">
                <a:latin typeface="+mj-lt"/>
              </a:rPr>
              <a:t>extend the repayment plan</a:t>
            </a:r>
            <a:r>
              <a:rPr lang="pl-PL" sz="2200" dirty="0">
                <a:latin typeface="+mj-lt"/>
              </a:rPr>
              <a:t>.</a:t>
            </a:r>
          </a:p>
          <a:p>
            <a:pPr algn="just"/>
            <a:r>
              <a:rPr lang="pl-PL" sz="2200" dirty="0">
                <a:latin typeface="+mj-lt"/>
              </a:rPr>
              <a:t>New project extends the grounds of declaring the bancruptcy (debts in francs )</a:t>
            </a:r>
            <a:endParaRPr lang="en-US" sz="2200" dirty="0">
              <a:latin typeface="+mj-lt"/>
            </a:endParaRPr>
          </a:p>
        </p:txBody>
      </p:sp>
    </p:spTree>
    <p:extLst>
      <p:ext uri="{BB962C8B-B14F-4D97-AF65-F5344CB8AC3E}">
        <p14:creationId xmlns:p14="http://schemas.microsoft.com/office/powerpoint/2010/main" val="473099013"/>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167148" y="1854508"/>
            <a:ext cx="8809704" cy="1470025"/>
          </a:xfrm>
        </p:spPr>
        <p:txBody>
          <a:bodyPr>
            <a:normAutofit fontScale="90000"/>
          </a:bodyPr>
          <a:lstStyle/>
          <a:p>
            <a:r>
              <a:rPr lang="en-US" b="1" dirty="0"/>
              <a:t>Session 5: </a:t>
            </a:r>
            <a:br>
              <a:rPr lang="en-US" b="1" dirty="0"/>
            </a:br>
            <a:r>
              <a:rPr lang="en-US" b="1" dirty="0"/>
              <a:t> Restructuring in a long-term perspective: Case-study</a:t>
            </a:r>
          </a:p>
        </p:txBody>
      </p:sp>
      <p:sp>
        <p:nvSpPr>
          <p:cNvPr id="3" name="Subtitle 2"/>
          <p:cNvSpPr>
            <a:spLocks noGrp="1"/>
          </p:cNvSpPr>
          <p:nvPr>
            <p:ph type="subTitle" idx="1"/>
          </p:nvPr>
        </p:nvSpPr>
        <p:spPr>
          <a:xfrm>
            <a:off x="252413" y="3770119"/>
            <a:ext cx="8647112" cy="1752600"/>
          </a:xfrm>
        </p:spPr>
        <p:txBody>
          <a:bodyPr rtlCol="0">
            <a:noAutofit/>
          </a:bodyPr>
          <a:lstStyle/>
          <a:p>
            <a:pPr>
              <a:defRPr/>
            </a:pPr>
            <a:r>
              <a:rPr lang="en-GB" sz="2400" b="1" i="1" dirty="0"/>
              <a:t>Moderator: </a:t>
            </a:r>
            <a:r>
              <a:rPr lang="en-GB" sz="2400" b="1" dirty="0"/>
              <a:t>Dr Ernst Giese, Giese &amp; Partner, Czech Republic</a:t>
            </a:r>
            <a:r>
              <a:rPr lang="en-US" sz="2400" dirty="0"/>
              <a:t> </a:t>
            </a:r>
            <a:endParaRPr lang="en-GB" sz="2400" b="1" dirty="0"/>
          </a:p>
          <a:p>
            <a:r>
              <a:rPr lang="en-GB" sz="2400" b="1" dirty="0" err="1"/>
              <a:t>Peeter</a:t>
            </a:r>
            <a:r>
              <a:rPr lang="en-GB" sz="2400" b="1" dirty="0"/>
              <a:t> </a:t>
            </a:r>
            <a:r>
              <a:rPr lang="en-GB" sz="2400" b="1" dirty="0" err="1"/>
              <a:t>Viirsalu</a:t>
            </a:r>
            <a:r>
              <a:rPr lang="en-GB" sz="2400" b="1" dirty="0"/>
              <a:t>, TGS Baltic, Estonia</a:t>
            </a:r>
          </a:p>
          <a:p>
            <a:r>
              <a:rPr lang="en-GB" sz="2400" b="1" dirty="0" err="1"/>
              <a:t>Edvins</a:t>
            </a:r>
            <a:r>
              <a:rPr lang="en-GB" sz="2400" b="1" dirty="0"/>
              <a:t> </a:t>
            </a:r>
            <a:r>
              <a:rPr lang="en-GB" sz="2400" b="1" dirty="0" err="1"/>
              <a:t>Draba</a:t>
            </a:r>
            <a:r>
              <a:rPr lang="en-GB" sz="2400" b="1" dirty="0"/>
              <a:t>, Sorainen, Latvia</a:t>
            </a:r>
            <a:endParaRPr lang="en-US" sz="2400" b="1" dirty="0"/>
          </a:p>
        </p:txBody>
      </p:sp>
    </p:spTree>
    <p:extLst>
      <p:ext uri="{BB962C8B-B14F-4D97-AF65-F5344CB8AC3E}">
        <p14:creationId xmlns:p14="http://schemas.microsoft.com/office/powerpoint/2010/main" val="1199099120"/>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Nadpis 4"/>
          <p:cNvSpPr>
            <a:spLocks noGrp="1"/>
          </p:cNvSpPr>
          <p:nvPr>
            <p:ph type="title"/>
          </p:nvPr>
        </p:nvSpPr>
        <p:spPr>
          <a:xfrm>
            <a:off x="457200" y="1625258"/>
            <a:ext cx="8229600" cy="1104293"/>
          </a:xfrm>
        </p:spPr>
        <p:txBody>
          <a:bodyPr>
            <a:noAutofit/>
          </a:bodyPr>
          <a:lstStyle/>
          <a:p>
            <a:r>
              <a:rPr lang="de-DE" b="1" err="1">
                <a:cs typeface="Times New Roman" panose="02020603050405020304" pitchFamily="18" charset="0"/>
              </a:rPr>
              <a:t>Restructuring in a long-term perspective</a:t>
            </a:r>
            <a:endParaRPr lang="cs-CZ"/>
          </a:p>
        </p:txBody>
      </p:sp>
      <p:sp>
        <p:nvSpPr>
          <p:cNvPr id="3" name="Content Placeholder 2"/>
          <p:cNvSpPr>
            <a:spLocks noGrp="1"/>
          </p:cNvSpPr>
          <p:nvPr>
            <p:ph idx="1"/>
          </p:nvPr>
        </p:nvSpPr>
        <p:spPr>
          <a:xfrm>
            <a:off x="457200" y="2975212"/>
            <a:ext cx="8229600" cy="3258440"/>
          </a:xfrm>
        </p:spPr>
        <p:txBody>
          <a:bodyPr>
            <a:normAutofit fontScale="25000" lnSpcReduction="20000"/>
          </a:bodyPr>
          <a:lstStyle/>
          <a:p>
            <a:pPr>
              <a:spcBef>
                <a:spcPts val="1200"/>
              </a:spcBef>
            </a:pPr>
            <a:r>
              <a:rPr lang="en-US" sz="8000">
                <a:latin typeface="+mj-lt"/>
                <a:cs typeface="Times New Roman" panose="02020603050405020304" pitchFamily="18" charset="0"/>
              </a:rPr>
              <a:t>Demand for restructuring is constantly increasing</a:t>
            </a:r>
          </a:p>
          <a:p>
            <a:pPr>
              <a:spcBef>
                <a:spcPts val="1200"/>
              </a:spcBef>
            </a:pPr>
            <a:r>
              <a:rPr lang="en-US" sz="8000">
                <a:latin typeface="+mj-lt"/>
                <a:cs typeface="Times New Roman" panose="02020603050405020304" pitchFamily="18" charset="0"/>
              </a:rPr>
              <a:t>Industrial Sectors in need: </a:t>
            </a:r>
          </a:p>
          <a:p>
            <a:pPr lvl="1">
              <a:spcBef>
                <a:spcPts val="1200"/>
              </a:spcBef>
              <a:buFont typeface="Wingdings" panose="05000000000000000000" pitchFamily="2" charset="2"/>
              <a:buChar char="Ø"/>
            </a:pPr>
            <a:r>
              <a:rPr lang="en-US" sz="8000">
                <a:latin typeface="+mj-lt"/>
                <a:cs typeface="Times New Roman" panose="02020603050405020304" pitchFamily="18" charset="0"/>
              </a:rPr>
              <a:t>Consumption/ trade, Automobile, Mechanical engineering, Transport/ logistics</a:t>
            </a:r>
          </a:p>
          <a:p>
            <a:pPr>
              <a:spcBef>
                <a:spcPts val="1200"/>
              </a:spcBef>
            </a:pPr>
            <a:r>
              <a:rPr lang="en-US" sz="8000">
                <a:latin typeface="+mj-lt"/>
                <a:cs typeface="Times New Roman" panose="02020603050405020304" pitchFamily="18" charset="0"/>
              </a:rPr>
              <a:t>In 70 % of the cases financial creditors are the initiators of a restructuring project; only in 30 % the debtor itself takes the initiative</a:t>
            </a:r>
          </a:p>
          <a:p>
            <a:pPr>
              <a:spcBef>
                <a:spcPts val="1200"/>
              </a:spcBef>
            </a:pPr>
            <a:r>
              <a:rPr lang="en-US" sz="8000">
                <a:latin typeface="+mj-lt"/>
                <a:cs typeface="Times New Roman" panose="02020603050405020304" pitchFamily="18" charset="0"/>
              </a:rPr>
              <a:t>In 70 % the appointment of restructuring advisors is too late from the perspective of the financial creditors</a:t>
            </a:r>
          </a:p>
          <a:p>
            <a:pPr>
              <a:spcBef>
                <a:spcPts val="1200"/>
              </a:spcBef>
            </a:pPr>
            <a:r>
              <a:rPr lang="en-US" sz="8000">
                <a:latin typeface="+mj-lt"/>
                <a:cs typeface="Times New Roman" panose="02020603050405020304" pitchFamily="18" charset="0"/>
              </a:rPr>
              <a:t>In 50 % of the crisis cases, the restructuring process starts during the liquidity crisis</a:t>
            </a:r>
          </a:p>
          <a:p>
            <a:pPr marL="0" indent="0">
              <a:buNone/>
            </a:pPr>
            <a:endParaRPr lang="en-US" sz="3100">
              <a:latin typeface="+mj-lt"/>
              <a:cs typeface="Times New Roman" panose="02020603050405020304" pitchFamily="18" charset="0"/>
            </a:endParaRPr>
          </a:p>
          <a:p>
            <a:pPr marL="400050" lvl="1" indent="0">
              <a:buNone/>
            </a:pPr>
            <a:r>
              <a:rPr lang="en-US" sz="2200">
                <a:latin typeface="+mj-lt"/>
                <a:cs typeface="Times New Roman" panose="02020603050405020304" pitchFamily="18" charset="0"/>
              </a:rPr>
              <a:t>	Source: ALEXANDER  JAROSCHINSKY / HENNING  WERNER, Studie zum deutschen Restrukturierungsmarkt, SRH Hochschule Heidelberg</a:t>
            </a:r>
          </a:p>
        </p:txBody>
      </p:sp>
    </p:spTree>
    <p:extLst>
      <p:ext uri="{BB962C8B-B14F-4D97-AF65-F5344CB8AC3E}">
        <p14:creationId xmlns:p14="http://schemas.microsoft.com/office/powerpoint/2010/main" val="2041888207"/>
      </p:ext>
    </p:extLst>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normAutofit/>
          </a:bodyPr>
          <a:lstStyle/>
          <a:p>
            <a:r>
              <a:rPr lang="de-DE" b="1" err="1">
                <a:cs typeface="Times New Roman" panose="02020603050405020304" pitchFamily="18" charset="0"/>
              </a:rPr>
              <a:t>Restructuring in </a:t>
            </a:r>
            <a:r>
              <a:rPr lang="cs-CZ" b="1" err="1">
                <a:cs typeface="Times New Roman" panose="02020603050405020304" pitchFamily="18" charset="0"/>
              </a:rPr>
              <a:t>Europe</a:t>
            </a:r>
            <a:endParaRPr lang="cs-CZ"/>
          </a:p>
        </p:txBody>
      </p:sp>
      <p:sp>
        <p:nvSpPr>
          <p:cNvPr id="3" name="Zástupný symbol pro obsah 2"/>
          <p:cNvSpPr>
            <a:spLocks noGrp="1"/>
          </p:cNvSpPr>
          <p:nvPr>
            <p:ph idx="1"/>
          </p:nvPr>
        </p:nvSpPr>
        <p:spPr/>
        <p:txBody>
          <a:bodyPr>
            <a:normAutofit fontScale="85000" lnSpcReduction="20000"/>
          </a:bodyPr>
          <a:lstStyle/>
          <a:p>
            <a:pPr>
              <a:spcBef>
                <a:spcPts val="1200"/>
              </a:spcBef>
            </a:pPr>
            <a:r>
              <a:rPr lang="en-US" sz="2400">
                <a:latin typeface="+mj-lt"/>
                <a:cs typeface="Times New Roman" panose="02020603050405020304" pitchFamily="18" charset="0"/>
              </a:rPr>
              <a:t>Every year in the EU, 200.000 businesses go into liquidation, resulting in over 1.7 million people losing their jobs</a:t>
            </a:r>
          </a:p>
          <a:p>
            <a:pPr>
              <a:spcBef>
                <a:spcPts val="1200"/>
              </a:spcBef>
            </a:pPr>
            <a:r>
              <a:rPr lang="en-US" sz="2400">
                <a:latin typeface="+mj-lt"/>
                <a:cs typeface="Times New Roman" panose="02020603050405020304" pitchFamily="18" charset="0"/>
              </a:rPr>
              <a:t>By passing the EIR 2015 the aim of the European Commi</a:t>
            </a:r>
            <a:r>
              <a:rPr lang="cs-CZ" sz="2400">
                <a:latin typeface="+mj-lt"/>
                <a:cs typeface="Times New Roman" panose="02020603050405020304" pitchFamily="18" charset="0"/>
              </a:rPr>
              <a:t>s</a:t>
            </a:r>
            <a:r>
              <a:rPr lang="en-US" sz="2400" err="1">
                <a:latin typeface="+mj-lt"/>
                <a:cs typeface="Times New Roman" panose="02020603050405020304" pitchFamily="18" charset="0"/>
              </a:rPr>
              <a:t>sion was to improve the recovery rate by the use of restructuring proceedings </a:t>
            </a:r>
          </a:p>
          <a:p>
            <a:pPr marL="1257300" lvl="3" indent="0">
              <a:spcBef>
                <a:spcPts val="1200"/>
              </a:spcBef>
              <a:buNone/>
            </a:pPr>
            <a:r>
              <a:rPr lang="en-US" sz="2100">
                <a:latin typeface="+mj-lt"/>
                <a:cs typeface="Times New Roman" panose="02020603050405020304" pitchFamily="18" charset="0"/>
                <a:sym typeface="Wingdings" panose="05000000000000000000" pitchFamily="2" charset="2"/>
              </a:rPr>
              <a:t> whether</a:t>
            </a:r>
            <a:r>
              <a:rPr lang="en-US" sz="2100">
                <a:latin typeface="+mj-lt"/>
                <a:cs typeface="Times New Roman" panose="02020603050405020304" pitchFamily="18" charset="0"/>
              </a:rPr>
              <a:t> this aim has been achieved, still needs to be analysed</a:t>
            </a:r>
          </a:p>
          <a:p>
            <a:pPr>
              <a:spcBef>
                <a:spcPts val="1200"/>
              </a:spcBef>
            </a:pPr>
            <a:r>
              <a:rPr lang="en-US" sz="2400">
                <a:latin typeface="+mj-lt"/>
                <a:cs typeface="Times New Roman" panose="02020603050405020304" pitchFamily="18" charset="0"/>
              </a:rPr>
              <a:t>Recent statistics show, that the numbers of new insolvencies across Western Europe decline, whereas in Central and Eastern Europe the numbers rise</a:t>
            </a:r>
          </a:p>
          <a:p>
            <a:pPr marL="1258888" indent="0" defTabSz="420688">
              <a:spcBef>
                <a:spcPts val="1200"/>
              </a:spcBef>
              <a:buNone/>
            </a:pPr>
            <a:r>
              <a:rPr lang="en-US" sz="2400">
                <a:latin typeface="+mj-lt"/>
                <a:cs typeface="Times New Roman" panose="02020603050405020304" pitchFamily="18" charset="0"/>
                <a:sym typeface="Wingdings" panose="05000000000000000000" pitchFamily="2" charset="2"/>
              </a:rPr>
              <a:t>	</a:t>
            </a:r>
            <a:r>
              <a:rPr lang="en-US" sz="2100">
                <a:latin typeface="+mj-lt"/>
                <a:cs typeface="Times New Roman" panose="02020603050405020304" pitchFamily="18" charset="0"/>
                <a:sym typeface="Wingdings" panose="05000000000000000000" pitchFamily="2" charset="2"/>
              </a:rPr>
              <a:t> one of the exceptions are </a:t>
            </a:r>
            <a:r>
              <a:rPr lang="en-US" sz="2100" b="1">
                <a:latin typeface="+mj-lt"/>
                <a:cs typeface="Times New Roman" panose="02020603050405020304" pitchFamily="18" charset="0"/>
                <a:sym typeface="Wingdings" panose="05000000000000000000" pitchFamily="2" charset="2"/>
              </a:rPr>
              <a:t>Latvia</a:t>
            </a:r>
            <a:r>
              <a:rPr lang="en-US" sz="2100">
                <a:latin typeface="+mj-lt"/>
                <a:cs typeface="Times New Roman" panose="02020603050405020304" pitchFamily="18" charset="0"/>
                <a:sym typeface="Wingdings" panose="05000000000000000000" pitchFamily="2" charset="2"/>
              </a:rPr>
              <a:t> and </a:t>
            </a:r>
            <a:r>
              <a:rPr lang="en-US" sz="2100" b="1">
                <a:latin typeface="+mj-lt"/>
                <a:cs typeface="Times New Roman" panose="02020603050405020304" pitchFamily="18" charset="0"/>
                <a:sym typeface="Wingdings" panose="05000000000000000000" pitchFamily="2" charset="2"/>
              </a:rPr>
              <a:t>Estonia </a:t>
            </a:r>
          </a:p>
          <a:p>
            <a:pPr marL="0" indent="0">
              <a:buNone/>
            </a:pPr>
            <a:endParaRPr lang="en-US" sz="800">
              <a:latin typeface="+mj-lt"/>
              <a:cs typeface="Times New Roman" panose="02020603050405020304" pitchFamily="18" charset="0"/>
            </a:endParaRPr>
          </a:p>
          <a:p>
            <a:pPr marL="0" indent="0">
              <a:buNone/>
            </a:pPr>
            <a:r>
              <a:rPr lang="en-US" sz="800">
                <a:latin typeface="+mj-lt"/>
                <a:cs typeface="Times New Roman" panose="02020603050405020304" pitchFamily="18" charset="0"/>
              </a:rPr>
              <a:t>	</a:t>
            </a:r>
            <a:r>
              <a:rPr lang="en-US" sz="1100">
                <a:latin typeface="+mj-lt"/>
                <a:cs typeface="Times New Roman" panose="02020603050405020304" pitchFamily="18" charset="0"/>
              </a:rPr>
              <a:t>Source: World Bank report, Doing Business 2017: Equal Opportunity for All; Creditreform: Unternehmensinsolvenzen in Europa, Jahr 2016/17</a:t>
            </a:r>
          </a:p>
          <a:p>
            <a:endParaRPr lang="en-US"/>
          </a:p>
        </p:txBody>
      </p:sp>
    </p:spTree>
    <p:extLst>
      <p:ext uri="{BB962C8B-B14F-4D97-AF65-F5344CB8AC3E}">
        <p14:creationId xmlns:p14="http://schemas.microsoft.com/office/powerpoint/2010/main" val="1182276731"/>
      </p:ext>
    </p:extLst>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de-DE" b="1" err="1"/>
              <a:t>Overview</a:t>
            </a:r>
            <a:endParaRPr lang="cs-CZ" b="1"/>
          </a:p>
        </p:txBody>
      </p:sp>
      <p:sp>
        <p:nvSpPr>
          <p:cNvPr id="3" name="Zástupný symbol pro obsah 2"/>
          <p:cNvSpPr>
            <a:spLocks noGrp="1"/>
          </p:cNvSpPr>
          <p:nvPr>
            <p:ph idx="1"/>
          </p:nvPr>
        </p:nvSpPr>
        <p:spPr>
          <a:xfrm>
            <a:off x="457200" y="2768259"/>
            <a:ext cx="8229600" cy="3333917"/>
          </a:xfrm>
        </p:spPr>
        <p:txBody>
          <a:bodyPr>
            <a:noAutofit/>
          </a:bodyPr>
          <a:lstStyle/>
          <a:p>
            <a:pPr>
              <a:lnSpc>
                <a:spcPct val="150000"/>
              </a:lnSpc>
            </a:pPr>
            <a:r>
              <a:rPr lang="en-US" sz="2200">
                <a:latin typeface="+mj-lt"/>
                <a:cs typeface="Times New Roman" panose="02020603050405020304" pitchFamily="18" charset="0"/>
              </a:rPr>
              <a:t>Restructuring culture in Estonia and Latvia</a:t>
            </a:r>
          </a:p>
          <a:p>
            <a:pPr>
              <a:lnSpc>
                <a:spcPct val="150000"/>
              </a:lnSpc>
            </a:pPr>
            <a:r>
              <a:rPr lang="en-US" sz="2200">
                <a:latin typeface="+mj-lt"/>
                <a:cs typeface="Times New Roman" panose="02020603050405020304" pitchFamily="18" charset="0"/>
              </a:rPr>
              <a:t>Legal frameworks</a:t>
            </a:r>
          </a:p>
          <a:p>
            <a:pPr>
              <a:lnSpc>
                <a:spcPct val="150000"/>
              </a:lnSpc>
            </a:pPr>
            <a:r>
              <a:rPr lang="en-US" sz="2200">
                <a:latin typeface="+mj-lt"/>
                <a:cs typeface="Times New Roman" panose="02020603050405020304" pitchFamily="18" charset="0"/>
              </a:rPr>
              <a:t>Requirements for reorganization</a:t>
            </a:r>
          </a:p>
          <a:p>
            <a:pPr>
              <a:lnSpc>
                <a:spcPct val="150000"/>
              </a:lnSpc>
            </a:pPr>
            <a:r>
              <a:rPr lang="en-US" sz="2200">
                <a:latin typeface="+mj-lt"/>
                <a:cs typeface="Times New Roman" panose="02020603050405020304" pitchFamily="18" charset="0"/>
              </a:rPr>
              <a:t>Success and misuse of restructuring</a:t>
            </a:r>
          </a:p>
          <a:p>
            <a:pPr>
              <a:lnSpc>
                <a:spcPct val="150000"/>
              </a:lnSpc>
            </a:pPr>
            <a:r>
              <a:rPr lang="en-US" sz="2200">
                <a:latin typeface="+mj-lt"/>
                <a:cs typeface="Times New Roman" panose="02020603050405020304" pitchFamily="18" charset="0"/>
              </a:rPr>
              <a:t>Case study </a:t>
            </a:r>
          </a:p>
        </p:txBody>
      </p:sp>
    </p:spTree>
    <p:extLst>
      <p:ext uri="{BB962C8B-B14F-4D97-AF65-F5344CB8AC3E}">
        <p14:creationId xmlns:p14="http://schemas.microsoft.com/office/powerpoint/2010/main" val="35275904"/>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a:xfrm>
            <a:off x="457200" y="2657646"/>
            <a:ext cx="8229600" cy="1143000"/>
          </a:xfrm>
        </p:spPr>
        <p:txBody>
          <a:bodyPr>
            <a:normAutofit/>
          </a:bodyPr>
          <a:lstStyle/>
          <a:p>
            <a:r>
              <a:rPr lang="de-DE" b="1">
                <a:cs typeface="Times New Roman" panose="02020603050405020304" pitchFamily="18" charset="0"/>
              </a:rPr>
              <a:t> </a:t>
            </a:r>
            <a:r>
              <a:rPr lang="de-DE" b="1" err="1">
                <a:cs typeface="Times New Roman" panose="02020603050405020304" pitchFamily="18" charset="0"/>
              </a:rPr>
              <a:t>Peeter Vi</a:t>
            </a:r>
            <a:r>
              <a:rPr lang="cs-CZ" b="1">
                <a:cs typeface="Times New Roman" panose="02020603050405020304" pitchFamily="18" charset="0"/>
              </a:rPr>
              <a:t>i</a:t>
            </a:r>
            <a:r>
              <a:rPr lang="de-DE" b="1" err="1">
                <a:cs typeface="Times New Roman" panose="02020603050405020304" pitchFamily="18" charset="0"/>
              </a:rPr>
              <a:t>rsalu</a:t>
            </a:r>
            <a:r>
              <a:rPr lang="de-DE">
                <a:cs typeface="Times New Roman" panose="02020603050405020304" pitchFamily="18" charset="0"/>
              </a:rPr>
              <a:t>, TGS Baltic, Estonia</a:t>
            </a:r>
            <a:endParaRPr lang="cs-CZ"/>
          </a:p>
        </p:txBody>
      </p:sp>
    </p:spTree>
    <p:extLst>
      <p:ext uri="{BB962C8B-B14F-4D97-AF65-F5344CB8AC3E}">
        <p14:creationId xmlns:p14="http://schemas.microsoft.com/office/powerpoint/2010/main" val="628112811"/>
      </p:ext>
    </p:extLst>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a:xfrm>
            <a:off x="457200" y="1644923"/>
            <a:ext cx="8229600" cy="1143000"/>
          </a:xfrm>
        </p:spPr>
        <p:txBody>
          <a:bodyPr/>
          <a:lstStyle/>
          <a:p>
            <a:r>
              <a:rPr lang="cs-CZ" b="1" err="1"/>
              <a:t>Restructuring culture in Estonia</a:t>
            </a:r>
          </a:p>
        </p:txBody>
      </p:sp>
      <p:sp>
        <p:nvSpPr>
          <p:cNvPr id="3" name="Zástupný symbol pro obsah 2"/>
          <p:cNvSpPr>
            <a:spLocks noGrp="1"/>
          </p:cNvSpPr>
          <p:nvPr>
            <p:ph idx="1"/>
          </p:nvPr>
        </p:nvSpPr>
        <p:spPr>
          <a:xfrm>
            <a:off x="457200" y="3039310"/>
            <a:ext cx="8229600" cy="3151354"/>
          </a:xfrm>
        </p:spPr>
        <p:txBody>
          <a:bodyPr/>
          <a:lstStyle/>
          <a:p>
            <a:pPr>
              <a:spcBef>
                <a:spcPts val="1200"/>
              </a:spcBef>
            </a:pPr>
            <a:r>
              <a:rPr lang="en-US" sz="2200" err="1"/>
              <a:t>Reorganisation Act (entry into force 26.12.2008</a:t>
            </a:r>
            <a:r>
              <a:rPr lang="en-US" sz="2200"/>
              <a:t>)</a:t>
            </a:r>
          </a:p>
          <a:p>
            <a:pPr>
              <a:spcBef>
                <a:spcPts val="1200"/>
              </a:spcBef>
            </a:pPr>
            <a:r>
              <a:rPr lang="en-US" sz="2200" err="1"/>
              <a:t>Reorganisation proceedings vs bankruptcy proceedings </a:t>
            </a:r>
          </a:p>
          <a:p>
            <a:pPr>
              <a:spcBef>
                <a:spcPts val="1200"/>
              </a:spcBef>
            </a:pPr>
            <a:r>
              <a:rPr lang="en-US" sz="2200"/>
              <a:t>“Later filing” culture </a:t>
            </a:r>
          </a:p>
          <a:p>
            <a:endParaRPr lang="cs-CZ"/>
          </a:p>
        </p:txBody>
      </p:sp>
      <p:sp>
        <p:nvSpPr>
          <p:cNvPr id="4" name="Obdélník 3"/>
          <p:cNvSpPr/>
          <p:nvPr/>
        </p:nvSpPr>
        <p:spPr>
          <a:xfrm>
            <a:off x="437538" y="6395884"/>
            <a:ext cx="2405980"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Peeter Vi</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i</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rsalu </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(TGS Baltic, Estonia)</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2929192986"/>
      </p:ext>
    </p:extLst>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a:xfrm>
            <a:off x="457200" y="1625259"/>
            <a:ext cx="8229600" cy="790395"/>
          </a:xfrm>
        </p:spPr>
        <p:txBody>
          <a:bodyPr/>
          <a:lstStyle/>
          <a:p>
            <a:r>
              <a:rPr lang="cs-CZ" b="1" err="1"/>
              <a:t>Restructuring culture in Estonia</a:t>
            </a:r>
          </a:p>
        </p:txBody>
      </p:sp>
      <p:pic>
        <p:nvPicPr>
          <p:cNvPr id="4" name="Zástupný symbol pro obsah 3"/>
          <p:cNvPicPr>
            <a:picLocks noGrp="1" noChangeAspect="1"/>
          </p:cNvPicPr>
          <p:nvPr>
            <p:ph idx="1"/>
          </p:nvPr>
        </p:nvPicPr>
        <p:blipFill>
          <a:blip r:embed="rId3"/>
          <a:stretch>
            <a:fillRect/>
          </a:stretch>
        </p:blipFill>
        <p:spPr>
          <a:xfrm>
            <a:off x="1228299" y="2552132"/>
            <a:ext cx="6509982" cy="3848668"/>
          </a:xfrm>
          <a:prstGeom prst="rect">
            <a:avLst/>
          </a:prstGeom>
        </p:spPr>
      </p:pic>
      <p:sp>
        <p:nvSpPr>
          <p:cNvPr id="6" name="Obdélník 5"/>
          <p:cNvSpPr/>
          <p:nvPr/>
        </p:nvSpPr>
        <p:spPr>
          <a:xfrm>
            <a:off x="437538" y="6395884"/>
            <a:ext cx="2405980"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Peeter Vi</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i</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rsalu </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(TGS Baltic, Estonia)</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551350929"/>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err="1"/>
              <a:t>Restructuring culture in Estonia</a:t>
            </a:r>
            <a:endParaRPr lang="cs-CZ"/>
          </a:p>
        </p:txBody>
      </p:sp>
      <p:sp>
        <p:nvSpPr>
          <p:cNvPr id="3" name="Zástupný symbol pro obsah 2"/>
          <p:cNvSpPr>
            <a:spLocks noGrp="1"/>
          </p:cNvSpPr>
          <p:nvPr>
            <p:ph idx="1"/>
          </p:nvPr>
        </p:nvSpPr>
        <p:spPr>
          <a:xfrm>
            <a:off x="457200" y="2950822"/>
            <a:ext cx="8229600" cy="3477274"/>
          </a:xfrm>
        </p:spPr>
        <p:txBody>
          <a:bodyPr>
            <a:normAutofit fontScale="92500"/>
          </a:bodyPr>
          <a:lstStyle/>
          <a:p>
            <a:pPr marL="457200" indent="-457200">
              <a:spcBef>
                <a:spcPts val="1200"/>
              </a:spcBef>
              <a:buFont typeface="Arial" panose="020B0604020202020204" pitchFamily="34" charset="0"/>
              <a:buChar char="•"/>
            </a:pPr>
            <a:r>
              <a:rPr lang="en-US" sz="2400"/>
              <a:t>68% of all presented reorganisation applications were accepted by the court and </a:t>
            </a:r>
            <a:r>
              <a:rPr lang="en-GB" sz="2400"/>
              <a:t>reorganisation</a:t>
            </a:r>
            <a:r>
              <a:rPr lang="en-US" sz="2400"/>
              <a:t> proceedings commenced </a:t>
            </a:r>
            <a:endParaRPr lang="et-EE" sz="2400"/>
          </a:p>
          <a:p>
            <a:pPr marL="457200" indent="-457200">
              <a:spcBef>
                <a:spcPts val="1200"/>
              </a:spcBef>
              <a:buFont typeface="Arial" panose="020B0604020202020204" pitchFamily="34" charset="0"/>
              <a:buChar char="•"/>
            </a:pPr>
            <a:r>
              <a:rPr lang="en-US" sz="2400"/>
              <a:t>A reorganisation plan was accepted by the creditors in 57% of cases. </a:t>
            </a:r>
            <a:endParaRPr lang="et-EE" sz="2400"/>
          </a:p>
          <a:p>
            <a:pPr marL="457200" indent="-457200">
              <a:spcBef>
                <a:spcPts val="1200"/>
              </a:spcBef>
              <a:buFont typeface="Arial" panose="020B0604020202020204" pitchFamily="34" charset="0"/>
              <a:buChar char="•"/>
            </a:pPr>
            <a:r>
              <a:rPr lang="en-US" sz="2400"/>
              <a:t>Altogether 28% of commenced reorganisation proceedings reached a court approved reorganisation plan</a:t>
            </a:r>
            <a:r>
              <a:rPr lang="et-EE" sz="2400"/>
              <a:t>*</a:t>
            </a:r>
            <a:endParaRPr lang="cs-CZ" sz="2400"/>
          </a:p>
          <a:p>
            <a:pPr marL="0" indent="0">
              <a:buNone/>
            </a:pPr>
            <a:endParaRPr lang="de-DE" sz="1900"/>
          </a:p>
          <a:p>
            <a:pPr marL="400050" lvl="1" indent="0">
              <a:buNone/>
            </a:pPr>
            <a:r>
              <a:rPr lang="de-DE" sz="1900"/>
              <a:t>*</a:t>
            </a:r>
            <a:r>
              <a:rPr lang="en-US" sz="1900"/>
              <a:t> Data from a 2013 survey ordered by the Republic of Estonia Government Office</a:t>
            </a:r>
            <a:endParaRPr lang="et-EE" sz="1900"/>
          </a:p>
          <a:p>
            <a:pPr marL="457200" indent="-457200">
              <a:buFont typeface="Arial" panose="020B0604020202020204" pitchFamily="34" charset="0"/>
              <a:buChar char="•"/>
            </a:pPr>
            <a:endParaRPr lang="et-EE"/>
          </a:p>
          <a:p>
            <a:endParaRPr lang="cs-CZ"/>
          </a:p>
        </p:txBody>
      </p:sp>
      <p:sp>
        <p:nvSpPr>
          <p:cNvPr id="5" name="Obdélník 4"/>
          <p:cNvSpPr/>
          <p:nvPr/>
        </p:nvSpPr>
        <p:spPr>
          <a:xfrm>
            <a:off x="437538" y="6395884"/>
            <a:ext cx="2405980"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Peeter Vi</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i</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rsalu </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(TGS Baltic, Estonia)</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203054443"/>
      </p:ext>
    </p:extLst>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en-US" b="1"/>
              <a:t>Estonia</a:t>
            </a:r>
            <a:r>
              <a:rPr lang="et-EE" b="1"/>
              <a:t>n legal framework</a:t>
            </a:r>
            <a:endParaRPr lang="cs-CZ" b="1"/>
          </a:p>
        </p:txBody>
      </p:sp>
      <p:sp>
        <p:nvSpPr>
          <p:cNvPr id="3" name="Zástupný symbol pro obsah 2"/>
          <p:cNvSpPr>
            <a:spLocks noGrp="1"/>
          </p:cNvSpPr>
          <p:nvPr>
            <p:ph idx="1"/>
          </p:nvPr>
        </p:nvSpPr>
        <p:spPr>
          <a:xfrm>
            <a:off x="457200" y="2950821"/>
            <a:ext cx="8229600" cy="3395387"/>
          </a:xfrm>
        </p:spPr>
        <p:txBody>
          <a:bodyPr>
            <a:normAutofit fontScale="70000" lnSpcReduction="20000"/>
          </a:bodyPr>
          <a:lstStyle/>
          <a:p>
            <a:pPr marL="457200" lvl="0" indent="-457200">
              <a:spcBef>
                <a:spcPts val="1200"/>
              </a:spcBef>
              <a:buFont typeface="Arial" panose="020B0604020202020204" pitchFamily="34" charset="0"/>
              <a:buChar char="•"/>
            </a:pPr>
            <a:r>
              <a:rPr lang="en-US" sz="2800" err="1"/>
              <a:t>Reorganisation Act regulates only in-court proceedings</a:t>
            </a:r>
            <a:endParaRPr lang="et-EE" sz="2800"/>
          </a:p>
          <a:p>
            <a:pPr marL="457200" lvl="0" indent="-457200">
              <a:spcBef>
                <a:spcPts val="1200"/>
              </a:spcBef>
              <a:buFont typeface="Arial" panose="020B0604020202020204" pitchFamily="34" charset="0"/>
              <a:buChar char="•"/>
            </a:pPr>
            <a:r>
              <a:rPr lang="en-US" sz="2800"/>
              <a:t>Debtor in possession type proceeding</a:t>
            </a:r>
            <a:endParaRPr lang="et-EE" sz="2800"/>
          </a:p>
          <a:p>
            <a:pPr marL="457200" lvl="0" indent="-457200">
              <a:spcBef>
                <a:spcPts val="1200"/>
              </a:spcBef>
              <a:buFont typeface="Arial" panose="020B0604020202020204" pitchFamily="34" charset="0"/>
              <a:buChar char="•"/>
            </a:pPr>
            <a:r>
              <a:rPr lang="en-US" sz="2800"/>
              <a:t>No special speedy proceedings </a:t>
            </a:r>
            <a:endParaRPr lang="et-EE" sz="2800"/>
          </a:p>
          <a:p>
            <a:pPr marL="457200" lvl="0" indent="-457200">
              <a:spcBef>
                <a:spcPts val="1200"/>
              </a:spcBef>
              <a:buFont typeface="Arial" panose="020B0604020202020204" pitchFamily="34" charset="0"/>
              <a:buChar char="•"/>
            </a:pPr>
            <a:r>
              <a:rPr lang="en-US" sz="2800"/>
              <a:t>Principle of active entrepreneur</a:t>
            </a:r>
            <a:endParaRPr lang="et-EE" sz="2800"/>
          </a:p>
          <a:p>
            <a:pPr marL="457200" lvl="0" indent="-457200">
              <a:spcBef>
                <a:spcPts val="1200"/>
              </a:spcBef>
              <a:buFont typeface="Arial" panose="020B0604020202020204" pitchFamily="34" charset="0"/>
              <a:buChar char="•"/>
            </a:pPr>
            <a:r>
              <a:rPr lang="en-US" sz="2800"/>
              <a:t>No reorganisation for insolvent debtors </a:t>
            </a:r>
            <a:endParaRPr lang="et-EE" sz="2800"/>
          </a:p>
          <a:p>
            <a:pPr marL="457200" lvl="0" indent="-457200">
              <a:spcBef>
                <a:spcPts val="1200"/>
              </a:spcBef>
              <a:buFont typeface="Arial" panose="020B0604020202020204" pitchFamily="34" charset="0"/>
              <a:buChar char="•"/>
            </a:pPr>
            <a:r>
              <a:rPr lang="en-US" sz="2800"/>
              <a:t>No obligation to form creditor groups</a:t>
            </a:r>
            <a:endParaRPr lang="et-EE" sz="2800"/>
          </a:p>
          <a:p>
            <a:pPr marL="457200" lvl="0" indent="-457200">
              <a:spcBef>
                <a:spcPts val="1200"/>
              </a:spcBef>
              <a:buFont typeface="Arial" panose="020B0604020202020204" pitchFamily="34" charset="0"/>
              <a:buChar char="•"/>
            </a:pPr>
            <a:r>
              <a:rPr lang="en-US" sz="2800"/>
              <a:t>No possibility to change the approved reorganisation plan</a:t>
            </a:r>
            <a:endParaRPr lang="et-EE" sz="2800"/>
          </a:p>
          <a:p>
            <a:pPr marL="457200" lvl="0" indent="-457200">
              <a:spcBef>
                <a:spcPts val="1200"/>
              </a:spcBef>
              <a:buFont typeface="Arial" panose="020B0604020202020204" pitchFamily="34" charset="0"/>
              <a:buChar char="•"/>
            </a:pPr>
            <a:r>
              <a:rPr lang="en-US" sz="2800" err="1"/>
              <a:t>Reorganisation adviser is appointed by the court after considering the opinion of the debtor</a:t>
            </a:r>
            <a:endParaRPr lang="et-EE" sz="2800"/>
          </a:p>
          <a:p>
            <a:endParaRPr lang="cs-CZ"/>
          </a:p>
        </p:txBody>
      </p:sp>
      <p:sp>
        <p:nvSpPr>
          <p:cNvPr id="5" name="Obdélník 4"/>
          <p:cNvSpPr/>
          <p:nvPr/>
        </p:nvSpPr>
        <p:spPr>
          <a:xfrm>
            <a:off x="437538" y="6395884"/>
            <a:ext cx="2405980"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Peeter Vi</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i</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rsalu </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(TGS Baltic, Estonia)</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838101645"/>
      </p:ext>
    </p:extLst>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en-US" b="1"/>
              <a:t>Requirements for reorganisation</a:t>
            </a:r>
            <a:endParaRPr lang="cs-CZ" b="1"/>
          </a:p>
        </p:txBody>
      </p:sp>
      <p:pic>
        <p:nvPicPr>
          <p:cNvPr id="4" name="Zástupný symbol pro obsah 3"/>
          <p:cNvPicPr>
            <a:picLocks noGrp="1" noChangeAspect="1"/>
          </p:cNvPicPr>
          <p:nvPr>
            <p:ph idx="1"/>
          </p:nvPr>
        </p:nvPicPr>
        <p:blipFill>
          <a:blip r:embed="rId3"/>
          <a:stretch>
            <a:fillRect/>
          </a:stretch>
        </p:blipFill>
        <p:spPr>
          <a:xfrm>
            <a:off x="457200" y="2951163"/>
            <a:ext cx="8229599" cy="3906837"/>
          </a:xfrm>
          <a:prstGeom prst="rect">
            <a:avLst/>
          </a:prstGeom>
        </p:spPr>
      </p:pic>
      <p:sp>
        <p:nvSpPr>
          <p:cNvPr id="6" name="Obdélník 5"/>
          <p:cNvSpPr/>
          <p:nvPr/>
        </p:nvSpPr>
        <p:spPr>
          <a:xfrm>
            <a:off x="437538" y="6395884"/>
            <a:ext cx="2405980"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Peeter Vi</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i</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rsalu </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(TGS Baltic, Estonia)</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3966975562"/>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err="1"/>
              <a:t>Successful restructuring</a:t>
            </a:r>
          </a:p>
        </p:txBody>
      </p:sp>
      <p:sp>
        <p:nvSpPr>
          <p:cNvPr id="3" name="Zástupný symbol pro obsah 2"/>
          <p:cNvSpPr>
            <a:spLocks noGrp="1"/>
          </p:cNvSpPr>
          <p:nvPr>
            <p:ph idx="1"/>
          </p:nvPr>
        </p:nvSpPr>
        <p:spPr/>
        <p:txBody>
          <a:bodyPr/>
          <a:lstStyle/>
          <a:p>
            <a:pPr marL="457200" lvl="0" indent="-457200">
              <a:spcBef>
                <a:spcPts val="1200"/>
              </a:spcBef>
              <a:buFont typeface="Arial" panose="020B0604020202020204" pitchFamily="34" charset="0"/>
              <a:buChar char="•"/>
            </a:pPr>
            <a:r>
              <a:rPr lang="en-US" sz="2200"/>
              <a:t>Communication with creditors before initiating proceedings</a:t>
            </a:r>
            <a:endParaRPr lang="et-EE" sz="2200"/>
          </a:p>
          <a:p>
            <a:pPr marL="457200" lvl="0" indent="-457200">
              <a:spcBef>
                <a:spcPts val="1200"/>
              </a:spcBef>
              <a:buFont typeface="Arial" panose="020B0604020202020204" pitchFamily="34" charset="0"/>
              <a:buChar char="•"/>
            </a:pPr>
            <a:r>
              <a:rPr lang="en-US" sz="2200"/>
              <a:t>Thorough understanding of the company’s financial situation and its perspectives</a:t>
            </a:r>
            <a:endParaRPr lang="et-EE" sz="2200"/>
          </a:p>
          <a:p>
            <a:pPr marL="457200" indent="-457200">
              <a:spcBef>
                <a:spcPts val="1200"/>
              </a:spcBef>
              <a:buFont typeface="Arial" panose="020B0604020202020204" pitchFamily="34" charset="0"/>
              <a:buChar char="•"/>
            </a:pPr>
            <a:r>
              <a:rPr lang="en-US" sz="2200"/>
              <a:t>Skillful reorganisation adviser </a:t>
            </a:r>
            <a:endParaRPr lang="et-EE" sz="2200"/>
          </a:p>
          <a:p>
            <a:endParaRPr lang="cs-CZ"/>
          </a:p>
        </p:txBody>
      </p:sp>
      <p:sp>
        <p:nvSpPr>
          <p:cNvPr id="5" name="Obdélník 4"/>
          <p:cNvSpPr/>
          <p:nvPr/>
        </p:nvSpPr>
        <p:spPr>
          <a:xfrm>
            <a:off x="437538" y="6395884"/>
            <a:ext cx="2405980"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Peeter Vi</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i</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rsalu </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(TGS Baltic, Estonia)</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604715169"/>
      </p:ext>
    </p:extLst>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err="1"/>
              <a:t>Misuse of Restructuring</a:t>
            </a:r>
          </a:p>
        </p:txBody>
      </p:sp>
      <p:sp>
        <p:nvSpPr>
          <p:cNvPr id="3" name="Zástupný symbol pro obsah 2"/>
          <p:cNvSpPr>
            <a:spLocks noGrp="1"/>
          </p:cNvSpPr>
          <p:nvPr>
            <p:ph idx="1"/>
          </p:nvPr>
        </p:nvSpPr>
        <p:spPr/>
        <p:txBody>
          <a:bodyPr/>
          <a:lstStyle/>
          <a:p>
            <a:pPr marL="457200" lvl="0" indent="-457200">
              <a:spcBef>
                <a:spcPts val="1200"/>
              </a:spcBef>
              <a:buFont typeface="Arial" panose="020B0604020202020204" pitchFamily="34" charset="0"/>
              <a:buChar char="•"/>
            </a:pPr>
            <a:r>
              <a:rPr lang="en-US" sz="2200"/>
              <a:t>Debtors try to use restructuring proceedings to delay bankruptcy and remove assets</a:t>
            </a:r>
          </a:p>
          <a:p>
            <a:pPr marL="457200" lvl="0" indent="-457200">
              <a:spcBef>
                <a:spcPts val="1200"/>
              </a:spcBef>
              <a:buFont typeface="Arial" panose="020B0604020202020204" pitchFamily="34" charset="0"/>
              <a:buChar char="•"/>
            </a:pPr>
            <a:r>
              <a:rPr lang="en-US" sz="2200"/>
              <a:t>Pledge holders tend to be unsupportive </a:t>
            </a:r>
          </a:p>
          <a:p>
            <a:endParaRPr lang="cs-CZ"/>
          </a:p>
        </p:txBody>
      </p:sp>
      <p:sp>
        <p:nvSpPr>
          <p:cNvPr id="5" name="Obdélník 4"/>
          <p:cNvSpPr/>
          <p:nvPr/>
        </p:nvSpPr>
        <p:spPr>
          <a:xfrm>
            <a:off x="437538" y="6395884"/>
            <a:ext cx="2405980"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Peeter Vi</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i</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rsalu </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(TGS Baltic, Estonia)</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78769318"/>
      </p:ext>
    </p:extLst>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a:xfrm>
            <a:off x="555523" y="2628149"/>
            <a:ext cx="8229600" cy="1143000"/>
          </a:xfrm>
        </p:spPr>
        <p:txBody>
          <a:bodyPr>
            <a:normAutofit/>
          </a:bodyPr>
          <a:lstStyle/>
          <a:p>
            <a:r>
              <a:rPr lang="de-DE" b="1">
                <a:cs typeface="Times New Roman" panose="02020603050405020304" pitchFamily="18" charset="0"/>
              </a:rPr>
              <a:t>Edvīns Draba</a:t>
            </a:r>
            <a:r>
              <a:rPr lang="de-DE">
                <a:cs typeface="Times New Roman" panose="02020603050405020304" pitchFamily="18" charset="0"/>
              </a:rPr>
              <a:t>, SORAINEN, </a:t>
            </a:r>
            <a:r>
              <a:rPr lang="en-US">
                <a:cs typeface="Times New Roman" panose="02020603050405020304" pitchFamily="18" charset="0"/>
              </a:rPr>
              <a:t>Latvia</a:t>
            </a:r>
            <a:endParaRPr lang="en-US"/>
          </a:p>
        </p:txBody>
      </p:sp>
    </p:spTree>
    <p:extLst>
      <p:ext uri="{BB962C8B-B14F-4D97-AF65-F5344CB8AC3E}">
        <p14:creationId xmlns:p14="http://schemas.microsoft.com/office/powerpoint/2010/main" val="2674455605"/>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err="1">
                <a:cs typeface="Times New Roman" panose="02020603050405020304" pitchFamily="18" charset="0"/>
              </a:rPr>
              <a:t>Restructuring culture in Latvia</a:t>
            </a:r>
            <a:endParaRPr lang="cs-CZ"/>
          </a:p>
        </p:txBody>
      </p:sp>
      <p:pic>
        <p:nvPicPr>
          <p:cNvPr id="4" name="Zástupný symbol pro obsah 3"/>
          <p:cNvPicPr>
            <a:picLocks noGrp="1" noChangeAspect="1"/>
          </p:cNvPicPr>
          <p:nvPr>
            <p:ph idx="1"/>
          </p:nvPr>
        </p:nvPicPr>
        <p:blipFill>
          <a:blip r:embed="rId3"/>
          <a:stretch>
            <a:fillRect/>
          </a:stretch>
        </p:blipFill>
        <p:spPr>
          <a:xfrm>
            <a:off x="1146412" y="2951163"/>
            <a:ext cx="7083188" cy="3681649"/>
          </a:xfrm>
          <a:prstGeom prst="rect">
            <a:avLst/>
          </a:prstGeom>
        </p:spPr>
      </p:pic>
      <p:sp>
        <p:nvSpPr>
          <p:cNvPr id="5" name="Obdélník 4"/>
          <p:cNvSpPr/>
          <p:nvPr/>
        </p:nvSpPr>
        <p:spPr>
          <a:xfrm>
            <a:off x="437538" y="6395884"/>
            <a:ext cx="2216889"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Edvīns Draba </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SORAINEN, </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Latvia</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202622652"/>
      </p:ext>
    </p:extLst>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err="1"/>
              <a:t>Restructuring culture in Latvia</a:t>
            </a:r>
          </a:p>
        </p:txBody>
      </p:sp>
      <p:sp>
        <p:nvSpPr>
          <p:cNvPr id="3" name="Zástupný symbol pro obsah 2"/>
          <p:cNvSpPr>
            <a:spLocks noGrp="1"/>
          </p:cNvSpPr>
          <p:nvPr>
            <p:ph idx="1"/>
          </p:nvPr>
        </p:nvSpPr>
        <p:spPr/>
        <p:txBody>
          <a:bodyPr>
            <a:normAutofit/>
          </a:bodyPr>
          <a:lstStyle/>
          <a:p>
            <a:pPr>
              <a:spcBef>
                <a:spcPts val="1200"/>
              </a:spcBef>
            </a:pPr>
            <a:r>
              <a:rPr lang="en-US" sz="2200">
                <a:latin typeface="+mj-lt"/>
                <a:cs typeface="Times New Roman" panose="02020603050405020304" pitchFamily="18" charset="0"/>
              </a:rPr>
              <a:t>Debtors tend to abuse proceedings</a:t>
            </a:r>
          </a:p>
          <a:p>
            <a:pPr>
              <a:spcBef>
                <a:spcPts val="1200"/>
              </a:spcBef>
            </a:pPr>
            <a:r>
              <a:rPr lang="en-US" sz="2200">
                <a:latin typeface="+mj-lt"/>
                <a:cs typeface="Times New Roman" panose="02020603050405020304" pitchFamily="18" charset="0"/>
              </a:rPr>
              <a:t>Often the main incentive to initiate restructuring is the stay and cram-down</a:t>
            </a:r>
          </a:p>
          <a:p>
            <a:pPr>
              <a:spcBef>
                <a:spcPts val="1200"/>
              </a:spcBef>
            </a:pPr>
            <a:r>
              <a:rPr lang="en-US" sz="2200">
                <a:latin typeface="+mj-lt"/>
                <a:cs typeface="Times New Roman" panose="02020603050405020304" pitchFamily="18" charset="0"/>
              </a:rPr>
              <a:t>Especially relevant before amendments in 2015</a:t>
            </a:r>
          </a:p>
          <a:p>
            <a:pPr>
              <a:spcBef>
                <a:spcPts val="1200"/>
              </a:spcBef>
            </a:pPr>
            <a:r>
              <a:rPr lang="en-US" sz="2200">
                <a:latin typeface="+mj-lt"/>
                <a:cs typeface="Times New Roman" panose="02020603050405020304" pitchFamily="18" charset="0"/>
              </a:rPr>
              <a:t>„Late filing“ culture</a:t>
            </a:r>
          </a:p>
          <a:p>
            <a:endParaRPr lang="cs-CZ"/>
          </a:p>
        </p:txBody>
      </p:sp>
      <p:sp>
        <p:nvSpPr>
          <p:cNvPr id="5" name="Obdélník 4"/>
          <p:cNvSpPr/>
          <p:nvPr/>
        </p:nvSpPr>
        <p:spPr>
          <a:xfrm>
            <a:off x="437538" y="6395884"/>
            <a:ext cx="2216889"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Edvīns Draba </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SORAINEN, </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Latvia</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2986475647"/>
      </p:ext>
    </p:extLst>
  </p:cSld>
  <p:clrMapOvr>
    <a:masterClrMapping/>
  </p:clrMapOvr>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err="1"/>
              <a:t>Restructuring culture in Latvia</a:t>
            </a:r>
          </a:p>
        </p:txBody>
      </p:sp>
      <p:pic>
        <p:nvPicPr>
          <p:cNvPr id="4" name="Zástupný symbol pro obsah 3"/>
          <p:cNvPicPr>
            <a:picLocks noGrp="1" noChangeAspect="1"/>
          </p:cNvPicPr>
          <p:nvPr>
            <p:ph idx="1"/>
          </p:nvPr>
        </p:nvPicPr>
        <p:blipFill>
          <a:blip r:embed="rId3"/>
          <a:stretch>
            <a:fillRect/>
          </a:stretch>
        </p:blipFill>
        <p:spPr>
          <a:xfrm>
            <a:off x="1323833" y="2661313"/>
            <a:ext cx="6496334" cy="3848669"/>
          </a:xfrm>
          <a:prstGeom prst="rect">
            <a:avLst/>
          </a:prstGeom>
        </p:spPr>
      </p:pic>
      <p:sp>
        <p:nvSpPr>
          <p:cNvPr id="6" name="Obdélník 5"/>
          <p:cNvSpPr/>
          <p:nvPr/>
        </p:nvSpPr>
        <p:spPr>
          <a:xfrm>
            <a:off x="437538" y="6395884"/>
            <a:ext cx="2216889"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Edvīns Draba </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SORAINEN, </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Latvia</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2322933470"/>
      </p:ext>
    </p:extLst>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a:xfrm>
            <a:off x="457200" y="1625259"/>
            <a:ext cx="8229600" cy="872281"/>
          </a:xfrm>
        </p:spPr>
        <p:txBody>
          <a:bodyPr/>
          <a:lstStyle/>
          <a:p>
            <a:r>
              <a:rPr lang="cs-CZ" b="1" err="1"/>
              <a:t>Restructuring culture in Latvia</a:t>
            </a:r>
            <a:endParaRPr lang="cs-CZ"/>
          </a:p>
        </p:txBody>
      </p:sp>
      <p:pic>
        <p:nvPicPr>
          <p:cNvPr id="4" name="Zástupný symbol pro obsah 3"/>
          <p:cNvPicPr>
            <a:picLocks noGrp="1" noChangeAspect="1"/>
          </p:cNvPicPr>
          <p:nvPr>
            <p:ph idx="1"/>
          </p:nvPr>
        </p:nvPicPr>
        <p:blipFill>
          <a:blip r:embed="rId3"/>
          <a:stretch>
            <a:fillRect/>
          </a:stretch>
        </p:blipFill>
        <p:spPr>
          <a:xfrm>
            <a:off x="457200" y="2715191"/>
            <a:ext cx="3452884" cy="3599762"/>
          </a:xfrm>
          <a:prstGeom prst="rect">
            <a:avLst/>
          </a:prstGeom>
        </p:spPr>
      </p:pic>
      <p:pic>
        <p:nvPicPr>
          <p:cNvPr id="5" name="Obrázek 4"/>
          <p:cNvPicPr>
            <a:picLocks noChangeAspect="1"/>
          </p:cNvPicPr>
          <p:nvPr/>
        </p:nvPicPr>
        <p:blipFill>
          <a:blip r:embed="rId4"/>
          <a:stretch>
            <a:fillRect/>
          </a:stretch>
        </p:blipFill>
        <p:spPr>
          <a:xfrm>
            <a:off x="4797187" y="2497540"/>
            <a:ext cx="3098042" cy="1989327"/>
          </a:xfrm>
          <a:prstGeom prst="rect">
            <a:avLst/>
          </a:prstGeom>
        </p:spPr>
      </p:pic>
      <p:pic>
        <p:nvPicPr>
          <p:cNvPr id="6" name="Obrázek 5"/>
          <p:cNvPicPr>
            <a:picLocks noChangeAspect="1"/>
          </p:cNvPicPr>
          <p:nvPr/>
        </p:nvPicPr>
        <p:blipFill>
          <a:blip r:embed="rId5"/>
          <a:stretch>
            <a:fillRect/>
          </a:stretch>
        </p:blipFill>
        <p:spPr>
          <a:xfrm>
            <a:off x="4408227" y="4322763"/>
            <a:ext cx="3985145" cy="2535237"/>
          </a:xfrm>
          <a:prstGeom prst="rect">
            <a:avLst/>
          </a:prstGeom>
        </p:spPr>
      </p:pic>
      <p:sp>
        <p:nvSpPr>
          <p:cNvPr id="8" name="Obdélník 7"/>
          <p:cNvSpPr/>
          <p:nvPr/>
        </p:nvSpPr>
        <p:spPr>
          <a:xfrm>
            <a:off x="437538" y="6395884"/>
            <a:ext cx="2216889"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Edvīns Draba </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SORAINEN, </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Latvia</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1424720415"/>
      </p:ext>
    </p:extLst>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err="1">
                <a:cs typeface="Times New Roman" panose="02020603050405020304" pitchFamily="18" charset="0"/>
              </a:rPr>
              <a:t>Legal Framework in Latvia</a:t>
            </a:r>
            <a:endParaRPr lang="cs-CZ"/>
          </a:p>
        </p:txBody>
      </p:sp>
      <p:sp>
        <p:nvSpPr>
          <p:cNvPr id="3" name="Zástupný symbol pro obsah 2"/>
          <p:cNvSpPr>
            <a:spLocks noGrp="1"/>
          </p:cNvSpPr>
          <p:nvPr>
            <p:ph idx="1"/>
          </p:nvPr>
        </p:nvSpPr>
        <p:spPr>
          <a:xfrm>
            <a:off x="457200" y="2593075"/>
            <a:ext cx="8229600" cy="3807725"/>
          </a:xfrm>
        </p:spPr>
        <p:txBody>
          <a:bodyPr>
            <a:noAutofit/>
          </a:bodyPr>
          <a:lstStyle/>
          <a:p>
            <a:pPr>
              <a:lnSpc>
                <a:spcPct val="120000"/>
              </a:lnSpc>
            </a:pPr>
            <a:r>
              <a:rPr lang="en-GB" altLang="et-EE" sz="1600">
                <a:latin typeface="+mj-lt"/>
                <a:cs typeface="Times New Roman" panose="02020603050405020304" pitchFamily="18" charset="0"/>
              </a:rPr>
              <a:t>Restructuring: </a:t>
            </a:r>
            <a:r>
              <a:rPr lang="en-GB" altLang="et-EE" sz="1600" b="1">
                <a:latin typeface="+mj-lt"/>
                <a:cs typeface="Times New Roman" panose="02020603050405020304" pitchFamily="18" charset="0"/>
              </a:rPr>
              <a:t>in-court</a:t>
            </a:r>
            <a:r>
              <a:rPr lang="en-GB" altLang="et-EE" sz="1600">
                <a:latin typeface="+mj-lt"/>
                <a:cs typeface="Times New Roman" panose="02020603050405020304" pitchFamily="18" charset="0"/>
              </a:rPr>
              <a:t> (</a:t>
            </a:r>
            <a:r>
              <a:rPr lang="en-GB" altLang="et-EE" sz="1600" i="1" err="1">
                <a:latin typeface="+mj-lt"/>
                <a:cs typeface="Times New Roman" panose="02020603050405020304" pitchFamily="18" charset="0"/>
              </a:rPr>
              <a:t>tiesiskās aizsardzības process</a:t>
            </a:r>
            <a:r>
              <a:rPr lang="en-GB" altLang="et-EE" sz="1600">
                <a:latin typeface="+mj-lt"/>
                <a:cs typeface="Times New Roman" panose="02020603050405020304" pitchFamily="18" charset="0"/>
              </a:rPr>
              <a:t>) and </a:t>
            </a:r>
            <a:r>
              <a:rPr lang="en-GB" altLang="et-EE" sz="1600" b="1">
                <a:latin typeface="+mj-lt"/>
                <a:cs typeface="Times New Roman" panose="02020603050405020304" pitchFamily="18" charset="0"/>
              </a:rPr>
              <a:t>out-of-court </a:t>
            </a:r>
            <a:r>
              <a:rPr lang="en-GB" altLang="et-EE" sz="1600">
                <a:latin typeface="+mj-lt"/>
                <a:cs typeface="Times New Roman" panose="02020603050405020304" pitchFamily="18" charset="0"/>
              </a:rPr>
              <a:t>(</a:t>
            </a:r>
            <a:r>
              <a:rPr lang="en-GB" altLang="et-EE" sz="1600" i="1" err="1">
                <a:latin typeface="+mj-lt"/>
                <a:cs typeface="Times New Roman" panose="02020603050405020304" pitchFamily="18" charset="0"/>
              </a:rPr>
              <a:t>ārpustiesas tiesiskās aizsardzības process</a:t>
            </a:r>
            <a:r>
              <a:rPr lang="en-GB" altLang="et-EE" sz="1600">
                <a:latin typeface="+mj-lt"/>
                <a:cs typeface="Times New Roman" panose="02020603050405020304" pitchFamily="18" charset="0"/>
              </a:rPr>
              <a:t>)</a:t>
            </a:r>
          </a:p>
          <a:p>
            <a:pPr>
              <a:lnSpc>
                <a:spcPct val="120000"/>
              </a:lnSpc>
            </a:pPr>
            <a:r>
              <a:rPr lang="en-GB" altLang="et-EE" sz="1600">
                <a:latin typeface="+mj-lt"/>
                <a:cs typeface="Times New Roman" panose="02020603050405020304" pitchFamily="18" charset="0"/>
              </a:rPr>
              <a:t>Governed by the Insolvency Law 2010 (</a:t>
            </a:r>
            <a:r>
              <a:rPr lang="en-GB" altLang="et-EE" sz="1600" i="1" err="1">
                <a:latin typeface="+mj-lt"/>
                <a:cs typeface="Times New Roman" panose="02020603050405020304" pitchFamily="18" charset="0"/>
              </a:rPr>
              <a:t>Maksātnespējas likums</a:t>
            </a:r>
            <a:r>
              <a:rPr lang="en-GB" altLang="et-EE" sz="1600">
                <a:latin typeface="+mj-lt"/>
                <a:cs typeface="Times New Roman" panose="02020603050405020304" pitchFamily="18" charset="0"/>
              </a:rPr>
              <a:t>)</a:t>
            </a:r>
          </a:p>
          <a:p>
            <a:pPr>
              <a:lnSpc>
                <a:spcPct val="120000"/>
              </a:lnSpc>
            </a:pPr>
            <a:r>
              <a:rPr lang="en-GB" altLang="et-EE" sz="1600">
                <a:latin typeface="+mj-lt"/>
                <a:cs typeface="Times New Roman" panose="02020603050405020304" pitchFamily="18" charset="0"/>
              </a:rPr>
              <a:t>DIP type</a:t>
            </a:r>
          </a:p>
          <a:p>
            <a:pPr>
              <a:lnSpc>
                <a:spcPct val="120000"/>
              </a:lnSpc>
            </a:pPr>
            <a:r>
              <a:rPr lang="en-GB" altLang="et-EE" sz="1600">
                <a:latin typeface="+mj-lt"/>
                <a:cs typeface="Times New Roman" panose="02020603050405020304" pitchFamily="18" charset="0"/>
              </a:rPr>
              <a:t>In-court – 2 (+1) months to draft and reach an agreement on a restructuring plan under the protection of a statutory stay</a:t>
            </a:r>
          </a:p>
          <a:p>
            <a:pPr>
              <a:lnSpc>
                <a:spcPct val="120000"/>
              </a:lnSpc>
            </a:pPr>
            <a:r>
              <a:rPr lang="en-GB" altLang="et-EE" sz="1600">
                <a:latin typeface="+mj-lt"/>
                <a:cs typeface="Times New Roman" panose="02020603050405020304" pitchFamily="18" charset="0"/>
              </a:rPr>
              <a:t>In-court and out-of-court – 2 (+2) years for the whole process</a:t>
            </a:r>
          </a:p>
          <a:p>
            <a:pPr>
              <a:lnSpc>
                <a:spcPct val="120000"/>
              </a:lnSpc>
            </a:pPr>
            <a:r>
              <a:rPr lang="en-GB" altLang="et-EE" sz="1600">
                <a:latin typeface="+mj-lt"/>
                <a:cs typeface="Times New Roman" panose="02020603050405020304" pitchFamily="18" charset="0"/>
              </a:rPr>
              <a:t>Two creditor classes: secured/unsecured, cross-class cramdown not allowed</a:t>
            </a:r>
          </a:p>
          <a:p>
            <a:pPr>
              <a:lnSpc>
                <a:spcPct val="120000"/>
              </a:lnSpc>
            </a:pPr>
            <a:r>
              <a:rPr lang="en-GB" altLang="et-EE" sz="1600">
                <a:latin typeface="+mj-lt"/>
                <a:cs typeface="Times New Roman" panose="02020603050405020304" pitchFamily="18" charset="0"/>
              </a:rPr>
              <a:t>Restructuring supervisors – previously – exclusively insolvency administrators, since July 2017 – almost any person</a:t>
            </a:r>
          </a:p>
          <a:p>
            <a:pPr>
              <a:lnSpc>
                <a:spcPct val="120000"/>
              </a:lnSpc>
            </a:pPr>
            <a:r>
              <a:rPr lang="en-GB" altLang="et-EE" sz="1600">
                <a:latin typeface="+mj-lt"/>
                <a:cs typeface="Times New Roman" panose="02020603050405020304" pitchFamily="18" charset="0"/>
              </a:rPr>
              <a:t>Restructuring supervisors - proposed by creditors</a:t>
            </a:r>
          </a:p>
        </p:txBody>
      </p:sp>
      <p:sp>
        <p:nvSpPr>
          <p:cNvPr id="5" name="Obdélník 4"/>
          <p:cNvSpPr/>
          <p:nvPr/>
        </p:nvSpPr>
        <p:spPr>
          <a:xfrm>
            <a:off x="437538" y="6395884"/>
            <a:ext cx="2216889"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Edvīns Draba </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SORAINEN, </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Latvia</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3401171658"/>
      </p:ext>
    </p:extLst>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err="1">
                <a:cs typeface="Times New Roman" panose="02020603050405020304" pitchFamily="18" charset="0"/>
              </a:rPr>
              <a:t>Requirements for restructuring</a:t>
            </a:r>
            <a:endParaRPr lang="cs-CZ"/>
          </a:p>
        </p:txBody>
      </p:sp>
      <p:pic>
        <p:nvPicPr>
          <p:cNvPr id="4" name="Zástupný symbol pro obsah 3"/>
          <p:cNvPicPr>
            <a:picLocks noGrp="1" noChangeAspect="1"/>
          </p:cNvPicPr>
          <p:nvPr>
            <p:ph idx="1"/>
          </p:nvPr>
        </p:nvPicPr>
        <p:blipFill>
          <a:blip r:embed="rId3"/>
          <a:stretch>
            <a:fillRect/>
          </a:stretch>
        </p:blipFill>
        <p:spPr>
          <a:xfrm>
            <a:off x="1800367" y="2951163"/>
            <a:ext cx="5543265" cy="3151187"/>
          </a:xfrm>
          <a:prstGeom prst="rect">
            <a:avLst/>
          </a:prstGeom>
        </p:spPr>
      </p:pic>
      <p:sp>
        <p:nvSpPr>
          <p:cNvPr id="6" name="Obdélník 5"/>
          <p:cNvSpPr/>
          <p:nvPr/>
        </p:nvSpPr>
        <p:spPr>
          <a:xfrm>
            <a:off x="437538" y="6395884"/>
            <a:ext cx="2216889"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Edvīns Draba </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SORAINEN, </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Latvia</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1368430902"/>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normAutofit/>
          </a:bodyPr>
          <a:lstStyle/>
          <a:p>
            <a:r>
              <a:rPr lang="cs-CZ" b="1" err="1">
                <a:cs typeface="Times New Roman" panose="02020603050405020304" pitchFamily="18" charset="0"/>
              </a:rPr>
              <a:t>Misuse of restructuring</a:t>
            </a:r>
            <a:endParaRPr lang="cs-CZ"/>
          </a:p>
        </p:txBody>
      </p:sp>
      <p:pic>
        <p:nvPicPr>
          <p:cNvPr id="4" name="Zástupný symbol pro obsah 3"/>
          <p:cNvPicPr>
            <a:picLocks noGrp="1" noChangeAspect="1"/>
          </p:cNvPicPr>
          <p:nvPr>
            <p:ph idx="1"/>
          </p:nvPr>
        </p:nvPicPr>
        <p:blipFill>
          <a:blip r:embed="rId3"/>
          <a:stretch>
            <a:fillRect/>
          </a:stretch>
        </p:blipFill>
        <p:spPr>
          <a:xfrm>
            <a:off x="1608271" y="2833179"/>
            <a:ext cx="5927457" cy="3449637"/>
          </a:xfrm>
          <a:prstGeom prst="rect">
            <a:avLst/>
          </a:prstGeom>
        </p:spPr>
      </p:pic>
      <p:sp>
        <p:nvSpPr>
          <p:cNvPr id="6" name="Obdélník 5"/>
          <p:cNvSpPr/>
          <p:nvPr/>
        </p:nvSpPr>
        <p:spPr>
          <a:xfrm>
            <a:off x="437538" y="6395884"/>
            <a:ext cx="2216889"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Edvīns Draba </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r>
              <a:rPr kumimoji="0" lang="de-DE"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SORAINEN, </a:t>
            </a:r>
            <a:r>
              <a:rPr kumimoji="0" lang="de-DE" sz="1200" b="0" i="0" u="none" strike="noStrike" kern="1200" cap="none" spc="0" normalizeH="0" baseline="0" noProof="0" err="1">
                <a:ln>
                  <a:noFill/>
                </a:ln>
                <a:solidFill>
                  <a:prstClr val="white">
                    <a:lumMod val="75000"/>
                  </a:prstClr>
                </a:solidFill>
                <a:effectLst/>
                <a:uLnTx/>
                <a:uFillTx/>
                <a:latin typeface="Calibri"/>
                <a:cs typeface="Times New Roman" panose="02020603050405020304" pitchFamily="18" charset="0"/>
              </a:rPr>
              <a:t>Latvia</a:t>
            </a:r>
            <a:r>
              <a:rPr kumimoji="0" lang="cs-CZ" sz="1200" b="0" i="0" u="none" strike="noStrike" kern="1200" cap="none" spc="0" normalizeH="0" baseline="0" noProof="0">
                <a:ln>
                  <a:noFill/>
                </a:ln>
                <a:solidFill>
                  <a:prstClr val="white">
                    <a:lumMod val="75000"/>
                  </a:prstClr>
                </a:solidFill>
                <a:effectLst/>
                <a:uLnTx/>
                <a:uFillTx/>
                <a:latin typeface="Calibri"/>
                <a:cs typeface="Times New Roman" panose="02020603050405020304" pitchFamily="18" charset="0"/>
              </a:rPr>
              <a:t>)</a:t>
            </a:r>
            <a:endParaRPr kumimoji="0" lang="cs-CZ" sz="1200" b="0" i="0" u="none" strike="noStrike" kern="1200" cap="none" spc="0" normalizeH="0" baseline="0" noProof="0">
              <a:ln>
                <a:noFill/>
              </a:ln>
              <a:solidFill>
                <a:prstClr val="white">
                  <a:lumMod val="75000"/>
                </a:prstClr>
              </a:solidFill>
              <a:effectLst/>
              <a:uLnTx/>
              <a:uFillTx/>
              <a:latin typeface="Calibri"/>
              <a:cs typeface="Arial"/>
            </a:endParaRPr>
          </a:p>
        </p:txBody>
      </p:sp>
    </p:spTree>
    <p:extLst>
      <p:ext uri="{BB962C8B-B14F-4D97-AF65-F5344CB8AC3E}">
        <p14:creationId xmlns:p14="http://schemas.microsoft.com/office/powerpoint/2010/main" val="3369090934"/>
      </p:ext>
    </p:extLst>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a:t>Case study</a:t>
            </a:r>
            <a:endParaRPr lang="de-DE" b="1"/>
          </a:p>
        </p:txBody>
      </p:sp>
      <p:sp>
        <p:nvSpPr>
          <p:cNvPr id="3" name="Zástupný symbol pro obsah 2"/>
          <p:cNvSpPr>
            <a:spLocks noGrp="1"/>
          </p:cNvSpPr>
          <p:nvPr>
            <p:ph idx="1"/>
          </p:nvPr>
        </p:nvSpPr>
        <p:spPr>
          <a:xfrm>
            <a:off x="796413" y="2989486"/>
            <a:ext cx="7767484" cy="3401483"/>
          </a:xfrm>
        </p:spPr>
        <p:txBody>
          <a:bodyPr>
            <a:normAutofit fontScale="25000" lnSpcReduction="20000"/>
          </a:bodyPr>
          <a:lstStyle/>
          <a:p>
            <a:pPr marL="0" indent="0">
              <a:lnSpc>
                <a:spcPct val="120000"/>
              </a:lnSpc>
              <a:spcBef>
                <a:spcPct val="0"/>
              </a:spcBef>
              <a:buNone/>
            </a:pPr>
            <a:r>
              <a:rPr lang="en-GB" sz="7000"/>
              <a:t>The automotive supplier „Sedis“, which is operating since the early 90s, is specialized on car seat components for well-known car producers like Porsche and Audi. Sedis has 500 permanent employees spread over two different business locations in Latvia and Estonia.</a:t>
            </a:r>
            <a:endParaRPr lang="cs-CZ" sz="7000"/>
          </a:p>
          <a:p>
            <a:pPr marL="0" indent="0">
              <a:lnSpc>
                <a:spcPct val="120000"/>
              </a:lnSpc>
              <a:spcBef>
                <a:spcPct val="0"/>
              </a:spcBef>
              <a:buNone/>
            </a:pPr>
            <a:r>
              <a:rPr lang="en-GB" sz="7000"/>
              <a:t> </a:t>
            </a:r>
            <a:endParaRPr lang="cs-CZ" sz="7000"/>
          </a:p>
          <a:p>
            <a:pPr marL="0" indent="0">
              <a:lnSpc>
                <a:spcPct val="120000"/>
              </a:lnSpc>
              <a:spcBef>
                <a:spcPct val="0"/>
              </a:spcBef>
              <a:buNone/>
            </a:pPr>
            <a:r>
              <a:rPr lang="en-GB" sz="7000" err="1"/>
              <a:t>Sedis has recorded numerous new orders and strong sales growth in recent years. </a:t>
            </a:r>
            <a:endParaRPr lang="cs-CZ" sz="7000"/>
          </a:p>
          <a:p>
            <a:pPr marL="0" indent="0">
              <a:lnSpc>
                <a:spcPct val="120000"/>
              </a:lnSpc>
              <a:spcBef>
                <a:spcPct val="0"/>
              </a:spcBef>
              <a:buNone/>
            </a:pPr>
            <a:r>
              <a:rPr lang="en-GB" sz="7000"/>
              <a:t>As a result, there were problems with production starts and the necessary interim financing. The company is over-indebted before its creditors in the amount of EUR 2,000,000 of which debts already due for more than 60 days are in the amount of EUR 325,000. </a:t>
            </a:r>
            <a:endParaRPr lang="cs-CZ" sz="7000"/>
          </a:p>
          <a:p>
            <a:pPr marL="0" indent="0">
              <a:lnSpc>
                <a:spcPct val="120000"/>
              </a:lnSpc>
              <a:spcBef>
                <a:spcPct val="0"/>
              </a:spcBef>
              <a:buNone/>
            </a:pPr>
            <a:r>
              <a:rPr lang="en-GB" sz="7000"/>
              <a:t> </a:t>
            </a:r>
            <a:endParaRPr lang="cs-CZ" sz="7000"/>
          </a:p>
          <a:p>
            <a:pPr marL="0" indent="0">
              <a:lnSpc>
                <a:spcPct val="120000"/>
              </a:lnSpc>
              <a:buNone/>
            </a:pPr>
            <a:endParaRPr lang="cs-CZ"/>
          </a:p>
        </p:txBody>
      </p:sp>
    </p:spTree>
    <p:extLst>
      <p:ext uri="{BB962C8B-B14F-4D97-AF65-F5344CB8AC3E}">
        <p14:creationId xmlns:p14="http://schemas.microsoft.com/office/powerpoint/2010/main" val="4238252094"/>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b="1"/>
              <a:t>Case study</a:t>
            </a:r>
            <a:endParaRPr lang="de-DE" b="1"/>
          </a:p>
        </p:txBody>
      </p:sp>
      <p:sp>
        <p:nvSpPr>
          <p:cNvPr id="3" name="Zástupný symbol pro obsah 2"/>
          <p:cNvSpPr>
            <a:spLocks noGrp="1"/>
          </p:cNvSpPr>
          <p:nvPr>
            <p:ph idx="1"/>
          </p:nvPr>
        </p:nvSpPr>
        <p:spPr>
          <a:xfrm>
            <a:off x="786581" y="2950819"/>
            <a:ext cx="7669162" cy="3548304"/>
          </a:xfrm>
        </p:spPr>
        <p:txBody>
          <a:bodyPr>
            <a:normAutofit/>
          </a:bodyPr>
          <a:lstStyle/>
          <a:p>
            <a:pPr marL="0" indent="0">
              <a:spcBef>
                <a:spcPct val="0"/>
              </a:spcBef>
              <a:buNone/>
            </a:pPr>
            <a:r>
              <a:rPr lang="en-GB" sz="1800" err="1"/>
              <a:t>Sedis has EUR 1,000,000 bank loans of which EUR 500,000 is a 1-month rollover facility. The house bank of Sedis is highly concerned about the financial situation of its client and considers not extend the rollover loan.</a:t>
            </a:r>
            <a:endParaRPr lang="cs-CZ" sz="1800"/>
          </a:p>
          <a:p>
            <a:pPr marL="0" indent="0">
              <a:spcBef>
                <a:spcPct val="0"/>
              </a:spcBef>
              <a:buNone/>
            </a:pPr>
            <a:endParaRPr lang="cs-CZ" sz="1800"/>
          </a:p>
          <a:p>
            <a:pPr marL="0" indent="0">
              <a:spcBef>
                <a:spcPct val="0"/>
              </a:spcBef>
              <a:buNone/>
            </a:pPr>
            <a:r>
              <a:rPr lang="en-GB" sz="1800"/>
              <a:t>The management of Sedis has asked its principal customer</a:t>
            </a:r>
            <a:r>
              <a:rPr lang="cs-CZ" sz="1800"/>
              <a:t>s</a:t>
            </a:r>
            <a:r>
              <a:rPr lang="en-GB" sz="1800"/>
              <a:t> to increase the price for the components or at least to accelerate payments. This request has been rejected.</a:t>
            </a:r>
            <a:endParaRPr lang="cs-CZ" sz="1800"/>
          </a:p>
          <a:p>
            <a:pPr marL="0" indent="0">
              <a:spcBef>
                <a:spcPct val="0"/>
              </a:spcBef>
              <a:buNone/>
            </a:pPr>
            <a:r>
              <a:rPr lang="en-GB" sz="1800"/>
              <a:t> </a:t>
            </a:r>
            <a:endParaRPr lang="cs-CZ" sz="1800"/>
          </a:p>
          <a:p>
            <a:pPr marL="0" indent="0">
              <a:spcBef>
                <a:spcPct val="0"/>
              </a:spcBef>
              <a:buNone/>
            </a:pPr>
            <a:r>
              <a:rPr lang="en-GB" sz="1800" err="1"/>
              <a:t>Sedis’s aim is to maintain the business and to fulfil all open orders so as not to jeopardize the contractual relationships and to rescue 500 jobs. The management is consulting their external insolvency experts in Latvia and Estonia about potential measures to rescue the company.</a:t>
            </a:r>
            <a:endParaRPr lang="de-DE" sz="1800"/>
          </a:p>
        </p:txBody>
      </p:sp>
    </p:spTree>
    <p:extLst>
      <p:ext uri="{BB962C8B-B14F-4D97-AF65-F5344CB8AC3E}">
        <p14:creationId xmlns:p14="http://schemas.microsoft.com/office/powerpoint/2010/main" val="1521264842"/>
      </p:ext>
    </p:extLst>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a:spLocks noGrp="1"/>
          </p:cNvSpPr>
          <p:nvPr>
            <p:ph type="title"/>
          </p:nvPr>
        </p:nvSpPr>
        <p:spPr>
          <a:xfrm>
            <a:off x="457200" y="1269641"/>
            <a:ext cx="8229600" cy="1143000"/>
          </a:xfrm>
        </p:spPr>
        <p:txBody>
          <a:bodyPr/>
          <a:lstStyle/>
          <a:p>
            <a:pPr eaLnBrk="1" hangingPunct="1"/>
            <a:r>
              <a:rPr lang="en-US" b="1" dirty="0"/>
              <a:t>Coffee Break</a:t>
            </a:r>
          </a:p>
        </p:txBody>
      </p:sp>
      <p:sp>
        <p:nvSpPr>
          <p:cNvPr id="10" name="Subtitle 1"/>
          <p:cNvSpPr txBox="1">
            <a:spLocks/>
          </p:cNvSpPr>
          <p:nvPr/>
        </p:nvSpPr>
        <p:spPr bwMode="auto">
          <a:xfrm>
            <a:off x="230188" y="2462980"/>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Kindly Sponsored by:</a:t>
            </a:r>
          </a:p>
        </p:txBody>
      </p:sp>
      <p:sp>
        <p:nvSpPr>
          <p:cNvPr id="11" name="Subtitle 1"/>
          <p:cNvSpPr txBox="1">
            <a:spLocks/>
          </p:cNvSpPr>
          <p:nvPr/>
        </p:nvSpPr>
        <p:spPr bwMode="auto">
          <a:xfrm>
            <a:off x="230488" y="4559710"/>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﻿www.troostwijkauctions.com</a:t>
            </a:r>
          </a:p>
        </p:txBody>
      </p:sp>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21948" y="3191940"/>
            <a:ext cx="6698072" cy="1063392"/>
          </a:xfrm>
          <a:prstGeom prst="rect">
            <a:avLst/>
          </a:prstGeom>
        </p:spPr>
      </p:pic>
    </p:spTree>
    <p:extLst>
      <p:ext uri="{BB962C8B-B14F-4D97-AF65-F5344CB8AC3E}">
        <p14:creationId xmlns:p14="http://schemas.microsoft.com/office/powerpoint/2010/main" val="309144231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457200" y="1267248"/>
            <a:ext cx="8229600" cy="1143000"/>
          </a:xfrm>
        </p:spPr>
        <p:txBody>
          <a:bodyPr/>
          <a:lstStyle/>
          <a:p>
            <a:pPr eaLnBrk="1" hangingPunct="1"/>
            <a:r>
              <a:rPr lang="en-US" b="1" dirty="0"/>
              <a:t>Technical Session</a:t>
            </a:r>
          </a:p>
        </p:txBody>
      </p:sp>
      <p:sp>
        <p:nvSpPr>
          <p:cNvPr id="6" name="Subtitle 1"/>
          <p:cNvSpPr txBox="1">
            <a:spLocks/>
          </p:cNvSpPr>
          <p:nvPr/>
        </p:nvSpPr>
        <p:spPr bwMode="auto">
          <a:xfrm>
            <a:off x="230188" y="2410248"/>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Kindly Sponsored by:</a:t>
            </a:r>
          </a:p>
        </p:txBody>
      </p:sp>
      <p:sp>
        <p:nvSpPr>
          <p:cNvPr id="9" name="Subtitle 1"/>
          <p:cNvSpPr txBox="1">
            <a:spLocks/>
          </p:cNvSpPr>
          <p:nvPr/>
        </p:nvSpPr>
        <p:spPr bwMode="auto">
          <a:xfrm>
            <a:off x="230488" y="5749426"/>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err="1">
                <a:latin typeface="Calibri" charset="0"/>
                <a:ea typeface="Calibri" charset="0"/>
                <a:cs typeface="Calibri" charset="0"/>
              </a:rPr>
              <a:t>www.cnajmj.fr</a:t>
            </a:r>
            <a:endParaRPr lang="en-US" sz="2400" dirty="0">
              <a:latin typeface="Calibri" charset="0"/>
              <a:ea typeface="Calibri" charset="0"/>
              <a:cs typeface="Calibri"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600677" y="2913486"/>
            <a:ext cx="1938636" cy="2728452"/>
          </a:xfrm>
          <a:prstGeom prst="rect">
            <a:avLst/>
          </a:prstGeom>
        </p:spPr>
      </p:pic>
    </p:spTree>
    <p:extLst>
      <p:ext uri="{BB962C8B-B14F-4D97-AF65-F5344CB8AC3E}">
        <p14:creationId xmlns:p14="http://schemas.microsoft.com/office/powerpoint/2010/main" val="1597641685"/>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167148" y="1569372"/>
            <a:ext cx="8809704" cy="1470025"/>
          </a:xfrm>
        </p:spPr>
        <p:txBody>
          <a:bodyPr>
            <a:normAutofit/>
          </a:bodyPr>
          <a:lstStyle/>
          <a:p>
            <a:r>
              <a:rPr lang="en-US" sz="4000" b="1" dirty="0"/>
              <a:t>Session 6: </a:t>
            </a:r>
            <a:br>
              <a:rPr lang="en-US" sz="4000" b="1" dirty="0"/>
            </a:br>
            <a:r>
              <a:rPr lang="en-US" sz="4000" b="1" dirty="0"/>
              <a:t>Strength of Insolvency Network</a:t>
            </a:r>
          </a:p>
        </p:txBody>
      </p:sp>
      <p:sp>
        <p:nvSpPr>
          <p:cNvPr id="3" name="Subtitle 2"/>
          <p:cNvSpPr>
            <a:spLocks noGrp="1"/>
          </p:cNvSpPr>
          <p:nvPr>
            <p:ph type="subTitle" idx="1"/>
          </p:nvPr>
        </p:nvSpPr>
        <p:spPr>
          <a:xfrm>
            <a:off x="252413" y="3484983"/>
            <a:ext cx="8647112" cy="1752600"/>
          </a:xfrm>
        </p:spPr>
        <p:txBody>
          <a:bodyPr rtlCol="0">
            <a:noAutofit/>
          </a:bodyPr>
          <a:lstStyle/>
          <a:p>
            <a:pPr>
              <a:defRPr/>
            </a:pPr>
            <a:r>
              <a:rPr lang="en-GB" sz="2400" b="1" i="1" dirty="0"/>
              <a:t>Moderator: </a:t>
            </a:r>
            <a:r>
              <a:rPr lang="en-GB" sz="2400" b="1" dirty="0"/>
              <a:t>Laila Medina, Ministry of Justice, Latvia</a:t>
            </a:r>
            <a:r>
              <a:rPr lang="en-US" sz="2400" dirty="0"/>
              <a:t> </a:t>
            </a:r>
            <a:endParaRPr lang="en-GB" sz="2400" b="1" dirty="0"/>
          </a:p>
          <a:p>
            <a:r>
              <a:rPr lang="en-GB" sz="2400" b="1" dirty="0" err="1"/>
              <a:t>Helmuts</a:t>
            </a:r>
            <a:r>
              <a:rPr lang="en-GB" sz="2400" b="1" dirty="0"/>
              <a:t> </a:t>
            </a:r>
            <a:r>
              <a:rPr lang="en-GB" sz="2400" b="1" dirty="0" err="1"/>
              <a:t>Jauja</a:t>
            </a:r>
            <a:r>
              <a:rPr lang="en-GB" sz="2400" b="1" dirty="0"/>
              <a:t>, Foreign Investors Council in Latvia (FICIL), Latvia</a:t>
            </a:r>
          </a:p>
          <a:p>
            <a:r>
              <a:rPr lang="en-GB" sz="2400" b="1" dirty="0"/>
              <a:t>Niculina Somlea, CITR, Romania</a:t>
            </a:r>
          </a:p>
          <a:p>
            <a:r>
              <a:rPr lang="en-GB" sz="2400" b="1" dirty="0"/>
              <a:t>Paul Omar, Technical Research Coordinator of INSOL Europe, </a:t>
            </a:r>
            <a:br>
              <a:rPr lang="en-GB" sz="2400" b="1" dirty="0"/>
            </a:br>
            <a:r>
              <a:rPr lang="en-GB" sz="2400" b="1" dirty="0"/>
              <a:t>De Montfort University Leicester, UK</a:t>
            </a:r>
          </a:p>
        </p:txBody>
      </p:sp>
    </p:spTree>
    <p:extLst>
      <p:ext uri="{BB962C8B-B14F-4D97-AF65-F5344CB8AC3E}">
        <p14:creationId xmlns:p14="http://schemas.microsoft.com/office/powerpoint/2010/main" val="19793518"/>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lv-LV" b="1" dirty="0"/>
              <a:t>The new status of Latvian Insolvency administrators</a:t>
            </a:r>
          </a:p>
        </p:txBody>
      </p:sp>
      <p:sp>
        <p:nvSpPr>
          <p:cNvPr id="3" name="Subtitle 2"/>
          <p:cNvSpPr>
            <a:spLocks noGrp="1"/>
          </p:cNvSpPr>
          <p:nvPr>
            <p:ph type="subTitle" idx="1"/>
          </p:nvPr>
        </p:nvSpPr>
        <p:spPr/>
        <p:txBody>
          <a:bodyPr>
            <a:normAutofit fontScale="47500" lnSpcReduction="20000"/>
          </a:bodyPr>
          <a:lstStyle/>
          <a:p>
            <a:pPr algn="l"/>
            <a:endParaRPr lang="en-US" b="1" dirty="0"/>
          </a:p>
          <a:p>
            <a:pPr algn="l"/>
            <a:endParaRPr lang="en-US" sz="4200" b="1" dirty="0"/>
          </a:p>
          <a:p>
            <a:pPr algn="l"/>
            <a:r>
              <a:rPr lang="lv-LV" sz="4200" b="1" dirty="0"/>
              <a:t>Helmuts Jauja</a:t>
            </a:r>
          </a:p>
          <a:p>
            <a:pPr algn="l"/>
            <a:r>
              <a:rPr lang="en-US" sz="4200" dirty="0"/>
              <a:t>Foreign Investors Council in Latvia,</a:t>
            </a:r>
          </a:p>
          <a:p>
            <a:pPr algn="l"/>
            <a:r>
              <a:rPr lang="en-US" sz="4200" dirty="0"/>
              <a:t>Member of Insolvency administrators’ examination commission</a:t>
            </a:r>
          </a:p>
        </p:txBody>
      </p:sp>
    </p:spTree>
    <p:extLst>
      <p:ext uri="{BB962C8B-B14F-4D97-AF65-F5344CB8AC3E}">
        <p14:creationId xmlns:p14="http://schemas.microsoft.com/office/powerpoint/2010/main" val="2998132794"/>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From 2017</a:t>
            </a:r>
            <a:endParaRPr lang="lv-LV" b="1" dirty="0"/>
          </a:p>
        </p:txBody>
      </p:sp>
      <p:sp>
        <p:nvSpPr>
          <p:cNvPr id="3" name="Content Placeholder 2"/>
          <p:cNvSpPr>
            <a:spLocks noGrp="1"/>
          </p:cNvSpPr>
          <p:nvPr>
            <p:ph idx="1"/>
          </p:nvPr>
        </p:nvSpPr>
        <p:spPr/>
        <p:txBody>
          <a:bodyPr>
            <a:normAutofit fontScale="62500" lnSpcReduction="20000"/>
          </a:bodyPr>
          <a:lstStyle/>
          <a:p>
            <a:r>
              <a:rPr lang="en-US" sz="3100" b="1" dirty="0"/>
              <a:t>To get the status:</a:t>
            </a:r>
          </a:p>
          <a:p>
            <a:r>
              <a:rPr lang="en-US" sz="3100" dirty="0"/>
              <a:t>Lawyer  +  Trainings  +  Exams  +  </a:t>
            </a:r>
            <a:r>
              <a:rPr lang="en-US" sz="3100" b="1" dirty="0"/>
              <a:t>Good reputation </a:t>
            </a:r>
            <a:r>
              <a:rPr lang="en-US" sz="3100" dirty="0"/>
              <a:t>= Position of Insolvency administrator (appointment by state authority: Insolvency Administration)</a:t>
            </a:r>
          </a:p>
          <a:p>
            <a:endParaRPr lang="en-US" sz="3100" b="1" dirty="0"/>
          </a:p>
          <a:p>
            <a:r>
              <a:rPr lang="en-US" sz="3100" b="1" dirty="0"/>
              <a:t>To maintain the status </a:t>
            </a:r>
            <a:r>
              <a:rPr lang="en-US" sz="3100" dirty="0"/>
              <a:t>(every 2 years)</a:t>
            </a:r>
            <a:r>
              <a:rPr lang="en-US" sz="3100" b="1" dirty="0"/>
              <a:t>:</a:t>
            </a:r>
          </a:p>
          <a:p>
            <a:r>
              <a:rPr lang="en-US" sz="3100" dirty="0"/>
              <a:t>Trainings  +  </a:t>
            </a:r>
            <a:r>
              <a:rPr lang="en-US" sz="3100" b="1" dirty="0"/>
              <a:t>Qualification exams  </a:t>
            </a:r>
            <a:r>
              <a:rPr lang="en-US" sz="3100" dirty="0"/>
              <a:t>+  </a:t>
            </a:r>
            <a:r>
              <a:rPr lang="en-US" sz="3100" b="1" dirty="0"/>
              <a:t>Good reputation </a:t>
            </a:r>
            <a:r>
              <a:rPr lang="en-US" sz="3100" dirty="0"/>
              <a:t>= </a:t>
            </a:r>
            <a:r>
              <a:rPr lang="lv-LV" sz="3100" dirty="0"/>
              <a:t>extended </a:t>
            </a:r>
            <a:r>
              <a:rPr lang="en-US" sz="3100" dirty="0"/>
              <a:t>status of Insolvency Administrator</a:t>
            </a:r>
          </a:p>
          <a:p>
            <a:endParaRPr lang="en-US" b="1" dirty="0"/>
          </a:p>
          <a:p>
            <a:r>
              <a:rPr lang="lv-LV" b="1" dirty="0"/>
              <a:t>Insolvency administrators are regarded as state officials as far as they practise as IA: </a:t>
            </a:r>
            <a:r>
              <a:rPr lang="lv-LV" dirty="0"/>
              <a:t>declaration of income, subject of respective Criminal law paragraphs: bribery, abuse of power etc.</a:t>
            </a:r>
            <a:r>
              <a:rPr lang="lv-LV" b="1" dirty="0"/>
              <a:t> </a:t>
            </a:r>
            <a:endParaRPr lang="en-US" b="1" dirty="0"/>
          </a:p>
          <a:p>
            <a:endParaRPr lang="lv-LV" dirty="0"/>
          </a:p>
        </p:txBody>
      </p:sp>
    </p:spTree>
    <p:extLst>
      <p:ext uri="{BB962C8B-B14F-4D97-AF65-F5344CB8AC3E}">
        <p14:creationId xmlns:p14="http://schemas.microsoft.com/office/powerpoint/2010/main" val="532811121"/>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16523" y="1042571"/>
            <a:ext cx="8229600" cy="1143000"/>
          </a:xfrm>
        </p:spPr>
        <p:txBody>
          <a:bodyPr/>
          <a:lstStyle/>
          <a:p>
            <a:r>
              <a:rPr lang="lv-LV" b="1" dirty="0"/>
              <a:t>First results:  </a:t>
            </a:r>
          </a:p>
        </p:txBody>
      </p:sp>
      <p:sp>
        <p:nvSpPr>
          <p:cNvPr id="3" name="Content Placeholder 2"/>
          <p:cNvSpPr>
            <a:spLocks noGrp="1"/>
          </p:cNvSpPr>
          <p:nvPr>
            <p:ph idx="1"/>
          </p:nvPr>
        </p:nvSpPr>
        <p:spPr>
          <a:xfrm>
            <a:off x="822960" y="2555924"/>
            <a:ext cx="7543800" cy="2703147"/>
          </a:xfrm>
        </p:spPr>
        <p:txBody>
          <a:bodyPr/>
          <a:lstStyle/>
          <a:p>
            <a:pPr marL="0" indent="0">
              <a:buNone/>
            </a:pPr>
            <a:endParaRPr lang="lv-LV" dirty="0"/>
          </a:p>
          <a:p>
            <a:pPr marL="0" indent="0">
              <a:buNone/>
            </a:pPr>
            <a:endParaRPr lang="lv-LV" b="1" dirty="0"/>
          </a:p>
          <a:p>
            <a:endParaRPr lang="lv-LV" b="1" dirty="0"/>
          </a:p>
          <a:p>
            <a:endParaRPr lang="lv-LV" dirty="0"/>
          </a:p>
        </p:txBody>
      </p:sp>
      <p:graphicFrame>
        <p:nvGraphicFramePr>
          <p:cNvPr id="6" name="Chart 5"/>
          <p:cNvGraphicFramePr/>
          <p:nvPr>
            <p:extLst/>
          </p:nvPr>
        </p:nvGraphicFramePr>
        <p:xfrm>
          <a:off x="2912012" y="2819693"/>
          <a:ext cx="1519311" cy="194134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 name="Diagram 7"/>
          <p:cNvGraphicFramePr/>
          <p:nvPr>
            <p:extLst/>
          </p:nvPr>
        </p:nvGraphicFramePr>
        <p:xfrm>
          <a:off x="1213339" y="2640330"/>
          <a:ext cx="1424354" cy="26187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0" name="Diagram 9"/>
          <p:cNvGraphicFramePr/>
          <p:nvPr>
            <p:extLst/>
          </p:nvPr>
        </p:nvGraphicFramePr>
        <p:xfrm>
          <a:off x="4799102" y="2640330"/>
          <a:ext cx="1406250" cy="2618741"/>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3" name="Chart 12"/>
          <p:cNvGraphicFramePr/>
          <p:nvPr>
            <p:extLst/>
          </p:nvPr>
        </p:nvGraphicFramePr>
        <p:xfrm>
          <a:off x="6189786" y="3095087"/>
          <a:ext cx="1542756" cy="1709225"/>
        </p:xfrm>
        <a:graphic>
          <a:graphicData uri="http://schemas.openxmlformats.org/drawingml/2006/chart">
            <c:chart xmlns:c="http://schemas.openxmlformats.org/drawingml/2006/chart" xmlns:r="http://schemas.openxmlformats.org/officeDocument/2006/relationships" r:id="rId13"/>
          </a:graphicData>
        </a:graphic>
      </p:graphicFrame>
      <p:sp>
        <p:nvSpPr>
          <p:cNvPr id="14" name="TextBox 13"/>
          <p:cNvSpPr txBox="1"/>
          <p:nvPr/>
        </p:nvSpPr>
        <p:spPr>
          <a:xfrm>
            <a:off x="1382152" y="2244676"/>
            <a:ext cx="6608027" cy="300082"/>
          </a:xfrm>
          <a:prstGeom prst="rect">
            <a:avLst/>
          </a:prstGeom>
          <a:noFill/>
        </p:spPr>
        <p:txBody>
          <a:bodyPr wrap="none" rtlCol="0">
            <a:spAutoFit/>
          </a:bodyPr>
          <a:lstStyle/>
          <a:p>
            <a:r>
              <a:rPr lang="lv-LV" sz="1350" b="1" dirty="0"/>
              <a:t>Number of insolvency administrators</a:t>
            </a:r>
            <a:r>
              <a:rPr lang="lv-LV" sz="1350" dirty="0"/>
              <a:t>: from </a:t>
            </a:r>
            <a:r>
              <a:rPr lang="lv-LV" sz="1350" b="1" dirty="0"/>
              <a:t>312</a:t>
            </a:r>
            <a:r>
              <a:rPr lang="lv-LV" sz="1350" dirty="0"/>
              <a:t> in the beginning of 2017 to </a:t>
            </a:r>
            <a:r>
              <a:rPr lang="lv-LV" sz="1350" b="1" dirty="0"/>
              <a:t>239</a:t>
            </a:r>
            <a:r>
              <a:rPr lang="lv-LV" sz="1350" dirty="0"/>
              <a:t> up to date.</a:t>
            </a:r>
          </a:p>
        </p:txBody>
      </p:sp>
    </p:spTree>
    <p:extLst>
      <p:ext uri="{BB962C8B-B14F-4D97-AF65-F5344CB8AC3E}">
        <p14:creationId xmlns:p14="http://schemas.microsoft.com/office/powerpoint/2010/main" val="2422747771"/>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lv-LV" b="1" dirty="0"/>
              <a:t>Advantages of the </a:t>
            </a:r>
            <a:r>
              <a:rPr lang="en-US" b="1" dirty="0"/>
              <a:t>novelties</a:t>
            </a:r>
            <a:endParaRPr lang="lv-LV" b="1" dirty="0"/>
          </a:p>
        </p:txBody>
      </p:sp>
      <p:sp>
        <p:nvSpPr>
          <p:cNvPr id="3" name="Content Placeholder 2"/>
          <p:cNvSpPr>
            <a:spLocks noGrp="1"/>
          </p:cNvSpPr>
          <p:nvPr>
            <p:ph idx="1"/>
          </p:nvPr>
        </p:nvSpPr>
        <p:spPr/>
        <p:txBody>
          <a:bodyPr>
            <a:normAutofit/>
          </a:bodyPr>
          <a:lstStyle/>
          <a:p>
            <a:pPr marL="1028700" lvl="3" indent="0">
              <a:lnSpc>
                <a:spcPct val="107000"/>
              </a:lnSpc>
              <a:spcBef>
                <a:spcPts val="0"/>
              </a:spcBef>
              <a:buNone/>
            </a:pPr>
            <a:r>
              <a:rPr lang="en-US" sz="1500" b="1" dirty="0">
                <a:latin typeface="Calibri" panose="020F0502020204030204" pitchFamily="34" charset="0"/>
                <a:ea typeface="Calibri" panose="020F0502020204030204" pitchFamily="34" charset="0"/>
                <a:cs typeface="Times New Roman" panose="02020603050405020304" pitchFamily="18" charset="0"/>
              </a:rPr>
              <a:t>Qualification exams:</a:t>
            </a:r>
          </a:p>
          <a:p>
            <a:pPr marL="1028700" lvl="3" indent="0">
              <a:lnSpc>
                <a:spcPct val="107000"/>
              </a:lnSpc>
              <a:spcBef>
                <a:spcPts val="0"/>
              </a:spcBef>
              <a:buNone/>
            </a:pPr>
            <a:endParaRPr lang="en-US" sz="1500" dirty="0">
              <a:latin typeface="Calibri" panose="020F0502020204030204" pitchFamily="34" charset="0"/>
              <a:ea typeface="Calibri" panose="020F0502020204030204" pitchFamily="34" charset="0"/>
              <a:cs typeface="Times New Roman" panose="02020603050405020304" pitchFamily="18" charset="0"/>
            </a:endParaRPr>
          </a:p>
          <a:p>
            <a:pPr marL="1285875" lvl="3" indent="-257175">
              <a:lnSpc>
                <a:spcPct val="107000"/>
              </a:lnSpc>
              <a:spcBef>
                <a:spcPts val="0"/>
              </a:spcBef>
              <a:buFont typeface="Wingdings" panose="05000000000000000000" pitchFamily="2" charset="2"/>
              <a:buChar char="q"/>
            </a:pPr>
            <a:r>
              <a:rPr lang="en-US" sz="1500" dirty="0">
                <a:latin typeface="Calibri" panose="020F0502020204030204" pitchFamily="34" charset="0"/>
                <a:ea typeface="Calibri" panose="020F0502020204030204" pitchFamily="34" charset="0"/>
                <a:cs typeface="Times New Roman" panose="02020603050405020304" pitchFamily="18" charset="0"/>
              </a:rPr>
              <a:t>Keeps I</a:t>
            </a:r>
            <a:r>
              <a:rPr lang="lv-LV" sz="1500" dirty="0">
                <a:latin typeface="Calibri" panose="020F0502020204030204" pitchFamily="34" charset="0"/>
                <a:ea typeface="Calibri" panose="020F0502020204030204" pitchFamily="34" charset="0"/>
                <a:cs typeface="Times New Roman" panose="02020603050405020304" pitchFamily="18" charset="0"/>
              </a:rPr>
              <a:t>A</a:t>
            </a:r>
            <a:r>
              <a:rPr lang="en-US" sz="1500" dirty="0">
                <a:latin typeface="Calibri" panose="020F0502020204030204" pitchFamily="34" charset="0"/>
                <a:ea typeface="Calibri" panose="020F0502020204030204" pitchFamily="34" charset="0"/>
                <a:cs typeface="Times New Roman" panose="02020603050405020304" pitchFamily="18" charset="0"/>
              </a:rPr>
              <a:t> in </a:t>
            </a:r>
            <a:r>
              <a:rPr lang="lv-LV" sz="1500" dirty="0">
                <a:latin typeface="Calibri" panose="020F0502020204030204" pitchFamily="34" charset="0"/>
                <a:ea typeface="Calibri" panose="020F0502020204030204" pitchFamily="34" charset="0"/>
                <a:cs typeface="Times New Roman" panose="02020603050405020304" pitchFamily="18" charset="0"/>
              </a:rPr>
              <a:t>good </a:t>
            </a:r>
            <a:r>
              <a:rPr lang="en-US" sz="1500" dirty="0">
                <a:latin typeface="Calibri" panose="020F0502020204030204" pitchFamily="34" charset="0"/>
                <a:ea typeface="Calibri" panose="020F0502020204030204" pitchFamily="34" charset="0"/>
                <a:cs typeface="Times New Roman" panose="02020603050405020304" pitchFamily="18" charset="0"/>
              </a:rPr>
              <a:t>shape - incentive to refresh the knowledge</a:t>
            </a:r>
            <a:endParaRPr lang="lv-LV" sz="1500" dirty="0">
              <a:latin typeface="Calibri" panose="020F0502020204030204" pitchFamily="34" charset="0"/>
              <a:ea typeface="Calibri" panose="020F0502020204030204" pitchFamily="34" charset="0"/>
              <a:cs typeface="Times New Roman" panose="02020603050405020304" pitchFamily="18" charset="0"/>
            </a:endParaRPr>
          </a:p>
          <a:p>
            <a:pPr marL="1285875" lvl="3" indent="-257175">
              <a:lnSpc>
                <a:spcPct val="107000"/>
              </a:lnSpc>
              <a:spcBef>
                <a:spcPts val="0"/>
              </a:spcBef>
              <a:buFont typeface="Wingdings" panose="05000000000000000000" pitchFamily="2" charset="2"/>
              <a:buChar char="q"/>
            </a:pPr>
            <a:endParaRPr lang="lv-LV" sz="1500" dirty="0">
              <a:latin typeface="Calibri" panose="020F0502020204030204" pitchFamily="34" charset="0"/>
              <a:ea typeface="Calibri" panose="020F0502020204030204" pitchFamily="34" charset="0"/>
              <a:cs typeface="Times New Roman" panose="02020603050405020304" pitchFamily="18" charset="0"/>
            </a:endParaRPr>
          </a:p>
          <a:p>
            <a:pPr marL="1285875" lvl="3" indent="-257175">
              <a:lnSpc>
                <a:spcPct val="107000"/>
              </a:lnSpc>
              <a:spcBef>
                <a:spcPts val="0"/>
              </a:spcBef>
              <a:buFont typeface="Wingdings" panose="05000000000000000000" pitchFamily="2" charset="2"/>
              <a:buChar char="q"/>
            </a:pPr>
            <a:r>
              <a:rPr lang="en-US" sz="1500" dirty="0">
                <a:latin typeface="Calibri" panose="020F0502020204030204" pitchFamily="34" charset="0"/>
                <a:ea typeface="Calibri" panose="020F0502020204030204" pitchFamily="34" charset="0"/>
                <a:cs typeface="Times New Roman" panose="02020603050405020304" pitchFamily="18" charset="0"/>
              </a:rPr>
              <a:t>Indicates gapes in knowledge</a:t>
            </a:r>
            <a:r>
              <a:rPr lang="lv-LV" sz="1500" dirty="0">
                <a:latin typeface="Calibri" panose="020F0502020204030204" pitchFamily="34" charset="0"/>
                <a:ea typeface="Calibri" panose="020F0502020204030204" pitchFamily="34" charset="0"/>
                <a:cs typeface="Times New Roman" panose="02020603050405020304" pitchFamily="18" charset="0"/>
              </a:rPr>
              <a:t> and skills</a:t>
            </a:r>
            <a:r>
              <a:rPr lang="en-US" sz="1500" dirty="0">
                <a:latin typeface="Calibri" panose="020F0502020204030204" pitchFamily="34" charset="0"/>
                <a:ea typeface="Calibri" panose="020F0502020204030204" pitchFamily="34" charset="0"/>
                <a:cs typeface="Times New Roman" panose="02020603050405020304" pitchFamily="18" charset="0"/>
              </a:rPr>
              <a:t>: info for trainings</a:t>
            </a:r>
            <a:r>
              <a:rPr lang="lv-LV" sz="1500" dirty="0">
                <a:latin typeface="Calibri" panose="020F0502020204030204" pitchFamily="34" charset="0"/>
                <a:ea typeface="Calibri" panose="020F0502020204030204" pitchFamily="34" charset="0"/>
                <a:cs typeface="Times New Roman" panose="02020603050405020304" pitchFamily="18" charset="0"/>
              </a:rPr>
              <a:t> </a:t>
            </a:r>
          </a:p>
          <a:p>
            <a:pPr marL="1285875" lvl="3" indent="-257175">
              <a:lnSpc>
                <a:spcPct val="107000"/>
              </a:lnSpc>
              <a:spcBef>
                <a:spcPts val="0"/>
              </a:spcBef>
              <a:buFont typeface="Wingdings" panose="05000000000000000000" pitchFamily="2" charset="2"/>
              <a:buChar char="q"/>
            </a:pPr>
            <a:endParaRPr lang="lv-LV" sz="1500" dirty="0">
              <a:latin typeface="Calibri" panose="020F0502020204030204" pitchFamily="34" charset="0"/>
              <a:ea typeface="Calibri" panose="020F0502020204030204" pitchFamily="34" charset="0"/>
              <a:cs typeface="Times New Roman" panose="02020603050405020304" pitchFamily="18" charset="0"/>
            </a:endParaRPr>
          </a:p>
          <a:p>
            <a:pPr marL="1285875" lvl="3" indent="-257175">
              <a:lnSpc>
                <a:spcPct val="107000"/>
              </a:lnSpc>
              <a:spcBef>
                <a:spcPts val="0"/>
              </a:spcBef>
              <a:spcAft>
                <a:spcPts val="600"/>
              </a:spcAft>
              <a:buFont typeface="Wingdings" panose="05000000000000000000" pitchFamily="2" charset="2"/>
              <a:buChar char="q"/>
            </a:pPr>
            <a:r>
              <a:rPr lang="en-US" sz="1500" dirty="0">
                <a:latin typeface="Calibri" panose="020F0502020204030204" pitchFamily="34" charset="0"/>
                <a:ea typeface="Calibri" panose="020F0502020204030204" pitchFamily="34" charset="0"/>
                <a:cs typeface="Times New Roman" panose="02020603050405020304" pitchFamily="18" charset="0"/>
              </a:rPr>
              <a:t>Indicates I</a:t>
            </a:r>
            <a:r>
              <a:rPr lang="lv-LV" sz="1500" dirty="0">
                <a:latin typeface="Calibri" panose="020F0502020204030204" pitchFamily="34" charset="0"/>
                <a:ea typeface="Calibri" panose="020F0502020204030204" pitchFamily="34" charset="0"/>
                <a:cs typeface="Times New Roman" panose="02020603050405020304" pitchFamily="18" charset="0"/>
              </a:rPr>
              <a:t>A</a:t>
            </a:r>
            <a:r>
              <a:rPr lang="en-US" sz="1500" dirty="0">
                <a:latin typeface="Calibri" panose="020F0502020204030204" pitchFamily="34" charset="0"/>
                <a:ea typeface="Calibri" panose="020F0502020204030204" pitchFamily="34" charset="0"/>
                <a:cs typeface="Times New Roman" panose="02020603050405020304" pitchFamily="18" charset="0"/>
              </a:rPr>
              <a:t> with the best knowledge and analytic skills: info for rating</a:t>
            </a:r>
          </a:p>
          <a:p>
            <a:pPr marL="1028700" lvl="3" indent="0">
              <a:lnSpc>
                <a:spcPct val="107000"/>
              </a:lnSpc>
              <a:spcBef>
                <a:spcPts val="0"/>
              </a:spcBef>
              <a:spcAft>
                <a:spcPts val="600"/>
              </a:spcAft>
              <a:buNone/>
            </a:pPr>
            <a:endParaRPr lang="en-US" sz="1500" b="1" dirty="0">
              <a:latin typeface="Calibri" panose="020F0502020204030204" pitchFamily="34" charset="0"/>
              <a:ea typeface="Calibri" panose="020F0502020204030204" pitchFamily="34" charset="0"/>
              <a:cs typeface="Times New Roman" panose="02020603050405020304" pitchFamily="18" charset="0"/>
            </a:endParaRPr>
          </a:p>
          <a:p>
            <a:pPr marL="1028700" lvl="3" indent="0">
              <a:lnSpc>
                <a:spcPct val="107000"/>
              </a:lnSpc>
              <a:spcBef>
                <a:spcPts val="0"/>
              </a:spcBef>
              <a:spcAft>
                <a:spcPts val="600"/>
              </a:spcAft>
              <a:buNone/>
            </a:pPr>
            <a:r>
              <a:rPr lang="en-US" sz="1500" b="1" dirty="0">
                <a:latin typeface="Calibri" panose="020F0502020204030204" pitchFamily="34" charset="0"/>
                <a:ea typeface="Calibri" panose="020F0502020204030204" pitchFamily="34" charset="0"/>
                <a:cs typeface="Times New Roman" panose="02020603050405020304" pitchFamily="18" charset="0"/>
              </a:rPr>
              <a:t>Reputation test:</a:t>
            </a:r>
          </a:p>
          <a:p>
            <a:pPr marL="1285875" lvl="3" indent="-257175">
              <a:lnSpc>
                <a:spcPct val="107000"/>
              </a:lnSpc>
              <a:spcBef>
                <a:spcPts val="0"/>
              </a:spcBef>
              <a:spcAft>
                <a:spcPts val="600"/>
              </a:spcAft>
              <a:buFont typeface="Wingdings" panose="05000000000000000000" pitchFamily="2" charset="2"/>
              <a:buChar char="q"/>
            </a:pPr>
            <a:r>
              <a:rPr lang="en-US" sz="1500" dirty="0">
                <a:latin typeface="Calibri" panose="020F0502020204030204" pitchFamily="34" charset="0"/>
                <a:ea typeface="Calibri" panose="020F0502020204030204" pitchFamily="34" charset="0"/>
                <a:cs typeface="Times New Roman" panose="02020603050405020304" pitchFamily="18" charset="0"/>
              </a:rPr>
              <a:t>Tool for getting rid of IA with low ethical standards</a:t>
            </a:r>
          </a:p>
          <a:p>
            <a:pPr marL="1028700" lvl="3" indent="0">
              <a:lnSpc>
                <a:spcPct val="107000"/>
              </a:lnSpc>
              <a:spcBef>
                <a:spcPts val="0"/>
              </a:spcBef>
              <a:spcAft>
                <a:spcPts val="600"/>
              </a:spcAft>
              <a:buNone/>
            </a:pPr>
            <a:endParaRPr lang="lv-LV" sz="1800" dirty="0">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208330627"/>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endParaRPr lang="lv-LV" dirty="0"/>
          </a:p>
        </p:txBody>
      </p:sp>
      <p:sp>
        <p:nvSpPr>
          <p:cNvPr id="3" name="Content Placeholder 2"/>
          <p:cNvSpPr>
            <a:spLocks noGrp="1"/>
          </p:cNvSpPr>
          <p:nvPr>
            <p:ph idx="1"/>
          </p:nvPr>
        </p:nvSpPr>
        <p:spPr/>
        <p:txBody>
          <a:bodyPr/>
          <a:lstStyle/>
          <a:p>
            <a:pPr marL="0" indent="0" algn="ctr">
              <a:buNone/>
            </a:pPr>
            <a:endParaRPr lang="lv-LV" dirty="0"/>
          </a:p>
          <a:p>
            <a:pPr marL="0" indent="0" algn="ctr">
              <a:buNone/>
            </a:pPr>
            <a:endParaRPr lang="lv-LV" dirty="0"/>
          </a:p>
          <a:p>
            <a:pPr marL="0" indent="0" algn="ctr">
              <a:buNone/>
            </a:pPr>
            <a:endParaRPr lang="lv-LV" dirty="0"/>
          </a:p>
          <a:p>
            <a:pPr marL="0" indent="0" algn="ctr">
              <a:buNone/>
            </a:pPr>
            <a:r>
              <a:rPr lang="lv-LV" sz="3600" dirty="0"/>
              <a:t> Thank you!</a:t>
            </a:r>
          </a:p>
          <a:p>
            <a:pPr marL="0" indent="0">
              <a:buNone/>
            </a:pPr>
            <a:endParaRPr lang="lv-LV" dirty="0"/>
          </a:p>
        </p:txBody>
      </p:sp>
    </p:spTree>
    <p:extLst>
      <p:ext uri="{BB962C8B-B14F-4D97-AF65-F5344CB8AC3E}">
        <p14:creationId xmlns:p14="http://schemas.microsoft.com/office/powerpoint/2010/main" val="1270992089"/>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title"/>
          </p:nvPr>
        </p:nvSpPr>
        <p:spPr/>
        <p:txBody>
          <a:bodyPr/>
          <a:lstStyle/>
          <a:p>
            <a:r>
              <a:rPr lang="en-GB" dirty="0"/>
              <a:t>The clash between criminal procedure and insolvency in Romania</a:t>
            </a:r>
            <a:endParaRPr lang="en-US" dirty="0"/>
          </a:p>
        </p:txBody>
      </p:sp>
      <p:sp>
        <p:nvSpPr>
          <p:cNvPr id="3" name="Subtitle 2"/>
          <p:cNvSpPr>
            <a:spLocks noGrp="1"/>
          </p:cNvSpPr>
          <p:nvPr>
            <p:ph idx="1"/>
          </p:nvPr>
        </p:nvSpPr>
        <p:spPr/>
        <p:txBody>
          <a:bodyPr lIns="0" tIns="0" rIns="0" bIns="0" anchor="t">
            <a:noAutofit/>
          </a:bodyPr>
          <a:lstStyle/>
          <a:p>
            <a:pPr marL="0" indent="0" algn="ctr">
              <a:spcBef>
                <a:spcPts val="1200"/>
              </a:spcBef>
              <a:buNone/>
            </a:pPr>
            <a:endParaRPr lang="en-US" sz="2000" dirty="0"/>
          </a:p>
          <a:p>
            <a:pPr marL="0" indent="0" algn="ctr">
              <a:spcBef>
                <a:spcPts val="1200"/>
              </a:spcBef>
              <a:buNone/>
            </a:pPr>
            <a:endParaRPr lang="en-US" sz="2800" b="1" dirty="0"/>
          </a:p>
          <a:p>
            <a:pPr marL="0" indent="0" algn="ctr">
              <a:spcBef>
                <a:spcPts val="1200"/>
              </a:spcBef>
              <a:buNone/>
            </a:pPr>
            <a:r>
              <a:rPr lang="en-US" sz="2800" b="1" dirty="0" err="1"/>
              <a:t>Niculina</a:t>
            </a:r>
            <a:r>
              <a:rPr lang="en-US" sz="2800" b="1" dirty="0"/>
              <a:t> </a:t>
            </a:r>
            <a:r>
              <a:rPr lang="en-US" sz="2800" b="1" dirty="0" err="1"/>
              <a:t>Șomlea</a:t>
            </a:r>
            <a:r>
              <a:rPr lang="en-US" sz="2800" b="1" dirty="0"/>
              <a:t> (CITR, Romania)</a:t>
            </a:r>
          </a:p>
        </p:txBody>
      </p:sp>
      <p:sp>
        <p:nvSpPr>
          <p:cNvPr id="8" name="Slide Number Placeholder 4">
            <a:extLst>
              <a:ext uri="{FF2B5EF4-FFF2-40B4-BE49-F238E27FC236}">
                <a16:creationId xmlns:a16="http://schemas.microsoft.com/office/drawing/2014/main" id="{9A2806D9-C466-496C-9BB6-6DF97957AC26}"/>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222</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474975"/>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E776F2-75AC-4111-AFDE-9FA4A8916879}"/>
              </a:ext>
            </a:extLst>
          </p:cNvPr>
          <p:cNvSpPr>
            <a:spLocks noGrp="1"/>
          </p:cNvSpPr>
          <p:nvPr>
            <p:ph type="ctrTitle"/>
          </p:nvPr>
        </p:nvSpPr>
        <p:spPr>
          <a:effectLst>
            <a:outerShdw blurRad="50800" dist="38100" dir="5400000" algn="t" rotWithShape="0">
              <a:prstClr val="black">
                <a:alpha val="40000"/>
              </a:prstClr>
            </a:outerShdw>
          </a:effectLst>
        </p:spPr>
        <p:txBody>
          <a:bodyPr>
            <a:noAutofit/>
          </a:bodyPr>
          <a:lstStyle/>
          <a:p>
            <a:r>
              <a:rPr lang="en-US" dirty="0"/>
              <a:t>Precautionary measures established during a criminal procedure</a:t>
            </a:r>
          </a:p>
        </p:txBody>
      </p:sp>
      <p:sp>
        <p:nvSpPr>
          <p:cNvPr id="4" name="Slide Number Placeholder 4">
            <a:extLst>
              <a:ext uri="{FF2B5EF4-FFF2-40B4-BE49-F238E27FC236}">
                <a16:creationId xmlns:a16="http://schemas.microsoft.com/office/drawing/2014/main" id="{96AEAC3C-5EC1-4FF0-B312-E9FC74BB8AFD}"/>
              </a:ext>
            </a:extLst>
          </p:cNvPr>
          <p:cNvSpPr txBox="1">
            <a:spLocks/>
          </p:cNvSpPr>
          <p:nvPr/>
        </p:nvSpPr>
        <p:spPr>
          <a:xfrm>
            <a:off x="6553200" y="6356350"/>
            <a:ext cx="2133600" cy="365125"/>
          </a:xfrm>
          <a:prstGeom prst="rect">
            <a:avLst/>
          </a:prstGeom>
        </p:spPr>
        <p:txBody>
          <a:bodyPr lIns="0" tIns="0" rIns="0" bIns="0" anchor="ctr"/>
          <a:lstStyle>
            <a:defPPr>
              <a:defRPr lang="en-US"/>
            </a:defPPr>
            <a:lvl1pPr algn="r">
              <a:defRPr sz="1200"/>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223</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3" name="Rounded Rectangle 2"/>
          <p:cNvSpPr/>
          <p:nvPr/>
        </p:nvSpPr>
        <p:spPr>
          <a:xfrm>
            <a:off x="1716656" y="4091795"/>
            <a:ext cx="1820175" cy="1204823"/>
          </a:xfrm>
          <a:prstGeom prst="roundRect">
            <a:avLst/>
          </a:prstGeom>
          <a:solidFill>
            <a:schemeClr val="accent1">
              <a:lumMod val="20000"/>
              <a:lumOff val="80000"/>
            </a:schemeClr>
          </a:solidFill>
          <a:ln>
            <a:solidFill>
              <a:schemeClr val="tx2"/>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p:cNvSpPr txBox="1"/>
          <p:nvPr/>
        </p:nvSpPr>
        <p:spPr>
          <a:xfrm>
            <a:off x="1863307" y="4244196"/>
            <a:ext cx="1673524"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377 debtors</a:t>
            </a:r>
          </a:p>
        </p:txBody>
      </p:sp>
      <p:sp>
        <p:nvSpPr>
          <p:cNvPr id="6" name="Rounded Rectangle 5"/>
          <p:cNvSpPr/>
          <p:nvPr/>
        </p:nvSpPr>
        <p:spPr>
          <a:xfrm>
            <a:off x="5581290" y="4091796"/>
            <a:ext cx="1871934" cy="1204823"/>
          </a:xfrm>
          <a:prstGeom prst="roundRect">
            <a:avLst>
              <a:gd name="adj" fmla="val 12319"/>
            </a:avLst>
          </a:prstGeom>
          <a:solidFill>
            <a:schemeClr val="accent1">
              <a:lumMod val="20000"/>
              <a:lumOff val="80000"/>
            </a:schemeClr>
          </a:solidFill>
          <a:ln>
            <a:solidFill>
              <a:schemeClr val="tx2"/>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 name="TextBox 6"/>
          <p:cNvSpPr txBox="1"/>
          <p:nvPr/>
        </p:nvSpPr>
        <p:spPr>
          <a:xfrm>
            <a:off x="5581290" y="4244197"/>
            <a:ext cx="1733910"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0,55%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GDP</a:t>
            </a:r>
          </a:p>
        </p:txBody>
      </p:sp>
      <p:sp>
        <p:nvSpPr>
          <p:cNvPr id="8" name="Right Arrow 7"/>
          <p:cNvSpPr/>
          <p:nvPr/>
        </p:nvSpPr>
        <p:spPr>
          <a:xfrm>
            <a:off x="4011283" y="4435407"/>
            <a:ext cx="1121434" cy="448574"/>
          </a:xfrm>
          <a:prstGeom prst="rightArrow">
            <a:avLst/>
          </a:prstGeom>
          <a:solidFill>
            <a:schemeClr val="accent1">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258578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noAutofit/>
          </a:bodyPr>
          <a:lstStyle/>
          <a:p>
            <a:r>
              <a:rPr lang="en-GB" dirty="0"/>
              <a:t>Criminal seizure against the debtor’s assets</a:t>
            </a:r>
            <a:endParaRPr lang="nl-NL" dirty="0"/>
          </a:p>
        </p:txBody>
      </p:sp>
      <p:sp>
        <p:nvSpPr>
          <p:cNvPr id="10" name="Text Placeholder 9"/>
          <p:cNvSpPr>
            <a:spLocks noGrp="1"/>
          </p:cNvSpPr>
          <p:nvPr>
            <p:ph idx="1"/>
          </p:nvPr>
        </p:nvSpPr>
        <p:spPr>
          <a:xfrm>
            <a:off x="457200" y="2533475"/>
            <a:ext cx="8229600" cy="3980577"/>
          </a:xfrm>
        </p:spPr>
        <p:txBody>
          <a:bodyPr>
            <a:noAutofit/>
          </a:bodyPr>
          <a:lstStyle/>
          <a:p>
            <a:pPr marL="0" indent="0" algn="just">
              <a:spcBef>
                <a:spcPts val="400"/>
              </a:spcBef>
              <a:buNone/>
            </a:pPr>
            <a:endParaRPr lang="en-GB" sz="2400" dirty="0"/>
          </a:p>
          <a:p>
            <a:pPr marL="0" indent="0" algn="just">
              <a:spcBef>
                <a:spcPts val="400"/>
              </a:spcBef>
              <a:buNone/>
            </a:pPr>
            <a:r>
              <a:rPr lang="en-GB" sz="2400" dirty="0"/>
              <a:t>The article 249 of the Criminal Procedure Code, [</a:t>
            </a:r>
            <a:r>
              <a:rPr lang="mr-IN" sz="2400" dirty="0"/>
              <a:t>…</a:t>
            </a:r>
            <a:r>
              <a:rPr lang="en-US" sz="2400" dirty="0"/>
              <a:t>]</a:t>
            </a:r>
            <a:r>
              <a:rPr lang="en-GB" sz="2400" i="1" dirty="0"/>
              <a:t> the prosecutor, during prosecution, or the Court may take precautionary measures in order to avoid concealment, destruction, alienation or evading, pursuing assets that may be confiscated or subjected to extended confiscation or which may serve for the enforcement of the fine or legal costs or to repair the damages caused by the offense.</a:t>
            </a:r>
            <a:r>
              <a:rPr lang="en-US" sz="2400" dirty="0"/>
              <a:t> </a:t>
            </a:r>
          </a:p>
        </p:txBody>
      </p:sp>
      <p:sp>
        <p:nvSpPr>
          <p:cNvPr id="7" name="Slide Number Placeholder 4">
            <a:extLst>
              <a:ext uri="{FF2B5EF4-FFF2-40B4-BE49-F238E27FC236}">
                <a16:creationId xmlns:a16="http://schemas.microsoft.com/office/drawing/2014/main" id="{1810720A-45E4-49B5-8FE4-AA9295D47129}"/>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224</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41195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fade">
                                      <p:cBhvr>
                                        <p:cTn id="7" dur="1000"/>
                                        <p:tgtEl>
                                          <p:spTgt spid="10">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uiExpand="1" build="p"/>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noAutofit/>
          </a:bodyPr>
          <a:lstStyle/>
          <a:p>
            <a:r>
              <a:rPr lang="en-GB" dirty="0"/>
              <a:t>Criminal seizure against the debtor’s assets</a:t>
            </a:r>
            <a:endParaRPr lang="nl-NL" dirty="0"/>
          </a:p>
        </p:txBody>
      </p:sp>
      <p:sp>
        <p:nvSpPr>
          <p:cNvPr id="10" name="Text Placeholder 9"/>
          <p:cNvSpPr>
            <a:spLocks noGrp="1"/>
          </p:cNvSpPr>
          <p:nvPr>
            <p:ph idx="1"/>
          </p:nvPr>
        </p:nvSpPr>
        <p:spPr>
          <a:xfrm>
            <a:off x="457200" y="2533475"/>
            <a:ext cx="8229600" cy="3980577"/>
          </a:xfrm>
        </p:spPr>
        <p:txBody>
          <a:bodyPr>
            <a:noAutofit/>
          </a:bodyPr>
          <a:lstStyle/>
          <a:p>
            <a:pPr marL="0" indent="0" algn="just">
              <a:spcBef>
                <a:spcPts val="400"/>
              </a:spcBef>
              <a:buNone/>
            </a:pPr>
            <a:r>
              <a:rPr lang="en-GB" sz="2400" dirty="0"/>
              <a:t>The </a:t>
            </a:r>
            <a:r>
              <a:rPr lang="en-GB" sz="2400" b="1" dirty="0"/>
              <a:t>old Insolvency Law</a:t>
            </a:r>
            <a:r>
              <a:rPr lang="en-GB" sz="2400" i="1" dirty="0"/>
              <a:t>, the assets alienated by the judicial administrator or by the judicial liquidator, while exercising his powers shall be acquired free of any encumbrances, such as any kind of privileges, mortgages, pledges or seizures. The precautionary measures established during the criminal procedure are exempted from this regime.</a:t>
            </a:r>
          </a:p>
          <a:p>
            <a:pPr marL="0" indent="0" algn="just">
              <a:spcBef>
                <a:spcPts val="400"/>
              </a:spcBef>
              <a:buNone/>
            </a:pPr>
            <a:endParaRPr lang="en-GB" sz="2400" dirty="0"/>
          </a:p>
          <a:p>
            <a:pPr marL="0" indent="0" algn="just">
              <a:spcBef>
                <a:spcPts val="400"/>
              </a:spcBef>
              <a:buNone/>
            </a:pPr>
            <a:r>
              <a:rPr lang="en-GB" sz="2400" dirty="0"/>
              <a:t>The </a:t>
            </a:r>
            <a:r>
              <a:rPr lang="en-GB" sz="2400" b="1" dirty="0"/>
              <a:t>new Insolvency Law </a:t>
            </a:r>
            <a:r>
              <a:rPr lang="mr-IN" sz="2400" i="1" dirty="0"/>
              <a:t>–</a:t>
            </a:r>
            <a:r>
              <a:rPr lang="en-GB" sz="2400" i="1" dirty="0"/>
              <a:t> [</a:t>
            </a:r>
            <a:r>
              <a:rPr lang="mr-IN" sz="2400" i="1" dirty="0"/>
              <a:t>…</a:t>
            </a:r>
            <a:r>
              <a:rPr lang="en-US" sz="2400" i="1" dirty="0"/>
              <a:t>] </a:t>
            </a:r>
            <a:r>
              <a:rPr lang="en-GB" sz="2400" i="1" dirty="0"/>
              <a:t>The precautionary measures established for the purpose of special confiscation and / or extensive confiscation are exempted from this regime.</a:t>
            </a:r>
            <a:endParaRPr lang="en-US" sz="2400" dirty="0"/>
          </a:p>
          <a:p>
            <a:pPr marL="0" indent="0" algn="just">
              <a:spcBef>
                <a:spcPts val="400"/>
              </a:spcBef>
              <a:buNone/>
            </a:pPr>
            <a:r>
              <a:rPr lang="en-GB" sz="2400" i="1" dirty="0"/>
              <a:t> </a:t>
            </a:r>
            <a:endParaRPr lang="en-US" sz="2400" dirty="0"/>
          </a:p>
        </p:txBody>
      </p:sp>
      <p:sp>
        <p:nvSpPr>
          <p:cNvPr id="7" name="Slide Number Placeholder 4">
            <a:extLst>
              <a:ext uri="{FF2B5EF4-FFF2-40B4-BE49-F238E27FC236}">
                <a16:creationId xmlns:a16="http://schemas.microsoft.com/office/drawing/2014/main" id="{1810720A-45E4-49B5-8FE4-AA9295D47129}"/>
              </a:ext>
            </a:extLst>
          </p:cNvPr>
          <p:cNvSpPr>
            <a:spLocks noGrp="1"/>
          </p:cNvSpPr>
          <p:nvPr>
            <p:ph type="sldNum" sz="quarter" idx="12"/>
          </p:nvPr>
        </p:nvSpPr>
        <p:spPr>
          <a:xfrm>
            <a:off x="6553200" y="6356350"/>
            <a:ext cx="2133600" cy="365125"/>
          </a:xfrm>
          <a:prstGeom prst="rect">
            <a:avLst/>
          </a:prstGeo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8DB4EE4-C3DE-4A2E-98B4-97C4BD7A38E2}"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225</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7921575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a:xfrm>
            <a:off x="1225119" y="1216241"/>
            <a:ext cx="6256770" cy="873308"/>
          </a:xfrm>
        </p:spPr>
        <p:txBody>
          <a:bodyPr rtlCol="0">
            <a:normAutofit/>
          </a:bodyPr>
          <a:lstStyle/>
          <a:p>
            <a:pPr>
              <a:defRPr/>
            </a:pPr>
            <a:r>
              <a:rPr lang="en-US" altLang="nl-NL" dirty="0"/>
              <a:t>In practice</a:t>
            </a:r>
            <a:r>
              <a:rPr lang="mr-IN" altLang="nl-NL" dirty="0"/>
              <a:t>…</a:t>
            </a:r>
            <a:endParaRPr lang="nl-NL" altLang="nl-NL" b="1" dirty="0"/>
          </a:p>
        </p:txBody>
      </p:sp>
      <p:sp>
        <p:nvSpPr>
          <p:cNvPr id="54275" name="Rectangle 3"/>
          <p:cNvSpPr>
            <a:spLocks noGrp="1" noChangeArrowheads="1"/>
          </p:cNvSpPr>
          <p:nvPr>
            <p:ph idx="1"/>
          </p:nvPr>
        </p:nvSpPr>
        <p:spPr>
          <a:xfrm>
            <a:off x="692458" y="2105025"/>
            <a:ext cx="6950164" cy="4420062"/>
          </a:xfrm>
        </p:spPr>
        <p:txBody>
          <a:bodyPr rtlCol="0">
            <a:normAutofit/>
          </a:bodyPr>
          <a:lstStyle/>
          <a:p>
            <a:pPr>
              <a:buNone/>
              <a:defRPr/>
            </a:pPr>
            <a:endParaRPr lang="nl-NL" altLang="nl-NL" sz="1415" dirty="0"/>
          </a:p>
          <a:p>
            <a:pPr>
              <a:defRPr/>
            </a:pPr>
            <a:endParaRPr lang="nl-NL" altLang="nl-NL" sz="1415" dirty="0"/>
          </a:p>
        </p:txBody>
      </p:sp>
      <p:sp>
        <p:nvSpPr>
          <p:cNvPr id="4" name="Rounded Rectangle 3"/>
          <p:cNvSpPr/>
          <p:nvPr/>
        </p:nvSpPr>
        <p:spPr>
          <a:xfrm>
            <a:off x="692458" y="2418271"/>
            <a:ext cx="1820175" cy="1204823"/>
          </a:xfrm>
          <a:prstGeom prst="roundRect">
            <a:avLst/>
          </a:prstGeom>
          <a:solidFill>
            <a:schemeClr val="accent1">
              <a:lumMod val="20000"/>
              <a:lumOff val="80000"/>
            </a:schemeClr>
          </a:solidFill>
          <a:ln>
            <a:solidFill>
              <a:schemeClr val="tx2"/>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Seizure</a:t>
            </a:r>
          </a:p>
        </p:txBody>
      </p:sp>
      <p:sp>
        <p:nvSpPr>
          <p:cNvPr id="5" name="Rounded Rectangle 4"/>
          <p:cNvSpPr/>
          <p:nvPr/>
        </p:nvSpPr>
        <p:spPr>
          <a:xfrm>
            <a:off x="3581439" y="3623094"/>
            <a:ext cx="1820175" cy="1204823"/>
          </a:xfrm>
          <a:prstGeom prst="roundRect">
            <a:avLst/>
          </a:prstGeom>
          <a:solidFill>
            <a:schemeClr val="accent1">
              <a:lumMod val="20000"/>
              <a:lumOff val="80000"/>
            </a:schemeClr>
          </a:solidFill>
          <a:ln>
            <a:solidFill>
              <a:schemeClr val="tx2"/>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Increase of estate costs</a:t>
            </a:r>
          </a:p>
        </p:txBody>
      </p:sp>
      <p:sp>
        <p:nvSpPr>
          <p:cNvPr id="6" name="Rounded Rectangle 5"/>
          <p:cNvSpPr/>
          <p:nvPr/>
        </p:nvSpPr>
        <p:spPr>
          <a:xfrm>
            <a:off x="6218246" y="4859547"/>
            <a:ext cx="1820175" cy="1204823"/>
          </a:xfrm>
          <a:prstGeom prst="roundRect">
            <a:avLst/>
          </a:prstGeom>
          <a:solidFill>
            <a:schemeClr val="accent1">
              <a:lumMod val="20000"/>
              <a:lumOff val="80000"/>
            </a:schemeClr>
          </a:solidFill>
          <a:ln>
            <a:solidFill>
              <a:schemeClr val="tx2"/>
            </a:solidFill>
          </a:ln>
          <a:effectLst>
            <a:outerShdw blurRad="50800" dist="38100" dir="5400000" algn="t"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Unsecured claim</a:t>
            </a:r>
          </a:p>
        </p:txBody>
      </p:sp>
      <p:cxnSp>
        <p:nvCxnSpPr>
          <p:cNvPr id="7" name="Straight Arrow Connector 6"/>
          <p:cNvCxnSpPr/>
          <p:nvPr/>
        </p:nvCxnSpPr>
        <p:spPr>
          <a:xfrm>
            <a:off x="2656936" y="3623094"/>
            <a:ext cx="655607" cy="448574"/>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9" name="Straight Arrow Connector 8"/>
          <p:cNvCxnSpPr/>
          <p:nvPr/>
        </p:nvCxnSpPr>
        <p:spPr>
          <a:xfrm>
            <a:off x="5401614" y="5020574"/>
            <a:ext cx="585118" cy="431320"/>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spTree>
    <p:extLst>
      <p:ext uri="{BB962C8B-B14F-4D97-AF65-F5344CB8AC3E}">
        <p14:creationId xmlns:p14="http://schemas.microsoft.com/office/powerpoint/2010/main" val="142925788"/>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a:xfrm>
            <a:off x="1225119" y="1216241"/>
            <a:ext cx="6256770" cy="873308"/>
          </a:xfrm>
        </p:spPr>
        <p:txBody>
          <a:bodyPr rtlCol="0">
            <a:normAutofit/>
          </a:bodyPr>
          <a:lstStyle/>
          <a:p>
            <a:pPr>
              <a:defRPr/>
            </a:pPr>
            <a:r>
              <a:rPr lang="en-US" altLang="nl-NL" dirty="0"/>
              <a:t>Possible punishment?</a:t>
            </a:r>
            <a:endParaRPr lang="nl-NL" altLang="nl-NL" b="1" dirty="0"/>
          </a:p>
        </p:txBody>
      </p:sp>
      <p:sp>
        <p:nvSpPr>
          <p:cNvPr id="54275" name="Rectangle 3"/>
          <p:cNvSpPr>
            <a:spLocks noGrp="1" noChangeArrowheads="1"/>
          </p:cNvSpPr>
          <p:nvPr>
            <p:ph idx="1"/>
          </p:nvPr>
        </p:nvSpPr>
        <p:spPr>
          <a:xfrm>
            <a:off x="692458" y="2105025"/>
            <a:ext cx="7744176" cy="4420062"/>
          </a:xfrm>
        </p:spPr>
        <p:txBody>
          <a:bodyPr rtlCol="0">
            <a:normAutofit/>
          </a:bodyPr>
          <a:lstStyle/>
          <a:p>
            <a:pPr>
              <a:buNone/>
              <a:defRPr/>
            </a:pPr>
            <a:endParaRPr lang="nl-NL" altLang="nl-NL" sz="1415" dirty="0"/>
          </a:p>
          <a:p>
            <a:pPr>
              <a:defRPr/>
            </a:pPr>
            <a:endParaRPr lang="nl-NL" altLang="nl-NL" sz="1415" dirty="0"/>
          </a:p>
        </p:txBody>
      </p:sp>
      <p:sp>
        <p:nvSpPr>
          <p:cNvPr id="2" name="Rectangle 1"/>
          <p:cNvSpPr/>
          <p:nvPr/>
        </p:nvSpPr>
        <p:spPr>
          <a:xfrm>
            <a:off x="1225119" y="2413337"/>
            <a:ext cx="6952723" cy="2308324"/>
          </a:xfrm>
          <a:prstGeom prst="rect">
            <a:avLst/>
          </a:prstGeom>
        </p:spPr>
        <p:txBody>
          <a:bodyPr wrap="square">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a:ln>
                  <a:noFill/>
                </a:ln>
                <a:solidFill>
                  <a:prstClr val="black"/>
                </a:solidFill>
                <a:effectLst/>
                <a:uLnTx/>
                <a:uFillTx/>
                <a:latin typeface="Calibri"/>
                <a:ea typeface="Calibri" charset="0"/>
                <a:cs typeface="Times New Roman" charset="0"/>
              </a:rPr>
              <a:t>The Code of Criminal Procedure establishes the offence of evading seizures – </a:t>
            </a:r>
            <a:r>
              <a:rPr kumimoji="0" lang="en-GB" sz="2400" b="0" i="1" u="none" strike="noStrike" kern="1200" cap="none" spc="0" normalizeH="0" baseline="0" noProof="0" dirty="0">
                <a:ln>
                  <a:noFill/>
                </a:ln>
                <a:solidFill>
                  <a:prstClr val="black"/>
                </a:solidFill>
                <a:effectLst/>
                <a:uLnTx/>
                <a:uFillTx/>
                <a:latin typeface="Calibri"/>
                <a:ea typeface="Calibri" charset="0"/>
                <a:cs typeface="Times New Roman" charset="0"/>
              </a:rPr>
              <a:t>The</a:t>
            </a:r>
            <a:r>
              <a:rPr kumimoji="0" lang="en-GB" sz="2400" b="0" i="0" u="none" strike="noStrike" kern="1200" cap="none" spc="0" normalizeH="0" baseline="0" noProof="0" dirty="0">
                <a:ln>
                  <a:noFill/>
                </a:ln>
                <a:solidFill>
                  <a:prstClr val="black"/>
                </a:solidFill>
                <a:effectLst/>
                <a:uLnTx/>
                <a:uFillTx/>
                <a:latin typeface="Calibri"/>
                <a:ea typeface="Calibri" charset="0"/>
                <a:cs typeface="Times New Roman" charset="0"/>
              </a:rPr>
              <a:t> </a:t>
            </a:r>
            <a:r>
              <a:rPr kumimoji="0" lang="en-GB" sz="2400" b="0" i="1" u="none" strike="noStrike" kern="1200" cap="none" spc="0" normalizeH="0" baseline="0" noProof="0" dirty="0">
                <a:ln>
                  <a:noFill/>
                </a:ln>
                <a:solidFill>
                  <a:prstClr val="black"/>
                </a:solidFill>
                <a:effectLst/>
                <a:uLnTx/>
                <a:uFillTx/>
                <a:latin typeface="Calibri"/>
                <a:ea typeface="Calibri" charset="0"/>
                <a:cs typeface="Times New Roman" charset="0"/>
              </a:rPr>
              <a:t>evading of legally seized property is punishable by imprisonment from 3 months to one year or a fine</a:t>
            </a:r>
            <a:r>
              <a:rPr kumimoji="0" lang="en-GB" sz="2400" b="0" i="0" u="none" strike="noStrike" kern="1200" cap="none" spc="0" normalizeH="0" baseline="0" noProof="0" dirty="0">
                <a:ln>
                  <a:noFill/>
                </a:ln>
                <a:solidFill>
                  <a:prstClr val="black"/>
                </a:solidFill>
                <a:effectLst/>
                <a:uLnTx/>
                <a:uFillTx/>
                <a:latin typeface="Calibri"/>
                <a:ea typeface="Calibri" charset="0"/>
                <a:cs typeface="Times New Roman" charset="0"/>
              </a:rPr>
              <a:t>. </a:t>
            </a:r>
            <a:r>
              <a:rPr kumimoji="0" lang="en-GB" sz="2400" b="0" i="1" u="none" strike="noStrike" kern="1200" cap="none" spc="0" normalizeH="0" baseline="0" noProof="0" dirty="0">
                <a:ln>
                  <a:noFill/>
                </a:ln>
                <a:solidFill>
                  <a:prstClr val="black"/>
                </a:solidFill>
                <a:effectLst/>
                <a:uLnTx/>
                <a:uFillTx/>
                <a:latin typeface="Calibri"/>
                <a:ea typeface="Calibri" charset="0"/>
                <a:cs typeface="Times New Roman" charset="0"/>
              </a:rPr>
              <a:t>If the act was committed by the custodian, the punishment is imprisonment from 6 months to 2 years or a fine</a:t>
            </a:r>
            <a:r>
              <a:rPr kumimoji="0" lang="en-GB" sz="2400" b="0" i="0" u="none" strike="noStrike" kern="1200" cap="none" spc="0" normalizeH="0" baseline="0" noProof="0" dirty="0">
                <a:ln>
                  <a:noFill/>
                </a:ln>
                <a:solidFill>
                  <a:prstClr val="black"/>
                </a:solidFill>
                <a:effectLst/>
                <a:uLnTx/>
                <a:uFillTx/>
                <a:latin typeface="Calibri"/>
                <a:ea typeface="Calibri" charset="0"/>
                <a:cs typeface="Times New Roman" charset="0"/>
              </a:rPr>
              <a:t>. </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79086529"/>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685800" y="1844675"/>
            <a:ext cx="7772400" cy="1470025"/>
          </a:xfrm>
        </p:spPr>
        <p:txBody>
          <a:bodyPr/>
          <a:lstStyle/>
          <a:p>
            <a:pPr eaLnBrk="1" hangingPunct="1"/>
            <a:r>
              <a:rPr lang="en-US" b="1" dirty="0"/>
              <a:t>EECC Insolvency Laws: </a:t>
            </a:r>
            <a:br>
              <a:rPr lang="en-US" b="1" dirty="0"/>
            </a:br>
            <a:r>
              <a:rPr lang="en-US" b="1" dirty="0"/>
              <a:t>A SWOT Analysis</a:t>
            </a:r>
          </a:p>
        </p:txBody>
      </p:sp>
      <p:sp>
        <p:nvSpPr>
          <p:cNvPr id="3" name="Subtitle 2"/>
          <p:cNvSpPr>
            <a:spLocks noGrp="1"/>
          </p:cNvSpPr>
          <p:nvPr>
            <p:ph type="subTitle" idx="1"/>
          </p:nvPr>
        </p:nvSpPr>
        <p:spPr>
          <a:xfrm>
            <a:off x="252413" y="3465319"/>
            <a:ext cx="8647112" cy="1752600"/>
          </a:xfrm>
        </p:spPr>
        <p:txBody>
          <a:bodyPr rtlCol="0">
            <a:noAutofit/>
          </a:bodyPr>
          <a:lstStyle/>
          <a:p>
            <a:pPr>
              <a:defRPr/>
            </a:pPr>
            <a:r>
              <a:rPr lang="en-US" sz="3600" b="1" dirty="0"/>
              <a:t>Paul Omar</a:t>
            </a:r>
            <a:br>
              <a:rPr lang="en-US" sz="3600" b="1" dirty="0"/>
            </a:br>
            <a:r>
              <a:rPr lang="en-US" sz="3600" dirty="0"/>
              <a:t>Technical Research Coordinator,</a:t>
            </a:r>
          </a:p>
          <a:p>
            <a:pPr>
              <a:defRPr/>
            </a:pPr>
            <a:r>
              <a:rPr lang="en-US" sz="3600" dirty="0"/>
              <a:t>INSOL Europe</a:t>
            </a:r>
          </a:p>
        </p:txBody>
      </p:sp>
    </p:spTree>
    <p:extLst>
      <p:ext uri="{BB962C8B-B14F-4D97-AF65-F5344CB8AC3E}">
        <p14:creationId xmlns:p14="http://schemas.microsoft.com/office/powerpoint/2010/main" val="94901255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2959747"/>
          </a:xfrm>
        </p:spPr>
        <p:txBody>
          <a:bodyPr>
            <a:normAutofit/>
          </a:bodyPr>
          <a:lstStyle/>
          <a:p>
            <a:pPr>
              <a:spcAft>
                <a:spcPts val="1200"/>
              </a:spcAft>
            </a:pPr>
            <a:r>
              <a:rPr lang="en-GB" sz="2200" dirty="0"/>
              <a:t>Strengths:</a:t>
            </a:r>
          </a:p>
          <a:p>
            <a:pPr>
              <a:spcAft>
                <a:spcPts val="1200"/>
              </a:spcAft>
            </a:pPr>
            <a:r>
              <a:rPr lang="en-GB" sz="2200" dirty="0"/>
              <a:t>Newly reformed and benchmarked;</a:t>
            </a:r>
          </a:p>
          <a:p>
            <a:pPr>
              <a:spcAft>
                <a:spcPts val="1200"/>
              </a:spcAft>
            </a:pPr>
            <a:r>
              <a:rPr lang="en-GB" sz="2200" dirty="0"/>
              <a:t>International best practice compliant;</a:t>
            </a:r>
          </a:p>
          <a:p>
            <a:pPr>
              <a:spcAft>
                <a:spcPts val="1200"/>
              </a:spcAft>
            </a:pPr>
            <a:r>
              <a:rPr lang="en-GB" sz="2200" dirty="0"/>
              <a:t>Often through project assistance: EBRD, WB, IMF;</a:t>
            </a:r>
          </a:p>
          <a:p>
            <a:pPr>
              <a:spcAft>
                <a:spcPts val="1200"/>
              </a:spcAft>
            </a:pPr>
            <a:r>
              <a:rPr lang="en-GB" sz="2200" dirty="0"/>
              <a:t>Sometimes in conjunction with other structural changes</a:t>
            </a:r>
          </a:p>
        </p:txBody>
      </p:sp>
    </p:spTree>
    <p:extLst>
      <p:ext uri="{BB962C8B-B14F-4D97-AF65-F5344CB8AC3E}">
        <p14:creationId xmlns:p14="http://schemas.microsoft.com/office/powerpoint/2010/main" val="692915195"/>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2959747"/>
          </a:xfrm>
        </p:spPr>
        <p:txBody>
          <a:bodyPr>
            <a:normAutofit fontScale="92500" lnSpcReduction="10000"/>
          </a:bodyPr>
          <a:lstStyle/>
          <a:p>
            <a:pPr>
              <a:spcAft>
                <a:spcPts val="1200"/>
              </a:spcAft>
            </a:pPr>
            <a:r>
              <a:rPr lang="en-GB" sz="2200" dirty="0"/>
              <a:t>Weaknesses:</a:t>
            </a:r>
          </a:p>
          <a:p>
            <a:pPr>
              <a:spcAft>
                <a:spcPts val="1200"/>
              </a:spcAft>
            </a:pPr>
            <a:r>
              <a:rPr lang="en-GB" sz="2200" dirty="0"/>
              <a:t>Iterative reform;</a:t>
            </a:r>
          </a:p>
          <a:p>
            <a:pPr>
              <a:spcAft>
                <a:spcPts val="1200"/>
              </a:spcAft>
            </a:pPr>
            <a:r>
              <a:rPr lang="en-GB" sz="2200" dirty="0"/>
              <a:t>Design models not always well chosen;</a:t>
            </a:r>
          </a:p>
          <a:p>
            <a:pPr>
              <a:spcAft>
                <a:spcPts val="1200"/>
              </a:spcAft>
            </a:pPr>
            <a:r>
              <a:rPr lang="en-GB" sz="2200" dirty="0"/>
              <a:t>Stakeholder engagement often late in process;</a:t>
            </a:r>
          </a:p>
          <a:p>
            <a:pPr>
              <a:spcAft>
                <a:spcPts val="1200"/>
              </a:spcAft>
            </a:pPr>
            <a:r>
              <a:rPr lang="en-GB" sz="2200" dirty="0"/>
              <a:t>Parliamentary scrutiny problematic;</a:t>
            </a:r>
          </a:p>
          <a:p>
            <a:pPr>
              <a:spcAft>
                <a:spcPts val="1200"/>
              </a:spcAft>
            </a:pPr>
            <a:r>
              <a:rPr lang="en-GB" sz="2200" dirty="0"/>
              <a:t>Capacity building sometimes an afterthought.</a:t>
            </a:r>
          </a:p>
        </p:txBody>
      </p:sp>
    </p:spTree>
    <p:extLst>
      <p:ext uri="{BB962C8B-B14F-4D97-AF65-F5344CB8AC3E}">
        <p14:creationId xmlns:p14="http://schemas.microsoft.com/office/powerpoint/2010/main" val="260040351"/>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2959747"/>
          </a:xfrm>
        </p:spPr>
        <p:txBody>
          <a:bodyPr>
            <a:normAutofit/>
          </a:bodyPr>
          <a:lstStyle/>
          <a:p>
            <a:pPr>
              <a:spcAft>
                <a:spcPts val="1200"/>
              </a:spcAft>
            </a:pPr>
            <a:r>
              <a:rPr lang="en-GB" sz="2200" dirty="0"/>
              <a:t>Opportunities:</a:t>
            </a:r>
          </a:p>
          <a:p>
            <a:pPr>
              <a:spcAft>
                <a:spcPts val="1200"/>
              </a:spcAft>
            </a:pPr>
            <a:r>
              <a:rPr lang="en-GB" sz="2200" dirty="0"/>
              <a:t>Experimentation (within limits);</a:t>
            </a:r>
          </a:p>
          <a:p>
            <a:pPr>
              <a:spcAft>
                <a:spcPts val="1200"/>
              </a:spcAft>
            </a:pPr>
            <a:r>
              <a:rPr lang="en-GB" sz="2200" dirty="0"/>
              <a:t>Moving away from the “one size fits all” as economies develop;</a:t>
            </a:r>
          </a:p>
          <a:p>
            <a:pPr>
              <a:spcAft>
                <a:spcPts val="1200"/>
              </a:spcAft>
            </a:pPr>
            <a:r>
              <a:rPr lang="en-GB" sz="2200" dirty="0"/>
              <a:t>Reinventing rescue;</a:t>
            </a:r>
          </a:p>
          <a:p>
            <a:pPr>
              <a:spcAft>
                <a:spcPts val="1200"/>
              </a:spcAft>
            </a:pPr>
            <a:r>
              <a:rPr lang="en-GB" sz="2200" dirty="0"/>
              <a:t>Accelerating reform processes.</a:t>
            </a:r>
          </a:p>
        </p:txBody>
      </p:sp>
    </p:spTree>
    <p:extLst>
      <p:ext uri="{BB962C8B-B14F-4D97-AF65-F5344CB8AC3E}">
        <p14:creationId xmlns:p14="http://schemas.microsoft.com/office/powerpoint/2010/main" val="1285295995"/>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2959747"/>
          </a:xfrm>
        </p:spPr>
        <p:txBody>
          <a:bodyPr>
            <a:normAutofit/>
          </a:bodyPr>
          <a:lstStyle/>
          <a:p>
            <a:pPr>
              <a:spcAft>
                <a:spcPts val="1200"/>
              </a:spcAft>
            </a:pPr>
            <a:r>
              <a:rPr lang="en-GB" sz="2200" dirty="0"/>
              <a:t>Threats:</a:t>
            </a:r>
          </a:p>
          <a:p>
            <a:pPr>
              <a:spcAft>
                <a:spcPts val="1200"/>
              </a:spcAft>
            </a:pPr>
            <a:r>
              <a:rPr lang="en-GB" sz="2200" dirty="0"/>
              <a:t>Economic tool vs. private (collective) dispute resolution;</a:t>
            </a:r>
          </a:p>
          <a:p>
            <a:pPr>
              <a:spcAft>
                <a:spcPts val="1200"/>
              </a:spcAft>
            </a:pPr>
            <a:r>
              <a:rPr lang="en-GB" sz="2200" dirty="0"/>
              <a:t>Governmental oversight and involvement (social policy; political and economic sensitivities);</a:t>
            </a:r>
          </a:p>
          <a:p>
            <a:pPr>
              <a:spcAft>
                <a:spcPts val="1200"/>
              </a:spcAft>
            </a:pPr>
            <a:r>
              <a:rPr lang="en-GB" sz="2200" dirty="0"/>
              <a:t>Slow judicial processes/insufficient capacity building.</a:t>
            </a:r>
          </a:p>
        </p:txBody>
      </p:sp>
    </p:spTree>
    <p:extLst>
      <p:ext uri="{BB962C8B-B14F-4D97-AF65-F5344CB8AC3E}">
        <p14:creationId xmlns:p14="http://schemas.microsoft.com/office/powerpoint/2010/main" val="626141931"/>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2959747"/>
          </a:xfrm>
        </p:spPr>
        <p:txBody>
          <a:bodyPr>
            <a:normAutofit/>
          </a:bodyPr>
          <a:lstStyle/>
          <a:p>
            <a:pPr>
              <a:spcAft>
                <a:spcPts val="1200"/>
              </a:spcAft>
            </a:pPr>
            <a:r>
              <a:rPr lang="en-GB" sz="2200" dirty="0"/>
              <a:t>Conclusion:</a:t>
            </a:r>
          </a:p>
          <a:p>
            <a:pPr>
              <a:spcAft>
                <a:spcPts val="1200"/>
              </a:spcAft>
            </a:pPr>
            <a:r>
              <a:rPr lang="en-GB" sz="2200" dirty="0"/>
              <a:t>More work to be done (stakeholder buy-in; capacity building; resources);</a:t>
            </a:r>
          </a:p>
          <a:p>
            <a:pPr>
              <a:spcAft>
                <a:spcPts val="1200"/>
              </a:spcAft>
            </a:pPr>
            <a:r>
              <a:rPr lang="en-GB" sz="2200" dirty="0"/>
              <a:t>More engagement with/participation in international bodies;</a:t>
            </a:r>
          </a:p>
          <a:p>
            <a:pPr>
              <a:spcAft>
                <a:spcPts val="1200"/>
              </a:spcAft>
            </a:pPr>
            <a:r>
              <a:rPr lang="en-GB" sz="2200" dirty="0"/>
              <a:t>Education and training.</a:t>
            </a:r>
          </a:p>
        </p:txBody>
      </p:sp>
    </p:spTree>
    <p:extLst>
      <p:ext uri="{BB962C8B-B14F-4D97-AF65-F5344CB8AC3E}">
        <p14:creationId xmlns:p14="http://schemas.microsoft.com/office/powerpoint/2010/main" val="1433297191"/>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685800" y="1480881"/>
            <a:ext cx="7772400" cy="1470025"/>
          </a:xfrm>
        </p:spPr>
        <p:txBody>
          <a:bodyPr>
            <a:normAutofit/>
          </a:bodyPr>
          <a:lstStyle/>
          <a:p>
            <a:r>
              <a:rPr lang="en-GB" b="1" dirty="0"/>
              <a:t>Closing Remarks </a:t>
            </a:r>
            <a:br>
              <a:rPr lang="en-US" b="1" dirty="0"/>
            </a:br>
            <a:endParaRPr lang="en-US" b="1" dirty="0"/>
          </a:p>
        </p:txBody>
      </p:sp>
      <p:sp>
        <p:nvSpPr>
          <p:cNvPr id="3" name="Subtitle 2"/>
          <p:cNvSpPr>
            <a:spLocks noGrp="1"/>
          </p:cNvSpPr>
          <p:nvPr>
            <p:ph type="subTitle" idx="1"/>
          </p:nvPr>
        </p:nvSpPr>
        <p:spPr>
          <a:xfrm>
            <a:off x="248444" y="2305112"/>
            <a:ext cx="8647112" cy="1752600"/>
          </a:xfrm>
        </p:spPr>
        <p:txBody>
          <a:bodyPr rtlCol="0">
            <a:noAutofit/>
          </a:bodyPr>
          <a:lstStyle/>
          <a:p>
            <a:r>
              <a:rPr lang="nl-NL" sz="4800" b="1" dirty="0"/>
              <a:t>Radu Lotrean </a:t>
            </a:r>
            <a:br>
              <a:rPr lang="nl-NL" sz="4800" b="1" dirty="0"/>
            </a:br>
            <a:r>
              <a:rPr lang="nl-NL" b="1" dirty="0"/>
              <a:t> President of INSOL Europe, </a:t>
            </a:r>
            <a:br>
              <a:rPr lang="nl-NL" b="1" dirty="0"/>
            </a:br>
            <a:r>
              <a:rPr lang="nl-NL" b="1" dirty="0"/>
              <a:t>Co-Chair of the INSOL Europe EECC, </a:t>
            </a:r>
            <a:br>
              <a:rPr lang="nl-NL" b="1" dirty="0"/>
            </a:br>
            <a:r>
              <a:rPr lang="nl-NL" b="1" dirty="0"/>
              <a:t>CITR, Romania </a:t>
            </a:r>
          </a:p>
          <a:p>
            <a:r>
              <a:rPr lang="nl-NL" sz="4800" b="1" dirty="0"/>
              <a:t>Evert Verwey </a:t>
            </a:r>
            <a:br>
              <a:rPr lang="nl-NL" sz="3600" b="1" dirty="0"/>
            </a:br>
            <a:r>
              <a:rPr lang="nl-NL" b="1" dirty="0"/>
              <a:t> Co-Chair of the INSOL Europe EECC, </a:t>
            </a:r>
            <a:br>
              <a:rPr lang="nl-NL" b="1" dirty="0"/>
            </a:br>
            <a:r>
              <a:rPr lang="nl-NL" b="1" dirty="0" err="1"/>
              <a:t>Clifford</a:t>
            </a:r>
            <a:r>
              <a:rPr lang="nl-NL" b="1" dirty="0"/>
              <a:t> Chance LLP, The Netherlands</a:t>
            </a:r>
            <a:endParaRPr lang="en-US" dirty="0"/>
          </a:p>
        </p:txBody>
      </p:sp>
    </p:spTree>
    <p:extLst>
      <p:ext uri="{BB962C8B-B14F-4D97-AF65-F5344CB8AC3E}">
        <p14:creationId xmlns:p14="http://schemas.microsoft.com/office/powerpoint/2010/main" val="983213626"/>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457200" y="1559013"/>
            <a:ext cx="8229600" cy="1143000"/>
          </a:xfrm>
        </p:spPr>
        <p:txBody>
          <a:bodyPr>
            <a:normAutofit fontScale="90000"/>
          </a:bodyPr>
          <a:lstStyle/>
          <a:p>
            <a:r>
              <a:rPr lang="en-US" b="1" dirty="0"/>
              <a:t>Young Members Group </a:t>
            </a:r>
            <a:br>
              <a:rPr lang="en-US" b="1" dirty="0"/>
            </a:br>
            <a:r>
              <a:rPr lang="en-US" b="1" dirty="0"/>
              <a:t>Drinks Reception</a:t>
            </a:r>
          </a:p>
        </p:txBody>
      </p:sp>
      <p:sp>
        <p:nvSpPr>
          <p:cNvPr id="5" name="Subtitle 1"/>
          <p:cNvSpPr txBox="1">
            <a:spLocks/>
          </p:cNvSpPr>
          <p:nvPr/>
        </p:nvSpPr>
        <p:spPr bwMode="auto">
          <a:xfrm>
            <a:off x="230188" y="3163033"/>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Kindly Sponsored by:</a:t>
            </a:r>
          </a:p>
        </p:txBody>
      </p:sp>
      <p:sp>
        <p:nvSpPr>
          <p:cNvPr id="9" name="Subtitle 1"/>
          <p:cNvSpPr txBox="1">
            <a:spLocks/>
          </p:cNvSpPr>
          <p:nvPr/>
        </p:nvSpPr>
        <p:spPr bwMode="auto">
          <a:xfrm>
            <a:off x="230488" y="5100384"/>
            <a:ext cx="8640762" cy="503238"/>
          </a:xfrm>
          <a:prstGeom prst="rect">
            <a:avLst/>
          </a:prstGeom>
          <a:noFill/>
          <a:ln w="9525">
            <a:noFill/>
            <a:miter lim="800000"/>
            <a:headEnd/>
            <a:tailEnd/>
          </a:ln>
        </p:spPr>
        <p:txBody>
          <a:bodyPr/>
          <a:lstStyle/>
          <a:p>
            <a:pPr algn="ctr">
              <a:spcBef>
                <a:spcPct val="20000"/>
              </a:spcBef>
              <a:buFont typeface="Arial" charset="0"/>
              <a:buNone/>
            </a:pPr>
            <a:r>
              <a:rPr lang="en-US" sz="2400" dirty="0">
                <a:latin typeface="Calibri" pitchFamily="34" charset="0"/>
              </a:rPr>
              <a:t>﻿</a:t>
            </a:r>
            <a:r>
              <a:rPr lang="en-US" sz="2400" dirty="0" err="1"/>
              <a:t>www.schiebe.de</a:t>
            </a:r>
            <a:endParaRPr lang="en-US" sz="2400" dirty="0">
              <a:latin typeface="Calibri" pitchFamily="34" charset="0"/>
            </a:endParaRPr>
          </a:p>
        </p:txBody>
      </p:sp>
      <p:pic>
        <p:nvPicPr>
          <p:cNvPr id="12" name="Picture 11"/>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703620" y="3985387"/>
            <a:ext cx="7724568" cy="793090"/>
          </a:xfrm>
          <a:prstGeom prst="rect">
            <a:avLst/>
          </a:prstGeom>
        </p:spPr>
      </p:pic>
    </p:spTree>
    <p:extLst>
      <p:ext uri="{BB962C8B-B14F-4D97-AF65-F5344CB8AC3E}">
        <p14:creationId xmlns:p14="http://schemas.microsoft.com/office/powerpoint/2010/main" val="3007806945"/>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379</TotalTime>
  <Words>11137</Words>
  <Application>Microsoft Office PowerPoint</Application>
  <PresentationFormat>Affichage à l'écran (4:3)</PresentationFormat>
  <Paragraphs>1532</Paragraphs>
  <Slides>235</Slides>
  <Notes>140</Notes>
  <HiddenSlides>0</HiddenSlides>
  <MMClips>0</MMClips>
  <ScaleCrop>false</ScaleCrop>
  <HeadingPairs>
    <vt:vector size="6" baseType="variant">
      <vt:variant>
        <vt:lpstr>Polices utilisées</vt:lpstr>
      </vt:variant>
      <vt:variant>
        <vt:i4>11</vt:i4>
      </vt:variant>
      <vt:variant>
        <vt:lpstr>Thème</vt:lpstr>
      </vt:variant>
      <vt:variant>
        <vt:i4>3</vt:i4>
      </vt:variant>
      <vt:variant>
        <vt:lpstr>Titres des diapositives</vt:lpstr>
      </vt:variant>
      <vt:variant>
        <vt:i4>235</vt:i4>
      </vt:variant>
    </vt:vector>
  </HeadingPairs>
  <TitlesOfParts>
    <vt:vector size="249" baseType="lpstr">
      <vt:lpstr>Microsoft YaHei</vt:lpstr>
      <vt:lpstr>Arial</vt:lpstr>
      <vt:lpstr>BodoniFLF</vt:lpstr>
      <vt:lpstr>Calibri</vt:lpstr>
      <vt:lpstr>Georgia</vt:lpstr>
      <vt:lpstr>Mangal</vt:lpstr>
      <vt:lpstr>Open Sans</vt:lpstr>
      <vt:lpstr>Roboto</vt:lpstr>
      <vt:lpstr>StarSymbol</vt:lpstr>
      <vt:lpstr>Times New Roman</vt:lpstr>
      <vt:lpstr>Wingdings</vt:lpstr>
      <vt:lpstr>Office Theme</vt:lpstr>
      <vt:lpstr>2_Office Theme</vt:lpstr>
      <vt:lpstr>1_Office Theme</vt:lpstr>
      <vt:lpstr>With thanks to our Sponsors:</vt:lpstr>
      <vt:lpstr>Présentation PowerPoint</vt:lpstr>
      <vt:lpstr>Welcome Address </vt:lpstr>
      <vt:lpstr>Keynote Speakers  </vt:lpstr>
      <vt:lpstr>Technical Session</vt:lpstr>
      <vt:lpstr>Session 1:  Times will change: Proposal  for a Directive on Restructuring,  Insolvency and Second Chance </vt:lpstr>
      <vt:lpstr>Proposal for  Directive on preventive restructuring, second chance and efficiency measures  COM(2016)723</vt:lpstr>
      <vt:lpstr>State of play</vt:lpstr>
      <vt:lpstr>1. Parts where general partial approach is aimed at under BG presidency</vt:lpstr>
      <vt:lpstr>1. Parts where general partial approach is aimed at under BG presidency</vt:lpstr>
      <vt:lpstr>1. Parts where general partial approach is aimed at under BG presidency</vt:lpstr>
      <vt:lpstr>2. Outside the partial general approach (under continuing negotiation in 2018)</vt:lpstr>
      <vt:lpstr>Présentation PowerPoint</vt:lpstr>
      <vt:lpstr>Proposal for a Directive on Restructuring, Insolvency and Second Chance - will it help for Restructuring and Sale of Distressed Business? /Lithuanian perspective/ </vt:lpstr>
      <vt:lpstr>About COBALT</vt:lpstr>
      <vt:lpstr>About Bankruptcy and Restructuring practice group</vt:lpstr>
      <vt:lpstr>Team</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new European Insolvency Regulation 2015/848 and harmonisation of insolvency law</vt:lpstr>
      <vt:lpstr>Harmonisation of the insolvency law process</vt:lpstr>
      <vt:lpstr>Purpose of the Directive </vt:lpstr>
      <vt:lpstr>Key proposals of the Directive</vt:lpstr>
      <vt:lpstr>Our proposal: Model Law</vt:lpstr>
      <vt:lpstr>Model Law (I): Content</vt:lpstr>
      <vt:lpstr>Model Law (II): Voting</vt:lpstr>
      <vt:lpstr>Model Law (III): Class formation</vt:lpstr>
      <vt:lpstr>Model Law (IV): Equity holders</vt:lpstr>
      <vt:lpstr>Model Law (V): Cross-class cram down</vt:lpstr>
      <vt:lpstr>Model Law (VI): Judicial intervention</vt:lpstr>
      <vt:lpstr>Model Law (VII): Breach of the restructuring agreement</vt:lpstr>
      <vt:lpstr>Model Law (VIII): Moratorium</vt:lpstr>
      <vt:lpstr>Coffee Break</vt:lpstr>
      <vt:lpstr>Technical Session</vt:lpstr>
      <vt:lpstr>Session 2:  Recast of the European Insolvency Regulation – Is it a helpful tool? </vt:lpstr>
      <vt:lpstr>AGENDA</vt:lpstr>
      <vt:lpstr>Old vs. New</vt:lpstr>
      <vt:lpstr>Présentation PowerPoint</vt:lpstr>
      <vt:lpstr>Présentation PowerPoint</vt:lpstr>
      <vt:lpstr>Présentation PowerPoint</vt:lpstr>
      <vt:lpstr>I. Is Article 36 EIR a valid instrument to avoid secondary proceeding?</vt:lpstr>
      <vt:lpstr>Article 36 EIR</vt:lpstr>
      <vt:lpstr>The applicability of Article 36 EIR as a legal and practical problem</vt:lpstr>
      <vt:lpstr>Criteria to be taken into account by an IP when giving an undertaking</vt:lpstr>
      <vt:lpstr>II. Cooperation between Bankruptcy Courts/Judges</vt:lpstr>
      <vt:lpstr>Présentation PowerPoint</vt:lpstr>
      <vt:lpstr>Présentation PowerPoint</vt:lpstr>
      <vt:lpstr>Présentation PowerPoint</vt:lpstr>
      <vt:lpstr>Présentation PowerPoint</vt:lpstr>
      <vt:lpstr>Présentation PowerPoint</vt:lpstr>
      <vt:lpstr>Republic of Slovenia</vt:lpstr>
      <vt:lpstr>Recommendations</vt:lpstr>
      <vt:lpstr>III. Corporate Group Insolvency</vt:lpstr>
      <vt:lpstr>Group under R-EIR</vt:lpstr>
      <vt:lpstr>Cooperation and communication</vt:lpstr>
      <vt:lpstr>Powers of insolvency practitioner with respect to group proceedings (Art. 60)</vt:lpstr>
      <vt:lpstr>Appointment of Group Coordinator </vt:lpstr>
      <vt:lpstr>Group Coordinator</vt:lpstr>
      <vt:lpstr>Will the impartial group coordinator help us?</vt:lpstr>
      <vt:lpstr>Session 3:  Baltic insolvency law in international perspective: Good better best?</vt:lpstr>
      <vt:lpstr>Agenda</vt:lpstr>
      <vt:lpstr>Why do we need transaction avoidance rules? </vt:lpstr>
      <vt:lpstr>Présentation PowerPoint</vt:lpstr>
      <vt:lpstr>Common Property</vt:lpstr>
      <vt:lpstr>Tragedy of the Commons</vt:lpstr>
      <vt:lpstr>Oceans as a common pool</vt:lpstr>
      <vt:lpstr>Tragedy of the commons II</vt:lpstr>
      <vt:lpstr>Bankruptcy Theory: Creditors’ Bargain Theory</vt:lpstr>
      <vt:lpstr>Présentation PowerPoint</vt:lpstr>
      <vt:lpstr>Présentation PowerPoint</vt:lpstr>
      <vt:lpstr>Présentation PowerPoint</vt:lpstr>
      <vt:lpstr>Présentation PowerPoint</vt:lpstr>
      <vt:lpstr>Présentation PowerPoint</vt:lpstr>
      <vt:lpstr>Présentation PowerPoint</vt:lpstr>
      <vt:lpstr>II. Two categories of avoidable transactions:  Detrimental transactions: The value of the debtor’s assets has been reduced   Preferences: The ranking order between creditors has not been followed when the debtor’s assets have been split-up </vt:lpstr>
      <vt:lpstr>Examples if avoidable transactions</vt:lpstr>
      <vt:lpstr>Subjective or objective criteria?</vt:lpstr>
      <vt:lpstr>Subjective criteria on which side?</vt:lpstr>
      <vt:lpstr>Présentation PowerPoint</vt:lpstr>
      <vt:lpstr>England</vt:lpstr>
      <vt:lpstr>Germany</vt:lpstr>
      <vt:lpstr>Sweden</vt:lpstr>
      <vt:lpstr>Latvia</vt:lpstr>
      <vt:lpstr>Présentation PowerPoint</vt:lpstr>
      <vt:lpstr>Présentation PowerPoint</vt:lpstr>
      <vt:lpstr>English law on preferences general</vt:lpstr>
      <vt:lpstr>English law on ‘desire’</vt:lpstr>
      <vt:lpstr>German law on payments prior to maturity date</vt:lpstr>
      <vt:lpstr>Swedish law on payments prior to maturity date</vt:lpstr>
      <vt:lpstr>Latvian Law on payments prior to maturity</vt:lpstr>
      <vt:lpstr>First case – Payments prior to maturity date - Conclusion</vt:lpstr>
      <vt:lpstr>Présentation PowerPoint</vt:lpstr>
      <vt:lpstr>Présentation PowerPoint</vt:lpstr>
      <vt:lpstr>English critique on English preference law</vt:lpstr>
      <vt:lpstr>English law</vt:lpstr>
      <vt:lpstr>German law on pressure payments</vt:lpstr>
      <vt:lpstr>Swedish law on pressure payments</vt:lpstr>
      <vt:lpstr>Latvian Law on pressure payments</vt:lpstr>
      <vt:lpstr>Second case – Pressure payments - Conclusion</vt:lpstr>
      <vt:lpstr>Closing remarks</vt:lpstr>
      <vt:lpstr>Assessment of preference laws</vt:lpstr>
      <vt:lpstr>And the winner of the prize for the best insolvency law regulation on transaction avoidance is....</vt:lpstr>
      <vt:lpstr>Lunch Break</vt:lpstr>
      <vt:lpstr>Technical Session</vt:lpstr>
      <vt:lpstr>Session 4:   When it becomes personal:  Personal Bankruptcy discussed</vt:lpstr>
      <vt:lpstr>Principle of good faith as a cornerstone of the second chance</vt:lpstr>
      <vt:lpstr>Présentation PowerPoint</vt:lpstr>
      <vt:lpstr>Présentation PowerPoint</vt:lpstr>
      <vt:lpstr>Principle of good faith</vt:lpstr>
      <vt:lpstr>Présentation PowerPoint</vt:lpstr>
      <vt:lpstr>Présentation PowerPoint</vt:lpstr>
      <vt:lpstr>Présentation PowerPoint</vt:lpstr>
      <vt:lpstr>Présentation PowerPoint</vt:lpstr>
      <vt:lpstr>Présentation PowerPoint</vt:lpstr>
      <vt:lpstr>When it becomes personal: Personal bankruptcy discussed</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Consumer Insolvency  in Poland</vt:lpstr>
      <vt:lpstr>Agenda</vt:lpstr>
      <vt:lpstr>Statistics</vt:lpstr>
      <vt:lpstr>Statistics – Polish debts</vt:lpstr>
      <vt:lpstr>Insolvency - purpose </vt:lpstr>
      <vt:lpstr>Insolvency - legal framework</vt:lpstr>
      <vt:lpstr>Insolvency - precondition </vt:lpstr>
      <vt:lpstr>Insolvency - application </vt:lpstr>
      <vt:lpstr>Negative grounds (exclusions)</vt:lpstr>
      <vt:lpstr>Negative grounds (exclusions)</vt:lpstr>
      <vt:lpstr>Insolvency - the costs of proceedings </vt:lpstr>
      <vt:lpstr>Insolvency - legal framework</vt:lpstr>
      <vt:lpstr>Insolvency - legal framework</vt:lpstr>
      <vt:lpstr>Insolvency - legal framework</vt:lpstr>
      <vt:lpstr>Regulations regarding the residential premises</vt:lpstr>
      <vt:lpstr>Problems</vt:lpstr>
      <vt:lpstr>Central Registry of Restructuring and Bankruptcy (CRRiU)</vt:lpstr>
      <vt:lpstr>National Register of Indebted Persons – new project</vt:lpstr>
      <vt:lpstr>Central Registry of Restructuring and Bankruptcy</vt:lpstr>
      <vt:lpstr>New Project - liberalisation </vt:lpstr>
      <vt:lpstr>Session 5:   Restructuring in a long-term perspective: Case-study</vt:lpstr>
      <vt:lpstr>Restructuring in a long-term perspective</vt:lpstr>
      <vt:lpstr>Restructuring in Europe</vt:lpstr>
      <vt:lpstr>Overview</vt:lpstr>
      <vt:lpstr> Peeter Viirsalu, TGS Baltic, Estonia</vt:lpstr>
      <vt:lpstr>Restructuring culture in Estonia</vt:lpstr>
      <vt:lpstr>Restructuring culture in Estonia</vt:lpstr>
      <vt:lpstr>Restructuring culture in Estonia</vt:lpstr>
      <vt:lpstr>Estonian legal framework</vt:lpstr>
      <vt:lpstr>Requirements for reorganisation</vt:lpstr>
      <vt:lpstr>Successful restructuring</vt:lpstr>
      <vt:lpstr>Misuse of Restructuring</vt:lpstr>
      <vt:lpstr>Edvīns Draba, SORAINEN, Latvia</vt:lpstr>
      <vt:lpstr>Restructuring culture in Latvia</vt:lpstr>
      <vt:lpstr>Restructuring culture in Latvia</vt:lpstr>
      <vt:lpstr>Restructuring culture in Latvia</vt:lpstr>
      <vt:lpstr>Restructuring culture in Latvia</vt:lpstr>
      <vt:lpstr>Legal Framework in Latvia</vt:lpstr>
      <vt:lpstr>Requirements for restructuring</vt:lpstr>
      <vt:lpstr>Misuse of restructuring</vt:lpstr>
      <vt:lpstr>Case study</vt:lpstr>
      <vt:lpstr>Case study</vt:lpstr>
      <vt:lpstr>Coffee Break</vt:lpstr>
      <vt:lpstr>Technical Session</vt:lpstr>
      <vt:lpstr>Session 6:  Strength of Insolvency Network</vt:lpstr>
      <vt:lpstr>The new status of Latvian Insolvency administrators</vt:lpstr>
      <vt:lpstr>From 2017</vt:lpstr>
      <vt:lpstr>First results:  </vt:lpstr>
      <vt:lpstr>Advantages of the novelties</vt:lpstr>
      <vt:lpstr>Présentation PowerPoint</vt:lpstr>
      <vt:lpstr>The clash between criminal procedure and insolvency in Romania</vt:lpstr>
      <vt:lpstr>Precautionary measures established during a criminal procedure</vt:lpstr>
      <vt:lpstr>Criminal seizure against the debtor’s assets</vt:lpstr>
      <vt:lpstr>Criminal seizure against the debtor’s assets</vt:lpstr>
      <vt:lpstr>In practice…</vt:lpstr>
      <vt:lpstr>Possible punishment?</vt:lpstr>
      <vt:lpstr>EECC Insolvency Laws:  A SWOT Analysis</vt:lpstr>
      <vt:lpstr>Présentation PowerPoint</vt:lpstr>
      <vt:lpstr>Présentation PowerPoint</vt:lpstr>
      <vt:lpstr>Présentation PowerPoint</vt:lpstr>
      <vt:lpstr>Présentation PowerPoint</vt:lpstr>
      <vt:lpstr>Présentation PowerPoint</vt:lpstr>
      <vt:lpstr>Closing Remarks  </vt:lpstr>
      <vt:lpstr>Young Members Group  Drinks Reception</vt:lpstr>
    </vt:vector>
  </TitlesOfParts>
  <Company>PNDesign</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Header here</dc:title>
  <dc:creator>Paul Newson</dc:creator>
  <cp:lastModifiedBy>Emmanuelle Inacio</cp:lastModifiedBy>
  <cp:revision>82</cp:revision>
  <cp:lastPrinted>2012-12-11T14:08:32Z</cp:lastPrinted>
  <dcterms:created xsi:type="dcterms:W3CDTF">2012-03-12T16:08:15Z</dcterms:created>
  <dcterms:modified xsi:type="dcterms:W3CDTF">2018-06-01T06:34:59Z</dcterms:modified>
</cp:coreProperties>
</file>