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4"/>
  </p:notesMasterIdLst>
  <p:handoutMasterIdLst>
    <p:handoutMasterId r:id="rId85"/>
  </p:handoutMasterIdLst>
  <p:sldIdLst>
    <p:sldId id="257" r:id="rId2"/>
    <p:sldId id="293" r:id="rId3"/>
    <p:sldId id="259" r:id="rId4"/>
    <p:sldId id="256" r:id="rId5"/>
    <p:sldId id="290" r:id="rId6"/>
    <p:sldId id="260" r:id="rId7"/>
    <p:sldId id="297" r:id="rId8"/>
    <p:sldId id="298" r:id="rId9"/>
    <p:sldId id="299" r:id="rId10"/>
    <p:sldId id="300" r:id="rId11"/>
    <p:sldId id="301" r:id="rId12"/>
    <p:sldId id="282" r:id="rId13"/>
    <p:sldId id="303" r:id="rId14"/>
    <p:sldId id="304" r:id="rId15"/>
    <p:sldId id="305" r:id="rId16"/>
    <p:sldId id="306" r:id="rId17"/>
    <p:sldId id="307" r:id="rId18"/>
    <p:sldId id="308" r:id="rId19"/>
    <p:sldId id="309" r:id="rId20"/>
    <p:sldId id="310" r:id="rId21"/>
    <p:sldId id="311" r:id="rId22"/>
    <p:sldId id="294" r:id="rId23"/>
    <p:sldId id="312" r:id="rId24"/>
    <p:sldId id="313" r:id="rId25"/>
    <p:sldId id="314" r:id="rId26"/>
    <p:sldId id="315" r:id="rId27"/>
    <p:sldId id="316" r:id="rId28"/>
    <p:sldId id="317" r:id="rId29"/>
    <p:sldId id="318" r:id="rId30"/>
    <p:sldId id="319" r:id="rId31"/>
    <p:sldId id="320" r:id="rId32"/>
    <p:sldId id="321" r:id="rId33"/>
    <p:sldId id="322" r:id="rId34"/>
    <p:sldId id="323" r:id="rId35"/>
    <p:sldId id="324" r:id="rId36"/>
    <p:sldId id="325" r:id="rId37"/>
    <p:sldId id="262" r:id="rId38"/>
    <p:sldId id="263" r:id="rId39"/>
    <p:sldId id="283" r:id="rId40"/>
    <p:sldId id="284" r:id="rId41"/>
    <p:sldId id="291" r:id="rId42"/>
    <p:sldId id="267" r:id="rId43"/>
    <p:sldId id="268" r:id="rId44"/>
    <p:sldId id="269" r:id="rId45"/>
    <p:sldId id="337" r:id="rId46"/>
    <p:sldId id="338" r:id="rId47"/>
    <p:sldId id="339" r:id="rId48"/>
    <p:sldId id="340" r:id="rId49"/>
    <p:sldId id="326" r:id="rId50"/>
    <p:sldId id="327" r:id="rId51"/>
    <p:sldId id="328" r:id="rId52"/>
    <p:sldId id="329" r:id="rId53"/>
    <p:sldId id="330" r:id="rId54"/>
    <p:sldId id="331" r:id="rId55"/>
    <p:sldId id="332" r:id="rId56"/>
    <p:sldId id="333" r:id="rId57"/>
    <p:sldId id="334" r:id="rId58"/>
    <p:sldId id="335" r:id="rId59"/>
    <p:sldId id="341" r:id="rId60"/>
    <p:sldId id="342" r:id="rId61"/>
    <p:sldId id="343" r:id="rId62"/>
    <p:sldId id="287" r:id="rId63"/>
    <p:sldId id="345" r:id="rId64"/>
    <p:sldId id="346" r:id="rId65"/>
    <p:sldId id="347" r:id="rId66"/>
    <p:sldId id="271" r:id="rId67"/>
    <p:sldId id="288" r:id="rId68"/>
    <p:sldId id="348" r:id="rId69"/>
    <p:sldId id="276" r:id="rId70"/>
    <p:sldId id="277" r:id="rId71"/>
    <p:sldId id="278" r:id="rId72"/>
    <p:sldId id="275" r:id="rId73"/>
    <p:sldId id="279" r:id="rId74"/>
    <p:sldId id="280" r:id="rId75"/>
    <p:sldId id="349" r:id="rId76"/>
    <p:sldId id="281" r:id="rId77"/>
    <p:sldId id="285" r:id="rId78"/>
    <p:sldId id="350" r:id="rId79"/>
    <p:sldId id="351" r:id="rId80"/>
    <p:sldId id="286" r:id="rId81"/>
    <p:sldId id="274" r:id="rId82"/>
    <p:sldId id="295" r:id="rId83"/>
  </p:sldIdLst>
  <p:sldSz cx="9144000" cy="6858000" type="screen4x3"/>
  <p:notesSz cx="7099300" cy="10234613"/>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14"/>
    <p:restoredTop sz="94674"/>
  </p:normalViewPr>
  <p:slideViewPr>
    <p:cSldViewPr snapToGrid="0" snapToObjects="1">
      <p:cViewPr varScale="1">
        <p:scale>
          <a:sx n="63" d="100"/>
          <a:sy n="63" d="100"/>
        </p:scale>
        <p:origin x="104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latin typeface="Calibri" pitchFamily="34" charset="0"/>
              </a:defRPr>
            </a:lvl1pPr>
          </a:lstStyle>
          <a:p>
            <a:endParaRPr lang="en-GB" dirty="0"/>
          </a:p>
        </p:txBody>
      </p:sp>
      <p:sp>
        <p:nvSpPr>
          <p:cNvPr id="6147" name="Rectangle 3"/>
          <p:cNvSpPr>
            <a:spLocks noGrp="1" noChangeArrowheads="1"/>
          </p:cNvSpPr>
          <p:nvPr>
            <p:ph type="dt" sz="quarter" idx="1"/>
          </p:nvPr>
        </p:nvSpPr>
        <p:spPr bwMode="auto">
          <a:xfrm>
            <a:off x="4021294"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latin typeface="Calibri" pitchFamily="34" charset="0"/>
              </a:defRPr>
            </a:lvl1pPr>
          </a:lstStyle>
          <a:p>
            <a:fld id="{D662CF7D-9659-4857-80BE-6826BF440663}" type="datetimeFigureOut">
              <a:rPr lang="en-GB"/>
              <a:pPr/>
              <a:t>16/10/2018</a:t>
            </a:fld>
            <a:endParaRPr lang="en-GB" dirty="0"/>
          </a:p>
        </p:txBody>
      </p:sp>
      <p:sp>
        <p:nvSpPr>
          <p:cNvPr id="6148" name="Rectangle 4"/>
          <p:cNvSpPr>
            <a:spLocks noGrp="1" noChangeArrowheads="1"/>
          </p:cNvSpPr>
          <p:nvPr>
            <p:ph type="ftr" sz="quarter" idx="2"/>
          </p:nvPr>
        </p:nvSpPr>
        <p:spPr bwMode="auto">
          <a:xfrm>
            <a:off x="0"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latin typeface="Calibri" pitchFamily="34" charset="0"/>
              </a:defRPr>
            </a:lvl1pPr>
          </a:lstStyle>
          <a:p>
            <a:endParaRPr lang="en-GB" dirty="0"/>
          </a:p>
        </p:txBody>
      </p:sp>
      <p:sp>
        <p:nvSpPr>
          <p:cNvPr id="6149" name="Rectangle 5"/>
          <p:cNvSpPr>
            <a:spLocks noGrp="1" noChangeArrowheads="1"/>
          </p:cNvSpPr>
          <p:nvPr>
            <p:ph type="sldNum" sz="quarter" idx="3"/>
          </p:nvPr>
        </p:nvSpPr>
        <p:spPr bwMode="auto">
          <a:xfrm>
            <a:off x="4021294"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latin typeface="Calibri" pitchFamily="34" charset="0"/>
              </a:defRPr>
            </a:lvl1pPr>
          </a:lstStyle>
          <a:p>
            <a:fld id="{EB47CDCA-B527-4647-881F-C0C6B5798073}" type="slidenum">
              <a:rPr lang="en-GB"/>
              <a:pPr/>
              <a:t>‹N°›</a:t>
            </a:fld>
            <a:endParaRPr lang="en-GB" dirty="0"/>
          </a:p>
        </p:txBody>
      </p:sp>
    </p:spTree>
    <p:extLst>
      <p:ext uri="{BB962C8B-B14F-4D97-AF65-F5344CB8AC3E}">
        <p14:creationId xmlns:p14="http://schemas.microsoft.com/office/powerpoint/2010/main" val="7077289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nl-NL" dirty="0"/>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8BB0F584-8F26-4C27-9A35-E5BEEAE1EBF0}" type="datetimeFigureOut">
              <a:rPr lang="nl-NL" smtClean="0"/>
              <a:pPr/>
              <a:t>16-10-2018</a:t>
            </a:fld>
            <a:endParaRPr lang="nl-NL" dirty="0"/>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nl-NL" dirty="0"/>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nl-NL" dirty="0"/>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2ECAE942-F0F1-4A63-BD90-6F83A09986A2}" type="slidenum">
              <a:rPr lang="nl-NL" smtClean="0"/>
              <a:pPr/>
              <a:t>‹N°›</a:t>
            </a:fld>
            <a:endParaRPr lang="nl-NL" dirty="0"/>
          </a:p>
        </p:txBody>
      </p:sp>
    </p:spTree>
    <p:extLst>
      <p:ext uri="{BB962C8B-B14F-4D97-AF65-F5344CB8AC3E}">
        <p14:creationId xmlns:p14="http://schemas.microsoft.com/office/powerpoint/2010/main" val="3488134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904951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233754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915397-3E6C-4046-9906-54676D7966B6}" type="slidenum">
              <a:rPr lang="en-US" smtClean="0"/>
              <a:t>13</a:t>
            </a:fld>
            <a:endParaRPr lang="en-US"/>
          </a:p>
        </p:txBody>
      </p:sp>
    </p:spTree>
    <p:extLst>
      <p:ext uri="{BB962C8B-B14F-4D97-AF65-F5344CB8AC3E}">
        <p14:creationId xmlns:p14="http://schemas.microsoft.com/office/powerpoint/2010/main" val="8695297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číslo snímku 3"/>
          <p:cNvSpPr>
            <a:spLocks noGrp="1"/>
          </p:cNvSpPr>
          <p:nvPr>
            <p:ph type="sldNum" sz="quarter" idx="10"/>
          </p:nvPr>
        </p:nvSpPr>
        <p:spPr/>
        <p:txBody>
          <a:bodyPr/>
          <a:lstStyle/>
          <a:p>
            <a:endParaRPr lang="cs-CZ"/>
          </a:p>
        </p:txBody>
      </p:sp>
    </p:spTree>
    <p:extLst>
      <p:ext uri="{BB962C8B-B14F-4D97-AF65-F5344CB8AC3E}">
        <p14:creationId xmlns:p14="http://schemas.microsoft.com/office/powerpoint/2010/main" val="194172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číslo snímku 3"/>
          <p:cNvSpPr>
            <a:spLocks noGrp="1"/>
          </p:cNvSpPr>
          <p:nvPr>
            <p:ph type="sldNum" sz="quarter" idx="10"/>
          </p:nvPr>
        </p:nvSpPr>
        <p:spPr/>
        <p:txBody>
          <a:bodyPr/>
          <a:lstStyle/>
          <a:p>
            <a:endParaRPr lang="cs-CZ"/>
          </a:p>
        </p:txBody>
      </p:sp>
    </p:spTree>
    <p:extLst>
      <p:ext uri="{BB962C8B-B14F-4D97-AF65-F5344CB8AC3E}">
        <p14:creationId xmlns:p14="http://schemas.microsoft.com/office/powerpoint/2010/main" val="1159384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číslo snímku 3"/>
          <p:cNvSpPr>
            <a:spLocks noGrp="1"/>
          </p:cNvSpPr>
          <p:nvPr>
            <p:ph type="sldNum" sz="quarter" idx="10"/>
          </p:nvPr>
        </p:nvSpPr>
        <p:spPr/>
        <p:txBody>
          <a:bodyPr/>
          <a:lstStyle/>
          <a:p>
            <a:endParaRPr lang="cs-CZ"/>
          </a:p>
        </p:txBody>
      </p:sp>
    </p:spTree>
    <p:extLst>
      <p:ext uri="{BB962C8B-B14F-4D97-AF65-F5344CB8AC3E}">
        <p14:creationId xmlns:p14="http://schemas.microsoft.com/office/powerpoint/2010/main" val="2793383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4830114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7203027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09003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782147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7664954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8330966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46790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835921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1241783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009054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667630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270009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52106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62726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4233732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34218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8355786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Zástupný symbol pro obrázek snímku 1"/>
          <p:cNvSpPr>
            <a:spLocks noGrp="1" noRot="1" noChangeAspect="1"/>
          </p:cNvSpPr>
          <p:nvPr>
            <p:ph type="sldImg"/>
          </p:nvPr>
        </p:nvSpPr>
        <p:spPr bwMode="auto">
          <a:noFill/>
          <a:ln>
            <a:solidFill>
              <a:srgbClr val="000000"/>
            </a:solidFill>
            <a:miter lim="800000"/>
            <a:headEnd/>
            <a:tailEnd/>
          </a:ln>
        </p:spPr>
      </p:sp>
      <p:sp>
        <p:nvSpPr>
          <p:cNvPr id="9218"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a:p>
        </p:txBody>
      </p:sp>
      <p:sp>
        <p:nvSpPr>
          <p:cNvPr id="7171" name="Zástupný symbol pro číslo snímku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cs-CZ">
              <a:cs typeface="Arial" charset="0"/>
            </a:endParaRPr>
          </a:p>
        </p:txBody>
      </p:sp>
    </p:spTree>
    <p:extLst>
      <p:ext uri="{BB962C8B-B14F-4D97-AF65-F5344CB8AC3E}">
        <p14:creationId xmlns:p14="http://schemas.microsoft.com/office/powerpoint/2010/main" val="1976732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1266"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a:p>
        </p:txBody>
      </p:sp>
      <p:sp>
        <p:nvSpPr>
          <p:cNvPr id="7171" name="Zástupný symbol pro číslo snímku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endParaRPr lang="cs-CZ" sz="1200">
              <a:latin typeface="+mn-lt"/>
            </a:endParaRPr>
          </a:p>
        </p:txBody>
      </p:sp>
    </p:spTree>
    <p:extLst>
      <p:ext uri="{BB962C8B-B14F-4D97-AF65-F5344CB8AC3E}">
        <p14:creationId xmlns:p14="http://schemas.microsoft.com/office/powerpoint/2010/main" val="7496941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314"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a:p>
        </p:txBody>
      </p:sp>
      <p:sp>
        <p:nvSpPr>
          <p:cNvPr id="7171" name="Zástupný symbol pro číslo snímku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endParaRPr lang="cs-CZ" sz="1200">
              <a:latin typeface="+mn-lt"/>
            </a:endParaRPr>
          </a:p>
        </p:txBody>
      </p:sp>
    </p:spTree>
    <p:extLst>
      <p:ext uri="{BB962C8B-B14F-4D97-AF65-F5344CB8AC3E}">
        <p14:creationId xmlns:p14="http://schemas.microsoft.com/office/powerpoint/2010/main" val="3078059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2721331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949456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178151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4099619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3257006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3497764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915363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93137150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672792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67806987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85486097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09318444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4928134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36016403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8992128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35939011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978015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9668844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1701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endParaRPr lang="en-US"/>
          </a:p>
        </p:txBody>
      </p:sp>
      <p:sp>
        <p:nvSpPr>
          <p:cNvPr id="1027" name="Text Placeholder 2"/>
          <p:cNvSpPr>
            <a:spLocks noGrp="1"/>
          </p:cNvSpPr>
          <p:nvPr>
            <p:ph type="body" idx="1"/>
          </p:nvPr>
        </p:nvSpPr>
        <p:spPr bwMode="auto">
          <a:xfrm>
            <a:off x="457200" y="3027363"/>
            <a:ext cx="8229600" cy="31511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0" y="0"/>
            <a:ext cx="9144000" cy="1353312"/>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50" r:id="rId1"/>
    <p:sldLayoutId id="2147483649" r:id="rId2"/>
    <p:sldLayoutId id="2147483651" r:id="rId3"/>
  </p:sldLayoutIdLst>
  <p:hf sldNum="0" hdr="0" ftr="0" dt="0"/>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23.jpeg"/></Relationships>
</file>

<file path=ppt/slides/_rels/slide21.xml.rels><?xml version="1.0" encoding="UTF-8" standalone="yes"?>
<Relationships xmlns="http://schemas.openxmlformats.org/package/2006/relationships"><Relationship Id="rId2" Type="http://schemas.openxmlformats.org/officeDocument/2006/relationships/hyperlink" Target="http://www.europe1.fr/international/brexit-lue-prete-a-offrir-a-londres-laccord-commercial-le-plus-ambitieux-3497642"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5.tif"/><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hyperlink" Target="https://www.loc.gov/law/help/intelligence-activities/europeanunion.php"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hyperlink" Target="https://www.bfna.org/research/echos-of-history-understanding-german-data-protection/" TargetMode="External"/></Relationships>
</file>

<file path=ppt/slides/_rels/slide75.xml.rels><?xml version="1.0" encoding="UTF-8" standalone="yes"?>
<Relationships xmlns="http://schemas.openxmlformats.org/package/2006/relationships"><Relationship Id="rId3" Type="http://schemas.openxmlformats.org/officeDocument/2006/relationships/hyperlink" Target="https://www.goethe.de/en/kul/med/20849366.html"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hyperlink" Target="https://commons.wikimedia.org/wiki/Commons:Country_specific_consent_requirements" TargetMode="External"/></Relationships>
</file>

<file path=ppt/slides/_rels/slide76.xml.rels><?xml version="1.0" encoding="UTF-8" standalone="yes"?>
<Relationships xmlns="http://schemas.openxmlformats.org/package/2006/relationships"><Relationship Id="rId3" Type="http://schemas.openxmlformats.org/officeDocument/2006/relationships/hyperlink" Target="https://en.wikipedia.org/wiki/Gordon_Novel" TargetMode="External"/><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hyperlink" Target="https://en.wikipedia.org/wiki/Jonathan_Rees" TargetMode="External"/></Relationships>
</file>

<file path=ppt/slides/_rels/slide77.xml.rels><?xml version="1.0" encoding="UTF-8" standalone="yes"?>
<Relationships xmlns="http://schemas.openxmlformats.org/package/2006/relationships"><Relationship Id="rId3" Type="http://schemas.openxmlformats.org/officeDocument/2006/relationships/hyperlink" Target="http://www.abajournal.com/news/article/arkansas_lawyer_is_reprimanded_over_use_of_private_investigators_who_misrep" TargetMode="External"/><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hyperlink" Target="http://www.abajournal.com/news/article/investigator_pleads_guilty_to_bribing_da_staffers_in_exchange_for_favorable/" TargetMode="External"/></Relationships>
</file>

<file path=ppt/slides/_rels/slide78.xml.rels><?xml version="1.0" encoding="UTF-8" standalone="yes"?>
<Relationships xmlns="http://schemas.openxmlformats.org/package/2006/relationships"><Relationship Id="rId3" Type="http://schemas.openxmlformats.org/officeDocument/2006/relationships/hyperlink" Target="http://www.abajournal.com/news/article/private_detective_accused_of_setting_up_divorcing_men_for_duis_with_help_of/" TargetMode="External"/><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a:spLocks noChangeArrowheads="1"/>
          </p:cNvSpPr>
          <p:nvPr/>
        </p:nvSpPr>
        <p:spPr bwMode="auto">
          <a:xfrm>
            <a:off x="306388" y="1511480"/>
            <a:ext cx="8531225"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b="1" dirty="0">
                <a:latin typeface="Calibri"/>
                <a:cs typeface="Calibri"/>
              </a:rPr>
              <a:t>Our grateful thanks go to our 2018 Annual Congress Sponsors</a:t>
            </a:r>
          </a:p>
        </p:txBody>
      </p:sp>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3982" y="1954226"/>
            <a:ext cx="8096036" cy="4903774"/>
          </a:xfrm>
          <a:prstGeom prst="rect">
            <a:avLst/>
          </a:prstGeom>
        </p:spPr>
      </p:pic>
    </p:spTree>
    <p:extLst>
      <p:ext uri="{BB962C8B-B14F-4D97-AF65-F5344CB8AC3E}">
        <p14:creationId xmlns:p14="http://schemas.microsoft.com/office/powerpoint/2010/main" val="2187229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2422" y="4888326"/>
            <a:ext cx="2386664" cy="988738"/>
          </a:xfrm>
          <a:prstGeom prst="rect">
            <a:avLst/>
          </a:prstGeom>
        </p:spPr>
      </p:pic>
      <p:sp>
        <p:nvSpPr>
          <p:cNvPr id="3" name="Subtitle 2"/>
          <p:cNvSpPr>
            <a:spLocks noGrp="1"/>
          </p:cNvSpPr>
          <p:nvPr>
            <p:ph type="subTitle" idx="1"/>
          </p:nvPr>
        </p:nvSpPr>
        <p:spPr>
          <a:xfrm>
            <a:off x="342422" y="2062190"/>
            <a:ext cx="5607274" cy="1908432"/>
          </a:xfrm>
        </p:spPr>
        <p:txBody>
          <a:bodyPr rtlCol="0">
            <a:noAutofit/>
          </a:bodyPr>
          <a:lstStyle/>
          <a:p>
            <a:pPr>
              <a:defRPr/>
            </a:pPr>
            <a:r>
              <a:rPr lang="en-US" sz="3600" b="1" dirty="0">
                <a:solidFill>
                  <a:srgbClr val="000000"/>
                </a:solidFill>
              </a:rPr>
              <a:t>Athens Congress App available at: </a:t>
            </a:r>
          </a:p>
          <a:p>
            <a:pPr>
              <a:defRPr/>
            </a:pPr>
            <a:r>
              <a:rPr lang="en-US" b="1" dirty="0" err="1">
                <a:solidFill>
                  <a:srgbClr val="000000"/>
                </a:solidFill>
              </a:rPr>
              <a:t>crowdcomms.com</a:t>
            </a:r>
            <a:r>
              <a:rPr lang="en-US" b="1" dirty="0">
                <a:solidFill>
                  <a:srgbClr val="000000"/>
                </a:solidFill>
              </a:rPr>
              <a:t>/insolea2018</a:t>
            </a:r>
          </a:p>
        </p:txBody>
      </p:sp>
      <p:sp>
        <p:nvSpPr>
          <p:cNvPr id="5" name="Subtitle 2"/>
          <p:cNvSpPr txBox="1">
            <a:spLocks/>
          </p:cNvSpPr>
          <p:nvPr/>
        </p:nvSpPr>
        <p:spPr>
          <a:xfrm>
            <a:off x="535461" y="4222552"/>
            <a:ext cx="5306540" cy="829274"/>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lang="en-US" sz="2400" b="1" i="1" dirty="0">
                <a:solidFill>
                  <a:srgbClr val="000000"/>
                </a:solidFill>
              </a:rPr>
              <a:t>App Kindly Sponsored by:</a:t>
            </a:r>
          </a:p>
        </p:txBody>
      </p:sp>
      <p:sp>
        <p:nvSpPr>
          <p:cNvPr id="6" name="TextBox 2"/>
          <p:cNvSpPr txBox="1">
            <a:spLocks noChangeArrowheads="1"/>
          </p:cNvSpPr>
          <p:nvPr/>
        </p:nvSpPr>
        <p:spPr bwMode="auto">
          <a:xfrm>
            <a:off x="881715" y="6019405"/>
            <a:ext cx="1707504"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500" b="1" dirty="0" err="1">
                <a:latin typeface="Calibri" charset="0"/>
                <a:ea typeface="Calibri" charset="0"/>
                <a:cs typeface="Calibri" charset="0"/>
              </a:rPr>
              <a:t>www.citr.ro</a:t>
            </a:r>
            <a:endParaRPr lang="en-US" sz="1500" b="1" dirty="0">
              <a:latin typeface="Calibri" charset="0"/>
              <a:ea typeface="Calibri" charset="0"/>
              <a:cs typeface="Calibri" charset="0"/>
            </a:endParaRPr>
          </a:p>
        </p:txBody>
      </p:sp>
      <p:sp>
        <p:nvSpPr>
          <p:cNvPr id="9" name="TextBox 2"/>
          <p:cNvSpPr txBox="1">
            <a:spLocks noChangeArrowheads="1"/>
          </p:cNvSpPr>
          <p:nvPr/>
        </p:nvSpPr>
        <p:spPr bwMode="auto">
          <a:xfrm>
            <a:off x="3770054" y="6019404"/>
            <a:ext cx="1707504"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500" b="1" dirty="0" err="1">
                <a:latin typeface="Calibri" charset="0"/>
                <a:ea typeface="Calibri" charset="0"/>
                <a:cs typeface="Calibri" charset="0"/>
              </a:rPr>
              <a:t>www.schubra.de</a:t>
            </a:r>
            <a:endParaRPr lang="en-US" sz="1500" b="1" dirty="0">
              <a:latin typeface="Calibri" charset="0"/>
              <a:ea typeface="Calibri" charset="0"/>
              <a:cs typeface="Calibri" charset="0"/>
            </a:endParaRPr>
          </a:p>
        </p:txBody>
      </p:sp>
      <p:pic>
        <p:nvPicPr>
          <p:cNvPr id="12" name="Picture 11" descr="Schubra Logo copy.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256726" y="5193646"/>
            <a:ext cx="2692970" cy="378098"/>
          </a:xfrm>
          <a:prstGeom prst="rect">
            <a:avLst/>
          </a:prstGeom>
        </p:spPr>
      </p:pic>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05931" y="1643866"/>
            <a:ext cx="2633720" cy="5085708"/>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25555" y="4888325"/>
            <a:ext cx="2819824" cy="988739"/>
          </a:xfrm>
          <a:prstGeom prst="rect">
            <a:avLst/>
          </a:prstGeom>
        </p:spPr>
      </p:pic>
    </p:spTree>
    <p:extLst>
      <p:ext uri="{BB962C8B-B14F-4D97-AF65-F5344CB8AC3E}">
        <p14:creationId xmlns:p14="http://schemas.microsoft.com/office/powerpoint/2010/main" val="1174059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Morning Technical Session</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759450"/>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www.hoche-avocats.com</a:t>
            </a:r>
            <a:endParaRPr lang="en-US" sz="1800" dirty="0">
              <a:latin typeface="Verdana" charset="0"/>
              <a:cs typeface="Verdan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02658" y="3932185"/>
            <a:ext cx="5938684" cy="1725930"/>
          </a:xfrm>
          <a:prstGeom prst="rect">
            <a:avLst/>
          </a:prstGeom>
        </p:spPr>
      </p:pic>
    </p:spTree>
    <p:extLst>
      <p:ext uri="{BB962C8B-B14F-4D97-AF65-F5344CB8AC3E}">
        <p14:creationId xmlns:p14="http://schemas.microsoft.com/office/powerpoint/2010/main" val="3977408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805613"/>
            <a:ext cx="7772400" cy="1838425"/>
          </a:xfrm>
        </p:spPr>
        <p:txBody>
          <a:bodyPr/>
          <a:lstStyle/>
          <a:p>
            <a:br>
              <a:rPr lang="en-GB" sz="4800" dirty="0"/>
            </a:br>
            <a:r>
              <a:rPr lang="en-GB" sz="4800" b="1" dirty="0"/>
              <a:t>Opening remarks </a:t>
            </a:r>
            <a:br>
              <a:rPr lang="en-GB" sz="4800" b="1" dirty="0"/>
            </a:br>
            <a:r>
              <a:rPr lang="en-GB" sz="4800" b="1" dirty="0"/>
              <a:t>of the Annual Congress</a:t>
            </a:r>
            <a:br>
              <a:rPr lang="en-GB" sz="4800" dirty="0"/>
            </a:br>
            <a:br>
              <a:rPr lang="en-GB" sz="4800" dirty="0"/>
            </a:br>
            <a:endParaRPr lang="en-US" sz="4800" dirty="0"/>
          </a:p>
        </p:txBody>
      </p:sp>
      <p:sp>
        <p:nvSpPr>
          <p:cNvPr id="3" name="Subtitle 2"/>
          <p:cNvSpPr>
            <a:spLocks noGrp="1"/>
          </p:cNvSpPr>
          <p:nvPr>
            <p:ph type="subTitle" idx="1"/>
          </p:nvPr>
        </p:nvSpPr>
        <p:spPr>
          <a:xfrm>
            <a:off x="226542" y="3278842"/>
            <a:ext cx="8663458" cy="1752600"/>
          </a:xfrm>
        </p:spPr>
        <p:txBody>
          <a:bodyPr rtlCol="0">
            <a:noAutofit/>
          </a:bodyPr>
          <a:lstStyle/>
          <a:p>
            <a:pPr fontAlgn="auto">
              <a:spcBef>
                <a:spcPts val="0"/>
              </a:spcBef>
              <a:spcAft>
                <a:spcPts val="1200"/>
              </a:spcAft>
              <a:defRPr/>
            </a:pPr>
            <a:r>
              <a:rPr lang="en-GB" sz="2800" b="1" dirty="0">
                <a:solidFill>
                  <a:srgbClr val="000000"/>
                </a:solidFill>
              </a:rPr>
              <a:t>Congress Facilitator: </a:t>
            </a:r>
            <a:br>
              <a:rPr lang="en-GB" sz="2800" b="1" dirty="0">
                <a:solidFill>
                  <a:srgbClr val="000000"/>
                </a:solidFill>
              </a:rPr>
            </a:br>
            <a:r>
              <a:rPr lang="en-GB" sz="2800" dirty="0">
                <a:solidFill>
                  <a:srgbClr val="000000"/>
                </a:solidFill>
              </a:rPr>
              <a:t>Frank Tschentscher (Schultze &amp; Braun, Germany)</a:t>
            </a:r>
          </a:p>
          <a:p>
            <a:pPr fontAlgn="auto">
              <a:spcBef>
                <a:spcPts val="0"/>
              </a:spcBef>
              <a:spcAft>
                <a:spcPts val="1200"/>
              </a:spcAft>
              <a:defRPr/>
            </a:pPr>
            <a:r>
              <a:rPr lang="en-GB" sz="2800" dirty="0">
                <a:solidFill>
                  <a:srgbClr val="000000"/>
                </a:solidFill>
              </a:rPr>
              <a:t>	</a:t>
            </a:r>
            <a:r>
              <a:rPr lang="en-GB" sz="2800" b="1" dirty="0">
                <a:solidFill>
                  <a:srgbClr val="000000"/>
                </a:solidFill>
              </a:rPr>
              <a:t>Co-Chairs: </a:t>
            </a:r>
            <a:br>
              <a:rPr lang="en-GB" sz="2800" dirty="0">
                <a:solidFill>
                  <a:srgbClr val="000000"/>
                </a:solidFill>
              </a:rPr>
            </a:br>
            <a:r>
              <a:rPr lang="en-GB" sz="2800" dirty="0">
                <a:solidFill>
                  <a:srgbClr val="000000"/>
                </a:solidFill>
              </a:rPr>
              <a:t> Frank Tschentscher (Schultze &amp; Braun, Germany)</a:t>
            </a:r>
            <a:br>
              <a:rPr lang="en-GB" sz="2800" dirty="0">
                <a:solidFill>
                  <a:srgbClr val="000000"/>
                </a:solidFill>
              </a:rPr>
            </a:br>
            <a:r>
              <a:rPr lang="en-GB" sz="2800" dirty="0">
                <a:solidFill>
                  <a:srgbClr val="000000"/>
                </a:solidFill>
              </a:rPr>
              <a:t>George B. Bazinas (Bazinas Law Firm, Greece) </a:t>
            </a:r>
          </a:p>
          <a:p>
            <a:pPr fontAlgn="auto">
              <a:spcBef>
                <a:spcPts val="0"/>
              </a:spcBef>
              <a:spcAft>
                <a:spcPts val="1200"/>
              </a:spcAft>
              <a:defRPr/>
            </a:pPr>
            <a:r>
              <a:rPr lang="en-GB" sz="2800" b="1" dirty="0">
                <a:solidFill>
                  <a:srgbClr val="000000"/>
                </a:solidFill>
              </a:rPr>
              <a:t>President of INSOL Europe: </a:t>
            </a:r>
            <a:br>
              <a:rPr lang="en-GB" sz="2800" b="1" dirty="0">
                <a:solidFill>
                  <a:srgbClr val="000000"/>
                </a:solidFill>
              </a:rPr>
            </a:br>
            <a:r>
              <a:rPr lang="en-GB" sz="2800" dirty="0">
                <a:solidFill>
                  <a:srgbClr val="000000"/>
                </a:solidFill>
              </a:rPr>
              <a:t> Radu Lotrean (President of INSOL Europe/CITR, Romania)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576794"/>
            <a:ext cx="7772400" cy="1838425"/>
          </a:xfrm>
        </p:spPr>
        <p:txBody>
          <a:bodyPr/>
          <a:lstStyle/>
          <a:p>
            <a:r>
              <a:rPr lang="en-GB" sz="4800" b="1" dirty="0"/>
              <a:t>Keynote speaker: </a:t>
            </a:r>
            <a:br>
              <a:rPr lang="en-GB" sz="4800" b="1" dirty="0"/>
            </a:br>
            <a:r>
              <a:rPr lang="en-GB" sz="4800" b="1" dirty="0"/>
              <a:t> Prof. Evangelos Venizelos</a:t>
            </a:r>
            <a:endParaRPr lang="en-US" sz="4800" b="1" dirty="0"/>
          </a:p>
        </p:txBody>
      </p:sp>
      <p:sp>
        <p:nvSpPr>
          <p:cNvPr id="3" name="Subtitle 2"/>
          <p:cNvSpPr>
            <a:spLocks noGrp="1"/>
          </p:cNvSpPr>
          <p:nvPr>
            <p:ph type="subTitle" idx="1"/>
          </p:nvPr>
        </p:nvSpPr>
        <p:spPr>
          <a:xfrm>
            <a:off x="171621" y="3418644"/>
            <a:ext cx="8800757" cy="2162849"/>
          </a:xfrm>
        </p:spPr>
        <p:txBody>
          <a:bodyPr rtlCol="0">
            <a:noAutofit/>
          </a:bodyPr>
          <a:lstStyle/>
          <a:p>
            <a:pPr marL="342900" indent="-342900" algn="l" fontAlgn="auto">
              <a:spcBef>
                <a:spcPts val="0"/>
              </a:spcBef>
              <a:spcAft>
                <a:spcPts val="0"/>
              </a:spcAft>
              <a:buFont typeface="Arial" charset="0"/>
              <a:buChar char="•"/>
              <a:defRPr/>
            </a:pPr>
            <a:r>
              <a:rPr lang="en-GB" sz="1800" dirty="0">
                <a:solidFill>
                  <a:srgbClr val="000000"/>
                </a:solidFill>
              </a:rPr>
              <a:t>Professor of Constitutional Law at the Aristotle University of Thessaloniki</a:t>
            </a:r>
          </a:p>
          <a:p>
            <a:pPr marL="342900" indent="-342900" algn="l" fontAlgn="auto">
              <a:spcBef>
                <a:spcPts val="0"/>
              </a:spcBef>
              <a:spcAft>
                <a:spcPts val="0"/>
              </a:spcAft>
              <a:buFont typeface="Arial" charset="0"/>
              <a:buChar char="•"/>
              <a:defRPr/>
            </a:pPr>
            <a:r>
              <a:rPr lang="en-GB" sz="1800" dirty="0">
                <a:solidFill>
                  <a:srgbClr val="000000"/>
                </a:solidFill>
              </a:rPr>
              <a:t>Member of the Hellenic Parliament</a:t>
            </a:r>
          </a:p>
          <a:p>
            <a:pPr marL="342900" indent="-342900" algn="l" fontAlgn="auto">
              <a:spcBef>
                <a:spcPts val="0"/>
              </a:spcBef>
              <a:spcAft>
                <a:spcPts val="0"/>
              </a:spcAft>
              <a:buFont typeface="Arial" charset="0"/>
              <a:buChar char="•"/>
              <a:defRPr/>
            </a:pPr>
            <a:r>
              <a:rPr lang="en-GB" sz="1800" dirty="0">
                <a:solidFill>
                  <a:srgbClr val="000000"/>
                </a:solidFill>
              </a:rPr>
              <a:t>1993-95 Minister for Press and Mass Media - Government Spokesman</a:t>
            </a:r>
          </a:p>
          <a:p>
            <a:pPr marL="342900" indent="-342900" algn="l" fontAlgn="auto">
              <a:spcBef>
                <a:spcPts val="0"/>
              </a:spcBef>
              <a:spcAft>
                <a:spcPts val="0"/>
              </a:spcAft>
              <a:buFont typeface="Arial" charset="0"/>
              <a:buChar char="•"/>
              <a:defRPr/>
            </a:pPr>
            <a:r>
              <a:rPr lang="en-GB" sz="1800" dirty="0">
                <a:solidFill>
                  <a:srgbClr val="000000"/>
                </a:solidFill>
              </a:rPr>
              <a:t>1995-96 Minister for Transport and Communications</a:t>
            </a:r>
          </a:p>
          <a:p>
            <a:pPr marL="342900" indent="-342900" algn="l" fontAlgn="auto">
              <a:spcBef>
                <a:spcPts val="0"/>
              </a:spcBef>
              <a:spcAft>
                <a:spcPts val="0"/>
              </a:spcAft>
              <a:buFont typeface="Arial" charset="0"/>
              <a:buChar char="•"/>
              <a:defRPr/>
            </a:pPr>
            <a:r>
              <a:rPr lang="en-GB" sz="1800" dirty="0">
                <a:solidFill>
                  <a:srgbClr val="000000"/>
                </a:solidFill>
              </a:rPr>
              <a:t>1996 Minister for Justice</a:t>
            </a:r>
          </a:p>
          <a:p>
            <a:pPr marL="342900" indent="-342900" algn="l" fontAlgn="auto">
              <a:spcBef>
                <a:spcPts val="0"/>
              </a:spcBef>
              <a:spcAft>
                <a:spcPts val="0"/>
              </a:spcAft>
              <a:buFont typeface="Arial" charset="0"/>
              <a:buChar char="•"/>
              <a:defRPr/>
            </a:pPr>
            <a:r>
              <a:rPr lang="en-GB" sz="1800" dirty="0">
                <a:solidFill>
                  <a:srgbClr val="000000"/>
                </a:solidFill>
              </a:rPr>
              <a:t>1996-99 Minister for Culture &amp; Sports</a:t>
            </a:r>
          </a:p>
          <a:p>
            <a:pPr marL="342900" indent="-342900" algn="l" fontAlgn="auto">
              <a:spcBef>
                <a:spcPts val="0"/>
              </a:spcBef>
              <a:spcAft>
                <a:spcPts val="0"/>
              </a:spcAft>
              <a:buFont typeface="Arial" charset="0"/>
              <a:buChar char="•"/>
              <a:defRPr/>
            </a:pPr>
            <a:r>
              <a:rPr lang="en-GB" sz="1800" dirty="0">
                <a:solidFill>
                  <a:srgbClr val="000000"/>
                </a:solidFill>
              </a:rPr>
              <a:t>1999-2000 Minister for Development, Energy, Industry, Trade, Tourism and Technology</a:t>
            </a:r>
          </a:p>
          <a:p>
            <a:pPr marL="342900" indent="-342900" algn="l" fontAlgn="auto">
              <a:spcBef>
                <a:spcPts val="0"/>
              </a:spcBef>
              <a:spcAft>
                <a:spcPts val="0"/>
              </a:spcAft>
              <a:buFont typeface="Arial" charset="0"/>
              <a:buChar char="•"/>
              <a:defRPr/>
            </a:pPr>
            <a:r>
              <a:rPr lang="en-GB" sz="1800" dirty="0">
                <a:solidFill>
                  <a:srgbClr val="000000"/>
                </a:solidFill>
              </a:rPr>
              <a:t>2000-04 Minister for Culture &amp; Sports</a:t>
            </a:r>
          </a:p>
          <a:p>
            <a:pPr marL="342900" indent="-342900" algn="l" fontAlgn="auto">
              <a:spcBef>
                <a:spcPts val="0"/>
              </a:spcBef>
              <a:spcAft>
                <a:spcPts val="0"/>
              </a:spcAft>
              <a:buFont typeface="Arial" charset="0"/>
              <a:buChar char="•"/>
              <a:defRPr/>
            </a:pPr>
            <a:r>
              <a:rPr lang="en-GB" sz="1800" dirty="0">
                <a:solidFill>
                  <a:srgbClr val="000000"/>
                </a:solidFill>
              </a:rPr>
              <a:t>2009-11 Minister for National Defence</a:t>
            </a:r>
          </a:p>
          <a:p>
            <a:pPr marL="342900" indent="-342900" algn="l" fontAlgn="auto">
              <a:spcBef>
                <a:spcPts val="0"/>
              </a:spcBef>
              <a:spcAft>
                <a:spcPts val="0"/>
              </a:spcAft>
              <a:buFont typeface="Arial" charset="0"/>
              <a:buChar char="•"/>
              <a:defRPr/>
            </a:pPr>
            <a:r>
              <a:rPr lang="en-GB" sz="1800" dirty="0">
                <a:solidFill>
                  <a:srgbClr val="000000"/>
                </a:solidFill>
              </a:rPr>
              <a:t>2011-12 Deputy Prime Minister and Finance Minister</a:t>
            </a:r>
          </a:p>
          <a:p>
            <a:pPr marL="342900" indent="-342900" algn="l" fontAlgn="auto">
              <a:spcBef>
                <a:spcPts val="0"/>
              </a:spcBef>
              <a:spcAft>
                <a:spcPts val="0"/>
              </a:spcAft>
              <a:buFont typeface="Arial" charset="0"/>
              <a:buChar char="•"/>
              <a:defRPr/>
            </a:pPr>
            <a:r>
              <a:rPr lang="en-GB" sz="1800" dirty="0">
                <a:solidFill>
                  <a:srgbClr val="000000"/>
                </a:solidFill>
              </a:rPr>
              <a:t>Former Deputy Prime Minister and Former Minister of Foreign Affairs of Greece</a:t>
            </a:r>
          </a:p>
        </p:txBody>
      </p:sp>
    </p:spTree>
    <p:extLst>
      <p:ext uri="{BB962C8B-B14F-4D97-AF65-F5344CB8AC3E}">
        <p14:creationId xmlns:p14="http://schemas.microsoft.com/office/powerpoint/2010/main" val="397104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843383"/>
            <a:ext cx="7772400" cy="1838425"/>
          </a:xfrm>
        </p:spPr>
        <p:txBody>
          <a:bodyPr/>
          <a:lstStyle/>
          <a:p>
            <a:r>
              <a:rPr lang="en-GB" b="1" dirty="0"/>
              <a:t>The Holy Grail of Greek Insolvency Law</a:t>
            </a:r>
            <a:endParaRPr lang="en-US" b="1" dirty="0"/>
          </a:p>
        </p:txBody>
      </p:sp>
      <p:sp>
        <p:nvSpPr>
          <p:cNvPr id="3" name="Subtitle 2"/>
          <p:cNvSpPr>
            <a:spLocks noGrp="1"/>
          </p:cNvSpPr>
          <p:nvPr>
            <p:ph type="subTitle" idx="1"/>
          </p:nvPr>
        </p:nvSpPr>
        <p:spPr>
          <a:xfrm>
            <a:off x="308225" y="4137286"/>
            <a:ext cx="8517276" cy="1752600"/>
          </a:xfrm>
        </p:spPr>
        <p:txBody>
          <a:bodyPr rtlCol="0">
            <a:noAutofit/>
          </a:bodyPr>
          <a:lstStyle/>
          <a:p>
            <a:pPr fontAlgn="auto">
              <a:spcBef>
                <a:spcPts val="0"/>
              </a:spcBef>
              <a:spcAft>
                <a:spcPts val="1200"/>
              </a:spcAft>
              <a:defRPr/>
            </a:pPr>
            <a:r>
              <a:rPr lang="en-GB" sz="2400" dirty="0">
                <a:solidFill>
                  <a:srgbClr val="000000"/>
                </a:solidFill>
              </a:rPr>
              <a:t>Moderator: George B. Bazinas (Bazinas Law Firm, Greece)</a:t>
            </a:r>
          </a:p>
          <a:p>
            <a:pPr fontAlgn="auto">
              <a:spcBef>
                <a:spcPts val="0"/>
              </a:spcBef>
              <a:spcAft>
                <a:spcPts val="1200"/>
              </a:spcAft>
              <a:defRPr/>
            </a:pPr>
            <a:r>
              <a:rPr lang="en-GB" sz="2400" dirty="0">
                <a:solidFill>
                  <a:srgbClr val="000000"/>
                </a:solidFill>
              </a:rPr>
              <a:t>Giorgio Cherubini (EXP, Italy)</a:t>
            </a:r>
          </a:p>
          <a:p>
            <a:pPr fontAlgn="auto">
              <a:spcBef>
                <a:spcPts val="0"/>
              </a:spcBef>
              <a:spcAft>
                <a:spcPts val="1200"/>
              </a:spcAft>
              <a:defRPr/>
            </a:pPr>
            <a:r>
              <a:rPr lang="en-GB" sz="2400" dirty="0">
                <a:solidFill>
                  <a:srgbClr val="000000"/>
                </a:solidFill>
              </a:rPr>
              <a:t>Agustín Bou (Jausas, Spain)</a:t>
            </a:r>
          </a:p>
          <a:p>
            <a:pPr fontAlgn="auto">
              <a:spcBef>
                <a:spcPts val="0"/>
              </a:spcBef>
              <a:spcAft>
                <a:spcPts val="1200"/>
              </a:spcAft>
              <a:defRPr/>
            </a:pPr>
            <a:r>
              <a:rPr lang="en-GB" sz="2400" dirty="0">
                <a:solidFill>
                  <a:srgbClr val="000000"/>
                </a:solidFill>
              </a:rPr>
              <a:t>David </a:t>
            </a:r>
            <a:r>
              <a:rPr lang="en-GB" sz="2400" dirty="0" err="1">
                <a:solidFill>
                  <a:srgbClr val="000000"/>
                </a:solidFill>
              </a:rPr>
              <a:t>Ereira</a:t>
            </a:r>
            <a:r>
              <a:rPr lang="en-GB" sz="2400" dirty="0">
                <a:solidFill>
                  <a:srgbClr val="000000"/>
                </a:solidFill>
              </a:rPr>
              <a:t> (Paul Hastings, UK)</a:t>
            </a:r>
          </a:p>
        </p:txBody>
      </p:sp>
    </p:spTree>
    <p:extLst>
      <p:ext uri="{BB962C8B-B14F-4D97-AF65-F5344CB8AC3E}">
        <p14:creationId xmlns:p14="http://schemas.microsoft.com/office/powerpoint/2010/main" val="3734653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a:extLst/>
          </p:cNvPr>
          <p:cNvSpPr>
            <a:spLocks noGrp="1"/>
          </p:cNvSpPr>
          <p:nvPr>
            <p:ph type="ctrTitle"/>
          </p:nvPr>
        </p:nvSpPr>
        <p:spPr>
          <a:xfrm>
            <a:off x="685800" y="1479550"/>
            <a:ext cx="7772400" cy="585788"/>
          </a:xfrm>
        </p:spPr>
        <p:txBody>
          <a:bodyPr rtlCol="0">
            <a:normAutofit/>
          </a:bodyPr>
          <a:lstStyle/>
          <a:p>
            <a:pPr eaLnBrk="1" fontAlgn="auto" hangingPunct="1">
              <a:spcAft>
                <a:spcPts val="0"/>
              </a:spcAft>
              <a:defRPr/>
            </a:pPr>
            <a:r>
              <a:rPr lang="en-US" sz="2000" b="1" dirty="0">
                <a:solidFill>
                  <a:schemeClr val="tx1">
                    <a:lumMod val="85000"/>
                    <a:lumOff val="15000"/>
                  </a:schemeClr>
                </a:solidFill>
              </a:rPr>
              <a:t>Introduction </a:t>
            </a:r>
            <a:endParaRPr lang="en-GB" sz="2000" b="1" dirty="0">
              <a:solidFill>
                <a:schemeClr val="tx1">
                  <a:lumMod val="85000"/>
                  <a:lumOff val="15000"/>
                </a:schemeClr>
              </a:solidFill>
            </a:endParaRPr>
          </a:p>
        </p:txBody>
      </p:sp>
      <p:sp>
        <p:nvSpPr>
          <p:cNvPr id="3" name="Subtitle 2">
            <a:extLst/>
          </p:cNvPr>
          <p:cNvSpPr>
            <a:spLocks noGrp="1"/>
          </p:cNvSpPr>
          <p:nvPr>
            <p:ph type="subTitle" idx="1"/>
          </p:nvPr>
        </p:nvSpPr>
        <p:spPr>
          <a:xfrm>
            <a:off x="252413" y="2292350"/>
            <a:ext cx="8647112" cy="4232275"/>
          </a:xfrm>
        </p:spPr>
        <p:txBody>
          <a:bodyPr rtlCol="0">
            <a:noAutofit/>
          </a:bodyPr>
          <a:lstStyle/>
          <a:p>
            <a:pPr marL="514350" indent="-514350" algn="just" eaLnBrk="1" fontAlgn="auto" hangingPunct="1">
              <a:spcAft>
                <a:spcPts val="0"/>
              </a:spcAft>
              <a:buFont typeface="Arial" panose="020B0604020202020204" pitchFamily="34" charset="0"/>
              <a:buChar char="•"/>
              <a:defRPr/>
            </a:pPr>
            <a:r>
              <a:rPr lang="en-US" sz="1800" dirty="0">
                <a:solidFill>
                  <a:schemeClr val="tx1">
                    <a:lumMod val="85000"/>
                    <a:lumOff val="15000"/>
                  </a:schemeClr>
                </a:solidFill>
              </a:rPr>
              <a:t>During the last 8 years, Greece has been forced to impose strict fiscal austerity measures. This has been EU’s policy response for economic recovery;</a:t>
            </a:r>
            <a:endParaRPr lang="en-GB" sz="1800" dirty="0">
              <a:solidFill>
                <a:schemeClr val="tx1">
                  <a:lumMod val="85000"/>
                  <a:lumOff val="15000"/>
                </a:schemeClr>
              </a:solidFill>
            </a:endParaRPr>
          </a:p>
          <a:p>
            <a:pPr marL="514350" indent="-514350" algn="just" eaLnBrk="1" fontAlgn="auto" hangingPunct="1">
              <a:spcAft>
                <a:spcPts val="0"/>
              </a:spcAft>
              <a:buFont typeface="Arial" panose="020B0604020202020204" pitchFamily="34" charset="0"/>
              <a:buChar char="•"/>
              <a:defRPr/>
            </a:pPr>
            <a:endParaRPr lang="en-GB" sz="1800" dirty="0">
              <a:solidFill>
                <a:schemeClr val="tx1">
                  <a:lumMod val="85000"/>
                  <a:lumOff val="15000"/>
                </a:schemeClr>
              </a:solidFill>
            </a:endParaRPr>
          </a:p>
          <a:p>
            <a:pPr marL="514350" indent="-514350" algn="just" eaLnBrk="1" fontAlgn="auto" hangingPunct="1">
              <a:spcAft>
                <a:spcPts val="0"/>
              </a:spcAft>
              <a:buFont typeface="Arial" panose="020B0604020202020204" pitchFamily="34" charset="0"/>
              <a:buChar char="•"/>
              <a:defRPr/>
            </a:pPr>
            <a:r>
              <a:rPr lang="en-US" sz="1800" dirty="0">
                <a:solidFill>
                  <a:schemeClr val="tx1">
                    <a:lumMod val="85000"/>
                    <a:lumOff val="15000"/>
                  </a:schemeClr>
                </a:solidFill>
              </a:rPr>
              <a:t>The exhaustive measures did not (and could not) improve the economy;</a:t>
            </a:r>
            <a:endParaRPr lang="en-GB" sz="1800" dirty="0">
              <a:solidFill>
                <a:schemeClr val="tx1">
                  <a:lumMod val="85000"/>
                  <a:lumOff val="15000"/>
                </a:schemeClr>
              </a:solidFill>
            </a:endParaRPr>
          </a:p>
          <a:p>
            <a:pPr marL="514350" indent="-514350" algn="just" eaLnBrk="1" fontAlgn="auto" hangingPunct="1">
              <a:spcAft>
                <a:spcPts val="0"/>
              </a:spcAft>
              <a:buFont typeface="Arial" panose="020B0604020202020204" pitchFamily="34" charset="0"/>
              <a:buChar char="•"/>
              <a:defRPr/>
            </a:pPr>
            <a:endParaRPr lang="en-GB" sz="1800" dirty="0">
              <a:solidFill>
                <a:schemeClr val="tx1">
                  <a:lumMod val="85000"/>
                  <a:lumOff val="15000"/>
                </a:schemeClr>
              </a:solidFill>
            </a:endParaRPr>
          </a:p>
          <a:p>
            <a:pPr marL="514350" indent="-514350" algn="just" eaLnBrk="1" fontAlgn="auto" hangingPunct="1">
              <a:spcAft>
                <a:spcPts val="0"/>
              </a:spcAft>
              <a:buFont typeface="Arial" panose="020B0604020202020204" pitchFamily="34" charset="0"/>
              <a:buChar char="•"/>
              <a:defRPr/>
            </a:pPr>
            <a:r>
              <a:rPr lang="en-US" sz="1800" dirty="0">
                <a:solidFill>
                  <a:schemeClr val="tx1">
                    <a:lumMod val="85000"/>
                    <a:lumOff val="15000"/>
                  </a:schemeClr>
                </a:solidFill>
              </a:rPr>
              <a:t>At the same time, Greek insolvency legislation is being constantly amended, as if insolvency law is expected to revert the downward spiral in which debtor companies have descended;</a:t>
            </a:r>
            <a:endParaRPr lang="en-GB" sz="1800" dirty="0">
              <a:solidFill>
                <a:schemeClr val="tx1">
                  <a:lumMod val="85000"/>
                  <a:lumOff val="15000"/>
                </a:schemeClr>
              </a:solidFill>
            </a:endParaRPr>
          </a:p>
          <a:p>
            <a:pPr marL="514350" indent="-514350" algn="just" eaLnBrk="1" fontAlgn="auto" hangingPunct="1">
              <a:spcAft>
                <a:spcPts val="0"/>
              </a:spcAft>
              <a:buFont typeface="Arial" panose="020B0604020202020204" pitchFamily="34" charset="0"/>
              <a:buChar char="•"/>
              <a:defRPr/>
            </a:pPr>
            <a:endParaRPr lang="en-GB" sz="1800" dirty="0">
              <a:solidFill>
                <a:schemeClr val="tx1">
                  <a:lumMod val="85000"/>
                  <a:lumOff val="15000"/>
                </a:schemeClr>
              </a:solidFill>
            </a:endParaRPr>
          </a:p>
          <a:p>
            <a:pPr marL="514350" indent="-514350" algn="just" eaLnBrk="1" fontAlgn="auto" hangingPunct="1">
              <a:spcAft>
                <a:spcPts val="0"/>
              </a:spcAft>
              <a:buFont typeface="Arial" panose="020B0604020202020204" pitchFamily="34" charset="0"/>
              <a:buChar char="•"/>
              <a:defRPr/>
            </a:pPr>
            <a:r>
              <a:rPr lang="en-US" sz="1800" dirty="0">
                <a:solidFill>
                  <a:schemeClr val="tx1">
                    <a:lumMod val="85000"/>
                    <a:lumOff val="15000"/>
                  </a:schemeClr>
                </a:solidFill>
              </a:rPr>
              <a:t>Similar austerity measures may well be imposed in other Member States; a possibility that is not so distant considering recent developments in other EU countries; </a:t>
            </a:r>
            <a:endParaRPr lang="en-GB" sz="1800" dirty="0">
              <a:solidFill>
                <a:schemeClr val="tx1">
                  <a:lumMod val="85000"/>
                  <a:lumOff val="15000"/>
                </a:schemeClr>
              </a:solidFill>
            </a:endParaRPr>
          </a:p>
          <a:p>
            <a:pPr marL="514350" indent="-514350" algn="just" eaLnBrk="1" fontAlgn="auto" hangingPunct="1">
              <a:spcAft>
                <a:spcPts val="0"/>
              </a:spcAft>
              <a:buFont typeface="Arial" panose="020B0604020202020204" pitchFamily="34" charset="0"/>
              <a:buChar char="•"/>
              <a:defRPr/>
            </a:pPr>
            <a:endParaRPr lang="en-GB" sz="1800" dirty="0">
              <a:solidFill>
                <a:schemeClr val="tx1">
                  <a:lumMod val="85000"/>
                  <a:lumOff val="15000"/>
                </a:schemeClr>
              </a:solidFill>
            </a:endParaRPr>
          </a:p>
          <a:p>
            <a:pPr marL="514350" indent="-514350" algn="just" eaLnBrk="1" fontAlgn="auto" hangingPunct="1">
              <a:spcAft>
                <a:spcPts val="0"/>
              </a:spcAft>
              <a:buFont typeface="Arial" panose="020B0604020202020204" pitchFamily="34" charset="0"/>
              <a:buChar char="•"/>
              <a:defRPr/>
            </a:pPr>
            <a:r>
              <a:rPr lang="en-US" sz="1800" dirty="0">
                <a:solidFill>
                  <a:schemeClr val="tx1">
                    <a:lumMod val="85000"/>
                    <a:lumOff val="15000"/>
                  </a:schemeClr>
                </a:solidFill>
              </a:rPr>
              <a:t>The ramification of such austerity policies could threaten Europe’s future.</a:t>
            </a:r>
            <a:endParaRPr lang="en-US" sz="1800" dirty="0"/>
          </a:p>
          <a:p>
            <a:pPr eaLnBrk="1" fontAlgn="auto" hangingPunct="1">
              <a:spcAft>
                <a:spcPts val="0"/>
              </a:spcAft>
              <a:buFont typeface="Arial"/>
              <a:buNone/>
              <a:defRPr/>
            </a:pPr>
            <a:endParaRPr lang="en-US" sz="2000" dirty="0"/>
          </a:p>
          <a:p>
            <a:pPr eaLnBrk="1" fontAlgn="auto" hangingPunct="1">
              <a:spcAft>
                <a:spcPts val="0"/>
              </a:spcAft>
              <a:buFont typeface="Arial"/>
              <a:buNone/>
              <a:defRPr/>
            </a:pPr>
            <a:endParaRPr lang="en-US" sz="2000" dirty="0"/>
          </a:p>
          <a:p>
            <a:pPr eaLnBrk="1" fontAlgn="auto" hangingPunct="1">
              <a:spcAft>
                <a:spcPts val="0"/>
              </a:spcAft>
              <a:buFont typeface="Arial"/>
              <a:buNone/>
              <a:defRPr/>
            </a:pPr>
            <a:endParaRPr lang="en-US" sz="3600" dirty="0"/>
          </a:p>
        </p:txBody>
      </p:sp>
    </p:spTree>
    <p:extLst>
      <p:ext uri="{BB962C8B-B14F-4D97-AF65-F5344CB8AC3E}">
        <p14:creationId xmlns:p14="http://schemas.microsoft.com/office/powerpoint/2010/main" val="90577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a:extLst/>
          </p:cNvPr>
          <p:cNvSpPr>
            <a:spLocks noGrp="1"/>
          </p:cNvSpPr>
          <p:nvPr>
            <p:ph type="ctrTitle"/>
          </p:nvPr>
        </p:nvSpPr>
        <p:spPr>
          <a:xfrm>
            <a:off x="685800" y="1479550"/>
            <a:ext cx="7772400" cy="585788"/>
          </a:xfrm>
        </p:spPr>
        <p:txBody>
          <a:bodyPr rtlCol="0">
            <a:noAutofit/>
          </a:bodyPr>
          <a:lstStyle/>
          <a:p>
            <a:pPr eaLnBrk="1" fontAlgn="auto" hangingPunct="1">
              <a:spcAft>
                <a:spcPts val="0"/>
              </a:spcAft>
              <a:defRPr/>
            </a:pPr>
            <a:br>
              <a:rPr lang="en-US" sz="2000" b="1" dirty="0">
                <a:solidFill>
                  <a:schemeClr val="tx1">
                    <a:lumMod val="85000"/>
                    <a:lumOff val="15000"/>
                  </a:schemeClr>
                </a:solidFill>
              </a:rPr>
            </a:br>
            <a:r>
              <a:rPr lang="en-US" sz="2000" b="1" dirty="0">
                <a:solidFill>
                  <a:schemeClr val="tx1">
                    <a:lumMod val="85000"/>
                    <a:lumOff val="15000"/>
                  </a:schemeClr>
                </a:solidFill>
              </a:rPr>
              <a:t>Panel Discussion Topics</a:t>
            </a:r>
            <a:br>
              <a:rPr lang="en-GB" sz="2000" b="1" dirty="0">
                <a:solidFill>
                  <a:schemeClr val="tx1">
                    <a:lumMod val="85000"/>
                    <a:lumOff val="15000"/>
                  </a:schemeClr>
                </a:solidFill>
              </a:rPr>
            </a:br>
            <a:endParaRPr lang="en-GB" sz="2000" b="1" dirty="0">
              <a:solidFill>
                <a:schemeClr val="tx1">
                  <a:lumMod val="85000"/>
                  <a:lumOff val="15000"/>
                </a:schemeClr>
              </a:solidFill>
            </a:endParaRPr>
          </a:p>
        </p:txBody>
      </p:sp>
      <p:sp>
        <p:nvSpPr>
          <p:cNvPr id="3" name="Subtitle 2">
            <a:extLst/>
          </p:cNvPr>
          <p:cNvSpPr>
            <a:spLocks noGrp="1"/>
          </p:cNvSpPr>
          <p:nvPr>
            <p:ph type="subTitle" idx="1"/>
          </p:nvPr>
        </p:nvSpPr>
        <p:spPr>
          <a:xfrm>
            <a:off x="252413" y="2292350"/>
            <a:ext cx="8647112" cy="4232275"/>
          </a:xfrm>
        </p:spPr>
        <p:txBody>
          <a:bodyPr rtlCol="0">
            <a:noAutofit/>
          </a:bodyPr>
          <a:lstStyle/>
          <a:p>
            <a:pPr algn="just" eaLnBrk="1" fontAlgn="auto" hangingPunct="1">
              <a:spcAft>
                <a:spcPts val="0"/>
              </a:spcAft>
              <a:buFont typeface="Arial"/>
              <a:buNone/>
              <a:defRPr/>
            </a:pPr>
            <a:r>
              <a:rPr lang="en-US" sz="1800" dirty="0">
                <a:solidFill>
                  <a:schemeClr val="tx1">
                    <a:lumMod val="85000"/>
                    <a:lumOff val="15000"/>
                  </a:schemeClr>
                </a:solidFill>
              </a:rPr>
              <a:t>Using the example of Greece and drawing from the experience and lessons from Spain, Italy and the United Kingdom, the panel will discuss:</a:t>
            </a:r>
            <a:endParaRPr lang="en-GB" sz="1800" dirty="0">
              <a:solidFill>
                <a:schemeClr val="tx1">
                  <a:lumMod val="85000"/>
                  <a:lumOff val="15000"/>
                </a:schemeClr>
              </a:solidFill>
            </a:endParaRPr>
          </a:p>
          <a:p>
            <a:pPr algn="just" eaLnBrk="1" fontAlgn="auto" hangingPunct="1">
              <a:spcAft>
                <a:spcPts val="0"/>
              </a:spcAft>
              <a:buFont typeface="Arial"/>
              <a:buNone/>
              <a:defRPr/>
            </a:pPr>
            <a:r>
              <a:rPr lang="en-US" sz="1800" dirty="0">
                <a:solidFill>
                  <a:schemeClr val="tx1">
                    <a:lumMod val="85000"/>
                    <a:lumOff val="15000"/>
                  </a:schemeClr>
                </a:solidFill>
              </a:rPr>
              <a:t> </a:t>
            </a:r>
            <a:endParaRPr lang="en-GB" sz="1800" dirty="0">
              <a:solidFill>
                <a:schemeClr val="tx1">
                  <a:lumMod val="85000"/>
                  <a:lumOff val="15000"/>
                </a:schemeClr>
              </a:solidFill>
            </a:endParaRPr>
          </a:p>
          <a:p>
            <a:pPr marL="342900" indent="-342900" algn="just" eaLnBrk="1" fontAlgn="auto" hangingPunct="1">
              <a:spcAft>
                <a:spcPts val="0"/>
              </a:spcAft>
              <a:buFont typeface="+mj-lt"/>
              <a:buAutoNum type="arabicPeriod"/>
              <a:defRPr/>
            </a:pPr>
            <a:r>
              <a:rPr lang="en-US" sz="1800" b="1" dirty="0">
                <a:solidFill>
                  <a:schemeClr val="tx1">
                    <a:lumMod val="85000"/>
                    <a:lumOff val="15000"/>
                  </a:schemeClr>
                </a:solidFill>
              </a:rPr>
              <a:t>The interrelation between amendments to national insolvency laws and the economic climate on which entities in distress are called to function;</a:t>
            </a:r>
          </a:p>
          <a:p>
            <a:pPr marL="342900" indent="-342900" algn="just" eaLnBrk="1" fontAlgn="auto" hangingPunct="1">
              <a:spcAft>
                <a:spcPts val="0"/>
              </a:spcAft>
              <a:buFont typeface="+mj-lt"/>
              <a:buAutoNum type="arabicPeriod"/>
              <a:defRPr/>
            </a:pPr>
            <a:endParaRPr lang="en-US" sz="1800" b="1" dirty="0">
              <a:solidFill>
                <a:schemeClr val="tx1">
                  <a:lumMod val="85000"/>
                  <a:lumOff val="15000"/>
                </a:schemeClr>
              </a:solidFill>
            </a:endParaRPr>
          </a:p>
          <a:p>
            <a:pPr marL="342900" indent="-342900" algn="just" eaLnBrk="1" fontAlgn="auto" hangingPunct="1">
              <a:spcAft>
                <a:spcPts val="0"/>
              </a:spcAft>
              <a:buFont typeface="+mj-lt"/>
              <a:buAutoNum type="arabicPeriod"/>
              <a:defRPr/>
            </a:pPr>
            <a:r>
              <a:rPr lang="en-US" sz="1800" b="1" dirty="0">
                <a:solidFill>
                  <a:schemeClr val="tx1">
                    <a:lumMod val="85000"/>
                    <a:lumOff val="15000"/>
                  </a:schemeClr>
                </a:solidFill>
              </a:rPr>
              <a:t>The desired role and function of insolvency regimes in conditions of economic recession, considering the prospect of a substantive, harmonized EU insolvency law;</a:t>
            </a:r>
          </a:p>
          <a:p>
            <a:pPr marL="342900" indent="-342900" algn="just" eaLnBrk="1" fontAlgn="auto" hangingPunct="1">
              <a:spcAft>
                <a:spcPts val="0"/>
              </a:spcAft>
              <a:buFont typeface="+mj-lt"/>
              <a:buAutoNum type="arabicPeriod"/>
              <a:defRPr/>
            </a:pPr>
            <a:endParaRPr lang="en-US" sz="1800" b="1" dirty="0">
              <a:solidFill>
                <a:schemeClr val="tx1">
                  <a:lumMod val="85000"/>
                  <a:lumOff val="15000"/>
                </a:schemeClr>
              </a:solidFill>
            </a:endParaRPr>
          </a:p>
          <a:p>
            <a:pPr marL="342900" indent="-342900" algn="just" eaLnBrk="1" fontAlgn="auto" hangingPunct="1">
              <a:spcAft>
                <a:spcPts val="0"/>
              </a:spcAft>
              <a:buFont typeface="+mj-lt"/>
              <a:buAutoNum type="arabicPeriod"/>
              <a:defRPr/>
            </a:pPr>
            <a:r>
              <a:rPr lang="en-US" sz="1800" b="1" dirty="0">
                <a:solidFill>
                  <a:schemeClr val="tx1">
                    <a:lumMod val="85000"/>
                    <a:lumOff val="15000"/>
                  </a:schemeClr>
                </a:solidFill>
              </a:rPr>
              <a:t>Can insolvency law operate efficiently in conditions of economic collapse?</a:t>
            </a:r>
            <a:endParaRPr lang="en-GB" sz="1800" dirty="0">
              <a:solidFill>
                <a:schemeClr val="tx1">
                  <a:lumMod val="85000"/>
                  <a:lumOff val="15000"/>
                </a:schemeClr>
              </a:solidFill>
            </a:endParaRPr>
          </a:p>
          <a:p>
            <a:pPr marL="342900" indent="-342900" algn="just" eaLnBrk="1" fontAlgn="auto" hangingPunct="1">
              <a:spcAft>
                <a:spcPts val="0"/>
              </a:spcAft>
              <a:buFont typeface="+mj-lt"/>
              <a:buAutoNum type="arabicPeriod"/>
              <a:defRPr/>
            </a:pPr>
            <a:endParaRPr lang="en-GB" sz="1800" dirty="0">
              <a:solidFill>
                <a:schemeClr val="tx1">
                  <a:lumMod val="85000"/>
                  <a:lumOff val="15000"/>
                </a:schemeClr>
              </a:solidFill>
            </a:endParaRPr>
          </a:p>
          <a:p>
            <a:pPr marL="342900" indent="-342900" algn="just" eaLnBrk="1" fontAlgn="auto" hangingPunct="1">
              <a:spcAft>
                <a:spcPts val="0"/>
              </a:spcAft>
              <a:buFont typeface="+mj-lt"/>
              <a:buAutoNum type="arabicPeriod"/>
              <a:defRPr/>
            </a:pPr>
            <a:r>
              <a:rPr lang="en-US" sz="1800" b="1" dirty="0">
                <a:solidFill>
                  <a:schemeClr val="tx1">
                    <a:lumMod val="85000"/>
                    <a:lumOff val="15000"/>
                  </a:schemeClr>
                </a:solidFill>
              </a:rPr>
              <a:t>Whether insolvency and restructuring proceedings can be instigated by law</a:t>
            </a:r>
            <a:r>
              <a:rPr lang="en-US" sz="1800" dirty="0">
                <a:solidFill>
                  <a:schemeClr val="tx1">
                    <a:lumMod val="85000"/>
                    <a:lumOff val="15000"/>
                  </a:schemeClr>
                </a:solidFill>
              </a:rPr>
              <a:t>;</a:t>
            </a:r>
            <a:endParaRPr lang="en-GB" sz="1800" dirty="0">
              <a:solidFill>
                <a:schemeClr val="tx1">
                  <a:lumMod val="85000"/>
                  <a:lumOff val="15000"/>
                </a:schemeClr>
              </a:solidFill>
            </a:endParaRPr>
          </a:p>
          <a:p>
            <a:pPr eaLnBrk="1" fontAlgn="auto" hangingPunct="1">
              <a:spcAft>
                <a:spcPts val="0"/>
              </a:spcAft>
              <a:buFont typeface="Arial"/>
              <a:buNone/>
              <a:defRPr/>
            </a:pPr>
            <a:endParaRPr lang="en-US" sz="2000" dirty="0"/>
          </a:p>
          <a:p>
            <a:pPr eaLnBrk="1" fontAlgn="auto" hangingPunct="1">
              <a:spcAft>
                <a:spcPts val="0"/>
              </a:spcAft>
              <a:buFont typeface="Arial"/>
              <a:buNone/>
              <a:defRPr/>
            </a:pPr>
            <a:endParaRPr lang="en-US" sz="2000" dirty="0"/>
          </a:p>
          <a:p>
            <a:pPr eaLnBrk="1" fontAlgn="auto" hangingPunct="1">
              <a:spcAft>
                <a:spcPts val="0"/>
              </a:spcAft>
              <a:buFont typeface="Arial"/>
              <a:buNone/>
              <a:defRPr/>
            </a:pPr>
            <a:endParaRPr lang="en-US" sz="3600" dirty="0"/>
          </a:p>
        </p:txBody>
      </p:sp>
    </p:spTree>
    <p:extLst>
      <p:ext uri="{BB962C8B-B14F-4D97-AF65-F5344CB8AC3E}">
        <p14:creationId xmlns:p14="http://schemas.microsoft.com/office/powerpoint/2010/main" val="1918780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a:extLst/>
          </p:cNvPr>
          <p:cNvSpPr>
            <a:spLocks noGrp="1"/>
          </p:cNvSpPr>
          <p:nvPr>
            <p:ph type="ctrTitle"/>
          </p:nvPr>
        </p:nvSpPr>
        <p:spPr>
          <a:xfrm>
            <a:off x="685800" y="1479550"/>
            <a:ext cx="7772400" cy="585788"/>
          </a:xfrm>
        </p:spPr>
        <p:txBody>
          <a:bodyPr rtlCol="0">
            <a:noAutofit/>
          </a:bodyPr>
          <a:lstStyle/>
          <a:p>
            <a:pPr eaLnBrk="1" fontAlgn="auto" hangingPunct="1">
              <a:spcAft>
                <a:spcPts val="0"/>
              </a:spcAft>
              <a:defRPr/>
            </a:pPr>
            <a:br>
              <a:rPr lang="en-US" sz="2000" b="1" dirty="0">
                <a:solidFill>
                  <a:schemeClr val="tx1">
                    <a:lumMod val="85000"/>
                    <a:lumOff val="15000"/>
                  </a:schemeClr>
                </a:solidFill>
              </a:rPr>
            </a:br>
            <a:r>
              <a:rPr lang="en-US" sz="2000" b="1" dirty="0">
                <a:solidFill>
                  <a:schemeClr val="tx1">
                    <a:lumMod val="85000"/>
                    <a:lumOff val="15000"/>
                  </a:schemeClr>
                </a:solidFill>
              </a:rPr>
              <a:t>Panel Discussion Topics</a:t>
            </a:r>
            <a:br>
              <a:rPr lang="en-GB" sz="2000" b="1" dirty="0">
                <a:solidFill>
                  <a:schemeClr val="tx1">
                    <a:lumMod val="85000"/>
                    <a:lumOff val="15000"/>
                  </a:schemeClr>
                </a:solidFill>
              </a:rPr>
            </a:br>
            <a:endParaRPr lang="en-GB" sz="2000" b="1" dirty="0">
              <a:solidFill>
                <a:schemeClr val="tx1">
                  <a:lumMod val="85000"/>
                  <a:lumOff val="15000"/>
                </a:schemeClr>
              </a:solidFill>
            </a:endParaRPr>
          </a:p>
        </p:txBody>
      </p:sp>
      <p:sp>
        <p:nvSpPr>
          <p:cNvPr id="3" name="Subtitle 2">
            <a:extLst/>
          </p:cNvPr>
          <p:cNvSpPr>
            <a:spLocks noGrp="1"/>
          </p:cNvSpPr>
          <p:nvPr>
            <p:ph type="subTitle" idx="1"/>
          </p:nvPr>
        </p:nvSpPr>
        <p:spPr>
          <a:xfrm>
            <a:off x="252413" y="2292350"/>
            <a:ext cx="8647112" cy="4424363"/>
          </a:xfrm>
        </p:spPr>
        <p:txBody>
          <a:bodyPr rtlCol="0">
            <a:noAutofit/>
          </a:bodyPr>
          <a:lstStyle/>
          <a:p>
            <a:pPr algn="just" eaLnBrk="1" fontAlgn="auto" hangingPunct="1">
              <a:spcAft>
                <a:spcPts val="0"/>
              </a:spcAft>
              <a:buFont typeface="Arial"/>
              <a:buNone/>
              <a:defRPr/>
            </a:pPr>
            <a:r>
              <a:rPr lang="en-US" sz="1800" dirty="0">
                <a:solidFill>
                  <a:schemeClr val="tx1">
                    <a:lumMod val="85000"/>
                    <a:lumOff val="15000"/>
                  </a:schemeClr>
                </a:solidFill>
              </a:rPr>
              <a:t>Using the example of Greece and drawing from the experience and lessons from Spain, Italy and the United Kingdom, the panel will discuss:</a:t>
            </a:r>
            <a:endParaRPr lang="en-GB" sz="1800" dirty="0">
              <a:solidFill>
                <a:schemeClr val="tx1">
                  <a:lumMod val="85000"/>
                  <a:lumOff val="15000"/>
                </a:schemeClr>
              </a:solidFill>
            </a:endParaRPr>
          </a:p>
          <a:p>
            <a:pPr algn="just" eaLnBrk="1" fontAlgn="auto" hangingPunct="1">
              <a:spcAft>
                <a:spcPts val="0"/>
              </a:spcAft>
              <a:buFont typeface="Arial"/>
              <a:buNone/>
              <a:defRPr/>
            </a:pPr>
            <a:r>
              <a:rPr lang="en-US" sz="1800" dirty="0">
                <a:solidFill>
                  <a:schemeClr val="tx1">
                    <a:lumMod val="85000"/>
                    <a:lumOff val="15000"/>
                  </a:schemeClr>
                </a:solidFill>
              </a:rPr>
              <a:t> </a:t>
            </a:r>
            <a:endParaRPr lang="en-GB" sz="1800" dirty="0">
              <a:solidFill>
                <a:schemeClr val="tx1">
                  <a:lumMod val="85000"/>
                  <a:lumOff val="15000"/>
                </a:schemeClr>
              </a:solidFill>
            </a:endParaRPr>
          </a:p>
          <a:p>
            <a:pPr marL="342900" indent="-342900" algn="just" eaLnBrk="1" fontAlgn="auto" hangingPunct="1">
              <a:spcAft>
                <a:spcPts val="0"/>
              </a:spcAft>
              <a:buFont typeface="+mj-lt"/>
              <a:buAutoNum type="arabicPeriod" startAt="5"/>
              <a:defRPr/>
            </a:pPr>
            <a:r>
              <a:rPr lang="en-US" sz="1800" b="1" dirty="0">
                <a:solidFill>
                  <a:schemeClr val="tx1">
                    <a:lumMod val="85000"/>
                    <a:lumOff val="15000"/>
                  </a:schemeClr>
                </a:solidFill>
              </a:rPr>
              <a:t>Whether readily available financing and favorable market conditions are a necessary precondition for the efficient operation of insolvency proceedings;</a:t>
            </a:r>
          </a:p>
          <a:p>
            <a:pPr marL="342900" indent="-342900" algn="just" eaLnBrk="1" fontAlgn="auto" hangingPunct="1">
              <a:spcAft>
                <a:spcPts val="0"/>
              </a:spcAft>
              <a:buFont typeface="+mj-lt"/>
              <a:buAutoNum type="arabicPeriod" startAt="5"/>
              <a:defRPr/>
            </a:pPr>
            <a:endParaRPr lang="en-US" sz="1800" b="1" dirty="0">
              <a:solidFill>
                <a:schemeClr val="tx1">
                  <a:lumMod val="85000"/>
                  <a:lumOff val="15000"/>
                </a:schemeClr>
              </a:solidFill>
            </a:endParaRPr>
          </a:p>
          <a:p>
            <a:pPr marL="342900" indent="-342900" algn="just" eaLnBrk="1" fontAlgn="auto" hangingPunct="1">
              <a:spcAft>
                <a:spcPts val="0"/>
              </a:spcAft>
              <a:buFont typeface="+mj-lt"/>
              <a:buAutoNum type="arabicPeriod" startAt="5"/>
              <a:defRPr/>
            </a:pPr>
            <a:r>
              <a:rPr lang="en-US" sz="1800" b="1" dirty="0">
                <a:solidFill>
                  <a:schemeClr val="tx1">
                    <a:lumMod val="85000"/>
                    <a:lumOff val="15000"/>
                  </a:schemeClr>
                </a:solidFill>
              </a:rPr>
              <a:t>How insolvency proceedings are affected in times of economic recession in terms of the volume of proceedings and their corresponding success rate</a:t>
            </a:r>
            <a:r>
              <a:rPr lang="en-US" sz="1800" dirty="0">
                <a:solidFill>
                  <a:schemeClr val="tx1">
                    <a:lumMod val="85000"/>
                    <a:lumOff val="15000"/>
                  </a:schemeClr>
                </a:solidFill>
              </a:rPr>
              <a:t>;</a:t>
            </a:r>
          </a:p>
          <a:p>
            <a:pPr marL="342900" indent="-342900" algn="just" eaLnBrk="1" fontAlgn="auto" hangingPunct="1">
              <a:spcAft>
                <a:spcPts val="0"/>
              </a:spcAft>
              <a:buFont typeface="+mj-lt"/>
              <a:buAutoNum type="arabicPeriod" startAt="5"/>
              <a:defRPr/>
            </a:pPr>
            <a:endParaRPr lang="en-GB" sz="1800" dirty="0">
              <a:solidFill>
                <a:schemeClr val="tx1">
                  <a:lumMod val="85000"/>
                  <a:lumOff val="15000"/>
                </a:schemeClr>
              </a:solidFill>
            </a:endParaRPr>
          </a:p>
          <a:p>
            <a:pPr marL="342900" indent="-342900" algn="just" eaLnBrk="1" fontAlgn="auto" hangingPunct="1">
              <a:spcAft>
                <a:spcPts val="0"/>
              </a:spcAft>
              <a:buFont typeface="+mj-lt"/>
              <a:buAutoNum type="arabicPeriod" startAt="5"/>
              <a:defRPr/>
            </a:pPr>
            <a:r>
              <a:rPr lang="en-US" sz="1800" b="1" dirty="0">
                <a:solidFill>
                  <a:schemeClr val="tx1">
                    <a:lumMod val="85000"/>
                    <a:lumOff val="15000"/>
                  </a:schemeClr>
                </a:solidFill>
              </a:rPr>
              <a:t>Whether the efficiency of an insolvency code can be tested in conditions of economic recession</a:t>
            </a:r>
            <a:r>
              <a:rPr lang="en-US" sz="1800" dirty="0">
                <a:solidFill>
                  <a:schemeClr val="tx1">
                    <a:lumMod val="85000"/>
                    <a:lumOff val="15000"/>
                  </a:schemeClr>
                </a:solidFill>
              </a:rPr>
              <a:t>;</a:t>
            </a:r>
          </a:p>
          <a:p>
            <a:pPr marL="342900" indent="-342900" algn="just" eaLnBrk="1" fontAlgn="auto" hangingPunct="1">
              <a:spcAft>
                <a:spcPts val="0"/>
              </a:spcAft>
              <a:buFont typeface="+mj-lt"/>
              <a:buAutoNum type="arabicPeriod" startAt="5"/>
              <a:defRPr/>
            </a:pPr>
            <a:endParaRPr lang="en-US" sz="1800" dirty="0">
              <a:solidFill>
                <a:schemeClr val="tx1">
                  <a:lumMod val="85000"/>
                  <a:lumOff val="15000"/>
                </a:schemeClr>
              </a:solidFill>
            </a:endParaRPr>
          </a:p>
          <a:p>
            <a:pPr marL="342900" indent="-342900" algn="just" eaLnBrk="1" fontAlgn="auto" hangingPunct="1">
              <a:spcAft>
                <a:spcPts val="0"/>
              </a:spcAft>
              <a:buFont typeface="+mj-lt"/>
              <a:buAutoNum type="arabicPeriod" startAt="5"/>
              <a:defRPr/>
            </a:pPr>
            <a:r>
              <a:rPr lang="en-US" sz="1800" b="1" dirty="0">
                <a:solidFill>
                  <a:schemeClr val="tx1">
                    <a:lumMod val="85000"/>
                    <a:lumOff val="15000"/>
                  </a:schemeClr>
                </a:solidFill>
              </a:rPr>
              <a:t>The significance of empirical evidence when reforming insolvency provisions and ways to implement systems that would provide such data;</a:t>
            </a:r>
            <a:endParaRPr lang="en-GB" sz="1800" dirty="0">
              <a:solidFill>
                <a:schemeClr val="tx1">
                  <a:lumMod val="85000"/>
                  <a:lumOff val="15000"/>
                </a:schemeClr>
              </a:solidFill>
            </a:endParaRPr>
          </a:p>
          <a:p>
            <a:pPr eaLnBrk="1" fontAlgn="auto" hangingPunct="1">
              <a:spcAft>
                <a:spcPts val="0"/>
              </a:spcAft>
              <a:buFont typeface="Arial"/>
              <a:buNone/>
              <a:defRPr/>
            </a:pPr>
            <a:endParaRPr lang="en-US" sz="2000" dirty="0"/>
          </a:p>
          <a:p>
            <a:pPr eaLnBrk="1" fontAlgn="auto" hangingPunct="1">
              <a:spcAft>
                <a:spcPts val="0"/>
              </a:spcAft>
              <a:buFont typeface="Arial"/>
              <a:buNone/>
              <a:defRPr/>
            </a:pPr>
            <a:endParaRPr lang="en-US" sz="2000" dirty="0"/>
          </a:p>
          <a:p>
            <a:pPr eaLnBrk="1" fontAlgn="auto" hangingPunct="1">
              <a:spcAft>
                <a:spcPts val="0"/>
              </a:spcAft>
              <a:buFont typeface="Arial"/>
              <a:buNone/>
              <a:defRPr/>
            </a:pPr>
            <a:endParaRPr lang="en-US" sz="3600" dirty="0"/>
          </a:p>
        </p:txBody>
      </p:sp>
    </p:spTree>
    <p:extLst>
      <p:ext uri="{BB962C8B-B14F-4D97-AF65-F5344CB8AC3E}">
        <p14:creationId xmlns:p14="http://schemas.microsoft.com/office/powerpoint/2010/main" val="175331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a:extLst/>
          </p:cNvPr>
          <p:cNvSpPr>
            <a:spLocks noGrp="1"/>
          </p:cNvSpPr>
          <p:nvPr>
            <p:ph type="ctrTitle"/>
          </p:nvPr>
        </p:nvSpPr>
        <p:spPr>
          <a:xfrm>
            <a:off x="685800" y="1479550"/>
            <a:ext cx="7772400" cy="585788"/>
          </a:xfrm>
        </p:spPr>
        <p:txBody>
          <a:bodyPr rtlCol="0">
            <a:noAutofit/>
          </a:bodyPr>
          <a:lstStyle/>
          <a:p>
            <a:pPr eaLnBrk="1" fontAlgn="auto" hangingPunct="1">
              <a:spcAft>
                <a:spcPts val="0"/>
              </a:spcAft>
              <a:defRPr/>
            </a:pPr>
            <a:br>
              <a:rPr lang="en-US" sz="2000" b="1" dirty="0">
                <a:solidFill>
                  <a:schemeClr val="tx1">
                    <a:lumMod val="85000"/>
                    <a:lumOff val="15000"/>
                  </a:schemeClr>
                </a:solidFill>
              </a:rPr>
            </a:br>
            <a:r>
              <a:rPr lang="en-US" sz="2000" b="1" dirty="0">
                <a:solidFill>
                  <a:schemeClr val="tx1">
                    <a:lumMod val="85000"/>
                    <a:lumOff val="15000"/>
                  </a:schemeClr>
                </a:solidFill>
              </a:rPr>
              <a:t>Panel Discussion Topics</a:t>
            </a:r>
            <a:br>
              <a:rPr lang="en-GB" sz="2000" b="1" dirty="0">
                <a:solidFill>
                  <a:schemeClr val="tx1">
                    <a:lumMod val="85000"/>
                    <a:lumOff val="15000"/>
                  </a:schemeClr>
                </a:solidFill>
              </a:rPr>
            </a:br>
            <a:endParaRPr lang="en-GB" sz="2000" b="1" dirty="0">
              <a:solidFill>
                <a:schemeClr val="tx1">
                  <a:lumMod val="85000"/>
                  <a:lumOff val="15000"/>
                </a:schemeClr>
              </a:solidFill>
            </a:endParaRPr>
          </a:p>
        </p:txBody>
      </p:sp>
      <p:sp>
        <p:nvSpPr>
          <p:cNvPr id="3" name="Subtitle 2">
            <a:extLst/>
          </p:cNvPr>
          <p:cNvSpPr>
            <a:spLocks noGrp="1"/>
          </p:cNvSpPr>
          <p:nvPr>
            <p:ph type="subTitle" idx="1"/>
          </p:nvPr>
        </p:nvSpPr>
        <p:spPr>
          <a:xfrm>
            <a:off x="252413" y="2292350"/>
            <a:ext cx="8647112" cy="4424363"/>
          </a:xfrm>
        </p:spPr>
        <p:txBody>
          <a:bodyPr rtlCol="0">
            <a:noAutofit/>
          </a:bodyPr>
          <a:lstStyle/>
          <a:p>
            <a:pPr algn="just" eaLnBrk="1" fontAlgn="auto" hangingPunct="1">
              <a:spcAft>
                <a:spcPts val="0"/>
              </a:spcAft>
              <a:buFont typeface="Arial"/>
              <a:buNone/>
              <a:defRPr/>
            </a:pPr>
            <a:r>
              <a:rPr lang="en-US" sz="1800" dirty="0">
                <a:solidFill>
                  <a:schemeClr val="tx1">
                    <a:lumMod val="85000"/>
                    <a:lumOff val="15000"/>
                  </a:schemeClr>
                </a:solidFill>
              </a:rPr>
              <a:t>Using the example of Greece and drawing from the experience and lessons from Spain, Italy and the United Kingdom, the panel will discuss:</a:t>
            </a:r>
            <a:endParaRPr lang="en-GB" sz="1800" dirty="0">
              <a:solidFill>
                <a:schemeClr val="tx1">
                  <a:lumMod val="85000"/>
                  <a:lumOff val="15000"/>
                </a:schemeClr>
              </a:solidFill>
            </a:endParaRPr>
          </a:p>
          <a:p>
            <a:pPr algn="just" eaLnBrk="1" fontAlgn="auto" hangingPunct="1">
              <a:spcAft>
                <a:spcPts val="0"/>
              </a:spcAft>
              <a:buFont typeface="Arial"/>
              <a:buNone/>
              <a:defRPr/>
            </a:pPr>
            <a:r>
              <a:rPr lang="en-US" sz="1800" dirty="0">
                <a:solidFill>
                  <a:schemeClr val="tx1">
                    <a:lumMod val="85000"/>
                    <a:lumOff val="15000"/>
                  </a:schemeClr>
                </a:solidFill>
              </a:rPr>
              <a:t> </a:t>
            </a:r>
            <a:endParaRPr lang="en-GB" sz="1800" dirty="0">
              <a:solidFill>
                <a:schemeClr val="tx1">
                  <a:lumMod val="85000"/>
                  <a:lumOff val="15000"/>
                </a:schemeClr>
              </a:solidFill>
            </a:endParaRPr>
          </a:p>
          <a:p>
            <a:pPr marL="342900" indent="-342900" algn="just" eaLnBrk="1" fontAlgn="auto" hangingPunct="1">
              <a:spcAft>
                <a:spcPts val="0"/>
              </a:spcAft>
              <a:buFont typeface="+mj-lt"/>
              <a:buAutoNum type="arabicPeriod" startAt="9"/>
              <a:defRPr/>
            </a:pPr>
            <a:r>
              <a:rPr lang="en-US" sz="1800" b="1" dirty="0">
                <a:solidFill>
                  <a:schemeClr val="tx1">
                    <a:lumMod val="85000"/>
                    <a:lumOff val="15000"/>
                  </a:schemeClr>
                </a:solidFill>
              </a:rPr>
              <a:t>Is austerity the suitable response to recession? What are the policy priorities required for the economy to grow and the overlooked reforms that are necessary to attracted investments? Alternative ways?</a:t>
            </a:r>
          </a:p>
          <a:p>
            <a:pPr marL="342900" indent="-342900" algn="just" eaLnBrk="1" fontAlgn="auto" hangingPunct="1">
              <a:spcAft>
                <a:spcPts val="0"/>
              </a:spcAft>
              <a:buFont typeface="+mj-lt"/>
              <a:buAutoNum type="arabicPeriod" startAt="9"/>
              <a:defRPr/>
            </a:pPr>
            <a:endParaRPr lang="en-US" sz="1800" b="1" dirty="0">
              <a:solidFill>
                <a:schemeClr val="tx1">
                  <a:lumMod val="85000"/>
                  <a:lumOff val="15000"/>
                </a:schemeClr>
              </a:solidFill>
            </a:endParaRPr>
          </a:p>
          <a:p>
            <a:pPr marL="342900" indent="-342900" algn="just" eaLnBrk="1" fontAlgn="auto" hangingPunct="1">
              <a:spcAft>
                <a:spcPts val="0"/>
              </a:spcAft>
              <a:buFont typeface="+mj-lt"/>
              <a:buAutoNum type="arabicPeriod" startAt="9"/>
              <a:defRPr/>
            </a:pPr>
            <a:r>
              <a:rPr lang="en-GB" sz="1800" b="1" dirty="0">
                <a:solidFill>
                  <a:schemeClr val="tx1">
                    <a:lumMod val="85000"/>
                    <a:lumOff val="15000"/>
                  </a:schemeClr>
                </a:solidFill>
              </a:rPr>
              <a:t>Is EU harmonization of insolvency laws necessary at a substantive level (or desirable)?</a:t>
            </a:r>
          </a:p>
          <a:p>
            <a:pPr marL="342900" indent="-342900" algn="just" eaLnBrk="1" fontAlgn="auto" hangingPunct="1">
              <a:spcAft>
                <a:spcPts val="0"/>
              </a:spcAft>
              <a:buFont typeface="+mj-lt"/>
              <a:buAutoNum type="arabicPeriod" startAt="9"/>
              <a:defRPr/>
            </a:pPr>
            <a:endParaRPr lang="en-GB" sz="1800" b="1" dirty="0">
              <a:solidFill>
                <a:schemeClr val="tx1">
                  <a:lumMod val="85000"/>
                  <a:lumOff val="15000"/>
                </a:schemeClr>
              </a:solidFill>
            </a:endParaRPr>
          </a:p>
          <a:p>
            <a:pPr marL="342900" indent="-342900" algn="just" eaLnBrk="1" fontAlgn="auto" hangingPunct="1">
              <a:spcAft>
                <a:spcPts val="0"/>
              </a:spcAft>
              <a:buFont typeface="+mj-lt"/>
              <a:buAutoNum type="arabicPeriod" startAt="9"/>
              <a:defRPr/>
            </a:pPr>
            <a:r>
              <a:rPr lang="en-GB" sz="1800" b="1" dirty="0">
                <a:solidFill>
                  <a:schemeClr val="tx1">
                    <a:lumMod val="85000"/>
                    <a:lumOff val="15000"/>
                  </a:schemeClr>
                </a:solidFill>
              </a:rPr>
              <a:t>If so, is such harmonization feasible? What would that mean for domestic company law as well as property, third party rights </a:t>
            </a:r>
            <a:r>
              <a:rPr lang="en-GB" sz="1800" b="1" i="1" dirty="0">
                <a:solidFill>
                  <a:schemeClr val="tx1">
                    <a:lumMod val="85000"/>
                    <a:lumOff val="15000"/>
                  </a:schemeClr>
                </a:solidFill>
              </a:rPr>
              <a:t>in-</a:t>
            </a:r>
            <a:r>
              <a:rPr lang="en-GB" sz="1800" b="1" i="1" dirty="0" err="1">
                <a:solidFill>
                  <a:schemeClr val="tx1">
                    <a:lumMod val="85000"/>
                    <a:lumOff val="15000"/>
                  </a:schemeClr>
                </a:solidFill>
              </a:rPr>
              <a:t>rem</a:t>
            </a:r>
            <a:r>
              <a:rPr lang="en-GB" sz="1800" b="1" dirty="0">
                <a:solidFill>
                  <a:schemeClr val="tx1">
                    <a:lumMod val="85000"/>
                    <a:lumOff val="15000"/>
                  </a:schemeClr>
                </a:solidFill>
              </a:rPr>
              <a:t>, set-off, retention of title, financial payment systems, employment law provisions etc?</a:t>
            </a:r>
          </a:p>
          <a:p>
            <a:pPr eaLnBrk="1" fontAlgn="auto" hangingPunct="1">
              <a:spcAft>
                <a:spcPts val="0"/>
              </a:spcAft>
              <a:buFont typeface="Arial"/>
              <a:buNone/>
              <a:defRPr/>
            </a:pPr>
            <a:endParaRPr lang="en-US" sz="2000" dirty="0"/>
          </a:p>
          <a:p>
            <a:pPr eaLnBrk="1" fontAlgn="auto" hangingPunct="1">
              <a:spcAft>
                <a:spcPts val="0"/>
              </a:spcAft>
              <a:buFont typeface="Arial"/>
              <a:buNone/>
              <a:defRPr/>
            </a:pPr>
            <a:endParaRPr lang="en-US" sz="2000" dirty="0"/>
          </a:p>
          <a:p>
            <a:pPr eaLnBrk="1" fontAlgn="auto" hangingPunct="1">
              <a:spcAft>
                <a:spcPts val="0"/>
              </a:spcAft>
              <a:buFont typeface="Arial"/>
              <a:buNone/>
              <a:defRPr/>
            </a:pPr>
            <a:endParaRPr lang="en-US" sz="3600" dirty="0"/>
          </a:p>
        </p:txBody>
      </p:sp>
    </p:spTree>
    <p:extLst>
      <p:ext uri="{BB962C8B-B14F-4D97-AF65-F5344CB8AC3E}">
        <p14:creationId xmlns:p14="http://schemas.microsoft.com/office/powerpoint/2010/main" val="446435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a:extLst/>
          </p:cNvPr>
          <p:cNvSpPr>
            <a:spLocks noGrp="1"/>
          </p:cNvSpPr>
          <p:nvPr>
            <p:ph type="ctrTitle"/>
          </p:nvPr>
        </p:nvSpPr>
        <p:spPr>
          <a:xfrm>
            <a:off x="685800" y="1479550"/>
            <a:ext cx="7772400" cy="585788"/>
          </a:xfrm>
        </p:spPr>
        <p:txBody>
          <a:bodyPr rtlCol="0">
            <a:noAutofit/>
          </a:bodyPr>
          <a:lstStyle/>
          <a:p>
            <a:pPr eaLnBrk="1" fontAlgn="auto" hangingPunct="1">
              <a:spcAft>
                <a:spcPts val="0"/>
              </a:spcAft>
              <a:defRPr/>
            </a:pPr>
            <a:br>
              <a:rPr lang="en-US" sz="2000" b="1" dirty="0">
                <a:solidFill>
                  <a:schemeClr val="tx1">
                    <a:lumMod val="85000"/>
                    <a:lumOff val="15000"/>
                  </a:schemeClr>
                </a:solidFill>
              </a:rPr>
            </a:br>
            <a:r>
              <a:rPr lang="en-US" sz="2000" b="1" dirty="0">
                <a:solidFill>
                  <a:schemeClr val="tx1">
                    <a:lumMod val="85000"/>
                    <a:lumOff val="15000"/>
                  </a:schemeClr>
                </a:solidFill>
              </a:rPr>
              <a:t>Panel Discussion Topics</a:t>
            </a:r>
            <a:br>
              <a:rPr lang="en-GB" sz="2000" b="1" dirty="0">
                <a:solidFill>
                  <a:schemeClr val="tx1">
                    <a:lumMod val="85000"/>
                    <a:lumOff val="15000"/>
                  </a:schemeClr>
                </a:solidFill>
              </a:rPr>
            </a:br>
            <a:endParaRPr lang="en-GB" sz="2000" b="1" dirty="0">
              <a:solidFill>
                <a:schemeClr val="tx1">
                  <a:lumMod val="85000"/>
                  <a:lumOff val="15000"/>
                </a:schemeClr>
              </a:solidFill>
            </a:endParaRPr>
          </a:p>
        </p:txBody>
      </p:sp>
      <p:sp>
        <p:nvSpPr>
          <p:cNvPr id="3" name="Subtitle 2">
            <a:extLst/>
          </p:cNvPr>
          <p:cNvSpPr>
            <a:spLocks noGrp="1"/>
          </p:cNvSpPr>
          <p:nvPr>
            <p:ph type="subTitle" idx="1"/>
          </p:nvPr>
        </p:nvSpPr>
        <p:spPr>
          <a:xfrm>
            <a:off x="252413" y="2292350"/>
            <a:ext cx="8647112" cy="4424363"/>
          </a:xfrm>
        </p:spPr>
        <p:txBody>
          <a:bodyPr rtlCol="0">
            <a:noAutofit/>
          </a:bodyPr>
          <a:lstStyle/>
          <a:p>
            <a:pPr algn="just" eaLnBrk="1" fontAlgn="auto" hangingPunct="1">
              <a:spcAft>
                <a:spcPts val="0"/>
              </a:spcAft>
              <a:buFont typeface="Arial"/>
              <a:buNone/>
              <a:defRPr/>
            </a:pPr>
            <a:r>
              <a:rPr lang="en-US" sz="1800" dirty="0">
                <a:solidFill>
                  <a:schemeClr val="tx1">
                    <a:lumMod val="85000"/>
                    <a:lumOff val="15000"/>
                  </a:schemeClr>
                </a:solidFill>
              </a:rPr>
              <a:t>Using the example of Greece and drawing from the experience and lessons from Spain, Italy and the United Kingdom, the panel will discuss:</a:t>
            </a:r>
            <a:endParaRPr lang="en-GB" sz="1800" dirty="0">
              <a:solidFill>
                <a:schemeClr val="tx1">
                  <a:lumMod val="85000"/>
                  <a:lumOff val="15000"/>
                </a:schemeClr>
              </a:solidFill>
            </a:endParaRPr>
          </a:p>
          <a:p>
            <a:pPr algn="just" eaLnBrk="1" fontAlgn="auto" hangingPunct="1">
              <a:spcAft>
                <a:spcPts val="0"/>
              </a:spcAft>
              <a:buFont typeface="Arial"/>
              <a:buNone/>
              <a:defRPr/>
            </a:pPr>
            <a:r>
              <a:rPr lang="en-US" sz="1800" dirty="0">
                <a:solidFill>
                  <a:schemeClr val="tx1">
                    <a:lumMod val="85000"/>
                    <a:lumOff val="15000"/>
                  </a:schemeClr>
                </a:solidFill>
              </a:rPr>
              <a:t> </a:t>
            </a:r>
            <a:endParaRPr lang="en-GB" sz="1800" dirty="0">
              <a:solidFill>
                <a:schemeClr val="tx1">
                  <a:lumMod val="85000"/>
                  <a:lumOff val="15000"/>
                </a:schemeClr>
              </a:solidFill>
            </a:endParaRPr>
          </a:p>
          <a:p>
            <a:pPr marL="342900" indent="-342900" eaLnBrk="1" fontAlgn="auto" hangingPunct="1">
              <a:spcAft>
                <a:spcPts val="0"/>
              </a:spcAft>
              <a:buFont typeface="Arial"/>
              <a:buNone/>
              <a:defRPr/>
            </a:pPr>
            <a:r>
              <a:rPr lang="en-US" sz="1800" b="1" dirty="0">
                <a:solidFill>
                  <a:schemeClr val="tx1">
                    <a:lumMod val="85000"/>
                    <a:lumOff val="15000"/>
                  </a:schemeClr>
                </a:solidFill>
              </a:rPr>
              <a:t>- Concluding remarks</a:t>
            </a:r>
          </a:p>
          <a:p>
            <a:pPr marL="342900" indent="-342900" eaLnBrk="1" fontAlgn="auto" hangingPunct="1">
              <a:spcAft>
                <a:spcPts val="0"/>
              </a:spcAft>
              <a:buFont typeface="Arial"/>
              <a:buNone/>
              <a:defRPr/>
            </a:pPr>
            <a:r>
              <a:rPr lang="en-US" sz="1800" b="1" dirty="0">
                <a:solidFill>
                  <a:schemeClr val="tx1">
                    <a:lumMod val="85000"/>
                    <a:lumOff val="15000"/>
                  </a:schemeClr>
                </a:solidFill>
              </a:rPr>
              <a:t>- The way forward</a:t>
            </a:r>
            <a:endParaRPr lang="en-US" sz="2000" dirty="0"/>
          </a:p>
          <a:p>
            <a:pPr eaLnBrk="1" fontAlgn="auto" hangingPunct="1">
              <a:spcAft>
                <a:spcPts val="0"/>
              </a:spcAft>
              <a:buFont typeface="Arial"/>
              <a:buNone/>
              <a:defRPr/>
            </a:pPr>
            <a:endParaRPr lang="en-US" sz="2000" dirty="0"/>
          </a:p>
          <a:p>
            <a:pPr eaLnBrk="1" fontAlgn="auto" hangingPunct="1">
              <a:spcAft>
                <a:spcPts val="0"/>
              </a:spcAft>
              <a:buFont typeface="Arial"/>
              <a:buNone/>
              <a:defRPr/>
            </a:pPr>
            <a:endParaRPr lang="en-US" sz="3600" dirty="0"/>
          </a:p>
        </p:txBody>
      </p:sp>
    </p:spTree>
    <p:extLst>
      <p:ext uri="{BB962C8B-B14F-4D97-AF65-F5344CB8AC3E}">
        <p14:creationId xmlns:p14="http://schemas.microsoft.com/office/powerpoint/2010/main" val="2085540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08225" y="2002700"/>
            <a:ext cx="8517276" cy="1838425"/>
          </a:xfrm>
        </p:spPr>
        <p:txBody>
          <a:bodyPr/>
          <a:lstStyle/>
          <a:p>
            <a:r>
              <a:rPr lang="en-GB" b="1" dirty="0"/>
              <a:t>Brexit: Are we prepared?</a:t>
            </a:r>
            <a:endParaRPr lang="en-US" b="1" dirty="0"/>
          </a:p>
        </p:txBody>
      </p:sp>
      <p:sp>
        <p:nvSpPr>
          <p:cNvPr id="3" name="Subtitle 2"/>
          <p:cNvSpPr>
            <a:spLocks noGrp="1"/>
          </p:cNvSpPr>
          <p:nvPr>
            <p:ph type="subTitle" idx="1"/>
          </p:nvPr>
        </p:nvSpPr>
        <p:spPr>
          <a:xfrm>
            <a:off x="308225" y="4219688"/>
            <a:ext cx="8517276" cy="1752600"/>
          </a:xfrm>
        </p:spPr>
        <p:txBody>
          <a:bodyPr rtlCol="0">
            <a:noAutofit/>
          </a:bodyPr>
          <a:lstStyle/>
          <a:p>
            <a:pPr fontAlgn="auto">
              <a:spcBef>
                <a:spcPts val="0"/>
              </a:spcBef>
              <a:spcAft>
                <a:spcPts val="1200"/>
              </a:spcAft>
              <a:defRPr/>
            </a:pPr>
            <a:r>
              <a:rPr lang="en-GB" sz="2400" dirty="0">
                <a:solidFill>
                  <a:srgbClr val="000000"/>
                </a:solidFill>
              </a:rPr>
              <a:t>Moderator: Simeon Gilchrist (Edwin Coe, UK)</a:t>
            </a:r>
          </a:p>
          <a:p>
            <a:pPr fontAlgn="auto">
              <a:spcBef>
                <a:spcPts val="0"/>
              </a:spcBef>
              <a:spcAft>
                <a:spcPts val="1200"/>
              </a:spcAft>
              <a:defRPr/>
            </a:pPr>
            <a:r>
              <a:rPr lang="en-GB" sz="2400" dirty="0">
                <a:solidFill>
                  <a:srgbClr val="000000"/>
                </a:solidFill>
              </a:rPr>
              <a:t>Andrew Shore (Insolvency Service, UK)</a:t>
            </a:r>
          </a:p>
        </p:txBody>
      </p:sp>
    </p:spTree>
    <p:extLst>
      <p:ext uri="{BB962C8B-B14F-4D97-AF65-F5344CB8AC3E}">
        <p14:creationId xmlns:p14="http://schemas.microsoft.com/office/powerpoint/2010/main" val="1407622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249410" y="2592259"/>
            <a:ext cx="4349352" cy="2896668"/>
          </a:xfrm>
          <a:prstGeom prst="rect">
            <a:avLst/>
          </a:prstGeom>
        </p:spPr>
      </p:pic>
      <p:sp>
        <p:nvSpPr>
          <p:cNvPr id="5" name="Title 4"/>
          <p:cNvSpPr>
            <a:spLocks noGrp="1"/>
          </p:cNvSpPr>
          <p:nvPr>
            <p:ph type="title"/>
          </p:nvPr>
        </p:nvSpPr>
        <p:spPr>
          <a:xfrm>
            <a:off x="188535" y="1744515"/>
            <a:ext cx="3888557" cy="629962"/>
          </a:xfrm>
        </p:spPr>
        <p:txBody>
          <a:bodyPr>
            <a:normAutofit/>
          </a:bodyPr>
          <a:lstStyle/>
          <a:p>
            <a:pPr algn="l"/>
            <a:r>
              <a:rPr lang="en-GB" sz="2800"/>
              <a:t>Exit Day ………….</a:t>
            </a:r>
          </a:p>
        </p:txBody>
      </p:sp>
      <p:sp>
        <p:nvSpPr>
          <p:cNvPr id="6" name="Content Placeholder 5"/>
          <p:cNvSpPr>
            <a:spLocks noGrp="1"/>
          </p:cNvSpPr>
          <p:nvPr>
            <p:ph idx="1"/>
          </p:nvPr>
        </p:nvSpPr>
        <p:spPr>
          <a:xfrm>
            <a:off x="457200" y="3027824"/>
            <a:ext cx="8229600" cy="3561512"/>
          </a:xfrm>
        </p:spPr>
        <p:txBody>
          <a:bodyPr/>
          <a:lstStyle/>
          <a:p>
            <a:endParaRPr lang="en-GB"/>
          </a:p>
          <a:p>
            <a:endParaRPr lang="en-GB"/>
          </a:p>
          <a:p>
            <a:endParaRPr lang="en-GB"/>
          </a:p>
          <a:p>
            <a:endParaRPr lang="en-GB"/>
          </a:p>
          <a:p>
            <a:endParaRPr lang="en-GB"/>
          </a:p>
          <a:p>
            <a:pPr marL="0" indent="0">
              <a:buNone/>
            </a:pPr>
            <a:r>
              <a:rPr lang="en-GB"/>
              <a:t>Towards 29 March 2019 – 23.00GMT</a:t>
            </a:r>
          </a:p>
          <a:p>
            <a:endParaRPr lang="en-GB"/>
          </a:p>
          <a:p>
            <a:endParaRPr lang="en-GB"/>
          </a:p>
          <a:p>
            <a:endParaRPr lang="en-GB"/>
          </a:p>
          <a:p>
            <a:endParaRPr lang="en-GB"/>
          </a:p>
          <a:p>
            <a:endParaRPr lang="en-GB"/>
          </a:p>
          <a:p>
            <a:endParaRPr lang="en-GB"/>
          </a:p>
        </p:txBody>
      </p:sp>
    </p:spTree>
    <p:extLst>
      <p:ext uri="{BB962C8B-B14F-4D97-AF65-F5344CB8AC3E}">
        <p14:creationId xmlns:p14="http://schemas.microsoft.com/office/powerpoint/2010/main" val="523921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37846"/>
            <a:ext cx="8229600" cy="4270344"/>
          </a:xfrm>
        </p:spPr>
        <p:txBody>
          <a:bodyPr>
            <a:normAutofit/>
          </a:bodyPr>
          <a:lstStyle/>
          <a:p>
            <a:pPr>
              <a:spcAft>
                <a:spcPts val="1200"/>
              </a:spcAft>
            </a:pPr>
            <a:r>
              <a:rPr lang="en-GB" dirty="0"/>
              <a:t>The UK Legislative Landscape</a:t>
            </a:r>
            <a:r>
              <a:rPr lang="en-GB" sz="2200" dirty="0"/>
              <a:t>: </a:t>
            </a:r>
          </a:p>
          <a:p>
            <a:pPr lvl="1">
              <a:spcAft>
                <a:spcPts val="1200"/>
              </a:spcAft>
            </a:pPr>
            <a:r>
              <a:rPr lang="en-GB" sz="1800" dirty="0"/>
              <a:t>The European Union (Withdrawal) Act 2018 </a:t>
            </a:r>
          </a:p>
          <a:p>
            <a:pPr marL="457200" lvl="1" indent="0">
              <a:spcAft>
                <a:spcPts val="1200"/>
              </a:spcAft>
              <a:buNone/>
            </a:pPr>
            <a:endParaRPr lang="en-GB" sz="1800" dirty="0"/>
          </a:p>
          <a:p>
            <a:pPr>
              <a:spcAft>
                <a:spcPts val="1200"/>
              </a:spcAft>
            </a:pPr>
            <a:r>
              <a:rPr lang="en-GB" dirty="0"/>
              <a:t>The EU Legislative Landscape:</a:t>
            </a:r>
          </a:p>
          <a:p>
            <a:pPr lvl="1">
              <a:spcAft>
                <a:spcPts val="1200"/>
              </a:spcAft>
            </a:pPr>
            <a:r>
              <a:rPr lang="en-GB" sz="1800" dirty="0"/>
              <a:t>The Draft Withdrawal Agreement –  as at 19 June 2018</a:t>
            </a:r>
          </a:p>
          <a:p>
            <a:pPr marL="457200" lvl="1" indent="0">
              <a:spcAft>
                <a:spcPts val="1200"/>
              </a:spcAft>
              <a:buNone/>
            </a:pPr>
            <a:endParaRPr lang="en-GB" sz="1800" dirty="0"/>
          </a:p>
          <a:p>
            <a:pPr>
              <a:spcAft>
                <a:spcPts val="1200"/>
              </a:spcAft>
            </a:pPr>
            <a:r>
              <a:rPr lang="en-GB" sz="2200" dirty="0"/>
              <a:t>“</a:t>
            </a:r>
            <a:r>
              <a:rPr lang="en-GB" dirty="0"/>
              <a:t>Nothing is agreed until everything is agreed</a:t>
            </a:r>
            <a:r>
              <a:rPr lang="en-GB" sz="2200" dirty="0"/>
              <a:t>” </a:t>
            </a:r>
          </a:p>
          <a:p>
            <a:pPr lvl="1">
              <a:spcAft>
                <a:spcPts val="1200"/>
              </a:spcAft>
            </a:pPr>
            <a:endParaRPr lang="en-GB" sz="1800" dirty="0"/>
          </a:p>
          <a:p>
            <a:pPr>
              <a:spcAft>
                <a:spcPts val="1200"/>
              </a:spcAft>
            </a:pPr>
            <a:endParaRPr lang="en-GB" sz="2200" dirty="0"/>
          </a:p>
          <a:p>
            <a:pPr marL="0" indent="0">
              <a:spcAft>
                <a:spcPts val="1200"/>
              </a:spcAft>
              <a:buNone/>
            </a:pPr>
            <a:endParaRPr lang="en-GB" sz="2200" dirty="0"/>
          </a:p>
        </p:txBody>
      </p:sp>
    </p:spTree>
    <p:extLst>
      <p:ext uri="{BB962C8B-B14F-4D97-AF65-F5344CB8AC3E}">
        <p14:creationId xmlns:p14="http://schemas.microsoft.com/office/powerpoint/2010/main" val="5610635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a:t>The timeline:</a:t>
            </a:r>
          </a:p>
        </p:txBody>
      </p:sp>
      <p:sp>
        <p:nvSpPr>
          <p:cNvPr id="3" name="Content Placeholder 2"/>
          <p:cNvSpPr>
            <a:spLocks noGrp="1"/>
          </p:cNvSpPr>
          <p:nvPr>
            <p:ph idx="1"/>
          </p:nvPr>
        </p:nvSpPr>
        <p:spPr/>
        <p:txBody>
          <a:bodyPr>
            <a:normAutofit/>
          </a:bodyPr>
          <a:lstStyle/>
          <a:p>
            <a:r>
              <a:rPr lang="en-GB" sz="2400"/>
              <a:t>UK Labour Party Conference – 23 to 26 September;</a:t>
            </a:r>
          </a:p>
          <a:p>
            <a:r>
              <a:rPr lang="en-GB" sz="2400"/>
              <a:t>UK Conservative Party Conference 30 Sept. to 3 October;</a:t>
            </a:r>
          </a:p>
          <a:p>
            <a:r>
              <a:rPr lang="en-GB" sz="2400"/>
              <a:t>European Council Meeting 18 October; </a:t>
            </a:r>
          </a:p>
          <a:p>
            <a:r>
              <a:rPr lang="en-GB" sz="2400"/>
              <a:t>European Council Meeting 13-14 December; </a:t>
            </a:r>
          </a:p>
          <a:p>
            <a:r>
              <a:rPr lang="en-GB" sz="2400"/>
              <a:t>UK Parliamentary vote TBC.</a:t>
            </a:r>
          </a:p>
          <a:p>
            <a:endParaRPr lang="en-GB" sz="2400"/>
          </a:p>
          <a:p>
            <a:endParaRPr lang="en-GB" sz="2400"/>
          </a:p>
        </p:txBody>
      </p:sp>
    </p:spTree>
    <p:extLst>
      <p:ext uri="{BB962C8B-B14F-4D97-AF65-F5344CB8AC3E}">
        <p14:creationId xmlns:p14="http://schemas.microsoft.com/office/powerpoint/2010/main" val="1427564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a:t>Or in other words</a:t>
            </a:r>
            <a:r>
              <a:rPr lang="en-GB" sz="3600" dirty="0"/>
              <a:t>: What have we decided ? </a:t>
            </a:r>
            <a:br>
              <a:rPr lang="en-GB" sz="3600" dirty="0"/>
            </a:br>
            <a:endParaRPr lang="en-GB" sz="2700" dirty="0"/>
          </a:p>
        </p:txBody>
      </p:sp>
      <p:pic>
        <p:nvPicPr>
          <p:cNvPr id="4"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2208610" y="3027363"/>
            <a:ext cx="4726780" cy="3151187"/>
          </a:xfrm>
          <a:prstGeom prst="rect">
            <a:avLst/>
          </a:prstGeom>
        </p:spPr>
      </p:pic>
    </p:spTree>
    <p:extLst>
      <p:ext uri="{BB962C8B-B14F-4D97-AF65-F5344CB8AC3E}">
        <p14:creationId xmlns:p14="http://schemas.microsoft.com/office/powerpoint/2010/main" val="1388927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a:t>Practical Application - EU Regn 2015/848</a:t>
            </a:r>
          </a:p>
        </p:txBody>
      </p:sp>
      <p:sp>
        <p:nvSpPr>
          <p:cNvPr id="3" name="Content Placeholder 2"/>
          <p:cNvSpPr>
            <a:spLocks noGrp="1"/>
          </p:cNvSpPr>
          <p:nvPr>
            <p:ph idx="1"/>
          </p:nvPr>
        </p:nvSpPr>
        <p:spPr/>
        <p:txBody>
          <a:bodyPr>
            <a:normAutofit/>
          </a:bodyPr>
          <a:lstStyle/>
          <a:p>
            <a:r>
              <a:rPr lang="en-GB" sz="2800"/>
              <a:t>Assuming Soft Brexit of some description</a:t>
            </a:r>
          </a:p>
          <a:p>
            <a:r>
              <a:rPr lang="en-GB" sz="2800"/>
              <a:t>Withdrawal Agreement : Article 63(c) </a:t>
            </a:r>
          </a:p>
          <a:p>
            <a:pPr lvl="1"/>
            <a:r>
              <a:rPr lang="en-GB" sz="2400"/>
              <a:t>The Regn will have effect providing main proceedings opened before the end of the transition period</a:t>
            </a:r>
          </a:p>
          <a:p>
            <a:pPr lvl="1"/>
            <a:r>
              <a:rPr lang="en-GB" sz="2400"/>
              <a:t>I.e. before 31 December 2020.</a:t>
            </a:r>
          </a:p>
        </p:txBody>
      </p:sp>
    </p:spTree>
    <p:extLst>
      <p:ext uri="{BB962C8B-B14F-4D97-AF65-F5344CB8AC3E}">
        <p14:creationId xmlns:p14="http://schemas.microsoft.com/office/powerpoint/2010/main" val="5636866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933660" y="1463822"/>
            <a:ext cx="3072848" cy="1361389"/>
          </a:xfrm>
          <a:prstGeom prst="rect">
            <a:avLst/>
          </a:prstGeom>
        </p:spPr>
      </p:pic>
      <p:pic>
        <p:nvPicPr>
          <p:cNvPr id="9" name="Picture 8"/>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866268" y="4900780"/>
            <a:ext cx="1745697" cy="1957220"/>
          </a:xfrm>
          <a:prstGeom prst="rect">
            <a:avLst/>
          </a:prstGeom>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37493" y="2189485"/>
            <a:ext cx="2516256" cy="2013005"/>
          </a:xfrm>
          <a:prstGeom prst="rect">
            <a:avLst/>
          </a:prstGeom>
        </p:spPr>
      </p:pic>
      <p:pic>
        <p:nvPicPr>
          <p:cNvPr id="11" name="Picture 10"/>
          <p:cNvPicPr>
            <a:picLocks noChangeAspect="1"/>
          </p:cNvPicPr>
          <p:nvPr/>
        </p:nvPicPr>
        <p:blipFill>
          <a:blip r:embed="rId6"/>
          <a:srcRect/>
          <a:stretch>
            <a:fillRect/>
          </a:stretch>
        </p:blipFill>
        <p:spPr>
          <a:xfrm>
            <a:off x="4897448" y="4776514"/>
            <a:ext cx="4109060" cy="1938696"/>
          </a:xfrm>
          <a:prstGeom prst="rect">
            <a:avLst/>
          </a:prstGeom>
        </p:spPr>
      </p:pic>
      <p:pic>
        <p:nvPicPr>
          <p:cNvPr id="12" name="Picture 11"/>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182494" y="4316918"/>
            <a:ext cx="2398292" cy="2398292"/>
          </a:xfrm>
          <a:prstGeom prst="rect">
            <a:avLst/>
          </a:prstGeom>
        </p:spPr>
      </p:pic>
      <p:pic>
        <p:nvPicPr>
          <p:cNvPr id="13" name="Picture 12"/>
          <p:cNvPicPr>
            <a:picLocks noChangeAspect="1"/>
          </p:cNvPicPr>
          <p:nvPr/>
        </p:nvPicPr>
        <p:blipFill>
          <a:blip r:embed="rId8"/>
          <a:srcRect/>
          <a:stretch>
            <a:fillRect/>
          </a:stretch>
        </p:blipFill>
        <p:spPr>
          <a:xfrm>
            <a:off x="5893474" y="2811282"/>
            <a:ext cx="3153220" cy="1948690"/>
          </a:xfrm>
          <a:prstGeom prst="rect">
            <a:avLst/>
          </a:prstGeom>
        </p:spPr>
      </p:pic>
      <p:pic>
        <p:nvPicPr>
          <p:cNvPr id="14" name="Picture 13"/>
          <p:cNvPicPr>
            <a:picLocks noChangeAspect="1"/>
          </p:cNvPicPr>
          <p:nvPr/>
        </p:nvPicPr>
        <p:blipFill>
          <a:blip r:embed="rId9"/>
          <a:srcRect/>
          <a:stretch>
            <a:fillRect/>
          </a:stretch>
        </p:blipFill>
        <p:spPr>
          <a:xfrm>
            <a:off x="2747676" y="2061202"/>
            <a:ext cx="3011685" cy="2255716"/>
          </a:xfrm>
          <a:prstGeom prst="rect">
            <a:avLst/>
          </a:prstGeom>
        </p:spPr>
      </p:pic>
    </p:spTree>
    <p:extLst>
      <p:ext uri="{BB962C8B-B14F-4D97-AF65-F5344CB8AC3E}">
        <p14:creationId xmlns:p14="http://schemas.microsoft.com/office/powerpoint/2010/main" val="1331848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600"/>
              <a:t>Challenges</a:t>
            </a:r>
          </a:p>
        </p:txBody>
      </p:sp>
      <p:sp>
        <p:nvSpPr>
          <p:cNvPr id="3" name="Content Placeholder 2"/>
          <p:cNvSpPr>
            <a:spLocks noGrp="1"/>
          </p:cNvSpPr>
          <p:nvPr>
            <p:ph idx="1"/>
          </p:nvPr>
        </p:nvSpPr>
        <p:spPr/>
        <p:txBody>
          <a:bodyPr/>
          <a:lstStyle/>
          <a:p>
            <a:pPr lvl="1"/>
            <a:r>
              <a:rPr lang="en-GB"/>
              <a:t>Asymmetric application</a:t>
            </a:r>
          </a:p>
          <a:p>
            <a:pPr lvl="1"/>
            <a:r>
              <a:rPr lang="en-GB"/>
              <a:t>Separate judicial interpretation; and</a:t>
            </a:r>
          </a:p>
          <a:p>
            <a:pPr lvl="1"/>
            <a:r>
              <a:rPr lang="en-GB"/>
              <a:t>Separate legislative development</a:t>
            </a:r>
          </a:p>
        </p:txBody>
      </p:sp>
    </p:spTree>
    <p:extLst>
      <p:ext uri="{BB962C8B-B14F-4D97-AF65-F5344CB8AC3E}">
        <p14:creationId xmlns:p14="http://schemas.microsoft.com/office/powerpoint/2010/main" val="16537924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indent="0">
              <a:spcAft>
                <a:spcPts val="1200"/>
              </a:spcAft>
              <a:buNone/>
            </a:pPr>
            <a:endParaRPr lang="en-GB" sz="220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467879" y="3480537"/>
            <a:ext cx="2586907" cy="1616817"/>
          </a:xfrm>
          <a:prstGeom prst="rect">
            <a:avLst/>
          </a:prstGeom>
        </p:spPr>
      </p:pic>
      <p:pic>
        <p:nvPicPr>
          <p:cNvPr id="11" name="Picture 10"/>
          <p:cNvPicPr>
            <a:picLocks noChangeAspect="1"/>
          </p:cNvPicPr>
          <p:nvPr/>
        </p:nvPicPr>
        <p:blipFill>
          <a:blip r:embed="rId4"/>
          <a:srcRect/>
          <a:stretch>
            <a:fillRect/>
          </a:stretch>
        </p:blipFill>
        <p:spPr>
          <a:xfrm>
            <a:off x="111117" y="2239137"/>
            <a:ext cx="3218967" cy="1810669"/>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1361" y="4163625"/>
            <a:ext cx="3371290" cy="1914327"/>
          </a:xfrm>
          <a:prstGeom prst="rect">
            <a:avLst/>
          </a:prstGeom>
        </p:spPr>
      </p:pic>
      <p:pic>
        <p:nvPicPr>
          <p:cNvPr id="13" name="Picture 1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098385" y="3385932"/>
            <a:ext cx="3017867" cy="2011911"/>
          </a:xfrm>
          <a:prstGeom prst="rect">
            <a:avLst/>
          </a:prstGeom>
        </p:spPr>
      </p:pic>
      <p:pic>
        <p:nvPicPr>
          <p:cNvPr id="14" name="Picture 13"/>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6497604" y="1652575"/>
            <a:ext cx="2332589" cy="1551267"/>
          </a:xfrm>
          <a:prstGeom prst="rect">
            <a:avLst/>
          </a:prstGeom>
        </p:spPr>
      </p:pic>
      <p:pic>
        <p:nvPicPr>
          <p:cNvPr id="15" name="Picture 14"/>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4209385" y="5397843"/>
            <a:ext cx="2947137" cy="1360217"/>
          </a:xfrm>
          <a:prstGeom prst="rect">
            <a:avLst/>
          </a:prstGeom>
        </p:spPr>
      </p:pic>
      <p:pic>
        <p:nvPicPr>
          <p:cNvPr id="1026" name="Picture 2" descr="Image result for brexit: fork in the road"/>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a:xfrm>
            <a:off x="3745441" y="1660906"/>
            <a:ext cx="2171197" cy="1550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018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600"/>
              <a:t>Goodwill – as at 30 August 2018</a:t>
            </a:r>
          </a:p>
        </p:txBody>
      </p:sp>
      <p:sp>
        <p:nvSpPr>
          <p:cNvPr id="3" name="Content Placeholder 2"/>
          <p:cNvSpPr>
            <a:spLocks noGrp="1"/>
          </p:cNvSpPr>
          <p:nvPr>
            <p:ph idx="1"/>
          </p:nvPr>
        </p:nvSpPr>
        <p:spPr/>
        <p:txBody>
          <a:bodyPr>
            <a:normAutofit/>
          </a:bodyPr>
          <a:lstStyle/>
          <a:p>
            <a:r>
              <a:rPr lang="en-GB" sz="2800"/>
              <a:t>“Partenariat étroit et spécial“ </a:t>
            </a:r>
            <a:r>
              <a:rPr lang="en-GB" sz="2000"/>
              <a:t>Theresa May, 20/01/18</a:t>
            </a:r>
          </a:p>
          <a:p>
            <a:endParaRPr lang="en-GB" sz="2000"/>
          </a:p>
          <a:p>
            <a:r>
              <a:rPr lang="fr-FR" sz="2800"/>
              <a:t>Mais </a:t>
            </a:r>
            <a:r>
              <a:rPr lang="fr-FR" sz="2800">
                <a:hlinkClick r:id="rId2"/>
              </a:rPr>
              <a:t>cette voie spéciale</a:t>
            </a:r>
            <a:r>
              <a:rPr lang="fr-FR" sz="2800"/>
              <a:t> devra être compatible avec la préservation du marché unique et de nos intérêts collectifs. </a:t>
            </a:r>
            <a:r>
              <a:rPr lang="fr-FR" sz="2000"/>
              <a:t>Emmanuel Macron, 20/01/2018</a:t>
            </a:r>
            <a:endParaRPr lang="en-GB" sz="2000"/>
          </a:p>
        </p:txBody>
      </p:sp>
    </p:spTree>
    <p:extLst>
      <p:ext uri="{BB962C8B-B14F-4D97-AF65-F5344CB8AC3E}">
        <p14:creationId xmlns:p14="http://schemas.microsoft.com/office/powerpoint/2010/main" val="4409507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08225" y="1776558"/>
            <a:ext cx="8517276" cy="1838425"/>
          </a:xfrm>
        </p:spPr>
        <p:txBody>
          <a:bodyPr/>
          <a:lstStyle/>
          <a:p>
            <a:r>
              <a:rPr lang="en-GB" b="1" dirty="0"/>
              <a:t>Preventive Restructuring Frameworks</a:t>
            </a:r>
            <a:endParaRPr lang="en-US" b="1" dirty="0"/>
          </a:p>
        </p:txBody>
      </p:sp>
      <p:sp>
        <p:nvSpPr>
          <p:cNvPr id="3" name="Subtitle 2"/>
          <p:cNvSpPr>
            <a:spLocks noGrp="1"/>
          </p:cNvSpPr>
          <p:nvPr>
            <p:ph type="subTitle" idx="1"/>
          </p:nvPr>
        </p:nvSpPr>
        <p:spPr>
          <a:xfrm>
            <a:off x="308225" y="3762467"/>
            <a:ext cx="8517276" cy="1752600"/>
          </a:xfrm>
        </p:spPr>
        <p:txBody>
          <a:bodyPr rtlCol="0">
            <a:noAutofit/>
          </a:bodyPr>
          <a:lstStyle/>
          <a:p>
            <a:pPr fontAlgn="auto">
              <a:spcBef>
                <a:spcPts val="0"/>
              </a:spcBef>
              <a:spcAft>
                <a:spcPts val="1200"/>
              </a:spcAft>
              <a:defRPr/>
            </a:pPr>
            <a:r>
              <a:rPr lang="en-GB" sz="2400" dirty="0">
                <a:solidFill>
                  <a:srgbClr val="000000"/>
                </a:solidFill>
              </a:rPr>
              <a:t>Moderator: Prof. Reinhard Dammann </a:t>
            </a:r>
            <a:br>
              <a:rPr lang="en-GB" sz="2400" dirty="0">
                <a:solidFill>
                  <a:srgbClr val="000000"/>
                </a:solidFill>
              </a:rPr>
            </a:br>
            <a:r>
              <a:rPr lang="en-GB" sz="2400" dirty="0">
                <a:solidFill>
                  <a:srgbClr val="000000"/>
                </a:solidFill>
              </a:rPr>
              <a:t>(Clifford Chance/Sciences Po Law School, France)</a:t>
            </a:r>
          </a:p>
          <a:p>
            <a:pPr fontAlgn="auto">
              <a:spcBef>
                <a:spcPts val="0"/>
              </a:spcBef>
              <a:spcAft>
                <a:spcPts val="1200"/>
              </a:spcAft>
              <a:defRPr/>
            </a:pPr>
            <a:r>
              <a:rPr lang="en-GB" sz="2400" dirty="0">
                <a:solidFill>
                  <a:srgbClr val="000000"/>
                </a:solidFill>
              </a:rPr>
              <a:t>Prof. Christoph Paulus </a:t>
            </a:r>
            <a:br>
              <a:rPr lang="en-GB" sz="2400" dirty="0">
                <a:solidFill>
                  <a:srgbClr val="000000"/>
                </a:solidFill>
              </a:rPr>
            </a:br>
            <a:r>
              <a:rPr lang="en-GB" sz="2400" dirty="0">
                <a:solidFill>
                  <a:srgbClr val="000000"/>
                </a:solidFill>
              </a:rPr>
              <a:t>(Humboldt-Universität zu Berlin, Germany)</a:t>
            </a:r>
          </a:p>
          <a:p>
            <a:pPr fontAlgn="auto">
              <a:spcBef>
                <a:spcPts val="0"/>
              </a:spcBef>
              <a:spcAft>
                <a:spcPts val="1200"/>
              </a:spcAft>
              <a:defRPr/>
            </a:pPr>
            <a:r>
              <a:rPr lang="en-GB" sz="2400" dirty="0">
                <a:solidFill>
                  <a:srgbClr val="000000"/>
                </a:solidFill>
              </a:rPr>
              <a:t>Prof. Francisco Garcimartin </a:t>
            </a:r>
            <a:br>
              <a:rPr lang="en-GB" sz="2400" dirty="0">
                <a:solidFill>
                  <a:srgbClr val="000000"/>
                </a:solidFill>
              </a:rPr>
            </a:br>
            <a:r>
              <a:rPr lang="en-GB" sz="2400" dirty="0">
                <a:solidFill>
                  <a:srgbClr val="000000"/>
                </a:solidFill>
              </a:rPr>
              <a:t>(University Autonoma of Madrid, Spain</a:t>
            </a:r>
          </a:p>
        </p:txBody>
      </p:sp>
    </p:spTree>
    <p:extLst>
      <p:ext uri="{BB962C8B-B14F-4D97-AF65-F5344CB8AC3E}">
        <p14:creationId xmlns:p14="http://schemas.microsoft.com/office/powerpoint/2010/main" val="9930135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2413" y="3465319"/>
            <a:ext cx="8647112" cy="1752600"/>
          </a:xfrm>
        </p:spPr>
        <p:txBody>
          <a:bodyPr rtlCol="0">
            <a:noAutofit/>
          </a:bodyPr>
          <a:lstStyle/>
          <a:p>
            <a:pPr>
              <a:defRPr/>
            </a:pPr>
            <a:endParaRPr lang="en-US" sz="3600" dirty="0"/>
          </a:p>
          <a:p>
            <a:pPr>
              <a:defRPr/>
            </a:pPr>
            <a:endParaRPr lang="en-US" sz="3600" dirty="0"/>
          </a:p>
        </p:txBody>
      </p:sp>
      <p:sp>
        <p:nvSpPr>
          <p:cNvPr id="5" name="Title 1">
            <a:extLst>
              <a:ext uri="{FF2B5EF4-FFF2-40B4-BE49-F238E27FC236}">
                <a16:creationId xmlns:a16="http://schemas.microsoft.com/office/drawing/2014/main" id="{B35FFE9A-7CFA-4EEF-B5DF-9D1B762A4200}"/>
              </a:ext>
            </a:extLst>
          </p:cNvPr>
          <p:cNvSpPr>
            <a:spLocks noGrp="1"/>
          </p:cNvSpPr>
          <p:nvPr>
            <p:ph type="ctrTitle"/>
          </p:nvPr>
        </p:nvSpPr>
        <p:spPr>
          <a:xfrm>
            <a:off x="685800" y="1844675"/>
            <a:ext cx="7772400" cy="1470025"/>
          </a:xfrm>
        </p:spPr>
        <p:txBody>
          <a:bodyPr>
            <a:normAutofit/>
          </a:bodyPr>
          <a:lstStyle/>
          <a:p>
            <a:r>
              <a:rPr lang="en-US" sz="4000" b="1" dirty="0"/>
              <a:t>The EU Proposal – </a:t>
            </a:r>
            <a:r>
              <a:rPr lang="en-US" sz="4000" b="1" i="1" dirty="0"/>
              <a:t>Quo </a:t>
            </a:r>
            <a:r>
              <a:rPr lang="en-US" sz="4000" b="1" i="1" dirty="0" err="1"/>
              <a:t>vadis</a:t>
            </a:r>
            <a:r>
              <a:rPr lang="en-US" sz="4000" b="1" dirty="0"/>
              <a:t>? </a:t>
            </a:r>
            <a:br>
              <a:rPr lang="en-US" sz="4000" b="1" dirty="0">
                <a:solidFill>
                  <a:srgbClr val="4F2D7F"/>
                </a:solidFill>
              </a:rPr>
            </a:br>
            <a:r>
              <a:rPr lang="en-US" sz="4000" b="1" dirty="0"/>
              <a:t>Where are we going ?</a:t>
            </a:r>
          </a:p>
        </p:txBody>
      </p:sp>
      <p:sp>
        <p:nvSpPr>
          <p:cNvPr id="7" name="Subtitle 2">
            <a:extLst>
              <a:ext uri="{FF2B5EF4-FFF2-40B4-BE49-F238E27FC236}">
                <a16:creationId xmlns:a16="http://schemas.microsoft.com/office/drawing/2014/main" id="{3E6D91D3-8A3B-4843-88C7-A73C9E237981}"/>
              </a:ext>
            </a:extLst>
          </p:cNvPr>
          <p:cNvSpPr txBox="1">
            <a:spLocks/>
          </p:cNvSpPr>
          <p:nvPr/>
        </p:nvSpPr>
        <p:spPr>
          <a:xfrm>
            <a:off x="252413" y="4191183"/>
            <a:ext cx="8647112" cy="1752600"/>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lang="en-US" sz="2800" b="1" dirty="0">
                <a:solidFill>
                  <a:schemeClr val="tx1"/>
                </a:solidFill>
              </a:rPr>
              <a:t>Reinhard Dammann</a:t>
            </a:r>
            <a:br>
              <a:rPr lang="en-US" sz="2800" b="1" dirty="0">
                <a:solidFill>
                  <a:schemeClr val="tx1"/>
                </a:solidFill>
              </a:rPr>
            </a:br>
            <a:r>
              <a:rPr lang="en-US" sz="2800" dirty="0">
                <a:solidFill>
                  <a:schemeClr val="tx1"/>
                </a:solidFill>
              </a:rPr>
              <a:t>(Partner, Clifford Chance Europe)</a:t>
            </a:r>
          </a:p>
        </p:txBody>
      </p:sp>
    </p:spTree>
    <p:extLst>
      <p:ext uri="{BB962C8B-B14F-4D97-AF65-F5344CB8AC3E}">
        <p14:creationId xmlns:p14="http://schemas.microsoft.com/office/powerpoint/2010/main" val="3567439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106683"/>
            <a:ext cx="8229600" cy="2959747"/>
          </a:xfrm>
        </p:spPr>
        <p:txBody>
          <a:bodyPr>
            <a:normAutofit lnSpcReduction="10000"/>
          </a:bodyPr>
          <a:lstStyle/>
          <a:p>
            <a:pPr algn="just"/>
            <a:r>
              <a:rPr lang="en-US" sz="2400" dirty="0"/>
              <a:t>There is a necessity to open preventive restructuring proceedings as early as possible in order to increase the chances of success </a:t>
            </a:r>
          </a:p>
          <a:p>
            <a:pPr algn="ctr">
              <a:buNone/>
            </a:pPr>
            <a:r>
              <a:rPr lang="fr-FR" sz="2400" b="1" u="sng" dirty="0"/>
              <a:t>But</a:t>
            </a:r>
          </a:p>
          <a:p>
            <a:pPr algn="just"/>
            <a:r>
              <a:rPr lang="en-US" sz="2400" dirty="0"/>
              <a:t>The reverse side of the coin : opening of proceedings constitute a departure from the </a:t>
            </a:r>
            <a:r>
              <a:rPr lang="en-US" sz="2400" i="1" dirty="0"/>
              <a:t>pacta sunt </a:t>
            </a:r>
            <a:r>
              <a:rPr lang="en-US" sz="2400" i="1" dirty="0" err="1"/>
              <a:t>servanda</a:t>
            </a:r>
            <a:r>
              <a:rPr lang="en-US" sz="2400" i="1" dirty="0"/>
              <a:t> principle, </a:t>
            </a:r>
            <a:r>
              <a:rPr lang="en-US" sz="2400" i="1" dirty="0" err="1"/>
              <a:t>i.e</a:t>
            </a:r>
            <a:r>
              <a:rPr lang="en-US" sz="2400" i="1" dirty="0"/>
              <a:t> </a:t>
            </a:r>
            <a:r>
              <a:rPr lang="en-US" sz="2400" dirty="0"/>
              <a:t>the interference into creditors’ and equity holders’ rights (automatic stay, cram-down</a:t>
            </a:r>
            <a:r>
              <a:rPr lang="en-US" sz="2400" i="1" dirty="0"/>
              <a:t>).</a:t>
            </a:r>
          </a:p>
          <a:p>
            <a:pPr>
              <a:spcAft>
                <a:spcPts val="1200"/>
              </a:spcAft>
            </a:pPr>
            <a:endParaRPr lang="en-GB" sz="2200" dirty="0"/>
          </a:p>
        </p:txBody>
      </p:sp>
      <p:sp>
        <p:nvSpPr>
          <p:cNvPr id="5" name="Title 1">
            <a:extLst>
              <a:ext uri="{FF2B5EF4-FFF2-40B4-BE49-F238E27FC236}">
                <a16:creationId xmlns:a16="http://schemas.microsoft.com/office/drawing/2014/main" id="{714FE635-ADD8-48A6-BEE2-35674833E56E}"/>
              </a:ext>
            </a:extLst>
          </p:cNvPr>
          <p:cNvSpPr>
            <a:spLocks noGrp="1"/>
          </p:cNvSpPr>
          <p:nvPr>
            <p:ph type="title"/>
          </p:nvPr>
        </p:nvSpPr>
        <p:spPr>
          <a:xfrm>
            <a:off x="457200" y="1702261"/>
            <a:ext cx="8229600" cy="1143000"/>
          </a:xfrm>
        </p:spPr>
        <p:txBody>
          <a:bodyPr/>
          <a:lstStyle/>
          <a:p>
            <a:r>
              <a:rPr lang="fr-FR" dirty="0" err="1"/>
              <a:t>What</a:t>
            </a:r>
            <a:r>
              <a:rPr lang="fr-FR" dirty="0"/>
              <a:t> </a:t>
            </a:r>
            <a:r>
              <a:rPr lang="fr-FR" dirty="0" err="1"/>
              <a:t>is</a:t>
            </a:r>
            <a:r>
              <a:rPr lang="fr-FR" dirty="0"/>
              <a:t> the main issue ?</a:t>
            </a:r>
          </a:p>
        </p:txBody>
      </p:sp>
    </p:spTree>
    <p:extLst>
      <p:ext uri="{BB962C8B-B14F-4D97-AF65-F5344CB8AC3E}">
        <p14:creationId xmlns:p14="http://schemas.microsoft.com/office/powerpoint/2010/main" val="210571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17A0B26-497B-4CA7-8AC2-8D037372BDCB}"/>
              </a:ext>
            </a:extLst>
          </p:cNvPr>
          <p:cNvSpPr>
            <a:spLocks noGrp="1" noChangeArrowheads="1"/>
          </p:cNvSpPr>
          <p:nvPr>
            <p:ph type="title"/>
          </p:nvPr>
        </p:nvSpPr>
        <p:spPr>
          <a:xfrm>
            <a:off x="330771" y="1303980"/>
            <a:ext cx="8229600" cy="1143000"/>
          </a:xfrm>
        </p:spPr>
        <p:txBody>
          <a:bodyPr/>
          <a:lstStyle/>
          <a:p>
            <a:pPr eaLnBrk="1" hangingPunct="1"/>
            <a:r>
              <a:rPr lang="en-GB" b="1" dirty="0"/>
              <a:t>The French response </a:t>
            </a:r>
          </a:p>
        </p:txBody>
      </p:sp>
      <p:sp>
        <p:nvSpPr>
          <p:cNvPr id="5" name="Content Placeholder 1">
            <a:extLst>
              <a:ext uri="{FF2B5EF4-FFF2-40B4-BE49-F238E27FC236}">
                <a16:creationId xmlns:a16="http://schemas.microsoft.com/office/drawing/2014/main" id="{775ABCA0-7A62-42DA-B9CA-F86B00D12826}"/>
              </a:ext>
            </a:extLst>
          </p:cNvPr>
          <p:cNvSpPr>
            <a:spLocks noGrp="1"/>
          </p:cNvSpPr>
          <p:nvPr>
            <p:ph idx="1"/>
          </p:nvPr>
        </p:nvSpPr>
        <p:spPr>
          <a:xfrm>
            <a:off x="457200" y="2593332"/>
            <a:ext cx="8229600" cy="2960688"/>
          </a:xfrm>
        </p:spPr>
        <p:txBody>
          <a:bodyPr/>
          <a:lstStyle/>
          <a:p>
            <a:pPr algn="ctr">
              <a:buNone/>
            </a:pPr>
            <a:r>
              <a:rPr lang="en-US" sz="3600" b="1" u="sng" dirty="0"/>
              <a:t>Two</a:t>
            </a:r>
            <a:r>
              <a:rPr lang="en-US" sz="3600" u="sng" dirty="0"/>
              <a:t> </a:t>
            </a:r>
            <a:r>
              <a:rPr lang="en-US" sz="3600" b="1" u="sng" dirty="0"/>
              <a:t>stages model: </a:t>
            </a:r>
          </a:p>
          <a:p>
            <a:pPr>
              <a:lnSpc>
                <a:spcPct val="200000"/>
              </a:lnSpc>
              <a:buFontTx/>
              <a:buChar char="-"/>
            </a:pPr>
            <a:r>
              <a:rPr lang="en-US" dirty="0"/>
              <a:t>Conciliation phase followed by </a:t>
            </a:r>
          </a:p>
          <a:p>
            <a:pPr>
              <a:lnSpc>
                <a:spcPct val="200000"/>
              </a:lnSpc>
              <a:buFontTx/>
              <a:buChar char="-"/>
            </a:pPr>
            <a:r>
              <a:rPr lang="en-US" dirty="0"/>
              <a:t>SFA-SA as a closing mechanism </a:t>
            </a:r>
          </a:p>
          <a:p>
            <a:pPr>
              <a:buNone/>
            </a:pPr>
            <a:endParaRPr lang="en-IE" sz="2600" dirty="0"/>
          </a:p>
        </p:txBody>
      </p:sp>
    </p:spTree>
    <p:extLst>
      <p:ext uri="{BB962C8B-B14F-4D97-AF65-F5344CB8AC3E}">
        <p14:creationId xmlns:p14="http://schemas.microsoft.com/office/powerpoint/2010/main" val="15565511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D743B016-C3A5-45BB-9C92-DE4FF0EF93C6}"/>
              </a:ext>
            </a:extLst>
          </p:cNvPr>
          <p:cNvSpPr>
            <a:spLocks noGrp="1" noChangeArrowheads="1"/>
          </p:cNvSpPr>
          <p:nvPr>
            <p:ph type="title"/>
          </p:nvPr>
        </p:nvSpPr>
        <p:spPr>
          <a:xfrm>
            <a:off x="258763" y="1292919"/>
            <a:ext cx="8229600" cy="1143000"/>
          </a:xfrm>
        </p:spPr>
        <p:txBody>
          <a:bodyPr/>
          <a:lstStyle/>
          <a:p>
            <a:pPr eaLnBrk="1" hangingPunct="1"/>
            <a:r>
              <a:rPr lang="en-GB" b="1" dirty="0"/>
              <a:t>The French response (continued)</a:t>
            </a:r>
          </a:p>
        </p:txBody>
      </p:sp>
      <p:sp>
        <p:nvSpPr>
          <p:cNvPr id="5" name="Rectangle 3">
            <a:extLst>
              <a:ext uri="{FF2B5EF4-FFF2-40B4-BE49-F238E27FC236}">
                <a16:creationId xmlns:a16="http://schemas.microsoft.com/office/drawing/2014/main" id="{61367DC5-9625-4316-89E1-629841FCD1CE}"/>
              </a:ext>
            </a:extLst>
          </p:cNvPr>
          <p:cNvSpPr>
            <a:spLocks noGrp="1" noChangeArrowheads="1"/>
          </p:cNvSpPr>
          <p:nvPr>
            <p:ph idx="1"/>
          </p:nvPr>
        </p:nvSpPr>
        <p:spPr>
          <a:xfrm>
            <a:off x="457200" y="2448825"/>
            <a:ext cx="8229600" cy="2959100"/>
          </a:xfrm>
        </p:spPr>
        <p:txBody>
          <a:bodyPr>
            <a:normAutofit fontScale="85000" lnSpcReduction="20000"/>
          </a:bodyPr>
          <a:lstStyle/>
          <a:p>
            <a:pPr algn="ctr">
              <a:lnSpc>
                <a:spcPct val="150000"/>
              </a:lnSpc>
              <a:buNone/>
            </a:pPr>
            <a:r>
              <a:rPr lang="en-US" sz="3600" b="1" u="sng" dirty="0"/>
              <a:t>First phase </a:t>
            </a:r>
          </a:p>
          <a:p>
            <a:pPr>
              <a:lnSpc>
                <a:spcPct val="150000"/>
              </a:lnSpc>
            </a:pPr>
            <a:r>
              <a:rPr lang="en-US" sz="2800" dirty="0"/>
              <a:t>Consensual debt restructuring</a:t>
            </a:r>
          </a:p>
          <a:p>
            <a:r>
              <a:rPr lang="en-US" sz="2800" dirty="0"/>
              <a:t> Individual stay mechanism available</a:t>
            </a:r>
          </a:p>
          <a:p>
            <a:r>
              <a:rPr lang="en-US" sz="2800" dirty="0"/>
              <a:t> protection against the opening of adverse regular insolvency proceedings </a:t>
            </a:r>
          </a:p>
          <a:p>
            <a:r>
              <a:rPr lang="en-US" sz="2800" dirty="0"/>
              <a:t>inclusion of guarantors; provisions </a:t>
            </a:r>
            <a:r>
              <a:rPr lang="en-US" sz="2800" dirty="0" err="1"/>
              <a:t>favouring</a:t>
            </a:r>
            <a:r>
              <a:rPr lang="en-US" sz="2800" dirty="0"/>
              <a:t> new money financing</a:t>
            </a:r>
          </a:p>
          <a:p>
            <a:pPr marL="0" indent="0">
              <a:buNone/>
            </a:pPr>
            <a:endParaRPr lang="en-IE" sz="2400" dirty="0"/>
          </a:p>
          <a:p>
            <a:pPr eaLnBrk="1" hangingPunct="1">
              <a:buClr>
                <a:schemeClr val="tx1"/>
              </a:buClr>
            </a:pPr>
            <a:endParaRPr lang="en-IE" sz="2400" dirty="0"/>
          </a:p>
        </p:txBody>
      </p:sp>
    </p:spTree>
    <p:extLst>
      <p:ext uri="{BB962C8B-B14F-4D97-AF65-F5344CB8AC3E}">
        <p14:creationId xmlns:p14="http://schemas.microsoft.com/office/powerpoint/2010/main" val="8103156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0570F734-4EDE-46B2-9BBE-2CD709605FE5}"/>
              </a:ext>
            </a:extLst>
          </p:cNvPr>
          <p:cNvSpPr>
            <a:spLocks noGrp="1" noChangeArrowheads="1"/>
          </p:cNvSpPr>
          <p:nvPr>
            <p:ph type="title"/>
          </p:nvPr>
        </p:nvSpPr>
        <p:spPr>
          <a:xfrm>
            <a:off x="620712" y="1404597"/>
            <a:ext cx="8229600" cy="1143000"/>
          </a:xfrm>
        </p:spPr>
        <p:txBody>
          <a:bodyPr/>
          <a:lstStyle/>
          <a:p>
            <a:r>
              <a:rPr lang="en-GB" b="1" dirty="0"/>
              <a:t>The French response (continued)</a:t>
            </a:r>
          </a:p>
        </p:txBody>
      </p:sp>
      <p:sp>
        <p:nvSpPr>
          <p:cNvPr id="5" name="Rectangle 3">
            <a:extLst>
              <a:ext uri="{FF2B5EF4-FFF2-40B4-BE49-F238E27FC236}">
                <a16:creationId xmlns:a16="http://schemas.microsoft.com/office/drawing/2014/main" id="{F4DE2FB8-A257-42F8-BC28-C423C85641E1}"/>
              </a:ext>
            </a:extLst>
          </p:cNvPr>
          <p:cNvSpPr>
            <a:spLocks noGrp="1" noChangeArrowheads="1"/>
          </p:cNvSpPr>
          <p:nvPr>
            <p:ph idx="1"/>
          </p:nvPr>
        </p:nvSpPr>
        <p:spPr>
          <a:xfrm>
            <a:off x="457200" y="2593967"/>
            <a:ext cx="8229600" cy="2959100"/>
          </a:xfrm>
        </p:spPr>
        <p:txBody>
          <a:bodyPr>
            <a:normAutofit fontScale="70000" lnSpcReduction="20000"/>
          </a:bodyPr>
          <a:lstStyle/>
          <a:p>
            <a:pPr algn="ctr">
              <a:lnSpc>
                <a:spcPct val="200000"/>
              </a:lnSpc>
              <a:buNone/>
            </a:pPr>
            <a:r>
              <a:rPr lang="en-US" sz="4200" b="1" u="sng" dirty="0"/>
              <a:t>Second phase: </a:t>
            </a:r>
          </a:p>
          <a:p>
            <a:pPr algn="just">
              <a:lnSpc>
                <a:spcPct val="200000"/>
              </a:lnSpc>
            </a:pPr>
            <a:r>
              <a:rPr lang="en-US" sz="2800" dirty="0"/>
              <a:t>Cram-down within creditors’ committees (to be reformed) and </a:t>
            </a:r>
          </a:p>
          <a:p>
            <a:pPr algn="just">
              <a:lnSpc>
                <a:spcPct val="200000"/>
              </a:lnSpc>
            </a:pPr>
            <a:r>
              <a:rPr lang="en-US" sz="2800" dirty="0"/>
              <a:t>Automatic stay of all concerned creditors</a:t>
            </a:r>
          </a:p>
          <a:p>
            <a:pPr algn="just">
              <a:lnSpc>
                <a:spcPct val="200000"/>
              </a:lnSpc>
            </a:pPr>
            <a:r>
              <a:rPr lang="en-US" sz="2800" b="1" u="sng" dirty="0"/>
              <a:t>But</a:t>
            </a:r>
            <a:r>
              <a:rPr lang="en-US" sz="2800" dirty="0"/>
              <a:t> no cross-class cram-down, including for equity holders, to be reformed</a:t>
            </a:r>
          </a:p>
          <a:p>
            <a:pPr marL="0" indent="0" eaLnBrk="1" hangingPunct="1">
              <a:buClr>
                <a:schemeClr val="tx1"/>
              </a:buClr>
              <a:buNone/>
            </a:pPr>
            <a:endParaRPr lang="en-IE" sz="2600" dirty="0"/>
          </a:p>
        </p:txBody>
      </p:sp>
    </p:spTree>
    <p:extLst>
      <p:ext uri="{BB962C8B-B14F-4D97-AF65-F5344CB8AC3E}">
        <p14:creationId xmlns:p14="http://schemas.microsoft.com/office/powerpoint/2010/main" val="15980363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F0BE68D-08EA-4E9C-BD3D-6B0557D5F213}"/>
              </a:ext>
            </a:extLst>
          </p:cNvPr>
          <p:cNvSpPr>
            <a:spLocks noGrp="1"/>
          </p:cNvSpPr>
          <p:nvPr>
            <p:ph type="title"/>
          </p:nvPr>
        </p:nvSpPr>
        <p:spPr>
          <a:xfrm>
            <a:off x="657225" y="1362075"/>
            <a:ext cx="8229600" cy="1143000"/>
          </a:xfrm>
        </p:spPr>
        <p:txBody>
          <a:bodyPr/>
          <a:lstStyle/>
          <a:p>
            <a:r>
              <a:rPr lang="en-GB" b="1" dirty="0"/>
              <a:t>The French response (continued)</a:t>
            </a:r>
            <a:endParaRPr lang="fr-FR" dirty="0"/>
          </a:p>
        </p:txBody>
      </p:sp>
      <p:sp>
        <p:nvSpPr>
          <p:cNvPr id="6" name="Content Placeholder 2">
            <a:extLst>
              <a:ext uri="{FF2B5EF4-FFF2-40B4-BE49-F238E27FC236}">
                <a16:creationId xmlns:a16="http://schemas.microsoft.com/office/drawing/2014/main" id="{242719A9-DC70-4A05-B4CF-BE1CA6FFA9DB}"/>
              </a:ext>
            </a:extLst>
          </p:cNvPr>
          <p:cNvSpPr>
            <a:spLocks noGrp="1"/>
          </p:cNvSpPr>
          <p:nvPr>
            <p:ph idx="1"/>
          </p:nvPr>
        </p:nvSpPr>
        <p:spPr>
          <a:xfrm>
            <a:off x="361665" y="2540237"/>
            <a:ext cx="8229600" cy="2959100"/>
          </a:xfrm>
        </p:spPr>
        <p:txBody>
          <a:bodyPr>
            <a:normAutofit fontScale="92500" lnSpcReduction="20000"/>
          </a:bodyPr>
          <a:lstStyle/>
          <a:p>
            <a:pPr algn="ctr">
              <a:lnSpc>
                <a:spcPct val="200000"/>
              </a:lnSpc>
              <a:buNone/>
            </a:pPr>
            <a:r>
              <a:rPr lang="fr-FR" sz="3600" b="1" u="sng" dirty="0"/>
              <a:t>Areas of </a:t>
            </a:r>
            <a:r>
              <a:rPr lang="fr-FR" sz="3600" b="1" u="sng" dirty="0" err="1"/>
              <a:t>improvement</a:t>
            </a:r>
            <a:r>
              <a:rPr lang="fr-FR" sz="3600" b="1" u="sng" dirty="0"/>
              <a:t> </a:t>
            </a:r>
          </a:p>
          <a:p>
            <a:pPr>
              <a:lnSpc>
                <a:spcPct val="160000"/>
              </a:lnSpc>
            </a:pPr>
            <a:r>
              <a:rPr lang="fr-FR" sz="2800" dirty="0"/>
              <a:t>Classes of </a:t>
            </a:r>
            <a:r>
              <a:rPr lang="fr-FR" sz="2800" dirty="0" err="1"/>
              <a:t>creditors</a:t>
            </a:r>
            <a:endParaRPr lang="fr-FR" sz="2800" dirty="0"/>
          </a:p>
          <a:p>
            <a:pPr>
              <a:lnSpc>
                <a:spcPct val="160000"/>
              </a:lnSpc>
            </a:pPr>
            <a:r>
              <a:rPr lang="fr-FR" sz="2800" dirty="0"/>
              <a:t>Cross –class </a:t>
            </a:r>
            <a:r>
              <a:rPr lang="fr-FR" sz="2800" dirty="0" err="1"/>
              <a:t>cram</a:t>
            </a:r>
            <a:r>
              <a:rPr lang="fr-FR" sz="2800" dirty="0"/>
              <a:t>-dow</a:t>
            </a:r>
          </a:p>
          <a:p>
            <a:pPr>
              <a:lnSpc>
                <a:spcPct val="160000"/>
              </a:lnSpc>
            </a:pPr>
            <a:r>
              <a:rPr lang="fr-FR" sz="2800" dirty="0"/>
              <a:t>Debt to equity swap</a:t>
            </a:r>
            <a:endParaRPr lang="fr-FR" sz="2400" dirty="0"/>
          </a:p>
        </p:txBody>
      </p:sp>
    </p:spTree>
    <p:extLst>
      <p:ext uri="{BB962C8B-B14F-4D97-AF65-F5344CB8AC3E}">
        <p14:creationId xmlns:p14="http://schemas.microsoft.com/office/powerpoint/2010/main" val="5282638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0E74A9E3-B3A8-4D08-8E59-26A1B90262FF}"/>
              </a:ext>
            </a:extLst>
          </p:cNvPr>
          <p:cNvSpPr>
            <a:spLocks noGrp="1" noChangeArrowheads="1"/>
          </p:cNvSpPr>
          <p:nvPr>
            <p:ph type="title"/>
          </p:nvPr>
        </p:nvSpPr>
        <p:spPr>
          <a:xfrm>
            <a:off x="333375" y="1404597"/>
            <a:ext cx="8488362" cy="1143000"/>
          </a:xfrm>
        </p:spPr>
        <p:txBody>
          <a:bodyPr>
            <a:noAutofit/>
          </a:bodyPr>
          <a:lstStyle/>
          <a:p>
            <a:r>
              <a:rPr lang="en-GB" b="1" dirty="0"/>
              <a:t>Solutions proposed by the Directive</a:t>
            </a:r>
          </a:p>
        </p:txBody>
      </p:sp>
      <p:sp>
        <p:nvSpPr>
          <p:cNvPr id="8" name="Rectangle 3">
            <a:extLst>
              <a:ext uri="{FF2B5EF4-FFF2-40B4-BE49-F238E27FC236}">
                <a16:creationId xmlns:a16="http://schemas.microsoft.com/office/drawing/2014/main" id="{89A3B14E-31C8-4CD4-97BA-FC4A28B8FA5B}"/>
              </a:ext>
            </a:extLst>
          </p:cNvPr>
          <p:cNvSpPr>
            <a:spLocks noGrp="1" noChangeArrowheads="1"/>
          </p:cNvSpPr>
          <p:nvPr>
            <p:ph idx="1"/>
          </p:nvPr>
        </p:nvSpPr>
        <p:spPr>
          <a:xfrm>
            <a:off x="457200" y="2621262"/>
            <a:ext cx="8229600" cy="2959100"/>
          </a:xfrm>
        </p:spPr>
        <p:txBody>
          <a:bodyPr>
            <a:normAutofit fontScale="77500" lnSpcReduction="20000"/>
          </a:bodyPr>
          <a:lstStyle/>
          <a:p>
            <a:pPr algn="ctr">
              <a:buNone/>
            </a:pPr>
            <a:r>
              <a:rPr lang="en-US" sz="3900" b="1" u="sng" dirty="0"/>
              <a:t>The Directive’s Proposal is based on a combination of:</a:t>
            </a:r>
            <a:r>
              <a:rPr lang="en-US" sz="3900" dirty="0"/>
              <a:t> </a:t>
            </a:r>
            <a:endParaRPr lang="en-US" sz="3900" b="1" u="sng" dirty="0"/>
          </a:p>
          <a:p>
            <a:endParaRPr lang="fr-FR" sz="2400" dirty="0"/>
          </a:p>
          <a:p>
            <a:r>
              <a:rPr lang="fr-FR" sz="3000" dirty="0"/>
              <a:t>The French model</a:t>
            </a:r>
          </a:p>
          <a:p>
            <a:r>
              <a:rPr lang="en-US" sz="3000" dirty="0"/>
              <a:t>The scheme of arrangement model (with respect to classes of creditors and cram-down) </a:t>
            </a:r>
          </a:p>
          <a:p>
            <a:r>
              <a:rPr lang="en-US" sz="3000" dirty="0"/>
              <a:t>Enriched by the US Chapter 11 approach on cross-class cram down (which is a variation to the German model)</a:t>
            </a:r>
          </a:p>
          <a:p>
            <a:pPr marL="0" indent="0" eaLnBrk="1" hangingPunct="1">
              <a:buClr>
                <a:schemeClr val="tx1"/>
              </a:buClr>
              <a:buNone/>
            </a:pPr>
            <a:endParaRPr lang="en-IE" sz="2600" dirty="0"/>
          </a:p>
        </p:txBody>
      </p:sp>
    </p:spTree>
    <p:extLst>
      <p:ext uri="{BB962C8B-B14F-4D97-AF65-F5344CB8AC3E}">
        <p14:creationId xmlns:p14="http://schemas.microsoft.com/office/powerpoint/2010/main" val="2618164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32DB03FA-F6A5-4EB4-8DB1-8F6FC533FED8}"/>
              </a:ext>
            </a:extLst>
          </p:cNvPr>
          <p:cNvSpPr>
            <a:spLocks noGrp="1" noChangeArrowheads="1"/>
          </p:cNvSpPr>
          <p:nvPr>
            <p:ph type="title"/>
          </p:nvPr>
        </p:nvSpPr>
        <p:spPr>
          <a:xfrm>
            <a:off x="333375" y="1404597"/>
            <a:ext cx="8488362" cy="1143000"/>
          </a:xfrm>
        </p:spPr>
        <p:txBody>
          <a:bodyPr>
            <a:noAutofit/>
          </a:bodyPr>
          <a:lstStyle/>
          <a:p>
            <a:r>
              <a:rPr lang="en-GB" b="1" dirty="0"/>
              <a:t>Policy recommendations</a:t>
            </a:r>
          </a:p>
        </p:txBody>
      </p:sp>
      <p:sp>
        <p:nvSpPr>
          <p:cNvPr id="6" name="Rectangle 3">
            <a:extLst>
              <a:ext uri="{FF2B5EF4-FFF2-40B4-BE49-F238E27FC236}">
                <a16:creationId xmlns:a16="http://schemas.microsoft.com/office/drawing/2014/main" id="{393DB9CE-C362-41B7-B9C0-8AF7865EE49A}"/>
              </a:ext>
            </a:extLst>
          </p:cNvPr>
          <p:cNvSpPr>
            <a:spLocks noGrp="1" noChangeArrowheads="1"/>
          </p:cNvSpPr>
          <p:nvPr>
            <p:ph idx="1"/>
          </p:nvPr>
        </p:nvSpPr>
        <p:spPr>
          <a:xfrm>
            <a:off x="457200" y="2720217"/>
            <a:ext cx="8229600" cy="2960688"/>
          </a:xfrm>
        </p:spPr>
        <p:txBody>
          <a:bodyPr>
            <a:normAutofit lnSpcReduction="10000"/>
          </a:bodyPr>
          <a:lstStyle/>
          <a:p>
            <a:pPr algn="ctr">
              <a:buNone/>
            </a:pPr>
            <a:r>
              <a:rPr lang="en-US" sz="3600" b="1" u="sng" dirty="0"/>
              <a:t>Clarification of scope</a:t>
            </a:r>
          </a:p>
          <a:p>
            <a:endParaRPr lang="fr-FR" sz="2400" dirty="0"/>
          </a:p>
          <a:p>
            <a:pPr algn="just">
              <a:lnSpc>
                <a:spcPct val="150000"/>
              </a:lnSpc>
            </a:pPr>
            <a:r>
              <a:rPr lang="fr-FR" sz="2800" dirty="0"/>
              <a:t>Free </a:t>
            </a:r>
            <a:r>
              <a:rPr lang="fr-FR" sz="2800" dirty="0" err="1"/>
              <a:t>choice</a:t>
            </a:r>
            <a:r>
              <a:rPr lang="fr-FR" sz="2800" dirty="0"/>
              <a:t> of </a:t>
            </a:r>
            <a:r>
              <a:rPr lang="fr-FR" sz="2800" dirty="0" err="1"/>
              <a:t>frameworks</a:t>
            </a:r>
            <a:r>
              <a:rPr lang="fr-FR" sz="2800" dirty="0"/>
              <a:t> for </a:t>
            </a:r>
            <a:r>
              <a:rPr lang="fr-FR" sz="2800" dirty="0" err="1"/>
              <a:t>Member</a:t>
            </a:r>
            <a:r>
              <a:rPr lang="fr-FR" sz="2800" dirty="0"/>
              <a:t> States</a:t>
            </a:r>
          </a:p>
          <a:p>
            <a:pPr algn="just">
              <a:lnSpc>
                <a:spcPct val="150000"/>
              </a:lnSpc>
            </a:pPr>
            <a:r>
              <a:rPr lang="en-US" sz="2800" dirty="0"/>
              <a:t>Regular Insolvency proceedings are excluded from the scope of the Directive </a:t>
            </a:r>
          </a:p>
          <a:p>
            <a:pPr marL="0" indent="0" eaLnBrk="1" hangingPunct="1">
              <a:buClr>
                <a:schemeClr val="tx1"/>
              </a:buClr>
              <a:buNone/>
            </a:pPr>
            <a:endParaRPr lang="en-IE" sz="2600" dirty="0"/>
          </a:p>
        </p:txBody>
      </p:sp>
    </p:spTree>
    <p:extLst>
      <p:ext uri="{BB962C8B-B14F-4D97-AF65-F5344CB8AC3E}">
        <p14:creationId xmlns:p14="http://schemas.microsoft.com/office/powerpoint/2010/main" val="12360678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7B4B20AD-796B-478F-B52F-20419CC851B8}"/>
              </a:ext>
            </a:extLst>
          </p:cNvPr>
          <p:cNvSpPr>
            <a:spLocks noGrp="1" noChangeArrowheads="1"/>
          </p:cNvSpPr>
          <p:nvPr>
            <p:ph type="title"/>
          </p:nvPr>
        </p:nvSpPr>
        <p:spPr>
          <a:xfrm>
            <a:off x="333375" y="1404597"/>
            <a:ext cx="8488362" cy="1143000"/>
          </a:xfrm>
        </p:spPr>
        <p:txBody>
          <a:bodyPr>
            <a:noAutofit/>
          </a:bodyPr>
          <a:lstStyle/>
          <a:p>
            <a:r>
              <a:rPr lang="en-GB" b="1" dirty="0"/>
              <a:t>Policy recommendations</a:t>
            </a:r>
          </a:p>
        </p:txBody>
      </p:sp>
      <p:sp>
        <p:nvSpPr>
          <p:cNvPr id="7" name="Rectangle 3">
            <a:extLst>
              <a:ext uri="{FF2B5EF4-FFF2-40B4-BE49-F238E27FC236}">
                <a16:creationId xmlns:a16="http://schemas.microsoft.com/office/drawing/2014/main" id="{6736FF19-7ACB-46C7-8619-8436A42D076A}"/>
              </a:ext>
            </a:extLst>
          </p:cNvPr>
          <p:cNvSpPr>
            <a:spLocks noGrp="1" noChangeArrowheads="1"/>
          </p:cNvSpPr>
          <p:nvPr>
            <p:ph idx="1"/>
          </p:nvPr>
        </p:nvSpPr>
        <p:spPr>
          <a:xfrm>
            <a:off x="457200" y="2547597"/>
            <a:ext cx="8229600" cy="2959100"/>
          </a:xfrm>
        </p:spPr>
        <p:txBody>
          <a:bodyPr>
            <a:normAutofit fontScale="92500" lnSpcReduction="10000"/>
          </a:bodyPr>
          <a:lstStyle/>
          <a:p>
            <a:pPr algn="just">
              <a:lnSpc>
                <a:spcPct val="150000"/>
              </a:lnSpc>
            </a:pPr>
            <a:r>
              <a:rPr lang="fr-FR" sz="2600" dirty="0"/>
              <a:t>No </a:t>
            </a:r>
            <a:r>
              <a:rPr lang="fr-FR" sz="2600" dirty="0" err="1"/>
              <a:t>treshold</a:t>
            </a:r>
            <a:r>
              <a:rPr lang="fr-FR" sz="2600" dirty="0"/>
              <a:t> </a:t>
            </a:r>
            <a:r>
              <a:rPr lang="fr-FR" sz="2600" dirty="0" err="1"/>
              <a:t>needed</a:t>
            </a:r>
            <a:r>
              <a:rPr lang="fr-FR" sz="2600" dirty="0"/>
              <a:t> to open </a:t>
            </a:r>
            <a:r>
              <a:rPr lang="fr-FR" sz="2600" dirty="0" err="1"/>
              <a:t>preventive</a:t>
            </a:r>
            <a:r>
              <a:rPr lang="fr-FR" sz="2600" dirty="0"/>
              <a:t> </a:t>
            </a:r>
            <a:r>
              <a:rPr lang="fr-FR" sz="2600" dirty="0" err="1"/>
              <a:t>restructuring</a:t>
            </a:r>
            <a:r>
              <a:rPr lang="fr-FR" sz="2600" dirty="0"/>
              <a:t> proceedings</a:t>
            </a:r>
            <a:endParaRPr lang="en-IE" sz="2600" dirty="0"/>
          </a:p>
          <a:p>
            <a:pPr algn="just">
              <a:lnSpc>
                <a:spcPct val="150000"/>
              </a:lnSpc>
            </a:pPr>
            <a:r>
              <a:rPr lang="en-IE" sz="2600" dirty="0"/>
              <a:t>No  need for an automatic stay during the first phase</a:t>
            </a:r>
          </a:p>
          <a:p>
            <a:pPr algn="just">
              <a:lnSpc>
                <a:spcPct val="150000"/>
              </a:lnSpc>
            </a:pPr>
            <a:r>
              <a:rPr lang="en-IE" sz="2600" dirty="0"/>
              <a:t>Possibility to appoint an IP </a:t>
            </a:r>
          </a:p>
          <a:p>
            <a:pPr algn="just">
              <a:lnSpc>
                <a:spcPct val="150000"/>
              </a:lnSpc>
            </a:pPr>
            <a:r>
              <a:rPr lang="en-IE" sz="2600" dirty="0"/>
              <a:t>Possibility for individual stay of enforcement measures</a:t>
            </a:r>
          </a:p>
          <a:p>
            <a:pPr algn="just">
              <a:lnSpc>
                <a:spcPct val="150000"/>
              </a:lnSpc>
            </a:pPr>
            <a:endParaRPr lang="fr-FR" sz="2800" dirty="0"/>
          </a:p>
        </p:txBody>
      </p:sp>
    </p:spTree>
    <p:extLst>
      <p:ext uri="{BB962C8B-B14F-4D97-AF65-F5344CB8AC3E}">
        <p14:creationId xmlns:p14="http://schemas.microsoft.com/office/powerpoint/2010/main" val="6971290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CAC614DC-5A78-4984-A780-8D8D1344C5CA}"/>
              </a:ext>
            </a:extLst>
          </p:cNvPr>
          <p:cNvSpPr>
            <a:spLocks noGrp="1" noChangeArrowheads="1"/>
          </p:cNvSpPr>
          <p:nvPr>
            <p:ph type="title"/>
          </p:nvPr>
        </p:nvSpPr>
        <p:spPr>
          <a:xfrm>
            <a:off x="333375" y="1404597"/>
            <a:ext cx="8488362" cy="1143000"/>
          </a:xfrm>
        </p:spPr>
        <p:txBody>
          <a:bodyPr>
            <a:noAutofit/>
          </a:bodyPr>
          <a:lstStyle/>
          <a:p>
            <a:r>
              <a:rPr lang="en-GB" b="1" dirty="0"/>
              <a:t>Policy recommendations</a:t>
            </a:r>
          </a:p>
        </p:txBody>
      </p:sp>
      <p:sp>
        <p:nvSpPr>
          <p:cNvPr id="9" name="Rectangle 3">
            <a:extLst>
              <a:ext uri="{FF2B5EF4-FFF2-40B4-BE49-F238E27FC236}">
                <a16:creationId xmlns:a16="http://schemas.microsoft.com/office/drawing/2014/main" id="{B155F27B-F5E6-430B-B130-6D410A7DFA2B}"/>
              </a:ext>
            </a:extLst>
          </p:cNvPr>
          <p:cNvSpPr>
            <a:spLocks noGrp="1" noChangeArrowheads="1"/>
          </p:cNvSpPr>
          <p:nvPr>
            <p:ph idx="1"/>
          </p:nvPr>
        </p:nvSpPr>
        <p:spPr>
          <a:xfrm>
            <a:off x="457200" y="2547597"/>
            <a:ext cx="8229600" cy="2959100"/>
          </a:xfrm>
        </p:spPr>
        <p:txBody>
          <a:bodyPr>
            <a:normAutofit fontScale="85000" lnSpcReduction="20000"/>
          </a:bodyPr>
          <a:lstStyle/>
          <a:p>
            <a:pPr algn="just">
              <a:lnSpc>
                <a:spcPct val="150000"/>
              </a:lnSpc>
            </a:pPr>
            <a:r>
              <a:rPr lang="fr-FR" sz="2600" b="1" dirty="0" err="1"/>
              <a:t>Simplified</a:t>
            </a:r>
            <a:r>
              <a:rPr lang="fr-FR" sz="2600" b="1" dirty="0"/>
              <a:t> model of cross-class </a:t>
            </a:r>
            <a:r>
              <a:rPr lang="fr-FR" sz="2600" b="1" dirty="0" err="1"/>
              <a:t>cram</a:t>
            </a:r>
            <a:r>
              <a:rPr lang="fr-FR" sz="2600" b="1" dirty="0"/>
              <a:t>-down </a:t>
            </a:r>
            <a:r>
              <a:rPr lang="fr-FR" sz="2600" b="1" dirty="0" err="1"/>
              <a:t>mechanism</a:t>
            </a:r>
            <a:r>
              <a:rPr lang="fr-FR" sz="2600" b="1" dirty="0"/>
              <a:t> (</a:t>
            </a:r>
            <a:r>
              <a:rPr lang="fr-FR" sz="2600" b="1" dirty="0" err="1"/>
              <a:t>e.g</a:t>
            </a:r>
            <a:r>
              <a:rPr lang="fr-FR" sz="2600" b="1" dirty="0"/>
              <a:t>. German model):</a:t>
            </a:r>
            <a:endParaRPr lang="en-IE" sz="2600" b="1" dirty="0"/>
          </a:p>
          <a:p>
            <a:pPr algn="just">
              <a:lnSpc>
                <a:spcPct val="150000"/>
              </a:lnSpc>
              <a:buFontTx/>
              <a:buChar char="-"/>
            </a:pPr>
            <a:r>
              <a:rPr lang="en-IE" sz="2600" dirty="0"/>
              <a:t>Majority of classes of creditors for cross-class cram-down purposes (</a:t>
            </a:r>
            <a:r>
              <a:rPr lang="en-IE" sz="2600" dirty="0" err="1"/>
              <a:t>incuding</a:t>
            </a:r>
            <a:r>
              <a:rPr lang="en-IE" sz="2600" dirty="0"/>
              <a:t> equity holders)</a:t>
            </a:r>
          </a:p>
          <a:p>
            <a:pPr algn="just">
              <a:lnSpc>
                <a:spcPct val="150000"/>
              </a:lnSpc>
              <a:buFontTx/>
              <a:buChar char="-"/>
            </a:pPr>
            <a:r>
              <a:rPr lang="en-IE" sz="2600" dirty="0"/>
              <a:t>Fairness test</a:t>
            </a:r>
          </a:p>
          <a:p>
            <a:pPr algn="just">
              <a:lnSpc>
                <a:spcPct val="150000"/>
              </a:lnSpc>
              <a:buFontTx/>
              <a:buChar char="-"/>
            </a:pPr>
            <a:r>
              <a:rPr lang="en-IE" sz="2600" dirty="0"/>
              <a:t>Softened absolute priority rule </a:t>
            </a:r>
          </a:p>
          <a:p>
            <a:pPr algn="just">
              <a:lnSpc>
                <a:spcPct val="150000"/>
              </a:lnSpc>
              <a:buFontTx/>
              <a:buChar char="-"/>
            </a:pPr>
            <a:endParaRPr lang="en-IE" sz="2600" dirty="0"/>
          </a:p>
          <a:p>
            <a:pPr algn="just">
              <a:lnSpc>
                <a:spcPct val="150000"/>
              </a:lnSpc>
            </a:pPr>
            <a:endParaRPr lang="fr-FR" sz="2800" dirty="0"/>
          </a:p>
        </p:txBody>
      </p:sp>
    </p:spTree>
    <p:extLst>
      <p:ext uri="{BB962C8B-B14F-4D97-AF65-F5344CB8AC3E}">
        <p14:creationId xmlns:p14="http://schemas.microsoft.com/office/powerpoint/2010/main" val="1297700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AF4417B-C193-4D12-8391-A004BE7145C5}"/>
              </a:ext>
            </a:extLst>
          </p:cNvPr>
          <p:cNvSpPr>
            <a:spLocks noGrp="1"/>
          </p:cNvSpPr>
          <p:nvPr>
            <p:ph type="title"/>
          </p:nvPr>
        </p:nvSpPr>
        <p:spPr>
          <a:xfrm>
            <a:off x="457200" y="1702261"/>
            <a:ext cx="8229600" cy="1143000"/>
          </a:xfrm>
        </p:spPr>
        <p:txBody>
          <a:bodyPr/>
          <a:lstStyle/>
          <a:p>
            <a:r>
              <a:rPr lang="en-GB" b="1" dirty="0"/>
              <a:t>Policy recommendations</a:t>
            </a:r>
            <a:endParaRPr lang="fr-FR" dirty="0"/>
          </a:p>
        </p:txBody>
      </p:sp>
      <p:sp>
        <p:nvSpPr>
          <p:cNvPr id="5" name="Content Placeholder 2">
            <a:extLst>
              <a:ext uri="{FF2B5EF4-FFF2-40B4-BE49-F238E27FC236}">
                <a16:creationId xmlns:a16="http://schemas.microsoft.com/office/drawing/2014/main" id="{851D5538-43E1-4599-B169-6D3D41ECB870}"/>
              </a:ext>
            </a:extLst>
          </p:cNvPr>
          <p:cNvSpPr>
            <a:spLocks noGrp="1"/>
          </p:cNvSpPr>
          <p:nvPr>
            <p:ph idx="1"/>
          </p:nvPr>
        </p:nvSpPr>
        <p:spPr>
          <a:xfrm>
            <a:off x="579438" y="2903264"/>
            <a:ext cx="8229600" cy="2959100"/>
          </a:xfrm>
        </p:spPr>
        <p:txBody>
          <a:bodyPr>
            <a:normAutofit fontScale="85000" lnSpcReduction="20000"/>
          </a:bodyPr>
          <a:lstStyle/>
          <a:p>
            <a:r>
              <a:rPr lang="fr-FR" sz="3800" b="1" dirty="0" err="1"/>
              <a:t>Court’s</a:t>
            </a:r>
            <a:r>
              <a:rPr lang="fr-FR" sz="3800" b="1" dirty="0"/>
              <a:t> intervention </a:t>
            </a:r>
            <a:r>
              <a:rPr lang="fr-FR" sz="3800" b="1" dirty="0" err="1"/>
              <a:t>is</a:t>
            </a:r>
            <a:r>
              <a:rPr lang="fr-FR" sz="3800" b="1" dirty="0"/>
              <a:t> </a:t>
            </a:r>
            <a:r>
              <a:rPr lang="fr-FR" sz="3800" b="1" dirty="0" err="1"/>
              <a:t>necessary</a:t>
            </a:r>
            <a:r>
              <a:rPr lang="fr-FR" sz="3800" b="1" dirty="0"/>
              <a:t>: </a:t>
            </a:r>
          </a:p>
          <a:p>
            <a:pPr algn="just">
              <a:buFontTx/>
              <a:buChar char="-"/>
            </a:pPr>
            <a:r>
              <a:rPr lang="fr-FR" dirty="0" err="1"/>
              <a:t>When</a:t>
            </a:r>
            <a:r>
              <a:rPr lang="fr-FR" dirty="0"/>
              <a:t> </a:t>
            </a:r>
            <a:r>
              <a:rPr lang="fr-FR" dirty="0" err="1"/>
              <a:t>preferential</a:t>
            </a:r>
            <a:r>
              <a:rPr lang="fr-FR" dirty="0"/>
              <a:t> </a:t>
            </a:r>
            <a:r>
              <a:rPr lang="fr-FR" dirty="0" err="1"/>
              <a:t>rights</a:t>
            </a:r>
            <a:r>
              <a:rPr lang="fr-FR" dirty="0"/>
              <a:t> are </a:t>
            </a:r>
            <a:r>
              <a:rPr lang="fr-FR" dirty="0" err="1"/>
              <a:t>granted</a:t>
            </a:r>
            <a:r>
              <a:rPr lang="fr-FR" dirty="0"/>
              <a:t> in </a:t>
            </a:r>
            <a:r>
              <a:rPr lang="fr-FR" dirty="0" err="1"/>
              <a:t>favor</a:t>
            </a:r>
            <a:r>
              <a:rPr lang="fr-FR" dirty="0"/>
              <a:t> of </a:t>
            </a:r>
            <a:r>
              <a:rPr lang="fr-FR" dirty="0" err="1"/>
              <a:t>creditors</a:t>
            </a:r>
            <a:r>
              <a:rPr lang="fr-FR" dirty="0"/>
              <a:t> </a:t>
            </a:r>
            <a:r>
              <a:rPr lang="fr-FR" dirty="0" err="1"/>
              <a:t>when</a:t>
            </a:r>
            <a:r>
              <a:rPr lang="fr-FR" dirty="0"/>
              <a:t> </a:t>
            </a:r>
            <a:r>
              <a:rPr lang="fr-FR" dirty="0" err="1"/>
              <a:t>sanctioning</a:t>
            </a:r>
            <a:r>
              <a:rPr lang="fr-FR" dirty="0"/>
              <a:t> the </a:t>
            </a:r>
            <a:r>
              <a:rPr lang="fr-FR" dirty="0" err="1"/>
              <a:t>restructuring</a:t>
            </a:r>
            <a:r>
              <a:rPr lang="fr-FR" dirty="0"/>
              <a:t> plan</a:t>
            </a:r>
          </a:p>
          <a:p>
            <a:pPr algn="just">
              <a:buFontTx/>
              <a:buChar char="-"/>
            </a:pPr>
            <a:r>
              <a:rPr lang="fr-FR" dirty="0"/>
              <a:t>If </a:t>
            </a:r>
            <a:r>
              <a:rPr lang="fr-FR" dirty="0" err="1"/>
              <a:t>Safe</a:t>
            </a:r>
            <a:r>
              <a:rPr lang="fr-FR" dirty="0"/>
              <a:t> </a:t>
            </a:r>
            <a:r>
              <a:rPr lang="fr-FR" dirty="0" err="1"/>
              <a:t>Harbor</a:t>
            </a:r>
            <a:r>
              <a:rPr lang="fr-FR" dirty="0"/>
              <a:t> </a:t>
            </a:r>
            <a:r>
              <a:rPr lang="fr-FR" dirty="0" err="1"/>
              <a:t>mechanism</a:t>
            </a:r>
            <a:r>
              <a:rPr lang="fr-FR" dirty="0"/>
              <a:t> </a:t>
            </a:r>
            <a:r>
              <a:rPr lang="fr-FR" dirty="0" err="1"/>
              <a:t>is</a:t>
            </a:r>
            <a:r>
              <a:rPr lang="fr-FR" dirty="0"/>
              <a:t> </a:t>
            </a:r>
            <a:r>
              <a:rPr lang="fr-FR" dirty="0" err="1"/>
              <a:t>implemented</a:t>
            </a:r>
            <a:endParaRPr lang="fr-FR" dirty="0"/>
          </a:p>
          <a:p>
            <a:pPr algn="just">
              <a:buFontTx/>
              <a:buChar char="-"/>
            </a:pPr>
            <a:r>
              <a:rPr lang="fr-FR" dirty="0"/>
              <a:t>In case of </a:t>
            </a:r>
            <a:r>
              <a:rPr lang="fr-FR" dirty="0" err="1"/>
              <a:t>cram</a:t>
            </a:r>
            <a:r>
              <a:rPr lang="fr-FR" dirty="0"/>
              <a:t> down and cross-class </a:t>
            </a:r>
            <a:r>
              <a:rPr lang="fr-FR" dirty="0" err="1"/>
              <a:t>cram</a:t>
            </a:r>
            <a:r>
              <a:rPr lang="fr-FR" dirty="0"/>
              <a:t>-down in order to </a:t>
            </a:r>
            <a:r>
              <a:rPr lang="fr-FR" dirty="0" err="1"/>
              <a:t>protect</a:t>
            </a:r>
            <a:r>
              <a:rPr lang="fr-FR" dirty="0"/>
              <a:t> </a:t>
            </a:r>
            <a:r>
              <a:rPr lang="fr-FR" dirty="0" err="1"/>
              <a:t>minority</a:t>
            </a:r>
            <a:r>
              <a:rPr lang="fr-FR" dirty="0"/>
              <a:t> </a:t>
            </a:r>
            <a:r>
              <a:rPr lang="fr-FR" dirty="0" err="1"/>
              <a:t>creditors</a:t>
            </a:r>
            <a:r>
              <a:rPr lang="fr-FR" dirty="0"/>
              <a:t> and </a:t>
            </a:r>
            <a:r>
              <a:rPr lang="fr-FR" dirty="0" err="1"/>
              <a:t>other</a:t>
            </a:r>
            <a:r>
              <a:rPr lang="fr-FR" dirty="0"/>
              <a:t> </a:t>
            </a:r>
            <a:r>
              <a:rPr lang="fr-FR" dirty="0" err="1"/>
              <a:t>third</a:t>
            </a:r>
            <a:r>
              <a:rPr lang="fr-FR" dirty="0"/>
              <a:t> party </a:t>
            </a:r>
            <a:r>
              <a:rPr lang="fr-FR" dirty="0" err="1"/>
              <a:t>stake</a:t>
            </a:r>
            <a:r>
              <a:rPr lang="fr-FR" dirty="0"/>
              <a:t> </a:t>
            </a:r>
            <a:r>
              <a:rPr lang="fr-FR" dirty="0" err="1"/>
              <a:t>holders</a:t>
            </a:r>
            <a:endParaRPr lang="fr-FR" dirty="0"/>
          </a:p>
          <a:p>
            <a:pPr>
              <a:buFontTx/>
              <a:buChar char="-"/>
            </a:pPr>
            <a:endParaRPr lang="fr-FR" dirty="0"/>
          </a:p>
        </p:txBody>
      </p:sp>
    </p:spTree>
    <p:extLst>
      <p:ext uri="{BB962C8B-B14F-4D97-AF65-F5344CB8AC3E}">
        <p14:creationId xmlns:p14="http://schemas.microsoft.com/office/powerpoint/2010/main" val="19498403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915419A-2BC9-44D3-A9B2-3B2226B55995}"/>
              </a:ext>
            </a:extLst>
          </p:cNvPr>
          <p:cNvSpPr>
            <a:spLocks noGrp="1"/>
          </p:cNvSpPr>
          <p:nvPr>
            <p:ph type="title"/>
          </p:nvPr>
        </p:nvSpPr>
        <p:spPr>
          <a:xfrm>
            <a:off x="457200" y="1702261"/>
            <a:ext cx="8229600" cy="1143000"/>
          </a:xfrm>
        </p:spPr>
        <p:txBody>
          <a:bodyPr/>
          <a:lstStyle/>
          <a:p>
            <a:r>
              <a:rPr lang="en-GB" b="1" dirty="0"/>
              <a:t>Policy recommendations</a:t>
            </a:r>
            <a:endParaRPr lang="fr-FR" dirty="0"/>
          </a:p>
        </p:txBody>
      </p:sp>
      <p:sp>
        <p:nvSpPr>
          <p:cNvPr id="5" name="Content Placeholder 2">
            <a:extLst>
              <a:ext uri="{FF2B5EF4-FFF2-40B4-BE49-F238E27FC236}">
                <a16:creationId xmlns:a16="http://schemas.microsoft.com/office/drawing/2014/main" id="{001A7125-0818-4D1E-ADE1-B1E55723FC90}"/>
              </a:ext>
            </a:extLst>
          </p:cNvPr>
          <p:cNvSpPr>
            <a:spLocks noGrp="1"/>
          </p:cNvSpPr>
          <p:nvPr>
            <p:ph idx="1"/>
          </p:nvPr>
        </p:nvSpPr>
        <p:spPr>
          <a:xfrm>
            <a:off x="457200" y="2862321"/>
            <a:ext cx="8229600" cy="2959100"/>
          </a:xfrm>
        </p:spPr>
        <p:txBody>
          <a:bodyPr>
            <a:normAutofit/>
          </a:bodyPr>
          <a:lstStyle/>
          <a:p>
            <a:pPr algn="ctr"/>
            <a:r>
              <a:rPr lang="fr-FR" sz="3800" b="1" dirty="0" err="1"/>
              <a:t>Reduction</a:t>
            </a:r>
            <a:r>
              <a:rPr lang="fr-FR" sz="3800" b="1" dirty="0"/>
              <a:t> of the </a:t>
            </a:r>
            <a:r>
              <a:rPr lang="fr-FR" sz="3800" b="1" dirty="0" err="1"/>
              <a:t>length</a:t>
            </a:r>
            <a:r>
              <a:rPr lang="fr-FR" sz="3800" b="1" dirty="0"/>
              <a:t> of the </a:t>
            </a:r>
            <a:r>
              <a:rPr lang="fr-FR" sz="3800" b="1" dirty="0" err="1"/>
              <a:t>automatic</a:t>
            </a:r>
            <a:r>
              <a:rPr lang="fr-FR" sz="3800" b="1" dirty="0"/>
              <a:t> </a:t>
            </a:r>
            <a:r>
              <a:rPr lang="fr-FR" sz="3800" b="1" dirty="0" err="1"/>
              <a:t>stay</a:t>
            </a:r>
            <a:endParaRPr lang="fr-FR" sz="3800" b="1" dirty="0"/>
          </a:p>
          <a:p>
            <a:pPr algn="just">
              <a:buFontTx/>
              <a:buChar char="-"/>
            </a:pPr>
            <a:r>
              <a:rPr lang="fr-FR" dirty="0"/>
              <a:t>In a </a:t>
            </a:r>
            <a:r>
              <a:rPr lang="fr-FR" dirty="0" err="1"/>
              <a:t>two</a:t>
            </a:r>
            <a:r>
              <a:rPr lang="fr-FR" dirty="0"/>
              <a:t> phases scenario the maximum </a:t>
            </a:r>
            <a:r>
              <a:rPr lang="fr-FR" dirty="0" err="1"/>
              <a:t>stay</a:t>
            </a:r>
            <a:r>
              <a:rPr lang="fr-FR" dirty="0"/>
              <a:t> </a:t>
            </a:r>
            <a:r>
              <a:rPr lang="fr-FR" dirty="0" err="1"/>
              <a:t>is</a:t>
            </a:r>
            <a:r>
              <a:rPr lang="fr-FR" dirty="0"/>
              <a:t> </a:t>
            </a:r>
            <a:r>
              <a:rPr lang="fr-FR" dirty="0" err="1"/>
              <a:t>three</a:t>
            </a:r>
            <a:r>
              <a:rPr lang="fr-FR" dirty="0"/>
              <a:t> </a:t>
            </a:r>
            <a:r>
              <a:rPr lang="fr-FR" dirty="0" err="1"/>
              <a:t>months</a:t>
            </a:r>
            <a:r>
              <a:rPr lang="fr-FR" dirty="0"/>
              <a:t> </a:t>
            </a:r>
          </a:p>
        </p:txBody>
      </p:sp>
    </p:spTree>
    <p:extLst>
      <p:ext uri="{BB962C8B-B14F-4D97-AF65-F5344CB8AC3E}">
        <p14:creationId xmlns:p14="http://schemas.microsoft.com/office/powerpoint/2010/main" val="907993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FB153EA-9325-4688-8076-B169E484A0E3}"/>
              </a:ext>
            </a:extLst>
          </p:cNvPr>
          <p:cNvSpPr>
            <a:spLocks noGrp="1"/>
          </p:cNvSpPr>
          <p:nvPr>
            <p:ph type="title"/>
          </p:nvPr>
        </p:nvSpPr>
        <p:spPr>
          <a:xfrm>
            <a:off x="457200" y="1702261"/>
            <a:ext cx="8229600" cy="1143000"/>
          </a:xfrm>
        </p:spPr>
        <p:txBody>
          <a:bodyPr/>
          <a:lstStyle/>
          <a:p>
            <a:r>
              <a:rPr lang="en-GB" b="1" dirty="0"/>
              <a:t>Policy recommendations</a:t>
            </a:r>
            <a:endParaRPr lang="fr-FR" dirty="0"/>
          </a:p>
        </p:txBody>
      </p:sp>
      <p:sp>
        <p:nvSpPr>
          <p:cNvPr id="5" name="Content Placeholder 2">
            <a:extLst>
              <a:ext uri="{FF2B5EF4-FFF2-40B4-BE49-F238E27FC236}">
                <a16:creationId xmlns:a16="http://schemas.microsoft.com/office/drawing/2014/main" id="{CEC270FF-E8F9-45F0-BF4E-47AEAC6BD425}"/>
              </a:ext>
            </a:extLst>
          </p:cNvPr>
          <p:cNvSpPr>
            <a:spLocks noGrp="1"/>
          </p:cNvSpPr>
          <p:nvPr>
            <p:ph idx="1"/>
          </p:nvPr>
        </p:nvSpPr>
        <p:spPr>
          <a:xfrm>
            <a:off x="361950" y="2916912"/>
            <a:ext cx="8229600" cy="2959100"/>
          </a:xfrm>
        </p:spPr>
        <p:txBody>
          <a:bodyPr>
            <a:normAutofit/>
          </a:bodyPr>
          <a:lstStyle/>
          <a:p>
            <a:pPr algn="ctr"/>
            <a:r>
              <a:rPr lang="fr-FR" sz="3800" b="1" dirty="0"/>
              <a:t>Cross-class </a:t>
            </a:r>
            <a:r>
              <a:rPr lang="fr-FR" sz="3800" b="1" dirty="0" err="1"/>
              <a:t>cram</a:t>
            </a:r>
            <a:r>
              <a:rPr lang="fr-FR" sz="3800" b="1" dirty="0"/>
              <a:t>-down</a:t>
            </a:r>
          </a:p>
          <a:p>
            <a:pPr algn="just">
              <a:buFontTx/>
              <a:buChar char="-"/>
            </a:pPr>
            <a:r>
              <a:rPr lang="fr-FR" dirty="0"/>
              <a:t>Best interest test </a:t>
            </a:r>
            <a:r>
              <a:rPr lang="fr-FR" dirty="0" err="1"/>
              <a:t>seems</a:t>
            </a:r>
            <a:r>
              <a:rPr lang="fr-FR" dirty="0"/>
              <a:t> to </a:t>
            </a:r>
            <a:r>
              <a:rPr lang="fr-FR" dirty="0" err="1"/>
              <a:t>be</a:t>
            </a:r>
            <a:r>
              <a:rPr lang="fr-FR" dirty="0"/>
              <a:t> questionnable </a:t>
            </a:r>
          </a:p>
          <a:p>
            <a:pPr algn="just">
              <a:buFontTx/>
              <a:buChar char="-"/>
            </a:pPr>
            <a:r>
              <a:rPr lang="fr-FR" dirty="0" err="1"/>
              <a:t>Fairness</a:t>
            </a:r>
            <a:r>
              <a:rPr lang="fr-FR" dirty="0"/>
              <a:t> test </a:t>
            </a:r>
            <a:r>
              <a:rPr lang="fr-FR" dirty="0" err="1"/>
              <a:t>seems</a:t>
            </a:r>
            <a:r>
              <a:rPr lang="fr-FR" dirty="0"/>
              <a:t> to </a:t>
            </a:r>
            <a:r>
              <a:rPr lang="fr-FR" dirty="0" err="1"/>
              <a:t>be</a:t>
            </a:r>
            <a:r>
              <a:rPr lang="fr-FR" dirty="0"/>
              <a:t> </a:t>
            </a:r>
            <a:r>
              <a:rPr lang="fr-FR" dirty="0" err="1"/>
              <a:t>sufficient</a:t>
            </a:r>
            <a:endParaRPr lang="fr-FR" dirty="0"/>
          </a:p>
          <a:p>
            <a:pPr algn="just">
              <a:buFontTx/>
              <a:buChar char="-"/>
            </a:pPr>
            <a:r>
              <a:rPr lang="fr-FR" dirty="0"/>
              <a:t>The </a:t>
            </a:r>
            <a:r>
              <a:rPr lang="fr-FR" dirty="0" err="1"/>
              <a:t>absolute</a:t>
            </a:r>
            <a:r>
              <a:rPr lang="fr-FR" dirty="0"/>
              <a:t> </a:t>
            </a:r>
            <a:r>
              <a:rPr lang="fr-FR" dirty="0" err="1"/>
              <a:t>priority</a:t>
            </a:r>
            <a:r>
              <a:rPr lang="fr-FR" dirty="0"/>
              <a:t> </a:t>
            </a:r>
            <a:r>
              <a:rPr lang="fr-FR" dirty="0" err="1"/>
              <a:t>rule</a:t>
            </a:r>
            <a:r>
              <a:rPr lang="fr-FR" dirty="0"/>
              <a:t> </a:t>
            </a:r>
            <a:r>
              <a:rPr lang="fr-FR" dirty="0" err="1"/>
              <a:t>should</a:t>
            </a:r>
            <a:r>
              <a:rPr lang="fr-FR" dirty="0"/>
              <a:t> </a:t>
            </a:r>
            <a:r>
              <a:rPr lang="fr-FR" dirty="0" err="1"/>
              <a:t>be</a:t>
            </a:r>
            <a:r>
              <a:rPr lang="fr-FR" dirty="0"/>
              <a:t> </a:t>
            </a:r>
            <a:r>
              <a:rPr lang="fr-FR" dirty="0" err="1"/>
              <a:t>softened</a:t>
            </a:r>
            <a:endParaRPr lang="fr-FR" dirty="0"/>
          </a:p>
        </p:txBody>
      </p:sp>
    </p:spTree>
    <p:extLst>
      <p:ext uri="{BB962C8B-B14F-4D97-AF65-F5344CB8AC3E}">
        <p14:creationId xmlns:p14="http://schemas.microsoft.com/office/powerpoint/2010/main" val="3021898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EB71742-6EB3-4DF4-9E1E-5B7766E2E06B}"/>
              </a:ext>
            </a:extLst>
          </p:cNvPr>
          <p:cNvSpPr>
            <a:spLocks noGrp="1"/>
          </p:cNvSpPr>
          <p:nvPr>
            <p:ph type="title"/>
          </p:nvPr>
        </p:nvSpPr>
        <p:spPr>
          <a:xfrm>
            <a:off x="457200" y="1702261"/>
            <a:ext cx="8229600" cy="1143000"/>
          </a:xfrm>
        </p:spPr>
        <p:txBody>
          <a:bodyPr/>
          <a:lstStyle/>
          <a:p>
            <a:r>
              <a:rPr lang="en-GB" b="1" dirty="0"/>
              <a:t>Policy recommendations</a:t>
            </a:r>
            <a:endParaRPr lang="fr-FR" dirty="0"/>
          </a:p>
        </p:txBody>
      </p:sp>
      <p:sp>
        <p:nvSpPr>
          <p:cNvPr id="6" name="Content Placeholder 2">
            <a:extLst>
              <a:ext uri="{FF2B5EF4-FFF2-40B4-BE49-F238E27FC236}">
                <a16:creationId xmlns:a16="http://schemas.microsoft.com/office/drawing/2014/main" id="{8FF7EBD1-D448-4B6A-8913-9D686C4E360D}"/>
              </a:ext>
            </a:extLst>
          </p:cNvPr>
          <p:cNvSpPr>
            <a:spLocks noGrp="1"/>
          </p:cNvSpPr>
          <p:nvPr>
            <p:ph idx="1"/>
          </p:nvPr>
        </p:nvSpPr>
        <p:spPr>
          <a:xfrm>
            <a:off x="361950" y="2954443"/>
            <a:ext cx="8229600" cy="2959100"/>
          </a:xfrm>
        </p:spPr>
        <p:txBody>
          <a:bodyPr>
            <a:normAutofit fontScale="92500" lnSpcReduction="10000"/>
          </a:bodyPr>
          <a:lstStyle/>
          <a:p>
            <a:pPr algn="ctr"/>
            <a:r>
              <a:rPr lang="fr-FR" sz="3800" b="1" dirty="0"/>
              <a:t>Special provisions for group of </a:t>
            </a:r>
            <a:r>
              <a:rPr lang="fr-FR" sz="3800" b="1" dirty="0" err="1"/>
              <a:t>companies</a:t>
            </a:r>
            <a:endParaRPr lang="fr-FR" sz="3800" b="1" dirty="0"/>
          </a:p>
          <a:p>
            <a:pPr algn="just">
              <a:buFontTx/>
              <a:buChar char="-"/>
            </a:pPr>
            <a:endParaRPr lang="fr-FR" dirty="0"/>
          </a:p>
          <a:p>
            <a:pPr algn="just">
              <a:buFontTx/>
              <a:buChar char="-"/>
            </a:pPr>
            <a:r>
              <a:rPr lang="fr-FR" dirty="0" err="1"/>
              <a:t>Third</a:t>
            </a:r>
            <a:r>
              <a:rPr lang="fr-FR" dirty="0"/>
              <a:t> party </a:t>
            </a:r>
            <a:r>
              <a:rPr lang="fr-FR" dirty="0" err="1"/>
              <a:t>effect</a:t>
            </a:r>
            <a:r>
              <a:rPr lang="fr-FR" dirty="0"/>
              <a:t> of the </a:t>
            </a:r>
            <a:r>
              <a:rPr lang="fr-FR" dirty="0" err="1"/>
              <a:t>restructuring</a:t>
            </a:r>
            <a:r>
              <a:rPr lang="fr-FR" dirty="0"/>
              <a:t> plan on </a:t>
            </a:r>
            <a:r>
              <a:rPr lang="fr-FR" dirty="0" err="1"/>
              <a:t>guarantors</a:t>
            </a:r>
            <a:endParaRPr lang="fr-FR" dirty="0"/>
          </a:p>
          <a:p>
            <a:pPr algn="just">
              <a:buFontTx/>
              <a:buChar char="-"/>
            </a:pPr>
            <a:r>
              <a:rPr lang="fr-FR" dirty="0"/>
              <a:t>Coordination provisions for group of </a:t>
            </a:r>
            <a:r>
              <a:rPr lang="fr-FR" dirty="0" err="1"/>
              <a:t>companies</a:t>
            </a:r>
            <a:r>
              <a:rPr lang="fr-FR" dirty="0"/>
              <a:t> in cross-border situations</a:t>
            </a:r>
          </a:p>
        </p:txBody>
      </p:sp>
    </p:spTree>
    <p:extLst>
      <p:ext uri="{BB962C8B-B14F-4D97-AF65-F5344CB8AC3E}">
        <p14:creationId xmlns:p14="http://schemas.microsoft.com/office/powerpoint/2010/main" val="8967396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Coffee Break</a:t>
            </a:r>
            <a:br>
              <a:rPr lang="en-GB" sz="4000" b="1" dirty="0"/>
            </a:br>
            <a:br>
              <a:rPr lang="en-GB" sz="4000" b="1" dirty="0"/>
            </a:br>
            <a:r>
              <a:rPr lang="en-GB" sz="2400" b="1" dirty="0"/>
              <a:t>Kindly Sponsored By</a:t>
            </a:r>
            <a:endParaRPr lang="en-US" sz="2400" b="1" dirty="0"/>
          </a:p>
        </p:txBody>
      </p:sp>
      <p:sp>
        <p:nvSpPr>
          <p:cNvPr id="7" name="TextBox 2"/>
          <p:cNvSpPr txBox="1">
            <a:spLocks noChangeArrowheads="1"/>
          </p:cNvSpPr>
          <p:nvPr/>
        </p:nvSpPr>
        <p:spPr bwMode="auto">
          <a:xfrm>
            <a:off x="2411413" y="5389562"/>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a:latin typeface="Verdana" charset="0"/>
                <a:cs typeface="Verdana" charset="0"/>
              </a:rPr>
              <a:t>www.troostwijkauctions.com</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t="39867" b="39595"/>
          <a:stretch/>
        </p:blipFill>
        <p:spPr>
          <a:xfrm>
            <a:off x="685800" y="3814148"/>
            <a:ext cx="7752080" cy="1592116"/>
          </a:xfrm>
          <a:prstGeom prst="rect">
            <a:avLst/>
          </a:prstGeom>
        </p:spPr>
      </p:pic>
    </p:spTree>
    <p:extLst>
      <p:ext uri="{BB962C8B-B14F-4D97-AF65-F5344CB8AC3E}">
        <p14:creationId xmlns:p14="http://schemas.microsoft.com/office/powerpoint/2010/main" val="38831465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b="1" dirty="0"/>
              <a:t>Break-out-session I.</a:t>
            </a:r>
            <a:br>
              <a:rPr lang="en-GB" b="1" dirty="0"/>
            </a:br>
            <a:r>
              <a:rPr lang="en-GB" b="1" dirty="0"/>
              <a:t>NPLs: a solution or a mistake? </a:t>
            </a:r>
            <a:endParaRPr lang="en-US" b="1" dirty="0"/>
          </a:p>
        </p:txBody>
      </p:sp>
      <p:sp>
        <p:nvSpPr>
          <p:cNvPr id="3" name="Subtitle 2"/>
          <p:cNvSpPr>
            <a:spLocks noGrp="1"/>
          </p:cNvSpPr>
          <p:nvPr>
            <p:ph type="subTitle" idx="1"/>
          </p:nvPr>
        </p:nvSpPr>
        <p:spPr>
          <a:xfrm>
            <a:off x="192216" y="4478348"/>
            <a:ext cx="8800757" cy="2162849"/>
          </a:xfrm>
        </p:spPr>
        <p:txBody>
          <a:bodyPr rtlCol="0">
            <a:normAutofit/>
          </a:bodyPr>
          <a:lstStyle/>
          <a:p>
            <a:pPr fontAlgn="auto">
              <a:spcBef>
                <a:spcPts val="0"/>
              </a:spcBef>
              <a:spcAft>
                <a:spcPts val="1200"/>
              </a:spcAft>
              <a:defRPr/>
            </a:pPr>
            <a:r>
              <a:rPr lang="en-GB" sz="2400" dirty="0">
                <a:solidFill>
                  <a:schemeClr val="tx1"/>
                </a:solidFill>
              </a:rPr>
              <a:t>Moderator: Stathis Potamitis (POTAMITISVEKRIS, Greece)</a:t>
            </a:r>
          </a:p>
          <a:p>
            <a:pPr fontAlgn="auto">
              <a:spcBef>
                <a:spcPts val="0"/>
              </a:spcBef>
              <a:spcAft>
                <a:spcPts val="1200"/>
              </a:spcAft>
              <a:defRPr/>
            </a:pPr>
            <a:r>
              <a:rPr lang="en-GB" sz="2400" dirty="0">
                <a:solidFill>
                  <a:schemeClr val="tx1"/>
                </a:solidFill>
              </a:rPr>
              <a:t>	Adrian Thery (Garrigues, Spain)</a:t>
            </a:r>
          </a:p>
          <a:p>
            <a:pPr fontAlgn="auto">
              <a:spcBef>
                <a:spcPts val="0"/>
              </a:spcBef>
              <a:spcAft>
                <a:spcPts val="1200"/>
              </a:spcAft>
              <a:defRPr/>
            </a:pPr>
            <a:r>
              <a:rPr lang="en-GB" sz="2400" dirty="0">
                <a:solidFill>
                  <a:schemeClr val="tx1"/>
                </a:solidFill>
              </a:rPr>
              <a:t>	Nico Tollenaar (RESOR, The Netherlands)</a:t>
            </a:r>
          </a:p>
          <a:p>
            <a:pPr fontAlgn="auto">
              <a:spcBef>
                <a:spcPts val="0"/>
              </a:spcBef>
              <a:spcAft>
                <a:spcPts val="1200"/>
              </a:spcAft>
              <a:defRPr/>
            </a:pPr>
            <a:r>
              <a:rPr lang="en-GB" sz="2400" dirty="0">
                <a:solidFill>
                  <a:schemeClr val="tx1"/>
                </a:solidFill>
              </a:rPr>
              <a:t>	Theodore </a:t>
            </a:r>
            <a:r>
              <a:rPr lang="en-GB" sz="2400" dirty="0" err="1">
                <a:solidFill>
                  <a:schemeClr val="tx1"/>
                </a:solidFill>
              </a:rPr>
              <a:t>Athanassopoulos</a:t>
            </a:r>
            <a:r>
              <a:rPr lang="en-GB" sz="2400" dirty="0">
                <a:solidFill>
                  <a:schemeClr val="tx1"/>
                </a:solidFill>
              </a:rPr>
              <a:t> (Alpha Bank, Greece)</a:t>
            </a:r>
            <a:endParaRPr lang="en-US" sz="2400" dirty="0">
              <a:solidFill>
                <a:schemeClr val="tx1"/>
              </a:solidFill>
            </a:endParaRPr>
          </a:p>
        </p:txBody>
      </p:sp>
    </p:spTree>
    <p:extLst>
      <p:ext uri="{BB962C8B-B14F-4D97-AF65-F5344CB8AC3E}">
        <p14:creationId xmlns:p14="http://schemas.microsoft.com/office/powerpoint/2010/main" val="2002814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92215" y="1992426"/>
            <a:ext cx="8800757" cy="1838425"/>
          </a:xfrm>
        </p:spPr>
        <p:txBody>
          <a:bodyPr/>
          <a:lstStyle/>
          <a:p>
            <a:r>
              <a:rPr lang="en-GB" b="1" dirty="0"/>
              <a:t>Break-out-session II.</a:t>
            </a:r>
            <a:br>
              <a:rPr lang="en-GB" b="1" dirty="0"/>
            </a:br>
            <a:r>
              <a:rPr lang="en-GB" b="1" dirty="0"/>
              <a:t>How to crack down on </a:t>
            </a:r>
            <a:br>
              <a:rPr lang="en-GB" b="1" dirty="0"/>
            </a:br>
            <a:r>
              <a:rPr lang="en-GB" b="1" dirty="0"/>
              <a:t>offshore companies</a:t>
            </a:r>
            <a:endParaRPr lang="en-US" b="1" dirty="0"/>
          </a:p>
        </p:txBody>
      </p:sp>
      <p:sp>
        <p:nvSpPr>
          <p:cNvPr id="3" name="Subtitle 2"/>
          <p:cNvSpPr>
            <a:spLocks noGrp="1"/>
          </p:cNvSpPr>
          <p:nvPr>
            <p:ph type="subTitle" idx="1"/>
          </p:nvPr>
        </p:nvSpPr>
        <p:spPr>
          <a:xfrm>
            <a:off x="192216" y="4242373"/>
            <a:ext cx="8800757" cy="2162849"/>
          </a:xfrm>
        </p:spPr>
        <p:txBody>
          <a:bodyPr rtlCol="0">
            <a:normAutofit/>
          </a:bodyPr>
          <a:lstStyle/>
          <a:p>
            <a:pPr fontAlgn="auto">
              <a:spcBef>
                <a:spcPts val="0"/>
              </a:spcBef>
              <a:spcAft>
                <a:spcPts val="1200"/>
              </a:spcAft>
              <a:defRPr/>
            </a:pPr>
            <a:r>
              <a:rPr lang="en-GB" sz="2400" dirty="0">
                <a:solidFill>
                  <a:srgbClr val="000000"/>
                </a:solidFill>
              </a:rPr>
              <a:t>Moderator: Eitan Erez (Eitan S. Erez &amp; Co, Israel)</a:t>
            </a:r>
          </a:p>
          <a:p>
            <a:pPr fontAlgn="auto">
              <a:spcBef>
                <a:spcPts val="0"/>
              </a:spcBef>
              <a:spcAft>
                <a:spcPts val="1200"/>
              </a:spcAft>
              <a:defRPr/>
            </a:pPr>
            <a:r>
              <a:rPr lang="en-GB" sz="2400" dirty="0">
                <a:solidFill>
                  <a:srgbClr val="000000"/>
                </a:solidFill>
              </a:rPr>
              <a:t>Frances Coulson (Moon Beever, UK)</a:t>
            </a:r>
          </a:p>
          <a:p>
            <a:pPr fontAlgn="auto">
              <a:spcBef>
                <a:spcPts val="0"/>
              </a:spcBef>
              <a:spcAft>
                <a:spcPts val="1200"/>
              </a:spcAft>
              <a:defRPr/>
            </a:pPr>
            <a:r>
              <a:rPr lang="en-GB" sz="2400" dirty="0">
                <a:solidFill>
                  <a:srgbClr val="000000"/>
                </a:solidFill>
              </a:rPr>
              <a:t>Stephane </a:t>
            </a:r>
            <a:r>
              <a:rPr lang="en-GB" sz="2400" dirty="0" err="1">
                <a:solidFill>
                  <a:srgbClr val="000000"/>
                </a:solidFill>
              </a:rPr>
              <a:t>Bonifassi</a:t>
            </a:r>
            <a:r>
              <a:rPr lang="en-GB" sz="2400" dirty="0">
                <a:solidFill>
                  <a:srgbClr val="000000"/>
                </a:solidFill>
              </a:rPr>
              <a:t> (</a:t>
            </a:r>
            <a:r>
              <a:rPr lang="en-GB" sz="2400" dirty="0" err="1">
                <a:solidFill>
                  <a:srgbClr val="000000"/>
                </a:solidFill>
              </a:rPr>
              <a:t>Bonifassi</a:t>
            </a:r>
            <a:r>
              <a:rPr lang="en-GB" sz="2400" dirty="0">
                <a:solidFill>
                  <a:srgbClr val="000000"/>
                </a:solidFill>
              </a:rPr>
              <a:t> Avocats, France)</a:t>
            </a:r>
          </a:p>
          <a:p>
            <a:pPr fontAlgn="auto">
              <a:spcBef>
                <a:spcPts val="0"/>
              </a:spcBef>
              <a:spcAft>
                <a:spcPts val="1200"/>
              </a:spcAft>
              <a:defRPr/>
            </a:pPr>
            <a:r>
              <a:rPr lang="en-GB" sz="2400" dirty="0">
                <a:solidFill>
                  <a:srgbClr val="000000"/>
                </a:solidFill>
              </a:rPr>
              <a:t>Michael Murphy (McCann Fitzgerald, Ireland)</a:t>
            </a:r>
          </a:p>
        </p:txBody>
      </p:sp>
    </p:spTree>
    <p:extLst>
      <p:ext uri="{BB962C8B-B14F-4D97-AF65-F5344CB8AC3E}">
        <p14:creationId xmlns:p14="http://schemas.microsoft.com/office/powerpoint/2010/main" val="20564660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92216" y="1992426"/>
            <a:ext cx="8678652" cy="1838425"/>
          </a:xfrm>
        </p:spPr>
        <p:txBody>
          <a:bodyPr/>
          <a:lstStyle/>
          <a:p>
            <a:r>
              <a:rPr lang="en-GB" b="1" dirty="0"/>
              <a:t>Break-out-session III.</a:t>
            </a:r>
            <a:br>
              <a:rPr lang="en-GB" b="1" dirty="0"/>
            </a:br>
            <a:r>
              <a:rPr lang="en-GB" b="1" dirty="0"/>
              <a:t>New mobility – challenge </a:t>
            </a:r>
            <a:br>
              <a:rPr lang="en-GB" b="1" dirty="0"/>
            </a:br>
            <a:r>
              <a:rPr lang="en-GB" b="1" dirty="0"/>
              <a:t>or opportunity for the </a:t>
            </a:r>
            <a:br>
              <a:rPr lang="en-GB" b="1" dirty="0"/>
            </a:br>
            <a:r>
              <a:rPr lang="en-GB" b="1" dirty="0"/>
              <a:t>automotive industry?</a:t>
            </a:r>
            <a:endParaRPr lang="en-US" b="1" dirty="0"/>
          </a:p>
        </p:txBody>
      </p:sp>
      <p:sp>
        <p:nvSpPr>
          <p:cNvPr id="3" name="Subtitle 2"/>
          <p:cNvSpPr>
            <a:spLocks noGrp="1"/>
          </p:cNvSpPr>
          <p:nvPr>
            <p:ph type="subTitle" idx="1"/>
          </p:nvPr>
        </p:nvSpPr>
        <p:spPr>
          <a:xfrm>
            <a:off x="192216" y="4534388"/>
            <a:ext cx="8800757" cy="2162849"/>
          </a:xfrm>
        </p:spPr>
        <p:txBody>
          <a:bodyPr rtlCol="0">
            <a:normAutofit/>
          </a:bodyPr>
          <a:lstStyle/>
          <a:p>
            <a:pPr fontAlgn="auto">
              <a:spcBef>
                <a:spcPts val="0"/>
              </a:spcBef>
              <a:spcAft>
                <a:spcPts val="1200"/>
              </a:spcAft>
              <a:defRPr/>
            </a:pPr>
            <a:r>
              <a:rPr lang="en-GB" sz="2400" dirty="0">
                <a:solidFill>
                  <a:srgbClr val="000000"/>
                </a:solidFill>
              </a:rPr>
              <a:t>Moderator: Riaz Janjuah (White &amp; Case, Germany)</a:t>
            </a:r>
          </a:p>
          <a:p>
            <a:pPr fontAlgn="auto">
              <a:spcBef>
                <a:spcPts val="0"/>
              </a:spcBef>
              <a:spcAft>
                <a:spcPts val="1200"/>
              </a:spcAft>
              <a:defRPr/>
            </a:pPr>
            <a:r>
              <a:rPr lang="en-GB" sz="2400" dirty="0">
                <a:solidFill>
                  <a:srgbClr val="000000"/>
                </a:solidFill>
              </a:rPr>
              <a:t>Jens Haas (AlixPartners, Germany)</a:t>
            </a:r>
          </a:p>
          <a:p>
            <a:pPr fontAlgn="auto">
              <a:spcBef>
                <a:spcPts val="0"/>
              </a:spcBef>
              <a:spcAft>
                <a:spcPts val="1200"/>
              </a:spcAft>
              <a:defRPr/>
            </a:pPr>
            <a:r>
              <a:rPr lang="en-GB" sz="2400" dirty="0">
                <a:solidFill>
                  <a:srgbClr val="000000"/>
                </a:solidFill>
              </a:rPr>
              <a:t>Hans </a:t>
            </a:r>
            <a:r>
              <a:rPr lang="en-GB" sz="2400" dirty="0" err="1">
                <a:solidFill>
                  <a:srgbClr val="000000"/>
                </a:solidFill>
              </a:rPr>
              <a:t>Remsing</a:t>
            </a:r>
            <a:r>
              <a:rPr lang="en-GB" sz="2400" dirty="0">
                <a:solidFill>
                  <a:srgbClr val="000000"/>
                </a:solidFill>
              </a:rPr>
              <a:t> (Deutsche Bank, Germany)</a:t>
            </a:r>
          </a:p>
          <a:p>
            <a:pPr fontAlgn="auto">
              <a:spcBef>
                <a:spcPts val="0"/>
              </a:spcBef>
              <a:spcAft>
                <a:spcPts val="1200"/>
              </a:spcAft>
              <a:defRPr/>
            </a:pPr>
            <a:r>
              <a:rPr lang="en-GB" sz="2400" dirty="0">
                <a:solidFill>
                  <a:srgbClr val="000000"/>
                </a:solidFill>
              </a:rPr>
              <a:t>Patricia Godfrey (CMS, UK)</a:t>
            </a:r>
          </a:p>
        </p:txBody>
      </p:sp>
    </p:spTree>
    <p:extLst>
      <p:ext uri="{BB962C8B-B14F-4D97-AF65-F5344CB8AC3E}">
        <p14:creationId xmlns:p14="http://schemas.microsoft.com/office/powerpoint/2010/main" val="17747927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92216" y="1891932"/>
            <a:ext cx="8678652" cy="1838425"/>
          </a:xfrm>
        </p:spPr>
        <p:txBody>
          <a:bodyPr/>
          <a:lstStyle/>
          <a:p>
            <a:r>
              <a:rPr lang="en-GB" b="1" dirty="0"/>
              <a:t>Break-out-session IV.</a:t>
            </a:r>
            <a:br>
              <a:rPr lang="en-GB" b="1" dirty="0"/>
            </a:br>
            <a:r>
              <a:rPr lang="en-GB" b="1" dirty="0"/>
              <a:t>Distressed Assets Sales and Insolvency legal tools</a:t>
            </a:r>
            <a:endParaRPr lang="en-US" b="1" dirty="0"/>
          </a:p>
        </p:txBody>
      </p:sp>
      <p:sp>
        <p:nvSpPr>
          <p:cNvPr id="3" name="Subtitle 2"/>
          <p:cNvSpPr>
            <a:spLocks noGrp="1"/>
          </p:cNvSpPr>
          <p:nvPr>
            <p:ph type="subTitle" idx="1"/>
          </p:nvPr>
        </p:nvSpPr>
        <p:spPr>
          <a:xfrm>
            <a:off x="192216" y="4108223"/>
            <a:ext cx="8800757" cy="2749777"/>
          </a:xfrm>
        </p:spPr>
        <p:txBody>
          <a:bodyPr rtlCol="0">
            <a:normAutofit/>
          </a:bodyPr>
          <a:lstStyle/>
          <a:p>
            <a:pPr fontAlgn="auto">
              <a:spcBef>
                <a:spcPts val="0"/>
              </a:spcBef>
              <a:spcAft>
                <a:spcPts val="1200"/>
              </a:spcAft>
              <a:defRPr/>
            </a:pPr>
            <a:r>
              <a:rPr lang="en-GB" sz="2400" dirty="0">
                <a:solidFill>
                  <a:srgbClr val="000000"/>
                </a:solidFill>
              </a:rPr>
              <a:t>Moderator: Konstantinos Issaias </a:t>
            </a:r>
            <a:br>
              <a:rPr lang="en-GB" sz="2400" dirty="0">
                <a:solidFill>
                  <a:srgbClr val="000000"/>
                </a:solidFill>
              </a:rPr>
            </a:br>
            <a:r>
              <a:rPr lang="en-GB" sz="2400" dirty="0">
                <a:solidFill>
                  <a:srgbClr val="000000"/>
                </a:solidFill>
              </a:rPr>
              <a:t>(Kyriakides Georgopoulos Law Firm, Greece)</a:t>
            </a:r>
          </a:p>
          <a:p>
            <a:pPr fontAlgn="auto">
              <a:spcBef>
                <a:spcPts val="0"/>
              </a:spcBef>
              <a:spcAft>
                <a:spcPts val="1200"/>
              </a:spcAft>
              <a:defRPr/>
            </a:pPr>
            <a:r>
              <a:rPr lang="en-GB" sz="2400" dirty="0">
                <a:solidFill>
                  <a:srgbClr val="000000"/>
                </a:solidFill>
              </a:rPr>
              <a:t>	Alessandro </a:t>
            </a:r>
            <a:r>
              <a:rPr lang="en-GB" sz="2400" dirty="0" err="1">
                <a:solidFill>
                  <a:srgbClr val="000000"/>
                </a:solidFill>
              </a:rPr>
              <a:t>Scarso</a:t>
            </a:r>
            <a:r>
              <a:rPr lang="en-GB" sz="2400" dirty="0">
                <a:solidFill>
                  <a:srgbClr val="000000"/>
                </a:solidFill>
              </a:rPr>
              <a:t> (PLUTA, Italy)</a:t>
            </a:r>
          </a:p>
          <a:p>
            <a:pPr fontAlgn="auto">
              <a:spcBef>
                <a:spcPts val="0"/>
              </a:spcBef>
              <a:spcAft>
                <a:spcPts val="1200"/>
              </a:spcAft>
              <a:defRPr/>
            </a:pPr>
            <a:r>
              <a:rPr lang="en-GB" sz="2400" dirty="0">
                <a:solidFill>
                  <a:srgbClr val="000000"/>
                </a:solidFill>
              </a:rPr>
              <a:t>	Lukas </a:t>
            </a:r>
            <a:r>
              <a:rPr lang="en-GB" sz="2400" dirty="0" err="1">
                <a:solidFill>
                  <a:srgbClr val="000000"/>
                </a:solidFill>
              </a:rPr>
              <a:t>Fecker</a:t>
            </a:r>
            <a:r>
              <a:rPr lang="en-GB" sz="2400" dirty="0">
                <a:solidFill>
                  <a:srgbClr val="000000"/>
                </a:solidFill>
              </a:rPr>
              <a:t> (Innovation Brain, UK)</a:t>
            </a:r>
          </a:p>
          <a:p>
            <a:pPr fontAlgn="auto">
              <a:spcBef>
                <a:spcPts val="0"/>
              </a:spcBef>
              <a:spcAft>
                <a:spcPts val="1200"/>
              </a:spcAft>
              <a:defRPr/>
            </a:pPr>
            <a:r>
              <a:rPr lang="en-GB" sz="2400" dirty="0">
                <a:solidFill>
                  <a:srgbClr val="000000"/>
                </a:solidFill>
              </a:rPr>
              <a:t>	Martin </a:t>
            </a:r>
            <a:r>
              <a:rPr lang="en-GB" sz="2400" dirty="0" err="1">
                <a:solidFill>
                  <a:srgbClr val="000000"/>
                </a:solidFill>
              </a:rPr>
              <a:t>Heidrich</a:t>
            </a:r>
            <a:r>
              <a:rPr lang="en-GB" sz="2400" dirty="0">
                <a:solidFill>
                  <a:srgbClr val="000000"/>
                </a:solidFill>
              </a:rPr>
              <a:t> (Taylor </a:t>
            </a:r>
            <a:r>
              <a:rPr lang="en-GB" sz="2400" dirty="0" err="1">
                <a:solidFill>
                  <a:srgbClr val="000000"/>
                </a:solidFill>
              </a:rPr>
              <a:t>Wessing</a:t>
            </a:r>
            <a:r>
              <a:rPr lang="en-GB" sz="2400" dirty="0">
                <a:solidFill>
                  <a:srgbClr val="000000"/>
                </a:solidFill>
              </a:rPr>
              <a:t>, Germany)</a:t>
            </a:r>
          </a:p>
        </p:txBody>
      </p:sp>
    </p:spTree>
    <p:extLst>
      <p:ext uri="{BB962C8B-B14F-4D97-AF65-F5344CB8AC3E}">
        <p14:creationId xmlns:p14="http://schemas.microsoft.com/office/powerpoint/2010/main" val="2604514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Lunch</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759450"/>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www.mcstayluby.ie</a:t>
            </a:r>
            <a:endParaRPr lang="en-US" sz="1800" dirty="0">
              <a:latin typeface="Verdana" charset="0"/>
              <a:cs typeface="Verdan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02184" y="3680996"/>
            <a:ext cx="6931098" cy="2078454"/>
          </a:xfrm>
          <a:prstGeom prst="rect">
            <a:avLst/>
          </a:prstGeom>
        </p:spPr>
      </p:pic>
    </p:spTree>
    <p:extLst>
      <p:ext uri="{BB962C8B-B14F-4D97-AF65-F5344CB8AC3E}">
        <p14:creationId xmlns:p14="http://schemas.microsoft.com/office/powerpoint/2010/main" val="30712308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Afternoon Technical Session</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626813"/>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www.moonbeever.com</a:t>
            </a:r>
            <a:endParaRPr lang="en-US" sz="1800" dirty="0">
              <a:latin typeface="Verdana" charset="0"/>
              <a:cs typeface="Verdana" charset="0"/>
            </a:endParaRPr>
          </a:p>
        </p:txBody>
      </p:sp>
      <p:pic>
        <p:nvPicPr>
          <p:cNvPr id="3" name="Picture 2" descr="Moon Beever.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14500" y="3918464"/>
            <a:ext cx="5715000" cy="1571625"/>
          </a:xfrm>
          <a:prstGeom prst="rect">
            <a:avLst/>
          </a:prstGeom>
        </p:spPr>
      </p:pic>
    </p:spTree>
    <p:extLst>
      <p:ext uri="{BB962C8B-B14F-4D97-AF65-F5344CB8AC3E}">
        <p14:creationId xmlns:p14="http://schemas.microsoft.com/office/powerpoint/2010/main" val="20991950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15784" y="2033074"/>
            <a:ext cx="8539892" cy="1838425"/>
          </a:xfrm>
        </p:spPr>
        <p:txBody>
          <a:bodyPr/>
          <a:lstStyle/>
          <a:p>
            <a:pPr>
              <a:spcAft>
                <a:spcPts val="1200"/>
              </a:spcAft>
            </a:pPr>
            <a:r>
              <a:rPr lang="en-US" b="1" dirty="0"/>
              <a:t>The Judicial Wing: </a:t>
            </a:r>
            <a:br>
              <a:rPr lang="en-US" b="1" dirty="0"/>
            </a:br>
            <a:r>
              <a:rPr lang="en-US" b="1" dirty="0"/>
              <a:t>Cooperation and Communication between Judges in Cross-Border Insolvencies under the EIR Recast</a:t>
            </a:r>
            <a:endParaRPr lang="en-US" sz="3200" b="1" dirty="0"/>
          </a:p>
        </p:txBody>
      </p:sp>
      <p:sp>
        <p:nvSpPr>
          <p:cNvPr id="3" name="Subtitle 2"/>
          <p:cNvSpPr>
            <a:spLocks noGrp="1"/>
          </p:cNvSpPr>
          <p:nvPr>
            <p:ph type="subTitle" idx="1"/>
          </p:nvPr>
        </p:nvSpPr>
        <p:spPr>
          <a:xfrm>
            <a:off x="0" y="4662609"/>
            <a:ext cx="9144000" cy="1752600"/>
          </a:xfrm>
        </p:spPr>
        <p:txBody>
          <a:bodyPr rtlCol="0">
            <a:noAutofit/>
          </a:bodyPr>
          <a:lstStyle/>
          <a:p>
            <a:pPr fontAlgn="auto">
              <a:spcBef>
                <a:spcPts val="0"/>
              </a:spcBef>
              <a:spcAft>
                <a:spcPts val="600"/>
              </a:spcAft>
              <a:defRPr/>
            </a:pPr>
            <a:r>
              <a:rPr lang="en-GB" sz="2000" dirty="0">
                <a:solidFill>
                  <a:srgbClr val="000000"/>
                </a:solidFill>
              </a:rPr>
              <a:t>Moderator: Prof. Heinz Vallender (University of Cologne, Germany)</a:t>
            </a:r>
          </a:p>
          <a:p>
            <a:pPr fontAlgn="auto">
              <a:spcBef>
                <a:spcPts val="0"/>
              </a:spcBef>
              <a:spcAft>
                <a:spcPts val="600"/>
              </a:spcAft>
              <a:defRPr/>
            </a:pPr>
            <a:r>
              <a:rPr lang="en-GB" sz="2000" dirty="0">
                <a:solidFill>
                  <a:srgbClr val="000000"/>
                </a:solidFill>
              </a:rPr>
              <a:t>Judge Caroline Costello (High Court of Justice of Dublin, Ireland)</a:t>
            </a:r>
          </a:p>
          <a:p>
            <a:pPr fontAlgn="auto">
              <a:spcBef>
                <a:spcPts val="0"/>
              </a:spcBef>
              <a:spcAft>
                <a:spcPts val="600"/>
              </a:spcAft>
              <a:defRPr/>
            </a:pPr>
            <a:r>
              <a:rPr lang="en-GB" sz="2000" dirty="0">
                <a:solidFill>
                  <a:srgbClr val="000000"/>
                </a:solidFill>
              </a:rPr>
              <a:t>Judge Luciano Panzani (Court of Appeal of Rome, Italy)</a:t>
            </a:r>
          </a:p>
          <a:p>
            <a:pPr fontAlgn="auto">
              <a:spcBef>
                <a:spcPts val="0"/>
              </a:spcBef>
              <a:spcAft>
                <a:spcPts val="600"/>
              </a:spcAft>
              <a:defRPr/>
            </a:pPr>
            <a:r>
              <a:rPr lang="en-GB" sz="2000" dirty="0">
                <a:solidFill>
                  <a:srgbClr val="000000"/>
                </a:solidFill>
              </a:rPr>
              <a:t>Judge Emil </a:t>
            </a:r>
            <a:r>
              <a:rPr lang="en-GB" sz="2000" dirty="0" err="1">
                <a:solidFill>
                  <a:srgbClr val="000000"/>
                </a:solidFill>
              </a:rPr>
              <a:t>Szczepanik</a:t>
            </a:r>
            <a:r>
              <a:rPr lang="en-GB" sz="2000" dirty="0">
                <a:solidFill>
                  <a:srgbClr val="000000"/>
                </a:solidFill>
              </a:rPr>
              <a:t> (District Court for the Capital City of Warsaw, Poland)</a:t>
            </a:r>
          </a:p>
        </p:txBody>
      </p:sp>
    </p:spTree>
    <p:extLst>
      <p:ext uri="{BB962C8B-B14F-4D97-AF65-F5344CB8AC3E}">
        <p14:creationId xmlns:p14="http://schemas.microsoft.com/office/powerpoint/2010/main" val="14283429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Content Placeholder 2"/>
          <p:cNvSpPr>
            <a:spLocks noGrp="1"/>
          </p:cNvSpPr>
          <p:nvPr>
            <p:ph idx="1"/>
          </p:nvPr>
        </p:nvSpPr>
        <p:spPr>
          <a:xfrm>
            <a:off x="457200" y="1800225"/>
            <a:ext cx="8229600" cy="2959100"/>
          </a:xfrm>
        </p:spPr>
        <p:txBody>
          <a:bodyPr/>
          <a:lstStyle/>
          <a:p>
            <a:pPr eaLnBrk="1" hangingPunct="1">
              <a:spcAft>
                <a:spcPts val="1200"/>
              </a:spcAft>
            </a:pPr>
            <a:r>
              <a:rPr lang="en-GB" sz="2200" b="1"/>
              <a:t>New challenges for courts and administrators</a:t>
            </a:r>
          </a:p>
          <a:p>
            <a:pPr eaLnBrk="1" hangingPunct="1">
              <a:spcAft>
                <a:spcPts val="1200"/>
              </a:spcAft>
            </a:pPr>
            <a:r>
              <a:rPr lang="en-GB" sz="2200"/>
              <a:t>Art. 42, 43 and Art. 57, 58 EIR establish a duty of cooperation and communication between courts and courts and administrators</a:t>
            </a:r>
          </a:p>
          <a:p>
            <a:pPr eaLnBrk="1" hangingPunct="1">
              <a:spcAft>
                <a:spcPts val="1200"/>
              </a:spcAft>
              <a:buFont typeface="Arial" charset="0"/>
              <a:buNone/>
            </a:pPr>
            <a:r>
              <a:rPr lang="en-GB" sz="2200"/>
              <a:t>	- Art. 42 (1), 57 (1) EIR set out the general duty and its limits</a:t>
            </a:r>
          </a:p>
          <a:p>
            <a:pPr eaLnBrk="1" hangingPunct="1">
              <a:spcAft>
                <a:spcPts val="1200"/>
              </a:spcAft>
              <a:buFont typeface="Arial" charset="0"/>
              <a:buNone/>
            </a:pPr>
            <a:r>
              <a:rPr lang="en-GB" sz="2200"/>
              <a:t>	- Art. 42 (2), 57 (2) EIR and Art. 42 (3), 57 (3) EIR specify its implementation</a:t>
            </a:r>
          </a:p>
          <a:p>
            <a:pPr eaLnBrk="1" hangingPunct="1">
              <a:spcAft>
                <a:spcPts val="1200"/>
              </a:spcAft>
              <a:buFont typeface="Wingdings" pitchFamily="2" charset="2"/>
              <a:buChar char="§"/>
            </a:pPr>
            <a:r>
              <a:rPr lang="en-GB" sz="2200"/>
              <a:t>Forms of cooperation</a:t>
            </a:r>
          </a:p>
          <a:p>
            <a:pPr eaLnBrk="1" hangingPunct="1">
              <a:spcAft>
                <a:spcPts val="1200"/>
              </a:spcAft>
              <a:buFont typeface="Wingdings" pitchFamily="2" charset="2"/>
              <a:buChar char="§"/>
            </a:pPr>
            <a:r>
              <a:rPr lang="en-GB" sz="2200"/>
              <a:t>Limits -will they prevent an efficient cooperation?</a:t>
            </a:r>
          </a:p>
          <a:p>
            <a:pPr eaLnBrk="1" hangingPunct="1">
              <a:spcAft>
                <a:spcPts val="1200"/>
              </a:spcAft>
              <a:buFont typeface="Wingdings" pitchFamily="2" charset="2"/>
              <a:buChar char="§"/>
            </a:pPr>
            <a:endParaRPr lang="en-GB" sz="2200"/>
          </a:p>
          <a:p>
            <a:pPr eaLnBrk="1" hangingPunct="1">
              <a:spcAft>
                <a:spcPts val="1200"/>
              </a:spcAft>
              <a:buFont typeface="Arial" charset="0"/>
              <a:buNone/>
            </a:pPr>
            <a:endParaRPr lang="en-GB" sz="2200"/>
          </a:p>
          <a:p>
            <a:pPr eaLnBrk="1" hangingPunct="1">
              <a:spcAft>
                <a:spcPts val="1200"/>
              </a:spcAft>
              <a:buFont typeface="Arial" charset="0"/>
              <a:buNone/>
            </a:pPr>
            <a:endParaRPr lang="en-GB" sz="2200"/>
          </a:p>
          <a:p>
            <a:pPr eaLnBrk="1" hangingPunct="1">
              <a:spcAft>
                <a:spcPts val="1200"/>
              </a:spcAft>
              <a:buFont typeface="Arial" charset="0"/>
              <a:buNone/>
            </a:pPr>
            <a:endParaRPr lang="en-GB" sz="2200"/>
          </a:p>
          <a:p>
            <a:pPr eaLnBrk="1" hangingPunct="1">
              <a:spcAft>
                <a:spcPts val="1200"/>
              </a:spcAft>
              <a:buFont typeface="Arial" charset="0"/>
              <a:buNone/>
            </a:pPr>
            <a:endParaRPr lang="en-GB" sz="2200"/>
          </a:p>
          <a:p>
            <a:pPr eaLnBrk="1" hangingPunct="1">
              <a:spcAft>
                <a:spcPts val="1200"/>
              </a:spcAft>
            </a:pPr>
            <a:endParaRPr lang="en-GB" sz="2200"/>
          </a:p>
        </p:txBody>
      </p:sp>
    </p:spTree>
    <p:extLst>
      <p:ext uri="{BB962C8B-B14F-4D97-AF65-F5344CB8AC3E}">
        <p14:creationId xmlns:p14="http://schemas.microsoft.com/office/powerpoint/2010/main" val="17684982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Content Placeholder 2"/>
          <p:cNvSpPr>
            <a:spLocks noGrp="1"/>
          </p:cNvSpPr>
          <p:nvPr>
            <p:ph idx="4294967295"/>
          </p:nvPr>
        </p:nvSpPr>
        <p:spPr>
          <a:xfrm>
            <a:off x="457200" y="1800225"/>
            <a:ext cx="8229600" cy="2959100"/>
          </a:xfrm>
        </p:spPr>
        <p:txBody>
          <a:bodyPr/>
          <a:lstStyle/>
          <a:p>
            <a:pPr eaLnBrk="1" hangingPunct="1">
              <a:spcAft>
                <a:spcPts val="1200"/>
              </a:spcAft>
            </a:pPr>
            <a:r>
              <a:rPr lang="en-GB" sz="2200" b="1" dirty="0"/>
              <a:t>Appointment of an Intermediary</a:t>
            </a:r>
          </a:p>
          <a:p>
            <a:pPr eaLnBrk="1" hangingPunct="1">
              <a:spcAft>
                <a:spcPts val="1200"/>
              </a:spcAft>
              <a:buFont typeface="Arial" charset="0"/>
              <a:buNone/>
            </a:pPr>
            <a:r>
              <a:rPr lang="en-GB" sz="2200" b="1" dirty="0"/>
              <a:t>	</a:t>
            </a:r>
            <a:r>
              <a:rPr lang="en-GB" sz="2200" dirty="0"/>
              <a:t>Role models: Art. 27a of the Model Law and 23.4, 23.5 ALI/III Global Principles</a:t>
            </a:r>
          </a:p>
          <a:p>
            <a:pPr eaLnBrk="1" hangingPunct="1">
              <a:spcAft>
                <a:spcPts val="1200"/>
              </a:spcAft>
              <a:buFont typeface="Arial" charset="0"/>
              <a:buNone/>
            </a:pPr>
            <a:r>
              <a:rPr lang="en-GB" sz="2200" dirty="0"/>
              <a:t>	The requirement of “independence” of the person or body is not defined further</a:t>
            </a:r>
          </a:p>
          <a:p>
            <a:pPr eaLnBrk="1" hangingPunct="1">
              <a:spcAft>
                <a:spcPts val="1200"/>
              </a:spcAft>
              <a:buFont typeface="Arial" charset="0"/>
              <a:buNone/>
            </a:pPr>
            <a:r>
              <a:rPr lang="en-GB" sz="2200" dirty="0"/>
              <a:t>	No specification to the bodies which may be appointed</a:t>
            </a:r>
          </a:p>
          <a:p>
            <a:pPr eaLnBrk="1" hangingPunct="1">
              <a:spcAft>
                <a:spcPts val="1200"/>
              </a:spcAft>
              <a:buFont typeface="Arial" charset="0"/>
              <a:buNone/>
            </a:pPr>
            <a:r>
              <a:rPr lang="en-GB" sz="2200" dirty="0"/>
              <a:t>	- Who are suitable bodies? Qualification pp.</a:t>
            </a:r>
          </a:p>
          <a:p>
            <a:pPr eaLnBrk="1" hangingPunct="1">
              <a:spcAft>
                <a:spcPts val="1200"/>
              </a:spcAft>
              <a:buFont typeface="Arial" charset="0"/>
              <a:buNone/>
            </a:pPr>
            <a:r>
              <a:rPr lang="en-GB" sz="2200" dirty="0"/>
              <a:t>	Remuneration</a:t>
            </a:r>
          </a:p>
        </p:txBody>
      </p:sp>
    </p:spTree>
    <p:extLst>
      <p:ext uri="{BB962C8B-B14F-4D97-AF65-F5344CB8AC3E}">
        <p14:creationId xmlns:p14="http://schemas.microsoft.com/office/powerpoint/2010/main" val="13728395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Content Placeholder 2"/>
          <p:cNvSpPr>
            <a:spLocks noGrp="1"/>
          </p:cNvSpPr>
          <p:nvPr>
            <p:ph idx="4294967295"/>
          </p:nvPr>
        </p:nvSpPr>
        <p:spPr>
          <a:xfrm>
            <a:off x="457200" y="1800225"/>
            <a:ext cx="8229600" cy="2959100"/>
          </a:xfrm>
        </p:spPr>
        <p:txBody>
          <a:bodyPr/>
          <a:lstStyle/>
          <a:p>
            <a:pPr eaLnBrk="1" hangingPunct="1">
              <a:spcAft>
                <a:spcPts val="1200"/>
              </a:spcAft>
            </a:pPr>
            <a:r>
              <a:rPr lang="en-GB" sz="2200" b="1"/>
              <a:t>The (non)-cooperative court and the (non)-cooperative administrator – consequences?</a:t>
            </a:r>
          </a:p>
          <a:p>
            <a:pPr eaLnBrk="1" hangingPunct="1">
              <a:spcAft>
                <a:spcPts val="1200"/>
              </a:spcAft>
            </a:pPr>
            <a:r>
              <a:rPr lang="en-GB" sz="2200" b="1"/>
              <a:t>The (non)-cooperative administrator</a:t>
            </a:r>
            <a:endParaRPr lang="en-GB" sz="2200"/>
          </a:p>
          <a:p>
            <a:pPr lvl="1" eaLnBrk="1" hangingPunct="1">
              <a:spcAft>
                <a:spcPts val="1200"/>
              </a:spcAft>
            </a:pPr>
            <a:r>
              <a:rPr lang="en-GB" sz="2000"/>
              <a:t>Supervision by the Court</a:t>
            </a:r>
          </a:p>
          <a:p>
            <a:pPr lvl="1" eaLnBrk="1" hangingPunct="1">
              <a:spcAft>
                <a:spcPts val="1200"/>
              </a:spcAft>
            </a:pPr>
            <a:r>
              <a:rPr lang="en-GB" sz="2000"/>
              <a:t>Dismissal </a:t>
            </a:r>
          </a:p>
          <a:p>
            <a:pPr lvl="1" eaLnBrk="1" hangingPunct="1">
              <a:spcAft>
                <a:spcPts val="1200"/>
              </a:spcAft>
            </a:pPr>
            <a:r>
              <a:rPr lang="en-GB" sz="2000"/>
              <a:t>Liability</a:t>
            </a:r>
          </a:p>
          <a:p>
            <a:pPr eaLnBrk="1" hangingPunct="1">
              <a:spcAft>
                <a:spcPts val="1200"/>
              </a:spcAft>
            </a:pPr>
            <a:r>
              <a:rPr lang="en-GB" sz="2200" b="1"/>
              <a:t>The (non)-cooperative court</a:t>
            </a:r>
          </a:p>
          <a:p>
            <a:pPr lvl="1" eaLnBrk="1" hangingPunct="1">
              <a:spcAft>
                <a:spcPts val="1200"/>
              </a:spcAft>
            </a:pPr>
            <a:r>
              <a:rPr lang="en-GB" sz="2000"/>
              <a:t>Liability</a:t>
            </a:r>
          </a:p>
          <a:p>
            <a:pPr eaLnBrk="1" hangingPunct="1">
              <a:spcAft>
                <a:spcPts val="1200"/>
              </a:spcAft>
              <a:buFont typeface="Arial" charset="0"/>
              <a:buNone/>
            </a:pPr>
            <a:endParaRPr lang="en-GB" sz="2200"/>
          </a:p>
          <a:p>
            <a:pPr lvl="1" eaLnBrk="1" hangingPunct="1">
              <a:spcAft>
                <a:spcPts val="1200"/>
              </a:spcAft>
            </a:pPr>
            <a:endParaRPr lang="en-GB" sz="2000"/>
          </a:p>
        </p:txBody>
      </p:sp>
    </p:spTree>
    <p:extLst>
      <p:ext uri="{BB962C8B-B14F-4D97-AF65-F5344CB8AC3E}">
        <p14:creationId xmlns:p14="http://schemas.microsoft.com/office/powerpoint/2010/main" val="8230052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ctrTitle"/>
          </p:nvPr>
        </p:nvSpPr>
        <p:spPr>
          <a:xfrm>
            <a:off x="685800" y="2130426"/>
            <a:ext cx="7772400" cy="479610"/>
          </a:xfrm>
        </p:spPr>
        <p:txBody>
          <a:bodyPr>
            <a:normAutofit fontScale="90000"/>
          </a:bodyPr>
          <a:lstStyle/>
          <a:p>
            <a:r>
              <a:rPr lang="en-GB" sz="3200" b="1" dirty="0"/>
              <a:t>New challenges for courts and administrators</a:t>
            </a:r>
            <a:br>
              <a:rPr lang="en-GB" b="1" dirty="0"/>
            </a:br>
            <a:endParaRPr lang="pl-PL" dirty="0"/>
          </a:p>
        </p:txBody>
      </p:sp>
      <p:sp>
        <p:nvSpPr>
          <p:cNvPr id="4" name="Podtytuł 3"/>
          <p:cNvSpPr>
            <a:spLocks noGrp="1"/>
          </p:cNvSpPr>
          <p:nvPr>
            <p:ph type="subTitle" idx="1"/>
          </p:nvPr>
        </p:nvSpPr>
        <p:spPr>
          <a:xfrm>
            <a:off x="1371600" y="2840853"/>
            <a:ext cx="6400800" cy="2982897"/>
          </a:xfrm>
        </p:spPr>
        <p:txBody>
          <a:bodyPr>
            <a:normAutofit fontScale="92500" lnSpcReduction="10000"/>
          </a:bodyPr>
          <a:lstStyle/>
          <a:p>
            <a:pPr lvl="0" algn="just"/>
            <a:r>
              <a:rPr lang="en-GB" sz="1200" dirty="0">
                <a:solidFill>
                  <a:schemeClr val="tx1"/>
                </a:solidFill>
              </a:rPr>
              <a:t>Language and cultural differences </a:t>
            </a:r>
            <a:endParaRPr lang="pl-PL" sz="1200" dirty="0">
              <a:solidFill>
                <a:schemeClr val="tx1"/>
              </a:solidFill>
            </a:endParaRPr>
          </a:p>
          <a:p>
            <a:pPr lvl="1" algn="just"/>
            <a:r>
              <a:rPr lang="en-GB" sz="1200" dirty="0">
                <a:solidFill>
                  <a:schemeClr val="tx1"/>
                </a:solidFill>
              </a:rPr>
              <a:t>the way impartiality is perceived in EU jurisdiction– how judges may </a:t>
            </a:r>
            <a:r>
              <a:rPr lang="pl-PL" sz="1200" dirty="0">
                <a:solidFill>
                  <a:schemeClr val="tx1"/>
                </a:solidFill>
              </a:rPr>
              <a:t>(</a:t>
            </a:r>
            <a:r>
              <a:rPr lang="pl-PL" sz="1200" dirty="0" err="1">
                <a:solidFill>
                  <a:schemeClr val="tx1"/>
                </a:solidFill>
              </a:rPr>
              <a:t>or</a:t>
            </a:r>
            <a:r>
              <a:rPr lang="pl-PL" sz="1200" dirty="0">
                <a:solidFill>
                  <a:schemeClr val="tx1"/>
                </a:solidFill>
              </a:rPr>
              <a:t> </a:t>
            </a:r>
            <a:r>
              <a:rPr lang="pl-PL" sz="1200" dirty="0" err="1">
                <a:solidFill>
                  <a:schemeClr val="tx1"/>
                </a:solidFill>
              </a:rPr>
              <a:t>should</a:t>
            </a:r>
            <a:r>
              <a:rPr lang="pl-PL" sz="1200" dirty="0">
                <a:solidFill>
                  <a:schemeClr val="tx1"/>
                </a:solidFill>
              </a:rPr>
              <a:t> </a:t>
            </a:r>
            <a:r>
              <a:rPr lang="pl-PL" sz="1200" dirty="0" err="1">
                <a:solidFill>
                  <a:schemeClr val="tx1"/>
                </a:solidFill>
              </a:rPr>
              <a:t>refrain</a:t>
            </a:r>
            <a:r>
              <a:rPr lang="pl-PL" sz="1200" dirty="0">
                <a:solidFill>
                  <a:schemeClr val="tx1"/>
                </a:solidFill>
              </a:rPr>
              <a:t> from) </a:t>
            </a:r>
            <a:r>
              <a:rPr lang="en-GB" sz="1200" dirty="0">
                <a:solidFill>
                  <a:schemeClr val="tx1"/>
                </a:solidFill>
              </a:rPr>
              <a:t>interact with the parties – mainly debtors and creditors</a:t>
            </a:r>
            <a:r>
              <a:rPr lang="pl-PL" sz="1200" dirty="0">
                <a:solidFill>
                  <a:schemeClr val="tx1"/>
                </a:solidFill>
              </a:rPr>
              <a:t>;</a:t>
            </a:r>
            <a:r>
              <a:rPr lang="en-GB" sz="1200" dirty="0">
                <a:solidFill>
                  <a:schemeClr val="tx1"/>
                </a:solidFill>
              </a:rPr>
              <a:t> </a:t>
            </a:r>
            <a:endParaRPr lang="pl-PL" sz="1200" dirty="0">
              <a:solidFill>
                <a:schemeClr val="tx1"/>
              </a:solidFill>
            </a:endParaRPr>
          </a:p>
          <a:p>
            <a:pPr lvl="1" algn="just"/>
            <a:r>
              <a:rPr lang="en-GB" sz="1200" dirty="0">
                <a:solidFill>
                  <a:schemeClr val="tx1"/>
                </a:solidFill>
              </a:rPr>
              <a:t>how the activity of the judge (or lack of it) from one jurisdiction may be perceived by stakeholders in another jurisdiction e.g. – creditors from the other jurisdictions</a:t>
            </a:r>
            <a:r>
              <a:rPr lang="pl-PL" sz="1200" dirty="0">
                <a:solidFill>
                  <a:schemeClr val="tx1"/>
                </a:solidFill>
              </a:rPr>
              <a:t>.</a:t>
            </a:r>
          </a:p>
          <a:p>
            <a:pPr lvl="0" algn="just"/>
            <a:r>
              <a:rPr lang="en-GB" sz="1200" dirty="0">
                <a:solidFill>
                  <a:schemeClr val="tx1"/>
                </a:solidFill>
              </a:rPr>
              <a:t>Organizational limits </a:t>
            </a:r>
            <a:endParaRPr lang="pl-PL" sz="1200" dirty="0">
              <a:solidFill>
                <a:schemeClr val="tx1"/>
              </a:solidFill>
            </a:endParaRPr>
          </a:p>
          <a:p>
            <a:pPr lvl="1" algn="just"/>
            <a:r>
              <a:rPr lang="en-GB" sz="1200" dirty="0">
                <a:solidFill>
                  <a:schemeClr val="tx1"/>
                </a:solidFill>
              </a:rPr>
              <a:t>the way insolvency judicial system is organized in EU countries (specialized courts or general commercial courts, technical limitations, commercial and consumer insolvencies</a:t>
            </a:r>
            <a:r>
              <a:rPr lang="pl-PL" sz="1200" dirty="0">
                <a:solidFill>
                  <a:schemeClr val="tx1"/>
                </a:solidFill>
              </a:rPr>
              <a:t> – </a:t>
            </a:r>
            <a:r>
              <a:rPr lang="en-GB" sz="1200" dirty="0">
                <a:solidFill>
                  <a:schemeClr val="tx1"/>
                </a:solidFill>
              </a:rPr>
              <a:t>overload</a:t>
            </a:r>
            <a:r>
              <a:rPr lang="pl-PL" sz="1200" dirty="0">
                <a:solidFill>
                  <a:schemeClr val="tx1"/>
                </a:solidFill>
              </a:rPr>
              <a:t> of </a:t>
            </a:r>
            <a:r>
              <a:rPr lang="pl-PL" sz="1200" dirty="0" err="1">
                <a:solidFill>
                  <a:schemeClr val="tx1"/>
                </a:solidFill>
              </a:rPr>
              <a:t>day</a:t>
            </a:r>
            <a:r>
              <a:rPr lang="pl-PL" sz="1200" dirty="0">
                <a:solidFill>
                  <a:schemeClr val="tx1"/>
                </a:solidFill>
              </a:rPr>
              <a:t>-to-</a:t>
            </a:r>
            <a:r>
              <a:rPr lang="pl-PL" sz="1200" dirty="0" err="1">
                <a:solidFill>
                  <a:schemeClr val="tx1"/>
                </a:solidFill>
              </a:rPr>
              <a:t>day</a:t>
            </a:r>
            <a:r>
              <a:rPr lang="pl-PL" sz="1200" dirty="0">
                <a:solidFill>
                  <a:schemeClr val="tx1"/>
                </a:solidFill>
              </a:rPr>
              <a:t> </a:t>
            </a:r>
            <a:r>
              <a:rPr lang="en-GB" sz="1200" dirty="0">
                <a:solidFill>
                  <a:schemeClr val="tx1"/>
                </a:solidFill>
              </a:rPr>
              <a:t>practice, </a:t>
            </a:r>
            <a:r>
              <a:rPr lang="pl-PL" sz="1200" dirty="0" err="1">
                <a:solidFill>
                  <a:schemeClr val="tx1"/>
                </a:solidFill>
              </a:rPr>
              <a:t>position</a:t>
            </a:r>
            <a:r>
              <a:rPr lang="pl-PL" sz="1200" dirty="0">
                <a:solidFill>
                  <a:schemeClr val="tx1"/>
                </a:solidFill>
              </a:rPr>
              <a:t> of the </a:t>
            </a:r>
            <a:r>
              <a:rPr lang="pl-PL" sz="1200" dirty="0" err="1">
                <a:solidFill>
                  <a:schemeClr val="tx1"/>
                </a:solidFill>
              </a:rPr>
              <a:t>court</a:t>
            </a:r>
            <a:r>
              <a:rPr lang="pl-PL" sz="1200" dirty="0">
                <a:solidFill>
                  <a:schemeClr val="tx1"/>
                </a:solidFill>
              </a:rPr>
              <a:t> </a:t>
            </a:r>
            <a:r>
              <a:rPr lang="en-GB" sz="1200" dirty="0">
                <a:solidFill>
                  <a:schemeClr val="tx1"/>
                </a:solidFill>
              </a:rPr>
              <a:t>or judge commissionaire</a:t>
            </a:r>
            <a:r>
              <a:rPr lang="pl-PL" sz="1200" dirty="0">
                <a:solidFill>
                  <a:schemeClr val="tx1"/>
                </a:solidFill>
              </a:rPr>
              <a:t>;</a:t>
            </a:r>
            <a:endParaRPr lang="en-GB" sz="1200" dirty="0">
              <a:solidFill>
                <a:schemeClr val="tx1"/>
              </a:solidFill>
            </a:endParaRPr>
          </a:p>
          <a:p>
            <a:pPr lvl="1" algn="just"/>
            <a:r>
              <a:rPr lang="en-GB" sz="1200" dirty="0">
                <a:solidFill>
                  <a:schemeClr val="tx1"/>
                </a:solidFill>
              </a:rPr>
              <a:t>limits that are in civil law procedures – usage of different languages, minutes from the direct, electronic communications</a:t>
            </a:r>
            <a:r>
              <a:rPr lang="pl-PL" sz="1200" dirty="0">
                <a:solidFill>
                  <a:schemeClr val="tx1"/>
                </a:solidFill>
              </a:rPr>
              <a:t>, </a:t>
            </a:r>
            <a:r>
              <a:rPr lang="en-GB" sz="1200" dirty="0">
                <a:solidFill>
                  <a:schemeClr val="tx1"/>
                </a:solidFill>
              </a:rPr>
              <a:t>presence</a:t>
            </a:r>
            <a:r>
              <a:rPr lang="pl-PL" sz="1200" dirty="0">
                <a:solidFill>
                  <a:schemeClr val="tx1"/>
                </a:solidFill>
              </a:rPr>
              <a:t> </a:t>
            </a:r>
            <a:r>
              <a:rPr lang="en-GB" sz="1200" dirty="0">
                <a:solidFill>
                  <a:schemeClr val="tx1"/>
                </a:solidFill>
              </a:rPr>
              <a:t>at court hearings</a:t>
            </a:r>
            <a:r>
              <a:rPr lang="pl-PL" sz="1200" dirty="0">
                <a:solidFill>
                  <a:schemeClr val="tx1"/>
                </a:solidFill>
              </a:rPr>
              <a:t>;</a:t>
            </a:r>
          </a:p>
          <a:p>
            <a:pPr lvl="1" algn="just"/>
            <a:r>
              <a:rPr lang="en-GB" sz="1200" dirty="0">
                <a:solidFill>
                  <a:schemeClr val="tx1"/>
                </a:solidFill>
              </a:rPr>
              <a:t>does the regulation needs an internal implementation </a:t>
            </a:r>
            <a:r>
              <a:rPr lang="pl-PL" sz="1200" dirty="0">
                <a:solidFill>
                  <a:schemeClr val="tx1"/>
                </a:solidFill>
              </a:rPr>
              <a:t>to be </a:t>
            </a:r>
            <a:r>
              <a:rPr lang="en-GB" sz="1200" dirty="0">
                <a:solidFill>
                  <a:schemeClr val="tx1"/>
                </a:solidFill>
              </a:rPr>
              <a:t>effective - directive </a:t>
            </a:r>
            <a:r>
              <a:rPr lang="pl-PL" sz="1200" dirty="0">
                <a:solidFill>
                  <a:schemeClr val="tx1"/>
                </a:solidFill>
              </a:rPr>
              <a:t>on </a:t>
            </a:r>
            <a:r>
              <a:rPr lang="en-US" sz="1200" dirty="0">
                <a:solidFill>
                  <a:schemeClr val="tx1"/>
                </a:solidFill>
              </a:rPr>
              <a:t>preventive restructuring frameworks, second chance </a:t>
            </a:r>
            <a:r>
              <a:rPr lang="pl-PL" sz="1200" dirty="0">
                <a:solidFill>
                  <a:schemeClr val="tx1"/>
                </a:solidFill>
              </a:rPr>
              <a:t>– </a:t>
            </a:r>
            <a:r>
              <a:rPr lang="en-GB" sz="1200" dirty="0">
                <a:solidFill>
                  <a:schemeClr val="tx1"/>
                </a:solidFill>
              </a:rPr>
              <a:t>hope for a level playing </a:t>
            </a:r>
            <a:r>
              <a:rPr lang="pl-PL" sz="1200" dirty="0">
                <a:solidFill>
                  <a:schemeClr val="tx1"/>
                </a:solidFill>
              </a:rPr>
              <a:t>field.</a:t>
            </a:r>
          </a:p>
          <a:p>
            <a:pPr lvl="0" algn="just"/>
            <a:r>
              <a:rPr lang="en-GB" sz="1200" dirty="0">
                <a:solidFill>
                  <a:schemeClr val="tx1"/>
                </a:solidFill>
              </a:rPr>
              <a:t>Obligation to cooperate. </a:t>
            </a:r>
            <a:endParaRPr lang="pl-PL" sz="1200" dirty="0">
              <a:solidFill>
                <a:schemeClr val="tx1"/>
              </a:solidFill>
            </a:endParaRPr>
          </a:p>
          <a:p>
            <a:pPr lvl="0" algn="just"/>
            <a:r>
              <a:rPr lang="pl-PL" sz="1200" dirty="0">
                <a:solidFill>
                  <a:schemeClr val="tx1"/>
                </a:solidFill>
              </a:rPr>
              <a:t>	</a:t>
            </a:r>
            <a:r>
              <a:rPr lang="en-GB" sz="1200" dirty="0">
                <a:solidFill>
                  <a:schemeClr val="tx1"/>
                </a:solidFill>
              </a:rPr>
              <a:t>Remedies against IPs, debtor-in-possession,</a:t>
            </a:r>
            <a:r>
              <a:rPr lang="pl-PL" sz="1200" dirty="0">
                <a:solidFill>
                  <a:schemeClr val="tx1"/>
                </a:solidFill>
              </a:rPr>
              <a:t> </a:t>
            </a:r>
            <a:r>
              <a:rPr lang="en-GB" sz="1200" dirty="0">
                <a:solidFill>
                  <a:schemeClr val="tx1"/>
                </a:solidFill>
              </a:rPr>
              <a:t>disciplinary</a:t>
            </a:r>
            <a:r>
              <a:rPr lang="pl-PL" sz="1200" dirty="0">
                <a:solidFill>
                  <a:schemeClr val="tx1"/>
                </a:solidFill>
              </a:rPr>
              <a:t> </a:t>
            </a:r>
            <a:r>
              <a:rPr lang="en-GB" sz="1200" dirty="0">
                <a:solidFill>
                  <a:schemeClr val="tx1"/>
                </a:solidFill>
              </a:rPr>
              <a:t>proceedings against judges</a:t>
            </a:r>
            <a:r>
              <a:rPr lang="pl-PL" sz="1200" dirty="0">
                <a:solidFill>
                  <a:schemeClr val="tx1"/>
                </a:solidFill>
              </a:rPr>
              <a:t>, </a:t>
            </a:r>
            <a:r>
              <a:rPr lang="en-GB" sz="1200" dirty="0">
                <a:solidFill>
                  <a:schemeClr val="tx1"/>
                </a:solidFill>
              </a:rPr>
              <a:t>claims</a:t>
            </a:r>
            <a:r>
              <a:rPr lang="pl-PL" sz="1200" dirty="0">
                <a:solidFill>
                  <a:schemeClr val="tx1"/>
                </a:solidFill>
              </a:rPr>
              <a:t> </a:t>
            </a:r>
            <a:r>
              <a:rPr lang="en-GB" sz="1200" dirty="0">
                <a:solidFill>
                  <a:schemeClr val="tx1"/>
                </a:solidFill>
              </a:rPr>
              <a:t>against </a:t>
            </a:r>
            <a:r>
              <a:rPr lang="pl-PL" sz="1200" dirty="0">
                <a:solidFill>
                  <a:schemeClr val="tx1"/>
                </a:solidFill>
              </a:rPr>
              <a:t>	</a:t>
            </a:r>
            <a:r>
              <a:rPr lang="en-GB" sz="1200" dirty="0">
                <a:solidFill>
                  <a:schemeClr val="tx1"/>
                </a:solidFill>
              </a:rPr>
              <a:t>the State – is it </a:t>
            </a:r>
            <a:r>
              <a:rPr lang="pl-PL" sz="1200" dirty="0">
                <a:solidFill>
                  <a:schemeClr val="tx1"/>
                </a:solidFill>
              </a:rPr>
              <a:t>	</a:t>
            </a:r>
            <a:r>
              <a:rPr lang="en-GB" sz="1200" dirty="0">
                <a:solidFill>
                  <a:schemeClr val="tx1"/>
                </a:solidFill>
              </a:rPr>
              <a:t>possible if judges are not willing to cooperate? apart from EU Commission </a:t>
            </a:r>
            <a:r>
              <a:rPr lang="pl-PL" sz="1200" dirty="0">
                <a:solidFill>
                  <a:schemeClr val="tx1"/>
                </a:solidFill>
              </a:rPr>
              <a:t>	</a:t>
            </a:r>
            <a:r>
              <a:rPr lang="en-GB" sz="1200" dirty="0">
                <a:solidFill>
                  <a:schemeClr val="tx1"/>
                </a:solidFill>
              </a:rPr>
              <a:t>intervention</a:t>
            </a:r>
            <a:r>
              <a:rPr lang="pl-PL" sz="1200" dirty="0">
                <a:solidFill>
                  <a:schemeClr val="tx1"/>
                </a:solidFill>
              </a:rPr>
              <a:t> -</a:t>
            </a:r>
            <a:r>
              <a:rPr lang="en-GB" sz="1200" dirty="0">
                <a:solidFill>
                  <a:schemeClr val="tx1"/>
                </a:solidFill>
              </a:rPr>
              <a:t> </a:t>
            </a:r>
            <a:r>
              <a:rPr lang="pl-PL" sz="1200" dirty="0">
                <a:solidFill>
                  <a:schemeClr val="tx1"/>
                </a:solidFill>
              </a:rPr>
              <a:t>	</a:t>
            </a:r>
            <a:r>
              <a:rPr lang="en-GB" sz="1200" dirty="0">
                <a:solidFill>
                  <a:schemeClr val="tx1"/>
                </a:solidFill>
              </a:rPr>
              <a:t>infringement procedure. </a:t>
            </a:r>
            <a:endParaRPr lang="pl-PL" sz="1200" dirty="0">
              <a:solidFill>
                <a:schemeClr val="tx1"/>
              </a:solidFill>
            </a:endParaRPr>
          </a:p>
          <a:p>
            <a:pPr eaLnBrk="1" hangingPunct="1">
              <a:spcAft>
                <a:spcPts val="1200"/>
              </a:spcAft>
            </a:pPr>
            <a:endParaRPr lang="en-GB" sz="1200" dirty="0"/>
          </a:p>
          <a:p>
            <a:endParaRPr lang="pl-PL" dirty="0"/>
          </a:p>
        </p:txBody>
      </p:sp>
    </p:spTree>
    <p:extLst>
      <p:ext uri="{BB962C8B-B14F-4D97-AF65-F5344CB8AC3E}">
        <p14:creationId xmlns:p14="http://schemas.microsoft.com/office/powerpoint/2010/main" val="61766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2122414"/>
          </a:xfrm>
        </p:spPr>
        <p:txBody>
          <a:bodyPr>
            <a:normAutofit/>
          </a:bodyPr>
          <a:lstStyle/>
          <a:p>
            <a:pPr>
              <a:defRPr/>
            </a:pPr>
            <a:r>
              <a:rPr lang="en-US" sz="4800" b="1" dirty="0"/>
              <a:t>The Italian Perspective</a:t>
            </a:r>
          </a:p>
        </p:txBody>
      </p:sp>
      <p:sp>
        <p:nvSpPr>
          <p:cNvPr id="3" name="Subtitle 2"/>
          <p:cNvSpPr>
            <a:spLocks noGrp="1"/>
          </p:cNvSpPr>
          <p:nvPr>
            <p:ph type="subTitle" idx="1"/>
          </p:nvPr>
        </p:nvSpPr>
        <p:spPr>
          <a:xfrm>
            <a:off x="252413" y="4341619"/>
            <a:ext cx="8647112" cy="1752600"/>
          </a:xfrm>
        </p:spPr>
        <p:txBody>
          <a:bodyPr rtlCol="0">
            <a:noAutofit/>
          </a:bodyPr>
          <a:lstStyle/>
          <a:p>
            <a:pPr fontAlgn="auto">
              <a:spcBef>
                <a:spcPts val="0"/>
              </a:spcBef>
              <a:spcAft>
                <a:spcPts val="600"/>
              </a:spcAft>
              <a:defRPr/>
            </a:pPr>
            <a:r>
              <a:rPr lang="en-GB" sz="2800" b="1" dirty="0">
                <a:solidFill>
                  <a:srgbClr val="000000"/>
                </a:solidFill>
              </a:rPr>
              <a:t>Judge Luciano Panzani </a:t>
            </a:r>
            <a:br>
              <a:rPr lang="en-GB" sz="2800" dirty="0">
                <a:solidFill>
                  <a:srgbClr val="000000"/>
                </a:solidFill>
              </a:rPr>
            </a:br>
            <a:r>
              <a:rPr lang="en-GB" sz="2800" dirty="0">
                <a:solidFill>
                  <a:srgbClr val="000000"/>
                </a:solidFill>
              </a:rPr>
              <a:t>(Court of Appeal of Rome, Italy)</a:t>
            </a:r>
          </a:p>
        </p:txBody>
      </p:sp>
    </p:spTree>
    <p:extLst>
      <p:ext uri="{BB962C8B-B14F-4D97-AF65-F5344CB8AC3E}">
        <p14:creationId xmlns:p14="http://schemas.microsoft.com/office/powerpoint/2010/main" val="16434760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829993" y="1496584"/>
            <a:ext cx="7512147" cy="5016758"/>
          </a:xfrm>
          <a:prstGeom prst="rect">
            <a:avLst/>
          </a:prstGeom>
        </p:spPr>
        <p:txBody>
          <a:bodyPr wrap="square">
            <a:spAutoFit/>
          </a:bodyPr>
          <a:lstStyle/>
          <a:p>
            <a:r>
              <a:rPr lang="en-US" sz="2000" dirty="0"/>
              <a:t>All Courts who deal with procedures referring to group’s undertakings must cooperate communicating each other and exchanging </a:t>
            </a:r>
            <a:r>
              <a:rPr lang="en-US" sz="2000" dirty="0" err="1"/>
              <a:t>informations</a:t>
            </a:r>
            <a:r>
              <a:rPr lang="en-US" sz="2000" dirty="0"/>
              <a:t>.</a:t>
            </a:r>
          </a:p>
          <a:p>
            <a:pPr>
              <a:buNone/>
            </a:pPr>
            <a:endParaRPr lang="en-US" sz="2000" dirty="0"/>
          </a:p>
          <a:p>
            <a:r>
              <a:rPr lang="en-US" sz="2000" dirty="0"/>
              <a:t>Art. 57 of the Regulation says that cooperation may ,  in  particular ,  concern:  </a:t>
            </a:r>
            <a:endParaRPr lang="it-IT" sz="2000" dirty="0"/>
          </a:p>
          <a:p>
            <a:pPr>
              <a:buNone/>
            </a:pPr>
            <a:endParaRPr lang="it-IT" sz="2000" dirty="0"/>
          </a:p>
          <a:p>
            <a:r>
              <a:rPr lang="en-US" sz="2000" dirty="0"/>
              <a:t>(a)  coordination  in  the  appointment  of  insolvency  practitioners;  </a:t>
            </a:r>
            <a:endParaRPr lang="it-IT" sz="2000" dirty="0"/>
          </a:p>
          <a:p>
            <a:r>
              <a:rPr lang="en-US" sz="2000" dirty="0"/>
              <a:t>(b)  communication  of  information  by  any  means  considered  appropriate  by  the  court ;  </a:t>
            </a:r>
            <a:endParaRPr lang="it-IT" sz="2000" dirty="0"/>
          </a:p>
          <a:p>
            <a:r>
              <a:rPr lang="en-US" sz="2000" dirty="0"/>
              <a:t>(c)  coordination  of  the  administration  and  supervision  of  the  assets  and  affairs  of  the  members  of  the  group;  </a:t>
            </a:r>
            <a:endParaRPr lang="it-IT" sz="2000" dirty="0"/>
          </a:p>
          <a:p>
            <a:r>
              <a:rPr lang="en-US" sz="2000" dirty="0"/>
              <a:t>(d)  coordination  of  the  conduct  of  hearings;  </a:t>
            </a:r>
            <a:endParaRPr lang="it-IT" sz="2000" dirty="0"/>
          </a:p>
          <a:p>
            <a:r>
              <a:rPr lang="en-US" sz="2000" dirty="0"/>
              <a:t>(e)  coordination  in  the  approval  of  protocols  where  necessary .  </a:t>
            </a:r>
            <a:endParaRPr lang="it-IT" sz="2000" dirty="0"/>
          </a:p>
        </p:txBody>
      </p:sp>
    </p:spTree>
    <p:extLst>
      <p:ext uri="{BB962C8B-B14F-4D97-AF65-F5344CB8AC3E}">
        <p14:creationId xmlns:p14="http://schemas.microsoft.com/office/powerpoint/2010/main" val="4183791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633046" y="1730325"/>
            <a:ext cx="7948246" cy="4401205"/>
          </a:xfrm>
          <a:prstGeom prst="rect">
            <a:avLst/>
          </a:prstGeom>
        </p:spPr>
        <p:txBody>
          <a:bodyPr wrap="square">
            <a:spAutoFit/>
          </a:bodyPr>
          <a:lstStyle/>
          <a:p>
            <a:r>
              <a:rPr lang="en-US" sz="2000" dirty="0"/>
              <a:t>The insolvency practitioners may:</a:t>
            </a:r>
            <a:endParaRPr lang="it-IT" sz="2000" dirty="0"/>
          </a:p>
          <a:p>
            <a:pPr>
              <a:buNone/>
            </a:pPr>
            <a:endParaRPr lang="it-IT" sz="2000" dirty="0"/>
          </a:p>
          <a:p>
            <a:r>
              <a:rPr lang="en-US" sz="2000" dirty="0"/>
              <a:t>a) communicate each other any information relevant to the other proceeding excluded  the protection of confidential information. </a:t>
            </a:r>
          </a:p>
          <a:p>
            <a:pPr>
              <a:buNone/>
            </a:pPr>
            <a:endParaRPr lang="it-IT" sz="2000" dirty="0"/>
          </a:p>
          <a:p>
            <a:r>
              <a:rPr lang="en-US" sz="2000" dirty="0"/>
              <a:t>b) verify if the coordination and supervision of the administration is possible and if the answer is yes, they must act in this direction.</a:t>
            </a:r>
          </a:p>
          <a:p>
            <a:pPr>
              <a:buNone/>
            </a:pPr>
            <a:endParaRPr lang="it-IT" sz="2000" dirty="0"/>
          </a:p>
          <a:p>
            <a:r>
              <a:rPr lang="en-US" sz="2000" dirty="0"/>
              <a:t>c) try to implement a coordinated restructuring plan.</a:t>
            </a:r>
          </a:p>
          <a:p>
            <a:endParaRPr lang="en-US" sz="2000" dirty="0"/>
          </a:p>
          <a:p>
            <a:r>
              <a:rPr lang="en-US" sz="2000" dirty="0"/>
              <a:t>The insolvency practitioners to achieve this purpose may decide to grant to one of them additional powers if the national laws permit such solution and then they may also agree to grant certain tasks to one of them if it’s allowed by the national legislation.</a:t>
            </a:r>
            <a:endParaRPr lang="it-IT" sz="2000" dirty="0"/>
          </a:p>
        </p:txBody>
      </p:sp>
    </p:spTree>
    <p:extLst>
      <p:ext uri="{BB962C8B-B14F-4D97-AF65-F5344CB8AC3E}">
        <p14:creationId xmlns:p14="http://schemas.microsoft.com/office/powerpoint/2010/main" val="8373843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037867"/>
          </a:xfrm>
        </p:spPr>
        <p:txBody>
          <a:bodyPr>
            <a:normAutofit/>
          </a:bodyPr>
          <a:lstStyle/>
          <a:p>
            <a:pPr algn="ctr">
              <a:buNone/>
            </a:pPr>
            <a:r>
              <a:rPr lang="en-US" sz="2400" dirty="0"/>
              <a:t>Limits to the cooperation and communication</a:t>
            </a:r>
            <a:endParaRPr lang="it-IT" sz="2400" dirty="0"/>
          </a:p>
          <a:p>
            <a:pPr>
              <a:buNone/>
            </a:pPr>
            <a:r>
              <a:rPr lang="en-US" sz="2400" dirty="0"/>
              <a:t> </a:t>
            </a:r>
            <a:endParaRPr lang="it-IT" sz="2400" dirty="0"/>
          </a:p>
          <a:p>
            <a:r>
              <a:rPr lang="en-US" sz="2400" dirty="0"/>
              <a:t>a) it must be appropriate  to  facilitate  the  effective  administration  of  the proceedings; </a:t>
            </a:r>
            <a:endParaRPr lang="it-IT" sz="2400" dirty="0"/>
          </a:p>
          <a:p>
            <a:r>
              <a:rPr lang="en-US" sz="2400" dirty="0"/>
              <a:t>b)  it must be not  incompatible  with  the  rules  applicable  to  the  proceedings;   </a:t>
            </a:r>
            <a:endParaRPr lang="it-IT" sz="2400" dirty="0"/>
          </a:p>
          <a:p>
            <a:r>
              <a:rPr lang="en-US" sz="2400" dirty="0"/>
              <a:t>c) it must not  entail  any  conflict  of  interest. </a:t>
            </a:r>
            <a:endParaRPr lang="it-IT" sz="2400" dirty="0"/>
          </a:p>
          <a:p>
            <a:pPr>
              <a:spcAft>
                <a:spcPts val="1200"/>
              </a:spcAft>
            </a:pPr>
            <a:endParaRPr lang="en-GB" sz="2200" dirty="0"/>
          </a:p>
        </p:txBody>
      </p:sp>
    </p:spTree>
    <p:extLst>
      <p:ext uri="{BB962C8B-B14F-4D97-AF65-F5344CB8AC3E}">
        <p14:creationId xmlns:p14="http://schemas.microsoft.com/office/powerpoint/2010/main" val="145873418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err="1"/>
              <a:t>Communication</a:t>
            </a:r>
            <a:r>
              <a:rPr lang="it-IT" dirty="0"/>
              <a:t> and </a:t>
            </a:r>
            <a:r>
              <a:rPr lang="it-IT" dirty="0" err="1"/>
              <a:t>Cooperation</a:t>
            </a:r>
            <a:r>
              <a:rPr lang="it-IT" dirty="0"/>
              <a:t> and National </a:t>
            </a:r>
            <a:r>
              <a:rPr lang="it-IT" dirty="0" err="1"/>
              <a:t>Legislation</a:t>
            </a:r>
            <a:r>
              <a:rPr lang="it-IT" dirty="0"/>
              <a:t> </a:t>
            </a:r>
          </a:p>
        </p:txBody>
      </p:sp>
      <p:sp>
        <p:nvSpPr>
          <p:cNvPr id="3" name="Segnaposto contenuto 2"/>
          <p:cNvSpPr>
            <a:spLocks noGrp="1"/>
          </p:cNvSpPr>
          <p:nvPr>
            <p:ph idx="1"/>
          </p:nvPr>
        </p:nvSpPr>
        <p:spPr/>
        <p:txBody>
          <a:bodyPr/>
          <a:lstStyle/>
          <a:p>
            <a:r>
              <a:rPr lang="it-IT" dirty="0"/>
              <a:t>CERIL:  </a:t>
            </a:r>
            <a:r>
              <a:rPr lang="en-GB" i="1" dirty="0"/>
              <a:t>it is useful for national legislators to safeguard a seamless and effective adoption of a Regulation by arranging for legislation concerning the incorporation of the EIR  (including compatibility with certain elements of domestic law) into national law</a:t>
            </a:r>
            <a:endParaRPr lang="it-IT" dirty="0"/>
          </a:p>
        </p:txBody>
      </p:sp>
    </p:spTree>
    <p:extLst>
      <p:ext uri="{BB962C8B-B14F-4D97-AF65-F5344CB8AC3E}">
        <p14:creationId xmlns:p14="http://schemas.microsoft.com/office/powerpoint/2010/main" val="3945448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Italian</a:t>
            </a:r>
            <a:r>
              <a:rPr lang="it-IT" dirty="0"/>
              <a:t> </a:t>
            </a:r>
            <a:r>
              <a:rPr lang="it-IT" dirty="0" err="1"/>
              <a:t>draft</a:t>
            </a:r>
            <a:endParaRPr lang="it-IT" dirty="0"/>
          </a:p>
        </p:txBody>
      </p:sp>
      <p:sp>
        <p:nvSpPr>
          <p:cNvPr id="3" name="Segnaposto contenuto 2"/>
          <p:cNvSpPr>
            <a:spLocks noGrp="1"/>
          </p:cNvSpPr>
          <p:nvPr>
            <p:ph idx="1"/>
          </p:nvPr>
        </p:nvSpPr>
        <p:spPr/>
        <p:txBody>
          <a:bodyPr>
            <a:normAutofit fontScale="92500"/>
          </a:bodyPr>
          <a:lstStyle/>
          <a:p>
            <a:pPr algn="just"/>
            <a:r>
              <a:rPr lang="it-IT" i="1" dirty="0" err="1"/>
              <a:t>Communication</a:t>
            </a:r>
            <a:r>
              <a:rPr lang="it-IT" i="1" dirty="0"/>
              <a:t> and </a:t>
            </a:r>
            <a:r>
              <a:rPr lang="it-IT" i="1" dirty="0" err="1"/>
              <a:t>cooperation</a:t>
            </a:r>
            <a:r>
              <a:rPr lang="it-IT" i="1" dirty="0"/>
              <a:t> </a:t>
            </a:r>
            <a:r>
              <a:rPr lang="it-IT" i="1" dirty="0" err="1"/>
              <a:t>between</a:t>
            </a:r>
            <a:r>
              <a:rPr lang="it-IT" i="1" dirty="0"/>
              <a:t> </a:t>
            </a:r>
            <a:r>
              <a:rPr lang="it-IT" i="1" dirty="0" err="1"/>
              <a:t>judges</a:t>
            </a:r>
            <a:r>
              <a:rPr lang="it-IT" i="1" dirty="0"/>
              <a:t>, </a:t>
            </a:r>
            <a:r>
              <a:rPr lang="it-IT" i="1" dirty="0" err="1"/>
              <a:t>administrators</a:t>
            </a:r>
            <a:r>
              <a:rPr lang="it-IT" i="1" dirty="0"/>
              <a:t> </a:t>
            </a:r>
            <a:r>
              <a:rPr lang="it-IT" i="1" dirty="0" err="1"/>
              <a:t>of</a:t>
            </a:r>
            <a:r>
              <a:rPr lang="it-IT" i="1" dirty="0"/>
              <a:t> </a:t>
            </a:r>
            <a:r>
              <a:rPr lang="it-IT" i="1" dirty="0" err="1"/>
              <a:t>insolvency</a:t>
            </a:r>
            <a:r>
              <a:rPr lang="it-IT" i="1" dirty="0"/>
              <a:t> </a:t>
            </a:r>
            <a:r>
              <a:rPr lang="it-IT" i="1" dirty="0" err="1"/>
              <a:t>proceedings</a:t>
            </a:r>
            <a:r>
              <a:rPr lang="it-IT" i="1" dirty="0"/>
              <a:t> and </a:t>
            </a:r>
            <a:r>
              <a:rPr lang="it-IT" i="1" dirty="0" err="1"/>
              <a:t>judges</a:t>
            </a:r>
            <a:r>
              <a:rPr lang="it-IT" i="1" dirty="0"/>
              <a:t>, and </a:t>
            </a:r>
            <a:r>
              <a:rPr lang="it-IT" i="1" dirty="0" err="1"/>
              <a:t>between</a:t>
            </a:r>
            <a:r>
              <a:rPr lang="it-IT" i="1" dirty="0"/>
              <a:t> </a:t>
            </a:r>
            <a:r>
              <a:rPr lang="it-IT" i="1" dirty="0" err="1"/>
              <a:t>insolvency</a:t>
            </a:r>
            <a:r>
              <a:rPr lang="it-IT" i="1" dirty="0"/>
              <a:t> </a:t>
            </a:r>
            <a:r>
              <a:rPr lang="it-IT" i="1" dirty="0" err="1"/>
              <a:t>proceedings</a:t>
            </a:r>
            <a:r>
              <a:rPr lang="it-IT" i="1" dirty="0"/>
              <a:t> </a:t>
            </a:r>
            <a:r>
              <a:rPr lang="it-IT" i="1" dirty="0" err="1"/>
              <a:t>managers</a:t>
            </a:r>
            <a:r>
              <a:rPr lang="it-IT" i="1" dirty="0"/>
              <a:t> </a:t>
            </a:r>
            <a:r>
              <a:rPr lang="it-IT" i="1" dirty="0" err="1"/>
              <a:t>opened</a:t>
            </a:r>
            <a:r>
              <a:rPr lang="it-IT" i="1" dirty="0"/>
              <a:t> in </a:t>
            </a:r>
            <a:r>
              <a:rPr lang="it-IT" i="1" dirty="0" err="1"/>
              <a:t>Member</a:t>
            </a:r>
            <a:r>
              <a:rPr lang="it-IT" i="1" dirty="0"/>
              <a:t> </a:t>
            </a:r>
            <a:r>
              <a:rPr lang="it-IT" i="1" dirty="0" err="1"/>
              <a:t>States</a:t>
            </a:r>
            <a:r>
              <a:rPr lang="it-IT" i="1" dirty="0"/>
              <a:t> </a:t>
            </a:r>
            <a:r>
              <a:rPr lang="it-IT" i="1" dirty="0" err="1"/>
              <a:t>addressed</a:t>
            </a:r>
            <a:r>
              <a:rPr lang="it-IT" i="1" dirty="0"/>
              <a:t> </a:t>
            </a:r>
            <a:r>
              <a:rPr lang="it-IT" i="1" dirty="0" err="1"/>
              <a:t>to</a:t>
            </a:r>
            <a:r>
              <a:rPr lang="it-IT" i="1" dirty="0"/>
              <a:t> </a:t>
            </a:r>
            <a:r>
              <a:rPr lang="it-IT" i="1" dirty="0" err="1"/>
              <a:t>Regulation</a:t>
            </a:r>
            <a:r>
              <a:rPr lang="it-IT" i="1" dirty="0"/>
              <a:t> (EU) 2015/848 </a:t>
            </a:r>
            <a:r>
              <a:rPr lang="it-IT" i="1" dirty="0" err="1"/>
              <a:t>is</a:t>
            </a:r>
            <a:r>
              <a:rPr lang="it-IT" i="1" dirty="0"/>
              <a:t> </a:t>
            </a:r>
            <a:r>
              <a:rPr lang="it-IT" i="1" dirty="0" err="1"/>
              <a:t>governed</a:t>
            </a:r>
            <a:r>
              <a:rPr lang="it-IT" i="1" dirty="0"/>
              <a:t> </a:t>
            </a:r>
            <a:r>
              <a:rPr lang="it-IT" i="1" dirty="0" err="1"/>
              <a:t>by</a:t>
            </a:r>
            <a:r>
              <a:rPr lang="it-IT" i="1" dirty="0"/>
              <a:t> the </a:t>
            </a:r>
            <a:r>
              <a:rPr lang="it-IT" i="1" dirty="0" err="1"/>
              <a:t>rules</a:t>
            </a:r>
            <a:r>
              <a:rPr lang="it-IT" i="1" dirty="0"/>
              <a:t> </a:t>
            </a:r>
            <a:r>
              <a:rPr lang="it-IT" i="1" dirty="0" err="1"/>
              <a:t>of</a:t>
            </a:r>
            <a:r>
              <a:rPr lang="it-IT" i="1" dirty="0"/>
              <a:t> the </a:t>
            </a:r>
            <a:r>
              <a:rPr lang="it-IT" i="1" dirty="0" err="1"/>
              <a:t>same</a:t>
            </a:r>
            <a:r>
              <a:rPr lang="it-IT" i="1" dirty="0"/>
              <a:t> </a:t>
            </a:r>
            <a:r>
              <a:rPr lang="it-IT" i="1" dirty="0" err="1"/>
              <a:t>Regulation</a:t>
            </a:r>
            <a:r>
              <a:rPr lang="it-IT" i="1" dirty="0"/>
              <a:t>.</a:t>
            </a:r>
            <a:endParaRPr lang="it-IT" dirty="0"/>
          </a:p>
          <a:p>
            <a:endParaRPr lang="it-IT" dirty="0"/>
          </a:p>
        </p:txBody>
      </p:sp>
    </p:spTree>
    <p:extLst>
      <p:ext uri="{BB962C8B-B14F-4D97-AF65-F5344CB8AC3E}">
        <p14:creationId xmlns:p14="http://schemas.microsoft.com/office/powerpoint/2010/main" val="18335949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Italian</a:t>
            </a:r>
            <a:r>
              <a:rPr lang="it-IT" dirty="0"/>
              <a:t> </a:t>
            </a:r>
            <a:r>
              <a:rPr lang="it-IT" dirty="0" err="1"/>
              <a:t>Draft</a:t>
            </a:r>
            <a:r>
              <a:rPr lang="it-IT" dirty="0"/>
              <a:t> (II)</a:t>
            </a:r>
          </a:p>
        </p:txBody>
      </p:sp>
      <p:sp>
        <p:nvSpPr>
          <p:cNvPr id="3" name="Segnaposto contenuto 2"/>
          <p:cNvSpPr>
            <a:spLocks noGrp="1"/>
          </p:cNvSpPr>
          <p:nvPr>
            <p:ph idx="1"/>
          </p:nvPr>
        </p:nvSpPr>
        <p:spPr/>
        <p:txBody>
          <a:bodyPr>
            <a:normAutofit fontScale="92500" lnSpcReduction="20000"/>
          </a:bodyPr>
          <a:lstStyle/>
          <a:p>
            <a:r>
              <a:rPr lang="it-IT" i="1" dirty="0"/>
              <a:t>In the </a:t>
            </a:r>
            <a:r>
              <a:rPr lang="it-IT" i="1" dirty="0" err="1"/>
              <a:t>cooperation</a:t>
            </a:r>
            <a:r>
              <a:rPr lang="it-IT" i="1" dirty="0"/>
              <a:t> and </a:t>
            </a:r>
            <a:r>
              <a:rPr lang="it-IT" i="1" dirty="0" err="1"/>
              <a:t>communication</a:t>
            </a:r>
            <a:r>
              <a:rPr lang="it-IT" i="1" dirty="0"/>
              <a:t>, </a:t>
            </a:r>
            <a:r>
              <a:rPr lang="it-IT" i="1" dirty="0" err="1"/>
              <a:t>judges</a:t>
            </a:r>
            <a:r>
              <a:rPr lang="it-IT" i="1" dirty="0"/>
              <a:t> and </a:t>
            </a:r>
            <a:r>
              <a:rPr lang="it-IT" i="1" dirty="0" err="1"/>
              <a:t>administrators</a:t>
            </a:r>
            <a:r>
              <a:rPr lang="it-IT" i="1" dirty="0"/>
              <a:t> </a:t>
            </a:r>
            <a:r>
              <a:rPr lang="it-IT" i="1" dirty="0" err="1"/>
              <a:t>adopt</a:t>
            </a:r>
            <a:r>
              <a:rPr lang="it-IT" i="1" dirty="0"/>
              <a:t> the </a:t>
            </a:r>
            <a:r>
              <a:rPr lang="it-IT" i="1" dirty="0" err="1"/>
              <a:t>Italian</a:t>
            </a:r>
            <a:r>
              <a:rPr lang="it-IT" i="1" dirty="0"/>
              <a:t> </a:t>
            </a:r>
            <a:r>
              <a:rPr lang="it-IT" i="1" dirty="0" err="1"/>
              <a:t>language</a:t>
            </a:r>
            <a:r>
              <a:rPr lang="it-IT" i="1" dirty="0"/>
              <a:t> and, </a:t>
            </a:r>
            <a:r>
              <a:rPr lang="it-IT" i="1" dirty="0" err="1"/>
              <a:t>where</a:t>
            </a:r>
            <a:r>
              <a:rPr lang="it-IT" i="1" dirty="0"/>
              <a:t> </a:t>
            </a:r>
            <a:r>
              <a:rPr lang="it-IT" i="1" dirty="0" err="1"/>
              <a:t>not</a:t>
            </a:r>
            <a:r>
              <a:rPr lang="it-IT" i="1" dirty="0"/>
              <a:t> </a:t>
            </a:r>
            <a:r>
              <a:rPr lang="it-IT" i="1" dirty="0" err="1"/>
              <a:t>possible</a:t>
            </a:r>
            <a:r>
              <a:rPr lang="it-IT" i="1" dirty="0"/>
              <a:t>, the English </a:t>
            </a:r>
            <a:r>
              <a:rPr lang="it-IT" i="1" dirty="0" err="1"/>
              <a:t>language</a:t>
            </a:r>
            <a:r>
              <a:rPr lang="it-IT" i="1" dirty="0"/>
              <a:t>.</a:t>
            </a:r>
          </a:p>
          <a:p>
            <a:r>
              <a:rPr lang="it-IT" i="1" dirty="0" err="1"/>
              <a:t>Costs</a:t>
            </a:r>
            <a:r>
              <a:rPr lang="it-IT" i="1" dirty="0"/>
              <a:t> </a:t>
            </a:r>
            <a:r>
              <a:rPr lang="it-IT" i="1" dirty="0" err="1"/>
              <a:t>for</a:t>
            </a:r>
            <a:r>
              <a:rPr lang="it-IT" i="1" dirty="0"/>
              <a:t> </a:t>
            </a:r>
            <a:r>
              <a:rPr lang="it-IT" i="1" dirty="0" err="1"/>
              <a:t>cooperation</a:t>
            </a:r>
            <a:r>
              <a:rPr lang="it-IT" i="1" dirty="0"/>
              <a:t> and </a:t>
            </a:r>
            <a:r>
              <a:rPr lang="it-IT" i="1" dirty="0" err="1"/>
              <a:t>communication</a:t>
            </a:r>
            <a:r>
              <a:rPr lang="it-IT" i="1" dirty="0"/>
              <a:t> </a:t>
            </a:r>
            <a:r>
              <a:rPr lang="it-IT" i="1" dirty="0" err="1"/>
              <a:t>between</a:t>
            </a:r>
            <a:r>
              <a:rPr lang="it-IT" i="1" dirty="0"/>
              <a:t> </a:t>
            </a:r>
            <a:r>
              <a:rPr lang="it-IT" i="1" dirty="0" err="1"/>
              <a:t>judicial</a:t>
            </a:r>
            <a:r>
              <a:rPr lang="it-IT" i="1" dirty="0"/>
              <a:t> </a:t>
            </a:r>
            <a:r>
              <a:rPr lang="it-IT" i="1" dirty="0" err="1"/>
              <a:t>offices</a:t>
            </a:r>
            <a:r>
              <a:rPr lang="it-IT" i="1" dirty="0"/>
              <a:t> are </a:t>
            </a:r>
            <a:r>
              <a:rPr lang="it-IT" i="1" dirty="0" err="1"/>
              <a:t>considered</a:t>
            </a:r>
            <a:r>
              <a:rPr lang="it-IT" i="1" dirty="0"/>
              <a:t> </a:t>
            </a:r>
            <a:r>
              <a:rPr lang="it-IT" i="1" dirty="0" err="1"/>
              <a:t>as</a:t>
            </a:r>
            <a:r>
              <a:rPr lang="it-IT" i="1" dirty="0"/>
              <a:t> </a:t>
            </a:r>
            <a:r>
              <a:rPr lang="it-IT" i="1" dirty="0" err="1"/>
              <a:t>expenses</a:t>
            </a:r>
            <a:r>
              <a:rPr lang="it-IT" i="1" dirty="0"/>
              <a:t> </a:t>
            </a:r>
            <a:r>
              <a:rPr lang="it-IT" i="1" dirty="0" err="1"/>
              <a:t>of</a:t>
            </a:r>
            <a:r>
              <a:rPr lang="it-IT" i="1" dirty="0"/>
              <a:t> </a:t>
            </a:r>
            <a:r>
              <a:rPr lang="it-IT" i="1" dirty="0" err="1"/>
              <a:t>justice</a:t>
            </a:r>
            <a:r>
              <a:rPr lang="it-IT" i="1" dirty="0"/>
              <a:t>; </a:t>
            </a:r>
            <a:r>
              <a:rPr lang="it-IT" i="1" dirty="0" err="1"/>
              <a:t>those</a:t>
            </a:r>
            <a:r>
              <a:rPr lang="it-IT" i="1" dirty="0"/>
              <a:t> </a:t>
            </a:r>
            <a:r>
              <a:rPr lang="it-IT" i="1" dirty="0" err="1"/>
              <a:t>of</a:t>
            </a:r>
            <a:r>
              <a:rPr lang="it-IT" i="1" dirty="0"/>
              <a:t> the </a:t>
            </a:r>
            <a:r>
              <a:rPr lang="it-IT" i="1" dirty="0" err="1"/>
              <a:t>directors</a:t>
            </a:r>
            <a:r>
              <a:rPr lang="it-IT" i="1" dirty="0"/>
              <a:t> </a:t>
            </a:r>
            <a:r>
              <a:rPr lang="it-IT" i="1" dirty="0" err="1"/>
              <a:t>with</a:t>
            </a:r>
            <a:r>
              <a:rPr lang="it-IT" i="1" dirty="0"/>
              <a:t> the </a:t>
            </a:r>
            <a:r>
              <a:rPr lang="it-IT" i="1" dirty="0" err="1"/>
              <a:t>judicial</a:t>
            </a:r>
            <a:r>
              <a:rPr lang="it-IT" i="1" dirty="0"/>
              <a:t> </a:t>
            </a:r>
            <a:r>
              <a:rPr lang="it-IT" i="1" dirty="0" err="1"/>
              <a:t>offices</a:t>
            </a:r>
            <a:r>
              <a:rPr lang="it-IT" i="1" dirty="0"/>
              <a:t> and </a:t>
            </a:r>
            <a:r>
              <a:rPr lang="it-IT" i="1" dirty="0" err="1"/>
              <a:t>among</a:t>
            </a:r>
            <a:r>
              <a:rPr lang="it-IT" i="1" dirty="0"/>
              <a:t> </a:t>
            </a:r>
            <a:r>
              <a:rPr lang="it-IT" i="1" dirty="0" err="1"/>
              <a:t>them</a:t>
            </a:r>
            <a:r>
              <a:rPr lang="it-IT" i="1" dirty="0"/>
              <a:t> are </a:t>
            </a:r>
            <a:r>
              <a:rPr lang="it-IT" i="1" dirty="0" err="1"/>
              <a:t>considered</a:t>
            </a:r>
            <a:r>
              <a:rPr lang="it-IT" i="1" dirty="0"/>
              <a:t> </a:t>
            </a:r>
            <a:r>
              <a:rPr lang="it-IT" i="1" dirty="0" err="1"/>
              <a:t>costs</a:t>
            </a:r>
            <a:r>
              <a:rPr lang="it-IT" i="1" dirty="0"/>
              <a:t> </a:t>
            </a:r>
            <a:r>
              <a:rPr lang="it-IT" i="1" dirty="0" err="1"/>
              <a:t>of</a:t>
            </a:r>
            <a:r>
              <a:rPr lang="it-IT" i="1" dirty="0"/>
              <a:t> procedure.</a:t>
            </a:r>
            <a:endParaRPr lang="it-IT" dirty="0"/>
          </a:p>
          <a:p>
            <a:pPr>
              <a:buNone/>
            </a:pPr>
            <a:endParaRPr lang="it-IT" dirty="0"/>
          </a:p>
        </p:txBody>
      </p:sp>
    </p:spTree>
    <p:extLst>
      <p:ext uri="{BB962C8B-B14F-4D97-AF65-F5344CB8AC3E}">
        <p14:creationId xmlns:p14="http://schemas.microsoft.com/office/powerpoint/2010/main" val="8407297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Critical</a:t>
            </a:r>
            <a:r>
              <a:rPr lang="it-IT" dirty="0"/>
              <a:t> </a:t>
            </a:r>
            <a:r>
              <a:rPr lang="it-IT" dirty="0" err="1"/>
              <a:t>topics</a:t>
            </a:r>
            <a:endParaRPr lang="it-IT" dirty="0"/>
          </a:p>
        </p:txBody>
      </p:sp>
      <p:sp>
        <p:nvSpPr>
          <p:cNvPr id="3" name="Segnaposto contenuto 2"/>
          <p:cNvSpPr>
            <a:spLocks noGrp="1"/>
          </p:cNvSpPr>
          <p:nvPr>
            <p:ph idx="1"/>
          </p:nvPr>
        </p:nvSpPr>
        <p:spPr/>
        <p:txBody>
          <a:bodyPr>
            <a:normAutofit lnSpcReduction="10000"/>
          </a:bodyPr>
          <a:lstStyle/>
          <a:p>
            <a:r>
              <a:rPr lang="it-IT" dirty="0" err="1"/>
              <a:t>Appointment</a:t>
            </a:r>
            <a:r>
              <a:rPr lang="it-IT" dirty="0"/>
              <a:t> </a:t>
            </a:r>
            <a:r>
              <a:rPr lang="it-IT" dirty="0" err="1"/>
              <a:t>of</a:t>
            </a:r>
            <a:r>
              <a:rPr lang="it-IT" dirty="0"/>
              <a:t> the </a:t>
            </a:r>
            <a:r>
              <a:rPr lang="it-IT" dirty="0" err="1"/>
              <a:t>same</a:t>
            </a:r>
            <a:r>
              <a:rPr lang="it-IT" dirty="0"/>
              <a:t> </a:t>
            </a:r>
            <a:r>
              <a:rPr lang="it-IT" dirty="0" err="1"/>
              <a:t>I.P.</a:t>
            </a:r>
            <a:r>
              <a:rPr lang="it-IT" dirty="0"/>
              <a:t> in the </a:t>
            </a:r>
            <a:r>
              <a:rPr lang="it-IT" dirty="0" err="1"/>
              <a:t>Italian</a:t>
            </a:r>
            <a:r>
              <a:rPr lang="it-IT" dirty="0"/>
              <a:t> and </a:t>
            </a:r>
            <a:r>
              <a:rPr lang="it-IT" dirty="0" err="1"/>
              <a:t>foreign</a:t>
            </a:r>
            <a:r>
              <a:rPr lang="it-IT" dirty="0"/>
              <a:t> procedure</a:t>
            </a:r>
          </a:p>
          <a:p>
            <a:r>
              <a:rPr lang="it-IT" dirty="0" err="1"/>
              <a:t>Appointment</a:t>
            </a:r>
            <a:r>
              <a:rPr lang="it-IT" dirty="0"/>
              <a:t> </a:t>
            </a:r>
            <a:r>
              <a:rPr lang="it-IT" dirty="0" err="1"/>
              <a:t>of</a:t>
            </a:r>
            <a:r>
              <a:rPr lang="it-IT" dirty="0"/>
              <a:t> </a:t>
            </a:r>
            <a:r>
              <a:rPr lang="it-IT" dirty="0" err="1"/>
              <a:t>an</a:t>
            </a:r>
            <a:r>
              <a:rPr lang="it-IT" dirty="0"/>
              <a:t> </a:t>
            </a:r>
            <a:r>
              <a:rPr lang="it-IT" dirty="0" err="1"/>
              <a:t>Independent</a:t>
            </a:r>
            <a:r>
              <a:rPr lang="it-IT" dirty="0"/>
              <a:t> </a:t>
            </a:r>
            <a:r>
              <a:rPr lang="it-IT" dirty="0" err="1"/>
              <a:t>Person</a:t>
            </a:r>
            <a:r>
              <a:rPr lang="it-IT" dirty="0"/>
              <a:t> or Body</a:t>
            </a:r>
          </a:p>
          <a:p>
            <a:r>
              <a:rPr lang="it-IT" dirty="0" err="1"/>
              <a:t>Who</a:t>
            </a:r>
            <a:r>
              <a:rPr lang="it-IT" dirty="0"/>
              <a:t> </a:t>
            </a:r>
            <a:r>
              <a:rPr lang="it-IT" dirty="0" err="1"/>
              <a:t>decides</a:t>
            </a:r>
            <a:r>
              <a:rPr lang="it-IT" dirty="0"/>
              <a:t> </a:t>
            </a:r>
            <a:r>
              <a:rPr lang="it-IT" dirty="0" err="1"/>
              <a:t>if</a:t>
            </a:r>
            <a:r>
              <a:rPr lang="it-IT" dirty="0"/>
              <a:t> </a:t>
            </a:r>
            <a:r>
              <a:rPr lang="it-IT" dirty="0" err="1"/>
              <a:t>required</a:t>
            </a:r>
            <a:r>
              <a:rPr lang="it-IT" dirty="0"/>
              <a:t> information </a:t>
            </a:r>
            <a:r>
              <a:rPr lang="it-IT" dirty="0" err="1"/>
              <a:t>is</a:t>
            </a:r>
            <a:r>
              <a:rPr lang="it-IT" dirty="0"/>
              <a:t> </a:t>
            </a:r>
            <a:r>
              <a:rPr lang="it-IT" dirty="0" err="1"/>
              <a:t>confidential</a:t>
            </a:r>
            <a:r>
              <a:rPr lang="it-IT" dirty="0"/>
              <a:t>?</a:t>
            </a:r>
          </a:p>
          <a:p>
            <a:pPr>
              <a:buNone/>
            </a:pPr>
            <a:endParaRPr lang="it-IT" dirty="0"/>
          </a:p>
        </p:txBody>
      </p:sp>
    </p:spTree>
    <p:extLst>
      <p:ext uri="{BB962C8B-B14F-4D97-AF65-F5344CB8AC3E}">
        <p14:creationId xmlns:p14="http://schemas.microsoft.com/office/powerpoint/2010/main" val="18492887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Critical</a:t>
            </a:r>
            <a:r>
              <a:rPr lang="it-IT" dirty="0"/>
              <a:t> </a:t>
            </a:r>
            <a:r>
              <a:rPr lang="it-IT" dirty="0" err="1"/>
              <a:t>topics</a:t>
            </a:r>
            <a:r>
              <a:rPr lang="it-IT" dirty="0"/>
              <a:t> (II) </a:t>
            </a:r>
            <a:r>
              <a:rPr lang="it-IT" dirty="0" err="1"/>
              <a:t>Protocols</a:t>
            </a:r>
            <a:endParaRPr lang="it-IT" dirty="0"/>
          </a:p>
        </p:txBody>
      </p:sp>
      <p:sp>
        <p:nvSpPr>
          <p:cNvPr id="3" name="Segnaposto contenuto 2"/>
          <p:cNvSpPr>
            <a:spLocks noGrp="1"/>
          </p:cNvSpPr>
          <p:nvPr>
            <p:ph idx="1"/>
          </p:nvPr>
        </p:nvSpPr>
        <p:spPr/>
        <p:txBody>
          <a:bodyPr>
            <a:normAutofit fontScale="92500" lnSpcReduction="20000"/>
          </a:bodyPr>
          <a:lstStyle/>
          <a:p>
            <a:r>
              <a:rPr lang="it-IT" dirty="0" err="1"/>
              <a:t>There</a:t>
            </a:r>
            <a:r>
              <a:rPr lang="it-IT" dirty="0"/>
              <a:t> </a:t>
            </a:r>
            <a:r>
              <a:rPr lang="it-IT" dirty="0" err="1"/>
              <a:t>must</a:t>
            </a:r>
            <a:r>
              <a:rPr lang="it-IT" dirty="0"/>
              <a:t> </a:t>
            </a:r>
            <a:r>
              <a:rPr lang="it-IT" dirty="0" err="1"/>
              <a:t>be</a:t>
            </a:r>
            <a:r>
              <a:rPr lang="it-IT" dirty="0"/>
              <a:t> Court or </a:t>
            </a:r>
            <a:r>
              <a:rPr lang="it-IT" dirty="0" err="1"/>
              <a:t>Creditors</a:t>
            </a:r>
            <a:r>
              <a:rPr lang="it-IT" dirty="0"/>
              <a:t> </a:t>
            </a:r>
            <a:r>
              <a:rPr lang="it-IT" dirty="0" err="1"/>
              <a:t>Committee</a:t>
            </a:r>
            <a:r>
              <a:rPr lang="it-IT" dirty="0"/>
              <a:t> </a:t>
            </a:r>
            <a:r>
              <a:rPr lang="it-IT" dirty="0" err="1"/>
              <a:t>approval</a:t>
            </a:r>
            <a:r>
              <a:rPr lang="it-IT" dirty="0"/>
              <a:t>.</a:t>
            </a:r>
          </a:p>
          <a:p>
            <a:pPr algn="just"/>
            <a:r>
              <a:rPr lang="it-IT" dirty="0" err="1"/>
              <a:t>Special</a:t>
            </a:r>
            <a:r>
              <a:rPr lang="it-IT" dirty="0"/>
              <a:t> </a:t>
            </a:r>
            <a:r>
              <a:rPr lang="it-IT" dirty="0" err="1"/>
              <a:t>attention</a:t>
            </a:r>
            <a:r>
              <a:rPr lang="it-IT" dirty="0"/>
              <a:t> in case </a:t>
            </a:r>
            <a:r>
              <a:rPr lang="it-IT" dirty="0" err="1"/>
              <a:t>of</a:t>
            </a:r>
            <a:r>
              <a:rPr lang="it-IT" dirty="0"/>
              <a:t> </a:t>
            </a:r>
            <a:r>
              <a:rPr lang="it-IT" dirty="0" err="1"/>
              <a:t>crucial</a:t>
            </a:r>
            <a:r>
              <a:rPr lang="it-IT" dirty="0"/>
              <a:t> </a:t>
            </a:r>
            <a:r>
              <a:rPr lang="it-IT" dirty="0" err="1"/>
              <a:t>clauses</a:t>
            </a:r>
            <a:r>
              <a:rPr lang="it-IT" dirty="0"/>
              <a:t>: </a:t>
            </a:r>
            <a:r>
              <a:rPr lang="en-GB" dirty="0"/>
              <a:t>choice of law applicable or chosen by parties, refraining to call upon a surety, waiving the right to sue directors or clause providing that costs of creating/drafting the protocol will be borne by creditors</a:t>
            </a:r>
            <a:endParaRPr lang="it-IT" dirty="0"/>
          </a:p>
        </p:txBody>
      </p:sp>
    </p:spTree>
    <p:extLst>
      <p:ext uri="{BB962C8B-B14F-4D97-AF65-F5344CB8AC3E}">
        <p14:creationId xmlns:p14="http://schemas.microsoft.com/office/powerpoint/2010/main" val="46508057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Critical</a:t>
            </a:r>
            <a:r>
              <a:rPr lang="it-IT" dirty="0"/>
              <a:t> </a:t>
            </a:r>
            <a:r>
              <a:rPr lang="it-IT" dirty="0" err="1"/>
              <a:t>topics</a:t>
            </a:r>
            <a:r>
              <a:rPr lang="it-IT" dirty="0"/>
              <a:t> (III) </a:t>
            </a:r>
            <a:r>
              <a:rPr lang="it-IT" dirty="0" err="1"/>
              <a:t>Protocols</a:t>
            </a:r>
            <a:endParaRPr lang="it-IT" dirty="0"/>
          </a:p>
        </p:txBody>
      </p:sp>
      <p:sp>
        <p:nvSpPr>
          <p:cNvPr id="3" name="Segnaposto contenuto 2"/>
          <p:cNvSpPr>
            <a:spLocks noGrp="1"/>
          </p:cNvSpPr>
          <p:nvPr>
            <p:ph idx="1"/>
          </p:nvPr>
        </p:nvSpPr>
        <p:spPr/>
        <p:txBody>
          <a:bodyPr>
            <a:normAutofit fontScale="92500" lnSpcReduction="10000"/>
          </a:bodyPr>
          <a:lstStyle/>
          <a:p>
            <a:pPr algn="ctr">
              <a:buNone/>
            </a:pPr>
            <a:r>
              <a:rPr lang="it-IT" b="1" dirty="0" err="1"/>
              <a:t>Conflict</a:t>
            </a:r>
            <a:r>
              <a:rPr lang="it-IT" b="1" dirty="0"/>
              <a:t> </a:t>
            </a:r>
            <a:r>
              <a:rPr lang="it-IT" b="1" dirty="0" err="1"/>
              <a:t>with</a:t>
            </a:r>
            <a:r>
              <a:rPr lang="it-IT" b="1" dirty="0"/>
              <a:t> </a:t>
            </a:r>
            <a:r>
              <a:rPr lang="it-IT" b="1" dirty="0" err="1"/>
              <a:t>mandatory</a:t>
            </a:r>
            <a:r>
              <a:rPr lang="it-IT" b="1" dirty="0"/>
              <a:t> </a:t>
            </a:r>
            <a:r>
              <a:rPr lang="it-IT" b="1" dirty="0" err="1"/>
              <a:t>national</a:t>
            </a:r>
            <a:r>
              <a:rPr lang="it-IT" b="1" dirty="0"/>
              <a:t> </a:t>
            </a:r>
            <a:r>
              <a:rPr lang="it-IT" b="1" dirty="0" err="1"/>
              <a:t>law</a:t>
            </a:r>
            <a:r>
              <a:rPr lang="it-IT" dirty="0"/>
              <a:t>:</a:t>
            </a:r>
          </a:p>
          <a:p>
            <a:r>
              <a:rPr lang="en-GB" dirty="0"/>
              <a:t>clauses that infringe rules of mandatory law, a confidentiality clause in the relation to a requirement for instance on transparency of proceedings,  or clauses </a:t>
            </a:r>
            <a:r>
              <a:rPr lang="en-GB"/>
              <a:t>that seem </a:t>
            </a:r>
            <a:r>
              <a:rPr lang="en-GB" dirty="0"/>
              <a:t>to conflict with the protection of information rights of creditors or a stay of proceedings</a:t>
            </a:r>
            <a:endParaRPr lang="it-IT" dirty="0"/>
          </a:p>
        </p:txBody>
      </p:sp>
    </p:spTree>
    <p:extLst>
      <p:ext uri="{BB962C8B-B14F-4D97-AF65-F5344CB8AC3E}">
        <p14:creationId xmlns:p14="http://schemas.microsoft.com/office/powerpoint/2010/main" val="19161485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lstStyle/>
          <a:p>
            <a:pPr eaLnBrk="1" hangingPunct="1"/>
            <a:r>
              <a:rPr lang="en-US" b="1" dirty="0"/>
              <a:t>Project Reports:</a:t>
            </a:r>
            <a:br>
              <a:rPr lang="en-US" b="1" dirty="0"/>
            </a:br>
            <a:r>
              <a:rPr lang="en-US" b="1" dirty="0"/>
              <a:t>CoCo2 and Cork</a:t>
            </a:r>
          </a:p>
        </p:txBody>
      </p:sp>
      <p:sp>
        <p:nvSpPr>
          <p:cNvPr id="3" name="Subtitle 2"/>
          <p:cNvSpPr>
            <a:spLocks noGrp="1"/>
          </p:cNvSpPr>
          <p:nvPr>
            <p:ph type="subTitle" idx="1"/>
          </p:nvPr>
        </p:nvSpPr>
        <p:spPr>
          <a:xfrm>
            <a:off x="252413" y="4338622"/>
            <a:ext cx="8647112" cy="1752600"/>
          </a:xfrm>
        </p:spPr>
        <p:txBody>
          <a:bodyPr rtlCol="0">
            <a:noAutofit/>
          </a:bodyPr>
          <a:lstStyle/>
          <a:p>
            <a:pPr>
              <a:defRPr/>
            </a:pPr>
            <a:r>
              <a:rPr lang="en-US" b="1" dirty="0">
                <a:solidFill>
                  <a:schemeClr val="tx1"/>
                </a:solidFill>
              </a:rPr>
              <a:t>Paul Omar</a:t>
            </a:r>
            <a:br>
              <a:rPr lang="en-US" b="1" dirty="0">
                <a:solidFill>
                  <a:schemeClr val="tx1"/>
                </a:solidFill>
              </a:rPr>
            </a:br>
            <a:r>
              <a:rPr lang="en-US" sz="2800" b="1" dirty="0">
                <a:solidFill>
                  <a:schemeClr val="tx1"/>
                </a:solidFill>
              </a:rPr>
              <a:t>INSOL Europe </a:t>
            </a:r>
            <a:br>
              <a:rPr lang="en-US" sz="2800" b="1" dirty="0">
                <a:solidFill>
                  <a:schemeClr val="tx1"/>
                </a:solidFill>
              </a:rPr>
            </a:br>
            <a:r>
              <a:rPr lang="en-US" sz="2800" dirty="0">
                <a:solidFill>
                  <a:schemeClr val="tx1"/>
                </a:solidFill>
              </a:rPr>
              <a:t>Technical Research Coordinator</a:t>
            </a:r>
          </a:p>
        </p:txBody>
      </p:sp>
    </p:spTree>
    <p:extLst>
      <p:ext uri="{BB962C8B-B14F-4D97-AF65-F5344CB8AC3E}">
        <p14:creationId xmlns:p14="http://schemas.microsoft.com/office/powerpoint/2010/main" val="201475820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Autofit/>
          </a:bodyPr>
          <a:lstStyle/>
          <a:p>
            <a:pPr>
              <a:spcAft>
                <a:spcPts val="1200"/>
              </a:spcAft>
            </a:pPr>
            <a:r>
              <a:rPr lang="en-GB" sz="1800" dirty="0"/>
              <a:t>Communications and Cooperation (</a:t>
            </a:r>
            <a:r>
              <a:rPr lang="en-GB" sz="1800" dirty="0" err="1"/>
              <a:t>CoCo</a:t>
            </a:r>
            <a:r>
              <a:rPr lang="en-GB" sz="1800" dirty="0"/>
              <a:t> 2)</a:t>
            </a:r>
          </a:p>
          <a:p>
            <a:pPr>
              <a:spcAft>
                <a:spcPts val="1200"/>
              </a:spcAft>
            </a:pPr>
            <a:r>
              <a:rPr lang="en-GB" sz="1800" dirty="0"/>
              <a:t>2006 text;  Superseded by Recast EIR and </a:t>
            </a:r>
            <a:r>
              <a:rPr lang="en-GB" sz="1800" dirty="0" err="1"/>
              <a:t>JudgeCo</a:t>
            </a:r>
            <a:r>
              <a:rPr lang="en-GB" sz="1800" dirty="0"/>
              <a:t> Rules 2015</a:t>
            </a:r>
          </a:p>
          <a:p>
            <a:pPr>
              <a:spcAft>
                <a:spcPts val="1200"/>
              </a:spcAft>
            </a:pPr>
            <a:r>
              <a:rPr lang="en-GB" sz="1800" dirty="0"/>
              <a:t>Joint Project with CERIL</a:t>
            </a:r>
          </a:p>
          <a:p>
            <a:pPr>
              <a:spcAft>
                <a:spcPts val="1200"/>
              </a:spcAft>
            </a:pPr>
            <a:r>
              <a:rPr lang="en-GB" sz="1800" dirty="0"/>
              <a:t>Working Group Co-Chairs: PO and Tomas Richter</a:t>
            </a:r>
          </a:p>
          <a:p>
            <a:pPr>
              <a:spcAft>
                <a:spcPts val="1200"/>
              </a:spcAft>
            </a:pPr>
            <a:r>
              <a:rPr lang="en-GB" sz="1800" dirty="0"/>
              <a:t>First Round Consultation: Project Parameters (Apr-May)</a:t>
            </a:r>
          </a:p>
          <a:p>
            <a:pPr>
              <a:spcAft>
                <a:spcPts val="1200"/>
              </a:spcAft>
            </a:pPr>
            <a:r>
              <a:rPr lang="en-GB" sz="1800" dirty="0"/>
              <a:t>Drafting Phase: Post-Conference</a:t>
            </a:r>
          </a:p>
          <a:p>
            <a:pPr>
              <a:spcAft>
                <a:spcPts val="1200"/>
              </a:spcAft>
            </a:pPr>
            <a:r>
              <a:rPr lang="en-GB" sz="1800" dirty="0"/>
              <a:t>Second Round Consultation and Presentations at 2019 Events</a:t>
            </a:r>
          </a:p>
          <a:p>
            <a:pPr>
              <a:spcAft>
                <a:spcPts val="1200"/>
              </a:spcAft>
            </a:pPr>
            <a:endParaRPr lang="en-GB" sz="1800" dirty="0"/>
          </a:p>
        </p:txBody>
      </p:sp>
    </p:spTree>
    <p:extLst>
      <p:ext uri="{BB962C8B-B14F-4D97-AF65-F5344CB8AC3E}">
        <p14:creationId xmlns:p14="http://schemas.microsoft.com/office/powerpoint/2010/main" val="51905596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Autofit/>
          </a:bodyPr>
          <a:lstStyle/>
          <a:p>
            <a:pPr>
              <a:spcAft>
                <a:spcPts val="1200"/>
              </a:spcAft>
            </a:pPr>
            <a:r>
              <a:rPr lang="en-GB" sz="1800" dirty="0"/>
              <a:t>Cork Project (Judicial Cooperation on European Restructuring)</a:t>
            </a:r>
          </a:p>
          <a:p>
            <a:pPr>
              <a:spcAft>
                <a:spcPts val="1200"/>
              </a:spcAft>
            </a:pPr>
            <a:r>
              <a:rPr lang="en-GB" sz="1800" dirty="0"/>
              <a:t>EU-funded bid (JCOERE)</a:t>
            </a:r>
          </a:p>
          <a:p>
            <a:pPr>
              <a:spcAft>
                <a:spcPts val="1200"/>
              </a:spcAft>
            </a:pPr>
            <a:r>
              <a:rPr lang="en-GB" sz="1800" dirty="0"/>
              <a:t>Project Partners: Cork, IE, Florence, </a:t>
            </a:r>
            <a:r>
              <a:rPr lang="en-GB" sz="1800" dirty="0" err="1"/>
              <a:t>Titu</a:t>
            </a:r>
            <a:r>
              <a:rPr lang="en-GB" sz="1800" dirty="0"/>
              <a:t> </a:t>
            </a:r>
            <a:r>
              <a:rPr lang="en-GB" sz="1800" dirty="0" err="1"/>
              <a:t>Maiorescu</a:t>
            </a:r>
            <a:r>
              <a:rPr lang="en-GB" sz="1800" dirty="0"/>
              <a:t> Bucharest</a:t>
            </a:r>
          </a:p>
          <a:p>
            <a:pPr>
              <a:spcAft>
                <a:spcPts val="1200"/>
              </a:spcAft>
            </a:pPr>
            <a:r>
              <a:rPr lang="en-GB" sz="1800" dirty="0"/>
              <a:t>Investigating impediments to cross-border reorganisations</a:t>
            </a:r>
          </a:p>
          <a:p>
            <a:pPr>
              <a:spcAft>
                <a:spcPts val="1200"/>
              </a:spcAft>
            </a:pPr>
            <a:r>
              <a:rPr lang="en-GB" sz="1800" dirty="0"/>
              <a:t>Assessing international benchmarks, legal basis for cooperation in Recast EIR and any changes as result of Draft Directive to cross-border restructurings</a:t>
            </a:r>
          </a:p>
          <a:p>
            <a:pPr>
              <a:spcAft>
                <a:spcPts val="1200"/>
              </a:spcAft>
            </a:pPr>
            <a:r>
              <a:rPr lang="en-GB" sz="1800" dirty="0"/>
              <a:t>First phase: Planning Meeting (Nov 2018) determining project steps</a:t>
            </a:r>
          </a:p>
          <a:p>
            <a:pPr>
              <a:spcAft>
                <a:spcPts val="1200"/>
              </a:spcAft>
            </a:pPr>
            <a:r>
              <a:rPr lang="en-GB" sz="1800" dirty="0"/>
              <a:t>Aiming at consulting judiciary in Slovenia and Copenhagen; establishing possible benchmark for cooperation</a:t>
            </a:r>
          </a:p>
        </p:txBody>
      </p:sp>
    </p:spTree>
    <p:extLst>
      <p:ext uri="{BB962C8B-B14F-4D97-AF65-F5344CB8AC3E}">
        <p14:creationId xmlns:p14="http://schemas.microsoft.com/office/powerpoint/2010/main" val="193472765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15784" y="2176525"/>
            <a:ext cx="8539892" cy="1838425"/>
          </a:xfrm>
        </p:spPr>
        <p:txBody>
          <a:bodyPr/>
          <a:lstStyle/>
          <a:p>
            <a:pPr>
              <a:spcAft>
                <a:spcPts val="1200"/>
              </a:spcAft>
            </a:pPr>
            <a:r>
              <a:rPr lang="en-GB" b="1" dirty="0"/>
              <a:t>The Recast of the EU Insolvency Regulation – One year </a:t>
            </a:r>
            <a:br>
              <a:rPr lang="en-GB" b="1" dirty="0"/>
            </a:br>
            <a:r>
              <a:rPr lang="en-GB" b="1" dirty="0"/>
              <a:t>down the road </a:t>
            </a:r>
            <a:endParaRPr lang="en-US" sz="3200" b="1" dirty="0"/>
          </a:p>
        </p:txBody>
      </p:sp>
      <p:sp>
        <p:nvSpPr>
          <p:cNvPr id="3" name="Subtitle 2"/>
          <p:cNvSpPr>
            <a:spLocks noGrp="1"/>
          </p:cNvSpPr>
          <p:nvPr>
            <p:ph type="subTitle" idx="1"/>
          </p:nvPr>
        </p:nvSpPr>
        <p:spPr>
          <a:xfrm>
            <a:off x="0" y="4447227"/>
            <a:ext cx="9144000" cy="1752600"/>
          </a:xfrm>
        </p:spPr>
        <p:txBody>
          <a:bodyPr rtlCol="0">
            <a:noAutofit/>
          </a:bodyPr>
          <a:lstStyle/>
          <a:p>
            <a:pPr fontAlgn="auto">
              <a:spcBef>
                <a:spcPts val="0"/>
              </a:spcBef>
              <a:spcAft>
                <a:spcPts val="600"/>
              </a:spcAft>
              <a:defRPr/>
            </a:pPr>
            <a:r>
              <a:rPr lang="en-GB" sz="2400" dirty="0">
                <a:solidFill>
                  <a:srgbClr val="000000"/>
                </a:solidFill>
              </a:rPr>
              <a:t>Moderator: Giorgio Corno (Studio Corno Avvocati, Italy)</a:t>
            </a:r>
          </a:p>
          <a:p>
            <a:pPr fontAlgn="auto">
              <a:spcBef>
                <a:spcPts val="0"/>
              </a:spcBef>
              <a:spcAft>
                <a:spcPts val="600"/>
              </a:spcAft>
              <a:defRPr/>
            </a:pPr>
            <a:r>
              <a:rPr lang="en-GB" sz="2400" dirty="0">
                <a:solidFill>
                  <a:srgbClr val="000000"/>
                </a:solidFill>
              </a:rPr>
              <a:t>John Briggs (South Square, UK)</a:t>
            </a:r>
          </a:p>
          <a:p>
            <a:pPr fontAlgn="auto">
              <a:spcBef>
                <a:spcPts val="0"/>
              </a:spcBef>
              <a:spcAft>
                <a:spcPts val="600"/>
              </a:spcAft>
              <a:defRPr/>
            </a:pPr>
            <a:r>
              <a:rPr lang="en-GB" sz="2400" dirty="0">
                <a:solidFill>
                  <a:srgbClr val="000000"/>
                </a:solidFill>
              </a:rPr>
              <a:t>Nicolas </a:t>
            </a:r>
            <a:r>
              <a:rPr lang="en-GB" sz="2400" dirty="0" err="1">
                <a:solidFill>
                  <a:srgbClr val="000000"/>
                </a:solidFill>
              </a:rPr>
              <a:t>Theys</a:t>
            </a:r>
            <a:r>
              <a:rPr lang="en-GB" sz="2400" dirty="0">
                <a:solidFill>
                  <a:srgbClr val="000000"/>
                </a:solidFill>
              </a:rPr>
              <a:t> (Dentons, France)</a:t>
            </a:r>
          </a:p>
          <a:p>
            <a:pPr fontAlgn="auto">
              <a:spcBef>
                <a:spcPts val="0"/>
              </a:spcBef>
              <a:spcAft>
                <a:spcPts val="600"/>
              </a:spcAft>
              <a:defRPr/>
            </a:pPr>
            <a:r>
              <a:rPr lang="en-GB" sz="2400" dirty="0">
                <a:solidFill>
                  <a:srgbClr val="000000"/>
                </a:solidFill>
              </a:rPr>
              <a:t>Judge Caterina </a:t>
            </a:r>
            <a:r>
              <a:rPr lang="en-GB" sz="2400" dirty="0" err="1">
                <a:solidFill>
                  <a:srgbClr val="000000"/>
                </a:solidFill>
              </a:rPr>
              <a:t>Macchi</a:t>
            </a:r>
            <a:r>
              <a:rPr lang="en-GB" sz="2400" dirty="0">
                <a:solidFill>
                  <a:srgbClr val="000000"/>
                </a:solidFill>
              </a:rPr>
              <a:t> (Civil Court of Milan, Italy)</a:t>
            </a:r>
          </a:p>
        </p:txBody>
      </p:sp>
    </p:spTree>
    <p:extLst>
      <p:ext uri="{BB962C8B-B14F-4D97-AF65-F5344CB8AC3E}">
        <p14:creationId xmlns:p14="http://schemas.microsoft.com/office/powerpoint/2010/main" val="66693205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fontScale="25000" lnSpcReduction="20000"/>
          </a:bodyPr>
          <a:lstStyle/>
          <a:p>
            <a:pPr lvl="0"/>
            <a:r>
              <a:rPr lang="en-AU" sz="12800" i="1" dirty="0"/>
              <a:t>International jurisdiction and examining judgments opening insolvency proceedings:</a:t>
            </a:r>
            <a:endParaRPr lang="fr-FR" sz="12800" i="1" dirty="0"/>
          </a:p>
          <a:p>
            <a:pPr lvl="1"/>
            <a:r>
              <a:rPr lang="en-AU" sz="11200" dirty="0"/>
              <a:t>Specification if the proceedings opened are main or secondary proceedings (art. 4.1 EIR_R): The experience of the Court of Milan. Comments by panellists on the practice of other courts </a:t>
            </a:r>
            <a:endParaRPr lang="fr-FR" sz="11200" dirty="0"/>
          </a:p>
          <a:p>
            <a:pPr lvl="1"/>
            <a:r>
              <a:rPr lang="en-AU" sz="11200" dirty="0"/>
              <a:t>Appeals brought against the judgment on international jurisdiction (art. 5 EIR_R). The English experience before Regulation 848, in cases of bankruptcy tourism by individuals and the practice since the coming into force of Regulation 848</a:t>
            </a:r>
            <a:endParaRPr lang="fr-FR" sz="11200" dirty="0"/>
          </a:p>
          <a:p>
            <a:pPr>
              <a:spcAft>
                <a:spcPts val="1200"/>
              </a:spcAft>
            </a:pPr>
            <a:endParaRPr lang="en-GB" sz="2200" dirty="0"/>
          </a:p>
        </p:txBody>
      </p:sp>
    </p:spTree>
    <p:extLst>
      <p:ext uri="{BB962C8B-B14F-4D97-AF65-F5344CB8AC3E}">
        <p14:creationId xmlns:p14="http://schemas.microsoft.com/office/powerpoint/2010/main" val="11064667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lnSpcReduction="10000"/>
          </a:bodyPr>
          <a:lstStyle/>
          <a:p>
            <a:pPr lvl="0"/>
            <a:r>
              <a:rPr lang="en-AU" i="1" dirty="0"/>
              <a:t>Undertaking under art. 36 EIR_R</a:t>
            </a:r>
            <a:endParaRPr lang="fr-FR" dirty="0"/>
          </a:p>
          <a:p>
            <a:pPr lvl="1"/>
            <a:r>
              <a:rPr lang="en-AU" dirty="0"/>
              <a:t>The similar experience of an “undertaking” under EIR</a:t>
            </a:r>
            <a:endParaRPr lang="fr-FR" dirty="0"/>
          </a:p>
          <a:p>
            <a:pPr lvl="1"/>
            <a:r>
              <a:rPr lang="en-AU" dirty="0"/>
              <a:t>Lack of known case law on this article 36</a:t>
            </a:r>
            <a:endParaRPr lang="fr-FR" dirty="0"/>
          </a:p>
          <a:p>
            <a:pPr lvl="1"/>
            <a:r>
              <a:rPr lang="en-AU" dirty="0"/>
              <a:t>An Italian – French case handled under EIR using art. 36 EIR_R</a:t>
            </a:r>
            <a:endParaRPr lang="fr-FR" dirty="0"/>
          </a:p>
          <a:p>
            <a:pPr>
              <a:spcAft>
                <a:spcPts val="1200"/>
              </a:spcAft>
            </a:pPr>
            <a:endParaRPr lang="en-GB" sz="2200" dirty="0"/>
          </a:p>
        </p:txBody>
      </p:sp>
    </p:spTree>
    <p:extLst>
      <p:ext uri="{BB962C8B-B14F-4D97-AF65-F5344CB8AC3E}">
        <p14:creationId xmlns:p14="http://schemas.microsoft.com/office/powerpoint/2010/main" val="90797011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fontScale="85000" lnSpcReduction="20000"/>
          </a:bodyPr>
          <a:lstStyle/>
          <a:p>
            <a:pPr lvl="0"/>
            <a:r>
              <a:rPr lang="en-AU" i="1" dirty="0"/>
              <a:t>Publicity and information to creditors in the Member States of the Panellists</a:t>
            </a:r>
            <a:endParaRPr lang="fr-FR" dirty="0"/>
          </a:p>
          <a:p>
            <a:pPr lvl="1"/>
            <a:r>
              <a:rPr lang="en-AU" dirty="0"/>
              <a:t>The establishment of insolvency registers (art. 24 EIR_R ff) within Member States; brought into effect or not?</a:t>
            </a:r>
            <a:endParaRPr lang="fr-FR" dirty="0"/>
          </a:p>
          <a:p>
            <a:pPr lvl="1"/>
            <a:r>
              <a:rPr lang="en-AU" dirty="0"/>
              <a:t>Publication in another Member State and in public registers of another State(arts. 28 &amp; 29 EIR_R)</a:t>
            </a:r>
            <a:endParaRPr lang="fr-FR" dirty="0"/>
          </a:p>
          <a:p>
            <a:pPr lvl="1"/>
            <a:r>
              <a:rPr lang="en-AU" dirty="0"/>
              <a:t>Duty to inform known foreign creditors pursuant to art. 54 EIR_R</a:t>
            </a:r>
            <a:endParaRPr lang="fr-FR" dirty="0"/>
          </a:p>
          <a:p>
            <a:pPr>
              <a:spcAft>
                <a:spcPts val="1200"/>
              </a:spcAft>
            </a:pPr>
            <a:endParaRPr lang="en-GB" sz="2200" dirty="0"/>
          </a:p>
        </p:txBody>
      </p:sp>
    </p:spTree>
    <p:extLst>
      <p:ext uri="{BB962C8B-B14F-4D97-AF65-F5344CB8AC3E}">
        <p14:creationId xmlns:p14="http://schemas.microsoft.com/office/powerpoint/2010/main" val="4683587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Coffee Break</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836172"/>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www.cpo.nl</a:t>
            </a:r>
            <a:endParaRPr lang="en-US" sz="1800" dirty="0">
              <a:latin typeface="Verdana" charset="0"/>
              <a:cs typeface="Verdana" charset="0"/>
            </a:endParaRPr>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23535" y="3830851"/>
            <a:ext cx="3696930" cy="1887608"/>
          </a:xfrm>
          <a:prstGeom prst="rect">
            <a:avLst/>
          </a:prstGeom>
        </p:spPr>
      </p:pic>
    </p:spTree>
    <p:extLst>
      <p:ext uri="{BB962C8B-B14F-4D97-AF65-F5344CB8AC3E}">
        <p14:creationId xmlns:p14="http://schemas.microsoft.com/office/powerpoint/2010/main" val="27965351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15784" y="2056750"/>
            <a:ext cx="8539892" cy="1838425"/>
          </a:xfrm>
        </p:spPr>
        <p:txBody>
          <a:bodyPr/>
          <a:lstStyle/>
          <a:p>
            <a:pPr>
              <a:spcAft>
                <a:spcPts val="1200"/>
              </a:spcAft>
            </a:pPr>
            <a:r>
              <a:rPr lang="en-GB" sz="4800" b="1" dirty="0"/>
              <a:t>The Anti-Fraud Forum: </a:t>
            </a:r>
            <a:br>
              <a:rPr lang="en-GB" sz="4800" b="1" dirty="0"/>
            </a:br>
            <a:r>
              <a:rPr lang="en-GB" sz="4800" b="1" dirty="0"/>
              <a:t>The “Sherlock Holmes” Session</a:t>
            </a:r>
            <a:endParaRPr lang="en-US" sz="4800" b="1" dirty="0"/>
          </a:p>
        </p:txBody>
      </p:sp>
      <p:sp>
        <p:nvSpPr>
          <p:cNvPr id="5" name="Subtitle 2"/>
          <p:cNvSpPr>
            <a:spLocks noGrp="1"/>
          </p:cNvSpPr>
          <p:nvPr>
            <p:ph type="subTitle" idx="1"/>
          </p:nvPr>
        </p:nvSpPr>
        <p:spPr>
          <a:xfrm>
            <a:off x="0" y="4094976"/>
            <a:ext cx="9144000" cy="1752600"/>
          </a:xfrm>
        </p:spPr>
        <p:txBody>
          <a:bodyPr rtlCol="0">
            <a:noAutofit/>
          </a:bodyPr>
          <a:lstStyle/>
          <a:p>
            <a:pPr fontAlgn="auto">
              <a:spcBef>
                <a:spcPts val="0"/>
              </a:spcBef>
              <a:spcAft>
                <a:spcPts val="600"/>
              </a:spcAft>
              <a:defRPr/>
            </a:pPr>
            <a:r>
              <a:rPr lang="en-GB" sz="2400" dirty="0">
                <a:solidFill>
                  <a:srgbClr val="000000"/>
                </a:solidFill>
              </a:rPr>
              <a:t>Moderator: David Ingram (Grant Thornton, UK)</a:t>
            </a:r>
          </a:p>
          <a:p>
            <a:pPr fontAlgn="auto">
              <a:spcBef>
                <a:spcPts val="0"/>
              </a:spcBef>
              <a:spcAft>
                <a:spcPts val="600"/>
              </a:spcAft>
              <a:defRPr/>
            </a:pPr>
            <a:r>
              <a:rPr lang="en-GB" sz="2400" dirty="0">
                <a:solidFill>
                  <a:srgbClr val="000000"/>
                </a:solidFill>
              </a:rPr>
              <a:t>Claude Montgomery (Dentons, USA)</a:t>
            </a:r>
          </a:p>
          <a:p>
            <a:pPr fontAlgn="auto">
              <a:spcBef>
                <a:spcPts val="0"/>
              </a:spcBef>
              <a:spcAft>
                <a:spcPts val="600"/>
              </a:spcAft>
              <a:defRPr/>
            </a:pPr>
            <a:r>
              <a:rPr lang="en-GB" sz="2400" dirty="0">
                <a:solidFill>
                  <a:srgbClr val="000000"/>
                </a:solidFill>
              </a:rPr>
              <a:t>Col. (Res.) Dakar </a:t>
            </a:r>
            <a:r>
              <a:rPr lang="en-GB" sz="2400" dirty="0" err="1">
                <a:solidFill>
                  <a:srgbClr val="000000"/>
                </a:solidFill>
              </a:rPr>
              <a:t>Eilat</a:t>
            </a:r>
            <a:r>
              <a:rPr lang="en-GB" sz="2400" dirty="0">
                <a:solidFill>
                  <a:srgbClr val="000000"/>
                </a:solidFill>
              </a:rPr>
              <a:t> (Initiative </a:t>
            </a:r>
            <a:r>
              <a:rPr lang="en-GB" sz="2400" dirty="0" err="1">
                <a:solidFill>
                  <a:srgbClr val="000000"/>
                </a:solidFill>
              </a:rPr>
              <a:t>Defense</a:t>
            </a:r>
            <a:r>
              <a:rPr lang="en-GB" sz="2400" dirty="0">
                <a:solidFill>
                  <a:srgbClr val="000000"/>
                </a:solidFill>
              </a:rPr>
              <a:t> Solutions, Israel)</a:t>
            </a:r>
          </a:p>
          <a:p>
            <a:pPr fontAlgn="auto">
              <a:spcBef>
                <a:spcPts val="0"/>
              </a:spcBef>
              <a:spcAft>
                <a:spcPts val="600"/>
              </a:spcAft>
              <a:defRPr/>
            </a:pPr>
            <a:r>
              <a:rPr lang="en-GB" sz="2400" dirty="0">
                <a:solidFill>
                  <a:srgbClr val="000000"/>
                </a:solidFill>
              </a:rPr>
              <a:t>Moti Golan (</a:t>
            </a:r>
            <a:r>
              <a:rPr lang="en-GB" sz="2400" dirty="0" err="1">
                <a:solidFill>
                  <a:srgbClr val="000000"/>
                </a:solidFill>
              </a:rPr>
              <a:t>Spyshop</a:t>
            </a:r>
            <a:r>
              <a:rPr lang="en-GB" sz="2400" dirty="0">
                <a:solidFill>
                  <a:srgbClr val="000000"/>
                </a:solidFill>
              </a:rPr>
              <a:t>, Israel)</a:t>
            </a:r>
          </a:p>
        </p:txBody>
      </p:sp>
    </p:spTree>
    <p:extLst>
      <p:ext uri="{BB962C8B-B14F-4D97-AF65-F5344CB8AC3E}">
        <p14:creationId xmlns:p14="http://schemas.microsoft.com/office/powerpoint/2010/main" val="17222537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365760" y="1844675"/>
            <a:ext cx="8486638" cy="1470025"/>
          </a:xfrm>
        </p:spPr>
        <p:txBody>
          <a:bodyPr/>
          <a:lstStyle/>
          <a:p>
            <a:pPr eaLnBrk="1" hangingPunct="1"/>
            <a:r>
              <a:rPr lang="en-US" b="1" dirty="0"/>
              <a:t>Anti-Fraud Forum: Sherlock Holmes  </a:t>
            </a:r>
          </a:p>
        </p:txBody>
      </p:sp>
      <p:sp>
        <p:nvSpPr>
          <p:cNvPr id="3" name="Subtitle 2"/>
          <p:cNvSpPr>
            <a:spLocks noGrp="1"/>
          </p:cNvSpPr>
          <p:nvPr>
            <p:ph type="subTitle" idx="1"/>
          </p:nvPr>
        </p:nvSpPr>
        <p:spPr>
          <a:xfrm>
            <a:off x="526733" y="3465319"/>
            <a:ext cx="4045267" cy="1752600"/>
          </a:xfrm>
        </p:spPr>
        <p:txBody>
          <a:bodyPr rtlCol="0">
            <a:noAutofit/>
          </a:bodyPr>
          <a:lstStyle/>
          <a:p>
            <a:pPr algn="l">
              <a:defRPr/>
            </a:pPr>
            <a:r>
              <a:rPr lang="en-US" b="1" dirty="0"/>
              <a:t>David Ingram</a:t>
            </a:r>
            <a:br>
              <a:rPr lang="en-US" b="1" dirty="0"/>
            </a:br>
            <a:r>
              <a:rPr lang="en-US" dirty="0"/>
              <a:t>Grant Thornton UK LLP</a:t>
            </a:r>
          </a:p>
          <a:p>
            <a:pPr algn="l">
              <a:defRPr/>
            </a:pPr>
            <a:r>
              <a:rPr lang="en-US" b="1" dirty="0"/>
              <a:t>Moti Golan</a:t>
            </a:r>
          </a:p>
          <a:p>
            <a:pPr algn="l">
              <a:defRPr/>
            </a:pPr>
            <a:r>
              <a:rPr lang="en-US" dirty="0" err="1"/>
              <a:t>GolanTec</a:t>
            </a:r>
            <a:r>
              <a:rPr lang="en-US" dirty="0"/>
              <a:t> CEO</a:t>
            </a:r>
          </a:p>
          <a:p>
            <a:pPr algn="l">
              <a:defRPr/>
            </a:pPr>
            <a:endParaRPr lang="en-US" dirty="0"/>
          </a:p>
        </p:txBody>
      </p:sp>
      <p:sp>
        <p:nvSpPr>
          <p:cNvPr id="4" name="Subtitle 2"/>
          <p:cNvSpPr txBox="1">
            <a:spLocks/>
          </p:cNvSpPr>
          <p:nvPr/>
        </p:nvSpPr>
        <p:spPr>
          <a:xfrm>
            <a:off x="4807131" y="3465319"/>
            <a:ext cx="4045267" cy="1752600"/>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defRPr/>
            </a:pPr>
            <a:r>
              <a:rPr lang="en-US" b="1" dirty="0"/>
              <a:t>Dakar Eilat</a:t>
            </a:r>
          </a:p>
          <a:p>
            <a:pPr algn="l">
              <a:defRPr/>
            </a:pPr>
            <a:r>
              <a:rPr lang="en-US" dirty="0"/>
              <a:t>IDS CEO</a:t>
            </a:r>
          </a:p>
          <a:p>
            <a:pPr algn="l">
              <a:defRPr/>
            </a:pPr>
            <a:r>
              <a:rPr lang="en-US" b="1" dirty="0"/>
              <a:t>Claude Montgomery</a:t>
            </a:r>
          </a:p>
          <a:p>
            <a:pPr algn="l">
              <a:defRPr/>
            </a:pPr>
            <a:r>
              <a:rPr lang="en-US" dirty="0" err="1"/>
              <a:t>Dentons</a:t>
            </a:r>
            <a:endParaRPr lang="en-US" dirty="0"/>
          </a:p>
          <a:p>
            <a:pPr algn="l">
              <a:defRPr/>
            </a:pPr>
            <a:endParaRPr lang="en-US" dirty="0"/>
          </a:p>
        </p:txBody>
      </p:sp>
    </p:spTree>
    <p:extLst>
      <p:ext uri="{BB962C8B-B14F-4D97-AF65-F5344CB8AC3E}">
        <p14:creationId xmlns:p14="http://schemas.microsoft.com/office/powerpoint/2010/main" val="3647497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lstStyle/>
          <a:p>
            <a:pPr eaLnBrk="1" hangingPunct="1"/>
            <a:r>
              <a:rPr lang="en-US" b="1" dirty="0"/>
              <a:t>Detection and Tracking in the Commercial World</a:t>
            </a:r>
          </a:p>
        </p:txBody>
      </p:sp>
      <p:sp>
        <p:nvSpPr>
          <p:cNvPr id="3" name="Subtitle 2"/>
          <p:cNvSpPr>
            <a:spLocks noGrp="1"/>
          </p:cNvSpPr>
          <p:nvPr>
            <p:ph type="subTitle" idx="1"/>
          </p:nvPr>
        </p:nvSpPr>
        <p:spPr>
          <a:xfrm>
            <a:off x="526733" y="3465319"/>
            <a:ext cx="4045267" cy="1752600"/>
          </a:xfrm>
        </p:spPr>
        <p:txBody>
          <a:bodyPr rtlCol="0">
            <a:noAutofit/>
          </a:bodyPr>
          <a:lstStyle/>
          <a:p>
            <a:pPr algn="l">
              <a:defRPr/>
            </a:pPr>
            <a:r>
              <a:rPr lang="en-US" b="1" dirty="0"/>
              <a:t>Moti Golan</a:t>
            </a:r>
          </a:p>
          <a:p>
            <a:pPr algn="l">
              <a:defRPr/>
            </a:pPr>
            <a:r>
              <a:rPr lang="en-US" dirty="0" err="1"/>
              <a:t>GolanTec</a:t>
            </a:r>
            <a:r>
              <a:rPr lang="en-US" dirty="0"/>
              <a:t> CEO</a:t>
            </a:r>
          </a:p>
          <a:p>
            <a:pPr algn="l">
              <a:defRPr/>
            </a:pPr>
            <a:endParaRPr lang="en-US" dirty="0"/>
          </a:p>
        </p:txBody>
      </p:sp>
      <p:sp>
        <p:nvSpPr>
          <p:cNvPr id="4" name="Subtitle 2"/>
          <p:cNvSpPr txBox="1">
            <a:spLocks/>
          </p:cNvSpPr>
          <p:nvPr/>
        </p:nvSpPr>
        <p:spPr>
          <a:xfrm>
            <a:off x="4807131" y="3465319"/>
            <a:ext cx="4045267" cy="1752600"/>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defRPr/>
            </a:pPr>
            <a:r>
              <a:rPr lang="en-US" b="1" dirty="0"/>
              <a:t>Dakar Eilat</a:t>
            </a:r>
          </a:p>
          <a:p>
            <a:pPr algn="l">
              <a:defRPr/>
            </a:pPr>
            <a:r>
              <a:rPr lang="en-US" dirty="0"/>
              <a:t>IDS CEO</a:t>
            </a:r>
          </a:p>
        </p:txBody>
      </p:sp>
    </p:spTree>
    <p:extLst>
      <p:ext uri="{BB962C8B-B14F-4D97-AF65-F5344CB8AC3E}">
        <p14:creationId xmlns:p14="http://schemas.microsoft.com/office/powerpoint/2010/main" val="124708010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rmAutofit fontScale="90000"/>
          </a:bodyPr>
          <a:lstStyle/>
          <a:p>
            <a:pPr eaLnBrk="1" hangingPunct="1"/>
            <a:r>
              <a:rPr lang="en-US" b="1" dirty="0"/>
              <a:t>A few words on personal experience from the Anti-Fraud Forum Co-Chair</a:t>
            </a:r>
          </a:p>
        </p:txBody>
      </p:sp>
      <p:sp>
        <p:nvSpPr>
          <p:cNvPr id="3" name="Subtitle 2"/>
          <p:cNvSpPr>
            <a:spLocks noGrp="1"/>
          </p:cNvSpPr>
          <p:nvPr>
            <p:ph type="subTitle" idx="1"/>
          </p:nvPr>
        </p:nvSpPr>
        <p:spPr>
          <a:xfrm>
            <a:off x="526733" y="3752702"/>
            <a:ext cx="8325665" cy="1752600"/>
          </a:xfrm>
        </p:spPr>
        <p:txBody>
          <a:bodyPr rtlCol="0">
            <a:noAutofit/>
          </a:bodyPr>
          <a:lstStyle/>
          <a:p>
            <a:pPr algn="l">
              <a:defRPr/>
            </a:pPr>
            <a:r>
              <a:rPr lang="en-US" b="1" dirty="0"/>
              <a:t>David Ingram</a:t>
            </a:r>
          </a:p>
          <a:p>
            <a:pPr algn="l">
              <a:defRPr/>
            </a:pPr>
            <a:r>
              <a:rPr lang="en-US" dirty="0"/>
              <a:t>Partner and Head of Proceeds of Crime Team</a:t>
            </a:r>
          </a:p>
          <a:p>
            <a:pPr algn="l">
              <a:defRPr/>
            </a:pPr>
            <a:r>
              <a:rPr lang="en-US" dirty="0"/>
              <a:t>Grant Thornton UK LLP</a:t>
            </a:r>
          </a:p>
        </p:txBody>
      </p:sp>
      <p:sp>
        <p:nvSpPr>
          <p:cNvPr id="4" name="Subtitle 2"/>
          <p:cNvSpPr txBox="1">
            <a:spLocks/>
          </p:cNvSpPr>
          <p:nvPr/>
        </p:nvSpPr>
        <p:spPr>
          <a:xfrm>
            <a:off x="4807131" y="3465319"/>
            <a:ext cx="4045267" cy="1752600"/>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defRPr/>
            </a:pPr>
            <a:endParaRPr lang="en-US" dirty="0"/>
          </a:p>
        </p:txBody>
      </p:sp>
    </p:spTree>
    <p:extLst>
      <p:ext uri="{BB962C8B-B14F-4D97-AF65-F5344CB8AC3E}">
        <p14:creationId xmlns:p14="http://schemas.microsoft.com/office/powerpoint/2010/main" val="353879549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2309314"/>
          </a:xfrm>
        </p:spPr>
        <p:txBody>
          <a:bodyPr>
            <a:normAutofit fontScale="90000"/>
          </a:bodyPr>
          <a:lstStyle/>
          <a:p>
            <a:pPr algn="l"/>
            <a:r>
              <a:rPr lang="en-US" b="1" dirty="0"/>
              <a:t>I Spy and the Limits of Private Investigation for Lawyers</a:t>
            </a:r>
            <a:br>
              <a:rPr lang="en-US" b="1" dirty="0"/>
            </a:br>
            <a:r>
              <a:rPr lang="en-US" dirty="0"/>
              <a:t>Why I can’t know everything, even if I wanted.</a:t>
            </a:r>
            <a:br>
              <a:rPr lang="en-US" dirty="0"/>
            </a:br>
            <a:endParaRPr lang="en-US" b="1" dirty="0"/>
          </a:p>
        </p:txBody>
      </p:sp>
      <p:sp>
        <p:nvSpPr>
          <p:cNvPr id="3" name="Subtitle 2"/>
          <p:cNvSpPr>
            <a:spLocks noGrp="1"/>
          </p:cNvSpPr>
          <p:nvPr>
            <p:ph type="subTitle" idx="1"/>
          </p:nvPr>
        </p:nvSpPr>
        <p:spPr>
          <a:xfrm>
            <a:off x="685800" y="4153989"/>
            <a:ext cx="8166598" cy="1752600"/>
          </a:xfrm>
        </p:spPr>
        <p:txBody>
          <a:bodyPr rtlCol="0">
            <a:noAutofit/>
          </a:bodyPr>
          <a:lstStyle/>
          <a:p>
            <a:pPr algn="l">
              <a:defRPr/>
            </a:pPr>
            <a:r>
              <a:rPr lang="en-US" b="1" dirty="0"/>
              <a:t>Claude Montgomery</a:t>
            </a:r>
          </a:p>
          <a:p>
            <a:pPr algn="l">
              <a:defRPr/>
            </a:pPr>
            <a:r>
              <a:rPr lang="en-US" dirty="0"/>
              <a:t>Partner, </a:t>
            </a:r>
            <a:r>
              <a:rPr lang="en-US" dirty="0" err="1"/>
              <a:t>Dentons</a:t>
            </a:r>
            <a:endParaRPr lang="en-US" dirty="0"/>
          </a:p>
        </p:txBody>
      </p:sp>
      <p:sp>
        <p:nvSpPr>
          <p:cNvPr id="4" name="Subtitle 2"/>
          <p:cNvSpPr txBox="1">
            <a:spLocks/>
          </p:cNvSpPr>
          <p:nvPr/>
        </p:nvSpPr>
        <p:spPr>
          <a:xfrm>
            <a:off x="4807131" y="3465319"/>
            <a:ext cx="4045267" cy="1752600"/>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defRPr/>
            </a:pPr>
            <a:endParaRPr lang="en-US" dirty="0"/>
          </a:p>
        </p:txBody>
      </p:sp>
    </p:spTree>
    <p:extLst>
      <p:ext uri="{BB962C8B-B14F-4D97-AF65-F5344CB8AC3E}">
        <p14:creationId xmlns:p14="http://schemas.microsoft.com/office/powerpoint/2010/main" val="26746223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2730136"/>
            <a:ext cx="8229600" cy="3984171"/>
          </a:xfrm>
        </p:spPr>
        <p:txBody>
          <a:bodyPr>
            <a:normAutofit fontScale="32500" lnSpcReduction="20000"/>
          </a:bodyPr>
          <a:lstStyle/>
          <a:p>
            <a:r>
              <a:rPr lang="en-US" sz="6200" b="1" dirty="0"/>
              <a:t>Competence</a:t>
            </a:r>
          </a:p>
          <a:p>
            <a:pPr lvl="1"/>
            <a:r>
              <a:rPr lang="en-US" sz="5500" dirty="0"/>
              <a:t>Nature of the investigation may be beyond the capabilities of the lawyer or members of her/his team.</a:t>
            </a:r>
          </a:p>
          <a:p>
            <a:pPr lvl="1"/>
            <a:r>
              <a:rPr lang="en-US" sz="5500" dirty="0"/>
              <a:t>All investigative material is subject to discovery in the US</a:t>
            </a:r>
          </a:p>
          <a:p>
            <a:r>
              <a:rPr lang="en-US" sz="6200" b="1" dirty="0"/>
              <a:t>Witness</a:t>
            </a:r>
          </a:p>
          <a:p>
            <a:pPr lvl="1"/>
            <a:r>
              <a:rPr lang="en-US" sz="5500" dirty="0">
                <a:latin typeface="+mj-lt"/>
              </a:rPr>
              <a:t>All investigators who generate material are subject to being deposed or to being compelled to appear as a witness in court by subpoena</a:t>
            </a:r>
          </a:p>
          <a:p>
            <a:pPr lvl="1"/>
            <a:r>
              <a:rPr lang="en-US" sz="5500" dirty="0">
                <a:latin typeface="+mj-lt"/>
              </a:rPr>
              <a:t>Lawyers as witnesses for clients</a:t>
            </a:r>
          </a:p>
          <a:p>
            <a:pPr lvl="2"/>
            <a:r>
              <a:rPr lang="en-US" sz="5500" dirty="0">
                <a:latin typeface="+mj-lt"/>
              </a:rPr>
              <a:t>Bad idea - in US normally not allowed due to attorney client privilege waiver issues</a:t>
            </a:r>
          </a:p>
          <a:p>
            <a:pPr lvl="2"/>
            <a:r>
              <a:rPr lang="en-US" sz="5500" dirty="0">
                <a:latin typeface="+mj-lt"/>
              </a:rPr>
              <a:t>Ethics rules render counsel subject to disqualification if their testimony is material to the case.</a:t>
            </a:r>
          </a:p>
          <a:p>
            <a:pPr lvl="1"/>
            <a:r>
              <a:rPr lang="en-US" sz="5500" dirty="0">
                <a:latin typeface="+mj-lt"/>
              </a:rPr>
              <a:t>RULE 3.7 of the New York Rules of Professional Conduct (the “NY RPC”) generally precludes a lawyer from acting as an advocate and witness.  C.P.L.R. Part 1200 </a:t>
            </a:r>
            <a:r>
              <a:rPr lang="en-US" sz="5500" i="1" dirty="0">
                <a:latin typeface="+mj-lt"/>
              </a:rPr>
              <a:t>et. seq</a:t>
            </a:r>
            <a:r>
              <a:rPr lang="en-US" sz="5500" dirty="0">
                <a:latin typeface="+mj-lt"/>
              </a:rPr>
              <a:t>.</a:t>
            </a:r>
          </a:p>
        </p:txBody>
      </p:sp>
      <p:sp>
        <p:nvSpPr>
          <p:cNvPr id="2" name="TextBox 1"/>
          <p:cNvSpPr txBox="1"/>
          <p:nvPr/>
        </p:nvSpPr>
        <p:spPr>
          <a:xfrm>
            <a:off x="339634" y="1869775"/>
            <a:ext cx="8229600" cy="707886"/>
          </a:xfrm>
          <a:prstGeom prst="rect">
            <a:avLst/>
          </a:prstGeom>
          <a:noFill/>
        </p:spPr>
        <p:txBody>
          <a:bodyPr wrap="square" rtlCol="0">
            <a:spAutoFit/>
          </a:bodyPr>
          <a:lstStyle/>
          <a:p>
            <a:r>
              <a:rPr lang="en-US" sz="4000" dirty="0">
                <a:latin typeface="+mj-lt"/>
              </a:rPr>
              <a:t>Why Lawyers Use Private Investigators </a:t>
            </a:r>
            <a:endParaRPr lang="en-GB" sz="4000" dirty="0">
              <a:latin typeface="+mj-lt"/>
            </a:endParaRPr>
          </a:p>
        </p:txBody>
      </p:sp>
    </p:spTree>
    <p:extLst>
      <p:ext uri="{BB962C8B-B14F-4D97-AF65-F5344CB8AC3E}">
        <p14:creationId xmlns:p14="http://schemas.microsoft.com/office/powerpoint/2010/main" val="61981834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2822898"/>
            <a:ext cx="8229600" cy="2959747"/>
          </a:xfrm>
        </p:spPr>
        <p:txBody>
          <a:bodyPr>
            <a:normAutofit fontScale="70000" lnSpcReduction="20000"/>
          </a:bodyPr>
          <a:lstStyle/>
          <a:p>
            <a:r>
              <a:rPr lang="en-US" sz="2900" b="1" dirty="0"/>
              <a:t>Wire Taps and Electronic Surveillance Rules </a:t>
            </a:r>
          </a:p>
          <a:p>
            <a:r>
              <a:rPr lang="en-US" sz="2600" dirty="0"/>
              <a:t>Federal courts always exclude illegal surveillance</a:t>
            </a:r>
          </a:p>
          <a:p>
            <a:pPr lvl="1"/>
            <a:r>
              <a:rPr lang="en-US" sz="2600" dirty="0"/>
              <a:t>Wire and Electronic Communications Interception and Interception of Oral Communications Act</a:t>
            </a:r>
          </a:p>
          <a:p>
            <a:pPr lvl="1"/>
            <a:r>
              <a:rPr lang="en-US" sz="2600" dirty="0"/>
              <a:t>“Whenever any wire or oral communication has been intercepted, no part of the contents of such communication and no evidence derived therefrom may be received in evidence…”</a:t>
            </a:r>
          </a:p>
          <a:p>
            <a:r>
              <a:rPr lang="en-US" sz="2600" dirty="0"/>
              <a:t>State Courts often exclude electronic eavesdropping  </a:t>
            </a:r>
          </a:p>
          <a:p>
            <a:pPr lvl="1"/>
            <a:r>
              <a:rPr lang="en-US" sz="2600" dirty="0"/>
              <a:t>Under NY Civil Procedure Law and Rules evidence obtained in violation of Penal Law Article 250 (eavesdropping and wiretapping) is inadmissible. (C.P.L.R§4506). *</a:t>
            </a:r>
          </a:p>
        </p:txBody>
      </p:sp>
      <p:sp>
        <p:nvSpPr>
          <p:cNvPr id="2" name="TextBox 1"/>
          <p:cNvSpPr txBox="1"/>
          <p:nvPr/>
        </p:nvSpPr>
        <p:spPr>
          <a:xfrm>
            <a:off x="339634" y="1869775"/>
            <a:ext cx="8229600" cy="707886"/>
          </a:xfrm>
          <a:prstGeom prst="rect">
            <a:avLst/>
          </a:prstGeom>
          <a:noFill/>
        </p:spPr>
        <p:txBody>
          <a:bodyPr wrap="square" rtlCol="0">
            <a:spAutoFit/>
          </a:bodyPr>
          <a:lstStyle/>
          <a:p>
            <a:r>
              <a:rPr lang="en-US" sz="4000" dirty="0"/>
              <a:t>Evidence Exclusion Issues</a:t>
            </a:r>
            <a:endParaRPr lang="en-GB" sz="4000" dirty="0">
              <a:latin typeface="+mj-lt"/>
            </a:endParaRPr>
          </a:p>
        </p:txBody>
      </p:sp>
    </p:spTree>
    <p:extLst>
      <p:ext uri="{BB962C8B-B14F-4D97-AF65-F5344CB8AC3E}">
        <p14:creationId xmlns:p14="http://schemas.microsoft.com/office/powerpoint/2010/main" val="87675811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2521131"/>
            <a:ext cx="8229600" cy="4023360"/>
          </a:xfrm>
        </p:spPr>
        <p:txBody>
          <a:bodyPr>
            <a:normAutofit fontScale="55000" lnSpcReduction="20000"/>
          </a:bodyPr>
          <a:lstStyle/>
          <a:p>
            <a:r>
              <a:rPr lang="en-US" sz="3600" b="1" dirty="0"/>
              <a:t>Electronic eavesdropping US</a:t>
            </a:r>
          </a:p>
          <a:p>
            <a:pPr lvl="1"/>
            <a:r>
              <a:rPr lang="en-US" sz="3300" dirty="0"/>
              <a:t>37 states, Puerto Rico and D.C. require consent of  at least one party to the conversation to consent</a:t>
            </a:r>
          </a:p>
          <a:p>
            <a:pPr lvl="1"/>
            <a:r>
              <a:rPr lang="en-US" sz="3300" dirty="0"/>
              <a:t>13 states require both parties to consent before recording can be made</a:t>
            </a:r>
          </a:p>
          <a:p>
            <a:pPr lvl="1"/>
            <a:r>
              <a:rPr lang="en-US" sz="3300" dirty="0"/>
              <a:t>Criminal conduct to record conversation without required consent(s)   </a:t>
            </a:r>
          </a:p>
          <a:p>
            <a:r>
              <a:rPr lang="en-US" sz="3600" b="1" dirty="0"/>
              <a:t>No EU regulation found</a:t>
            </a:r>
          </a:p>
          <a:p>
            <a:pPr lvl="1"/>
            <a:r>
              <a:rPr lang="en-US" sz="3300" dirty="0"/>
              <a:t>“A corollary of the EU’s lack of competence in the area of surveillance is its lack of authority to legislate on secret surveillance in order to limit it and/or impose stricter safeguards.” [</a:t>
            </a:r>
            <a:r>
              <a:rPr lang="en-US" sz="3300" dirty="0">
                <a:hlinkClick r:id="rId3"/>
              </a:rPr>
              <a:t>https://www.loc.gov/law/help/intelligence-activities/europeanunion.php</a:t>
            </a:r>
            <a:r>
              <a:rPr lang="en-US" sz="3300" dirty="0"/>
              <a:t>] </a:t>
            </a:r>
          </a:p>
          <a:p>
            <a:r>
              <a:rPr lang="en-US" sz="3600" b="1" dirty="0"/>
              <a:t>German Federal Data Protection Act</a:t>
            </a:r>
          </a:p>
          <a:p>
            <a:pPr lvl="1"/>
            <a:r>
              <a:rPr lang="en-US" sz="3300" dirty="0"/>
              <a:t>Ban subject to permission: The collection, storage and use of personal data is in principle prohibited unless permitted by a legal provision or the affected individual’s consent ] </a:t>
            </a:r>
            <a:r>
              <a:rPr lang="en-US" sz="3300" dirty="0">
                <a:hlinkClick r:id="rId4"/>
              </a:rPr>
              <a:t>https://www.bfna.org/research/echos-of-history-understanding-german-data-protection/</a:t>
            </a:r>
            <a:r>
              <a:rPr lang="en-US" sz="3300" dirty="0"/>
              <a:t> </a:t>
            </a:r>
          </a:p>
        </p:txBody>
      </p:sp>
      <p:sp>
        <p:nvSpPr>
          <p:cNvPr id="2" name="TextBox 1"/>
          <p:cNvSpPr txBox="1"/>
          <p:nvPr/>
        </p:nvSpPr>
        <p:spPr>
          <a:xfrm>
            <a:off x="339634" y="1656679"/>
            <a:ext cx="8804366" cy="677108"/>
          </a:xfrm>
          <a:prstGeom prst="rect">
            <a:avLst/>
          </a:prstGeom>
          <a:noFill/>
        </p:spPr>
        <p:txBody>
          <a:bodyPr wrap="square" rtlCol="0">
            <a:spAutoFit/>
          </a:bodyPr>
          <a:lstStyle/>
          <a:p>
            <a:r>
              <a:rPr lang="en-US" sz="3800" dirty="0"/>
              <a:t>Unlawful to Gather Electronic Surveillance </a:t>
            </a:r>
            <a:endParaRPr lang="en-GB" sz="3800" dirty="0">
              <a:latin typeface="+mj-lt"/>
            </a:endParaRPr>
          </a:p>
        </p:txBody>
      </p:sp>
    </p:spTree>
    <p:extLst>
      <p:ext uri="{BB962C8B-B14F-4D97-AF65-F5344CB8AC3E}">
        <p14:creationId xmlns:p14="http://schemas.microsoft.com/office/powerpoint/2010/main" val="387456753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2834640"/>
            <a:ext cx="8229600" cy="3405205"/>
          </a:xfrm>
        </p:spPr>
        <p:txBody>
          <a:bodyPr>
            <a:normAutofit fontScale="55000" lnSpcReduction="20000"/>
          </a:bodyPr>
          <a:lstStyle/>
          <a:p>
            <a:r>
              <a:rPr lang="en-US" dirty="0"/>
              <a:t>“Such infringements of privacy rights by means of photographs is also subject to Paragraph </a:t>
            </a:r>
            <a:r>
              <a:rPr lang="en-US" b="1" dirty="0"/>
              <a:t>201a of the German Criminal Code</a:t>
            </a:r>
            <a:r>
              <a:rPr lang="en-US" dirty="0"/>
              <a:t>. This was made more stringent in 2015. What does it refer to?   Paragraph 201a refers to special violations of highly private areas of a person’s life,…”[</a:t>
            </a:r>
            <a:r>
              <a:rPr lang="en-US" dirty="0">
                <a:hlinkClick r:id="rId3"/>
              </a:rPr>
              <a:t>https://www.goethe.de/en/kul/med/20849366.html</a:t>
            </a:r>
            <a:r>
              <a:rPr lang="en-US" dirty="0"/>
              <a:t>  ]</a:t>
            </a:r>
          </a:p>
          <a:p>
            <a:endParaRPr lang="en-US" dirty="0"/>
          </a:p>
          <a:p>
            <a:r>
              <a:rPr lang="en-US" b="1" dirty="0"/>
              <a:t>Article 9 of French Civil Code </a:t>
            </a:r>
            <a:r>
              <a:rPr lang="en-US" dirty="0"/>
              <a:t>states: “Everyone has the right to respect for his private life”.</a:t>
            </a:r>
          </a:p>
          <a:p>
            <a:pPr marL="0" indent="0">
              <a:buNone/>
            </a:pPr>
            <a:endParaRPr lang="en-US" dirty="0"/>
          </a:p>
          <a:p>
            <a:r>
              <a:rPr lang="en-US" dirty="0"/>
              <a:t>This is generally considered to include one's right to their own image, even if it is taken in a public space.  According to case law and legal doctrine, photographs taken of (one or more) individuals require authorization. [</a:t>
            </a:r>
            <a:r>
              <a:rPr lang="en-US" dirty="0">
                <a:hlinkClick r:id="rId4"/>
              </a:rPr>
              <a:t>https://commons.wikimedia.org/wiki/Commons:Country_specific_consent_requirements</a:t>
            </a:r>
            <a:r>
              <a:rPr lang="en-US" dirty="0"/>
              <a:t> (footnotes omitted)]</a:t>
            </a:r>
          </a:p>
        </p:txBody>
      </p:sp>
      <p:sp>
        <p:nvSpPr>
          <p:cNvPr id="2" name="TextBox 1"/>
          <p:cNvSpPr txBox="1"/>
          <p:nvPr/>
        </p:nvSpPr>
        <p:spPr>
          <a:xfrm>
            <a:off x="0" y="1869775"/>
            <a:ext cx="9039497" cy="677108"/>
          </a:xfrm>
          <a:prstGeom prst="rect">
            <a:avLst/>
          </a:prstGeom>
          <a:noFill/>
        </p:spPr>
        <p:txBody>
          <a:bodyPr wrap="square" rtlCol="0">
            <a:spAutoFit/>
          </a:bodyPr>
          <a:lstStyle/>
          <a:p>
            <a:r>
              <a:rPr lang="en-US" sz="3800" dirty="0"/>
              <a:t>Digital Photography may also be Restricted</a:t>
            </a:r>
            <a:endParaRPr lang="en-GB" sz="3800" dirty="0">
              <a:latin typeface="+mj-lt"/>
            </a:endParaRPr>
          </a:p>
        </p:txBody>
      </p:sp>
    </p:spTree>
    <p:extLst>
      <p:ext uri="{BB962C8B-B14F-4D97-AF65-F5344CB8AC3E}">
        <p14:creationId xmlns:p14="http://schemas.microsoft.com/office/powerpoint/2010/main" val="313916720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2730138"/>
            <a:ext cx="8229600" cy="3509708"/>
          </a:xfrm>
        </p:spPr>
        <p:txBody>
          <a:bodyPr>
            <a:normAutofit fontScale="62500" lnSpcReduction="20000"/>
          </a:bodyPr>
          <a:lstStyle/>
          <a:p>
            <a:pPr marL="182563" indent="-182563"/>
            <a:r>
              <a:rPr lang="en-US" b="1" dirty="0"/>
              <a:t>Gordon Novel (February 7, 1938 – October 3, 2012 ) </a:t>
            </a:r>
          </a:p>
          <a:p>
            <a:pPr lvl="1"/>
            <a:r>
              <a:rPr lang="en-US" dirty="0"/>
              <a:t>“worked…as private investigator to the </a:t>
            </a:r>
            <a:r>
              <a:rPr lang="en-US" dirty="0" err="1"/>
              <a:t>DeLorean</a:t>
            </a:r>
            <a:r>
              <a:rPr lang="en-US" dirty="0"/>
              <a:t> Motor Company chairman John </a:t>
            </a:r>
            <a:r>
              <a:rPr lang="en-US" dirty="0" err="1"/>
              <a:t>DeLorean</a:t>
            </a:r>
            <a:r>
              <a:rPr lang="en-US" dirty="0"/>
              <a:t> in 1982. </a:t>
            </a:r>
            <a:r>
              <a:rPr lang="en-US" dirty="0" err="1"/>
              <a:t>DeLorean</a:t>
            </a:r>
            <a:r>
              <a:rPr lang="en-US" dirty="0"/>
              <a:t> claimed there was a conspiracy between Britain's Conservative Party and U.S. and British intelligence agents to close </a:t>
            </a:r>
            <a:r>
              <a:rPr lang="en-US" dirty="0" err="1"/>
              <a:t>DeLorean's</a:t>
            </a:r>
            <a:r>
              <a:rPr lang="en-US" dirty="0"/>
              <a:t> manufacturing plant in Northern Ireland. </a:t>
            </a:r>
            <a:r>
              <a:rPr lang="en-US" dirty="0" err="1"/>
              <a:t>DeLorean's</a:t>
            </a:r>
            <a:r>
              <a:rPr lang="en-US" dirty="0"/>
              <a:t> claims relied on Gordon Novel's investigation and resulting evidence.” [</a:t>
            </a:r>
            <a:r>
              <a:rPr lang="en-US" dirty="0">
                <a:hlinkClick r:id="rId3"/>
              </a:rPr>
              <a:t>https://en.wikipedia.org/wiki/Gordon_Novel</a:t>
            </a:r>
            <a:r>
              <a:rPr lang="en-US" dirty="0"/>
              <a:t>]</a:t>
            </a:r>
          </a:p>
          <a:p>
            <a:pPr marL="182880" lvl="1" indent="-182880">
              <a:spcBef>
                <a:spcPts val="1000"/>
              </a:spcBef>
              <a:buClr>
                <a:schemeClr val="tx2"/>
              </a:buClr>
              <a:buFont typeface="Arial"/>
              <a:buChar char="•"/>
            </a:pPr>
            <a:r>
              <a:rPr lang="en-US" sz="3200" b="1" dirty="0"/>
              <a:t>Jonathan Rees UK Citizen  (Born September 1954 in </a:t>
            </a:r>
            <a:r>
              <a:rPr lang="en-US" sz="3200" b="1" dirty="0" err="1"/>
              <a:t>Doncaster</a:t>
            </a:r>
            <a:r>
              <a:rPr lang="en-US" sz="3200" b="1" dirty="0"/>
              <a:t>, Yorkshire)</a:t>
            </a:r>
          </a:p>
          <a:p>
            <a:pPr lvl="1"/>
            <a:r>
              <a:rPr lang="en-US" dirty="0"/>
              <a:t>Reportedly hired by News of the World…”worked regularly on behalf of the Daily Mirror and the Sunday Mirror, as well as the News of the World, investigating the bank accounts of the royal family, and obtaining information on other public figures. …He was also alleged to have commissioned burglaries on behalf of journalists.”</a:t>
            </a:r>
            <a:br>
              <a:rPr lang="en-US" dirty="0"/>
            </a:br>
            <a:r>
              <a:rPr lang="en-US" dirty="0"/>
              <a:t>[</a:t>
            </a:r>
            <a:r>
              <a:rPr lang="en-US" dirty="0">
                <a:hlinkClick r:id="rId4"/>
              </a:rPr>
              <a:t>https://en.wikipedia.org/wiki/Jonathan_Rees</a:t>
            </a:r>
            <a:r>
              <a:rPr lang="en-US" dirty="0"/>
              <a:t> (citations omitted)]</a:t>
            </a:r>
          </a:p>
        </p:txBody>
      </p:sp>
      <p:sp>
        <p:nvSpPr>
          <p:cNvPr id="2" name="TextBox 1"/>
          <p:cNvSpPr txBox="1"/>
          <p:nvPr/>
        </p:nvSpPr>
        <p:spPr>
          <a:xfrm>
            <a:off x="339634" y="1869775"/>
            <a:ext cx="8229600" cy="707886"/>
          </a:xfrm>
          <a:prstGeom prst="rect">
            <a:avLst/>
          </a:prstGeom>
          <a:noFill/>
        </p:spPr>
        <p:txBody>
          <a:bodyPr wrap="square" rtlCol="0">
            <a:spAutoFit/>
          </a:bodyPr>
          <a:lstStyle/>
          <a:p>
            <a:r>
              <a:rPr lang="en-US" sz="4000" dirty="0"/>
              <a:t>High Profile Investigators</a:t>
            </a:r>
            <a:endParaRPr lang="en-GB" sz="4000" dirty="0">
              <a:latin typeface="+mj-lt"/>
            </a:endParaRPr>
          </a:p>
        </p:txBody>
      </p:sp>
    </p:spTree>
    <p:extLst>
      <p:ext uri="{BB962C8B-B14F-4D97-AF65-F5344CB8AC3E}">
        <p14:creationId xmlns:p14="http://schemas.microsoft.com/office/powerpoint/2010/main" val="229200458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2720107"/>
            <a:ext cx="8229600" cy="3662184"/>
          </a:xfrm>
        </p:spPr>
        <p:txBody>
          <a:bodyPr>
            <a:noAutofit/>
          </a:bodyPr>
          <a:lstStyle/>
          <a:p>
            <a:r>
              <a:rPr lang="en-US" sz="1800" dirty="0"/>
              <a:t>An Arkansas </a:t>
            </a:r>
            <a:r>
              <a:rPr lang="en-US" sz="1800" b="1" dirty="0"/>
              <a:t>lawyer has been reprimanded </a:t>
            </a:r>
            <a:r>
              <a:rPr lang="en-US" sz="1800" dirty="0"/>
              <a:t>in South Carolina for sending private investigators into the state to pose as customers, make false statements and gather evidence of intellectual property infringement.  The conversations were tape-recorded without notice to the employees. </a:t>
            </a:r>
            <a:r>
              <a:rPr lang="en-US" sz="1800" dirty="0">
                <a:hlinkClick r:id="rId3"/>
              </a:rPr>
              <a:t>http://www.abajournal.com/news/article/arkansas_lawyer_is_reprimanded_over_use_of_private_investigators_who_misrep</a:t>
            </a:r>
            <a:r>
              <a:rPr lang="en-US" sz="1800" dirty="0"/>
              <a:t> </a:t>
            </a:r>
          </a:p>
          <a:p>
            <a:r>
              <a:rPr lang="en-US" sz="1800" dirty="0"/>
              <a:t>A private </a:t>
            </a:r>
            <a:r>
              <a:rPr lang="en-US" sz="1800" b="1" dirty="0"/>
              <a:t>investigator has pleaded guilty </a:t>
            </a:r>
            <a:r>
              <a:rPr lang="en-US" sz="1800" dirty="0"/>
              <a:t>to charges that he bribed employees of the Lafayette, Louisiana, District Attorney’s Office in exchange for favorable treatment for his clients. </a:t>
            </a:r>
            <a:r>
              <a:rPr lang="en-US" sz="1800" dirty="0">
                <a:hlinkClick r:id="rId4"/>
              </a:rPr>
              <a:t>http://www.abajournal.com/news/article/investigator_pleads_guilty_to_bribing_da_staffers_in_exchange_for_favorable/</a:t>
            </a:r>
            <a:r>
              <a:rPr lang="en-US" sz="1800" dirty="0"/>
              <a:t> </a:t>
            </a:r>
          </a:p>
        </p:txBody>
      </p:sp>
      <p:sp>
        <p:nvSpPr>
          <p:cNvPr id="2" name="TextBox 1"/>
          <p:cNvSpPr txBox="1"/>
          <p:nvPr/>
        </p:nvSpPr>
        <p:spPr>
          <a:xfrm>
            <a:off x="339634" y="1869775"/>
            <a:ext cx="8229600" cy="707886"/>
          </a:xfrm>
          <a:prstGeom prst="rect">
            <a:avLst/>
          </a:prstGeom>
          <a:noFill/>
        </p:spPr>
        <p:txBody>
          <a:bodyPr wrap="square" rtlCol="0">
            <a:spAutoFit/>
          </a:bodyPr>
          <a:lstStyle/>
          <a:p>
            <a:r>
              <a:rPr lang="en-US" sz="4000" dirty="0"/>
              <a:t>Private Investigator Horror Stories</a:t>
            </a:r>
            <a:endParaRPr lang="en-GB" sz="4000" dirty="0">
              <a:latin typeface="+mj-lt"/>
            </a:endParaRPr>
          </a:p>
        </p:txBody>
      </p:sp>
    </p:spTree>
    <p:extLst>
      <p:ext uri="{BB962C8B-B14F-4D97-AF65-F5344CB8AC3E}">
        <p14:creationId xmlns:p14="http://schemas.microsoft.com/office/powerpoint/2010/main" val="236622333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3046678"/>
            <a:ext cx="8229600" cy="3662184"/>
          </a:xfrm>
        </p:spPr>
        <p:txBody>
          <a:bodyPr>
            <a:noAutofit/>
          </a:bodyPr>
          <a:lstStyle/>
          <a:p>
            <a:r>
              <a:rPr lang="en-US" sz="1800" dirty="0"/>
              <a:t>A former police officer turned private detective has been accused of setting up divorcing men for drunken driving arrests with the help of alluring women who pretended to have a romantic interest in their targets.  The </a:t>
            </a:r>
            <a:r>
              <a:rPr lang="en-US" sz="1800" b="1" dirty="0"/>
              <a:t>private detective has also been accused in a federal indictment</a:t>
            </a:r>
            <a:r>
              <a:rPr lang="en-US" sz="1800" dirty="0"/>
              <a:t> of selling drugs for police and helping cops open and operate a brothel, the Los Angeles Times reports. </a:t>
            </a:r>
            <a:r>
              <a:rPr lang="en-US" sz="1800" dirty="0">
                <a:hlinkClick r:id="rId3"/>
              </a:rPr>
              <a:t>http://www.abajournal.com/news/article/private_detective_accused_of_setting_up_divorcing_men_for_duis_with_help_of/</a:t>
            </a:r>
            <a:r>
              <a:rPr lang="en-US" sz="1800" dirty="0"/>
              <a:t> </a:t>
            </a:r>
          </a:p>
        </p:txBody>
      </p:sp>
      <p:sp>
        <p:nvSpPr>
          <p:cNvPr id="2" name="TextBox 1"/>
          <p:cNvSpPr txBox="1"/>
          <p:nvPr/>
        </p:nvSpPr>
        <p:spPr>
          <a:xfrm>
            <a:off x="339634" y="2064472"/>
            <a:ext cx="8229600" cy="707886"/>
          </a:xfrm>
          <a:prstGeom prst="rect">
            <a:avLst/>
          </a:prstGeom>
          <a:noFill/>
        </p:spPr>
        <p:txBody>
          <a:bodyPr wrap="square" rtlCol="0">
            <a:spAutoFit/>
          </a:bodyPr>
          <a:lstStyle/>
          <a:p>
            <a:r>
              <a:rPr lang="en-US" sz="4000" dirty="0"/>
              <a:t>Private Investigator Horror Stories</a:t>
            </a:r>
            <a:endParaRPr lang="en-GB" sz="4000" dirty="0">
              <a:latin typeface="+mj-lt"/>
            </a:endParaRPr>
          </a:p>
        </p:txBody>
      </p:sp>
    </p:spTree>
    <p:extLst>
      <p:ext uri="{BB962C8B-B14F-4D97-AF65-F5344CB8AC3E}">
        <p14:creationId xmlns:p14="http://schemas.microsoft.com/office/powerpoint/2010/main" val="296476177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2577661"/>
            <a:ext cx="8229600" cy="4097459"/>
          </a:xfrm>
        </p:spPr>
        <p:txBody>
          <a:bodyPr>
            <a:normAutofit fontScale="47500" lnSpcReduction="20000"/>
          </a:bodyPr>
          <a:lstStyle/>
          <a:p>
            <a:r>
              <a:rPr lang="en-US" sz="3600" b="1" dirty="0"/>
              <a:t>Electronic Surveillance Limits</a:t>
            </a:r>
          </a:p>
          <a:p>
            <a:pPr lvl="1"/>
            <a:r>
              <a:rPr lang="en-US" sz="3800" dirty="0"/>
              <a:t>Wire and Electronic Communications Interception and Interception of Oral Communications Act 18 U.S.C.§2511 (Interception and disclosure of wire, oral or electronic communication).</a:t>
            </a:r>
          </a:p>
          <a:p>
            <a:pPr lvl="1"/>
            <a:endParaRPr lang="en-US" sz="3800" dirty="0"/>
          </a:p>
          <a:p>
            <a:pPr lvl="1"/>
            <a:r>
              <a:rPr lang="en-US" sz="3800" dirty="0"/>
              <a:t>The Electronic Communications Privacy Act, 1986 as amended 2017, 18 U.S.C.§2701 et seq. (ECPA.)</a:t>
            </a:r>
          </a:p>
          <a:p>
            <a:pPr lvl="1"/>
            <a:endParaRPr lang="en-US" sz="3800" dirty="0"/>
          </a:p>
          <a:p>
            <a:pPr lvl="1"/>
            <a:r>
              <a:rPr lang="en-US" sz="3800" dirty="0"/>
              <a:t>Communications Assistance for Law Enforcement Act, 47 U.S.C.§1004 et seq. (CALEA) (Interception of Digital and Other Communications).</a:t>
            </a:r>
          </a:p>
          <a:p>
            <a:pPr lvl="1"/>
            <a:endParaRPr lang="en-US" sz="3800" dirty="0"/>
          </a:p>
          <a:p>
            <a:pPr lvl="1"/>
            <a:r>
              <a:rPr lang="en-US" sz="3800" dirty="0"/>
              <a:t>The USA PATRIOT Act (“Uniting and Strengthening America by Providing Appropriate Tools Required to Intercept and Obstruct Terrorism Act of 2001“).</a:t>
            </a:r>
          </a:p>
          <a:p>
            <a:pPr lvl="1"/>
            <a:endParaRPr lang="en-US" sz="3800" dirty="0"/>
          </a:p>
          <a:p>
            <a:pPr lvl="1"/>
            <a:r>
              <a:rPr lang="en-US" sz="3800" dirty="0"/>
              <a:t>Graham Leach Billy Act  (Makes it unlawful for banks to make available to third parties retail customer information without consent. PL 106-102 (1999))</a:t>
            </a:r>
          </a:p>
        </p:txBody>
      </p:sp>
      <p:sp>
        <p:nvSpPr>
          <p:cNvPr id="2" name="TextBox 1"/>
          <p:cNvSpPr txBox="1"/>
          <p:nvPr/>
        </p:nvSpPr>
        <p:spPr>
          <a:xfrm>
            <a:off x="339634" y="1869775"/>
            <a:ext cx="8229600" cy="707886"/>
          </a:xfrm>
          <a:prstGeom prst="rect">
            <a:avLst/>
          </a:prstGeom>
          <a:noFill/>
        </p:spPr>
        <p:txBody>
          <a:bodyPr wrap="square" rtlCol="0">
            <a:spAutoFit/>
          </a:bodyPr>
          <a:lstStyle/>
          <a:p>
            <a:r>
              <a:rPr lang="en-US" sz="4000"/>
              <a:t>Rules and Issues</a:t>
            </a:r>
            <a:endParaRPr lang="en-GB" sz="4000" dirty="0">
              <a:latin typeface="+mj-lt"/>
            </a:endParaRPr>
          </a:p>
        </p:txBody>
      </p:sp>
    </p:spTree>
    <p:extLst>
      <p:ext uri="{BB962C8B-B14F-4D97-AF65-F5344CB8AC3E}">
        <p14:creationId xmlns:p14="http://schemas.microsoft.com/office/powerpoint/2010/main" val="397484636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365760" y="1844675"/>
            <a:ext cx="8486638" cy="1812925"/>
          </a:xfrm>
        </p:spPr>
        <p:txBody>
          <a:bodyPr/>
          <a:lstStyle/>
          <a:p>
            <a:pPr eaLnBrk="1" hangingPunct="1"/>
            <a:r>
              <a:rPr lang="en-US" b="1" dirty="0"/>
              <a:t>Anti-Fraud Forum: Sherlock Holmes </a:t>
            </a:r>
            <a:br>
              <a:rPr lang="en-US" b="1" dirty="0"/>
            </a:br>
            <a:r>
              <a:rPr lang="en-US" b="1" dirty="0"/>
              <a:t>Questions? </a:t>
            </a:r>
          </a:p>
        </p:txBody>
      </p:sp>
      <p:sp>
        <p:nvSpPr>
          <p:cNvPr id="3" name="Subtitle 2"/>
          <p:cNvSpPr>
            <a:spLocks noGrp="1"/>
          </p:cNvSpPr>
          <p:nvPr>
            <p:ph type="subTitle" idx="1"/>
          </p:nvPr>
        </p:nvSpPr>
        <p:spPr>
          <a:xfrm>
            <a:off x="526733" y="4053148"/>
            <a:ext cx="4045267" cy="1752600"/>
          </a:xfrm>
        </p:spPr>
        <p:txBody>
          <a:bodyPr rtlCol="0">
            <a:noAutofit/>
          </a:bodyPr>
          <a:lstStyle/>
          <a:p>
            <a:pPr algn="l">
              <a:defRPr/>
            </a:pPr>
            <a:r>
              <a:rPr lang="en-US" b="1" dirty="0"/>
              <a:t>David Ingram</a:t>
            </a:r>
            <a:br>
              <a:rPr lang="en-US" b="1" dirty="0"/>
            </a:br>
            <a:r>
              <a:rPr lang="en-US" dirty="0"/>
              <a:t>Grant Thornton UK LLP</a:t>
            </a:r>
          </a:p>
          <a:p>
            <a:pPr algn="l">
              <a:defRPr/>
            </a:pPr>
            <a:r>
              <a:rPr lang="en-US" b="1" dirty="0"/>
              <a:t>Moti Golan</a:t>
            </a:r>
          </a:p>
          <a:p>
            <a:pPr algn="l">
              <a:defRPr/>
            </a:pPr>
            <a:r>
              <a:rPr lang="en-US" dirty="0" err="1"/>
              <a:t>GolanTec</a:t>
            </a:r>
            <a:r>
              <a:rPr lang="en-US" dirty="0"/>
              <a:t> CEO</a:t>
            </a:r>
          </a:p>
          <a:p>
            <a:pPr algn="l">
              <a:defRPr/>
            </a:pPr>
            <a:endParaRPr lang="en-US" dirty="0"/>
          </a:p>
        </p:txBody>
      </p:sp>
      <p:sp>
        <p:nvSpPr>
          <p:cNvPr id="4" name="Subtitle 2"/>
          <p:cNvSpPr txBox="1">
            <a:spLocks/>
          </p:cNvSpPr>
          <p:nvPr/>
        </p:nvSpPr>
        <p:spPr>
          <a:xfrm>
            <a:off x="4807131" y="4053148"/>
            <a:ext cx="4045267" cy="1752600"/>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defRPr/>
            </a:pPr>
            <a:r>
              <a:rPr lang="en-US" b="1" dirty="0"/>
              <a:t>Dakar Eilat</a:t>
            </a:r>
          </a:p>
          <a:p>
            <a:pPr algn="l">
              <a:defRPr/>
            </a:pPr>
            <a:r>
              <a:rPr lang="en-US" dirty="0"/>
              <a:t>IDS CEO</a:t>
            </a:r>
          </a:p>
          <a:p>
            <a:pPr algn="l">
              <a:defRPr/>
            </a:pPr>
            <a:r>
              <a:rPr lang="en-US" b="1" dirty="0"/>
              <a:t>Claude Montgomery</a:t>
            </a:r>
          </a:p>
          <a:p>
            <a:pPr algn="l">
              <a:defRPr/>
            </a:pPr>
            <a:r>
              <a:rPr lang="en-US" dirty="0" err="1"/>
              <a:t>Dentons</a:t>
            </a:r>
            <a:endParaRPr lang="en-US" dirty="0"/>
          </a:p>
          <a:p>
            <a:pPr algn="l">
              <a:defRPr/>
            </a:pPr>
            <a:endParaRPr lang="en-US" dirty="0"/>
          </a:p>
        </p:txBody>
      </p:sp>
    </p:spTree>
    <p:extLst>
      <p:ext uri="{BB962C8B-B14F-4D97-AF65-F5344CB8AC3E}">
        <p14:creationId xmlns:p14="http://schemas.microsoft.com/office/powerpoint/2010/main" val="104605633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sz="4800" b="1" dirty="0"/>
              <a:t>Closing remarks of the day</a:t>
            </a:r>
            <a:endParaRPr lang="en-US" sz="4800" b="1" dirty="0"/>
          </a:p>
        </p:txBody>
      </p:sp>
      <p:sp>
        <p:nvSpPr>
          <p:cNvPr id="5" name="Subtitle 2"/>
          <p:cNvSpPr txBox="1">
            <a:spLocks/>
          </p:cNvSpPr>
          <p:nvPr/>
        </p:nvSpPr>
        <p:spPr bwMode="auto">
          <a:xfrm>
            <a:off x="226542" y="4155700"/>
            <a:ext cx="8663458" cy="1752600"/>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Autofit/>
          </a:bodyPr>
          <a:lstStyle>
            <a:lvl1pPr marL="0" indent="0" algn="ctr" defTabSz="457200" rtl="0" fontAlgn="base">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defTabSz="457200" rtl="0" fontAlgn="base">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defTabSz="457200" rtl="0" fontAlgn="base">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fontAlgn="auto">
              <a:spcBef>
                <a:spcPts val="0"/>
              </a:spcBef>
              <a:spcAft>
                <a:spcPts val="1200"/>
              </a:spcAft>
              <a:defRPr/>
            </a:pPr>
            <a:r>
              <a:rPr lang="en-GB" sz="2800" b="1" dirty="0">
                <a:solidFill>
                  <a:srgbClr val="000000"/>
                </a:solidFill>
              </a:rPr>
              <a:t>Radu Lotrean</a:t>
            </a:r>
          </a:p>
          <a:p>
            <a:pPr fontAlgn="auto">
              <a:spcBef>
                <a:spcPts val="0"/>
              </a:spcBef>
              <a:spcAft>
                <a:spcPts val="1200"/>
              </a:spcAft>
              <a:defRPr/>
            </a:pPr>
            <a:r>
              <a:rPr lang="en-GB" sz="2800" dirty="0">
                <a:solidFill>
                  <a:srgbClr val="000000"/>
                </a:solidFill>
              </a:rPr>
              <a:t>President of INSOL Europe</a:t>
            </a:r>
          </a:p>
          <a:p>
            <a:pPr fontAlgn="auto">
              <a:spcBef>
                <a:spcPts val="0"/>
              </a:spcBef>
              <a:spcAft>
                <a:spcPts val="1200"/>
              </a:spcAft>
              <a:defRPr/>
            </a:pPr>
            <a:r>
              <a:rPr lang="en-GB" sz="2800" dirty="0">
                <a:solidFill>
                  <a:srgbClr val="000000"/>
                </a:solidFill>
              </a:rPr>
              <a:t>CITR, Romania</a:t>
            </a:r>
          </a:p>
        </p:txBody>
      </p:sp>
    </p:spTree>
    <p:extLst>
      <p:ext uri="{BB962C8B-B14F-4D97-AF65-F5344CB8AC3E}">
        <p14:creationId xmlns:p14="http://schemas.microsoft.com/office/powerpoint/2010/main" val="31587017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US" sz="4000" b="1" dirty="0"/>
              <a:t>Young Members’ Group Reception</a:t>
            </a:r>
            <a:br>
              <a:rPr lang="en-GB" sz="4000" b="1" dirty="0"/>
            </a:br>
            <a:br>
              <a:rPr lang="en-GB" sz="4000" b="1" dirty="0"/>
            </a:br>
            <a:r>
              <a:rPr lang="en-GB" sz="2400" b="1" dirty="0"/>
              <a:t>Kindly Sponsored By</a:t>
            </a:r>
            <a:endParaRPr lang="en-US" sz="2400" b="1" dirty="0"/>
          </a:p>
        </p:txBody>
      </p:sp>
      <p:sp>
        <p:nvSpPr>
          <p:cNvPr id="5" name="TextBox 2"/>
          <p:cNvSpPr txBox="1">
            <a:spLocks noChangeArrowheads="1"/>
          </p:cNvSpPr>
          <p:nvPr/>
        </p:nvSpPr>
        <p:spPr bwMode="auto">
          <a:xfrm>
            <a:off x="2411413" y="5004706"/>
            <a:ext cx="432117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www.schiebe.de</a:t>
            </a:r>
            <a:endParaRPr lang="en-US" sz="1800" dirty="0">
              <a:latin typeface="Verdana" charset="0"/>
              <a:cs typeface="Verdana"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2336" y="3863740"/>
            <a:ext cx="8325104" cy="1087548"/>
          </a:xfrm>
          <a:prstGeom prst="rect">
            <a:avLst/>
          </a:prstGeom>
        </p:spPr>
      </p:pic>
    </p:spTree>
    <p:extLst>
      <p:ext uri="{BB962C8B-B14F-4D97-AF65-F5344CB8AC3E}">
        <p14:creationId xmlns:p14="http://schemas.microsoft.com/office/powerpoint/2010/main" val="15327568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403</TotalTime>
  <Words>3546</Words>
  <Application>Microsoft Office PowerPoint</Application>
  <PresentationFormat>Affichage à l'écran (4:3)</PresentationFormat>
  <Paragraphs>420</Paragraphs>
  <Slides>82</Slides>
  <Notes>53</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82</vt:i4>
      </vt:variant>
    </vt:vector>
  </HeadingPairs>
  <TitlesOfParts>
    <vt:vector size="88" baseType="lpstr">
      <vt:lpstr>ＭＳ Ｐゴシック</vt:lpstr>
      <vt:lpstr>Arial</vt:lpstr>
      <vt:lpstr>Calibri</vt:lpstr>
      <vt:lpstr>Verdana</vt:lpstr>
      <vt:lpstr>Wingdings</vt:lpstr>
      <vt:lpstr>Office Theme</vt:lpstr>
      <vt:lpstr>Présentation PowerPoint</vt:lpstr>
      <vt:lpstr>Présentation PowerPoint</vt:lpstr>
      <vt:lpstr>Morning Technical Session  Kindly Sponsored By</vt:lpstr>
      <vt:lpstr> Opening remarks  of the Annual Congress  </vt:lpstr>
      <vt:lpstr>Keynote speaker:   Prof. Evangelos Venizelos</vt:lpstr>
      <vt:lpstr>The Holy Grail of Greek Insolvency Law</vt:lpstr>
      <vt:lpstr>Introduction </vt:lpstr>
      <vt:lpstr> Panel Discussion Topics </vt:lpstr>
      <vt:lpstr> Panel Discussion Topics </vt:lpstr>
      <vt:lpstr> Panel Discussion Topics </vt:lpstr>
      <vt:lpstr> Panel Discussion Topics </vt:lpstr>
      <vt:lpstr>Brexit: Are we prepared?</vt:lpstr>
      <vt:lpstr>Exit Day ………….</vt:lpstr>
      <vt:lpstr>Présentation PowerPoint</vt:lpstr>
      <vt:lpstr>The timeline:</vt:lpstr>
      <vt:lpstr>Or in other words: What have we decided ?  </vt:lpstr>
      <vt:lpstr>Practical Application - EU Regn 2015/848</vt:lpstr>
      <vt:lpstr>Présentation PowerPoint</vt:lpstr>
      <vt:lpstr>Challenges</vt:lpstr>
      <vt:lpstr>Présentation PowerPoint</vt:lpstr>
      <vt:lpstr>Goodwill – as at 30 August 2018</vt:lpstr>
      <vt:lpstr>Preventive Restructuring Frameworks</vt:lpstr>
      <vt:lpstr>The EU Proposal – Quo vadis?  Where are we going ?</vt:lpstr>
      <vt:lpstr>What is the main issue ?</vt:lpstr>
      <vt:lpstr>The French response </vt:lpstr>
      <vt:lpstr>The French response (continued)</vt:lpstr>
      <vt:lpstr>The French response (continued)</vt:lpstr>
      <vt:lpstr>The French response (continued)</vt:lpstr>
      <vt:lpstr>Solutions proposed by the Directive</vt:lpstr>
      <vt:lpstr>Policy recommendations</vt:lpstr>
      <vt:lpstr>Policy recommendations</vt:lpstr>
      <vt:lpstr>Policy recommendations</vt:lpstr>
      <vt:lpstr>Policy recommendations</vt:lpstr>
      <vt:lpstr>Policy recommendations</vt:lpstr>
      <vt:lpstr>Policy recommendations</vt:lpstr>
      <vt:lpstr>Policy recommendations</vt:lpstr>
      <vt:lpstr>Delegate Coffee Break  Kindly Sponsored By</vt:lpstr>
      <vt:lpstr>Break-out-session I. NPLs: a solution or a mistake? </vt:lpstr>
      <vt:lpstr>Break-out-session II. How to crack down on  offshore companies</vt:lpstr>
      <vt:lpstr>Break-out-session III. New mobility – challenge  or opportunity for the  automotive industry?</vt:lpstr>
      <vt:lpstr>Break-out-session IV. Distressed Assets Sales and Insolvency legal tools</vt:lpstr>
      <vt:lpstr>Delegate Lunch  Kindly Sponsored By</vt:lpstr>
      <vt:lpstr>Afternoon Technical Session  Kindly Sponsored By</vt:lpstr>
      <vt:lpstr>The Judicial Wing:  Cooperation and Communication between Judges in Cross-Border Insolvencies under the EIR Recast</vt:lpstr>
      <vt:lpstr>Présentation PowerPoint</vt:lpstr>
      <vt:lpstr>Présentation PowerPoint</vt:lpstr>
      <vt:lpstr>Présentation PowerPoint</vt:lpstr>
      <vt:lpstr>New challenges for courts and administrators </vt:lpstr>
      <vt:lpstr>The Italian Perspective</vt:lpstr>
      <vt:lpstr>Présentation PowerPoint</vt:lpstr>
      <vt:lpstr>Présentation PowerPoint</vt:lpstr>
      <vt:lpstr>Présentation PowerPoint</vt:lpstr>
      <vt:lpstr>Communication and Cooperation and National Legislation </vt:lpstr>
      <vt:lpstr>Italian draft</vt:lpstr>
      <vt:lpstr>Italian Draft (II)</vt:lpstr>
      <vt:lpstr>Critical topics</vt:lpstr>
      <vt:lpstr>Critical topics (II) Protocols</vt:lpstr>
      <vt:lpstr>Critical topics (III) Protocols</vt:lpstr>
      <vt:lpstr>Project Reports: CoCo2 and Cork</vt:lpstr>
      <vt:lpstr>Présentation PowerPoint</vt:lpstr>
      <vt:lpstr>Présentation PowerPoint</vt:lpstr>
      <vt:lpstr>The Recast of the EU Insolvency Regulation – One year  down the road </vt:lpstr>
      <vt:lpstr>Présentation PowerPoint</vt:lpstr>
      <vt:lpstr>Présentation PowerPoint</vt:lpstr>
      <vt:lpstr>Présentation PowerPoint</vt:lpstr>
      <vt:lpstr>Delegate Coffee Break  Kindly Sponsored By</vt:lpstr>
      <vt:lpstr>The Anti-Fraud Forum:  The “Sherlock Holmes” Session</vt:lpstr>
      <vt:lpstr>Anti-Fraud Forum: Sherlock Holmes  </vt:lpstr>
      <vt:lpstr>Detection and Tracking in the Commercial World</vt:lpstr>
      <vt:lpstr>A few words on personal experience from the Anti-Fraud Forum Co-Chair</vt:lpstr>
      <vt:lpstr>I Spy and the Limits of Private Investigation for Lawyers Why I can’t know everything, even if I wanted.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Anti-Fraud Forum: Sherlock Holmes  Questions? </vt:lpstr>
      <vt:lpstr>Closing remarks of the day</vt:lpstr>
      <vt:lpstr>Young Members’ Group Reception  Kindly Sponsored By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BAD BANKS AND OTHER TOOLS FOR RESTRUCTURING FINANCIAL INSTITUTIONS </dc:title>
  <dc:creator>Emmanuelle</dc:creator>
  <cp:lastModifiedBy>Emmanuelle Inacio</cp:lastModifiedBy>
  <cp:revision>82</cp:revision>
  <cp:lastPrinted>2015-09-15T11:39:06Z</cp:lastPrinted>
  <dcterms:modified xsi:type="dcterms:W3CDTF">2018-10-16T16:53:16Z</dcterms:modified>
</cp:coreProperties>
</file>