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86" r:id="rId2"/>
    <p:sldId id="27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59" r:id="rId15"/>
    <p:sldId id="264" r:id="rId16"/>
    <p:sldId id="288" r:id="rId17"/>
    <p:sldId id="289" r:id="rId18"/>
    <p:sldId id="290" r:id="rId19"/>
    <p:sldId id="265" r:id="rId20"/>
    <p:sldId id="291" r:id="rId21"/>
    <p:sldId id="266" r:id="rId22"/>
    <p:sldId id="292" r:id="rId23"/>
    <p:sldId id="293" r:id="rId24"/>
    <p:sldId id="294" r:id="rId25"/>
    <p:sldId id="295" r:id="rId26"/>
    <p:sldId id="296" r:id="rId27"/>
    <p:sldId id="297" r:id="rId28"/>
    <p:sldId id="298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 snapToObjects="1">
      <p:cViewPr varScale="1">
        <p:scale>
          <a:sx n="63" d="100"/>
          <a:sy n="63" d="100"/>
        </p:scale>
        <p:origin x="1380" y="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10/3/2018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87540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986631" y="3550475"/>
            <a:ext cx="7893050" cy="2652207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08A3A-1F6F-4B54-8C52-6DB45655E4D3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8355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08A3A-1F6F-4B54-8C52-6DB45655E4D3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40386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08A3A-1F6F-4B54-8C52-6DB45655E4D3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44952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08A3A-1F6F-4B54-8C52-6DB45655E4D3}" type="slidenum">
              <a:rPr lang="en-GB" smtClean="0"/>
              <a:t>17</a:t>
            </a:fld>
            <a:endParaRPr lang="en-GB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International Credit &amp; Investment Co (Overseas) Ltd v </a:t>
            </a:r>
            <a:r>
              <a:rPr lang="en-GB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Adham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[1998] BCC 134 (at 136)</a:t>
            </a:r>
          </a:p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https://www.emmlegal.com/news/freezing-injunctions-discretionary-trusts-voyage-discovery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30062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08A3A-1F6F-4B54-8C52-6DB45655E4D3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75019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08A3A-1F6F-4B54-8C52-6DB45655E4D3}" type="slidenum">
              <a:rPr lang="en-GB" smtClean="0"/>
              <a:t>19</a:t>
            </a:fld>
            <a:endParaRPr lang="en-GB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Trust:-</a:t>
            </a:r>
          </a:p>
          <a:p>
            <a:pPr marL="0" indent="0">
              <a:buNone/>
            </a:pPr>
            <a:r>
              <a:rPr lang="en-GB" dirty="0"/>
              <a:t>three essential conditions, namely the certainties of intention, subject matter and objects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is “offshore”? </a:t>
            </a:r>
          </a:p>
          <a:p>
            <a:pPr marL="0" indent="0">
              <a:buNone/>
            </a:pPr>
            <a:r>
              <a:rPr lang="en-GB" i="1" dirty="0"/>
              <a:t>Generally this refers to nil tax jurisdictions whereby corporate structures are used for their legal certainty and flexibility</a:t>
            </a:r>
            <a:r>
              <a:rPr lang="en-GB" dirty="0"/>
              <a:t>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Purpose trusts/charitable trusts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https://www.insol.org/_files/Fellowship%202015/Session%2016/Off-Shore%20Insolvency%20&amp;%20Restructuring.pdf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93108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08A3A-1F6F-4B54-8C52-6DB45655E4D3}" type="slidenum">
              <a:rPr lang="en-GB" smtClean="0"/>
              <a:t>20</a:t>
            </a:fld>
            <a:endParaRPr lang="en-GB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i="1" dirty="0"/>
              <a:t>Bankers Trust Co v </a:t>
            </a:r>
            <a:r>
              <a:rPr lang="en-GB" i="1" dirty="0" err="1"/>
              <a:t>Shapira</a:t>
            </a:r>
            <a:r>
              <a:rPr lang="en-GB" i="1" dirty="0"/>
              <a:t> [1980] </a:t>
            </a:r>
          </a:p>
          <a:p>
            <a:pPr marL="0" indent="0">
              <a:buNone/>
            </a:pPr>
            <a:r>
              <a:rPr lang="en-GB" i="1" dirty="0" err="1"/>
              <a:t>Dadourian</a:t>
            </a:r>
            <a:r>
              <a:rPr lang="en-GB" i="1" dirty="0"/>
              <a:t> v </a:t>
            </a:r>
            <a:r>
              <a:rPr lang="en-GB" i="1" dirty="0" err="1"/>
              <a:t>Azuri</a:t>
            </a:r>
            <a:r>
              <a:rPr lang="en-GB" i="1" dirty="0"/>
              <a:t> [2005] EWHC 1768 (</a:t>
            </a:r>
            <a:r>
              <a:rPr lang="en-GB" i="1" dirty="0" err="1"/>
              <a:t>Ch</a:t>
            </a:r>
            <a:r>
              <a:rPr lang="en-GB" i="1" dirty="0"/>
              <a:t>)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dirty="0"/>
              <a:t>JSC BTA Bank v </a:t>
            </a:r>
            <a:r>
              <a:rPr lang="en-GB" dirty="0" err="1"/>
              <a:t>Ablyazov</a:t>
            </a:r>
            <a:r>
              <a:rPr lang="en-GB" dirty="0"/>
              <a:t> [2010] EWHC 1779</a:t>
            </a:r>
          </a:p>
          <a:p>
            <a:pPr marL="0" indent="0">
              <a:buNone/>
            </a:pPr>
            <a:r>
              <a:rPr lang="en-GB" i="1" dirty="0" err="1"/>
              <a:t>Prest</a:t>
            </a:r>
            <a:r>
              <a:rPr lang="en-GB" i="1" dirty="0"/>
              <a:t> v </a:t>
            </a:r>
            <a:r>
              <a:rPr lang="en-GB" i="1" dirty="0" err="1"/>
              <a:t>Petrodel</a:t>
            </a:r>
            <a:r>
              <a:rPr lang="en-GB" i="1" dirty="0"/>
              <a:t> Resources Ltd [2013] UKSC 34</a:t>
            </a:r>
            <a:endParaRPr lang="en-GB" b="1" dirty="0"/>
          </a:p>
          <a:p>
            <a:pPr marL="0" indent="0">
              <a:buNone/>
            </a:pPr>
            <a:r>
              <a:rPr lang="en-GB" dirty="0"/>
              <a:t>JSC BTA Bank v </a:t>
            </a:r>
            <a:r>
              <a:rPr lang="en-GB" dirty="0" err="1"/>
              <a:t>Ablyazov</a:t>
            </a:r>
            <a:r>
              <a:rPr lang="en-GB" dirty="0"/>
              <a:t> 2014 EWHC 2788 (</a:t>
            </a:r>
            <a:r>
              <a:rPr lang="en-GB" dirty="0" err="1"/>
              <a:t>Comm</a:t>
            </a:r>
            <a:r>
              <a:rPr lang="en-GB" dirty="0"/>
              <a:t>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85467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08A3A-1F6F-4B54-8C52-6DB45655E4D3}" type="slidenum">
              <a:rPr lang="en-GB" smtClean="0"/>
              <a:t>21</a:t>
            </a:fld>
            <a:endParaRPr lang="en-GB" dirty="0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 indent="0" algn="just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GB" sz="3200" dirty="0" err="1"/>
              <a:t>Pugachev</a:t>
            </a:r>
            <a:r>
              <a:rPr lang="en-GB" sz="3200" dirty="0"/>
              <a:t> [2015] EWCA </a:t>
            </a:r>
            <a:r>
              <a:rPr lang="en-GB" sz="3200" dirty="0" err="1"/>
              <a:t>Civ</a:t>
            </a:r>
            <a:r>
              <a:rPr lang="en-GB" sz="3200" dirty="0"/>
              <a:t> 906</a:t>
            </a:r>
          </a:p>
          <a:p>
            <a:pPr marL="0" lvl="1" indent="0" algn="just">
              <a:spcBef>
                <a:spcPts val="600"/>
              </a:spcBef>
              <a:spcAft>
                <a:spcPts val="600"/>
              </a:spcAft>
              <a:buNone/>
              <a:defRPr/>
            </a:pPr>
            <a:r>
              <a:rPr lang="en-GB" sz="3200" dirty="0"/>
              <a:t>JSC </a:t>
            </a:r>
            <a:r>
              <a:rPr lang="en-GB" sz="3200" dirty="0" err="1"/>
              <a:t>Mezhdunarodniy</a:t>
            </a:r>
            <a:r>
              <a:rPr lang="en-GB" sz="3200" dirty="0"/>
              <a:t> </a:t>
            </a:r>
            <a:r>
              <a:rPr lang="en-GB" sz="3200" dirty="0" err="1"/>
              <a:t>Promyshlenniy</a:t>
            </a:r>
            <a:r>
              <a:rPr lang="en-GB" sz="3200" dirty="0"/>
              <a:t> Bank and another v </a:t>
            </a:r>
            <a:r>
              <a:rPr lang="en-GB" sz="3200" dirty="0" err="1"/>
              <a:t>Pugachev</a:t>
            </a:r>
            <a:r>
              <a:rPr lang="en-GB" sz="3200" dirty="0"/>
              <a:t> and others [2017] EWHC 2426 (</a:t>
            </a:r>
            <a:r>
              <a:rPr lang="en-GB" sz="3200" dirty="0" err="1"/>
              <a:t>Ch</a:t>
            </a:r>
            <a:r>
              <a:rPr lang="en-GB" sz="3200" dirty="0"/>
              <a:t>)</a:t>
            </a:r>
            <a:endParaRPr lang="en-GB" sz="3200" b="1" dirty="0">
              <a:solidFill>
                <a:srgbClr val="A50034"/>
              </a:solidFill>
              <a:cs typeface="Arial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79400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08A3A-1F6F-4B54-8C52-6DB45655E4D3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15728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908A3A-1F6F-4B54-8C52-6DB45655E4D3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5771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736F-6D59-4996-B17D-0CCB7966F225}" type="datetimeFigureOut">
              <a:rPr lang="en-GB" smtClean="0"/>
              <a:t>03/10/2018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C1514-A870-4C61-9949-57DCBAF3BB98}" type="slidenum">
              <a:rPr lang="en-GB" smtClean="0"/>
              <a:t>‹N°›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4170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70226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027824"/>
            <a:ext cx="8229600" cy="31513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353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192215" y="1992426"/>
            <a:ext cx="8800757" cy="1838425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Break-out-session II.</a:t>
            </a:r>
            <a:br>
              <a:rPr lang="en-GB" b="1" dirty="0"/>
            </a:br>
            <a:r>
              <a:rPr lang="en-GB" b="1" dirty="0"/>
              <a:t>How to crack down on </a:t>
            </a:r>
            <a:br>
              <a:rPr lang="en-GB" b="1" dirty="0"/>
            </a:br>
            <a:r>
              <a:rPr lang="en-GB" b="1" dirty="0"/>
              <a:t>offshore companies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216" y="4242373"/>
            <a:ext cx="8800757" cy="2162849"/>
          </a:xfrm>
        </p:spPr>
        <p:txBody>
          <a:bodyPr rtlCol="0">
            <a:normAutofit/>
          </a:bodyPr>
          <a:lstStyle/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400" dirty="0">
                <a:solidFill>
                  <a:srgbClr val="000000"/>
                </a:solidFill>
              </a:rPr>
              <a:t>Moderator: Eitan Erez (Eitan S. Erez &amp; Co, Israel)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400" dirty="0">
                <a:solidFill>
                  <a:srgbClr val="000000"/>
                </a:solidFill>
              </a:rPr>
              <a:t>Frances Coulson (Moon Beever, UK)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400" dirty="0">
                <a:solidFill>
                  <a:srgbClr val="000000"/>
                </a:solidFill>
              </a:rPr>
              <a:t>Stephane </a:t>
            </a:r>
            <a:r>
              <a:rPr lang="en-GB" sz="2400" dirty="0" err="1">
                <a:solidFill>
                  <a:srgbClr val="000000"/>
                </a:solidFill>
              </a:rPr>
              <a:t>Bonifassi</a:t>
            </a:r>
            <a:r>
              <a:rPr lang="en-GB" sz="2400" dirty="0">
                <a:solidFill>
                  <a:srgbClr val="000000"/>
                </a:solidFill>
              </a:rPr>
              <a:t> (</a:t>
            </a:r>
            <a:r>
              <a:rPr lang="en-GB" sz="2400" dirty="0" err="1">
                <a:solidFill>
                  <a:srgbClr val="000000"/>
                </a:solidFill>
              </a:rPr>
              <a:t>Bonifassi</a:t>
            </a:r>
            <a:r>
              <a:rPr lang="en-GB" sz="2400" dirty="0">
                <a:solidFill>
                  <a:srgbClr val="000000"/>
                </a:solidFill>
              </a:rPr>
              <a:t> Avocats, France)</a:t>
            </a:r>
          </a:p>
          <a:p>
            <a:pPr fontAlgn="auto">
              <a:spcBef>
                <a:spcPts val="0"/>
              </a:spcBef>
              <a:spcAft>
                <a:spcPts val="1200"/>
              </a:spcAft>
              <a:defRPr/>
            </a:pPr>
            <a:r>
              <a:rPr lang="en-GB" sz="2400" dirty="0">
                <a:solidFill>
                  <a:srgbClr val="000000"/>
                </a:solidFill>
              </a:rPr>
              <a:t>Michael Murphy (McCann Fitzgerald, Ireland)</a:t>
            </a:r>
          </a:p>
        </p:txBody>
      </p:sp>
    </p:spTree>
    <p:extLst>
      <p:ext uri="{BB962C8B-B14F-4D97-AF65-F5344CB8AC3E}">
        <p14:creationId xmlns:p14="http://schemas.microsoft.com/office/powerpoint/2010/main" val="1602680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685800" y="1844675"/>
            <a:ext cx="7772400" cy="1470025"/>
          </a:xfrm>
        </p:spPr>
        <p:txBody>
          <a:bodyPr>
            <a:normAutofit/>
          </a:bodyPr>
          <a:lstStyle/>
          <a:p>
            <a:r>
              <a:rPr lang="en-US" b="1" dirty="0">
                <a:latin typeface="David" panose="020E0502060401010101" pitchFamily="34" charset="-79"/>
                <a:cs typeface="David" panose="020E0502060401010101" pitchFamily="34" charset="-79"/>
              </a:rPr>
              <a:t>How to crack down on offshore companies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2413" y="4479307"/>
            <a:ext cx="8647112" cy="175260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3600" b="1" dirty="0">
                <a:latin typeface="David" panose="020E0502060401010101" pitchFamily="34" charset="-79"/>
                <a:cs typeface="David" panose="020E0502060401010101" pitchFamily="34" charset="-79"/>
              </a:rPr>
              <a:t>Adv. Eitan Erez</a:t>
            </a:r>
            <a:endParaRPr lang="en-US" sz="3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defRPr/>
            </a:pPr>
            <a:r>
              <a:rPr lang="en-US" sz="3600" b="1" dirty="0">
                <a:latin typeface="David" panose="020E0502060401010101" pitchFamily="34" charset="-79"/>
                <a:cs typeface="David" panose="020E0502060401010101" pitchFamily="34" charset="-79"/>
              </a:rPr>
              <a:t> Co-Chair of the Anti-Fraud Forum</a:t>
            </a:r>
          </a:p>
          <a:p>
            <a:pPr>
              <a:defRPr/>
            </a:pPr>
            <a:r>
              <a:rPr lang="en-US" sz="3600" b="1" dirty="0">
                <a:latin typeface="David" panose="020E0502060401010101" pitchFamily="34" charset="-79"/>
                <a:cs typeface="David" panose="020E0502060401010101" pitchFamily="34" charset="-79"/>
              </a:rPr>
              <a:t>                in INSOL-Europe   			</a:t>
            </a:r>
          </a:p>
          <a:p>
            <a:pPr>
              <a:defRPr/>
            </a:pPr>
            <a:endParaRPr lang="en-US" sz="3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defRPr/>
            </a:pPr>
            <a:endParaRPr lang="en-US" sz="3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787" y="3036448"/>
            <a:ext cx="2020002" cy="14428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44078"/>
            <a:ext cx="8229600" cy="2959747"/>
          </a:xfrm>
        </p:spPr>
        <p:txBody>
          <a:bodyPr>
            <a:normAutofit/>
          </a:bodyPr>
          <a:lstStyle/>
          <a:p>
            <a:pPr marL="0" indent="0" algn="ctr">
              <a:spcAft>
                <a:spcPts val="1200"/>
              </a:spcAft>
              <a:buNone/>
            </a:pPr>
            <a:r>
              <a:rPr lang="en-GB" sz="4400" dirty="0"/>
              <a:t> </a:t>
            </a: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Off-Shore Company</a:t>
            </a:r>
            <a:r>
              <a:rPr lang="he-IL" sz="44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	</a:t>
            </a:r>
            <a:endParaRPr lang="he-IL" sz="4400" dirty="0"/>
          </a:p>
          <a:p>
            <a:pPr>
              <a:spcAft>
                <a:spcPts val="1200"/>
              </a:spcAft>
            </a:pPr>
            <a:endParaRPr lang="en-GB" sz="2200" dirty="0"/>
          </a:p>
        </p:txBody>
      </p:sp>
      <p:sp>
        <p:nvSpPr>
          <p:cNvPr id="4" name="מציין מיקום תוכן 2"/>
          <p:cNvSpPr txBox="1">
            <a:spLocks/>
          </p:cNvSpPr>
          <p:nvPr/>
        </p:nvSpPr>
        <p:spPr>
          <a:xfrm>
            <a:off x="706170" y="2163778"/>
            <a:ext cx="8161858" cy="41193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b="1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b="1" dirty="0">
                <a:latin typeface="David" panose="020E0502060401010101" pitchFamily="34" charset="-79"/>
                <a:cs typeface="David" panose="020E0502060401010101" pitchFamily="34" charset="-79"/>
              </a:rPr>
              <a:t>Classifying offshore companies</a:t>
            </a:r>
          </a:p>
          <a:p>
            <a:r>
              <a:rPr lang="en-US" b="1" dirty="0">
                <a:latin typeface="David" panose="020E0502060401010101" pitchFamily="34" charset="-79"/>
                <a:cs typeface="David" panose="020E0502060401010101" pitchFamily="34" charset="-79"/>
              </a:rPr>
              <a:t>Characteristics of offshore companies</a:t>
            </a:r>
          </a:p>
          <a:p>
            <a:pPr marL="0" indent="0">
              <a:buFont typeface="Arial"/>
              <a:buNone/>
            </a:pPr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They are broadly not subject to taxation in their home jurisdiction. </a:t>
            </a:r>
          </a:p>
          <a:p>
            <a:pPr marL="0" indent="0">
              <a:buFont typeface="Arial"/>
              <a:buNone/>
            </a:pPr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The corporate regime will be designed to promote business flexibility. Regulation of corporate activities will normally be lighter than in a developed country. </a:t>
            </a:r>
          </a:p>
          <a:p>
            <a:pPr marL="0" indent="0">
              <a:buFont typeface="Arial"/>
              <a:buNone/>
            </a:pPr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Font typeface="Arial"/>
              <a:buNone/>
            </a:pP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כותרת משנה 2"/>
          <p:cNvSpPr txBox="1">
            <a:spLocks/>
          </p:cNvSpPr>
          <p:nvPr/>
        </p:nvSpPr>
        <p:spPr>
          <a:xfrm>
            <a:off x="181228" y="5943600"/>
            <a:ext cx="4427984" cy="914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©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EITAN S. EREZ &amp; CO. - LAW OFFICE</a:t>
            </a: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8" y="6202529"/>
            <a:ext cx="660903" cy="396542"/>
          </a:xfrm>
          <a:prstGeom prst="rect">
            <a:avLst/>
          </a:prstGeom>
        </p:spPr>
      </p:pic>
      <p:pic>
        <p:nvPicPr>
          <p:cNvPr id="7" name="תמונה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935" y="4838507"/>
            <a:ext cx="2752253" cy="1259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Uses of Off-Shore Companies</a:t>
            </a:r>
            <a:r>
              <a:rPr lang="he-IL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	</a:t>
            </a:r>
            <a:endParaRPr lang="he-IL" dirty="0"/>
          </a:p>
        </p:txBody>
      </p:sp>
      <p:sp>
        <p:nvSpPr>
          <p:cNvPr id="4" name="כותרת משנה 2"/>
          <p:cNvSpPr txBox="1">
            <a:spLocks/>
          </p:cNvSpPr>
          <p:nvPr/>
        </p:nvSpPr>
        <p:spPr>
          <a:xfrm>
            <a:off x="181228" y="5943600"/>
            <a:ext cx="4427984" cy="914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©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EITAN S. EREZ &amp; CO. - LAW OFFICE</a:t>
            </a: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8" y="6202529"/>
            <a:ext cx="660903" cy="396542"/>
          </a:xfrm>
          <a:prstGeom prst="rect">
            <a:avLst/>
          </a:prstGeom>
        </p:spPr>
      </p:pic>
      <p:sp>
        <p:nvSpPr>
          <p:cNvPr id="6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 rtl="0"/>
            <a:r>
              <a:rPr lang="he-IL" sz="2800" b="1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800" b="1" dirty="0">
                <a:latin typeface="David" panose="020E0502060401010101" pitchFamily="34" charset="-79"/>
                <a:cs typeface="David" panose="020E0502060401010101" pitchFamily="34" charset="-79"/>
              </a:rPr>
              <a:t>A tool for money hiding &amp; laundering.</a:t>
            </a:r>
          </a:p>
          <a:p>
            <a:pPr algn="l" rtl="0"/>
            <a:r>
              <a:rPr lang="en-US" sz="2800" b="1" dirty="0">
                <a:latin typeface="David" panose="020E0502060401010101" pitchFamily="34" charset="-79"/>
                <a:cs typeface="David" panose="020E0502060401010101" pitchFamily="34" charset="-79"/>
              </a:rPr>
              <a:t>“Cloud money” – no legal space</a:t>
            </a:r>
          </a:p>
          <a:p>
            <a:pPr algn="l" rtl="0"/>
            <a:r>
              <a:rPr lang="en-US" sz="2800" b="1" dirty="0">
                <a:latin typeface="David" panose="020E0502060401010101" pitchFamily="34" charset="-79"/>
                <a:cs typeface="David" panose="020E0502060401010101" pitchFamily="34" charset="-79"/>
              </a:rPr>
              <a:t>A tool to evade taxation .</a:t>
            </a:r>
          </a:p>
          <a:p>
            <a:pPr algn="l" rtl="0"/>
            <a:r>
              <a:rPr lang="en-US" sz="2800" b="1" dirty="0">
                <a:latin typeface="David" panose="020E0502060401010101" pitchFamily="34" charset="-79"/>
                <a:cs typeface="David" panose="020E0502060401010101" pitchFamily="34" charset="-79"/>
              </a:rPr>
              <a:t>A tool to circumvent religious laws.</a:t>
            </a:r>
          </a:p>
          <a:p>
            <a:endParaRPr lang="he-IL" b="1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3220" y="3580991"/>
            <a:ext cx="1973580" cy="1478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03767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Some illegal reasons for the establishment of an offshore company</a:t>
            </a:r>
            <a:endParaRPr lang="he-IL" dirty="0"/>
          </a:p>
        </p:txBody>
      </p:sp>
      <p:sp>
        <p:nvSpPr>
          <p:cNvPr id="4" name="כותרת משנה 2"/>
          <p:cNvSpPr txBox="1">
            <a:spLocks/>
          </p:cNvSpPr>
          <p:nvPr/>
        </p:nvSpPr>
        <p:spPr>
          <a:xfrm>
            <a:off x="181228" y="5943600"/>
            <a:ext cx="4427984" cy="914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©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EITAN S. EREZ &amp; CO. - LAW OFFICE</a:t>
            </a: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8" y="6202529"/>
            <a:ext cx="660903" cy="396542"/>
          </a:xfrm>
          <a:prstGeom prst="rect">
            <a:avLst/>
          </a:prstGeom>
        </p:spPr>
      </p:pic>
      <p:sp>
        <p:nvSpPr>
          <p:cNvPr id="6" name="מציין מיקום תוכן 2"/>
          <p:cNvSpPr>
            <a:spLocks noGrp="1"/>
          </p:cNvSpPr>
          <p:nvPr>
            <p:ph idx="1"/>
          </p:nvPr>
        </p:nvSpPr>
        <p:spPr>
          <a:xfrm>
            <a:off x="457199" y="3181733"/>
            <a:ext cx="8229600" cy="3151354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2400" b="1" dirty="0">
                <a:latin typeface="David" panose="020E0502060401010101" pitchFamily="34" charset="-79"/>
                <a:cs typeface="David" panose="020E0502060401010101" pitchFamily="34" charset="-79"/>
              </a:rPr>
              <a:t>Hide funds from the tax authorities</a:t>
            </a:r>
          </a:p>
          <a:p>
            <a:r>
              <a:rPr lang="en-US" sz="2400" b="1" dirty="0">
                <a:latin typeface="David" panose="020E0502060401010101" pitchFamily="34" charset="-79"/>
                <a:cs typeface="David" panose="020E0502060401010101" pitchFamily="34" charset="-79"/>
              </a:rPr>
              <a:t>Funds obtained from criminal activity</a:t>
            </a:r>
            <a:endParaRPr lang="he-IL" sz="24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en-US" sz="2400" b="1" dirty="0">
                <a:latin typeface="David" panose="020E0502060401010101" pitchFamily="34" charset="-79"/>
                <a:cs typeface="David" panose="020E0502060401010101" pitchFamily="34" charset="-79"/>
              </a:rPr>
              <a:t>Hiding funds from creditors or spouses</a:t>
            </a:r>
          </a:p>
          <a:p>
            <a:r>
              <a:rPr lang="en-US" sz="2400" b="1" dirty="0">
                <a:latin typeface="David" panose="020E0502060401010101" pitchFamily="34" charset="-79"/>
                <a:cs typeface="David" panose="020E0502060401010101" pitchFamily="34" charset="-79"/>
              </a:rPr>
              <a:t>To evade payment under the laws of inheritance and inheritance tax (tax planning)</a:t>
            </a:r>
            <a:endParaRPr lang="he-IL" sz="24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l" rtl="0"/>
            <a:endParaRPr lang="he-IL" b="1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409" y="4958595"/>
            <a:ext cx="2647389" cy="16404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47985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Popular Tax Shelters</a:t>
            </a:r>
            <a:endParaRPr lang="he-IL" dirty="0"/>
          </a:p>
        </p:txBody>
      </p:sp>
      <p:sp>
        <p:nvSpPr>
          <p:cNvPr id="4" name="כותרת משנה 2"/>
          <p:cNvSpPr txBox="1">
            <a:spLocks/>
          </p:cNvSpPr>
          <p:nvPr/>
        </p:nvSpPr>
        <p:spPr>
          <a:xfrm>
            <a:off x="181228" y="5943600"/>
            <a:ext cx="4427984" cy="914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©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EITAN S. EREZ &amp; CO. - LAW OFFICE</a:t>
            </a: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8" y="6202529"/>
            <a:ext cx="660903" cy="396542"/>
          </a:xfrm>
          <a:prstGeom prst="rect">
            <a:avLst/>
          </a:prstGeom>
        </p:spPr>
      </p:pic>
      <p:sp>
        <p:nvSpPr>
          <p:cNvPr id="6" name="מציין מיקום תוכן 2"/>
          <p:cNvSpPr>
            <a:spLocks noGrp="1"/>
          </p:cNvSpPr>
          <p:nvPr>
            <p:ph idx="1"/>
          </p:nvPr>
        </p:nvSpPr>
        <p:spPr>
          <a:xfrm>
            <a:off x="457199" y="3181733"/>
            <a:ext cx="8229600" cy="3151354"/>
          </a:xfrm>
        </p:spPr>
        <p:txBody>
          <a:bodyPr>
            <a:normAutofit/>
          </a:bodyPr>
          <a:lstStyle/>
          <a:p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Most off shores venues are linked to the U.K.</a:t>
            </a:r>
          </a:p>
          <a:p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 The U.K. makes a profit of 150 billion GBP a year from off shore companies.</a:t>
            </a:r>
          </a:p>
          <a:p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 Cayman islands  hold 1.6 billion GBP but actually the money is not there.</a:t>
            </a:r>
          </a:p>
          <a:p>
            <a:pPr algn="l" rtl="0"/>
            <a:endParaRPr lang="he-IL" b="1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017" y="4579376"/>
            <a:ext cx="2847637" cy="1623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803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מציין מיקום תוכן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898" y="2406375"/>
            <a:ext cx="6418628" cy="4192696"/>
          </a:xfrm>
          <a:prstGeom prst="rect">
            <a:avLst/>
          </a:prstGeom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303291" y="1412551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Popular Tax Shelters</a:t>
            </a:r>
            <a:endParaRPr lang="he-IL" dirty="0"/>
          </a:p>
        </p:txBody>
      </p:sp>
      <p:sp>
        <p:nvSpPr>
          <p:cNvPr id="4" name="כותרת משנה 2"/>
          <p:cNvSpPr txBox="1">
            <a:spLocks/>
          </p:cNvSpPr>
          <p:nvPr/>
        </p:nvSpPr>
        <p:spPr>
          <a:xfrm>
            <a:off x="181228" y="5943600"/>
            <a:ext cx="4427984" cy="914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©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EITAN S. EREZ &amp; CO. - LAW OFFICE</a:t>
            </a: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8" y="6202529"/>
            <a:ext cx="660903" cy="396542"/>
          </a:xfrm>
          <a:prstGeom prst="rect">
            <a:avLst/>
          </a:prstGeom>
        </p:spPr>
      </p:pic>
      <p:sp>
        <p:nvSpPr>
          <p:cNvPr id="6" name="מציין מיקום תוכן 2"/>
          <p:cNvSpPr>
            <a:spLocks noGrp="1"/>
          </p:cNvSpPr>
          <p:nvPr>
            <p:ph idx="1"/>
          </p:nvPr>
        </p:nvSpPr>
        <p:spPr>
          <a:xfrm>
            <a:off x="457199" y="3181733"/>
            <a:ext cx="8229600" cy="31513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  <a:p>
            <a:pPr algn="l" rtl="0"/>
            <a:endParaRPr lang="he-IL" b="1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29509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Non-Domiciled status in the UK</a:t>
            </a:r>
            <a:endParaRPr lang="he-IL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כותרת משנה 2"/>
          <p:cNvSpPr txBox="1">
            <a:spLocks/>
          </p:cNvSpPr>
          <p:nvPr/>
        </p:nvSpPr>
        <p:spPr>
          <a:xfrm>
            <a:off x="181228" y="5943600"/>
            <a:ext cx="4427984" cy="914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©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EITAN S. EREZ &amp; CO. - LAW OFFICE</a:t>
            </a: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8" y="6202529"/>
            <a:ext cx="660903" cy="396542"/>
          </a:xfrm>
          <a:prstGeom prst="rect">
            <a:avLst/>
          </a:prstGeom>
        </p:spPr>
      </p:pic>
      <p:sp>
        <p:nvSpPr>
          <p:cNvPr id="8" name="מציין מיקום תוכן 2"/>
          <p:cNvSpPr txBox="1">
            <a:spLocks/>
          </p:cNvSpPr>
          <p:nvPr/>
        </p:nvSpPr>
        <p:spPr>
          <a:xfrm>
            <a:off x="4725909" y="2743199"/>
            <a:ext cx="3960891" cy="3545579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274320" indent="-274320" algn="r" rtl="1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r" rtl="1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r" rtl="1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r" rtl="1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r" rtl="1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r" rtl="1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r" rtl="1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r" rtl="1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he-IL" sz="1800" dirty="0">
              <a:latin typeface="David" panose="020E0502060401010101" pitchFamily="34" charset="-79"/>
            </a:endParaRPr>
          </a:p>
          <a:p>
            <a:pPr algn="just" rtl="0"/>
            <a:r>
              <a:rPr lang="en-US" sz="2000" b="1" dirty="0">
                <a:latin typeface="David" panose="020E0502060401010101" pitchFamily="34" charset="-79"/>
              </a:rPr>
              <a:t>Non-domiciled status, sometimes called a 'non-</a:t>
            </a:r>
            <a:r>
              <a:rPr lang="en-US" sz="2000" b="1" dirty="0" err="1">
                <a:latin typeface="David" panose="020E0502060401010101" pitchFamily="34" charset="-79"/>
              </a:rPr>
              <a:t>dom</a:t>
            </a:r>
            <a:r>
              <a:rPr lang="en-US" sz="2000" b="1" dirty="0">
                <a:latin typeface="David" panose="020E0502060401010101" pitchFamily="34" charset="-79"/>
              </a:rPr>
              <a:t>', is a person living in the United Kingdom who is considered under British law to be domiciled(resident) in another country. This can have significant tax advantages for the wealthy. In 2010, non-</a:t>
            </a:r>
            <a:r>
              <a:rPr lang="en-US" sz="2000" b="1" dirty="0" err="1">
                <a:latin typeface="David" panose="020E0502060401010101" pitchFamily="34" charset="-79"/>
              </a:rPr>
              <a:t>doms</a:t>
            </a:r>
            <a:r>
              <a:rPr lang="en-US" sz="2000" b="1" dirty="0">
                <a:latin typeface="David" panose="020E0502060401010101" pitchFamily="34" charset="-79"/>
              </a:rPr>
              <a:t> became a political issue. Note that this status is not the same as citizenship; a non-</a:t>
            </a:r>
            <a:r>
              <a:rPr lang="en-US" sz="2000" b="1" dirty="0" err="1">
                <a:latin typeface="David" panose="020E0502060401010101" pitchFamily="34" charset="-79"/>
              </a:rPr>
              <a:t>dom</a:t>
            </a:r>
            <a:r>
              <a:rPr lang="en-US" sz="2000" b="1" dirty="0">
                <a:latin typeface="David" panose="020E0502060401010101" pitchFamily="34" charset="-79"/>
              </a:rPr>
              <a:t> may be a British passport-holder, or may be a foreign national.</a:t>
            </a:r>
            <a:endParaRPr lang="he-IL" sz="2000" b="1" dirty="0">
              <a:latin typeface="David" panose="020E0502060401010101" pitchFamily="34" charset="-79"/>
            </a:endParaRPr>
          </a:p>
        </p:txBody>
      </p:sp>
      <p:pic>
        <p:nvPicPr>
          <p:cNvPr id="9" name="מציין מיקום תוכן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651" y="3081611"/>
            <a:ext cx="3817848" cy="2861989"/>
          </a:xfrm>
        </p:spPr>
      </p:pic>
    </p:spTree>
    <p:extLst>
      <p:ext uri="{BB962C8B-B14F-4D97-AF65-F5344CB8AC3E}">
        <p14:creationId xmlns:p14="http://schemas.microsoft.com/office/powerpoint/2010/main" val="27387362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Raymond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W.Baker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  <a:br>
              <a:rPr lang="en-US" b="1" dirty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Off Shore Banking is ugly !</a:t>
            </a:r>
            <a:endParaRPr lang="he-IL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כותרת משנה 2"/>
          <p:cNvSpPr txBox="1">
            <a:spLocks/>
          </p:cNvSpPr>
          <p:nvPr/>
        </p:nvSpPr>
        <p:spPr>
          <a:xfrm>
            <a:off x="181228" y="5943600"/>
            <a:ext cx="4427984" cy="914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©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EITAN S. EREZ &amp; CO. - LAW OFFICE</a:t>
            </a: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8" y="6202529"/>
            <a:ext cx="660903" cy="396542"/>
          </a:xfrm>
          <a:prstGeom prst="rect">
            <a:avLst/>
          </a:prstGeom>
        </p:spPr>
      </p:pic>
      <p:sp>
        <p:nvSpPr>
          <p:cNvPr id="6" name="מציין מיקום תוכן 2"/>
          <p:cNvSpPr>
            <a:spLocks noGrp="1"/>
          </p:cNvSpPr>
          <p:nvPr>
            <p:ph idx="1"/>
          </p:nvPr>
        </p:nvSpPr>
        <p:spPr>
          <a:xfrm>
            <a:off x="457199" y="3181733"/>
            <a:ext cx="6360060" cy="3151354"/>
          </a:xfrm>
        </p:spPr>
        <p:txBody>
          <a:bodyPr>
            <a:normAutofit/>
          </a:bodyPr>
          <a:lstStyle/>
          <a:p>
            <a:pPr algn="just"/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en-US" sz="1800" b="1" dirty="0">
                <a:latin typeface="David" panose="020E0502060401010101" pitchFamily="34" charset="-79"/>
                <a:cs typeface="David" panose="020E0502060401010101" pitchFamily="34" charset="-79"/>
              </a:rPr>
              <a:t>“Offshore banking” is a modern day Conquistador system for plundering the developing world of its wealth or, as Global Financial Integrity director Raymond Baker puts it: </a:t>
            </a:r>
          </a:p>
          <a:p>
            <a:pPr marL="0" indent="0" algn="ctr">
              <a:buNone/>
            </a:pPr>
            <a:r>
              <a:rPr lang="en-US" sz="2000" b="1" dirty="0">
                <a:solidFill>
                  <a:srgbClr val="FF0000"/>
                </a:solidFill>
              </a:rPr>
              <a:t>“The tax haven system is the ugliest chapter in global economic affairs since slavery.”</a:t>
            </a:r>
          </a:p>
          <a:p>
            <a:pPr marL="0" indent="0" algn="just">
              <a:buNone/>
            </a:pPr>
            <a:endParaRPr lang="he-IL" sz="2000" b="1" dirty="0">
              <a:solidFill>
                <a:srgbClr val="FF0000"/>
              </a:solidFill>
            </a:endParaRPr>
          </a:p>
          <a:p>
            <a:pPr algn="just"/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And I am adding that off shore companies are also the no. 1 tool for fraudsters to hide assets from creditors and from the tax authorities.</a:t>
            </a:r>
            <a:endParaRPr lang="he-IL" sz="20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en-US" sz="20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l" rtl="0"/>
            <a:endParaRPr lang="he-IL" b="1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3615106"/>
            <a:ext cx="1718320" cy="171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500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משנה 2"/>
          <p:cNvSpPr txBox="1">
            <a:spLocks/>
          </p:cNvSpPr>
          <p:nvPr/>
        </p:nvSpPr>
        <p:spPr>
          <a:xfrm>
            <a:off x="181228" y="5943600"/>
            <a:ext cx="4427984" cy="914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©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EITAN S. EREZ &amp; CO. - LAW OFFICE</a:t>
            </a: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8" y="6202529"/>
            <a:ext cx="660903" cy="396542"/>
          </a:xfrm>
          <a:prstGeom prst="rect">
            <a:avLst/>
          </a:prstGeom>
        </p:spPr>
      </p:pic>
      <p:sp>
        <p:nvSpPr>
          <p:cNvPr id="6" name="מציין מיקום תוכן 2"/>
          <p:cNvSpPr>
            <a:spLocks noGrp="1"/>
          </p:cNvSpPr>
          <p:nvPr>
            <p:ph idx="1"/>
          </p:nvPr>
        </p:nvSpPr>
        <p:spPr>
          <a:xfrm>
            <a:off x="457199" y="1647731"/>
            <a:ext cx="8229600" cy="4685356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endParaRPr lang="en-US" sz="20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120000"/>
              </a:lnSpc>
            </a:pPr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IP is </a:t>
            </a:r>
            <a:r>
              <a:rPr lang="en-US" sz="2000" b="1" dirty="0" err="1">
                <a:latin typeface="David" panose="020E0502060401010101" pitchFamily="34" charset="-79"/>
                <a:cs typeface="David" panose="020E0502060401010101" pitchFamily="34" charset="-79"/>
              </a:rPr>
              <a:t>sild</a:t>
            </a:r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 to an off shore company and the big company pays royalties to the off shore company! outcome is no taxation </a:t>
            </a:r>
          </a:p>
          <a:p>
            <a:pPr>
              <a:lnSpc>
                <a:spcPct val="120000"/>
              </a:lnSpc>
            </a:pPr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Singapore, Bermuda, Cayman island ,Switzerland receive 75% of profit of all multinationals </a:t>
            </a:r>
          </a:p>
          <a:p>
            <a:pPr>
              <a:lnSpc>
                <a:spcPct val="120000"/>
              </a:lnSpc>
            </a:pPr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Irish double standard, Ireland imposed 12.5% companies tax but closes an eye and enables evasions</a:t>
            </a:r>
          </a:p>
          <a:p>
            <a:pPr>
              <a:lnSpc>
                <a:spcPct val="120000"/>
              </a:lnSpc>
            </a:pPr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70% of Apple incomes are diverted to Ireland all though the </a:t>
            </a:r>
            <a:r>
              <a:rPr lang="en-US" sz="2000" b="1" dirty="0" err="1">
                <a:latin typeface="David" panose="020E0502060401010101" pitchFamily="34" charset="-79"/>
                <a:cs typeface="David" panose="020E0502060401010101" pitchFamily="34" charset="-79"/>
              </a:rPr>
              <a:t>R&amp;d</a:t>
            </a:r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 and production are in California  multinationals don't pay tax anywhere </a:t>
            </a:r>
          </a:p>
          <a:p>
            <a:pPr>
              <a:lnSpc>
                <a:spcPct val="120000"/>
              </a:lnSpc>
            </a:pPr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Google pay  only 6 M GBP a year in Brittan – that’s it! </a:t>
            </a:r>
          </a:p>
          <a:p>
            <a:pPr>
              <a:lnSpc>
                <a:spcPct val="120000"/>
              </a:lnSpc>
            </a:pPr>
            <a:r>
              <a:rPr lang="en-US" sz="2000" b="1" dirty="0">
                <a:latin typeface="David" panose="020E0502060401010101" pitchFamily="34" charset="-79"/>
                <a:cs typeface="David" panose="020E0502060401010101" pitchFamily="34" charset="-79"/>
              </a:rPr>
              <a:t>I recommend in this issue an interesting film “the price we pay”  by Harold Crocks</a:t>
            </a:r>
          </a:p>
          <a:p>
            <a:endParaRPr lang="en-US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0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sz="20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20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433194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199" y="1557406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Registered Agent</a:t>
            </a:r>
            <a:endParaRPr lang="he-IL" dirty="0"/>
          </a:p>
        </p:txBody>
      </p:sp>
      <p:sp>
        <p:nvSpPr>
          <p:cNvPr id="4" name="כותרת משנה 2"/>
          <p:cNvSpPr txBox="1">
            <a:spLocks/>
          </p:cNvSpPr>
          <p:nvPr/>
        </p:nvSpPr>
        <p:spPr>
          <a:xfrm>
            <a:off x="181228" y="5943600"/>
            <a:ext cx="4427984" cy="914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©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EITAN S. EREZ &amp; CO. - LAW OFFICE</a:t>
            </a: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8" y="6202529"/>
            <a:ext cx="660903" cy="396542"/>
          </a:xfrm>
          <a:prstGeom prst="rect">
            <a:avLst/>
          </a:prstGeom>
        </p:spPr>
      </p:pic>
      <p:pic>
        <p:nvPicPr>
          <p:cNvPr id="8" name="מציין מיקום תוכן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632" y="2525695"/>
            <a:ext cx="5799160" cy="3795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9074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The Agent Best Profit – keep mail</a:t>
            </a:r>
            <a:endParaRPr lang="he-IL" dirty="0"/>
          </a:p>
        </p:txBody>
      </p:sp>
      <p:sp>
        <p:nvSpPr>
          <p:cNvPr id="4" name="כותרת משנה 2"/>
          <p:cNvSpPr txBox="1">
            <a:spLocks/>
          </p:cNvSpPr>
          <p:nvPr/>
        </p:nvSpPr>
        <p:spPr>
          <a:xfrm>
            <a:off x="181228" y="5943600"/>
            <a:ext cx="4427984" cy="914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©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EITAN S. EREZ &amp; CO. - LAW OFFICE</a:t>
            </a: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8" y="6202529"/>
            <a:ext cx="660903" cy="396542"/>
          </a:xfrm>
          <a:prstGeom prst="rect">
            <a:avLst/>
          </a:prstGeom>
        </p:spPr>
      </p:pic>
      <p:sp>
        <p:nvSpPr>
          <p:cNvPr id="6" name="מציין מיקום תוכן 2"/>
          <p:cNvSpPr>
            <a:spLocks noGrp="1"/>
          </p:cNvSpPr>
          <p:nvPr>
            <p:ph idx="1"/>
          </p:nvPr>
        </p:nvSpPr>
        <p:spPr>
          <a:xfrm>
            <a:off x="457199" y="3181733"/>
            <a:ext cx="8229600" cy="315135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000" b="1" u="sng" dirty="0"/>
              <a:t>Examples of cracking an off shore company</a:t>
            </a:r>
          </a:p>
          <a:p>
            <a:pPr marL="0" indent="0">
              <a:buNone/>
            </a:pPr>
            <a:endParaRPr lang="en-US" sz="2000" b="1" u="sng" dirty="0"/>
          </a:p>
          <a:p>
            <a:r>
              <a:rPr lang="en-US" sz="2000" b="1" dirty="0"/>
              <a:t>Rachel S. </a:t>
            </a:r>
            <a:r>
              <a:rPr lang="en-US" sz="2000" b="1" dirty="0" err="1"/>
              <a:t>Soffer</a:t>
            </a:r>
            <a:r>
              <a:rPr lang="en-US" sz="2000" b="1" dirty="0"/>
              <a:t> – BVI</a:t>
            </a:r>
          </a:p>
          <a:p>
            <a:r>
              <a:rPr lang="en-US" sz="2000" b="1" dirty="0"/>
              <a:t>Eli </a:t>
            </a:r>
            <a:r>
              <a:rPr lang="en-US" sz="2000" b="1" dirty="0" err="1"/>
              <a:t>Reifman</a:t>
            </a:r>
            <a:r>
              <a:rPr lang="en-US" sz="2000" b="1" dirty="0"/>
              <a:t> – Cyprus</a:t>
            </a:r>
            <a:endParaRPr lang="he-IL" sz="20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 algn="l" rtl="0">
              <a:buNone/>
            </a:pPr>
            <a:endParaRPr lang="he-IL" b="1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8" name="תמונה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064" y="3847723"/>
            <a:ext cx="2746130" cy="2354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1622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How to deal with the phenomenon</a:t>
            </a:r>
            <a:endParaRPr lang="he-IL" dirty="0"/>
          </a:p>
        </p:txBody>
      </p:sp>
      <p:sp>
        <p:nvSpPr>
          <p:cNvPr id="4" name="כותרת משנה 2"/>
          <p:cNvSpPr txBox="1">
            <a:spLocks/>
          </p:cNvSpPr>
          <p:nvPr/>
        </p:nvSpPr>
        <p:spPr>
          <a:xfrm>
            <a:off x="181228" y="5943600"/>
            <a:ext cx="4427984" cy="914400"/>
          </a:xfrm>
          <a:prstGeom prst="rect">
            <a:avLst/>
          </a:prstGeom>
        </p:spPr>
        <p:txBody>
          <a:bodyPr vert="horz">
            <a:noAutofit/>
          </a:bodyPr>
          <a:lstStyle>
            <a:lvl1pPr marL="342900" indent="-3429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r" rtl="1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en-US" sz="1600" b="1" dirty="0">
              <a:solidFill>
                <a:schemeClr val="accent1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© 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        EITAN S. EREZ &amp; CO. - LAW OFFICE</a:t>
            </a:r>
            <a:r>
              <a:rPr lang="he-IL" sz="16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8" y="6202529"/>
            <a:ext cx="660903" cy="396542"/>
          </a:xfrm>
          <a:prstGeom prst="rect">
            <a:avLst/>
          </a:prstGeom>
        </p:spPr>
      </p:pic>
      <p:sp>
        <p:nvSpPr>
          <p:cNvPr id="6" name="מציין מיקום תוכן 2"/>
          <p:cNvSpPr>
            <a:spLocks noGrp="1"/>
          </p:cNvSpPr>
          <p:nvPr>
            <p:ph idx="1"/>
          </p:nvPr>
        </p:nvSpPr>
        <p:spPr>
          <a:xfrm>
            <a:off x="457199" y="3181733"/>
            <a:ext cx="8229600" cy="3151354"/>
          </a:xfrm>
        </p:spPr>
        <p:txBody>
          <a:bodyPr>
            <a:normAutofit/>
          </a:bodyPr>
          <a:lstStyle/>
          <a:p>
            <a:r>
              <a:rPr lang="en-US" sz="2000" dirty="0">
                <a:latin typeface="David" panose="020E0502060401010101" pitchFamily="34" charset="-79"/>
                <a:cs typeface="David" panose="020E0502060401010101" pitchFamily="34" charset="-79"/>
              </a:rPr>
              <a:t>Tracking the debtor's mail without his knowledge</a:t>
            </a:r>
          </a:p>
          <a:p>
            <a:r>
              <a:rPr lang="en-US" sz="2000" dirty="0">
                <a:latin typeface="David" panose="020E0502060401010101" pitchFamily="34" charset="-79"/>
                <a:cs typeface="David" panose="020E0502060401010101" pitchFamily="34" charset="-79"/>
              </a:rPr>
              <a:t>3% Property tax a year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en-US" sz="2000" dirty="0">
                <a:latin typeface="David" panose="020E0502060401010101" pitchFamily="34" charset="-79"/>
                <a:cs typeface="David" panose="020E0502060401010101" pitchFamily="34" charset="-79"/>
              </a:rPr>
              <a:t>Open and hidden investigations of the debtor and his acquaintances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en-US" sz="2000" dirty="0">
                <a:latin typeface="David" panose="020E0502060401010101" pitchFamily="34" charset="-79"/>
                <a:cs typeface="David" panose="020E0502060401010101" pitchFamily="34" charset="-79"/>
              </a:rPr>
              <a:t>Cross-reference of passport data to the entry and exit report</a:t>
            </a:r>
          </a:p>
          <a:p>
            <a:r>
              <a:rPr lang="en-US" sz="2000" dirty="0">
                <a:latin typeface="David" panose="020E0502060401010101" pitchFamily="34" charset="-79"/>
                <a:cs typeface="David" panose="020E0502060401010101" pitchFamily="34" charset="-79"/>
              </a:rPr>
              <a:t>Cross-checking of credit card data and withdrawals in current accounts</a:t>
            </a:r>
          </a:p>
          <a:p>
            <a:r>
              <a:rPr lang="en-US" sz="1800" dirty="0">
                <a:latin typeface="David" panose="020E0502060401010101" pitchFamily="34" charset="-79"/>
              </a:rPr>
              <a:t>A global effort is needed and I urge IE to start an effort for a global treaty</a:t>
            </a:r>
            <a:b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</a:b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he-IL" sz="20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 algn="l" rtl="0">
              <a:buNone/>
            </a:pPr>
            <a:endParaRPr lang="he-IL" b="1" dirty="0">
              <a:solidFill>
                <a:schemeClr val="tx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0" indent="0">
              <a:buNone/>
            </a:pPr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782" y="5532554"/>
            <a:ext cx="2592229" cy="1066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2861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391026" y="1834886"/>
            <a:ext cx="8530553" cy="5539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3000" b="1" dirty="0"/>
          </a:p>
        </p:txBody>
      </p:sp>
      <p:sp>
        <p:nvSpPr>
          <p:cNvPr id="9" name="Subtitle 4"/>
          <p:cNvSpPr txBox="1">
            <a:spLocks/>
          </p:cNvSpPr>
          <p:nvPr/>
        </p:nvSpPr>
        <p:spPr>
          <a:xfrm>
            <a:off x="391026" y="2593374"/>
            <a:ext cx="8036282" cy="1235676"/>
          </a:xfrm>
          <a:prstGeom prst="rect">
            <a:avLst/>
          </a:prstGeom>
        </p:spPr>
        <p:txBody>
          <a:bodyPr vert="horz" lIns="68580" tIns="34290" rIns="68580" bIns="3429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6000" b="1" dirty="0">
                <a:solidFill>
                  <a:srgbClr val="C00000"/>
                </a:solidFill>
                <a:latin typeface="Calibri" panose="020F0502020204030204" pitchFamily="34" charset="0"/>
                <a:cs typeface="David" panose="020E0502060401010101" pitchFamily="34" charset="-79"/>
              </a:rPr>
              <a:t>How to crack down on offshore companies</a:t>
            </a:r>
          </a:p>
          <a:p>
            <a:pPr marL="0" indent="0" algn="ctr">
              <a:buNone/>
            </a:pPr>
            <a:r>
              <a:rPr lang="en-GB" sz="5475" b="1" dirty="0">
                <a:solidFill>
                  <a:srgbClr val="A50034"/>
                </a:solidFill>
              </a:rPr>
              <a:t>Frances Coulson – Senior Partner, Moon Beever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3968806"/>
            <a:ext cx="9144001" cy="182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7281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391026" y="1834886"/>
            <a:ext cx="8530553" cy="5539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000" b="1" dirty="0">
              <a:latin typeface="+mn-lt"/>
            </a:endParaRPr>
          </a:p>
        </p:txBody>
      </p:sp>
      <p:sp>
        <p:nvSpPr>
          <p:cNvPr id="9" name="Subtitle 4"/>
          <p:cNvSpPr txBox="1">
            <a:spLocks/>
          </p:cNvSpPr>
          <p:nvPr/>
        </p:nvSpPr>
        <p:spPr>
          <a:xfrm>
            <a:off x="391026" y="1777010"/>
            <a:ext cx="8067174" cy="338573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700" b="1" dirty="0">
                <a:solidFill>
                  <a:srgbClr val="C00000"/>
                </a:solidFill>
              </a:rPr>
              <a:t>HISTORY OF OFFSHORE TRUSTS</a:t>
            </a:r>
          </a:p>
          <a:p>
            <a:pPr marL="0" indent="0">
              <a:buNone/>
            </a:pPr>
            <a:endParaRPr lang="en-GB" sz="21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GB" sz="21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GB" sz="21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5754087"/>
            <a:ext cx="9144000" cy="246664"/>
          </a:xfrm>
          <a:solidFill>
            <a:srgbClr val="A50034"/>
          </a:solidFill>
        </p:spPr>
        <p:txBody>
          <a:bodyPr/>
          <a:lstStyle/>
          <a:p>
            <a:pPr algn="ctr"/>
            <a:r>
              <a:rPr lang="en-GB" sz="1050" b="1" dirty="0">
                <a:solidFill>
                  <a:srgbClr val="898989"/>
                </a:solidFill>
              </a:rPr>
              <a:t>www.moonbeever.com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588" y="2454112"/>
            <a:ext cx="3659427" cy="3659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6242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391026" y="1834886"/>
            <a:ext cx="8530553" cy="5539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000" b="1" dirty="0">
              <a:latin typeface="+mn-lt"/>
            </a:endParaRPr>
          </a:p>
        </p:txBody>
      </p:sp>
      <p:sp>
        <p:nvSpPr>
          <p:cNvPr id="9" name="Subtitle 4"/>
          <p:cNvSpPr txBox="1">
            <a:spLocks/>
          </p:cNvSpPr>
          <p:nvPr/>
        </p:nvSpPr>
        <p:spPr>
          <a:xfrm>
            <a:off x="391026" y="2041281"/>
            <a:ext cx="8067174" cy="312146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100" b="1" dirty="0">
                <a:solidFill>
                  <a:srgbClr val="C00000"/>
                </a:solidFill>
              </a:rPr>
              <a:t>HISTORY OF OFFSHORE TRUSTS</a:t>
            </a:r>
          </a:p>
          <a:p>
            <a:pPr marL="0" indent="0">
              <a:buNone/>
            </a:pPr>
            <a:endParaRPr lang="en-GB" sz="21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GB" sz="21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GB" sz="2100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5754087"/>
            <a:ext cx="9144000" cy="246664"/>
          </a:xfrm>
          <a:solidFill>
            <a:srgbClr val="A50034"/>
          </a:solidFill>
        </p:spPr>
        <p:txBody>
          <a:bodyPr/>
          <a:lstStyle/>
          <a:p>
            <a:pPr algn="ctr"/>
            <a:endParaRPr lang="en-GB" sz="1050" b="1" dirty="0">
              <a:solidFill>
                <a:srgbClr val="898989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437" y="2692122"/>
            <a:ext cx="4963729" cy="360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9903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391026" y="1834886"/>
            <a:ext cx="8530553" cy="5539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000" b="1" dirty="0">
              <a:latin typeface="+mn-lt"/>
            </a:endParaRPr>
          </a:p>
        </p:txBody>
      </p:sp>
      <p:sp>
        <p:nvSpPr>
          <p:cNvPr id="9" name="Subtitle 4"/>
          <p:cNvSpPr txBox="1">
            <a:spLocks/>
          </p:cNvSpPr>
          <p:nvPr/>
        </p:nvSpPr>
        <p:spPr>
          <a:xfrm>
            <a:off x="391026" y="2493354"/>
            <a:ext cx="8067174" cy="2669389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2100" dirty="0"/>
          </a:p>
          <a:p>
            <a:pPr marL="0" indent="0" algn="just">
              <a:buNone/>
            </a:pPr>
            <a:endParaRPr lang="en-US" sz="5250" dirty="0">
              <a:solidFill>
                <a:srgbClr val="A50034"/>
              </a:solidFill>
            </a:endParaRP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5754087"/>
            <a:ext cx="9144000" cy="246664"/>
          </a:xfrm>
          <a:solidFill>
            <a:srgbClr val="A50034"/>
          </a:solidFill>
        </p:spPr>
        <p:txBody>
          <a:bodyPr/>
          <a:lstStyle/>
          <a:p>
            <a:pPr algn="ctr"/>
            <a:endParaRPr lang="en-GB" sz="1050" b="1" dirty="0">
              <a:solidFill>
                <a:srgbClr val="898989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995" y="1834886"/>
            <a:ext cx="6768009" cy="4503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5867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391026" y="1834886"/>
            <a:ext cx="8530553" cy="5539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3000" b="1" dirty="0">
              <a:latin typeface="+mn-lt"/>
            </a:endParaRPr>
          </a:p>
        </p:txBody>
      </p:sp>
      <p:sp>
        <p:nvSpPr>
          <p:cNvPr id="9" name="Subtitle 4"/>
          <p:cNvSpPr txBox="1">
            <a:spLocks/>
          </p:cNvSpPr>
          <p:nvPr/>
        </p:nvSpPr>
        <p:spPr>
          <a:xfrm>
            <a:off x="391026" y="1777010"/>
            <a:ext cx="8067174" cy="338573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1050" dirty="0"/>
          </a:p>
          <a:p>
            <a:pPr marL="0" indent="0" algn="just">
              <a:buNone/>
            </a:pPr>
            <a:r>
              <a:rPr lang="en-US" sz="1800" dirty="0">
                <a:solidFill>
                  <a:srgbClr val="A50034"/>
                </a:solidFill>
              </a:rPr>
              <a:t>Bahamas, Bermuda, British Virgin Islands, Cayman Islands, Cook Islands, Cyprus, Gibraltar, Guernsey, Isle of Man, Jersey, Liechtenstein, Madeira, Malta, Mauritius, Monaco, Nevis, New Zealand, Panama, Seychelles, Turks &amp; Caicos, Vanatu.   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solidFill>
            <a:srgbClr val="A50034"/>
          </a:solidFill>
        </p:spPr>
        <p:txBody>
          <a:bodyPr/>
          <a:lstStyle/>
          <a:p>
            <a:pPr algn="ctr"/>
            <a:r>
              <a:rPr lang="en-GB" sz="1050" b="1" dirty="0">
                <a:solidFill>
                  <a:srgbClr val="898989"/>
                </a:solidFill>
              </a:rPr>
              <a:t>www.moonbeever.com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0691" y="3087585"/>
            <a:ext cx="4383990" cy="3287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47972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391026" y="1792627"/>
            <a:ext cx="8530553" cy="5539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defRPr/>
            </a:pPr>
            <a:endParaRPr lang="en-GB" sz="3000" b="1" dirty="0">
              <a:latin typeface="+mn-lt"/>
            </a:endParaRPr>
          </a:p>
        </p:txBody>
      </p:sp>
      <p:sp>
        <p:nvSpPr>
          <p:cNvPr id="9" name="Subtitle 4"/>
          <p:cNvSpPr txBox="1">
            <a:spLocks/>
          </p:cNvSpPr>
          <p:nvPr/>
        </p:nvSpPr>
        <p:spPr>
          <a:xfrm>
            <a:off x="593122" y="2069626"/>
            <a:ext cx="5001974" cy="114640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100" dirty="0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5746729"/>
            <a:ext cx="9144000" cy="246664"/>
          </a:xfrm>
          <a:solidFill>
            <a:srgbClr val="A50034"/>
          </a:solidFill>
        </p:spPr>
        <p:txBody>
          <a:bodyPr/>
          <a:lstStyle/>
          <a:p>
            <a:pPr algn="ctr"/>
            <a:endParaRPr lang="en-GB" sz="1050" b="1" dirty="0">
              <a:solidFill>
                <a:srgbClr val="898989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93123" y="1988527"/>
            <a:ext cx="7957753" cy="331715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4275" b="1" dirty="0"/>
              <a:t>CREATION OF AN (OFFSHORE) TRUST </a:t>
            </a:r>
            <a:endParaRPr lang="en-GB" sz="4275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450" dirty="0"/>
              <a:t>Trust:- 3 essential conditions, -certainties of intention, subject matter and objects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3150" dirty="0"/>
              <a:t>What is “offshore”? </a:t>
            </a:r>
          </a:p>
          <a:p>
            <a:pPr marL="0" indent="0">
              <a:buNone/>
            </a:pPr>
            <a:r>
              <a:rPr lang="en-GB" sz="3150" i="1" dirty="0"/>
              <a:t>Generally this refers to nil tax jurisdictions whereby corporate structures are used for their legal certainty and flexibility</a:t>
            </a:r>
            <a:r>
              <a:rPr lang="en-GB" sz="3150" dirty="0"/>
              <a:t>.</a:t>
            </a:r>
          </a:p>
          <a:p>
            <a:pPr marL="0" indent="0">
              <a:buNone/>
            </a:pPr>
            <a:endParaRPr lang="en-GB" sz="3150" dirty="0"/>
          </a:p>
          <a:p>
            <a:pPr marL="0" indent="0">
              <a:buNone/>
            </a:pPr>
            <a:r>
              <a:rPr lang="en-GB" sz="3150" dirty="0"/>
              <a:t>Purpose trusts/charitable trusts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41490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391026" y="1792627"/>
            <a:ext cx="8530553" cy="5539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defRPr/>
            </a:pPr>
            <a:endParaRPr lang="en-GB" sz="3000" b="1" dirty="0">
              <a:latin typeface="+mn-lt"/>
            </a:endParaRPr>
          </a:p>
        </p:txBody>
      </p:sp>
      <p:sp>
        <p:nvSpPr>
          <p:cNvPr id="9" name="Subtitle 4"/>
          <p:cNvSpPr txBox="1">
            <a:spLocks/>
          </p:cNvSpPr>
          <p:nvPr/>
        </p:nvSpPr>
        <p:spPr>
          <a:xfrm>
            <a:off x="593122" y="2069626"/>
            <a:ext cx="5001974" cy="114640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100" dirty="0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5746729"/>
            <a:ext cx="9144000" cy="246664"/>
          </a:xfrm>
          <a:solidFill>
            <a:srgbClr val="A50034"/>
          </a:solidFill>
        </p:spPr>
        <p:txBody>
          <a:bodyPr/>
          <a:lstStyle/>
          <a:p>
            <a:pPr algn="ctr"/>
            <a:endParaRPr lang="en-GB" sz="1050" b="1" dirty="0">
              <a:solidFill>
                <a:srgbClr val="898989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93123" y="1988527"/>
            <a:ext cx="7957753" cy="33171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300" b="1" dirty="0"/>
              <a:t>Breaking the Trust- Information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sz="2700" b="1" dirty="0"/>
              <a:t>Freezing orders</a:t>
            </a:r>
          </a:p>
          <a:p>
            <a:pPr marL="0" indent="0">
              <a:buNone/>
            </a:pPr>
            <a:endParaRPr lang="en-GB" sz="2700" b="1" dirty="0"/>
          </a:p>
          <a:p>
            <a:pPr marL="0" indent="0">
              <a:buNone/>
            </a:pPr>
            <a:r>
              <a:rPr lang="en-GB" sz="2700" b="1" dirty="0"/>
              <a:t>Disclosure/Norwich </a:t>
            </a:r>
            <a:r>
              <a:rPr lang="en-GB" sz="2700" b="1" dirty="0" err="1"/>
              <a:t>Pharmacal</a:t>
            </a:r>
            <a:r>
              <a:rPr lang="en-GB" sz="2700" b="1" dirty="0"/>
              <a:t>/Bankers’ Trust Orders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62119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391025" y="1834646"/>
            <a:ext cx="8530553" cy="5539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defRPr/>
            </a:pPr>
            <a:r>
              <a:rPr lang="en-GB" sz="3300" b="1" dirty="0">
                <a:latin typeface="+mn-lt"/>
              </a:rPr>
              <a:t>Breaking the Trust</a:t>
            </a:r>
          </a:p>
        </p:txBody>
      </p:sp>
      <p:sp>
        <p:nvSpPr>
          <p:cNvPr id="9" name="Subtitle 4"/>
          <p:cNvSpPr txBox="1">
            <a:spLocks/>
          </p:cNvSpPr>
          <p:nvPr/>
        </p:nvSpPr>
        <p:spPr>
          <a:xfrm>
            <a:off x="607268" y="2921284"/>
            <a:ext cx="7430802" cy="114640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14313" lvl="1" indent="-214313" algn="just">
              <a:spcBef>
                <a:spcPts val="450"/>
              </a:spcBef>
              <a:spcAft>
                <a:spcPts val="450"/>
              </a:spcAft>
              <a:defRPr/>
            </a:pPr>
            <a:endParaRPr lang="en-GB" b="1" dirty="0">
              <a:solidFill>
                <a:srgbClr val="A50034"/>
              </a:solidFill>
              <a:cs typeface="Arial" pitchFamily="34" charset="0"/>
            </a:endParaRP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5746729"/>
            <a:ext cx="9144000" cy="246664"/>
          </a:xfrm>
          <a:solidFill>
            <a:srgbClr val="A50034"/>
          </a:solidFill>
        </p:spPr>
        <p:txBody>
          <a:bodyPr/>
          <a:lstStyle/>
          <a:p>
            <a:pPr algn="ctr"/>
            <a:r>
              <a:rPr lang="en-GB" sz="1050" b="1" dirty="0">
                <a:solidFill>
                  <a:srgbClr val="898989"/>
                </a:solidFill>
              </a:rPr>
              <a:t>www.moonbeever.com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190" y="2388644"/>
            <a:ext cx="3598222" cy="4108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6696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391026" y="1834886"/>
            <a:ext cx="8530553" cy="5539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defRPr/>
            </a:pPr>
            <a:endParaRPr lang="en-GB" sz="3000" b="1" dirty="0">
              <a:latin typeface="+mn-lt"/>
            </a:endParaRPr>
          </a:p>
        </p:txBody>
      </p:sp>
      <p:sp>
        <p:nvSpPr>
          <p:cNvPr id="9" name="Subtitle 4"/>
          <p:cNvSpPr txBox="1">
            <a:spLocks/>
          </p:cNvSpPr>
          <p:nvPr/>
        </p:nvSpPr>
        <p:spPr>
          <a:xfrm>
            <a:off x="391027" y="2530700"/>
            <a:ext cx="7863287" cy="2639058"/>
          </a:xfrm>
          <a:prstGeom prst="rect">
            <a:avLst/>
          </a:prstGeom>
        </p:spPr>
        <p:txBody>
          <a:bodyPr vert="horz" lIns="68580" tIns="34290" rIns="68580" bIns="3429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just">
              <a:spcBef>
                <a:spcPts val="450"/>
              </a:spcBef>
              <a:spcAft>
                <a:spcPts val="450"/>
              </a:spcAft>
              <a:buNone/>
              <a:defRPr/>
            </a:pPr>
            <a:endParaRPr lang="en-GB" b="1" dirty="0">
              <a:solidFill>
                <a:srgbClr val="A50034"/>
              </a:solidFill>
              <a:cs typeface="Arial" pitchFamily="34" charset="0"/>
            </a:endParaRPr>
          </a:p>
          <a:p>
            <a:pPr marL="0" lvl="1" indent="0" algn="just">
              <a:spcBef>
                <a:spcPts val="450"/>
              </a:spcBef>
              <a:spcAft>
                <a:spcPts val="450"/>
              </a:spcAft>
              <a:buNone/>
              <a:defRPr/>
            </a:pPr>
            <a:endParaRPr lang="en-GB" b="1" dirty="0">
              <a:solidFill>
                <a:srgbClr val="A50034"/>
              </a:solidFill>
              <a:cs typeface="Arial" pitchFamily="34" charset="0"/>
            </a:endParaRPr>
          </a:p>
          <a:p>
            <a:pPr marL="0" lvl="1" indent="0" algn="just">
              <a:spcBef>
                <a:spcPts val="450"/>
              </a:spcBef>
              <a:spcAft>
                <a:spcPts val="450"/>
              </a:spcAft>
              <a:buNone/>
              <a:defRPr/>
            </a:pPr>
            <a:endParaRPr lang="en-GB" b="1" dirty="0">
              <a:solidFill>
                <a:srgbClr val="A50034"/>
              </a:solidFill>
              <a:cs typeface="Arial" pitchFamily="34" charset="0"/>
            </a:endParaRPr>
          </a:p>
          <a:p>
            <a:pPr marL="0" lvl="1" indent="0" algn="just">
              <a:spcBef>
                <a:spcPts val="450"/>
              </a:spcBef>
              <a:spcAft>
                <a:spcPts val="450"/>
              </a:spcAft>
              <a:buNone/>
              <a:defRPr/>
            </a:pPr>
            <a:endParaRPr lang="en-GB" b="1" dirty="0">
              <a:solidFill>
                <a:srgbClr val="A50034"/>
              </a:solidFill>
              <a:cs typeface="Arial" pitchFamily="34" charset="0"/>
            </a:endParaRPr>
          </a:p>
          <a:p>
            <a:pPr marL="0" lvl="1" indent="0" algn="just">
              <a:spcBef>
                <a:spcPts val="450"/>
              </a:spcBef>
              <a:spcAft>
                <a:spcPts val="450"/>
              </a:spcAft>
              <a:buNone/>
              <a:defRPr/>
            </a:pPr>
            <a:endParaRPr lang="en-GB" b="1" dirty="0">
              <a:solidFill>
                <a:srgbClr val="A50034"/>
              </a:solidFill>
              <a:cs typeface="Arial" pitchFamily="34" charset="0"/>
            </a:endParaRPr>
          </a:p>
          <a:p>
            <a:pPr marL="0" lvl="1" indent="0" algn="just">
              <a:spcBef>
                <a:spcPts val="450"/>
              </a:spcBef>
              <a:spcAft>
                <a:spcPts val="450"/>
              </a:spcAft>
              <a:buNone/>
              <a:defRPr/>
            </a:pPr>
            <a:r>
              <a:rPr lang="en-GB" b="1" dirty="0">
                <a:solidFill>
                  <a:srgbClr val="A50034"/>
                </a:solidFill>
                <a:cs typeface="Arial" pitchFamily="34" charset="0"/>
              </a:rPr>
              <a:t>	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62708" y="2388884"/>
            <a:ext cx="7800242" cy="290381"/>
          </a:xfrm>
        </p:spPr>
        <p:txBody>
          <a:bodyPr>
            <a:noAutofit/>
          </a:bodyPr>
          <a:lstStyle/>
          <a:p>
            <a:br>
              <a:rPr lang="en-GB" b="1" dirty="0"/>
            </a:br>
            <a:r>
              <a:rPr lang="en-GB" b="1" dirty="0"/>
              <a:t>UK Legislation &amp; Approach Historic &amp; New</a:t>
            </a:r>
            <a:br>
              <a:rPr lang="en-GB" b="1" dirty="0"/>
            </a:b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18392" y="2811073"/>
            <a:ext cx="7886700" cy="3263504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r>
              <a:rPr lang="en-GB" sz="2700" dirty="0"/>
              <a:t>Insolvency Act 1986 –s423</a:t>
            </a:r>
          </a:p>
          <a:p>
            <a:r>
              <a:rPr lang="en-GB" sz="2700" dirty="0"/>
              <a:t>Criminal Finances Act 2017 </a:t>
            </a:r>
          </a:p>
          <a:p>
            <a:r>
              <a:rPr lang="en-GB" sz="2700" dirty="0"/>
              <a:t>Transparency</a:t>
            </a:r>
          </a:p>
          <a:p>
            <a:r>
              <a:rPr lang="en-GB" sz="2700" dirty="0"/>
              <a:t>Fourth Anti-Money Laundering Directive.</a:t>
            </a:r>
          </a:p>
          <a:p>
            <a:r>
              <a:rPr lang="en-GB" sz="2700" dirty="0"/>
              <a:t>HM Revenue &amp; Customs 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solidFill>
            <a:srgbClr val="A50034"/>
          </a:solidFill>
        </p:spPr>
        <p:txBody>
          <a:bodyPr/>
          <a:lstStyle/>
          <a:p>
            <a:pPr algn="ctr"/>
            <a:r>
              <a:rPr lang="en-GB" sz="1050" b="1" dirty="0">
                <a:solidFill>
                  <a:srgbClr val="898989"/>
                </a:solidFill>
              </a:rPr>
              <a:t>www.moonbeever.com</a:t>
            </a:r>
          </a:p>
        </p:txBody>
      </p:sp>
    </p:spTree>
    <p:extLst>
      <p:ext uri="{BB962C8B-B14F-4D97-AF65-F5344CB8AC3E}">
        <p14:creationId xmlns:p14="http://schemas.microsoft.com/office/powerpoint/2010/main" val="12846297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 txBox="1">
            <a:spLocks/>
          </p:cNvSpPr>
          <p:nvPr/>
        </p:nvSpPr>
        <p:spPr>
          <a:xfrm>
            <a:off x="391026" y="1834886"/>
            <a:ext cx="8530553" cy="553998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lnSpc>
                <a:spcPct val="100000"/>
              </a:lnSpc>
              <a:defRPr/>
            </a:pPr>
            <a:endParaRPr lang="en-GB" sz="3000" b="1" dirty="0">
              <a:latin typeface="+mn-lt"/>
            </a:endParaRPr>
          </a:p>
          <a:p>
            <a:pPr lvl="0" algn="ctr">
              <a:lnSpc>
                <a:spcPct val="100000"/>
              </a:lnSpc>
              <a:defRPr/>
            </a:pPr>
            <a:endParaRPr lang="en-GB" sz="3000" b="1" dirty="0">
              <a:latin typeface="+mn-lt"/>
            </a:endParaRPr>
          </a:p>
          <a:p>
            <a:pPr lvl="0" algn="ctr">
              <a:lnSpc>
                <a:spcPct val="100000"/>
              </a:lnSpc>
              <a:defRPr/>
            </a:pPr>
            <a:endParaRPr lang="en-GB" sz="3000" b="1" dirty="0">
              <a:latin typeface="+mn-lt"/>
            </a:endParaRPr>
          </a:p>
          <a:p>
            <a:pPr lvl="0" algn="ctr">
              <a:lnSpc>
                <a:spcPct val="100000"/>
              </a:lnSpc>
              <a:defRPr/>
            </a:pPr>
            <a:endParaRPr lang="en-GB" sz="3000" b="1" dirty="0">
              <a:latin typeface="+mn-lt"/>
            </a:endParaRPr>
          </a:p>
          <a:p>
            <a:pPr lvl="0" algn="ctr">
              <a:lnSpc>
                <a:spcPct val="100000"/>
              </a:lnSpc>
              <a:defRPr/>
            </a:pPr>
            <a:endParaRPr lang="en-GB" sz="3000" b="1" dirty="0">
              <a:latin typeface="+mn-lt"/>
            </a:endParaRPr>
          </a:p>
          <a:p>
            <a:pPr lvl="0" algn="ctr">
              <a:lnSpc>
                <a:spcPct val="100000"/>
              </a:lnSpc>
              <a:defRPr/>
            </a:pPr>
            <a:r>
              <a:rPr lang="en-GB" sz="3300" b="1" dirty="0">
                <a:latin typeface="+mn-lt"/>
              </a:rPr>
              <a:t>FOLLOW THE MONEY!</a:t>
            </a:r>
          </a:p>
          <a:p>
            <a:pPr lvl="0" algn="ctr">
              <a:lnSpc>
                <a:spcPct val="100000"/>
              </a:lnSpc>
              <a:defRPr/>
            </a:pPr>
            <a:endParaRPr lang="en-GB" sz="3000" b="1" dirty="0">
              <a:latin typeface="+mn-lt"/>
            </a:endParaRPr>
          </a:p>
          <a:p>
            <a:pPr lvl="0" algn="ctr">
              <a:lnSpc>
                <a:spcPct val="100000"/>
              </a:lnSpc>
              <a:defRPr/>
            </a:pPr>
            <a:endParaRPr lang="en-GB" sz="3000" b="1" dirty="0">
              <a:latin typeface="+mn-lt"/>
            </a:endParaRPr>
          </a:p>
          <a:p>
            <a:pPr lvl="0" algn="ctr">
              <a:lnSpc>
                <a:spcPct val="100000"/>
              </a:lnSpc>
              <a:defRPr/>
            </a:pPr>
            <a:endParaRPr lang="en-GB" sz="3000" b="1" dirty="0">
              <a:latin typeface="+mn-lt"/>
            </a:endParaRPr>
          </a:p>
          <a:p>
            <a:pPr lvl="0" algn="ctr">
              <a:lnSpc>
                <a:spcPct val="100000"/>
              </a:lnSpc>
              <a:defRPr/>
            </a:pPr>
            <a:endParaRPr lang="en-GB" sz="3000" b="1" dirty="0">
              <a:latin typeface="+mn-lt"/>
            </a:endParaRPr>
          </a:p>
          <a:p>
            <a:pPr lvl="0" algn="ctr">
              <a:lnSpc>
                <a:spcPct val="100000"/>
              </a:lnSpc>
              <a:defRPr/>
            </a:pPr>
            <a:endParaRPr lang="en-GB" sz="3000" b="1" dirty="0">
              <a:latin typeface="+mn-lt"/>
            </a:endParaRPr>
          </a:p>
        </p:txBody>
      </p:sp>
      <p:sp>
        <p:nvSpPr>
          <p:cNvPr id="9" name="Subtitle 4"/>
          <p:cNvSpPr txBox="1">
            <a:spLocks/>
          </p:cNvSpPr>
          <p:nvPr/>
        </p:nvSpPr>
        <p:spPr>
          <a:xfrm>
            <a:off x="391026" y="2472583"/>
            <a:ext cx="7745899" cy="2585689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2100" b="1" dirty="0">
              <a:solidFill>
                <a:srgbClr val="A50034"/>
              </a:solidFill>
              <a:cs typeface="Arial" pitchFamily="34" charset="0"/>
            </a:endParaRPr>
          </a:p>
          <a:p>
            <a:pPr marL="0" indent="0">
              <a:buNone/>
            </a:pPr>
            <a:endParaRPr lang="en-US" sz="2100" dirty="0"/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5754087"/>
            <a:ext cx="9144000" cy="246664"/>
          </a:xfrm>
          <a:solidFill>
            <a:srgbClr val="A50034"/>
          </a:solidFill>
        </p:spPr>
        <p:txBody>
          <a:bodyPr/>
          <a:lstStyle/>
          <a:p>
            <a:pPr algn="ctr"/>
            <a:r>
              <a:rPr lang="en-GB" sz="1050" b="1" dirty="0">
                <a:solidFill>
                  <a:srgbClr val="898989"/>
                </a:solidFill>
              </a:rPr>
              <a:t>www.moonbeever.com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288" y="2388884"/>
            <a:ext cx="6557421" cy="4276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65669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685800" y="1844675"/>
            <a:ext cx="7772400" cy="1470025"/>
          </a:xfrm>
        </p:spPr>
        <p:txBody>
          <a:bodyPr/>
          <a:lstStyle/>
          <a:p>
            <a:pPr eaLnBrk="1" hangingPunct="1"/>
            <a:r>
              <a:rPr lang="en-US" b="1" dirty="0"/>
              <a:t>An Irish Perspective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2413" y="3465319"/>
            <a:ext cx="8647112" cy="175260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3600" b="1" dirty="0"/>
              <a:t>Michael Murphy</a:t>
            </a:r>
            <a:br>
              <a:rPr lang="en-US" sz="3600" b="1" dirty="0"/>
            </a:br>
            <a:r>
              <a:rPr lang="en-US" sz="3600" b="1" dirty="0"/>
              <a:t>Partner, Insolvency and Restructuring</a:t>
            </a:r>
          </a:p>
          <a:p>
            <a:pPr>
              <a:defRPr/>
            </a:pPr>
            <a:r>
              <a:rPr lang="en-US" sz="3600" b="1" dirty="0"/>
              <a:t>McCann FitzGerald</a:t>
            </a:r>
            <a:endParaRPr lang="en-US" sz="3600" dirty="0"/>
          </a:p>
          <a:p>
            <a:pPr>
              <a:defRPr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764873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Court Appointed Receiver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IE" dirty="0"/>
              <a:t>Powerful tool</a:t>
            </a:r>
          </a:p>
          <a:p>
            <a:r>
              <a:rPr lang="en-IE" dirty="0"/>
              <a:t>Discretionary remedy</a:t>
            </a:r>
          </a:p>
          <a:p>
            <a:r>
              <a:rPr lang="en-IE" dirty="0"/>
              <a:t>Powers tailored to specific circumstances of each case</a:t>
            </a:r>
          </a:p>
          <a:p>
            <a:r>
              <a:rPr lang="en-IE" dirty="0"/>
              <a:t>Court appointed officer. Interference with powers contempt of Court</a:t>
            </a:r>
          </a:p>
        </p:txBody>
      </p:sp>
    </p:spTree>
    <p:extLst>
      <p:ext uri="{BB962C8B-B14F-4D97-AF65-F5344CB8AC3E}">
        <p14:creationId xmlns:p14="http://schemas.microsoft.com/office/powerpoint/2010/main" val="1235320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Winding up of Foreign Companies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IE" dirty="0"/>
              <a:t>Jurisdiction extends to both European and non-European companies and to partnerships</a:t>
            </a:r>
          </a:p>
          <a:p>
            <a:r>
              <a:rPr lang="en-IE" dirty="0" err="1"/>
              <a:t>COMI</a:t>
            </a:r>
            <a:r>
              <a:rPr lang="en-IE" dirty="0"/>
              <a:t> must be within the State</a:t>
            </a:r>
          </a:p>
          <a:p>
            <a:r>
              <a:rPr lang="en-IE" dirty="0"/>
              <a:t>Test</a:t>
            </a:r>
          </a:p>
          <a:p>
            <a:pPr marL="0" indent="0">
              <a:buNone/>
            </a:pPr>
            <a:r>
              <a:rPr lang="en-IE" dirty="0"/>
              <a:t>	- unable to pay its debts or just and equitable 	  that the Company be wound up</a:t>
            </a:r>
          </a:p>
        </p:txBody>
      </p:sp>
    </p:spTree>
    <p:extLst>
      <p:ext uri="{BB962C8B-B14F-4D97-AF65-F5344CB8AC3E}">
        <p14:creationId xmlns:p14="http://schemas.microsoft.com/office/powerpoint/2010/main" val="28795300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Consequences of winding up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IE" dirty="0"/>
              <a:t>Liability of shareholders and related companies</a:t>
            </a:r>
          </a:p>
          <a:p>
            <a:pPr marL="0" indent="0">
              <a:buNone/>
            </a:pPr>
            <a:r>
              <a:rPr lang="en-IE" dirty="0"/>
              <a:t>	- pooling and contribution orders</a:t>
            </a:r>
          </a:p>
          <a:p>
            <a:pPr marL="0" indent="0">
              <a:buNone/>
            </a:pPr>
            <a:r>
              <a:rPr lang="en-IE" dirty="0"/>
              <a:t>	- piercing the corporate veil</a:t>
            </a:r>
          </a:p>
          <a:p>
            <a:r>
              <a:rPr lang="en-IE" dirty="0"/>
              <a:t>Set aside provision</a:t>
            </a:r>
          </a:p>
          <a:p>
            <a:pPr marL="0" indent="0">
              <a:buNone/>
            </a:pPr>
            <a:r>
              <a:rPr lang="en-IE" dirty="0"/>
              <a:t>	- unfair preference</a:t>
            </a:r>
          </a:p>
          <a:p>
            <a:pPr marL="0" indent="0">
              <a:buNone/>
            </a:pPr>
            <a:r>
              <a:rPr lang="en-IE" dirty="0"/>
              <a:t>	- fraudulent dispositions</a:t>
            </a:r>
          </a:p>
          <a:p>
            <a:r>
              <a:rPr lang="en-IE" dirty="0"/>
              <a:t>Potential liability of directors</a:t>
            </a:r>
          </a:p>
          <a:p>
            <a:pPr marL="0" indent="0">
              <a:buNone/>
            </a:pPr>
            <a:r>
              <a:rPr lang="en-IE" dirty="0"/>
              <a:t>	- reckless and fraudulent trading</a:t>
            </a:r>
          </a:p>
          <a:p>
            <a:pPr marL="0" indent="0">
              <a:buNone/>
            </a:pPr>
            <a:r>
              <a:rPr lang="en-IE" dirty="0"/>
              <a:t>	- disqualification and restriction proceedings</a:t>
            </a:r>
          </a:p>
        </p:txBody>
      </p:sp>
    </p:spTree>
    <p:extLst>
      <p:ext uri="{BB962C8B-B14F-4D97-AF65-F5344CB8AC3E}">
        <p14:creationId xmlns:p14="http://schemas.microsoft.com/office/powerpoint/2010/main" val="15247268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/>
              <a:t>Other Remedies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IE" dirty="0"/>
              <a:t>Share receiver as a tool to appoint nominees to the boards of companies</a:t>
            </a:r>
          </a:p>
          <a:p>
            <a:r>
              <a:rPr lang="en-IE" dirty="0"/>
              <a:t>Asset freezing or </a:t>
            </a:r>
            <a:r>
              <a:rPr lang="en-IE" dirty="0" err="1"/>
              <a:t>mareva</a:t>
            </a:r>
            <a:r>
              <a:rPr lang="en-IE" dirty="0"/>
              <a:t> injunction</a:t>
            </a:r>
          </a:p>
          <a:p>
            <a:pPr marL="0" indent="0">
              <a:buNone/>
            </a:pPr>
            <a:r>
              <a:rPr lang="en-IE" dirty="0"/>
              <a:t>	- Identify assets in Ireland or susceptible to an Irish Court order</a:t>
            </a:r>
          </a:p>
          <a:p>
            <a:pPr marL="0" indent="0">
              <a:buNone/>
            </a:pPr>
            <a:r>
              <a:rPr lang="en-IE" dirty="0"/>
              <a:t>	- Risk assets will be dissipated</a:t>
            </a:r>
          </a:p>
          <a:p>
            <a:pPr marL="0" indent="0">
              <a:buNone/>
            </a:pPr>
            <a:r>
              <a:rPr lang="en-IE" dirty="0"/>
              <a:t>	- Indicators of dishonesty powerful</a:t>
            </a:r>
          </a:p>
          <a:p>
            <a:pPr marL="0" indent="0">
              <a:buNone/>
            </a:pPr>
            <a:r>
              <a:rPr lang="en-IE" dirty="0"/>
              <a:t>	- Full disclosure</a:t>
            </a:r>
          </a:p>
          <a:p>
            <a:r>
              <a:rPr lang="en-IE" dirty="0"/>
              <a:t>Discovery and cross examination in aid of execution</a:t>
            </a:r>
          </a:p>
          <a:p>
            <a:pPr marL="0" indent="0">
              <a:buNone/>
            </a:pPr>
            <a:endParaRPr lang="en-IE" dirty="0"/>
          </a:p>
        </p:txBody>
      </p:sp>
    </p:spTree>
    <p:extLst>
      <p:ext uri="{BB962C8B-B14F-4D97-AF65-F5344CB8AC3E}">
        <p14:creationId xmlns:p14="http://schemas.microsoft.com/office/powerpoint/2010/main" val="1158810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1037</Words>
  <Application>Microsoft Office PowerPoint</Application>
  <PresentationFormat>Affichage à l'écran (4:3)</PresentationFormat>
  <Paragraphs>205</Paragraphs>
  <Slides>28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4" baseType="lpstr">
      <vt:lpstr>Arial</vt:lpstr>
      <vt:lpstr>Calibri</vt:lpstr>
      <vt:lpstr>David</vt:lpstr>
      <vt:lpstr>Times New Roman</vt:lpstr>
      <vt:lpstr>Wingdings 2</vt:lpstr>
      <vt:lpstr>Office Theme</vt:lpstr>
      <vt:lpstr>Break-out-session II. How to crack down on  offshore companies</vt:lpstr>
      <vt:lpstr>How to crack down on offshore companies</vt:lpstr>
      <vt:lpstr>Présentation PowerPoint</vt:lpstr>
      <vt:lpstr>Uses of Off-Shore Companies </vt:lpstr>
      <vt:lpstr>Some illegal reasons for the establishment of an offshore company</vt:lpstr>
      <vt:lpstr> Popular Tax Shelters</vt:lpstr>
      <vt:lpstr> Popular Tax Shelters</vt:lpstr>
      <vt:lpstr>Non-Domiciled status in the UK</vt:lpstr>
      <vt:lpstr>Raymond W.Baker:  Off Shore Banking is ugly !</vt:lpstr>
      <vt:lpstr>Présentation PowerPoint</vt:lpstr>
      <vt:lpstr>Registered Agent</vt:lpstr>
      <vt:lpstr>The Agent Best Profit – keep mail</vt:lpstr>
      <vt:lpstr>How to deal with the phenomenon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 UK Legislation &amp; Approach Historic &amp; New </vt:lpstr>
      <vt:lpstr>Présentation PowerPoint</vt:lpstr>
      <vt:lpstr>An Irish Perspective</vt:lpstr>
      <vt:lpstr>Court Appointed Receiver</vt:lpstr>
      <vt:lpstr>Winding up of Foreign Companies</vt:lpstr>
      <vt:lpstr>Consequences of winding up</vt:lpstr>
      <vt:lpstr>Other Remedies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Emmanuelle Inacio</cp:lastModifiedBy>
  <cp:revision>34</cp:revision>
  <cp:lastPrinted>2012-12-11T14:08:32Z</cp:lastPrinted>
  <dcterms:created xsi:type="dcterms:W3CDTF">2012-03-12T16:08:15Z</dcterms:created>
  <dcterms:modified xsi:type="dcterms:W3CDTF">2018-10-03T07:06:41Z</dcterms:modified>
</cp:coreProperties>
</file>