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3"/>
  </p:notesMasterIdLst>
  <p:handoutMasterIdLst>
    <p:handoutMasterId r:id="rId64"/>
  </p:handoutMasterIdLst>
  <p:sldIdLst>
    <p:sldId id="288" r:id="rId2"/>
    <p:sldId id="277" r:id="rId3"/>
    <p:sldId id="281" r:id="rId4"/>
    <p:sldId id="258" r:id="rId5"/>
    <p:sldId id="283" r:id="rId6"/>
    <p:sldId id="290"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04" r:id="rId20"/>
    <p:sldId id="263" r:id="rId21"/>
    <p:sldId id="262" r:id="rId22"/>
    <p:sldId id="316" r:id="rId23"/>
    <p:sldId id="317" r:id="rId24"/>
    <p:sldId id="318" r:id="rId25"/>
    <p:sldId id="319" r:id="rId26"/>
    <p:sldId id="320" r:id="rId27"/>
    <p:sldId id="291" r:id="rId28"/>
    <p:sldId id="321" r:id="rId29"/>
    <p:sldId id="322" r:id="rId30"/>
    <p:sldId id="323" r:id="rId31"/>
    <p:sldId id="324" r:id="rId32"/>
    <p:sldId id="325" r:id="rId33"/>
    <p:sldId id="326" r:id="rId34"/>
    <p:sldId id="327" r:id="rId35"/>
    <p:sldId id="282" r:id="rId36"/>
    <p:sldId id="328" r:id="rId37"/>
    <p:sldId id="329" r:id="rId38"/>
    <p:sldId id="330" r:id="rId39"/>
    <p:sldId id="285" r:id="rId40"/>
    <p:sldId id="261" r:id="rId41"/>
    <p:sldId id="331" r:id="rId42"/>
    <p:sldId id="265" r:id="rId43"/>
    <p:sldId id="332" r:id="rId44"/>
    <p:sldId id="264" r:id="rId45"/>
    <p:sldId id="278" r:id="rId46"/>
    <p:sldId id="266" r:id="rId47"/>
    <p:sldId id="267" r:id="rId48"/>
    <p:sldId id="269" r:id="rId49"/>
    <p:sldId id="271" r:id="rId50"/>
    <p:sldId id="272" r:id="rId51"/>
    <p:sldId id="333" r:id="rId52"/>
    <p:sldId id="273" r:id="rId53"/>
    <p:sldId id="279" r:id="rId54"/>
    <p:sldId id="334" r:id="rId55"/>
    <p:sldId id="274" r:id="rId56"/>
    <p:sldId id="275" r:id="rId57"/>
    <p:sldId id="284" r:id="rId58"/>
    <p:sldId id="276" r:id="rId59"/>
    <p:sldId id="286" r:id="rId60"/>
    <p:sldId id="289" r:id="rId61"/>
    <p:sldId id="287" r:id="rId62"/>
  </p:sldIdLst>
  <p:sldSz cx="9144000" cy="6858000" type="screen4x3"/>
  <p:notesSz cx="7099300" cy="10234613"/>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662"/>
    <p:restoredTop sz="94740"/>
  </p:normalViewPr>
  <p:slideViewPr>
    <p:cSldViewPr snapToGrid="0" snapToObjects="1">
      <p:cViewPr varScale="1">
        <p:scale>
          <a:sx n="63" d="100"/>
          <a:sy n="63" d="100"/>
        </p:scale>
        <p:origin x="92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600" b="0" i="0" u="none" strike="noStrike" kern="1200" spc="0" baseline="0">
                <a:solidFill>
                  <a:schemeClr val="accent1">
                    <a:lumMod val="50000"/>
                  </a:schemeClr>
                </a:solidFill>
                <a:latin typeface="Arial" panose="020B0604020202020204" pitchFamily="34" charset="0"/>
                <a:ea typeface="+mn-ea"/>
                <a:cs typeface="Arial" panose="020B0604020202020204" pitchFamily="34" charset="0"/>
              </a:defRPr>
            </a:pPr>
            <a:r>
              <a:rPr lang="nl-NL" sz="1600">
                <a:solidFill>
                  <a:schemeClr val="accent1">
                    <a:lumMod val="50000"/>
                  </a:schemeClr>
                </a:solidFill>
                <a:latin typeface="Arial" panose="020B0604020202020204" pitchFamily="34" charset="0"/>
                <a:cs typeface="Arial" panose="020B0604020202020204" pitchFamily="34" charset="0"/>
              </a:rPr>
              <a:t>Market Capitalization (USD billion)</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accent1">
                  <a:lumMod val="50000"/>
                </a:schemeClr>
              </a:solidFill>
              <a:latin typeface="Arial" panose="020B0604020202020204" pitchFamily="34" charset="0"/>
              <a:ea typeface="+mn-ea"/>
              <a:cs typeface="Arial" panose="020B0604020202020204" pitchFamily="34" charset="0"/>
            </a:defRPr>
          </a:pPr>
          <a:endParaRPr lang="fr-FR"/>
        </a:p>
      </c:txPr>
    </c:title>
    <c:autoTitleDeleted val="0"/>
    <c:plotArea>
      <c:layout/>
      <c:barChart>
        <c:barDir val="bar"/>
        <c:grouping val="clustered"/>
        <c:varyColors val="0"/>
        <c:ser>
          <c:idx val="0"/>
          <c:order val="0"/>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Sheet1!$D$6:$D$15</c:f>
              <c:strCache>
                <c:ptCount val="10"/>
                <c:pt idx="0">
                  <c:v>Bitcoin</c:v>
                </c:pt>
                <c:pt idx="1">
                  <c:v>Etherium</c:v>
                </c:pt>
                <c:pt idx="2">
                  <c:v>XPR (Ripple)</c:v>
                </c:pt>
                <c:pt idx="3">
                  <c:v>Bitcoin Cash</c:v>
                </c:pt>
                <c:pt idx="4">
                  <c:v>Stellar</c:v>
                </c:pt>
                <c:pt idx="5">
                  <c:v>EOS</c:v>
                </c:pt>
                <c:pt idx="6">
                  <c:v>Litecoin</c:v>
                </c:pt>
                <c:pt idx="7">
                  <c:v>Cardano</c:v>
                </c:pt>
                <c:pt idx="8">
                  <c:v>Tether</c:v>
                </c:pt>
                <c:pt idx="9">
                  <c:v>Monero</c:v>
                </c:pt>
              </c:strCache>
            </c:strRef>
          </c:cat>
          <c:val>
            <c:numRef>
              <c:f>Sheet1!$E$6:$E$15</c:f>
              <c:numCache>
                <c:formatCode>General</c:formatCode>
                <c:ptCount val="10"/>
                <c:pt idx="0">
                  <c:v>104.5</c:v>
                </c:pt>
                <c:pt idx="1">
                  <c:v>27</c:v>
                </c:pt>
                <c:pt idx="2">
                  <c:v>10.5</c:v>
                </c:pt>
                <c:pt idx="3">
                  <c:v>8.6</c:v>
                </c:pt>
                <c:pt idx="4">
                  <c:v>4</c:v>
                </c:pt>
                <c:pt idx="5">
                  <c:v>4</c:v>
                </c:pt>
                <c:pt idx="6">
                  <c:v>3</c:v>
                </c:pt>
                <c:pt idx="7">
                  <c:v>2.4</c:v>
                </c:pt>
                <c:pt idx="8">
                  <c:v>2.4</c:v>
                </c:pt>
                <c:pt idx="9">
                  <c:v>1.3</c:v>
                </c:pt>
              </c:numCache>
            </c:numRef>
          </c:val>
          <c:extLst>
            <c:ext xmlns:c16="http://schemas.microsoft.com/office/drawing/2014/chart" uri="{C3380CC4-5D6E-409C-BE32-E72D297353CC}">
              <c16:uniqueId val="{00000000-2A04-4FA0-9D1F-23EDE5702D0F}"/>
            </c:ext>
          </c:extLst>
        </c:ser>
        <c:dLbls>
          <c:dLblPos val="outEnd"/>
          <c:showLegendKey val="0"/>
          <c:showVal val="1"/>
          <c:showCatName val="0"/>
          <c:showSerName val="0"/>
          <c:showPercent val="0"/>
          <c:showBubbleSize val="0"/>
        </c:dLbls>
        <c:gapWidth val="83"/>
        <c:axId val="321635896"/>
        <c:axId val="311472112"/>
      </c:barChart>
      <c:catAx>
        <c:axId val="3216358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fr-FR"/>
          </a:p>
        </c:txPr>
        <c:crossAx val="311472112"/>
        <c:crosses val="autoZero"/>
        <c:auto val="1"/>
        <c:lblAlgn val="ctr"/>
        <c:lblOffset val="100"/>
        <c:noMultiLvlLbl val="0"/>
      </c:catAx>
      <c:valAx>
        <c:axId val="3114721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accent1">
                    <a:lumMod val="50000"/>
                  </a:schemeClr>
                </a:solidFill>
                <a:latin typeface="+mn-lt"/>
                <a:ea typeface="+mn-ea"/>
                <a:cs typeface="+mn-cs"/>
              </a:defRPr>
            </a:pPr>
            <a:endParaRPr lang="fr-FR"/>
          </a:p>
        </c:txPr>
        <c:crossAx val="3216358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atin typeface="Calibri" pitchFamily="34" charset="0"/>
              </a:defRPr>
            </a:lvl1pPr>
          </a:lstStyle>
          <a:p>
            <a:endParaRPr lang="en-GB" dirty="0"/>
          </a:p>
        </p:txBody>
      </p:sp>
      <p:sp>
        <p:nvSpPr>
          <p:cNvPr id="6147" name="Rectangle 3"/>
          <p:cNvSpPr>
            <a:spLocks noGrp="1" noChangeArrowheads="1"/>
          </p:cNvSpPr>
          <p:nvPr>
            <p:ph type="dt" sz="quarter"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atin typeface="Calibri" pitchFamily="34" charset="0"/>
              </a:defRPr>
            </a:lvl1pPr>
          </a:lstStyle>
          <a:p>
            <a:fld id="{D662CF7D-9659-4857-80BE-6826BF440663}" type="datetimeFigureOut">
              <a:rPr lang="en-GB"/>
              <a:pPr/>
              <a:t>16/10/2018</a:t>
            </a:fld>
            <a:endParaRPr lang="en-GB" dirty="0"/>
          </a:p>
        </p:txBody>
      </p:sp>
      <p:sp>
        <p:nvSpPr>
          <p:cNvPr id="6148" name="Rectangle 4"/>
          <p:cNvSpPr>
            <a:spLocks noGrp="1" noChangeArrowheads="1"/>
          </p:cNvSpPr>
          <p:nvPr>
            <p:ph type="ftr" sz="quarter" idx="2"/>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atin typeface="Calibri" pitchFamily="34" charset="0"/>
              </a:defRPr>
            </a:lvl1pPr>
          </a:lstStyle>
          <a:p>
            <a:endParaRPr lang="en-GB" dirty="0"/>
          </a:p>
        </p:txBody>
      </p:sp>
      <p:sp>
        <p:nvSpPr>
          <p:cNvPr id="6149" name="Rectangle 5"/>
          <p:cNvSpPr>
            <a:spLocks noGrp="1" noChangeArrowheads="1"/>
          </p:cNvSpPr>
          <p:nvPr>
            <p:ph type="sldNum" sz="quarter" idx="3"/>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atin typeface="Calibri" pitchFamily="34" charset="0"/>
              </a:defRPr>
            </a:lvl1pPr>
          </a:lstStyle>
          <a:p>
            <a:fld id="{EB47CDCA-B527-4647-881F-C0C6B5798073}" type="slidenum">
              <a:rPr lang="en-GB"/>
              <a:pPr/>
              <a:t>‹N°›</a:t>
            </a:fld>
            <a:endParaRPr lang="en-GB" dirty="0"/>
          </a:p>
        </p:txBody>
      </p:sp>
    </p:spTree>
    <p:extLst>
      <p:ext uri="{BB962C8B-B14F-4D97-AF65-F5344CB8AC3E}">
        <p14:creationId xmlns:p14="http://schemas.microsoft.com/office/powerpoint/2010/main" val="707728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8BB0F584-8F26-4C27-9A35-E5BEEAE1EBF0}" type="datetimeFigureOut">
              <a:rPr lang="nl-NL" smtClean="0"/>
              <a:pPr/>
              <a:t>16-10-2018</a:t>
            </a:fld>
            <a:endParaRPr lang="nl-NL" dirty="0"/>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nl-NL"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2ECAE942-F0F1-4A63-BD90-6F83A09986A2}" type="slidenum">
              <a:rPr lang="nl-NL" smtClean="0"/>
              <a:pPr/>
              <a:t>‹N°›</a:t>
            </a:fld>
            <a:endParaRPr lang="nl-NL" dirty="0"/>
          </a:p>
        </p:txBody>
      </p:sp>
    </p:spTree>
    <p:extLst>
      <p:ext uri="{BB962C8B-B14F-4D97-AF65-F5344CB8AC3E}">
        <p14:creationId xmlns:p14="http://schemas.microsoft.com/office/powerpoint/2010/main" val="3488134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616569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96FFCC04-492C-403B-9038-BA0E2EE5742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5EDB422-7F2E-44DA-B79F-CA1923B1EC9D}" type="slidenum">
              <a:rPr lang="en-US" altLang="fr-FR" smtClean="0">
                <a:solidFill>
                  <a:prstClr val="black"/>
                </a:solidFill>
              </a:rPr>
              <a:pPr>
                <a:spcBef>
                  <a:spcPct val="0"/>
                </a:spcBef>
              </a:pPr>
              <a:t>8</a:t>
            </a:fld>
            <a:endParaRPr lang="en-US" altLang="fr-FR">
              <a:solidFill>
                <a:prstClr val="black"/>
              </a:solidFill>
            </a:endParaRPr>
          </a:p>
        </p:txBody>
      </p:sp>
      <p:sp>
        <p:nvSpPr>
          <p:cNvPr id="17411" name="Rectangle 2">
            <a:extLst>
              <a:ext uri="{FF2B5EF4-FFF2-40B4-BE49-F238E27FC236}">
                <a16:creationId xmlns:a16="http://schemas.microsoft.com/office/drawing/2014/main" id="{6A40FBBD-2444-494C-8735-E716C0105B58}"/>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45F903E9-3485-48C4-8495-47F7996F71B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a:latin typeface="Arial" panose="020B0604020202020204" pitchFamily="34" charset="0"/>
            </a:endParaRPr>
          </a:p>
        </p:txBody>
      </p:sp>
    </p:spTree>
    <p:extLst>
      <p:ext uri="{BB962C8B-B14F-4D97-AF65-F5344CB8AC3E}">
        <p14:creationId xmlns:p14="http://schemas.microsoft.com/office/powerpoint/2010/main" val="69364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872052A0-7BCE-4DA5-9226-88006C095EF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49B5401-39AA-4DAA-B13C-3EE09BF86DFA}" type="slidenum">
              <a:rPr lang="en-US" altLang="fr-FR" smtClean="0">
                <a:solidFill>
                  <a:prstClr val="black"/>
                </a:solidFill>
              </a:rPr>
              <a:pPr>
                <a:spcBef>
                  <a:spcPct val="0"/>
                </a:spcBef>
              </a:pPr>
              <a:t>9</a:t>
            </a:fld>
            <a:endParaRPr lang="en-US" altLang="fr-FR">
              <a:solidFill>
                <a:prstClr val="black"/>
              </a:solidFill>
            </a:endParaRPr>
          </a:p>
        </p:txBody>
      </p:sp>
      <p:sp>
        <p:nvSpPr>
          <p:cNvPr id="19459" name="Rectangle 2">
            <a:extLst>
              <a:ext uri="{FF2B5EF4-FFF2-40B4-BE49-F238E27FC236}">
                <a16:creationId xmlns:a16="http://schemas.microsoft.com/office/drawing/2014/main" id="{28229BC9-5B36-42EC-99AF-DAD70EDEC365}"/>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3448ADEF-4FA5-4A97-BB1B-F40F2A3B706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a:latin typeface="Arial" panose="020B0604020202020204" pitchFamily="34" charset="0"/>
            </a:endParaRPr>
          </a:p>
        </p:txBody>
      </p:sp>
    </p:spTree>
    <p:extLst>
      <p:ext uri="{BB962C8B-B14F-4D97-AF65-F5344CB8AC3E}">
        <p14:creationId xmlns:p14="http://schemas.microsoft.com/office/powerpoint/2010/main" val="839232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16562A14-159B-4BE0-A9B7-71C9B3B0600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B85ADA6-6B6B-409F-A7D9-B8524B05EDD1}" type="slidenum">
              <a:rPr lang="en-US" altLang="fr-FR" smtClean="0">
                <a:solidFill>
                  <a:prstClr val="black"/>
                </a:solidFill>
              </a:rPr>
              <a:pPr>
                <a:spcBef>
                  <a:spcPct val="0"/>
                </a:spcBef>
              </a:pPr>
              <a:t>10</a:t>
            </a:fld>
            <a:endParaRPr lang="en-US" altLang="fr-FR">
              <a:solidFill>
                <a:prstClr val="black"/>
              </a:solidFill>
            </a:endParaRPr>
          </a:p>
        </p:txBody>
      </p:sp>
      <p:sp>
        <p:nvSpPr>
          <p:cNvPr id="21507" name="Rectangle 2">
            <a:extLst>
              <a:ext uri="{FF2B5EF4-FFF2-40B4-BE49-F238E27FC236}">
                <a16:creationId xmlns:a16="http://schemas.microsoft.com/office/drawing/2014/main" id="{46D0834F-CE4A-4712-9DD5-62FE61BE59FA}"/>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C91F2D2A-EB72-4E4B-96A5-4BEA4E6161F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fr-FR">
              <a:latin typeface="Arial" panose="020B0604020202020204" pitchFamily="34" charset="0"/>
            </a:endParaRPr>
          </a:p>
        </p:txBody>
      </p:sp>
    </p:spTree>
    <p:extLst>
      <p:ext uri="{BB962C8B-B14F-4D97-AF65-F5344CB8AC3E}">
        <p14:creationId xmlns:p14="http://schemas.microsoft.com/office/powerpoint/2010/main" val="1392646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solidFill>
                <a:prstClr val="black"/>
              </a:solidFill>
            </a:endParaRPr>
          </a:p>
        </p:txBody>
      </p:sp>
    </p:spTree>
    <p:extLst>
      <p:ext uri="{BB962C8B-B14F-4D97-AF65-F5344CB8AC3E}">
        <p14:creationId xmlns:p14="http://schemas.microsoft.com/office/powerpoint/2010/main" val="568044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solidFill>
                <a:prstClr val="black"/>
              </a:solidFill>
            </a:endParaRPr>
          </a:p>
        </p:txBody>
      </p:sp>
    </p:spTree>
    <p:extLst>
      <p:ext uri="{BB962C8B-B14F-4D97-AF65-F5344CB8AC3E}">
        <p14:creationId xmlns:p14="http://schemas.microsoft.com/office/powerpoint/2010/main" val="1650676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solidFill>
                <a:prstClr val="black"/>
              </a:solidFill>
            </a:endParaRPr>
          </a:p>
        </p:txBody>
      </p:sp>
    </p:spTree>
    <p:extLst>
      <p:ext uri="{BB962C8B-B14F-4D97-AF65-F5344CB8AC3E}">
        <p14:creationId xmlns:p14="http://schemas.microsoft.com/office/powerpoint/2010/main" val="965547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solidFill>
                <a:prstClr val="black"/>
              </a:solidFill>
            </a:endParaRPr>
          </a:p>
        </p:txBody>
      </p:sp>
    </p:spTree>
    <p:extLst>
      <p:ext uri="{BB962C8B-B14F-4D97-AF65-F5344CB8AC3E}">
        <p14:creationId xmlns:p14="http://schemas.microsoft.com/office/powerpoint/2010/main" val="1376996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solidFill>
                <a:prstClr val="black"/>
              </a:solidFill>
            </a:endParaRPr>
          </a:p>
        </p:txBody>
      </p:sp>
    </p:spTree>
    <p:extLst>
      <p:ext uri="{BB962C8B-B14F-4D97-AF65-F5344CB8AC3E}">
        <p14:creationId xmlns:p14="http://schemas.microsoft.com/office/powerpoint/2010/main" val="13238986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57370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2532187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0947006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0947006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8817689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8817689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8591674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706069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04499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851668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093693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5513457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232581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89959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028075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768136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0646301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9261485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95091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0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27" name="Text Placeholder 2"/>
          <p:cNvSpPr>
            <a:spLocks noGrp="1"/>
          </p:cNvSpPr>
          <p:nvPr>
            <p:ph type="body" idx="1"/>
          </p:nvPr>
        </p:nvSpPr>
        <p:spPr bwMode="auto">
          <a:xfrm>
            <a:off x="457200" y="3027363"/>
            <a:ext cx="8229600" cy="3151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50" r:id="rId1"/>
    <p:sldLayoutId id="2147483649" r:id="rId2"/>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huffingtonpost.com/oliver-r-goodenough/legal-technology-30_b_6603658.html?guccounter=1"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insol-europe.org/publications/eurofenix-past-issues"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hyperlink" Target="https://www.regsol.be/" TargetMode="External"/><Relationship Id="rId5" Type="http://schemas.openxmlformats.org/officeDocument/2006/relationships/hyperlink" Target="http://www.internationallawoffice.com/" TargetMode="External"/><Relationship Id="rId4" Type="http://schemas.openxmlformats.org/officeDocument/2006/relationships/hyperlink" Target="https://www.forbes.com/sites/markcohen1/2017/08/29/global-legal-tech-is-transforming-service-delivery/#34ec9b9d1346"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5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10.png"/><Relationship Id="rId4" Type="http://schemas.openxmlformats.org/officeDocument/2006/relationships/image" Target="../media/image9.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06388" y="1511480"/>
            <a:ext cx="8531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dirty="0">
                <a:latin typeface="Calibri"/>
                <a:cs typeface="Calibri"/>
              </a:rPr>
              <a:t>Our grateful thanks go to our 2018 Annual Congress Sponsors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982" y="1954226"/>
            <a:ext cx="8096036" cy="4903774"/>
          </a:xfrm>
          <a:prstGeom prst="rect">
            <a:avLst/>
          </a:prstGeom>
        </p:spPr>
      </p:pic>
    </p:spTree>
    <p:extLst>
      <p:ext uri="{BB962C8B-B14F-4D97-AF65-F5344CB8AC3E}">
        <p14:creationId xmlns:p14="http://schemas.microsoft.com/office/powerpoint/2010/main" val="1211129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779617"/>
            <a:ext cx="7772400" cy="1672499"/>
          </a:xfrm>
        </p:spPr>
        <p:txBody>
          <a:bodyPr/>
          <a:lstStyle/>
          <a:p>
            <a:pPr>
              <a:spcAft>
                <a:spcPts val="2400"/>
              </a:spcAft>
            </a:pPr>
            <a:r>
              <a:rPr lang="en-GB" sz="4000" b="1" dirty="0"/>
              <a:t>Morning Technical Session</a:t>
            </a:r>
            <a:br>
              <a:rPr lang="en-GB" sz="4000" b="1" dirty="0"/>
            </a:br>
            <a:br>
              <a:rPr lang="en-GB" sz="1000" b="1" dirty="0"/>
            </a:br>
            <a:br>
              <a:rPr lang="en-GB" sz="1000" b="1" dirty="0"/>
            </a:br>
            <a:br>
              <a:rPr lang="en-GB" sz="1000" b="1" dirty="0"/>
            </a:br>
            <a:r>
              <a:rPr lang="en-GB" sz="2400" b="1" dirty="0"/>
              <a:t>Kindly Sponsored By</a:t>
            </a:r>
            <a:endParaRPr lang="en-US" sz="2400" b="1" dirty="0"/>
          </a:p>
        </p:txBody>
      </p:sp>
      <p:sp>
        <p:nvSpPr>
          <p:cNvPr id="7" name="TextBox 6"/>
          <p:cNvSpPr txBox="1">
            <a:spLocks noChangeArrowheads="1"/>
          </p:cNvSpPr>
          <p:nvPr/>
        </p:nvSpPr>
        <p:spPr bwMode="auto">
          <a:xfrm>
            <a:off x="2411413" y="5159278"/>
            <a:ext cx="432117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www.alixpartners.com</a:t>
            </a:r>
            <a:r>
              <a:rPr lang="en-US" sz="1800" dirty="0">
                <a:latin typeface="Verdana" charset="0"/>
                <a:cs typeface="Verdana" charset="0"/>
              </a:rPr>
              <a:t>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3741387"/>
            <a:ext cx="7772400" cy="1128620"/>
          </a:xfrm>
          <a:prstGeom prst="rect">
            <a:avLst/>
          </a:prstGeom>
        </p:spPr>
      </p:pic>
    </p:spTree>
    <p:extLst>
      <p:ext uri="{BB962C8B-B14F-4D97-AF65-F5344CB8AC3E}">
        <p14:creationId xmlns:p14="http://schemas.microsoft.com/office/powerpoint/2010/main" val="2660942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206601"/>
          </a:xfrm>
        </p:spPr>
        <p:txBody>
          <a:bodyPr/>
          <a:lstStyle/>
          <a:p>
            <a:r>
              <a:rPr lang="en-GB" sz="4800" b="1" dirty="0"/>
              <a:t>Opening remarks </a:t>
            </a:r>
            <a:br>
              <a:rPr lang="en-GB" sz="4800" b="1" dirty="0"/>
            </a:br>
            <a:r>
              <a:rPr lang="en-GB" sz="4800" b="1" dirty="0"/>
              <a:t>by the Co-Chairs </a:t>
            </a:r>
            <a:endParaRPr lang="en-US" sz="4800" dirty="0"/>
          </a:p>
        </p:txBody>
      </p:sp>
      <p:sp>
        <p:nvSpPr>
          <p:cNvPr id="3" name="Subtitle 2"/>
          <p:cNvSpPr>
            <a:spLocks noGrp="1"/>
          </p:cNvSpPr>
          <p:nvPr>
            <p:ph type="subTitle" idx="1"/>
          </p:nvPr>
        </p:nvSpPr>
        <p:spPr>
          <a:xfrm>
            <a:off x="226542" y="4155700"/>
            <a:ext cx="8663458" cy="1752600"/>
          </a:xfrm>
        </p:spPr>
        <p:txBody>
          <a:bodyPr rtlCol="0">
            <a:noAutofit/>
          </a:bodyPr>
          <a:lstStyle/>
          <a:p>
            <a:pPr fontAlgn="auto">
              <a:spcBef>
                <a:spcPts val="0"/>
              </a:spcBef>
              <a:spcAft>
                <a:spcPts val="1200"/>
              </a:spcAft>
              <a:defRPr/>
            </a:pPr>
            <a:r>
              <a:rPr lang="en-GB" sz="2800" dirty="0">
                <a:solidFill>
                  <a:srgbClr val="000000"/>
                </a:solidFill>
              </a:rPr>
              <a:t>Frank Tschentscher (Schultze &amp; Braun, Germany)</a:t>
            </a:r>
          </a:p>
          <a:p>
            <a:pPr fontAlgn="auto">
              <a:spcBef>
                <a:spcPts val="0"/>
              </a:spcBef>
              <a:spcAft>
                <a:spcPts val="1200"/>
              </a:spcAft>
              <a:defRPr/>
            </a:pPr>
            <a:r>
              <a:rPr lang="en-GB" sz="2800" dirty="0">
                <a:solidFill>
                  <a:srgbClr val="000000"/>
                </a:solidFill>
              </a:rPr>
              <a:t>George B. Bazinas (Bazinas Law Firm, Greece)</a:t>
            </a:r>
          </a:p>
        </p:txBody>
      </p:sp>
    </p:spTree>
    <p:extLst>
      <p:ext uri="{BB962C8B-B14F-4D97-AF65-F5344CB8AC3E}">
        <p14:creationId xmlns:p14="http://schemas.microsoft.com/office/powerpoint/2010/main" val="922242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518747"/>
            <a:ext cx="7772400" cy="1268385"/>
          </a:xfrm>
        </p:spPr>
        <p:txBody>
          <a:bodyPr/>
          <a:lstStyle/>
          <a:p>
            <a:r>
              <a:rPr lang="en-GB" sz="4000" b="1" dirty="0"/>
              <a:t>Keynote Speaker</a:t>
            </a:r>
            <a:endParaRPr lang="en-US" sz="4000" b="1" dirty="0"/>
          </a:p>
        </p:txBody>
      </p:sp>
      <p:sp>
        <p:nvSpPr>
          <p:cNvPr id="3" name="Subtitle 2"/>
          <p:cNvSpPr>
            <a:spLocks noGrp="1"/>
          </p:cNvSpPr>
          <p:nvPr>
            <p:ph type="subTitle" idx="1"/>
          </p:nvPr>
        </p:nvSpPr>
        <p:spPr>
          <a:xfrm>
            <a:off x="240270" y="2931551"/>
            <a:ext cx="8670325" cy="3624392"/>
          </a:xfrm>
        </p:spPr>
        <p:txBody>
          <a:bodyPr rtlCol="0">
            <a:normAutofit/>
          </a:bodyPr>
          <a:lstStyle/>
          <a:p>
            <a:pPr fontAlgn="auto">
              <a:spcBef>
                <a:spcPts val="0"/>
              </a:spcBef>
              <a:spcAft>
                <a:spcPts val="1800"/>
              </a:spcAft>
              <a:defRPr/>
            </a:pPr>
            <a:r>
              <a:rPr lang="en-GB" sz="4300" b="1" dirty="0">
                <a:solidFill>
                  <a:srgbClr val="000000"/>
                </a:solidFill>
              </a:rPr>
              <a:t>Mr. Dimitrios Vervessos</a:t>
            </a:r>
          </a:p>
          <a:p>
            <a:pPr fontAlgn="auto">
              <a:spcBef>
                <a:spcPts val="0"/>
              </a:spcBef>
              <a:spcAft>
                <a:spcPts val="1800"/>
              </a:spcAft>
              <a:defRPr/>
            </a:pPr>
            <a:r>
              <a:rPr lang="en-GB" sz="2800" b="1" dirty="0">
                <a:solidFill>
                  <a:srgbClr val="000000"/>
                </a:solidFill>
              </a:rPr>
              <a:t>President of the Athens Bar Association </a:t>
            </a:r>
            <a:br>
              <a:rPr lang="en-GB" sz="2800" b="1" dirty="0">
                <a:solidFill>
                  <a:srgbClr val="000000"/>
                </a:solidFill>
              </a:rPr>
            </a:br>
            <a:r>
              <a:rPr lang="en-GB" sz="2800" b="1" dirty="0">
                <a:solidFill>
                  <a:srgbClr val="000000"/>
                </a:solidFill>
              </a:rPr>
              <a:t>and the Plenary Session of Greek Bars</a:t>
            </a:r>
          </a:p>
        </p:txBody>
      </p:sp>
    </p:spTree>
    <p:extLst>
      <p:ext uri="{BB962C8B-B14F-4D97-AF65-F5344CB8AC3E}">
        <p14:creationId xmlns:p14="http://schemas.microsoft.com/office/powerpoint/2010/main" val="3365518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69136"/>
            <a:ext cx="7772400" cy="1838425"/>
          </a:xfrm>
        </p:spPr>
        <p:txBody>
          <a:bodyPr/>
          <a:lstStyle/>
          <a:p>
            <a:r>
              <a:rPr lang="en-GB" b="1" dirty="0"/>
              <a:t>Law &amp; Economics: </a:t>
            </a:r>
            <a:br>
              <a:rPr lang="en-GB" b="1" dirty="0"/>
            </a:br>
            <a:r>
              <a:rPr lang="en-GB" b="1" dirty="0"/>
              <a:t>A valuable relationship?</a:t>
            </a:r>
            <a:endParaRPr lang="en-US" b="1" dirty="0"/>
          </a:p>
        </p:txBody>
      </p:sp>
      <p:sp>
        <p:nvSpPr>
          <p:cNvPr id="3" name="Subtitle 2"/>
          <p:cNvSpPr>
            <a:spLocks noGrp="1"/>
          </p:cNvSpPr>
          <p:nvPr>
            <p:ph type="subTitle" idx="1"/>
          </p:nvPr>
        </p:nvSpPr>
        <p:spPr>
          <a:xfrm>
            <a:off x="308225" y="3915180"/>
            <a:ext cx="8517276" cy="1752600"/>
          </a:xfrm>
        </p:spPr>
        <p:txBody>
          <a:bodyPr rtlCol="0">
            <a:noAutofit/>
          </a:bodyPr>
          <a:lstStyle/>
          <a:p>
            <a:pPr fontAlgn="auto">
              <a:spcBef>
                <a:spcPts val="0"/>
              </a:spcBef>
              <a:spcAft>
                <a:spcPts val="1200"/>
              </a:spcAft>
              <a:defRPr/>
            </a:pPr>
            <a:r>
              <a:rPr lang="en-GB" sz="2400" dirty="0">
                <a:solidFill>
                  <a:srgbClr val="000000"/>
                </a:solidFill>
              </a:rPr>
              <a:t>Bart De Moor (Strelia Law Firm/University of Leuven, Belgium)</a:t>
            </a:r>
          </a:p>
          <a:p>
            <a:pPr fontAlgn="auto">
              <a:spcBef>
                <a:spcPts val="0"/>
              </a:spcBef>
              <a:spcAft>
                <a:spcPts val="1200"/>
              </a:spcAft>
              <a:defRPr/>
            </a:pPr>
            <a:r>
              <a:rPr lang="en-GB" sz="2400" dirty="0">
                <a:solidFill>
                  <a:srgbClr val="000000"/>
                </a:solidFill>
              </a:rPr>
              <a:t>	George </a:t>
            </a:r>
            <a:r>
              <a:rPr lang="en-GB" sz="2400" dirty="0" err="1">
                <a:solidFill>
                  <a:srgbClr val="000000"/>
                </a:solidFill>
              </a:rPr>
              <a:t>Georgakopoulos</a:t>
            </a:r>
            <a:r>
              <a:rPr lang="en-GB" sz="2400" dirty="0">
                <a:solidFill>
                  <a:srgbClr val="000000"/>
                </a:solidFill>
              </a:rPr>
              <a:t> (Piraeus Bank, Greece)</a:t>
            </a:r>
          </a:p>
          <a:p>
            <a:pPr fontAlgn="auto">
              <a:spcBef>
                <a:spcPts val="0"/>
              </a:spcBef>
              <a:spcAft>
                <a:spcPts val="1200"/>
              </a:spcAft>
              <a:defRPr/>
            </a:pPr>
            <a:r>
              <a:rPr lang="en-GB" sz="2400" dirty="0">
                <a:solidFill>
                  <a:srgbClr val="000000"/>
                </a:solidFill>
              </a:rPr>
              <a:t>	Michael </a:t>
            </a:r>
            <a:r>
              <a:rPr lang="en-GB" sz="2400" dirty="0" err="1">
                <a:solidFill>
                  <a:srgbClr val="000000"/>
                </a:solidFill>
              </a:rPr>
              <a:t>Thierhoff</a:t>
            </a:r>
            <a:r>
              <a:rPr lang="en-GB" sz="2400" dirty="0">
                <a:solidFill>
                  <a:srgbClr val="000000"/>
                </a:solidFill>
              </a:rPr>
              <a:t> (Andersen Tax &amp; Legal, Germany)</a:t>
            </a:r>
          </a:p>
          <a:p>
            <a:pPr fontAlgn="auto">
              <a:spcBef>
                <a:spcPts val="0"/>
              </a:spcBef>
              <a:spcAft>
                <a:spcPts val="1200"/>
              </a:spcAft>
              <a:defRPr/>
            </a:pPr>
            <a:r>
              <a:rPr lang="en-GB" sz="2400" dirty="0">
                <a:solidFill>
                  <a:srgbClr val="000000"/>
                </a:solidFill>
              </a:rPr>
              <a:t>	Prof. Jocelyn Martel (ESSEC Business School, France)</a:t>
            </a:r>
          </a:p>
        </p:txBody>
      </p:sp>
    </p:spTree>
    <p:extLst>
      <p:ext uri="{BB962C8B-B14F-4D97-AF65-F5344CB8AC3E}">
        <p14:creationId xmlns:p14="http://schemas.microsoft.com/office/powerpoint/2010/main" val="2067082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2413" y="3524202"/>
            <a:ext cx="8647112" cy="3024380"/>
          </a:xfrm>
        </p:spPr>
        <p:txBody>
          <a:bodyPr rtlCol="0">
            <a:noAutofit/>
          </a:bodyPr>
          <a:lstStyle/>
          <a:p>
            <a:pPr>
              <a:defRPr/>
            </a:pPr>
            <a:endParaRPr lang="en-US" sz="3600" dirty="0"/>
          </a:p>
          <a:p>
            <a:pPr>
              <a:defRPr/>
            </a:pPr>
            <a:endParaRPr lang="en-US" sz="3600" dirty="0"/>
          </a:p>
        </p:txBody>
      </p:sp>
      <p:sp>
        <p:nvSpPr>
          <p:cNvPr id="2" name="Rectangle 1">
            <a:extLst>
              <a:ext uri="{FF2B5EF4-FFF2-40B4-BE49-F238E27FC236}">
                <a16:creationId xmlns:a16="http://schemas.microsoft.com/office/drawing/2014/main" id="{740D0782-CCC4-435D-9AFB-BF31F3CD0475}"/>
              </a:ext>
            </a:extLst>
          </p:cNvPr>
          <p:cNvSpPr/>
          <p:nvPr/>
        </p:nvSpPr>
        <p:spPr>
          <a:xfrm>
            <a:off x="729672" y="3744284"/>
            <a:ext cx="7619197" cy="1889748"/>
          </a:xfrm>
          <a:prstGeom prst="rect">
            <a:avLst/>
          </a:prstGeom>
        </p:spPr>
        <p:txBody>
          <a:bodyPr wrap="square">
            <a:spAutoFit/>
          </a:bodyPr>
          <a:lstStyle/>
          <a:p>
            <a:pPr marL="342900" indent="-342900" algn="just" fontAlgn="auto">
              <a:spcBef>
                <a:spcPct val="20000"/>
              </a:spcBef>
              <a:spcAft>
                <a:spcPts val="1200"/>
              </a:spcAft>
              <a:buFont typeface="Arial"/>
              <a:buChar char="•"/>
            </a:pPr>
            <a:r>
              <a:rPr lang="en-GB" sz="2200" dirty="0">
                <a:solidFill>
                  <a:prstClr val="black"/>
                </a:solidFill>
                <a:latin typeface="Calibri"/>
                <a:cs typeface=""/>
              </a:rPr>
              <a:t>Do the insolvency regulations and legislations work ? </a:t>
            </a:r>
          </a:p>
          <a:p>
            <a:pPr marL="342900" indent="-342900" algn="just" fontAlgn="auto">
              <a:spcBef>
                <a:spcPct val="20000"/>
              </a:spcBef>
              <a:spcAft>
                <a:spcPts val="1200"/>
              </a:spcAft>
              <a:buFont typeface="Arial"/>
              <a:buChar char="•"/>
            </a:pPr>
            <a:r>
              <a:rPr lang="en-GB" sz="2200" dirty="0">
                <a:solidFill>
                  <a:prstClr val="black"/>
                </a:solidFill>
                <a:latin typeface="Calibri"/>
                <a:cs typeface=""/>
              </a:rPr>
              <a:t>Are they efficient ? </a:t>
            </a:r>
          </a:p>
          <a:p>
            <a:pPr marL="342900" indent="-342900" fontAlgn="auto">
              <a:spcBef>
                <a:spcPct val="20000"/>
              </a:spcBef>
              <a:spcAft>
                <a:spcPts val="1200"/>
              </a:spcAft>
              <a:buFont typeface="Arial"/>
              <a:buChar char="•"/>
            </a:pPr>
            <a:r>
              <a:rPr lang="en-GB" sz="2200" dirty="0">
                <a:solidFill>
                  <a:prstClr val="black"/>
                </a:solidFill>
                <a:latin typeface="Calibri"/>
                <a:cs typeface=""/>
              </a:rPr>
              <a:t>The views of a Professor of Finance and Law &amp; Economics, a Director of a bank and an Advisor in Corporate Restructuring</a:t>
            </a:r>
          </a:p>
        </p:txBody>
      </p:sp>
      <p:sp>
        <p:nvSpPr>
          <p:cNvPr id="4" name="Title 3"/>
          <p:cNvSpPr>
            <a:spLocks noGrp="1"/>
          </p:cNvSpPr>
          <p:nvPr>
            <p:ph type="ctrTitle"/>
          </p:nvPr>
        </p:nvSpPr>
        <p:spPr/>
        <p:txBody>
          <a:bodyPr>
            <a:normAutofit/>
          </a:bodyPr>
          <a:lstStyle/>
          <a:p>
            <a:r>
              <a:rPr lang="en-GB" b="1" dirty="0"/>
              <a:t>Law &amp; Economics: </a:t>
            </a:r>
            <a:br>
              <a:rPr lang="en-GB" b="1" dirty="0"/>
            </a:br>
            <a:r>
              <a:rPr lang="en-GB" b="1" dirty="0"/>
              <a:t>A valuable relationship?</a:t>
            </a:r>
            <a:endParaRPr lang="en-US" dirty="0"/>
          </a:p>
        </p:txBody>
      </p:sp>
    </p:spTree>
    <p:extLst>
      <p:ext uri="{BB962C8B-B14F-4D97-AF65-F5344CB8AC3E}">
        <p14:creationId xmlns:p14="http://schemas.microsoft.com/office/powerpoint/2010/main" val="2023608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94EC4-6F47-447A-9E4A-112DB4195069}"/>
              </a:ext>
            </a:extLst>
          </p:cNvPr>
          <p:cNvSpPr>
            <a:spLocks noGrp="1"/>
          </p:cNvSpPr>
          <p:nvPr>
            <p:ph type="title"/>
          </p:nvPr>
        </p:nvSpPr>
        <p:spPr>
          <a:xfrm>
            <a:off x="457200" y="2233889"/>
            <a:ext cx="8229600" cy="1143000"/>
          </a:xfrm>
        </p:spPr>
        <p:txBody>
          <a:bodyPr/>
          <a:lstStyle/>
          <a:p>
            <a:r>
              <a:rPr lang="fr-BE" b="1" dirty="0"/>
              <a:t>The </a:t>
            </a:r>
            <a:r>
              <a:rPr lang="fr-BE" b="1" dirty="0" err="1"/>
              <a:t>Economics</a:t>
            </a:r>
            <a:r>
              <a:rPr lang="fr-BE" b="1" dirty="0"/>
              <a:t> of </a:t>
            </a:r>
            <a:r>
              <a:rPr lang="fr-BE" b="1" dirty="0" err="1"/>
              <a:t>Bankruptcy</a:t>
            </a:r>
            <a:endParaRPr lang="fr-BE" b="1" dirty="0"/>
          </a:p>
        </p:txBody>
      </p:sp>
      <p:sp>
        <p:nvSpPr>
          <p:cNvPr id="3" name="Content Placeholder 2">
            <a:extLst>
              <a:ext uri="{FF2B5EF4-FFF2-40B4-BE49-F238E27FC236}">
                <a16:creationId xmlns:a16="http://schemas.microsoft.com/office/drawing/2014/main" id="{CB5FB8EE-B182-4130-B3AE-0727FBD8C52F}"/>
              </a:ext>
            </a:extLst>
          </p:cNvPr>
          <p:cNvSpPr>
            <a:spLocks noGrp="1"/>
          </p:cNvSpPr>
          <p:nvPr>
            <p:ph idx="1"/>
          </p:nvPr>
        </p:nvSpPr>
        <p:spPr>
          <a:xfrm>
            <a:off x="457200" y="3806456"/>
            <a:ext cx="8229600" cy="2372722"/>
          </a:xfrm>
        </p:spPr>
        <p:txBody>
          <a:bodyPr>
            <a:normAutofit/>
          </a:bodyPr>
          <a:lstStyle/>
          <a:p>
            <a:pPr marL="0" indent="0" algn="ctr">
              <a:lnSpc>
                <a:spcPct val="90000"/>
              </a:lnSpc>
              <a:buNone/>
            </a:pPr>
            <a:endParaRPr lang="en-AU" altLang="fr-FR" sz="2400" dirty="0">
              <a:latin typeface="+mj-lt"/>
              <a:ea typeface="+mj-ea"/>
              <a:cs typeface="+mj-cs"/>
            </a:endParaRPr>
          </a:p>
          <a:p>
            <a:pPr marL="0" indent="0" algn="ctr">
              <a:lnSpc>
                <a:spcPct val="90000"/>
              </a:lnSpc>
              <a:buNone/>
            </a:pPr>
            <a:r>
              <a:rPr lang="en-AU" altLang="fr-FR" sz="2400" b="1" dirty="0">
                <a:latin typeface="+mj-lt"/>
                <a:ea typeface="+mj-ea"/>
                <a:cs typeface="+mj-cs"/>
              </a:rPr>
              <a:t>Jocelyn</a:t>
            </a:r>
            <a:r>
              <a:rPr lang="en-AU" altLang="fr-FR" sz="2400" b="1" dirty="0"/>
              <a:t> Martel</a:t>
            </a:r>
            <a:endParaRPr lang="en-AU" altLang="fr-FR" sz="2400" b="1" baseline="30000" dirty="0"/>
          </a:p>
          <a:p>
            <a:pPr marL="0" indent="0" algn="ctr">
              <a:lnSpc>
                <a:spcPct val="90000"/>
              </a:lnSpc>
              <a:buNone/>
            </a:pPr>
            <a:r>
              <a:rPr lang="en-AU" altLang="fr-FR" sz="2400" dirty="0"/>
              <a:t>(Professor of Finance, ESSEC Business School)</a:t>
            </a:r>
          </a:p>
        </p:txBody>
      </p:sp>
    </p:spTree>
    <p:extLst>
      <p:ext uri="{BB962C8B-B14F-4D97-AF65-F5344CB8AC3E}">
        <p14:creationId xmlns:p14="http://schemas.microsoft.com/office/powerpoint/2010/main" val="284275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a:extLst>
              <a:ext uri="{FF2B5EF4-FFF2-40B4-BE49-F238E27FC236}">
                <a16:creationId xmlns:a16="http://schemas.microsoft.com/office/drawing/2014/main" id="{01C77965-237E-428C-9EF6-5EC7CA19FDF5}"/>
              </a:ext>
            </a:extLst>
          </p:cNvPr>
          <p:cNvSpPr>
            <a:spLocks noGrp="1" noChangeArrowheads="1"/>
          </p:cNvSpPr>
          <p:nvPr>
            <p:ph idx="1"/>
          </p:nvPr>
        </p:nvSpPr>
        <p:spPr>
          <a:xfrm>
            <a:off x="457200" y="1701800"/>
            <a:ext cx="8556625" cy="4699000"/>
          </a:xfrm>
        </p:spPr>
        <p:txBody>
          <a:bodyPr>
            <a:normAutofit/>
          </a:bodyPr>
          <a:lstStyle/>
          <a:p>
            <a:pPr eaLnBrk="1" hangingPunct="1">
              <a:buFont typeface="Wingdings" panose="05000000000000000000" pitchFamily="2" charset="2"/>
              <a:buChar char="Ø"/>
              <a:defRPr/>
            </a:pPr>
            <a:r>
              <a:rPr lang="en-AU" altLang="fr-FR" sz="2000" dirty="0"/>
              <a:t>2 solutions for firms in financial distress</a:t>
            </a:r>
            <a:endParaRPr lang="en-AU" altLang="fr-FR" sz="2400" dirty="0"/>
          </a:p>
          <a:p>
            <a:pPr eaLnBrk="1" hangingPunct="1">
              <a:buFont typeface="Wingdings" panose="05000000000000000000" pitchFamily="2" charset="2"/>
              <a:buChar char="q"/>
              <a:defRPr/>
            </a:pPr>
            <a:endParaRPr lang="en-AU" altLang="fr-FR" sz="1600" dirty="0"/>
          </a:p>
          <a:p>
            <a:pPr eaLnBrk="1" hangingPunct="1">
              <a:buFont typeface="Wingdings" panose="05000000000000000000" pitchFamily="2" charset="2"/>
              <a:buChar char="q"/>
              <a:defRPr/>
            </a:pPr>
            <a:r>
              <a:rPr lang="en-AU" altLang="fr-FR" sz="1800" dirty="0"/>
              <a:t>Out-of-court restructuring</a:t>
            </a:r>
          </a:p>
          <a:p>
            <a:pPr eaLnBrk="1" hangingPunct="1">
              <a:buFont typeface="Wingdings" panose="05000000000000000000" pitchFamily="2" charset="2"/>
              <a:buChar char="q"/>
              <a:defRPr/>
            </a:pPr>
            <a:r>
              <a:rPr lang="en-AU" altLang="fr-FR" sz="1800" dirty="0"/>
              <a:t>Court-supervised procedure</a:t>
            </a:r>
          </a:p>
          <a:p>
            <a:pPr lvl="1" eaLnBrk="1" hangingPunct="1">
              <a:defRPr/>
            </a:pPr>
            <a:endParaRPr lang="en-AU" altLang="fr-FR" dirty="0"/>
          </a:p>
          <a:p>
            <a:pPr eaLnBrk="1" hangingPunct="1">
              <a:buFont typeface="Wingdings" panose="05000000000000000000" pitchFamily="2" charset="2"/>
              <a:buChar char="Ø"/>
              <a:defRPr/>
            </a:pPr>
            <a:r>
              <a:rPr lang="en-AU" altLang="fr-FR" sz="2000" dirty="0"/>
              <a:t>Role of a bankruptcy law</a:t>
            </a:r>
          </a:p>
          <a:p>
            <a:pPr eaLnBrk="1" hangingPunct="1">
              <a:defRPr/>
            </a:pPr>
            <a:endParaRPr lang="en-US" sz="2000" dirty="0"/>
          </a:p>
          <a:p>
            <a:pPr marL="442913" indent="0" algn="just" eaLnBrk="1" hangingPunct="1">
              <a:buFont typeface="Wingdings 3" panose="05040102010807070707" pitchFamily="18" charset="2"/>
              <a:buNone/>
              <a:defRPr/>
            </a:pPr>
            <a:r>
              <a:rPr lang="en-US" sz="2000" dirty="0"/>
              <a:t>“</a:t>
            </a:r>
            <a:r>
              <a:rPr lang="en-US" sz="2000" i="1" dirty="0"/>
              <a:t>The basic problem that bankruptcy law is designed to handle, both as a normative matter and as a positive matter, is that the system of individual creditor remedies may be bad for the creditors as a group when there are not enough assets to go around. Because creditors have conflicting rights, there is a tendency in their debt-collection efforts to make a bad situation worse. Bankruptcy law responds to this problem</a:t>
            </a:r>
            <a:r>
              <a:rPr lang="en-US" sz="2000" dirty="0"/>
              <a:t>.” (Jackson, 1986)</a:t>
            </a:r>
            <a:endParaRPr lang="en-AU" altLang="fr-FR" sz="2000" dirty="0"/>
          </a:p>
          <a:p>
            <a:pPr lvl="4" eaLnBrk="1" hangingPunct="1">
              <a:defRPr/>
            </a:pPr>
            <a:endParaRPr lang="en-AU" altLang="fr-FR" dirty="0"/>
          </a:p>
        </p:txBody>
      </p:sp>
      <p:sp>
        <p:nvSpPr>
          <p:cNvPr id="16388" name="Slide Number Placeholder 4">
            <a:extLst>
              <a:ext uri="{FF2B5EF4-FFF2-40B4-BE49-F238E27FC236}">
                <a16:creationId xmlns:a16="http://schemas.microsoft.com/office/drawing/2014/main" id="{51AC0772-FA48-4AD9-9A03-D3C8AA906000}"/>
              </a:ext>
            </a:extLst>
          </p:cNvPr>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fontAlgn="auto">
              <a:spcBef>
                <a:spcPct val="0"/>
              </a:spcBef>
              <a:spcAft>
                <a:spcPts val="0"/>
              </a:spcAft>
              <a:buClrTx/>
              <a:buSzTx/>
              <a:buFontTx/>
              <a:buNone/>
            </a:pPr>
            <a:fld id="{851139A9-6B3D-4FB4-9BCB-4886F6AD8F74}" type="slidenum">
              <a:rPr lang="en-US" altLang="fr-FR" sz="1000" smtClean="0">
                <a:solidFill>
                  <a:prstClr val="black"/>
                </a:solidFill>
                <a:latin typeface="Arial" panose="020B0604020202020204" pitchFamily="34" charset="0"/>
                <a:cs typeface=""/>
              </a:rPr>
              <a:pPr fontAlgn="auto">
                <a:spcBef>
                  <a:spcPct val="0"/>
                </a:spcBef>
                <a:spcAft>
                  <a:spcPts val="0"/>
                </a:spcAft>
                <a:buClrTx/>
                <a:buSzTx/>
                <a:buFontTx/>
                <a:buNone/>
              </a:pPr>
              <a:t>8</a:t>
            </a:fld>
            <a:endParaRPr lang="en-US" altLang="fr-FR" sz="1000">
              <a:solidFill>
                <a:prstClr val="black"/>
              </a:solidFill>
              <a:latin typeface="Arial" panose="020B0604020202020204" pitchFamily="34" charset="0"/>
              <a:cs typeface=""/>
            </a:endParaRPr>
          </a:p>
        </p:txBody>
      </p:sp>
    </p:spTree>
    <p:extLst>
      <p:ext uri="{BB962C8B-B14F-4D97-AF65-F5344CB8AC3E}">
        <p14:creationId xmlns:p14="http://schemas.microsoft.com/office/powerpoint/2010/main" val="182026068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a:extLst>
              <a:ext uri="{FF2B5EF4-FFF2-40B4-BE49-F238E27FC236}">
                <a16:creationId xmlns:a16="http://schemas.microsoft.com/office/drawing/2014/main" id="{0AF04FE8-BD29-445E-B098-A47E52DD40F3}"/>
              </a:ext>
            </a:extLst>
          </p:cNvPr>
          <p:cNvSpPr>
            <a:spLocks noGrp="1"/>
          </p:cNvSpPr>
          <p:nvPr>
            <p:ph idx="1"/>
          </p:nvPr>
        </p:nvSpPr>
        <p:spPr>
          <a:xfrm>
            <a:off x="534988" y="1615853"/>
            <a:ext cx="8115300" cy="5049838"/>
          </a:xfrm>
        </p:spPr>
        <p:txBody>
          <a:bodyPr>
            <a:normAutofit fontScale="85000" lnSpcReduction="20000"/>
          </a:bodyPr>
          <a:lstStyle/>
          <a:p>
            <a:pPr eaLnBrk="1" hangingPunct="1">
              <a:buFont typeface="Wingdings" panose="05000000000000000000" pitchFamily="2" charset="2"/>
              <a:buChar char="Ø"/>
              <a:defRPr/>
            </a:pPr>
            <a:r>
              <a:rPr lang="fr-FR" altLang="fr-FR" sz="2000" dirty="0" err="1"/>
              <a:t>Bankruptcy</a:t>
            </a:r>
            <a:r>
              <a:rPr lang="fr-FR" altLang="fr-FR" sz="2000" dirty="0"/>
              <a:t> </a:t>
            </a:r>
            <a:r>
              <a:rPr lang="fr-FR" altLang="fr-FR" sz="2000" dirty="0" err="1"/>
              <a:t>law</a:t>
            </a:r>
            <a:r>
              <a:rPr lang="fr-FR" altLang="fr-FR" sz="2000" dirty="0"/>
              <a:t> </a:t>
            </a:r>
            <a:r>
              <a:rPr lang="fr-FR" altLang="fr-FR" sz="2000" dirty="0" err="1"/>
              <a:t>should</a:t>
            </a:r>
            <a:r>
              <a:rPr lang="fr-FR" altLang="fr-FR" sz="2000" dirty="0"/>
              <a:t>:</a:t>
            </a:r>
          </a:p>
          <a:p>
            <a:pPr eaLnBrk="1" hangingPunct="1">
              <a:defRPr/>
            </a:pPr>
            <a:endParaRPr lang="fr-FR" altLang="fr-FR" sz="2400" dirty="0"/>
          </a:p>
          <a:p>
            <a:pPr>
              <a:buFont typeface="Wingdings" panose="05000000000000000000" pitchFamily="2" charset="2"/>
              <a:buChar char="q"/>
              <a:defRPr/>
            </a:pPr>
            <a:r>
              <a:rPr lang="en-US" altLang="fr-FR" sz="1900" dirty="0"/>
              <a:t>Offer a collective procedure in order to avoid a common property problem</a:t>
            </a:r>
            <a:endParaRPr lang="fr-FR" altLang="fr-FR" sz="1900" dirty="0"/>
          </a:p>
          <a:p>
            <a:pPr>
              <a:buFont typeface="Wingdings" panose="05000000000000000000" pitchFamily="2" charset="2"/>
              <a:buChar char="q"/>
              <a:defRPr/>
            </a:pPr>
            <a:r>
              <a:rPr lang="en-US" altLang="fr-FR" sz="1900" dirty="0"/>
              <a:t>Freeze the proceedings of all creditors </a:t>
            </a:r>
            <a:endParaRPr lang="fr-FR" altLang="fr-FR" sz="1900" dirty="0"/>
          </a:p>
          <a:p>
            <a:pPr>
              <a:buFont typeface="Wingdings" panose="05000000000000000000" pitchFamily="2" charset="2"/>
              <a:buChar char="q"/>
              <a:defRPr/>
            </a:pPr>
            <a:r>
              <a:rPr lang="en-US" altLang="fr-FR" sz="1900" dirty="0"/>
              <a:t>Allow for a valuation of the assets and the rights of all creditors involved </a:t>
            </a:r>
            <a:endParaRPr lang="fr-FR" altLang="fr-FR" sz="1900" dirty="0"/>
          </a:p>
          <a:p>
            <a:pPr>
              <a:buFont typeface="Wingdings" panose="05000000000000000000" pitchFamily="2" charset="2"/>
              <a:buChar char="q"/>
              <a:defRPr/>
            </a:pPr>
            <a:r>
              <a:rPr lang="en-US" altLang="fr-FR" sz="1900" dirty="0"/>
              <a:t>See to the distribution of the proceedings from the sale of the assets to creditors in the event of liquidation </a:t>
            </a:r>
            <a:endParaRPr lang="fr-FR" altLang="fr-FR" sz="1900" dirty="0"/>
          </a:p>
          <a:p>
            <a:pPr>
              <a:buFont typeface="Wingdings" panose="05000000000000000000" pitchFamily="2" charset="2"/>
              <a:buChar char="q"/>
              <a:defRPr/>
            </a:pPr>
            <a:r>
              <a:rPr lang="en-US" altLang="fr-FR" sz="1900" dirty="0"/>
              <a:t>Allow for a negotiation between the debtor and the creditors in the event of reorganization</a:t>
            </a:r>
            <a:endParaRPr lang="fr-FR" altLang="fr-FR" sz="1900" dirty="0"/>
          </a:p>
          <a:p>
            <a:pPr>
              <a:defRPr/>
            </a:pPr>
            <a:endParaRPr lang="fr-FR" altLang="fr-FR" sz="2000" dirty="0"/>
          </a:p>
          <a:p>
            <a:pPr>
              <a:buFont typeface="Wingdings" panose="05000000000000000000" pitchFamily="2" charset="2"/>
              <a:buChar char="Ø"/>
              <a:defRPr/>
            </a:pPr>
            <a:r>
              <a:rPr lang="fr-FR" altLang="fr-FR" sz="2000" dirty="0" err="1"/>
              <a:t>Desirable</a:t>
            </a:r>
            <a:r>
              <a:rPr lang="fr-FR" altLang="fr-FR" sz="2000" dirty="0"/>
              <a:t> </a:t>
            </a:r>
            <a:r>
              <a:rPr lang="fr-FR" altLang="fr-FR" sz="2000" dirty="0" err="1"/>
              <a:t>criteria</a:t>
            </a:r>
            <a:r>
              <a:rPr lang="fr-FR" altLang="fr-FR" sz="2000" dirty="0"/>
              <a:t> for a </a:t>
            </a:r>
            <a:r>
              <a:rPr lang="fr-FR" altLang="fr-FR" sz="2000" dirty="0" err="1"/>
              <a:t>bankruptcy</a:t>
            </a:r>
            <a:r>
              <a:rPr lang="fr-FR" altLang="fr-FR" sz="2000" dirty="0"/>
              <a:t> </a:t>
            </a:r>
            <a:r>
              <a:rPr lang="fr-FR" altLang="fr-FR" sz="2000" dirty="0" err="1"/>
              <a:t>law</a:t>
            </a:r>
            <a:endParaRPr lang="fr-FR" altLang="fr-FR" sz="2000" dirty="0"/>
          </a:p>
          <a:p>
            <a:pPr>
              <a:buFont typeface="Wingdings" panose="05000000000000000000" pitchFamily="2" charset="2"/>
              <a:buChar char="q"/>
              <a:defRPr/>
            </a:pPr>
            <a:endParaRPr lang="fr-FR" altLang="fr-FR" sz="2000" dirty="0"/>
          </a:p>
          <a:p>
            <a:pPr>
              <a:buFont typeface="Wingdings" panose="05000000000000000000" pitchFamily="2" charset="2"/>
              <a:buChar char="q"/>
              <a:defRPr/>
            </a:pPr>
            <a:r>
              <a:rPr lang="fr-FR" altLang="fr-FR" sz="1900" dirty="0" err="1"/>
              <a:t>Provide</a:t>
            </a:r>
            <a:r>
              <a:rPr lang="fr-FR" altLang="fr-FR" sz="1900" dirty="0"/>
              <a:t> the right </a:t>
            </a:r>
            <a:r>
              <a:rPr lang="fr-FR" altLang="fr-FR" sz="1900" dirty="0" err="1"/>
              <a:t>incentives</a:t>
            </a:r>
            <a:r>
              <a:rPr lang="fr-FR" altLang="fr-FR" sz="1900" dirty="0"/>
              <a:t> </a:t>
            </a:r>
            <a:r>
              <a:rPr lang="fr-FR" altLang="fr-FR" sz="1900" dirty="0" err="1"/>
              <a:t>before</a:t>
            </a:r>
            <a:r>
              <a:rPr lang="fr-FR" altLang="fr-FR" sz="1900" dirty="0"/>
              <a:t> </a:t>
            </a:r>
            <a:r>
              <a:rPr lang="fr-FR" altLang="fr-FR" sz="1900" dirty="0" err="1"/>
              <a:t>bankruptcy</a:t>
            </a:r>
            <a:r>
              <a:rPr lang="fr-FR" altLang="fr-FR" sz="1900" dirty="0"/>
              <a:t> (</a:t>
            </a:r>
            <a:r>
              <a:rPr lang="fr-FR" altLang="fr-FR" sz="1900" i="1" dirty="0"/>
              <a:t>ex ante</a:t>
            </a:r>
            <a:r>
              <a:rPr lang="fr-FR" altLang="fr-FR" sz="1900" dirty="0"/>
              <a:t> </a:t>
            </a:r>
            <a:r>
              <a:rPr lang="fr-FR" altLang="fr-FR" sz="1900" dirty="0" err="1"/>
              <a:t>efficiency</a:t>
            </a:r>
            <a:r>
              <a:rPr lang="fr-FR" altLang="fr-FR" sz="1900" dirty="0"/>
              <a:t>)</a:t>
            </a:r>
          </a:p>
          <a:p>
            <a:pPr>
              <a:buFont typeface="Wingdings" panose="05000000000000000000" pitchFamily="2" charset="2"/>
              <a:buChar char="q"/>
              <a:defRPr/>
            </a:pPr>
            <a:r>
              <a:rPr lang="fr-FR" altLang="fr-FR" sz="1900" dirty="0" err="1"/>
              <a:t>Maximize</a:t>
            </a:r>
            <a:r>
              <a:rPr lang="fr-FR" altLang="fr-FR" sz="1900" dirty="0"/>
              <a:t> the value of the </a:t>
            </a:r>
            <a:r>
              <a:rPr lang="fr-FR" altLang="fr-FR" sz="1900" dirty="0" err="1"/>
              <a:t>firm</a:t>
            </a:r>
            <a:r>
              <a:rPr lang="fr-FR" altLang="fr-FR" sz="1900" dirty="0"/>
              <a:t> in </a:t>
            </a:r>
            <a:r>
              <a:rPr lang="fr-FR" altLang="fr-FR" sz="1900" dirty="0" err="1"/>
              <a:t>bankruptcy</a:t>
            </a:r>
            <a:r>
              <a:rPr lang="fr-FR" altLang="fr-FR" sz="1900" dirty="0"/>
              <a:t> (</a:t>
            </a:r>
            <a:r>
              <a:rPr lang="fr-FR" altLang="fr-FR" sz="1900" i="1" dirty="0"/>
              <a:t>ex post </a:t>
            </a:r>
            <a:r>
              <a:rPr lang="fr-FR" altLang="fr-FR" sz="1900" dirty="0" err="1"/>
              <a:t>efficiency</a:t>
            </a:r>
            <a:r>
              <a:rPr lang="fr-FR" altLang="fr-FR" sz="1900" dirty="0"/>
              <a:t>)</a:t>
            </a:r>
          </a:p>
          <a:p>
            <a:pPr>
              <a:buFont typeface="Wingdings" panose="05000000000000000000" pitchFamily="2" charset="2"/>
              <a:buChar char="q"/>
              <a:defRPr/>
            </a:pPr>
            <a:r>
              <a:rPr lang="fr-FR" altLang="fr-FR" sz="1900" dirty="0"/>
              <a:t>Save viable </a:t>
            </a:r>
            <a:r>
              <a:rPr lang="fr-FR" altLang="fr-FR" sz="1900" dirty="0" err="1"/>
              <a:t>firms</a:t>
            </a:r>
            <a:r>
              <a:rPr lang="fr-FR" altLang="fr-FR" sz="1900" dirty="0"/>
              <a:t> &amp; </a:t>
            </a:r>
            <a:r>
              <a:rPr lang="fr-FR" altLang="fr-FR" sz="1900" dirty="0" err="1"/>
              <a:t>eliminate</a:t>
            </a:r>
            <a:r>
              <a:rPr lang="fr-FR" altLang="fr-FR" sz="1900" dirty="0"/>
              <a:t> non-viable </a:t>
            </a:r>
            <a:r>
              <a:rPr lang="fr-FR" altLang="fr-FR" sz="1900" dirty="0" err="1"/>
              <a:t>firm</a:t>
            </a:r>
            <a:endParaRPr lang="fr-FR" altLang="fr-FR" sz="1900" dirty="0"/>
          </a:p>
          <a:p>
            <a:pPr>
              <a:buFont typeface="Wingdings" panose="05000000000000000000" pitchFamily="2" charset="2"/>
              <a:buChar char="q"/>
              <a:defRPr/>
            </a:pPr>
            <a:r>
              <a:rPr lang="fr-FR" altLang="fr-FR" sz="1900" dirty="0"/>
              <a:t>Respect </a:t>
            </a:r>
            <a:r>
              <a:rPr lang="fr-FR" altLang="fr-FR" sz="1900" dirty="0" err="1"/>
              <a:t>Absolute</a:t>
            </a:r>
            <a:r>
              <a:rPr lang="fr-FR" altLang="fr-FR" sz="1900" dirty="0"/>
              <a:t> </a:t>
            </a:r>
            <a:r>
              <a:rPr lang="fr-FR" altLang="fr-FR" sz="1900" dirty="0" err="1"/>
              <a:t>Priority</a:t>
            </a:r>
            <a:r>
              <a:rPr lang="fr-FR" altLang="fr-FR" sz="1900" dirty="0"/>
              <a:t> Rule (APR)</a:t>
            </a:r>
          </a:p>
          <a:p>
            <a:pPr>
              <a:buFont typeface="Wingdings" panose="05000000000000000000" pitchFamily="2" charset="2"/>
              <a:buChar char="q"/>
              <a:defRPr/>
            </a:pPr>
            <a:r>
              <a:rPr lang="fr-FR" altLang="fr-FR" sz="1900" dirty="0" err="1"/>
              <a:t>Leave</a:t>
            </a:r>
            <a:r>
              <a:rPr lang="fr-FR" altLang="fr-FR" sz="1900" dirty="0"/>
              <a:t> the </a:t>
            </a:r>
            <a:r>
              <a:rPr lang="fr-FR" altLang="fr-FR" sz="1900" dirty="0" err="1"/>
              <a:t>firm’s</a:t>
            </a:r>
            <a:r>
              <a:rPr lang="fr-FR" altLang="fr-FR" sz="1900" dirty="0"/>
              <a:t> future in the hands of </a:t>
            </a:r>
            <a:r>
              <a:rPr lang="fr-FR" altLang="fr-FR" sz="1900" dirty="0" err="1"/>
              <a:t>affected</a:t>
            </a:r>
            <a:r>
              <a:rPr lang="fr-FR" altLang="fr-FR" sz="1900" dirty="0"/>
              <a:t> </a:t>
            </a:r>
            <a:r>
              <a:rPr lang="fr-FR" altLang="fr-FR" sz="1900" dirty="0" err="1"/>
              <a:t>creditors</a:t>
            </a:r>
            <a:endParaRPr lang="fr-FR" altLang="fr-FR" sz="1900" dirty="0"/>
          </a:p>
          <a:p>
            <a:pPr>
              <a:buFont typeface="Wingdings" panose="05000000000000000000" pitchFamily="2" charset="2"/>
              <a:buChar char="q"/>
              <a:defRPr/>
            </a:pPr>
            <a:r>
              <a:rPr lang="fr-FR" altLang="fr-FR" sz="1900" dirty="0" err="1"/>
              <a:t>Minimize</a:t>
            </a:r>
            <a:r>
              <a:rPr lang="fr-FR" altLang="fr-FR" sz="1900" dirty="0"/>
              <a:t> </a:t>
            </a:r>
            <a:r>
              <a:rPr lang="fr-FR" altLang="fr-FR" sz="1900" dirty="0" err="1"/>
              <a:t>bankruptcy</a:t>
            </a:r>
            <a:r>
              <a:rPr lang="fr-FR" altLang="fr-FR" sz="1900" dirty="0"/>
              <a:t> </a:t>
            </a:r>
            <a:r>
              <a:rPr lang="fr-FR" altLang="fr-FR" sz="1900" dirty="0" err="1"/>
              <a:t>costs</a:t>
            </a:r>
            <a:endParaRPr lang="fr-FR" altLang="fr-FR" sz="1900" dirty="0"/>
          </a:p>
          <a:p>
            <a:pPr marL="109537" indent="0" algn="ctr" eaLnBrk="1" hangingPunct="1">
              <a:buFont typeface="Wingdings 3" panose="05040102010807070707" pitchFamily="18" charset="2"/>
              <a:buNone/>
              <a:defRPr/>
            </a:pPr>
            <a:endParaRPr lang="fr-FR" altLang="fr-FR" sz="2400" dirty="0"/>
          </a:p>
          <a:p>
            <a:pPr marL="109537" indent="0" algn="ctr" eaLnBrk="1" hangingPunct="1">
              <a:buFont typeface="Wingdings 3" panose="05040102010807070707" pitchFamily="18" charset="2"/>
              <a:buNone/>
              <a:defRPr/>
            </a:pPr>
            <a:r>
              <a:rPr lang="fr-FR" altLang="fr-FR" sz="2400" b="1" dirty="0"/>
              <a:t>Question: </a:t>
            </a:r>
            <a:r>
              <a:rPr lang="fr-FR" altLang="fr-FR" sz="2400" b="1" dirty="0" err="1"/>
              <a:t>is</a:t>
            </a:r>
            <a:r>
              <a:rPr lang="fr-FR" altLang="fr-FR" sz="2400" b="1" dirty="0"/>
              <a:t> </a:t>
            </a:r>
            <a:r>
              <a:rPr lang="fr-FR" altLang="fr-FR" sz="2400" b="1" dirty="0" err="1"/>
              <a:t>saving</a:t>
            </a:r>
            <a:r>
              <a:rPr lang="fr-FR" altLang="fr-FR" sz="2400" b="1" dirty="0"/>
              <a:t> jobs </a:t>
            </a:r>
            <a:r>
              <a:rPr lang="fr-FR" altLang="fr-FR" sz="2400" b="1" dirty="0" err="1"/>
              <a:t>desirable</a:t>
            </a:r>
            <a:r>
              <a:rPr lang="fr-FR" altLang="fr-FR" sz="2400" b="1" dirty="0"/>
              <a:t>?</a:t>
            </a:r>
          </a:p>
          <a:p>
            <a:pPr eaLnBrk="1" hangingPunct="1">
              <a:defRPr/>
            </a:pPr>
            <a:endParaRPr lang="fr-FR" altLang="fr-FR" dirty="0"/>
          </a:p>
        </p:txBody>
      </p:sp>
      <p:sp>
        <p:nvSpPr>
          <p:cNvPr id="18436" name="Slide Number Placeholder 4">
            <a:extLst>
              <a:ext uri="{FF2B5EF4-FFF2-40B4-BE49-F238E27FC236}">
                <a16:creationId xmlns:a16="http://schemas.microsoft.com/office/drawing/2014/main" id="{C75DC88A-6FBF-4E59-B6CC-BC01A3B390AC}"/>
              </a:ext>
            </a:extLst>
          </p:cNvPr>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fontAlgn="auto">
              <a:spcBef>
                <a:spcPct val="0"/>
              </a:spcBef>
              <a:spcAft>
                <a:spcPts val="0"/>
              </a:spcAft>
              <a:buClrTx/>
              <a:buSzTx/>
              <a:buFontTx/>
              <a:buNone/>
            </a:pPr>
            <a:fld id="{53244C01-4158-4CD3-BAF3-BA68F82CB8CD}" type="slidenum">
              <a:rPr lang="en-US" altLang="fr-FR" sz="1000" smtClean="0">
                <a:solidFill>
                  <a:prstClr val="black"/>
                </a:solidFill>
                <a:latin typeface="Arial" panose="020B0604020202020204" pitchFamily="34" charset="0"/>
                <a:cs typeface=""/>
              </a:rPr>
              <a:pPr fontAlgn="auto">
                <a:spcBef>
                  <a:spcPct val="0"/>
                </a:spcBef>
                <a:spcAft>
                  <a:spcPts val="0"/>
                </a:spcAft>
                <a:buClrTx/>
                <a:buSzTx/>
                <a:buFontTx/>
                <a:buNone/>
              </a:pPr>
              <a:t>9</a:t>
            </a:fld>
            <a:endParaRPr lang="en-US" altLang="fr-FR" sz="1000">
              <a:solidFill>
                <a:prstClr val="black"/>
              </a:solidFill>
              <a:latin typeface="Arial" panose="020B0604020202020204" pitchFamily="34" charset="0"/>
              <a:cs typeface=""/>
            </a:endParaRPr>
          </a:p>
        </p:txBody>
      </p:sp>
    </p:spTree>
    <p:extLst>
      <p:ext uri="{BB962C8B-B14F-4D97-AF65-F5344CB8AC3E}">
        <p14:creationId xmlns:p14="http://schemas.microsoft.com/office/powerpoint/2010/main" val="1879082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Slide Number Placeholder 4">
            <a:extLst>
              <a:ext uri="{FF2B5EF4-FFF2-40B4-BE49-F238E27FC236}">
                <a16:creationId xmlns:a16="http://schemas.microsoft.com/office/drawing/2014/main" id="{C662958B-BF1F-4E75-8FD3-92C5CEFF63A0}"/>
              </a:ext>
            </a:extLst>
          </p:cNvPr>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fontAlgn="auto">
              <a:spcBef>
                <a:spcPct val="0"/>
              </a:spcBef>
              <a:spcAft>
                <a:spcPts val="0"/>
              </a:spcAft>
              <a:buClrTx/>
              <a:buSzTx/>
              <a:buFontTx/>
              <a:buNone/>
            </a:pPr>
            <a:fld id="{97228CF9-F5D2-416A-BCA0-881093753935}" type="slidenum">
              <a:rPr lang="en-US" altLang="fr-FR" sz="1000" smtClean="0">
                <a:solidFill>
                  <a:prstClr val="black"/>
                </a:solidFill>
                <a:latin typeface="Arial" panose="020B0604020202020204" pitchFamily="34" charset="0"/>
                <a:cs typeface=""/>
              </a:rPr>
              <a:pPr fontAlgn="auto">
                <a:spcBef>
                  <a:spcPct val="0"/>
                </a:spcBef>
                <a:spcAft>
                  <a:spcPts val="0"/>
                </a:spcAft>
                <a:buClrTx/>
                <a:buSzTx/>
                <a:buFontTx/>
                <a:buNone/>
              </a:pPr>
              <a:t>10</a:t>
            </a:fld>
            <a:endParaRPr lang="en-US" altLang="fr-FR" sz="1000">
              <a:solidFill>
                <a:prstClr val="black"/>
              </a:solidFill>
              <a:latin typeface="Arial" panose="020B0604020202020204" pitchFamily="34" charset="0"/>
              <a:cs typeface=""/>
            </a:endParaRPr>
          </a:p>
        </p:txBody>
      </p:sp>
      <p:sp>
        <p:nvSpPr>
          <p:cNvPr id="20484" name="Espace réservé du contenu 2">
            <a:extLst>
              <a:ext uri="{FF2B5EF4-FFF2-40B4-BE49-F238E27FC236}">
                <a16:creationId xmlns:a16="http://schemas.microsoft.com/office/drawing/2014/main" id="{06C34FCE-465D-4471-B4B3-245D3AA6DA51}"/>
              </a:ext>
            </a:extLst>
          </p:cNvPr>
          <p:cNvSpPr>
            <a:spLocks noGrp="1"/>
          </p:cNvSpPr>
          <p:nvPr>
            <p:ph idx="1"/>
          </p:nvPr>
        </p:nvSpPr>
        <p:spPr>
          <a:xfrm>
            <a:off x="457200" y="1574800"/>
            <a:ext cx="8229600" cy="4432300"/>
          </a:xfrm>
        </p:spPr>
        <p:txBody>
          <a:bodyPr>
            <a:normAutofit lnSpcReduction="10000"/>
          </a:bodyPr>
          <a:lstStyle/>
          <a:p>
            <a:pPr>
              <a:buFont typeface="Wingdings" panose="05000000000000000000" pitchFamily="2" charset="2"/>
              <a:buChar char="Ø"/>
            </a:pPr>
            <a:r>
              <a:rPr lang="fr-FR" altLang="fr-FR" sz="2000" dirty="0" err="1"/>
              <a:t>European</a:t>
            </a:r>
            <a:r>
              <a:rPr lang="fr-FR" altLang="fr-FR" sz="2000" dirty="0"/>
              <a:t> directives: a </a:t>
            </a:r>
            <a:r>
              <a:rPr lang="fr-FR" altLang="fr-FR" sz="2000" dirty="0" err="1"/>
              <a:t>preliminary</a:t>
            </a:r>
            <a:r>
              <a:rPr lang="fr-FR" altLang="fr-FR" sz="2000" dirty="0"/>
              <a:t> </a:t>
            </a:r>
            <a:r>
              <a:rPr lang="fr-FR" altLang="fr-FR" sz="2000" dirty="0" err="1"/>
              <a:t>analysis</a:t>
            </a:r>
            <a:r>
              <a:rPr lang="fr-FR" altLang="fr-FR" sz="2000" dirty="0"/>
              <a:t> </a:t>
            </a:r>
          </a:p>
          <a:p>
            <a:pPr>
              <a:buFont typeface="Wingdings" panose="05000000000000000000" pitchFamily="2" charset="2"/>
              <a:buChar char="Ø"/>
            </a:pPr>
            <a:endParaRPr lang="fr-FR" altLang="fr-FR" sz="2000" dirty="0"/>
          </a:p>
          <a:p>
            <a:pPr>
              <a:buFont typeface="Wingdings" panose="05000000000000000000" pitchFamily="2" charset="2"/>
              <a:buChar char="q"/>
            </a:pPr>
            <a:r>
              <a:rPr lang="fr-FR" altLang="fr-FR" sz="1600" dirty="0"/>
              <a:t>Main objectives: </a:t>
            </a:r>
            <a:r>
              <a:rPr lang="fr-FR" altLang="fr-FR" sz="1600" dirty="0" err="1"/>
              <a:t>establish</a:t>
            </a:r>
            <a:r>
              <a:rPr lang="fr-FR" altLang="fr-FR" sz="1600" dirty="0"/>
              <a:t> </a:t>
            </a:r>
            <a:r>
              <a:rPr lang="fr-FR" altLang="fr-FR" sz="1600" b="1" dirty="0"/>
              <a:t>minimum standards</a:t>
            </a:r>
            <a:r>
              <a:rPr lang="fr-FR" altLang="fr-FR" sz="1600" dirty="0"/>
              <a:t> to:</a:t>
            </a:r>
            <a:endParaRPr lang="fr-FR" altLang="fr-FR" sz="1600" b="1" dirty="0"/>
          </a:p>
          <a:p>
            <a:pPr lvl="1">
              <a:buFont typeface="Wingdings" panose="05000000000000000000" pitchFamily="2" charset="2"/>
              <a:buChar char="q"/>
            </a:pPr>
            <a:endParaRPr lang="fr-FR" altLang="fr-FR" sz="1200" dirty="0"/>
          </a:p>
          <a:p>
            <a:pPr lvl="1">
              <a:buFont typeface="Wingdings" panose="05000000000000000000" pitchFamily="2" charset="2"/>
              <a:buChar char="q"/>
            </a:pPr>
            <a:r>
              <a:rPr lang="fr-FR" altLang="fr-FR" sz="1600" dirty="0" err="1"/>
              <a:t>Reinforce</a:t>
            </a:r>
            <a:r>
              <a:rPr lang="fr-FR" altLang="fr-FR" sz="1600" dirty="0"/>
              <a:t> </a:t>
            </a:r>
            <a:r>
              <a:rPr lang="fr-FR" altLang="fr-FR" sz="1600" dirty="0" err="1"/>
              <a:t>preventive</a:t>
            </a:r>
            <a:r>
              <a:rPr lang="fr-FR" altLang="fr-FR" sz="1600" dirty="0"/>
              <a:t> </a:t>
            </a:r>
            <a:r>
              <a:rPr lang="fr-FR" altLang="fr-FR" sz="1600" dirty="0" err="1"/>
              <a:t>restructurings</a:t>
            </a:r>
            <a:endParaRPr lang="fr-FR" altLang="fr-FR" sz="1600" dirty="0"/>
          </a:p>
          <a:p>
            <a:pPr lvl="1">
              <a:buFont typeface="Wingdings" panose="05000000000000000000" pitchFamily="2" charset="2"/>
              <a:buChar char="q"/>
            </a:pPr>
            <a:endParaRPr lang="fr-FR" altLang="fr-FR" sz="1600" dirty="0"/>
          </a:p>
          <a:p>
            <a:pPr lvl="2">
              <a:buFont typeface="Wingdings" panose="05000000000000000000" pitchFamily="2" charset="2"/>
              <a:buChar char="q"/>
            </a:pPr>
            <a:r>
              <a:rPr lang="fr-FR" altLang="fr-FR" sz="1600" dirty="0" err="1"/>
              <a:t>Early</a:t>
            </a:r>
            <a:r>
              <a:rPr lang="fr-FR" altLang="fr-FR" sz="1600" dirty="0"/>
              <a:t> warning of </a:t>
            </a:r>
            <a:r>
              <a:rPr lang="fr-FR" altLang="fr-FR" sz="1600" dirty="0" err="1"/>
              <a:t>financial</a:t>
            </a:r>
            <a:r>
              <a:rPr lang="fr-FR" altLang="fr-FR" sz="1600" dirty="0"/>
              <a:t> </a:t>
            </a:r>
            <a:r>
              <a:rPr lang="fr-FR" altLang="fr-FR" sz="1600" dirty="0" err="1"/>
              <a:t>distress</a:t>
            </a:r>
            <a:endParaRPr lang="fr-FR" altLang="fr-FR" sz="1600" dirty="0"/>
          </a:p>
          <a:p>
            <a:pPr lvl="2">
              <a:buFont typeface="Wingdings" panose="05000000000000000000" pitchFamily="2" charset="2"/>
              <a:buChar char="q"/>
            </a:pPr>
            <a:r>
              <a:rPr lang="fr-FR" altLang="fr-FR" sz="1600" dirty="0" err="1"/>
              <a:t>Stay</a:t>
            </a:r>
            <a:r>
              <a:rPr lang="fr-FR" altLang="fr-FR" sz="1600" dirty="0"/>
              <a:t> of </a:t>
            </a:r>
            <a:r>
              <a:rPr lang="fr-FR" altLang="fr-FR" sz="1600" dirty="0" err="1"/>
              <a:t>proceedings</a:t>
            </a:r>
            <a:r>
              <a:rPr lang="fr-FR" altLang="fr-FR" sz="1600" dirty="0"/>
              <a:t> for all </a:t>
            </a:r>
            <a:r>
              <a:rPr lang="fr-FR" altLang="fr-FR" sz="1600" dirty="0" err="1"/>
              <a:t>creditors</a:t>
            </a:r>
            <a:endParaRPr lang="fr-FR" altLang="fr-FR" sz="1600" dirty="0"/>
          </a:p>
          <a:p>
            <a:pPr lvl="2">
              <a:buFont typeface="Wingdings" panose="05000000000000000000" pitchFamily="2" charset="2"/>
              <a:buChar char="q"/>
            </a:pPr>
            <a:r>
              <a:rPr lang="fr-FR" altLang="fr-FR" sz="1600" dirty="0"/>
              <a:t>Acceptance of </a:t>
            </a:r>
            <a:r>
              <a:rPr lang="fr-FR" altLang="fr-FR" sz="1600" dirty="0" err="1"/>
              <a:t>restructuring</a:t>
            </a:r>
            <a:r>
              <a:rPr lang="fr-FR" altLang="fr-FR" sz="1600" dirty="0"/>
              <a:t> plans (</a:t>
            </a:r>
            <a:r>
              <a:rPr lang="fr-FR" altLang="fr-FR" sz="1600" dirty="0" err="1"/>
              <a:t>simply</a:t>
            </a:r>
            <a:r>
              <a:rPr lang="fr-FR" altLang="fr-FR" sz="1600" dirty="0"/>
              <a:t> </a:t>
            </a:r>
            <a:r>
              <a:rPr lang="fr-FR" altLang="fr-FR" sz="1600" dirty="0" err="1"/>
              <a:t>majority</a:t>
            </a:r>
            <a:r>
              <a:rPr lang="fr-FR" altLang="fr-FR" sz="1600" dirty="0"/>
              <a:t> of claims) by </a:t>
            </a:r>
            <a:r>
              <a:rPr lang="fr-FR" altLang="fr-FR" sz="1600" dirty="0" err="1"/>
              <a:t>affected</a:t>
            </a:r>
            <a:r>
              <a:rPr lang="fr-FR" altLang="fr-FR" sz="1600" dirty="0"/>
              <a:t> parties</a:t>
            </a:r>
          </a:p>
          <a:p>
            <a:pPr lvl="2">
              <a:buFont typeface="Wingdings" panose="05000000000000000000" pitchFamily="2" charset="2"/>
              <a:buChar char="q"/>
            </a:pPr>
            <a:r>
              <a:rPr lang="fr-FR" altLang="fr-FR" sz="1600" dirty="0"/>
              <a:t>Confirmation of plans (Best-</a:t>
            </a:r>
            <a:r>
              <a:rPr lang="fr-FR" altLang="fr-FR" sz="1600" dirty="0" err="1"/>
              <a:t>interest</a:t>
            </a:r>
            <a:r>
              <a:rPr lang="fr-FR" altLang="fr-FR" sz="1600" dirty="0"/>
              <a:t> test) &amp; </a:t>
            </a:r>
            <a:r>
              <a:rPr lang="fr-FR" altLang="fr-FR" sz="1600" dirty="0" err="1"/>
              <a:t>cramdown</a:t>
            </a:r>
            <a:r>
              <a:rPr lang="fr-FR" altLang="fr-FR" sz="1600" dirty="0"/>
              <a:t> provision</a:t>
            </a:r>
          </a:p>
          <a:p>
            <a:pPr lvl="2">
              <a:buFont typeface="Wingdings" panose="05000000000000000000" pitchFamily="2" charset="2"/>
              <a:buChar char="q"/>
            </a:pPr>
            <a:r>
              <a:rPr lang="fr-FR" altLang="fr-FR" sz="1600" dirty="0"/>
              <a:t>Protection for new </a:t>
            </a:r>
            <a:r>
              <a:rPr lang="fr-FR" altLang="fr-FR" sz="1600" dirty="0" err="1"/>
              <a:t>financing</a:t>
            </a:r>
            <a:r>
              <a:rPr lang="fr-FR" altLang="fr-FR" sz="1600" dirty="0"/>
              <a:t> </a:t>
            </a:r>
          </a:p>
          <a:p>
            <a:pPr lvl="2">
              <a:buFont typeface="Wingdings" panose="05000000000000000000" pitchFamily="2" charset="2"/>
              <a:buChar char="q"/>
            </a:pPr>
            <a:endParaRPr lang="fr-FR" altLang="fr-FR" sz="1400" dirty="0"/>
          </a:p>
          <a:p>
            <a:pPr lvl="1">
              <a:buFont typeface="Wingdings" panose="05000000000000000000" pitchFamily="2" charset="2"/>
              <a:buChar char="q"/>
            </a:pPr>
            <a:r>
              <a:rPr lang="fr-FR" altLang="fr-FR" sz="1600" dirty="0" err="1"/>
              <a:t>Reinforce</a:t>
            </a:r>
            <a:r>
              <a:rPr lang="fr-FR" altLang="fr-FR" sz="1600" dirty="0"/>
              <a:t> the second chance </a:t>
            </a:r>
            <a:r>
              <a:rPr lang="fr-FR" altLang="fr-FR" sz="1600" dirty="0" err="1"/>
              <a:t>policy</a:t>
            </a:r>
            <a:r>
              <a:rPr lang="fr-FR" altLang="fr-FR" sz="1600" dirty="0"/>
              <a:t> for </a:t>
            </a:r>
            <a:r>
              <a:rPr lang="fr-FR" altLang="fr-FR" sz="1600" dirty="0" err="1"/>
              <a:t>debt</a:t>
            </a:r>
            <a:r>
              <a:rPr lang="fr-FR" altLang="fr-FR" sz="1600" dirty="0"/>
              <a:t> </a:t>
            </a:r>
            <a:r>
              <a:rPr lang="fr-FR" altLang="fr-FR" sz="1600" dirty="0" err="1"/>
              <a:t>discharge</a:t>
            </a:r>
            <a:r>
              <a:rPr lang="fr-FR" altLang="fr-FR" sz="1600" dirty="0"/>
              <a:t> (entrepreneurs) </a:t>
            </a:r>
          </a:p>
          <a:p>
            <a:pPr lvl="1">
              <a:buFont typeface="Wingdings" panose="05000000000000000000" pitchFamily="2" charset="2"/>
              <a:buChar char="q"/>
            </a:pPr>
            <a:endParaRPr lang="fr-FR" altLang="fr-FR" sz="1600" dirty="0"/>
          </a:p>
          <a:p>
            <a:pPr lvl="1">
              <a:buFont typeface="Wingdings" panose="05000000000000000000" pitchFamily="2" charset="2"/>
              <a:buChar char="q"/>
            </a:pPr>
            <a:r>
              <a:rPr lang="fr-FR" altLang="fr-FR" sz="1600" dirty="0"/>
              <a:t>Data collection </a:t>
            </a:r>
            <a:r>
              <a:rPr lang="fr-FR" altLang="fr-FR" sz="1600" dirty="0" err="1"/>
              <a:t>procedure</a:t>
            </a:r>
            <a:r>
              <a:rPr lang="fr-FR" altLang="fr-FR" sz="1600" dirty="0"/>
              <a:t> to </a:t>
            </a:r>
            <a:r>
              <a:rPr lang="fr-FR" altLang="fr-FR" sz="1600" dirty="0" err="1"/>
              <a:t>evaluate</a:t>
            </a:r>
            <a:r>
              <a:rPr lang="fr-FR" altLang="fr-FR" sz="1600" dirty="0"/>
              <a:t> the impact of the new </a:t>
            </a:r>
            <a:r>
              <a:rPr lang="fr-FR" altLang="fr-FR" sz="1600" dirty="0" err="1"/>
              <a:t>policy</a:t>
            </a:r>
            <a:endParaRPr lang="fr-FR" altLang="fr-FR" sz="1600" dirty="0"/>
          </a:p>
          <a:p>
            <a:pPr lvl="1">
              <a:buFont typeface="Wingdings" panose="05000000000000000000" pitchFamily="2" charset="2"/>
              <a:buChar char="q"/>
            </a:pPr>
            <a:endParaRPr lang="fr-FR" altLang="fr-FR" sz="1400" dirty="0"/>
          </a:p>
          <a:p>
            <a:pPr lvl="1">
              <a:buFont typeface="Wingdings" panose="05000000000000000000" pitchFamily="2" charset="2"/>
              <a:buChar char="q"/>
            </a:pPr>
            <a:endParaRPr lang="fr-FR" altLang="fr-FR" sz="1200" dirty="0"/>
          </a:p>
          <a:p>
            <a:endParaRPr lang="fr-FR" altLang="fr-FR" dirty="0"/>
          </a:p>
        </p:txBody>
      </p:sp>
    </p:spTree>
    <p:extLst>
      <p:ext uri="{BB962C8B-B14F-4D97-AF65-F5344CB8AC3E}">
        <p14:creationId xmlns:p14="http://schemas.microsoft.com/office/powerpoint/2010/main" val="31121052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7FC12E-C338-4DD7-BB9E-280DA2A64834}"/>
              </a:ext>
            </a:extLst>
          </p:cNvPr>
          <p:cNvSpPr>
            <a:spLocks noGrp="1"/>
          </p:cNvSpPr>
          <p:nvPr>
            <p:ph idx="1"/>
          </p:nvPr>
        </p:nvSpPr>
        <p:spPr>
          <a:xfrm>
            <a:off x="457200" y="2290438"/>
            <a:ext cx="8229600" cy="3471169"/>
          </a:xfrm>
        </p:spPr>
        <p:txBody>
          <a:bodyPr>
            <a:normAutofit/>
          </a:bodyPr>
          <a:lstStyle/>
          <a:p>
            <a:pPr marL="0" indent="0" algn="ctr">
              <a:spcBef>
                <a:spcPct val="0"/>
              </a:spcBef>
              <a:buNone/>
            </a:pPr>
            <a:r>
              <a:rPr lang="fr-BE" sz="4400" b="1" dirty="0" err="1">
                <a:latin typeface="+mj-lt"/>
                <a:ea typeface="+mj-ea"/>
                <a:cs typeface="+mj-cs"/>
              </a:rPr>
              <a:t>Views</a:t>
            </a:r>
            <a:r>
              <a:rPr lang="fr-BE" sz="4400" b="1" dirty="0">
                <a:latin typeface="+mj-lt"/>
                <a:ea typeface="+mj-ea"/>
                <a:cs typeface="+mj-cs"/>
              </a:rPr>
              <a:t> and expectations </a:t>
            </a:r>
            <a:br>
              <a:rPr lang="fr-BE" sz="4400" b="1" dirty="0">
                <a:latin typeface="+mj-lt"/>
                <a:ea typeface="+mj-ea"/>
                <a:cs typeface="+mj-cs"/>
              </a:rPr>
            </a:br>
            <a:r>
              <a:rPr lang="fr-BE" sz="4400" b="1" dirty="0">
                <a:latin typeface="+mj-lt"/>
                <a:ea typeface="+mj-ea"/>
                <a:cs typeface="+mj-cs"/>
              </a:rPr>
              <a:t>of an </a:t>
            </a:r>
            <a:r>
              <a:rPr lang="fr-BE" sz="4400" b="1" dirty="0" err="1">
                <a:latin typeface="+mj-lt"/>
                <a:ea typeface="+mj-ea"/>
                <a:cs typeface="+mj-cs"/>
              </a:rPr>
              <a:t>advisor</a:t>
            </a:r>
            <a:r>
              <a:rPr lang="fr-BE" sz="4400" b="1" dirty="0">
                <a:latin typeface="+mj-lt"/>
                <a:ea typeface="+mj-ea"/>
                <a:cs typeface="+mj-cs"/>
              </a:rPr>
              <a:t> in the </a:t>
            </a:r>
            <a:r>
              <a:rPr lang="fr-BE" sz="4400" b="1" dirty="0" err="1">
                <a:latin typeface="+mj-lt"/>
                <a:ea typeface="+mj-ea"/>
                <a:cs typeface="+mj-cs"/>
              </a:rPr>
              <a:t>field</a:t>
            </a:r>
            <a:endParaRPr lang="fr-BE" sz="4400" b="1" dirty="0">
              <a:latin typeface="+mj-lt"/>
              <a:ea typeface="+mj-ea"/>
              <a:cs typeface="+mj-cs"/>
            </a:endParaRPr>
          </a:p>
          <a:p>
            <a:pPr marL="0" indent="0" algn="ctr">
              <a:buNone/>
            </a:pPr>
            <a:endParaRPr lang="fr-BE" sz="2400" dirty="0">
              <a:latin typeface="+mj-lt"/>
              <a:ea typeface="+mj-ea"/>
              <a:cs typeface="+mj-cs"/>
            </a:endParaRPr>
          </a:p>
          <a:p>
            <a:pPr marL="0" indent="0" algn="ctr">
              <a:buNone/>
            </a:pPr>
            <a:endParaRPr lang="fr-BE" sz="2400" dirty="0">
              <a:latin typeface="+mj-lt"/>
              <a:ea typeface="+mj-ea"/>
              <a:cs typeface="+mj-cs"/>
            </a:endParaRPr>
          </a:p>
          <a:p>
            <a:pPr marL="0" indent="0" algn="ctr">
              <a:buNone/>
            </a:pPr>
            <a:r>
              <a:rPr lang="fr-BE" sz="2400" b="1" dirty="0">
                <a:latin typeface="+mj-lt"/>
                <a:ea typeface="+mj-ea"/>
                <a:cs typeface="+mj-cs"/>
              </a:rPr>
              <a:t>Michael </a:t>
            </a:r>
            <a:r>
              <a:rPr lang="fr-BE" sz="2400" b="1" dirty="0" err="1">
                <a:latin typeface="+mj-lt"/>
                <a:ea typeface="+mj-ea"/>
                <a:cs typeface="+mj-cs"/>
              </a:rPr>
              <a:t>Thierhoff</a:t>
            </a:r>
            <a:br>
              <a:rPr lang="fr-BE" sz="2400" b="1" dirty="0">
                <a:solidFill>
                  <a:schemeClr val="bg1">
                    <a:lumMod val="50000"/>
                  </a:schemeClr>
                </a:solidFill>
              </a:rPr>
            </a:br>
            <a:r>
              <a:rPr lang="fr-BE" sz="2400" dirty="0"/>
              <a:t>(Andersen </a:t>
            </a:r>
            <a:r>
              <a:rPr lang="fr-BE" sz="2400" dirty="0" err="1"/>
              <a:t>Tax</a:t>
            </a:r>
            <a:r>
              <a:rPr lang="fr-BE" sz="2400" dirty="0"/>
              <a:t> &amp; </a:t>
            </a:r>
            <a:r>
              <a:rPr lang="fr-BE" sz="2400" dirty="0" err="1"/>
              <a:t>Legal</a:t>
            </a:r>
            <a:r>
              <a:rPr lang="fr-BE" sz="2400" dirty="0"/>
              <a:t>)</a:t>
            </a:r>
          </a:p>
          <a:p>
            <a:pPr algn="ctr"/>
            <a:endParaRPr lang="fr-BE" sz="2400" i="1" dirty="0"/>
          </a:p>
        </p:txBody>
      </p:sp>
    </p:spTree>
    <p:extLst>
      <p:ext uri="{BB962C8B-B14F-4D97-AF65-F5344CB8AC3E}">
        <p14:creationId xmlns:p14="http://schemas.microsoft.com/office/powerpoint/2010/main" val="791238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815" y="1809191"/>
            <a:ext cx="3442448" cy="772646"/>
          </a:xfrm>
        </p:spPr>
        <p:txBody>
          <a:bodyPr>
            <a:noAutofit/>
          </a:bodyPr>
          <a:lstStyle/>
          <a:p>
            <a:pPr>
              <a:spcAft>
                <a:spcPts val="600"/>
              </a:spcAft>
              <a:buFont typeface="Wingdings" panose="05000000000000000000" pitchFamily="2" charset="2"/>
              <a:buChar char="Ø"/>
            </a:pPr>
            <a:r>
              <a:rPr lang="en-GB" sz="1800" b="1" dirty="0"/>
              <a:t>Quality &amp; Costs</a:t>
            </a:r>
          </a:p>
          <a:p>
            <a:pPr>
              <a:spcBef>
                <a:spcPts val="600"/>
              </a:spcBef>
              <a:spcAft>
                <a:spcPts val="600"/>
              </a:spcAft>
              <a:buFont typeface="Wingdings" panose="05000000000000000000" pitchFamily="2" charset="2"/>
              <a:buChar char="q"/>
            </a:pPr>
            <a:r>
              <a:rPr lang="en-GB" sz="1800" b="1" i="1" dirty="0"/>
              <a:t>Quality</a:t>
            </a:r>
          </a:p>
          <a:p>
            <a:pPr marL="0" indent="0">
              <a:spcBef>
                <a:spcPts val="600"/>
              </a:spcBef>
              <a:spcAft>
                <a:spcPts val="1200"/>
              </a:spcAft>
              <a:buNone/>
            </a:pPr>
            <a:endParaRPr lang="en-GB" sz="2200" dirty="0"/>
          </a:p>
          <a:p>
            <a:pPr marL="0" indent="0">
              <a:spcAft>
                <a:spcPts val="1200"/>
              </a:spcAft>
              <a:buNone/>
            </a:pPr>
            <a:endParaRPr lang="en-GB" sz="2200" dirty="0"/>
          </a:p>
        </p:txBody>
      </p:sp>
      <p:sp>
        <p:nvSpPr>
          <p:cNvPr id="4" name="Content Placeholder 2"/>
          <p:cNvSpPr txBox="1">
            <a:spLocks/>
          </p:cNvSpPr>
          <p:nvPr/>
        </p:nvSpPr>
        <p:spPr>
          <a:xfrm>
            <a:off x="4742329" y="2763175"/>
            <a:ext cx="4032000" cy="3359724"/>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Bef>
                <a:spcPts val="600"/>
              </a:spcBef>
              <a:spcAft>
                <a:spcPts val="0"/>
              </a:spcAft>
              <a:buFont typeface="Arial"/>
              <a:buNone/>
              <a:tabLst>
                <a:tab pos="4303713" algn="l"/>
              </a:tabLst>
            </a:pPr>
            <a:r>
              <a:rPr lang="en-GB" sz="1800" dirty="0">
                <a:solidFill>
                  <a:prstClr val="black"/>
                </a:solidFill>
              </a:rPr>
              <a:t>Practitioners:</a:t>
            </a:r>
          </a:p>
          <a:p>
            <a:pPr fontAlgn="auto">
              <a:spcBef>
                <a:spcPts val="600"/>
              </a:spcBef>
              <a:spcAft>
                <a:spcPts val="0"/>
              </a:spcAft>
              <a:buFont typeface="Arial" panose="020B0604020202020204" pitchFamily="34" charset="0"/>
              <a:buChar char="•"/>
              <a:tabLst>
                <a:tab pos="4303713" algn="l"/>
                <a:tab pos="4660900" algn="l"/>
              </a:tabLst>
            </a:pPr>
            <a:r>
              <a:rPr lang="en-GB" sz="1800" dirty="0">
                <a:solidFill>
                  <a:prstClr val="black"/>
                </a:solidFill>
                <a:sym typeface="Wingdings"/>
              </a:rPr>
              <a:t>IP-Profession </a:t>
            </a:r>
            <a:r>
              <a:rPr lang="en-GB" sz="1800" dirty="0">
                <a:solidFill>
                  <a:prstClr val="black"/>
                </a:solidFill>
              </a:rPr>
              <a:t>regulatory body, creditor involvement</a:t>
            </a:r>
          </a:p>
          <a:p>
            <a:pPr marL="358775" indent="-358775" defTabSz="447675" fontAlgn="auto">
              <a:spcBef>
                <a:spcPts val="600"/>
              </a:spcBef>
              <a:spcAft>
                <a:spcPts val="0"/>
              </a:spcAft>
              <a:buFont typeface="Arial"/>
              <a:buNone/>
              <a:tabLst>
                <a:tab pos="4660900" algn="l"/>
                <a:tab pos="5019675" algn="l"/>
              </a:tabLst>
            </a:pPr>
            <a:endParaRPr lang="en-GB" sz="1800" dirty="0">
              <a:solidFill>
                <a:prstClr val="black"/>
              </a:solidFill>
            </a:endParaRPr>
          </a:p>
          <a:p>
            <a:pPr marL="0" indent="1165225" defTabSz="447675" fontAlgn="auto">
              <a:spcBef>
                <a:spcPts val="600"/>
              </a:spcBef>
              <a:spcAft>
                <a:spcPts val="0"/>
              </a:spcAft>
              <a:buFont typeface="Arial"/>
              <a:buNone/>
              <a:tabLst>
                <a:tab pos="4751388" algn="l"/>
                <a:tab pos="5289550" algn="l"/>
              </a:tabLst>
            </a:pPr>
            <a:r>
              <a:rPr lang="en-GB" sz="1800" dirty="0">
                <a:solidFill>
                  <a:prstClr val="black"/>
                </a:solidFill>
              </a:rPr>
              <a:t>vs.</a:t>
            </a:r>
          </a:p>
          <a:p>
            <a:pPr marL="0" indent="1165225" defTabSz="447675" fontAlgn="auto">
              <a:spcBef>
                <a:spcPts val="600"/>
              </a:spcBef>
              <a:spcAft>
                <a:spcPts val="0"/>
              </a:spcAft>
              <a:buFont typeface="Arial"/>
              <a:buNone/>
              <a:tabLst>
                <a:tab pos="4751388" algn="l"/>
                <a:tab pos="5289550" algn="l"/>
              </a:tabLst>
            </a:pPr>
            <a:endParaRPr lang="en-GB" sz="1800" dirty="0">
              <a:solidFill>
                <a:prstClr val="black"/>
              </a:solidFill>
            </a:endParaRPr>
          </a:p>
          <a:p>
            <a:pPr defTabSz="447675" fontAlgn="auto">
              <a:spcBef>
                <a:spcPts val="600"/>
              </a:spcBef>
              <a:spcAft>
                <a:spcPts val="0"/>
              </a:spcAft>
              <a:buFont typeface="Arial" panose="020B0604020202020204" pitchFamily="34" charset="0"/>
              <a:buChar char="•"/>
              <a:tabLst>
                <a:tab pos="4303713" algn="l"/>
                <a:tab pos="4660900" algn="l"/>
              </a:tabLst>
            </a:pPr>
            <a:r>
              <a:rPr lang="en-GB" sz="1800" dirty="0">
                <a:solidFill>
                  <a:prstClr val="black"/>
                </a:solidFill>
                <a:sym typeface="Wingdings"/>
              </a:rPr>
              <a:t>Liberal approach, lo</a:t>
            </a:r>
            <a:r>
              <a:rPr lang="en-GB" sz="1800" dirty="0">
                <a:solidFill>
                  <a:prstClr val="black"/>
                </a:solidFill>
              </a:rPr>
              <a:t>w access barrier, court discretion, limited influence of creditors</a:t>
            </a:r>
          </a:p>
          <a:p>
            <a:pPr marL="0" indent="0" fontAlgn="auto">
              <a:spcBef>
                <a:spcPts val="600"/>
              </a:spcBef>
              <a:spcAft>
                <a:spcPts val="1200"/>
              </a:spcAft>
              <a:buFont typeface="Arial"/>
              <a:buNone/>
            </a:pP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p:txBody>
      </p:sp>
      <p:sp>
        <p:nvSpPr>
          <p:cNvPr id="6" name="Content Placeholder 2"/>
          <p:cNvSpPr txBox="1">
            <a:spLocks/>
          </p:cNvSpPr>
          <p:nvPr/>
        </p:nvSpPr>
        <p:spPr>
          <a:xfrm>
            <a:off x="555812" y="2763175"/>
            <a:ext cx="4032000" cy="327600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Bef>
                <a:spcPts val="600"/>
              </a:spcBef>
              <a:spcAft>
                <a:spcPts val="0"/>
              </a:spcAft>
              <a:buFont typeface="Arial"/>
              <a:buNone/>
              <a:tabLst>
                <a:tab pos="4303713" algn="l"/>
              </a:tabLst>
            </a:pPr>
            <a:r>
              <a:rPr lang="en-GB" sz="1800" dirty="0">
                <a:solidFill>
                  <a:prstClr val="black"/>
                </a:solidFill>
              </a:rPr>
              <a:t>Judges:</a:t>
            </a:r>
          </a:p>
          <a:p>
            <a:pPr fontAlgn="auto">
              <a:spcBef>
                <a:spcPts val="600"/>
              </a:spcBef>
              <a:spcAft>
                <a:spcPts val="0"/>
              </a:spcAft>
              <a:buFont typeface="Arial" panose="020B0604020202020204" pitchFamily="34" charset="0"/>
              <a:buChar char="•"/>
              <a:tabLst>
                <a:tab pos="4303713" algn="l"/>
                <a:tab pos="4660900" algn="l"/>
              </a:tabLst>
            </a:pPr>
            <a:r>
              <a:rPr lang="en-GB" sz="1800" dirty="0">
                <a:solidFill>
                  <a:prstClr val="black"/>
                </a:solidFill>
              </a:rPr>
              <a:t>Anglo-Saxon approach</a:t>
            </a:r>
            <a:br>
              <a:rPr lang="en-GB" sz="1800" dirty="0">
                <a:solidFill>
                  <a:prstClr val="black"/>
                </a:solidFill>
              </a:rPr>
            </a:br>
            <a:r>
              <a:rPr lang="en-GB" sz="1800" dirty="0">
                <a:solidFill>
                  <a:prstClr val="black"/>
                </a:solidFill>
              </a:rPr>
              <a:t>senior &amp; seasoned</a:t>
            </a:r>
          </a:p>
          <a:p>
            <a:pPr marL="358775" indent="-358775" defTabSz="447675" fontAlgn="auto">
              <a:spcBef>
                <a:spcPts val="600"/>
              </a:spcBef>
              <a:spcAft>
                <a:spcPts val="0"/>
              </a:spcAft>
              <a:buFont typeface="Arial"/>
              <a:buNone/>
              <a:tabLst>
                <a:tab pos="4660900" algn="l"/>
                <a:tab pos="5019675" algn="l"/>
              </a:tabLst>
            </a:pPr>
            <a:endParaRPr lang="en-GB" sz="1800" dirty="0">
              <a:solidFill>
                <a:prstClr val="black"/>
              </a:solidFill>
            </a:endParaRPr>
          </a:p>
          <a:p>
            <a:pPr marL="0" indent="1165225" defTabSz="447675" fontAlgn="auto">
              <a:spcBef>
                <a:spcPts val="600"/>
              </a:spcBef>
              <a:spcAft>
                <a:spcPts val="0"/>
              </a:spcAft>
              <a:buFont typeface="Arial"/>
              <a:buNone/>
              <a:tabLst>
                <a:tab pos="4751388" algn="l"/>
                <a:tab pos="5289550" algn="l"/>
              </a:tabLst>
            </a:pPr>
            <a:r>
              <a:rPr lang="en-GB" sz="1800" dirty="0">
                <a:solidFill>
                  <a:prstClr val="black"/>
                </a:solidFill>
              </a:rPr>
              <a:t>vs.</a:t>
            </a:r>
          </a:p>
          <a:p>
            <a:pPr marL="0" indent="1165225" defTabSz="447675" fontAlgn="auto">
              <a:spcBef>
                <a:spcPts val="600"/>
              </a:spcBef>
              <a:spcAft>
                <a:spcPts val="0"/>
              </a:spcAft>
              <a:buFont typeface="Arial"/>
              <a:buNone/>
              <a:tabLst>
                <a:tab pos="4751388" algn="l"/>
                <a:tab pos="5289550" algn="l"/>
              </a:tabLst>
            </a:pPr>
            <a:endParaRPr lang="en-GB" sz="1800" dirty="0">
              <a:solidFill>
                <a:prstClr val="black"/>
              </a:solidFill>
            </a:endParaRPr>
          </a:p>
          <a:p>
            <a:pPr defTabSz="447675" fontAlgn="auto">
              <a:spcBef>
                <a:spcPts val="600"/>
              </a:spcBef>
              <a:spcAft>
                <a:spcPts val="0"/>
              </a:spcAft>
              <a:tabLst>
                <a:tab pos="4303713" algn="l"/>
                <a:tab pos="4660900" algn="l"/>
              </a:tabLst>
            </a:pPr>
            <a:r>
              <a:rPr lang="en-GB" sz="1800" dirty="0">
                <a:solidFill>
                  <a:prstClr val="black"/>
                </a:solidFill>
              </a:rPr>
              <a:t>German approach young, gifted, generalist</a:t>
            </a:r>
          </a:p>
          <a:p>
            <a:pPr marL="0" indent="0" fontAlgn="auto">
              <a:spcBef>
                <a:spcPts val="600"/>
              </a:spcBef>
              <a:spcAft>
                <a:spcPts val="1200"/>
              </a:spcAft>
              <a:buFont typeface="Arial"/>
              <a:buNone/>
            </a:pPr>
            <a:endParaRPr lang="en-GB" sz="2200" dirty="0">
              <a:solidFill>
                <a:prstClr val="black"/>
              </a:solidFill>
            </a:endParaRPr>
          </a:p>
          <a:p>
            <a:pPr marL="0" indent="0" fontAlgn="auto">
              <a:spcBef>
                <a:spcPts val="600"/>
              </a:spcBef>
              <a:spcAft>
                <a:spcPts val="1200"/>
              </a:spcAft>
              <a:buFont typeface="Arial"/>
              <a:buNone/>
            </a:pP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p:txBody>
      </p:sp>
    </p:spTree>
    <p:extLst>
      <p:ext uri="{BB962C8B-B14F-4D97-AF65-F5344CB8AC3E}">
        <p14:creationId xmlns:p14="http://schemas.microsoft.com/office/powerpoint/2010/main" val="1125970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000" y="1800225"/>
            <a:ext cx="4168589" cy="853328"/>
          </a:xfrm>
        </p:spPr>
        <p:txBody>
          <a:bodyPr>
            <a:noAutofit/>
          </a:bodyPr>
          <a:lstStyle/>
          <a:p>
            <a:pPr>
              <a:spcAft>
                <a:spcPts val="1200"/>
              </a:spcAft>
              <a:buFont typeface="Wingdings" panose="05000000000000000000" pitchFamily="2" charset="2"/>
              <a:buChar char="Ø"/>
            </a:pPr>
            <a:r>
              <a:rPr lang="en-GB" sz="1800" b="1" dirty="0"/>
              <a:t>Quality &amp; Costs</a:t>
            </a:r>
          </a:p>
          <a:p>
            <a:pPr>
              <a:spcAft>
                <a:spcPts val="1200"/>
              </a:spcAft>
              <a:buFont typeface="Wingdings" panose="05000000000000000000" pitchFamily="2" charset="2"/>
              <a:buChar char="q"/>
            </a:pPr>
            <a:r>
              <a:rPr lang="en-GB" sz="1800" b="1" i="1" dirty="0"/>
              <a:t>Costs</a:t>
            </a:r>
          </a:p>
          <a:p>
            <a:pPr marL="0" indent="0">
              <a:spcAft>
                <a:spcPts val="1200"/>
              </a:spcAft>
              <a:buNone/>
            </a:pPr>
            <a:endParaRPr lang="en-GB" sz="2200" dirty="0"/>
          </a:p>
          <a:p>
            <a:pPr marL="0" indent="0">
              <a:spcAft>
                <a:spcPts val="1200"/>
              </a:spcAft>
              <a:buNone/>
            </a:pPr>
            <a:endParaRPr lang="en-GB" sz="2200" dirty="0"/>
          </a:p>
        </p:txBody>
      </p:sp>
      <p:sp>
        <p:nvSpPr>
          <p:cNvPr id="4" name="Content Placeholder 2"/>
          <p:cNvSpPr txBox="1">
            <a:spLocks/>
          </p:cNvSpPr>
          <p:nvPr/>
        </p:nvSpPr>
        <p:spPr>
          <a:xfrm>
            <a:off x="4769222" y="3132000"/>
            <a:ext cx="4168589" cy="2520988"/>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Aft>
                <a:spcPts val="600"/>
              </a:spcAft>
              <a:buFont typeface="Arial"/>
              <a:buNone/>
              <a:tabLst>
                <a:tab pos="4303713" algn="l"/>
              </a:tabLst>
            </a:pPr>
            <a:r>
              <a:rPr lang="en-GB" sz="1800" dirty="0">
                <a:solidFill>
                  <a:prstClr val="black"/>
                </a:solidFill>
              </a:rPr>
              <a:t>SME-Illusion:</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Complexity</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Quality</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Safeguarding minority interests</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Negotiations with professional </a:t>
            </a:r>
          </a:p>
          <a:p>
            <a:pPr marL="358775" indent="0" fontAlgn="auto">
              <a:spcAft>
                <a:spcPts val="600"/>
              </a:spcAft>
              <a:buFont typeface="Arial"/>
              <a:buNone/>
              <a:tabLst>
                <a:tab pos="4303713" algn="l"/>
                <a:tab pos="4660900" algn="l"/>
              </a:tabLst>
            </a:pPr>
            <a:r>
              <a:rPr lang="en-GB" sz="1800" dirty="0">
                <a:solidFill>
                  <a:prstClr val="black"/>
                </a:solidFill>
              </a:rPr>
              <a:t>lenders	</a:t>
            </a: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p:txBody>
      </p:sp>
      <p:sp>
        <p:nvSpPr>
          <p:cNvPr id="6" name="Content Placeholder 2"/>
          <p:cNvSpPr txBox="1">
            <a:spLocks/>
          </p:cNvSpPr>
          <p:nvPr/>
        </p:nvSpPr>
        <p:spPr>
          <a:xfrm>
            <a:off x="540000" y="3132000"/>
            <a:ext cx="4168589" cy="2135279"/>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Aft>
                <a:spcPts val="600"/>
              </a:spcAft>
              <a:buFont typeface="Arial"/>
              <a:buNone/>
              <a:tabLst>
                <a:tab pos="4303713" algn="l"/>
              </a:tabLst>
            </a:pPr>
            <a:r>
              <a:rPr lang="en-GB" sz="1800" dirty="0">
                <a:solidFill>
                  <a:prstClr val="black"/>
                </a:solidFill>
              </a:rPr>
              <a:t>IP-Remuneration:</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Incentives – you get what you measure</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Time spent</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Value</a:t>
            </a:r>
          </a:p>
          <a:p>
            <a:pPr fontAlgn="auto">
              <a:spcAft>
                <a:spcPts val="600"/>
              </a:spcAft>
              <a:buFont typeface="Arial" panose="020B0604020202020204" pitchFamily="34" charset="0"/>
              <a:buChar char="•"/>
              <a:tabLst>
                <a:tab pos="4303713" algn="l"/>
                <a:tab pos="4660900" algn="l"/>
              </a:tabLst>
            </a:pPr>
            <a:r>
              <a:rPr lang="en-GB" sz="1800" dirty="0">
                <a:solidFill>
                  <a:prstClr val="black"/>
                </a:solidFill>
              </a:rPr>
              <a:t>Budgets	</a:t>
            </a: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a:p>
            <a:pPr marL="0" indent="0" fontAlgn="auto">
              <a:spcAft>
                <a:spcPts val="1200"/>
              </a:spcAft>
              <a:buFont typeface="Arial"/>
              <a:buNone/>
            </a:pPr>
            <a:endParaRPr lang="en-GB" sz="2200" dirty="0">
              <a:solidFill>
                <a:prstClr val="black"/>
              </a:solidFill>
            </a:endParaRPr>
          </a:p>
        </p:txBody>
      </p:sp>
    </p:spTree>
    <p:extLst>
      <p:ext uri="{BB962C8B-B14F-4D97-AF65-F5344CB8AC3E}">
        <p14:creationId xmlns:p14="http://schemas.microsoft.com/office/powerpoint/2010/main" val="1553436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2280609"/>
            <a:ext cx="7772400" cy="1470025"/>
          </a:xfrm>
        </p:spPr>
        <p:txBody>
          <a:bodyPr>
            <a:normAutofit fontScale="90000"/>
          </a:bodyPr>
          <a:lstStyle/>
          <a:p>
            <a:r>
              <a:rPr lang="en-US" b="1" dirty="0"/>
              <a:t>Bank perspective of the economic efficiency of insolvency process</a:t>
            </a:r>
          </a:p>
        </p:txBody>
      </p:sp>
      <p:sp>
        <p:nvSpPr>
          <p:cNvPr id="3" name="Subtitle 2"/>
          <p:cNvSpPr>
            <a:spLocks noGrp="1"/>
          </p:cNvSpPr>
          <p:nvPr>
            <p:ph type="subTitle" idx="1"/>
          </p:nvPr>
        </p:nvSpPr>
        <p:spPr>
          <a:xfrm>
            <a:off x="248444" y="4513325"/>
            <a:ext cx="8647112" cy="1752600"/>
          </a:xfrm>
        </p:spPr>
        <p:txBody>
          <a:bodyPr rtlCol="0">
            <a:noAutofit/>
          </a:bodyPr>
          <a:lstStyle/>
          <a:p>
            <a:pPr>
              <a:defRPr/>
            </a:pPr>
            <a:r>
              <a:rPr lang="en-US" sz="2400" b="1" dirty="0">
                <a:solidFill>
                  <a:schemeClr val="tx1"/>
                </a:solidFill>
                <a:latin typeface="+mj-lt"/>
                <a:ea typeface="+mj-ea"/>
                <a:cs typeface="+mj-cs"/>
              </a:rPr>
              <a:t>George </a:t>
            </a:r>
            <a:r>
              <a:rPr lang="en-US" sz="2400" b="1" dirty="0" err="1">
                <a:solidFill>
                  <a:schemeClr val="tx1"/>
                </a:solidFill>
                <a:latin typeface="+mj-lt"/>
                <a:ea typeface="+mj-ea"/>
                <a:cs typeface="+mj-cs"/>
              </a:rPr>
              <a:t>Georgakopoulos</a:t>
            </a:r>
            <a:endParaRPr lang="en-US" sz="2400" b="1" dirty="0">
              <a:solidFill>
                <a:schemeClr val="tx1"/>
              </a:solidFill>
              <a:latin typeface="+mj-lt"/>
              <a:ea typeface="+mj-ea"/>
              <a:cs typeface="+mj-cs"/>
            </a:endParaRPr>
          </a:p>
          <a:p>
            <a:pPr>
              <a:lnSpc>
                <a:spcPct val="90000"/>
              </a:lnSpc>
              <a:defRPr/>
            </a:pPr>
            <a:r>
              <a:rPr lang="en-US" sz="2400" dirty="0">
                <a:solidFill>
                  <a:schemeClr val="tx1"/>
                </a:solidFill>
              </a:rPr>
              <a:t>(Piraeus Bank, Executive Board Member)</a:t>
            </a:r>
          </a:p>
        </p:txBody>
      </p:sp>
    </p:spTree>
    <p:extLst>
      <p:ext uri="{BB962C8B-B14F-4D97-AF65-F5344CB8AC3E}">
        <p14:creationId xmlns:p14="http://schemas.microsoft.com/office/powerpoint/2010/main" val="1727914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26852"/>
          </a:xfrm>
        </p:spPr>
        <p:txBody>
          <a:bodyPr>
            <a:normAutofit fontScale="85000" lnSpcReduction="20000"/>
          </a:bodyPr>
          <a:lstStyle/>
          <a:p>
            <a:pPr>
              <a:spcAft>
                <a:spcPts val="1200"/>
              </a:spcAft>
              <a:buFont typeface="Wingdings" panose="05000000000000000000" pitchFamily="2" charset="2"/>
              <a:buChar char="Ø"/>
            </a:pPr>
            <a:r>
              <a:rPr lang="en-GB" sz="2400" dirty="0"/>
              <a:t>Bank concerns &amp; priorities for the insolvency regime</a:t>
            </a:r>
          </a:p>
          <a:p>
            <a:pPr>
              <a:spcAft>
                <a:spcPts val="1200"/>
              </a:spcAft>
              <a:buFont typeface="Wingdings" panose="05000000000000000000" pitchFamily="2" charset="2"/>
              <a:buChar char="q"/>
            </a:pPr>
            <a:r>
              <a:rPr lang="en-GB" sz="2200" dirty="0"/>
              <a:t>Encourage business growth and expansion</a:t>
            </a:r>
          </a:p>
          <a:p>
            <a:pPr lvl="1">
              <a:spcAft>
                <a:spcPts val="1200"/>
              </a:spcAft>
              <a:buFont typeface="Wingdings" panose="05000000000000000000" pitchFamily="2" charset="2"/>
              <a:buChar char="q"/>
            </a:pPr>
            <a:r>
              <a:rPr lang="en-GB" sz="1800" dirty="0"/>
              <a:t>Critical driver for the core banking product: loans</a:t>
            </a:r>
          </a:p>
          <a:p>
            <a:pPr>
              <a:spcAft>
                <a:spcPts val="1200"/>
              </a:spcAft>
              <a:buFont typeface="Wingdings" panose="05000000000000000000" pitchFamily="2" charset="2"/>
              <a:buChar char="q"/>
            </a:pPr>
            <a:r>
              <a:rPr lang="en-GB" sz="2200" dirty="0"/>
              <a:t>Predictability</a:t>
            </a:r>
          </a:p>
          <a:p>
            <a:pPr lvl="1">
              <a:spcAft>
                <a:spcPts val="1200"/>
              </a:spcAft>
              <a:buFont typeface="Wingdings" panose="05000000000000000000" pitchFamily="2" charset="2"/>
              <a:buChar char="q"/>
            </a:pPr>
            <a:r>
              <a:rPr lang="en-GB" sz="1800" dirty="0"/>
              <a:t>So that we can estimate outcomes and price risk</a:t>
            </a:r>
          </a:p>
          <a:p>
            <a:pPr>
              <a:spcAft>
                <a:spcPts val="1200"/>
              </a:spcAft>
              <a:buFont typeface="Wingdings" panose="05000000000000000000" pitchFamily="2" charset="2"/>
              <a:buChar char="q"/>
            </a:pPr>
            <a:r>
              <a:rPr lang="en-GB" sz="2200" dirty="0"/>
              <a:t>Restructure businesses to make them viable and able to grow in the long term</a:t>
            </a:r>
          </a:p>
          <a:p>
            <a:pPr lvl="1">
              <a:spcAft>
                <a:spcPts val="1200"/>
              </a:spcAft>
              <a:buFont typeface="Wingdings" panose="05000000000000000000" pitchFamily="2" charset="2"/>
              <a:buChar char="q"/>
            </a:pPr>
            <a:r>
              <a:rPr lang="en-GB" sz="1800" dirty="0"/>
              <a:t>Saving companies in itself seldom helps the economy or the banking sector if they are not fit </a:t>
            </a:r>
          </a:p>
          <a:p>
            <a:pPr>
              <a:spcAft>
                <a:spcPts val="1200"/>
              </a:spcAft>
              <a:buFont typeface="Wingdings" panose="05000000000000000000" pitchFamily="2" charset="2"/>
              <a:buChar char="q"/>
            </a:pPr>
            <a:r>
              <a:rPr lang="en-GB" sz="2200" dirty="0"/>
              <a:t>Avoid prevarication as delay leads to value destruction and uncertainty</a:t>
            </a:r>
          </a:p>
          <a:p>
            <a:pPr lvl="1">
              <a:spcAft>
                <a:spcPts val="1200"/>
              </a:spcAft>
              <a:buFont typeface="Wingdings" panose="05000000000000000000" pitchFamily="2" charset="2"/>
              <a:buChar char="q"/>
            </a:pPr>
            <a:r>
              <a:rPr lang="en-GB" sz="1800" dirty="0"/>
              <a:t>Facing up to business failure is very difficult and the law can help</a:t>
            </a:r>
          </a:p>
          <a:p>
            <a:pPr marL="0" indent="0">
              <a:spcAft>
                <a:spcPts val="1200"/>
              </a:spcAft>
              <a:buNone/>
            </a:pPr>
            <a:endParaRPr lang="en-GB" sz="2200" dirty="0"/>
          </a:p>
          <a:p>
            <a:pPr>
              <a:spcAft>
                <a:spcPts val="1200"/>
              </a:spcAft>
            </a:pPr>
            <a:endParaRPr lang="en-GB" sz="2200" dirty="0"/>
          </a:p>
        </p:txBody>
      </p:sp>
    </p:spTree>
    <p:extLst>
      <p:ext uri="{BB962C8B-B14F-4D97-AF65-F5344CB8AC3E}">
        <p14:creationId xmlns:p14="http://schemas.microsoft.com/office/powerpoint/2010/main" val="640584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573942"/>
          </a:xfrm>
        </p:spPr>
        <p:txBody>
          <a:bodyPr>
            <a:normAutofit fontScale="62500" lnSpcReduction="20000"/>
          </a:bodyPr>
          <a:lstStyle/>
          <a:p>
            <a:pPr>
              <a:spcAft>
                <a:spcPts val="1200"/>
              </a:spcAft>
              <a:buFont typeface="Wingdings" panose="05000000000000000000" pitchFamily="2" charset="2"/>
              <a:buChar char="Ø"/>
            </a:pPr>
            <a:r>
              <a:rPr lang="en-GB" sz="2900" dirty="0"/>
              <a:t>How well does the Law address these at the moment?</a:t>
            </a:r>
          </a:p>
          <a:p>
            <a:pPr>
              <a:spcAft>
                <a:spcPts val="1200"/>
              </a:spcAft>
              <a:buFont typeface="Wingdings" panose="05000000000000000000" pitchFamily="2" charset="2"/>
              <a:buChar char="q"/>
            </a:pPr>
            <a:r>
              <a:rPr lang="en-GB" sz="2200" dirty="0"/>
              <a:t>Differs hugely between countries and across time</a:t>
            </a:r>
          </a:p>
          <a:p>
            <a:pPr lvl="1">
              <a:spcAft>
                <a:spcPts val="1200"/>
              </a:spcAft>
              <a:buFont typeface="Wingdings" panose="05000000000000000000" pitchFamily="2" charset="2"/>
              <a:buChar char="q"/>
            </a:pPr>
            <a:r>
              <a:rPr lang="en-GB" sz="2200" dirty="0"/>
              <a:t>Greece currently working through a mammoth number of cases from the long economic crisis with limited inherited infrastructure</a:t>
            </a:r>
          </a:p>
          <a:p>
            <a:pPr>
              <a:spcAft>
                <a:spcPts val="1200"/>
              </a:spcAft>
              <a:buFont typeface="Wingdings" panose="05000000000000000000" pitchFamily="2" charset="2"/>
              <a:buChar char="q"/>
            </a:pPr>
            <a:r>
              <a:rPr lang="en-GB" sz="2200" dirty="0"/>
              <a:t>Law generally does not do enough to force market players to face up failings of businesses</a:t>
            </a:r>
          </a:p>
          <a:p>
            <a:pPr lvl="1">
              <a:spcAft>
                <a:spcPts val="1200"/>
              </a:spcAft>
              <a:buFont typeface="Wingdings" panose="05000000000000000000" pitchFamily="2" charset="2"/>
              <a:buChar char="q"/>
            </a:pPr>
            <a:r>
              <a:rPr lang="en-GB" sz="2200" dirty="0"/>
              <a:t>Suggestion in the preamble to Directive (para 16) </a:t>
            </a:r>
          </a:p>
          <a:p>
            <a:pPr>
              <a:spcAft>
                <a:spcPts val="1200"/>
              </a:spcAft>
              <a:buFont typeface="Wingdings" panose="05000000000000000000" pitchFamily="2" charset="2"/>
              <a:buChar char="q"/>
            </a:pPr>
            <a:r>
              <a:rPr lang="en-GB" sz="2200" dirty="0"/>
              <a:t>Restructuring that “kicks the can down the road” too easy</a:t>
            </a:r>
          </a:p>
          <a:p>
            <a:pPr lvl="1">
              <a:spcAft>
                <a:spcPts val="1200"/>
              </a:spcAft>
              <a:buFont typeface="Wingdings" panose="05000000000000000000" pitchFamily="2" charset="2"/>
              <a:buChar char="q"/>
            </a:pPr>
            <a:r>
              <a:rPr lang="en-GB" sz="2200" dirty="0"/>
              <a:t>Viability should be tested and challenged not only at the approval phase but throughout process</a:t>
            </a:r>
          </a:p>
          <a:p>
            <a:pPr>
              <a:spcAft>
                <a:spcPts val="1200"/>
              </a:spcAft>
              <a:buFont typeface="Wingdings" panose="05000000000000000000" pitchFamily="2" charset="2"/>
              <a:buChar char="q"/>
            </a:pPr>
            <a:r>
              <a:rPr lang="en-GB" sz="2200" dirty="0"/>
              <a:t>Law needs execution by a community of professionals</a:t>
            </a:r>
          </a:p>
          <a:p>
            <a:pPr lvl="1">
              <a:spcAft>
                <a:spcPts val="1200"/>
              </a:spcAft>
              <a:buFont typeface="Wingdings" panose="05000000000000000000" pitchFamily="2" charset="2"/>
              <a:buChar char="q"/>
            </a:pPr>
            <a:r>
              <a:rPr lang="en-GB" sz="2200" dirty="0"/>
              <a:t>Need expertise and practice and creditors need tools to hold them to account</a:t>
            </a:r>
          </a:p>
          <a:p>
            <a:pPr lvl="1">
              <a:spcAft>
                <a:spcPts val="1200"/>
              </a:spcAft>
              <a:buFont typeface="Wingdings" panose="05000000000000000000" pitchFamily="2" charset="2"/>
              <a:buChar char="q"/>
            </a:pPr>
            <a:r>
              <a:rPr lang="en-GB" sz="2200" dirty="0"/>
              <a:t>Nomination and removal of office holders by creditors is missing</a:t>
            </a:r>
          </a:p>
          <a:p>
            <a:pPr lvl="1">
              <a:spcAft>
                <a:spcPts val="1200"/>
              </a:spcAft>
              <a:buFont typeface="Wingdings" panose="05000000000000000000" pitchFamily="2" charset="2"/>
              <a:buChar char="q"/>
            </a:pPr>
            <a:r>
              <a:rPr lang="en-GB" sz="2200" dirty="0"/>
              <a:t>Restructuring will always be more complex and professionally demanding than liquidation and where professional resources are limited can not be expected to be a universal solution</a:t>
            </a:r>
          </a:p>
          <a:p>
            <a:pPr>
              <a:spcAft>
                <a:spcPts val="1200"/>
              </a:spcAft>
            </a:pPr>
            <a:endParaRPr lang="en-GB" sz="2200" dirty="0"/>
          </a:p>
        </p:txBody>
      </p:sp>
    </p:spTree>
    <p:extLst>
      <p:ext uri="{BB962C8B-B14F-4D97-AF65-F5344CB8AC3E}">
        <p14:creationId xmlns:p14="http://schemas.microsoft.com/office/powerpoint/2010/main" val="1565303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808" y="1324192"/>
            <a:ext cx="8229600" cy="460647"/>
          </a:xfrm>
        </p:spPr>
        <p:txBody>
          <a:bodyPr>
            <a:normAutofit/>
          </a:bodyPr>
          <a:lstStyle/>
          <a:p>
            <a:pPr marL="342900" indent="-342900" algn="l">
              <a:buFont typeface="Wingdings" panose="05000000000000000000" pitchFamily="2" charset="2"/>
              <a:buChar char="Ø"/>
            </a:pPr>
            <a:r>
              <a:rPr lang="en-US" sz="2400" dirty="0"/>
              <a:t>Piraeus Bank economic research: non-viable Greek companies</a:t>
            </a:r>
            <a:endParaRPr lang="el-GR" sz="2400" dirty="0"/>
          </a:p>
        </p:txBody>
      </p:sp>
      <p:sp>
        <p:nvSpPr>
          <p:cNvPr id="3" name="Content Placeholder 2"/>
          <p:cNvSpPr>
            <a:spLocks noGrp="1"/>
          </p:cNvSpPr>
          <p:nvPr>
            <p:ph idx="1"/>
          </p:nvPr>
        </p:nvSpPr>
        <p:spPr>
          <a:xfrm>
            <a:off x="298938" y="1784839"/>
            <a:ext cx="8387862" cy="4879729"/>
          </a:xfrm>
        </p:spPr>
        <p:txBody>
          <a:bodyPr>
            <a:normAutofit fontScale="40000" lnSpcReduction="20000"/>
          </a:bodyPr>
          <a:lstStyle/>
          <a:p>
            <a:pPr marL="0" indent="0" algn="just">
              <a:lnSpc>
                <a:spcPts val="2000"/>
              </a:lnSpc>
              <a:spcBef>
                <a:spcPts val="600"/>
              </a:spcBef>
              <a:buNone/>
            </a:pPr>
            <a:r>
              <a:rPr lang="en-US" i="1" dirty="0">
                <a:solidFill>
                  <a:schemeClr val="tx1">
                    <a:lumMod val="75000"/>
                    <a:lumOff val="25000"/>
                  </a:schemeClr>
                </a:solidFill>
              </a:rPr>
              <a:t>Starting from a very conservative definition, according to which </a:t>
            </a:r>
            <a:r>
              <a:rPr lang="en-US" b="1" i="1" dirty="0">
                <a:solidFill>
                  <a:schemeClr val="tx1">
                    <a:lumMod val="75000"/>
                    <a:lumOff val="25000"/>
                  </a:schemeClr>
                </a:solidFill>
              </a:rPr>
              <a:t>a non-viable enterprise is an enterprise that is in operation for at least five (5)</a:t>
            </a:r>
            <a:r>
              <a:rPr lang="en-US" i="1" dirty="0">
                <a:solidFill>
                  <a:schemeClr val="tx1">
                    <a:lumMod val="75000"/>
                    <a:lumOff val="25000"/>
                  </a:schemeClr>
                </a:solidFill>
              </a:rPr>
              <a:t> – in order to exclude the start-ups – and </a:t>
            </a:r>
            <a:r>
              <a:rPr lang="en-US" b="1" i="1" dirty="0">
                <a:solidFill>
                  <a:schemeClr val="tx1">
                    <a:lumMod val="75000"/>
                    <a:lumOff val="25000"/>
                  </a:schemeClr>
                </a:solidFill>
              </a:rPr>
              <a:t>for three (3) consecutive years </a:t>
            </a:r>
            <a:r>
              <a:rPr lang="en-US" i="1" dirty="0">
                <a:solidFill>
                  <a:schemeClr val="tx1">
                    <a:lumMod val="75000"/>
                    <a:lumOff val="25000"/>
                  </a:schemeClr>
                </a:solidFill>
              </a:rPr>
              <a:t>its profitability levels are so low that they are insufficient to cover current interest expenses (i.e. in technical terms, </a:t>
            </a:r>
            <a:r>
              <a:rPr lang="en-US" b="1" i="1" dirty="0">
                <a:solidFill>
                  <a:schemeClr val="tx1">
                    <a:lumMod val="75000"/>
                    <a:lumOff val="25000"/>
                  </a:schemeClr>
                </a:solidFill>
              </a:rPr>
              <a:t>the financial expense coverage ratio is less than one</a:t>
            </a:r>
            <a:r>
              <a:rPr lang="en-US" i="1" dirty="0">
                <a:solidFill>
                  <a:schemeClr val="tx1">
                    <a:lumMod val="75000"/>
                    <a:lumOff val="25000"/>
                  </a:schemeClr>
                </a:solidFill>
              </a:rPr>
              <a:t>). Based on the above, the following conclusions can be reached: </a:t>
            </a:r>
          </a:p>
          <a:p>
            <a:pPr algn="just">
              <a:lnSpc>
                <a:spcPts val="2000"/>
              </a:lnSpc>
              <a:spcBef>
                <a:spcPts val="600"/>
              </a:spcBef>
              <a:buFont typeface="Wingdings" panose="05000000000000000000" pitchFamily="2" charset="2"/>
              <a:buChar char="q"/>
            </a:pPr>
            <a:r>
              <a:rPr lang="en-US" b="1" i="1" dirty="0">
                <a:solidFill>
                  <a:schemeClr val="tx1">
                    <a:lumMod val="75000"/>
                    <a:lumOff val="25000"/>
                  </a:schemeClr>
                </a:solidFill>
              </a:rPr>
              <a:t>Non-viable enterprises account for 7.1% </a:t>
            </a:r>
            <a:r>
              <a:rPr lang="en-US" i="1" dirty="0">
                <a:solidFill>
                  <a:schemeClr val="tx1">
                    <a:lumMod val="75000"/>
                    <a:lumOff val="25000"/>
                  </a:schemeClr>
                </a:solidFill>
              </a:rPr>
              <a:t>of the total sample in 2016. The percentage of non-viable enterprises aged between 21 and 40 years is particular high (37.8%). </a:t>
            </a:r>
          </a:p>
          <a:p>
            <a:pPr algn="just">
              <a:lnSpc>
                <a:spcPts val="2000"/>
              </a:lnSpc>
              <a:spcBef>
                <a:spcPts val="600"/>
              </a:spcBef>
              <a:buFont typeface="Wingdings" panose="05000000000000000000" pitchFamily="2" charset="2"/>
              <a:buChar char="q"/>
            </a:pPr>
            <a:r>
              <a:rPr lang="en-US" i="1" dirty="0">
                <a:solidFill>
                  <a:schemeClr val="tx1">
                    <a:lumMod val="75000"/>
                    <a:lumOff val="25000"/>
                  </a:schemeClr>
                </a:solidFill>
              </a:rPr>
              <a:t>Most non-viable enterprises </a:t>
            </a:r>
            <a:r>
              <a:rPr lang="en-US" b="1" i="1" dirty="0">
                <a:solidFill>
                  <a:schemeClr val="tx1">
                    <a:lumMod val="75000"/>
                    <a:lumOff val="25000"/>
                  </a:schemeClr>
                </a:solidFill>
              </a:rPr>
              <a:t>(8.2%)</a:t>
            </a:r>
            <a:r>
              <a:rPr lang="en-US" i="1" dirty="0">
                <a:solidFill>
                  <a:schemeClr val="tx1">
                    <a:lumMod val="75000"/>
                    <a:lumOff val="25000"/>
                  </a:schemeClr>
                </a:solidFill>
              </a:rPr>
              <a:t> are </a:t>
            </a:r>
            <a:r>
              <a:rPr lang="en-US" b="1" i="1" dirty="0">
                <a:solidFill>
                  <a:schemeClr val="tx1">
                    <a:lumMod val="75000"/>
                    <a:lumOff val="25000"/>
                  </a:schemeClr>
                </a:solidFill>
              </a:rPr>
              <a:t>micro enterprises</a:t>
            </a:r>
            <a:r>
              <a:rPr lang="en-US" i="1" dirty="0">
                <a:solidFill>
                  <a:schemeClr val="tx1">
                    <a:lumMod val="75000"/>
                    <a:lumOff val="25000"/>
                  </a:schemeClr>
                </a:solidFill>
              </a:rPr>
              <a:t>, followed by </a:t>
            </a:r>
            <a:r>
              <a:rPr lang="en-US" b="1" i="1" dirty="0">
                <a:solidFill>
                  <a:schemeClr val="tx1">
                    <a:lumMod val="75000"/>
                    <a:lumOff val="25000"/>
                  </a:schemeClr>
                </a:solidFill>
              </a:rPr>
              <a:t>medium-sized (6%)</a:t>
            </a:r>
            <a:r>
              <a:rPr lang="en-US" i="1" dirty="0">
                <a:solidFill>
                  <a:schemeClr val="tx1">
                    <a:lumMod val="75000"/>
                    <a:lumOff val="25000"/>
                  </a:schemeClr>
                </a:solidFill>
              </a:rPr>
              <a:t> and </a:t>
            </a:r>
            <a:r>
              <a:rPr lang="en-US" b="1" i="1" dirty="0">
                <a:solidFill>
                  <a:schemeClr val="tx1">
                    <a:lumMod val="75000"/>
                    <a:lumOff val="25000"/>
                  </a:schemeClr>
                </a:solidFill>
              </a:rPr>
              <a:t>small (5.2%) enterprises</a:t>
            </a:r>
            <a:r>
              <a:rPr lang="en-US" i="1" dirty="0">
                <a:solidFill>
                  <a:schemeClr val="tx1">
                    <a:lumMod val="75000"/>
                    <a:lumOff val="25000"/>
                  </a:schemeClr>
                </a:solidFill>
              </a:rPr>
              <a:t>, while the lowest percentage </a:t>
            </a:r>
            <a:r>
              <a:rPr lang="en-US" b="1" i="1" dirty="0">
                <a:solidFill>
                  <a:schemeClr val="tx1">
                    <a:lumMod val="75000"/>
                    <a:lumOff val="25000"/>
                  </a:schemeClr>
                </a:solidFill>
              </a:rPr>
              <a:t>(4.4%) </a:t>
            </a:r>
            <a:r>
              <a:rPr lang="en-US" i="1" dirty="0">
                <a:solidFill>
                  <a:schemeClr val="tx1">
                    <a:lumMod val="75000"/>
                    <a:lumOff val="25000"/>
                  </a:schemeClr>
                </a:solidFill>
              </a:rPr>
              <a:t>is recorded amongst </a:t>
            </a:r>
            <a:r>
              <a:rPr lang="en-US" b="1" i="1" dirty="0">
                <a:solidFill>
                  <a:schemeClr val="tx1">
                    <a:lumMod val="75000"/>
                    <a:lumOff val="25000"/>
                  </a:schemeClr>
                </a:solidFill>
              </a:rPr>
              <a:t>large enterprises</a:t>
            </a:r>
            <a:r>
              <a:rPr lang="en-US" i="1" dirty="0">
                <a:solidFill>
                  <a:schemeClr val="tx1">
                    <a:lumMod val="75000"/>
                    <a:lumOff val="25000"/>
                  </a:schemeClr>
                </a:solidFill>
              </a:rPr>
              <a:t>. However, because of their size, the economic impact of large non-viable enterprises is significantly higher compared to that of other size cohorts.</a:t>
            </a:r>
          </a:p>
          <a:p>
            <a:pPr algn="just">
              <a:lnSpc>
                <a:spcPts val="2000"/>
              </a:lnSpc>
              <a:spcBef>
                <a:spcPts val="600"/>
              </a:spcBef>
              <a:buFont typeface="Wingdings" panose="05000000000000000000" pitchFamily="2" charset="2"/>
              <a:buChar char="q"/>
            </a:pPr>
            <a:r>
              <a:rPr lang="en-US" b="1" i="1" dirty="0">
                <a:solidFill>
                  <a:schemeClr val="tx1">
                    <a:lumMod val="75000"/>
                    <a:lumOff val="25000"/>
                  </a:schemeClr>
                </a:solidFill>
              </a:rPr>
              <a:t>Trapped </a:t>
            </a:r>
            <a:r>
              <a:rPr lang="en-US" i="1" dirty="0">
                <a:solidFill>
                  <a:schemeClr val="tx1">
                    <a:lumMod val="75000"/>
                    <a:lumOff val="25000"/>
                  </a:schemeClr>
                </a:solidFill>
              </a:rPr>
              <a:t>in non-viable enterprises is productive capacity (as reflected by their </a:t>
            </a:r>
            <a:r>
              <a:rPr lang="en-US" b="1" i="1" dirty="0">
                <a:solidFill>
                  <a:schemeClr val="tx1">
                    <a:lumMod val="75000"/>
                    <a:lumOff val="25000"/>
                  </a:schemeClr>
                </a:solidFill>
              </a:rPr>
              <a:t>asset</a:t>
            </a:r>
            <a:r>
              <a:rPr lang="en-US" i="1" dirty="0">
                <a:solidFill>
                  <a:schemeClr val="tx1">
                    <a:lumMod val="75000"/>
                    <a:lumOff val="25000"/>
                  </a:schemeClr>
                </a:solidFill>
              </a:rPr>
              <a:t> value) amounting to </a:t>
            </a:r>
            <a:r>
              <a:rPr lang="en-US" b="1" i="1" dirty="0">
                <a:solidFill>
                  <a:schemeClr val="tx1">
                    <a:lumMod val="75000"/>
                    <a:lumOff val="25000"/>
                  </a:schemeClr>
                </a:solidFill>
              </a:rPr>
              <a:t>€28.4 </a:t>
            </a:r>
            <a:r>
              <a:rPr lang="en-US" b="1" i="1" dirty="0" err="1">
                <a:solidFill>
                  <a:schemeClr val="tx1">
                    <a:lumMod val="75000"/>
                    <a:lumOff val="25000"/>
                  </a:schemeClr>
                </a:solidFill>
              </a:rPr>
              <a:t>bn</a:t>
            </a:r>
            <a:r>
              <a:rPr lang="en-US" i="1" dirty="0">
                <a:solidFill>
                  <a:schemeClr val="tx1">
                    <a:lumMod val="75000"/>
                    <a:lumOff val="25000"/>
                  </a:schemeClr>
                </a:solidFill>
              </a:rPr>
              <a:t>, which equals to </a:t>
            </a:r>
            <a:r>
              <a:rPr lang="en-US" b="1" i="1" dirty="0">
                <a:solidFill>
                  <a:schemeClr val="tx1">
                    <a:lumMod val="75000"/>
                    <a:lumOff val="25000"/>
                  </a:schemeClr>
                </a:solidFill>
              </a:rPr>
              <a:t>16.3% of GDP</a:t>
            </a:r>
            <a:r>
              <a:rPr lang="en-US" i="1" dirty="0">
                <a:solidFill>
                  <a:schemeClr val="tx1">
                    <a:lumMod val="75000"/>
                    <a:lumOff val="25000"/>
                  </a:schemeClr>
                </a:solidFill>
              </a:rPr>
              <a:t>. </a:t>
            </a:r>
          </a:p>
          <a:p>
            <a:pPr algn="just">
              <a:lnSpc>
                <a:spcPts val="2000"/>
              </a:lnSpc>
              <a:spcBef>
                <a:spcPts val="600"/>
              </a:spcBef>
              <a:buFont typeface="Wingdings" panose="05000000000000000000" pitchFamily="2" charset="2"/>
              <a:buChar char="q"/>
            </a:pPr>
            <a:r>
              <a:rPr lang="en-US" i="1" dirty="0">
                <a:solidFill>
                  <a:schemeClr val="tx1">
                    <a:lumMod val="75000"/>
                    <a:lumOff val="25000"/>
                  </a:schemeClr>
                </a:solidFill>
              </a:rPr>
              <a:t>Accordingly, non-viable enterprises have undertaken </a:t>
            </a:r>
            <a:r>
              <a:rPr lang="en-US" b="1" i="1" dirty="0">
                <a:solidFill>
                  <a:schemeClr val="tx1">
                    <a:lumMod val="75000"/>
                    <a:lumOff val="25000"/>
                  </a:schemeClr>
                </a:solidFill>
              </a:rPr>
              <a:t>€23.5 </a:t>
            </a:r>
            <a:r>
              <a:rPr lang="en-US" b="1" i="1" dirty="0" err="1">
                <a:solidFill>
                  <a:schemeClr val="tx1">
                    <a:lumMod val="75000"/>
                    <a:lumOff val="25000"/>
                  </a:schemeClr>
                </a:solidFill>
              </a:rPr>
              <a:t>bn</a:t>
            </a:r>
            <a:r>
              <a:rPr lang="en-US" b="1" i="1" dirty="0">
                <a:solidFill>
                  <a:schemeClr val="tx1">
                    <a:lumMod val="75000"/>
                    <a:lumOff val="25000"/>
                  </a:schemeClr>
                </a:solidFill>
              </a:rPr>
              <a:t> liabilities or 22.6% of the total liabilities </a:t>
            </a:r>
            <a:r>
              <a:rPr lang="en-US" i="1" dirty="0">
                <a:solidFill>
                  <a:schemeClr val="tx1">
                    <a:lumMod val="75000"/>
                    <a:lumOff val="25000"/>
                  </a:schemeClr>
                </a:solidFill>
              </a:rPr>
              <a:t>(which by and large are non-performing) and have </a:t>
            </a:r>
            <a:r>
              <a:rPr lang="en-US" b="1" i="1" dirty="0">
                <a:solidFill>
                  <a:schemeClr val="tx1">
                    <a:lumMod val="75000"/>
                    <a:lumOff val="25000"/>
                  </a:schemeClr>
                </a:solidFill>
              </a:rPr>
              <a:t>€613 </a:t>
            </a:r>
            <a:r>
              <a:rPr lang="en-US" b="1" i="1" dirty="0" err="1">
                <a:solidFill>
                  <a:schemeClr val="tx1">
                    <a:lumMod val="75000"/>
                    <a:lumOff val="25000"/>
                  </a:schemeClr>
                </a:solidFill>
              </a:rPr>
              <a:t>mn</a:t>
            </a:r>
            <a:r>
              <a:rPr lang="en-US" b="1" i="1" dirty="0">
                <a:solidFill>
                  <a:schemeClr val="tx1">
                    <a:lumMod val="75000"/>
                    <a:lumOff val="25000"/>
                  </a:schemeClr>
                </a:solidFill>
              </a:rPr>
              <a:t> of annual financial expenses</a:t>
            </a:r>
            <a:r>
              <a:rPr lang="en-US" i="1" dirty="0">
                <a:solidFill>
                  <a:schemeClr val="tx1">
                    <a:lumMod val="75000"/>
                    <a:lumOff val="25000"/>
                  </a:schemeClr>
                </a:solidFill>
              </a:rPr>
              <a:t>.</a:t>
            </a:r>
          </a:p>
          <a:p>
            <a:pPr algn="just">
              <a:lnSpc>
                <a:spcPts val="2000"/>
              </a:lnSpc>
              <a:spcBef>
                <a:spcPts val="600"/>
              </a:spcBef>
              <a:buFont typeface="Wingdings" panose="05000000000000000000" pitchFamily="2" charset="2"/>
              <a:buChar char="q"/>
            </a:pPr>
            <a:r>
              <a:rPr lang="en-US" i="1" dirty="0">
                <a:solidFill>
                  <a:schemeClr val="tx1">
                    <a:lumMod val="75000"/>
                    <a:lumOff val="25000"/>
                  </a:schemeClr>
                </a:solidFill>
              </a:rPr>
              <a:t>On average, </a:t>
            </a:r>
            <a:r>
              <a:rPr lang="en-US" b="1" i="1" dirty="0">
                <a:solidFill>
                  <a:schemeClr val="tx1">
                    <a:lumMod val="75000"/>
                    <a:lumOff val="25000"/>
                  </a:schemeClr>
                </a:solidFill>
              </a:rPr>
              <a:t>viable enterprises do not have very high liabilities to assets ratio (56.1%)</a:t>
            </a:r>
            <a:r>
              <a:rPr lang="en-US" i="1" dirty="0">
                <a:solidFill>
                  <a:schemeClr val="tx1">
                    <a:lumMod val="75000"/>
                    <a:lumOff val="25000"/>
                  </a:schemeClr>
                </a:solidFill>
              </a:rPr>
              <a:t>, whereas </a:t>
            </a:r>
            <a:r>
              <a:rPr lang="en-US" b="1" i="1" dirty="0">
                <a:solidFill>
                  <a:schemeClr val="tx1">
                    <a:lumMod val="75000"/>
                    <a:lumOff val="25000"/>
                  </a:schemeClr>
                </a:solidFill>
              </a:rPr>
              <a:t>non-viable enterprises </a:t>
            </a:r>
            <a:r>
              <a:rPr lang="en-US" i="1" dirty="0">
                <a:solidFill>
                  <a:schemeClr val="tx1">
                    <a:lumMod val="75000"/>
                    <a:lumOff val="25000"/>
                  </a:schemeClr>
                </a:solidFill>
              </a:rPr>
              <a:t>have a </a:t>
            </a:r>
            <a:r>
              <a:rPr lang="en-US" b="1" i="1" dirty="0">
                <a:solidFill>
                  <a:schemeClr val="tx1">
                    <a:lumMod val="75000"/>
                    <a:lumOff val="25000"/>
                  </a:schemeClr>
                </a:solidFill>
              </a:rPr>
              <a:t>significantly higher</a:t>
            </a:r>
            <a:r>
              <a:rPr lang="en-US" i="1" dirty="0">
                <a:solidFill>
                  <a:schemeClr val="tx1">
                    <a:lumMod val="75000"/>
                    <a:lumOff val="25000"/>
                  </a:schemeClr>
                </a:solidFill>
              </a:rPr>
              <a:t> ratio (</a:t>
            </a:r>
            <a:r>
              <a:rPr lang="en-US" b="1" i="1" dirty="0">
                <a:solidFill>
                  <a:schemeClr val="tx1">
                    <a:lumMod val="75000"/>
                    <a:lumOff val="25000"/>
                  </a:schemeClr>
                </a:solidFill>
              </a:rPr>
              <a:t>82.6%</a:t>
            </a:r>
            <a:r>
              <a:rPr lang="en-US" i="1" dirty="0">
                <a:solidFill>
                  <a:schemeClr val="tx1">
                    <a:lumMod val="75000"/>
                    <a:lumOff val="25000"/>
                  </a:schemeClr>
                </a:solidFill>
              </a:rPr>
              <a:t>). </a:t>
            </a:r>
          </a:p>
          <a:p>
            <a:pPr algn="just">
              <a:lnSpc>
                <a:spcPts val="2000"/>
              </a:lnSpc>
              <a:spcBef>
                <a:spcPts val="600"/>
              </a:spcBef>
              <a:buFont typeface="Wingdings" panose="05000000000000000000" pitchFamily="2" charset="2"/>
              <a:buChar char="q"/>
            </a:pPr>
            <a:r>
              <a:rPr lang="en-US" i="1" dirty="0">
                <a:solidFill>
                  <a:schemeClr val="tx1">
                    <a:lumMod val="75000"/>
                    <a:lumOff val="25000"/>
                  </a:schemeClr>
                </a:solidFill>
              </a:rPr>
              <a:t>The results of non-viable businesses at </a:t>
            </a:r>
            <a:r>
              <a:rPr lang="en-US" b="1" i="1" dirty="0">
                <a:solidFill>
                  <a:schemeClr val="tx1">
                    <a:lumMod val="75000"/>
                    <a:lumOff val="25000"/>
                  </a:schemeClr>
                </a:solidFill>
              </a:rPr>
              <a:t>EBITDA level amount to €-413 </a:t>
            </a:r>
            <a:r>
              <a:rPr lang="en-US" b="1" i="1" dirty="0" err="1">
                <a:solidFill>
                  <a:schemeClr val="tx1">
                    <a:lumMod val="75000"/>
                    <a:lumOff val="25000"/>
                  </a:schemeClr>
                </a:solidFill>
              </a:rPr>
              <a:t>mn</a:t>
            </a:r>
            <a:r>
              <a:rPr lang="en-US" i="1" dirty="0">
                <a:solidFill>
                  <a:schemeClr val="tx1">
                    <a:lumMod val="75000"/>
                    <a:lumOff val="25000"/>
                  </a:schemeClr>
                </a:solidFill>
              </a:rPr>
              <a:t>, while at the level </a:t>
            </a:r>
            <a:r>
              <a:rPr lang="en-US" b="1" i="1" dirty="0">
                <a:solidFill>
                  <a:schemeClr val="tx1">
                    <a:lumMod val="75000"/>
                    <a:lumOff val="25000"/>
                  </a:schemeClr>
                </a:solidFill>
              </a:rPr>
              <a:t>before taxes they reach €-1.3 bn</a:t>
            </a:r>
            <a:r>
              <a:rPr lang="en-US" i="1" dirty="0">
                <a:solidFill>
                  <a:schemeClr val="tx1">
                    <a:lumMod val="75000"/>
                    <a:lumOff val="25000"/>
                  </a:schemeClr>
                </a:solidFill>
              </a:rPr>
              <a:t>. Thus, </a:t>
            </a:r>
            <a:r>
              <a:rPr lang="en-US" b="1" i="1" dirty="0">
                <a:solidFill>
                  <a:schemeClr val="tx1">
                    <a:lumMod val="75000"/>
                    <a:lumOff val="25000"/>
                  </a:schemeClr>
                </a:solidFill>
              </a:rPr>
              <a:t>the EBITDA margin </a:t>
            </a:r>
            <a:r>
              <a:rPr lang="en-US" i="1" dirty="0">
                <a:solidFill>
                  <a:schemeClr val="tx1">
                    <a:lumMod val="75000"/>
                    <a:lumOff val="25000"/>
                  </a:schemeClr>
                </a:solidFill>
              </a:rPr>
              <a:t>stands at </a:t>
            </a:r>
            <a:r>
              <a:rPr lang="en-US" b="1" i="1" dirty="0">
                <a:solidFill>
                  <a:schemeClr val="tx1">
                    <a:lumMod val="75000"/>
                    <a:lumOff val="25000"/>
                  </a:schemeClr>
                </a:solidFill>
              </a:rPr>
              <a:t>-10.3% </a:t>
            </a:r>
            <a:r>
              <a:rPr lang="en-US" i="1" dirty="0">
                <a:solidFill>
                  <a:schemeClr val="tx1">
                    <a:lumMod val="75000"/>
                    <a:lumOff val="25000"/>
                  </a:schemeClr>
                </a:solidFill>
              </a:rPr>
              <a:t>and the </a:t>
            </a:r>
            <a:r>
              <a:rPr lang="en-US" b="1" i="1" dirty="0">
                <a:solidFill>
                  <a:schemeClr val="tx1">
                    <a:lumMod val="75000"/>
                    <a:lumOff val="25000"/>
                  </a:schemeClr>
                </a:solidFill>
              </a:rPr>
              <a:t>return on assets ( ROA) at -1.5%</a:t>
            </a:r>
            <a:r>
              <a:rPr lang="en-US" i="1" dirty="0">
                <a:solidFill>
                  <a:schemeClr val="tx1">
                    <a:lumMod val="75000"/>
                    <a:lumOff val="25000"/>
                  </a:schemeClr>
                </a:solidFill>
              </a:rPr>
              <a:t>. </a:t>
            </a:r>
          </a:p>
        </p:txBody>
      </p:sp>
    </p:spTree>
    <p:extLst>
      <p:ext uri="{BB962C8B-B14F-4D97-AF65-F5344CB8AC3E}">
        <p14:creationId xmlns:p14="http://schemas.microsoft.com/office/powerpoint/2010/main" val="1897723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67254"/>
            <a:ext cx="8229600" cy="4411924"/>
          </a:xfrm>
        </p:spPr>
        <p:txBody>
          <a:bodyPr>
            <a:normAutofit/>
          </a:bodyPr>
          <a:lstStyle/>
          <a:p>
            <a:pPr marL="0" indent="0" algn="just">
              <a:lnSpc>
                <a:spcPts val="2000"/>
              </a:lnSpc>
              <a:spcBef>
                <a:spcPts val="600"/>
              </a:spcBef>
              <a:buNone/>
            </a:pPr>
            <a:r>
              <a:rPr lang="en-US" sz="1600" i="1" dirty="0">
                <a:solidFill>
                  <a:schemeClr val="tx1">
                    <a:lumMod val="75000"/>
                    <a:lumOff val="25000"/>
                  </a:schemeClr>
                </a:solidFill>
              </a:rPr>
              <a:t>The fact that more than 16.5% of the total productive capacity (assets) of the non-financial sector of the Greek economy is trapped in non-viable business schemes presents a </a:t>
            </a:r>
            <a:r>
              <a:rPr lang="en-US" sz="1600" b="1" i="1" dirty="0">
                <a:solidFill>
                  <a:schemeClr val="tx1">
                    <a:lumMod val="75000"/>
                    <a:lumOff val="25000"/>
                  </a:schemeClr>
                </a:solidFill>
              </a:rPr>
              <a:t>huge cost not only for the enterprises themselves and their creditors (suppliers, banks, public state bodies, etc.) but for the whole community as well.</a:t>
            </a:r>
            <a:endParaRPr lang="en-US" sz="1600" i="1" dirty="0">
              <a:solidFill>
                <a:schemeClr val="tx1">
                  <a:lumMod val="75000"/>
                  <a:lumOff val="25000"/>
                </a:schemeClr>
              </a:solidFill>
            </a:endParaRPr>
          </a:p>
          <a:p>
            <a:pPr marL="0" indent="0" algn="just">
              <a:lnSpc>
                <a:spcPts val="2000"/>
              </a:lnSpc>
              <a:spcBef>
                <a:spcPts val="600"/>
              </a:spcBef>
              <a:buNone/>
            </a:pPr>
            <a:r>
              <a:rPr lang="en-US" sz="1600" i="1" dirty="0">
                <a:solidFill>
                  <a:schemeClr val="tx1">
                    <a:lumMod val="75000"/>
                    <a:lumOff val="25000"/>
                  </a:schemeClr>
                </a:solidFill>
              </a:rPr>
              <a:t>The methodology developed to assess the potential benefit from a restructuring </a:t>
            </a:r>
            <a:r>
              <a:rPr lang="en-US" sz="1600" i="1" dirty="0" err="1">
                <a:solidFill>
                  <a:schemeClr val="tx1">
                    <a:lumMod val="75000"/>
                    <a:lumOff val="25000"/>
                  </a:schemeClr>
                </a:solidFill>
              </a:rPr>
              <a:t>programme</a:t>
            </a:r>
            <a:r>
              <a:rPr lang="en-US" sz="1600" i="1" dirty="0">
                <a:solidFill>
                  <a:schemeClr val="tx1">
                    <a:lumMod val="75000"/>
                    <a:lumOff val="25000"/>
                  </a:schemeClr>
                </a:solidFill>
              </a:rPr>
              <a:t> for non-viable enterprises is a </a:t>
            </a:r>
            <a:r>
              <a:rPr lang="en-US" sz="1600" b="1" i="1" dirty="0">
                <a:solidFill>
                  <a:schemeClr val="tx1">
                    <a:lumMod val="75000"/>
                    <a:lumOff val="25000"/>
                  </a:schemeClr>
                </a:solidFill>
              </a:rPr>
              <a:t>simulation exercise</a:t>
            </a:r>
            <a:r>
              <a:rPr lang="en-US" sz="1600" i="1" dirty="0">
                <a:solidFill>
                  <a:schemeClr val="tx1">
                    <a:lumMod val="75000"/>
                    <a:lumOff val="25000"/>
                  </a:schemeClr>
                </a:solidFill>
              </a:rPr>
              <a:t> according to which the </a:t>
            </a:r>
            <a:r>
              <a:rPr lang="en-US" sz="1600" b="1" i="1" dirty="0">
                <a:solidFill>
                  <a:schemeClr val="tx1">
                    <a:lumMod val="75000"/>
                    <a:lumOff val="25000"/>
                  </a:schemeClr>
                </a:solidFill>
              </a:rPr>
              <a:t>total assets and a part of liabilities of the enterprises identified as non-viable are absorbed by viable enterprises</a:t>
            </a:r>
            <a:r>
              <a:rPr lang="en-US" sz="1600" i="1" dirty="0">
                <a:solidFill>
                  <a:schemeClr val="tx1">
                    <a:lumMod val="75000"/>
                    <a:lumOff val="25000"/>
                  </a:schemeClr>
                </a:solidFill>
              </a:rPr>
              <a:t> of similar size. The results of this exercise show that:</a:t>
            </a:r>
          </a:p>
          <a:p>
            <a:pPr marL="0" indent="0" algn="just">
              <a:lnSpc>
                <a:spcPts val="2000"/>
              </a:lnSpc>
              <a:spcBef>
                <a:spcPts val="600"/>
              </a:spcBef>
              <a:buNone/>
            </a:pPr>
            <a:endParaRPr lang="en-US" sz="1400" i="1" dirty="0">
              <a:solidFill>
                <a:schemeClr val="tx1">
                  <a:lumMod val="75000"/>
                  <a:lumOff val="25000"/>
                </a:schemeClr>
              </a:solidFill>
            </a:endParaRPr>
          </a:p>
          <a:p>
            <a:pPr algn="just">
              <a:lnSpc>
                <a:spcPts val="2000"/>
              </a:lnSpc>
              <a:spcBef>
                <a:spcPts val="600"/>
              </a:spcBef>
              <a:buFont typeface="Wingdings" panose="05000000000000000000" pitchFamily="2" charset="2"/>
              <a:buChar char="q"/>
            </a:pPr>
            <a:r>
              <a:rPr lang="en-US" sz="1400" i="1" dirty="0">
                <a:solidFill>
                  <a:schemeClr val="tx1">
                    <a:lumMod val="75000"/>
                    <a:lumOff val="25000"/>
                  </a:schemeClr>
                </a:solidFill>
              </a:rPr>
              <a:t>The </a:t>
            </a:r>
            <a:r>
              <a:rPr lang="en-US" sz="1400" b="1" i="1" dirty="0">
                <a:solidFill>
                  <a:schemeClr val="tx1">
                    <a:lumMod val="75000"/>
                    <a:lumOff val="25000"/>
                  </a:schemeClr>
                </a:solidFill>
              </a:rPr>
              <a:t>potential </a:t>
            </a:r>
            <a:r>
              <a:rPr lang="en-US" sz="1400" i="1" dirty="0">
                <a:solidFill>
                  <a:schemeClr val="tx1">
                    <a:lumMod val="75000"/>
                    <a:lumOff val="25000"/>
                  </a:schemeClr>
                </a:solidFill>
              </a:rPr>
              <a:t>profitability </a:t>
            </a:r>
            <a:r>
              <a:rPr lang="en-US" sz="1400" b="1" i="1" dirty="0">
                <a:solidFill>
                  <a:schemeClr val="tx1">
                    <a:lumMod val="75000"/>
                    <a:lumOff val="25000"/>
                  </a:schemeClr>
                </a:solidFill>
              </a:rPr>
              <a:t>(EBITDA) increase is €2.6 bn</a:t>
            </a:r>
            <a:r>
              <a:rPr lang="en-US" sz="1400" i="1" dirty="0">
                <a:solidFill>
                  <a:schemeClr val="tx1">
                    <a:lumMod val="75000"/>
                    <a:lumOff val="25000"/>
                  </a:schemeClr>
                </a:solidFill>
              </a:rPr>
              <a:t>.</a:t>
            </a:r>
          </a:p>
          <a:p>
            <a:pPr algn="just">
              <a:lnSpc>
                <a:spcPts val="2000"/>
              </a:lnSpc>
              <a:spcBef>
                <a:spcPts val="600"/>
              </a:spcBef>
              <a:buFont typeface="Wingdings" panose="05000000000000000000" pitchFamily="2" charset="2"/>
              <a:buChar char="q"/>
            </a:pPr>
            <a:r>
              <a:rPr lang="en-US" sz="1400" i="1" dirty="0">
                <a:solidFill>
                  <a:schemeClr val="tx1">
                    <a:lumMod val="75000"/>
                    <a:lumOff val="25000"/>
                  </a:schemeClr>
                </a:solidFill>
              </a:rPr>
              <a:t>The </a:t>
            </a:r>
            <a:r>
              <a:rPr lang="en-US" sz="1400" b="1" i="1" dirty="0">
                <a:solidFill>
                  <a:schemeClr val="tx1">
                    <a:lumMod val="75000"/>
                    <a:lumOff val="25000"/>
                  </a:schemeClr>
                </a:solidFill>
              </a:rPr>
              <a:t>potential operating revenue increase </a:t>
            </a:r>
            <a:r>
              <a:rPr lang="en-US" sz="1400" i="1" dirty="0">
                <a:solidFill>
                  <a:schemeClr val="tx1">
                    <a:lumMod val="75000"/>
                    <a:lumOff val="25000"/>
                  </a:schemeClr>
                </a:solidFill>
              </a:rPr>
              <a:t>is estimated at </a:t>
            </a:r>
            <a:r>
              <a:rPr lang="el-GR" sz="1400" b="1" i="1" dirty="0">
                <a:solidFill>
                  <a:schemeClr val="tx1">
                    <a:lumMod val="75000"/>
                    <a:lumOff val="25000"/>
                  </a:schemeClr>
                </a:solidFill>
              </a:rPr>
              <a:t>€16</a:t>
            </a:r>
            <a:r>
              <a:rPr lang="en-US" sz="1400" b="1" i="1" dirty="0">
                <a:solidFill>
                  <a:schemeClr val="tx1">
                    <a:lumMod val="75000"/>
                    <a:lumOff val="25000"/>
                  </a:schemeClr>
                </a:solidFill>
              </a:rPr>
              <a:t>.</a:t>
            </a:r>
            <a:r>
              <a:rPr lang="el-GR" sz="1400" b="1" i="1" dirty="0">
                <a:solidFill>
                  <a:schemeClr val="tx1">
                    <a:lumMod val="75000"/>
                    <a:lumOff val="25000"/>
                  </a:schemeClr>
                </a:solidFill>
              </a:rPr>
              <a:t>7 </a:t>
            </a:r>
            <a:r>
              <a:rPr lang="en-US" sz="1400" b="1" i="1" dirty="0" err="1">
                <a:solidFill>
                  <a:schemeClr val="tx1">
                    <a:lumMod val="75000"/>
                    <a:lumOff val="25000"/>
                  </a:schemeClr>
                </a:solidFill>
              </a:rPr>
              <a:t>bn</a:t>
            </a:r>
            <a:r>
              <a:rPr lang="el-GR" sz="1400" i="1" dirty="0">
                <a:solidFill>
                  <a:schemeClr val="tx1">
                    <a:lumMod val="75000"/>
                    <a:lumOff val="25000"/>
                  </a:schemeClr>
                </a:solidFill>
              </a:rPr>
              <a:t>.</a:t>
            </a:r>
          </a:p>
          <a:p>
            <a:pPr algn="just">
              <a:lnSpc>
                <a:spcPts val="2000"/>
              </a:lnSpc>
              <a:spcBef>
                <a:spcPts val="600"/>
              </a:spcBef>
              <a:buFont typeface="Wingdings" panose="05000000000000000000" pitchFamily="2" charset="2"/>
              <a:buChar char="q"/>
            </a:pPr>
            <a:r>
              <a:rPr lang="en-US" sz="1400" i="1" dirty="0">
                <a:solidFill>
                  <a:schemeClr val="tx1">
                    <a:lumMod val="75000"/>
                    <a:lumOff val="25000"/>
                  </a:schemeClr>
                </a:solidFill>
              </a:rPr>
              <a:t>The </a:t>
            </a:r>
            <a:r>
              <a:rPr lang="en-US" sz="1400" b="1" i="1" dirty="0">
                <a:solidFill>
                  <a:schemeClr val="tx1">
                    <a:lumMod val="75000"/>
                    <a:lumOff val="25000"/>
                  </a:schemeClr>
                </a:solidFill>
              </a:rPr>
              <a:t>liabilities that </a:t>
            </a:r>
            <a:r>
              <a:rPr lang="en-US" sz="1400" i="1" dirty="0">
                <a:solidFill>
                  <a:schemeClr val="tx1">
                    <a:lumMod val="75000"/>
                    <a:lumOff val="25000"/>
                  </a:schemeClr>
                </a:solidFill>
              </a:rPr>
              <a:t>– through their takeover by viable enterprises – </a:t>
            </a:r>
            <a:r>
              <a:rPr lang="en-US" sz="1400" b="1" i="1" dirty="0">
                <a:solidFill>
                  <a:schemeClr val="tx1">
                    <a:lumMod val="75000"/>
                    <a:lumOff val="25000"/>
                  </a:schemeClr>
                </a:solidFill>
              </a:rPr>
              <a:t>could be repaid again </a:t>
            </a:r>
            <a:r>
              <a:rPr lang="en-US" sz="1400" i="1" dirty="0">
                <a:solidFill>
                  <a:schemeClr val="tx1">
                    <a:lumMod val="75000"/>
                    <a:lumOff val="25000"/>
                  </a:schemeClr>
                </a:solidFill>
              </a:rPr>
              <a:t>amount to </a:t>
            </a:r>
            <a:r>
              <a:rPr lang="en-US" sz="1400" b="1" i="1" dirty="0">
                <a:solidFill>
                  <a:schemeClr val="tx1">
                    <a:lumMod val="75000"/>
                    <a:lumOff val="25000"/>
                  </a:schemeClr>
                </a:solidFill>
              </a:rPr>
              <a:t>€15.9 bn</a:t>
            </a:r>
            <a:r>
              <a:rPr lang="el-GR" sz="1400" i="1" dirty="0">
                <a:solidFill>
                  <a:schemeClr val="tx1">
                    <a:lumMod val="75000"/>
                    <a:lumOff val="25000"/>
                  </a:schemeClr>
                </a:solidFill>
              </a:rPr>
              <a:t>.</a:t>
            </a:r>
          </a:p>
          <a:p>
            <a:pPr algn="just">
              <a:lnSpc>
                <a:spcPts val="2000"/>
              </a:lnSpc>
              <a:spcBef>
                <a:spcPts val="600"/>
              </a:spcBef>
              <a:buFont typeface="Wingdings" panose="05000000000000000000" pitchFamily="2" charset="2"/>
              <a:buChar char="q"/>
            </a:pPr>
            <a:r>
              <a:rPr lang="en-US" sz="1400" i="1" dirty="0">
                <a:solidFill>
                  <a:schemeClr val="tx1">
                    <a:lumMod val="75000"/>
                    <a:lumOff val="25000"/>
                  </a:schemeClr>
                </a:solidFill>
              </a:rPr>
              <a:t>The cost of restructuring in terms of </a:t>
            </a:r>
            <a:r>
              <a:rPr lang="en-US" sz="1400" b="1" i="1" dirty="0">
                <a:solidFill>
                  <a:schemeClr val="tx1">
                    <a:lumMod val="75000"/>
                    <a:lumOff val="25000"/>
                  </a:schemeClr>
                </a:solidFill>
              </a:rPr>
              <a:t>“haircutting” part of the liabilities </a:t>
            </a:r>
            <a:r>
              <a:rPr lang="en-US" sz="1400" i="1" dirty="0">
                <a:solidFill>
                  <a:schemeClr val="tx1">
                    <a:lumMod val="75000"/>
                    <a:lumOff val="25000"/>
                  </a:schemeClr>
                </a:solidFill>
              </a:rPr>
              <a:t>– that will not be transferred to the viable enterprises – is estimated at </a:t>
            </a:r>
            <a:r>
              <a:rPr lang="en-US" sz="1400" b="1" i="1" dirty="0">
                <a:solidFill>
                  <a:schemeClr val="tx1">
                    <a:lumMod val="75000"/>
                    <a:lumOff val="25000"/>
                  </a:schemeClr>
                </a:solidFill>
              </a:rPr>
              <a:t>€7.6 bn</a:t>
            </a:r>
            <a:r>
              <a:rPr lang="en-US" sz="1400" dirty="0">
                <a:solidFill>
                  <a:schemeClr val="tx1">
                    <a:lumMod val="75000"/>
                    <a:lumOff val="25000"/>
                  </a:schemeClr>
                </a:solidFill>
              </a:rPr>
              <a:t>. </a:t>
            </a:r>
            <a:endParaRPr lang="el-GR" sz="1400" dirty="0">
              <a:solidFill>
                <a:schemeClr val="tx1">
                  <a:lumMod val="75000"/>
                  <a:lumOff val="25000"/>
                </a:schemeClr>
              </a:solidFill>
            </a:endParaRPr>
          </a:p>
          <a:p>
            <a:endParaRPr lang="el-GR" dirty="0"/>
          </a:p>
        </p:txBody>
      </p:sp>
    </p:spTree>
    <p:extLst>
      <p:ext uri="{BB962C8B-B14F-4D97-AF65-F5344CB8AC3E}">
        <p14:creationId xmlns:p14="http://schemas.microsoft.com/office/powerpoint/2010/main" val="606377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4"/>
            <a:ext cx="8229600" cy="3985113"/>
          </a:xfrm>
        </p:spPr>
        <p:txBody>
          <a:bodyPr>
            <a:normAutofit fontScale="62500" lnSpcReduction="20000"/>
          </a:bodyPr>
          <a:lstStyle/>
          <a:p>
            <a:pPr>
              <a:spcAft>
                <a:spcPts val="1200"/>
              </a:spcAft>
              <a:buFont typeface="Wingdings" panose="05000000000000000000" pitchFamily="2" charset="2"/>
              <a:buChar char="Ø"/>
            </a:pPr>
            <a:r>
              <a:rPr lang="en-GB" sz="2900" dirty="0"/>
              <a:t>How helpful could the Directive on “preventive restructuring frameworks” be?</a:t>
            </a:r>
          </a:p>
          <a:p>
            <a:pPr>
              <a:spcAft>
                <a:spcPts val="1200"/>
              </a:spcAft>
              <a:buFont typeface="Wingdings" panose="05000000000000000000" pitchFamily="2" charset="2"/>
              <a:buChar char="q"/>
            </a:pPr>
            <a:r>
              <a:rPr lang="en-GB" sz="2200" dirty="0"/>
              <a:t>Emphasis on the skills and expertise of professionals is very welcome in any case (Title IV)</a:t>
            </a:r>
          </a:p>
          <a:p>
            <a:pPr>
              <a:spcAft>
                <a:spcPts val="1200"/>
              </a:spcAft>
              <a:buFont typeface="Wingdings" panose="05000000000000000000" pitchFamily="2" charset="2"/>
              <a:buChar char="q"/>
            </a:pPr>
            <a:r>
              <a:rPr lang="en-GB" sz="2200" dirty="0"/>
              <a:t>Nations keeping insolvency “performance statistics” will advance monitoring of the system and be basis for further improvements (Title V)</a:t>
            </a:r>
          </a:p>
          <a:p>
            <a:pPr>
              <a:spcAft>
                <a:spcPts val="1200"/>
              </a:spcAft>
              <a:buFont typeface="Wingdings" panose="05000000000000000000" pitchFamily="2" charset="2"/>
              <a:buChar char="q"/>
            </a:pPr>
            <a:r>
              <a:rPr lang="en-GB" sz="2200" dirty="0"/>
              <a:t>Pro forma restructuring plans prepared by the authorities will reduce the entry barriers to the process for companies with less access to expertise</a:t>
            </a:r>
          </a:p>
          <a:p>
            <a:pPr>
              <a:spcAft>
                <a:spcPts val="1200"/>
              </a:spcAft>
              <a:buFont typeface="Wingdings" panose="05000000000000000000" pitchFamily="2" charset="2"/>
              <a:buChar char="q"/>
            </a:pPr>
            <a:r>
              <a:rPr lang="en-GB" sz="2200" dirty="0"/>
              <a:t>The time limits on “Stay” are welcome (Article 6), for early stage intervention and all restructuring processes</a:t>
            </a:r>
          </a:p>
          <a:p>
            <a:pPr>
              <a:spcAft>
                <a:spcPts val="1200"/>
              </a:spcAft>
              <a:buFont typeface="Wingdings" panose="05000000000000000000" pitchFamily="2" charset="2"/>
              <a:buChar char="q"/>
            </a:pPr>
            <a:r>
              <a:rPr lang="en-GB" sz="2200" dirty="0"/>
              <a:t>Welcome that process starts outside the court; hopefully they can be concluded outside the court as well</a:t>
            </a:r>
          </a:p>
          <a:p>
            <a:pPr>
              <a:spcAft>
                <a:spcPts val="1200"/>
              </a:spcAft>
              <a:buFont typeface="Wingdings" panose="05000000000000000000" pitchFamily="2" charset="2"/>
              <a:buChar char="q"/>
            </a:pPr>
            <a:r>
              <a:rPr lang="en-GB" sz="2200" dirty="0"/>
              <a:t>More should be done to encourage early recognition of problems by insiders and observers</a:t>
            </a:r>
          </a:p>
          <a:p>
            <a:pPr>
              <a:spcAft>
                <a:spcPts val="1200"/>
              </a:spcAft>
              <a:buFont typeface="Wingdings" panose="05000000000000000000" pitchFamily="2" charset="2"/>
              <a:buChar char="q"/>
            </a:pPr>
            <a:r>
              <a:rPr lang="en-GB" sz="2200" i="1" dirty="0"/>
              <a:t>The procedure(s) envisaged appear well designed, but unfortunately in Greece where economic troubles have been long standing, and so financial distress is seldom at an early stage</a:t>
            </a:r>
          </a:p>
          <a:p>
            <a:pPr>
              <a:spcAft>
                <a:spcPts val="1200"/>
              </a:spcAft>
            </a:pPr>
            <a:endParaRPr lang="en-GB" sz="2200" dirty="0"/>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582166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INSOL International</a:t>
            </a:r>
            <a:endParaRPr lang="en-US" sz="4800" b="1" dirty="0"/>
          </a:p>
        </p:txBody>
      </p:sp>
      <p:sp>
        <p:nvSpPr>
          <p:cNvPr id="3" name="Subtitle 2"/>
          <p:cNvSpPr>
            <a:spLocks noGrp="1"/>
          </p:cNvSpPr>
          <p:nvPr>
            <p:ph type="subTitle" idx="1"/>
          </p:nvPr>
        </p:nvSpPr>
        <p:spPr>
          <a:xfrm>
            <a:off x="327130" y="4155700"/>
            <a:ext cx="8466889" cy="1752600"/>
          </a:xfrm>
        </p:spPr>
        <p:txBody>
          <a:bodyPr rtlCol="0">
            <a:normAutofit/>
          </a:bodyPr>
          <a:lstStyle/>
          <a:p>
            <a:pPr fontAlgn="auto">
              <a:spcBef>
                <a:spcPts val="0"/>
              </a:spcBef>
              <a:spcAft>
                <a:spcPts val="1200"/>
              </a:spcAft>
              <a:defRPr/>
            </a:pPr>
            <a:r>
              <a:rPr lang="en-GB" sz="2800" b="1" dirty="0">
                <a:solidFill>
                  <a:srgbClr val="000000"/>
                </a:solidFill>
              </a:rPr>
              <a:t>Adam Harris </a:t>
            </a:r>
            <a:br>
              <a:rPr lang="en-GB" sz="2800" b="1" dirty="0">
                <a:solidFill>
                  <a:srgbClr val="000000"/>
                </a:solidFill>
              </a:rPr>
            </a:br>
            <a:r>
              <a:rPr lang="en-GB" sz="2800" dirty="0">
                <a:solidFill>
                  <a:srgbClr val="000000"/>
                </a:solidFill>
              </a:rPr>
              <a:t>(President of INSOL International </a:t>
            </a:r>
            <a:br>
              <a:rPr lang="en-GB" sz="2800" dirty="0">
                <a:solidFill>
                  <a:srgbClr val="000000"/>
                </a:solidFill>
              </a:rPr>
            </a:br>
            <a:r>
              <a:rPr lang="en-GB" sz="2800" dirty="0">
                <a:solidFill>
                  <a:srgbClr val="000000"/>
                </a:solidFill>
              </a:rPr>
              <a:t>&amp; </a:t>
            </a:r>
            <a:r>
              <a:rPr lang="en-GB" sz="2800" dirty="0" err="1">
                <a:solidFill>
                  <a:srgbClr val="000000"/>
                </a:solidFill>
              </a:rPr>
              <a:t>Bowmans</a:t>
            </a:r>
            <a:r>
              <a:rPr lang="en-GB" sz="2800" dirty="0">
                <a:solidFill>
                  <a:srgbClr val="000000"/>
                </a:solidFill>
              </a:rPr>
              <a:t>, South Africa)</a:t>
            </a:r>
          </a:p>
        </p:txBody>
      </p:sp>
    </p:spTree>
    <p:extLst>
      <p:ext uri="{BB962C8B-B14F-4D97-AF65-F5344CB8AC3E}">
        <p14:creationId xmlns:p14="http://schemas.microsoft.com/office/powerpoint/2010/main" val="20028149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1000" b="1" dirty="0"/>
            </a:br>
            <a:br>
              <a:rPr lang="en-GB" sz="1000" b="1" dirty="0"/>
            </a:br>
            <a:br>
              <a:rPr lang="en-GB" sz="1000" b="1" dirty="0"/>
            </a:br>
            <a:r>
              <a:rPr lang="en-GB" sz="2400" b="1" dirty="0"/>
              <a:t>Kindly Sponsored By</a:t>
            </a:r>
            <a:endParaRPr lang="en-US" sz="2400" b="1" dirty="0"/>
          </a:p>
        </p:txBody>
      </p:sp>
      <p:sp>
        <p:nvSpPr>
          <p:cNvPr id="3" name="TextBox 2"/>
          <p:cNvSpPr txBox="1">
            <a:spLocks noChangeArrowheads="1"/>
          </p:cNvSpPr>
          <p:nvPr/>
        </p:nvSpPr>
        <p:spPr bwMode="auto">
          <a:xfrm>
            <a:off x="2411413" y="5159278"/>
            <a:ext cx="432117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www.bnt.eu</a:t>
            </a:r>
            <a:endParaRPr lang="en-US" sz="1800" dirty="0">
              <a:latin typeface="Verdana" charset="0"/>
              <a:cs typeface="Verdana"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220" y="2861807"/>
            <a:ext cx="6901560" cy="3042482"/>
          </a:xfrm>
          <a:prstGeom prst="rect">
            <a:avLst/>
          </a:prstGeom>
        </p:spPr>
      </p:pic>
    </p:spTree>
    <p:extLst>
      <p:ext uri="{BB962C8B-B14F-4D97-AF65-F5344CB8AC3E}">
        <p14:creationId xmlns:p14="http://schemas.microsoft.com/office/powerpoint/2010/main" val="38831465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fontScale="90000"/>
          </a:bodyPr>
          <a:lstStyle/>
          <a:p>
            <a:pPr eaLnBrk="1" hangingPunct="1"/>
            <a:r>
              <a:rPr lang="en-US" b="1" dirty="0"/>
              <a:t>Legal Tech: how is modern technology affecting the work of advisers, IOHs, insolvency courts?</a:t>
            </a:r>
          </a:p>
        </p:txBody>
      </p:sp>
      <p:sp>
        <p:nvSpPr>
          <p:cNvPr id="3" name="Subtitle 2"/>
          <p:cNvSpPr>
            <a:spLocks noGrp="1"/>
          </p:cNvSpPr>
          <p:nvPr>
            <p:ph type="subTitle" idx="1"/>
          </p:nvPr>
        </p:nvSpPr>
        <p:spPr>
          <a:xfrm>
            <a:off x="252413" y="3465319"/>
            <a:ext cx="8647112" cy="1752600"/>
          </a:xfrm>
        </p:spPr>
        <p:txBody>
          <a:bodyPr rtlCol="0">
            <a:noAutofit/>
          </a:bodyPr>
          <a:lstStyle/>
          <a:p>
            <a:pPr>
              <a:defRPr/>
            </a:pPr>
            <a:endParaRPr lang="en-US" sz="2400" b="1" dirty="0"/>
          </a:p>
          <a:p>
            <a:pPr>
              <a:defRPr/>
            </a:pPr>
            <a:r>
              <a:rPr lang="en-US" sz="2400" b="1" dirty="0"/>
              <a:t>Frank Heemann (Moderator)</a:t>
            </a:r>
            <a:br>
              <a:rPr lang="en-US" sz="2400" b="1" dirty="0"/>
            </a:br>
            <a:r>
              <a:rPr lang="en-US" sz="2400" dirty="0"/>
              <a:t>Partner, bnt attorneys in CEE</a:t>
            </a:r>
          </a:p>
          <a:p>
            <a:pPr>
              <a:defRPr/>
            </a:pPr>
            <a:r>
              <a:rPr lang="en-US" sz="2400" b="1" dirty="0"/>
              <a:t>Aidas Kavaliauskas</a:t>
            </a:r>
            <a:br>
              <a:rPr lang="en-US" sz="2400" b="1" dirty="0"/>
            </a:br>
            <a:r>
              <a:rPr lang="en-GB" sz="2400" dirty="0"/>
              <a:t>Founder/Chief Innovation Officer, AMEA Legal</a:t>
            </a:r>
          </a:p>
          <a:p>
            <a:pPr>
              <a:defRPr/>
            </a:pPr>
            <a:r>
              <a:rPr lang="en-GB" sz="2400" b="1" dirty="0"/>
              <a:t>Bart Heynickx, </a:t>
            </a:r>
          </a:p>
          <a:p>
            <a:pPr>
              <a:defRPr/>
            </a:pPr>
            <a:r>
              <a:rPr lang="en-GB" sz="2400" dirty="0"/>
              <a:t>Counsel, ALTIUS Lawyers </a:t>
            </a:r>
            <a:endParaRPr lang="en-US" sz="2400" dirty="0"/>
          </a:p>
          <a:p>
            <a:pPr>
              <a:defRPr/>
            </a:pPr>
            <a:endParaRPr lang="en-US" sz="3600" dirty="0"/>
          </a:p>
        </p:txBody>
      </p:sp>
    </p:spTree>
    <p:extLst>
      <p:ext uri="{BB962C8B-B14F-4D97-AF65-F5344CB8AC3E}">
        <p14:creationId xmlns:p14="http://schemas.microsoft.com/office/powerpoint/2010/main" val="364749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a:spcAft>
                <a:spcPts val="1200"/>
              </a:spcAft>
            </a:pPr>
            <a:r>
              <a:rPr lang="en-GB" sz="2400" b="1" dirty="0"/>
              <a:t>Legal Technology (LT) – Introduction </a:t>
            </a:r>
          </a:p>
          <a:p>
            <a:pPr lvl="1">
              <a:spcAft>
                <a:spcPts val="1200"/>
              </a:spcAft>
            </a:pPr>
            <a:r>
              <a:rPr lang="en-GB" sz="2000" dirty="0"/>
              <a:t>Definition(s)?</a:t>
            </a:r>
          </a:p>
          <a:p>
            <a:pPr lvl="1">
              <a:spcAft>
                <a:spcPts val="1200"/>
              </a:spcAft>
            </a:pPr>
            <a:r>
              <a:rPr lang="en-GB" sz="2000" dirty="0"/>
              <a:t>Significance!</a:t>
            </a:r>
            <a:endParaRPr lang="en-GB" sz="2000" dirty="0">
              <a:solidFill>
                <a:srgbClr val="FF0000"/>
              </a:solidFill>
            </a:endParaRPr>
          </a:p>
          <a:p>
            <a:pPr lvl="1">
              <a:spcAft>
                <a:spcPts val="1200"/>
              </a:spcAft>
            </a:pPr>
            <a:r>
              <a:rPr lang="en-GB" sz="2000" dirty="0"/>
              <a:t>What we will and won’t cover</a:t>
            </a:r>
          </a:p>
        </p:txBody>
      </p:sp>
    </p:spTree>
    <p:extLst>
      <p:ext uri="{BB962C8B-B14F-4D97-AF65-F5344CB8AC3E}">
        <p14:creationId xmlns:p14="http://schemas.microsoft.com/office/powerpoint/2010/main" val="619818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61535"/>
          </a:xfrm>
        </p:spPr>
        <p:txBody>
          <a:bodyPr>
            <a:normAutofit fontScale="32500" lnSpcReduction="20000"/>
          </a:bodyPr>
          <a:lstStyle/>
          <a:p>
            <a:pPr>
              <a:spcAft>
                <a:spcPts val="1200"/>
              </a:spcAft>
            </a:pPr>
            <a:r>
              <a:rPr lang="en-GB" sz="7400" b="1" dirty="0"/>
              <a:t>Generations of LT</a:t>
            </a:r>
            <a:r>
              <a:rPr lang="en-US" sz="7400" b="1" dirty="0"/>
              <a:t>*</a:t>
            </a:r>
            <a:r>
              <a:rPr lang="en-GB" sz="7400" b="1" dirty="0"/>
              <a:t> + examples</a:t>
            </a:r>
          </a:p>
          <a:p>
            <a:pPr lvl="1">
              <a:spcAft>
                <a:spcPts val="1200"/>
              </a:spcAft>
            </a:pPr>
            <a:r>
              <a:rPr lang="en-GB" sz="6200" b="1" dirty="0"/>
              <a:t>LT 1.0 </a:t>
            </a:r>
            <a:r>
              <a:rPr lang="en-GB" sz="6200" dirty="0"/>
              <a:t>(</a:t>
            </a:r>
            <a:r>
              <a:rPr lang="en-US" sz="6200" dirty="0"/>
              <a:t>technology empowering human players within the current system – examples: law practice management software, legal research data bases) </a:t>
            </a:r>
            <a:endParaRPr lang="en-GB" sz="6200" dirty="0"/>
          </a:p>
          <a:p>
            <a:pPr lvl="1">
              <a:spcAft>
                <a:spcPts val="1200"/>
              </a:spcAft>
            </a:pPr>
            <a:r>
              <a:rPr lang="en-GB" sz="6200" b="1" dirty="0"/>
              <a:t>LT 2.0 </a:t>
            </a:r>
            <a:r>
              <a:rPr lang="en-GB" sz="6200" dirty="0"/>
              <a:t>(</a:t>
            </a:r>
            <a:r>
              <a:rPr lang="en-US" sz="6200" dirty="0"/>
              <a:t>technology replacing increasing number of human players within the current system, becoming disruptive – examples:  machine learning in e-discovery, document assembly systems, </a:t>
            </a:r>
            <a:r>
              <a:rPr lang="en-US" sz="6200" dirty="0" err="1"/>
              <a:t>automised</a:t>
            </a:r>
            <a:r>
              <a:rPr lang="en-US" sz="6200" dirty="0"/>
              <a:t> legal service systems) </a:t>
            </a:r>
            <a:endParaRPr lang="en-GB" sz="6200" dirty="0"/>
          </a:p>
          <a:p>
            <a:pPr lvl="1">
              <a:spcAft>
                <a:spcPts val="1200"/>
              </a:spcAft>
            </a:pPr>
            <a:r>
              <a:rPr lang="en-GB" sz="6200" b="1" dirty="0"/>
              <a:t>LT 3.0 </a:t>
            </a:r>
            <a:r>
              <a:rPr lang="en-GB" sz="6200" dirty="0"/>
              <a:t>(t</a:t>
            </a:r>
            <a:r>
              <a:rPr lang="en-US" sz="6200" dirty="0"/>
              <a:t>he power of computational technology for communication, modeling and execution permit a radical redesign, if not a full replacement, of the current system itself – examples: smart contracts, AI)</a:t>
            </a:r>
          </a:p>
          <a:p>
            <a:pPr marL="457200" lvl="1" indent="0">
              <a:spcAft>
                <a:spcPts val="1200"/>
              </a:spcAft>
              <a:buNone/>
            </a:pPr>
            <a:r>
              <a:rPr lang="en-GB" sz="3000" dirty="0"/>
              <a:t>*</a:t>
            </a:r>
            <a:r>
              <a:rPr lang="en-GB" sz="3000" dirty="0" err="1"/>
              <a:t>accd</a:t>
            </a:r>
            <a:r>
              <a:rPr lang="en-GB" sz="3000" dirty="0"/>
              <a:t>. to Goodenough, </a:t>
            </a:r>
            <a:r>
              <a:rPr lang="en-GB" sz="3000" dirty="0">
                <a:hlinkClick r:id="rId3"/>
              </a:rPr>
              <a:t>https://www.huffingtonpost.com/oliver-r-goodenough/legal-technology-30_b_6603658.html?guccounter=1</a:t>
            </a:r>
            <a:r>
              <a:rPr lang="en-GB" sz="3000" dirty="0"/>
              <a:t> </a:t>
            </a:r>
          </a:p>
          <a:p>
            <a:pPr marL="0" indent="0">
              <a:spcAft>
                <a:spcPts val="1200"/>
              </a:spcAft>
              <a:buNone/>
            </a:pPr>
            <a:endParaRPr lang="en-GB" sz="2200" dirty="0"/>
          </a:p>
        </p:txBody>
      </p:sp>
    </p:spTree>
    <p:extLst>
      <p:ext uri="{BB962C8B-B14F-4D97-AF65-F5344CB8AC3E}">
        <p14:creationId xmlns:p14="http://schemas.microsoft.com/office/powerpoint/2010/main" val="42437740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GB" sz="2400" b="1" dirty="0"/>
              <a:t>Selected Examples in more detail</a:t>
            </a:r>
          </a:p>
          <a:p>
            <a:pPr lvl="1">
              <a:spcAft>
                <a:spcPts val="1200"/>
              </a:spcAft>
            </a:pPr>
            <a:r>
              <a:rPr lang="en-GB" sz="2000" dirty="0"/>
              <a:t>Preventive monitoring of companies (Belgium)</a:t>
            </a:r>
          </a:p>
          <a:p>
            <a:pPr lvl="1">
              <a:spcAft>
                <a:spcPts val="1200"/>
              </a:spcAft>
            </a:pPr>
            <a:r>
              <a:rPr lang="en-GB" sz="2000" dirty="0"/>
              <a:t>Online Central Solvency Register (Belgium)</a:t>
            </a:r>
          </a:p>
          <a:p>
            <a:pPr lvl="1">
              <a:spcAft>
                <a:spcPts val="1200"/>
              </a:spcAft>
            </a:pPr>
            <a:r>
              <a:rPr lang="en-GB" sz="2000" dirty="0"/>
              <a:t>Algorithm based IOH selection systems – “IT selects IP” (e.g. Hungary, Lithuania, Slovakia, Portugal) </a:t>
            </a:r>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3196394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US" sz="2400" b="1" dirty="0"/>
              <a:t>Preventive monitoring of companies (Belgium)</a:t>
            </a:r>
          </a:p>
          <a:p>
            <a:pPr lvl="1">
              <a:spcAft>
                <a:spcPts val="1200"/>
              </a:spcAft>
            </a:pPr>
            <a:r>
              <a:rPr lang="en-US" sz="2000" dirty="0"/>
              <a:t>Belgian Commercial Courts - Commercial investigations</a:t>
            </a:r>
          </a:p>
          <a:p>
            <a:pPr lvl="1">
              <a:spcAft>
                <a:spcPts val="1200"/>
              </a:spcAft>
            </a:pPr>
            <a:r>
              <a:rPr lang="en-US" sz="2000" dirty="0"/>
              <a:t>Identifying, assisting and/or eliminating companies in financial difficulty</a:t>
            </a:r>
          </a:p>
          <a:p>
            <a:pPr>
              <a:spcAft>
                <a:spcPts val="1200"/>
              </a:spcAft>
            </a:pPr>
            <a:r>
              <a:rPr lang="en-US" sz="2000" b="1" dirty="0"/>
              <a:t>Alert system</a:t>
            </a:r>
          </a:p>
          <a:p>
            <a:pPr lvl="1">
              <a:spcAft>
                <a:spcPts val="1200"/>
              </a:spcAft>
            </a:pPr>
            <a:r>
              <a:rPr lang="en-US" sz="2000" dirty="0"/>
              <a:t>Collecting information</a:t>
            </a:r>
          </a:p>
          <a:p>
            <a:pPr lvl="1">
              <a:spcAft>
                <a:spcPts val="1200"/>
              </a:spcAft>
            </a:pPr>
            <a:r>
              <a:rPr lang="en-US" sz="2000" dirty="0"/>
              <a:t>Different databases</a:t>
            </a:r>
          </a:p>
          <a:p>
            <a:pPr lvl="1">
              <a:spcAft>
                <a:spcPts val="1200"/>
              </a:spcAft>
            </a:pPr>
            <a:r>
              <a:rPr lang="en-US" sz="2000" dirty="0"/>
              <a:t>Accountants</a:t>
            </a:r>
          </a:p>
          <a:p>
            <a:pPr lvl="1">
              <a:spcAft>
                <a:spcPts val="1200"/>
              </a:spcAft>
            </a:pPr>
            <a:r>
              <a:rPr lang="en-US" sz="2000" dirty="0"/>
              <a:t>Working on uniform system</a:t>
            </a:r>
          </a:p>
          <a:p>
            <a:pPr>
              <a:spcAft>
                <a:spcPts val="1200"/>
              </a:spcAft>
            </a:pPr>
            <a:endParaRPr lang="en-US" sz="2200" b="1" dirty="0"/>
          </a:p>
          <a:p>
            <a:pPr lvl="1">
              <a:spcAft>
                <a:spcPts val="1200"/>
              </a:spcAft>
            </a:pPr>
            <a:endParaRPr lang="en-US" sz="2200" b="1" dirty="0"/>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221393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lnSpcReduction="10000"/>
          </a:bodyPr>
          <a:lstStyle/>
          <a:p>
            <a:pPr lvl="0">
              <a:spcAft>
                <a:spcPts val="1200"/>
              </a:spcAft>
            </a:pPr>
            <a:r>
              <a:rPr lang="en-US" sz="2400" b="1" dirty="0">
                <a:solidFill>
                  <a:prstClr val="black"/>
                </a:solidFill>
              </a:rPr>
              <a:t>Preventive monitoring of companies (Belgium) </a:t>
            </a:r>
            <a:r>
              <a:rPr lang="en-GB" sz="2400" b="1" dirty="0"/>
              <a:t>(cont’d)</a:t>
            </a:r>
            <a:r>
              <a:rPr lang="en-US" sz="2400" b="1" dirty="0">
                <a:solidFill>
                  <a:prstClr val="black"/>
                </a:solidFill>
              </a:rPr>
              <a:t> </a:t>
            </a:r>
            <a:endParaRPr lang="en-GB" sz="1800" dirty="0"/>
          </a:p>
          <a:p>
            <a:pPr>
              <a:spcAft>
                <a:spcPts val="1200"/>
              </a:spcAft>
            </a:pPr>
            <a:r>
              <a:rPr lang="en-US" sz="2200" b="1" dirty="0"/>
              <a:t>M</a:t>
            </a:r>
            <a:r>
              <a:rPr lang="en-US" sz="2000" b="1" dirty="0"/>
              <a:t>onitoring by the court</a:t>
            </a:r>
          </a:p>
          <a:p>
            <a:pPr lvl="1">
              <a:spcAft>
                <a:spcPts val="1200"/>
              </a:spcAft>
            </a:pPr>
            <a:r>
              <a:rPr lang="en-US" sz="2000" dirty="0"/>
              <a:t>Delegated judge</a:t>
            </a:r>
          </a:p>
          <a:p>
            <a:pPr lvl="1">
              <a:spcAft>
                <a:spcPts val="1200"/>
              </a:spcAft>
            </a:pPr>
            <a:r>
              <a:rPr lang="en-US" sz="2000" dirty="0"/>
              <a:t>Report</a:t>
            </a:r>
          </a:p>
          <a:p>
            <a:pPr lvl="1">
              <a:spcAft>
                <a:spcPts val="1200"/>
              </a:spcAft>
            </a:pPr>
            <a:r>
              <a:rPr lang="en-US" sz="2000" dirty="0"/>
              <a:t>Liquidation / Bankruptcy</a:t>
            </a:r>
          </a:p>
          <a:p>
            <a:pPr>
              <a:spcAft>
                <a:spcPts val="1200"/>
              </a:spcAft>
            </a:pPr>
            <a:r>
              <a:rPr lang="en-US" sz="2000" b="1" dirty="0"/>
              <a:t>Monitoring outside of court</a:t>
            </a:r>
          </a:p>
          <a:p>
            <a:pPr lvl="1">
              <a:spcAft>
                <a:spcPts val="1200"/>
              </a:spcAft>
            </a:pPr>
            <a:r>
              <a:rPr lang="en-US" sz="2000" dirty="0" err="1"/>
              <a:t>Specialised</a:t>
            </a:r>
            <a:r>
              <a:rPr lang="en-US" sz="2000" dirty="0"/>
              <a:t> </a:t>
            </a:r>
            <a:r>
              <a:rPr lang="en-US" sz="2000" dirty="0" err="1"/>
              <a:t>organisations</a:t>
            </a:r>
            <a:r>
              <a:rPr lang="en-US" sz="2000" dirty="0"/>
              <a:t>;</a:t>
            </a:r>
          </a:p>
          <a:p>
            <a:pPr lvl="1">
              <a:spcAft>
                <a:spcPts val="1200"/>
              </a:spcAft>
            </a:pPr>
            <a:r>
              <a:rPr lang="en-US" sz="2000" dirty="0"/>
              <a:t>Sharing data</a:t>
            </a:r>
          </a:p>
          <a:p>
            <a:pPr lvl="1">
              <a:spcAft>
                <a:spcPts val="1200"/>
              </a:spcAft>
            </a:pPr>
            <a:r>
              <a:rPr lang="en-US" sz="2000" dirty="0"/>
              <a:t>Parliamentary questions</a:t>
            </a:r>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25137868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US" sz="2400" b="1" dirty="0"/>
              <a:t>Online Central Solvency Register (Belgium)</a:t>
            </a:r>
          </a:p>
          <a:p>
            <a:pPr lvl="1">
              <a:spcAft>
                <a:spcPts val="1200"/>
              </a:spcAft>
            </a:pPr>
            <a:r>
              <a:rPr lang="en-US" sz="2000" dirty="0"/>
              <a:t>Since 1 April 2017 – extended since 1 May 2018</a:t>
            </a:r>
          </a:p>
          <a:p>
            <a:pPr lvl="1">
              <a:spcAft>
                <a:spcPts val="1200"/>
              </a:spcAft>
            </a:pPr>
            <a:r>
              <a:rPr lang="en-US" sz="2000" dirty="0"/>
              <a:t>Founded by Bar Associations</a:t>
            </a:r>
          </a:p>
          <a:p>
            <a:pPr lvl="1">
              <a:spcAft>
                <a:spcPts val="1200"/>
              </a:spcAft>
            </a:pPr>
            <a:r>
              <a:rPr lang="en-US" sz="2000" dirty="0"/>
              <a:t>Multiple goals</a:t>
            </a:r>
          </a:p>
          <a:p>
            <a:pPr lvl="2">
              <a:spcAft>
                <a:spcPts val="1200"/>
              </a:spcAft>
            </a:pPr>
            <a:r>
              <a:rPr lang="en-US" sz="2000" dirty="0"/>
              <a:t>Bankruptcy </a:t>
            </a:r>
          </a:p>
          <a:p>
            <a:pPr lvl="2">
              <a:spcAft>
                <a:spcPts val="1200"/>
              </a:spcAft>
            </a:pPr>
            <a:r>
              <a:rPr lang="en-US" sz="2000" dirty="0" err="1"/>
              <a:t>Reorganisation</a:t>
            </a:r>
            <a:r>
              <a:rPr lang="en-US" sz="2000" dirty="0"/>
              <a:t> under Court Protection </a:t>
            </a:r>
          </a:p>
          <a:p>
            <a:pPr lvl="2">
              <a:spcAft>
                <a:spcPts val="1200"/>
              </a:spcAft>
            </a:pPr>
            <a:r>
              <a:rPr lang="en-US" sz="2000" dirty="0"/>
              <a:t>Amicable agreement</a:t>
            </a:r>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33362296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US" sz="2400" b="1" dirty="0"/>
              <a:t>Online Central Solvency Register (Belgium) </a:t>
            </a:r>
            <a:r>
              <a:rPr lang="en-GB" sz="2400" b="1" dirty="0"/>
              <a:t>(cont’d)</a:t>
            </a:r>
          </a:p>
          <a:p>
            <a:pPr lvl="1">
              <a:spcAft>
                <a:spcPts val="1200"/>
              </a:spcAft>
            </a:pPr>
            <a:r>
              <a:rPr lang="en-US" sz="2000" dirty="0"/>
              <a:t>Multiple functions</a:t>
            </a:r>
          </a:p>
          <a:p>
            <a:pPr lvl="2">
              <a:spcAft>
                <a:spcPts val="1200"/>
              </a:spcAft>
            </a:pPr>
            <a:r>
              <a:rPr lang="en-US" sz="2000" dirty="0"/>
              <a:t>Apply as debtor</a:t>
            </a:r>
          </a:p>
          <a:p>
            <a:pPr lvl="2">
              <a:spcAft>
                <a:spcPts val="1200"/>
              </a:spcAft>
            </a:pPr>
            <a:r>
              <a:rPr lang="en-US" sz="2000" dirty="0"/>
              <a:t>File as creditor – access</a:t>
            </a:r>
          </a:p>
          <a:p>
            <a:pPr lvl="2">
              <a:spcAft>
                <a:spcPts val="1200"/>
              </a:spcAft>
            </a:pPr>
            <a:r>
              <a:rPr lang="en-US" sz="2000" dirty="0"/>
              <a:t>Follow-up by court – receivers – provisional administrators</a:t>
            </a:r>
          </a:p>
          <a:p>
            <a:pPr lvl="1">
              <a:spcAft>
                <a:spcPts val="1200"/>
              </a:spcAft>
            </a:pPr>
            <a:r>
              <a:rPr lang="en-US" sz="2000" dirty="0"/>
              <a:t>Follow-up</a:t>
            </a:r>
          </a:p>
          <a:p>
            <a:pPr lvl="2">
              <a:spcAft>
                <a:spcPts val="1200"/>
              </a:spcAft>
            </a:pPr>
            <a:r>
              <a:rPr lang="en-US" sz="2000" dirty="0"/>
              <a:t>Requests and (court) decisions</a:t>
            </a:r>
          </a:p>
          <a:p>
            <a:pPr lvl="2">
              <a:spcAft>
                <a:spcPts val="1200"/>
              </a:spcAft>
            </a:pPr>
            <a:r>
              <a:rPr lang="en-US" sz="2000" dirty="0"/>
              <a:t>Claims and follow-up thereof</a:t>
            </a:r>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1341446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GB" sz="2400" b="1" dirty="0"/>
              <a:t>Algorithm based IOH selection systems – “IT selects IP” (e.g. Hungary, Lithuania, Slovakia, Portugal) </a:t>
            </a:r>
          </a:p>
          <a:p>
            <a:pPr lvl="1">
              <a:spcAft>
                <a:spcPts val="1200"/>
              </a:spcAft>
            </a:pPr>
            <a:r>
              <a:rPr lang="en-GB" sz="2000" dirty="0"/>
              <a:t>More likely in countries / </a:t>
            </a:r>
            <a:r>
              <a:rPr lang="en-GB" sz="2000" b="1" dirty="0"/>
              <a:t>societies with low degree of trust in public institutions</a:t>
            </a:r>
            <a:r>
              <a:rPr lang="en-GB" sz="2000" dirty="0"/>
              <a:t>, including courts, IOH?</a:t>
            </a:r>
          </a:p>
          <a:p>
            <a:pPr lvl="1">
              <a:spcAft>
                <a:spcPts val="1200"/>
              </a:spcAft>
            </a:pPr>
            <a:r>
              <a:rPr lang="en-GB" sz="2000" b="1" dirty="0"/>
              <a:t>Various degrees of application </a:t>
            </a:r>
            <a:r>
              <a:rPr lang="en-GB" sz="2000" dirty="0"/>
              <a:t>(from only to some types of proceedings (LT, HU), to all types of proceedings (SK))</a:t>
            </a:r>
          </a:p>
          <a:p>
            <a:pPr lvl="1">
              <a:spcAft>
                <a:spcPts val="1200"/>
              </a:spcAft>
            </a:pPr>
            <a:r>
              <a:rPr lang="en-GB" sz="2000" b="1" dirty="0"/>
              <a:t>Various degrees of sophistication </a:t>
            </a:r>
            <a:r>
              <a:rPr lang="en-GB" sz="2000" dirty="0"/>
              <a:t>(from ‘Lottery’ (SK) to more complex ‘IT selects IP’ (LT))</a:t>
            </a:r>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42125032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GB" sz="2400" b="1" dirty="0"/>
              <a:t>Algorithm based IOH selection systems – “IT selects IP” – Lithuania </a:t>
            </a:r>
          </a:p>
          <a:p>
            <a:pPr lvl="1">
              <a:spcAft>
                <a:spcPts val="1200"/>
              </a:spcAft>
            </a:pPr>
            <a:r>
              <a:rPr lang="en-US" sz="2000" dirty="0"/>
              <a:t>Restricted to in-court bankruptcy proceedings (vast majority of proceedings)</a:t>
            </a:r>
          </a:p>
          <a:p>
            <a:pPr lvl="1">
              <a:spcAft>
                <a:spcPts val="1200"/>
              </a:spcAft>
            </a:pPr>
            <a:r>
              <a:rPr lang="en-US" sz="2000" dirty="0"/>
              <a:t>IP selected by software and appointed by judge</a:t>
            </a:r>
          </a:p>
          <a:p>
            <a:pPr lvl="1">
              <a:spcAft>
                <a:spcPts val="1200"/>
              </a:spcAft>
            </a:pPr>
            <a:r>
              <a:rPr lang="en-US" sz="2000" b="1" dirty="0"/>
              <a:t>Based on a categorization of (</a:t>
            </a:r>
            <a:r>
              <a:rPr lang="en-US" sz="2000" b="1" dirty="0" err="1"/>
              <a:t>i</a:t>
            </a:r>
            <a:r>
              <a:rPr lang="en-US" sz="2000" b="1" dirty="0"/>
              <a:t>) IPs and (ii) companies (debtors)</a:t>
            </a:r>
          </a:p>
          <a:p>
            <a:pPr lvl="1">
              <a:spcAft>
                <a:spcPts val="1200"/>
              </a:spcAft>
            </a:pPr>
            <a:r>
              <a:rPr lang="en-US" sz="2000" dirty="0"/>
              <a:t>Strict limitations for IPs to refuse the appointment</a:t>
            </a:r>
          </a:p>
          <a:p>
            <a:pPr lvl="1">
              <a:spcAft>
                <a:spcPts val="1200"/>
              </a:spcAft>
            </a:pPr>
            <a:endParaRPr lang="de-DE" sz="1800" dirty="0"/>
          </a:p>
          <a:p>
            <a:pPr lvl="1">
              <a:spcAft>
                <a:spcPts val="1200"/>
              </a:spcAft>
            </a:pPr>
            <a:endParaRPr lang="de-DE" sz="1800" dirty="0"/>
          </a:p>
          <a:p>
            <a:pPr marL="457200" lvl="1" indent="0">
              <a:spcAft>
                <a:spcPts val="1200"/>
              </a:spcAft>
              <a:buNone/>
            </a:pPr>
            <a:endParaRPr lang="en-US" sz="1800" dirty="0"/>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1123723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12767"/>
          </a:xfrm>
        </p:spPr>
        <p:txBody>
          <a:bodyPr>
            <a:normAutofit/>
          </a:bodyPr>
          <a:lstStyle/>
          <a:p>
            <a:pPr>
              <a:spcAft>
                <a:spcPts val="1200"/>
              </a:spcAft>
            </a:pPr>
            <a:r>
              <a:rPr lang="en-GB" sz="2400" b="1" dirty="0"/>
              <a:t>Algorithm based IP selection systems – “IT selects IP” – Lithuania (cont’d)</a:t>
            </a:r>
          </a:p>
          <a:p>
            <a:pPr>
              <a:spcAft>
                <a:spcPts val="1200"/>
              </a:spcAft>
            </a:pPr>
            <a:r>
              <a:rPr lang="en-GB" sz="2400" b="1" dirty="0"/>
              <a:t>IP categorization criteria: </a:t>
            </a:r>
          </a:p>
          <a:p>
            <a:pPr lvl="1">
              <a:spcAft>
                <a:spcPts val="1200"/>
              </a:spcAft>
            </a:pPr>
            <a:r>
              <a:rPr lang="en-US" sz="2000" b="1" dirty="0"/>
              <a:t>General experience </a:t>
            </a:r>
            <a:r>
              <a:rPr lang="en-US" sz="2000" dirty="0"/>
              <a:t>(number of past cases weighted according to certain rules)</a:t>
            </a:r>
          </a:p>
          <a:p>
            <a:pPr lvl="1">
              <a:spcAft>
                <a:spcPts val="1200"/>
              </a:spcAft>
            </a:pPr>
            <a:r>
              <a:rPr lang="en-US" sz="2000" b="1" dirty="0"/>
              <a:t>Special experience </a:t>
            </a:r>
            <a:r>
              <a:rPr lang="en-US" sz="2000" dirty="0"/>
              <a:t>(e.g. cross-border bankruptcy, ongoing business)</a:t>
            </a:r>
          </a:p>
          <a:p>
            <a:pPr lvl="1">
              <a:spcAft>
                <a:spcPts val="1200"/>
              </a:spcAft>
            </a:pPr>
            <a:r>
              <a:rPr lang="en-US" sz="2000" b="1" dirty="0"/>
              <a:t>Current Workload</a:t>
            </a:r>
            <a:r>
              <a:rPr lang="en-US" sz="2000" dirty="0"/>
              <a:t> (number of nominal bankruptcies administrated)</a:t>
            </a:r>
          </a:p>
          <a:p>
            <a:pPr lvl="1">
              <a:spcAft>
                <a:spcPts val="1200"/>
              </a:spcAft>
            </a:pPr>
            <a:r>
              <a:rPr lang="en-US" sz="2000" dirty="0"/>
              <a:t>Past refusals + current disciplinary sanctions</a:t>
            </a:r>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14991260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850832"/>
          </a:xfrm>
        </p:spPr>
        <p:txBody>
          <a:bodyPr>
            <a:normAutofit fontScale="92500" lnSpcReduction="10000"/>
          </a:bodyPr>
          <a:lstStyle/>
          <a:p>
            <a:pPr>
              <a:spcAft>
                <a:spcPts val="1200"/>
              </a:spcAft>
            </a:pPr>
            <a:r>
              <a:rPr lang="en-GB" sz="2600" b="1" dirty="0"/>
              <a:t>Algorithm based IP selection systems – “IT selects IP” – Lithuania (cont’d)</a:t>
            </a:r>
          </a:p>
          <a:p>
            <a:pPr>
              <a:spcAft>
                <a:spcPts val="1200"/>
              </a:spcAft>
            </a:pPr>
            <a:r>
              <a:rPr lang="en-GB" sz="2400" b="1" dirty="0"/>
              <a:t>Company categorization (small, medium, large)  by (not-specialized) judge – criteria: </a:t>
            </a:r>
          </a:p>
          <a:p>
            <a:pPr lvl="1">
              <a:spcAft>
                <a:spcPts val="1200"/>
              </a:spcAft>
            </a:pPr>
            <a:r>
              <a:rPr lang="en-US" sz="2200" b="1" dirty="0"/>
              <a:t>Volume of creditor claims </a:t>
            </a:r>
            <a:r>
              <a:rPr lang="en-US" sz="2200" dirty="0"/>
              <a:t>(small: up to 30k EUR; medium: 30k - 300k EUR medium; large: &gt; 300k EUR)</a:t>
            </a:r>
          </a:p>
          <a:p>
            <a:pPr lvl="1">
              <a:spcAft>
                <a:spcPts val="1200"/>
              </a:spcAft>
            </a:pPr>
            <a:r>
              <a:rPr lang="en-US" sz="2200" b="1" dirty="0"/>
              <a:t>Assets to be administered </a:t>
            </a:r>
            <a:r>
              <a:rPr lang="en-US" sz="2200" dirty="0"/>
              <a:t>(small: up to 30k EUR; medium: 30k –300k EUR medium;   large   &gt; EUR 300k)</a:t>
            </a:r>
          </a:p>
          <a:p>
            <a:pPr lvl="1">
              <a:spcAft>
                <a:spcPts val="1200"/>
              </a:spcAft>
            </a:pPr>
            <a:r>
              <a:rPr lang="en-US" sz="2200" b="1" dirty="0"/>
              <a:t>Number of creditors </a:t>
            </a:r>
            <a:r>
              <a:rPr lang="en-US" sz="2200" dirty="0"/>
              <a:t>(small: up to 40 small; medium: 41-80 medium; large: &gt; 80)</a:t>
            </a:r>
          </a:p>
          <a:p>
            <a:pPr lvl="1">
              <a:spcAft>
                <a:spcPts val="1200"/>
              </a:spcAft>
            </a:pPr>
            <a:r>
              <a:rPr lang="en-US" sz="2200" dirty="0"/>
              <a:t>Area of activity of company (if this is relevant for required special experience of IP)</a:t>
            </a:r>
          </a:p>
          <a:p>
            <a:pPr lvl="1">
              <a:spcAft>
                <a:spcPts val="1200"/>
              </a:spcAft>
            </a:pPr>
            <a:endParaRPr lang="en-GB" sz="1800" dirty="0"/>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555673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515231"/>
          </a:xfrm>
        </p:spPr>
        <p:txBody>
          <a:bodyPr>
            <a:normAutofit/>
          </a:bodyPr>
          <a:lstStyle/>
          <a:p>
            <a:pPr>
              <a:spcAft>
                <a:spcPts val="1200"/>
              </a:spcAft>
            </a:pPr>
            <a:r>
              <a:rPr lang="en-GB" sz="2400" b="1" dirty="0"/>
              <a:t>Challenges &amp; questions</a:t>
            </a:r>
          </a:p>
          <a:p>
            <a:pPr lvl="1">
              <a:spcAft>
                <a:spcPts val="1200"/>
              </a:spcAft>
            </a:pPr>
            <a:r>
              <a:rPr lang="en-GB" sz="2000" dirty="0"/>
              <a:t>Human factor: to what extent should human beings remain decision makers</a:t>
            </a:r>
          </a:p>
          <a:p>
            <a:pPr lvl="2">
              <a:spcAft>
                <a:spcPts val="1200"/>
              </a:spcAft>
            </a:pPr>
            <a:r>
              <a:rPr lang="en-GB" sz="2000" dirty="0"/>
              <a:t>Judiciary as a fundamental cornerstone of a democratic society</a:t>
            </a:r>
          </a:p>
          <a:p>
            <a:pPr lvl="1">
              <a:spcAft>
                <a:spcPts val="1200"/>
              </a:spcAft>
            </a:pPr>
            <a:r>
              <a:rPr lang="en-GB" sz="2000" dirty="0"/>
              <a:t>Checks &amp; Balances and Security issue: who controls the system?</a:t>
            </a:r>
          </a:p>
          <a:p>
            <a:pPr lvl="2">
              <a:spcAft>
                <a:spcPts val="1200"/>
              </a:spcAft>
            </a:pPr>
            <a:r>
              <a:rPr lang="en-GB" sz="2000" dirty="0"/>
              <a:t>how to ensure adequate control by human beings</a:t>
            </a:r>
            <a:r>
              <a:rPr lang="lt-LT" sz="2000" dirty="0"/>
              <a:t>?</a:t>
            </a:r>
            <a:endParaRPr lang="en-GB" sz="2000" dirty="0"/>
          </a:p>
          <a:p>
            <a:pPr lvl="2">
              <a:spcAft>
                <a:spcPts val="1200"/>
              </a:spcAft>
            </a:pPr>
            <a:r>
              <a:rPr lang="en-GB" sz="2000" dirty="0"/>
              <a:t>Need for professions like “Legal Technician”? </a:t>
            </a:r>
          </a:p>
          <a:p>
            <a:pPr lvl="2">
              <a:spcAft>
                <a:spcPts val="1200"/>
              </a:spcAft>
            </a:pPr>
            <a:r>
              <a:rPr lang="en-GB" sz="2000" dirty="0"/>
              <a:t>E.g. GDPR – profiling &amp; automated decision taking (cf. Recital 71 GDPR)</a:t>
            </a:r>
          </a:p>
          <a:p>
            <a:pPr lvl="1">
              <a:spcAft>
                <a:spcPts val="1200"/>
              </a:spcAft>
            </a:pPr>
            <a:endParaRPr lang="en-GB" sz="1400" dirty="0"/>
          </a:p>
          <a:p>
            <a:pPr>
              <a:spcAft>
                <a:spcPts val="1200"/>
              </a:spcAft>
            </a:pPr>
            <a:endParaRPr lang="en-GB" sz="2200" dirty="0"/>
          </a:p>
        </p:txBody>
      </p:sp>
    </p:spTree>
    <p:extLst>
      <p:ext uri="{BB962C8B-B14F-4D97-AF65-F5344CB8AC3E}">
        <p14:creationId xmlns:p14="http://schemas.microsoft.com/office/powerpoint/2010/main" val="3129453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515231"/>
          </a:xfrm>
        </p:spPr>
        <p:txBody>
          <a:bodyPr>
            <a:normAutofit/>
          </a:bodyPr>
          <a:lstStyle/>
          <a:p>
            <a:pPr>
              <a:spcAft>
                <a:spcPts val="1200"/>
              </a:spcAft>
            </a:pPr>
            <a:r>
              <a:rPr lang="en-GB" sz="2400" b="1" dirty="0"/>
              <a:t>Challenges &amp; questions (cont’d)</a:t>
            </a:r>
            <a:endParaRPr lang="en-GB" sz="2000" dirty="0"/>
          </a:p>
          <a:p>
            <a:pPr lvl="1">
              <a:spcAft>
                <a:spcPts val="1200"/>
              </a:spcAft>
            </a:pPr>
            <a:r>
              <a:rPr lang="en-GB" sz="2000" dirty="0"/>
              <a:t>Funding (Initial and cont’d) for implementation + maintenance of LT in the public sector</a:t>
            </a:r>
          </a:p>
          <a:p>
            <a:pPr lvl="1">
              <a:spcAft>
                <a:spcPts val="1200"/>
              </a:spcAft>
            </a:pPr>
            <a:r>
              <a:rPr lang="en-GB" sz="2000" dirty="0"/>
              <a:t>Who can / should push for modernization in the public sector?</a:t>
            </a:r>
          </a:p>
          <a:p>
            <a:pPr lvl="1">
              <a:spcAft>
                <a:spcPts val="1200"/>
              </a:spcAft>
            </a:pPr>
            <a:r>
              <a:rPr lang="en-GB" sz="2000" dirty="0"/>
              <a:t>Regulating / permitting access to (big) data of public institutions </a:t>
            </a:r>
          </a:p>
          <a:p>
            <a:pPr lvl="1">
              <a:spcAft>
                <a:spcPts val="1200"/>
              </a:spcAft>
            </a:pPr>
            <a:r>
              <a:rPr lang="en-GB" sz="2000" dirty="0"/>
              <a:t>Information gap: is necessary information (publicly) available ?</a:t>
            </a:r>
          </a:p>
          <a:p>
            <a:pPr lvl="1">
              <a:spcAft>
                <a:spcPts val="1200"/>
              </a:spcAft>
            </a:pPr>
            <a:endParaRPr lang="en-GB" sz="2000" dirty="0"/>
          </a:p>
          <a:p>
            <a:pPr lvl="1">
              <a:spcAft>
                <a:spcPts val="1200"/>
              </a:spcAft>
            </a:pPr>
            <a:endParaRPr lang="en-GB" sz="1800" dirty="0"/>
          </a:p>
          <a:p>
            <a:pPr lvl="1">
              <a:spcAft>
                <a:spcPts val="1200"/>
              </a:spcAft>
            </a:pPr>
            <a:endParaRPr lang="en-GB" sz="1800" dirty="0"/>
          </a:p>
          <a:p>
            <a:pPr marL="457200" lvl="1" indent="0">
              <a:spcAft>
                <a:spcPts val="1200"/>
              </a:spcAft>
              <a:buNone/>
            </a:pPr>
            <a:endParaRPr lang="en-GB" sz="1800" dirty="0"/>
          </a:p>
          <a:p>
            <a:pPr marL="457200" lvl="1" indent="0">
              <a:spcAft>
                <a:spcPts val="1200"/>
              </a:spcAft>
              <a:buNone/>
            </a:pPr>
            <a:endParaRPr lang="en-GB" sz="1400" dirty="0"/>
          </a:p>
          <a:p>
            <a:pPr>
              <a:spcAft>
                <a:spcPts val="1200"/>
              </a:spcAft>
            </a:pPr>
            <a:endParaRPr lang="en-GB" sz="2200" dirty="0"/>
          </a:p>
        </p:txBody>
      </p:sp>
    </p:spTree>
    <p:extLst>
      <p:ext uri="{BB962C8B-B14F-4D97-AF65-F5344CB8AC3E}">
        <p14:creationId xmlns:p14="http://schemas.microsoft.com/office/powerpoint/2010/main" val="39565229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821956"/>
          </a:xfrm>
        </p:spPr>
        <p:txBody>
          <a:bodyPr>
            <a:normAutofit/>
          </a:bodyPr>
          <a:lstStyle/>
          <a:p>
            <a:pPr>
              <a:spcAft>
                <a:spcPts val="1200"/>
              </a:spcAft>
            </a:pPr>
            <a:r>
              <a:rPr lang="en-GB" sz="2400" b="1" dirty="0"/>
              <a:t>Challenges &amp; questions (cont’d)</a:t>
            </a:r>
          </a:p>
          <a:p>
            <a:pPr lvl="1">
              <a:spcAft>
                <a:spcPts val="1200"/>
              </a:spcAft>
            </a:pPr>
            <a:r>
              <a:rPr lang="en-GB" sz="2000" dirty="0"/>
              <a:t>Law firm challenges:  level of LT used today? How to move from 0 to LT 3. Can I skip development stages? Recommendations?</a:t>
            </a:r>
          </a:p>
          <a:p>
            <a:pPr lvl="1">
              <a:spcAft>
                <a:spcPts val="1200"/>
              </a:spcAft>
            </a:pPr>
            <a:r>
              <a:rPr lang="en-GB" sz="2000" dirty="0"/>
              <a:t>Law firm challenges: pricing of LT? On-Demand Software (SaaS)?</a:t>
            </a:r>
          </a:p>
          <a:p>
            <a:pPr lvl="1">
              <a:spcAft>
                <a:spcPts val="1200"/>
              </a:spcAft>
            </a:pPr>
            <a:r>
              <a:rPr lang="en-GB" sz="2000" dirty="0"/>
              <a:t>Widening gap between “tech savvy” and well equipped IPs and (small) unequipped IP? Are you still a good lawyer / IP if you are not “tech savvy”?</a:t>
            </a:r>
          </a:p>
          <a:p>
            <a:pPr lvl="1">
              <a:spcAft>
                <a:spcPts val="1200"/>
              </a:spcAft>
            </a:pPr>
            <a:r>
              <a:rPr lang="en-GB" sz="2000" dirty="0"/>
              <a:t>Is legal technology really going to be ‘disruptive’? When?</a:t>
            </a:r>
          </a:p>
          <a:p>
            <a:pPr lvl="1">
              <a:spcAft>
                <a:spcPts val="1200"/>
              </a:spcAft>
            </a:pPr>
            <a:r>
              <a:rPr lang="lt-LT" sz="2000" dirty="0"/>
              <a:t>I</a:t>
            </a:r>
            <a:r>
              <a:rPr lang="en-GB" sz="2000" dirty="0" err="1"/>
              <a:t>nsolvency</a:t>
            </a:r>
            <a:r>
              <a:rPr lang="lt-LT" sz="2000" dirty="0"/>
              <a:t> </a:t>
            </a:r>
            <a:r>
              <a:rPr lang="de-DE" sz="2000" dirty="0"/>
              <a:t>&amp; </a:t>
            </a:r>
            <a:r>
              <a:rPr lang="en-GB" sz="2000" dirty="0"/>
              <a:t>restructuring: what to expect in the future? (connectivity, big data, predictive analytics, Technology Assisted Review (TAR), mobile solutions, software on demand, AI)</a:t>
            </a:r>
          </a:p>
          <a:p>
            <a:pPr lvl="1">
              <a:spcAft>
                <a:spcPts val="1200"/>
              </a:spcAft>
            </a:pPr>
            <a:endParaRPr lang="en-GB" sz="2000" dirty="0"/>
          </a:p>
          <a:p>
            <a:pPr marL="457200" lvl="1" indent="0">
              <a:spcAft>
                <a:spcPts val="1200"/>
              </a:spcAft>
              <a:buNone/>
            </a:pPr>
            <a:endParaRPr lang="en-GB" sz="2000" dirty="0"/>
          </a:p>
          <a:p>
            <a:pPr marL="457200" lvl="1" indent="0">
              <a:spcAft>
                <a:spcPts val="1200"/>
              </a:spcAft>
              <a:buNone/>
            </a:pPr>
            <a:endParaRPr lang="en-GB" sz="1800" dirty="0"/>
          </a:p>
          <a:p>
            <a:pPr marL="457200" lvl="1" indent="0">
              <a:spcAft>
                <a:spcPts val="1200"/>
              </a:spcAft>
              <a:buNone/>
            </a:pPr>
            <a:endParaRPr lang="en-GB" sz="1400" dirty="0"/>
          </a:p>
          <a:p>
            <a:pPr>
              <a:spcAft>
                <a:spcPts val="1200"/>
              </a:spcAft>
            </a:pPr>
            <a:endParaRPr lang="en-GB" sz="2200" dirty="0"/>
          </a:p>
        </p:txBody>
      </p:sp>
    </p:spTree>
    <p:extLst>
      <p:ext uri="{BB962C8B-B14F-4D97-AF65-F5344CB8AC3E}">
        <p14:creationId xmlns:p14="http://schemas.microsoft.com/office/powerpoint/2010/main" val="19571724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821956"/>
          </a:xfrm>
        </p:spPr>
        <p:txBody>
          <a:bodyPr>
            <a:normAutofit/>
          </a:bodyPr>
          <a:lstStyle/>
          <a:p>
            <a:pPr>
              <a:spcAft>
                <a:spcPts val="1200"/>
              </a:spcAft>
            </a:pPr>
            <a:r>
              <a:rPr lang="en-GB" sz="2600" b="1" dirty="0"/>
              <a:t>Challenges &amp; questions (cont’d)</a:t>
            </a:r>
          </a:p>
          <a:p>
            <a:pPr lvl="1">
              <a:spcAft>
                <a:spcPts val="1200"/>
              </a:spcAft>
            </a:pPr>
            <a:r>
              <a:rPr lang="en-GB" sz="2000" b="1" dirty="0"/>
              <a:t>Role of INSOL Europe in accompanying / shaping the use of LT in the future?</a:t>
            </a:r>
          </a:p>
          <a:p>
            <a:pPr marL="457200" lvl="1" indent="0">
              <a:spcAft>
                <a:spcPts val="1200"/>
              </a:spcAft>
              <a:buNone/>
            </a:pPr>
            <a:endParaRPr lang="en-GB" sz="1800" dirty="0"/>
          </a:p>
          <a:p>
            <a:pPr marL="457200" lvl="1" indent="0">
              <a:spcAft>
                <a:spcPts val="1200"/>
              </a:spcAft>
              <a:buNone/>
            </a:pPr>
            <a:endParaRPr lang="en-GB" sz="1400" dirty="0"/>
          </a:p>
          <a:p>
            <a:pPr>
              <a:spcAft>
                <a:spcPts val="1200"/>
              </a:spcAft>
            </a:pPr>
            <a:endParaRPr lang="en-GB" sz="2200" dirty="0"/>
          </a:p>
        </p:txBody>
      </p:sp>
    </p:spTree>
    <p:extLst>
      <p:ext uri="{BB962C8B-B14F-4D97-AF65-F5344CB8AC3E}">
        <p14:creationId xmlns:p14="http://schemas.microsoft.com/office/powerpoint/2010/main" val="13175606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515231"/>
          </a:xfrm>
        </p:spPr>
        <p:txBody>
          <a:bodyPr>
            <a:normAutofit lnSpcReduction="10000"/>
          </a:bodyPr>
          <a:lstStyle/>
          <a:p>
            <a:pPr>
              <a:spcAft>
                <a:spcPts val="1200"/>
              </a:spcAft>
            </a:pPr>
            <a:r>
              <a:rPr lang="en-GB" sz="2200" b="1" dirty="0"/>
              <a:t>Further reading</a:t>
            </a:r>
          </a:p>
          <a:p>
            <a:pPr lvl="1">
              <a:spcAft>
                <a:spcPts val="1200"/>
              </a:spcAft>
            </a:pPr>
            <a:r>
              <a:rPr lang="en-GB" sz="1800" dirty="0"/>
              <a:t>Heemann/Stonys/Pikaly/</a:t>
            </a:r>
            <a:r>
              <a:rPr lang="en-GB" sz="1800" dirty="0" err="1"/>
              <a:t>Bodis</a:t>
            </a:r>
            <a:r>
              <a:rPr lang="de-DE" sz="1800" dirty="0"/>
              <a:t> </a:t>
            </a:r>
            <a:r>
              <a:rPr lang="en-GB" sz="1800" dirty="0"/>
              <a:t>‘</a:t>
            </a:r>
            <a:r>
              <a:rPr lang="en-GB" sz="1800" dirty="0">
                <a:hlinkClick r:id="rId3"/>
              </a:rPr>
              <a:t>IP Appointment Lottery: Experiences in Lithuania, Slovakia and Hungary with random IP selection systems</a:t>
            </a:r>
            <a:r>
              <a:rPr lang="en-GB" sz="1800" dirty="0"/>
              <a:t>’ </a:t>
            </a:r>
            <a:r>
              <a:rPr lang="en-GB" sz="1800" dirty="0" err="1"/>
              <a:t>Eurofenix</a:t>
            </a:r>
            <a:r>
              <a:rPr lang="en-GB" sz="1800" dirty="0"/>
              <a:t>, Spring Edition s2018</a:t>
            </a:r>
          </a:p>
          <a:p>
            <a:pPr lvl="1">
              <a:spcAft>
                <a:spcPts val="1200"/>
              </a:spcAft>
            </a:pPr>
            <a:r>
              <a:rPr lang="lt-LT" sz="1800" dirty="0"/>
              <a:t>Heemann/</a:t>
            </a:r>
            <a:r>
              <a:rPr lang="lt-LT" sz="1800" dirty="0" err="1"/>
              <a:t>Gaspark</a:t>
            </a:r>
            <a:r>
              <a:rPr lang="en-GB" sz="1800" dirty="0"/>
              <a:t>e</a:t>
            </a:r>
            <a:r>
              <a:rPr lang="lt-LT" sz="1800" dirty="0"/>
              <a:t> ‘</a:t>
            </a:r>
            <a:r>
              <a:rPr lang="lt-LT" sz="1800" dirty="0" err="1">
                <a:hlinkClick r:id="rId3"/>
              </a:rPr>
              <a:t>Lottery</a:t>
            </a:r>
            <a:r>
              <a:rPr lang="lt-LT" sz="1800" dirty="0">
                <a:hlinkClick r:id="rId3"/>
              </a:rPr>
              <a:t> </a:t>
            </a:r>
            <a:r>
              <a:rPr lang="lt-LT" sz="1800" dirty="0" err="1">
                <a:hlinkClick r:id="rId3"/>
              </a:rPr>
              <a:t>and</a:t>
            </a:r>
            <a:r>
              <a:rPr lang="lt-LT" sz="1800" dirty="0">
                <a:hlinkClick r:id="rId3"/>
              </a:rPr>
              <a:t> </a:t>
            </a:r>
            <a:r>
              <a:rPr lang="lt-LT" sz="1800" dirty="0" err="1">
                <a:hlinkClick r:id="rId3"/>
              </a:rPr>
              <a:t>liability</a:t>
            </a:r>
            <a:r>
              <a:rPr lang="lt-LT" sz="1800" dirty="0"/>
              <a:t>’, </a:t>
            </a:r>
            <a:r>
              <a:rPr lang="lt-LT" sz="1800" dirty="0" err="1"/>
              <a:t>Eurofenix</a:t>
            </a:r>
            <a:r>
              <a:rPr lang="lt-LT" sz="1800" dirty="0"/>
              <a:t> 2015, </a:t>
            </a:r>
            <a:r>
              <a:rPr lang="lt-LT" sz="1800" dirty="0" err="1"/>
              <a:t>Spring</a:t>
            </a:r>
            <a:r>
              <a:rPr lang="lt-LT" sz="1800" dirty="0"/>
              <a:t> Edition</a:t>
            </a:r>
            <a:endParaRPr lang="de-DE" sz="1800" dirty="0"/>
          </a:p>
          <a:p>
            <a:pPr lvl="1">
              <a:spcAft>
                <a:spcPts val="1200"/>
              </a:spcAft>
            </a:pPr>
            <a:r>
              <a:rPr lang="de-DE" sz="1800" dirty="0"/>
              <a:t>Cohen </a:t>
            </a:r>
            <a:r>
              <a:rPr lang="en-GB" sz="1800" dirty="0"/>
              <a:t>‘</a:t>
            </a:r>
            <a:r>
              <a:rPr lang="en-GB" sz="1800" dirty="0">
                <a:hlinkClick r:id="rId4"/>
              </a:rPr>
              <a:t>Global Legal Tech is Transforming Service Delivery</a:t>
            </a:r>
            <a:r>
              <a:rPr lang="en-GB" sz="1800" dirty="0"/>
              <a:t>’, Forbes, 29/8/2017</a:t>
            </a:r>
            <a:endParaRPr lang="de-DE" sz="1800" dirty="0"/>
          </a:p>
          <a:p>
            <a:pPr lvl="1">
              <a:spcAft>
                <a:spcPts val="1200"/>
              </a:spcAft>
            </a:pPr>
            <a:r>
              <a:rPr lang="nl-BE" sz="1800" dirty="0"/>
              <a:t>Heynickx/Vermeersch, ‘</a:t>
            </a:r>
            <a:r>
              <a:rPr lang="nl-BE" sz="1800" dirty="0" err="1"/>
              <a:t>Insolvency</a:t>
            </a:r>
            <a:r>
              <a:rPr lang="nl-BE" sz="1800" dirty="0"/>
              <a:t> goed digital: </a:t>
            </a:r>
            <a:r>
              <a:rPr lang="nl-BE" sz="1800" dirty="0" err="1"/>
              <a:t>Regsol</a:t>
            </a:r>
            <a:r>
              <a:rPr lang="nl-BE" sz="1800" dirty="0"/>
              <a:t> </a:t>
            </a:r>
            <a:r>
              <a:rPr lang="nl-BE" sz="1800" dirty="0" err="1"/>
              <a:t>and</a:t>
            </a:r>
            <a:r>
              <a:rPr lang="nl-BE" sz="1800" dirty="0"/>
              <a:t> </a:t>
            </a:r>
            <a:r>
              <a:rPr lang="nl-BE" sz="1800" dirty="0" err="1"/>
              <a:t>its</a:t>
            </a:r>
            <a:r>
              <a:rPr lang="nl-BE" sz="1800" dirty="0"/>
              <a:t> </a:t>
            </a:r>
            <a:r>
              <a:rPr lang="nl-BE" sz="1800" dirty="0" err="1"/>
              <a:t>innovations</a:t>
            </a:r>
            <a:r>
              <a:rPr lang="nl-BE" sz="1800" dirty="0"/>
              <a:t>’, </a:t>
            </a:r>
            <a:r>
              <a:rPr lang="en-US" sz="1800" i="1" dirty="0">
                <a:hlinkClick r:id="rId5"/>
              </a:rPr>
              <a:t>www.internationallawoffice.com</a:t>
            </a:r>
            <a:r>
              <a:rPr lang="en-US" sz="1800" i="1" dirty="0"/>
              <a:t>, </a:t>
            </a:r>
            <a:r>
              <a:rPr lang="en-US" sz="1800" dirty="0"/>
              <a:t>June 2018</a:t>
            </a:r>
            <a:endParaRPr lang="nl-BE" sz="1800" dirty="0"/>
          </a:p>
          <a:p>
            <a:pPr lvl="1">
              <a:spcAft>
                <a:spcPts val="1200"/>
              </a:spcAft>
            </a:pPr>
            <a:r>
              <a:rPr lang="nl-BE" sz="1800" dirty="0"/>
              <a:t>Heynickx, ‘</a:t>
            </a:r>
            <a:r>
              <a:rPr lang="en-US" sz="1800" dirty="0"/>
              <a:t>Follow-up monitoring of companies in financial difficulty’, </a:t>
            </a:r>
            <a:r>
              <a:rPr lang="en-US" sz="1800" i="1" dirty="0"/>
              <a:t> </a:t>
            </a:r>
            <a:r>
              <a:rPr lang="en-US" sz="1800" i="1" dirty="0">
                <a:hlinkClick r:id="rId5"/>
              </a:rPr>
              <a:t>www.internationallawoffice.com</a:t>
            </a:r>
            <a:r>
              <a:rPr lang="en-US" sz="1800" i="1" dirty="0"/>
              <a:t>, </a:t>
            </a:r>
            <a:r>
              <a:rPr lang="en-US" sz="1800" dirty="0"/>
              <a:t>September 2018</a:t>
            </a:r>
          </a:p>
          <a:p>
            <a:pPr lvl="1">
              <a:spcAft>
                <a:spcPts val="1200"/>
              </a:spcAft>
            </a:pPr>
            <a:r>
              <a:rPr lang="en-GB" sz="1800" dirty="0">
                <a:hlinkClick r:id="rId6"/>
              </a:rPr>
              <a:t>https://www.regsol.be/</a:t>
            </a:r>
            <a:r>
              <a:rPr lang="en-GB" sz="1800" dirty="0"/>
              <a:t> </a:t>
            </a:r>
          </a:p>
          <a:p>
            <a:pPr marL="457200" lvl="1" indent="0">
              <a:spcAft>
                <a:spcPts val="1200"/>
              </a:spcAft>
              <a:buNone/>
            </a:pPr>
            <a:endParaRPr lang="en-GB" sz="1800" dirty="0"/>
          </a:p>
          <a:p>
            <a:pPr marL="457200" lvl="1" indent="0">
              <a:spcAft>
                <a:spcPts val="1200"/>
              </a:spcAft>
              <a:buNone/>
            </a:pPr>
            <a:endParaRPr lang="en-GB" sz="1400" dirty="0"/>
          </a:p>
          <a:p>
            <a:pPr>
              <a:spcAft>
                <a:spcPts val="1200"/>
              </a:spcAft>
            </a:pPr>
            <a:endParaRPr lang="en-GB" sz="2200" dirty="0"/>
          </a:p>
        </p:txBody>
      </p:sp>
    </p:spTree>
    <p:extLst>
      <p:ext uri="{BB962C8B-B14F-4D97-AF65-F5344CB8AC3E}">
        <p14:creationId xmlns:p14="http://schemas.microsoft.com/office/powerpoint/2010/main" val="10127738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589949"/>
            <a:ext cx="7772400" cy="1838425"/>
          </a:xfrm>
        </p:spPr>
        <p:txBody>
          <a:bodyPr/>
          <a:lstStyle/>
          <a:p>
            <a:r>
              <a:rPr lang="en-GB" b="1" dirty="0"/>
              <a:t>Digital assets</a:t>
            </a:r>
            <a:endParaRPr lang="en-US" b="1" dirty="0"/>
          </a:p>
        </p:txBody>
      </p:sp>
      <p:sp>
        <p:nvSpPr>
          <p:cNvPr id="3" name="Subtitle 2"/>
          <p:cNvSpPr>
            <a:spLocks noGrp="1"/>
          </p:cNvSpPr>
          <p:nvPr>
            <p:ph type="subTitle" idx="1"/>
          </p:nvPr>
        </p:nvSpPr>
        <p:spPr>
          <a:xfrm>
            <a:off x="128954" y="3428374"/>
            <a:ext cx="8874369" cy="1752600"/>
          </a:xfrm>
        </p:spPr>
        <p:txBody>
          <a:bodyPr rtlCol="0">
            <a:noAutofit/>
          </a:bodyPr>
          <a:lstStyle/>
          <a:p>
            <a:pPr fontAlgn="auto">
              <a:spcBef>
                <a:spcPts val="0"/>
              </a:spcBef>
              <a:spcAft>
                <a:spcPts val="1200"/>
              </a:spcAft>
              <a:defRPr/>
            </a:pPr>
            <a:r>
              <a:rPr lang="en-GB" sz="2400" dirty="0">
                <a:solidFill>
                  <a:srgbClr val="000000"/>
                </a:solidFill>
              </a:rPr>
              <a:t>Moderator: Piya Mukherjee (Horten Law Firm, Denmark)</a:t>
            </a:r>
          </a:p>
          <a:p>
            <a:pPr fontAlgn="auto">
              <a:spcBef>
                <a:spcPts val="0"/>
              </a:spcBef>
              <a:spcAft>
                <a:spcPts val="1200"/>
              </a:spcAft>
              <a:defRPr/>
            </a:pPr>
            <a:r>
              <a:rPr lang="en-GB" sz="2400" dirty="0">
                <a:solidFill>
                  <a:srgbClr val="000000"/>
                </a:solidFill>
              </a:rPr>
              <a:t>Tom </a:t>
            </a:r>
            <a:r>
              <a:rPr lang="en-GB" sz="2400" dirty="0" err="1">
                <a:solidFill>
                  <a:srgbClr val="000000"/>
                </a:solidFill>
              </a:rPr>
              <a:t>Braegelmann</a:t>
            </a:r>
            <a:r>
              <a:rPr lang="en-GB" sz="2400" dirty="0">
                <a:solidFill>
                  <a:srgbClr val="000000"/>
                </a:solidFill>
              </a:rPr>
              <a:t> (BBL </a:t>
            </a:r>
            <a:r>
              <a:rPr lang="en-GB" sz="2400" dirty="0" err="1">
                <a:solidFill>
                  <a:srgbClr val="000000"/>
                </a:solidFill>
              </a:rPr>
              <a:t>Bernsau</a:t>
            </a:r>
            <a:r>
              <a:rPr lang="en-GB" sz="2400" dirty="0">
                <a:solidFill>
                  <a:srgbClr val="000000"/>
                </a:solidFill>
              </a:rPr>
              <a:t> </a:t>
            </a:r>
            <a:r>
              <a:rPr lang="en-GB" sz="2400" dirty="0" err="1">
                <a:solidFill>
                  <a:srgbClr val="000000"/>
                </a:solidFill>
              </a:rPr>
              <a:t>Brockdorff</a:t>
            </a:r>
            <a:r>
              <a:rPr lang="en-GB" sz="2400" dirty="0">
                <a:solidFill>
                  <a:srgbClr val="000000"/>
                </a:solidFill>
              </a:rPr>
              <a:t> </a:t>
            </a:r>
            <a:br>
              <a:rPr lang="en-GB" sz="2400" dirty="0">
                <a:solidFill>
                  <a:srgbClr val="000000"/>
                </a:solidFill>
              </a:rPr>
            </a:br>
            <a:r>
              <a:rPr lang="en-GB" sz="2400" dirty="0">
                <a:solidFill>
                  <a:srgbClr val="000000"/>
                </a:solidFill>
              </a:rPr>
              <a:t>&amp; Partner </a:t>
            </a:r>
            <a:r>
              <a:rPr lang="en-GB" sz="2400" dirty="0" err="1">
                <a:solidFill>
                  <a:srgbClr val="000000"/>
                </a:solidFill>
              </a:rPr>
              <a:t>Rechtsanwälte</a:t>
            </a:r>
            <a:r>
              <a:rPr lang="en-GB" sz="2400" dirty="0">
                <a:solidFill>
                  <a:srgbClr val="000000"/>
                </a:solidFill>
              </a:rPr>
              <a:t>, Germany)</a:t>
            </a:r>
          </a:p>
          <a:p>
            <a:pPr fontAlgn="auto">
              <a:spcBef>
                <a:spcPts val="0"/>
              </a:spcBef>
              <a:spcAft>
                <a:spcPts val="1200"/>
              </a:spcAft>
              <a:defRPr/>
            </a:pPr>
            <a:r>
              <a:rPr lang="en-GB" sz="2400" dirty="0">
                <a:solidFill>
                  <a:srgbClr val="000000"/>
                </a:solidFill>
              </a:rPr>
              <a:t>Ilya Kokorin (</a:t>
            </a:r>
            <a:r>
              <a:rPr lang="en-GB" sz="2400" dirty="0" err="1">
                <a:solidFill>
                  <a:srgbClr val="000000"/>
                </a:solidFill>
              </a:rPr>
              <a:t>Buzko</a:t>
            </a:r>
            <a:r>
              <a:rPr lang="en-GB" sz="2400" dirty="0">
                <a:solidFill>
                  <a:srgbClr val="000000"/>
                </a:solidFill>
              </a:rPr>
              <a:t> &amp; Partners, Russia/</a:t>
            </a:r>
            <a:br>
              <a:rPr lang="en-GB" sz="2400" dirty="0">
                <a:solidFill>
                  <a:srgbClr val="000000"/>
                </a:solidFill>
              </a:rPr>
            </a:br>
            <a:r>
              <a:rPr lang="en-GB" sz="2400" dirty="0">
                <a:solidFill>
                  <a:srgbClr val="000000"/>
                </a:solidFill>
              </a:rPr>
              <a:t>University of Leiden, The Netherlands)</a:t>
            </a:r>
          </a:p>
          <a:p>
            <a:pPr fontAlgn="auto">
              <a:spcBef>
                <a:spcPts val="0"/>
              </a:spcBef>
              <a:spcAft>
                <a:spcPts val="1200"/>
              </a:spcAft>
              <a:defRPr/>
            </a:pPr>
            <a:r>
              <a:rPr lang="en-GB" sz="2400" dirty="0">
                <a:solidFill>
                  <a:srgbClr val="000000"/>
                </a:solidFill>
              </a:rPr>
              <a:t>Jay Doyle (Swansea University, UK)</a:t>
            </a:r>
          </a:p>
        </p:txBody>
      </p:sp>
    </p:spTree>
    <p:extLst>
      <p:ext uri="{BB962C8B-B14F-4D97-AF65-F5344CB8AC3E}">
        <p14:creationId xmlns:p14="http://schemas.microsoft.com/office/powerpoint/2010/main" val="18672995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5" name="Rectangle 4">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6" name="Rectangle 5">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pic>
        <p:nvPicPr>
          <p:cNvPr id="1026" name="Picture 2" descr="Stonewall Pala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57250"/>
            <a:ext cx="3390899" cy="50785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ÐÐ°ÑÑÐ¸Ð½ÐºÐ¸ Ð¿Ð¾ Ð·Ð°Ð¿ÑÐ¾ÑÑ INSOL Europe 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32" y="952500"/>
            <a:ext cx="1426370" cy="1239467"/>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45361725-CE7A-4260-BCD4-70662EAAC66C}"/>
              </a:ext>
            </a:extLst>
          </p:cNvPr>
          <p:cNvSpPr/>
          <p:nvPr/>
        </p:nvSpPr>
        <p:spPr>
          <a:xfrm>
            <a:off x="1524002" y="1135131"/>
            <a:ext cx="1866898" cy="10568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250" b="1" dirty="0">
                <a:solidFill>
                  <a:schemeClr val="bg1"/>
                </a:solidFill>
                <a:latin typeface="Arial" panose="020B0604020202020204" pitchFamily="34" charset="0"/>
                <a:cs typeface="Arial" panose="020B0604020202020204" pitchFamily="34" charset="0"/>
              </a:rPr>
              <a:t>Athens</a:t>
            </a:r>
          </a:p>
          <a:p>
            <a:pPr lvl="0" algn="ctr"/>
            <a:r>
              <a:rPr lang="en-GB" sz="1500" b="1" dirty="0">
                <a:solidFill>
                  <a:schemeClr val="bg1"/>
                </a:solidFill>
                <a:latin typeface="Arial" panose="020B0604020202020204" pitchFamily="34" charset="0"/>
                <a:cs typeface="Arial" panose="020B0604020202020204" pitchFamily="34" charset="0"/>
              </a:rPr>
              <a:t>Annual Congress</a:t>
            </a:r>
          </a:p>
          <a:p>
            <a:pPr lvl="0" algn="ctr"/>
            <a:r>
              <a:rPr lang="en-GB" sz="1500" b="1" dirty="0">
                <a:solidFill>
                  <a:schemeClr val="bg1"/>
                </a:solidFill>
                <a:latin typeface="Arial" panose="020B0604020202020204" pitchFamily="34" charset="0"/>
                <a:cs typeface="Arial" panose="020B0604020202020204" pitchFamily="34" charset="0"/>
              </a:rPr>
              <a:t>2018</a:t>
            </a:r>
          </a:p>
        </p:txBody>
      </p:sp>
      <p:sp>
        <p:nvSpPr>
          <p:cNvPr id="14" name="Rectangle 13">
            <a:extLst>
              <a:ext uri="{FF2B5EF4-FFF2-40B4-BE49-F238E27FC236}">
                <a16:creationId xmlns:a16="http://schemas.microsoft.com/office/drawing/2014/main" id="{45361725-CE7A-4260-BCD4-70662EAAC66C}"/>
              </a:ext>
            </a:extLst>
          </p:cNvPr>
          <p:cNvSpPr/>
          <p:nvPr/>
        </p:nvSpPr>
        <p:spPr>
          <a:xfrm>
            <a:off x="3571876" y="1135131"/>
            <a:ext cx="5019674" cy="13332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625" b="1" dirty="0">
                <a:solidFill>
                  <a:srgbClr val="203864"/>
                </a:solidFill>
                <a:latin typeface="Arial" panose="020B0604020202020204" pitchFamily="34" charset="0"/>
                <a:cs typeface="Arial" panose="020B0604020202020204" pitchFamily="34" charset="0"/>
              </a:rPr>
              <a:t>Digital Assets in Insolvency</a:t>
            </a:r>
          </a:p>
        </p:txBody>
      </p:sp>
      <p:sp>
        <p:nvSpPr>
          <p:cNvPr id="15" name="Rectangle 14">
            <a:extLst>
              <a:ext uri="{FF2B5EF4-FFF2-40B4-BE49-F238E27FC236}">
                <a16:creationId xmlns:a16="http://schemas.microsoft.com/office/drawing/2014/main" id="{45361725-CE7A-4260-BCD4-70662EAAC66C}"/>
              </a:ext>
            </a:extLst>
          </p:cNvPr>
          <p:cNvSpPr/>
          <p:nvPr/>
        </p:nvSpPr>
        <p:spPr>
          <a:xfrm>
            <a:off x="3631409" y="5419725"/>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125" dirty="0">
                <a:solidFill>
                  <a:srgbClr val="203864"/>
                </a:solidFill>
                <a:latin typeface="Arial" panose="020B0604020202020204" pitchFamily="34" charset="0"/>
                <a:cs typeface="Arial" panose="020B0604020202020204" pitchFamily="34" charset="0"/>
              </a:rPr>
              <a:t>6 October 2018</a:t>
            </a:r>
          </a:p>
        </p:txBody>
      </p:sp>
      <p:sp>
        <p:nvSpPr>
          <p:cNvPr id="16" name="Rectangle 15">
            <a:extLst>
              <a:ext uri="{FF2B5EF4-FFF2-40B4-BE49-F238E27FC236}">
                <a16:creationId xmlns:a16="http://schemas.microsoft.com/office/drawing/2014/main" id="{45361725-CE7A-4260-BCD4-70662EAAC66C}"/>
              </a:ext>
            </a:extLst>
          </p:cNvPr>
          <p:cNvSpPr/>
          <p:nvPr/>
        </p:nvSpPr>
        <p:spPr>
          <a:xfrm>
            <a:off x="3631409" y="3396516"/>
            <a:ext cx="5091111" cy="18243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b="1" dirty="0">
                <a:solidFill>
                  <a:srgbClr val="203864"/>
                </a:solidFill>
                <a:latin typeface="Arial" panose="020B0604020202020204" pitchFamily="34" charset="0"/>
                <a:cs typeface="Arial" panose="020B0604020202020204" pitchFamily="34" charset="0"/>
              </a:rPr>
              <a:t>Piya Mukherjee </a:t>
            </a:r>
            <a:r>
              <a:rPr lang="en-GB" dirty="0">
                <a:solidFill>
                  <a:srgbClr val="203864"/>
                </a:solidFill>
                <a:latin typeface="Arial" panose="020B0604020202020204" pitchFamily="34" charset="0"/>
                <a:cs typeface="Arial" panose="020B0604020202020204" pitchFamily="34" charset="0"/>
              </a:rPr>
              <a:t>(</a:t>
            </a:r>
            <a:r>
              <a:rPr lang="en-GB" dirty="0" err="1">
                <a:solidFill>
                  <a:srgbClr val="203864"/>
                </a:solidFill>
                <a:latin typeface="Arial" panose="020B0604020202020204" pitchFamily="34" charset="0"/>
                <a:cs typeface="Arial" panose="020B0604020202020204" pitchFamily="34" charset="0"/>
              </a:rPr>
              <a:t>Horten</a:t>
            </a:r>
            <a:r>
              <a:rPr lang="en-GB" dirty="0">
                <a:solidFill>
                  <a:srgbClr val="203864"/>
                </a:solidFill>
                <a:latin typeface="Arial" panose="020B0604020202020204" pitchFamily="34" charset="0"/>
                <a:cs typeface="Arial" panose="020B0604020202020204" pitchFamily="34" charset="0"/>
              </a:rPr>
              <a:t> Law Firm, Denmark)</a:t>
            </a:r>
          </a:p>
          <a:p>
            <a:pPr lvl="0"/>
            <a:endParaRPr lang="en-GB" dirty="0">
              <a:solidFill>
                <a:srgbClr val="203864"/>
              </a:solidFill>
              <a:latin typeface="Arial" panose="020B0604020202020204" pitchFamily="34" charset="0"/>
              <a:cs typeface="Arial" panose="020B0604020202020204" pitchFamily="34" charset="0"/>
            </a:endParaRPr>
          </a:p>
          <a:p>
            <a:pPr lvl="0"/>
            <a:r>
              <a:rPr lang="en-GB" b="1" dirty="0">
                <a:solidFill>
                  <a:srgbClr val="203864"/>
                </a:solidFill>
                <a:latin typeface="Arial" panose="020B0604020202020204" pitchFamily="34" charset="0"/>
                <a:cs typeface="Arial" panose="020B0604020202020204" pitchFamily="34" charset="0"/>
              </a:rPr>
              <a:t>Tom </a:t>
            </a:r>
            <a:r>
              <a:rPr lang="en-GB" b="1" dirty="0" err="1">
                <a:solidFill>
                  <a:srgbClr val="203864"/>
                </a:solidFill>
                <a:latin typeface="Arial" panose="020B0604020202020204" pitchFamily="34" charset="0"/>
                <a:cs typeface="Arial" panose="020B0604020202020204" pitchFamily="34" charset="0"/>
              </a:rPr>
              <a:t>Braegelmann</a:t>
            </a:r>
            <a:r>
              <a:rPr lang="en-GB" b="1" dirty="0">
                <a:solidFill>
                  <a:srgbClr val="203864"/>
                </a:solidFill>
                <a:latin typeface="Arial" panose="020B0604020202020204" pitchFamily="34" charset="0"/>
                <a:cs typeface="Arial" panose="020B0604020202020204" pitchFamily="34" charset="0"/>
              </a:rPr>
              <a:t> </a:t>
            </a:r>
            <a:r>
              <a:rPr lang="en-GB" dirty="0">
                <a:solidFill>
                  <a:srgbClr val="203864"/>
                </a:solidFill>
                <a:latin typeface="Arial" panose="020B0604020202020204" pitchFamily="34" charset="0"/>
                <a:cs typeface="Arial" panose="020B0604020202020204" pitchFamily="34" charset="0"/>
              </a:rPr>
              <a:t>(BBL </a:t>
            </a:r>
            <a:r>
              <a:rPr lang="en-GB" dirty="0" err="1">
                <a:solidFill>
                  <a:srgbClr val="203864"/>
                </a:solidFill>
                <a:latin typeface="Arial" panose="020B0604020202020204" pitchFamily="34" charset="0"/>
                <a:cs typeface="Arial" panose="020B0604020202020204" pitchFamily="34" charset="0"/>
              </a:rPr>
              <a:t>Bernsau</a:t>
            </a:r>
            <a:r>
              <a:rPr lang="en-GB" dirty="0">
                <a:solidFill>
                  <a:srgbClr val="203864"/>
                </a:solidFill>
                <a:latin typeface="Arial" panose="020B0604020202020204" pitchFamily="34" charset="0"/>
                <a:cs typeface="Arial" panose="020B0604020202020204" pitchFamily="34" charset="0"/>
              </a:rPr>
              <a:t> </a:t>
            </a:r>
            <a:r>
              <a:rPr lang="en-GB" dirty="0" err="1">
                <a:solidFill>
                  <a:srgbClr val="203864"/>
                </a:solidFill>
                <a:latin typeface="Arial" panose="020B0604020202020204" pitchFamily="34" charset="0"/>
                <a:cs typeface="Arial" panose="020B0604020202020204" pitchFamily="34" charset="0"/>
              </a:rPr>
              <a:t>Brockdorff</a:t>
            </a:r>
            <a:r>
              <a:rPr lang="en-GB" dirty="0">
                <a:solidFill>
                  <a:srgbClr val="203864"/>
                </a:solidFill>
                <a:latin typeface="Arial" panose="020B0604020202020204" pitchFamily="34" charset="0"/>
                <a:cs typeface="Arial" panose="020B0604020202020204" pitchFamily="34" charset="0"/>
              </a:rPr>
              <a:t> &amp; Partner </a:t>
            </a:r>
            <a:r>
              <a:rPr lang="en-GB" dirty="0" err="1">
                <a:solidFill>
                  <a:srgbClr val="203864"/>
                </a:solidFill>
                <a:latin typeface="Arial" panose="020B0604020202020204" pitchFamily="34" charset="0"/>
                <a:cs typeface="Arial" panose="020B0604020202020204" pitchFamily="34" charset="0"/>
              </a:rPr>
              <a:t>Rechtsanwälte</a:t>
            </a:r>
            <a:r>
              <a:rPr lang="en-GB" dirty="0">
                <a:solidFill>
                  <a:srgbClr val="203864"/>
                </a:solidFill>
                <a:latin typeface="Arial" panose="020B0604020202020204" pitchFamily="34" charset="0"/>
                <a:cs typeface="Arial" panose="020B0604020202020204" pitchFamily="34" charset="0"/>
              </a:rPr>
              <a:t>, Germany)</a:t>
            </a:r>
          </a:p>
          <a:p>
            <a:pPr lvl="0"/>
            <a:endParaRPr lang="en-GB" dirty="0">
              <a:solidFill>
                <a:srgbClr val="203864"/>
              </a:solidFill>
              <a:latin typeface="Arial" panose="020B0604020202020204" pitchFamily="34" charset="0"/>
              <a:cs typeface="Arial" panose="020B0604020202020204" pitchFamily="34" charset="0"/>
            </a:endParaRPr>
          </a:p>
          <a:p>
            <a:pPr lvl="0"/>
            <a:r>
              <a:rPr lang="en-GB" b="1" dirty="0">
                <a:solidFill>
                  <a:srgbClr val="203864"/>
                </a:solidFill>
                <a:latin typeface="Arial" panose="020B0604020202020204" pitchFamily="34" charset="0"/>
                <a:cs typeface="Arial" panose="020B0604020202020204" pitchFamily="34" charset="0"/>
              </a:rPr>
              <a:t>Ilya Kokorin </a:t>
            </a:r>
            <a:r>
              <a:rPr lang="en-GB" dirty="0">
                <a:solidFill>
                  <a:srgbClr val="203864"/>
                </a:solidFill>
                <a:latin typeface="Arial" panose="020B0604020202020204" pitchFamily="34" charset="0"/>
                <a:cs typeface="Arial" panose="020B0604020202020204" pitchFamily="34" charset="0"/>
              </a:rPr>
              <a:t>(Buzko &amp; Partners, Russia/Leiden University, The Netherlands)</a:t>
            </a:r>
          </a:p>
          <a:p>
            <a:pPr lvl="0"/>
            <a:endParaRPr lang="en-GB" dirty="0">
              <a:solidFill>
                <a:srgbClr val="203864"/>
              </a:solidFill>
              <a:latin typeface="Arial" panose="020B0604020202020204" pitchFamily="34" charset="0"/>
              <a:cs typeface="Arial" panose="020B0604020202020204" pitchFamily="34" charset="0"/>
            </a:endParaRPr>
          </a:p>
          <a:p>
            <a:pPr lvl="0"/>
            <a:r>
              <a:rPr lang="en-GB" b="1" dirty="0">
                <a:solidFill>
                  <a:srgbClr val="203864"/>
                </a:solidFill>
                <a:latin typeface="Arial" panose="020B0604020202020204" pitchFamily="34" charset="0"/>
                <a:cs typeface="Arial" panose="020B0604020202020204" pitchFamily="34" charset="0"/>
              </a:rPr>
              <a:t>Jay Doyle </a:t>
            </a:r>
            <a:r>
              <a:rPr lang="en-GB" dirty="0">
                <a:solidFill>
                  <a:srgbClr val="203864"/>
                </a:solidFill>
                <a:latin typeface="Arial" panose="020B0604020202020204" pitchFamily="34" charset="0"/>
                <a:cs typeface="Arial" panose="020B0604020202020204" pitchFamily="34" charset="0"/>
              </a:rPr>
              <a:t>(Swansea University, UK)</a:t>
            </a:r>
          </a:p>
        </p:txBody>
      </p:sp>
    </p:spTree>
    <p:extLst>
      <p:ext uri="{BB962C8B-B14F-4D97-AF65-F5344CB8AC3E}">
        <p14:creationId xmlns:p14="http://schemas.microsoft.com/office/powerpoint/2010/main" val="21727366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
        <p:nvSpPr>
          <p:cNvPr id="13" name="Rectangle 12">
            <a:extLst>
              <a:ext uri="{FF2B5EF4-FFF2-40B4-BE49-F238E27FC236}">
                <a16:creationId xmlns:a16="http://schemas.microsoft.com/office/drawing/2014/main" id="{5CEB321B-593E-4523-88BE-3C0B0CD4B2AE}"/>
              </a:ext>
            </a:extLst>
          </p:cNvPr>
          <p:cNvSpPr/>
          <p:nvPr/>
        </p:nvSpPr>
        <p:spPr>
          <a:xfrm>
            <a:off x="1" y="857250"/>
            <a:ext cx="2076449" cy="5067300"/>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endParaRPr lang="id-ID" sz="1500" b="1" kern="0" dirty="0">
              <a:solidFill>
                <a:schemeClr val="bg1"/>
              </a:solidFill>
              <a:latin typeface="Calibri" panose="020F0502020204030204"/>
              <a:cs typeface="+mn-cs"/>
            </a:endParaRP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6" name="Rectangle 15">
            <a:extLst>
              <a:ext uri="{FF2B5EF4-FFF2-40B4-BE49-F238E27FC236}">
                <a16:creationId xmlns:a16="http://schemas.microsoft.com/office/drawing/2014/main" id="{45361725-CE7A-4260-BCD4-70662EAAC66C}"/>
              </a:ext>
            </a:extLst>
          </p:cNvPr>
          <p:cNvSpPr/>
          <p:nvPr/>
        </p:nvSpPr>
        <p:spPr>
          <a:xfrm>
            <a:off x="2423160" y="1005742"/>
            <a:ext cx="3672841"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Contents</a:t>
            </a:r>
          </a:p>
        </p:txBody>
      </p:sp>
      <p:pic>
        <p:nvPicPr>
          <p:cNvPr id="2050" name="Picture 2" descr="ÐÐ°ÑÑÐ¸Ð½ÐºÐ¸ Ð¿Ð¾ Ð·Ð°Ð¿ÑÐ¾ÑÑ Horten Law Fir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 y="1488855"/>
            <a:ext cx="1847850" cy="32803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ÐÐ°ÑÑÐ¸Ð½ÐºÐ¸ Ð¿Ð¾ Ð·Ð°Ð¿ÑÐ¾ÑÑ BBL Bernsau Brockdorff &amp; Partner RechtsanwÃ¤l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1" y="2425009"/>
            <a:ext cx="1857374" cy="332470"/>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ÐÐ°ÑÑÐ¸Ð½ÐºÐ¸ Ð¿Ð¾ Ð·Ð°Ð¿ÑÐ¾ÑÑ Leiden university 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70" y="3228430"/>
            <a:ext cx="2009220" cy="888075"/>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descr="ÐÐ°ÑÑÐ¸Ð½ÐºÐ¸ Ð¿Ð¾ Ð·Ð°Ð¿ÑÐ¾ÑÑ Swansea University 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9067" y="4446751"/>
            <a:ext cx="1818318" cy="1010177"/>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45361725-CE7A-4260-BCD4-70662EAAC66C}"/>
              </a:ext>
            </a:extLst>
          </p:cNvPr>
          <p:cNvSpPr/>
          <p:nvPr/>
        </p:nvSpPr>
        <p:spPr>
          <a:xfrm>
            <a:off x="2423160" y="1651306"/>
            <a:ext cx="5116284"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875" dirty="0">
                <a:solidFill>
                  <a:srgbClr val="203864"/>
                </a:solidFill>
                <a:latin typeface="Arial" panose="020B0604020202020204" pitchFamily="34" charset="0"/>
                <a:cs typeface="Arial" panose="020B0604020202020204" pitchFamily="34" charset="0"/>
              </a:rPr>
              <a:t>Introduction to blockchain technology </a:t>
            </a:r>
          </a:p>
        </p:txBody>
      </p:sp>
      <p:sp>
        <p:nvSpPr>
          <p:cNvPr id="27" name="Rectangle 26">
            <a:extLst>
              <a:ext uri="{FF2B5EF4-FFF2-40B4-BE49-F238E27FC236}">
                <a16:creationId xmlns:a16="http://schemas.microsoft.com/office/drawing/2014/main" id="{45361725-CE7A-4260-BCD4-70662EAAC66C}"/>
              </a:ext>
            </a:extLst>
          </p:cNvPr>
          <p:cNvSpPr/>
          <p:nvPr/>
        </p:nvSpPr>
        <p:spPr>
          <a:xfrm>
            <a:off x="2423160" y="2216449"/>
            <a:ext cx="5116284"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875" dirty="0">
                <a:solidFill>
                  <a:srgbClr val="203864"/>
                </a:solidFill>
                <a:latin typeface="Arial" panose="020B0604020202020204" pitchFamily="34" charset="0"/>
                <a:cs typeface="Arial" panose="020B0604020202020204" pitchFamily="34" charset="0"/>
              </a:rPr>
              <a:t>Initial coin offerings (ICOs)</a:t>
            </a:r>
          </a:p>
        </p:txBody>
      </p:sp>
      <p:sp>
        <p:nvSpPr>
          <p:cNvPr id="28" name="Rectangle 27">
            <a:extLst>
              <a:ext uri="{FF2B5EF4-FFF2-40B4-BE49-F238E27FC236}">
                <a16:creationId xmlns:a16="http://schemas.microsoft.com/office/drawing/2014/main" id="{45361725-CE7A-4260-BCD4-70662EAAC66C}"/>
              </a:ext>
            </a:extLst>
          </p:cNvPr>
          <p:cNvSpPr/>
          <p:nvPr/>
        </p:nvSpPr>
        <p:spPr>
          <a:xfrm>
            <a:off x="2423160" y="2783656"/>
            <a:ext cx="5116284"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875" dirty="0">
                <a:solidFill>
                  <a:srgbClr val="203864"/>
                </a:solidFill>
                <a:latin typeface="Arial" panose="020B0604020202020204" pitchFamily="34" charset="0"/>
                <a:cs typeface="Arial" panose="020B0604020202020204" pitchFamily="34" charset="0"/>
              </a:rPr>
              <a:t>Cryptocurrencies</a:t>
            </a:r>
          </a:p>
        </p:txBody>
      </p:sp>
      <p:sp>
        <p:nvSpPr>
          <p:cNvPr id="20" name="Rectangle 19">
            <a:extLst>
              <a:ext uri="{FF2B5EF4-FFF2-40B4-BE49-F238E27FC236}">
                <a16:creationId xmlns:a16="http://schemas.microsoft.com/office/drawing/2014/main" id="{45361725-CE7A-4260-BCD4-70662EAAC66C}"/>
              </a:ext>
            </a:extLst>
          </p:cNvPr>
          <p:cNvSpPr/>
          <p:nvPr/>
        </p:nvSpPr>
        <p:spPr>
          <a:xfrm>
            <a:off x="2423161" y="3395263"/>
            <a:ext cx="6290972"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875" dirty="0">
                <a:solidFill>
                  <a:srgbClr val="203864"/>
                </a:solidFill>
                <a:latin typeface="Arial" panose="020B0604020202020204" pitchFamily="34" charset="0"/>
                <a:cs typeface="Arial" panose="020B0604020202020204" pitchFamily="34" charset="0"/>
              </a:rPr>
              <a:t>Traceability and uncovering fraudulent transactions</a:t>
            </a:r>
            <a:endParaRPr lang="en-GB" sz="1875" dirty="0">
              <a:solidFill>
                <a:srgbClr val="203864"/>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45361725-CE7A-4260-BCD4-70662EAAC66C}"/>
              </a:ext>
            </a:extLst>
          </p:cNvPr>
          <p:cNvSpPr/>
          <p:nvPr/>
        </p:nvSpPr>
        <p:spPr>
          <a:xfrm>
            <a:off x="2423160" y="4745741"/>
            <a:ext cx="5116284"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875" dirty="0">
                <a:solidFill>
                  <a:srgbClr val="203864"/>
                </a:solidFill>
                <a:latin typeface="Arial" panose="020B0604020202020204" pitchFamily="34" charset="0"/>
                <a:cs typeface="Arial" panose="020B0604020202020204" pitchFamily="34" charset="0"/>
              </a:rPr>
              <a:t>Smart contracts</a:t>
            </a:r>
            <a:endParaRPr lang="en-GB" sz="1875" dirty="0">
              <a:solidFill>
                <a:srgbClr val="203864"/>
              </a:solidFill>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59687148-FF44-41BB-B856-4DAED4FA3A74}"/>
              </a:ext>
            </a:extLst>
          </p:cNvPr>
          <p:cNvSpPr/>
          <p:nvPr/>
        </p:nvSpPr>
        <p:spPr>
          <a:xfrm>
            <a:off x="2423160" y="4048959"/>
            <a:ext cx="5116284"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875" dirty="0">
                <a:solidFill>
                  <a:srgbClr val="203864"/>
                </a:solidFill>
                <a:latin typeface="Arial" panose="020B0604020202020204" pitchFamily="34" charset="0"/>
                <a:cs typeface="Arial" panose="020B0604020202020204" pitchFamily="34" charset="0"/>
              </a:rPr>
              <a:t>Regulatory and legal considerations</a:t>
            </a:r>
          </a:p>
        </p:txBody>
      </p:sp>
    </p:spTree>
    <p:extLst>
      <p:ext uri="{BB962C8B-B14F-4D97-AF65-F5344CB8AC3E}">
        <p14:creationId xmlns:p14="http://schemas.microsoft.com/office/powerpoint/2010/main" val="27886878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
        <p:nvSpPr>
          <p:cNvPr id="12" name="Rectangle 11">
            <a:extLst>
              <a:ext uri="{FF2B5EF4-FFF2-40B4-BE49-F238E27FC236}">
                <a16:creationId xmlns:a16="http://schemas.microsoft.com/office/drawing/2014/main" id="{5CEB321B-593E-4523-88BE-3C0B0CD4B2AE}"/>
              </a:ext>
            </a:extLst>
          </p:cNvPr>
          <p:cNvSpPr/>
          <p:nvPr/>
        </p:nvSpPr>
        <p:spPr>
          <a:xfrm>
            <a:off x="1" y="857250"/>
            <a:ext cx="2076449" cy="5067300"/>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endParaRPr lang="id-ID" sz="1500" b="1" kern="0" dirty="0">
              <a:solidFill>
                <a:schemeClr val="bg1"/>
              </a:solidFill>
              <a:latin typeface="Calibri" panose="020F0502020204030204"/>
              <a:cs typeface="+mn-cs"/>
            </a:endParaRP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pic>
        <p:nvPicPr>
          <p:cNvPr id="3074" name="Picture 2" descr="Afbeeldingsresultaat voor hands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0770" y="3601058"/>
            <a:ext cx="2993231" cy="1971675"/>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45361725-CE7A-4260-BCD4-70662EAAC66C}"/>
              </a:ext>
            </a:extLst>
          </p:cNvPr>
          <p:cNvSpPr/>
          <p:nvPr/>
        </p:nvSpPr>
        <p:spPr>
          <a:xfrm>
            <a:off x="1" y="1120042"/>
            <a:ext cx="2076450"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625" b="1" dirty="0">
                <a:solidFill>
                  <a:schemeClr val="bg1"/>
                </a:solidFill>
                <a:latin typeface="Arial" panose="020B0604020202020204" pitchFamily="34" charset="0"/>
                <a:cs typeface="Arial" panose="020B0604020202020204" pitchFamily="34" charset="0"/>
              </a:rPr>
              <a:t>Poll</a:t>
            </a:r>
          </a:p>
        </p:txBody>
      </p:sp>
      <p:sp>
        <p:nvSpPr>
          <p:cNvPr id="15" name="Rectangle 14">
            <a:extLst>
              <a:ext uri="{FF2B5EF4-FFF2-40B4-BE49-F238E27FC236}">
                <a16:creationId xmlns:a16="http://schemas.microsoft.com/office/drawing/2014/main" id="{45361725-CE7A-4260-BCD4-70662EAAC66C}"/>
              </a:ext>
            </a:extLst>
          </p:cNvPr>
          <p:cNvSpPr/>
          <p:nvPr/>
        </p:nvSpPr>
        <p:spPr>
          <a:xfrm>
            <a:off x="3971926" y="1448655"/>
            <a:ext cx="4722497"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Have you ever bought Bitcoin or any other crypto asset?</a:t>
            </a:r>
          </a:p>
        </p:txBody>
      </p:sp>
      <p:sp>
        <p:nvSpPr>
          <p:cNvPr id="16" name="Rectangle 15">
            <a:extLst>
              <a:ext uri="{FF2B5EF4-FFF2-40B4-BE49-F238E27FC236}">
                <a16:creationId xmlns:a16="http://schemas.microsoft.com/office/drawing/2014/main" id="{5CEB321B-593E-4523-88BE-3C0B0CD4B2AE}"/>
              </a:ext>
            </a:extLst>
          </p:cNvPr>
          <p:cNvSpPr/>
          <p:nvPr/>
        </p:nvSpPr>
        <p:spPr>
          <a:xfrm>
            <a:off x="6471633" y="2305064"/>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Yes</a:t>
            </a:r>
            <a:endParaRPr lang="id-ID" sz="1500" b="1" kern="0" dirty="0">
              <a:solidFill>
                <a:schemeClr val="bg1"/>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5CEB321B-593E-4523-88BE-3C0B0CD4B2AE}"/>
              </a:ext>
            </a:extLst>
          </p:cNvPr>
          <p:cNvSpPr/>
          <p:nvPr/>
        </p:nvSpPr>
        <p:spPr>
          <a:xfrm>
            <a:off x="6471633" y="3114992"/>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No</a:t>
            </a:r>
            <a:endParaRPr lang="id-ID" sz="1500" b="1" kern="0" dirty="0">
              <a:solidFill>
                <a:schemeClr val="bg1"/>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5CEB321B-593E-4523-88BE-3C0B0CD4B2AE}"/>
              </a:ext>
            </a:extLst>
          </p:cNvPr>
          <p:cNvSpPr/>
          <p:nvPr/>
        </p:nvSpPr>
        <p:spPr>
          <a:xfrm>
            <a:off x="6471633" y="3922237"/>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What is Bitcoin?</a:t>
            </a:r>
            <a:endParaRPr lang="id-ID" sz="1500"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17631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4" y="955866"/>
            <a:ext cx="545730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What is blockchain? </a:t>
            </a:r>
          </a:p>
        </p:txBody>
      </p:sp>
      <p:pic>
        <p:nvPicPr>
          <p:cNvPr id="1026" name="Picture 2" descr="Afbeeldingsresultaat voor blockchain bloc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2" y="1519926"/>
            <a:ext cx="6021011" cy="2485268"/>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5CEB321B-593E-4523-88BE-3C0B0CD4B2AE}"/>
              </a:ext>
            </a:extLst>
          </p:cNvPr>
          <p:cNvSpPr/>
          <p:nvPr/>
        </p:nvSpPr>
        <p:spPr>
          <a:xfrm>
            <a:off x="935227" y="4236182"/>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Decentralized</a:t>
            </a:r>
            <a:endParaRPr lang="id-ID" sz="1500" b="1" kern="0"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5CEB321B-593E-4523-88BE-3C0B0CD4B2AE}"/>
              </a:ext>
            </a:extLst>
          </p:cNvPr>
          <p:cNvSpPr/>
          <p:nvPr/>
        </p:nvSpPr>
        <p:spPr>
          <a:xfrm>
            <a:off x="2300288" y="4940197"/>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Anonymous</a:t>
            </a:r>
            <a:endParaRPr lang="id-ID" sz="1500" b="1" kern="0" dirty="0">
              <a:solidFill>
                <a:schemeClr val="bg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5CEB321B-593E-4523-88BE-3C0B0CD4B2AE}"/>
              </a:ext>
            </a:extLst>
          </p:cNvPr>
          <p:cNvSpPr/>
          <p:nvPr/>
        </p:nvSpPr>
        <p:spPr>
          <a:xfrm>
            <a:off x="3608504" y="4236182"/>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Non-</a:t>
            </a:r>
            <a:r>
              <a:rPr lang="en-GB" sz="1500" b="1" kern="0" dirty="0" err="1">
                <a:solidFill>
                  <a:schemeClr val="bg1"/>
                </a:solidFill>
                <a:latin typeface="Arial" panose="020B0604020202020204" pitchFamily="34" charset="0"/>
                <a:cs typeface="Arial" panose="020B0604020202020204" pitchFamily="34" charset="0"/>
              </a:rPr>
              <a:t>repudiable</a:t>
            </a:r>
            <a:endParaRPr lang="id-ID" sz="1500" b="1" kern="0" dirty="0">
              <a:solidFill>
                <a:schemeClr val="bg1"/>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5CEB321B-593E-4523-88BE-3C0B0CD4B2AE}"/>
              </a:ext>
            </a:extLst>
          </p:cNvPr>
          <p:cNvSpPr/>
          <p:nvPr/>
        </p:nvSpPr>
        <p:spPr>
          <a:xfrm>
            <a:off x="4948845" y="4940197"/>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Fast</a:t>
            </a:r>
            <a:endParaRPr lang="id-ID" sz="1500" b="1" kern="0" dirty="0">
              <a:solidFill>
                <a:schemeClr val="bg1"/>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5CEB321B-593E-4523-88BE-3C0B0CD4B2AE}"/>
              </a:ext>
            </a:extLst>
          </p:cNvPr>
          <p:cNvSpPr/>
          <p:nvPr/>
        </p:nvSpPr>
        <p:spPr>
          <a:xfrm>
            <a:off x="6337156" y="4236182"/>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Transparent</a:t>
            </a:r>
            <a:endParaRPr lang="id-ID" sz="1500"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06913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3" y="955866"/>
            <a:ext cx="8064124"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The story of Cutting Edge Ltd.</a:t>
            </a:r>
          </a:p>
        </p:txBody>
      </p:sp>
      <p:pic>
        <p:nvPicPr>
          <p:cNvPr id="2052" name="Picture 4" descr="Afbeeldingsresultaat voor europe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714" y="2028825"/>
            <a:ext cx="3001586" cy="2957512"/>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9E3B223A-B10C-4B84-9ABE-EBAEB8FBEEF2}"/>
              </a:ext>
            </a:extLst>
          </p:cNvPr>
          <p:cNvSpPr/>
          <p:nvPr/>
        </p:nvSpPr>
        <p:spPr>
          <a:xfrm>
            <a:off x="4714876" y="1668954"/>
            <a:ext cx="3158885" cy="674197"/>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875" b="1" kern="0" dirty="0">
                <a:solidFill>
                  <a:schemeClr val="bg1"/>
                </a:solidFill>
                <a:latin typeface="Arial" panose="020B0604020202020204" pitchFamily="34" charset="0"/>
                <a:cs typeface="Arial" panose="020B0604020202020204" pitchFamily="34" charset="0"/>
              </a:rPr>
              <a:t>Facts about </a:t>
            </a:r>
          </a:p>
          <a:p>
            <a:pPr algn="ctr" defTabSz="685800" fontAlgn="auto">
              <a:spcBef>
                <a:spcPts val="0"/>
              </a:spcBef>
              <a:spcAft>
                <a:spcPts val="0"/>
              </a:spcAft>
              <a:defRPr/>
            </a:pPr>
            <a:r>
              <a:rPr lang="en-GB" sz="1875" b="1" kern="0" dirty="0">
                <a:solidFill>
                  <a:schemeClr val="bg1"/>
                </a:solidFill>
                <a:latin typeface="Arial" panose="020B0604020202020204" pitchFamily="34" charset="0"/>
                <a:cs typeface="Arial" panose="020B0604020202020204" pitchFamily="34" charset="0"/>
              </a:rPr>
              <a:t>Cutting Edge Ltd. (CEL)</a:t>
            </a:r>
            <a:endParaRPr lang="id-ID" sz="1875" b="1" kern="0" dirty="0">
              <a:solidFill>
                <a:schemeClr val="bg1"/>
              </a:solidFill>
              <a:latin typeface="Arial" panose="020B0604020202020204" pitchFamily="34" charset="0"/>
              <a:cs typeface="Arial" panose="020B0604020202020204" pitchFamily="34" charset="0"/>
            </a:endParaRPr>
          </a:p>
        </p:txBody>
      </p:sp>
      <p:cxnSp>
        <p:nvCxnSpPr>
          <p:cNvPr id="14" name="Straight Connector 13"/>
          <p:cNvCxnSpPr>
            <a:endCxn id="2052" idx="0"/>
          </p:cNvCxnSpPr>
          <p:nvPr/>
        </p:nvCxnSpPr>
        <p:spPr>
          <a:xfrm flipH="1">
            <a:off x="2042507" y="1668954"/>
            <a:ext cx="2672369" cy="359872"/>
          </a:xfrm>
          <a:prstGeom prst="line">
            <a:avLst/>
          </a:prstGeom>
          <a:ln>
            <a:solidFill>
              <a:srgbClr val="838383"/>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45361725-CE7A-4260-BCD4-70662EAAC66C}"/>
              </a:ext>
            </a:extLst>
          </p:cNvPr>
          <p:cNvSpPr/>
          <p:nvPr/>
        </p:nvSpPr>
        <p:spPr>
          <a:xfrm>
            <a:off x="4714875" y="2343150"/>
            <a:ext cx="3871913" cy="32295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indent="-257175">
              <a:buFont typeface="Wingdings" panose="05000000000000000000" pitchFamily="2" charset="2"/>
              <a:buChar char="§"/>
            </a:pPr>
            <a:r>
              <a:rPr lang="en-GB" sz="1200" dirty="0">
                <a:solidFill>
                  <a:srgbClr val="203864"/>
                </a:solidFill>
                <a:latin typeface="Arial" panose="020B0604020202020204" pitchFamily="34" charset="0"/>
                <a:cs typeface="Arial" panose="020B0604020202020204" pitchFamily="34" charset="0"/>
              </a:rPr>
              <a:t>Founded in 2015 in an EU member state;</a:t>
            </a:r>
          </a:p>
          <a:p>
            <a:pPr marL="257175" indent="-257175">
              <a:buFont typeface="Wingdings" panose="05000000000000000000" pitchFamily="2" charset="2"/>
              <a:buChar char="§"/>
            </a:pPr>
            <a:endParaRPr lang="en-GB" sz="1200"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200" dirty="0">
                <a:solidFill>
                  <a:srgbClr val="203864"/>
                </a:solidFill>
                <a:latin typeface="Arial" panose="020B0604020202020204" pitchFamily="34" charset="0"/>
                <a:cs typeface="Arial" panose="020B0604020202020204" pitchFamily="34" charset="0"/>
              </a:rPr>
              <a:t>In 2016 it raised EUR 1 million in an ICO;</a:t>
            </a:r>
          </a:p>
          <a:p>
            <a:pPr marL="257175" indent="-257175">
              <a:buFont typeface="Wingdings" panose="05000000000000000000" pitchFamily="2" charset="2"/>
              <a:buChar char="§"/>
            </a:pPr>
            <a:endParaRPr lang="en-GB" sz="1200"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200" dirty="0">
                <a:solidFill>
                  <a:srgbClr val="203864"/>
                </a:solidFill>
                <a:latin typeface="Arial" panose="020B0604020202020204" pitchFamily="34" charset="0"/>
                <a:cs typeface="Arial" panose="020B0604020202020204" pitchFamily="34" charset="0"/>
              </a:rPr>
              <a:t>From the white paper: “Building next generation platform, based on a decentralized network that puts users in the driver’s seat…”</a:t>
            </a:r>
          </a:p>
          <a:p>
            <a:pPr marL="257175" indent="-257175">
              <a:buFont typeface="Wingdings" panose="05000000000000000000" pitchFamily="2" charset="2"/>
              <a:buChar char="§"/>
            </a:pPr>
            <a:endParaRPr lang="en-GB" sz="1200"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200" dirty="0">
                <a:solidFill>
                  <a:srgbClr val="203864"/>
                </a:solidFill>
                <a:latin typeface="Arial" panose="020B0604020202020204" pitchFamily="34" charset="0"/>
                <a:cs typeface="Arial" panose="020B0604020202020204" pitchFamily="34" charset="0"/>
              </a:rPr>
              <a:t>In 2017 it invested in various types of crypto assets;</a:t>
            </a:r>
          </a:p>
          <a:p>
            <a:pPr marL="257175" indent="-257175">
              <a:buFont typeface="Wingdings" panose="05000000000000000000" pitchFamily="2" charset="2"/>
              <a:buChar char="§"/>
            </a:pPr>
            <a:endParaRPr lang="en-GB" sz="1200"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200" dirty="0">
                <a:solidFill>
                  <a:srgbClr val="203864"/>
                </a:solidFill>
                <a:latin typeface="Arial" panose="020B0604020202020204" pitchFamily="34" charset="0"/>
                <a:cs typeface="Arial" panose="020B0604020202020204" pitchFamily="34" charset="0"/>
              </a:rPr>
              <a:t>In August 2018, its CEO went missing, the website of CEL stopped responding;</a:t>
            </a:r>
          </a:p>
          <a:p>
            <a:pPr marL="257175" indent="-257175">
              <a:buFont typeface="Wingdings" panose="05000000000000000000" pitchFamily="2" charset="2"/>
              <a:buChar char="§"/>
            </a:pPr>
            <a:endParaRPr lang="en-GB" sz="1200"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200" dirty="0">
                <a:solidFill>
                  <a:srgbClr val="203864"/>
                </a:solidFill>
                <a:latin typeface="Arial" panose="020B0604020202020204" pitchFamily="34" charset="0"/>
                <a:cs typeface="Arial" panose="020B0604020202020204" pitchFamily="34" charset="0"/>
              </a:rPr>
              <a:t>In September 2018 creditors of CEL initiated insolvency proceedings in Europe.</a:t>
            </a:r>
            <a:endParaRPr lang="en-GB" sz="1425" dirty="0">
              <a:solidFill>
                <a:srgbClr val="203864"/>
              </a:solidFill>
              <a:latin typeface="Arial" panose="020B0604020202020204" pitchFamily="34" charset="0"/>
              <a:cs typeface="Arial" panose="020B0604020202020204" pitchFamily="34" charset="0"/>
            </a:endParaRPr>
          </a:p>
        </p:txBody>
      </p:sp>
      <p:cxnSp>
        <p:nvCxnSpPr>
          <p:cNvPr id="25" name="Straight Connector 24"/>
          <p:cNvCxnSpPr/>
          <p:nvPr/>
        </p:nvCxnSpPr>
        <p:spPr>
          <a:xfrm flipH="1" flipV="1">
            <a:off x="2042508" y="4973785"/>
            <a:ext cx="2672367" cy="598949"/>
          </a:xfrm>
          <a:prstGeom prst="line">
            <a:avLst/>
          </a:prstGeom>
          <a:ln>
            <a:solidFill>
              <a:srgbClr val="838383"/>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4716955" y="5572734"/>
            <a:ext cx="3665045" cy="1"/>
          </a:xfrm>
          <a:prstGeom prst="line">
            <a:avLst/>
          </a:prstGeom>
          <a:ln>
            <a:solidFill>
              <a:srgbClr val="838383"/>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3760" y="1475174"/>
            <a:ext cx="1126128" cy="1126128"/>
          </a:xfrm>
          <a:prstGeom prst="rect">
            <a:avLst/>
          </a:prstGeom>
        </p:spPr>
      </p:pic>
    </p:spTree>
    <p:extLst>
      <p:ext uri="{BB962C8B-B14F-4D97-AF65-F5344CB8AC3E}">
        <p14:creationId xmlns:p14="http://schemas.microsoft.com/office/powerpoint/2010/main" val="2674524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fade">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xEl>
                                              <p:pRg st="2" end="2"/>
                                            </p:txEl>
                                          </p:spTgt>
                                        </p:tgtEl>
                                        <p:attrNameLst>
                                          <p:attrName>style.visibility</p:attrName>
                                        </p:attrNameLst>
                                      </p:cBhvr>
                                      <p:to>
                                        <p:strVal val="visible"/>
                                      </p:to>
                                    </p:set>
                                    <p:animEffect transition="in" filter="fade">
                                      <p:cBhvr>
                                        <p:cTn id="12" dur="500"/>
                                        <p:tgtEl>
                                          <p:spTgt spid="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xEl>
                                              <p:pRg st="4" end="4"/>
                                            </p:txEl>
                                          </p:spTgt>
                                        </p:tgtEl>
                                        <p:attrNameLst>
                                          <p:attrName>style.visibility</p:attrName>
                                        </p:attrNameLst>
                                      </p:cBhvr>
                                      <p:to>
                                        <p:strVal val="visible"/>
                                      </p:to>
                                    </p:set>
                                    <p:animEffect transition="in" filter="fade">
                                      <p:cBhvr>
                                        <p:cTn id="17" dur="500"/>
                                        <p:tgtEl>
                                          <p:spTgt spid="2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xEl>
                                              <p:pRg st="6" end="6"/>
                                            </p:txEl>
                                          </p:spTgt>
                                        </p:tgtEl>
                                        <p:attrNameLst>
                                          <p:attrName>style.visibility</p:attrName>
                                        </p:attrNameLst>
                                      </p:cBhvr>
                                      <p:to>
                                        <p:strVal val="visible"/>
                                      </p:to>
                                    </p:set>
                                    <p:animEffect transition="in" filter="fade">
                                      <p:cBhvr>
                                        <p:cTn id="22" dur="500"/>
                                        <p:tgtEl>
                                          <p:spTgt spid="2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
                                            <p:txEl>
                                              <p:pRg st="8" end="8"/>
                                            </p:txEl>
                                          </p:spTgt>
                                        </p:tgtEl>
                                        <p:attrNameLst>
                                          <p:attrName>style.visibility</p:attrName>
                                        </p:attrNameLst>
                                      </p:cBhvr>
                                      <p:to>
                                        <p:strVal val="visible"/>
                                      </p:to>
                                    </p:set>
                                    <p:animEffect transition="in" filter="fade">
                                      <p:cBhvr>
                                        <p:cTn id="27" dur="500"/>
                                        <p:tgtEl>
                                          <p:spTgt spid="2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xEl>
                                              <p:pRg st="10" end="10"/>
                                            </p:txEl>
                                          </p:spTgt>
                                        </p:tgtEl>
                                        <p:attrNameLst>
                                          <p:attrName>style.visibility</p:attrName>
                                        </p:attrNameLst>
                                      </p:cBhvr>
                                      <p:to>
                                        <p:strVal val="visible"/>
                                      </p:to>
                                    </p:set>
                                    <p:animEffect transition="in" filter="fade">
                                      <p:cBhvr>
                                        <p:cTn id="32" dur="500"/>
                                        <p:tgtEl>
                                          <p:spTgt spid="2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4065" y="1047117"/>
            <a:ext cx="6895872" cy="4597248"/>
          </a:xfrm>
          <a:prstGeom prst="rect">
            <a:avLst/>
          </a:prstGeom>
        </p:spPr>
      </p:pic>
    </p:spTree>
    <p:extLst>
      <p:ext uri="{BB962C8B-B14F-4D97-AF65-F5344CB8AC3E}">
        <p14:creationId xmlns:p14="http://schemas.microsoft.com/office/powerpoint/2010/main" val="39295401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3" name="Rectangle 12">
            <a:extLst>
              <a:ext uri="{FF2B5EF4-FFF2-40B4-BE49-F238E27FC236}">
                <a16:creationId xmlns:a16="http://schemas.microsoft.com/office/drawing/2014/main" id="{45361725-CE7A-4260-BCD4-70662EAAC66C}"/>
              </a:ext>
            </a:extLst>
          </p:cNvPr>
          <p:cNvSpPr/>
          <p:nvPr/>
        </p:nvSpPr>
        <p:spPr>
          <a:xfrm>
            <a:off x="465514" y="955866"/>
            <a:ext cx="545730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What is an initial coin offering?</a:t>
            </a:r>
          </a:p>
        </p:txBody>
      </p:sp>
      <p:sp>
        <p:nvSpPr>
          <p:cNvPr id="14" name="Rectangle 13">
            <a:extLst>
              <a:ext uri="{FF2B5EF4-FFF2-40B4-BE49-F238E27FC236}">
                <a16:creationId xmlns:a16="http://schemas.microsoft.com/office/drawing/2014/main" id="{CB3DC23D-70BB-4F90-B9BB-2D12E2B5B3B1}"/>
              </a:ext>
            </a:extLst>
          </p:cNvPr>
          <p:cNvSpPr/>
          <p:nvPr/>
        </p:nvSpPr>
        <p:spPr>
          <a:xfrm>
            <a:off x="352425" y="2085976"/>
            <a:ext cx="4219575" cy="1343024"/>
          </a:xfrm>
          <a:prstGeom prst="rect">
            <a:avLst/>
          </a:prstGeom>
          <a:noFill/>
          <a:ln>
            <a:solidFill>
              <a:srgbClr val="5FA0C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GB" sz="375" dirty="0">
              <a:solidFill>
                <a:schemeClr val="accent1">
                  <a:lumMod val="50000"/>
                </a:schemeClr>
              </a:solidFill>
              <a:latin typeface="Arial" panose="020B0604020202020204" pitchFamily="34" charset="0"/>
              <a:cs typeface="Arial" panose="020B0604020202020204" pitchFamily="34" charset="0"/>
            </a:endParaRPr>
          </a:p>
          <a:p>
            <a:r>
              <a:rPr lang="en-GB" sz="1275" dirty="0">
                <a:solidFill>
                  <a:schemeClr val="accent1">
                    <a:lumMod val="50000"/>
                  </a:schemeClr>
                </a:solidFill>
                <a:latin typeface="Arial" panose="020B0604020202020204" pitchFamily="34" charset="0"/>
                <a:cs typeface="Arial" panose="020B0604020202020204" pitchFamily="34" charset="0"/>
              </a:rPr>
              <a:t>A fundraising tool, linked to the creation of </a:t>
            </a:r>
            <a:r>
              <a:rPr lang="en-US" sz="1275" dirty="0">
                <a:solidFill>
                  <a:schemeClr val="accent1">
                    <a:lumMod val="50000"/>
                  </a:schemeClr>
                </a:solidFill>
                <a:latin typeface="Arial" panose="020B0604020202020204" pitchFamily="34" charset="0"/>
                <a:cs typeface="Arial" panose="020B0604020202020204" pitchFamily="34" charset="0"/>
              </a:rPr>
              <a:t>new coins or digital tokens, which are offered for sale to (usually) retail investors. Unlike in case of IPOs, most of the time ICO investors do not get an equity stake in the company distributing tokens. Instead, tokens purchased can be exchanged for future goods/services or sold at profit.</a:t>
            </a:r>
            <a:endParaRPr lang="x-none" sz="1275" dirty="0">
              <a:solidFill>
                <a:schemeClr val="accent1">
                  <a:lumMod val="50000"/>
                </a:schemeClr>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5CEB321B-593E-4523-88BE-3C0B0CD4B2AE}"/>
              </a:ext>
            </a:extLst>
          </p:cNvPr>
          <p:cNvSpPr/>
          <p:nvPr/>
        </p:nvSpPr>
        <p:spPr>
          <a:xfrm>
            <a:off x="352425" y="1668954"/>
            <a:ext cx="4219576" cy="417022"/>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What are ICOs?</a:t>
            </a:r>
            <a:endParaRPr lang="id-ID" sz="1500" b="1" kern="0" dirty="0">
              <a:solidFill>
                <a:schemeClr val="bg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D156298F-387A-43BA-BC04-06B5283BBD24}"/>
              </a:ext>
            </a:extLst>
          </p:cNvPr>
          <p:cNvSpPr/>
          <p:nvPr/>
        </p:nvSpPr>
        <p:spPr>
          <a:xfrm>
            <a:off x="352425" y="4097245"/>
            <a:ext cx="4219575" cy="1436780"/>
          </a:xfrm>
          <a:prstGeom prst="rect">
            <a:avLst/>
          </a:prstGeom>
          <a:noFill/>
          <a:ln>
            <a:solidFill>
              <a:srgbClr val="5FA0C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57175" indent="-257175" algn="just">
              <a:buFont typeface="+mj-lt"/>
              <a:buAutoNum type="arabicPeriod"/>
            </a:pPr>
            <a:endParaRPr lang="en-US" sz="375" dirty="0">
              <a:solidFill>
                <a:schemeClr val="accent1">
                  <a:lumMod val="50000"/>
                </a:schemeClr>
              </a:solidFill>
              <a:latin typeface="Arial" panose="020B0604020202020204" pitchFamily="34" charset="0"/>
              <a:cs typeface="Arial" panose="020B0604020202020204" pitchFamily="34" charset="0"/>
            </a:endParaRPr>
          </a:p>
          <a:p>
            <a:pPr marL="257175" indent="-257175" algn="just">
              <a:buFont typeface="+mj-lt"/>
              <a:buAutoNum type="arabicPeriod"/>
            </a:pPr>
            <a:r>
              <a:rPr lang="en-US" sz="1275" dirty="0">
                <a:solidFill>
                  <a:schemeClr val="accent1">
                    <a:lumMod val="50000"/>
                  </a:schemeClr>
                </a:solidFill>
                <a:latin typeface="Arial" panose="020B0604020202020204" pitchFamily="34" charset="0"/>
                <a:cs typeface="Arial" panose="020B0604020202020204" pitchFamily="34" charset="0"/>
              </a:rPr>
              <a:t>ICOs can be securities offerings;</a:t>
            </a:r>
          </a:p>
          <a:p>
            <a:pPr marL="257175" indent="-257175" algn="just">
              <a:buFont typeface="+mj-lt"/>
              <a:buAutoNum type="arabicPeriod"/>
            </a:pPr>
            <a:r>
              <a:rPr lang="en-US" sz="1275" dirty="0">
                <a:solidFill>
                  <a:schemeClr val="accent1">
                    <a:lumMod val="50000"/>
                  </a:schemeClr>
                </a:solidFill>
                <a:latin typeface="Arial" panose="020B0604020202020204" pitchFamily="34" charset="0"/>
                <a:cs typeface="Arial" panose="020B0604020202020204" pitchFamily="34" charset="0"/>
              </a:rPr>
              <a:t>They may need to be registered;</a:t>
            </a:r>
          </a:p>
          <a:p>
            <a:pPr marL="257175" indent="-257175" algn="just">
              <a:buFont typeface="+mj-lt"/>
              <a:buAutoNum type="arabicPeriod"/>
            </a:pPr>
            <a:r>
              <a:rPr lang="en-US" sz="1275" dirty="0">
                <a:solidFill>
                  <a:schemeClr val="accent1">
                    <a:lumMod val="50000"/>
                  </a:schemeClr>
                </a:solidFill>
                <a:latin typeface="Arial" panose="020B0604020202020204" pitchFamily="34" charset="0"/>
                <a:cs typeface="Arial" panose="020B0604020202020204" pitchFamily="34" charset="0"/>
              </a:rPr>
              <a:t>Tokens sold in ICOs can be called many things;</a:t>
            </a:r>
          </a:p>
          <a:p>
            <a:pPr marL="257175" indent="-257175" algn="just">
              <a:buFont typeface="+mj-lt"/>
              <a:buAutoNum type="arabicPeriod"/>
            </a:pPr>
            <a:r>
              <a:rPr lang="en-US" sz="1275" dirty="0">
                <a:solidFill>
                  <a:schemeClr val="accent1">
                    <a:lumMod val="50000"/>
                  </a:schemeClr>
                </a:solidFill>
                <a:latin typeface="Arial" panose="020B0604020202020204" pitchFamily="34" charset="0"/>
                <a:cs typeface="Arial" panose="020B0604020202020204" pitchFamily="34" charset="0"/>
              </a:rPr>
              <a:t>ICOs may pose substantial risks to investors;</a:t>
            </a:r>
          </a:p>
          <a:p>
            <a:pPr marL="257175" indent="-257175" algn="just">
              <a:buFont typeface="+mj-lt"/>
              <a:buAutoNum type="arabicPeriod"/>
            </a:pPr>
            <a:r>
              <a:rPr lang="en-US" sz="1275" dirty="0">
                <a:solidFill>
                  <a:schemeClr val="accent1">
                    <a:lumMod val="50000"/>
                  </a:schemeClr>
                </a:solidFill>
                <a:latin typeface="Arial" panose="020B0604020202020204" pitchFamily="34" charset="0"/>
                <a:cs typeface="Arial" panose="020B0604020202020204" pitchFamily="34" charset="0"/>
              </a:rPr>
              <a:t>Ask questions before investing.*</a:t>
            </a:r>
          </a:p>
          <a:p>
            <a:pPr algn="just"/>
            <a:endParaRPr lang="en-US" sz="375" dirty="0">
              <a:solidFill>
                <a:schemeClr val="accent1">
                  <a:lumMod val="50000"/>
                </a:schemeClr>
              </a:solidFill>
              <a:latin typeface="Arial" panose="020B0604020202020204" pitchFamily="34" charset="0"/>
              <a:cs typeface="Arial" panose="020B0604020202020204" pitchFamily="34" charset="0"/>
            </a:endParaRPr>
          </a:p>
          <a:p>
            <a:pPr algn="just"/>
            <a:endParaRPr lang="en-US" sz="375" dirty="0">
              <a:solidFill>
                <a:schemeClr val="accent1">
                  <a:lumMod val="50000"/>
                </a:schemeClr>
              </a:solidFill>
              <a:latin typeface="Arial" panose="020B0604020202020204" pitchFamily="34" charset="0"/>
              <a:cs typeface="Arial" panose="020B0604020202020204" pitchFamily="34" charset="0"/>
            </a:endParaRPr>
          </a:p>
          <a:p>
            <a:pPr algn="just"/>
            <a:r>
              <a:rPr lang="en-GB" sz="1200" dirty="0">
                <a:solidFill>
                  <a:schemeClr val="accent1">
                    <a:lumMod val="50000"/>
                  </a:schemeClr>
                </a:solidFill>
                <a:latin typeface="Arial" panose="020B0604020202020204" pitchFamily="34" charset="0"/>
                <a:cs typeface="Arial" panose="020B0604020202020204" pitchFamily="34" charset="0"/>
              </a:rPr>
              <a:t>*https://www.sec.gov/ICO</a:t>
            </a:r>
          </a:p>
          <a:p>
            <a:pPr algn="just"/>
            <a:endParaRPr lang="x-none" sz="1200" dirty="0">
              <a:solidFill>
                <a:schemeClr val="accent1">
                  <a:lumMod val="50000"/>
                </a:schemeClr>
              </a:solidFill>
              <a:latin typeface="Arial" panose="020B0604020202020204" pitchFamily="34" charset="0"/>
              <a:cs typeface="Arial" panose="020B0604020202020204" pitchFamily="34" charset="0"/>
            </a:endParaRPr>
          </a:p>
          <a:p>
            <a:pPr algn="just"/>
            <a:endParaRPr lang="en-US" sz="1275" dirty="0">
              <a:solidFill>
                <a:schemeClr val="accent1">
                  <a:lumMod val="50000"/>
                </a:scheme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8C86CDF1-C3C2-4161-B45E-9AAF241F7F5A}"/>
              </a:ext>
            </a:extLst>
          </p:cNvPr>
          <p:cNvSpPr/>
          <p:nvPr/>
        </p:nvSpPr>
        <p:spPr>
          <a:xfrm>
            <a:off x="352425" y="3680224"/>
            <a:ext cx="4219575" cy="417022"/>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What should we know about ICOs?</a:t>
            </a:r>
            <a:endParaRPr lang="id-ID" sz="1500" b="1" kern="0" dirty="0">
              <a:solidFill>
                <a:schemeClr val="bg1"/>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A2931C6F-1E22-460D-B444-D40D4B950191}"/>
              </a:ext>
            </a:extLst>
          </p:cNvPr>
          <p:cNvSpPr/>
          <p:nvPr/>
        </p:nvSpPr>
        <p:spPr>
          <a:xfrm>
            <a:off x="289778" y="5614941"/>
            <a:ext cx="3163035"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050" dirty="0">
                <a:solidFill>
                  <a:srgbClr val="4472C4">
                    <a:lumMod val="50000"/>
                  </a:srgbClr>
                </a:solidFill>
                <a:latin typeface="Arial" panose="020B0604020202020204" pitchFamily="34" charset="0"/>
                <a:cs typeface="Arial" panose="020B0604020202020204" pitchFamily="34" charset="0"/>
              </a:rPr>
              <a:t>* Sources: Autonomous NEXT, SEC</a:t>
            </a:r>
          </a:p>
        </p:txBody>
      </p:sp>
      <p:sp>
        <p:nvSpPr>
          <p:cNvPr id="20" name="Rectangle 19">
            <a:extLst>
              <a:ext uri="{FF2B5EF4-FFF2-40B4-BE49-F238E27FC236}">
                <a16:creationId xmlns:a16="http://schemas.microsoft.com/office/drawing/2014/main" id="{9E3B223A-B10C-4B84-9ABE-EBAEB8FBEEF2}"/>
              </a:ext>
            </a:extLst>
          </p:cNvPr>
          <p:cNvSpPr/>
          <p:nvPr/>
        </p:nvSpPr>
        <p:spPr>
          <a:xfrm>
            <a:off x="4883406" y="1668954"/>
            <a:ext cx="3876675" cy="417022"/>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Facts about ICOs</a:t>
            </a:r>
            <a:endParaRPr lang="id-ID" sz="1500" b="1" kern="0" dirty="0">
              <a:solidFill>
                <a:schemeClr val="bg1"/>
              </a:solidFill>
              <a:latin typeface="Arial" panose="020B0604020202020204" pitchFamily="34" charset="0"/>
              <a:cs typeface="Arial" panose="020B0604020202020204" pitchFamily="34" charset="0"/>
            </a:endParaRPr>
          </a:p>
        </p:txBody>
      </p:sp>
      <p:sp>
        <p:nvSpPr>
          <p:cNvPr id="21" name="Rectangle 20">
            <a:extLst>
              <a:ext uri="{FF2B5EF4-FFF2-40B4-BE49-F238E27FC236}">
                <a16:creationId xmlns:a16="http://schemas.microsoft.com/office/drawing/2014/main" id="{8E36B517-E430-41B1-8D79-4DC770966C72}"/>
              </a:ext>
            </a:extLst>
          </p:cNvPr>
          <p:cNvSpPr/>
          <p:nvPr/>
        </p:nvSpPr>
        <p:spPr>
          <a:xfrm>
            <a:off x="4883406" y="2502806"/>
            <a:ext cx="403366" cy="403366"/>
          </a:xfrm>
          <a:prstGeom prst="rect">
            <a:avLst/>
          </a:prstGeom>
          <a:solidFill>
            <a:srgbClr val="1F608B"/>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E7B15F0B-572C-4F99-A48B-3CE5D51D5EBD}"/>
              </a:ext>
            </a:extLst>
          </p:cNvPr>
          <p:cNvSpPr/>
          <p:nvPr/>
        </p:nvSpPr>
        <p:spPr>
          <a:xfrm>
            <a:off x="4883406" y="3296432"/>
            <a:ext cx="403366" cy="403366"/>
          </a:xfrm>
          <a:prstGeom prst="rect">
            <a:avLst/>
          </a:prstGeom>
          <a:solidFill>
            <a:srgbClr val="2980B9"/>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39A137A8-076F-4BEF-A06A-DAF965E47240}"/>
              </a:ext>
            </a:extLst>
          </p:cNvPr>
          <p:cNvSpPr/>
          <p:nvPr/>
        </p:nvSpPr>
        <p:spPr>
          <a:xfrm>
            <a:off x="4883406" y="4095204"/>
            <a:ext cx="403366" cy="403366"/>
          </a:xfrm>
          <a:prstGeom prst="rect">
            <a:avLst/>
          </a:prstGeom>
          <a:solidFill>
            <a:srgbClr val="4098D4"/>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1D50FF21-78C1-4B99-B1ED-A6440081B2DE}"/>
              </a:ext>
            </a:extLst>
          </p:cNvPr>
          <p:cNvSpPr>
            <a:spLocks noEditPoints="1"/>
          </p:cNvSpPr>
          <p:nvPr/>
        </p:nvSpPr>
        <p:spPr bwMode="auto">
          <a:xfrm>
            <a:off x="4993095" y="2617165"/>
            <a:ext cx="178648" cy="159163"/>
          </a:xfrm>
          <a:custGeom>
            <a:avLst/>
            <a:gdLst>
              <a:gd name="T0" fmla="*/ 2008 w 2233"/>
              <a:gd name="T1" fmla="*/ 356 h 1989"/>
              <a:gd name="T2" fmla="*/ 1539 w 2233"/>
              <a:gd name="T3" fmla="*/ 356 h 1989"/>
              <a:gd name="T4" fmla="*/ 1539 w 2233"/>
              <a:gd name="T5" fmla="*/ 219 h 1989"/>
              <a:gd name="T6" fmla="*/ 1320 w 2233"/>
              <a:gd name="T7" fmla="*/ 0 h 1989"/>
              <a:gd name="T8" fmla="*/ 913 w 2233"/>
              <a:gd name="T9" fmla="*/ 0 h 1989"/>
              <a:gd name="T10" fmla="*/ 695 w 2233"/>
              <a:gd name="T11" fmla="*/ 219 h 1989"/>
              <a:gd name="T12" fmla="*/ 695 w 2233"/>
              <a:gd name="T13" fmla="*/ 356 h 1989"/>
              <a:gd name="T14" fmla="*/ 226 w 2233"/>
              <a:gd name="T15" fmla="*/ 356 h 1989"/>
              <a:gd name="T16" fmla="*/ 0 w 2233"/>
              <a:gd name="T17" fmla="*/ 582 h 1989"/>
              <a:gd name="T18" fmla="*/ 0 w 2233"/>
              <a:gd name="T19" fmla="*/ 1764 h 1989"/>
              <a:gd name="T20" fmla="*/ 226 w 2233"/>
              <a:gd name="T21" fmla="*/ 1989 h 1989"/>
              <a:gd name="T22" fmla="*/ 2008 w 2233"/>
              <a:gd name="T23" fmla="*/ 1989 h 1989"/>
              <a:gd name="T24" fmla="*/ 2233 w 2233"/>
              <a:gd name="T25" fmla="*/ 1764 h 1989"/>
              <a:gd name="T26" fmla="*/ 2233 w 2233"/>
              <a:gd name="T27" fmla="*/ 582 h 1989"/>
              <a:gd name="T28" fmla="*/ 2008 w 2233"/>
              <a:gd name="T29" fmla="*/ 356 h 1989"/>
              <a:gd name="T30" fmla="*/ 880 w 2233"/>
              <a:gd name="T31" fmla="*/ 219 h 1989"/>
              <a:gd name="T32" fmla="*/ 913 w 2233"/>
              <a:gd name="T33" fmla="*/ 186 h 1989"/>
              <a:gd name="T34" fmla="*/ 1320 w 2233"/>
              <a:gd name="T35" fmla="*/ 186 h 1989"/>
              <a:gd name="T36" fmla="*/ 1353 w 2233"/>
              <a:gd name="T37" fmla="*/ 219 h 1989"/>
              <a:gd name="T38" fmla="*/ 1353 w 2233"/>
              <a:gd name="T39" fmla="*/ 356 h 1989"/>
              <a:gd name="T40" fmla="*/ 880 w 2233"/>
              <a:gd name="T41" fmla="*/ 356 h 1989"/>
              <a:gd name="T42" fmla="*/ 880 w 2233"/>
              <a:gd name="T43" fmla="*/ 219 h 1989"/>
              <a:gd name="T44" fmla="*/ 226 w 2233"/>
              <a:gd name="T45" fmla="*/ 489 h 1989"/>
              <a:gd name="T46" fmla="*/ 2008 w 2233"/>
              <a:gd name="T47" fmla="*/ 489 h 1989"/>
              <a:gd name="T48" fmla="*/ 2100 w 2233"/>
              <a:gd name="T49" fmla="*/ 582 h 1989"/>
              <a:gd name="T50" fmla="*/ 2100 w 2233"/>
              <a:gd name="T51" fmla="*/ 1096 h 1989"/>
              <a:gd name="T52" fmla="*/ 1285 w 2233"/>
              <a:gd name="T53" fmla="*/ 1096 h 1989"/>
              <a:gd name="T54" fmla="*/ 1285 w 2233"/>
              <a:gd name="T55" fmla="*/ 1053 h 1989"/>
              <a:gd name="T56" fmla="*/ 1206 w 2233"/>
              <a:gd name="T57" fmla="*/ 973 h 1989"/>
              <a:gd name="T58" fmla="*/ 1027 w 2233"/>
              <a:gd name="T59" fmla="*/ 973 h 1989"/>
              <a:gd name="T60" fmla="*/ 948 w 2233"/>
              <a:gd name="T61" fmla="*/ 1053 h 1989"/>
              <a:gd name="T62" fmla="*/ 948 w 2233"/>
              <a:gd name="T63" fmla="*/ 1096 h 1989"/>
              <a:gd name="T64" fmla="*/ 133 w 2233"/>
              <a:gd name="T65" fmla="*/ 1096 h 1989"/>
              <a:gd name="T66" fmla="*/ 133 w 2233"/>
              <a:gd name="T67" fmla="*/ 582 h 1989"/>
              <a:gd name="T68" fmla="*/ 226 w 2233"/>
              <a:gd name="T69" fmla="*/ 489 h 1989"/>
              <a:gd name="T70" fmla="*/ 1015 w 2233"/>
              <a:gd name="T71" fmla="*/ 1053 h 1989"/>
              <a:gd name="T72" fmla="*/ 1027 w 2233"/>
              <a:gd name="T73" fmla="*/ 1040 h 1989"/>
              <a:gd name="T74" fmla="*/ 1206 w 2233"/>
              <a:gd name="T75" fmla="*/ 1040 h 1989"/>
              <a:gd name="T76" fmla="*/ 1219 w 2233"/>
              <a:gd name="T77" fmla="*/ 1053 h 1989"/>
              <a:gd name="T78" fmla="*/ 1219 w 2233"/>
              <a:gd name="T79" fmla="*/ 1231 h 1989"/>
              <a:gd name="T80" fmla="*/ 1206 w 2233"/>
              <a:gd name="T81" fmla="*/ 1244 h 1989"/>
              <a:gd name="T82" fmla="*/ 1027 w 2233"/>
              <a:gd name="T83" fmla="*/ 1244 h 1989"/>
              <a:gd name="T84" fmla="*/ 1015 w 2233"/>
              <a:gd name="T85" fmla="*/ 1231 h 1989"/>
              <a:gd name="T86" fmla="*/ 1015 w 2233"/>
              <a:gd name="T87" fmla="*/ 1053 h 1989"/>
              <a:gd name="T88" fmla="*/ 2008 w 2233"/>
              <a:gd name="T89" fmla="*/ 1857 h 1989"/>
              <a:gd name="T90" fmla="*/ 226 w 2233"/>
              <a:gd name="T91" fmla="*/ 1857 h 1989"/>
              <a:gd name="T92" fmla="*/ 133 w 2233"/>
              <a:gd name="T93" fmla="*/ 1764 h 1989"/>
              <a:gd name="T94" fmla="*/ 133 w 2233"/>
              <a:gd name="T95" fmla="*/ 1162 h 1989"/>
              <a:gd name="T96" fmla="*/ 948 w 2233"/>
              <a:gd name="T97" fmla="*/ 1162 h 1989"/>
              <a:gd name="T98" fmla="*/ 948 w 2233"/>
              <a:gd name="T99" fmla="*/ 1231 h 1989"/>
              <a:gd name="T100" fmla="*/ 1027 w 2233"/>
              <a:gd name="T101" fmla="*/ 1310 h 1989"/>
              <a:gd name="T102" fmla="*/ 1206 w 2233"/>
              <a:gd name="T103" fmla="*/ 1310 h 1989"/>
              <a:gd name="T104" fmla="*/ 1285 w 2233"/>
              <a:gd name="T105" fmla="*/ 1231 h 1989"/>
              <a:gd name="T106" fmla="*/ 1285 w 2233"/>
              <a:gd name="T107" fmla="*/ 1162 h 1989"/>
              <a:gd name="T108" fmla="*/ 2100 w 2233"/>
              <a:gd name="T109" fmla="*/ 1162 h 1989"/>
              <a:gd name="T110" fmla="*/ 2100 w 2233"/>
              <a:gd name="T111" fmla="*/ 1764 h 1989"/>
              <a:gd name="T112" fmla="*/ 2008 w 2233"/>
              <a:gd name="T113" fmla="*/ 1857 h 1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3" h="1989">
                <a:moveTo>
                  <a:pt x="2008" y="356"/>
                </a:moveTo>
                <a:cubicBezTo>
                  <a:pt x="1539" y="356"/>
                  <a:pt x="1539" y="356"/>
                  <a:pt x="1539" y="356"/>
                </a:cubicBezTo>
                <a:cubicBezTo>
                  <a:pt x="1539" y="219"/>
                  <a:pt x="1539" y="219"/>
                  <a:pt x="1539" y="219"/>
                </a:cubicBezTo>
                <a:cubicBezTo>
                  <a:pt x="1539" y="98"/>
                  <a:pt x="1441" y="0"/>
                  <a:pt x="1320" y="0"/>
                </a:cubicBezTo>
                <a:cubicBezTo>
                  <a:pt x="913" y="0"/>
                  <a:pt x="913" y="0"/>
                  <a:pt x="913" y="0"/>
                </a:cubicBezTo>
                <a:cubicBezTo>
                  <a:pt x="793" y="0"/>
                  <a:pt x="695" y="98"/>
                  <a:pt x="695" y="219"/>
                </a:cubicBezTo>
                <a:cubicBezTo>
                  <a:pt x="695" y="356"/>
                  <a:pt x="695" y="356"/>
                  <a:pt x="695" y="356"/>
                </a:cubicBezTo>
                <a:cubicBezTo>
                  <a:pt x="226" y="356"/>
                  <a:pt x="226" y="356"/>
                  <a:pt x="226" y="356"/>
                </a:cubicBezTo>
                <a:cubicBezTo>
                  <a:pt x="102" y="356"/>
                  <a:pt x="0" y="457"/>
                  <a:pt x="0" y="582"/>
                </a:cubicBezTo>
                <a:cubicBezTo>
                  <a:pt x="0" y="1764"/>
                  <a:pt x="0" y="1764"/>
                  <a:pt x="0" y="1764"/>
                </a:cubicBezTo>
                <a:cubicBezTo>
                  <a:pt x="0" y="1888"/>
                  <a:pt x="102" y="1989"/>
                  <a:pt x="226" y="1989"/>
                </a:cubicBezTo>
                <a:cubicBezTo>
                  <a:pt x="2008" y="1989"/>
                  <a:pt x="2008" y="1989"/>
                  <a:pt x="2008" y="1989"/>
                </a:cubicBezTo>
                <a:cubicBezTo>
                  <a:pt x="2132" y="1989"/>
                  <a:pt x="2233" y="1888"/>
                  <a:pt x="2233" y="1764"/>
                </a:cubicBezTo>
                <a:cubicBezTo>
                  <a:pt x="2233" y="582"/>
                  <a:pt x="2233" y="582"/>
                  <a:pt x="2233" y="582"/>
                </a:cubicBezTo>
                <a:cubicBezTo>
                  <a:pt x="2233" y="457"/>
                  <a:pt x="2132" y="356"/>
                  <a:pt x="2008" y="356"/>
                </a:cubicBezTo>
                <a:close/>
                <a:moveTo>
                  <a:pt x="880" y="219"/>
                </a:moveTo>
                <a:cubicBezTo>
                  <a:pt x="880" y="201"/>
                  <a:pt x="895" y="186"/>
                  <a:pt x="913" y="186"/>
                </a:cubicBezTo>
                <a:cubicBezTo>
                  <a:pt x="1320" y="186"/>
                  <a:pt x="1320" y="186"/>
                  <a:pt x="1320" y="186"/>
                </a:cubicBezTo>
                <a:cubicBezTo>
                  <a:pt x="1339" y="186"/>
                  <a:pt x="1353" y="201"/>
                  <a:pt x="1353" y="219"/>
                </a:cubicBezTo>
                <a:cubicBezTo>
                  <a:pt x="1353" y="356"/>
                  <a:pt x="1353" y="356"/>
                  <a:pt x="1353" y="356"/>
                </a:cubicBezTo>
                <a:cubicBezTo>
                  <a:pt x="880" y="356"/>
                  <a:pt x="880" y="356"/>
                  <a:pt x="880" y="356"/>
                </a:cubicBezTo>
                <a:lnTo>
                  <a:pt x="880" y="219"/>
                </a:lnTo>
                <a:close/>
                <a:moveTo>
                  <a:pt x="226" y="489"/>
                </a:moveTo>
                <a:cubicBezTo>
                  <a:pt x="2008" y="489"/>
                  <a:pt x="2008" y="489"/>
                  <a:pt x="2008" y="489"/>
                </a:cubicBezTo>
                <a:cubicBezTo>
                  <a:pt x="2059" y="489"/>
                  <a:pt x="2100" y="531"/>
                  <a:pt x="2100" y="582"/>
                </a:cubicBezTo>
                <a:cubicBezTo>
                  <a:pt x="2100" y="1096"/>
                  <a:pt x="2100" y="1096"/>
                  <a:pt x="2100" y="1096"/>
                </a:cubicBezTo>
                <a:cubicBezTo>
                  <a:pt x="1285" y="1096"/>
                  <a:pt x="1285" y="1096"/>
                  <a:pt x="1285" y="1096"/>
                </a:cubicBezTo>
                <a:cubicBezTo>
                  <a:pt x="1285" y="1053"/>
                  <a:pt x="1285" y="1053"/>
                  <a:pt x="1285" y="1053"/>
                </a:cubicBezTo>
                <a:cubicBezTo>
                  <a:pt x="1285" y="1009"/>
                  <a:pt x="1250" y="973"/>
                  <a:pt x="1206" y="973"/>
                </a:cubicBezTo>
                <a:cubicBezTo>
                  <a:pt x="1027" y="973"/>
                  <a:pt x="1027" y="973"/>
                  <a:pt x="1027" y="973"/>
                </a:cubicBezTo>
                <a:cubicBezTo>
                  <a:pt x="984" y="973"/>
                  <a:pt x="948" y="1009"/>
                  <a:pt x="948" y="1053"/>
                </a:cubicBezTo>
                <a:cubicBezTo>
                  <a:pt x="948" y="1096"/>
                  <a:pt x="948" y="1096"/>
                  <a:pt x="948" y="1096"/>
                </a:cubicBezTo>
                <a:cubicBezTo>
                  <a:pt x="133" y="1096"/>
                  <a:pt x="133" y="1096"/>
                  <a:pt x="133" y="1096"/>
                </a:cubicBezTo>
                <a:cubicBezTo>
                  <a:pt x="133" y="582"/>
                  <a:pt x="133" y="582"/>
                  <a:pt x="133" y="582"/>
                </a:cubicBezTo>
                <a:cubicBezTo>
                  <a:pt x="133" y="531"/>
                  <a:pt x="175" y="489"/>
                  <a:pt x="226" y="489"/>
                </a:cubicBezTo>
                <a:close/>
                <a:moveTo>
                  <a:pt x="1015" y="1053"/>
                </a:moveTo>
                <a:cubicBezTo>
                  <a:pt x="1015" y="1046"/>
                  <a:pt x="1020" y="1040"/>
                  <a:pt x="1027" y="1040"/>
                </a:cubicBezTo>
                <a:cubicBezTo>
                  <a:pt x="1206" y="1040"/>
                  <a:pt x="1206" y="1040"/>
                  <a:pt x="1206" y="1040"/>
                </a:cubicBezTo>
                <a:cubicBezTo>
                  <a:pt x="1213" y="1040"/>
                  <a:pt x="1219" y="1046"/>
                  <a:pt x="1219" y="1053"/>
                </a:cubicBezTo>
                <a:cubicBezTo>
                  <a:pt x="1219" y="1231"/>
                  <a:pt x="1219" y="1231"/>
                  <a:pt x="1219" y="1231"/>
                </a:cubicBezTo>
                <a:cubicBezTo>
                  <a:pt x="1219" y="1238"/>
                  <a:pt x="1213" y="1244"/>
                  <a:pt x="1206" y="1244"/>
                </a:cubicBezTo>
                <a:cubicBezTo>
                  <a:pt x="1027" y="1244"/>
                  <a:pt x="1027" y="1244"/>
                  <a:pt x="1027" y="1244"/>
                </a:cubicBezTo>
                <a:cubicBezTo>
                  <a:pt x="1020" y="1244"/>
                  <a:pt x="1015" y="1238"/>
                  <a:pt x="1015" y="1231"/>
                </a:cubicBezTo>
                <a:lnTo>
                  <a:pt x="1015" y="1053"/>
                </a:lnTo>
                <a:close/>
                <a:moveTo>
                  <a:pt x="2008" y="1857"/>
                </a:moveTo>
                <a:cubicBezTo>
                  <a:pt x="226" y="1857"/>
                  <a:pt x="226" y="1857"/>
                  <a:pt x="226" y="1857"/>
                </a:cubicBezTo>
                <a:cubicBezTo>
                  <a:pt x="175" y="1857"/>
                  <a:pt x="133" y="1815"/>
                  <a:pt x="133" y="1764"/>
                </a:cubicBezTo>
                <a:cubicBezTo>
                  <a:pt x="133" y="1162"/>
                  <a:pt x="133" y="1162"/>
                  <a:pt x="133" y="1162"/>
                </a:cubicBezTo>
                <a:cubicBezTo>
                  <a:pt x="948" y="1162"/>
                  <a:pt x="948" y="1162"/>
                  <a:pt x="948" y="1162"/>
                </a:cubicBezTo>
                <a:cubicBezTo>
                  <a:pt x="948" y="1231"/>
                  <a:pt x="948" y="1231"/>
                  <a:pt x="948" y="1231"/>
                </a:cubicBezTo>
                <a:cubicBezTo>
                  <a:pt x="948" y="1275"/>
                  <a:pt x="984" y="1310"/>
                  <a:pt x="1027" y="1310"/>
                </a:cubicBezTo>
                <a:cubicBezTo>
                  <a:pt x="1206" y="1310"/>
                  <a:pt x="1206" y="1310"/>
                  <a:pt x="1206" y="1310"/>
                </a:cubicBezTo>
                <a:cubicBezTo>
                  <a:pt x="1250" y="1310"/>
                  <a:pt x="1285" y="1275"/>
                  <a:pt x="1285" y="1231"/>
                </a:cubicBezTo>
                <a:cubicBezTo>
                  <a:pt x="1285" y="1162"/>
                  <a:pt x="1285" y="1162"/>
                  <a:pt x="1285" y="1162"/>
                </a:cubicBezTo>
                <a:cubicBezTo>
                  <a:pt x="2100" y="1162"/>
                  <a:pt x="2100" y="1162"/>
                  <a:pt x="2100" y="1162"/>
                </a:cubicBezTo>
                <a:cubicBezTo>
                  <a:pt x="2100" y="1764"/>
                  <a:pt x="2100" y="1764"/>
                  <a:pt x="2100" y="1764"/>
                </a:cubicBezTo>
                <a:cubicBezTo>
                  <a:pt x="2100" y="1815"/>
                  <a:pt x="2059" y="1857"/>
                  <a:pt x="2008" y="1857"/>
                </a:cubicBezTo>
                <a:close/>
              </a:path>
            </a:pathLst>
          </a:custGeom>
          <a:solidFill>
            <a:sysClr val="window" lastClr="FFFFFF"/>
          </a:solidFill>
          <a:ln>
            <a:noFill/>
          </a:ln>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275" kern="0">
              <a:solidFill>
                <a:prstClr val="black"/>
              </a:solidFill>
              <a:latin typeface="Arial" panose="020B0604020202020204" pitchFamily="34" charset="0"/>
              <a:cs typeface="Arial" panose="020B0604020202020204" pitchFamily="34" charset="0"/>
            </a:endParaRPr>
          </a:p>
        </p:txBody>
      </p:sp>
      <p:grpSp>
        <p:nvGrpSpPr>
          <p:cNvPr id="25" name="Group 24">
            <a:extLst>
              <a:ext uri="{FF2B5EF4-FFF2-40B4-BE49-F238E27FC236}">
                <a16:creationId xmlns:a16="http://schemas.microsoft.com/office/drawing/2014/main" id="{A8DD6535-C0E0-4F01-9BBE-5F0C75444B78}"/>
              </a:ext>
            </a:extLst>
          </p:cNvPr>
          <p:cNvGrpSpPr/>
          <p:nvPr/>
        </p:nvGrpSpPr>
        <p:grpSpPr>
          <a:xfrm>
            <a:off x="4979485" y="3391211"/>
            <a:ext cx="188482" cy="214856"/>
            <a:chOff x="-15875" y="-3175"/>
            <a:chExt cx="5037138" cy="5741988"/>
          </a:xfrm>
          <a:solidFill>
            <a:sysClr val="window" lastClr="FFFFFF"/>
          </a:solidFill>
        </p:grpSpPr>
        <p:sp>
          <p:nvSpPr>
            <p:cNvPr id="26" name="Freeform 9">
              <a:extLst>
                <a:ext uri="{FF2B5EF4-FFF2-40B4-BE49-F238E27FC236}">
                  <a16:creationId xmlns:a16="http://schemas.microsoft.com/office/drawing/2014/main" id="{04A1030B-F7AF-4731-8361-1E0E328E4875}"/>
                </a:ext>
              </a:extLst>
            </p:cNvPr>
            <p:cNvSpPr>
              <a:spLocks noEditPoints="1"/>
            </p:cNvSpPr>
            <p:nvPr/>
          </p:nvSpPr>
          <p:spPr bwMode="auto">
            <a:xfrm>
              <a:off x="-15875" y="-3175"/>
              <a:ext cx="5037138" cy="5741988"/>
            </a:xfrm>
            <a:custGeom>
              <a:avLst/>
              <a:gdLst>
                <a:gd name="T0" fmla="*/ 985 w 1340"/>
                <a:gd name="T1" fmla="*/ 48 h 1528"/>
                <a:gd name="T2" fmla="*/ 348 w 1340"/>
                <a:gd name="T3" fmla="*/ 100 h 1528"/>
                <a:gd name="T4" fmla="*/ 114 w 1340"/>
                <a:gd name="T5" fmla="*/ 402 h 1528"/>
                <a:gd name="T6" fmla="*/ 115 w 1340"/>
                <a:gd name="T7" fmla="*/ 590 h 1528"/>
                <a:gd name="T8" fmla="*/ 119 w 1340"/>
                <a:gd name="T9" fmla="*/ 607 h 1528"/>
                <a:gd name="T10" fmla="*/ 66 w 1340"/>
                <a:gd name="T11" fmla="*/ 692 h 1528"/>
                <a:gd name="T12" fmla="*/ 24 w 1340"/>
                <a:gd name="T13" fmla="*/ 752 h 1528"/>
                <a:gd name="T14" fmla="*/ 23 w 1340"/>
                <a:gd name="T15" fmla="*/ 753 h 1528"/>
                <a:gd name="T16" fmla="*/ 61 w 1340"/>
                <a:gd name="T17" fmla="*/ 922 h 1528"/>
                <a:gd name="T18" fmla="*/ 84 w 1340"/>
                <a:gd name="T19" fmla="*/ 1001 h 1528"/>
                <a:gd name="T20" fmla="*/ 127 w 1340"/>
                <a:gd name="T21" fmla="*/ 1107 h 1528"/>
                <a:gd name="T22" fmla="*/ 126 w 1340"/>
                <a:gd name="T23" fmla="*/ 1183 h 1528"/>
                <a:gd name="T24" fmla="*/ 288 w 1340"/>
                <a:gd name="T25" fmla="*/ 1319 h 1528"/>
                <a:gd name="T26" fmla="*/ 416 w 1340"/>
                <a:gd name="T27" fmla="*/ 1415 h 1528"/>
                <a:gd name="T28" fmla="*/ 1053 w 1340"/>
                <a:gd name="T29" fmla="*/ 1528 h 1528"/>
                <a:gd name="T30" fmla="*/ 1170 w 1340"/>
                <a:gd name="T31" fmla="*/ 1389 h 1528"/>
                <a:gd name="T32" fmla="*/ 1132 w 1340"/>
                <a:gd name="T33" fmla="*/ 1086 h 1528"/>
                <a:gd name="T34" fmla="*/ 1324 w 1340"/>
                <a:gd name="T35" fmla="*/ 711 h 1528"/>
                <a:gd name="T36" fmla="*/ 1204 w 1340"/>
                <a:gd name="T37" fmla="*/ 201 h 1528"/>
                <a:gd name="T38" fmla="*/ 1069 w 1340"/>
                <a:gd name="T39" fmla="*/ 1033 h 1528"/>
                <a:gd name="T40" fmla="*/ 1089 w 1340"/>
                <a:gd name="T41" fmla="*/ 1403 h 1528"/>
                <a:gd name="T42" fmla="*/ 1053 w 1340"/>
                <a:gd name="T43" fmla="*/ 1445 h 1528"/>
                <a:gd name="T44" fmla="*/ 498 w 1340"/>
                <a:gd name="T45" fmla="*/ 1411 h 1528"/>
                <a:gd name="T46" fmla="*/ 443 w 1340"/>
                <a:gd name="T47" fmla="*/ 1203 h 1528"/>
                <a:gd name="T48" fmla="*/ 288 w 1340"/>
                <a:gd name="T49" fmla="*/ 1236 h 1528"/>
                <a:gd name="T50" fmla="*/ 172 w 1340"/>
                <a:gd name="T51" fmla="*/ 1030 h 1528"/>
                <a:gd name="T52" fmla="*/ 187 w 1340"/>
                <a:gd name="T53" fmla="*/ 969 h 1528"/>
                <a:gd name="T54" fmla="*/ 146 w 1340"/>
                <a:gd name="T55" fmla="*/ 947 h 1528"/>
                <a:gd name="T56" fmla="*/ 160 w 1340"/>
                <a:gd name="T57" fmla="*/ 884 h 1528"/>
                <a:gd name="T58" fmla="*/ 111 w 1340"/>
                <a:gd name="T59" fmla="*/ 855 h 1528"/>
                <a:gd name="T60" fmla="*/ 93 w 1340"/>
                <a:gd name="T61" fmla="*/ 797 h 1528"/>
                <a:gd name="T62" fmla="*/ 190 w 1340"/>
                <a:gd name="T63" fmla="*/ 650 h 1528"/>
                <a:gd name="T64" fmla="*/ 195 w 1340"/>
                <a:gd name="T65" fmla="*/ 572 h 1528"/>
                <a:gd name="T66" fmla="*/ 194 w 1340"/>
                <a:gd name="T67" fmla="*/ 422 h 1528"/>
                <a:gd name="T68" fmla="*/ 1243 w 1340"/>
                <a:gd name="T69" fmla="*/ 699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40" h="1528">
                  <a:moveTo>
                    <a:pt x="1204" y="201"/>
                  </a:moveTo>
                  <a:cubicBezTo>
                    <a:pt x="1146" y="134"/>
                    <a:pt x="1073" y="83"/>
                    <a:pt x="985" y="48"/>
                  </a:cubicBezTo>
                  <a:cubicBezTo>
                    <a:pt x="906" y="17"/>
                    <a:pt x="816" y="0"/>
                    <a:pt x="725" y="0"/>
                  </a:cubicBezTo>
                  <a:cubicBezTo>
                    <a:pt x="589" y="0"/>
                    <a:pt x="456" y="36"/>
                    <a:pt x="348" y="100"/>
                  </a:cubicBezTo>
                  <a:cubicBezTo>
                    <a:pt x="290" y="135"/>
                    <a:pt x="241" y="177"/>
                    <a:pt x="202" y="226"/>
                  </a:cubicBezTo>
                  <a:cubicBezTo>
                    <a:pt x="160" y="279"/>
                    <a:pt x="130" y="338"/>
                    <a:pt x="114" y="402"/>
                  </a:cubicBezTo>
                  <a:cubicBezTo>
                    <a:pt x="100" y="457"/>
                    <a:pt x="99" y="521"/>
                    <a:pt x="111" y="572"/>
                  </a:cubicBezTo>
                  <a:cubicBezTo>
                    <a:pt x="115" y="590"/>
                    <a:pt x="115" y="590"/>
                    <a:pt x="115" y="590"/>
                  </a:cubicBezTo>
                  <a:cubicBezTo>
                    <a:pt x="116" y="595"/>
                    <a:pt x="117" y="600"/>
                    <a:pt x="118" y="604"/>
                  </a:cubicBezTo>
                  <a:cubicBezTo>
                    <a:pt x="119" y="605"/>
                    <a:pt x="119" y="606"/>
                    <a:pt x="119" y="607"/>
                  </a:cubicBezTo>
                  <a:cubicBezTo>
                    <a:pt x="116" y="614"/>
                    <a:pt x="116" y="614"/>
                    <a:pt x="116" y="614"/>
                  </a:cubicBezTo>
                  <a:cubicBezTo>
                    <a:pt x="103" y="640"/>
                    <a:pt x="85" y="665"/>
                    <a:pt x="66" y="692"/>
                  </a:cubicBezTo>
                  <a:cubicBezTo>
                    <a:pt x="52" y="711"/>
                    <a:pt x="37" y="730"/>
                    <a:pt x="24" y="752"/>
                  </a:cubicBezTo>
                  <a:cubicBezTo>
                    <a:pt x="24" y="752"/>
                    <a:pt x="24" y="752"/>
                    <a:pt x="24" y="752"/>
                  </a:cubicBezTo>
                  <a:cubicBezTo>
                    <a:pt x="24" y="752"/>
                    <a:pt x="24" y="752"/>
                    <a:pt x="24" y="752"/>
                  </a:cubicBezTo>
                  <a:cubicBezTo>
                    <a:pt x="23" y="753"/>
                    <a:pt x="23" y="753"/>
                    <a:pt x="23" y="753"/>
                  </a:cubicBezTo>
                  <a:cubicBezTo>
                    <a:pt x="4" y="783"/>
                    <a:pt x="0" y="820"/>
                    <a:pt x="10" y="854"/>
                  </a:cubicBezTo>
                  <a:cubicBezTo>
                    <a:pt x="18" y="882"/>
                    <a:pt x="37" y="906"/>
                    <a:pt x="61" y="922"/>
                  </a:cubicBezTo>
                  <a:cubicBezTo>
                    <a:pt x="59" y="943"/>
                    <a:pt x="63" y="964"/>
                    <a:pt x="73" y="983"/>
                  </a:cubicBezTo>
                  <a:cubicBezTo>
                    <a:pt x="76" y="989"/>
                    <a:pt x="80" y="995"/>
                    <a:pt x="84" y="1001"/>
                  </a:cubicBezTo>
                  <a:cubicBezTo>
                    <a:pt x="82" y="1028"/>
                    <a:pt x="89" y="1056"/>
                    <a:pt x="106" y="1078"/>
                  </a:cubicBezTo>
                  <a:cubicBezTo>
                    <a:pt x="127" y="1107"/>
                    <a:pt x="127" y="1107"/>
                    <a:pt x="127" y="1107"/>
                  </a:cubicBezTo>
                  <a:cubicBezTo>
                    <a:pt x="127" y="1111"/>
                    <a:pt x="126" y="1116"/>
                    <a:pt x="126" y="1120"/>
                  </a:cubicBezTo>
                  <a:cubicBezTo>
                    <a:pt x="125" y="1138"/>
                    <a:pt x="124" y="1160"/>
                    <a:pt x="126" y="1183"/>
                  </a:cubicBezTo>
                  <a:cubicBezTo>
                    <a:pt x="131" y="1219"/>
                    <a:pt x="144" y="1249"/>
                    <a:pt x="165" y="1272"/>
                  </a:cubicBezTo>
                  <a:cubicBezTo>
                    <a:pt x="194" y="1303"/>
                    <a:pt x="236" y="1319"/>
                    <a:pt x="288" y="1319"/>
                  </a:cubicBezTo>
                  <a:cubicBezTo>
                    <a:pt x="322" y="1319"/>
                    <a:pt x="361" y="1312"/>
                    <a:pt x="408" y="1299"/>
                  </a:cubicBezTo>
                  <a:cubicBezTo>
                    <a:pt x="411" y="1328"/>
                    <a:pt x="413" y="1367"/>
                    <a:pt x="416" y="1415"/>
                  </a:cubicBezTo>
                  <a:cubicBezTo>
                    <a:pt x="419" y="1478"/>
                    <a:pt x="471" y="1528"/>
                    <a:pt x="534" y="1528"/>
                  </a:cubicBezTo>
                  <a:cubicBezTo>
                    <a:pt x="1053" y="1528"/>
                    <a:pt x="1053" y="1528"/>
                    <a:pt x="1053" y="1528"/>
                  </a:cubicBezTo>
                  <a:cubicBezTo>
                    <a:pt x="1088" y="1528"/>
                    <a:pt x="1121" y="1512"/>
                    <a:pt x="1144" y="1485"/>
                  </a:cubicBezTo>
                  <a:cubicBezTo>
                    <a:pt x="1166" y="1458"/>
                    <a:pt x="1176" y="1423"/>
                    <a:pt x="1170" y="1389"/>
                  </a:cubicBezTo>
                  <a:cubicBezTo>
                    <a:pt x="1122" y="1123"/>
                    <a:pt x="1122" y="1123"/>
                    <a:pt x="1122" y="1123"/>
                  </a:cubicBezTo>
                  <a:cubicBezTo>
                    <a:pt x="1120" y="1109"/>
                    <a:pt x="1123" y="1096"/>
                    <a:pt x="1132" y="1086"/>
                  </a:cubicBezTo>
                  <a:cubicBezTo>
                    <a:pt x="1170" y="1041"/>
                    <a:pt x="1214" y="987"/>
                    <a:pt x="1250" y="923"/>
                  </a:cubicBezTo>
                  <a:cubicBezTo>
                    <a:pt x="1289" y="855"/>
                    <a:pt x="1313" y="785"/>
                    <a:pt x="1324" y="711"/>
                  </a:cubicBezTo>
                  <a:cubicBezTo>
                    <a:pt x="1340" y="606"/>
                    <a:pt x="1337" y="508"/>
                    <a:pt x="1316" y="421"/>
                  </a:cubicBezTo>
                  <a:cubicBezTo>
                    <a:pt x="1295" y="337"/>
                    <a:pt x="1257" y="263"/>
                    <a:pt x="1204" y="201"/>
                  </a:cubicBezTo>
                  <a:close/>
                  <a:moveTo>
                    <a:pt x="1243" y="699"/>
                  </a:moveTo>
                  <a:cubicBezTo>
                    <a:pt x="1222" y="838"/>
                    <a:pt x="1149" y="938"/>
                    <a:pt x="1069" y="1033"/>
                  </a:cubicBezTo>
                  <a:cubicBezTo>
                    <a:pt x="1045" y="1062"/>
                    <a:pt x="1035" y="1100"/>
                    <a:pt x="1041" y="1137"/>
                  </a:cubicBezTo>
                  <a:cubicBezTo>
                    <a:pt x="1089" y="1403"/>
                    <a:pt x="1089" y="1403"/>
                    <a:pt x="1089" y="1403"/>
                  </a:cubicBezTo>
                  <a:cubicBezTo>
                    <a:pt x="1091" y="1414"/>
                    <a:pt x="1088" y="1424"/>
                    <a:pt x="1081" y="1433"/>
                  </a:cubicBezTo>
                  <a:cubicBezTo>
                    <a:pt x="1074" y="1441"/>
                    <a:pt x="1064" y="1445"/>
                    <a:pt x="1053" y="1445"/>
                  </a:cubicBezTo>
                  <a:cubicBezTo>
                    <a:pt x="534" y="1445"/>
                    <a:pt x="534" y="1445"/>
                    <a:pt x="534" y="1445"/>
                  </a:cubicBezTo>
                  <a:cubicBezTo>
                    <a:pt x="515" y="1445"/>
                    <a:pt x="499" y="1430"/>
                    <a:pt x="498" y="1411"/>
                  </a:cubicBezTo>
                  <a:cubicBezTo>
                    <a:pt x="493" y="1321"/>
                    <a:pt x="488" y="1266"/>
                    <a:pt x="485" y="1235"/>
                  </a:cubicBezTo>
                  <a:cubicBezTo>
                    <a:pt x="483" y="1220"/>
                    <a:pt x="464" y="1203"/>
                    <a:pt x="443" y="1203"/>
                  </a:cubicBezTo>
                  <a:cubicBezTo>
                    <a:pt x="439" y="1203"/>
                    <a:pt x="436" y="1204"/>
                    <a:pt x="432" y="1205"/>
                  </a:cubicBezTo>
                  <a:cubicBezTo>
                    <a:pt x="367" y="1227"/>
                    <a:pt x="321" y="1236"/>
                    <a:pt x="288" y="1236"/>
                  </a:cubicBezTo>
                  <a:cubicBezTo>
                    <a:pt x="162" y="1236"/>
                    <a:pt x="227" y="1105"/>
                    <a:pt x="203" y="1072"/>
                  </a:cubicBezTo>
                  <a:cubicBezTo>
                    <a:pt x="172" y="1030"/>
                    <a:pt x="172" y="1030"/>
                    <a:pt x="172" y="1030"/>
                  </a:cubicBezTo>
                  <a:cubicBezTo>
                    <a:pt x="164" y="1019"/>
                    <a:pt x="163" y="1005"/>
                    <a:pt x="171" y="994"/>
                  </a:cubicBezTo>
                  <a:cubicBezTo>
                    <a:pt x="187" y="969"/>
                    <a:pt x="187" y="969"/>
                    <a:pt x="187" y="969"/>
                  </a:cubicBezTo>
                  <a:cubicBezTo>
                    <a:pt x="166" y="963"/>
                    <a:pt x="166" y="963"/>
                    <a:pt x="166" y="963"/>
                  </a:cubicBezTo>
                  <a:cubicBezTo>
                    <a:pt x="158" y="961"/>
                    <a:pt x="150" y="955"/>
                    <a:pt x="146" y="947"/>
                  </a:cubicBezTo>
                  <a:cubicBezTo>
                    <a:pt x="142" y="939"/>
                    <a:pt x="142" y="929"/>
                    <a:pt x="145" y="921"/>
                  </a:cubicBezTo>
                  <a:cubicBezTo>
                    <a:pt x="160" y="884"/>
                    <a:pt x="160" y="884"/>
                    <a:pt x="160" y="884"/>
                  </a:cubicBezTo>
                  <a:cubicBezTo>
                    <a:pt x="161" y="881"/>
                    <a:pt x="160" y="877"/>
                    <a:pt x="156" y="876"/>
                  </a:cubicBezTo>
                  <a:cubicBezTo>
                    <a:pt x="111" y="855"/>
                    <a:pt x="111" y="855"/>
                    <a:pt x="111" y="855"/>
                  </a:cubicBezTo>
                  <a:cubicBezTo>
                    <a:pt x="100" y="850"/>
                    <a:pt x="92" y="841"/>
                    <a:pt x="89" y="830"/>
                  </a:cubicBezTo>
                  <a:cubicBezTo>
                    <a:pt x="85" y="819"/>
                    <a:pt x="87" y="807"/>
                    <a:pt x="93" y="797"/>
                  </a:cubicBezTo>
                  <a:cubicBezTo>
                    <a:pt x="94" y="796"/>
                    <a:pt x="94" y="796"/>
                    <a:pt x="94" y="796"/>
                  </a:cubicBezTo>
                  <a:cubicBezTo>
                    <a:pt x="124" y="746"/>
                    <a:pt x="164" y="702"/>
                    <a:pt x="190" y="650"/>
                  </a:cubicBezTo>
                  <a:cubicBezTo>
                    <a:pt x="201" y="628"/>
                    <a:pt x="201" y="628"/>
                    <a:pt x="201" y="628"/>
                  </a:cubicBezTo>
                  <a:cubicBezTo>
                    <a:pt x="208" y="613"/>
                    <a:pt x="199" y="589"/>
                    <a:pt x="195" y="572"/>
                  </a:cubicBezTo>
                  <a:cubicBezTo>
                    <a:pt x="191" y="553"/>
                    <a:pt x="191" y="553"/>
                    <a:pt x="191" y="553"/>
                  </a:cubicBezTo>
                  <a:cubicBezTo>
                    <a:pt x="182" y="513"/>
                    <a:pt x="184" y="463"/>
                    <a:pt x="194" y="422"/>
                  </a:cubicBezTo>
                  <a:cubicBezTo>
                    <a:pt x="248" y="205"/>
                    <a:pt x="487" y="82"/>
                    <a:pt x="725" y="82"/>
                  </a:cubicBezTo>
                  <a:cubicBezTo>
                    <a:pt x="1018" y="82"/>
                    <a:pt x="1308" y="270"/>
                    <a:pt x="1243" y="6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275" kern="0">
                <a:solidFill>
                  <a:prstClr val="black"/>
                </a:solidFill>
                <a:latin typeface="Arial" panose="020B0604020202020204" pitchFamily="34" charset="0"/>
                <a:cs typeface="Arial" panose="020B0604020202020204" pitchFamily="34" charset="0"/>
              </a:endParaRPr>
            </a:p>
          </p:txBody>
        </p:sp>
        <p:sp>
          <p:nvSpPr>
            <p:cNvPr id="27" name="Freeform 10">
              <a:extLst>
                <a:ext uri="{FF2B5EF4-FFF2-40B4-BE49-F238E27FC236}">
                  <a16:creationId xmlns:a16="http://schemas.microsoft.com/office/drawing/2014/main" id="{C6B280BF-1DA5-41E4-94CE-9055E77E027C}"/>
                </a:ext>
              </a:extLst>
            </p:cNvPr>
            <p:cNvSpPr>
              <a:spLocks/>
            </p:cNvSpPr>
            <p:nvPr/>
          </p:nvSpPr>
          <p:spPr bwMode="auto">
            <a:xfrm>
              <a:off x="950913" y="541338"/>
              <a:ext cx="3556000" cy="2894013"/>
            </a:xfrm>
            <a:custGeom>
              <a:avLst/>
              <a:gdLst>
                <a:gd name="T0" fmla="*/ 626 w 946"/>
                <a:gd name="T1" fmla="*/ 35 h 770"/>
                <a:gd name="T2" fmla="*/ 554 w 946"/>
                <a:gd name="T3" fmla="*/ 8 h 770"/>
                <a:gd name="T4" fmla="*/ 508 w 946"/>
                <a:gd name="T5" fmla="*/ 18 h 770"/>
                <a:gd name="T6" fmla="*/ 456 w 946"/>
                <a:gd name="T7" fmla="*/ 0 h 770"/>
                <a:gd name="T8" fmla="*/ 414 w 946"/>
                <a:gd name="T9" fmla="*/ 12 h 770"/>
                <a:gd name="T10" fmla="*/ 381 w 946"/>
                <a:gd name="T11" fmla="*/ 8 h 770"/>
                <a:gd name="T12" fmla="*/ 287 w 946"/>
                <a:gd name="T13" fmla="*/ 41 h 770"/>
                <a:gd name="T14" fmla="*/ 278 w 946"/>
                <a:gd name="T15" fmla="*/ 40 h 770"/>
                <a:gd name="T16" fmla="*/ 163 w 946"/>
                <a:gd name="T17" fmla="*/ 92 h 770"/>
                <a:gd name="T18" fmla="*/ 64 w 946"/>
                <a:gd name="T19" fmla="*/ 209 h 770"/>
                <a:gd name="T20" fmla="*/ 25 w 946"/>
                <a:gd name="T21" fmla="*/ 266 h 770"/>
                <a:gd name="T22" fmla="*/ 26 w 946"/>
                <a:gd name="T23" fmla="*/ 274 h 770"/>
                <a:gd name="T24" fmla="*/ 0 w 946"/>
                <a:gd name="T25" fmla="*/ 357 h 770"/>
                <a:gd name="T26" fmla="*/ 67 w 946"/>
                <a:gd name="T27" fmla="*/ 480 h 770"/>
                <a:gd name="T28" fmla="*/ 176 w 946"/>
                <a:gd name="T29" fmla="*/ 558 h 770"/>
                <a:gd name="T30" fmla="*/ 231 w 946"/>
                <a:gd name="T31" fmla="*/ 544 h 770"/>
                <a:gd name="T32" fmla="*/ 301 w 946"/>
                <a:gd name="T33" fmla="*/ 587 h 770"/>
                <a:gd name="T34" fmla="*/ 443 w 946"/>
                <a:gd name="T35" fmla="*/ 687 h 770"/>
                <a:gd name="T36" fmla="*/ 504 w 946"/>
                <a:gd name="T37" fmla="*/ 674 h 770"/>
                <a:gd name="T38" fmla="*/ 667 w 946"/>
                <a:gd name="T39" fmla="*/ 770 h 770"/>
                <a:gd name="T40" fmla="*/ 840 w 946"/>
                <a:gd name="T41" fmla="*/ 652 h 770"/>
                <a:gd name="T42" fmla="*/ 936 w 946"/>
                <a:gd name="T43" fmla="*/ 489 h 770"/>
                <a:gd name="T44" fmla="*/ 933 w 946"/>
                <a:gd name="T45" fmla="*/ 456 h 770"/>
                <a:gd name="T46" fmla="*/ 946 w 946"/>
                <a:gd name="T47" fmla="*/ 400 h 770"/>
                <a:gd name="T48" fmla="*/ 914 w 946"/>
                <a:gd name="T49" fmla="*/ 316 h 770"/>
                <a:gd name="T50" fmla="*/ 916 w 946"/>
                <a:gd name="T51" fmla="*/ 297 h 770"/>
                <a:gd name="T52" fmla="*/ 840 w 946"/>
                <a:gd name="T53" fmla="*/ 181 h 770"/>
                <a:gd name="T54" fmla="*/ 626 w 946"/>
                <a:gd name="T55" fmla="*/ 35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6" h="770">
                  <a:moveTo>
                    <a:pt x="626" y="35"/>
                  </a:moveTo>
                  <a:cubicBezTo>
                    <a:pt x="607" y="18"/>
                    <a:pt x="581" y="8"/>
                    <a:pt x="554" y="8"/>
                  </a:cubicBezTo>
                  <a:cubicBezTo>
                    <a:pt x="537" y="8"/>
                    <a:pt x="522" y="12"/>
                    <a:pt x="508" y="18"/>
                  </a:cubicBezTo>
                  <a:cubicBezTo>
                    <a:pt x="493" y="7"/>
                    <a:pt x="475" y="0"/>
                    <a:pt x="456" y="0"/>
                  </a:cubicBezTo>
                  <a:cubicBezTo>
                    <a:pt x="441" y="0"/>
                    <a:pt x="426" y="5"/>
                    <a:pt x="414" y="12"/>
                  </a:cubicBezTo>
                  <a:cubicBezTo>
                    <a:pt x="403" y="9"/>
                    <a:pt x="392" y="8"/>
                    <a:pt x="381" y="8"/>
                  </a:cubicBezTo>
                  <a:cubicBezTo>
                    <a:pt x="345" y="8"/>
                    <a:pt x="313" y="20"/>
                    <a:pt x="287" y="41"/>
                  </a:cubicBezTo>
                  <a:cubicBezTo>
                    <a:pt x="284" y="40"/>
                    <a:pt x="281" y="40"/>
                    <a:pt x="278" y="40"/>
                  </a:cubicBezTo>
                  <a:cubicBezTo>
                    <a:pt x="232" y="40"/>
                    <a:pt x="191" y="60"/>
                    <a:pt x="163" y="92"/>
                  </a:cubicBezTo>
                  <a:cubicBezTo>
                    <a:pt x="108" y="103"/>
                    <a:pt x="65" y="151"/>
                    <a:pt x="64" y="209"/>
                  </a:cubicBezTo>
                  <a:cubicBezTo>
                    <a:pt x="41" y="218"/>
                    <a:pt x="25" y="240"/>
                    <a:pt x="25" y="266"/>
                  </a:cubicBezTo>
                  <a:cubicBezTo>
                    <a:pt x="25" y="269"/>
                    <a:pt x="25" y="272"/>
                    <a:pt x="26" y="274"/>
                  </a:cubicBezTo>
                  <a:cubicBezTo>
                    <a:pt x="9" y="298"/>
                    <a:pt x="0" y="327"/>
                    <a:pt x="0" y="357"/>
                  </a:cubicBezTo>
                  <a:cubicBezTo>
                    <a:pt x="0" y="409"/>
                    <a:pt x="26" y="454"/>
                    <a:pt x="67" y="480"/>
                  </a:cubicBezTo>
                  <a:cubicBezTo>
                    <a:pt x="82" y="525"/>
                    <a:pt x="125" y="558"/>
                    <a:pt x="176" y="558"/>
                  </a:cubicBezTo>
                  <a:cubicBezTo>
                    <a:pt x="196" y="558"/>
                    <a:pt x="215" y="553"/>
                    <a:pt x="231" y="544"/>
                  </a:cubicBezTo>
                  <a:cubicBezTo>
                    <a:pt x="248" y="566"/>
                    <a:pt x="273" y="582"/>
                    <a:pt x="301" y="587"/>
                  </a:cubicBezTo>
                  <a:cubicBezTo>
                    <a:pt x="322" y="645"/>
                    <a:pt x="378" y="687"/>
                    <a:pt x="443" y="687"/>
                  </a:cubicBezTo>
                  <a:cubicBezTo>
                    <a:pt x="465" y="687"/>
                    <a:pt x="486" y="682"/>
                    <a:pt x="504" y="674"/>
                  </a:cubicBezTo>
                  <a:cubicBezTo>
                    <a:pt x="536" y="731"/>
                    <a:pt x="597" y="770"/>
                    <a:pt x="667" y="770"/>
                  </a:cubicBezTo>
                  <a:cubicBezTo>
                    <a:pt x="746" y="770"/>
                    <a:pt x="813" y="721"/>
                    <a:pt x="840" y="652"/>
                  </a:cubicBezTo>
                  <a:cubicBezTo>
                    <a:pt x="897" y="620"/>
                    <a:pt x="936" y="559"/>
                    <a:pt x="936" y="489"/>
                  </a:cubicBezTo>
                  <a:cubicBezTo>
                    <a:pt x="936" y="478"/>
                    <a:pt x="935" y="466"/>
                    <a:pt x="933" y="456"/>
                  </a:cubicBezTo>
                  <a:cubicBezTo>
                    <a:pt x="941" y="439"/>
                    <a:pt x="946" y="420"/>
                    <a:pt x="946" y="400"/>
                  </a:cubicBezTo>
                  <a:cubicBezTo>
                    <a:pt x="946" y="368"/>
                    <a:pt x="934" y="339"/>
                    <a:pt x="914" y="316"/>
                  </a:cubicBezTo>
                  <a:cubicBezTo>
                    <a:pt x="915" y="310"/>
                    <a:pt x="916" y="303"/>
                    <a:pt x="916" y="297"/>
                  </a:cubicBezTo>
                  <a:cubicBezTo>
                    <a:pt x="916" y="245"/>
                    <a:pt x="885" y="200"/>
                    <a:pt x="840" y="181"/>
                  </a:cubicBezTo>
                  <a:cubicBezTo>
                    <a:pt x="805" y="97"/>
                    <a:pt x="722" y="37"/>
                    <a:pt x="626"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275" kern="0">
                <a:solidFill>
                  <a:prstClr val="black"/>
                </a:solidFill>
                <a:latin typeface="Arial" panose="020B0604020202020204" pitchFamily="34" charset="0"/>
                <a:cs typeface="Arial" panose="020B0604020202020204" pitchFamily="34" charset="0"/>
              </a:endParaRPr>
            </a:p>
          </p:txBody>
        </p:sp>
      </p:grpSp>
      <p:grpSp>
        <p:nvGrpSpPr>
          <p:cNvPr id="28" name="Group 27">
            <a:extLst>
              <a:ext uri="{FF2B5EF4-FFF2-40B4-BE49-F238E27FC236}">
                <a16:creationId xmlns:a16="http://schemas.microsoft.com/office/drawing/2014/main" id="{C3E46B1A-1211-4954-BEB4-9B0EDD6CD268}"/>
              </a:ext>
            </a:extLst>
          </p:cNvPr>
          <p:cNvGrpSpPr/>
          <p:nvPr/>
        </p:nvGrpSpPr>
        <p:grpSpPr>
          <a:xfrm>
            <a:off x="4955319" y="4195597"/>
            <a:ext cx="231527" cy="202577"/>
            <a:chOff x="3175" y="-3175"/>
            <a:chExt cx="4964113" cy="4343400"/>
          </a:xfrm>
          <a:solidFill>
            <a:sysClr val="window" lastClr="FFFFFF"/>
          </a:solidFill>
        </p:grpSpPr>
        <p:sp>
          <p:nvSpPr>
            <p:cNvPr id="29" name="Freeform 14">
              <a:extLst>
                <a:ext uri="{FF2B5EF4-FFF2-40B4-BE49-F238E27FC236}">
                  <a16:creationId xmlns:a16="http://schemas.microsoft.com/office/drawing/2014/main" id="{1B93FCF5-CF1A-492F-924A-9C1E78F7645E}"/>
                </a:ext>
              </a:extLst>
            </p:cNvPr>
            <p:cNvSpPr>
              <a:spLocks noEditPoints="1"/>
            </p:cNvSpPr>
            <p:nvPr/>
          </p:nvSpPr>
          <p:spPr bwMode="auto">
            <a:xfrm>
              <a:off x="3175" y="-3175"/>
              <a:ext cx="4964113" cy="4275138"/>
            </a:xfrm>
            <a:custGeom>
              <a:avLst/>
              <a:gdLst>
                <a:gd name="T0" fmla="*/ 369 w 1321"/>
                <a:gd name="T1" fmla="*/ 1136 h 1137"/>
                <a:gd name="T2" fmla="*/ 460 w 1321"/>
                <a:gd name="T3" fmla="*/ 1046 h 1137"/>
                <a:gd name="T4" fmla="*/ 496 w 1321"/>
                <a:gd name="T5" fmla="*/ 1083 h 1137"/>
                <a:gd name="T6" fmla="*/ 522 w 1321"/>
                <a:gd name="T7" fmla="*/ 1065 h 1137"/>
                <a:gd name="T8" fmla="*/ 844 w 1321"/>
                <a:gd name="T9" fmla="*/ 969 h 1137"/>
                <a:gd name="T10" fmla="*/ 861 w 1321"/>
                <a:gd name="T11" fmla="*/ 968 h 1137"/>
                <a:gd name="T12" fmla="*/ 1321 w 1321"/>
                <a:gd name="T13" fmla="*/ 338 h 1137"/>
                <a:gd name="T14" fmla="*/ 983 w 1321"/>
                <a:gd name="T15" fmla="*/ 0 h 1137"/>
                <a:gd name="T16" fmla="*/ 353 w 1321"/>
                <a:gd name="T17" fmla="*/ 460 h 1137"/>
                <a:gd name="T18" fmla="*/ 352 w 1321"/>
                <a:gd name="T19" fmla="*/ 477 h 1137"/>
                <a:gd name="T20" fmla="*/ 256 w 1321"/>
                <a:gd name="T21" fmla="*/ 799 h 1137"/>
                <a:gd name="T22" fmla="*/ 238 w 1321"/>
                <a:gd name="T23" fmla="*/ 825 h 1137"/>
                <a:gd name="T24" fmla="*/ 275 w 1321"/>
                <a:gd name="T25" fmla="*/ 862 h 1137"/>
                <a:gd name="T26" fmla="*/ 0 w 1321"/>
                <a:gd name="T27" fmla="*/ 1137 h 1137"/>
                <a:gd name="T28" fmla="*/ 369 w 1321"/>
                <a:gd name="T29" fmla="*/ 1136 h 1137"/>
                <a:gd name="T30" fmla="*/ 1223 w 1321"/>
                <a:gd name="T31" fmla="*/ 345 h 1137"/>
                <a:gd name="T32" fmla="*/ 826 w 1321"/>
                <a:gd name="T33" fmla="*/ 890 h 1137"/>
                <a:gd name="T34" fmla="*/ 431 w 1321"/>
                <a:gd name="T35" fmla="*/ 495 h 1137"/>
                <a:gd name="T36" fmla="*/ 976 w 1321"/>
                <a:gd name="T37" fmla="*/ 98 h 1137"/>
                <a:gd name="T38" fmla="*/ 1223 w 1321"/>
                <a:gd name="T39" fmla="*/ 345 h 1137"/>
                <a:gd name="T40" fmla="*/ 422 w 1321"/>
                <a:gd name="T41" fmla="*/ 539 h 1137"/>
                <a:gd name="T42" fmla="*/ 782 w 1321"/>
                <a:gd name="T43" fmla="*/ 899 h 1137"/>
                <a:gd name="T44" fmla="*/ 505 w 1321"/>
                <a:gd name="T45" fmla="*/ 986 h 1137"/>
                <a:gd name="T46" fmla="*/ 335 w 1321"/>
                <a:gd name="T47" fmla="*/ 816 h 1137"/>
                <a:gd name="T48" fmla="*/ 422 w 1321"/>
                <a:gd name="T49" fmla="*/ 539 h 1137"/>
                <a:gd name="T50" fmla="*/ 339 w 1321"/>
                <a:gd name="T51" fmla="*/ 1061 h 1137"/>
                <a:gd name="T52" fmla="*/ 180 w 1321"/>
                <a:gd name="T53" fmla="*/ 1062 h 1137"/>
                <a:gd name="T54" fmla="*/ 327 w 1321"/>
                <a:gd name="T55" fmla="*/ 916 h 1137"/>
                <a:gd name="T56" fmla="*/ 406 w 1321"/>
                <a:gd name="T57" fmla="*/ 995 h 1137"/>
                <a:gd name="T58" fmla="*/ 339 w 1321"/>
                <a:gd name="T59" fmla="*/ 1061 h 1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1" h="1137">
                  <a:moveTo>
                    <a:pt x="369" y="1136"/>
                  </a:moveTo>
                  <a:cubicBezTo>
                    <a:pt x="460" y="1046"/>
                    <a:pt x="460" y="1046"/>
                    <a:pt x="460" y="1046"/>
                  </a:cubicBezTo>
                  <a:cubicBezTo>
                    <a:pt x="496" y="1083"/>
                    <a:pt x="496" y="1083"/>
                    <a:pt x="496" y="1083"/>
                  </a:cubicBezTo>
                  <a:cubicBezTo>
                    <a:pt x="522" y="1065"/>
                    <a:pt x="522" y="1065"/>
                    <a:pt x="522" y="1065"/>
                  </a:cubicBezTo>
                  <a:cubicBezTo>
                    <a:pt x="635" y="985"/>
                    <a:pt x="714" y="977"/>
                    <a:pt x="844" y="969"/>
                  </a:cubicBezTo>
                  <a:cubicBezTo>
                    <a:pt x="861" y="968"/>
                    <a:pt x="861" y="968"/>
                    <a:pt x="861" y="968"/>
                  </a:cubicBezTo>
                  <a:cubicBezTo>
                    <a:pt x="1321" y="338"/>
                    <a:pt x="1321" y="338"/>
                    <a:pt x="1321" y="338"/>
                  </a:cubicBezTo>
                  <a:cubicBezTo>
                    <a:pt x="983" y="0"/>
                    <a:pt x="983" y="0"/>
                    <a:pt x="983" y="0"/>
                  </a:cubicBezTo>
                  <a:cubicBezTo>
                    <a:pt x="353" y="460"/>
                    <a:pt x="353" y="460"/>
                    <a:pt x="353" y="460"/>
                  </a:cubicBezTo>
                  <a:cubicBezTo>
                    <a:pt x="352" y="477"/>
                    <a:pt x="352" y="477"/>
                    <a:pt x="352" y="477"/>
                  </a:cubicBezTo>
                  <a:cubicBezTo>
                    <a:pt x="344" y="607"/>
                    <a:pt x="336" y="686"/>
                    <a:pt x="256" y="799"/>
                  </a:cubicBezTo>
                  <a:cubicBezTo>
                    <a:pt x="238" y="825"/>
                    <a:pt x="238" y="825"/>
                    <a:pt x="238" y="825"/>
                  </a:cubicBezTo>
                  <a:cubicBezTo>
                    <a:pt x="275" y="862"/>
                    <a:pt x="275" y="862"/>
                    <a:pt x="275" y="862"/>
                  </a:cubicBezTo>
                  <a:cubicBezTo>
                    <a:pt x="0" y="1137"/>
                    <a:pt x="0" y="1137"/>
                    <a:pt x="0" y="1137"/>
                  </a:cubicBezTo>
                  <a:lnTo>
                    <a:pt x="369" y="1136"/>
                  </a:lnTo>
                  <a:close/>
                  <a:moveTo>
                    <a:pt x="1223" y="345"/>
                  </a:moveTo>
                  <a:cubicBezTo>
                    <a:pt x="826" y="890"/>
                    <a:pt x="826" y="890"/>
                    <a:pt x="826" y="890"/>
                  </a:cubicBezTo>
                  <a:cubicBezTo>
                    <a:pt x="431" y="495"/>
                    <a:pt x="431" y="495"/>
                    <a:pt x="431" y="495"/>
                  </a:cubicBezTo>
                  <a:cubicBezTo>
                    <a:pt x="976" y="98"/>
                    <a:pt x="976" y="98"/>
                    <a:pt x="976" y="98"/>
                  </a:cubicBezTo>
                  <a:lnTo>
                    <a:pt x="1223" y="345"/>
                  </a:lnTo>
                  <a:close/>
                  <a:moveTo>
                    <a:pt x="422" y="539"/>
                  </a:moveTo>
                  <a:cubicBezTo>
                    <a:pt x="782" y="899"/>
                    <a:pt x="782" y="899"/>
                    <a:pt x="782" y="899"/>
                  </a:cubicBezTo>
                  <a:cubicBezTo>
                    <a:pt x="682" y="907"/>
                    <a:pt x="603" y="923"/>
                    <a:pt x="505" y="986"/>
                  </a:cubicBezTo>
                  <a:cubicBezTo>
                    <a:pt x="335" y="816"/>
                    <a:pt x="335" y="816"/>
                    <a:pt x="335" y="816"/>
                  </a:cubicBezTo>
                  <a:cubicBezTo>
                    <a:pt x="398" y="718"/>
                    <a:pt x="414" y="639"/>
                    <a:pt x="422" y="539"/>
                  </a:cubicBezTo>
                  <a:close/>
                  <a:moveTo>
                    <a:pt x="339" y="1061"/>
                  </a:moveTo>
                  <a:cubicBezTo>
                    <a:pt x="180" y="1062"/>
                    <a:pt x="180" y="1062"/>
                    <a:pt x="180" y="1062"/>
                  </a:cubicBezTo>
                  <a:cubicBezTo>
                    <a:pt x="327" y="916"/>
                    <a:pt x="327" y="916"/>
                    <a:pt x="327" y="916"/>
                  </a:cubicBezTo>
                  <a:cubicBezTo>
                    <a:pt x="406" y="995"/>
                    <a:pt x="406" y="995"/>
                    <a:pt x="406" y="995"/>
                  </a:cubicBezTo>
                  <a:lnTo>
                    <a:pt x="339" y="10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013" kern="0">
                <a:solidFill>
                  <a:prstClr val="black"/>
                </a:solidFill>
                <a:latin typeface="Arial" panose="020B0604020202020204" pitchFamily="34" charset="0"/>
                <a:cs typeface="Arial" panose="020B0604020202020204" pitchFamily="34" charset="0"/>
              </a:endParaRPr>
            </a:p>
          </p:txBody>
        </p:sp>
        <p:sp>
          <p:nvSpPr>
            <p:cNvPr id="30" name="Rectangle 15">
              <a:extLst>
                <a:ext uri="{FF2B5EF4-FFF2-40B4-BE49-F238E27FC236}">
                  <a16:creationId xmlns:a16="http://schemas.microsoft.com/office/drawing/2014/main" id="{DFD4D926-AB7D-467B-B03A-5AA5B3153756}"/>
                </a:ext>
              </a:extLst>
            </p:cNvPr>
            <p:cNvSpPr>
              <a:spLocks noChangeArrowheads="1"/>
            </p:cNvSpPr>
            <p:nvPr/>
          </p:nvSpPr>
          <p:spPr bwMode="auto">
            <a:xfrm>
              <a:off x="1731963" y="4200525"/>
              <a:ext cx="3232150" cy="139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013" kern="0">
                <a:solidFill>
                  <a:prstClr val="black"/>
                </a:solidFill>
                <a:latin typeface="Arial" panose="020B0604020202020204" pitchFamily="34" charset="0"/>
                <a:cs typeface="Arial" panose="020B0604020202020204" pitchFamily="34" charset="0"/>
              </a:endParaRPr>
            </a:p>
          </p:txBody>
        </p:sp>
      </p:grpSp>
      <p:sp>
        <p:nvSpPr>
          <p:cNvPr id="31" name="Rectangle 30">
            <a:extLst>
              <a:ext uri="{FF2B5EF4-FFF2-40B4-BE49-F238E27FC236}">
                <a16:creationId xmlns:a16="http://schemas.microsoft.com/office/drawing/2014/main" id="{45361725-CE7A-4260-BCD4-70662EAAC66C}"/>
              </a:ext>
            </a:extLst>
          </p:cNvPr>
          <p:cNvSpPr/>
          <p:nvPr/>
        </p:nvSpPr>
        <p:spPr>
          <a:xfrm>
            <a:off x="5334001" y="2449581"/>
            <a:ext cx="3377231" cy="509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275" dirty="0">
                <a:solidFill>
                  <a:srgbClr val="4472C4">
                    <a:lumMod val="50000"/>
                  </a:srgbClr>
                </a:solidFill>
                <a:latin typeface="Arial" panose="020B0604020202020204" pitchFamily="34" charset="0"/>
                <a:cs typeface="Arial" panose="020B0604020202020204" pitchFamily="34" charset="0"/>
              </a:rPr>
              <a:t>In 2017 ICOs raised over USD 7 billion, and in 2018 have exceeded USD 12 billion;</a:t>
            </a:r>
          </a:p>
        </p:txBody>
      </p:sp>
      <p:sp>
        <p:nvSpPr>
          <p:cNvPr id="32" name="Rectangle 31">
            <a:extLst>
              <a:ext uri="{FF2B5EF4-FFF2-40B4-BE49-F238E27FC236}">
                <a16:creationId xmlns:a16="http://schemas.microsoft.com/office/drawing/2014/main" id="{B3218A9F-2F46-409E-8B8C-C0BD975FAAF0}"/>
              </a:ext>
            </a:extLst>
          </p:cNvPr>
          <p:cNvSpPr/>
          <p:nvPr/>
        </p:nvSpPr>
        <p:spPr>
          <a:xfrm>
            <a:off x="5334001" y="3244983"/>
            <a:ext cx="3377231" cy="509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75" dirty="0">
                <a:solidFill>
                  <a:schemeClr val="accent1">
                    <a:lumMod val="50000"/>
                  </a:schemeClr>
                </a:solidFill>
                <a:latin typeface="Arial" panose="020B0604020202020204" pitchFamily="34" charset="0"/>
                <a:cs typeface="Arial" panose="020B0604020202020204" pitchFamily="34" charset="0"/>
              </a:rPr>
              <a:t>Scams and fraud constitute as much as 20% of projects, over 50% of ICO projects </a:t>
            </a:r>
            <a:r>
              <a:rPr lang="en-US" sz="1275" dirty="0">
                <a:solidFill>
                  <a:schemeClr val="accent1">
                    <a:lumMod val="50000"/>
                  </a:schemeClr>
                </a:solidFill>
                <a:latin typeface="Arial" panose="020B0604020202020204" pitchFamily="34" charset="0"/>
                <a:cs typeface="Arial" panose="020B0604020202020204" pitchFamily="34" charset="0"/>
              </a:rPr>
              <a:t>have failed to raise funds or are no longer operational;</a:t>
            </a:r>
          </a:p>
        </p:txBody>
      </p:sp>
      <p:sp>
        <p:nvSpPr>
          <p:cNvPr id="33" name="Rectangle 32">
            <a:extLst>
              <a:ext uri="{FF2B5EF4-FFF2-40B4-BE49-F238E27FC236}">
                <a16:creationId xmlns:a16="http://schemas.microsoft.com/office/drawing/2014/main" id="{152518DB-E866-41E7-882C-C60E59BB59D6}"/>
              </a:ext>
            </a:extLst>
          </p:cNvPr>
          <p:cNvSpPr/>
          <p:nvPr/>
        </p:nvSpPr>
        <p:spPr>
          <a:xfrm>
            <a:off x="5334001" y="4040386"/>
            <a:ext cx="3377231" cy="509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75" dirty="0">
                <a:solidFill>
                  <a:schemeClr val="accent1">
                    <a:lumMod val="50000"/>
                  </a:schemeClr>
                </a:solidFill>
                <a:latin typeface="Arial" panose="020B0604020202020204" pitchFamily="34" charset="0"/>
                <a:cs typeface="Arial" panose="020B0604020202020204" pitchFamily="34" charset="0"/>
              </a:rPr>
              <a:t>The majority of tokens are </a:t>
            </a:r>
            <a:r>
              <a:rPr lang="en-US" sz="1275" dirty="0">
                <a:solidFill>
                  <a:schemeClr val="accent1">
                    <a:lumMod val="50000"/>
                  </a:schemeClr>
                </a:solidFill>
                <a:latin typeface="Arial" panose="020B0604020202020204" pitchFamily="34" charset="0"/>
                <a:cs typeface="Arial" panose="020B0604020202020204" pitchFamily="34" charset="0"/>
              </a:rPr>
              <a:t>designed and sold using the protocols of public smart-contract technology called Ethereum;</a:t>
            </a:r>
          </a:p>
        </p:txBody>
      </p:sp>
      <p:sp>
        <p:nvSpPr>
          <p:cNvPr id="34" name="Rectangle 33">
            <a:extLst>
              <a:ext uri="{FF2B5EF4-FFF2-40B4-BE49-F238E27FC236}">
                <a16:creationId xmlns:a16="http://schemas.microsoft.com/office/drawing/2014/main" id="{668DCD46-59BD-4C78-879C-D6CEBC1C87DD}"/>
              </a:ext>
            </a:extLst>
          </p:cNvPr>
          <p:cNvSpPr/>
          <p:nvPr/>
        </p:nvSpPr>
        <p:spPr>
          <a:xfrm>
            <a:off x="5334001" y="4835789"/>
            <a:ext cx="3377231" cy="509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75" dirty="0">
                <a:solidFill>
                  <a:schemeClr val="accent1">
                    <a:lumMod val="50000"/>
                  </a:schemeClr>
                </a:solidFill>
                <a:latin typeface="Arial" panose="020B0604020202020204" pitchFamily="34" charset="0"/>
                <a:cs typeface="Arial" panose="020B0604020202020204" pitchFamily="34" charset="0"/>
              </a:rPr>
              <a:t>Global regulation has not come to agreement about ICOs.</a:t>
            </a:r>
          </a:p>
        </p:txBody>
      </p:sp>
      <p:sp>
        <p:nvSpPr>
          <p:cNvPr id="35" name="Rectangle 34">
            <a:extLst>
              <a:ext uri="{FF2B5EF4-FFF2-40B4-BE49-F238E27FC236}">
                <a16:creationId xmlns:a16="http://schemas.microsoft.com/office/drawing/2014/main" id="{889B0050-8C3F-4E41-959A-B1AB57ACE781}"/>
              </a:ext>
            </a:extLst>
          </p:cNvPr>
          <p:cNvSpPr/>
          <p:nvPr/>
        </p:nvSpPr>
        <p:spPr>
          <a:xfrm>
            <a:off x="4883406" y="4893975"/>
            <a:ext cx="403366" cy="403366"/>
          </a:xfrm>
          <a:prstGeom prst="rect">
            <a:avLst/>
          </a:prstGeom>
          <a:solidFill>
            <a:srgbClr val="7BB8E1"/>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dirty="0">
              <a:solidFill>
                <a:prstClr val="white"/>
              </a:solidFill>
              <a:latin typeface="Arial" panose="020B0604020202020204" pitchFamily="34" charset="0"/>
              <a:cs typeface="Arial" panose="020B0604020202020204" pitchFamily="34" charset="0"/>
            </a:endParaRPr>
          </a:p>
        </p:txBody>
      </p:sp>
      <p:grpSp>
        <p:nvGrpSpPr>
          <p:cNvPr id="36" name="Group 35">
            <a:extLst>
              <a:ext uri="{FF2B5EF4-FFF2-40B4-BE49-F238E27FC236}">
                <a16:creationId xmlns:a16="http://schemas.microsoft.com/office/drawing/2014/main" id="{0822A6DD-4FED-4577-B643-547B2733313E}"/>
              </a:ext>
            </a:extLst>
          </p:cNvPr>
          <p:cNvGrpSpPr/>
          <p:nvPr/>
        </p:nvGrpSpPr>
        <p:grpSpPr>
          <a:xfrm>
            <a:off x="4983569" y="4992989"/>
            <a:ext cx="195651" cy="195612"/>
            <a:chOff x="7938" y="-3175"/>
            <a:chExt cx="8029575" cy="8027988"/>
          </a:xfrm>
          <a:solidFill>
            <a:sysClr val="window" lastClr="FFFFFF"/>
          </a:solidFill>
        </p:grpSpPr>
        <p:sp>
          <p:nvSpPr>
            <p:cNvPr id="37" name="Freeform 23">
              <a:extLst>
                <a:ext uri="{FF2B5EF4-FFF2-40B4-BE49-F238E27FC236}">
                  <a16:creationId xmlns:a16="http://schemas.microsoft.com/office/drawing/2014/main" id="{0B13C49E-CB5F-4204-83F2-3848F1F291A8}"/>
                </a:ext>
              </a:extLst>
            </p:cNvPr>
            <p:cNvSpPr>
              <a:spLocks noEditPoints="1"/>
            </p:cNvSpPr>
            <p:nvPr/>
          </p:nvSpPr>
          <p:spPr bwMode="auto">
            <a:xfrm>
              <a:off x="7938" y="-3175"/>
              <a:ext cx="8029575" cy="8027988"/>
            </a:xfrm>
            <a:custGeom>
              <a:avLst/>
              <a:gdLst>
                <a:gd name="T0" fmla="*/ 818 w 2138"/>
                <a:gd name="T1" fmla="*/ 1635 h 2138"/>
                <a:gd name="T2" fmla="*/ 818 w 2138"/>
                <a:gd name="T3" fmla="*/ 1635 h 2138"/>
                <a:gd name="T4" fmla="*/ 1257 w 2138"/>
                <a:gd name="T5" fmla="*/ 1507 h 2138"/>
                <a:gd name="T6" fmla="*/ 1301 w 2138"/>
                <a:gd name="T7" fmla="*/ 1550 h 2138"/>
                <a:gd name="T8" fmla="*/ 1249 w 2138"/>
                <a:gd name="T9" fmla="*/ 1602 h 2138"/>
                <a:gd name="T10" fmla="*/ 1711 w 2138"/>
                <a:gd name="T11" fmla="*/ 2064 h 2138"/>
                <a:gd name="T12" fmla="*/ 1888 w 2138"/>
                <a:gd name="T13" fmla="*/ 2138 h 2138"/>
                <a:gd name="T14" fmla="*/ 2065 w 2138"/>
                <a:gd name="T15" fmla="*/ 2064 h 2138"/>
                <a:gd name="T16" fmla="*/ 2138 w 2138"/>
                <a:gd name="T17" fmla="*/ 1888 h 2138"/>
                <a:gd name="T18" fmla="*/ 2065 w 2138"/>
                <a:gd name="T19" fmla="*/ 1711 h 2138"/>
                <a:gd name="T20" fmla="*/ 1603 w 2138"/>
                <a:gd name="T21" fmla="*/ 1248 h 2138"/>
                <a:gd name="T22" fmla="*/ 1551 w 2138"/>
                <a:gd name="T23" fmla="*/ 1300 h 2138"/>
                <a:gd name="T24" fmla="*/ 1507 w 2138"/>
                <a:gd name="T25" fmla="*/ 1257 h 2138"/>
                <a:gd name="T26" fmla="*/ 1633 w 2138"/>
                <a:gd name="T27" fmla="*/ 760 h 2138"/>
                <a:gd name="T28" fmla="*/ 1396 w 2138"/>
                <a:gd name="T29" fmla="*/ 239 h 2138"/>
                <a:gd name="T30" fmla="*/ 818 w 2138"/>
                <a:gd name="T31" fmla="*/ 0 h 2138"/>
                <a:gd name="T32" fmla="*/ 240 w 2138"/>
                <a:gd name="T33" fmla="*/ 239 h 2138"/>
                <a:gd name="T34" fmla="*/ 0 w 2138"/>
                <a:gd name="T35" fmla="*/ 817 h 2138"/>
                <a:gd name="T36" fmla="*/ 240 w 2138"/>
                <a:gd name="T37" fmla="*/ 1395 h 2138"/>
                <a:gd name="T38" fmla="*/ 818 w 2138"/>
                <a:gd name="T39" fmla="*/ 1635 h 2138"/>
                <a:gd name="T40" fmla="*/ 2009 w 2138"/>
                <a:gd name="T41" fmla="*/ 1888 h 2138"/>
                <a:gd name="T42" fmla="*/ 1973 w 2138"/>
                <a:gd name="T43" fmla="*/ 1973 h 2138"/>
                <a:gd name="T44" fmla="*/ 1888 w 2138"/>
                <a:gd name="T45" fmla="*/ 2008 h 2138"/>
                <a:gd name="T46" fmla="*/ 1803 w 2138"/>
                <a:gd name="T47" fmla="*/ 1973 h 2138"/>
                <a:gd name="T48" fmla="*/ 1444 w 2138"/>
                <a:gd name="T49" fmla="*/ 1614 h 2138"/>
                <a:gd name="T50" fmla="*/ 1614 w 2138"/>
                <a:gd name="T51" fmla="*/ 1444 h 2138"/>
                <a:gd name="T52" fmla="*/ 1973 w 2138"/>
                <a:gd name="T53" fmla="*/ 1802 h 2138"/>
                <a:gd name="T54" fmla="*/ 2009 w 2138"/>
                <a:gd name="T55" fmla="*/ 1888 h 2138"/>
                <a:gd name="T56" fmla="*/ 1392 w 2138"/>
                <a:gd name="T57" fmla="*/ 1459 h 2138"/>
                <a:gd name="T58" fmla="*/ 1361 w 2138"/>
                <a:gd name="T59" fmla="*/ 1427 h 2138"/>
                <a:gd name="T60" fmla="*/ 1362 w 2138"/>
                <a:gd name="T61" fmla="*/ 1427 h 2138"/>
                <a:gd name="T62" fmla="*/ 1377 w 2138"/>
                <a:gd name="T63" fmla="*/ 1413 h 2138"/>
                <a:gd name="T64" fmla="*/ 1380 w 2138"/>
                <a:gd name="T65" fmla="*/ 1410 h 2138"/>
                <a:gd name="T66" fmla="*/ 1396 w 2138"/>
                <a:gd name="T67" fmla="*/ 1395 h 2138"/>
                <a:gd name="T68" fmla="*/ 1411 w 2138"/>
                <a:gd name="T69" fmla="*/ 1380 h 2138"/>
                <a:gd name="T70" fmla="*/ 1413 w 2138"/>
                <a:gd name="T71" fmla="*/ 1377 h 2138"/>
                <a:gd name="T72" fmla="*/ 1428 w 2138"/>
                <a:gd name="T73" fmla="*/ 1361 h 2138"/>
                <a:gd name="T74" fmla="*/ 1428 w 2138"/>
                <a:gd name="T75" fmla="*/ 1361 h 2138"/>
                <a:gd name="T76" fmla="*/ 1459 w 2138"/>
                <a:gd name="T77" fmla="*/ 1392 h 2138"/>
                <a:gd name="T78" fmla="*/ 1392 w 2138"/>
                <a:gd name="T79" fmla="*/ 1459 h 2138"/>
                <a:gd name="T80" fmla="*/ 331 w 2138"/>
                <a:gd name="T81" fmla="*/ 331 h 2138"/>
                <a:gd name="T82" fmla="*/ 818 w 2138"/>
                <a:gd name="T83" fmla="*/ 129 h 2138"/>
                <a:gd name="T84" fmla="*/ 1304 w 2138"/>
                <a:gd name="T85" fmla="*/ 331 h 2138"/>
                <a:gd name="T86" fmla="*/ 1504 w 2138"/>
                <a:gd name="T87" fmla="*/ 769 h 2138"/>
                <a:gd name="T88" fmla="*/ 1371 w 2138"/>
                <a:gd name="T89" fmla="*/ 1226 h 2138"/>
                <a:gd name="T90" fmla="*/ 1371 w 2138"/>
                <a:gd name="T91" fmla="*/ 1226 h 2138"/>
                <a:gd name="T92" fmla="*/ 1304 w 2138"/>
                <a:gd name="T93" fmla="*/ 1303 h 2138"/>
                <a:gd name="T94" fmla="*/ 1280 w 2138"/>
                <a:gd name="T95" fmla="*/ 1326 h 2138"/>
                <a:gd name="T96" fmla="*/ 1226 w 2138"/>
                <a:gd name="T97" fmla="*/ 1370 h 2138"/>
                <a:gd name="T98" fmla="*/ 818 w 2138"/>
                <a:gd name="T99" fmla="*/ 1505 h 2138"/>
                <a:gd name="T100" fmla="*/ 331 w 2138"/>
                <a:gd name="T101" fmla="*/ 1303 h 2138"/>
                <a:gd name="T102" fmla="*/ 331 w 2138"/>
                <a:gd name="T103" fmla="*/ 331 h 2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38" h="2138">
                  <a:moveTo>
                    <a:pt x="818" y="1635"/>
                  </a:moveTo>
                  <a:cubicBezTo>
                    <a:pt x="818" y="1635"/>
                    <a:pt x="818" y="1635"/>
                    <a:pt x="818" y="1635"/>
                  </a:cubicBezTo>
                  <a:cubicBezTo>
                    <a:pt x="975" y="1635"/>
                    <a:pt x="1126" y="1590"/>
                    <a:pt x="1257" y="1507"/>
                  </a:cubicBezTo>
                  <a:cubicBezTo>
                    <a:pt x="1301" y="1550"/>
                    <a:pt x="1301" y="1550"/>
                    <a:pt x="1301" y="1550"/>
                  </a:cubicBezTo>
                  <a:cubicBezTo>
                    <a:pt x="1249" y="1602"/>
                    <a:pt x="1249" y="1602"/>
                    <a:pt x="1249" y="1602"/>
                  </a:cubicBezTo>
                  <a:cubicBezTo>
                    <a:pt x="1711" y="2064"/>
                    <a:pt x="1711" y="2064"/>
                    <a:pt x="1711" y="2064"/>
                  </a:cubicBezTo>
                  <a:cubicBezTo>
                    <a:pt x="1758" y="2112"/>
                    <a:pt x="1821" y="2138"/>
                    <a:pt x="1888" y="2138"/>
                  </a:cubicBezTo>
                  <a:cubicBezTo>
                    <a:pt x="1955" y="2138"/>
                    <a:pt x="2018" y="2112"/>
                    <a:pt x="2065" y="2064"/>
                  </a:cubicBezTo>
                  <a:cubicBezTo>
                    <a:pt x="2112" y="2017"/>
                    <a:pt x="2138" y="1954"/>
                    <a:pt x="2138" y="1888"/>
                  </a:cubicBezTo>
                  <a:cubicBezTo>
                    <a:pt x="2138" y="1821"/>
                    <a:pt x="2112" y="1758"/>
                    <a:pt x="2065" y="1711"/>
                  </a:cubicBezTo>
                  <a:cubicBezTo>
                    <a:pt x="1603" y="1248"/>
                    <a:pt x="1603" y="1248"/>
                    <a:pt x="1603" y="1248"/>
                  </a:cubicBezTo>
                  <a:cubicBezTo>
                    <a:pt x="1551" y="1300"/>
                    <a:pt x="1551" y="1300"/>
                    <a:pt x="1551" y="1300"/>
                  </a:cubicBezTo>
                  <a:cubicBezTo>
                    <a:pt x="1507" y="1257"/>
                    <a:pt x="1507" y="1257"/>
                    <a:pt x="1507" y="1257"/>
                  </a:cubicBezTo>
                  <a:cubicBezTo>
                    <a:pt x="1601" y="1110"/>
                    <a:pt x="1645" y="935"/>
                    <a:pt x="1633" y="760"/>
                  </a:cubicBezTo>
                  <a:cubicBezTo>
                    <a:pt x="1619" y="563"/>
                    <a:pt x="1535" y="379"/>
                    <a:pt x="1396" y="239"/>
                  </a:cubicBezTo>
                  <a:cubicBezTo>
                    <a:pt x="1241" y="85"/>
                    <a:pt x="1036" y="0"/>
                    <a:pt x="818" y="0"/>
                  </a:cubicBezTo>
                  <a:cubicBezTo>
                    <a:pt x="599" y="0"/>
                    <a:pt x="394" y="85"/>
                    <a:pt x="240" y="239"/>
                  </a:cubicBezTo>
                  <a:cubicBezTo>
                    <a:pt x="85" y="394"/>
                    <a:pt x="0" y="599"/>
                    <a:pt x="0" y="817"/>
                  </a:cubicBezTo>
                  <a:cubicBezTo>
                    <a:pt x="0" y="1036"/>
                    <a:pt x="85" y="1241"/>
                    <a:pt x="240" y="1395"/>
                  </a:cubicBezTo>
                  <a:cubicBezTo>
                    <a:pt x="394" y="1550"/>
                    <a:pt x="599" y="1635"/>
                    <a:pt x="818" y="1635"/>
                  </a:cubicBezTo>
                  <a:close/>
                  <a:moveTo>
                    <a:pt x="2009" y="1888"/>
                  </a:moveTo>
                  <a:cubicBezTo>
                    <a:pt x="2009" y="1920"/>
                    <a:pt x="1996" y="1950"/>
                    <a:pt x="1973" y="1973"/>
                  </a:cubicBezTo>
                  <a:cubicBezTo>
                    <a:pt x="1950" y="1996"/>
                    <a:pt x="1920" y="2008"/>
                    <a:pt x="1888" y="2008"/>
                  </a:cubicBezTo>
                  <a:cubicBezTo>
                    <a:pt x="1856" y="2008"/>
                    <a:pt x="1826" y="1996"/>
                    <a:pt x="1803" y="1973"/>
                  </a:cubicBezTo>
                  <a:cubicBezTo>
                    <a:pt x="1444" y="1614"/>
                    <a:pt x="1444" y="1614"/>
                    <a:pt x="1444" y="1614"/>
                  </a:cubicBezTo>
                  <a:cubicBezTo>
                    <a:pt x="1614" y="1444"/>
                    <a:pt x="1614" y="1444"/>
                    <a:pt x="1614" y="1444"/>
                  </a:cubicBezTo>
                  <a:cubicBezTo>
                    <a:pt x="1973" y="1802"/>
                    <a:pt x="1973" y="1802"/>
                    <a:pt x="1973" y="1802"/>
                  </a:cubicBezTo>
                  <a:cubicBezTo>
                    <a:pt x="1996" y="1825"/>
                    <a:pt x="2009" y="1855"/>
                    <a:pt x="2009" y="1888"/>
                  </a:cubicBezTo>
                  <a:close/>
                  <a:moveTo>
                    <a:pt x="1392" y="1459"/>
                  </a:moveTo>
                  <a:cubicBezTo>
                    <a:pt x="1361" y="1427"/>
                    <a:pt x="1361" y="1427"/>
                    <a:pt x="1361" y="1427"/>
                  </a:cubicBezTo>
                  <a:cubicBezTo>
                    <a:pt x="1361" y="1427"/>
                    <a:pt x="1362" y="1427"/>
                    <a:pt x="1362" y="1427"/>
                  </a:cubicBezTo>
                  <a:cubicBezTo>
                    <a:pt x="1367" y="1422"/>
                    <a:pt x="1372" y="1418"/>
                    <a:pt x="1377" y="1413"/>
                  </a:cubicBezTo>
                  <a:cubicBezTo>
                    <a:pt x="1378" y="1412"/>
                    <a:pt x="1379" y="1411"/>
                    <a:pt x="1380" y="1410"/>
                  </a:cubicBezTo>
                  <a:cubicBezTo>
                    <a:pt x="1385" y="1405"/>
                    <a:pt x="1391" y="1400"/>
                    <a:pt x="1396" y="1395"/>
                  </a:cubicBezTo>
                  <a:cubicBezTo>
                    <a:pt x="1401" y="1390"/>
                    <a:pt x="1406" y="1385"/>
                    <a:pt x="1411" y="1380"/>
                  </a:cubicBezTo>
                  <a:cubicBezTo>
                    <a:pt x="1411" y="1379"/>
                    <a:pt x="1412" y="1378"/>
                    <a:pt x="1413" y="1377"/>
                  </a:cubicBezTo>
                  <a:cubicBezTo>
                    <a:pt x="1418" y="1372"/>
                    <a:pt x="1423" y="1366"/>
                    <a:pt x="1428" y="1361"/>
                  </a:cubicBezTo>
                  <a:cubicBezTo>
                    <a:pt x="1428" y="1361"/>
                    <a:pt x="1428" y="1361"/>
                    <a:pt x="1428" y="1361"/>
                  </a:cubicBezTo>
                  <a:cubicBezTo>
                    <a:pt x="1459" y="1392"/>
                    <a:pt x="1459" y="1392"/>
                    <a:pt x="1459" y="1392"/>
                  </a:cubicBezTo>
                  <a:lnTo>
                    <a:pt x="1392" y="1459"/>
                  </a:lnTo>
                  <a:close/>
                  <a:moveTo>
                    <a:pt x="331" y="331"/>
                  </a:moveTo>
                  <a:cubicBezTo>
                    <a:pt x="461" y="201"/>
                    <a:pt x="634" y="129"/>
                    <a:pt x="818" y="129"/>
                  </a:cubicBezTo>
                  <a:cubicBezTo>
                    <a:pt x="1001" y="129"/>
                    <a:pt x="1174" y="201"/>
                    <a:pt x="1304" y="331"/>
                  </a:cubicBezTo>
                  <a:cubicBezTo>
                    <a:pt x="1421" y="448"/>
                    <a:pt x="1492" y="604"/>
                    <a:pt x="1504" y="769"/>
                  </a:cubicBezTo>
                  <a:cubicBezTo>
                    <a:pt x="1515" y="932"/>
                    <a:pt x="1468" y="1095"/>
                    <a:pt x="1371" y="1226"/>
                  </a:cubicBezTo>
                  <a:cubicBezTo>
                    <a:pt x="1371" y="1226"/>
                    <a:pt x="1371" y="1226"/>
                    <a:pt x="1371" y="1226"/>
                  </a:cubicBezTo>
                  <a:cubicBezTo>
                    <a:pt x="1351" y="1253"/>
                    <a:pt x="1328" y="1279"/>
                    <a:pt x="1304" y="1303"/>
                  </a:cubicBezTo>
                  <a:cubicBezTo>
                    <a:pt x="1296" y="1311"/>
                    <a:pt x="1288" y="1319"/>
                    <a:pt x="1280" y="1326"/>
                  </a:cubicBezTo>
                  <a:cubicBezTo>
                    <a:pt x="1263" y="1342"/>
                    <a:pt x="1245" y="1357"/>
                    <a:pt x="1226" y="1370"/>
                  </a:cubicBezTo>
                  <a:cubicBezTo>
                    <a:pt x="1107" y="1458"/>
                    <a:pt x="966" y="1505"/>
                    <a:pt x="818" y="1505"/>
                  </a:cubicBezTo>
                  <a:cubicBezTo>
                    <a:pt x="634" y="1505"/>
                    <a:pt x="461" y="1433"/>
                    <a:pt x="331" y="1303"/>
                  </a:cubicBezTo>
                  <a:cubicBezTo>
                    <a:pt x="63" y="1035"/>
                    <a:pt x="63" y="599"/>
                    <a:pt x="331" y="3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275" kern="0">
                <a:solidFill>
                  <a:prstClr val="black"/>
                </a:solidFill>
                <a:latin typeface="Arial" panose="020B0604020202020204" pitchFamily="34" charset="0"/>
                <a:cs typeface="Arial" panose="020B0604020202020204" pitchFamily="34" charset="0"/>
              </a:endParaRPr>
            </a:p>
          </p:txBody>
        </p:sp>
        <p:sp>
          <p:nvSpPr>
            <p:cNvPr id="38" name="Freeform 24">
              <a:extLst>
                <a:ext uri="{FF2B5EF4-FFF2-40B4-BE49-F238E27FC236}">
                  <a16:creationId xmlns:a16="http://schemas.microsoft.com/office/drawing/2014/main" id="{C8EEADAF-7C78-470F-8B64-6A9964476B85}"/>
                </a:ext>
              </a:extLst>
            </p:cNvPr>
            <p:cNvSpPr>
              <a:spLocks noEditPoints="1"/>
            </p:cNvSpPr>
            <p:nvPr/>
          </p:nvSpPr>
          <p:spPr bwMode="auto">
            <a:xfrm>
              <a:off x="788988" y="976313"/>
              <a:ext cx="4578350" cy="4176713"/>
            </a:xfrm>
            <a:custGeom>
              <a:avLst/>
              <a:gdLst>
                <a:gd name="T0" fmla="*/ 577 w 1219"/>
                <a:gd name="T1" fmla="*/ 1111 h 1112"/>
                <a:gd name="T2" fmla="*/ 577 w 1219"/>
                <a:gd name="T3" fmla="*/ 1112 h 1112"/>
                <a:gd name="T4" fmla="*/ 610 w 1219"/>
                <a:gd name="T5" fmla="*/ 1112 h 1112"/>
                <a:gd name="T6" fmla="*/ 940 w 1219"/>
                <a:gd name="T7" fmla="*/ 1003 h 1112"/>
                <a:gd name="T8" fmla="*/ 1002 w 1219"/>
                <a:gd name="T9" fmla="*/ 949 h 1112"/>
                <a:gd name="T10" fmla="*/ 1057 w 1219"/>
                <a:gd name="T11" fmla="*/ 886 h 1112"/>
                <a:gd name="T12" fmla="*/ 1003 w 1219"/>
                <a:gd name="T13" fmla="*/ 163 h 1112"/>
                <a:gd name="T14" fmla="*/ 610 w 1219"/>
                <a:gd name="T15" fmla="*/ 0 h 1112"/>
                <a:gd name="T16" fmla="*/ 217 w 1219"/>
                <a:gd name="T17" fmla="*/ 163 h 1112"/>
                <a:gd name="T18" fmla="*/ 217 w 1219"/>
                <a:gd name="T19" fmla="*/ 949 h 1112"/>
                <a:gd name="T20" fmla="*/ 577 w 1219"/>
                <a:gd name="T21" fmla="*/ 1111 h 1112"/>
                <a:gd name="T22" fmla="*/ 262 w 1219"/>
                <a:gd name="T23" fmla="*/ 209 h 1112"/>
                <a:gd name="T24" fmla="*/ 610 w 1219"/>
                <a:gd name="T25" fmla="*/ 65 h 1112"/>
                <a:gd name="T26" fmla="*/ 957 w 1219"/>
                <a:gd name="T27" fmla="*/ 209 h 1112"/>
                <a:gd name="T28" fmla="*/ 1005 w 1219"/>
                <a:gd name="T29" fmla="*/ 848 h 1112"/>
                <a:gd name="T30" fmla="*/ 957 w 1219"/>
                <a:gd name="T31" fmla="*/ 903 h 1112"/>
                <a:gd name="T32" fmla="*/ 901 w 1219"/>
                <a:gd name="T33" fmla="*/ 951 h 1112"/>
                <a:gd name="T34" fmla="*/ 612 w 1219"/>
                <a:gd name="T35" fmla="*/ 1047 h 1112"/>
                <a:gd name="T36" fmla="*/ 610 w 1219"/>
                <a:gd name="T37" fmla="*/ 1047 h 1112"/>
                <a:gd name="T38" fmla="*/ 262 w 1219"/>
                <a:gd name="T39" fmla="*/ 903 h 1112"/>
                <a:gd name="T40" fmla="*/ 262 w 1219"/>
                <a:gd name="T41" fmla="*/ 209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9" h="1112">
                  <a:moveTo>
                    <a:pt x="577" y="1111"/>
                  </a:moveTo>
                  <a:cubicBezTo>
                    <a:pt x="577" y="1112"/>
                    <a:pt x="577" y="1112"/>
                    <a:pt x="577" y="1112"/>
                  </a:cubicBezTo>
                  <a:cubicBezTo>
                    <a:pt x="610" y="1112"/>
                    <a:pt x="610" y="1112"/>
                    <a:pt x="610" y="1112"/>
                  </a:cubicBezTo>
                  <a:cubicBezTo>
                    <a:pt x="730" y="1112"/>
                    <a:pt x="844" y="1074"/>
                    <a:pt x="940" y="1003"/>
                  </a:cubicBezTo>
                  <a:cubicBezTo>
                    <a:pt x="962" y="987"/>
                    <a:pt x="983" y="969"/>
                    <a:pt x="1002" y="949"/>
                  </a:cubicBezTo>
                  <a:cubicBezTo>
                    <a:pt x="1022" y="930"/>
                    <a:pt x="1040" y="908"/>
                    <a:pt x="1057" y="886"/>
                  </a:cubicBezTo>
                  <a:cubicBezTo>
                    <a:pt x="1219" y="667"/>
                    <a:pt x="1196" y="356"/>
                    <a:pt x="1003" y="163"/>
                  </a:cubicBezTo>
                  <a:cubicBezTo>
                    <a:pt x="898" y="58"/>
                    <a:pt x="758" y="0"/>
                    <a:pt x="610" y="0"/>
                  </a:cubicBezTo>
                  <a:cubicBezTo>
                    <a:pt x="461" y="0"/>
                    <a:pt x="322" y="58"/>
                    <a:pt x="217" y="163"/>
                  </a:cubicBezTo>
                  <a:cubicBezTo>
                    <a:pt x="0" y="380"/>
                    <a:pt x="0" y="732"/>
                    <a:pt x="217" y="949"/>
                  </a:cubicBezTo>
                  <a:cubicBezTo>
                    <a:pt x="314" y="1046"/>
                    <a:pt x="441" y="1103"/>
                    <a:pt x="577" y="1111"/>
                  </a:cubicBezTo>
                  <a:close/>
                  <a:moveTo>
                    <a:pt x="262" y="209"/>
                  </a:moveTo>
                  <a:cubicBezTo>
                    <a:pt x="355" y="116"/>
                    <a:pt x="478" y="65"/>
                    <a:pt x="610" y="65"/>
                  </a:cubicBezTo>
                  <a:cubicBezTo>
                    <a:pt x="741" y="65"/>
                    <a:pt x="864" y="116"/>
                    <a:pt x="957" y="209"/>
                  </a:cubicBezTo>
                  <a:cubicBezTo>
                    <a:pt x="1127" y="380"/>
                    <a:pt x="1148" y="654"/>
                    <a:pt x="1005" y="848"/>
                  </a:cubicBezTo>
                  <a:cubicBezTo>
                    <a:pt x="990" y="867"/>
                    <a:pt x="974" y="886"/>
                    <a:pt x="957" y="903"/>
                  </a:cubicBezTo>
                  <a:cubicBezTo>
                    <a:pt x="939" y="921"/>
                    <a:pt x="921" y="937"/>
                    <a:pt x="901" y="951"/>
                  </a:cubicBezTo>
                  <a:cubicBezTo>
                    <a:pt x="817" y="1013"/>
                    <a:pt x="717" y="1046"/>
                    <a:pt x="612" y="1047"/>
                  </a:cubicBezTo>
                  <a:cubicBezTo>
                    <a:pt x="610" y="1047"/>
                    <a:pt x="610" y="1047"/>
                    <a:pt x="610" y="1047"/>
                  </a:cubicBezTo>
                  <a:cubicBezTo>
                    <a:pt x="478" y="1047"/>
                    <a:pt x="355" y="996"/>
                    <a:pt x="262" y="903"/>
                  </a:cubicBezTo>
                  <a:cubicBezTo>
                    <a:pt x="71" y="712"/>
                    <a:pt x="71" y="400"/>
                    <a:pt x="262"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1435" tIns="25718" rIns="51435" bIns="25718" numCol="1" anchor="t" anchorCtr="0" compatLnSpc="1">
              <a:prstTxWarp prst="textNoShape">
                <a:avLst/>
              </a:prstTxWarp>
            </a:bodyPr>
            <a:lstStyle/>
            <a:p>
              <a:pPr defTabSz="685800" fontAlgn="auto">
                <a:spcBef>
                  <a:spcPts val="0"/>
                </a:spcBef>
                <a:spcAft>
                  <a:spcPts val="0"/>
                </a:spcAft>
                <a:defRPr/>
              </a:pPr>
              <a:endParaRPr lang="id-ID" sz="1275" kern="0">
                <a:solidFill>
                  <a:prstClr val="black"/>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99389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500"/>
                                        <p:tgtEl>
                                          <p:spTgt spid="34"/>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500"/>
                                        <p:tgtEl>
                                          <p:spTgt spid="35"/>
                                        </p:tgtEl>
                                      </p:cBhvr>
                                    </p:animEffect>
                                  </p:childTnLst>
                                </p:cTn>
                              </p:par>
                              <p:par>
                                <p:cTn id="66" presetID="10" presetClass="entr" presetSubtype="0"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20" grpId="0" animBg="1"/>
      <p:bldP spid="21" grpId="0" animBg="1"/>
      <p:bldP spid="22" grpId="0" animBg="1"/>
      <p:bldP spid="23" grpId="0" animBg="1"/>
      <p:bldP spid="24" grpId="0" animBg="1"/>
      <p:bldP spid="31" grpId="0"/>
      <p:bldP spid="32" grpId="0"/>
      <p:bldP spid="33" grpId="0"/>
      <p:bldP spid="34" grpId="0"/>
      <p:bldP spid="3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3" y="955866"/>
            <a:ext cx="8507037"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Balance sheet of Cutting Edge Ltd.</a:t>
            </a:r>
          </a:p>
        </p:txBody>
      </p:sp>
      <p:graphicFrame>
        <p:nvGraphicFramePr>
          <p:cNvPr id="16" name="Table 15"/>
          <p:cNvGraphicFramePr>
            <a:graphicFrameLocks noGrp="1"/>
          </p:cNvGraphicFramePr>
          <p:nvPr>
            <p:extLst/>
          </p:nvPr>
        </p:nvGraphicFramePr>
        <p:xfrm>
          <a:off x="1420485" y="1763024"/>
          <a:ext cx="6420771" cy="3373862"/>
        </p:xfrm>
        <a:graphic>
          <a:graphicData uri="http://schemas.openxmlformats.org/drawingml/2006/table">
            <a:tbl>
              <a:tblPr>
                <a:tableStyleId>{69CF1AB2-1976-4502-BF36-3FF5EA218861}</a:tableStyleId>
              </a:tblPr>
              <a:tblGrid>
                <a:gridCol w="2289176">
                  <a:extLst>
                    <a:ext uri="{9D8B030D-6E8A-4147-A177-3AD203B41FA5}">
                      <a16:colId xmlns:a16="http://schemas.microsoft.com/office/drawing/2014/main" val="3048167244"/>
                    </a:ext>
                  </a:extLst>
                </a:gridCol>
                <a:gridCol w="795334">
                  <a:extLst>
                    <a:ext uri="{9D8B030D-6E8A-4147-A177-3AD203B41FA5}">
                      <a16:colId xmlns:a16="http://schemas.microsoft.com/office/drawing/2014/main" val="1792265840"/>
                    </a:ext>
                  </a:extLst>
                </a:gridCol>
                <a:gridCol w="2096255">
                  <a:extLst>
                    <a:ext uri="{9D8B030D-6E8A-4147-A177-3AD203B41FA5}">
                      <a16:colId xmlns:a16="http://schemas.microsoft.com/office/drawing/2014/main" val="415732545"/>
                    </a:ext>
                  </a:extLst>
                </a:gridCol>
                <a:gridCol w="1240007">
                  <a:extLst>
                    <a:ext uri="{9D8B030D-6E8A-4147-A177-3AD203B41FA5}">
                      <a16:colId xmlns:a16="http://schemas.microsoft.com/office/drawing/2014/main" val="139424704"/>
                    </a:ext>
                  </a:extLst>
                </a:gridCol>
              </a:tblGrid>
              <a:tr h="761524">
                <a:tc gridSpan="4">
                  <a:txBody>
                    <a:bodyPr/>
                    <a:lstStyle/>
                    <a:p>
                      <a:pPr algn="ctr" fontAlgn="b"/>
                      <a:endParaRPr lang="en-US" sz="1100" b="1" u="none" strike="noStrike" dirty="0">
                        <a:effectLst/>
                        <a:latin typeface="Arial" panose="020B0604020202020204" pitchFamily="34" charset="0"/>
                        <a:cs typeface="Arial" panose="020B0604020202020204" pitchFamily="34" charset="0"/>
                      </a:endParaRPr>
                    </a:p>
                    <a:p>
                      <a:pPr algn="ctr" fontAlgn="b"/>
                      <a:r>
                        <a:rPr lang="en-US" sz="1400" b="1" u="none" strike="noStrike" dirty="0">
                          <a:effectLst/>
                          <a:latin typeface="Arial" panose="020B0604020202020204" pitchFamily="34" charset="0"/>
                          <a:cs typeface="Arial" panose="020B0604020202020204" pitchFamily="34" charset="0"/>
                        </a:rPr>
                        <a:t>Balance sheet of Cutting Edge Ltd. (as of 1 May 2018), </a:t>
                      </a:r>
                    </a:p>
                    <a:p>
                      <a:pPr algn="ctr" fontAlgn="b"/>
                      <a:r>
                        <a:rPr lang="en-US" sz="1400" b="1" u="none" strike="noStrike" dirty="0">
                          <a:effectLst/>
                          <a:latin typeface="Arial" panose="020B0604020202020204" pitchFamily="34" charset="0"/>
                          <a:cs typeface="Arial" panose="020B0604020202020204" pitchFamily="34" charset="0"/>
                        </a:rPr>
                        <a:t>in thousands of EUR</a:t>
                      </a:r>
                    </a:p>
                    <a:p>
                      <a:pPr algn="ctr" fontAlgn="b"/>
                      <a:endParaRPr lang="en-US" sz="11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ctr">
                    <a:solidFill>
                      <a:schemeClr val="accent1">
                        <a:lumMod val="60000"/>
                        <a:lumOff val="40000"/>
                      </a:schemeClr>
                    </a:solidFill>
                  </a:tcPr>
                </a:tc>
                <a:tc hMerge="1">
                  <a:txBody>
                    <a:bodyPr/>
                    <a:lstStyle/>
                    <a:p>
                      <a:endParaRPr lang="nl-NL"/>
                    </a:p>
                  </a:txBody>
                  <a:tcPr/>
                </a:tc>
                <a:tc hMerge="1">
                  <a:txBody>
                    <a:bodyPr/>
                    <a:lstStyle/>
                    <a:p>
                      <a:endParaRPr lang="nl-NL"/>
                    </a:p>
                  </a:txBody>
                  <a:tcPr/>
                </a:tc>
                <a:tc hMerge="1">
                  <a:txBody>
                    <a:bodyPr/>
                    <a:lstStyle/>
                    <a:p>
                      <a:endParaRPr lang="nl-NL"/>
                    </a:p>
                  </a:txBody>
                  <a:tcPr/>
                </a:tc>
                <a:extLst>
                  <a:ext uri="{0D108BD9-81ED-4DB2-BD59-A6C34878D82A}">
                    <a16:rowId xmlns:a16="http://schemas.microsoft.com/office/drawing/2014/main" val="526102660"/>
                  </a:ext>
                </a:extLst>
              </a:tr>
              <a:tr h="328613">
                <a:tc gridSpan="2">
                  <a:txBody>
                    <a:bodyPr/>
                    <a:lstStyle/>
                    <a:p>
                      <a:pPr algn="ctr" fontAlgn="b"/>
                      <a:r>
                        <a:rPr lang="nl-NL" sz="1100" b="1" u="none" strike="noStrike" kern="1200" dirty="0">
                          <a:solidFill>
                            <a:schemeClr val="dk1"/>
                          </a:solidFill>
                          <a:effectLst/>
                          <a:latin typeface="Arial" panose="020B0604020202020204" pitchFamily="34" charset="0"/>
                          <a:ea typeface="+mn-ea"/>
                          <a:cs typeface="Arial" panose="020B0604020202020204" pitchFamily="34" charset="0"/>
                        </a:rPr>
                        <a:t>Assets</a:t>
                      </a:r>
                    </a:p>
                  </a:txBody>
                  <a:tcPr marL="7144" marR="7144" marT="7144" marB="0" anchor="ctr">
                    <a:solidFill>
                      <a:schemeClr val="accent5">
                        <a:lumMod val="20000"/>
                        <a:lumOff val="80000"/>
                      </a:schemeClr>
                    </a:solidFill>
                  </a:tcPr>
                </a:tc>
                <a:tc hMerge="1">
                  <a:txBody>
                    <a:bodyPr/>
                    <a:lstStyle/>
                    <a:p>
                      <a:endParaRPr lang="nl-NL"/>
                    </a:p>
                  </a:txBody>
                  <a:tcPr/>
                </a:tc>
                <a:tc gridSpan="2">
                  <a:txBody>
                    <a:bodyPr/>
                    <a:lstStyle/>
                    <a:p>
                      <a:pPr algn="ctr" fontAlgn="b"/>
                      <a:r>
                        <a:rPr lang="en-US" sz="1100" b="1" u="none" strike="noStrike" kern="1200" noProof="0" dirty="0">
                          <a:solidFill>
                            <a:schemeClr val="dk1"/>
                          </a:solidFill>
                          <a:effectLst/>
                          <a:latin typeface="Arial" panose="020B0604020202020204" pitchFamily="34" charset="0"/>
                          <a:ea typeface="+mn-ea"/>
                          <a:cs typeface="Arial" panose="020B0604020202020204" pitchFamily="34" charset="0"/>
                        </a:rPr>
                        <a:t>Liabilities</a:t>
                      </a:r>
                    </a:p>
                  </a:txBody>
                  <a:tcPr marL="7144" marR="7144" marT="7144" marB="0" anchor="ctr">
                    <a:solidFill>
                      <a:schemeClr val="accent5">
                        <a:lumMod val="20000"/>
                        <a:lumOff val="80000"/>
                      </a:schemeClr>
                    </a:solidFill>
                  </a:tcPr>
                </a:tc>
                <a:tc hMerge="1">
                  <a:txBody>
                    <a:bodyPr/>
                    <a:lstStyle/>
                    <a:p>
                      <a:endParaRPr lang="nl-NL"/>
                    </a:p>
                  </a:txBody>
                  <a:tcPr/>
                </a:tc>
                <a:extLst>
                  <a:ext uri="{0D108BD9-81ED-4DB2-BD59-A6C34878D82A}">
                    <a16:rowId xmlns:a16="http://schemas.microsoft.com/office/drawing/2014/main" val="4008411706"/>
                  </a:ext>
                </a:extLst>
              </a:tr>
              <a:tr h="328613">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Cash</a:t>
                      </a: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100</a:t>
                      </a: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Tokens </a:t>
                      </a:r>
                      <a:r>
                        <a:rPr lang="en-US" sz="1100" u="none" strike="noStrike" kern="1200" noProof="0" dirty="0">
                          <a:solidFill>
                            <a:schemeClr val="dk1"/>
                          </a:solidFill>
                          <a:effectLst/>
                          <a:latin typeface="Arial" panose="020B0604020202020204" pitchFamily="34" charset="0"/>
                          <a:ea typeface="+mn-ea"/>
                          <a:cs typeface="Arial" panose="020B0604020202020204" pitchFamily="34" charset="0"/>
                        </a:rPr>
                        <a:t>payable</a:t>
                      </a:r>
                      <a:r>
                        <a:rPr lang="nl-NL" sz="1100" u="none" strike="noStrike" kern="1200" dirty="0">
                          <a:solidFill>
                            <a:schemeClr val="dk1"/>
                          </a:solidFill>
                          <a:effectLst/>
                          <a:latin typeface="Arial" panose="020B0604020202020204" pitchFamily="34" charset="0"/>
                          <a:ea typeface="+mn-ea"/>
                          <a:cs typeface="Arial" panose="020B0604020202020204" pitchFamily="34" charset="0"/>
                        </a:rPr>
                        <a:t> (</a:t>
                      </a:r>
                      <a:r>
                        <a:rPr lang="nl-NL" sz="1100" u="none" strike="noStrike" kern="1200" dirty="0" err="1">
                          <a:solidFill>
                            <a:schemeClr val="dk1"/>
                          </a:solidFill>
                          <a:effectLst/>
                          <a:latin typeface="Arial" panose="020B0604020202020204" pitchFamily="34" charset="0"/>
                          <a:ea typeface="+mn-ea"/>
                          <a:cs typeface="Arial" panose="020B0604020202020204" pitchFamily="34" charset="0"/>
                        </a:rPr>
                        <a:t>ICO’s</a:t>
                      </a:r>
                      <a:r>
                        <a:rPr lang="nl-NL" sz="1100" u="none" strike="noStrike" kern="1200" dirty="0">
                          <a:solidFill>
                            <a:schemeClr val="dk1"/>
                          </a:solidFill>
                          <a:effectLst/>
                          <a:latin typeface="Arial" panose="020B0604020202020204" pitchFamily="34" charset="0"/>
                          <a:ea typeface="+mn-ea"/>
                          <a:cs typeface="Arial" panose="020B0604020202020204" pitchFamily="34" charset="0"/>
                        </a:rPr>
                        <a:t>)</a:t>
                      </a: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1000</a:t>
                      </a:r>
                    </a:p>
                  </a:txBody>
                  <a:tcPr marL="7144" marR="7144" marT="7144" marB="0" anchor="ctr">
                    <a:solidFill>
                      <a:schemeClr val="accent5">
                        <a:lumMod val="20000"/>
                        <a:lumOff val="80000"/>
                      </a:schemeClr>
                    </a:solidFill>
                  </a:tcPr>
                </a:tc>
                <a:extLst>
                  <a:ext uri="{0D108BD9-81ED-4DB2-BD59-A6C34878D82A}">
                    <a16:rowId xmlns:a16="http://schemas.microsoft.com/office/drawing/2014/main" val="3264058921"/>
                  </a:ext>
                </a:extLst>
              </a:tr>
              <a:tr h="328613">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Operating equipment</a:t>
                      </a: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10</a:t>
                      </a: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Premium on tokens </a:t>
                      </a:r>
                      <a:r>
                        <a:rPr lang="nl-NL" sz="1100" u="none" strike="noStrike" kern="1200" dirty="0" err="1">
                          <a:solidFill>
                            <a:schemeClr val="dk1"/>
                          </a:solidFill>
                          <a:effectLst/>
                          <a:latin typeface="Arial" panose="020B0604020202020204" pitchFamily="34" charset="0"/>
                          <a:ea typeface="+mn-ea"/>
                          <a:cs typeface="Arial" panose="020B0604020202020204" pitchFamily="34" charset="0"/>
                        </a:rPr>
                        <a:t>payable</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100</a:t>
                      </a:r>
                    </a:p>
                  </a:txBody>
                  <a:tcPr marL="7144" marR="7144" marT="7144" marB="0" anchor="ctr">
                    <a:solidFill>
                      <a:schemeClr val="accent5">
                        <a:lumMod val="20000"/>
                        <a:lumOff val="80000"/>
                      </a:schemeClr>
                    </a:solidFill>
                  </a:tcPr>
                </a:tc>
                <a:extLst>
                  <a:ext uri="{0D108BD9-81ED-4DB2-BD59-A6C34878D82A}">
                    <a16:rowId xmlns:a16="http://schemas.microsoft.com/office/drawing/2014/main" val="2650044472"/>
                  </a:ext>
                </a:extLst>
              </a:tr>
              <a:tr h="328613">
                <a:tc>
                  <a:txBody>
                    <a:bodyPr/>
                    <a:lstStyle/>
                    <a:p>
                      <a:pPr algn="l" fontAlgn="b"/>
                      <a:r>
                        <a:rPr lang="en-US" sz="1100" u="none" strike="noStrike" kern="1200" noProof="0" dirty="0">
                          <a:solidFill>
                            <a:schemeClr val="dk1"/>
                          </a:solidFill>
                          <a:effectLst/>
                          <a:latin typeface="Arial" panose="020B0604020202020204" pitchFamily="34" charset="0"/>
                          <a:ea typeface="+mn-ea"/>
                          <a:cs typeface="Arial" panose="020B0604020202020204" pitchFamily="34" charset="0"/>
                        </a:rPr>
                        <a:t>Cryptocurrencies</a:t>
                      </a:r>
                    </a:p>
                  </a:txBody>
                  <a:tcPr marL="7144" marR="7144" marT="7144" marB="0" anchor="ctr">
                    <a:solidFill>
                      <a:schemeClr val="accent5">
                        <a:lumMod val="20000"/>
                        <a:lumOff val="80000"/>
                      </a:schemeClr>
                    </a:solidFill>
                  </a:tcPr>
                </a:tc>
                <a:tc>
                  <a:txBody>
                    <a:bodyPr/>
                    <a:lstStyle/>
                    <a:p>
                      <a:pPr algn="l" fontAlgn="b"/>
                      <a:r>
                        <a:rPr lang="en-US" sz="1100" u="none" strike="noStrike" kern="1200" dirty="0">
                          <a:solidFill>
                            <a:schemeClr val="dk1"/>
                          </a:solidFill>
                          <a:effectLst/>
                          <a:latin typeface="Arial" panose="020B0604020202020204" pitchFamily="34" charset="0"/>
                          <a:ea typeface="+mn-ea"/>
                          <a:cs typeface="Arial" panose="020B0604020202020204" pitchFamily="34" charset="0"/>
                        </a:rPr>
                        <a:t>500</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License</a:t>
                      </a:r>
                      <a:r>
                        <a:rPr lang="nl-NL" sz="110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nl-NL" sz="1100" u="none" strike="noStrike" kern="1200" baseline="0" dirty="0" err="1">
                          <a:solidFill>
                            <a:schemeClr val="dk1"/>
                          </a:solidFill>
                          <a:effectLst/>
                          <a:latin typeface="Arial" panose="020B0604020202020204" pitchFamily="34" charset="0"/>
                          <a:ea typeface="+mn-ea"/>
                          <a:cs typeface="Arial" panose="020B0604020202020204" pitchFamily="34" charset="0"/>
                        </a:rPr>
                        <a:t>obligations</a:t>
                      </a:r>
                      <a:r>
                        <a:rPr lang="nl-NL" sz="1100" u="none" strike="noStrike" kern="1200" baseline="0" dirty="0">
                          <a:solidFill>
                            <a:schemeClr val="dk1"/>
                          </a:solidFill>
                          <a:effectLst/>
                          <a:latin typeface="Arial" panose="020B0604020202020204" pitchFamily="34" charset="0"/>
                          <a:ea typeface="+mn-ea"/>
                          <a:cs typeface="Arial" panose="020B0604020202020204" pitchFamily="34" charset="0"/>
                        </a:rPr>
                        <a:t> (smart </a:t>
                      </a:r>
                      <a:r>
                        <a:rPr lang="nl-NL" sz="1100" u="none" strike="noStrike" kern="1200" baseline="0" dirty="0" err="1">
                          <a:solidFill>
                            <a:schemeClr val="dk1"/>
                          </a:solidFill>
                          <a:effectLst/>
                          <a:latin typeface="Arial" panose="020B0604020202020204" pitchFamily="34" charset="0"/>
                          <a:ea typeface="+mn-ea"/>
                          <a:cs typeface="Arial" panose="020B0604020202020204" pitchFamily="34" charset="0"/>
                        </a:rPr>
                        <a:t>contracts</a:t>
                      </a:r>
                      <a:r>
                        <a:rPr lang="nl-NL" sz="1100" u="none" strike="noStrike" kern="1200" baseline="0" dirty="0">
                          <a:solidFill>
                            <a:schemeClr val="dk1"/>
                          </a:solidFill>
                          <a:effectLst/>
                          <a:latin typeface="Arial" panose="020B0604020202020204" pitchFamily="34" charset="0"/>
                          <a:ea typeface="+mn-ea"/>
                          <a:cs typeface="Arial" panose="020B0604020202020204" pitchFamily="34" charset="0"/>
                        </a:rPr>
                        <a:t>)</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100</a:t>
                      </a:r>
                    </a:p>
                  </a:txBody>
                  <a:tcPr marL="7144" marR="7144" marT="7144" marB="0" anchor="ctr">
                    <a:solidFill>
                      <a:schemeClr val="accent5">
                        <a:lumMod val="20000"/>
                        <a:lumOff val="80000"/>
                      </a:schemeClr>
                    </a:solidFill>
                  </a:tcPr>
                </a:tc>
                <a:extLst>
                  <a:ext uri="{0D108BD9-81ED-4DB2-BD59-A6C34878D82A}">
                    <a16:rowId xmlns:a16="http://schemas.microsoft.com/office/drawing/2014/main" val="3124373312"/>
                  </a:ext>
                </a:extLst>
              </a:tr>
              <a:tr h="328613">
                <a:tc>
                  <a:txBody>
                    <a:bodyPr/>
                    <a:lstStyle/>
                    <a:p>
                      <a:r>
                        <a:rPr lang="nl-NL" sz="1100" u="none" strike="noStrike" kern="1200" dirty="0">
                          <a:solidFill>
                            <a:schemeClr val="dk1"/>
                          </a:solidFill>
                          <a:effectLst/>
                          <a:latin typeface="Arial" panose="020B0604020202020204" pitchFamily="34" charset="0"/>
                          <a:ea typeface="+mn-ea"/>
                          <a:cs typeface="Arial" panose="020B0604020202020204" pitchFamily="34" charset="0"/>
                        </a:rPr>
                        <a:t>Investment tokens (</a:t>
                      </a:r>
                      <a:r>
                        <a:rPr lang="nl-NL" sz="1100" u="none" strike="noStrike" kern="1200" dirty="0" err="1">
                          <a:solidFill>
                            <a:schemeClr val="dk1"/>
                          </a:solidFill>
                          <a:effectLst/>
                          <a:latin typeface="Arial" panose="020B0604020202020204" pitchFamily="34" charset="0"/>
                          <a:ea typeface="+mn-ea"/>
                          <a:cs typeface="Arial" panose="020B0604020202020204" pitchFamily="34" charset="0"/>
                        </a:rPr>
                        <a:t>ICO’s</a:t>
                      </a:r>
                      <a:r>
                        <a:rPr lang="nl-NL" sz="1100" u="none" strike="noStrike" kern="1200" dirty="0">
                          <a:solidFill>
                            <a:schemeClr val="dk1"/>
                          </a:solidFill>
                          <a:effectLst/>
                          <a:latin typeface="Arial" panose="020B0604020202020204" pitchFamily="34" charset="0"/>
                          <a:ea typeface="+mn-ea"/>
                          <a:cs typeface="Arial" panose="020B0604020202020204" pitchFamily="34" charset="0"/>
                        </a:rPr>
                        <a:t>)</a:t>
                      </a:r>
                    </a:p>
                  </a:txBody>
                  <a:tcPr marL="7144" marR="7144" marT="7144" marB="0" anchor="ctr">
                    <a:solidFill>
                      <a:schemeClr val="accent5">
                        <a:lumMod val="20000"/>
                        <a:lumOff val="80000"/>
                      </a:schemeClr>
                    </a:solidFill>
                  </a:tcPr>
                </a:tc>
                <a:tc>
                  <a:txBody>
                    <a:bodyPr/>
                    <a:lstStyle/>
                    <a:p>
                      <a:r>
                        <a:rPr lang="en-US" sz="1100" u="none" strike="noStrike" kern="1200" dirty="0">
                          <a:solidFill>
                            <a:schemeClr val="dk1"/>
                          </a:solidFill>
                          <a:effectLst/>
                          <a:latin typeface="Arial" panose="020B0604020202020204" pitchFamily="34" charset="0"/>
                          <a:ea typeface="+mn-ea"/>
                          <a:cs typeface="Arial" panose="020B0604020202020204" pitchFamily="34" charset="0"/>
                        </a:rPr>
                        <a:t>200</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marL="0" algn="l" defTabSz="914400" rtl="0" eaLnBrk="1" fontAlgn="b" latinLnBrk="0" hangingPunct="1"/>
                      <a:r>
                        <a:rPr lang="en-US" sz="1100" u="none" strike="noStrike" kern="1200" noProof="0" dirty="0">
                          <a:solidFill>
                            <a:schemeClr val="dk1"/>
                          </a:solidFill>
                          <a:effectLst/>
                          <a:latin typeface="Arial" panose="020B0604020202020204" pitchFamily="34" charset="0"/>
                          <a:ea typeface="+mn-ea"/>
                          <a:cs typeface="Arial" panose="020B0604020202020204" pitchFamily="34" charset="0"/>
                        </a:rPr>
                        <a:t>Wages</a:t>
                      </a:r>
                      <a:r>
                        <a:rPr lang="en-US" sz="1100" u="none" strike="noStrike" kern="1200" baseline="0" noProof="0" dirty="0">
                          <a:solidFill>
                            <a:schemeClr val="dk1"/>
                          </a:solidFill>
                          <a:effectLst/>
                          <a:latin typeface="Arial" panose="020B0604020202020204" pitchFamily="34" charset="0"/>
                          <a:ea typeface="+mn-ea"/>
                          <a:cs typeface="Arial" panose="020B0604020202020204" pitchFamily="34" charset="0"/>
                        </a:rPr>
                        <a:t> payable</a:t>
                      </a:r>
                      <a:endParaRPr lang="en-US" sz="1100" u="none" strike="noStrike" kern="1200" noProof="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marL="0" algn="l" defTabSz="914400" rtl="0" eaLnBrk="1" fontAlgn="b" latinLnBrk="0" hangingPunct="1"/>
                      <a:r>
                        <a:rPr lang="nl-NL" sz="1100" u="none" strike="noStrike" kern="1200" dirty="0">
                          <a:solidFill>
                            <a:schemeClr val="dk1"/>
                          </a:solidFill>
                          <a:effectLst/>
                          <a:latin typeface="Arial" panose="020B0604020202020204" pitchFamily="34" charset="0"/>
                          <a:ea typeface="+mn-ea"/>
                          <a:cs typeface="Arial" panose="020B0604020202020204" pitchFamily="34" charset="0"/>
                        </a:rPr>
                        <a:t>10</a:t>
                      </a:r>
                    </a:p>
                  </a:txBody>
                  <a:tcPr marL="7144" marR="7144" marT="7144" marB="0" anchor="ctr">
                    <a:solidFill>
                      <a:schemeClr val="accent5">
                        <a:lumMod val="20000"/>
                        <a:lumOff val="80000"/>
                      </a:schemeClr>
                    </a:solidFill>
                  </a:tcPr>
                </a:tc>
                <a:extLst>
                  <a:ext uri="{0D108BD9-81ED-4DB2-BD59-A6C34878D82A}">
                    <a16:rowId xmlns:a16="http://schemas.microsoft.com/office/drawing/2014/main" val="63128380"/>
                  </a:ext>
                </a:extLst>
              </a:tr>
              <a:tr h="328613">
                <a:tc>
                  <a:txBody>
                    <a:bodyPr/>
                    <a:lstStyle/>
                    <a:p>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marL="0" algn="l" defTabSz="914400" rtl="0" eaLnBrk="1" fontAlgn="b" latinLnBrk="0" hangingPunct="1"/>
                      <a:r>
                        <a:rPr lang="en-US" sz="1100" u="none" strike="noStrike" kern="1200" noProof="0" dirty="0">
                          <a:solidFill>
                            <a:schemeClr val="dk1"/>
                          </a:solidFill>
                          <a:effectLst/>
                          <a:latin typeface="Arial" panose="020B0604020202020204" pitchFamily="34" charset="0"/>
                          <a:ea typeface="+mn-ea"/>
                          <a:cs typeface="Arial" panose="020B0604020202020204" pitchFamily="34" charset="0"/>
                        </a:rPr>
                        <a:t>Equity</a:t>
                      </a:r>
                    </a:p>
                  </a:txBody>
                  <a:tcPr marL="7144" marR="7144" marT="7144" marB="0" anchor="ctr">
                    <a:solidFill>
                      <a:schemeClr val="accent5">
                        <a:lumMod val="20000"/>
                        <a:lumOff val="80000"/>
                      </a:schemeClr>
                    </a:solidFill>
                  </a:tcPr>
                </a:tc>
                <a:tc>
                  <a:txBody>
                    <a:bodyPr/>
                    <a:lstStyle/>
                    <a:p>
                      <a:pPr marL="0" algn="l" defTabSz="914400" rtl="0" eaLnBrk="1" fontAlgn="b" latinLnBrk="0" hangingPunct="1"/>
                      <a:r>
                        <a:rPr lang="nl-NL" sz="1100" u="none" strike="noStrike" kern="1200" dirty="0">
                          <a:solidFill>
                            <a:schemeClr val="dk1"/>
                          </a:solidFill>
                          <a:effectLst/>
                          <a:latin typeface="Arial" panose="020B0604020202020204" pitchFamily="34" charset="0"/>
                          <a:ea typeface="+mn-ea"/>
                          <a:cs typeface="Arial" panose="020B0604020202020204" pitchFamily="34" charset="0"/>
                        </a:rPr>
                        <a:t>(400)</a:t>
                      </a:r>
                    </a:p>
                  </a:txBody>
                  <a:tcPr marL="7144" marR="7144" marT="7144" marB="0" anchor="ctr">
                    <a:solidFill>
                      <a:schemeClr val="accent5">
                        <a:lumMod val="20000"/>
                        <a:lumOff val="80000"/>
                      </a:schemeClr>
                    </a:solidFill>
                  </a:tcPr>
                </a:tc>
                <a:extLst>
                  <a:ext uri="{0D108BD9-81ED-4DB2-BD59-A6C34878D82A}">
                    <a16:rowId xmlns:a16="http://schemas.microsoft.com/office/drawing/2014/main" val="1803512743"/>
                  </a:ext>
                </a:extLst>
              </a:tr>
              <a:tr h="312051">
                <a:tc>
                  <a:txBody>
                    <a:bodyPr/>
                    <a:lstStyle/>
                    <a:p>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 </a:t>
                      </a: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 </a:t>
                      </a:r>
                    </a:p>
                  </a:txBody>
                  <a:tcPr marL="7144" marR="7144" marT="7144" marB="0" anchor="ctr">
                    <a:solidFill>
                      <a:schemeClr val="accent5">
                        <a:lumMod val="20000"/>
                        <a:lumOff val="80000"/>
                      </a:schemeClr>
                    </a:solidFill>
                  </a:tcPr>
                </a:tc>
                <a:extLst>
                  <a:ext uri="{0D108BD9-81ED-4DB2-BD59-A6C34878D82A}">
                    <a16:rowId xmlns:a16="http://schemas.microsoft.com/office/drawing/2014/main" val="1143501199"/>
                  </a:ext>
                </a:extLst>
              </a:tr>
              <a:tr h="328613">
                <a:tc>
                  <a:txBody>
                    <a:bodyPr/>
                    <a:lstStyle/>
                    <a:p>
                      <a:r>
                        <a:rPr lang="en-US" sz="1100" u="none" strike="noStrike" kern="1200" dirty="0">
                          <a:solidFill>
                            <a:schemeClr val="dk1"/>
                          </a:solidFill>
                          <a:effectLst/>
                          <a:latin typeface="Arial" panose="020B0604020202020204" pitchFamily="34" charset="0"/>
                          <a:ea typeface="+mn-ea"/>
                          <a:cs typeface="Arial" panose="020B0604020202020204" pitchFamily="34" charset="0"/>
                        </a:rPr>
                        <a:t>Total assets</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r>
                        <a:rPr lang="en-US" sz="1100" u="none" strike="noStrike" kern="1200" dirty="0">
                          <a:solidFill>
                            <a:schemeClr val="dk1"/>
                          </a:solidFill>
                          <a:effectLst/>
                          <a:latin typeface="Arial" panose="020B0604020202020204" pitchFamily="34" charset="0"/>
                          <a:ea typeface="+mn-ea"/>
                          <a:cs typeface="Arial" panose="020B0604020202020204" pitchFamily="34" charset="0"/>
                        </a:rPr>
                        <a:t>810</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algn="l" fontAlgn="b"/>
                      <a:r>
                        <a:rPr lang="nl-NL" sz="1100" u="none" strike="noStrike" kern="1200" dirty="0">
                          <a:solidFill>
                            <a:schemeClr val="dk1"/>
                          </a:solidFill>
                          <a:effectLst/>
                          <a:latin typeface="Arial" panose="020B0604020202020204" pitchFamily="34" charset="0"/>
                          <a:ea typeface="+mn-ea"/>
                          <a:cs typeface="Arial" panose="020B0604020202020204" pitchFamily="34" charset="0"/>
                        </a:rPr>
                        <a:t>Total </a:t>
                      </a:r>
                      <a:r>
                        <a:rPr lang="nl-NL" sz="1100" u="none" strike="noStrike" kern="1200" dirty="0" err="1">
                          <a:solidFill>
                            <a:schemeClr val="dk1"/>
                          </a:solidFill>
                          <a:effectLst/>
                          <a:latin typeface="Arial" panose="020B0604020202020204" pitchFamily="34" charset="0"/>
                          <a:ea typeface="+mn-ea"/>
                          <a:cs typeface="Arial" panose="020B0604020202020204" pitchFamily="34" charset="0"/>
                        </a:rPr>
                        <a:t>liabilities</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tc>
                  <a:txBody>
                    <a:bodyPr/>
                    <a:lstStyle/>
                    <a:p>
                      <a:pPr algn="l" fontAlgn="b"/>
                      <a:r>
                        <a:rPr lang="en-US" sz="1100" u="none" strike="noStrike" kern="1200" dirty="0">
                          <a:solidFill>
                            <a:schemeClr val="dk1"/>
                          </a:solidFill>
                          <a:effectLst/>
                          <a:latin typeface="Arial" panose="020B0604020202020204" pitchFamily="34" charset="0"/>
                          <a:ea typeface="+mn-ea"/>
                          <a:cs typeface="Arial" panose="020B0604020202020204" pitchFamily="34" charset="0"/>
                        </a:rPr>
                        <a:t>810</a:t>
                      </a:r>
                      <a:endParaRPr lang="nl-NL" sz="11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144" marR="7144" marT="7144" marB="0" anchor="ctr">
                    <a:solidFill>
                      <a:schemeClr val="accent5">
                        <a:lumMod val="20000"/>
                        <a:lumOff val="80000"/>
                      </a:schemeClr>
                    </a:solidFill>
                  </a:tcPr>
                </a:tc>
                <a:extLst>
                  <a:ext uri="{0D108BD9-81ED-4DB2-BD59-A6C34878D82A}">
                    <a16:rowId xmlns:a16="http://schemas.microsoft.com/office/drawing/2014/main" val="2727316289"/>
                  </a:ext>
                </a:extLst>
              </a:tr>
            </a:tbl>
          </a:graphicData>
        </a:graphic>
      </p:graphicFrame>
    </p:spTree>
    <p:extLst>
      <p:ext uri="{BB962C8B-B14F-4D97-AF65-F5344CB8AC3E}">
        <p14:creationId xmlns:p14="http://schemas.microsoft.com/office/powerpoint/2010/main" val="20289015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15" name="Rectangle 14">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6" name="Rectangle 15">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7" name="Rectangle 16">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8" name="Rectangle 17">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9" name="Rectangle 18">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0" name="Rectangle 19">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36" name="Rectangle 35">
            <a:extLst>
              <a:ext uri="{FF2B5EF4-FFF2-40B4-BE49-F238E27FC236}">
                <a16:creationId xmlns:a16="http://schemas.microsoft.com/office/drawing/2014/main" id="{84B8038B-3D73-463E-BD33-3A5EB2705DA3}"/>
              </a:ext>
            </a:extLst>
          </p:cNvPr>
          <p:cNvSpPr/>
          <p:nvPr/>
        </p:nvSpPr>
        <p:spPr>
          <a:xfrm>
            <a:off x="552315" y="1629085"/>
            <a:ext cx="3467373" cy="490424"/>
          </a:xfrm>
          <a:prstGeom prst="rect">
            <a:avLst/>
          </a:prstGeom>
          <a:solidFill>
            <a:srgbClr val="5FA0CB"/>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275" b="1" kern="0" dirty="0">
                <a:solidFill>
                  <a:prstClr val="white"/>
                </a:solidFill>
                <a:latin typeface="Arial" panose="020B0604020202020204" pitchFamily="34" charset="0"/>
                <a:cs typeface="Arial" panose="020B0604020202020204" pitchFamily="34" charset="0"/>
              </a:rPr>
              <a:t>General payment (monetary) instrument</a:t>
            </a:r>
            <a:endParaRPr lang="id-ID" sz="1275" b="1" kern="0" dirty="0">
              <a:solidFill>
                <a:prstClr val="white"/>
              </a:solidFill>
              <a:latin typeface="Arial" panose="020B0604020202020204" pitchFamily="34" charset="0"/>
              <a:cs typeface="Arial" panose="020B0604020202020204" pitchFamily="34" charset="0"/>
            </a:endParaRPr>
          </a:p>
        </p:txBody>
      </p:sp>
      <p:sp>
        <p:nvSpPr>
          <p:cNvPr id="61" name="Rectangle 60">
            <a:extLst>
              <a:ext uri="{FF2B5EF4-FFF2-40B4-BE49-F238E27FC236}">
                <a16:creationId xmlns:a16="http://schemas.microsoft.com/office/drawing/2014/main" id="{436402CE-A6A6-4AB1-9DB1-71E9B48E452F}"/>
              </a:ext>
            </a:extLst>
          </p:cNvPr>
          <p:cNvSpPr/>
          <p:nvPr/>
        </p:nvSpPr>
        <p:spPr>
          <a:xfrm>
            <a:off x="552315" y="2197179"/>
            <a:ext cx="3467373" cy="32655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14313" indent="-214313">
              <a:buFont typeface="Arial" panose="020B0604020202020204" pitchFamily="34" charset="0"/>
              <a:buChar char="•"/>
            </a:pPr>
            <a:r>
              <a:rPr lang="en-GB" sz="1275" dirty="0">
                <a:solidFill>
                  <a:schemeClr val="accent1">
                    <a:lumMod val="50000"/>
                  </a:schemeClr>
                </a:solidFill>
                <a:latin typeface="Arial" panose="020B0604020202020204" pitchFamily="34" charset="0"/>
                <a:cs typeface="Arial" panose="020B0604020202020204" pitchFamily="34" charset="0"/>
              </a:rPr>
              <a:t>Decentralized digital “currency” created via and on blockchain</a:t>
            </a:r>
          </a:p>
          <a:p>
            <a:pPr marL="214313" indent="-214313">
              <a:buFont typeface="Arial" panose="020B0604020202020204" pitchFamily="34" charset="0"/>
              <a:buChar char="•"/>
            </a:pPr>
            <a:endParaRPr lang="en-GB" sz="1275" dirty="0">
              <a:solidFill>
                <a:schemeClr val="accent1">
                  <a:lumMod val="50000"/>
                </a:schemeClr>
              </a:solidFill>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275" dirty="0">
                <a:solidFill>
                  <a:schemeClr val="accent1">
                    <a:lumMod val="50000"/>
                  </a:schemeClr>
                </a:solidFill>
                <a:latin typeface="Arial" panose="020B0604020202020204" pitchFamily="34" charset="0"/>
                <a:cs typeface="Arial" panose="020B0604020202020204" pitchFamily="34" charset="0"/>
              </a:rPr>
              <a:t>Monetary instruments used as a payment unit (medium of exchange) and value storage</a:t>
            </a:r>
          </a:p>
          <a:p>
            <a:pPr marL="214313" indent="-214313">
              <a:buFont typeface="Arial" panose="020B0604020202020204" pitchFamily="34" charset="0"/>
              <a:buChar char="•"/>
            </a:pPr>
            <a:endParaRPr lang="en-GB" sz="1275" dirty="0">
              <a:solidFill>
                <a:schemeClr val="accent1">
                  <a:lumMod val="50000"/>
                </a:schemeClr>
              </a:solidFill>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275" dirty="0">
                <a:solidFill>
                  <a:schemeClr val="accent1">
                    <a:lumMod val="50000"/>
                  </a:schemeClr>
                </a:solidFill>
                <a:latin typeface="Arial" panose="020B0604020202020204" pitchFamily="34" charset="0"/>
                <a:cs typeface="Arial" panose="020B0604020202020204" pitchFamily="34" charset="0"/>
              </a:rPr>
              <a:t>Not emitted by a central banking authority and give rise to no claims on their issuer</a:t>
            </a:r>
          </a:p>
          <a:p>
            <a:pPr marL="214313" indent="-214313">
              <a:buFont typeface="Arial" panose="020B0604020202020204" pitchFamily="34" charset="0"/>
              <a:buChar char="•"/>
            </a:pPr>
            <a:endParaRPr lang="en-GB" sz="1275" dirty="0">
              <a:solidFill>
                <a:schemeClr val="accent1">
                  <a:lumMod val="50000"/>
                </a:schemeClr>
              </a:solidFill>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US" sz="1275" dirty="0">
                <a:solidFill>
                  <a:schemeClr val="accent1">
                    <a:lumMod val="50000"/>
                  </a:schemeClr>
                </a:solidFill>
                <a:latin typeface="Arial" panose="020B0604020202020204" pitchFamily="34" charset="0"/>
                <a:cs typeface="Arial" panose="020B0604020202020204" pitchFamily="34" charset="0"/>
              </a:rPr>
              <a:t>Can be purchased on exchanges, or directly from other people via marketplaces (OTC)</a:t>
            </a:r>
            <a:endParaRPr lang="en-GB" sz="1275" dirty="0">
              <a:solidFill>
                <a:schemeClr val="accent1">
                  <a:lumMod val="50000"/>
                </a:schemeClr>
              </a:solidFill>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1275" dirty="0">
              <a:solidFill>
                <a:schemeClr val="accent1">
                  <a:lumMod val="50000"/>
                </a:schemeClr>
              </a:solidFill>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275" dirty="0">
                <a:solidFill>
                  <a:schemeClr val="accent1">
                    <a:lumMod val="50000"/>
                  </a:schemeClr>
                </a:solidFill>
                <a:latin typeface="Arial" panose="020B0604020202020204" pitchFamily="34" charset="0"/>
                <a:cs typeface="Arial" panose="020B0604020202020204" pitchFamily="34" charset="0"/>
              </a:rPr>
              <a:t>Payments in cryptocurrencies for real life goods and services are rare, but possible.</a:t>
            </a:r>
          </a:p>
          <a:p>
            <a:endParaRPr lang="en-GB" sz="1275" dirty="0">
              <a:solidFill>
                <a:schemeClr val="accent1">
                  <a:lumMod val="50000"/>
                </a:schemeClr>
              </a:solidFill>
              <a:latin typeface="Arial" panose="020B0604020202020204" pitchFamily="34" charset="0"/>
              <a:cs typeface="Arial" panose="020B0604020202020204" pitchFamily="34" charset="0"/>
            </a:endParaRPr>
          </a:p>
          <a:p>
            <a:endParaRPr lang="en-GB" sz="1275" dirty="0">
              <a:solidFill>
                <a:schemeClr val="accent1">
                  <a:lumMod val="50000"/>
                </a:schemeClr>
              </a:solidFill>
              <a:latin typeface="Arial" panose="020B0604020202020204" pitchFamily="34" charset="0"/>
              <a:cs typeface="Arial" panose="020B0604020202020204" pitchFamily="34" charset="0"/>
            </a:endParaRPr>
          </a:p>
        </p:txBody>
      </p:sp>
      <p:sp>
        <p:nvSpPr>
          <p:cNvPr id="71" name="Rectangle 70">
            <a:extLst>
              <a:ext uri="{FF2B5EF4-FFF2-40B4-BE49-F238E27FC236}">
                <a16:creationId xmlns:a16="http://schemas.microsoft.com/office/drawing/2014/main" id="{73EC5E22-4946-4BE5-A547-F9754259E7DE}"/>
              </a:ext>
            </a:extLst>
          </p:cNvPr>
          <p:cNvSpPr/>
          <p:nvPr/>
        </p:nvSpPr>
        <p:spPr>
          <a:xfrm>
            <a:off x="289778" y="5614941"/>
            <a:ext cx="5806223"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050" dirty="0">
                <a:solidFill>
                  <a:srgbClr val="4472C4">
                    <a:lumMod val="50000"/>
                  </a:srgbClr>
                </a:solidFill>
              </a:rPr>
              <a:t>* Sources: Autonomous NEXT, FINMA, Brooklyn Project, </a:t>
            </a:r>
            <a:r>
              <a:rPr lang="en-GB" sz="1050" dirty="0" err="1">
                <a:solidFill>
                  <a:srgbClr val="4472C4">
                    <a:lumMod val="50000"/>
                  </a:srgbClr>
                </a:solidFill>
              </a:rPr>
              <a:t>CoinMarketCap</a:t>
            </a:r>
            <a:endParaRPr lang="en-GB" sz="1050" dirty="0">
              <a:solidFill>
                <a:srgbClr val="4472C4">
                  <a:lumMod val="50000"/>
                </a:srgbClr>
              </a:solidFill>
            </a:endParaRPr>
          </a:p>
        </p:txBody>
      </p:sp>
      <p:sp>
        <p:nvSpPr>
          <p:cNvPr id="54" name="Rectangle 53">
            <a:extLst>
              <a:ext uri="{FF2B5EF4-FFF2-40B4-BE49-F238E27FC236}">
                <a16:creationId xmlns:a16="http://schemas.microsoft.com/office/drawing/2014/main" id="{CE31D545-36C4-408C-85B4-49B1A766C158}"/>
              </a:ext>
            </a:extLst>
          </p:cNvPr>
          <p:cNvSpPr/>
          <p:nvPr/>
        </p:nvSpPr>
        <p:spPr>
          <a:xfrm>
            <a:off x="4572001" y="1735834"/>
            <a:ext cx="4143375" cy="309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a:solidFill>
                  <a:schemeClr val="accent1">
                    <a:lumMod val="50000"/>
                  </a:schemeClr>
                </a:solidFill>
                <a:latin typeface="Arial" panose="020B0604020202020204" pitchFamily="34" charset="0"/>
                <a:cs typeface="Arial" panose="020B0604020202020204" pitchFamily="34" charset="0"/>
              </a:rPr>
              <a:t>Cryptocurrency Market Capitalization, Aug. 2018  </a:t>
            </a:r>
            <a:endParaRPr lang="x-none" b="1" dirty="0">
              <a:solidFill>
                <a:schemeClr val="accent1">
                  <a:lumMod val="50000"/>
                </a:schemeClr>
              </a:solidFill>
              <a:latin typeface="Arial" panose="020B0604020202020204" pitchFamily="34" charset="0"/>
              <a:cs typeface="Arial" panose="020B0604020202020204" pitchFamily="34" charset="0"/>
            </a:endParaRPr>
          </a:p>
        </p:txBody>
      </p:sp>
      <p:graphicFrame>
        <p:nvGraphicFramePr>
          <p:cNvPr id="63" name="Chart 62"/>
          <p:cNvGraphicFramePr>
            <a:graphicFrameLocks/>
          </p:cNvGraphicFramePr>
          <p:nvPr>
            <p:extLst/>
          </p:nvPr>
        </p:nvGraphicFramePr>
        <p:xfrm>
          <a:off x="4254837" y="2241459"/>
          <a:ext cx="4777703" cy="2881116"/>
        </p:xfrm>
        <a:graphic>
          <a:graphicData uri="http://schemas.openxmlformats.org/drawingml/2006/chart">
            <c:chart xmlns:c="http://schemas.openxmlformats.org/drawingml/2006/chart" xmlns:r="http://schemas.openxmlformats.org/officeDocument/2006/relationships" r:id="rId2"/>
          </a:graphicData>
        </a:graphic>
      </p:graphicFrame>
      <p:sp>
        <p:nvSpPr>
          <p:cNvPr id="22" name="Rectangle 21">
            <a:extLst>
              <a:ext uri="{FF2B5EF4-FFF2-40B4-BE49-F238E27FC236}">
                <a16:creationId xmlns:a16="http://schemas.microsoft.com/office/drawing/2014/main" id="{45361725-CE7A-4260-BCD4-70662EAAC66C}"/>
              </a:ext>
            </a:extLst>
          </p:cNvPr>
          <p:cNvSpPr/>
          <p:nvPr/>
        </p:nvSpPr>
        <p:spPr>
          <a:xfrm>
            <a:off x="465514" y="955866"/>
            <a:ext cx="545730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Cryptocurrencies: new asset class?</a:t>
            </a:r>
          </a:p>
        </p:txBody>
      </p:sp>
      <p:sp>
        <p:nvSpPr>
          <p:cNvPr id="23" name="Rectangle 22">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Tree>
    <p:extLst>
      <p:ext uri="{BB962C8B-B14F-4D97-AF65-F5344CB8AC3E}">
        <p14:creationId xmlns:p14="http://schemas.microsoft.com/office/powerpoint/2010/main" val="141642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3"/>
                                        </p:tgtEl>
                                        <p:attrNameLst>
                                          <p:attrName>style.visibility</p:attrName>
                                        </p:attrNameLst>
                                      </p:cBhvr>
                                      <p:to>
                                        <p:strVal val="visible"/>
                                      </p:to>
                                    </p:set>
                                    <p:animEffect transition="in" filter="fade">
                                      <p:cBhvr>
                                        <p:cTn id="1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Graphic spid="63"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15" name="Rectangle 14">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19" name="Rectangle 18">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Arial" panose="020B0604020202020204" pitchFamily="34" charset="0"/>
                <a:cs typeface="Arial" panose="020B0604020202020204" pitchFamily="34" charset="0"/>
              </a:endParaRPr>
            </a:p>
          </p:txBody>
        </p:sp>
      </p:grpSp>
      <p:pic>
        <p:nvPicPr>
          <p:cNvPr id="4" name="Picture 3">
            <a:extLst>
              <a:ext uri="{FF2B5EF4-FFF2-40B4-BE49-F238E27FC236}">
                <a16:creationId xmlns:a16="http://schemas.microsoft.com/office/drawing/2014/main" id="{8400AF9D-CBD2-44AB-A462-78F7DFEF19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425" y="1963102"/>
            <a:ext cx="4219575" cy="2109788"/>
          </a:xfrm>
          <a:prstGeom prst="rect">
            <a:avLst/>
          </a:prstGeom>
        </p:spPr>
      </p:pic>
      <p:sp>
        <p:nvSpPr>
          <p:cNvPr id="27" name="Rectangle 26">
            <a:extLst>
              <a:ext uri="{FF2B5EF4-FFF2-40B4-BE49-F238E27FC236}">
                <a16:creationId xmlns:a16="http://schemas.microsoft.com/office/drawing/2014/main" id="{CE31D545-36C4-408C-85B4-49B1A766C158}"/>
              </a:ext>
            </a:extLst>
          </p:cNvPr>
          <p:cNvSpPr/>
          <p:nvPr/>
        </p:nvSpPr>
        <p:spPr>
          <a:xfrm>
            <a:off x="352425" y="1574680"/>
            <a:ext cx="3476625" cy="309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accent1">
                    <a:lumMod val="50000"/>
                  </a:schemeClr>
                </a:solidFill>
                <a:latin typeface="Arial" panose="020B0604020202020204" pitchFamily="34" charset="0"/>
                <a:cs typeface="Arial" panose="020B0604020202020204" pitchFamily="34" charset="0"/>
              </a:rPr>
              <a:t>Bitcoin (USD) price, Jan. 2017 – Aug. 2018</a:t>
            </a:r>
            <a:endParaRPr lang="x-none" sz="1200" b="1" dirty="0">
              <a:solidFill>
                <a:schemeClr val="accent1">
                  <a:lumMod val="50000"/>
                </a:schemeClr>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id="{0FF2BD68-20C4-4996-893A-1249E83333CA}"/>
              </a:ext>
            </a:extLst>
          </p:cNvPr>
          <p:cNvSpPr/>
          <p:nvPr/>
        </p:nvSpPr>
        <p:spPr>
          <a:xfrm>
            <a:off x="352425" y="4268664"/>
            <a:ext cx="1743075" cy="1265362"/>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Price volatility</a:t>
            </a:r>
            <a:endParaRPr lang="id-ID" sz="1500" b="1" kern="0" dirty="0">
              <a:solidFill>
                <a:schemeClr val="bg1"/>
              </a:solidFill>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CC2446F2-1AE7-42C6-899B-027B13BCE2F0}"/>
              </a:ext>
            </a:extLst>
          </p:cNvPr>
          <p:cNvSpPr/>
          <p:nvPr/>
        </p:nvSpPr>
        <p:spPr>
          <a:xfrm>
            <a:off x="4724400" y="1603855"/>
            <a:ext cx="1743075" cy="1260074"/>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a:r>
              <a:rPr lang="en-GB" sz="1500" b="1" kern="0">
                <a:solidFill>
                  <a:schemeClr val="bg1"/>
                </a:solidFill>
                <a:latin typeface="Arial" panose="020B0604020202020204" pitchFamily="34" charset="0"/>
                <a:cs typeface="Arial" panose="020B0604020202020204" pitchFamily="34" charset="0"/>
              </a:rPr>
              <a:t>Liquidity</a:t>
            </a:r>
            <a:endParaRPr lang="id-ID" sz="1500" b="1" kern="0" dirty="0">
              <a:solidFill>
                <a:schemeClr val="bg1"/>
              </a:solidFill>
              <a:latin typeface="Arial" panose="020B0604020202020204" pitchFamily="34" charset="0"/>
              <a:cs typeface="Arial" panose="020B0604020202020204" pitchFamily="34" charset="0"/>
            </a:endParaRPr>
          </a:p>
        </p:txBody>
      </p:sp>
      <p:sp>
        <p:nvSpPr>
          <p:cNvPr id="30" name="Rectangle 29">
            <a:extLst>
              <a:ext uri="{FF2B5EF4-FFF2-40B4-BE49-F238E27FC236}">
                <a16:creationId xmlns:a16="http://schemas.microsoft.com/office/drawing/2014/main" id="{BA63794B-92B7-4B11-88A3-C78291F37B65}"/>
              </a:ext>
            </a:extLst>
          </p:cNvPr>
          <p:cNvSpPr/>
          <p:nvPr/>
        </p:nvSpPr>
        <p:spPr>
          <a:xfrm>
            <a:off x="2095500" y="4268664"/>
            <a:ext cx="2381250" cy="1265362"/>
          </a:xfrm>
          <a:prstGeom prst="rect">
            <a:avLst/>
          </a:prstGeom>
          <a:noFill/>
          <a:ln w="12700" cap="flat" cmpd="sng" algn="ctr">
            <a:solidFill>
              <a:srgbClr val="838383"/>
            </a:solidFill>
            <a:prstDash val="solid"/>
            <a:miter lim="800000"/>
          </a:ln>
          <a:effectLst/>
        </p:spPr>
        <p:txBody>
          <a:bodyPr rtlCol="0" anchor="ctr"/>
          <a:lstStyle/>
          <a:p>
            <a:pPr defTabSz="685800" fontAlgn="auto">
              <a:spcBef>
                <a:spcPts val="0"/>
              </a:spcBef>
              <a:spcAft>
                <a:spcPts val="0"/>
              </a:spcAft>
              <a:defRPr/>
            </a:pPr>
            <a:r>
              <a:rPr lang="en-GB" sz="1200" kern="0" dirty="0">
                <a:solidFill>
                  <a:srgbClr val="203864"/>
                </a:solidFill>
                <a:latin typeface="Arial" panose="020B0604020202020204" pitchFamily="34" charset="0"/>
                <a:cs typeface="Arial" panose="020B0604020202020204" pitchFamily="34" charset="0"/>
              </a:rPr>
              <a:t>With some USD 900 in value in early 2017, the price of Bitcoin reached nearly USD 20,000 in Dec. 2017, now trading at around USD 6,300.</a:t>
            </a:r>
            <a:endParaRPr lang="id-ID" sz="1200" kern="0" dirty="0">
              <a:solidFill>
                <a:srgbClr val="203864"/>
              </a:solidFill>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267D9B84-B286-431C-825F-A47C3143558C}"/>
              </a:ext>
            </a:extLst>
          </p:cNvPr>
          <p:cNvSpPr/>
          <p:nvPr/>
        </p:nvSpPr>
        <p:spPr>
          <a:xfrm>
            <a:off x="6467475" y="1603855"/>
            <a:ext cx="2381250" cy="1260074"/>
          </a:xfrm>
          <a:prstGeom prst="rect">
            <a:avLst/>
          </a:prstGeom>
          <a:noFill/>
          <a:ln w="12700" cap="flat" cmpd="sng" algn="ctr">
            <a:solidFill>
              <a:srgbClr val="838383"/>
            </a:solidFill>
            <a:prstDash val="solid"/>
            <a:miter lim="800000"/>
          </a:ln>
          <a:effectLst/>
        </p:spPr>
        <p:txBody>
          <a:bodyPr rtlCol="0" anchor="ctr"/>
          <a:lstStyle/>
          <a:p>
            <a:pPr lvl="0">
              <a:defRPr/>
            </a:pPr>
            <a:r>
              <a:rPr lang="en-GB" sz="1200" kern="0" dirty="0">
                <a:solidFill>
                  <a:srgbClr val="203864"/>
                </a:solidFill>
                <a:latin typeface="Arial" panose="020B0604020202020204" pitchFamily="34" charset="0"/>
                <a:cs typeface="Arial" panose="020B0604020202020204" pitchFamily="34" charset="0"/>
              </a:rPr>
              <a:t>Most popular cryptocurrencies, such as BTC, BCH and LTC can (relatively) easily be converted into other coins or fiat currency, and transferred between users across national borders.</a:t>
            </a:r>
            <a:endParaRPr lang="id-ID" sz="1200" kern="0" dirty="0">
              <a:solidFill>
                <a:srgbClr val="203864"/>
              </a:solidFill>
              <a:latin typeface="Arial" panose="020B06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id="{B3BA4556-0F8B-45E9-9A41-0C57507E8929}"/>
              </a:ext>
            </a:extLst>
          </p:cNvPr>
          <p:cNvSpPr/>
          <p:nvPr/>
        </p:nvSpPr>
        <p:spPr>
          <a:xfrm>
            <a:off x="4724400" y="3107701"/>
            <a:ext cx="1743075" cy="917189"/>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a:r>
              <a:rPr lang="en-GB" sz="1500" b="1" kern="0" dirty="0" err="1">
                <a:solidFill>
                  <a:schemeClr val="bg1"/>
                </a:solidFill>
                <a:latin typeface="Arial" panose="020B0604020202020204" pitchFamily="34" charset="0"/>
                <a:cs typeface="Arial" panose="020B0604020202020204" pitchFamily="34" charset="0"/>
              </a:rPr>
              <a:t>Pseudonymity</a:t>
            </a:r>
            <a:endParaRPr lang="id-ID" sz="1500" b="1" kern="0" dirty="0">
              <a:solidFill>
                <a:schemeClr val="bg1"/>
              </a:solidFill>
              <a:latin typeface="Arial" panose="020B06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id="{131DD9F4-762F-4B98-9C57-48973E80DECA}"/>
              </a:ext>
            </a:extLst>
          </p:cNvPr>
          <p:cNvSpPr/>
          <p:nvPr/>
        </p:nvSpPr>
        <p:spPr>
          <a:xfrm>
            <a:off x="6467475" y="3107701"/>
            <a:ext cx="2381250" cy="917189"/>
          </a:xfrm>
          <a:prstGeom prst="rect">
            <a:avLst/>
          </a:prstGeom>
          <a:noFill/>
          <a:ln w="12700" cap="flat" cmpd="sng" algn="ctr">
            <a:solidFill>
              <a:srgbClr val="838383"/>
            </a:solidFill>
            <a:prstDash val="solid"/>
            <a:miter lim="800000"/>
          </a:ln>
          <a:effectLst/>
        </p:spPr>
        <p:txBody>
          <a:bodyPr rtlCol="0" anchor="ctr"/>
          <a:lstStyle/>
          <a:p>
            <a:pPr lvl="0">
              <a:defRPr/>
            </a:pPr>
            <a:r>
              <a:rPr lang="en-GB" sz="1200" kern="0" dirty="0">
                <a:solidFill>
                  <a:srgbClr val="203864"/>
                </a:solidFill>
                <a:latin typeface="Arial" panose="020B0604020202020204" pitchFamily="34" charset="0"/>
                <a:cs typeface="Arial" panose="020B0604020202020204" pitchFamily="34" charset="0"/>
              </a:rPr>
              <a:t>Blockchains make it possible for a person to store information or engage in transactions without revealing one’s true identity.</a:t>
            </a:r>
            <a:endParaRPr lang="id-ID" sz="1200" kern="0" dirty="0">
              <a:solidFill>
                <a:srgbClr val="203864"/>
              </a:solidFill>
              <a:latin typeface="Arial" panose="020B0604020202020204" pitchFamily="34" charset="0"/>
              <a:cs typeface="Arial" panose="020B0604020202020204" pitchFamily="34" charset="0"/>
            </a:endParaRPr>
          </a:p>
        </p:txBody>
      </p:sp>
      <p:sp>
        <p:nvSpPr>
          <p:cNvPr id="35" name="Rectangle 34">
            <a:extLst>
              <a:ext uri="{FF2B5EF4-FFF2-40B4-BE49-F238E27FC236}">
                <a16:creationId xmlns:a16="http://schemas.microsoft.com/office/drawing/2014/main" id="{3AF56521-1022-4230-901B-FA7720BD5C96}"/>
              </a:ext>
            </a:extLst>
          </p:cNvPr>
          <p:cNvSpPr/>
          <p:nvPr/>
        </p:nvSpPr>
        <p:spPr>
          <a:xfrm>
            <a:off x="4724400" y="4268663"/>
            <a:ext cx="1743075" cy="1265362"/>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a:r>
              <a:rPr lang="en-GB" sz="1500" b="1" kern="0" dirty="0">
                <a:solidFill>
                  <a:schemeClr val="bg1"/>
                </a:solidFill>
                <a:latin typeface="Arial" panose="020B0604020202020204" pitchFamily="34" charset="0"/>
                <a:cs typeface="Arial" panose="020B0604020202020204" pitchFamily="34" charset="0"/>
              </a:rPr>
              <a:t>Security concerns</a:t>
            </a:r>
            <a:endParaRPr lang="id-ID" sz="1500" b="1" kern="0" dirty="0">
              <a:solidFill>
                <a:schemeClr val="bg1"/>
              </a:solidFill>
              <a:latin typeface="Arial" panose="020B0604020202020204" pitchFamily="34" charset="0"/>
              <a:cs typeface="Arial" panose="020B0604020202020204" pitchFamily="34" charset="0"/>
            </a:endParaRPr>
          </a:p>
        </p:txBody>
      </p:sp>
      <p:sp>
        <p:nvSpPr>
          <p:cNvPr id="37" name="Rectangle 36">
            <a:extLst>
              <a:ext uri="{FF2B5EF4-FFF2-40B4-BE49-F238E27FC236}">
                <a16:creationId xmlns:a16="http://schemas.microsoft.com/office/drawing/2014/main" id="{4AFD58E4-F22B-4BE0-92D4-E5911D71305A}"/>
              </a:ext>
            </a:extLst>
          </p:cNvPr>
          <p:cNvSpPr/>
          <p:nvPr/>
        </p:nvSpPr>
        <p:spPr>
          <a:xfrm>
            <a:off x="6467475" y="4268663"/>
            <a:ext cx="2381250" cy="1265362"/>
          </a:xfrm>
          <a:prstGeom prst="rect">
            <a:avLst/>
          </a:prstGeom>
          <a:noFill/>
          <a:ln w="12700" cap="flat" cmpd="sng" algn="ctr">
            <a:solidFill>
              <a:srgbClr val="838383"/>
            </a:solidFill>
            <a:prstDash val="solid"/>
            <a:miter lim="800000"/>
          </a:ln>
          <a:effectLst/>
        </p:spPr>
        <p:txBody>
          <a:bodyPr rtlCol="0" anchor="ctr"/>
          <a:lstStyle/>
          <a:p>
            <a:pPr lvl="0">
              <a:defRPr/>
            </a:pPr>
            <a:r>
              <a:rPr lang="en-GB" sz="1200" kern="0" dirty="0">
                <a:solidFill>
                  <a:srgbClr val="203864"/>
                </a:solidFill>
                <a:latin typeface="Arial" panose="020B0604020202020204" pitchFamily="34" charset="0"/>
                <a:cs typeface="Arial" panose="020B0604020202020204" pitchFamily="34" charset="0"/>
              </a:rPr>
              <a:t>Crypto-businesses are prone to fraud and hacks, as a results of which tokens can be stolen. Difficulty in traceability makes it hard to retrieve the stolen tokens.</a:t>
            </a:r>
            <a:endParaRPr lang="id-ID" sz="1200" kern="0" dirty="0">
              <a:solidFill>
                <a:srgbClr val="203864"/>
              </a:solidFill>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854C34CD-0E5C-4D4B-8190-21419F26C5B0}"/>
              </a:ext>
            </a:extLst>
          </p:cNvPr>
          <p:cNvSpPr/>
          <p:nvPr/>
        </p:nvSpPr>
        <p:spPr>
          <a:xfrm>
            <a:off x="289778" y="5614941"/>
            <a:ext cx="3163035"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050" dirty="0">
                <a:solidFill>
                  <a:srgbClr val="4472C4">
                    <a:lumMod val="50000"/>
                  </a:srgbClr>
                </a:solidFill>
                <a:latin typeface="Arial" panose="020B0604020202020204" pitchFamily="34" charset="0"/>
                <a:cs typeface="Arial" panose="020B0604020202020204" pitchFamily="34" charset="0"/>
              </a:rPr>
              <a:t>* Sources: </a:t>
            </a:r>
            <a:r>
              <a:rPr lang="en-GB" sz="1050" dirty="0" err="1">
                <a:solidFill>
                  <a:srgbClr val="4472C4">
                    <a:lumMod val="50000"/>
                  </a:srgbClr>
                </a:solidFill>
                <a:latin typeface="Arial" panose="020B0604020202020204" pitchFamily="34" charset="0"/>
                <a:cs typeface="Arial" panose="020B0604020202020204" pitchFamily="34" charset="0"/>
              </a:rPr>
              <a:t>Coindesk</a:t>
            </a:r>
            <a:r>
              <a:rPr lang="en-GB" sz="1050" dirty="0">
                <a:solidFill>
                  <a:srgbClr val="4472C4">
                    <a:lumMod val="50000"/>
                  </a:srgbClr>
                </a:solidFill>
                <a:latin typeface="Arial" panose="020B0604020202020204" pitchFamily="34" charset="0"/>
                <a:cs typeface="Arial" panose="020B0604020202020204" pitchFamily="34" charset="0"/>
              </a:rPr>
              <a:t>, De </a:t>
            </a:r>
            <a:r>
              <a:rPr lang="en-GB" sz="1050" dirty="0" err="1">
                <a:solidFill>
                  <a:srgbClr val="4472C4">
                    <a:lumMod val="50000"/>
                  </a:srgbClr>
                </a:solidFill>
                <a:latin typeface="Arial" panose="020B0604020202020204" pitchFamily="34" charset="0"/>
                <a:cs typeface="Arial" panose="020B0604020202020204" pitchFamily="34" charset="0"/>
              </a:rPr>
              <a:t>Filippi</a:t>
            </a:r>
            <a:r>
              <a:rPr lang="en-GB" sz="1050" dirty="0">
                <a:solidFill>
                  <a:srgbClr val="4472C4">
                    <a:lumMod val="50000"/>
                  </a:srgbClr>
                </a:solidFill>
                <a:latin typeface="Arial" panose="020B0604020202020204" pitchFamily="34" charset="0"/>
                <a:cs typeface="Arial" panose="020B0604020202020204" pitchFamily="34" charset="0"/>
              </a:rPr>
              <a:t>/Wright</a:t>
            </a:r>
          </a:p>
        </p:txBody>
      </p:sp>
      <p:sp>
        <p:nvSpPr>
          <p:cNvPr id="22" name="Rectangle 21">
            <a:extLst>
              <a:ext uri="{FF2B5EF4-FFF2-40B4-BE49-F238E27FC236}">
                <a16:creationId xmlns:a16="http://schemas.microsoft.com/office/drawing/2014/main" id="{45361725-CE7A-4260-BCD4-70662EAAC66C}"/>
              </a:ext>
            </a:extLst>
          </p:cNvPr>
          <p:cNvSpPr/>
          <p:nvPr/>
        </p:nvSpPr>
        <p:spPr>
          <a:xfrm>
            <a:off x="465513" y="955866"/>
            <a:ext cx="7349749"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Cryptocurrency: typical characteristics</a:t>
            </a:r>
          </a:p>
        </p:txBody>
      </p:sp>
      <p:sp>
        <p:nvSpPr>
          <p:cNvPr id="23" name="Rectangle 22">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Tree>
    <p:extLst>
      <p:ext uri="{BB962C8B-B14F-4D97-AF65-F5344CB8AC3E}">
        <p14:creationId xmlns:p14="http://schemas.microsoft.com/office/powerpoint/2010/main" val="2239548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5" grpId="0" animBg="1"/>
      <p:bldP spid="3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3" y="955866"/>
            <a:ext cx="7349749"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Valuation and realization of cryptocurrencies</a:t>
            </a:r>
          </a:p>
        </p:txBody>
      </p:sp>
      <p:pic>
        <p:nvPicPr>
          <p:cNvPr id="15" name="Picture 2" descr="ÐÐ°ÑÑÐ¸Ð½ÐºÐ¸ Ð¿Ð¾ Ð·Ð°Ð¿ÑÐ¾ÑÑ Bitcoin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5055" y="1658561"/>
            <a:ext cx="902494" cy="902494"/>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Afbeeldingsresultaat voor ripple png"/>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006305" y="2669250"/>
            <a:ext cx="683419" cy="68341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Afbeeldingsresultaat voor ether png"/>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921246" y="3510657"/>
            <a:ext cx="850109" cy="850109"/>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FEC254B2-96DF-45AC-8889-50D846AF96B7}"/>
              </a:ext>
            </a:extLst>
          </p:cNvPr>
          <p:cNvSpPr/>
          <p:nvPr/>
        </p:nvSpPr>
        <p:spPr>
          <a:xfrm>
            <a:off x="762002" y="1774215"/>
            <a:ext cx="2607352" cy="647962"/>
          </a:xfrm>
          <a:prstGeom prst="rect">
            <a:avLst/>
          </a:prstGeom>
          <a:solidFill>
            <a:srgbClr val="599AC5"/>
          </a:solidFill>
          <a:ln w="12700" cap="flat" cmpd="sng" algn="ctr">
            <a:noFill/>
            <a:prstDash val="solid"/>
            <a:miter lim="800000"/>
          </a:ln>
          <a:effectLst/>
        </p:spPr>
        <p:txBody>
          <a:bodyPr rtlCol="0" anchor="ctr"/>
          <a:lstStyle/>
          <a:p>
            <a:pPr algn="ctr" defTabSz="685800" fontAlgn="auto">
              <a:spcBef>
                <a:spcPts val="0"/>
              </a:spcBef>
              <a:spcAft>
                <a:spcPts val="0"/>
              </a:spcAft>
              <a:defRPr/>
            </a:pPr>
            <a:r>
              <a:rPr lang="en-GB" sz="1500" b="1" kern="0" dirty="0">
                <a:solidFill>
                  <a:prstClr val="white"/>
                </a:solidFill>
                <a:latin typeface="Arial" panose="020B0604020202020204" pitchFamily="34" charset="0"/>
                <a:cs typeface="Arial" panose="020B0604020202020204" pitchFamily="34" charset="0"/>
              </a:rPr>
              <a:t>Private and insolvency law issues</a:t>
            </a:r>
            <a:endParaRPr lang="id-ID" sz="1500" b="1" kern="0" dirty="0">
              <a:solidFill>
                <a:prstClr val="white"/>
              </a:solidFill>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9E3B223A-B10C-4B84-9ABE-EBAEB8FBEEF2}"/>
              </a:ext>
            </a:extLst>
          </p:cNvPr>
          <p:cNvSpPr/>
          <p:nvPr/>
        </p:nvSpPr>
        <p:spPr>
          <a:xfrm>
            <a:off x="3938587" y="1774215"/>
            <a:ext cx="3876675" cy="647962"/>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How to evaluate and sell cryptocurrency?</a:t>
            </a:r>
            <a:endParaRPr lang="id-ID" sz="1500" b="1" kern="0" dirty="0">
              <a:solidFill>
                <a:schemeClr val="bg1"/>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45361725-CE7A-4260-BCD4-70662EAAC66C}"/>
              </a:ext>
            </a:extLst>
          </p:cNvPr>
          <p:cNvSpPr/>
          <p:nvPr/>
        </p:nvSpPr>
        <p:spPr>
          <a:xfrm>
            <a:off x="3938587" y="2561055"/>
            <a:ext cx="3876675" cy="23609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750"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Part of the debtor’s estate? </a:t>
            </a:r>
          </a:p>
          <a:p>
            <a:pPr marL="214313" indent="-214313">
              <a:buFont typeface="Wingdings" panose="05000000000000000000" pitchFamily="2" charset="2"/>
              <a:buChar char="§"/>
            </a:pPr>
            <a:endParaRPr lang="en-US" sz="750"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Debtor has to provide private key to the IP?</a:t>
            </a:r>
          </a:p>
          <a:p>
            <a:pPr marL="214313" indent="-214313">
              <a:buFont typeface="Wingdings" panose="05000000000000000000" pitchFamily="2" charset="2"/>
              <a:buChar char="§"/>
            </a:pPr>
            <a:endParaRPr lang="en-US" sz="750"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Disposal via crypto trading platform, or private sale?</a:t>
            </a:r>
          </a:p>
          <a:p>
            <a:pPr marL="214313" indent="-214313">
              <a:buFont typeface="Wingdings" panose="05000000000000000000" pitchFamily="2" charset="2"/>
              <a:buChar char="§"/>
            </a:pPr>
            <a:endParaRPr lang="en-US" sz="750"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May an IP sell off found Bitcoins at all? </a:t>
            </a:r>
          </a:p>
          <a:p>
            <a:pPr marL="214313" indent="-214313">
              <a:buFont typeface="Wingdings" panose="05000000000000000000" pitchFamily="2" charset="2"/>
              <a:buChar char="§"/>
            </a:pPr>
            <a:endParaRPr lang="en-US" sz="750"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Regulatory and AML issues for IPs?</a:t>
            </a:r>
          </a:p>
          <a:p>
            <a:pPr marL="214313" indent="-214313">
              <a:buFont typeface="Wingdings" panose="05000000000000000000" pitchFamily="2" charset="2"/>
              <a:buChar char="§"/>
            </a:pPr>
            <a:endParaRPr lang="en-US" sz="750"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Timing of sale - Bitcoin as “perishable good” due to extreme price volatility?</a:t>
            </a:r>
          </a:p>
        </p:txBody>
      </p:sp>
      <p:sp>
        <p:nvSpPr>
          <p:cNvPr id="26" name="Arrow: Right 1">
            <a:extLst>
              <a:ext uri="{FF2B5EF4-FFF2-40B4-BE49-F238E27FC236}">
                <a16:creationId xmlns:a16="http://schemas.microsoft.com/office/drawing/2014/main" id="{F2CD7DE7-D531-4C4F-A115-344E53BE6B5F}"/>
              </a:ext>
            </a:extLst>
          </p:cNvPr>
          <p:cNvSpPr/>
          <p:nvPr/>
        </p:nvSpPr>
        <p:spPr>
          <a:xfrm>
            <a:off x="3453302" y="1855822"/>
            <a:ext cx="405492" cy="484748"/>
          </a:xfrm>
          <a:prstGeom prst="rightArrow">
            <a:avLst/>
          </a:prstGeom>
          <a:solidFill>
            <a:schemeClr val="bg2">
              <a:lumMod val="50000"/>
              <a:alpha val="75000"/>
            </a:schemeClr>
          </a:solidFill>
          <a:ln w="12700" cap="flat" cmpd="sng" algn="ctr">
            <a:noFill/>
            <a:prstDash val="solid"/>
            <a:miter lim="800000"/>
          </a:ln>
          <a:effectLst/>
        </p:spPr>
        <p:txBody>
          <a:bodyPr rtlCol="0" anchor="ctr"/>
          <a:lstStyle/>
          <a:p>
            <a:pPr algn="ctr"/>
            <a:endParaRPr lang="x-none" sz="1500" b="1" kern="0">
              <a:solidFill>
                <a:schemeClr val="bg1"/>
              </a:solidFill>
              <a:latin typeface="Arial" panose="020B0604020202020204" pitchFamily="34" charset="0"/>
              <a:cs typeface="Arial" panose="020B0604020202020204" pitchFamily="34" charset="0"/>
            </a:endParaRPr>
          </a:p>
        </p:txBody>
      </p:sp>
      <p:pic>
        <p:nvPicPr>
          <p:cNvPr id="9224" name="Picture 8" descr="ÐÐ°ÑÑÐ¸Ð½ÐºÐ¸ Ð¿Ð¾ Ð·Ð°Ð¿ÑÐ¾ÑÑ stellar pn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917949" y="4623539"/>
            <a:ext cx="879599" cy="879599"/>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131DD9F4-762F-4B98-9C57-48973E80DECA}"/>
              </a:ext>
            </a:extLst>
          </p:cNvPr>
          <p:cNvSpPr/>
          <p:nvPr/>
        </p:nvSpPr>
        <p:spPr>
          <a:xfrm>
            <a:off x="762000" y="3859944"/>
            <a:ext cx="2607352" cy="1101002"/>
          </a:xfrm>
          <a:prstGeom prst="rect">
            <a:avLst/>
          </a:prstGeom>
          <a:noFill/>
          <a:ln w="12700" cap="flat" cmpd="sng" algn="ctr">
            <a:noFill/>
            <a:prstDash val="solid"/>
            <a:miter lim="800000"/>
          </a:ln>
          <a:effectLst/>
        </p:spPr>
        <p:txBody>
          <a:bodyPr rtlCol="0" anchor="ctr"/>
          <a:lstStyle/>
          <a:p>
            <a:pPr lvl="0">
              <a:defRPr/>
            </a:pPr>
            <a:r>
              <a:rPr lang="en-US" sz="1200" kern="0" dirty="0">
                <a:solidFill>
                  <a:srgbClr val="203864"/>
                </a:solidFill>
                <a:latin typeface="Arial" panose="020B0604020202020204" pitchFamily="34" charset="0"/>
                <a:cs typeface="Arial" panose="020B0604020202020204" pitchFamily="34" charset="0"/>
              </a:rPr>
              <a:t>Courts in Russia and the Netherlands have recently recognized property rights over cryptocurrencies and considered them to be a part of the insolvency estate.*</a:t>
            </a:r>
            <a:endParaRPr lang="id-ID" sz="1200" kern="0" dirty="0">
              <a:solidFill>
                <a:srgbClr val="203864"/>
              </a:solidFill>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0DED140C-CC36-4EBB-814A-D189FE758C90}"/>
              </a:ext>
            </a:extLst>
          </p:cNvPr>
          <p:cNvSpPr/>
          <p:nvPr/>
        </p:nvSpPr>
        <p:spPr>
          <a:xfrm>
            <a:off x="704484" y="5576639"/>
            <a:ext cx="3163035"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050" dirty="0">
                <a:solidFill>
                  <a:srgbClr val="4472C4">
                    <a:lumMod val="50000"/>
                  </a:srgbClr>
                </a:solidFill>
                <a:latin typeface="Arial" panose="020B0604020202020204" pitchFamily="34" charset="0"/>
                <a:cs typeface="Arial" panose="020B0604020202020204" pitchFamily="34" charset="0"/>
              </a:rPr>
              <a:t>* </a:t>
            </a:r>
            <a:r>
              <a:rPr lang="en-GB" sz="1050" i="1" dirty="0">
                <a:solidFill>
                  <a:srgbClr val="4472C4">
                    <a:lumMod val="50000"/>
                  </a:srgbClr>
                </a:solidFill>
                <a:latin typeface="Arial" panose="020B0604020202020204" pitchFamily="34" charset="0"/>
                <a:cs typeface="Arial" panose="020B0604020202020204" pitchFamily="34" charset="0"/>
              </a:rPr>
              <a:t>See</a:t>
            </a:r>
            <a:r>
              <a:rPr lang="en-GB" sz="1050" dirty="0">
                <a:solidFill>
                  <a:srgbClr val="4472C4">
                    <a:lumMod val="50000"/>
                  </a:srgbClr>
                </a:solidFill>
                <a:latin typeface="Arial" panose="020B0604020202020204" pitchFamily="34" charset="0"/>
                <a:cs typeface="Arial" panose="020B0604020202020204" pitchFamily="34" charset="0"/>
              </a:rPr>
              <a:t> INSOL Europe Inside Story from May 2018.</a:t>
            </a:r>
          </a:p>
        </p:txBody>
      </p:sp>
      <p:sp>
        <p:nvSpPr>
          <p:cNvPr id="21" name="Arrow: Right 1">
            <a:extLst>
              <a:ext uri="{FF2B5EF4-FFF2-40B4-BE49-F238E27FC236}">
                <a16:creationId xmlns:a16="http://schemas.microsoft.com/office/drawing/2014/main" id="{F2CD7DE7-D531-4C4F-A115-344E53BE6B5F}"/>
              </a:ext>
            </a:extLst>
          </p:cNvPr>
          <p:cNvSpPr/>
          <p:nvPr/>
        </p:nvSpPr>
        <p:spPr>
          <a:xfrm rot="5400000">
            <a:off x="1862930" y="2464567"/>
            <a:ext cx="405492" cy="484748"/>
          </a:xfrm>
          <a:prstGeom prst="rightArrow">
            <a:avLst/>
          </a:prstGeom>
          <a:solidFill>
            <a:schemeClr val="bg2">
              <a:lumMod val="50000"/>
              <a:alpha val="75000"/>
            </a:schemeClr>
          </a:solidFill>
          <a:ln w="12700" cap="flat" cmpd="sng" algn="ctr">
            <a:noFill/>
            <a:prstDash val="solid"/>
            <a:miter lim="800000"/>
          </a:ln>
          <a:effectLst/>
        </p:spPr>
        <p:txBody>
          <a:bodyPr rtlCol="0" anchor="ctr"/>
          <a:lstStyle/>
          <a:p>
            <a:pPr algn="ctr"/>
            <a:endParaRPr lang="x-none" sz="1500" b="1" kern="0">
              <a:solidFill>
                <a:schemeClr val="bg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9E3B223A-B10C-4B84-9ABE-EBAEB8FBEEF2}"/>
              </a:ext>
            </a:extLst>
          </p:cNvPr>
          <p:cNvSpPr/>
          <p:nvPr/>
        </p:nvSpPr>
        <p:spPr>
          <a:xfrm>
            <a:off x="761999" y="2977431"/>
            <a:ext cx="2607352" cy="647962"/>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Property rights over cryptocurrencies </a:t>
            </a:r>
            <a:endParaRPr lang="id-ID" sz="1500"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350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00"/>
                                        <p:tgtEl>
                                          <p:spTgt spid="2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down)">
                                      <p:cBhvr>
                                        <p:cTn id="23" dur="5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animBg="1"/>
      <p:bldP spid="28" grpId="0"/>
      <p:bldP spid="21" grpId="0" animBg="1"/>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
        <p:nvSpPr>
          <p:cNvPr id="17" name="Rectangle 16">
            <a:extLst>
              <a:ext uri="{FF2B5EF4-FFF2-40B4-BE49-F238E27FC236}">
                <a16:creationId xmlns:a16="http://schemas.microsoft.com/office/drawing/2014/main" id="{5CEB321B-593E-4523-88BE-3C0B0CD4B2AE}"/>
              </a:ext>
            </a:extLst>
          </p:cNvPr>
          <p:cNvSpPr/>
          <p:nvPr/>
        </p:nvSpPr>
        <p:spPr>
          <a:xfrm>
            <a:off x="1" y="850106"/>
            <a:ext cx="2076449" cy="5067300"/>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endParaRPr lang="id-ID" sz="1500" b="1" kern="0" dirty="0">
              <a:solidFill>
                <a:schemeClr val="bg1"/>
              </a:solidFill>
              <a:latin typeface="Calibri" panose="020F0502020204030204"/>
              <a:cs typeface="+mn-cs"/>
            </a:endParaRP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pic>
        <p:nvPicPr>
          <p:cNvPr id="18" name="Picture 2" descr="Afbeeldingsresultaat voor hands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0770" y="3601058"/>
            <a:ext cx="2993231" cy="197167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45361725-CE7A-4260-BCD4-70662EAAC66C}"/>
              </a:ext>
            </a:extLst>
          </p:cNvPr>
          <p:cNvSpPr/>
          <p:nvPr/>
        </p:nvSpPr>
        <p:spPr>
          <a:xfrm>
            <a:off x="1" y="1120042"/>
            <a:ext cx="2076450"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625" b="1" dirty="0">
                <a:solidFill>
                  <a:schemeClr val="bg1"/>
                </a:solidFill>
                <a:latin typeface="Arial" panose="020B0604020202020204" pitchFamily="34" charset="0"/>
                <a:cs typeface="Arial" panose="020B0604020202020204" pitchFamily="34" charset="0"/>
              </a:rPr>
              <a:t>Poll</a:t>
            </a:r>
          </a:p>
        </p:txBody>
      </p:sp>
      <p:sp>
        <p:nvSpPr>
          <p:cNvPr id="20" name="Rectangle 19">
            <a:extLst>
              <a:ext uri="{FF2B5EF4-FFF2-40B4-BE49-F238E27FC236}">
                <a16:creationId xmlns:a16="http://schemas.microsoft.com/office/drawing/2014/main" id="{45361725-CE7A-4260-BCD4-70662EAAC66C}"/>
              </a:ext>
            </a:extLst>
          </p:cNvPr>
          <p:cNvSpPr/>
          <p:nvPr/>
        </p:nvSpPr>
        <p:spPr>
          <a:xfrm>
            <a:off x="4297136" y="1507506"/>
            <a:ext cx="4722497"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250" b="1" dirty="0">
                <a:solidFill>
                  <a:srgbClr val="203864"/>
                </a:solidFill>
                <a:latin typeface="Arial" panose="020B0604020202020204" pitchFamily="34" charset="0"/>
                <a:cs typeface="Arial" panose="020B0604020202020204" pitchFamily="34" charset="0"/>
              </a:rPr>
              <a:t>What would you do as an administrator of an insolvent debtor who owns 10 Bitcoins?</a:t>
            </a:r>
            <a:endParaRPr lang="en-GB" sz="2250" b="1" dirty="0">
              <a:solidFill>
                <a:srgbClr val="203864"/>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5CEB321B-593E-4523-88BE-3C0B0CD4B2AE}"/>
              </a:ext>
            </a:extLst>
          </p:cNvPr>
          <p:cNvSpPr/>
          <p:nvPr/>
        </p:nvSpPr>
        <p:spPr>
          <a:xfrm>
            <a:off x="5965032" y="2534980"/>
            <a:ext cx="2543175" cy="747805"/>
          </a:xfrm>
          <a:prstGeom prst="rect">
            <a:avLst/>
          </a:prstGeom>
          <a:solidFill>
            <a:srgbClr val="599AC5"/>
          </a:solidFill>
          <a:ln w="12700" cap="flat" cmpd="sng" algn="ctr">
            <a:solidFill>
              <a:srgbClr val="5FA0CB"/>
            </a:solidFill>
            <a:prstDash val="solid"/>
            <a:miter lim="800000"/>
          </a:ln>
          <a:effectLst/>
        </p:spPr>
        <p:txBody>
          <a:bodyPr rtlCol="0" anchor="ctr"/>
          <a:lstStyle/>
          <a:p>
            <a:pPr lvl="0" algn="ctr">
              <a:defRPr/>
            </a:pPr>
            <a:r>
              <a:rPr lang="en-US" sz="1275" b="1" kern="0" dirty="0">
                <a:solidFill>
                  <a:schemeClr val="bg1"/>
                </a:solidFill>
                <a:latin typeface="Arial" panose="020B0604020202020204" pitchFamily="34" charset="0"/>
                <a:cs typeface="Arial" panose="020B0604020202020204" pitchFamily="34" charset="0"/>
              </a:rPr>
              <a:t>Immediately put them up for sale on a crypto trading platform</a:t>
            </a:r>
            <a:endParaRPr lang="id-ID" sz="1275" b="1" kern="0" dirty="0">
              <a:solidFill>
                <a:schemeClr val="bg1"/>
              </a:solidFill>
              <a:latin typeface="Arial" panose="020B0604020202020204" pitchFamily="34" charset="0"/>
              <a:cs typeface="Arial" panose="020B0604020202020204" pitchFamily="34" charset="0"/>
            </a:endParaRPr>
          </a:p>
        </p:txBody>
      </p:sp>
      <p:sp>
        <p:nvSpPr>
          <p:cNvPr id="21" name="Rectangle 20">
            <a:extLst>
              <a:ext uri="{FF2B5EF4-FFF2-40B4-BE49-F238E27FC236}">
                <a16:creationId xmlns:a16="http://schemas.microsoft.com/office/drawing/2014/main" id="{5CEB321B-593E-4523-88BE-3C0B0CD4B2AE}"/>
              </a:ext>
            </a:extLst>
          </p:cNvPr>
          <p:cNvSpPr/>
          <p:nvPr/>
        </p:nvSpPr>
        <p:spPr>
          <a:xfrm>
            <a:off x="5965032" y="4317440"/>
            <a:ext cx="2543175" cy="746077"/>
          </a:xfrm>
          <a:prstGeom prst="rect">
            <a:avLst/>
          </a:prstGeom>
          <a:solidFill>
            <a:srgbClr val="599AC5"/>
          </a:solidFill>
          <a:ln w="12700" cap="flat" cmpd="sng" algn="ctr">
            <a:solidFill>
              <a:srgbClr val="5FA0CB"/>
            </a:solidFill>
            <a:prstDash val="solid"/>
            <a:miter lim="800000"/>
          </a:ln>
          <a:effectLst/>
        </p:spPr>
        <p:txBody>
          <a:bodyPr rtlCol="0" anchor="ctr"/>
          <a:lstStyle/>
          <a:p>
            <a:pPr lvl="0" algn="ctr">
              <a:defRPr/>
            </a:pPr>
            <a:r>
              <a:rPr lang="en-US" sz="1275" b="1" kern="0" dirty="0">
                <a:solidFill>
                  <a:schemeClr val="bg1"/>
                </a:solidFill>
                <a:latin typeface="Arial" panose="020B0604020202020204" pitchFamily="34" charset="0"/>
                <a:cs typeface="Arial" panose="020B0604020202020204" pitchFamily="34" charset="0"/>
              </a:rPr>
              <a:t>Give up on a sale, as there are too many risks</a:t>
            </a:r>
            <a:endParaRPr lang="id-ID" sz="1275" b="1" kern="0" dirty="0">
              <a:solidFill>
                <a:schemeClr val="bg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5CEB321B-593E-4523-88BE-3C0B0CD4B2AE}"/>
              </a:ext>
            </a:extLst>
          </p:cNvPr>
          <p:cNvSpPr/>
          <p:nvPr/>
        </p:nvSpPr>
        <p:spPr>
          <a:xfrm>
            <a:off x="5965032" y="3426210"/>
            <a:ext cx="2543175" cy="747804"/>
          </a:xfrm>
          <a:prstGeom prst="rect">
            <a:avLst/>
          </a:prstGeom>
          <a:solidFill>
            <a:srgbClr val="599AC5"/>
          </a:solidFill>
          <a:ln w="12700" cap="flat" cmpd="sng" algn="ctr">
            <a:solidFill>
              <a:srgbClr val="5FA0CB"/>
            </a:solidFill>
            <a:prstDash val="solid"/>
            <a:miter lim="800000"/>
          </a:ln>
          <a:effectLst/>
        </p:spPr>
        <p:txBody>
          <a:bodyPr rtlCol="0" anchor="ctr"/>
          <a:lstStyle/>
          <a:p>
            <a:pPr lvl="0" algn="ctr">
              <a:defRPr/>
            </a:pPr>
            <a:r>
              <a:rPr lang="en-US" sz="1275" b="1" kern="0" dirty="0">
                <a:solidFill>
                  <a:schemeClr val="bg1"/>
                </a:solidFill>
                <a:latin typeface="Arial" panose="020B0604020202020204" pitchFamily="34" charset="0"/>
                <a:cs typeface="Arial" panose="020B0604020202020204" pitchFamily="34" charset="0"/>
              </a:rPr>
              <a:t>Wait, who knows maybe the price will go up</a:t>
            </a:r>
            <a:endParaRPr lang="id-ID" sz="1275"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5949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361725-CE7A-4260-BCD4-70662EAAC66C}"/>
              </a:ext>
            </a:extLst>
          </p:cNvPr>
          <p:cNvSpPr/>
          <p:nvPr/>
        </p:nvSpPr>
        <p:spPr>
          <a:xfrm>
            <a:off x="465514" y="955866"/>
            <a:ext cx="827571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Traceability and uncovering fraudulent transactions</a:t>
            </a:r>
          </a:p>
        </p:txBody>
      </p:sp>
      <p:pic>
        <p:nvPicPr>
          <p:cNvPr id="13" name="Picture 12"/>
          <p:cNvPicPr>
            <a:picLocks noChangeAspect="1"/>
          </p:cNvPicPr>
          <p:nvPr/>
        </p:nvPicPr>
        <p:blipFill>
          <a:blip r:embed="rId2"/>
          <a:stretch>
            <a:fillRect/>
          </a:stretch>
        </p:blipFill>
        <p:spPr>
          <a:xfrm>
            <a:off x="345668" y="1590280"/>
            <a:ext cx="6270266" cy="3000770"/>
          </a:xfrm>
          <a:prstGeom prst="rect">
            <a:avLst/>
          </a:prstGeom>
        </p:spPr>
      </p:pic>
      <p:sp>
        <p:nvSpPr>
          <p:cNvPr id="14" name="Rectangle 13">
            <a:extLst>
              <a:ext uri="{FF2B5EF4-FFF2-40B4-BE49-F238E27FC236}">
                <a16:creationId xmlns:a16="http://schemas.microsoft.com/office/drawing/2014/main" id="{45361725-CE7A-4260-BCD4-70662EAAC66C}"/>
              </a:ext>
            </a:extLst>
          </p:cNvPr>
          <p:cNvSpPr/>
          <p:nvPr/>
        </p:nvSpPr>
        <p:spPr>
          <a:xfrm>
            <a:off x="4103915" y="4393237"/>
            <a:ext cx="4692425" cy="1179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Digital (crypto) assets: traceable by design?</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Traceability of non-disclosed assets</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Uncovering fraudulent transactions</a:t>
            </a:r>
          </a:p>
        </p:txBody>
      </p:sp>
      <p:sp>
        <p:nvSpPr>
          <p:cNvPr id="15" name="Rectangle 14">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16" name="Group 15">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17" name="Rectangle 16">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8" name="Rectangle 17">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9" name="Rectangle 18">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0" name="Rectangle 19">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1" name="Rectangle 20">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2" name="Rectangle 21">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23" name="Rectangle 22">
            <a:extLst>
              <a:ext uri="{FF2B5EF4-FFF2-40B4-BE49-F238E27FC236}">
                <a16:creationId xmlns:a16="http://schemas.microsoft.com/office/drawing/2014/main" id="{45361725-CE7A-4260-BCD4-70662EAAC66C}"/>
              </a:ext>
            </a:extLst>
          </p:cNvPr>
          <p:cNvSpPr/>
          <p:nvPr/>
        </p:nvSpPr>
        <p:spPr>
          <a:xfrm>
            <a:off x="4103915" y="3051241"/>
            <a:ext cx="4637313" cy="1296194"/>
          </a:xfrm>
          <a:prstGeom prst="rect">
            <a:avLst/>
          </a:prstGeom>
          <a:noFill/>
          <a:ln>
            <a:solidFill>
              <a:srgbClr val="5FA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275" i="1" dirty="0">
                <a:solidFill>
                  <a:srgbClr val="4472C4">
                    <a:lumMod val="50000"/>
                  </a:srgbClr>
                </a:solidFill>
                <a:latin typeface="Arial" panose="020B0604020202020204" pitchFamily="34" charset="0"/>
                <a:cs typeface="Arial" panose="020B0604020202020204" pitchFamily="34" charset="0"/>
              </a:rPr>
              <a:t>“What we want is fully anonymous, ultra-low transaction cost. If we get that going, the banks will become the obsolete dinosaurs they deserve to become.”</a:t>
            </a:r>
          </a:p>
          <a:p>
            <a:pPr lvl="0"/>
            <a:endParaRPr lang="en-US" sz="1275" dirty="0">
              <a:solidFill>
                <a:srgbClr val="4472C4">
                  <a:lumMod val="50000"/>
                </a:srgbClr>
              </a:solidFill>
              <a:latin typeface="Arial" panose="020B0604020202020204" pitchFamily="34" charset="0"/>
              <a:cs typeface="Arial" panose="020B0604020202020204" pitchFamily="34" charset="0"/>
            </a:endParaRPr>
          </a:p>
          <a:p>
            <a:pPr lvl="0"/>
            <a:r>
              <a:rPr lang="en-US" sz="1275" dirty="0">
                <a:solidFill>
                  <a:srgbClr val="4472C4">
                    <a:lumMod val="50000"/>
                  </a:srgbClr>
                </a:solidFill>
                <a:latin typeface="Arial" panose="020B0604020202020204" pitchFamily="34" charset="0"/>
                <a:cs typeface="Arial" panose="020B0604020202020204" pitchFamily="34" charset="0"/>
              </a:rPr>
              <a:t>Adam Back (inventor of </a:t>
            </a:r>
            <a:r>
              <a:rPr lang="en-US" sz="1275" dirty="0" err="1">
                <a:solidFill>
                  <a:srgbClr val="4472C4">
                    <a:lumMod val="50000"/>
                  </a:srgbClr>
                </a:solidFill>
                <a:latin typeface="Arial" panose="020B0604020202020204" pitchFamily="34" charset="0"/>
                <a:cs typeface="Arial" panose="020B0604020202020204" pitchFamily="34" charset="0"/>
              </a:rPr>
              <a:t>Hashcash</a:t>
            </a:r>
            <a:r>
              <a:rPr lang="en-US" sz="1275" dirty="0">
                <a:solidFill>
                  <a:srgbClr val="4472C4">
                    <a:lumMod val="50000"/>
                  </a:srgbClr>
                </a:solidFill>
                <a:latin typeface="Arial" panose="020B0604020202020204" pitchFamily="34" charset="0"/>
                <a:cs typeface="Arial" panose="020B0604020202020204" pitchFamily="34" charset="0"/>
              </a:rPr>
              <a:t>, a precursor to Bitcoin)</a:t>
            </a:r>
          </a:p>
        </p:txBody>
      </p:sp>
      <p:pic>
        <p:nvPicPr>
          <p:cNvPr id="10244" name="Picture 4" descr="ÐÐ°ÑÑÐ¸Ð½ÐºÐ¸ Ð¿Ð¾ Ð·Ð°Ð¿ÑÐ¾ÑÑ traceabil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9909" y="1318970"/>
            <a:ext cx="2931320" cy="129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759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4" y="955866"/>
            <a:ext cx="827571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Regulatory and legal considerations</a:t>
            </a:r>
          </a:p>
        </p:txBody>
      </p:sp>
      <p:pic>
        <p:nvPicPr>
          <p:cNvPr id="13" name="Picture 12"/>
          <p:cNvPicPr>
            <a:picLocks noChangeAspect="1"/>
          </p:cNvPicPr>
          <p:nvPr/>
        </p:nvPicPr>
        <p:blipFill>
          <a:blip r:embed="rId2"/>
          <a:stretch>
            <a:fillRect/>
          </a:stretch>
        </p:blipFill>
        <p:spPr>
          <a:xfrm>
            <a:off x="869742" y="1470743"/>
            <a:ext cx="7404518" cy="4105371"/>
          </a:xfrm>
          <a:prstGeom prst="rect">
            <a:avLst/>
          </a:prstGeom>
        </p:spPr>
      </p:pic>
      <p:sp>
        <p:nvSpPr>
          <p:cNvPr id="14" name="Rectangle 13">
            <a:extLst>
              <a:ext uri="{FF2B5EF4-FFF2-40B4-BE49-F238E27FC236}">
                <a16:creationId xmlns:a16="http://schemas.microsoft.com/office/drawing/2014/main" id="{73EC5E22-4946-4BE5-A547-F9754259E7DE}"/>
              </a:ext>
            </a:extLst>
          </p:cNvPr>
          <p:cNvSpPr/>
          <p:nvPr/>
        </p:nvSpPr>
        <p:spPr>
          <a:xfrm>
            <a:off x="289777" y="5614941"/>
            <a:ext cx="7139723"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825" dirty="0">
                <a:solidFill>
                  <a:srgbClr val="4472C4">
                    <a:lumMod val="50000"/>
                  </a:srgbClr>
                </a:solidFill>
                <a:latin typeface="Arial" panose="020B0604020202020204" pitchFamily="34" charset="0"/>
                <a:cs typeface="Arial" panose="020B0604020202020204" pitchFamily="34" charset="0"/>
              </a:rPr>
              <a:t>* </a:t>
            </a:r>
            <a:r>
              <a:rPr lang="en-US" sz="825" dirty="0">
                <a:solidFill>
                  <a:srgbClr val="4472C4">
                    <a:lumMod val="50000"/>
                  </a:srgbClr>
                </a:solidFill>
                <a:latin typeface="Arial" panose="020B0604020202020204" pitchFamily="34" charset="0"/>
                <a:cs typeface="Arial" panose="020B0604020202020204" pitchFamily="34" charset="0"/>
              </a:rPr>
              <a:t>Source(s): Autonomous NEXT, using analysis from Bloomberg, as of March 19th, 2018, Thomson Reuters, Latham &amp; Watkins LLP</a:t>
            </a:r>
            <a:endParaRPr lang="en-GB" sz="825" dirty="0">
              <a:solidFill>
                <a:srgbClr val="4472C4">
                  <a:lumMod val="50000"/>
                </a:srgbClr>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73EC5E22-4946-4BE5-A547-F9754259E7DE}"/>
              </a:ext>
            </a:extLst>
          </p:cNvPr>
          <p:cNvSpPr/>
          <p:nvPr/>
        </p:nvSpPr>
        <p:spPr>
          <a:xfrm>
            <a:off x="6405563" y="1470743"/>
            <a:ext cx="2428874"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900" dirty="0">
                <a:solidFill>
                  <a:srgbClr val="4472C4">
                    <a:lumMod val="50000"/>
                  </a:srgbClr>
                </a:solidFill>
                <a:latin typeface="Arial" panose="020B0604020202020204" pitchFamily="34" charset="0"/>
                <a:cs typeface="Arial" panose="020B0604020202020204" pitchFamily="34" charset="0"/>
              </a:rPr>
              <a:t>* </a:t>
            </a:r>
            <a:r>
              <a:rPr lang="en-US" sz="900" dirty="0">
                <a:solidFill>
                  <a:srgbClr val="4472C4">
                    <a:lumMod val="50000"/>
                  </a:srgbClr>
                </a:solidFill>
                <a:latin typeface="Arial" panose="020B0604020202020204" pitchFamily="34" charset="0"/>
                <a:cs typeface="Arial" panose="020B0604020202020204" pitchFamily="34" charset="0"/>
              </a:rPr>
              <a:t>Global Crypto Temperature at a Glance</a:t>
            </a:r>
            <a:endParaRPr lang="en-GB" sz="900" dirty="0">
              <a:solidFill>
                <a:srgbClr val="4472C4">
                  <a:lumMod val="50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4527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361725-CE7A-4260-BCD4-70662EAAC66C}"/>
              </a:ext>
            </a:extLst>
          </p:cNvPr>
          <p:cNvSpPr/>
          <p:nvPr/>
        </p:nvSpPr>
        <p:spPr>
          <a:xfrm>
            <a:off x="465514" y="955866"/>
            <a:ext cx="827571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Cutting Edge Ltd. – self-governed company?</a:t>
            </a:r>
          </a:p>
        </p:txBody>
      </p:sp>
      <p:sp>
        <p:nvSpPr>
          <p:cNvPr id="15" name="Rectangle 14">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16" name="Group 15">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17" name="Rectangle 16">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8" name="Rectangle 17">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9" name="Rectangle 18">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0" name="Rectangle 19">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1" name="Rectangle 20">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22" name="Rectangle 21">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24" name="Rectangle 23">
            <a:extLst>
              <a:ext uri="{FF2B5EF4-FFF2-40B4-BE49-F238E27FC236}">
                <a16:creationId xmlns:a16="http://schemas.microsoft.com/office/drawing/2014/main" id="{9E3B223A-B10C-4B84-9ABE-EBAEB8FBEEF2}"/>
              </a:ext>
            </a:extLst>
          </p:cNvPr>
          <p:cNvSpPr/>
          <p:nvPr/>
        </p:nvSpPr>
        <p:spPr>
          <a:xfrm>
            <a:off x="465513" y="1683675"/>
            <a:ext cx="3871913" cy="674197"/>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875" b="1" kern="0" dirty="0">
                <a:solidFill>
                  <a:schemeClr val="bg1"/>
                </a:solidFill>
                <a:latin typeface="Arial" panose="020B0604020202020204" pitchFamily="34" charset="0"/>
                <a:cs typeface="Arial" panose="020B0604020202020204" pitchFamily="34" charset="0"/>
              </a:rPr>
              <a:t>Cutting Edge Ltd. p</a:t>
            </a:r>
            <a:r>
              <a:rPr lang="en-GB" sz="1875" b="1" kern="0" dirty="0" err="1">
                <a:solidFill>
                  <a:schemeClr val="bg1"/>
                </a:solidFill>
                <a:latin typeface="Arial" panose="020B0604020202020204" pitchFamily="34" charset="0"/>
                <a:cs typeface="Arial" panose="020B0604020202020204" pitchFamily="34" charset="0"/>
              </a:rPr>
              <a:t>ost</a:t>
            </a:r>
            <a:r>
              <a:rPr lang="en-GB" sz="1875" b="1" kern="0" dirty="0">
                <a:solidFill>
                  <a:schemeClr val="bg1"/>
                </a:solidFill>
                <a:latin typeface="Arial" panose="020B0604020202020204" pitchFamily="34" charset="0"/>
                <a:cs typeface="Arial" panose="020B0604020202020204" pitchFamily="34" charset="0"/>
              </a:rPr>
              <a:t> filing</a:t>
            </a:r>
            <a:endParaRPr lang="id-ID" sz="1875" b="1" kern="0" dirty="0">
              <a:solidFill>
                <a:schemeClr val="bg1"/>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45361725-CE7A-4260-BCD4-70662EAAC66C}"/>
              </a:ext>
            </a:extLst>
          </p:cNvPr>
          <p:cNvSpPr/>
          <p:nvPr/>
        </p:nvSpPr>
        <p:spPr>
          <a:xfrm>
            <a:off x="465513" y="2357872"/>
            <a:ext cx="3871913" cy="32295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7175" indent="-257175">
              <a:buFont typeface="Wingdings" panose="05000000000000000000" pitchFamily="2" charset="2"/>
              <a:buChar char="§"/>
            </a:pPr>
            <a:r>
              <a:rPr lang="en-GB" sz="1425" dirty="0">
                <a:solidFill>
                  <a:srgbClr val="203864"/>
                </a:solidFill>
                <a:latin typeface="Arial" panose="020B0604020202020204" pitchFamily="34" charset="0"/>
                <a:cs typeface="Arial" panose="020B0604020202020204" pitchFamily="34" charset="0"/>
              </a:rPr>
              <a:t>In October the court imposed a stay on individual enforcement actions and a moratorium on disposition of insolvency estate;</a:t>
            </a:r>
          </a:p>
          <a:p>
            <a:pPr marL="257175" indent="-257175">
              <a:buFont typeface="Wingdings" panose="05000000000000000000" pitchFamily="2" charset="2"/>
              <a:buChar char="§"/>
            </a:pPr>
            <a:endParaRPr lang="en-GB" sz="1425"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425" dirty="0">
                <a:solidFill>
                  <a:srgbClr val="203864"/>
                </a:solidFill>
                <a:latin typeface="Arial" panose="020B0604020202020204" pitchFamily="34" charset="0"/>
                <a:cs typeface="Arial" panose="020B0604020202020204" pitchFamily="34" charset="0"/>
              </a:rPr>
              <a:t>IP appointed and director’s powers ceased;</a:t>
            </a:r>
          </a:p>
          <a:p>
            <a:pPr marL="257175" indent="-257175">
              <a:buFont typeface="Wingdings" panose="05000000000000000000" pitchFamily="2" charset="2"/>
              <a:buChar char="§"/>
            </a:pPr>
            <a:endParaRPr lang="en-GB" sz="1425"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425" dirty="0">
                <a:solidFill>
                  <a:srgbClr val="203864"/>
                </a:solidFill>
                <a:latin typeface="Arial" panose="020B0604020202020204" pitchFamily="34" charset="0"/>
                <a:cs typeface="Arial" panose="020B0604020202020204" pitchFamily="34" charset="0"/>
              </a:rPr>
              <a:t>Despite the stay, CEL continued trading in cryptocurrencies, buying and selling them;</a:t>
            </a:r>
          </a:p>
          <a:p>
            <a:pPr marL="257175" indent="-257175">
              <a:buFont typeface="Wingdings" panose="05000000000000000000" pitchFamily="2" charset="2"/>
              <a:buChar char="§"/>
            </a:pPr>
            <a:endParaRPr lang="en-GB" sz="1425" dirty="0">
              <a:solidFill>
                <a:srgbClr val="203864"/>
              </a:solidFill>
              <a:latin typeface="Arial" panose="020B0604020202020204" pitchFamily="34" charset="0"/>
              <a:cs typeface="Arial" panose="020B0604020202020204" pitchFamily="34" charset="0"/>
            </a:endParaRPr>
          </a:p>
          <a:p>
            <a:pPr marL="257175" indent="-257175">
              <a:buFont typeface="Wingdings" panose="05000000000000000000" pitchFamily="2" charset="2"/>
              <a:buChar char="§"/>
            </a:pPr>
            <a:r>
              <a:rPr lang="en-GB" sz="1425" dirty="0">
                <a:solidFill>
                  <a:srgbClr val="203864"/>
                </a:solidFill>
                <a:latin typeface="Arial" panose="020B0604020202020204" pitchFamily="34" charset="0"/>
                <a:cs typeface="Arial" panose="020B0604020202020204" pitchFamily="34" charset="0"/>
              </a:rPr>
              <a:t>Ex-director claimed that transactions were self-enforcing and he could not stop them.</a:t>
            </a:r>
            <a:endParaRPr lang="en-GB" sz="1500" dirty="0">
              <a:solidFill>
                <a:srgbClr val="203864"/>
              </a:solidFill>
              <a:latin typeface="Arial" panose="020B0604020202020204" pitchFamily="34" charset="0"/>
              <a:cs typeface="Arial" panose="020B0604020202020204" pitchFamily="34" charset="0"/>
            </a:endParaRPr>
          </a:p>
        </p:txBody>
      </p:sp>
      <p:pic>
        <p:nvPicPr>
          <p:cNvPr id="15362" name="Picture 2" descr="Person Holding Black P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7426" y="1683673"/>
            <a:ext cx="4204947" cy="3204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5929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4" y="955866"/>
            <a:ext cx="8275715"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Smart contracts: challenges for IPs</a:t>
            </a:r>
          </a:p>
        </p:txBody>
      </p:sp>
      <p:sp>
        <p:nvSpPr>
          <p:cNvPr id="13" name="Rectangle 12">
            <a:extLst>
              <a:ext uri="{FF2B5EF4-FFF2-40B4-BE49-F238E27FC236}">
                <a16:creationId xmlns:a16="http://schemas.microsoft.com/office/drawing/2014/main" id="{CB3DC23D-70BB-4F90-B9BB-2D12E2B5B3B1}"/>
              </a:ext>
            </a:extLst>
          </p:cNvPr>
          <p:cNvSpPr/>
          <p:nvPr/>
        </p:nvSpPr>
        <p:spPr>
          <a:xfrm>
            <a:off x="352425" y="2085975"/>
            <a:ext cx="4219575" cy="3310619"/>
          </a:xfrm>
          <a:prstGeom prst="rect">
            <a:avLst/>
          </a:prstGeom>
          <a:noFill/>
          <a:ln>
            <a:solidFill>
              <a:srgbClr val="5FA0C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1275" dirty="0">
                <a:solidFill>
                  <a:schemeClr val="accent1">
                    <a:lumMod val="50000"/>
                  </a:schemeClr>
                </a:solidFill>
                <a:latin typeface="Arial" panose="020B0604020202020204" pitchFamily="34" charset="0"/>
                <a:cs typeface="Arial" panose="020B0604020202020204" pitchFamily="34" charset="0"/>
              </a:rPr>
              <a:t>Programmable contracts that are defined by program code and which are then automatically implemented and executed (often via a blockchain).</a:t>
            </a:r>
          </a:p>
          <a:p>
            <a:pPr algn="just"/>
            <a:endParaRPr lang="en-US" sz="1275" dirty="0">
              <a:solidFill>
                <a:schemeClr val="accent1">
                  <a:lumMod val="50000"/>
                </a:schemeClr>
              </a:solidFill>
              <a:latin typeface="Arial" panose="020B0604020202020204" pitchFamily="34" charset="0"/>
              <a:cs typeface="Arial" panose="020B0604020202020204" pitchFamily="34" charset="0"/>
            </a:endParaRPr>
          </a:p>
          <a:p>
            <a:pPr algn="just"/>
            <a:r>
              <a:rPr lang="en-US" sz="1275" dirty="0">
                <a:solidFill>
                  <a:schemeClr val="accent1">
                    <a:lumMod val="50000"/>
                  </a:schemeClr>
                </a:solidFill>
                <a:latin typeface="Arial" panose="020B0604020202020204" pitchFamily="34" charset="0"/>
                <a:cs typeface="Arial" panose="020B0604020202020204" pitchFamily="34" charset="0"/>
              </a:rPr>
              <a:t>The </a:t>
            </a:r>
            <a:r>
              <a:rPr lang="en-US" sz="1275" b="1" dirty="0">
                <a:solidFill>
                  <a:schemeClr val="accent1">
                    <a:lumMod val="50000"/>
                  </a:schemeClr>
                </a:solidFill>
                <a:latin typeface="Arial" panose="020B0604020202020204" pitchFamily="34" charset="0"/>
                <a:cs typeface="Arial" panose="020B0604020202020204" pitchFamily="34" charset="0"/>
              </a:rPr>
              <a:t>“immutable and unstoppable”</a:t>
            </a:r>
            <a:r>
              <a:rPr lang="en-US" sz="1275" dirty="0">
                <a:solidFill>
                  <a:schemeClr val="accent1">
                    <a:lumMod val="50000"/>
                  </a:schemeClr>
                </a:solidFill>
                <a:latin typeface="Arial" panose="020B0604020202020204" pitchFamily="34" charset="0"/>
                <a:cs typeface="Arial" panose="020B0604020202020204" pitchFamily="34" charset="0"/>
              </a:rPr>
              <a:t> force of smart contracts enables them to be “their own trustee”:</a:t>
            </a:r>
          </a:p>
          <a:p>
            <a:pPr algn="just"/>
            <a:endParaRPr lang="en-US" sz="1275" dirty="0">
              <a:solidFill>
                <a:schemeClr val="accent1">
                  <a:lumMod val="50000"/>
                </a:schemeClr>
              </a:solidFill>
              <a:latin typeface="Arial" panose="020B0604020202020204" pitchFamily="34" charset="0"/>
              <a:cs typeface="Arial" panose="020B0604020202020204" pitchFamily="34" charset="0"/>
            </a:endParaRPr>
          </a:p>
          <a:p>
            <a:pPr algn="just"/>
            <a:r>
              <a:rPr lang="en-US" sz="1275" dirty="0">
                <a:solidFill>
                  <a:schemeClr val="accent1">
                    <a:lumMod val="50000"/>
                  </a:schemeClr>
                </a:solidFill>
                <a:latin typeface="Arial" panose="020B0604020202020204" pitchFamily="34" charset="0"/>
                <a:cs typeface="Arial" panose="020B0604020202020204" pitchFamily="34" charset="0"/>
              </a:rPr>
              <a:t>At specific points in time, smart contracts automatically check conditions which are defined in advance. They can thus automatically determine, for example, whether a transaction will be executed or rescinded.</a:t>
            </a:r>
          </a:p>
          <a:p>
            <a:pPr algn="just"/>
            <a:endParaRPr lang="en-US" sz="1275" dirty="0">
              <a:solidFill>
                <a:schemeClr val="accent1">
                  <a:lumMod val="50000"/>
                </a:schemeClr>
              </a:solidFill>
              <a:latin typeface="Arial" panose="020B0604020202020204" pitchFamily="34" charset="0"/>
              <a:cs typeface="Arial" panose="020B0604020202020204" pitchFamily="34" charset="0"/>
            </a:endParaRPr>
          </a:p>
          <a:p>
            <a:pPr algn="just"/>
            <a:r>
              <a:rPr lang="en-US" sz="1275" dirty="0">
                <a:solidFill>
                  <a:schemeClr val="accent1">
                    <a:lumMod val="50000"/>
                  </a:schemeClr>
                </a:solidFill>
                <a:latin typeface="Arial" panose="020B0604020202020204" pitchFamily="34" charset="0"/>
                <a:cs typeface="Arial" panose="020B0604020202020204" pitchFamily="34" charset="0"/>
              </a:rPr>
              <a:t>The risks associated with smart contracts primarily have to do with the lack of a central entity which can take corrective action against any intentional or unintentional misconduct. </a:t>
            </a:r>
          </a:p>
          <a:p>
            <a:pPr algn="just"/>
            <a:endParaRPr lang="x-none" sz="1275" dirty="0">
              <a:solidFill>
                <a:schemeClr val="accent1">
                  <a:lumMod val="50000"/>
                </a:schemeClr>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5CEB321B-593E-4523-88BE-3C0B0CD4B2AE}"/>
              </a:ext>
            </a:extLst>
          </p:cNvPr>
          <p:cNvSpPr/>
          <p:nvPr/>
        </p:nvSpPr>
        <p:spPr>
          <a:xfrm>
            <a:off x="352425" y="1668954"/>
            <a:ext cx="4219576" cy="417022"/>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What are smart contracts?</a:t>
            </a:r>
            <a:endParaRPr lang="id-ID" sz="1500" b="1" kern="0"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9E3B223A-B10C-4B84-9ABE-EBAEB8FBEEF2}"/>
              </a:ext>
            </a:extLst>
          </p:cNvPr>
          <p:cNvSpPr/>
          <p:nvPr/>
        </p:nvSpPr>
        <p:spPr>
          <a:xfrm>
            <a:off x="4883406" y="1668954"/>
            <a:ext cx="3876675" cy="417022"/>
          </a:xfrm>
          <a:prstGeom prst="rect">
            <a:avLst/>
          </a:prstGeom>
          <a:solidFill>
            <a:schemeClr val="tx1">
              <a:lumMod val="65000"/>
              <a:lumOff val="35000"/>
              <a:alpha val="75000"/>
            </a:schemeClr>
          </a:solidFill>
          <a:ln w="12700" cap="flat" cmpd="sng" algn="ctr">
            <a:solidFill>
              <a:srgbClr val="838383"/>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Insolvency rules</a:t>
            </a:r>
            <a:endParaRPr lang="id-ID" sz="1500" b="1" kern="0" dirty="0">
              <a:solidFill>
                <a:schemeClr val="bg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45361725-CE7A-4260-BCD4-70662EAAC66C}"/>
              </a:ext>
            </a:extLst>
          </p:cNvPr>
          <p:cNvSpPr/>
          <p:nvPr/>
        </p:nvSpPr>
        <p:spPr>
          <a:xfrm>
            <a:off x="4883405" y="2131776"/>
            <a:ext cx="3827825" cy="3180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Stay on enforcement actions and moratorium on asset realization?</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Avoidance actions / preference law suits.</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Reversal of smart contracts?</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Discharge of debt? What if it is technically not possible due to the smart contract‘s code?</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Directors’ liability for violation of a moratorium?</a:t>
            </a:r>
          </a:p>
          <a:p>
            <a:pPr marL="214313" indent="-214313">
              <a:buFont typeface="Wingdings" panose="05000000000000000000" pitchFamily="2" charset="2"/>
              <a:buChar char="§"/>
            </a:pPr>
            <a:endParaRPr lang="en-US" sz="1275" dirty="0">
              <a:solidFill>
                <a:srgbClr val="4472C4">
                  <a:lumMod val="50000"/>
                </a:srgbClr>
              </a:solidFill>
              <a:latin typeface="Arial" panose="020B0604020202020204" pitchFamily="34" charset="0"/>
              <a:cs typeface="Arial" panose="020B0604020202020204" pitchFamily="34" charset="0"/>
            </a:endParaRPr>
          </a:p>
          <a:p>
            <a:pPr marL="214313" indent="-214313">
              <a:buFont typeface="Wingdings" panose="05000000000000000000" pitchFamily="2" charset="2"/>
              <a:buChar char="§"/>
            </a:pPr>
            <a:r>
              <a:rPr lang="en-US" sz="1275" dirty="0">
                <a:solidFill>
                  <a:srgbClr val="4472C4">
                    <a:lumMod val="50000"/>
                  </a:srgbClr>
                </a:solidFill>
                <a:latin typeface="Arial" panose="020B0604020202020204" pitchFamily="34" charset="0"/>
                <a:cs typeface="Arial" panose="020B0604020202020204" pitchFamily="34" charset="0"/>
              </a:rPr>
              <a:t>Do we need to rethink bankruptcy and insolvency law in this new space?</a:t>
            </a:r>
          </a:p>
          <a:p>
            <a:pPr marL="214313" indent="-214313">
              <a:buFont typeface="Wingdings" panose="05000000000000000000" pitchFamily="2" charset="2"/>
              <a:buChar char="§"/>
            </a:pPr>
            <a:endParaRPr lang="en-GB" sz="1275" dirty="0">
              <a:solidFill>
                <a:srgbClr val="4472C4">
                  <a:lumMod val="50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40358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
        <p:nvSpPr>
          <p:cNvPr id="17" name="Rectangle 16">
            <a:extLst>
              <a:ext uri="{FF2B5EF4-FFF2-40B4-BE49-F238E27FC236}">
                <a16:creationId xmlns:a16="http://schemas.microsoft.com/office/drawing/2014/main" id="{5CEB321B-593E-4523-88BE-3C0B0CD4B2AE}"/>
              </a:ext>
            </a:extLst>
          </p:cNvPr>
          <p:cNvSpPr/>
          <p:nvPr/>
        </p:nvSpPr>
        <p:spPr>
          <a:xfrm>
            <a:off x="1" y="857250"/>
            <a:ext cx="2076449" cy="5067300"/>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endParaRPr lang="id-ID" sz="1500" b="1" kern="0" dirty="0">
              <a:solidFill>
                <a:schemeClr val="bg1"/>
              </a:solidFill>
              <a:latin typeface="Calibri" panose="020F0502020204030204"/>
              <a:cs typeface="+mn-cs"/>
            </a:endParaRP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pic>
        <p:nvPicPr>
          <p:cNvPr id="18" name="Picture 2" descr="Afbeeldingsresultaat voor hands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0770" y="3601058"/>
            <a:ext cx="2993231" cy="197167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45361725-CE7A-4260-BCD4-70662EAAC66C}"/>
              </a:ext>
            </a:extLst>
          </p:cNvPr>
          <p:cNvSpPr/>
          <p:nvPr/>
        </p:nvSpPr>
        <p:spPr>
          <a:xfrm>
            <a:off x="1" y="1120042"/>
            <a:ext cx="2076450"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625" b="1" dirty="0">
                <a:solidFill>
                  <a:schemeClr val="bg1"/>
                </a:solidFill>
                <a:latin typeface="Arial" panose="020B0604020202020204" pitchFamily="34" charset="0"/>
                <a:cs typeface="Arial" panose="020B0604020202020204" pitchFamily="34" charset="0"/>
              </a:rPr>
              <a:t>Poll</a:t>
            </a:r>
          </a:p>
        </p:txBody>
      </p:sp>
      <p:sp>
        <p:nvSpPr>
          <p:cNvPr id="20" name="Rectangle 19">
            <a:extLst>
              <a:ext uri="{FF2B5EF4-FFF2-40B4-BE49-F238E27FC236}">
                <a16:creationId xmlns:a16="http://schemas.microsoft.com/office/drawing/2014/main" id="{45361725-CE7A-4260-BCD4-70662EAAC66C}"/>
              </a:ext>
            </a:extLst>
          </p:cNvPr>
          <p:cNvSpPr/>
          <p:nvPr/>
        </p:nvSpPr>
        <p:spPr>
          <a:xfrm>
            <a:off x="4218555" y="1478931"/>
            <a:ext cx="4722497"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250" b="1" dirty="0">
                <a:solidFill>
                  <a:srgbClr val="203864"/>
                </a:solidFill>
                <a:latin typeface="Arial" panose="020B0604020202020204" pitchFamily="34" charset="0"/>
                <a:cs typeface="Arial" panose="020B0604020202020204" pitchFamily="34" charset="0"/>
              </a:rPr>
              <a:t>Would you agree to be paid in Bitcoin for your services?</a:t>
            </a:r>
          </a:p>
        </p:txBody>
      </p:sp>
      <p:sp>
        <p:nvSpPr>
          <p:cNvPr id="16" name="Rectangle 15">
            <a:extLst>
              <a:ext uri="{FF2B5EF4-FFF2-40B4-BE49-F238E27FC236}">
                <a16:creationId xmlns:a16="http://schemas.microsoft.com/office/drawing/2014/main" id="{5CEB321B-593E-4523-88BE-3C0B0CD4B2AE}"/>
              </a:ext>
            </a:extLst>
          </p:cNvPr>
          <p:cNvSpPr/>
          <p:nvPr/>
        </p:nvSpPr>
        <p:spPr>
          <a:xfrm>
            <a:off x="6471633" y="2305064"/>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Why not?</a:t>
            </a:r>
            <a:endParaRPr lang="id-ID" sz="1500" b="1" kern="0" dirty="0">
              <a:solidFill>
                <a:schemeClr val="bg1"/>
              </a:solidFill>
              <a:latin typeface="Arial" panose="020B0604020202020204" pitchFamily="34" charset="0"/>
              <a:cs typeface="Arial" panose="020B0604020202020204" pitchFamily="34" charset="0"/>
            </a:endParaRPr>
          </a:p>
        </p:txBody>
      </p:sp>
      <p:sp>
        <p:nvSpPr>
          <p:cNvPr id="21" name="Rectangle 20">
            <a:extLst>
              <a:ext uri="{FF2B5EF4-FFF2-40B4-BE49-F238E27FC236}">
                <a16:creationId xmlns:a16="http://schemas.microsoft.com/office/drawing/2014/main" id="{5CEB321B-593E-4523-88BE-3C0B0CD4B2AE}"/>
              </a:ext>
            </a:extLst>
          </p:cNvPr>
          <p:cNvSpPr/>
          <p:nvPr/>
        </p:nvSpPr>
        <p:spPr>
          <a:xfrm>
            <a:off x="6471633" y="3114992"/>
            <a:ext cx="1793686" cy="561273"/>
          </a:xfrm>
          <a:prstGeom prst="rect">
            <a:avLst/>
          </a:prstGeom>
          <a:solidFill>
            <a:srgbClr val="599AC5"/>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r>
              <a:rPr lang="en-GB" sz="1500" b="1" kern="0" dirty="0">
                <a:solidFill>
                  <a:schemeClr val="bg1"/>
                </a:solidFill>
                <a:latin typeface="Arial" panose="020B0604020202020204" pitchFamily="34" charset="0"/>
                <a:cs typeface="Arial" panose="020B0604020202020204" pitchFamily="34" charset="0"/>
              </a:rPr>
              <a:t>No way!</a:t>
            </a:r>
            <a:endParaRPr lang="id-ID" sz="1500" b="1" kern="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9296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sp>
        <p:nvSpPr>
          <p:cNvPr id="12" name="Rectangle 11">
            <a:extLst>
              <a:ext uri="{FF2B5EF4-FFF2-40B4-BE49-F238E27FC236}">
                <a16:creationId xmlns:a16="http://schemas.microsoft.com/office/drawing/2014/main" id="{45361725-CE7A-4260-BCD4-70662EAAC66C}"/>
              </a:ext>
            </a:extLst>
          </p:cNvPr>
          <p:cNvSpPr/>
          <p:nvPr/>
        </p:nvSpPr>
        <p:spPr>
          <a:xfrm>
            <a:off x="465514" y="955866"/>
            <a:ext cx="8275715" cy="8872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250" b="1" dirty="0">
                <a:solidFill>
                  <a:srgbClr val="203864"/>
                </a:solidFill>
                <a:latin typeface="Arial" panose="020B0604020202020204" pitchFamily="34" charset="0"/>
                <a:cs typeface="Arial" panose="020B0604020202020204" pitchFamily="34" charset="0"/>
              </a:rPr>
              <a:t>From bust to boom: how 50 Cent became an accidental bitcoin millionaire </a:t>
            </a:r>
            <a:endParaRPr lang="en-GB" sz="2250" b="1" dirty="0">
              <a:solidFill>
                <a:srgbClr val="203864"/>
              </a:solidFill>
              <a:latin typeface="Arial" panose="020B0604020202020204" pitchFamily="34" charset="0"/>
              <a:cs typeface="Arial" panose="020B060402020202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8114" y="1792138"/>
            <a:ext cx="6241886" cy="3745131"/>
          </a:xfrm>
          <a:prstGeom prst="rect">
            <a:avLst/>
          </a:prstGeom>
        </p:spPr>
      </p:pic>
      <p:sp>
        <p:nvSpPr>
          <p:cNvPr id="15" name="Rectangle 14">
            <a:extLst>
              <a:ext uri="{FF2B5EF4-FFF2-40B4-BE49-F238E27FC236}">
                <a16:creationId xmlns:a16="http://schemas.microsoft.com/office/drawing/2014/main" id="{73EC5E22-4946-4BE5-A547-F9754259E7DE}"/>
              </a:ext>
            </a:extLst>
          </p:cNvPr>
          <p:cNvSpPr/>
          <p:nvPr/>
        </p:nvSpPr>
        <p:spPr>
          <a:xfrm>
            <a:off x="289777" y="5614941"/>
            <a:ext cx="7139723" cy="231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825" dirty="0">
                <a:solidFill>
                  <a:srgbClr val="4472C4">
                    <a:lumMod val="50000"/>
                  </a:srgbClr>
                </a:solidFill>
                <a:latin typeface="Arial" panose="020B0604020202020204" pitchFamily="34" charset="0"/>
                <a:cs typeface="Arial" panose="020B0604020202020204" pitchFamily="34" charset="0"/>
              </a:rPr>
              <a:t>* </a:t>
            </a:r>
            <a:r>
              <a:rPr lang="en-US" sz="825" dirty="0">
                <a:solidFill>
                  <a:srgbClr val="4472C4">
                    <a:lumMod val="50000"/>
                  </a:srgbClr>
                </a:solidFill>
                <a:latin typeface="Arial" panose="020B0604020202020204" pitchFamily="34" charset="0"/>
                <a:cs typeface="Arial" panose="020B0604020202020204" pitchFamily="34" charset="0"/>
              </a:rPr>
              <a:t>Source: The Guardian, 24 January 2018.</a:t>
            </a:r>
            <a:endParaRPr lang="en-GB" sz="825" dirty="0">
              <a:solidFill>
                <a:srgbClr val="4472C4">
                  <a:lumMod val="50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09596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5361725-CE7A-4260-BCD4-70662EAAC66C}"/>
              </a:ext>
            </a:extLst>
          </p:cNvPr>
          <p:cNvSpPr/>
          <p:nvPr/>
        </p:nvSpPr>
        <p:spPr>
          <a:xfrm>
            <a:off x="7086603" y="5572733"/>
            <a:ext cx="1990723" cy="306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900" dirty="0">
                <a:solidFill>
                  <a:srgbClr val="203864"/>
                </a:solidFill>
                <a:latin typeface="Arial" panose="020B0604020202020204" pitchFamily="34" charset="0"/>
                <a:cs typeface="Arial" panose="020B0604020202020204" pitchFamily="34" charset="0"/>
              </a:rPr>
              <a:t>6 October 2018, Athens</a:t>
            </a:r>
          </a:p>
        </p:txBody>
      </p:sp>
      <p:sp>
        <p:nvSpPr>
          <p:cNvPr id="13" name="Rectangle 12">
            <a:extLst>
              <a:ext uri="{FF2B5EF4-FFF2-40B4-BE49-F238E27FC236}">
                <a16:creationId xmlns:a16="http://schemas.microsoft.com/office/drawing/2014/main" id="{5CEB321B-593E-4523-88BE-3C0B0CD4B2AE}"/>
              </a:ext>
            </a:extLst>
          </p:cNvPr>
          <p:cNvSpPr/>
          <p:nvPr/>
        </p:nvSpPr>
        <p:spPr>
          <a:xfrm>
            <a:off x="1" y="857250"/>
            <a:ext cx="2076449" cy="5067300"/>
          </a:xfrm>
          <a:prstGeom prst="rect">
            <a:avLst/>
          </a:prstGeom>
          <a:solidFill>
            <a:srgbClr val="2980B9">
              <a:alpha val="75000"/>
            </a:srgbClr>
          </a:solidFill>
          <a:ln w="12700" cap="flat" cmpd="sng" algn="ctr">
            <a:solidFill>
              <a:srgbClr val="5FA0CB"/>
            </a:solidFill>
            <a:prstDash val="solid"/>
            <a:miter lim="800000"/>
          </a:ln>
          <a:effectLst/>
        </p:spPr>
        <p:txBody>
          <a:bodyPr rtlCol="0" anchor="ctr"/>
          <a:lstStyle/>
          <a:p>
            <a:pPr algn="ctr" defTabSz="685800" fontAlgn="auto">
              <a:spcBef>
                <a:spcPts val="0"/>
              </a:spcBef>
              <a:spcAft>
                <a:spcPts val="0"/>
              </a:spcAft>
              <a:defRPr/>
            </a:pPr>
            <a:endParaRPr lang="id-ID" sz="1500" b="1" kern="0" dirty="0">
              <a:solidFill>
                <a:schemeClr val="bg1"/>
              </a:solidFill>
              <a:latin typeface="Calibri" panose="020F0502020204030204"/>
              <a:cs typeface="+mn-cs"/>
            </a:endParaRPr>
          </a:p>
        </p:txBody>
      </p:sp>
      <p:grpSp>
        <p:nvGrpSpPr>
          <p:cNvPr id="5" name="Group 4">
            <a:extLst>
              <a:ext uri="{FF2B5EF4-FFF2-40B4-BE49-F238E27FC236}">
                <a16:creationId xmlns:a16="http://schemas.microsoft.com/office/drawing/2014/main" id="{28E31786-0ADC-407F-ACB1-0D247A264BBD}"/>
              </a:ext>
            </a:extLst>
          </p:cNvPr>
          <p:cNvGrpSpPr/>
          <p:nvPr/>
        </p:nvGrpSpPr>
        <p:grpSpPr>
          <a:xfrm>
            <a:off x="3" y="5924550"/>
            <a:ext cx="9143998" cy="76200"/>
            <a:chOff x="2" y="2110197"/>
            <a:chExt cx="12191999" cy="134339"/>
          </a:xfrm>
        </p:grpSpPr>
        <p:sp>
          <p:nvSpPr>
            <p:cNvPr id="6" name="Rectangle 5">
              <a:extLst>
                <a:ext uri="{FF2B5EF4-FFF2-40B4-BE49-F238E27FC236}">
                  <a16:creationId xmlns:a16="http://schemas.microsoft.com/office/drawing/2014/main" id="{60A1A19C-0D8B-426E-98F5-04A74F634E20}"/>
                </a:ext>
              </a:extLst>
            </p:cNvPr>
            <p:cNvSpPr/>
            <p:nvPr/>
          </p:nvSpPr>
          <p:spPr>
            <a:xfrm rot="16200000">
              <a:off x="2980836" y="1161370"/>
              <a:ext cx="134333" cy="2032000"/>
            </a:xfrm>
            <a:prstGeom prst="rect">
              <a:avLst/>
            </a:prstGeom>
            <a:solidFill>
              <a:srgbClr val="1F608B">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7" name="Rectangle 6">
              <a:extLst>
                <a:ext uri="{FF2B5EF4-FFF2-40B4-BE49-F238E27FC236}">
                  <a16:creationId xmlns:a16="http://schemas.microsoft.com/office/drawing/2014/main" id="{A378C715-5BCE-4EC1-AC71-177BA8534A49}"/>
                </a:ext>
              </a:extLst>
            </p:cNvPr>
            <p:cNvSpPr/>
            <p:nvPr/>
          </p:nvSpPr>
          <p:spPr>
            <a:xfrm rot="16200000">
              <a:off x="5012835" y="1161369"/>
              <a:ext cx="134333" cy="2032000"/>
            </a:xfrm>
            <a:prstGeom prst="rect">
              <a:avLst/>
            </a:prstGeom>
            <a:solidFill>
              <a:srgbClr val="2980B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8" name="Rectangle 7">
              <a:extLst>
                <a:ext uri="{FF2B5EF4-FFF2-40B4-BE49-F238E27FC236}">
                  <a16:creationId xmlns:a16="http://schemas.microsoft.com/office/drawing/2014/main" id="{F692A38A-C86D-4A62-AEB0-9A2C080A4AE8}"/>
                </a:ext>
              </a:extLst>
            </p:cNvPr>
            <p:cNvSpPr/>
            <p:nvPr/>
          </p:nvSpPr>
          <p:spPr>
            <a:xfrm rot="16200000">
              <a:off x="7044834" y="1161369"/>
              <a:ext cx="134335" cy="2032000"/>
            </a:xfrm>
            <a:prstGeom prst="rect">
              <a:avLst/>
            </a:prstGeom>
            <a:solidFill>
              <a:srgbClr val="4098D4">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9" name="Rectangle 8">
              <a:extLst>
                <a:ext uri="{FF2B5EF4-FFF2-40B4-BE49-F238E27FC236}">
                  <a16:creationId xmlns:a16="http://schemas.microsoft.com/office/drawing/2014/main" id="{A6234517-071C-430A-ABB8-95D007DDDAE7}"/>
                </a:ext>
              </a:extLst>
            </p:cNvPr>
            <p:cNvSpPr/>
            <p:nvPr/>
          </p:nvSpPr>
          <p:spPr>
            <a:xfrm rot="16200000">
              <a:off x="9076834" y="1161367"/>
              <a:ext cx="134336" cy="2032000"/>
            </a:xfrm>
            <a:prstGeom prst="rect">
              <a:avLst/>
            </a:prstGeom>
            <a:solidFill>
              <a:srgbClr val="7BB8E1">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0" name="Rectangle 9">
              <a:extLst>
                <a:ext uri="{FF2B5EF4-FFF2-40B4-BE49-F238E27FC236}">
                  <a16:creationId xmlns:a16="http://schemas.microsoft.com/office/drawing/2014/main" id="{A8F64375-C2A6-42A4-8089-8B1967DA0516}"/>
                </a:ext>
              </a:extLst>
            </p:cNvPr>
            <p:cNvSpPr/>
            <p:nvPr/>
          </p:nvSpPr>
          <p:spPr>
            <a:xfrm rot="16200000">
              <a:off x="11108832" y="1161366"/>
              <a:ext cx="134338" cy="2032000"/>
            </a:xfrm>
            <a:prstGeom prst="rect">
              <a:avLst/>
            </a:prstGeom>
            <a:solidFill>
              <a:srgbClr val="9FCBE9">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sp>
          <p:nvSpPr>
            <p:cNvPr id="11" name="Rectangle 10">
              <a:extLst>
                <a:ext uri="{FF2B5EF4-FFF2-40B4-BE49-F238E27FC236}">
                  <a16:creationId xmlns:a16="http://schemas.microsoft.com/office/drawing/2014/main" id="{4B950476-655E-4159-A37E-848F688FBE21}"/>
                </a:ext>
              </a:extLst>
            </p:cNvPr>
            <p:cNvSpPr/>
            <p:nvPr/>
          </p:nvSpPr>
          <p:spPr>
            <a:xfrm rot="16200000">
              <a:off x="948836" y="1161370"/>
              <a:ext cx="134331" cy="2032000"/>
            </a:xfrm>
            <a:prstGeom prst="rect">
              <a:avLst/>
            </a:prstGeom>
            <a:solidFill>
              <a:srgbClr val="C6E0F2">
                <a:lumMod val="75000"/>
              </a:srgbClr>
            </a:solidFill>
            <a:ln w="12700" cap="flat" cmpd="sng" algn="ctr">
              <a:noFill/>
              <a:prstDash val="solid"/>
              <a:miter lim="800000"/>
            </a:ln>
            <a:effectLst/>
          </p:spPr>
          <p:txBody>
            <a:bodyPr rtlCol="0" anchor="ctr"/>
            <a:lstStyle/>
            <a:p>
              <a:pPr algn="ctr" defTabSz="685800" fontAlgn="auto">
                <a:spcBef>
                  <a:spcPts val="0"/>
                </a:spcBef>
                <a:spcAft>
                  <a:spcPts val="0"/>
                </a:spcAft>
                <a:defRPr/>
              </a:pPr>
              <a:endParaRPr lang="id-ID" sz="1013" kern="0">
                <a:solidFill>
                  <a:prstClr val="white"/>
                </a:solidFill>
                <a:latin typeface="Calibri" panose="020F0502020204030204"/>
                <a:cs typeface="+mn-cs"/>
              </a:endParaRPr>
            </a:p>
          </p:txBody>
        </p:sp>
      </p:grpSp>
      <p:pic>
        <p:nvPicPr>
          <p:cNvPr id="2050" name="Picture 2" descr="ÐÐ°ÑÑÐ¸Ð½ÐºÐ¸ Ð¿Ð¾ Ð·Ð°Ð¿ÑÐ¾ÑÑ Horten Law Fir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 y="1488855"/>
            <a:ext cx="1847850" cy="32803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ÐÐ°ÑÑÐ¸Ð½ÐºÐ¸ Ð¿Ð¾ Ð·Ð°Ð¿ÑÐ¾ÑÑ BBL Bernsau Brockdorff &amp; Partner RechtsanwÃ¤l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1" y="2425009"/>
            <a:ext cx="1857374" cy="332470"/>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ÐÐ°ÑÑÐ¸Ð½ÐºÐ¸ Ð¿Ð¾ Ð·Ð°Ð¿ÑÐ¾ÑÑ Leiden university 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70" y="3228430"/>
            <a:ext cx="2009220" cy="888075"/>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descr="ÐÐ°ÑÑÐ¸Ð½ÐºÐ¸ Ð¿Ð¾ Ð·Ð°Ð¿ÑÐ¾ÑÑ Swansea University 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9067" y="4446751"/>
            <a:ext cx="1818318" cy="1010177"/>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45361725-CE7A-4260-BCD4-70662EAAC66C}"/>
              </a:ext>
            </a:extLst>
          </p:cNvPr>
          <p:cNvSpPr/>
          <p:nvPr/>
        </p:nvSpPr>
        <p:spPr>
          <a:xfrm>
            <a:off x="4426407" y="2353657"/>
            <a:ext cx="2159453" cy="518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l-GR" sz="2625" b="1" dirty="0">
                <a:solidFill>
                  <a:srgbClr val="203864"/>
                </a:solidFill>
                <a:latin typeface="Arial" panose="020B0604020202020204" pitchFamily="34" charset="0"/>
                <a:cs typeface="Arial" panose="020B0604020202020204" pitchFamily="34" charset="0"/>
              </a:rPr>
              <a:t>Ευχαριστώ!</a:t>
            </a:r>
            <a:endParaRPr lang="en-GB" sz="2625" b="1" dirty="0">
              <a:solidFill>
                <a:srgbClr val="203864"/>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6"/>
          <a:stretch>
            <a:fillRect/>
          </a:stretch>
        </p:blipFill>
        <p:spPr>
          <a:xfrm>
            <a:off x="4426406" y="3014375"/>
            <a:ext cx="2159453" cy="1672402"/>
          </a:xfrm>
          <a:prstGeom prst="rect">
            <a:avLst/>
          </a:prstGeom>
        </p:spPr>
      </p:pic>
    </p:spTree>
    <p:extLst>
      <p:ext uri="{BB962C8B-B14F-4D97-AF65-F5344CB8AC3E}">
        <p14:creationId xmlns:p14="http://schemas.microsoft.com/office/powerpoint/2010/main" val="6955430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89685"/>
            <a:ext cx="7772400" cy="1838425"/>
          </a:xfrm>
        </p:spPr>
        <p:txBody>
          <a:bodyPr/>
          <a:lstStyle/>
          <a:p>
            <a:r>
              <a:rPr lang="en-GB" b="1" dirty="0"/>
              <a:t>INSOL Europe Strategic Taskforce 2025</a:t>
            </a:r>
            <a:endParaRPr lang="en-US" b="1" dirty="0"/>
          </a:p>
        </p:txBody>
      </p:sp>
      <p:sp>
        <p:nvSpPr>
          <p:cNvPr id="3" name="Subtitle 2"/>
          <p:cNvSpPr>
            <a:spLocks noGrp="1"/>
          </p:cNvSpPr>
          <p:nvPr>
            <p:ph type="subTitle" idx="1"/>
          </p:nvPr>
        </p:nvSpPr>
        <p:spPr>
          <a:xfrm>
            <a:off x="308225" y="4376595"/>
            <a:ext cx="8517276" cy="1752600"/>
          </a:xfrm>
        </p:spPr>
        <p:txBody>
          <a:bodyPr rtlCol="0">
            <a:noAutofit/>
          </a:bodyPr>
          <a:lstStyle/>
          <a:p>
            <a:pPr fontAlgn="auto">
              <a:spcBef>
                <a:spcPts val="0"/>
              </a:spcBef>
              <a:spcAft>
                <a:spcPts val="1200"/>
              </a:spcAft>
              <a:defRPr/>
            </a:pPr>
            <a:r>
              <a:rPr lang="en-GB" sz="2400" dirty="0">
                <a:solidFill>
                  <a:srgbClr val="000000"/>
                </a:solidFill>
              </a:rPr>
              <a:t>Steffen Koch (hww hermann wienberg wilhelm, Germany)</a:t>
            </a:r>
          </a:p>
          <a:p>
            <a:pPr fontAlgn="auto">
              <a:spcBef>
                <a:spcPts val="0"/>
              </a:spcBef>
              <a:spcAft>
                <a:spcPts val="1200"/>
              </a:spcAft>
              <a:defRPr/>
            </a:pPr>
            <a:r>
              <a:rPr lang="en-GB" sz="2400" dirty="0">
                <a:solidFill>
                  <a:srgbClr val="000000"/>
                </a:solidFill>
              </a:rPr>
              <a:t>	Wolf Waschkuhn (One Square Advisors, UK)</a:t>
            </a:r>
          </a:p>
        </p:txBody>
      </p:sp>
    </p:spTree>
    <p:extLst>
      <p:ext uri="{BB962C8B-B14F-4D97-AF65-F5344CB8AC3E}">
        <p14:creationId xmlns:p14="http://schemas.microsoft.com/office/powerpoint/2010/main" val="200565050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Closing of the day</a:t>
            </a:r>
            <a:endParaRPr lang="en-US" sz="4800" b="1" dirty="0"/>
          </a:p>
        </p:txBody>
      </p:sp>
      <p:sp>
        <p:nvSpPr>
          <p:cNvPr id="5" name="Subtitle 2"/>
          <p:cNvSpPr txBox="1">
            <a:spLocks/>
          </p:cNvSpPr>
          <p:nvPr/>
        </p:nvSpPr>
        <p:spPr bwMode="auto">
          <a:xfrm>
            <a:off x="226542" y="4155700"/>
            <a:ext cx="8663458" cy="175260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1200"/>
              </a:spcAft>
              <a:defRPr/>
            </a:pPr>
            <a:r>
              <a:rPr lang="en-GB" sz="2800" b="1" dirty="0">
                <a:solidFill>
                  <a:srgbClr val="000000"/>
                </a:solidFill>
              </a:rPr>
              <a:t>Radu Lotrean</a:t>
            </a:r>
          </a:p>
          <a:p>
            <a:pPr fontAlgn="auto">
              <a:spcBef>
                <a:spcPts val="0"/>
              </a:spcBef>
              <a:spcAft>
                <a:spcPts val="1200"/>
              </a:spcAft>
              <a:defRPr/>
            </a:pPr>
            <a:r>
              <a:rPr lang="en-GB" sz="2800" dirty="0">
                <a:solidFill>
                  <a:srgbClr val="000000"/>
                </a:solidFill>
              </a:rPr>
              <a:t>President of INSOL Europe</a:t>
            </a:r>
          </a:p>
          <a:p>
            <a:pPr fontAlgn="auto">
              <a:spcBef>
                <a:spcPts val="0"/>
              </a:spcBef>
              <a:spcAft>
                <a:spcPts val="1200"/>
              </a:spcAft>
              <a:defRPr/>
            </a:pPr>
            <a:r>
              <a:rPr lang="en-GB" sz="2800" dirty="0">
                <a:solidFill>
                  <a:srgbClr val="000000"/>
                </a:solidFill>
              </a:rPr>
              <a:t>CITR, Romania</a:t>
            </a:r>
          </a:p>
        </p:txBody>
      </p:sp>
    </p:spTree>
    <p:extLst>
      <p:ext uri="{BB962C8B-B14F-4D97-AF65-F5344CB8AC3E}">
        <p14:creationId xmlns:p14="http://schemas.microsoft.com/office/powerpoint/2010/main" val="16379793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2072" y="3529738"/>
            <a:ext cx="3619856" cy="2414656"/>
          </a:xfrm>
          <a:prstGeom prst="rect">
            <a:avLst/>
          </a:prstGeom>
        </p:spPr>
      </p:pic>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&amp; Guest Lunch</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a:latin typeface="Verdana" charset="0"/>
                <a:cs typeface="Verdana" charset="0"/>
              </a:rPr>
              <a:t>www.hww.eu</a:t>
            </a:r>
          </a:p>
        </p:txBody>
      </p:sp>
    </p:spTree>
    <p:extLst>
      <p:ext uri="{BB962C8B-B14F-4D97-AF65-F5344CB8AC3E}">
        <p14:creationId xmlns:p14="http://schemas.microsoft.com/office/powerpoint/2010/main" val="1408592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TotalTime>
  <Words>3764</Words>
  <Application>Microsoft Office PowerPoint</Application>
  <PresentationFormat>Affichage à l'écran (4:3)</PresentationFormat>
  <Paragraphs>497</Paragraphs>
  <Slides>61</Slides>
  <Notes>34</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61</vt:i4>
      </vt:variant>
    </vt:vector>
  </HeadingPairs>
  <TitlesOfParts>
    <vt:vector size="68" baseType="lpstr">
      <vt:lpstr>ＭＳ Ｐゴシック</vt:lpstr>
      <vt:lpstr>Arial</vt:lpstr>
      <vt:lpstr>Calibri</vt:lpstr>
      <vt:lpstr>Verdana</vt:lpstr>
      <vt:lpstr>Wingdings</vt:lpstr>
      <vt:lpstr>Wingdings 3</vt:lpstr>
      <vt:lpstr>Office Theme</vt:lpstr>
      <vt:lpstr>Présentation PowerPoint</vt:lpstr>
      <vt:lpstr>Morning Technical Session    Kindly Sponsored By</vt:lpstr>
      <vt:lpstr>Opening remarks  by the Co-Chairs </vt:lpstr>
      <vt:lpstr>Keynote Speaker</vt:lpstr>
      <vt:lpstr>Law &amp; Economics:  A valuable relationship?</vt:lpstr>
      <vt:lpstr>Law &amp; Economics:  A valuable relationship?</vt:lpstr>
      <vt:lpstr>The Economics of Bankruptcy</vt:lpstr>
      <vt:lpstr>Présentation PowerPoint</vt:lpstr>
      <vt:lpstr>Présentation PowerPoint</vt:lpstr>
      <vt:lpstr>Présentation PowerPoint</vt:lpstr>
      <vt:lpstr>Présentation PowerPoint</vt:lpstr>
      <vt:lpstr>Présentation PowerPoint</vt:lpstr>
      <vt:lpstr>Présentation PowerPoint</vt:lpstr>
      <vt:lpstr>Bank perspective of the economic efficiency of insolvency process</vt:lpstr>
      <vt:lpstr>Présentation PowerPoint</vt:lpstr>
      <vt:lpstr>Présentation PowerPoint</vt:lpstr>
      <vt:lpstr>Piraeus Bank economic research: non-viable Greek companies</vt:lpstr>
      <vt:lpstr>Présentation PowerPoint</vt:lpstr>
      <vt:lpstr>Présentation PowerPoint</vt:lpstr>
      <vt:lpstr>INSOL International</vt:lpstr>
      <vt:lpstr>Delegate Coffee Break    Kindly Sponsored By</vt:lpstr>
      <vt:lpstr>Legal Tech: how is modern technology affecting the work of advisers, IOHs, insolvency courts?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Digital assets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INSOL Europe Strategic Taskforce 2025</vt:lpstr>
      <vt:lpstr>Closing of the day</vt:lpstr>
      <vt:lpstr>Delegate &amp; Guest Lunch  Kindly Sponsored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BAD BANKS AND OTHER TOOLS FOR RESTRUCTURING FINANCIAL INSTITUTIONS</dc:title>
  <dc:creator>Emmanuelle</dc:creator>
  <cp:lastModifiedBy>Emmanuelle Inacio</cp:lastModifiedBy>
  <cp:revision>51</cp:revision>
  <cp:lastPrinted>2015-09-15T13:26:08Z</cp:lastPrinted>
  <dcterms:modified xsi:type="dcterms:W3CDTF">2018-10-16T16:50:21Z</dcterms:modified>
</cp:coreProperties>
</file>