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 ContentType="image/tiff"/>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5.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7" r:id="rId2"/>
    <p:sldMasterId id="2147483668" r:id="rId3"/>
    <p:sldMasterId id="2147483680" r:id="rId4"/>
    <p:sldMasterId id="2147483685" r:id="rId5"/>
    <p:sldMasterId id="2147483691" r:id="rId6"/>
  </p:sldMasterIdLst>
  <p:notesMasterIdLst>
    <p:notesMasterId r:id="rId185"/>
  </p:notesMasterIdLst>
  <p:sldIdLst>
    <p:sldId id="274" r:id="rId7"/>
    <p:sldId id="278" r:id="rId8"/>
    <p:sldId id="279" r:id="rId9"/>
    <p:sldId id="280" r:id="rId10"/>
    <p:sldId id="706" r:id="rId11"/>
    <p:sldId id="707" r:id="rId12"/>
    <p:sldId id="534" r:id="rId13"/>
    <p:sldId id="538" r:id="rId14"/>
    <p:sldId id="571" r:id="rId15"/>
    <p:sldId id="596" r:id="rId16"/>
    <p:sldId id="561" r:id="rId17"/>
    <p:sldId id="675" r:id="rId18"/>
    <p:sldId id="680" r:id="rId19"/>
    <p:sldId id="633" r:id="rId20"/>
    <p:sldId id="684" r:id="rId21"/>
    <p:sldId id="681" r:id="rId22"/>
    <p:sldId id="682" r:id="rId23"/>
    <p:sldId id="703" r:id="rId24"/>
    <p:sldId id="683" r:id="rId25"/>
    <p:sldId id="645" r:id="rId26"/>
    <p:sldId id="623" r:id="rId27"/>
    <p:sldId id="630" r:id="rId28"/>
    <p:sldId id="631" r:id="rId29"/>
    <p:sldId id="691" r:id="rId30"/>
    <p:sldId id="668" r:id="rId31"/>
    <p:sldId id="642" r:id="rId32"/>
    <p:sldId id="695" r:id="rId33"/>
    <p:sldId id="704" r:id="rId34"/>
    <p:sldId id="712" r:id="rId35"/>
    <p:sldId id="709" r:id="rId36"/>
    <p:sldId id="713" r:id="rId37"/>
    <p:sldId id="667" r:id="rId38"/>
    <p:sldId id="281" r:id="rId39"/>
    <p:sldId id="282" r:id="rId40"/>
    <p:sldId id="306" r:id="rId41"/>
    <p:sldId id="307" r:id="rId42"/>
    <p:sldId id="308" r:id="rId43"/>
    <p:sldId id="309" r:id="rId44"/>
    <p:sldId id="310" r:id="rId45"/>
    <p:sldId id="311" r:id="rId46"/>
    <p:sldId id="312" r:id="rId47"/>
    <p:sldId id="313" r:id="rId48"/>
    <p:sldId id="314" r:id="rId49"/>
    <p:sldId id="315" r:id="rId50"/>
    <p:sldId id="316" r:id="rId51"/>
    <p:sldId id="317" r:id="rId52"/>
    <p:sldId id="318" r:id="rId53"/>
    <p:sldId id="319" r:id="rId54"/>
    <p:sldId id="320" r:id="rId55"/>
    <p:sldId id="321" r:id="rId56"/>
    <p:sldId id="283" r:id="rId57"/>
    <p:sldId id="296" r:id="rId58"/>
    <p:sldId id="444" r:id="rId59"/>
    <p:sldId id="445" r:id="rId60"/>
    <p:sldId id="446" r:id="rId61"/>
    <p:sldId id="447" r:id="rId62"/>
    <p:sldId id="448" r:id="rId63"/>
    <p:sldId id="449" r:id="rId64"/>
    <p:sldId id="450" r:id="rId65"/>
    <p:sldId id="451" r:id="rId66"/>
    <p:sldId id="452" r:id="rId67"/>
    <p:sldId id="453" r:id="rId68"/>
    <p:sldId id="454" r:id="rId69"/>
    <p:sldId id="455" r:id="rId70"/>
    <p:sldId id="456" r:id="rId71"/>
    <p:sldId id="457" r:id="rId72"/>
    <p:sldId id="458" r:id="rId73"/>
    <p:sldId id="297" r:id="rId74"/>
    <p:sldId id="337" r:id="rId75"/>
    <p:sldId id="338" r:id="rId76"/>
    <p:sldId id="339" r:id="rId77"/>
    <p:sldId id="340" r:id="rId78"/>
    <p:sldId id="341" r:id="rId79"/>
    <p:sldId id="342" r:id="rId80"/>
    <p:sldId id="343" r:id="rId81"/>
    <p:sldId id="344" r:id="rId82"/>
    <p:sldId id="345" r:id="rId83"/>
    <p:sldId id="346" r:id="rId84"/>
    <p:sldId id="347" r:id="rId85"/>
    <p:sldId id="348" r:id="rId86"/>
    <p:sldId id="349" r:id="rId87"/>
    <p:sldId id="361" r:id="rId88"/>
    <p:sldId id="362" r:id="rId89"/>
    <p:sldId id="363" r:id="rId90"/>
    <p:sldId id="364" r:id="rId91"/>
    <p:sldId id="365" r:id="rId92"/>
    <p:sldId id="366" r:id="rId93"/>
    <p:sldId id="350" r:id="rId94"/>
    <p:sldId id="351" r:id="rId95"/>
    <p:sldId id="352" r:id="rId96"/>
    <p:sldId id="353" r:id="rId97"/>
    <p:sldId id="354" r:id="rId98"/>
    <p:sldId id="355" r:id="rId99"/>
    <p:sldId id="356" r:id="rId100"/>
    <p:sldId id="357" r:id="rId101"/>
    <p:sldId id="358" r:id="rId102"/>
    <p:sldId id="359" r:id="rId103"/>
    <p:sldId id="298" r:id="rId104"/>
    <p:sldId id="284" r:id="rId105"/>
    <p:sldId id="299" r:id="rId106"/>
    <p:sldId id="440" r:id="rId107"/>
    <p:sldId id="430" r:id="rId108"/>
    <p:sldId id="431" r:id="rId109"/>
    <p:sldId id="432" r:id="rId110"/>
    <p:sldId id="433" r:id="rId111"/>
    <p:sldId id="434" r:id="rId112"/>
    <p:sldId id="435" r:id="rId113"/>
    <p:sldId id="436" r:id="rId114"/>
    <p:sldId id="437" r:id="rId115"/>
    <p:sldId id="438" r:id="rId116"/>
    <p:sldId id="426" r:id="rId117"/>
    <p:sldId id="258" r:id="rId118"/>
    <p:sldId id="427" r:id="rId119"/>
    <p:sldId id="428" r:id="rId120"/>
    <p:sldId id="429" r:id="rId121"/>
    <p:sldId id="411" r:id="rId122"/>
    <p:sldId id="275" r:id="rId123"/>
    <p:sldId id="276" r:id="rId124"/>
    <p:sldId id="412" r:id="rId125"/>
    <p:sldId id="277" r:id="rId126"/>
    <p:sldId id="300" r:id="rId127"/>
    <p:sldId id="377" r:id="rId128"/>
    <p:sldId id="378" r:id="rId129"/>
    <p:sldId id="379" r:id="rId130"/>
    <p:sldId id="380" r:id="rId131"/>
    <p:sldId id="381" r:id="rId132"/>
    <p:sldId id="382" r:id="rId133"/>
    <p:sldId id="383" r:id="rId134"/>
    <p:sldId id="384" r:id="rId135"/>
    <p:sldId id="385" r:id="rId136"/>
    <p:sldId id="386" r:id="rId137"/>
    <p:sldId id="387" r:id="rId138"/>
    <p:sldId id="388" r:id="rId139"/>
    <p:sldId id="389" r:id="rId140"/>
    <p:sldId id="390" r:id="rId141"/>
    <p:sldId id="391" r:id="rId142"/>
    <p:sldId id="301" r:id="rId143"/>
    <p:sldId id="302" r:id="rId144"/>
    <p:sldId id="392" r:id="rId145"/>
    <p:sldId id="393" r:id="rId146"/>
    <p:sldId id="394" r:id="rId147"/>
    <p:sldId id="395" r:id="rId148"/>
    <p:sldId id="396" r:id="rId149"/>
    <p:sldId id="397" r:id="rId150"/>
    <p:sldId id="398" r:id="rId151"/>
    <p:sldId id="399" r:id="rId152"/>
    <p:sldId id="400" r:id="rId153"/>
    <p:sldId id="401" r:id="rId154"/>
    <p:sldId id="402" r:id="rId155"/>
    <p:sldId id="403" r:id="rId156"/>
    <p:sldId id="404" r:id="rId157"/>
    <p:sldId id="405" r:id="rId158"/>
    <p:sldId id="406" r:id="rId159"/>
    <p:sldId id="407" r:id="rId160"/>
    <p:sldId id="408" r:id="rId161"/>
    <p:sldId id="409" r:id="rId162"/>
    <p:sldId id="410" r:id="rId163"/>
    <p:sldId id="423" r:id="rId164"/>
    <p:sldId id="424" r:id="rId165"/>
    <p:sldId id="425" r:id="rId166"/>
    <p:sldId id="286" r:id="rId167"/>
    <p:sldId id="287" r:id="rId168"/>
    <p:sldId id="288" r:id="rId169"/>
    <p:sldId id="413" r:id="rId170"/>
    <p:sldId id="414" r:id="rId171"/>
    <p:sldId id="285" r:id="rId172"/>
    <p:sldId id="415" r:id="rId173"/>
    <p:sldId id="416" r:id="rId174"/>
    <p:sldId id="417" r:id="rId175"/>
    <p:sldId id="418" r:id="rId176"/>
    <p:sldId id="419" r:id="rId177"/>
    <p:sldId id="420" r:id="rId178"/>
    <p:sldId id="421" r:id="rId179"/>
    <p:sldId id="422" r:id="rId180"/>
    <p:sldId id="303" r:id="rId181"/>
    <p:sldId id="443" r:id="rId182"/>
    <p:sldId id="304" r:id="rId183"/>
    <p:sldId id="295" r:id="rId184"/>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704"/>
    <p:restoredTop sz="94679"/>
  </p:normalViewPr>
  <p:slideViewPr>
    <p:cSldViewPr snapToGrid="0" snapToObjects="1">
      <p:cViewPr varScale="1">
        <p:scale>
          <a:sx n="83" d="100"/>
          <a:sy n="83" d="100"/>
        </p:scale>
        <p:origin x="300" y="7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117" Type="http://schemas.openxmlformats.org/officeDocument/2006/relationships/slide" Target="slides/slide111.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12" Type="http://schemas.openxmlformats.org/officeDocument/2006/relationships/slide" Target="slides/slide106.xml"/><Relationship Id="rId133" Type="http://schemas.openxmlformats.org/officeDocument/2006/relationships/slide" Target="slides/slide127.xml"/><Relationship Id="rId138" Type="http://schemas.openxmlformats.org/officeDocument/2006/relationships/slide" Target="slides/slide132.xml"/><Relationship Id="rId154" Type="http://schemas.openxmlformats.org/officeDocument/2006/relationships/slide" Target="slides/slide148.xml"/><Relationship Id="rId159" Type="http://schemas.openxmlformats.org/officeDocument/2006/relationships/slide" Target="slides/slide153.xml"/><Relationship Id="rId175" Type="http://schemas.openxmlformats.org/officeDocument/2006/relationships/slide" Target="slides/slide169.xml"/><Relationship Id="rId170" Type="http://schemas.openxmlformats.org/officeDocument/2006/relationships/slide" Target="slides/slide164.xml"/><Relationship Id="rId16" Type="http://schemas.openxmlformats.org/officeDocument/2006/relationships/slide" Target="slides/slide10.xml"/><Relationship Id="rId107" Type="http://schemas.openxmlformats.org/officeDocument/2006/relationships/slide" Target="slides/slide101.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102" Type="http://schemas.openxmlformats.org/officeDocument/2006/relationships/slide" Target="slides/slide96.xml"/><Relationship Id="rId123" Type="http://schemas.openxmlformats.org/officeDocument/2006/relationships/slide" Target="slides/slide117.xml"/><Relationship Id="rId128" Type="http://schemas.openxmlformats.org/officeDocument/2006/relationships/slide" Target="slides/slide122.xml"/><Relationship Id="rId144" Type="http://schemas.openxmlformats.org/officeDocument/2006/relationships/slide" Target="slides/slide138.xml"/><Relationship Id="rId149" Type="http://schemas.openxmlformats.org/officeDocument/2006/relationships/slide" Target="slides/slide143.xml"/><Relationship Id="rId5" Type="http://schemas.openxmlformats.org/officeDocument/2006/relationships/slideMaster" Target="slideMasters/slideMaster5.xml"/><Relationship Id="rId90" Type="http://schemas.openxmlformats.org/officeDocument/2006/relationships/slide" Target="slides/slide84.xml"/><Relationship Id="rId95" Type="http://schemas.openxmlformats.org/officeDocument/2006/relationships/slide" Target="slides/slide89.xml"/><Relationship Id="rId160" Type="http://schemas.openxmlformats.org/officeDocument/2006/relationships/slide" Target="slides/slide154.xml"/><Relationship Id="rId165" Type="http://schemas.openxmlformats.org/officeDocument/2006/relationships/slide" Target="slides/slide159.xml"/><Relationship Id="rId181" Type="http://schemas.openxmlformats.org/officeDocument/2006/relationships/slide" Target="slides/slide175.xml"/><Relationship Id="rId186" Type="http://schemas.openxmlformats.org/officeDocument/2006/relationships/presProps" Target="presProps.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113" Type="http://schemas.openxmlformats.org/officeDocument/2006/relationships/slide" Target="slides/slide107.xml"/><Relationship Id="rId118" Type="http://schemas.openxmlformats.org/officeDocument/2006/relationships/slide" Target="slides/slide112.xml"/><Relationship Id="rId134" Type="http://schemas.openxmlformats.org/officeDocument/2006/relationships/slide" Target="slides/slide128.xml"/><Relationship Id="rId139" Type="http://schemas.openxmlformats.org/officeDocument/2006/relationships/slide" Target="slides/slide133.xml"/><Relationship Id="rId80" Type="http://schemas.openxmlformats.org/officeDocument/2006/relationships/slide" Target="slides/slide74.xml"/><Relationship Id="rId85" Type="http://schemas.openxmlformats.org/officeDocument/2006/relationships/slide" Target="slides/slide79.xml"/><Relationship Id="rId150" Type="http://schemas.openxmlformats.org/officeDocument/2006/relationships/slide" Target="slides/slide144.xml"/><Relationship Id="rId155" Type="http://schemas.openxmlformats.org/officeDocument/2006/relationships/slide" Target="slides/slide149.xml"/><Relationship Id="rId171" Type="http://schemas.openxmlformats.org/officeDocument/2006/relationships/slide" Target="slides/slide165.xml"/><Relationship Id="rId176" Type="http://schemas.openxmlformats.org/officeDocument/2006/relationships/slide" Target="slides/slide170.xml"/><Relationship Id="rId12" Type="http://schemas.openxmlformats.org/officeDocument/2006/relationships/slide" Target="slides/slide6.xml"/><Relationship Id="rId17" Type="http://schemas.openxmlformats.org/officeDocument/2006/relationships/slide" Target="slides/slide11.xml"/><Relationship Id="rId33" Type="http://schemas.openxmlformats.org/officeDocument/2006/relationships/slide" Target="slides/slide27.xml"/><Relationship Id="rId38" Type="http://schemas.openxmlformats.org/officeDocument/2006/relationships/slide" Target="slides/slide32.xml"/><Relationship Id="rId59" Type="http://schemas.openxmlformats.org/officeDocument/2006/relationships/slide" Target="slides/slide53.xml"/><Relationship Id="rId103" Type="http://schemas.openxmlformats.org/officeDocument/2006/relationships/slide" Target="slides/slide97.xml"/><Relationship Id="rId108" Type="http://schemas.openxmlformats.org/officeDocument/2006/relationships/slide" Target="slides/slide102.xml"/><Relationship Id="rId124" Type="http://schemas.openxmlformats.org/officeDocument/2006/relationships/slide" Target="slides/slide118.xml"/><Relationship Id="rId129" Type="http://schemas.openxmlformats.org/officeDocument/2006/relationships/slide" Target="slides/slide123.xml"/><Relationship Id="rId54" Type="http://schemas.openxmlformats.org/officeDocument/2006/relationships/slide" Target="slides/slide48.xml"/><Relationship Id="rId70" Type="http://schemas.openxmlformats.org/officeDocument/2006/relationships/slide" Target="slides/slide64.xml"/><Relationship Id="rId75" Type="http://schemas.openxmlformats.org/officeDocument/2006/relationships/slide" Target="slides/slide69.xml"/><Relationship Id="rId91" Type="http://schemas.openxmlformats.org/officeDocument/2006/relationships/slide" Target="slides/slide85.xml"/><Relationship Id="rId96" Type="http://schemas.openxmlformats.org/officeDocument/2006/relationships/slide" Target="slides/slide90.xml"/><Relationship Id="rId140" Type="http://schemas.openxmlformats.org/officeDocument/2006/relationships/slide" Target="slides/slide134.xml"/><Relationship Id="rId145" Type="http://schemas.openxmlformats.org/officeDocument/2006/relationships/slide" Target="slides/slide139.xml"/><Relationship Id="rId161" Type="http://schemas.openxmlformats.org/officeDocument/2006/relationships/slide" Target="slides/slide155.xml"/><Relationship Id="rId166" Type="http://schemas.openxmlformats.org/officeDocument/2006/relationships/slide" Target="slides/slide160.xml"/><Relationship Id="rId182" Type="http://schemas.openxmlformats.org/officeDocument/2006/relationships/slide" Target="slides/slide176.xml"/><Relationship Id="rId187"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7.xml"/><Relationship Id="rId28" Type="http://schemas.openxmlformats.org/officeDocument/2006/relationships/slide" Target="slides/slide22.xml"/><Relationship Id="rId49" Type="http://schemas.openxmlformats.org/officeDocument/2006/relationships/slide" Target="slides/slide43.xml"/><Relationship Id="rId114" Type="http://schemas.openxmlformats.org/officeDocument/2006/relationships/slide" Target="slides/slide108.xml"/><Relationship Id="rId119" Type="http://schemas.openxmlformats.org/officeDocument/2006/relationships/slide" Target="slides/slide113.xml"/><Relationship Id="rId44" Type="http://schemas.openxmlformats.org/officeDocument/2006/relationships/slide" Target="slides/slide38.xml"/><Relationship Id="rId60" Type="http://schemas.openxmlformats.org/officeDocument/2006/relationships/slide" Target="slides/slide54.xml"/><Relationship Id="rId65" Type="http://schemas.openxmlformats.org/officeDocument/2006/relationships/slide" Target="slides/slide59.xml"/><Relationship Id="rId81" Type="http://schemas.openxmlformats.org/officeDocument/2006/relationships/slide" Target="slides/slide75.xml"/><Relationship Id="rId86" Type="http://schemas.openxmlformats.org/officeDocument/2006/relationships/slide" Target="slides/slide80.xml"/><Relationship Id="rId130" Type="http://schemas.openxmlformats.org/officeDocument/2006/relationships/slide" Target="slides/slide124.xml"/><Relationship Id="rId135" Type="http://schemas.openxmlformats.org/officeDocument/2006/relationships/slide" Target="slides/slide129.xml"/><Relationship Id="rId151" Type="http://schemas.openxmlformats.org/officeDocument/2006/relationships/slide" Target="slides/slide145.xml"/><Relationship Id="rId156" Type="http://schemas.openxmlformats.org/officeDocument/2006/relationships/slide" Target="slides/slide150.xml"/><Relationship Id="rId177" Type="http://schemas.openxmlformats.org/officeDocument/2006/relationships/slide" Target="slides/slide171.xml"/><Relationship Id="rId172" Type="http://schemas.openxmlformats.org/officeDocument/2006/relationships/slide" Target="slides/slide166.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109" Type="http://schemas.openxmlformats.org/officeDocument/2006/relationships/slide" Target="slides/slide10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slide" Target="slides/slide91.xml"/><Relationship Id="rId104" Type="http://schemas.openxmlformats.org/officeDocument/2006/relationships/slide" Target="slides/slide98.xml"/><Relationship Id="rId120" Type="http://schemas.openxmlformats.org/officeDocument/2006/relationships/slide" Target="slides/slide114.xml"/><Relationship Id="rId125" Type="http://schemas.openxmlformats.org/officeDocument/2006/relationships/slide" Target="slides/slide119.xml"/><Relationship Id="rId141" Type="http://schemas.openxmlformats.org/officeDocument/2006/relationships/slide" Target="slides/slide135.xml"/><Relationship Id="rId146" Type="http://schemas.openxmlformats.org/officeDocument/2006/relationships/slide" Target="slides/slide140.xml"/><Relationship Id="rId167" Type="http://schemas.openxmlformats.org/officeDocument/2006/relationships/slide" Target="slides/slide161.xml"/><Relationship Id="rId188" Type="http://schemas.openxmlformats.org/officeDocument/2006/relationships/theme" Target="theme/theme1.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162" Type="http://schemas.openxmlformats.org/officeDocument/2006/relationships/slide" Target="slides/slide156.xml"/><Relationship Id="rId183" Type="http://schemas.openxmlformats.org/officeDocument/2006/relationships/slide" Target="slides/slide177.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110" Type="http://schemas.openxmlformats.org/officeDocument/2006/relationships/slide" Target="slides/slide104.xml"/><Relationship Id="rId115" Type="http://schemas.openxmlformats.org/officeDocument/2006/relationships/slide" Target="slides/slide109.xml"/><Relationship Id="rId131" Type="http://schemas.openxmlformats.org/officeDocument/2006/relationships/slide" Target="slides/slide125.xml"/><Relationship Id="rId136" Type="http://schemas.openxmlformats.org/officeDocument/2006/relationships/slide" Target="slides/slide130.xml"/><Relationship Id="rId157" Type="http://schemas.openxmlformats.org/officeDocument/2006/relationships/slide" Target="slides/slide151.xml"/><Relationship Id="rId178" Type="http://schemas.openxmlformats.org/officeDocument/2006/relationships/slide" Target="slides/slide172.xml"/><Relationship Id="rId61" Type="http://schemas.openxmlformats.org/officeDocument/2006/relationships/slide" Target="slides/slide55.xml"/><Relationship Id="rId82" Type="http://schemas.openxmlformats.org/officeDocument/2006/relationships/slide" Target="slides/slide76.xml"/><Relationship Id="rId152" Type="http://schemas.openxmlformats.org/officeDocument/2006/relationships/slide" Target="slides/slide146.xml"/><Relationship Id="rId173" Type="http://schemas.openxmlformats.org/officeDocument/2006/relationships/slide" Target="slides/slide167.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slide" Target="slides/slide94.xml"/><Relationship Id="rId105" Type="http://schemas.openxmlformats.org/officeDocument/2006/relationships/slide" Target="slides/slide99.xml"/><Relationship Id="rId126" Type="http://schemas.openxmlformats.org/officeDocument/2006/relationships/slide" Target="slides/slide120.xml"/><Relationship Id="rId147" Type="http://schemas.openxmlformats.org/officeDocument/2006/relationships/slide" Target="slides/slide141.xml"/><Relationship Id="rId168" Type="http://schemas.openxmlformats.org/officeDocument/2006/relationships/slide" Target="slides/slide162.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slide" Target="slides/slide92.xml"/><Relationship Id="rId121" Type="http://schemas.openxmlformats.org/officeDocument/2006/relationships/slide" Target="slides/slide115.xml"/><Relationship Id="rId142" Type="http://schemas.openxmlformats.org/officeDocument/2006/relationships/slide" Target="slides/slide136.xml"/><Relationship Id="rId163" Type="http://schemas.openxmlformats.org/officeDocument/2006/relationships/slide" Target="slides/slide157.xml"/><Relationship Id="rId184" Type="http://schemas.openxmlformats.org/officeDocument/2006/relationships/slide" Target="slides/slide178.xml"/><Relationship Id="rId189" Type="http://schemas.openxmlformats.org/officeDocument/2006/relationships/tableStyles" Target="tableStyles.xml"/><Relationship Id="rId3" Type="http://schemas.openxmlformats.org/officeDocument/2006/relationships/slideMaster" Target="slideMasters/slideMaster3.xml"/><Relationship Id="rId25" Type="http://schemas.openxmlformats.org/officeDocument/2006/relationships/slide" Target="slides/slide19.xml"/><Relationship Id="rId46" Type="http://schemas.openxmlformats.org/officeDocument/2006/relationships/slide" Target="slides/slide40.xml"/><Relationship Id="rId67" Type="http://schemas.openxmlformats.org/officeDocument/2006/relationships/slide" Target="slides/slide61.xml"/><Relationship Id="rId116" Type="http://schemas.openxmlformats.org/officeDocument/2006/relationships/slide" Target="slides/slide110.xml"/><Relationship Id="rId137" Type="http://schemas.openxmlformats.org/officeDocument/2006/relationships/slide" Target="slides/slide131.xml"/><Relationship Id="rId158" Type="http://schemas.openxmlformats.org/officeDocument/2006/relationships/slide" Target="slides/slide152.xml"/><Relationship Id="rId20" Type="http://schemas.openxmlformats.org/officeDocument/2006/relationships/slide" Target="slides/slide14.xml"/><Relationship Id="rId41" Type="http://schemas.openxmlformats.org/officeDocument/2006/relationships/slide" Target="slides/slide35.xml"/><Relationship Id="rId62" Type="http://schemas.openxmlformats.org/officeDocument/2006/relationships/slide" Target="slides/slide56.xml"/><Relationship Id="rId83" Type="http://schemas.openxmlformats.org/officeDocument/2006/relationships/slide" Target="slides/slide77.xml"/><Relationship Id="rId88" Type="http://schemas.openxmlformats.org/officeDocument/2006/relationships/slide" Target="slides/slide82.xml"/><Relationship Id="rId111" Type="http://schemas.openxmlformats.org/officeDocument/2006/relationships/slide" Target="slides/slide105.xml"/><Relationship Id="rId132" Type="http://schemas.openxmlformats.org/officeDocument/2006/relationships/slide" Target="slides/slide126.xml"/><Relationship Id="rId153" Type="http://schemas.openxmlformats.org/officeDocument/2006/relationships/slide" Target="slides/slide147.xml"/><Relationship Id="rId174" Type="http://schemas.openxmlformats.org/officeDocument/2006/relationships/slide" Target="slides/slide168.xml"/><Relationship Id="rId179" Type="http://schemas.openxmlformats.org/officeDocument/2006/relationships/slide" Target="slides/slide173.xml"/><Relationship Id="rId15" Type="http://schemas.openxmlformats.org/officeDocument/2006/relationships/slide" Target="slides/slide9.xml"/><Relationship Id="rId36" Type="http://schemas.openxmlformats.org/officeDocument/2006/relationships/slide" Target="slides/slide30.xml"/><Relationship Id="rId57" Type="http://schemas.openxmlformats.org/officeDocument/2006/relationships/slide" Target="slides/slide51.xml"/><Relationship Id="rId106" Type="http://schemas.openxmlformats.org/officeDocument/2006/relationships/slide" Target="slides/slide100.xml"/><Relationship Id="rId127" Type="http://schemas.openxmlformats.org/officeDocument/2006/relationships/slide" Target="slides/slide121.xml"/><Relationship Id="rId10" Type="http://schemas.openxmlformats.org/officeDocument/2006/relationships/slide" Target="slides/slide4.xml"/><Relationship Id="rId31" Type="http://schemas.openxmlformats.org/officeDocument/2006/relationships/slide" Target="slides/slide25.xml"/><Relationship Id="rId52" Type="http://schemas.openxmlformats.org/officeDocument/2006/relationships/slide" Target="slides/slide46.xml"/><Relationship Id="rId73" Type="http://schemas.openxmlformats.org/officeDocument/2006/relationships/slide" Target="slides/slide67.xml"/><Relationship Id="rId78" Type="http://schemas.openxmlformats.org/officeDocument/2006/relationships/slide" Target="slides/slide72.xml"/><Relationship Id="rId94" Type="http://schemas.openxmlformats.org/officeDocument/2006/relationships/slide" Target="slides/slide88.xml"/><Relationship Id="rId99" Type="http://schemas.openxmlformats.org/officeDocument/2006/relationships/slide" Target="slides/slide93.xml"/><Relationship Id="rId101" Type="http://schemas.openxmlformats.org/officeDocument/2006/relationships/slide" Target="slides/slide95.xml"/><Relationship Id="rId122" Type="http://schemas.openxmlformats.org/officeDocument/2006/relationships/slide" Target="slides/slide116.xml"/><Relationship Id="rId143" Type="http://schemas.openxmlformats.org/officeDocument/2006/relationships/slide" Target="slides/slide137.xml"/><Relationship Id="rId148" Type="http://schemas.openxmlformats.org/officeDocument/2006/relationships/slide" Target="slides/slide142.xml"/><Relationship Id="rId164" Type="http://schemas.openxmlformats.org/officeDocument/2006/relationships/slide" Target="slides/slide158.xml"/><Relationship Id="rId169" Type="http://schemas.openxmlformats.org/officeDocument/2006/relationships/slide" Target="slides/slide163.xml"/><Relationship Id="rId18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3.xml"/><Relationship Id="rId180" Type="http://schemas.openxmlformats.org/officeDocument/2006/relationships/slide" Target="slides/slide174.xml"/></Relationships>
</file>

<file path=ppt/charts/_rels/chart1.xml.rels><?xml version="1.0" encoding="UTF-8" standalone="yes"?>
<Relationships xmlns="http://schemas.openxmlformats.org/package/2006/relationships"><Relationship Id="rId2" Type="http://schemas.openxmlformats.org/officeDocument/2006/relationships/oleObject" Target="file:///C:\Users\lsimoneti\Desktop\Book2.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342349008875268E-2"/>
          <c:y val="5.4469023989724127E-2"/>
          <c:w val="0.87788377907003223"/>
          <c:h val="0.67055296747849935"/>
        </c:manualLayout>
      </c:layout>
      <c:barChart>
        <c:barDir val="col"/>
        <c:grouping val="clustered"/>
        <c:varyColors val="0"/>
        <c:ser>
          <c:idx val="0"/>
          <c:order val="0"/>
          <c:tx>
            <c:strRef>
              <c:f>Sheet1!$A$5</c:f>
              <c:strCache>
                <c:ptCount val="1"/>
                <c:pt idx="0">
                  <c:v>Base capital=0, % of CC cases</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fr-F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Sheet1!$B$4:$F$4</c:f>
              <c:numCache>
                <c:formatCode>General</c:formatCode>
                <c:ptCount val="5"/>
                <c:pt idx="0">
                  <c:v>2014</c:v>
                </c:pt>
                <c:pt idx="1">
                  <c:v>2015</c:v>
                </c:pt>
                <c:pt idx="2">
                  <c:v>2016</c:v>
                </c:pt>
                <c:pt idx="3">
                  <c:v>2017</c:v>
                </c:pt>
                <c:pt idx="4">
                  <c:v>2018</c:v>
                </c:pt>
              </c:numCache>
            </c:numRef>
          </c:cat>
          <c:val>
            <c:numRef>
              <c:f>Sheet1!$B$5:$F$5</c:f>
              <c:numCache>
                <c:formatCode>0%</c:formatCode>
                <c:ptCount val="5"/>
                <c:pt idx="0">
                  <c:v>0.88</c:v>
                </c:pt>
                <c:pt idx="1">
                  <c:v>0.86</c:v>
                </c:pt>
                <c:pt idx="2">
                  <c:v>1</c:v>
                </c:pt>
                <c:pt idx="3">
                  <c:v>0.86</c:v>
                </c:pt>
                <c:pt idx="4">
                  <c:v>1</c:v>
                </c:pt>
              </c:numCache>
            </c:numRef>
          </c:val>
          <c:extLst>
            <c:ext xmlns:c16="http://schemas.microsoft.com/office/drawing/2014/chart" uri="{C3380CC4-5D6E-409C-BE32-E72D297353CC}">
              <c16:uniqueId val="{00000000-4AE1-4163-898E-BAA7535E4943}"/>
            </c:ext>
          </c:extLst>
        </c:ser>
        <c:ser>
          <c:idx val="1"/>
          <c:order val="1"/>
          <c:tx>
            <c:strRef>
              <c:f>Sheet1!$A$6</c:f>
              <c:strCache>
                <c:ptCount val="1"/>
                <c:pt idx="0">
                  <c:v>Secured creditors restructuring, % of CC cases</c:v>
                </c:pt>
              </c:strCache>
            </c:strRef>
          </c:tx>
          <c:spPr>
            <a:solidFill>
              <a:schemeClr val="accent2">
                <a:lumMod val="40000"/>
                <a:lumOff val="60000"/>
              </a:schemeClr>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fr-FR"/>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Sheet1!$B$4:$F$4</c:f>
              <c:numCache>
                <c:formatCode>General</c:formatCode>
                <c:ptCount val="5"/>
                <c:pt idx="0">
                  <c:v>2014</c:v>
                </c:pt>
                <c:pt idx="1">
                  <c:v>2015</c:v>
                </c:pt>
                <c:pt idx="2">
                  <c:v>2016</c:v>
                </c:pt>
                <c:pt idx="3">
                  <c:v>2017</c:v>
                </c:pt>
                <c:pt idx="4">
                  <c:v>2018</c:v>
                </c:pt>
              </c:numCache>
            </c:numRef>
          </c:cat>
          <c:val>
            <c:numRef>
              <c:f>Sheet1!$B$6:$F$6</c:f>
              <c:numCache>
                <c:formatCode>0%</c:formatCode>
                <c:ptCount val="5"/>
                <c:pt idx="0">
                  <c:v>0.44</c:v>
                </c:pt>
                <c:pt idx="1">
                  <c:v>0.56999999999999995</c:v>
                </c:pt>
                <c:pt idx="2">
                  <c:v>0.5</c:v>
                </c:pt>
                <c:pt idx="3">
                  <c:v>0.28999999999999998</c:v>
                </c:pt>
                <c:pt idx="4">
                  <c:v>0.14000000000000001</c:v>
                </c:pt>
              </c:numCache>
            </c:numRef>
          </c:val>
          <c:extLst>
            <c:ext xmlns:c16="http://schemas.microsoft.com/office/drawing/2014/chart" uri="{C3380CC4-5D6E-409C-BE32-E72D297353CC}">
              <c16:uniqueId val="{00000002-4AE1-4163-898E-BAA7535E4943}"/>
            </c:ext>
          </c:extLst>
        </c:ser>
        <c:dLbls>
          <c:showLegendKey val="0"/>
          <c:showVal val="0"/>
          <c:showCatName val="0"/>
          <c:showSerName val="0"/>
          <c:showPercent val="0"/>
          <c:showBubbleSize val="0"/>
        </c:dLbls>
        <c:gapWidth val="150"/>
        <c:axId val="200481792"/>
        <c:axId val="200524544"/>
      </c:barChart>
      <c:lineChart>
        <c:grouping val="standard"/>
        <c:varyColors val="0"/>
        <c:ser>
          <c:idx val="2"/>
          <c:order val="2"/>
          <c:tx>
            <c:strRef>
              <c:f>Sheet1!$A$7</c:f>
              <c:strCache>
                <c:ptCount val="1"/>
                <c:pt idx="0">
                  <c:v>Secured creditors repayment period, in years</c:v>
                </c:pt>
              </c:strCache>
            </c:strRef>
          </c:tx>
          <c:spPr>
            <a:ln w="28575" cap="rnd">
              <a:solidFill>
                <a:schemeClr val="accent1"/>
              </a:solidFill>
              <a:round/>
            </a:ln>
            <a:effectLst/>
          </c:spPr>
          <c:marker>
            <c:symbol val="none"/>
          </c:marker>
          <c:dLbls>
            <c:dLbl>
              <c:idx val="1"/>
              <c:layout>
                <c:manualLayout>
                  <c:x val="-3.2332114444965594E-2"/>
                  <c:y val="-3.7556900070464055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4AE1-4163-898E-BAA7535E4943}"/>
                </c:ext>
              </c:extLst>
            </c:dLbl>
            <c:numFmt formatCode="#,##0.0" sourceLinked="0"/>
            <c:spPr>
              <a:noFill/>
              <a:ln>
                <a:noFill/>
              </a:ln>
              <a:effectLst/>
            </c:spPr>
            <c:txPr>
              <a:bodyPr rot="0" spcFirstLastPara="1" vertOverflow="ellipsis" vert="horz" wrap="square" anchor="ctr" anchorCtr="1"/>
              <a:lstStyle/>
              <a:p>
                <a:pPr>
                  <a:defRPr sz="1400" b="0" i="0" u="none" strike="noStrike" kern="1200" baseline="0">
                    <a:solidFill>
                      <a:schemeClr val="tx2"/>
                    </a:solidFill>
                    <a:latin typeface="+mn-lt"/>
                    <a:ea typeface="+mn-ea"/>
                    <a:cs typeface="+mn-cs"/>
                  </a:defRPr>
                </a:pPr>
                <a:endParaRPr lang="fr-FR"/>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Sheet1!$B$7:$F$7</c:f>
              <c:numCache>
                <c:formatCode>General</c:formatCode>
                <c:ptCount val="5"/>
                <c:pt idx="0">
                  <c:v>7.9</c:v>
                </c:pt>
                <c:pt idx="1">
                  <c:v>7</c:v>
                </c:pt>
                <c:pt idx="2">
                  <c:v>4.3</c:v>
                </c:pt>
                <c:pt idx="3">
                  <c:v>5.8</c:v>
                </c:pt>
                <c:pt idx="4">
                  <c:v>1.1000000000000001</c:v>
                </c:pt>
              </c:numCache>
            </c:numRef>
          </c:val>
          <c:smooth val="0"/>
          <c:extLst>
            <c:ext xmlns:c16="http://schemas.microsoft.com/office/drawing/2014/chart" uri="{C3380CC4-5D6E-409C-BE32-E72D297353CC}">
              <c16:uniqueId val="{00000003-4AE1-4163-898E-BAA7535E4943}"/>
            </c:ext>
          </c:extLst>
        </c:ser>
        <c:dLbls>
          <c:showLegendKey val="0"/>
          <c:showVal val="0"/>
          <c:showCatName val="0"/>
          <c:showSerName val="0"/>
          <c:showPercent val="0"/>
          <c:showBubbleSize val="0"/>
        </c:dLbls>
        <c:marker val="1"/>
        <c:smooth val="0"/>
        <c:axId val="200568832"/>
        <c:axId val="200526080"/>
      </c:lineChart>
      <c:catAx>
        <c:axId val="2004817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fr-FR"/>
          </a:p>
        </c:txPr>
        <c:crossAx val="200524544"/>
        <c:crosses val="autoZero"/>
        <c:auto val="1"/>
        <c:lblAlgn val="ctr"/>
        <c:lblOffset val="100"/>
        <c:noMultiLvlLbl val="0"/>
      </c:catAx>
      <c:valAx>
        <c:axId val="200524544"/>
        <c:scaling>
          <c:orientation val="minMax"/>
          <c:max val="1"/>
        </c:scaling>
        <c:delete val="0"/>
        <c:axPos val="l"/>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fr-FR"/>
          </a:p>
        </c:txPr>
        <c:crossAx val="200481792"/>
        <c:crosses val="autoZero"/>
        <c:crossBetween val="between"/>
      </c:valAx>
      <c:valAx>
        <c:axId val="200526080"/>
        <c:scaling>
          <c:orientation val="minMax"/>
          <c:max val="15"/>
          <c:min val="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fr-FR"/>
          </a:p>
        </c:txPr>
        <c:crossAx val="200568832"/>
        <c:crosses val="max"/>
        <c:crossBetween val="between"/>
      </c:valAx>
      <c:catAx>
        <c:axId val="200568832"/>
        <c:scaling>
          <c:orientation val="minMax"/>
        </c:scaling>
        <c:delete val="1"/>
        <c:axPos val="b"/>
        <c:majorTickMark val="out"/>
        <c:minorTickMark val="none"/>
        <c:tickLblPos val="nextTo"/>
        <c:crossAx val="200526080"/>
        <c:crosses val="autoZero"/>
        <c:auto val="1"/>
        <c:lblAlgn val="ctr"/>
        <c:lblOffset val="100"/>
        <c:noMultiLvlLbl val="0"/>
      </c:catAx>
      <c:spPr>
        <a:noFill/>
        <a:ln>
          <a:noFill/>
        </a:ln>
        <a:effectLst/>
      </c:spPr>
    </c:plotArea>
    <c:legend>
      <c:legendPos val="b"/>
      <c:layout>
        <c:manualLayout>
          <c:xMode val="edge"/>
          <c:yMode val="edge"/>
          <c:x val="8.8648855413731395E-2"/>
          <c:y val="0.80784593188275888"/>
          <c:w val="0.55811775099158012"/>
          <c:h val="0.17587391355298421"/>
        </c:manualLayout>
      </c:layout>
      <c:overlay val="0"/>
      <c:spPr>
        <a:noFill/>
        <a:ln>
          <a:noFill/>
        </a:ln>
        <a:effectLst/>
      </c:spPr>
      <c:txPr>
        <a:bodyPr rot="0" spcFirstLastPara="1" vertOverflow="ellipsis" vert="horz" wrap="square" anchor="ctr" anchorCtr="1"/>
        <a:lstStyle/>
        <a:p>
          <a:pPr>
            <a:defRPr sz="15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400"/>
      </a:pPr>
      <a:endParaRPr lang="fr-FR"/>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423F50-4C0F-4029-A640-9E229CBB8EA4}" type="doc">
      <dgm:prSet loTypeId="urn:microsoft.com/office/officeart/2005/8/layout/hProcess9" loCatId="process" qsTypeId="urn:microsoft.com/office/officeart/2005/8/quickstyle/simple1" qsCatId="simple" csTypeId="urn:microsoft.com/office/officeart/2005/8/colors/accent2_1" csCatId="accent2" phldr="1"/>
      <dgm:spPr/>
      <dgm:t>
        <a:bodyPr/>
        <a:lstStyle/>
        <a:p>
          <a:endParaRPr lang="en-US"/>
        </a:p>
      </dgm:t>
    </dgm:pt>
    <dgm:pt modelId="{2C3569B2-9BC4-43A0-AC36-15DD501066A4}">
      <dgm:prSet phldrT="[Text]" custT="1"/>
      <dgm:spPr/>
      <dgm:t>
        <a:bodyPr/>
        <a:lstStyle/>
        <a:p>
          <a:r>
            <a:rPr lang="en-US" sz="1700" dirty="0"/>
            <a:t>2005 Slovakia</a:t>
          </a:r>
        </a:p>
      </dgm:t>
    </dgm:pt>
    <dgm:pt modelId="{8BC88221-7CA9-4FEE-8C3F-873E86E75FA3}" type="parTrans" cxnId="{1EC06759-1E87-402E-994A-0CE55C722FBB}">
      <dgm:prSet/>
      <dgm:spPr/>
      <dgm:t>
        <a:bodyPr/>
        <a:lstStyle/>
        <a:p>
          <a:endParaRPr lang="en-US" sz="1700"/>
        </a:p>
      </dgm:t>
    </dgm:pt>
    <dgm:pt modelId="{AF42C92F-770C-4683-9EE1-309A6E36D65E}" type="sibTrans" cxnId="{1EC06759-1E87-402E-994A-0CE55C722FBB}">
      <dgm:prSet/>
      <dgm:spPr/>
      <dgm:t>
        <a:bodyPr/>
        <a:lstStyle/>
        <a:p>
          <a:endParaRPr lang="en-US" sz="1700"/>
        </a:p>
      </dgm:t>
    </dgm:pt>
    <dgm:pt modelId="{C7EE8AC7-08DC-4FF3-9301-EA9D83DF32C0}">
      <dgm:prSet phldrT="[Text]" custT="1"/>
      <dgm:spPr/>
      <dgm:t>
        <a:bodyPr/>
        <a:lstStyle/>
        <a:p>
          <a:r>
            <a:rPr lang="en-US" sz="1700" dirty="0"/>
            <a:t>2009 Hungary</a:t>
          </a:r>
        </a:p>
      </dgm:t>
    </dgm:pt>
    <dgm:pt modelId="{DDE4AC10-469B-4687-AF9E-CD1D20324F00}" type="parTrans" cxnId="{32E8D8AC-D65E-4C62-A4FA-8B888B598E61}">
      <dgm:prSet/>
      <dgm:spPr/>
      <dgm:t>
        <a:bodyPr/>
        <a:lstStyle/>
        <a:p>
          <a:endParaRPr lang="en-US" sz="1700"/>
        </a:p>
      </dgm:t>
    </dgm:pt>
    <dgm:pt modelId="{D82F5756-0E69-4099-8946-2CDCF37317E6}" type="sibTrans" cxnId="{32E8D8AC-D65E-4C62-A4FA-8B888B598E61}">
      <dgm:prSet/>
      <dgm:spPr/>
      <dgm:t>
        <a:bodyPr/>
        <a:lstStyle/>
        <a:p>
          <a:endParaRPr lang="en-US" sz="1700"/>
        </a:p>
      </dgm:t>
    </dgm:pt>
    <dgm:pt modelId="{8D99E480-C48E-4961-A3B5-B11800831D08}">
      <dgm:prSet phldrT="[Text]" custT="1"/>
      <dgm:spPr/>
      <dgm:t>
        <a:bodyPr/>
        <a:lstStyle/>
        <a:p>
          <a:r>
            <a:rPr lang="en-US" sz="1700" dirty="0"/>
            <a:t>2015 Portugal</a:t>
          </a:r>
        </a:p>
      </dgm:t>
    </dgm:pt>
    <dgm:pt modelId="{723A9D8B-C3DB-492B-A27D-D4C5B32A10F2}" type="sibTrans" cxnId="{7CB0A2BE-3C14-44DA-9038-883160F57795}">
      <dgm:prSet/>
      <dgm:spPr/>
      <dgm:t>
        <a:bodyPr/>
        <a:lstStyle/>
        <a:p>
          <a:endParaRPr lang="en-US" sz="1700"/>
        </a:p>
      </dgm:t>
    </dgm:pt>
    <dgm:pt modelId="{DB5C03AC-8A0E-4D92-89F0-6CD347EA8B6C}" type="parTrans" cxnId="{7CB0A2BE-3C14-44DA-9038-883160F57795}">
      <dgm:prSet/>
      <dgm:spPr/>
      <dgm:t>
        <a:bodyPr/>
        <a:lstStyle/>
        <a:p>
          <a:endParaRPr lang="en-US" sz="1700"/>
        </a:p>
      </dgm:t>
    </dgm:pt>
    <dgm:pt modelId="{A122D44E-E32A-4640-AFE3-125696D4DD14}">
      <dgm:prSet phldrT="[Text]" custT="1"/>
      <dgm:spPr/>
      <dgm:t>
        <a:bodyPr/>
        <a:lstStyle/>
        <a:p>
          <a:r>
            <a:rPr lang="en-US" sz="1700" dirty="0">
              <a:solidFill>
                <a:schemeClr val="tx1"/>
              </a:solidFill>
            </a:rPr>
            <a:t>2019</a:t>
          </a:r>
          <a:r>
            <a:rPr lang="en-US" sz="1700" dirty="0"/>
            <a:t> Ukraine</a:t>
          </a:r>
        </a:p>
      </dgm:t>
    </dgm:pt>
    <dgm:pt modelId="{7B51D004-DF1C-443B-B7D5-2A0F7D8E9830}" type="parTrans" cxnId="{B0F4C97B-15B1-4362-AA2A-9D77094FE52C}">
      <dgm:prSet/>
      <dgm:spPr/>
      <dgm:t>
        <a:bodyPr/>
        <a:lstStyle/>
        <a:p>
          <a:endParaRPr lang="en-US" sz="1700"/>
        </a:p>
      </dgm:t>
    </dgm:pt>
    <dgm:pt modelId="{89107F46-9AC8-428B-B56A-9D30D6663BFF}" type="sibTrans" cxnId="{B0F4C97B-15B1-4362-AA2A-9D77094FE52C}">
      <dgm:prSet/>
      <dgm:spPr/>
      <dgm:t>
        <a:bodyPr/>
        <a:lstStyle/>
        <a:p>
          <a:endParaRPr lang="en-US" sz="1700"/>
        </a:p>
      </dgm:t>
    </dgm:pt>
    <dgm:pt modelId="{00986691-0AD2-49FD-A9DB-F10C2408396A}">
      <dgm:prSet phldrT="[Text]" custT="1"/>
      <dgm:spPr/>
      <dgm:t>
        <a:bodyPr/>
        <a:lstStyle/>
        <a:p>
          <a:r>
            <a:rPr lang="en-US" sz="1700" dirty="0">
              <a:solidFill>
                <a:srgbClr val="FF0000"/>
              </a:solidFill>
            </a:rPr>
            <a:t>Belarus (draft)</a:t>
          </a:r>
          <a:endParaRPr lang="en-US" sz="1700" dirty="0"/>
        </a:p>
      </dgm:t>
    </dgm:pt>
    <dgm:pt modelId="{589D7A17-4E9F-4DA0-90A3-CCA631D4355D}" type="parTrans" cxnId="{9E140324-3F2B-4410-AA28-10050A12320F}">
      <dgm:prSet/>
      <dgm:spPr/>
      <dgm:t>
        <a:bodyPr/>
        <a:lstStyle/>
        <a:p>
          <a:endParaRPr lang="en-US" sz="1700"/>
        </a:p>
      </dgm:t>
    </dgm:pt>
    <dgm:pt modelId="{EAFD4127-15D8-4228-A747-52F63421BDCC}" type="sibTrans" cxnId="{9E140324-3F2B-4410-AA28-10050A12320F}">
      <dgm:prSet/>
      <dgm:spPr/>
      <dgm:t>
        <a:bodyPr/>
        <a:lstStyle/>
        <a:p>
          <a:endParaRPr lang="en-US" sz="1700"/>
        </a:p>
      </dgm:t>
    </dgm:pt>
    <dgm:pt modelId="{4E9C096A-7FD0-4EAF-8112-BB4120A1B769}">
      <dgm:prSet phldrT="[Text]" custT="1"/>
      <dgm:spPr/>
      <dgm:t>
        <a:bodyPr/>
        <a:lstStyle/>
        <a:p>
          <a:r>
            <a:rPr lang="en-US" sz="1700" dirty="0">
              <a:solidFill>
                <a:schemeClr val="tx1"/>
              </a:solidFill>
            </a:rPr>
            <a:t>20</a:t>
          </a:r>
          <a:r>
            <a:rPr lang="de-DE" sz="1700" dirty="0">
              <a:solidFill>
                <a:schemeClr val="tx1"/>
              </a:solidFill>
            </a:rPr>
            <a:t>19</a:t>
          </a:r>
          <a:r>
            <a:rPr lang="en-US" sz="1700" dirty="0"/>
            <a:t> Latvia</a:t>
          </a:r>
        </a:p>
      </dgm:t>
    </dgm:pt>
    <dgm:pt modelId="{B75D8AE4-BE84-427F-BDDC-FDF4983DAA42}" type="parTrans" cxnId="{F106BC98-3108-45C0-B55A-781B79C3F15D}">
      <dgm:prSet/>
      <dgm:spPr/>
      <dgm:t>
        <a:bodyPr/>
        <a:lstStyle/>
        <a:p>
          <a:endParaRPr lang="en-US" sz="1700"/>
        </a:p>
      </dgm:t>
    </dgm:pt>
    <dgm:pt modelId="{4CE0B475-6AA2-47AB-A6DE-493C61523FF0}" type="sibTrans" cxnId="{F106BC98-3108-45C0-B55A-781B79C3F15D}">
      <dgm:prSet/>
      <dgm:spPr/>
      <dgm:t>
        <a:bodyPr/>
        <a:lstStyle/>
        <a:p>
          <a:endParaRPr lang="en-US" sz="1700"/>
        </a:p>
      </dgm:t>
    </dgm:pt>
    <dgm:pt modelId="{2ED8E6BB-949B-4248-BF36-BE5DA4110BE5}">
      <dgm:prSet phldrT="[Text]" custT="1"/>
      <dgm:spPr/>
      <dgm:t>
        <a:bodyPr/>
        <a:lstStyle/>
        <a:p>
          <a:r>
            <a:rPr lang="en-US" sz="1700" dirty="0"/>
            <a:t>2015 Lithuania</a:t>
          </a:r>
        </a:p>
      </dgm:t>
    </dgm:pt>
    <dgm:pt modelId="{D49712C9-C25D-4605-AE42-49E422F3A77C}" type="parTrans" cxnId="{BB25381A-AA78-4231-B461-FDF380350FC0}">
      <dgm:prSet/>
      <dgm:spPr/>
      <dgm:t>
        <a:bodyPr/>
        <a:lstStyle/>
        <a:p>
          <a:endParaRPr lang="en-US" sz="1700"/>
        </a:p>
      </dgm:t>
    </dgm:pt>
    <dgm:pt modelId="{805B7439-33AF-44F7-9185-BD4D7EC62491}" type="sibTrans" cxnId="{BB25381A-AA78-4231-B461-FDF380350FC0}">
      <dgm:prSet/>
      <dgm:spPr/>
      <dgm:t>
        <a:bodyPr/>
        <a:lstStyle/>
        <a:p>
          <a:endParaRPr lang="en-US" sz="1700"/>
        </a:p>
      </dgm:t>
    </dgm:pt>
    <dgm:pt modelId="{ED7440E9-8F0B-40ED-9A9D-78172844D942}" type="pres">
      <dgm:prSet presAssocID="{91423F50-4C0F-4029-A640-9E229CBB8EA4}" presName="CompostProcess" presStyleCnt="0">
        <dgm:presLayoutVars>
          <dgm:dir/>
          <dgm:resizeHandles val="exact"/>
        </dgm:presLayoutVars>
      </dgm:prSet>
      <dgm:spPr/>
    </dgm:pt>
    <dgm:pt modelId="{1516CC0B-5B01-4609-910C-AEC5CBDD1AAD}" type="pres">
      <dgm:prSet presAssocID="{91423F50-4C0F-4029-A640-9E229CBB8EA4}" presName="arrow" presStyleLbl="bgShp" presStyleIdx="0" presStyleCnt="1" custScaleX="117647"/>
      <dgm:spPr/>
    </dgm:pt>
    <dgm:pt modelId="{27BCB762-82AD-488A-A186-43A24B0BC3C8}" type="pres">
      <dgm:prSet presAssocID="{91423F50-4C0F-4029-A640-9E229CBB8EA4}" presName="linearProcess" presStyleCnt="0"/>
      <dgm:spPr/>
    </dgm:pt>
    <dgm:pt modelId="{0688B634-38D0-43E0-BCF7-1A1BED351817}" type="pres">
      <dgm:prSet presAssocID="{2C3569B2-9BC4-43A0-AC36-15DD501066A4}" presName="textNode" presStyleLbl="node1" presStyleIdx="0" presStyleCnt="7">
        <dgm:presLayoutVars>
          <dgm:bulletEnabled val="1"/>
        </dgm:presLayoutVars>
      </dgm:prSet>
      <dgm:spPr/>
    </dgm:pt>
    <dgm:pt modelId="{B91B4CCB-F2F6-4B70-BD9A-1487F5A5980A}" type="pres">
      <dgm:prSet presAssocID="{AF42C92F-770C-4683-9EE1-309A6E36D65E}" presName="sibTrans" presStyleCnt="0"/>
      <dgm:spPr/>
    </dgm:pt>
    <dgm:pt modelId="{C1769D6F-D4E2-4FEB-877F-C3A6717119FF}" type="pres">
      <dgm:prSet presAssocID="{C7EE8AC7-08DC-4FF3-9301-EA9D83DF32C0}" presName="textNode" presStyleLbl="node1" presStyleIdx="1" presStyleCnt="7">
        <dgm:presLayoutVars>
          <dgm:bulletEnabled val="1"/>
        </dgm:presLayoutVars>
      </dgm:prSet>
      <dgm:spPr/>
    </dgm:pt>
    <dgm:pt modelId="{78D1F463-D96E-41F8-B1F2-36A3CC9F3887}" type="pres">
      <dgm:prSet presAssocID="{D82F5756-0E69-4099-8946-2CDCF37317E6}" presName="sibTrans" presStyleCnt="0"/>
      <dgm:spPr/>
    </dgm:pt>
    <dgm:pt modelId="{446AA8D4-F7EB-4243-8F39-C438AB828EBF}" type="pres">
      <dgm:prSet presAssocID="{4E9C096A-7FD0-4EAF-8112-BB4120A1B769}" presName="textNode" presStyleLbl="node1" presStyleIdx="2" presStyleCnt="7" custLinFactX="200000" custLinFactNeighborX="211323" custLinFactNeighborY="491">
        <dgm:presLayoutVars>
          <dgm:bulletEnabled val="1"/>
        </dgm:presLayoutVars>
      </dgm:prSet>
      <dgm:spPr/>
    </dgm:pt>
    <dgm:pt modelId="{D0BDC1D2-13EF-43EC-8E54-6A856EE7DE6E}" type="pres">
      <dgm:prSet presAssocID="{4CE0B475-6AA2-47AB-A6DE-493C61523FF0}" presName="sibTrans" presStyleCnt="0"/>
      <dgm:spPr/>
    </dgm:pt>
    <dgm:pt modelId="{DF848EA9-C02E-4F6E-BFD1-BE88FF9D2560}" type="pres">
      <dgm:prSet presAssocID="{2ED8E6BB-949B-4248-BF36-BE5DA4110BE5}" presName="textNode" presStyleLbl="node1" presStyleIdx="3" presStyleCnt="7" custLinFactX="-98514" custLinFactNeighborX="-100000" custLinFactNeighborY="491">
        <dgm:presLayoutVars>
          <dgm:bulletEnabled val="1"/>
        </dgm:presLayoutVars>
      </dgm:prSet>
      <dgm:spPr/>
    </dgm:pt>
    <dgm:pt modelId="{BF8C582C-EEC9-43E4-A7DE-74293C96103F}" type="pres">
      <dgm:prSet presAssocID="{805B7439-33AF-44F7-9185-BD4D7EC62491}" presName="sibTrans" presStyleCnt="0"/>
      <dgm:spPr/>
    </dgm:pt>
    <dgm:pt modelId="{F6109C55-2B53-4139-80DD-3724236B5A79}" type="pres">
      <dgm:prSet presAssocID="{8D99E480-C48E-4961-A3B5-B11800831D08}" presName="textNode" presStyleLbl="node1" presStyleIdx="4" presStyleCnt="7" custLinFactX="-97542" custLinFactNeighborX="-100000" custLinFactNeighborY="982">
        <dgm:presLayoutVars>
          <dgm:bulletEnabled val="1"/>
        </dgm:presLayoutVars>
      </dgm:prSet>
      <dgm:spPr/>
    </dgm:pt>
    <dgm:pt modelId="{94B8BB40-59B3-4E77-9BE9-B24DA8139D88}" type="pres">
      <dgm:prSet presAssocID="{723A9D8B-C3DB-492B-A27D-D4C5B32A10F2}" presName="sibTrans" presStyleCnt="0"/>
      <dgm:spPr/>
    </dgm:pt>
    <dgm:pt modelId="{25377790-AC1D-4DFF-991C-6A60EA685584}" type="pres">
      <dgm:prSet presAssocID="{A122D44E-E32A-4640-AFE3-125696D4DD14}" presName="textNode" presStyleLbl="node1" presStyleIdx="5" presStyleCnt="7">
        <dgm:presLayoutVars>
          <dgm:bulletEnabled val="1"/>
        </dgm:presLayoutVars>
      </dgm:prSet>
      <dgm:spPr/>
    </dgm:pt>
    <dgm:pt modelId="{E17C09F5-6228-4D39-BD54-91AB4D1F18A8}" type="pres">
      <dgm:prSet presAssocID="{89107F46-9AC8-428B-B56A-9D30D6663BFF}" presName="sibTrans" presStyleCnt="0"/>
      <dgm:spPr/>
    </dgm:pt>
    <dgm:pt modelId="{C13EDBFD-EE8E-41E5-A3F8-D03095AF9863}" type="pres">
      <dgm:prSet presAssocID="{00986691-0AD2-49FD-A9DB-F10C2408396A}" presName="textNode" presStyleLbl="node1" presStyleIdx="6" presStyleCnt="7">
        <dgm:presLayoutVars>
          <dgm:bulletEnabled val="1"/>
        </dgm:presLayoutVars>
      </dgm:prSet>
      <dgm:spPr/>
    </dgm:pt>
  </dgm:ptLst>
  <dgm:cxnLst>
    <dgm:cxn modelId="{BB25381A-AA78-4231-B461-FDF380350FC0}" srcId="{91423F50-4C0F-4029-A640-9E229CBB8EA4}" destId="{2ED8E6BB-949B-4248-BF36-BE5DA4110BE5}" srcOrd="3" destOrd="0" parTransId="{D49712C9-C25D-4605-AE42-49E422F3A77C}" sibTransId="{805B7439-33AF-44F7-9185-BD4D7EC62491}"/>
    <dgm:cxn modelId="{9E140324-3F2B-4410-AA28-10050A12320F}" srcId="{91423F50-4C0F-4029-A640-9E229CBB8EA4}" destId="{00986691-0AD2-49FD-A9DB-F10C2408396A}" srcOrd="6" destOrd="0" parTransId="{589D7A17-4E9F-4DA0-90A3-CCA631D4355D}" sibTransId="{EAFD4127-15D8-4228-A747-52F63421BDCC}"/>
    <dgm:cxn modelId="{0CE8D840-402C-5D4E-8AB9-08080BBB2931}" type="presOf" srcId="{C7EE8AC7-08DC-4FF3-9301-EA9D83DF32C0}" destId="{C1769D6F-D4E2-4FEB-877F-C3A6717119FF}" srcOrd="0" destOrd="0" presId="urn:microsoft.com/office/officeart/2005/8/layout/hProcess9"/>
    <dgm:cxn modelId="{04E1CC5B-7727-4442-8996-086ABAE4FC8E}" type="presOf" srcId="{8D99E480-C48E-4961-A3B5-B11800831D08}" destId="{F6109C55-2B53-4139-80DD-3724236B5A79}" srcOrd="0" destOrd="0" presId="urn:microsoft.com/office/officeart/2005/8/layout/hProcess9"/>
    <dgm:cxn modelId="{8F510349-1573-0243-B9CD-C67BBF54444A}" type="presOf" srcId="{2ED8E6BB-949B-4248-BF36-BE5DA4110BE5}" destId="{DF848EA9-C02E-4F6E-BFD1-BE88FF9D2560}" srcOrd="0" destOrd="0" presId="urn:microsoft.com/office/officeart/2005/8/layout/hProcess9"/>
    <dgm:cxn modelId="{D4E8DD56-2DE4-7248-BB86-32B5D0642638}" type="presOf" srcId="{91423F50-4C0F-4029-A640-9E229CBB8EA4}" destId="{ED7440E9-8F0B-40ED-9A9D-78172844D942}" srcOrd="0" destOrd="0" presId="urn:microsoft.com/office/officeart/2005/8/layout/hProcess9"/>
    <dgm:cxn modelId="{1EC06759-1E87-402E-994A-0CE55C722FBB}" srcId="{91423F50-4C0F-4029-A640-9E229CBB8EA4}" destId="{2C3569B2-9BC4-43A0-AC36-15DD501066A4}" srcOrd="0" destOrd="0" parTransId="{8BC88221-7CA9-4FEE-8C3F-873E86E75FA3}" sibTransId="{AF42C92F-770C-4683-9EE1-309A6E36D65E}"/>
    <dgm:cxn modelId="{B0F4C97B-15B1-4362-AA2A-9D77094FE52C}" srcId="{91423F50-4C0F-4029-A640-9E229CBB8EA4}" destId="{A122D44E-E32A-4640-AFE3-125696D4DD14}" srcOrd="5" destOrd="0" parTransId="{7B51D004-DF1C-443B-B7D5-2A0F7D8E9830}" sibTransId="{89107F46-9AC8-428B-B56A-9D30D6663BFF}"/>
    <dgm:cxn modelId="{F91F487D-A219-1E4F-AB38-B2F1B8FBBFD1}" type="presOf" srcId="{4E9C096A-7FD0-4EAF-8112-BB4120A1B769}" destId="{446AA8D4-F7EB-4243-8F39-C438AB828EBF}" srcOrd="0" destOrd="0" presId="urn:microsoft.com/office/officeart/2005/8/layout/hProcess9"/>
    <dgm:cxn modelId="{C13E2497-F336-3949-AFE6-4D934583FB71}" type="presOf" srcId="{00986691-0AD2-49FD-A9DB-F10C2408396A}" destId="{C13EDBFD-EE8E-41E5-A3F8-D03095AF9863}" srcOrd="0" destOrd="0" presId="urn:microsoft.com/office/officeart/2005/8/layout/hProcess9"/>
    <dgm:cxn modelId="{DA871B98-C581-1F42-8A94-A59A4F62400E}" type="presOf" srcId="{A122D44E-E32A-4640-AFE3-125696D4DD14}" destId="{25377790-AC1D-4DFF-991C-6A60EA685584}" srcOrd="0" destOrd="0" presId="urn:microsoft.com/office/officeart/2005/8/layout/hProcess9"/>
    <dgm:cxn modelId="{F106BC98-3108-45C0-B55A-781B79C3F15D}" srcId="{91423F50-4C0F-4029-A640-9E229CBB8EA4}" destId="{4E9C096A-7FD0-4EAF-8112-BB4120A1B769}" srcOrd="2" destOrd="0" parTransId="{B75D8AE4-BE84-427F-BDDC-FDF4983DAA42}" sibTransId="{4CE0B475-6AA2-47AB-A6DE-493C61523FF0}"/>
    <dgm:cxn modelId="{32E8D8AC-D65E-4C62-A4FA-8B888B598E61}" srcId="{91423F50-4C0F-4029-A640-9E229CBB8EA4}" destId="{C7EE8AC7-08DC-4FF3-9301-EA9D83DF32C0}" srcOrd="1" destOrd="0" parTransId="{DDE4AC10-469B-4687-AF9E-CD1D20324F00}" sibTransId="{D82F5756-0E69-4099-8946-2CDCF37317E6}"/>
    <dgm:cxn modelId="{7CB0A2BE-3C14-44DA-9038-883160F57795}" srcId="{91423F50-4C0F-4029-A640-9E229CBB8EA4}" destId="{8D99E480-C48E-4961-A3B5-B11800831D08}" srcOrd="4" destOrd="0" parTransId="{DB5C03AC-8A0E-4D92-89F0-6CD347EA8B6C}" sibTransId="{723A9D8B-C3DB-492B-A27D-D4C5B32A10F2}"/>
    <dgm:cxn modelId="{E8A677E7-B135-604D-94D9-21CFFF5E602A}" type="presOf" srcId="{2C3569B2-9BC4-43A0-AC36-15DD501066A4}" destId="{0688B634-38D0-43E0-BCF7-1A1BED351817}" srcOrd="0" destOrd="0" presId="urn:microsoft.com/office/officeart/2005/8/layout/hProcess9"/>
    <dgm:cxn modelId="{56D02898-6809-1745-8489-71CD3FAF9D05}" type="presParOf" srcId="{ED7440E9-8F0B-40ED-9A9D-78172844D942}" destId="{1516CC0B-5B01-4609-910C-AEC5CBDD1AAD}" srcOrd="0" destOrd="0" presId="urn:microsoft.com/office/officeart/2005/8/layout/hProcess9"/>
    <dgm:cxn modelId="{EEF0B7B8-B736-7F4A-85DB-D3A5DBC23817}" type="presParOf" srcId="{ED7440E9-8F0B-40ED-9A9D-78172844D942}" destId="{27BCB762-82AD-488A-A186-43A24B0BC3C8}" srcOrd="1" destOrd="0" presId="urn:microsoft.com/office/officeart/2005/8/layout/hProcess9"/>
    <dgm:cxn modelId="{54A9F4BE-7192-4848-B6FD-B3952FF8AF31}" type="presParOf" srcId="{27BCB762-82AD-488A-A186-43A24B0BC3C8}" destId="{0688B634-38D0-43E0-BCF7-1A1BED351817}" srcOrd="0" destOrd="0" presId="urn:microsoft.com/office/officeart/2005/8/layout/hProcess9"/>
    <dgm:cxn modelId="{FB360F45-2283-D34B-997D-1A91F70D4F84}" type="presParOf" srcId="{27BCB762-82AD-488A-A186-43A24B0BC3C8}" destId="{B91B4CCB-F2F6-4B70-BD9A-1487F5A5980A}" srcOrd="1" destOrd="0" presId="urn:microsoft.com/office/officeart/2005/8/layout/hProcess9"/>
    <dgm:cxn modelId="{C65F8FAA-9F98-6B42-82B7-A8D362D39671}" type="presParOf" srcId="{27BCB762-82AD-488A-A186-43A24B0BC3C8}" destId="{C1769D6F-D4E2-4FEB-877F-C3A6717119FF}" srcOrd="2" destOrd="0" presId="urn:microsoft.com/office/officeart/2005/8/layout/hProcess9"/>
    <dgm:cxn modelId="{113F3DEB-71BA-EC47-9D66-3B39AF21E2D6}" type="presParOf" srcId="{27BCB762-82AD-488A-A186-43A24B0BC3C8}" destId="{78D1F463-D96E-41F8-B1F2-36A3CC9F3887}" srcOrd="3" destOrd="0" presId="urn:microsoft.com/office/officeart/2005/8/layout/hProcess9"/>
    <dgm:cxn modelId="{94C0C728-2A50-D14B-A2CD-EC664271BF1B}" type="presParOf" srcId="{27BCB762-82AD-488A-A186-43A24B0BC3C8}" destId="{446AA8D4-F7EB-4243-8F39-C438AB828EBF}" srcOrd="4" destOrd="0" presId="urn:microsoft.com/office/officeart/2005/8/layout/hProcess9"/>
    <dgm:cxn modelId="{5912136F-823F-BC4D-9A3A-07542A0B9747}" type="presParOf" srcId="{27BCB762-82AD-488A-A186-43A24B0BC3C8}" destId="{D0BDC1D2-13EF-43EC-8E54-6A856EE7DE6E}" srcOrd="5" destOrd="0" presId="urn:microsoft.com/office/officeart/2005/8/layout/hProcess9"/>
    <dgm:cxn modelId="{16FA3F56-E1FE-1245-B384-9F49C4911107}" type="presParOf" srcId="{27BCB762-82AD-488A-A186-43A24B0BC3C8}" destId="{DF848EA9-C02E-4F6E-BFD1-BE88FF9D2560}" srcOrd="6" destOrd="0" presId="urn:microsoft.com/office/officeart/2005/8/layout/hProcess9"/>
    <dgm:cxn modelId="{8D73E8FD-80B9-074E-96CD-489DC2E93E05}" type="presParOf" srcId="{27BCB762-82AD-488A-A186-43A24B0BC3C8}" destId="{BF8C582C-EEC9-43E4-A7DE-74293C96103F}" srcOrd="7" destOrd="0" presId="urn:microsoft.com/office/officeart/2005/8/layout/hProcess9"/>
    <dgm:cxn modelId="{B1EA4687-48D1-AC42-BE05-24B2C2D24987}" type="presParOf" srcId="{27BCB762-82AD-488A-A186-43A24B0BC3C8}" destId="{F6109C55-2B53-4139-80DD-3724236B5A79}" srcOrd="8" destOrd="0" presId="urn:microsoft.com/office/officeart/2005/8/layout/hProcess9"/>
    <dgm:cxn modelId="{9B7EB900-B052-3E46-BA6C-199BA0C28EC9}" type="presParOf" srcId="{27BCB762-82AD-488A-A186-43A24B0BC3C8}" destId="{94B8BB40-59B3-4E77-9BE9-B24DA8139D88}" srcOrd="9" destOrd="0" presId="urn:microsoft.com/office/officeart/2005/8/layout/hProcess9"/>
    <dgm:cxn modelId="{65358FDD-447A-744E-90CC-19504E54E16A}" type="presParOf" srcId="{27BCB762-82AD-488A-A186-43A24B0BC3C8}" destId="{25377790-AC1D-4DFF-991C-6A60EA685584}" srcOrd="10" destOrd="0" presId="urn:microsoft.com/office/officeart/2005/8/layout/hProcess9"/>
    <dgm:cxn modelId="{48CA6F50-60B3-244D-B08B-59AA2CE91F37}" type="presParOf" srcId="{27BCB762-82AD-488A-A186-43A24B0BC3C8}" destId="{E17C09F5-6228-4D39-BD54-91AB4D1F18A8}" srcOrd="11" destOrd="0" presId="urn:microsoft.com/office/officeart/2005/8/layout/hProcess9"/>
    <dgm:cxn modelId="{DC724BE6-3555-1549-859C-3CDC272487CA}" type="presParOf" srcId="{27BCB762-82AD-488A-A186-43A24B0BC3C8}" destId="{C13EDBFD-EE8E-41E5-A3F8-D03095AF9863}" srcOrd="12"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16CC0B-5B01-4609-910C-AEC5CBDD1AAD}">
      <dsp:nvSpPr>
        <dsp:cNvPr id="0" name=""/>
        <dsp:cNvSpPr/>
      </dsp:nvSpPr>
      <dsp:spPr>
        <a:xfrm>
          <a:off x="2" y="0"/>
          <a:ext cx="8459526" cy="2615342"/>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88B634-38D0-43E0-BCF7-1A1BED351817}">
      <dsp:nvSpPr>
        <dsp:cNvPr id="0" name=""/>
        <dsp:cNvSpPr/>
      </dsp:nvSpPr>
      <dsp:spPr>
        <a:xfrm>
          <a:off x="1652" y="784602"/>
          <a:ext cx="1057028" cy="1046136"/>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2005 Slovakia</a:t>
          </a:r>
        </a:p>
      </dsp:txBody>
      <dsp:txXfrm>
        <a:off x="52720" y="835670"/>
        <a:ext cx="954892" cy="944000"/>
      </dsp:txXfrm>
    </dsp:sp>
    <dsp:sp modelId="{C1769D6F-D4E2-4FEB-877F-C3A6717119FF}">
      <dsp:nvSpPr>
        <dsp:cNvPr id="0" name=""/>
        <dsp:cNvSpPr/>
      </dsp:nvSpPr>
      <dsp:spPr>
        <a:xfrm>
          <a:off x="1234851" y="784602"/>
          <a:ext cx="1057028" cy="1046136"/>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2009 Hungary</a:t>
          </a:r>
        </a:p>
      </dsp:txBody>
      <dsp:txXfrm>
        <a:off x="1285919" y="835670"/>
        <a:ext cx="954892" cy="944000"/>
      </dsp:txXfrm>
    </dsp:sp>
    <dsp:sp modelId="{446AA8D4-F7EB-4243-8F39-C438AB828EBF}">
      <dsp:nvSpPr>
        <dsp:cNvPr id="0" name=""/>
        <dsp:cNvSpPr/>
      </dsp:nvSpPr>
      <dsp:spPr>
        <a:xfrm>
          <a:off x="4954398" y="789739"/>
          <a:ext cx="1057028" cy="1046136"/>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solidFill>
                <a:schemeClr val="tx1"/>
              </a:solidFill>
            </a:rPr>
            <a:t>20</a:t>
          </a:r>
          <a:r>
            <a:rPr lang="de-DE" sz="1700" kern="1200" dirty="0">
              <a:solidFill>
                <a:schemeClr val="tx1"/>
              </a:solidFill>
            </a:rPr>
            <a:t>19</a:t>
          </a:r>
          <a:r>
            <a:rPr lang="en-US" sz="1700" kern="1200" dirty="0"/>
            <a:t> Latvia</a:t>
          </a:r>
        </a:p>
      </dsp:txBody>
      <dsp:txXfrm>
        <a:off x="5005466" y="840807"/>
        <a:ext cx="954892" cy="944000"/>
      </dsp:txXfrm>
    </dsp:sp>
    <dsp:sp modelId="{DF848EA9-C02E-4F6E-BFD1-BE88FF9D2560}">
      <dsp:nvSpPr>
        <dsp:cNvPr id="0" name=""/>
        <dsp:cNvSpPr/>
      </dsp:nvSpPr>
      <dsp:spPr>
        <a:xfrm>
          <a:off x="2483759" y="789739"/>
          <a:ext cx="1057028" cy="1046136"/>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2015 Lithuania</a:t>
          </a:r>
        </a:p>
      </dsp:txBody>
      <dsp:txXfrm>
        <a:off x="2534827" y="840807"/>
        <a:ext cx="954892" cy="944000"/>
      </dsp:txXfrm>
    </dsp:sp>
    <dsp:sp modelId="{F6109C55-2B53-4139-80DD-3724236B5A79}">
      <dsp:nvSpPr>
        <dsp:cNvPr id="0" name=""/>
        <dsp:cNvSpPr/>
      </dsp:nvSpPr>
      <dsp:spPr>
        <a:xfrm>
          <a:off x="3727233" y="794875"/>
          <a:ext cx="1057028" cy="1046136"/>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2015 Portugal</a:t>
          </a:r>
        </a:p>
      </dsp:txBody>
      <dsp:txXfrm>
        <a:off x="3778301" y="845943"/>
        <a:ext cx="954892" cy="944000"/>
      </dsp:txXfrm>
    </dsp:sp>
    <dsp:sp modelId="{25377790-AC1D-4DFF-991C-6A60EA685584}">
      <dsp:nvSpPr>
        <dsp:cNvPr id="0" name=""/>
        <dsp:cNvSpPr/>
      </dsp:nvSpPr>
      <dsp:spPr>
        <a:xfrm>
          <a:off x="6167650" y="784602"/>
          <a:ext cx="1057028" cy="1046136"/>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solidFill>
                <a:schemeClr val="tx1"/>
              </a:solidFill>
            </a:rPr>
            <a:t>2019</a:t>
          </a:r>
          <a:r>
            <a:rPr lang="en-US" sz="1700" kern="1200" dirty="0"/>
            <a:t> Ukraine</a:t>
          </a:r>
        </a:p>
      </dsp:txBody>
      <dsp:txXfrm>
        <a:off x="6218718" y="835670"/>
        <a:ext cx="954892" cy="944000"/>
      </dsp:txXfrm>
    </dsp:sp>
    <dsp:sp modelId="{C13EDBFD-EE8E-41E5-A3F8-D03095AF9863}">
      <dsp:nvSpPr>
        <dsp:cNvPr id="0" name=""/>
        <dsp:cNvSpPr/>
      </dsp:nvSpPr>
      <dsp:spPr>
        <a:xfrm>
          <a:off x="7400850" y="784602"/>
          <a:ext cx="1057028" cy="1046136"/>
        </a:xfrm>
        <a:prstGeom prst="round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solidFill>
                <a:srgbClr val="FF0000"/>
              </a:solidFill>
            </a:rPr>
            <a:t>Belarus (draft)</a:t>
          </a:r>
          <a:endParaRPr lang="en-US" sz="1700" kern="1200" dirty="0"/>
        </a:p>
      </dsp:txBody>
      <dsp:txXfrm>
        <a:off x="7451918" y="835670"/>
        <a:ext cx="954892" cy="94400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6/11/2019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267597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Označba mesta stranske slike 1">
            <a:extLst>
              <a:ext uri="{FF2B5EF4-FFF2-40B4-BE49-F238E27FC236}">
                <a16:creationId xmlns:a16="http://schemas.microsoft.com/office/drawing/2014/main" id="{E8DAE062-8085-FB4D-A1DE-ECDBF95A9B6D}"/>
              </a:ext>
            </a:extLst>
          </p:cNvPr>
          <p:cNvSpPr>
            <a:spLocks noGrp="1" noRot="1" noChangeAspect="1" noTextEdit="1"/>
          </p:cNvSpPr>
          <p:nvPr>
            <p:ph type="sldImg"/>
          </p:nvPr>
        </p:nvSpPr>
        <p:spPr/>
      </p:sp>
      <p:sp>
        <p:nvSpPr>
          <p:cNvPr id="191491" name="Označba mesta opomb 2">
            <a:extLst>
              <a:ext uri="{FF2B5EF4-FFF2-40B4-BE49-F238E27FC236}">
                <a16:creationId xmlns:a16="http://schemas.microsoft.com/office/drawing/2014/main" id="{FF6D2F98-A594-FC46-B5EC-467DBC1C3AC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l-SI" altLang="en-US">
              <a:latin typeface="Times New Roman" panose="02020603050405020304" pitchFamily="18" charset="0"/>
            </a:endParaRPr>
          </a:p>
        </p:txBody>
      </p:sp>
      <p:sp>
        <p:nvSpPr>
          <p:cNvPr id="191492" name="Označba mesta številke diapozitiva 3">
            <a:extLst>
              <a:ext uri="{FF2B5EF4-FFF2-40B4-BE49-F238E27FC236}">
                <a16:creationId xmlns:a16="http://schemas.microsoft.com/office/drawing/2014/main" id="{6B17CBE7-D115-2C4E-8C76-A6C3C3593E90}"/>
              </a:ext>
            </a:extLst>
          </p:cNvPr>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defTabSz="452438">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1pPr>
            <a:lvl2pPr defTabSz="452438">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2pPr>
            <a:lvl3pPr defTabSz="452438">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3pPr>
            <a:lvl4pPr defTabSz="452438">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4pPr>
            <a:lvl5pPr defTabSz="452438">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5pPr>
            <a:lvl6pPr marL="2497138" indent="-220663" defTabSz="452438" eaLnBrk="0" fontAlgn="base" hangingPunct="0">
              <a:spcBef>
                <a:spcPct val="0"/>
              </a:spcBef>
              <a:spcAft>
                <a:spcPct val="0"/>
              </a:spcAft>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6pPr>
            <a:lvl7pPr marL="2954338" indent="-220663" defTabSz="452438" eaLnBrk="0" fontAlgn="base" hangingPunct="0">
              <a:spcBef>
                <a:spcPct val="0"/>
              </a:spcBef>
              <a:spcAft>
                <a:spcPct val="0"/>
              </a:spcAft>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7pPr>
            <a:lvl8pPr marL="3411538" indent="-220663" defTabSz="452438" eaLnBrk="0" fontAlgn="base" hangingPunct="0">
              <a:spcBef>
                <a:spcPct val="0"/>
              </a:spcBef>
              <a:spcAft>
                <a:spcPct val="0"/>
              </a:spcAft>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8pPr>
            <a:lvl9pPr marL="3868738" indent="-220663" defTabSz="452438" eaLnBrk="0" fontAlgn="base" hangingPunct="0">
              <a:spcBef>
                <a:spcPct val="0"/>
              </a:spcBef>
              <a:spcAft>
                <a:spcPct val="0"/>
              </a:spcAft>
              <a:tabLst>
                <a:tab pos="668338" algn="l"/>
                <a:tab pos="1338263" algn="l"/>
                <a:tab pos="2008188" algn="l"/>
                <a:tab pos="2678113" algn="l"/>
              </a:tabLst>
              <a:defRPr sz="5000">
                <a:solidFill>
                  <a:schemeClr val="tx1"/>
                </a:solidFill>
                <a:latin typeface="Arial" panose="020B0604020202020204" pitchFamily="34" charset="0"/>
                <a:ea typeface="MS Gothic" panose="020B0609070205080204" pitchFamily="49" charset="-128"/>
              </a:defRPr>
            </a:lvl9pPr>
          </a:lstStyle>
          <a:p>
            <a:fld id="{992FCA7C-021B-7A41-A942-AD66F40E953B}" type="slidenum">
              <a:rPr lang="sl-SI" altLang="sl-SI" sz="1300">
                <a:solidFill>
                  <a:srgbClr val="000000"/>
                </a:solidFill>
                <a:latin typeface="Verdana" panose="020B0604030504040204" pitchFamily="34" charset="0"/>
              </a:rPr>
              <a:pPr/>
              <a:t>11</a:t>
            </a:fld>
            <a:endParaRPr lang="sl-SI" altLang="sl-SI" sz="1300">
              <a:solidFill>
                <a:srgbClr val="000000"/>
              </a:solidFill>
              <a:latin typeface="Verdana" panose="020B0604030504040204" pitchFamily="34" charset="0"/>
            </a:endParaRPr>
          </a:p>
        </p:txBody>
      </p:sp>
    </p:spTree>
    <p:extLst>
      <p:ext uri="{BB962C8B-B14F-4D97-AF65-F5344CB8AC3E}">
        <p14:creationId xmlns:p14="http://schemas.microsoft.com/office/powerpoint/2010/main" val="1352551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54047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75772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14480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5419704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44359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71042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9803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936603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358190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962653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473858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6386449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8117535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2420673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2275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0195078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578808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4919106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7287722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1B915397-3E6C-4046-9906-54676D7966B6}" type="slidenum">
              <a:rPr lang="en-US" smtClean="0"/>
              <a:t>65</a:t>
            </a:fld>
            <a:endParaRPr lang="en-US"/>
          </a:p>
        </p:txBody>
      </p:sp>
    </p:spTree>
    <p:extLst>
      <p:ext uri="{BB962C8B-B14F-4D97-AF65-F5344CB8AC3E}">
        <p14:creationId xmlns:p14="http://schemas.microsoft.com/office/powerpoint/2010/main" val="9441950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1B915397-3E6C-4046-9906-54676D7966B6}" type="slidenum">
              <a:rPr lang="en-US" smtClean="0"/>
              <a:t>66</a:t>
            </a:fld>
            <a:endParaRPr lang="en-US"/>
          </a:p>
        </p:txBody>
      </p:sp>
    </p:spTree>
    <p:extLst>
      <p:ext uri="{BB962C8B-B14F-4D97-AF65-F5344CB8AC3E}">
        <p14:creationId xmlns:p14="http://schemas.microsoft.com/office/powerpoint/2010/main" val="28750620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1B915397-3E6C-4046-9906-54676D7966B6}" type="slidenum">
              <a:rPr lang="en-US" smtClean="0"/>
              <a:t>67</a:t>
            </a:fld>
            <a:endParaRPr lang="en-US"/>
          </a:p>
        </p:txBody>
      </p:sp>
    </p:spTree>
    <p:extLst>
      <p:ext uri="{BB962C8B-B14F-4D97-AF65-F5344CB8AC3E}">
        <p14:creationId xmlns:p14="http://schemas.microsoft.com/office/powerpoint/2010/main" val="33370597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752863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0919216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8136381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525295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r>
              <a:rPr lang="en-US" dirty="0"/>
              <a:t>Few = </a:t>
            </a:r>
            <a:r>
              <a:rPr lang="en-US" dirty="0" err="1"/>
              <a:t>malo</a:t>
            </a:r>
            <a:endParaRPr lang="en-US" dirty="0"/>
          </a:p>
          <a:p>
            <a:r>
              <a:rPr lang="en-US" dirty="0"/>
              <a:t>A few = </a:t>
            </a:r>
            <a:r>
              <a:rPr lang="en-US" dirty="0" err="1"/>
              <a:t>nekolik</a:t>
            </a:r>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93845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013587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720547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7553888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2529023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500446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024786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1609302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725138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0672931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142240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586377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5347727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519063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35636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9917381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189541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943844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11068015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915397-3E6C-4046-9906-54676D7966B6}"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38631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lt-LT" dirty="0"/>
              <a:t>Taigi, truputis konteksto:</a:t>
            </a:r>
          </a:p>
          <a:p>
            <a:pPr marL="171450" indent="-171450">
              <a:buFontTx/>
              <a:buChar char="-"/>
            </a:pPr>
            <a:r>
              <a:rPr lang="lt-LT" dirty="0"/>
              <a:t>Small Planet Grupė - holdingas inkorporuotas Lietuvoje su keturiom dukterinėm kompanijom:</a:t>
            </a:r>
            <a:r>
              <a:rPr lang="en-US" dirty="0"/>
              <a:t> 400mln </a:t>
            </a:r>
            <a:r>
              <a:rPr lang="en-US" dirty="0" err="1"/>
              <a:t>apyvarta</a:t>
            </a:r>
            <a:r>
              <a:rPr lang="en-US" dirty="0"/>
              <a:t>, </a:t>
            </a:r>
            <a:r>
              <a:rPr lang="lt-LT" dirty="0"/>
              <a:t>virš </a:t>
            </a:r>
            <a:r>
              <a:rPr lang="en-US" dirty="0"/>
              <a:t>1000 </a:t>
            </a:r>
            <a:r>
              <a:rPr lang="en-US" dirty="0" err="1"/>
              <a:t>darbuotoj</a:t>
            </a:r>
            <a:r>
              <a:rPr lang="lt-LT" dirty="0"/>
              <a:t>ų, </a:t>
            </a:r>
            <a:r>
              <a:rPr lang="en-US" dirty="0"/>
              <a:t>2017 </a:t>
            </a:r>
            <a:r>
              <a:rPr lang="lt-LT" dirty="0"/>
              <a:t>operacinis pelnas virš </a:t>
            </a:r>
            <a:r>
              <a:rPr lang="en-US" dirty="0"/>
              <a:t>10mln. I</a:t>
            </a:r>
            <a:r>
              <a:rPr lang="lt-LT" dirty="0"/>
              <a:t>š pažiūros, ūgtelėjusi ir neblogai dirbanti įmonė.</a:t>
            </a:r>
          </a:p>
          <a:p>
            <a:pPr marL="171450" indent="-171450">
              <a:buFontTx/>
              <a:buChar char="-"/>
            </a:pPr>
            <a:r>
              <a:rPr lang="en-US" dirty="0"/>
              <a:t>2018tais </a:t>
            </a:r>
            <a:r>
              <a:rPr lang="en-US" dirty="0" err="1"/>
              <a:t>pasitaiko</a:t>
            </a:r>
            <a:r>
              <a:rPr lang="en-US" dirty="0"/>
              <a:t> </a:t>
            </a:r>
            <a:r>
              <a:rPr lang="en-US" dirty="0" err="1"/>
              <a:t>gera</a:t>
            </a:r>
            <a:r>
              <a:rPr lang="en-US" dirty="0"/>
              <a:t> </a:t>
            </a:r>
            <a:r>
              <a:rPr lang="en-US" dirty="0" err="1"/>
              <a:t>galimyb</a:t>
            </a:r>
            <a:r>
              <a:rPr lang="lt-LT" dirty="0"/>
              <a:t>ė augti Vokietijoje, </a:t>
            </a:r>
            <a:r>
              <a:rPr lang="en-US" dirty="0" err="1"/>
              <a:t>nes</a:t>
            </a:r>
            <a:r>
              <a:rPr lang="lt-LT" dirty="0"/>
              <a:t> bankrutavo AirBelin, atsivėrė niša. Deja, augimas nepavyksta ir per </a:t>
            </a:r>
            <a:r>
              <a:rPr lang="en-US" dirty="0"/>
              <a:t>9 m</a:t>
            </a:r>
            <a:r>
              <a:rPr lang="lt-LT" dirty="0"/>
              <a:t>ėnesius mūsų Vokietijos padalinys įvirina </a:t>
            </a:r>
            <a:r>
              <a:rPr lang="en-US" dirty="0"/>
              <a:t>28m minus</a:t>
            </a:r>
            <a:r>
              <a:rPr lang="lt-LT" dirty="0"/>
              <a:t>ą. Sunkiai suvokiamas skaičius, turint omenyje, kad dar prieš metus Vokietijos bendrovė dirbo pelningai, tačiau štai kokia ta aviacija: didžioji dalis šio minuso buvo dėl kompensacijų keleiviams už vėluojančius skrydžius, nes nespėjom įgyvendinti parduotų skrydžių dėl pilotų ir lėktuvų trūkumo</a:t>
            </a:r>
          </a:p>
          <a:p>
            <a:pPr marL="171450" indent="-171450">
              <a:buFontTx/>
              <a:buChar char="-"/>
            </a:pPr>
            <a:r>
              <a:rPr lang="lt-LT" dirty="0"/>
              <a:t>Iš pradžių dar ieškojome investuotojo, tačiau kai jo neradom, vienintelis šansas liko resutrukūrizuotis</a:t>
            </a:r>
          </a:p>
          <a:p>
            <a:pPr marL="171450" indent="-171450">
              <a:buFontTx/>
              <a:buChar char="-"/>
            </a:pPr>
            <a:r>
              <a:rPr lang="lt-LT" dirty="0"/>
              <a:t>Vokietijoje leidimą restruktūrizacijai teismas išdavė per vieną dieną</a:t>
            </a:r>
          </a:p>
          <a:p>
            <a:pPr marL="171450" indent="-171450">
              <a:buFontTx/>
              <a:buChar char="-"/>
            </a:pPr>
            <a:r>
              <a:rPr lang="lt-LT" dirty="0"/>
              <a:t>Lenkijoje taip pat metai klostėsi sudėtingai, taip pat pasukome restruktūrizacijos keliu; Lenkijos teismas priemė teigiamą sprendimą per vieną savaitę</a:t>
            </a:r>
          </a:p>
          <a:p>
            <a:pPr marL="171450" indent="-171450">
              <a:buFontTx/>
              <a:buChar char="-"/>
            </a:pPr>
            <a:r>
              <a:rPr lang="lt-LT" dirty="0"/>
              <a:t>Lietuvoje, kur buvo operacinis pliusas, teismas svarstė daugiu nei mėnesį </a:t>
            </a:r>
            <a:r>
              <a:rPr lang="en-US" dirty="0" err="1"/>
              <a:t>ir</a:t>
            </a:r>
            <a:r>
              <a:rPr lang="en-US" dirty="0"/>
              <a:t> </a:t>
            </a:r>
            <a:r>
              <a:rPr lang="lt-LT" dirty="0"/>
              <a:t>tokio šanso apskritai nedavė</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CE3F8B2-795D-4ED5-8F9A-7D3A5ADE8E20}"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706030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9626806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28838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921983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831134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79375" y="739775"/>
            <a:ext cx="6577013" cy="3700463"/>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39650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5427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6.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5.xml"/><Relationship Id="rId4" Type="http://schemas.openxmlformats.org/officeDocument/2006/relationships/image" Target="../media/image2.png"/></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79585"/>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596415"/>
            <a:ext cx="6400800" cy="131445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GB" dirty="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76094"/>
            <a:ext cx="8229600" cy="857250"/>
          </a:xfrm>
        </p:spPr>
        <p:txBody>
          <a:bodyPr/>
          <a:lstStyle/>
          <a:p>
            <a:r>
              <a:rPr lang="en-GB" dirty="0"/>
              <a:t>Click to edit Master title style</a:t>
            </a:r>
            <a:endParaRPr lang="en-US" dirty="0"/>
          </a:p>
        </p:txBody>
      </p:sp>
      <p:sp>
        <p:nvSpPr>
          <p:cNvPr id="3" name="Content Placeholder 2"/>
          <p:cNvSpPr>
            <a:spLocks noGrp="1"/>
          </p:cNvSpPr>
          <p:nvPr>
            <p:ph idx="1"/>
          </p:nvPr>
        </p:nvSpPr>
        <p:spPr>
          <a:xfrm>
            <a:off x="457200" y="2270266"/>
            <a:ext cx="8229600" cy="2363516"/>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Prazen">
    <p:spTree>
      <p:nvGrpSpPr>
        <p:cNvPr id="1" name=""/>
        <p:cNvGrpSpPr/>
        <p:nvPr/>
      </p:nvGrpSpPr>
      <p:grpSpPr>
        <a:xfrm>
          <a:off x="0" y="0"/>
          <a:ext cx="0" cy="0"/>
          <a:chOff x="0" y="0"/>
          <a:chExt cx="0" cy="0"/>
        </a:xfrm>
      </p:grpSpPr>
      <p:sp>
        <p:nvSpPr>
          <p:cNvPr id="2" name="Ograda datuma 1">
            <a:extLst>
              <a:ext uri="{FF2B5EF4-FFF2-40B4-BE49-F238E27FC236}">
                <a16:creationId xmlns:a16="http://schemas.microsoft.com/office/drawing/2014/main" id="{346F0919-B3BB-FD44-B3E5-7B94EDC454A3}"/>
              </a:ext>
            </a:extLst>
          </p:cNvPr>
          <p:cNvSpPr>
            <a:spLocks noGrp="1"/>
          </p:cNvSpPr>
          <p:nvPr>
            <p:ph type="dt" sz="half" idx="10"/>
          </p:nvPr>
        </p:nvSpPr>
        <p:spPr/>
        <p:txBody>
          <a:bodyPr/>
          <a:lstStyle>
            <a:lvl1pPr defTabSz="302647" fontAlgn="base">
              <a:spcBef>
                <a:spcPct val="0"/>
              </a:spcBef>
              <a:spcAft>
                <a:spcPct val="0"/>
              </a:spcAft>
              <a:defRPr>
                <a:latin typeface="Arial" charset="0"/>
                <a:ea typeface="MS Gothic" pitchFamily="49" charset="-128"/>
                <a:cs typeface="Arial" charset="0"/>
              </a:defRPr>
            </a:lvl1pPr>
          </a:lstStyle>
          <a:p>
            <a:pPr>
              <a:defRPr/>
            </a:pPr>
            <a:fld id="{4D3CD772-4EFA-D54B-BE07-459DE2F695FD}" type="datetimeFigureOut">
              <a:rPr lang="en-US"/>
              <a:pPr>
                <a:defRPr/>
              </a:pPr>
              <a:t>6/11/2019</a:t>
            </a:fld>
            <a:endParaRPr lang="en-US"/>
          </a:p>
        </p:txBody>
      </p:sp>
      <p:sp>
        <p:nvSpPr>
          <p:cNvPr id="3" name="Ograda noge 2">
            <a:extLst>
              <a:ext uri="{FF2B5EF4-FFF2-40B4-BE49-F238E27FC236}">
                <a16:creationId xmlns:a16="http://schemas.microsoft.com/office/drawing/2014/main" id="{6A181F77-B4D6-614A-842A-CACC027E6C00}"/>
              </a:ext>
            </a:extLst>
          </p:cNvPr>
          <p:cNvSpPr>
            <a:spLocks noGrp="1"/>
          </p:cNvSpPr>
          <p:nvPr>
            <p:ph type="ftr" sz="quarter" idx="11"/>
          </p:nvPr>
        </p:nvSpPr>
        <p:spPr/>
        <p:txBody>
          <a:bodyPr/>
          <a:lstStyle>
            <a:lvl1pPr defTabSz="302647" fontAlgn="base">
              <a:spcBef>
                <a:spcPct val="0"/>
              </a:spcBef>
              <a:spcAft>
                <a:spcPct val="0"/>
              </a:spcAft>
              <a:defRPr>
                <a:latin typeface="Arial" charset="0"/>
                <a:ea typeface="MS Gothic" pitchFamily="49" charset="-128"/>
                <a:cs typeface="Arial" charset="0"/>
              </a:defRPr>
            </a:lvl1pPr>
          </a:lstStyle>
          <a:p>
            <a:pPr>
              <a:defRPr/>
            </a:pPr>
            <a:endParaRPr lang="en-US"/>
          </a:p>
        </p:txBody>
      </p:sp>
      <p:sp>
        <p:nvSpPr>
          <p:cNvPr id="4" name="Ograda številke diapozitiva 3">
            <a:extLst>
              <a:ext uri="{FF2B5EF4-FFF2-40B4-BE49-F238E27FC236}">
                <a16:creationId xmlns:a16="http://schemas.microsoft.com/office/drawing/2014/main" id="{2DB83B94-CEEE-8048-BC0E-15CCD66888BA}"/>
              </a:ext>
            </a:extLst>
          </p:cNvPr>
          <p:cNvSpPr>
            <a:spLocks noGrp="1"/>
          </p:cNvSpPr>
          <p:nvPr>
            <p:ph type="sldNum" sz="quarter" idx="12"/>
          </p:nvPr>
        </p:nvSpPr>
        <p:spPr/>
        <p:txBody>
          <a:bodyPr/>
          <a:lstStyle>
            <a:lvl1pPr defTabSz="301358">
              <a:defRPr>
                <a:latin typeface="Arial" panose="020B0604020202020204" pitchFamily="34" charset="0"/>
              </a:defRPr>
            </a:lvl1pPr>
          </a:lstStyle>
          <a:p>
            <a:fld id="{A927937D-9A1B-6B44-8BA8-E948EE239B0E}" type="slidenum">
              <a:rPr lang="en-US" altLang="sl-SI"/>
              <a:pPr/>
              <a:t>‹N°›</a:t>
            </a:fld>
            <a:endParaRPr lang="en-US" altLang="sl-SI"/>
          </a:p>
        </p:txBody>
      </p:sp>
    </p:spTree>
    <p:extLst>
      <p:ext uri="{BB962C8B-B14F-4D97-AF65-F5344CB8AC3E}">
        <p14:creationId xmlns:p14="http://schemas.microsoft.com/office/powerpoint/2010/main" val="2947513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38E236-763F-410D-8E0E-1E43C3E73CEA}"/>
              </a:ext>
            </a:extLst>
          </p:cNvPr>
          <p:cNvSpPr>
            <a:spLocks noGrp="1"/>
          </p:cNvSpPr>
          <p:nvPr>
            <p:ph idx="1"/>
          </p:nvPr>
        </p:nvSpPr>
        <p:spPr>
          <a:xfrm>
            <a:off x="628650" y="1215000"/>
            <a:ext cx="7886700" cy="3385575"/>
          </a:xfrm>
          <a:prstGeom prst="rect">
            <a:avLst/>
          </a:prstGeom>
        </p:spPr>
        <p:txBody>
          <a:bodyPr/>
          <a:lstStyle>
            <a:lvl1pPr marL="189000" indent="-189000">
              <a:buClr>
                <a:srgbClr val="004899"/>
              </a:buClr>
              <a:defRPr sz="1650">
                <a:solidFill>
                  <a:srgbClr val="000000"/>
                </a:solidFill>
              </a:defRPr>
            </a:lvl1pPr>
            <a:lvl2pPr marL="378000" indent="-189000">
              <a:buClr>
                <a:srgbClr val="004899"/>
              </a:buClr>
              <a:defRPr sz="1500">
                <a:solidFill>
                  <a:srgbClr val="000000"/>
                </a:solidFill>
              </a:defRPr>
            </a:lvl2pPr>
            <a:lvl3pPr marL="567000" indent="-171450">
              <a:buClr>
                <a:srgbClr val="004899"/>
              </a:buClr>
              <a:defRPr sz="1350">
                <a:solidFill>
                  <a:srgbClr val="000000"/>
                </a:solidFill>
              </a:defRPr>
            </a:lvl3pPr>
            <a:lvl4pPr marL="756000" indent="-172800">
              <a:buClr>
                <a:srgbClr val="004899"/>
              </a:buClr>
              <a:defRPr sz="1200">
                <a:solidFill>
                  <a:srgbClr val="000000"/>
                </a:solidFill>
              </a:defRPr>
            </a:lvl4pPr>
            <a:lvl5pPr marL="891000" indent="-134541">
              <a:buClr>
                <a:srgbClr val="004899"/>
              </a:buClr>
              <a:buFont typeface="Arial" panose="020B0604020202020204" pitchFamily="34" charset="0"/>
              <a:buChar char="•"/>
              <a:defRPr sz="1200">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itle 7">
            <a:extLst>
              <a:ext uri="{FF2B5EF4-FFF2-40B4-BE49-F238E27FC236}">
                <a16:creationId xmlns:a16="http://schemas.microsoft.com/office/drawing/2014/main" id="{4DEE437D-4308-4AAC-AC35-C40BC51E2E7A}"/>
              </a:ext>
            </a:extLst>
          </p:cNvPr>
          <p:cNvSpPr>
            <a:spLocks noGrp="1"/>
          </p:cNvSpPr>
          <p:nvPr>
            <p:ph type="title"/>
          </p:nvPr>
        </p:nvSpPr>
        <p:spPr/>
        <p:txBody>
          <a:bodyPr/>
          <a:lstStyle/>
          <a:p>
            <a:r>
              <a:rPr lang="en-US"/>
              <a:t>Click to edit Master title style</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40173-592B-4773-ADD9-DFEAA319C4EB}"/>
              </a:ext>
            </a:extLst>
          </p:cNvPr>
          <p:cNvSpPr>
            <a:spLocks noGrp="1"/>
          </p:cNvSpPr>
          <p:nvPr>
            <p:ph type="title"/>
          </p:nvPr>
        </p:nvSpPr>
        <p:spPr/>
        <p:txBody>
          <a:bodyPr/>
          <a:lstStyle/>
          <a:p>
            <a:r>
              <a:rPr lang="en-US"/>
              <a:t>Click to edit Master title style</a:t>
            </a:r>
            <a:endParaRPr lang="en-GB"/>
          </a:p>
        </p:txBody>
      </p:sp>
      <p:sp>
        <p:nvSpPr>
          <p:cNvPr id="4" name="Content Placeholder 2">
            <a:extLst>
              <a:ext uri="{FF2B5EF4-FFF2-40B4-BE49-F238E27FC236}">
                <a16:creationId xmlns:a16="http://schemas.microsoft.com/office/drawing/2014/main" id="{8782EE26-13B7-49B7-AE75-1BADFE218AB3}"/>
              </a:ext>
            </a:extLst>
          </p:cNvPr>
          <p:cNvSpPr>
            <a:spLocks noGrp="1"/>
          </p:cNvSpPr>
          <p:nvPr>
            <p:ph idx="1"/>
          </p:nvPr>
        </p:nvSpPr>
        <p:spPr>
          <a:xfrm>
            <a:off x="628650" y="1211339"/>
            <a:ext cx="4000500" cy="3334467"/>
          </a:xfrm>
          <a:prstGeom prst="rect">
            <a:avLst/>
          </a:prstGeom>
        </p:spPr>
        <p:txBody>
          <a:bodyPr/>
          <a:lstStyle>
            <a:lvl1pPr>
              <a:defRPr sz="1650">
                <a:solidFill>
                  <a:srgbClr val="000000"/>
                </a:solidFill>
              </a:defRPr>
            </a:lvl1pPr>
            <a:lvl2pPr>
              <a:defRPr sz="1500">
                <a:solidFill>
                  <a:srgbClr val="000000"/>
                </a:solidFill>
              </a:defRPr>
            </a:lvl2pPr>
            <a:lvl3pPr>
              <a:defRPr sz="1350">
                <a:solidFill>
                  <a:srgbClr val="000000"/>
                </a:solidFill>
              </a:defRPr>
            </a:lvl3pPr>
            <a:lvl4pPr>
              <a:defRPr sz="1200">
                <a:solidFill>
                  <a:srgbClr val="000000"/>
                </a:solidFill>
              </a:defRPr>
            </a:lvl4pPr>
            <a:lvl5pPr>
              <a:defRPr sz="1200">
                <a:solidFill>
                  <a:srgbClr val="000000"/>
                </a:solidFill>
              </a:defRPr>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Picture Placeholder 2">
            <a:extLst>
              <a:ext uri="{FF2B5EF4-FFF2-40B4-BE49-F238E27FC236}">
                <a16:creationId xmlns:a16="http://schemas.microsoft.com/office/drawing/2014/main" id="{784CDCB2-F392-456E-9305-7DC145E38289}"/>
              </a:ext>
            </a:extLst>
          </p:cNvPr>
          <p:cNvSpPr>
            <a:spLocks noGrp="1"/>
          </p:cNvSpPr>
          <p:nvPr>
            <p:ph type="pic" sz="quarter" idx="11"/>
          </p:nvPr>
        </p:nvSpPr>
        <p:spPr>
          <a:xfrm>
            <a:off x="4829176" y="1212822"/>
            <a:ext cx="3686174" cy="3332984"/>
          </a:xfrm>
          <a:prstGeom prst="rect">
            <a:avLst/>
          </a:prstGeom>
          <a:solidFill>
            <a:schemeClr val="bg2"/>
          </a:solidFill>
        </p:spPr>
        <p:txBody>
          <a:bodyPr/>
          <a:lstStyle>
            <a:lvl1pPr marL="0" indent="0">
              <a:buNone/>
              <a:defRPr>
                <a:solidFill>
                  <a:schemeClr val="bg1"/>
                </a:solidFill>
              </a:defRPr>
            </a:lvl1pPr>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D1A15-306F-4CF1-BB49-0A0C910E914E}"/>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657D925D-6B3B-4AE5-B582-7B78B661CE06}"/>
              </a:ext>
            </a:extLst>
          </p:cNvPr>
          <p:cNvSpPr>
            <a:spLocks noGrp="1"/>
          </p:cNvSpPr>
          <p:nvPr>
            <p:ph sz="half" idx="1"/>
          </p:nvPr>
        </p:nvSpPr>
        <p:spPr>
          <a:xfrm>
            <a:off x="628650" y="1215000"/>
            <a:ext cx="3886200" cy="3392719"/>
          </a:xfrm>
          <a:prstGeom prst="rect">
            <a:avLst/>
          </a:prstGeo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DD6B8D7-56B9-4496-9D3D-EEB6759F0B48}"/>
              </a:ext>
            </a:extLst>
          </p:cNvPr>
          <p:cNvSpPr>
            <a:spLocks noGrp="1"/>
          </p:cNvSpPr>
          <p:nvPr>
            <p:ph sz="half" idx="2"/>
          </p:nvPr>
        </p:nvSpPr>
        <p:spPr>
          <a:xfrm>
            <a:off x="4629150" y="1215000"/>
            <a:ext cx="3886200" cy="3392719"/>
          </a:xfrm>
          <a:prstGeom prst="rect">
            <a:avLst/>
          </a:prstGeo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93C6C-A28D-44C2-92EE-37B43E2E7D5A}"/>
              </a:ext>
            </a:extLst>
          </p:cNvPr>
          <p:cNvSpPr>
            <a:spLocks noGrp="1"/>
          </p:cNvSpPr>
          <p:nvPr>
            <p:ph type="title"/>
          </p:nvPr>
        </p:nvSpPr>
        <p:spPr>
          <a:xfrm>
            <a:off x="629841" y="405000"/>
            <a:ext cx="7886700" cy="715500"/>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61CD28-6F55-4AEC-8DDE-2891845E6145}"/>
              </a:ext>
            </a:extLst>
          </p:cNvPr>
          <p:cNvSpPr>
            <a:spLocks noGrp="1"/>
          </p:cNvSpPr>
          <p:nvPr>
            <p:ph type="body" idx="1"/>
          </p:nvPr>
        </p:nvSpPr>
        <p:spPr>
          <a:xfrm>
            <a:off x="629841" y="1215000"/>
            <a:ext cx="3868340" cy="390860"/>
          </a:xfrm>
          <a:prstGeom prst="rect">
            <a:avLst/>
          </a:prstGeom>
          <a:solidFill>
            <a:srgbClr val="3E73B7"/>
          </a:solidFill>
        </p:spPr>
        <p:txBody>
          <a:bodyPr anchor="ctr"/>
          <a:lstStyle>
            <a:lvl1pPr marL="0" indent="0">
              <a:buNone/>
              <a:defRPr sz="18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5AD8294B-6BCC-4083-8A05-CBF74ECE3728}"/>
              </a:ext>
            </a:extLst>
          </p:cNvPr>
          <p:cNvSpPr>
            <a:spLocks noGrp="1"/>
          </p:cNvSpPr>
          <p:nvPr>
            <p:ph sz="half" idx="2"/>
          </p:nvPr>
        </p:nvSpPr>
        <p:spPr>
          <a:xfrm>
            <a:off x="629841" y="1611816"/>
            <a:ext cx="3868340" cy="2953559"/>
          </a:xfrm>
          <a:prstGeom prst="rect">
            <a:avLst/>
          </a:prstGeo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11B49BA8-7AE1-409D-A65C-2653643CBF85}"/>
              </a:ext>
            </a:extLst>
          </p:cNvPr>
          <p:cNvSpPr>
            <a:spLocks noGrp="1"/>
          </p:cNvSpPr>
          <p:nvPr>
            <p:ph type="body" sz="quarter" idx="3"/>
          </p:nvPr>
        </p:nvSpPr>
        <p:spPr>
          <a:xfrm>
            <a:off x="4627959" y="1215001"/>
            <a:ext cx="3887391" cy="390860"/>
          </a:xfrm>
          <a:prstGeom prst="rect">
            <a:avLst/>
          </a:prstGeom>
          <a:solidFill>
            <a:srgbClr val="3E73B7"/>
          </a:solidFill>
        </p:spPr>
        <p:txBody>
          <a:bodyPr anchor="b"/>
          <a:lstStyle>
            <a:lvl1pPr marL="0" indent="0">
              <a:buNone/>
              <a:defRPr sz="18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8091D828-E00B-402A-A36E-3DB7BA52288B}"/>
              </a:ext>
            </a:extLst>
          </p:cNvPr>
          <p:cNvSpPr>
            <a:spLocks noGrp="1"/>
          </p:cNvSpPr>
          <p:nvPr>
            <p:ph sz="quarter" idx="4"/>
          </p:nvPr>
        </p:nvSpPr>
        <p:spPr>
          <a:xfrm>
            <a:off x="4629150" y="1611816"/>
            <a:ext cx="3887391" cy="2953800"/>
          </a:xfrm>
          <a:prstGeom prst="rect">
            <a:avLst/>
          </a:prstGeo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3593F-DD5A-4313-A2E9-3EF97D49EEDC}"/>
              </a:ext>
            </a:extLst>
          </p:cNvPr>
          <p:cNvSpPr>
            <a:spLocks noGrp="1"/>
          </p:cNvSpPr>
          <p:nvPr>
            <p:ph type="title"/>
          </p:nvPr>
        </p:nvSpPr>
        <p:spPr/>
        <p:txBody>
          <a:bodyPr/>
          <a:lstStyle/>
          <a:p>
            <a:r>
              <a:rPr lang="en-US"/>
              <a:t>Click to edit Master title style</a:t>
            </a:r>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77229-209E-46FF-8534-9E6A70F22A38}"/>
              </a:ext>
            </a:extLst>
          </p:cNvPr>
          <p:cNvSpPr>
            <a:spLocks noGrp="1"/>
          </p:cNvSpPr>
          <p:nvPr>
            <p:ph type="title"/>
          </p:nvPr>
        </p:nvSpPr>
        <p:spPr>
          <a:xfrm>
            <a:off x="629841" y="740569"/>
            <a:ext cx="2949178" cy="802481"/>
          </a:xfrm>
        </p:spPr>
        <p:txBody>
          <a:bodyPr anchor="ctr"/>
          <a:lstStyle>
            <a:lvl1pPr>
              <a:defRPr sz="2250"/>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03A11A4E-F9E3-45F2-ADC3-FB0EE237F7F4}"/>
              </a:ext>
            </a:extLst>
          </p:cNvPr>
          <p:cNvSpPr>
            <a:spLocks noGrp="1"/>
          </p:cNvSpPr>
          <p:nvPr>
            <p:ph idx="1"/>
          </p:nvPr>
        </p:nvSpPr>
        <p:spPr>
          <a:xfrm>
            <a:off x="3887391" y="740569"/>
            <a:ext cx="4629150" cy="3655219"/>
          </a:xfrm>
          <a:prstGeom prst="rect">
            <a:avLst/>
          </a:prstGeom>
        </p:spPr>
        <p:txBody>
          <a:bodyPr/>
          <a:lstStyle>
            <a:lvl1pPr>
              <a:defRPr sz="1650">
                <a:solidFill>
                  <a:srgbClr val="000000"/>
                </a:solidFill>
              </a:defRPr>
            </a:lvl1pPr>
            <a:lvl2pPr>
              <a:defRPr sz="1500">
                <a:solidFill>
                  <a:srgbClr val="000000"/>
                </a:solidFill>
              </a:defRPr>
            </a:lvl2pPr>
            <a:lvl3pPr>
              <a:defRPr sz="1350">
                <a:solidFill>
                  <a:srgbClr val="000000"/>
                </a:solidFill>
              </a:defRPr>
            </a:lvl3pPr>
            <a:lvl4pPr>
              <a:defRPr sz="1200">
                <a:solidFill>
                  <a:srgbClr val="000000"/>
                </a:solidFill>
              </a:defRPr>
            </a:lvl4pPr>
            <a:lvl5pPr>
              <a:defRPr sz="1200">
                <a:solidFill>
                  <a:srgbClr val="000000"/>
                </a:solidFill>
              </a:defRPr>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a:extLst>
              <a:ext uri="{FF2B5EF4-FFF2-40B4-BE49-F238E27FC236}">
                <a16:creationId xmlns:a16="http://schemas.microsoft.com/office/drawing/2014/main" id="{91C76E6B-C261-4CFD-BAED-36AA3181842F}"/>
              </a:ext>
            </a:extLst>
          </p:cNvPr>
          <p:cNvSpPr>
            <a:spLocks noGrp="1"/>
          </p:cNvSpPr>
          <p:nvPr>
            <p:ph type="body" sz="half" idx="2"/>
          </p:nvPr>
        </p:nvSpPr>
        <p:spPr>
          <a:xfrm>
            <a:off x="629841" y="1543050"/>
            <a:ext cx="2949178" cy="2858691"/>
          </a:xfrm>
          <a:prstGeom prst="rect">
            <a:avLst/>
          </a:prstGeom>
        </p:spPr>
        <p:txBody>
          <a:bodyPr>
            <a:normAutofit/>
          </a:bodyPr>
          <a:lstStyle>
            <a:lvl1pPr marL="0" indent="0">
              <a:buNone/>
              <a:defRPr sz="1650">
                <a:solidFill>
                  <a:srgbClr val="000000"/>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Edit Master text styles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05F1B-70D3-4E73-A41B-FA0A65F277C9}"/>
              </a:ext>
            </a:extLst>
          </p:cNvPr>
          <p:cNvSpPr>
            <a:spLocks noGrp="1"/>
          </p:cNvSpPr>
          <p:nvPr>
            <p:ph type="title"/>
          </p:nvPr>
        </p:nvSpPr>
        <p:spPr>
          <a:xfrm>
            <a:off x="629841" y="740569"/>
            <a:ext cx="2949178" cy="802481"/>
          </a:xfrm>
        </p:spPr>
        <p:txBody>
          <a:bodyPr anchor="ctr"/>
          <a:lstStyle>
            <a:lvl1pPr>
              <a:defRPr sz="2250"/>
            </a:lvl1pPr>
          </a:lstStyle>
          <a:p>
            <a:r>
              <a:rPr lang="en-US"/>
              <a:t>Click to edit Master title style</a:t>
            </a:r>
            <a:endParaRPr lang="en-GB" dirty="0"/>
          </a:p>
        </p:txBody>
      </p:sp>
      <p:sp>
        <p:nvSpPr>
          <p:cNvPr id="3" name="Picture Placeholder 2">
            <a:extLst>
              <a:ext uri="{FF2B5EF4-FFF2-40B4-BE49-F238E27FC236}">
                <a16:creationId xmlns:a16="http://schemas.microsoft.com/office/drawing/2014/main" id="{B19D8F49-817D-44F7-AD9D-179F13A9598C}"/>
              </a:ext>
            </a:extLst>
          </p:cNvPr>
          <p:cNvSpPr>
            <a:spLocks noGrp="1"/>
          </p:cNvSpPr>
          <p:nvPr>
            <p:ph type="pic" idx="1"/>
          </p:nvPr>
        </p:nvSpPr>
        <p:spPr>
          <a:xfrm>
            <a:off x="3887391" y="740569"/>
            <a:ext cx="4629150" cy="365521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endParaRPr lang="en-GB" dirty="0"/>
          </a:p>
        </p:txBody>
      </p:sp>
      <p:sp>
        <p:nvSpPr>
          <p:cNvPr id="4" name="Text Placeholder 3">
            <a:extLst>
              <a:ext uri="{FF2B5EF4-FFF2-40B4-BE49-F238E27FC236}">
                <a16:creationId xmlns:a16="http://schemas.microsoft.com/office/drawing/2014/main" id="{5949E180-75A7-4335-B54D-4493F3788B9E}"/>
              </a:ext>
            </a:extLst>
          </p:cNvPr>
          <p:cNvSpPr>
            <a:spLocks noGrp="1"/>
          </p:cNvSpPr>
          <p:nvPr>
            <p:ph type="body" sz="half" idx="2"/>
          </p:nvPr>
        </p:nvSpPr>
        <p:spPr>
          <a:xfrm>
            <a:off x="629841" y="1543050"/>
            <a:ext cx="2949178" cy="2858691"/>
          </a:xfrm>
          <a:prstGeom prst="rect">
            <a:avLst/>
          </a:prstGeom>
        </p:spPr>
        <p:txBody>
          <a:bodyPr>
            <a:normAutofit/>
          </a:bodyPr>
          <a:lstStyle>
            <a:lvl1pPr marL="0" indent="0">
              <a:buNone/>
              <a:defRPr sz="16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Edit Master text styles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am 2 people blue">
    <p:bg>
      <p:bgPr>
        <a:solidFill>
          <a:schemeClr val="tx1"/>
        </a:solidFill>
        <a:effectLst/>
      </p:bgPr>
    </p:bg>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B47BD1B3-F39F-4726-A547-1E5D92ED0C4F}"/>
              </a:ext>
            </a:extLst>
          </p:cNvPr>
          <p:cNvSpPr>
            <a:spLocks noGrp="1"/>
          </p:cNvSpPr>
          <p:nvPr>
            <p:ph type="pic" sz="quarter" idx="17"/>
          </p:nvPr>
        </p:nvSpPr>
        <p:spPr>
          <a:xfrm>
            <a:off x="810000" y="2053945"/>
            <a:ext cx="1360035" cy="1359020"/>
          </a:xfrm>
          <a:prstGeom prst="ellipse">
            <a:avLst/>
          </a:prstGeom>
          <a:solidFill>
            <a:schemeClr val="bg2"/>
          </a:solidFill>
        </p:spPr>
        <p:txBody>
          <a:bodyPr/>
          <a:lstStyle>
            <a:lvl1pPr marL="0" indent="0" algn="ctr">
              <a:buNone/>
              <a:defRPr sz="1350" b="0" i="0">
                <a:solidFill>
                  <a:schemeClr val="bg1"/>
                </a:solidFill>
                <a:latin typeface="+mn-lt"/>
                <a:ea typeface="Roboto" charset="0"/>
                <a:cs typeface="Roboto" charset="0"/>
              </a:defRPr>
            </a:lvl1pPr>
          </a:lstStyle>
          <a:p>
            <a:endParaRPr lang="en-US" dirty="0"/>
          </a:p>
        </p:txBody>
      </p:sp>
      <p:sp>
        <p:nvSpPr>
          <p:cNvPr id="16" name="Text Placeholder 12">
            <a:extLst>
              <a:ext uri="{FF2B5EF4-FFF2-40B4-BE49-F238E27FC236}">
                <a16:creationId xmlns:a16="http://schemas.microsoft.com/office/drawing/2014/main" id="{2EF1BA81-2F79-4F1E-8199-0BBBDBD88D81}"/>
              </a:ext>
            </a:extLst>
          </p:cNvPr>
          <p:cNvSpPr>
            <a:spLocks noGrp="1"/>
          </p:cNvSpPr>
          <p:nvPr>
            <p:ph type="body" sz="quarter" idx="18" hasCustomPrompt="1"/>
          </p:nvPr>
        </p:nvSpPr>
        <p:spPr>
          <a:xfrm>
            <a:off x="2266165" y="2255767"/>
            <a:ext cx="2241000" cy="459000"/>
          </a:xfrm>
          <a:prstGeom prst="rect">
            <a:avLst/>
          </a:prstGeom>
        </p:spPr>
        <p:txBody>
          <a:bodyPr lIns="0" tIns="0" rIns="0" bIns="0" anchor="b"/>
          <a:lstStyle>
            <a:lvl1pPr marL="0" indent="0">
              <a:lnSpc>
                <a:spcPct val="110000"/>
              </a:lnSpc>
              <a:spcBef>
                <a:spcPts val="0"/>
              </a:spcBef>
              <a:buNone/>
              <a:defRPr sz="1500" b="0" i="0">
                <a:solidFill>
                  <a:schemeClr val="bg1"/>
                </a:solidFill>
                <a:latin typeface="+mn-lt"/>
                <a:ea typeface="Roboto" charset="0"/>
                <a:cs typeface="Roboto" charset="0"/>
              </a:defRPr>
            </a:lvl1pPr>
            <a:lvl2pPr marL="342900" indent="0">
              <a:buNone/>
              <a:defRPr sz="1500" b="0" i="0">
                <a:solidFill>
                  <a:schemeClr val="bg1"/>
                </a:solidFill>
                <a:latin typeface="Roboto" charset="0"/>
                <a:ea typeface="Roboto" charset="0"/>
                <a:cs typeface="Roboto" charset="0"/>
              </a:defRPr>
            </a:lvl2pPr>
            <a:lvl3pPr marL="685800" indent="0">
              <a:buNone/>
              <a:defRPr sz="1500" b="0" i="0">
                <a:solidFill>
                  <a:schemeClr val="bg1"/>
                </a:solidFill>
                <a:latin typeface="Roboto" charset="0"/>
                <a:ea typeface="Roboto" charset="0"/>
                <a:cs typeface="Roboto" charset="0"/>
              </a:defRPr>
            </a:lvl3pPr>
            <a:lvl4pPr marL="1028700" indent="0">
              <a:buNone/>
              <a:defRPr sz="1500" b="0" i="0">
                <a:solidFill>
                  <a:schemeClr val="bg1"/>
                </a:solidFill>
                <a:latin typeface="Roboto" charset="0"/>
                <a:ea typeface="Roboto" charset="0"/>
                <a:cs typeface="Roboto" charset="0"/>
              </a:defRPr>
            </a:lvl4pPr>
            <a:lvl5pPr marL="1371600" indent="0">
              <a:buNone/>
              <a:defRPr sz="1500" b="0" i="0">
                <a:solidFill>
                  <a:schemeClr val="bg1"/>
                </a:solidFill>
                <a:latin typeface="Roboto" charset="0"/>
                <a:ea typeface="Roboto" charset="0"/>
                <a:cs typeface="Roboto" charset="0"/>
              </a:defRPr>
            </a:lvl5pPr>
          </a:lstStyle>
          <a:p>
            <a:pPr lvl="0"/>
            <a:r>
              <a:rPr lang="lv-LV" dirty="0"/>
              <a:t>Name</a:t>
            </a:r>
            <a:r>
              <a:rPr lang="en-US" dirty="0"/>
              <a:t> Surname</a:t>
            </a:r>
          </a:p>
        </p:txBody>
      </p:sp>
      <p:sp>
        <p:nvSpPr>
          <p:cNvPr id="17" name="Text Placeholder 12">
            <a:extLst>
              <a:ext uri="{FF2B5EF4-FFF2-40B4-BE49-F238E27FC236}">
                <a16:creationId xmlns:a16="http://schemas.microsoft.com/office/drawing/2014/main" id="{84DE3214-017A-4964-BD32-4A67AAB01D12}"/>
              </a:ext>
            </a:extLst>
          </p:cNvPr>
          <p:cNvSpPr>
            <a:spLocks noGrp="1"/>
          </p:cNvSpPr>
          <p:nvPr>
            <p:ph type="body" sz="quarter" idx="19" hasCustomPrompt="1"/>
          </p:nvPr>
        </p:nvSpPr>
        <p:spPr>
          <a:xfrm>
            <a:off x="2266165" y="2799902"/>
            <a:ext cx="2241000" cy="759182"/>
          </a:xfrm>
          <a:prstGeom prst="rect">
            <a:avLst/>
          </a:prstGeom>
        </p:spPr>
        <p:txBody>
          <a:bodyPr lIns="0" tIns="0" rIns="0" bIns="0">
            <a:spAutoFit/>
          </a:bodyPr>
          <a:lstStyle>
            <a:lvl1pPr marL="0" indent="0">
              <a:lnSpc>
                <a:spcPct val="100000"/>
              </a:lnSpc>
              <a:spcBef>
                <a:spcPts val="0"/>
              </a:spcBef>
              <a:buNone/>
              <a:defRPr sz="1200" b="0" i="0">
                <a:solidFill>
                  <a:schemeClr val="bg1"/>
                </a:solidFill>
                <a:latin typeface="+mn-lt"/>
                <a:ea typeface="Roboto" charset="0"/>
                <a:cs typeface="Roboto" charset="0"/>
              </a:defRPr>
            </a:lvl1pPr>
            <a:lvl2pPr marL="342900" indent="0">
              <a:buNone/>
              <a:defRPr sz="1500" b="0" i="0">
                <a:solidFill>
                  <a:schemeClr val="bg1"/>
                </a:solidFill>
                <a:latin typeface="Roboto" charset="0"/>
                <a:ea typeface="Roboto" charset="0"/>
                <a:cs typeface="Roboto" charset="0"/>
              </a:defRPr>
            </a:lvl2pPr>
            <a:lvl3pPr marL="685800" indent="0">
              <a:buNone/>
              <a:defRPr sz="1500" b="0" i="0">
                <a:solidFill>
                  <a:schemeClr val="bg1"/>
                </a:solidFill>
                <a:latin typeface="Roboto" charset="0"/>
                <a:ea typeface="Roboto" charset="0"/>
                <a:cs typeface="Roboto" charset="0"/>
              </a:defRPr>
            </a:lvl3pPr>
            <a:lvl4pPr marL="1028700" indent="0">
              <a:buNone/>
              <a:defRPr sz="1500" b="0" i="0">
                <a:solidFill>
                  <a:schemeClr val="bg1"/>
                </a:solidFill>
                <a:latin typeface="Roboto" charset="0"/>
                <a:ea typeface="Roboto" charset="0"/>
                <a:cs typeface="Roboto" charset="0"/>
              </a:defRPr>
            </a:lvl4pPr>
            <a:lvl5pPr marL="1371600" indent="0">
              <a:buNone/>
              <a:defRPr sz="1500" b="0" i="0">
                <a:solidFill>
                  <a:schemeClr val="bg1"/>
                </a:solidFill>
                <a:latin typeface="Roboto" charset="0"/>
                <a:ea typeface="Roboto" charset="0"/>
                <a:cs typeface="Roboto" charset="0"/>
              </a:defRPr>
            </a:lvl5pPr>
          </a:lstStyle>
          <a:p>
            <a:pPr lvl="0"/>
            <a:r>
              <a:rPr lang="en-US" dirty="0"/>
              <a:t>Title position</a:t>
            </a:r>
          </a:p>
          <a:p>
            <a:pPr lvl="0"/>
            <a:r>
              <a:rPr lang="en-US" dirty="0"/>
              <a:t>xxx.xxx@cobalt.legal</a:t>
            </a:r>
          </a:p>
          <a:p>
            <a:pPr lvl="0"/>
            <a:r>
              <a:rPr lang="et-EE" dirty="0"/>
              <a:t>+37</a:t>
            </a:r>
            <a:r>
              <a:rPr lang="en-US" dirty="0"/>
              <a:t>x xxx </a:t>
            </a:r>
            <a:r>
              <a:rPr lang="en-US" dirty="0" err="1"/>
              <a:t>xxxx</a:t>
            </a:r>
            <a:r>
              <a:rPr lang="en-US" dirty="0"/>
              <a:t> 	</a:t>
            </a:r>
          </a:p>
        </p:txBody>
      </p:sp>
      <p:sp>
        <p:nvSpPr>
          <p:cNvPr id="18" name="Picture Placeholder 9">
            <a:extLst>
              <a:ext uri="{FF2B5EF4-FFF2-40B4-BE49-F238E27FC236}">
                <a16:creationId xmlns:a16="http://schemas.microsoft.com/office/drawing/2014/main" id="{EB8B4A5C-8314-4CA3-B5DD-E9B87A78EEF7}"/>
              </a:ext>
            </a:extLst>
          </p:cNvPr>
          <p:cNvSpPr>
            <a:spLocks noGrp="1"/>
          </p:cNvSpPr>
          <p:nvPr>
            <p:ph type="pic" sz="quarter" idx="20"/>
          </p:nvPr>
        </p:nvSpPr>
        <p:spPr>
          <a:xfrm>
            <a:off x="4664333" y="2053945"/>
            <a:ext cx="1360035" cy="1359020"/>
          </a:xfrm>
          <a:prstGeom prst="ellipse">
            <a:avLst/>
          </a:prstGeom>
          <a:solidFill>
            <a:schemeClr val="bg2"/>
          </a:solidFill>
        </p:spPr>
        <p:txBody>
          <a:bodyPr/>
          <a:lstStyle>
            <a:lvl1pPr marL="0" indent="0" algn="ctr">
              <a:buNone/>
              <a:defRPr sz="1350" b="0" i="0">
                <a:solidFill>
                  <a:schemeClr val="bg1"/>
                </a:solidFill>
                <a:latin typeface="+mn-lt"/>
                <a:ea typeface="Roboto" charset="0"/>
                <a:cs typeface="Roboto" charset="0"/>
              </a:defRPr>
            </a:lvl1pPr>
          </a:lstStyle>
          <a:p>
            <a:endParaRPr lang="en-US" dirty="0"/>
          </a:p>
        </p:txBody>
      </p:sp>
      <p:sp>
        <p:nvSpPr>
          <p:cNvPr id="19" name="Text Placeholder 12">
            <a:extLst>
              <a:ext uri="{FF2B5EF4-FFF2-40B4-BE49-F238E27FC236}">
                <a16:creationId xmlns:a16="http://schemas.microsoft.com/office/drawing/2014/main" id="{27FC49A0-C0F0-47F3-A527-F92E6A919095}"/>
              </a:ext>
            </a:extLst>
          </p:cNvPr>
          <p:cNvSpPr>
            <a:spLocks noGrp="1"/>
          </p:cNvSpPr>
          <p:nvPr>
            <p:ph type="body" sz="quarter" idx="21" hasCustomPrompt="1"/>
          </p:nvPr>
        </p:nvSpPr>
        <p:spPr>
          <a:xfrm>
            <a:off x="6122813" y="2255767"/>
            <a:ext cx="2241000" cy="459000"/>
          </a:xfrm>
          <a:prstGeom prst="rect">
            <a:avLst/>
          </a:prstGeom>
        </p:spPr>
        <p:txBody>
          <a:bodyPr lIns="0" tIns="0" rIns="0" bIns="0" anchor="b"/>
          <a:lstStyle>
            <a:lvl1pPr marL="0" indent="0">
              <a:lnSpc>
                <a:spcPct val="110000"/>
              </a:lnSpc>
              <a:spcBef>
                <a:spcPts val="0"/>
              </a:spcBef>
              <a:buNone/>
              <a:defRPr sz="1500" b="0" i="0">
                <a:solidFill>
                  <a:schemeClr val="bg1"/>
                </a:solidFill>
                <a:latin typeface="+mn-lt"/>
                <a:ea typeface="Roboto" charset="0"/>
                <a:cs typeface="Roboto" charset="0"/>
              </a:defRPr>
            </a:lvl1pPr>
            <a:lvl2pPr marL="342900" indent="0">
              <a:buNone/>
              <a:defRPr sz="1500" b="0" i="0">
                <a:solidFill>
                  <a:schemeClr val="bg1"/>
                </a:solidFill>
                <a:latin typeface="Roboto" charset="0"/>
                <a:ea typeface="Roboto" charset="0"/>
                <a:cs typeface="Roboto" charset="0"/>
              </a:defRPr>
            </a:lvl2pPr>
            <a:lvl3pPr marL="685800" indent="0">
              <a:buNone/>
              <a:defRPr sz="1500" b="0" i="0">
                <a:solidFill>
                  <a:schemeClr val="bg1"/>
                </a:solidFill>
                <a:latin typeface="Roboto" charset="0"/>
                <a:ea typeface="Roboto" charset="0"/>
                <a:cs typeface="Roboto" charset="0"/>
              </a:defRPr>
            </a:lvl3pPr>
            <a:lvl4pPr marL="1028700" indent="0">
              <a:buNone/>
              <a:defRPr sz="1500" b="0" i="0">
                <a:solidFill>
                  <a:schemeClr val="bg1"/>
                </a:solidFill>
                <a:latin typeface="Roboto" charset="0"/>
                <a:ea typeface="Roboto" charset="0"/>
                <a:cs typeface="Roboto" charset="0"/>
              </a:defRPr>
            </a:lvl4pPr>
            <a:lvl5pPr marL="1371600" indent="0">
              <a:buNone/>
              <a:defRPr sz="1500" b="0" i="0">
                <a:solidFill>
                  <a:schemeClr val="bg1"/>
                </a:solidFill>
                <a:latin typeface="Roboto" charset="0"/>
                <a:ea typeface="Roboto" charset="0"/>
                <a:cs typeface="Roboto" charset="0"/>
              </a:defRPr>
            </a:lvl5pPr>
          </a:lstStyle>
          <a:p>
            <a:pPr lvl="0"/>
            <a:r>
              <a:rPr lang="lt-LT" dirty="0"/>
              <a:t>Name </a:t>
            </a:r>
            <a:r>
              <a:rPr lang="en-US" dirty="0"/>
              <a:t>Surname</a:t>
            </a:r>
          </a:p>
        </p:txBody>
      </p:sp>
      <p:sp>
        <p:nvSpPr>
          <p:cNvPr id="20" name="Text Placeholder 12">
            <a:extLst>
              <a:ext uri="{FF2B5EF4-FFF2-40B4-BE49-F238E27FC236}">
                <a16:creationId xmlns:a16="http://schemas.microsoft.com/office/drawing/2014/main" id="{7F24CB54-8A25-4404-BDA8-CD980D3CD0C0}"/>
              </a:ext>
            </a:extLst>
          </p:cNvPr>
          <p:cNvSpPr>
            <a:spLocks noGrp="1"/>
          </p:cNvSpPr>
          <p:nvPr>
            <p:ph type="body" sz="quarter" idx="22" hasCustomPrompt="1"/>
          </p:nvPr>
        </p:nvSpPr>
        <p:spPr>
          <a:xfrm>
            <a:off x="6122813" y="2799902"/>
            <a:ext cx="2241000" cy="759182"/>
          </a:xfrm>
          <a:prstGeom prst="rect">
            <a:avLst/>
          </a:prstGeom>
        </p:spPr>
        <p:txBody>
          <a:bodyPr wrap="square" lIns="0" tIns="0" rIns="0" bIns="0">
            <a:spAutoFit/>
          </a:bodyPr>
          <a:lstStyle>
            <a:lvl1pPr marL="0" indent="0">
              <a:lnSpc>
                <a:spcPct val="100000"/>
              </a:lnSpc>
              <a:spcBef>
                <a:spcPts val="0"/>
              </a:spcBef>
              <a:buNone/>
              <a:defRPr sz="1200" b="0" i="0">
                <a:solidFill>
                  <a:schemeClr val="bg1"/>
                </a:solidFill>
                <a:latin typeface="+mn-lt"/>
                <a:ea typeface="Roboto" charset="0"/>
                <a:cs typeface="Roboto" charset="0"/>
              </a:defRPr>
            </a:lvl1pPr>
            <a:lvl2pPr marL="342900" indent="0">
              <a:buNone/>
              <a:defRPr sz="1500" b="0" i="0">
                <a:solidFill>
                  <a:schemeClr val="bg1"/>
                </a:solidFill>
                <a:latin typeface="Roboto" charset="0"/>
                <a:ea typeface="Roboto" charset="0"/>
                <a:cs typeface="Roboto" charset="0"/>
              </a:defRPr>
            </a:lvl2pPr>
            <a:lvl3pPr marL="685800" indent="0">
              <a:buNone/>
              <a:defRPr sz="1500" b="0" i="0">
                <a:solidFill>
                  <a:schemeClr val="bg1"/>
                </a:solidFill>
                <a:latin typeface="Roboto" charset="0"/>
                <a:ea typeface="Roboto" charset="0"/>
                <a:cs typeface="Roboto" charset="0"/>
              </a:defRPr>
            </a:lvl3pPr>
            <a:lvl4pPr marL="1028700" indent="0">
              <a:buNone/>
              <a:defRPr sz="1500" b="0" i="0">
                <a:solidFill>
                  <a:schemeClr val="bg1"/>
                </a:solidFill>
                <a:latin typeface="Roboto" charset="0"/>
                <a:ea typeface="Roboto" charset="0"/>
                <a:cs typeface="Roboto" charset="0"/>
              </a:defRPr>
            </a:lvl4pPr>
            <a:lvl5pPr marL="1371600" indent="0">
              <a:buNone/>
              <a:defRPr sz="1500" b="0" i="0">
                <a:solidFill>
                  <a:schemeClr val="bg1"/>
                </a:solidFill>
                <a:latin typeface="Roboto" charset="0"/>
                <a:ea typeface="Roboto" charset="0"/>
                <a:cs typeface="Roboto" charset="0"/>
              </a:defRPr>
            </a:lvl5pPr>
          </a:lstStyle>
          <a:p>
            <a:pPr lvl="0"/>
            <a:r>
              <a:rPr lang="en-US" dirty="0"/>
              <a:t>Title position</a:t>
            </a:r>
          </a:p>
          <a:p>
            <a:pPr lvl="0"/>
            <a:r>
              <a:rPr lang="en-US" dirty="0" err="1"/>
              <a:t>xxx.xxx@cobalt.legal</a:t>
            </a:r>
            <a:endParaRPr lang="en-US" dirty="0"/>
          </a:p>
          <a:p>
            <a:pPr lvl="0"/>
            <a:r>
              <a:rPr lang="et-EE" dirty="0"/>
              <a:t>+37</a:t>
            </a:r>
            <a:r>
              <a:rPr lang="en-US" dirty="0"/>
              <a:t>x xxx </a:t>
            </a:r>
            <a:r>
              <a:rPr lang="en-US" dirty="0" err="1"/>
              <a:t>xxxx</a:t>
            </a:r>
            <a:endParaRPr lang="en-US" dirty="0"/>
          </a:p>
        </p:txBody>
      </p:sp>
      <p:sp>
        <p:nvSpPr>
          <p:cNvPr id="13" name="Title Placeholder 1">
            <a:extLst>
              <a:ext uri="{FF2B5EF4-FFF2-40B4-BE49-F238E27FC236}">
                <a16:creationId xmlns:a16="http://schemas.microsoft.com/office/drawing/2014/main" id="{37FD63D4-5B4B-4F01-97DC-5206EE8EC50C}"/>
              </a:ext>
            </a:extLst>
          </p:cNvPr>
          <p:cNvSpPr txBox="1">
            <a:spLocks/>
          </p:cNvSpPr>
          <p:nvPr userDrawn="1"/>
        </p:nvSpPr>
        <p:spPr>
          <a:xfrm>
            <a:off x="629100" y="405000"/>
            <a:ext cx="7886700" cy="715500"/>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000" b="1" kern="1200">
                <a:solidFill>
                  <a:schemeClr val="tx1"/>
                </a:solidFill>
                <a:latin typeface="+mj-lt"/>
                <a:ea typeface="+mj-ea"/>
                <a:cs typeface="+mj-cs"/>
              </a:defRPr>
            </a:lvl1pPr>
          </a:lstStyle>
          <a:p>
            <a:r>
              <a:rPr lang="en-US" sz="2250" dirty="0">
                <a:solidFill>
                  <a:srgbClr val="FFFFFF"/>
                </a:solidFill>
              </a:rPr>
              <a:t>Subtitle team leaders</a:t>
            </a:r>
            <a:endParaRPr lang="en-GB" sz="2250" dirty="0">
              <a:solidFill>
                <a:srgbClr val="004899"/>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icture left white">
    <p:spTree>
      <p:nvGrpSpPr>
        <p:cNvPr id="1" name=""/>
        <p:cNvGrpSpPr/>
        <p:nvPr/>
      </p:nvGrpSpPr>
      <p:grpSpPr>
        <a:xfrm>
          <a:off x="0" y="0"/>
          <a:ext cx="0" cy="0"/>
          <a:chOff x="0" y="0"/>
          <a:chExt cx="0" cy="0"/>
        </a:xfrm>
      </p:grpSpPr>
      <p:sp>
        <p:nvSpPr>
          <p:cNvPr id="7" name="Picture Placeholder 30"/>
          <p:cNvSpPr>
            <a:spLocks noGrp="1"/>
          </p:cNvSpPr>
          <p:nvPr>
            <p:ph type="pic" sz="quarter" idx="11"/>
          </p:nvPr>
        </p:nvSpPr>
        <p:spPr>
          <a:xfrm>
            <a:off x="0" y="0"/>
            <a:ext cx="4571100" cy="4617000"/>
          </a:xfrm>
          <a:custGeom>
            <a:avLst/>
            <a:gdLst>
              <a:gd name="connsiteX0" fmla="*/ 0 w 6468036"/>
              <a:gd name="connsiteY0" fmla="*/ 0 h 6159500"/>
              <a:gd name="connsiteX1" fmla="*/ 5665452 w 6468036"/>
              <a:gd name="connsiteY1" fmla="*/ 0 h 6159500"/>
              <a:gd name="connsiteX2" fmla="*/ 5760382 w 6468036"/>
              <a:gd name="connsiteY2" fmla="*/ 148078 h 6159500"/>
              <a:gd name="connsiteX3" fmla="*/ 6468036 w 6468036"/>
              <a:gd name="connsiteY3" fmla="*/ 2682686 h 6159500"/>
              <a:gd name="connsiteX4" fmla="*/ 5198221 w 6468036"/>
              <a:gd name="connsiteY4" fmla="*/ 5969271 h 6159500"/>
              <a:gd name="connsiteX5" fmla="*/ 5014677 w 6468036"/>
              <a:gd name="connsiteY5" fmla="*/ 6159500 h 6159500"/>
              <a:gd name="connsiteX6" fmla="*/ 0 w 6468036"/>
              <a:gd name="connsiteY6"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8036" h="6159500">
                <a:moveTo>
                  <a:pt x="0" y="0"/>
                </a:moveTo>
                <a:lnTo>
                  <a:pt x="5665452" y="0"/>
                </a:lnTo>
                <a:lnTo>
                  <a:pt x="5760382" y="148078"/>
                </a:lnTo>
                <a:cubicBezTo>
                  <a:pt x="6209442" y="887129"/>
                  <a:pt x="6468036" y="1754709"/>
                  <a:pt x="6468036" y="2682686"/>
                </a:cubicBezTo>
                <a:cubicBezTo>
                  <a:pt x="6468036" y="3948110"/>
                  <a:pt x="5987179" y="5101224"/>
                  <a:pt x="5198221" y="5969271"/>
                </a:cubicBezTo>
                <a:lnTo>
                  <a:pt x="5014677" y="6159500"/>
                </a:lnTo>
                <a:lnTo>
                  <a:pt x="0" y="6159500"/>
                </a:lnTo>
                <a:close/>
              </a:path>
            </a:pathLst>
          </a:custGeom>
          <a:solidFill>
            <a:schemeClr val="bg2"/>
          </a:solidFill>
        </p:spPr>
        <p:txBody>
          <a:bodyPr wrap="square" lIns="0" tIns="0" rIns="0" bIns="0" anchor="ctr" anchorCtr="0">
            <a:noAutofit/>
          </a:bodyPr>
          <a:lstStyle>
            <a:lvl1pPr marL="0" indent="0">
              <a:buNone/>
              <a:defRPr b="0" i="0">
                <a:solidFill>
                  <a:schemeClr val="bg1"/>
                </a:solidFill>
                <a:latin typeface="Roboto Regular" charset="0"/>
              </a:defRPr>
            </a:lvl1pPr>
          </a:lstStyle>
          <a:p>
            <a:endParaRPr lang="en-US" dirty="0"/>
          </a:p>
        </p:txBody>
      </p:sp>
      <p:sp>
        <p:nvSpPr>
          <p:cNvPr id="8" name="Title 1"/>
          <p:cNvSpPr>
            <a:spLocks noGrp="1"/>
          </p:cNvSpPr>
          <p:nvPr>
            <p:ph type="title" hasCustomPrompt="1"/>
          </p:nvPr>
        </p:nvSpPr>
        <p:spPr>
          <a:xfrm>
            <a:off x="4995000" y="486000"/>
            <a:ext cx="3699000" cy="1836000"/>
          </a:xfrm>
          <a:prstGeom prst="rect">
            <a:avLst/>
          </a:prstGeom>
        </p:spPr>
        <p:txBody>
          <a:bodyPr lIns="0" tIns="0" rIns="0" bIns="0" anchor="b" anchorCtr="0"/>
          <a:lstStyle>
            <a:lvl1pPr>
              <a:lnSpc>
                <a:spcPct val="100000"/>
              </a:lnSpc>
              <a:defRPr sz="2250" b="1" i="0">
                <a:latin typeface="+mj-lt"/>
                <a:ea typeface="Roboto Slab Light" charset="0"/>
                <a:cs typeface="Roboto Slab Light" charset="0"/>
              </a:defRPr>
            </a:lvl1pPr>
          </a:lstStyle>
          <a:p>
            <a:r>
              <a:rPr lang="en-US" dirty="0"/>
              <a:t>Lorem Ipsum is simply a dummy text</a:t>
            </a:r>
          </a:p>
        </p:txBody>
      </p:sp>
      <p:sp>
        <p:nvSpPr>
          <p:cNvPr id="9" name="Text Placeholder 7"/>
          <p:cNvSpPr>
            <a:spLocks noGrp="1"/>
          </p:cNvSpPr>
          <p:nvPr>
            <p:ph type="body" sz="quarter" idx="12" hasCustomPrompt="1"/>
          </p:nvPr>
        </p:nvSpPr>
        <p:spPr>
          <a:xfrm>
            <a:off x="4995000" y="2457450"/>
            <a:ext cx="3707100" cy="1836000"/>
          </a:xfrm>
          <a:prstGeom prst="rect">
            <a:avLst/>
          </a:prstGeom>
        </p:spPr>
        <p:txBody>
          <a:bodyPr lIns="0" tIns="0" rIns="0" bIns="0">
            <a:noAutofit/>
          </a:bodyPr>
          <a:lstStyle>
            <a:lvl1pPr marL="189000" indent="-189000" algn="just">
              <a:lnSpc>
                <a:spcPct val="100000"/>
              </a:lnSpc>
              <a:spcBef>
                <a:spcPts val="0"/>
              </a:spcBef>
              <a:spcAft>
                <a:spcPts val="750"/>
              </a:spcAft>
              <a:buClr>
                <a:srgbClr val="004899"/>
              </a:buClr>
              <a:buSzPct val="110000"/>
              <a:buFont typeface="Arial" panose="020B0604020202020204" pitchFamily="34" charset="0"/>
              <a:buChar char="•"/>
              <a:tabLst/>
              <a:defRPr sz="1500" b="0" i="0">
                <a:solidFill>
                  <a:srgbClr val="000000"/>
                </a:solidFill>
                <a:latin typeface="+mn-lt"/>
                <a:ea typeface="Roboto" charset="0"/>
                <a:cs typeface="Roboto" charset="0"/>
              </a:defRPr>
            </a:lvl1pPr>
            <a:lvl2pPr marL="336947" indent="-134541">
              <a:buClr>
                <a:schemeClr val="accent4"/>
              </a:buClr>
              <a:buSzPct val="130000"/>
              <a:tabLst/>
              <a:defRPr sz="1200" b="0" i="0">
                <a:latin typeface="Roboto" charset="0"/>
                <a:ea typeface="Roboto" charset="0"/>
                <a:cs typeface="Roboto" charset="0"/>
              </a:defRPr>
            </a:lvl2pPr>
            <a:lvl3pPr marL="571500" indent="-104775">
              <a:buClr>
                <a:schemeClr val="accent4"/>
              </a:buClr>
              <a:buSzPct val="130000"/>
              <a:tabLst/>
              <a:defRPr sz="1050" b="0" i="0">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a:t>Lorem Ipsum is simply dummy text of the printing and typesetting industry.</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right white">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675000" y="540000"/>
            <a:ext cx="3645000" cy="631800"/>
          </a:xfrm>
          <a:prstGeom prst="rect">
            <a:avLst/>
          </a:prstGeom>
        </p:spPr>
        <p:txBody>
          <a:bodyPr lIns="0" tIns="0" rIns="0" bIns="0" anchor="ctr" anchorCtr="0"/>
          <a:lstStyle>
            <a:lvl1pPr>
              <a:defRPr sz="2250" b="1" i="0">
                <a:latin typeface="+mj-lt"/>
                <a:ea typeface="Roboto Slab Light" charset="0"/>
                <a:cs typeface="Roboto Slab Light" charset="0"/>
              </a:defRPr>
            </a:lvl1pPr>
          </a:lstStyle>
          <a:p>
            <a:r>
              <a:rPr lang="en-US" dirty="0"/>
              <a:t>Lorem Ipsum is simply</a:t>
            </a:r>
          </a:p>
        </p:txBody>
      </p:sp>
      <p:sp>
        <p:nvSpPr>
          <p:cNvPr id="10" name="Picture Placeholder 17"/>
          <p:cNvSpPr>
            <a:spLocks noGrp="1"/>
          </p:cNvSpPr>
          <p:nvPr>
            <p:ph type="pic" sz="quarter" idx="13"/>
          </p:nvPr>
        </p:nvSpPr>
        <p:spPr>
          <a:xfrm>
            <a:off x="4568400" y="0"/>
            <a:ext cx="4571100" cy="4617000"/>
          </a:xfrm>
          <a:custGeom>
            <a:avLst/>
            <a:gdLst>
              <a:gd name="connsiteX0" fmla="*/ 1416702 w 6096001"/>
              <a:gd name="connsiteY0" fmla="*/ 0 h 6159500"/>
              <a:gd name="connsiteX1" fmla="*/ 6096001 w 6096001"/>
              <a:gd name="connsiteY1" fmla="*/ 0 h 6159500"/>
              <a:gd name="connsiteX2" fmla="*/ 6096001 w 6096001"/>
              <a:gd name="connsiteY2" fmla="*/ 6159500 h 6159500"/>
              <a:gd name="connsiteX3" fmla="*/ 1239025 w 6096001"/>
              <a:gd name="connsiteY3" fmla="*/ 6159500 h 6159500"/>
              <a:gd name="connsiteX4" fmla="*/ 970274 w 6096001"/>
              <a:gd name="connsiteY4" fmla="*/ 5863799 h 6159500"/>
              <a:gd name="connsiteX5" fmla="*/ 0 w 6096001"/>
              <a:gd name="connsiteY5" fmla="*/ 3161017 h 6159500"/>
              <a:gd name="connsiteX6" fmla="*/ 1244515 w 6096001"/>
              <a:gd name="connsiteY6" fmla="*/ 156494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159500">
                <a:moveTo>
                  <a:pt x="1416702" y="0"/>
                </a:moveTo>
                <a:lnTo>
                  <a:pt x="6096001" y="0"/>
                </a:lnTo>
                <a:lnTo>
                  <a:pt x="6096001" y="6159500"/>
                </a:lnTo>
                <a:lnTo>
                  <a:pt x="1239025" y="6159500"/>
                </a:lnTo>
                <a:lnTo>
                  <a:pt x="970274" y="5863799"/>
                </a:lnTo>
                <a:cubicBezTo>
                  <a:pt x="364124" y="5129315"/>
                  <a:pt x="0" y="4187689"/>
                  <a:pt x="0" y="3161017"/>
                </a:cubicBezTo>
                <a:cubicBezTo>
                  <a:pt x="0" y="1987678"/>
                  <a:pt x="475590" y="925419"/>
                  <a:pt x="1244515" y="156494"/>
                </a:cubicBezTo>
                <a:close/>
              </a:path>
            </a:pathLst>
          </a:custGeom>
          <a:solidFill>
            <a:schemeClr val="bg2"/>
          </a:solidFill>
        </p:spPr>
        <p:txBody>
          <a:bodyPr wrap="square" lIns="0" tIns="0" rIns="0" bIns="0" anchor="ctr" anchorCtr="0">
            <a:noAutofit/>
          </a:bodyPr>
          <a:lstStyle>
            <a:lvl1pPr marL="0" indent="0">
              <a:buNone/>
              <a:defRPr>
                <a:solidFill>
                  <a:schemeClr val="bg1"/>
                </a:solidFill>
              </a:defRPr>
            </a:lvl1pPr>
          </a:lstStyle>
          <a:p>
            <a:endParaRPr lang="en-US" dirty="0"/>
          </a:p>
        </p:txBody>
      </p:sp>
      <p:sp>
        <p:nvSpPr>
          <p:cNvPr id="9" name="Text Placeholder 7">
            <a:extLst>
              <a:ext uri="{FF2B5EF4-FFF2-40B4-BE49-F238E27FC236}">
                <a16:creationId xmlns:a16="http://schemas.microsoft.com/office/drawing/2014/main" id="{951D4272-8E12-45B1-A8FF-9DB88267DCCB}"/>
              </a:ext>
            </a:extLst>
          </p:cNvPr>
          <p:cNvSpPr>
            <a:spLocks noGrp="1"/>
          </p:cNvSpPr>
          <p:nvPr>
            <p:ph type="body" sz="quarter" idx="12" hasCustomPrompt="1"/>
          </p:nvPr>
        </p:nvSpPr>
        <p:spPr>
          <a:xfrm>
            <a:off x="675001" y="1255143"/>
            <a:ext cx="3644999" cy="3306074"/>
          </a:xfrm>
          <a:prstGeom prst="rect">
            <a:avLst/>
          </a:prstGeom>
        </p:spPr>
        <p:txBody>
          <a:bodyPr lIns="0" tIns="0" rIns="0" bIns="0">
            <a:noAutofit/>
          </a:bodyPr>
          <a:lstStyle>
            <a:lvl1pPr marL="0" indent="0" algn="just">
              <a:lnSpc>
                <a:spcPct val="100000"/>
              </a:lnSpc>
              <a:spcBef>
                <a:spcPts val="0"/>
              </a:spcBef>
              <a:spcAft>
                <a:spcPts val="750"/>
              </a:spcAft>
              <a:buClr>
                <a:srgbClr val="004899"/>
              </a:buClr>
              <a:buSzPct val="110000"/>
              <a:buFontTx/>
              <a:buNone/>
              <a:tabLst/>
              <a:defRPr sz="1350" b="0" i="0">
                <a:solidFill>
                  <a:srgbClr val="000000"/>
                </a:solidFill>
                <a:latin typeface="+mn-lt"/>
                <a:ea typeface="Roboto" panose="02000000000000000000" pitchFamily="2" charset="0"/>
                <a:cs typeface="Roboto" panose="02000000000000000000" pitchFamily="2" charset="0"/>
              </a:defRPr>
            </a:lvl1pPr>
            <a:lvl2pPr marL="202406" indent="0">
              <a:lnSpc>
                <a:spcPct val="100000"/>
              </a:lnSpc>
              <a:spcBef>
                <a:spcPts val="0"/>
              </a:spcBef>
              <a:spcAft>
                <a:spcPts val="750"/>
              </a:spcAft>
              <a:buClr>
                <a:srgbClr val="004899"/>
              </a:buClr>
              <a:buSzPct val="120000"/>
              <a:buNone/>
              <a:tabLst/>
              <a:defRPr sz="1200" b="0" i="0">
                <a:solidFill>
                  <a:srgbClr val="000000"/>
                </a:solidFill>
                <a:latin typeface="Roboto" charset="0"/>
                <a:ea typeface="Roboto" charset="0"/>
                <a:cs typeface="Roboto" charset="0"/>
              </a:defRPr>
            </a:lvl2pPr>
            <a:lvl3pPr marL="571500" indent="-104775">
              <a:lnSpc>
                <a:spcPct val="100000"/>
              </a:lnSpc>
              <a:spcBef>
                <a:spcPts val="0"/>
              </a:spcBef>
              <a:spcAft>
                <a:spcPts val="450"/>
              </a:spcAft>
              <a:buClr>
                <a:srgbClr val="004899"/>
              </a:buClr>
              <a:buSzPct val="110000"/>
              <a:tabLst/>
              <a:defRPr sz="1050" b="0" i="0">
                <a:solidFill>
                  <a:srgbClr val="000000"/>
                </a:solidFill>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GB" dirty="0"/>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a:t>
            </a:r>
            <a:r>
              <a:rPr lang="en-GB" dirty="0" err="1"/>
              <a:t>Letraset</a:t>
            </a:r>
            <a:r>
              <a:rPr lang="en-GB" dirty="0"/>
              <a:t> sheets containing Lorem Ipsum passages, and more recently with desktop publishing software like Aldus PageMaker including versions of Lorem Ipsum.</a:t>
            </a:r>
          </a:p>
          <a:p>
            <a:pPr lvl="0"/>
            <a:endParaRPr lang="en-US" dirty="0"/>
          </a:p>
          <a:p>
            <a:pPr lvl="0"/>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Picture right white">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674996" y="518290"/>
            <a:ext cx="3645000" cy="631800"/>
          </a:xfrm>
          <a:prstGeom prst="rect">
            <a:avLst/>
          </a:prstGeom>
        </p:spPr>
        <p:txBody>
          <a:bodyPr lIns="0" tIns="0" rIns="0" bIns="0" anchor="ctr" anchorCtr="0"/>
          <a:lstStyle>
            <a:lvl1pPr>
              <a:defRPr sz="2250" b="1" i="0">
                <a:latin typeface="+mj-lt"/>
                <a:ea typeface="Roboto Slab Light" charset="0"/>
                <a:cs typeface="Roboto Slab Light" charset="0"/>
              </a:defRPr>
            </a:lvl1pPr>
          </a:lstStyle>
          <a:p>
            <a:pPr lvl="0"/>
            <a:r>
              <a:rPr lang="et-EE" dirty="0" err="1"/>
              <a:t>Name</a:t>
            </a:r>
            <a:r>
              <a:rPr lang="et-EE" dirty="0"/>
              <a:t> </a:t>
            </a:r>
            <a:r>
              <a:rPr lang="et-EE" dirty="0" err="1"/>
              <a:t>Surname</a:t>
            </a:r>
            <a:r>
              <a:rPr lang="en-US" dirty="0"/>
              <a:t> </a:t>
            </a:r>
          </a:p>
        </p:txBody>
      </p:sp>
      <p:sp>
        <p:nvSpPr>
          <p:cNvPr id="10" name="Picture Placeholder 17"/>
          <p:cNvSpPr>
            <a:spLocks noGrp="1"/>
          </p:cNvSpPr>
          <p:nvPr>
            <p:ph type="pic" sz="quarter" idx="13"/>
          </p:nvPr>
        </p:nvSpPr>
        <p:spPr>
          <a:xfrm>
            <a:off x="4568400" y="0"/>
            <a:ext cx="4571100" cy="4617000"/>
          </a:xfrm>
          <a:custGeom>
            <a:avLst/>
            <a:gdLst>
              <a:gd name="connsiteX0" fmla="*/ 1416702 w 6096001"/>
              <a:gd name="connsiteY0" fmla="*/ 0 h 6159500"/>
              <a:gd name="connsiteX1" fmla="*/ 6096001 w 6096001"/>
              <a:gd name="connsiteY1" fmla="*/ 0 h 6159500"/>
              <a:gd name="connsiteX2" fmla="*/ 6096001 w 6096001"/>
              <a:gd name="connsiteY2" fmla="*/ 6159500 h 6159500"/>
              <a:gd name="connsiteX3" fmla="*/ 1239025 w 6096001"/>
              <a:gd name="connsiteY3" fmla="*/ 6159500 h 6159500"/>
              <a:gd name="connsiteX4" fmla="*/ 970274 w 6096001"/>
              <a:gd name="connsiteY4" fmla="*/ 5863799 h 6159500"/>
              <a:gd name="connsiteX5" fmla="*/ 0 w 6096001"/>
              <a:gd name="connsiteY5" fmla="*/ 3161017 h 6159500"/>
              <a:gd name="connsiteX6" fmla="*/ 1244515 w 6096001"/>
              <a:gd name="connsiteY6" fmla="*/ 156494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159500">
                <a:moveTo>
                  <a:pt x="1416702" y="0"/>
                </a:moveTo>
                <a:lnTo>
                  <a:pt x="6096001" y="0"/>
                </a:lnTo>
                <a:lnTo>
                  <a:pt x="6096001" y="6159500"/>
                </a:lnTo>
                <a:lnTo>
                  <a:pt x="1239025" y="6159500"/>
                </a:lnTo>
                <a:lnTo>
                  <a:pt x="970274" y="5863799"/>
                </a:lnTo>
                <a:cubicBezTo>
                  <a:pt x="364124" y="5129315"/>
                  <a:pt x="0" y="4187689"/>
                  <a:pt x="0" y="3161017"/>
                </a:cubicBezTo>
                <a:cubicBezTo>
                  <a:pt x="0" y="1987678"/>
                  <a:pt x="475590" y="925419"/>
                  <a:pt x="1244515" y="156494"/>
                </a:cubicBezTo>
                <a:close/>
              </a:path>
            </a:pathLst>
          </a:custGeom>
          <a:solidFill>
            <a:schemeClr val="bg2"/>
          </a:solidFill>
        </p:spPr>
        <p:txBody>
          <a:bodyPr wrap="square" lIns="0" tIns="0" rIns="0" bIns="0" anchor="ctr" anchorCtr="0">
            <a:noAutofit/>
          </a:bodyPr>
          <a:lstStyle>
            <a:lvl1pPr marL="0" indent="0">
              <a:buNone/>
              <a:defRPr>
                <a:solidFill>
                  <a:schemeClr val="bg1"/>
                </a:solidFill>
              </a:defRPr>
            </a:lvl1pPr>
          </a:lstStyle>
          <a:p>
            <a:endParaRPr lang="en-US" dirty="0"/>
          </a:p>
        </p:txBody>
      </p:sp>
      <p:sp>
        <p:nvSpPr>
          <p:cNvPr id="9" name="Text Placeholder 7">
            <a:extLst>
              <a:ext uri="{FF2B5EF4-FFF2-40B4-BE49-F238E27FC236}">
                <a16:creationId xmlns:a16="http://schemas.microsoft.com/office/drawing/2014/main" id="{951D4272-8E12-45B1-A8FF-9DB88267DCCB}"/>
              </a:ext>
            </a:extLst>
          </p:cNvPr>
          <p:cNvSpPr>
            <a:spLocks noGrp="1"/>
          </p:cNvSpPr>
          <p:nvPr>
            <p:ph type="body" sz="quarter" idx="12" hasCustomPrompt="1"/>
          </p:nvPr>
        </p:nvSpPr>
        <p:spPr>
          <a:xfrm>
            <a:off x="674997" y="1235482"/>
            <a:ext cx="3644999" cy="509861"/>
          </a:xfrm>
          <a:prstGeom prst="rect">
            <a:avLst/>
          </a:prstGeom>
        </p:spPr>
        <p:txBody>
          <a:bodyPr lIns="0" tIns="0" rIns="0" bIns="0">
            <a:noAutofit/>
          </a:bodyPr>
          <a:lstStyle>
            <a:lvl1pPr marL="0" indent="0" algn="l">
              <a:lnSpc>
                <a:spcPct val="100000"/>
              </a:lnSpc>
              <a:spcBef>
                <a:spcPts val="0"/>
              </a:spcBef>
              <a:spcAft>
                <a:spcPts val="0"/>
              </a:spcAft>
              <a:buClr>
                <a:schemeClr val="accent4"/>
              </a:buClr>
              <a:buSzPct val="130000"/>
              <a:buFont typeface="Arial" charset="0"/>
              <a:buNone/>
              <a:tabLst/>
              <a:defRPr sz="1350" b="1" i="0">
                <a:solidFill>
                  <a:srgbClr val="000000"/>
                </a:solidFill>
                <a:latin typeface="+mn-lt"/>
                <a:ea typeface="Roboto" panose="02000000000000000000" pitchFamily="2" charset="0"/>
                <a:cs typeface="Roboto" panose="02000000000000000000" pitchFamily="2" charset="0"/>
              </a:defRPr>
            </a:lvl1pPr>
            <a:lvl2pPr marL="202406" indent="0">
              <a:lnSpc>
                <a:spcPct val="100000"/>
              </a:lnSpc>
              <a:spcBef>
                <a:spcPts val="0"/>
              </a:spcBef>
              <a:spcAft>
                <a:spcPts val="750"/>
              </a:spcAft>
              <a:buClr>
                <a:srgbClr val="004899"/>
              </a:buClr>
              <a:buSzPct val="120000"/>
              <a:buNone/>
              <a:tabLst/>
              <a:defRPr sz="1200" b="0" i="0">
                <a:solidFill>
                  <a:srgbClr val="000000"/>
                </a:solidFill>
                <a:latin typeface="Roboto" charset="0"/>
                <a:ea typeface="Roboto" charset="0"/>
                <a:cs typeface="Roboto" charset="0"/>
              </a:defRPr>
            </a:lvl2pPr>
            <a:lvl3pPr marL="571500" indent="-104775">
              <a:lnSpc>
                <a:spcPct val="100000"/>
              </a:lnSpc>
              <a:spcBef>
                <a:spcPts val="0"/>
              </a:spcBef>
              <a:spcAft>
                <a:spcPts val="450"/>
              </a:spcAft>
              <a:buClr>
                <a:srgbClr val="004899"/>
              </a:buClr>
              <a:buSzPct val="110000"/>
              <a:tabLst/>
              <a:defRPr sz="1050" b="0" i="0">
                <a:solidFill>
                  <a:srgbClr val="000000"/>
                </a:solidFill>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a:t>Title position</a:t>
            </a:r>
            <a:br>
              <a:rPr lang="en-US" dirty="0"/>
            </a:br>
            <a:r>
              <a:rPr lang="en-GB" noProof="0" dirty="0"/>
              <a:t>Department and title in department</a:t>
            </a:r>
            <a:endParaRPr lang="en-US" dirty="0"/>
          </a:p>
        </p:txBody>
      </p:sp>
      <p:sp>
        <p:nvSpPr>
          <p:cNvPr id="8" name="Text Placeholder 7">
            <a:extLst>
              <a:ext uri="{FF2B5EF4-FFF2-40B4-BE49-F238E27FC236}">
                <a16:creationId xmlns:a16="http://schemas.microsoft.com/office/drawing/2014/main" id="{93AD211A-A08C-46EC-81FB-B5AC903E84C4}"/>
              </a:ext>
            </a:extLst>
          </p:cNvPr>
          <p:cNvSpPr>
            <a:spLocks noGrp="1"/>
          </p:cNvSpPr>
          <p:nvPr>
            <p:ph type="body" sz="quarter" idx="15" hasCustomPrompt="1"/>
          </p:nvPr>
        </p:nvSpPr>
        <p:spPr>
          <a:xfrm>
            <a:off x="674998" y="2255204"/>
            <a:ext cx="3644999" cy="2223663"/>
          </a:xfrm>
          <a:prstGeom prst="rect">
            <a:avLst/>
          </a:prstGeom>
        </p:spPr>
        <p:txBody>
          <a:bodyPr lIns="0" tIns="0" rIns="0" bIns="0">
            <a:noAutofit/>
          </a:bodyPr>
          <a:lstStyle>
            <a:lvl1pPr marL="0" marR="0" indent="0" algn="just" defTabSz="685800" rtl="0" eaLnBrk="1" fontAlgn="auto" latinLnBrk="0" hangingPunct="1">
              <a:lnSpc>
                <a:spcPct val="100000"/>
              </a:lnSpc>
              <a:spcBef>
                <a:spcPts val="0"/>
              </a:spcBef>
              <a:spcAft>
                <a:spcPts val="750"/>
              </a:spcAft>
              <a:buClr>
                <a:srgbClr val="004899"/>
              </a:buClr>
              <a:buSzPct val="110000"/>
              <a:buFontTx/>
              <a:buNone/>
              <a:tabLst/>
              <a:defRPr sz="1200" b="0" i="0">
                <a:solidFill>
                  <a:srgbClr val="000000"/>
                </a:solidFill>
                <a:latin typeface="+mn-lt"/>
                <a:ea typeface="Roboto" panose="02000000000000000000" pitchFamily="2" charset="0"/>
                <a:cs typeface="Roboto" panose="02000000000000000000" pitchFamily="2" charset="0"/>
              </a:defRPr>
            </a:lvl1pPr>
            <a:lvl2pPr marL="202406" indent="0">
              <a:lnSpc>
                <a:spcPct val="100000"/>
              </a:lnSpc>
              <a:spcBef>
                <a:spcPts val="0"/>
              </a:spcBef>
              <a:spcAft>
                <a:spcPts val="750"/>
              </a:spcAft>
              <a:buClr>
                <a:srgbClr val="004899"/>
              </a:buClr>
              <a:buSzPct val="120000"/>
              <a:buNone/>
              <a:tabLst/>
              <a:defRPr sz="1200" b="0" i="0">
                <a:solidFill>
                  <a:srgbClr val="000000"/>
                </a:solidFill>
                <a:latin typeface="Roboto" charset="0"/>
                <a:ea typeface="Roboto" charset="0"/>
                <a:cs typeface="Roboto" charset="0"/>
              </a:defRPr>
            </a:lvl2pPr>
            <a:lvl3pPr marL="571500" indent="-104775">
              <a:lnSpc>
                <a:spcPct val="100000"/>
              </a:lnSpc>
              <a:spcBef>
                <a:spcPts val="0"/>
              </a:spcBef>
              <a:spcAft>
                <a:spcPts val="450"/>
              </a:spcAft>
              <a:buClr>
                <a:srgbClr val="004899"/>
              </a:buClr>
              <a:buSzPct val="110000"/>
              <a:tabLst/>
              <a:defRPr sz="1050" b="0" i="0">
                <a:solidFill>
                  <a:srgbClr val="000000"/>
                </a:solidFill>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a:t>Lorem Ipsum is simply dummy text of the printing and typesetting industry.</a:t>
            </a:r>
          </a:p>
        </p:txBody>
      </p:sp>
      <p:sp>
        <p:nvSpPr>
          <p:cNvPr id="11" name="Text Placeholder 7">
            <a:extLst>
              <a:ext uri="{FF2B5EF4-FFF2-40B4-BE49-F238E27FC236}">
                <a16:creationId xmlns:a16="http://schemas.microsoft.com/office/drawing/2014/main" id="{0E71A554-B67F-43E4-968A-A876A65F398C}"/>
              </a:ext>
            </a:extLst>
          </p:cNvPr>
          <p:cNvSpPr>
            <a:spLocks noGrp="1"/>
          </p:cNvSpPr>
          <p:nvPr>
            <p:ph type="body" sz="quarter" idx="16" hasCustomPrompt="1"/>
          </p:nvPr>
        </p:nvSpPr>
        <p:spPr>
          <a:xfrm>
            <a:off x="674997" y="1745343"/>
            <a:ext cx="3644999" cy="509861"/>
          </a:xfrm>
          <a:prstGeom prst="rect">
            <a:avLst/>
          </a:prstGeom>
        </p:spPr>
        <p:txBody>
          <a:bodyPr lIns="0" tIns="0" rIns="0" bIns="0">
            <a:noAutofit/>
          </a:bodyPr>
          <a:lstStyle>
            <a:lvl1pPr marL="0" indent="0" algn="l">
              <a:lnSpc>
                <a:spcPct val="100000"/>
              </a:lnSpc>
              <a:spcBef>
                <a:spcPts val="0"/>
              </a:spcBef>
              <a:spcAft>
                <a:spcPts val="0"/>
              </a:spcAft>
              <a:buClr>
                <a:schemeClr val="accent4"/>
              </a:buClr>
              <a:buSzPct val="130000"/>
              <a:buFont typeface="Arial" charset="0"/>
              <a:buNone/>
              <a:tabLst/>
              <a:defRPr sz="1275" b="0" i="0">
                <a:solidFill>
                  <a:srgbClr val="000000"/>
                </a:solidFill>
                <a:latin typeface="+mn-lt"/>
                <a:ea typeface="Roboto" panose="02000000000000000000" pitchFamily="2" charset="0"/>
                <a:cs typeface="Roboto" panose="02000000000000000000" pitchFamily="2" charset="0"/>
              </a:defRPr>
            </a:lvl1pPr>
            <a:lvl2pPr marL="202406" indent="0">
              <a:lnSpc>
                <a:spcPct val="100000"/>
              </a:lnSpc>
              <a:spcBef>
                <a:spcPts val="0"/>
              </a:spcBef>
              <a:spcAft>
                <a:spcPts val="750"/>
              </a:spcAft>
              <a:buClr>
                <a:srgbClr val="004899"/>
              </a:buClr>
              <a:buSzPct val="120000"/>
              <a:buNone/>
              <a:tabLst/>
              <a:defRPr sz="1200" b="0" i="0">
                <a:solidFill>
                  <a:srgbClr val="000000"/>
                </a:solidFill>
                <a:latin typeface="Roboto" charset="0"/>
                <a:ea typeface="Roboto" charset="0"/>
                <a:cs typeface="Roboto" charset="0"/>
              </a:defRPr>
            </a:lvl2pPr>
            <a:lvl3pPr marL="571500" indent="-104775">
              <a:lnSpc>
                <a:spcPct val="100000"/>
              </a:lnSpc>
              <a:spcBef>
                <a:spcPts val="0"/>
              </a:spcBef>
              <a:spcAft>
                <a:spcPts val="450"/>
              </a:spcAft>
              <a:buClr>
                <a:srgbClr val="004899"/>
              </a:buClr>
              <a:buSzPct val="110000"/>
              <a:tabLst/>
              <a:defRPr sz="1050" b="0" i="0">
                <a:solidFill>
                  <a:srgbClr val="000000"/>
                </a:solidFill>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err="1"/>
              <a:t>xxx.xxx@cobalt.legal</a:t>
            </a:r>
            <a:br>
              <a:rPr lang="en-US" dirty="0"/>
            </a:br>
            <a:r>
              <a:rPr lang="en-US" dirty="0"/>
              <a:t>+37x xxx </a:t>
            </a:r>
            <a:r>
              <a:rPr lang="en-US" dirty="0" err="1"/>
              <a:t>xxxx</a:t>
            </a:r>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Picture right white">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675000" y="485999"/>
            <a:ext cx="3645000" cy="631800"/>
          </a:xfrm>
          <a:prstGeom prst="rect">
            <a:avLst/>
          </a:prstGeom>
        </p:spPr>
        <p:txBody>
          <a:bodyPr lIns="0" tIns="0" rIns="0" bIns="0" anchor="ctr" anchorCtr="0"/>
          <a:lstStyle>
            <a:lvl1pPr>
              <a:defRPr sz="2250" b="1" i="0">
                <a:latin typeface="+mj-lt"/>
                <a:ea typeface="Roboto Slab Light" charset="0"/>
                <a:cs typeface="Roboto Slab Light" charset="0"/>
              </a:defRPr>
            </a:lvl1pPr>
          </a:lstStyle>
          <a:p>
            <a:r>
              <a:rPr lang="en-US" dirty="0"/>
              <a:t>Lorem Ipsum is simply</a:t>
            </a:r>
          </a:p>
        </p:txBody>
      </p:sp>
      <p:sp>
        <p:nvSpPr>
          <p:cNvPr id="8" name="Text Placeholder 7"/>
          <p:cNvSpPr>
            <a:spLocks noGrp="1"/>
          </p:cNvSpPr>
          <p:nvPr>
            <p:ph type="body" sz="quarter" idx="12" hasCustomPrompt="1"/>
          </p:nvPr>
        </p:nvSpPr>
        <p:spPr>
          <a:xfrm>
            <a:off x="675000" y="1145894"/>
            <a:ext cx="3645000" cy="3228399"/>
          </a:xfrm>
          <a:prstGeom prst="rect">
            <a:avLst/>
          </a:prstGeom>
        </p:spPr>
        <p:txBody>
          <a:bodyPr lIns="0" tIns="0" rIns="0" bIns="0">
            <a:noAutofit/>
          </a:bodyPr>
          <a:lstStyle>
            <a:lvl1pPr marL="0" indent="0" algn="just">
              <a:lnSpc>
                <a:spcPct val="100000"/>
              </a:lnSpc>
              <a:spcBef>
                <a:spcPts val="0"/>
              </a:spcBef>
              <a:spcAft>
                <a:spcPts val="750"/>
              </a:spcAft>
              <a:buClr>
                <a:srgbClr val="004899"/>
              </a:buClr>
              <a:buSzPct val="110000"/>
              <a:buFontTx/>
              <a:buNone/>
              <a:tabLst/>
              <a:defRPr sz="1350" b="0" i="0">
                <a:solidFill>
                  <a:srgbClr val="000000"/>
                </a:solidFill>
                <a:latin typeface="+mn-lt"/>
                <a:ea typeface="Roboto" panose="02000000000000000000" pitchFamily="2" charset="0"/>
                <a:cs typeface="Roboto" panose="02000000000000000000" pitchFamily="2" charset="0"/>
              </a:defRPr>
            </a:lvl1pPr>
            <a:lvl2pPr marL="336947" indent="-134541">
              <a:lnSpc>
                <a:spcPct val="100000"/>
              </a:lnSpc>
              <a:spcBef>
                <a:spcPts val="0"/>
              </a:spcBef>
              <a:spcAft>
                <a:spcPts val="450"/>
              </a:spcAft>
              <a:buClr>
                <a:srgbClr val="004899"/>
              </a:buClr>
              <a:buSzPct val="120000"/>
              <a:tabLst/>
              <a:defRPr sz="1200" b="0" i="0">
                <a:solidFill>
                  <a:srgbClr val="000000"/>
                </a:solidFill>
                <a:latin typeface="Roboto" charset="0"/>
                <a:ea typeface="Roboto" charset="0"/>
                <a:cs typeface="Roboto" charset="0"/>
              </a:defRPr>
            </a:lvl2pPr>
            <a:lvl3pPr marL="459000" indent="-135000">
              <a:spcBef>
                <a:spcPts val="0"/>
              </a:spcBef>
              <a:spcAft>
                <a:spcPts val="450"/>
              </a:spcAft>
              <a:buClr>
                <a:srgbClr val="004899"/>
              </a:buClr>
              <a:buSzPct val="110000"/>
              <a:tabLst/>
              <a:defRPr sz="1050" b="0" i="0">
                <a:solidFill>
                  <a:srgbClr val="000000"/>
                </a:solidFill>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a:t>
            </a:r>
            <a:r>
              <a:rPr lang="en-US" dirty="0" err="1"/>
              <a:t>popularised</a:t>
            </a:r>
            <a:r>
              <a:rPr lang="en-US" dirty="0"/>
              <a:t> in the 1960s with the release of </a:t>
            </a:r>
            <a:r>
              <a:rPr lang="en-US" dirty="0" err="1"/>
              <a:t>Letraset</a:t>
            </a:r>
            <a:r>
              <a:rPr lang="en-US" dirty="0"/>
              <a:t> sheets containing Lorem Ipsum passages, and more recently with desktop publishing software like Aldus PageMaker including versions of Lorem Ipsum.</a:t>
            </a:r>
          </a:p>
        </p:txBody>
      </p:sp>
      <p:sp>
        <p:nvSpPr>
          <p:cNvPr id="5" name="Picture Placeholder 6">
            <a:extLst>
              <a:ext uri="{FF2B5EF4-FFF2-40B4-BE49-F238E27FC236}">
                <a16:creationId xmlns:a16="http://schemas.microsoft.com/office/drawing/2014/main" id="{733A4C72-9A79-4C11-BCDC-6C27AF5D2062}"/>
              </a:ext>
            </a:extLst>
          </p:cNvPr>
          <p:cNvSpPr>
            <a:spLocks noGrp="1"/>
          </p:cNvSpPr>
          <p:nvPr>
            <p:ph type="pic" sz="quarter" idx="13"/>
          </p:nvPr>
        </p:nvSpPr>
        <p:spPr>
          <a:xfrm>
            <a:off x="4752000" y="540000"/>
            <a:ext cx="3780000" cy="3780000"/>
          </a:xfrm>
          <a:prstGeom prst="ellipse">
            <a:avLst/>
          </a:prstGeom>
          <a:solidFill>
            <a:schemeClr val="bg2"/>
          </a:solidFill>
        </p:spPr>
        <p:txBody>
          <a:bodyPr/>
          <a:lstStyle>
            <a:lvl1pPr marL="0" indent="0">
              <a:buNone/>
              <a:defRPr>
                <a:solidFill>
                  <a:schemeClr val="bg1"/>
                </a:solidFill>
              </a:defRPr>
            </a:lvl1pPr>
          </a:lstStyle>
          <a:p>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circle white">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4808250" y="675000"/>
            <a:ext cx="3707100" cy="1836000"/>
          </a:xfrm>
          <a:prstGeom prst="rect">
            <a:avLst/>
          </a:prstGeom>
        </p:spPr>
        <p:txBody>
          <a:bodyPr lIns="0" tIns="0" rIns="0" bIns="0" anchor="b" anchorCtr="0"/>
          <a:lstStyle>
            <a:lvl1pPr>
              <a:lnSpc>
                <a:spcPct val="100000"/>
              </a:lnSpc>
              <a:defRPr sz="2250" b="1" i="0">
                <a:latin typeface="+mj-lt"/>
                <a:ea typeface="Roboto Slab Light" charset="0"/>
                <a:cs typeface="Roboto Slab Light" charset="0"/>
              </a:defRPr>
            </a:lvl1pPr>
          </a:lstStyle>
          <a:p>
            <a:r>
              <a:rPr lang="en-US" dirty="0"/>
              <a:t>Lorem Ipsum is simply dummy text</a:t>
            </a:r>
          </a:p>
        </p:txBody>
      </p:sp>
      <p:sp>
        <p:nvSpPr>
          <p:cNvPr id="8" name="Text Placeholder 7"/>
          <p:cNvSpPr>
            <a:spLocks noGrp="1"/>
          </p:cNvSpPr>
          <p:nvPr>
            <p:ph type="body" sz="quarter" idx="12" hasCustomPrompt="1"/>
          </p:nvPr>
        </p:nvSpPr>
        <p:spPr>
          <a:xfrm>
            <a:off x="4808250" y="2619000"/>
            <a:ext cx="3707100" cy="1836000"/>
          </a:xfrm>
          <a:prstGeom prst="rect">
            <a:avLst/>
          </a:prstGeom>
        </p:spPr>
        <p:txBody>
          <a:bodyPr lIns="0" tIns="0" rIns="0" bIns="0">
            <a:normAutofit/>
          </a:bodyPr>
          <a:lstStyle>
            <a:lvl1pPr marL="0" indent="0">
              <a:lnSpc>
                <a:spcPct val="100000"/>
              </a:lnSpc>
              <a:spcBef>
                <a:spcPts val="0"/>
              </a:spcBef>
              <a:spcAft>
                <a:spcPts val="750"/>
              </a:spcAft>
              <a:buClr>
                <a:srgbClr val="004899"/>
              </a:buClr>
              <a:buSzPct val="110000"/>
              <a:buFontTx/>
              <a:buNone/>
              <a:tabLst/>
              <a:defRPr sz="1500" b="0" i="0">
                <a:solidFill>
                  <a:srgbClr val="000000"/>
                </a:solidFill>
                <a:latin typeface="+mn-lt"/>
                <a:ea typeface="Roboto" charset="0"/>
                <a:cs typeface="Roboto" charset="0"/>
              </a:defRPr>
            </a:lvl1pPr>
            <a:lvl2pPr marL="336947" indent="-134541">
              <a:lnSpc>
                <a:spcPct val="100000"/>
              </a:lnSpc>
              <a:spcBef>
                <a:spcPts val="0"/>
              </a:spcBef>
              <a:spcAft>
                <a:spcPts val="450"/>
              </a:spcAft>
              <a:buClr>
                <a:srgbClr val="004899"/>
              </a:buClr>
              <a:buSzPct val="120000"/>
              <a:tabLst/>
              <a:defRPr sz="1200" b="0" i="0">
                <a:solidFill>
                  <a:srgbClr val="000000"/>
                </a:solidFill>
                <a:latin typeface="Roboto" charset="0"/>
                <a:ea typeface="Roboto" charset="0"/>
                <a:cs typeface="Roboto" charset="0"/>
              </a:defRPr>
            </a:lvl2pPr>
            <a:lvl3pPr marL="459000" indent="-135000">
              <a:lnSpc>
                <a:spcPct val="100000"/>
              </a:lnSpc>
              <a:spcBef>
                <a:spcPts val="0"/>
              </a:spcBef>
              <a:spcAft>
                <a:spcPts val="450"/>
              </a:spcAft>
              <a:buClr>
                <a:srgbClr val="004899"/>
              </a:buClr>
              <a:buSzPct val="110000"/>
              <a:tabLst/>
              <a:defRPr sz="1050" b="0" i="0">
                <a:solidFill>
                  <a:srgbClr val="000000"/>
                </a:solidFill>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a:t>Lorem Ipsum is simply dummy text of the printing and typesetting industry.</a:t>
            </a:r>
          </a:p>
        </p:txBody>
      </p:sp>
      <p:sp>
        <p:nvSpPr>
          <p:cNvPr id="10" name="Picture Placeholder 6"/>
          <p:cNvSpPr>
            <a:spLocks noGrp="1"/>
          </p:cNvSpPr>
          <p:nvPr>
            <p:ph type="pic" sz="quarter" idx="13"/>
          </p:nvPr>
        </p:nvSpPr>
        <p:spPr>
          <a:xfrm>
            <a:off x="675000" y="675000"/>
            <a:ext cx="3780000" cy="3780000"/>
          </a:xfrm>
          <a:prstGeom prst="ellipse">
            <a:avLst/>
          </a:prstGeom>
          <a:solidFill>
            <a:schemeClr val="bg2"/>
          </a:solidFill>
        </p:spPr>
        <p:txBody>
          <a:bodyPr lIns="0" tIns="0" rIns="0" bIns="0"/>
          <a:lstStyle>
            <a:lvl1pPr marL="0" indent="0">
              <a:buNone/>
              <a:defRPr>
                <a:solidFill>
                  <a:schemeClr val="bg1"/>
                </a:solidFill>
              </a:defRPr>
            </a:lvl1pPr>
          </a:lstStyle>
          <a:p>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ture full + footer">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0" y="0"/>
            <a:ext cx="9144000" cy="4619625"/>
          </a:xfrm>
          <a:prstGeom prst="rect">
            <a:avLst/>
          </a:prstGeom>
          <a:solidFill>
            <a:schemeClr val="bg2"/>
          </a:solidFill>
        </p:spPr>
        <p:txBody>
          <a:bodyPr/>
          <a:lstStyle>
            <a:lvl1pPr marL="0" indent="0">
              <a:buNone/>
              <a:defRPr>
                <a:solidFill>
                  <a:schemeClr val="bg1"/>
                </a:solidFill>
              </a:defRPr>
            </a:lvl1pPr>
          </a:lstStyle>
          <a:p>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full">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0" y="0"/>
            <a:ext cx="9144000" cy="5143500"/>
          </a:xfrm>
          <a:prstGeom prst="rect">
            <a:avLst/>
          </a:prstGeom>
          <a:solidFill>
            <a:schemeClr val="bg2"/>
          </a:solidFill>
        </p:spPr>
        <p:txBody>
          <a:bodyPr/>
          <a:lstStyle>
            <a:lvl1pPr marL="0" indent="0">
              <a:buNone/>
              <a:defRPr>
                <a:solidFill>
                  <a:schemeClr val="bg1"/>
                </a:solidFill>
              </a:defRPr>
            </a:lvl1pPr>
          </a:lstStyle>
          <a:p>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icture left blue">
    <p:bg>
      <p:bgPr>
        <a:solidFill>
          <a:schemeClr val="tx1"/>
        </a:solidFill>
        <a:effectLst/>
      </p:bgPr>
    </p:bg>
    <p:spTree>
      <p:nvGrpSpPr>
        <p:cNvPr id="1" name=""/>
        <p:cNvGrpSpPr/>
        <p:nvPr/>
      </p:nvGrpSpPr>
      <p:grpSpPr>
        <a:xfrm>
          <a:off x="0" y="0"/>
          <a:ext cx="0" cy="0"/>
          <a:chOff x="0" y="0"/>
          <a:chExt cx="0" cy="0"/>
        </a:xfrm>
      </p:grpSpPr>
      <p:sp>
        <p:nvSpPr>
          <p:cNvPr id="7" name="Picture Placeholder 30"/>
          <p:cNvSpPr>
            <a:spLocks noGrp="1"/>
          </p:cNvSpPr>
          <p:nvPr>
            <p:ph type="pic" sz="quarter" idx="11"/>
          </p:nvPr>
        </p:nvSpPr>
        <p:spPr>
          <a:xfrm>
            <a:off x="0" y="0"/>
            <a:ext cx="4568400" cy="4619700"/>
          </a:xfrm>
          <a:custGeom>
            <a:avLst/>
            <a:gdLst>
              <a:gd name="connsiteX0" fmla="*/ 0 w 6468036"/>
              <a:gd name="connsiteY0" fmla="*/ 0 h 6159500"/>
              <a:gd name="connsiteX1" fmla="*/ 5665452 w 6468036"/>
              <a:gd name="connsiteY1" fmla="*/ 0 h 6159500"/>
              <a:gd name="connsiteX2" fmla="*/ 5760382 w 6468036"/>
              <a:gd name="connsiteY2" fmla="*/ 148078 h 6159500"/>
              <a:gd name="connsiteX3" fmla="*/ 6468036 w 6468036"/>
              <a:gd name="connsiteY3" fmla="*/ 2682686 h 6159500"/>
              <a:gd name="connsiteX4" fmla="*/ 5198221 w 6468036"/>
              <a:gd name="connsiteY4" fmla="*/ 5969271 h 6159500"/>
              <a:gd name="connsiteX5" fmla="*/ 5014677 w 6468036"/>
              <a:gd name="connsiteY5" fmla="*/ 6159500 h 6159500"/>
              <a:gd name="connsiteX6" fmla="*/ 0 w 6468036"/>
              <a:gd name="connsiteY6"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8036" h="6159500">
                <a:moveTo>
                  <a:pt x="0" y="0"/>
                </a:moveTo>
                <a:lnTo>
                  <a:pt x="5665452" y="0"/>
                </a:lnTo>
                <a:lnTo>
                  <a:pt x="5760382" y="148078"/>
                </a:lnTo>
                <a:cubicBezTo>
                  <a:pt x="6209442" y="887129"/>
                  <a:pt x="6468036" y="1754709"/>
                  <a:pt x="6468036" y="2682686"/>
                </a:cubicBezTo>
                <a:cubicBezTo>
                  <a:pt x="6468036" y="3948110"/>
                  <a:pt x="5987179" y="5101224"/>
                  <a:pt x="5198221" y="5969271"/>
                </a:cubicBezTo>
                <a:lnTo>
                  <a:pt x="5014677" y="6159500"/>
                </a:lnTo>
                <a:lnTo>
                  <a:pt x="0" y="6159500"/>
                </a:lnTo>
                <a:close/>
              </a:path>
            </a:pathLst>
          </a:custGeom>
          <a:solidFill>
            <a:schemeClr val="bg2"/>
          </a:solidFill>
        </p:spPr>
        <p:txBody>
          <a:bodyPr wrap="square">
            <a:noAutofit/>
          </a:bodyPr>
          <a:lstStyle>
            <a:lvl1pPr marL="0" indent="0">
              <a:buNone/>
              <a:defRPr b="0" i="0">
                <a:solidFill>
                  <a:schemeClr val="bg1"/>
                </a:solidFill>
                <a:latin typeface="Roboto Regular" charset="0"/>
              </a:defRPr>
            </a:lvl1pPr>
          </a:lstStyle>
          <a:p>
            <a:endParaRPr lang="en-US" dirty="0"/>
          </a:p>
        </p:txBody>
      </p:sp>
      <p:sp>
        <p:nvSpPr>
          <p:cNvPr id="8" name="Title 1"/>
          <p:cNvSpPr>
            <a:spLocks noGrp="1"/>
          </p:cNvSpPr>
          <p:nvPr>
            <p:ph type="title" hasCustomPrompt="1"/>
          </p:nvPr>
        </p:nvSpPr>
        <p:spPr>
          <a:xfrm>
            <a:off x="4995000" y="540000"/>
            <a:ext cx="3520350" cy="1836000"/>
          </a:xfrm>
          <a:prstGeom prst="rect">
            <a:avLst/>
          </a:prstGeom>
        </p:spPr>
        <p:txBody>
          <a:bodyPr lIns="0" tIns="0" rIns="0" bIns="0" anchor="b" anchorCtr="0"/>
          <a:lstStyle>
            <a:lvl1pPr marL="0" indent="0">
              <a:lnSpc>
                <a:spcPct val="100000"/>
              </a:lnSpc>
              <a:defRPr sz="2250" b="1" i="0">
                <a:solidFill>
                  <a:schemeClr val="bg1"/>
                </a:solidFill>
                <a:latin typeface="+mj-lt"/>
                <a:ea typeface="Roboto Slab Light" charset="0"/>
                <a:cs typeface="Roboto Slab Light" charset="0"/>
              </a:defRPr>
            </a:lvl1pPr>
          </a:lstStyle>
          <a:p>
            <a:r>
              <a:rPr lang="en-US" dirty="0"/>
              <a:t>Lorem Ipsum is simply a dummy text</a:t>
            </a:r>
          </a:p>
        </p:txBody>
      </p:sp>
      <p:sp>
        <p:nvSpPr>
          <p:cNvPr id="9" name="Text Placeholder 7"/>
          <p:cNvSpPr>
            <a:spLocks noGrp="1"/>
          </p:cNvSpPr>
          <p:nvPr>
            <p:ph type="body" sz="quarter" idx="12" hasCustomPrompt="1"/>
          </p:nvPr>
        </p:nvSpPr>
        <p:spPr>
          <a:xfrm>
            <a:off x="4995000" y="2509194"/>
            <a:ext cx="3520350" cy="1836000"/>
          </a:xfrm>
          <a:prstGeom prst="rect">
            <a:avLst/>
          </a:prstGeom>
        </p:spPr>
        <p:txBody>
          <a:bodyPr lIns="0" tIns="0" rIns="0" bIns="0">
            <a:normAutofit/>
          </a:bodyPr>
          <a:lstStyle>
            <a:lvl1pPr marL="0" indent="0" algn="just">
              <a:lnSpc>
                <a:spcPct val="100000"/>
              </a:lnSpc>
              <a:spcBef>
                <a:spcPts val="0"/>
              </a:spcBef>
              <a:spcAft>
                <a:spcPts val="750"/>
              </a:spcAft>
              <a:buClr>
                <a:schemeClr val="bg1"/>
              </a:buClr>
              <a:buSzPct val="110000"/>
              <a:buFontTx/>
              <a:buNone/>
              <a:tabLst/>
              <a:defRPr sz="1350" b="0" i="0">
                <a:solidFill>
                  <a:schemeClr val="bg1"/>
                </a:solidFill>
                <a:latin typeface="+mn-lt"/>
                <a:ea typeface="Roboto" charset="0"/>
                <a:cs typeface="Roboto" charset="0"/>
              </a:defRPr>
            </a:lvl1pPr>
            <a:lvl2pPr marL="336947" indent="-134541" algn="just">
              <a:lnSpc>
                <a:spcPct val="100000"/>
              </a:lnSpc>
              <a:spcBef>
                <a:spcPts val="0"/>
              </a:spcBef>
              <a:spcAft>
                <a:spcPts val="450"/>
              </a:spcAft>
              <a:buClr>
                <a:srgbClr val="FFFFFF"/>
              </a:buClr>
              <a:buSzPct val="120000"/>
              <a:tabLst/>
              <a:defRPr sz="1200" b="0" i="0">
                <a:solidFill>
                  <a:schemeClr val="bg1"/>
                </a:solidFill>
                <a:latin typeface="Roboto" charset="0"/>
                <a:ea typeface="Roboto" charset="0"/>
                <a:cs typeface="Roboto" charset="0"/>
              </a:defRPr>
            </a:lvl2pPr>
            <a:lvl3pPr marL="459000" indent="-135000">
              <a:lnSpc>
                <a:spcPct val="100000"/>
              </a:lnSpc>
              <a:spcBef>
                <a:spcPts val="0"/>
              </a:spcBef>
              <a:spcAft>
                <a:spcPts val="450"/>
              </a:spcAft>
              <a:buClr>
                <a:schemeClr val="bg1"/>
              </a:buClr>
              <a:buSzPct val="110000"/>
              <a:tabLst/>
              <a:defRPr sz="1050" b="0" i="0">
                <a:solidFill>
                  <a:schemeClr val="bg1"/>
                </a:solidFill>
                <a:latin typeface="Roboto" charset="0"/>
                <a:ea typeface="Roboto" charset="0"/>
                <a:cs typeface="Roboto" charset="0"/>
              </a:defRPr>
            </a:lvl3pPr>
            <a:lvl4pPr marL="1028700" indent="0">
              <a:buNone/>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a:t>Lorem Ipsum is simply dummy text of the printing and typesetting industry.</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icture circle blue">
    <p:bg>
      <p:bgPr>
        <a:solidFill>
          <a:schemeClr val="tx1"/>
        </a:soli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4807743" y="675000"/>
            <a:ext cx="3707606" cy="1836000"/>
          </a:xfrm>
          <a:prstGeom prst="rect">
            <a:avLst/>
          </a:prstGeom>
        </p:spPr>
        <p:txBody>
          <a:bodyPr lIns="0" tIns="0" rIns="0" bIns="0" anchor="b" anchorCtr="0"/>
          <a:lstStyle>
            <a:lvl1pPr>
              <a:lnSpc>
                <a:spcPct val="100000"/>
              </a:lnSpc>
              <a:defRPr sz="2250" b="1" i="0">
                <a:solidFill>
                  <a:schemeClr val="bg1"/>
                </a:solidFill>
                <a:latin typeface="+mj-lt"/>
                <a:ea typeface="Roboto Slab Light" charset="0"/>
                <a:cs typeface="Roboto Slab Light" charset="0"/>
              </a:defRPr>
            </a:lvl1pPr>
          </a:lstStyle>
          <a:p>
            <a:r>
              <a:rPr lang="en-US" dirty="0"/>
              <a:t>Lorem Ipsum is simply dummy text</a:t>
            </a:r>
          </a:p>
        </p:txBody>
      </p:sp>
      <p:sp>
        <p:nvSpPr>
          <p:cNvPr id="7" name="Text Placeholder 7"/>
          <p:cNvSpPr>
            <a:spLocks noGrp="1"/>
          </p:cNvSpPr>
          <p:nvPr>
            <p:ph type="body" sz="quarter" idx="12" hasCustomPrompt="1"/>
          </p:nvPr>
        </p:nvSpPr>
        <p:spPr>
          <a:xfrm>
            <a:off x="4807743" y="2619000"/>
            <a:ext cx="3707606" cy="1836000"/>
          </a:xfrm>
          <a:prstGeom prst="rect">
            <a:avLst/>
          </a:prstGeom>
        </p:spPr>
        <p:txBody>
          <a:bodyPr lIns="0" tIns="0" rIns="0" bIns="0">
            <a:normAutofit/>
          </a:bodyPr>
          <a:lstStyle>
            <a:lvl1pPr marL="0" indent="0" algn="just">
              <a:lnSpc>
                <a:spcPct val="100000"/>
              </a:lnSpc>
              <a:spcBef>
                <a:spcPts val="0"/>
              </a:spcBef>
              <a:spcAft>
                <a:spcPts val="750"/>
              </a:spcAft>
              <a:buClr>
                <a:schemeClr val="bg1"/>
              </a:buClr>
              <a:buSzPct val="110000"/>
              <a:buFontTx/>
              <a:buNone/>
              <a:tabLst/>
              <a:defRPr sz="1350" b="0" i="0">
                <a:solidFill>
                  <a:schemeClr val="bg1"/>
                </a:solidFill>
                <a:latin typeface="+mn-lt"/>
                <a:ea typeface="Roboto" charset="0"/>
                <a:cs typeface="Roboto" charset="0"/>
              </a:defRPr>
            </a:lvl1pPr>
            <a:lvl2pPr marL="202406" indent="0" algn="just">
              <a:lnSpc>
                <a:spcPct val="100000"/>
              </a:lnSpc>
              <a:spcBef>
                <a:spcPts val="0"/>
              </a:spcBef>
              <a:spcAft>
                <a:spcPts val="750"/>
              </a:spcAft>
              <a:buClr>
                <a:schemeClr val="bg1"/>
              </a:buClr>
              <a:buSzPct val="120000"/>
              <a:buNone/>
              <a:tabLst/>
              <a:defRPr sz="1200" b="0" i="0">
                <a:solidFill>
                  <a:schemeClr val="bg1"/>
                </a:solidFill>
                <a:latin typeface="Roboto" charset="0"/>
                <a:ea typeface="Roboto" charset="0"/>
                <a:cs typeface="Roboto" charset="0"/>
              </a:defRPr>
            </a:lvl2pPr>
            <a:lvl3pPr marL="459000" indent="-135000">
              <a:lnSpc>
                <a:spcPct val="100000"/>
              </a:lnSpc>
              <a:spcBef>
                <a:spcPts val="0"/>
              </a:spcBef>
              <a:spcAft>
                <a:spcPts val="450"/>
              </a:spcAft>
              <a:buClr>
                <a:schemeClr val="bg1"/>
              </a:buClr>
              <a:buSzPct val="110000"/>
              <a:tabLst/>
              <a:defRPr sz="1050" b="0" i="0">
                <a:solidFill>
                  <a:schemeClr val="bg1"/>
                </a:solidFill>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a:t>Lorem Ipsum is simply dummy text of the printing and typesetting industry.</a:t>
            </a:r>
          </a:p>
        </p:txBody>
      </p:sp>
      <p:sp>
        <p:nvSpPr>
          <p:cNvPr id="8" name="Picture Placeholder 6"/>
          <p:cNvSpPr>
            <a:spLocks noGrp="1"/>
          </p:cNvSpPr>
          <p:nvPr>
            <p:ph type="pic" sz="quarter" idx="13"/>
          </p:nvPr>
        </p:nvSpPr>
        <p:spPr>
          <a:xfrm>
            <a:off x="675000" y="675000"/>
            <a:ext cx="3780000" cy="3780000"/>
          </a:xfrm>
          <a:prstGeom prst="ellipse">
            <a:avLst/>
          </a:prstGeom>
          <a:solidFill>
            <a:schemeClr val="bg2"/>
          </a:solidFill>
        </p:spPr>
        <p:txBody>
          <a:bodyPr lIns="0" tIns="0" rIns="0" bIns="0"/>
          <a:lstStyle>
            <a:lvl1pPr marL="0" indent="0">
              <a:buNone/>
              <a:defRPr>
                <a:solidFill>
                  <a:schemeClr val="bg1"/>
                </a:solidFill>
              </a:defRPr>
            </a:lvl1pPr>
          </a:lstStyle>
          <a:p>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icture circles blue">
    <p:bg>
      <p:bgPr>
        <a:solidFill>
          <a:schemeClr val="tx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806000" y="2807030"/>
            <a:ext cx="3699000" cy="782543"/>
          </a:xfrm>
          <a:prstGeom prst="rect">
            <a:avLst/>
          </a:prstGeom>
        </p:spPr>
        <p:txBody>
          <a:bodyPr lIns="0" tIns="0" rIns="0" bIns="0" anchor="b" anchorCtr="0"/>
          <a:lstStyle>
            <a:lvl1pPr>
              <a:lnSpc>
                <a:spcPct val="100000"/>
              </a:lnSpc>
              <a:defRPr sz="2250" b="1" i="0">
                <a:solidFill>
                  <a:schemeClr val="bg1"/>
                </a:solidFill>
                <a:latin typeface="+mj-lt"/>
                <a:ea typeface="Roboto Slab Light" charset="0"/>
                <a:cs typeface="Roboto Slab Light" charset="0"/>
              </a:defRPr>
            </a:lvl1pPr>
          </a:lstStyle>
          <a:p>
            <a:r>
              <a:rPr lang="en-US" dirty="0"/>
              <a:t>Lorem Ipsum is simply dummy text</a:t>
            </a:r>
          </a:p>
        </p:txBody>
      </p:sp>
      <p:sp>
        <p:nvSpPr>
          <p:cNvPr id="10" name="Text Placeholder 7"/>
          <p:cNvSpPr>
            <a:spLocks noGrp="1"/>
          </p:cNvSpPr>
          <p:nvPr>
            <p:ph type="body" sz="quarter" idx="12" hasCustomPrompt="1"/>
          </p:nvPr>
        </p:nvSpPr>
        <p:spPr>
          <a:xfrm>
            <a:off x="4806001" y="3707442"/>
            <a:ext cx="3699000" cy="747559"/>
          </a:xfrm>
          <a:prstGeom prst="rect">
            <a:avLst/>
          </a:prstGeom>
        </p:spPr>
        <p:txBody>
          <a:bodyPr lIns="0" tIns="0" rIns="0" bIns="0">
            <a:normAutofit/>
          </a:bodyPr>
          <a:lstStyle>
            <a:lvl1pPr marL="54000" indent="0" algn="just">
              <a:lnSpc>
                <a:spcPct val="100000"/>
              </a:lnSpc>
              <a:spcBef>
                <a:spcPts val="0"/>
              </a:spcBef>
              <a:spcAft>
                <a:spcPts val="750"/>
              </a:spcAft>
              <a:buClr>
                <a:schemeClr val="bg1"/>
              </a:buClr>
              <a:buSzPct val="110000"/>
              <a:buFontTx/>
              <a:buNone/>
              <a:tabLst/>
              <a:defRPr sz="1350" b="0" i="0">
                <a:solidFill>
                  <a:schemeClr val="bg1"/>
                </a:solidFill>
                <a:latin typeface="+mn-lt"/>
                <a:ea typeface="Roboto" charset="0"/>
                <a:cs typeface="Roboto" charset="0"/>
              </a:defRPr>
            </a:lvl1pPr>
            <a:lvl2pPr marL="202406" indent="0">
              <a:lnSpc>
                <a:spcPct val="100000"/>
              </a:lnSpc>
              <a:spcBef>
                <a:spcPts val="0"/>
              </a:spcBef>
              <a:spcAft>
                <a:spcPts val="750"/>
              </a:spcAft>
              <a:buClr>
                <a:schemeClr val="bg1"/>
              </a:buClr>
              <a:buSzPct val="120000"/>
              <a:buNone/>
              <a:tabLst/>
              <a:defRPr sz="1200" b="0" i="0">
                <a:solidFill>
                  <a:schemeClr val="bg1"/>
                </a:solidFill>
                <a:latin typeface="Roboto" charset="0"/>
                <a:ea typeface="Roboto" charset="0"/>
                <a:cs typeface="Roboto" charset="0"/>
              </a:defRPr>
            </a:lvl2pPr>
            <a:lvl3pPr marL="459000" indent="-135000">
              <a:lnSpc>
                <a:spcPct val="100000"/>
              </a:lnSpc>
              <a:spcBef>
                <a:spcPts val="0"/>
              </a:spcBef>
              <a:spcAft>
                <a:spcPts val="450"/>
              </a:spcAft>
              <a:buClr>
                <a:schemeClr val="bg1"/>
              </a:buClr>
              <a:buSzPct val="110000"/>
              <a:tabLst/>
              <a:defRPr sz="1050" b="0" i="0">
                <a:solidFill>
                  <a:schemeClr val="bg1"/>
                </a:solidFill>
                <a:latin typeface="Roboto" charset="0"/>
                <a:ea typeface="Roboto" charset="0"/>
                <a:cs typeface="Roboto" charset="0"/>
              </a:defRPr>
            </a:lvl3pPr>
            <a:lvl4pPr>
              <a:defRPr b="0" i="0">
                <a:latin typeface="Roboto" charset="0"/>
                <a:ea typeface="Roboto" charset="0"/>
                <a:cs typeface="Roboto" charset="0"/>
              </a:defRPr>
            </a:lvl4pPr>
            <a:lvl5pPr>
              <a:defRPr b="0" i="0">
                <a:latin typeface="Roboto" charset="0"/>
                <a:ea typeface="Roboto" charset="0"/>
                <a:cs typeface="Roboto" charset="0"/>
              </a:defRPr>
            </a:lvl5pPr>
          </a:lstStyle>
          <a:p>
            <a:pPr lvl="0"/>
            <a:r>
              <a:rPr lang="en-US" dirty="0"/>
              <a:t>Lorem Ipsum is simply dummy text of the printing and typesetting industry.</a:t>
            </a:r>
          </a:p>
        </p:txBody>
      </p:sp>
      <p:sp>
        <p:nvSpPr>
          <p:cNvPr id="11" name="Picture Placeholder 6"/>
          <p:cNvSpPr>
            <a:spLocks noGrp="1"/>
          </p:cNvSpPr>
          <p:nvPr>
            <p:ph type="pic" sz="quarter" idx="13"/>
          </p:nvPr>
        </p:nvSpPr>
        <p:spPr>
          <a:xfrm>
            <a:off x="675000" y="675000"/>
            <a:ext cx="3780000" cy="3780000"/>
          </a:xfrm>
          <a:prstGeom prst="ellipse">
            <a:avLst/>
          </a:prstGeom>
          <a:solidFill>
            <a:schemeClr val="bg2"/>
          </a:solidFill>
        </p:spPr>
        <p:txBody>
          <a:bodyPr/>
          <a:lstStyle>
            <a:lvl1pPr marL="0" indent="0">
              <a:buNone/>
              <a:defRPr>
                <a:solidFill>
                  <a:schemeClr val="bg1"/>
                </a:solidFill>
              </a:defRPr>
            </a:lvl1pPr>
          </a:lstStyle>
          <a:p>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p:spPr>
      </p:pic>
      <p:sp>
        <p:nvSpPr>
          <p:cNvPr id="14" name="Picture Placeholder 6"/>
          <p:cNvSpPr>
            <a:spLocks noGrp="1"/>
          </p:cNvSpPr>
          <p:nvPr>
            <p:ph type="pic" sz="quarter" idx="14"/>
          </p:nvPr>
        </p:nvSpPr>
        <p:spPr>
          <a:xfrm>
            <a:off x="6407100" y="675000"/>
            <a:ext cx="2025000" cy="2025000"/>
          </a:xfrm>
          <a:prstGeom prst="ellipse">
            <a:avLst/>
          </a:prstGeom>
          <a:solidFill>
            <a:schemeClr val="bg2"/>
          </a:solidFill>
        </p:spPr>
        <p:txBody>
          <a:bodyPr lIns="0" tIns="0" rIns="0" bIns="0" anchor="t" anchorCtr="0"/>
          <a:lstStyle>
            <a:lvl1pPr marL="0" indent="0">
              <a:buNone/>
              <a:defRPr>
                <a:solidFill>
                  <a:schemeClr val="bg1"/>
                </a:solidFill>
              </a:defRPr>
            </a:lvl1pPr>
          </a:lstStyle>
          <a:p>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icture full text + footer">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0" y="0"/>
            <a:ext cx="9144000" cy="4619625"/>
          </a:xfrm>
          <a:prstGeom prst="rect">
            <a:avLst/>
          </a:prstGeom>
          <a:solidFill>
            <a:schemeClr val="bg2"/>
          </a:solidFill>
        </p:spPr>
        <p:txBody>
          <a:bodyPr/>
          <a:lstStyle>
            <a:lvl1pPr marL="0" indent="0">
              <a:buNone/>
              <a:defRPr>
                <a:solidFill>
                  <a:schemeClr val="bg1"/>
                </a:solidFill>
              </a:defRPr>
            </a:lvl1pPr>
          </a:lstStyle>
          <a:p>
            <a:endParaRPr lang="en-US" dirty="0"/>
          </a:p>
        </p:txBody>
      </p:sp>
      <p:sp>
        <p:nvSpPr>
          <p:cNvPr id="10" name="Picture Placeholder 9"/>
          <p:cNvSpPr>
            <a:spLocks noGrp="1"/>
          </p:cNvSpPr>
          <p:nvPr>
            <p:ph type="pic" sz="quarter" idx="11"/>
          </p:nvPr>
        </p:nvSpPr>
        <p:spPr>
          <a:xfrm>
            <a:off x="555854" y="0"/>
            <a:ext cx="2830011" cy="2482770"/>
          </a:xfrm>
          <a:custGeom>
            <a:avLst/>
            <a:gdLst>
              <a:gd name="connsiteX0" fmla="*/ 651186 w 3773348"/>
              <a:gd name="connsiteY0" fmla="*/ 0 h 3310360"/>
              <a:gd name="connsiteX1" fmla="*/ 3122162 w 3773348"/>
              <a:gd name="connsiteY1" fmla="*/ 0 h 3310360"/>
              <a:gd name="connsiteX2" fmla="*/ 3220754 w 3773348"/>
              <a:gd name="connsiteY2" fmla="*/ 89606 h 3310360"/>
              <a:gd name="connsiteX3" fmla="*/ 3773348 w 3773348"/>
              <a:gd name="connsiteY3" fmla="*/ 1423686 h 3310360"/>
              <a:gd name="connsiteX4" fmla="*/ 1886674 w 3773348"/>
              <a:gd name="connsiteY4" fmla="*/ 3310360 h 3310360"/>
              <a:gd name="connsiteX5" fmla="*/ 0 w 3773348"/>
              <a:gd name="connsiteY5" fmla="*/ 1423686 h 3310360"/>
              <a:gd name="connsiteX6" fmla="*/ 552594 w 3773348"/>
              <a:gd name="connsiteY6" fmla="*/ 89606 h 3310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3348" h="3310360">
                <a:moveTo>
                  <a:pt x="651186" y="0"/>
                </a:moveTo>
                <a:lnTo>
                  <a:pt x="3122162" y="0"/>
                </a:lnTo>
                <a:lnTo>
                  <a:pt x="3220754" y="89606"/>
                </a:lnTo>
                <a:cubicBezTo>
                  <a:pt x="3562175" y="431027"/>
                  <a:pt x="3773348" y="902696"/>
                  <a:pt x="3773348" y="1423686"/>
                </a:cubicBezTo>
                <a:cubicBezTo>
                  <a:pt x="3773348" y="2465667"/>
                  <a:pt x="2928655" y="3310360"/>
                  <a:pt x="1886674" y="3310360"/>
                </a:cubicBezTo>
                <a:cubicBezTo>
                  <a:pt x="844693" y="3310360"/>
                  <a:pt x="0" y="2465667"/>
                  <a:pt x="0" y="1423686"/>
                </a:cubicBezTo>
                <a:cubicBezTo>
                  <a:pt x="0" y="902696"/>
                  <a:pt x="211174" y="431027"/>
                  <a:pt x="552594" y="89606"/>
                </a:cubicBezTo>
                <a:close/>
              </a:path>
            </a:pathLst>
          </a:custGeom>
          <a:solidFill>
            <a:schemeClr val="tx1"/>
          </a:solidFill>
        </p:spPr>
        <p:txBody>
          <a:bodyPr wrap="square">
            <a:noAutofit/>
          </a:bodyPr>
          <a:lstStyle>
            <a:lvl1pPr marL="0" indent="0" algn="ctr">
              <a:buNone/>
              <a:defRPr/>
            </a:lvl1pPr>
          </a:lstStyle>
          <a:p>
            <a:endParaRPr lang="et-EE" dirty="0"/>
          </a:p>
        </p:txBody>
      </p:sp>
      <p:sp>
        <p:nvSpPr>
          <p:cNvPr id="11" name="Title 1"/>
          <p:cNvSpPr>
            <a:spLocks noGrp="1"/>
          </p:cNvSpPr>
          <p:nvPr>
            <p:ph type="title" hasCustomPrompt="1"/>
          </p:nvPr>
        </p:nvSpPr>
        <p:spPr bwMode="white">
          <a:xfrm>
            <a:off x="872788" y="314325"/>
            <a:ext cx="2196146" cy="1625249"/>
          </a:xfrm>
          <a:prstGeom prst="rect">
            <a:avLst/>
          </a:prstGeom>
        </p:spPr>
        <p:txBody>
          <a:bodyPr lIns="0" tIns="0" rIns="0" bIns="0" anchor="ctr" anchorCtr="0">
            <a:noAutofit/>
          </a:bodyPr>
          <a:lstStyle>
            <a:lvl1pPr algn="ctr">
              <a:defRPr sz="2250" b="1" i="0">
                <a:solidFill>
                  <a:schemeClr val="bg1"/>
                </a:solidFill>
                <a:latin typeface="+mj-lt"/>
                <a:ea typeface="Roboto Slab Light" charset="0"/>
                <a:cs typeface="Roboto Slab Light" charset="0"/>
              </a:defRPr>
            </a:lvl1pPr>
          </a:lstStyle>
          <a:p>
            <a:r>
              <a:rPr lang="en-US" dirty="0"/>
              <a:t>We became</a:t>
            </a:r>
            <a:br>
              <a:rPr lang="en-US" dirty="0"/>
            </a:br>
            <a:r>
              <a:rPr lang="en-US" dirty="0"/>
              <a:t>a sponsor of the Lithuanian State Symphony</a:t>
            </a:r>
            <a:br>
              <a:rPr lang="en-US" dirty="0"/>
            </a:br>
            <a:r>
              <a:rPr lang="en-US" dirty="0"/>
              <a:t>Orchestra</a:t>
            </a: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hanks">
    <p:bg>
      <p:bgPr>
        <a:solidFill>
          <a:schemeClr val="tx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9096" y="276006"/>
            <a:ext cx="1393415" cy="397438"/>
          </a:xfrm>
          <a:prstGeom prst="rect">
            <a:avLst/>
          </a:prstGeom>
        </p:spPr>
      </p:pic>
      <p:sp>
        <p:nvSpPr>
          <p:cNvPr id="10" name="Text Placeholder 2"/>
          <p:cNvSpPr>
            <a:spLocks noGrp="1"/>
          </p:cNvSpPr>
          <p:nvPr>
            <p:ph type="body" sz="quarter" idx="11" hasCustomPrompt="1"/>
          </p:nvPr>
        </p:nvSpPr>
        <p:spPr>
          <a:xfrm>
            <a:off x="1319842" y="1489391"/>
            <a:ext cx="4619985" cy="2017305"/>
          </a:xfrm>
          <a:prstGeom prst="rect">
            <a:avLst/>
          </a:prstGeom>
        </p:spPr>
        <p:txBody>
          <a:bodyPr lIns="0" tIns="0" rIns="0" bIns="0" anchor="ctr" anchorCtr="0"/>
          <a:lstStyle>
            <a:lvl1pPr marL="0" indent="0">
              <a:buNone/>
              <a:defRPr sz="3600" b="0" i="0">
                <a:solidFill>
                  <a:schemeClr val="bg1"/>
                </a:solidFill>
                <a:latin typeface="+mj-lt"/>
                <a:ea typeface="Roboto Slab Light" charset="0"/>
                <a:cs typeface="Roboto Slab Light" charset="0"/>
              </a:defRPr>
            </a:lvl1pPr>
          </a:lstStyle>
          <a:p>
            <a:pPr lvl="0"/>
            <a:r>
              <a:rPr lang="en-US" dirty="0"/>
              <a:t>Thanks!</a:t>
            </a:r>
          </a:p>
        </p:txBody>
      </p:sp>
      <p:pic>
        <p:nvPicPr>
          <p:cNvPr id="6" name="Graphic 5">
            <a:extLst>
              <a:ext uri="{FF2B5EF4-FFF2-40B4-BE49-F238E27FC236}">
                <a16:creationId xmlns:a16="http://schemas.microsoft.com/office/drawing/2014/main" id="{E486AB02-9CD2-4391-A9A9-F51B8E510F24}"/>
              </a:ext>
            </a:extLst>
          </p:cNvPr>
          <p:cNvPicPr>
            <a:picLocks noChangeAspect="1"/>
          </p:cNvPicPr>
          <p:nvPr userDrawn="1"/>
        </p:nvPicPr>
        <p:blipFill>
          <a:blip/>
          <a:stretch>
            <a:fillRect/>
          </a:stretch>
        </p:blipFill>
        <p:spPr>
          <a:xfrm>
            <a:off x="6034337" y="0"/>
            <a:ext cx="2731487" cy="5143500"/>
          </a:xfrm>
          <a:prstGeom prst="rect">
            <a:avLst/>
          </a:prstGeom>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hanks">
    <p:bg>
      <p:bgPr>
        <a:solidFill>
          <a:schemeClr val="tx1"/>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E486AB02-9CD2-4391-A9A9-F51B8E510F24}"/>
              </a:ext>
            </a:extLst>
          </p:cNvPr>
          <p:cNvPicPr>
            <a:picLocks noChangeAspect="1"/>
          </p:cNvPicPr>
          <p:nvPr userDrawn="1"/>
        </p:nvPicPr>
        <p:blipFill>
          <a:blip/>
          <a:stretch>
            <a:fillRect/>
          </a:stretch>
        </p:blipFill>
        <p:spPr>
          <a:xfrm>
            <a:off x="6034337" y="0"/>
            <a:ext cx="2731487" cy="5143500"/>
          </a:xfrm>
          <a:prstGeom prst="rect">
            <a:avLst/>
          </a:prstGeom>
        </p:spPr>
      </p:pic>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9096" y="276006"/>
            <a:ext cx="1393415" cy="397438"/>
          </a:xfrm>
          <a:prstGeom prst="rect">
            <a:avLst/>
          </a:prstGeom>
        </p:spPr>
      </p:pic>
      <p:sp>
        <p:nvSpPr>
          <p:cNvPr id="5" name="Text Placeholder 2">
            <a:extLst>
              <a:ext uri="{FF2B5EF4-FFF2-40B4-BE49-F238E27FC236}">
                <a16:creationId xmlns:a16="http://schemas.microsoft.com/office/drawing/2014/main" id="{0A99D4A0-DCB3-49CB-8662-F2B6BB9E3919}"/>
              </a:ext>
            </a:extLst>
          </p:cNvPr>
          <p:cNvSpPr>
            <a:spLocks noGrp="1"/>
          </p:cNvSpPr>
          <p:nvPr>
            <p:ph type="body" sz="quarter" idx="12" hasCustomPrompt="1"/>
          </p:nvPr>
        </p:nvSpPr>
        <p:spPr>
          <a:xfrm>
            <a:off x="1312993" y="1493705"/>
            <a:ext cx="4721345" cy="2017305"/>
          </a:xfrm>
          <a:prstGeom prst="rect">
            <a:avLst/>
          </a:prstGeom>
        </p:spPr>
        <p:txBody>
          <a:bodyPr lIns="0" tIns="0" rIns="0" bIns="0" anchor="ctr" anchorCtr="0"/>
          <a:lstStyle>
            <a:lvl1pPr marL="0" indent="0">
              <a:buNone/>
              <a:defRPr sz="3600" b="0" i="0">
                <a:solidFill>
                  <a:schemeClr val="bg1"/>
                </a:solidFill>
                <a:latin typeface="+mj-lt"/>
                <a:ea typeface="Roboto Slab Light" charset="0"/>
                <a:cs typeface="Roboto Slab Light" charset="0"/>
              </a:defRPr>
            </a:lvl1pPr>
          </a:lstStyle>
          <a:p>
            <a:pPr lvl="0"/>
            <a:r>
              <a:rPr lang="en-US" dirty="0"/>
              <a:t>Thanks!</a:t>
            </a:r>
          </a:p>
        </p:txBody>
      </p:sp>
      <p:graphicFrame>
        <p:nvGraphicFramePr>
          <p:cNvPr id="11" name="Table 10">
            <a:extLst>
              <a:ext uri="{FF2B5EF4-FFF2-40B4-BE49-F238E27FC236}">
                <a16:creationId xmlns:a16="http://schemas.microsoft.com/office/drawing/2014/main" id="{36515F61-8E93-4D60-A020-0FB25498A5C2}"/>
              </a:ext>
            </a:extLst>
          </p:cNvPr>
          <p:cNvGraphicFramePr>
            <a:graphicFrameLocks noGrp="1"/>
          </p:cNvGraphicFramePr>
          <p:nvPr userDrawn="1"/>
        </p:nvGraphicFramePr>
        <p:xfrm>
          <a:off x="349096" y="3831688"/>
          <a:ext cx="6154097" cy="600075"/>
        </p:xfrm>
        <a:graphic>
          <a:graphicData uri="http://schemas.openxmlformats.org/drawingml/2006/table">
            <a:tbl>
              <a:tblPr firstRow="1" bandRow="1">
                <a:tableStyleId>{2D5ABB26-0587-4C30-8999-92F81FD0307C}</a:tableStyleId>
              </a:tblPr>
              <a:tblGrid>
                <a:gridCol w="1632104">
                  <a:extLst>
                    <a:ext uri="{9D8B030D-6E8A-4147-A177-3AD203B41FA5}">
                      <a16:colId xmlns:a16="http://schemas.microsoft.com/office/drawing/2014/main" val="20000"/>
                    </a:ext>
                  </a:extLst>
                </a:gridCol>
                <a:gridCol w="1471613">
                  <a:extLst>
                    <a:ext uri="{9D8B030D-6E8A-4147-A177-3AD203B41FA5}">
                      <a16:colId xmlns:a16="http://schemas.microsoft.com/office/drawing/2014/main" val="20001"/>
                    </a:ext>
                  </a:extLst>
                </a:gridCol>
                <a:gridCol w="1435894">
                  <a:extLst>
                    <a:ext uri="{9D8B030D-6E8A-4147-A177-3AD203B41FA5}">
                      <a16:colId xmlns:a16="http://schemas.microsoft.com/office/drawing/2014/main" val="20002"/>
                    </a:ext>
                  </a:extLst>
                </a:gridCol>
                <a:gridCol w="1614487">
                  <a:extLst>
                    <a:ext uri="{9D8B030D-6E8A-4147-A177-3AD203B41FA5}">
                      <a16:colId xmlns:a16="http://schemas.microsoft.com/office/drawing/2014/main" val="20003"/>
                    </a:ext>
                  </a:extLst>
                </a:gridCol>
              </a:tblGrid>
              <a:tr h="600075">
                <a:tc>
                  <a:txBody>
                    <a:bodyPr/>
                    <a:lstStyle/>
                    <a:p>
                      <a:pPr fontAlgn="ctr"/>
                      <a:r>
                        <a:rPr lang="en-US" sz="800" b="1" spc="100" dirty="0">
                          <a:solidFill>
                            <a:schemeClr val="bg1"/>
                          </a:solidFill>
                        </a:rPr>
                        <a:t>Estonia</a:t>
                      </a:r>
                    </a:p>
                    <a:p>
                      <a:pPr fontAlgn="ctr"/>
                      <a:r>
                        <a:rPr lang="et-EE" sz="800" b="0" spc="100" dirty="0" err="1">
                          <a:solidFill>
                            <a:schemeClr val="bg1"/>
                          </a:solidFill>
                        </a:rPr>
                        <a:t>Kawe</a:t>
                      </a:r>
                      <a:r>
                        <a:rPr lang="et-EE" sz="800" b="0" spc="100" baseline="0" dirty="0">
                          <a:solidFill>
                            <a:schemeClr val="bg1"/>
                          </a:solidFill>
                        </a:rPr>
                        <a:t> </a:t>
                      </a:r>
                      <a:r>
                        <a:rPr lang="et-EE" sz="800" b="0" spc="70" baseline="0" dirty="0" err="1">
                          <a:solidFill>
                            <a:schemeClr val="bg1"/>
                          </a:solidFill>
                        </a:rPr>
                        <a:t>Plaza</a:t>
                      </a:r>
                      <a:r>
                        <a:rPr lang="et-EE" sz="800" b="0" spc="70" baseline="0" dirty="0">
                          <a:solidFill>
                            <a:schemeClr val="bg1"/>
                          </a:solidFill>
                        </a:rPr>
                        <a:t>, </a:t>
                      </a:r>
                      <a:r>
                        <a:rPr lang="et-EE" sz="800" b="0" spc="70" dirty="0">
                          <a:solidFill>
                            <a:schemeClr val="bg1"/>
                          </a:solidFill>
                        </a:rPr>
                        <a:t>Pärnu mnt 15</a:t>
                      </a:r>
                      <a:endParaRPr lang="en-US" sz="800" b="0" spc="70" dirty="0">
                        <a:solidFill>
                          <a:schemeClr val="bg1"/>
                        </a:solidFill>
                      </a:endParaRPr>
                    </a:p>
                    <a:p>
                      <a:pPr fontAlgn="ctr"/>
                      <a:r>
                        <a:rPr lang="en-US" sz="800" b="0" spc="70" dirty="0">
                          <a:solidFill>
                            <a:schemeClr val="bg1"/>
                          </a:solidFill>
                        </a:rPr>
                        <a:t>101</a:t>
                      </a:r>
                      <a:r>
                        <a:rPr lang="et-EE" sz="800" b="0" spc="70" dirty="0">
                          <a:solidFill>
                            <a:schemeClr val="bg1"/>
                          </a:solidFill>
                        </a:rPr>
                        <a:t>41</a:t>
                      </a:r>
                      <a:r>
                        <a:rPr lang="en-US" sz="800" b="0" spc="70" dirty="0">
                          <a:solidFill>
                            <a:schemeClr val="bg1"/>
                          </a:solidFill>
                        </a:rPr>
                        <a:t> Tallinn</a:t>
                      </a:r>
                    </a:p>
                    <a:p>
                      <a:pPr fontAlgn="ctr"/>
                      <a:r>
                        <a:rPr lang="en-US" sz="800" b="0" spc="70" dirty="0">
                          <a:solidFill>
                            <a:schemeClr val="bg1"/>
                          </a:solidFill>
                        </a:rPr>
                        <a:t>Tel +372 </a:t>
                      </a:r>
                      <a:r>
                        <a:rPr lang="et-EE" sz="800" b="0" spc="70" dirty="0">
                          <a:solidFill>
                            <a:schemeClr val="bg1"/>
                          </a:solidFill>
                        </a:rPr>
                        <a:t>665 1888</a:t>
                      </a:r>
                      <a:endParaRPr lang="en-US" sz="800" b="0" spc="70" dirty="0">
                        <a:solidFill>
                          <a:schemeClr val="bg1"/>
                        </a:solidFill>
                      </a:endParaRPr>
                    </a:p>
                    <a:p>
                      <a:pPr fontAlgn="ctr"/>
                      <a:r>
                        <a:rPr lang="en-US" sz="800" b="0" spc="70" dirty="0">
                          <a:solidFill>
                            <a:schemeClr val="bg1"/>
                          </a:solidFill>
                        </a:rPr>
                        <a:t>tallinn@cobalt.legal</a:t>
                      </a:r>
                    </a:p>
                  </a:txBody>
                  <a:tcPr marL="0" marR="0" marT="0" marB="0"/>
                </a:tc>
                <a:tc>
                  <a:txBody>
                    <a:bodyPr/>
                    <a:lstStyle/>
                    <a:p>
                      <a:pPr fontAlgn="ctr"/>
                      <a:r>
                        <a:rPr lang="en-US" sz="800" b="1" spc="100" dirty="0">
                          <a:solidFill>
                            <a:schemeClr val="bg1"/>
                          </a:solidFill>
                        </a:rPr>
                        <a:t>Latvia</a:t>
                      </a:r>
                    </a:p>
                    <a:p>
                      <a:pPr fontAlgn="ctr"/>
                      <a:r>
                        <a:rPr lang="et-EE" sz="800" b="0" spc="70" dirty="0">
                          <a:solidFill>
                            <a:schemeClr val="bg1"/>
                          </a:solidFill>
                        </a:rPr>
                        <a:t>Marijas</a:t>
                      </a:r>
                      <a:r>
                        <a:rPr lang="et-EE" sz="800" b="0" spc="70" baseline="0" dirty="0">
                          <a:solidFill>
                            <a:schemeClr val="bg1"/>
                          </a:solidFill>
                        </a:rPr>
                        <a:t> </a:t>
                      </a:r>
                      <a:r>
                        <a:rPr lang="et-EE" sz="800" b="0" spc="70" baseline="0" dirty="0" err="1">
                          <a:solidFill>
                            <a:schemeClr val="bg1"/>
                          </a:solidFill>
                        </a:rPr>
                        <a:t>iela</a:t>
                      </a:r>
                      <a:r>
                        <a:rPr lang="et-EE" sz="800" b="0" spc="70" baseline="0" dirty="0">
                          <a:solidFill>
                            <a:schemeClr val="bg1"/>
                          </a:solidFill>
                        </a:rPr>
                        <a:t> 13 k-2</a:t>
                      </a:r>
                      <a:endParaRPr lang="en-US" sz="800" b="0" spc="70" dirty="0">
                        <a:solidFill>
                          <a:schemeClr val="bg1"/>
                        </a:solidFill>
                      </a:endParaRPr>
                    </a:p>
                    <a:p>
                      <a:pPr fontAlgn="ctr"/>
                      <a:r>
                        <a:rPr lang="en-US" sz="800" b="0" spc="70" dirty="0">
                          <a:solidFill>
                            <a:schemeClr val="bg1"/>
                          </a:solidFill>
                        </a:rPr>
                        <a:t>LV-10</a:t>
                      </a:r>
                      <a:r>
                        <a:rPr lang="et-EE" sz="800" b="0" spc="70" dirty="0">
                          <a:solidFill>
                            <a:schemeClr val="bg1"/>
                          </a:solidFill>
                        </a:rPr>
                        <a:t>5</a:t>
                      </a:r>
                      <a:r>
                        <a:rPr lang="en-US" sz="800" b="0" spc="70" dirty="0">
                          <a:solidFill>
                            <a:schemeClr val="bg1"/>
                          </a:solidFill>
                        </a:rPr>
                        <a:t>0 Riga</a:t>
                      </a:r>
                    </a:p>
                    <a:p>
                      <a:pPr fontAlgn="ctr"/>
                      <a:r>
                        <a:rPr lang="en-US" sz="800" b="0" spc="70" dirty="0">
                          <a:solidFill>
                            <a:schemeClr val="bg1"/>
                          </a:solidFill>
                        </a:rPr>
                        <a:t>Tel +371 672</a:t>
                      </a:r>
                      <a:r>
                        <a:rPr lang="et-EE" sz="800" b="0" spc="70" dirty="0">
                          <a:solidFill>
                            <a:schemeClr val="bg1"/>
                          </a:solidFill>
                        </a:rPr>
                        <a:t>0</a:t>
                      </a:r>
                      <a:r>
                        <a:rPr lang="en-US" sz="800" b="0" spc="70" dirty="0">
                          <a:solidFill>
                            <a:schemeClr val="bg1"/>
                          </a:solidFill>
                        </a:rPr>
                        <a:t> </a:t>
                      </a:r>
                      <a:r>
                        <a:rPr lang="et-EE" sz="800" b="0" spc="70" dirty="0">
                          <a:solidFill>
                            <a:schemeClr val="bg1"/>
                          </a:solidFill>
                        </a:rPr>
                        <a:t>1800</a:t>
                      </a:r>
                      <a:endParaRPr lang="en-US" sz="800" b="0" spc="70" dirty="0">
                        <a:solidFill>
                          <a:schemeClr val="bg1"/>
                        </a:solidFill>
                      </a:endParaRPr>
                    </a:p>
                    <a:p>
                      <a:pPr fontAlgn="ctr"/>
                      <a:r>
                        <a:rPr lang="en-US" sz="800" b="0" spc="70" dirty="0">
                          <a:solidFill>
                            <a:schemeClr val="bg1"/>
                          </a:solidFill>
                        </a:rPr>
                        <a:t>riga@cobalt.legal</a:t>
                      </a:r>
                    </a:p>
                  </a:txBody>
                  <a:tcPr marL="0" marR="0" marT="0" marB="0"/>
                </a:tc>
                <a:tc>
                  <a:txBody>
                    <a:bodyPr/>
                    <a:lstStyle/>
                    <a:p>
                      <a:pPr fontAlgn="ctr"/>
                      <a:r>
                        <a:rPr lang="en-US" sz="800" b="1" spc="100" dirty="0">
                          <a:solidFill>
                            <a:schemeClr val="bg1"/>
                          </a:solidFill>
                        </a:rPr>
                        <a:t>Lithuania</a:t>
                      </a:r>
                    </a:p>
                    <a:p>
                      <a:pPr fontAlgn="ctr"/>
                      <a:r>
                        <a:rPr lang="en-US" sz="800" b="0" spc="70" baseline="0" dirty="0" err="1">
                          <a:solidFill>
                            <a:schemeClr val="bg1"/>
                          </a:solidFill>
                        </a:rPr>
                        <a:t>Lvovo</a:t>
                      </a:r>
                      <a:r>
                        <a:rPr lang="en-US" sz="800" b="0" spc="70" baseline="0" dirty="0">
                          <a:solidFill>
                            <a:schemeClr val="bg1"/>
                          </a:solidFill>
                        </a:rPr>
                        <a:t> 25</a:t>
                      </a:r>
                    </a:p>
                    <a:p>
                      <a:pPr fontAlgn="ctr"/>
                      <a:r>
                        <a:rPr lang="en-US" sz="800" b="0" spc="70" baseline="0" dirty="0">
                          <a:solidFill>
                            <a:schemeClr val="bg1"/>
                          </a:solidFill>
                        </a:rPr>
                        <a:t>LT-09320 Vilnius</a:t>
                      </a:r>
                    </a:p>
                    <a:p>
                      <a:pPr fontAlgn="ctr"/>
                      <a:r>
                        <a:rPr lang="en-US" sz="800" b="0" spc="70" baseline="0" dirty="0">
                          <a:solidFill>
                            <a:schemeClr val="bg1"/>
                          </a:solidFill>
                        </a:rPr>
                        <a:t>Tel +370 5250 0800</a:t>
                      </a:r>
                    </a:p>
                    <a:p>
                      <a:pPr fontAlgn="ctr"/>
                      <a:r>
                        <a:rPr lang="en-US" sz="800" b="0" spc="70" baseline="0" dirty="0">
                          <a:solidFill>
                            <a:schemeClr val="bg1"/>
                          </a:solidFill>
                        </a:rPr>
                        <a:t>vilnius@cobalt.legal</a:t>
                      </a:r>
                    </a:p>
                  </a:txBody>
                  <a:tcPr marL="0" marR="0" marT="0" marB="0"/>
                </a:tc>
                <a:tc>
                  <a:txBody>
                    <a:bodyPr/>
                    <a:lstStyle/>
                    <a:p>
                      <a:pPr fontAlgn="ctr"/>
                      <a:r>
                        <a:rPr lang="en-US" sz="800" b="1" spc="100" dirty="0">
                          <a:solidFill>
                            <a:schemeClr val="bg1"/>
                          </a:solidFill>
                        </a:rPr>
                        <a:t>Belarus</a:t>
                      </a:r>
                    </a:p>
                    <a:p>
                      <a:pPr fontAlgn="ctr"/>
                      <a:r>
                        <a:rPr lang="en-US" sz="800" b="0" spc="70" baseline="0" dirty="0" err="1">
                          <a:solidFill>
                            <a:schemeClr val="bg1"/>
                          </a:solidFill>
                        </a:rPr>
                        <a:t>Pobediteley</a:t>
                      </a:r>
                      <a:r>
                        <a:rPr lang="en-US" sz="800" b="0" spc="70" baseline="0" dirty="0">
                          <a:solidFill>
                            <a:schemeClr val="bg1"/>
                          </a:solidFill>
                        </a:rPr>
                        <a:t> Ave 100-207</a:t>
                      </a:r>
                    </a:p>
                    <a:p>
                      <a:pPr fontAlgn="ctr"/>
                      <a:r>
                        <a:rPr lang="en-US" sz="800" b="0" spc="70" baseline="0" dirty="0">
                          <a:solidFill>
                            <a:schemeClr val="bg1"/>
                          </a:solidFill>
                        </a:rPr>
                        <a:t>220020 Minsk</a:t>
                      </a:r>
                    </a:p>
                    <a:p>
                      <a:pPr fontAlgn="ctr"/>
                      <a:r>
                        <a:rPr lang="en-US" sz="800" b="0" spc="70" baseline="0" dirty="0">
                          <a:solidFill>
                            <a:schemeClr val="bg1"/>
                          </a:solidFill>
                        </a:rPr>
                        <a:t>Tel +375 17 336 0093</a:t>
                      </a:r>
                    </a:p>
                    <a:p>
                      <a:pPr fontAlgn="ctr"/>
                      <a:r>
                        <a:rPr lang="en-US" sz="800" b="0" spc="70" baseline="0" dirty="0">
                          <a:solidFill>
                            <a:schemeClr val="bg1"/>
                          </a:solidFill>
                        </a:rPr>
                        <a:t>minsk@cobalt.legal</a:t>
                      </a:r>
                    </a:p>
                  </a:txBody>
                  <a:tcPr marL="0" marR="0" marT="0" marB="0"/>
                </a:tc>
                <a:extLst>
                  <a:ext uri="{0D108BD9-81ED-4DB2-BD59-A6C34878D82A}">
                    <a16:rowId xmlns:a16="http://schemas.microsoft.com/office/drawing/2014/main" val="10000"/>
                  </a:ext>
                </a:extLst>
              </a:tr>
            </a:tbl>
          </a:graphicData>
        </a:graphic>
      </p:graphicFrame>
      <p:sp>
        <p:nvSpPr>
          <p:cNvPr id="2" name="TextBox 1">
            <a:extLst>
              <a:ext uri="{FF2B5EF4-FFF2-40B4-BE49-F238E27FC236}">
                <a16:creationId xmlns:a16="http://schemas.microsoft.com/office/drawing/2014/main" id="{7B0F862B-0911-48E2-9A65-5E5775FE035D}"/>
              </a:ext>
            </a:extLst>
          </p:cNvPr>
          <p:cNvSpPr txBox="1"/>
          <p:nvPr userDrawn="1"/>
        </p:nvSpPr>
        <p:spPr>
          <a:xfrm>
            <a:off x="6814099" y="4022080"/>
            <a:ext cx="1171964" cy="242374"/>
          </a:xfrm>
          <a:prstGeom prst="rect">
            <a:avLst/>
          </a:prstGeom>
          <a:noFill/>
        </p:spPr>
        <p:txBody>
          <a:bodyPr wrap="square" rtlCol="0">
            <a:spAutoFit/>
          </a:bodyPr>
          <a:lstStyle/>
          <a:p>
            <a:pPr defTabSz="685800"/>
            <a:r>
              <a:rPr lang="en-GB" sz="975" dirty="0">
                <a:solidFill>
                  <a:srgbClr val="FFFFFF"/>
                </a:solidFill>
              </a:rPr>
              <a:t>www.cobalt.legal</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wards">
    <p:bg>
      <p:bgPr>
        <a:solidFill>
          <a:schemeClr val="tx1"/>
        </a:solidFill>
        <a:effectLst/>
      </p:bgPr>
    </p:bg>
    <p:spTree>
      <p:nvGrpSpPr>
        <p:cNvPr id="1" name=""/>
        <p:cNvGrpSpPr/>
        <p:nvPr/>
      </p:nvGrpSpPr>
      <p:grpSpPr>
        <a:xfrm>
          <a:off x="0" y="0"/>
          <a:ext cx="0" cy="0"/>
          <a:chOff x="0" y="0"/>
          <a:chExt cx="0" cy="0"/>
        </a:xfrm>
      </p:grpSpPr>
      <p:sp>
        <p:nvSpPr>
          <p:cNvPr id="9" name="TextBox 8"/>
          <p:cNvSpPr txBox="1"/>
          <p:nvPr userDrawn="1"/>
        </p:nvSpPr>
        <p:spPr>
          <a:xfrm>
            <a:off x="1821455" y="3280717"/>
            <a:ext cx="2146908" cy="415498"/>
          </a:xfrm>
          <a:prstGeom prst="rect">
            <a:avLst/>
          </a:prstGeom>
          <a:noFill/>
        </p:spPr>
        <p:txBody>
          <a:bodyPr wrap="square" lIns="0" tIns="0" rIns="0" bIns="0" rtlCol="0">
            <a:spAutoFit/>
          </a:bodyPr>
          <a:lstStyle/>
          <a:p>
            <a:pPr defTabSz="685800"/>
            <a:r>
              <a:rPr lang="en-US" sz="1350" dirty="0">
                <a:solidFill>
                  <a:srgbClr val="FFFFFF"/>
                </a:solidFill>
                <a:ea typeface="Roboto" charset="0"/>
                <a:cs typeface="Roboto" charset="0"/>
              </a:rPr>
              <a:t>COBALT has been listed as </a:t>
            </a:r>
            <a:br>
              <a:rPr lang="en-US" sz="1350" dirty="0">
                <a:solidFill>
                  <a:srgbClr val="FFFFFF"/>
                </a:solidFill>
                <a:ea typeface="Roboto" charset="0"/>
                <a:cs typeface="Roboto" charset="0"/>
              </a:rPr>
            </a:br>
            <a:r>
              <a:rPr lang="en-US" sz="1350" dirty="0">
                <a:solidFill>
                  <a:srgbClr val="FFFFFF"/>
                </a:solidFill>
                <a:ea typeface="Roboto" charset="0"/>
                <a:cs typeface="Roboto" charset="0"/>
              </a:rPr>
              <a:t>the best law firm in Baltics</a:t>
            </a: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947111" y="1856601"/>
            <a:ext cx="985372" cy="1272177"/>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821456" y="1856602"/>
            <a:ext cx="986561" cy="1272176"/>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49096" y="276005"/>
            <a:ext cx="1393415" cy="601985"/>
          </a:xfrm>
          <a:prstGeom prst="rect">
            <a:avLst/>
          </a:prstGeom>
        </p:spPr>
      </p:pic>
      <p:pic>
        <p:nvPicPr>
          <p:cNvPr id="13" name="Graphic 12">
            <a:extLst>
              <a:ext uri="{FF2B5EF4-FFF2-40B4-BE49-F238E27FC236}">
                <a16:creationId xmlns:a16="http://schemas.microsoft.com/office/drawing/2014/main" id="{D04F7FCC-2954-4A29-AE08-EA95BFF4F760}"/>
              </a:ext>
            </a:extLst>
          </p:cNvPr>
          <p:cNvPicPr>
            <a:picLocks noChangeAspect="1"/>
          </p:cNvPicPr>
          <p:nvPr userDrawn="1"/>
        </p:nvPicPr>
        <p:blipFill>
          <a:blip/>
          <a:stretch>
            <a:fillRect/>
          </a:stretch>
        </p:blipFill>
        <p:spPr>
          <a:xfrm>
            <a:off x="6034337" y="0"/>
            <a:ext cx="2731487" cy="5143500"/>
          </a:xfrm>
          <a:prstGeom prst="rect">
            <a:avLst/>
          </a:prstGeom>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Picture Placeholder 2">
            <a:extLst>
              <a:ext uri="{FF2B5EF4-FFF2-40B4-BE49-F238E27FC236}">
                <a16:creationId xmlns:a16="http://schemas.microsoft.com/office/drawing/2014/main" id="{4E59E112-B776-4F0C-A3A3-4C87AF8C1754}"/>
              </a:ext>
            </a:extLst>
          </p:cNvPr>
          <p:cNvPicPr>
            <a:picLocks noChangeAspect="1"/>
          </p:cNvPicPr>
          <p:nvPr userDrawn="1"/>
        </p:nvPicPr>
        <p:blipFill>
          <a:blip r:embed="rId2">
            <a:extLst>
              <a:ext uri="{28A0092B-C50C-407E-A947-70E740481C1C}">
                <a14:useLocalDpi xmlns:a14="http://schemas.microsoft.com/office/drawing/2010/main" val="0"/>
              </a:ext>
            </a:extLst>
          </a:blip>
          <a:srcRect t="12109" b="12109"/>
          <a:stretch>
            <a:fillRect/>
          </a:stretch>
        </p:blipFill>
        <p:spPr>
          <a:xfrm>
            <a:off x="0" y="0"/>
            <a:ext cx="9144000" cy="4619625"/>
          </a:xfrm>
          <a:prstGeom prst="rect">
            <a:avLst/>
          </a:prstGeom>
        </p:spPr>
      </p:pic>
      <p:pic>
        <p:nvPicPr>
          <p:cNvPr id="6" name="Picture 5">
            <a:extLst>
              <a:ext uri="{FF2B5EF4-FFF2-40B4-BE49-F238E27FC236}">
                <a16:creationId xmlns:a16="http://schemas.microsoft.com/office/drawing/2014/main" id="{EB335372-0349-4019-891F-DD488FB4DD3E}"/>
              </a:ext>
            </a:extLst>
          </p:cNvPr>
          <p:cNvPicPr>
            <a:picLocks noChangeAspect="1"/>
          </p:cNvPicPr>
          <p:nvPr userDrawn="1"/>
        </p:nvPicPr>
        <p:blipFill>
          <a:blip r:embed="rId3"/>
          <a:stretch>
            <a:fillRect/>
          </a:stretch>
        </p:blipFill>
        <p:spPr>
          <a:xfrm>
            <a:off x="461416" y="254521"/>
            <a:ext cx="4110584" cy="4110584"/>
          </a:xfrm>
          <a:prstGeom prst="rect">
            <a:avLst/>
          </a:prstGeom>
        </p:spPr>
      </p:pic>
      <p:sp>
        <p:nvSpPr>
          <p:cNvPr id="4" name="Rectangle 3">
            <a:extLst>
              <a:ext uri="{FF2B5EF4-FFF2-40B4-BE49-F238E27FC236}">
                <a16:creationId xmlns:a16="http://schemas.microsoft.com/office/drawing/2014/main" id="{3E120524-11C7-466A-92B7-55CB708BF1A4}"/>
              </a:ext>
            </a:extLst>
          </p:cNvPr>
          <p:cNvSpPr/>
          <p:nvPr userDrawn="1"/>
        </p:nvSpPr>
        <p:spPr bwMode="hidden">
          <a:xfrm>
            <a:off x="1389" y="4619625"/>
            <a:ext cx="9142612" cy="5238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srgbClr val="FFFFFF"/>
              </a:solidFill>
              <a:latin typeface="Roboto Regular" charset="0"/>
            </a:endParaRPr>
          </a:p>
        </p:txBody>
      </p:sp>
      <p:pic>
        <p:nvPicPr>
          <p:cNvPr id="5" name="Picture 4">
            <a:extLst>
              <a:ext uri="{FF2B5EF4-FFF2-40B4-BE49-F238E27FC236}">
                <a16:creationId xmlns:a16="http://schemas.microsoft.com/office/drawing/2014/main" id="{6B9FDCC8-779C-4ABD-95C3-9D1D76AC46D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p:spPr>
      </p:pic>
      <p:sp>
        <p:nvSpPr>
          <p:cNvPr id="8" name="Title 1">
            <a:extLst>
              <a:ext uri="{FF2B5EF4-FFF2-40B4-BE49-F238E27FC236}">
                <a16:creationId xmlns:a16="http://schemas.microsoft.com/office/drawing/2014/main" id="{75CC1FFD-205C-4D45-833E-ED8416FF7641}"/>
              </a:ext>
            </a:extLst>
          </p:cNvPr>
          <p:cNvSpPr>
            <a:spLocks noGrp="1"/>
          </p:cNvSpPr>
          <p:nvPr>
            <p:ph type="title" hasCustomPrompt="1"/>
          </p:nvPr>
        </p:nvSpPr>
        <p:spPr>
          <a:xfrm>
            <a:off x="509849" y="789318"/>
            <a:ext cx="4013716" cy="1998421"/>
          </a:xfrm>
          <a:prstGeom prst="rect">
            <a:avLst/>
          </a:prstGeom>
        </p:spPr>
        <p:txBody>
          <a:bodyPr lIns="0" tIns="0" rIns="0" bIns="0" anchor="ctr" anchorCtr="0"/>
          <a:lstStyle>
            <a:lvl1pPr algn="ctr">
              <a:lnSpc>
                <a:spcPct val="100000"/>
              </a:lnSpc>
              <a:defRPr sz="2250" b="1" i="0">
                <a:solidFill>
                  <a:schemeClr val="bg1"/>
                </a:solidFill>
                <a:latin typeface="+mj-lt"/>
                <a:ea typeface="Roboto Slab Light" pitchFamily="2" charset="0"/>
                <a:cs typeface="Roboto Slab Light" pitchFamily="2" charset="0"/>
              </a:defRPr>
            </a:lvl1pPr>
          </a:lstStyle>
          <a:p>
            <a:r>
              <a:rPr lang="en-US" dirty="0"/>
              <a:t>Headline goes here</a:t>
            </a:r>
            <a:br>
              <a:rPr lang="en-US" dirty="0"/>
            </a:br>
            <a:r>
              <a:rPr lang="en-US" dirty="0"/>
              <a:t>and possibly here </a:t>
            </a:r>
          </a:p>
        </p:txBody>
      </p:sp>
      <p:sp>
        <p:nvSpPr>
          <p:cNvPr id="11" name="Text Placeholder 2">
            <a:extLst>
              <a:ext uri="{FF2B5EF4-FFF2-40B4-BE49-F238E27FC236}">
                <a16:creationId xmlns:a16="http://schemas.microsoft.com/office/drawing/2014/main" id="{D9B5C0B3-2F4A-454F-828E-660A0DB06BF5}"/>
              </a:ext>
            </a:extLst>
          </p:cNvPr>
          <p:cNvSpPr>
            <a:spLocks noGrp="1"/>
          </p:cNvSpPr>
          <p:nvPr>
            <p:ph type="body" sz="quarter" idx="10" hasCustomPrompt="1"/>
          </p:nvPr>
        </p:nvSpPr>
        <p:spPr>
          <a:xfrm>
            <a:off x="509849" y="2897242"/>
            <a:ext cx="4013716" cy="1096565"/>
          </a:xfrm>
          <a:prstGeom prst="rect">
            <a:avLst/>
          </a:prstGeom>
        </p:spPr>
        <p:txBody>
          <a:bodyPr/>
          <a:lstStyle>
            <a:lvl1pPr marL="0" indent="0" algn="ctr">
              <a:lnSpc>
                <a:spcPct val="100000"/>
              </a:lnSpc>
              <a:spcBef>
                <a:spcPts val="0"/>
              </a:spcBef>
              <a:spcAft>
                <a:spcPts val="0"/>
              </a:spcAft>
              <a:buNone/>
              <a:defRPr sz="1350">
                <a:solidFill>
                  <a:schemeClr val="bg1"/>
                </a:solidFill>
              </a:defRPr>
            </a:lvl1pPr>
          </a:lstStyle>
          <a:p>
            <a:r>
              <a:rPr lang="en-GB" dirty="0"/>
              <a:t>Name </a:t>
            </a:r>
            <a:r>
              <a:rPr lang="en-GB" dirty="0" err="1"/>
              <a:t>Surename</a:t>
            </a:r>
            <a:br>
              <a:rPr lang="en-GB" dirty="0"/>
            </a:br>
            <a:r>
              <a:rPr lang="en-GB" dirty="0"/>
              <a:t>Senior partner, COBALT</a:t>
            </a:r>
            <a:br>
              <a:rPr lang="en-GB" dirty="0"/>
            </a:br>
            <a:br>
              <a:rPr lang="en-GB" dirty="0"/>
            </a:br>
            <a:r>
              <a:rPr lang="en-GB" dirty="0"/>
              <a:t>dd.MM YYYY</a:t>
            </a:r>
          </a:p>
        </p:txBody>
      </p:sp>
    </p:spTree>
    <p:extLst>
      <p:ext uri="{BB962C8B-B14F-4D97-AF65-F5344CB8AC3E}">
        <p14:creationId xmlns:p14="http://schemas.microsoft.com/office/powerpoint/2010/main" val="38809312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ver headline blue">
    <p:bg>
      <p:bgPr>
        <a:solidFill>
          <a:schemeClr val="tx1"/>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952942" y="944250"/>
            <a:ext cx="5170962" cy="2071266"/>
          </a:xfrm>
          <a:prstGeom prst="rect">
            <a:avLst/>
          </a:prstGeom>
        </p:spPr>
        <p:txBody>
          <a:bodyPr lIns="0" tIns="0" rIns="0" bIns="0" anchor="ctr" anchorCtr="0"/>
          <a:lstStyle>
            <a:lvl1pPr>
              <a:defRPr sz="3000" b="0" i="0">
                <a:solidFill>
                  <a:schemeClr val="bg1"/>
                </a:solidFill>
                <a:latin typeface="+mj-lt"/>
                <a:ea typeface="Roboto Slab Light" pitchFamily="2" charset="0"/>
                <a:cs typeface="Roboto Slab Light" pitchFamily="2" charset="0"/>
              </a:defRPr>
            </a:lvl1pPr>
          </a:lstStyle>
          <a:p>
            <a:r>
              <a:rPr lang="en-US" dirty="0"/>
              <a:t>Headline goes here</a:t>
            </a:r>
            <a:br>
              <a:rPr lang="en-US" dirty="0"/>
            </a:br>
            <a:r>
              <a:rPr lang="en-US" dirty="0"/>
              <a:t>and possibly here </a:t>
            </a:r>
          </a:p>
        </p:txBody>
      </p:sp>
      <p:pic>
        <p:nvPicPr>
          <p:cNvPr id="11" name="Graphic 10">
            <a:extLst>
              <a:ext uri="{FF2B5EF4-FFF2-40B4-BE49-F238E27FC236}">
                <a16:creationId xmlns:a16="http://schemas.microsoft.com/office/drawing/2014/main" id="{C43CD860-8D4A-4D79-ADE3-BF21F10459AC}"/>
              </a:ext>
            </a:extLst>
          </p:cNvPr>
          <p:cNvPicPr>
            <a:picLocks noChangeAspect="1"/>
          </p:cNvPicPr>
          <p:nvPr userDrawn="1"/>
        </p:nvPicPr>
        <p:blipFill>
          <a:blip/>
          <a:stretch>
            <a:fillRect/>
          </a:stretch>
        </p:blipFill>
        <p:spPr>
          <a:xfrm>
            <a:off x="6034337" y="0"/>
            <a:ext cx="2731487" cy="5143500"/>
          </a:xfrm>
          <a:prstGeom prst="rect">
            <a:avLst/>
          </a:prstGeom>
        </p:spPr>
      </p:pic>
      <p:sp>
        <p:nvSpPr>
          <p:cNvPr id="10" name="Text Placeholder 3"/>
          <p:cNvSpPr>
            <a:spLocks noGrp="1"/>
          </p:cNvSpPr>
          <p:nvPr>
            <p:ph type="body" sz="quarter" idx="10" hasCustomPrompt="1"/>
          </p:nvPr>
        </p:nvSpPr>
        <p:spPr>
          <a:xfrm>
            <a:off x="952943" y="3130096"/>
            <a:ext cx="5170961" cy="1096565"/>
          </a:xfrm>
          <a:prstGeom prst="rect">
            <a:avLst/>
          </a:prstGeom>
        </p:spPr>
        <p:txBody>
          <a:bodyPr lIns="0" tIns="0" rIns="0" bIns="0"/>
          <a:lstStyle>
            <a:lvl1pPr marL="0" indent="0">
              <a:lnSpc>
                <a:spcPct val="100000"/>
              </a:lnSpc>
              <a:spcBef>
                <a:spcPts val="0"/>
              </a:spcBef>
              <a:buFont typeface="Arial" panose="020B0604020202020204" pitchFamily="34" charset="0"/>
              <a:buNone/>
              <a:defRPr sz="1500" b="0" i="0" baseline="0">
                <a:solidFill>
                  <a:schemeClr val="bg1"/>
                </a:solidFill>
                <a:latin typeface="+mn-lt"/>
                <a:ea typeface="Roboto" charset="0"/>
                <a:cs typeface="Roboto"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Name Surname</a:t>
            </a:r>
            <a:br>
              <a:rPr lang="en-US" dirty="0"/>
            </a:br>
            <a:r>
              <a:rPr lang="en-US" dirty="0"/>
              <a:t>Senior partner, COBALT</a:t>
            </a:r>
            <a:br>
              <a:rPr lang="en-US" dirty="0"/>
            </a:br>
            <a:br>
              <a:rPr lang="en-US" dirty="0"/>
            </a:br>
            <a:r>
              <a:rPr lang="en-US" dirty="0"/>
              <a:t>dd. MM YYYY</a:t>
            </a:r>
          </a:p>
        </p:txBody>
      </p:sp>
      <p:pic>
        <p:nvPicPr>
          <p:cNvPr id="5" name="Picture 4">
            <a:extLst>
              <a:ext uri="{FF2B5EF4-FFF2-40B4-BE49-F238E27FC236}">
                <a16:creationId xmlns:a16="http://schemas.microsoft.com/office/drawing/2014/main" id="{DD575C62-07CB-47AA-BFFD-65529D5137A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black">
          <a:xfrm>
            <a:off x="449949" y="315760"/>
            <a:ext cx="1393415" cy="397438"/>
          </a:xfrm>
          <a:prstGeom prst="rect">
            <a:avLst/>
          </a:prstGeom>
        </p:spPr>
      </p:pic>
    </p:spTree>
    <p:extLst>
      <p:ext uri="{BB962C8B-B14F-4D97-AF65-F5344CB8AC3E}">
        <p14:creationId xmlns:p14="http://schemas.microsoft.com/office/powerpoint/2010/main" val="188015844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hapter card blue">
    <p:bg>
      <p:bgPr>
        <a:solidFill>
          <a:schemeClr val="tx1"/>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36A2C5D3-8245-4EC9-84EA-1E6E607D461B}"/>
              </a:ext>
            </a:extLst>
          </p:cNvPr>
          <p:cNvPicPr>
            <a:picLocks noChangeAspect="1"/>
          </p:cNvPicPr>
          <p:nvPr userDrawn="1"/>
        </p:nvPicPr>
        <p:blipFill>
          <a:blip/>
          <a:stretch>
            <a:fillRect/>
          </a:stretch>
        </p:blipFill>
        <p:spPr>
          <a:xfrm>
            <a:off x="6034337" y="0"/>
            <a:ext cx="2731487" cy="5143500"/>
          </a:xfrm>
          <a:prstGeom prst="rect">
            <a:avLst/>
          </a:prstGeom>
        </p:spPr>
      </p:pic>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p:spPr>
      </p:pic>
      <p:sp>
        <p:nvSpPr>
          <p:cNvPr id="9" name="Title 1"/>
          <p:cNvSpPr>
            <a:spLocks noGrp="1"/>
          </p:cNvSpPr>
          <p:nvPr>
            <p:ph type="title" hasCustomPrompt="1"/>
          </p:nvPr>
        </p:nvSpPr>
        <p:spPr>
          <a:xfrm>
            <a:off x="931573" y="1192624"/>
            <a:ext cx="5213700" cy="1821686"/>
          </a:xfrm>
          <a:prstGeom prst="rect">
            <a:avLst/>
          </a:prstGeom>
        </p:spPr>
        <p:txBody>
          <a:bodyPr lIns="0" tIns="0" rIns="0" bIns="0" anchor="ctr" anchorCtr="0"/>
          <a:lstStyle>
            <a:lvl1pPr>
              <a:defRPr sz="3000" b="0" i="0">
                <a:solidFill>
                  <a:schemeClr val="bg1"/>
                </a:solidFill>
                <a:latin typeface="+mj-lt"/>
                <a:ea typeface="Roboto Slab Light" charset="0"/>
                <a:cs typeface="Roboto Slab Light" charset="0"/>
              </a:defRPr>
            </a:lvl1pPr>
          </a:lstStyle>
          <a:p>
            <a:r>
              <a:rPr lang="en-US" dirty="0"/>
              <a:t>Chapter name</a:t>
            </a:r>
          </a:p>
        </p:txBody>
      </p:sp>
      <p:sp>
        <p:nvSpPr>
          <p:cNvPr id="5" name="Text Placeholder 3">
            <a:extLst>
              <a:ext uri="{FF2B5EF4-FFF2-40B4-BE49-F238E27FC236}">
                <a16:creationId xmlns:a16="http://schemas.microsoft.com/office/drawing/2014/main" id="{D4ECB3F5-A4CA-45C3-AF0D-EDC08E4C8FE2}"/>
              </a:ext>
            </a:extLst>
          </p:cNvPr>
          <p:cNvSpPr>
            <a:spLocks noGrp="1"/>
          </p:cNvSpPr>
          <p:nvPr>
            <p:ph type="body" sz="quarter" idx="10" hasCustomPrompt="1"/>
          </p:nvPr>
        </p:nvSpPr>
        <p:spPr>
          <a:xfrm>
            <a:off x="952943" y="3130096"/>
            <a:ext cx="5170961" cy="1096565"/>
          </a:xfrm>
          <a:prstGeom prst="rect">
            <a:avLst/>
          </a:prstGeom>
        </p:spPr>
        <p:txBody>
          <a:bodyPr lIns="0" tIns="0" rIns="0" bIns="0"/>
          <a:lstStyle>
            <a:lvl1pPr marL="0" indent="0">
              <a:lnSpc>
                <a:spcPct val="100000"/>
              </a:lnSpc>
              <a:spcBef>
                <a:spcPts val="0"/>
              </a:spcBef>
              <a:buFont typeface="Arial" panose="020B0604020202020204" pitchFamily="34" charset="0"/>
              <a:buNone/>
              <a:defRPr sz="1500" b="0" i="0" baseline="0">
                <a:solidFill>
                  <a:schemeClr val="bg1"/>
                </a:solidFill>
                <a:latin typeface="+mn-lt"/>
                <a:ea typeface="Roboto" charset="0"/>
                <a:cs typeface="Roboto"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Name Surname</a:t>
            </a:r>
            <a:br>
              <a:rPr lang="en-US" dirty="0"/>
            </a:br>
            <a:r>
              <a:rPr lang="en-US" dirty="0"/>
              <a:t>Senior partner, COBALT</a:t>
            </a:r>
          </a:p>
        </p:txBody>
      </p:sp>
    </p:spTree>
    <p:extLst>
      <p:ext uri="{BB962C8B-B14F-4D97-AF65-F5344CB8AC3E}">
        <p14:creationId xmlns:p14="http://schemas.microsoft.com/office/powerpoint/2010/main" val="3212070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Chapter card blue">
    <p:bg>
      <p:bgRef idx="1001">
        <a:schemeClr val="bg1"/>
      </p:bgRef>
    </p:bg>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35152377-F888-4890-B1F6-2BC474018FC9}"/>
              </a:ext>
            </a:extLst>
          </p:cNvPr>
          <p:cNvSpPr/>
          <p:nvPr userDrawn="1"/>
        </p:nvSpPr>
        <p:spPr bwMode="hidden">
          <a:xfrm>
            <a:off x="1389" y="4619625"/>
            <a:ext cx="9142612" cy="5238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srgbClr val="FFFFFF"/>
              </a:solidFill>
              <a:latin typeface="Roboto Regular" charset="0"/>
            </a:endParaRPr>
          </a:p>
        </p:txBody>
      </p:sp>
      <p:pic>
        <p:nvPicPr>
          <p:cNvPr id="6"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p:spPr>
      </p:pic>
      <p:sp>
        <p:nvSpPr>
          <p:cNvPr id="3" name="Picture Placeholder 2">
            <a:extLst>
              <a:ext uri="{FF2B5EF4-FFF2-40B4-BE49-F238E27FC236}">
                <a16:creationId xmlns:a16="http://schemas.microsoft.com/office/drawing/2014/main" id="{228638F7-2B8F-49B4-AA1B-93A3C4030533}"/>
              </a:ext>
            </a:extLst>
          </p:cNvPr>
          <p:cNvSpPr>
            <a:spLocks noGrp="1"/>
          </p:cNvSpPr>
          <p:nvPr>
            <p:ph type="pic" sz="quarter" idx="10"/>
          </p:nvPr>
        </p:nvSpPr>
        <p:spPr>
          <a:xfrm>
            <a:off x="1389" y="0"/>
            <a:ext cx="9143999" cy="4619624"/>
          </a:xfrm>
          <a:prstGeom prst="rect">
            <a:avLst/>
          </a:prstGeom>
        </p:spPr>
        <p:txBody>
          <a:bodyPr/>
          <a:lstStyle>
            <a:lvl1pPr marL="0" indent="0">
              <a:buNone/>
              <a:defRPr>
                <a:solidFill>
                  <a:srgbClr val="F8F8F8">
                    <a:alpha val="2000"/>
                  </a:srgbClr>
                </a:solidFill>
              </a:defRPr>
            </a:lvl1pPr>
          </a:lstStyle>
          <a:p>
            <a:endParaRPr lang="en-US" dirty="0"/>
          </a:p>
        </p:txBody>
      </p:sp>
      <p:sp>
        <p:nvSpPr>
          <p:cNvPr id="14" name="Picture Placeholder 3">
            <a:extLst>
              <a:ext uri="{FF2B5EF4-FFF2-40B4-BE49-F238E27FC236}">
                <a16:creationId xmlns:a16="http://schemas.microsoft.com/office/drawing/2014/main" id="{8FE4567B-9FDE-4AC5-838C-265420B8C36E}"/>
              </a:ext>
            </a:extLst>
          </p:cNvPr>
          <p:cNvSpPr>
            <a:spLocks noGrp="1"/>
          </p:cNvSpPr>
          <p:nvPr>
            <p:ph type="pic" sz="quarter" idx="13"/>
          </p:nvPr>
        </p:nvSpPr>
        <p:spPr>
          <a:xfrm>
            <a:off x="521999" y="323979"/>
            <a:ext cx="4050000" cy="4050000"/>
          </a:xfrm>
          <a:prstGeom prst="ellipse">
            <a:avLst/>
          </a:prstGeom>
          <a:solidFill>
            <a:srgbClr val="004899"/>
          </a:solidFill>
        </p:spPr>
        <p:txBody>
          <a:bodyPr/>
          <a:lstStyle>
            <a:lvl1pPr marL="0" indent="0">
              <a:buNone/>
              <a:defRPr>
                <a:solidFill>
                  <a:srgbClr val="004899"/>
                </a:solidFill>
              </a:defRPr>
            </a:lvl1pPr>
          </a:lstStyle>
          <a:p>
            <a:endParaRPr lang="en-US" dirty="0"/>
          </a:p>
        </p:txBody>
      </p:sp>
      <p:sp>
        <p:nvSpPr>
          <p:cNvPr id="13" name="Text Placeholder 2">
            <a:extLst>
              <a:ext uri="{FF2B5EF4-FFF2-40B4-BE49-F238E27FC236}">
                <a16:creationId xmlns:a16="http://schemas.microsoft.com/office/drawing/2014/main" id="{6A2BF65A-7C1E-4B37-A679-4E88CE6FDC0E}"/>
              </a:ext>
            </a:extLst>
          </p:cNvPr>
          <p:cNvSpPr>
            <a:spLocks noGrp="1"/>
          </p:cNvSpPr>
          <p:nvPr>
            <p:ph type="body" sz="quarter" idx="11" hasCustomPrompt="1"/>
          </p:nvPr>
        </p:nvSpPr>
        <p:spPr bwMode="gray">
          <a:xfrm>
            <a:off x="509849" y="2897242"/>
            <a:ext cx="4013716" cy="1096565"/>
          </a:xfrm>
          <a:prstGeom prst="rect">
            <a:avLst/>
          </a:prstGeom>
        </p:spPr>
        <p:txBody>
          <a:bodyPr/>
          <a:lstStyle>
            <a:lvl1pPr marL="0" indent="0" algn="ctr">
              <a:lnSpc>
                <a:spcPct val="100000"/>
              </a:lnSpc>
              <a:spcBef>
                <a:spcPts val="0"/>
              </a:spcBef>
              <a:spcAft>
                <a:spcPts val="0"/>
              </a:spcAft>
              <a:buNone/>
              <a:defRPr sz="1350" b="1">
                <a:solidFill>
                  <a:schemeClr val="bg1"/>
                </a:solidFill>
              </a:defRPr>
            </a:lvl1pPr>
          </a:lstStyle>
          <a:p>
            <a:r>
              <a:rPr lang="en-GB" dirty="0"/>
              <a:t>Name Surname</a:t>
            </a:r>
            <a:br>
              <a:rPr lang="en-GB" dirty="0"/>
            </a:br>
            <a:r>
              <a:rPr lang="en-GB" dirty="0"/>
              <a:t>Senior partner, COBALT</a:t>
            </a:r>
            <a:br>
              <a:rPr lang="en-GB" dirty="0"/>
            </a:br>
            <a:br>
              <a:rPr lang="en-GB" dirty="0"/>
            </a:br>
            <a:r>
              <a:rPr lang="en-GB" dirty="0"/>
              <a:t>dd.MM YYYY</a:t>
            </a:r>
          </a:p>
        </p:txBody>
      </p:sp>
      <p:sp>
        <p:nvSpPr>
          <p:cNvPr id="11" name="Title 1">
            <a:extLst>
              <a:ext uri="{FF2B5EF4-FFF2-40B4-BE49-F238E27FC236}">
                <a16:creationId xmlns:a16="http://schemas.microsoft.com/office/drawing/2014/main" id="{598D5152-6077-4B39-ABB3-00002A114B8D}"/>
              </a:ext>
            </a:extLst>
          </p:cNvPr>
          <p:cNvSpPr>
            <a:spLocks noGrp="1"/>
          </p:cNvSpPr>
          <p:nvPr>
            <p:ph type="title" hasCustomPrompt="1"/>
          </p:nvPr>
        </p:nvSpPr>
        <p:spPr bwMode="gray">
          <a:xfrm>
            <a:off x="509849" y="789318"/>
            <a:ext cx="4013716" cy="1998421"/>
          </a:xfrm>
          <a:prstGeom prst="rect">
            <a:avLst/>
          </a:prstGeom>
          <a:noFill/>
        </p:spPr>
        <p:txBody>
          <a:bodyPr lIns="0" tIns="0" rIns="0" bIns="0" anchor="ctr" anchorCtr="0"/>
          <a:lstStyle>
            <a:lvl1pPr algn="ctr">
              <a:lnSpc>
                <a:spcPct val="100000"/>
              </a:lnSpc>
              <a:defRPr sz="2250" b="1" i="0">
                <a:solidFill>
                  <a:schemeClr val="bg1"/>
                </a:solidFill>
                <a:latin typeface="+mj-lt"/>
                <a:ea typeface="Roboto Slab Light" pitchFamily="2" charset="0"/>
                <a:cs typeface="Roboto Slab Light" pitchFamily="2" charset="0"/>
              </a:defRPr>
            </a:lvl1pPr>
          </a:lstStyle>
          <a:p>
            <a:r>
              <a:rPr lang="en-US" dirty="0"/>
              <a:t>Headline goes here</a:t>
            </a:r>
            <a:br>
              <a:rPr lang="en-US" dirty="0"/>
            </a:br>
            <a:r>
              <a:rPr lang="en-US" dirty="0"/>
              <a:t>and possibly here </a:t>
            </a:r>
          </a:p>
        </p:txBody>
      </p:sp>
    </p:spTree>
    <p:extLst>
      <p:ext uri="{BB962C8B-B14F-4D97-AF65-F5344CB8AC3E}">
        <p14:creationId xmlns:p14="http://schemas.microsoft.com/office/powerpoint/2010/main" val="1956229342"/>
      </p:ext>
    </p:extLst>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hapter card white">
    <p:spTree>
      <p:nvGrpSpPr>
        <p:cNvPr id="1" name=""/>
        <p:cNvGrpSpPr/>
        <p:nvPr/>
      </p:nvGrpSpPr>
      <p:grpSpPr>
        <a:xfrm>
          <a:off x="0" y="0"/>
          <a:ext cx="0" cy="0"/>
          <a:chOff x="0" y="0"/>
          <a:chExt cx="0" cy="0"/>
        </a:xfrm>
      </p:grpSpPr>
      <p:sp>
        <p:nvSpPr>
          <p:cNvPr id="6" name="Rectangle 5"/>
          <p:cNvSpPr/>
          <p:nvPr userDrawn="1"/>
        </p:nvSpPr>
        <p:spPr bwMode="hidden">
          <a:xfrm>
            <a:off x="1389" y="4619625"/>
            <a:ext cx="9142612" cy="5238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srgbClr val="FFFFFF"/>
              </a:solidFill>
              <a:latin typeface="Roboto Regular" charset="0"/>
            </a:endParaRP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p:spPr>
      </p:pic>
      <p:sp>
        <p:nvSpPr>
          <p:cNvPr id="5" name="Text Placeholder 3">
            <a:extLst>
              <a:ext uri="{FF2B5EF4-FFF2-40B4-BE49-F238E27FC236}">
                <a16:creationId xmlns:a16="http://schemas.microsoft.com/office/drawing/2014/main" id="{FC64112F-50E3-44C0-9F5C-D712E9E16FCE}"/>
              </a:ext>
            </a:extLst>
          </p:cNvPr>
          <p:cNvSpPr>
            <a:spLocks noGrp="1"/>
          </p:cNvSpPr>
          <p:nvPr>
            <p:ph type="body" sz="quarter" idx="10" hasCustomPrompt="1"/>
          </p:nvPr>
        </p:nvSpPr>
        <p:spPr>
          <a:xfrm>
            <a:off x="952943" y="3130096"/>
            <a:ext cx="5170961" cy="1096565"/>
          </a:xfrm>
          <a:prstGeom prst="rect">
            <a:avLst/>
          </a:prstGeom>
        </p:spPr>
        <p:txBody>
          <a:bodyPr lIns="0" tIns="0" rIns="0" bIns="0"/>
          <a:lstStyle>
            <a:lvl1pPr marL="0" indent="0">
              <a:lnSpc>
                <a:spcPct val="100000"/>
              </a:lnSpc>
              <a:spcBef>
                <a:spcPts val="0"/>
              </a:spcBef>
              <a:buFont typeface="Arial" panose="020B0604020202020204" pitchFamily="34" charset="0"/>
              <a:buNone/>
              <a:defRPr sz="1500" b="0" i="0" baseline="0">
                <a:solidFill>
                  <a:srgbClr val="004899"/>
                </a:solidFill>
                <a:latin typeface="+mn-lt"/>
                <a:ea typeface="Roboto" charset="0"/>
                <a:cs typeface="Roboto"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Name Surname</a:t>
            </a:r>
            <a:br>
              <a:rPr lang="en-US" dirty="0"/>
            </a:br>
            <a:r>
              <a:rPr lang="en-US" dirty="0"/>
              <a:t>Senior partner, COBALT</a:t>
            </a:r>
          </a:p>
        </p:txBody>
      </p:sp>
      <p:sp>
        <p:nvSpPr>
          <p:cNvPr id="8" name="Title 1">
            <a:extLst>
              <a:ext uri="{FF2B5EF4-FFF2-40B4-BE49-F238E27FC236}">
                <a16:creationId xmlns:a16="http://schemas.microsoft.com/office/drawing/2014/main" id="{3C840C68-E1A0-4F9D-A1EA-0749533328B7}"/>
              </a:ext>
            </a:extLst>
          </p:cNvPr>
          <p:cNvSpPr>
            <a:spLocks noGrp="1"/>
          </p:cNvSpPr>
          <p:nvPr>
            <p:ph type="title" hasCustomPrompt="1"/>
          </p:nvPr>
        </p:nvSpPr>
        <p:spPr>
          <a:xfrm>
            <a:off x="931573" y="1192624"/>
            <a:ext cx="7200923" cy="1821686"/>
          </a:xfrm>
          <a:prstGeom prst="rect">
            <a:avLst/>
          </a:prstGeom>
        </p:spPr>
        <p:txBody>
          <a:bodyPr lIns="0" tIns="0" rIns="0" bIns="0" anchor="ctr" anchorCtr="0"/>
          <a:lstStyle>
            <a:lvl1pPr>
              <a:defRPr sz="3000" b="0" i="0">
                <a:solidFill>
                  <a:srgbClr val="004899"/>
                </a:solidFill>
                <a:latin typeface="+mj-lt"/>
                <a:ea typeface="Roboto Slab Light" charset="0"/>
                <a:cs typeface="Roboto Slab Light" charset="0"/>
              </a:defRPr>
            </a:lvl1pPr>
          </a:lstStyle>
          <a:p>
            <a:r>
              <a:rPr lang="en-US" dirty="0"/>
              <a:t>Chapter name</a:t>
            </a:r>
          </a:p>
        </p:txBody>
      </p:sp>
    </p:spTree>
    <p:extLst>
      <p:ext uri="{BB962C8B-B14F-4D97-AF65-F5344CB8AC3E}">
        <p14:creationId xmlns:p14="http://schemas.microsoft.com/office/powerpoint/2010/main" val="28291122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38E236-763F-410D-8E0E-1E43C3E73CEA}"/>
              </a:ext>
            </a:extLst>
          </p:cNvPr>
          <p:cNvSpPr>
            <a:spLocks noGrp="1"/>
          </p:cNvSpPr>
          <p:nvPr>
            <p:ph idx="1"/>
          </p:nvPr>
        </p:nvSpPr>
        <p:spPr>
          <a:xfrm>
            <a:off x="628650" y="1215000"/>
            <a:ext cx="7886700" cy="3385575"/>
          </a:xfrm>
          <a:prstGeom prst="rect">
            <a:avLst/>
          </a:prstGeom>
        </p:spPr>
        <p:txBody>
          <a:bodyPr/>
          <a:lstStyle>
            <a:lvl1pPr marL="189000" indent="-189000">
              <a:buClr>
                <a:srgbClr val="004899"/>
              </a:buClr>
              <a:defRPr sz="1650">
                <a:solidFill>
                  <a:srgbClr val="000000"/>
                </a:solidFill>
              </a:defRPr>
            </a:lvl1pPr>
            <a:lvl2pPr marL="378000" indent="-189000">
              <a:buClr>
                <a:srgbClr val="004899"/>
              </a:buClr>
              <a:defRPr sz="1500">
                <a:solidFill>
                  <a:srgbClr val="000000"/>
                </a:solidFill>
              </a:defRPr>
            </a:lvl2pPr>
            <a:lvl3pPr marL="567000" indent="-171450">
              <a:buClr>
                <a:srgbClr val="004899"/>
              </a:buClr>
              <a:defRPr sz="1350">
                <a:solidFill>
                  <a:srgbClr val="000000"/>
                </a:solidFill>
              </a:defRPr>
            </a:lvl3pPr>
            <a:lvl4pPr marL="756000" indent="-172800">
              <a:buClr>
                <a:srgbClr val="004899"/>
              </a:buClr>
              <a:defRPr sz="1200">
                <a:solidFill>
                  <a:srgbClr val="000000"/>
                </a:solidFill>
              </a:defRPr>
            </a:lvl4pPr>
            <a:lvl5pPr marL="891000" indent="-134541">
              <a:buClr>
                <a:srgbClr val="004899"/>
              </a:buClr>
              <a:buFont typeface="Arial" panose="020B0604020202020204" pitchFamily="34" charset="0"/>
              <a:buChar char="•"/>
              <a:defRPr sz="1200">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Title 7">
            <a:extLst>
              <a:ext uri="{FF2B5EF4-FFF2-40B4-BE49-F238E27FC236}">
                <a16:creationId xmlns:a16="http://schemas.microsoft.com/office/drawing/2014/main" id="{4DEE437D-4308-4AAC-AC35-C40BC51E2E7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955881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40173-592B-4773-ADD9-DFEAA319C4EB}"/>
              </a:ext>
            </a:extLst>
          </p:cNvPr>
          <p:cNvSpPr>
            <a:spLocks noGrp="1"/>
          </p:cNvSpPr>
          <p:nvPr>
            <p:ph type="title"/>
          </p:nvPr>
        </p:nvSpPr>
        <p:spPr/>
        <p:txBody>
          <a:bodyPr/>
          <a:lstStyle/>
          <a:p>
            <a:r>
              <a:rPr lang="en-US"/>
              <a:t>Click to edit Master title style</a:t>
            </a:r>
            <a:endParaRPr lang="en-GB"/>
          </a:p>
        </p:txBody>
      </p:sp>
      <p:sp>
        <p:nvSpPr>
          <p:cNvPr id="4" name="Content Placeholder 2">
            <a:extLst>
              <a:ext uri="{FF2B5EF4-FFF2-40B4-BE49-F238E27FC236}">
                <a16:creationId xmlns:a16="http://schemas.microsoft.com/office/drawing/2014/main" id="{8782EE26-13B7-49B7-AE75-1BADFE218AB3}"/>
              </a:ext>
            </a:extLst>
          </p:cNvPr>
          <p:cNvSpPr>
            <a:spLocks noGrp="1"/>
          </p:cNvSpPr>
          <p:nvPr>
            <p:ph idx="1"/>
          </p:nvPr>
        </p:nvSpPr>
        <p:spPr>
          <a:xfrm>
            <a:off x="628650" y="1211339"/>
            <a:ext cx="4000500" cy="3334467"/>
          </a:xfrm>
          <a:prstGeom prst="rect">
            <a:avLst/>
          </a:prstGeom>
        </p:spPr>
        <p:txBody>
          <a:bodyPr/>
          <a:lstStyle>
            <a:lvl1pPr>
              <a:defRPr sz="1650">
                <a:solidFill>
                  <a:srgbClr val="000000"/>
                </a:solidFill>
              </a:defRPr>
            </a:lvl1pPr>
            <a:lvl2pPr>
              <a:defRPr sz="1500">
                <a:solidFill>
                  <a:srgbClr val="000000"/>
                </a:solidFill>
              </a:defRPr>
            </a:lvl2pPr>
            <a:lvl3pPr>
              <a:defRPr sz="1350">
                <a:solidFill>
                  <a:srgbClr val="000000"/>
                </a:solidFill>
              </a:defRPr>
            </a:lvl3pPr>
            <a:lvl4pPr>
              <a:defRPr sz="1200">
                <a:solidFill>
                  <a:srgbClr val="000000"/>
                </a:solidFill>
              </a:defRPr>
            </a:lvl4pPr>
            <a:lvl5pPr>
              <a:defRPr sz="1200">
                <a:solidFill>
                  <a:srgbClr val="000000"/>
                </a:solidFill>
              </a:defRPr>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Picture Placeholder 2">
            <a:extLst>
              <a:ext uri="{FF2B5EF4-FFF2-40B4-BE49-F238E27FC236}">
                <a16:creationId xmlns:a16="http://schemas.microsoft.com/office/drawing/2014/main" id="{784CDCB2-F392-456E-9305-7DC145E38289}"/>
              </a:ext>
            </a:extLst>
          </p:cNvPr>
          <p:cNvSpPr>
            <a:spLocks noGrp="1"/>
          </p:cNvSpPr>
          <p:nvPr>
            <p:ph type="pic" sz="quarter" idx="11"/>
          </p:nvPr>
        </p:nvSpPr>
        <p:spPr>
          <a:xfrm>
            <a:off x="4829176" y="1212822"/>
            <a:ext cx="3686174" cy="3332984"/>
          </a:xfrm>
          <a:prstGeom prst="rect">
            <a:avLst/>
          </a:prstGeom>
          <a:solidFill>
            <a:schemeClr val="bg2"/>
          </a:solidFill>
        </p:spPr>
        <p:txBody>
          <a:bodyPr/>
          <a:lstStyle>
            <a:lvl1pPr marL="0" indent="0">
              <a:buNone/>
              <a:defRPr>
                <a:solidFill>
                  <a:schemeClr val="bg1"/>
                </a:solidFill>
              </a:defRPr>
            </a:lvl1pPr>
          </a:lstStyle>
          <a:p>
            <a:endParaRPr lang="en-US" dirty="0"/>
          </a:p>
        </p:txBody>
      </p:sp>
    </p:spTree>
    <p:extLst>
      <p:ext uri="{BB962C8B-B14F-4D97-AF65-F5344CB8AC3E}">
        <p14:creationId xmlns:p14="http://schemas.microsoft.com/office/powerpoint/2010/main" val="29446039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D1A15-306F-4CF1-BB49-0A0C910E914E}"/>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657D925D-6B3B-4AE5-B582-7B78B661CE06}"/>
              </a:ext>
            </a:extLst>
          </p:cNvPr>
          <p:cNvSpPr>
            <a:spLocks noGrp="1"/>
          </p:cNvSpPr>
          <p:nvPr>
            <p:ph sz="half" idx="1"/>
          </p:nvPr>
        </p:nvSpPr>
        <p:spPr>
          <a:xfrm>
            <a:off x="628650" y="1215000"/>
            <a:ext cx="3886200" cy="3392719"/>
          </a:xfrm>
          <a:prstGeom prst="rect">
            <a:avLst/>
          </a:prstGeo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DDD6B8D7-56B9-4496-9D3D-EEB6759F0B48}"/>
              </a:ext>
            </a:extLst>
          </p:cNvPr>
          <p:cNvSpPr>
            <a:spLocks noGrp="1"/>
          </p:cNvSpPr>
          <p:nvPr>
            <p:ph sz="half" idx="2"/>
          </p:nvPr>
        </p:nvSpPr>
        <p:spPr>
          <a:xfrm>
            <a:off x="4629150" y="1215000"/>
            <a:ext cx="3886200" cy="3392719"/>
          </a:xfrm>
          <a:prstGeom prst="rect">
            <a:avLst/>
          </a:prstGeo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1515624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93C6C-A28D-44C2-92EE-37B43E2E7D5A}"/>
              </a:ext>
            </a:extLst>
          </p:cNvPr>
          <p:cNvSpPr>
            <a:spLocks noGrp="1"/>
          </p:cNvSpPr>
          <p:nvPr>
            <p:ph type="title"/>
          </p:nvPr>
        </p:nvSpPr>
        <p:spPr>
          <a:xfrm>
            <a:off x="629841" y="405000"/>
            <a:ext cx="7886700" cy="715500"/>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C061CD28-6F55-4AEC-8DDE-2891845E6145}"/>
              </a:ext>
            </a:extLst>
          </p:cNvPr>
          <p:cNvSpPr>
            <a:spLocks noGrp="1"/>
          </p:cNvSpPr>
          <p:nvPr>
            <p:ph type="body" idx="1"/>
          </p:nvPr>
        </p:nvSpPr>
        <p:spPr>
          <a:xfrm>
            <a:off x="629841" y="1215000"/>
            <a:ext cx="3868340" cy="390860"/>
          </a:xfrm>
          <a:prstGeom prst="rect">
            <a:avLst/>
          </a:prstGeom>
          <a:solidFill>
            <a:srgbClr val="3E73B7"/>
          </a:solidFill>
        </p:spPr>
        <p:txBody>
          <a:bodyPr anchor="ctr"/>
          <a:lstStyle>
            <a:lvl1pPr marL="0" indent="0">
              <a:buNone/>
              <a:defRPr sz="18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5AD8294B-6BCC-4083-8A05-CBF74ECE3728}"/>
              </a:ext>
            </a:extLst>
          </p:cNvPr>
          <p:cNvSpPr>
            <a:spLocks noGrp="1"/>
          </p:cNvSpPr>
          <p:nvPr>
            <p:ph sz="half" idx="2"/>
          </p:nvPr>
        </p:nvSpPr>
        <p:spPr>
          <a:xfrm>
            <a:off x="629841" y="1611816"/>
            <a:ext cx="3868340" cy="2953559"/>
          </a:xfrm>
          <a:prstGeom prst="rect">
            <a:avLst/>
          </a:prstGeo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11B49BA8-7AE1-409D-A65C-2653643CBF85}"/>
              </a:ext>
            </a:extLst>
          </p:cNvPr>
          <p:cNvSpPr>
            <a:spLocks noGrp="1"/>
          </p:cNvSpPr>
          <p:nvPr>
            <p:ph type="body" sz="quarter" idx="3"/>
          </p:nvPr>
        </p:nvSpPr>
        <p:spPr>
          <a:xfrm>
            <a:off x="4627959" y="1215001"/>
            <a:ext cx="3887391" cy="390860"/>
          </a:xfrm>
          <a:prstGeom prst="rect">
            <a:avLst/>
          </a:prstGeom>
          <a:solidFill>
            <a:srgbClr val="3E73B7"/>
          </a:solidFill>
        </p:spPr>
        <p:txBody>
          <a:bodyPr anchor="b"/>
          <a:lstStyle>
            <a:lvl1pPr marL="0" indent="0">
              <a:buNone/>
              <a:defRPr sz="1800" b="1">
                <a:solidFill>
                  <a:schemeClr val="bg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Edit Master text styles</a:t>
            </a:r>
          </a:p>
        </p:txBody>
      </p:sp>
      <p:sp>
        <p:nvSpPr>
          <p:cNvPr id="6" name="Content Placeholder 5">
            <a:extLst>
              <a:ext uri="{FF2B5EF4-FFF2-40B4-BE49-F238E27FC236}">
                <a16:creationId xmlns:a16="http://schemas.microsoft.com/office/drawing/2014/main" id="{8091D828-E00B-402A-A36E-3DB7BA52288B}"/>
              </a:ext>
            </a:extLst>
          </p:cNvPr>
          <p:cNvSpPr>
            <a:spLocks noGrp="1"/>
          </p:cNvSpPr>
          <p:nvPr>
            <p:ph sz="quarter" idx="4"/>
          </p:nvPr>
        </p:nvSpPr>
        <p:spPr>
          <a:xfrm>
            <a:off x="4629150" y="1611816"/>
            <a:ext cx="3887391" cy="2953800"/>
          </a:xfrm>
          <a:prstGeom prst="rect">
            <a:avLst/>
          </a:prstGeom>
        </p:spPr>
        <p:txBody>
          <a:bodyPr/>
          <a:lstStyle>
            <a:lvl1pPr>
              <a:defRPr>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0101160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3593F-DD5A-4313-A2E9-3EF97D49EEDC}"/>
              </a:ext>
            </a:extLst>
          </p:cNvPr>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10809957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748780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77229-209E-46FF-8534-9E6A70F22A38}"/>
              </a:ext>
            </a:extLst>
          </p:cNvPr>
          <p:cNvSpPr>
            <a:spLocks noGrp="1"/>
          </p:cNvSpPr>
          <p:nvPr>
            <p:ph type="title"/>
          </p:nvPr>
        </p:nvSpPr>
        <p:spPr>
          <a:xfrm>
            <a:off x="629841" y="740569"/>
            <a:ext cx="2949178" cy="802481"/>
          </a:xfrm>
        </p:spPr>
        <p:txBody>
          <a:bodyPr anchor="ctr"/>
          <a:lstStyle>
            <a:lvl1pPr>
              <a:defRPr sz="2250"/>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03A11A4E-F9E3-45F2-ADC3-FB0EE237F7F4}"/>
              </a:ext>
            </a:extLst>
          </p:cNvPr>
          <p:cNvSpPr>
            <a:spLocks noGrp="1"/>
          </p:cNvSpPr>
          <p:nvPr>
            <p:ph idx="1"/>
          </p:nvPr>
        </p:nvSpPr>
        <p:spPr>
          <a:xfrm>
            <a:off x="3887391" y="740569"/>
            <a:ext cx="4629150" cy="3655219"/>
          </a:xfrm>
          <a:prstGeom prst="rect">
            <a:avLst/>
          </a:prstGeom>
        </p:spPr>
        <p:txBody>
          <a:bodyPr/>
          <a:lstStyle>
            <a:lvl1pPr>
              <a:defRPr sz="1650">
                <a:solidFill>
                  <a:srgbClr val="000000"/>
                </a:solidFill>
              </a:defRPr>
            </a:lvl1pPr>
            <a:lvl2pPr>
              <a:defRPr sz="1500">
                <a:solidFill>
                  <a:srgbClr val="000000"/>
                </a:solidFill>
              </a:defRPr>
            </a:lvl2pPr>
            <a:lvl3pPr>
              <a:defRPr sz="1350">
                <a:solidFill>
                  <a:srgbClr val="000000"/>
                </a:solidFill>
              </a:defRPr>
            </a:lvl3pPr>
            <a:lvl4pPr>
              <a:defRPr sz="1200">
                <a:solidFill>
                  <a:srgbClr val="000000"/>
                </a:solidFill>
              </a:defRPr>
            </a:lvl4pPr>
            <a:lvl5pPr>
              <a:defRPr sz="1200">
                <a:solidFill>
                  <a:srgbClr val="000000"/>
                </a:solidFill>
              </a:defRPr>
            </a:lvl5pPr>
            <a:lvl6pPr>
              <a:defRPr sz="1500"/>
            </a:lvl6pPr>
            <a:lvl7pPr>
              <a:defRPr sz="1500"/>
            </a:lvl7pPr>
            <a:lvl8pPr>
              <a:defRPr sz="1500"/>
            </a:lvl8pPr>
            <a:lvl9pPr>
              <a:defRPr sz="15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a:extLst>
              <a:ext uri="{FF2B5EF4-FFF2-40B4-BE49-F238E27FC236}">
                <a16:creationId xmlns:a16="http://schemas.microsoft.com/office/drawing/2014/main" id="{91C76E6B-C261-4CFD-BAED-36AA3181842F}"/>
              </a:ext>
            </a:extLst>
          </p:cNvPr>
          <p:cNvSpPr>
            <a:spLocks noGrp="1"/>
          </p:cNvSpPr>
          <p:nvPr>
            <p:ph type="body" sz="half" idx="2"/>
          </p:nvPr>
        </p:nvSpPr>
        <p:spPr>
          <a:xfrm>
            <a:off x="629841" y="1543050"/>
            <a:ext cx="2949178" cy="2858691"/>
          </a:xfrm>
          <a:prstGeom prst="rect">
            <a:avLst/>
          </a:prstGeom>
        </p:spPr>
        <p:txBody>
          <a:bodyPr>
            <a:normAutofit/>
          </a:bodyPr>
          <a:lstStyle>
            <a:lvl1pPr marL="0" indent="0">
              <a:buNone/>
              <a:defRPr sz="1650">
                <a:solidFill>
                  <a:srgbClr val="000000"/>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Edit Master text styles</a:t>
            </a:r>
          </a:p>
        </p:txBody>
      </p:sp>
    </p:spTree>
    <p:extLst>
      <p:ext uri="{BB962C8B-B14F-4D97-AF65-F5344CB8AC3E}">
        <p14:creationId xmlns:p14="http://schemas.microsoft.com/office/powerpoint/2010/main" val="17885123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05F1B-70D3-4E73-A41B-FA0A65F277C9}"/>
              </a:ext>
            </a:extLst>
          </p:cNvPr>
          <p:cNvSpPr>
            <a:spLocks noGrp="1"/>
          </p:cNvSpPr>
          <p:nvPr>
            <p:ph type="title"/>
          </p:nvPr>
        </p:nvSpPr>
        <p:spPr>
          <a:xfrm>
            <a:off x="629841" y="740569"/>
            <a:ext cx="2949178" cy="802481"/>
          </a:xfrm>
        </p:spPr>
        <p:txBody>
          <a:bodyPr anchor="ctr"/>
          <a:lstStyle>
            <a:lvl1pPr>
              <a:defRPr sz="2250"/>
            </a:lvl1pPr>
          </a:lstStyle>
          <a:p>
            <a:r>
              <a:rPr lang="en-US"/>
              <a:t>Click to edit Master title style</a:t>
            </a:r>
            <a:endParaRPr lang="en-GB" dirty="0"/>
          </a:p>
        </p:txBody>
      </p:sp>
      <p:sp>
        <p:nvSpPr>
          <p:cNvPr id="3" name="Picture Placeholder 2">
            <a:extLst>
              <a:ext uri="{FF2B5EF4-FFF2-40B4-BE49-F238E27FC236}">
                <a16:creationId xmlns:a16="http://schemas.microsoft.com/office/drawing/2014/main" id="{B19D8F49-817D-44F7-AD9D-179F13A9598C}"/>
              </a:ext>
            </a:extLst>
          </p:cNvPr>
          <p:cNvSpPr>
            <a:spLocks noGrp="1"/>
          </p:cNvSpPr>
          <p:nvPr>
            <p:ph type="pic" idx="1"/>
          </p:nvPr>
        </p:nvSpPr>
        <p:spPr>
          <a:xfrm>
            <a:off x="3887391" y="740569"/>
            <a:ext cx="4629150" cy="365521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endParaRPr lang="en-GB" dirty="0"/>
          </a:p>
        </p:txBody>
      </p:sp>
      <p:sp>
        <p:nvSpPr>
          <p:cNvPr id="4" name="Text Placeholder 3">
            <a:extLst>
              <a:ext uri="{FF2B5EF4-FFF2-40B4-BE49-F238E27FC236}">
                <a16:creationId xmlns:a16="http://schemas.microsoft.com/office/drawing/2014/main" id="{5949E180-75A7-4335-B54D-4493F3788B9E}"/>
              </a:ext>
            </a:extLst>
          </p:cNvPr>
          <p:cNvSpPr>
            <a:spLocks noGrp="1"/>
          </p:cNvSpPr>
          <p:nvPr>
            <p:ph type="body" sz="half" idx="2"/>
          </p:nvPr>
        </p:nvSpPr>
        <p:spPr>
          <a:xfrm>
            <a:off x="629841" y="1543050"/>
            <a:ext cx="2949178" cy="2858691"/>
          </a:xfrm>
          <a:prstGeom prst="rect">
            <a:avLst/>
          </a:prstGeom>
        </p:spPr>
        <p:txBody>
          <a:bodyPr>
            <a:normAutofit/>
          </a:bodyPr>
          <a:lstStyle>
            <a:lvl1pPr marL="0" indent="0">
              <a:buNone/>
              <a:defRPr sz="16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Edit Master text styles</a:t>
            </a:r>
          </a:p>
        </p:txBody>
      </p:sp>
    </p:spTree>
    <p:extLst>
      <p:ext uri="{BB962C8B-B14F-4D97-AF65-F5344CB8AC3E}">
        <p14:creationId xmlns:p14="http://schemas.microsoft.com/office/powerpoint/2010/main" val="41941237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Team 2 people blue">
    <p:bg>
      <p:bgPr>
        <a:solidFill>
          <a:schemeClr val="tx1"/>
        </a:solidFill>
        <a:effectLst/>
      </p:bgPr>
    </p:bg>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B47BD1B3-F39F-4726-A547-1E5D92ED0C4F}"/>
              </a:ext>
            </a:extLst>
          </p:cNvPr>
          <p:cNvSpPr>
            <a:spLocks noGrp="1"/>
          </p:cNvSpPr>
          <p:nvPr>
            <p:ph type="pic" sz="quarter" idx="17"/>
          </p:nvPr>
        </p:nvSpPr>
        <p:spPr>
          <a:xfrm>
            <a:off x="810000" y="2053945"/>
            <a:ext cx="1360035" cy="1359020"/>
          </a:xfrm>
          <a:prstGeom prst="ellipse">
            <a:avLst/>
          </a:prstGeom>
          <a:solidFill>
            <a:schemeClr val="bg2"/>
          </a:solidFill>
        </p:spPr>
        <p:txBody>
          <a:bodyPr/>
          <a:lstStyle>
            <a:lvl1pPr marL="0" indent="0" algn="ctr">
              <a:buNone/>
              <a:defRPr sz="1350" b="0" i="0">
                <a:solidFill>
                  <a:schemeClr val="bg1"/>
                </a:solidFill>
                <a:latin typeface="+mn-lt"/>
                <a:ea typeface="Roboto" charset="0"/>
                <a:cs typeface="Roboto" charset="0"/>
              </a:defRPr>
            </a:lvl1pPr>
          </a:lstStyle>
          <a:p>
            <a:endParaRPr lang="en-US" dirty="0"/>
          </a:p>
        </p:txBody>
      </p:sp>
      <p:sp>
        <p:nvSpPr>
          <p:cNvPr id="16" name="Text Placeholder 12">
            <a:extLst>
              <a:ext uri="{FF2B5EF4-FFF2-40B4-BE49-F238E27FC236}">
                <a16:creationId xmlns:a16="http://schemas.microsoft.com/office/drawing/2014/main" id="{2EF1BA81-2F79-4F1E-8199-0BBBDBD88D81}"/>
              </a:ext>
            </a:extLst>
          </p:cNvPr>
          <p:cNvSpPr>
            <a:spLocks noGrp="1"/>
          </p:cNvSpPr>
          <p:nvPr>
            <p:ph type="body" sz="quarter" idx="18" hasCustomPrompt="1"/>
          </p:nvPr>
        </p:nvSpPr>
        <p:spPr>
          <a:xfrm>
            <a:off x="2266165" y="2255767"/>
            <a:ext cx="2241000" cy="459000"/>
          </a:xfrm>
          <a:prstGeom prst="rect">
            <a:avLst/>
          </a:prstGeom>
        </p:spPr>
        <p:txBody>
          <a:bodyPr lIns="0" tIns="0" rIns="0" bIns="0" anchor="b"/>
          <a:lstStyle>
            <a:lvl1pPr marL="0" indent="0">
              <a:lnSpc>
                <a:spcPct val="110000"/>
              </a:lnSpc>
              <a:spcBef>
                <a:spcPts val="0"/>
              </a:spcBef>
              <a:buNone/>
              <a:defRPr sz="1500" b="0" i="0">
                <a:solidFill>
                  <a:schemeClr val="bg1"/>
                </a:solidFill>
                <a:latin typeface="+mn-lt"/>
                <a:ea typeface="Roboto" charset="0"/>
                <a:cs typeface="Roboto" charset="0"/>
              </a:defRPr>
            </a:lvl1pPr>
            <a:lvl2pPr marL="342900" indent="0">
              <a:buNone/>
              <a:defRPr sz="1500" b="0" i="0">
                <a:solidFill>
                  <a:schemeClr val="bg1"/>
                </a:solidFill>
                <a:latin typeface="Roboto" charset="0"/>
                <a:ea typeface="Roboto" charset="0"/>
                <a:cs typeface="Roboto" charset="0"/>
              </a:defRPr>
            </a:lvl2pPr>
            <a:lvl3pPr marL="685800" indent="0">
              <a:buNone/>
              <a:defRPr sz="1500" b="0" i="0">
                <a:solidFill>
                  <a:schemeClr val="bg1"/>
                </a:solidFill>
                <a:latin typeface="Roboto" charset="0"/>
                <a:ea typeface="Roboto" charset="0"/>
                <a:cs typeface="Roboto" charset="0"/>
              </a:defRPr>
            </a:lvl3pPr>
            <a:lvl4pPr marL="1028700" indent="0">
              <a:buNone/>
              <a:defRPr sz="1500" b="0" i="0">
                <a:solidFill>
                  <a:schemeClr val="bg1"/>
                </a:solidFill>
                <a:latin typeface="Roboto" charset="0"/>
                <a:ea typeface="Roboto" charset="0"/>
                <a:cs typeface="Roboto" charset="0"/>
              </a:defRPr>
            </a:lvl4pPr>
            <a:lvl5pPr marL="1371600" indent="0">
              <a:buNone/>
              <a:defRPr sz="1500" b="0" i="0">
                <a:solidFill>
                  <a:schemeClr val="bg1"/>
                </a:solidFill>
                <a:latin typeface="Roboto" charset="0"/>
                <a:ea typeface="Roboto" charset="0"/>
                <a:cs typeface="Roboto" charset="0"/>
              </a:defRPr>
            </a:lvl5pPr>
          </a:lstStyle>
          <a:p>
            <a:pPr lvl="0"/>
            <a:r>
              <a:rPr lang="lv-LV" dirty="0"/>
              <a:t>Name</a:t>
            </a:r>
            <a:r>
              <a:rPr lang="en-US" dirty="0"/>
              <a:t> Surname</a:t>
            </a:r>
          </a:p>
        </p:txBody>
      </p:sp>
      <p:sp>
        <p:nvSpPr>
          <p:cNvPr id="17" name="Text Placeholder 12">
            <a:extLst>
              <a:ext uri="{FF2B5EF4-FFF2-40B4-BE49-F238E27FC236}">
                <a16:creationId xmlns:a16="http://schemas.microsoft.com/office/drawing/2014/main" id="{84DE3214-017A-4964-BD32-4A67AAB01D12}"/>
              </a:ext>
            </a:extLst>
          </p:cNvPr>
          <p:cNvSpPr>
            <a:spLocks noGrp="1"/>
          </p:cNvSpPr>
          <p:nvPr>
            <p:ph type="body" sz="quarter" idx="19" hasCustomPrompt="1"/>
          </p:nvPr>
        </p:nvSpPr>
        <p:spPr>
          <a:xfrm>
            <a:off x="2266165" y="2799902"/>
            <a:ext cx="2241000" cy="759182"/>
          </a:xfrm>
          <a:prstGeom prst="rect">
            <a:avLst/>
          </a:prstGeom>
        </p:spPr>
        <p:txBody>
          <a:bodyPr lIns="0" tIns="0" rIns="0" bIns="0">
            <a:spAutoFit/>
          </a:bodyPr>
          <a:lstStyle>
            <a:lvl1pPr marL="0" indent="0">
              <a:lnSpc>
                <a:spcPct val="100000"/>
              </a:lnSpc>
              <a:spcBef>
                <a:spcPts val="0"/>
              </a:spcBef>
              <a:buNone/>
              <a:defRPr sz="1200" b="0" i="0">
                <a:solidFill>
                  <a:schemeClr val="bg1"/>
                </a:solidFill>
                <a:latin typeface="+mn-lt"/>
                <a:ea typeface="Roboto" charset="0"/>
                <a:cs typeface="Roboto" charset="0"/>
              </a:defRPr>
            </a:lvl1pPr>
            <a:lvl2pPr marL="342900" indent="0">
              <a:buNone/>
              <a:defRPr sz="1500" b="0" i="0">
                <a:solidFill>
                  <a:schemeClr val="bg1"/>
                </a:solidFill>
                <a:latin typeface="Roboto" charset="0"/>
                <a:ea typeface="Roboto" charset="0"/>
                <a:cs typeface="Roboto" charset="0"/>
              </a:defRPr>
            </a:lvl2pPr>
            <a:lvl3pPr marL="685800" indent="0">
              <a:buNone/>
              <a:defRPr sz="1500" b="0" i="0">
                <a:solidFill>
                  <a:schemeClr val="bg1"/>
                </a:solidFill>
                <a:latin typeface="Roboto" charset="0"/>
                <a:ea typeface="Roboto" charset="0"/>
                <a:cs typeface="Roboto" charset="0"/>
              </a:defRPr>
            </a:lvl3pPr>
            <a:lvl4pPr marL="1028700" indent="0">
              <a:buNone/>
              <a:defRPr sz="1500" b="0" i="0">
                <a:solidFill>
                  <a:schemeClr val="bg1"/>
                </a:solidFill>
                <a:latin typeface="Roboto" charset="0"/>
                <a:ea typeface="Roboto" charset="0"/>
                <a:cs typeface="Roboto" charset="0"/>
              </a:defRPr>
            </a:lvl4pPr>
            <a:lvl5pPr marL="1371600" indent="0">
              <a:buNone/>
              <a:defRPr sz="1500" b="0" i="0">
                <a:solidFill>
                  <a:schemeClr val="bg1"/>
                </a:solidFill>
                <a:latin typeface="Roboto" charset="0"/>
                <a:ea typeface="Roboto" charset="0"/>
                <a:cs typeface="Roboto" charset="0"/>
              </a:defRPr>
            </a:lvl5pPr>
          </a:lstStyle>
          <a:p>
            <a:pPr lvl="0"/>
            <a:r>
              <a:rPr lang="en-US" dirty="0"/>
              <a:t>Title position</a:t>
            </a:r>
          </a:p>
          <a:p>
            <a:pPr lvl="0"/>
            <a:r>
              <a:rPr lang="en-US" dirty="0"/>
              <a:t>xxx.xxx@cobalt.legal</a:t>
            </a:r>
          </a:p>
          <a:p>
            <a:pPr lvl="0"/>
            <a:r>
              <a:rPr lang="et-EE" dirty="0"/>
              <a:t>+37</a:t>
            </a:r>
            <a:r>
              <a:rPr lang="en-US" dirty="0"/>
              <a:t>x xxx </a:t>
            </a:r>
            <a:r>
              <a:rPr lang="en-US" dirty="0" err="1"/>
              <a:t>xxxx</a:t>
            </a:r>
            <a:r>
              <a:rPr lang="en-US" dirty="0"/>
              <a:t> 	</a:t>
            </a:r>
          </a:p>
        </p:txBody>
      </p:sp>
      <p:sp>
        <p:nvSpPr>
          <p:cNvPr id="18" name="Picture Placeholder 9">
            <a:extLst>
              <a:ext uri="{FF2B5EF4-FFF2-40B4-BE49-F238E27FC236}">
                <a16:creationId xmlns:a16="http://schemas.microsoft.com/office/drawing/2014/main" id="{EB8B4A5C-8314-4CA3-B5DD-E9B87A78EEF7}"/>
              </a:ext>
            </a:extLst>
          </p:cNvPr>
          <p:cNvSpPr>
            <a:spLocks noGrp="1"/>
          </p:cNvSpPr>
          <p:nvPr>
            <p:ph type="pic" sz="quarter" idx="20"/>
          </p:nvPr>
        </p:nvSpPr>
        <p:spPr>
          <a:xfrm>
            <a:off x="4664333" y="2053945"/>
            <a:ext cx="1360035" cy="1359020"/>
          </a:xfrm>
          <a:prstGeom prst="ellipse">
            <a:avLst/>
          </a:prstGeom>
          <a:solidFill>
            <a:schemeClr val="bg2"/>
          </a:solidFill>
        </p:spPr>
        <p:txBody>
          <a:bodyPr/>
          <a:lstStyle>
            <a:lvl1pPr marL="0" indent="0" algn="ctr">
              <a:buNone/>
              <a:defRPr sz="1350" b="0" i="0">
                <a:solidFill>
                  <a:schemeClr val="bg1"/>
                </a:solidFill>
                <a:latin typeface="+mn-lt"/>
                <a:ea typeface="Roboto" charset="0"/>
                <a:cs typeface="Roboto" charset="0"/>
              </a:defRPr>
            </a:lvl1pPr>
          </a:lstStyle>
          <a:p>
            <a:endParaRPr lang="en-US" dirty="0"/>
          </a:p>
        </p:txBody>
      </p:sp>
      <p:sp>
        <p:nvSpPr>
          <p:cNvPr id="19" name="Text Placeholder 12">
            <a:extLst>
              <a:ext uri="{FF2B5EF4-FFF2-40B4-BE49-F238E27FC236}">
                <a16:creationId xmlns:a16="http://schemas.microsoft.com/office/drawing/2014/main" id="{27FC49A0-C0F0-47F3-A527-F92E6A919095}"/>
              </a:ext>
            </a:extLst>
          </p:cNvPr>
          <p:cNvSpPr>
            <a:spLocks noGrp="1"/>
          </p:cNvSpPr>
          <p:nvPr>
            <p:ph type="body" sz="quarter" idx="21" hasCustomPrompt="1"/>
          </p:nvPr>
        </p:nvSpPr>
        <p:spPr>
          <a:xfrm>
            <a:off x="6122813" y="2255767"/>
            <a:ext cx="2241000" cy="459000"/>
          </a:xfrm>
          <a:prstGeom prst="rect">
            <a:avLst/>
          </a:prstGeom>
        </p:spPr>
        <p:txBody>
          <a:bodyPr lIns="0" tIns="0" rIns="0" bIns="0" anchor="b"/>
          <a:lstStyle>
            <a:lvl1pPr marL="0" indent="0">
              <a:lnSpc>
                <a:spcPct val="110000"/>
              </a:lnSpc>
              <a:spcBef>
                <a:spcPts val="0"/>
              </a:spcBef>
              <a:buNone/>
              <a:defRPr sz="1500" b="0" i="0">
                <a:solidFill>
                  <a:schemeClr val="bg1"/>
                </a:solidFill>
                <a:latin typeface="+mn-lt"/>
                <a:ea typeface="Roboto" charset="0"/>
                <a:cs typeface="Roboto" charset="0"/>
              </a:defRPr>
            </a:lvl1pPr>
            <a:lvl2pPr marL="342900" indent="0">
              <a:buNone/>
              <a:defRPr sz="1500" b="0" i="0">
                <a:solidFill>
                  <a:schemeClr val="bg1"/>
                </a:solidFill>
                <a:latin typeface="Roboto" charset="0"/>
                <a:ea typeface="Roboto" charset="0"/>
                <a:cs typeface="Roboto" charset="0"/>
              </a:defRPr>
            </a:lvl2pPr>
            <a:lvl3pPr marL="685800" indent="0">
              <a:buNone/>
              <a:defRPr sz="1500" b="0" i="0">
                <a:solidFill>
                  <a:schemeClr val="bg1"/>
                </a:solidFill>
                <a:latin typeface="Roboto" charset="0"/>
                <a:ea typeface="Roboto" charset="0"/>
                <a:cs typeface="Roboto" charset="0"/>
              </a:defRPr>
            </a:lvl3pPr>
            <a:lvl4pPr marL="1028700" indent="0">
              <a:buNone/>
              <a:defRPr sz="1500" b="0" i="0">
                <a:solidFill>
                  <a:schemeClr val="bg1"/>
                </a:solidFill>
                <a:latin typeface="Roboto" charset="0"/>
                <a:ea typeface="Roboto" charset="0"/>
                <a:cs typeface="Roboto" charset="0"/>
              </a:defRPr>
            </a:lvl4pPr>
            <a:lvl5pPr marL="1371600" indent="0">
              <a:buNone/>
              <a:defRPr sz="1500" b="0" i="0">
                <a:solidFill>
                  <a:schemeClr val="bg1"/>
                </a:solidFill>
                <a:latin typeface="Roboto" charset="0"/>
                <a:ea typeface="Roboto" charset="0"/>
                <a:cs typeface="Roboto" charset="0"/>
              </a:defRPr>
            </a:lvl5pPr>
          </a:lstStyle>
          <a:p>
            <a:pPr lvl="0"/>
            <a:r>
              <a:rPr lang="lt-LT" dirty="0"/>
              <a:t>Name </a:t>
            </a:r>
            <a:r>
              <a:rPr lang="en-US" dirty="0"/>
              <a:t>Surname</a:t>
            </a:r>
          </a:p>
        </p:txBody>
      </p:sp>
      <p:sp>
        <p:nvSpPr>
          <p:cNvPr id="20" name="Text Placeholder 12">
            <a:extLst>
              <a:ext uri="{FF2B5EF4-FFF2-40B4-BE49-F238E27FC236}">
                <a16:creationId xmlns:a16="http://schemas.microsoft.com/office/drawing/2014/main" id="{7F24CB54-8A25-4404-BDA8-CD980D3CD0C0}"/>
              </a:ext>
            </a:extLst>
          </p:cNvPr>
          <p:cNvSpPr>
            <a:spLocks noGrp="1"/>
          </p:cNvSpPr>
          <p:nvPr>
            <p:ph type="body" sz="quarter" idx="22" hasCustomPrompt="1"/>
          </p:nvPr>
        </p:nvSpPr>
        <p:spPr>
          <a:xfrm>
            <a:off x="6122813" y="2799902"/>
            <a:ext cx="2241000" cy="759182"/>
          </a:xfrm>
          <a:prstGeom prst="rect">
            <a:avLst/>
          </a:prstGeom>
        </p:spPr>
        <p:txBody>
          <a:bodyPr wrap="square" lIns="0" tIns="0" rIns="0" bIns="0">
            <a:spAutoFit/>
          </a:bodyPr>
          <a:lstStyle>
            <a:lvl1pPr marL="0" indent="0">
              <a:lnSpc>
                <a:spcPct val="100000"/>
              </a:lnSpc>
              <a:spcBef>
                <a:spcPts val="0"/>
              </a:spcBef>
              <a:buNone/>
              <a:defRPr sz="1200" b="0" i="0">
                <a:solidFill>
                  <a:schemeClr val="bg1"/>
                </a:solidFill>
                <a:latin typeface="+mn-lt"/>
                <a:ea typeface="Roboto" charset="0"/>
                <a:cs typeface="Roboto" charset="0"/>
              </a:defRPr>
            </a:lvl1pPr>
            <a:lvl2pPr marL="342900" indent="0">
              <a:buNone/>
              <a:defRPr sz="1500" b="0" i="0">
                <a:solidFill>
                  <a:schemeClr val="bg1"/>
                </a:solidFill>
                <a:latin typeface="Roboto" charset="0"/>
                <a:ea typeface="Roboto" charset="0"/>
                <a:cs typeface="Roboto" charset="0"/>
              </a:defRPr>
            </a:lvl2pPr>
            <a:lvl3pPr marL="685800" indent="0">
              <a:buNone/>
              <a:defRPr sz="1500" b="0" i="0">
                <a:solidFill>
                  <a:schemeClr val="bg1"/>
                </a:solidFill>
                <a:latin typeface="Roboto" charset="0"/>
                <a:ea typeface="Roboto" charset="0"/>
                <a:cs typeface="Roboto" charset="0"/>
              </a:defRPr>
            </a:lvl3pPr>
            <a:lvl4pPr marL="1028700" indent="0">
              <a:buNone/>
              <a:defRPr sz="1500" b="0" i="0">
                <a:solidFill>
                  <a:schemeClr val="bg1"/>
                </a:solidFill>
                <a:latin typeface="Roboto" charset="0"/>
                <a:ea typeface="Roboto" charset="0"/>
                <a:cs typeface="Roboto" charset="0"/>
              </a:defRPr>
            </a:lvl4pPr>
            <a:lvl5pPr marL="1371600" indent="0">
              <a:buNone/>
              <a:defRPr sz="1500" b="0" i="0">
                <a:solidFill>
                  <a:schemeClr val="bg1"/>
                </a:solidFill>
                <a:latin typeface="Roboto" charset="0"/>
                <a:ea typeface="Roboto" charset="0"/>
                <a:cs typeface="Roboto" charset="0"/>
              </a:defRPr>
            </a:lvl5pPr>
          </a:lstStyle>
          <a:p>
            <a:pPr lvl="0"/>
            <a:r>
              <a:rPr lang="en-US" dirty="0"/>
              <a:t>Title position</a:t>
            </a:r>
          </a:p>
          <a:p>
            <a:pPr lvl="0"/>
            <a:r>
              <a:rPr lang="en-US" dirty="0" err="1"/>
              <a:t>xxx.xxx@cobalt.legal</a:t>
            </a:r>
            <a:endParaRPr lang="en-US" dirty="0"/>
          </a:p>
          <a:p>
            <a:pPr lvl="0"/>
            <a:r>
              <a:rPr lang="et-EE" dirty="0"/>
              <a:t>+37</a:t>
            </a:r>
            <a:r>
              <a:rPr lang="en-US" dirty="0"/>
              <a:t>x xxx </a:t>
            </a:r>
            <a:r>
              <a:rPr lang="en-US" dirty="0" err="1"/>
              <a:t>xxxx</a:t>
            </a:r>
            <a:endParaRPr lang="en-US" dirty="0"/>
          </a:p>
        </p:txBody>
      </p:sp>
      <p:sp>
        <p:nvSpPr>
          <p:cNvPr id="13" name="Title Placeholder 1">
            <a:extLst>
              <a:ext uri="{FF2B5EF4-FFF2-40B4-BE49-F238E27FC236}">
                <a16:creationId xmlns:a16="http://schemas.microsoft.com/office/drawing/2014/main" id="{37FD63D4-5B4B-4F01-97DC-5206EE8EC50C}"/>
              </a:ext>
            </a:extLst>
          </p:cNvPr>
          <p:cNvSpPr txBox="1">
            <a:spLocks/>
          </p:cNvSpPr>
          <p:nvPr userDrawn="1"/>
        </p:nvSpPr>
        <p:spPr>
          <a:xfrm>
            <a:off x="629100" y="405000"/>
            <a:ext cx="7886700" cy="715500"/>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000" b="1" kern="1200">
                <a:solidFill>
                  <a:schemeClr val="tx1"/>
                </a:solidFill>
                <a:latin typeface="+mj-lt"/>
                <a:ea typeface="+mj-ea"/>
                <a:cs typeface="+mj-cs"/>
              </a:defRPr>
            </a:lvl1pPr>
          </a:lstStyle>
          <a:p>
            <a:r>
              <a:rPr lang="en-US" sz="2250" dirty="0">
                <a:solidFill>
                  <a:srgbClr val="FFFFFF"/>
                </a:solidFill>
              </a:rPr>
              <a:t>Subtitle team leaders</a:t>
            </a:r>
            <a:endParaRPr lang="en-GB" sz="2250" dirty="0">
              <a:solidFill>
                <a:srgbClr val="004899"/>
              </a:solidFill>
            </a:endParaRPr>
          </a:p>
        </p:txBody>
      </p:sp>
    </p:spTree>
    <p:extLst>
      <p:ext uri="{BB962C8B-B14F-4D97-AF65-F5344CB8AC3E}">
        <p14:creationId xmlns:p14="http://schemas.microsoft.com/office/powerpoint/2010/main" val="343375999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628650" y="4767264"/>
            <a:ext cx="2057400" cy="273844"/>
          </a:xfrm>
          <a:prstGeom prst="rect">
            <a:avLst/>
          </a:prstGeom>
        </p:spPr>
        <p:txBody>
          <a:bodyPr/>
          <a:lstStyle/>
          <a:p>
            <a:pPr defTabSz="685800"/>
            <a:fld id="{E8538315-9776-4D12-927C-3B7810F38C39}" type="datetimeFigureOut">
              <a:rPr lang="en-US" smtClean="0">
                <a:solidFill>
                  <a:srgbClr val="004899"/>
                </a:solidFill>
              </a:rPr>
              <a:pPr defTabSz="685800"/>
              <a:t>6/11/2019</a:t>
            </a:fld>
            <a:endParaRPr lang="en-US">
              <a:solidFill>
                <a:srgbClr val="004899"/>
              </a:solidFill>
            </a:endParaRPr>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pPr defTabSz="685800"/>
            <a:endParaRPr lang="en-US">
              <a:solidFill>
                <a:srgbClr val="004899"/>
              </a:solidFill>
            </a:endParaRPr>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pPr defTabSz="685800"/>
            <a:fld id="{9BFBAD24-E78A-42BF-9644-6144D7F14148}" type="slidenum">
              <a:rPr lang="en-US" smtClean="0">
                <a:solidFill>
                  <a:srgbClr val="004899"/>
                </a:solidFill>
              </a:rPr>
              <a:pPr defTabSz="685800"/>
              <a:t>‹N°›</a:t>
            </a:fld>
            <a:endParaRPr lang="en-US">
              <a:solidFill>
                <a:srgbClr val="004899"/>
              </a:solidFill>
            </a:endParaRPr>
          </a:p>
        </p:txBody>
      </p:sp>
    </p:spTree>
    <p:extLst>
      <p:ext uri="{BB962C8B-B14F-4D97-AF65-F5344CB8AC3E}">
        <p14:creationId xmlns:p14="http://schemas.microsoft.com/office/powerpoint/2010/main" val="27358113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image" Target="../media/image2.png"/><Relationship Id="rId5" Type="http://schemas.openxmlformats.org/officeDocument/2006/relationships/slideLayout" Target="../slideLayouts/slideLayout8.xml"/><Relationship Id="rId10" Type="http://schemas.openxmlformats.org/officeDocument/2006/relationships/theme" Target="../theme/theme2.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theme" Target="../theme/theme5.xml"/><Relationship Id="rId5" Type="http://schemas.openxmlformats.org/officeDocument/2006/relationships/slideLayout" Target="../slideLayouts/slideLayout31.xml"/><Relationship Id="rId4" Type="http://schemas.openxmlformats.org/officeDocument/2006/relationships/slideLayout" Target="../slideLayouts/slideLayout3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image" Target="../media/image2.png"/><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6.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094"/>
            <a:ext cx="8229600" cy="85725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2270266"/>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9137904" cy="108202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84" r:id="rId3"/>
  </p:sldLayoutIdLst>
  <p:txStyles>
    <p:titleStyle>
      <a:lvl1pPr algn="ctr" defTabSz="457189" rtl="0" eaLnBrk="1" latinLnBrk="0" hangingPunct="1">
        <a:spcBef>
          <a:spcPct val="0"/>
        </a:spcBef>
        <a:buNone/>
        <a:defRPr sz="4400" kern="1200">
          <a:solidFill>
            <a:schemeClr val="tx1"/>
          </a:solidFill>
          <a:latin typeface="+mj-lt"/>
          <a:ea typeface="+mj-ea"/>
          <a:cs typeface="+mj-cs"/>
        </a:defRPr>
      </a:lvl1pPr>
    </p:titleStyle>
    <p:body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7"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1"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hidden">
          <a:xfrm>
            <a:off x="0" y="4619625"/>
            <a:ext cx="9142612" cy="5238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srgbClr val="FFFFFF"/>
              </a:solidFill>
              <a:latin typeface="Roboto Regular" charset="0"/>
            </a:endParaRPr>
          </a:p>
        </p:txBody>
      </p:sp>
      <p:pic>
        <p:nvPicPr>
          <p:cNvPr id="8" name="Picture 7"/>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a:solidFill>
            <a:schemeClr val="bg1">
              <a:alpha val="0"/>
            </a:schemeClr>
          </a:solidFill>
        </p:spPr>
      </p:pic>
      <p:sp>
        <p:nvSpPr>
          <p:cNvPr id="10" name="Title Placeholder 1">
            <a:extLst>
              <a:ext uri="{FF2B5EF4-FFF2-40B4-BE49-F238E27FC236}">
                <a16:creationId xmlns:a16="http://schemas.microsoft.com/office/drawing/2014/main" id="{F1FD527A-4790-4FBD-89AF-28578B53CB5B}"/>
              </a:ext>
            </a:extLst>
          </p:cNvPr>
          <p:cNvSpPr>
            <a:spLocks noGrp="1"/>
          </p:cNvSpPr>
          <p:nvPr>
            <p:ph type="title"/>
          </p:nvPr>
        </p:nvSpPr>
        <p:spPr>
          <a:xfrm>
            <a:off x="628650" y="405000"/>
            <a:ext cx="7886700" cy="715500"/>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09FE6FD5-D118-4DF3-A2AF-C4A2ED5FDF9E}"/>
              </a:ext>
            </a:extLst>
          </p:cNvPr>
          <p:cNvSpPr>
            <a:spLocks noGrp="1"/>
          </p:cNvSpPr>
          <p:nvPr>
            <p:ph type="body" idx="1"/>
          </p:nvPr>
        </p:nvSpPr>
        <p:spPr>
          <a:xfrm>
            <a:off x="629100" y="1215000"/>
            <a:ext cx="7886700" cy="338580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47231345"/>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Lst>
  <p:hf sldNum="0" hdr="0" dt="0"/>
  <p:txStyles>
    <p:titleStyle>
      <a:lvl1pPr algn="l" defTabSz="685800" rtl="0" eaLnBrk="1" latinLnBrk="0" hangingPunct="1">
        <a:lnSpc>
          <a:spcPct val="90000"/>
        </a:lnSpc>
        <a:spcBef>
          <a:spcPct val="0"/>
        </a:spcBef>
        <a:buNone/>
        <a:defRPr sz="2250" b="1" kern="1200">
          <a:solidFill>
            <a:schemeClr val="tx1"/>
          </a:solidFill>
          <a:latin typeface="+mj-lt"/>
          <a:ea typeface="+mj-ea"/>
          <a:cs typeface="+mj-cs"/>
        </a:defRPr>
      </a:lvl1pPr>
    </p:titleStyle>
    <p:bodyStyle>
      <a:lvl1pPr marL="189000" indent="-189000" algn="l" defTabSz="685800" rtl="0" eaLnBrk="1" latinLnBrk="0" hangingPunct="1">
        <a:lnSpc>
          <a:spcPct val="100000"/>
        </a:lnSpc>
        <a:spcBef>
          <a:spcPts val="0"/>
        </a:spcBef>
        <a:spcAft>
          <a:spcPts val="750"/>
        </a:spcAft>
        <a:buClr>
          <a:srgbClr val="004899"/>
        </a:buClr>
        <a:buSzPct val="110000"/>
        <a:buFont typeface="Arial" panose="020B0604020202020204" pitchFamily="34" charset="0"/>
        <a:buChar char="•"/>
        <a:defRPr sz="1650" kern="1200">
          <a:solidFill>
            <a:srgbClr val="000000"/>
          </a:solidFill>
          <a:latin typeface="+mn-lt"/>
          <a:ea typeface="+mn-ea"/>
          <a:cs typeface="+mn-cs"/>
        </a:defRPr>
      </a:lvl1pPr>
      <a:lvl2pPr marL="378000" indent="-189000" algn="l" defTabSz="685800" rtl="0" eaLnBrk="1" latinLnBrk="0" hangingPunct="1">
        <a:lnSpc>
          <a:spcPct val="100000"/>
        </a:lnSpc>
        <a:spcBef>
          <a:spcPts val="0"/>
        </a:spcBef>
        <a:spcAft>
          <a:spcPts val="750"/>
        </a:spcAft>
        <a:buClr>
          <a:srgbClr val="004899"/>
        </a:buClr>
        <a:buFont typeface="Arial" panose="020B0604020202020204" pitchFamily="34" charset="0"/>
        <a:buChar char="–"/>
        <a:defRPr sz="1500" kern="1200">
          <a:solidFill>
            <a:srgbClr val="000000"/>
          </a:solidFill>
          <a:latin typeface="+mn-lt"/>
          <a:ea typeface="+mn-ea"/>
          <a:cs typeface="+mn-cs"/>
        </a:defRPr>
      </a:lvl2pPr>
      <a:lvl3pPr marL="567000" indent="-171450" algn="l" defTabSz="685800" rtl="0" eaLnBrk="1" latinLnBrk="0" hangingPunct="1">
        <a:lnSpc>
          <a:spcPct val="100000"/>
        </a:lnSpc>
        <a:spcBef>
          <a:spcPts val="0"/>
        </a:spcBef>
        <a:spcAft>
          <a:spcPts val="750"/>
        </a:spcAft>
        <a:buClr>
          <a:srgbClr val="004899"/>
        </a:buClr>
        <a:buFont typeface="Arial" panose="020B0604020202020204" pitchFamily="34" charset="0"/>
        <a:buChar char="•"/>
        <a:defRPr sz="1350" kern="1200">
          <a:solidFill>
            <a:srgbClr val="000000"/>
          </a:solidFill>
          <a:latin typeface="+mn-lt"/>
          <a:ea typeface="+mn-ea"/>
          <a:cs typeface="+mn-cs"/>
        </a:defRPr>
      </a:lvl3pPr>
      <a:lvl4pPr marL="756000" indent="-171450" algn="l" defTabSz="685800" rtl="0" eaLnBrk="1" latinLnBrk="0" hangingPunct="1">
        <a:lnSpc>
          <a:spcPct val="100000"/>
        </a:lnSpc>
        <a:spcBef>
          <a:spcPts val="0"/>
        </a:spcBef>
        <a:spcAft>
          <a:spcPts val="750"/>
        </a:spcAft>
        <a:buClr>
          <a:srgbClr val="004899"/>
        </a:buClr>
        <a:buFont typeface="Wingdings" panose="05000000000000000000" pitchFamily="2" charset="2"/>
        <a:buChar char="§"/>
        <a:defRPr sz="1200" kern="1200">
          <a:solidFill>
            <a:srgbClr val="000000"/>
          </a:solidFill>
          <a:latin typeface="+mn-lt"/>
          <a:ea typeface="+mn-ea"/>
          <a:cs typeface="+mn-cs"/>
        </a:defRPr>
      </a:lvl4pPr>
      <a:lvl5pPr marL="891000" indent="-135000" algn="l" defTabSz="685800" rtl="0" eaLnBrk="1" latinLnBrk="0" hangingPunct="1">
        <a:lnSpc>
          <a:spcPct val="100000"/>
        </a:lnSpc>
        <a:spcBef>
          <a:spcPts val="0"/>
        </a:spcBef>
        <a:spcAft>
          <a:spcPts val="750"/>
        </a:spcAft>
        <a:buClr>
          <a:srgbClr val="004899"/>
        </a:buClr>
        <a:buFont typeface="Arial" panose="020B0604020202020204" pitchFamily="34" charset="0"/>
        <a:buChar char="•"/>
        <a:defRPr lang="en-US" sz="1200" kern="1200" dirty="0" smtClean="0">
          <a:solidFill>
            <a:srgbClr val="000000"/>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en-US" sz="1200" kern="1200" dirty="0">
          <a:solidFill>
            <a:srgbClr val="505050"/>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t-E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hidden">
          <a:xfrm>
            <a:off x="1389" y="4619625"/>
            <a:ext cx="9142612" cy="5238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srgbClr val="FFFFFF"/>
              </a:solidFill>
              <a:latin typeface="Roboto Regular" charset="0"/>
            </a:endParaRPr>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p:spPr>
      </p:pic>
    </p:spTree>
    <p:extLst>
      <p:ext uri="{BB962C8B-B14F-4D97-AF65-F5344CB8AC3E}">
        <p14:creationId xmlns:p14="http://schemas.microsoft.com/office/powerpoint/2010/main" val="166517556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t-E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342094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t-E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047653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t-E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hidden">
          <a:xfrm>
            <a:off x="0" y="4619625"/>
            <a:ext cx="9142612" cy="5238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srgbClr val="FFFFFF"/>
              </a:solidFill>
              <a:latin typeface="Roboto Regular" charset="0"/>
            </a:endParaRPr>
          </a:p>
        </p:txBody>
      </p:sp>
      <p:pic>
        <p:nvPicPr>
          <p:cNvPr id="8" name="Picture 7"/>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bwMode="black">
          <a:xfrm>
            <a:off x="231616" y="4774696"/>
            <a:ext cx="749338" cy="213731"/>
          </a:xfrm>
          <a:prstGeom prst="rect">
            <a:avLst/>
          </a:prstGeom>
          <a:solidFill>
            <a:schemeClr val="bg1">
              <a:alpha val="0"/>
            </a:schemeClr>
          </a:solidFill>
        </p:spPr>
      </p:pic>
      <p:sp>
        <p:nvSpPr>
          <p:cNvPr id="10" name="Title Placeholder 1">
            <a:extLst>
              <a:ext uri="{FF2B5EF4-FFF2-40B4-BE49-F238E27FC236}">
                <a16:creationId xmlns:a16="http://schemas.microsoft.com/office/drawing/2014/main" id="{F1FD527A-4790-4FBD-89AF-28578B53CB5B}"/>
              </a:ext>
            </a:extLst>
          </p:cNvPr>
          <p:cNvSpPr>
            <a:spLocks noGrp="1"/>
          </p:cNvSpPr>
          <p:nvPr>
            <p:ph type="title"/>
          </p:nvPr>
        </p:nvSpPr>
        <p:spPr>
          <a:xfrm>
            <a:off x="628650" y="405000"/>
            <a:ext cx="7886700" cy="715500"/>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09FE6FD5-D118-4DF3-A2AF-C4A2ED5FDF9E}"/>
              </a:ext>
            </a:extLst>
          </p:cNvPr>
          <p:cNvSpPr>
            <a:spLocks noGrp="1"/>
          </p:cNvSpPr>
          <p:nvPr>
            <p:ph type="body" idx="1"/>
          </p:nvPr>
        </p:nvSpPr>
        <p:spPr>
          <a:xfrm>
            <a:off x="629100" y="1215000"/>
            <a:ext cx="7886700" cy="338580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17895321"/>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Lst>
  <p:hf sldNum="0" hdr="0" dt="0"/>
  <p:txStyles>
    <p:titleStyle>
      <a:lvl1pPr algn="l" defTabSz="685800" rtl="0" eaLnBrk="1" latinLnBrk="0" hangingPunct="1">
        <a:lnSpc>
          <a:spcPct val="90000"/>
        </a:lnSpc>
        <a:spcBef>
          <a:spcPct val="0"/>
        </a:spcBef>
        <a:buNone/>
        <a:defRPr sz="2250" b="1" kern="1200">
          <a:solidFill>
            <a:schemeClr val="tx1"/>
          </a:solidFill>
          <a:latin typeface="+mj-lt"/>
          <a:ea typeface="+mj-ea"/>
          <a:cs typeface="+mj-cs"/>
        </a:defRPr>
      </a:lvl1pPr>
    </p:titleStyle>
    <p:bodyStyle>
      <a:lvl1pPr marL="189000" indent="-189000" algn="l" defTabSz="685800" rtl="0" eaLnBrk="1" latinLnBrk="0" hangingPunct="1">
        <a:lnSpc>
          <a:spcPct val="100000"/>
        </a:lnSpc>
        <a:spcBef>
          <a:spcPts val="0"/>
        </a:spcBef>
        <a:spcAft>
          <a:spcPts val="750"/>
        </a:spcAft>
        <a:buClr>
          <a:srgbClr val="004899"/>
        </a:buClr>
        <a:buSzPct val="110000"/>
        <a:buFont typeface="Arial" panose="020B0604020202020204" pitchFamily="34" charset="0"/>
        <a:buChar char="•"/>
        <a:defRPr sz="1650" kern="1200">
          <a:solidFill>
            <a:srgbClr val="000000"/>
          </a:solidFill>
          <a:latin typeface="+mn-lt"/>
          <a:ea typeface="+mn-ea"/>
          <a:cs typeface="+mn-cs"/>
        </a:defRPr>
      </a:lvl1pPr>
      <a:lvl2pPr marL="378000" indent="-189000" algn="l" defTabSz="685800" rtl="0" eaLnBrk="1" latinLnBrk="0" hangingPunct="1">
        <a:lnSpc>
          <a:spcPct val="100000"/>
        </a:lnSpc>
        <a:spcBef>
          <a:spcPts val="0"/>
        </a:spcBef>
        <a:spcAft>
          <a:spcPts val="750"/>
        </a:spcAft>
        <a:buClr>
          <a:srgbClr val="004899"/>
        </a:buClr>
        <a:buFont typeface="Arial" panose="020B0604020202020204" pitchFamily="34" charset="0"/>
        <a:buChar char="–"/>
        <a:defRPr sz="1500" kern="1200">
          <a:solidFill>
            <a:srgbClr val="000000"/>
          </a:solidFill>
          <a:latin typeface="+mn-lt"/>
          <a:ea typeface="+mn-ea"/>
          <a:cs typeface="+mn-cs"/>
        </a:defRPr>
      </a:lvl2pPr>
      <a:lvl3pPr marL="567000" indent="-171450" algn="l" defTabSz="685800" rtl="0" eaLnBrk="1" latinLnBrk="0" hangingPunct="1">
        <a:lnSpc>
          <a:spcPct val="100000"/>
        </a:lnSpc>
        <a:spcBef>
          <a:spcPts val="0"/>
        </a:spcBef>
        <a:spcAft>
          <a:spcPts val="750"/>
        </a:spcAft>
        <a:buClr>
          <a:srgbClr val="004899"/>
        </a:buClr>
        <a:buFont typeface="Arial" panose="020B0604020202020204" pitchFamily="34" charset="0"/>
        <a:buChar char="•"/>
        <a:defRPr sz="1350" kern="1200">
          <a:solidFill>
            <a:srgbClr val="000000"/>
          </a:solidFill>
          <a:latin typeface="+mn-lt"/>
          <a:ea typeface="+mn-ea"/>
          <a:cs typeface="+mn-cs"/>
        </a:defRPr>
      </a:lvl3pPr>
      <a:lvl4pPr marL="756000" indent="-171450" algn="l" defTabSz="685800" rtl="0" eaLnBrk="1" latinLnBrk="0" hangingPunct="1">
        <a:lnSpc>
          <a:spcPct val="100000"/>
        </a:lnSpc>
        <a:spcBef>
          <a:spcPts val="0"/>
        </a:spcBef>
        <a:spcAft>
          <a:spcPts val="750"/>
        </a:spcAft>
        <a:buClr>
          <a:srgbClr val="004899"/>
        </a:buClr>
        <a:buFont typeface="Wingdings" panose="05000000000000000000" pitchFamily="2" charset="2"/>
        <a:buChar char="§"/>
        <a:defRPr sz="1200" kern="1200">
          <a:solidFill>
            <a:srgbClr val="000000"/>
          </a:solidFill>
          <a:latin typeface="+mn-lt"/>
          <a:ea typeface="+mn-ea"/>
          <a:cs typeface="+mn-cs"/>
        </a:defRPr>
      </a:lvl4pPr>
      <a:lvl5pPr marL="891000" indent="-135000" algn="l" defTabSz="685800" rtl="0" eaLnBrk="1" latinLnBrk="0" hangingPunct="1">
        <a:lnSpc>
          <a:spcPct val="100000"/>
        </a:lnSpc>
        <a:spcBef>
          <a:spcPts val="0"/>
        </a:spcBef>
        <a:spcAft>
          <a:spcPts val="750"/>
        </a:spcAft>
        <a:buClr>
          <a:srgbClr val="004899"/>
        </a:buClr>
        <a:buFont typeface="Arial" panose="020B0604020202020204" pitchFamily="34" charset="0"/>
        <a:buChar char="•"/>
        <a:defRPr lang="en-US" sz="1200" kern="1200" dirty="0" smtClean="0">
          <a:solidFill>
            <a:srgbClr val="000000"/>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lang="en-US" sz="1200" kern="1200" dirty="0">
          <a:solidFill>
            <a:srgbClr val="505050"/>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t-E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hyperlink" Target="https://ventes-actifs.cnajmj.fr/" TargetMode="Externa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oksjonikeskus.ee/"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39.tif"/><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30.xml"/></Relationships>
</file>

<file path=ppt/slides/_rels/slide151.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31.xml"/></Relationships>
</file>

<file path=ppt/slides/_rels/slide152.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2.jpeg"/><Relationship Id="rId7" Type="http://schemas.openxmlformats.org/officeDocument/2006/relationships/image" Target="../media/image45.jpeg"/><Relationship Id="rId2" Type="http://schemas.openxmlformats.org/officeDocument/2006/relationships/notesSlide" Target="../notesSlides/notesSlide49.xml"/><Relationship Id="rId1" Type="http://schemas.openxmlformats.org/officeDocument/2006/relationships/slideLayout" Target="../slideLayouts/slideLayout41.xml"/><Relationship Id="rId6" Type="http://schemas.openxmlformats.org/officeDocument/2006/relationships/image" Target="../media/image44.jpeg"/><Relationship Id="rId5" Type="http://schemas.microsoft.com/office/2007/relationships/hdphoto" Target="../media/hdphoto1.wdp"/><Relationship Id="rId4" Type="http://schemas.openxmlformats.org/officeDocument/2006/relationships/image" Target="../media/image43.jpeg"/><Relationship Id="rId9" Type="http://schemas.openxmlformats.org/officeDocument/2006/relationships/image" Target="../media/image47.tiff"/></Relationships>
</file>

<file path=ppt/slides/_rels/slide15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4.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5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3.xml"/></Relationships>
</file>

<file path=ppt/slides/_rels/slide15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4.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36302"/>
          </a:xfrm>
          <a:prstGeom prst="rect">
            <a:avLst/>
          </a:prstGeom>
        </p:spPr>
      </p:pic>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a:xfrm>
            <a:off x="5046263" y="1590878"/>
            <a:ext cx="2581580" cy="582395"/>
          </a:xfrm>
          <a:prstGeom prst="rect">
            <a:avLst/>
          </a:prstGeom>
        </p:spPr>
        <p:txBody>
          <a:bodyPr/>
          <a:lstStyle>
            <a:lvl1pPr algn="l" rtl="0" eaLnBrk="1" fontAlgn="base" hangingPunct="1">
              <a:lnSpc>
                <a:spcPct val="90000"/>
              </a:lnSpc>
              <a:spcBef>
                <a:spcPct val="0"/>
              </a:spcBef>
              <a:spcAft>
                <a:spcPct val="0"/>
              </a:spcAft>
              <a:defRPr sz="2800" b="1">
                <a:solidFill>
                  <a:schemeClr val="tx2"/>
                </a:solidFill>
                <a:latin typeface="+mj-lt"/>
                <a:ea typeface="+mj-ea"/>
                <a:cs typeface="+mj-cs"/>
              </a:defRPr>
            </a:lvl1pPr>
            <a:lvl2pPr algn="l" rtl="0" eaLnBrk="1" fontAlgn="base" hangingPunct="1">
              <a:lnSpc>
                <a:spcPct val="90000"/>
              </a:lnSpc>
              <a:spcBef>
                <a:spcPct val="0"/>
              </a:spcBef>
              <a:spcAft>
                <a:spcPct val="0"/>
              </a:spcAft>
              <a:defRPr sz="2800" b="1">
                <a:solidFill>
                  <a:schemeClr val="tx2"/>
                </a:solidFill>
                <a:latin typeface="Arial" pitchFamily="34" charset="0"/>
                <a:cs typeface="Arial" pitchFamily="34" charset="0"/>
              </a:defRPr>
            </a:lvl2pPr>
            <a:lvl3pPr algn="l" rtl="0" eaLnBrk="1" fontAlgn="base" hangingPunct="1">
              <a:lnSpc>
                <a:spcPct val="90000"/>
              </a:lnSpc>
              <a:spcBef>
                <a:spcPct val="0"/>
              </a:spcBef>
              <a:spcAft>
                <a:spcPct val="0"/>
              </a:spcAft>
              <a:defRPr sz="2800" b="1">
                <a:solidFill>
                  <a:schemeClr val="tx2"/>
                </a:solidFill>
                <a:latin typeface="Arial" pitchFamily="34" charset="0"/>
                <a:cs typeface="Arial" pitchFamily="34" charset="0"/>
              </a:defRPr>
            </a:lvl3pPr>
            <a:lvl4pPr algn="l" rtl="0" eaLnBrk="1" fontAlgn="base" hangingPunct="1">
              <a:lnSpc>
                <a:spcPct val="90000"/>
              </a:lnSpc>
              <a:spcBef>
                <a:spcPct val="0"/>
              </a:spcBef>
              <a:spcAft>
                <a:spcPct val="0"/>
              </a:spcAft>
              <a:defRPr sz="2800" b="1">
                <a:solidFill>
                  <a:schemeClr val="tx2"/>
                </a:solidFill>
                <a:latin typeface="Arial" pitchFamily="34" charset="0"/>
                <a:cs typeface="Arial" pitchFamily="34" charset="0"/>
              </a:defRPr>
            </a:lvl4pPr>
            <a:lvl5pPr algn="l" rtl="0" eaLnBrk="1" fontAlgn="base" hangingPunct="1">
              <a:lnSpc>
                <a:spcPct val="90000"/>
              </a:lnSpc>
              <a:spcBef>
                <a:spcPct val="0"/>
              </a:spcBef>
              <a:spcAft>
                <a:spcPct val="0"/>
              </a:spcAft>
              <a:defRPr sz="2800" b="1">
                <a:solidFill>
                  <a:schemeClr val="tx2"/>
                </a:solidFill>
                <a:latin typeface="Arial" pitchFamily="34" charset="0"/>
                <a:cs typeface="Arial" pitchFamily="34" charset="0"/>
              </a:defRPr>
            </a:lvl5pPr>
            <a:lvl6pPr marL="457200" algn="l" rtl="0" eaLnBrk="1" fontAlgn="base" hangingPunct="1">
              <a:lnSpc>
                <a:spcPct val="90000"/>
              </a:lnSpc>
              <a:spcBef>
                <a:spcPct val="0"/>
              </a:spcBef>
              <a:spcAft>
                <a:spcPct val="0"/>
              </a:spcAft>
              <a:defRPr sz="2800" b="1">
                <a:solidFill>
                  <a:schemeClr val="tx2"/>
                </a:solidFill>
                <a:latin typeface="Arial" pitchFamily="34" charset="0"/>
                <a:cs typeface="Arial" pitchFamily="34" charset="0"/>
              </a:defRPr>
            </a:lvl6pPr>
            <a:lvl7pPr marL="914400" algn="l" rtl="0" eaLnBrk="1" fontAlgn="base" hangingPunct="1">
              <a:lnSpc>
                <a:spcPct val="90000"/>
              </a:lnSpc>
              <a:spcBef>
                <a:spcPct val="0"/>
              </a:spcBef>
              <a:spcAft>
                <a:spcPct val="0"/>
              </a:spcAft>
              <a:defRPr sz="2800" b="1">
                <a:solidFill>
                  <a:schemeClr val="tx2"/>
                </a:solidFill>
                <a:latin typeface="Arial" pitchFamily="34" charset="0"/>
                <a:cs typeface="Arial" pitchFamily="34" charset="0"/>
              </a:defRPr>
            </a:lvl7pPr>
            <a:lvl8pPr marL="1371600" algn="l" rtl="0" eaLnBrk="1" fontAlgn="base" hangingPunct="1">
              <a:lnSpc>
                <a:spcPct val="90000"/>
              </a:lnSpc>
              <a:spcBef>
                <a:spcPct val="0"/>
              </a:spcBef>
              <a:spcAft>
                <a:spcPct val="0"/>
              </a:spcAft>
              <a:defRPr sz="2800" b="1">
                <a:solidFill>
                  <a:schemeClr val="tx2"/>
                </a:solidFill>
                <a:latin typeface="Arial" pitchFamily="34" charset="0"/>
                <a:cs typeface="Arial" pitchFamily="34" charset="0"/>
              </a:defRPr>
            </a:lvl8pPr>
            <a:lvl9pPr marL="1828800" algn="l" rtl="0" eaLnBrk="1" fontAlgn="base" hangingPunct="1">
              <a:lnSpc>
                <a:spcPct val="90000"/>
              </a:lnSpc>
              <a:spcBef>
                <a:spcPct val="0"/>
              </a:spcBef>
              <a:spcAft>
                <a:spcPct val="0"/>
              </a:spcAft>
              <a:defRPr sz="2800" b="1">
                <a:solidFill>
                  <a:schemeClr val="tx2"/>
                </a:solidFill>
                <a:latin typeface="Arial" pitchFamily="34" charset="0"/>
                <a:cs typeface="Arial" pitchFamily="34" charset="0"/>
              </a:defRPr>
            </a:lvl9pPr>
          </a:lstStyle>
          <a:p>
            <a:pPr algn="ctr"/>
            <a:r>
              <a:rPr lang="en-GB" sz="3200" dirty="0">
                <a:solidFill>
                  <a:srgbClr val="D22C3B"/>
                </a:solidFill>
                <a:ea typeface="Lato" charset="0"/>
                <a:cs typeface="Lato" charset="0"/>
              </a:rPr>
              <a:t>Get the App</a:t>
            </a: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35366" t="11062" r="35085" b="11969"/>
          <a:stretch/>
        </p:blipFill>
        <p:spPr>
          <a:xfrm>
            <a:off x="426382" y="1411833"/>
            <a:ext cx="1780303" cy="350700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541" y="1789228"/>
            <a:ext cx="1473813" cy="2956667"/>
          </a:xfrm>
          <a:prstGeom prst="round2SameRect">
            <a:avLst>
              <a:gd name="adj1" fmla="val 0"/>
              <a:gd name="adj2" fmla="val 9694"/>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33998" y="3973169"/>
            <a:ext cx="2308939" cy="772725"/>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02136" y="3973170"/>
            <a:ext cx="2308941" cy="772725"/>
          </a:xfrm>
          <a:prstGeom prst="rect">
            <a:avLst/>
          </a:prstGeom>
        </p:spPr>
      </p:pic>
      <p:sp>
        <p:nvSpPr>
          <p:cNvPr id="11" name="TextBox 10"/>
          <p:cNvSpPr txBox="1"/>
          <p:nvPr/>
        </p:nvSpPr>
        <p:spPr>
          <a:xfrm>
            <a:off x="4883322" y="2303422"/>
            <a:ext cx="2907463" cy="1384995"/>
          </a:xfrm>
          <a:prstGeom prst="rect">
            <a:avLst/>
          </a:prstGeom>
          <a:noFill/>
        </p:spPr>
        <p:txBody>
          <a:bodyPr wrap="none" rtlCol="0">
            <a:spAutoFit/>
          </a:bodyPr>
          <a:lstStyle/>
          <a:p>
            <a:pPr algn="ctr"/>
            <a:r>
              <a:rPr lang="en-US" sz="2400" dirty="0"/>
              <a:t>Search </a:t>
            </a:r>
          </a:p>
          <a:p>
            <a:pPr algn="ctr"/>
            <a:r>
              <a:rPr lang="en-US" sz="3600" b="1" dirty="0">
                <a:solidFill>
                  <a:srgbClr val="D22C3B"/>
                </a:solidFill>
              </a:rPr>
              <a:t>INSOL Europe </a:t>
            </a:r>
          </a:p>
          <a:p>
            <a:pPr algn="ctr"/>
            <a:r>
              <a:rPr lang="en-US" sz="2400" dirty="0"/>
              <a:t>in your app store</a:t>
            </a: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35366" t="11062" r="35085" b="11969"/>
          <a:stretch/>
        </p:blipFill>
        <p:spPr>
          <a:xfrm>
            <a:off x="1694497" y="1398798"/>
            <a:ext cx="1780303" cy="3507005"/>
          </a:xfrm>
          <a:prstGeom prst="rect">
            <a:avLst/>
          </a:prstGeom>
        </p:spPr>
      </p:pic>
      <p:pic>
        <p:nvPicPr>
          <p:cNvPr id="13" name="Pictur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50656" y="1776193"/>
            <a:ext cx="1473813" cy="2956667"/>
          </a:xfrm>
          <a:prstGeom prst="round2SameRect">
            <a:avLst>
              <a:gd name="adj1" fmla="val 0"/>
              <a:gd name="adj2" fmla="val 9694"/>
            </a:avLst>
          </a:prstGeom>
        </p:spPr>
      </p:pic>
    </p:spTree>
    <p:extLst>
      <p:ext uri="{BB962C8B-B14F-4D97-AF65-F5344CB8AC3E}">
        <p14:creationId xmlns:p14="http://schemas.microsoft.com/office/powerpoint/2010/main" val="610311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12139"/>
            <a:ext cx="5829300" cy="1102519"/>
          </a:xfrm>
        </p:spPr>
        <p:txBody>
          <a:bodyPr>
            <a:normAutofit fontScale="90000"/>
          </a:bodyPr>
          <a:lstStyle/>
          <a:p>
            <a:r>
              <a:rPr lang="en-GB" b="1" dirty="0"/>
              <a:t>Welcome Address</a:t>
            </a:r>
            <a:br>
              <a:rPr lang="en-US" b="1" dirty="0"/>
            </a:br>
            <a:endParaRPr lang="en-US" b="1" dirty="0"/>
          </a:p>
        </p:txBody>
      </p:sp>
      <p:sp>
        <p:nvSpPr>
          <p:cNvPr id="3" name="Subtitle 2"/>
          <p:cNvSpPr>
            <a:spLocks noGrp="1"/>
          </p:cNvSpPr>
          <p:nvPr>
            <p:ph type="subTitle" idx="1"/>
          </p:nvPr>
        </p:nvSpPr>
        <p:spPr>
          <a:xfrm>
            <a:off x="317714" y="1930312"/>
            <a:ext cx="8531817" cy="1314450"/>
          </a:xfrm>
        </p:spPr>
        <p:txBody>
          <a:bodyPr rtlCol="0">
            <a:noAutofit/>
          </a:bodyPr>
          <a:lstStyle/>
          <a:p>
            <a:r>
              <a:rPr lang="nl-NL" sz="2400" b="1" dirty="0">
                <a:solidFill>
                  <a:schemeClr val="tx1"/>
                </a:solidFill>
              </a:rPr>
              <a:t>Radu Lotrean </a:t>
            </a:r>
            <a:br>
              <a:rPr lang="nl-NL" sz="2400" b="1" dirty="0">
                <a:solidFill>
                  <a:schemeClr val="tx1"/>
                </a:solidFill>
              </a:rPr>
            </a:br>
            <a:r>
              <a:rPr lang="nl-NL" sz="2400" b="1" dirty="0"/>
              <a:t> </a:t>
            </a:r>
            <a:r>
              <a:rPr lang="nl-NL" sz="2400" b="1" dirty="0" err="1"/>
              <a:t>Immediate</a:t>
            </a:r>
            <a:r>
              <a:rPr lang="nl-NL" sz="2400" b="1" dirty="0"/>
              <a:t> Past President of INSOL Europe, </a:t>
            </a:r>
            <a:br>
              <a:rPr lang="nl-NL" sz="2400" b="1" dirty="0"/>
            </a:br>
            <a:r>
              <a:rPr lang="nl-NL" sz="2400" b="1" dirty="0"/>
              <a:t>Co-Chair of the INSOL Europe EECC, </a:t>
            </a:r>
            <a:br>
              <a:rPr lang="nl-NL" sz="2400" b="1" dirty="0"/>
            </a:br>
            <a:r>
              <a:rPr lang="nl-NL" sz="2400" b="1" dirty="0"/>
              <a:t>CITR, Romania </a:t>
            </a:r>
          </a:p>
          <a:p>
            <a:r>
              <a:rPr lang="nl-NL" sz="2400" b="1" dirty="0">
                <a:solidFill>
                  <a:schemeClr val="tx1"/>
                </a:solidFill>
              </a:rPr>
              <a:t>Evert Verwey </a:t>
            </a:r>
            <a:br>
              <a:rPr lang="nl-NL" sz="2400" b="1" dirty="0">
                <a:solidFill>
                  <a:schemeClr val="tx1"/>
                </a:solidFill>
              </a:rPr>
            </a:br>
            <a:r>
              <a:rPr lang="nl-NL" sz="2400" b="1" dirty="0"/>
              <a:t> Co-Chair of the INSOL Europe EECC, </a:t>
            </a:r>
            <a:br>
              <a:rPr lang="nl-NL" sz="2400" b="1" dirty="0"/>
            </a:br>
            <a:r>
              <a:rPr lang="nl-NL" sz="2400" b="1" dirty="0" err="1"/>
              <a:t>Clifford</a:t>
            </a:r>
            <a:r>
              <a:rPr lang="nl-NL" sz="2400" b="1" dirty="0"/>
              <a:t> Chance LLP, The Netherlands</a:t>
            </a:r>
            <a:endParaRPr lang="en-US" sz="2400" dirty="0"/>
          </a:p>
        </p:txBody>
      </p:sp>
    </p:spTree>
    <p:extLst>
      <p:ext uri="{BB962C8B-B14F-4D97-AF65-F5344CB8AC3E}">
        <p14:creationId xmlns:p14="http://schemas.microsoft.com/office/powerpoint/2010/main" val="308631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12139"/>
            <a:ext cx="5829300" cy="1102519"/>
          </a:xfrm>
        </p:spPr>
        <p:txBody>
          <a:bodyPr>
            <a:normAutofit fontScale="90000"/>
          </a:bodyPr>
          <a:lstStyle/>
          <a:p>
            <a:r>
              <a:rPr lang="en-GB" b="1" dirty="0"/>
              <a:t>Keynote Speaker </a:t>
            </a:r>
            <a:br>
              <a:rPr lang="en-US" b="1" dirty="0"/>
            </a:br>
            <a:endParaRPr lang="en-US" b="1" dirty="0"/>
          </a:p>
        </p:txBody>
      </p:sp>
      <p:sp>
        <p:nvSpPr>
          <p:cNvPr id="3" name="Subtitle 2"/>
          <p:cNvSpPr>
            <a:spLocks noGrp="1"/>
          </p:cNvSpPr>
          <p:nvPr>
            <p:ph type="subTitle" idx="1"/>
          </p:nvPr>
        </p:nvSpPr>
        <p:spPr>
          <a:xfrm>
            <a:off x="348712" y="1930312"/>
            <a:ext cx="8547315" cy="1314450"/>
          </a:xfrm>
        </p:spPr>
        <p:txBody>
          <a:bodyPr rtlCol="0">
            <a:noAutofit/>
          </a:bodyPr>
          <a:lstStyle/>
          <a:p>
            <a:r>
              <a:rPr lang="nl-NL" sz="3600" b="1" dirty="0"/>
              <a:t>Prof. Marko Simoneti </a:t>
            </a:r>
            <a:br>
              <a:rPr lang="nl-NL" sz="3600" b="1" dirty="0"/>
            </a:br>
            <a:r>
              <a:rPr lang="nl-NL" sz="3600" b="1" dirty="0" err="1"/>
              <a:t>Department</a:t>
            </a:r>
            <a:r>
              <a:rPr lang="nl-NL" sz="3600" b="1" dirty="0"/>
              <a:t> of Legal and </a:t>
            </a:r>
            <a:r>
              <a:rPr lang="nl-NL" sz="3600" b="1" dirty="0" err="1"/>
              <a:t>Economic</a:t>
            </a:r>
            <a:r>
              <a:rPr lang="nl-NL" sz="3600" b="1" dirty="0"/>
              <a:t> </a:t>
            </a:r>
            <a:br>
              <a:rPr lang="nl-NL" sz="3600" b="1" dirty="0"/>
            </a:br>
            <a:r>
              <a:rPr lang="nl-NL" sz="3600" b="1" dirty="0" err="1"/>
              <a:t>Science</a:t>
            </a:r>
            <a:r>
              <a:rPr lang="nl-NL" sz="3600" b="1" dirty="0"/>
              <a:t> of the </a:t>
            </a:r>
            <a:r>
              <a:rPr lang="nl-NL" sz="3600" b="1" dirty="0" err="1"/>
              <a:t>Faculty</a:t>
            </a:r>
            <a:r>
              <a:rPr lang="nl-NL" sz="3600" b="1" dirty="0"/>
              <a:t> of Law, </a:t>
            </a:r>
            <a:br>
              <a:rPr lang="nl-NL" sz="3600" b="1" dirty="0"/>
            </a:br>
            <a:r>
              <a:rPr lang="nl-NL" sz="3600" b="1" dirty="0"/>
              <a:t>University of Ljubljana, Slovenia</a:t>
            </a:r>
            <a:endParaRPr lang="en-US" dirty="0"/>
          </a:p>
        </p:txBody>
      </p:sp>
    </p:spTree>
    <p:extLst>
      <p:ext uri="{BB962C8B-B14F-4D97-AF65-F5344CB8AC3E}">
        <p14:creationId xmlns:p14="http://schemas.microsoft.com/office/powerpoint/2010/main" val="217960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a:extLst>
              <a:ext uri="{FF2B5EF4-FFF2-40B4-BE49-F238E27FC236}">
                <a16:creationId xmlns:a16="http://schemas.microsoft.com/office/drawing/2014/main" id="{15C4C471-4247-7C49-9CA7-FD4F8504FA96}"/>
              </a:ext>
            </a:extLst>
          </p:cNvPr>
          <p:cNvSpPr>
            <a:spLocks noGrp="1"/>
          </p:cNvSpPr>
          <p:nvPr>
            <p:ph type="ctrTitle"/>
          </p:nvPr>
        </p:nvSpPr>
        <p:spPr>
          <a:xfrm>
            <a:off x="557048" y="1352426"/>
            <a:ext cx="8124497" cy="1470035"/>
          </a:xfrm>
        </p:spPr>
        <p:txBody>
          <a:bodyPr rtlCol="0">
            <a:noAutofit/>
          </a:bodyPr>
          <a:lstStyle/>
          <a:p>
            <a:pPr defTabSz="384049">
              <a:defRPr/>
            </a:pPr>
            <a:br>
              <a:rPr lang="sl-SI" altLang="en-US" sz="5400" b="1" dirty="0"/>
            </a:br>
            <a:br>
              <a:rPr lang="sl-SI" altLang="en-US" sz="5400" b="1" dirty="0"/>
            </a:br>
            <a:br>
              <a:rPr lang="sl-SI" altLang="en-US" sz="5400" b="1" dirty="0"/>
            </a:br>
            <a:br>
              <a:rPr lang="sl-SI" altLang="en-US" sz="5400" b="1" dirty="0"/>
            </a:br>
            <a:r>
              <a:rPr lang="en-US" altLang="en-US" sz="3200" b="1" dirty="0"/>
              <a:t>Turnaround of the Slovenian economy: restructuring of Banking, Corporate and State sectors after the crisis</a:t>
            </a:r>
            <a:br>
              <a:rPr lang="sl-SI" altLang="en-US" sz="3200" dirty="0"/>
            </a:br>
            <a:br>
              <a:rPr lang="sl-SI" altLang="en-US" sz="5400" dirty="0"/>
            </a:br>
            <a:br>
              <a:rPr lang="sl-SI" altLang="en-US" sz="5400" dirty="0"/>
            </a:br>
            <a:br>
              <a:rPr lang="sl-SI" altLang="en-US" sz="3600" dirty="0"/>
            </a:br>
            <a:endParaRPr lang="en-US" sz="5400" b="1" dirty="0"/>
          </a:p>
        </p:txBody>
      </p:sp>
      <p:sp>
        <p:nvSpPr>
          <p:cNvPr id="160771" name="Subtitle 2">
            <a:extLst>
              <a:ext uri="{FF2B5EF4-FFF2-40B4-BE49-F238E27FC236}">
                <a16:creationId xmlns:a16="http://schemas.microsoft.com/office/drawing/2014/main" id="{51A8994A-47A7-F943-9067-6EC0EEF3AC24}"/>
              </a:ext>
            </a:extLst>
          </p:cNvPr>
          <p:cNvSpPr>
            <a:spLocks noGrp="1"/>
          </p:cNvSpPr>
          <p:nvPr>
            <p:ph type="subTitle" idx="1"/>
          </p:nvPr>
        </p:nvSpPr>
        <p:spPr>
          <a:xfrm>
            <a:off x="1331661" y="3266346"/>
            <a:ext cx="6486081" cy="1753024"/>
          </a:xfrm>
        </p:spPr>
        <p:txBody>
          <a:bodyPr>
            <a:normAutofit/>
          </a:bodyPr>
          <a:lstStyle/>
          <a:p>
            <a:pPr eaLnBrk="1" hangingPunct="1"/>
            <a:r>
              <a:rPr lang="sl-SI" altLang="en-US" dirty="0">
                <a:solidFill>
                  <a:schemeClr val="tx1"/>
                </a:solidFill>
              </a:rPr>
              <a:t>Prof. </a:t>
            </a:r>
            <a:r>
              <a:rPr lang="en-US" altLang="en-US" dirty="0">
                <a:solidFill>
                  <a:schemeClr val="tx1"/>
                </a:solidFill>
              </a:rPr>
              <a:t>Marko </a:t>
            </a:r>
            <a:r>
              <a:rPr lang="en-US" altLang="en-US" dirty="0" err="1">
                <a:solidFill>
                  <a:schemeClr val="tx1"/>
                </a:solidFill>
              </a:rPr>
              <a:t>Simoneti</a:t>
            </a:r>
            <a:r>
              <a:rPr lang="en-US" altLang="en-US" dirty="0">
                <a:solidFill>
                  <a:schemeClr val="tx1"/>
                </a:solidFill>
              </a:rPr>
              <a:t> </a:t>
            </a:r>
            <a:br>
              <a:rPr lang="sl-SI" altLang="en-US" dirty="0">
                <a:solidFill>
                  <a:schemeClr val="tx1"/>
                </a:solidFill>
              </a:rPr>
            </a:br>
            <a:r>
              <a:rPr lang="en-US" altLang="en-US" dirty="0">
                <a:solidFill>
                  <a:schemeClr val="tx1"/>
                </a:solidFill>
              </a:rPr>
              <a:t>Faculty of Law</a:t>
            </a:r>
            <a:r>
              <a:rPr lang="sl-SI" altLang="en-US" dirty="0">
                <a:solidFill>
                  <a:schemeClr val="tx1"/>
                </a:solidFill>
              </a:rPr>
              <a:t>, University of Ljubljana</a:t>
            </a:r>
            <a:endParaRPr lang="en-US" altLang="en-US" dirty="0">
              <a:solidFill>
                <a:schemeClr val="tx1"/>
              </a:solidFill>
            </a:endParaRPr>
          </a:p>
        </p:txBody>
      </p:sp>
    </p:spTree>
    <p:extLst>
      <p:ext uri="{BB962C8B-B14F-4D97-AF65-F5344CB8AC3E}">
        <p14:creationId xmlns:p14="http://schemas.microsoft.com/office/powerpoint/2010/main" val="2533320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itle 1">
            <a:extLst>
              <a:ext uri="{FF2B5EF4-FFF2-40B4-BE49-F238E27FC236}">
                <a16:creationId xmlns:a16="http://schemas.microsoft.com/office/drawing/2014/main" id="{098C48BB-799C-6D41-962F-D10677968232}"/>
              </a:ext>
            </a:extLst>
          </p:cNvPr>
          <p:cNvSpPr>
            <a:spLocks noGrp="1"/>
          </p:cNvSpPr>
          <p:nvPr>
            <p:ph type="title"/>
          </p:nvPr>
        </p:nvSpPr>
        <p:spPr>
          <a:xfrm>
            <a:off x="1485036" y="170659"/>
            <a:ext cx="4920997" cy="784162"/>
          </a:xfrm>
        </p:spPr>
        <p:txBody>
          <a:bodyPr rtlCol="0">
            <a:normAutofit fontScale="90000"/>
          </a:bodyPr>
          <a:lstStyle/>
          <a:p>
            <a:pPr defTabSz="384049">
              <a:defRPr/>
            </a:pPr>
            <a:br>
              <a:rPr lang="sl-SI" altLang="en-US" sz="1905" dirty="0"/>
            </a:br>
            <a:br>
              <a:rPr lang="sl-SI" altLang="en-US" sz="1905" dirty="0"/>
            </a:br>
            <a:endParaRPr lang="en-US" altLang="en-US" sz="1905" dirty="0"/>
          </a:p>
        </p:txBody>
      </p:sp>
      <p:sp>
        <p:nvSpPr>
          <p:cNvPr id="159747" name="Content Placeholder 2">
            <a:extLst>
              <a:ext uri="{FF2B5EF4-FFF2-40B4-BE49-F238E27FC236}">
                <a16:creationId xmlns:a16="http://schemas.microsoft.com/office/drawing/2014/main" id="{5BB3C38E-79FA-0D4B-8ABA-E8127C9585B9}"/>
              </a:ext>
            </a:extLst>
          </p:cNvPr>
          <p:cNvSpPr>
            <a:spLocks noGrp="1"/>
          </p:cNvSpPr>
          <p:nvPr>
            <p:ph idx="1"/>
          </p:nvPr>
        </p:nvSpPr>
        <p:spPr>
          <a:xfrm>
            <a:off x="1289536" y="1003426"/>
            <a:ext cx="6613535" cy="3681026"/>
          </a:xfrm>
        </p:spPr>
        <p:txBody>
          <a:bodyPr rtlCol="0">
            <a:normAutofit/>
          </a:bodyPr>
          <a:lstStyle/>
          <a:p>
            <a:pPr marL="288036" indent="-288036" defTabSz="384049">
              <a:defRPr/>
            </a:pPr>
            <a:endParaRPr lang="sl-SI" altLang="en-US" sz="1565" dirty="0"/>
          </a:p>
          <a:p>
            <a:pPr marL="0" indent="0" defTabSz="384049">
              <a:buNone/>
              <a:defRPr/>
            </a:pPr>
            <a:r>
              <a:rPr lang="sl-SI" altLang="en-US" sz="1905" dirty="0"/>
              <a:t>CONTENT:</a:t>
            </a:r>
          </a:p>
          <a:p>
            <a:pPr marL="288036" indent="-288036" defTabSz="384049">
              <a:defRPr/>
            </a:pPr>
            <a:r>
              <a:rPr lang="sl-SI" altLang="en-US" sz="1769" dirty="0" err="1"/>
              <a:t>Foreign</a:t>
            </a:r>
            <a:r>
              <a:rPr lang="sl-SI" altLang="en-US" sz="1769" dirty="0"/>
              <a:t> </a:t>
            </a:r>
            <a:r>
              <a:rPr lang="sl-SI" altLang="en-US" sz="1769" dirty="0" err="1"/>
              <a:t>debt</a:t>
            </a:r>
            <a:r>
              <a:rPr lang="sl-SI" altLang="en-US" sz="1769" dirty="0"/>
              <a:t> </a:t>
            </a:r>
            <a:r>
              <a:rPr lang="sl-SI" altLang="en-US" sz="1769" dirty="0" err="1"/>
              <a:t>financed</a:t>
            </a:r>
            <a:r>
              <a:rPr lang="sl-SI" altLang="en-US" sz="1769" dirty="0"/>
              <a:t> </a:t>
            </a:r>
            <a:r>
              <a:rPr lang="sl-SI" altLang="en-US" sz="1769" dirty="0" err="1"/>
              <a:t>dynamic</a:t>
            </a:r>
            <a:r>
              <a:rPr lang="sl-SI" altLang="en-US" sz="1769" dirty="0"/>
              <a:t> </a:t>
            </a:r>
            <a:r>
              <a:rPr lang="sl-SI" altLang="en-US" sz="1769" dirty="0" err="1"/>
              <a:t>growth</a:t>
            </a:r>
            <a:r>
              <a:rPr lang="sl-SI" altLang="en-US" sz="1769" dirty="0"/>
              <a:t> (2000-2008)</a:t>
            </a:r>
          </a:p>
          <a:p>
            <a:pPr marL="288036" indent="-288036" defTabSz="384049">
              <a:defRPr/>
            </a:pPr>
            <a:r>
              <a:rPr lang="sl-SI" altLang="en-US" sz="1769" dirty="0" err="1"/>
              <a:t>Financial</a:t>
            </a:r>
            <a:r>
              <a:rPr lang="sl-SI" altLang="en-US" sz="1769" dirty="0"/>
              <a:t> </a:t>
            </a:r>
            <a:r>
              <a:rPr lang="sl-SI" altLang="en-US" sz="1769" dirty="0" err="1"/>
              <a:t>crisis</a:t>
            </a:r>
            <a:r>
              <a:rPr lang="sl-SI" altLang="en-US" sz="1769" dirty="0"/>
              <a:t> and </a:t>
            </a:r>
            <a:r>
              <a:rPr lang="sl-SI" altLang="en-US" sz="1769" dirty="0" err="1"/>
              <a:t>systemic</a:t>
            </a:r>
            <a:r>
              <a:rPr lang="sl-SI" altLang="en-US" sz="1769" dirty="0"/>
              <a:t> </a:t>
            </a:r>
            <a:r>
              <a:rPr lang="sl-SI" altLang="en-US" sz="1769" dirty="0" err="1"/>
              <a:t>insolvency</a:t>
            </a:r>
            <a:r>
              <a:rPr lang="sl-SI" altLang="en-US" sz="1769" dirty="0"/>
              <a:t> </a:t>
            </a:r>
            <a:r>
              <a:rPr lang="sl-SI" altLang="en-US" sz="1769" dirty="0" err="1"/>
              <a:t>of</a:t>
            </a:r>
            <a:r>
              <a:rPr lang="sl-SI" altLang="en-US" sz="1769" dirty="0"/>
              <a:t> </a:t>
            </a:r>
            <a:r>
              <a:rPr lang="sl-SI" altLang="en-US" sz="1769" dirty="0" err="1"/>
              <a:t>the</a:t>
            </a:r>
            <a:r>
              <a:rPr lang="sl-SI" altLang="en-US" sz="1769" dirty="0"/>
              <a:t> </a:t>
            </a:r>
            <a:r>
              <a:rPr lang="sl-SI" altLang="en-US" sz="1769" dirty="0" err="1"/>
              <a:t>banking</a:t>
            </a:r>
            <a:r>
              <a:rPr lang="sl-SI" altLang="en-US" sz="1769" dirty="0"/>
              <a:t>, </a:t>
            </a:r>
          </a:p>
          <a:p>
            <a:pPr marL="0" indent="0" defTabSz="384049">
              <a:buNone/>
              <a:defRPr/>
            </a:pPr>
            <a:r>
              <a:rPr lang="sl-SI" altLang="en-US" sz="1769" dirty="0"/>
              <a:t>	corporate and </a:t>
            </a:r>
            <a:r>
              <a:rPr lang="sl-SI" altLang="en-US" sz="1769" dirty="0" err="1"/>
              <a:t>state</a:t>
            </a:r>
            <a:r>
              <a:rPr lang="sl-SI" altLang="en-US" sz="1769" dirty="0"/>
              <a:t> </a:t>
            </a:r>
            <a:r>
              <a:rPr lang="sl-SI" altLang="en-US" sz="1769" dirty="0" err="1"/>
              <a:t>sectors</a:t>
            </a:r>
            <a:r>
              <a:rPr lang="sl-SI" altLang="en-US" sz="1769" dirty="0"/>
              <a:t> (2009-13)</a:t>
            </a:r>
          </a:p>
          <a:p>
            <a:pPr marL="288036" indent="-288036" defTabSz="384049">
              <a:defRPr/>
            </a:pPr>
            <a:r>
              <a:rPr lang="sl-SI" altLang="en-US" sz="1769" dirty="0" err="1"/>
              <a:t>Coordinated</a:t>
            </a:r>
            <a:r>
              <a:rPr lang="sl-SI" altLang="en-US" sz="1769" dirty="0"/>
              <a:t> </a:t>
            </a:r>
            <a:r>
              <a:rPr lang="sl-SI" altLang="en-US" sz="1769" dirty="0" err="1"/>
              <a:t>approach</a:t>
            </a:r>
            <a:r>
              <a:rPr lang="sl-SI" altLang="en-US" sz="1769" dirty="0"/>
              <a:t> to restructuring (2014-18)</a:t>
            </a:r>
          </a:p>
          <a:p>
            <a:pPr marL="288036" indent="-288036" defTabSz="384049">
              <a:defRPr/>
            </a:pPr>
            <a:r>
              <a:rPr lang="sl-SI" altLang="en-US" sz="1769" dirty="0" err="1"/>
              <a:t>Three</a:t>
            </a:r>
            <a:r>
              <a:rPr lang="sl-SI" altLang="en-US" sz="1769" dirty="0"/>
              <a:t> </a:t>
            </a:r>
            <a:r>
              <a:rPr lang="sl-SI" altLang="en-US" sz="1769" dirty="0" err="1"/>
              <a:t>pillars</a:t>
            </a:r>
            <a:r>
              <a:rPr lang="sl-SI" altLang="en-US" sz="1769" dirty="0"/>
              <a:t> </a:t>
            </a:r>
            <a:r>
              <a:rPr lang="sl-SI" altLang="en-US" sz="1769" dirty="0" err="1"/>
              <a:t>of</a:t>
            </a:r>
            <a:r>
              <a:rPr lang="sl-SI" altLang="en-US" sz="1769" dirty="0"/>
              <a:t> restructuring</a:t>
            </a:r>
          </a:p>
          <a:p>
            <a:pPr marL="288036" indent="-288036" defTabSz="384049">
              <a:defRPr/>
            </a:pPr>
            <a:r>
              <a:rPr lang="sl-SI" altLang="en-US" sz="1769" dirty="0"/>
              <a:t>In </a:t>
            </a:r>
            <a:r>
              <a:rPr lang="sl-SI" altLang="en-US" sz="1769" dirty="0" err="1"/>
              <a:t>court</a:t>
            </a:r>
            <a:r>
              <a:rPr lang="sl-SI" altLang="en-US" sz="1769" dirty="0"/>
              <a:t> and </a:t>
            </a:r>
            <a:r>
              <a:rPr lang="sl-SI" altLang="en-US" sz="1769" dirty="0" err="1"/>
              <a:t>out</a:t>
            </a:r>
            <a:r>
              <a:rPr lang="sl-SI" altLang="en-US" sz="1769" dirty="0"/>
              <a:t> </a:t>
            </a:r>
            <a:r>
              <a:rPr lang="sl-SI" altLang="en-US" sz="1769" dirty="0" err="1"/>
              <a:t>of</a:t>
            </a:r>
            <a:r>
              <a:rPr lang="sl-SI" altLang="en-US" sz="1769" dirty="0"/>
              <a:t> </a:t>
            </a:r>
            <a:r>
              <a:rPr lang="sl-SI" altLang="en-US" sz="1769" dirty="0" err="1"/>
              <a:t>court</a:t>
            </a:r>
            <a:r>
              <a:rPr lang="sl-SI" altLang="en-US" sz="1769" dirty="0"/>
              <a:t> </a:t>
            </a:r>
            <a:r>
              <a:rPr lang="sl-SI" altLang="en-US" sz="1769" dirty="0" err="1"/>
              <a:t>solutions</a:t>
            </a:r>
            <a:r>
              <a:rPr lang="sl-SI" altLang="en-US" sz="1769" dirty="0"/>
              <a:t> </a:t>
            </a:r>
            <a:r>
              <a:rPr lang="sl-SI" altLang="en-US" sz="1769" dirty="0" err="1"/>
              <a:t>for</a:t>
            </a:r>
            <a:r>
              <a:rPr lang="sl-SI" altLang="en-US" sz="1769" dirty="0"/>
              <a:t>  </a:t>
            </a:r>
            <a:r>
              <a:rPr lang="sl-SI" altLang="en-US" sz="1769" dirty="0" err="1"/>
              <a:t>companies</a:t>
            </a:r>
            <a:r>
              <a:rPr lang="sl-SI" altLang="en-US" sz="1769" dirty="0"/>
              <a:t> </a:t>
            </a:r>
          </a:p>
          <a:p>
            <a:pPr marL="288036" indent="-288036" defTabSz="384049">
              <a:defRPr/>
            </a:pPr>
            <a:r>
              <a:rPr lang="sl-SI" altLang="en-US" sz="1769" dirty="0" err="1"/>
              <a:t>Turnaround</a:t>
            </a:r>
            <a:r>
              <a:rPr lang="sl-SI" altLang="en-US" sz="1769" dirty="0"/>
              <a:t> </a:t>
            </a:r>
            <a:r>
              <a:rPr lang="sl-SI" altLang="en-US" sz="1769" dirty="0" err="1"/>
              <a:t>results</a:t>
            </a:r>
            <a:r>
              <a:rPr lang="sl-SI" altLang="en-US" sz="1769" dirty="0"/>
              <a:t> </a:t>
            </a:r>
          </a:p>
          <a:p>
            <a:pPr marL="288036" indent="-288036" defTabSz="384049">
              <a:defRPr/>
            </a:pPr>
            <a:r>
              <a:rPr lang="sl-SI" altLang="en-US" sz="1769" dirty="0" err="1"/>
              <a:t>The</a:t>
            </a:r>
            <a:r>
              <a:rPr lang="sl-SI" altLang="en-US" sz="1769" dirty="0"/>
              <a:t> </a:t>
            </a:r>
            <a:r>
              <a:rPr lang="sl-SI" altLang="en-US" sz="1769" dirty="0" err="1"/>
              <a:t>future</a:t>
            </a:r>
            <a:r>
              <a:rPr lang="sl-SI" altLang="en-US" sz="1769" dirty="0"/>
              <a:t> </a:t>
            </a:r>
            <a:r>
              <a:rPr lang="sl-SI" altLang="en-US" sz="1769" dirty="0" err="1"/>
              <a:t>of</a:t>
            </a:r>
            <a:r>
              <a:rPr lang="sl-SI" altLang="en-US" sz="1769" dirty="0"/>
              <a:t> </a:t>
            </a:r>
            <a:r>
              <a:rPr lang="sl-SI" altLang="en-US" sz="1769" dirty="0" err="1"/>
              <a:t>institutional</a:t>
            </a:r>
            <a:r>
              <a:rPr lang="sl-SI" altLang="en-US" sz="1769" dirty="0"/>
              <a:t> </a:t>
            </a:r>
            <a:r>
              <a:rPr lang="sl-SI" altLang="en-US" sz="1769" dirty="0" err="1"/>
              <a:t>framework</a:t>
            </a:r>
            <a:r>
              <a:rPr lang="sl-SI" altLang="en-US" sz="1769" dirty="0"/>
              <a:t> </a:t>
            </a:r>
            <a:r>
              <a:rPr lang="sl-SI" altLang="en-US" sz="1769" dirty="0" err="1"/>
              <a:t>for</a:t>
            </a:r>
            <a:r>
              <a:rPr lang="sl-SI" altLang="en-US" sz="1769" dirty="0"/>
              <a:t> </a:t>
            </a:r>
            <a:r>
              <a:rPr lang="sl-SI" altLang="en-US" sz="1769" dirty="0" err="1"/>
              <a:t>insolvency</a:t>
            </a:r>
            <a:r>
              <a:rPr lang="sl-SI" altLang="en-US" sz="1769" dirty="0"/>
              <a:t> in </a:t>
            </a:r>
            <a:r>
              <a:rPr lang="sl-SI" altLang="en-US" sz="1769" dirty="0" err="1"/>
              <a:t>Slovenia</a:t>
            </a:r>
            <a:endParaRPr lang="sl-SI" altLang="en-US" sz="1769" dirty="0"/>
          </a:p>
          <a:p>
            <a:pPr marL="288036" indent="-288036" defTabSz="384049">
              <a:defRPr/>
            </a:pPr>
            <a:endParaRPr lang="sl-SI" altLang="en-US" sz="1769" dirty="0"/>
          </a:p>
          <a:p>
            <a:pPr marL="288036" indent="-288036" defTabSz="384049">
              <a:defRPr/>
            </a:pPr>
            <a:endParaRPr lang="sl-SI" altLang="en-US" sz="1565" dirty="0"/>
          </a:p>
          <a:p>
            <a:pPr marL="288036" indent="-288036" defTabSz="384049">
              <a:defRPr/>
            </a:pPr>
            <a:endParaRPr lang="sl-SI" altLang="en-US" sz="1565" dirty="0"/>
          </a:p>
        </p:txBody>
      </p:sp>
    </p:spTree>
    <p:extLst>
      <p:ext uri="{BB962C8B-B14F-4D97-AF65-F5344CB8AC3E}">
        <p14:creationId xmlns:p14="http://schemas.microsoft.com/office/powerpoint/2010/main" val="3466482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a:extLst>
              <a:ext uri="{FF2B5EF4-FFF2-40B4-BE49-F238E27FC236}">
                <a16:creationId xmlns:a16="http://schemas.microsoft.com/office/drawing/2014/main" id="{01247B9F-19C3-9A4D-837E-7D7DAB9E8C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002" y="1261347"/>
            <a:ext cx="5089995" cy="384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31600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a:extLst>
              <a:ext uri="{FF2B5EF4-FFF2-40B4-BE49-F238E27FC236}">
                <a16:creationId xmlns:a16="http://schemas.microsoft.com/office/drawing/2014/main" id="{A5B21CE1-2328-574C-9662-AAE1055F08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5261" y="1317767"/>
            <a:ext cx="5193478" cy="3828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3684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a:extLst>
              <a:ext uri="{FF2B5EF4-FFF2-40B4-BE49-F238E27FC236}">
                <a16:creationId xmlns:a16="http://schemas.microsoft.com/office/drawing/2014/main" id="{40FF0E84-1144-CD47-A4A7-5A348DC25E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7467" y="1328540"/>
            <a:ext cx="2549068" cy="2490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4867" name="Picture 3">
            <a:extLst>
              <a:ext uri="{FF2B5EF4-FFF2-40B4-BE49-F238E27FC236}">
                <a16:creationId xmlns:a16="http://schemas.microsoft.com/office/drawing/2014/main" id="{D5E91F46-E994-F44C-9C6C-F9F760EEAB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1236" y="1302759"/>
            <a:ext cx="5121527" cy="38407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86839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a:extLst>
              <a:ext uri="{FF2B5EF4-FFF2-40B4-BE49-F238E27FC236}">
                <a16:creationId xmlns:a16="http://schemas.microsoft.com/office/drawing/2014/main" id="{F1F4D31F-AFA6-D049-96F5-7B6C171D0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6589" y="1173866"/>
            <a:ext cx="5930822" cy="39696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4064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Naslov 1">
            <a:extLst>
              <a:ext uri="{FF2B5EF4-FFF2-40B4-BE49-F238E27FC236}">
                <a16:creationId xmlns:a16="http://schemas.microsoft.com/office/drawing/2014/main" id="{20FE02F3-1AE7-F548-B915-9BD567E3F7A9}"/>
              </a:ext>
            </a:extLst>
          </p:cNvPr>
          <p:cNvSpPr>
            <a:spLocks noGrp="1"/>
          </p:cNvSpPr>
          <p:nvPr>
            <p:ph type="title"/>
          </p:nvPr>
        </p:nvSpPr>
        <p:spPr/>
        <p:txBody>
          <a:bodyPr>
            <a:normAutofit fontScale="90000"/>
          </a:bodyPr>
          <a:lstStyle/>
          <a:p>
            <a:r>
              <a:rPr lang="en-US" altLang="en-US"/>
              <a:t>Perfect storm for </a:t>
            </a:r>
            <a:r>
              <a:rPr lang="sl-SI" altLang="en-US"/>
              <a:t>the </a:t>
            </a:r>
            <a:r>
              <a:rPr lang="en-US" altLang="en-US"/>
              <a:t>corporate </a:t>
            </a:r>
            <a:r>
              <a:rPr lang="sl-SI" altLang="en-US"/>
              <a:t>sector </a:t>
            </a:r>
            <a:br>
              <a:rPr lang="sl-SI" altLang="en-US"/>
            </a:br>
            <a:r>
              <a:rPr lang="en-US" altLang="en-US"/>
              <a:t>in the </a:t>
            </a:r>
            <a:r>
              <a:rPr lang="sl-SI" altLang="en-US"/>
              <a:t>financial </a:t>
            </a:r>
            <a:r>
              <a:rPr lang="en-US" altLang="en-US"/>
              <a:t>crisis</a:t>
            </a:r>
          </a:p>
        </p:txBody>
      </p:sp>
      <p:sp>
        <p:nvSpPr>
          <p:cNvPr id="11267" name="Ograda vsebine 2">
            <a:extLst>
              <a:ext uri="{FF2B5EF4-FFF2-40B4-BE49-F238E27FC236}">
                <a16:creationId xmlns:a16="http://schemas.microsoft.com/office/drawing/2014/main" id="{2DCD87FD-F35D-5F4E-BCAC-A17A59FE4EA8}"/>
              </a:ext>
            </a:extLst>
          </p:cNvPr>
          <p:cNvSpPr>
            <a:spLocks noGrp="1"/>
          </p:cNvSpPr>
          <p:nvPr>
            <p:ph idx="1"/>
          </p:nvPr>
        </p:nvSpPr>
        <p:spPr>
          <a:xfrm>
            <a:off x="1338142" y="2133344"/>
            <a:ext cx="6564929" cy="2890383"/>
          </a:xfrm>
        </p:spPr>
        <p:txBody>
          <a:bodyPr/>
          <a:lstStyle/>
          <a:p>
            <a:pPr marL="311079" indent="-311079" defTabSz="303718">
              <a:buFont typeface="Arial" panose="020B0604020202020204" pitchFamily="34" charset="0"/>
              <a:buChar char="•"/>
              <a:defRPr/>
            </a:pPr>
            <a:r>
              <a:rPr lang="en-US" sz="1905" dirty="0"/>
              <a:t>High leverage: </a:t>
            </a:r>
            <a:r>
              <a:rPr lang="sl-SI" sz="1905" dirty="0" err="1"/>
              <a:t>MBOs</a:t>
            </a:r>
            <a:r>
              <a:rPr lang="sl-SI" sz="1905" dirty="0"/>
              <a:t>, </a:t>
            </a:r>
            <a:r>
              <a:rPr lang="en-US" sz="1905" dirty="0"/>
              <a:t>LBOs and Financial holdings</a:t>
            </a:r>
          </a:p>
          <a:p>
            <a:pPr marL="311079" indent="-311079" defTabSz="303718">
              <a:buFont typeface="Arial" panose="020B0604020202020204" pitchFamily="34" charset="0"/>
              <a:buChar char="•"/>
              <a:defRPr/>
            </a:pPr>
            <a:r>
              <a:rPr lang="en-US" sz="1905" dirty="0"/>
              <a:t>Debt financing of speculative investments</a:t>
            </a:r>
          </a:p>
          <a:p>
            <a:pPr marL="311079" indent="-311079" defTabSz="303718">
              <a:buFont typeface="Arial" panose="020B0604020202020204" pitchFamily="34" charset="0"/>
              <a:buChar char="•"/>
              <a:defRPr/>
            </a:pPr>
            <a:r>
              <a:rPr lang="en-US" sz="1905" dirty="0"/>
              <a:t>Short term financing of long term projects</a:t>
            </a:r>
          </a:p>
          <a:p>
            <a:pPr marL="311079" indent="-311079" defTabSz="303718">
              <a:buFont typeface="Arial" panose="020B0604020202020204" pitchFamily="34" charset="0"/>
              <a:buChar char="•"/>
              <a:defRPr/>
            </a:pPr>
            <a:r>
              <a:rPr lang="en-US" sz="1905" dirty="0"/>
              <a:t>Recession and decreased </a:t>
            </a:r>
            <a:r>
              <a:rPr lang="sl-SI" sz="1905" dirty="0" err="1"/>
              <a:t>cashflows</a:t>
            </a:r>
            <a:r>
              <a:rPr lang="en-US" sz="1905" dirty="0"/>
              <a:t> </a:t>
            </a:r>
          </a:p>
          <a:p>
            <a:pPr marL="0" indent="0" defTabSz="303718">
              <a:defRPr/>
            </a:pPr>
            <a:endParaRPr lang="en-US" sz="1905" dirty="0"/>
          </a:p>
          <a:p>
            <a:pPr marL="0" indent="0" defTabSz="303718">
              <a:buNone/>
              <a:defRPr/>
            </a:pPr>
            <a:endParaRPr lang="en-US" sz="1905" dirty="0"/>
          </a:p>
          <a:p>
            <a:pPr marL="0" indent="0" defTabSz="303718">
              <a:buNone/>
              <a:defRPr/>
            </a:pPr>
            <a:r>
              <a:rPr lang="en-US" sz="1905" dirty="0"/>
              <a:t>NPLs in bank</a:t>
            </a:r>
            <a:r>
              <a:rPr lang="sl-SI" sz="1905" dirty="0"/>
              <a:t>ing</a:t>
            </a:r>
            <a:r>
              <a:rPr lang="en-US" sz="1905" dirty="0"/>
              <a:t> are  a mirror picture of corporate debt overhang in Slovenia !!</a:t>
            </a:r>
          </a:p>
          <a:p>
            <a:pPr marL="231816" indent="-231816" defTabSz="303718">
              <a:defRPr/>
            </a:pPr>
            <a:endParaRPr lang="sl-SI" sz="1973" dirty="0"/>
          </a:p>
          <a:p>
            <a:pPr marL="231816" indent="-231816" defTabSz="303718">
              <a:defRPr/>
            </a:pPr>
            <a:endParaRPr lang="en-GB" sz="1973" dirty="0"/>
          </a:p>
        </p:txBody>
      </p:sp>
      <p:sp>
        <p:nvSpPr>
          <p:cNvPr id="166916" name="Desna puščica 2">
            <a:extLst>
              <a:ext uri="{FF2B5EF4-FFF2-40B4-BE49-F238E27FC236}">
                <a16:creationId xmlns:a16="http://schemas.microsoft.com/office/drawing/2014/main" id="{88E798AB-8CD6-0948-8F1D-59A3E86B0581}"/>
              </a:ext>
            </a:extLst>
          </p:cNvPr>
          <p:cNvSpPr>
            <a:spLocks noChangeArrowheads="1"/>
          </p:cNvSpPr>
          <p:nvPr/>
        </p:nvSpPr>
        <p:spPr bwMode="auto">
          <a:xfrm>
            <a:off x="3395757" y="3775330"/>
            <a:ext cx="1224849" cy="342396"/>
          </a:xfrm>
          <a:prstGeom prst="rightArrow">
            <a:avLst>
              <a:gd name="adj1" fmla="val 50000"/>
              <a:gd name="adj2" fmla="val 50082"/>
            </a:avLst>
          </a:prstGeom>
          <a:solidFill>
            <a:srgbClr val="00B8FF"/>
          </a:solidFill>
          <a:ln w="9525" algn="ctr">
            <a:solidFill>
              <a:schemeClr val="tx1"/>
            </a:solidFill>
            <a:round/>
            <a:headEnd/>
            <a:tailEnd/>
          </a:ln>
        </p:spPr>
        <p:txBody>
          <a:bodyPr lIns="61848" tIns="30926" rIns="61848" bIns="30926"/>
          <a:lstStyle>
            <a:lvl1pPr defTabSz="449263">
              <a:defRPr sz="5000">
                <a:solidFill>
                  <a:schemeClr val="tx1"/>
                </a:solidFill>
                <a:latin typeface="Arial" panose="020B0604020202020204" pitchFamily="34" charset="0"/>
                <a:ea typeface="MS Gothic" panose="020B0609070205080204" pitchFamily="49" charset="-128"/>
              </a:defRPr>
            </a:lvl1pPr>
            <a:lvl2pPr defTabSz="449263">
              <a:defRPr sz="5000">
                <a:solidFill>
                  <a:schemeClr val="tx1"/>
                </a:solidFill>
                <a:latin typeface="Arial" panose="020B0604020202020204" pitchFamily="34" charset="0"/>
                <a:ea typeface="MS Gothic" panose="020B0609070205080204" pitchFamily="49" charset="-128"/>
              </a:defRPr>
            </a:lvl2pPr>
            <a:lvl3pPr defTabSz="449263">
              <a:defRPr sz="5000">
                <a:solidFill>
                  <a:schemeClr val="tx1"/>
                </a:solidFill>
                <a:latin typeface="Arial" panose="020B0604020202020204" pitchFamily="34" charset="0"/>
                <a:ea typeface="MS Gothic" panose="020B0609070205080204" pitchFamily="49" charset="-128"/>
              </a:defRPr>
            </a:lvl3pPr>
            <a:lvl4pPr defTabSz="449263">
              <a:defRPr sz="5000">
                <a:solidFill>
                  <a:schemeClr val="tx1"/>
                </a:solidFill>
                <a:latin typeface="Arial" panose="020B0604020202020204" pitchFamily="34" charset="0"/>
                <a:ea typeface="MS Gothic" panose="020B0609070205080204" pitchFamily="49" charset="-128"/>
              </a:defRPr>
            </a:lvl4pPr>
            <a:lvl5pPr defTabSz="449263">
              <a:defRPr sz="5000">
                <a:solidFill>
                  <a:schemeClr val="tx1"/>
                </a:solidFill>
                <a:latin typeface="Arial" panose="020B0604020202020204" pitchFamily="34" charset="0"/>
                <a:ea typeface="MS Gothic" panose="020B0609070205080204" pitchFamily="49" charset="-128"/>
              </a:defRPr>
            </a:lvl5pPr>
            <a:lvl6pPr marL="2497138" indent="-220663" defTabSz="449263" eaLnBrk="0" fontAlgn="base" hangingPunct="0">
              <a:spcBef>
                <a:spcPct val="0"/>
              </a:spcBef>
              <a:spcAft>
                <a:spcPct val="0"/>
              </a:spcAft>
              <a:defRPr sz="5000">
                <a:solidFill>
                  <a:schemeClr val="tx1"/>
                </a:solidFill>
                <a:latin typeface="Arial" panose="020B0604020202020204" pitchFamily="34" charset="0"/>
                <a:ea typeface="MS Gothic" panose="020B0609070205080204" pitchFamily="49" charset="-128"/>
              </a:defRPr>
            </a:lvl6pPr>
            <a:lvl7pPr marL="2954338" indent="-220663" defTabSz="449263" eaLnBrk="0" fontAlgn="base" hangingPunct="0">
              <a:spcBef>
                <a:spcPct val="0"/>
              </a:spcBef>
              <a:spcAft>
                <a:spcPct val="0"/>
              </a:spcAft>
              <a:defRPr sz="5000">
                <a:solidFill>
                  <a:schemeClr val="tx1"/>
                </a:solidFill>
                <a:latin typeface="Arial" panose="020B0604020202020204" pitchFamily="34" charset="0"/>
                <a:ea typeface="MS Gothic" panose="020B0609070205080204" pitchFamily="49" charset="-128"/>
              </a:defRPr>
            </a:lvl7pPr>
            <a:lvl8pPr marL="3411538" indent="-220663" defTabSz="449263" eaLnBrk="0" fontAlgn="base" hangingPunct="0">
              <a:spcBef>
                <a:spcPct val="0"/>
              </a:spcBef>
              <a:spcAft>
                <a:spcPct val="0"/>
              </a:spcAft>
              <a:defRPr sz="5000">
                <a:solidFill>
                  <a:schemeClr val="tx1"/>
                </a:solidFill>
                <a:latin typeface="Arial" panose="020B0604020202020204" pitchFamily="34" charset="0"/>
                <a:ea typeface="MS Gothic" panose="020B0609070205080204" pitchFamily="49" charset="-128"/>
              </a:defRPr>
            </a:lvl8pPr>
            <a:lvl9pPr marL="3868738" indent="-220663" defTabSz="449263" eaLnBrk="0" fontAlgn="base" hangingPunct="0">
              <a:spcBef>
                <a:spcPct val="0"/>
              </a:spcBef>
              <a:spcAft>
                <a:spcPct val="0"/>
              </a:spcAft>
              <a:defRPr sz="5000">
                <a:solidFill>
                  <a:schemeClr val="tx1"/>
                </a:solidFill>
                <a:latin typeface="Arial" panose="020B0604020202020204" pitchFamily="34" charset="0"/>
                <a:ea typeface="MS Gothic" panose="020B0609070205080204" pitchFamily="49" charset="-128"/>
              </a:defRPr>
            </a:lvl9pPr>
          </a:lstStyle>
          <a:p>
            <a:pPr eaLnBrk="1">
              <a:lnSpc>
                <a:spcPct val="93000"/>
              </a:lnSpc>
              <a:buClr>
                <a:srgbClr val="000000"/>
              </a:buClr>
              <a:buSzPct val="100000"/>
              <a:buFont typeface="Times New Roman" panose="02020603050405020304" pitchFamily="18" charset="0"/>
              <a:buNone/>
            </a:pPr>
            <a:endParaRPr lang="sl-SI" altLang="en-US" sz="1225"/>
          </a:p>
        </p:txBody>
      </p:sp>
    </p:spTree>
    <p:extLst>
      <p:ext uri="{BB962C8B-B14F-4D97-AF65-F5344CB8AC3E}">
        <p14:creationId xmlns:p14="http://schemas.microsoft.com/office/powerpoint/2010/main" val="1713210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Ograda številke diapozitiva 3">
            <a:extLst>
              <a:ext uri="{FF2B5EF4-FFF2-40B4-BE49-F238E27FC236}">
                <a16:creationId xmlns:a16="http://schemas.microsoft.com/office/drawing/2014/main" id="{9F8AE489-D00C-2E43-A433-4BDC338B33FF}"/>
              </a:ext>
            </a:extLst>
          </p:cNvPr>
          <p:cNvSpPr>
            <a:spLocks noGrp="1"/>
          </p:cNvSpPr>
          <p:nvPr>
            <p:ph type="sldNum" sz="quarter" idx="12"/>
          </p:nvPr>
        </p:nvSpPr>
        <p:spPr bwMode="auto">
          <a:xfrm>
            <a:off x="7227888" y="7313613"/>
            <a:ext cx="2346325" cy="244475"/>
          </a:xfrm>
          <a:prstGeom prst="rect">
            <a:avLst/>
          </a:prstGeom>
          <a:noFill/>
          <a:ln w="9525">
            <a:noFill/>
            <a:round/>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defPPr>
              <a:defRPr lang="en-GB"/>
            </a:defPPr>
            <a:lvl1pPr algn="r" defTabSz="442913" rtl="0" eaLnBrk="1" fontAlgn="base" hangingPunct="1">
              <a:lnSpc>
                <a:spcPct val="101000"/>
              </a:lnSpc>
              <a:spcBef>
                <a:spcPct val="0"/>
              </a:spcBef>
              <a:spcAft>
                <a:spcPct val="0"/>
              </a:spcAft>
              <a:buClrTx/>
              <a:buSzTx/>
              <a:buFontTx/>
              <a:buNone/>
              <a:defRPr sz="1200" b="1" kern="1200">
                <a:solidFill>
                  <a:srgbClr val="FFFFFF"/>
                </a:solidFill>
                <a:latin typeface="Verdana" panose="020B0604030504040204" pitchFamily="34" charset="0"/>
                <a:ea typeface="MS Gothic" panose="020B0609070205080204" pitchFamily="49" charset="-128"/>
                <a:cs typeface="+mn-cs"/>
              </a:defRPr>
            </a:lvl1pPr>
            <a:lvl2pPr marL="733425" indent="-27781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2pPr>
            <a:lvl3pPr marL="1130300"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3pPr>
            <a:lvl4pPr marL="1585913"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4pPr>
            <a:lvl5pPr marL="2039938"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5pPr>
            <a:lvl6pPr marL="22860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6pPr>
            <a:lvl7pPr marL="27432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7pPr>
            <a:lvl8pPr marL="32004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8pPr>
            <a:lvl9pPr marL="36576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9pPr>
          </a:lstStyle>
          <a:p>
            <a:pPr algn="l">
              <a:spcAft>
                <a:spcPct val="0"/>
              </a:spcAft>
              <a:buClrTx/>
              <a:buSzTx/>
              <a:buFontTx/>
              <a:buNone/>
            </a:pPr>
            <a:fld id="{4191D9BE-3D3F-2A4E-AAA2-2A3CC6DF7EEC}" type="slidenum">
              <a:rPr lang="sl-SI" altLang="sl-SI" smtClean="0"/>
              <a:pPr algn="l">
                <a:spcAft>
                  <a:spcPct val="0"/>
                </a:spcAft>
                <a:buClrTx/>
                <a:buSzTx/>
                <a:buFontTx/>
                <a:buNone/>
              </a:pPr>
              <a:t>12</a:t>
            </a:fld>
            <a:endParaRPr lang="sl-SI" altLang="en-US" sz="816">
              <a:solidFill>
                <a:srgbClr val="FFFFFF"/>
              </a:solidFill>
              <a:cs typeface="Arial" panose="020B0604020202020204" pitchFamily="34" charset="0"/>
            </a:endParaRPr>
          </a:p>
        </p:txBody>
      </p:sp>
      <p:sp>
        <p:nvSpPr>
          <p:cNvPr id="167940" name="Naslov 4">
            <a:extLst>
              <a:ext uri="{FF2B5EF4-FFF2-40B4-BE49-F238E27FC236}">
                <a16:creationId xmlns:a16="http://schemas.microsoft.com/office/drawing/2014/main" id="{18EA9DA6-3A31-A04B-8636-26138FD3B823}"/>
              </a:ext>
            </a:extLst>
          </p:cNvPr>
          <p:cNvSpPr>
            <a:spLocks noGrp="1"/>
          </p:cNvSpPr>
          <p:nvPr>
            <p:ph type="title"/>
          </p:nvPr>
        </p:nvSpPr>
        <p:spPr/>
        <p:txBody>
          <a:bodyPr/>
          <a:lstStyle/>
          <a:p>
            <a:endParaRPr lang="en-US" altLang="en-US"/>
          </a:p>
        </p:txBody>
      </p:sp>
      <p:pic>
        <p:nvPicPr>
          <p:cNvPr id="167944" name="Picture 2">
            <a:extLst>
              <a:ext uri="{FF2B5EF4-FFF2-40B4-BE49-F238E27FC236}">
                <a16:creationId xmlns:a16="http://schemas.microsoft.com/office/drawing/2014/main" id="{06FDDAAA-87A2-9C42-9FF4-FC1A05A7E0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5661" y="1276094"/>
            <a:ext cx="5252677" cy="3819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1004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Title 1">
            <a:extLst>
              <a:ext uri="{FF2B5EF4-FFF2-40B4-BE49-F238E27FC236}">
                <a16:creationId xmlns:a16="http://schemas.microsoft.com/office/drawing/2014/main" id="{E5327C0D-FD81-0E4B-8C34-FE5FADB6934D}"/>
              </a:ext>
            </a:extLst>
          </p:cNvPr>
          <p:cNvSpPr>
            <a:spLocks noGrp="1"/>
          </p:cNvSpPr>
          <p:nvPr>
            <p:ph type="title"/>
          </p:nvPr>
        </p:nvSpPr>
        <p:spPr>
          <a:xfrm>
            <a:off x="241738" y="1286605"/>
            <a:ext cx="8760373" cy="857250"/>
          </a:xfrm>
        </p:spPr>
        <p:txBody>
          <a:bodyPr>
            <a:normAutofit fontScale="90000"/>
          </a:bodyPr>
          <a:lstStyle/>
          <a:p>
            <a:r>
              <a:rPr lang="sl-SI" altLang="en-US" b="1" dirty="0"/>
              <a:t>Sequencing of restructuring </a:t>
            </a:r>
            <a:br>
              <a:rPr lang="sl-SI" altLang="en-US" b="1" dirty="0"/>
            </a:br>
            <a:r>
              <a:rPr lang="sl-SI" altLang="en-US" b="1" dirty="0"/>
              <a:t>efforts in Slovenia</a:t>
            </a:r>
            <a:endParaRPr lang="en-US" altLang="en-US" b="1" dirty="0"/>
          </a:p>
        </p:txBody>
      </p:sp>
      <p:sp>
        <p:nvSpPr>
          <p:cNvPr id="166915" name="Content Placeholder 2">
            <a:extLst>
              <a:ext uri="{FF2B5EF4-FFF2-40B4-BE49-F238E27FC236}">
                <a16:creationId xmlns:a16="http://schemas.microsoft.com/office/drawing/2014/main" id="{A4E07C2A-770C-5F48-8470-289C931B8819}"/>
              </a:ext>
            </a:extLst>
          </p:cNvPr>
          <p:cNvSpPr>
            <a:spLocks noGrp="1"/>
          </p:cNvSpPr>
          <p:nvPr>
            <p:ph idx="1"/>
          </p:nvPr>
        </p:nvSpPr>
        <p:spPr>
          <a:xfrm>
            <a:off x="1279026" y="2009552"/>
            <a:ext cx="7497112" cy="3679946"/>
          </a:xfrm>
        </p:spPr>
        <p:txBody>
          <a:bodyPr/>
          <a:lstStyle/>
          <a:p>
            <a:pPr marL="233309" indent="-233309">
              <a:buFont typeface="Arial" panose="020B0604020202020204" pitchFamily="34" charset="0"/>
              <a:buChar char="•"/>
              <a:defRPr/>
            </a:pPr>
            <a:endParaRPr lang="sl-SI" altLang="en-US" sz="1633" dirty="0"/>
          </a:p>
          <a:p>
            <a:pPr marL="233309" indent="-233309">
              <a:buFont typeface="Arial" panose="020B0604020202020204" pitchFamily="34" charset="0"/>
              <a:buChar char="•"/>
              <a:defRPr/>
            </a:pPr>
            <a:r>
              <a:rPr lang="en-US" altLang="en-US" sz="1633" dirty="0"/>
              <a:t>State aid for banks after „Bail in“ of qualified investors:</a:t>
            </a:r>
          </a:p>
          <a:p>
            <a:pPr marL="271114" lvl="1" indent="0">
              <a:defRPr/>
            </a:pPr>
            <a:r>
              <a:rPr lang="sl-SI" altLang="en-US" sz="1633" dirty="0"/>
              <a:t>		</a:t>
            </a:r>
            <a:r>
              <a:rPr lang="en-US" altLang="en-US" sz="1633" dirty="0"/>
              <a:t>Transfer of NPLs to national Bad Bank (BAMC)</a:t>
            </a:r>
          </a:p>
          <a:p>
            <a:pPr marL="271114" lvl="1" indent="0">
              <a:defRPr/>
            </a:pPr>
            <a:r>
              <a:rPr lang="sl-SI" altLang="en-US" sz="1633" dirty="0"/>
              <a:t>		</a:t>
            </a:r>
            <a:r>
              <a:rPr lang="en-US" altLang="en-US" sz="1633" dirty="0"/>
              <a:t>State recapitalization of large banks</a:t>
            </a:r>
          </a:p>
          <a:p>
            <a:pPr lvl="1" indent="-228989">
              <a:buFont typeface="Arial" charset="0"/>
              <a:buChar char="•"/>
              <a:defRPr/>
            </a:pPr>
            <a:endParaRPr lang="en-US" altLang="en-US" sz="1633" dirty="0"/>
          </a:p>
          <a:p>
            <a:pPr marL="233309" lvl="1" indent="-233309">
              <a:buFont typeface="Arial" panose="020B0604020202020204" pitchFamily="34" charset="0"/>
              <a:buChar char="•"/>
              <a:defRPr/>
            </a:pPr>
            <a:r>
              <a:rPr lang="en-US" altLang="en-US" sz="1633" dirty="0"/>
              <a:t>State financing of banking rescue w/o troika: </a:t>
            </a:r>
          </a:p>
          <a:p>
            <a:pPr marL="0" lvl="1" indent="0">
              <a:defRPr/>
            </a:pPr>
            <a:r>
              <a:rPr lang="en-US" altLang="en-US" sz="1633" dirty="0"/>
              <a:t>				(debt/GDP from 25% to 80%)</a:t>
            </a:r>
          </a:p>
          <a:p>
            <a:pPr marL="0" lvl="1" indent="0">
              <a:defRPr/>
            </a:pPr>
            <a:r>
              <a:rPr lang="en-US" altLang="en-US" sz="1633" dirty="0"/>
              <a:t> </a:t>
            </a:r>
          </a:p>
          <a:p>
            <a:pPr marL="233309" lvl="1" indent="-233309">
              <a:buFont typeface="Arial" panose="020B0604020202020204" pitchFamily="34" charset="0"/>
              <a:buChar char="•"/>
              <a:defRPr/>
            </a:pPr>
            <a:r>
              <a:rPr lang="en-US" altLang="en-US" sz="1633" dirty="0"/>
              <a:t>Active management of NPLs  and  deleveraging of the corporate sector as a precondition for economic  growth</a:t>
            </a:r>
          </a:p>
          <a:p>
            <a:pPr>
              <a:defRPr/>
            </a:pPr>
            <a:endParaRPr lang="en-US" altLang="en-US" sz="1905" dirty="0"/>
          </a:p>
          <a:p>
            <a:pPr>
              <a:defRPr/>
            </a:pPr>
            <a:endParaRPr lang="sl-SI" altLang="en-US" dirty="0"/>
          </a:p>
          <a:p>
            <a:pPr>
              <a:defRPr/>
            </a:pPr>
            <a:endParaRPr lang="en-US" altLang="en-US" dirty="0"/>
          </a:p>
        </p:txBody>
      </p:sp>
    </p:spTree>
    <p:extLst>
      <p:ext uri="{BB962C8B-B14F-4D97-AF65-F5344CB8AC3E}">
        <p14:creationId xmlns:p14="http://schemas.microsoft.com/office/powerpoint/2010/main" val="3967952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Title 1">
            <a:extLst>
              <a:ext uri="{FF2B5EF4-FFF2-40B4-BE49-F238E27FC236}">
                <a16:creationId xmlns:a16="http://schemas.microsoft.com/office/drawing/2014/main" id="{FE7B1DDC-AC88-9C40-87A6-256631180DCA}"/>
              </a:ext>
            </a:extLst>
          </p:cNvPr>
          <p:cNvSpPr>
            <a:spLocks noGrp="1"/>
          </p:cNvSpPr>
          <p:nvPr>
            <p:ph type="title"/>
          </p:nvPr>
        </p:nvSpPr>
        <p:spPr>
          <a:xfrm>
            <a:off x="1485036" y="1621087"/>
            <a:ext cx="4920997" cy="784162"/>
          </a:xfrm>
        </p:spPr>
        <p:txBody>
          <a:bodyPr/>
          <a:lstStyle/>
          <a:p>
            <a:r>
              <a:rPr lang="sl-SI" altLang="en-US" sz="1905" b="1" dirty="0"/>
              <a:t>Three pillars:</a:t>
            </a:r>
            <a:br>
              <a:rPr lang="sl-SI" altLang="en-US" sz="1905" b="1" dirty="0"/>
            </a:br>
            <a:endParaRPr lang="en-US" altLang="en-US" sz="1905" b="1" dirty="0"/>
          </a:p>
        </p:txBody>
      </p:sp>
      <p:sp>
        <p:nvSpPr>
          <p:cNvPr id="3075" name="Content Placeholder 2">
            <a:extLst>
              <a:ext uri="{FF2B5EF4-FFF2-40B4-BE49-F238E27FC236}">
                <a16:creationId xmlns:a16="http://schemas.microsoft.com/office/drawing/2014/main" id="{4A7F0DA9-CF77-1B4D-823A-14EA5DC59BD4}"/>
              </a:ext>
            </a:extLst>
          </p:cNvPr>
          <p:cNvSpPr>
            <a:spLocks noGrp="1"/>
          </p:cNvSpPr>
          <p:nvPr>
            <p:ph idx="1"/>
          </p:nvPr>
        </p:nvSpPr>
        <p:spPr>
          <a:xfrm>
            <a:off x="1436431" y="2405249"/>
            <a:ext cx="6169608" cy="3729632"/>
          </a:xfrm>
        </p:spPr>
        <p:txBody>
          <a:bodyPr/>
          <a:lstStyle/>
          <a:p>
            <a:pPr marL="309085" indent="-309085" defTabSz="303718">
              <a:buFontTx/>
              <a:buChar char="-"/>
              <a:defRPr/>
            </a:pPr>
            <a:endParaRPr lang="sl-SI" sz="1633" dirty="0"/>
          </a:p>
          <a:p>
            <a:pPr marL="309085" indent="-309085" defTabSz="303718">
              <a:buFontTx/>
              <a:buChar char="-"/>
              <a:defRPr/>
            </a:pPr>
            <a:endParaRPr lang="sl-SI" sz="1633" dirty="0"/>
          </a:p>
          <a:p>
            <a:pPr marL="311079" indent="-311079" defTabSz="303718">
              <a:buFont typeface="Arial" panose="020B0604020202020204" pitchFamily="34" charset="0"/>
              <a:buChar char="•"/>
              <a:defRPr/>
            </a:pPr>
            <a:r>
              <a:rPr lang="sl-SI" sz="1905" dirty="0"/>
              <a:t>B</a:t>
            </a:r>
            <a:r>
              <a:rPr lang="en-US" sz="1905" dirty="0"/>
              <a:t>ad bank</a:t>
            </a:r>
            <a:r>
              <a:rPr lang="sl-SI" sz="1905" dirty="0"/>
              <a:t> </a:t>
            </a:r>
            <a:r>
              <a:rPr lang="en-US" sz="1905" dirty="0"/>
              <a:t>approach to bank re</a:t>
            </a:r>
            <a:r>
              <a:rPr lang="sl-SI" sz="1905" dirty="0" err="1"/>
              <a:t>structuring</a:t>
            </a:r>
            <a:endParaRPr lang="sl-SI" sz="1905" dirty="0"/>
          </a:p>
          <a:p>
            <a:pPr marL="311079" indent="-311079" defTabSz="303718">
              <a:buFont typeface="Arial" panose="020B0604020202020204" pitchFamily="34" charset="0"/>
              <a:buChar char="•"/>
              <a:defRPr/>
            </a:pPr>
            <a:r>
              <a:rPr lang="sl-SI" sz="1905" dirty="0"/>
              <a:t>Restructuring </a:t>
            </a:r>
            <a:r>
              <a:rPr lang="sl-SI" sz="1905" dirty="0" err="1"/>
              <a:t>of</a:t>
            </a:r>
            <a:r>
              <a:rPr lang="sl-SI" sz="1905" dirty="0"/>
              <a:t> </a:t>
            </a:r>
            <a:r>
              <a:rPr lang="en-US" sz="1905" dirty="0"/>
              <a:t>the corporate</a:t>
            </a:r>
            <a:r>
              <a:rPr lang="sl-SI" sz="1905" dirty="0"/>
              <a:t>s </a:t>
            </a:r>
            <a:r>
              <a:rPr lang="sl-SI" sz="1905" dirty="0" err="1"/>
              <a:t>by</a:t>
            </a:r>
            <a:r>
              <a:rPr lang="sl-SI" sz="1905" dirty="0"/>
              <a:t> </a:t>
            </a:r>
            <a:r>
              <a:rPr lang="sl-SI" sz="1905" dirty="0" err="1"/>
              <a:t>creditors</a:t>
            </a:r>
            <a:r>
              <a:rPr lang="en-US" sz="1905" dirty="0"/>
              <a:t> </a:t>
            </a:r>
            <a:endParaRPr lang="sl-SI" sz="1905" dirty="0"/>
          </a:p>
          <a:p>
            <a:pPr marL="311079" indent="-311079" defTabSz="303718">
              <a:buFont typeface="Arial" panose="020B0604020202020204" pitchFamily="34" charset="0"/>
              <a:buChar char="•"/>
              <a:defRPr/>
            </a:pPr>
            <a:r>
              <a:rPr lang="sl-SI" sz="1905" dirty="0"/>
              <a:t>Restructuring </a:t>
            </a:r>
            <a:r>
              <a:rPr lang="sl-SI" sz="1905" dirty="0" err="1"/>
              <a:t>of</a:t>
            </a:r>
            <a:r>
              <a:rPr lang="sl-SI" sz="1905" dirty="0"/>
              <a:t> </a:t>
            </a:r>
            <a:r>
              <a:rPr lang="sl-SI" sz="1905" dirty="0" err="1"/>
              <a:t>the</a:t>
            </a:r>
            <a:r>
              <a:rPr lang="sl-SI" sz="1905" dirty="0"/>
              <a:t> </a:t>
            </a:r>
            <a:r>
              <a:rPr lang="sl-SI" sz="1905" dirty="0" err="1"/>
              <a:t>state</a:t>
            </a:r>
            <a:r>
              <a:rPr lang="sl-SI" sz="1905" dirty="0"/>
              <a:t> </a:t>
            </a:r>
            <a:r>
              <a:rPr lang="sl-SI" sz="1905" dirty="0" err="1"/>
              <a:t>sector</a:t>
            </a:r>
            <a:r>
              <a:rPr lang="sl-SI" sz="1905" dirty="0"/>
              <a:t>:</a:t>
            </a:r>
          </a:p>
          <a:p>
            <a:pPr marL="0" indent="0" defTabSz="303718">
              <a:defRPr/>
            </a:pPr>
            <a:r>
              <a:rPr lang="sl-SI" sz="1905" dirty="0"/>
              <a:t>		</a:t>
            </a:r>
            <a:r>
              <a:rPr lang="sl-SI" sz="1905" dirty="0" err="1"/>
              <a:t>privatization</a:t>
            </a:r>
            <a:r>
              <a:rPr lang="sl-SI" sz="1905" dirty="0"/>
              <a:t> and </a:t>
            </a:r>
            <a:r>
              <a:rPr lang="sl-SI" sz="1905" dirty="0" err="1"/>
              <a:t>fiscal</a:t>
            </a:r>
            <a:r>
              <a:rPr lang="sl-SI" sz="1905" dirty="0"/>
              <a:t> </a:t>
            </a:r>
            <a:r>
              <a:rPr lang="sl-SI" sz="1905" dirty="0" err="1"/>
              <a:t>consolidation</a:t>
            </a:r>
            <a:endParaRPr lang="sl-SI" sz="1905" dirty="0"/>
          </a:p>
        </p:txBody>
      </p:sp>
    </p:spTree>
    <p:extLst>
      <p:ext uri="{BB962C8B-B14F-4D97-AF65-F5344CB8AC3E}">
        <p14:creationId xmlns:p14="http://schemas.microsoft.com/office/powerpoint/2010/main" val="1440319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Title 1">
            <a:extLst>
              <a:ext uri="{FF2B5EF4-FFF2-40B4-BE49-F238E27FC236}">
                <a16:creationId xmlns:a16="http://schemas.microsoft.com/office/drawing/2014/main" id="{86A8C334-4B43-C946-9559-82421F487145}"/>
              </a:ext>
            </a:extLst>
          </p:cNvPr>
          <p:cNvSpPr>
            <a:spLocks noGrp="1"/>
          </p:cNvSpPr>
          <p:nvPr>
            <p:ph type="title"/>
          </p:nvPr>
        </p:nvSpPr>
        <p:spPr/>
        <p:txBody>
          <a:bodyPr>
            <a:normAutofit fontScale="90000"/>
          </a:bodyPr>
          <a:lstStyle/>
          <a:p>
            <a:r>
              <a:rPr lang="en-US" altLang="en-US" b="1" dirty="0"/>
              <a:t>Institutional framework for </a:t>
            </a:r>
            <a:r>
              <a:rPr lang="sl-SI" altLang="en-US" b="1" dirty="0"/>
              <a:t>corporate </a:t>
            </a:r>
            <a:r>
              <a:rPr lang="en-US" altLang="en-US" b="1" dirty="0"/>
              <a:t>workouts</a:t>
            </a:r>
            <a:r>
              <a:rPr lang="sl-SI" altLang="en-US" b="1" dirty="0"/>
              <a:t> in the financial crisis</a:t>
            </a:r>
            <a:endParaRPr lang="en-US" altLang="en-US" b="1" dirty="0"/>
          </a:p>
        </p:txBody>
      </p:sp>
      <p:sp>
        <p:nvSpPr>
          <p:cNvPr id="14339" name="Content Placeholder 2">
            <a:extLst>
              <a:ext uri="{FF2B5EF4-FFF2-40B4-BE49-F238E27FC236}">
                <a16:creationId xmlns:a16="http://schemas.microsoft.com/office/drawing/2014/main" id="{255442F1-E184-184E-9A5A-96958629CD1E}"/>
              </a:ext>
            </a:extLst>
          </p:cNvPr>
          <p:cNvSpPr>
            <a:spLocks noGrp="1"/>
          </p:cNvSpPr>
          <p:nvPr>
            <p:ph idx="1"/>
          </p:nvPr>
        </p:nvSpPr>
        <p:spPr>
          <a:xfrm>
            <a:off x="1467962" y="2284607"/>
            <a:ext cx="6467348" cy="2858893"/>
          </a:xfrm>
        </p:spPr>
        <p:txBody>
          <a:bodyPr>
            <a:normAutofit lnSpcReduction="10000"/>
          </a:bodyPr>
          <a:lstStyle/>
          <a:p>
            <a:pPr marL="233309" indent="-233309" defTabSz="305234">
              <a:buFont typeface="Arial" panose="020B0604020202020204" pitchFamily="34" charset="0"/>
              <a:buChar char="•"/>
              <a:defRPr/>
            </a:pPr>
            <a:r>
              <a:rPr lang="en-US" sz="1633" dirty="0"/>
              <a:t>Systemic insolvency</a:t>
            </a:r>
            <a:r>
              <a:rPr lang="sl-SI" sz="1633" dirty="0"/>
              <a:t>: </a:t>
            </a:r>
            <a:r>
              <a:rPr lang="en-US" sz="1633" dirty="0"/>
              <a:t> out of court restructuring </a:t>
            </a:r>
            <a:r>
              <a:rPr lang="sl-SI" sz="1633" dirty="0"/>
              <a:t>!!</a:t>
            </a:r>
            <a:endParaRPr lang="en-US" sz="1633" dirty="0"/>
          </a:p>
          <a:p>
            <a:pPr marL="233309" indent="-233309" defTabSz="305234">
              <a:buFont typeface="Arial" panose="020B0604020202020204" pitchFamily="34" charset="0"/>
              <a:buChar char="•"/>
              <a:defRPr/>
            </a:pPr>
            <a:r>
              <a:rPr lang="en-US" sz="1633" dirty="0"/>
              <a:t>Formal insolvency regime is the benchmark:</a:t>
            </a:r>
          </a:p>
          <a:p>
            <a:pPr marL="505503" lvl="1" indent="-233309" defTabSz="305234">
              <a:buFont typeface="Arial" panose="020B0604020202020204" pitchFamily="34" charset="0"/>
              <a:buChar char="•"/>
              <a:defRPr/>
            </a:pPr>
            <a:r>
              <a:rPr lang="en-US" sz="1633" dirty="0"/>
              <a:t>Compulsory Consolidation (CC): going concern and  NCWR</a:t>
            </a:r>
          </a:p>
          <a:p>
            <a:pPr marL="505503" lvl="1" indent="-233309" defTabSz="305234">
              <a:buFont typeface="Arial" panose="020B0604020202020204" pitchFamily="34" charset="0"/>
              <a:buChar char="•"/>
              <a:defRPr/>
            </a:pPr>
            <a:r>
              <a:rPr lang="en-US" sz="1633" dirty="0"/>
              <a:t>Bankruptcy and APR</a:t>
            </a:r>
          </a:p>
          <a:p>
            <a:pPr marL="233309" indent="-233309" defTabSz="305234">
              <a:buFont typeface="Arial" panose="020B0604020202020204" pitchFamily="34" charset="0"/>
              <a:buChar char="•"/>
              <a:defRPr/>
            </a:pPr>
            <a:r>
              <a:rPr lang="en-US" sz="1633" dirty="0"/>
              <a:t>Two „fake“ assumptions in CC for the systemic crisis:</a:t>
            </a:r>
          </a:p>
          <a:p>
            <a:pPr marL="505503" lvl="1" indent="-233309" defTabSz="305234">
              <a:buFont typeface="Arial" panose="020B0604020202020204" pitchFamily="34" charset="0"/>
              <a:buChar char="•"/>
              <a:defRPr/>
            </a:pPr>
            <a:r>
              <a:rPr lang="en-US" sz="1633" dirty="0"/>
              <a:t>Secured creditors can be repaid from collaterals </a:t>
            </a:r>
          </a:p>
          <a:p>
            <a:pPr marL="272194" lvl="1" indent="0" defTabSz="305234">
              <a:defRPr/>
            </a:pPr>
            <a:r>
              <a:rPr lang="en-US" sz="1633" dirty="0"/>
              <a:t>		(illusions of the bankers!!)</a:t>
            </a:r>
          </a:p>
          <a:p>
            <a:pPr marL="505503" lvl="1" indent="-233309" defTabSz="305234">
              <a:buFont typeface="Arial" panose="020B0604020202020204" pitchFamily="34" charset="0"/>
              <a:buChar char="•"/>
              <a:defRPr/>
            </a:pPr>
            <a:r>
              <a:rPr lang="en-US" sz="1633" dirty="0"/>
              <a:t>Value of equity is still positive </a:t>
            </a:r>
          </a:p>
          <a:p>
            <a:pPr marL="272194" lvl="1" indent="0" defTabSz="305234">
              <a:defRPr/>
            </a:pPr>
            <a:r>
              <a:rPr lang="en-US" sz="1633" dirty="0"/>
              <a:t>		(illusion of the owners-managers !!) </a:t>
            </a:r>
          </a:p>
          <a:p>
            <a:pPr marL="233309" indent="-233309" defTabSz="305234">
              <a:buFont typeface="Arial" panose="020B0604020202020204" pitchFamily="34" charset="0"/>
              <a:buChar char="•"/>
              <a:defRPr/>
            </a:pPr>
            <a:r>
              <a:rPr lang="en-US" sz="1633" dirty="0"/>
              <a:t>Solution: virtual bankruptcy approach in CC</a:t>
            </a:r>
          </a:p>
          <a:p>
            <a:pPr marL="232971" indent="-232971" defTabSz="305234">
              <a:defRPr/>
            </a:pPr>
            <a:endParaRPr lang="en-US" dirty="0"/>
          </a:p>
          <a:p>
            <a:pPr marL="232971" indent="-232971" defTabSz="305234">
              <a:defRPr/>
            </a:pPr>
            <a:endParaRPr lang="en-US" dirty="0"/>
          </a:p>
          <a:p>
            <a:pPr marL="232971" indent="-232971" defTabSz="305234">
              <a:defRPr/>
            </a:pPr>
            <a:endParaRPr lang="en-US" dirty="0"/>
          </a:p>
        </p:txBody>
      </p:sp>
    </p:spTree>
    <p:extLst>
      <p:ext uri="{BB962C8B-B14F-4D97-AF65-F5344CB8AC3E}">
        <p14:creationId xmlns:p14="http://schemas.microsoft.com/office/powerpoint/2010/main" val="739459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Title 1">
            <a:extLst>
              <a:ext uri="{FF2B5EF4-FFF2-40B4-BE49-F238E27FC236}">
                <a16:creationId xmlns:a16="http://schemas.microsoft.com/office/drawing/2014/main" id="{A09F4B30-53AF-9046-98B1-A19F837A471D}"/>
              </a:ext>
            </a:extLst>
          </p:cNvPr>
          <p:cNvSpPr>
            <a:spLocks noGrp="1"/>
          </p:cNvSpPr>
          <p:nvPr>
            <p:ph type="title"/>
          </p:nvPr>
        </p:nvSpPr>
        <p:spPr/>
        <p:txBody>
          <a:bodyPr>
            <a:normAutofit fontScale="90000"/>
          </a:bodyPr>
          <a:lstStyle/>
          <a:p>
            <a:r>
              <a:rPr lang="sl-SI" altLang="en-US" b="1" dirty="0"/>
              <a:t>Modernizing and adjusting </a:t>
            </a:r>
            <a:br>
              <a:rPr lang="sl-SI" altLang="en-US" b="1" dirty="0"/>
            </a:br>
            <a:r>
              <a:rPr lang="sl-SI" altLang="en-US" b="1" dirty="0"/>
              <a:t>the insolvency law (1)</a:t>
            </a:r>
            <a:endParaRPr lang="en-US" altLang="en-US" b="1" dirty="0"/>
          </a:p>
        </p:txBody>
      </p:sp>
      <p:sp>
        <p:nvSpPr>
          <p:cNvPr id="3" name="Content Placeholder 2">
            <a:extLst>
              <a:ext uri="{FF2B5EF4-FFF2-40B4-BE49-F238E27FC236}">
                <a16:creationId xmlns:a16="http://schemas.microsoft.com/office/drawing/2014/main" id="{EBE5EEA1-C546-C345-9741-AE442026C42C}"/>
              </a:ext>
            </a:extLst>
          </p:cNvPr>
          <p:cNvSpPr>
            <a:spLocks noGrp="1"/>
          </p:cNvSpPr>
          <p:nvPr>
            <p:ph idx="1"/>
          </p:nvPr>
        </p:nvSpPr>
        <p:spPr>
          <a:xfrm>
            <a:off x="994891" y="2356411"/>
            <a:ext cx="7154218" cy="3484446"/>
          </a:xfrm>
        </p:spPr>
        <p:txBody>
          <a:bodyPr/>
          <a:lstStyle/>
          <a:p>
            <a:pPr marL="233309" indent="-233309" defTabSz="303277">
              <a:buFont typeface="Arial" panose="020B0604020202020204" pitchFamily="34" charset="0"/>
              <a:buChar char="•"/>
              <a:defRPr/>
            </a:pPr>
            <a:r>
              <a:rPr lang="en-US" sz="1633" dirty="0"/>
              <a:t>More powers to creditors: start and lead the CC process </a:t>
            </a:r>
          </a:p>
          <a:p>
            <a:pPr marL="233309" indent="-233309" defTabSz="303277">
              <a:buFont typeface="Arial" panose="020B0604020202020204" pitchFamily="34" charset="0"/>
              <a:buChar char="•"/>
              <a:defRPr/>
            </a:pPr>
            <a:r>
              <a:rPr lang="en-US" sz="1633" b="1" dirty="0"/>
              <a:t>100% write-offs for shareholders in CC</a:t>
            </a:r>
          </a:p>
          <a:p>
            <a:pPr marL="504423" lvl="1" indent="-233309" defTabSz="303277">
              <a:buFont typeface="Arial" panose="020B0604020202020204" pitchFamily="34" charset="0"/>
              <a:buChar char="•"/>
              <a:defRPr/>
            </a:pPr>
            <a:r>
              <a:rPr lang="en-US" sz="1633" dirty="0"/>
              <a:t>APR rule based pay-offs in CC: 	nothing for owners if net  liquidation value of assets negative</a:t>
            </a:r>
          </a:p>
          <a:p>
            <a:pPr marL="233309" indent="-233309" defTabSz="303277">
              <a:buFont typeface="Arial" panose="020B0604020202020204" pitchFamily="34" charset="0"/>
              <a:buChar char="•"/>
              <a:defRPr/>
            </a:pPr>
            <a:r>
              <a:rPr lang="en-US" sz="1633" b="1" dirty="0"/>
              <a:t>Haircuts for secured creditors in CC</a:t>
            </a:r>
          </a:p>
          <a:p>
            <a:pPr marL="504423" lvl="1" indent="-233309" defTabSz="303277">
              <a:buFont typeface="Arial" panose="020B0604020202020204" pitchFamily="34" charset="0"/>
              <a:buChar char="•"/>
              <a:defRPr/>
            </a:pPr>
            <a:r>
              <a:rPr lang="en-US" sz="1633" dirty="0"/>
              <a:t>Inclusion of secured creditors in CC and adequate compensation (split of claims into secured and non-secured part)</a:t>
            </a:r>
          </a:p>
          <a:p>
            <a:pPr marL="233309" indent="-233309" defTabSz="303277">
              <a:buFont typeface="Arial" panose="020B0604020202020204" pitchFamily="34" charset="0"/>
              <a:buChar char="•"/>
              <a:defRPr/>
            </a:pPr>
            <a:r>
              <a:rPr lang="en-US" sz="1633" dirty="0"/>
              <a:t>Pooling of collateral</a:t>
            </a:r>
          </a:p>
          <a:p>
            <a:pPr marL="233309" indent="-233309" defTabSz="303277">
              <a:buFont typeface="Arial" panose="020B0604020202020204" pitchFamily="34" charset="0"/>
              <a:buChar char="•"/>
              <a:defRPr/>
            </a:pPr>
            <a:r>
              <a:rPr lang="en-US" sz="1633" dirty="0"/>
              <a:t>CC only for financial creditors and shareholders, not for commercial creditors</a:t>
            </a:r>
          </a:p>
          <a:p>
            <a:pPr marL="308636" indent="-308636" defTabSz="303277">
              <a:buFontTx/>
              <a:buChar char="-"/>
              <a:defRPr/>
            </a:pPr>
            <a:endParaRPr lang="en-US" sz="1361" dirty="0"/>
          </a:p>
          <a:p>
            <a:pPr marL="308636" indent="-308636" defTabSz="303277">
              <a:buFontTx/>
              <a:buChar char="-"/>
              <a:defRPr/>
            </a:pPr>
            <a:endParaRPr lang="en-US" sz="1361" dirty="0"/>
          </a:p>
          <a:p>
            <a:pPr marL="308636" indent="-308636" defTabSz="303277">
              <a:buFontTx/>
              <a:buChar char="-"/>
              <a:defRPr/>
            </a:pPr>
            <a:endParaRPr lang="sl-SI" dirty="0"/>
          </a:p>
          <a:p>
            <a:pPr marL="231480" indent="-231480" defTabSz="303277">
              <a:defRPr/>
            </a:pPr>
            <a:endParaRPr lang="en-US" dirty="0"/>
          </a:p>
        </p:txBody>
      </p:sp>
    </p:spTree>
    <p:extLst>
      <p:ext uri="{BB962C8B-B14F-4D97-AF65-F5344CB8AC3E}">
        <p14:creationId xmlns:p14="http://schemas.microsoft.com/office/powerpoint/2010/main" val="1552151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Title 1">
            <a:extLst>
              <a:ext uri="{FF2B5EF4-FFF2-40B4-BE49-F238E27FC236}">
                <a16:creationId xmlns:a16="http://schemas.microsoft.com/office/drawing/2014/main" id="{4DB98697-3B6F-D347-9918-B0B7873BD524}"/>
              </a:ext>
            </a:extLst>
          </p:cNvPr>
          <p:cNvSpPr>
            <a:spLocks noGrp="1"/>
          </p:cNvSpPr>
          <p:nvPr>
            <p:ph type="title"/>
          </p:nvPr>
        </p:nvSpPr>
        <p:spPr/>
        <p:txBody>
          <a:bodyPr>
            <a:normAutofit fontScale="90000"/>
          </a:bodyPr>
          <a:lstStyle/>
          <a:p>
            <a:r>
              <a:rPr lang="sl-SI" altLang="en-US" b="1" dirty="0"/>
              <a:t>Modernizing and adjusting </a:t>
            </a:r>
            <a:br>
              <a:rPr lang="sl-SI" altLang="en-US" b="1" dirty="0"/>
            </a:br>
            <a:r>
              <a:rPr lang="sl-SI" altLang="en-US" b="1" dirty="0"/>
              <a:t>the insolvency law (2)</a:t>
            </a:r>
            <a:endParaRPr lang="en-US" altLang="en-US" b="1" dirty="0"/>
          </a:p>
        </p:txBody>
      </p:sp>
      <p:sp>
        <p:nvSpPr>
          <p:cNvPr id="3" name="Content Placeholder 2">
            <a:extLst>
              <a:ext uri="{FF2B5EF4-FFF2-40B4-BE49-F238E27FC236}">
                <a16:creationId xmlns:a16="http://schemas.microsoft.com/office/drawing/2014/main" id="{F2822F6C-3A76-5B46-9AF6-80AA1B51D827}"/>
              </a:ext>
            </a:extLst>
          </p:cNvPr>
          <p:cNvSpPr>
            <a:spLocks noGrp="1"/>
          </p:cNvSpPr>
          <p:nvPr>
            <p:ph idx="1"/>
          </p:nvPr>
        </p:nvSpPr>
        <p:spPr>
          <a:xfrm>
            <a:off x="572814" y="2571750"/>
            <a:ext cx="8229600" cy="2363516"/>
          </a:xfrm>
        </p:spPr>
        <p:txBody>
          <a:bodyPr>
            <a:normAutofit fontScale="92500"/>
          </a:bodyPr>
          <a:lstStyle/>
          <a:p>
            <a:pPr marL="233309" indent="-233309" defTabSz="303277">
              <a:buFont typeface="Arial" panose="020B0604020202020204" pitchFamily="34" charset="0"/>
              <a:buChar char="•"/>
              <a:defRPr/>
            </a:pPr>
            <a:r>
              <a:rPr lang="en-US" sz="1633" dirty="0"/>
              <a:t>Spin offs to Good Co. and liquidation of Bad Co.</a:t>
            </a:r>
          </a:p>
          <a:p>
            <a:pPr marL="233309" indent="-233309" defTabSz="303277">
              <a:buFont typeface="Arial" panose="020B0604020202020204" pitchFamily="34" charset="0"/>
              <a:buChar char="•"/>
              <a:defRPr/>
            </a:pPr>
            <a:r>
              <a:rPr lang="en-US" sz="1633" dirty="0"/>
              <a:t>Pre-bankruptcy (preventive) procedure for large firms and financial creditors</a:t>
            </a:r>
            <a:endParaRPr lang="sl-SI" sz="1633" dirty="0"/>
          </a:p>
          <a:p>
            <a:pPr marL="233309" indent="-233309" defTabSz="303277">
              <a:buFont typeface="Arial" panose="020B0604020202020204" pitchFamily="34" charset="0"/>
              <a:buChar char="•"/>
              <a:defRPr/>
            </a:pPr>
            <a:r>
              <a:rPr lang="sl-SI" sz="1633" dirty="0" err="1"/>
              <a:t>Simplified</a:t>
            </a:r>
            <a:r>
              <a:rPr lang="sl-SI" sz="1633" dirty="0"/>
              <a:t> CC </a:t>
            </a:r>
            <a:r>
              <a:rPr lang="sl-SI" sz="1633" dirty="0" err="1"/>
              <a:t>for</a:t>
            </a:r>
            <a:r>
              <a:rPr lang="sl-SI" sz="1633" dirty="0"/>
              <a:t> </a:t>
            </a:r>
            <a:r>
              <a:rPr lang="sl-SI" sz="1633" dirty="0" err="1"/>
              <a:t>SMEs</a:t>
            </a:r>
            <a:endParaRPr lang="en-US" sz="1633" dirty="0"/>
          </a:p>
          <a:p>
            <a:pPr marL="0" indent="0" defTabSz="303277">
              <a:defRPr/>
            </a:pPr>
            <a:r>
              <a:rPr lang="en-US" sz="1633" b="1" dirty="0"/>
              <a:t>Issues:</a:t>
            </a:r>
          </a:p>
          <a:p>
            <a:pPr marL="504423" lvl="1" indent="-233309" defTabSz="303277">
              <a:buFont typeface="Arial" panose="020B0604020202020204" pitchFamily="34" charset="0"/>
              <a:buChar char="•"/>
              <a:defRPr/>
            </a:pPr>
            <a:r>
              <a:rPr lang="en-US" sz="1633" dirty="0"/>
              <a:t>Limited capacity of courts and insolvency administrators??</a:t>
            </a:r>
          </a:p>
          <a:p>
            <a:pPr marL="504423" lvl="1" indent="-233309" defTabSz="303277">
              <a:buFont typeface="Arial" panose="020B0604020202020204" pitchFamily="34" charset="0"/>
              <a:buChar char="•"/>
              <a:defRPr/>
            </a:pPr>
            <a:r>
              <a:rPr lang="en-US" sz="1633" dirty="0"/>
              <a:t>Complexity of the rules ??</a:t>
            </a:r>
          </a:p>
          <a:p>
            <a:pPr marL="504423" lvl="1" indent="-233309" defTabSz="303277">
              <a:buFont typeface="Arial" panose="020B0604020202020204" pitchFamily="34" charset="0"/>
              <a:buChar char="•"/>
              <a:defRPr/>
            </a:pPr>
            <a:r>
              <a:rPr lang="en-US" sz="1633" dirty="0"/>
              <a:t>Can bank creditors play the active role in CC ??</a:t>
            </a:r>
          </a:p>
          <a:p>
            <a:pPr marL="504423" lvl="1" indent="-233309" defTabSz="303277">
              <a:buFont typeface="Arial" panose="020B0604020202020204" pitchFamily="34" charset="0"/>
              <a:buChar char="•"/>
              <a:defRPr/>
            </a:pPr>
            <a:r>
              <a:rPr lang="en-US" sz="1633" dirty="0" err="1"/>
              <a:t>NewCC</a:t>
            </a:r>
            <a:r>
              <a:rPr lang="sl-SI" sz="1633" dirty="0"/>
              <a:t> </a:t>
            </a:r>
            <a:r>
              <a:rPr lang="sl-SI" sz="1633" dirty="0" err="1"/>
              <a:t>for</a:t>
            </a:r>
            <a:r>
              <a:rPr lang="sl-SI" sz="1633" dirty="0"/>
              <a:t> </a:t>
            </a:r>
            <a:r>
              <a:rPr lang="sl-SI" sz="1633" dirty="0" err="1"/>
              <a:t>medium</a:t>
            </a:r>
            <a:r>
              <a:rPr lang="sl-SI" sz="1633" dirty="0"/>
              <a:t> and </a:t>
            </a:r>
            <a:r>
              <a:rPr lang="sl-SI" sz="1633" dirty="0" err="1"/>
              <a:t>large</a:t>
            </a:r>
            <a:r>
              <a:rPr lang="sl-SI" sz="1633" dirty="0"/>
              <a:t> </a:t>
            </a:r>
            <a:r>
              <a:rPr lang="sl-SI" sz="1633" dirty="0" err="1"/>
              <a:t>companies</a:t>
            </a:r>
            <a:r>
              <a:rPr lang="en-US" sz="1633" dirty="0"/>
              <a:t> as benchmark for out of court solutions (MRAs) ?</a:t>
            </a:r>
          </a:p>
          <a:p>
            <a:pPr marL="308636" indent="-308636" defTabSz="303277">
              <a:buFontTx/>
              <a:buChar char="-"/>
              <a:defRPr/>
            </a:pPr>
            <a:endParaRPr lang="en-US" sz="1633" dirty="0"/>
          </a:p>
          <a:p>
            <a:pPr marL="308636" indent="-308636" defTabSz="303277">
              <a:buFontTx/>
              <a:buChar char="-"/>
              <a:defRPr/>
            </a:pPr>
            <a:endParaRPr lang="sl-SI" sz="1633" dirty="0"/>
          </a:p>
          <a:p>
            <a:pPr marL="308636" indent="-308636" defTabSz="303277">
              <a:buFontTx/>
              <a:buChar char="-"/>
              <a:defRPr/>
            </a:pPr>
            <a:endParaRPr lang="sl-SI" sz="1361" dirty="0"/>
          </a:p>
          <a:p>
            <a:pPr marL="308636" indent="-308636" defTabSz="303277">
              <a:buFontTx/>
              <a:buChar char="-"/>
              <a:defRPr/>
            </a:pPr>
            <a:endParaRPr lang="sl-SI" dirty="0"/>
          </a:p>
          <a:p>
            <a:pPr marL="231480" indent="-231480" defTabSz="303277">
              <a:defRPr/>
            </a:pPr>
            <a:endParaRPr lang="en-US" dirty="0"/>
          </a:p>
        </p:txBody>
      </p:sp>
    </p:spTree>
    <p:extLst>
      <p:ext uri="{BB962C8B-B14F-4D97-AF65-F5344CB8AC3E}">
        <p14:creationId xmlns:p14="http://schemas.microsoft.com/office/powerpoint/2010/main" val="7345773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Naslov 1">
            <a:extLst>
              <a:ext uri="{FF2B5EF4-FFF2-40B4-BE49-F238E27FC236}">
                <a16:creationId xmlns:a16="http://schemas.microsoft.com/office/drawing/2014/main" id="{7DF6CD49-85A9-BE44-BAFA-B37D85244C29}"/>
              </a:ext>
            </a:extLst>
          </p:cNvPr>
          <p:cNvSpPr txBox="1">
            <a:spLocks noChangeArrowheads="1"/>
          </p:cNvSpPr>
          <p:nvPr/>
        </p:nvSpPr>
        <p:spPr bwMode="auto">
          <a:xfrm>
            <a:off x="1486116" y="1075592"/>
            <a:ext cx="6074558" cy="40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6950">
              <a:spcBef>
                <a:spcPct val="20000"/>
              </a:spcBef>
              <a:buFont typeface="Arial" panose="020B0604020202020204" pitchFamily="34" charset="0"/>
              <a:buChar char="•"/>
              <a:defRPr sz="3500">
                <a:solidFill>
                  <a:schemeClr val="tx1"/>
                </a:solidFill>
                <a:latin typeface="Calibri" panose="020F0502020204030204" pitchFamily="34" charset="0"/>
              </a:defRPr>
            </a:lvl1pPr>
            <a:lvl2pPr marL="811213" indent="-309563" defTabSz="9969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249363" indent="-246063" defTabSz="996950">
              <a:spcBef>
                <a:spcPct val="20000"/>
              </a:spcBef>
              <a:buFont typeface="Arial" panose="020B0604020202020204" pitchFamily="34" charset="0"/>
              <a:buChar char="•"/>
              <a:defRPr sz="2600">
                <a:solidFill>
                  <a:schemeClr val="tx1"/>
                </a:solidFill>
                <a:latin typeface="Calibri" panose="020F0502020204030204" pitchFamily="34" charset="0"/>
              </a:defRPr>
            </a:lvl3pPr>
            <a:lvl4pPr marL="1751013" indent="-246063" defTabSz="996950">
              <a:spcBef>
                <a:spcPct val="20000"/>
              </a:spcBef>
              <a:buFont typeface="Arial" panose="020B0604020202020204" pitchFamily="34" charset="0"/>
              <a:buChar char="–"/>
              <a:defRPr sz="2200">
                <a:solidFill>
                  <a:schemeClr val="tx1"/>
                </a:solidFill>
                <a:latin typeface="Calibri" panose="020F0502020204030204" pitchFamily="34" charset="0"/>
              </a:defRPr>
            </a:lvl4pPr>
            <a:lvl5pPr marL="2251075" indent="-246063" defTabSz="996950">
              <a:spcBef>
                <a:spcPct val="20000"/>
              </a:spcBef>
              <a:buFont typeface="Arial" panose="020B0604020202020204" pitchFamily="34" charset="0"/>
              <a:buChar char="»"/>
              <a:defRPr sz="2200">
                <a:solidFill>
                  <a:schemeClr val="tx1"/>
                </a:solidFill>
                <a:latin typeface="Calibri" panose="020F0502020204030204" pitchFamily="34" charset="0"/>
              </a:defRPr>
            </a:lvl5pPr>
            <a:lvl6pPr marL="2708275" indent="-246063" defTabSz="99695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3165475" indent="-246063" defTabSz="99695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622675" indent="-246063" defTabSz="99695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4079875" indent="-246063" defTabSz="99695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spcBef>
                <a:spcPct val="0"/>
              </a:spcBef>
              <a:buFontTx/>
              <a:buNone/>
            </a:pPr>
            <a:r>
              <a:rPr lang="en-US" altLang="en-US" sz="2177" dirty="0">
                <a:solidFill>
                  <a:srgbClr val="000000"/>
                </a:solidFill>
              </a:rPr>
              <a:t>Figure: New restructuring tools in CC, 2014-2018</a:t>
            </a:r>
          </a:p>
        </p:txBody>
      </p:sp>
      <p:sp>
        <p:nvSpPr>
          <p:cNvPr id="5" name="Rectangle 3">
            <a:extLst>
              <a:ext uri="{FF2B5EF4-FFF2-40B4-BE49-F238E27FC236}">
                <a16:creationId xmlns:a16="http://schemas.microsoft.com/office/drawing/2014/main" id="{CE2898DF-0DAB-1F48-AE6B-372AA00EADAE}"/>
              </a:ext>
            </a:extLst>
          </p:cNvPr>
          <p:cNvSpPr txBox="1">
            <a:spLocks noChangeArrowheads="1"/>
          </p:cNvSpPr>
          <p:nvPr/>
        </p:nvSpPr>
        <p:spPr>
          <a:xfrm>
            <a:off x="1388906" y="4915596"/>
            <a:ext cx="6562769" cy="227904"/>
          </a:xfrm>
          <a:prstGeom prst="rect">
            <a:avLst/>
          </a:prstGeom>
        </p:spPr>
        <p:txBody>
          <a:bodyPr/>
          <a:lstStyle>
            <a:lvl1pPr marL="373063" indent="-373063" algn="l" defTabSz="996950" rtl="0" eaLnBrk="0" fontAlgn="base" hangingPunct="0">
              <a:spcBef>
                <a:spcPct val="20000"/>
              </a:spcBef>
              <a:spcAft>
                <a:spcPct val="0"/>
              </a:spcAft>
              <a:buFont typeface="Arial" panose="020B0604020202020204" pitchFamily="34" charset="0"/>
              <a:buChar char="•"/>
              <a:defRPr sz="3500" kern="1200">
                <a:solidFill>
                  <a:schemeClr val="tx1"/>
                </a:solidFill>
                <a:latin typeface="+mn-lt"/>
                <a:ea typeface="+mn-ea"/>
                <a:cs typeface="+mn-cs"/>
              </a:defRPr>
            </a:lvl1pPr>
            <a:lvl2pPr marL="811213" indent="-309563" algn="l" defTabSz="996950" rtl="0" eaLnBrk="0" fontAlgn="base" hangingPunct="0">
              <a:spcBef>
                <a:spcPct val="20000"/>
              </a:spcBef>
              <a:spcAft>
                <a:spcPct val="0"/>
              </a:spcAft>
              <a:buFont typeface="Arial" panose="020B0604020202020204" pitchFamily="34" charset="0"/>
              <a:buChar char="–"/>
              <a:defRPr sz="3100" kern="1200">
                <a:solidFill>
                  <a:schemeClr val="tx1"/>
                </a:solidFill>
                <a:latin typeface="+mn-lt"/>
                <a:ea typeface="+mn-ea"/>
                <a:cs typeface="+mn-cs"/>
              </a:defRPr>
            </a:lvl2pPr>
            <a:lvl3pPr marL="1249363" indent="-246063" algn="l" defTabSz="996950" rtl="0" eaLnBrk="0" fontAlgn="base" hangingPunct="0">
              <a:spcBef>
                <a:spcPct val="20000"/>
              </a:spcBef>
              <a:spcAft>
                <a:spcPct val="0"/>
              </a:spcAft>
              <a:buFont typeface="Arial" panose="020B0604020202020204" pitchFamily="34" charset="0"/>
              <a:buChar char="•"/>
              <a:defRPr sz="2600" kern="1200">
                <a:solidFill>
                  <a:schemeClr val="tx1"/>
                </a:solidFill>
                <a:latin typeface="+mn-lt"/>
                <a:ea typeface="+mn-ea"/>
                <a:cs typeface="+mn-cs"/>
              </a:defRPr>
            </a:lvl3pPr>
            <a:lvl4pPr marL="1751013" indent="-246063" algn="l" defTabSz="996950"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4pPr>
            <a:lvl5pPr marL="2251075" indent="-246063" algn="l" defTabSz="996950"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5pPr>
            <a:lvl6pPr marL="2755514"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56516"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57517"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58520"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a:lstStyle>
          <a:p>
            <a:pPr marL="0" indent="0" defTabSz="303078">
              <a:lnSpc>
                <a:spcPct val="80000"/>
              </a:lnSpc>
              <a:buNone/>
              <a:defRPr/>
            </a:pPr>
            <a:r>
              <a:rPr lang="en-US" sz="1089" dirty="0">
                <a:solidFill>
                  <a:prstClr val="black"/>
                </a:solidFill>
              </a:rPr>
              <a:t>Source: Ministry of Justice RS, 2018</a:t>
            </a:r>
          </a:p>
          <a:p>
            <a:pPr marL="342404" lvl="1" indent="0" defTabSz="303078">
              <a:lnSpc>
                <a:spcPct val="80000"/>
              </a:lnSpc>
              <a:defRPr/>
            </a:pPr>
            <a:endParaRPr lang="sl-SI" sz="2109" dirty="0">
              <a:solidFill>
                <a:prstClr val="black"/>
              </a:solidFill>
            </a:endParaRPr>
          </a:p>
          <a:p>
            <a:pPr marL="502614" lvl="1" indent="-191984" defTabSz="303078">
              <a:lnSpc>
                <a:spcPct val="80000"/>
              </a:lnSpc>
              <a:defRPr/>
            </a:pPr>
            <a:endParaRPr lang="sl-SI" sz="2381" dirty="0">
              <a:solidFill>
                <a:prstClr val="black"/>
              </a:solidFill>
            </a:endParaRPr>
          </a:p>
          <a:p>
            <a:pPr marL="0" indent="0" defTabSz="303078">
              <a:lnSpc>
                <a:spcPct val="80000"/>
              </a:lnSpc>
              <a:defRPr/>
            </a:pPr>
            <a:endParaRPr lang="sl-SI" sz="2381" dirty="0">
              <a:solidFill>
                <a:prstClr val="black"/>
              </a:solidFill>
            </a:endParaRPr>
          </a:p>
        </p:txBody>
      </p:sp>
      <p:graphicFrame>
        <p:nvGraphicFramePr>
          <p:cNvPr id="6" name="Chart 5">
            <a:extLst>
              <a:ext uri="{FF2B5EF4-FFF2-40B4-BE49-F238E27FC236}">
                <a16:creationId xmlns:a16="http://schemas.microsoft.com/office/drawing/2014/main" id="{08855CF0-0D0F-1D45-88FE-7EB31210091D}"/>
              </a:ext>
            </a:extLst>
          </p:cNvPr>
          <p:cNvGraphicFramePr>
            <a:graphicFrameLocks/>
          </p:cNvGraphicFramePr>
          <p:nvPr>
            <p:extLst>
              <p:ext uri="{D42A27DB-BD31-4B8C-83A1-F6EECF244321}">
                <p14:modId xmlns:p14="http://schemas.microsoft.com/office/powerpoint/2010/main" val="4287820060"/>
              </p:ext>
            </p:extLst>
          </p:nvPr>
        </p:nvGraphicFramePr>
        <p:xfrm>
          <a:off x="1486116" y="1536600"/>
          <a:ext cx="5976487" cy="3737429"/>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3">
            <a:extLst>
              <a:ext uri="{FF2B5EF4-FFF2-40B4-BE49-F238E27FC236}">
                <a16:creationId xmlns:a16="http://schemas.microsoft.com/office/drawing/2014/main" id="{C7C481BC-FC30-6C41-93FC-ADCD0953248E}"/>
              </a:ext>
            </a:extLst>
          </p:cNvPr>
          <p:cNvSpPr txBox="1">
            <a:spLocks noChangeArrowheads="1"/>
          </p:cNvSpPr>
          <p:nvPr/>
        </p:nvSpPr>
        <p:spPr>
          <a:xfrm>
            <a:off x="1290616" y="791724"/>
            <a:ext cx="783082" cy="227904"/>
          </a:xfrm>
          <a:prstGeom prst="rect">
            <a:avLst/>
          </a:prstGeom>
        </p:spPr>
        <p:txBody>
          <a:bodyPr/>
          <a:lstStyle>
            <a:lvl1pPr marL="373063" indent="-373063" algn="l" defTabSz="996950" rtl="0" eaLnBrk="0" fontAlgn="base" hangingPunct="0">
              <a:spcBef>
                <a:spcPct val="20000"/>
              </a:spcBef>
              <a:spcAft>
                <a:spcPct val="0"/>
              </a:spcAft>
              <a:buFont typeface="Arial" panose="020B0604020202020204" pitchFamily="34" charset="0"/>
              <a:buChar char="•"/>
              <a:defRPr sz="3500" kern="1200">
                <a:solidFill>
                  <a:schemeClr val="tx1"/>
                </a:solidFill>
                <a:latin typeface="+mn-lt"/>
                <a:ea typeface="+mn-ea"/>
                <a:cs typeface="+mn-cs"/>
              </a:defRPr>
            </a:lvl1pPr>
            <a:lvl2pPr marL="811213" indent="-309563" algn="l" defTabSz="996950" rtl="0" eaLnBrk="0" fontAlgn="base" hangingPunct="0">
              <a:spcBef>
                <a:spcPct val="20000"/>
              </a:spcBef>
              <a:spcAft>
                <a:spcPct val="0"/>
              </a:spcAft>
              <a:buFont typeface="Arial" panose="020B0604020202020204" pitchFamily="34" charset="0"/>
              <a:buChar char="–"/>
              <a:defRPr sz="3100" kern="1200">
                <a:solidFill>
                  <a:schemeClr val="tx1"/>
                </a:solidFill>
                <a:latin typeface="+mn-lt"/>
                <a:ea typeface="+mn-ea"/>
                <a:cs typeface="+mn-cs"/>
              </a:defRPr>
            </a:lvl2pPr>
            <a:lvl3pPr marL="1249363" indent="-246063" algn="l" defTabSz="996950" rtl="0" eaLnBrk="0" fontAlgn="base" hangingPunct="0">
              <a:spcBef>
                <a:spcPct val="20000"/>
              </a:spcBef>
              <a:spcAft>
                <a:spcPct val="0"/>
              </a:spcAft>
              <a:buFont typeface="Arial" panose="020B0604020202020204" pitchFamily="34" charset="0"/>
              <a:buChar char="•"/>
              <a:defRPr sz="2600" kern="1200">
                <a:solidFill>
                  <a:schemeClr val="tx1"/>
                </a:solidFill>
                <a:latin typeface="+mn-lt"/>
                <a:ea typeface="+mn-ea"/>
                <a:cs typeface="+mn-cs"/>
              </a:defRPr>
            </a:lvl3pPr>
            <a:lvl4pPr marL="1751013" indent="-246063" algn="l" defTabSz="996950"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4pPr>
            <a:lvl5pPr marL="2251075" indent="-246063" algn="l" defTabSz="996950"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5pPr>
            <a:lvl6pPr marL="2755514"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56516"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57517"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58520"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a:lstStyle>
          <a:p>
            <a:pPr marL="0" indent="0" defTabSz="303078">
              <a:lnSpc>
                <a:spcPct val="80000"/>
              </a:lnSpc>
              <a:buNone/>
              <a:defRPr/>
            </a:pPr>
            <a:r>
              <a:rPr lang="en-US" sz="1089" dirty="0">
                <a:solidFill>
                  <a:prstClr val="black">
                    <a:lumMod val="65000"/>
                    <a:lumOff val="35000"/>
                  </a:prstClr>
                </a:solidFill>
              </a:rPr>
              <a:t>% of cases</a:t>
            </a:r>
          </a:p>
          <a:p>
            <a:pPr marL="342404" lvl="1" indent="0" defTabSz="303078">
              <a:lnSpc>
                <a:spcPct val="80000"/>
              </a:lnSpc>
              <a:defRPr/>
            </a:pPr>
            <a:endParaRPr lang="sl-SI" sz="2109" dirty="0">
              <a:solidFill>
                <a:prstClr val="black">
                  <a:lumMod val="65000"/>
                  <a:lumOff val="35000"/>
                </a:prstClr>
              </a:solidFill>
            </a:endParaRPr>
          </a:p>
          <a:p>
            <a:pPr marL="502614" lvl="1" indent="-191984" defTabSz="303078">
              <a:lnSpc>
                <a:spcPct val="80000"/>
              </a:lnSpc>
              <a:defRPr/>
            </a:pPr>
            <a:endParaRPr lang="sl-SI" sz="2381" dirty="0">
              <a:solidFill>
                <a:prstClr val="black">
                  <a:lumMod val="65000"/>
                  <a:lumOff val="35000"/>
                </a:prstClr>
              </a:solidFill>
            </a:endParaRPr>
          </a:p>
          <a:p>
            <a:pPr marL="0" indent="0" defTabSz="303078">
              <a:lnSpc>
                <a:spcPct val="80000"/>
              </a:lnSpc>
              <a:defRPr/>
            </a:pPr>
            <a:endParaRPr lang="sl-SI" sz="2381" dirty="0">
              <a:solidFill>
                <a:prstClr val="black">
                  <a:lumMod val="65000"/>
                  <a:lumOff val="35000"/>
                </a:prstClr>
              </a:solidFill>
            </a:endParaRPr>
          </a:p>
        </p:txBody>
      </p:sp>
      <p:sp>
        <p:nvSpPr>
          <p:cNvPr id="174086" name="Rectangle 3">
            <a:extLst>
              <a:ext uri="{FF2B5EF4-FFF2-40B4-BE49-F238E27FC236}">
                <a16:creationId xmlns:a16="http://schemas.microsoft.com/office/drawing/2014/main" id="{56A20718-CE17-824D-B915-BA491A459CE9}"/>
              </a:ext>
            </a:extLst>
          </p:cNvPr>
          <p:cNvSpPr txBox="1">
            <a:spLocks noChangeArrowheads="1"/>
          </p:cNvSpPr>
          <p:nvPr/>
        </p:nvSpPr>
        <p:spPr bwMode="auto">
          <a:xfrm>
            <a:off x="7169673" y="898655"/>
            <a:ext cx="782002" cy="22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44500">
              <a:spcBef>
                <a:spcPct val="20000"/>
              </a:spcBef>
              <a:buFont typeface="Arial" panose="020B0604020202020204" pitchFamily="34" charset="0"/>
              <a:buChar char="•"/>
              <a:defRPr sz="3500">
                <a:solidFill>
                  <a:schemeClr val="tx1"/>
                </a:solidFill>
                <a:latin typeface="Calibri" panose="020F0502020204030204" pitchFamily="34" charset="0"/>
              </a:defRPr>
            </a:lvl1pPr>
            <a:lvl2pPr marL="811213" indent="-309563" defTabSz="444500">
              <a:spcBef>
                <a:spcPct val="20000"/>
              </a:spcBef>
              <a:buFont typeface="Arial" panose="020B0604020202020204" pitchFamily="34" charset="0"/>
              <a:buChar char="–"/>
              <a:defRPr sz="3100">
                <a:solidFill>
                  <a:schemeClr val="tx1"/>
                </a:solidFill>
                <a:latin typeface="Calibri" panose="020F0502020204030204" pitchFamily="34" charset="0"/>
              </a:defRPr>
            </a:lvl2pPr>
            <a:lvl3pPr marL="1249363" indent="-246063" defTabSz="444500">
              <a:spcBef>
                <a:spcPct val="20000"/>
              </a:spcBef>
              <a:buFont typeface="Arial" panose="020B0604020202020204" pitchFamily="34" charset="0"/>
              <a:buChar char="•"/>
              <a:defRPr sz="2600">
                <a:solidFill>
                  <a:schemeClr val="tx1"/>
                </a:solidFill>
                <a:latin typeface="Calibri" panose="020F0502020204030204" pitchFamily="34" charset="0"/>
              </a:defRPr>
            </a:lvl3pPr>
            <a:lvl4pPr marL="1751013" indent="-246063" defTabSz="4445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251075" indent="-246063" defTabSz="4445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708275" indent="-246063" defTabSz="4445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3165475" indent="-246063" defTabSz="4445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622675" indent="-246063" defTabSz="4445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4079875" indent="-246063" defTabSz="4445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nSpc>
                <a:spcPct val="80000"/>
              </a:lnSpc>
              <a:buFont typeface="Arial" panose="020B0604020202020204" pitchFamily="34" charset="0"/>
              <a:buNone/>
            </a:pPr>
            <a:r>
              <a:rPr lang="en-US" altLang="en-US" sz="1089">
                <a:solidFill>
                  <a:srgbClr val="595959"/>
                </a:solidFill>
              </a:rPr>
              <a:t>Years</a:t>
            </a:r>
            <a:endParaRPr lang="sl-SI" altLang="en-US" sz="2381">
              <a:solidFill>
                <a:srgbClr val="595959"/>
              </a:solidFill>
            </a:endParaRPr>
          </a:p>
          <a:p>
            <a:pPr>
              <a:lnSpc>
                <a:spcPct val="80000"/>
              </a:lnSpc>
            </a:pPr>
            <a:endParaRPr lang="sl-SI" altLang="en-US" sz="2381">
              <a:solidFill>
                <a:srgbClr val="595959"/>
              </a:solidFill>
            </a:endParaRPr>
          </a:p>
        </p:txBody>
      </p:sp>
    </p:spTree>
    <p:extLst>
      <p:ext uri="{BB962C8B-B14F-4D97-AF65-F5344CB8AC3E}">
        <p14:creationId xmlns:p14="http://schemas.microsoft.com/office/powerpoint/2010/main" val="3551319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Title 1">
            <a:extLst>
              <a:ext uri="{FF2B5EF4-FFF2-40B4-BE49-F238E27FC236}">
                <a16:creationId xmlns:a16="http://schemas.microsoft.com/office/drawing/2014/main" id="{6F1F4DA4-4D57-5C4E-958E-BC6A5DCA54A3}"/>
              </a:ext>
            </a:extLst>
          </p:cNvPr>
          <p:cNvSpPr>
            <a:spLocks noGrp="1"/>
          </p:cNvSpPr>
          <p:nvPr>
            <p:ph type="title"/>
          </p:nvPr>
        </p:nvSpPr>
        <p:spPr>
          <a:xfrm>
            <a:off x="457200" y="1693741"/>
            <a:ext cx="8360979" cy="405043"/>
          </a:xfrm>
        </p:spPr>
        <p:txBody>
          <a:bodyPr>
            <a:noAutofit/>
          </a:bodyPr>
          <a:lstStyle/>
          <a:p>
            <a:r>
              <a:rPr lang="en-US" altLang="en-US" sz="3200" b="1" dirty="0"/>
              <a:t>Collective</a:t>
            </a:r>
            <a:r>
              <a:rPr lang="sl-SI" altLang="en-US" sz="3200" b="1" dirty="0"/>
              <a:t> out of courts</a:t>
            </a:r>
            <a:r>
              <a:rPr lang="en-US" altLang="en-US" sz="3200" b="1" dirty="0"/>
              <a:t> action</a:t>
            </a:r>
            <a:r>
              <a:rPr lang="sl-SI" altLang="en-US" sz="3200" b="1" dirty="0"/>
              <a:t>s</a:t>
            </a:r>
            <a:r>
              <a:rPr lang="en-US" altLang="en-US" sz="3200" b="1" dirty="0"/>
              <a:t> by creditors</a:t>
            </a:r>
            <a:r>
              <a:rPr lang="sl-SI" altLang="en-US" sz="3200" b="1" dirty="0"/>
              <a:t> </a:t>
            </a:r>
            <a:br>
              <a:rPr lang="sl-SI" altLang="en-US" sz="3200" b="1" dirty="0"/>
            </a:br>
            <a:r>
              <a:rPr lang="sl-SI" altLang="en-US" sz="3200" b="1" dirty="0"/>
              <a:t>(80 MRAs, representing 50% of NPLs)</a:t>
            </a:r>
            <a:r>
              <a:rPr lang="en-US" altLang="en-US" sz="3200" b="1" dirty="0"/>
              <a:t> </a:t>
            </a:r>
          </a:p>
        </p:txBody>
      </p:sp>
      <p:sp>
        <p:nvSpPr>
          <p:cNvPr id="178179" name="Content Placeholder 2">
            <a:extLst>
              <a:ext uri="{FF2B5EF4-FFF2-40B4-BE49-F238E27FC236}">
                <a16:creationId xmlns:a16="http://schemas.microsoft.com/office/drawing/2014/main" id="{65D47E85-B253-DE4C-899A-5817C80EF69C}"/>
              </a:ext>
            </a:extLst>
          </p:cNvPr>
          <p:cNvSpPr>
            <a:spLocks noGrp="1"/>
          </p:cNvSpPr>
          <p:nvPr>
            <p:ph idx="1"/>
          </p:nvPr>
        </p:nvSpPr>
        <p:spPr>
          <a:xfrm>
            <a:off x="457200" y="2659149"/>
            <a:ext cx="8229600" cy="2363516"/>
          </a:xfrm>
        </p:spPr>
        <p:txBody>
          <a:bodyPr>
            <a:normAutofit lnSpcReduction="10000"/>
          </a:bodyPr>
          <a:lstStyle/>
          <a:p>
            <a:pPr marL="233309" indent="-233309" defTabSz="300423">
              <a:buFont typeface="Arial" panose="020B0604020202020204" pitchFamily="34" charset="0"/>
              <a:buChar char="•"/>
              <a:defRPr/>
            </a:pPr>
            <a:r>
              <a:rPr lang="en-US" altLang="en-US" sz="1633" dirty="0"/>
              <a:t>Banks rules for</a:t>
            </a:r>
            <a:r>
              <a:rPr lang="sl-SI" altLang="en-US" sz="1633" dirty="0"/>
              <a:t> </a:t>
            </a:r>
            <a:r>
              <a:rPr lang="sl-SI" altLang="en-US" sz="1633" dirty="0" err="1"/>
              <a:t>out</a:t>
            </a:r>
            <a:r>
              <a:rPr lang="sl-SI" altLang="en-US" sz="1633" dirty="0"/>
              <a:t> </a:t>
            </a:r>
            <a:r>
              <a:rPr lang="sl-SI" altLang="en-US" sz="1633" dirty="0" err="1"/>
              <a:t>of</a:t>
            </a:r>
            <a:r>
              <a:rPr lang="sl-SI" altLang="en-US" sz="1633" dirty="0"/>
              <a:t> </a:t>
            </a:r>
            <a:r>
              <a:rPr lang="sl-SI" altLang="en-US" sz="1633" dirty="0" err="1"/>
              <a:t>court</a:t>
            </a:r>
            <a:r>
              <a:rPr lang="sl-SI" altLang="en-US" sz="1633" dirty="0"/>
              <a:t> </a:t>
            </a:r>
            <a:r>
              <a:rPr lang="en-US" altLang="en-US" sz="1633" dirty="0"/>
              <a:t>restructuring </a:t>
            </a:r>
            <a:r>
              <a:rPr lang="sl-SI" altLang="en-US" sz="1633" dirty="0"/>
              <a:t> </a:t>
            </a:r>
            <a:r>
              <a:rPr lang="sl-SI" altLang="en-US" sz="1633" dirty="0" err="1"/>
              <a:t>of</a:t>
            </a:r>
            <a:r>
              <a:rPr lang="sl-SI" altLang="en-US" sz="1633" dirty="0"/>
              <a:t> </a:t>
            </a:r>
            <a:r>
              <a:rPr lang="sl-SI" altLang="en-US" sz="1633" dirty="0" err="1"/>
              <a:t>large</a:t>
            </a:r>
            <a:r>
              <a:rPr lang="sl-SI" altLang="en-US" sz="1633" dirty="0"/>
              <a:t> and </a:t>
            </a:r>
            <a:r>
              <a:rPr lang="sl-SI" altLang="en-US" sz="1633" dirty="0" err="1"/>
              <a:t>small</a:t>
            </a:r>
            <a:r>
              <a:rPr lang="sl-SI" altLang="en-US" sz="1633" dirty="0"/>
              <a:t> </a:t>
            </a:r>
            <a:r>
              <a:rPr lang="sl-SI" altLang="en-US" sz="1633" dirty="0" err="1"/>
              <a:t>companies</a:t>
            </a:r>
            <a:r>
              <a:rPr lang="sl-SI" altLang="en-US" sz="1633" dirty="0"/>
              <a:t> </a:t>
            </a:r>
            <a:r>
              <a:rPr lang="en-US" altLang="en-US" sz="1633" dirty="0"/>
              <a:t>(London approach)</a:t>
            </a:r>
          </a:p>
          <a:p>
            <a:pPr marL="232971" indent="-232971" defTabSz="300423">
              <a:buFont typeface="Arial" panose="020B0604020202020204" pitchFamily="34" charset="0"/>
              <a:buChar char="•"/>
              <a:defRPr/>
            </a:pPr>
            <a:r>
              <a:rPr lang="en-US" altLang="en-US" sz="1633" dirty="0"/>
              <a:t>New lead bank and consolidator: BAMC !!</a:t>
            </a:r>
          </a:p>
          <a:p>
            <a:pPr marL="232971" indent="-232971" defTabSz="300423">
              <a:buFont typeface="Arial" panose="020B0604020202020204" pitchFamily="34" charset="0"/>
              <a:buChar char="•"/>
              <a:defRPr/>
            </a:pPr>
            <a:r>
              <a:rPr lang="en-US" altLang="en-US" sz="1633" dirty="0"/>
              <a:t>AQR, loan transfers to BAMC and new reality in valuating corporate loans</a:t>
            </a:r>
          </a:p>
          <a:p>
            <a:pPr marL="232971" indent="-232971" defTabSz="300423">
              <a:buFont typeface="Arial" panose="020B0604020202020204" pitchFamily="34" charset="0"/>
              <a:buChar char="•"/>
              <a:defRPr/>
            </a:pPr>
            <a:r>
              <a:rPr lang="en-US" altLang="en-US" sz="1633" dirty="0"/>
              <a:t>New insolvency rules as benchmarks for repayment</a:t>
            </a:r>
          </a:p>
          <a:p>
            <a:pPr marL="0" indent="0" defTabSz="300423">
              <a:defRPr/>
            </a:pPr>
            <a:r>
              <a:rPr lang="en-US" altLang="en-US" sz="1633" b="1" dirty="0"/>
              <a:t> Issues:</a:t>
            </a:r>
          </a:p>
          <a:p>
            <a:pPr marL="504085" lvl="1" indent="-232971" defTabSz="300423">
              <a:buFont typeface="Arial" panose="020B0604020202020204" pitchFamily="34" charset="0"/>
              <a:buChar char="•"/>
              <a:defRPr/>
            </a:pPr>
            <a:r>
              <a:rPr lang="en-US" altLang="en-US" sz="1633" dirty="0"/>
              <a:t>Financial vs. operational restructuring by bankers ?</a:t>
            </a:r>
          </a:p>
          <a:p>
            <a:pPr marL="504085" lvl="1" indent="-232971" defTabSz="300423">
              <a:buFont typeface="Arial" panose="020B0604020202020204" pitchFamily="34" charset="0"/>
              <a:buChar char="•"/>
              <a:defRPr/>
            </a:pPr>
            <a:r>
              <a:rPr lang="en-US" altLang="en-US" sz="1633" dirty="0"/>
              <a:t>Temporary debt to equity for banks ??</a:t>
            </a:r>
          </a:p>
          <a:p>
            <a:pPr marL="504085" lvl="1" indent="-232971" defTabSz="300423">
              <a:buFont typeface="Arial" panose="020B0604020202020204" pitchFamily="34" charset="0"/>
              <a:buChar char="•"/>
              <a:defRPr/>
            </a:pPr>
            <a:r>
              <a:rPr lang="en-US" altLang="en-US" sz="1633" dirty="0"/>
              <a:t>Banks exit via sales to foreign investors and politics ? </a:t>
            </a:r>
          </a:p>
        </p:txBody>
      </p:sp>
    </p:spTree>
    <p:extLst>
      <p:ext uri="{BB962C8B-B14F-4D97-AF65-F5344CB8AC3E}">
        <p14:creationId xmlns:p14="http://schemas.microsoft.com/office/powerpoint/2010/main" val="2647335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Naslov 1">
            <a:extLst>
              <a:ext uri="{FF2B5EF4-FFF2-40B4-BE49-F238E27FC236}">
                <a16:creationId xmlns:a16="http://schemas.microsoft.com/office/drawing/2014/main" id="{9E350FE5-9CBA-A54E-829C-7ED6FFF5384D}"/>
              </a:ext>
            </a:extLst>
          </p:cNvPr>
          <p:cNvSpPr>
            <a:spLocks noGrp="1"/>
          </p:cNvSpPr>
          <p:nvPr>
            <p:ph type="title"/>
          </p:nvPr>
        </p:nvSpPr>
        <p:spPr>
          <a:xfrm>
            <a:off x="1580709" y="1508505"/>
            <a:ext cx="5241791" cy="405043"/>
          </a:xfrm>
        </p:spPr>
        <p:txBody>
          <a:bodyPr>
            <a:normAutofit fontScale="90000"/>
          </a:bodyPr>
          <a:lstStyle/>
          <a:p>
            <a:r>
              <a:rPr lang="en-US" altLang="en-US" sz="2000" b="1" dirty="0"/>
              <a:t>Full range of legal possibilities for debt restructuring</a:t>
            </a:r>
          </a:p>
        </p:txBody>
      </p:sp>
      <p:sp>
        <p:nvSpPr>
          <p:cNvPr id="4" name="Ograda vsebine 3">
            <a:extLst>
              <a:ext uri="{FF2B5EF4-FFF2-40B4-BE49-F238E27FC236}">
                <a16:creationId xmlns:a16="http://schemas.microsoft.com/office/drawing/2014/main" id="{AB889311-23ED-E545-8D11-7439D70114CC}"/>
              </a:ext>
            </a:extLst>
          </p:cNvPr>
          <p:cNvSpPr>
            <a:spLocks noGrp="1"/>
          </p:cNvSpPr>
          <p:nvPr>
            <p:ph idx="1"/>
          </p:nvPr>
        </p:nvSpPr>
        <p:spPr>
          <a:xfrm>
            <a:off x="1486116" y="2240531"/>
            <a:ext cx="6168527" cy="3527650"/>
          </a:xfrm>
        </p:spPr>
        <p:txBody>
          <a:bodyPr/>
          <a:lstStyle/>
          <a:p>
            <a:pPr marL="233309" indent="-233309" defTabSz="305234">
              <a:buFont typeface="Wingdings" panose="05000000000000000000" pitchFamily="2" charset="2"/>
              <a:buChar char="§"/>
              <a:defRPr/>
            </a:pPr>
            <a:r>
              <a:rPr lang="en-US" sz="1497" dirty="0"/>
              <a:t>  </a:t>
            </a:r>
            <a:r>
              <a:rPr lang="en-US" sz="1633" dirty="0"/>
              <a:t>Out</a:t>
            </a:r>
            <a:r>
              <a:rPr lang="sl-SI" sz="1633" dirty="0"/>
              <a:t> </a:t>
            </a:r>
            <a:r>
              <a:rPr lang="en-US" sz="1633" dirty="0"/>
              <a:t>of</a:t>
            </a:r>
            <a:r>
              <a:rPr lang="sl-SI" sz="1633" dirty="0"/>
              <a:t> </a:t>
            </a:r>
            <a:r>
              <a:rPr lang="en-US" sz="1633" dirty="0"/>
              <a:t>court and voluntary  </a:t>
            </a:r>
          </a:p>
          <a:p>
            <a:pPr marL="0" indent="0" defTabSz="305234">
              <a:defRPr/>
            </a:pPr>
            <a:r>
              <a:rPr lang="en-US" sz="1633" dirty="0"/>
              <a:t>	one creditor or all creditors collectively (MRA</a:t>
            </a:r>
            <a:r>
              <a:rPr lang="sl-SI" sz="1633" dirty="0"/>
              <a:t>s</a:t>
            </a:r>
            <a:r>
              <a:rPr lang="en-US" sz="1633" dirty="0"/>
              <a:t>)</a:t>
            </a:r>
            <a:endParaRPr lang="sl-SI" sz="1633" dirty="0"/>
          </a:p>
          <a:p>
            <a:pPr marL="0" indent="0" defTabSz="305234">
              <a:defRPr/>
            </a:pPr>
            <a:endParaRPr lang="en-US" sz="1633" dirty="0"/>
          </a:p>
          <a:p>
            <a:pPr marL="233309" indent="-233309" defTabSz="305234">
              <a:buFont typeface="Wingdings" panose="05000000000000000000" pitchFamily="2" charset="2"/>
              <a:buChar char="§"/>
              <a:defRPr/>
            </a:pPr>
            <a:r>
              <a:rPr lang="en-US" sz="1633" dirty="0"/>
              <a:t>  In</a:t>
            </a:r>
            <a:r>
              <a:rPr lang="sl-SI" sz="1633" dirty="0"/>
              <a:t> </a:t>
            </a:r>
            <a:r>
              <a:rPr lang="en-US" sz="1633" dirty="0"/>
              <a:t>court and non-voluntary</a:t>
            </a:r>
          </a:p>
          <a:p>
            <a:pPr marL="0" indent="0" defTabSz="305234">
              <a:defRPr/>
            </a:pPr>
            <a:r>
              <a:rPr lang="en-US" sz="1633" dirty="0"/>
              <a:t>	separate recovery or collective  procedures</a:t>
            </a:r>
            <a:r>
              <a:rPr lang="sl-SI" sz="1633" dirty="0"/>
              <a:t>:</a:t>
            </a:r>
            <a:endParaRPr lang="en-US" sz="1633" dirty="0"/>
          </a:p>
          <a:p>
            <a:pPr marL="635119" lvl="1" indent="-362925" defTabSz="305234">
              <a:buFont typeface="Arial" panose="020B0604020202020204" pitchFamily="34" charset="0"/>
              <a:buChar char="•"/>
              <a:defRPr/>
            </a:pPr>
            <a:r>
              <a:rPr lang="en-US" sz="1633" dirty="0"/>
              <a:t>Preventive restructuring</a:t>
            </a:r>
          </a:p>
          <a:p>
            <a:pPr marL="635119" lvl="1" indent="-362925" defTabSz="305234">
              <a:buFont typeface="Arial" panose="020B0604020202020204" pitchFamily="34" charset="0"/>
              <a:buChar char="•"/>
              <a:defRPr/>
            </a:pPr>
            <a:r>
              <a:rPr lang="en-US" sz="1633" dirty="0"/>
              <a:t>Simplified Compulsory Consolidation for SMEs (</a:t>
            </a:r>
            <a:r>
              <a:rPr lang="sl-SI" sz="1633" dirty="0"/>
              <a:t>S</a:t>
            </a:r>
            <a:r>
              <a:rPr lang="en-US" sz="1633" dirty="0"/>
              <a:t>CC)</a:t>
            </a:r>
          </a:p>
          <a:p>
            <a:pPr marL="635119" lvl="1" indent="-362925" defTabSz="305234">
              <a:buFont typeface="Arial" panose="020B0604020202020204" pitchFamily="34" charset="0"/>
              <a:buChar char="•"/>
              <a:defRPr/>
            </a:pPr>
            <a:r>
              <a:rPr lang="en-US" sz="1633" dirty="0"/>
              <a:t>New Compulsory Consolidation (</a:t>
            </a:r>
            <a:r>
              <a:rPr lang="sl-SI" sz="1633" dirty="0"/>
              <a:t>New</a:t>
            </a:r>
            <a:r>
              <a:rPr lang="en-US" sz="1633" dirty="0"/>
              <a:t>CC)</a:t>
            </a:r>
          </a:p>
          <a:p>
            <a:pPr marL="635119" lvl="1" indent="-362925" defTabSz="305234">
              <a:buFont typeface="Arial" panose="020B0604020202020204" pitchFamily="34" charset="0"/>
              <a:buChar char="•"/>
              <a:defRPr/>
            </a:pPr>
            <a:r>
              <a:rPr lang="en-US" sz="1633" dirty="0"/>
              <a:t>Bankruptcy</a:t>
            </a:r>
          </a:p>
          <a:p>
            <a:pPr marL="0" indent="0" defTabSz="305234">
              <a:defRPr/>
            </a:pPr>
            <a:endParaRPr lang="sl-SI" sz="1497" dirty="0"/>
          </a:p>
          <a:p>
            <a:pPr marL="504770" lvl="1" indent="-194143" defTabSz="305234">
              <a:buFont typeface="Arial" panose="020B0604020202020204" pitchFamily="34" charset="0"/>
              <a:buChar char="•"/>
              <a:defRPr/>
            </a:pPr>
            <a:endParaRPr lang="sl-SI" sz="1497" dirty="0"/>
          </a:p>
          <a:p>
            <a:pPr marL="342617" lvl="1" indent="0" defTabSz="305234">
              <a:defRPr/>
            </a:pPr>
            <a:endParaRPr lang="sl-SI" sz="1497" dirty="0"/>
          </a:p>
          <a:p>
            <a:pPr marL="342617" lvl="1" indent="0" defTabSz="305234">
              <a:defRPr/>
            </a:pPr>
            <a:endParaRPr lang="sl-SI" sz="1497" dirty="0"/>
          </a:p>
        </p:txBody>
      </p:sp>
      <p:sp>
        <p:nvSpPr>
          <p:cNvPr id="176132" name="Ograda številke diapozitiva 3">
            <a:extLst>
              <a:ext uri="{FF2B5EF4-FFF2-40B4-BE49-F238E27FC236}">
                <a16:creationId xmlns:a16="http://schemas.microsoft.com/office/drawing/2014/main" id="{35104629-C3F5-4B43-87EB-11F5D2831116}"/>
              </a:ext>
            </a:extLst>
          </p:cNvPr>
          <p:cNvSpPr>
            <a:spLocks noGrp="1"/>
          </p:cNvSpPr>
          <p:nvPr>
            <p:ph type="sldNum" sz="quarter" idx="12"/>
          </p:nvPr>
        </p:nvSpPr>
        <p:spPr bwMode="auto">
          <a:xfrm>
            <a:off x="7227888" y="7313613"/>
            <a:ext cx="2346325" cy="244475"/>
          </a:xfrm>
          <a:prstGeom prst="rect">
            <a:avLst/>
          </a:prstGeom>
          <a:noFill/>
          <a:ln w="9525">
            <a:noFill/>
            <a:round/>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defPPr>
              <a:defRPr lang="en-GB"/>
            </a:defPPr>
            <a:lvl1pPr algn="r" defTabSz="447675" rtl="0" eaLnBrk="0" fontAlgn="base" hangingPunct="0">
              <a:lnSpc>
                <a:spcPct val="101000"/>
              </a:lnSpc>
              <a:spcBef>
                <a:spcPct val="0"/>
              </a:spcBef>
              <a:spcAft>
                <a:spcPct val="0"/>
              </a:spcAft>
              <a:buClr>
                <a:srgbClr val="000000"/>
              </a:buClr>
              <a:buSzPct val="100000"/>
              <a:buFont typeface="Times New Roman" panose="02020603050405020304" pitchFamily="18" charset="0"/>
              <a:buNone/>
              <a:defRPr sz="1200" b="1" kern="1200">
                <a:solidFill>
                  <a:srgbClr val="FFFFFF"/>
                </a:solidFill>
                <a:latin typeface="Verdana" panose="020B0604030504040204" pitchFamily="34" charset="0"/>
                <a:ea typeface="MS Gothic" panose="020B0609070205080204" pitchFamily="49" charset="-128"/>
                <a:cs typeface="+mn-cs"/>
              </a:defRPr>
            </a:lvl1pPr>
            <a:lvl2pPr marL="733425" indent="-27781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2pPr>
            <a:lvl3pPr marL="1130300"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3pPr>
            <a:lvl4pPr marL="1585913"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4pPr>
            <a:lvl5pPr marL="2039938"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5pPr>
            <a:lvl6pPr marL="22860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6pPr>
            <a:lvl7pPr marL="27432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7pPr>
            <a:lvl8pPr marL="32004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8pPr>
            <a:lvl9pPr marL="36576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9pPr>
          </a:lstStyle>
          <a:p>
            <a:pPr algn="l">
              <a:spcAft>
                <a:spcPct val="0"/>
              </a:spcAft>
            </a:pPr>
            <a:fld id="{73B75BCE-A8A0-3644-BFCA-FA5938977644}" type="slidenum">
              <a:rPr lang="sl-SI" altLang="en-US" smtClean="0"/>
              <a:pPr algn="l">
                <a:spcAft>
                  <a:spcPct val="0"/>
                </a:spcAft>
              </a:pPr>
              <a:t>20</a:t>
            </a:fld>
            <a:endParaRPr lang="sl-SI" altLang="en-US" sz="816">
              <a:solidFill>
                <a:srgbClr val="FFFFFF"/>
              </a:solidFill>
            </a:endParaRPr>
          </a:p>
        </p:txBody>
      </p:sp>
    </p:spTree>
    <p:extLst>
      <p:ext uri="{BB962C8B-B14F-4D97-AF65-F5344CB8AC3E}">
        <p14:creationId xmlns:p14="http://schemas.microsoft.com/office/powerpoint/2010/main" val="1464912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Naslov 1">
            <a:extLst>
              <a:ext uri="{FF2B5EF4-FFF2-40B4-BE49-F238E27FC236}">
                <a16:creationId xmlns:a16="http://schemas.microsoft.com/office/drawing/2014/main" id="{F458020E-EF37-5840-BD1A-5D7BCCCBF8E3}"/>
              </a:ext>
            </a:extLst>
          </p:cNvPr>
          <p:cNvSpPr>
            <a:spLocks noGrp="1"/>
          </p:cNvSpPr>
          <p:nvPr>
            <p:ph type="title"/>
          </p:nvPr>
        </p:nvSpPr>
        <p:spPr>
          <a:xfrm>
            <a:off x="1601731" y="1540036"/>
            <a:ext cx="5584186" cy="405043"/>
          </a:xfrm>
        </p:spPr>
        <p:txBody>
          <a:bodyPr>
            <a:normAutofit fontScale="90000"/>
          </a:bodyPr>
          <a:lstStyle/>
          <a:p>
            <a:r>
              <a:rPr lang="sl-SI" altLang="en-US" b="1" dirty="0"/>
              <a:t>Turnaround results for Slovenia 2014-18</a:t>
            </a:r>
            <a:endParaRPr lang="en-US" altLang="en-US" b="1" dirty="0"/>
          </a:p>
        </p:txBody>
      </p:sp>
      <p:sp>
        <p:nvSpPr>
          <p:cNvPr id="177155" name="Ograda vsebine 2">
            <a:extLst>
              <a:ext uri="{FF2B5EF4-FFF2-40B4-BE49-F238E27FC236}">
                <a16:creationId xmlns:a16="http://schemas.microsoft.com/office/drawing/2014/main" id="{6F3BE4A4-A31C-0548-ACED-C8D222F1179F}"/>
              </a:ext>
            </a:extLst>
          </p:cNvPr>
          <p:cNvSpPr>
            <a:spLocks noGrp="1"/>
          </p:cNvSpPr>
          <p:nvPr>
            <p:ph idx="1"/>
          </p:nvPr>
        </p:nvSpPr>
        <p:spPr>
          <a:xfrm>
            <a:off x="1487196" y="2303593"/>
            <a:ext cx="6169608" cy="3484446"/>
          </a:xfrm>
        </p:spPr>
        <p:txBody>
          <a:bodyPr/>
          <a:lstStyle/>
          <a:p>
            <a:r>
              <a:rPr lang="en-US" altLang="en-US" sz="1633" dirty="0"/>
              <a:t>Stabilization and deleveraging of banks completed</a:t>
            </a:r>
          </a:p>
          <a:p>
            <a:r>
              <a:rPr lang="en-US" altLang="en-US" sz="1633" dirty="0"/>
              <a:t>Privatization of the largest nationalized banks in progress</a:t>
            </a:r>
          </a:p>
          <a:p>
            <a:r>
              <a:rPr lang="en-US" altLang="en-US" sz="1633" dirty="0"/>
              <a:t>Deleveraging of corporates mostly completed</a:t>
            </a:r>
          </a:p>
          <a:p>
            <a:r>
              <a:rPr lang="en-US" altLang="en-US" sz="1633" dirty="0"/>
              <a:t>Acquisitions of many SOEs and  distressed companies by strategic foreign investors (FDIs)</a:t>
            </a:r>
          </a:p>
          <a:p>
            <a:r>
              <a:rPr lang="en-US" altLang="en-US" sz="1633" dirty="0"/>
              <a:t>Revival of the housing and commercial  property market and development of NPL market </a:t>
            </a:r>
          </a:p>
          <a:p>
            <a:r>
              <a:rPr lang="en-US" altLang="en-US" sz="1633" dirty="0"/>
              <a:t>Strong economic growth</a:t>
            </a:r>
          </a:p>
          <a:p>
            <a:r>
              <a:rPr lang="en-US" altLang="en-US" sz="1633" dirty="0"/>
              <a:t>Fiscal consolidation (sales of SOEs and economic growth)</a:t>
            </a:r>
          </a:p>
        </p:txBody>
      </p:sp>
    </p:spTree>
    <p:extLst>
      <p:ext uri="{BB962C8B-B14F-4D97-AF65-F5344CB8AC3E}">
        <p14:creationId xmlns:p14="http://schemas.microsoft.com/office/powerpoint/2010/main" val="291677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a:extLst>
              <a:ext uri="{FF2B5EF4-FFF2-40B4-BE49-F238E27FC236}">
                <a16:creationId xmlns:a16="http://schemas.microsoft.com/office/drawing/2014/main" id="{2DF34225-55C1-4840-B6CA-91DCFA23AC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7305" y="1143595"/>
            <a:ext cx="5489389" cy="3999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31903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a:extLst>
              <a:ext uri="{FF2B5EF4-FFF2-40B4-BE49-F238E27FC236}">
                <a16:creationId xmlns:a16="http://schemas.microsoft.com/office/drawing/2014/main" id="{D4CC5EFA-CE04-354A-B175-7106EE5A4A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6688" y="1156137"/>
            <a:ext cx="5390623" cy="39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2063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6" name="Picture 2">
            <a:extLst>
              <a:ext uri="{FF2B5EF4-FFF2-40B4-BE49-F238E27FC236}">
                <a16:creationId xmlns:a16="http://schemas.microsoft.com/office/drawing/2014/main" id="{1E4DA59E-6346-FF42-A607-FB0384511A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1899" y="1168766"/>
            <a:ext cx="5300202" cy="3974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43588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a:extLst>
              <a:ext uri="{FF2B5EF4-FFF2-40B4-BE49-F238E27FC236}">
                <a16:creationId xmlns:a16="http://schemas.microsoft.com/office/drawing/2014/main" id="{ACB03AB7-9549-2B4A-84D9-09CF2253C4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9195" y="1171576"/>
            <a:ext cx="5205609" cy="3971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77589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a:extLst>
              <a:ext uri="{FF2B5EF4-FFF2-40B4-BE49-F238E27FC236}">
                <a16:creationId xmlns:a16="http://schemas.microsoft.com/office/drawing/2014/main" id="{DB0F01C5-F9BE-0B4E-911B-5F00278D2E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9683" y="1156138"/>
            <a:ext cx="5544634" cy="39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23419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a:extLst>
              <a:ext uri="{FF2B5EF4-FFF2-40B4-BE49-F238E27FC236}">
                <a16:creationId xmlns:a16="http://schemas.microsoft.com/office/drawing/2014/main" id="{B334BB41-2654-3540-9FDE-E145D024B93D}"/>
              </a:ext>
            </a:extLst>
          </p:cNvPr>
          <p:cNvSpPr>
            <a:spLocks noGrp="1" noChangeArrowheads="1"/>
          </p:cNvSpPr>
          <p:nvPr>
            <p:ph type="title"/>
          </p:nvPr>
        </p:nvSpPr>
        <p:spPr>
          <a:xfrm>
            <a:off x="1548348" y="1545020"/>
            <a:ext cx="5781847" cy="1101716"/>
          </a:xfrm>
        </p:spPr>
        <p:txBody>
          <a:bodyPr>
            <a:noAutofit/>
          </a:bodyPr>
          <a:lstStyle/>
          <a:p>
            <a:r>
              <a:rPr lang="en-US" altLang="en-US" sz="2800" b="1" dirty="0"/>
              <a:t>Ex-post efficiency</a:t>
            </a:r>
            <a:r>
              <a:rPr lang="sl-SI" altLang="en-US" sz="2800" b="1" dirty="0"/>
              <a:t> of </a:t>
            </a:r>
            <a:br>
              <a:rPr lang="sl-SI" altLang="en-US" sz="2800" b="1" dirty="0"/>
            </a:br>
            <a:r>
              <a:rPr lang="sl-SI" altLang="en-US" sz="2800" b="1" dirty="0"/>
              <a:t>the insolvency framework</a:t>
            </a:r>
            <a:r>
              <a:rPr lang="en-US" altLang="en-US" sz="2800" b="1" dirty="0"/>
              <a:t>: </a:t>
            </a:r>
            <a:endParaRPr lang="sl-SI" altLang="sl-SI" sz="6000" b="1" dirty="0"/>
          </a:p>
        </p:txBody>
      </p:sp>
      <p:sp>
        <p:nvSpPr>
          <p:cNvPr id="7171" name="Rectangle 3">
            <a:extLst>
              <a:ext uri="{FF2B5EF4-FFF2-40B4-BE49-F238E27FC236}">
                <a16:creationId xmlns:a16="http://schemas.microsoft.com/office/drawing/2014/main" id="{D95B491C-9939-CF4E-A02A-9E1359494966}"/>
              </a:ext>
            </a:extLst>
          </p:cNvPr>
          <p:cNvSpPr>
            <a:spLocks noGrp="1" noChangeArrowheads="1"/>
          </p:cNvSpPr>
          <p:nvPr>
            <p:ph idx="1"/>
          </p:nvPr>
        </p:nvSpPr>
        <p:spPr>
          <a:xfrm>
            <a:off x="546538" y="2571750"/>
            <a:ext cx="8250621" cy="3671305"/>
          </a:xfrm>
        </p:spPr>
        <p:txBody>
          <a:bodyPr/>
          <a:lstStyle/>
          <a:p>
            <a:pPr marL="230813" indent="-230813" defTabSz="303078">
              <a:lnSpc>
                <a:spcPct val="80000"/>
              </a:lnSpc>
              <a:defRPr/>
            </a:pPr>
            <a:endParaRPr lang="en-US" sz="1633" dirty="0"/>
          </a:p>
          <a:p>
            <a:pPr marL="0" indent="0" defTabSz="303078">
              <a:lnSpc>
                <a:spcPct val="80000"/>
              </a:lnSpc>
              <a:defRPr/>
            </a:pPr>
            <a:endParaRPr lang="en-US" sz="1633" dirty="0"/>
          </a:p>
          <a:p>
            <a:pPr marL="505062" lvl="1" indent="-233262" defTabSz="303078">
              <a:lnSpc>
                <a:spcPct val="80000"/>
              </a:lnSpc>
              <a:buFont typeface="Arial" panose="020B0604020202020204" pitchFamily="34" charset="0"/>
              <a:buChar char="•"/>
              <a:defRPr/>
            </a:pPr>
            <a:r>
              <a:rPr lang="en-US" dirty="0"/>
              <a:t>administrative/operational costs</a:t>
            </a:r>
          </a:p>
          <a:p>
            <a:pPr marL="505062" lvl="1" indent="-233262" defTabSz="303078">
              <a:lnSpc>
                <a:spcPct val="80000"/>
              </a:lnSpc>
              <a:buFont typeface="Arial" panose="020B0604020202020204" pitchFamily="34" charset="0"/>
              <a:buChar char="•"/>
              <a:defRPr/>
            </a:pPr>
            <a:r>
              <a:rPr lang="en-US" dirty="0"/>
              <a:t>time required for repayment of creditors</a:t>
            </a:r>
          </a:p>
          <a:p>
            <a:pPr marL="505062" lvl="1" indent="-233262" defTabSz="303078">
              <a:lnSpc>
                <a:spcPct val="80000"/>
              </a:lnSpc>
              <a:buFont typeface="Arial" panose="020B0604020202020204" pitchFamily="34" charset="0"/>
              <a:buChar char="•"/>
              <a:defRPr/>
            </a:pPr>
            <a:r>
              <a:rPr lang="en-US" dirty="0"/>
              <a:t>level of repayment for different classes of creditors</a:t>
            </a:r>
          </a:p>
          <a:p>
            <a:pPr marL="505062" lvl="1" indent="-233262" defTabSz="303078">
              <a:lnSpc>
                <a:spcPct val="80000"/>
              </a:lnSpc>
              <a:buFont typeface="Arial" panose="020B0604020202020204" pitchFamily="34" charset="0"/>
              <a:buChar char="•"/>
              <a:defRPr/>
            </a:pPr>
            <a:r>
              <a:rPr lang="en-US" dirty="0"/>
              <a:t>long term financial stability of troubled debtors</a:t>
            </a:r>
            <a:endParaRPr lang="sl-SI" sz="2381" dirty="0"/>
          </a:p>
          <a:p>
            <a:pPr marL="0" indent="0" defTabSz="303078">
              <a:lnSpc>
                <a:spcPct val="80000"/>
              </a:lnSpc>
              <a:defRPr/>
            </a:pPr>
            <a:endParaRPr lang="sl-SI" dirty="0"/>
          </a:p>
        </p:txBody>
      </p:sp>
    </p:spTree>
    <p:extLst>
      <p:ext uri="{BB962C8B-B14F-4D97-AF65-F5344CB8AC3E}">
        <p14:creationId xmlns:p14="http://schemas.microsoft.com/office/powerpoint/2010/main" val="27297624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Naslov 1">
            <a:extLst>
              <a:ext uri="{FF2B5EF4-FFF2-40B4-BE49-F238E27FC236}">
                <a16:creationId xmlns:a16="http://schemas.microsoft.com/office/drawing/2014/main" id="{0406FBFE-3CDC-F24B-8F37-951BF1906431}"/>
              </a:ext>
            </a:extLst>
          </p:cNvPr>
          <p:cNvSpPr txBox="1">
            <a:spLocks noChangeArrowheads="1"/>
          </p:cNvSpPr>
          <p:nvPr/>
        </p:nvSpPr>
        <p:spPr bwMode="auto">
          <a:xfrm>
            <a:off x="1370503" y="1167670"/>
            <a:ext cx="6074558" cy="405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6950">
              <a:spcBef>
                <a:spcPct val="20000"/>
              </a:spcBef>
              <a:buFont typeface="Arial" panose="020B0604020202020204" pitchFamily="34" charset="0"/>
              <a:buChar char="•"/>
              <a:defRPr sz="3500">
                <a:solidFill>
                  <a:schemeClr val="tx1"/>
                </a:solidFill>
                <a:latin typeface="Calibri" panose="020F0502020204030204" pitchFamily="34" charset="0"/>
              </a:defRPr>
            </a:lvl1pPr>
            <a:lvl2pPr marL="811213" indent="-309563" defTabSz="9969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249363" indent="-246063" defTabSz="996950">
              <a:spcBef>
                <a:spcPct val="20000"/>
              </a:spcBef>
              <a:buFont typeface="Arial" panose="020B0604020202020204" pitchFamily="34" charset="0"/>
              <a:buChar char="•"/>
              <a:defRPr sz="2600">
                <a:solidFill>
                  <a:schemeClr val="tx1"/>
                </a:solidFill>
                <a:latin typeface="Calibri" panose="020F0502020204030204" pitchFamily="34" charset="0"/>
              </a:defRPr>
            </a:lvl3pPr>
            <a:lvl4pPr marL="1751013" indent="-246063" defTabSz="996950">
              <a:spcBef>
                <a:spcPct val="20000"/>
              </a:spcBef>
              <a:buFont typeface="Arial" panose="020B0604020202020204" pitchFamily="34" charset="0"/>
              <a:buChar char="–"/>
              <a:defRPr sz="2200">
                <a:solidFill>
                  <a:schemeClr val="tx1"/>
                </a:solidFill>
                <a:latin typeface="Calibri" panose="020F0502020204030204" pitchFamily="34" charset="0"/>
              </a:defRPr>
            </a:lvl4pPr>
            <a:lvl5pPr marL="2251075" indent="-246063" defTabSz="996950">
              <a:spcBef>
                <a:spcPct val="20000"/>
              </a:spcBef>
              <a:buFont typeface="Arial" panose="020B0604020202020204" pitchFamily="34" charset="0"/>
              <a:buChar char="»"/>
              <a:defRPr sz="2200">
                <a:solidFill>
                  <a:schemeClr val="tx1"/>
                </a:solidFill>
                <a:latin typeface="Calibri" panose="020F0502020204030204" pitchFamily="34" charset="0"/>
              </a:defRPr>
            </a:lvl5pPr>
            <a:lvl6pPr marL="2708275" indent="-246063" defTabSz="99695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3165475" indent="-246063" defTabSz="99695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622675" indent="-246063" defTabSz="99695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4079875" indent="-246063" defTabSz="99695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spcBef>
                <a:spcPct val="0"/>
              </a:spcBef>
              <a:buFontTx/>
              <a:buNone/>
            </a:pPr>
            <a:r>
              <a:rPr lang="en-US" altLang="en-US" sz="2177" dirty="0">
                <a:solidFill>
                  <a:srgbClr val="000000"/>
                </a:solidFill>
              </a:rPr>
              <a:t>Table: Ordinary claims in CC and Bankruptcy, 2018</a:t>
            </a:r>
          </a:p>
        </p:txBody>
      </p:sp>
      <p:graphicFrame>
        <p:nvGraphicFramePr>
          <p:cNvPr id="2" name="Table 1">
            <a:extLst>
              <a:ext uri="{FF2B5EF4-FFF2-40B4-BE49-F238E27FC236}">
                <a16:creationId xmlns:a16="http://schemas.microsoft.com/office/drawing/2014/main" id="{C8DF1754-601C-4949-8353-D4975E3C85B2}"/>
              </a:ext>
            </a:extLst>
          </p:cNvPr>
          <p:cNvGraphicFramePr>
            <a:graphicFrameLocks noGrp="1"/>
          </p:cNvGraphicFramePr>
          <p:nvPr>
            <p:extLst>
              <p:ext uri="{D42A27DB-BD31-4B8C-83A1-F6EECF244321}">
                <p14:modId xmlns:p14="http://schemas.microsoft.com/office/powerpoint/2010/main" val="592238162"/>
              </p:ext>
            </p:extLst>
          </p:nvPr>
        </p:nvGraphicFramePr>
        <p:xfrm>
          <a:off x="1486116" y="1596002"/>
          <a:ext cx="4635061" cy="3092255"/>
        </p:xfrm>
        <a:graphic>
          <a:graphicData uri="http://schemas.openxmlformats.org/drawingml/2006/table">
            <a:tbl>
              <a:tblPr firstRow="1" bandRow="1">
                <a:tableStyleId>{5C22544A-7EE6-4342-B048-85BDC9FD1C3A}</a:tableStyleId>
              </a:tblPr>
              <a:tblGrid>
                <a:gridCol w="808869">
                  <a:extLst>
                    <a:ext uri="{9D8B030D-6E8A-4147-A177-3AD203B41FA5}">
                      <a16:colId xmlns:a16="http://schemas.microsoft.com/office/drawing/2014/main" val="20000"/>
                    </a:ext>
                  </a:extLst>
                </a:gridCol>
                <a:gridCol w="956548">
                  <a:extLst>
                    <a:ext uri="{9D8B030D-6E8A-4147-A177-3AD203B41FA5}">
                      <a16:colId xmlns:a16="http://schemas.microsoft.com/office/drawing/2014/main" val="20001"/>
                    </a:ext>
                  </a:extLst>
                </a:gridCol>
                <a:gridCol w="956548">
                  <a:extLst>
                    <a:ext uri="{9D8B030D-6E8A-4147-A177-3AD203B41FA5}">
                      <a16:colId xmlns:a16="http://schemas.microsoft.com/office/drawing/2014/main" val="20002"/>
                    </a:ext>
                  </a:extLst>
                </a:gridCol>
                <a:gridCol w="956548">
                  <a:extLst>
                    <a:ext uri="{9D8B030D-6E8A-4147-A177-3AD203B41FA5}">
                      <a16:colId xmlns:a16="http://schemas.microsoft.com/office/drawing/2014/main" val="20003"/>
                    </a:ext>
                  </a:extLst>
                </a:gridCol>
                <a:gridCol w="956548">
                  <a:extLst>
                    <a:ext uri="{9D8B030D-6E8A-4147-A177-3AD203B41FA5}">
                      <a16:colId xmlns:a16="http://schemas.microsoft.com/office/drawing/2014/main" val="20004"/>
                    </a:ext>
                  </a:extLst>
                </a:gridCol>
              </a:tblGrid>
              <a:tr h="663871">
                <a:tc>
                  <a:txBody>
                    <a:bodyPr/>
                    <a:lstStyle/>
                    <a:p>
                      <a:endParaRPr lang="en-US" sz="900" b="0" dirty="0">
                        <a:solidFill>
                          <a:schemeClr val="tx1"/>
                        </a:solidFill>
                      </a:endParaRPr>
                    </a:p>
                  </a:txBody>
                  <a:tcPr marL="46719" marR="46719" marT="23347" marB="233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900" b="1" dirty="0">
                          <a:solidFill>
                            <a:schemeClr val="tx1"/>
                          </a:solidFill>
                        </a:rPr>
                        <a:t>Large &amp; Medium CC</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900" b="1" dirty="0">
                          <a:solidFill>
                            <a:schemeClr val="tx1"/>
                          </a:solidFill>
                        </a:rPr>
                        <a:t>Simplified </a:t>
                      </a:r>
                    </a:p>
                    <a:p>
                      <a:pPr algn="ctr"/>
                      <a:r>
                        <a:rPr lang="en-US" sz="900" b="1" dirty="0">
                          <a:solidFill>
                            <a:schemeClr val="tx1"/>
                          </a:solidFill>
                        </a:rPr>
                        <a:t>CC</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900" b="1" dirty="0">
                          <a:solidFill>
                            <a:schemeClr val="tx1"/>
                          </a:solidFill>
                        </a:rPr>
                        <a:t>Bankruptcy legal persons</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900" b="1" dirty="0">
                          <a:solidFill>
                            <a:schemeClr val="tx1"/>
                          </a:solidFill>
                        </a:rPr>
                        <a:t>Bankruptcy natural persons</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0"/>
                  </a:ext>
                </a:extLst>
              </a:tr>
              <a:tr h="560319">
                <a:tc>
                  <a:txBody>
                    <a:bodyPr/>
                    <a:lstStyle/>
                    <a:p>
                      <a:r>
                        <a:rPr lang="en-US" sz="900" b="1" dirty="0"/>
                        <a:t>Total number</a:t>
                      </a:r>
                    </a:p>
                  </a:txBody>
                  <a:tcPr marL="46719" marR="46719" marT="23347" marB="233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200" b="0" dirty="0"/>
                        <a:t>7</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27</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1,342</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b="0" dirty="0"/>
                        <a:t>4,230</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747427">
                <a:tc>
                  <a:txBody>
                    <a:bodyPr/>
                    <a:lstStyle/>
                    <a:p>
                      <a:r>
                        <a:rPr lang="en-US" sz="900" b="1" dirty="0"/>
                        <a:t>With some repayment of claims </a:t>
                      </a:r>
                      <a:endParaRPr lang="sl-SI" sz="900" b="1" dirty="0"/>
                    </a:p>
                    <a:p>
                      <a:r>
                        <a:rPr lang="en-US" sz="900" b="1" dirty="0"/>
                        <a:t>(%</a:t>
                      </a:r>
                      <a:r>
                        <a:rPr lang="sl-SI" sz="900" b="1" dirty="0"/>
                        <a:t> </a:t>
                      </a:r>
                      <a:r>
                        <a:rPr lang="sl-SI" sz="900" b="1" dirty="0" err="1"/>
                        <a:t>of</a:t>
                      </a:r>
                      <a:r>
                        <a:rPr lang="sl-SI" sz="900" b="1" dirty="0"/>
                        <a:t> </a:t>
                      </a:r>
                      <a:r>
                        <a:rPr lang="sl-SI" sz="900" b="1" dirty="0" err="1"/>
                        <a:t>cases</a:t>
                      </a:r>
                      <a:r>
                        <a:rPr lang="en-US" sz="900" b="1" dirty="0"/>
                        <a:t>)</a:t>
                      </a:r>
                    </a:p>
                    <a:p>
                      <a:endParaRPr lang="en-US" sz="900" b="1" dirty="0"/>
                    </a:p>
                  </a:txBody>
                  <a:tcPr marL="46719" marR="46719" marT="23347" marB="233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200" b="0" dirty="0"/>
                        <a:t>100%</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100%</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22%</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b="0" dirty="0"/>
                        <a:t>20%</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560319">
                <a:tc>
                  <a:txBody>
                    <a:bodyPr/>
                    <a:lstStyle/>
                    <a:p>
                      <a:r>
                        <a:rPr lang="en-US" sz="900" b="1" dirty="0"/>
                        <a:t>Rate of repayment (%)</a:t>
                      </a:r>
                    </a:p>
                  </a:txBody>
                  <a:tcPr marL="46719" marR="46719" marT="23347" marB="233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200" b="0" dirty="0"/>
                        <a:t>32%</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39%</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14%</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b="0" dirty="0"/>
                        <a:t>14%</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r h="560319">
                <a:tc>
                  <a:txBody>
                    <a:bodyPr/>
                    <a:lstStyle/>
                    <a:p>
                      <a:r>
                        <a:rPr lang="en-US" sz="900" b="1" dirty="0"/>
                        <a:t>Repayment period</a:t>
                      </a:r>
                    </a:p>
                  </a:txBody>
                  <a:tcPr marL="46719" marR="46719" marT="23347" marB="233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200" b="0" dirty="0"/>
                        <a:t>4.1 years</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3.7 years</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3.7 years</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b="0" dirty="0"/>
                        <a:t>3.4 years</a:t>
                      </a:r>
                    </a:p>
                  </a:txBody>
                  <a:tcPr marL="46719" marR="46719" marT="23347" marB="2334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4"/>
                  </a:ext>
                </a:extLst>
              </a:tr>
            </a:tbl>
          </a:graphicData>
        </a:graphic>
      </p:graphicFrame>
      <p:sp>
        <p:nvSpPr>
          <p:cNvPr id="5" name="Rectangle 3">
            <a:extLst>
              <a:ext uri="{FF2B5EF4-FFF2-40B4-BE49-F238E27FC236}">
                <a16:creationId xmlns:a16="http://schemas.microsoft.com/office/drawing/2014/main" id="{F79A9AE8-FD27-7D4A-B8CA-E8C08666AF7D}"/>
              </a:ext>
            </a:extLst>
          </p:cNvPr>
          <p:cNvSpPr txBox="1">
            <a:spLocks noChangeArrowheads="1"/>
          </p:cNvSpPr>
          <p:nvPr/>
        </p:nvSpPr>
        <p:spPr>
          <a:xfrm>
            <a:off x="1486116" y="4824326"/>
            <a:ext cx="6562769" cy="227904"/>
          </a:xfrm>
          <a:prstGeom prst="rect">
            <a:avLst/>
          </a:prstGeom>
        </p:spPr>
        <p:txBody>
          <a:bodyPr/>
          <a:lstStyle>
            <a:lvl1pPr marL="373063" indent="-373063" algn="l" defTabSz="996950" rtl="0" eaLnBrk="0" fontAlgn="base" hangingPunct="0">
              <a:spcBef>
                <a:spcPct val="20000"/>
              </a:spcBef>
              <a:spcAft>
                <a:spcPct val="0"/>
              </a:spcAft>
              <a:buFont typeface="Arial" panose="020B0604020202020204" pitchFamily="34" charset="0"/>
              <a:buChar char="•"/>
              <a:defRPr sz="3500" kern="1200">
                <a:solidFill>
                  <a:schemeClr val="tx1"/>
                </a:solidFill>
                <a:latin typeface="+mn-lt"/>
                <a:ea typeface="+mn-ea"/>
                <a:cs typeface="+mn-cs"/>
              </a:defRPr>
            </a:lvl1pPr>
            <a:lvl2pPr marL="811213" indent="-309563" algn="l" defTabSz="996950" rtl="0" eaLnBrk="0" fontAlgn="base" hangingPunct="0">
              <a:spcBef>
                <a:spcPct val="20000"/>
              </a:spcBef>
              <a:spcAft>
                <a:spcPct val="0"/>
              </a:spcAft>
              <a:buFont typeface="Arial" panose="020B0604020202020204" pitchFamily="34" charset="0"/>
              <a:buChar char="–"/>
              <a:defRPr sz="3100" kern="1200">
                <a:solidFill>
                  <a:schemeClr val="tx1"/>
                </a:solidFill>
                <a:latin typeface="+mn-lt"/>
                <a:ea typeface="+mn-ea"/>
                <a:cs typeface="+mn-cs"/>
              </a:defRPr>
            </a:lvl2pPr>
            <a:lvl3pPr marL="1249363" indent="-246063" algn="l" defTabSz="996950" rtl="0" eaLnBrk="0" fontAlgn="base" hangingPunct="0">
              <a:spcBef>
                <a:spcPct val="20000"/>
              </a:spcBef>
              <a:spcAft>
                <a:spcPct val="0"/>
              </a:spcAft>
              <a:buFont typeface="Arial" panose="020B0604020202020204" pitchFamily="34" charset="0"/>
              <a:buChar char="•"/>
              <a:defRPr sz="2600" kern="1200">
                <a:solidFill>
                  <a:schemeClr val="tx1"/>
                </a:solidFill>
                <a:latin typeface="+mn-lt"/>
                <a:ea typeface="+mn-ea"/>
                <a:cs typeface="+mn-cs"/>
              </a:defRPr>
            </a:lvl3pPr>
            <a:lvl4pPr marL="1751013" indent="-246063" algn="l" defTabSz="996950"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4pPr>
            <a:lvl5pPr marL="2251075" indent="-246063" algn="l" defTabSz="996950"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5pPr>
            <a:lvl6pPr marL="2755514"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6pPr>
            <a:lvl7pPr marL="3256516"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7pPr>
            <a:lvl8pPr marL="3757517"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8pPr>
            <a:lvl9pPr marL="4258520" indent="-250497" algn="l" defTabSz="1002005" rtl="0" eaLnBrk="1" latinLnBrk="0" hangingPunct="1">
              <a:spcBef>
                <a:spcPct val="20000"/>
              </a:spcBef>
              <a:buFont typeface="Arial" panose="020B0604020202020204" pitchFamily="34" charset="0"/>
              <a:buChar char="•"/>
              <a:defRPr sz="2200" kern="1200">
                <a:solidFill>
                  <a:schemeClr val="tx1"/>
                </a:solidFill>
                <a:latin typeface="+mn-lt"/>
                <a:ea typeface="+mn-ea"/>
                <a:cs typeface="+mn-cs"/>
              </a:defRPr>
            </a:lvl9pPr>
          </a:lstStyle>
          <a:p>
            <a:pPr marL="0" indent="0" defTabSz="303078">
              <a:lnSpc>
                <a:spcPct val="80000"/>
              </a:lnSpc>
              <a:buNone/>
              <a:defRPr/>
            </a:pPr>
            <a:r>
              <a:rPr lang="en-US" sz="1633" dirty="0">
                <a:solidFill>
                  <a:prstClr val="black"/>
                </a:solidFill>
              </a:rPr>
              <a:t>Source: Ministry of Justice RS, 2018</a:t>
            </a:r>
          </a:p>
          <a:p>
            <a:pPr marL="342404" lvl="1" indent="0" defTabSz="303078">
              <a:lnSpc>
                <a:spcPct val="80000"/>
              </a:lnSpc>
              <a:defRPr/>
            </a:pPr>
            <a:endParaRPr lang="sl-SI" sz="2109" dirty="0">
              <a:solidFill>
                <a:prstClr val="black"/>
              </a:solidFill>
            </a:endParaRPr>
          </a:p>
          <a:p>
            <a:pPr marL="502614" lvl="1" indent="-191984" defTabSz="303078">
              <a:lnSpc>
                <a:spcPct val="80000"/>
              </a:lnSpc>
              <a:defRPr/>
            </a:pPr>
            <a:endParaRPr lang="sl-SI" sz="2381" dirty="0">
              <a:solidFill>
                <a:prstClr val="black"/>
              </a:solidFill>
            </a:endParaRPr>
          </a:p>
          <a:p>
            <a:pPr marL="0" indent="0" defTabSz="303078">
              <a:lnSpc>
                <a:spcPct val="80000"/>
              </a:lnSpc>
              <a:defRPr/>
            </a:pPr>
            <a:endParaRPr lang="sl-SI" sz="2381" dirty="0">
              <a:solidFill>
                <a:prstClr val="black"/>
              </a:solidFill>
            </a:endParaRPr>
          </a:p>
        </p:txBody>
      </p:sp>
    </p:spTree>
    <p:extLst>
      <p:ext uri="{BB962C8B-B14F-4D97-AF65-F5344CB8AC3E}">
        <p14:creationId xmlns:p14="http://schemas.microsoft.com/office/powerpoint/2010/main" val="12582154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Naslov 1">
            <a:extLst>
              <a:ext uri="{FF2B5EF4-FFF2-40B4-BE49-F238E27FC236}">
                <a16:creationId xmlns:a16="http://schemas.microsoft.com/office/drawing/2014/main" id="{C61C2DB0-92F4-3C47-8147-E273A81AD8B4}"/>
              </a:ext>
            </a:extLst>
          </p:cNvPr>
          <p:cNvSpPr>
            <a:spLocks noGrp="1"/>
          </p:cNvSpPr>
          <p:nvPr>
            <p:ph type="title"/>
          </p:nvPr>
        </p:nvSpPr>
        <p:spPr>
          <a:xfrm>
            <a:off x="283779" y="1617306"/>
            <a:ext cx="8534400" cy="514134"/>
          </a:xfrm>
        </p:spPr>
        <p:txBody>
          <a:bodyPr>
            <a:normAutofit fontScale="90000"/>
          </a:bodyPr>
          <a:lstStyle/>
          <a:p>
            <a:r>
              <a:rPr lang="sl-SI" altLang="sl-SI" b="1" dirty="0"/>
              <a:t>Conclusions on the present  framework </a:t>
            </a:r>
            <a:br>
              <a:rPr lang="sl-SI" altLang="sl-SI" b="1" dirty="0"/>
            </a:br>
            <a:r>
              <a:rPr lang="sl-SI" altLang="sl-SI" b="1" dirty="0"/>
              <a:t>for  the corporate restructuring </a:t>
            </a:r>
          </a:p>
        </p:txBody>
      </p:sp>
      <p:sp>
        <p:nvSpPr>
          <p:cNvPr id="111619" name="Ograda vsebine 2">
            <a:extLst>
              <a:ext uri="{FF2B5EF4-FFF2-40B4-BE49-F238E27FC236}">
                <a16:creationId xmlns:a16="http://schemas.microsoft.com/office/drawing/2014/main" id="{2BA13A0C-0A13-E84B-ACED-E15264BF40E9}"/>
              </a:ext>
            </a:extLst>
          </p:cNvPr>
          <p:cNvSpPr>
            <a:spLocks noGrp="1"/>
          </p:cNvSpPr>
          <p:nvPr>
            <p:ph idx="1"/>
          </p:nvPr>
        </p:nvSpPr>
        <p:spPr>
          <a:xfrm>
            <a:off x="1471535" y="2260679"/>
            <a:ext cx="6528205" cy="3608659"/>
          </a:xfrm>
        </p:spPr>
        <p:txBody>
          <a:bodyPr/>
          <a:lstStyle/>
          <a:p>
            <a:pPr marL="231840" indent="-231840" defTabSz="300535">
              <a:buFont typeface="Arial" panose="020B0604020202020204" pitchFamily="34" charset="0"/>
              <a:buChar char="•"/>
              <a:defRPr/>
            </a:pPr>
            <a:endParaRPr lang="sl-SI" altLang="sl-SI" sz="1633" dirty="0"/>
          </a:p>
          <a:p>
            <a:pPr marL="231840" indent="-231840" defTabSz="300535">
              <a:buFont typeface="Arial" panose="020B0604020202020204" pitchFamily="34" charset="0"/>
              <a:buChar char="•"/>
              <a:defRPr/>
            </a:pPr>
            <a:r>
              <a:rPr lang="en-US" altLang="sl-SI" sz="1905" dirty="0"/>
              <a:t>New CC relatively effective for large companies, simplified  CC and preventive restructuring less so</a:t>
            </a:r>
            <a:endParaRPr lang="sl-SI" altLang="sl-SI" sz="1905" dirty="0"/>
          </a:p>
          <a:p>
            <a:pPr marL="231840" indent="-231840" defTabSz="300535">
              <a:buFont typeface="Arial" panose="020B0604020202020204" pitchFamily="34" charset="0"/>
              <a:buChar char="•"/>
              <a:defRPr/>
            </a:pPr>
            <a:r>
              <a:rPr lang="en-US" altLang="sl-SI" sz="1905" dirty="0"/>
              <a:t>In-court solutions are important for out-of-court negotiations with bankers (MRAs) : haircuts for owners and secured creditors in </a:t>
            </a:r>
            <a:r>
              <a:rPr lang="sl-SI" altLang="sl-SI" sz="1905" dirty="0"/>
              <a:t> New</a:t>
            </a:r>
            <a:r>
              <a:rPr lang="en-US" altLang="sl-SI" sz="1905" dirty="0"/>
              <a:t>CC!!</a:t>
            </a:r>
            <a:endParaRPr lang="sl-SI" altLang="sl-SI" sz="1905" dirty="0"/>
          </a:p>
          <a:p>
            <a:pPr marL="231840" indent="-231840" defTabSz="300535">
              <a:buFont typeface="Arial" panose="020B0604020202020204" pitchFamily="34" charset="0"/>
              <a:buChar char="•"/>
              <a:defRPr/>
            </a:pPr>
            <a:r>
              <a:rPr lang="en-US" altLang="sl-SI" sz="1905" dirty="0"/>
              <a:t>Long term sustainability of debt reductions?</a:t>
            </a:r>
            <a:endParaRPr lang="sl-SI" altLang="sl-SI" sz="1905" dirty="0"/>
          </a:p>
          <a:p>
            <a:pPr marL="233309" indent="-233309" defTabSz="300535">
              <a:buFont typeface="Arial" panose="020B0604020202020204" pitchFamily="34" charset="0"/>
              <a:buChar char="•"/>
              <a:defRPr/>
            </a:pPr>
            <a:r>
              <a:rPr lang="sl-SI" altLang="sl-SI" sz="1905" dirty="0" err="1"/>
              <a:t>Low</a:t>
            </a:r>
            <a:r>
              <a:rPr lang="sl-SI" altLang="sl-SI" sz="1905" dirty="0"/>
              <a:t> </a:t>
            </a:r>
            <a:r>
              <a:rPr lang="sl-SI" altLang="sl-SI" sz="1905" dirty="0" err="1"/>
              <a:t>repayment</a:t>
            </a:r>
            <a:r>
              <a:rPr lang="sl-SI" altLang="sl-SI" sz="1905" dirty="0"/>
              <a:t> in </a:t>
            </a:r>
            <a:r>
              <a:rPr lang="sl-SI" altLang="sl-SI" sz="1905" dirty="0" err="1"/>
              <a:t>bankruptcy</a:t>
            </a:r>
            <a:r>
              <a:rPr lang="sl-SI" altLang="sl-SI" sz="1905" dirty="0"/>
              <a:t>?</a:t>
            </a:r>
            <a:endParaRPr lang="en-US" altLang="sl-SI" sz="1905" dirty="0"/>
          </a:p>
          <a:p>
            <a:pPr marL="231840" indent="-231840" defTabSz="300535">
              <a:buFont typeface="Arial" panose="020B0604020202020204" pitchFamily="34" charset="0"/>
              <a:buChar char="•"/>
              <a:defRPr/>
            </a:pPr>
            <a:endParaRPr lang="sl-SI" altLang="sl-SI" sz="1633" dirty="0"/>
          </a:p>
          <a:p>
            <a:pPr marL="228617" indent="-228617" defTabSz="300535">
              <a:defRPr/>
            </a:pPr>
            <a:endParaRPr lang="sl-SI" altLang="sl-SI" sz="1769" dirty="0"/>
          </a:p>
          <a:p>
            <a:pPr marL="228617" indent="-228617" defTabSz="300535">
              <a:defRPr/>
            </a:pPr>
            <a:endParaRPr lang="sl-SI" altLang="sl-SI" sz="1769" dirty="0"/>
          </a:p>
          <a:p>
            <a:pPr marL="228617" indent="-228617" defTabSz="300535">
              <a:defRPr/>
            </a:pPr>
            <a:endParaRPr lang="sl-SI" altLang="sl-SI" sz="1769" dirty="0"/>
          </a:p>
          <a:p>
            <a:pPr marL="228617" indent="-228617" defTabSz="300535">
              <a:defRPr/>
            </a:pPr>
            <a:endParaRPr lang="sl-SI" altLang="sl-SI" sz="1769" dirty="0"/>
          </a:p>
        </p:txBody>
      </p:sp>
      <p:sp>
        <p:nvSpPr>
          <p:cNvPr id="185348" name="Ograda številke diapozitiva 3">
            <a:extLst>
              <a:ext uri="{FF2B5EF4-FFF2-40B4-BE49-F238E27FC236}">
                <a16:creationId xmlns:a16="http://schemas.microsoft.com/office/drawing/2014/main" id="{EAB75ADF-FECD-0248-BCAE-7FEF6B811A78}"/>
              </a:ext>
            </a:extLst>
          </p:cNvPr>
          <p:cNvSpPr>
            <a:spLocks noGrp="1"/>
          </p:cNvSpPr>
          <p:nvPr>
            <p:ph type="sldNum" sz="quarter" idx="12"/>
          </p:nvPr>
        </p:nvSpPr>
        <p:spPr bwMode="auto">
          <a:xfrm>
            <a:off x="7227888" y="7313613"/>
            <a:ext cx="2346325" cy="244475"/>
          </a:xfrm>
          <a:prstGeom prst="rect">
            <a:avLst/>
          </a:prstGeom>
          <a:noFill/>
          <a:ln w="9525">
            <a:noFill/>
            <a:round/>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defPPr>
              <a:defRPr lang="en-GB"/>
            </a:defPPr>
            <a:lvl1pPr algn="r" defTabSz="441325" rtl="0" eaLnBrk="1" fontAlgn="base" hangingPunct="1">
              <a:lnSpc>
                <a:spcPct val="101000"/>
              </a:lnSpc>
              <a:spcBef>
                <a:spcPct val="0"/>
              </a:spcBef>
              <a:spcAft>
                <a:spcPct val="0"/>
              </a:spcAft>
              <a:buClrTx/>
              <a:buSzTx/>
              <a:buFont typeface="Times New Roman" panose="02020603050405020304" pitchFamily="18" charset="0"/>
              <a:buNone/>
              <a:defRPr sz="1200" b="1" kern="1200">
                <a:solidFill>
                  <a:srgbClr val="FFFFFF"/>
                </a:solidFill>
                <a:latin typeface="Verdana" panose="020B0604030504040204" pitchFamily="34" charset="0"/>
                <a:ea typeface="MS Gothic" panose="020B0609070205080204" pitchFamily="49" charset="-128"/>
                <a:cs typeface="+mn-cs"/>
              </a:defRPr>
            </a:lvl1pPr>
            <a:lvl2pPr marL="733425" indent="-27781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2pPr>
            <a:lvl3pPr marL="1130300"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3pPr>
            <a:lvl4pPr marL="1585913"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4pPr>
            <a:lvl5pPr marL="2039938"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5pPr>
            <a:lvl6pPr marL="22860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6pPr>
            <a:lvl7pPr marL="27432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7pPr>
            <a:lvl8pPr marL="32004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8pPr>
            <a:lvl9pPr marL="36576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9pPr>
          </a:lstStyle>
          <a:p>
            <a:pPr algn="l">
              <a:spcAft>
                <a:spcPct val="0"/>
              </a:spcAft>
              <a:buClrTx/>
              <a:buSzTx/>
              <a:buFontTx/>
              <a:buNone/>
            </a:pPr>
            <a:fld id="{4D4C0687-0DF5-FE43-9CB3-0FC41A720499}" type="slidenum">
              <a:rPr lang="sl-SI" altLang="sl-SI" smtClean="0"/>
              <a:pPr algn="l">
                <a:spcAft>
                  <a:spcPct val="0"/>
                </a:spcAft>
                <a:buClrTx/>
                <a:buSzTx/>
                <a:buFontTx/>
                <a:buNone/>
              </a:pPr>
              <a:t>29</a:t>
            </a:fld>
            <a:endParaRPr lang="sl-SI" altLang="sl-SI" sz="816">
              <a:solidFill>
                <a:srgbClr val="FFFFFF"/>
              </a:solidFill>
              <a:cs typeface="Arial" panose="020B0604020202020204" pitchFamily="34" charset="0"/>
            </a:endParaRPr>
          </a:p>
        </p:txBody>
      </p:sp>
    </p:spTree>
    <p:extLst>
      <p:ext uri="{BB962C8B-B14F-4D97-AF65-F5344CB8AC3E}">
        <p14:creationId xmlns:p14="http://schemas.microsoft.com/office/powerpoint/2010/main" val="39219070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Naslov 1">
            <a:extLst>
              <a:ext uri="{FF2B5EF4-FFF2-40B4-BE49-F238E27FC236}">
                <a16:creationId xmlns:a16="http://schemas.microsoft.com/office/drawing/2014/main" id="{B5E14C9E-2075-D645-8353-E6C7767644AA}"/>
              </a:ext>
            </a:extLst>
          </p:cNvPr>
          <p:cNvSpPr>
            <a:spLocks noGrp="1"/>
          </p:cNvSpPr>
          <p:nvPr>
            <p:ph type="title"/>
          </p:nvPr>
        </p:nvSpPr>
        <p:spPr>
          <a:xfrm>
            <a:off x="1252812" y="1625239"/>
            <a:ext cx="6466639" cy="514134"/>
          </a:xfrm>
        </p:spPr>
        <p:txBody>
          <a:bodyPr>
            <a:noAutofit/>
          </a:bodyPr>
          <a:lstStyle/>
          <a:p>
            <a:r>
              <a:rPr lang="sl-SI" altLang="sl-SI" sz="2800" b="1" dirty="0"/>
              <a:t>Harmonization with EU or/and </a:t>
            </a:r>
            <a:br>
              <a:rPr lang="sl-SI" altLang="sl-SI" sz="2800" b="1" dirty="0"/>
            </a:br>
            <a:r>
              <a:rPr lang="sl-SI" altLang="sl-SI" sz="2800" b="1" dirty="0"/>
              <a:t>the new insolvency law ??</a:t>
            </a:r>
            <a:endParaRPr lang="sl-SI" altLang="sl-SI" sz="6000" b="1" dirty="0"/>
          </a:p>
        </p:txBody>
      </p:sp>
      <p:sp>
        <p:nvSpPr>
          <p:cNvPr id="111619" name="Ograda vsebine 2">
            <a:extLst>
              <a:ext uri="{FF2B5EF4-FFF2-40B4-BE49-F238E27FC236}">
                <a16:creationId xmlns:a16="http://schemas.microsoft.com/office/drawing/2014/main" id="{2FE033E4-6971-D149-85ED-7445A0C3066F}"/>
              </a:ext>
            </a:extLst>
          </p:cNvPr>
          <p:cNvSpPr>
            <a:spLocks noGrp="1"/>
          </p:cNvSpPr>
          <p:nvPr>
            <p:ph idx="1"/>
          </p:nvPr>
        </p:nvSpPr>
        <p:spPr>
          <a:xfrm>
            <a:off x="1338141" y="2139373"/>
            <a:ext cx="6381310" cy="3608659"/>
          </a:xfrm>
        </p:spPr>
        <p:txBody>
          <a:bodyPr/>
          <a:lstStyle/>
          <a:p>
            <a:pPr marL="231840" indent="-231840" defTabSz="300535">
              <a:buFont typeface="Arial" panose="020B0604020202020204" pitchFamily="34" charset="0"/>
              <a:buChar char="•"/>
              <a:defRPr/>
            </a:pPr>
            <a:endParaRPr lang="sl-SI" altLang="sl-SI" sz="1633" dirty="0"/>
          </a:p>
          <a:p>
            <a:pPr marL="231840" indent="-231840" defTabSz="300535">
              <a:buFont typeface="Arial" panose="020B0604020202020204" pitchFamily="34" charset="0"/>
              <a:buChar char="•"/>
              <a:defRPr/>
            </a:pPr>
            <a:r>
              <a:rPr lang="sl-SI" altLang="sl-SI" sz="1905" dirty="0" err="1"/>
              <a:t>Complexity</a:t>
            </a:r>
            <a:r>
              <a:rPr lang="sl-SI" altLang="sl-SI" sz="1905" dirty="0"/>
              <a:t> </a:t>
            </a:r>
            <a:r>
              <a:rPr lang="sl-SI" altLang="sl-SI" sz="1905" dirty="0" err="1"/>
              <a:t>of</a:t>
            </a:r>
            <a:r>
              <a:rPr lang="sl-SI" altLang="sl-SI" sz="1905" dirty="0"/>
              <a:t> </a:t>
            </a:r>
            <a:r>
              <a:rPr lang="sl-SI" altLang="sl-SI" sz="1905" dirty="0" err="1"/>
              <a:t>the</a:t>
            </a:r>
            <a:r>
              <a:rPr lang="sl-SI" altLang="sl-SI" sz="1905" dirty="0"/>
              <a:t> </a:t>
            </a:r>
            <a:r>
              <a:rPr lang="sl-SI" altLang="sl-SI" sz="1905" dirty="0" err="1"/>
              <a:t>law</a:t>
            </a:r>
            <a:r>
              <a:rPr lang="sl-SI" altLang="sl-SI" sz="1905" dirty="0"/>
              <a:t> is </a:t>
            </a:r>
            <a:r>
              <a:rPr lang="sl-SI" altLang="sl-SI" sz="1905" dirty="0" err="1"/>
              <a:t>the</a:t>
            </a:r>
            <a:r>
              <a:rPr lang="sl-SI" altLang="sl-SI" sz="1905" dirty="0"/>
              <a:t> problem</a:t>
            </a:r>
          </a:p>
          <a:p>
            <a:pPr marL="231840" indent="-231840" defTabSz="300535">
              <a:buFont typeface="Arial" panose="020B0604020202020204" pitchFamily="34" charset="0"/>
              <a:buChar char="•"/>
              <a:defRPr/>
            </a:pPr>
            <a:r>
              <a:rPr lang="sl-SI" altLang="sl-SI" sz="1905" dirty="0"/>
              <a:t>A</a:t>
            </a:r>
            <a:r>
              <a:rPr lang="en-US" altLang="sl-SI" sz="1905" dirty="0" err="1"/>
              <a:t>dditional</a:t>
            </a:r>
            <a:r>
              <a:rPr lang="en-US" altLang="sl-SI" sz="1905" dirty="0"/>
              <a:t> classes of creditors</a:t>
            </a:r>
            <a:r>
              <a:rPr lang="sl-SI" altLang="sl-SI" sz="1905" dirty="0"/>
              <a:t>, </a:t>
            </a:r>
            <a:r>
              <a:rPr lang="en-US" altLang="sl-SI" sz="1905" dirty="0"/>
              <a:t>large cram-downs</a:t>
            </a:r>
          </a:p>
          <a:p>
            <a:pPr marL="231840" indent="-231840" defTabSz="300535">
              <a:buFont typeface="Arial" panose="020B0604020202020204" pitchFamily="34" charset="0"/>
              <a:buChar char="•"/>
              <a:defRPr/>
            </a:pPr>
            <a:r>
              <a:rPr lang="sl-SI" altLang="sl-SI" sz="1905" dirty="0"/>
              <a:t>L</a:t>
            </a:r>
            <a:r>
              <a:rPr lang="en-US" altLang="sl-SI" sz="1905" dirty="0" err="1"/>
              <a:t>ess</a:t>
            </a:r>
            <a:r>
              <a:rPr lang="en-US" altLang="sl-SI" sz="1905" dirty="0"/>
              <a:t> restrictions on restructuring measures in CC </a:t>
            </a:r>
          </a:p>
          <a:p>
            <a:pPr marL="231840" indent="-231840" defTabSz="300535">
              <a:buFont typeface="Arial" panose="020B0604020202020204" pitchFamily="34" charset="0"/>
              <a:buChar char="•"/>
              <a:defRPr/>
            </a:pPr>
            <a:r>
              <a:rPr lang="sl-SI" altLang="sl-SI" sz="1905" dirty="0"/>
              <a:t>N</a:t>
            </a:r>
            <a:r>
              <a:rPr lang="en-US" altLang="sl-SI" sz="1905" dirty="0"/>
              <a:t>o „opt-out“ in debt to equity swaps in CC</a:t>
            </a:r>
          </a:p>
          <a:p>
            <a:pPr marL="231840" indent="-231840" defTabSz="300535">
              <a:buFont typeface="Arial" panose="020B0604020202020204" pitchFamily="34" charset="0"/>
              <a:buChar char="•"/>
              <a:defRPr/>
            </a:pPr>
            <a:r>
              <a:rPr lang="en-US" altLang="sl-SI" sz="1905" dirty="0"/>
              <a:t>„</a:t>
            </a:r>
            <a:r>
              <a:rPr lang="sl-SI" altLang="sl-SI" sz="1905" dirty="0"/>
              <a:t>G</a:t>
            </a:r>
            <a:r>
              <a:rPr lang="en-US" altLang="sl-SI" sz="1905" dirty="0" err="1"/>
              <a:t>oing</a:t>
            </a:r>
            <a:r>
              <a:rPr lang="en-US" altLang="sl-SI" sz="1905" dirty="0"/>
              <a:t> concern“ values in haircutting the owners</a:t>
            </a:r>
          </a:p>
          <a:p>
            <a:pPr marL="231840" indent="-231840" defTabSz="300535">
              <a:buFont typeface="Arial" panose="020B0604020202020204" pitchFamily="34" charset="0"/>
              <a:buChar char="•"/>
              <a:defRPr/>
            </a:pPr>
            <a:r>
              <a:rPr lang="en-US" altLang="sl-SI" sz="1905" dirty="0"/>
              <a:t> Sell of core assets without debt from bankruptcy (article 363, USA Insolvency)</a:t>
            </a:r>
          </a:p>
          <a:p>
            <a:pPr marL="231840" indent="-231840" defTabSz="300535">
              <a:buFont typeface="Arial" panose="020B0604020202020204" pitchFamily="34" charset="0"/>
              <a:buChar char="•"/>
              <a:defRPr/>
            </a:pPr>
            <a:endParaRPr lang="en-US" altLang="sl-SI" sz="1633" dirty="0"/>
          </a:p>
          <a:p>
            <a:pPr marL="231840" indent="-231840" defTabSz="300535">
              <a:buFont typeface="Arial" panose="020B0604020202020204" pitchFamily="34" charset="0"/>
              <a:buChar char="•"/>
              <a:defRPr/>
            </a:pPr>
            <a:endParaRPr lang="sl-SI" altLang="sl-SI" sz="1633" dirty="0"/>
          </a:p>
          <a:p>
            <a:pPr marL="228617" indent="-228617" defTabSz="300535">
              <a:defRPr/>
            </a:pPr>
            <a:endParaRPr lang="sl-SI" altLang="sl-SI" sz="1769" dirty="0"/>
          </a:p>
          <a:p>
            <a:pPr marL="228617" indent="-228617" defTabSz="300535">
              <a:defRPr/>
            </a:pPr>
            <a:endParaRPr lang="sl-SI" altLang="sl-SI" sz="1769" dirty="0"/>
          </a:p>
          <a:p>
            <a:pPr marL="228617" indent="-228617" defTabSz="300535">
              <a:defRPr/>
            </a:pPr>
            <a:endParaRPr lang="sl-SI" altLang="sl-SI" sz="1769" dirty="0"/>
          </a:p>
          <a:p>
            <a:pPr marL="228617" indent="-228617" defTabSz="300535">
              <a:defRPr/>
            </a:pPr>
            <a:endParaRPr lang="sl-SI" altLang="sl-SI" sz="1769" dirty="0"/>
          </a:p>
        </p:txBody>
      </p:sp>
      <p:sp>
        <p:nvSpPr>
          <p:cNvPr id="186372" name="Ograda številke diapozitiva 3">
            <a:extLst>
              <a:ext uri="{FF2B5EF4-FFF2-40B4-BE49-F238E27FC236}">
                <a16:creationId xmlns:a16="http://schemas.microsoft.com/office/drawing/2014/main" id="{1BF57CA8-05E6-7649-979B-EE3A5912BE24}"/>
              </a:ext>
            </a:extLst>
          </p:cNvPr>
          <p:cNvSpPr>
            <a:spLocks noGrp="1"/>
          </p:cNvSpPr>
          <p:nvPr>
            <p:ph type="sldNum" sz="quarter" idx="12"/>
          </p:nvPr>
        </p:nvSpPr>
        <p:spPr bwMode="auto">
          <a:xfrm>
            <a:off x="7227888" y="7313613"/>
            <a:ext cx="2346325" cy="244475"/>
          </a:xfrm>
          <a:prstGeom prst="rect">
            <a:avLst/>
          </a:prstGeom>
          <a:noFill/>
          <a:ln w="9525">
            <a:noFill/>
            <a:round/>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defPPr>
              <a:defRPr lang="en-GB"/>
            </a:defPPr>
            <a:lvl1pPr algn="r" defTabSz="441325" rtl="0" eaLnBrk="1" fontAlgn="base" hangingPunct="1">
              <a:lnSpc>
                <a:spcPct val="101000"/>
              </a:lnSpc>
              <a:spcBef>
                <a:spcPct val="0"/>
              </a:spcBef>
              <a:spcAft>
                <a:spcPct val="0"/>
              </a:spcAft>
              <a:buClrTx/>
              <a:buSzTx/>
              <a:buFont typeface="Times New Roman" panose="02020603050405020304" pitchFamily="18" charset="0"/>
              <a:buNone/>
              <a:defRPr sz="1200" b="1" kern="1200">
                <a:solidFill>
                  <a:srgbClr val="FFFFFF"/>
                </a:solidFill>
                <a:latin typeface="Verdana" panose="020B0604030504040204" pitchFamily="34" charset="0"/>
                <a:ea typeface="MS Gothic" panose="020B0609070205080204" pitchFamily="49" charset="-128"/>
                <a:cs typeface="+mn-cs"/>
              </a:defRPr>
            </a:lvl1pPr>
            <a:lvl2pPr marL="733425" indent="-27781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2pPr>
            <a:lvl3pPr marL="1130300"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3pPr>
            <a:lvl4pPr marL="1585913"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4pPr>
            <a:lvl5pPr marL="2039938"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5pPr>
            <a:lvl6pPr marL="22860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6pPr>
            <a:lvl7pPr marL="27432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7pPr>
            <a:lvl8pPr marL="32004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8pPr>
            <a:lvl9pPr marL="36576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9pPr>
          </a:lstStyle>
          <a:p>
            <a:pPr algn="l">
              <a:spcAft>
                <a:spcPct val="0"/>
              </a:spcAft>
              <a:buClrTx/>
              <a:buSzTx/>
              <a:buFontTx/>
              <a:buNone/>
            </a:pPr>
            <a:fld id="{4D4C0687-0DF5-FE43-9CB3-0FC41A720499}" type="slidenum">
              <a:rPr lang="sl-SI" altLang="sl-SI" smtClean="0"/>
              <a:pPr algn="l">
                <a:spcAft>
                  <a:spcPct val="0"/>
                </a:spcAft>
                <a:buClrTx/>
                <a:buSzTx/>
                <a:buFontTx/>
                <a:buNone/>
              </a:pPr>
              <a:t>30</a:t>
            </a:fld>
            <a:endParaRPr lang="sl-SI" altLang="sl-SI" sz="816">
              <a:solidFill>
                <a:srgbClr val="FFFFFF"/>
              </a:solidFill>
              <a:cs typeface="Arial" panose="020B0604020202020204" pitchFamily="34" charset="0"/>
            </a:endParaRPr>
          </a:p>
        </p:txBody>
      </p:sp>
    </p:spTree>
    <p:extLst>
      <p:ext uri="{BB962C8B-B14F-4D97-AF65-F5344CB8AC3E}">
        <p14:creationId xmlns:p14="http://schemas.microsoft.com/office/powerpoint/2010/main" val="28289411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Naslov 1">
            <a:extLst>
              <a:ext uri="{FF2B5EF4-FFF2-40B4-BE49-F238E27FC236}">
                <a16:creationId xmlns:a16="http://schemas.microsoft.com/office/drawing/2014/main" id="{85F2A132-87C0-194E-8C97-14548BC30DB3}"/>
              </a:ext>
            </a:extLst>
          </p:cNvPr>
          <p:cNvSpPr>
            <a:spLocks noGrp="1"/>
          </p:cNvSpPr>
          <p:nvPr>
            <p:ph type="title"/>
          </p:nvPr>
        </p:nvSpPr>
        <p:spPr>
          <a:xfrm>
            <a:off x="457200" y="1198806"/>
            <a:ext cx="8229600" cy="857250"/>
          </a:xfrm>
        </p:spPr>
        <p:txBody>
          <a:bodyPr>
            <a:normAutofit fontScale="90000"/>
          </a:bodyPr>
          <a:lstStyle/>
          <a:p>
            <a:r>
              <a:rPr lang="sl-SI" altLang="en-US" b="1" dirty="0"/>
              <a:t>Future: Too important to fail </a:t>
            </a:r>
            <a:br>
              <a:rPr lang="sl-SI" altLang="en-US" b="1" dirty="0"/>
            </a:br>
            <a:r>
              <a:rPr lang="sl-SI" altLang="en-US" b="1" dirty="0"/>
              <a:t>in the corporate sector ?</a:t>
            </a:r>
            <a:endParaRPr lang="en-US" altLang="en-US" b="1" dirty="0"/>
          </a:p>
        </p:txBody>
      </p:sp>
      <p:sp>
        <p:nvSpPr>
          <p:cNvPr id="187395" name="Ograda vsebine 2">
            <a:extLst>
              <a:ext uri="{FF2B5EF4-FFF2-40B4-BE49-F238E27FC236}">
                <a16:creationId xmlns:a16="http://schemas.microsoft.com/office/drawing/2014/main" id="{C2BDCA93-3F8C-2547-A292-4D03B3755D67}"/>
              </a:ext>
            </a:extLst>
          </p:cNvPr>
          <p:cNvSpPr>
            <a:spLocks noGrp="1"/>
          </p:cNvSpPr>
          <p:nvPr>
            <p:ph idx="1"/>
          </p:nvPr>
        </p:nvSpPr>
        <p:spPr>
          <a:xfrm>
            <a:off x="1487196" y="2133344"/>
            <a:ext cx="6169608" cy="3622700"/>
          </a:xfrm>
        </p:spPr>
        <p:txBody>
          <a:bodyPr>
            <a:normAutofit/>
          </a:bodyPr>
          <a:lstStyle/>
          <a:p>
            <a:r>
              <a:rPr lang="en-US" altLang="en-US" sz="1500" dirty="0"/>
              <a:t>Resolution of systemic banks in the Banking Union  </a:t>
            </a:r>
          </a:p>
          <a:p>
            <a:r>
              <a:rPr lang="en-US" altLang="en-US" sz="1500" dirty="0"/>
              <a:t>Higher standards: Capital adequacy from day one !!</a:t>
            </a:r>
          </a:p>
          <a:p>
            <a:r>
              <a:rPr lang="en-US" altLang="en-US" sz="1500" dirty="0"/>
              <a:t>Bail-ins of qualified investors</a:t>
            </a:r>
          </a:p>
          <a:p>
            <a:r>
              <a:rPr lang="en-US" altLang="en-US" sz="1500" dirty="0"/>
              <a:t>Decision making by regulators vs creditors</a:t>
            </a:r>
          </a:p>
          <a:p>
            <a:r>
              <a:rPr lang="en-US" altLang="en-US" sz="1500" dirty="0"/>
              <a:t>Valuation issues ex-ante and ex-post</a:t>
            </a:r>
          </a:p>
          <a:p>
            <a:r>
              <a:rPr lang="en-US" altLang="en-US" sz="1500" dirty="0"/>
              <a:t>Efficient and transparent exit of converted creditors</a:t>
            </a:r>
          </a:p>
          <a:p>
            <a:r>
              <a:rPr lang="en-US" altLang="en-US" sz="1500" dirty="0"/>
              <a:t>Who manage the institution during the process</a:t>
            </a:r>
          </a:p>
          <a:p>
            <a:r>
              <a:rPr lang="en-US" altLang="en-US" sz="1500" dirty="0"/>
              <a:t>Ex-ante prepared rescue plans (living wills)</a:t>
            </a:r>
          </a:p>
          <a:p>
            <a:r>
              <a:rPr lang="en-US" altLang="en-US" sz="1500" dirty="0"/>
              <a:t>The group approach to resolution</a:t>
            </a:r>
          </a:p>
          <a:p>
            <a:r>
              <a:rPr lang="en-US" altLang="en-US" sz="1500" dirty="0"/>
              <a:t>Lex Agrokor, Lex Parmalat, Lex Mercator,…??</a:t>
            </a:r>
          </a:p>
          <a:p>
            <a:endParaRPr lang="sl-SI" altLang="en-US" sz="1500" dirty="0"/>
          </a:p>
          <a:p>
            <a:endParaRPr lang="sl-SI" altLang="en-US" sz="1500" dirty="0"/>
          </a:p>
          <a:p>
            <a:endParaRPr lang="en-US" altLang="en-US" sz="1500" dirty="0"/>
          </a:p>
        </p:txBody>
      </p:sp>
    </p:spTree>
    <p:extLst>
      <p:ext uri="{BB962C8B-B14F-4D97-AF65-F5344CB8AC3E}">
        <p14:creationId xmlns:p14="http://schemas.microsoft.com/office/powerpoint/2010/main" val="558379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Naslov 1">
            <a:extLst>
              <a:ext uri="{FF2B5EF4-FFF2-40B4-BE49-F238E27FC236}">
                <a16:creationId xmlns:a16="http://schemas.microsoft.com/office/drawing/2014/main" id="{5E8DEA39-9FBE-2E48-A40A-553D4D2F4CDF}"/>
              </a:ext>
            </a:extLst>
          </p:cNvPr>
          <p:cNvSpPr>
            <a:spLocks noGrp="1"/>
          </p:cNvSpPr>
          <p:nvPr>
            <p:ph type="title"/>
          </p:nvPr>
        </p:nvSpPr>
        <p:spPr>
          <a:xfrm>
            <a:off x="1763706" y="1501692"/>
            <a:ext cx="5943864" cy="514134"/>
          </a:xfrm>
        </p:spPr>
        <p:txBody>
          <a:bodyPr>
            <a:noAutofit/>
          </a:bodyPr>
          <a:lstStyle/>
          <a:p>
            <a:r>
              <a:rPr lang="sl-SI" altLang="sl-SI" sz="2400" b="1" dirty="0"/>
              <a:t>Conclusions on the comprehensive </a:t>
            </a:r>
            <a:br>
              <a:rPr lang="sl-SI" altLang="sl-SI" sz="2400" b="1" dirty="0"/>
            </a:br>
            <a:r>
              <a:rPr lang="sl-SI" altLang="sl-SI" sz="2400" b="1" dirty="0"/>
              <a:t>approach to the corporate insolvency</a:t>
            </a:r>
            <a:endParaRPr lang="sl-SI" altLang="sl-SI" sz="5400" b="1" dirty="0"/>
          </a:p>
        </p:txBody>
      </p:sp>
      <p:sp>
        <p:nvSpPr>
          <p:cNvPr id="111619" name="Ograda vsebine 2">
            <a:extLst>
              <a:ext uri="{FF2B5EF4-FFF2-40B4-BE49-F238E27FC236}">
                <a16:creationId xmlns:a16="http://schemas.microsoft.com/office/drawing/2014/main" id="{1F10F7C9-3E71-A04A-B5AB-37AF097F5166}"/>
              </a:ext>
            </a:extLst>
          </p:cNvPr>
          <p:cNvSpPr>
            <a:spLocks noGrp="1"/>
          </p:cNvSpPr>
          <p:nvPr>
            <p:ph idx="1"/>
          </p:nvPr>
        </p:nvSpPr>
        <p:spPr>
          <a:xfrm>
            <a:off x="1289536" y="2365783"/>
            <a:ext cx="6576811" cy="3755554"/>
          </a:xfrm>
          <a:ln>
            <a:solidFill>
              <a:schemeClr val="accent1"/>
            </a:solidFill>
          </a:ln>
        </p:spPr>
        <p:txBody>
          <a:bodyPr/>
          <a:lstStyle/>
          <a:p>
            <a:pPr marL="271114" lvl="1" indent="0" defTabSz="302438">
              <a:lnSpc>
                <a:spcPct val="80000"/>
              </a:lnSpc>
            </a:pPr>
            <a:r>
              <a:rPr lang="sl-SI" altLang="en-US" sz="1633" dirty="0"/>
              <a:t>EX-ANTE (preventive)</a:t>
            </a:r>
          </a:p>
          <a:p>
            <a:pPr marL="271114" lvl="1" indent="0" defTabSz="302438">
              <a:lnSpc>
                <a:spcPct val="80000"/>
              </a:lnSpc>
              <a:buFont typeface="Arial" panose="020B0604020202020204" pitchFamily="34" charset="0"/>
              <a:buChar char="•"/>
            </a:pPr>
            <a:r>
              <a:rPr lang="en-US" altLang="en-US" sz="1633" dirty="0"/>
              <a:t>responsibilities of the boards</a:t>
            </a:r>
            <a:r>
              <a:rPr lang="sl-SI" altLang="en-US" sz="1633" dirty="0"/>
              <a:t>, company law, CG codes</a:t>
            </a:r>
            <a:endParaRPr lang="en-US" altLang="en-US" sz="1633" dirty="0"/>
          </a:p>
          <a:p>
            <a:pPr marL="271114" lvl="1" indent="0" defTabSz="302438">
              <a:lnSpc>
                <a:spcPct val="80000"/>
              </a:lnSpc>
              <a:buFont typeface="Arial" panose="020B0604020202020204" pitchFamily="34" charset="0"/>
              <a:buChar char="•"/>
            </a:pPr>
            <a:r>
              <a:rPr lang="en-US" altLang="en-US" sz="1633" dirty="0"/>
              <a:t>monitoring by investors, rating agencies</a:t>
            </a:r>
            <a:r>
              <a:rPr lang="sl-SI" altLang="en-US" sz="1633" dirty="0"/>
              <a:t>, bussiness partners, employees</a:t>
            </a:r>
            <a:r>
              <a:rPr lang="en-US" altLang="en-US" sz="1633" dirty="0"/>
              <a:t>…</a:t>
            </a:r>
          </a:p>
          <a:p>
            <a:pPr marL="271114" lvl="1" indent="0" defTabSz="302438">
              <a:lnSpc>
                <a:spcPct val="80000"/>
              </a:lnSpc>
              <a:buFont typeface="Arial" panose="020B0604020202020204" pitchFamily="34" charset="0"/>
              <a:buChar char="•"/>
            </a:pPr>
            <a:r>
              <a:rPr lang="en-US" altLang="en-US" sz="1633" dirty="0"/>
              <a:t>risk management</a:t>
            </a:r>
            <a:r>
              <a:rPr lang="sl-SI" altLang="en-US" sz="1633" dirty="0"/>
              <a:t>, EWS</a:t>
            </a:r>
            <a:r>
              <a:rPr lang="en-US" altLang="en-US" sz="1633" dirty="0"/>
              <a:t> and supervision in the banking sector </a:t>
            </a:r>
            <a:endParaRPr lang="sl-SI" altLang="en-US" sz="1633" dirty="0"/>
          </a:p>
          <a:p>
            <a:pPr marL="271114" lvl="1" indent="0" defTabSz="302438">
              <a:lnSpc>
                <a:spcPct val="80000"/>
              </a:lnSpc>
            </a:pPr>
            <a:endParaRPr lang="sl-SI" altLang="en-US" sz="1633" dirty="0"/>
          </a:p>
          <a:p>
            <a:pPr marL="271114" lvl="1" indent="0" defTabSz="302438">
              <a:lnSpc>
                <a:spcPct val="80000"/>
              </a:lnSpc>
            </a:pPr>
            <a:r>
              <a:rPr lang="sl-SI" altLang="en-US" sz="1633" dirty="0"/>
              <a:t>EX-POST (curative)</a:t>
            </a:r>
          </a:p>
          <a:p>
            <a:pPr marL="271114" lvl="1" indent="0" defTabSz="302438">
              <a:lnSpc>
                <a:spcPct val="80000"/>
              </a:lnSpc>
              <a:buFont typeface="Arial" panose="020B0604020202020204" pitchFamily="34" charset="0"/>
              <a:buChar char="•"/>
            </a:pPr>
            <a:r>
              <a:rPr lang="sl-SI" altLang="en-US" sz="1633" dirty="0"/>
              <a:t>good legal system for debt enforcement and corporate insolvency</a:t>
            </a:r>
            <a:endParaRPr lang="en-US" altLang="en-US" sz="1633" dirty="0"/>
          </a:p>
          <a:p>
            <a:pPr marL="271114" lvl="1" indent="0" defTabSz="302438">
              <a:lnSpc>
                <a:spcPct val="80000"/>
              </a:lnSpc>
              <a:buFont typeface="Arial" panose="020B0604020202020204" pitchFamily="34" charset="0"/>
              <a:buChar char="•"/>
            </a:pPr>
            <a:r>
              <a:rPr lang="sl-SI" altLang="en-US" sz="1633" dirty="0"/>
              <a:t>Alternative solutions: </a:t>
            </a:r>
          </a:p>
          <a:p>
            <a:pPr marL="271114" lvl="1" indent="0" defTabSz="302438">
              <a:lnSpc>
                <a:spcPct val="80000"/>
              </a:lnSpc>
            </a:pPr>
            <a:r>
              <a:rPr lang="sl-SI" altLang="en-US" sz="1633" dirty="0"/>
              <a:t>		out-of court restructuring and market for NPLs</a:t>
            </a:r>
            <a:endParaRPr lang="en-US" altLang="en-US" sz="1633" dirty="0"/>
          </a:p>
          <a:p>
            <a:pPr marL="0" indent="0" defTabSz="302438"/>
            <a:endParaRPr lang="sl-SI" altLang="sl-SI" sz="1633" dirty="0"/>
          </a:p>
          <a:p>
            <a:pPr marL="0" indent="0" defTabSz="302438"/>
            <a:endParaRPr lang="sl-SI" altLang="sl-SI" sz="1769" dirty="0"/>
          </a:p>
          <a:p>
            <a:pPr marL="0" indent="0" defTabSz="302438"/>
            <a:endParaRPr lang="sl-SI" altLang="sl-SI" sz="1769" dirty="0"/>
          </a:p>
          <a:p>
            <a:pPr marL="0" indent="0" defTabSz="302438"/>
            <a:endParaRPr lang="sl-SI" altLang="sl-SI" sz="1769" dirty="0"/>
          </a:p>
          <a:p>
            <a:pPr marL="0" indent="0" defTabSz="302438"/>
            <a:endParaRPr lang="sl-SI" altLang="sl-SI" sz="1769" dirty="0"/>
          </a:p>
        </p:txBody>
      </p:sp>
      <p:sp>
        <p:nvSpPr>
          <p:cNvPr id="188420" name="Ograda številke diapozitiva 3">
            <a:extLst>
              <a:ext uri="{FF2B5EF4-FFF2-40B4-BE49-F238E27FC236}">
                <a16:creationId xmlns:a16="http://schemas.microsoft.com/office/drawing/2014/main" id="{FED7B923-018A-9F43-9C22-317EE7C8700D}"/>
              </a:ext>
            </a:extLst>
          </p:cNvPr>
          <p:cNvSpPr>
            <a:spLocks noGrp="1"/>
          </p:cNvSpPr>
          <p:nvPr>
            <p:ph type="sldNum" sz="quarter" idx="12"/>
          </p:nvPr>
        </p:nvSpPr>
        <p:spPr bwMode="auto">
          <a:xfrm>
            <a:off x="7227888" y="7313613"/>
            <a:ext cx="2346325" cy="244475"/>
          </a:xfrm>
          <a:prstGeom prst="rect">
            <a:avLst/>
          </a:prstGeom>
          <a:noFill/>
          <a:ln w="9525">
            <a:noFill/>
            <a:round/>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defPPr>
              <a:defRPr lang="en-GB"/>
            </a:defPPr>
            <a:lvl1pPr algn="r" defTabSz="441325" rtl="0" eaLnBrk="1" fontAlgn="base" hangingPunct="1">
              <a:lnSpc>
                <a:spcPct val="101000"/>
              </a:lnSpc>
              <a:spcBef>
                <a:spcPct val="0"/>
              </a:spcBef>
              <a:spcAft>
                <a:spcPct val="0"/>
              </a:spcAft>
              <a:buClrTx/>
              <a:buSzTx/>
              <a:buFont typeface="Times New Roman" panose="02020603050405020304" pitchFamily="18" charset="0"/>
              <a:buNone/>
              <a:defRPr sz="1200" b="1" kern="1200">
                <a:solidFill>
                  <a:srgbClr val="FFFFFF"/>
                </a:solidFill>
                <a:latin typeface="Verdana" panose="020B0604030504040204" pitchFamily="34" charset="0"/>
                <a:ea typeface="MS Gothic" panose="020B0609070205080204" pitchFamily="49" charset="-128"/>
                <a:cs typeface="+mn-cs"/>
              </a:defRPr>
            </a:lvl1pPr>
            <a:lvl2pPr marL="733425" indent="-27781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2pPr>
            <a:lvl3pPr marL="1130300"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3pPr>
            <a:lvl4pPr marL="1585913"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4pPr>
            <a:lvl5pPr marL="2039938" indent="-220663" algn="l" defTabSz="439738" rtl="0" eaLnBrk="0" fontAlgn="base" hangingPunct="0">
              <a:spcBef>
                <a:spcPct val="0"/>
              </a:spcBef>
              <a:spcAft>
                <a:spcPct val="0"/>
              </a:spcAft>
              <a:defRPr sz="5000" kern="1200">
                <a:solidFill>
                  <a:schemeClr val="tx1"/>
                </a:solidFill>
                <a:latin typeface="Arial" panose="020B0604020202020204" pitchFamily="34" charset="0"/>
                <a:ea typeface="MS Gothic" panose="020B0609070205080204" pitchFamily="49" charset="-128"/>
                <a:cs typeface="+mn-cs"/>
              </a:defRPr>
            </a:lvl5pPr>
            <a:lvl6pPr marL="22860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6pPr>
            <a:lvl7pPr marL="27432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7pPr>
            <a:lvl8pPr marL="32004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8pPr>
            <a:lvl9pPr marL="3657600" algn="l" defTabSz="914400" rtl="0" eaLnBrk="1" latinLnBrk="0" hangingPunct="1">
              <a:defRPr sz="5000" kern="1200">
                <a:solidFill>
                  <a:schemeClr val="tx1"/>
                </a:solidFill>
                <a:latin typeface="Arial" panose="020B0604020202020204" pitchFamily="34" charset="0"/>
                <a:ea typeface="MS Gothic" panose="020B0609070205080204" pitchFamily="49" charset="-128"/>
                <a:cs typeface="+mn-cs"/>
              </a:defRPr>
            </a:lvl9pPr>
          </a:lstStyle>
          <a:p>
            <a:pPr algn="l">
              <a:spcAft>
                <a:spcPct val="0"/>
              </a:spcAft>
              <a:buClrTx/>
              <a:buSzTx/>
              <a:buFontTx/>
              <a:buNone/>
            </a:pPr>
            <a:fld id="{4D4C0687-0DF5-FE43-9CB3-0FC41A720499}" type="slidenum">
              <a:rPr lang="sl-SI" altLang="sl-SI" smtClean="0"/>
              <a:pPr algn="l">
                <a:spcAft>
                  <a:spcPct val="0"/>
                </a:spcAft>
                <a:buClrTx/>
                <a:buSzTx/>
                <a:buFontTx/>
                <a:buNone/>
              </a:pPr>
              <a:t>32</a:t>
            </a:fld>
            <a:endParaRPr lang="sl-SI" altLang="sl-SI" sz="816">
              <a:solidFill>
                <a:srgbClr val="FFFFFF"/>
              </a:solidFill>
              <a:cs typeface="Arial" panose="020B0604020202020204" pitchFamily="34" charset="0"/>
            </a:endParaRPr>
          </a:p>
        </p:txBody>
      </p:sp>
    </p:spTree>
    <p:extLst>
      <p:ext uri="{BB962C8B-B14F-4D97-AF65-F5344CB8AC3E}">
        <p14:creationId xmlns:p14="http://schemas.microsoft.com/office/powerpoint/2010/main" val="22347051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85900" y="1306897"/>
            <a:ext cx="6172200" cy="857250"/>
          </a:xfrm>
        </p:spPr>
        <p:txBody>
          <a:bodyPr/>
          <a:lstStyle/>
          <a:p>
            <a:pPr eaLnBrk="1" hangingPunct="1"/>
            <a:r>
              <a:rPr lang="en-US" b="1" dirty="0"/>
              <a:t>Technical Session</a:t>
            </a:r>
          </a:p>
        </p:txBody>
      </p:sp>
      <p:sp>
        <p:nvSpPr>
          <p:cNvPr id="6" name="Subtitle 1"/>
          <p:cNvSpPr txBox="1">
            <a:spLocks/>
          </p:cNvSpPr>
          <p:nvPr/>
        </p:nvSpPr>
        <p:spPr bwMode="auto">
          <a:xfrm>
            <a:off x="1315641" y="2164147"/>
            <a:ext cx="6480572" cy="377429"/>
          </a:xfrm>
          <a:prstGeom prst="rect">
            <a:avLst/>
          </a:prstGeom>
          <a:noFill/>
          <a:ln w="9525">
            <a:noFill/>
            <a:miter lim="800000"/>
            <a:headEnd/>
            <a:tailEnd/>
          </a:ln>
        </p:spPr>
        <p:txBody>
          <a:bodyPr/>
          <a:lstStyle/>
          <a:p>
            <a:pPr algn="ctr">
              <a:spcBef>
                <a:spcPct val="20000"/>
              </a:spcBef>
              <a:buFont typeface="Arial" charset="0"/>
              <a:buNone/>
            </a:pPr>
            <a:r>
              <a:rPr lang="en-US" dirty="0">
                <a:latin typeface="Calibri" pitchFamily="34" charset="0"/>
              </a:rPr>
              <a:t>Kindly Sponsored by:</a:t>
            </a:r>
          </a:p>
        </p:txBody>
      </p:sp>
      <p:sp>
        <p:nvSpPr>
          <p:cNvPr id="9" name="Subtitle 1"/>
          <p:cNvSpPr txBox="1">
            <a:spLocks/>
          </p:cNvSpPr>
          <p:nvPr/>
        </p:nvSpPr>
        <p:spPr bwMode="auto">
          <a:xfrm>
            <a:off x="1315866" y="4062306"/>
            <a:ext cx="6480572" cy="377429"/>
          </a:xfrm>
          <a:prstGeom prst="rect">
            <a:avLst/>
          </a:prstGeom>
          <a:noFill/>
          <a:ln w="9525">
            <a:noFill/>
            <a:miter lim="800000"/>
            <a:headEnd/>
            <a:tailEnd/>
          </a:ln>
        </p:spPr>
        <p:txBody>
          <a:bodyPr/>
          <a:lstStyle/>
          <a:p>
            <a:pPr algn="ctr">
              <a:spcBef>
                <a:spcPct val="20000"/>
              </a:spcBef>
              <a:buFont typeface="Arial" charset="0"/>
              <a:buNone/>
            </a:pPr>
            <a:r>
              <a:rPr lang="en-US" dirty="0" err="1">
                <a:latin typeface="Calibri" charset="0"/>
                <a:ea typeface="Calibri" charset="0"/>
                <a:cs typeface="Calibri" charset="0"/>
              </a:rPr>
              <a:t>www.netbid.com</a:t>
            </a:r>
            <a:endParaRPr lang="en-US" dirty="0">
              <a:latin typeface="Calibri" charset="0"/>
              <a:ea typeface="Calibri" charset="0"/>
              <a:cs typeface="Calibri"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5900" y="2735905"/>
            <a:ext cx="6172200" cy="1132072"/>
          </a:xfrm>
          <a:prstGeom prst="rect">
            <a:avLst/>
          </a:prstGeom>
        </p:spPr>
      </p:pic>
    </p:spTree>
    <p:extLst>
      <p:ext uri="{BB962C8B-B14F-4D97-AF65-F5344CB8AC3E}">
        <p14:creationId xmlns:p14="http://schemas.microsoft.com/office/powerpoint/2010/main" val="3446320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240224" y="1703971"/>
            <a:ext cx="8655803" cy="1102519"/>
          </a:xfrm>
        </p:spPr>
        <p:txBody>
          <a:bodyPr>
            <a:noAutofit/>
          </a:bodyPr>
          <a:lstStyle/>
          <a:p>
            <a:r>
              <a:rPr lang="en-US" sz="3200" b="1" dirty="0"/>
              <a:t>Session 1: </a:t>
            </a:r>
            <a:br>
              <a:rPr lang="en-US" sz="3200" b="1" dirty="0"/>
            </a:br>
            <a:r>
              <a:rPr lang="en-US" sz="3200" b="1" dirty="0"/>
              <a:t> The sooner the better: </a:t>
            </a:r>
            <a:br>
              <a:rPr lang="en-US" sz="3200" b="1" dirty="0"/>
            </a:br>
            <a:r>
              <a:rPr lang="en-US" sz="3200" b="1" dirty="0"/>
              <a:t>Harmonisation of preventive restructuring frameworks in the European Union</a:t>
            </a:r>
          </a:p>
        </p:txBody>
      </p:sp>
      <p:sp>
        <p:nvSpPr>
          <p:cNvPr id="3" name="Subtitle 2"/>
          <p:cNvSpPr>
            <a:spLocks noGrp="1"/>
          </p:cNvSpPr>
          <p:nvPr>
            <p:ph type="subTitle" idx="1"/>
          </p:nvPr>
        </p:nvSpPr>
        <p:spPr>
          <a:xfrm>
            <a:off x="240223" y="3369155"/>
            <a:ext cx="8655803" cy="1314450"/>
          </a:xfrm>
        </p:spPr>
        <p:txBody>
          <a:bodyPr rtlCol="0">
            <a:noAutofit/>
          </a:bodyPr>
          <a:lstStyle/>
          <a:p>
            <a:pPr>
              <a:defRPr/>
            </a:pPr>
            <a:r>
              <a:rPr lang="en-GB" sz="1800" b="1" i="1" dirty="0"/>
              <a:t>Moderator: </a:t>
            </a:r>
            <a:r>
              <a:rPr lang="en-GB" sz="1800" b="1" dirty="0" err="1"/>
              <a:t>Edvīns</a:t>
            </a:r>
            <a:r>
              <a:rPr lang="en-GB" sz="1800" b="1" dirty="0"/>
              <a:t> Draba, </a:t>
            </a:r>
            <a:br>
              <a:rPr lang="en-GB" sz="1800" b="1" dirty="0"/>
            </a:br>
            <a:r>
              <a:rPr lang="en-GB" sz="1800" b="1" dirty="0"/>
              <a:t>Technical Co-Chair of the INSOL Europe 2019 Ljubljana EECC Conference; Sorainen, Latvia</a:t>
            </a:r>
            <a:r>
              <a:rPr lang="en-US" sz="1800" dirty="0"/>
              <a:t> </a:t>
            </a:r>
            <a:endParaRPr lang="en-GB" sz="1800" b="1" dirty="0"/>
          </a:p>
          <a:p>
            <a:r>
              <a:rPr lang="en-GB" sz="1800" b="1" dirty="0"/>
              <a:t>Florian Bruder, DLA Piper, Germany</a:t>
            </a:r>
          </a:p>
          <a:p>
            <a:r>
              <a:rPr lang="en-GB" sz="1800" b="1" dirty="0"/>
              <a:t>Pawel Kuglarz, Kuglarz &amp; Partners / University of Cracow, Poland</a:t>
            </a:r>
          </a:p>
          <a:p>
            <a:r>
              <a:rPr lang="en-GB" sz="1800" b="1" dirty="0" err="1"/>
              <a:t>Ondřej</a:t>
            </a:r>
            <a:r>
              <a:rPr lang="en-GB" sz="1800" b="1" dirty="0"/>
              <a:t> </a:t>
            </a:r>
            <a:r>
              <a:rPr lang="en-GB" sz="1800" b="1" dirty="0" err="1"/>
              <a:t>Vondráček</a:t>
            </a:r>
            <a:r>
              <a:rPr lang="en-GB" sz="1800" b="1" dirty="0"/>
              <a:t>, DG Justice and Consumers, European Commission, EU</a:t>
            </a:r>
            <a:endParaRPr lang="en-US" sz="1800" b="1" dirty="0"/>
          </a:p>
        </p:txBody>
      </p:sp>
    </p:spTree>
    <p:extLst>
      <p:ext uri="{BB962C8B-B14F-4D97-AF65-F5344CB8AC3E}">
        <p14:creationId xmlns:p14="http://schemas.microsoft.com/office/powerpoint/2010/main" val="5868108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470025"/>
          </a:xfrm>
        </p:spPr>
        <p:txBody>
          <a:bodyPr>
            <a:noAutofit/>
          </a:bodyPr>
          <a:lstStyle/>
          <a:p>
            <a:r>
              <a:rPr lang="lv-LV" sz="2000" b="1" dirty="0"/>
              <a:t>D</a:t>
            </a:r>
            <a:r>
              <a:rPr lang="en-US" sz="2000" b="1" dirty="0" err="1"/>
              <a:t>irective</a:t>
            </a:r>
            <a:r>
              <a:rPr lang="en-US" sz="2000" b="1" dirty="0"/>
              <a:t> of the European Parliament and of the Council on preventive restructuring frameworks, second chance and measures to increase the efficiency of restructuring, insolvency and discharge procedures and amending Directive 2012/30/EU</a:t>
            </a:r>
            <a:br>
              <a:rPr lang="lv-LV" sz="2000" b="1" dirty="0"/>
            </a:br>
            <a:r>
              <a:rPr lang="lv-LV" sz="2000" dirty="0"/>
              <a:t>(</a:t>
            </a:r>
            <a:r>
              <a:rPr lang="en-GB" altLang="en-US" sz="2000" dirty="0"/>
              <a:t>Directive 2019/…/EU</a:t>
            </a:r>
            <a:r>
              <a:rPr lang="lv-LV" altLang="en-US" sz="2000" dirty="0"/>
              <a:t>)</a:t>
            </a:r>
            <a:endParaRPr lang="en-US" sz="2000" b="1" dirty="0"/>
          </a:p>
        </p:txBody>
      </p:sp>
      <p:sp>
        <p:nvSpPr>
          <p:cNvPr id="3" name="Subtitle 2"/>
          <p:cNvSpPr>
            <a:spLocks noGrp="1"/>
          </p:cNvSpPr>
          <p:nvPr>
            <p:ph type="subTitle" idx="1"/>
          </p:nvPr>
        </p:nvSpPr>
        <p:spPr>
          <a:xfrm>
            <a:off x="248444" y="2656950"/>
            <a:ext cx="8647112" cy="1752600"/>
          </a:xfrm>
        </p:spPr>
        <p:txBody>
          <a:bodyPr rtlCol="0">
            <a:normAutofit/>
          </a:bodyPr>
          <a:lstStyle/>
          <a:p>
            <a:pPr>
              <a:defRPr/>
            </a:pPr>
            <a:br>
              <a:rPr lang="en-US" sz="3600" b="1" dirty="0"/>
            </a:br>
            <a:r>
              <a:rPr lang="cs-CZ" altLang="en-US" sz="2400" b="1" dirty="0"/>
              <a:t>Ondřej Vondráček</a:t>
            </a:r>
            <a:r>
              <a:rPr lang="lv-LV" altLang="en-US" sz="2400" b="1" dirty="0"/>
              <a:t> </a:t>
            </a:r>
          </a:p>
          <a:p>
            <a:pPr>
              <a:defRPr/>
            </a:pPr>
            <a:r>
              <a:rPr lang="en-US" sz="2400" dirty="0"/>
              <a:t>DG Justice and Consumers</a:t>
            </a:r>
            <a:r>
              <a:rPr lang="fr-FR" sz="2400" dirty="0"/>
              <a:t>,</a:t>
            </a:r>
            <a:r>
              <a:rPr lang="lv-LV" sz="2400" dirty="0"/>
              <a:t> </a:t>
            </a:r>
            <a:r>
              <a:rPr lang="fr-FR" sz="2400" dirty="0" err="1"/>
              <a:t>European</a:t>
            </a:r>
            <a:r>
              <a:rPr lang="fr-FR" sz="2400" dirty="0"/>
              <a:t> Commission, EU</a:t>
            </a:r>
            <a:endParaRPr lang="cs-CZ" altLang="en-US" sz="2400" dirty="0"/>
          </a:p>
        </p:txBody>
      </p:sp>
    </p:spTree>
    <p:extLst>
      <p:ext uri="{BB962C8B-B14F-4D97-AF65-F5344CB8AC3E}">
        <p14:creationId xmlns:p14="http://schemas.microsoft.com/office/powerpoint/2010/main" val="161659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79949"/>
            <a:ext cx="8229600" cy="2959747"/>
          </a:xfrm>
        </p:spPr>
        <p:txBody>
          <a:bodyPr>
            <a:normAutofit lnSpcReduction="10000"/>
          </a:bodyPr>
          <a:lstStyle/>
          <a:p>
            <a:r>
              <a:rPr lang="en-GB" altLang="en-US" sz="2400" dirty="0"/>
              <a:t>Reduce the barriers for cross-border investment, increase investment and job opportunities in the internal market (Capital Markets Union Action Plan)</a:t>
            </a:r>
          </a:p>
          <a:p>
            <a:r>
              <a:rPr lang="en-GB" altLang="en-US" sz="2400" dirty="0"/>
              <a:t>Reduce the costs and increase the opportunities for honest entrepreneurs to be given a fresh start (Single Market Strategy)</a:t>
            </a:r>
          </a:p>
          <a:p>
            <a:r>
              <a:rPr lang="en-GB" altLang="en-US" sz="2400" dirty="0"/>
              <a:t>Support efforts to reduce future levels of non-performing loans (ECOFIN Council Conclusions of July 2016)</a:t>
            </a:r>
          </a:p>
        </p:txBody>
      </p:sp>
      <p:sp>
        <p:nvSpPr>
          <p:cNvPr id="2" name="Rectangle 1"/>
          <p:cNvSpPr/>
          <p:nvPr/>
        </p:nvSpPr>
        <p:spPr>
          <a:xfrm>
            <a:off x="620023" y="1274379"/>
            <a:ext cx="3544353" cy="584775"/>
          </a:xfrm>
          <a:prstGeom prst="rect">
            <a:avLst/>
          </a:prstGeom>
        </p:spPr>
        <p:txBody>
          <a:bodyPr wrap="square">
            <a:spAutoFit/>
          </a:bodyPr>
          <a:lstStyle/>
          <a:p>
            <a:r>
              <a:rPr lang="en-US" altLang="en-US" sz="3200" b="1" dirty="0"/>
              <a:t>Main objectives</a:t>
            </a:r>
            <a:endParaRPr lang="en-GB" sz="3200" b="1" dirty="0"/>
          </a:p>
        </p:txBody>
      </p:sp>
    </p:spTree>
    <p:extLst>
      <p:ext uri="{BB962C8B-B14F-4D97-AF65-F5344CB8AC3E}">
        <p14:creationId xmlns:p14="http://schemas.microsoft.com/office/powerpoint/2010/main" val="4722024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3CC33-A935-4114-AE8F-7B2641806F0A}"/>
              </a:ext>
            </a:extLst>
          </p:cNvPr>
          <p:cNvSpPr>
            <a:spLocks noGrp="1"/>
          </p:cNvSpPr>
          <p:nvPr>
            <p:ph type="title"/>
          </p:nvPr>
        </p:nvSpPr>
        <p:spPr/>
        <p:txBody>
          <a:bodyPr/>
          <a:lstStyle/>
          <a:p>
            <a:endParaRPr lang="lv-LV"/>
          </a:p>
        </p:txBody>
      </p:sp>
      <p:sp>
        <p:nvSpPr>
          <p:cNvPr id="3" name="Content Placeholder 2">
            <a:extLst>
              <a:ext uri="{FF2B5EF4-FFF2-40B4-BE49-F238E27FC236}">
                <a16:creationId xmlns:a16="http://schemas.microsoft.com/office/drawing/2014/main" id="{9A282CBC-B7E0-47C3-BA06-C8E811FB3C1D}"/>
              </a:ext>
            </a:extLst>
          </p:cNvPr>
          <p:cNvSpPr>
            <a:spLocks noGrp="1"/>
          </p:cNvSpPr>
          <p:nvPr>
            <p:ph idx="1"/>
          </p:nvPr>
        </p:nvSpPr>
        <p:spPr/>
        <p:txBody>
          <a:bodyPr/>
          <a:lstStyle/>
          <a:p>
            <a:pPr marL="0" indent="0" algn="ctr">
              <a:buNone/>
            </a:pPr>
            <a:r>
              <a:rPr lang="lv-LV" b="1" dirty="0"/>
              <a:t>I </a:t>
            </a:r>
            <a:r>
              <a:rPr lang="lv-LV" b="1" dirty="0" err="1"/>
              <a:t>Introduction</a:t>
            </a:r>
            <a:endParaRPr lang="lv-LV" b="1" dirty="0"/>
          </a:p>
        </p:txBody>
      </p:sp>
    </p:spTree>
    <p:extLst>
      <p:ext uri="{BB962C8B-B14F-4D97-AF65-F5344CB8AC3E}">
        <p14:creationId xmlns:p14="http://schemas.microsoft.com/office/powerpoint/2010/main" val="4813491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83497"/>
            <a:ext cx="8229600" cy="2959747"/>
          </a:xfrm>
        </p:spPr>
        <p:txBody>
          <a:bodyPr>
            <a:noAutofit/>
          </a:bodyPr>
          <a:lstStyle/>
          <a:p>
            <a:r>
              <a:rPr lang="en-GB" altLang="en-US" sz="1800" dirty="0"/>
              <a:t>200 000 insolvencies yearly in the EU, at least 25% have a cross-border dimension</a:t>
            </a:r>
          </a:p>
          <a:p>
            <a:r>
              <a:rPr lang="en-GB" altLang="en-US" sz="1800" dirty="0"/>
              <a:t>1.7 million jobs lost in liquidations</a:t>
            </a:r>
          </a:p>
          <a:p>
            <a:r>
              <a:rPr lang="en-GB" altLang="en-US" sz="1800" dirty="0"/>
              <a:t>1 in 6 insolvencies is caused by the insolvency of another company in the supply chain</a:t>
            </a:r>
          </a:p>
          <a:p>
            <a:r>
              <a:rPr lang="en-GB" altLang="en-US" sz="1800" dirty="0"/>
              <a:t>Recovery rates are lower in liquidation than in insolvency by about 25 cents on the dollar (WB) </a:t>
            </a:r>
          </a:p>
          <a:p>
            <a:r>
              <a:rPr lang="en-GB" altLang="en-US" sz="1800" dirty="0"/>
              <a:t>Impossible to restructure a groups of companies with establishments in  more than 2 MS</a:t>
            </a:r>
          </a:p>
          <a:p>
            <a:r>
              <a:rPr lang="en-GB" altLang="en-US" sz="1800" dirty="0"/>
              <a:t>Discharge periods vary from 1 year to indefinite periods</a:t>
            </a:r>
          </a:p>
          <a:p>
            <a:r>
              <a:rPr lang="en-GB" altLang="en-US" sz="1800" dirty="0"/>
              <a:t>Different level of efficiency – in 10 MS procedures last over 2 years</a:t>
            </a:r>
          </a:p>
        </p:txBody>
      </p:sp>
      <p:sp>
        <p:nvSpPr>
          <p:cNvPr id="4" name="Rectangle 3"/>
          <p:cNvSpPr/>
          <p:nvPr/>
        </p:nvSpPr>
        <p:spPr>
          <a:xfrm>
            <a:off x="350298" y="1241330"/>
            <a:ext cx="2827056" cy="523220"/>
          </a:xfrm>
          <a:prstGeom prst="rect">
            <a:avLst/>
          </a:prstGeom>
        </p:spPr>
        <p:txBody>
          <a:bodyPr wrap="none">
            <a:spAutoFit/>
          </a:bodyPr>
          <a:lstStyle/>
          <a:p>
            <a:r>
              <a:rPr lang="en-GB" altLang="en-US" sz="2800" b="1" dirty="0"/>
              <a:t>Quick facts - 2016</a:t>
            </a:r>
            <a:endParaRPr lang="en-GB" sz="2800" b="1" dirty="0"/>
          </a:p>
        </p:txBody>
      </p:sp>
    </p:spTree>
    <p:extLst>
      <p:ext uri="{BB962C8B-B14F-4D97-AF65-F5344CB8AC3E}">
        <p14:creationId xmlns:p14="http://schemas.microsoft.com/office/powerpoint/2010/main" val="15193286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83753"/>
            <a:ext cx="8229600" cy="2959747"/>
          </a:xfrm>
        </p:spPr>
        <p:txBody>
          <a:bodyPr>
            <a:normAutofit/>
          </a:bodyPr>
          <a:lstStyle/>
          <a:p>
            <a:pPr marL="0" indent="0">
              <a:spcAft>
                <a:spcPts val="1200"/>
              </a:spcAft>
              <a:buNone/>
            </a:pPr>
            <a:r>
              <a:rPr lang="cs-CZ" altLang="en-US" sz="2400" b="1" u="sng" dirty="0"/>
              <a:t>A. </a:t>
            </a:r>
            <a:r>
              <a:rPr lang="cs-CZ" altLang="en-US" sz="2400" b="1" u="sng" dirty="0" err="1"/>
              <a:t>Preventive</a:t>
            </a:r>
            <a:r>
              <a:rPr lang="cs-CZ" altLang="en-US" sz="2400" b="1" u="sng" dirty="0"/>
              <a:t> </a:t>
            </a:r>
            <a:r>
              <a:rPr lang="cs-CZ" altLang="en-US" sz="2400" b="1" u="sng" dirty="0" err="1"/>
              <a:t>restructuring</a:t>
            </a:r>
            <a:r>
              <a:rPr lang="cs-CZ" altLang="en-US" sz="2400" b="1" u="sng" dirty="0"/>
              <a:t> </a:t>
            </a:r>
            <a:r>
              <a:rPr lang="cs-CZ" altLang="en-US" sz="2400" b="1" u="sng" dirty="0" err="1"/>
              <a:t>proceedings</a:t>
            </a:r>
            <a:endParaRPr lang="cs-CZ" altLang="en-US" sz="2400" b="1" u="sng" dirty="0"/>
          </a:p>
          <a:p>
            <a:pPr marL="0" indent="0">
              <a:spcAft>
                <a:spcPts val="1200"/>
              </a:spcAft>
              <a:buNone/>
            </a:pPr>
            <a:r>
              <a:rPr lang="cs-CZ" altLang="en-US" sz="2400" u="sng" dirty="0"/>
              <a:t>B. Early </a:t>
            </a:r>
            <a:r>
              <a:rPr lang="cs-CZ" altLang="en-US" sz="2400" u="sng" dirty="0" err="1"/>
              <a:t>warning</a:t>
            </a:r>
            <a:r>
              <a:rPr lang="cs-CZ" altLang="en-US" sz="2400" u="sng" dirty="0"/>
              <a:t> </a:t>
            </a:r>
            <a:r>
              <a:rPr lang="cs-CZ" altLang="en-US" sz="2400" u="sng" dirty="0" err="1"/>
              <a:t>mechanisms</a:t>
            </a:r>
            <a:endParaRPr lang="cs-CZ" altLang="en-US" sz="2400" u="sng" dirty="0"/>
          </a:p>
          <a:p>
            <a:pPr marL="0" indent="0">
              <a:spcAft>
                <a:spcPts val="1200"/>
              </a:spcAft>
              <a:buNone/>
            </a:pPr>
            <a:r>
              <a:rPr lang="cs-CZ" altLang="en-US" sz="2400" u="sng" dirty="0"/>
              <a:t>C</a:t>
            </a:r>
            <a:r>
              <a:rPr lang="en-GB" altLang="en-US" sz="2400" u="sng" dirty="0"/>
              <a:t>. Discharge of debt for insolvent entrepreneurs</a:t>
            </a:r>
            <a:r>
              <a:rPr lang="cs-CZ" altLang="en-US" sz="2400" u="sng" dirty="0"/>
              <a:t> + </a:t>
            </a:r>
            <a:r>
              <a:rPr lang="cs-CZ" altLang="en-US" sz="2400" u="sng" dirty="0" err="1"/>
              <a:t>limitations</a:t>
            </a:r>
            <a:endParaRPr lang="cs-CZ" altLang="en-US" sz="2400" u="sng" dirty="0"/>
          </a:p>
          <a:p>
            <a:pPr marL="0" indent="0">
              <a:spcAft>
                <a:spcPts val="1200"/>
              </a:spcAft>
              <a:buNone/>
            </a:pPr>
            <a:r>
              <a:rPr lang="cs-CZ" altLang="en-US" sz="2400" u="sng" dirty="0"/>
              <a:t>D</a:t>
            </a:r>
            <a:r>
              <a:rPr lang="en-US" altLang="en-US" sz="2400" u="sng" dirty="0"/>
              <a:t>. Enhancing the efficiency of procedures </a:t>
            </a:r>
            <a:endParaRPr lang="cs-CZ" altLang="en-US" sz="2400" u="sng" dirty="0"/>
          </a:p>
          <a:p>
            <a:pPr marL="0" indent="0">
              <a:buNone/>
            </a:pPr>
            <a:r>
              <a:rPr lang="cs-CZ" altLang="en-US" sz="2400" u="sng" dirty="0"/>
              <a:t>E. Data </a:t>
            </a:r>
            <a:r>
              <a:rPr lang="cs-CZ" altLang="en-US" sz="2400" u="sng" dirty="0" err="1"/>
              <a:t>collection</a:t>
            </a:r>
            <a:endParaRPr lang="cs-CZ" altLang="en-US" sz="2400" u="sng" dirty="0"/>
          </a:p>
          <a:p>
            <a:pPr marL="0" indent="0">
              <a:spcAft>
                <a:spcPts val="1200"/>
              </a:spcAft>
              <a:buNone/>
            </a:pPr>
            <a:endParaRPr lang="en-GB" sz="2200" dirty="0"/>
          </a:p>
        </p:txBody>
      </p:sp>
      <p:sp>
        <p:nvSpPr>
          <p:cNvPr id="4" name="Title 1"/>
          <p:cNvSpPr>
            <a:spLocks noGrp="1"/>
          </p:cNvSpPr>
          <p:nvPr>
            <p:ph type="title"/>
          </p:nvPr>
        </p:nvSpPr>
        <p:spPr>
          <a:xfrm>
            <a:off x="323528" y="1249745"/>
            <a:ext cx="8229600" cy="936625"/>
          </a:xfrm>
        </p:spPr>
        <p:txBody>
          <a:bodyPr>
            <a:normAutofit/>
          </a:bodyPr>
          <a:lstStyle/>
          <a:p>
            <a:pPr indent="0" algn="ctr" eaLnBrk="1" hangingPunct="1"/>
            <a:r>
              <a:rPr lang="cs-CZ" altLang="en-US" sz="3800" u="sng" dirty="0" err="1"/>
              <a:t>What</a:t>
            </a:r>
            <a:r>
              <a:rPr lang="cs-CZ" altLang="en-US" sz="3800" u="sng" dirty="0"/>
              <a:t> </a:t>
            </a:r>
            <a:r>
              <a:rPr lang="cs-CZ" altLang="en-US" sz="3800" u="sng" dirty="0" err="1"/>
              <a:t>is</a:t>
            </a:r>
            <a:r>
              <a:rPr lang="cs-CZ" altLang="en-US" sz="3800" u="sng" dirty="0"/>
              <a:t> </a:t>
            </a:r>
            <a:r>
              <a:rPr lang="cs-CZ" altLang="en-US" sz="3800" u="sng" dirty="0" err="1"/>
              <a:t>the</a:t>
            </a:r>
            <a:r>
              <a:rPr lang="cs-CZ" altLang="en-US" sz="3800" u="sng" dirty="0"/>
              <a:t> </a:t>
            </a:r>
            <a:r>
              <a:rPr lang="cs-CZ" altLang="en-US" sz="3800" u="sng" dirty="0" err="1"/>
              <a:t>Directive</a:t>
            </a:r>
            <a:r>
              <a:rPr lang="cs-CZ" altLang="en-US" sz="3800" u="sng" dirty="0"/>
              <a:t> </a:t>
            </a:r>
            <a:r>
              <a:rPr lang="cs-CZ" altLang="en-US" sz="3800" u="sng" dirty="0" err="1"/>
              <a:t>about</a:t>
            </a:r>
            <a:r>
              <a:rPr lang="cs-CZ" altLang="en-US" sz="3800" u="sng" dirty="0"/>
              <a:t>?</a:t>
            </a:r>
            <a:endParaRPr lang="en-GB" altLang="en-US" sz="3800" dirty="0"/>
          </a:p>
        </p:txBody>
      </p:sp>
    </p:spTree>
    <p:extLst>
      <p:ext uri="{BB962C8B-B14F-4D97-AF65-F5344CB8AC3E}">
        <p14:creationId xmlns:p14="http://schemas.microsoft.com/office/powerpoint/2010/main" val="11420850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288" y="894738"/>
            <a:ext cx="8229600" cy="936625"/>
          </a:xfrm>
        </p:spPr>
        <p:txBody>
          <a:bodyPr/>
          <a:lstStyle/>
          <a:p>
            <a:pPr indent="0" eaLnBrk="1" hangingPunct="1"/>
            <a:r>
              <a:rPr lang="cs-CZ" altLang="en-US" sz="2800" b="1" u="sng" dirty="0"/>
              <a:t>P</a:t>
            </a:r>
            <a:r>
              <a:rPr lang="en-GB" altLang="en-US" sz="2800" b="1" u="sng" dirty="0" err="1"/>
              <a:t>reventive</a:t>
            </a:r>
            <a:r>
              <a:rPr lang="en-GB" altLang="en-US" sz="2800" b="1" u="sng" dirty="0"/>
              <a:t> restructuring </a:t>
            </a:r>
            <a:r>
              <a:rPr lang="en-GB" altLang="en-US" sz="2800" b="1" u="sng" dirty="0" err="1"/>
              <a:t>proce</a:t>
            </a:r>
            <a:r>
              <a:rPr lang="cs-CZ" altLang="en-US" sz="2800" b="1" u="sng" dirty="0"/>
              <a:t>e</a:t>
            </a:r>
            <a:r>
              <a:rPr lang="en-GB" altLang="en-US" sz="2800" b="1" u="sng" dirty="0"/>
              <a:t>d</a:t>
            </a:r>
            <a:r>
              <a:rPr lang="cs-CZ" altLang="en-US" sz="2800" b="1" u="sng" dirty="0" err="1"/>
              <a:t>ings</a:t>
            </a:r>
            <a:r>
              <a:rPr lang="cs-CZ" altLang="en-US" sz="2800" b="1" u="sng" dirty="0"/>
              <a:t> in </a:t>
            </a:r>
            <a:r>
              <a:rPr lang="cs-CZ" altLang="en-US" sz="2800" b="1" u="sng" dirty="0" err="1"/>
              <a:t>general</a:t>
            </a:r>
            <a:endParaRPr lang="en-GB" altLang="en-US" sz="2800" b="1" u="sng" dirty="0"/>
          </a:p>
        </p:txBody>
      </p:sp>
      <p:sp>
        <p:nvSpPr>
          <p:cNvPr id="5" name="Content Placeholder 2"/>
          <p:cNvSpPr>
            <a:spLocks noGrp="1"/>
          </p:cNvSpPr>
          <p:nvPr>
            <p:ph idx="1"/>
          </p:nvPr>
        </p:nvSpPr>
        <p:spPr>
          <a:xfrm>
            <a:off x="457200" y="1831363"/>
            <a:ext cx="8229600" cy="3529013"/>
          </a:xfrm>
        </p:spPr>
        <p:txBody>
          <a:bodyPr>
            <a:normAutofit/>
          </a:bodyPr>
          <a:lstStyle/>
          <a:p>
            <a:pPr marL="0" indent="0" eaLnBrk="1" hangingPunct="1">
              <a:buNone/>
            </a:pPr>
            <a:r>
              <a:rPr lang="en-GB" altLang="en-US" sz="2700" dirty="0"/>
              <a:t>Enterprises will have more opportunities to deal with their financial difficulties everywhere in the Union</a:t>
            </a:r>
          </a:p>
          <a:p>
            <a:pPr marL="0" indent="0" eaLnBrk="1" hangingPunct="1">
              <a:buNone/>
            </a:pPr>
            <a:r>
              <a:rPr lang="en-GB" altLang="en-US" sz="2700" dirty="0"/>
              <a:t>- all Member States will have in place preventive restructuring procedures</a:t>
            </a:r>
          </a:p>
          <a:p>
            <a:pPr marL="0" indent="0" eaLnBrk="1" hangingPunct="1">
              <a:buNone/>
            </a:pPr>
            <a:r>
              <a:rPr lang="fr-BE" altLang="en-US" sz="2700" dirty="0"/>
              <a:t>- </a:t>
            </a:r>
            <a:r>
              <a:rPr lang="fr-BE" altLang="en-US" sz="2700" dirty="0" err="1"/>
              <a:t>these</a:t>
            </a:r>
            <a:r>
              <a:rPr lang="fr-BE" altLang="en-US" sz="2700" dirty="0"/>
              <a:t> </a:t>
            </a:r>
            <a:r>
              <a:rPr lang="fr-BE" altLang="en-US" sz="2700" dirty="0" err="1"/>
              <a:t>procedures</a:t>
            </a:r>
            <a:r>
              <a:rPr lang="fr-BE" altLang="en-US" sz="2700" dirty="0"/>
              <a:t> </a:t>
            </a:r>
            <a:r>
              <a:rPr lang="fr-BE" altLang="en-US" sz="2700" dirty="0" err="1"/>
              <a:t>will</a:t>
            </a:r>
            <a:r>
              <a:rPr lang="fr-BE" altLang="en-US" sz="2700" dirty="0"/>
              <a:t> </a:t>
            </a:r>
            <a:r>
              <a:rPr lang="fr-BE" altLang="en-US" sz="2700" dirty="0" err="1"/>
              <a:t>be</a:t>
            </a:r>
            <a:r>
              <a:rPr lang="fr-BE" altLang="en-US" sz="2700" dirty="0"/>
              <a:t> </a:t>
            </a:r>
            <a:r>
              <a:rPr lang="fr-BE" altLang="en-US" sz="2700" b="1" dirty="0"/>
              <a:t>more </a:t>
            </a:r>
            <a:r>
              <a:rPr lang="en-GB" altLang="en-US" sz="2700" b="1" dirty="0"/>
              <a:t>efficient</a:t>
            </a:r>
            <a:r>
              <a:rPr lang="en-GB" altLang="en-US" sz="2700" dirty="0"/>
              <a:t>, </a:t>
            </a:r>
            <a:r>
              <a:rPr lang="en-GB" altLang="en-US" sz="2700" b="1" dirty="0"/>
              <a:t>faster</a:t>
            </a:r>
            <a:r>
              <a:rPr lang="en-GB" altLang="en-US" sz="2700" dirty="0"/>
              <a:t> and </a:t>
            </a:r>
            <a:r>
              <a:rPr lang="en-GB" altLang="en-US" sz="2700" b="1" dirty="0"/>
              <a:t>cheaper than before –&gt; 7 main elements to ensure that these requirements are met</a:t>
            </a:r>
            <a:endParaRPr lang="en-GB" altLang="en-US" sz="2700" dirty="0"/>
          </a:p>
        </p:txBody>
      </p:sp>
    </p:spTree>
    <p:extLst>
      <p:ext uri="{BB962C8B-B14F-4D97-AF65-F5344CB8AC3E}">
        <p14:creationId xmlns:p14="http://schemas.microsoft.com/office/powerpoint/2010/main" val="18675648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288" y="871537"/>
            <a:ext cx="8229600" cy="936625"/>
          </a:xfrm>
        </p:spPr>
        <p:txBody>
          <a:bodyPr/>
          <a:lstStyle/>
          <a:p>
            <a:pPr indent="0" algn="ctr" eaLnBrk="1" hangingPunct="1"/>
            <a:r>
              <a:rPr lang="cs-CZ" altLang="en-US" sz="2800" b="1" u="sng" dirty="0"/>
              <a:t>7 </a:t>
            </a:r>
            <a:r>
              <a:rPr lang="cs-CZ" altLang="en-US" sz="2800" b="1" u="sng" dirty="0" err="1"/>
              <a:t>main</a:t>
            </a:r>
            <a:r>
              <a:rPr lang="cs-CZ" altLang="en-US" sz="2800" b="1" u="sng" dirty="0"/>
              <a:t> </a:t>
            </a:r>
            <a:r>
              <a:rPr lang="cs-CZ" altLang="en-US" sz="2800" b="1" u="sng" dirty="0" err="1"/>
              <a:t>elements</a:t>
            </a:r>
            <a:endParaRPr lang="en-GB" altLang="en-US" sz="2800" b="1" u="sng" dirty="0"/>
          </a:p>
        </p:txBody>
      </p:sp>
      <p:sp>
        <p:nvSpPr>
          <p:cNvPr id="5" name="Content Placeholder 2"/>
          <p:cNvSpPr>
            <a:spLocks noGrp="1"/>
          </p:cNvSpPr>
          <p:nvPr>
            <p:ph idx="1"/>
          </p:nvPr>
        </p:nvSpPr>
        <p:spPr>
          <a:xfrm>
            <a:off x="250825" y="1808162"/>
            <a:ext cx="8686800" cy="3529013"/>
          </a:xfrm>
        </p:spPr>
        <p:txBody>
          <a:bodyPr>
            <a:normAutofit fontScale="85000" lnSpcReduction="20000"/>
          </a:bodyPr>
          <a:lstStyle/>
          <a:p>
            <a:pPr marL="0" indent="0" eaLnBrk="1" hangingPunct="1">
              <a:buNone/>
            </a:pPr>
            <a:r>
              <a:rPr lang="cs-CZ" altLang="en-US" dirty="0"/>
              <a:t>- 	</a:t>
            </a:r>
            <a:r>
              <a:rPr lang="cs-CZ" altLang="en-US" b="1" u="sng" dirty="0" err="1"/>
              <a:t>debtor</a:t>
            </a:r>
            <a:r>
              <a:rPr lang="cs-CZ" altLang="en-US" b="1" u="sng" dirty="0"/>
              <a:t> in </a:t>
            </a:r>
            <a:r>
              <a:rPr lang="cs-CZ" altLang="en-US" b="1" u="sng" dirty="0" err="1"/>
              <a:t>possession</a:t>
            </a:r>
            <a:endParaRPr lang="cs-CZ" altLang="en-US" b="1" u="sng" dirty="0"/>
          </a:p>
          <a:p>
            <a:pPr marL="0" indent="0" eaLnBrk="1" hangingPunct="1">
              <a:buNone/>
            </a:pPr>
            <a:r>
              <a:rPr lang="cs-CZ" altLang="en-US" dirty="0"/>
              <a:t>- 	</a:t>
            </a:r>
            <a:r>
              <a:rPr lang="cs-CZ" altLang="en-US" b="1" u="sng" dirty="0" err="1"/>
              <a:t>stay</a:t>
            </a:r>
            <a:r>
              <a:rPr lang="cs-CZ" altLang="en-US" b="1" u="sng" dirty="0"/>
              <a:t> (moratorium)</a:t>
            </a:r>
            <a:endParaRPr lang="en-GB" altLang="en-US" b="1" u="sng" dirty="0"/>
          </a:p>
          <a:p>
            <a:pPr marL="0" indent="0" eaLnBrk="1" hangingPunct="1">
              <a:buNone/>
            </a:pPr>
            <a:r>
              <a:rPr lang="en-GB" altLang="en-US" dirty="0"/>
              <a:t>- </a:t>
            </a:r>
            <a:r>
              <a:rPr lang="cs-CZ" altLang="en-US" dirty="0"/>
              <a:t>	</a:t>
            </a:r>
            <a:r>
              <a:rPr lang="cs-CZ" altLang="en-US" b="1" u="sng" dirty="0" err="1"/>
              <a:t>class-formation</a:t>
            </a:r>
            <a:r>
              <a:rPr lang="cs-CZ" altLang="en-US" b="1" u="sng" dirty="0"/>
              <a:t> + </a:t>
            </a:r>
            <a:r>
              <a:rPr lang="cs-CZ" altLang="en-US" b="1" u="sng" dirty="0" err="1"/>
              <a:t>cross-class</a:t>
            </a:r>
            <a:r>
              <a:rPr lang="cs-CZ" altLang="en-US" b="1" u="sng" dirty="0"/>
              <a:t> </a:t>
            </a:r>
            <a:r>
              <a:rPr lang="cs-CZ" altLang="en-US" b="1" u="sng" dirty="0" err="1"/>
              <a:t>cram</a:t>
            </a:r>
            <a:r>
              <a:rPr lang="cs-CZ" altLang="en-US" b="1" u="sng" dirty="0"/>
              <a:t> </a:t>
            </a:r>
            <a:r>
              <a:rPr lang="cs-CZ" altLang="en-US" b="1" u="sng" dirty="0" err="1"/>
              <a:t>down</a:t>
            </a:r>
            <a:r>
              <a:rPr lang="cs-CZ" altLang="en-US" u="sng" dirty="0"/>
              <a:t>     </a:t>
            </a:r>
            <a:endParaRPr lang="cs-CZ" altLang="en-US" b="1" u="sng" dirty="0"/>
          </a:p>
          <a:p>
            <a:pPr eaLnBrk="1" hangingPunct="1">
              <a:buFontTx/>
              <a:buChar char="-"/>
            </a:pPr>
            <a:r>
              <a:rPr lang="cs-CZ" altLang="en-US"/>
              <a:t>  v</a:t>
            </a:r>
            <a:r>
              <a:rPr lang="en-US" altLang="en-US" dirty="0" err="1"/>
              <a:t>aluation</a:t>
            </a:r>
            <a:r>
              <a:rPr lang="en-US" altLang="en-US" dirty="0"/>
              <a:t> </a:t>
            </a:r>
            <a:endParaRPr lang="cs-CZ" altLang="en-US" dirty="0"/>
          </a:p>
          <a:p>
            <a:pPr eaLnBrk="1" hangingPunct="1">
              <a:buFontTx/>
              <a:buChar char="-"/>
            </a:pPr>
            <a:r>
              <a:rPr lang="cs-CZ" altLang="en-US" dirty="0"/>
              <a:t>	</a:t>
            </a:r>
            <a:r>
              <a:rPr lang="cs-CZ" altLang="en-US" dirty="0" err="1"/>
              <a:t>court</a:t>
            </a:r>
            <a:r>
              <a:rPr lang="cs-CZ" altLang="en-US" dirty="0"/>
              <a:t> </a:t>
            </a:r>
            <a:r>
              <a:rPr lang="cs-CZ" altLang="en-US" dirty="0" err="1"/>
              <a:t>approval</a:t>
            </a:r>
            <a:r>
              <a:rPr lang="cs-CZ" altLang="en-US" dirty="0"/>
              <a:t> </a:t>
            </a:r>
            <a:r>
              <a:rPr lang="cs-CZ" altLang="en-US" dirty="0" err="1"/>
              <a:t>of</a:t>
            </a:r>
            <a:r>
              <a:rPr lang="cs-CZ" altLang="en-US" dirty="0"/>
              <a:t> </a:t>
            </a:r>
            <a:r>
              <a:rPr lang="cs-CZ" altLang="en-US" dirty="0" err="1"/>
              <a:t>the</a:t>
            </a:r>
            <a:r>
              <a:rPr lang="cs-CZ" altLang="en-US" dirty="0"/>
              <a:t> </a:t>
            </a:r>
            <a:r>
              <a:rPr lang="cs-CZ" altLang="en-US" dirty="0" err="1"/>
              <a:t>plan</a:t>
            </a:r>
            <a:r>
              <a:rPr lang="cs-CZ" altLang="en-US" dirty="0"/>
              <a:t> + </a:t>
            </a:r>
            <a:r>
              <a:rPr lang="cs-CZ" altLang="en-US" b="1" u="sng" dirty="0" err="1"/>
              <a:t>effects</a:t>
            </a:r>
            <a:r>
              <a:rPr lang="cs-CZ" altLang="en-US" b="1" u="sng" dirty="0"/>
              <a:t> </a:t>
            </a:r>
            <a:r>
              <a:rPr lang="cs-CZ" altLang="en-US" b="1" u="sng" dirty="0" err="1"/>
              <a:t>of</a:t>
            </a:r>
            <a:r>
              <a:rPr lang="cs-CZ" altLang="en-US" b="1" u="sng" dirty="0"/>
              <a:t> </a:t>
            </a:r>
            <a:r>
              <a:rPr lang="cs-CZ" altLang="en-US" b="1" u="sng" dirty="0" err="1"/>
              <a:t>the</a:t>
            </a:r>
            <a:r>
              <a:rPr lang="cs-CZ" altLang="en-US" b="1" u="sng" dirty="0"/>
              <a:t> </a:t>
            </a:r>
            <a:r>
              <a:rPr lang="cs-CZ" altLang="en-US" b="1" u="sng" dirty="0" err="1"/>
              <a:t>plan</a:t>
            </a:r>
            <a:endParaRPr lang="cs-CZ" altLang="en-US" b="1" u="sng" dirty="0"/>
          </a:p>
          <a:p>
            <a:pPr marL="457200" lvl="1" indent="0" eaLnBrk="1" hangingPunct="1">
              <a:buNone/>
            </a:pPr>
            <a:r>
              <a:rPr lang="cs-CZ" altLang="en-US" dirty="0"/>
              <a:t>	</a:t>
            </a:r>
            <a:r>
              <a:rPr lang="cs-CZ" altLang="en-US" b="1" u="sng" dirty="0"/>
              <a:t>(</a:t>
            </a:r>
            <a:r>
              <a:rPr lang="cs-CZ" altLang="en-US" b="1" u="sng" dirty="0" err="1"/>
              <a:t>absolute</a:t>
            </a:r>
            <a:r>
              <a:rPr lang="cs-CZ" altLang="en-US" b="1" u="sng" dirty="0"/>
              <a:t> priority </a:t>
            </a:r>
            <a:r>
              <a:rPr lang="cs-CZ" altLang="en-US" b="1" u="sng" dirty="0" err="1"/>
              <a:t>vs</a:t>
            </a:r>
            <a:r>
              <a:rPr lang="cs-CZ" altLang="en-US" b="1" u="sng" dirty="0"/>
              <a:t> </a:t>
            </a:r>
            <a:r>
              <a:rPr lang="cs-CZ" altLang="en-US" b="1" u="sng" dirty="0" err="1"/>
              <a:t>relative</a:t>
            </a:r>
            <a:r>
              <a:rPr lang="cs-CZ" altLang="en-US" b="1" u="sng" dirty="0"/>
              <a:t> priority rule)</a:t>
            </a:r>
          </a:p>
          <a:p>
            <a:pPr marL="0" indent="0" eaLnBrk="1" hangingPunct="1">
              <a:buNone/>
            </a:pPr>
            <a:r>
              <a:rPr lang="cs-CZ" altLang="en-US" dirty="0"/>
              <a:t>-	</a:t>
            </a:r>
            <a:r>
              <a:rPr lang="cs-CZ" altLang="en-US" dirty="0" err="1"/>
              <a:t>possibility</a:t>
            </a:r>
            <a:r>
              <a:rPr lang="cs-CZ" altLang="en-US" dirty="0"/>
              <a:t> </a:t>
            </a:r>
            <a:r>
              <a:rPr lang="cs-CZ" altLang="en-US" dirty="0" err="1"/>
              <a:t>of</a:t>
            </a:r>
            <a:r>
              <a:rPr lang="cs-CZ" altLang="en-US" dirty="0"/>
              <a:t> appeal</a:t>
            </a:r>
          </a:p>
          <a:p>
            <a:pPr marL="0" indent="0" eaLnBrk="1" hangingPunct="1">
              <a:buNone/>
            </a:pPr>
            <a:r>
              <a:rPr lang="cs-CZ" altLang="en-US" dirty="0"/>
              <a:t>-	interim and </a:t>
            </a:r>
            <a:r>
              <a:rPr lang="cs-CZ" altLang="en-US" dirty="0" err="1"/>
              <a:t>new</a:t>
            </a:r>
            <a:r>
              <a:rPr lang="cs-CZ" altLang="en-US" dirty="0"/>
              <a:t> </a:t>
            </a:r>
            <a:r>
              <a:rPr lang="cs-CZ" altLang="en-US" dirty="0" err="1"/>
              <a:t>financing</a:t>
            </a:r>
            <a:r>
              <a:rPr lang="cs-CZ" altLang="en-US" dirty="0"/>
              <a:t> </a:t>
            </a:r>
            <a:r>
              <a:rPr lang="cs-CZ" altLang="en-US" dirty="0" err="1"/>
              <a:t>protection</a:t>
            </a:r>
            <a:endParaRPr lang="en-GB" altLang="en-US" dirty="0"/>
          </a:p>
        </p:txBody>
      </p:sp>
    </p:spTree>
    <p:extLst>
      <p:ext uri="{BB962C8B-B14F-4D97-AF65-F5344CB8AC3E}">
        <p14:creationId xmlns:p14="http://schemas.microsoft.com/office/powerpoint/2010/main" val="15260065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288" y="1119513"/>
            <a:ext cx="8229600" cy="936625"/>
          </a:xfrm>
        </p:spPr>
        <p:txBody>
          <a:bodyPr>
            <a:normAutofit fontScale="90000"/>
          </a:bodyPr>
          <a:lstStyle/>
          <a:p>
            <a:pPr indent="0" eaLnBrk="1" hangingPunct="1"/>
            <a:r>
              <a:rPr lang="cs-CZ" altLang="en-US" sz="3200" b="1" u="sng" dirty="0"/>
              <a:t>P</a:t>
            </a:r>
            <a:r>
              <a:rPr lang="en-GB" altLang="en-US" sz="3200" b="1" u="sng" dirty="0" err="1"/>
              <a:t>reventive</a:t>
            </a:r>
            <a:r>
              <a:rPr lang="en-GB" altLang="en-US" sz="3200" b="1" u="sng" dirty="0"/>
              <a:t> restructuring </a:t>
            </a:r>
            <a:r>
              <a:rPr lang="en-GB" altLang="en-US" sz="3200" b="1" u="sng" dirty="0" err="1"/>
              <a:t>proce</a:t>
            </a:r>
            <a:r>
              <a:rPr lang="cs-CZ" altLang="en-US" sz="3200" b="1" u="sng" dirty="0"/>
              <a:t>e</a:t>
            </a:r>
            <a:r>
              <a:rPr lang="en-GB" altLang="en-US" sz="3200" b="1" u="sng" dirty="0"/>
              <a:t>d</a:t>
            </a:r>
            <a:r>
              <a:rPr lang="cs-CZ" altLang="en-US" sz="3200" b="1" u="sng" dirty="0" err="1"/>
              <a:t>ings</a:t>
            </a:r>
            <a:r>
              <a:rPr lang="cs-CZ" altLang="en-US" sz="3200" b="1" u="sng" dirty="0"/>
              <a:t> in </a:t>
            </a:r>
            <a:r>
              <a:rPr lang="cs-CZ" altLang="en-US" sz="3200" b="1" u="sng" dirty="0" err="1"/>
              <a:t>general</a:t>
            </a:r>
            <a:r>
              <a:rPr lang="cs-CZ" altLang="en-US" sz="3200" b="1" u="sng" dirty="0"/>
              <a:t> (</a:t>
            </a:r>
            <a:r>
              <a:rPr lang="cs-CZ" altLang="en-US" sz="3200" b="1" u="sng" dirty="0" err="1"/>
              <a:t>cont‘d</a:t>
            </a:r>
            <a:r>
              <a:rPr lang="cs-CZ" altLang="en-US" sz="3200" b="1" u="sng" dirty="0"/>
              <a:t>)</a:t>
            </a:r>
            <a:endParaRPr lang="en-GB" altLang="en-US" b="1" dirty="0"/>
          </a:p>
        </p:txBody>
      </p:sp>
      <p:sp>
        <p:nvSpPr>
          <p:cNvPr id="5" name="Content Placeholder 2"/>
          <p:cNvSpPr>
            <a:spLocks noGrp="1"/>
          </p:cNvSpPr>
          <p:nvPr>
            <p:ph idx="1"/>
          </p:nvPr>
        </p:nvSpPr>
        <p:spPr>
          <a:xfrm>
            <a:off x="468313" y="1963566"/>
            <a:ext cx="8229600" cy="3529013"/>
          </a:xfrm>
        </p:spPr>
        <p:txBody>
          <a:bodyPr>
            <a:normAutofit/>
          </a:bodyPr>
          <a:lstStyle/>
          <a:p>
            <a:pPr marL="0" indent="0" eaLnBrk="1" hangingPunct="1">
              <a:buNone/>
            </a:pPr>
            <a:r>
              <a:rPr lang="en-GB" altLang="en-US" sz="2400" dirty="0"/>
              <a:t>Debtors have the possibility of restructuring before they become insolvent ('insolvency' is defined in national law) </a:t>
            </a:r>
          </a:p>
          <a:p>
            <a:pPr marL="0" indent="0" eaLnBrk="1" hangingPunct="1">
              <a:buNone/>
            </a:pPr>
            <a:r>
              <a:rPr lang="en-GB" altLang="en-US" sz="2400" dirty="0"/>
              <a:t>There must be a </a:t>
            </a:r>
            <a:r>
              <a:rPr lang="en-GB" altLang="en-US" sz="2400" b="1" dirty="0"/>
              <a:t>likelihood of insolvency </a:t>
            </a:r>
            <a:r>
              <a:rPr lang="en-GB" altLang="en-US" sz="2400" dirty="0"/>
              <a:t>– alignment with the EIR 2015/848</a:t>
            </a:r>
          </a:p>
          <a:p>
            <a:pPr eaLnBrk="1" hangingPunct="1">
              <a:buClrTx/>
              <a:buFont typeface="Wingdings" panose="05000000000000000000" pitchFamily="2" charset="2"/>
              <a:buChar char="Ø"/>
            </a:pPr>
            <a:r>
              <a:rPr lang="en-GB" altLang="en-US" sz="2400" dirty="0"/>
              <a:t>the sooner a business initiates restructuring proceedings, the lower the costs of restructuring and the higher the management powers and success </a:t>
            </a:r>
          </a:p>
          <a:p>
            <a:pPr eaLnBrk="1" hangingPunct="1">
              <a:buClrTx/>
              <a:buFont typeface="Wingdings" panose="05000000000000000000" pitchFamily="2" charset="2"/>
              <a:buChar char="Ø"/>
            </a:pPr>
            <a:r>
              <a:rPr lang="en-GB" altLang="en-US" sz="2400" dirty="0"/>
              <a:t>Early warning tools will be in place to support debtors</a:t>
            </a:r>
          </a:p>
          <a:p>
            <a:pPr eaLnBrk="1" hangingPunct="1"/>
            <a:endParaRPr lang="en-GB" altLang="en-US" sz="2400" dirty="0"/>
          </a:p>
          <a:p>
            <a:pPr eaLnBrk="1" hangingPunct="1"/>
            <a:endParaRPr lang="en-GB" altLang="en-US" sz="2400" dirty="0"/>
          </a:p>
        </p:txBody>
      </p:sp>
    </p:spTree>
    <p:extLst>
      <p:ext uri="{BB962C8B-B14F-4D97-AF65-F5344CB8AC3E}">
        <p14:creationId xmlns:p14="http://schemas.microsoft.com/office/powerpoint/2010/main" val="4624335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F04F6-FDFF-4E48-90E4-BE4A2521DFFE}"/>
              </a:ext>
            </a:extLst>
          </p:cNvPr>
          <p:cNvSpPr>
            <a:spLocks noGrp="1"/>
          </p:cNvSpPr>
          <p:nvPr>
            <p:ph type="title"/>
          </p:nvPr>
        </p:nvSpPr>
        <p:spPr/>
        <p:txBody>
          <a:bodyPr/>
          <a:lstStyle/>
          <a:p>
            <a:endParaRPr lang="lv-LV"/>
          </a:p>
        </p:txBody>
      </p:sp>
      <p:sp>
        <p:nvSpPr>
          <p:cNvPr id="3" name="Content Placeholder 2">
            <a:extLst>
              <a:ext uri="{FF2B5EF4-FFF2-40B4-BE49-F238E27FC236}">
                <a16:creationId xmlns:a16="http://schemas.microsoft.com/office/drawing/2014/main" id="{06574107-1092-4FFB-A53E-80CC41BEC6A1}"/>
              </a:ext>
            </a:extLst>
          </p:cNvPr>
          <p:cNvSpPr>
            <a:spLocks noGrp="1"/>
          </p:cNvSpPr>
          <p:nvPr>
            <p:ph idx="1"/>
          </p:nvPr>
        </p:nvSpPr>
        <p:spPr/>
        <p:txBody>
          <a:bodyPr/>
          <a:lstStyle/>
          <a:p>
            <a:pPr marL="0" indent="0" algn="ctr">
              <a:buNone/>
            </a:pPr>
            <a:r>
              <a:rPr lang="lv-LV" b="1" dirty="0"/>
              <a:t>II </a:t>
            </a:r>
            <a:r>
              <a:rPr lang="lv-LV" b="1" dirty="0" err="1"/>
              <a:t>Issues</a:t>
            </a:r>
            <a:r>
              <a:rPr lang="lv-LV" b="1" dirty="0"/>
              <a:t> </a:t>
            </a:r>
          </a:p>
        </p:txBody>
      </p:sp>
    </p:spTree>
    <p:extLst>
      <p:ext uri="{BB962C8B-B14F-4D97-AF65-F5344CB8AC3E}">
        <p14:creationId xmlns:p14="http://schemas.microsoft.com/office/powerpoint/2010/main" val="17900929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25951" y="999245"/>
            <a:ext cx="8229600" cy="936625"/>
          </a:xfrm>
        </p:spPr>
        <p:txBody>
          <a:bodyPr>
            <a:normAutofit/>
          </a:bodyPr>
          <a:lstStyle/>
          <a:p>
            <a:pPr indent="0" eaLnBrk="1" hangingPunct="1"/>
            <a:r>
              <a:rPr lang="cs-CZ" altLang="en-US" sz="3600" b="1" dirty="0" err="1"/>
              <a:t>Issue</a:t>
            </a:r>
            <a:r>
              <a:rPr lang="cs-CZ" altLang="en-US" sz="3600" b="1" dirty="0"/>
              <a:t> 1 –</a:t>
            </a:r>
            <a:r>
              <a:rPr lang="fr-BE" altLang="en-US" sz="3600" b="1" dirty="0"/>
              <a:t> </a:t>
            </a:r>
            <a:r>
              <a:rPr lang="cs-CZ" altLang="en-US" sz="3600" b="1" dirty="0" err="1"/>
              <a:t>Debtor</a:t>
            </a:r>
            <a:r>
              <a:rPr lang="cs-CZ" altLang="en-US" sz="3600" b="1" dirty="0"/>
              <a:t> in </a:t>
            </a:r>
            <a:r>
              <a:rPr lang="cs-CZ" altLang="en-US" sz="3600" b="1" dirty="0" err="1"/>
              <a:t>possesion</a:t>
            </a:r>
            <a:endParaRPr lang="en-GB" altLang="en-US" sz="3600" b="1" dirty="0"/>
          </a:p>
        </p:txBody>
      </p:sp>
      <p:sp>
        <p:nvSpPr>
          <p:cNvPr id="5" name="Content Placeholder 2"/>
          <p:cNvSpPr>
            <a:spLocks noGrp="1"/>
          </p:cNvSpPr>
          <p:nvPr>
            <p:ph idx="1"/>
          </p:nvPr>
        </p:nvSpPr>
        <p:spPr>
          <a:xfrm>
            <a:off x="457200" y="1842380"/>
            <a:ext cx="8229600" cy="3529013"/>
          </a:xfrm>
        </p:spPr>
        <p:txBody>
          <a:bodyPr>
            <a:normAutofit/>
          </a:bodyPr>
          <a:lstStyle/>
          <a:p>
            <a:pPr marL="0" indent="0" eaLnBrk="1" hangingPunct="1">
              <a:buNone/>
              <a:defRPr/>
            </a:pPr>
            <a:r>
              <a:rPr lang="en-GB" altLang="en-US" sz="2600" dirty="0"/>
              <a:t>Debtors will be left in control of the day-to-day operation of their business</a:t>
            </a:r>
          </a:p>
          <a:p>
            <a:pPr eaLnBrk="1" hangingPunct="1">
              <a:buClrTx/>
              <a:buFont typeface="Wingdings" panose="05000000000000000000" pitchFamily="2" charset="2"/>
              <a:buChar char="Ø"/>
              <a:defRPr/>
            </a:pPr>
            <a:r>
              <a:rPr lang="fr-BE" altLang="en-US" sz="2600" dirty="0" err="1"/>
              <a:t>incentive</a:t>
            </a:r>
            <a:r>
              <a:rPr lang="fr-BE" altLang="en-US" sz="2600" dirty="0"/>
              <a:t> to restructure </a:t>
            </a:r>
            <a:r>
              <a:rPr lang="fr-BE" altLang="en-US" sz="2600" dirty="0" err="1"/>
              <a:t>early</a:t>
            </a:r>
            <a:endParaRPr lang="fr-BE" altLang="en-US" sz="2600" dirty="0"/>
          </a:p>
          <a:p>
            <a:pPr eaLnBrk="1" hangingPunct="1">
              <a:buClrTx/>
              <a:buFont typeface="Wingdings" panose="05000000000000000000" pitchFamily="2" charset="2"/>
              <a:buChar char="Ø"/>
              <a:defRPr/>
            </a:pPr>
            <a:r>
              <a:rPr lang="fr-BE" altLang="en-US" sz="2600" dirty="0"/>
              <a:t>least disruption to the </a:t>
            </a:r>
            <a:r>
              <a:rPr lang="fr-BE" altLang="en-US" sz="2600" dirty="0" err="1"/>
              <a:t>operation</a:t>
            </a:r>
            <a:r>
              <a:rPr lang="fr-BE" altLang="en-US" sz="2600" dirty="0"/>
              <a:t> of the business</a:t>
            </a:r>
          </a:p>
          <a:p>
            <a:pPr marL="0" indent="0" eaLnBrk="1" hangingPunct="1">
              <a:buClrTx/>
              <a:buFontTx/>
              <a:buNone/>
              <a:defRPr/>
            </a:pPr>
            <a:endParaRPr lang="fr-BE" altLang="en-US" sz="2600" dirty="0"/>
          </a:p>
          <a:p>
            <a:pPr marL="0" indent="0" eaLnBrk="1" hangingPunct="1">
              <a:buClrTx/>
              <a:buFontTx/>
              <a:buNone/>
              <a:defRPr/>
            </a:pPr>
            <a:r>
              <a:rPr lang="fr-BE" altLang="en-US" sz="2600" dirty="0" err="1"/>
              <a:t>Practitioners</a:t>
            </a:r>
            <a:r>
              <a:rPr lang="fr-BE" altLang="en-US" sz="2600" dirty="0"/>
              <a:t> </a:t>
            </a:r>
            <a:r>
              <a:rPr lang="fr-BE" altLang="en-US" sz="2600" dirty="0" err="1"/>
              <a:t>appointed</a:t>
            </a:r>
            <a:r>
              <a:rPr lang="fr-BE" altLang="en-US" sz="2600" dirty="0"/>
              <a:t> on a case-by-case basis, </a:t>
            </a:r>
            <a:r>
              <a:rPr lang="fr-BE" altLang="en-US" sz="2600" dirty="0" err="1"/>
              <a:t>with</a:t>
            </a:r>
            <a:r>
              <a:rPr lang="fr-BE" altLang="en-US" sz="2600" dirty="0"/>
              <a:t> </a:t>
            </a:r>
            <a:r>
              <a:rPr lang="fr-BE" altLang="en-US" sz="2600" dirty="0" err="1"/>
              <a:t>some</a:t>
            </a:r>
            <a:r>
              <a:rPr lang="fr-BE" altLang="en-US" sz="2600" dirty="0"/>
              <a:t> exceptions </a:t>
            </a:r>
          </a:p>
          <a:p>
            <a:pPr marL="0" indent="0" eaLnBrk="1" hangingPunct="1">
              <a:buClrTx/>
              <a:buFontTx/>
              <a:buNone/>
              <a:defRPr/>
            </a:pPr>
            <a:endParaRPr lang="fr-BE" altLang="en-US" dirty="0"/>
          </a:p>
          <a:p>
            <a:pPr marL="0" indent="0" eaLnBrk="1" hangingPunct="1">
              <a:buClrTx/>
              <a:buFontTx/>
              <a:buNone/>
              <a:defRPr/>
            </a:pPr>
            <a:endParaRPr lang="en-GB" altLang="en-US" dirty="0"/>
          </a:p>
        </p:txBody>
      </p:sp>
    </p:spTree>
    <p:extLst>
      <p:ext uri="{BB962C8B-B14F-4D97-AF65-F5344CB8AC3E}">
        <p14:creationId xmlns:p14="http://schemas.microsoft.com/office/powerpoint/2010/main" val="5665474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288" y="1339850"/>
            <a:ext cx="8229600" cy="936625"/>
          </a:xfrm>
        </p:spPr>
        <p:txBody>
          <a:bodyPr>
            <a:noAutofit/>
          </a:bodyPr>
          <a:lstStyle/>
          <a:p>
            <a:pPr indent="0" eaLnBrk="1" hangingPunct="1"/>
            <a:r>
              <a:rPr lang="cs-CZ" altLang="en-US" sz="3400" b="1" dirty="0" err="1"/>
              <a:t>Issue</a:t>
            </a:r>
            <a:r>
              <a:rPr lang="cs-CZ" altLang="en-US" sz="3400" b="1" dirty="0"/>
              <a:t> 2 -</a:t>
            </a:r>
            <a:r>
              <a:rPr lang="fr-BE" altLang="en-US" sz="3400" b="1" dirty="0"/>
              <a:t> </a:t>
            </a:r>
            <a:r>
              <a:rPr lang="en-GB" altLang="en-US" sz="3400" b="1" dirty="0"/>
              <a:t>Stay of individual enforcement actions</a:t>
            </a:r>
          </a:p>
        </p:txBody>
      </p:sp>
      <p:sp>
        <p:nvSpPr>
          <p:cNvPr id="6" name="Content Placeholder 2"/>
          <p:cNvSpPr>
            <a:spLocks noGrp="1"/>
          </p:cNvSpPr>
          <p:nvPr>
            <p:ph idx="1"/>
          </p:nvPr>
        </p:nvSpPr>
        <p:spPr>
          <a:xfrm>
            <a:off x="457200" y="2492375"/>
            <a:ext cx="8229600" cy="3529013"/>
          </a:xfrm>
        </p:spPr>
        <p:txBody>
          <a:bodyPr>
            <a:normAutofit/>
          </a:bodyPr>
          <a:lstStyle/>
          <a:p>
            <a:pPr marL="0" indent="0" eaLnBrk="1" hangingPunct="1">
              <a:buNone/>
              <a:defRPr/>
            </a:pPr>
            <a:r>
              <a:rPr lang="en-GB" altLang="en-US" sz="2400" dirty="0"/>
              <a:t>Debtor will be able to request a court the suspension of individual enforcement actions </a:t>
            </a:r>
          </a:p>
          <a:p>
            <a:pPr eaLnBrk="1" hangingPunct="1">
              <a:buClrTx/>
              <a:buFont typeface="Wingdings" panose="05000000000000000000" pitchFamily="2" charset="2"/>
              <a:buChar char="Ø"/>
              <a:defRPr/>
            </a:pPr>
            <a:r>
              <a:rPr lang="en-GB" altLang="en-US" sz="2400" dirty="0"/>
              <a:t>to address the hold-out problem</a:t>
            </a:r>
          </a:p>
          <a:p>
            <a:pPr eaLnBrk="1" hangingPunct="1">
              <a:buClrTx/>
              <a:buFont typeface="Wingdings" panose="05000000000000000000" pitchFamily="2" charset="2"/>
              <a:buChar char="Ø"/>
              <a:defRPr/>
            </a:pPr>
            <a:r>
              <a:rPr lang="en-GB" altLang="en-US" sz="2400" dirty="0"/>
              <a:t>against any type of creditor (secured, unsecured etc.)</a:t>
            </a:r>
          </a:p>
          <a:p>
            <a:pPr eaLnBrk="1" hangingPunct="1">
              <a:buClrTx/>
              <a:buFont typeface="Wingdings" panose="05000000000000000000" pitchFamily="2" charset="2"/>
              <a:buChar char="Ø"/>
              <a:defRPr/>
            </a:pPr>
            <a:r>
              <a:rPr lang="en-GB" altLang="en-US" sz="2400" dirty="0"/>
              <a:t>Limitations when workers' claims are concerned</a:t>
            </a:r>
          </a:p>
          <a:p>
            <a:pPr marL="0" indent="0" eaLnBrk="1" hangingPunct="1">
              <a:buClrTx/>
              <a:buFontTx/>
              <a:buNone/>
              <a:defRPr/>
            </a:pPr>
            <a:r>
              <a:rPr lang="en-GB" altLang="en-US" sz="2400" dirty="0"/>
              <a:t>   </a:t>
            </a:r>
          </a:p>
        </p:txBody>
      </p:sp>
    </p:spTree>
    <p:extLst>
      <p:ext uri="{BB962C8B-B14F-4D97-AF65-F5344CB8AC3E}">
        <p14:creationId xmlns:p14="http://schemas.microsoft.com/office/powerpoint/2010/main" val="4121275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064428"/>
            <a:ext cx="9144000" cy="936625"/>
          </a:xfrm>
        </p:spPr>
        <p:txBody>
          <a:bodyPr>
            <a:noAutofit/>
          </a:bodyPr>
          <a:lstStyle/>
          <a:p>
            <a:r>
              <a:rPr lang="cs-CZ" altLang="en-US" sz="3000" b="1" dirty="0" err="1"/>
              <a:t>Issue</a:t>
            </a:r>
            <a:r>
              <a:rPr lang="cs-CZ" altLang="en-US" sz="3000" b="1" dirty="0"/>
              <a:t> 2 - </a:t>
            </a:r>
            <a:r>
              <a:rPr lang="en-GB" altLang="en-US" sz="3000" b="1" dirty="0"/>
              <a:t>Stay of individual enforcement actions (continued)</a:t>
            </a:r>
          </a:p>
        </p:txBody>
      </p:sp>
      <p:sp>
        <p:nvSpPr>
          <p:cNvPr id="5" name="Content Placeholder 2"/>
          <p:cNvSpPr>
            <a:spLocks noGrp="1"/>
          </p:cNvSpPr>
          <p:nvPr>
            <p:ph idx="1"/>
          </p:nvPr>
        </p:nvSpPr>
        <p:spPr>
          <a:xfrm>
            <a:off x="185968" y="1831783"/>
            <a:ext cx="8229600" cy="3529013"/>
          </a:xfrm>
        </p:spPr>
        <p:txBody>
          <a:bodyPr>
            <a:normAutofit/>
          </a:bodyPr>
          <a:lstStyle/>
          <a:p>
            <a:pPr marL="0" indent="0" eaLnBrk="1" hangingPunct="1">
              <a:buClrTx/>
              <a:buFontTx/>
              <a:buNone/>
              <a:defRPr/>
            </a:pPr>
            <a:r>
              <a:rPr lang="en-GB" altLang="en-US" sz="2400" i="1" dirty="0"/>
              <a:t>S</a:t>
            </a:r>
            <a:r>
              <a:rPr lang="fr-BE" altLang="en-US" sz="2400" i="1" dirty="0" err="1"/>
              <a:t>afeguards</a:t>
            </a:r>
            <a:r>
              <a:rPr lang="fr-BE" altLang="en-US" sz="2400" i="1" dirty="0"/>
              <a:t> to </a:t>
            </a:r>
            <a:r>
              <a:rPr lang="fr-BE" altLang="en-US" sz="2400" i="1" dirty="0" err="1"/>
              <a:t>protect</a:t>
            </a:r>
            <a:r>
              <a:rPr lang="fr-BE" altLang="en-US" sz="2400" i="1" dirty="0"/>
              <a:t> </a:t>
            </a:r>
            <a:r>
              <a:rPr lang="fr-BE" altLang="en-US" sz="2400" i="1" dirty="0" err="1"/>
              <a:t>creditors</a:t>
            </a:r>
            <a:r>
              <a:rPr lang="fr-BE" altLang="en-US" sz="2400" i="1" dirty="0"/>
              <a:t>: </a:t>
            </a:r>
          </a:p>
          <a:p>
            <a:pPr lvl="1" eaLnBrk="1" hangingPunct="1">
              <a:buFont typeface="Arial" panose="020B0604020202020204" pitchFamily="34" charset="0"/>
              <a:buChar char="•"/>
              <a:defRPr/>
            </a:pPr>
            <a:r>
              <a:rPr lang="en-GB" altLang="en-US" sz="2400" b="1" dirty="0"/>
              <a:t>duration of the stay: </a:t>
            </a:r>
            <a:r>
              <a:rPr lang="en-GB" altLang="en-US" sz="2400" b="0" dirty="0"/>
              <a:t>max 4 months; possibility for Member States to allow an extension of initial duration or a new stay</a:t>
            </a:r>
          </a:p>
          <a:p>
            <a:pPr lvl="1" eaLnBrk="1" hangingPunct="1">
              <a:buFont typeface="Arial" panose="020B0604020202020204" pitchFamily="34" charset="0"/>
              <a:buChar char="•"/>
              <a:defRPr/>
            </a:pPr>
            <a:r>
              <a:rPr lang="en-GB" altLang="en-US" sz="2400" b="1" dirty="0"/>
              <a:t>prolongation of the stay: </a:t>
            </a:r>
            <a:r>
              <a:rPr lang="en-GB" altLang="en-US" sz="2400" b="0" dirty="0"/>
              <a:t>in duly justified circumstances</a:t>
            </a:r>
          </a:p>
          <a:p>
            <a:pPr lvl="1" eaLnBrk="1" hangingPunct="1">
              <a:buFont typeface="Arial" panose="020B0604020202020204" pitchFamily="34" charset="0"/>
              <a:buChar char="•"/>
              <a:defRPr/>
            </a:pPr>
            <a:r>
              <a:rPr lang="en-GB" altLang="en-US" sz="2400" b="1" dirty="0"/>
              <a:t>maximum period </a:t>
            </a:r>
            <a:r>
              <a:rPr lang="en-GB" altLang="en-US" sz="2400" b="0" dirty="0"/>
              <a:t>of the stay after prolongations and new stays: 12 months</a:t>
            </a:r>
          </a:p>
          <a:p>
            <a:pPr lvl="1" eaLnBrk="1" hangingPunct="1">
              <a:buFont typeface="Arial" panose="020B0604020202020204" pitchFamily="34" charset="0"/>
              <a:buChar char="•"/>
              <a:defRPr/>
            </a:pPr>
            <a:r>
              <a:rPr lang="en-GB" altLang="en-US" sz="2400" b="1" dirty="0"/>
              <a:t>possibility to have the stay lifted</a:t>
            </a:r>
          </a:p>
          <a:p>
            <a:pPr>
              <a:defRPr/>
            </a:pPr>
            <a:endParaRPr lang="en-GB" sz="2400" dirty="0"/>
          </a:p>
        </p:txBody>
      </p:sp>
    </p:spTree>
    <p:extLst>
      <p:ext uri="{BB962C8B-B14F-4D97-AF65-F5344CB8AC3E}">
        <p14:creationId xmlns:p14="http://schemas.microsoft.com/office/powerpoint/2010/main" val="6708767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064428"/>
            <a:ext cx="9144000" cy="936625"/>
          </a:xfrm>
        </p:spPr>
        <p:txBody>
          <a:bodyPr>
            <a:noAutofit/>
          </a:bodyPr>
          <a:lstStyle/>
          <a:p>
            <a:r>
              <a:rPr lang="cs-CZ" altLang="en-US" sz="3000" b="1" dirty="0" err="1"/>
              <a:t>Issue</a:t>
            </a:r>
            <a:r>
              <a:rPr lang="cs-CZ" altLang="en-US" sz="3000" b="1" dirty="0"/>
              <a:t> 2 - </a:t>
            </a:r>
            <a:r>
              <a:rPr lang="en-GB" altLang="en-US" sz="3000" b="1" dirty="0"/>
              <a:t>Stay of individual enforcement actions (continued)</a:t>
            </a:r>
          </a:p>
        </p:txBody>
      </p:sp>
      <p:sp>
        <p:nvSpPr>
          <p:cNvPr id="5" name="Content Placeholder 2"/>
          <p:cNvSpPr>
            <a:spLocks noGrp="1"/>
          </p:cNvSpPr>
          <p:nvPr>
            <p:ph idx="1"/>
          </p:nvPr>
        </p:nvSpPr>
        <p:spPr>
          <a:xfrm>
            <a:off x="369065" y="1842380"/>
            <a:ext cx="8229600" cy="3529013"/>
          </a:xfrm>
        </p:spPr>
        <p:txBody>
          <a:bodyPr>
            <a:normAutofit/>
          </a:bodyPr>
          <a:lstStyle/>
          <a:p>
            <a:pPr marL="0" indent="0">
              <a:buNone/>
            </a:pPr>
            <a:r>
              <a:rPr lang="en-GB" altLang="en-US" sz="2400" dirty="0"/>
              <a:t>Suspension of duty to file for insolvency and suspension of creditors' request to open such proceedings</a:t>
            </a:r>
          </a:p>
          <a:p>
            <a:pPr marL="0" indent="0">
              <a:buNone/>
            </a:pPr>
            <a:r>
              <a:rPr lang="en-GB" altLang="en-US" sz="2400" b="1" dirty="0"/>
              <a:t>Executory contracts: creditors cannot terminate for debts which came into existence before the stay</a:t>
            </a:r>
          </a:p>
          <a:p>
            <a:pPr lvl="1">
              <a:buClrTx/>
              <a:buFont typeface="Wingdings" panose="05000000000000000000" pitchFamily="2" charset="2"/>
              <a:buChar char="Ø"/>
            </a:pPr>
            <a:r>
              <a:rPr lang="en-GB" altLang="en-US" sz="2400" b="1" dirty="0"/>
              <a:t>No such restriction for debts which arise during the stay</a:t>
            </a:r>
          </a:p>
          <a:p>
            <a:pPr marL="0" indent="0">
              <a:buNone/>
            </a:pPr>
            <a:r>
              <a:rPr lang="en-GB" altLang="en-US" sz="2400" b="1" dirty="0"/>
              <a:t>Inapplicability of ipso facto clauses when debtor starts negotiations or is granted a stay </a:t>
            </a:r>
          </a:p>
          <a:p>
            <a:pPr marL="0" indent="0">
              <a:buNone/>
            </a:pPr>
            <a:r>
              <a:rPr lang="en-GB" altLang="en-US" sz="2400" b="1" dirty="0"/>
              <a:t>Netting arrangements are exempted from the stay</a:t>
            </a:r>
          </a:p>
        </p:txBody>
      </p:sp>
    </p:spTree>
    <p:extLst>
      <p:ext uri="{BB962C8B-B14F-4D97-AF65-F5344CB8AC3E}">
        <p14:creationId xmlns:p14="http://schemas.microsoft.com/office/powerpoint/2010/main" val="6991657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288" y="1075445"/>
            <a:ext cx="8229600" cy="936625"/>
          </a:xfrm>
        </p:spPr>
        <p:txBody>
          <a:bodyPr>
            <a:noAutofit/>
          </a:bodyPr>
          <a:lstStyle/>
          <a:p>
            <a:pPr indent="0" eaLnBrk="1" hangingPunct="1"/>
            <a:r>
              <a:rPr lang="cs-CZ" altLang="en-US" sz="3400" b="1" dirty="0" err="1"/>
              <a:t>Issue</a:t>
            </a:r>
            <a:r>
              <a:rPr lang="cs-CZ" altLang="en-US" sz="3400" b="1" dirty="0"/>
              <a:t> 3 -</a:t>
            </a:r>
            <a:r>
              <a:rPr lang="fr-BE" altLang="en-US" sz="3400" b="1" dirty="0"/>
              <a:t> </a:t>
            </a:r>
            <a:r>
              <a:rPr lang="en-GB" altLang="en-US" sz="3400" b="1" dirty="0"/>
              <a:t>Adoption of restructuring plans </a:t>
            </a:r>
            <a:r>
              <a:rPr lang="cs-CZ" altLang="en-US" sz="3400" b="1" dirty="0"/>
              <a:t>and </a:t>
            </a:r>
            <a:r>
              <a:rPr lang="cs-CZ" altLang="en-US" sz="3400" b="1" dirty="0" err="1"/>
              <a:t>cross-class</a:t>
            </a:r>
            <a:r>
              <a:rPr lang="cs-CZ" altLang="en-US" sz="3400" b="1" dirty="0"/>
              <a:t> </a:t>
            </a:r>
            <a:r>
              <a:rPr lang="cs-CZ" altLang="en-US" sz="3400" b="1" dirty="0" err="1"/>
              <a:t>cram-down</a:t>
            </a:r>
            <a:endParaRPr lang="en-GB" altLang="en-US" sz="3400" b="1" dirty="0"/>
          </a:p>
        </p:txBody>
      </p:sp>
      <p:sp>
        <p:nvSpPr>
          <p:cNvPr id="5" name="Content Placeholder 2"/>
          <p:cNvSpPr>
            <a:spLocks noGrp="1"/>
          </p:cNvSpPr>
          <p:nvPr>
            <p:ph idx="1"/>
          </p:nvPr>
        </p:nvSpPr>
        <p:spPr>
          <a:xfrm>
            <a:off x="395288" y="2012070"/>
            <a:ext cx="8229600" cy="3529013"/>
          </a:xfrm>
        </p:spPr>
        <p:txBody>
          <a:bodyPr>
            <a:normAutofit/>
          </a:bodyPr>
          <a:lstStyle/>
          <a:p>
            <a:pPr marL="0" indent="0" eaLnBrk="1" hangingPunct="1">
              <a:buNone/>
            </a:pPr>
            <a:r>
              <a:rPr lang="en-GB" altLang="en-US" sz="2400" dirty="0"/>
              <a:t>Creditors must be treated in classes according to their interests </a:t>
            </a:r>
          </a:p>
          <a:p>
            <a:pPr marL="0" indent="0" eaLnBrk="1" hangingPunct="1">
              <a:buNone/>
            </a:pPr>
            <a:r>
              <a:rPr lang="en-GB" altLang="en-US" sz="2400" dirty="0"/>
              <a:t>- MSMEs can opt not to form more than one class</a:t>
            </a:r>
          </a:p>
          <a:p>
            <a:pPr marL="0" indent="0" eaLnBrk="1" hangingPunct="1">
              <a:buNone/>
            </a:pPr>
            <a:r>
              <a:rPr lang="en-GB" altLang="en-US" sz="2400" dirty="0"/>
              <a:t>Plans must be adopted by creditors in each class representing:</a:t>
            </a:r>
          </a:p>
          <a:p>
            <a:pPr marL="0" indent="0" eaLnBrk="1" hangingPunct="1">
              <a:buNone/>
            </a:pPr>
            <a:r>
              <a:rPr lang="en-GB" altLang="en-US" sz="2400" dirty="0"/>
              <a:t>- the majority in the value of claims, </a:t>
            </a:r>
          </a:p>
          <a:p>
            <a:pPr marL="0" indent="0" eaLnBrk="1" hangingPunct="1">
              <a:buNone/>
            </a:pPr>
            <a:r>
              <a:rPr lang="en-GB" altLang="en-US" sz="2400" dirty="0"/>
              <a:t>- and, where provided in national law, the majority in number of creditors; </a:t>
            </a:r>
          </a:p>
          <a:p>
            <a:pPr marL="0" indent="0" eaLnBrk="1" hangingPunct="1">
              <a:buNone/>
            </a:pPr>
            <a:r>
              <a:rPr lang="en-GB" altLang="en-US" sz="2400" dirty="0"/>
              <a:t>- majority must be stipulated in national law</a:t>
            </a:r>
          </a:p>
          <a:p>
            <a:pPr eaLnBrk="1" hangingPunct="1"/>
            <a:endParaRPr lang="en-GB" altLang="en-US" sz="2400" dirty="0"/>
          </a:p>
        </p:txBody>
      </p:sp>
    </p:spTree>
    <p:extLst>
      <p:ext uri="{BB962C8B-B14F-4D97-AF65-F5344CB8AC3E}">
        <p14:creationId xmlns:p14="http://schemas.microsoft.com/office/powerpoint/2010/main" val="11173644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288" y="1108495"/>
            <a:ext cx="8229600" cy="936625"/>
          </a:xfrm>
        </p:spPr>
        <p:txBody>
          <a:bodyPr>
            <a:noAutofit/>
          </a:bodyPr>
          <a:lstStyle/>
          <a:p>
            <a:r>
              <a:rPr lang="cs-CZ" altLang="en-US" sz="3000" b="1" dirty="0" err="1"/>
              <a:t>Issue</a:t>
            </a:r>
            <a:r>
              <a:rPr lang="cs-CZ" altLang="en-US" sz="3000" b="1" dirty="0"/>
              <a:t> 3 -</a:t>
            </a:r>
            <a:r>
              <a:rPr lang="fr-BE" altLang="en-US" sz="3000" b="1" dirty="0"/>
              <a:t> </a:t>
            </a:r>
            <a:r>
              <a:rPr lang="en-GB" altLang="en-US" sz="3000" b="1" dirty="0"/>
              <a:t>Adoption of restructuring plans </a:t>
            </a:r>
            <a:r>
              <a:rPr lang="cs-CZ" altLang="en-US" sz="3000" b="1" dirty="0"/>
              <a:t>and </a:t>
            </a:r>
            <a:br>
              <a:rPr lang="cs-CZ" altLang="en-US" sz="3000" b="1" dirty="0"/>
            </a:br>
            <a:r>
              <a:rPr lang="cs-CZ" altLang="en-US" sz="3000" b="1" dirty="0" err="1"/>
              <a:t>cross-class</a:t>
            </a:r>
            <a:r>
              <a:rPr lang="cs-CZ" altLang="en-US" sz="3000" b="1" dirty="0"/>
              <a:t> </a:t>
            </a:r>
            <a:r>
              <a:rPr lang="cs-CZ" altLang="en-US" sz="3000" b="1" dirty="0" err="1"/>
              <a:t>cram-down</a:t>
            </a:r>
            <a:r>
              <a:rPr lang="cs-CZ" altLang="en-US" sz="3000" b="1" dirty="0"/>
              <a:t> (</a:t>
            </a:r>
            <a:r>
              <a:rPr lang="cs-CZ" altLang="en-US" sz="3000" b="1" dirty="0" err="1"/>
              <a:t>continued</a:t>
            </a:r>
            <a:r>
              <a:rPr lang="cs-CZ" altLang="en-US" sz="3000" b="1" dirty="0"/>
              <a:t>)</a:t>
            </a:r>
            <a:endParaRPr lang="en-GB" altLang="en-US" sz="3000" b="1" dirty="0"/>
          </a:p>
        </p:txBody>
      </p:sp>
      <p:sp>
        <p:nvSpPr>
          <p:cNvPr id="5" name="Content Placeholder 2"/>
          <p:cNvSpPr>
            <a:spLocks noGrp="1"/>
          </p:cNvSpPr>
          <p:nvPr>
            <p:ph idx="1"/>
          </p:nvPr>
        </p:nvSpPr>
        <p:spPr>
          <a:xfrm>
            <a:off x="395288" y="2172887"/>
            <a:ext cx="8229600" cy="3529013"/>
          </a:xfrm>
        </p:spPr>
        <p:txBody>
          <a:bodyPr>
            <a:normAutofit/>
          </a:bodyPr>
          <a:lstStyle/>
          <a:p>
            <a:pPr marL="0" indent="0">
              <a:buNone/>
            </a:pPr>
            <a:r>
              <a:rPr lang="en-GB" altLang="en-US" sz="2400" b="1" dirty="0"/>
              <a:t>Courts may confirm plans against the dissent of certain classes via a cross-class cram-down mechanism, under certain conditions:</a:t>
            </a:r>
          </a:p>
          <a:p>
            <a:pPr marL="0" indent="0">
              <a:buNone/>
            </a:pPr>
            <a:r>
              <a:rPr lang="en-GB" altLang="en-US" sz="2400" b="1" dirty="0"/>
              <a:t>- appropriate number of supporting classes; as a minimum one single class should be sufficient</a:t>
            </a:r>
          </a:p>
          <a:p>
            <a:pPr marL="0" indent="0">
              <a:buNone/>
            </a:pPr>
            <a:r>
              <a:rPr lang="en-GB" altLang="en-US" sz="2400" b="1" dirty="0"/>
              <a:t>- adequate protection on dissenting classes; as a minimum, a 'relative priority rule' </a:t>
            </a:r>
          </a:p>
          <a:p>
            <a:endParaRPr lang="en-GB" altLang="en-US" sz="2400" dirty="0"/>
          </a:p>
        </p:txBody>
      </p:sp>
    </p:spTree>
    <p:extLst>
      <p:ext uri="{BB962C8B-B14F-4D97-AF65-F5344CB8AC3E}">
        <p14:creationId xmlns:p14="http://schemas.microsoft.com/office/powerpoint/2010/main" val="18024658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288" y="1196164"/>
            <a:ext cx="8229600" cy="936625"/>
          </a:xfrm>
        </p:spPr>
        <p:txBody>
          <a:bodyPr>
            <a:noAutofit/>
          </a:bodyPr>
          <a:lstStyle/>
          <a:p>
            <a:r>
              <a:rPr lang="cs-CZ" altLang="en-US" sz="3400" b="1" dirty="0" err="1"/>
              <a:t>Issue</a:t>
            </a:r>
            <a:r>
              <a:rPr lang="cs-CZ" altLang="en-US" sz="3400" b="1" dirty="0"/>
              <a:t> 4 – </a:t>
            </a:r>
            <a:r>
              <a:rPr lang="cs-CZ" altLang="en-US" sz="3400" b="1" dirty="0" err="1"/>
              <a:t>Absolute</a:t>
            </a:r>
            <a:r>
              <a:rPr lang="cs-CZ" altLang="en-US" sz="3400" b="1" dirty="0"/>
              <a:t> priority rule </a:t>
            </a:r>
            <a:br>
              <a:rPr lang="cs-CZ" altLang="en-US" sz="3400" b="1" dirty="0"/>
            </a:br>
            <a:r>
              <a:rPr lang="cs-CZ" altLang="en-US" sz="3400" b="1" dirty="0"/>
              <a:t>vs. </a:t>
            </a:r>
            <a:r>
              <a:rPr lang="cs-CZ" altLang="en-US" sz="3400" b="1" dirty="0" err="1"/>
              <a:t>relative</a:t>
            </a:r>
            <a:r>
              <a:rPr lang="cs-CZ" altLang="en-US" sz="3400" b="1" dirty="0"/>
              <a:t> priority rule </a:t>
            </a:r>
            <a:endParaRPr lang="en-US" altLang="en-US" sz="3400" b="1" dirty="0"/>
          </a:p>
        </p:txBody>
      </p:sp>
      <p:sp>
        <p:nvSpPr>
          <p:cNvPr id="5" name="Content Placeholder 2"/>
          <p:cNvSpPr>
            <a:spLocks noGrp="1"/>
          </p:cNvSpPr>
          <p:nvPr>
            <p:ph idx="1"/>
          </p:nvPr>
        </p:nvSpPr>
        <p:spPr>
          <a:xfrm>
            <a:off x="398700" y="2210373"/>
            <a:ext cx="8229600" cy="3529013"/>
          </a:xfrm>
        </p:spPr>
        <p:txBody>
          <a:bodyPr>
            <a:noAutofit/>
          </a:bodyPr>
          <a:lstStyle/>
          <a:p>
            <a:pPr marL="0" indent="0">
              <a:buNone/>
            </a:pPr>
            <a:r>
              <a:rPr lang="cs-CZ" altLang="en-US" sz="2000" dirty="0"/>
              <a:t>- in </a:t>
            </a:r>
            <a:r>
              <a:rPr lang="cs-CZ" altLang="en-US" sz="2000" dirty="0" err="1"/>
              <a:t>the</a:t>
            </a:r>
            <a:r>
              <a:rPr lang="cs-CZ" altLang="en-US" sz="2000" dirty="0"/>
              <a:t> COM </a:t>
            </a:r>
            <a:r>
              <a:rPr lang="cs-CZ" altLang="en-US" sz="2000" dirty="0" err="1"/>
              <a:t>proposal</a:t>
            </a:r>
            <a:r>
              <a:rPr lang="cs-CZ" altLang="en-US" sz="2000" dirty="0"/>
              <a:t>: </a:t>
            </a:r>
            <a:r>
              <a:rPr lang="cs-CZ" altLang="en-US" sz="2000" dirty="0" err="1"/>
              <a:t>only</a:t>
            </a:r>
            <a:r>
              <a:rPr lang="cs-CZ" altLang="en-US" sz="2000" dirty="0"/>
              <a:t> </a:t>
            </a:r>
            <a:r>
              <a:rPr lang="cs-CZ" altLang="en-US" sz="2000" dirty="0" err="1"/>
              <a:t>absolute</a:t>
            </a:r>
            <a:r>
              <a:rPr lang="cs-CZ" altLang="en-US" sz="2000" dirty="0"/>
              <a:t> priority rule</a:t>
            </a:r>
          </a:p>
          <a:p>
            <a:pPr marL="0" indent="0">
              <a:buNone/>
            </a:pPr>
            <a:r>
              <a:rPr lang="cs-CZ" altLang="en-US" sz="2000" dirty="0"/>
              <a:t>- in </a:t>
            </a:r>
            <a:r>
              <a:rPr lang="cs-CZ" altLang="en-US" sz="2000" dirty="0" err="1"/>
              <a:t>the</a:t>
            </a:r>
            <a:r>
              <a:rPr lang="cs-CZ" altLang="en-US" sz="2000" dirty="0"/>
              <a:t> </a:t>
            </a:r>
            <a:r>
              <a:rPr lang="cs-CZ" altLang="en-US" sz="2000" dirty="0" err="1"/>
              <a:t>adopted</a:t>
            </a:r>
            <a:r>
              <a:rPr lang="cs-CZ" altLang="en-US" sz="2000" dirty="0"/>
              <a:t> </a:t>
            </a:r>
            <a:r>
              <a:rPr lang="cs-CZ" altLang="en-US" sz="2000" dirty="0" err="1"/>
              <a:t>version</a:t>
            </a:r>
            <a:r>
              <a:rPr lang="cs-CZ" altLang="en-US" sz="2000" dirty="0"/>
              <a:t>: </a:t>
            </a:r>
            <a:r>
              <a:rPr lang="cs-CZ" altLang="en-US" sz="2000" dirty="0" err="1"/>
              <a:t>possibility</a:t>
            </a:r>
            <a:r>
              <a:rPr lang="cs-CZ" altLang="en-US" sz="2000" dirty="0"/>
              <a:t> </a:t>
            </a:r>
            <a:r>
              <a:rPr lang="cs-CZ" altLang="en-US" sz="2000" dirty="0" err="1"/>
              <a:t>for</a:t>
            </a:r>
            <a:r>
              <a:rPr lang="cs-CZ" altLang="en-US" sz="2000" dirty="0"/>
              <a:t> MS to </a:t>
            </a:r>
            <a:r>
              <a:rPr lang="cs-CZ" altLang="en-US" sz="2000" dirty="0" err="1"/>
              <a:t>opt</a:t>
            </a:r>
            <a:r>
              <a:rPr lang="cs-CZ" altLang="en-US" sz="2000" dirty="0"/>
              <a:t> </a:t>
            </a:r>
            <a:r>
              <a:rPr lang="cs-CZ" altLang="en-US" sz="2000" dirty="0" err="1"/>
              <a:t>for</a:t>
            </a:r>
            <a:r>
              <a:rPr lang="cs-CZ" altLang="en-US" sz="2000" dirty="0"/>
              <a:t> </a:t>
            </a:r>
            <a:r>
              <a:rPr lang="cs-CZ" altLang="en-US" sz="2000" dirty="0" err="1"/>
              <a:t>relative</a:t>
            </a:r>
            <a:r>
              <a:rPr lang="cs-CZ" altLang="en-US" sz="2000" dirty="0"/>
              <a:t> priority rule (</a:t>
            </a:r>
            <a:r>
              <a:rPr lang="cs-CZ" altLang="en-US" sz="2000" dirty="0" err="1"/>
              <a:t>modification</a:t>
            </a:r>
            <a:r>
              <a:rPr lang="cs-CZ" altLang="en-US" sz="2000" dirty="0"/>
              <a:t> </a:t>
            </a:r>
            <a:r>
              <a:rPr lang="cs-CZ" altLang="en-US" sz="2000" dirty="0" err="1"/>
              <a:t>adopted</a:t>
            </a:r>
            <a:r>
              <a:rPr lang="cs-CZ" altLang="en-US" sz="2000" dirty="0"/>
              <a:t> on </a:t>
            </a:r>
            <a:r>
              <a:rPr lang="cs-CZ" altLang="en-US" sz="2000" dirty="0" err="1"/>
              <a:t>the</a:t>
            </a:r>
            <a:r>
              <a:rPr lang="cs-CZ" altLang="en-US" sz="2000" dirty="0"/>
              <a:t> </a:t>
            </a:r>
            <a:r>
              <a:rPr lang="cs-CZ" altLang="en-US" sz="2000" dirty="0" err="1"/>
              <a:t>basis</a:t>
            </a:r>
            <a:r>
              <a:rPr lang="cs-CZ" altLang="en-US" sz="2000" dirty="0"/>
              <a:t> </a:t>
            </a:r>
            <a:r>
              <a:rPr lang="cs-CZ" altLang="en-US" sz="2000" dirty="0" err="1"/>
              <a:t>of</a:t>
            </a:r>
            <a:r>
              <a:rPr lang="cs-CZ" altLang="en-US" sz="2000" dirty="0"/>
              <a:t> MS + </a:t>
            </a:r>
            <a:r>
              <a:rPr lang="cs-CZ" altLang="en-US" sz="2000" dirty="0" err="1"/>
              <a:t>experts</a:t>
            </a:r>
            <a:r>
              <a:rPr lang="cs-CZ" altLang="en-US" sz="2000" dirty="0"/>
              <a:t>/</a:t>
            </a:r>
            <a:r>
              <a:rPr lang="cs-CZ" altLang="en-US" sz="2000" dirty="0" err="1"/>
              <a:t>stakeholders</a:t>
            </a:r>
            <a:r>
              <a:rPr lang="cs-CZ" altLang="en-US" sz="2000" dirty="0"/>
              <a:t>)</a:t>
            </a:r>
          </a:p>
          <a:p>
            <a:pPr lvl="1">
              <a:buFont typeface="Arial" panose="020B0604020202020204" pitchFamily="34" charset="0"/>
              <a:buChar char="•"/>
            </a:pPr>
            <a:r>
              <a:rPr lang="cs-CZ" altLang="en-US" sz="2000" b="1" dirty="0"/>
              <a:t>MS: non-</a:t>
            </a:r>
            <a:r>
              <a:rPr lang="cs-CZ" altLang="en-US" sz="2000" b="1" dirty="0" err="1"/>
              <a:t>familiarity</a:t>
            </a:r>
            <a:r>
              <a:rPr lang="cs-CZ" altLang="en-US" sz="2000" b="1" dirty="0"/>
              <a:t> </a:t>
            </a:r>
            <a:r>
              <a:rPr lang="cs-CZ" altLang="en-US" sz="2000" b="1" dirty="0" err="1"/>
              <a:t>with</a:t>
            </a:r>
            <a:r>
              <a:rPr lang="cs-CZ" altLang="en-US" sz="2000" b="1" dirty="0"/>
              <a:t> </a:t>
            </a:r>
            <a:r>
              <a:rPr lang="cs-CZ" altLang="en-US" sz="2000" b="1" dirty="0" err="1"/>
              <a:t>the</a:t>
            </a:r>
            <a:r>
              <a:rPr lang="cs-CZ" altLang="en-US" sz="2000" b="1" dirty="0"/>
              <a:t> </a:t>
            </a:r>
            <a:r>
              <a:rPr lang="cs-CZ" altLang="en-US" sz="2000" b="1" dirty="0" err="1"/>
              <a:t>absolute</a:t>
            </a:r>
            <a:r>
              <a:rPr lang="cs-CZ" altLang="en-US" sz="2000" b="1" dirty="0"/>
              <a:t> priority rule</a:t>
            </a:r>
          </a:p>
          <a:p>
            <a:pPr lvl="1">
              <a:buFont typeface="Arial" panose="020B0604020202020204" pitchFamily="34" charset="0"/>
              <a:buChar char="•"/>
            </a:pPr>
            <a:r>
              <a:rPr lang="cs-CZ" altLang="en-US" sz="2000" b="1" dirty="0" err="1"/>
              <a:t>Experts</a:t>
            </a:r>
            <a:r>
              <a:rPr lang="cs-CZ" altLang="en-US" sz="2000" b="1" dirty="0"/>
              <a:t>/</a:t>
            </a:r>
            <a:r>
              <a:rPr lang="cs-CZ" altLang="en-US" sz="2000" b="1" dirty="0" err="1"/>
              <a:t>stakeholders</a:t>
            </a:r>
            <a:r>
              <a:rPr lang="cs-CZ" altLang="en-US" sz="2000" b="1" dirty="0"/>
              <a:t>: APR </a:t>
            </a:r>
            <a:r>
              <a:rPr lang="cs-CZ" altLang="en-US" sz="2000" b="1" dirty="0" err="1"/>
              <a:t>creates</a:t>
            </a:r>
            <a:r>
              <a:rPr lang="cs-CZ" altLang="en-US" sz="2000" b="1" dirty="0"/>
              <a:t> </a:t>
            </a:r>
            <a:r>
              <a:rPr lang="cs-CZ" altLang="en-US" sz="2000" b="1" dirty="0" err="1"/>
              <a:t>disincentives</a:t>
            </a:r>
            <a:r>
              <a:rPr lang="cs-CZ" altLang="en-US" sz="2000" b="1" dirty="0"/>
              <a:t> </a:t>
            </a:r>
            <a:r>
              <a:rPr lang="cs-CZ" altLang="en-US" sz="2000" b="1" dirty="0" err="1"/>
              <a:t>for</a:t>
            </a:r>
            <a:r>
              <a:rPr lang="cs-CZ" altLang="en-US" sz="2000" b="1" dirty="0"/>
              <a:t> </a:t>
            </a:r>
            <a:r>
              <a:rPr lang="cs-CZ" altLang="en-US" sz="2000" b="1" dirty="0" err="1"/>
              <a:t>plan</a:t>
            </a:r>
            <a:r>
              <a:rPr lang="cs-CZ" altLang="en-US" sz="2000" b="1" dirty="0"/>
              <a:t> approval (</a:t>
            </a:r>
            <a:r>
              <a:rPr lang="cs-CZ" altLang="en-US" sz="2000" b="1" dirty="0" err="1"/>
              <a:t>dissenting</a:t>
            </a:r>
            <a:r>
              <a:rPr lang="cs-CZ" altLang="en-US" sz="2000" b="1" dirty="0"/>
              <a:t> </a:t>
            </a:r>
            <a:r>
              <a:rPr lang="cs-CZ" altLang="en-US" sz="2000" b="1" dirty="0" err="1"/>
              <a:t>paid</a:t>
            </a:r>
            <a:r>
              <a:rPr lang="cs-CZ" altLang="en-US" sz="2000" b="1" dirty="0"/>
              <a:t> in full </a:t>
            </a:r>
            <a:r>
              <a:rPr lang="cs-CZ" altLang="en-US" sz="2000" b="1" dirty="0" err="1"/>
              <a:t>whereas</a:t>
            </a:r>
            <a:r>
              <a:rPr lang="cs-CZ" altLang="en-US" sz="2000" b="1" dirty="0"/>
              <a:t> </a:t>
            </a:r>
            <a:r>
              <a:rPr lang="cs-CZ" altLang="en-US" sz="2000" b="1" dirty="0" err="1"/>
              <a:t>consenting</a:t>
            </a:r>
            <a:r>
              <a:rPr lang="cs-CZ" altLang="en-US" sz="2000" b="1" dirty="0"/>
              <a:t> </a:t>
            </a:r>
            <a:r>
              <a:rPr lang="cs-CZ" altLang="en-US" sz="2000" b="1" dirty="0" err="1"/>
              <a:t>accept</a:t>
            </a:r>
            <a:r>
              <a:rPr lang="cs-CZ" altLang="en-US" sz="2000" b="1" dirty="0"/>
              <a:t> </a:t>
            </a:r>
            <a:r>
              <a:rPr lang="cs-CZ" altLang="en-US" sz="2000" b="1" dirty="0" err="1"/>
              <a:t>haircut</a:t>
            </a:r>
            <a:r>
              <a:rPr lang="cs-CZ" altLang="en-US" sz="2000" b="1" dirty="0"/>
              <a:t>) / RPR: more </a:t>
            </a:r>
            <a:r>
              <a:rPr lang="cs-CZ" altLang="en-US" sz="2000" b="1" dirty="0" err="1"/>
              <a:t>incentives</a:t>
            </a:r>
            <a:r>
              <a:rPr lang="cs-CZ" altLang="en-US" sz="2000" b="1" dirty="0"/>
              <a:t> </a:t>
            </a:r>
            <a:r>
              <a:rPr lang="cs-CZ" altLang="en-US" sz="2000" b="1" dirty="0" err="1"/>
              <a:t>for</a:t>
            </a:r>
            <a:r>
              <a:rPr lang="cs-CZ" altLang="en-US" sz="2000" b="1" dirty="0"/>
              <a:t> </a:t>
            </a:r>
            <a:r>
              <a:rPr lang="cs-CZ" altLang="en-US" sz="2000" b="1" dirty="0" err="1"/>
              <a:t>SMEs</a:t>
            </a:r>
            <a:r>
              <a:rPr lang="cs-CZ" altLang="en-US" sz="2000" b="1" dirty="0"/>
              <a:t> to </a:t>
            </a:r>
            <a:r>
              <a:rPr lang="cs-CZ" altLang="en-US" sz="2000" b="1" dirty="0" err="1"/>
              <a:t>participate</a:t>
            </a:r>
            <a:r>
              <a:rPr lang="cs-CZ" altLang="en-US" sz="2000" b="1" dirty="0"/>
              <a:t> in </a:t>
            </a:r>
            <a:r>
              <a:rPr lang="cs-CZ" altLang="en-US" sz="2000" b="1" dirty="0" err="1"/>
              <a:t>restructuring</a:t>
            </a:r>
            <a:r>
              <a:rPr lang="cs-CZ" altLang="en-US" sz="2000" b="1" dirty="0"/>
              <a:t> </a:t>
            </a:r>
            <a:r>
              <a:rPr lang="cs-CZ" altLang="en-US" sz="2000" b="1" dirty="0" err="1"/>
              <a:t>plan</a:t>
            </a:r>
            <a:r>
              <a:rPr lang="cs-CZ" altLang="en-US" sz="2000" b="1" dirty="0"/>
              <a:t> (</a:t>
            </a:r>
            <a:r>
              <a:rPr lang="cs-CZ" altLang="en-US" sz="2000" b="1" dirty="0" err="1"/>
              <a:t>higher</a:t>
            </a:r>
            <a:r>
              <a:rPr lang="cs-CZ" altLang="en-US" sz="2000" b="1" dirty="0"/>
              <a:t> </a:t>
            </a:r>
            <a:r>
              <a:rPr lang="cs-CZ" altLang="en-US" sz="2000" b="1" dirty="0" err="1"/>
              <a:t>chance</a:t>
            </a:r>
            <a:r>
              <a:rPr lang="cs-CZ" altLang="en-US" sz="2000" b="1" dirty="0"/>
              <a:t> to </a:t>
            </a:r>
            <a:r>
              <a:rPr lang="cs-CZ" altLang="en-US" sz="2000" b="1" dirty="0" err="1"/>
              <a:t>receive</a:t>
            </a:r>
            <a:r>
              <a:rPr lang="cs-CZ" altLang="en-US" sz="2000" b="1" dirty="0"/>
              <a:t> </a:t>
            </a:r>
            <a:r>
              <a:rPr lang="cs-CZ" altLang="en-US" sz="2000" b="1" dirty="0" err="1"/>
              <a:t>stg</a:t>
            </a:r>
            <a:r>
              <a:rPr lang="cs-CZ" altLang="en-US" sz="2000" b="1" dirty="0"/>
              <a:t>)</a:t>
            </a:r>
            <a:endParaRPr lang="en-US" altLang="en-US" sz="2000" b="1" dirty="0"/>
          </a:p>
        </p:txBody>
      </p:sp>
    </p:spTree>
    <p:extLst>
      <p:ext uri="{BB962C8B-B14F-4D97-AF65-F5344CB8AC3E}">
        <p14:creationId xmlns:p14="http://schemas.microsoft.com/office/powerpoint/2010/main" val="11885260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85900" y="1308692"/>
            <a:ext cx="6172200" cy="857250"/>
          </a:xfrm>
        </p:spPr>
        <p:txBody>
          <a:bodyPr/>
          <a:lstStyle/>
          <a:p>
            <a:pPr eaLnBrk="1" hangingPunct="1"/>
            <a:r>
              <a:rPr lang="en-US" b="1" dirty="0"/>
              <a:t>Coffee Break</a:t>
            </a:r>
          </a:p>
        </p:txBody>
      </p:sp>
      <p:sp>
        <p:nvSpPr>
          <p:cNvPr id="5" name="Subtitle 1"/>
          <p:cNvSpPr txBox="1">
            <a:spLocks/>
          </p:cNvSpPr>
          <p:nvPr/>
        </p:nvSpPr>
        <p:spPr bwMode="auto">
          <a:xfrm>
            <a:off x="1315641" y="2203696"/>
            <a:ext cx="6480572" cy="377429"/>
          </a:xfrm>
          <a:prstGeom prst="rect">
            <a:avLst/>
          </a:prstGeom>
          <a:noFill/>
          <a:ln w="9525">
            <a:noFill/>
            <a:miter lim="800000"/>
            <a:headEnd/>
            <a:tailEnd/>
          </a:ln>
        </p:spPr>
        <p:txBody>
          <a:bodyPr/>
          <a:lstStyle/>
          <a:p>
            <a:pPr algn="ctr">
              <a:spcBef>
                <a:spcPct val="20000"/>
              </a:spcBef>
              <a:buFont typeface="Arial" charset="0"/>
              <a:buNone/>
            </a:pPr>
            <a:r>
              <a:rPr lang="en-US" dirty="0">
                <a:latin typeface="Calibri" pitchFamily="34" charset="0"/>
              </a:rPr>
              <a:t>Kindly Sponsored by:</a:t>
            </a:r>
          </a:p>
        </p:txBody>
      </p:sp>
      <p:sp>
        <p:nvSpPr>
          <p:cNvPr id="9" name="Subtitle 1"/>
          <p:cNvSpPr txBox="1">
            <a:spLocks/>
          </p:cNvSpPr>
          <p:nvPr/>
        </p:nvSpPr>
        <p:spPr bwMode="auto">
          <a:xfrm>
            <a:off x="1315866" y="3776243"/>
            <a:ext cx="6480572" cy="377429"/>
          </a:xfrm>
          <a:prstGeom prst="rect">
            <a:avLst/>
          </a:prstGeom>
          <a:noFill/>
          <a:ln w="9525">
            <a:noFill/>
            <a:miter lim="800000"/>
            <a:headEnd/>
            <a:tailEnd/>
          </a:ln>
        </p:spPr>
        <p:txBody>
          <a:bodyPr/>
          <a:lstStyle/>
          <a:p>
            <a:pPr algn="ctr">
              <a:spcBef>
                <a:spcPct val="20000"/>
              </a:spcBef>
              <a:buFont typeface="Arial" charset="0"/>
              <a:buNone/>
            </a:pPr>
            <a:r>
              <a:rPr lang="en-US" dirty="0">
                <a:latin typeface="Calibri" pitchFamily="34" charset="0"/>
              </a:rPr>
              <a:t>﻿www.troostwijkauctions.com</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5900" y="2659357"/>
            <a:ext cx="6170676" cy="979662"/>
          </a:xfrm>
          <a:prstGeom prst="rect">
            <a:avLst/>
          </a:prstGeom>
        </p:spPr>
      </p:pic>
    </p:spTree>
    <p:extLst>
      <p:ext uri="{BB962C8B-B14F-4D97-AF65-F5344CB8AC3E}">
        <p14:creationId xmlns:p14="http://schemas.microsoft.com/office/powerpoint/2010/main" val="19465845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240224" y="1703971"/>
            <a:ext cx="8655803" cy="1102519"/>
          </a:xfrm>
        </p:spPr>
        <p:txBody>
          <a:bodyPr>
            <a:noAutofit/>
          </a:bodyPr>
          <a:lstStyle/>
          <a:p>
            <a:r>
              <a:rPr lang="en-US" sz="3200" b="1" dirty="0"/>
              <a:t>Session 2: </a:t>
            </a:r>
            <a:br>
              <a:rPr lang="en-US" sz="3200" b="1" dirty="0"/>
            </a:br>
            <a:r>
              <a:rPr lang="en-US" sz="3200" b="1" dirty="0"/>
              <a:t>When it comes to bankruptcy: </a:t>
            </a:r>
            <a:br>
              <a:rPr lang="en-US" sz="3200" b="1" dirty="0"/>
            </a:br>
            <a:r>
              <a:rPr lang="en-US" sz="3200" b="1" dirty="0" err="1"/>
              <a:t>Maximising</a:t>
            </a:r>
            <a:r>
              <a:rPr lang="en-US" sz="3200" b="1" dirty="0"/>
              <a:t> value for investors</a:t>
            </a:r>
          </a:p>
        </p:txBody>
      </p:sp>
      <p:sp>
        <p:nvSpPr>
          <p:cNvPr id="3" name="Subtitle 2"/>
          <p:cNvSpPr>
            <a:spLocks noGrp="1"/>
          </p:cNvSpPr>
          <p:nvPr>
            <p:ph type="subTitle" idx="1"/>
          </p:nvPr>
        </p:nvSpPr>
        <p:spPr>
          <a:xfrm>
            <a:off x="240223" y="3369155"/>
            <a:ext cx="8655803" cy="1314450"/>
          </a:xfrm>
        </p:spPr>
        <p:txBody>
          <a:bodyPr rtlCol="0">
            <a:noAutofit/>
          </a:bodyPr>
          <a:lstStyle/>
          <a:p>
            <a:pPr>
              <a:defRPr/>
            </a:pPr>
            <a:r>
              <a:rPr lang="en-GB" sz="1800" b="1" i="1" dirty="0"/>
              <a:t>Moderator: </a:t>
            </a:r>
            <a:r>
              <a:rPr lang="en-GB" sz="1800" b="1" dirty="0"/>
              <a:t>Roman-Knut Seger, BDO Restructuring, Germany</a:t>
            </a:r>
          </a:p>
          <a:p>
            <a:r>
              <a:rPr lang="en-GB" sz="1800" b="1" dirty="0" err="1"/>
              <a:t>Radek</a:t>
            </a:r>
            <a:r>
              <a:rPr lang="en-GB" sz="1800" b="1" dirty="0"/>
              <a:t> </a:t>
            </a:r>
            <a:r>
              <a:rPr lang="en-GB" sz="1800" b="1" dirty="0" err="1"/>
              <a:t>Werich</a:t>
            </a:r>
            <a:r>
              <a:rPr lang="en-GB" sz="1800" b="1" dirty="0"/>
              <a:t>, Giese &amp; Partner, Czech Republic</a:t>
            </a:r>
          </a:p>
          <a:p>
            <a:r>
              <a:rPr lang="en-GB" sz="1800" b="1" dirty="0"/>
              <a:t>Dr. </a:t>
            </a:r>
            <a:r>
              <a:rPr lang="en-GB" sz="1800" b="1" dirty="0" err="1"/>
              <a:t>Wojciech</a:t>
            </a:r>
            <a:r>
              <a:rPr lang="en-GB" sz="1800" b="1" dirty="0"/>
              <a:t> </a:t>
            </a:r>
            <a:r>
              <a:rPr lang="en-GB" sz="1800" b="1" dirty="0" err="1"/>
              <a:t>Wąsowicz</a:t>
            </a:r>
            <a:r>
              <a:rPr lang="en-GB" sz="1800" b="1" dirty="0"/>
              <a:t>, </a:t>
            </a:r>
            <a:r>
              <a:rPr lang="en-GB" sz="1800" b="1" dirty="0" err="1"/>
              <a:t>Noerr</a:t>
            </a:r>
            <a:r>
              <a:rPr lang="en-GB" sz="1800" b="1" dirty="0"/>
              <a:t>, Poland</a:t>
            </a:r>
          </a:p>
          <a:p>
            <a:r>
              <a:rPr lang="en-GB" sz="1800" b="1" dirty="0"/>
              <a:t>Inna </a:t>
            </a:r>
            <a:r>
              <a:rPr lang="en-GB" sz="1800" b="1" dirty="0" err="1"/>
              <a:t>Zhuranskaya</a:t>
            </a:r>
            <a:r>
              <a:rPr lang="en-GB" sz="1800" b="1" dirty="0"/>
              <a:t>, </a:t>
            </a:r>
            <a:r>
              <a:rPr lang="en-GB" sz="1800" b="1" dirty="0" err="1"/>
              <a:t>Kredirel</a:t>
            </a:r>
            <a:r>
              <a:rPr lang="en-GB" sz="1800" b="1" dirty="0"/>
              <a:t> Group, UK</a:t>
            </a:r>
            <a:endParaRPr lang="en-US" sz="1800" b="1" dirty="0"/>
          </a:p>
        </p:txBody>
      </p:sp>
    </p:spTree>
    <p:extLst>
      <p:ext uri="{BB962C8B-B14F-4D97-AF65-F5344CB8AC3E}">
        <p14:creationId xmlns:p14="http://schemas.microsoft.com/office/powerpoint/2010/main" val="2299162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470025"/>
          </a:xfrm>
        </p:spPr>
        <p:txBody>
          <a:bodyPr/>
          <a:lstStyle/>
          <a:p>
            <a:pPr eaLnBrk="1" hangingPunct="1"/>
            <a:r>
              <a:rPr lang="en-GB" b="1" dirty="0"/>
              <a:t>When It Comes to Bankruptcy: Maximising Value for Investors</a:t>
            </a:r>
          </a:p>
        </p:txBody>
      </p:sp>
      <p:sp>
        <p:nvSpPr>
          <p:cNvPr id="3" name="Subtitle 2"/>
          <p:cNvSpPr>
            <a:spLocks noGrp="1"/>
          </p:cNvSpPr>
          <p:nvPr>
            <p:ph type="subTitle" idx="1"/>
          </p:nvPr>
        </p:nvSpPr>
        <p:spPr>
          <a:xfrm>
            <a:off x="252413" y="2899322"/>
            <a:ext cx="8647112" cy="1752600"/>
          </a:xfrm>
        </p:spPr>
        <p:txBody>
          <a:bodyPr rtlCol="0">
            <a:noAutofit/>
          </a:bodyPr>
          <a:lstStyle/>
          <a:p>
            <a:pPr>
              <a:defRPr/>
            </a:pPr>
            <a:r>
              <a:rPr lang="en-GB" sz="2400" b="1"/>
              <a:t>Inna Zhuranskaya, Kredirel </a:t>
            </a:r>
            <a:r>
              <a:rPr lang="en-GB" sz="2400" b="1" dirty="0"/>
              <a:t>Group</a:t>
            </a:r>
            <a:r>
              <a:rPr lang="en-GB" sz="2400" b="1"/>
              <a:t>, CEO</a:t>
            </a:r>
          </a:p>
          <a:p>
            <a:pPr>
              <a:defRPr/>
            </a:pPr>
            <a:r>
              <a:rPr lang="en-GB" sz="2400" b="1"/>
              <a:t>Mgr. Radek Werich, Giese &amp; Partner</a:t>
            </a:r>
          </a:p>
          <a:p>
            <a:pPr>
              <a:defRPr/>
            </a:pPr>
            <a:r>
              <a:rPr lang="en-GB" sz="2400" b="1"/>
              <a:t>	</a:t>
            </a:r>
            <a:r>
              <a:rPr lang="en-US" sz="2400" b="1"/>
              <a:t>Dr. Wojciech Wąsowicz, Noerr</a:t>
            </a:r>
          </a:p>
          <a:p>
            <a:pPr>
              <a:defRPr/>
            </a:pPr>
            <a:r>
              <a:rPr lang="en-US" sz="2400" b="1"/>
              <a:t>Roman-Knut Seger, BDO Restructuring GmbH, CEO</a:t>
            </a:r>
            <a:endParaRPr lang="en-GB" sz="2400" dirty="0"/>
          </a:p>
        </p:txBody>
      </p:sp>
    </p:spTree>
    <p:extLst>
      <p:ext uri="{BB962C8B-B14F-4D97-AF65-F5344CB8AC3E}">
        <p14:creationId xmlns:p14="http://schemas.microsoft.com/office/powerpoint/2010/main" val="29133379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623701"/>
          </a:xfrm>
        </p:spPr>
        <p:txBody>
          <a:bodyPr>
            <a:normAutofit fontScale="25000" lnSpcReduction="20000"/>
          </a:bodyPr>
          <a:lstStyle/>
          <a:p>
            <a:pPr marL="177800" indent="-177800" algn="just">
              <a:spcAft>
                <a:spcPts val="1200"/>
              </a:spcAft>
              <a:buFont typeface="Wingdings" panose="05000000000000000000" pitchFamily="2" charset="2"/>
              <a:buChar char="Ø"/>
            </a:pPr>
            <a:r>
              <a:rPr lang="en-GB" sz="5600" dirty="0"/>
              <a:t>Resolution of bankruptcy situation from a lender’s perspective (a mid-size lending institution) </a:t>
            </a:r>
          </a:p>
          <a:p>
            <a:pPr marL="177800" indent="-177800" algn="just">
              <a:spcAft>
                <a:spcPts val="1200"/>
              </a:spcAft>
              <a:buFont typeface="Wingdings" panose="05000000000000000000" pitchFamily="2" charset="2"/>
              <a:buChar char="Ø"/>
            </a:pPr>
            <a:r>
              <a:rPr lang="en-GB" sz="5600" dirty="0"/>
              <a:t>Role of bankruptcy procedure / focus of work-out unit:</a:t>
            </a:r>
          </a:p>
          <a:p>
            <a:pPr marL="800080" lvl="2" indent="0" algn="just">
              <a:spcAft>
                <a:spcPts val="1200"/>
              </a:spcAft>
              <a:buNone/>
            </a:pPr>
            <a:r>
              <a:rPr lang="en-GB" sz="4800" b="1" dirty="0"/>
              <a:t>	1. verifying assets and liabilities of a debtor </a:t>
            </a:r>
          </a:p>
          <a:p>
            <a:pPr marL="800080" lvl="2" indent="0" algn="just">
              <a:spcAft>
                <a:spcPts val="1200"/>
              </a:spcAft>
              <a:buNone/>
            </a:pPr>
            <a:r>
              <a:rPr lang="en-GB" sz="4800" b="1" dirty="0"/>
              <a:t>	2. coordinating among claimholders</a:t>
            </a:r>
          </a:p>
          <a:p>
            <a:pPr marL="800080" lvl="2" indent="0" algn="just">
              <a:spcAft>
                <a:spcPts val="1200"/>
              </a:spcAft>
              <a:buNone/>
            </a:pPr>
            <a:r>
              <a:rPr lang="en-GB" sz="4800" b="1" dirty="0"/>
              <a:t>	3. protecting third-party claimants </a:t>
            </a:r>
          </a:p>
          <a:p>
            <a:pPr marL="800080" lvl="2" indent="0" algn="just">
              <a:spcAft>
                <a:spcPts val="1200"/>
              </a:spcAft>
              <a:buNone/>
            </a:pPr>
            <a:r>
              <a:rPr lang="en-GB" sz="4800" b="1" dirty="0"/>
              <a:t>	4. maintaining asset values during the process </a:t>
            </a:r>
          </a:p>
          <a:p>
            <a:pPr marL="800080" lvl="2" indent="0" algn="just">
              <a:spcAft>
                <a:spcPts val="1200"/>
              </a:spcAft>
              <a:buNone/>
            </a:pPr>
            <a:r>
              <a:rPr lang="en-GB" sz="4800" b="1" dirty="0"/>
              <a:t>	5. alleviating the impact of liquidity constraints </a:t>
            </a:r>
          </a:p>
          <a:p>
            <a:pPr marL="177800" lvl="2" indent="-177800" algn="just">
              <a:spcAft>
                <a:spcPts val="1200"/>
              </a:spcAft>
              <a:buFont typeface="Wingdings" panose="05000000000000000000" pitchFamily="2" charset="2"/>
              <a:buChar char="Ø"/>
            </a:pPr>
            <a:r>
              <a:rPr lang="en-GB" sz="5600" dirty="0"/>
              <a:t>Debtor friendly approach vs. creditor friendly approach (difference between the USA=debtor friendly and the EU + UK = creditor friendly)</a:t>
            </a:r>
          </a:p>
          <a:p>
            <a:pPr marL="177800" lvl="2" indent="-177800" algn="just">
              <a:spcAft>
                <a:spcPts val="1200"/>
              </a:spcAft>
              <a:buFont typeface="Wingdings" panose="05000000000000000000" pitchFamily="2" charset="2"/>
              <a:buChar char="Ø"/>
            </a:pPr>
            <a:r>
              <a:rPr lang="en-GB" sz="5600" dirty="0"/>
              <a:t>Costly bankruptcy procedure = incentive for avoiding of a financial distress</a:t>
            </a:r>
          </a:p>
          <a:p>
            <a:pPr marL="177800" lvl="2" indent="-177800" algn="just">
              <a:spcAft>
                <a:spcPts val="1200"/>
              </a:spcAft>
              <a:buFont typeface="Wingdings" panose="05000000000000000000" pitchFamily="2" charset="2"/>
              <a:buChar char="Ø"/>
            </a:pPr>
            <a:r>
              <a:rPr lang="en-GB" sz="5600" dirty="0"/>
              <a:t>Recent trend: opt out of bankruptcy laws, alternative methods of resolution of financial distress</a:t>
            </a:r>
          </a:p>
          <a:p>
            <a:pPr marL="342891" lvl="2" indent="-342891" algn="just">
              <a:spcAft>
                <a:spcPts val="1200"/>
              </a:spcAft>
            </a:pPr>
            <a:endParaRPr lang="en-GB" sz="6400" dirty="0"/>
          </a:p>
          <a:p>
            <a:pPr marL="0" indent="0">
              <a:spcAft>
                <a:spcPts val="1200"/>
              </a:spcAft>
              <a:buNone/>
            </a:pPr>
            <a:endParaRPr lang="en-GB" sz="2200" dirty="0"/>
          </a:p>
          <a:p>
            <a:pPr marL="0" indent="0">
              <a:spcAft>
                <a:spcPts val="1200"/>
              </a:spcAft>
              <a:buNone/>
            </a:pPr>
            <a:endParaRPr lang="en-GB" sz="2200" dirty="0"/>
          </a:p>
        </p:txBody>
      </p:sp>
    </p:spTree>
    <p:extLst>
      <p:ext uri="{BB962C8B-B14F-4D97-AF65-F5344CB8AC3E}">
        <p14:creationId xmlns:p14="http://schemas.microsoft.com/office/powerpoint/2010/main" val="18421920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002" y="1125367"/>
            <a:ext cx="8229600" cy="2959747"/>
          </a:xfrm>
        </p:spPr>
        <p:txBody>
          <a:bodyPr>
            <a:noAutofit/>
          </a:bodyPr>
          <a:lstStyle/>
          <a:p>
            <a:pPr marL="0" indent="0" algn="just">
              <a:spcAft>
                <a:spcPts val="1200"/>
              </a:spcAft>
              <a:buNone/>
            </a:pPr>
            <a:r>
              <a:rPr lang="en-GB" sz="2000" b="1" dirty="0"/>
              <a:t>Maximising value in bankruptcy situation:</a:t>
            </a:r>
          </a:p>
          <a:p>
            <a:pPr marL="720725" lvl="1" indent="-322263" algn="just">
              <a:buFont typeface="Wingdings" panose="05000000000000000000" pitchFamily="2" charset="2"/>
              <a:buChar char="Ø"/>
            </a:pPr>
            <a:r>
              <a:rPr lang="en-GB" sz="1400" b="1" dirty="0"/>
              <a:t>checking for signs of internal fraud and/or reckless business practice</a:t>
            </a:r>
            <a:r>
              <a:rPr lang="en-GB" sz="1400" dirty="0"/>
              <a:t>    </a:t>
            </a:r>
          </a:p>
          <a:p>
            <a:pPr marL="400041" lvl="1" indent="0" algn="just">
              <a:buNone/>
            </a:pPr>
            <a:r>
              <a:rPr lang="en-GB" sz="1400" dirty="0"/>
              <a:t>		</a:t>
            </a:r>
            <a:r>
              <a:rPr lang="en-GB" sz="1400" i="1" dirty="0">
                <a:latin typeface="Arial" panose="020B0604020202020204" pitchFamily="34" charset="0"/>
                <a:cs typeface="Arial" panose="020B0604020202020204" pitchFamily="34" charset="0"/>
              </a:rPr>
              <a:t>●	</a:t>
            </a:r>
            <a:r>
              <a:rPr lang="en-GB" sz="1400" i="1" dirty="0"/>
              <a:t>take a loan sample of smaller loans in less prominent locations (preferred by fraudsters); </a:t>
            </a:r>
          </a:p>
          <a:p>
            <a:pPr marL="400041" lvl="1" indent="0" algn="just">
              <a:buNone/>
            </a:pPr>
            <a:r>
              <a:rPr lang="en-GB" sz="1400" i="1" dirty="0"/>
              <a:t>		</a:t>
            </a:r>
            <a:r>
              <a:rPr lang="en-GB" sz="1400" i="1" dirty="0">
                <a:latin typeface="Arial" panose="020B0604020202020204" pitchFamily="34" charset="0"/>
                <a:cs typeface="Arial" panose="020B0604020202020204" pitchFamily="34" charset="0"/>
              </a:rPr>
              <a:t>●	</a:t>
            </a:r>
            <a:r>
              <a:rPr lang="en-GB" sz="1400" i="1" dirty="0"/>
              <a:t>request support calculation &amp; documents (watch for absent / uncomplete document); </a:t>
            </a:r>
          </a:p>
          <a:p>
            <a:pPr marL="400041" lvl="1" indent="0" algn="just">
              <a:buNone/>
            </a:pPr>
            <a:r>
              <a:rPr lang="en-GB" sz="1400" i="1" dirty="0"/>
              <a:t>		</a:t>
            </a:r>
            <a:r>
              <a:rPr lang="en-GB" sz="1400" i="1" dirty="0">
                <a:latin typeface="Arial" panose="020B0604020202020204" pitchFamily="34" charset="0"/>
                <a:cs typeface="Arial" panose="020B0604020202020204" pitchFamily="34" charset="0"/>
              </a:rPr>
              <a:t>●	monitor </a:t>
            </a:r>
            <a:r>
              <a:rPr lang="en-GB" sz="1400" i="1" dirty="0"/>
              <a:t>for any collusion between originators &amp; underwriters (watch for patterns).</a:t>
            </a:r>
          </a:p>
          <a:p>
            <a:pPr marL="400041" lvl="1" indent="0" algn="just">
              <a:buNone/>
            </a:pPr>
            <a:endParaRPr lang="en-GB" sz="1400" dirty="0"/>
          </a:p>
          <a:p>
            <a:pPr marL="720725" lvl="1" indent="-322263" algn="just">
              <a:spcAft>
                <a:spcPts val="1200"/>
              </a:spcAft>
              <a:buFont typeface="Wingdings" panose="05000000000000000000" pitchFamily="2" charset="2"/>
              <a:buChar char="Ø"/>
            </a:pPr>
            <a:r>
              <a:rPr lang="en-GB" sz="1400" b="1" dirty="0"/>
              <a:t>stopping any cash bleed and gaining control of the situation </a:t>
            </a:r>
            <a:r>
              <a:rPr lang="en-GB" sz="1400" i="1" dirty="0"/>
              <a:t>i.e. suspend suspects, inform banks, conduct forensic audit, watch for attempts to destroy the documents / records. Check that any actions do not endanger the borrower’s project</a:t>
            </a:r>
          </a:p>
          <a:p>
            <a:pPr marL="720725" lvl="1" indent="-322263" algn="just">
              <a:buFont typeface="Wingdings" panose="05000000000000000000" pitchFamily="2" charset="2"/>
              <a:buChar char="Ø"/>
            </a:pPr>
            <a:r>
              <a:rPr lang="en-GB" sz="1400" b="1" dirty="0"/>
              <a:t>assessing and dividing affected loans and properties into 4 categories</a:t>
            </a:r>
          </a:p>
          <a:p>
            <a:pPr marL="400041" lvl="1" indent="0" algn="just">
              <a:buNone/>
            </a:pPr>
            <a:r>
              <a:rPr lang="en-GB" sz="1400" b="1" dirty="0"/>
              <a:t>		</a:t>
            </a:r>
            <a:r>
              <a:rPr lang="en-GB" sz="1400" b="1" dirty="0">
                <a:latin typeface="Arial" panose="020B0604020202020204" pitchFamily="34" charset="0"/>
                <a:cs typeface="Arial" panose="020B0604020202020204" pitchFamily="34" charset="0"/>
              </a:rPr>
              <a:t>●	</a:t>
            </a:r>
            <a:r>
              <a:rPr lang="en-GB" sz="1400" i="1" dirty="0"/>
              <a:t>recoverable: negotiable with a borrower;</a:t>
            </a:r>
          </a:p>
          <a:p>
            <a:pPr marL="400041" lvl="1" indent="0" algn="just">
              <a:buNone/>
            </a:pPr>
            <a:r>
              <a:rPr lang="en-GB" sz="1400" i="1" dirty="0">
                <a:solidFill>
                  <a:srgbClr val="0070C0"/>
                </a:solidFill>
              </a:rPr>
              <a:t>		</a:t>
            </a:r>
            <a:r>
              <a:rPr lang="en-GB" sz="1400" i="1" dirty="0">
                <a:latin typeface="Arial" panose="020B0604020202020204" pitchFamily="34" charset="0"/>
                <a:cs typeface="Arial" panose="020B0604020202020204" pitchFamily="34" charset="0"/>
              </a:rPr>
              <a:t>●	</a:t>
            </a:r>
            <a:r>
              <a:rPr lang="en-GB" sz="1400" i="1" dirty="0"/>
              <a:t>non-recoverable A: foreclose and manage in-house, sell individually; </a:t>
            </a:r>
          </a:p>
          <a:p>
            <a:pPr marL="400041" lvl="1" indent="0" algn="just">
              <a:buNone/>
            </a:pPr>
            <a:r>
              <a:rPr lang="en-GB" sz="1400" i="1" dirty="0">
                <a:solidFill>
                  <a:srgbClr val="0070C0"/>
                </a:solidFill>
              </a:rPr>
              <a:t>		</a:t>
            </a:r>
            <a:r>
              <a:rPr lang="en-GB" sz="1400" i="1" dirty="0">
                <a:latin typeface="Arial" panose="020B0604020202020204" pitchFamily="34" charset="0"/>
                <a:cs typeface="Arial" panose="020B0604020202020204" pitchFamily="34" charset="0"/>
              </a:rPr>
              <a:t>●</a:t>
            </a:r>
            <a:r>
              <a:rPr lang="en-GB" sz="1400" i="1" dirty="0">
                <a:solidFill>
                  <a:srgbClr val="0070C0"/>
                </a:solidFill>
                <a:latin typeface="Arial" panose="020B0604020202020204" pitchFamily="34" charset="0"/>
                <a:cs typeface="Arial" panose="020B0604020202020204" pitchFamily="34" charset="0"/>
              </a:rPr>
              <a:t>	</a:t>
            </a:r>
            <a:r>
              <a:rPr lang="en-GB" sz="1400" i="1" dirty="0"/>
              <a:t>non-recoverable B: foreclose and manage in-house, sell as a portfolio;</a:t>
            </a:r>
          </a:p>
          <a:p>
            <a:pPr marL="400041" lvl="1" indent="0" algn="just">
              <a:buNone/>
            </a:pPr>
            <a:r>
              <a:rPr lang="en-GB" sz="1400" dirty="0"/>
              <a:t>		</a:t>
            </a:r>
            <a:r>
              <a:rPr lang="en-GB" sz="1400" dirty="0">
                <a:latin typeface="Arial" panose="020B0604020202020204" pitchFamily="34" charset="0"/>
                <a:cs typeface="Arial" panose="020B0604020202020204" pitchFamily="34" charset="0"/>
              </a:rPr>
              <a:t>●	</a:t>
            </a:r>
            <a:r>
              <a:rPr lang="en-GB" sz="1400" i="1" dirty="0"/>
              <a:t>non-recoverable C: sell affected loans as a portfolio.</a:t>
            </a:r>
          </a:p>
          <a:p>
            <a:pPr marL="0" indent="0">
              <a:spcAft>
                <a:spcPts val="1200"/>
              </a:spcAft>
              <a:buNone/>
            </a:pPr>
            <a:endParaRPr lang="en-GB" sz="1400" dirty="0"/>
          </a:p>
          <a:p>
            <a:pPr>
              <a:spcAft>
                <a:spcPts val="1200"/>
              </a:spcAft>
            </a:pPr>
            <a:endParaRPr lang="en-GB" sz="1400" dirty="0"/>
          </a:p>
          <a:p>
            <a:pPr marL="0" indent="0">
              <a:spcAft>
                <a:spcPts val="1200"/>
              </a:spcAft>
              <a:buNone/>
            </a:pPr>
            <a:endParaRPr lang="en-GB" sz="1400" dirty="0"/>
          </a:p>
        </p:txBody>
      </p:sp>
    </p:spTree>
    <p:extLst>
      <p:ext uri="{BB962C8B-B14F-4D97-AF65-F5344CB8AC3E}">
        <p14:creationId xmlns:p14="http://schemas.microsoft.com/office/powerpoint/2010/main" val="32192228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2355"/>
            <a:ext cx="8229600" cy="935641"/>
          </a:xfrm>
        </p:spPr>
        <p:txBody>
          <a:bodyPr>
            <a:spAutoFit/>
          </a:bodyPr>
          <a:lstStyle/>
          <a:p>
            <a:pPr marL="358775" lvl="1" indent="0" algn="just">
              <a:spcAft>
                <a:spcPts val="1200"/>
              </a:spcAft>
              <a:buNone/>
            </a:pPr>
            <a:r>
              <a:rPr lang="en-GB" sz="1400" dirty="0"/>
              <a:t>Aspects to consider: relationship with a borrower, ease of foreclosure, original vis-a-vis appraisal valuation, availability of qualified personnel</a:t>
            </a:r>
            <a:r>
              <a:rPr lang="cs-CZ" sz="1400" dirty="0"/>
              <a:t> and</a:t>
            </a:r>
            <a:r>
              <a:rPr lang="en-GB" sz="1400" dirty="0"/>
              <a:t> distance to HQ</a:t>
            </a:r>
            <a:r>
              <a:rPr lang="cs-CZ" sz="1400" dirty="0"/>
              <a:t>, </a:t>
            </a:r>
            <a:r>
              <a:rPr lang="en-GB" sz="1400" dirty="0"/>
              <a:t>costs associated with the foreclosure </a:t>
            </a:r>
          </a:p>
          <a:p>
            <a:pPr marL="0" indent="0" algn="ctr">
              <a:spcAft>
                <a:spcPts val="1200"/>
              </a:spcAft>
              <a:buNone/>
            </a:pPr>
            <a:r>
              <a:rPr lang="en-GB" sz="1400" b="1" dirty="0"/>
              <a:t>Example:</a:t>
            </a:r>
            <a:endParaRPr lang="en-GB" sz="1400" dirty="0"/>
          </a:p>
        </p:txBody>
      </p:sp>
      <p:pic>
        <p:nvPicPr>
          <p:cNvPr id="4" name="Picture 3">
            <a:extLst>
              <a:ext uri="{FF2B5EF4-FFF2-40B4-BE49-F238E27FC236}">
                <a16:creationId xmlns:a16="http://schemas.microsoft.com/office/drawing/2014/main" id="{D0AA2767-82DE-4EF2-8D2C-C1C4D347D2B3}"/>
              </a:ext>
            </a:extLst>
          </p:cNvPr>
          <p:cNvPicPr>
            <a:picLocks noChangeAspect="1"/>
          </p:cNvPicPr>
          <p:nvPr/>
        </p:nvPicPr>
        <p:blipFill>
          <a:blip r:embed="rId3"/>
          <a:stretch>
            <a:fillRect/>
          </a:stretch>
        </p:blipFill>
        <p:spPr>
          <a:xfrm>
            <a:off x="909574" y="2155620"/>
            <a:ext cx="7562479" cy="2771829"/>
          </a:xfrm>
          <a:prstGeom prst="rect">
            <a:avLst/>
          </a:prstGeom>
          <a:ln w="12700">
            <a:solidFill>
              <a:schemeClr val="tx1"/>
            </a:solidFill>
          </a:ln>
        </p:spPr>
      </p:pic>
    </p:spTree>
    <p:extLst>
      <p:ext uri="{BB962C8B-B14F-4D97-AF65-F5344CB8AC3E}">
        <p14:creationId xmlns:p14="http://schemas.microsoft.com/office/powerpoint/2010/main" val="22614214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5985" y="1184130"/>
            <a:ext cx="8638767" cy="3755659"/>
          </a:xfrm>
        </p:spPr>
        <p:txBody>
          <a:bodyPr lIns="36000" rIns="36000">
            <a:normAutofit fontScale="32500" lnSpcReduction="20000"/>
          </a:bodyPr>
          <a:lstStyle/>
          <a:p>
            <a:pPr marL="177800" indent="-177800">
              <a:spcBef>
                <a:spcPts val="600"/>
              </a:spcBef>
              <a:spcAft>
                <a:spcPts val="600"/>
              </a:spcAft>
              <a:buFont typeface="Wingdings" panose="05000000000000000000" pitchFamily="2" charset="2"/>
              <a:buChar char="Ø"/>
            </a:pPr>
            <a:r>
              <a:rPr lang="en-GB" sz="4400" b="1" u="sng" dirty="0"/>
              <a:t>Recoverable: Negotiate with a borrower </a:t>
            </a:r>
          </a:p>
          <a:p>
            <a:pPr marL="0" indent="0" algn="just">
              <a:spcBef>
                <a:spcPts val="600"/>
              </a:spcBef>
              <a:spcAft>
                <a:spcPts val="600"/>
              </a:spcAft>
              <a:buNone/>
            </a:pPr>
            <a:r>
              <a:rPr lang="cs-CZ" sz="4400" b="1" dirty="0"/>
              <a:t>Typical conditions:</a:t>
            </a:r>
            <a:r>
              <a:rPr lang="cs-CZ" sz="4400" dirty="0"/>
              <a:t> a</a:t>
            </a:r>
            <a:r>
              <a:rPr lang="en-GB" sz="4400" dirty="0"/>
              <a:t>n experienced and a willing to co-operate borrower</a:t>
            </a:r>
            <a:endParaRPr lang="cs-CZ" sz="4400" dirty="0"/>
          </a:p>
          <a:p>
            <a:pPr marL="0" indent="0" algn="just">
              <a:spcBef>
                <a:spcPts val="600"/>
              </a:spcBef>
              <a:spcAft>
                <a:spcPts val="600"/>
              </a:spcAft>
              <a:buNone/>
            </a:pPr>
            <a:r>
              <a:rPr lang="en-GB" sz="4400" b="1" dirty="0"/>
              <a:t>Solution: </a:t>
            </a:r>
            <a:r>
              <a:rPr lang="en-GB" sz="4400" dirty="0"/>
              <a:t>Agree a restructuring plan (i.e. loan extension)</a:t>
            </a:r>
            <a:r>
              <a:rPr lang="cs-CZ" sz="4400" dirty="0"/>
              <a:t>,</a:t>
            </a:r>
            <a:r>
              <a:rPr lang="en-GB" sz="4400" dirty="0"/>
              <a:t> following any mechanisms provided in an original loan agreement. </a:t>
            </a:r>
          </a:p>
          <a:p>
            <a:pPr marL="0" indent="0" algn="just">
              <a:spcBef>
                <a:spcPts val="600"/>
              </a:spcBef>
              <a:spcAft>
                <a:spcPts val="600"/>
              </a:spcAft>
              <a:buNone/>
            </a:pPr>
            <a:r>
              <a:rPr lang="en-GB" sz="4400" b="1" dirty="0"/>
              <a:t>Expected result: </a:t>
            </a:r>
            <a:r>
              <a:rPr lang="en-GB" sz="4400" dirty="0"/>
              <a:t>90-100% recovery.</a:t>
            </a:r>
          </a:p>
          <a:p>
            <a:pPr marL="177800" indent="-177800">
              <a:spcBef>
                <a:spcPts val="600"/>
              </a:spcBef>
              <a:spcAft>
                <a:spcPts val="600"/>
              </a:spcAft>
              <a:buFont typeface="Wingdings" panose="05000000000000000000" pitchFamily="2" charset="2"/>
              <a:buChar char="Ø"/>
            </a:pPr>
            <a:r>
              <a:rPr lang="en-GB" sz="4400" b="1" u="sng" dirty="0"/>
              <a:t>Non-recoverable A: Foreclose and manage in-house, sell individually</a:t>
            </a:r>
          </a:p>
          <a:p>
            <a:pPr marL="0" indent="0" algn="just">
              <a:spcBef>
                <a:spcPts val="600"/>
              </a:spcBef>
              <a:spcAft>
                <a:spcPts val="600"/>
              </a:spcAft>
              <a:buNone/>
            </a:pPr>
            <a:r>
              <a:rPr lang="en-GB" sz="4300" b="1" dirty="0"/>
              <a:t>Borrower type:  </a:t>
            </a:r>
            <a:r>
              <a:rPr lang="en-GB" sz="4300" dirty="0"/>
              <a:t>Experienced developer. </a:t>
            </a:r>
          </a:p>
          <a:p>
            <a:pPr marL="0" indent="0" algn="just">
              <a:spcBef>
                <a:spcPts val="600"/>
              </a:spcBef>
              <a:spcAft>
                <a:spcPts val="600"/>
              </a:spcAft>
              <a:buNone/>
            </a:pPr>
            <a:r>
              <a:rPr lang="en-GB" sz="4300" b="1" dirty="0"/>
              <a:t>Asset: </a:t>
            </a:r>
            <a:r>
              <a:rPr lang="en-GB" sz="4300" dirty="0"/>
              <a:t>Large stand-alone project in either a very traditional asset class, which is suited to a smaller REPE fund / family office or a project in a very niche sector suitable for a specialist investor or an owner-occupier. </a:t>
            </a:r>
          </a:p>
          <a:p>
            <a:pPr marL="0" indent="0" algn="just">
              <a:spcBef>
                <a:spcPts val="600"/>
              </a:spcBef>
              <a:spcAft>
                <a:spcPts val="600"/>
              </a:spcAft>
              <a:buNone/>
            </a:pPr>
            <a:r>
              <a:rPr lang="en-GB" sz="4400" b="1" dirty="0"/>
              <a:t>Solution: </a:t>
            </a:r>
            <a:r>
              <a:rPr lang="en-GB" sz="4400" dirty="0"/>
              <a:t>Push for a quick foreclosure. Simultaneously identify interested parties through own contacts, approach specialists and preferably local buyers directly / through specialist sector agents. Minimise involvement of brokers and agents.</a:t>
            </a:r>
          </a:p>
          <a:p>
            <a:pPr marL="0" indent="0" algn="just">
              <a:spcBef>
                <a:spcPts val="600"/>
              </a:spcBef>
              <a:spcAft>
                <a:spcPts val="600"/>
              </a:spcAft>
              <a:buNone/>
            </a:pPr>
            <a:r>
              <a:rPr lang="en-GB" sz="4400" b="1" dirty="0"/>
              <a:t>Expected result: </a:t>
            </a:r>
            <a:r>
              <a:rPr lang="en-GB" sz="4400" dirty="0"/>
              <a:t>75-90% recovery.</a:t>
            </a:r>
            <a:endParaRPr lang="en-GB" sz="2200" dirty="0"/>
          </a:p>
        </p:txBody>
      </p:sp>
    </p:spTree>
    <p:extLst>
      <p:ext uri="{BB962C8B-B14F-4D97-AF65-F5344CB8AC3E}">
        <p14:creationId xmlns:p14="http://schemas.microsoft.com/office/powerpoint/2010/main" val="87163881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486783"/>
          </a:xfrm>
        </p:spPr>
        <p:txBody>
          <a:bodyPr>
            <a:normAutofit fontScale="25000" lnSpcReduction="20000"/>
          </a:bodyPr>
          <a:lstStyle/>
          <a:p>
            <a:pPr marL="177800" indent="-177800">
              <a:spcBef>
                <a:spcPts val="600"/>
              </a:spcBef>
              <a:spcAft>
                <a:spcPts val="600"/>
              </a:spcAft>
              <a:buFont typeface="Wingdings" panose="05000000000000000000" pitchFamily="2" charset="2"/>
              <a:buChar char="Ø"/>
            </a:pPr>
            <a:r>
              <a:rPr lang="en-GB" sz="5600" b="1" u="sng" dirty="0"/>
              <a:t>Non-recoverable B: Foreclose and manage in-house, sell as a portfolio</a:t>
            </a:r>
          </a:p>
          <a:p>
            <a:pPr marL="0" indent="0" algn="just">
              <a:spcBef>
                <a:spcPts val="600"/>
              </a:spcBef>
              <a:spcAft>
                <a:spcPts val="600"/>
              </a:spcAft>
              <a:buNone/>
            </a:pPr>
            <a:r>
              <a:rPr lang="cs-CZ" sz="5600" b="1" dirty="0"/>
              <a:t>Typical</a:t>
            </a:r>
            <a:r>
              <a:rPr lang="en-GB" sz="5600" b="1" dirty="0"/>
              <a:t> </a:t>
            </a:r>
            <a:r>
              <a:rPr lang="cs-CZ" sz="5600" b="1" dirty="0"/>
              <a:t> conditions</a:t>
            </a:r>
            <a:r>
              <a:rPr lang="cs-CZ" sz="5600" dirty="0"/>
              <a:t>:</a:t>
            </a:r>
            <a:r>
              <a:rPr lang="en-GB" sz="5600" dirty="0"/>
              <a:t> Borrowers with  an intermediate level of experience, often not willing to co-operate</a:t>
            </a:r>
            <a:r>
              <a:rPr lang="cs-CZ" sz="5600" dirty="0"/>
              <a:t>. </a:t>
            </a:r>
            <a:r>
              <a:rPr lang="en-GB" sz="5600" dirty="0"/>
              <a:t>Subject </a:t>
            </a:r>
            <a:r>
              <a:rPr lang="en-GB" sz="5600" dirty="0" err="1"/>
              <a:t>propert</a:t>
            </a:r>
            <a:r>
              <a:rPr lang="cs-CZ" sz="5600" dirty="0"/>
              <a:t>y</a:t>
            </a:r>
            <a:r>
              <a:rPr lang="en-GB" sz="5600" dirty="0"/>
              <a:t> </a:t>
            </a:r>
            <a:r>
              <a:rPr lang="cs-CZ" sz="5600" dirty="0" err="1"/>
              <a:t>is</a:t>
            </a:r>
            <a:r>
              <a:rPr lang="en-GB" sz="5600" dirty="0"/>
              <a:t> relatively easy to foreclose on without the need of a constant local presence. </a:t>
            </a:r>
            <a:endParaRPr lang="cs-CZ" sz="5600" dirty="0"/>
          </a:p>
          <a:p>
            <a:pPr marL="0" indent="0" algn="just">
              <a:spcBef>
                <a:spcPts val="600"/>
              </a:spcBef>
              <a:spcAft>
                <a:spcPts val="600"/>
              </a:spcAft>
              <a:buNone/>
            </a:pPr>
            <a:r>
              <a:rPr lang="en-GB" sz="5600" b="1" dirty="0"/>
              <a:t>Solution:</a:t>
            </a:r>
            <a:r>
              <a:rPr lang="en-GB" sz="5600" dirty="0"/>
              <a:t> Do not get involved into a protractive negotiation. Look for a good local agent from the very beginning of the process. </a:t>
            </a:r>
            <a:r>
              <a:rPr lang="cs-CZ" sz="5600" dirty="0"/>
              <a:t>M</a:t>
            </a:r>
            <a:r>
              <a:rPr lang="en-GB" sz="5600" dirty="0" err="1"/>
              <a:t>inimise</a:t>
            </a:r>
            <a:r>
              <a:rPr lang="en-GB" sz="5600" dirty="0"/>
              <a:t> the involvement of the lender’s team as it does not have enough local knowledge to drive the fragmented projects forward. </a:t>
            </a:r>
          </a:p>
          <a:p>
            <a:pPr marL="0" indent="0" algn="just">
              <a:spcBef>
                <a:spcPts val="600"/>
              </a:spcBef>
              <a:spcAft>
                <a:spcPts val="600"/>
              </a:spcAft>
              <a:buNone/>
            </a:pPr>
            <a:r>
              <a:rPr lang="en-GB" sz="5600" b="1" dirty="0"/>
              <a:t>Expected result: </a:t>
            </a:r>
            <a:r>
              <a:rPr lang="en-GB" sz="5600" dirty="0"/>
              <a:t>50-70% recovery.</a:t>
            </a:r>
          </a:p>
          <a:p>
            <a:pPr marL="177800" indent="-177800" algn="just">
              <a:spcBef>
                <a:spcPts val="600"/>
              </a:spcBef>
              <a:spcAft>
                <a:spcPts val="600"/>
              </a:spcAft>
              <a:buFont typeface="Wingdings" panose="05000000000000000000" pitchFamily="2" charset="2"/>
              <a:buChar char="Ø"/>
            </a:pPr>
            <a:r>
              <a:rPr lang="en-GB" sz="5600" b="1" u="sng" dirty="0"/>
              <a:t>Non-recoverable C: Sell affected loans as a portfolio</a:t>
            </a:r>
          </a:p>
          <a:p>
            <a:pPr marL="0" indent="0" algn="just">
              <a:spcBef>
                <a:spcPts val="600"/>
              </a:spcBef>
              <a:spcAft>
                <a:spcPts val="600"/>
              </a:spcAft>
              <a:buNone/>
            </a:pPr>
            <a:r>
              <a:rPr lang="cs-CZ" sz="5600" b="1" dirty="0" err="1"/>
              <a:t>Typical</a:t>
            </a:r>
            <a:r>
              <a:rPr lang="cs-CZ" sz="5600" b="1" dirty="0"/>
              <a:t> </a:t>
            </a:r>
            <a:r>
              <a:rPr lang="cs-CZ" sz="5600" b="1" dirty="0" err="1"/>
              <a:t>conditions</a:t>
            </a:r>
            <a:r>
              <a:rPr lang="cs-CZ" sz="5600" b="1" dirty="0"/>
              <a:t>:</a:t>
            </a:r>
            <a:r>
              <a:rPr lang="en-GB" sz="5600" dirty="0"/>
              <a:t> Borrowers very difficult</a:t>
            </a:r>
            <a:r>
              <a:rPr lang="cs-CZ" sz="5600" dirty="0"/>
              <a:t> /</a:t>
            </a:r>
            <a:r>
              <a:rPr lang="en-GB" sz="5600" dirty="0"/>
              <a:t> </a:t>
            </a:r>
            <a:r>
              <a:rPr lang="cs-CZ" sz="5600" dirty="0"/>
              <a:t>p</a:t>
            </a:r>
            <a:r>
              <a:rPr lang="en-GB" sz="5600" dirty="0" err="1"/>
              <a:t>rojects</a:t>
            </a:r>
            <a:r>
              <a:rPr lang="en-GB" sz="5600" dirty="0"/>
              <a:t> are  </a:t>
            </a:r>
            <a:r>
              <a:rPr lang="cs-CZ" sz="5600" dirty="0" err="1"/>
              <a:t>too</a:t>
            </a:r>
            <a:r>
              <a:rPr lang="cs-CZ" sz="5600" dirty="0"/>
              <a:t> </a:t>
            </a:r>
            <a:r>
              <a:rPr lang="en-GB" sz="5600" dirty="0"/>
              <a:t>small</a:t>
            </a:r>
            <a:r>
              <a:rPr lang="cs-CZ" sz="5600" dirty="0"/>
              <a:t> or</a:t>
            </a:r>
            <a:r>
              <a:rPr lang="de-DE" sz="5600" dirty="0"/>
              <a:t> </a:t>
            </a:r>
            <a:r>
              <a:rPr lang="cs-CZ" sz="5600" dirty="0"/>
              <a:t>fragmented</a:t>
            </a:r>
          </a:p>
          <a:p>
            <a:pPr marL="0" indent="0" algn="just">
              <a:spcBef>
                <a:spcPts val="600"/>
              </a:spcBef>
              <a:spcAft>
                <a:spcPts val="600"/>
              </a:spcAft>
              <a:buNone/>
            </a:pPr>
            <a:r>
              <a:rPr lang="en-GB" sz="5600" b="1" dirty="0"/>
              <a:t>Solution: </a:t>
            </a:r>
            <a:r>
              <a:rPr lang="en-GB" sz="5600" dirty="0"/>
              <a:t>Sell the loans as soon as possible as any foreclosure attempts will only lead to increased costs and wasted time. </a:t>
            </a:r>
          </a:p>
          <a:p>
            <a:pPr marL="0" indent="0" algn="just">
              <a:spcBef>
                <a:spcPts val="600"/>
              </a:spcBef>
              <a:spcAft>
                <a:spcPts val="600"/>
              </a:spcAft>
              <a:buNone/>
            </a:pPr>
            <a:r>
              <a:rPr lang="en-GB" sz="5600" b="1" dirty="0"/>
              <a:t>Expected result: </a:t>
            </a:r>
            <a:r>
              <a:rPr lang="en-GB" sz="5600" dirty="0"/>
              <a:t>30-60% recovery.</a:t>
            </a:r>
          </a:p>
          <a:p>
            <a:pPr marL="0" indent="0" algn="just">
              <a:spcBef>
                <a:spcPts val="600"/>
              </a:spcBef>
              <a:spcAft>
                <a:spcPts val="600"/>
              </a:spcAft>
              <a:buNone/>
            </a:pPr>
            <a:endParaRPr lang="en-GB" sz="1400" dirty="0"/>
          </a:p>
          <a:p>
            <a:pPr marL="0" indent="0" algn="just">
              <a:spcBef>
                <a:spcPts val="600"/>
              </a:spcBef>
              <a:spcAft>
                <a:spcPts val="600"/>
              </a:spcAft>
              <a:buNone/>
            </a:pPr>
            <a:endParaRPr lang="en-GB" sz="1400" dirty="0"/>
          </a:p>
          <a:p>
            <a:pPr marL="0" indent="0">
              <a:spcBef>
                <a:spcPts val="600"/>
              </a:spcBef>
              <a:spcAft>
                <a:spcPts val="600"/>
              </a:spcAft>
              <a:buNone/>
            </a:pPr>
            <a:endParaRPr lang="en-GB" sz="2200" dirty="0"/>
          </a:p>
          <a:p>
            <a:pPr marL="0" indent="0">
              <a:spcBef>
                <a:spcPts val="600"/>
              </a:spcBef>
              <a:spcAft>
                <a:spcPts val="600"/>
              </a:spcAft>
              <a:buNone/>
            </a:pPr>
            <a:endParaRPr lang="en-GB" sz="2200" dirty="0"/>
          </a:p>
        </p:txBody>
      </p:sp>
    </p:spTree>
    <p:extLst>
      <p:ext uri="{BB962C8B-B14F-4D97-AF65-F5344CB8AC3E}">
        <p14:creationId xmlns:p14="http://schemas.microsoft.com/office/powerpoint/2010/main" val="112526726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2209836"/>
          </a:xfrm>
        </p:spPr>
        <p:txBody>
          <a:bodyPr lIns="72000" rIns="72000">
            <a:spAutoFit/>
          </a:bodyPr>
          <a:lstStyle/>
          <a:p>
            <a:pPr marL="177800" indent="-177800" algn="just">
              <a:spcAft>
                <a:spcPts val="1200"/>
              </a:spcAft>
              <a:buClr>
                <a:schemeClr val="tx1"/>
              </a:buClr>
              <a:buFont typeface="Wingdings" panose="05000000000000000000" pitchFamily="2" charset="2"/>
              <a:buChar char="Ø"/>
            </a:pPr>
            <a:r>
              <a:rPr lang="en-GB" sz="1400" dirty="0">
                <a:solidFill>
                  <a:srgbClr val="FF0000"/>
                </a:solidFill>
              </a:rPr>
              <a:t>NB:  </a:t>
            </a:r>
            <a:r>
              <a:rPr lang="en-GB" sz="1400" dirty="0"/>
              <a:t>Care should be taken re stakeholders without explicit financial claims on the firm/ SPV, such as current employees dependent on the firm for salaries, previous employees reliant on the firm for pensions, tax authorities with unpaid taxes owed to them, and the society at large affected by the firm’s actions through effects on the environment. </a:t>
            </a:r>
          </a:p>
          <a:p>
            <a:pPr marL="177800" indent="-177800" algn="just">
              <a:spcAft>
                <a:spcPts val="1200"/>
              </a:spcAft>
              <a:buFont typeface="Wingdings" panose="05000000000000000000" pitchFamily="2" charset="2"/>
              <a:buChar char="Ø"/>
            </a:pPr>
            <a:r>
              <a:rPr lang="en-GB" sz="1400" dirty="0"/>
              <a:t>A negative externality can be created by the fact that these non-financial stakeholders are not present at the bargaining table with the debtors and creditors. </a:t>
            </a:r>
          </a:p>
          <a:p>
            <a:pPr marL="177800" indent="-177800" algn="just">
              <a:spcAft>
                <a:spcPts val="1200"/>
              </a:spcAft>
              <a:buFont typeface="Wingdings" panose="05000000000000000000" pitchFamily="2" charset="2"/>
              <a:buChar char="Ø"/>
            </a:pPr>
            <a:r>
              <a:rPr lang="en-GB" sz="1400" dirty="0"/>
              <a:t>Bankruptcy policymakers, particularly in Europe, have identified protection of these third party stakeholders as an important task of bankruptcy law</a:t>
            </a:r>
          </a:p>
        </p:txBody>
      </p:sp>
    </p:spTree>
    <p:extLst>
      <p:ext uri="{BB962C8B-B14F-4D97-AF65-F5344CB8AC3E}">
        <p14:creationId xmlns:p14="http://schemas.microsoft.com/office/powerpoint/2010/main" val="323614797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417239"/>
          </a:xfrm>
        </p:spPr>
        <p:txBody>
          <a:bodyPr>
            <a:normAutofit/>
          </a:bodyPr>
          <a:lstStyle/>
          <a:p>
            <a:pPr algn="l"/>
            <a:r>
              <a:rPr lang="en-GB" sz="2000" b="1" dirty="0"/>
              <a:t>Maximising value – the German position</a:t>
            </a:r>
            <a:endParaRPr lang="de-DE" sz="2000" b="1" dirty="0"/>
          </a:p>
        </p:txBody>
      </p:sp>
      <p:sp>
        <p:nvSpPr>
          <p:cNvPr id="3" name="Inhaltsplatzhalter 2"/>
          <p:cNvSpPr>
            <a:spLocks noGrp="1"/>
          </p:cNvSpPr>
          <p:nvPr>
            <p:ph idx="1"/>
          </p:nvPr>
        </p:nvSpPr>
        <p:spPr>
          <a:xfrm>
            <a:off x="457200" y="1823222"/>
            <a:ext cx="8229600" cy="2759730"/>
          </a:xfrm>
        </p:spPr>
        <p:txBody>
          <a:bodyPr lIns="72000" rIns="72000">
            <a:spAutoFit/>
          </a:bodyPr>
          <a:lstStyle/>
          <a:p>
            <a:pPr marL="177800" indent="-177800">
              <a:spcBef>
                <a:spcPts val="400"/>
              </a:spcBef>
              <a:spcAft>
                <a:spcPts val="400"/>
              </a:spcAft>
              <a:buFont typeface="Wingdings" panose="05000000000000000000" pitchFamily="2" charset="2"/>
              <a:buChar char="Ø"/>
            </a:pPr>
            <a:r>
              <a:rPr lang="en-US" sz="1400" dirty="0"/>
              <a:t>Introduction and history of the legal framework:</a:t>
            </a:r>
            <a:endParaRPr lang="de-DE" sz="1400" dirty="0"/>
          </a:p>
          <a:p>
            <a:pPr marL="361950" lvl="1" indent="-187325">
              <a:spcBef>
                <a:spcPts val="400"/>
              </a:spcBef>
              <a:spcAft>
                <a:spcPts val="400"/>
              </a:spcAft>
              <a:buFont typeface="Arial" panose="020B0604020202020204" pitchFamily="34" charset="0"/>
              <a:buChar char="•"/>
            </a:pPr>
            <a:r>
              <a:rPr lang="en-US" sz="1400" dirty="0"/>
              <a:t>Change in 1999 from a liquidation-proceeding (</a:t>
            </a:r>
            <a:r>
              <a:rPr lang="en-US" sz="1400" dirty="0" err="1"/>
              <a:t>Konkursordnung</a:t>
            </a:r>
            <a:r>
              <a:rPr lang="en-US" sz="1400" dirty="0"/>
              <a:t>) to a judicial restructuring-proceedings of the Insolvency Code (</a:t>
            </a:r>
            <a:r>
              <a:rPr lang="en-US" sz="1400" dirty="0" err="1"/>
              <a:t>Insolvenzordnung</a:t>
            </a:r>
            <a:r>
              <a:rPr lang="en-US" sz="1400" dirty="0"/>
              <a:t>) e.g. by implementing “debtor in possession” (§§ 270 </a:t>
            </a:r>
            <a:r>
              <a:rPr lang="en-US" sz="1400" dirty="0" err="1"/>
              <a:t>ff</a:t>
            </a:r>
            <a:r>
              <a:rPr lang="en-US" sz="1400" dirty="0"/>
              <a:t> </a:t>
            </a:r>
            <a:r>
              <a:rPr lang="en-US" sz="1400" dirty="0" err="1"/>
              <a:t>InsO</a:t>
            </a:r>
            <a:r>
              <a:rPr lang="en-US" sz="1400" dirty="0"/>
              <a:t>) and “insolvency-plan-proceedings” (§§ 217 </a:t>
            </a:r>
            <a:r>
              <a:rPr lang="en-US" sz="1400" dirty="0" err="1"/>
              <a:t>ff</a:t>
            </a:r>
            <a:r>
              <a:rPr lang="en-US" sz="1400" dirty="0"/>
              <a:t> </a:t>
            </a:r>
            <a:r>
              <a:rPr lang="en-US" sz="1400" dirty="0" err="1"/>
              <a:t>InsO</a:t>
            </a:r>
            <a:r>
              <a:rPr lang="en-US" sz="1400" dirty="0"/>
              <a:t>) known from chapter 11 of US-Bankruptcy code.</a:t>
            </a:r>
            <a:endParaRPr lang="de-DE" sz="1400" dirty="0"/>
          </a:p>
          <a:p>
            <a:pPr marL="361950" lvl="1" indent="-187325">
              <a:spcBef>
                <a:spcPts val="400"/>
              </a:spcBef>
              <a:spcAft>
                <a:spcPts val="400"/>
              </a:spcAft>
              <a:buFont typeface="Arial" panose="020B0604020202020204" pitchFamily="34" charset="0"/>
              <a:buChar char="•"/>
            </a:pPr>
            <a:r>
              <a:rPr lang="en-US" sz="1400"/>
              <a:t>Further improvement </a:t>
            </a:r>
            <a:r>
              <a:rPr lang="en-US" sz="1400" dirty="0"/>
              <a:t>of legal restructuring framework through ESUG in 2012 trigger earlier filing by </a:t>
            </a:r>
            <a:endParaRPr lang="de-DE" sz="1400" dirty="0"/>
          </a:p>
          <a:p>
            <a:pPr marL="539750" lvl="2" indent="-177800">
              <a:spcBef>
                <a:spcPts val="400"/>
              </a:spcBef>
              <a:spcAft>
                <a:spcPts val="400"/>
              </a:spcAft>
              <a:buFont typeface="Symbol" panose="05050102010706020507" pitchFamily="18" charset="2"/>
              <a:buChar char="-"/>
            </a:pPr>
            <a:r>
              <a:rPr lang="en-US" sz="1400" dirty="0"/>
              <a:t>strengthening the “debtor in possession” e.g. by extending the competence also in the preliminary insolvency proceedings </a:t>
            </a:r>
            <a:endParaRPr lang="de-DE" sz="1400" dirty="0"/>
          </a:p>
          <a:p>
            <a:pPr marL="539750" lvl="2" indent="-177800">
              <a:spcBef>
                <a:spcPts val="400"/>
              </a:spcBef>
              <a:spcAft>
                <a:spcPts val="400"/>
              </a:spcAft>
              <a:buFont typeface="Symbol" panose="05050102010706020507" pitchFamily="18" charset="2"/>
              <a:buChar char="-"/>
            </a:pPr>
            <a:r>
              <a:rPr lang="en-US" sz="1400" dirty="0"/>
              <a:t>impairment of the rights of debtor and creditors against the will of the shareholders to the benefit of the insolvency estate</a:t>
            </a:r>
            <a:endParaRPr lang="de-DE" sz="1400" dirty="0"/>
          </a:p>
          <a:p>
            <a:pPr marL="539750" lvl="2" indent="-177800">
              <a:spcBef>
                <a:spcPts val="400"/>
              </a:spcBef>
              <a:spcAft>
                <a:spcPts val="400"/>
              </a:spcAft>
              <a:buFont typeface="Symbol" panose="05050102010706020507" pitchFamily="18" charset="2"/>
              <a:buChar char="-"/>
            </a:pPr>
            <a:r>
              <a:rPr lang="en-US" sz="1400" dirty="0"/>
              <a:t>debtor and creditors received more rights </a:t>
            </a:r>
            <a:r>
              <a:rPr lang="en-US" sz="1400"/>
              <a:t>to determine the court </a:t>
            </a:r>
            <a:r>
              <a:rPr lang="en-US" sz="1400" dirty="0"/>
              <a:t>appointed Trustee or Administrator</a:t>
            </a:r>
            <a:endParaRPr lang="de-DE" sz="1400" dirty="0"/>
          </a:p>
        </p:txBody>
      </p:sp>
    </p:spTree>
    <p:extLst>
      <p:ext uri="{BB962C8B-B14F-4D97-AF65-F5344CB8AC3E}">
        <p14:creationId xmlns:p14="http://schemas.microsoft.com/office/powerpoint/2010/main" val="33720265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429876"/>
          </a:xfrm>
        </p:spPr>
        <p:txBody>
          <a:bodyPr vert="horz" lIns="91440" tIns="45720" rIns="91440" bIns="45720" rtlCol="0" anchor="ctr">
            <a:normAutofit/>
          </a:bodyPr>
          <a:lstStyle/>
          <a:p>
            <a:pPr algn="l"/>
            <a:r>
              <a:rPr lang="en-GB" sz="2000" b="1" dirty="0"/>
              <a:t>Maximising value – the German position</a:t>
            </a:r>
          </a:p>
        </p:txBody>
      </p:sp>
      <p:sp>
        <p:nvSpPr>
          <p:cNvPr id="3" name="Inhaltsplatzhalter 2"/>
          <p:cNvSpPr>
            <a:spLocks noGrp="1"/>
          </p:cNvSpPr>
          <p:nvPr>
            <p:ph idx="1"/>
          </p:nvPr>
        </p:nvSpPr>
        <p:spPr>
          <a:xfrm>
            <a:off x="457200" y="1819886"/>
            <a:ext cx="8229600" cy="3190617"/>
          </a:xfrm>
        </p:spPr>
        <p:txBody>
          <a:bodyPr lIns="72000" rIns="72000">
            <a:spAutoFit/>
          </a:bodyPr>
          <a:lstStyle/>
          <a:p>
            <a:pPr marL="177800" lvl="0" indent="-177800">
              <a:spcBef>
                <a:spcPts val="400"/>
              </a:spcBef>
              <a:spcAft>
                <a:spcPts val="400"/>
              </a:spcAft>
              <a:buFont typeface="Wingdings" panose="05000000000000000000" pitchFamily="2" charset="2"/>
              <a:buChar char="Ø"/>
            </a:pPr>
            <a:r>
              <a:rPr lang="en-GB" sz="1400" dirty="0"/>
              <a:t>Further innovations on restructuring law are ahead by implementing the so called “out-of-court”-restructuring proceeding </a:t>
            </a:r>
          </a:p>
          <a:p>
            <a:pPr marL="361950" lvl="1" indent="-184150">
              <a:spcBef>
                <a:spcPts val="400"/>
              </a:spcBef>
              <a:spcAft>
                <a:spcPts val="400"/>
              </a:spcAft>
              <a:buFont typeface="Arial" panose="020B0604020202020204" pitchFamily="34" charset="0"/>
              <a:buChar char="•"/>
            </a:pPr>
            <a:r>
              <a:rPr lang="en-GB" sz="1400" dirty="0"/>
              <a:t>EU-Parliament  enacts the new approach to business failure and insolvency by March 28, 2019</a:t>
            </a:r>
          </a:p>
          <a:p>
            <a:pPr marL="361950" lvl="1" indent="-184150">
              <a:spcBef>
                <a:spcPts val="400"/>
              </a:spcBef>
              <a:spcAft>
                <a:spcPts val="400"/>
              </a:spcAft>
              <a:buFont typeface="Arial" panose="020B0604020202020204" pitchFamily="34" charset="0"/>
              <a:buChar char="•"/>
            </a:pPr>
            <a:r>
              <a:rPr lang="en-GB" sz="1400" dirty="0"/>
              <a:t>A out-of-court proceeding can be initiated without proving the existence of insolvency reasons such as illiquidity or over indebtedness</a:t>
            </a:r>
          </a:p>
          <a:p>
            <a:pPr marL="361950" lvl="1" indent="-184150">
              <a:spcBef>
                <a:spcPts val="400"/>
              </a:spcBef>
              <a:spcAft>
                <a:spcPts val="400"/>
              </a:spcAft>
              <a:buFont typeface="Arial" panose="020B0604020202020204" pitchFamily="34" charset="0"/>
              <a:buChar char="•"/>
            </a:pPr>
            <a:r>
              <a:rPr lang="en-GB" sz="1400"/>
              <a:t>Implementation </a:t>
            </a:r>
            <a:r>
              <a:rPr lang="en-GB" sz="1400" dirty="0"/>
              <a:t>of a so called “early warning system” in the debtors organisation that enables the management to have full transparency not only within the accountancy but also with regard to e.g. debt-collection, the development of clients and suppliers as well as market settings with appropriate documentation of these information  </a:t>
            </a:r>
          </a:p>
          <a:p>
            <a:pPr marL="361950" lvl="1" indent="-184150">
              <a:spcBef>
                <a:spcPts val="400"/>
              </a:spcBef>
              <a:spcAft>
                <a:spcPts val="400"/>
              </a:spcAft>
              <a:buFont typeface="Arial" panose="020B0604020202020204" pitchFamily="34" charset="0"/>
              <a:buChar char="•"/>
            </a:pPr>
            <a:r>
              <a:rPr lang="en-GB" sz="1400" dirty="0"/>
              <a:t>Early restructuring is not supervised by a Court, Administrator or Trustee</a:t>
            </a:r>
          </a:p>
          <a:p>
            <a:pPr marL="177800" lvl="0" indent="-177800">
              <a:spcBef>
                <a:spcPts val="400"/>
              </a:spcBef>
              <a:spcAft>
                <a:spcPts val="400"/>
              </a:spcAft>
              <a:buFont typeface="Wingdings" panose="05000000000000000000" pitchFamily="2" charset="2"/>
              <a:buChar char="Ø"/>
            </a:pPr>
            <a:r>
              <a:rPr lang="en-GB" sz="1400" dirty="0"/>
              <a:t>The understanding and conclusion of the </a:t>
            </a:r>
            <a:r>
              <a:rPr lang="en-GB" sz="1400"/>
              <a:t>legislator is, </a:t>
            </a:r>
            <a:r>
              <a:rPr lang="en-GB" sz="1400" dirty="0"/>
              <a:t>that a early restructuring scenario is effective and saves the </a:t>
            </a:r>
            <a:r>
              <a:rPr lang="en-GB" sz="1400"/>
              <a:t>value the debtors company and its assets</a:t>
            </a:r>
            <a:endParaRPr lang="en-GB" sz="1400" dirty="0"/>
          </a:p>
        </p:txBody>
      </p:sp>
    </p:spTree>
    <p:extLst>
      <p:ext uri="{BB962C8B-B14F-4D97-AF65-F5344CB8AC3E}">
        <p14:creationId xmlns:p14="http://schemas.microsoft.com/office/powerpoint/2010/main" val="31660489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76094"/>
            <a:ext cx="8229600" cy="451106"/>
          </a:xfrm>
        </p:spPr>
        <p:txBody>
          <a:bodyPr anchor="t" anchorCtr="0">
            <a:normAutofit/>
          </a:bodyPr>
          <a:lstStyle/>
          <a:p>
            <a:pPr algn="l"/>
            <a:r>
              <a:rPr lang="en-GB" sz="2000" b="1" dirty="0"/>
              <a:t>Maximising value – Poland’s experience</a:t>
            </a:r>
          </a:p>
        </p:txBody>
      </p:sp>
      <p:sp>
        <p:nvSpPr>
          <p:cNvPr id="3" name="Content Placeholder 2"/>
          <p:cNvSpPr>
            <a:spLocks noGrp="1"/>
          </p:cNvSpPr>
          <p:nvPr>
            <p:ph idx="1"/>
          </p:nvPr>
        </p:nvSpPr>
        <p:spPr>
          <a:xfrm>
            <a:off x="457200" y="1836775"/>
            <a:ext cx="8229600" cy="2739211"/>
          </a:xfrm>
        </p:spPr>
        <p:txBody>
          <a:bodyPr>
            <a:spAutoFit/>
          </a:bodyPr>
          <a:lstStyle/>
          <a:p>
            <a:pPr marL="0" indent="0">
              <a:spcBef>
                <a:spcPts val="600"/>
              </a:spcBef>
              <a:spcAft>
                <a:spcPts val="600"/>
              </a:spcAft>
              <a:buNone/>
            </a:pPr>
            <a:r>
              <a:rPr lang="en-GB" sz="1400" b="1" dirty="0"/>
              <a:t>Drivers of change:</a:t>
            </a:r>
          </a:p>
          <a:p>
            <a:pPr marL="177800" indent="-177800">
              <a:spcBef>
                <a:spcPts val="600"/>
              </a:spcBef>
              <a:spcAft>
                <a:spcPts val="600"/>
              </a:spcAft>
              <a:buFont typeface="Wingdings" panose="05000000000000000000" pitchFamily="2" charset="2"/>
              <a:buChar char="Ø"/>
            </a:pPr>
            <a:r>
              <a:rPr lang="en-GB" sz="1400" dirty="0"/>
              <a:t>Low effectiveness of traditional liquidation bankruptcy – varies across the country but on average does not reach 20% of a claim value</a:t>
            </a:r>
          </a:p>
          <a:p>
            <a:pPr marL="177800" indent="-177800">
              <a:spcBef>
                <a:spcPts val="600"/>
              </a:spcBef>
              <a:spcAft>
                <a:spcPts val="600"/>
              </a:spcAft>
              <a:buFont typeface="Wingdings" panose="05000000000000000000" pitchFamily="2" charset="2"/>
              <a:buChar char="Ø"/>
            </a:pPr>
            <a:r>
              <a:rPr lang="en-GB" sz="1400" dirty="0"/>
              <a:t>High costs of proceedings reaching out to 40% of the value of the estate-in-bankruptcy</a:t>
            </a:r>
          </a:p>
          <a:p>
            <a:pPr marL="177800" indent="-177800">
              <a:spcBef>
                <a:spcPts val="600"/>
              </a:spcBef>
              <a:spcAft>
                <a:spcPts val="600"/>
              </a:spcAft>
              <a:buFont typeface="Wingdings" panose="05000000000000000000" pitchFamily="2" charset="2"/>
              <a:buChar char="Ø"/>
            </a:pPr>
            <a:r>
              <a:rPr lang="en-GB" sz="1400" dirty="0"/>
              <a:t>High percentage of applications rejected due to formal reasons – over 40%</a:t>
            </a:r>
          </a:p>
          <a:p>
            <a:pPr marL="177800" indent="-177800">
              <a:spcBef>
                <a:spcPts val="600"/>
              </a:spcBef>
              <a:spcAft>
                <a:spcPts val="600"/>
              </a:spcAft>
              <a:buFont typeface="Wingdings" panose="05000000000000000000" pitchFamily="2" charset="2"/>
              <a:buChar char="Ø"/>
            </a:pPr>
            <a:r>
              <a:rPr lang="en-GB" sz="1400" dirty="0"/>
              <a:t>Intensive but not highly motivating sanctions for delayed filings</a:t>
            </a:r>
          </a:p>
          <a:p>
            <a:pPr marL="0" indent="0">
              <a:spcBef>
                <a:spcPts val="600"/>
              </a:spcBef>
              <a:spcAft>
                <a:spcPts val="600"/>
              </a:spcAft>
              <a:buNone/>
            </a:pPr>
            <a:r>
              <a:rPr lang="en-GB" sz="1400" b="1" dirty="0"/>
              <a:t>New ideas:</a:t>
            </a:r>
          </a:p>
          <a:p>
            <a:pPr marL="177800" indent="-177800">
              <a:spcBef>
                <a:spcPts val="600"/>
              </a:spcBef>
              <a:spcAft>
                <a:spcPts val="600"/>
              </a:spcAft>
              <a:buFont typeface="Wingdings" panose="05000000000000000000" pitchFamily="2" charset="2"/>
              <a:buChar char="Ø"/>
            </a:pPr>
            <a:r>
              <a:rPr lang="en-GB" sz="1400" dirty="0"/>
              <a:t>Separation of liquidation bankruptcy from restructuring</a:t>
            </a:r>
          </a:p>
        </p:txBody>
      </p:sp>
    </p:spTree>
    <p:extLst>
      <p:ext uri="{BB962C8B-B14F-4D97-AF65-F5344CB8AC3E}">
        <p14:creationId xmlns:p14="http://schemas.microsoft.com/office/powerpoint/2010/main" val="37980272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76094"/>
            <a:ext cx="8229600" cy="356279"/>
          </a:xfrm>
        </p:spPr>
        <p:txBody>
          <a:bodyPr>
            <a:noAutofit/>
          </a:bodyPr>
          <a:lstStyle/>
          <a:p>
            <a:pPr algn="l"/>
            <a:r>
              <a:rPr lang="en-GB" sz="2000" b="1" dirty="0"/>
              <a:t>Maximising value – Poland’s experience</a:t>
            </a:r>
          </a:p>
        </p:txBody>
      </p:sp>
      <p:sp>
        <p:nvSpPr>
          <p:cNvPr id="3" name="Content Placeholder 2"/>
          <p:cNvSpPr>
            <a:spLocks noGrp="1"/>
          </p:cNvSpPr>
          <p:nvPr>
            <p:ph idx="1"/>
          </p:nvPr>
        </p:nvSpPr>
        <p:spPr>
          <a:xfrm>
            <a:off x="457200" y="1823227"/>
            <a:ext cx="8229600" cy="2523768"/>
          </a:xfrm>
        </p:spPr>
        <p:txBody>
          <a:bodyPr lIns="72000" rIns="72000">
            <a:spAutoFit/>
          </a:bodyPr>
          <a:lstStyle/>
          <a:p>
            <a:pPr marL="0" indent="0">
              <a:spcBef>
                <a:spcPts val="600"/>
              </a:spcBef>
              <a:spcAft>
                <a:spcPts val="600"/>
              </a:spcAft>
              <a:buNone/>
            </a:pPr>
            <a:r>
              <a:rPr lang="en-GB" sz="1400" b="1" dirty="0">
                <a:latin typeface="+mj-lt"/>
              </a:rPr>
              <a:t>Problems – continued:</a:t>
            </a:r>
          </a:p>
          <a:p>
            <a:pPr marL="177800" indent="-177800">
              <a:spcBef>
                <a:spcPts val="600"/>
              </a:spcBef>
              <a:spcAft>
                <a:spcPts val="600"/>
              </a:spcAft>
              <a:buFont typeface="Wingdings" panose="05000000000000000000" pitchFamily="2" charset="2"/>
              <a:buChar char="Ø"/>
            </a:pPr>
            <a:r>
              <a:rPr lang="en-GB" sz="1400" dirty="0">
                <a:latin typeface="+mj-lt"/>
              </a:rPr>
              <a:t>No incentives to early restructuring measures</a:t>
            </a:r>
          </a:p>
          <a:p>
            <a:pPr marL="177800" indent="-177800">
              <a:spcBef>
                <a:spcPts val="600"/>
              </a:spcBef>
              <a:spcAft>
                <a:spcPts val="600"/>
              </a:spcAft>
              <a:buFont typeface="Wingdings" panose="05000000000000000000" pitchFamily="2" charset="2"/>
              <a:buChar char="Ø"/>
            </a:pPr>
            <a:r>
              <a:rPr lang="en-GB" sz="1400" dirty="0">
                <a:latin typeface="+mj-lt"/>
              </a:rPr>
              <a:t>Out of court restructuring – viewed with suspicions</a:t>
            </a:r>
          </a:p>
          <a:p>
            <a:pPr marL="0" indent="0">
              <a:spcBef>
                <a:spcPts val="600"/>
              </a:spcBef>
              <a:spcAft>
                <a:spcPts val="600"/>
              </a:spcAft>
              <a:buNone/>
            </a:pPr>
            <a:r>
              <a:rPr lang="en-GB" sz="1400" b="1" dirty="0">
                <a:latin typeface="+mj-lt"/>
              </a:rPr>
              <a:t>Some optimistic statistics and trends:</a:t>
            </a:r>
          </a:p>
          <a:p>
            <a:pPr marL="177800" indent="-177800">
              <a:spcBef>
                <a:spcPts val="600"/>
              </a:spcBef>
              <a:spcAft>
                <a:spcPts val="600"/>
              </a:spcAft>
              <a:buFont typeface="Wingdings" panose="05000000000000000000" pitchFamily="2" charset="2"/>
              <a:buChar char="Ø"/>
            </a:pPr>
            <a:r>
              <a:rPr lang="en-GB" sz="1400" dirty="0">
                <a:latin typeface="+mj-lt"/>
              </a:rPr>
              <a:t>Over 450 restructuring proceedings opened in 2018</a:t>
            </a:r>
          </a:p>
          <a:p>
            <a:pPr marL="177800" indent="-177800">
              <a:spcBef>
                <a:spcPts val="600"/>
              </a:spcBef>
              <a:spcAft>
                <a:spcPts val="600"/>
              </a:spcAft>
              <a:buFont typeface="Wingdings" panose="05000000000000000000" pitchFamily="2" charset="2"/>
              <a:buChar char="Ø"/>
            </a:pPr>
            <a:r>
              <a:rPr lang="en-GB" sz="1400" dirty="0">
                <a:latin typeface="+mj-lt"/>
              </a:rPr>
              <a:t>Increased awareness of restructuring proceedings</a:t>
            </a:r>
          </a:p>
          <a:p>
            <a:pPr marL="177800" indent="-177800">
              <a:spcBef>
                <a:spcPts val="600"/>
              </a:spcBef>
              <a:spcAft>
                <a:spcPts val="600"/>
              </a:spcAft>
              <a:buFont typeface="Wingdings" panose="05000000000000000000" pitchFamily="2" charset="2"/>
              <a:buChar char="Ø"/>
            </a:pPr>
            <a:r>
              <a:rPr lang="en-GB" sz="1400" dirty="0">
                <a:latin typeface="+mj-lt"/>
              </a:rPr>
              <a:t>Development of restructuring related advisory business</a:t>
            </a:r>
          </a:p>
        </p:txBody>
      </p:sp>
    </p:spTree>
    <p:extLst>
      <p:ext uri="{BB962C8B-B14F-4D97-AF65-F5344CB8AC3E}">
        <p14:creationId xmlns:p14="http://schemas.microsoft.com/office/powerpoint/2010/main" val="11479701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76094"/>
            <a:ext cx="8229600" cy="342733"/>
          </a:xfrm>
        </p:spPr>
        <p:txBody>
          <a:bodyPr>
            <a:noAutofit/>
          </a:bodyPr>
          <a:lstStyle/>
          <a:p>
            <a:pPr algn="l"/>
            <a:r>
              <a:rPr lang="en-GB" sz="2000" b="1" dirty="0"/>
              <a:t>Maximising value – Poland’s experience</a:t>
            </a:r>
          </a:p>
        </p:txBody>
      </p:sp>
      <p:sp>
        <p:nvSpPr>
          <p:cNvPr id="3" name="Content Placeholder 2"/>
          <p:cNvSpPr>
            <a:spLocks noGrp="1"/>
          </p:cNvSpPr>
          <p:nvPr>
            <p:ph idx="1"/>
          </p:nvPr>
        </p:nvSpPr>
        <p:spPr>
          <a:xfrm>
            <a:off x="457200" y="1823227"/>
            <a:ext cx="8229600" cy="2363516"/>
          </a:xfrm>
        </p:spPr>
        <p:txBody>
          <a:bodyPr>
            <a:normAutofit/>
          </a:bodyPr>
          <a:lstStyle/>
          <a:p>
            <a:pPr marL="177800" indent="-177800">
              <a:spcBef>
                <a:spcPts val="600"/>
              </a:spcBef>
              <a:spcAft>
                <a:spcPts val="600"/>
              </a:spcAft>
              <a:buFont typeface="Wingdings" panose="05000000000000000000" pitchFamily="2" charset="2"/>
              <a:buChar char="Ø"/>
            </a:pPr>
            <a:r>
              <a:rPr lang="en-GB" sz="1400" b="1" dirty="0"/>
              <a:t>Obstacles to overcome</a:t>
            </a:r>
          </a:p>
          <a:p>
            <a:pPr marL="177800" indent="-177800">
              <a:spcBef>
                <a:spcPts val="600"/>
              </a:spcBef>
              <a:spcAft>
                <a:spcPts val="600"/>
              </a:spcAft>
              <a:buFont typeface="Wingdings" panose="05000000000000000000" pitchFamily="2" charset="2"/>
              <a:buChar char="Ø"/>
            </a:pPr>
            <a:r>
              <a:rPr lang="en-GB" sz="1400" dirty="0"/>
              <a:t>High aversion to financing companies entering into restructuring</a:t>
            </a:r>
          </a:p>
          <a:p>
            <a:pPr marL="177800" indent="-177800">
              <a:spcBef>
                <a:spcPts val="600"/>
              </a:spcBef>
              <a:spcAft>
                <a:spcPts val="600"/>
              </a:spcAft>
              <a:buFont typeface="Wingdings" panose="05000000000000000000" pitchFamily="2" charset="2"/>
              <a:buChar char="Ø"/>
            </a:pPr>
            <a:r>
              <a:rPr lang="en-GB" sz="1400" dirty="0"/>
              <a:t>Practical elimination of restructured companies from certain areas of business, in particular state or community financed</a:t>
            </a:r>
          </a:p>
          <a:p>
            <a:pPr marL="177800" indent="-177800">
              <a:spcBef>
                <a:spcPts val="600"/>
              </a:spcBef>
              <a:spcAft>
                <a:spcPts val="600"/>
              </a:spcAft>
              <a:buFont typeface="Wingdings" panose="05000000000000000000" pitchFamily="2" charset="2"/>
              <a:buChar char="Ø"/>
            </a:pPr>
            <a:r>
              <a:rPr lang="en-GB" sz="1400" dirty="0"/>
              <a:t>Length of proceedings from initial filing to the acceptance of arrangement</a:t>
            </a:r>
          </a:p>
          <a:p>
            <a:pPr marL="177800" indent="-177800">
              <a:spcBef>
                <a:spcPts val="600"/>
              </a:spcBef>
              <a:spcAft>
                <a:spcPts val="600"/>
              </a:spcAft>
              <a:buFont typeface="Wingdings" panose="05000000000000000000" pitchFamily="2" charset="2"/>
              <a:buChar char="Ø"/>
            </a:pPr>
            <a:r>
              <a:rPr lang="en-GB" sz="1400" dirty="0"/>
              <a:t>Protracted communication with enforcement and fiscal authorities</a:t>
            </a:r>
          </a:p>
          <a:p>
            <a:pPr marL="177800" indent="-177800">
              <a:spcBef>
                <a:spcPts val="600"/>
              </a:spcBef>
              <a:spcAft>
                <a:spcPts val="600"/>
              </a:spcAft>
              <a:buFont typeface="Wingdings" panose="05000000000000000000" pitchFamily="2" charset="2"/>
              <a:buChar char="Ø"/>
            </a:pPr>
            <a:r>
              <a:rPr lang="en-GB" sz="1400" dirty="0"/>
              <a:t>Misuse of restructuring proceedings leading to high ratio of ineffectively closed proceedings</a:t>
            </a:r>
          </a:p>
        </p:txBody>
      </p:sp>
    </p:spTree>
    <p:extLst>
      <p:ext uri="{BB962C8B-B14F-4D97-AF65-F5344CB8AC3E}">
        <p14:creationId xmlns:p14="http://schemas.microsoft.com/office/powerpoint/2010/main" val="27385887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429876"/>
          </a:xfrm>
        </p:spPr>
        <p:txBody>
          <a:bodyPr vert="horz" lIns="91440" tIns="45720" rIns="91440" bIns="45720" rtlCol="0" anchor="ctr">
            <a:normAutofit/>
          </a:bodyPr>
          <a:lstStyle/>
          <a:p>
            <a:pPr algn="l"/>
            <a:r>
              <a:rPr lang="en-GB" sz="2000" b="1" dirty="0"/>
              <a:t>Maximising value – </a:t>
            </a:r>
            <a:r>
              <a:rPr lang="cs-CZ" sz="2000" b="1" dirty="0"/>
              <a:t>Czech Republic</a:t>
            </a:r>
            <a:endParaRPr lang="en-GB" sz="2000" b="1" dirty="0"/>
          </a:p>
        </p:txBody>
      </p:sp>
      <p:sp>
        <p:nvSpPr>
          <p:cNvPr id="3" name="Inhaltsplatzhalter 2"/>
          <p:cNvSpPr>
            <a:spLocks noGrp="1"/>
          </p:cNvSpPr>
          <p:nvPr>
            <p:ph idx="1"/>
          </p:nvPr>
        </p:nvSpPr>
        <p:spPr>
          <a:xfrm>
            <a:off x="457200" y="1819886"/>
            <a:ext cx="8229600" cy="5304016"/>
          </a:xfrm>
        </p:spPr>
        <p:txBody>
          <a:bodyPr lIns="72000" rIns="72000">
            <a:spAutoFit/>
          </a:bodyPr>
          <a:lstStyle/>
          <a:p>
            <a:pPr marL="0" lvl="0" indent="0">
              <a:spcBef>
                <a:spcPts val="400"/>
              </a:spcBef>
              <a:spcAft>
                <a:spcPts val="400"/>
              </a:spcAft>
              <a:buNone/>
            </a:pPr>
            <a:r>
              <a:rPr lang="en-US" sz="1400" dirty="0"/>
              <a:t>- No official </a:t>
            </a:r>
            <a:r>
              <a:rPr lang="en-US" sz="1400" dirty="0" err="1"/>
              <a:t>proce</a:t>
            </a:r>
            <a:r>
              <a:rPr lang="cs-CZ" sz="1400" dirty="0"/>
              <a:t>s</a:t>
            </a:r>
            <a:r>
              <a:rPr lang="en-US" sz="1400" dirty="0"/>
              <a:t>s</a:t>
            </a:r>
            <a:r>
              <a:rPr lang="cs-CZ" sz="1400" dirty="0"/>
              <a:t> /</a:t>
            </a:r>
            <a:r>
              <a:rPr lang="en-US" sz="1400" dirty="0"/>
              <a:t> guidelines</a:t>
            </a:r>
            <a:r>
              <a:rPr lang="cs-CZ" sz="1400" dirty="0"/>
              <a:t> </a:t>
            </a:r>
            <a:r>
              <a:rPr lang="cs-CZ" sz="1400" dirty="0" err="1"/>
              <a:t>for</a:t>
            </a:r>
            <a:r>
              <a:rPr lang="cs-CZ" sz="1400" dirty="0"/>
              <a:t> </a:t>
            </a:r>
            <a:r>
              <a:rPr lang="en-US" sz="1400" dirty="0"/>
              <a:t>out of court restructuring </a:t>
            </a:r>
            <a:endParaRPr lang="cs-CZ" sz="1400" dirty="0"/>
          </a:p>
          <a:p>
            <a:pPr marL="0" indent="0">
              <a:spcBef>
                <a:spcPts val="400"/>
              </a:spcBef>
              <a:spcAft>
                <a:spcPts val="400"/>
              </a:spcAft>
              <a:buNone/>
            </a:pPr>
            <a:r>
              <a:rPr lang="cs-CZ" sz="1400" dirty="0"/>
              <a:t>- </a:t>
            </a:r>
            <a:r>
              <a:rPr lang="cs-CZ" sz="1400" dirty="0" err="1"/>
              <a:t>Private</a:t>
            </a:r>
            <a:r>
              <a:rPr lang="cs-CZ" sz="1400" dirty="0"/>
              <a:t> </a:t>
            </a:r>
            <a:r>
              <a:rPr lang="cs-CZ" sz="1400" dirty="0" err="1"/>
              <a:t>bankruptcy</a:t>
            </a:r>
            <a:r>
              <a:rPr lang="cs-CZ" sz="1400" dirty="0"/>
              <a:t> – most </a:t>
            </a:r>
            <a:r>
              <a:rPr lang="cs-CZ" sz="1400" dirty="0" err="1"/>
              <a:t>frequent</a:t>
            </a:r>
            <a:r>
              <a:rPr lang="cs-CZ" sz="1400" dirty="0"/>
              <a:t> </a:t>
            </a:r>
          </a:p>
          <a:p>
            <a:pPr>
              <a:spcBef>
                <a:spcPts val="400"/>
              </a:spcBef>
              <a:spcAft>
                <a:spcPts val="400"/>
              </a:spcAft>
              <a:buFontTx/>
              <a:buChar char="-"/>
            </a:pPr>
            <a:endParaRPr lang="cs-CZ" sz="400" dirty="0"/>
          </a:p>
          <a:p>
            <a:pPr marL="0" lvl="0" indent="0">
              <a:spcBef>
                <a:spcPts val="400"/>
              </a:spcBef>
              <a:spcAft>
                <a:spcPts val="400"/>
              </a:spcAft>
              <a:buNone/>
            </a:pPr>
            <a:r>
              <a:rPr lang="en-US" sz="1400" b="1" dirty="0"/>
              <a:t>Bankruptcy by liquidation:</a:t>
            </a:r>
          </a:p>
          <a:p>
            <a:pPr marL="177800" lvl="0" indent="-177800">
              <a:spcBef>
                <a:spcPts val="400"/>
              </a:spcBef>
              <a:spcAft>
                <a:spcPts val="400"/>
              </a:spcAft>
              <a:buFont typeface="Wingdings" panose="05000000000000000000" pitchFamily="2" charset="2"/>
              <a:buChar char="Ø"/>
            </a:pPr>
            <a:r>
              <a:rPr lang="en-US" sz="1400" dirty="0"/>
              <a:t> extremely low recovery of claims (secured creditors in average </a:t>
            </a:r>
            <a:r>
              <a:rPr lang="en-US" sz="1400" dirty="0" err="1"/>
              <a:t>apporx</a:t>
            </a:r>
            <a:r>
              <a:rPr lang="en-US" sz="1400" dirty="0"/>
              <a:t>. 25 – 30% of claims, unsecured creditors less than 5% of claims)</a:t>
            </a:r>
          </a:p>
          <a:p>
            <a:pPr marL="177800" lvl="0" indent="-177800">
              <a:spcBef>
                <a:spcPts val="400"/>
              </a:spcBef>
              <a:spcAft>
                <a:spcPts val="400"/>
              </a:spcAft>
              <a:buFont typeface="Wingdings" panose="05000000000000000000" pitchFamily="2" charset="2"/>
              <a:buChar char="Ø"/>
            </a:pPr>
            <a:r>
              <a:rPr lang="en-US" sz="1400" dirty="0"/>
              <a:t>No recovery for creditors in approx. 50% of proceedings </a:t>
            </a:r>
          </a:p>
          <a:p>
            <a:pPr marL="177800" lvl="0" indent="-177800">
              <a:spcBef>
                <a:spcPts val="400"/>
              </a:spcBef>
              <a:spcAft>
                <a:spcPts val="400"/>
              </a:spcAft>
              <a:buFont typeface="Wingdings" panose="05000000000000000000" pitchFamily="2" charset="2"/>
              <a:buChar char="Ø"/>
            </a:pPr>
            <a:r>
              <a:rPr lang="en-US" sz="1400" dirty="0"/>
              <a:t>Average length of proceedings </a:t>
            </a:r>
            <a:r>
              <a:rPr lang="cs-CZ" sz="1400" dirty="0"/>
              <a:t>– 28 </a:t>
            </a:r>
            <a:r>
              <a:rPr lang="cs-CZ" sz="1400" dirty="0" err="1"/>
              <a:t>months</a:t>
            </a:r>
            <a:r>
              <a:rPr lang="cs-CZ" sz="1400" dirty="0"/>
              <a:t> (</a:t>
            </a:r>
            <a:r>
              <a:rPr lang="cs-CZ" sz="1400" dirty="0" err="1"/>
              <a:t>larger</a:t>
            </a:r>
            <a:r>
              <a:rPr lang="cs-CZ" sz="1400" dirty="0"/>
              <a:t> </a:t>
            </a:r>
            <a:r>
              <a:rPr lang="cs-CZ" sz="1400" dirty="0" err="1"/>
              <a:t>cases</a:t>
            </a:r>
            <a:r>
              <a:rPr lang="cs-CZ" sz="1400" dirty="0"/>
              <a:t> more </a:t>
            </a:r>
            <a:r>
              <a:rPr lang="cs-CZ" sz="1400" dirty="0" err="1"/>
              <a:t>than</a:t>
            </a:r>
            <a:r>
              <a:rPr lang="cs-CZ" sz="1400" dirty="0"/>
              <a:t> 60 </a:t>
            </a:r>
            <a:r>
              <a:rPr lang="cs-CZ" sz="1400" dirty="0" err="1"/>
              <a:t>months</a:t>
            </a:r>
            <a:r>
              <a:rPr lang="cs-CZ" sz="1400" dirty="0"/>
              <a:t>) </a:t>
            </a:r>
            <a:endParaRPr lang="en-US" sz="1400" dirty="0"/>
          </a:p>
          <a:p>
            <a:pPr marL="0" indent="0">
              <a:spcBef>
                <a:spcPts val="400"/>
              </a:spcBef>
              <a:spcAft>
                <a:spcPts val="400"/>
              </a:spcAft>
              <a:buNone/>
            </a:pPr>
            <a:endParaRPr lang="cs-CZ" sz="400" b="1" dirty="0"/>
          </a:p>
          <a:p>
            <a:pPr marL="0" indent="0">
              <a:spcBef>
                <a:spcPts val="400"/>
              </a:spcBef>
              <a:spcAft>
                <a:spcPts val="400"/>
              </a:spcAft>
              <a:buNone/>
            </a:pPr>
            <a:r>
              <a:rPr lang="en-US" sz="1400" b="1" dirty="0"/>
              <a:t>Bankruptcy by </a:t>
            </a:r>
            <a:r>
              <a:rPr lang="cs-CZ" sz="1400" b="1" dirty="0" err="1"/>
              <a:t>reorganization</a:t>
            </a:r>
            <a:r>
              <a:rPr lang="cs-CZ" sz="1400" b="1" dirty="0"/>
              <a:t> (</a:t>
            </a:r>
            <a:r>
              <a:rPr lang="cs-CZ" sz="1400" b="1" dirty="0" err="1"/>
              <a:t>restructuring</a:t>
            </a:r>
            <a:r>
              <a:rPr lang="cs-CZ" sz="1400" b="1" dirty="0"/>
              <a:t>)</a:t>
            </a:r>
            <a:r>
              <a:rPr lang="en-US" sz="1400" b="1" dirty="0"/>
              <a:t>:</a:t>
            </a:r>
            <a:endParaRPr lang="cs-CZ" sz="1400" b="1" dirty="0"/>
          </a:p>
          <a:p>
            <a:pPr marL="177800" lvl="0" indent="-177800">
              <a:spcBef>
                <a:spcPts val="400"/>
              </a:spcBef>
              <a:spcAft>
                <a:spcPts val="400"/>
              </a:spcAft>
              <a:buFont typeface="Wingdings" panose="05000000000000000000" pitchFamily="2" charset="2"/>
              <a:buChar char="Ø"/>
            </a:pPr>
            <a:r>
              <a:rPr lang="cs-CZ" sz="1400" dirty="0" err="1"/>
              <a:t>Limitations</a:t>
            </a:r>
            <a:r>
              <a:rPr lang="cs-CZ" sz="1400" dirty="0"/>
              <a:t>: </a:t>
            </a:r>
            <a:r>
              <a:rPr lang="cs-CZ" sz="1400" dirty="0" err="1"/>
              <a:t>for</a:t>
            </a:r>
            <a:r>
              <a:rPr lang="cs-CZ" sz="1400" dirty="0"/>
              <a:t> </a:t>
            </a:r>
            <a:r>
              <a:rPr lang="cs-CZ" sz="1400" dirty="0" err="1"/>
              <a:t>businesses</a:t>
            </a:r>
            <a:r>
              <a:rPr lang="cs-CZ" sz="1400" dirty="0"/>
              <a:t> </a:t>
            </a:r>
            <a:r>
              <a:rPr lang="cs-CZ" sz="1400" dirty="0" err="1"/>
              <a:t>only</a:t>
            </a:r>
            <a:r>
              <a:rPr lang="cs-CZ" sz="1400" dirty="0"/>
              <a:t>, </a:t>
            </a:r>
            <a:r>
              <a:rPr lang="cs-CZ" sz="1400" dirty="0" err="1"/>
              <a:t>net</a:t>
            </a:r>
            <a:r>
              <a:rPr lang="cs-CZ" sz="1400" dirty="0"/>
              <a:t> </a:t>
            </a:r>
            <a:r>
              <a:rPr lang="cs-CZ" sz="1400" dirty="0" err="1"/>
              <a:t>turnover</a:t>
            </a:r>
            <a:r>
              <a:rPr lang="cs-CZ" sz="1400" dirty="0"/>
              <a:t> </a:t>
            </a:r>
            <a:r>
              <a:rPr lang="cs-CZ" sz="1400" dirty="0" err="1"/>
              <a:t>of</a:t>
            </a:r>
            <a:r>
              <a:rPr lang="cs-CZ" sz="1400" dirty="0"/>
              <a:t> </a:t>
            </a:r>
            <a:r>
              <a:rPr lang="cs-CZ" sz="1400" dirty="0" err="1"/>
              <a:t>at</a:t>
            </a:r>
            <a:r>
              <a:rPr lang="cs-CZ" sz="1400" dirty="0"/>
              <a:t> least CZK 50m (</a:t>
            </a:r>
            <a:r>
              <a:rPr lang="cs-CZ" sz="1400" dirty="0" err="1"/>
              <a:t>approx</a:t>
            </a:r>
            <a:r>
              <a:rPr lang="cs-CZ" sz="1400" dirty="0"/>
              <a:t>. EUR 2m) </a:t>
            </a:r>
            <a:r>
              <a:rPr lang="cs-CZ" sz="1400" dirty="0" err="1"/>
              <a:t>or</a:t>
            </a:r>
            <a:r>
              <a:rPr lang="cs-CZ" sz="1400" dirty="0"/>
              <a:t> </a:t>
            </a:r>
            <a:r>
              <a:rPr lang="cs-CZ" sz="1400" dirty="0" err="1"/>
              <a:t>at</a:t>
            </a:r>
            <a:r>
              <a:rPr lang="cs-CZ" sz="1400" dirty="0"/>
              <a:t> least 50 </a:t>
            </a:r>
            <a:r>
              <a:rPr lang="cs-CZ" sz="1400" dirty="0" err="1"/>
              <a:t>employees</a:t>
            </a:r>
            <a:endParaRPr lang="cs-CZ" sz="1400" dirty="0"/>
          </a:p>
          <a:p>
            <a:pPr marL="177800" lvl="0" indent="-177800">
              <a:spcBef>
                <a:spcPts val="400"/>
              </a:spcBef>
              <a:spcAft>
                <a:spcPts val="400"/>
              </a:spcAft>
              <a:buFont typeface="Wingdings" panose="05000000000000000000" pitchFamily="2" charset="2"/>
              <a:buChar char="Ø"/>
            </a:pPr>
            <a:r>
              <a:rPr lang="cs-CZ" sz="1400" dirty="0" err="1"/>
              <a:t>Pre-packed</a:t>
            </a:r>
            <a:r>
              <a:rPr lang="cs-CZ" sz="1400" dirty="0"/>
              <a:t> </a:t>
            </a:r>
            <a:r>
              <a:rPr lang="cs-CZ" sz="1400" dirty="0" err="1"/>
              <a:t>reorganization</a:t>
            </a:r>
            <a:r>
              <a:rPr lang="cs-CZ" sz="1400" dirty="0"/>
              <a:t>  </a:t>
            </a:r>
          </a:p>
          <a:p>
            <a:pPr marL="177800" indent="-177800">
              <a:spcBef>
                <a:spcPts val="400"/>
              </a:spcBef>
              <a:spcAft>
                <a:spcPts val="400"/>
              </a:spcAft>
              <a:buFont typeface="Wingdings" panose="05000000000000000000" pitchFamily="2" charset="2"/>
              <a:buChar char="Ø"/>
            </a:pPr>
            <a:endParaRPr lang="en-US" sz="1400" b="1" dirty="0"/>
          </a:p>
          <a:p>
            <a:pPr marL="177800" lvl="0" indent="-177800">
              <a:spcBef>
                <a:spcPts val="400"/>
              </a:spcBef>
              <a:spcAft>
                <a:spcPts val="400"/>
              </a:spcAft>
              <a:buFont typeface="Wingdings" panose="05000000000000000000" pitchFamily="2" charset="2"/>
              <a:buChar char="Ø"/>
            </a:pPr>
            <a:endParaRPr lang="cs-CZ" sz="1400" dirty="0"/>
          </a:p>
          <a:p>
            <a:pPr marL="177800" lvl="0" indent="-177800">
              <a:spcBef>
                <a:spcPts val="400"/>
              </a:spcBef>
              <a:spcAft>
                <a:spcPts val="400"/>
              </a:spcAft>
              <a:buFont typeface="Wingdings" panose="05000000000000000000" pitchFamily="2" charset="2"/>
              <a:buChar char="Ø"/>
            </a:pPr>
            <a:endParaRPr lang="cs-CZ" sz="1400" dirty="0"/>
          </a:p>
          <a:p>
            <a:pPr marL="177800" lvl="0" indent="-177800">
              <a:spcBef>
                <a:spcPts val="400"/>
              </a:spcBef>
              <a:spcAft>
                <a:spcPts val="400"/>
              </a:spcAft>
              <a:buFont typeface="Wingdings" panose="05000000000000000000" pitchFamily="2" charset="2"/>
              <a:buChar char="Ø"/>
            </a:pPr>
            <a:endParaRPr lang="cs-CZ" sz="1400" dirty="0"/>
          </a:p>
          <a:p>
            <a:pPr marL="177800" lvl="0" indent="-177800">
              <a:spcBef>
                <a:spcPts val="400"/>
              </a:spcBef>
              <a:spcAft>
                <a:spcPts val="400"/>
              </a:spcAft>
              <a:buFont typeface="Wingdings" panose="05000000000000000000" pitchFamily="2" charset="2"/>
              <a:buChar char="Ø"/>
            </a:pPr>
            <a:endParaRPr lang="cs-CZ" sz="1400" dirty="0"/>
          </a:p>
          <a:p>
            <a:pPr marL="177800" lvl="0" indent="-177800">
              <a:spcBef>
                <a:spcPts val="400"/>
              </a:spcBef>
              <a:spcAft>
                <a:spcPts val="400"/>
              </a:spcAft>
              <a:buFont typeface="Wingdings" panose="05000000000000000000" pitchFamily="2" charset="2"/>
              <a:buChar char="Ø"/>
            </a:pPr>
            <a:endParaRPr lang="en-GB" sz="1400" dirty="0"/>
          </a:p>
        </p:txBody>
      </p:sp>
    </p:spTree>
    <p:extLst>
      <p:ext uri="{BB962C8B-B14F-4D97-AF65-F5344CB8AC3E}">
        <p14:creationId xmlns:p14="http://schemas.microsoft.com/office/powerpoint/2010/main" val="26176677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429876"/>
          </a:xfrm>
        </p:spPr>
        <p:txBody>
          <a:bodyPr vert="horz" lIns="91440" tIns="45720" rIns="91440" bIns="45720" rtlCol="0" anchor="ctr">
            <a:normAutofit/>
          </a:bodyPr>
          <a:lstStyle/>
          <a:p>
            <a:pPr algn="l"/>
            <a:r>
              <a:rPr lang="en-GB" sz="2000" b="1" dirty="0"/>
              <a:t>Maximising value – </a:t>
            </a:r>
            <a:r>
              <a:rPr lang="cs-CZ" sz="2000" b="1" dirty="0"/>
              <a:t>Czech Republic</a:t>
            </a:r>
            <a:endParaRPr lang="en-GB" sz="2000" b="1" dirty="0"/>
          </a:p>
        </p:txBody>
      </p:sp>
      <p:sp>
        <p:nvSpPr>
          <p:cNvPr id="3" name="Inhaltsplatzhalter 2"/>
          <p:cNvSpPr>
            <a:spLocks noGrp="1"/>
          </p:cNvSpPr>
          <p:nvPr>
            <p:ph idx="1"/>
          </p:nvPr>
        </p:nvSpPr>
        <p:spPr>
          <a:xfrm>
            <a:off x="457200" y="1819886"/>
            <a:ext cx="8229600" cy="4760278"/>
          </a:xfrm>
        </p:spPr>
        <p:txBody>
          <a:bodyPr lIns="72000" rIns="72000">
            <a:spAutoFit/>
          </a:bodyPr>
          <a:lstStyle/>
          <a:p>
            <a:pPr marL="177800" indent="-177800">
              <a:spcBef>
                <a:spcPts val="400"/>
              </a:spcBef>
              <a:spcAft>
                <a:spcPts val="400"/>
              </a:spcAft>
              <a:buFont typeface="Wingdings" panose="05000000000000000000" pitchFamily="2" charset="2"/>
              <a:buChar char="Ø"/>
            </a:pPr>
            <a:r>
              <a:rPr lang="cs-CZ" sz="1400" b="1" u="sng" dirty="0" err="1"/>
              <a:t>Bankruptcy</a:t>
            </a:r>
            <a:r>
              <a:rPr lang="cs-CZ" sz="1400" b="1" u="sng" dirty="0"/>
              <a:t> by </a:t>
            </a:r>
            <a:r>
              <a:rPr lang="cs-CZ" sz="1400" b="1" u="sng" dirty="0" err="1"/>
              <a:t>liquidation</a:t>
            </a:r>
            <a:r>
              <a:rPr lang="cs-CZ" sz="1400" b="1" u="sng" dirty="0"/>
              <a:t>:</a:t>
            </a:r>
          </a:p>
          <a:p>
            <a:pPr marL="0" indent="0">
              <a:spcBef>
                <a:spcPts val="400"/>
              </a:spcBef>
              <a:spcAft>
                <a:spcPts val="400"/>
              </a:spcAft>
              <a:buNone/>
            </a:pPr>
            <a:r>
              <a:rPr lang="cs-CZ" sz="1400" b="1" dirty="0"/>
              <a:t>	2016: 			902</a:t>
            </a:r>
          </a:p>
          <a:p>
            <a:pPr marL="0" indent="0">
              <a:spcBef>
                <a:spcPts val="400"/>
              </a:spcBef>
              <a:spcAft>
                <a:spcPts val="400"/>
              </a:spcAft>
              <a:buNone/>
            </a:pPr>
            <a:r>
              <a:rPr lang="cs-CZ" sz="1400" b="1" dirty="0"/>
              <a:t>	2017:			783</a:t>
            </a:r>
          </a:p>
          <a:p>
            <a:pPr marL="0" indent="0">
              <a:spcBef>
                <a:spcPts val="400"/>
              </a:spcBef>
              <a:spcAft>
                <a:spcPts val="400"/>
              </a:spcAft>
              <a:buNone/>
            </a:pPr>
            <a:r>
              <a:rPr lang="cs-CZ" sz="1400" b="1" dirty="0"/>
              <a:t>	2018:			665</a:t>
            </a:r>
          </a:p>
          <a:p>
            <a:pPr marL="0" indent="0">
              <a:spcBef>
                <a:spcPts val="400"/>
              </a:spcBef>
              <a:spcAft>
                <a:spcPts val="400"/>
              </a:spcAft>
              <a:buNone/>
            </a:pPr>
            <a:r>
              <a:rPr lang="cs-CZ" sz="1400" b="1" dirty="0"/>
              <a:t>	01-04/2019		220</a:t>
            </a:r>
            <a:endParaRPr lang="en-US" sz="1400" b="1" dirty="0"/>
          </a:p>
          <a:p>
            <a:pPr marL="177800" indent="-177800">
              <a:spcBef>
                <a:spcPts val="400"/>
              </a:spcBef>
              <a:spcAft>
                <a:spcPts val="400"/>
              </a:spcAft>
              <a:buFont typeface="Wingdings" panose="05000000000000000000" pitchFamily="2" charset="2"/>
              <a:buChar char="Ø"/>
            </a:pPr>
            <a:r>
              <a:rPr lang="cs-CZ" sz="1400" b="1" u="sng" dirty="0" err="1"/>
              <a:t>Bankruptcy</a:t>
            </a:r>
            <a:r>
              <a:rPr lang="cs-CZ" sz="1400" b="1" u="sng" dirty="0"/>
              <a:t> by </a:t>
            </a:r>
            <a:r>
              <a:rPr lang="cs-CZ" sz="1400" b="1" u="sng" dirty="0" err="1"/>
              <a:t>reorganization</a:t>
            </a:r>
            <a:r>
              <a:rPr lang="cs-CZ" sz="1400" b="1" u="sng" dirty="0"/>
              <a:t>:</a:t>
            </a:r>
          </a:p>
          <a:p>
            <a:pPr marL="0" indent="0">
              <a:spcBef>
                <a:spcPts val="400"/>
              </a:spcBef>
              <a:spcAft>
                <a:spcPts val="400"/>
              </a:spcAft>
              <a:buNone/>
            </a:pPr>
            <a:r>
              <a:rPr lang="cs-CZ" sz="1400" b="1" dirty="0"/>
              <a:t>	2016: 			26</a:t>
            </a:r>
          </a:p>
          <a:p>
            <a:pPr marL="0" indent="0">
              <a:spcBef>
                <a:spcPts val="400"/>
              </a:spcBef>
              <a:spcAft>
                <a:spcPts val="400"/>
              </a:spcAft>
              <a:buNone/>
            </a:pPr>
            <a:r>
              <a:rPr lang="cs-CZ" sz="1400" b="1" dirty="0"/>
              <a:t>	2017:			17</a:t>
            </a:r>
          </a:p>
          <a:p>
            <a:pPr marL="0" indent="0">
              <a:spcBef>
                <a:spcPts val="400"/>
              </a:spcBef>
              <a:spcAft>
                <a:spcPts val="400"/>
              </a:spcAft>
              <a:buNone/>
            </a:pPr>
            <a:r>
              <a:rPr lang="cs-CZ" sz="1400" b="1" dirty="0"/>
              <a:t>	2018:			17</a:t>
            </a:r>
          </a:p>
          <a:p>
            <a:pPr marL="0" indent="0">
              <a:spcBef>
                <a:spcPts val="400"/>
              </a:spcBef>
              <a:spcAft>
                <a:spcPts val="400"/>
              </a:spcAft>
              <a:buNone/>
            </a:pPr>
            <a:r>
              <a:rPr lang="cs-CZ" sz="1400" b="1" dirty="0"/>
              <a:t>	01-04/2019		7</a:t>
            </a:r>
            <a:endParaRPr lang="en-US" sz="1400" b="1" dirty="0"/>
          </a:p>
          <a:p>
            <a:pPr marL="177800" lvl="0" indent="-177800">
              <a:spcBef>
                <a:spcPts val="400"/>
              </a:spcBef>
              <a:spcAft>
                <a:spcPts val="400"/>
              </a:spcAft>
              <a:buFont typeface="Wingdings" panose="05000000000000000000" pitchFamily="2" charset="2"/>
              <a:buChar char="Ø"/>
            </a:pPr>
            <a:endParaRPr lang="cs-CZ" sz="1400" dirty="0"/>
          </a:p>
          <a:p>
            <a:pPr marL="177800" lvl="0" indent="-177800">
              <a:spcBef>
                <a:spcPts val="400"/>
              </a:spcBef>
              <a:spcAft>
                <a:spcPts val="400"/>
              </a:spcAft>
              <a:buFont typeface="Wingdings" panose="05000000000000000000" pitchFamily="2" charset="2"/>
              <a:buChar char="Ø"/>
            </a:pPr>
            <a:endParaRPr lang="cs-CZ" sz="1400" dirty="0"/>
          </a:p>
          <a:p>
            <a:pPr marL="177800" lvl="0" indent="-177800">
              <a:spcBef>
                <a:spcPts val="400"/>
              </a:spcBef>
              <a:spcAft>
                <a:spcPts val="400"/>
              </a:spcAft>
              <a:buFont typeface="Wingdings" panose="05000000000000000000" pitchFamily="2" charset="2"/>
              <a:buChar char="Ø"/>
            </a:pPr>
            <a:endParaRPr lang="cs-CZ" sz="1400" dirty="0"/>
          </a:p>
          <a:p>
            <a:pPr marL="177800" lvl="0" indent="-177800">
              <a:spcBef>
                <a:spcPts val="400"/>
              </a:spcBef>
              <a:spcAft>
                <a:spcPts val="400"/>
              </a:spcAft>
              <a:buFont typeface="Wingdings" panose="05000000000000000000" pitchFamily="2" charset="2"/>
              <a:buChar char="Ø"/>
            </a:pPr>
            <a:endParaRPr lang="cs-CZ" sz="1400" dirty="0"/>
          </a:p>
          <a:p>
            <a:pPr marL="177800" lvl="0" indent="-177800">
              <a:spcBef>
                <a:spcPts val="400"/>
              </a:spcBef>
              <a:spcAft>
                <a:spcPts val="400"/>
              </a:spcAft>
              <a:buFont typeface="Wingdings" panose="05000000000000000000" pitchFamily="2" charset="2"/>
              <a:buChar char="Ø"/>
            </a:pPr>
            <a:endParaRPr lang="en-GB" sz="1400" dirty="0"/>
          </a:p>
        </p:txBody>
      </p:sp>
    </p:spTree>
    <p:extLst>
      <p:ext uri="{BB962C8B-B14F-4D97-AF65-F5344CB8AC3E}">
        <p14:creationId xmlns:p14="http://schemas.microsoft.com/office/powerpoint/2010/main" val="128444411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429876"/>
          </a:xfrm>
        </p:spPr>
        <p:txBody>
          <a:bodyPr vert="horz" lIns="91440" tIns="45720" rIns="91440" bIns="45720" rtlCol="0" anchor="ctr">
            <a:normAutofit/>
          </a:bodyPr>
          <a:lstStyle/>
          <a:p>
            <a:pPr algn="l"/>
            <a:r>
              <a:rPr lang="en-US" sz="2000" b="1" dirty="0" err="1"/>
              <a:t>Maximising</a:t>
            </a:r>
            <a:r>
              <a:rPr lang="en-US" sz="2000" b="1" dirty="0"/>
              <a:t> value – Czech Republic</a:t>
            </a:r>
          </a:p>
        </p:txBody>
      </p:sp>
      <p:sp>
        <p:nvSpPr>
          <p:cNvPr id="3" name="Inhaltsplatzhalter 2"/>
          <p:cNvSpPr>
            <a:spLocks noGrp="1"/>
          </p:cNvSpPr>
          <p:nvPr>
            <p:ph idx="1"/>
          </p:nvPr>
        </p:nvSpPr>
        <p:spPr>
          <a:xfrm>
            <a:off x="457200" y="1819886"/>
            <a:ext cx="8229600" cy="5581015"/>
          </a:xfrm>
        </p:spPr>
        <p:txBody>
          <a:bodyPr lIns="72000" rIns="72000">
            <a:spAutoFit/>
          </a:bodyPr>
          <a:lstStyle/>
          <a:p>
            <a:pPr marL="177800" indent="-177800">
              <a:spcBef>
                <a:spcPts val="400"/>
              </a:spcBef>
              <a:spcAft>
                <a:spcPts val="400"/>
              </a:spcAft>
              <a:buFont typeface="Wingdings" panose="05000000000000000000" pitchFamily="2" charset="2"/>
              <a:buChar char="Ø"/>
            </a:pPr>
            <a:r>
              <a:rPr lang="en-US" sz="1400" dirty="0"/>
              <a:t>conversion from reorganization to bankruptcy</a:t>
            </a:r>
          </a:p>
          <a:p>
            <a:pPr marL="177800" indent="-177800">
              <a:spcBef>
                <a:spcPts val="400"/>
              </a:spcBef>
              <a:spcAft>
                <a:spcPts val="400"/>
              </a:spcAft>
              <a:buFont typeface="Wingdings" panose="05000000000000000000" pitchFamily="2" charset="2"/>
              <a:buChar char="Ø"/>
            </a:pPr>
            <a:endParaRPr lang="en-US" sz="400" dirty="0"/>
          </a:p>
          <a:p>
            <a:pPr marL="177800" indent="-177800">
              <a:spcBef>
                <a:spcPts val="400"/>
              </a:spcBef>
              <a:spcAft>
                <a:spcPts val="400"/>
              </a:spcAft>
              <a:buFont typeface="Wingdings" panose="05000000000000000000" pitchFamily="2" charset="2"/>
              <a:buChar char="Ø"/>
            </a:pPr>
            <a:r>
              <a:rPr lang="en-US" sz="1400" dirty="0"/>
              <a:t>recovery: reorganization vs. liquidation</a:t>
            </a:r>
          </a:p>
          <a:p>
            <a:pPr marL="177800" indent="-177800">
              <a:spcBef>
                <a:spcPts val="400"/>
              </a:spcBef>
              <a:spcAft>
                <a:spcPts val="400"/>
              </a:spcAft>
              <a:buFont typeface="Wingdings" panose="05000000000000000000" pitchFamily="2" charset="2"/>
              <a:buChar char="Ø"/>
            </a:pPr>
            <a:endParaRPr lang="en-US" sz="400" dirty="0"/>
          </a:p>
          <a:p>
            <a:pPr marL="177800" indent="-177800">
              <a:spcBef>
                <a:spcPts val="400"/>
              </a:spcBef>
              <a:spcAft>
                <a:spcPts val="400"/>
              </a:spcAft>
              <a:buFont typeface="Wingdings" panose="05000000000000000000" pitchFamily="2" charset="2"/>
              <a:buChar char="Ø"/>
            </a:pPr>
            <a:r>
              <a:rPr lang="en-US" sz="1400" dirty="0"/>
              <a:t>pre-packed reorganization</a:t>
            </a:r>
          </a:p>
          <a:p>
            <a:pPr marL="177800" indent="-177800">
              <a:spcBef>
                <a:spcPts val="400"/>
              </a:spcBef>
              <a:spcAft>
                <a:spcPts val="400"/>
              </a:spcAft>
              <a:buFont typeface="Wingdings" panose="05000000000000000000" pitchFamily="2" charset="2"/>
              <a:buChar char="Ø"/>
            </a:pPr>
            <a:endParaRPr lang="en-US" sz="400" dirty="0"/>
          </a:p>
          <a:p>
            <a:pPr marL="177800" indent="-177800">
              <a:spcBef>
                <a:spcPts val="400"/>
              </a:spcBef>
              <a:spcAft>
                <a:spcPts val="400"/>
              </a:spcAft>
              <a:buFont typeface="Wingdings" panose="05000000000000000000" pitchFamily="2" charset="2"/>
              <a:buChar char="Ø"/>
            </a:pPr>
            <a:r>
              <a:rPr lang="en-US" sz="1400" dirty="0"/>
              <a:t>reorganization – debtor in possession</a:t>
            </a:r>
          </a:p>
          <a:p>
            <a:pPr marL="177800" indent="-177800">
              <a:spcBef>
                <a:spcPts val="400"/>
              </a:spcBef>
              <a:spcAft>
                <a:spcPts val="400"/>
              </a:spcAft>
              <a:buFont typeface="Wingdings" panose="05000000000000000000" pitchFamily="2" charset="2"/>
              <a:buChar char="Ø"/>
            </a:pPr>
            <a:endParaRPr lang="en-US" sz="400" dirty="0"/>
          </a:p>
          <a:p>
            <a:pPr marL="177800" indent="-177800">
              <a:spcBef>
                <a:spcPts val="400"/>
              </a:spcBef>
              <a:spcAft>
                <a:spcPts val="400"/>
              </a:spcAft>
              <a:buFont typeface="Wingdings" panose="05000000000000000000" pitchFamily="2" charset="2"/>
              <a:buChar char="Ø"/>
            </a:pPr>
            <a:r>
              <a:rPr lang="en-US" sz="1400" dirty="0"/>
              <a:t>restructuring methods</a:t>
            </a:r>
          </a:p>
          <a:p>
            <a:pPr marL="177800" indent="-177800">
              <a:spcBef>
                <a:spcPts val="400"/>
              </a:spcBef>
              <a:spcAft>
                <a:spcPts val="400"/>
              </a:spcAft>
              <a:buFont typeface="Wingdings" panose="05000000000000000000" pitchFamily="2" charset="2"/>
              <a:buChar char="Ø"/>
            </a:pPr>
            <a:endParaRPr lang="en-US" sz="400" dirty="0"/>
          </a:p>
          <a:p>
            <a:pPr marL="177800" indent="-177800">
              <a:spcBef>
                <a:spcPts val="400"/>
              </a:spcBef>
              <a:spcAft>
                <a:spcPts val="400"/>
              </a:spcAft>
              <a:buFont typeface="Wingdings" panose="05000000000000000000" pitchFamily="2" charset="2"/>
              <a:buChar char="Ø"/>
            </a:pPr>
            <a:r>
              <a:rPr lang="en-US" sz="1400" dirty="0"/>
              <a:t>out of court restructuring – contractual basis  vs. ring-fencing of liabilities</a:t>
            </a:r>
          </a:p>
          <a:p>
            <a:pPr marL="177800" indent="-177800">
              <a:spcBef>
                <a:spcPts val="400"/>
              </a:spcBef>
              <a:spcAft>
                <a:spcPts val="400"/>
              </a:spcAft>
              <a:buFont typeface="Wingdings" panose="05000000000000000000" pitchFamily="2" charset="2"/>
              <a:buChar char="Ø"/>
            </a:pPr>
            <a:endParaRPr lang="en-US" sz="400" dirty="0"/>
          </a:p>
          <a:p>
            <a:pPr marL="177800" indent="-177800">
              <a:spcBef>
                <a:spcPts val="400"/>
              </a:spcBef>
              <a:spcAft>
                <a:spcPts val="400"/>
              </a:spcAft>
              <a:buFont typeface="Wingdings" panose="05000000000000000000" pitchFamily="2" charset="2"/>
              <a:buChar char="Ø"/>
            </a:pPr>
            <a:r>
              <a:rPr lang="en-US" sz="1400" dirty="0"/>
              <a:t>bank practice</a:t>
            </a:r>
          </a:p>
          <a:p>
            <a:pPr marL="177800" indent="-177800">
              <a:spcBef>
                <a:spcPts val="400"/>
              </a:spcBef>
              <a:spcAft>
                <a:spcPts val="400"/>
              </a:spcAft>
              <a:buFont typeface="Wingdings" panose="05000000000000000000" pitchFamily="2" charset="2"/>
              <a:buChar char="Ø"/>
            </a:pPr>
            <a:endParaRPr lang="en-US" sz="1400" dirty="0"/>
          </a:p>
          <a:p>
            <a:pPr marL="177800" indent="-177800">
              <a:spcBef>
                <a:spcPts val="400"/>
              </a:spcBef>
              <a:spcAft>
                <a:spcPts val="400"/>
              </a:spcAft>
              <a:buFont typeface="Wingdings" panose="05000000000000000000" pitchFamily="2" charset="2"/>
              <a:buChar char="Ø"/>
            </a:pPr>
            <a:endParaRPr lang="en-US" sz="1400" dirty="0"/>
          </a:p>
          <a:p>
            <a:pPr marL="177800" lvl="0" indent="-177800">
              <a:spcBef>
                <a:spcPts val="400"/>
              </a:spcBef>
              <a:spcAft>
                <a:spcPts val="400"/>
              </a:spcAft>
              <a:buFont typeface="Wingdings" panose="05000000000000000000" pitchFamily="2" charset="2"/>
              <a:buChar char="Ø"/>
            </a:pPr>
            <a:endParaRPr lang="en-US" sz="1400" dirty="0"/>
          </a:p>
          <a:p>
            <a:pPr marL="177800" lvl="0" indent="-177800">
              <a:spcBef>
                <a:spcPts val="400"/>
              </a:spcBef>
              <a:spcAft>
                <a:spcPts val="400"/>
              </a:spcAft>
              <a:buFont typeface="Wingdings" panose="05000000000000000000" pitchFamily="2" charset="2"/>
              <a:buChar char="Ø"/>
            </a:pPr>
            <a:endParaRPr lang="en-US" sz="1400" dirty="0"/>
          </a:p>
          <a:p>
            <a:pPr marL="177800" lvl="0" indent="-177800">
              <a:spcBef>
                <a:spcPts val="400"/>
              </a:spcBef>
              <a:spcAft>
                <a:spcPts val="400"/>
              </a:spcAft>
              <a:buFont typeface="Wingdings" panose="05000000000000000000" pitchFamily="2" charset="2"/>
              <a:buChar char="Ø"/>
            </a:pPr>
            <a:endParaRPr lang="en-US" sz="1400" dirty="0"/>
          </a:p>
          <a:p>
            <a:pPr marL="177800" lvl="0" indent="-177800">
              <a:spcBef>
                <a:spcPts val="400"/>
              </a:spcBef>
              <a:spcAft>
                <a:spcPts val="400"/>
              </a:spcAft>
              <a:buFont typeface="Wingdings" panose="05000000000000000000" pitchFamily="2" charset="2"/>
              <a:buChar char="Ø"/>
            </a:pPr>
            <a:endParaRPr lang="en-US" sz="1400" dirty="0"/>
          </a:p>
          <a:p>
            <a:pPr marL="177800" lvl="0" indent="-177800">
              <a:spcBef>
                <a:spcPts val="400"/>
              </a:spcBef>
              <a:spcAft>
                <a:spcPts val="400"/>
              </a:spcAft>
              <a:buFont typeface="Wingdings" panose="05000000000000000000" pitchFamily="2" charset="2"/>
              <a:buChar char="Ø"/>
            </a:pPr>
            <a:endParaRPr lang="en-US" sz="1400" dirty="0"/>
          </a:p>
        </p:txBody>
      </p:sp>
    </p:spTree>
    <p:extLst>
      <p:ext uri="{BB962C8B-B14F-4D97-AF65-F5344CB8AC3E}">
        <p14:creationId xmlns:p14="http://schemas.microsoft.com/office/powerpoint/2010/main" val="192754135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240224" y="1703971"/>
            <a:ext cx="8655803" cy="1102519"/>
          </a:xfrm>
        </p:spPr>
        <p:txBody>
          <a:bodyPr>
            <a:noAutofit/>
          </a:bodyPr>
          <a:lstStyle/>
          <a:p>
            <a:r>
              <a:rPr lang="en-US" sz="3200" b="1" dirty="0"/>
              <a:t>Session 3: </a:t>
            </a:r>
            <a:br>
              <a:rPr lang="en-US" sz="3200" b="1" dirty="0"/>
            </a:br>
            <a:r>
              <a:rPr lang="en-US" sz="3200" b="1" dirty="0"/>
              <a:t> The use of technology in bankruptcy: </a:t>
            </a:r>
            <a:br>
              <a:rPr lang="en-US" sz="3200" b="1" dirty="0"/>
            </a:br>
            <a:r>
              <a:rPr lang="en-US" sz="3200" b="1" dirty="0"/>
              <a:t>Online auctions system</a:t>
            </a:r>
          </a:p>
        </p:txBody>
      </p:sp>
      <p:sp>
        <p:nvSpPr>
          <p:cNvPr id="3" name="Subtitle 2"/>
          <p:cNvSpPr>
            <a:spLocks noGrp="1"/>
          </p:cNvSpPr>
          <p:nvPr>
            <p:ph type="subTitle" idx="1"/>
          </p:nvPr>
        </p:nvSpPr>
        <p:spPr>
          <a:xfrm>
            <a:off x="240223" y="3369155"/>
            <a:ext cx="8655803" cy="1314450"/>
          </a:xfrm>
        </p:spPr>
        <p:txBody>
          <a:bodyPr rtlCol="0">
            <a:noAutofit/>
          </a:bodyPr>
          <a:lstStyle/>
          <a:p>
            <a:pPr>
              <a:defRPr/>
            </a:pPr>
            <a:r>
              <a:rPr lang="en-GB" sz="1800" b="1" i="1" dirty="0"/>
              <a:t>Moderator: </a:t>
            </a:r>
            <a:r>
              <a:rPr lang="en-GB" sz="1800" b="1" dirty="0"/>
              <a:t>Anto Kasak, Kasak &amp; </a:t>
            </a:r>
            <a:r>
              <a:rPr lang="en-GB" sz="1800" b="1" dirty="0" err="1"/>
              <a:t>Missik</a:t>
            </a:r>
            <a:r>
              <a:rPr lang="en-GB" sz="1800" b="1" dirty="0"/>
              <a:t>; Tartu University, Estonia </a:t>
            </a:r>
          </a:p>
          <a:p>
            <a:pPr>
              <a:defRPr/>
            </a:pPr>
            <a:r>
              <a:rPr lang="en-GB" sz="1800" b="1" dirty="0"/>
              <a:t>Ales </a:t>
            </a:r>
            <a:r>
              <a:rPr lang="en-GB" sz="1800" b="1" dirty="0" err="1"/>
              <a:t>Weiksler</a:t>
            </a:r>
            <a:r>
              <a:rPr lang="en-GB" sz="1800" b="1" dirty="0"/>
              <a:t>, </a:t>
            </a:r>
            <a:r>
              <a:rPr lang="en-GB" sz="1800" b="1" dirty="0" err="1"/>
              <a:t>NetBid</a:t>
            </a:r>
            <a:r>
              <a:rPr lang="en-GB" sz="1800" b="1" dirty="0"/>
              <a:t>, Slovenia</a:t>
            </a:r>
          </a:p>
          <a:p>
            <a:pPr>
              <a:defRPr/>
            </a:pPr>
            <a:r>
              <a:rPr lang="en-GB" sz="1800" b="1" dirty="0"/>
              <a:t>Peeter Viirsalu, TGS Baltic, Estonia</a:t>
            </a:r>
          </a:p>
          <a:p>
            <a:pPr>
              <a:defRPr/>
            </a:pPr>
            <a:r>
              <a:rPr lang="en-GB" sz="1800" b="1" dirty="0"/>
              <a:t>Marc André, Etude Marc André, France</a:t>
            </a:r>
            <a:endParaRPr lang="en-US" sz="1800" b="1" dirty="0"/>
          </a:p>
        </p:txBody>
      </p:sp>
    </p:spTree>
    <p:extLst>
      <p:ext uri="{BB962C8B-B14F-4D97-AF65-F5344CB8AC3E}">
        <p14:creationId xmlns:p14="http://schemas.microsoft.com/office/powerpoint/2010/main" val="79684844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470025"/>
          </a:xfrm>
        </p:spPr>
        <p:txBody>
          <a:bodyPr/>
          <a:lstStyle/>
          <a:p>
            <a:pPr eaLnBrk="1" hangingPunct="1"/>
            <a:r>
              <a:rPr lang="sl-SI" b="1" dirty="0">
                <a:solidFill>
                  <a:srgbClr val="0070C0"/>
                </a:solidFill>
              </a:rPr>
              <a:t>Online </a:t>
            </a:r>
            <a:r>
              <a:rPr lang="de-DE" b="1" dirty="0">
                <a:solidFill>
                  <a:srgbClr val="0070C0"/>
                </a:solidFill>
              </a:rPr>
              <a:t>A</a:t>
            </a:r>
            <a:r>
              <a:rPr lang="sl-SI" b="1" dirty="0">
                <a:solidFill>
                  <a:srgbClr val="0070C0"/>
                </a:solidFill>
              </a:rPr>
              <a:t>uction</a:t>
            </a:r>
            <a:r>
              <a:rPr lang="de-DE" b="1" dirty="0">
                <a:solidFill>
                  <a:srgbClr val="0070C0"/>
                </a:solidFill>
              </a:rPr>
              <a:t>s</a:t>
            </a:r>
            <a:br>
              <a:rPr lang="de-DE" b="1" dirty="0">
                <a:solidFill>
                  <a:srgbClr val="0070C0"/>
                </a:solidFill>
              </a:rPr>
            </a:br>
            <a:r>
              <a:rPr lang="de-DE" sz="3600" dirty="0">
                <a:solidFill>
                  <a:srgbClr val="0070C0"/>
                </a:solidFill>
              </a:rPr>
              <a:t>The </a:t>
            </a:r>
            <a:r>
              <a:rPr lang="de-DE" sz="3600" dirty="0" err="1">
                <a:solidFill>
                  <a:srgbClr val="0070C0"/>
                </a:solidFill>
              </a:rPr>
              <a:t>Globe</a:t>
            </a:r>
            <a:r>
              <a:rPr lang="de-DE" sz="3600" dirty="0">
                <a:solidFill>
                  <a:srgbClr val="0070C0"/>
                </a:solidFill>
              </a:rPr>
              <a:t> </a:t>
            </a:r>
            <a:r>
              <a:rPr lang="de-DE" sz="3600" dirty="0" err="1">
                <a:solidFill>
                  <a:srgbClr val="0070C0"/>
                </a:solidFill>
              </a:rPr>
              <a:t>is</a:t>
            </a:r>
            <a:r>
              <a:rPr lang="de-DE" sz="3600" dirty="0">
                <a:solidFill>
                  <a:srgbClr val="0070C0"/>
                </a:solidFill>
              </a:rPr>
              <a:t> </a:t>
            </a:r>
            <a:r>
              <a:rPr lang="de-DE" sz="3600" dirty="0" err="1">
                <a:solidFill>
                  <a:srgbClr val="0070C0"/>
                </a:solidFill>
              </a:rPr>
              <a:t>our</a:t>
            </a:r>
            <a:r>
              <a:rPr lang="de-DE" sz="3600" dirty="0">
                <a:solidFill>
                  <a:srgbClr val="0070C0"/>
                </a:solidFill>
              </a:rPr>
              <a:t> </a:t>
            </a:r>
            <a:r>
              <a:rPr lang="de-DE" sz="3600" dirty="0" err="1">
                <a:solidFill>
                  <a:srgbClr val="0070C0"/>
                </a:solidFill>
              </a:rPr>
              <a:t>marketplace</a:t>
            </a:r>
            <a:endParaRPr lang="en-US" sz="3600" dirty="0">
              <a:solidFill>
                <a:srgbClr val="0070C0"/>
              </a:solidFill>
              <a:latin typeface="Akzidenz Grotesk BE Ex"/>
            </a:endParaRPr>
          </a:p>
        </p:txBody>
      </p:sp>
      <p:sp>
        <p:nvSpPr>
          <p:cNvPr id="3" name="Subtitle 2"/>
          <p:cNvSpPr>
            <a:spLocks noGrp="1"/>
          </p:cNvSpPr>
          <p:nvPr>
            <p:ph type="subTitle" idx="1"/>
          </p:nvPr>
        </p:nvSpPr>
        <p:spPr>
          <a:xfrm>
            <a:off x="252413" y="2899322"/>
            <a:ext cx="8647112" cy="1752600"/>
          </a:xfrm>
        </p:spPr>
        <p:txBody>
          <a:bodyPr rtlCol="0">
            <a:noAutofit/>
          </a:bodyPr>
          <a:lstStyle/>
          <a:p>
            <a:pPr>
              <a:defRPr/>
            </a:pPr>
            <a:r>
              <a:rPr lang="sl-SI" sz="4400" b="1" dirty="0">
                <a:solidFill>
                  <a:srgbClr val="0070C0"/>
                </a:solidFill>
              </a:rPr>
              <a:t>Aleš Weiksler</a:t>
            </a:r>
            <a:br>
              <a:rPr lang="en-US" b="1" dirty="0">
                <a:latin typeface="Akzidenz Grotesk BE Ex"/>
              </a:rPr>
            </a:br>
            <a:r>
              <a:rPr lang="sl-SI" sz="3600" dirty="0">
                <a:solidFill>
                  <a:schemeClr val="tx1"/>
                </a:solidFill>
                <a:latin typeface="Akzidenz Grotesk BE Ex"/>
              </a:rPr>
              <a:t>Net Bid </a:t>
            </a:r>
            <a:r>
              <a:rPr lang="sl-SI" sz="3600" dirty="0">
                <a:solidFill>
                  <a:schemeClr val="tx1"/>
                </a:solidFill>
              </a:rPr>
              <a:t>Country manager Slovenia</a:t>
            </a:r>
            <a:endParaRPr lang="en-US" sz="3600" dirty="0">
              <a:solidFill>
                <a:schemeClr val="tx1"/>
              </a:solidFill>
              <a:latin typeface="Akzidenz Grotesk BE Ex"/>
            </a:endParaRPr>
          </a:p>
        </p:txBody>
      </p:sp>
    </p:spTree>
    <p:extLst>
      <p:ext uri="{BB962C8B-B14F-4D97-AF65-F5344CB8AC3E}">
        <p14:creationId xmlns:p14="http://schemas.microsoft.com/office/powerpoint/2010/main" val="10740080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8834" y="1456524"/>
            <a:ext cx="8229600" cy="2959747"/>
          </a:xfrm>
        </p:spPr>
        <p:txBody>
          <a:bodyPr>
            <a:normAutofit fontScale="25000" lnSpcReduction="20000"/>
          </a:bodyPr>
          <a:lstStyle/>
          <a:p>
            <a:pPr marL="0" indent="0">
              <a:buNone/>
            </a:pPr>
            <a:r>
              <a:rPr lang="sl-SI" altLang="de-DE" sz="6400" b="1" dirty="0">
                <a:solidFill>
                  <a:srgbClr val="0077CC"/>
                </a:solidFill>
                <a:latin typeface="Akzidenz Grotesk BE MdEx"/>
              </a:rPr>
              <a:t>Introduction</a:t>
            </a:r>
          </a:p>
          <a:p>
            <a:pPr marL="0" indent="0">
              <a:buNone/>
            </a:pPr>
            <a:endParaRPr lang="sl-SI" altLang="de-DE" sz="2200" dirty="0">
              <a:solidFill>
                <a:srgbClr val="0077CC"/>
              </a:solidFill>
            </a:endParaRPr>
          </a:p>
          <a:p>
            <a:pPr>
              <a:buSzPct val="110000"/>
              <a:buFont typeface="Wingdings" panose="05000000000000000000" pitchFamily="2" charset="2"/>
              <a:buChar char="§"/>
            </a:pPr>
            <a:r>
              <a:rPr lang="sl-SI" altLang="de-DE" sz="4800" dirty="0">
                <a:latin typeface="Akzidenz Grotesk BE Ex" pitchFamily="-33" charset="0"/>
              </a:rPr>
              <a:t>Working in online Auction business for more than 5 years</a:t>
            </a:r>
            <a:endParaRPr lang="en-GB" altLang="de-DE" sz="4800" dirty="0">
              <a:latin typeface="Akzidenz Grotesk BE Ex" pitchFamily="-33" charset="0"/>
            </a:endParaRPr>
          </a:p>
          <a:p>
            <a:pPr>
              <a:buSzPct val="110000"/>
              <a:buFont typeface="Wingdings" panose="05000000000000000000" pitchFamily="2" charset="2"/>
              <a:buChar char="§"/>
            </a:pPr>
            <a:endParaRPr lang="en-GB" altLang="de-DE" sz="4800" dirty="0">
              <a:latin typeface="Akzidenz Grotesk BE Ex" pitchFamily="-33" charset="0"/>
            </a:endParaRPr>
          </a:p>
          <a:p>
            <a:pPr>
              <a:buSzPct val="110000"/>
              <a:buFont typeface="Wingdings" panose="05000000000000000000" pitchFamily="2" charset="2"/>
              <a:buChar char="§"/>
            </a:pPr>
            <a:r>
              <a:rPr lang="sl-SI" altLang="de-DE" sz="4800" dirty="0">
                <a:latin typeface="Akzidenz Grotesk BE Ex" pitchFamily="-33" charset="0"/>
              </a:rPr>
              <a:t>Total expirience in financial sector of more than 15 years </a:t>
            </a:r>
            <a:endParaRPr lang="en-GB" altLang="de-DE" sz="4800" dirty="0">
              <a:latin typeface="Akzidenz Grotesk BE Ex" pitchFamily="-33" charset="0"/>
            </a:endParaRPr>
          </a:p>
          <a:p>
            <a:pPr>
              <a:buSzPct val="110000"/>
              <a:buFont typeface="Wingdings" panose="05000000000000000000" pitchFamily="2" charset="2"/>
              <a:buChar char="§"/>
            </a:pPr>
            <a:endParaRPr lang="en-GB" altLang="de-DE" sz="4800" dirty="0">
              <a:latin typeface="Akzidenz Grotesk BE Ex" pitchFamily="-33" charset="0"/>
            </a:endParaRPr>
          </a:p>
          <a:p>
            <a:pPr>
              <a:buSzPct val="110000"/>
              <a:buFont typeface="Wingdings" panose="05000000000000000000" pitchFamily="2" charset="2"/>
              <a:buChar char="§"/>
            </a:pPr>
            <a:r>
              <a:rPr lang="sl-SI" altLang="de-DE" sz="4800" dirty="0">
                <a:latin typeface="Akzidenz Grotesk BE Ex" pitchFamily="-33" charset="0"/>
              </a:rPr>
              <a:t>Responsible for ex Yugoslavian countries (Slovenia, Croatia, Serbia, Macedonia,...)</a:t>
            </a:r>
            <a:endParaRPr lang="en-GB" altLang="de-DE" sz="4800" dirty="0">
              <a:latin typeface="Akzidenz Grotesk BE Ex" pitchFamily="-33" charset="0"/>
            </a:endParaRPr>
          </a:p>
          <a:p>
            <a:pPr>
              <a:buSzPct val="110000"/>
              <a:buFont typeface="Wingdings" panose="05000000000000000000" pitchFamily="2" charset="2"/>
              <a:buChar char="§"/>
            </a:pPr>
            <a:endParaRPr lang="en-GB" altLang="de-DE" sz="4800" dirty="0">
              <a:latin typeface="Akzidenz Grotesk BE Ex" pitchFamily="-33" charset="0"/>
            </a:endParaRPr>
          </a:p>
          <a:p>
            <a:pPr>
              <a:buSzPct val="110000"/>
              <a:buFont typeface="Wingdings" panose="05000000000000000000" pitchFamily="2" charset="2"/>
              <a:buChar char="§"/>
            </a:pPr>
            <a:r>
              <a:rPr lang="en-GB" altLang="de-DE" sz="4800" dirty="0">
                <a:latin typeface="Akzidenz Grotesk BE Ex" pitchFamily="-33" charset="0"/>
              </a:rPr>
              <a:t>www.netbid.com is one of Europe’s leading internet platforms for the sale of used machinery, equipment and real estate</a:t>
            </a:r>
          </a:p>
          <a:p>
            <a:pPr>
              <a:buSzPct val="110000"/>
              <a:buFont typeface="Wingdings" panose="05000000000000000000" pitchFamily="2" charset="2"/>
              <a:buChar char="§"/>
            </a:pPr>
            <a:endParaRPr lang="en-GB" altLang="de-DE" sz="4800" dirty="0">
              <a:latin typeface="Akzidenz Grotesk BE Ex" pitchFamily="-33" charset="0"/>
            </a:endParaRPr>
          </a:p>
          <a:p>
            <a:pPr>
              <a:buSzPct val="110000"/>
              <a:buFont typeface="Wingdings" panose="05000000000000000000" pitchFamily="2" charset="2"/>
              <a:buChar char="§"/>
            </a:pPr>
            <a:r>
              <a:rPr lang="en-GB" altLang="de-DE" sz="4800" dirty="0">
                <a:latin typeface="Akzidenz Grotesk BE Ex" pitchFamily="-33" charset="0"/>
              </a:rPr>
              <a:t>Sworn and publicly appointed auctioneers and appraisers for machinery and industrial equipment</a:t>
            </a:r>
          </a:p>
          <a:p>
            <a:pPr>
              <a:buSzPct val="110000"/>
              <a:buFont typeface="Wingdings" panose="05000000000000000000" pitchFamily="2" charset="2"/>
              <a:buChar char="§"/>
            </a:pPr>
            <a:endParaRPr lang="en-GB" altLang="de-DE" sz="4800" dirty="0">
              <a:latin typeface="Akzidenz Grotesk BE Ex" pitchFamily="-33" charset="0"/>
            </a:endParaRPr>
          </a:p>
          <a:p>
            <a:pPr>
              <a:buSzPct val="110000"/>
              <a:buFont typeface="Wingdings" panose="05000000000000000000" pitchFamily="2" charset="2"/>
              <a:buChar char="§"/>
            </a:pPr>
            <a:r>
              <a:rPr lang="en-GB" altLang="de-DE" sz="4800" dirty="0">
                <a:latin typeface="Akzidenz Grotesk BE Ex" pitchFamily="-33" charset="0"/>
              </a:rPr>
              <a:t>Certified according to DIN EN ISO 9001:2015</a:t>
            </a:r>
          </a:p>
          <a:p>
            <a:pPr>
              <a:buSzPct val="110000"/>
              <a:buFont typeface="Wingdings" panose="05000000000000000000" pitchFamily="2" charset="2"/>
              <a:buChar char="§"/>
            </a:pPr>
            <a:endParaRPr lang="en-GB" altLang="de-DE" sz="4800" dirty="0">
              <a:latin typeface="Akzidenz Grotesk BE Ex" pitchFamily="-33" charset="0"/>
            </a:endParaRPr>
          </a:p>
          <a:p>
            <a:pPr>
              <a:buSzPct val="110000"/>
              <a:buFont typeface="Wingdings" panose="05000000000000000000" pitchFamily="2" charset="2"/>
              <a:buChar char="§"/>
            </a:pPr>
            <a:r>
              <a:rPr lang="en-GB" altLang="de-DE" sz="4800" dirty="0">
                <a:latin typeface="Akzidenz Grotesk BE Ex" pitchFamily="-33" charset="0"/>
              </a:rPr>
              <a:t>Database system for valuation trend analysis (volume per year approx. one billion euro)</a:t>
            </a:r>
          </a:p>
          <a:p>
            <a:pPr marL="0" indent="0">
              <a:buNone/>
            </a:pPr>
            <a:endParaRPr lang="sl-SI" altLang="de-DE" sz="2200" dirty="0">
              <a:solidFill>
                <a:srgbClr val="0077CC"/>
              </a:solidFill>
            </a:endParaRPr>
          </a:p>
          <a:p>
            <a:pPr marL="0" indent="0">
              <a:buNone/>
            </a:pPr>
            <a:endParaRPr lang="en-GB" altLang="de-DE" sz="2200" dirty="0">
              <a:solidFill>
                <a:srgbClr val="0077CC"/>
              </a:solidFill>
            </a:endParaRPr>
          </a:p>
        </p:txBody>
      </p:sp>
    </p:spTree>
    <p:extLst>
      <p:ext uri="{BB962C8B-B14F-4D97-AF65-F5344CB8AC3E}">
        <p14:creationId xmlns:p14="http://schemas.microsoft.com/office/powerpoint/2010/main" val="90665626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270318"/>
          </a:xfrm>
        </p:spPr>
        <p:txBody>
          <a:bodyPr>
            <a:normAutofit fontScale="90000"/>
          </a:bodyPr>
          <a:lstStyle/>
          <a:p>
            <a:pPr algn="l"/>
            <a:br>
              <a:rPr lang="sl-SI" altLang="de-DE" sz="1400" dirty="0">
                <a:solidFill>
                  <a:srgbClr val="0070C0"/>
                </a:solidFill>
              </a:rPr>
            </a:br>
            <a:br>
              <a:rPr lang="de-DE" altLang="de-DE" sz="1400" dirty="0">
                <a:solidFill>
                  <a:srgbClr val="0070C0"/>
                </a:solidFill>
              </a:rPr>
            </a:br>
            <a:r>
              <a:rPr lang="sl-SI" altLang="de-DE" sz="1800" b="1" dirty="0">
                <a:solidFill>
                  <a:srgbClr val="0070C0"/>
                </a:solidFill>
                <a:latin typeface="Akzidenz Grotesk BE MdEx"/>
                <a:cs typeface="Aharoni" panose="02010803020104030203" pitchFamily="2" charset="-79"/>
              </a:rPr>
              <a:t>Online </a:t>
            </a:r>
            <a:r>
              <a:rPr lang="de-DE" altLang="de-DE" sz="1800" b="1" dirty="0">
                <a:solidFill>
                  <a:srgbClr val="0070C0"/>
                </a:solidFill>
                <a:latin typeface="Akzidenz Grotesk BE MdEx"/>
                <a:cs typeface="Aharoni" panose="02010803020104030203" pitchFamily="2" charset="-79"/>
              </a:rPr>
              <a:t>A</a:t>
            </a:r>
            <a:r>
              <a:rPr lang="sl-SI" altLang="de-DE" sz="1800" b="1" dirty="0">
                <a:solidFill>
                  <a:srgbClr val="0070C0"/>
                </a:solidFill>
                <a:latin typeface="Akzidenz Grotesk BE MdEx"/>
                <a:cs typeface="Aharoni" panose="02010803020104030203" pitchFamily="2" charset="-79"/>
              </a:rPr>
              <a:t>uctions in Slovenia in 2014 &amp; </a:t>
            </a:r>
            <a:r>
              <a:rPr lang="de-DE" altLang="de-DE" sz="1800" b="1" dirty="0">
                <a:solidFill>
                  <a:srgbClr val="0070C0"/>
                </a:solidFill>
                <a:latin typeface="Akzidenz Grotesk BE MdEx"/>
                <a:cs typeface="Aharoni" panose="02010803020104030203" pitchFamily="2" charset="-79"/>
              </a:rPr>
              <a:t>T</a:t>
            </a:r>
            <a:r>
              <a:rPr lang="sl-SI" altLang="de-DE" sz="1800" b="1" dirty="0">
                <a:solidFill>
                  <a:srgbClr val="0070C0"/>
                </a:solidFill>
                <a:latin typeface="Akzidenz Grotesk BE MdEx"/>
                <a:cs typeface="Aharoni" panose="02010803020104030203" pitchFamily="2" charset="-79"/>
              </a:rPr>
              <a:t>oday</a:t>
            </a:r>
            <a:br>
              <a:rPr lang="de-DE" altLang="de-DE" sz="1400" dirty="0">
                <a:solidFill>
                  <a:srgbClr val="0070C0"/>
                </a:solidFill>
              </a:rPr>
            </a:br>
            <a:endParaRPr lang="de-DE" sz="1600" dirty="0"/>
          </a:p>
        </p:txBody>
      </p:sp>
      <p:sp>
        <p:nvSpPr>
          <p:cNvPr id="5" name="Rechteck 4"/>
          <p:cNvSpPr/>
          <p:nvPr/>
        </p:nvSpPr>
        <p:spPr>
          <a:xfrm>
            <a:off x="457200" y="1968634"/>
            <a:ext cx="8478371" cy="2169825"/>
          </a:xfrm>
          <a:prstGeom prst="rect">
            <a:avLst/>
          </a:prstGeom>
        </p:spPr>
        <p:txBody>
          <a:bodyPr wrap="square">
            <a:spAutoFit/>
          </a:bodyPr>
          <a:lstStyle/>
          <a:p>
            <a:pPr algn="just">
              <a:lnSpc>
                <a:spcPts val="1900"/>
              </a:lnSpc>
              <a:spcBef>
                <a:spcPts val="1200"/>
              </a:spcBef>
              <a:buClr>
                <a:srgbClr val="CBC394"/>
              </a:buClr>
              <a:buSzPct val="110000"/>
              <a:defRPr/>
            </a:pPr>
            <a:r>
              <a:rPr lang="en-US" altLang="de-DE" sz="1400" dirty="0">
                <a:solidFill>
                  <a:srgbClr val="0070C0"/>
                </a:solidFill>
                <a:latin typeface="Akzidenz Grotesk BE MdEx"/>
                <a:cs typeface="Aharoni" panose="02010803020104030203" pitchFamily="2" charset="-79"/>
              </a:rPr>
              <a:t>2014</a:t>
            </a:r>
          </a:p>
          <a:p>
            <a:pPr marL="171450" indent="-171450" algn="just">
              <a:lnSpc>
                <a:spcPts val="1900"/>
              </a:lnSpc>
              <a:spcBef>
                <a:spcPts val="1200"/>
              </a:spcBef>
              <a:buSzPct val="110000"/>
              <a:buFont typeface="Wingdings" panose="05000000000000000000" pitchFamily="2" charset="2"/>
              <a:buChar char="§"/>
              <a:defRPr/>
            </a:pPr>
            <a:r>
              <a:rPr lang="en-US" altLang="de-DE" sz="1200" dirty="0">
                <a:latin typeface="Akzidenz Grotesk BE MdEx"/>
              </a:rPr>
              <a:t>Legislation  was accepting hiring remarketing specialists in insolvency process, but there was no experience with it</a:t>
            </a:r>
          </a:p>
          <a:p>
            <a:pPr marL="171450" indent="-171450" algn="just">
              <a:lnSpc>
                <a:spcPts val="1900"/>
              </a:lnSpc>
              <a:spcBef>
                <a:spcPts val="1200"/>
              </a:spcBef>
              <a:buSzPct val="110000"/>
              <a:buFont typeface="Wingdings" panose="05000000000000000000" pitchFamily="2" charset="2"/>
              <a:buChar char="§"/>
              <a:defRPr/>
            </a:pPr>
            <a:r>
              <a:rPr lang="en-US" altLang="de-DE" sz="1200" dirty="0">
                <a:latin typeface="Akzidenz Grotesk BE MdEx"/>
              </a:rPr>
              <a:t>The insolvency administrators were open to online auctions from their side, but were also without experience and didn't   know the response from the court</a:t>
            </a:r>
          </a:p>
          <a:p>
            <a:pPr marL="171450" indent="-171450" algn="just">
              <a:lnSpc>
                <a:spcPts val="1900"/>
              </a:lnSpc>
              <a:spcBef>
                <a:spcPts val="1200"/>
              </a:spcBef>
              <a:buSzPct val="110000"/>
              <a:buFont typeface="Wingdings" panose="05000000000000000000" pitchFamily="2" charset="2"/>
              <a:buChar char="§"/>
              <a:defRPr/>
            </a:pPr>
            <a:r>
              <a:rPr lang="en-US" altLang="de-DE" sz="1200" dirty="0">
                <a:latin typeface="Akzidenz Grotesk BE MdEx"/>
              </a:rPr>
              <a:t>At annually meeting from insolvency administrators online auctioning was presented and got very positive response </a:t>
            </a:r>
          </a:p>
          <a:p>
            <a:pPr marL="171450" indent="-171450" algn="just">
              <a:lnSpc>
                <a:spcPts val="1900"/>
              </a:lnSpc>
              <a:spcBef>
                <a:spcPts val="1200"/>
              </a:spcBef>
              <a:buSzPct val="110000"/>
              <a:buFont typeface="Wingdings" panose="05000000000000000000" pitchFamily="2" charset="2"/>
              <a:buChar char="§"/>
              <a:defRPr/>
            </a:pPr>
            <a:r>
              <a:rPr lang="en-US" altLang="de-DE" sz="1200" dirty="0">
                <a:latin typeface="Akzidenz Grotesk BE MdEx"/>
              </a:rPr>
              <a:t>First  online auction for insolvency process was organized and successfully concluded</a:t>
            </a:r>
            <a:endParaRPr lang="en-US" altLang="de-DE" sz="1200" dirty="0">
              <a:latin typeface="Akzidenz Grotesk BE MdEx"/>
              <a:cs typeface="Aharoni" panose="02010803020104030203" pitchFamily="2" charset="-79"/>
            </a:endParaRPr>
          </a:p>
        </p:txBody>
      </p:sp>
    </p:spTree>
    <p:extLst>
      <p:ext uri="{BB962C8B-B14F-4D97-AF65-F5344CB8AC3E}">
        <p14:creationId xmlns:p14="http://schemas.microsoft.com/office/powerpoint/2010/main" val="60619158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228451"/>
          </a:xfrm>
        </p:spPr>
        <p:txBody>
          <a:bodyPr>
            <a:noAutofit/>
          </a:bodyPr>
          <a:lstStyle/>
          <a:p>
            <a:pPr algn="l"/>
            <a:br>
              <a:rPr lang="de-DE" altLang="de-DE" sz="1600" b="1" dirty="0">
                <a:solidFill>
                  <a:srgbClr val="0070C0"/>
                </a:solidFill>
                <a:latin typeface="Akzidenz Grotesk BE MdEx"/>
                <a:cs typeface="Aharoni" panose="02010803020104030203" pitchFamily="2" charset="-79"/>
              </a:rPr>
            </a:br>
            <a:r>
              <a:rPr lang="sl-SI" altLang="de-DE" sz="1600" b="1" dirty="0">
                <a:solidFill>
                  <a:srgbClr val="0070C0"/>
                </a:solidFill>
                <a:latin typeface="Akzidenz Grotesk BE MdEx"/>
                <a:cs typeface="Aharoni" panose="02010803020104030203" pitchFamily="2" charset="-79"/>
              </a:rPr>
              <a:t>Online </a:t>
            </a:r>
            <a:r>
              <a:rPr lang="de-DE" altLang="de-DE" sz="1600" b="1" dirty="0">
                <a:solidFill>
                  <a:srgbClr val="0070C0"/>
                </a:solidFill>
                <a:latin typeface="Akzidenz Grotesk BE MdEx"/>
                <a:cs typeface="Aharoni" panose="02010803020104030203" pitchFamily="2" charset="-79"/>
              </a:rPr>
              <a:t>A</a:t>
            </a:r>
            <a:r>
              <a:rPr lang="sl-SI" altLang="de-DE" sz="1600" b="1" dirty="0">
                <a:solidFill>
                  <a:srgbClr val="0070C0"/>
                </a:solidFill>
                <a:latin typeface="Akzidenz Grotesk BE MdEx"/>
                <a:cs typeface="Aharoni" panose="02010803020104030203" pitchFamily="2" charset="-79"/>
              </a:rPr>
              <a:t>uctions in Slovenia in 2014 &amp; </a:t>
            </a:r>
            <a:r>
              <a:rPr lang="de-DE" altLang="de-DE" sz="1600" b="1" dirty="0">
                <a:solidFill>
                  <a:srgbClr val="0070C0"/>
                </a:solidFill>
                <a:latin typeface="Akzidenz Grotesk BE MdEx"/>
                <a:cs typeface="Aharoni" panose="02010803020104030203" pitchFamily="2" charset="-79"/>
              </a:rPr>
              <a:t>T</a:t>
            </a:r>
            <a:r>
              <a:rPr lang="sl-SI" altLang="de-DE" sz="1600" b="1" dirty="0">
                <a:solidFill>
                  <a:srgbClr val="0070C0"/>
                </a:solidFill>
                <a:latin typeface="Akzidenz Grotesk BE MdEx"/>
                <a:cs typeface="Aharoni" panose="02010803020104030203" pitchFamily="2" charset="-79"/>
              </a:rPr>
              <a:t>oday</a:t>
            </a:r>
            <a:endParaRPr lang="de-DE" sz="1600" b="1" dirty="0">
              <a:latin typeface="Akzidenz Grotesk BE MdEx"/>
            </a:endParaRPr>
          </a:p>
        </p:txBody>
      </p:sp>
      <p:sp>
        <p:nvSpPr>
          <p:cNvPr id="3" name="Inhaltsplatzhalter 2"/>
          <p:cNvSpPr>
            <a:spLocks noGrp="1"/>
          </p:cNvSpPr>
          <p:nvPr>
            <p:ph idx="1"/>
          </p:nvPr>
        </p:nvSpPr>
        <p:spPr>
          <a:xfrm>
            <a:off x="460443" y="2056257"/>
            <a:ext cx="8229600" cy="2363516"/>
          </a:xfrm>
        </p:spPr>
        <p:txBody>
          <a:bodyPr/>
          <a:lstStyle/>
          <a:p>
            <a:pPr marL="0" indent="0" algn="just">
              <a:lnSpc>
                <a:spcPts val="1900"/>
              </a:lnSpc>
              <a:spcBef>
                <a:spcPts val="1200"/>
              </a:spcBef>
              <a:buSzPct val="110000"/>
              <a:buNone/>
              <a:defRPr/>
            </a:pPr>
            <a:r>
              <a:rPr lang="en-US" altLang="de-DE" sz="1400" dirty="0">
                <a:solidFill>
                  <a:srgbClr val="0070C0"/>
                </a:solidFill>
                <a:latin typeface="Akzidenz Grotesk BE MdEx"/>
                <a:cs typeface="Aharoni" panose="02010803020104030203" pitchFamily="2" charset="-79"/>
              </a:rPr>
              <a:t>Today</a:t>
            </a:r>
          </a:p>
          <a:p>
            <a:pPr marL="171450" indent="-171450" algn="just">
              <a:lnSpc>
                <a:spcPts val="1900"/>
              </a:lnSpc>
              <a:spcBef>
                <a:spcPts val="1200"/>
              </a:spcBef>
              <a:buSzPct val="110000"/>
              <a:buFont typeface="Wingdings" panose="05000000000000000000" pitchFamily="2" charset="2"/>
              <a:buChar char="§"/>
              <a:defRPr/>
            </a:pPr>
            <a:r>
              <a:rPr lang="en-US" altLang="de-DE" sz="1200" dirty="0">
                <a:latin typeface="Akzidenz Grotesk BE MdEx"/>
                <a:cs typeface="Aharoni" panose="02010803020104030203" pitchFamily="2" charset="-79"/>
              </a:rPr>
              <a:t>Online auctioning is common tool for selling insolvency goods</a:t>
            </a:r>
          </a:p>
          <a:p>
            <a:pPr marL="171450" indent="-171450" algn="just">
              <a:lnSpc>
                <a:spcPts val="1900"/>
              </a:lnSpc>
              <a:spcBef>
                <a:spcPts val="1200"/>
              </a:spcBef>
              <a:buSzPct val="110000"/>
              <a:buFont typeface="Wingdings" panose="05000000000000000000" pitchFamily="2" charset="2"/>
              <a:buChar char="§"/>
              <a:defRPr/>
            </a:pPr>
            <a:r>
              <a:rPr lang="en-US" altLang="de-DE" sz="1200" dirty="0">
                <a:latin typeface="Akzidenz Grotesk BE MdEx"/>
              </a:rPr>
              <a:t>Slovenia is part of global online auctioning market</a:t>
            </a:r>
          </a:p>
          <a:p>
            <a:pPr marL="171450" indent="-171450" algn="just">
              <a:lnSpc>
                <a:spcPts val="1900"/>
              </a:lnSpc>
              <a:spcBef>
                <a:spcPts val="1200"/>
              </a:spcBef>
              <a:buSzPct val="110000"/>
              <a:buFont typeface="Wingdings" panose="05000000000000000000" pitchFamily="2" charset="2"/>
              <a:buChar char="§"/>
              <a:defRPr/>
            </a:pPr>
            <a:r>
              <a:rPr lang="en-US" altLang="de-DE" sz="1200" dirty="0">
                <a:latin typeface="Akzidenz Grotesk BE MdEx"/>
              </a:rPr>
              <a:t>Very good cooperation between auction houses, insolvency administrators, debtors and court</a:t>
            </a:r>
          </a:p>
          <a:p>
            <a:pPr marL="171450" indent="-171450" algn="just">
              <a:lnSpc>
                <a:spcPts val="1900"/>
              </a:lnSpc>
              <a:spcBef>
                <a:spcPts val="1200"/>
              </a:spcBef>
              <a:buSzPct val="110000"/>
              <a:buFont typeface="Wingdings" panose="05000000000000000000" pitchFamily="2" charset="2"/>
              <a:buChar char="§"/>
              <a:defRPr/>
            </a:pPr>
            <a:r>
              <a:rPr lang="en-US" altLang="de-DE" sz="1200" dirty="0">
                <a:latin typeface="Akzidenz Grotesk BE MdEx"/>
              </a:rPr>
              <a:t>Good Fundaments to open other ex Yugoslavian markets</a:t>
            </a:r>
          </a:p>
          <a:p>
            <a:pPr marL="171450" indent="-171450" algn="just">
              <a:lnSpc>
                <a:spcPts val="1900"/>
              </a:lnSpc>
              <a:spcBef>
                <a:spcPts val="1200"/>
              </a:spcBef>
              <a:buSzPct val="110000"/>
              <a:buFont typeface="Wingdings" panose="05000000000000000000" pitchFamily="2" charset="2"/>
              <a:buChar char="§"/>
              <a:defRPr/>
            </a:pPr>
            <a:endParaRPr lang="sl-SI" altLang="de-DE" sz="1200" dirty="0">
              <a:latin typeface="Akzidenz Grotesk BE MdEx"/>
            </a:endParaRPr>
          </a:p>
          <a:p>
            <a:pPr marL="171450" indent="-171450" algn="just">
              <a:lnSpc>
                <a:spcPts val="1900"/>
              </a:lnSpc>
              <a:spcBef>
                <a:spcPts val="1200"/>
              </a:spcBef>
              <a:buSzPct val="110000"/>
              <a:buFont typeface="Wingdings" panose="05000000000000000000" pitchFamily="2" charset="2"/>
              <a:buChar char="§"/>
              <a:defRPr/>
            </a:pPr>
            <a:endParaRPr lang="de-DE" altLang="de-DE" sz="1200" dirty="0">
              <a:latin typeface="Akzidenz Grotesk BE MdEx"/>
            </a:endParaRPr>
          </a:p>
          <a:p>
            <a:pPr marL="171450" indent="-171450" algn="just">
              <a:lnSpc>
                <a:spcPts val="1900"/>
              </a:lnSpc>
              <a:spcBef>
                <a:spcPts val="1200"/>
              </a:spcBef>
              <a:buSzPct val="110000"/>
              <a:buFont typeface="Wingdings" panose="05000000000000000000" pitchFamily="2" charset="2"/>
              <a:buChar char="§"/>
              <a:defRPr/>
            </a:pPr>
            <a:endParaRPr lang="sl-SI" altLang="de-DE" sz="1200" dirty="0">
              <a:latin typeface="Akzidenz Grotesk BE MdEx"/>
            </a:endParaRPr>
          </a:p>
          <a:p>
            <a:endParaRPr lang="de-DE" dirty="0"/>
          </a:p>
        </p:txBody>
      </p:sp>
    </p:spTree>
    <p:extLst>
      <p:ext uri="{BB962C8B-B14F-4D97-AF65-F5344CB8AC3E}">
        <p14:creationId xmlns:p14="http://schemas.microsoft.com/office/powerpoint/2010/main" val="92585498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228451"/>
          </a:xfrm>
        </p:spPr>
        <p:txBody>
          <a:bodyPr>
            <a:noAutofit/>
          </a:bodyPr>
          <a:lstStyle/>
          <a:p>
            <a:pPr algn="l"/>
            <a:br>
              <a:rPr lang="de-DE" altLang="de-DE" sz="1600" b="1" dirty="0">
                <a:solidFill>
                  <a:srgbClr val="0077CC"/>
                </a:solidFill>
                <a:latin typeface="Akzidenz Grotesk BE Ex"/>
              </a:rPr>
            </a:br>
            <a:r>
              <a:rPr lang="sl-SI" altLang="de-DE" sz="1600" b="1" dirty="0">
                <a:solidFill>
                  <a:srgbClr val="0077CC"/>
                </a:solidFill>
                <a:latin typeface="Akzidenz Grotesk BE Ex"/>
              </a:rPr>
              <a:t>Advantages of online </a:t>
            </a:r>
            <a:r>
              <a:rPr lang="de-DE" altLang="de-DE" sz="1600" b="1" dirty="0" err="1">
                <a:solidFill>
                  <a:srgbClr val="0077CC"/>
                </a:solidFill>
                <a:latin typeface="Akzidenz Grotesk BE Ex"/>
              </a:rPr>
              <a:t>Auctions</a:t>
            </a:r>
            <a:r>
              <a:rPr lang="de-DE" altLang="de-DE" sz="1600" b="1" dirty="0">
                <a:solidFill>
                  <a:srgbClr val="0077CC"/>
                </a:solidFill>
                <a:latin typeface="Akzidenz Grotesk BE Ex"/>
              </a:rPr>
              <a:t> / Trading</a:t>
            </a:r>
            <a:endParaRPr lang="de-DE" sz="1600" b="1" dirty="0"/>
          </a:p>
        </p:txBody>
      </p:sp>
      <p:sp>
        <p:nvSpPr>
          <p:cNvPr id="4" name="Inhaltsplatzhalter 2"/>
          <p:cNvSpPr>
            <a:spLocks noGrp="1"/>
          </p:cNvSpPr>
          <p:nvPr>
            <p:ph idx="1"/>
          </p:nvPr>
        </p:nvSpPr>
        <p:spPr>
          <a:xfrm>
            <a:off x="457200" y="1926555"/>
            <a:ext cx="8229600" cy="2969700"/>
          </a:xfrm>
        </p:spPr>
        <p:txBody>
          <a:bodyPr>
            <a:normAutofit/>
          </a:bodyPr>
          <a:lstStyle/>
          <a:p>
            <a:pPr>
              <a:buFont typeface="Wingdings" panose="05000000000000000000" pitchFamily="2" charset="2"/>
              <a:buChar char="§"/>
            </a:pPr>
            <a:r>
              <a:rPr lang="en-US" sz="1200" dirty="0">
                <a:latin typeface="Akzidenz Grotesk BE Ex"/>
              </a:rPr>
              <a:t>Reach of remarketing (global market)</a:t>
            </a:r>
          </a:p>
          <a:p>
            <a:pPr>
              <a:buFont typeface="Wingdings" panose="05000000000000000000" pitchFamily="2" charset="2"/>
              <a:buChar char="§"/>
            </a:pPr>
            <a:r>
              <a:rPr lang="en-US" sz="1200" dirty="0">
                <a:latin typeface="Akzidenz Grotesk BE Ex"/>
              </a:rPr>
              <a:t>Transparency (you can see exact time and sum of every bid)</a:t>
            </a:r>
          </a:p>
          <a:p>
            <a:pPr>
              <a:buFont typeface="Wingdings" panose="05000000000000000000" pitchFamily="2" charset="2"/>
              <a:buChar char="§"/>
            </a:pPr>
            <a:r>
              <a:rPr lang="en-US" sz="1200" dirty="0">
                <a:latin typeface="Akzidenz Grotesk BE Ex"/>
              </a:rPr>
              <a:t>Costs (insolvency administrator has no costs, auction fee is on buyers side)</a:t>
            </a:r>
          </a:p>
          <a:p>
            <a:pPr>
              <a:buFont typeface="Wingdings" panose="05000000000000000000" pitchFamily="2" charset="2"/>
              <a:buChar char="§"/>
            </a:pPr>
            <a:r>
              <a:rPr lang="en-US" sz="1200" dirty="0">
                <a:latin typeface="Akzidenz Grotesk BE Ex"/>
              </a:rPr>
              <a:t>Additional </a:t>
            </a:r>
            <a:r>
              <a:rPr lang="sl-SI" sz="1200" dirty="0">
                <a:latin typeface="Akzidenz Grotesk BE Ex"/>
              </a:rPr>
              <a:t>costumer </a:t>
            </a:r>
            <a:r>
              <a:rPr lang="en-US" sz="1200" dirty="0">
                <a:latin typeface="Akzidenz Grotesk BE Ex"/>
              </a:rPr>
              <a:t>services (dismantling and transport if needed)</a:t>
            </a:r>
          </a:p>
          <a:p>
            <a:pPr>
              <a:buFont typeface="Wingdings" panose="05000000000000000000" pitchFamily="2" charset="2"/>
              <a:buChar char="§"/>
            </a:pPr>
            <a:r>
              <a:rPr lang="en-US" sz="1200" dirty="0">
                <a:latin typeface="Akzidenz Grotesk BE Ex"/>
              </a:rPr>
              <a:t>Sale specialists</a:t>
            </a:r>
          </a:p>
          <a:p>
            <a:pPr>
              <a:buFont typeface="Wingdings" panose="05000000000000000000" pitchFamily="2" charset="2"/>
              <a:buChar char="§"/>
            </a:pPr>
            <a:r>
              <a:rPr lang="en-US" sz="1200" dirty="0">
                <a:latin typeface="Akzidenz Grotesk BE Ex"/>
              </a:rPr>
              <a:t>Creating a competitive environment on auction platform</a:t>
            </a:r>
            <a:endParaRPr lang="sl-SI" sz="1200" dirty="0">
              <a:latin typeface="Akzidenz Grotesk BE Ex"/>
            </a:endParaRPr>
          </a:p>
          <a:p>
            <a:pPr>
              <a:buFont typeface="Wingdings" panose="05000000000000000000" pitchFamily="2" charset="2"/>
              <a:buChar char="§"/>
            </a:pPr>
            <a:r>
              <a:rPr lang="sl-SI" sz="1200" dirty="0">
                <a:latin typeface="Akzidenz Grotesk BE Ex"/>
              </a:rPr>
              <a:t>Adapting to local insolvency law </a:t>
            </a:r>
            <a:endParaRPr lang="de-DE" sz="1200" dirty="0">
              <a:latin typeface="Akzidenz Grotesk BE Ex"/>
            </a:endParaRPr>
          </a:p>
          <a:p>
            <a:pPr>
              <a:buFont typeface="Wingdings" panose="05000000000000000000" pitchFamily="2" charset="2"/>
              <a:buChar char="§"/>
            </a:pPr>
            <a:r>
              <a:rPr lang="sl-SI" sz="1200" dirty="0">
                <a:latin typeface="Akzidenz Grotesk BE Ex"/>
              </a:rPr>
              <a:t>Atracting forein investors for projects in Slovenia</a:t>
            </a:r>
          </a:p>
          <a:p>
            <a:pPr>
              <a:buFont typeface="Wingdings" panose="05000000000000000000" pitchFamily="2" charset="2"/>
              <a:buChar char="§"/>
            </a:pPr>
            <a:r>
              <a:rPr lang="sl-SI" sz="1200" dirty="0">
                <a:latin typeface="Akzidenz Grotesk BE Ex"/>
              </a:rPr>
              <a:t>Buyers can bid on computer and dont need to come to the location</a:t>
            </a:r>
          </a:p>
          <a:p>
            <a:pPr>
              <a:buFont typeface="Wingdings" panose="05000000000000000000" pitchFamily="2" charset="2"/>
              <a:buChar char="§"/>
            </a:pPr>
            <a:r>
              <a:rPr lang="sl-SI" sz="1200" dirty="0">
                <a:latin typeface="Akzidenz Grotesk BE Ex"/>
              </a:rPr>
              <a:t>Easy to follow (you see every position with pictures and data on the computer)</a:t>
            </a:r>
          </a:p>
          <a:p>
            <a:pPr>
              <a:buFont typeface="Wingdings" panose="05000000000000000000" pitchFamily="2" charset="2"/>
              <a:buChar char="§"/>
            </a:pPr>
            <a:r>
              <a:rPr lang="sl-SI" sz="1200" dirty="0">
                <a:latin typeface="Akzidenz Grotesk BE Ex"/>
              </a:rPr>
              <a:t>No hidden arrangments possible (every</a:t>
            </a:r>
            <a:r>
              <a:rPr lang="de-DE" sz="1200" dirty="0">
                <a:latin typeface="Akzidenz Grotesk BE Ex"/>
              </a:rPr>
              <a:t> </a:t>
            </a:r>
            <a:r>
              <a:rPr lang="sl-SI" sz="1200" dirty="0">
                <a:latin typeface="Akzidenz Grotesk BE Ex"/>
              </a:rPr>
              <a:t>costumer has his own nickname)</a:t>
            </a:r>
          </a:p>
          <a:p>
            <a:pPr marL="0" indent="0">
              <a:buNone/>
            </a:pPr>
            <a:endParaRPr lang="sl-SI" sz="1200" dirty="0">
              <a:latin typeface="Akzidenz Grotesk BE Ex"/>
            </a:endParaRPr>
          </a:p>
          <a:p>
            <a:endParaRPr lang="sl-SI" sz="1200" dirty="0">
              <a:latin typeface="Akzidenz Grotesk BE Ex"/>
            </a:endParaRPr>
          </a:p>
          <a:p>
            <a:endParaRPr lang="en-US" sz="1200" dirty="0">
              <a:latin typeface="Akzidenz Grotesk BE Ex"/>
            </a:endParaRPr>
          </a:p>
          <a:p>
            <a:endParaRPr lang="sl-SI" sz="1200" dirty="0">
              <a:latin typeface="Akzidenz Grotesk BE Ex"/>
            </a:endParaRPr>
          </a:p>
          <a:p>
            <a:endParaRPr lang="de-DE" sz="1200" dirty="0">
              <a:latin typeface="Akzidenz Grotesk BE Ex"/>
            </a:endParaRPr>
          </a:p>
        </p:txBody>
      </p:sp>
    </p:spTree>
    <p:extLst>
      <p:ext uri="{BB962C8B-B14F-4D97-AF65-F5344CB8AC3E}">
        <p14:creationId xmlns:p14="http://schemas.microsoft.com/office/powerpoint/2010/main" val="201627064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267361"/>
          </a:xfrm>
        </p:spPr>
        <p:txBody>
          <a:bodyPr>
            <a:noAutofit/>
          </a:bodyPr>
          <a:lstStyle/>
          <a:p>
            <a:pPr algn="l"/>
            <a:br>
              <a:rPr lang="de-DE" sz="1600" b="1" dirty="0">
                <a:solidFill>
                  <a:srgbClr val="0070C0"/>
                </a:solidFill>
                <a:latin typeface="Akzidenz Grotesk BE Ex"/>
              </a:rPr>
            </a:br>
            <a:r>
              <a:rPr lang="en-US" sz="1600" b="1" dirty="0">
                <a:solidFill>
                  <a:srgbClr val="0070C0"/>
                </a:solidFill>
                <a:latin typeface="Akzidenz Grotesk BE Ex"/>
              </a:rPr>
              <a:t>Online Auctions / Trading in Slovenia (from NetBid GmbH)</a:t>
            </a:r>
          </a:p>
        </p:txBody>
      </p:sp>
      <p:sp>
        <p:nvSpPr>
          <p:cNvPr id="3" name="Inhaltsplatzhalter 2"/>
          <p:cNvSpPr>
            <a:spLocks noGrp="1"/>
          </p:cNvSpPr>
          <p:nvPr>
            <p:ph idx="1"/>
          </p:nvPr>
        </p:nvSpPr>
        <p:spPr>
          <a:xfrm>
            <a:off x="447472" y="1861704"/>
            <a:ext cx="8229600" cy="2363516"/>
          </a:xfrm>
        </p:spPr>
        <p:txBody>
          <a:bodyPr>
            <a:normAutofit/>
          </a:bodyPr>
          <a:lstStyle/>
          <a:p>
            <a:pPr>
              <a:buFont typeface="Wingdings" panose="05000000000000000000" pitchFamily="2" charset="2"/>
              <a:buChar char="§"/>
            </a:pPr>
            <a:r>
              <a:rPr lang="en-US" sz="1200" dirty="0">
                <a:latin typeface="Akzidenz Grotesk BE MdEx"/>
              </a:rPr>
              <a:t>App. 40 online auctions concluded in Slovenia since 2014</a:t>
            </a:r>
          </a:p>
          <a:p>
            <a:pPr marL="0" indent="0">
              <a:buNone/>
            </a:pPr>
            <a:endParaRPr lang="en-US" sz="1200" dirty="0">
              <a:latin typeface="Akzidenz Grotesk BE MdEx"/>
            </a:endParaRPr>
          </a:p>
          <a:p>
            <a:pPr>
              <a:buFont typeface="Wingdings" panose="05000000000000000000" pitchFamily="2" charset="2"/>
              <a:buChar char="§"/>
            </a:pPr>
            <a:r>
              <a:rPr lang="en-US" sz="1200" dirty="0">
                <a:latin typeface="Akzidenz Grotesk BE MdEx"/>
              </a:rPr>
              <a:t>17 insolvency online auctions &amp; trading's concluded since 2014</a:t>
            </a:r>
          </a:p>
          <a:p>
            <a:pPr marL="0" indent="0">
              <a:buNone/>
            </a:pPr>
            <a:endParaRPr lang="en-US" sz="1200" dirty="0">
              <a:latin typeface="Akzidenz Grotesk BE MdEx"/>
            </a:endParaRPr>
          </a:p>
          <a:p>
            <a:pPr>
              <a:buFont typeface="Wingdings" panose="05000000000000000000" pitchFamily="2" charset="2"/>
              <a:buChar char="§"/>
            </a:pPr>
            <a:r>
              <a:rPr lang="en-US" sz="1200" dirty="0">
                <a:latin typeface="Akzidenz Grotesk BE MdEx"/>
              </a:rPr>
              <a:t>Over 20.000 overall bids on Slovenian projects</a:t>
            </a:r>
          </a:p>
          <a:p>
            <a:pPr marL="0" indent="0">
              <a:buNone/>
            </a:pPr>
            <a:endParaRPr lang="en-US" sz="1200" dirty="0">
              <a:latin typeface="Akzidenz Grotesk BE MdEx"/>
            </a:endParaRPr>
          </a:p>
          <a:p>
            <a:pPr>
              <a:buFont typeface="Wingdings" panose="05000000000000000000" pitchFamily="2" charset="2"/>
              <a:buChar char="§"/>
            </a:pPr>
            <a:r>
              <a:rPr lang="en-US" sz="1200" dirty="0">
                <a:latin typeface="Akzidenz Grotesk BE MdEx"/>
              </a:rPr>
              <a:t>Bidders coming from more than 60 countries</a:t>
            </a:r>
          </a:p>
          <a:p>
            <a:pPr>
              <a:buFont typeface="Wingdings" panose="05000000000000000000" pitchFamily="2" charset="2"/>
              <a:buChar char="§"/>
            </a:pPr>
            <a:endParaRPr lang="en-US" sz="1200" dirty="0">
              <a:latin typeface="Akzidenz Grotesk BE MdEx"/>
            </a:endParaRPr>
          </a:p>
          <a:p>
            <a:pPr>
              <a:buFont typeface="Wingdings" panose="05000000000000000000" pitchFamily="2" charset="2"/>
              <a:buChar char="§"/>
            </a:pPr>
            <a:r>
              <a:rPr lang="en-US" sz="1200" dirty="0">
                <a:latin typeface="Akzidenz Grotesk BE MdEx"/>
              </a:rPr>
              <a:t>Over 100 new jobs were open on our remarketing projects in Slovenia</a:t>
            </a:r>
          </a:p>
          <a:p>
            <a:pPr>
              <a:buFont typeface="Wingdings" panose="05000000000000000000" pitchFamily="2" charset="2"/>
              <a:buChar char="§"/>
            </a:pPr>
            <a:endParaRPr lang="en-US" sz="1200" dirty="0">
              <a:latin typeface="Akzidenz Grotesk BE MdEx"/>
            </a:endParaRPr>
          </a:p>
          <a:p>
            <a:pPr>
              <a:buFont typeface="Wingdings" panose="05000000000000000000" pitchFamily="2" charset="2"/>
              <a:buChar char="§"/>
            </a:pPr>
            <a:endParaRPr lang="en-US" sz="1200" dirty="0">
              <a:latin typeface="Akzidenz Grotesk BE MdEx"/>
            </a:endParaRPr>
          </a:p>
        </p:txBody>
      </p:sp>
    </p:spTree>
    <p:extLst>
      <p:ext uri="{BB962C8B-B14F-4D97-AF65-F5344CB8AC3E}">
        <p14:creationId xmlns:p14="http://schemas.microsoft.com/office/powerpoint/2010/main" val="165925030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254391"/>
          </a:xfrm>
        </p:spPr>
        <p:txBody>
          <a:bodyPr>
            <a:noAutofit/>
          </a:bodyPr>
          <a:lstStyle/>
          <a:p>
            <a:pPr algn="l"/>
            <a:r>
              <a:rPr lang="en-US" sz="1600" dirty="0">
                <a:solidFill>
                  <a:srgbClr val="0070C0"/>
                </a:solidFill>
                <a:latin typeface="Akzidenz Grotesk BE MdEx"/>
              </a:rPr>
              <a:t>Comparison with other SEE markets</a:t>
            </a:r>
          </a:p>
        </p:txBody>
      </p:sp>
      <p:sp>
        <p:nvSpPr>
          <p:cNvPr id="3" name="Inhaltsplatzhalter 2"/>
          <p:cNvSpPr>
            <a:spLocks noGrp="1"/>
          </p:cNvSpPr>
          <p:nvPr>
            <p:ph idx="1"/>
          </p:nvPr>
        </p:nvSpPr>
        <p:spPr>
          <a:xfrm>
            <a:off x="466928" y="1809823"/>
            <a:ext cx="8229600" cy="2363516"/>
          </a:xfrm>
        </p:spPr>
        <p:txBody>
          <a:bodyPr>
            <a:normAutofit/>
          </a:bodyPr>
          <a:lstStyle/>
          <a:p>
            <a:pPr>
              <a:buFont typeface="Wingdings" panose="05000000000000000000" pitchFamily="2" charset="2"/>
              <a:buChar char="§"/>
            </a:pPr>
            <a:r>
              <a:rPr lang="en-US" sz="1200" dirty="0">
                <a:latin typeface="Akzidenz Grotesk BE MdEx"/>
              </a:rPr>
              <a:t>From legislation point of view is Slovenia on the same level with other countries that allow online auctions in insolvency procedures</a:t>
            </a:r>
          </a:p>
          <a:p>
            <a:pPr>
              <a:buFont typeface="Wingdings" panose="05000000000000000000" pitchFamily="2" charset="2"/>
              <a:buChar char="§"/>
            </a:pPr>
            <a:r>
              <a:rPr lang="en-US" sz="1200" dirty="0">
                <a:latin typeface="Akzidenz Grotesk BE MdEx"/>
              </a:rPr>
              <a:t>Trough very good relationship between auction houses, debtors and insolvency administrators is Slovenia one of the more developed markets regarding using online auctions in insolvency</a:t>
            </a:r>
          </a:p>
          <a:p>
            <a:pPr>
              <a:buFont typeface="Wingdings" panose="05000000000000000000" pitchFamily="2" charset="2"/>
              <a:buChar char="§"/>
            </a:pPr>
            <a:r>
              <a:rPr lang="en-US" sz="1200" dirty="0">
                <a:latin typeface="Akzidenz Grotesk BE MdEx"/>
              </a:rPr>
              <a:t>In other ex Yugoslavian markets we use experience from Slovenia to start with online auctioning system </a:t>
            </a:r>
            <a:endParaRPr lang="sl-SI" sz="1200" dirty="0">
              <a:latin typeface="Akzidenz Grotesk BE MdEx"/>
            </a:endParaRPr>
          </a:p>
          <a:p>
            <a:pPr>
              <a:buFont typeface="Wingdings" panose="05000000000000000000" pitchFamily="2" charset="2"/>
              <a:buChar char="§"/>
            </a:pPr>
            <a:r>
              <a:rPr lang="sl-SI" sz="1200" dirty="0">
                <a:latin typeface="Akzidenz Grotesk BE MdEx"/>
              </a:rPr>
              <a:t>Using conections of NetBid network and strong cooperation with Austrian chamber of commerce it is easier to aproach and develop </a:t>
            </a:r>
            <a:r>
              <a:rPr lang="sl-SI" sz="1200">
                <a:latin typeface="Akzidenz Grotesk BE MdEx"/>
              </a:rPr>
              <a:t>new markets.</a:t>
            </a:r>
            <a:endParaRPr lang="sl-SI" sz="1200" dirty="0">
              <a:latin typeface="Akzidenz Grotesk BE MdEx"/>
            </a:endParaRPr>
          </a:p>
          <a:p>
            <a:pPr marL="0" indent="0">
              <a:buNone/>
            </a:pPr>
            <a:endParaRPr lang="en-US" sz="1200" dirty="0">
              <a:latin typeface="Akzidenz Grotesk BE MdEx"/>
            </a:endParaRPr>
          </a:p>
          <a:p>
            <a:pPr>
              <a:buFont typeface="Wingdings" panose="05000000000000000000" pitchFamily="2" charset="2"/>
              <a:buChar char="§"/>
            </a:pPr>
            <a:endParaRPr lang="en-US" sz="1200" dirty="0">
              <a:latin typeface="Akzidenz Grotesk BE MdEx"/>
            </a:endParaRPr>
          </a:p>
        </p:txBody>
      </p:sp>
      <p:pic>
        <p:nvPicPr>
          <p:cNvPr id="5" name="Grafik 4"/>
          <p:cNvPicPr>
            <a:picLocks noChangeAspect="1"/>
          </p:cNvPicPr>
          <p:nvPr/>
        </p:nvPicPr>
        <p:blipFill rotWithShape="1">
          <a:blip r:embed="rId2"/>
          <a:srcRect l="14341" t="25279" r="69690" b="38634"/>
          <a:stretch/>
        </p:blipFill>
        <p:spPr>
          <a:xfrm>
            <a:off x="6294474" y="3138782"/>
            <a:ext cx="2083981" cy="1547812"/>
          </a:xfrm>
          <a:prstGeom prst="rect">
            <a:avLst/>
          </a:prstGeom>
        </p:spPr>
      </p:pic>
    </p:spTree>
    <p:extLst>
      <p:ext uri="{BB962C8B-B14F-4D97-AF65-F5344CB8AC3E}">
        <p14:creationId xmlns:p14="http://schemas.microsoft.com/office/powerpoint/2010/main" val="178985843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202510"/>
          </a:xfrm>
        </p:spPr>
        <p:txBody>
          <a:bodyPr>
            <a:noAutofit/>
          </a:bodyPr>
          <a:lstStyle/>
          <a:p>
            <a:pPr algn="l"/>
            <a:br>
              <a:rPr lang="sl-SI" altLang="de-DE" sz="1600" dirty="0">
                <a:solidFill>
                  <a:srgbClr val="0077CC"/>
                </a:solidFill>
              </a:rPr>
            </a:br>
            <a:br>
              <a:rPr lang="sl-SI" altLang="de-DE" sz="1600" dirty="0">
                <a:solidFill>
                  <a:srgbClr val="0077CC"/>
                </a:solidFill>
              </a:rPr>
            </a:br>
            <a:r>
              <a:rPr lang="sl-SI" altLang="de-DE" sz="1600" b="1" dirty="0">
                <a:solidFill>
                  <a:srgbClr val="0077CC"/>
                </a:solidFill>
                <a:latin typeface="Akzidenz Grotesk BE Ex"/>
              </a:rPr>
              <a:t>Case study </a:t>
            </a:r>
            <a:r>
              <a:rPr lang="en-US" altLang="de-DE" sz="1600" b="1" dirty="0">
                <a:solidFill>
                  <a:srgbClr val="0077CC"/>
                </a:solidFill>
                <a:latin typeface="Akzidenz Grotesk BE Ex"/>
              </a:rPr>
              <a:t>Online Marketing </a:t>
            </a:r>
            <a:r>
              <a:rPr lang="sl-SI" altLang="de-DE" sz="1600" dirty="0">
                <a:solidFill>
                  <a:srgbClr val="0077CC"/>
                </a:solidFill>
              </a:rPr>
              <a:t>		</a:t>
            </a:r>
            <a:br>
              <a:rPr lang="sl-SI" altLang="de-DE" sz="1600" dirty="0">
                <a:solidFill>
                  <a:srgbClr val="0077CC"/>
                </a:solidFill>
              </a:rPr>
            </a:br>
            <a:r>
              <a:rPr lang="sl-SI" altLang="de-DE" sz="1600" dirty="0">
                <a:solidFill>
                  <a:srgbClr val="0077CC"/>
                </a:solidFill>
              </a:rPr>
              <a:t>			</a:t>
            </a:r>
            <a:r>
              <a:rPr lang="sl-SI" altLang="de-DE" sz="1200" dirty="0">
                <a:latin typeface="+mn-lt"/>
                <a:cs typeface="Aharoni" panose="02010803020104030203" pitchFamily="2" charset="-79"/>
              </a:rPr>
              <a:t>Auction platform</a:t>
            </a:r>
            <a:br>
              <a:rPr lang="de-DE" altLang="de-DE" sz="1600" dirty="0"/>
            </a:br>
            <a:endParaRPr lang="de-DE" sz="1600" dirty="0">
              <a:latin typeface="Akzidenz Grotesk BE Ex"/>
            </a:endParaRPr>
          </a:p>
        </p:txBody>
      </p:sp>
      <p:pic>
        <p:nvPicPr>
          <p:cNvPr id="4" name="Grafik 3"/>
          <p:cNvPicPr>
            <a:picLocks noChangeAspect="1"/>
          </p:cNvPicPr>
          <p:nvPr/>
        </p:nvPicPr>
        <p:blipFill>
          <a:blip r:embed="rId2"/>
          <a:stretch>
            <a:fillRect/>
          </a:stretch>
        </p:blipFill>
        <p:spPr>
          <a:xfrm>
            <a:off x="861613" y="1794677"/>
            <a:ext cx="7536599" cy="3052734"/>
          </a:xfrm>
          <a:prstGeom prst="rect">
            <a:avLst/>
          </a:prstGeom>
        </p:spPr>
      </p:pic>
      <p:sp>
        <p:nvSpPr>
          <p:cNvPr id="5" name="Textfeld 9"/>
          <p:cNvSpPr txBox="1">
            <a:spLocks noChangeArrowheads="1"/>
          </p:cNvSpPr>
          <p:nvPr/>
        </p:nvSpPr>
        <p:spPr bwMode="auto">
          <a:xfrm>
            <a:off x="5882801" y="1472282"/>
            <a:ext cx="26654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kzidenz Grotesk BE MdEx" pitchFamily="-33" charset="0"/>
                <a:ea typeface="MS PGothic" panose="020B0600070205080204" pitchFamily="34" charset="-128"/>
              </a:defRPr>
            </a:lvl1pPr>
            <a:lvl2pPr marL="742950" indent="-285750">
              <a:defRPr sz="2400">
                <a:solidFill>
                  <a:schemeClr val="tx1"/>
                </a:solidFill>
                <a:latin typeface="Akzidenz Grotesk BE MdEx" pitchFamily="-33" charset="0"/>
                <a:ea typeface="MS PGothic" panose="020B0600070205080204" pitchFamily="34" charset="-128"/>
              </a:defRPr>
            </a:lvl2pPr>
            <a:lvl3pPr marL="1143000" indent="-228600">
              <a:defRPr sz="2400">
                <a:solidFill>
                  <a:schemeClr val="tx1"/>
                </a:solidFill>
                <a:latin typeface="Akzidenz Grotesk BE MdEx" pitchFamily="-33" charset="0"/>
                <a:ea typeface="MS PGothic" panose="020B0600070205080204" pitchFamily="34" charset="-128"/>
              </a:defRPr>
            </a:lvl3pPr>
            <a:lvl4pPr marL="1600200" indent="-228600">
              <a:defRPr sz="2400">
                <a:solidFill>
                  <a:schemeClr val="tx1"/>
                </a:solidFill>
                <a:latin typeface="Akzidenz Grotesk BE MdEx" pitchFamily="-33" charset="0"/>
                <a:ea typeface="MS PGothic" panose="020B0600070205080204" pitchFamily="34" charset="-128"/>
              </a:defRPr>
            </a:lvl4pPr>
            <a:lvl5pPr marL="2057400" indent="-228600">
              <a:defRPr sz="2400">
                <a:solidFill>
                  <a:schemeClr val="tx1"/>
                </a:solidFill>
                <a:latin typeface="Akzidenz Grotesk BE MdEx" pitchFamily="-33"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9pPr>
          </a:lstStyle>
          <a:p>
            <a:r>
              <a:rPr lang="de-DE" altLang="de-DE" sz="1200" dirty="0" err="1">
                <a:latin typeface="+mn-lt"/>
              </a:rPr>
              <a:t>Auction</a:t>
            </a:r>
            <a:r>
              <a:rPr lang="de-DE" altLang="de-DE" sz="1200" dirty="0">
                <a:latin typeface="+mn-lt"/>
              </a:rPr>
              <a:t> </a:t>
            </a:r>
            <a:r>
              <a:rPr lang="de-DE" altLang="de-DE" sz="1200" dirty="0" err="1">
                <a:latin typeface="+mn-lt"/>
              </a:rPr>
              <a:t>diary</a:t>
            </a:r>
            <a:endParaRPr lang="de-DE" altLang="de-DE" sz="1200" dirty="0">
              <a:latin typeface="+mn-lt"/>
            </a:endParaRPr>
          </a:p>
        </p:txBody>
      </p:sp>
    </p:spTree>
    <p:extLst>
      <p:ext uri="{BB962C8B-B14F-4D97-AF65-F5344CB8AC3E}">
        <p14:creationId xmlns:p14="http://schemas.microsoft.com/office/powerpoint/2010/main" val="169442553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260876"/>
          </a:xfrm>
        </p:spPr>
        <p:txBody>
          <a:bodyPr>
            <a:noAutofit/>
          </a:bodyPr>
          <a:lstStyle/>
          <a:p>
            <a:pPr algn="l"/>
            <a:r>
              <a:rPr lang="sl-SI" altLang="de-DE" sz="1600" b="1" dirty="0">
                <a:solidFill>
                  <a:srgbClr val="0077CC"/>
                </a:solidFill>
                <a:latin typeface="Akzidenz Grotesk BE Ex"/>
              </a:rPr>
              <a:t>Case study </a:t>
            </a:r>
            <a:r>
              <a:rPr lang="en-US" altLang="de-DE" sz="1600" b="1" dirty="0">
                <a:solidFill>
                  <a:srgbClr val="0077CC"/>
                </a:solidFill>
                <a:latin typeface="Akzidenz Grotesk BE Ex"/>
              </a:rPr>
              <a:t>Online Marketing</a:t>
            </a:r>
            <a:endParaRPr lang="de-DE" sz="1600" b="1" dirty="0">
              <a:latin typeface="Akzidenz Grotesk BE Ex"/>
            </a:endParaRPr>
          </a:p>
        </p:txBody>
      </p:sp>
      <p:pic>
        <p:nvPicPr>
          <p:cNvPr id="6" name="Grafik 5"/>
          <p:cNvPicPr>
            <a:picLocks noChangeAspect="1"/>
          </p:cNvPicPr>
          <p:nvPr/>
        </p:nvPicPr>
        <p:blipFill>
          <a:blip r:embed="rId2"/>
          <a:stretch>
            <a:fillRect/>
          </a:stretch>
        </p:blipFill>
        <p:spPr>
          <a:xfrm>
            <a:off x="1202987" y="1826707"/>
            <a:ext cx="6738026" cy="3211933"/>
          </a:xfrm>
          <a:prstGeom prst="rect">
            <a:avLst/>
          </a:prstGeom>
        </p:spPr>
      </p:pic>
      <p:sp>
        <p:nvSpPr>
          <p:cNvPr id="7" name="Textfeld 1"/>
          <p:cNvSpPr txBox="1">
            <a:spLocks noChangeArrowheads="1"/>
          </p:cNvSpPr>
          <p:nvPr/>
        </p:nvSpPr>
        <p:spPr bwMode="auto">
          <a:xfrm>
            <a:off x="3972127" y="1536970"/>
            <a:ext cx="26638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kzidenz Grotesk BE MdEx" pitchFamily="-33" charset="0"/>
                <a:ea typeface="MS PGothic" panose="020B0600070205080204" pitchFamily="34" charset="-128"/>
              </a:defRPr>
            </a:lvl1pPr>
            <a:lvl2pPr marL="742950" indent="-285750">
              <a:defRPr sz="2400">
                <a:solidFill>
                  <a:schemeClr val="tx1"/>
                </a:solidFill>
                <a:latin typeface="Akzidenz Grotesk BE MdEx" pitchFamily="-33" charset="0"/>
                <a:ea typeface="MS PGothic" panose="020B0600070205080204" pitchFamily="34" charset="-128"/>
              </a:defRPr>
            </a:lvl2pPr>
            <a:lvl3pPr marL="1143000" indent="-228600">
              <a:defRPr sz="2400">
                <a:solidFill>
                  <a:schemeClr val="tx1"/>
                </a:solidFill>
                <a:latin typeface="Akzidenz Grotesk BE MdEx" pitchFamily="-33" charset="0"/>
                <a:ea typeface="MS PGothic" panose="020B0600070205080204" pitchFamily="34" charset="-128"/>
              </a:defRPr>
            </a:lvl3pPr>
            <a:lvl4pPr marL="1600200" indent="-228600">
              <a:defRPr sz="2400">
                <a:solidFill>
                  <a:schemeClr val="tx1"/>
                </a:solidFill>
                <a:latin typeface="Akzidenz Grotesk BE MdEx" pitchFamily="-33" charset="0"/>
                <a:ea typeface="MS PGothic" panose="020B0600070205080204" pitchFamily="34" charset="-128"/>
              </a:defRPr>
            </a:lvl4pPr>
            <a:lvl5pPr marL="2057400" indent="-228600">
              <a:defRPr sz="2400">
                <a:solidFill>
                  <a:schemeClr val="tx1"/>
                </a:solidFill>
                <a:latin typeface="Akzidenz Grotesk BE MdEx" pitchFamily="-33"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9pPr>
          </a:lstStyle>
          <a:p>
            <a:r>
              <a:rPr lang="de-DE" altLang="de-DE" sz="1200" dirty="0" err="1"/>
              <a:t>Auction</a:t>
            </a:r>
            <a:r>
              <a:rPr lang="de-DE" altLang="de-DE" sz="1200" dirty="0"/>
              <a:t> </a:t>
            </a:r>
            <a:r>
              <a:rPr lang="de-DE" altLang="de-DE" sz="1200" dirty="0" err="1"/>
              <a:t>overview</a:t>
            </a:r>
            <a:endParaRPr lang="de-DE" altLang="de-DE" sz="1200" dirty="0"/>
          </a:p>
        </p:txBody>
      </p:sp>
    </p:spTree>
    <p:extLst>
      <p:ext uri="{BB962C8B-B14F-4D97-AF65-F5344CB8AC3E}">
        <p14:creationId xmlns:p14="http://schemas.microsoft.com/office/powerpoint/2010/main" val="73517651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178599"/>
            <a:ext cx="8229600" cy="241421"/>
          </a:xfrm>
        </p:spPr>
        <p:txBody>
          <a:bodyPr>
            <a:noAutofit/>
          </a:bodyPr>
          <a:lstStyle/>
          <a:p>
            <a:pPr algn="l"/>
            <a:r>
              <a:rPr lang="sl-SI" altLang="de-DE" sz="1600" b="1" dirty="0">
                <a:solidFill>
                  <a:srgbClr val="0077CC"/>
                </a:solidFill>
                <a:latin typeface="Akzidenz Grotesk BE Ex"/>
              </a:rPr>
              <a:t>Case study </a:t>
            </a:r>
            <a:r>
              <a:rPr lang="en-US" altLang="de-DE" sz="1600" b="1" dirty="0">
                <a:solidFill>
                  <a:srgbClr val="0077CC"/>
                </a:solidFill>
                <a:latin typeface="Akzidenz Grotesk BE Ex"/>
              </a:rPr>
              <a:t>Online Marketing</a:t>
            </a:r>
            <a:endParaRPr lang="de-DE" sz="1600" b="1" dirty="0">
              <a:latin typeface="Akzidenz Grotesk BE Ex"/>
            </a:endParaRPr>
          </a:p>
        </p:txBody>
      </p:sp>
      <p:pic>
        <p:nvPicPr>
          <p:cNvPr id="6" name="Grafik 5"/>
          <p:cNvPicPr>
            <a:picLocks noChangeAspect="1"/>
          </p:cNvPicPr>
          <p:nvPr/>
        </p:nvPicPr>
        <p:blipFill>
          <a:blip r:embed="rId2"/>
          <a:stretch>
            <a:fillRect/>
          </a:stretch>
        </p:blipFill>
        <p:spPr>
          <a:xfrm>
            <a:off x="1345790" y="1627762"/>
            <a:ext cx="6452419" cy="3360086"/>
          </a:xfrm>
          <a:prstGeom prst="rect">
            <a:avLst/>
          </a:prstGeom>
        </p:spPr>
      </p:pic>
      <p:sp>
        <p:nvSpPr>
          <p:cNvPr id="7" name="Textfeld 8"/>
          <p:cNvSpPr txBox="1">
            <a:spLocks noChangeArrowheads="1"/>
          </p:cNvSpPr>
          <p:nvPr/>
        </p:nvSpPr>
        <p:spPr bwMode="auto">
          <a:xfrm>
            <a:off x="1345790" y="1396804"/>
            <a:ext cx="26638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kzidenz Grotesk BE MdEx" pitchFamily="-33" charset="0"/>
                <a:ea typeface="MS PGothic" panose="020B0600070205080204" pitchFamily="34" charset="-128"/>
              </a:defRPr>
            </a:lvl1pPr>
            <a:lvl2pPr marL="742950" indent="-285750">
              <a:defRPr sz="2400">
                <a:solidFill>
                  <a:schemeClr val="tx1"/>
                </a:solidFill>
                <a:latin typeface="Akzidenz Grotesk BE MdEx" pitchFamily="-33" charset="0"/>
                <a:ea typeface="MS PGothic" panose="020B0600070205080204" pitchFamily="34" charset="-128"/>
              </a:defRPr>
            </a:lvl2pPr>
            <a:lvl3pPr marL="1143000" indent="-228600">
              <a:defRPr sz="2400">
                <a:solidFill>
                  <a:schemeClr val="tx1"/>
                </a:solidFill>
                <a:latin typeface="Akzidenz Grotesk BE MdEx" pitchFamily="-33" charset="0"/>
                <a:ea typeface="MS PGothic" panose="020B0600070205080204" pitchFamily="34" charset="-128"/>
              </a:defRPr>
            </a:lvl3pPr>
            <a:lvl4pPr marL="1600200" indent="-228600">
              <a:defRPr sz="2400">
                <a:solidFill>
                  <a:schemeClr val="tx1"/>
                </a:solidFill>
                <a:latin typeface="Akzidenz Grotesk BE MdEx" pitchFamily="-33" charset="0"/>
                <a:ea typeface="MS PGothic" panose="020B0600070205080204" pitchFamily="34" charset="-128"/>
              </a:defRPr>
            </a:lvl4pPr>
            <a:lvl5pPr marL="2057400" indent="-228600">
              <a:defRPr sz="2400">
                <a:solidFill>
                  <a:schemeClr val="tx1"/>
                </a:solidFill>
                <a:latin typeface="Akzidenz Grotesk BE MdEx" pitchFamily="-33"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9pPr>
          </a:lstStyle>
          <a:p>
            <a:r>
              <a:rPr lang="de-DE" altLang="de-DE" sz="1000" dirty="0" err="1"/>
              <a:t>Product</a:t>
            </a:r>
            <a:r>
              <a:rPr lang="de-DE" altLang="de-DE" sz="1000" dirty="0"/>
              <a:t> </a:t>
            </a:r>
            <a:r>
              <a:rPr lang="de-DE" altLang="de-DE" sz="1000" dirty="0" err="1"/>
              <a:t>description</a:t>
            </a:r>
            <a:endParaRPr lang="de-DE" altLang="de-DE" sz="1000" dirty="0"/>
          </a:p>
        </p:txBody>
      </p:sp>
      <p:sp>
        <p:nvSpPr>
          <p:cNvPr id="8" name="Textfeld 9"/>
          <p:cNvSpPr txBox="1">
            <a:spLocks noChangeArrowheads="1"/>
          </p:cNvSpPr>
          <p:nvPr/>
        </p:nvSpPr>
        <p:spPr bwMode="auto">
          <a:xfrm>
            <a:off x="5535173" y="1399203"/>
            <a:ext cx="266382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kzidenz Grotesk BE MdEx" pitchFamily="-33" charset="0"/>
                <a:ea typeface="MS PGothic" panose="020B0600070205080204" pitchFamily="34" charset="-128"/>
              </a:defRPr>
            </a:lvl1pPr>
            <a:lvl2pPr marL="742950" indent="-285750">
              <a:defRPr sz="2400">
                <a:solidFill>
                  <a:schemeClr val="tx1"/>
                </a:solidFill>
                <a:latin typeface="Akzidenz Grotesk BE MdEx" pitchFamily="-33" charset="0"/>
                <a:ea typeface="MS PGothic" panose="020B0600070205080204" pitchFamily="34" charset="-128"/>
              </a:defRPr>
            </a:lvl2pPr>
            <a:lvl3pPr marL="1143000" indent="-228600">
              <a:defRPr sz="2400">
                <a:solidFill>
                  <a:schemeClr val="tx1"/>
                </a:solidFill>
                <a:latin typeface="Akzidenz Grotesk BE MdEx" pitchFamily="-33" charset="0"/>
                <a:ea typeface="MS PGothic" panose="020B0600070205080204" pitchFamily="34" charset="-128"/>
              </a:defRPr>
            </a:lvl3pPr>
            <a:lvl4pPr marL="1600200" indent="-228600">
              <a:defRPr sz="2400">
                <a:solidFill>
                  <a:schemeClr val="tx1"/>
                </a:solidFill>
                <a:latin typeface="Akzidenz Grotesk BE MdEx" pitchFamily="-33" charset="0"/>
                <a:ea typeface="MS PGothic" panose="020B0600070205080204" pitchFamily="34" charset="-128"/>
              </a:defRPr>
            </a:lvl4pPr>
            <a:lvl5pPr marL="2057400" indent="-228600">
              <a:defRPr sz="2400">
                <a:solidFill>
                  <a:schemeClr val="tx1"/>
                </a:solidFill>
                <a:latin typeface="Akzidenz Grotesk BE MdEx" pitchFamily="-33"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kzidenz Grotesk BE MdEx" pitchFamily="-33" charset="0"/>
                <a:ea typeface="MS PGothic" panose="020B0600070205080204" pitchFamily="34" charset="-128"/>
              </a:defRPr>
            </a:lvl9pPr>
          </a:lstStyle>
          <a:p>
            <a:r>
              <a:rPr lang="de-DE" altLang="de-DE" sz="1000" dirty="0" err="1"/>
              <a:t>Bidding</a:t>
            </a:r>
            <a:r>
              <a:rPr lang="de-DE" altLang="de-DE" sz="1000" dirty="0"/>
              <a:t> </a:t>
            </a:r>
            <a:r>
              <a:rPr lang="de-DE" altLang="de-DE" sz="1000" dirty="0" err="1"/>
              <a:t>history</a:t>
            </a:r>
            <a:endParaRPr lang="de-DE" altLang="de-DE" sz="1000" dirty="0"/>
          </a:p>
        </p:txBody>
      </p:sp>
    </p:spTree>
    <p:extLst>
      <p:ext uri="{BB962C8B-B14F-4D97-AF65-F5344CB8AC3E}">
        <p14:creationId xmlns:p14="http://schemas.microsoft.com/office/powerpoint/2010/main" val="178892968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191787"/>
            <a:ext cx="8229600" cy="267361"/>
          </a:xfrm>
        </p:spPr>
        <p:txBody>
          <a:bodyPr>
            <a:noAutofit/>
          </a:bodyPr>
          <a:lstStyle/>
          <a:p>
            <a:pPr algn="l"/>
            <a:r>
              <a:rPr lang="sl-SI" altLang="de-DE" sz="1600" b="1" dirty="0">
                <a:solidFill>
                  <a:srgbClr val="0077CC"/>
                </a:solidFill>
                <a:latin typeface="Akzidenz Grotesk BE Ex"/>
              </a:rPr>
              <a:t>Case study </a:t>
            </a:r>
            <a:r>
              <a:rPr lang="en-US" altLang="de-DE" sz="1600" b="1" dirty="0">
                <a:solidFill>
                  <a:srgbClr val="0077CC"/>
                </a:solidFill>
                <a:latin typeface="Akzidenz Grotesk BE Ex"/>
              </a:rPr>
              <a:t>Online Marketing</a:t>
            </a:r>
            <a:endParaRPr lang="de-DE" sz="1600" b="1" dirty="0">
              <a:latin typeface="Akzidenz Grotesk BE Ex"/>
            </a:endParaRPr>
          </a:p>
        </p:txBody>
      </p:sp>
      <p:pic>
        <p:nvPicPr>
          <p:cNvPr id="4" name="Grafik 3"/>
          <p:cNvPicPr>
            <a:picLocks noChangeAspect="1"/>
          </p:cNvPicPr>
          <p:nvPr/>
        </p:nvPicPr>
        <p:blipFill>
          <a:blip r:embed="rId2"/>
          <a:stretch>
            <a:fillRect/>
          </a:stretch>
        </p:blipFill>
        <p:spPr>
          <a:xfrm>
            <a:off x="343710" y="1711040"/>
            <a:ext cx="7607030" cy="3361124"/>
          </a:xfrm>
          <a:prstGeom prst="rect">
            <a:avLst/>
          </a:prstGeom>
        </p:spPr>
      </p:pic>
      <p:sp>
        <p:nvSpPr>
          <p:cNvPr id="5" name="Rechteck 4"/>
          <p:cNvSpPr/>
          <p:nvPr/>
        </p:nvSpPr>
        <p:spPr>
          <a:xfrm>
            <a:off x="457200" y="1474454"/>
            <a:ext cx="1606081" cy="276999"/>
          </a:xfrm>
          <a:prstGeom prst="rect">
            <a:avLst/>
          </a:prstGeom>
        </p:spPr>
        <p:txBody>
          <a:bodyPr wrap="none">
            <a:spAutoFit/>
          </a:bodyPr>
          <a:lstStyle/>
          <a:p>
            <a:r>
              <a:rPr lang="sl-SI" altLang="de-DE" sz="1200" dirty="0"/>
              <a:t>Real estate description</a:t>
            </a:r>
            <a:endParaRPr lang="de-DE" altLang="de-DE" sz="1200" dirty="0">
              <a:latin typeface="Akzidenz Grotesk BE Ex"/>
            </a:endParaRPr>
          </a:p>
        </p:txBody>
      </p:sp>
      <p:pic>
        <p:nvPicPr>
          <p:cNvPr id="8" name="Grafik 7"/>
          <p:cNvPicPr>
            <a:picLocks noChangeAspect="1"/>
          </p:cNvPicPr>
          <p:nvPr/>
        </p:nvPicPr>
        <p:blipFill>
          <a:blip r:embed="rId3"/>
          <a:stretch>
            <a:fillRect/>
          </a:stretch>
        </p:blipFill>
        <p:spPr>
          <a:xfrm>
            <a:off x="4741367" y="1477575"/>
            <a:ext cx="1194920" cy="329213"/>
          </a:xfrm>
          <a:prstGeom prst="rect">
            <a:avLst/>
          </a:prstGeom>
        </p:spPr>
      </p:pic>
    </p:spTree>
    <p:extLst>
      <p:ext uri="{BB962C8B-B14F-4D97-AF65-F5344CB8AC3E}">
        <p14:creationId xmlns:p14="http://schemas.microsoft.com/office/powerpoint/2010/main" val="11558528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457200" y="1276350"/>
            <a:ext cx="8229600" cy="222250"/>
          </a:xfrm>
        </p:spPr>
        <p:txBody>
          <a:bodyPr>
            <a:noAutofit/>
          </a:bodyPr>
          <a:lstStyle/>
          <a:p>
            <a:pPr algn="l"/>
            <a:r>
              <a:rPr lang="sl-SI" altLang="de-DE" sz="1600" b="1" dirty="0">
                <a:solidFill>
                  <a:srgbClr val="0077CC"/>
                </a:solidFill>
                <a:latin typeface="Akzidenz Grotesk BE Ex"/>
              </a:rPr>
              <a:t>Case study </a:t>
            </a:r>
            <a:r>
              <a:rPr lang="en-US" altLang="de-DE" sz="1600" b="1" dirty="0">
                <a:solidFill>
                  <a:srgbClr val="0077CC"/>
                </a:solidFill>
                <a:latin typeface="Akzidenz Grotesk BE Ex"/>
              </a:rPr>
              <a:t>Online Marketing</a:t>
            </a:r>
            <a:endParaRPr lang="de-DE" sz="1600" b="1" dirty="0">
              <a:latin typeface="Akzidenz Grotesk BE Ex"/>
            </a:endParaRPr>
          </a:p>
        </p:txBody>
      </p:sp>
      <p:pic>
        <p:nvPicPr>
          <p:cNvPr id="6" name="Grafik 5"/>
          <p:cNvPicPr>
            <a:picLocks noChangeAspect="1"/>
          </p:cNvPicPr>
          <p:nvPr/>
        </p:nvPicPr>
        <p:blipFill>
          <a:blip r:embed="rId2"/>
          <a:stretch>
            <a:fillRect/>
          </a:stretch>
        </p:blipFill>
        <p:spPr>
          <a:xfrm>
            <a:off x="1177589" y="1579192"/>
            <a:ext cx="6053306" cy="3297045"/>
          </a:xfrm>
          <a:prstGeom prst="rect">
            <a:avLst/>
          </a:prstGeom>
        </p:spPr>
      </p:pic>
    </p:spTree>
    <p:extLst>
      <p:ext uri="{BB962C8B-B14F-4D97-AF65-F5344CB8AC3E}">
        <p14:creationId xmlns:p14="http://schemas.microsoft.com/office/powerpoint/2010/main" val="152585676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276094"/>
            <a:ext cx="8229600" cy="3026548"/>
          </a:xfrm>
        </p:spPr>
        <p:txBody>
          <a:bodyPr>
            <a:noAutofit/>
          </a:bodyPr>
          <a:lstStyle/>
          <a:p>
            <a:r>
              <a:rPr lang="en-US" sz="3200" dirty="0">
                <a:latin typeface="Akzidenz Grotesk BE Ex"/>
              </a:rPr>
              <a:t>I would like to thank </a:t>
            </a:r>
            <a:r>
              <a:rPr lang="en-US" sz="3200" b="1" dirty="0">
                <a:solidFill>
                  <a:srgbClr val="0070C0"/>
                </a:solidFill>
                <a:latin typeface="Akzidenz Grotesk BE Ex"/>
              </a:rPr>
              <a:t>Insolvency chamber of Slovenia </a:t>
            </a:r>
            <a:r>
              <a:rPr lang="en-US" sz="3200" dirty="0">
                <a:latin typeface="Akzidenz Grotesk BE Ex"/>
              </a:rPr>
              <a:t>with</a:t>
            </a:r>
            <a:r>
              <a:rPr lang="en-US" sz="3200" dirty="0">
                <a:solidFill>
                  <a:srgbClr val="0070C0"/>
                </a:solidFill>
                <a:latin typeface="Akzidenz Grotesk BE Ex"/>
              </a:rPr>
              <a:t> </a:t>
            </a:r>
            <a:r>
              <a:rPr lang="en-US" sz="3200" dirty="0">
                <a:latin typeface="Akzidenz Grotesk BE Ex"/>
              </a:rPr>
              <a:t>all</a:t>
            </a:r>
            <a:r>
              <a:rPr lang="en-US" sz="3200" b="1" dirty="0">
                <a:solidFill>
                  <a:srgbClr val="0070C0"/>
                </a:solidFill>
                <a:latin typeface="Akzidenz Grotesk BE Ex"/>
              </a:rPr>
              <a:t> insolvency Administrators</a:t>
            </a:r>
            <a:r>
              <a:rPr lang="en-US" sz="3200" dirty="0">
                <a:solidFill>
                  <a:srgbClr val="0070C0"/>
                </a:solidFill>
                <a:latin typeface="Akzidenz Grotesk BE Ex"/>
              </a:rPr>
              <a:t>, </a:t>
            </a:r>
            <a:r>
              <a:rPr lang="en-US" sz="3200" dirty="0">
                <a:latin typeface="Akzidenz Grotesk BE Ex"/>
              </a:rPr>
              <a:t>all</a:t>
            </a:r>
            <a:r>
              <a:rPr lang="en-US" sz="3200" dirty="0">
                <a:solidFill>
                  <a:srgbClr val="0070C0"/>
                </a:solidFill>
                <a:latin typeface="Akzidenz Grotesk BE Ex"/>
              </a:rPr>
              <a:t> </a:t>
            </a:r>
            <a:r>
              <a:rPr lang="en-US" sz="3200" b="1" dirty="0">
                <a:solidFill>
                  <a:srgbClr val="0070C0"/>
                </a:solidFill>
                <a:latin typeface="Akzidenz Grotesk BE Ex"/>
              </a:rPr>
              <a:t>Banks and Leasing companies</a:t>
            </a:r>
            <a:r>
              <a:rPr lang="en-US" sz="3200" dirty="0">
                <a:solidFill>
                  <a:srgbClr val="0070C0"/>
                </a:solidFill>
                <a:latin typeface="Akzidenz Grotesk BE Ex"/>
              </a:rPr>
              <a:t>, </a:t>
            </a:r>
            <a:r>
              <a:rPr lang="en-US" sz="3200" b="1" dirty="0">
                <a:solidFill>
                  <a:srgbClr val="0070C0"/>
                </a:solidFill>
                <a:latin typeface="Akzidenz Grotesk BE Ex"/>
              </a:rPr>
              <a:t>Austrian chamber of commerce</a:t>
            </a:r>
            <a:r>
              <a:rPr lang="en-US" sz="3200" dirty="0">
                <a:solidFill>
                  <a:srgbClr val="0070C0"/>
                </a:solidFill>
                <a:latin typeface="Akzidenz Grotesk BE Ex"/>
              </a:rPr>
              <a:t> </a:t>
            </a:r>
            <a:r>
              <a:rPr lang="en-US" sz="3200" dirty="0">
                <a:latin typeface="Akzidenz Grotesk BE Ex"/>
              </a:rPr>
              <a:t>and</a:t>
            </a:r>
            <a:r>
              <a:rPr lang="en-US" sz="3200" dirty="0">
                <a:solidFill>
                  <a:srgbClr val="0070C0"/>
                </a:solidFill>
                <a:latin typeface="Akzidenz Grotesk BE Ex"/>
              </a:rPr>
              <a:t> </a:t>
            </a:r>
            <a:r>
              <a:rPr lang="en-US" sz="3200" b="1" dirty="0">
                <a:solidFill>
                  <a:srgbClr val="0070C0"/>
                </a:solidFill>
                <a:latin typeface="Akzidenz Grotesk BE Ex"/>
              </a:rPr>
              <a:t>I</a:t>
            </a:r>
            <a:r>
              <a:rPr lang="sl-SI" sz="3200" b="1" dirty="0">
                <a:solidFill>
                  <a:srgbClr val="0070C0"/>
                </a:solidFill>
                <a:latin typeface="Akzidenz Grotesk BE Ex"/>
              </a:rPr>
              <a:t>N</a:t>
            </a:r>
            <a:r>
              <a:rPr lang="en-US" sz="3200" b="1" dirty="0">
                <a:solidFill>
                  <a:srgbClr val="0070C0"/>
                </a:solidFill>
                <a:latin typeface="Akzidenz Grotesk BE Ex"/>
              </a:rPr>
              <a:t>SOL Europe </a:t>
            </a:r>
            <a:r>
              <a:rPr lang="en-US" sz="3200" dirty="0">
                <a:latin typeface="Akzidenz Grotesk BE Ex"/>
              </a:rPr>
              <a:t>for excellent cooperation trough the years.</a:t>
            </a:r>
          </a:p>
        </p:txBody>
      </p:sp>
    </p:spTree>
    <p:extLst>
      <p:ext uri="{BB962C8B-B14F-4D97-AF65-F5344CB8AC3E}">
        <p14:creationId xmlns:p14="http://schemas.microsoft.com/office/powerpoint/2010/main" val="191018271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751379"/>
            <a:ext cx="7772400" cy="1470025"/>
          </a:xfrm>
        </p:spPr>
        <p:txBody>
          <a:bodyPr>
            <a:normAutofit fontScale="90000"/>
          </a:bodyPr>
          <a:lstStyle/>
          <a:p>
            <a:pPr eaLnBrk="1" hangingPunct="1"/>
            <a:r>
              <a:rPr lang="x-none" altLang="en-US" b="1" dirty="0">
                <a:ln/>
                <a:solidFill>
                  <a:schemeClr val="accent1"/>
                </a:solidFill>
                <a:effectLst>
                  <a:outerShdw blurRad="38100" dist="25400" dir="5400000" algn="ctr" rotWithShape="0">
                    <a:srgbClr val="6E747A">
                      <a:alpha val="43000"/>
                    </a:srgbClr>
                  </a:outerShdw>
                </a:effectLst>
              </a:rPr>
              <a:t>The use of technology in banckruptcy</a:t>
            </a:r>
            <a:br>
              <a:rPr lang="x-none" altLang="en-US" b="1" dirty="0">
                <a:ln/>
                <a:solidFill>
                  <a:schemeClr val="accent1"/>
                </a:solidFill>
                <a:effectLst>
                  <a:outerShdw blurRad="38100" dist="25400" dir="5400000" algn="ctr" rotWithShape="0">
                    <a:srgbClr val="6E747A">
                      <a:alpha val="43000"/>
                    </a:srgbClr>
                  </a:outerShdw>
                </a:effectLst>
              </a:rPr>
            </a:br>
            <a:endParaRPr lang="x-none" altLang="en-US" b="1" dirty="0">
              <a:ln/>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252413" y="3221404"/>
            <a:ext cx="8647112" cy="1752600"/>
          </a:xfrm>
        </p:spPr>
        <p:txBody>
          <a:bodyPr rtlCol="0">
            <a:noAutofit/>
          </a:bodyPr>
          <a:lstStyle/>
          <a:p>
            <a:pPr>
              <a:defRPr/>
            </a:pPr>
            <a:r>
              <a:rPr lang="x-none" altLang="en-US" sz="3600" b="1" dirty="0">
                <a:ln/>
                <a:solidFill>
                  <a:schemeClr val="tx1"/>
                </a:solidFill>
                <a:effectLst>
                  <a:outerShdw blurRad="38100" dist="19050" dir="2700000" algn="tl" rotWithShape="0">
                    <a:schemeClr val="dk1">
                      <a:alpha val="40000"/>
                    </a:schemeClr>
                  </a:outerShdw>
                </a:effectLst>
              </a:rPr>
              <a:t>Marc ANDRE </a:t>
            </a:r>
          </a:p>
          <a:p>
            <a:pPr>
              <a:defRPr/>
            </a:pPr>
            <a:r>
              <a:rPr lang="x-none" altLang="en-US" sz="2000" b="1" dirty="0">
                <a:ln/>
                <a:solidFill>
                  <a:schemeClr val="tx1"/>
                </a:solidFill>
                <a:effectLst>
                  <a:outerShdw blurRad="38100" dist="19050" dir="2700000" algn="tl" rotWithShape="0">
                    <a:schemeClr val="dk1">
                      <a:alpha val="40000"/>
                    </a:schemeClr>
                  </a:outerShdw>
                </a:effectLst>
              </a:rPr>
              <a:t>OFFICE HOLDER </a:t>
            </a:r>
            <a:br>
              <a:rPr lang="en-US" sz="2000" b="1" dirty="0"/>
            </a:br>
            <a:r>
              <a:rPr lang="x-none" sz="3600" dirty="0"/>
              <a:t>CNAJM</a:t>
            </a:r>
            <a:r>
              <a:rPr lang="fr-FR" sz="3600" dirty="0"/>
              <a:t>J </a:t>
            </a:r>
            <a:r>
              <a:rPr lang="x-none" sz="3600" dirty="0"/>
              <a:t>PARIS</a:t>
            </a:r>
            <a:endParaRPr lang="x-none" dirty="0"/>
          </a:p>
        </p:txBody>
      </p:sp>
    </p:spTree>
    <p:extLst>
      <p:ext uri="{BB962C8B-B14F-4D97-AF65-F5344CB8AC3E}">
        <p14:creationId xmlns:p14="http://schemas.microsoft.com/office/powerpoint/2010/main" val="142883049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2959747"/>
          </a:xfrm>
        </p:spPr>
        <p:txBody>
          <a:bodyPr>
            <a:normAutofit/>
          </a:bodyPr>
          <a:lstStyle/>
          <a:p>
            <a:pPr marL="0" indent="0">
              <a:spcAft>
                <a:spcPts val="1200"/>
              </a:spcAft>
              <a:buNone/>
            </a:pPr>
            <a:r>
              <a:rPr lang="x-none"/>
              <a:t>One of the French CNAJM</a:t>
            </a:r>
            <a:r>
              <a:rPr lang="en-GB" dirty="0"/>
              <a:t>J</a:t>
            </a:r>
            <a:r>
              <a:rPr lang="x-none"/>
              <a:t>'S responsabilities:</a:t>
            </a:r>
          </a:p>
          <a:p>
            <a:pPr marL="0" indent="0">
              <a:spcAft>
                <a:spcPts val="1200"/>
              </a:spcAft>
              <a:buNone/>
            </a:pPr>
            <a:r>
              <a:rPr lang="x-none"/>
              <a:t>- Offering secure electronic services related 	to the activities of Court-Appointed 	Administrators and Court-Appointed 			                    Liquidators</a:t>
            </a:r>
          </a:p>
        </p:txBody>
      </p:sp>
    </p:spTree>
    <p:extLst>
      <p:ext uri="{BB962C8B-B14F-4D97-AF65-F5344CB8AC3E}">
        <p14:creationId xmlns:p14="http://schemas.microsoft.com/office/powerpoint/2010/main" val="95855100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br>
              <a:rPr lang="fr-FR" altLang="en-US"/>
            </a:br>
            <a:endParaRPr lang="fr-FR" altLang="en-US"/>
          </a:p>
        </p:txBody>
      </p:sp>
      <p:sp>
        <p:nvSpPr>
          <p:cNvPr id="3" name="Espace réservé du contenu 2"/>
          <p:cNvSpPr>
            <a:spLocks noGrp="1"/>
          </p:cNvSpPr>
          <p:nvPr>
            <p:ph idx="1"/>
          </p:nvPr>
        </p:nvSpPr>
        <p:spPr>
          <a:xfrm>
            <a:off x="457200" y="1458101"/>
            <a:ext cx="8229600" cy="2363516"/>
          </a:xfrm>
        </p:spPr>
        <p:txBody>
          <a:bodyPr>
            <a:normAutofit fontScale="90000" lnSpcReduction="10000"/>
          </a:bodyPr>
          <a:lstStyle/>
          <a:p>
            <a:pPr marL="0" indent="0">
              <a:buNone/>
            </a:pPr>
            <a:endParaRPr lang="fr-FR" altLang="en-US" dirty="0"/>
          </a:p>
          <a:p>
            <a:pPr marL="0" indent="0">
              <a:buNone/>
            </a:pPr>
            <a:r>
              <a:rPr lang="x-none" altLang="fr-FR"/>
              <a:t>An electronic portal presenting assets to be  sale in bankruptcy proceedings:</a:t>
            </a:r>
          </a:p>
          <a:p>
            <a:pPr marL="0" indent="0">
              <a:buNone/>
            </a:pPr>
            <a:endParaRPr lang="x-none" altLang="fr-FR"/>
          </a:p>
          <a:p>
            <a:pPr marL="0" indent="0">
              <a:buNone/>
            </a:pPr>
            <a:r>
              <a:rPr lang="en-GB" altLang="fr-FR" dirty="0">
                <a:ln/>
                <a:solidFill>
                  <a:schemeClr val="accent1"/>
                </a:solidFill>
                <a:effectLst>
                  <a:outerShdw blurRad="38100" dist="25400" dir="5400000" algn="ctr" rotWithShape="0">
                    <a:srgbClr val="6E747A">
                      <a:alpha val="43000"/>
                    </a:srgbClr>
                  </a:outerShdw>
                </a:effectLst>
                <a:hlinkClick r:id="rId2"/>
              </a:rPr>
              <a:t>https://ventes-</a:t>
            </a:r>
            <a:r>
              <a:rPr lang="en-GB" altLang="fr-FR" dirty="0" err="1">
                <a:ln/>
                <a:solidFill>
                  <a:schemeClr val="accent1"/>
                </a:solidFill>
                <a:effectLst>
                  <a:outerShdw blurRad="38100" dist="25400" dir="5400000" algn="ctr" rotWithShape="0">
                    <a:srgbClr val="6E747A">
                      <a:alpha val="43000"/>
                    </a:srgbClr>
                  </a:outerShdw>
                </a:effectLst>
                <a:hlinkClick r:id="rId2"/>
              </a:rPr>
              <a:t>actifs.cnajmj.fr</a:t>
            </a:r>
            <a:endParaRPr lang="x-none" altLang="fr-FR">
              <a:ln/>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62713458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66775" y="-1297561"/>
            <a:ext cx="8229600" cy="857250"/>
          </a:xfrm>
        </p:spPr>
        <p:txBody>
          <a:bodyPr/>
          <a:lstStyle/>
          <a:p>
            <a:endParaRPr lang="fr-FR" altLang="en-US"/>
          </a:p>
        </p:txBody>
      </p:sp>
      <p:sp>
        <p:nvSpPr>
          <p:cNvPr id="3" name="Espace réservé du contenu 2"/>
          <p:cNvSpPr>
            <a:spLocks noGrp="1"/>
          </p:cNvSpPr>
          <p:nvPr>
            <p:ph idx="1"/>
          </p:nvPr>
        </p:nvSpPr>
        <p:spPr>
          <a:xfrm>
            <a:off x="457200" y="1782070"/>
            <a:ext cx="8229600" cy="2363516"/>
          </a:xfrm>
        </p:spPr>
        <p:txBody>
          <a:bodyPr>
            <a:normAutofit fontScale="92500" lnSpcReduction="10000"/>
          </a:bodyPr>
          <a:lstStyle/>
          <a:p>
            <a:pPr marL="0" indent="0">
              <a:buNone/>
            </a:pPr>
            <a:r>
              <a:rPr lang="en-GB" altLang="fr-FR" dirty="0"/>
              <a:t>It is required by law to p</a:t>
            </a:r>
            <a:r>
              <a:rPr lang="x-none" altLang="fr-FR"/>
              <a:t>ut </a:t>
            </a:r>
            <a:r>
              <a:rPr lang="x-none" altLang="fr-FR" dirty="0"/>
              <a:t>on the website a description of </a:t>
            </a:r>
            <a:r>
              <a:rPr lang="x-none" altLang="fr-FR"/>
              <a:t>assets in </a:t>
            </a:r>
            <a:r>
              <a:rPr lang="x-none" altLang="fr-FR" dirty="0"/>
              <a:t>the process </a:t>
            </a:r>
            <a:r>
              <a:rPr lang="x-none" altLang="fr-FR"/>
              <a:t>of </a:t>
            </a:r>
            <a:r>
              <a:rPr lang="en-GB" altLang="fr-FR" dirty="0"/>
              <a:t>selling</a:t>
            </a:r>
            <a:r>
              <a:rPr lang="x-none" altLang="fr-FR"/>
              <a:t> in </a:t>
            </a:r>
            <a:r>
              <a:rPr lang="en-GB" altLang="fr-FR" dirty="0"/>
              <a:t>liquidation</a:t>
            </a:r>
            <a:r>
              <a:rPr lang="x-none" altLang="fr-FR"/>
              <a:t>:</a:t>
            </a:r>
            <a:endParaRPr lang="x-none" altLang="fr-FR" dirty="0"/>
          </a:p>
          <a:p>
            <a:pPr marL="0" indent="0">
              <a:buNone/>
            </a:pPr>
            <a:r>
              <a:rPr lang="x-none" altLang="fr-FR" dirty="0">
                <a:ln/>
                <a:solidFill>
                  <a:schemeClr val="accent1"/>
                </a:solidFill>
                <a:effectLst>
                  <a:outerShdw blurRad="38100" dist="25400" dir="5400000" algn="ctr" rotWithShape="0">
                    <a:srgbClr val="6E747A">
                      <a:alpha val="43000"/>
                    </a:srgbClr>
                  </a:outerShdw>
                </a:effectLst>
              </a:rPr>
              <a:t>		Article L 642-22 Commercial Code</a:t>
            </a:r>
          </a:p>
          <a:p>
            <a:pPr marL="0" indent="0">
              <a:buNone/>
            </a:pPr>
            <a:r>
              <a:rPr lang="x-none" altLang="fr-FR" dirty="0">
                <a:ln/>
                <a:solidFill>
                  <a:schemeClr val="accent1"/>
                </a:solidFill>
                <a:effectLst>
                  <a:outerShdw blurRad="38100" dist="25400" dir="5400000" algn="ctr" rotWithShape="0">
                    <a:srgbClr val="6E747A">
                      <a:alpha val="43000"/>
                    </a:srgbClr>
                  </a:outerShdw>
                </a:effectLst>
              </a:rPr>
              <a:t>		Article R 622-40 Commercial Code</a:t>
            </a:r>
            <a:r>
              <a:rPr lang="x-none" altLang="fr-FR" dirty="0"/>
              <a:t> </a:t>
            </a:r>
          </a:p>
        </p:txBody>
      </p:sp>
    </p:spTree>
    <p:extLst>
      <p:ext uri="{BB962C8B-B14F-4D97-AF65-F5344CB8AC3E}">
        <p14:creationId xmlns:p14="http://schemas.microsoft.com/office/powerpoint/2010/main" val="100318875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95020" y="-851791"/>
            <a:ext cx="8229600" cy="857250"/>
          </a:xfrm>
        </p:spPr>
        <p:txBody>
          <a:bodyPr/>
          <a:lstStyle/>
          <a:p>
            <a:endParaRPr lang="fr-FR" altLang="en-US"/>
          </a:p>
        </p:txBody>
      </p:sp>
      <p:sp>
        <p:nvSpPr>
          <p:cNvPr id="3" name="Espace réservé du contenu 2"/>
          <p:cNvSpPr>
            <a:spLocks noGrp="1"/>
          </p:cNvSpPr>
          <p:nvPr>
            <p:ph idx="1"/>
          </p:nvPr>
        </p:nvSpPr>
        <p:spPr>
          <a:xfrm>
            <a:off x="521970" y="1550811"/>
            <a:ext cx="8229600" cy="2363516"/>
          </a:xfrm>
        </p:spPr>
        <p:txBody>
          <a:bodyPr/>
          <a:lstStyle/>
          <a:p>
            <a:pPr marL="0" indent="0">
              <a:buNone/>
            </a:pPr>
            <a:r>
              <a:rPr lang="x-none" altLang="fr-FR"/>
              <a:t>The French electronic portal already allows:</a:t>
            </a:r>
          </a:p>
          <a:p>
            <a:pPr marL="0" indent="0">
              <a:buNone/>
            </a:pPr>
            <a:r>
              <a:rPr lang="x-none" altLang="fr-FR" sz="2000"/>
              <a:t>- Buyers including professional to check out assets for sale in </a:t>
            </a:r>
            <a:r>
              <a:rPr lang="en-GB" altLang="fr-FR" sz="2000" dirty="0"/>
              <a:t>liquidation</a:t>
            </a:r>
            <a:r>
              <a:rPr lang="x-none" altLang="fr-FR" sz="2000"/>
              <a:t> proceedings </a:t>
            </a:r>
          </a:p>
          <a:p>
            <a:pPr marL="0" indent="0">
              <a:buNone/>
            </a:pPr>
            <a:r>
              <a:rPr lang="x-none" altLang="fr-FR" sz="2000"/>
              <a:t>- </a:t>
            </a:r>
            <a:r>
              <a:rPr lang="x-none" altLang="fr-FR" sz="2000">
                <a:sym typeface="+mn-ea"/>
              </a:rPr>
              <a:t>Buyers including professional to contact sellers</a:t>
            </a:r>
          </a:p>
          <a:p>
            <a:pPr marL="0" indent="0">
              <a:buNone/>
            </a:pPr>
            <a:r>
              <a:rPr lang="x-none" altLang="fr-FR" sz="2000"/>
              <a:t>- </a:t>
            </a:r>
            <a:r>
              <a:rPr lang="x-none" altLang="fr-FR" sz="2000">
                <a:sym typeface="+mn-ea"/>
              </a:rPr>
              <a:t>Buyers including professional to do deals at a national and international level</a:t>
            </a:r>
            <a:endParaRPr lang="x-none" altLang="fr-FR" sz="2000"/>
          </a:p>
        </p:txBody>
      </p:sp>
    </p:spTree>
    <p:extLst>
      <p:ext uri="{BB962C8B-B14F-4D97-AF65-F5344CB8AC3E}">
        <p14:creationId xmlns:p14="http://schemas.microsoft.com/office/powerpoint/2010/main" val="173392361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59460" y="-743841"/>
            <a:ext cx="8229600" cy="857250"/>
          </a:xfrm>
        </p:spPr>
        <p:txBody>
          <a:bodyPr/>
          <a:lstStyle/>
          <a:p>
            <a:endParaRPr lang="fr-FR" altLang="en-US"/>
          </a:p>
        </p:txBody>
      </p:sp>
      <p:sp>
        <p:nvSpPr>
          <p:cNvPr id="3" name="Espace réservé du contenu 2"/>
          <p:cNvSpPr>
            <a:spLocks noGrp="1"/>
          </p:cNvSpPr>
          <p:nvPr>
            <p:ph idx="1"/>
          </p:nvPr>
        </p:nvSpPr>
        <p:spPr>
          <a:xfrm>
            <a:off x="457200" y="1400951"/>
            <a:ext cx="8229600" cy="2363516"/>
          </a:xfrm>
        </p:spPr>
        <p:txBody>
          <a:bodyPr>
            <a:normAutofit fontScale="85000" lnSpcReduction="20000"/>
          </a:bodyPr>
          <a:lstStyle/>
          <a:p>
            <a:pPr marL="457200" lvl="1" indent="0">
              <a:buNone/>
            </a:pPr>
            <a:r>
              <a:rPr lang="x-none" altLang="fr-FR" dirty="0">
                <a:ln w="22225">
                  <a:solidFill>
                    <a:schemeClr val="accent2"/>
                  </a:solidFill>
                  <a:prstDash val="solid"/>
                </a:ln>
                <a:solidFill>
                  <a:schemeClr val="accent2">
                    <a:lumMod val="40000"/>
                    <a:lumOff val="60000"/>
                  </a:schemeClr>
                </a:solidFill>
                <a:effectLst/>
              </a:rPr>
              <a:t>The next step</a:t>
            </a:r>
            <a:r>
              <a:rPr lang="x-none" altLang="fr-FR" dirty="0"/>
              <a:t>: </a:t>
            </a:r>
          </a:p>
          <a:p>
            <a:pPr marL="457200" lvl="1" indent="0">
              <a:buNone/>
            </a:pPr>
            <a:r>
              <a:rPr lang="x-none" altLang="fr-FR" dirty="0"/>
              <a:t>Set up secure public electronic  portal where automatic bids are possible and where the bid at the best price must be regarded as a sale.</a:t>
            </a:r>
          </a:p>
          <a:p>
            <a:pPr marL="457200" lvl="1" indent="0">
              <a:buNone/>
            </a:pPr>
            <a:endParaRPr lang="x-none" altLang="fr-FR" dirty="0"/>
          </a:p>
          <a:p>
            <a:pPr marL="457200" lvl="1" indent="0">
              <a:buNone/>
            </a:pPr>
            <a:r>
              <a:rPr lang="x-none" altLang="fr-FR" sz="4000" dirty="0"/>
              <a:t>                      THANK YOU </a:t>
            </a:r>
          </a:p>
        </p:txBody>
      </p:sp>
    </p:spTree>
    <p:extLst>
      <p:ext uri="{BB962C8B-B14F-4D97-AF65-F5344CB8AC3E}">
        <p14:creationId xmlns:p14="http://schemas.microsoft.com/office/powerpoint/2010/main" val="182239187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785795"/>
          </a:xfrm>
        </p:spPr>
        <p:txBody>
          <a:bodyPr>
            <a:noAutofit/>
          </a:bodyPr>
          <a:lstStyle/>
          <a:p>
            <a:r>
              <a:rPr lang="en-US" sz="3400" b="1" dirty="0"/>
              <a:t>The use of technology in bankruptcy: Online auctions system</a:t>
            </a:r>
            <a:br>
              <a:rPr lang="et-EE" sz="3400" dirty="0"/>
            </a:br>
            <a:r>
              <a:rPr lang="en-US" sz="3400" b="1" dirty="0"/>
              <a:t>Public Electronic auction in Estonia</a:t>
            </a:r>
            <a:endParaRPr lang="en-US" sz="3800" b="1" dirty="0"/>
          </a:p>
        </p:txBody>
      </p:sp>
      <p:sp>
        <p:nvSpPr>
          <p:cNvPr id="3" name="Subtitle 2"/>
          <p:cNvSpPr>
            <a:spLocks noGrp="1"/>
          </p:cNvSpPr>
          <p:nvPr>
            <p:ph type="subTitle" idx="1"/>
          </p:nvPr>
        </p:nvSpPr>
        <p:spPr>
          <a:xfrm>
            <a:off x="252413" y="3144795"/>
            <a:ext cx="8647112" cy="1655805"/>
          </a:xfrm>
        </p:spPr>
        <p:txBody>
          <a:bodyPr rtlCol="0">
            <a:noAutofit/>
          </a:bodyPr>
          <a:lstStyle/>
          <a:p>
            <a:pPr>
              <a:defRPr/>
            </a:pPr>
            <a:r>
              <a:rPr lang="et-EE" b="1" dirty="0"/>
              <a:t>Peeter Viirsalu</a:t>
            </a:r>
            <a:br>
              <a:rPr lang="en-US" b="1" dirty="0"/>
            </a:br>
            <a:r>
              <a:rPr lang="et-EE" sz="2800" b="1" dirty="0"/>
              <a:t>TGS BALTIC </a:t>
            </a:r>
          </a:p>
          <a:p>
            <a:pPr>
              <a:spcBef>
                <a:spcPts val="0"/>
              </a:spcBef>
              <a:defRPr/>
            </a:pPr>
            <a:r>
              <a:rPr lang="et-EE" sz="2400" b="1" dirty="0"/>
              <a:t>Associated Partner</a:t>
            </a:r>
            <a:r>
              <a:rPr lang="et-EE" sz="2400" b="1" i="1" dirty="0"/>
              <a:t> </a:t>
            </a:r>
            <a:endParaRPr lang="en-US" sz="2400" i="1" dirty="0"/>
          </a:p>
        </p:txBody>
      </p:sp>
    </p:spTree>
    <p:extLst>
      <p:ext uri="{BB962C8B-B14F-4D97-AF65-F5344CB8AC3E}">
        <p14:creationId xmlns:p14="http://schemas.microsoft.com/office/powerpoint/2010/main" val="71217426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C64D2F75-2851-4A60-8614-99FBC209278A}"/>
              </a:ext>
            </a:extLst>
          </p:cNvPr>
          <p:cNvSpPr>
            <a:spLocks noGrp="1"/>
          </p:cNvSpPr>
          <p:nvPr>
            <p:ph type="title"/>
          </p:nvPr>
        </p:nvSpPr>
        <p:spPr/>
        <p:txBody>
          <a:bodyPr>
            <a:normAutofit/>
          </a:bodyPr>
          <a:lstStyle/>
          <a:p>
            <a:r>
              <a:rPr lang="en-US" sz="2400" b="1" dirty="0"/>
              <a:t>THE NEED FOR A PUBLIC ELECTRONIC AUCTION</a:t>
            </a:r>
            <a:endParaRPr lang="et-EE" sz="2400" dirty="0"/>
          </a:p>
        </p:txBody>
      </p:sp>
      <p:sp>
        <p:nvSpPr>
          <p:cNvPr id="3" name="Sisu kohatäide 2">
            <a:extLst>
              <a:ext uri="{FF2B5EF4-FFF2-40B4-BE49-F238E27FC236}">
                <a16:creationId xmlns:a16="http://schemas.microsoft.com/office/drawing/2014/main" id="{9AED91A0-7E46-4D25-808F-01E8876A2C95}"/>
              </a:ext>
            </a:extLst>
          </p:cNvPr>
          <p:cNvSpPr>
            <a:spLocks noGrp="1"/>
          </p:cNvSpPr>
          <p:nvPr>
            <p:ph idx="1"/>
          </p:nvPr>
        </p:nvSpPr>
        <p:spPr/>
        <p:txBody>
          <a:bodyPr>
            <a:normAutofit fontScale="70000" lnSpcReduction="20000"/>
          </a:bodyPr>
          <a:lstStyle/>
          <a:p>
            <a:r>
              <a:rPr lang="en-US" dirty="0"/>
              <a:t>Public electronic auction was introduced to the Code of Enforcement Procedure in 2010</a:t>
            </a:r>
            <a:r>
              <a:rPr lang="et-EE" dirty="0"/>
              <a:t>.</a:t>
            </a:r>
          </a:p>
          <a:p>
            <a:r>
              <a:rPr lang="en-US" dirty="0"/>
              <a:t>Public electronic auction is used when assets are sold in bankruptcy proceedings or in enforcement proceedings</a:t>
            </a:r>
            <a:r>
              <a:rPr lang="et-EE" dirty="0"/>
              <a:t>.</a:t>
            </a:r>
          </a:p>
          <a:p>
            <a:r>
              <a:rPr lang="en-US" dirty="0"/>
              <a:t>Before the public electronic auction was introduced auctions were conducted orally</a:t>
            </a:r>
            <a:r>
              <a:rPr lang="et-EE" dirty="0"/>
              <a:t>.</a:t>
            </a:r>
          </a:p>
          <a:p>
            <a:r>
              <a:rPr lang="en-US" dirty="0"/>
              <a:t>Oral auctions entailed the problem of prior price agreements</a:t>
            </a:r>
            <a:r>
              <a:rPr lang="et-EE" dirty="0"/>
              <a:t>.</a:t>
            </a:r>
            <a:r>
              <a:rPr lang="en-US" dirty="0"/>
              <a:t> </a:t>
            </a:r>
            <a:endParaRPr lang="et-EE" dirty="0"/>
          </a:p>
        </p:txBody>
      </p:sp>
    </p:spTree>
    <p:extLst>
      <p:ext uri="{BB962C8B-B14F-4D97-AF65-F5344CB8AC3E}">
        <p14:creationId xmlns:p14="http://schemas.microsoft.com/office/powerpoint/2010/main" val="208619249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AEBCC427-877B-4F8D-873B-5B4DB16D722C}"/>
              </a:ext>
            </a:extLst>
          </p:cNvPr>
          <p:cNvSpPr>
            <a:spLocks noGrp="1"/>
          </p:cNvSpPr>
          <p:nvPr>
            <p:ph type="title"/>
          </p:nvPr>
        </p:nvSpPr>
        <p:spPr/>
        <p:txBody>
          <a:bodyPr>
            <a:normAutofit/>
          </a:bodyPr>
          <a:lstStyle/>
          <a:p>
            <a:r>
              <a:rPr lang="et-EE" sz="2400" dirty="0"/>
              <a:t> </a:t>
            </a:r>
            <a:r>
              <a:rPr lang="en-US" sz="2400" b="1" dirty="0"/>
              <a:t>A PUBLIC ELECTRONIC AUCTION – HOW DOES IT WORK </a:t>
            </a:r>
            <a:endParaRPr lang="et-EE" sz="2400" dirty="0"/>
          </a:p>
        </p:txBody>
      </p:sp>
      <p:sp>
        <p:nvSpPr>
          <p:cNvPr id="3" name="Sisu kohatäide 2">
            <a:extLst>
              <a:ext uri="{FF2B5EF4-FFF2-40B4-BE49-F238E27FC236}">
                <a16:creationId xmlns:a16="http://schemas.microsoft.com/office/drawing/2014/main" id="{78EBC380-0A6F-4C01-AC65-64CBBF6AEE72}"/>
              </a:ext>
            </a:extLst>
          </p:cNvPr>
          <p:cNvSpPr>
            <a:spLocks noGrp="1"/>
          </p:cNvSpPr>
          <p:nvPr>
            <p:ph idx="1"/>
          </p:nvPr>
        </p:nvSpPr>
        <p:spPr>
          <a:xfrm>
            <a:off x="457200" y="2571750"/>
            <a:ext cx="8229600" cy="2062032"/>
          </a:xfrm>
        </p:spPr>
        <p:txBody>
          <a:bodyPr>
            <a:normAutofit/>
          </a:bodyPr>
          <a:lstStyle/>
          <a:p>
            <a:r>
              <a:rPr lang="en-US" sz="2200" dirty="0"/>
              <a:t>An electronic auction is preferred to oral auction</a:t>
            </a:r>
            <a:r>
              <a:rPr lang="et-EE" sz="2200" dirty="0"/>
              <a:t>.</a:t>
            </a:r>
          </a:p>
          <a:p>
            <a:r>
              <a:rPr lang="en-US" sz="2200" dirty="0"/>
              <a:t>Electronic auctions are conducted in an electronic auction environment on-line</a:t>
            </a:r>
            <a:r>
              <a:rPr lang="et-EE" sz="2200" dirty="0"/>
              <a:t>.</a:t>
            </a:r>
          </a:p>
        </p:txBody>
      </p:sp>
    </p:spTree>
    <p:extLst>
      <p:ext uri="{BB962C8B-B14F-4D97-AF65-F5344CB8AC3E}">
        <p14:creationId xmlns:p14="http://schemas.microsoft.com/office/powerpoint/2010/main" val="118814401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57FCEE17-1EDE-456B-A43C-A69FD84CF097}"/>
              </a:ext>
            </a:extLst>
          </p:cNvPr>
          <p:cNvSpPr>
            <a:spLocks noGrp="1"/>
          </p:cNvSpPr>
          <p:nvPr>
            <p:ph type="title"/>
          </p:nvPr>
        </p:nvSpPr>
        <p:spPr>
          <a:xfrm>
            <a:off x="457200" y="1276094"/>
            <a:ext cx="8229600" cy="414161"/>
          </a:xfrm>
        </p:spPr>
        <p:txBody>
          <a:bodyPr>
            <a:normAutofit fontScale="90000"/>
          </a:bodyPr>
          <a:lstStyle/>
          <a:p>
            <a:r>
              <a:rPr lang="en-US" sz="2200" i="1" u="sng" dirty="0">
                <a:hlinkClick r:id="rId2"/>
              </a:rPr>
              <a:t>https://www.oksjonikeskus.ee/</a:t>
            </a:r>
            <a:endParaRPr lang="et-EE" sz="2200" dirty="0"/>
          </a:p>
        </p:txBody>
      </p:sp>
      <p:pic>
        <p:nvPicPr>
          <p:cNvPr id="5" name="Sisu kohatäide 4" descr="Pilt, millel on kujutatud kuvatõmmis&#10;&#10;Kirjeldus on genereeritud automaatselt">
            <a:extLst>
              <a:ext uri="{FF2B5EF4-FFF2-40B4-BE49-F238E27FC236}">
                <a16:creationId xmlns:a16="http://schemas.microsoft.com/office/drawing/2014/main" id="{0B5DA3C1-76A7-4FD2-BC34-B65FC54655CD}"/>
              </a:ext>
            </a:extLst>
          </p:cNvPr>
          <p:cNvPicPr>
            <a:picLocks noGrp="1" noChangeAspect="1"/>
          </p:cNvPicPr>
          <p:nvPr>
            <p:ph idx="1"/>
          </p:nvPr>
        </p:nvPicPr>
        <p:blipFill>
          <a:blip r:embed="rId3"/>
          <a:stretch>
            <a:fillRect/>
          </a:stretch>
        </p:blipFill>
        <p:spPr>
          <a:xfrm>
            <a:off x="2542309" y="1753177"/>
            <a:ext cx="4274127" cy="3033568"/>
          </a:xfrm>
        </p:spPr>
      </p:pic>
    </p:spTree>
    <p:extLst>
      <p:ext uri="{BB962C8B-B14F-4D97-AF65-F5344CB8AC3E}">
        <p14:creationId xmlns:p14="http://schemas.microsoft.com/office/powerpoint/2010/main" val="65654232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861A431E-3A56-4670-BBBD-54F4C103E0C9}"/>
              </a:ext>
            </a:extLst>
          </p:cNvPr>
          <p:cNvSpPr>
            <a:spLocks noGrp="1"/>
          </p:cNvSpPr>
          <p:nvPr>
            <p:ph type="title"/>
          </p:nvPr>
        </p:nvSpPr>
        <p:spPr>
          <a:xfrm>
            <a:off x="457200" y="1192428"/>
            <a:ext cx="8229600" cy="432486"/>
          </a:xfrm>
        </p:spPr>
        <p:txBody>
          <a:bodyPr>
            <a:normAutofit/>
          </a:bodyPr>
          <a:lstStyle/>
          <a:p>
            <a:r>
              <a:rPr lang="en-US" sz="2200" b="1" dirty="0"/>
              <a:t>A PUBLIC ELECTRONIC AUCTION – HOW DOES IT WORK </a:t>
            </a:r>
            <a:endParaRPr lang="et-EE" sz="2200" dirty="0"/>
          </a:p>
        </p:txBody>
      </p:sp>
      <p:sp>
        <p:nvSpPr>
          <p:cNvPr id="3" name="Sisu kohatäide 2">
            <a:extLst>
              <a:ext uri="{FF2B5EF4-FFF2-40B4-BE49-F238E27FC236}">
                <a16:creationId xmlns:a16="http://schemas.microsoft.com/office/drawing/2014/main" id="{F9359DB9-D81A-4A56-B73E-44720B62A0CA}"/>
              </a:ext>
            </a:extLst>
          </p:cNvPr>
          <p:cNvSpPr>
            <a:spLocks noGrp="1"/>
          </p:cNvSpPr>
          <p:nvPr>
            <p:ph idx="1"/>
          </p:nvPr>
        </p:nvSpPr>
        <p:spPr>
          <a:xfrm>
            <a:off x="332509" y="1767016"/>
            <a:ext cx="8508750" cy="3234473"/>
          </a:xfrm>
        </p:spPr>
        <p:txBody>
          <a:bodyPr>
            <a:noAutofit/>
          </a:bodyPr>
          <a:lstStyle/>
          <a:p>
            <a:r>
              <a:rPr lang="en-US" sz="1400" dirty="0"/>
              <a:t>To use the electronic auction environment, one needs an </a:t>
            </a:r>
            <a:r>
              <a:rPr lang="en-US" sz="1400" b="1" dirty="0"/>
              <a:t>ID-card</a:t>
            </a:r>
            <a:r>
              <a:rPr lang="en-US" sz="1400" dirty="0"/>
              <a:t> or </a:t>
            </a:r>
            <a:r>
              <a:rPr lang="en-US" sz="1400" b="1" dirty="0"/>
              <a:t>Mobile-ID</a:t>
            </a:r>
            <a:r>
              <a:rPr lang="en-US" sz="1400" dirty="0"/>
              <a:t> or a </a:t>
            </a:r>
            <a:r>
              <a:rPr lang="en-US" sz="1400" b="1" dirty="0"/>
              <a:t>username</a:t>
            </a:r>
            <a:r>
              <a:rPr lang="en-US" sz="1400" dirty="0"/>
              <a:t> and a </a:t>
            </a:r>
            <a:r>
              <a:rPr lang="en-US" sz="1400" b="1" dirty="0"/>
              <a:t>password.</a:t>
            </a:r>
            <a:r>
              <a:rPr lang="en-US" sz="1400" dirty="0"/>
              <a:t> </a:t>
            </a:r>
            <a:endParaRPr lang="et-EE" sz="1400" dirty="0"/>
          </a:p>
          <a:p>
            <a:r>
              <a:rPr lang="en-US" sz="1400" dirty="0"/>
              <a:t>It is possible to participate at an electronic auction through authorization. </a:t>
            </a:r>
            <a:endParaRPr lang="et-EE" sz="1400" dirty="0"/>
          </a:p>
          <a:p>
            <a:pPr algn="just"/>
            <a:r>
              <a:rPr lang="en-US" sz="1400" dirty="0"/>
              <a:t>A </a:t>
            </a:r>
            <a:r>
              <a:rPr lang="en-US" sz="1400" b="1" dirty="0"/>
              <a:t>notification</a:t>
            </a:r>
            <a:r>
              <a:rPr lang="en-US" sz="1400" dirty="0"/>
              <a:t> of an auction is published at least 10 days before the auction in the publication </a:t>
            </a:r>
            <a:r>
              <a:rPr lang="en-US" sz="1400" i="1" dirty="0" err="1"/>
              <a:t>Ametlikud</a:t>
            </a:r>
            <a:r>
              <a:rPr lang="en-US" sz="1400" i="1" dirty="0"/>
              <a:t> </a:t>
            </a:r>
            <a:r>
              <a:rPr lang="en-US" sz="1400" i="1" dirty="0" err="1"/>
              <a:t>Teadaanded</a:t>
            </a:r>
            <a:r>
              <a:rPr lang="en-US" sz="1400" dirty="0"/>
              <a:t> and in a public computer network. A bailiff may also publish an announcement in a newspaper which is on sale at the place of the auction. At the request of a claimant or a debtor, a bailiff shall publish the announcement in other publications at the expense of the claimant or the debtor.</a:t>
            </a:r>
            <a:endParaRPr lang="et-EE" sz="1400" dirty="0"/>
          </a:p>
          <a:p>
            <a:pPr algn="just"/>
            <a:r>
              <a:rPr lang="en-US" sz="1400" dirty="0"/>
              <a:t>The </a:t>
            </a:r>
            <a:r>
              <a:rPr lang="en-US" sz="1400" b="1" dirty="0"/>
              <a:t>starting price</a:t>
            </a:r>
            <a:r>
              <a:rPr lang="en-US" sz="1400" dirty="0"/>
              <a:t> of a</a:t>
            </a:r>
            <a:r>
              <a:rPr lang="et-EE" sz="1400" dirty="0"/>
              <a:t>n </a:t>
            </a:r>
            <a:r>
              <a:rPr lang="en-US" sz="1400" dirty="0"/>
              <a:t>asset at an auction is the price which is based on its valuation and set out in an instrument of seizure. In case of bankruptcy </a:t>
            </a:r>
            <a:r>
              <a:rPr lang="en-GB" sz="1400" dirty="0"/>
              <a:t>the </a:t>
            </a:r>
            <a:r>
              <a:rPr lang="et-EE" sz="1400" dirty="0"/>
              <a:t>s</a:t>
            </a:r>
            <a:r>
              <a:rPr lang="en-GB" sz="1400" dirty="0" err="1"/>
              <a:t>tarting</a:t>
            </a:r>
            <a:r>
              <a:rPr lang="en-GB" sz="1400" dirty="0"/>
              <a:t> price </a:t>
            </a:r>
            <a:r>
              <a:rPr lang="en-US" sz="1400" dirty="0"/>
              <a:t>of assets shall be determined by the trustee and approved by the bankruptcy committee.</a:t>
            </a:r>
            <a:endParaRPr lang="et-EE" sz="1400" dirty="0"/>
          </a:p>
          <a:p>
            <a:r>
              <a:rPr lang="en-US" sz="1400" dirty="0"/>
              <a:t>In the case of an auction, a bailiff may determine a </a:t>
            </a:r>
            <a:r>
              <a:rPr lang="en-US" sz="1400" b="1" dirty="0"/>
              <a:t>deposit </a:t>
            </a:r>
            <a:r>
              <a:rPr lang="en-US" sz="1400" dirty="0"/>
              <a:t>for the auction participants in the amount of up to ten per cent of the starting price. If deposit is determined, a person who wishes to participate in the auction shall pay the deposit. A deposit paid by a purchaser shall be included in the purchase price and, in the case of others who participated in the auction, a deposit shall be refunded on the working day following the date of the auction.</a:t>
            </a:r>
            <a:endParaRPr lang="et-EE" sz="1400" dirty="0"/>
          </a:p>
        </p:txBody>
      </p:sp>
    </p:spTree>
    <p:extLst>
      <p:ext uri="{BB962C8B-B14F-4D97-AF65-F5344CB8AC3E}">
        <p14:creationId xmlns:p14="http://schemas.microsoft.com/office/powerpoint/2010/main" val="13639567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FC48E754-00FB-4757-810F-DDF809DD4602}"/>
              </a:ext>
            </a:extLst>
          </p:cNvPr>
          <p:cNvSpPr>
            <a:spLocks noGrp="1"/>
          </p:cNvSpPr>
          <p:nvPr>
            <p:ph type="title"/>
          </p:nvPr>
        </p:nvSpPr>
        <p:spPr/>
        <p:txBody>
          <a:bodyPr>
            <a:normAutofit/>
          </a:bodyPr>
          <a:lstStyle/>
          <a:p>
            <a:r>
              <a:rPr lang="en-US" sz="2200" b="1" dirty="0"/>
              <a:t>A PUBLIC ELECTRONIC AUCTION – HOW DOES IT WORK </a:t>
            </a:r>
            <a:endParaRPr lang="et-EE" sz="2200" dirty="0"/>
          </a:p>
        </p:txBody>
      </p:sp>
      <p:sp>
        <p:nvSpPr>
          <p:cNvPr id="3" name="Sisu kohatäide 2">
            <a:extLst>
              <a:ext uri="{FF2B5EF4-FFF2-40B4-BE49-F238E27FC236}">
                <a16:creationId xmlns:a16="http://schemas.microsoft.com/office/drawing/2014/main" id="{15E88B0B-9862-4BAA-9721-90A498FF8218}"/>
              </a:ext>
            </a:extLst>
          </p:cNvPr>
          <p:cNvSpPr>
            <a:spLocks noGrp="1"/>
          </p:cNvSpPr>
          <p:nvPr>
            <p:ph idx="1"/>
          </p:nvPr>
        </p:nvSpPr>
        <p:spPr/>
        <p:txBody>
          <a:bodyPr>
            <a:normAutofit fontScale="62500" lnSpcReduction="20000"/>
          </a:bodyPr>
          <a:lstStyle/>
          <a:p>
            <a:pPr algn="just"/>
            <a:r>
              <a:rPr lang="en-US" dirty="0"/>
              <a:t>After an auction is opened the participants start bidding from the starting price. The auction participants shall enter their bids in electronic form in full euros in accordance with the bidding increment. Automatic bids are possible. </a:t>
            </a:r>
            <a:endParaRPr lang="et-EE" dirty="0"/>
          </a:p>
          <a:p>
            <a:pPr algn="just"/>
            <a:r>
              <a:rPr lang="en-US" dirty="0"/>
              <a:t>An electronic auction terminates at the time specified in the announcement of the auction. If a new bid is made during the interval by which the end of an auction is extended before the time the auction ends, the end of the auction is extended by the extension interval and the auction shall last until bids are made. </a:t>
            </a:r>
            <a:endParaRPr lang="et-EE" dirty="0"/>
          </a:p>
        </p:txBody>
      </p:sp>
    </p:spTree>
    <p:extLst>
      <p:ext uri="{BB962C8B-B14F-4D97-AF65-F5344CB8AC3E}">
        <p14:creationId xmlns:p14="http://schemas.microsoft.com/office/powerpoint/2010/main" val="78687314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6F037F96-F0DF-4BFC-8F6F-DD74022C17F6}"/>
              </a:ext>
            </a:extLst>
          </p:cNvPr>
          <p:cNvSpPr>
            <a:spLocks noGrp="1"/>
          </p:cNvSpPr>
          <p:nvPr>
            <p:ph type="title"/>
          </p:nvPr>
        </p:nvSpPr>
        <p:spPr/>
        <p:txBody>
          <a:bodyPr>
            <a:normAutofit/>
          </a:bodyPr>
          <a:lstStyle/>
          <a:p>
            <a:r>
              <a:rPr lang="en-US" sz="2200" b="1" dirty="0"/>
              <a:t>A PUBLIC ELECTRONIC AUCTION – HOW DOES IT WORK </a:t>
            </a:r>
            <a:endParaRPr lang="et-EE" sz="2200" dirty="0"/>
          </a:p>
        </p:txBody>
      </p:sp>
      <p:sp>
        <p:nvSpPr>
          <p:cNvPr id="3" name="Sisu kohatäide 2">
            <a:extLst>
              <a:ext uri="{FF2B5EF4-FFF2-40B4-BE49-F238E27FC236}">
                <a16:creationId xmlns:a16="http://schemas.microsoft.com/office/drawing/2014/main" id="{8D48B59F-6764-474F-8103-74183B9AF461}"/>
              </a:ext>
            </a:extLst>
          </p:cNvPr>
          <p:cNvSpPr>
            <a:spLocks noGrp="1"/>
          </p:cNvSpPr>
          <p:nvPr>
            <p:ph idx="1"/>
          </p:nvPr>
        </p:nvSpPr>
        <p:spPr>
          <a:xfrm>
            <a:off x="457200" y="2458995"/>
            <a:ext cx="8229600" cy="2390095"/>
          </a:xfrm>
        </p:spPr>
        <p:txBody>
          <a:bodyPr>
            <a:noAutofit/>
          </a:bodyPr>
          <a:lstStyle/>
          <a:p>
            <a:pPr algn="just">
              <a:lnSpc>
                <a:spcPct val="80000"/>
              </a:lnSpc>
            </a:pPr>
            <a:r>
              <a:rPr lang="en-US" sz="2000" dirty="0"/>
              <a:t>At an electronic auction the bid with the highest price submitted in the auction environment by the end of the auction is declared to be the best.</a:t>
            </a:r>
            <a:endParaRPr lang="et-EE" sz="2000" dirty="0"/>
          </a:p>
          <a:p>
            <a:pPr algn="just">
              <a:lnSpc>
                <a:spcPct val="80000"/>
              </a:lnSpc>
            </a:pPr>
            <a:r>
              <a:rPr lang="en-US" sz="2000" dirty="0"/>
              <a:t>The payment of purchase price by loan is possible. </a:t>
            </a:r>
            <a:endParaRPr lang="et-EE" sz="2000" dirty="0"/>
          </a:p>
          <a:p>
            <a:pPr algn="just">
              <a:lnSpc>
                <a:spcPct val="80000"/>
              </a:lnSpc>
            </a:pPr>
            <a:r>
              <a:rPr lang="en-US" sz="2000" dirty="0"/>
              <a:t>Ownership regarding a thing sold at an auction is created upon delivery of the thing on the basis of a report on the auction.</a:t>
            </a:r>
            <a:endParaRPr lang="et-EE" sz="2000" dirty="0"/>
          </a:p>
        </p:txBody>
      </p:sp>
    </p:spTree>
    <p:extLst>
      <p:ext uri="{BB962C8B-B14F-4D97-AF65-F5344CB8AC3E}">
        <p14:creationId xmlns:p14="http://schemas.microsoft.com/office/powerpoint/2010/main" val="9139031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3D2F11F7-A937-454E-A07D-3F04A50BEA0C}"/>
              </a:ext>
            </a:extLst>
          </p:cNvPr>
          <p:cNvSpPr>
            <a:spLocks noGrp="1"/>
          </p:cNvSpPr>
          <p:nvPr>
            <p:ph type="title"/>
          </p:nvPr>
        </p:nvSpPr>
        <p:spPr/>
        <p:txBody>
          <a:bodyPr>
            <a:normAutofit/>
          </a:bodyPr>
          <a:lstStyle/>
          <a:p>
            <a:r>
              <a:rPr lang="en-US" sz="2200" b="1" dirty="0"/>
              <a:t>A LITTLE BIT OF STATISTICS AND CONCLUDING REMARKS</a:t>
            </a:r>
            <a:r>
              <a:rPr lang="et-EE" sz="2200" b="1" dirty="0"/>
              <a:t> (1)</a:t>
            </a:r>
            <a:br>
              <a:rPr lang="et-EE" sz="2200" b="1" dirty="0"/>
            </a:br>
            <a:r>
              <a:rPr lang="en-GB" sz="1500" b="1" dirty="0"/>
              <a:t>Data from The Estonian Chamber of Bailiffs and Trustees in Bankruptcy</a:t>
            </a:r>
            <a:endParaRPr lang="en-GB" sz="1500" dirty="0"/>
          </a:p>
        </p:txBody>
      </p:sp>
      <p:graphicFrame>
        <p:nvGraphicFramePr>
          <p:cNvPr id="4" name="Sisu kohatäide 3">
            <a:extLst>
              <a:ext uri="{FF2B5EF4-FFF2-40B4-BE49-F238E27FC236}">
                <a16:creationId xmlns:a16="http://schemas.microsoft.com/office/drawing/2014/main" id="{9614607A-2E6C-4E19-A32E-5B1156F35D7E}"/>
              </a:ext>
            </a:extLst>
          </p:cNvPr>
          <p:cNvGraphicFramePr>
            <a:graphicFrameLocks noGrp="1"/>
          </p:cNvGraphicFramePr>
          <p:nvPr>
            <p:ph idx="1"/>
          </p:nvPr>
        </p:nvGraphicFramePr>
        <p:xfrm>
          <a:off x="2236574" y="2571750"/>
          <a:ext cx="4794420" cy="1543434"/>
        </p:xfrm>
        <a:graphic>
          <a:graphicData uri="http://schemas.openxmlformats.org/drawingml/2006/table">
            <a:tbl>
              <a:tblPr firstRow="1" firstCol="1" bandRow="1">
                <a:tableStyleId>{5C22544A-7EE6-4342-B048-85BDC9FD1C3A}</a:tableStyleId>
              </a:tblPr>
              <a:tblGrid>
                <a:gridCol w="1261387">
                  <a:extLst>
                    <a:ext uri="{9D8B030D-6E8A-4147-A177-3AD203B41FA5}">
                      <a16:colId xmlns:a16="http://schemas.microsoft.com/office/drawing/2014/main" val="3790500420"/>
                    </a:ext>
                  </a:extLst>
                </a:gridCol>
                <a:gridCol w="1226128">
                  <a:extLst>
                    <a:ext uri="{9D8B030D-6E8A-4147-A177-3AD203B41FA5}">
                      <a16:colId xmlns:a16="http://schemas.microsoft.com/office/drawing/2014/main" val="3521660412"/>
                    </a:ext>
                  </a:extLst>
                </a:gridCol>
                <a:gridCol w="1257344">
                  <a:extLst>
                    <a:ext uri="{9D8B030D-6E8A-4147-A177-3AD203B41FA5}">
                      <a16:colId xmlns:a16="http://schemas.microsoft.com/office/drawing/2014/main" val="1470095454"/>
                    </a:ext>
                  </a:extLst>
                </a:gridCol>
                <a:gridCol w="1049561">
                  <a:extLst>
                    <a:ext uri="{9D8B030D-6E8A-4147-A177-3AD203B41FA5}">
                      <a16:colId xmlns:a16="http://schemas.microsoft.com/office/drawing/2014/main" val="4114508757"/>
                    </a:ext>
                  </a:extLst>
                </a:gridCol>
              </a:tblGrid>
              <a:tr h="169391">
                <a:tc>
                  <a:txBody>
                    <a:bodyPr/>
                    <a:lstStyle/>
                    <a:p>
                      <a:pPr algn="l">
                        <a:lnSpc>
                          <a:spcPct val="107000"/>
                        </a:lnSpc>
                        <a:spcAft>
                          <a:spcPts val="0"/>
                        </a:spcAft>
                      </a:pPr>
                      <a:r>
                        <a:rPr lang="en-US" sz="1000" dirty="0">
                          <a:effectLst/>
                        </a:rPr>
                        <a:t>2018</a:t>
                      </a:r>
                      <a:endParaRPr lang="et-EE" sz="1000" dirty="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nSpc>
                          <a:spcPct val="107000"/>
                        </a:lnSpc>
                      </a:pPr>
                      <a:endParaRPr lang="et-EE" sz="1100">
                        <a:effectLst/>
                        <a:latin typeface="Calibri" panose="020F0502020204030204" pitchFamily="34" charset="0"/>
                        <a:cs typeface="Times New Roman" panose="02020603050405020304" pitchFamily="18" charset="0"/>
                      </a:endParaRPr>
                    </a:p>
                  </a:txBody>
                  <a:tcPr marL="44450" marR="44450" marT="0" marB="0"/>
                </a:tc>
                <a:tc>
                  <a:txBody>
                    <a:bodyPr/>
                    <a:lstStyle/>
                    <a:p>
                      <a:pPr>
                        <a:lnSpc>
                          <a:spcPct val="107000"/>
                        </a:lnSpc>
                      </a:pPr>
                      <a:endParaRPr lang="et-EE" sz="1100">
                        <a:effectLst/>
                        <a:latin typeface="Calibri" panose="020F0502020204030204" pitchFamily="34" charset="0"/>
                        <a:cs typeface="Times New Roman" panose="02020603050405020304" pitchFamily="18" charset="0"/>
                      </a:endParaRPr>
                    </a:p>
                  </a:txBody>
                  <a:tcPr marL="44450" marR="44450" marT="0" marB="0"/>
                </a:tc>
                <a:tc>
                  <a:txBody>
                    <a:bodyPr/>
                    <a:lstStyle/>
                    <a:p>
                      <a:pPr>
                        <a:lnSpc>
                          <a:spcPct val="107000"/>
                        </a:lnSpc>
                      </a:pPr>
                      <a:endParaRPr lang="et-EE" sz="1100">
                        <a:effectLst/>
                        <a:latin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251157730"/>
                  </a:ext>
                </a:extLst>
              </a:tr>
              <a:tr h="338781">
                <a:tc>
                  <a:txBody>
                    <a:bodyPr/>
                    <a:lstStyle/>
                    <a:p>
                      <a:pPr>
                        <a:lnSpc>
                          <a:spcPct val="107000"/>
                        </a:lnSpc>
                      </a:pPr>
                      <a:endParaRPr lang="et-EE" sz="1100" dirty="0">
                        <a:effectLst/>
                        <a:latin typeface="Calibri" panose="020F0502020204030204" pitchFamily="34" charset="0"/>
                        <a:cs typeface="Times New Roman" panose="02020603050405020304" pitchFamily="18" charset="0"/>
                      </a:endParaRPr>
                    </a:p>
                  </a:txBody>
                  <a:tcPr marL="44450" marR="44450" marT="0" marB="0"/>
                </a:tc>
                <a:tc>
                  <a:txBody>
                    <a:bodyPr/>
                    <a:lstStyle/>
                    <a:p>
                      <a:pPr algn="l">
                        <a:lnSpc>
                          <a:spcPct val="107000"/>
                        </a:lnSpc>
                        <a:spcAft>
                          <a:spcPts val="0"/>
                        </a:spcAft>
                      </a:pPr>
                      <a:r>
                        <a:rPr lang="en-US" sz="1100">
                          <a:effectLst/>
                        </a:rPr>
                        <a:t>Ads published </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07000"/>
                        </a:lnSpc>
                        <a:spcAft>
                          <a:spcPts val="0"/>
                        </a:spcAft>
                      </a:pPr>
                      <a:r>
                        <a:rPr lang="en-US" sz="1100">
                          <a:effectLst/>
                        </a:rPr>
                        <a:t>Auctions that ended with a sale</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l">
                        <a:lnSpc>
                          <a:spcPct val="107000"/>
                        </a:lnSpc>
                        <a:spcAft>
                          <a:spcPts val="0"/>
                        </a:spcAft>
                      </a:pPr>
                      <a:r>
                        <a:rPr lang="en-US" sz="1100">
                          <a:effectLst/>
                        </a:rPr>
                        <a:t>Price raise %</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752864409"/>
                  </a:ext>
                </a:extLst>
              </a:tr>
              <a:tr h="169391">
                <a:tc>
                  <a:txBody>
                    <a:bodyPr/>
                    <a:lstStyle/>
                    <a:p>
                      <a:pPr algn="l">
                        <a:lnSpc>
                          <a:spcPct val="107000"/>
                        </a:lnSpc>
                        <a:spcAft>
                          <a:spcPts val="0"/>
                        </a:spcAft>
                      </a:pPr>
                      <a:r>
                        <a:rPr lang="en-US" sz="1100">
                          <a:effectLst/>
                        </a:rPr>
                        <a:t>ALL ASSETS </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6897</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1319</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10,1</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3876199647"/>
                  </a:ext>
                </a:extLst>
              </a:tr>
              <a:tr h="169391">
                <a:tc>
                  <a:txBody>
                    <a:bodyPr/>
                    <a:lstStyle/>
                    <a:p>
                      <a:pPr algn="l">
                        <a:lnSpc>
                          <a:spcPct val="107000"/>
                        </a:lnSpc>
                        <a:spcAft>
                          <a:spcPts val="0"/>
                        </a:spcAft>
                      </a:pPr>
                      <a:r>
                        <a:rPr lang="en-US" sz="1100">
                          <a:effectLst/>
                        </a:rPr>
                        <a:t>Real-estate</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3778</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dirty="0">
                          <a:effectLst/>
                        </a:rPr>
                        <a:t>801</a:t>
                      </a:r>
                      <a:endParaRPr lang="et-EE" sz="1000" dirty="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21,9</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1067542200"/>
                  </a:ext>
                </a:extLst>
              </a:tr>
              <a:tr h="169391">
                <a:tc>
                  <a:txBody>
                    <a:bodyPr/>
                    <a:lstStyle/>
                    <a:p>
                      <a:pPr algn="l">
                        <a:lnSpc>
                          <a:spcPct val="107000"/>
                        </a:lnSpc>
                        <a:spcAft>
                          <a:spcPts val="0"/>
                        </a:spcAft>
                      </a:pPr>
                      <a:r>
                        <a:rPr lang="en-US" sz="1100">
                          <a:effectLst/>
                        </a:rPr>
                        <a:t>Water crafts</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4</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2</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5,3</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3488899913"/>
                  </a:ext>
                </a:extLst>
              </a:tr>
              <a:tr h="169391">
                <a:tc>
                  <a:txBody>
                    <a:bodyPr/>
                    <a:lstStyle/>
                    <a:p>
                      <a:pPr algn="l">
                        <a:lnSpc>
                          <a:spcPct val="107000"/>
                        </a:lnSpc>
                        <a:spcAft>
                          <a:spcPts val="0"/>
                        </a:spcAft>
                      </a:pPr>
                      <a:r>
                        <a:rPr lang="en-US" sz="1100">
                          <a:effectLst/>
                        </a:rPr>
                        <a:t>Vehicles</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267</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dirty="0">
                          <a:effectLst/>
                        </a:rPr>
                        <a:t>70</a:t>
                      </a:r>
                      <a:endParaRPr lang="et-EE" sz="1000" dirty="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dirty="0">
                          <a:effectLst/>
                        </a:rPr>
                        <a:t>48,4</a:t>
                      </a:r>
                      <a:endParaRPr lang="et-EE" sz="1000" dirty="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463167370"/>
                  </a:ext>
                </a:extLst>
              </a:tr>
              <a:tr h="169391">
                <a:tc>
                  <a:txBody>
                    <a:bodyPr/>
                    <a:lstStyle/>
                    <a:p>
                      <a:pPr algn="l">
                        <a:lnSpc>
                          <a:spcPct val="107000"/>
                        </a:lnSpc>
                        <a:spcAft>
                          <a:spcPts val="0"/>
                        </a:spcAft>
                      </a:pPr>
                      <a:r>
                        <a:rPr lang="en-US" sz="1100">
                          <a:effectLst/>
                        </a:rPr>
                        <a:t>Monetary rights</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1181</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169</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48,7</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4152619368"/>
                  </a:ext>
                </a:extLst>
              </a:tr>
              <a:tr h="169391">
                <a:tc>
                  <a:txBody>
                    <a:bodyPr/>
                    <a:lstStyle/>
                    <a:p>
                      <a:pPr algn="l">
                        <a:lnSpc>
                          <a:spcPct val="107000"/>
                        </a:lnSpc>
                        <a:spcAft>
                          <a:spcPts val="0"/>
                        </a:spcAft>
                      </a:pPr>
                      <a:r>
                        <a:rPr lang="en-US" sz="1100">
                          <a:effectLst/>
                        </a:rPr>
                        <a:t>Movables </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1667</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a:effectLst/>
                        </a:rPr>
                        <a:t>277</a:t>
                      </a:r>
                      <a:endParaRPr lang="et-EE" sz="100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r">
                        <a:lnSpc>
                          <a:spcPct val="107000"/>
                        </a:lnSpc>
                        <a:spcAft>
                          <a:spcPts val="0"/>
                        </a:spcAft>
                      </a:pPr>
                      <a:r>
                        <a:rPr lang="en-US" sz="1100" dirty="0">
                          <a:effectLst/>
                        </a:rPr>
                        <a:t>8,3</a:t>
                      </a:r>
                      <a:endParaRPr lang="et-EE" sz="1000" dirty="0">
                        <a:effectLst/>
                        <a:latin typeface="Arial" panose="020B060402020202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1508976486"/>
                  </a:ext>
                </a:extLst>
              </a:tr>
            </a:tbl>
          </a:graphicData>
        </a:graphic>
      </p:graphicFrame>
    </p:spTree>
    <p:extLst>
      <p:ext uri="{BB962C8B-B14F-4D97-AF65-F5344CB8AC3E}">
        <p14:creationId xmlns:p14="http://schemas.microsoft.com/office/powerpoint/2010/main" val="53225678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3D2F11F7-A937-454E-A07D-3F04A50BEA0C}"/>
              </a:ext>
            </a:extLst>
          </p:cNvPr>
          <p:cNvSpPr>
            <a:spLocks noGrp="1"/>
          </p:cNvSpPr>
          <p:nvPr>
            <p:ph type="title"/>
          </p:nvPr>
        </p:nvSpPr>
        <p:spPr/>
        <p:txBody>
          <a:bodyPr>
            <a:normAutofit/>
          </a:bodyPr>
          <a:lstStyle/>
          <a:p>
            <a:r>
              <a:rPr lang="en-US" sz="2200" b="1" dirty="0"/>
              <a:t>A LITTLE BIT OF STATISTICS AND CONCLUDING REMARKS </a:t>
            </a:r>
            <a:r>
              <a:rPr lang="et-EE" sz="2200" b="1" dirty="0"/>
              <a:t>(2)</a:t>
            </a:r>
            <a:br>
              <a:rPr lang="et-EE" sz="2200" b="1" dirty="0"/>
            </a:br>
            <a:r>
              <a:rPr lang="en-US" sz="1500" b="1" dirty="0"/>
              <a:t>Data from The Estonian Chamber of Bailiffs and Trustees in Bankruptcy</a:t>
            </a:r>
            <a:endParaRPr lang="et-EE" sz="1500" dirty="0"/>
          </a:p>
        </p:txBody>
      </p:sp>
      <p:pic>
        <p:nvPicPr>
          <p:cNvPr id="7" name="Sisu kohatäide 6">
            <a:extLst>
              <a:ext uri="{FF2B5EF4-FFF2-40B4-BE49-F238E27FC236}">
                <a16:creationId xmlns:a16="http://schemas.microsoft.com/office/drawing/2014/main" id="{C20BA837-7A75-4009-AB1D-002E195BDCC1}"/>
              </a:ext>
            </a:extLst>
          </p:cNvPr>
          <p:cNvPicPr>
            <a:picLocks noGrp="1" noChangeAspect="1"/>
          </p:cNvPicPr>
          <p:nvPr>
            <p:ph idx="1"/>
          </p:nvPr>
        </p:nvPicPr>
        <p:blipFill>
          <a:blip r:embed="rId2"/>
          <a:stretch>
            <a:fillRect/>
          </a:stretch>
        </p:blipFill>
        <p:spPr>
          <a:xfrm>
            <a:off x="2261287" y="2450533"/>
            <a:ext cx="4602892" cy="1702530"/>
          </a:xfrm>
          <a:prstGeom prst="rect">
            <a:avLst/>
          </a:prstGeom>
        </p:spPr>
      </p:pic>
    </p:spTree>
    <p:extLst>
      <p:ext uri="{BB962C8B-B14F-4D97-AF65-F5344CB8AC3E}">
        <p14:creationId xmlns:p14="http://schemas.microsoft.com/office/powerpoint/2010/main" val="16167091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a:extLst>
              <a:ext uri="{FF2B5EF4-FFF2-40B4-BE49-F238E27FC236}">
                <a16:creationId xmlns:a16="http://schemas.microsoft.com/office/drawing/2014/main" id="{3D2F11F7-A937-454E-A07D-3F04A50BEA0C}"/>
              </a:ext>
            </a:extLst>
          </p:cNvPr>
          <p:cNvSpPr>
            <a:spLocks noGrp="1"/>
          </p:cNvSpPr>
          <p:nvPr>
            <p:ph type="title"/>
          </p:nvPr>
        </p:nvSpPr>
        <p:spPr/>
        <p:txBody>
          <a:bodyPr>
            <a:normAutofit/>
          </a:bodyPr>
          <a:lstStyle/>
          <a:p>
            <a:r>
              <a:rPr lang="en-US" sz="2200" b="1" dirty="0"/>
              <a:t>A LITTLE BIT OF STATISTICS AND CONCLUDING REMARKS</a:t>
            </a:r>
            <a:r>
              <a:rPr lang="et-EE" sz="2200" b="1" dirty="0"/>
              <a:t> (3)</a:t>
            </a:r>
            <a:br>
              <a:rPr lang="et-EE" sz="2200" b="1" dirty="0"/>
            </a:br>
            <a:r>
              <a:rPr lang="en-US" sz="1500" b="1" dirty="0"/>
              <a:t>Data from The Estonian Chamber of Bailiffs and Trustees in Bankruptcy </a:t>
            </a:r>
            <a:endParaRPr lang="et-EE" sz="1500" dirty="0"/>
          </a:p>
        </p:txBody>
      </p:sp>
      <p:sp>
        <p:nvSpPr>
          <p:cNvPr id="4" name="Sisu kohatäide 3">
            <a:extLst>
              <a:ext uri="{FF2B5EF4-FFF2-40B4-BE49-F238E27FC236}">
                <a16:creationId xmlns:a16="http://schemas.microsoft.com/office/drawing/2014/main" id="{1593B7A1-F66C-4FDE-87EC-102A0E829B06}"/>
              </a:ext>
            </a:extLst>
          </p:cNvPr>
          <p:cNvSpPr>
            <a:spLocks noGrp="1"/>
          </p:cNvSpPr>
          <p:nvPr>
            <p:ph idx="1"/>
          </p:nvPr>
        </p:nvSpPr>
        <p:spPr/>
        <p:txBody>
          <a:bodyPr>
            <a:normAutofit fontScale="55000" lnSpcReduction="20000"/>
          </a:bodyPr>
          <a:lstStyle/>
          <a:p>
            <a:pPr algn="just"/>
            <a:r>
              <a:rPr lang="en-US" dirty="0"/>
              <a:t>In </a:t>
            </a:r>
            <a:r>
              <a:rPr lang="en-US" b="1" dirty="0"/>
              <a:t>2017</a:t>
            </a:r>
            <a:r>
              <a:rPr lang="en-US" dirty="0"/>
              <a:t> there were </a:t>
            </a:r>
            <a:r>
              <a:rPr lang="en-US" b="1" dirty="0"/>
              <a:t>7 registered complaints</a:t>
            </a:r>
            <a:r>
              <a:rPr lang="en-US" dirty="0"/>
              <a:t> concerning the electronic auction system. In 3 cases the webpage was unavailable; in 1 case there was a report on false information displayed on the webpage; in 3 cases there was a report that </a:t>
            </a:r>
            <a:r>
              <a:rPr lang="en-GB" dirty="0"/>
              <a:t>some actions could </a:t>
            </a:r>
            <a:r>
              <a:rPr lang="en-US" dirty="0"/>
              <a:t>not be performed on the webpage, but investigation revealed no errors on the webpage.</a:t>
            </a:r>
            <a:endParaRPr lang="et-EE" dirty="0"/>
          </a:p>
          <a:p>
            <a:pPr algn="just"/>
            <a:r>
              <a:rPr lang="en-US" dirty="0"/>
              <a:t>In </a:t>
            </a:r>
            <a:r>
              <a:rPr lang="en-US" b="1" dirty="0"/>
              <a:t>2018 </a:t>
            </a:r>
            <a:r>
              <a:rPr lang="en-US" dirty="0"/>
              <a:t>there were </a:t>
            </a:r>
            <a:r>
              <a:rPr lang="en-US" b="1" dirty="0"/>
              <a:t>4 registered complaints</a:t>
            </a:r>
            <a:r>
              <a:rPr lang="en-US" dirty="0"/>
              <a:t> concerning the electronic auction system. In 2 cases the webpage was unavailable; in 1 case there was a report on false information displayed on the webpage but investigation did not confirm this; in 1 case there was a suspicion that an ID card was used not by its rightful owner.</a:t>
            </a:r>
            <a:endParaRPr lang="et-EE" dirty="0"/>
          </a:p>
        </p:txBody>
      </p:sp>
    </p:spTree>
    <p:extLst>
      <p:ext uri="{BB962C8B-B14F-4D97-AF65-F5344CB8AC3E}">
        <p14:creationId xmlns:p14="http://schemas.microsoft.com/office/powerpoint/2010/main" val="174289782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5901" y="1924945"/>
            <a:ext cx="6169914" cy="2719944"/>
          </a:xfrm>
          <a:prstGeom prst="rect">
            <a:avLst/>
          </a:prstGeom>
        </p:spPr>
      </p:pic>
      <p:sp>
        <p:nvSpPr>
          <p:cNvPr id="4" name="Title 1"/>
          <p:cNvSpPr>
            <a:spLocks noGrp="1"/>
          </p:cNvSpPr>
          <p:nvPr>
            <p:ph type="title"/>
          </p:nvPr>
        </p:nvSpPr>
        <p:spPr>
          <a:xfrm>
            <a:off x="1485900" y="1345642"/>
            <a:ext cx="6172200" cy="857250"/>
          </a:xfrm>
        </p:spPr>
        <p:txBody>
          <a:bodyPr/>
          <a:lstStyle/>
          <a:p>
            <a:pPr eaLnBrk="1" hangingPunct="1"/>
            <a:r>
              <a:rPr lang="en-US" b="1" dirty="0"/>
              <a:t>Lunch Break</a:t>
            </a:r>
          </a:p>
        </p:txBody>
      </p:sp>
      <p:sp>
        <p:nvSpPr>
          <p:cNvPr id="5" name="Subtitle 1"/>
          <p:cNvSpPr txBox="1">
            <a:spLocks/>
          </p:cNvSpPr>
          <p:nvPr/>
        </p:nvSpPr>
        <p:spPr bwMode="auto">
          <a:xfrm>
            <a:off x="1315641" y="2240646"/>
            <a:ext cx="6480572" cy="377429"/>
          </a:xfrm>
          <a:prstGeom prst="rect">
            <a:avLst/>
          </a:prstGeom>
          <a:noFill/>
          <a:ln w="9525">
            <a:noFill/>
            <a:miter lim="800000"/>
            <a:headEnd/>
            <a:tailEnd/>
          </a:ln>
        </p:spPr>
        <p:txBody>
          <a:bodyPr/>
          <a:lstStyle/>
          <a:p>
            <a:pPr algn="ctr">
              <a:spcBef>
                <a:spcPct val="20000"/>
              </a:spcBef>
              <a:buFont typeface="Arial" charset="0"/>
              <a:buNone/>
            </a:pPr>
            <a:r>
              <a:rPr lang="en-US" dirty="0">
                <a:latin typeface="Calibri" pitchFamily="34" charset="0"/>
              </a:rPr>
              <a:t>Kindly Sponsored by:</a:t>
            </a:r>
          </a:p>
        </p:txBody>
      </p:sp>
      <p:sp>
        <p:nvSpPr>
          <p:cNvPr id="8" name="Subtitle 1"/>
          <p:cNvSpPr txBox="1">
            <a:spLocks/>
          </p:cNvSpPr>
          <p:nvPr/>
        </p:nvSpPr>
        <p:spPr bwMode="auto">
          <a:xfrm>
            <a:off x="1315641" y="3997638"/>
            <a:ext cx="6480572" cy="377429"/>
          </a:xfrm>
          <a:prstGeom prst="rect">
            <a:avLst/>
          </a:prstGeom>
          <a:noFill/>
          <a:ln w="9525">
            <a:noFill/>
            <a:miter lim="800000"/>
            <a:headEnd/>
            <a:tailEnd/>
          </a:ln>
        </p:spPr>
        <p:txBody>
          <a:bodyPr/>
          <a:lstStyle/>
          <a:p>
            <a:pPr algn="ctr">
              <a:spcBef>
                <a:spcPct val="20000"/>
              </a:spcBef>
              <a:buFont typeface="Arial" charset="0"/>
              <a:buNone/>
            </a:pPr>
            <a:r>
              <a:rPr lang="en-US" dirty="0" err="1">
                <a:latin typeface="Calibri" charset="0"/>
                <a:ea typeface="Calibri" charset="0"/>
                <a:cs typeface="Calibri" charset="0"/>
              </a:rPr>
              <a:t>www.bnt.eu</a:t>
            </a:r>
            <a:endParaRPr lang="en-US" dirty="0">
              <a:latin typeface="Calibri" charset="0"/>
              <a:ea typeface="Calibri" charset="0"/>
              <a:cs typeface="Calibri" charset="0"/>
            </a:endParaRPr>
          </a:p>
        </p:txBody>
      </p:sp>
    </p:spTree>
    <p:extLst>
      <p:ext uri="{BB962C8B-B14F-4D97-AF65-F5344CB8AC3E}">
        <p14:creationId xmlns:p14="http://schemas.microsoft.com/office/powerpoint/2010/main" val="208995616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85900" y="1237155"/>
            <a:ext cx="6172200" cy="857250"/>
          </a:xfrm>
        </p:spPr>
        <p:txBody>
          <a:bodyPr/>
          <a:lstStyle/>
          <a:p>
            <a:pPr eaLnBrk="1" hangingPunct="1"/>
            <a:r>
              <a:rPr lang="en-US" b="1" dirty="0"/>
              <a:t>Technical Session</a:t>
            </a:r>
          </a:p>
        </p:txBody>
      </p:sp>
      <p:sp>
        <p:nvSpPr>
          <p:cNvPr id="6" name="Subtitle 1"/>
          <p:cNvSpPr txBox="1">
            <a:spLocks/>
          </p:cNvSpPr>
          <p:nvPr/>
        </p:nvSpPr>
        <p:spPr bwMode="auto">
          <a:xfrm>
            <a:off x="1315641" y="2094405"/>
            <a:ext cx="6480572" cy="377429"/>
          </a:xfrm>
          <a:prstGeom prst="rect">
            <a:avLst/>
          </a:prstGeom>
          <a:noFill/>
          <a:ln w="9525">
            <a:noFill/>
            <a:miter lim="800000"/>
            <a:headEnd/>
            <a:tailEnd/>
          </a:ln>
        </p:spPr>
        <p:txBody>
          <a:bodyPr/>
          <a:lstStyle/>
          <a:p>
            <a:pPr algn="ctr">
              <a:spcBef>
                <a:spcPct val="20000"/>
              </a:spcBef>
              <a:buFont typeface="Arial" charset="0"/>
              <a:buNone/>
            </a:pPr>
            <a:r>
              <a:rPr lang="en-US" dirty="0">
                <a:latin typeface="Calibri" pitchFamily="34" charset="0"/>
              </a:rPr>
              <a:t>Kindly Sponsored by:</a:t>
            </a:r>
          </a:p>
        </p:txBody>
      </p:sp>
      <p:sp>
        <p:nvSpPr>
          <p:cNvPr id="9" name="Subtitle 1"/>
          <p:cNvSpPr txBox="1">
            <a:spLocks/>
          </p:cNvSpPr>
          <p:nvPr/>
        </p:nvSpPr>
        <p:spPr bwMode="auto">
          <a:xfrm>
            <a:off x="1315866" y="4598788"/>
            <a:ext cx="6480572" cy="377429"/>
          </a:xfrm>
          <a:prstGeom prst="rect">
            <a:avLst/>
          </a:prstGeom>
          <a:noFill/>
          <a:ln w="9525">
            <a:noFill/>
            <a:miter lim="800000"/>
            <a:headEnd/>
            <a:tailEnd/>
          </a:ln>
        </p:spPr>
        <p:txBody>
          <a:bodyPr/>
          <a:lstStyle/>
          <a:p>
            <a:pPr algn="ctr">
              <a:spcBef>
                <a:spcPct val="20000"/>
              </a:spcBef>
              <a:buFont typeface="Arial" charset="0"/>
              <a:buNone/>
            </a:pPr>
            <a:r>
              <a:rPr lang="en-US" dirty="0" err="1">
                <a:latin typeface="Calibri" charset="0"/>
                <a:ea typeface="Calibri" charset="0"/>
                <a:cs typeface="Calibri" charset="0"/>
              </a:rPr>
              <a:t>www.cnajmj.fr</a:t>
            </a:r>
            <a:endParaRPr lang="en-US" dirty="0">
              <a:latin typeface="Calibri" charset="0"/>
              <a:ea typeface="Calibri" charset="0"/>
              <a:cs typeface="Calibri"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3508" y="2471834"/>
            <a:ext cx="1453977" cy="2046339"/>
          </a:xfrm>
          <a:prstGeom prst="rect">
            <a:avLst/>
          </a:prstGeom>
        </p:spPr>
      </p:pic>
    </p:spTree>
    <p:extLst>
      <p:ext uri="{BB962C8B-B14F-4D97-AF65-F5344CB8AC3E}">
        <p14:creationId xmlns:p14="http://schemas.microsoft.com/office/powerpoint/2010/main" val="22917231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240224" y="1703971"/>
            <a:ext cx="8655803" cy="1102519"/>
          </a:xfrm>
        </p:spPr>
        <p:txBody>
          <a:bodyPr>
            <a:noAutofit/>
          </a:bodyPr>
          <a:lstStyle/>
          <a:p>
            <a:r>
              <a:rPr lang="en-US" sz="3200" b="1" dirty="0"/>
              <a:t>Session 4: </a:t>
            </a:r>
            <a:br>
              <a:rPr lang="en-US" sz="3200" b="1" dirty="0"/>
            </a:br>
            <a:r>
              <a:rPr lang="en-US" sz="3200" b="1" dirty="0"/>
              <a:t> Pre-packaged insolvency tools: </a:t>
            </a:r>
            <a:br>
              <a:rPr lang="en-US" sz="3200" b="1" dirty="0"/>
            </a:br>
            <a:r>
              <a:rPr lang="en-US" sz="3200" b="1" dirty="0"/>
              <a:t>Where are we now?</a:t>
            </a:r>
          </a:p>
        </p:txBody>
      </p:sp>
      <p:sp>
        <p:nvSpPr>
          <p:cNvPr id="3" name="Subtitle 2"/>
          <p:cNvSpPr>
            <a:spLocks noGrp="1"/>
          </p:cNvSpPr>
          <p:nvPr>
            <p:ph type="subTitle" idx="1"/>
          </p:nvPr>
        </p:nvSpPr>
        <p:spPr>
          <a:xfrm>
            <a:off x="240223" y="3369155"/>
            <a:ext cx="8655803" cy="1314450"/>
          </a:xfrm>
        </p:spPr>
        <p:txBody>
          <a:bodyPr rtlCol="0">
            <a:noAutofit/>
          </a:bodyPr>
          <a:lstStyle/>
          <a:p>
            <a:pPr>
              <a:defRPr/>
            </a:pPr>
            <a:r>
              <a:rPr lang="en-GB" sz="1800" b="1" i="1" dirty="0"/>
              <a:t>Moderator: </a:t>
            </a:r>
            <a:r>
              <a:rPr lang="en-GB" sz="1800" b="1" dirty="0"/>
              <a:t>Glen Flannery, CMS, UK</a:t>
            </a:r>
          </a:p>
          <a:p>
            <a:pPr>
              <a:defRPr/>
            </a:pPr>
            <a:r>
              <a:rPr lang="en-GB" sz="1800" b="1" dirty="0"/>
              <a:t>Michał Barłowski, </a:t>
            </a:r>
            <a:r>
              <a:rPr lang="en-GB" sz="1800" b="1" dirty="0" err="1"/>
              <a:t>Wardyński</a:t>
            </a:r>
            <a:r>
              <a:rPr lang="en-GB" sz="1800" b="1" dirty="0"/>
              <a:t> &amp; Partners, Poland</a:t>
            </a:r>
          </a:p>
          <a:p>
            <a:pPr>
              <a:defRPr/>
            </a:pPr>
            <a:r>
              <a:rPr lang="en-GB" sz="1800" b="1" dirty="0"/>
              <a:t>Peter Sprinz, HAVEL &amp; PARTNERS, Czech Republic</a:t>
            </a:r>
          </a:p>
          <a:p>
            <a:pPr>
              <a:defRPr/>
            </a:pPr>
            <a:r>
              <a:rPr lang="en-GB" sz="1800" b="1" dirty="0"/>
              <a:t>Dr Nina </a:t>
            </a:r>
            <a:r>
              <a:rPr lang="en-GB" sz="1800" b="1" dirty="0" err="1"/>
              <a:t>Plavsak</a:t>
            </a:r>
            <a:r>
              <a:rPr lang="en-GB" sz="1800" b="1" dirty="0"/>
              <a:t>, ABC NEPREMIČNINE, Slovenia</a:t>
            </a:r>
            <a:endParaRPr lang="en-US" sz="1800" b="1" dirty="0"/>
          </a:p>
        </p:txBody>
      </p:sp>
    </p:spTree>
    <p:extLst>
      <p:ext uri="{BB962C8B-B14F-4D97-AF65-F5344CB8AC3E}">
        <p14:creationId xmlns:p14="http://schemas.microsoft.com/office/powerpoint/2010/main" val="199820201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82253"/>
            <a:ext cx="8229600" cy="1852363"/>
          </a:xfrm>
        </p:spPr>
        <p:txBody>
          <a:bodyPr>
            <a:normAutofit/>
          </a:bodyPr>
          <a:lstStyle/>
          <a:p>
            <a:pPr>
              <a:spcAft>
                <a:spcPts val="1200"/>
              </a:spcAft>
            </a:pPr>
            <a:r>
              <a:rPr lang="en-GB" sz="2200" dirty="0"/>
              <a:t>Watch this space…</a:t>
            </a:r>
          </a:p>
        </p:txBody>
      </p:sp>
      <p:sp>
        <p:nvSpPr>
          <p:cNvPr id="4" name="Title 1"/>
          <p:cNvSpPr txBox="1">
            <a:spLocks/>
          </p:cNvSpPr>
          <p:nvPr/>
        </p:nvSpPr>
        <p:spPr>
          <a:xfrm>
            <a:off x="685800" y="1278682"/>
            <a:ext cx="7772400" cy="798772"/>
          </a:xfrm>
          <a:prstGeom prst="rect">
            <a:avLst/>
          </a:prstGeom>
        </p:spPr>
        <p:txBody>
          <a:bodyPr vert="horz" lIns="91440" tIns="45720" rIns="91440" bIns="45720" rtlCol="0" anchor="ctr">
            <a:normAutofit/>
          </a:bodyPr>
          <a:lstStyle>
            <a:lvl1pPr algn="ctr" defTabSz="457189" rtl="0" eaLnBrk="1" latinLnBrk="0" hangingPunct="1">
              <a:spcBef>
                <a:spcPct val="0"/>
              </a:spcBef>
              <a:buNone/>
              <a:defRPr sz="4400" kern="1200">
                <a:solidFill>
                  <a:schemeClr val="tx1"/>
                </a:solidFill>
                <a:latin typeface="+mj-lt"/>
                <a:ea typeface="+mj-ea"/>
                <a:cs typeface="+mj-cs"/>
              </a:defRPr>
            </a:lvl1pPr>
          </a:lstStyle>
          <a:p>
            <a:pPr algn="l"/>
            <a:r>
              <a:rPr lang="en-GB" dirty="0"/>
              <a:t>Pre-packs - The UK’s model</a:t>
            </a:r>
            <a:endParaRPr lang="en-US" b="1" dirty="0"/>
          </a:p>
        </p:txBody>
      </p:sp>
    </p:spTree>
    <p:extLst>
      <p:ext uri="{BB962C8B-B14F-4D97-AF65-F5344CB8AC3E}">
        <p14:creationId xmlns:p14="http://schemas.microsoft.com/office/powerpoint/2010/main" val="40387543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470025"/>
          </a:xfrm>
        </p:spPr>
        <p:txBody>
          <a:bodyPr/>
          <a:lstStyle/>
          <a:p>
            <a:r>
              <a:rPr lang="en-US" b="1" dirty="0"/>
              <a:t>Pre-packaged insolvency tools: Where are we now?</a:t>
            </a:r>
          </a:p>
        </p:txBody>
      </p:sp>
      <p:sp>
        <p:nvSpPr>
          <p:cNvPr id="3" name="Subtitle 2"/>
          <p:cNvSpPr>
            <a:spLocks noGrp="1"/>
          </p:cNvSpPr>
          <p:nvPr>
            <p:ph type="subTitle" idx="1"/>
          </p:nvPr>
        </p:nvSpPr>
        <p:spPr>
          <a:xfrm>
            <a:off x="252413" y="2899322"/>
            <a:ext cx="8647112" cy="1752600"/>
          </a:xfrm>
        </p:spPr>
        <p:txBody>
          <a:bodyPr rtlCol="0">
            <a:noAutofit/>
          </a:bodyPr>
          <a:lstStyle/>
          <a:p>
            <a:pPr>
              <a:defRPr/>
            </a:pPr>
            <a:r>
              <a:rPr lang="pl-PL" sz="3600" b="1" dirty="0"/>
              <a:t>Michal </a:t>
            </a:r>
            <a:r>
              <a:rPr lang="pl-PL" sz="3600" b="1" dirty="0" err="1"/>
              <a:t>Barlowski</a:t>
            </a:r>
            <a:br>
              <a:rPr lang="en-US" sz="3600" b="1" dirty="0"/>
            </a:br>
            <a:r>
              <a:rPr lang="pl-PL" sz="3600" dirty="0" err="1"/>
              <a:t>Attorney</a:t>
            </a:r>
            <a:r>
              <a:rPr lang="pl-PL" sz="3600" dirty="0"/>
              <a:t>-</a:t>
            </a:r>
            <a:r>
              <a:rPr lang="pl-PL" sz="3600" dirty="0" err="1"/>
              <a:t>at</a:t>
            </a:r>
            <a:r>
              <a:rPr lang="pl-PL" sz="3600" dirty="0"/>
              <a:t>-law</a:t>
            </a:r>
          </a:p>
          <a:p>
            <a:pPr>
              <a:defRPr/>
            </a:pPr>
            <a:r>
              <a:rPr lang="pl-PL" sz="3600" dirty="0"/>
              <a:t>Senior </a:t>
            </a:r>
            <a:r>
              <a:rPr lang="pl-PL" sz="3600" dirty="0" err="1"/>
              <a:t>counsel</a:t>
            </a:r>
            <a:r>
              <a:rPr lang="pl-PL" sz="3600" dirty="0"/>
              <a:t> </a:t>
            </a:r>
            <a:r>
              <a:rPr lang="pl-PL" sz="3600" dirty="0" err="1"/>
              <a:t>at</a:t>
            </a:r>
            <a:r>
              <a:rPr lang="pl-PL" sz="3600" dirty="0"/>
              <a:t> </a:t>
            </a:r>
            <a:r>
              <a:rPr lang="pl-PL" sz="3600" dirty="0" err="1"/>
              <a:t>Wardynski</a:t>
            </a:r>
            <a:r>
              <a:rPr lang="pl-PL" sz="3600" dirty="0"/>
              <a:t> &amp; Partners</a:t>
            </a:r>
          </a:p>
          <a:p>
            <a:pPr>
              <a:defRPr/>
            </a:pPr>
            <a:endParaRPr lang="en-US" sz="3600" dirty="0"/>
          </a:p>
        </p:txBody>
      </p:sp>
    </p:spTree>
    <p:extLst>
      <p:ext uri="{BB962C8B-B14F-4D97-AF65-F5344CB8AC3E}">
        <p14:creationId xmlns:p14="http://schemas.microsoft.com/office/powerpoint/2010/main" val="218208261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254268"/>
          </a:xfrm>
        </p:spPr>
        <p:txBody>
          <a:bodyPr>
            <a:noAutofit/>
          </a:bodyPr>
          <a:lstStyle/>
          <a:p>
            <a:pPr marL="0" indent="0" algn="ctr">
              <a:lnSpc>
                <a:spcPct val="110000"/>
              </a:lnSpc>
              <a:spcAft>
                <a:spcPts val="1200"/>
              </a:spcAft>
              <a:buNone/>
            </a:pPr>
            <a:r>
              <a:rPr lang="en-GB" sz="2200" b="1" dirty="0"/>
              <a:t>Pre-packs under Draft Directive</a:t>
            </a:r>
          </a:p>
          <a:p>
            <a:pPr>
              <a:spcAft>
                <a:spcPts val="1200"/>
              </a:spcAft>
            </a:pPr>
            <a:r>
              <a:rPr lang="en-US" sz="2200" dirty="0"/>
              <a:t>Art. 2 - preventive proceedings allowing a sale of assets or parts of</a:t>
            </a:r>
            <a:r>
              <a:rPr lang="pl-PL" sz="2200" dirty="0"/>
              <a:t> a</a:t>
            </a:r>
            <a:r>
              <a:rPr lang="en-US" sz="2200" dirty="0"/>
              <a:t> business which enables the enterprise to continue</a:t>
            </a:r>
            <a:r>
              <a:rPr lang="pl-PL" sz="2200" dirty="0"/>
              <a:t>.</a:t>
            </a:r>
            <a:endParaRPr lang="en-US" sz="2200" dirty="0"/>
          </a:p>
          <a:p>
            <a:pPr>
              <a:spcAft>
                <a:spcPts val="1200"/>
              </a:spcAft>
            </a:pPr>
            <a:r>
              <a:rPr lang="en-US" sz="2200" dirty="0"/>
              <a:t>Preamble p. 62 - sale of business (enterprise): results in transfer</a:t>
            </a:r>
            <a:r>
              <a:rPr lang="pl-PL" sz="2200" dirty="0"/>
              <a:t> </a:t>
            </a:r>
            <a:r>
              <a:rPr lang="en-US" sz="2200" dirty="0"/>
              <a:t>of employees rights  to </a:t>
            </a:r>
            <a:r>
              <a:rPr lang="pl-PL" sz="2200" dirty="0"/>
              <a:t>the </a:t>
            </a:r>
            <a:r>
              <a:rPr lang="en-US" sz="2200" dirty="0"/>
              <a:t>buyer (rights to wages): see also ECJ case </a:t>
            </a:r>
            <a:br>
              <a:rPr lang="pl-PL" sz="2200" dirty="0"/>
            </a:br>
            <a:r>
              <a:rPr lang="en-US" sz="2200" dirty="0"/>
              <a:t>C-126/16 on </a:t>
            </a:r>
            <a:r>
              <a:rPr lang="pl-PL" sz="2200" dirty="0"/>
              <a:t>D</a:t>
            </a:r>
            <a:r>
              <a:rPr lang="en-US" sz="2200" dirty="0" err="1"/>
              <a:t>irective</a:t>
            </a:r>
            <a:r>
              <a:rPr lang="pl-PL" sz="2200" dirty="0"/>
              <a:t> 2001/23/EC</a:t>
            </a:r>
            <a:r>
              <a:rPr lang="en-US" sz="2200" dirty="0"/>
              <a:t>, where pre-pack “not ultimately aimed at liquidating the undertaking” (when all or a part of the undertaking concerned is transferred)</a:t>
            </a:r>
            <a:r>
              <a:rPr lang="pl-PL" sz="2200" dirty="0"/>
              <a:t>.</a:t>
            </a:r>
            <a:endParaRPr lang="en-US" sz="2200" dirty="0"/>
          </a:p>
        </p:txBody>
      </p:sp>
    </p:spTree>
    <p:extLst>
      <p:ext uri="{BB962C8B-B14F-4D97-AF65-F5344CB8AC3E}">
        <p14:creationId xmlns:p14="http://schemas.microsoft.com/office/powerpoint/2010/main" val="354090703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307306"/>
            <a:ext cx="8229600" cy="3326476"/>
          </a:xfrm>
        </p:spPr>
        <p:txBody>
          <a:bodyPr/>
          <a:lstStyle/>
          <a:p>
            <a:pPr marL="0" indent="0" algn="ctr">
              <a:spcAft>
                <a:spcPts val="1200"/>
              </a:spcAft>
              <a:buNone/>
            </a:pPr>
            <a:r>
              <a:rPr lang="pl-PL" sz="2200" b="1" dirty="0"/>
              <a:t>Use of </a:t>
            </a:r>
            <a:r>
              <a:rPr lang="pl-PL" sz="2200" b="1" dirty="0" err="1"/>
              <a:t>pre-pack</a:t>
            </a:r>
            <a:r>
              <a:rPr lang="pl-PL" sz="2200" b="1" dirty="0"/>
              <a:t> - </a:t>
            </a:r>
            <a:r>
              <a:rPr lang="pl-PL" sz="2200" b="1" dirty="0" err="1"/>
              <a:t>consider</a:t>
            </a:r>
            <a:endParaRPr lang="pl-PL" sz="2200" b="1" dirty="0"/>
          </a:p>
          <a:p>
            <a:endParaRPr lang="pl-PL" sz="1000" dirty="0"/>
          </a:p>
          <a:p>
            <a:r>
              <a:rPr lang="pl-PL" sz="2200" dirty="0"/>
              <a:t>I</a:t>
            </a:r>
            <a:r>
              <a:rPr lang="en-US" sz="2200" dirty="0" err="1"/>
              <a:t>nsolvent</a:t>
            </a:r>
            <a:r>
              <a:rPr lang="en-US" sz="2200" dirty="0"/>
              <a:t> vs solvent debtor – determined by country specific legislation</a:t>
            </a:r>
            <a:r>
              <a:rPr lang="pl-PL" sz="2200" dirty="0"/>
              <a:t>.</a:t>
            </a:r>
            <a:endParaRPr lang="en-US" sz="2200" dirty="0"/>
          </a:p>
          <a:p>
            <a:r>
              <a:rPr lang="en-US" sz="2200" dirty="0"/>
              <a:t>Debtor Insolvent: best interest of (which) creditor</a:t>
            </a:r>
            <a:r>
              <a:rPr lang="pl-PL" sz="2200" dirty="0"/>
              <a:t>s?</a:t>
            </a:r>
            <a:endParaRPr lang="en-US" sz="2200" dirty="0"/>
          </a:p>
          <a:p>
            <a:r>
              <a:rPr lang="pl-PL" sz="2200" dirty="0"/>
              <a:t>P</a:t>
            </a:r>
            <a:r>
              <a:rPr lang="en-US" sz="2200" dirty="0" err="1"/>
              <a:t>roportion</a:t>
            </a:r>
            <a:r>
              <a:rPr lang="en-US" sz="2200" dirty="0"/>
              <a:t> of secured vs unsecured creditors – right of objection or required consent of secured creditors?</a:t>
            </a:r>
          </a:p>
        </p:txBody>
      </p:sp>
    </p:spTree>
    <p:extLst>
      <p:ext uri="{BB962C8B-B14F-4D97-AF65-F5344CB8AC3E}">
        <p14:creationId xmlns:p14="http://schemas.microsoft.com/office/powerpoint/2010/main" val="392956802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307306"/>
            <a:ext cx="8229600" cy="3326476"/>
          </a:xfrm>
        </p:spPr>
        <p:txBody>
          <a:bodyPr/>
          <a:lstStyle/>
          <a:p>
            <a:pPr marL="0" indent="0" algn="ctr">
              <a:lnSpc>
                <a:spcPct val="150000"/>
              </a:lnSpc>
              <a:spcAft>
                <a:spcPts val="1200"/>
              </a:spcAft>
              <a:buNone/>
            </a:pPr>
            <a:r>
              <a:rPr lang="pl-PL" sz="2200" b="1" dirty="0"/>
              <a:t>Pre-pack </a:t>
            </a:r>
            <a:r>
              <a:rPr lang="pl-PL" sz="2200" b="1" dirty="0" err="1"/>
              <a:t>is</a:t>
            </a:r>
            <a:r>
              <a:rPr lang="pl-PL" sz="2200" b="1" dirty="0"/>
              <a:t> </a:t>
            </a:r>
            <a:r>
              <a:rPr lang="pl-PL" sz="2200" b="1" dirty="0" err="1"/>
              <a:t>good</a:t>
            </a:r>
            <a:r>
              <a:rPr lang="pl-PL" sz="2200" b="1" dirty="0"/>
              <a:t> </a:t>
            </a:r>
            <a:r>
              <a:rPr lang="pl-PL" sz="2200" b="1" dirty="0" err="1"/>
              <a:t>when</a:t>
            </a:r>
            <a:r>
              <a:rPr lang="pl-PL" sz="2200" b="1" dirty="0"/>
              <a:t>… </a:t>
            </a:r>
          </a:p>
          <a:p>
            <a:r>
              <a:rPr lang="en-US" sz="2200" dirty="0"/>
              <a:t>no rescue of business is possible</a:t>
            </a:r>
          </a:p>
          <a:p>
            <a:r>
              <a:rPr lang="en-US" sz="2200" dirty="0"/>
              <a:t>no financing (new money) for restructuring </a:t>
            </a:r>
          </a:p>
          <a:p>
            <a:r>
              <a:rPr lang="en-US" sz="2200" dirty="0"/>
              <a:t>going concern value (much) higher than peace-meal asset value </a:t>
            </a:r>
          </a:p>
          <a:p>
            <a:r>
              <a:rPr lang="en-US" sz="2200" dirty="0"/>
              <a:t>no liquidity to cover post-opening costs</a:t>
            </a:r>
          </a:p>
          <a:p>
            <a:r>
              <a:rPr lang="en-US" sz="2200" dirty="0"/>
              <a:t>stay (during restructuring proceedings in Poland) not sufficient for business recovery</a:t>
            </a:r>
          </a:p>
        </p:txBody>
      </p:sp>
    </p:spTree>
    <p:extLst>
      <p:ext uri="{BB962C8B-B14F-4D97-AF65-F5344CB8AC3E}">
        <p14:creationId xmlns:p14="http://schemas.microsoft.com/office/powerpoint/2010/main" val="2667402566"/>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307306"/>
            <a:ext cx="8229600" cy="3326476"/>
          </a:xfrm>
        </p:spPr>
        <p:txBody>
          <a:bodyPr>
            <a:normAutofit/>
          </a:bodyPr>
          <a:lstStyle/>
          <a:p>
            <a:pPr marL="0" indent="0" algn="ctr">
              <a:spcAft>
                <a:spcPts val="1200"/>
              </a:spcAft>
              <a:buNone/>
            </a:pPr>
            <a:r>
              <a:rPr lang="pl-PL" sz="2200" b="1" dirty="0" err="1"/>
              <a:t>Applicable</a:t>
            </a:r>
            <a:r>
              <a:rPr lang="pl-PL" sz="2200" b="1" dirty="0"/>
              <a:t> </a:t>
            </a:r>
            <a:r>
              <a:rPr lang="pl-PL" sz="2200" b="1" dirty="0" err="1"/>
              <a:t>provisions</a:t>
            </a:r>
            <a:r>
              <a:rPr lang="pl-PL" sz="2200" b="1" dirty="0"/>
              <a:t>: </a:t>
            </a:r>
            <a:r>
              <a:rPr lang="pl-PL" sz="2200" b="1" dirty="0" err="1"/>
              <a:t>current</a:t>
            </a:r>
            <a:r>
              <a:rPr lang="pl-PL" sz="2200" b="1" dirty="0"/>
              <a:t> </a:t>
            </a:r>
            <a:r>
              <a:rPr lang="pl-PL" sz="2200" b="1" dirty="0" err="1"/>
              <a:t>Polish</a:t>
            </a:r>
            <a:r>
              <a:rPr lang="pl-PL" sz="2200" b="1" dirty="0"/>
              <a:t> </a:t>
            </a:r>
            <a:r>
              <a:rPr lang="pl-PL" sz="2200" b="1" dirty="0" err="1"/>
              <a:t>Bankruptcy</a:t>
            </a:r>
            <a:r>
              <a:rPr lang="pl-PL" sz="2200" b="1" dirty="0"/>
              <a:t> Law</a:t>
            </a:r>
          </a:p>
          <a:p>
            <a:pPr marL="0" indent="0" algn="ctr">
              <a:spcAft>
                <a:spcPts val="1200"/>
              </a:spcAft>
              <a:buNone/>
            </a:pPr>
            <a:endParaRPr lang="pl-PL" sz="1000" b="1" dirty="0"/>
          </a:p>
          <a:p>
            <a:r>
              <a:rPr lang="pl-PL" sz="2200" dirty="0"/>
              <a:t>P</a:t>
            </a:r>
            <a:r>
              <a:rPr lang="en-US" sz="2200" dirty="0" err="1"/>
              <a:t>ossible</a:t>
            </a:r>
            <a:r>
              <a:rPr lang="en-US" sz="2200" dirty="0"/>
              <a:t> only when/with liquidation insolvency (bankruptcy)</a:t>
            </a:r>
            <a:r>
              <a:rPr lang="pl-PL" sz="2200" dirty="0"/>
              <a:t>.</a:t>
            </a:r>
            <a:endParaRPr lang="en-US" sz="2200" dirty="0"/>
          </a:p>
          <a:p>
            <a:r>
              <a:rPr lang="pl-PL" sz="2200" dirty="0"/>
              <a:t>C</a:t>
            </a:r>
            <a:r>
              <a:rPr lang="en-US" sz="2200" dirty="0" err="1"/>
              <a:t>ourt</a:t>
            </a:r>
            <a:r>
              <a:rPr lang="en-US" sz="2200" dirty="0"/>
              <a:t> rules on terms and conditions of a sale contract filed by </a:t>
            </a:r>
            <a:br>
              <a:rPr lang="pl-PL" sz="2200" dirty="0"/>
            </a:br>
            <a:r>
              <a:rPr lang="en-US" sz="2200" dirty="0"/>
              <a:t>the debtor (agreed with by purchaser)</a:t>
            </a:r>
            <a:r>
              <a:rPr lang="pl-PL" sz="2200" dirty="0"/>
              <a:t>.</a:t>
            </a:r>
            <a:endParaRPr lang="en-US" sz="2200" dirty="0"/>
          </a:p>
          <a:p>
            <a:r>
              <a:rPr lang="pl-PL" sz="2200" dirty="0"/>
              <a:t>S</a:t>
            </a:r>
            <a:r>
              <a:rPr lang="en-US" sz="2200" dirty="0"/>
              <a:t>ale possible to a related party – only at a</a:t>
            </a:r>
            <a:r>
              <a:rPr lang="pl-PL" sz="2200" dirty="0"/>
              <a:t> </a:t>
            </a:r>
            <a:r>
              <a:rPr lang="en-US" sz="2200" dirty="0"/>
              <a:t>price </a:t>
            </a:r>
            <a:r>
              <a:rPr lang="pl-PL" sz="2200" dirty="0"/>
              <a:t>not </a:t>
            </a:r>
            <a:r>
              <a:rPr lang="pl-PL" sz="2200" dirty="0" err="1"/>
              <a:t>lower</a:t>
            </a:r>
            <a:r>
              <a:rPr lang="pl-PL" sz="2200" dirty="0"/>
              <a:t> </a:t>
            </a:r>
            <a:r>
              <a:rPr lang="en-US" sz="2200" dirty="0"/>
              <a:t>than stemming from compulsory valuation</a:t>
            </a:r>
            <a:r>
              <a:rPr lang="pl-PL" sz="2200" dirty="0"/>
              <a:t>.</a:t>
            </a:r>
            <a:endParaRPr lang="en-US" sz="2200" dirty="0"/>
          </a:p>
        </p:txBody>
      </p:sp>
    </p:spTree>
    <p:extLst>
      <p:ext uri="{BB962C8B-B14F-4D97-AF65-F5344CB8AC3E}">
        <p14:creationId xmlns:p14="http://schemas.microsoft.com/office/powerpoint/2010/main" val="176413234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307306"/>
            <a:ext cx="8229600" cy="3326476"/>
          </a:xfrm>
        </p:spPr>
        <p:txBody>
          <a:bodyPr>
            <a:noAutofit/>
          </a:bodyPr>
          <a:lstStyle/>
          <a:p>
            <a:pPr marL="0" indent="0" algn="ctr">
              <a:buNone/>
            </a:pPr>
            <a:r>
              <a:rPr lang="pl-PL" sz="2200" b="1" dirty="0" err="1"/>
              <a:t>Applicable</a:t>
            </a:r>
            <a:r>
              <a:rPr lang="pl-PL" sz="2200" b="1" dirty="0"/>
              <a:t> </a:t>
            </a:r>
            <a:r>
              <a:rPr lang="pl-PL" sz="2200" b="1" dirty="0" err="1"/>
              <a:t>provisions</a:t>
            </a:r>
            <a:r>
              <a:rPr lang="pl-PL" sz="2200" b="1" dirty="0"/>
              <a:t>: </a:t>
            </a:r>
            <a:r>
              <a:rPr lang="pl-PL" sz="2200" b="1" dirty="0" err="1"/>
              <a:t>Current</a:t>
            </a:r>
            <a:r>
              <a:rPr lang="pl-PL" sz="2200" b="1" dirty="0"/>
              <a:t> </a:t>
            </a:r>
            <a:r>
              <a:rPr lang="pl-PL" sz="2200" b="1" dirty="0" err="1"/>
              <a:t>Polish</a:t>
            </a:r>
            <a:r>
              <a:rPr lang="pl-PL" sz="2200" b="1" dirty="0"/>
              <a:t> </a:t>
            </a:r>
            <a:r>
              <a:rPr lang="pl-PL" sz="2200" b="1" dirty="0" err="1"/>
              <a:t>Bankruptcy</a:t>
            </a:r>
            <a:r>
              <a:rPr lang="pl-PL" sz="2200" b="1" dirty="0"/>
              <a:t> Law </a:t>
            </a:r>
          </a:p>
          <a:p>
            <a:endParaRPr lang="pl-PL" sz="1000" dirty="0"/>
          </a:p>
          <a:p>
            <a:r>
              <a:rPr lang="pl-PL" sz="2200" dirty="0"/>
              <a:t>T</a:t>
            </a:r>
            <a:r>
              <a:rPr lang="en-US" sz="2200" dirty="0" err="1"/>
              <a:t>ransfer</a:t>
            </a:r>
            <a:r>
              <a:rPr lang="en-US" sz="2200" dirty="0"/>
              <a:t> of possession of business as a going concern possible before receiver transfers ownership (under a sale contract) to purchaser - then limitation to ordinary business transactions</a:t>
            </a:r>
            <a:r>
              <a:rPr lang="pl-PL" sz="2200" dirty="0"/>
              <a:t>.</a:t>
            </a:r>
            <a:endParaRPr lang="en-US" sz="2200" dirty="0"/>
          </a:p>
          <a:p>
            <a:r>
              <a:rPr lang="en-US" sz="2200" dirty="0"/>
              <a:t>Receiver enters into sale contract within 30 days from date of court approval of the transaction</a:t>
            </a:r>
            <a:r>
              <a:rPr lang="pl-PL" sz="2200" dirty="0"/>
              <a:t>.</a:t>
            </a:r>
            <a:endParaRPr lang="en-US" sz="2200" dirty="0"/>
          </a:p>
          <a:p>
            <a:r>
              <a:rPr lang="pl-PL" sz="2200" dirty="0"/>
              <a:t>B</a:t>
            </a:r>
            <a:r>
              <a:rPr lang="en-US" sz="2200" dirty="0" err="1"/>
              <a:t>uyer</a:t>
            </a:r>
            <a:r>
              <a:rPr lang="en-US" sz="2200" dirty="0"/>
              <a:t> purchases business (enterprise) free of any charges </a:t>
            </a:r>
            <a:br>
              <a:rPr lang="pl-PL" sz="2200" dirty="0"/>
            </a:br>
            <a:r>
              <a:rPr lang="en-US" sz="2200" dirty="0"/>
              <a:t>(rights in rem) and with no liabilities (change with the reform</a:t>
            </a:r>
            <a:r>
              <a:rPr lang="pl-PL" sz="2200" dirty="0"/>
              <a:t>?</a:t>
            </a:r>
            <a:r>
              <a:rPr lang="en-US" sz="2200" dirty="0"/>
              <a:t>)</a:t>
            </a:r>
            <a:r>
              <a:rPr lang="pl-PL" sz="2200" dirty="0"/>
              <a:t>.</a:t>
            </a:r>
            <a:endParaRPr lang="en-US" sz="2200" dirty="0"/>
          </a:p>
        </p:txBody>
      </p:sp>
    </p:spTree>
    <p:extLst>
      <p:ext uri="{BB962C8B-B14F-4D97-AF65-F5344CB8AC3E}">
        <p14:creationId xmlns:p14="http://schemas.microsoft.com/office/powerpoint/2010/main" val="68509124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307306"/>
            <a:ext cx="8229600" cy="3326476"/>
          </a:xfrm>
        </p:spPr>
        <p:txBody>
          <a:bodyPr>
            <a:noAutofit/>
          </a:bodyPr>
          <a:lstStyle/>
          <a:p>
            <a:pPr marL="0" indent="0" algn="ctr">
              <a:lnSpc>
                <a:spcPct val="150000"/>
              </a:lnSpc>
              <a:buNone/>
            </a:pPr>
            <a:r>
              <a:rPr lang="en-US" sz="2200" b="1" dirty="0"/>
              <a:t>Current problems with Polish Pre-packs – anticipated reform a cure?</a:t>
            </a:r>
            <a:endParaRPr lang="pl-PL" sz="2200" dirty="0"/>
          </a:p>
          <a:p>
            <a:endParaRPr lang="pl-PL" sz="1000" dirty="0"/>
          </a:p>
          <a:p>
            <a:r>
              <a:rPr lang="en-US" sz="2200" dirty="0"/>
              <a:t>M&amp;A lawyer vs Insolvency lawyer approach- most of the preparation to be done pre-filing. </a:t>
            </a:r>
          </a:p>
          <a:p>
            <a:r>
              <a:rPr lang="en-US" sz="2200" dirty="0"/>
              <a:t>Expert valuation; method of valuation</a:t>
            </a:r>
            <a:r>
              <a:rPr lang="pl-PL" sz="2200" dirty="0"/>
              <a:t>.</a:t>
            </a:r>
            <a:endParaRPr lang="en-US" sz="2200" dirty="0"/>
          </a:p>
          <a:p>
            <a:r>
              <a:rPr lang="en-US" sz="2200" dirty="0"/>
              <a:t>Admissible sale price; discounted by savings and „social needs”. </a:t>
            </a:r>
            <a:br>
              <a:rPr lang="pl-PL" sz="2200" dirty="0"/>
            </a:br>
            <a:r>
              <a:rPr lang="en-US" sz="2200" dirty="0"/>
              <a:t>No discount for speed of process, certainty of transaction</a:t>
            </a:r>
            <a:r>
              <a:rPr lang="pl-PL" sz="2200" dirty="0"/>
              <a:t>.</a:t>
            </a:r>
            <a:r>
              <a:rPr lang="en-US" sz="2200" dirty="0"/>
              <a:t> </a:t>
            </a:r>
          </a:p>
        </p:txBody>
      </p:sp>
    </p:spTree>
    <p:extLst>
      <p:ext uri="{BB962C8B-B14F-4D97-AF65-F5344CB8AC3E}">
        <p14:creationId xmlns:p14="http://schemas.microsoft.com/office/powerpoint/2010/main" val="383299977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307306"/>
            <a:ext cx="8229600" cy="3326476"/>
          </a:xfrm>
        </p:spPr>
        <p:txBody>
          <a:bodyPr>
            <a:noAutofit/>
          </a:bodyPr>
          <a:lstStyle/>
          <a:p>
            <a:endParaRPr lang="pl-PL" sz="2200" dirty="0"/>
          </a:p>
          <a:p>
            <a:r>
              <a:rPr lang="en-US" sz="2200" dirty="0"/>
              <a:t>Challenges </a:t>
            </a:r>
            <a:r>
              <a:rPr lang="pl-PL" sz="2200" dirty="0"/>
              <a:t>to</a:t>
            </a:r>
            <a:r>
              <a:rPr lang="en-US" sz="2200" dirty="0"/>
              <a:t> transaction</a:t>
            </a:r>
            <a:r>
              <a:rPr lang="pl-PL" sz="2200" dirty="0"/>
              <a:t> </a:t>
            </a:r>
            <a:r>
              <a:rPr lang="pl-PL" sz="2200" dirty="0" err="1"/>
              <a:t>terms</a:t>
            </a:r>
            <a:r>
              <a:rPr lang="en-US" sz="2200" dirty="0"/>
              <a:t>: creditors in rem</a:t>
            </a:r>
            <a:r>
              <a:rPr lang="pl-PL" sz="2200" dirty="0"/>
              <a:t> to </a:t>
            </a:r>
            <a:r>
              <a:rPr lang="pl-PL" sz="2200" dirty="0" err="1"/>
              <a:t>agree</a:t>
            </a:r>
            <a:r>
              <a:rPr lang="pl-PL" sz="2200" dirty="0"/>
              <a:t> </a:t>
            </a:r>
            <a:r>
              <a:rPr lang="pl-PL" sz="2200" dirty="0" err="1"/>
              <a:t>before</a:t>
            </a:r>
            <a:r>
              <a:rPr lang="pl-PL" sz="2200" dirty="0"/>
              <a:t> the sale;</a:t>
            </a:r>
            <a:r>
              <a:rPr lang="en-US" sz="2200" dirty="0"/>
              <a:t> who decides</a:t>
            </a:r>
            <a:r>
              <a:rPr lang="pl-PL" sz="2200" dirty="0"/>
              <a:t>? C</a:t>
            </a:r>
            <a:r>
              <a:rPr lang="en-US" sz="2200" dirty="0" err="1"/>
              <a:t>ourt</a:t>
            </a:r>
            <a:r>
              <a:rPr lang="en-US" sz="2200" dirty="0"/>
              <a:t> or creditors</a:t>
            </a:r>
            <a:r>
              <a:rPr lang="pl-PL" sz="2200" dirty="0"/>
              <a:t>?</a:t>
            </a:r>
            <a:endParaRPr lang="en-US" sz="2200" dirty="0"/>
          </a:p>
          <a:p>
            <a:r>
              <a:rPr lang="pl-PL" sz="2200" dirty="0"/>
              <a:t>N</a:t>
            </a:r>
            <a:r>
              <a:rPr lang="en-US" sz="2200" dirty="0"/>
              <a:t>o shareholder support for pre-pack being a liquidation tool</a:t>
            </a:r>
            <a:r>
              <a:rPr lang="pl-PL" sz="2200" dirty="0"/>
              <a:t>.</a:t>
            </a:r>
            <a:endParaRPr lang="en-US" sz="2200" dirty="0"/>
          </a:p>
          <a:p>
            <a:r>
              <a:rPr lang="en-US" sz="2200" dirty="0"/>
              <a:t>Transfer of rights and obligations from executory (ongoing) contracts</a:t>
            </a:r>
            <a:r>
              <a:rPr lang="pl-PL" sz="2200" dirty="0"/>
              <a:t>.</a:t>
            </a:r>
            <a:endParaRPr lang="en-US" sz="2200" dirty="0"/>
          </a:p>
          <a:p>
            <a:r>
              <a:rPr lang="en-US" sz="2200" dirty="0"/>
              <a:t>Relation</a:t>
            </a:r>
            <a:r>
              <a:rPr lang="pl-PL" sz="2200" dirty="0"/>
              <a:t>s</a:t>
            </a:r>
            <a:r>
              <a:rPr lang="en-US" sz="2200" dirty="0"/>
              <a:t> between the purchaser and the receiver (right to terminate contracts)</a:t>
            </a:r>
            <a:r>
              <a:rPr lang="pl-PL" sz="2200" dirty="0"/>
              <a:t>.</a:t>
            </a:r>
            <a:endParaRPr lang="en-US" sz="2200" dirty="0"/>
          </a:p>
        </p:txBody>
      </p:sp>
    </p:spTree>
    <p:extLst>
      <p:ext uri="{BB962C8B-B14F-4D97-AF65-F5344CB8AC3E}">
        <p14:creationId xmlns:p14="http://schemas.microsoft.com/office/powerpoint/2010/main" val="109718661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57200" y="1307306"/>
            <a:ext cx="8229600" cy="3326476"/>
          </a:xfrm>
        </p:spPr>
        <p:txBody>
          <a:bodyPr>
            <a:noAutofit/>
          </a:bodyPr>
          <a:lstStyle/>
          <a:p>
            <a:endParaRPr lang="pl-PL" sz="2200" dirty="0"/>
          </a:p>
          <a:p>
            <a:r>
              <a:rPr lang="en-US" sz="2200" dirty="0"/>
              <a:t>No Purchaser liability for pre-opening debt plus charges (rights in rem) on business, except for</a:t>
            </a:r>
            <a:r>
              <a:rPr lang="pl-PL" sz="2200" dirty="0"/>
              <a:t> </a:t>
            </a:r>
            <a:r>
              <a:rPr lang="pl-PL" sz="2200" dirty="0" err="1"/>
              <a:t>when</a:t>
            </a:r>
            <a:r>
              <a:rPr lang="en-US" sz="2200" dirty="0"/>
              <a:t>:</a:t>
            </a:r>
          </a:p>
          <a:p>
            <a:pPr lvl="1">
              <a:buFont typeface="Wingdings" panose="05000000000000000000" pitchFamily="2" charset="2"/>
              <a:buChar char="Ø"/>
            </a:pPr>
            <a:r>
              <a:rPr lang="en-US" sz="2200" dirty="0"/>
              <a:t>Purchaser enters into rights and obligations from employment contracts with all pre-bankruptcy employees </a:t>
            </a:r>
          </a:p>
          <a:p>
            <a:pPr lvl="1">
              <a:buFont typeface="Wingdings" panose="05000000000000000000" pitchFamily="2" charset="2"/>
              <a:buChar char="Ø"/>
            </a:pPr>
            <a:r>
              <a:rPr lang="en-US" sz="2200" dirty="0"/>
              <a:t>Purchaser liable for</a:t>
            </a:r>
            <a:r>
              <a:rPr lang="pl-PL" sz="2200" dirty="0"/>
              <a:t> </a:t>
            </a:r>
            <a:r>
              <a:rPr lang="pl-PL" sz="2200" dirty="0" err="1"/>
              <a:t>liabilities</a:t>
            </a:r>
            <a:r>
              <a:rPr lang="pl-PL" sz="2200" dirty="0"/>
              <a:t> for the </a:t>
            </a:r>
            <a:r>
              <a:rPr lang="en-US" sz="2200" dirty="0"/>
              <a:t> </a:t>
            </a:r>
            <a:r>
              <a:rPr lang="pl-PL" sz="2200" dirty="0"/>
              <a:t>period </a:t>
            </a:r>
            <a:r>
              <a:rPr lang="pl-PL" sz="2200" dirty="0" err="1"/>
              <a:t>between</a:t>
            </a:r>
            <a:r>
              <a:rPr lang="pl-PL" sz="2200" dirty="0"/>
              <a:t> </a:t>
            </a:r>
            <a:r>
              <a:rPr lang="en-US" sz="2200" dirty="0"/>
              <a:t>post-bankruptcy </a:t>
            </a:r>
            <a:r>
              <a:rPr lang="pl-PL" sz="2200" dirty="0" err="1"/>
              <a:t>opening</a:t>
            </a:r>
            <a:r>
              <a:rPr lang="pl-PL" sz="2200" dirty="0"/>
              <a:t> </a:t>
            </a:r>
            <a:r>
              <a:rPr lang="pl-PL" sz="2200" dirty="0" err="1"/>
              <a:t>till</a:t>
            </a:r>
            <a:r>
              <a:rPr lang="pl-PL" sz="2200" dirty="0"/>
              <a:t> </a:t>
            </a:r>
            <a:r>
              <a:rPr lang="en-US" sz="2200" dirty="0"/>
              <a:t> </a:t>
            </a:r>
            <a:r>
              <a:rPr lang="pl-PL" sz="2200" dirty="0" err="1"/>
              <a:t>signing</a:t>
            </a:r>
            <a:r>
              <a:rPr lang="pl-PL" sz="2200" dirty="0"/>
              <a:t> of </a:t>
            </a:r>
            <a:r>
              <a:rPr lang="en-US" sz="2200" dirty="0"/>
              <a:t>transfer of title</a:t>
            </a:r>
            <a:r>
              <a:rPr lang="pl-PL" sz="2200" dirty="0"/>
              <a:t> </a:t>
            </a:r>
            <a:r>
              <a:rPr lang="pl-PL" sz="2200" dirty="0" err="1"/>
              <a:t>agreement</a:t>
            </a:r>
            <a:r>
              <a:rPr lang="pl-PL" sz="2200" dirty="0"/>
              <a:t>. </a:t>
            </a:r>
            <a:r>
              <a:rPr lang="en-US" sz="2200" dirty="0"/>
              <a:t> </a:t>
            </a:r>
          </a:p>
        </p:txBody>
      </p:sp>
    </p:spTree>
    <p:extLst>
      <p:ext uri="{BB962C8B-B14F-4D97-AF65-F5344CB8AC3E}">
        <p14:creationId xmlns:p14="http://schemas.microsoft.com/office/powerpoint/2010/main" val="153026430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469232"/>
            <a:ext cx="5829300" cy="1102519"/>
          </a:xfrm>
        </p:spPr>
        <p:txBody>
          <a:bodyPr>
            <a:noAutofit/>
          </a:bodyPr>
          <a:lstStyle/>
          <a:p>
            <a:r>
              <a:rPr lang="sl-SI" sz="2700" b="1" dirty="0" err="1">
                <a:latin typeface="Calibri" panose="020F0502020204030204" pitchFamily="34" charset="0"/>
                <a:cs typeface="Calibri" panose="020F0502020204030204" pitchFamily="34" charset="0"/>
              </a:rPr>
              <a:t>Why</a:t>
            </a:r>
            <a:r>
              <a:rPr lang="sl-SI" sz="2700" b="1" dirty="0">
                <a:latin typeface="Calibri" panose="020F0502020204030204" pitchFamily="34" charset="0"/>
                <a:cs typeface="Calibri" panose="020F0502020204030204" pitchFamily="34" charset="0"/>
              </a:rPr>
              <a:t> </a:t>
            </a:r>
            <a:r>
              <a:rPr lang="sl-SI" sz="2700" b="1" dirty="0" err="1">
                <a:latin typeface="Calibri" panose="020F0502020204030204" pitchFamily="34" charset="0"/>
                <a:cs typeface="Calibri" panose="020F0502020204030204" pitchFamily="34" charset="0"/>
              </a:rPr>
              <a:t>there</a:t>
            </a:r>
            <a:r>
              <a:rPr lang="sl-SI" sz="2700" b="1" dirty="0">
                <a:latin typeface="Calibri" panose="020F0502020204030204" pitchFamily="34" charset="0"/>
                <a:cs typeface="Calibri" panose="020F0502020204030204" pitchFamily="34" charset="0"/>
              </a:rPr>
              <a:t> is no </a:t>
            </a:r>
            <a:r>
              <a:rPr lang="sl-SI" sz="2700" b="1" dirty="0" err="1">
                <a:latin typeface="Calibri" panose="020F0502020204030204" pitchFamily="34" charset="0"/>
                <a:cs typeface="Calibri" panose="020F0502020204030204" pitchFamily="34" charset="0"/>
              </a:rPr>
              <a:t>pressing</a:t>
            </a:r>
            <a:r>
              <a:rPr lang="sl-SI" sz="2700" b="1" dirty="0">
                <a:latin typeface="Calibri" panose="020F0502020204030204" pitchFamily="34" charset="0"/>
                <a:cs typeface="Calibri" panose="020F0502020204030204" pitchFamily="34" charset="0"/>
              </a:rPr>
              <a:t> </a:t>
            </a:r>
            <a:r>
              <a:rPr lang="sl-SI" sz="2700" b="1" dirty="0" err="1">
                <a:latin typeface="Calibri" panose="020F0502020204030204" pitchFamily="34" charset="0"/>
                <a:cs typeface="Calibri" panose="020F0502020204030204" pitchFamily="34" charset="0"/>
              </a:rPr>
              <a:t>need</a:t>
            </a:r>
            <a:r>
              <a:rPr lang="sl-SI" sz="2700" b="1" dirty="0">
                <a:latin typeface="Calibri" panose="020F0502020204030204" pitchFamily="34" charset="0"/>
                <a:cs typeface="Calibri" panose="020F0502020204030204" pitchFamily="34" charset="0"/>
              </a:rPr>
              <a:t> </a:t>
            </a:r>
            <a:r>
              <a:rPr lang="sl-SI" sz="2700" b="1" dirty="0" err="1">
                <a:latin typeface="Calibri" panose="020F0502020204030204" pitchFamily="34" charset="0"/>
                <a:cs typeface="Calibri" panose="020F0502020204030204" pitchFamily="34" charset="0"/>
              </a:rPr>
              <a:t>for</a:t>
            </a:r>
            <a:r>
              <a:rPr lang="sl-SI" sz="2700" b="1" dirty="0">
                <a:latin typeface="Calibri" panose="020F0502020204030204" pitchFamily="34" charset="0"/>
                <a:cs typeface="Calibri" panose="020F0502020204030204" pitchFamily="34" charset="0"/>
              </a:rPr>
              <a:t> a </a:t>
            </a:r>
            <a:r>
              <a:rPr lang="sl-SI" sz="2700" b="1" dirty="0" err="1">
                <a:latin typeface="Calibri" panose="020F0502020204030204" pitchFamily="34" charset="0"/>
                <a:cs typeface="Calibri" panose="020F0502020204030204" pitchFamily="34" charset="0"/>
              </a:rPr>
              <a:t>pre</a:t>
            </a:r>
            <a:r>
              <a:rPr lang="sl-SI" sz="2700" b="1" dirty="0">
                <a:latin typeface="Calibri" panose="020F0502020204030204" pitchFamily="34" charset="0"/>
                <a:cs typeface="Calibri" panose="020F0502020204030204" pitchFamily="34" charset="0"/>
              </a:rPr>
              <a:t>-pack model </a:t>
            </a:r>
            <a:r>
              <a:rPr lang="sl-SI" sz="2700" b="1" dirty="0" err="1">
                <a:latin typeface="Calibri" panose="020F0502020204030204" pitchFamily="34" charset="0"/>
                <a:cs typeface="Calibri" panose="020F0502020204030204" pitchFamily="34" charset="0"/>
              </a:rPr>
              <a:t>under</a:t>
            </a:r>
            <a:r>
              <a:rPr lang="sl-SI" sz="2700" b="1" dirty="0">
                <a:latin typeface="Calibri" panose="020F0502020204030204" pitchFamily="34" charset="0"/>
                <a:cs typeface="Calibri" panose="020F0502020204030204" pitchFamily="34" charset="0"/>
              </a:rPr>
              <a:t> </a:t>
            </a:r>
            <a:r>
              <a:rPr lang="sl-SI" sz="2700" b="1" dirty="0" err="1">
                <a:latin typeface="Calibri" panose="020F0502020204030204" pitchFamily="34" charset="0"/>
                <a:cs typeface="Calibri" panose="020F0502020204030204" pitchFamily="34" charset="0"/>
              </a:rPr>
              <a:t>Slovenian</a:t>
            </a:r>
            <a:r>
              <a:rPr lang="sl-SI" sz="2700" b="1" dirty="0">
                <a:latin typeface="Calibri" panose="020F0502020204030204" pitchFamily="34" charset="0"/>
                <a:cs typeface="Calibri" panose="020F0502020204030204" pitchFamily="34" charset="0"/>
              </a:rPr>
              <a:t> </a:t>
            </a:r>
            <a:r>
              <a:rPr lang="sl-SI" sz="2700" b="1" dirty="0" err="1">
                <a:latin typeface="Calibri" panose="020F0502020204030204" pitchFamily="34" charset="0"/>
                <a:cs typeface="Calibri" panose="020F0502020204030204" pitchFamily="34" charset="0"/>
              </a:rPr>
              <a:t>law</a:t>
            </a:r>
            <a:r>
              <a:rPr lang="en-US" sz="2700" b="1" dirty="0">
                <a:latin typeface="Times New Roman" panose="02020603050405020304" pitchFamily="18" charset="0"/>
                <a:cs typeface="Times New Roman" panose="02020603050405020304" pitchFamily="18" charset="0"/>
              </a:rPr>
              <a:t>?</a:t>
            </a:r>
          </a:p>
        </p:txBody>
      </p:sp>
      <p:sp>
        <p:nvSpPr>
          <p:cNvPr id="3" name="Subtitle 2"/>
          <p:cNvSpPr>
            <a:spLocks noGrp="1"/>
          </p:cNvSpPr>
          <p:nvPr>
            <p:ph type="subTitle" idx="1"/>
          </p:nvPr>
        </p:nvSpPr>
        <p:spPr>
          <a:xfrm>
            <a:off x="1332310" y="2817429"/>
            <a:ext cx="6485334" cy="1314450"/>
          </a:xfrm>
        </p:spPr>
        <p:txBody>
          <a:bodyPr rtlCol="0">
            <a:noAutofit/>
          </a:bodyPr>
          <a:lstStyle/>
          <a:p>
            <a:pPr>
              <a:defRPr/>
            </a:pPr>
            <a:r>
              <a:rPr lang="pl-PL" sz="2700" b="1" dirty="0">
                <a:latin typeface="Calibri" panose="020F0502020204030204" pitchFamily="34" charset="0"/>
                <a:cs typeface="Calibri" panose="020F0502020204030204" pitchFamily="34" charset="0"/>
              </a:rPr>
              <a:t>Nina Plavšak</a:t>
            </a:r>
            <a:br>
              <a:rPr lang="en-US" sz="2700" b="1" dirty="0">
                <a:latin typeface="Calibri" panose="020F0502020204030204" pitchFamily="34" charset="0"/>
                <a:cs typeface="Calibri" panose="020F0502020204030204" pitchFamily="34" charset="0"/>
              </a:rPr>
            </a:br>
            <a:r>
              <a:rPr lang="sl-SI" sz="2700" b="1" dirty="0">
                <a:latin typeface="Calibri" panose="020F0502020204030204" pitchFamily="34" charset="0"/>
                <a:cs typeface="Calibri" panose="020F0502020204030204" pitchFamily="34" charset="0"/>
              </a:rPr>
              <a:t>Senior independent consultant</a:t>
            </a:r>
            <a:endParaRPr lang="en-US" sz="27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5320248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A848A1F-0C05-4FBD-BB2A-13849DC8797F}"/>
              </a:ext>
            </a:extLst>
          </p:cNvPr>
          <p:cNvSpPr>
            <a:spLocks noGrp="1"/>
          </p:cNvSpPr>
          <p:nvPr>
            <p:ph type="title"/>
          </p:nvPr>
        </p:nvSpPr>
        <p:spPr>
          <a:xfrm>
            <a:off x="538843" y="1291041"/>
            <a:ext cx="8147957" cy="672462"/>
          </a:xfrm>
          <a:ln>
            <a:noFill/>
          </a:ln>
        </p:spPr>
        <p:style>
          <a:lnRef idx="2">
            <a:schemeClr val="dk1"/>
          </a:lnRef>
          <a:fillRef idx="1">
            <a:schemeClr val="lt1"/>
          </a:fillRef>
          <a:effectRef idx="0">
            <a:schemeClr val="dk1"/>
          </a:effectRef>
          <a:fontRef idx="minor">
            <a:schemeClr val="dk1"/>
          </a:fontRef>
        </p:style>
        <p:txBody>
          <a:bodyPr>
            <a:normAutofit/>
          </a:bodyPr>
          <a:lstStyle/>
          <a:p>
            <a:r>
              <a:rPr lang="en-GB" sz="2000" b="1" dirty="0"/>
              <a:t>Types of insolvency procedures under Slovenian insolvency  law</a:t>
            </a:r>
          </a:p>
        </p:txBody>
      </p:sp>
      <p:sp>
        <p:nvSpPr>
          <p:cNvPr id="3" name="Označba mesta vsebine 2">
            <a:extLst>
              <a:ext uri="{FF2B5EF4-FFF2-40B4-BE49-F238E27FC236}">
                <a16:creationId xmlns:a16="http://schemas.microsoft.com/office/drawing/2014/main" id="{3E0DD0E4-6A62-4D8E-86F6-73D7119E8CBB}"/>
              </a:ext>
            </a:extLst>
          </p:cNvPr>
          <p:cNvSpPr>
            <a:spLocks noGrp="1"/>
          </p:cNvSpPr>
          <p:nvPr>
            <p:ph idx="1"/>
          </p:nvPr>
        </p:nvSpPr>
        <p:spPr>
          <a:xfrm>
            <a:off x="538843" y="2105017"/>
            <a:ext cx="8066314" cy="3307784"/>
          </a:xfrm>
        </p:spPr>
        <p:txBody>
          <a:bodyPr>
            <a:normAutofit/>
          </a:bodyPr>
          <a:lstStyle/>
          <a:p>
            <a:pPr>
              <a:spcBef>
                <a:spcPts val="450"/>
              </a:spcBef>
              <a:buFont typeface="+mj-lt"/>
              <a:buAutoNum type="arabicPeriod"/>
            </a:pPr>
            <a:r>
              <a:rPr lang="en-GB" sz="1350" b="1" dirty="0"/>
              <a:t>Preventive restructuring</a:t>
            </a:r>
            <a:r>
              <a:rPr lang="en-GB" sz="1350" dirty="0"/>
              <a:t>, which can be proposed by a large or medium-sized company, which is, without proper restructuring, likely to become insolvent in a period of one year (imminent insolvency)</a:t>
            </a:r>
          </a:p>
          <a:p>
            <a:pPr>
              <a:spcBef>
                <a:spcPts val="900"/>
              </a:spcBef>
              <a:buFont typeface="+mj-lt"/>
              <a:buAutoNum type="arabicPeriod"/>
            </a:pPr>
            <a:r>
              <a:rPr lang="en-GB" sz="1350" b="1" dirty="0"/>
              <a:t>Compulsory settlement</a:t>
            </a:r>
            <a:r>
              <a:rPr lang="en-GB" sz="1350" dirty="0"/>
              <a:t> (Chapter 11 Type of </a:t>
            </a:r>
            <a:r>
              <a:rPr lang="en-GB" sz="1350" dirty="0" err="1"/>
              <a:t>rerganization</a:t>
            </a:r>
            <a:r>
              <a:rPr lang="en-GB" sz="1350" dirty="0"/>
              <a:t>):</a:t>
            </a:r>
          </a:p>
          <a:p>
            <a:pPr lvl="1">
              <a:spcBef>
                <a:spcPts val="450"/>
              </a:spcBef>
              <a:buFont typeface="Wingdings" panose="05000000000000000000" pitchFamily="2" charset="2"/>
              <a:buChar char="Ø"/>
            </a:pPr>
            <a:r>
              <a:rPr lang="en-GB" sz="1350" dirty="0"/>
              <a:t>May be initiated either by creditors or by debtor</a:t>
            </a:r>
          </a:p>
          <a:p>
            <a:pPr lvl="1">
              <a:spcBef>
                <a:spcPts val="450"/>
              </a:spcBef>
              <a:buFont typeface="Wingdings" panose="05000000000000000000" pitchFamily="2" charset="2"/>
              <a:buChar char="Ø"/>
            </a:pPr>
            <a:r>
              <a:rPr lang="en-GB" sz="1350" dirty="0"/>
              <a:t>Debtor stays in possession – Creditors may propose a change of management</a:t>
            </a:r>
          </a:p>
          <a:p>
            <a:pPr lvl="1">
              <a:spcBef>
                <a:spcPts val="450"/>
              </a:spcBef>
              <a:buFont typeface="Wingdings" panose="05000000000000000000" pitchFamily="2" charset="2"/>
              <a:buChar char="Ø"/>
            </a:pPr>
            <a:r>
              <a:rPr lang="en-GB" sz="1350" dirty="0"/>
              <a:t>Automatic stay</a:t>
            </a:r>
          </a:p>
          <a:p>
            <a:pPr lvl="1">
              <a:spcBef>
                <a:spcPts val="450"/>
              </a:spcBef>
              <a:buFont typeface="Wingdings" panose="05000000000000000000" pitchFamily="2" charset="2"/>
              <a:buChar char="Ø"/>
            </a:pPr>
            <a:r>
              <a:rPr lang="en-GB" sz="1350" dirty="0"/>
              <a:t>Ultra priority for new financing</a:t>
            </a:r>
          </a:p>
          <a:p>
            <a:pPr lvl="1">
              <a:spcBef>
                <a:spcPts val="450"/>
              </a:spcBef>
              <a:buFont typeface="Wingdings" panose="05000000000000000000" pitchFamily="2" charset="2"/>
              <a:buChar char="Ø"/>
            </a:pPr>
            <a:r>
              <a:rPr lang="en-GB" sz="1350" dirty="0"/>
              <a:t>Financial restructuring plan (</a:t>
            </a:r>
            <a:r>
              <a:rPr lang="sl-SI" sz="1350" dirty="0"/>
              <a:t>Plan</a:t>
            </a:r>
            <a:r>
              <a:rPr lang="en-GB" sz="1350" dirty="0"/>
              <a:t>) may be proposed either by </a:t>
            </a:r>
            <a:r>
              <a:rPr lang="en-GB" sz="1350" dirty="0" err="1"/>
              <a:t>debotr</a:t>
            </a:r>
            <a:r>
              <a:rPr lang="en-GB" sz="1350" dirty="0"/>
              <a:t> or by creditors – voting on creditors plan takes priority</a:t>
            </a:r>
          </a:p>
          <a:p>
            <a:pPr>
              <a:spcBef>
                <a:spcPts val="900"/>
              </a:spcBef>
              <a:buFont typeface="+mj-lt"/>
              <a:buAutoNum type="arabicPeriod"/>
            </a:pPr>
            <a:r>
              <a:rPr lang="en-GB" sz="1350" b="1" dirty="0"/>
              <a:t>Liquidating bankruptcy</a:t>
            </a:r>
          </a:p>
        </p:txBody>
      </p:sp>
      <p:sp>
        <p:nvSpPr>
          <p:cNvPr id="4" name="Označba mesta številke diapozitiva 3">
            <a:extLst>
              <a:ext uri="{FF2B5EF4-FFF2-40B4-BE49-F238E27FC236}">
                <a16:creationId xmlns:a16="http://schemas.microsoft.com/office/drawing/2014/main" id="{41324AC8-BCAA-45FA-B034-00B1FBCB439C}"/>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sl-SI"/>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95D6D0-0D70-4C7F-8B15-6DC58C7A8A70}" type="slidenum">
              <a:rPr lang="sl-SI" smtClean="0"/>
              <a:pPr/>
              <a:t>112</a:t>
            </a:fld>
            <a:endParaRPr lang="sl-SI"/>
          </a:p>
        </p:txBody>
      </p:sp>
    </p:spTree>
    <p:extLst>
      <p:ext uri="{BB962C8B-B14F-4D97-AF65-F5344CB8AC3E}">
        <p14:creationId xmlns:p14="http://schemas.microsoft.com/office/powerpoint/2010/main" val="250559392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A848A1F-0C05-4FBD-BB2A-13849DC8797F}"/>
              </a:ext>
            </a:extLst>
          </p:cNvPr>
          <p:cNvSpPr>
            <a:spLocks noGrp="1"/>
          </p:cNvSpPr>
          <p:nvPr>
            <p:ph type="title"/>
          </p:nvPr>
        </p:nvSpPr>
        <p:spPr>
          <a:xfrm>
            <a:off x="1485900" y="1364690"/>
            <a:ext cx="6172200" cy="672462"/>
          </a:xfrm>
          <a:noFill/>
          <a:ln>
            <a:noFill/>
          </a:ln>
        </p:spPr>
        <p:style>
          <a:lnRef idx="1">
            <a:schemeClr val="accent1"/>
          </a:lnRef>
          <a:fillRef idx="3">
            <a:schemeClr val="accent1"/>
          </a:fillRef>
          <a:effectRef idx="2">
            <a:schemeClr val="accent1"/>
          </a:effectRef>
          <a:fontRef idx="minor">
            <a:schemeClr val="lt1"/>
          </a:fontRef>
        </p:style>
        <p:txBody>
          <a:bodyPr>
            <a:normAutofit/>
          </a:bodyPr>
          <a:lstStyle/>
          <a:p>
            <a:r>
              <a:rPr lang="en-GB" sz="2400" b="1" dirty="0">
                <a:solidFill>
                  <a:schemeClr val="tx1"/>
                </a:solidFill>
              </a:rPr>
              <a:t>Financial restructuring plan with spin-off </a:t>
            </a:r>
          </a:p>
        </p:txBody>
      </p:sp>
      <p:sp>
        <p:nvSpPr>
          <p:cNvPr id="3" name="Označba mesta vsebine 2">
            <a:extLst>
              <a:ext uri="{FF2B5EF4-FFF2-40B4-BE49-F238E27FC236}">
                <a16:creationId xmlns:a16="http://schemas.microsoft.com/office/drawing/2014/main" id="{3E0DD0E4-6A62-4D8E-86F6-73D7119E8CBB}"/>
              </a:ext>
            </a:extLst>
          </p:cNvPr>
          <p:cNvSpPr>
            <a:spLocks noGrp="1"/>
          </p:cNvSpPr>
          <p:nvPr>
            <p:ph idx="1"/>
          </p:nvPr>
        </p:nvSpPr>
        <p:spPr>
          <a:xfrm>
            <a:off x="413657" y="2378527"/>
            <a:ext cx="8436429" cy="2558994"/>
          </a:xfrm>
        </p:spPr>
        <p:txBody>
          <a:bodyPr>
            <a:normAutofit fontScale="85000" lnSpcReduction="20000"/>
          </a:bodyPr>
          <a:lstStyle/>
          <a:p>
            <a:pPr marL="270000" indent="-270000">
              <a:spcBef>
                <a:spcPts val="900"/>
              </a:spcBef>
              <a:buFont typeface="Wingdings" panose="05000000000000000000" pitchFamily="2" charset="2"/>
              <a:buChar char="Ø"/>
            </a:pPr>
            <a:r>
              <a:rPr lang="en-GB" sz="1350" dirty="0"/>
              <a:t>Plan may provide for a restructuring by a spin-off of assets that form an on-going (profitable) concern to a New company</a:t>
            </a:r>
          </a:p>
          <a:p>
            <a:pPr marL="270000" indent="-270000">
              <a:spcBef>
                <a:spcPts val="900"/>
              </a:spcBef>
              <a:buFont typeface="Wingdings" panose="05000000000000000000" pitchFamily="2" charset="2"/>
              <a:buChar char="Ø"/>
            </a:pPr>
            <a:r>
              <a:rPr lang="en-GB" sz="1350" dirty="0"/>
              <a:t>In such case Plan shall also contain a Division plan according to Company law</a:t>
            </a:r>
          </a:p>
          <a:p>
            <a:pPr marL="270000" indent="-270000">
              <a:spcBef>
                <a:spcPts val="900"/>
              </a:spcBef>
              <a:buFont typeface="Wingdings" panose="05000000000000000000" pitchFamily="2" charset="2"/>
              <a:buChar char="Ø"/>
            </a:pPr>
            <a:r>
              <a:rPr lang="en-GB" sz="1350" dirty="0"/>
              <a:t>Special rules apply to the New company formed by a spin-off under the Plan </a:t>
            </a:r>
          </a:p>
          <a:p>
            <a:pPr marL="540000" lvl="1" indent="-270000">
              <a:spcBef>
                <a:spcPts val="450"/>
              </a:spcBef>
              <a:buFont typeface="Wingdings" panose="05000000000000000000" pitchFamily="2" charset="2"/>
              <a:buChar char=""/>
            </a:pPr>
            <a:r>
              <a:rPr lang="en-GB" sz="1350" dirty="0"/>
              <a:t>The obligations (debt) of the New company shall be limited only to the debt allocated under the Division plan </a:t>
            </a:r>
            <a:r>
              <a:rPr lang="en-GB" sz="1350" dirty="0">
                <a:sym typeface="Wingdings" panose="05000000000000000000" pitchFamily="2" charset="2"/>
              </a:rPr>
              <a:t> </a:t>
            </a:r>
            <a:r>
              <a:rPr lang="en-GB" sz="1350" i="1" dirty="0">
                <a:sym typeface="Wingdings" panose="05000000000000000000" pitchFamily="2" charset="2"/>
              </a:rPr>
              <a:t>only secured claims after restructuring</a:t>
            </a:r>
            <a:endParaRPr lang="en-GB" sz="1350" i="1" dirty="0"/>
          </a:p>
          <a:p>
            <a:pPr marL="540000" lvl="1" indent="-270000">
              <a:spcBef>
                <a:spcPts val="450"/>
              </a:spcBef>
              <a:buFont typeface="Wingdings" panose="05000000000000000000" pitchFamily="2" charset="2"/>
              <a:buChar char=""/>
            </a:pPr>
            <a:r>
              <a:rPr lang="en-GB" sz="1350" dirty="0"/>
              <a:t>The new company shall not be held liable for the remaining obligations of the Debtor (i.e. Transferring company)</a:t>
            </a:r>
          </a:p>
          <a:p>
            <a:pPr marL="270000" indent="-270000">
              <a:spcBef>
                <a:spcPts val="900"/>
              </a:spcBef>
              <a:buFont typeface="Wingdings" panose="05000000000000000000" pitchFamily="2" charset="2"/>
              <a:buChar char="Ø"/>
            </a:pPr>
            <a:r>
              <a:rPr lang="en-GB" sz="1350" dirty="0"/>
              <a:t>Viability of the proposed Plan shall be assessed by a Certified business evaluator.</a:t>
            </a:r>
          </a:p>
          <a:p>
            <a:pPr marL="270000" indent="-270000">
              <a:spcBef>
                <a:spcPts val="900"/>
              </a:spcBef>
              <a:buFont typeface="Wingdings" panose="05000000000000000000" pitchFamily="2" charset="2"/>
              <a:buChar char="Ø"/>
            </a:pPr>
            <a:r>
              <a:rPr lang="en-GB" sz="1350" dirty="0"/>
              <a:t>Plan takes affect upon Court‘s approval </a:t>
            </a:r>
            <a:r>
              <a:rPr lang="en-GB" sz="1350" dirty="0">
                <a:sym typeface="Wingdings" panose="05000000000000000000" pitchFamily="2" charset="2"/>
              </a:rPr>
              <a:t> Court approves the Plan if it has been accepted by a required majority of creditors (60% of unsecured claims and 75% of secured claims)</a:t>
            </a:r>
            <a:endParaRPr lang="en-GB" sz="1350" dirty="0"/>
          </a:p>
          <a:p>
            <a:pPr marL="270000" indent="-270000">
              <a:spcBef>
                <a:spcPts val="900"/>
              </a:spcBef>
              <a:buFont typeface="Wingdings" panose="05000000000000000000" pitchFamily="2" charset="2"/>
              <a:buChar char="Ø"/>
            </a:pPr>
            <a:r>
              <a:rPr lang="en-GB" sz="1350" dirty="0"/>
              <a:t>The sale of the remaining assets of the debtor (including the shares of the New company) shall be implemented in the voluntary company liquidation proceedings or in liquidating bankruptcy proceedings </a:t>
            </a:r>
            <a:r>
              <a:rPr lang="en-GB" sz="1350" dirty="0">
                <a:sym typeface="Wingdings" panose="05000000000000000000" pitchFamily="2" charset="2"/>
              </a:rPr>
              <a:t> </a:t>
            </a:r>
            <a:r>
              <a:rPr lang="en-GB" sz="1350" dirty="0"/>
              <a:t>Creditors shall be repaid from the realised (distribution) estate under the general rules that apply to the order of repayments.</a:t>
            </a:r>
          </a:p>
        </p:txBody>
      </p:sp>
      <p:sp>
        <p:nvSpPr>
          <p:cNvPr id="4" name="Označba mesta številke diapozitiva 3">
            <a:extLst>
              <a:ext uri="{FF2B5EF4-FFF2-40B4-BE49-F238E27FC236}">
                <a16:creationId xmlns:a16="http://schemas.microsoft.com/office/drawing/2014/main" id="{41324AC8-BCAA-45FA-B034-00B1FBCB439C}"/>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sl-SI"/>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95D6D0-0D70-4C7F-8B15-6DC58C7A8A70}" type="slidenum">
              <a:rPr lang="sl-SI" smtClean="0"/>
              <a:pPr/>
              <a:t>113</a:t>
            </a:fld>
            <a:endParaRPr lang="sl-SI"/>
          </a:p>
        </p:txBody>
      </p:sp>
    </p:spTree>
    <p:extLst>
      <p:ext uri="{BB962C8B-B14F-4D97-AF65-F5344CB8AC3E}">
        <p14:creationId xmlns:p14="http://schemas.microsoft.com/office/powerpoint/2010/main" val="304928739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A848A1F-0C05-4FBD-BB2A-13849DC8797F}"/>
              </a:ext>
            </a:extLst>
          </p:cNvPr>
          <p:cNvSpPr>
            <a:spLocks noGrp="1"/>
          </p:cNvSpPr>
          <p:nvPr>
            <p:ph type="title"/>
          </p:nvPr>
        </p:nvSpPr>
        <p:spPr>
          <a:xfrm>
            <a:off x="593269" y="1468722"/>
            <a:ext cx="7756073" cy="672462"/>
          </a:xfrm>
          <a:noFill/>
          <a:ln>
            <a:noFill/>
          </a:ln>
        </p:spPr>
        <p:style>
          <a:lnRef idx="1">
            <a:schemeClr val="accent1"/>
          </a:lnRef>
          <a:fillRef idx="3">
            <a:schemeClr val="accent1"/>
          </a:fillRef>
          <a:effectRef idx="2">
            <a:schemeClr val="accent1"/>
          </a:effectRef>
          <a:fontRef idx="minor">
            <a:schemeClr val="lt1"/>
          </a:fontRef>
        </p:style>
        <p:txBody>
          <a:bodyPr>
            <a:noAutofit/>
          </a:bodyPr>
          <a:lstStyle/>
          <a:p>
            <a:r>
              <a:rPr lang="en-GB" sz="2400" b="1" dirty="0">
                <a:solidFill>
                  <a:schemeClr val="tx1"/>
                </a:solidFill>
              </a:rPr>
              <a:t>Secured value of assets </a:t>
            </a:r>
            <a:br>
              <a:rPr lang="en-GB" sz="2400" b="1" dirty="0">
                <a:solidFill>
                  <a:schemeClr val="tx1"/>
                </a:solidFill>
              </a:rPr>
            </a:br>
            <a:r>
              <a:rPr lang="en-GB" sz="2400" b="1" dirty="0">
                <a:solidFill>
                  <a:schemeClr val="tx1"/>
                </a:solidFill>
              </a:rPr>
              <a:t>(a basis of restructuring of secured claims under FRP)</a:t>
            </a:r>
          </a:p>
        </p:txBody>
      </p:sp>
      <p:sp>
        <p:nvSpPr>
          <p:cNvPr id="3" name="Označba mesta vsebine 2">
            <a:extLst>
              <a:ext uri="{FF2B5EF4-FFF2-40B4-BE49-F238E27FC236}">
                <a16:creationId xmlns:a16="http://schemas.microsoft.com/office/drawing/2014/main" id="{3E0DD0E4-6A62-4D8E-86F6-73D7119E8CBB}"/>
              </a:ext>
            </a:extLst>
          </p:cNvPr>
          <p:cNvSpPr>
            <a:spLocks noGrp="1"/>
          </p:cNvSpPr>
          <p:nvPr>
            <p:ph idx="1"/>
          </p:nvPr>
        </p:nvSpPr>
        <p:spPr>
          <a:xfrm>
            <a:off x="593270" y="2422745"/>
            <a:ext cx="8093529" cy="3554364"/>
          </a:xfrm>
        </p:spPr>
        <p:txBody>
          <a:bodyPr>
            <a:normAutofit/>
          </a:bodyPr>
          <a:lstStyle/>
          <a:p>
            <a:pPr marL="0" indent="0">
              <a:spcBef>
                <a:spcPts val="900"/>
              </a:spcBef>
              <a:buNone/>
            </a:pPr>
            <a:r>
              <a:rPr lang="en-GB" sz="1350" dirty="0"/>
              <a:t>Secured claims which are not covered (in whole) by the secured value of assets that are subject to the right to separate settlement may also be restructured under FRP </a:t>
            </a:r>
          </a:p>
          <a:p>
            <a:pPr marL="270000" indent="-270000">
              <a:spcBef>
                <a:spcPts val="900"/>
              </a:spcBef>
              <a:buFont typeface="Wingdings" panose="05000000000000000000" pitchFamily="2" charset="2"/>
              <a:buChar char="Ø"/>
            </a:pPr>
            <a:r>
              <a:rPr lang="en-GB" sz="1350" dirty="0"/>
              <a:t>In order to establish which part of the claim is covered with the value of assets, the </a:t>
            </a:r>
            <a:r>
              <a:rPr lang="en-GB" sz="1350" b="1" dirty="0"/>
              <a:t>value of the assets </a:t>
            </a:r>
            <a:r>
              <a:rPr lang="en-GB" sz="1350" dirty="0"/>
              <a:t>is assessed according to the market value methodology by a certified evaluator </a:t>
            </a:r>
          </a:p>
          <a:p>
            <a:pPr marL="270000" indent="-270000">
              <a:spcBef>
                <a:spcPts val="900"/>
              </a:spcBef>
              <a:buFont typeface="Wingdings" panose="05000000000000000000" pitchFamily="2" charset="2"/>
              <a:buChar char="Ø"/>
            </a:pPr>
            <a:r>
              <a:rPr lang="en-GB" sz="1350" dirty="0"/>
              <a:t>The assessed value of assets is increased by a buffer of 20% of that value </a:t>
            </a:r>
            <a:r>
              <a:rPr lang="en-GB" sz="1350" dirty="0">
                <a:sym typeface="Wingdings" panose="05000000000000000000" pitchFamily="2" charset="2"/>
              </a:rPr>
              <a:t> </a:t>
            </a:r>
            <a:r>
              <a:rPr lang="en-GB" sz="1350" b="1" dirty="0">
                <a:sym typeface="Wingdings" panose="05000000000000000000" pitchFamily="2" charset="2"/>
              </a:rPr>
              <a:t>secured value of assets</a:t>
            </a:r>
            <a:endParaRPr lang="en-GB" sz="1350" dirty="0">
              <a:sym typeface="Wingdings" panose="05000000000000000000" pitchFamily="2" charset="2"/>
            </a:endParaRPr>
          </a:p>
          <a:p>
            <a:pPr marL="270000" indent="-270000">
              <a:spcBef>
                <a:spcPts val="900"/>
              </a:spcBef>
              <a:buFont typeface="Wingdings" panose="05000000000000000000" pitchFamily="2" charset="2"/>
              <a:buChar char="Ø"/>
            </a:pPr>
            <a:r>
              <a:rPr lang="en-GB" sz="1350" dirty="0"/>
              <a:t>If a certain asset is subject to multiple collaterals the order (</a:t>
            </a:r>
            <a:r>
              <a:rPr lang="en-GB" sz="1350" b="1" dirty="0"/>
              <a:t>priority</a:t>
            </a:r>
            <a:r>
              <a:rPr lang="en-GB" sz="1350" dirty="0"/>
              <a:t> of secured claims) has to be taken into account </a:t>
            </a:r>
            <a:r>
              <a:rPr lang="en-GB" sz="1350" dirty="0">
                <a:sym typeface="Wingdings" panose="05000000000000000000" pitchFamily="2" charset="2"/>
              </a:rPr>
              <a:t> </a:t>
            </a:r>
            <a:r>
              <a:rPr lang="en-GB" sz="1350" b="1" dirty="0">
                <a:sym typeface="Wingdings" panose="05000000000000000000" pitchFamily="2" charset="2"/>
              </a:rPr>
              <a:t>residual secured value</a:t>
            </a:r>
            <a:endParaRPr lang="en-GB" sz="1350" dirty="0"/>
          </a:p>
          <a:p>
            <a:pPr marL="0" indent="0">
              <a:spcBef>
                <a:spcPts val="900"/>
              </a:spcBef>
              <a:buNone/>
            </a:pPr>
            <a:endParaRPr lang="en-GB" sz="1350" dirty="0"/>
          </a:p>
          <a:p>
            <a:pPr marL="570038" lvl="1" indent="-270000">
              <a:spcBef>
                <a:spcPts val="900"/>
              </a:spcBef>
              <a:buFont typeface="Wingdings" panose="05000000000000000000" pitchFamily="2" charset="2"/>
              <a:buChar char="Ø"/>
            </a:pPr>
            <a:endParaRPr lang="en-GB" sz="1350" dirty="0"/>
          </a:p>
          <a:p>
            <a:pPr marL="270000" indent="-270000">
              <a:spcBef>
                <a:spcPts val="900"/>
              </a:spcBef>
              <a:buFont typeface="Wingdings" panose="05000000000000000000" pitchFamily="2" charset="2"/>
              <a:buChar char="Ø"/>
            </a:pPr>
            <a:endParaRPr lang="en-GB" sz="1350" dirty="0"/>
          </a:p>
        </p:txBody>
      </p:sp>
      <p:sp>
        <p:nvSpPr>
          <p:cNvPr id="4" name="Označba mesta številke diapozitiva 3">
            <a:extLst>
              <a:ext uri="{FF2B5EF4-FFF2-40B4-BE49-F238E27FC236}">
                <a16:creationId xmlns:a16="http://schemas.microsoft.com/office/drawing/2014/main" id="{41324AC8-BCAA-45FA-B034-00B1FBCB439C}"/>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sl-SI"/>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95D6D0-0D70-4C7F-8B15-6DC58C7A8A70}" type="slidenum">
              <a:rPr lang="sl-SI" smtClean="0"/>
              <a:pPr/>
              <a:t>114</a:t>
            </a:fld>
            <a:endParaRPr lang="sl-SI"/>
          </a:p>
        </p:txBody>
      </p:sp>
    </p:spTree>
    <p:extLst>
      <p:ext uri="{BB962C8B-B14F-4D97-AF65-F5344CB8AC3E}">
        <p14:creationId xmlns:p14="http://schemas.microsoft.com/office/powerpoint/2010/main" val="131268950"/>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1A848A1F-0C05-4FBD-BB2A-13849DC8797F}"/>
              </a:ext>
            </a:extLst>
          </p:cNvPr>
          <p:cNvSpPr>
            <a:spLocks noGrp="1"/>
          </p:cNvSpPr>
          <p:nvPr>
            <p:ph type="title"/>
          </p:nvPr>
        </p:nvSpPr>
        <p:spPr>
          <a:xfrm>
            <a:off x="1485900" y="1370750"/>
            <a:ext cx="6172200" cy="672462"/>
          </a:xfrm>
          <a:noFill/>
          <a:ln>
            <a:noFill/>
          </a:ln>
        </p:spPr>
        <p:style>
          <a:lnRef idx="1">
            <a:schemeClr val="accent1"/>
          </a:lnRef>
          <a:fillRef idx="3">
            <a:schemeClr val="accent1"/>
          </a:fillRef>
          <a:effectRef idx="2">
            <a:schemeClr val="accent1"/>
          </a:effectRef>
          <a:fontRef idx="minor">
            <a:schemeClr val="lt1"/>
          </a:fontRef>
        </p:style>
        <p:txBody>
          <a:bodyPr>
            <a:normAutofit/>
          </a:bodyPr>
          <a:lstStyle/>
          <a:p>
            <a:r>
              <a:rPr lang="en-GB" sz="2400" b="1" dirty="0">
                <a:solidFill>
                  <a:schemeClr val="tx1"/>
                </a:solidFill>
              </a:rPr>
              <a:t>Restructuring of secured claims under </a:t>
            </a:r>
            <a:r>
              <a:rPr lang="sl-SI" sz="2400" b="1" dirty="0">
                <a:solidFill>
                  <a:schemeClr val="tx1"/>
                </a:solidFill>
              </a:rPr>
              <a:t>Plan</a:t>
            </a:r>
            <a:endParaRPr lang="en-GB" sz="2400" b="1" dirty="0">
              <a:solidFill>
                <a:schemeClr val="tx1"/>
              </a:solidFill>
            </a:endParaRPr>
          </a:p>
        </p:txBody>
      </p:sp>
      <p:sp>
        <p:nvSpPr>
          <p:cNvPr id="3" name="Označba mesta vsebine 2">
            <a:extLst>
              <a:ext uri="{FF2B5EF4-FFF2-40B4-BE49-F238E27FC236}">
                <a16:creationId xmlns:a16="http://schemas.microsoft.com/office/drawing/2014/main" id="{3E0DD0E4-6A62-4D8E-86F6-73D7119E8CBB}"/>
              </a:ext>
            </a:extLst>
          </p:cNvPr>
          <p:cNvSpPr>
            <a:spLocks noGrp="1"/>
          </p:cNvSpPr>
          <p:nvPr>
            <p:ph idx="1"/>
          </p:nvPr>
        </p:nvSpPr>
        <p:spPr>
          <a:xfrm>
            <a:off x="511629" y="2571750"/>
            <a:ext cx="8180614" cy="3554364"/>
          </a:xfrm>
        </p:spPr>
        <p:txBody>
          <a:bodyPr>
            <a:normAutofit/>
          </a:bodyPr>
          <a:lstStyle/>
          <a:p>
            <a:pPr marL="0" indent="0">
              <a:spcBef>
                <a:spcPts val="900"/>
              </a:spcBef>
              <a:buNone/>
            </a:pPr>
            <a:r>
              <a:rPr lang="en-GB" sz="1350" dirty="0"/>
              <a:t>Possible outcomes when comparing the (residual) secured value and the amount of claim</a:t>
            </a:r>
          </a:p>
          <a:p>
            <a:pPr marL="270000" lvl="1" indent="-270000">
              <a:spcBef>
                <a:spcPts val="900"/>
              </a:spcBef>
              <a:buFont typeface="+mj-lt"/>
              <a:buAutoNum type="arabicPeriod"/>
            </a:pPr>
            <a:r>
              <a:rPr lang="en-GB" sz="1350" b="1" dirty="0"/>
              <a:t>Residual secured value </a:t>
            </a:r>
            <a:r>
              <a:rPr lang="en-GB" sz="1350" dirty="0"/>
              <a:t>(120) </a:t>
            </a:r>
            <a:r>
              <a:rPr lang="en-GB" sz="1350" b="1" dirty="0"/>
              <a:t>&gt; amount of secured claim</a:t>
            </a:r>
            <a:r>
              <a:rPr lang="en-GB" sz="1350" dirty="0"/>
              <a:t> (100) </a:t>
            </a:r>
            <a:r>
              <a:rPr lang="en-GB" sz="1350" dirty="0">
                <a:sym typeface="Wingdings" panose="05000000000000000000" pitchFamily="2" charset="2"/>
              </a:rPr>
              <a:t> the entire amount of claim remains secured</a:t>
            </a:r>
          </a:p>
          <a:p>
            <a:pPr marL="270000" lvl="1" indent="-270000">
              <a:spcBef>
                <a:spcPts val="900"/>
              </a:spcBef>
              <a:buFont typeface="+mj-lt"/>
              <a:buAutoNum type="arabicPeriod"/>
            </a:pPr>
            <a:r>
              <a:rPr lang="en-GB" sz="1350" b="1" dirty="0">
                <a:sym typeface="Wingdings" panose="05000000000000000000" pitchFamily="2" charset="2"/>
              </a:rPr>
              <a:t>Residual secured value </a:t>
            </a:r>
            <a:r>
              <a:rPr lang="en-GB" sz="1350" dirty="0">
                <a:sym typeface="Wingdings" panose="05000000000000000000" pitchFamily="2" charset="2"/>
              </a:rPr>
              <a:t>(30) </a:t>
            </a:r>
            <a:r>
              <a:rPr lang="en-GB" sz="1350" b="1" dirty="0">
                <a:sym typeface="Wingdings" panose="05000000000000000000" pitchFamily="2" charset="2"/>
              </a:rPr>
              <a:t>&lt; amount of claim</a:t>
            </a:r>
            <a:r>
              <a:rPr lang="en-GB" sz="1350" dirty="0">
                <a:sym typeface="Wingdings" panose="05000000000000000000" pitchFamily="2" charset="2"/>
              </a:rPr>
              <a:t> (100)  claim is split in two claims:</a:t>
            </a:r>
          </a:p>
          <a:p>
            <a:pPr marL="540000" lvl="2" indent="-270000">
              <a:spcBef>
                <a:spcPts val="450"/>
              </a:spcBef>
              <a:buFont typeface="Wingdings" panose="05000000000000000000" pitchFamily="2" charset="2"/>
              <a:buChar char="Ø"/>
            </a:pPr>
            <a:r>
              <a:rPr lang="en-GB" sz="1350" dirty="0"/>
              <a:t>New secured claims in the amount of residual secured value (30)</a:t>
            </a:r>
          </a:p>
          <a:p>
            <a:pPr marL="540000" lvl="2" indent="-270000">
              <a:spcBef>
                <a:spcPts val="450"/>
              </a:spcBef>
              <a:buFont typeface="Wingdings" panose="05000000000000000000" pitchFamily="2" charset="2"/>
              <a:buChar char="Ø"/>
            </a:pPr>
            <a:r>
              <a:rPr lang="en-GB" sz="1350" dirty="0"/>
              <a:t>New unsecured claim in the residual amount (70)</a:t>
            </a:r>
          </a:p>
          <a:p>
            <a:pPr marL="270000" lvl="1" indent="-270000">
              <a:spcBef>
                <a:spcPts val="900"/>
              </a:spcBef>
              <a:buFont typeface="+mj-lt"/>
              <a:buAutoNum type="arabicPeriod"/>
            </a:pPr>
            <a:r>
              <a:rPr lang="en-GB" sz="1350" b="1" dirty="0"/>
              <a:t>Residual secured value = 0</a:t>
            </a:r>
            <a:r>
              <a:rPr lang="en-GB" sz="1350" dirty="0"/>
              <a:t> </a:t>
            </a:r>
            <a:r>
              <a:rPr lang="en-GB" sz="1350" dirty="0">
                <a:sym typeface="Wingdings" panose="05000000000000000000" pitchFamily="2" charset="2"/>
              </a:rPr>
              <a:t> claim (in the entire amount) becomes an unsecured claim</a:t>
            </a:r>
            <a:endParaRPr lang="en-GB" sz="1350" b="1" dirty="0"/>
          </a:p>
          <a:p>
            <a:pPr marL="270000" indent="-270000">
              <a:spcBef>
                <a:spcPts val="900"/>
              </a:spcBef>
              <a:buFont typeface="Wingdings" panose="05000000000000000000" pitchFamily="2" charset="2"/>
              <a:buChar char="Ø"/>
            </a:pPr>
            <a:endParaRPr lang="en-GB" sz="1350" dirty="0"/>
          </a:p>
        </p:txBody>
      </p:sp>
      <p:sp>
        <p:nvSpPr>
          <p:cNvPr id="4" name="Označba mesta številke diapozitiva 3">
            <a:extLst>
              <a:ext uri="{FF2B5EF4-FFF2-40B4-BE49-F238E27FC236}">
                <a16:creationId xmlns:a16="http://schemas.microsoft.com/office/drawing/2014/main" id="{41324AC8-BCAA-45FA-B034-00B1FBCB439C}"/>
              </a:ext>
            </a:extLst>
          </p:cNvPr>
          <p:cNvSpPr>
            <a:spLocks noGrp="1"/>
          </p:cNvSpPr>
          <p:nvPr>
            <p:ph type="sldNum" sz="quarter" idx="12"/>
          </p:nvPr>
        </p:nvSpPr>
        <p:spPr>
          <a:xfrm>
            <a:off x="6553200" y="6356350"/>
            <a:ext cx="2133600" cy="365125"/>
          </a:xfrm>
          <a:prstGeom prst="rect">
            <a:avLst/>
          </a:prstGeom>
        </p:spPr>
        <p:txBody>
          <a:bodyPr vert="horz" lIns="91440" tIns="45720" rIns="91440" bIns="45720" rtlCol="0" anchor="ctr"/>
          <a:lstStyle>
            <a:defPPr>
              <a:defRPr lang="sl-SI"/>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95D6D0-0D70-4C7F-8B15-6DC58C7A8A70}" type="slidenum">
              <a:rPr lang="sl-SI" smtClean="0"/>
              <a:pPr/>
              <a:t>115</a:t>
            </a:fld>
            <a:endParaRPr lang="sl-SI"/>
          </a:p>
        </p:txBody>
      </p:sp>
    </p:spTree>
    <p:extLst>
      <p:ext uri="{BB962C8B-B14F-4D97-AF65-F5344CB8AC3E}">
        <p14:creationId xmlns:p14="http://schemas.microsoft.com/office/powerpoint/2010/main" val="371131861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470025"/>
          </a:xfrm>
        </p:spPr>
        <p:txBody>
          <a:bodyPr>
            <a:normAutofit fontScale="90000"/>
          </a:bodyPr>
          <a:lstStyle/>
          <a:p>
            <a:r>
              <a:rPr lang="en-US" b="1" dirty="0"/>
              <a:t>Pre-packaged insolvency tools: Where are we now?</a:t>
            </a:r>
            <a:r>
              <a:rPr lang="cs-CZ" b="1" dirty="0"/>
              <a:t> Czech Republic</a:t>
            </a:r>
            <a:endParaRPr lang="en-US" b="1" dirty="0"/>
          </a:p>
        </p:txBody>
      </p:sp>
      <p:sp>
        <p:nvSpPr>
          <p:cNvPr id="3" name="Subtitle 2"/>
          <p:cNvSpPr>
            <a:spLocks noGrp="1"/>
          </p:cNvSpPr>
          <p:nvPr>
            <p:ph type="subTitle" idx="1"/>
          </p:nvPr>
        </p:nvSpPr>
        <p:spPr>
          <a:xfrm>
            <a:off x="252413" y="2899322"/>
            <a:ext cx="8647112" cy="1752600"/>
          </a:xfrm>
        </p:spPr>
        <p:txBody>
          <a:bodyPr rtlCol="0">
            <a:noAutofit/>
          </a:bodyPr>
          <a:lstStyle/>
          <a:p>
            <a:pPr>
              <a:defRPr/>
            </a:pPr>
            <a:r>
              <a:rPr lang="cs-CZ" sz="3600" b="1" dirty="0"/>
              <a:t>Petr Sprinz</a:t>
            </a:r>
            <a:br>
              <a:rPr lang="en-US" sz="3600" b="1" dirty="0"/>
            </a:br>
            <a:r>
              <a:rPr lang="cs-CZ" sz="3600" dirty="0"/>
              <a:t>Partner</a:t>
            </a:r>
            <a:r>
              <a:rPr lang="en-US" sz="3600" dirty="0"/>
              <a:t> at</a:t>
            </a:r>
            <a:r>
              <a:rPr lang="cs-CZ" sz="3600" dirty="0"/>
              <a:t> HAVEL </a:t>
            </a:r>
            <a:r>
              <a:rPr lang="en-US" sz="3600" dirty="0"/>
              <a:t>&amp; PARTNERS	</a:t>
            </a:r>
          </a:p>
        </p:txBody>
      </p:sp>
    </p:spTree>
    <p:extLst>
      <p:ext uri="{BB962C8B-B14F-4D97-AF65-F5344CB8AC3E}">
        <p14:creationId xmlns:p14="http://schemas.microsoft.com/office/powerpoint/2010/main" val="185083409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451771"/>
          </a:xfrm>
        </p:spPr>
        <p:txBody>
          <a:bodyPr>
            <a:normAutofit fontScale="92500" lnSpcReduction="20000"/>
          </a:bodyPr>
          <a:lstStyle/>
          <a:p>
            <a:pPr marL="0" indent="0" algn="ctr">
              <a:spcAft>
                <a:spcPts val="1200"/>
              </a:spcAft>
              <a:buNone/>
            </a:pPr>
            <a:r>
              <a:rPr lang="en-US" sz="2200" b="1" dirty="0"/>
              <a:t>Overview of pre-packaged </a:t>
            </a:r>
            <a:r>
              <a:rPr lang="en-US" sz="2200" b="1" dirty="0" err="1"/>
              <a:t>reorganisations</a:t>
            </a:r>
            <a:r>
              <a:rPr lang="en-US" sz="2200" b="1" dirty="0"/>
              <a:t> </a:t>
            </a:r>
          </a:p>
          <a:p>
            <a:pPr algn="just">
              <a:spcAft>
                <a:spcPts val="1200"/>
              </a:spcAft>
            </a:pPr>
            <a:r>
              <a:rPr lang="en-US" sz="1900" dirty="0"/>
              <a:t>Basic legal preconditions apart from general requirements for </a:t>
            </a:r>
            <a:r>
              <a:rPr lang="en-US" sz="1900" dirty="0" err="1"/>
              <a:t>reorganisation</a:t>
            </a:r>
            <a:r>
              <a:rPr lang="en-US" sz="1900" dirty="0"/>
              <a:t>: </a:t>
            </a:r>
          </a:p>
          <a:p>
            <a:pPr marL="800088" lvl="1" indent="-342900" algn="just">
              <a:spcAft>
                <a:spcPts val="1200"/>
              </a:spcAft>
              <a:buFont typeface="+mj-lt"/>
              <a:buAutoNum type="arabicPeriod"/>
            </a:pPr>
            <a:r>
              <a:rPr lang="en-US" sz="1900" dirty="0" err="1"/>
              <a:t>reorganisation</a:t>
            </a:r>
            <a:r>
              <a:rPr lang="en-US" sz="1900" dirty="0"/>
              <a:t> plan has support of at </a:t>
            </a:r>
            <a:r>
              <a:rPr lang="en-US" sz="1900" b="1" dirty="0"/>
              <a:t>least 50% of all secured and 50% of all unsecured creditors</a:t>
            </a:r>
            <a:r>
              <a:rPr lang="en-US" sz="1900" dirty="0"/>
              <a:t> counted as per the value of their claims</a:t>
            </a:r>
          </a:p>
          <a:p>
            <a:pPr marL="800088" lvl="1" indent="-342900" algn="just">
              <a:spcAft>
                <a:spcPts val="1200"/>
              </a:spcAft>
              <a:buFont typeface="+mj-lt"/>
              <a:buAutoNum type="arabicPeriod"/>
            </a:pPr>
            <a:r>
              <a:rPr lang="en-US" sz="1900" dirty="0" err="1"/>
              <a:t>reorganisation</a:t>
            </a:r>
            <a:r>
              <a:rPr lang="en-US" sz="1900" dirty="0"/>
              <a:t> plan is </a:t>
            </a:r>
            <a:r>
              <a:rPr lang="en-US" sz="1900" b="1" dirty="0"/>
              <a:t>submitted together with the debtor’s insolvency petition</a:t>
            </a:r>
            <a:r>
              <a:rPr lang="en-US" sz="1900" dirty="0"/>
              <a:t> (the debtor might, however, accede to the creditor’s previously filed insolvency petition)</a:t>
            </a:r>
          </a:p>
          <a:p>
            <a:pPr algn="just">
              <a:spcAft>
                <a:spcPts val="1200"/>
              </a:spcAft>
            </a:pPr>
            <a:r>
              <a:rPr lang="en-US" sz="1900" dirty="0"/>
              <a:t>Available </a:t>
            </a:r>
            <a:r>
              <a:rPr lang="en-US" sz="1900" b="1" dirty="0"/>
              <a:t>since 2008</a:t>
            </a:r>
            <a:r>
              <a:rPr lang="en-US" sz="1900" dirty="0"/>
              <a:t>; about one third of all </a:t>
            </a:r>
            <a:r>
              <a:rPr lang="en-US" sz="1900" dirty="0" err="1"/>
              <a:t>reorganisations</a:t>
            </a:r>
            <a:endParaRPr lang="en-US" sz="1900" dirty="0"/>
          </a:p>
          <a:p>
            <a:pPr algn="just">
              <a:spcAft>
                <a:spcPts val="1200"/>
              </a:spcAft>
            </a:pPr>
            <a:r>
              <a:rPr lang="en-US" sz="1900" b="1" dirty="0"/>
              <a:t>Flexibility</a:t>
            </a:r>
            <a:r>
              <a:rPr lang="en-US" sz="1900" dirty="0"/>
              <a:t> of the content of the </a:t>
            </a:r>
            <a:r>
              <a:rPr lang="en-US" sz="1900" dirty="0" err="1"/>
              <a:t>reorganisation</a:t>
            </a:r>
            <a:r>
              <a:rPr lang="en-US" sz="1900" dirty="0"/>
              <a:t> plan (SPA, sale of assets, issuance of a new debt, etc.)</a:t>
            </a:r>
          </a:p>
        </p:txBody>
      </p:sp>
    </p:spTree>
    <p:extLst>
      <p:ext uri="{BB962C8B-B14F-4D97-AF65-F5344CB8AC3E}">
        <p14:creationId xmlns:p14="http://schemas.microsoft.com/office/powerpoint/2010/main" val="326057738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754330"/>
          </a:xfrm>
        </p:spPr>
        <p:txBody>
          <a:bodyPr>
            <a:normAutofit fontScale="77500" lnSpcReduction="20000"/>
          </a:bodyPr>
          <a:lstStyle/>
          <a:p>
            <a:pPr marL="0" indent="0" algn="ctr">
              <a:spcAft>
                <a:spcPts val="1200"/>
              </a:spcAft>
              <a:buNone/>
            </a:pPr>
            <a:r>
              <a:rPr lang="en-GB" sz="2200" b="1" dirty="0"/>
              <a:t>Pros of pre-packaged reorganisations</a:t>
            </a:r>
          </a:p>
          <a:p>
            <a:pPr algn="just">
              <a:spcAft>
                <a:spcPts val="1200"/>
              </a:spcAft>
            </a:pPr>
            <a:r>
              <a:rPr lang="en-GB" sz="2200" dirty="0"/>
              <a:t>Debtor in insolvency faces immense number of difficulties – a pre-pack increases the </a:t>
            </a:r>
            <a:r>
              <a:rPr lang="en-GB" sz="2200" b="1" dirty="0"/>
              <a:t>credibility</a:t>
            </a:r>
            <a:r>
              <a:rPr lang="en-GB" sz="2200" dirty="0"/>
              <a:t> of the debtor’s business case</a:t>
            </a:r>
          </a:p>
          <a:p>
            <a:pPr algn="just">
              <a:spcAft>
                <a:spcPts val="1200"/>
              </a:spcAft>
            </a:pPr>
            <a:r>
              <a:rPr lang="en-GB" sz="2200" dirty="0"/>
              <a:t>For </a:t>
            </a:r>
            <a:r>
              <a:rPr lang="en-GB" sz="2200" b="1" dirty="0"/>
              <a:t>“smaller” debtors</a:t>
            </a:r>
            <a:r>
              <a:rPr lang="en-GB" sz="2200" dirty="0"/>
              <a:t>, a pre-pack is the only way to reach reorganisation (turnover less than approx. EUR 2 million and less than 50 employees)</a:t>
            </a:r>
          </a:p>
          <a:p>
            <a:pPr algn="just">
              <a:spcAft>
                <a:spcPts val="1200"/>
              </a:spcAft>
            </a:pPr>
            <a:r>
              <a:rPr lang="en-GB" sz="2200" dirty="0"/>
              <a:t>A pre-pack in certain respects </a:t>
            </a:r>
            <a:r>
              <a:rPr lang="en-GB" sz="2200" b="1" dirty="0"/>
              <a:t>simplifies the decision-making process </a:t>
            </a:r>
            <a:r>
              <a:rPr lang="en-GB" sz="2200" dirty="0"/>
              <a:t>(pre-packaged reorganisations generally take less time); similarly a pre-pack enables the debtor-in-possession to manage its business with </a:t>
            </a:r>
            <a:r>
              <a:rPr lang="en-GB" sz="2200" b="1" dirty="0"/>
              <a:t>fewer limitations faster</a:t>
            </a:r>
          </a:p>
          <a:p>
            <a:pPr algn="just">
              <a:spcAft>
                <a:spcPts val="1200"/>
              </a:spcAft>
            </a:pPr>
            <a:r>
              <a:rPr lang="en-GB" sz="2200" dirty="0"/>
              <a:t>Possibility to determine the </a:t>
            </a:r>
            <a:r>
              <a:rPr lang="en-GB" sz="2200" b="1" dirty="0"/>
              <a:t>appointment of the insolvency trustee </a:t>
            </a:r>
          </a:p>
          <a:p>
            <a:pPr algn="just">
              <a:spcAft>
                <a:spcPts val="1200"/>
              </a:spcAft>
            </a:pPr>
            <a:r>
              <a:rPr lang="en-GB" sz="2200" dirty="0"/>
              <a:t>Possibility to affect the </a:t>
            </a:r>
            <a:r>
              <a:rPr lang="en-GB" sz="2200" b="1" dirty="0"/>
              <a:t>appointment of an expert </a:t>
            </a:r>
            <a:r>
              <a:rPr lang="en-GB" sz="2200" dirty="0"/>
              <a:t>for the valuation </a:t>
            </a:r>
          </a:p>
          <a:p>
            <a:pPr algn="just">
              <a:spcAft>
                <a:spcPts val="1200"/>
              </a:spcAft>
            </a:pPr>
            <a:endParaRPr lang="en-GB" sz="2200" dirty="0"/>
          </a:p>
        </p:txBody>
      </p:sp>
    </p:spTree>
    <p:extLst>
      <p:ext uri="{BB962C8B-B14F-4D97-AF65-F5344CB8AC3E}">
        <p14:creationId xmlns:p14="http://schemas.microsoft.com/office/powerpoint/2010/main" val="321646201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754330"/>
          </a:xfrm>
        </p:spPr>
        <p:txBody>
          <a:bodyPr>
            <a:normAutofit/>
          </a:bodyPr>
          <a:lstStyle/>
          <a:p>
            <a:pPr marL="0" indent="0" algn="ctr">
              <a:spcAft>
                <a:spcPts val="1200"/>
              </a:spcAft>
              <a:buNone/>
            </a:pPr>
            <a:r>
              <a:rPr lang="en-GB" sz="2200" b="1" dirty="0"/>
              <a:t>Timeline of pre-packed reorganisations</a:t>
            </a:r>
          </a:p>
          <a:p>
            <a:pPr algn="just">
              <a:spcAft>
                <a:spcPts val="1200"/>
              </a:spcAft>
            </a:pPr>
            <a:endParaRPr lang="en-GB" sz="2200" dirty="0"/>
          </a:p>
        </p:txBody>
      </p:sp>
      <p:sp>
        <p:nvSpPr>
          <p:cNvPr id="2" name="TextovéPole 1"/>
          <p:cNvSpPr txBox="1"/>
          <p:nvPr/>
        </p:nvSpPr>
        <p:spPr>
          <a:xfrm>
            <a:off x="378938" y="2225485"/>
            <a:ext cx="1688760" cy="907941"/>
          </a:xfrm>
          <a:prstGeom prst="rect">
            <a:avLst/>
          </a:prstGeom>
          <a:ln w="6350">
            <a:solidFill>
              <a:schemeClr val="bg1">
                <a:lumMod val="75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marL="171450" indent="-171450">
              <a:buFont typeface="Arial" panose="020B0604020202020204" pitchFamily="34" charset="0"/>
              <a:buChar char="•"/>
            </a:pPr>
            <a:endParaRPr lang="cs-CZ" sz="1250" b="1" dirty="0"/>
          </a:p>
          <a:p>
            <a:pPr marL="171450" indent="-171450">
              <a:spcBef>
                <a:spcPts val="300"/>
              </a:spcBef>
              <a:spcAft>
                <a:spcPts val="300"/>
              </a:spcAft>
              <a:buFont typeface="Arial" panose="020B0604020202020204" pitchFamily="34" charset="0"/>
              <a:buChar char="•"/>
            </a:pPr>
            <a:r>
              <a:rPr lang="cs-CZ" sz="900" b="1" dirty="0" err="1"/>
              <a:t>Insolvency</a:t>
            </a:r>
            <a:r>
              <a:rPr lang="cs-CZ" sz="900" b="1" dirty="0"/>
              <a:t> </a:t>
            </a:r>
            <a:r>
              <a:rPr lang="cs-CZ" sz="900" b="1" dirty="0" err="1"/>
              <a:t>petition</a:t>
            </a:r>
            <a:r>
              <a:rPr lang="cs-CZ" sz="900" b="1" dirty="0"/>
              <a:t> </a:t>
            </a:r>
          </a:p>
          <a:p>
            <a:pPr marL="171450" indent="-171450">
              <a:spcBef>
                <a:spcPts val="300"/>
              </a:spcBef>
              <a:spcAft>
                <a:spcPts val="300"/>
              </a:spcAft>
              <a:buFont typeface="Arial" panose="020B0604020202020204" pitchFamily="34" charset="0"/>
              <a:buChar char="•"/>
            </a:pPr>
            <a:r>
              <a:rPr lang="cs-CZ" sz="900" b="1" dirty="0" err="1"/>
              <a:t>Reorganisation</a:t>
            </a:r>
            <a:r>
              <a:rPr lang="cs-CZ" sz="900" b="1" dirty="0"/>
              <a:t> </a:t>
            </a:r>
            <a:r>
              <a:rPr lang="cs-CZ" sz="900" b="1" dirty="0" err="1"/>
              <a:t>plan</a:t>
            </a:r>
            <a:endParaRPr lang="cs-CZ" sz="900" b="1" dirty="0"/>
          </a:p>
          <a:p>
            <a:pPr marL="171450" indent="-171450">
              <a:buFont typeface="Arial" panose="020B0604020202020204" pitchFamily="34" charset="0"/>
              <a:buChar char="•"/>
            </a:pPr>
            <a:endParaRPr lang="cs-CZ" sz="1250" b="1" dirty="0"/>
          </a:p>
        </p:txBody>
      </p:sp>
      <p:cxnSp>
        <p:nvCxnSpPr>
          <p:cNvPr id="5" name="Přímá spojnice se šipkou 4"/>
          <p:cNvCxnSpPr/>
          <p:nvPr/>
        </p:nvCxnSpPr>
        <p:spPr>
          <a:xfrm>
            <a:off x="2214477" y="2615013"/>
            <a:ext cx="2471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 name="TextovéPole 5"/>
          <p:cNvSpPr txBox="1"/>
          <p:nvPr/>
        </p:nvSpPr>
        <p:spPr>
          <a:xfrm>
            <a:off x="2214354" y="2300932"/>
            <a:ext cx="184730" cy="230832"/>
          </a:xfrm>
          <a:prstGeom prst="rect">
            <a:avLst/>
          </a:prstGeom>
          <a:noFill/>
        </p:spPr>
        <p:txBody>
          <a:bodyPr wrap="none" rtlCol="0">
            <a:spAutoFit/>
          </a:bodyPr>
          <a:lstStyle/>
          <a:p>
            <a:pPr algn="ctr"/>
            <a:endParaRPr lang="cs-CZ" sz="900" b="1" dirty="0">
              <a:solidFill>
                <a:srgbClr val="FF0000"/>
              </a:solidFill>
            </a:endParaRPr>
          </a:p>
        </p:txBody>
      </p:sp>
      <p:sp>
        <p:nvSpPr>
          <p:cNvPr id="7" name="TextovéPole 6"/>
          <p:cNvSpPr txBox="1"/>
          <p:nvPr/>
        </p:nvSpPr>
        <p:spPr>
          <a:xfrm>
            <a:off x="2566823" y="2025431"/>
            <a:ext cx="1701116" cy="1077218"/>
          </a:xfrm>
          <a:prstGeom prst="rect">
            <a:avLst/>
          </a:prstGeom>
          <a:noFill/>
          <a:ln>
            <a:solidFill>
              <a:schemeClr val="bg1">
                <a:lumMod val="75000"/>
              </a:schemeClr>
            </a:solidFill>
          </a:ln>
        </p:spPr>
        <p:txBody>
          <a:bodyPr wrap="square" rtlCol="0">
            <a:spAutoFit/>
          </a:bodyPr>
          <a:lstStyle/>
          <a:p>
            <a:pPr marL="171450" indent="-171450">
              <a:spcBef>
                <a:spcPts val="300"/>
              </a:spcBef>
              <a:spcAft>
                <a:spcPts val="300"/>
              </a:spcAft>
              <a:buFont typeface="Arial" panose="020B0604020202020204" pitchFamily="34" charset="0"/>
              <a:buChar char="•"/>
            </a:pPr>
            <a:r>
              <a:rPr lang="en-US" sz="900" b="1" dirty="0"/>
              <a:t>Ruling on insolvency, incl.</a:t>
            </a:r>
            <a:r>
              <a:rPr lang="cs-CZ" sz="900" b="1" dirty="0"/>
              <a:t> a</a:t>
            </a:r>
            <a:r>
              <a:rPr lang="en-US" sz="900" b="1" dirty="0" err="1"/>
              <a:t>ppointment</a:t>
            </a:r>
            <a:r>
              <a:rPr lang="en-US" sz="900" b="1" dirty="0"/>
              <a:t> of insolvency trustee </a:t>
            </a:r>
            <a:endParaRPr lang="cs-CZ" sz="900" b="1" dirty="0"/>
          </a:p>
          <a:p>
            <a:pPr marL="171450" indent="-171450">
              <a:spcBef>
                <a:spcPts val="300"/>
              </a:spcBef>
              <a:spcAft>
                <a:spcPts val="300"/>
              </a:spcAft>
              <a:buFont typeface="Arial" panose="020B0604020202020204" pitchFamily="34" charset="0"/>
              <a:buChar char="•"/>
            </a:pPr>
            <a:r>
              <a:rPr lang="cs-CZ" sz="900" b="1" dirty="0" err="1"/>
              <a:t>Approval</a:t>
            </a:r>
            <a:r>
              <a:rPr lang="cs-CZ" sz="900" b="1" dirty="0"/>
              <a:t> </a:t>
            </a:r>
            <a:r>
              <a:rPr lang="cs-CZ" sz="900" b="1" dirty="0" err="1"/>
              <a:t>of</a:t>
            </a:r>
            <a:r>
              <a:rPr lang="cs-CZ" sz="900" b="1" dirty="0"/>
              <a:t> </a:t>
            </a:r>
            <a:r>
              <a:rPr lang="cs-CZ" sz="900" b="1" dirty="0" err="1"/>
              <a:t>reorganisation</a:t>
            </a:r>
            <a:endParaRPr lang="cs-CZ" sz="900" b="1" dirty="0"/>
          </a:p>
          <a:p>
            <a:pPr marL="171450" indent="-171450">
              <a:spcBef>
                <a:spcPts val="300"/>
              </a:spcBef>
              <a:spcAft>
                <a:spcPts val="300"/>
              </a:spcAft>
              <a:buFont typeface="Arial" panose="020B0604020202020204" pitchFamily="34" charset="0"/>
              <a:buChar char="•"/>
            </a:pPr>
            <a:r>
              <a:rPr lang="en-US" sz="900" b="1" dirty="0"/>
              <a:t>Appointment of an expert for valuation</a:t>
            </a:r>
            <a:endParaRPr lang="cs-CZ" sz="900" b="1" dirty="0"/>
          </a:p>
        </p:txBody>
      </p:sp>
      <p:cxnSp>
        <p:nvCxnSpPr>
          <p:cNvPr id="8" name="Přímá spojnice se šipkou 7"/>
          <p:cNvCxnSpPr/>
          <p:nvPr/>
        </p:nvCxnSpPr>
        <p:spPr>
          <a:xfrm>
            <a:off x="4418443" y="2615013"/>
            <a:ext cx="2471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9" name="TextovéPole 8"/>
          <p:cNvSpPr txBox="1"/>
          <p:nvPr/>
        </p:nvSpPr>
        <p:spPr>
          <a:xfrm>
            <a:off x="4414744" y="2300932"/>
            <a:ext cx="184730" cy="230832"/>
          </a:xfrm>
          <a:prstGeom prst="rect">
            <a:avLst/>
          </a:prstGeom>
          <a:noFill/>
        </p:spPr>
        <p:txBody>
          <a:bodyPr wrap="none" rtlCol="0">
            <a:spAutoFit/>
          </a:bodyPr>
          <a:lstStyle/>
          <a:p>
            <a:pPr algn="ctr"/>
            <a:endParaRPr lang="cs-CZ" sz="900" b="1" dirty="0">
              <a:solidFill>
                <a:srgbClr val="FF0000"/>
              </a:solidFill>
            </a:endParaRPr>
          </a:p>
        </p:txBody>
      </p:sp>
      <p:sp>
        <p:nvSpPr>
          <p:cNvPr id="10" name="TextovéPole 9"/>
          <p:cNvSpPr txBox="1"/>
          <p:nvPr/>
        </p:nvSpPr>
        <p:spPr>
          <a:xfrm>
            <a:off x="4799075" y="2157004"/>
            <a:ext cx="1701116" cy="1061829"/>
          </a:xfrm>
          <a:prstGeom prst="rect">
            <a:avLst/>
          </a:prstGeom>
          <a:noFill/>
          <a:ln>
            <a:solidFill>
              <a:schemeClr val="bg1">
                <a:lumMod val="75000"/>
              </a:schemeClr>
            </a:solidFill>
          </a:ln>
        </p:spPr>
        <p:txBody>
          <a:bodyPr wrap="square" rtlCol="0">
            <a:spAutoFit/>
          </a:bodyPr>
          <a:lstStyle/>
          <a:p>
            <a:pPr algn="ctr"/>
            <a:endParaRPr lang="cs-CZ" sz="900" b="1" dirty="0"/>
          </a:p>
          <a:p>
            <a:pPr algn="ctr"/>
            <a:endParaRPr lang="cs-CZ" sz="900" b="1" dirty="0"/>
          </a:p>
          <a:p>
            <a:pPr algn="ctr"/>
            <a:r>
              <a:rPr lang="en-US" sz="900" b="1" dirty="0"/>
              <a:t>Review hearing</a:t>
            </a:r>
            <a:r>
              <a:rPr lang="cs-CZ" sz="900" b="1" dirty="0"/>
              <a:t> </a:t>
            </a:r>
          </a:p>
          <a:p>
            <a:pPr algn="ctr"/>
            <a:r>
              <a:rPr lang="cs-CZ" sz="900" b="1" dirty="0"/>
              <a:t>(</a:t>
            </a:r>
            <a:r>
              <a:rPr lang="cs-CZ" sz="900" b="1" dirty="0" err="1"/>
              <a:t>assessment</a:t>
            </a:r>
            <a:r>
              <a:rPr lang="cs-CZ" sz="900" b="1" dirty="0"/>
              <a:t> </a:t>
            </a:r>
            <a:r>
              <a:rPr lang="cs-CZ" sz="900" b="1" dirty="0" err="1"/>
              <a:t>of</a:t>
            </a:r>
            <a:r>
              <a:rPr lang="cs-CZ" sz="900" b="1" dirty="0"/>
              <a:t> </a:t>
            </a:r>
            <a:r>
              <a:rPr lang="cs-CZ" sz="900" b="1" dirty="0" err="1"/>
              <a:t>claims</a:t>
            </a:r>
            <a:r>
              <a:rPr lang="cs-CZ" sz="900" b="1" dirty="0"/>
              <a:t>)</a:t>
            </a:r>
          </a:p>
          <a:p>
            <a:pPr algn="ctr"/>
            <a:endParaRPr lang="cs-CZ" sz="950" b="1" dirty="0"/>
          </a:p>
          <a:p>
            <a:pPr algn="ctr"/>
            <a:endParaRPr lang="cs-CZ" sz="950" b="1" dirty="0"/>
          </a:p>
          <a:p>
            <a:pPr algn="ctr"/>
            <a:endParaRPr lang="cs-CZ" sz="800" b="1" dirty="0"/>
          </a:p>
        </p:txBody>
      </p:sp>
      <p:sp>
        <p:nvSpPr>
          <p:cNvPr id="15" name="TextovéPole 14"/>
          <p:cNvSpPr txBox="1"/>
          <p:nvPr/>
        </p:nvSpPr>
        <p:spPr>
          <a:xfrm>
            <a:off x="6993920" y="2148542"/>
            <a:ext cx="1692880" cy="907941"/>
          </a:xfrm>
          <a:prstGeom prst="rect">
            <a:avLst/>
          </a:prstGeom>
          <a:noFill/>
          <a:ln>
            <a:solidFill>
              <a:schemeClr val="bg1">
                <a:lumMod val="75000"/>
              </a:schemeClr>
            </a:solidFill>
          </a:ln>
        </p:spPr>
        <p:txBody>
          <a:bodyPr wrap="square" rtlCol="0">
            <a:spAutoFit/>
          </a:bodyPr>
          <a:lstStyle/>
          <a:p>
            <a:pPr algn="ctr"/>
            <a:endParaRPr lang="cs-CZ" sz="900" b="1" dirty="0"/>
          </a:p>
          <a:p>
            <a:pPr algn="ctr"/>
            <a:endParaRPr lang="cs-CZ" sz="900" b="1" dirty="0"/>
          </a:p>
          <a:p>
            <a:pPr algn="ctr"/>
            <a:r>
              <a:rPr lang="en-US" sz="900" b="1" dirty="0"/>
              <a:t>Creditors' meeting decision on expert's valuation</a:t>
            </a:r>
            <a:endParaRPr lang="cs-CZ" sz="900" b="1" dirty="0"/>
          </a:p>
          <a:p>
            <a:pPr algn="ctr"/>
            <a:endParaRPr lang="cs-CZ" sz="900" b="1" dirty="0"/>
          </a:p>
          <a:p>
            <a:pPr algn="ctr"/>
            <a:r>
              <a:rPr lang="en-US" sz="800" b="1" dirty="0"/>
              <a:t> </a:t>
            </a:r>
            <a:endParaRPr lang="cs-CZ" sz="800" b="1" dirty="0"/>
          </a:p>
        </p:txBody>
      </p:sp>
      <p:sp>
        <p:nvSpPr>
          <p:cNvPr id="17" name="TextovéPole 16"/>
          <p:cNvSpPr txBox="1"/>
          <p:nvPr/>
        </p:nvSpPr>
        <p:spPr>
          <a:xfrm>
            <a:off x="378938" y="3386844"/>
            <a:ext cx="1688759" cy="923330"/>
          </a:xfrm>
          <a:prstGeom prst="rect">
            <a:avLst/>
          </a:prstGeom>
          <a:noFill/>
          <a:ln>
            <a:solidFill>
              <a:schemeClr val="bg1">
                <a:lumMod val="75000"/>
              </a:schemeClr>
            </a:solidFill>
          </a:ln>
        </p:spPr>
        <p:txBody>
          <a:bodyPr wrap="square" rtlCol="0">
            <a:spAutoFit/>
          </a:bodyPr>
          <a:lstStyle/>
          <a:p>
            <a:pPr algn="ctr"/>
            <a:endParaRPr lang="cs-CZ" sz="900" b="1" dirty="0"/>
          </a:p>
          <a:p>
            <a:pPr algn="ctr"/>
            <a:r>
              <a:rPr lang="en-US" sz="900" b="1" dirty="0"/>
              <a:t>Creditors' meeting decision on </a:t>
            </a:r>
            <a:r>
              <a:rPr lang="en-US" sz="900" b="1" dirty="0" err="1"/>
              <a:t>reorganisation</a:t>
            </a:r>
            <a:r>
              <a:rPr lang="en-US" sz="900" b="1" dirty="0"/>
              <a:t> </a:t>
            </a:r>
            <a:endParaRPr lang="cs-CZ" sz="900" b="1" dirty="0"/>
          </a:p>
          <a:p>
            <a:pPr algn="ctr"/>
            <a:r>
              <a:rPr lang="en-US" sz="900" b="1" dirty="0"/>
              <a:t>(voting by classes)</a:t>
            </a:r>
            <a:endParaRPr lang="cs-CZ" sz="900" b="1" dirty="0"/>
          </a:p>
          <a:p>
            <a:pPr algn="ctr"/>
            <a:endParaRPr lang="cs-CZ" sz="900" b="1" dirty="0"/>
          </a:p>
          <a:p>
            <a:pPr algn="ctr"/>
            <a:endParaRPr lang="cs-CZ" sz="900" b="1" dirty="0"/>
          </a:p>
        </p:txBody>
      </p:sp>
      <p:sp>
        <p:nvSpPr>
          <p:cNvPr id="28" name="TextovéPole 27"/>
          <p:cNvSpPr txBox="1"/>
          <p:nvPr/>
        </p:nvSpPr>
        <p:spPr>
          <a:xfrm>
            <a:off x="2566823" y="3318687"/>
            <a:ext cx="1698483" cy="923330"/>
          </a:xfrm>
          <a:prstGeom prst="rect">
            <a:avLst/>
          </a:prstGeom>
          <a:noFill/>
          <a:ln>
            <a:solidFill>
              <a:schemeClr val="bg1">
                <a:lumMod val="75000"/>
              </a:schemeClr>
            </a:solidFill>
          </a:ln>
        </p:spPr>
        <p:txBody>
          <a:bodyPr wrap="square" rtlCol="0">
            <a:spAutoFit/>
          </a:bodyPr>
          <a:lstStyle/>
          <a:p>
            <a:pPr algn="ctr"/>
            <a:endParaRPr lang="cs-CZ" sz="900" b="1" dirty="0"/>
          </a:p>
          <a:p>
            <a:pPr algn="ctr"/>
            <a:r>
              <a:rPr lang="en-US" sz="900" b="1" dirty="0"/>
              <a:t>Confirmation of </a:t>
            </a:r>
            <a:r>
              <a:rPr lang="en-US" sz="900" b="1" dirty="0" err="1"/>
              <a:t>reorganisation</a:t>
            </a:r>
            <a:r>
              <a:rPr lang="en-US" sz="900" b="1" dirty="0"/>
              <a:t> plan by court </a:t>
            </a:r>
            <a:endParaRPr lang="cs-CZ" sz="900" b="1" dirty="0"/>
          </a:p>
          <a:p>
            <a:pPr algn="ctr"/>
            <a:r>
              <a:rPr lang="en-US" sz="900" b="1" dirty="0"/>
              <a:t>(appeal possible)</a:t>
            </a:r>
            <a:endParaRPr lang="cs-CZ" sz="900" b="1" dirty="0"/>
          </a:p>
          <a:p>
            <a:pPr algn="ctr"/>
            <a:endParaRPr lang="cs-CZ" sz="900" b="1" dirty="0"/>
          </a:p>
          <a:p>
            <a:pPr algn="ctr"/>
            <a:endParaRPr lang="cs-CZ" sz="900" b="1" dirty="0"/>
          </a:p>
        </p:txBody>
      </p:sp>
      <p:sp>
        <p:nvSpPr>
          <p:cNvPr id="29" name="TextovéPole 28"/>
          <p:cNvSpPr txBox="1"/>
          <p:nvPr/>
        </p:nvSpPr>
        <p:spPr>
          <a:xfrm>
            <a:off x="4799075" y="3387937"/>
            <a:ext cx="1701116" cy="923330"/>
          </a:xfrm>
          <a:prstGeom prst="rect">
            <a:avLst/>
          </a:prstGeom>
          <a:noFill/>
          <a:ln>
            <a:solidFill>
              <a:schemeClr val="bg1">
                <a:lumMod val="75000"/>
              </a:schemeClr>
            </a:solidFill>
          </a:ln>
        </p:spPr>
        <p:txBody>
          <a:bodyPr wrap="square" rtlCol="0">
            <a:spAutoFit/>
          </a:bodyPr>
          <a:lstStyle/>
          <a:p>
            <a:pPr algn="ctr"/>
            <a:endParaRPr lang="cs-CZ" sz="1400" b="1" dirty="0"/>
          </a:p>
          <a:p>
            <a:pPr algn="ctr"/>
            <a:r>
              <a:rPr lang="cs-CZ" sz="900" b="1" dirty="0" err="1"/>
              <a:t>Efectiveness</a:t>
            </a:r>
            <a:r>
              <a:rPr lang="cs-CZ" sz="900" b="1" dirty="0"/>
              <a:t> </a:t>
            </a:r>
            <a:r>
              <a:rPr lang="cs-CZ" sz="900" b="1" dirty="0" err="1"/>
              <a:t>of</a:t>
            </a:r>
            <a:r>
              <a:rPr lang="cs-CZ" sz="900" b="1" dirty="0"/>
              <a:t> </a:t>
            </a:r>
            <a:r>
              <a:rPr lang="cs-CZ" sz="900" b="1" dirty="0" err="1"/>
              <a:t>reorganisation</a:t>
            </a:r>
            <a:r>
              <a:rPr lang="cs-CZ" sz="900" b="1" dirty="0"/>
              <a:t> </a:t>
            </a:r>
            <a:r>
              <a:rPr lang="cs-CZ" sz="900" b="1" dirty="0" err="1"/>
              <a:t>plan</a:t>
            </a:r>
            <a:endParaRPr lang="cs-CZ" sz="800" b="1" dirty="0"/>
          </a:p>
          <a:p>
            <a:pPr algn="ctr"/>
            <a:endParaRPr lang="cs-CZ" sz="800" b="1" dirty="0"/>
          </a:p>
          <a:p>
            <a:pPr algn="ctr"/>
            <a:endParaRPr lang="cs-CZ" sz="1400" b="1" dirty="0"/>
          </a:p>
        </p:txBody>
      </p:sp>
      <p:sp>
        <p:nvSpPr>
          <p:cNvPr id="16" name="TextovéPole 15"/>
          <p:cNvSpPr txBox="1"/>
          <p:nvPr/>
        </p:nvSpPr>
        <p:spPr>
          <a:xfrm>
            <a:off x="7022751" y="3380792"/>
            <a:ext cx="1692880" cy="923330"/>
          </a:xfrm>
          <a:prstGeom prst="rect">
            <a:avLst/>
          </a:prstGeom>
          <a:noFill/>
          <a:ln>
            <a:solidFill>
              <a:schemeClr val="bg1">
                <a:lumMod val="75000"/>
              </a:schemeClr>
            </a:solidFill>
          </a:ln>
        </p:spPr>
        <p:txBody>
          <a:bodyPr wrap="square" rtlCol="0">
            <a:spAutoFit/>
          </a:bodyPr>
          <a:lstStyle/>
          <a:p>
            <a:pPr algn="ctr"/>
            <a:endParaRPr lang="cs-CZ" sz="1400" b="1" dirty="0"/>
          </a:p>
          <a:p>
            <a:pPr algn="ctr"/>
            <a:r>
              <a:rPr lang="cs-CZ" sz="900" b="1" dirty="0" err="1"/>
              <a:t>Implementation</a:t>
            </a:r>
            <a:r>
              <a:rPr lang="cs-CZ" sz="900" b="1" dirty="0"/>
              <a:t> </a:t>
            </a:r>
            <a:r>
              <a:rPr lang="cs-CZ" sz="900" b="1" dirty="0" err="1"/>
              <a:t>of</a:t>
            </a:r>
            <a:r>
              <a:rPr lang="cs-CZ" sz="900" b="1" dirty="0"/>
              <a:t> </a:t>
            </a:r>
            <a:r>
              <a:rPr lang="cs-CZ" sz="900" b="1" dirty="0" err="1"/>
              <a:t>reorganisation</a:t>
            </a:r>
            <a:r>
              <a:rPr lang="cs-CZ" sz="900" b="1" dirty="0"/>
              <a:t> </a:t>
            </a:r>
            <a:r>
              <a:rPr lang="cs-CZ" sz="900" b="1" dirty="0" err="1"/>
              <a:t>plan</a:t>
            </a:r>
            <a:endParaRPr lang="cs-CZ" sz="900" b="1" dirty="0"/>
          </a:p>
          <a:p>
            <a:pPr algn="ctr"/>
            <a:endParaRPr lang="cs-CZ" sz="800" b="1" dirty="0"/>
          </a:p>
          <a:p>
            <a:pPr algn="ctr"/>
            <a:endParaRPr lang="cs-CZ" sz="1400" b="1" dirty="0"/>
          </a:p>
        </p:txBody>
      </p:sp>
      <p:cxnSp>
        <p:nvCxnSpPr>
          <p:cNvPr id="18" name="Přímá spojnice se šipkou 17"/>
          <p:cNvCxnSpPr/>
          <p:nvPr/>
        </p:nvCxnSpPr>
        <p:spPr>
          <a:xfrm>
            <a:off x="6623758" y="2607127"/>
            <a:ext cx="2471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Přímá spojnice se šipkou 18"/>
          <p:cNvCxnSpPr/>
          <p:nvPr/>
        </p:nvCxnSpPr>
        <p:spPr>
          <a:xfrm>
            <a:off x="8798000" y="2615013"/>
            <a:ext cx="2471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Přímá spojnice se šipkou 20"/>
          <p:cNvCxnSpPr/>
          <p:nvPr/>
        </p:nvCxnSpPr>
        <p:spPr>
          <a:xfrm>
            <a:off x="2214478" y="3769455"/>
            <a:ext cx="2471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2" name="Přímá spojnice se šipkou 21"/>
          <p:cNvCxnSpPr/>
          <p:nvPr/>
        </p:nvCxnSpPr>
        <p:spPr>
          <a:xfrm>
            <a:off x="4436160" y="3769455"/>
            <a:ext cx="2471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Přímá spojnice se šipkou 24"/>
          <p:cNvCxnSpPr/>
          <p:nvPr/>
        </p:nvCxnSpPr>
        <p:spPr>
          <a:xfrm>
            <a:off x="6656980" y="3783549"/>
            <a:ext cx="24713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2518166"/>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566071"/>
          </a:xfrm>
        </p:spPr>
        <p:txBody>
          <a:bodyPr>
            <a:normAutofit/>
          </a:bodyPr>
          <a:lstStyle/>
          <a:p>
            <a:pPr marL="0" indent="0" algn="ctr">
              <a:spcAft>
                <a:spcPts val="1200"/>
              </a:spcAft>
              <a:buNone/>
            </a:pPr>
            <a:r>
              <a:rPr lang="en-GB" sz="2200" b="1" dirty="0"/>
              <a:t>Potential abuse of pre-packaged reorganisations</a:t>
            </a:r>
          </a:p>
          <a:p>
            <a:pPr algn="just">
              <a:spcAft>
                <a:spcPts val="1200"/>
              </a:spcAft>
            </a:pPr>
            <a:r>
              <a:rPr lang="en-GB" sz="2000" dirty="0"/>
              <a:t>Up to 2014, in principle, </a:t>
            </a:r>
            <a:r>
              <a:rPr lang="en-GB" sz="2000" b="1" dirty="0"/>
              <a:t>not possible to replace </a:t>
            </a:r>
            <a:r>
              <a:rPr lang="en-GB" sz="2000" dirty="0"/>
              <a:t>the court-appointed insolvency trustee chosen in a pre-</a:t>
            </a:r>
            <a:r>
              <a:rPr lang="en-GB" sz="2000" dirty="0" err="1"/>
              <a:t>packag</a:t>
            </a:r>
            <a:r>
              <a:rPr lang="cs-CZ" sz="2000" dirty="0" err="1"/>
              <a:t>ed</a:t>
            </a:r>
            <a:r>
              <a:rPr lang="cs-CZ" sz="2000" dirty="0"/>
              <a:t> </a:t>
            </a:r>
            <a:r>
              <a:rPr lang="cs-CZ" sz="2000" dirty="0" err="1"/>
              <a:t>reorganisation</a:t>
            </a:r>
            <a:r>
              <a:rPr lang="cs-CZ" sz="2000" dirty="0"/>
              <a:t> </a:t>
            </a:r>
            <a:r>
              <a:rPr lang="cs-CZ" sz="2000" dirty="0" err="1"/>
              <a:t>plan</a:t>
            </a:r>
            <a:endParaRPr lang="en-GB" sz="2000" dirty="0"/>
          </a:p>
          <a:p>
            <a:pPr algn="just">
              <a:spcAft>
                <a:spcPts val="1200"/>
              </a:spcAft>
            </a:pPr>
            <a:r>
              <a:rPr lang="en-GB" sz="2000" dirty="0"/>
              <a:t>Since 2014, possible to replace the insolvency trustee but only after conversion of the reorganisation into liquidation (yet the die is cast</a:t>
            </a:r>
            <a:r>
              <a:rPr lang="cs-CZ" sz="2000" dirty="0"/>
              <a:t> …</a:t>
            </a:r>
            <a:r>
              <a:rPr lang="en-GB" sz="2000" dirty="0"/>
              <a:t>)</a:t>
            </a:r>
          </a:p>
          <a:p>
            <a:pPr algn="just">
              <a:spcAft>
                <a:spcPts val="1200"/>
              </a:spcAft>
            </a:pPr>
            <a:r>
              <a:rPr lang="en-GB" sz="2000" b="1" dirty="0"/>
              <a:t>Group insolvencies </a:t>
            </a:r>
            <a:r>
              <a:rPr lang="en-GB" sz="2000" dirty="0"/>
              <a:t>– generally one insolvency trustee</a:t>
            </a:r>
          </a:p>
          <a:p>
            <a:pPr algn="just">
              <a:spcAft>
                <a:spcPts val="1200"/>
              </a:spcAft>
            </a:pPr>
            <a:r>
              <a:rPr lang="en-GB" sz="2000" dirty="0"/>
              <a:t>Statistics </a:t>
            </a:r>
          </a:p>
        </p:txBody>
      </p:sp>
    </p:spTree>
    <p:extLst>
      <p:ext uri="{BB962C8B-B14F-4D97-AF65-F5344CB8AC3E}">
        <p14:creationId xmlns:p14="http://schemas.microsoft.com/office/powerpoint/2010/main" val="152674958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240224" y="1703971"/>
            <a:ext cx="8655803" cy="1102519"/>
          </a:xfrm>
        </p:spPr>
        <p:txBody>
          <a:bodyPr>
            <a:noAutofit/>
          </a:bodyPr>
          <a:lstStyle/>
          <a:p>
            <a:r>
              <a:rPr lang="en-US" sz="3200" b="1" dirty="0"/>
              <a:t>Session 5: </a:t>
            </a:r>
            <a:br>
              <a:rPr lang="en-US" sz="3200" b="1" dirty="0"/>
            </a:br>
            <a:r>
              <a:rPr lang="en-US" sz="3200" b="1" dirty="0"/>
              <a:t> Increasing efficiency in insolvency proceedings: The appointment of IPs</a:t>
            </a:r>
          </a:p>
        </p:txBody>
      </p:sp>
      <p:sp>
        <p:nvSpPr>
          <p:cNvPr id="3" name="Subtitle 2"/>
          <p:cNvSpPr>
            <a:spLocks noGrp="1"/>
          </p:cNvSpPr>
          <p:nvPr>
            <p:ph type="subTitle" idx="1"/>
          </p:nvPr>
        </p:nvSpPr>
        <p:spPr>
          <a:xfrm>
            <a:off x="240223" y="3369155"/>
            <a:ext cx="8655803" cy="1314450"/>
          </a:xfrm>
        </p:spPr>
        <p:txBody>
          <a:bodyPr rtlCol="0">
            <a:noAutofit/>
          </a:bodyPr>
          <a:lstStyle/>
          <a:p>
            <a:pPr>
              <a:defRPr/>
            </a:pPr>
            <a:r>
              <a:rPr lang="en-GB" sz="1800" b="1" i="1" dirty="0"/>
              <a:t>Moderator: </a:t>
            </a:r>
            <a:r>
              <a:rPr lang="en-GB" sz="1800" b="1" dirty="0"/>
              <a:t>Frank Heemann, bnt attorneys in CEE, Lithuania</a:t>
            </a:r>
          </a:p>
          <a:p>
            <a:pPr>
              <a:defRPr/>
            </a:pPr>
            <a:r>
              <a:rPr lang="en-GB" sz="1800" b="1" dirty="0"/>
              <a:t>Dmitry </a:t>
            </a:r>
            <a:r>
              <a:rPr lang="en-GB" sz="1800" b="1" dirty="0" err="1"/>
              <a:t>Konstantinov</a:t>
            </a:r>
            <a:r>
              <a:rPr lang="en-GB" sz="1800" b="1" dirty="0"/>
              <a:t>, </a:t>
            </a:r>
            <a:r>
              <a:rPr lang="en-GB" sz="1800" b="1" dirty="0" err="1"/>
              <a:t>Ilyashev</a:t>
            </a:r>
            <a:r>
              <a:rPr lang="en-GB" sz="1800" b="1" dirty="0"/>
              <a:t> &amp; Partners, Russia</a:t>
            </a:r>
          </a:p>
          <a:p>
            <a:pPr>
              <a:defRPr/>
            </a:pPr>
            <a:r>
              <a:rPr lang="en-GB" sz="1800" b="1" dirty="0"/>
              <a:t>Hans-Georg </a:t>
            </a:r>
            <a:r>
              <a:rPr lang="en-GB" sz="1800" b="1" dirty="0" err="1"/>
              <a:t>Kantner</a:t>
            </a:r>
            <a:r>
              <a:rPr lang="en-GB" sz="1800" b="1" dirty="0"/>
              <a:t>, </a:t>
            </a:r>
            <a:r>
              <a:rPr lang="en-GB" sz="1800" b="1" dirty="0" err="1"/>
              <a:t>Kreditschutzverband</a:t>
            </a:r>
            <a:r>
              <a:rPr lang="en-GB" sz="1800" b="1" dirty="0"/>
              <a:t> von 1870 (KSV1870), Austria</a:t>
            </a:r>
          </a:p>
          <a:p>
            <a:pPr>
              <a:defRPr/>
            </a:pPr>
            <a:r>
              <a:rPr lang="en-GB" sz="1800" b="1" dirty="0"/>
              <a:t>Judge </a:t>
            </a:r>
            <a:r>
              <a:rPr lang="en-GB" sz="1800" b="1" dirty="0" err="1"/>
              <a:t>Kersti</a:t>
            </a:r>
            <a:r>
              <a:rPr lang="en-GB" sz="1800" b="1" dirty="0"/>
              <a:t> </a:t>
            </a:r>
            <a:r>
              <a:rPr lang="en-GB" sz="1800" b="1" dirty="0" err="1"/>
              <a:t>Kerstna-Vaks</a:t>
            </a:r>
            <a:r>
              <a:rPr lang="en-GB" sz="1800" b="1" dirty="0"/>
              <a:t>, Tartu Circuit Court, Estonia</a:t>
            </a:r>
            <a:endParaRPr lang="en-US" sz="1800" b="1" dirty="0"/>
          </a:p>
        </p:txBody>
      </p:sp>
    </p:spTree>
    <p:extLst>
      <p:ext uri="{BB962C8B-B14F-4D97-AF65-F5344CB8AC3E}">
        <p14:creationId xmlns:p14="http://schemas.microsoft.com/office/powerpoint/2010/main" val="18256064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fontScale="55000" lnSpcReduction="20000"/>
          </a:bodyPr>
          <a:lstStyle/>
          <a:p>
            <a:pPr>
              <a:spcAft>
                <a:spcPts val="1200"/>
              </a:spcAft>
            </a:pPr>
            <a:r>
              <a:rPr lang="en-GB" sz="4000" dirty="0"/>
              <a:t>Introduction: IT selects IP – relevance today and tomorrow</a:t>
            </a:r>
          </a:p>
          <a:p>
            <a:pPr>
              <a:spcAft>
                <a:spcPts val="1200"/>
              </a:spcAft>
            </a:pPr>
            <a:r>
              <a:rPr lang="en-GB" sz="4000" dirty="0"/>
              <a:t>Some things to consider:</a:t>
            </a:r>
          </a:p>
          <a:p>
            <a:pPr lvl="1">
              <a:spcAft>
                <a:spcPts val="1200"/>
              </a:spcAft>
            </a:pPr>
            <a:r>
              <a:rPr lang="en-GB" sz="3200" dirty="0"/>
              <a:t>Reasons for using IT</a:t>
            </a:r>
          </a:p>
          <a:p>
            <a:pPr lvl="1">
              <a:spcAft>
                <a:spcPts val="1200"/>
              </a:spcAft>
            </a:pPr>
            <a:r>
              <a:rPr lang="en-GB" sz="3200" dirty="0"/>
              <a:t>Trust</a:t>
            </a:r>
          </a:p>
          <a:p>
            <a:pPr lvl="1">
              <a:spcAft>
                <a:spcPts val="1200"/>
              </a:spcAft>
            </a:pPr>
            <a:r>
              <a:rPr lang="en-GB" sz="3200" dirty="0"/>
              <a:t>Efficiency</a:t>
            </a:r>
          </a:p>
          <a:p>
            <a:pPr lvl="1">
              <a:spcAft>
                <a:spcPts val="1200"/>
              </a:spcAft>
            </a:pPr>
            <a:r>
              <a:rPr lang="en-GB" sz="3200" dirty="0"/>
              <a:t>Accountability </a:t>
            </a:r>
          </a:p>
          <a:p>
            <a:pPr lvl="1">
              <a:spcAft>
                <a:spcPts val="1200"/>
              </a:spcAft>
            </a:pPr>
            <a:r>
              <a:rPr lang="en-GB" sz="3200" dirty="0"/>
              <a:t>Evolution</a:t>
            </a:r>
          </a:p>
          <a:p>
            <a:pPr lvl="1">
              <a:spcAft>
                <a:spcPts val="1200"/>
              </a:spcAft>
            </a:pPr>
            <a:r>
              <a:rPr lang="en-GB" sz="3200" dirty="0"/>
              <a:t>Limits</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66002296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2959747"/>
          </a:xfrm>
        </p:spPr>
        <p:txBody>
          <a:bodyPr>
            <a:noAutofit/>
          </a:bodyPr>
          <a:lstStyle/>
          <a:p>
            <a:pPr marL="0" indent="0">
              <a:spcAft>
                <a:spcPts val="1200"/>
              </a:spcAft>
              <a:buNone/>
            </a:pPr>
            <a:r>
              <a:rPr lang="de-DE" sz="2100" b="1" dirty="0"/>
              <a:t>IT </a:t>
            </a:r>
            <a:r>
              <a:rPr lang="de-DE" sz="2100" b="1" dirty="0" err="1"/>
              <a:t>selects</a:t>
            </a:r>
            <a:r>
              <a:rPr lang="de-DE" sz="2100" b="1" dirty="0"/>
              <a:t> IP – EU </a:t>
            </a:r>
            <a:r>
              <a:rPr lang="de-DE" sz="2100" b="1" dirty="0" err="1"/>
              <a:t>Directive</a:t>
            </a:r>
            <a:r>
              <a:rPr lang="de-DE" sz="2100" b="1" dirty="0"/>
              <a:t> on </a:t>
            </a:r>
            <a:r>
              <a:rPr lang="de-DE" sz="2100" b="1" dirty="0" err="1"/>
              <a:t>preventive</a:t>
            </a:r>
            <a:r>
              <a:rPr lang="de-DE" sz="2100" b="1" dirty="0"/>
              <a:t> </a:t>
            </a:r>
            <a:r>
              <a:rPr lang="de-DE" sz="2100" b="1" dirty="0" err="1"/>
              <a:t>restructuring</a:t>
            </a:r>
            <a:r>
              <a:rPr lang="de-DE" sz="2100" b="1" dirty="0"/>
              <a:t> </a:t>
            </a:r>
            <a:r>
              <a:rPr lang="de-DE" sz="2100" b="1" dirty="0" err="1"/>
              <a:t>frameworks</a:t>
            </a:r>
            <a:endParaRPr lang="de-DE" sz="2100" b="1" u="sng" dirty="0"/>
          </a:p>
          <a:p>
            <a:pPr>
              <a:spcAft>
                <a:spcPts val="1200"/>
              </a:spcAft>
            </a:pPr>
            <a:r>
              <a:rPr lang="en-GB" sz="2000" dirty="0"/>
              <a:t>Selection of practitioner (Recital 88):</a:t>
            </a:r>
          </a:p>
          <a:p>
            <a:pPr marL="0" indent="0">
              <a:spcAft>
                <a:spcPts val="1200"/>
              </a:spcAft>
              <a:buNone/>
            </a:pPr>
            <a:r>
              <a:rPr lang="en-GB" sz="2000" i="1" dirty="0"/>
              <a:t>“</a:t>
            </a:r>
            <a:r>
              <a:rPr lang="en-US" sz="2000" b="1" i="1" dirty="0"/>
              <a:t>Member States should not be prevented from providing for a practitioner to be selected by </a:t>
            </a:r>
            <a:r>
              <a:rPr lang="en-US" sz="2000" i="1" dirty="0"/>
              <a:t>other methods, </a:t>
            </a:r>
            <a:r>
              <a:rPr lang="en-US" sz="2000" b="1" i="1" dirty="0"/>
              <a:t>such as random selection by a software </a:t>
            </a:r>
            <a:r>
              <a:rPr lang="en-US" sz="2000" b="1" i="1" dirty="0" err="1"/>
              <a:t>programme</a:t>
            </a:r>
            <a:r>
              <a:rPr lang="en-US" sz="2000" i="1" dirty="0"/>
              <a:t>, </a:t>
            </a:r>
            <a:r>
              <a:rPr lang="en-US" sz="2000" b="1" i="1" dirty="0"/>
              <a:t>provided</a:t>
            </a:r>
            <a:r>
              <a:rPr lang="en-US" sz="2000" i="1" dirty="0"/>
              <a:t> that it is ensured that in using those methods </a:t>
            </a:r>
            <a:r>
              <a:rPr lang="en-US" sz="2000" b="1" i="1" dirty="0"/>
              <a:t>due consideration is given to the practitioner's experience and expertise</a:t>
            </a:r>
            <a:r>
              <a:rPr lang="en-US" sz="2000" i="1" dirty="0"/>
              <a:t>.</a:t>
            </a:r>
            <a:r>
              <a:rPr lang="en-GB" sz="2000" i="1" dirty="0"/>
              <a:t>”</a:t>
            </a:r>
          </a:p>
          <a:p>
            <a:pPr marL="0" indent="0">
              <a:spcAft>
                <a:spcPts val="1200"/>
              </a:spcAft>
              <a:buNone/>
            </a:pPr>
            <a:endParaRPr lang="en-US" sz="2100" b="1" u="sng" dirty="0"/>
          </a:p>
        </p:txBody>
      </p:sp>
    </p:spTree>
    <p:extLst>
      <p:ext uri="{BB962C8B-B14F-4D97-AF65-F5344CB8AC3E}">
        <p14:creationId xmlns:p14="http://schemas.microsoft.com/office/powerpoint/2010/main" val="1940431767"/>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494838"/>
          </a:xfrm>
        </p:spPr>
        <p:txBody>
          <a:bodyPr>
            <a:normAutofit/>
          </a:bodyPr>
          <a:lstStyle/>
          <a:p>
            <a:pPr marL="0" indent="0">
              <a:spcAft>
                <a:spcPts val="1200"/>
              </a:spcAft>
              <a:buNone/>
            </a:pPr>
            <a:r>
              <a:rPr lang="en-GB" sz="2400" b="1" dirty="0"/>
              <a:t>Survey – IT selects IP in selected jurisdictions</a:t>
            </a:r>
          </a:p>
          <a:p>
            <a:pPr marL="457200" indent="-457200">
              <a:spcAft>
                <a:spcPts val="1200"/>
              </a:spcAft>
              <a:buAutoNum type="arabicPeriod"/>
            </a:pPr>
            <a:r>
              <a:rPr lang="en-GB" sz="2400" dirty="0"/>
              <a:t>Does selection of practitioner by software exist?</a:t>
            </a:r>
          </a:p>
          <a:p>
            <a:pPr marL="457200" indent="-457200">
              <a:spcAft>
                <a:spcPts val="1200"/>
              </a:spcAft>
              <a:buFont typeface="Arial"/>
              <a:buAutoNum type="arabicPeriod"/>
            </a:pPr>
            <a:r>
              <a:rPr lang="en-GB" sz="2400" dirty="0"/>
              <a:t>If so – does it meet the criteria set in the EU Directive?</a:t>
            </a:r>
          </a:p>
          <a:p>
            <a:pPr marL="457200" indent="-457200">
              <a:spcAft>
                <a:spcPts val="1200"/>
              </a:spcAft>
              <a:buFont typeface="Arial"/>
              <a:buAutoNum type="arabicPeriod"/>
            </a:pPr>
            <a:r>
              <a:rPr lang="en-GB" sz="2400" dirty="0"/>
              <a:t>If not – are there any legislative initiatives to introduce it?</a:t>
            </a:r>
          </a:p>
          <a:p>
            <a:pPr marL="0" indent="0">
              <a:spcAft>
                <a:spcPts val="1200"/>
              </a:spcAft>
              <a:buNone/>
            </a:pPr>
            <a:endParaRPr lang="en-GB" sz="2400" dirty="0"/>
          </a:p>
          <a:p>
            <a:pPr marL="457200" indent="-457200">
              <a:spcAft>
                <a:spcPts val="1200"/>
              </a:spcAft>
              <a:buAutoNum type="arabicPeriod"/>
            </a:pPr>
            <a:endParaRPr lang="en-GB" sz="2400" dirty="0"/>
          </a:p>
          <a:p>
            <a:pPr marL="0" indent="0">
              <a:spcAft>
                <a:spcPts val="1200"/>
              </a:spcAft>
              <a:buNone/>
            </a:pPr>
            <a:endParaRPr lang="en-GB" sz="2200" dirty="0"/>
          </a:p>
          <a:p>
            <a:pPr>
              <a:spcAft>
                <a:spcPts val="1200"/>
              </a:spcAft>
            </a:pPr>
            <a:endParaRPr lang="en-GB" sz="2200" dirty="0"/>
          </a:p>
        </p:txBody>
      </p:sp>
    </p:spTree>
    <p:extLst>
      <p:ext uri="{BB962C8B-B14F-4D97-AF65-F5344CB8AC3E}">
        <p14:creationId xmlns:p14="http://schemas.microsoft.com/office/powerpoint/2010/main" val="22923711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2959747"/>
          </a:xfrm>
        </p:spPr>
        <p:txBody>
          <a:bodyPr>
            <a:normAutofit/>
          </a:bodyPr>
          <a:lstStyle/>
          <a:p>
            <a:pPr marL="0" indent="0">
              <a:spcAft>
                <a:spcPts val="1200"/>
              </a:spcAft>
              <a:buNone/>
            </a:pPr>
            <a:r>
              <a:rPr lang="en-GB" sz="2000" b="1" dirty="0"/>
              <a:t>Survey – IT selects IP in selected jurisdictions (cont’d)</a:t>
            </a:r>
          </a:p>
          <a:p>
            <a:pPr>
              <a:spcAft>
                <a:spcPts val="1200"/>
              </a:spcAft>
            </a:pPr>
            <a:r>
              <a:rPr lang="en-GB" sz="2200" dirty="0"/>
              <a:t>Survey of some European countries:</a:t>
            </a:r>
          </a:p>
          <a:p>
            <a:pPr>
              <a:spcAft>
                <a:spcPts val="1200"/>
              </a:spcAft>
            </a:pPr>
            <a:endParaRPr lang="en-GB" sz="2200" dirty="0"/>
          </a:p>
        </p:txBody>
      </p:sp>
      <p:graphicFrame>
        <p:nvGraphicFramePr>
          <p:cNvPr id="2" name="Table 1">
            <a:extLst>
              <a:ext uri="{FF2B5EF4-FFF2-40B4-BE49-F238E27FC236}">
                <a16:creationId xmlns:a16="http://schemas.microsoft.com/office/drawing/2014/main" id="{ED00C033-8D23-4879-8197-CC97AAF88ABE}"/>
              </a:ext>
            </a:extLst>
          </p:cNvPr>
          <p:cNvGraphicFramePr>
            <a:graphicFrameLocks noGrp="1"/>
          </p:cNvGraphicFramePr>
          <p:nvPr/>
        </p:nvGraphicFramePr>
        <p:xfrm>
          <a:off x="840259" y="2352075"/>
          <a:ext cx="6096000" cy="2219960"/>
        </p:xfrm>
        <a:graphic>
          <a:graphicData uri="http://schemas.openxmlformats.org/drawingml/2006/table">
            <a:tbl>
              <a:tblPr firstRow="1" bandRow="1">
                <a:tableStyleId>{0E3FDE45-AF77-4B5C-9715-49D594BDF05E}</a:tableStyleId>
              </a:tblPr>
              <a:tblGrid>
                <a:gridCol w="2032000">
                  <a:extLst>
                    <a:ext uri="{9D8B030D-6E8A-4147-A177-3AD203B41FA5}">
                      <a16:colId xmlns:a16="http://schemas.microsoft.com/office/drawing/2014/main" val="1963901958"/>
                    </a:ext>
                  </a:extLst>
                </a:gridCol>
                <a:gridCol w="2032000">
                  <a:extLst>
                    <a:ext uri="{9D8B030D-6E8A-4147-A177-3AD203B41FA5}">
                      <a16:colId xmlns:a16="http://schemas.microsoft.com/office/drawing/2014/main" val="2822366144"/>
                    </a:ext>
                  </a:extLst>
                </a:gridCol>
                <a:gridCol w="2032000">
                  <a:extLst>
                    <a:ext uri="{9D8B030D-6E8A-4147-A177-3AD203B41FA5}">
                      <a16:colId xmlns:a16="http://schemas.microsoft.com/office/drawing/2014/main" val="1308156443"/>
                    </a:ext>
                  </a:extLst>
                </a:gridCol>
              </a:tblGrid>
              <a:tr h="370840">
                <a:tc>
                  <a:txBody>
                    <a:bodyPr/>
                    <a:lstStyle/>
                    <a:p>
                      <a:r>
                        <a:rPr lang="en-US" sz="1800" b="0" kern="1200" dirty="0">
                          <a:solidFill>
                            <a:schemeClr val="tx1"/>
                          </a:solidFill>
                          <a:latin typeface="+mn-lt"/>
                          <a:ea typeface="+mn-ea"/>
                          <a:cs typeface="+mn-cs"/>
                        </a:rPr>
                        <a:t>Austria</a:t>
                      </a:r>
                    </a:p>
                  </a:txBody>
                  <a:tcPr/>
                </a:tc>
                <a:tc>
                  <a:txBody>
                    <a:bodyPr/>
                    <a:lstStyle/>
                    <a:p>
                      <a:r>
                        <a:rPr lang="en-US" b="0" dirty="0"/>
                        <a:t>France</a:t>
                      </a:r>
                    </a:p>
                  </a:txBody>
                  <a:tcPr/>
                </a:tc>
                <a:tc>
                  <a:txBody>
                    <a:bodyPr/>
                    <a:lstStyle/>
                    <a:p>
                      <a:r>
                        <a:rPr lang="en-US" b="0" dirty="0"/>
                        <a:t>Poland</a:t>
                      </a:r>
                    </a:p>
                  </a:txBody>
                  <a:tcPr/>
                </a:tc>
                <a:extLst>
                  <a:ext uri="{0D108BD9-81ED-4DB2-BD59-A6C34878D82A}">
                    <a16:rowId xmlns:a16="http://schemas.microsoft.com/office/drawing/2014/main" val="2818561003"/>
                  </a:ext>
                </a:extLst>
              </a:tr>
              <a:tr h="370840">
                <a:tc>
                  <a:txBody>
                    <a:bodyPr/>
                    <a:lstStyle/>
                    <a:p>
                      <a:r>
                        <a:rPr lang="en-US" dirty="0"/>
                        <a:t>Belarus</a:t>
                      </a:r>
                    </a:p>
                  </a:txBody>
                  <a:tcPr/>
                </a:tc>
                <a:tc>
                  <a:txBody>
                    <a:bodyPr/>
                    <a:lstStyle/>
                    <a:p>
                      <a:r>
                        <a:rPr lang="en-US" dirty="0"/>
                        <a:t>Germany</a:t>
                      </a:r>
                    </a:p>
                  </a:txBody>
                  <a:tcPr/>
                </a:tc>
                <a:tc>
                  <a:txBody>
                    <a:bodyPr/>
                    <a:lstStyle/>
                    <a:p>
                      <a:r>
                        <a:rPr lang="en-US" dirty="0"/>
                        <a:t>Portugal</a:t>
                      </a:r>
                    </a:p>
                  </a:txBody>
                  <a:tcPr/>
                </a:tc>
                <a:extLst>
                  <a:ext uri="{0D108BD9-81ED-4DB2-BD59-A6C34878D82A}">
                    <a16:rowId xmlns:a16="http://schemas.microsoft.com/office/drawing/2014/main" val="3037549779"/>
                  </a:ext>
                </a:extLst>
              </a:tr>
              <a:tr h="370840">
                <a:tc>
                  <a:txBody>
                    <a:bodyPr/>
                    <a:lstStyle/>
                    <a:p>
                      <a:r>
                        <a:rPr lang="en-US" dirty="0"/>
                        <a:t>Bulgaria</a:t>
                      </a:r>
                    </a:p>
                  </a:txBody>
                  <a:tcPr/>
                </a:tc>
                <a:tc>
                  <a:txBody>
                    <a:bodyPr/>
                    <a:lstStyle/>
                    <a:p>
                      <a:r>
                        <a:rPr lang="en-US" dirty="0"/>
                        <a:t>Hungary</a:t>
                      </a:r>
                    </a:p>
                  </a:txBody>
                  <a:tcPr/>
                </a:tc>
                <a:tc>
                  <a:txBody>
                    <a:bodyPr/>
                    <a:lstStyle/>
                    <a:p>
                      <a:r>
                        <a:rPr lang="en-US" dirty="0"/>
                        <a:t>Russia</a:t>
                      </a:r>
                      <a:endParaRPr lang="en-US" b="0" dirty="0"/>
                    </a:p>
                  </a:txBody>
                  <a:tcPr/>
                </a:tc>
                <a:extLst>
                  <a:ext uri="{0D108BD9-81ED-4DB2-BD59-A6C34878D82A}">
                    <a16:rowId xmlns:a16="http://schemas.microsoft.com/office/drawing/2014/main" val="1919900643"/>
                  </a:ext>
                </a:extLst>
              </a:tr>
              <a:tr h="370840">
                <a:tc>
                  <a:txBody>
                    <a:bodyPr/>
                    <a:lstStyle/>
                    <a:p>
                      <a:r>
                        <a:rPr lang="en-US" dirty="0"/>
                        <a:t>Czech Republic</a:t>
                      </a:r>
                    </a:p>
                  </a:txBody>
                  <a:tcPr/>
                </a:tc>
                <a:tc>
                  <a:txBody>
                    <a:bodyPr/>
                    <a:lstStyle/>
                    <a:p>
                      <a:r>
                        <a:rPr lang="en-US" dirty="0"/>
                        <a:t>Italy</a:t>
                      </a:r>
                    </a:p>
                  </a:txBody>
                  <a:tcPr/>
                </a:tc>
                <a:tc>
                  <a:txBody>
                    <a:bodyPr/>
                    <a:lstStyle/>
                    <a:p>
                      <a:r>
                        <a:rPr lang="en-US" dirty="0"/>
                        <a:t>Slovakia</a:t>
                      </a:r>
                    </a:p>
                  </a:txBody>
                  <a:tcPr/>
                </a:tc>
                <a:extLst>
                  <a:ext uri="{0D108BD9-81ED-4DB2-BD59-A6C34878D82A}">
                    <a16:rowId xmlns:a16="http://schemas.microsoft.com/office/drawing/2014/main" val="1046745423"/>
                  </a:ext>
                </a:extLst>
              </a:tr>
              <a:tr h="0">
                <a:tc>
                  <a:txBody>
                    <a:bodyPr/>
                    <a:lstStyle/>
                    <a:p>
                      <a:pPr marL="0" marR="0" lvl="0" indent="0" algn="l" defTabSz="457189" rtl="0" eaLnBrk="1" fontAlgn="auto" latinLnBrk="0" hangingPunct="1">
                        <a:lnSpc>
                          <a:spcPct val="100000"/>
                        </a:lnSpc>
                        <a:spcBef>
                          <a:spcPts val="0"/>
                        </a:spcBef>
                        <a:spcAft>
                          <a:spcPts val="0"/>
                        </a:spcAft>
                        <a:buClrTx/>
                        <a:buSzTx/>
                        <a:buFontTx/>
                        <a:buNone/>
                        <a:tabLst/>
                        <a:defRPr/>
                      </a:pPr>
                      <a:r>
                        <a:rPr lang="en-US" dirty="0"/>
                        <a:t>England</a:t>
                      </a:r>
                    </a:p>
                  </a:txBody>
                  <a:tcPr/>
                </a:tc>
                <a:tc>
                  <a:txBody>
                    <a:bodyPr/>
                    <a:lstStyle/>
                    <a:p>
                      <a:r>
                        <a:rPr lang="en-US" b="0" dirty="0"/>
                        <a:t>Latvia</a:t>
                      </a:r>
                    </a:p>
                  </a:txBody>
                  <a:tcPr/>
                </a:tc>
                <a:tc>
                  <a:txBody>
                    <a:bodyPr/>
                    <a:lstStyle/>
                    <a:p>
                      <a:r>
                        <a:rPr lang="en-US" b="0" dirty="0"/>
                        <a:t>Spain</a:t>
                      </a:r>
                      <a:endParaRPr lang="en-US" dirty="0"/>
                    </a:p>
                  </a:txBody>
                  <a:tcPr/>
                </a:tc>
                <a:extLst>
                  <a:ext uri="{0D108BD9-81ED-4DB2-BD59-A6C34878D82A}">
                    <a16:rowId xmlns:a16="http://schemas.microsoft.com/office/drawing/2014/main" val="317429296"/>
                  </a:ext>
                </a:extLst>
              </a:tr>
              <a:tr h="370840">
                <a:tc>
                  <a:txBody>
                    <a:bodyPr/>
                    <a:lstStyle/>
                    <a:p>
                      <a:r>
                        <a:rPr lang="en-US" dirty="0"/>
                        <a:t>Estonia</a:t>
                      </a:r>
                    </a:p>
                  </a:txBody>
                  <a:tcPr/>
                </a:tc>
                <a:tc>
                  <a:txBody>
                    <a:bodyPr/>
                    <a:lstStyle/>
                    <a:p>
                      <a:r>
                        <a:rPr lang="en-US" dirty="0"/>
                        <a:t>Lithuania</a:t>
                      </a:r>
                    </a:p>
                  </a:txBody>
                  <a:tcPr/>
                </a:tc>
                <a:tc>
                  <a:txBody>
                    <a:bodyPr/>
                    <a:lstStyle/>
                    <a:p>
                      <a:r>
                        <a:rPr lang="en-US" dirty="0"/>
                        <a:t>Ukraine</a:t>
                      </a:r>
                    </a:p>
                  </a:txBody>
                  <a:tcPr/>
                </a:tc>
                <a:extLst>
                  <a:ext uri="{0D108BD9-81ED-4DB2-BD59-A6C34878D82A}">
                    <a16:rowId xmlns:a16="http://schemas.microsoft.com/office/drawing/2014/main" val="571143194"/>
                  </a:ext>
                </a:extLst>
              </a:tr>
            </a:tbl>
          </a:graphicData>
        </a:graphic>
      </p:graphicFrame>
    </p:spTree>
    <p:extLst>
      <p:ext uri="{BB962C8B-B14F-4D97-AF65-F5344CB8AC3E}">
        <p14:creationId xmlns:p14="http://schemas.microsoft.com/office/powerpoint/2010/main" val="1873859926"/>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3494838"/>
          </a:xfrm>
        </p:spPr>
        <p:txBody>
          <a:bodyPr>
            <a:normAutofit/>
          </a:bodyPr>
          <a:lstStyle/>
          <a:p>
            <a:pPr marL="0" indent="0">
              <a:spcAft>
                <a:spcPts val="1200"/>
              </a:spcAft>
              <a:buNone/>
            </a:pPr>
            <a:r>
              <a:rPr lang="en-GB" sz="2400" b="1" dirty="0"/>
              <a:t>Survey – IT selects IP in selected jurisdictions (cont’d)</a:t>
            </a:r>
          </a:p>
          <a:p>
            <a:pPr>
              <a:spcAft>
                <a:spcPts val="1200"/>
              </a:spcAft>
            </a:pPr>
            <a:r>
              <a:rPr lang="en-GB" sz="2400" dirty="0"/>
              <a:t>IT selecting IP: mostly in CEE countries (e.g. Slovakia, Hungary, Latvia, Lithuania, Ukraine, Belarus (bill)); exception Portugal in Western Europe</a:t>
            </a:r>
          </a:p>
          <a:p>
            <a:pPr>
              <a:spcAft>
                <a:spcPts val="1200"/>
              </a:spcAft>
            </a:pPr>
            <a:r>
              <a:rPr lang="en-GB" sz="2400" dirty="0"/>
              <a:t>Usually “Lottery”, i.e. randomized selection; exception Lithuania</a:t>
            </a:r>
          </a:p>
          <a:p>
            <a:pPr>
              <a:spcAft>
                <a:spcPts val="1200"/>
              </a:spcAft>
            </a:pPr>
            <a:r>
              <a:rPr lang="en-GB" sz="2400" dirty="0"/>
              <a:t>Scope of application depends on jurisdiction at hand</a:t>
            </a:r>
          </a:p>
          <a:p>
            <a:pPr>
              <a:spcAft>
                <a:spcPts val="1200"/>
              </a:spcAft>
            </a:pPr>
            <a:endParaRPr lang="en-GB" sz="2400" dirty="0"/>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1761806214"/>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2959747"/>
          </a:xfrm>
        </p:spPr>
        <p:txBody>
          <a:bodyPr>
            <a:normAutofit/>
          </a:bodyPr>
          <a:lstStyle/>
          <a:p>
            <a:pPr marL="0" indent="0">
              <a:spcAft>
                <a:spcPts val="1200"/>
              </a:spcAft>
              <a:buNone/>
            </a:pPr>
            <a:r>
              <a:rPr lang="en-GB" sz="2000" b="1" dirty="0">
                <a:solidFill>
                  <a:srgbClr val="FF0000"/>
                </a:solidFill>
              </a:rPr>
              <a:t>Survey – IT selects IP in selected jurisdictions (cont’d)</a:t>
            </a:r>
          </a:p>
          <a:p>
            <a:pPr marL="0" indent="0">
              <a:spcAft>
                <a:spcPts val="1200"/>
              </a:spcAft>
              <a:buNone/>
            </a:pPr>
            <a:endParaRPr lang="en-GB" sz="2200" b="1" u="sng" dirty="0"/>
          </a:p>
        </p:txBody>
      </p:sp>
      <p:graphicFrame>
        <p:nvGraphicFramePr>
          <p:cNvPr id="2" name="Diagram 1">
            <a:extLst>
              <a:ext uri="{FF2B5EF4-FFF2-40B4-BE49-F238E27FC236}">
                <a16:creationId xmlns:a16="http://schemas.microsoft.com/office/drawing/2014/main" id="{8CC8858D-F62D-4076-B699-EE088E181101}"/>
              </a:ext>
            </a:extLst>
          </p:cNvPr>
          <p:cNvGraphicFramePr/>
          <p:nvPr/>
        </p:nvGraphicFramePr>
        <p:xfrm>
          <a:off x="370704" y="2047274"/>
          <a:ext cx="8459531" cy="26153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7107239"/>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a:bodyPr>
          <a:lstStyle/>
          <a:p>
            <a:pPr marL="0" indent="0" algn="ctr">
              <a:spcAft>
                <a:spcPts val="1200"/>
              </a:spcAft>
              <a:buNone/>
            </a:pPr>
            <a:endParaRPr lang="en-GB" sz="4000" b="1" dirty="0"/>
          </a:p>
          <a:p>
            <a:pPr marL="0" indent="0" algn="ctr">
              <a:spcAft>
                <a:spcPts val="1200"/>
              </a:spcAft>
              <a:buNone/>
            </a:pPr>
            <a:r>
              <a:rPr lang="en-GB" sz="4000" b="1" dirty="0"/>
              <a:t>Some things to consider:</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52045666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a:bodyPr>
          <a:lstStyle/>
          <a:p>
            <a:pPr marL="0" indent="0" algn="ctr">
              <a:spcAft>
                <a:spcPts val="1200"/>
              </a:spcAft>
              <a:buNone/>
            </a:pPr>
            <a:endParaRPr lang="en-GB" sz="4000" b="1" dirty="0"/>
          </a:p>
          <a:p>
            <a:pPr marL="0" indent="0" algn="ctr">
              <a:spcAft>
                <a:spcPts val="1200"/>
              </a:spcAft>
              <a:buNone/>
            </a:pPr>
            <a:r>
              <a:rPr lang="en-GB" sz="4000" b="1" dirty="0"/>
              <a:t>Reasons for using IT</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132387319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a:bodyPr>
          <a:lstStyle/>
          <a:p>
            <a:pPr marL="0" indent="0" algn="ctr">
              <a:spcAft>
                <a:spcPts val="1200"/>
              </a:spcAft>
              <a:buNone/>
            </a:pPr>
            <a:endParaRPr lang="en-GB" sz="4000" b="1" dirty="0"/>
          </a:p>
          <a:p>
            <a:pPr marL="0" indent="0" algn="ctr">
              <a:spcAft>
                <a:spcPts val="1200"/>
              </a:spcAft>
              <a:buNone/>
            </a:pPr>
            <a:r>
              <a:rPr lang="en-GB" sz="4000" b="1" dirty="0"/>
              <a:t>Trust</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115369575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a:bodyPr>
          <a:lstStyle/>
          <a:p>
            <a:pPr marL="0" indent="0" algn="ctr">
              <a:spcAft>
                <a:spcPts val="1200"/>
              </a:spcAft>
              <a:buNone/>
            </a:pPr>
            <a:endParaRPr lang="en-GB" sz="4000" b="1" dirty="0"/>
          </a:p>
          <a:p>
            <a:pPr marL="0" indent="0" algn="ctr">
              <a:spcAft>
                <a:spcPts val="1200"/>
              </a:spcAft>
              <a:buNone/>
            </a:pPr>
            <a:r>
              <a:rPr lang="en-GB" sz="4000" b="1" dirty="0"/>
              <a:t>Efficiency</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141907570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a:bodyPr>
          <a:lstStyle/>
          <a:p>
            <a:pPr marL="0" indent="0" algn="ctr">
              <a:spcAft>
                <a:spcPts val="1200"/>
              </a:spcAft>
              <a:buNone/>
            </a:pPr>
            <a:endParaRPr lang="en-GB" sz="4000" b="1" dirty="0"/>
          </a:p>
          <a:p>
            <a:pPr marL="0" indent="0" algn="ctr">
              <a:spcAft>
                <a:spcPts val="1200"/>
              </a:spcAft>
              <a:buNone/>
            </a:pPr>
            <a:r>
              <a:rPr lang="en-GB" sz="4000" b="1" dirty="0"/>
              <a:t>Accountability</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2034171073"/>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a:bodyPr>
          <a:lstStyle/>
          <a:p>
            <a:pPr marL="0" indent="0" algn="ctr">
              <a:spcAft>
                <a:spcPts val="1200"/>
              </a:spcAft>
              <a:buNone/>
            </a:pPr>
            <a:endParaRPr lang="en-GB" sz="4000" b="1" dirty="0"/>
          </a:p>
          <a:p>
            <a:pPr marL="0" indent="0" algn="ctr">
              <a:spcAft>
                <a:spcPts val="1200"/>
              </a:spcAft>
              <a:buNone/>
            </a:pPr>
            <a:r>
              <a:rPr lang="en-GB" sz="4000" b="1" dirty="0"/>
              <a:t>Evolution</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131921360"/>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a:bodyPr>
          <a:lstStyle/>
          <a:p>
            <a:pPr marL="0" indent="0" algn="ctr">
              <a:spcAft>
                <a:spcPts val="1200"/>
              </a:spcAft>
              <a:buNone/>
            </a:pPr>
            <a:endParaRPr lang="en-GB" sz="4000" b="1" dirty="0"/>
          </a:p>
          <a:p>
            <a:pPr marL="0" indent="0" algn="ctr">
              <a:spcAft>
                <a:spcPts val="1200"/>
              </a:spcAft>
              <a:buNone/>
            </a:pPr>
            <a:r>
              <a:rPr lang="en-GB" sz="4000" b="1" dirty="0"/>
              <a:t>Limits</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1505553145"/>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34530"/>
            <a:ext cx="8229600" cy="3649362"/>
          </a:xfrm>
        </p:spPr>
        <p:txBody>
          <a:bodyPr>
            <a:normAutofit/>
          </a:bodyPr>
          <a:lstStyle/>
          <a:p>
            <a:pPr marL="0" indent="0" algn="ctr">
              <a:spcAft>
                <a:spcPts val="1200"/>
              </a:spcAft>
              <a:buNone/>
            </a:pPr>
            <a:endParaRPr lang="en-GB" sz="4000" b="1" dirty="0"/>
          </a:p>
          <a:p>
            <a:pPr marL="0" indent="0" algn="ctr">
              <a:spcAft>
                <a:spcPts val="1200"/>
              </a:spcAft>
              <a:buNone/>
            </a:pPr>
            <a:r>
              <a:rPr lang="en-GB" sz="4000" b="1" dirty="0"/>
              <a:t>Questions &amp; Answers</a:t>
            </a:r>
          </a:p>
          <a:p>
            <a:pPr>
              <a:spcAft>
                <a:spcPts val="1200"/>
              </a:spcAft>
            </a:pPr>
            <a:endParaRPr lang="en-GB" sz="2200" dirty="0"/>
          </a:p>
          <a:p>
            <a:pPr>
              <a:spcAft>
                <a:spcPts val="1200"/>
              </a:spcAft>
            </a:pPr>
            <a:endParaRPr lang="en-GB" sz="2200" dirty="0"/>
          </a:p>
        </p:txBody>
      </p:sp>
    </p:spTree>
    <p:extLst>
      <p:ext uri="{BB962C8B-B14F-4D97-AF65-F5344CB8AC3E}">
        <p14:creationId xmlns:p14="http://schemas.microsoft.com/office/powerpoint/2010/main" val="41770235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2959747"/>
          </a:xfrm>
        </p:spPr>
        <p:txBody>
          <a:bodyPr>
            <a:normAutofit fontScale="77500" lnSpcReduction="20000"/>
          </a:bodyPr>
          <a:lstStyle/>
          <a:p>
            <a:pPr>
              <a:spcAft>
                <a:spcPts val="1200"/>
              </a:spcAft>
            </a:pPr>
            <a:r>
              <a:rPr lang="en-GB" sz="2400" b="1" dirty="0"/>
              <a:t>Further reading</a:t>
            </a:r>
          </a:p>
          <a:p>
            <a:pPr lvl="1">
              <a:spcAft>
                <a:spcPts val="1200"/>
              </a:spcAft>
            </a:pPr>
            <a:r>
              <a:rPr lang="en-GB" sz="2100" dirty="0"/>
              <a:t>Heemann/Stonys/Pikaly/</a:t>
            </a:r>
            <a:r>
              <a:rPr lang="en-GB" sz="2100" dirty="0" err="1"/>
              <a:t>Bodis</a:t>
            </a:r>
            <a:r>
              <a:rPr lang="de-DE" sz="2100" dirty="0"/>
              <a:t> </a:t>
            </a:r>
            <a:r>
              <a:rPr lang="en-GB" sz="2100" dirty="0"/>
              <a:t>‘IP Appointment Lottery: Experiences in Lithuania, Slovakia and Hungary with random IP selection systems’, </a:t>
            </a:r>
            <a:r>
              <a:rPr lang="en-GB" sz="2100" dirty="0" err="1"/>
              <a:t>Eurofenix</a:t>
            </a:r>
            <a:r>
              <a:rPr lang="en-GB" sz="2100" dirty="0"/>
              <a:t>, Spring Edition 2018</a:t>
            </a:r>
          </a:p>
          <a:p>
            <a:pPr lvl="1">
              <a:spcAft>
                <a:spcPts val="1200"/>
              </a:spcAft>
            </a:pPr>
            <a:r>
              <a:rPr lang="lt-LT" sz="2100" dirty="0"/>
              <a:t>Heemann/</a:t>
            </a:r>
            <a:r>
              <a:rPr lang="lt-LT" sz="2100" dirty="0" err="1"/>
              <a:t>Gaspark</a:t>
            </a:r>
            <a:r>
              <a:rPr lang="en-GB" sz="2100" dirty="0"/>
              <a:t>e</a:t>
            </a:r>
            <a:r>
              <a:rPr lang="lt-LT" sz="2100" dirty="0"/>
              <a:t> ‘</a:t>
            </a:r>
            <a:r>
              <a:rPr lang="de-DE" sz="2100" dirty="0" err="1"/>
              <a:t>Lottery</a:t>
            </a:r>
            <a:r>
              <a:rPr lang="de-DE" sz="2100" dirty="0"/>
              <a:t> </a:t>
            </a:r>
            <a:r>
              <a:rPr lang="de-DE" sz="2100" dirty="0" err="1"/>
              <a:t>and</a:t>
            </a:r>
            <a:r>
              <a:rPr lang="de-DE" sz="2100" dirty="0"/>
              <a:t> </a:t>
            </a:r>
            <a:r>
              <a:rPr lang="de-DE" sz="2100" dirty="0" err="1"/>
              <a:t>liability</a:t>
            </a:r>
            <a:r>
              <a:rPr lang="lt-LT" sz="2100" dirty="0"/>
              <a:t>’, </a:t>
            </a:r>
            <a:r>
              <a:rPr lang="lt-LT" sz="2100" dirty="0" err="1"/>
              <a:t>Eurofenix</a:t>
            </a:r>
            <a:r>
              <a:rPr lang="lt-LT" sz="2100" dirty="0"/>
              <a:t> 2015, </a:t>
            </a:r>
            <a:r>
              <a:rPr lang="lt-LT" sz="2100" dirty="0" err="1"/>
              <a:t>Spring</a:t>
            </a:r>
            <a:r>
              <a:rPr lang="lt-LT" sz="2100" dirty="0"/>
              <a:t> Edition</a:t>
            </a:r>
            <a:endParaRPr lang="de-DE" sz="2100" dirty="0"/>
          </a:p>
          <a:p>
            <a:pPr lvl="1">
              <a:spcAft>
                <a:spcPts val="1200"/>
              </a:spcAft>
            </a:pPr>
            <a:r>
              <a:rPr lang="en-GB" sz="2100" dirty="0"/>
              <a:t>Till ‘</a:t>
            </a:r>
            <a:r>
              <a:rPr lang="de-DE" sz="2100" dirty="0"/>
              <a:t>Revolution im Insolvenzwesen durch die Künstliche Intelligenz (KI)? Wie Künstliche Intelligenz das Insolvenzwesen radikal verändern wird</a:t>
            </a:r>
            <a:r>
              <a:rPr lang="en-GB" sz="2100" dirty="0"/>
              <a:t>’, Neue </a:t>
            </a:r>
            <a:r>
              <a:rPr lang="en-GB" sz="2100" dirty="0" err="1"/>
              <a:t>Zeitschrift</a:t>
            </a:r>
            <a:r>
              <a:rPr lang="en-GB" sz="2100" dirty="0"/>
              <a:t> f</a:t>
            </a:r>
            <a:r>
              <a:rPr lang="de-DE" sz="2100" dirty="0"/>
              <a:t>ü</a:t>
            </a:r>
            <a:r>
              <a:rPr lang="en-GB" sz="2100" dirty="0"/>
              <a:t>r </a:t>
            </a:r>
            <a:r>
              <a:rPr lang="en-GB" sz="2100" dirty="0" err="1"/>
              <a:t>Insolvenz</a:t>
            </a:r>
            <a:r>
              <a:rPr lang="en-GB" sz="2100" dirty="0"/>
              <a:t>- und </a:t>
            </a:r>
            <a:r>
              <a:rPr lang="en-GB" sz="2100" dirty="0" err="1"/>
              <a:t>Sanierungsrecht</a:t>
            </a:r>
            <a:r>
              <a:rPr lang="en-GB" sz="2100" dirty="0"/>
              <a:t> (NZI) 2019, 405-409</a:t>
            </a:r>
          </a:p>
          <a:p>
            <a:pPr lvl="1">
              <a:spcAft>
                <a:spcPts val="1200"/>
              </a:spcAft>
            </a:pPr>
            <a:r>
              <a:rPr lang="en-GB" sz="2100" dirty="0" err="1"/>
              <a:t>Braegelmann</a:t>
            </a:r>
            <a:r>
              <a:rPr lang="en-GB" sz="2100" dirty="0"/>
              <a:t> ‘The Digital Judiciary – The Digitization of Restructuring Law as a Case Study’, The Legal Revolutionary (LR) 2018, 4-9</a:t>
            </a:r>
            <a:endParaRPr lang="de-DE" sz="2100" dirty="0"/>
          </a:p>
        </p:txBody>
      </p:sp>
    </p:spTree>
    <p:extLst>
      <p:ext uri="{BB962C8B-B14F-4D97-AF65-F5344CB8AC3E}">
        <p14:creationId xmlns:p14="http://schemas.microsoft.com/office/powerpoint/2010/main" val="1671015311"/>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85900" y="1308692"/>
            <a:ext cx="6172200" cy="857250"/>
          </a:xfrm>
        </p:spPr>
        <p:txBody>
          <a:bodyPr/>
          <a:lstStyle/>
          <a:p>
            <a:pPr eaLnBrk="1" hangingPunct="1"/>
            <a:r>
              <a:rPr lang="en-US" b="1" dirty="0"/>
              <a:t>Coffee Break</a:t>
            </a:r>
          </a:p>
        </p:txBody>
      </p:sp>
      <p:sp>
        <p:nvSpPr>
          <p:cNvPr id="5" name="Subtitle 1"/>
          <p:cNvSpPr txBox="1">
            <a:spLocks/>
          </p:cNvSpPr>
          <p:nvPr/>
        </p:nvSpPr>
        <p:spPr bwMode="auto">
          <a:xfrm>
            <a:off x="1315641" y="2203696"/>
            <a:ext cx="6480572" cy="377429"/>
          </a:xfrm>
          <a:prstGeom prst="rect">
            <a:avLst/>
          </a:prstGeom>
          <a:noFill/>
          <a:ln w="9525">
            <a:noFill/>
            <a:miter lim="800000"/>
            <a:headEnd/>
            <a:tailEnd/>
          </a:ln>
        </p:spPr>
        <p:txBody>
          <a:bodyPr/>
          <a:lstStyle/>
          <a:p>
            <a:pPr marL="0" marR="0" lvl="0" indent="0" algn="ctr" defTabSz="457200" rtl="0" eaLnBrk="1" fontAlgn="auto" latinLnBrk="0" hangingPunct="1">
              <a:lnSpc>
                <a:spcPct val="100000"/>
              </a:lnSpc>
              <a:spcBef>
                <a:spcPct val="20000"/>
              </a:spcBef>
              <a:spcAft>
                <a:spcPts val="0"/>
              </a:spcAft>
              <a:buClrTx/>
              <a:buSzTx/>
              <a:buFont typeface="Arial" charset="0"/>
              <a:buNone/>
              <a:tabLst/>
              <a:defRPr/>
            </a:pPr>
            <a:r>
              <a:rPr kumimoji="0" lang="en-US" sz="1800" b="0" i="0" u="none" strike="noStrike" kern="1200" cap="none" spc="0" normalizeH="0" baseline="0" noProof="0" dirty="0">
                <a:ln>
                  <a:noFill/>
                </a:ln>
                <a:solidFill>
                  <a:prstClr val="black"/>
                </a:solidFill>
                <a:effectLst/>
                <a:uLnTx/>
                <a:uFillTx/>
                <a:latin typeface="Calibri" pitchFamily="34" charset="0"/>
                <a:ea typeface="+mn-ea"/>
                <a:cs typeface="+mn-cs"/>
              </a:rPr>
              <a:t>Kindly Sponsored by:</a:t>
            </a:r>
          </a:p>
        </p:txBody>
      </p:sp>
      <p:sp>
        <p:nvSpPr>
          <p:cNvPr id="9" name="Subtitle 1"/>
          <p:cNvSpPr txBox="1">
            <a:spLocks/>
          </p:cNvSpPr>
          <p:nvPr/>
        </p:nvSpPr>
        <p:spPr bwMode="auto">
          <a:xfrm>
            <a:off x="1315866" y="3776243"/>
            <a:ext cx="6480572" cy="377429"/>
          </a:xfrm>
          <a:prstGeom prst="rect">
            <a:avLst/>
          </a:prstGeom>
          <a:noFill/>
          <a:ln w="9525">
            <a:noFill/>
            <a:miter lim="800000"/>
            <a:headEnd/>
            <a:tailEnd/>
          </a:ln>
        </p:spPr>
        <p:txBody>
          <a:bodyPr/>
          <a:lstStyle/>
          <a:p>
            <a:pPr marL="0" marR="0" lvl="0" indent="0" algn="ctr" defTabSz="457200" rtl="0" eaLnBrk="1" fontAlgn="auto" latinLnBrk="0" hangingPunct="1">
              <a:lnSpc>
                <a:spcPct val="100000"/>
              </a:lnSpc>
              <a:spcBef>
                <a:spcPct val="20000"/>
              </a:spcBef>
              <a:spcAft>
                <a:spcPts val="0"/>
              </a:spcAft>
              <a:buClrTx/>
              <a:buSzTx/>
              <a:buFont typeface="Arial" charset="0"/>
              <a:buNone/>
              <a:tabLst/>
              <a:defRPr/>
            </a:pPr>
            <a:r>
              <a:rPr kumimoji="0" lang="en-US" sz="1800" b="0" i="0" u="none" strike="noStrike" kern="1200" cap="none" spc="0" normalizeH="0" baseline="0" noProof="0" dirty="0">
                <a:ln>
                  <a:noFill/>
                </a:ln>
                <a:solidFill>
                  <a:prstClr val="black"/>
                </a:solidFill>
                <a:effectLst/>
                <a:uLnTx/>
                <a:uFillTx/>
                <a:latin typeface="Calibri" pitchFamily="34" charset="0"/>
                <a:ea typeface="+mn-ea"/>
                <a:cs typeface="+mn-cs"/>
              </a:rPr>
              <a:t>﻿www.troostwijkauctions.com</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5900" y="2659357"/>
            <a:ext cx="6170676" cy="979662"/>
          </a:xfrm>
          <a:prstGeom prst="rect">
            <a:avLst/>
          </a:prstGeom>
        </p:spPr>
      </p:pic>
    </p:spTree>
    <p:extLst>
      <p:ext uri="{BB962C8B-B14F-4D97-AF65-F5344CB8AC3E}">
        <p14:creationId xmlns:p14="http://schemas.microsoft.com/office/powerpoint/2010/main" val="189212773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240224" y="1703971"/>
            <a:ext cx="8655803" cy="1102519"/>
          </a:xfrm>
        </p:spPr>
        <p:txBody>
          <a:bodyPr>
            <a:noAutofit/>
          </a:bodyPr>
          <a:lstStyle/>
          <a:p>
            <a:r>
              <a:rPr lang="en-US" sz="3200" b="1" dirty="0"/>
              <a:t>Session 6: </a:t>
            </a:r>
            <a:br>
              <a:rPr lang="en-US" sz="3200" b="1" dirty="0"/>
            </a:br>
            <a:r>
              <a:rPr lang="en-US" sz="3200" b="1" dirty="0"/>
              <a:t> Cross-border insolvency issues in aviation</a:t>
            </a:r>
          </a:p>
        </p:txBody>
      </p:sp>
      <p:sp>
        <p:nvSpPr>
          <p:cNvPr id="3" name="Subtitle 2"/>
          <p:cNvSpPr>
            <a:spLocks noGrp="1"/>
          </p:cNvSpPr>
          <p:nvPr>
            <p:ph type="subTitle" idx="1"/>
          </p:nvPr>
        </p:nvSpPr>
        <p:spPr>
          <a:xfrm>
            <a:off x="240223" y="3369155"/>
            <a:ext cx="8655803" cy="1314450"/>
          </a:xfrm>
        </p:spPr>
        <p:txBody>
          <a:bodyPr rtlCol="0">
            <a:noAutofit/>
          </a:bodyPr>
          <a:lstStyle/>
          <a:p>
            <a:pPr>
              <a:defRPr/>
            </a:pPr>
            <a:r>
              <a:rPr lang="en-GB" sz="1800" b="1" i="1" dirty="0"/>
              <a:t>Moderator: </a:t>
            </a:r>
            <a:r>
              <a:rPr lang="en-GB" sz="1800" b="1" dirty="0"/>
              <a:t>Dr Christof Schiller, Anchor Rechtsanwälte, Germany</a:t>
            </a:r>
          </a:p>
          <a:p>
            <a:pPr>
              <a:defRPr/>
            </a:pPr>
            <a:r>
              <a:rPr lang="en-GB" sz="1800" b="1" dirty="0"/>
              <a:t>Dr. Ulla </a:t>
            </a:r>
            <a:r>
              <a:rPr lang="en-GB" sz="1800" b="1" dirty="0" err="1"/>
              <a:t>Reisch</a:t>
            </a:r>
            <a:r>
              <a:rPr lang="en-GB" sz="1800" b="1" dirty="0"/>
              <a:t>, ULRS, Austria </a:t>
            </a:r>
          </a:p>
          <a:p>
            <a:pPr>
              <a:defRPr/>
            </a:pPr>
            <a:r>
              <a:rPr lang="en-GB" sz="1800" b="1" dirty="0"/>
              <a:t>Tobias </a:t>
            </a:r>
            <a:r>
              <a:rPr lang="en-GB" sz="1800" b="1" dirty="0" err="1"/>
              <a:t>Schulten</a:t>
            </a:r>
            <a:r>
              <a:rPr lang="en-GB" sz="1800" b="1" dirty="0"/>
              <a:t>, Clifford Chance, Germany</a:t>
            </a:r>
          </a:p>
          <a:p>
            <a:pPr>
              <a:defRPr/>
            </a:pPr>
            <a:r>
              <a:rPr lang="en-GB" sz="1800" b="1" dirty="0"/>
              <a:t>Dr. </a:t>
            </a:r>
            <a:r>
              <a:rPr lang="en-GB" sz="1800" b="1" dirty="0" err="1"/>
              <a:t>Paulius</a:t>
            </a:r>
            <a:r>
              <a:rPr lang="en-GB" sz="1800" b="1" dirty="0"/>
              <a:t> Markovas, COBALT, Lithuania </a:t>
            </a:r>
            <a:endParaRPr lang="en-US" sz="1800" b="1" dirty="0"/>
          </a:p>
        </p:txBody>
      </p:sp>
    </p:spTree>
    <p:extLst>
      <p:ext uri="{BB962C8B-B14F-4D97-AF65-F5344CB8AC3E}">
        <p14:creationId xmlns:p14="http://schemas.microsoft.com/office/powerpoint/2010/main" val="95271906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470025"/>
          </a:xfrm>
        </p:spPr>
        <p:txBody>
          <a:bodyPr/>
          <a:lstStyle/>
          <a:p>
            <a:pPr eaLnBrk="1" hangingPunct="1"/>
            <a:r>
              <a:rPr lang="en-US" b="1" dirty="0"/>
              <a:t>Cross-border insolvency issues in aviation</a:t>
            </a:r>
          </a:p>
        </p:txBody>
      </p:sp>
      <p:sp>
        <p:nvSpPr>
          <p:cNvPr id="3" name="Subtitle 2"/>
          <p:cNvSpPr>
            <a:spLocks noGrp="1"/>
          </p:cNvSpPr>
          <p:nvPr>
            <p:ph type="subTitle" idx="1"/>
          </p:nvPr>
        </p:nvSpPr>
        <p:spPr>
          <a:xfrm>
            <a:off x="252413" y="2764833"/>
            <a:ext cx="8647112" cy="1752600"/>
          </a:xfrm>
        </p:spPr>
        <p:txBody>
          <a:bodyPr rtlCol="0">
            <a:noAutofit/>
          </a:bodyPr>
          <a:lstStyle/>
          <a:p>
            <a:pPr>
              <a:defRPr/>
            </a:pPr>
            <a:r>
              <a:rPr lang="en-US" sz="3600" b="1" dirty="0"/>
              <a:t>Dr. Ulla Reisch</a:t>
            </a:r>
            <a:br>
              <a:rPr lang="en-US" sz="3600" b="1" dirty="0"/>
            </a:br>
            <a:endParaRPr lang="en-US" sz="3600" dirty="0"/>
          </a:p>
        </p:txBody>
      </p:sp>
    </p:spTree>
    <p:extLst>
      <p:ext uri="{BB962C8B-B14F-4D97-AF65-F5344CB8AC3E}">
        <p14:creationId xmlns:p14="http://schemas.microsoft.com/office/powerpoint/2010/main" val="87258744"/>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AT" dirty="0"/>
              <a:t>1. The Niki Case</a:t>
            </a:r>
            <a:endParaRPr lang="de-DE" dirty="0"/>
          </a:p>
        </p:txBody>
      </p:sp>
      <p:sp>
        <p:nvSpPr>
          <p:cNvPr id="3" name="Inhaltsplatzhalter 2"/>
          <p:cNvSpPr>
            <a:spLocks noGrp="1"/>
          </p:cNvSpPr>
          <p:nvPr>
            <p:ph idx="1"/>
          </p:nvPr>
        </p:nvSpPr>
        <p:spPr/>
        <p:txBody>
          <a:bodyPr>
            <a:normAutofit fontScale="47500" lnSpcReduction="20000"/>
          </a:bodyPr>
          <a:lstStyle/>
          <a:p>
            <a:pPr>
              <a:spcAft>
                <a:spcPts val="1200"/>
              </a:spcAft>
            </a:pPr>
            <a:r>
              <a:rPr lang="en-GB" dirty="0"/>
              <a:t>August 15</a:t>
            </a:r>
            <a:r>
              <a:rPr lang="en-GB" baseline="30000" dirty="0"/>
              <a:t>th</a:t>
            </a:r>
            <a:r>
              <a:rPr lang="en-GB" dirty="0"/>
              <a:t>, 2017: preliminary insolvency proceedings were opened concerning the assets of Air Berlin</a:t>
            </a:r>
          </a:p>
          <a:p>
            <a:pPr>
              <a:spcAft>
                <a:spcPts val="1200"/>
              </a:spcAft>
            </a:pPr>
            <a:r>
              <a:rPr lang="en-GB" dirty="0"/>
              <a:t>December 2017: the deal with Lufthansa regarding the Austrian subsidiary of Air Berlin, NIKI </a:t>
            </a:r>
            <a:r>
              <a:rPr lang="en-GB" dirty="0" err="1"/>
              <a:t>Luftfahrt</a:t>
            </a:r>
            <a:r>
              <a:rPr lang="en-GB" dirty="0"/>
              <a:t> GmbH, failed due to reasons of competition law</a:t>
            </a:r>
          </a:p>
          <a:p>
            <a:pPr>
              <a:spcAft>
                <a:spcPts val="1200"/>
              </a:spcAft>
            </a:pPr>
            <a:r>
              <a:rPr lang="en-GB" dirty="0"/>
              <a:t>Therefore on December 13</a:t>
            </a:r>
            <a:r>
              <a:rPr lang="en-GB" baseline="30000" dirty="0"/>
              <a:t>th</a:t>
            </a:r>
            <a:r>
              <a:rPr lang="en-GB" dirty="0"/>
              <a:t>, 2017: Niki management filed for insolvency proceedings at the District Court </a:t>
            </a:r>
            <a:r>
              <a:rPr lang="en-GB" dirty="0" err="1"/>
              <a:t>Charlottenburg</a:t>
            </a:r>
            <a:r>
              <a:rPr lang="en-GB" dirty="0"/>
              <a:t> in Berlin/Germany</a:t>
            </a:r>
          </a:p>
          <a:p>
            <a:pPr marL="715963" indent="-354013">
              <a:spcAft>
                <a:spcPts val="1200"/>
              </a:spcAft>
              <a:buNone/>
            </a:pPr>
            <a:r>
              <a:rPr lang="en-GB" dirty="0">
                <a:sym typeface="Wingdings" panose="05000000000000000000" pitchFamily="2" charset="2"/>
              </a:rPr>
              <a:t>	Were the German courts competent (</a:t>
            </a:r>
            <a:r>
              <a:rPr lang="en-GB" b="1" dirty="0">
                <a:sym typeface="Wingdings" panose="05000000000000000000" pitchFamily="2" charset="2"/>
              </a:rPr>
              <a:t>Art 3 EU Insolvency regulation</a:t>
            </a:r>
            <a:r>
              <a:rPr lang="en-GB" dirty="0">
                <a:sym typeface="Wingdings" panose="05000000000000000000" pitchFamily="2" charset="2"/>
              </a:rPr>
              <a:t>)?</a:t>
            </a:r>
          </a:p>
          <a:p>
            <a:endParaRPr lang="de-DE" dirty="0"/>
          </a:p>
        </p:txBody>
      </p:sp>
    </p:spTree>
    <p:extLst>
      <p:ext uri="{BB962C8B-B14F-4D97-AF65-F5344CB8AC3E}">
        <p14:creationId xmlns:p14="http://schemas.microsoft.com/office/powerpoint/2010/main" val="210654336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313336"/>
            <a:ext cx="8229600" cy="3145250"/>
          </a:xfrm>
        </p:spPr>
        <p:txBody>
          <a:bodyPr>
            <a:normAutofit fontScale="55000" lnSpcReduction="20000"/>
          </a:bodyPr>
          <a:lstStyle/>
          <a:p>
            <a:pPr>
              <a:buFont typeface="Arial" panose="020B0604020202020204" pitchFamily="34" charset="0"/>
              <a:buChar char="•"/>
            </a:pPr>
            <a:r>
              <a:rPr lang="en-GB" dirty="0"/>
              <a:t>District Court </a:t>
            </a:r>
            <a:r>
              <a:rPr lang="en-GB" dirty="0" err="1"/>
              <a:t>Charlottenburg</a:t>
            </a:r>
            <a:r>
              <a:rPr lang="en-GB" dirty="0"/>
              <a:t> considered itself competent and opened preliminary insolvency proceedings due to the following main aspects:</a:t>
            </a:r>
          </a:p>
          <a:p>
            <a:pPr lvl="1">
              <a:buFont typeface="Symbol" panose="05050102010706020507" pitchFamily="18" charset="2"/>
              <a:buChar char="-"/>
            </a:pPr>
            <a:r>
              <a:rPr lang="en-GB" dirty="0"/>
              <a:t>Niki was controlled by the Air Berlin Group</a:t>
            </a:r>
          </a:p>
          <a:p>
            <a:pPr lvl="1">
              <a:buFont typeface="Symbol" panose="05050102010706020507" pitchFamily="18" charset="2"/>
              <a:buChar char="-"/>
            </a:pPr>
            <a:r>
              <a:rPr lang="en-GB" dirty="0"/>
              <a:t>CEO lived in Germany and worked from Berlin</a:t>
            </a:r>
          </a:p>
          <a:p>
            <a:pPr lvl="1">
              <a:buFont typeface="Symbol" panose="05050102010706020507" pitchFamily="18" charset="2"/>
              <a:buChar char="-"/>
            </a:pPr>
            <a:r>
              <a:rPr lang="en-GB" dirty="0"/>
              <a:t>Niki was fully operative integrated in the Air Berlin group</a:t>
            </a:r>
          </a:p>
          <a:p>
            <a:pPr lvl="1">
              <a:buFont typeface="Symbol" panose="05050102010706020507" pitchFamily="18" charset="2"/>
              <a:buChar char="-"/>
            </a:pPr>
            <a:r>
              <a:rPr lang="en-GB" dirty="0"/>
              <a:t>the only customer of Niki was Air Berlin – passengers bought tickets on the Niki homepage and thought they were booking with Niki, but internally in the background they were forwarded to the Air Berlin booking system</a:t>
            </a:r>
          </a:p>
          <a:p>
            <a:pPr lvl="1">
              <a:buFont typeface="Symbol" panose="05050102010706020507" pitchFamily="18" charset="2"/>
              <a:buChar char="-"/>
            </a:pPr>
            <a:r>
              <a:rPr lang="en-GB" dirty="0"/>
              <a:t>Niki flights were all organized from the centre of flight operations in Berlin</a:t>
            </a:r>
          </a:p>
          <a:p>
            <a:pPr lvl="1">
              <a:buFont typeface="Symbol" panose="05050102010706020507" pitchFamily="18" charset="2"/>
              <a:buChar char="-"/>
            </a:pPr>
            <a:r>
              <a:rPr lang="en-GB" dirty="0"/>
              <a:t>Niki aircrafts were leased by Air Berlin and subleased by Niki from Air Berlin, most of them stationed in Germany</a:t>
            </a:r>
          </a:p>
          <a:p>
            <a:pPr lvl="1">
              <a:buFont typeface="Symbol" panose="05050102010706020507" pitchFamily="18" charset="2"/>
              <a:buChar char="-"/>
            </a:pPr>
            <a:r>
              <a:rPr lang="en-GB" dirty="0"/>
              <a:t>most Niki flights started from Germany</a:t>
            </a:r>
          </a:p>
        </p:txBody>
      </p:sp>
    </p:spTree>
    <p:extLst>
      <p:ext uri="{BB962C8B-B14F-4D97-AF65-F5344CB8AC3E}">
        <p14:creationId xmlns:p14="http://schemas.microsoft.com/office/powerpoint/2010/main" val="115930857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00493" y="1176670"/>
            <a:ext cx="8229600" cy="3792279"/>
          </a:xfrm>
        </p:spPr>
        <p:txBody>
          <a:bodyPr>
            <a:noAutofit/>
          </a:bodyPr>
          <a:lstStyle/>
          <a:p>
            <a:r>
              <a:rPr lang="en-GB" sz="1400" dirty="0"/>
              <a:t>January 2nd, 2018: a creditor appealed against this decision and filed for insolvency proceedings at the Regional Court </a:t>
            </a:r>
            <a:r>
              <a:rPr lang="en-GB" sz="1400" dirty="0" err="1"/>
              <a:t>Korneuburg</a:t>
            </a:r>
            <a:r>
              <a:rPr lang="en-GB" sz="1400" dirty="0"/>
              <a:t>, Austria.</a:t>
            </a:r>
          </a:p>
          <a:p>
            <a:r>
              <a:rPr lang="en-GB" sz="1400" dirty="0"/>
              <a:t>January 8</a:t>
            </a:r>
            <a:r>
              <a:rPr lang="en-GB" sz="1400" baseline="30000" dirty="0"/>
              <a:t>th</a:t>
            </a:r>
            <a:r>
              <a:rPr lang="en-GB" sz="1400" dirty="0"/>
              <a:t>, 2018: The Regional Court Berlin overruled the opening of the preliminary proceedings and decided that the COMI is in Austria. It acknowledged the arguments for the COMI in Germany, but also argued that there were reasons for a COMI in Austria:</a:t>
            </a:r>
          </a:p>
          <a:p>
            <a:pPr lvl="1"/>
            <a:r>
              <a:rPr lang="en-GB" sz="1400" dirty="0"/>
              <a:t>The registered company seat is in Austria</a:t>
            </a:r>
          </a:p>
          <a:p>
            <a:pPr lvl="1"/>
            <a:r>
              <a:rPr lang="en-GB" sz="1400" dirty="0"/>
              <a:t>Shareholders of Niki are all Austrian companies</a:t>
            </a:r>
          </a:p>
          <a:p>
            <a:pPr lvl="1"/>
            <a:r>
              <a:rPr lang="en-GB" sz="1400" dirty="0"/>
              <a:t>the Niki management directed from an office in Austria, 100 management employees were in Austria, only 1 in Germany</a:t>
            </a:r>
          </a:p>
          <a:p>
            <a:pPr lvl="1"/>
            <a:r>
              <a:rPr lang="en-GB" sz="1400" dirty="0"/>
              <a:t>850 employees were in Austria, only 100 in Germany</a:t>
            </a:r>
          </a:p>
          <a:p>
            <a:pPr lvl="1"/>
            <a:r>
              <a:rPr lang="en-GB" sz="1400" dirty="0"/>
              <a:t>Taxes were paid in Austria</a:t>
            </a:r>
          </a:p>
          <a:p>
            <a:pPr lvl="1"/>
            <a:r>
              <a:rPr lang="en-GB" sz="1400" dirty="0"/>
              <a:t>Niki had an Austrian operating license and Air Operator Certificate (“AOC) for the airline business</a:t>
            </a:r>
          </a:p>
          <a:p>
            <a:pPr lvl="1"/>
            <a:endParaRPr lang="en-GB" sz="1400" dirty="0"/>
          </a:p>
          <a:p>
            <a:pPr lvl="1">
              <a:buFont typeface="Wingdings" panose="05000000000000000000" pitchFamily="2" charset="2"/>
              <a:buChar char="è"/>
            </a:pPr>
            <a:r>
              <a:rPr lang="en-GB" sz="1400" dirty="0">
                <a:sym typeface="Wingdings" panose="05000000000000000000" pitchFamily="2" charset="2"/>
              </a:rPr>
              <a:t>For the Regional Court Berlin the connections to both countries were equally strong. Therefore it ruled that the COMI was in Austria due to the presumption of Art 3 EU insolvency regulation (=when in doubt, COMI lies at the location of the registered seat)</a:t>
            </a:r>
          </a:p>
          <a:p>
            <a:pPr marL="457188" lvl="1" indent="0">
              <a:buNone/>
            </a:pPr>
            <a:endParaRPr lang="en-GB" sz="1400" dirty="0"/>
          </a:p>
          <a:p>
            <a:pPr marL="457188" lvl="1" indent="0">
              <a:buNone/>
            </a:pPr>
            <a:endParaRPr lang="en-GB" sz="1400" dirty="0"/>
          </a:p>
        </p:txBody>
      </p:sp>
    </p:spTree>
    <p:extLst>
      <p:ext uri="{BB962C8B-B14F-4D97-AF65-F5344CB8AC3E}">
        <p14:creationId xmlns:p14="http://schemas.microsoft.com/office/powerpoint/2010/main" val="624818444"/>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240465"/>
            <a:ext cx="8229600" cy="3626175"/>
          </a:xfrm>
        </p:spPr>
        <p:txBody>
          <a:bodyPr>
            <a:normAutofit fontScale="70000" lnSpcReduction="20000"/>
          </a:bodyPr>
          <a:lstStyle/>
          <a:p>
            <a:r>
              <a:rPr lang="en-GB" dirty="0"/>
              <a:t>January 12th, 2018: Regional Court </a:t>
            </a:r>
            <a:r>
              <a:rPr lang="en-GB" dirty="0" err="1"/>
              <a:t>Korneuburg</a:t>
            </a:r>
            <a:r>
              <a:rPr lang="en-GB" dirty="0"/>
              <a:t> opened insolvency proceedings regarding Niki as main insolvency proceedings:</a:t>
            </a:r>
          </a:p>
          <a:p>
            <a:pPr lvl="1"/>
            <a:r>
              <a:rPr lang="en-GB" dirty="0"/>
              <a:t>It argued that the decision of the District Court </a:t>
            </a:r>
            <a:r>
              <a:rPr lang="en-GB" dirty="0" err="1"/>
              <a:t>Charlottenburg</a:t>
            </a:r>
            <a:r>
              <a:rPr lang="en-GB" dirty="0"/>
              <a:t> was effectively overruled by the decision of the Regional Court Berlin.</a:t>
            </a:r>
          </a:p>
          <a:p>
            <a:pPr lvl="1"/>
            <a:r>
              <a:rPr lang="en-GB" dirty="0"/>
              <a:t>The Regional Court Berlin had ordered no suspensive effect.</a:t>
            </a:r>
          </a:p>
          <a:p>
            <a:pPr lvl="1"/>
            <a:endParaRPr lang="en-GB" dirty="0"/>
          </a:p>
          <a:p>
            <a:pPr lvl="1">
              <a:buFont typeface="Wingdings" panose="05000000000000000000" pitchFamily="2" charset="2"/>
              <a:buChar char="è"/>
            </a:pPr>
            <a:r>
              <a:rPr lang="en-GB" dirty="0">
                <a:sym typeface="Wingdings" panose="05000000000000000000" pitchFamily="2" charset="2"/>
              </a:rPr>
              <a:t>According to the legal opinion of the Regional Court </a:t>
            </a:r>
            <a:r>
              <a:rPr lang="en-GB" dirty="0" err="1">
                <a:sym typeface="Wingdings" panose="05000000000000000000" pitchFamily="2" charset="2"/>
              </a:rPr>
              <a:t>Korneuburg</a:t>
            </a:r>
            <a:r>
              <a:rPr lang="en-GB" dirty="0">
                <a:sym typeface="Wingdings" panose="05000000000000000000" pitchFamily="2" charset="2"/>
              </a:rPr>
              <a:t> at the time of its decision the insolvency proceedings in Germany </a:t>
            </a:r>
            <a:r>
              <a:rPr lang="en-GB" dirty="0"/>
              <a:t>were already terminated and no longer effective (</a:t>
            </a:r>
            <a:r>
              <a:rPr lang="en-GB" b="1" dirty="0"/>
              <a:t>Art 19 EU Insolvency regulation</a:t>
            </a:r>
            <a:r>
              <a:rPr lang="en-GB" dirty="0"/>
              <a:t>). Why?</a:t>
            </a:r>
          </a:p>
        </p:txBody>
      </p:sp>
    </p:spTree>
    <p:extLst>
      <p:ext uri="{BB962C8B-B14F-4D97-AF65-F5344CB8AC3E}">
        <p14:creationId xmlns:p14="http://schemas.microsoft.com/office/powerpoint/2010/main" val="1826866277"/>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330960"/>
            <a:ext cx="8229600" cy="3812540"/>
          </a:xfrm>
        </p:spPr>
        <p:txBody>
          <a:bodyPr>
            <a:normAutofit fontScale="62500" lnSpcReduction="20000"/>
          </a:bodyPr>
          <a:lstStyle/>
          <a:p>
            <a:r>
              <a:rPr lang="en-GB" dirty="0"/>
              <a:t>According to Art 102 c § 4 German </a:t>
            </a:r>
            <a:r>
              <a:rPr lang="en-GB" dirty="0" err="1"/>
              <a:t>EGInsO</a:t>
            </a:r>
            <a:r>
              <a:rPr lang="en-GB" dirty="0"/>
              <a:t> an appeal to the German Supreme Court has no suspensive effect, but the Regional Court could order suspensive effect, which it didn’t</a:t>
            </a:r>
          </a:p>
          <a:p>
            <a:r>
              <a:rPr lang="en-GB" dirty="0"/>
              <a:t>On the other hand according to § 6 paragraph 3 German Insolvency Regulation, an appeal has, in principle, suspensory effect and it can be argued that this regulation shall be applicable also for an appeal on grounds of international jurisdiction according to Article 5 EU Insolvency Regulation</a:t>
            </a:r>
          </a:p>
          <a:p>
            <a:pPr>
              <a:buFont typeface="Wingdings" panose="05000000000000000000" pitchFamily="2" charset="2"/>
              <a:buChar char="è"/>
            </a:pPr>
            <a:endParaRPr lang="de-DE" dirty="0">
              <a:sym typeface="Wingdings" panose="05000000000000000000" pitchFamily="2" charset="2"/>
            </a:endParaRPr>
          </a:p>
          <a:p>
            <a:pPr>
              <a:buFont typeface="Wingdings" panose="05000000000000000000" pitchFamily="2" charset="2"/>
              <a:buChar char="è"/>
            </a:pPr>
            <a:r>
              <a:rPr lang="de-DE" dirty="0">
                <a:sym typeface="Wingdings" panose="05000000000000000000" pitchFamily="2" charset="2"/>
              </a:rPr>
              <a:t>In </a:t>
            </a:r>
            <a:r>
              <a:rPr lang="de-DE" dirty="0" err="1">
                <a:sym typeface="Wingdings" panose="05000000000000000000" pitchFamily="2" charset="2"/>
              </a:rPr>
              <a:t>the</a:t>
            </a:r>
            <a:r>
              <a:rPr lang="de-DE" dirty="0">
                <a:sym typeface="Wingdings" panose="05000000000000000000" pitchFamily="2" charset="2"/>
              </a:rPr>
              <a:t> </a:t>
            </a:r>
            <a:r>
              <a:rPr lang="de-DE" dirty="0" err="1">
                <a:sym typeface="Wingdings" panose="05000000000000000000" pitchFamily="2" charset="2"/>
              </a:rPr>
              <a:t>meantime</a:t>
            </a:r>
            <a:r>
              <a:rPr lang="de-DE" dirty="0">
                <a:sym typeface="Wingdings" panose="05000000000000000000" pitchFamily="2" charset="2"/>
              </a:rPr>
              <a:t> </a:t>
            </a:r>
            <a:r>
              <a:rPr lang="de-DE" dirty="0" err="1">
                <a:sym typeface="Wingdings" panose="05000000000000000000" pitchFamily="2" charset="2"/>
              </a:rPr>
              <a:t>there</a:t>
            </a:r>
            <a:r>
              <a:rPr lang="de-DE" dirty="0">
                <a:sym typeface="Wingdings" panose="05000000000000000000" pitchFamily="2" charset="2"/>
              </a:rPr>
              <a:t> </a:t>
            </a:r>
            <a:r>
              <a:rPr lang="de-DE" dirty="0" err="1">
                <a:sym typeface="Wingdings" panose="05000000000000000000" pitchFamily="2" charset="2"/>
              </a:rPr>
              <a:t>are</a:t>
            </a:r>
            <a:r>
              <a:rPr lang="de-DE" dirty="0">
                <a:sym typeface="Wingdings" panose="05000000000000000000" pitchFamily="2" charset="2"/>
              </a:rPr>
              <a:t> </a:t>
            </a:r>
            <a:r>
              <a:rPr lang="en-GB" dirty="0"/>
              <a:t>numerous essays on the question of whether the German insolvency proceedings had already ended at the time of the opening of insolvency proceedings in Austria or not.</a:t>
            </a:r>
            <a:endParaRPr lang="de-DE" dirty="0">
              <a:sym typeface="Wingdings" panose="05000000000000000000" pitchFamily="2" charset="2"/>
            </a:endParaRPr>
          </a:p>
          <a:p>
            <a:pPr>
              <a:buFont typeface="Wingdings" panose="05000000000000000000" pitchFamily="2" charset="2"/>
              <a:buChar char="è"/>
            </a:pPr>
            <a:r>
              <a:rPr lang="de-DE" dirty="0" err="1">
                <a:sym typeface="Wingdings" panose="05000000000000000000" pitchFamily="2" charset="2"/>
              </a:rPr>
              <a:t>However</a:t>
            </a:r>
            <a:r>
              <a:rPr lang="de-DE" dirty="0">
                <a:sym typeface="Wingdings" panose="05000000000000000000" pitchFamily="2" charset="2"/>
              </a:rPr>
              <a:t>, </a:t>
            </a:r>
            <a:r>
              <a:rPr lang="de-DE" dirty="0" err="1">
                <a:sym typeface="Wingdings" panose="05000000000000000000" pitchFamily="2" charset="2"/>
              </a:rPr>
              <a:t>we</a:t>
            </a:r>
            <a:r>
              <a:rPr lang="de-DE" dirty="0">
                <a:sym typeface="Wingdings" panose="05000000000000000000" pitchFamily="2" charset="2"/>
              </a:rPr>
              <a:t> </a:t>
            </a:r>
            <a:r>
              <a:rPr lang="de-DE" dirty="0" err="1">
                <a:sym typeface="Wingdings" panose="05000000000000000000" pitchFamily="2" charset="2"/>
              </a:rPr>
              <a:t>had</a:t>
            </a:r>
            <a:r>
              <a:rPr lang="de-DE" dirty="0">
                <a:sym typeface="Wingdings" panose="05000000000000000000" pitchFamily="2" charset="2"/>
              </a:rPr>
              <a:t> to deal </a:t>
            </a:r>
            <a:r>
              <a:rPr lang="de-DE" dirty="0" err="1">
                <a:sym typeface="Wingdings" panose="05000000000000000000" pitchFamily="2" charset="2"/>
              </a:rPr>
              <a:t>with</a:t>
            </a:r>
            <a:r>
              <a:rPr lang="de-DE" dirty="0">
                <a:sym typeface="Wingdings" panose="05000000000000000000" pitchFamily="2" charset="2"/>
              </a:rPr>
              <a:t> a </a:t>
            </a:r>
            <a:r>
              <a:rPr lang="de-DE" dirty="0" err="1">
                <a:sym typeface="Wingdings" panose="05000000000000000000" pitchFamily="2" charset="2"/>
              </a:rPr>
              <a:t>situation</a:t>
            </a:r>
            <a:r>
              <a:rPr lang="de-DE" dirty="0">
                <a:sym typeface="Wingdings" panose="05000000000000000000" pitchFamily="2" charset="2"/>
              </a:rPr>
              <a:t> in </a:t>
            </a:r>
            <a:r>
              <a:rPr lang="de-DE" dirty="0" err="1">
                <a:sym typeface="Wingdings" panose="05000000000000000000" pitchFamily="2" charset="2"/>
              </a:rPr>
              <a:t>which</a:t>
            </a:r>
            <a:r>
              <a:rPr lang="de-DE" dirty="0">
                <a:sym typeface="Wingdings" panose="05000000000000000000" pitchFamily="2" charset="2"/>
              </a:rPr>
              <a:t> </a:t>
            </a:r>
            <a:r>
              <a:rPr lang="de-DE" dirty="0" err="1">
                <a:sym typeface="Wingdings" panose="05000000000000000000" pitchFamily="2" charset="2"/>
              </a:rPr>
              <a:t>we</a:t>
            </a:r>
            <a:r>
              <a:rPr lang="de-DE" dirty="0">
                <a:sym typeface="Wingdings" panose="05000000000000000000" pitchFamily="2" charset="2"/>
              </a:rPr>
              <a:t> </a:t>
            </a:r>
            <a:r>
              <a:rPr lang="de-DE" dirty="0" err="1">
                <a:sym typeface="Wingdings" panose="05000000000000000000" pitchFamily="2" charset="2"/>
              </a:rPr>
              <a:t>had</a:t>
            </a:r>
            <a:r>
              <a:rPr lang="de-DE" dirty="0">
                <a:sym typeface="Wingdings" panose="05000000000000000000" pitchFamily="2" charset="2"/>
              </a:rPr>
              <a:t> </a:t>
            </a:r>
            <a:r>
              <a:rPr lang="de-DE" dirty="0" err="1">
                <a:sym typeface="Wingdings" panose="05000000000000000000" pitchFamily="2" charset="2"/>
              </a:rPr>
              <a:t>two</a:t>
            </a:r>
            <a:r>
              <a:rPr lang="de-DE" dirty="0">
                <a:sym typeface="Wingdings" panose="05000000000000000000" pitchFamily="2" charset="2"/>
              </a:rPr>
              <a:t> </a:t>
            </a:r>
            <a:r>
              <a:rPr lang="de-DE" dirty="0" err="1">
                <a:sym typeface="Wingdings" panose="05000000000000000000" pitchFamily="2" charset="2"/>
              </a:rPr>
              <a:t>main</a:t>
            </a:r>
            <a:r>
              <a:rPr lang="de-DE" dirty="0">
                <a:sym typeface="Wingdings" panose="05000000000000000000" pitchFamily="2" charset="2"/>
              </a:rPr>
              <a:t> </a:t>
            </a:r>
            <a:r>
              <a:rPr lang="de-DE" dirty="0" err="1">
                <a:sym typeface="Wingdings" panose="05000000000000000000" pitchFamily="2" charset="2"/>
              </a:rPr>
              <a:t>insolvency</a:t>
            </a:r>
            <a:r>
              <a:rPr lang="de-DE" dirty="0">
                <a:sym typeface="Wingdings" panose="05000000000000000000" pitchFamily="2" charset="2"/>
              </a:rPr>
              <a:t> </a:t>
            </a:r>
            <a:r>
              <a:rPr lang="de-DE" dirty="0" err="1">
                <a:sym typeface="Wingdings" panose="05000000000000000000" pitchFamily="2" charset="2"/>
              </a:rPr>
              <a:t>proceedings</a:t>
            </a:r>
            <a:r>
              <a:rPr lang="de-DE" dirty="0">
                <a:sym typeface="Wingdings" panose="05000000000000000000" pitchFamily="2" charset="2"/>
              </a:rPr>
              <a:t> for a </a:t>
            </a:r>
            <a:r>
              <a:rPr lang="de-DE" dirty="0" err="1">
                <a:sym typeface="Wingdings" panose="05000000000000000000" pitchFamily="2" charset="2"/>
              </a:rPr>
              <a:t>while</a:t>
            </a:r>
            <a:r>
              <a:rPr lang="de-DE" dirty="0">
                <a:sym typeface="Wingdings" panose="05000000000000000000" pitchFamily="2" charset="2"/>
              </a:rPr>
              <a:t>.</a:t>
            </a:r>
            <a:endParaRPr lang="de-DE" dirty="0"/>
          </a:p>
        </p:txBody>
      </p:sp>
    </p:spTree>
    <p:extLst>
      <p:ext uri="{BB962C8B-B14F-4D97-AF65-F5344CB8AC3E}">
        <p14:creationId xmlns:p14="http://schemas.microsoft.com/office/powerpoint/2010/main" val="191530832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AT" dirty="0"/>
              <a:t>2. </a:t>
            </a:r>
            <a:r>
              <a:rPr lang="de-AT" dirty="0" err="1"/>
              <a:t>Specialities</a:t>
            </a:r>
            <a:r>
              <a:rPr lang="de-AT" dirty="0"/>
              <a:t> </a:t>
            </a:r>
            <a:r>
              <a:rPr lang="de-AT" dirty="0" err="1"/>
              <a:t>of</a:t>
            </a:r>
            <a:r>
              <a:rPr lang="de-AT" dirty="0"/>
              <a:t> an </a:t>
            </a:r>
            <a:r>
              <a:rPr lang="de-AT" dirty="0" err="1"/>
              <a:t>airline</a:t>
            </a:r>
            <a:endParaRPr lang="de-DE" dirty="0"/>
          </a:p>
        </p:txBody>
      </p:sp>
      <p:sp>
        <p:nvSpPr>
          <p:cNvPr id="3" name="Inhaltsplatzhalter 2"/>
          <p:cNvSpPr>
            <a:spLocks noGrp="1"/>
          </p:cNvSpPr>
          <p:nvPr>
            <p:ph idx="1"/>
          </p:nvPr>
        </p:nvSpPr>
        <p:spPr>
          <a:xfrm>
            <a:off x="457200" y="2270266"/>
            <a:ext cx="8229600" cy="2516338"/>
          </a:xfrm>
        </p:spPr>
        <p:txBody>
          <a:bodyPr>
            <a:normAutofit fontScale="55000" lnSpcReduction="20000"/>
          </a:bodyPr>
          <a:lstStyle/>
          <a:p>
            <a:pPr>
              <a:buFont typeface="Arial" panose="020B0604020202020204" pitchFamily="34" charset="0"/>
              <a:buChar char="•"/>
            </a:pPr>
            <a:r>
              <a:rPr lang="en-GB" dirty="0"/>
              <a:t>Main assets of an airline are their slots:</a:t>
            </a:r>
          </a:p>
          <a:p>
            <a:pPr lvl="1">
              <a:buFont typeface="Symbol" panose="05050102010706020507" pitchFamily="18" charset="2"/>
              <a:buChar char="-"/>
            </a:pPr>
            <a:r>
              <a:rPr lang="en-GB" sz="3000" dirty="0"/>
              <a:t>= right to start and land at a certain airport at a certain time</a:t>
            </a:r>
          </a:p>
          <a:p>
            <a:pPr lvl="1">
              <a:buFont typeface="Symbol" panose="05050102010706020507" pitchFamily="18" charset="2"/>
              <a:buChar char="-"/>
            </a:pPr>
            <a:r>
              <a:rPr lang="en-GB" sz="3000" dirty="0"/>
              <a:t>There is only a limited amount, what makes them extremely valuable, especially at popular flight times and popular airports.</a:t>
            </a:r>
          </a:p>
          <a:p>
            <a:pPr lvl="1">
              <a:buFont typeface="Symbol" panose="05050102010706020507" pitchFamily="18" charset="2"/>
              <a:buChar char="-"/>
            </a:pPr>
            <a:r>
              <a:rPr lang="en-GB" sz="3000" dirty="0"/>
              <a:t>Transfer of slots through registration in a slot management system, information to the slot coordinator in advance.</a:t>
            </a:r>
          </a:p>
          <a:p>
            <a:pPr lvl="1">
              <a:buFont typeface="Symbol" panose="05050102010706020507" pitchFamily="18" charset="2"/>
              <a:buChar char="-"/>
            </a:pPr>
            <a:r>
              <a:rPr lang="en-GB" sz="3000" dirty="0"/>
              <a:t>According to European laws only active airlines can transfer slots.</a:t>
            </a:r>
          </a:p>
          <a:p>
            <a:pPr marL="457188" lvl="1" indent="0">
              <a:buNone/>
            </a:pPr>
            <a:endParaRPr lang="en-GB" sz="3000" dirty="0"/>
          </a:p>
          <a:p>
            <a:pPr marL="1431925" lvl="1" indent="-711200">
              <a:buNone/>
            </a:pPr>
            <a:r>
              <a:rPr lang="en-GB" sz="3000" dirty="0">
                <a:sym typeface="Wingdings" panose="05000000000000000000" pitchFamily="2" charset="2"/>
              </a:rPr>
              <a:t>	An active airline needs a valid operating license and an Air Operator </a:t>
            </a:r>
            <a:r>
              <a:rPr lang="en-GB" sz="3000" dirty="0" err="1">
                <a:sym typeface="Wingdings" panose="05000000000000000000" pitchFamily="2" charset="2"/>
              </a:rPr>
              <a:t>Cerficate</a:t>
            </a:r>
            <a:r>
              <a:rPr lang="en-GB" sz="3000" dirty="0">
                <a:sym typeface="Wingdings" panose="05000000000000000000" pitchFamily="2" charset="2"/>
              </a:rPr>
              <a:t> (AOC).</a:t>
            </a:r>
          </a:p>
          <a:p>
            <a:pPr marL="457188" lvl="1" indent="0">
              <a:buNone/>
            </a:pPr>
            <a:endParaRPr lang="en-GB" sz="3000" dirty="0">
              <a:sym typeface="Wingdings" panose="05000000000000000000" pitchFamily="2" charset="2"/>
            </a:endParaRPr>
          </a:p>
          <a:p>
            <a:pPr marL="457188" lvl="1" indent="0">
              <a:buNone/>
            </a:pPr>
            <a:endParaRPr lang="en-GB" sz="3000" dirty="0">
              <a:sym typeface="Wingdings" panose="05000000000000000000" pitchFamily="2" charset="2"/>
            </a:endParaRPr>
          </a:p>
          <a:p>
            <a:pPr marL="457188" lvl="1" indent="0">
              <a:buNone/>
            </a:pPr>
            <a:endParaRPr lang="en-GB" sz="3000" dirty="0">
              <a:sym typeface="Wingdings" panose="05000000000000000000" pitchFamily="2" charset="2"/>
            </a:endParaRPr>
          </a:p>
        </p:txBody>
      </p:sp>
    </p:spTree>
    <p:extLst>
      <p:ext uri="{BB962C8B-B14F-4D97-AF65-F5344CB8AC3E}">
        <p14:creationId xmlns:p14="http://schemas.microsoft.com/office/powerpoint/2010/main" val="1128857116"/>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334278"/>
            <a:ext cx="8229600" cy="3299504"/>
          </a:xfrm>
        </p:spPr>
        <p:txBody>
          <a:bodyPr>
            <a:normAutofit fontScale="77500" lnSpcReduction="20000"/>
          </a:bodyPr>
          <a:lstStyle/>
          <a:p>
            <a:r>
              <a:rPr lang="en-GB" dirty="0"/>
              <a:t>Operating license:</a:t>
            </a:r>
          </a:p>
          <a:p>
            <a:pPr lvl="1">
              <a:buFont typeface="Symbol" panose="05050102010706020507" pitchFamily="18" charset="2"/>
              <a:buChar char="-"/>
            </a:pPr>
            <a:r>
              <a:rPr lang="en-GB" dirty="0"/>
              <a:t>authorizes an airline to transport passengers in commercial air traffic</a:t>
            </a:r>
          </a:p>
          <a:p>
            <a:pPr lvl="1">
              <a:buFont typeface="Symbol" panose="05050102010706020507" pitchFamily="18" charset="2"/>
              <a:buChar char="-"/>
            </a:pPr>
            <a:r>
              <a:rPr lang="en-GB" dirty="0"/>
              <a:t>Relevant authority in Austria: BMVIT</a:t>
            </a:r>
          </a:p>
          <a:p>
            <a:pPr lvl="1">
              <a:buFont typeface="Symbol" panose="05050102010706020507" pitchFamily="18" charset="2"/>
              <a:buChar char="-"/>
            </a:pPr>
            <a:r>
              <a:rPr lang="en-GB" dirty="0"/>
              <a:t>Austrian operating license can only be obtained when the airline has its principle place of business in Austria.</a:t>
            </a:r>
          </a:p>
          <a:p>
            <a:pPr lvl="1"/>
            <a:r>
              <a:rPr lang="en-GB" dirty="0"/>
              <a:t>Conditions for an operating license are an AOC and that the financial capacity of the airline is secured. </a:t>
            </a:r>
          </a:p>
          <a:p>
            <a:pPr lvl="1"/>
            <a:r>
              <a:rPr lang="en-GB" dirty="0"/>
              <a:t>The relevant authorities may grant a temporary operating license, but only for a limited time period (max 12 months).</a:t>
            </a:r>
          </a:p>
          <a:p>
            <a:pPr marL="457188" lvl="1" indent="0">
              <a:buNone/>
            </a:pPr>
            <a:endParaRPr lang="en-GB" dirty="0"/>
          </a:p>
          <a:p>
            <a:pPr lvl="1"/>
            <a:endParaRPr lang="en-GB" dirty="0"/>
          </a:p>
        </p:txBody>
      </p:sp>
    </p:spTree>
    <p:extLst>
      <p:ext uri="{BB962C8B-B14F-4D97-AF65-F5344CB8AC3E}">
        <p14:creationId xmlns:p14="http://schemas.microsoft.com/office/powerpoint/2010/main" val="94087074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268963"/>
            <a:ext cx="8229600" cy="3364819"/>
          </a:xfrm>
        </p:spPr>
        <p:txBody>
          <a:bodyPr>
            <a:normAutofit fontScale="92500" lnSpcReduction="20000"/>
          </a:bodyPr>
          <a:lstStyle/>
          <a:p>
            <a:r>
              <a:rPr lang="de-AT" dirty="0"/>
              <a:t>Air Operator </a:t>
            </a:r>
            <a:r>
              <a:rPr lang="de-AT" dirty="0" err="1"/>
              <a:t>Certificate</a:t>
            </a:r>
            <a:r>
              <a:rPr lang="de-AT" dirty="0"/>
              <a:t> (AOC):</a:t>
            </a:r>
          </a:p>
          <a:p>
            <a:pPr lvl="1"/>
            <a:r>
              <a:rPr lang="en-US" dirty="0"/>
              <a:t>a certificate delivered to an airline confirming it has the professional ability and organization to ensure the safety of operations specified in the certificate</a:t>
            </a:r>
          </a:p>
          <a:p>
            <a:pPr lvl="1"/>
            <a:r>
              <a:rPr lang="en-GB" dirty="0"/>
              <a:t>Relevant authority in Austria: </a:t>
            </a:r>
            <a:r>
              <a:rPr lang="en-GB" dirty="0" err="1"/>
              <a:t>Austrocontrol</a:t>
            </a:r>
            <a:endParaRPr lang="en-GB" dirty="0"/>
          </a:p>
          <a:p>
            <a:pPr lvl="1"/>
            <a:r>
              <a:rPr lang="en-GB" dirty="0"/>
              <a:t>When granting an AOC general requirements for air traffic operations as well as specific conditions associated with the respective fleet are taken into account.</a:t>
            </a:r>
          </a:p>
          <a:p>
            <a:pPr lvl="1"/>
            <a:endParaRPr lang="en-US" dirty="0"/>
          </a:p>
          <a:p>
            <a:pPr lvl="1"/>
            <a:endParaRPr lang="en-US" dirty="0"/>
          </a:p>
          <a:p>
            <a:pPr lvl="1"/>
            <a:endParaRPr lang="en-US" dirty="0"/>
          </a:p>
          <a:p>
            <a:pPr lvl="1"/>
            <a:endParaRPr lang="de-AT" dirty="0"/>
          </a:p>
          <a:p>
            <a:pPr lvl="1"/>
            <a:endParaRPr lang="de-DE" dirty="0"/>
          </a:p>
        </p:txBody>
      </p:sp>
    </p:spTree>
    <p:extLst>
      <p:ext uri="{BB962C8B-B14F-4D97-AF65-F5344CB8AC3E}">
        <p14:creationId xmlns:p14="http://schemas.microsoft.com/office/powerpoint/2010/main" val="328580583"/>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l"/>
            <a:r>
              <a:rPr lang="de-AT" dirty="0"/>
              <a:t>3. </a:t>
            </a:r>
            <a:r>
              <a:rPr lang="de-AT" dirty="0" err="1"/>
              <a:t>Allocation</a:t>
            </a:r>
            <a:r>
              <a:rPr lang="de-AT" dirty="0"/>
              <a:t> </a:t>
            </a:r>
            <a:r>
              <a:rPr lang="de-AT" dirty="0" err="1"/>
              <a:t>of</a:t>
            </a:r>
            <a:r>
              <a:rPr lang="de-AT" dirty="0"/>
              <a:t> </a:t>
            </a:r>
            <a:r>
              <a:rPr lang="de-AT" dirty="0" err="1"/>
              <a:t>assets</a:t>
            </a:r>
            <a:endParaRPr lang="de-DE" dirty="0"/>
          </a:p>
        </p:txBody>
      </p:sp>
      <p:sp>
        <p:nvSpPr>
          <p:cNvPr id="3" name="Inhaltsplatzhalter 2"/>
          <p:cNvSpPr>
            <a:spLocks noGrp="1"/>
          </p:cNvSpPr>
          <p:nvPr>
            <p:ph idx="1"/>
          </p:nvPr>
        </p:nvSpPr>
        <p:spPr>
          <a:xfrm>
            <a:off x="457200" y="2133344"/>
            <a:ext cx="8229600" cy="2712976"/>
          </a:xfrm>
        </p:spPr>
        <p:txBody>
          <a:bodyPr>
            <a:normAutofit fontScale="62500" lnSpcReduction="20000"/>
          </a:bodyPr>
          <a:lstStyle/>
          <a:p>
            <a:r>
              <a:rPr lang="en-GB" dirty="0"/>
              <a:t>One of the difficulties in the sale of Niki was where the slots as the main assets were located and therefore the question to which estate they belonged. </a:t>
            </a:r>
          </a:p>
          <a:p>
            <a:r>
              <a:rPr lang="en-GB" b="1" dirty="0"/>
              <a:t>Article 2 point 9 EU Insolvency regulation </a:t>
            </a:r>
            <a:r>
              <a:rPr lang="en-GB" dirty="0"/>
              <a:t>contains no regulations for the allocation of slots and there are no Court decisions</a:t>
            </a:r>
          </a:p>
          <a:p>
            <a:r>
              <a:rPr lang="en-GB" dirty="0"/>
              <a:t>There are 3 possibilities:</a:t>
            </a:r>
          </a:p>
          <a:p>
            <a:pPr lvl="1"/>
            <a:r>
              <a:rPr lang="en-GB" dirty="0"/>
              <a:t>Located in the Member State that issued the operating license and the AOC</a:t>
            </a:r>
          </a:p>
          <a:p>
            <a:pPr lvl="1"/>
            <a:r>
              <a:rPr lang="en-GB" dirty="0"/>
              <a:t>Located in the Member State where the aircrafts using the slots are stationed</a:t>
            </a:r>
          </a:p>
          <a:p>
            <a:pPr lvl="1"/>
            <a:r>
              <a:rPr lang="en-GB" dirty="0"/>
              <a:t>Located in the Member State that issues the slots (Article 2 point 9 lit iv)?)</a:t>
            </a:r>
          </a:p>
          <a:p>
            <a:endParaRPr lang="en-GB" dirty="0"/>
          </a:p>
          <a:p>
            <a:endParaRPr lang="de-DE" dirty="0"/>
          </a:p>
        </p:txBody>
      </p:sp>
    </p:spTree>
    <p:extLst>
      <p:ext uri="{BB962C8B-B14F-4D97-AF65-F5344CB8AC3E}">
        <p14:creationId xmlns:p14="http://schemas.microsoft.com/office/powerpoint/2010/main" val="1014020247"/>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57200" y="1259840"/>
            <a:ext cx="8229600" cy="3749040"/>
          </a:xfrm>
        </p:spPr>
        <p:txBody>
          <a:bodyPr>
            <a:normAutofit fontScale="55000" lnSpcReduction="20000"/>
          </a:bodyPr>
          <a:lstStyle/>
          <a:p>
            <a:pPr marL="985838" indent="-630238">
              <a:buNone/>
            </a:pPr>
            <a:r>
              <a:rPr lang="en-GB" sz="4800" dirty="0">
                <a:sym typeface="Wingdings" panose="05000000000000000000" pitchFamily="2" charset="2"/>
              </a:rPr>
              <a:t>	A </a:t>
            </a:r>
            <a:r>
              <a:rPr lang="en-GB" sz="4800" dirty="0"/>
              <a:t>dispute over the allocation of the assets would have blocked the sale.</a:t>
            </a:r>
          </a:p>
          <a:p>
            <a:pPr marL="0" indent="0">
              <a:buNone/>
            </a:pPr>
            <a:endParaRPr lang="en-GB" dirty="0"/>
          </a:p>
          <a:p>
            <a:r>
              <a:rPr lang="en-GB" sz="4800" dirty="0"/>
              <a:t>To ensure a legally secure sale, the German preliminary insolvency administrator and I decided to conclude a cooperation agreement regarding the sale.</a:t>
            </a:r>
          </a:p>
          <a:p>
            <a:pPr lvl="1"/>
            <a:r>
              <a:rPr lang="en-GB" sz="3100" dirty="0"/>
              <a:t>split of the purchase price at the ratio of 50 to 50</a:t>
            </a:r>
          </a:p>
          <a:p>
            <a:pPr lvl="1"/>
            <a:r>
              <a:rPr lang="en-GB" sz="3100" dirty="0"/>
              <a:t>German preliminary insolvency administrator committed to withdraw the appeal to the German Supreme Court</a:t>
            </a:r>
          </a:p>
          <a:p>
            <a:pPr lvl="1"/>
            <a:r>
              <a:rPr lang="en-GB" sz="3100" dirty="0"/>
              <a:t>German preliminary insolvency administrator committed to not appeal against the opening of the main insolvency proceedings in Austria and</a:t>
            </a:r>
          </a:p>
          <a:p>
            <a:pPr lvl="1"/>
            <a:r>
              <a:rPr lang="en-GB" sz="3100" dirty="0"/>
              <a:t>German preliminary insolvency administrator committed to file for secondary insolvency proceedings in Germany</a:t>
            </a:r>
          </a:p>
          <a:p>
            <a:endParaRPr lang="en-GB" dirty="0"/>
          </a:p>
          <a:p>
            <a:pPr lvl="1"/>
            <a:endParaRPr lang="en-GB" dirty="0"/>
          </a:p>
          <a:p>
            <a:pPr lvl="1"/>
            <a:endParaRPr lang="de-DE" dirty="0"/>
          </a:p>
        </p:txBody>
      </p:sp>
    </p:spTree>
    <p:extLst>
      <p:ext uri="{BB962C8B-B14F-4D97-AF65-F5344CB8AC3E}">
        <p14:creationId xmlns:p14="http://schemas.microsoft.com/office/powerpoint/2010/main" val="453255036"/>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095" b="12095"/>
          <a:stretch>
            <a:fillRect/>
          </a:stretch>
        </p:blipFill>
        <p:spPr/>
      </p:pic>
      <p:sp>
        <p:nvSpPr>
          <p:cNvPr id="3" name="Picture Placeholder 2"/>
          <p:cNvSpPr>
            <a:spLocks noGrp="1"/>
          </p:cNvSpPr>
          <p:nvPr>
            <p:ph type="pic" sz="quarter" idx="13"/>
          </p:nvPr>
        </p:nvSpPr>
        <p:spPr/>
      </p:sp>
      <p:sp>
        <p:nvSpPr>
          <p:cNvPr id="4" name="Text Placeholder 3"/>
          <p:cNvSpPr>
            <a:spLocks noGrp="1"/>
          </p:cNvSpPr>
          <p:nvPr>
            <p:ph type="body" sz="quarter" idx="11"/>
          </p:nvPr>
        </p:nvSpPr>
        <p:spPr>
          <a:xfrm>
            <a:off x="558284" y="2607115"/>
            <a:ext cx="4013716" cy="1096565"/>
          </a:xfrm>
        </p:spPr>
        <p:txBody>
          <a:bodyPr/>
          <a:lstStyle/>
          <a:p>
            <a:r>
              <a:rPr lang="en-GB" sz="1200" dirty="0"/>
              <a:t>Dr Paulius Markovas </a:t>
            </a:r>
            <a:r>
              <a:rPr lang="en-GB" sz="1200" b="0" dirty="0"/>
              <a:t>(LL.M. (Finance))</a:t>
            </a:r>
          </a:p>
          <a:p>
            <a:r>
              <a:rPr lang="lt-LT" sz="1200" b="0" dirty="0"/>
              <a:t>COBALT </a:t>
            </a:r>
            <a:r>
              <a:rPr lang="en-GB" sz="1200" b="0" dirty="0"/>
              <a:t>Partner, </a:t>
            </a:r>
            <a:endParaRPr lang="lt-LT" sz="1200" b="0" dirty="0"/>
          </a:p>
          <a:p>
            <a:r>
              <a:rPr lang="en-GB" sz="1200" b="0" dirty="0"/>
              <a:t>Head of Bankruptcy &amp; Restructuring Practice Group</a:t>
            </a:r>
          </a:p>
          <a:p>
            <a:endParaRPr lang="lt-LT" dirty="0"/>
          </a:p>
          <a:p>
            <a:endParaRPr lang="en-GB" dirty="0"/>
          </a:p>
          <a:p>
            <a:r>
              <a:rPr lang="en-GB" sz="900" b="0" dirty="0"/>
              <a:t>7 June, 2019</a:t>
            </a:r>
          </a:p>
          <a:p>
            <a:r>
              <a:rPr lang="en-GB" sz="900" b="0" dirty="0"/>
              <a:t>Ljubljana</a:t>
            </a:r>
          </a:p>
          <a:p>
            <a:endParaRPr lang="en-US" dirty="0"/>
          </a:p>
        </p:txBody>
      </p:sp>
      <p:sp>
        <p:nvSpPr>
          <p:cNvPr id="5" name="Title 4"/>
          <p:cNvSpPr>
            <a:spLocks noGrp="1"/>
          </p:cNvSpPr>
          <p:nvPr>
            <p:ph type="title"/>
          </p:nvPr>
        </p:nvSpPr>
        <p:spPr/>
        <p:txBody>
          <a:bodyPr/>
          <a:lstStyle/>
          <a:p>
            <a:r>
              <a:rPr lang="en-GB" dirty="0"/>
              <a:t>Cross-border insolvency issues in aviation: small planet airlines case</a:t>
            </a:r>
            <a:endParaRPr lang="en-US" dirty="0"/>
          </a:p>
        </p:txBody>
      </p:sp>
    </p:spTree>
    <p:extLst>
      <p:ext uri="{BB962C8B-B14F-4D97-AF65-F5344CB8AC3E}">
        <p14:creationId xmlns:p14="http://schemas.microsoft.com/office/powerpoint/2010/main" val="272785293"/>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2556BB-2575-4DF3-8503-B4DBC8CC4E77}"/>
              </a:ext>
            </a:extLst>
          </p:cNvPr>
          <p:cNvPicPr>
            <a:picLocks noChangeAspect="1"/>
          </p:cNvPicPr>
          <p:nvPr/>
        </p:nvPicPr>
        <p:blipFill>
          <a:blip r:embed="rId2"/>
          <a:stretch>
            <a:fillRect/>
          </a:stretch>
        </p:blipFill>
        <p:spPr>
          <a:xfrm>
            <a:off x="1" y="1"/>
            <a:ext cx="9144000" cy="4624058"/>
          </a:xfrm>
          <a:prstGeom prst="rect">
            <a:avLst/>
          </a:prstGeom>
        </p:spPr>
      </p:pic>
      <p:sp>
        <p:nvSpPr>
          <p:cNvPr id="4" name="Title 3">
            <a:extLst>
              <a:ext uri="{FF2B5EF4-FFF2-40B4-BE49-F238E27FC236}">
                <a16:creationId xmlns:a16="http://schemas.microsoft.com/office/drawing/2014/main" id="{246A01BF-78FC-4F52-92C6-C8B6CE2A56C8}"/>
              </a:ext>
            </a:extLst>
          </p:cNvPr>
          <p:cNvSpPr>
            <a:spLocks noGrp="1"/>
          </p:cNvSpPr>
          <p:nvPr>
            <p:ph type="title"/>
          </p:nvPr>
        </p:nvSpPr>
        <p:spPr>
          <a:xfrm>
            <a:off x="347624" y="371021"/>
            <a:ext cx="7200923" cy="710822"/>
          </a:xfrm>
        </p:spPr>
        <p:txBody>
          <a:bodyPr/>
          <a:lstStyle/>
          <a:p>
            <a:r>
              <a:rPr lang="lv-LV"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Only sky is the limit but decisions are made in the courts...</a:t>
            </a:r>
          </a:p>
        </p:txBody>
      </p:sp>
    </p:spTree>
    <p:extLst>
      <p:ext uri="{BB962C8B-B14F-4D97-AF65-F5344CB8AC3E}">
        <p14:creationId xmlns:p14="http://schemas.microsoft.com/office/powerpoint/2010/main" val="1499558684"/>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1BD63-B68A-46C8-B838-D5A15063074A}"/>
              </a:ext>
            </a:extLst>
          </p:cNvPr>
          <p:cNvSpPr>
            <a:spLocks noGrp="1"/>
          </p:cNvSpPr>
          <p:nvPr>
            <p:ph type="title"/>
          </p:nvPr>
        </p:nvSpPr>
        <p:spPr>
          <a:xfrm>
            <a:off x="264233" y="197431"/>
            <a:ext cx="6978015" cy="606820"/>
          </a:xfrm>
        </p:spPr>
        <p:txBody>
          <a:bodyPr>
            <a:normAutofit/>
          </a:bodyPr>
          <a:lstStyle/>
          <a:p>
            <a:r>
              <a:rPr lang="en-US" sz="2700" dirty="0"/>
              <a:t>Key facts of the case</a:t>
            </a:r>
            <a:r>
              <a:rPr lang="lt-LT" sz="2700" dirty="0"/>
              <a:t>: </a:t>
            </a:r>
            <a:r>
              <a:rPr lang="en-US" sz="2520" dirty="0">
                <a:solidFill>
                  <a:srgbClr val="004899"/>
                </a:solidFill>
                <a:latin typeface="Bryant Regular Condensed" charset="0"/>
                <a:ea typeface="Bryant Regular Condensed" charset="0"/>
                <a:cs typeface="Bryant Regular Condensed" charset="0"/>
              </a:rPr>
              <a:t>Small Planet group</a:t>
            </a:r>
          </a:p>
        </p:txBody>
      </p:sp>
      <p:sp>
        <p:nvSpPr>
          <p:cNvPr id="54" name="TextBox 53">
            <a:extLst>
              <a:ext uri="{FF2B5EF4-FFF2-40B4-BE49-F238E27FC236}">
                <a16:creationId xmlns:a16="http://schemas.microsoft.com/office/drawing/2014/main" id="{760ED2A2-A0F4-4D6B-9FCD-49D9E334507E}"/>
              </a:ext>
            </a:extLst>
          </p:cNvPr>
          <p:cNvSpPr txBox="1"/>
          <p:nvPr/>
        </p:nvSpPr>
        <p:spPr>
          <a:xfrm>
            <a:off x="264233" y="3286078"/>
            <a:ext cx="1697254" cy="59093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62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Operating profit</a:t>
            </a:r>
            <a:r>
              <a:rPr kumimoji="0" lang="lt-LT" sz="162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 </a:t>
            </a:r>
            <a:r>
              <a:rPr kumimoji="0" lang="en-US" sz="162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2018 9 month, </a:t>
            </a:r>
            <a:r>
              <a:rPr kumimoji="0" lang="sk-SK" sz="162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a:t>
            </a:r>
            <a:endParaRPr kumimoji="0" lang="en-US" sz="162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endParaRPr>
          </a:p>
        </p:txBody>
      </p:sp>
      <p:sp>
        <p:nvSpPr>
          <p:cNvPr id="56" name="TextBox 55">
            <a:extLst>
              <a:ext uri="{FF2B5EF4-FFF2-40B4-BE49-F238E27FC236}">
                <a16:creationId xmlns:a16="http://schemas.microsoft.com/office/drawing/2014/main" id="{1658FA19-B91D-4FDB-B41C-B7624B19CEE4}"/>
              </a:ext>
            </a:extLst>
          </p:cNvPr>
          <p:cNvSpPr txBox="1"/>
          <p:nvPr/>
        </p:nvSpPr>
        <p:spPr>
          <a:xfrm>
            <a:off x="4832040" y="3277505"/>
            <a:ext cx="1197033" cy="59093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3240" b="0" i="0" u="none" strike="noStrike" kern="1200" cap="none" spc="0" normalizeH="0" baseline="0" noProof="0" dirty="0">
                <a:ln>
                  <a:noFill/>
                </a:ln>
                <a:solidFill>
                  <a:srgbClr val="FFFFFF"/>
                </a:solidFill>
                <a:effectLst/>
                <a:uLnTx/>
                <a:uFillTx/>
                <a:latin typeface="Bryant Regular Condensed" charset="0"/>
                <a:ea typeface="Bryant Regular Condensed" charset="0"/>
                <a:cs typeface="Bryant Regular Condensed" charset="0"/>
              </a:rPr>
              <a:t>-</a:t>
            </a:r>
            <a:r>
              <a:rPr kumimoji="0" lang="en-US" sz="3240" b="0" i="0" u="none" strike="noStrike" kern="1200" cap="none" spc="0" normalizeH="0" baseline="0" noProof="0" dirty="0">
                <a:ln>
                  <a:noFill/>
                </a:ln>
                <a:solidFill>
                  <a:srgbClr val="004899"/>
                </a:solidFill>
                <a:effectLst/>
                <a:uLnTx/>
                <a:uFillTx/>
                <a:latin typeface="Bryant Regular Condensed" charset="0"/>
                <a:ea typeface="Bryant Regular Condensed" charset="0"/>
                <a:cs typeface="Bryant Regular Condensed" charset="0"/>
              </a:rPr>
              <a:t>28m</a:t>
            </a:r>
          </a:p>
        </p:txBody>
      </p:sp>
      <p:sp>
        <p:nvSpPr>
          <p:cNvPr id="58" name="TextBox 57">
            <a:extLst>
              <a:ext uri="{FF2B5EF4-FFF2-40B4-BE49-F238E27FC236}">
                <a16:creationId xmlns:a16="http://schemas.microsoft.com/office/drawing/2014/main" id="{E310EEFC-C51A-4574-BD1B-1C9844BC22DE}"/>
              </a:ext>
            </a:extLst>
          </p:cNvPr>
          <p:cNvSpPr txBox="1"/>
          <p:nvPr/>
        </p:nvSpPr>
        <p:spPr>
          <a:xfrm>
            <a:off x="3640173" y="3277505"/>
            <a:ext cx="1173365" cy="59093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3240" b="0" i="0" u="none" strike="noStrike" kern="1200" cap="none" spc="0" normalizeH="0" baseline="0" noProof="0" dirty="0">
                <a:ln>
                  <a:noFill/>
                </a:ln>
                <a:solidFill>
                  <a:srgbClr val="004899"/>
                </a:solidFill>
                <a:effectLst/>
                <a:uLnTx/>
                <a:uFillTx/>
                <a:latin typeface="Bryant Regular Condensed" charset="0"/>
                <a:ea typeface="Bryant Regular Condensed" charset="0"/>
                <a:cs typeface="Bryant Regular Condensed" charset="0"/>
              </a:rPr>
              <a:t>-6m</a:t>
            </a:r>
          </a:p>
        </p:txBody>
      </p:sp>
      <p:sp>
        <p:nvSpPr>
          <p:cNvPr id="59" name="TextBox 58">
            <a:extLst>
              <a:ext uri="{FF2B5EF4-FFF2-40B4-BE49-F238E27FC236}">
                <a16:creationId xmlns:a16="http://schemas.microsoft.com/office/drawing/2014/main" id="{1F3D6020-225B-4D29-BCCD-AC3D11380000}"/>
              </a:ext>
            </a:extLst>
          </p:cNvPr>
          <p:cNvSpPr txBox="1"/>
          <p:nvPr/>
        </p:nvSpPr>
        <p:spPr>
          <a:xfrm>
            <a:off x="2416259" y="3286078"/>
            <a:ext cx="790897" cy="59093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3240" b="0" i="0" u="none" strike="noStrike" kern="1200" cap="none" spc="0" normalizeH="0" baseline="0" noProof="0" dirty="0">
                <a:ln>
                  <a:noFill/>
                </a:ln>
                <a:solidFill>
                  <a:srgbClr val="004899"/>
                </a:solidFill>
                <a:effectLst/>
                <a:uLnTx/>
                <a:uFillTx/>
                <a:latin typeface="Bryant Regular Condensed" charset="0"/>
                <a:ea typeface="Bryant Regular Condensed" charset="0"/>
                <a:cs typeface="Bryant Regular Condensed" charset="0"/>
              </a:rPr>
              <a:t>3m</a:t>
            </a:r>
          </a:p>
        </p:txBody>
      </p:sp>
      <p:sp>
        <p:nvSpPr>
          <p:cNvPr id="60" name="TextBox 59">
            <a:extLst>
              <a:ext uri="{FF2B5EF4-FFF2-40B4-BE49-F238E27FC236}">
                <a16:creationId xmlns:a16="http://schemas.microsoft.com/office/drawing/2014/main" id="{FE2D350B-D718-44F5-9DAC-0DF745915B6D}"/>
              </a:ext>
            </a:extLst>
          </p:cNvPr>
          <p:cNvSpPr txBox="1"/>
          <p:nvPr/>
        </p:nvSpPr>
        <p:spPr>
          <a:xfrm>
            <a:off x="291110" y="4024044"/>
            <a:ext cx="1813821" cy="32316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srgbClr val="004899"/>
                </a:solidFill>
                <a:effectLst/>
                <a:uLnTx/>
                <a:uFillTx/>
                <a:latin typeface="Arial" panose="020B0604020202020204"/>
                <a:ea typeface="+mn-ea"/>
                <a:cs typeface="+mn-cs"/>
              </a:rPr>
              <a:t>Restructuring</a:t>
            </a:r>
            <a:r>
              <a:rPr kumimoji="0" lang="lt-LT" sz="150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a:t>
            </a:r>
            <a:endParaRPr kumimoji="0" lang="en-US" sz="150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endParaRPr>
          </a:p>
        </p:txBody>
      </p:sp>
      <p:pic>
        <p:nvPicPr>
          <p:cNvPr id="62" name="Picture 10" descr="Image result for green check mark">
            <a:extLst>
              <a:ext uri="{FF2B5EF4-FFF2-40B4-BE49-F238E27FC236}">
                <a16:creationId xmlns:a16="http://schemas.microsoft.com/office/drawing/2014/main" id="{60C123BF-41A2-49A3-BED5-E3A0628C4636}"/>
              </a:ext>
            </a:extLst>
          </p:cNvPr>
          <p:cNvPicPr>
            <a:picLocks noChangeAspect="1" noChangeArrowheads="1"/>
          </p:cNvPicPr>
          <p:nvPr/>
        </p:nvPicPr>
        <p:blipFill rotWithShape="1">
          <a:blip r:embed="rId3" cstate="print">
            <a:clrChange>
              <a:clrFrom>
                <a:srgbClr val="FFFFFF"/>
              </a:clrFrom>
              <a:clrTo>
                <a:srgbClr val="FFFFFF">
                  <a:alpha val="0"/>
                </a:srgbClr>
              </a:clrTo>
            </a:clrChange>
            <a:alphaModFix/>
            <a:extLst>
              <a:ext uri="{28A0092B-C50C-407E-A947-70E740481C1C}">
                <a14:useLocalDpi xmlns:a14="http://schemas.microsoft.com/office/drawing/2010/main" val="0"/>
              </a:ext>
            </a:extLst>
          </a:blip>
          <a:srcRect l="9950" t="10188" r="4299" b="22186"/>
          <a:stretch/>
        </p:blipFill>
        <p:spPr bwMode="auto">
          <a:xfrm>
            <a:off x="5136017" y="4015472"/>
            <a:ext cx="572171" cy="487329"/>
          </a:xfrm>
          <a:prstGeom prst="rect">
            <a:avLst/>
          </a:prstGeom>
          <a:noFill/>
          <a:extLst>
            <a:ext uri="{909E8E84-426E-40DD-AFC4-6F175D3DCCD1}">
              <a14:hiddenFill xmlns:a14="http://schemas.microsoft.com/office/drawing/2010/main">
                <a:solidFill>
                  <a:srgbClr val="FFFFFF"/>
                </a:solidFill>
              </a14:hiddenFill>
            </a:ext>
          </a:extLst>
        </p:spPr>
      </p:pic>
      <p:sp>
        <p:nvSpPr>
          <p:cNvPr id="64" name="Rectangle 63">
            <a:extLst>
              <a:ext uri="{FF2B5EF4-FFF2-40B4-BE49-F238E27FC236}">
                <a16:creationId xmlns:a16="http://schemas.microsoft.com/office/drawing/2014/main" id="{54554707-1963-4F84-AF39-6E5026F852AA}"/>
              </a:ext>
            </a:extLst>
          </p:cNvPr>
          <p:cNvSpPr/>
          <p:nvPr/>
        </p:nvSpPr>
        <p:spPr>
          <a:xfrm>
            <a:off x="6563845" y="3153202"/>
            <a:ext cx="2462873" cy="16719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0020" marR="0" lvl="0" indent="-160020" algn="l" defTabSz="685800" rtl="0" eaLnBrk="1" fontAlgn="auto" latinLnBrk="0" hangingPunct="1">
              <a:lnSpc>
                <a:spcPct val="100000"/>
              </a:lnSpc>
              <a:spcBef>
                <a:spcPts val="0"/>
              </a:spcBef>
              <a:spcAft>
                <a:spcPts val="0"/>
              </a:spcAft>
              <a:buClrTx/>
              <a:buSzTx/>
              <a:buFontTx/>
              <a:buChar char="-"/>
              <a:tabLst/>
              <a:defRPr/>
            </a:pPr>
            <a:r>
              <a:rPr kumimoji="0" lang="en-US"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400 </a:t>
            </a:r>
            <a:r>
              <a:rPr kumimoji="0" lang="en-US" sz="1440" b="0" i="0" u="none" strike="noStrike" kern="1200" cap="none" spc="0" normalizeH="0" baseline="0" noProof="0" dirty="0" err="1">
                <a:ln>
                  <a:noFill/>
                </a:ln>
                <a:solidFill>
                  <a:srgbClr val="004899"/>
                </a:solidFill>
                <a:effectLst/>
                <a:uLnTx/>
                <a:uFillTx/>
                <a:latin typeface="Arial" panose="020B0604020202020204"/>
                <a:ea typeface="Bryant Regular Condensed" charset="0"/>
                <a:cs typeface="Bryant Regular Condensed" charset="0"/>
              </a:rPr>
              <a:t>mln</a:t>
            </a:r>
            <a:r>
              <a:rPr kumimoji="0" lang="en-US"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 turnover</a:t>
            </a:r>
          </a:p>
          <a:p>
            <a:pPr marL="160020" marR="0" lvl="0" indent="-160020" algn="l" defTabSz="685800" rtl="0" eaLnBrk="1" fontAlgn="auto" latinLnBrk="0" hangingPunct="1">
              <a:lnSpc>
                <a:spcPct val="100000"/>
              </a:lnSpc>
              <a:spcBef>
                <a:spcPts val="0"/>
              </a:spcBef>
              <a:spcAft>
                <a:spcPts val="0"/>
              </a:spcAft>
              <a:buClrTx/>
              <a:buSzTx/>
              <a:buFontTx/>
              <a:buChar char="-"/>
              <a:tabLst/>
              <a:defRPr/>
            </a:pPr>
            <a:r>
              <a:rPr kumimoji="0" lang="en-US"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Over 1000 employees</a:t>
            </a:r>
            <a:endParaRPr kumimoji="0" lang="lt-LT"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endParaRPr>
          </a:p>
          <a:p>
            <a:pPr marL="160020" marR="0" lvl="0" indent="-160020" algn="l" defTabSz="685800" rtl="0" eaLnBrk="1" fontAlgn="auto" latinLnBrk="0" hangingPunct="1">
              <a:lnSpc>
                <a:spcPct val="100000"/>
              </a:lnSpc>
              <a:spcBef>
                <a:spcPts val="0"/>
              </a:spcBef>
              <a:spcAft>
                <a:spcPts val="0"/>
              </a:spcAft>
              <a:buClrTx/>
              <a:buSzTx/>
              <a:buFontTx/>
              <a:buChar char="-"/>
              <a:tabLst/>
              <a:defRPr/>
            </a:pPr>
            <a:r>
              <a:rPr kumimoji="0" lang="en-US"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2017 year</a:t>
            </a:r>
            <a:r>
              <a:rPr kumimoji="0" lang="lt-LT"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 </a:t>
            </a:r>
            <a:r>
              <a:rPr kumimoji="0" lang="en-US"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operating profit</a:t>
            </a:r>
            <a:r>
              <a:rPr kumimoji="0" lang="lt-LT"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 </a:t>
            </a:r>
            <a:r>
              <a:rPr kumimoji="0" lang="en-US"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over</a:t>
            </a:r>
            <a:r>
              <a:rPr kumimoji="0" lang="lt-LT"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 </a:t>
            </a:r>
            <a:r>
              <a:rPr kumimoji="0" lang="en-US" sz="1440" b="0" i="0" u="none" strike="noStrike" kern="1200" cap="none" spc="0" normalizeH="0" baseline="0" noProof="0" dirty="0">
                <a:ln>
                  <a:noFill/>
                </a:ln>
                <a:solidFill>
                  <a:srgbClr val="004899"/>
                </a:solidFill>
                <a:effectLst/>
                <a:uLnTx/>
                <a:uFillTx/>
                <a:latin typeface="Arial" panose="020B0604020202020204"/>
                <a:ea typeface="Bryant Regular Condensed" charset="0"/>
                <a:cs typeface="Bryant Regular Condensed" charset="0"/>
              </a:rPr>
              <a:t>10 mln.</a:t>
            </a:r>
          </a:p>
        </p:txBody>
      </p:sp>
      <p:pic>
        <p:nvPicPr>
          <p:cNvPr id="66" name="Picture 10" descr="Image result for green check mark">
            <a:extLst>
              <a:ext uri="{FF2B5EF4-FFF2-40B4-BE49-F238E27FC236}">
                <a16:creationId xmlns:a16="http://schemas.microsoft.com/office/drawing/2014/main" id="{60C123BF-41A2-49A3-BED5-E3A0628C4636}"/>
              </a:ext>
            </a:extLst>
          </p:cNvPr>
          <p:cNvPicPr>
            <a:picLocks noChangeAspect="1" noChangeArrowheads="1"/>
          </p:cNvPicPr>
          <p:nvPr/>
        </p:nvPicPr>
        <p:blipFill rotWithShape="1">
          <a:blip r:embed="rId3" cstate="print">
            <a:clrChange>
              <a:clrFrom>
                <a:srgbClr val="FFFFFF"/>
              </a:clrFrom>
              <a:clrTo>
                <a:srgbClr val="FFFFFF">
                  <a:alpha val="0"/>
                </a:srgbClr>
              </a:clrTo>
            </a:clrChange>
            <a:alphaModFix/>
            <a:extLst>
              <a:ext uri="{28A0092B-C50C-407E-A947-70E740481C1C}">
                <a14:useLocalDpi xmlns:a14="http://schemas.microsoft.com/office/drawing/2010/main" val="0"/>
              </a:ext>
            </a:extLst>
          </a:blip>
          <a:srcRect l="9950" t="10188" r="4299" b="22186"/>
          <a:stretch/>
        </p:blipFill>
        <p:spPr bwMode="auto">
          <a:xfrm>
            <a:off x="3855238" y="4024044"/>
            <a:ext cx="572171" cy="487329"/>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descr="Image result for cambodia flag">
            <a:extLst>
              <a:ext uri="{FF2B5EF4-FFF2-40B4-BE49-F238E27FC236}">
                <a16:creationId xmlns:a16="http://schemas.microsoft.com/office/drawing/2014/main" id="{99D0CC73-08FF-4E09-8A1E-8D8183A4BDF4}"/>
              </a:ext>
            </a:extLst>
          </p:cNvPr>
          <p:cNvPicPr>
            <a:picLocks noGrp="1" noChangeAspect="1" noChangeArrowheads="1"/>
          </p:cNvPicPr>
          <p:nvPr>
            <p:ph idx="1"/>
          </p:nvPr>
        </p:nvPicPr>
        <p:blipFill rotWithShape="1">
          <a:blip r:embed="rId4" cstate="print">
            <a:alphaModFix/>
            <a:extLst>
              <a:ext uri="{BEBA8EAE-BF5A-486C-A8C5-ECC9F3942E4B}">
                <a14:imgProps xmlns:a14="http://schemas.microsoft.com/office/drawing/2010/main">
                  <a14:imgLayer r:embed="rId5">
                    <a14:imgEffect>
                      <a14:colorTemperature colorTemp="7110"/>
                    </a14:imgEffect>
                    <a14:imgEffect>
                      <a14:saturation sat="6000"/>
                    </a14:imgEffect>
                  </a14:imgLayer>
                </a14:imgProps>
              </a:ext>
              <a:ext uri="{28A0092B-C50C-407E-A947-70E740481C1C}">
                <a14:useLocalDpi xmlns:a14="http://schemas.microsoft.com/office/drawing/2010/main" val="0"/>
              </a:ext>
            </a:extLst>
          </a:blip>
          <a:srcRect l="20850" r="20850"/>
          <a:stretch/>
        </p:blipFill>
        <p:spPr bwMode="auto">
          <a:xfrm>
            <a:off x="6260251" y="2088971"/>
            <a:ext cx="941936" cy="941936"/>
          </a:xfrm>
          <a:prstGeom prst="ellipse">
            <a:avLst/>
          </a:prstGeom>
          <a:solidFill>
            <a:schemeClr val="tx1">
              <a:lumMod val="50000"/>
              <a:lumOff val="50000"/>
            </a:schemeClr>
          </a:solidFill>
        </p:spPr>
      </p:pic>
      <p:pic>
        <p:nvPicPr>
          <p:cNvPr id="33" name="Picture 32" descr="Image result for germany flag">
            <a:extLst>
              <a:ext uri="{FF2B5EF4-FFF2-40B4-BE49-F238E27FC236}">
                <a16:creationId xmlns:a16="http://schemas.microsoft.com/office/drawing/2014/main" id="{A0D5D816-01BE-455A-80E8-10D4312194A4}"/>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7619" r="17619"/>
          <a:stretch/>
        </p:blipFill>
        <p:spPr bwMode="auto">
          <a:xfrm>
            <a:off x="4948885" y="2094079"/>
            <a:ext cx="931721" cy="931721"/>
          </a:xfrm>
          <a:prstGeom prst="ellipse">
            <a:avLst/>
          </a:prstGeom>
          <a:noFill/>
          <a:extLst>
            <a:ext uri="{909E8E84-426E-40DD-AFC4-6F175D3DCCD1}">
              <a14:hiddenFill xmlns:a14="http://schemas.microsoft.com/office/drawing/2010/main">
                <a:solidFill>
                  <a:srgbClr val="FFFFFF"/>
                </a:solidFill>
              </a14:hiddenFill>
            </a:ext>
          </a:extLst>
        </p:spPr>
      </p:pic>
      <p:pic>
        <p:nvPicPr>
          <p:cNvPr id="34" name="Picture 6" descr="Image result for poland flag">
            <a:extLst>
              <a:ext uri="{FF2B5EF4-FFF2-40B4-BE49-F238E27FC236}">
                <a16:creationId xmlns:a16="http://schemas.microsoft.com/office/drawing/2014/main" id="{3A17086A-B686-4CA1-AEB7-B926B5BDFDC0}"/>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7619" r="17619"/>
          <a:stretch/>
        </p:blipFill>
        <p:spPr bwMode="auto">
          <a:xfrm>
            <a:off x="3654033" y="2102336"/>
            <a:ext cx="915206" cy="915206"/>
          </a:xfrm>
          <a:prstGeom prst="ellipse">
            <a:avLst/>
          </a:prstGeom>
          <a:noFill/>
          <a:extLst>
            <a:ext uri="{909E8E84-426E-40DD-AFC4-6F175D3DCCD1}">
              <a14:hiddenFill xmlns:a14="http://schemas.microsoft.com/office/drawing/2010/main">
                <a:solidFill>
                  <a:srgbClr val="FFFFFF"/>
                </a:solidFill>
              </a14:hiddenFill>
            </a:ext>
          </a:extLst>
        </p:spPr>
      </p:pic>
      <p:pic>
        <p:nvPicPr>
          <p:cNvPr id="36" name="Picture 8" descr="Image result for lithuanian flag flagsonline">
            <a:extLst>
              <a:ext uri="{FF2B5EF4-FFF2-40B4-BE49-F238E27FC236}">
                <a16:creationId xmlns:a16="http://schemas.microsoft.com/office/drawing/2014/main" id="{77CA83FA-5368-49DD-B70A-798DC4F675A9}"/>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6927" r="20853" b="3926"/>
          <a:stretch/>
        </p:blipFill>
        <p:spPr bwMode="auto">
          <a:xfrm>
            <a:off x="2359181" y="2102336"/>
            <a:ext cx="915206" cy="915206"/>
          </a:xfrm>
          <a:prstGeom prst="ellipse">
            <a:avLst/>
          </a:prstGeom>
          <a:noFill/>
          <a:extLst>
            <a:ext uri="{909E8E84-426E-40DD-AFC4-6F175D3DCCD1}">
              <a14:hiddenFill xmlns:a14="http://schemas.microsoft.com/office/drawing/2010/main">
                <a:solidFill>
                  <a:srgbClr val="FFFFFF"/>
                </a:solidFill>
              </a14:hiddenFill>
            </a:ext>
          </a:extLst>
        </p:spPr>
      </p:pic>
      <p:grpSp>
        <p:nvGrpSpPr>
          <p:cNvPr id="30" name="Group 29"/>
          <p:cNvGrpSpPr/>
          <p:nvPr/>
        </p:nvGrpSpPr>
        <p:grpSpPr>
          <a:xfrm>
            <a:off x="2574823" y="4053469"/>
            <a:ext cx="445850" cy="445850"/>
            <a:chOff x="2276274" y="4616678"/>
            <a:chExt cx="574535" cy="574535"/>
          </a:xfrm>
        </p:grpSpPr>
        <p:sp>
          <p:nvSpPr>
            <p:cNvPr id="5" name="Rectangle 4"/>
            <p:cNvSpPr/>
            <p:nvPr/>
          </p:nvSpPr>
          <p:spPr>
            <a:xfrm rot="2704466">
              <a:off x="2272738" y="4842746"/>
              <a:ext cx="574535" cy="1224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62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1" name="Rectangle 40"/>
            <p:cNvSpPr/>
            <p:nvPr/>
          </p:nvSpPr>
          <p:spPr>
            <a:xfrm rot="8104466">
              <a:off x="2276274" y="4846282"/>
              <a:ext cx="574535" cy="122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62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9" name="Group 28"/>
          <p:cNvGrpSpPr/>
          <p:nvPr/>
        </p:nvGrpSpPr>
        <p:grpSpPr>
          <a:xfrm>
            <a:off x="2816784" y="1703575"/>
            <a:ext cx="3914435" cy="398759"/>
            <a:chOff x="2621760" y="1892861"/>
            <a:chExt cx="4349372" cy="443066"/>
          </a:xfrm>
        </p:grpSpPr>
        <p:cxnSp>
          <p:nvCxnSpPr>
            <p:cNvPr id="46" name="Connector: Elbow 62">
              <a:extLst>
                <a:ext uri="{FF2B5EF4-FFF2-40B4-BE49-F238E27FC236}">
                  <a16:creationId xmlns:a16="http://schemas.microsoft.com/office/drawing/2014/main" id="{0C7ED14E-7F9F-4AEB-B4CB-5C3C94727C0B}"/>
                </a:ext>
              </a:extLst>
            </p:cNvPr>
            <p:cNvCxnSpPr>
              <a:endCxn id="36" idx="0"/>
            </p:cNvCxnSpPr>
            <p:nvPr/>
          </p:nvCxnSpPr>
          <p:spPr>
            <a:xfrm rot="10800000" flipV="1">
              <a:off x="2621760" y="2073563"/>
              <a:ext cx="2140740" cy="262364"/>
            </a:xfrm>
            <a:prstGeom prst="bentConnector2">
              <a:avLst/>
            </a:prstGeom>
            <a:ln/>
          </p:spPr>
          <p:style>
            <a:lnRef idx="1">
              <a:schemeClr val="dk1"/>
            </a:lnRef>
            <a:fillRef idx="0">
              <a:schemeClr val="dk1"/>
            </a:fillRef>
            <a:effectRef idx="0">
              <a:schemeClr val="dk1"/>
            </a:effectRef>
            <a:fontRef idx="minor">
              <a:schemeClr val="tx1"/>
            </a:fontRef>
          </p:style>
        </p:cxnSp>
        <p:cxnSp>
          <p:nvCxnSpPr>
            <p:cNvPr id="55" name="Connector: Elbow 62">
              <a:extLst>
                <a:ext uri="{FF2B5EF4-FFF2-40B4-BE49-F238E27FC236}">
                  <a16:creationId xmlns:a16="http://schemas.microsoft.com/office/drawing/2014/main" id="{0C7ED14E-7F9F-4AEB-B4CB-5C3C94727C0B}"/>
                </a:ext>
              </a:extLst>
            </p:cNvPr>
            <p:cNvCxnSpPr>
              <a:endCxn id="32" idx="0"/>
            </p:cNvCxnSpPr>
            <p:nvPr/>
          </p:nvCxnSpPr>
          <p:spPr>
            <a:xfrm>
              <a:off x="4750279" y="2076091"/>
              <a:ext cx="2220853" cy="244988"/>
            </a:xfrm>
            <a:prstGeom prst="bentConnector2">
              <a:avLst/>
            </a:prstGeom>
            <a:ln/>
          </p:spPr>
          <p:style>
            <a:lnRef idx="1">
              <a:schemeClr val="dk1"/>
            </a:lnRef>
            <a:fillRef idx="0">
              <a:schemeClr val="dk1"/>
            </a:fillRef>
            <a:effectRef idx="0">
              <a:schemeClr val="dk1"/>
            </a:effectRef>
            <a:fontRef idx="minor">
              <a:schemeClr val="tx1"/>
            </a:fontRef>
          </p:style>
        </p:cxnSp>
        <p:cxnSp>
          <p:nvCxnSpPr>
            <p:cNvPr id="57" name="Connector: Elbow 62">
              <a:extLst>
                <a:ext uri="{FF2B5EF4-FFF2-40B4-BE49-F238E27FC236}">
                  <a16:creationId xmlns:a16="http://schemas.microsoft.com/office/drawing/2014/main" id="{0C7ED14E-7F9F-4AEB-B4CB-5C3C94727C0B}"/>
                </a:ext>
              </a:extLst>
            </p:cNvPr>
            <p:cNvCxnSpPr/>
            <p:nvPr/>
          </p:nvCxnSpPr>
          <p:spPr>
            <a:xfrm rot="16200000" flipH="1">
              <a:off x="5384354" y="2198693"/>
              <a:ext cx="240961" cy="3"/>
            </a:xfrm>
            <a:prstGeom prst="bentConnector3">
              <a:avLst>
                <a:gd name="adj1" fmla="val 50000"/>
              </a:avLst>
            </a:prstGeom>
            <a:ln/>
          </p:spPr>
          <p:style>
            <a:lnRef idx="1">
              <a:schemeClr val="dk1"/>
            </a:lnRef>
            <a:fillRef idx="0">
              <a:schemeClr val="dk1"/>
            </a:fillRef>
            <a:effectRef idx="0">
              <a:schemeClr val="dk1"/>
            </a:effectRef>
            <a:fontRef idx="minor">
              <a:schemeClr val="tx1"/>
            </a:fontRef>
          </p:style>
        </p:cxnSp>
        <p:cxnSp>
          <p:nvCxnSpPr>
            <p:cNvPr id="61" name="Connector: Elbow 62">
              <a:extLst>
                <a:ext uri="{FF2B5EF4-FFF2-40B4-BE49-F238E27FC236}">
                  <a16:creationId xmlns:a16="http://schemas.microsoft.com/office/drawing/2014/main" id="{0C7ED14E-7F9F-4AEB-B4CB-5C3C94727C0B}"/>
                </a:ext>
              </a:extLst>
            </p:cNvPr>
            <p:cNvCxnSpPr/>
            <p:nvPr/>
          </p:nvCxnSpPr>
          <p:spPr>
            <a:xfrm rot="16200000" flipH="1">
              <a:off x="3952062" y="2198695"/>
              <a:ext cx="240961" cy="3"/>
            </a:xfrm>
            <a:prstGeom prst="bentConnector3">
              <a:avLst>
                <a:gd name="adj1" fmla="val 50000"/>
              </a:avLst>
            </a:prstGeom>
            <a:ln/>
          </p:spPr>
          <p:style>
            <a:lnRef idx="1">
              <a:schemeClr val="dk1"/>
            </a:lnRef>
            <a:fillRef idx="0">
              <a:schemeClr val="dk1"/>
            </a:fillRef>
            <a:effectRef idx="0">
              <a:schemeClr val="dk1"/>
            </a:effectRef>
            <a:fontRef idx="minor">
              <a:schemeClr val="tx1"/>
            </a:fontRef>
          </p:style>
        </p:cxnSp>
        <p:cxnSp>
          <p:nvCxnSpPr>
            <p:cNvPr id="68" name="Connector: Elbow 62">
              <a:extLst>
                <a:ext uri="{FF2B5EF4-FFF2-40B4-BE49-F238E27FC236}">
                  <a16:creationId xmlns:a16="http://schemas.microsoft.com/office/drawing/2014/main" id="{0C7ED14E-7F9F-4AEB-B4CB-5C3C94727C0B}"/>
                </a:ext>
              </a:extLst>
            </p:cNvPr>
            <p:cNvCxnSpPr/>
            <p:nvPr/>
          </p:nvCxnSpPr>
          <p:spPr>
            <a:xfrm rot="16200000" flipH="1">
              <a:off x="4653407" y="1984346"/>
              <a:ext cx="183073" cy="103"/>
            </a:xfrm>
            <a:prstGeom prst="bentConnector3">
              <a:avLst>
                <a:gd name="adj1" fmla="val 50000"/>
              </a:avLst>
            </a:prstGeom>
            <a:ln/>
          </p:spPr>
          <p:style>
            <a:lnRef idx="1">
              <a:schemeClr val="dk1"/>
            </a:lnRef>
            <a:fillRef idx="0">
              <a:schemeClr val="dk1"/>
            </a:fillRef>
            <a:effectRef idx="0">
              <a:schemeClr val="dk1"/>
            </a:effectRef>
            <a:fontRef idx="minor">
              <a:schemeClr val="tx1"/>
            </a:fontRef>
          </p:style>
        </p:cxnSp>
      </p:grpSp>
      <p:grpSp>
        <p:nvGrpSpPr>
          <p:cNvPr id="48" name="Group 47"/>
          <p:cNvGrpSpPr/>
          <p:nvPr/>
        </p:nvGrpSpPr>
        <p:grpSpPr>
          <a:xfrm>
            <a:off x="4271810" y="732680"/>
            <a:ext cx="915206" cy="970016"/>
            <a:chOff x="4244206" y="796836"/>
            <a:chExt cx="1016895" cy="1077795"/>
          </a:xfrm>
        </p:grpSpPr>
        <p:pic>
          <p:nvPicPr>
            <p:cNvPr id="37" name="Picture 8" descr="Image result for lithuanian flag flagsonline">
              <a:extLst>
                <a:ext uri="{FF2B5EF4-FFF2-40B4-BE49-F238E27FC236}">
                  <a16:creationId xmlns:a16="http://schemas.microsoft.com/office/drawing/2014/main" id="{77CA83FA-5368-49DD-B70A-798DC4F675A9}"/>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7343" r="18910" b="1567"/>
            <a:stretch/>
          </p:blipFill>
          <p:spPr bwMode="auto">
            <a:xfrm>
              <a:off x="4244206" y="857736"/>
              <a:ext cx="1016895" cy="1016895"/>
            </a:xfrm>
            <a:prstGeom prst="ellipse">
              <a:avLst/>
            </a:prstGeom>
            <a:noFill/>
            <a:extLst>
              <a:ext uri="{909E8E84-426E-40DD-AFC4-6F175D3DCCD1}">
                <a14:hiddenFill xmlns:a14="http://schemas.microsoft.com/office/drawing/2010/main">
                  <a:solidFill>
                    <a:srgbClr val="FFFFFF"/>
                  </a:solidFill>
                </a14:hiddenFill>
              </a:ext>
            </a:extLst>
          </p:spPr>
        </p:pic>
        <p:pic>
          <p:nvPicPr>
            <p:cNvPr id="77" name="Picture 76"/>
            <p:cNvPicPr>
              <a:picLocks noChangeAspect="1"/>
            </p:cNvPicPr>
            <p:nvPr/>
          </p:nvPicPr>
          <p:blipFill>
            <a:blip r:embed="rId9"/>
            <a:stretch>
              <a:fillRect/>
            </a:stretch>
          </p:blipFill>
          <p:spPr>
            <a:xfrm>
              <a:off x="4881488" y="796836"/>
              <a:ext cx="245333" cy="246861"/>
            </a:xfrm>
            <a:prstGeom prst="rect">
              <a:avLst/>
            </a:prstGeom>
            <a:effectLst>
              <a:outerShdw blurRad="76200" dist="38100" dir="5040000" sy="23000" kx="-1200000" algn="bl" rotWithShape="0">
                <a:prstClr val="black">
                  <a:alpha val="36000"/>
                </a:prstClr>
              </a:outerShdw>
            </a:effectLst>
          </p:spPr>
        </p:pic>
      </p:grpSp>
    </p:spTree>
    <p:extLst>
      <p:ext uri="{BB962C8B-B14F-4D97-AF65-F5344CB8AC3E}">
        <p14:creationId xmlns:p14="http://schemas.microsoft.com/office/powerpoint/2010/main" val="820940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considerations of the case</a:t>
            </a:r>
          </a:p>
        </p:txBody>
      </p:sp>
      <p:sp>
        <p:nvSpPr>
          <p:cNvPr id="4" name="Text Placeholder 3"/>
          <p:cNvSpPr>
            <a:spLocks noGrp="1"/>
          </p:cNvSpPr>
          <p:nvPr>
            <p:ph type="body" sz="quarter" idx="12"/>
          </p:nvPr>
        </p:nvSpPr>
        <p:spPr>
          <a:xfrm>
            <a:off x="675001" y="1310926"/>
            <a:ext cx="3644999" cy="3306074"/>
          </a:xfrm>
        </p:spPr>
        <p:txBody>
          <a:bodyPr/>
          <a:lstStyle/>
          <a:p>
            <a:pPr marL="214313" indent="-214313">
              <a:buFont typeface="Arial" panose="020B0604020202020204" pitchFamily="34" charset="0"/>
              <a:buChar char="•"/>
            </a:pPr>
            <a:r>
              <a:rPr lang="en-US" dirty="0"/>
              <a:t>Fast decision making process is crucial</a:t>
            </a:r>
          </a:p>
          <a:p>
            <a:pPr marL="214313" indent="-214313">
              <a:buFont typeface="Arial" panose="020B0604020202020204" pitchFamily="34" charset="0"/>
              <a:buChar char="•"/>
            </a:pPr>
            <a:r>
              <a:rPr lang="en-US" dirty="0"/>
              <a:t>Confidentiality should be an essential element</a:t>
            </a:r>
          </a:p>
          <a:p>
            <a:pPr marL="214313" indent="-214313">
              <a:buFont typeface="Arial" panose="020B0604020202020204" pitchFamily="34" charset="0"/>
              <a:buChar char="•"/>
            </a:pPr>
            <a:r>
              <a:rPr lang="en-US" dirty="0"/>
              <a:t>Variety of temporary restriction measures should be available for the courts</a:t>
            </a:r>
          </a:p>
          <a:p>
            <a:pPr marL="214313" indent="-214313">
              <a:buFont typeface="Arial" panose="020B0604020202020204" pitchFamily="34" charset="0"/>
              <a:buChar char="•"/>
            </a:pPr>
            <a:r>
              <a:rPr lang="en-US" dirty="0"/>
              <a:t>Interaction with Public Law regulations should be considered</a:t>
            </a:r>
          </a:p>
          <a:p>
            <a:endParaRPr lang="en-US" dirty="0"/>
          </a:p>
        </p:txBody>
      </p:sp>
      <p:pic>
        <p:nvPicPr>
          <p:cNvPr id="9" name="Picture Placeholder 8"/>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2158" r="22158"/>
          <a:stretch>
            <a:fillRect/>
          </a:stretch>
        </p:blipFill>
        <p:spPr/>
      </p:pic>
    </p:spTree>
    <p:extLst>
      <p:ext uri="{BB962C8B-B14F-4D97-AF65-F5344CB8AC3E}">
        <p14:creationId xmlns:p14="http://schemas.microsoft.com/office/powerpoint/2010/main" val="598816444"/>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E022BA0-79C4-4E4B-8EF8-3D3DBFDB0C48}"/>
              </a:ext>
            </a:extLst>
          </p:cNvPr>
          <p:cNvSpPr>
            <a:spLocks noGrp="1"/>
          </p:cNvSpPr>
          <p:nvPr>
            <p:ph idx="1"/>
          </p:nvPr>
        </p:nvSpPr>
        <p:spPr/>
        <p:txBody>
          <a:bodyPr/>
          <a:lstStyle/>
          <a:p>
            <a:r>
              <a:rPr lang="en-US" b="1" dirty="0"/>
              <a:t>Decision regarding the restructuring of local SPA company was issued:</a:t>
            </a:r>
          </a:p>
          <a:p>
            <a:pPr marL="0" indent="0">
              <a:buNone/>
            </a:pPr>
            <a:r>
              <a:rPr lang="en-US" dirty="0"/>
              <a:t>	- in Germany within a few hours (the same day)</a:t>
            </a:r>
          </a:p>
          <a:p>
            <a:pPr marL="0" indent="0">
              <a:buNone/>
            </a:pPr>
            <a:r>
              <a:rPr lang="en-US" dirty="0"/>
              <a:t>	- in Poland within a week</a:t>
            </a:r>
          </a:p>
          <a:p>
            <a:pPr marL="0" indent="0">
              <a:buNone/>
            </a:pPr>
            <a:r>
              <a:rPr lang="en-US" dirty="0"/>
              <a:t>	- in Lithuania it took a month!</a:t>
            </a:r>
          </a:p>
          <a:p>
            <a:pPr marL="0" indent="0">
              <a:buNone/>
            </a:pPr>
            <a:endParaRPr lang="en-US" dirty="0"/>
          </a:p>
          <a:p>
            <a:pPr marL="0" indent="0" algn="just">
              <a:buNone/>
            </a:pPr>
            <a:r>
              <a:rPr lang="en-US" b="1" dirty="0"/>
              <a:t>Important: </a:t>
            </a:r>
            <a:r>
              <a:rPr lang="en-US" dirty="0"/>
              <a:t>each day while the company is seeking a restructuring costs a lot while opportunity to earn the same amount as usual constantly decreases. In this respect fact decision making process plays essential importance in the success of the whole process.</a:t>
            </a:r>
          </a:p>
        </p:txBody>
      </p:sp>
      <p:sp>
        <p:nvSpPr>
          <p:cNvPr id="3" name="Title 2">
            <a:extLst>
              <a:ext uri="{FF2B5EF4-FFF2-40B4-BE49-F238E27FC236}">
                <a16:creationId xmlns:a16="http://schemas.microsoft.com/office/drawing/2014/main" id="{8B06038C-6CB1-4D28-8572-8DFA87AF26E6}"/>
              </a:ext>
            </a:extLst>
          </p:cNvPr>
          <p:cNvSpPr>
            <a:spLocks noGrp="1"/>
          </p:cNvSpPr>
          <p:nvPr>
            <p:ph type="title"/>
          </p:nvPr>
        </p:nvSpPr>
        <p:spPr/>
        <p:txBody>
          <a:bodyPr/>
          <a:lstStyle/>
          <a:p>
            <a:r>
              <a:rPr lang="en-US" dirty="0"/>
              <a:t>Fast decision making process is crucial</a:t>
            </a:r>
          </a:p>
        </p:txBody>
      </p:sp>
    </p:spTree>
    <p:extLst>
      <p:ext uri="{BB962C8B-B14F-4D97-AF65-F5344CB8AC3E}">
        <p14:creationId xmlns:p14="http://schemas.microsoft.com/office/powerpoint/2010/main" val="403272446"/>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E022BA0-79C4-4E4B-8EF8-3D3DBFDB0C48}"/>
              </a:ext>
            </a:extLst>
          </p:cNvPr>
          <p:cNvSpPr>
            <a:spLocks noGrp="1"/>
          </p:cNvSpPr>
          <p:nvPr>
            <p:ph idx="1"/>
          </p:nvPr>
        </p:nvSpPr>
        <p:spPr/>
        <p:txBody>
          <a:bodyPr/>
          <a:lstStyle/>
          <a:p>
            <a:pPr algn="just"/>
            <a:r>
              <a:rPr lang="en-US" b="1" dirty="0"/>
              <a:t>Decision making process regarding the restructuring of local SPA company until the issuance of Decision was:</a:t>
            </a:r>
          </a:p>
          <a:p>
            <a:pPr marL="0" indent="0" algn="just">
              <a:buNone/>
            </a:pPr>
            <a:r>
              <a:rPr lang="en-US" dirty="0"/>
              <a:t>	- confidential in Germany </a:t>
            </a:r>
          </a:p>
          <a:p>
            <a:pPr marL="0" indent="0" algn="just">
              <a:buNone/>
            </a:pPr>
            <a:r>
              <a:rPr lang="en-US" dirty="0"/>
              <a:t>	- confidential in Poland</a:t>
            </a:r>
          </a:p>
          <a:p>
            <a:pPr marL="0" indent="0" algn="just">
              <a:buNone/>
            </a:pPr>
            <a:r>
              <a:rPr lang="en-US" dirty="0"/>
              <a:t>	- pro-actively public in Lithuania</a:t>
            </a:r>
          </a:p>
          <a:p>
            <a:pPr marL="0" indent="0">
              <a:buNone/>
            </a:pPr>
            <a:endParaRPr lang="en-US" dirty="0"/>
          </a:p>
          <a:p>
            <a:pPr marL="0" indent="0" algn="just">
              <a:buNone/>
            </a:pPr>
            <a:r>
              <a:rPr lang="en-US" b="1" dirty="0"/>
              <a:t>Important: </a:t>
            </a:r>
            <a:r>
              <a:rPr lang="en-US" dirty="0"/>
              <a:t>even transparency and “open-minded” approach with interested parties are welcome, at the same time too much information on potential uncertainty can kill the company.</a:t>
            </a:r>
          </a:p>
        </p:txBody>
      </p:sp>
      <p:sp>
        <p:nvSpPr>
          <p:cNvPr id="3" name="Title 2">
            <a:extLst>
              <a:ext uri="{FF2B5EF4-FFF2-40B4-BE49-F238E27FC236}">
                <a16:creationId xmlns:a16="http://schemas.microsoft.com/office/drawing/2014/main" id="{8B06038C-6CB1-4D28-8572-8DFA87AF26E6}"/>
              </a:ext>
            </a:extLst>
          </p:cNvPr>
          <p:cNvSpPr>
            <a:spLocks noGrp="1"/>
          </p:cNvSpPr>
          <p:nvPr>
            <p:ph type="title"/>
          </p:nvPr>
        </p:nvSpPr>
        <p:spPr>
          <a:xfrm>
            <a:off x="628650" y="405000"/>
            <a:ext cx="8111801" cy="715500"/>
          </a:xfrm>
        </p:spPr>
        <p:txBody>
          <a:bodyPr/>
          <a:lstStyle/>
          <a:p>
            <a:r>
              <a:rPr lang="en-US" dirty="0"/>
              <a:t>Confidentiality should be an essential element</a:t>
            </a:r>
          </a:p>
        </p:txBody>
      </p:sp>
    </p:spTree>
    <p:extLst>
      <p:ext uri="{BB962C8B-B14F-4D97-AF65-F5344CB8AC3E}">
        <p14:creationId xmlns:p14="http://schemas.microsoft.com/office/powerpoint/2010/main" val="1794044700"/>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995000" y="363779"/>
            <a:ext cx="3699000" cy="1836000"/>
          </a:xfrm>
        </p:spPr>
        <p:txBody>
          <a:bodyPr/>
          <a:lstStyle/>
          <a:p>
            <a:r>
              <a:rPr lang="en-US" dirty="0"/>
              <a:t>Variety of temporary restriction measures should be available for the courts</a:t>
            </a:r>
          </a:p>
        </p:txBody>
      </p:sp>
      <p:sp>
        <p:nvSpPr>
          <p:cNvPr id="4" name="Text Placeholder 3"/>
          <p:cNvSpPr>
            <a:spLocks noGrp="1"/>
          </p:cNvSpPr>
          <p:nvPr>
            <p:ph type="body" sz="quarter" idx="12"/>
          </p:nvPr>
        </p:nvSpPr>
        <p:spPr/>
        <p:txBody>
          <a:bodyPr/>
          <a:lstStyle/>
          <a:p>
            <a:pPr marL="0" indent="0">
              <a:buNone/>
            </a:pPr>
            <a:r>
              <a:rPr lang="en-US" dirty="0"/>
              <a:t>Only “pro-active” temporary restriction measures can help with day-to-day operations (e.g. restriction to terminate contracts, postpone of individual restrictions and etc.). Those should be set either by Law or by the Decision of the court and should be possible to implement regardless of the applicable law.</a:t>
            </a:r>
          </a:p>
          <a:p>
            <a:endParaRPr lang="en-US" dirty="0"/>
          </a:p>
        </p:txBody>
      </p:sp>
      <p:pic>
        <p:nvPicPr>
          <p:cNvPr id="11" name="Picture Placeholder 10"/>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2916" r="12916"/>
          <a:stretch>
            <a:fillRect/>
          </a:stretch>
        </p:blipFill>
        <p:spPr/>
      </p:pic>
    </p:spTree>
    <p:extLst>
      <p:ext uri="{BB962C8B-B14F-4D97-AF65-F5344CB8AC3E}">
        <p14:creationId xmlns:p14="http://schemas.microsoft.com/office/powerpoint/2010/main" val="1606796551"/>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936" y="607901"/>
            <a:ext cx="3865064" cy="631800"/>
          </a:xfrm>
        </p:spPr>
        <p:txBody>
          <a:bodyPr/>
          <a:lstStyle/>
          <a:p>
            <a:r>
              <a:rPr lang="en-US" dirty="0"/>
              <a:t>Interaction with public law regulations should be considered</a:t>
            </a:r>
          </a:p>
        </p:txBody>
      </p:sp>
      <p:sp>
        <p:nvSpPr>
          <p:cNvPr id="4" name="Text Placeholder 3"/>
          <p:cNvSpPr>
            <a:spLocks noGrp="1"/>
          </p:cNvSpPr>
          <p:nvPr>
            <p:ph type="body" sz="quarter" idx="12"/>
          </p:nvPr>
        </p:nvSpPr>
        <p:spPr>
          <a:xfrm>
            <a:off x="454937" y="1602464"/>
            <a:ext cx="3865063" cy="2958754"/>
          </a:xfrm>
        </p:spPr>
        <p:txBody>
          <a:bodyPr/>
          <a:lstStyle/>
          <a:p>
            <a:pPr marL="214313" indent="-214313">
              <a:buFont typeface="Arial" panose="020B0604020202020204" pitchFamily="34" charset="0"/>
              <a:buChar char="•"/>
            </a:pPr>
            <a:r>
              <a:rPr lang="en-US" dirty="0"/>
              <a:t>Restructuring (as well bankruptcy) should not be the ground to imply limitations on the company under the Public Law Regulations (licensing, safety, mandatory insurance limits and etc.) IF the company continues the business as usual.</a:t>
            </a:r>
          </a:p>
          <a:p>
            <a:pPr marL="214313" indent="-214313">
              <a:buFont typeface="Arial" panose="020B0604020202020204" pitchFamily="34" charset="0"/>
              <a:buChar char="•"/>
            </a:pPr>
            <a:r>
              <a:rPr lang="en-US" dirty="0"/>
              <a:t>Restructuring should not be blocked because of possibilities to imply limitations on the company under the Public Law Regulations.</a:t>
            </a:r>
          </a:p>
          <a:p>
            <a:pPr marL="214313" indent="-214313">
              <a:buFont typeface="Arial" panose="020B0604020202020204" pitchFamily="34" charset="0"/>
              <a:buChar char="•"/>
            </a:pPr>
            <a:r>
              <a:rPr lang="en-US" dirty="0"/>
              <a:t>Individual special creditors (like airports) should be limited to imply restrictions under the Public Law Regulations at least during the consideration period.</a:t>
            </a:r>
          </a:p>
          <a:p>
            <a:endParaRPr lang="en-US" dirty="0"/>
          </a:p>
        </p:txBody>
      </p:sp>
      <p:pic>
        <p:nvPicPr>
          <p:cNvPr id="8" name="Picture Placeholder 7"/>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7750" r="17750"/>
          <a:stretch>
            <a:fillRect/>
          </a:stretch>
        </p:blipFill>
        <p:spPr/>
      </p:pic>
    </p:spTree>
    <p:extLst>
      <p:ext uri="{BB962C8B-B14F-4D97-AF65-F5344CB8AC3E}">
        <p14:creationId xmlns:p14="http://schemas.microsoft.com/office/powerpoint/2010/main" val="10661639"/>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470025"/>
          </a:xfrm>
        </p:spPr>
        <p:txBody>
          <a:bodyPr/>
          <a:lstStyle/>
          <a:p>
            <a:pPr eaLnBrk="1" hangingPunct="1"/>
            <a:r>
              <a:rPr lang="en-US" b="1" dirty="0"/>
              <a:t>Cross Border Insolvency Issues</a:t>
            </a:r>
            <a:br>
              <a:rPr lang="en-US" b="1" dirty="0"/>
            </a:br>
            <a:r>
              <a:rPr lang="en-US" b="1" dirty="0"/>
              <a:t>in Aviation</a:t>
            </a:r>
          </a:p>
        </p:txBody>
      </p:sp>
      <p:sp>
        <p:nvSpPr>
          <p:cNvPr id="3" name="Subtitle 2"/>
          <p:cNvSpPr>
            <a:spLocks noGrp="1"/>
          </p:cNvSpPr>
          <p:nvPr>
            <p:ph type="subTitle" idx="1"/>
          </p:nvPr>
        </p:nvSpPr>
        <p:spPr>
          <a:xfrm>
            <a:off x="252413" y="2899322"/>
            <a:ext cx="8647112" cy="1752600"/>
          </a:xfrm>
        </p:spPr>
        <p:txBody>
          <a:bodyPr rtlCol="0">
            <a:noAutofit/>
          </a:bodyPr>
          <a:lstStyle/>
          <a:p>
            <a:pPr>
              <a:defRPr/>
            </a:pPr>
            <a:r>
              <a:rPr lang="en-US" sz="3600" b="1" dirty="0"/>
              <a:t>Tobias Schulten </a:t>
            </a:r>
            <a:br>
              <a:rPr lang="en-US" sz="3600" b="1" dirty="0"/>
            </a:br>
            <a:r>
              <a:rPr lang="en-US" sz="3600" dirty="0"/>
              <a:t>Partner, Clifford Chance Deutschland LLP </a:t>
            </a:r>
          </a:p>
        </p:txBody>
      </p:sp>
    </p:spTree>
    <p:extLst>
      <p:ext uri="{BB962C8B-B14F-4D97-AF65-F5344CB8AC3E}">
        <p14:creationId xmlns:p14="http://schemas.microsoft.com/office/powerpoint/2010/main" val="678973954"/>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7279"/>
            <a:ext cx="8229600" cy="3461253"/>
          </a:xfrm>
        </p:spPr>
        <p:txBody>
          <a:bodyPr>
            <a:normAutofit fontScale="77500" lnSpcReduction="20000"/>
          </a:bodyPr>
          <a:lstStyle/>
          <a:p>
            <a:pPr marL="0" indent="0">
              <a:spcAft>
                <a:spcPts val="1200"/>
              </a:spcAft>
              <a:buNone/>
            </a:pPr>
            <a:r>
              <a:rPr lang="en-GB" sz="2200" b="1" dirty="0"/>
              <a:t>Air Berlin Insolvency </a:t>
            </a:r>
          </a:p>
          <a:p>
            <a:pPr>
              <a:spcAft>
                <a:spcPts val="1200"/>
              </a:spcAft>
            </a:pPr>
            <a:r>
              <a:rPr lang="en-GB" sz="2200" dirty="0"/>
              <a:t>Germany’s second largest airline with main base at the Berlin </a:t>
            </a:r>
            <a:r>
              <a:rPr lang="en-GB" sz="2200" dirty="0" err="1"/>
              <a:t>Tegel</a:t>
            </a:r>
            <a:r>
              <a:rPr lang="en-GB" sz="2200" dirty="0"/>
              <a:t> Airport owned by Etihad </a:t>
            </a:r>
          </a:p>
          <a:p>
            <a:pPr>
              <a:spcAft>
                <a:spcPts val="1200"/>
              </a:spcAft>
            </a:pPr>
            <a:r>
              <a:rPr lang="en-GB" sz="2200" dirty="0"/>
              <a:t>1bn debt; operating result of -862m in 2017 </a:t>
            </a:r>
          </a:p>
          <a:p>
            <a:pPr>
              <a:spcAft>
                <a:spcPts val="1200"/>
              </a:spcAft>
            </a:pPr>
            <a:r>
              <a:rPr lang="en-GB" sz="2200" dirty="0"/>
              <a:t>Filed for insolvency on 15 August 2017 on the basis of illiquidity and over-</a:t>
            </a:r>
            <a:r>
              <a:rPr lang="en-GB" sz="2200" dirty="0" err="1"/>
              <a:t>indebtness</a:t>
            </a:r>
            <a:r>
              <a:rPr lang="en-GB" sz="2200" dirty="0"/>
              <a:t> </a:t>
            </a:r>
          </a:p>
          <a:p>
            <a:pPr>
              <a:spcAft>
                <a:spcPts val="1200"/>
              </a:spcAft>
            </a:pPr>
            <a:r>
              <a:rPr lang="en-GB" sz="2200" dirty="0"/>
              <a:t>EUR 150m loan from the German government to continue operations </a:t>
            </a:r>
          </a:p>
          <a:p>
            <a:pPr>
              <a:spcAft>
                <a:spcPts val="1200"/>
              </a:spcAft>
            </a:pPr>
            <a:r>
              <a:rPr lang="en-GB" sz="2200" dirty="0"/>
              <a:t>Management was in control of the business and the M&amp;A process </a:t>
            </a:r>
            <a:br>
              <a:rPr lang="en-GB" sz="2200" dirty="0"/>
            </a:br>
            <a:r>
              <a:rPr lang="en-GB" sz="2200" dirty="0"/>
              <a:t>(“debtor-in-possession” proceedings) </a:t>
            </a:r>
          </a:p>
          <a:p>
            <a:pPr>
              <a:spcAft>
                <a:spcPts val="1200"/>
              </a:spcAft>
            </a:pPr>
            <a:r>
              <a:rPr lang="en-GB" sz="2200" dirty="0"/>
              <a:t>Sale’s process of Air Berlin’s airline operations; sale proceeds pledged to government </a:t>
            </a:r>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2226290356"/>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7279"/>
            <a:ext cx="8229600" cy="3461253"/>
          </a:xfrm>
        </p:spPr>
        <p:txBody>
          <a:bodyPr>
            <a:normAutofit fontScale="62500" lnSpcReduction="20000"/>
          </a:bodyPr>
          <a:lstStyle/>
          <a:p>
            <a:pPr marL="0" indent="0">
              <a:spcAft>
                <a:spcPts val="1200"/>
              </a:spcAft>
              <a:buNone/>
            </a:pPr>
            <a:r>
              <a:rPr lang="en-GB" sz="2200" b="1" dirty="0"/>
              <a:t>Air Berlin Insolvency </a:t>
            </a:r>
          </a:p>
          <a:p>
            <a:pPr>
              <a:spcAft>
                <a:spcPts val="1200"/>
              </a:spcAft>
            </a:pPr>
            <a:r>
              <a:rPr lang="en-GB" sz="2200" dirty="0"/>
              <a:t>Air Berlin entered into agreements with Lufthansa for the sale of the group companies NIKI and LGW (13 October 2017); other parts of the business were transferred to EasyJet by way of a partial take over </a:t>
            </a:r>
          </a:p>
          <a:p>
            <a:pPr>
              <a:spcAft>
                <a:spcPts val="1200"/>
              </a:spcAft>
            </a:pPr>
            <a:r>
              <a:rPr lang="en-GB" sz="2200" dirty="0"/>
              <a:t>Air Berlin did not have the financing to continue operations throughout the insolvency process; wind-down of operations at the end of October </a:t>
            </a:r>
          </a:p>
          <a:p>
            <a:pPr>
              <a:spcAft>
                <a:spcPts val="1200"/>
              </a:spcAft>
            </a:pPr>
            <a:r>
              <a:rPr lang="en-GB" sz="2200" dirty="0"/>
              <a:t>Bidders were not permitted to continue the business immediately until merger clearance; use of slots by wet-leases in the transitional period </a:t>
            </a:r>
          </a:p>
          <a:p>
            <a:pPr>
              <a:spcAft>
                <a:spcPts val="1200"/>
              </a:spcAft>
            </a:pPr>
            <a:r>
              <a:rPr lang="en-GB" sz="2200" dirty="0"/>
              <a:t>Structuring of transactions in compliance with 80/20 rule of the Slot Regulation: </a:t>
            </a:r>
          </a:p>
          <a:p>
            <a:pPr marL="539750" indent="0">
              <a:spcAft>
                <a:spcPts val="1200"/>
              </a:spcAft>
              <a:buNone/>
            </a:pPr>
            <a:r>
              <a:rPr lang="en-GB" sz="2200" dirty="0"/>
              <a:t>“</a:t>
            </a:r>
            <a:r>
              <a:rPr lang="en-GB" sz="2200" i="1" dirty="0"/>
              <a:t>allocation of slots requires that … air carrier can demonstrate that series of slots has been operated by that air carrier for at least 80% of the time during the scheduling period for which it has been allocated</a:t>
            </a:r>
            <a:r>
              <a:rPr lang="en-GB" sz="2200" dirty="0"/>
              <a:t>” </a:t>
            </a:r>
          </a:p>
          <a:p>
            <a:pPr>
              <a:spcAft>
                <a:spcPts val="1200"/>
              </a:spcAft>
            </a:pPr>
            <a:r>
              <a:rPr lang="en-GB" sz="2200" dirty="0"/>
              <a:t>Flight operating certificate (AOC) to be maintained during insolvency process </a:t>
            </a:r>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257877407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7279"/>
            <a:ext cx="8229600" cy="3461253"/>
          </a:xfrm>
        </p:spPr>
        <p:txBody>
          <a:bodyPr>
            <a:normAutofit fontScale="55000" lnSpcReduction="20000"/>
          </a:bodyPr>
          <a:lstStyle/>
          <a:p>
            <a:pPr marL="0" indent="0">
              <a:spcAft>
                <a:spcPts val="1200"/>
              </a:spcAft>
              <a:buNone/>
            </a:pPr>
            <a:r>
              <a:rPr lang="en-GB" sz="2200" b="1" dirty="0"/>
              <a:t>Air Berlin Insolvency </a:t>
            </a:r>
          </a:p>
          <a:p>
            <a:pPr>
              <a:spcAft>
                <a:spcPts val="1200"/>
              </a:spcAft>
            </a:pPr>
            <a:r>
              <a:rPr lang="en-GB" sz="2200" dirty="0"/>
              <a:t>Air Berlin was not the owner of the aircraft, but has leased them from lessors in the medium term </a:t>
            </a:r>
          </a:p>
          <a:p>
            <a:pPr>
              <a:spcAft>
                <a:spcPts val="1200"/>
              </a:spcAft>
            </a:pPr>
            <a:r>
              <a:rPr lang="en-GB" sz="2200" dirty="0"/>
              <a:t>As part of the insolvency process, the administrator was expected to suspend payments and to terminate leases </a:t>
            </a:r>
          </a:p>
          <a:p>
            <a:pPr>
              <a:spcAft>
                <a:spcPts val="1200"/>
              </a:spcAft>
            </a:pPr>
            <a:r>
              <a:rPr lang="en-GB" sz="2200" dirty="0"/>
              <a:t>The lessors were given extensive advice regarding </a:t>
            </a:r>
          </a:p>
          <a:p>
            <a:pPr marL="0" indent="0">
              <a:spcAft>
                <a:spcPts val="1200"/>
              </a:spcAft>
              <a:buNone/>
            </a:pPr>
            <a:r>
              <a:rPr lang="en-GB" sz="2200" dirty="0"/>
              <a:t>	(</a:t>
            </a:r>
            <a:r>
              <a:rPr lang="en-GB" sz="2200" dirty="0" err="1"/>
              <a:t>i</a:t>
            </a:r>
            <a:r>
              <a:rPr lang="en-GB" sz="2200" dirty="0"/>
              <a:t>)	their rights of termination and separation, </a:t>
            </a:r>
          </a:p>
          <a:p>
            <a:pPr marL="0" indent="0">
              <a:spcAft>
                <a:spcPts val="1200"/>
              </a:spcAft>
              <a:buNone/>
            </a:pPr>
            <a:r>
              <a:rPr lang="en-GB" sz="2200" dirty="0"/>
              <a:t>	(ii)	the status of their claims, </a:t>
            </a:r>
          </a:p>
          <a:p>
            <a:pPr marL="0" indent="0">
              <a:spcAft>
                <a:spcPts val="1200"/>
              </a:spcAft>
              <a:buNone/>
            </a:pPr>
            <a:r>
              <a:rPr lang="en-GB" sz="2200" dirty="0"/>
              <a:t>	(iii)	new leases, and </a:t>
            </a:r>
          </a:p>
          <a:p>
            <a:pPr marL="0" indent="0">
              <a:spcAft>
                <a:spcPts val="1200"/>
              </a:spcAft>
              <a:buNone/>
            </a:pPr>
            <a:r>
              <a:rPr lang="en-GB" sz="2200" dirty="0"/>
              <a:t>	(iv)	in connection with negotiations with potential purchasers </a:t>
            </a:r>
          </a:p>
          <a:p>
            <a:pPr>
              <a:spcAft>
                <a:spcPts val="1200"/>
              </a:spcAft>
            </a:pPr>
            <a:r>
              <a:rPr lang="en-GB" sz="2100" dirty="0"/>
              <a:t>Lessors had extensive and constant need for information </a:t>
            </a:r>
          </a:p>
          <a:p>
            <a:pPr>
              <a:spcAft>
                <a:spcPts val="1200"/>
              </a:spcAft>
            </a:pPr>
            <a:r>
              <a:rPr lang="en-GB" sz="2100" dirty="0"/>
              <a:t>Constant update on developments in the two insolvencies and on the effects of such developments </a:t>
            </a:r>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445359778"/>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7279"/>
            <a:ext cx="8229600" cy="3461253"/>
          </a:xfrm>
        </p:spPr>
        <p:txBody>
          <a:bodyPr>
            <a:normAutofit fontScale="62500" lnSpcReduction="20000"/>
          </a:bodyPr>
          <a:lstStyle/>
          <a:p>
            <a:pPr marL="0" indent="0">
              <a:spcAft>
                <a:spcPts val="1200"/>
              </a:spcAft>
              <a:buNone/>
            </a:pPr>
            <a:r>
              <a:rPr lang="en-GB" sz="2200" b="1" dirty="0"/>
              <a:t>Key features of the Air Berlin insolvency from a lessor’s perspective </a:t>
            </a:r>
          </a:p>
          <a:p>
            <a:pPr>
              <a:spcAft>
                <a:spcPts val="1200"/>
              </a:spcAft>
            </a:pPr>
            <a:r>
              <a:rPr lang="en-GB" sz="2100" dirty="0"/>
              <a:t>Continuation of ongoing agreements – generally no termination rights </a:t>
            </a:r>
          </a:p>
          <a:p>
            <a:pPr>
              <a:spcAft>
                <a:spcPts val="1200"/>
              </a:spcAft>
            </a:pPr>
            <a:r>
              <a:rPr lang="en-GB" sz="2100" dirty="0"/>
              <a:t>Legal assessment of an enforcement route </a:t>
            </a:r>
          </a:p>
          <a:p>
            <a:pPr marL="714375" indent="-357188">
              <a:spcAft>
                <a:spcPts val="1200"/>
              </a:spcAft>
              <a:buFont typeface="Symbol" panose="05050102010706020507" pitchFamily="18" charset="2"/>
              <a:buChar char="-"/>
            </a:pPr>
            <a:r>
              <a:rPr lang="en-GB" sz="2100" dirty="0"/>
              <a:t>Repossession strategy – Risk of a “Continued Use Order” </a:t>
            </a:r>
          </a:p>
          <a:p>
            <a:pPr marL="714375" indent="-357188">
              <a:spcAft>
                <a:spcPts val="1200"/>
              </a:spcAft>
              <a:buFont typeface="Symbol" panose="05050102010706020507" pitchFamily="18" charset="2"/>
              <a:buChar char="-"/>
            </a:pPr>
            <a:r>
              <a:rPr lang="en-GB" sz="2100" dirty="0"/>
              <a:t>“Package Deal Strategy” </a:t>
            </a:r>
          </a:p>
          <a:p>
            <a:pPr>
              <a:spcAft>
                <a:spcPts val="1200"/>
              </a:spcAft>
            </a:pPr>
            <a:r>
              <a:rPr lang="en-GB" sz="2100" dirty="0"/>
              <a:t>Main intention: Keep the business running </a:t>
            </a:r>
          </a:p>
          <a:p>
            <a:pPr marL="714375" indent="-357188">
              <a:spcAft>
                <a:spcPts val="1200"/>
              </a:spcAft>
              <a:buFont typeface="Symbol" panose="05050102010706020507" pitchFamily="18" charset="2"/>
              <a:buChar char="-"/>
            </a:pPr>
            <a:r>
              <a:rPr lang="en-GB" sz="2100" dirty="0"/>
              <a:t>Providing cash / liquidity for ongoing costs (maintenance / insurance) </a:t>
            </a:r>
          </a:p>
          <a:p>
            <a:pPr marL="714375" indent="-357188">
              <a:spcAft>
                <a:spcPts val="1200"/>
              </a:spcAft>
              <a:buFont typeface="Symbol" panose="05050102010706020507" pitchFamily="18" charset="2"/>
              <a:buChar char="-"/>
            </a:pPr>
            <a:r>
              <a:rPr lang="en-GB" sz="2100" dirty="0"/>
              <a:t>Keep the slots </a:t>
            </a:r>
          </a:p>
          <a:p>
            <a:pPr marL="714375" indent="-357188">
              <a:spcAft>
                <a:spcPts val="1200"/>
              </a:spcAft>
              <a:buFont typeface="Symbol" panose="05050102010706020507" pitchFamily="18" charset="2"/>
              <a:buChar char="-"/>
            </a:pPr>
            <a:r>
              <a:rPr lang="en-GB" sz="2100" dirty="0"/>
              <a:t>Avoid conflicts with other jurisdictions </a:t>
            </a:r>
          </a:p>
          <a:p>
            <a:pPr>
              <a:spcAft>
                <a:spcPts val="1200"/>
              </a:spcAft>
            </a:pPr>
            <a:endParaRPr lang="en-GB" sz="21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2467248528"/>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7279"/>
            <a:ext cx="8229600" cy="3461253"/>
          </a:xfrm>
        </p:spPr>
        <p:txBody>
          <a:bodyPr>
            <a:normAutofit/>
          </a:bodyPr>
          <a:lstStyle/>
          <a:p>
            <a:pPr marL="0" indent="0">
              <a:spcAft>
                <a:spcPts val="1200"/>
              </a:spcAft>
              <a:buNone/>
            </a:pPr>
            <a:r>
              <a:rPr lang="en-GB" sz="2200" b="1" dirty="0"/>
              <a:t>How did it end? </a:t>
            </a:r>
          </a:p>
          <a:p>
            <a:pPr>
              <a:spcAft>
                <a:spcPts val="1200"/>
              </a:spcAft>
            </a:pPr>
            <a:r>
              <a:rPr lang="en-GB" sz="2100" dirty="0"/>
              <a:t>Lufthansa purchased 20 aircraft, the purchase of NIKI failed (antitrust reason) </a:t>
            </a:r>
          </a:p>
          <a:p>
            <a:pPr>
              <a:spcAft>
                <a:spcPts val="1200"/>
              </a:spcAft>
            </a:pPr>
            <a:r>
              <a:rPr lang="en-GB" sz="2100" dirty="0"/>
              <a:t>EasyJet purchased 25 aircraft A320 </a:t>
            </a:r>
          </a:p>
          <a:p>
            <a:pPr>
              <a:spcAft>
                <a:spcPts val="1200"/>
              </a:spcAft>
            </a:pPr>
            <a:r>
              <a:rPr lang="en-GB" sz="2100" dirty="0"/>
              <a:t>1 November 2017 insolvency proceedings were opened </a:t>
            </a:r>
          </a:p>
          <a:p>
            <a:pPr>
              <a:spcAft>
                <a:spcPts val="1200"/>
              </a:spcAft>
            </a:pPr>
            <a:r>
              <a:rPr lang="en-GB" sz="2100" dirty="0"/>
              <a:t>Partial repayment of the bridge loan </a:t>
            </a:r>
          </a:p>
          <a:p>
            <a:pPr>
              <a:spcAft>
                <a:spcPts val="1200"/>
              </a:spcAft>
            </a:pPr>
            <a:endParaRPr lang="en-GB" sz="21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990820950"/>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1278681"/>
            <a:ext cx="7772400" cy="1470025"/>
          </a:xfrm>
        </p:spPr>
        <p:txBody>
          <a:bodyPr/>
          <a:lstStyle/>
          <a:p>
            <a:pPr eaLnBrk="1" hangingPunct="1"/>
            <a:r>
              <a:rPr lang="en-US" b="1" dirty="0"/>
              <a:t>Cross Border Insolvency Issues</a:t>
            </a:r>
            <a:br>
              <a:rPr lang="en-US" b="1" dirty="0"/>
            </a:br>
            <a:r>
              <a:rPr lang="en-US" b="1" dirty="0"/>
              <a:t>in Aviation</a:t>
            </a:r>
          </a:p>
        </p:txBody>
      </p:sp>
      <p:sp>
        <p:nvSpPr>
          <p:cNvPr id="3" name="Subtitle 2"/>
          <p:cNvSpPr>
            <a:spLocks noGrp="1"/>
          </p:cNvSpPr>
          <p:nvPr>
            <p:ph type="subTitle" idx="1"/>
          </p:nvPr>
        </p:nvSpPr>
        <p:spPr>
          <a:xfrm>
            <a:off x="252413" y="2899322"/>
            <a:ext cx="8647112" cy="1752600"/>
          </a:xfrm>
        </p:spPr>
        <p:txBody>
          <a:bodyPr rtlCol="0">
            <a:noAutofit/>
          </a:bodyPr>
          <a:lstStyle/>
          <a:p>
            <a:pPr>
              <a:defRPr/>
            </a:pPr>
            <a:r>
              <a:rPr lang="en-US" sz="3600" b="1" dirty="0"/>
              <a:t>Dr. Christof Schiller</a:t>
            </a:r>
            <a:br>
              <a:rPr lang="en-US" sz="3600" b="1" dirty="0"/>
            </a:br>
            <a:r>
              <a:rPr lang="en-US" sz="3600" dirty="0" err="1"/>
              <a:t>Rechtsanwalt-Steuerberater</a:t>
            </a:r>
            <a:br>
              <a:rPr lang="en-US" sz="3600" dirty="0"/>
            </a:br>
            <a:r>
              <a:rPr lang="en-US" sz="3600" dirty="0"/>
              <a:t>CPA(USA)-CFE(USA)</a:t>
            </a:r>
          </a:p>
        </p:txBody>
      </p:sp>
    </p:spTree>
    <p:extLst>
      <p:ext uri="{BB962C8B-B14F-4D97-AF65-F5344CB8AC3E}">
        <p14:creationId xmlns:p14="http://schemas.microsoft.com/office/powerpoint/2010/main" val="1483619153"/>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74870"/>
            <a:ext cx="8229600" cy="2959747"/>
          </a:xfrm>
        </p:spPr>
        <p:txBody>
          <a:bodyPr>
            <a:normAutofit/>
          </a:bodyPr>
          <a:lstStyle/>
          <a:p>
            <a:pPr>
              <a:spcAft>
                <a:spcPts val="1200"/>
              </a:spcAft>
            </a:pPr>
            <a:r>
              <a:rPr lang="en-GB" sz="2200" dirty="0"/>
              <a:t>Dornier filed for insolvency on April 2</a:t>
            </a:r>
            <a:r>
              <a:rPr lang="en-GB" sz="2200" baseline="30000" dirty="0"/>
              <a:t>nd</a:t>
            </a:r>
            <a:r>
              <a:rPr lang="en-GB" sz="2200" dirty="0"/>
              <a:t>, 2002</a:t>
            </a:r>
          </a:p>
          <a:p>
            <a:pPr>
              <a:spcAft>
                <a:spcPts val="1200"/>
              </a:spcAft>
            </a:pPr>
            <a:r>
              <a:rPr lang="en-GB" sz="2200" dirty="0"/>
              <a:t>It had 3600 employees in Germany and 700 in the US</a:t>
            </a:r>
          </a:p>
          <a:p>
            <a:pPr>
              <a:spcAft>
                <a:spcPts val="1200"/>
              </a:spcAft>
            </a:pPr>
            <a:r>
              <a:rPr lang="en-GB" sz="2200" dirty="0"/>
              <a:t>Dornier manufactured regional aircraft Do328/Do328 Jet</a:t>
            </a:r>
          </a:p>
          <a:p>
            <a:pPr>
              <a:spcAft>
                <a:spcPts val="1200"/>
              </a:spcAft>
            </a:pPr>
            <a:r>
              <a:rPr lang="en-GB" sz="2200" dirty="0"/>
              <a:t>It developed the Do728</a:t>
            </a:r>
          </a:p>
          <a:p>
            <a:pPr>
              <a:spcAft>
                <a:spcPts val="1200"/>
              </a:spcAft>
            </a:pPr>
            <a:r>
              <a:rPr lang="en-GB" sz="2200" dirty="0"/>
              <a:t>It was a supplier to Airbus</a:t>
            </a:r>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68347490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Do328</a:t>
            </a:r>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37275" y="2270125"/>
            <a:ext cx="4669450" cy="2363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9475642"/>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Do328jet</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47447" y="2270125"/>
            <a:ext cx="6649106" cy="2363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2842206"/>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Do728</a:t>
            </a: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91391" y="2270125"/>
            <a:ext cx="5761218" cy="2363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1383495"/>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Operations</a:t>
            </a:r>
            <a:r>
              <a:rPr lang="de-DE" dirty="0"/>
              <a:t> in the US</a:t>
            </a:r>
          </a:p>
        </p:txBody>
      </p:sp>
      <p:sp>
        <p:nvSpPr>
          <p:cNvPr id="3" name="Inhaltsplatzhalter 2"/>
          <p:cNvSpPr>
            <a:spLocks noGrp="1"/>
          </p:cNvSpPr>
          <p:nvPr>
            <p:ph idx="1"/>
          </p:nvPr>
        </p:nvSpPr>
        <p:spPr/>
        <p:txBody>
          <a:bodyPr>
            <a:normAutofit fontScale="85000" lnSpcReduction="20000"/>
          </a:bodyPr>
          <a:lstStyle/>
          <a:p>
            <a:pPr marL="457188" lvl="1" indent="0">
              <a:spcAft>
                <a:spcPts val="1200"/>
              </a:spcAft>
              <a:buNone/>
            </a:pPr>
            <a:endParaRPr lang="en-GB" sz="2200" dirty="0"/>
          </a:p>
          <a:p>
            <a:pPr marL="358775" indent="-342900">
              <a:spcAft>
                <a:spcPts val="1200"/>
              </a:spcAft>
            </a:pPr>
            <a:r>
              <a:rPr lang="en-GB" sz="2200" dirty="0"/>
              <a:t>Manufacture of wings for Do328 in San Antonio/</a:t>
            </a:r>
            <a:r>
              <a:rPr lang="en-GB" sz="2200" dirty="0" err="1"/>
              <a:t>Tx</a:t>
            </a:r>
            <a:endParaRPr lang="en-GB" sz="2200" dirty="0"/>
          </a:p>
          <a:p>
            <a:pPr>
              <a:spcAft>
                <a:spcPts val="1200"/>
              </a:spcAft>
            </a:pPr>
            <a:r>
              <a:rPr lang="en-GB" sz="2200" dirty="0"/>
              <a:t>Maintenance for about 500 aircraft in San Antonio/</a:t>
            </a:r>
            <a:r>
              <a:rPr lang="en-GB" sz="2200" dirty="0" err="1"/>
              <a:t>Tx</a:t>
            </a:r>
            <a:endParaRPr lang="en-GB" sz="2200" dirty="0"/>
          </a:p>
          <a:p>
            <a:pPr>
              <a:spcAft>
                <a:spcPts val="1200"/>
              </a:spcAft>
            </a:pPr>
            <a:r>
              <a:rPr lang="en-GB" sz="2200" dirty="0"/>
              <a:t>Fleet management in Herndon/VA</a:t>
            </a:r>
          </a:p>
          <a:p>
            <a:pPr>
              <a:spcAft>
                <a:spcPts val="1200"/>
              </a:spcAft>
            </a:pPr>
            <a:r>
              <a:rPr lang="en-GB" sz="2200" dirty="0"/>
              <a:t>Sales office for Dornier aircraft in the US in Herndon/VA</a:t>
            </a:r>
          </a:p>
          <a:p>
            <a:endParaRPr lang="de-DE" dirty="0"/>
          </a:p>
        </p:txBody>
      </p:sp>
    </p:spTree>
    <p:extLst>
      <p:ext uri="{BB962C8B-B14F-4D97-AF65-F5344CB8AC3E}">
        <p14:creationId xmlns:p14="http://schemas.microsoft.com/office/powerpoint/2010/main" val="3440612062"/>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Causes</a:t>
            </a:r>
            <a:r>
              <a:rPr lang="de-DE" dirty="0"/>
              <a:t> </a:t>
            </a:r>
            <a:r>
              <a:rPr lang="de-DE" dirty="0" err="1"/>
              <a:t>for</a:t>
            </a:r>
            <a:r>
              <a:rPr lang="de-DE" dirty="0"/>
              <a:t> </a:t>
            </a:r>
            <a:r>
              <a:rPr lang="de-DE" dirty="0" err="1"/>
              <a:t>Insolvency</a:t>
            </a:r>
            <a:endParaRPr lang="de-DE" dirty="0"/>
          </a:p>
        </p:txBody>
      </p:sp>
      <p:sp>
        <p:nvSpPr>
          <p:cNvPr id="3" name="Inhaltsplatzhalter 2"/>
          <p:cNvSpPr>
            <a:spLocks noGrp="1"/>
          </p:cNvSpPr>
          <p:nvPr>
            <p:ph idx="1"/>
          </p:nvPr>
        </p:nvSpPr>
        <p:spPr/>
        <p:txBody>
          <a:bodyPr/>
          <a:lstStyle/>
          <a:p>
            <a:r>
              <a:rPr lang="de-DE" dirty="0" err="1"/>
              <a:t>Abandoned</a:t>
            </a:r>
            <a:r>
              <a:rPr lang="de-DE" dirty="0"/>
              <a:t> </a:t>
            </a:r>
            <a:r>
              <a:rPr lang="de-DE" dirty="0" err="1"/>
              <a:t>development</a:t>
            </a:r>
            <a:r>
              <a:rPr lang="de-DE" dirty="0"/>
              <a:t> of Do528</a:t>
            </a:r>
          </a:p>
          <a:p>
            <a:r>
              <a:rPr lang="de-DE" dirty="0"/>
              <a:t>9/11</a:t>
            </a:r>
          </a:p>
          <a:p>
            <a:r>
              <a:rPr lang="de-DE" dirty="0" err="1"/>
              <a:t>Cost</a:t>
            </a:r>
            <a:r>
              <a:rPr lang="de-DE" dirty="0"/>
              <a:t> </a:t>
            </a:r>
            <a:r>
              <a:rPr lang="de-DE" dirty="0" err="1"/>
              <a:t>overrun</a:t>
            </a:r>
            <a:r>
              <a:rPr lang="de-DE" dirty="0"/>
              <a:t> </a:t>
            </a:r>
            <a:r>
              <a:rPr lang="de-DE" dirty="0" err="1"/>
              <a:t>for</a:t>
            </a:r>
            <a:r>
              <a:rPr lang="de-DE" dirty="0"/>
              <a:t> the </a:t>
            </a:r>
            <a:r>
              <a:rPr lang="de-DE" dirty="0" err="1"/>
              <a:t>development</a:t>
            </a:r>
            <a:r>
              <a:rPr lang="de-DE" dirty="0"/>
              <a:t> of Do728	</a:t>
            </a:r>
          </a:p>
        </p:txBody>
      </p:sp>
    </p:spTree>
    <p:extLst>
      <p:ext uri="{BB962C8B-B14F-4D97-AF65-F5344CB8AC3E}">
        <p14:creationId xmlns:p14="http://schemas.microsoft.com/office/powerpoint/2010/main" val="1034836209"/>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Objectives</a:t>
            </a:r>
            <a:endParaRPr lang="de-DE" dirty="0"/>
          </a:p>
        </p:txBody>
      </p:sp>
      <p:sp>
        <p:nvSpPr>
          <p:cNvPr id="3" name="Inhaltsplatzhalter 2"/>
          <p:cNvSpPr>
            <a:spLocks noGrp="1"/>
          </p:cNvSpPr>
          <p:nvPr>
            <p:ph idx="1"/>
          </p:nvPr>
        </p:nvSpPr>
        <p:spPr/>
        <p:txBody>
          <a:bodyPr/>
          <a:lstStyle/>
          <a:p>
            <a:r>
              <a:rPr lang="de-DE" dirty="0" err="1"/>
              <a:t>Continue</a:t>
            </a:r>
            <a:r>
              <a:rPr lang="de-DE" dirty="0"/>
              <a:t> the </a:t>
            </a:r>
            <a:r>
              <a:rPr lang="de-DE" dirty="0" err="1"/>
              <a:t>production</a:t>
            </a:r>
            <a:r>
              <a:rPr lang="de-DE" dirty="0"/>
              <a:t> of Do328</a:t>
            </a:r>
          </a:p>
          <a:p>
            <a:r>
              <a:rPr lang="de-DE" dirty="0" err="1"/>
              <a:t>Continue</a:t>
            </a:r>
            <a:r>
              <a:rPr lang="de-DE" dirty="0"/>
              <a:t> the </a:t>
            </a:r>
            <a:r>
              <a:rPr lang="de-DE" dirty="0" err="1"/>
              <a:t>development</a:t>
            </a:r>
            <a:r>
              <a:rPr lang="de-DE" dirty="0"/>
              <a:t> of Do728</a:t>
            </a:r>
          </a:p>
          <a:p>
            <a:r>
              <a:rPr lang="de-DE" dirty="0" err="1"/>
              <a:t>Continue</a:t>
            </a:r>
            <a:r>
              <a:rPr lang="de-DE" dirty="0"/>
              <a:t> the Airbus </a:t>
            </a:r>
            <a:r>
              <a:rPr lang="de-DE" dirty="0" err="1"/>
              <a:t>production</a:t>
            </a:r>
            <a:endParaRPr lang="de-DE" dirty="0"/>
          </a:p>
          <a:p>
            <a:pPr marL="0" indent="0">
              <a:buNone/>
            </a:pPr>
            <a:r>
              <a:rPr lang="de-DE" dirty="0"/>
              <a:t>=&gt; The </a:t>
            </a:r>
            <a:r>
              <a:rPr lang="de-DE" dirty="0" err="1"/>
              <a:t>operation</a:t>
            </a:r>
            <a:r>
              <a:rPr lang="de-DE" dirty="0"/>
              <a:t> in the US was </a:t>
            </a:r>
            <a:r>
              <a:rPr lang="de-DE" dirty="0" err="1"/>
              <a:t>crucial</a:t>
            </a:r>
            <a:endParaRPr lang="de-DE" dirty="0"/>
          </a:p>
          <a:p>
            <a:endParaRPr lang="de-DE" dirty="0"/>
          </a:p>
        </p:txBody>
      </p:sp>
    </p:spTree>
    <p:extLst>
      <p:ext uri="{BB962C8B-B14F-4D97-AF65-F5344CB8AC3E}">
        <p14:creationId xmlns:p14="http://schemas.microsoft.com/office/powerpoint/2010/main" val="914000452"/>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Milestones</a:t>
            </a:r>
          </a:p>
        </p:txBody>
      </p:sp>
      <p:sp>
        <p:nvSpPr>
          <p:cNvPr id="3" name="Inhaltsplatzhalter 2"/>
          <p:cNvSpPr>
            <a:spLocks noGrp="1"/>
          </p:cNvSpPr>
          <p:nvPr>
            <p:ph idx="1"/>
          </p:nvPr>
        </p:nvSpPr>
        <p:spPr/>
        <p:txBody>
          <a:bodyPr>
            <a:normAutofit fontScale="70000" lnSpcReduction="20000"/>
          </a:bodyPr>
          <a:lstStyle/>
          <a:p>
            <a:r>
              <a:rPr lang="de-DE" dirty="0" err="1"/>
              <a:t>With</a:t>
            </a:r>
            <a:r>
              <a:rPr lang="de-DE" dirty="0"/>
              <a:t> the </a:t>
            </a:r>
            <a:r>
              <a:rPr lang="de-DE" dirty="0" err="1"/>
              <a:t>filing</a:t>
            </a:r>
            <a:r>
              <a:rPr lang="de-DE" dirty="0"/>
              <a:t> </a:t>
            </a:r>
            <a:r>
              <a:rPr lang="de-DE" dirty="0" err="1"/>
              <a:t>for</a:t>
            </a:r>
            <a:r>
              <a:rPr lang="de-DE" dirty="0"/>
              <a:t> </a:t>
            </a:r>
            <a:r>
              <a:rPr lang="de-DE" dirty="0" err="1"/>
              <a:t>insolvency</a:t>
            </a:r>
            <a:r>
              <a:rPr lang="de-DE" dirty="0"/>
              <a:t> in Germany all </a:t>
            </a:r>
            <a:r>
              <a:rPr lang="de-DE" dirty="0" err="1"/>
              <a:t>officers</a:t>
            </a:r>
            <a:r>
              <a:rPr lang="de-DE" dirty="0"/>
              <a:t> in the US </a:t>
            </a:r>
            <a:r>
              <a:rPr lang="de-DE" dirty="0" err="1"/>
              <a:t>resigned</a:t>
            </a:r>
            <a:endParaRPr lang="de-DE" dirty="0"/>
          </a:p>
          <a:p>
            <a:r>
              <a:rPr lang="de-DE" dirty="0"/>
              <a:t>I was </a:t>
            </a:r>
            <a:r>
              <a:rPr lang="de-DE" dirty="0" err="1"/>
              <a:t>appointed</a:t>
            </a:r>
            <a:r>
              <a:rPr lang="de-DE" dirty="0"/>
              <a:t> „</a:t>
            </a:r>
            <a:r>
              <a:rPr lang="de-DE" dirty="0" err="1"/>
              <a:t>president</a:t>
            </a:r>
            <a:r>
              <a:rPr lang="de-DE" dirty="0"/>
              <a:t>“ </a:t>
            </a:r>
            <a:r>
              <a:rPr lang="de-DE" dirty="0" err="1"/>
              <a:t>for</a:t>
            </a:r>
            <a:r>
              <a:rPr lang="de-DE" dirty="0"/>
              <a:t> all US </a:t>
            </a:r>
            <a:r>
              <a:rPr lang="de-DE" dirty="0" err="1"/>
              <a:t>companies</a:t>
            </a:r>
            <a:endParaRPr lang="de-DE" dirty="0"/>
          </a:p>
          <a:p>
            <a:r>
              <a:rPr lang="de-DE" dirty="0"/>
              <a:t>The US </a:t>
            </a:r>
            <a:r>
              <a:rPr lang="de-DE" dirty="0" err="1"/>
              <a:t>companies</a:t>
            </a:r>
            <a:r>
              <a:rPr lang="de-DE" dirty="0"/>
              <a:t> </a:t>
            </a:r>
            <a:r>
              <a:rPr lang="de-DE" dirty="0" err="1"/>
              <a:t>went</a:t>
            </a:r>
            <a:r>
              <a:rPr lang="de-DE" dirty="0"/>
              <a:t> </a:t>
            </a:r>
            <a:r>
              <a:rPr lang="de-DE" dirty="0" err="1"/>
              <a:t>into</a:t>
            </a:r>
            <a:r>
              <a:rPr lang="de-DE" dirty="0"/>
              <a:t> Chapter 11</a:t>
            </a:r>
          </a:p>
          <a:p>
            <a:r>
              <a:rPr lang="de-DE" dirty="0"/>
              <a:t>The </a:t>
            </a:r>
            <a:r>
              <a:rPr lang="de-DE" dirty="0" err="1"/>
              <a:t>main</a:t>
            </a:r>
            <a:r>
              <a:rPr lang="de-DE" dirty="0"/>
              <a:t> </a:t>
            </a:r>
            <a:r>
              <a:rPr lang="de-DE" dirty="0" err="1"/>
              <a:t>facility</a:t>
            </a:r>
            <a:r>
              <a:rPr lang="de-DE" dirty="0"/>
              <a:t> was in San Antonio </a:t>
            </a:r>
          </a:p>
          <a:p>
            <a:r>
              <a:rPr lang="de-DE" dirty="0"/>
              <a:t>The Chapter 11 was </a:t>
            </a:r>
            <a:r>
              <a:rPr lang="de-DE" dirty="0" err="1"/>
              <a:t>supervised</a:t>
            </a:r>
            <a:r>
              <a:rPr lang="de-DE" dirty="0"/>
              <a:t> </a:t>
            </a:r>
            <a:r>
              <a:rPr lang="de-DE" dirty="0" err="1"/>
              <a:t>by</a:t>
            </a:r>
            <a:r>
              <a:rPr lang="de-DE" dirty="0"/>
              <a:t> the </a:t>
            </a:r>
            <a:r>
              <a:rPr lang="de-DE" dirty="0" err="1"/>
              <a:t>insolvency</a:t>
            </a:r>
            <a:r>
              <a:rPr lang="de-DE" dirty="0"/>
              <a:t> </a:t>
            </a:r>
            <a:r>
              <a:rPr lang="de-DE" dirty="0" err="1"/>
              <a:t>court</a:t>
            </a:r>
            <a:r>
              <a:rPr lang="de-DE" dirty="0"/>
              <a:t> in Alexandria/</a:t>
            </a:r>
            <a:r>
              <a:rPr lang="de-DE" dirty="0" err="1"/>
              <a:t>Va</a:t>
            </a:r>
            <a:r>
              <a:rPr lang="de-DE" dirty="0"/>
              <a:t> </a:t>
            </a:r>
          </a:p>
        </p:txBody>
      </p:sp>
    </p:spTree>
    <p:extLst>
      <p:ext uri="{BB962C8B-B14F-4D97-AF65-F5344CB8AC3E}">
        <p14:creationId xmlns:p14="http://schemas.microsoft.com/office/powerpoint/2010/main" val="2777997144"/>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a:t>How</a:t>
            </a:r>
            <a:r>
              <a:rPr lang="de-DE" dirty="0"/>
              <a:t> </a:t>
            </a:r>
            <a:r>
              <a:rPr lang="de-DE" dirty="0" err="1"/>
              <a:t>did</a:t>
            </a:r>
            <a:r>
              <a:rPr lang="de-DE" dirty="0"/>
              <a:t> </a:t>
            </a:r>
            <a:r>
              <a:rPr lang="de-DE" dirty="0" err="1"/>
              <a:t>it</a:t>
            </a:r>
            <a:r>
              <a:rPr lang="de-DE" dirty="0"/>
              <a:t> end?</a:t>
            </a:r>
          </a:p>
        </p:txBody>
      </p:sp>
      <p:sp>
        <p:nvSpPr>
          <p:cNvPr id="3" name="Inhaltsplatzhalter 2"/>
          <p:cNvSpPr>
            <a:spLocks noGrp="1"/>
          </p:cNvSpPr>
          <p:nvPr>
            <p:ph idx="1"/>
          </p:nvPr>
        </p:nvSpPr>
        <p:spPr/>
        <p:txBody>
          <a:bodyPr>
            <a:normAutofit fontScale="92500" lnSpcReduction="20000"/>
          </a:bodyPr>
          <a:lstStyle/>
          <a:p>
            <a:r>
              <a:rPr lang="de-DE" dirty="0"/>
              <a:t>Not </a:t>
            </a:r>
            <a:r>
              <a:rPr lang="de-DE" dirty="0" err="1"/>
              <a:t>well</a:t>
            </a:r>
            <a:r>
              <a:rPr lang="de-DE" dirty="0"/>
              <a:t>!</a:t>
            </a:r>
          </a:p>
          <a:p>
            <a:r>
              <a:rPr lang="de-DE" dirty="0"/>
              <a:t>After </a:t>
            </a:r>
            <a:r>
              <a:rPr lang="de-DE" dirty="0" err="1"/>
              <a:t>one</a:t>
            </a:r>
            <a:r>
              <a:rPr lang="de-DE" dirty="0"/>
              <a:t> </a:t>
            </a:r>
            <a:r>
              <a:rPr lang="de-DE" dirty="0" err="1"/>
              <a:t>year</a:t>
            </a:r>
            <a:r>
              <a:rPr lang="de-DE" dirty="0"/>
              <a:t> the Airbus </a:t>
            </a:r>
            <a:r>
              <a:rPr lang="de-DE" dirty="0" err="1"/>
              <a:t>production</a:t>
            </a:r>
            <a:r>
              <a:rPr lang="de-DE" dirty="0"/>
              <a:t> was </a:t>
            </a:r>
            <a:r>
              <a:rPr lang="de-DE" dirty="0" err="1"/>
              <a:t>sold</a:t>
            </a:r>
            <a:endParaRPr lang="de-DE" dirty="0"/>
          </a:p>
          <a:p>
            <a:r>
              <a:rPr lang="de-DE" dirty="0"/>
              <a:t>The </a:t>
            </a:r>
            <a:r>
              <a:rPr lang="de-DE" dirty="0" err="1"/>
              <a:t>development</a:t>
            </a:r>
            <a:r>
              <a:rPr lang="de-DE" dirty="0"/>
              <a:t> of the Do 728 was </a:t>
            </a:r>
            <a:r>
              <a:rPr lang="de-DE" dirty="0" err="1"/>
              <a:t>discontinued</a:t>
            </a:r>
            <a:endParaRPr lang="de-DE" dirty="0"/>
          </a:p>
          <a:p>
            <a:r>
              <a:rPr lang="de-DE" dirty="0"/>
              <a:t>The Do328 </a:t>
            </a:r>
            <a:r>
              <a:rPr lang="de-DE" dirty="0" err="1"/>
              <a:t>program</a:t>
            </a:r>
            <a:r>
              <a:rPr lang="de-DE" dirty="0"/>
              <a:t> was </a:t>
            </a:r>
            <a:r>
              <a:rPr lang="de-DE" dirty="0" err="1"/>
              <a:t>sold</a:t>
            </a:r>
            <a:r>
              <a:rPr lang="de-DE" dirty="0"/>
              <a:t> </a:t>
            </a:r>
            <a:r>
              <a:rPr lang="de-DE" dirty="0" err="1"/>
              <a:t>and</a:t>
            </a:r>
            <a:r>
              <a:rPr lang="de-DE" dirty="0"/>
              <a:t> </a:t>
            </a:r>
            <a:r>
              <a:rPr lang="de-DE" dirty="0" err="1"/>
              <a:t>discontinued</a:t>
            </a:r>
            <a:r>
              <a:rPr lang="de-DE" dirty="0"/>
              <a:t> </a:t>
            </a:r>
            <a:r>
              <a:rPr lang="de-DE" dirty="0" err="1"/>
              <a:t>shortly</a:t>
            </a:r>
            <a:r>
              <a:rPr lang="de-DE" dirty="0"/>
              <a:t> </a:t>
            </a:r>
            <a:r>
              <a:rPr lang="de-DE" dirty="0" err="1"/>
              <a:t>thereafter</a:t>
            </a:r>
            <a:endParaRPr lang="de-DE" dirty="0"/>
          </a:p>
        </p:txBody>
      </p:sp>
    </p:spTree>
    <p:extLst>
      <p:ext uri="{BB962C8B-B14F-4D97-AF65-F5344CB8AC3E}">
        <p14:creationId xmlns:p14="http://schemas.microsoft.com/office/powerpoint/2010/main" val="1458850775"/>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Key </a:t>
            </a:r>
            <a:r>
              <a:rPr lang="de-DE" dirty="0" err="1"/>
              <a:t>features</a:t>
            </a:r>
            <a:endParaRPr lang="de-DE" dirty="0"/>
          </a:p>
        </p:txBody>
      </p:sp>
      <p:sp>
        <p:nvSpPr>
          <p:cNvPr id="3" name="Inhaltsplatzhalter 2"/>
          <p:cNvSpPr>
            <a:spLocks noGrp="1"/>
          </p:cNvSpPr>
          <p:nvPr>
            <p:ph idx="1"/>
          </p:nvPr>
        </p:nvSpPr>
        <p:spPr/>
        <p:txBody>
          <a:bodyPr>
            <a:normAutofit fontScale="92500" lnSpcReduction="10000"/>
          </a:bodyPr>
          <a:lstStyle/>
          <a:p>
            <a:r>
              <a:rPr lang="de-DE" dirty="0" err="1"/>
              <a:t>Alignment</a:t>
            </a:r>
            <a:r>
              <a:rPr lang="de-DE" dirty="0"/>
              <a:t> of different </a:t>
            </a:r>
            <a:r>
              <a:rPr lang="de-DE" dirty="0" err="1"/>
              <a:t>procedures</a:t>
            </a:r>
            <a:r>
              <a:rPr lang="de-DE" dirty="0"/>
              <a:t> in different </a:t>
            </a:r>
            <a:r>
              <a:rPr lang="de-DE" dirty="0" err="1"/>
              <a:t>jurisdictions</a:t>
            </a:r>
            <a:endParaRPr lang="de-DE" dirty="0"/>
          </a:p>
          <a:p>
            <a:r>
              <a:rPr lang="de-DE" dirty="0"/>
              <a:t>High </a:t>
            </a:r>
            <a:r>
              <a:rPr lang="de-DE" dirty="0" err="1"/>
              <a:t>regulatory</a:t>
            </a:r>
            <a:r>
              <a:rPr lang="de-DE" dirty="0"/>
              <a:t> </a:t>
            </a:r>
            <a:r>
              <a:rPr lang="de-DE" dirty="0" err="1"/>
              <a:t>requirements</a:t>
            </a:r>
            <a:endParaRPr lang="de-DE" dirty="0"/>
          </a:p>
          <a:p>
            <a:r>
              <a:rPr lang="de-DE" dirty="0"/>
              <a:t>Extreme </a:t>
            </a:r>
            <a:r>
              <a:rPr lang="de-DE" dirty="0" err="1"/>
              <a:t>difficulties</a:t>
            </a:r>
            <a:r>
              <a:rPr lang="de-DE" dirty="0"/>
              <a:t> in the </a:t>
            </a:r>
            <a:r>
              <a:rPr lang="de-DE" dirty="0" err="1"/>
              <a:t>continuation</a:t>
            </a:r>
            <a:r>
              <a:rPr lang="de-DE" dirty="0"/>
              <a:t> of the </a:t>
            </a:r>
            <a:r>
              <a:rPr lang="de-DE" dirty="0" err="1"/>
              <a:t>operation</a:t>
            </a:r>
            <a:endParaRPr lang="de-DE" dirty="0"/>
          </a:p>
        </p:txBody>
      </p:sp>
    </p:spTree>
    <p:extLst>
      <p:ext uri="{BB962C8B-B14F-4D97-AF65-F5344CB8AC3E}">
        <p14:creationId xmlns:p14="http://schemas.microsoft.com/office/powerpoint/2010/main" val="3860181610"/>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240224" y="1703971"/>
            <a:ext cx="8655803" cy="1102519"/>
          </a:xfrm>
        </p:spPr>
        <p:txBody>
          <a:bodyPr>
            <a:noAutofit/>
          </a:bodyPr>
          <a:lstStyle/>
          <a:p>
            <a:r>
              <a:rPr lang="en-US" sz="3200" b="1" dirty="0"/>
              <a:t>Session 7: </a:t>
            </a:r>
            <a:br>
              <a:rPr lang="en-US" sz="3200" b="1" dirty="0"/>
            </a:br>
            <a:r>
              <a:rPr lang="en-US" sz="3200" b="1" dirty="0"/>
              <a:t> Speech is silver, but silence is gold: </a:t>
            </a:r>
            <a:br>
              <a:rPr lang="en-US" sz="3200" b="1" dirty="0"/>
            </a:br>
            <a:r>
              <a:rPr lang="en-US" sz="3200" b="1" dirty="0"/>
              <a:t>The fine line between access to information </a:t>
            </a:r>
            <a:br>
              <a:rPr lang="en-US" sz="3200" b="1" dirty="0"/>
            </a:br>
            <a:r>
              <a:rPr lang="en-US" sz="3200" b="1" dirty="0"/>
              <a:t>and need for confidentiality</a:t>
            </a:r>
          </a:p>
        </p:txBody>
      </p:sp>
      <p:sp>
        <p:nvSpPr>
          <p:cNvPr id="3" name="Subtitle 2"/>
          <p:cNvSpPr>
            <a:spLocks noGrp="1"/>
          </p:cNvSpPr>
          <p:nvPr>
            <p:ph type="subTitle" idx="1"/>
          </p:nvPr>
        </p:nvSpPr>
        <p:spPr>
          <a:xfrm>
            <a:off x="240223" y="3369155"/>
            <a:ext cx="8655803" cy="1314450"/>
          </a:xfrm>
        </p:spPr>
        <p:txBody>
          <a:bodyPr rtlCol="0">
            <a:noAutofit/>
          </a:bodyPr>
          <a:lstStyle/>
          <a:p>
            <a:pPr>
              <a:defRPr/>
            </a:pPr>
            <a:r>
              <a:rPr lang="en-GB" sz="1800" b="1" i="1" dirty="0"/>
              <a:t>Moderator: </a:t>
            </a:r>
            <a:r>
              <a:rPr lang="en-GB" sz="1800" b="1" dirty="0"/>
              <a:t>Evert Verwey, Co-Chair of the INSOL Europe EECC; </a:t>
            </a:r>
            <a:br>
              <a:rPr lang="en-GB" sz="1800" b="1" dirty="0"/>
            </a:br>
            <a:r>
              <a:rPr lang="en-GB" sz="1800" b="1" dirty="0"/>
              <a:t>Clifford Chance LLP, The Netherlands</a:t>
            </a:r>
          </a:p>
          <a:p>
            <a:pPr>
              <a:defRPr/>
            </a:pPr>
            <a:r>
              <a:rPr lang="en-GB" sz="1800" b="1" dirty="0"/>
              <a:t>Maja </a:t>
            </a:r>
            <a:r>
              <a:rPr lang="en-GB" sz="1800" b="1" dirty="0" err="1"/>
              <a:t>Zerjal</a:t>
            </a:r>
            <a:r>
              <a:rPr lang="en-GB" sz="1800" b="1" dirty="0"/>
              <a:t>, Proskauer Rose, US </a:t>
            </a:r>
          </a:p>
          <a:p>
            <a:pPr>
              <a:defRPr/>
            </a:pPr>
            <a:r>
              <a:rPr lang="en-GB" sz="1800" b="1" dirty="0" err="1"/>
              <a:t>Anže</a:t>
            </a:r>
            <a:r>
              <a:rPr lang="en-GB" sz="1800" b="1" dirty="0"/>
              <a:t> </a:t>
            </a:r>
            <a:r>
              <a:rPr lang="en-GB" sz="1800" b="1" dirty="0" err="1"/>
              <a:t>Pavšek</a:t>
            </a:r>
            <a:r>
              <a:rPr lang="en-GB" sz="1800" b="1" dirty="0"/>
              <a:t>, Zaman and Partners, Slovenia</a:t>
            </a:r>
            <a:endParaRPr lang="en-US" sz="1800" b="1" dirty="0"/>
          </a:p>
        </p:txBody>
      </p:sp>
    </p:spTree>
    <p:extLst>
      <p:ext uri="{BB962C8B-B14F-4D97-AF65-F5344CB8AC3E}">
        <p14:creationId xmlns:p14="http://schemas.microsoft.com/office/powerpoint/2010/main" val="1290241873"/>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F6244A41-D094-4DE6-BC92-F59C85260F8C}"/>
              </a:ext>
            </a:extLst>
          </p:cNvPr>
          <p:cNvSpPr/>
          <p:nvPr/>
        </p:nvSpPr>
        <p:spPr>
          <a:xfrm>
            <a:off x="4157660" y="2836068"/>
            <a:ext cx="828678" cy="842965"/>
          </a:xfrm>
          <a:custGeom>
            <a:avLst/>
            <a:gdLst>
              <a:gd name="connsiteX0" fmla="*/ 0 w 1104904"/>
              <a:gd name="connsiteY0" fmla="*/ 561977 h 1123953"/>
              <a:gd name="connsiteX1" fmla="*/ 158486 w 1104904"/>
              <a:gd name="connsiteY1" fmla="*/ 168010 h 1123953"/>
              <a:gd name="connsiteX2" fmla="*/ 552453 w 1104904"/>
              <a:gd name="connsiteY2" fmla="*/ 1 h 1123953"/>
              <a:gd name="connsiteX3" fmla="*/ 946420 w 1104904"/>
              <a:gd name="connsiteY3" fmla="*/ 168012 h 1123953"/>
              <a:gd name="connsiteX4" fmla="*/ 1104904 w 1104904"/>
              <a:gd name="connsiteY4" fmla="*/ 561979 h 1123953"/>
              <a:gd name="connsiteX5" fmla="*/ 946419 w 1104904"/>
              <a:gd name="connsiteY5" fmla="*/ 955946 h 1123953"/>
              <a:gd name="connsiteX6" fmla="*/ 552452 w 1104904"/>
              <a:gd name="connsiteY6" fmla="*/ 1123956 h 1123953"/>
              <a:gd name="connsiteX7" fmla="*/ 158485 w 1104904"/>
              <a:gd name="connsiteY7" fmla="*/ 955946 h 1123953"/>
              <a:gd name="connsiteX8" fmla="*/ 0 w 1104904"/>
              <a:gd name="connsiteY8" fmla="*/ 561979 h 1123953"/>
              <a:gd name="connsiteX9" fmla="*/ 0 w 1104904"/>
              <a:gd name="connsiteY9" fmla="*/ 561977 h 1123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4904" h="1123953">
                <a:moveTo>
                  <a:pt x="0" y="561977"/>
                </a:moveTo>
                <a:cubicBezTo>
                  <a:pt x="0" y="414595"/>
                  <a:pt x="56916" y="273112"/>
                  <a:pt x="158486" y="168010"/>
                </a:cubicBezTo>
                <a:cubicBezTo>
                  <a:pt x="262349" y="60535"/>
                  <a:pt x="404297" y="0"/>
                  <a:pt x="552453" y="1"/>
                </a:cubicBezTo>
                <a:cubicBezTo>
                  <a:pt x="700609" y="1"/>
                  <a:pt x="842557" y="60536"/>
                  <a:pt x="946420" y="168012"/>
                </a:cubicBezTo>
                <a:cubicBezTo>
                  <a:pt x="1047989" y="273114"/>
                  <a:pt x="1104905" y="414597"/>
                  <a:pt x="1104904" y="561979"/>
                </a:cubicBezTo>
                <a:cubicBezTo>
                  <a:pt x="1104904" y="709361"/>
                  <a:pt x="1047988" y="850844"/>
                  <a:pt x="946419" y="955946"/>
                </a:cubicBezTo>
                <a:cubicBezTo>
                  <a:pt x="842556" y="1063421"/>
                  <a:pt x="700608" y="1123956"/>
                  <a:pt x="552452" y="1123956"/>
                </a:cubicBezTo>
                <a:cubicBezTo>
                  <a:pt x="404296" y="1123956"/>
                  <a:pt x="262348" y="1063421"/>
                  <a:pt x="158485" y="955946"/>
                </a:cubicBezTo>
                <a:cubicBezTo>
                  <a:pt x="56916" y="850844"/>
                  <a:pt x="0" y="709361"/>
                  <a:pt x="0" y="561979"/>
                </a:cubicBezTo>
                <a:lnTo>
                  <a:pt x="0" y="561977"/>
                </a:lnTo>
                <a:close/>
              </a:path>
            </a:pathLst>
          </a:custGeom>
          <a:solidFill>
            <a:srgbClr val="FF000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30883" tIns="132974" rIns="130883" bIns="132974"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Topics</a:t>
            </a:r>
          </a:p>
        </p:txBody>
      </p:sp>
      <p:sp>
        <p:nvSpPr>
          <p:cNvPr id="9" name="Freeform 3">
            <a:extLst>
              <a:ext uri="{FF2B5EF4-FFF2-40B4-BE49-F238E27FC236}">
                <a16:creationId xmlns:a16="http://schemas.microsoft.com/office/drawing/2014/main" id="{A1AE0530-B87B-49DE-A079-589C04753045}"/>
              </a:ext>
            </a:extLst>
          </p:cNvPr>
          <p:cNvSpPr/>
          <p:nvPr/>
        </p:nvSpPr>
        <p:spPr>
          <a:xfrm rot="16200000">
            <a:off x="4426213" y="2431430"/>
            <a:ext cx="291574" cy="275639"/>
          </a:xfrm>
          <a:custGeom>
            <a:avLst/>
            <a:gdLst>
              <a:gd name="connsiteX0" fmla="*/ 0 w 388765"/>
              <a:gd name="connsiteY0" fmla="*/ 73504 h 367519"/>
              <a:gd name="connsiteX1" fmla="*/ 205006 w 388765"/>
              <a:gd name="connsiteY1" fmla="*/ 73504 h 367519"/>
              <a:gd name="connsiteX2" fmla="*/ 205006 w 388765"/>
              <a:gd name="connsiteY2" fmla="*/ 0 h 367519"/>
              <a:gd name="connsiteX3" fmla="*/ 388765 w 388765"/>
              <a:gd name="connsiteY3" fmla="*/ 183760 h 367519"/>
              <a:gd name="connsiteX4" fmla="*/ 205006 w 388765"/>
              <a:gd name="connsiteY4" fmla="*/ 367519 h 367519"/>
              <a:gd name="connsiteX5" fmla="*/ 205006 w 388765"/>
              <a:gd name="connsiteY5" fmla="*/ 294015 h 367519"/>
              <a:gd name="connsiteX6" fmla="*/ 0 w 388765"/>
              <a:gd name="connsiteY6" fmla="*/ 294015 h 367519"/>
              <a:gd name="connsiteX7" fmla="*/ 0 w 38876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765" h="367519">
                <a:moveTo>
                  <a:pt x="0" y="73504"/>
                </a:moveTo>
                <a:lnTo>
                  <a:pt x="205006" y="73504"/>
                </a:lnTo>
                <a:lnTo>
                  <a:pt x="205006" y="0"/>
                </a:lnTo>
                <a:lnTo>
                  <a:pt x="388765" y="183760"/>
                </a:lnTo>
                <a:lnTo>
                  <a:pt x="205006" y="367519"/>
                </a:lnTo>
                <a:lnTo>
                  <a:pt x="205006"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1" tIns="55128" rIns="82693" bIns="55127"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10" name="Freeform 4">
            <a:extLst>
              <a:ext uri="{FF2B5EF4-FFF2-40B4-BE49-F238E27FC236}">
                <a16:creationId xmlns:a16="http://schemas.microsoft.com/office/drawing/2014/main" id="{C75BF1E9-7C37-4323-9FCA-B2DC7CF1D154}"/>
              </a:ext>
            </a:extLst>
          </p:cNvPr>
          <p:cNvSpPr/>
          <p:nvPr/>
        </p:nvSpPr>
        <p:spPr>
          <a:xfrm>
            <a:off x="4186196" y="1496407"/>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Information to stakeholders (creditors/ shareholders /directors)</a:t>
            </a:r>
          </a:p>
        </p:txBody>
      </p:sp>
      <p:sp>
        <p:nvSpPr>
          <p:cNvPr id="11" name="Freeform 5">
            <a:extLst>
              <a:ext uri="{FF2B5EF4-FFF2-40B4-BE49-F238E27FC236}">
                <a16:creationId xmlns:a16="http://schemas.microsoft.com/office/drawing/2014/main" id="{04083B1B-F718-40AD-938D-E12953634E24}"/>
              </a:ext>
            </a:extLst>
          </p:cNvPr>
          <p:cNvSpPr/>
          <p:nvPr/>
        </p:nvSpPr>
        <p:spPr>
          <a:xfrm rot="18360000">
            <a:off x="4829425" y="2562688"/>
            <a:ext cx="294581" cy="275639"/>
          </a:xfrm>
          <a:custGeom>
            <a:avLst/>
            <a:gdLst>
              <a:gd name="connsiteX0" fmla="*/ 0 w 392775"/>
              <a:gd name="connsiteY0" fmla="*/ 73504 h 367519"/>
              <a:gd name="connsiteX1" fmla="*/ 209016 w 392775"/>
              <a:gd name="connsiteY1" fmla="*/ 73504 h 367519"/>
              <a:gd name="connsiteX2" fmla="*/ 209016 w 392775"/>
              <a:gd name="connsiteY2" fmla="*/ 0 h 367519"/>
              <a:gd name="connsiteX3" fmla="*/ 392775 w 392775"/>
              <a:gd name="connsiteY3" fmla="*/ 183760 h 367519"/>
              <a:gd name="connsiteX4" fmla="*/ 209016 w 392775"/>
              <a:gd name="connsiteY4" fmla="*/ 367519 h 367519"/>
              <a:gd name="connsiteX5" fmla="*/ 209016 w 392775"/>
              <a:gd name="connsiteY5" fmla="*/ 294015 h 367519"/>
              <a:gd name="connsiteX6" fmla="*/ 0 w 392775"/>
              <a:gd name="connsiteY6" fmla="*/ 294015 h 367519"/>
              <a:gd name="connsiteX7" fmla="*/ 0 w 39277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75" h="367519">
                <a:moveTo>
                  <a:pt x="0" y="73504"/>
                </a:moveTo>
                <a:lnTo>
                  <a:pt x="209016" y="73504"/>
                </a:lnTo>
                <a:lnTo>
                  <a:pt x="209016" y="0"/>
                </a:lnTo>
                <a:lnTo>
                  <a:pt x="392775" y="183760"/>
                </a:lnTo>
                <a:lnTo>
                  <a:pt x="209016" y="367519"/>
                </a:lnTo>
                <a:lnTo>
                  <a:pt x="209016"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0" tIns="55128" rIns="82691" bIns="55127"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12" name="Freeform 6">
            <a:extLst>
              <a:ext uri="{FF2B5EF4-FFF2-40B4-BE49-F238E27FC236}">
                <a16:creationId xmlns:a16="http://schemas.microsoft.com/office/drawing/2014/main" id="{8078EEE6-F71A-49DA-85AD-68EE3A305E0F}"/>
              </a:ext>
            </a:extLst>
          </p:cNvPr>
          <p:cNvSpPr/>
          <p:nvPr/>
        </p:nvSpPr>
        <p:spPr>
          <a:xfrm>
            <a:off x="4989336" y="1757362"/>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Disclosure Proceedings</a:t>
            </a:r>
          </a:p>
        </p:txBody>
      </p:sp>
      <p:sp>
        <p:nvSpPr>
          <p:cNvPr id="13" name="Freeform 7">
            <a:extLst>
              <a:ext uri="{FF2B5EF4-FFF2-40B4-BE49-F238E27FC236}">
                <a16:creationId xmlns:a16="http://schemas.microsoft.com/office/drawing/2014/main" id="{66413B31-8DAF-4D56-85BC-9E019DF5A5E3}"/>
              </a:ext>
            </a:extLst>
          </p:cNvPr>
          <p:cNvSpPr/>
          <p:nvPr/>
        </p:nvSpPr>
        <p:spPr>
          <a:xfrm rot="20520000">
            <a:off x="5077531" y="2906847"/>
            <a:ext cx="299315" cy="275639"/>
          </a:xfrm>
          <a:custGeom>
            <a:avLst/>
            <a:gdLst>
              <a:gd name="connsiteX0" fmla="*/ 0 w 399086"/>
              <a:gd name="connsiteY0" fmla="*/ 73504 h 367519"/>
              <a:gd name="connsiteX1" fmla="*/ 215327 w 399086"/>
              <a:gd name="connsiteY1" fmla="*/ 73504 h 367519"/>
              <a:gd name="connsiteX2" fmla="*/ 215327 w 399086"/>
              <a:gd name="connsiteY2" fmla="*/ 0 h 367519"/>
              <a:gd name="connsiteX3" fmla="*/ 399086 w 399086"/>
              <a:gd name="connsiteY3" fmla="*/ 183760 h 367519"/>
              <a:gd name="connsiteX4" fmla="*/ 215327 w 399086"/>
              <a:gd name="connsiteY4" fmla="*/ 367519 h 367519"/>
              <a:gd name="connsiteX5" fmla="*/ 215327 w 399086"/>
              <a:gd name="connsiteY5" fmla="*/ 294015 h 367519"/>
              <a:gd name="connsiteX6" fmla="*/ 0 w 399086"/>
              <a:gd name="connsiteY6" fmla="*/ 294015 h 367519"/>
              <a:gd name="connsiteX7" fmla="*/ 0 w 399086"/>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086" h="367519">
                <a:moveTo>
                  <a:pt x="0" y="73504"/>
                </a:moveTo>
                <a:lnTo>
                  <a:pt x="215327" y="73504"/>
                </a:lnTo>
                <a:lnTo>
                  <a:pt x="215327" y="0"/>
                </a:lnTo>
                <a:lnTo>
                  <a:pt x="399086" y="183760"/>
                </a:lnTo>
                <a:lnTo>
                  <a:pt x="215327" y="367519"/>
                </a:lnTo>
                <a:lnTo>
                  <a:pt x="215327"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1" tIns="55127" rIns="82692" bIns="55128"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14" name="Freeform 8">
            <a:extLst>
              <a:ext uri="{FF2B5EF4-FFF2-40B4-BE49-F238E27FC236}">
                <a16:creationId xmlns:a16="http://schemas.microsoft.com/office/drawing/2014/main" id="{E4C31F6B-FC7E-41A0-9831-1E322B8D3C74}"/>
              </a:ext>
            </a:extLst>
          </p:cNvPr>
          <p:cNvSpPr/>
          <p:nvPr/>
        </p:nvSpPr>
        <p:spPr>
          <a:xfrm>
            <a:off x="5485704" y="2440554"/>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Courts supervision?</a:t>
            </a:r>
          </a:p>
        </p:txBody>
      </p:sp>
      <p:sp>
        <p:nvSpPr>
          <p:cNvPr id="15" name="Freeform 9">
            <a:extLst>
              <a:ext uri="{FF2B5EF4-FFF2-40B4-BE49-F238E27FC236}">
                <a16:creationId xmlns:a16="http://schemas.microsoft.com/office/drawing/2014/main" id="{6570C0EA-9CF6-432B-9506-80CE9B038D24}"/>
              </a:ext>
            </a:extLst>
          </p:cNvPr>
          <p:cNvSpPr/>
          <p:nvPr/>
        </p:nvSpPr>
        <p:spPr>
          <a:xfrm rot="1080000">
            <a:off x="5077531" y="3332614"/>
            <a:ext cx="299315" cy="275639"/>
          </a:xfrm>
          <a:custGeom>
            <a:avLst/>
            <a:gdLst>
              <a:gd name="connsiteX0" fmla="*/ 0 w 399086"/>
              <a:gd name="connsiteY0" fmla="*/ 73504 h 367519"/>
              <a:gd name="connsiteX1" fmla="*/ 215327 w 399086"/>
              <a:gd name="connsiteY1" fmla="*/ 73504 h 367519"/>
              <a:gd name="connsiteX2" fmla="*/ 215327 w 399086"/>
              <a:gd name="connsiteY2" fmla="*/ 0 h 367519"/>
              <a:gd name="connsiteX3" fmla="*/ 399086 w 399086"/>
              <a:gd name="connsiteY3" fmla="*/ 183760 h 367519"/>
              <a:gd name="connsiteX4" fmla="*/ 215327 w 399086"/>
              <a:gd name="connsiteY4" fmla="*/ 367519 h 367519"/>
              <a:gd name="connsiteX5" fmla="*/ 215327 w 399086"/>
              <a:gd name="connsiteY5" fmla="*/ 294015 h 367519"/>
              <a:gd name="connsiteX6" fmla="*/ 0 w 399086"/>
              <a:gd name="connsiteY6" fmla="*/ 294015 h 367519"/>
              <a:gd name="connsiteX7" fmla="*/ 0 w 399086"/>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086" h="367519">
                <a:moveTo>
                  <a:pt x="0" y="73504"/>
                </a:moveTo>
                <a:lnTo>
                  <a:pt x="215327" y="73504"/>
                </a:lnTo>
                <a:lnTo>
                  <a:pt x="215327" y="0"/>
                </a:lnTo>
                <a:lnTo>
                  <a:pt x="399086" y="183760"/>
                </a:lnTo>
                <a:lnTo>
                  <a:pt x="215327" y="367519"/>
                </a:lnTo>
                <a:lnTo>
                  <a:pt x="215327"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0" tIns="55128" rIns="82691" bIns="55127"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16" name="Freeform 10">
            <a:extLst>
              <a:ext uri="{FF2B5EF4-FFF2-40B4-BE49-F238E27FC236}">
                <a16:creationId xmlns:a16="http://schemas.microsoft.com/office/drawing/2014/main" id="{3E2708EA-5CFF-458C-AF64-7DB84A2CC141}"/>
              </a:ext>
            </a:extLst>
          </p:cNvPr>
          <p:cNvSpPr/>
          <p:nvPr/>
        </p:nvSpPr>
        <p:spPr>
          <a:xfrm>
            <a:off x="5485704" y="3285025"/>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Receiver needs to be transparent?</a:t>
            </a:r>
          </a:p>
        </p:txBody>
      </p:sp>
      <p:sp>
        <p:nvSpPr>
          <p:cNvPr id="17" name="Freeform 11">
            <a:extLst>
              <a:ext uri="{FF2B5EF4-FFF2-40B4-BE49-F238E27FC236}">
                <a16:creationId xmlns:a16="http://schemas.microsoft.com/office/drawing/2014/main" id="{372F4543-212B-41F1-8F4C-0741318763CB}"/>
              </a:ext>
            </a:extLst>
          </p:cNvPr>
          <p:cNvSpPr/>
          <p:nvPr/>
        </p:nvSpPr>
        <p:spPr>
          <a:xfrm rot="3240000">
            <a:off x="4829425" y="3676774"/>
            <a:ext cx="294581" cy="275639"/>
          </a:xfrm>
          <a:custGeom>
            <a:avLst/>
            <a:gdLst>
              <a:gd name="connsiteX0" fmla="*/ 0 w 392775"/>
              <a:gd name="connsiteY0" fmla="*/ 73504 h 367519"/>
              <a:gd name="connsiteX1" fmla="*/ 209016 w 392775"/>
              <a:gd name="connsiteY1" fmla="*/ 73504 h 367519"/>
              <a:gd name="connsiteX2" fmla="*/ 209016 w 392775"/>
              <a:gd name="connsiteY2" fmla="*/ 0 h 367519"/>
              <a:gd name="connsiteX3" fmla="*/ 392775 w 392775"/>
              <a:gd name="connsiteY3" fmla="*/ 183760 h 367519"/>
              <a:gd name="connsiteX4" fmla="*/ 209016 w 392775"/>
              <a:gd name="connsiteY4" fmla="*/ 367519 h 367519"/>
              <a:gd name="connsiteX5" fmla="*/ 209016 w 392775"/>
              <a:gd name="connsiteY5" fmla="*/ 294015 h 367519"/>
              <a:gd name="connsiteX6" fmla="*/ 0 w 392775"/>
              <a:gd name="connsiteY6" fmla="*/ 294015 h 367519"/>
              <a:gd name="connsiteX7" fmla="*/ 0 w 39277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75" h="367519">
                <a:moveTo>
                  <a:pt x="0" y="73504"/>
                </a:moveTo>
                <a:lnTo>
                  <a:pt x="209016" y="73504"/>
                </a:lnTo>
                <a:lnTo>
                  <a:pt x="209016" y="0"/>
                </a:lnTo>
                <a:lnTo>
                  <a:pt x="392775" y="183760"/>
                </a:lnTo>
                <a:lnTo>
                  <a:pt x="209016" y="367519"/>
                </a:lnTo>
                <a:lnTo>
                  <a:pt x="209016"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0" tIns="55127" rIns="82691" bIns="55128"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18" name="Freeform 12">
            <a:extLst>
              <a:ext uri="{FF2B5EF4-FFF2-40B4-BE49-F238E27FC236}">
                <a16:creationId xmlns:a16="http://schemas.microsoft.com/office/drawing/2014/main" id="{73315A76-F8C7-433E-9CDF-E6C0E22EEAFD}"/>
              </a:ext>
            </a:extLst>
          </p:cNvPr>
          <p:cNvSpPr/>
          <p:nvPr/>
        </p:nvSpPr>
        <p:spPr>
          <a:xfrm>
            <a:off x="4989336" y="3968217"/>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Information for other (defense) purposes?</a:t>
            </a:r>
          </a:p>
        </p:txBody>
      </p:sp>
      <p:sp>
        <p:nvSpPr>
          <p:cNvPr id="19" name="Freeform 13">
            <a:extLst>
              <a:ext uri="{FF2B5EF4-FFF2-40B4-BE49-F238E27FC236}">
                <a16:creationId xmlns:a16="http://schemas.microsoft.com/office/drawing/2014/main" id="{63F1C94F-B148-4B84-A66E-A131B60E24A6}"/>
              </a:ext>
            </a:extLst>
          </p:cNvPr>
          <p:cNvSpPr/>
          <p:nvPr/>
        </p:nvSpPr>
        <p:spPr>
          <a:xfrm rot="5400000">
            <a:off x="4426213" y="3808031"/>
            <a:ext cx="291574" cy="275639"/>
          </a:xfrm>
          <a:custGeom>
            <a:avLst/>
            <a:gdLst>
              <a:gd name="connsiteX0" fmla="*/ 0 w 388765"/>
              <a:gd name="connsiteY0" fmla="*/ 73504 h 367519"/>
              <a:gd name="connsiteX1" fmla="*/ 205006 w 388765"/>
              <a:gd name="connsiteY1" fmla="*/ 73504 h 367519"/>
              <a:gd name="connsiteX2" fmla="*/ 205006 w 388765"/>
              <a:gd name="connsiteY2" fmla="*/ 0 h 367519"/>
              <a:gd name="connsiteX3" fmla="*/ 388765 w 388765"/>
              <a:gd name="connsiteY3" fmla="*/ 183760 h 367519"/>
              <a:gd name="connsiteX4" fmla="*/ 205006 w 388765"/>
              <a:gd name="connsiteY4" fmla="*/ 367519 h 367519"/>
              <a:gd name="connsiteX5" fmla="*/ 205006 w 388765"/>
              <a:gd name="connsiteY5" fmla="*/ 294015 h 367519"/>
              <a:gd name="connsiteX6" fmla="*/ 0 w 388765"/>
              <a:gd name="connsiteY6" fmla="*/ 294015 h 367519"/>
              <a:gd name="connsiteX7" fmla="*/ 0 w 38876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765" h="367519">
                <a:moveTo>
                  <a:pt x="0" y="73504"/>
                </a:moveTo>
                <a:lnTo>
                  <a:pt x="205006" y="73504"/>
                </a:lnTo>
                <a:lnTo>
                  <a:pt x="205006" y="0"/>
                </a:lnTo>
                <a:lnTo>
                  <a:pt x="388765" y="183760"/>
                </a:lnTo>
                <a:lnTo>
                  <a:pt x="205006" y="367519"/>
                </a:lnTo>
                <a:lnTo>
                  <a:pt x="205006" y="294015"/>
                </a:lnTo>
                <a:lnTo>
                  <a:pt x="0" y="294015"/>
                </a:lnTo>
                <a:lnTo>
                  <a:pt x="0" y="73504"/>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0" tIns="55127" rIns="82692" bIns="55129"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20" name="Freeform 14">
            <a:extLst>
              <a:ext uri="{FF2B5EF4-FFF2-40B4-BE49-F238E27FC236}">
                <a16:creationId xmlns:a16="http://schemas.microsoft.com/office/drawing/2014/main" id="{789B7583-D8A8-4EAF-91AD-9DD00F7CC410}"/>
              </a:ext>
            </a:extLst>
          </p:cNvPr>
          <p:cNvSpPr/>
          <p:nvPr/>
        </p:nvSpPr>
        <p:spPr>
          <a:xfrm>
            <a:off x="4186196" y="4229173"/>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Valuation of </a:t>
            </a:r>
            <a:r>
              <a:rPr kumimoji="0" lang="en-US" sz="750" b="1" i="0" u="none" strike="noStrike" kern="1200" cap="none" spc="0" normalizeH="0" baseline="0" noProof="0">
                <a:ln>
                  <a:noFill/>
                </a:ln>
                <a:solidFill>
                  <a:prstClr val="white"/>
                </a:solidFill>
                <a:effectLst/>
                <a:uLnTx/>
                <a:uFillTx/>
                <a:latin typeface="Calibri"/>
                <a:ea typeface="+mn-ea"/>
                <a:cs typeface="+mn-cs"/>
              </a:rPr>
              <a:t>the company </a:t>
            </a:r>
            <a:r>
              <a:rPr kumimoji="0" lang="en-US" sz="750" b="1" i="0" u="none" strike="noStrike" kern="1200" cap="none" spc="0" normalizeH="0" baseline="0" noProof="0" dirty="0">
                <a:ln>
                  <a:noFill/>
                </a:ln>
                <a:solidFill>
                  <a:prstClr val="white"/>
                </a:solidFill>
                <a:effectLst/>
                <a:uLnTx/>
                <a:uFillTx/>
                <a:latin typeface="Calibri"/>
                <a:ea typeface="+mn-ea"/>
                <a:cs typeface="+mn-cs"/>
              </a:rPr>
              <a:t>and disclosure?</a:t>
            </a:r>
          </a:p>
        </p:txBody>
      </p:sp>
      <p:sp>
        <p:nvSpPr>
          <p:cNvPr id="21" name="Freeform 15">
            <a:extLst>
              <a:ext uri="{FF2B5EF4-FFF2-40B4-BE49-F238E27FC236}">
                <a16:creationId xmlns:a16="http://schemas.microsoft.com/office/drawing/2014/main" id="{1CE50B99-E834-4D4D-B008-94965F1463FA}"/>
              </a:ext>
            </a:extLst>
          </p:cNvPr>
          <p:cNvSpPr/>
          <p:nvPr/>
        </p:nvSpPr>
        <p:spPr>
          <a:xfrm rot="18360000">
            <a:off x="4019993" y="3676772"/>
            <a:ext cx="294582" cy="275640"/>
          </a:xfrm>
          <a:custGeom>
            <a:avLst/>
            <a:gdLst>
              <a:gd name="connsiteX0" fmla="*/ 0 w 392775"/>
              <a:gd name="connsiteY0" fmla="*/ 73504 h 367519"/>
              <a:gd name="connsiteX1" fmla="*/ 209016 w 392775"/>
              <a:gd name="connsiteY1" fmla="*/ 73504 h 367519"/>
              <a:gd name="connsiteX2" fmla="*/ 209016 w 392775"/>
              <a:gd name="connsiteY2" fmla="*/ 0 h 367519"/>
              <a:gd name="connsiteX3" fmla="*/ 392775 w 392775"/>
              <a:gd name="connsiteY3" fmla="*/ 183760 h 367519"/>
              <a:gd name="connsiteX4" fmla="*/ 209016 w 392775"/>
              <a:gd name="connsiteY4" fmla="*/ 367519 h 367519"/>
              <a:gd name="connsiteX5" fmla="*/ 209016 w 392775"/>
              <a:gd name="connsiteY5" fmla="*/ 294015 h 367519"/>
              <a:gd name="connsiteX6" fmla="*/ 0 w 392775"/>
              <a:gd name="connsiteY6" fmla="*/ 294015 h 367519"/>
              <a:gd name="connsiteX7" fmla="*/ 0 w 39277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75" h="367519">
                <a:moveTo>
                  <a:pt x="392775" y="294015"/>
                </a:moveTo>
                <a:lnTo>
                  <a:pt x="183759" y="294015"/>
                </a:lnTo>
                <a:lnTo>
                  <a:pt x="183759" y="367519"/>
                </a:lnTo>
                <a:lnTo>
                  <a:pt x="0" y="183759"/>
                </a:lnTo>
                <a:lnTo>
                  <a:pt x="183759" y="0"/>
                </a:lnTo>
                <a:lnTo>
                  <a:pt x="183759" y="73504"/>
                </a:lnTo>
                <a:lnTo>
                  <a:pt x="392775" y="73504"/>
                </a:lnTo>
                <a:lnTo>
                  <a:pt x="392775" y="294015"/>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82691" tIns="55128" rIns="1" bIns="55128"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22" name="Freeform 16">
            <a:extLst>
              <a:ext uri="{FF2B5EF4-FFF2-40B4-BE49-F238E27FC236}">
                <a16:creationId xmlns:a16="http://schemas.microsoft.com/office/drawing/2014/main" id="{7E7ED718-4EB6-4617-985E-6DEF1AF1A575}"/>
              </a:ext>
            </a:extLst>
          </p:cNvPr>
          <p:cNvSpPr/>
          <p:nvPr/>
        </p:nvSpPr>
        <p:spPr>
          <a:xfrm>
            <a:off x="3383056" y="3968217"/>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Protection against competitors?</a:t>
            </a:r>
          </a:p>
        </p:txBody>
      </p:sp>
      <p:sp>
        <p:nvSpPr>
          <p:cNvPr id="23" name="Freeform 17">
            <a:extLst>
              <a:ext uri="{FF2B5EF4-FFF2-40B4-BE49-F238E27FC236}">
                <a16:creationId xmlns:a16="http://schemas.microsoft.com/office/drawing/2014/main" id="{305D0C03-7298-4183-BAB9-3B897EB83F1E}"/>
              </a:ext>
            </a:extLst>
          </p:cNvPr>
          <p:cNvSpPr/>
          <p:nvPr/>
        </p:nvSpPr>
        <p:spPr>
          <a:xfrm rot="20520000">
            <a:off x="3767154" y="3324526"/>
            <a:ext cx="299315" cy="275640"/>
          </a:xfrm>
          <a:custGeom>
            <a:avLst/>
            <a:gdLst>
              <a:gd name="connsiteX0" fmla="*/ 0 w 399086"/>
              <a:gd name="connsiteY0" fmla="*/ 73504 h 367519"/>
              <a:gd name="connsiteX1" fmla="*/ 215327 w 399086"/>
              <a:gd name="connsiteY1" fmla="*/ 73504 h 367519"/>
              <a:gd name="connsiteX2" fmla="*/ 215327 w 399086"/>
              <a:gd name="connsiteY2" fmla="*/ 0 h 367519"/>
              <a:gd name="connsiteX3" fmla="*/ 399086 w 399086"/>
              <a:gd name="connsiteY3" fmla="*/ 183760 h 367519"/>
              <a:gd name="connsiteX4" fmla="*/ 215327 w 399086"/>
              <a:gd name="connsiteY4" fmla="*/ 367519 h 367519"/>
              <a:gd name="connsiteX5" fmla="*/ 215327 w 399086"/>
              <a:gd name="connsiteY5" fmla="*/ 294015 h 367519"/>
              <a:gd name="connsiteX6" fmla="*/ 0 w 399086"/>
              <a:gd name="connsiteY6" fmla="*/ 294015 h 367519"/>
              <a:gd name="connsiteX7" fmla="*/ 0 w 399086"/>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086" h="367519">
                <a:moveTo>
                  <a:pt x="399086" y="294015"/>
                </a:moveTo>
                <a:lnTo>
                  <a:pt x="183759" y="294015"/>
                </a:lnTo>
                <a:lnTo>
                  <a:pt x="183759" y="367519"/>
                </a:lnTo>
                <a:lnTo>
                  <a:pt x="0" y="183759"/>
                </a:lnTo>
                <a:lnTo>
                  <a:pt x="183759" y="0"/>
                </a:lnTo>
                <a:lnTo>
                  <a:pt x="183759" y="73504"/>
                </a:lnTo>
                <a:lnTo>
                  <a:pt x="399086" y="73504"/>
                </a:lnTo>
                <a:lnTo>
                  <a:pt x="399086" y="294015"/>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82691" tIns="55129" rIns="1" bIns="55127"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24" name="Freeform 18">
            <a:extLst>
              <a:ext uri="{FF2B5EF4-FFF2-40B4-BE49-F238E27FC236}">
                <a16:creationId xmlns:a16="http://schemas.microsoft.com/office/drawing/2014/main" id="{BE0F5474-878E-4A66-A82C-8CFCFDD98520}"/>
              </a:ext>
            </a:extLst>
          </p:cNvPr>
          <p:cNvSpPr/>
          <p:nvPr/>
        </p:nvSpPr>
        <p:spPr>
          <a:xfrm>
            <a:off x="2886688" y="3285025"/>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Disclosure obligation in case of distressed trading?</a:t>
            </a:r>
          </a:p>
        </p:txBody>
      </p:sp>
      <p:sp>
        <p:nvSpPr>
          <p:cNvPr id="25" name="Freeform 19">
            <a:extLst>
              <a:ext uri="{FF2B5EF4-FFF2-40B4-BE49-F238E27FC236}">
                <a16:creationId xmlns:a16="http://schemas.microsoft.com/office/drawing/2014/main" id="{D0A48D35-4333-4F57-9E2E-4F28F7E7615D}"/>
              </a:ext>
            </a:extLst>
          </p:cNvPr>
          <p:cNvSpPr/>
          <p:nvPr/>
        </p:nvSpPr>
        <p:spPr>
          <a:xfrm rot="22680000">
            <a:off x="3767154" y="2906847"/>
            <a:ext cx="299315" cy="275639"/>
          </a:xfrm>
          <a:custGeom>
            <a:avLst/>
            <a:gdLst>
              <a:gd name="connsiteX0" fmla="*/ 0 w 399086"/>
              <a:gd name="connsiteY0" fmla="*/ 73504 h 367519"/>
              <a:gd name="connsiteX1" fmla="*/ 215327 w 399086"/>
              <a:gd name="connsiteY1" fmla="*/ 73504 h 367519"/>
              <a:gd name="connsiteX2" fmla="*/ 215327 w 399086"/>
              <a:gd name="connsiteY2" fmla="*/ 0 h 367519"/>
              <a:gd name="connsiteX3" fmla="*/ 399086 w 399086"/>
              <a:gd name="connsiteY3" fmla="*/ 183760 h 367519"/>
              <a:gd name="connsiteX4" fmla="*/ 215327 w 399086"/>
              <a:gd name="connsiteY4" fmla="*/ 367519 h 367519"/>
              <a:gd name="connsiteX5" fmla="*/ 215327 w 399086"/>
              <a:gd name="connsiteY5" fmla="*/ 294015 h 367519"/>
              <a:gd name="connsiteX6" fmla="*/ 0 w 399086"/>
              <a:gd name="connsiteY6" fmla="*/ 294015 h 367519"/>
              <a:gd name="connsiteX7" fmla="*/ 0 w 399086"/>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9086" h="367519">
                <a:moveTo>
                  <a:pt x="399086" y="294015"/>
                </a:moveTo>
                <a:lnTo>
                  <a:pt x="183759" y="294015"/>
                </a:lnTo>
                <a:lnTo>
                  <a:pt x="183759" y="367519"/>
                </a:lnTo>
                <a:lnTo>
                  <a:pt x="0" y="183759"/>
                </a:lnTo>
                <a:lnTo>
                  <a:pt x="183759" y="0"/>
                </a:lnTo>
                <a:lnTo>
                  <a:pt x="183759" y="73504"/>
                </a:lnTo>
                <a:lnTo>
                  <a:pt x="399086" y="73504"/>
                </a:lnTo>
                <a:lnTo>
                  <a:pt x="399086" y="294015"/>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82692" tIns="55127" rIns="0" bIns="55128"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26" name="Freeform 20">
            <a:extLst>
              <a:ext uri="{FF2B5EF4-FFF2-40B4-BE49-F238E27FC236}">
                <a16:creationId xmlns:a16="http://schemas.microsoft.com/office/drawing/2014/main" id="{4B2A0CE5-86C7-4202-9F49-EF3AC6E8918D}"/>
              </a:ext>
            </a:extLst>
          </p:cNvPr>
          <p:cNvSpPr/>
          <p:nvPr/>
        </p:nvSpPr>
        <p:spPr>
          <a:xfrm>
            <a:off x="2886688" y="2440554"/>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a:ln>
                  <a:noFill/>
                </a:ln>
                <a:solidFill>
                  <a:prstClr val="white"/>
                </a:solidFill>
                <a:effectLst/>
                <a:uLnTx/>
                <a:uFillTx/>
                <a:latin typeface="Calibri"/>
                <a:ea typeface="+mn-ea"/>
                <a:cs typeface="+mn-cs"/>
              </a:rPr>
              <a:t>Trading </a:t>
            </a:r>
            <a:r>
              <a:rPr kumimoji="0" lang="en-US" sz="750" b="1" i="0" u="none" strike="noStrike" kern="1200" cap="none" spc="0" normalizeH="0" baseline="0" noProof="0" dirty="0">
                <a:ln>
                  <a:noFill/>
                </a:ln>
                <a:solidFill>
                  <a:prstClr val="white"/>
                </a:solidFill>
                <a:effectLst/>
                <a:uLnTx/>
                <a:uFillTx/>
                <a:latin typeface="Calibri"/>
                <a:ea typeface="+mn-ea"/>
                <a:cs typeface="+mn-cs"/>
              </a:rPr>
              <a:t>in debts </a:t>
            </a:r>
            <a:r>
              <a:rPr kumimoji="0" lang="en-US" sz="750" b="1" i="0" u="none" strike="noStrike" kern="1200" cap="none" spc="0" normalizeH="0" baseline="0" noProof="0">
                <a:ln>
                  <a:noFill/>
                </a:ln>
                <a:solidFill>
                  <a:prstClr val="white"/>
                </a:solidFill>
                <a:effectLst/>
                <a:uLnTx/>
                <a:uFillTx/>
                <a:latin typeface="Calibri"/>
                <a:ea typeface="+mn-ea"/>
                <a:cs typeface="+mn-cs"/>
              </a:rPr>
              <a:t>to get </a:t>
            </a:r>
            <a:r>
              <a:rPr kumimoji="0" lang="en-US" sz="750" b="1" i="0" u="none" strike="noStrike" kern="1200" cap="none" spc="0" normalizeH="0" baseline="0" noProof="0" dirty="0">
                <a:ln>
                  <a:noFill/>
                </a:ln>
                <a:solidFill>
                  <a:prstClr val="white"/>
                </a:solidFill>
                <a:effectLst/>
                <a:uLnTx/>
                <a:uFillTx/>
                <a:latin typeface="Calibri"/>
                <a:ea typeface="+mn-ea"/>
                <a:cs typeface="+mn-cs"/>
              </a:rPr>
              <a:t>information?</a:t>
            </a:r>
          </a:p>
        </p:txBody>
      </p:sp>
      <p:sp>
        <p:nvSpPr>
          <p:cNvPr id="27" name="Freeform 21">
            <a:extLst>
              <a:ext uri="{FF2B5EF4-FFF2-40B4-BE49-F238E27FC236}">
                <a16:creationId xmlns:a16="http://schemas.microsoft.com/office/drawing/2014/main" id="{910211F8-E22C-45E7-AED9-FDE06EC7B30C}"/>
              </a:ext>
            </a:extLst>
          </p:cNvPr>
          <p:cNvSpPr/>
          <p:nvPr/>
        </p:nvSpPr>
        <p:spPr>
          <a:xfrm rot="24840000">
            <a:off x="4019994" y="2562688"/>
            <a:ext cx="294581" cy="275639"/>
          </a:xfrm>
          <a:custGeom>
            <a:avLst/>
            <a:gdLst>
              <a:gd name="connsiteX0" fmla="*/ 0 w 392775"/>
              <a:gd name="connsiteY0" fmla="*/ 73504 h 367519"/>
              <a:gd name="connsiteX1" fmla="*/ 209016 w 392775"/>
              <a:gd name="connsiteY1" fmla="*/ 73504 h 367519"/>
              <a:gd name="connsiteX2" fmla="*/ 209016 w 392775"/>
              <a:gd name="connsiteY2" fmla="*/ 0 h 367519"/>
              <a:gd name="connsiteX3" fmla="*/ 392775 w 392775"/>
              <a:gd name="connsiteY3" fmla="*/ 183760 h 367519"/>
              <a:gd name="connsiteX4" fmla="*/ 209016 w 392775"/>
              <a:gd name="connsiteY4" fmla="*/ 367519 h 367519"/>
              <a:gd name="connsiteX5" fmla="*/ 209016 w 392775"/>
              <a:gd name="connsiteY5" fmla="*/ 294015 h 367519"/>
              <a:gd name="connsiteX6" fmla="*/ 0 w 392775"/>
              <a:gd name="connsiteY6" fmla="*/ 294015 h 367519"/>
              <a:gd name="connsiteX7" fmla="*/ 0 w 392775"/>
              <a:gd name="connsiteY7" fmla="*/ 73504 h 36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2775" h="367519">
                <a:moveTo>
                  <a:pt x="392775" y="294015"/>
                </a:moveTo>
                <a:lnTo>
                  <a:pt x="183759" y="294015"/>
                </a:lnTo>
                <a:lnTo>
                  <a:pt x="183759" y="367519"/>
                </a:lnTo>
                <a:lnTo>
                  <a:pt x="0" y="183759"/>
                </a:lnTo>
                <a:lnTo>
                  <a:pt x="183759" y="0"/>
                </a:lnTo>
                <a:lnTo>
                  <a:pt x="183759" y="73504"/>
                </a:lnTo>
                <a:lnTo>
                  <a:pt x="392775" y="73504"/>
                </a:lnTo>
                <a:lnTo>
                  <a:pt x="392775" y="294015"/>
                </a:lnTo>
                <a:close/>
              </a:path>
            </a:pathLst>
          </a:custGeom>
        </p:spPr>
        <p:style>
          <a:lnRef idx="0">
            <a:schemeClr val="accent2">
              <a:tint val="60000"/>
              <a:hueOff val="0"/>
              <a:satOff val="0"/>
              <a:lumOff val="0"/>
              <a:alphaOff val="0"/>
            </a:schemeClr>
          </a:lnRef>
          <a:fillRef idx="1">
            <a:schemeClr val="accent2">
              <a:tint val="60000"/>
              <a:hueOff val="0"/>
              <a:satOff val="0"/>
              <a:lumOff val="0"/>
              <a:alphaOff val="0"/>
            </a:schemeClr>
          </a:fillRef>
          <a:effectRef idx="0">
            <a:schemeClr val="accent2">
              <a:tint val="60000"/>
              <a:hueOff val="0"/>
              <a:satOff val="0"/>
              <a:lumOff val="0"/>
              <a:alphaOff val="0"/>
            </a:schemeClr>
          </a:effectRef>
          <a:fontRef idx="minor">
            <a:schemeClr val="lt1"/>
          </a:fontRef>
        </p:style>
        <p:txBody>
          <a:bodyPr spcFirstLastPara="0" vert="horz" wrap="square" lIns="82691" tIns="55127" rIns="0" bIns="55128" numCol="1" spcCol="1270" anchor="ctr" anchorCtr="0">
            <a:noAutofit/>
          </a:bodyPr>
          <a:lstStyle/>
          <a:p>
            <a:pPr marL="0" marR="0" lvl="0" indent="0" algn="ctr" defTabSz="233363" rtl="0" eaLnBrk="1" fontAlgn="auto" latinLnBrk="0" hangingPunct="1">
              <a:lnSpc>
                <a:spcPct val="90000"/>
              </a:lnSpc>
              <a:spcBef>
                <a:spcPct val="0"/>
              </a:spcBef>
              <a:spcAft>
                <a:spcPct val="35000"/>
              </a:spcAft>
              <a:buClrTx/>
              <a:buSzTx/>
              <a:buFontTx/>
              <a:buNone/>
              <a:tabLst/>
              <a:defRPr/>
            </a:pPr>
            <a:endParaRPr kumimoji="0" lang="en-US" sz="525" b="0" i="0" u="none" strike="noStrike" kern="1200" cap="none" spc="0" normalizeH="0" baseline="0" noProof="0">
              <a:ln>
                <a:noFill/>
              </a:ln>
              <a:solidFill>
                <a:prstClr val="white"/>
              </a:solidFill>
              <a:effectLst/>
              <a:uLnTx/>
              <a:uFillTx/>
              <a:latin typeface="Calibri"/>
              <a:ea typeface="+mn-ea"/>
              <a:cs typeface="+mn-cs"/>
            </a:endParaRPr>
          </a:p>
        </p:txBody>
      </p:sp>
      <p:sp>
        <p:nvSpPr>
          <p:cNvPr id="28" name="Freeform 22">
            <a:extLst>
              <a:ext uri="{FF2B5EF4-FFF2-40B4-BE49-F238E27FC236}">
                <a16:creationId xmlns:a16="http://schemas.microsoft.com/office/drawing/2014/main" id="{3AAA4808-1F9C-4699-9EC3-B3E6ACFB0D76}"/>
              </a:ext>
            </a:extLst>
          </p:cNvPr>
          <p:cNvSpPr/>
          <p:nvPr/>
        </p:nvSpPr>
        <p:spPr>
          <a:xfrm>
            <a:off x="3383056" y="1757362"/>
            <a:ext cx="771608" cy="789521"/>
          </a:xfrm>
          <a:custGeom>
            <a:avLst/>
            <a:gdLst>
              <a:gd name="connsiteX0" fmla="*/ 0 w 1028811"/>
              <a:gd name="connsiteY0" fmla="*/ 526348 h 1052695"/>
              <a:gd name="connsiteX1" fmla="*/ 146517 w 1028811"/>
              <a:gd name="connsiteY1" fmla="*/ 158459 h 1052695"/>
              <a:gd name="connsiteX2" fmla="*/ 514407 w 1028811"/>
              <a:gd name="connsiteY2" fmla="*/ 1 h 1052695"/>
              <a:gd name="connsiteX3" fmla="*/ 882296 w 1028811"/>
              <a:gd name="connsiteY3" fmla="*/ 158460 h 1052695"/>
              <a:gd name="connsiteX4" fmla="*/ 1028812 w 1028811"/>
              <a:gd name="connsiteY4" fmla="*/ 526350 h 1052695"/>
              <a:gd name="connsiteX5" fmla="*/ 882295 w 1028811"/>
              <a:gd name="connsiteY5" fmla="*/ 894240 h 1052695"/>
              <a:gd name="connsiteX6" fmla="*/ 514405 w 1028811"/>
              <a:gd name="connsiteY6" fmla="*/ 1052698 h 1052695"/>
              <a:gd name="connsiteX7" fmla="*/ 146516 w 1028811"/>
              <a:gd name="connsiteY7" fmla="*/ 894239 h 1052695"/>
              <a:gd name="connsiteX8" fmla="*/ 0 w 1028811"/>
              <a:gd name="connsiteY8" fmla="*/ 526349 h 1052695"/>
              <a:gd name="connsiteX9" fmla="*/ 0 w 1028811"/>
              <a:gd name="connsiteY9" fmla="*/ 526348 h 1052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28811" h="1052695">
                <a:moveTo>
                  <a:pt x="0" y="526348"/>
                </a:moveTo>
                <a:cubicBezTo>
                  <a:pt x="0" y="388843"/>
                  <a:pt x="52589" y="256798"/>
                  <a:pt x="146517" y="158459"/>
                </a:cubicBezTo>
                <a:cubicBezTo>
                  <a:pt x="243304" y="57126"/>
                  <a:pt x="375931" y="1"/>
                  <a:pt x="514407" y="1"/>
                </a:cubicBezTo>
                <a:cubicBezTo>
                  <a:pt x="652882" y="1"/>
                  <a:pt x="785509" y="57127"/>
                  <a:pt x="882296" y="158460"/>
                </a:cubicBezTo>
                <a:cubicBezTo>
                  <a:pt x="976224" y="256800"/>
                  <a:pt x="1028812" y="388845"/>
                  <a:pt x="1028812" y="526350"/>
                </a:cubicBezTo>
                <a:cubicBezTo>
                  <a:pt x="1028812" y="663855"/>
                  <a:pt x="976223" y="795900"/>
                  <a:pt x="882295" y="894240"/>
                </a:cubicBezTo>
                <a:cubicBezTo>
                  <a:pt x="785508" y="995573"/>
                  <a:pt x="652881" y="1052699"/>
                  <a:pt x="514405" y="1052698"/>
                </a:cubicBezTo>
                <a:cubicBezTo>
                  <a:pt x="375930" y="1052698"/>
                  <a:pt x="243302" y="995572"/>
                  <a:pt x="146516" y="894239"/>
                </a:cubicBezTo>
                <a:cubicBezTo>
                  <a:pt x="52588" y="795899"/>
                  <a:pt x="0" y="663854"/>
                  <a:pt x="0" y="526349"/>
                </a:cubicBezTo>
                <a:lnTo>
                  <a:pt x="0" y="526348"/>
                </a:lnTo>
                <a:close/>
              </a:path>
            </a:pathLst>
          </a:custGeom>
          <a:solidFill>
            <a:srgbClr val="92D050"/>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22525" tIns="125148" rIns="122525" bIns="125148" numCol="1" spcCol="1270" anchor="ctr" anchorCtr="0">
            <a:noAutofit/>
          </a:bodyPr>
          <a:lstStyle/>
          <a:p>
            <a:pPr marL="0" marR="0" lvl="0" indent="0" algn="ctr" defTabSz="333375" rtl="0" eaLnBrk="1" fontAlgn="auto" latinLnBrk="0" hangingPunct="1">
              <a:lnSpc>
                <a:spcPct val="90000"/>
              </a:lnSpc>
              <a:spcBef>
                <a:spcPct val="0"/>
              </a:spcBef>
              <a:spcAft>
                <a:spcPct val="35000"/>
              </a:spcAft>
              <a:buClrTx/>
              <a:buSzTx/>
              <a:buFontTx/>
              <a:buNone/>
              <a:tabLst/>
              <a:defRPr/>
            </a:pPr>
            <a:r>
              <a:rPr kumimoji="0" lang="en-US" sz="750" b="1" i="0" u="none" strike="noStrike" kern="1200" cap="none" spc="0" normalizeH="0" baseline="0" noProof="0" dirty="0">
                <a:ln>
                  <a:noFill/>
                </a:ln>
                <a:solidFill>
                  <a:prstClr val="white"/>
                </a:solidFill>
                <a:effectLst/>
                <a:uLnTx/>
                <a:uFillTx/>
                <a:latin typeface="Calibri"/>
                <a:ea typeface="+mn-ea"/>
                <a:cs typeface="+mn-cs"/>
              </a:rPr>
              <a:t>Information to others? Access to information?</a:t>
            </a:r>
          </a:p>
        </p:txBody>
      </p:sp>
    </p:spTree>
    <p:extLst>
      <p:ext uri="{BB962C8B-B14F-4D97-AF65-F5344CB8AC3E}">
        <p14:creationId xmlns:p14="http://schemas.microsoft.com/office/powerpoint/2010/main" val="2948440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12139"/>
            <a:ext cx="5829300" cy="1102519"/>
          </a:xfrm>
        </p:spPr>
        <p:txBody>
          <a:bodyPr>
            <a:normAutofit fontScale="90000"/>
          </a:bodyPr>
          <a:lstStyle/>
          <a:p>
            <a:r>
              <a:rPr lang="en-GB" b="1" dirty="0"/>
              <a:t>Closing remarks </a:t>
            </a:r>
            <a:br>
              <a:rPr lang="en-US" b="1" dirty="0"/>
            </a:br>
            <a:endParaRPr lang="en-US" b="1" dirty="0"/>
          </a:p>
        </p:txBody>
      </p:sp>
      <p:sp>
        <p:nvSpPr>
          <p:cNvPr id="3" name="Subtitle 2"/>
          <p:cNvSpPr>
            <a:spLocks noGrp="1"/>
          </p:cNvSpPr>
          <p:nvPr>
            <p:ph type="subTitle" idx="1"/>
          </p:nvPr>
        </p:nvSpPr>
        <p:spPr>
          <a:xfrm>
            <a:off x="317714" y="1930312"/>
            <a:ext cx="8531817" cy="1314450"/>
          </a:xfrm>
        </p:spPr>
        <p:txBody>
          <a:bodyPr rtlCol="0">
            <a:noAutofit/>
          </a:bodyPr>
          <a:lstStyle/>
          <a:p>
            <a:r>
              <a:rPr lang="nl-NL" sz="2400" b="1" dirty="0">
                <a:solidFill>
                  <a:schemeClr val="tx1"/>
                </a:solidFill>
              </a:rPr>
              <a:t>Radu Lotrean </a:t>
            </a:r>
            <a:br>
              <a:rPr lang="nl-NL" sz="2400" b="1" dirty="0">
                <a:solidFill>
                  <a:schemeClr val="tx1"/>
                </a:solidFill>
              </a:rPr>
            </a:br>
            <a:r>
              <a:rPr lang="nl-NL" sz="2400" b="1" dirty="0"/>
              <a:t> </a:t>
            </a:r>
            <a:r>
              <a:rPr lang="nl-NL" sz="2400" b="1" dirty="0" err="1"/>
              <a:t>Immediate</a:t>
            </a:r>
            <a:r>
              <a:rPr lang="nl-NL" sz="2400" b="1" dirty="0"/>
              <a:t> Past President of INSOL Europe, </a:t>
            </a:r>
            <a:br>
              <a:rPr lang="nl-NL" sz="2400" b="1" dirty="0"/>
            </a:br>
            <a:r>
              <a:rPr lang="nl-NL" sz="2400" b="1" dirty="0"/>
              <a:t>Co-Chair of the INSOL Europe EECC, </a:t>
            </a:r>
            <a:br>
              <a:rPr lang="nl-NL" sz="2400" b="1" dirty="0"/>
            </a:br>
            <a:r>
              <a:rPr lang="nl-NL" sz="2400" b="1" dirty="0"/>
              <a:t>CITR, Romania </a:t>
            </a:r>
          </a:p>
          <a:p>
            <a:r>
              <a:rPr lang="nl-NL" sz="2400" b="1" dirty="0">
                <a:solidFill>
                  <a:schemeClr val="tx1"/>
                </a:solidFill>
              </a:rPr>
              <a:t>Evert Verwey </a:t>
            </a:r>
            <a:br>
              <a:rPr lang="nl-NL" sz="2400" b="1" dirty="0">
                <a:solidFill>
                  <a:schemeClr val="tx1"/>
                </a:solidFill>
              </a:rPr>
            </a:br>
            <a:r>
              <a:rPr lang="nl-NL" sz="2400" b="1" dirty="0"/>
              <a:t> Co-Chair of the INSOL Europe EECC, </a:t>
            </a:r>
            <a:br>
              <a:rPr lang="nl-NL" sz="2400" b="1" dirty="0"/>
            </a:br>
            <a:r>
              <a:rPr lang="nl-NL" sz="2400" b="1" dirty="0" err="1"/>
              <a:t>Clifford</a:t>
            </a:r>
            <a:r>
              <a:rPr lang="nl-NL" sz="2400" b="1" dirty="0"/>
              <a:t> Chance LLP, The Netherlands</a:t>
            </a:r>
            <a:endParaRPr lang="en-US" sz="2400" dirty="0"/>
          </a:p>
        </p:txBody>
      </p:sp>
    </p:spTree>
    <p:extLst>
      <p:ext uri="{BB962C8B-B14F-4D97-AF65-F5344CB8AC3E}">
        <p14:creationId xmlns:p14="http://schemas.microsoft.com/office/powerpoint/2010/main" val="395810143"/>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85900" y="1572216"/>
            <a:ext cx="6172200" cy="857250"/>
          </a:xfrm>
        </p:spPr>
        <p:txBody>
          <a:bodyPr>
            <a:normAutofit fontScale="90000"/>
          </a:bodyPr>
          <a:lstStyle/>
          <a:p>
            <a:r>
              <a:rPr lang="en-US" b="1" dirty="0"/>
              <a:t>Young Members Group </a:t>
            </a:r>
            <a:br>
              <a:rPr lang="en-US" b="1" dirty="0"/>
            </a:br>
            <a:r>
              <a:rPr lang="en-US" b="1" dirty="0"/>
              <a:t>Drinks Reception</a:t>
            </a:r>
          </a:p>
        </p:txBody>
      </p:sp>
      <p:sp>
        <p:nvSpPr>
          <p:cNvPr id="5" name="Subtitle 1"/>
          <p:cNvSpPr txBox="1">
            <a:spLocks/>
          </p:cNvSpPr>
          <p:nvPr/>
        </p:nvSpPr>
        <p:spPr bwMode="auto">
          <a:xfrm>
            <a:off x="1315641" y="2775231"/>
            <a:ext cx="6480572" cy="377429"/>
          </a:xfrm>
          <a:prstGeom prst="rect">
            <a:avLst/>
          </a:prstGeom>
          <a:noFill/>
          <a:ln w="9525">
            <a:noFill/>
            <a:miter lim="800000"/>
            <a:headEnd/>
            <a:tailEnd/>
          </a:ln>
        </p:spPr>
        <p:txBody>
          <a:bodyPr/>
          <a:lstStyle/>
          <a:p>
            <a:pPr marL="0" marR="0" lvl="0" indent="0" algn="ctr" defTabSz="457200" rtl="0" eaLnBrk="1" fontAlgn="auto" latinLnBrk="0" hangingPunct="1">
              <a:lnSpc>
                <a:spcPct val="100000"/>
              </a:lnSpc>
              <a:spcBef>
                <a:spcPct val="20000"/>
              </a:spcBef>
              <a:spcAft>
                <a:spcPts val="0"/>
              </a:spcAft>
              <a:buClrTx/>
              <a:buSzTx/>
              <a:buFont typeface="Arial" charset="0"/>
              <a:buNone/>
              <a:tabLst/>
              <a:defRPr/>
            </a:pPr>
            <a:r>
              <a:rPr kumimoji="0" lang="en-US" sz="1800" b="0" i="0" u="none" strike="noStrike" kern="1200" cap="none" spc="0" normalizeH="0" baseline="0" noProof="0" dirty="0">
                <a:ln>
                  <a:noFill/>
                </a:ln>
                <a:solidFill>
                  <a:prstClr val="black"/>
                </a:solidFill>
                <a:effectLst/>
                <a:uLnTx/>
                <a:uFillTx/>
                <a:latin typeface="Calibri" pitchFamily="34" charset="0"/>
                <a:ea typeface="+mn-ea"/>
                <a:cs typeface="+mn-cs"/>
              </a:rPr>
              <a:t>Kindly Sponsored by:</a:t>
            </a:r>
          </a:p>
        </p:txBody>
      </p:sp>
      <p:sp>
        <p:nvSpPr>
          <p:cNvPr id="9" name="Subtitle 1"/>
          <p:cNvSpPr txBox="1">
            <a:spLocks/>
          </p:cNvSpPr>
          <p:nvPr/>
        </p:nvSpPr>
        <p:spPr bwMode="auto">
          <a:xfrm>
            <a:off x="1315866" y="4228244"/>
            <a:ext cx="6480572" cy="377429"/>
          </a:xfrm>
          <a:prstGeom prst="rect">
            <a:avLst/>
          </a:prstGeom>
          <a:noFill/>
          <a:ln w="9525">
            <a:noFill/>
            <a:miter lim="800000"/>
            <a:headEnd/>
            <a:tailEnd/>
          </a:ln>
        </p:spPr>
        <p:txBody>
          <a:bodyPr/>
          <a:lstStyle/>
          <a:p>
            <a:pPr marL="0" marR="0" lvl="0" indent="0" algn="ctr" defTabSz="457200" rtl="0" eaLnBrk="1" fontAlgn="auto" latinLnBrk="0" hangingPunct="1">
              <a:lnSpc>
                <a:spcPct val="100000"/>
              </a:lnSpc>
              <a:spcBef>
                <a:spcPct val="20000"/>
              </a:spcBef>
              <a:spcAft>
                <a:spcPts val="0"/>
              </a:spcAft>
              <a:buClrTx/>
              <a:buSzTx/>
              <a:buFont typeface="Arial" charset="0"/>
              <a:buNone/>
              <a:tabLst/>
              <a:defRPr/>
            </a:pPr>
            <a:r>
              <a:rPr kumimoji="0" lang="en-US" sz="1800" b="0" i="0" u="none" strike="noStrike" kern="1200" cap="none" spc="0" normalizeH="0" baseline="0" noProof="0" dirty="0">
                <a:ln>
                  <a:noFill/>
                </a:ln>
                <a:solidFill>
                  <a:prstClr val="black"/>
                </a:solidFill>
                <a:effectLst/>
                <a:uLnTx/>
                <a:uFillTx/>
                <a:latin typeface="Calibri" pitchFamily="34" charset="0"/>
                <a:ea typeface="+mn-ea"/>
                <a:cs typeface="+mn-cs"/>
              </a:rPr>
              <a:t>﻿</a:t>
            </a:r>
            <a:r>
              <a:rPr kumimoji="0" lang="en-US" sz="1800" b="0" i="0" u="none" strike="noStrike" kern="1200" cap="none" spc="0" normalizeH="0" baseline="0" noProof="0" dirty="0" err="1">
                <a:ln>
                  <a:noFill/>
                </a:ln>
                <a:solidFill>
                  <a:prstClr val="black"/>
                </a:solidFill>
                <a:effectLst/>
                <a:uLnTx/>
                <a:uFillTx/>
                <a:latin typeface="Calibri"/>
                <a:ea typeface="+mn-ea"/>
                <a:cs typeface="+mn-cs"/>
              </a:rPr>
              <a:t>www.schiebe.de</a:t>
            </a:r>
            <a:endParaRPr kumimoji="0" lang="en-US" sz="1800" b="0" i="0" u="none" strike="noStrike" kern="1200" cap="none" spc="0" normalizeH="0" baseline="0" noProof="0" dirty="0">
              <a:ln>
                <a:noFill/>
              </a:ln>
              <a:solidFill>
                <a:prstClr val="black"/>
              </a:solidFill>
              <a:effectLst/>
              <a:uLnTx/>
              <a:uFillTx/>
              <a:latin typeface="Calibri" pitchFamily="34" charset="0"/>
              <a:ea typeface="+mn-ea"/>
              <a:cs typeface="+mn-cs"/>
            </a:endParaRPr>
          </a:p>
        </p:txBody>
      </p:sp>
      <p:pic>
        <p:nvPicPr>
          <p:cNvPr id="12" name="Picture 1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39125" y="3337417"/>
            <a:ext cx="6856606" cy="703976"/>
          </a:xfrm>
          <a:prstGeom prst="rect">
            <a:avLst/>
          </a:prstGeom>
        </p:spPr>
      </p:pic>
    </p:spTree>
    <p:extLst>
      <p:ext uri="{BB962C8B-B14F-4D97-AF65-F5344CB8AC3E}">
        <p14:creationId xmlns:p14="http://schemas.microsoft.com/office/powerpoint/2010/main" val="434677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Source slide">
  <a:themeElements>
    <a:clrScheme name="Cobalt">
      <a:dk1>
        <a:srgbClr val="004899"/>
      </a:dk1>
      <a:lt1>
        <a:srgbClr val="FFFFFF"/>
      </a:lt1>
      <a:dk2>
        <a:srgbClr val="004899"/>
      </a:dk2>
      <a:lt2>
        <a:srgbClr val="E8EBF6"/>
      </a:lt2>
      <a:accent1>
        <a:srgbClr val="9E8764"/>
      </a:accent1>
      <a:accent2>
        <a:srgbClr val="3E73B7"/>
      </a:accent2>
      <a:accent3>
        <a:srgbClr val="505050"/>
      </a:accent3>
      <a:accent4>
        <a:srgbClr val="879ED0"/>
      </a:accent4>
      <a:accent5>
        <a:srgbClr val="C20043"/>
      </a:accent5>
      <a:accent6>
        <a:srgbClr val="1255A0"/>
      </a:accent6>
      <a:hlink>
        <a:srgbClr val="4389C9"/>
      </a:hlink>
      <a:folHlink>
        <a:srgbClr val="4389C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defRPr dirty="0"/>
        </a:defPPr>
      </a:lstStyle>
    </a:txDef>
  </a:objectDefaults>
  <a:extraClrSchemeLst/>
  <a:extLst>
    <a:ext uri="{05A4C25C-085E-4340-85A3-A5531E510DB2}">
      <thm15:themeFamily xmlns:thm15="http://schemas.microsoft.com/office/thememl/2012/main" name="Presentation5" id="{431715B1-7800-4F98-81AA-1B39B86B7497}" vid="{093C5BD9-41D7-4969-9540-348CEB5C6DE9}"/>
    </a:ext>
  </a:extLst>
</a:theme>
</file>

<file path=ppt/theme/theme3.xml><?xml version="1.0" encoding="utf-8"?>
<a:theme xmlns:a="http://schemas.openxmlformats.org/drawingml/2006/main" name="Presentations">
  <a:themeElements>
    <a:clrScheme name="Cobalt">
      <a:dk1>
        <a:srgbClr val="004899"/>
      </a:dk1>
      <a:lt1>
        <a:srgbClr val="FFFFFF"/>
      </a:lt1>
      <a:dk2>
        <a:srgbClr val="004899"/>
      </a:dk2>
      <a:lt2>
        <a:srgbClr val="E8EBF6"/>
      </a:lt2>
      <a:accent1>
        <a:srgbClr val="9E8764"/>
      </a:accent1>
      <a:accent2>
        <a:srgbClr val="3E73B7"/>
      </a:accent2>
      <a:accent3>
        <a:srgbClr val="505050"/>
      </a:accent3>
      <a:accent4>
        <a:srgbClr val="879ED0"/>
      </a:accent4>
      <a:accent5>
        <a:srgbClr val="C20043"/>
      </a:accent5>
      <a:accent6>
        <a:srgbClr val="1255A0"/>
      </a:accent6>
      <a:hlink>
        <a:srgbClr val="4389C9"/>
      </a:hlink>
      <a:folHlink>
        <a:srgbClr val="4389C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5" id="{431715B1-7800-4F98-81AA-1B39B86B7497}" vid="{28ECA986-4CCA-4435-A093-742F35F0F692}"/>
    </a:ext>
  </a:extLst>
</a:theme>
</file>

<file path=ppt/theme/theme4.xml><?xml version="1.0" encoding="utf-8"?>
<a:theme xmlns:a="http://schemas.openxmlformats.org/drawingml/2006/main" name="End slides">
  <a:themeElements>
    <a:clrScheme name="Cobalt">
      <a:dk1>
        <a:srgbClr val="004899"/>
      </a:dk1>
      <a:lt1>
        <a:srgbClr val="FFFFFF"/>
      </a:lt1>
      <a:dk2>
        <a:srgbClr val="004899"/>
      </a:dk2>
      <a:lt2>
        <a:srgbClr val="E8EBF6"/>
      </a:lt2>
      <a:accent1>
        <a:srgbClr val="9E8764"/>
      </a:accent1>
      <a:accent2>
        <a:srgbClr val="3E73B7"/>
      </a:accent2>
      <a:accent3>
        <a:srgbClr val="505050"/>
      </a:accent3>
      <a:accent4>
        <a:srgbClr val="879ED0"/>
      </a:accent4>
      <a:accent5>
        <a:srgbClr val="C20043"/>
      </a:accent5>
      <a:accent6>
        <a:srgbClr val="1255A0"/>
      </a:accent6>
      <a:hlink>
        <a:srgbClr val="4389C9"/>
      </a:hlink>
      <a:folHlink>
        <a:srgbClr val="4389C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5" id="{431715B1-7800-4F98-81AA-1B39B86B7497}" vid="{D0A9112F-84E1-46C4-B095-B839D05889FA}"/>
    </a:ext>
  </a:extLst>
</a:theme>
</file>

<file path=ppt/theme/theme5.xml><?xml version="1.0" encoding="utf-8"?>
<a:theme xmlns:a="http://schemas.openxmlformats.org/drawingml/2006/main" name="Cover headline">
  <a:themeElements>
    <a:clrScheme name="Cobalt">
      <a:dk1>
        <a:srgbClr val="004899"/>
      </a:dk1>
      <a:lt1>
        <a:srgbClr val="FFFFFF"/>
      </a:lt1>
      <a:dk2>
        <a:srgbClr val="004899"/>
      </a:dk2>
      <a:lt2>
        <a:srgbClr val="E8EBF6"/>
      </a:lt2>
      <a:accent1>
        <a:srgbClr val="9E8764"/>
      </a:accent1>
      <a:accent2>
        <a:srgbClr val="3E73B7"/>
      </a:accent2>
      <a:accent3>
        <a:srgbClr val="505050"/>
      </a:accent3>
      <a:accent4>
        <a:srgbClr val="879ED0"/>
      </a:accent4>
      <a:accent5>
        <a:srgbClr val="C20043"/>
      </a:accent5>
      <a:accent6>
        <a:srgbClr val="1255A0"/>
      </a:accent6>
      <a:hlink>
        <a:srgbClr val="4389C9"/>
      </a:hlink>
      <a:folHlink>
        <a:srgbClr val="4389C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5" id="{431715B1-7800-4F98-81AA-1B39B86B7497}" vid="{2C2B1194-9AD1-41AC-B173-C895305F8D57}"/>
    </a:ext>
  </a:extLst>
</a:theme>
</file>

<file path=ppt/theme/theme6.xml><?xml version="1.0" encoding="utf-8"?>
<a:theme xmlns:a="http://schemas.openxmlformats.org/drawingml/2006/main" name="1_Source slide">
  <a:themeElements>
    <a:clrScheme name="Cobalt">
      <a:dk1>
        <a:srgbClr val="004899"/>
      </a:dk1>
      <a:lt1>
        <a:srgbClr val="FFFFFF"/>
      </a:lt1>
      <a:dk2>
        <a:srgbClr val="004899"/>
      </a:dk2>
      <a:lt2>
        <a:srgbClr val="E8EBF6"/>
      </a:lt2>
      <a:accent1>
        <a:srgbClr val="9E8764"/>
      </a:accent1>
      <a:accent2>
        <a:srgbClr val="3E73B7"/>
      </a:accent2>
      <a:accent3>
        <a:srgbClr val="505050"/>
      </a:accent3>
      <a:accent4>
        <a:srgbClr val="879ED0"/>
      </a:accent4>
      <a:accent5>
        <a:srgbClr val="C20043"/>
      </a:accent5>
      <a:accent6>
        <a:srgbClr val="1255A0"/>
      </a:accent6>
      <a:hlink>
        <a:srgbClr val="4389C9"/>
      </a:hlink>
      <a:folHlink>
        <a:srgbClr val="4389C9"/>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defRPr dirty="0"/>
        </a:defPPr>
      </a:lstStyle>
    </a:txDef>
  </a:objectDefaults>
  <a:extraClrSchemeLst/>
  <a:extLst>
    <a:ext uri="{05A4C25C-085E-4340-85A3-A5531E510DB2}">
      <thm15:themeFamily xmlns:thm15="http://schemas.microsoft.com/office/thememl/2012/main" name="Presentation5" id="{431715B1-7800-4F98-81AA-1B39B86B7497}" vid="{093C5BD9-41D7-4969-9540-348CEB5C6DE9}"/>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Pisar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sar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isar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246</TotalTime>
  <Words>8188</Words>
  <Application>Microsoft Office PowerPoint</Application>
  <PresentationFormat>Affichage à l'écran (16:9)</PresentationFormat>
  <Paragraphs>1052</Paragraphs>
  <Slides>178</Slides>
  <Notes>55</Notes>
  <HiddenSlides>0</HiddenSlides>
  <MMClips>0</MMClips>
  <ScaleCrop>false</ScaleCrop>
  <HeadingPairs>
    <vt:vector size="6" baseType="variant">
      <vt:variant>
        <vt:lpstr>Polices utilisées</vt:lpstr>
      </vt:variant>
      <vt:variant>
        <vt:i4>11</vt:i4>
      </vt:variant>
      <vt:variant>
        <vt:lpstr>Thème</vt:lpstr>
      </vt:variant>
      <vt:variant>
        <vt:i4>6</vt:i4>
      </vt:variant>
      <vt:variant>
        <vt:lpstr>Titres des diapositives</vt:lpstr>
      </vt:variant>
      <vt:variant>
        <vt:i4>178</vt:i4>
      </vt:variant>
    </vt:vector>
  </HeadingPairs>
  <TitlesOfParts>
    <vt:vector size="195" baseType="lpstr">
      <vt:lpstr>Akzidenz Grotesk BE Ex</vt:lpstr>
      <vt:lpstr>Akzidenz Grotesk BE MdEx</vt:lpstr>
      <vt:lpstr>Arial</vt:lpstr>
      <vt:lpstr>Bryant Regular Condensed</vt:lpstr>
      <vt:lpstr>Calibri</vt:lpstr>
      <vt:lpstr>Roboto</vt:lpstr>
      <vt:lpstr>Roboto Regular</vt:lpstr>
      <vt:lpstr>Symbol</vt:lpstr>
      <vt:lpstr>Times New Roman</vt:lpstr>
      <vt:lpstr>Verdana</vt:lpstr>
      <vt:lpstr>Wingdings</vt:lpstr>
      <vt:lpstr>Office Theme</vt:lpstr>
      <vt:lpstr>Source slide</vt:lpstr>
      <vt:lpstr>Presentations</vt:lpstr>
      <vt:lpstr>End slides</vt:lpstr>
      <vt:lpstr>Cover headline</vt:lpstr>
      <vt:lpstr>1_Source slide</vt:lpstr>
      <vt:lpstr>Présentation PowerPoint</vt:lpstr>
      <vt:lpstr>Présentation PowerPoint</vt:lpstr>
      <vt:lpstr>Welcome Address </vt:lpstr>
      <vt:lpstr>Keynote Speaker  </vt:lpstr>
      <vt:lpstr>    Turnaround of the Slovenian economy: restructuring of Banking, Corporate and State sectors after the crisis    </vt:lpstr>
      <vt:lpstr>  </vt:lpstr>
      <vt:lpstr>Présentation PowerPoint</vt:lpstr>
      <vt:lpstr>Présentation PowerPoint</vt:lpstr>
      <vt:lpstr>Présentation PowerPoint</vt:lpstr>
      <vt:lpstr>Présentation PowerPoint</vt:lpstr>
      <vt:lpstr>Perfect storm for the corporate sector  in the financial crisis</vt:lpstr>
      <vt:lpstr>Présentation PowerPoint</vt:lpstr>
      <vt:lpstr>Sequencing of restructuring  efforts in Slovenia</vt:lpstr>
      <vt:lpstr>Three pillars: </vt:lpstr>
      <vt:lpstr>Institutional framework for corporate workouts in the financial crisis</vt:lpstr>
      <vt:lpstr>Modernizing and adjusting  the insolvency law (1)</vt:lpstr>
      <vt:lpstr>Modernizing and adjusting  the insolvency law (2)</vt:lpstr>
      <vt:lpstr>Présentation PowerPoint</vt:lpstr>
      <vt:lpstr>Collective out of courts actions by creditors  (80 MRAs, representing 50% of NPLs) </vt:lpstr>
      <vt:lpstr>Full range of legal possibilities for debt restructuring</vt:lpstr>
      <vt:lpstr>Turnaround results for Slovenia 2014-18</vt:lpstr>
      <vt:lpstr>Présentation PowerPoint</vt:lpstr>
      <vt:lpstr>Présentation PowerPoint</vt:lpstr>
      <vt:lpstr>Présentation PowerPoint</vt:lpstr>
      <vt:lpstr>Présentation PowerPoint</vt:lpstr>
      <vt:lpstr>Présentation PowerPoint</vt:lpstr>
      <vt:lpstr>Ex-post efficiency of  the insolvency framework: </vt:lpstr>
      <vt:lpstr>Présentation PowerPoint</vt:lpstr>
      <vt:lpstr>Conclusions on the present  framework  for  the corporate restructuring </vt:lpstr>
      <vt:lpstr>Harmonization with EU or/and  the new insolvency law ??</vt:lpstr>
      <vt:lpstr>Future: Too important to fail  in the corporate sector ?</vt:lpstr>
      <vt:lpstr>Conclusions on the comprehensive  approach to the corporate insolvency</vt:lpstr>
      <vt:lpstr>Technical Session</vt:lpstr>
      <vt:lpstr>Session 1:   The sooner the better:  Harmonisation of preventive restructuring frameworks in the European Union</vt:lpstr>
      <vt:lpstr>Directive of the European Parliament and of the Council on preventive restructuring frameworks, second chance and measures to increase the efficiency of restructuring, insolvency and discharge procedures and amending Directive 2012/30/EU (Directive 2019/…/EU)</vt:lpstr>
      <vt:lpstr>Présentation PowerPoint</vt:lpstr>
      <vt:lpstr>Présentation PowerPoint</vt:lpstr>
      <vt:lpstr>Présentation PowerPoint</vt:lpstr>
      <vt:lpstr>What is the Directive about?</vt:lpstr>
      <vt:lpstr>Preventive restructuring proceedings in general</vt:lpstr>
      <vt:lpstr>7 main elements</vt:lpstr>
      <vt:lpstr>Preventive restructuring proceedings in general (cont‘d)</vt:lpstr>
      <vt:lpstr>Présentation PowerPoint</vt:lpstr>
      <vt:lpstr>Issue 1 – Debtor in possesion</vt:lpstr>
      <vt:lpstr>Issue 2 - Stay of individual enforcement actions</vt:lpstr>
      <vt:lpstr>Issue 2 - Stay of individual enforcement actions (continued)</vt:lpstr>
      <vt:lpstr>Issue 2 - Stay of individual enforcement actions (continued)</vt:lpstr>
      <vt:lpstr>Issue 3 - Adoption of restructuring plans and cross-class cram-down</vt:lpstr>
      <vt:lpstr>Issue 3 - Adoption of restructuring plans and  cross-class cram-down (continued)</vt:lpstr>
      <vt:lpstr>Issue 4 – Absolute priority rule  vs. relative priority rule </vt:lpstr>
      <vt:lpstr>Coffee Break</vt:lpstr>
      <vt:lpstr>Session 2:  When it comes to bankruptcy:  Maximising value for investors</vt:lpstr>
      <vt:lpstr>When It Comes to Bankruptcy: Maximising Value for Investors</vt:lpstr>
      <vt:lpstr>Présentation PowerPoint</vt:lpstr>
      <vt:lpstr>Présentation PowerPoint</vt:lpstr>
      <vt:lpstr>Présentation PowerPoint</vt:lpstr>
      <vt:lpstr>Présentation PowerPoint</vt:lpstr>
      <vt:lpstr>Présentation PowerPoint</vt:lpstr>
      <vt:lpstr>Présentation PowerPoint</vt:lpstr>
      <vt:lpstr>Maximising value – the German position</vt:lpstr>
      <vt:lpstr>Maximising value – the German position</vt:lpstr>
      <vt:lpstr>Maximising value – Poland’s experience</vt:lpstr>
      <vt:lpstr>Maximising value – Poland’s experience</vt:lpstr>
      <vt:lpstr>Maximising value – Poland’s experience</vt:lpstr>
      <vt:lpstr>Maximising value – Czech Republic</vt:lpstr>
      <vt:lpstr>Maximising value – Czech Republic</vt:lpstr>
      <vt:lpstr>Maximising value – Czech Republic</vt:lpstr>
      <vt:lpstr>Session 3:   The use of technology in bankruptcy:  Online auctions system</vt:lpstr>
      <vt:lpstr>Online Auctions The Globe is our marketplace</vt:lpstr>
      <vt:lpstr>Présentation PowerPoint</vt:lpstr>
      <vt:lpstr>  Online Auctions in Slovenia in 2014 &amp; Today </vt:lpstr>
      <vt:lpstr> Online Auctions in Slovenia in 2014 &amp; Today</vt:lpstr>
      <vt:lpstr> Advantages of online Auctions / Trading</vt:lpstr>
      <vt:lpstr> Online Auctions / Trading in Slovenia (from NetBid GmbH)</vt:lpstr>
      <vt:lpstr>Comparison with other SEE markets</vt:lpstr>
      <vt:lpstr>  Case study Online Marketing       Auction platform </vt:lpstr>
      <vt:lpstr>Case study Online Marketing</vt:lpstr>
      <vt:lpstr>Case study Online Marketing</vt:lpstr>
      <vt:lpstr>Case study Online Marketing</vt:lpstr>
      <vt:lpstr>Case study Online Marketing</vt:lpstr>
      <vt:lpstr>I would like to thank Insolvency chamber of Slovenia with all insolvency Administrators, all Banks and Leasing companies, Austrian chamber of commerce and INSOL Europe for excellent cooperation trough the years.</vt:lpstr>
      <vt:lpstr>The use of technology in banckruptcy </vt:lpstr>
      <vt:lpstr>Présentation PowerPoint</vt:lpstr>
      <vt:lpstr> </vt:lpstr>
      <vt:lpstr>Présentation PowerPoint</vt:lpstr>
      <vt:lpstr>Présentation PowerPoint</vt:lpstr>
      <vt:lpstr>Présentation PowerPoint</vt:lpstr>
      <vt:lpstr>The use of technology in bankruptcy: Online auctions system Public Electronic auction in Estonia</vt:lpstr>
      <vt:lpstr>THE NEED FOR A PUBLIC ELECTRONIC AUCTION</vt:lpstr>
      <vt:lpstr> A PUBLIC ELECTRONIC AUCTION – HOW DOES IT WORK </vt:lpstr>
      <vt:lpstr>https://www.oksjonikeskus.ee/</vt:lpstr>
      <vt:lpstr>A PUBLIC ELECTRONIC AUCTION – HOW DOES IT WORK </vt:lpstr>
      <vt:lpstr>A PUBLIC ELECTRONIC AUCTION – HOW DOES IT WORK </vt:lpstr>
      <vt:lpstr>A PUBLIC ELECTRONIC AUCTION – HOW DOES IT WORK </vt:lpstr>
      <vt:lpstr>A LITTLE BIT OF STATISTICS AND CONCLUDING REMARKS (1) Data from The Estonian Chamber of Bailiffs and Trustees in Bankruptcy</vt:lpstr>
      <vt:lpstr>A LITTLE BIT OF STATISTICS AND CONCLUDING REMARKS (2) Data from The Estonian Chamber of Bailiffs and Trustees in Bankruptcy</vt:lpstr>
      <vt:lpstr>A LITTLE BIT OF STATISTICS AND CONCLUDING REMARKS (3) Data from The Estonian Chamber of Bailiffs and Trustees in Bankruptcy </vt:lpstr>
      <vt:lpstr>Lunch Break</vt:lpstr>
      <vt:lpstr>Technical Session</vt:lpstr>
      <vt:lpstr>Session 4:   Pre-packaged insolvency tools:  Where are we now?</vt:lpstr>
      <vt:lpstr>Présentation PowerPoint</vt:lpstr>
      <vt:lpstr>Pre-packaged insolvency tools: Where are we now?</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Why there is no pressing need for a pre-pack model under Slovenian law?</vt:lpstr>
      <vt:lpstr>Types of insolvency procedures under Slovenian insolvency  law</vt:lpstr>
      <vt:lpstr>Financial restructuring plan with spin-off </vt:lpstr>
      <vt:lpstr>Secured value of assets  (a basis of restructuring of secured claims under FRP)</vt:lpstr>
      <vt:lpstr>Restructuring of secured claims under Plan</vt:lpstr>
      <vt:lpstr>Pre-packaged insolvency tools: Where are we now? Czech Republic</vt:lpstr>
      <vt:lpstr>Présentation PowerPoint</vt:lpstr>
      <vt:lpstr>Présentation PowerPoint</vt:lpstr>
      <vt:lpstr>Présentation PowerPoint</vt:lpstr>
      <vt:lpstr>Présentation PowerPoint</vt:lpstr>
      <vt:lpstr>Session 5:   Increasing efficiency in insolvency proceedings: The appointment of IPs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Coffee Break</vt:lpstr>
      <vt:lpstr>Session 6:   Cross-border insolvency issues in aviation</vt:lpstr>
      <vt:lpstr>Cross-border insolvency issues in aviation</vt:lpstr>
      <vt:lpstr>1. The Niki Case</vt:lpstr>
      <vt:lpstr>Présentation PowerPoint</vt:lpstr>
      <vt:lpstr>Présentation PowerPoint</vt:lpstr>
      <vt:lpstr>Présentation PowerPoint</vt:lpstr>
      <vt:lpstr>Présentation PowerPoint</vt:lpstr>
      <vt:lpstr>2. Specialities of an airline</vt:lpstr>
      <vt:lpstr>Présentation PowerPoint</vt:lpstr>
      <vt:lpstr>Présentation PowerPoint</vt:lpstr>
      <vt:lpstr>3. Allocation of assets</vt:lpstr>
      <vt:lpstr>Présentation PowerPoint</vt:lpstr>
      <vt:lpstr>Cross-border insolvency issues in aviation: small planet airlines case</vt:lpstr>
      <vt:lpstr>Only sky is the limit but decisions are made in the courts...</vt:lpstr>
      <vt:lpstr>Key facts of the case: Small Planet group</vt:lpstr>
      <vt:lpstr>Key considerations of the case</vt:lpstr>
      <vt:lpstr>Fast decision making process is crucial</vt:lpstr>
      <vt:lpstr>Confidentiality should be an essential element</vt:lpstr>
      <vt:lpstr>Variety of temporary restriction measures should be available for the courts</vt:lpstr>
      <vt:lpstr>Interaction with public law regulations should be considered</vt:lpstr>
      <vt:lpstr>Cross Border Insolvency Issues in Aviation</vt:lpstr>
      <vt:lpstr>Présentation PowerPoint</vt:lpstr>
      <vt:lpstr>Présentation PowerPoint</vt:lpstr>
      <vt:lpstr>Présentation PowerPoint</vt:lpstr>
      <vt:lpstr>Présentation PowerPoint</vt:lpstr>
      <vt:lpstr>Présentation PowerPoint</vt:lpstr>
      <vt:lpstr>Cross Border Insolvency Issues in Aviation</vt:lpstr>
      <vt:lpstr>Présentation PowerPoint</vt:lpstr>
      <vt:lpstr>Do328</vt:lpstr>
      <vt:lpstr>Do328jet</vt:lpstr>
      <vt:lpstr>Do728</vt:lpstr>
      <vt:lpstr>Operations in the US</vt:lpstr>
      <vt:lpstr>Causes for Insolvency</vt:lpstr>
      <vt:lpstr>Objectives</vt:lpstr>
      <vt:lpstr>Milestones</vt:lpstr>
      <vt:lpstr>How did it end?</vt:lpstr>
      <vt:lpstr>Key features</vt:lpstr>
      <vt:lpstr>Session 7:   Speech is silver, but silence is gold:  The fine line between access to information  and need for confidentiality</vt:lpstr>
      <vt:lpstr>Présentation PowerPoint</vt:lpstr>
      <vt:lpstr>Closing remarks  </vt:lpstr>
      <vt:lpstr>Young Members Group  Drinks Reception</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Emmanuelle Inacio</cp:lastModifiedBy>
  <cp:revision>49</cp:revision>
  <cp:lastPrinted>2012-12-11T14:08:32Z</cp:lastPrinted>
  <dcterms:created xsi:type="dcterms:W3CDTF">2012-03-12T16:08:15Z</dcterms:created>
  <dcterms:modified xsi:type="dcterms:W3CDTF">2019-06-11T13:18:37Z</dcterms:modified>
</cp:coreProperties>
</file>