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38235E-B40C-46D9-A85D-D5492F96CD5A}" v="2" dt="2021-10-06T12:27:34.2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5"/>
  </p:normalViewPr>
  <p:slideViewPr>
    <p:cSldViewPr snapToGrid="0" snapToObjects="1">
      <p:cViewPr varScale="1">
        <p:scale>
          <a:sx n="107" d="100"/>
          <a:sy n="107" d="100"/>
        </p:scale>
        <p:origin x="7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0506-8989-E04C-9F3D-7D67AFA6502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3144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dirty="0"/>
              <a:t>Real estate industry: New measures passed by Greece</a:t>
            </a:r>
            <a:br>
              <a:rPr lang="en-GB" b="1" dirty="0"/>
            </a:br>
            <a:r>
              <a:rPr lang="en-GB" b="1" dirty="0"/>
              <a:t>in response to COVID-19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832577"/>
            <a:ext cx="6485334" cy="143004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Stathis Potamitis</a:t>
            </a:r>
            <a:br>
              <a:rPr lang="en-US" sz="2700" b="1" dirty="0"/>
            </a:br>
            <a:r>
              <a:rPr lang="en-US" sz="2700" dirty="0"/>
              <a:t>Managing Partner</a:t>
            </a:r>
          </a:p>
          <a:p>
            <a:pPr>
              <a:defRPr/>
            </a:pPr>
            <a:r>
              <a:rPr lang="en-US" sz="2700" b="1" dirty="0"/>
              <a:t>POTAMITISVEKRIS Law Partnership</a:t>
            </a:r>
            <a:br>
              <a:rPr lang="en-US" sz="2700" b="1" dirty="0"/>
            </a:b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126" y="1436915"/>
            <a:ext cx="8005749" cy="46360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1200"/>
              </a:spcBef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RELATED TO ENFORCEMENT AND AUCTIONS</a:t>
            </a:r>
          </a:p>
          <a:p>
            <a:pPr marL="0" lvl="0" indent="0" algn="just">
              <a:buNone/>
            </a:pPr>
            <a:endParaRPr lang="el-GR" sz="18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900"/>
              </a:spcAft>
            </a:pPr>
            <a:endParaRPr lang="en-GB" sz="165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9D19054-7237-4C5A-B8F1-6AFBBAEC0AFB}"/>
              </a:ext>
            </a:extLst>
          </p:cNvPr>
          <p:cNvSpPr txBox="1">
            <a:spLocks/>
          </p:cNvSpPr>
          <p:nvPr/>
        </p:nvSpPr>
        <p:spPr>
          <a:xfrm>
            <a:off x="457200" y="1992810"/>
            <a:ext cx="8229600" cy="163121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Suspension of most court proceedings, specifically including auctions and other enforcement actions, between November 2020 and April 2021</a:t>
            </a:r>
            <a:endParaRPr lang="el-GR" sz="16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Specific exemption of auctions on primary residences of vulnerable individuals (as defined by law)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latin typeface="Trebuchet MS" panose="020B0603020202020204" pitchFamily="34" charset="0"/>
                <a:cs typeface="Times New Roman" panose="02020603050405020304" pitchFamily="18" charset="0"/>
              </a:rPr>
              <a:t>Measures of limited duration during the peak of the pandemic</a:t>
            </a:r>
            <a:endParaRPr lang="el-GR" sz="1600" dirty="0"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7BC3-5544-4B0A-AF36-03928075B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33708"/>
            <a:ext cx="8229600" cy="464400"/>
          </a:xfrm>
        </p:spPr>
        <p:txBody>
          <a:bodyPr>
            <a:normAutofit/>
          </a:bodyPr>
          <a:lstStyle/>
          <a:p>
            <a:r>
              <a:rPr lang="en-US" sz="18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RELATED TO RESIDENTIAL AND COMMERCIAL LEASES</a:t>
            </a:r>
            <a:endParaRPr lang="el-GR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11E98-C54B-4325-98AE-1587112B1C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21807"/>
            <a:ext cx="8229600" cy="2369880"/>
          </a:xfrm>
        </p:spPr>
        <p:txBody>
          <a:bodyPr>
            <a:spAutoFit/>
          </a:bodyPr>
          <a:lstStyle/>
          <a:p>
            <a:pPr marL="342900" lvl="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Compulsory rental reduction</a:t>
            </a:r>
            <a:r>
              <a:rPr lang="el-GR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 algn="just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tenants, which are affected businesses for their business establishments, and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employees of affected businesses where the tenancy concerns their primary residence, and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employees in merchant marine and post-secondary students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Tax relief for the landlords who are required to rental reduction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Fiscal relief for landlords for voluntary rental reductions in excess of 30%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latin typeface="Trebuchet MS" panose="020B0603020202020204" pitchFamily="34" charset="0"/>
                <a:cs typeface="Times New Roman" panose="02020603050405020304" pitchFamily="18" charset="0"/>
              </a:rPr>
              <a:t>Measures of limited duration during the peak of the pandemic</a:t>
            </a:r>
            <a:endParaRPr lang="el-GR" sz="1400" dirty="0"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182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78B17-4B7E-4D23-AB47-07BA2B816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570" y="1434618"/>
            <a:ext cx="8728860" cy="464400"/>
          </a:xfrm>
        </p:spPr>
        <p:txBody>
          <a:bodyPr>
            <a:noAutofit/>
          </a:bodyPr>
          <a:lstStyle/>
          <a:p>
            <a:r>
              <a:rPr lang="en-US" sz="1800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IN CONJUNCTION WITH NEW INSOLVENCY LAW</a:t>
            </a:r>
            <a:endParaRPr lang="el-GR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48EDC-5E0D-4530-9EEB-67BD44BFF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80672"/>
            <a:ext cx="8229600" cy="2975173"/>
          </a:xfrm>
        </p:spPr>
        <p:txBody>
          <a:bodyPr>
            <a:spAutoFit/>
          </a:bodyPr>
          <a:lstStyle/>
          <a:p>
            <a:pPr marL="342900" lvl="0" indent="-342900" algn="just">
              <a:spcBef>
                <a:spcPts val="0"/>
              </a:spcBef>
              <a:spcAft>
                <a:spcPts val="7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residence preservation mechanism: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12788" lvl="1" indent="-266700" algn="just">
              <a:spcBef>
                <a:spcPts val="0"/>
              </a:spcBef>
              <a:spcAft>
                <a:spcPts val="7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mechanism involves a private entity (SLBO) selected by the state pursuant to a public tender to buy the primary residence of an applicant who is characterized as vulnerable and is either declared bankrupt or their primary residence is being auctioned off. 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12788" lvl="1" indent="-266700" algn="just">
              <a:spcBef>
                <a:spcPts val="0"/>
              </a:spcBef>
              <a:spcAft>
                <a:spcPts val="7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SLBO acquires the residence at a market-based price without imposing any delays in the proceedings, thereby also providing them with a reasonable recovery and liquidity. 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12788" lvl="1" indent="-266700" algn="just">
              <a:spcBef>
                <a:spcPts val="0"/>
              </a:spcBef>
              <a:spcAft>
                <a:spcPts val="7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SLBO leases the residence to the debtor at a rate calculated based on the then average mortgage interest rate plus a margin determined through the public tender process.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12788" lvl="1" indent="-266700" algn="just">
              <a:spcBef>
                <a:spcPts val="0"/>
              </a:spcBef>
              <a:spcAft>
                <a:spcPts val="700"/>
              </a:spcAft>
              <a:buFont typeface="Courier New" panose="02070309020205020404" pitchFamily="49" charset="0"/>
              <a:buChar char="o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Vulnerable debtors also enjoy a rental subsidy payable by the State to the SLBO (defraying part of the rental liability).</a:t>
            </a:r>
            <a:endParaRPr lang="el-GR" sz="1400" dirty="0">
              <a:effectLst/>
              <a:latin typeface="Trebuchet MS" panose="020B06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0"/>
              </a:spcBef>
              <a:spcAft>
                <a:spcPts val="700"/>
              </a:spcAft>
              <a:buFont typeface="Symbol" panose="05050102010706020507" pitchFamily="18" charset="2"/>
              <a:buChar char=""/>
            </a:pPr>
            <a:r>
              <a:rPr lang="en-US" sz="14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Tender process has commenced and expected to complete in first semester 2022</a:t>
            </a:r>
            <a:endParaRPr lang="el-GR" sz="1400" dirty="0"/>
          </a:p>
        </p:txBody>
      </p:sp>
    </p:spTree>
    <p:extLst>
      <p:ext uri="{BB962C8B-B14F-4D97-AF65-F5344CB8AC3E}">
        <p14:creationId xmlns:p14="http://schemas.microsoft.com/office/powerpoint/2010/main" val="2602377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300</Words>
  <Application>Microsoft Office PowerPoint</Application>
  <PresentationFormat>Affichage à l'écran (16:9)</PresentationFormat>
  <Paragraphs>22</Paragraphs>
  <Slides>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0" baseType="lpstr">
      <vt:lpstr>Arial</vt:lpstr>
      <vt:lpstr>Calibri</vt:lpstr>
      <vt:lpstr>Courier New</vt:lpstr>
      <vt:lpstr>Symbol</vt:lpstr>
      <vt:lpstr>Trebuchet MS</vt:lpstr>
      <vt:lpstr>Office Theme</vt:lpstr>
      <vt:lpstr>Real estate industry: New measures passed by Greece in response to COVID-19</vt:lpstr>
      <vt:lpstr>Présentation PowerPoint</vt:lpstr>
      <vt:lpstr>RELATED TO RESIDENTIAL AND COMMERCIAL LEASES</vt:lpstr>
      <vt:lpstr>INTRODUCED IN CONJUNCTION WITH NEW INSOLVENCY LAW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33</cp:revision>
  <cp:lastPrinted>2012-12-11T14:08:32Z</cp:lastPrinted>
  <dcterms:created xsi:type="dcterms:W3CDTF">2012-03-12T16:08:15Z</dcterms:created>
  <dcterms:modified xsi:type="dcterms:W3CDTF">2021-11-02T17:45:04Z</dcterms:modified>
</cp:coreProperties>
</file>