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handoutMasterIdLst>
    <p:handoutMasterId r:id="rId10"/>
  </p:handoutMasterIdLst>
  <p:sldIdLst>
    <p:sldId id="274" r:id="rId2"/>
    <p:sldId id="280" r:id="rId3"/>
    <p:sldId id="275" r:id="rId4"/>
    <p:sldId id="276" r:id="rId5"/>
    <p:sldId id="277" r:id="rId6"/>
    <p:sldId id="281" r:id="rId7"/>
    <p:sldId id="278" r:id="rId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 Pereira" initials="SP" lastIdx="1" clrIdx="0">
    <p:extLst>
      <p:ext uri="{19B8F6BF-5375-455C-9EA6-DF929625EA0E}">
        <p15:presenceInfo xmlns:p15="http://schemas.microsoft.com/office/powerpoint/2012/main" userId="S-1-5-21-3041294456-4060224506-3352730415-112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6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386" autoAdjust="0"/>
    <p:restoredTop sz="94655"/>
  </p:normalViewPr>
  <p:slideViewPr>
    <p:cSldViewPr snapToGrid="0" snapToObjects="1">
      <p:cViewPr varScale="1">
        <p:scale>
          <a:sx n="107" d="100"/>
          <a:sy n="107" d="100"/>
        </p:scale>
        <p:origin x="1181" y="9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BE170A1-B4F1-4537-8FCD-B79AD36D1E7B}" type="datetimeFigureOut">
              <a:rPr lang="es-ES" smtClean="0"/>
              <a:t>02/11/2021</a:t>
            </a:fld>
            <a:endParaRPr lang="es-ES"/>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9672A5-99F8-4CD7-9B93-41BC6A55EB1B}" type="slidenum">
              <a:rPr lang="es-ES" smtClean="0"/>
              <a:t>‹N°›</a:t>
            </a:fld>
            <a:endParaRPr lang="es-ES"/>
          </a:p>
        </p:txBody>
      </p:sp>
    </p:spTree>
    <p:extLst>
      <p:ext uri="{BB962C8B-B14F-4D97-AF65-F5344CB8AC3E}">
        <p14:creationId xmlns:p14="http://schemas.microsoft.com/office/powerpoint/2010/main" val="101061957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11/2/2021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a:extLst>
              <a:ext uri="{FF2B5EF4-FFF2-40B4-BE49-F238E27FC236}">
                <a16:creationId xmlns:a16="http://schemas.microsoft.com/office/drawing/2014/main" id="{E73E0506-8989-E04C-9F3D-7D67AFA6502E}"/>
              </a:ext>
            </a:extLst>
          </p:cNvPr>
          <p:cNvPicPr>
            <a:picLocks noChangeAspect="1"/>
          </p:cNvPicPr>
          <p:nvPr userDrawn="1"/>
        </p:nvPicPr>
        <p:blipFill>
          <a:blip r:embed="rId4"/>
          <a:stretch>
            <a:fillRect/>
          </a:stretch>
        </p:blipFill>
        <p:spPr>
          <a:xfrm>
            <a:off x="0" y="0"/>
            <a:ext cx="9144000" cy="1079500"/>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dt="0"/>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193060" y="1516029"/>
            <a:ext cx="6757880" cy="1102519"/>
          </a:xfrm>
        </p:spPr>
        <p:txBody>
          <a:bodyPr>
            <a:normAutofit/>
          </a:bodyPr>
          <a:lstStyle/>
          <a:p>
            <a:r>
              <a:rPr lang="en-GB" b="1" dirty="0"/>
              <a:t>Real estate industry: New measures passed by Spain</a:t>
            </a:r>
            <a:endParaRPr lang="en-US" b="1" dirty="0"/>
          </a:p>
        </p:txBody>
      </p:sp>
      <p:sp>
        <p:nvSpPr>
          <p:cNvPr id="3" name="Subtitle 2"/>
          <p:cNvSpPr>
            <a:spLocks noGrp="1"/>
          </p:cNvSpPr>
          <p:nvPr>
            <p:ph type="subTitle" idx="1"/>
          </p:nvPr>
        </p:nvSpPr>
        <p:spPr>
          <a:xfrm>
            <a:off x="624840" y="2748816"/>
            <a:ext cx="8168640" cy="1314450"/>
          </a:xfrm>
        </p:spPr>
        <p:txBody>
          <a:bodyPr rtlCol="0">
            <a:noAutofit/>
          </a:bodyPr>
          <a:lstStyle/>
          <a:p>
            <a:pPr>
              <a:defRPr/>
            </a:pPr>
            <a:r>
              <a:rPr lang="en-US" sz="2700" b="1" dirty="0"/>
              <a:t>José Carles</a:t>
            </a:r>
            <a:endParaRPr lang="en-US" sz="2700" dirty="0"/>
          </a:p>
          <a:p>
            <a:pPr>
              <a:defRPr/>
            </a:pPr>
            <a:r>
              <a:rPr lang="en-US" sz="2700" b="1" dirty="0"/>
              <a:t>Partner, Head of Insolvency &amp; Restructuring</a:t>
            </a:r>
          </a:p>
          <a:p>
            <a:pPr>
              <a:defRPr/>
            </a:pPr>
            <a:r>
              <a:rPr lang="en-US" sz="2700" b="1" dirty="0"/>
              <a:t>CARLES | CUESTA </a:t>
            </a:r>
            <a:r>
              <a:rPr lang="en-US" sz="2700" b="1" dirty="0" err="1"/>
              <a:t>Abogados</a:t>
            </a:r>
            <a:endParaRPr lang="en-US" sz="2700" b="1" dirty="0"/>
          </a:p>
          <a:p>
            <a:pPr>
              <a:defRPr/>
            </a:pPr>
            <a:r>
              <a:rPr lang="en-US" sz="2700" b="1" dirty="0"/>
              <a:t>INSOL Europe’s Insolvency Tech &amp; Digital Assets </a:t>
            </a:r>
            <a:r>
              <a:rPr lang="en-US" sz="2700" b="1" dirty="0" err="1"/>
              <a:t>Cochair</a:t>
            </a: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7191" y="1180443"/>
            <a:ext cx="8229600" cy="857250"/>
          </a:xfrm>
        </p:spPr>
        <p:txBody>
          <a:bodyPr/>
          <a:lstStyle/>
          <a:p>
            <a:pPr algn="l"/>
            <a:r>
              <a:rPr lang="es-ES" dirty="0">
                <a:solidFill>
                  <a:srgbClr val="016688"/>
                </a:solidFill>
              </a:rPr>
              <a:t>	INDEX</a:t>
            </a:r>
          </a:p>
        </p:txBody>
      </p:sp>
      <p:sp>
        <p:nvSpPr>
          <p:cNvPr id="3" name="Marcador de contenido 2"/>
          <p:cNvSpPr>
            <a:spLocks noGrp="1"/>
          </p:cNvSpPr>
          <p:nvPr>
            <p:ph idx="1"/>
          </p:nvPr>
        </p:nvSpPr>
        <p:spPr>
          <a:xfrm>
            <a:off x="244069" y="1858357"/>
            <a:ext cx="8229600" cy="2363516"/>
          </a:xfrm>
        </p:spPr>
        <p:txBody>
          <a:bodyPr>
            <a:normAutofit/>
          </a:bodyPr>
          <a:lstStyle/>
          <a:p>
            <a:pPr marL="514350" lvl="0" indent="-514350">
              <a:buFont typeface="+mj-lt"/>
              <a:buAutoNum type="romanUcPeriod"/>
            </a:pPr>
            <a:r>
              <a:rPr lang="en-US" dirty="0"/>
              <a:t>Measures Regarding Residential Leases</a:t>
            </a:r>
            <a:endParaRPr lang="es-ES" dirty="0"/>
          </a:p>
          <a:p>
            <a:pPr marL="514350" lvl="0" indent="-514350">
              <a:buFont typeface="+mj-lt"/>
              <a:buAutoNum type="romanUcPeriod"/>
            </a:pPr>
            <a:r>
              <a:rPr lang="en-US" dirty="0"/>
              <a:t>Measures Regarding Non-Residential Leases</a:t>
            </a:r>
            <a:endParaRPr lang="es-ES" dirty="0"/>
          </a:p>
          <a:p>
            <a:pPr marL="514350" lvl="0" indent="-514350">
              <a:buFont typeface="+mj-lt"/>
              <a:buAutoNum type="romanUcPeriod"/>
            </a:pPr>
            <a:r>
              <a:rPr lang="es-ES" dirty="0" err="1"/>
              <a:t>Rebus</a:t>
            </a:r>
            <a:r>
              <a:rPr lang="es-ES" dirty="0"/>
              <a:t> Sic </a:t>
            </a:r>
            <a:r>
              <a:rPr lang="es-ES" dirty="0" err="1"/>
              <a:t>Stantibus</a:t>
            </a:r>
            <a:r>
              <a:rPr lang="es-ES" dirty="0"/>
              <a:t> </a:t>
            </a:r>
            <a:r>
              <a:rPr lang="es-ES" dirty="0" err="1"/>
              <a:t>Clause</a:t>
            </a:r>
            <a:endParaRPr lang="es-ES" dirty="0"/>
          </a:p>
          <a:p>
            <a:pPr marL="514350" lvl="0" indent="-514350">
              <a:buFont typeface="+mj-lt"/>
              <a:buAutoNum type="romanUcPeriod"/>
            </a:pPr>
            <a:r>
              <a:rPr lang="en-US" dirty="0"/>
              <a:t>Regional And Sectorial Measures: Catalonia</a:t>
            </a:r>
            <a:endParaRPr lang="es-ES" dirty="0"/>
          </a:p>
          <a:p>
            <a:pPr marL="514350" lvl="0" indent="-514350">
              <a:buFont typeface="+mj-lt"/>
              <a:buAutoNum type="romanUcPeriod"/>
            </a:pPr>
            <a:r>
              <a:rPr lang="en-US" dirty="0"/>
              <a:t>Measures To Support The Tourism Sector</a:t>
            </a:r>
            <a:endParaRPr lang="es-ES" dirty="0"/>
          </a:p>
        </p:txBody>
      </p:sp>
    </p:spTree>
    <p:extLst>
      <p:ext uri="{BB962C8B-B14F-4D97-AF65-F5344CB8AC3E}">
        <p14:creationId xmlns:p14="http://schemas.microsoft.com/office/powerpoint/2010/main" val="1750202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385114" y="4634384"/>
            <a:ext cx="250390" cy="246221"/>
          </a:xfrm>
          <a:prstGeom prst="rect">
            <a:avLst/>
          </a:prstGeom>
          <a:noFill/>
        </p:spPr>
        <p:txBody>
          <a:bodyPr wrap="none" rtlCol="0">
            <a:spAutoFit/>
          </a:bodyPr>
          <a:lstStyle/>
          <a:p>
            <a:r>
              <a:rPr lang="es-ES" sz="1000" dirty="0">
                <a:solidFill>
                  <a:schemeClr val="bg1">
                    <a:lumMod val="50000"/>
                  </a:schemeClr>
                </a:solidFill>
              </a:rPr>
              <a:t>3</a:t>
            </a:r>
          </a:p>
        </p:txBody>
      </p:sp>
      <p:grpSp>
        <p:nvGrpSpPr>
          <p:cNvPr id="8" name="Grupo 7"/>
          <p:cNvGrpSpPr/>
          <p:nvPr/>
        </p:nvGrpSpPr>
        <p:grpSpPr>
          <a:xfrm>
            <a:off x="92767" y="1615527"/>
            <a:ext cx="8792815" cy="2514511"/>
            <a:chOff x="92767" y="1615527"/>
            <a:chExt cx="8792815" cy="2514511"/>
          </a:xfrm>
        </p:grpSpPr>
        <p:sp>
          <p:nvSpPr>
            <p:cNvPr id="4" name="Rectángulo 3"/>
            <p:cNvSpPr/>
            <p:nvPr/>
          </p:nvSpPr>
          <p:spPr>
            <a:xfrm>
              <a:off x="92767" y="2101854"/>
              <a:ext cx="8792815" cy="2028184"/>
            </a:xfrm>
            <a:prstGeom prst="rect">
              <a:avLst/>
            </a:prstGeom>
          </p:spPr>
          <p:txBody>
            <a:bodyPr wrap="square">
              <a:spAutoFit/>
            </a:bodyPr>
            <a:lstStyle/>
            <a:p>
              <a:pPr algn="just"/>
              <a:r>
                <a:rPr lang="en-CA" sz="1200" b="1" dirty="0">
                  <a:solidFill>
                    <a:srgbClr val="000000"/>
                  </a:solidFill>
                  <a:ea typeface="Calibri" panose="020F0502020204030204" pitchFamily="34" charset="0"/>
                  <a:cs typeface="Calibri Light" panose="020F0302020204030204" pitchFamily="34" charset="0"/>
                </a:rPr>
                <a:t>			</a:t>
              </a:r>
              <a:endParaRPr lang="en-CA" sz="1200" b="1" dirty="0">
                <a:solidFill>
                  <a:srgbClr val="000000"/>
                </a:solidFill>
                <a:ea typeface="Times New Roman" panose="02020603050405020304" pitchFamily="18" charset="0"/>
                <a:cs typeface="Calibri Light" panose="020F0302020204030204" pitchFamily="34" charset="0"/>
              </a:endParaRPr>
            </a:p>
            <a:p>
              <a:pPr marL="342900" lvl="0" indent="-342900" algn="just">
                <a:lnSpc>
                  <a:spcPct val="150000"/>
                </a:lnSpc>
                <a:spcAft>
                  <a:spcPts val="0"/>
                </a:spcAft>
                <a:buFont typeface="+mj-lt"/>
                <a:buAutoNum type="arabicPeriod"/>
                <a:tabLst>
                  <a:tab pos="457200" algn="l"/>
                </a:tabLst>
              </a:pPr>
              <a:r>
                <a:rPr lang="en-CA" sz="1100" dirty="0">
                  <a:solidFill>
                    <a:srgbClr val="000000"/>
                  </a:solidFill>
                  <a:ea typeface="Calibri" panose="020F0502020204030204" pitchFamily="34" charset="0"/>
                  <a:cs typeface="Calibri Light" panose="020F0302020204030204" pitchFamily="34" charset="0"/>
                </a:rPr>
                <a:t>Until 31 October 2021: </a:t>
              </a:r>
              <a:r>
                <a:rPr lang="en-CA" sz="1100" b="1" dirty="0">
                  <a:solidFill>
                    <a:srgbClr val="000000"/>
                  </a:solidFill>
                  <a:ea typeface="Calibri" panose="020F0502020204030204" pitchFamily="34" charset="0"/>
                  <a:cs typeface="Calibri Light" panose="020F0302020204030204" pitchFamily="34" charset="0"/>
                </a:rPr>
                <a:t>suspension of the eviction </a:t>
              </a:r>
              <a:r>
                <a:rPr lang="en-CA" sz="1100" dirty="0">
                  <a:solidFill>
                    <a:srgbClr val="000000"/>
                  </a:solidFill>
                  <a:ea typeface="Calibri" panose="020F0502020204030204" pitchFamily="34" charset="0"/>
                  <a:cs typeface="Calibri Light" panose="020F0302020204030204" pitchFamily="34" charset="0"/>
                </a:rPr>
                <a:t>procedure and the release of vulnerable homes with no alternative.</a:t>
              </a:r>
              <a:r>
                <a:rPr lang="en-CA" sz="1100" b="1" dirty="0">
                  <a:solidFill>
                    <a:srgbClr val="000000"/>
                  </a:solidFill>
                  <a:ea typeface="Calibri" panose="020F0502020204030204" pitchFamily="34" charset="0"/>
                  <a:cs typeface="Calibri Light" panose="020F0302020204030204" pitchFamily="34" charset="0"/>
                </a:rPr>
                <a:t> </a:t>
              </a:r>
              <a:endParaRPr lang="es-ES" sz="1200" dirty="0">
                <a:ea typeface="Times New Roman" panose="02020603050405020304" pitchFamily="18" charset="0"/>
                <a:cs typeface="Calibri Light" panose="020F0302020204030204" pitchFamily="34" charset="0"/>
              </a:endParaRPr>
            </a:p>
            <a:p>
              <a:pPr marL="342900" lvl="0" indent="-342900" algn="just">
                <a:lnSpc>
                  <a:spcPct val="150000"/>
                </a:lnSpc>
                <a:spcAft>
                  <a:spcPts val="0"/>
                </a:spcAft>
                <a:buFont typeface="+mj-lt"/>
                <a:buAutoNum type="arabicPeriod"/>
                <a:tabLst>
                  <a:tab pos="457200" algn="l"/>
                </a:tabLst>
              </a:pPr>
              <a:r>
                <a:rPr lang="en-CA" sz="1100" b="1" dirty="0">
                  <a:solidFill>
                    <a:srgbClr val="000000"/>
                  </a:solidFill>
                  <a:ea typeface="Calibri" panose="020F0502020204030204" pitchFamily="34" charset="0"/>
                  <a:cs typeface="Calibri Light" panose="020F0302020204030204" pitchFamily="34" charset="0"/>
                </a:rPr>
                <a:t>Extraordinary extension </a:t>
              </a:r>
              <a:r>
                <a:rPr lang="en-CA" sz="1100" dirty="0">
                  <a:solidFill>
                    <a:srgbClr val="000000"/>
                  </a:solidFill>
                  <a:ea typeface="Calibri" panose="020F0502020204030204" pitchFamily="34" charset="0"/>
                  <a:cs typeface="Calibri Light" panose="020F0302020204030204" pitchFamily="34" charset="0"/>
                </a:rPr>
                <a:t>of habitual residence lease contracts for a maximum period of 6 months.</a:t>
              </a:r>
              <a:endParaRPr lang="es-ES" sz="1200" dirty="0">
                <a:ea typeface="Times New Roman" panose="02020603050405020304" pitchFamily="18" charset="0"/>
                <a:cs typeface="Calibri Light" panose="020F0302020204030204" pitchFamily="34" charset="0"/>
              </a:endParaRPr>
            </a:p>
            <a:p>
              <a:pPr marL="342900" lvl="0" indent="-342900" algn="just">
                <a:lnSpc>
                  <a:spcPct val="150000"/>
                </a:lnSpc>
                <a:spcAft>
                  <a:spcPts val="0"/>
                </a:spcAft>
                <a:buFont typeface="+mj-lt"/>
                <a:buAutoNum type="arabicPeriod"/>
                <a:tabLst>
                  <a:tab pos="457200" algn="l"/>
                </a:tabLst>
              </a:pPr>
              <a:r>
                <a:rPr lang="en-CA" sz="1100" b="1" dirty="0">
                  <a:solidFill>
                    <a:srgbClr val="000000"/>
                  </a:solidFill>
                  <a:ea typeface="Calibri" panose="020F0502020204030204" pitchFamily="34" charset="0"/>
                  <a:cs typeface="Calibri Light" panose="020F0302020204030204" pitchFamily="34" charset="0"/>
                </a:rPr>
                <a:t>Moratorium on payment</a:t>
              </a:r>
              <a:r>
                <a:rPr lang="en-CA" sz="1100" dirty="0">
                  <a:solidFill>
                    <a:srgbClr val="000000"/>
                  </a:solidFill>
                  <a:ea typeface="Calibri" panose="020F0502020204030204" pitchFamily="34" charset="0"/>
                  <a:cs typeface="Calibri Light" panose="020F0302020204030204" pitchFamily="34" charset="0"/>
                </a:rPr>
                <a:t>:</a:t>
              </a:r>
              <a:endParaRPr lang="es-ES" sz="1200" dirty="0">
                <a:ea typeface="Times New Roman" panose="02020603050405020304" pitchFamily="18" charset="0"/>
                <a:cs typeface="Calibri Light" panose="020F0302020204030204" pitchFamily="34" charset="0"/>
              </a:endParaRPr>
            </a:p>
            <a:p>
              <a:pPr marL="742950" lvl="1" indent="-285750" algn="just">
                <a:lnSpc>
                  <a:spcPct val="150000"/>
                </a:lnSpc>
                <a:spcAft>
                  <a:spcPts val="0"/>
                </a:spcAft>
                <a:buFont typeface="Wingdings" panose="05000000000000000000" pitchFamily="2" charset="2"/>
                <a:buChar char=""/>
                <a:tabLst>
                  <a:tab pos="914400" algn="l"/>
                </a:tabLst>
              </a:pPr>
              <a:r>
                <a:rPr lang="en-CA" sz="1100" dirty="0">
                  <a:solidFill>
                    <a:srgbClr val="000000"/>
                  </a:solidFill>
                  <a:ea typeface="Calibri" panose="020F0502020204030204" pitchFamily="34" charset="0"/>
                  <a:cs typeface="Calibri Light" panose="020F0302020204030204" pitchFamily="34" charset="0"/>
                </a:rPr>
                <a:t>Landlord </a:t>
              </a:r>
              <a:r>
                <a:rPr lang="en-CA" sz="1100" dirty="0">
                  <a:ea typeface="Calibri" panose="020F0502020204030204" pitchFamily="34" charset="0"/>
                  <a:cs typeface="Calibri Light" panose="020F0302020204030204" pitchFamily="34" charset="0"/>
                  <a:sym typeface="Wingdings" panose="05000000000000000000" pitchFamily="2" charset="2"/>
                </a:rPr>
                <a:t></a:t>
              </a:r>
              <a:r>
                <a:rPr lang="en-CA" sz="1100" dirty="0">
                  <a:solidFill>
                    <a:srgbClr val="000000"/>
                  </a:solidFill>
                  <a:ea typeface="Calibri" panose="020F0502020204030204" pitchFamily="34" charset="0"/>
                  <a:cs typeface="Calibri Light" panose="020F0302020204030204" pitchFamily="34" charset="0"/>
                </a:rPr>
                <a:t>  public entity, company or large asset holder: The request is formulated by the lessee. If there is no agreement the lessee may choose between: (</a:t>
              </a:r>
              <a:r>
                <a:rPr lang="en-CA" sz="1100" dirty="0" err="1">
                  <a:solidFill>
                    <a:srgbClr val="000000"/>
                  </a:solidFill>
                  <a:ea typeface="Calibri" panose="020F0502020204030204" pitchFamily="34" charset="0"/>
                  <a:cs typeface="Calibri Light" panose="020F0302020204030204" pitchFamily="34" charset="0"/>
                </a:rPr>
                <a:t>i</a:t>
              </a:r>
              <a:r>
                <a:rPr lang="en-CA" sz="1100" dirty="0">
                  <a:solidFill>
                    <a:srgbClr val="000000"/>
                  </a:solidFill>
                  <a:ea typeface="Calibri" panose="020F0502020204030204" pitchFamily="34" charset="0"/>
                  <a:cs typeface="Calibri Light" panose="020F0302020204030204" pitchFamily="34" charset="0"/>
                </a:rPr>
                <a:t>) 50% reduction of rental income or (ii) automatic moratorium on the payment of rent.</a:t>
              </a:r>
              <a:endParaRPr lang="es-ES" sz="1200" dirty="0">
                <a:ea typeface="Times New Roman" panose="02020603050405020304" pitchFamily="18" charset="0"/>
                <a:cs typeface="Calibri Light" panose="020F0302020204030204" pitchFamily="34" charset="0"/>
              </a:endParaRPr>
            </a:p>
            <a:p>
              <a:pPr marL="742950" lvl="1" indent="-285750" algn="just">
                <a:lnSpc>
                  <a:spcPct val="150000"/>
                </a:lnSpc>
                <a:spcAft>
                  <a:spcPts val="0"/>
                </a:spcAft>
                <a:buFont typeface="Wingdings" panose="05000000000000000000" pitchFamily="2" charset="2"/>
                <a:buChar char=""/>
                <a:tabLst>
                  <a:tab pos="914400" algn="l"/>
                </a:tabLst>
              </a:pPr>
              <a:r>
                <a:rPr lang="en-CA" sz="1100" dirty="0">
                  <a:solidFill>
                    <a:srgbClr val="000000"/>
                  </a:solidFill>
                  <a:ea typeface="Calibri" panose="020F0502020204030204" pitchFamily="34" charset="0"/>
                  <a:cs typeface="Calibri Light" panose="020F0302020204030204" pitchFamily="34" charset="0"/>
                </a:rPr>
                <a:t>Landlord </a:t>
              </a:r>
              <a:r>
                <a:rPr lang="en-CA" sz="1100" dirty="0">
                  <a:ea typeface="Calibri" panose="020F0502020204030204" pitchFamily="34" charset="0"/>
                  <a:cs typeface="Calibri Light" panose="020F0302020204030204" pitchFamily="34" charset="0"/>
                  <a:sym typeface="Wingdings" panose="05000000000000000000" pitchFamily="2" charset="2"/>
                </a:rPr>
                <a:t></a:t>
              </a:r>
              <a:r>
                <a:rPr lang="en-CA" sz="1100" dirty="0">
                  <a:solidFill>
                    <a:srgbClr val="000000"/>
                  </a:solidFill>
                  <a:ea typeface="Calibri" panose="020F0502020204030204" pitchFamily="34" charset="0"/>
                  <a:cs typeface="Calibri Light" panose="020F0302020204030204" pitchFamily="34" charset="0"/>
                </a:rPr>
                <a:t> small owner: the lessee can request the extraordinary and temporary postponement on the payment of rent. </a:t>
              </a:r>
              <a:endParaRPr lang="es-ES" sz="1200" dirty="0">
                <a:ea typeface="Times New Roman" panose="02020603050405020304" pitchFamily="18" charset="0"/>
                <a:cs typeface="Calibri Light" panose="020F0302020204030204" pitchFamily="34" charset="0"/>
              </a:endParaRPr>
            </a:p>
            <a:p>
              <a:pPr marL="342900" lvl="0" indent="-342900" algn="just">
                <a:lnSpc>
                  <a:spcPct val="150000"/>
                </a:lnSpc>
                <a:spcAft>
                  <a:spcPts val="0"/>
                </a:spcAft>
                <a:buFont typeface="+mj-lt"/>
                <a:buAutoNum type="arabicPeriod"/>
                <a:tabLst>
                  <a:tab pos="457200" algn="l"/>
                </a:tabLst>
              </a:pPr>
              <a:r>
                <a:rPr lang="en-CA" sz="1100" b="1" dirty="0">
                  <a:solidFill>
                    <a:srgbClr val="000000"/>
                  </a:solidFill>
                  <a:ea typeface="Calibri" panose="020F0502020204030204" pitchFamily="34" charset="0"/>
                  <a:cs typeface="Calibri Light" panose="020F0302020204030204" pitchFamily="34" charset="0"/>
                </a:rPr>
                <a:t>Guarantee line</a:t>
              </a:r>
              <a:r>
                <a:rPr lang="en-CA" sz="1100" dirty="0">
                  <a:solidFill>
                    <a:srgbClr val="000000"/>
                  </a:solidFill>
                  <a:ea typeface="Calibri" panose="020F0502020204030204" pitchFamily="34" charset="0"/>
                  <a:cs typeface="Calibri Light" panose="020F0302020204030204" pitchFamily="34" charset="0"/>
                </a:rPr>
                <a:t>: the financial institution itself will pay the lease to the lessors in a vulnerability situation.</a:t>
              </a:r>
              <a:endParaRPr lang="es-ES" sz="1200" dirty="0">
                <a:effectLst/>
                <a:ea typeface="Times New Roman" panose="02020603050405020304" pitchFamily="18" charset="0"/>
                <a:cs typeface="Calibri Light" panose="020F0302020204030204" pitchFamily="34" charset="0"/>
              </a:endParaRPr>
            </a:p>
          </p:txBody>
        </p:sp>
        <p:sp>
          <p:nvSpPr>
            <p:cNvPr id="2" name="CuadroTexto 1"/>
            <p:cNvSpPr txBox="1"/>
            <p:nvPr/>
          </p:nvSpPr>
          <p:spPr>
            <a:xfrm>
              <a:off x="205411" y="1615527"/>
              <a:ext cx="7314823" cy="446276"/>
            </a:xfrm>
            <a:prstGeom prst="rect">
              <a:avLst/>
            </a:prstGeom>
            <a:noFill/>
          </p:spPr>
          <p:txBody>
            <a:bodyPr wrap="none" rtlCol="0">
              <a:spAutoFit/>
            </a:bodyPr>
            <a:lstStyle/>
            <a:p>
              <a:r>
                <a:rPr lang="en-CA" sz="1100" b="1" i="1" dirty="0">
                  <a:ea typeface="Calibri" panose="020F0502020204030204" pitchFamily="34" charset="0"/>
                  <a:cs typeface="Times New Roman" panose="02020603050405020304" pitchFamily="18" charset="0"/>
                </a:rPr>
                <a:t>Royal Decree-law 11/2020, of 31 March, adopting additional urgent social and economic measures to deal with COVID-19 </a:t>
              </a:r>
            </a:p>
            <a:p>
              <a:endParaRPr lang="es-ES" sz="1200" dirty="0"/>
            </a:p>
          </p:txBody>
        </p:sp>
      </p:grpSp>
      <p:sp>
        <p:nvSpPr>
          <p:cNvPr id="6" name="CuadroTexto 5"/>
          <p:cNvSpPr txBox="1"/>
          <p:nvPr/>
        </p:nvSpPr>
        <p:spPr>
          <a:xfrm>
            <a:off x="182217" y="1141325"/>
            <a:ext cx="7456410" cy="369332"/>
          </a:xfrm>
          <a:prstGeom prst="rect">
            <a:avLst/>
          </a:prstGeom>
          <a:noFill/>
        </p:spPr>
        <p:txBody>
          <a:bodyPr wrap="square" rtlCol="0">
            <a:spAutoFit/>
          </a:bodyPr>
          <a:lstStyle/>
          <a:p>
            <a:r>
              <a:rPr lang="en-CA" dirty="0">
                <a:ea typeface="Calibri" panose="020F0502020204030204" pitchFamily="34" charset="0"/>
                <a:cs typeface="Times New Roman" panose="02020603050405020304" pitchFamily="18" charset="0"/>
              </a:rPr>
              <a:t>I) MEASURES REGARDING RESIDENTIAL LEASES</a:t>
            </a:r>
            <a:endParaRPr lang="es-ES" dirty="0"/>
          </a:p>
        </p:txBody>
      </p:sp>
    </p:spTree>
    <p:extLst>
      <p:ext uri="{BB962C8B-B14F-4D97-AF65-F5344CB8AC3E}">
        <p14:creationId xmlns:p14="http://schemas.microsoft.com/office/powerpoint/2010/main" val="619818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uadroTexto 19"/>
          <p:cNvSpPr txBox="1"/>
          <p:nvPr/>
        </p:nvSpPr>
        <p:spPr>
          <a:xfrm>
            <a:off x="106017" y="3229888"/>
            <a:ext cx="152400" cy="470669"/>
          </a:xfrm>
          <a:prstGeom prst="rect">
            <a:avLst/>
          </a:prstGeom>
          <a:noFill/>
        </p:spPr>
        <p:txBody>
          <a:bodyPr wrap="square" rtlCol="0">
            <a:spAutoFit/>
          </a:bodyPr>
          <a:lstStyle/>
          <a:p>
            <a:endParaRPr lang="es-ES" dirty="0"/>
          </a:p>
        </p:txBody>
      </p:sp>
      <p:sp>
        <p:nvSpPr>
          <p:cNvPr id="2" name="CuadroTexto 1"/>
          <p:cNvSpPr txBox="1"/>
          <p:nvPr/>
        </p:nvSpPr>
        <p:spPr>
          <a:xfrm>
            <a:off x="182217" y="1141325"/>
            <a:ext cx="7456410" cy="369332"/>
          </a:xfrm>
          <a:prstGeom prst="rect">
            <a:avLst/>
          </a:prstGeom>
          <a:noFill/>
        </p:spPr>
        <p:txBody>
          <a:bodyPr wrap="square" rtlCol="0">
            <a:spAutoFit/>
          </a:bodyPr>
          <a:lstStyle/>
          <a:p>
            <a:r>
              <a:rPr lang="en-CA" dirty="0">
                <a:ea typeface="Calibri" panose="020F0502020204030204" pitchFamily="34" charset="0"/>
                <a:cs typeface="Times New Roman" panose="02020603050405020304" pitchFamily="18" charset="0"/>
              </a:rPr>
              <a:t>II) MEASURES REGARDING NON-RESIDENTIAL LEASES</a:t>
            </a:r>
            <a:endParaRPr lang="es-ES" dirty="0"/>
          </a:p>
        </p:txBody>
      </p:sp>
      <p:grpSp>
        <p:nvGrpSpPr>
          <p:cNvPr id="12" name="Grupo 11"/>
          <p:cNvGrpSpPr/>
          <p:nvPr/>
        </p:nvGrpSpPr>
        <p:grpSpPr>
          <a:xfrm>
            <a:off x="-38911" y="1267973"/>
            <a:ext cx="9007320" cy="3468257"/>
            <a:chOff x="-38911" y="1267973"/>
            <a:chExt cx="9007320" cy="3468257"/>
          </a:xfrm>
        </p:grpSpPr>
        <p:sp>
          <p:nvSpPr>
            <p:cNvPr id="4" name="Rectángulo 3"/>
            <p:cNvSpPr/>
            <p:nvPr/>
          </p:nvSpPr>
          <p:spPr>
            <a:xfrm>
              <a:off x="182217" y="1267973"/>
              <a:ext cx="8786192" cy="3468257"/>
            </a:xfrm>
            <a:prstGeom prst="rect">
              <a:avLst/>
            </a:prstGeom>
          </p:spPr>
          <p:txBody>
            <a:bodyPr wrap="square">
              <a:spAutoFit/>
            </a:bodyPr>
            <a:lstStyle/>
            <a:p>
              <a:pPr algn="just">
                <a:lnSpc>
                  <a:spcPct val="107000"/>
                </a:lnSpc>
                <a:spcAft>
                  <a:spcPts val="800"/>
                </a:spcAft>
              </a:pPr>
              <a:r>
                <a:rPr lang="en-CA" sz="1050" dirty="0">
                  <a:ea typeface="Calibri" panose="020F0502020204030204" pitchFamily="34" charset="0"/>
                  <a:cs typeface="Times New Roman" panose="02020603050405020304" pitchFamily="18" charset="0"/>
                </a:rPr>
                <a:t> </a:t>
              </a:r>
              <a:endParaRPr lang="es-ES" sz="1050" dirty="0">
                <a:ea typeface="Calibri" panose="020F0502020204030204" pitchFamily="34" charset="0"/>
                <a:cs typeface="Times New Roman" panose="02020603050405020304" pitchFamily="18" charset="0"/>
              </a:endParaRPr>
            </a:p>
            <a:p>
              <a:pPr algn="just">
                <a:lnSpc>
                  <a:spcPct val="107000"/>
                </a:lnSpc>
                <a:spcAft>
                  <a:spcPts val="800"/>
                </a:spcAft>
              </a:pPr>
              <a:r>
                <a:rPr lang="en-CA" sz="1050" b="1" dirty="0">
                  <a:ea typeface="Calibri" panose="020F0502020204030204" pitchFamily="34" charset="0"/>
                  <a:cs typeface="Times New Roman" panose="02020603050405020304" pitchFamily="18" charset="0"/>
                </a:rPr>
                <a:t>Requirements</a:t>
              </a:r>
              <a:r>
                <a:rPr lang="en-CA" sz="1050" dirty="0">
                  <a:ea typeface="Calibri" panose="020F0502020204030204" pitchFamily="34" charset="0"/>
                  <a:cs typeface="Times New Roman" panose="02020603050405020304" pitchFamily="18" charset="0"/>
                </a:rPr>
                <a:t>: To be a </a:t>
              </a:r>
              <a:r>
                <a:rPr lang="en-CA" sz="1050" spc="25" dirty="0">
                  <a:solidFill>
                    <a:srgbClr val="212121"/>
                  </a:solidFill>
                  <a:ea typeface="Times New Roman" panose="02020603050405020304" pitchFamily="18" charset="0"/>
                </a:rPr>
                <a:t>property related to the economic activity carried out by:</a:t>
              </a:r>
            </a:p>
            <a:p>
              <a:pPr algn="just">
                <a:lnSpc>
                  <a:spcPct val="107000"/>
                </a:lnSpc>
                <a:spcAft>
                  <a:spcPts val="800"/>
                </a:spcAft>
              </a:pPr>
              <a:endParaRPr lang="en-CA" sz="1050" spc="25" dirty="0">
                <a:solidFill>
                  <a:srgbClr val="212121"/>
                </a:solidFill>
                <a:ea typeface="Times New Roman" panose="02020603050405020304" pitchFamily="18" charset="0"/>
              </a:endParaRPr>
            </a:p>
            <a:p>
              <a:pPr marL="457200" algn="just">
                <a:spcAft>
                  <a:spcPts val="0"/>
                </a:spcAft>
              </a:pPr>
              <a:endParaRPr lang="en-CA" sz="1050" dirty="0">
                <a:ea typeface="Times New Roman" panose="02020603050405020304" pitchFamily="18" charset="0"/>
              </a:endParaRPr>
            </a:p>
            <a:p>
              <a:pPr marL="457200" algn="just">
                <a:spcAft>
                  <a:spcPts val="0"/>
                </a:spcAft>
              </a:pPr>
              <a:endParaRPr lang="en-CA" sz="1050" dirty="0">
                <a:ea typeface="Times New Roman" panose="02020603050405020304" pitchFamily="18" charset="0"/>
              </a:endParaRPr>
            </a:p>
            <a:p>
              <a:pPr marL="457200" algn="just">
                <a:spcAft>
                  <a:spcPts val="0"/>
                </a:spcAft>
              </a:pPr>
              <a:endParaRPr lang="en-CA" sz="1050" dirty="0">
                <a:ea typeface="Times New Roman" panose="02020603050405020304" pitchFamily="18" charset="0"/>
              </a:endParaRPr>
            </a:p>
            <a:p>
              <a:pPr marL="457200" algn="just">
                <a:spcAft>
                  <a:spcPts val="0"/>
                </a:spcAft>
              </a:pPr>
              <a:endParaRPr lang="en-CA" sz="1050" dirty="0">
                <a:ea typeface="Times New Roman" panose="02020603050405020304" pitchFamily="18" charset="0"/>
              </a:endParaRPr>
            </a:p>
            <a:p>
              <a:pPr marL="457200" algn="just">
                <a:spcAft>
                  <a:spcPts val="0"/>
                </a:spcAft>
              </a:pPr>
              <a:r>
                <a:rPr lang="en-CA" sz="1050" dirty="0">
                  <a:ea typeface="Times New Roman" panose="02020603050405020304" pitchFamily="18" charset="0"/>
                </a:rPr>
                <a:t> </a:t>
              </a:r>
              <a:endParaRPr lang="es-ES" sz="1100" dirty="0">
                <a:ea typeface="Times New Roman" panose="02020603050405020304" pitchFamily="18" charset="0"/>
              </a:endParaRPr>
            </a:p>
            <a:p>
              <a:pPr algn="just">
                <a:lnSpc>
                  <a:spcPct val="107000"/>
                </a:lnSpc>
                <a:spcAft>
                  <a:spcPts val="800"/>
                </a:spcAft>
              </a:pPr>
              <a:endParaRPr lang="en-CA" sz="1050" b="1" u="sng" dirty="0">
                <a:ea typeface="Calibri" panose="020F0502020204030204" pitchFamily="34" charset="0"/>
                <a:cs typeface="Times New Roman" panose="02020603050405020304" pitchFamily="18" charset="0"/>
              </a:endParaRPr>
            </a:p>
            <a:p>
              <a:pPr algn="just">
                <a:lnSpc>
                  <a:spcPct val="107000"/>
                </a:lnSpc>
                <a:spcAft>
                  <a:spcPts val="800"/>
                </a:spcAft>
              </a:pPr>
              <a:endParaRPr lang="en-CA" sz="1050" b="1" u="sng" dirty="0">
                <a:ea typeface="Calibri" panose="020F0502020204030204" pitchFamily="34" charset="0"/>
                <a:cs typeface="Times New Roman" panose="02020603050405020304" pitchFamily="18" charset="0"/>
              </a:endParaRPr>
            </a:p>
            <a:p>
              <a:pPr algn="just">
                <a:lnSpc>
                  <a:spcPct val="107000"/>
                </a:lnSpc>
                <a:spcAft>
                  <a:spcPts val="800"/>
                </a:spcAft>
              </a:pPr>
              <a:endParaRPr lang="en-CA" sz="1050" b="1" u="sng" dirty="0">
                <a:ea typeface="Calibri" panose="020F0502020204030204" pitchFamily="34" charset="0"/>
                <a:cs typeface="Times New Roman" panose="02020603050405020304" pitchFamily="18" charset="0"/>
              </a:endParaRPr>
            </a:p>
            <a:p>
              <a:pPr algn="just">
                <a:lnSpc>
                  <a:spcPct val="107000"/>
                </a:lnSpc>
                <a:spcAft>
                  <a:spcPts val="800"/>
                </a:spcAft>
              </a:pPr>
              <a:r>
                <a:rPr lang="en-CA" sz="1050" b="1" dirty="0">
                  <a:ea typeface="Calibri" panose="020F0502020204030204" pitchFamily="34" charset="0"/>
                  <a:cs typeface="Times New Roman" panose="02020603050405020304" pitchFamily="18" charset="0"/>
                </a:rPr>
                <a:t>Improper application of the measures</a:t>
              </a:r>
              <a:r>
                <a:rPr lang="en-CA" sz="1050" dirty="0">
                  <a:ea typeface="Calibri" panose="020F0502020204030204" pitchFamily="34" charset="0"/>
                  <a:cs typeface="Times New Roman" panose="02020603050405020304" pitchFamily="18" charset="0"/>
                </a:rPr>
                <a:t>: the tenants who have benefited from the measures without meeting the requirements, will be responsible for the damages that may have occurred.</a:t>
              </a:r>
              <a:endParaRPr lang="es-ES" sz="1050" dirty="0">
                <a:ea typeface="Calibri" panose="020F0502020204030204" pitchFamily="34" charset="0"/>
                <a:cs typeface="Times New Roman" panose="02020603050405020304" pitchFamily="18" charset="0"/>
              </a:endParaRPr>
            </a:p>
            <a:p>
              <a:pPr algn="just">
                <a:lnSpc>
                  <a:spcPct val="107000"/>
                </a:lnSpc>
                <a:spcAft>
                  <a:spcPts val="800"/>
                </a:spcAft>
              </a:pPr>
              <a:r>
                <a:rPr lang="en-CA" sz="1050" b="1" dirty="0">
                  <a:ea typeface="Calibri" panose="020F0502020204030204" pitchFamily="34" charset="0"/>
                  <a:cs typeface="Times New Roman" panose="02020603050405020304" pitchFamily="18" charset="0"/>
                </a:rPr>
                <a:t>Exclusion from the application of the measures</a:t>
              </a:r>
              <a:r>
                <a:rPr lang="es-ES" sz="1050" dirty="0">
                  <a:ea typeface="Calibri" panose="020F0502020204030204" pitchFamily="34" charset="0"/>
                  <a:cs typeface="Times New Roman" panose="02020603050405020304" pitchFamily="18" charset="0"/>
                </a:rPr>
                <a:t>: </a:t>
              </a:r>
              <a:r>
                <a:rPr lang="en-CA" sz="1050" dirty="0">
                  <a:ea typeface="Calibri" panose="020F0502020204030204" pitchFamily="34" charset="0"/>
                  <a:cs typeface="Times New Roman" panose="02020603050405020304" pitchFamily="18" charset="0"/>
                </a:rPr>
                <a:t>large holders may reject the application if they can prove to be under an insolvency proceedings or if they were to apply such measures, they would incur in a probable or imminent or current insolvency.</a:t>
              </a:r>
              <a:endParaRPr lang="es-ES" sz="1050" dirty="0">
                <a:effectLst/>
                <a:ea typeface="Calibri" panose="020F0502020204030204" pitchFamily="34" charset="0"/>
                <a:cs typeface="Times New Roman" panose="02020603050405020304" pitchFamily="18" charset="0"/>
              </a:endParaRPr>
            </a:p>
          </p:txBody>
        </p:sp>
        <p:sp>
          <p:nvSpPr>
            <p:cNvPr id="5" name="CuadroTexto 4"/>
            <p:cNvSpPr txBox="1"/>
            <p:nvPr/>
          </p:nvSpPr>
          <p:spPr>
            <a:xfrm>
              <a:off x="2034466" y="1833065"/>
              <a:ext cx="6228454" cy="577081"/>
            </a:xfrm>
            <a:prstGeom prst="rect">
              <a:avLst/>
            </a:prstGeom>
            <a:noFill/>
          </p:spPr>
          <p:txBody>
            <a:bodyPr wrap="square" rtlCol="0">
              <a:spAutoFit/>
            </a:bodyPr>
            <a:lstStyle/>
            <a:p>
              <a:pPr marL="685800" lvl="1" indent="-22860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Affiliated and registered at the Special Social Security System for Self-Employed Workers. </a:t>
              </a:r>
              <a:endParaRPr lang="es-ES" sz="1050" dirty="0">
                <a:ea typeface="Calibri" panose="020F0502020204030204" pitchFamily="34" charset="0"/>
                <a:cs typeface="Times New Roman" panose="02020603050405020304" pitchFamily="18" charset="0"/>
              </a:endParaRPr>
            </a:p>
            <a:p>
              <a:pPr marL="685800" lvl="1" indent="-22860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The activity must have been suspended.</a:t>
              </a:r>
              <a:endParaRPr lang="es-ES" sz="1050" dirty="0">
                <a:ea typeface="Calibri" panose="020F0502020204030204" pitchFamily="34" charset="0"/>
                <a:cs typeface="Times New Roman" panose="02020603050405020304" pitchFamily="18" charset="0"/>
              </a:endParaRPr>
            </a:p>
            <a:p>
              <a:pPr marL="685800" lvl="1" indent="-22860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At least a 75% reduction in revenues.</a:t>
              </a:r>
              <a:endParaRPr lang="es-ES" sz="1050" dirty="0">
                <a:ea typeface="Calibri" panose="020F0502020204030204" pitchFamily="34" charset="0"/>
                <a:cs typeface="Times New Roman" panose="02020603050405020304" pitchFamily="18" charset="0"/>
              </a:endParaRPr>
            </a:p>
          </p:txBody>
        </p:sp>
        <p:sp>
          <p:nvSpPr>
            <p:cNvPr id="6" name="CuadroTexto 5"/>
            <p:cNvSpPr txBox="1"/>
            <p:nvPr/>
          </p:nvSpPr>
          <p:spPr>
            <a:xfrm>
              <a:off x="879434" y="2412713"/>
              <a:ext cx="6401389" cy="738664"/>
            </a:xfrm>
            <a:prstGeom prst="rect">
              <a:avLst/>
            </a:prstGeom>
            <a:noFill/>
          </p:spPr>
          <p:txBody>
            <a:bodyPr wrap="square" rtlCol="0">
              <a:spAutoFit/>
            </a:bodyPr>
            <a:lstStyle/>
            <a:p>
              <a:pPr marL="742950" lvl="1" indent="-28575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Must not exceed the thresholds determined in article 257.1 of the Spanish Capital Company Act.</a:t>
              </a:r>
              <a:endParaRPr lang="es-ES" sz="1050" dirty="0">
                <a:ea typeface="Calibri" panose="020F0502020204030204" pitchFamily="34" charset="0"/>
                <a:cs typeface="Times New Roman" panose="02020603050405020304" pitchFamily="18" charset="0"/>
              </a:endParaRPr>
            </a:p>
            <a:p>
              <a:pPr marL="742950" lvl="1" indent="-28575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The activity must have been suspended.</a:t>
              </a:r>
              <a:endParaRPr lang="es-ES" sz="1050" dirty="0">
                <a:ea typeface="Calibri" panose="020F0502020204030204" pitchFamily="34" charset="0"/>
                <a:cs typeface="Times New Roman" panose="02020603050405020304" pitchFamily="18" charset="0"/>
              </a:endParaRPr>
            </a:p>
            <a:p>
              <a:pPr marL="742950" lvl="1" indent="-285750" algn="just">
                <a:buFont typeface="Wingdings" panose="05000000000000000000" pitchFamily="2" charset="2"/>
                <a:buChar char="§"/>
                <a:tabLst>
                  <a:tab pos="914400" algn="l"/>
                </a:tabLst>
              </a:pPr>
              <a:r>
                <a:rPr lang="en-CA" sz="1050" dirty="0">
                  <a:ea typeface="Calibri" panose="020F0502020204030204" pitchFamily="34" charset="0"/>
                  <a:cs typeface="Times New Roman" panose="02020603050405020304" pitchFamily="18" charset="0"/>
                </a:rPr>
                <a:t>At least a 75% reduction in revenues.</a:t>
              </a:r>
              <a:endParaRPr lang="es-ES" sz="1050" dirty="0">
                <a:ea typeface="Calibri" panose="020F0502020204030204" pitchFamily="34" charset="0"/>
                <a:cs typeface="Times New Roman" panose="02020603050405020304" pitchFamily="18" charset="0"/>
              </a:endParaRPr>
            </a:p>
            <a:p>
              <a:endParaRPr lang="es-ES" sz="1050" dirty="0"/>
            </a:p>
          </p:txBody>
        </p:sp>
        <p:sp>
          <p:nvSpPr>
            <p:cNvPr id="7" name="Abrir llave 6"/>
            <p:cNvSpPr/>
            <p:nvPr/>
          </p:nvSpPr>
          <p:spPr>
            <a:xfrm>
              <a:off x="2460709" y="1903595"/>
              <a:ext cx="45719" cy="463826"/>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ES" sz="1050"/>
            </a:p>
          </p:txBody>
        </p:sp>
        <p:sp>
          <p:nvSpPr>
            <p:cNvPr id="8" name="Abrir llave 7"/>
            <p:cNvSpPr/>
            <p:nvPr/>
          </p:nvSpPr>
          <p:spPr>
            <a:xfrm>
              <a:off x="1292087" y="2483886"/>
              <a:ext cx="45719" cy="4572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ES" sz="1050"/>
            </a:p>
          </p:txBody>
        </p:sp>
        <p:sp>
          <p:nvSpPr>
            <p:cNvPr id="17" name="CuadroTexto 16"/>
            <p:cNvSpPr txBox="1"/>
            <p:nvPr/>
          </p:nvSpPr>
          <p:spPr>
            <a:xfrm>
              <a:off x="440893" y="3308389"/>
              <a:ext cx="7557053" cy="430374"/>
            </a:xfrm>
            <a:prstGeom prst="rect">
              <a:avLst/>
            </a:prstGeom>
            <a:noFill/>
          </p:spPr>
          <p:txBody>
            <a:bodyPr wrap="square" rtlCol="0">
              <a:spAutoFit/>
            </a:bodyPr>
            <a:lstStyle/>
            <a:p>
              <a:pPr marL="342900" lvl="0" indent="-342900" algn="just">
                <a:lnSpc>
                  <a:spcPct val="107000"/>
                </a:lnSpc>
                <a:buFont typeface="+mj-lt"/>
                <a:buAutoNum type="arabicPeriod"/>
                <a:tabLst>
                  <a:tab pos="457200" algn="l"/>
                </a:tabLst>
              </a:pPr>
              <a:r>
                <a:rPr lang="en-CA" sz="1050" dirty="0">
                  <a:ea typeface="Calibri" panose="020F0502020204030204" pitchFamily="34" charset="0"/>
                  <a:cs typeface="Times New Roman" panose="02020603050405020304" pitchFamily="18" charset="0"/>
                </a:rPr>
                <a:t>The reduction in activity will be initially accredited by submitting a responsible statement.</a:t>
              </a:r>
              <a:endParaRPr lang="es-ES" sz="1050" dirty="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tabLst>
                  <a:tab pos="457200" algn="l"/>
                </a:tabLst>
              </a:pPr>
              <a:r>
                <a:rPr lang="en-CA" sz="1050" dirty="0">
                  <a:ea typeface="Calibri" panose="020F0502020204030204" pitchFamily="34" charset="0"/>
                  <a:cs typeface="Times New Roman" panose="02020603050405020304" pitchFamily="18" charset="0"/>
                </a:rPr>
                <a:t>The suspension of activity will be proved by means of a certificate issued by the Spanish State Tax Administration Agency.</a:t>
              </a:r>
              <a:endParaRPr lang="es-ES" sz="1050" dirty="0">
                <a:cs typeface="Times New Roman" panose="02020603050405020304" pitchFamily="18" charset="0"/>
              </a:endParaRPr>
            </a:p>
          </p:txBody>
        </p:sp>
        <p:sp>
          <p:nvSpPr>
            <p:cNvPr id="19" name="CuadroTexto 18"/>
            <p:cNvSpPr txBox="1"/>
            <p:nvPr/>
          </p:nvSpPr>
          <p:spPr>
            <a:xfrm>
              <a:off x="200088" y="3124211"/>
              <a:ext cx="2067340" cy="430887"/>
            </a:xfrm>
            <a:prstGeom prst="rect">
              <a:avLst/>
            </a:prstGeom>
            <a:noFill/>
          </p:spPr>
          <p:txBody>
            <a:bodyPr wrap="square" rtlCol="0">
              <a:spAutoFit/>
            </a:bodyPr>
            <a:lstStyle/>
            <a:p>
              <a:r>
                <a:rPr lang="en-CA" sz="1050" b="1" dirty="0">
                  <a:ea typeface="Calibri" panose="020F0502020204030204" pitchFamily="34" charset="0"/>
                  <a:cs typeface="Times New Roman" panose="02020603050405020304" pitchFamily="18" charset="0"/>
                </a:rPr>
                <a:t>Accreditation of requirements</a:t>
              </a:r>
              <a:endParaRPr lang="es-ES" sz="1050" b="1" dirty="0">
                <a:ea typeface="Calibri" panose="020F0502020204030204" pitchFamily="34" charset="0"/>
                <a:cs typeface="Times New Roman" panose="02020603050405020304" pitchFamily="18" charset="0"/>
              </a:endParaRPr>
            </a:p>
            <a:p>
              <a:endParaRPr lang="es-ES" sz="1050" dirty="0">
                <a:cs typeface="Times New Roman" panose="02020603050405020304" pitchFamily="18" charset="0"/>
              </a:endParaRPr>
            </a:p>
          </p:txBody>
        </p:sp>
        <p:sp>
          <p:nvSpPr>
            <p:cNvPr id="3" name="CuadroTexto 2"/>
            <p:cNvSpPr txBox="1"/>
            <p:nvPr/>
          </p:nvSpPr>
          <p:spPr>
            <a:xfrm>
              <a:off x="-38911" y="1992368"/>
              <a:ext cx="2545339" cy="323165"/>
            </a:xfrm>
            <a:prstGeom prst="rect">
              <a:avLst/>
            </a:prstGeom>
            <a:noFill/>
          </p:spPr>
          <p:txBody>
            <a:bodyPr wrap="square" rtlCol="0">
              <a:spAutoFit/>
            </a:bodyPr>
            <a:lstStyle/>
            <a:p>
              <a:pPr marL="685800" lvl="1" indent="-228600" algn="just" fontAlgn="base">
                <a:lnSpc>
                  <a:spcPts val="1800"/>
                </a:lnSpc>
                <a:spcAft>
                  <a:spcPts val="1200"/>
                </a:spcAft>
                <a:buFont typeface="+mj-lt"/>
                <a:buAutoNum type="alphaLcParenR"/>
              </a:pPr>
              <a:r>
                <a:rPr lang="en-CA" sz="1100" spc="25" dirty="0">
                  <a:solidFill>
                    <a:srgbClr val="212121"/>
                  </a:solidFill>
                  <a:ea typeface="Times New Roman" panose="02020603050405020304" pitchFamily="18" charset="0"/>
                </a:rPr>
                <a:t>A self-employed </a:t>
              </a:r>
              <a:r>
                <a:rPr lang="en-CA" sz="1050" spc="25" dirty="0">
                  <a:solidFill>
                    <a:srgbClr val="212121"/>
                  </a:solidFill>
                  <a:ea typeface="Times New Roman" panose="02020603050405020304" pitchFamily="18" charset="0"/>
                </a:rPr>
                <a:t>worker</a:t>
              </a:r>
              <a:r>
                <a:rPr lang="en-CA" sz="1100" spc="25" dirty="0">
                  <a:solidFill>
                    <a:srgbClr val="212121"/>
                  </a:solidFill>
                  <a:ea typeface="Times New Roman" panose="02020603050405020304" pitchFamily="18" charset="0"/>
                </a:rPr>
                <a:t>:</a:t>
              </a:r>
              <a:endParaRPr lang="en-CA" sz="1100" dirty="0">
                <a:ea typeface="Times New Roman" panose="02020603050405020304" pitchFamily="18" charset="0"/>
              </a:endParaRPr>
            </a:p>
          </p:txBody>
        </p:sp>
        <p:sp>
          <p:nvSpPr>
            <p:cNvPr id="9" name="CuadroTexto 8"/>
            <p:cNvSpPr txBox="1"/>
            <p:nvPr/>
          </p:nvSpPr>
          <p:spPr>
            <a:xfrm>
              <a:off x="-38911" y="2519106"/>
              <a:ext cx="2131797" cy="323165"/>
            </a:xfrm>
            <a:prstGeom prst="rect">
              <a:avLst/>
            </a:prstGeom>
            <a:noFill/>
          </p:spPr>
          <p:txBody>
            <a:bodyPr wrap="square" rtlCol="0">
              <a:spAutoFit/>
            </a:bodyPr>
            <a:lstStyle/>
            <a:p>
              <a:pPr marL="685800" lvl="1" indent="-228600" algn="just" fontAlgn="base">
                <a:lnSpc>
                  <a:spcPts val="1800"/>
                </a:lnSpc>
                <a:spcAft>
                  <a:spcPts val="1200"/>
                </a:spcAft>
                <a:buFont typeface="+mj-lt"/>
                <a:buAutoNum type="alphaLcParenR" startAt="2"/>
              </a:pPr>
              <a:r>
                <a:rPr lang="en-CA" sz="1100" dirty="0">
                  <a:ea typeface="Times New Roman" panose="02020603050405020304" pitchFamily="18" charset="0"/>
                </a:rPr>
                <a:t>A </a:t>
              </a:r>
              <a:r>
                <a:rPr lang="en-CA" sz="1050" dirty="0">
                  <a:ea typeface="Times New Roman" panose="02020603050405020304" pitchFamily="18" charset="0"/>
                </a:rPr>
                <a:t>SME</a:t>
              </a:r>
              <a:r>
                <a:rPr lang="en-CA" sz="1100" dirty="0">
                  <a:ea typeface="Times New Roman" panose="02020603050405020304" pitchFamily="18" charset="0"/>
                </a:rPr>
                <a:t>:</a:t>
              </a:r>
              <a:endParaRPr lang="es-ES" sz="1200" dirty="0">
                <a:ea typeface="Times New Roman" panose="02020603050405020304" pitchFamily="18" charset="0"/>
              </a:endParaRPr>
            </a:p>
          </p:txBody>
        </p:sp>
      </p:grpSp>
      <p:sp>
        <p:nvSpPr>
          <p:cNvPr id="13" name="CuadroTexto 12"/>
          <p:cNvSpPr txBox="1"/>
          <p:nvPr/>
        </p:nvSpPr>
        <p:spPr>
          <a:xfrm>
            <a:off x="8385114" y="4634384"/>
            <a:ext cx="250390" cy="246221"/>
          </a:xfrm>
          <a:prstGeom prst="rect">
            <a:avLst/>
          </a:prstGeom>
          <a:noFill/>
        </p:spPr>
        <p:txBody>
          <a:bodyPr wrap="none" rtlCol="0">
            <a:spAutoFit/>
          </a:bodyPr>
          <a:lstStyle/>
          <a:p>
            <a:r>
              <a:rPr lang="es-ES" sz="1000" dirty="0">
                <a:solidFill>
                  <a:schemeClr val="bg1">
                    <a:lumMod val="50000"/>
                  </a:schemeClr>
                </a:solidFill>
              </a:rPr>
              <a:t>4</a:t>
            </a:r>
          </a:p>
        </p:txBody>
      </p:sp>
    </p:spTree>
    <p:extLst>
      <p:ext uri="{BB962C8B-B14F-4D97-AF65-F5344CB8AC3E}">
        <p14:creationId xmlns:p14="http://schemas.microsoft.com/office/powerpoint/2010/main" val="2765271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8385114" y="4634384"/>
            <a:ext cx="250390" cy="246221"/>
          </a:xfrm>
          <a:prstGeom prst="rect">
            <a:avLst/>
          </a:prstGeom>
          <a:noFill/>
        </p:spPr>
        <p:txBody>
          <a:bodyPr wrap="none" rtlCol="0">
            <a:spAutoFit/>
          </a:bodyPr>
          <a:lstStyle/>
          <a:p>
            <a:r>
              <a:rPr lang="es-ES" sz="1000" dirty="0">
                <a:solidFill>
                  <a:schemeClr val="bg1">
                    <a:lumMod val="50000"/>
                  </a:schemeClr>
                </a:solidFill>
              </a:rPr>
              <a:t>5</a:t>
            </a:r>
          </a:p>
        </p:txBody>
      </p:sp>
      <p:sp>
        <p:nvSpPr>
          <p:cNvPr id="5" name="CuadroTexto 4"/>
          <p:cNvSpPr txBox="1"/>
          <p:nvPr/>
        </p:nvSpPr>
        <p:spPr>
          <a:xfrm>
            <a:off x="182217" y="1141325"/>
            <a:ext cx="7456410" cy="369332"/>
          </a:xfrm>
          <a:prstGeom prst="rect">
            <a:avLst/>
          </a:prstGeom>
          <a:noFill/>
        </p:spPr>
        <p:txBody>
          <a:bodyPr wrap="square" rtlCol="0">
            <a:spAutoFit/>
          </a:bodyPr>
          <a:lstStyle/>
          <a:p>
            <a:r>
              <a:rPr lang="en-CA" dirty="0">
                <a:ea typeface="Calibri" panose="020F0502020204030204" pitchFamily="34" charset="0"/>
                <a:cs typeface="Times New Roman" panose="02020603050405020304" pitchFamily="18" charset="0"/>
              </a:rPr>
              <a:t>II) MEASURES REGARDING NON-RESIDENTIAL LEASES</a:t>
            </a:r>
            <a:endParaRPr lang="es-ES" dirty="0"/>
          </a:p>
        </p:txBody>
      </p:sp>
      <p:grpSp>
        <p:nvGrpSpPr>
          <p:cNvPr id="7" name="Grupo 6"/>
          <p:cNvGrpSpPr/>
          <p:nvPr/>
        </p:nvGrpSpPr>
        <p:grpSpPr>
          <a:xfrm>
            <a:off x="182217" y="1625599"/>
            <a:ext cx="8606490" cy="2433281"/>
            <a:chOff x="182217" y="1625599"/>
            <a:chExt cx="8606490" cy="2433281"/>
          </a:xfrm>
        </p:grpSpPr>
        <p:sp>
          <p:nvSpPr>
            <p:cNvPr id="4" name="Rectángulo 3"/>
            <p:cNvSpPr/>
            <p:nvPr/>
          </p:nvSpPr>
          <p:spPr>
            <a:xfrm>
              <a:off x="182217" y="2055768"/>
              <a:ext cx="8606490" cy="2003112"/>
            </a:xfrm>
            <a:prstGeom prst="rect">
              <a:avLst/>
            </a:prstGeom>
          </p:spPr>
          <p:txBody>
            <a:bodyPr wrap="square">
              <a:spAutoFit/>
            </a:bodyPr>
            <a:lstStyle/>
            <a:p>
              <a:pPr marL="285750" indent="-285750" algn="just">
                <a:lnSpc>
                  <a:spcPct val="107000"/>
                </a:lnSpc>
                <a:spcAft>
                  <a:spcPts val="800"/>
                </a:spcAft>
                <a:buFont typeface="+mj-lt"/>
                <a:buAutoNum type="alphaLcParenR"/>
                <a:tabLst>
                  <a:tab pos="914400" algn="l"/>
                </a:tabLst>
              </a:pPr>
              <a:r>
                <a:rPr lang="en-CA" sz="1100" b="1" dirty="0">
                  <a:ea typeface="Calibri" panose="020F0502020204030204" pitchFamily="34" charset="0"/>
                  <a:cs typeface="Times New Roman" panose="02020603050405020304" pitchFamily="18" charset="0"/>
                </a:rPr>
                <a:t>Landlords who are not large holders.</a:t>
              </a:r>
              <a:endParaRPr lang="es-ES" sz="1100" dirty="0">
                <a:ea typeface="Calibri" panose="020F0502020204030204" pitchFamily="34" charset="0"/>
                <a:cs typeface="Times New Roman" panose="02020603050405020304" pitchFamily="18" charset="0"/>
              </a:endParaRPr>
            </a:p>
            <a:p>
              <a:pPr marL="685800" lvl="1" indent="-228600" algn="just">
                <a:lnSpc>
                  <a:spcPct val="107000"/>
                </a:lnSpc>
                <a:spcAft>
                  <a:spcPts val="300"/>
                </a:spcAft>
                <a:buFont typeface="Wingdings" panose="05000000000000000000" pitchFamily="2" charset="2"/>
                <a:buChar char="§"/>
                <a:tabLst>
                  <a:tab pos="1371600" algn="l"/>
                </a:tabLst>
              </a:pPr>
              <a:r>
                <a:rPr lang="en-CA" sz="1100" dirty="0">
                  <a:ea typeface="Calibri" panose="020F0502020204030204" pitchFamily="34" charset="0"/>
                  <a:cs typeface="Times New Roman" panose="02020603050405020304" pitchFamily="18" charset="0"/>
                </a:rPr>
                <a:t>The lessee could request a moratorium on the payment of the rent.</a:t>
              </a:r>
              <a:endParaRPr lang="es-ES" sz="1100" dirty="0">
                <a:ea typeface="Calibri" panose="020F0502020204030204" pitchFamily="34" charset="0"/>
                <a:cs typeface="Times New Roman" panose="02020603050405020304" pitchFamily="18" charset="0"/>
              </a:endParaRPr>
            </a:p>
            <a:p>
              <a:pPr marL="685800" lvl="1" indent="-228600" algn="just">
                <a:lnSpc>
                  <a:spcPct val="107000"/>
                </a:lnSpc>
                <a:spcAft>
                  <a:spcPts val="300"/>
                </a:spcAft>
                <a:buFont typeface="Wingdings" panose="05000000000000000000" pitchFamily="2" charset="2"/>
                <a:buChar char="§"/>
                <a:tabLst>
                  <a:tab pos="1371600" algn="l"/>
                </a:tabLst>
              </a:pPr>
              <a:r>
                <a:rPr lang="en-CA" sz="1100" dirty="0">
                  <a:ea typeface="Calibri" panose="020F0502020204030204" pitchFamily="34" charset="0"/>
                  <a:cs typeface="Times New Roman" panose="02020603050405020304" pitchFamily="18" charset="0"/>
                </a:rPr>
                <a:t>The parties will be free to use the lessee’s security deposit to pay the rent.</a:t>
              </a:r>
            </a:p>
            <a:p>
              <a:pPr algn="just">
                <a:lnSpc>
                  <a:spcPct val="107000"/>
                </a:lnSpc>
                <a:spcAft>
                  <a:spcPts val="800"/>
                </a:spcAft>
                <a:tabLst>
                  <a:tab pos="914400" algn="l"/>
                </a:tabLst>
              </a:pPr>
              <a:endParaRPr lang="es-ES" sz="1100" dirty="0">
                <a:ea typeface="Calibri" panose="020F0502020204030204" pitchFamily="34" charset="0"/>
                <a:cs typeface="Times New Roman" panose="02020603050405020304" pitchFamily="18" charset="0"/>
              </a:endParaRPr>
            </a:p>
            <a:p>
              <a:pPr marL="228600" indent="-228600" algn="just">
                <a:lnSpc>
                  <a:spcPct val="107000"/>
                </a:lnSpc>
                <a:spcAft>
                  <a:spcPts val="800"/>
                </a:spcAft>
                <a:buFont typeface="+mj-lt"/>
                <a:buAutoNum type="alphaLcParenR" startAt="2"/>
                <a:tabLst>
                  <a:tab pos="914400" algn="l"/>
                </a:tabLst>
              </a:pPr>
              <a:r>
                <a:rPr lang="en-CA" sz="1100" b="1" dirty="0">
                  <a:ea typeface="Calibri" panose="020F0502020204030204" pitchFamily="34" charset="0"/>
                  <a:cs typeface="Times New Roman" panose="02020603050405020304" pitchFamily="18" charset="0"/>
                </a:rPr>
                <a:t>Landlords that hold the condition Company or public entity or large owners.</a:t>
              </a:r>
              <a:endParaRPr lang="es-ES" sz="1100" dirty="0">
                <a:ea typeface="Calibri" panose="020F0502020204030204" pitchFamily="34" charset="0"/>
                <a:cs typeface="Times New Roman" panose="02020603050405020304" pitchFamily="18" charset="0"/>
              </a:endParaRPr>
            </a:p>
            <a:p>
              <a:pPr marL="628650" lvl="1" indent="-171450" algn="just">
                <a:lnSpc>
                  <a:spcPct val="107000"/>
                </a:lnSpc>
                <a:spcAft>
                  <a:spcPts val="300"/>
                </a:spcAft>
                <a:buFont typeface="Wingdings" panose="05000000000000000000" pitchFamily="2" charset="2"/>
                <a:buChar char="§"/>
                <a:tabLst>
                  <a:tab pos="1371600" algn="l"/>
                </a:tabLst>
              </a:pPr>
              <a:r>
                <a:rPr lang="en-CA" sz="1100" dirty="0">
                  <a:ea typeface="Calibri" panose="020F0502020204030204" pitchFamily="34" charset="0"/>
                  <a:cs typeface="Times New Roman" panose="02020603050405020304" pitchFamily="18" charset="0"/>
                </a:rPr>
                <a:t>The lessee could request a moratorium on the payment of the rent that will apply automatically.</a:t>
              </a:r>
              <a:endParaRPr lang="es-ES" sz="1100" dirty="0">
                <a:ea typeface="Calibri" panose="020F0502020204030204" pitchFamily="34" charset="0"/>
                <a:cs typeface="Times New Roman" panose="02020603050405020304" pitchFamily="18" charset="0"/>
              </a:endParaRPr>
            </a:p>
            <a:p>
              <a:pPr marL="628650" lvl="1" indent="-171450" algn="just">
                <a:lnSpc>
                  <a:spcPct val="107000"/>
                </a:lnSpc>
                <a:spcAft>
                  <a:spcPts val="300"/>
                </a:spcAft>
                <a:buFont typeface="Wingdings" panose="05000000000000000000" pitchFamily="2" charset="2"/>
                <a:buChar char="§"/>
                <a:tabLst>
                  <a:tab pos="1371600" algn="l"/>
                </a:tabLst>
              </a:pPr>
              <a:r>
                <a:rPr lang="en-CA" sz="1100" dirty="0">
                  <a:ea typeface="Calibri" panose="020F0502020204030204" pitchFamily="34" charset="0"/>
                </a:rPr>
                <a:t>The moratorium does not accrue interest or penalties.</a:t>
              </a:r>
            </a:p>
            <a:p>
              <a:pPr marL="628650" lvl="1" indent="-171450" algn="just">
                <a:lnSpc>
                  <a:spcPct val="107000"/>
                </a:lnSpc>
                <a:spcAft>
                  <a:spcPts val="300"/>
                </a:spcAft>
                <a:buFont typeface="Wingdings" panose="05000000000000000000" pitchFamily="2" charset="2"/>
                <a:buChar char="§"/>
                <a:tabLst>
                  <a:tab pos="1371600" algn="l"/>
                </a:tabLst>
              </a:pPr>
              <a:r>
                <a:rPr lang="en-CA" sz="1100" dirty="0">
                  <a:ea typeface="Calibri" panose="020F0502020204030204" pitchFamily="34" charset="0"/>
                </a:rPr>
                <a:t>The lessee shall return it within two years or the term of the lease.</a:t>
              </a:r>
              <a:endParaRPr lang="es-ES" dirty="0"/>
            </a:p>
          </p:txBody>
        </p:sp>
        <p:sp>
          <p:nvSpPr>
            <p:cNvPr id="2" name="CuadroTexto 1"/>
            <p:cNvSpPr txBox="1"/>
            <p:nvPr/>
          </p:nvSpPr>
          <p:spPr>
            <a:xfrm>
              <a:off x="229630" y="1625599"/>
              <a:ext cx="6638356" cy="538609"/>
            </a:xfrm>
            <a:prstGeom prst="rect">
              <a:avLst/>
            </a:prstGeom>
            <a:noFill/>
          </p:spPr>
          <p:txBody>
            <a:bodyPr wrap="none" rtlCol="0">
              <a:spAutoFit/>
            </a:bodyPr>
            <a:lstStyle/>
            <a:p>
              <a:r>
                <a:rPr lang="en-CA" sz="1100" b="1" i="1" dirty="0">
                  <a:ea typeface="Calibri" panose="020F0502020204030204" pitchFamily="34" charset="0"/>
                  <a:cs typeface="Times New Roman" panose="02020603050405020304" pitchFamily="18" charset="0"/>
                </a:rPr>
                <a:t>Royal Decree-law 15/2020 of 21 April on additional urgent measures to support the economy and employment</a:t>
              </a:r>
            </a:p>
            <a:p>
              <a:endParaRPr lang="es-ES" dirty="0"/>
            </a:p>
          </p:txBody>
        </p:sp>
      </p:grpSp>
    </p:spTree>
    <p:extLst>
      <p:ext uri="{BB962C8B-B14F-4D97-AF65-F5344CB8AC3E}">
        <p14:creationId xmlns:p14="http://schemas.microsoft.com/office/powerpoint/2010/main" val="3018225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8385114" y="4634384"/>
            <a:ext cx="250390" cy="246221"/>
          </a:xfrm>
          <a:prstGeom prst="rect">
            <a:avLst/>
          </a:prstGeom>
          <a:noFill/>
        </p:spPr>
        <p:txBody>
          <a:bodyPr wrap="none" rtlCol="0">
            <a:spAutoFit/>
          </a:bodyPr>
          <a:lstStyle/>
          <a:p>
            <a:r>
              <a:rPr lang="es-ES" sz="1000" dirty="0">
                <a:solidFill>
                  <a:schemeClr val="bg1">
                    <a:lumMod val="50000"/>
                  </a:schemeClr>
                </a:solidFill>
              </a:rPr>
              <a:t>6</a:t>
            </a:r>
          </a:p>
        </p:txBody>
      </p:sp>
      <p:sp>
        <p:nvSpPr>
          <p:cNvPr id="5" name="CuadroTexto 4"/>
          <p:cNvSpPr txBox="1"/>
          <p:nvPr/>
        </p:nvSpPr>
        <p:spPr>
          <a:xfrm>
            <a:off x="182216" y="1141325"/>
            <a:ext cx="8809383" cy="369332"/>
          </a:xfrm>
          <a:prstGeom prst="rect">
            <a:avLst/>
          </a:prstGeom>
          <a:noFill/>
        </p:spPr>
        <p:txBody>
          <a:bodyPr wrap="square" rtlCol="0">
            <a:spAutoFit/>
          </a:bodyPr>
          <a:lstStyle/>
          <a:p>
            <a:r>
              <a:rPr lang="en-CA" dirty="0">
                <a:ea typeface="Calibri" panose="020F0502020204030204" pitchFamily="34" charset="0"/>
                <a:cs typeface="Times New Roman" panose="02020603050405020304" pitchFamily="18" charset="0"/>
              </a:rPr>
              <a:t>II) MEASURES REGARDING NON-RESIDENTIAL LEASES</a:t>
            </a:r>
            <a:endParaRPr lang="es-ES" dirty="0"/>
          </a:p>
        </p:txBody>
      </p:sp>
      <p:grpSp>
        <p:nvGrpSpPr>
          <p:cNvPr id="7" name="Grupo 6"/>
          <p:cNvGrpSpPr/>
          <p:nvPr/>
        </p:nvGrpSpPr>
        <p:grpSpPr>
          <a:xfrm>
            <a:off x="197686" y="1475977"/>
            <a:ext cx="8501270" cy="2888479"/>
            <a:chOff x="197686" y="1475977"/>
            <a:chExt cx="8501270" cy="2888479"/>
          </a:xfrm>
        </p:grpSpPr>
        <p:sp>
          <p:nvSpPr>
            <p:cNvPr id="4" name="Rectángulo 3"/>
            <p:cNvSpPr/>
            <p:nvPr/>
          </p:nvSpPr>
          <p:spPr>
            <a:xfrm>
              <a:off x="197686" y="1960593"/>
              <a:ext cx="8501270" cy="2403863"/>
            </a:xfrm>
            <a:prstGeom prst="rect">
              <a:avLst/>
            </a:prstGeom>
          </p:spPr>
          <p:txBody>
            <a:bodyPr wrap="square">
              <a:spAutoFit/>
            </a:bodyPr>
            <a:lstStyle/>
            <a:p>
              <a:pPr algn="ctr">
                <a:lnSpc>
                  <a:spcPct val="107000"/>
                </a:lnSpc>
                <a:spcAft>
                  <a:spcPts val="800"/>
                </a:spcAft>
              </a:pPr>
              <a:endParaRPr lang="es-ES" sz="1100" dirty="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lphaLcParenR"/>
                <a:tabLst>
                  <a:tab pos="457200" algn="l"/>
                </a:tabLst>
              </a:pPr>
              <a:r>
                <a:rPr lang="en-CA" sz="1100" b="1" dirty="0">
                  <a:ea typeface="Calibri" panose="020F0502020204030204" pitchFamily="34" charset="0"/>
                  <a:cs typeface="Times New Roman" panose="02020603050405020304" pitchFamily="18" charset="0"/>
                </a:rPr>
                <a:t>Landlords who are not large holders.</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Tenants may request a temporary and extraordinary deferment of rent payments. </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The parties will be free to use the lessee’s security deposit to pay the rent.</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In 2021, "small holders" will be able to count the amount of the rent rebate as a deductible expense when calculating their property taxable income.</a:t>
              </a:r>
              <a:endParaRPr lang="es-ES" sz="1100" dirty="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lphaLcParenR"/>
                <a:tabLst>
                  <a:tab pos="457200" algn="l"/>
                </a:tabLst>
              </a:pPr>
              <a:r>
                <a:rPr lang="en-CA" sz="1100" b="1" dirty="0">
                  <a:ea typeface="Calibri" panose="020F0502020204030204" pitchFamily="34" charset="0"/>
                  <a:cs typeface="Times New Roman" panose="02020603050405020304" pitchFamily="18" charset="0"/>
                </a:rPr>
                <a:t>Landlords that hold the condition of Company or public entity or large owners.</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The lessee may request, either: </a:t>
              </a:r>
              <a:r>
                <a:rPr lang="es-ES" sz="1100" dirty="0">
                  <a:ea typeface="Calibri" panose="020F0502020204030204" pitchFamily="34" charset="0"/>
                  <a:cs typeface="Times New Roman" panose="02020603050405020304" pitchFamily="18" charset="0"/>
                </a:rPr>
                <a:t>(i) </a:t>
              </a:r>
              <a:r>
                <a:rPr lang="en-CA" sz="1100" spc="25" dirty="0">
                  <a:ea typeface="Calibri" panose="020F0502020204030204" pitchFamily="34" charset="0"/>
                  <a:cs typeface="Times New Roman" panose="02020603050405020304" pitchFamily="18" charset="0"/>
                </a:rPr>
                <a:t>50% reduction in rent or</a:t>
              </a:r>
              <a:r>
                <a:rPr lang="en-CA" sz="1100" dirty="0">
                  <a:ea typeface="Calibri" panose="020F0502020204030204" pitchFamily="34" charset="0"/>
                  <a:cs typeface="Times New Roman" panose="02020603050405020304" pitchFamily="18" charset="0"/>
                </a:rPr>
                <a:t> (ii) moratorium on rent payments and shall automatically apply.</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The moratorium on rent payments does not accrue interest or penalties.</a:t>
              </a:r>
              <a:endParaRPr lang="es-ES" sz="1100" dirty="0">
                <a:ea typeface="Calibri" panose="020F0502020204030204" pitchFamily="34" charset="0"/>
                <a:cs typeface="Times New Roman" panose="02020603050405020304" pitchFamily="18" charset="0"/>
              </a:endParaRPr>
            </a:p>
            <a:p>
              <a:pPr marL="742950" lvl="1" indent="-285750" algn="just">
                <a:lnSpc>
                  <a:spcPct val="107000"/>
                </a:lnSpc>
                <a:spcAft>
                  <a:spcPts val="300"/>
                </a:spcAft>
                <a:buFont typeface="Wingdings" panose="05000000000000000000" pitchFamily="2" charset="2"/>
                <a:buChar char="§"/>
                <a:tabLst>
                  <a:tab pos="914400" algn="l"/>
                </a:tabLst>
              </a:pPr>
              <a:r>
                <a:rPr lang="en-CA" sz="1100" dirty="0">
                  <a:ea typeface="Calibri" panose="020F0502020204030204" pitchFamily="34" charset="0"/>
                  <a:cs typeface="Times New Roman" panose="02020603050405020304" pitchFamily="18" charset="0"/>
                </a:rPr>
                <a:t>Any expenses that must be borne by the lessee are excluded.</a:t>
              </a:r>
              <a:endParaRPr lang="es-ES" sz="1100" dirty="0">
                <a:ea typeface="Calibri" panose="020F0502020204030204" pitchFamily="34" charset="0"/>
                <a:cs typeface="Times New Roman" panose="02020603050405020304" pitchFamily="18" charset="0"/>
              </a:endParaRPr>
            </a:p>
          </p:txBody>
        </p:sp>
        <p:sp>
          <p:nvSpPr>
            <p:cNvPr id="2" name="CuadroTexto 1"/>
            <p:cNvSpPr txBox="1"/>
            <p:nvPr/>
          </p:nvSpPr>
          <p:spPr>
            <a:xfrm>
              <a:off x="197686" y="1475977"/>
              <a:ext cx="8438691" cy="746358"/>
            </a:xfrm>
            <a:prstGeom prst="rect">
              <a:avLst/>
            </a:prstGeom>
            <a:noFill/>
          </p:spPr>
          <p:txBody>
            <a:bodyPr wrap="square" rtlCol="0">
              <a:spAutoFit/>
            </a:bodyPr>
            <a:lstStyle/>
            <a:p>
              <a:endParaRPr lang="en-CA" sz="1050" b="1" i="1" dirty="0">
                <a:ea typeface="Calibri" panose="020F0502020204030204" pitchFamily="34" charset="0"/>
                <a:cs typeface="Times New Roman" panose="02020603050405020304" pitchFamily="18" charset="0"/>
              </a:endParaRPr>
            </a:p>
            <a:p>
              <a:r>
                <a:rPr lang="en-CA" sz="1050" b="1" i="1" dirty="0">
                  <a:ea typeface="Calibri" panose="020F0502020204030204" pitchFamily="34" charset="0"/>
                  <a:cs typeface="Times New Roman" panose="02020603050405020304" pitchFamily="18" charset="0"/>
                </a:rPr>
                <a:t>Royal Decree-Law 35/2020, of December 22, 2020, on urgent measures to support the tourism and hotel industries and trade and in relation to tax matters</a:t>
              </a:r>
            </a:p>
            <a:p>
              <a:endParaRPr lang="es-ES" sz="1100" dirty="0"/>
            </a:p>
          </p:txBody>
        </p:sp>
      </p:grpSp>
    </p:spTree>
    <p:extLst>
      <p:ext uri="{BB962C8B-B14F-4D97-AF65-F5344CB8AC3E}">
        <p14:creationId xmlns:p14="http://schemas.microsoft.com/office/powerpoint/2010/main" val="2668900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228714" y="1340590"/>
            <a:ext cx="2167581" cy="273473"/>
          </a:xfrm>
          <a:prstGeom prst="rect">
            <a:avLst/>
          </a:prstGeom>
        </p:spPr>
        <p:txBody>
          <a:bodyPr wrap="none">
            <a:spAutoFit/>
          </a:bodyPr>
          <a:lstStyle/>
          <a:p>
            <a:pPr algn="ctr">
              <a:lnSpc>
                <a:spcPct val="107000"/>
              </a:lnSpc>
              <a:spcAft>
                <a:spcPts val="800"/>
              </a:spcAft>
            </a:pPr>
            <a:r>
              <a:rPr lang="en-CA" sz="1100" b="1" dirty="0">
                <a:latin typeface="+mj-lt"/>
                <a:ea typeface="Calibri" panose="020F0502020204030204" pitchFamily="34" charset="0"/>
                <a:cs typeface="Times New Roman" panose="02020603050405020304" pitchFamily="18" charset="0"/>
              </a:rPr>
              <a:t>III. REBUS SIC STANTIBUS CLAUSE </a:t>
            </a:r>
            <a:endParaRPr lang="es-ES" sz="1100" dirty="0">
              <a:effectLst/>
              <a:latin typeface="+mj-lt"/>
              <a:ea typeface="Calibri" panose="020F0502020204030204" pitchFamily="34" charset="0"/>
              <a:cs typeface="Times New Roman" panose="02020603050405020304" pitchFamily="18" charset="0"/>
            </a:endParaRPr>
          </a:p>
        </p:txBody>
      </p:sp>
      <p:grpSp>
        <p:nvGrpSpPr>
          <p:cNvPr id="14" name="Grupo 13"/>
          <p:cNvGrpSpPr/>
          <p:nvPr/>
        </p:nvGrpSpPr>
        <p:grpSpPr>
          <a:xfrm>
            <a:off x="174765" y="1707594"/>
            <a:ext cx="4325428" cy="2952047"/>
            <a:chOff x="174765" y="1707594"/>
            <a:chExt cx="4325428" cy="2952047"/>
          </a:xfrm>
        </p:grpSpPr>
        <p:sp>
          <p:nvSpPr>
            <p:cNvPr id="6" name="Rectángulo 5"/>
            <p:cNvSpPr/>
            <p:nvPr/>
          </p:nvSpPr>
          <p:spPr>
            <a:xfrm>
              <a:off x="174765" y="1707594"/>
              <a:ext cx="4167808" cy="1770678"/>
            </a:xfrm>
            <a:prstGeom prst="rect">
              <a:avLst/>
            </a:prstGeom>
          </p:spPr>
          <p:txBody>
            <a:bodyPr wrap="square">
              <a:spAutoFit/>
            </a:bodyPr>
            <a:lstStyle/>
            <a:p>
              <a:pPr algn="just">
                <a:lnSpc>
                  <a:spcPct val="107000"/>
                </a:lnSpc>
                <a:spcAft>
                  <a:spcPts val="800"/>
                </a:spcAft>
              </a:pPr>
              <a:r>
                <a:rPr lang="en-CA" sz="1100" b="1" dirty="0">
                  <a:ea typeface="Calibri" panose="020F0502020204030204" pitchFamily="34" charset="0"/>
                  <a:cs typeface="Times New Roman" panose="02020603050405020304" pitchFamily="18" charset="0"/>
                </a:rPr>
                <a:t>Requirements for application of the </a:t>
              </a:r>
              <a:r>
                <a:rPr lang="en-CA" sz="1100" b="1" i="1" dirty="0">
                  <a:ea typeface="Calibri" panose="020F0502020204030204" pitchFamily="34" charset="0"/>
                  <a:cs typeface="Times New Roman" panose="02020603050405020304" pitchFamily="18" charset="0"/>
                </a:rPr>
                <a:t>rebus sic </a:t>
              </a:r>
              <a:r>
                <a:rPr lang="en-CA" sz="1100" b="1" i="1" dirty="0" err="1">
                  <a:ea typeface="Calibri" panose="020F0502020204030204" pitchFamily="34" charset="0"/>
                  <a:cs typeface="Times New Roman" panose="02020603050405020304" pitchFamily="18" charset="0"/>
                </a:rPr>
                <a:t>stantibus</a:t>
              </a:r>
              <a:r>
                <a:rPr lang="en-CA" sz="1100" b="1" dirty="0">
                  <a:ea typeface="Calibri" panose="020F0502020204030204" pitchFamily="34" charset="0"/>
                  <a:cs typeface="Times New Roman" panose="02020603050405020304" pitchFamily="18" charset="0"/>
                </a:rPr>
                <a:t> clause</a:t>
              </a:r>
              <a:r>
                <a:rPr lang="en-CA" sz="1100" dirty="0">
                  <a:ea typeface="Calibri" panose="020F0502020204030204" pitchFamily="34" charset="0"/>
                  <a:cs typeface="Times New Roman" panose="02020603050405020304" pitchFamily="18" charset="0"/>
                </a:rPr>
                <a:t>: </a:t>
              </a:r>
              <a:endParaRPr lang="es-ES" sz="1100" dirty="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
                <a:tabLst>
                  <a:tab pos="457200" algn="l"/>
                </a:tabLst>
              </a:pPr>
              <a:r>
                <a:rPr lang="en-CA" sz="1100" dirty="0">
                  <a:ea typeface="Calibri" panose="020F0502020204030204" pitchFamily="34" charset="0"/>
                  <a:cs typeface="Times New Roman" panose="02020603050405020304" pitchFamily="18" charset="0"/>
                </a:rPr>
                <a:t>Extraordinary and unforeseeable alteration of the circumstances; </a:t>
              </a:r>
              <a:endParaRPr lang="es-ES" sz="1100" dirty="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
                <a:tabLst>
                  <a:tab pos="457200" algn="l"/>
                </a:tabLst>
              </a:pPr>
              <a:r>
                <a:rPr lang="en-CA" sz="1100" dirty="0">
                  <a:ea typeface="Calibri" panose="020F0502020204030204" pitchFamily="34" charset="0"/>
                  <a:cs typeface="Times New Roman" panose="02020603050405020304" pitchFamily="18" charset="0"/>
                </a:rPr>
                <a:t>Serious and unduly onerous detriment to one of the parties;</a:t>
              </a:r>
              <a:endParaRPr lang="es-ES" sz="1100" dirty="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
                <a:tabLst>
                  <a:tab pos="457200" algn="l"/>
                </a:tabLst>
              </a:pPr>
              <a:r>
                <a:rPr lang="en-CA" sz="1100" dirty="0">
                  <a:ea typeface="Calibri" panose="020F0502020204030204" pitchFamily="34" charset="0"/>
                  <a:cs typeface="Times New Roman" panose="02020603050405020304" pitchFamily="18" charset="0"/>
                </a:rPr>
                <a:t>Existence of radically emergent and unforeseeable circumstances; and</a:t>
              </a:r>
              <a:endParaRPr lang="es-ES" sz="1100" dirty="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
                <a:tabLst>
                  <a:tab pos="457200" algn="l"/>
                </a:tabLst>
              </a:pPr>
              <a:r>
                <a:rPr lang="en-CA" sz="1100" dirty="0">
                  <a:ea typeface="Calibri" panose="020F0502020204030204" pitchFamily="34" charset="0"/>
                  <a:cs typeface="Times New Roman" panose="02020603050405020304" pitchFamily="18" charset="0"/>
                </a:rPr>
                <a:t>No other means of rebalancing. </a:t>
              </a:r>
              <a:endParaRPr lang="es-ES" sz="1100" dirty="0">
                <a:effectLst/>
                <a:ea typeface="Calibri" panose="020F0502020204030204" pitchFamily="34" charset="0"/>
                <a:cs typeface="Times New Roman" panose="02020603050405020304" pitchFamily="18" charset="0"/>
              </a:endParaRPr>
            </a:p>
          </p:txBody>
        </p:sp>
        <p:sp>
          <p:nvSpPr>
            <p:cNvPr id="7" name="Rectángulo 6"/>
            <p:cNvSpPr/>
            <p:nvPr/>
          </p:nvSpPr>
          <p:spPr>
            <a:xfrm>
              <a:off x="232992" y="3555171"/>
              <a:ext cx="4267201" cy="1104470"/>
            </a:xfrm>
            <a:prstGeom prst="rect">
              <a:avLst/>
            </a:prstGeom>
          </p:spPr>
          <p:txBody>
            <a:bodyPr wrap="square">
              <a:spAutoFit/>
            </a:bodyPr>
            <a:lstStyle/>
            <a:p>
              <a:pPr algn="just"/>
              <a:r>
                <a:rPr lang="en-CA" sz="900" dirty="0"/>
                <a:t>Order 305/2021 of 23 March concerning the rentals of shops located at Barajas airport: </a:t>
              </a:r>
            </a:p>
            <a:p>
              <a:pPr algn="just"/>
              <a:endParaRPr lang="es-ES" sz="900" dirty="0"/>
            </a:p>
            <a:p>
              <a:pPr algn="just"/>
              <a:r>
                <a:rPr lang="en-CA" sz="900" i="1" dirty="0"/>
                <a:t>“The sharp drop in air passenger traffic during the pandemic seems unquestionable”, </a:t>
              </a:r>
              <a:r>
                <a:rPr lang="en-CA" sz="900" dirty="0"/>
                <a:t>and that therefore</a:t>
              </a:r>
              <a:r>
                <a:rPr lang="en-CA" sz="900" i="1" dirty="0"/>
                <a:t> “the assumptions supporting the aforementioned doctrine, which is based on the factual premise of the extraordinary and unforeseeable alteration of the circumstances existing at the time of the contract, appear to have been met.”</a:t>
              </a:r>
              <a:endParaRPr lang="es-ES" sz="900" dirty="0"/>
            </a:p>
            <a:p>
              <a:pPr algn="just">
                <a:lnSpc>
                  <a:spcPct val="107000"/>
                </a:lnSpc>
                <a:spcAft>
                  <a:spcPts val="800"/>
                </a:spcAft>
              </a:pPr>
              <a:endParaRPr lang="es-ES" sz="1100" dirty="0">
                <a:effectLst/>
                <a:ea typeface="Calibri" panose="020F0502020204030204" pitchFamily="34" charset="0"/>
                <a:cs typeface="Times New Roman" panose="02020603050405020304" pitchFamily="18" charset="0"/>
              </a:endParaRPr>
            </a:p>
          </p:txBody>
        </p:sp>
      </p:grpSp>
      <p:sp>
        <p:nvSpPr>
          <p:cNvPr id="3" name="Rectángulo 2"/>
          <p:cNvSpPr/>
          <p:nvPr/>
        </p:nvSpPr>
        <p:spPr>
          <a:xfrm>
            <a:off x="4921436" y="1340591"/>
            <a:ext cx="3665942" cy="273473"/>
          </a:xfrm>
          <a:prstGeom prst="rect">
            <a:avLst/>
          </a:prstGeom>
        </p:spPr>
        <p:txBody>
          <a:bodyPr wrap="square">
            <a:spAutoFit/>
          </a:bodyPr>
          <a:lstStyle/>
          <a:p>
            <a:pPr lvl="0" algn="ctr">
              <a:lnSpc>
                <a:spcPct val="107000"/>
              </a:lnSpc>
              <a:spcAft>
                <a:spcPts val="800"/>
              </a:spcAft>
            </a:pPr>
            <a:r>
              <a:rPr lang="en-CA" sz="1100" b="1" dirty="0">
                <a:solidFill>
                  <a:prstClr val="black"/>
                </a:solidFill>
                <a:latin typeface="+mj-lt"/>
                <a:ea typeface="Calibri" panose="020F0502020204030204" pitchFamily="34" charset="0"/>
                <a:cs typeface="Times New Roman" panose="02020603050405020304" pitchFamily="18" charset="0"/>
              </a:rPr>
              <a:t>IV. REGIONAL AND SECTORIAL MEASURES: CATALONIA</a:t>
            </a:r>
            <a:endParaRPr lang="es-ES" sz="1100" dirty="0">
              <a:solidFill>
                <a:prstClr val="black"/>
              </a:solidFill>
              <a:latin typeface="+mj-lt"/>
              <a:ea typeface="Calibri" panose="020F0502020204030204" pitchFamily="34" charset="0"/>
              <a:cs typeface="Times New Roman" panose="02020603050405020304" pitchFamily="18" charset="0"/>
            </a:endParaRPr>
          </a:p>
        </p:txBody>
      </p:sp>
      <p:grpSp>
        <p:nvGrpSpPr>
          <p:cNvPr id="15" name="Grupo 14"/>
          <p:cNvGrpSpPr/>
          <p:nvPr/>
        </p:nvGrpSpPr>
        <p:grpSpPr>
          <a:xfrm>
            <a:off x="4499937" y="1802309"/>
            <a:ext cx="4416287" cy="2828077"/>
            <a:chOff x="4499937" y="1802309"/>
            <a:chExt cx="4416287" cy="2828077"/>
          </a:xfrm>
        </p:grpSpPr>
        <p:sp>
          <p:nvSpPr>
            <p:cNvPr id="8" name="Rectángulo 7"/>
            <p:cNvSpPr/>
            <p:nvPr/>
          </p:nvSpPr>
          <p:spPr>
            <a:xfrm>
              <a:off x="4499937" y="1802309"/>
              <a:ext cx="4416287" cy="769441"/>
            </a:xfrm>
            <a:prstGeom prst="rect">
              <a:avLst/>
            </a:prstGeom>
          </p:spPr>
          <p:txBody>
            <a:bodyPr wrap="square">
              <a:spAutoFit/>
            </a:bodyPr>
            <a:lstStyle/>
            <a:p>
              <a:pPr marL="800100" lvl="1" indent="-342900" algn="just">
                <a:buFont typeface="Wingdings" panose="05000000000000000000" pitchFamily="2" charset="2"/>
                <a:buChar char="§"/>
              </a:pPr>
              <a:r>
                <a:rPr lang="en-CA" sz="1100" dirty="0">
                  <a:ea typeface="Times New Roman" panose="02020603050405020304" pitchFamily="18" charset="0"/>
                </a:rPr>
                <a:t>In the event of suspension of the activity, a 50% reduction of the total rent.</a:t>
              </a:r>
              <a:endParaRPr lang="es-ES" sz="1200" dirty="0">
                <a:ea typeface="Times New Roman" panose="02020603050405020304" pitchFamily="18" charset="0"/>
              </a:endParaRPr>
            </a:p>
            <a:p>
              <a:pPr marL="800100" lvl="1" indent="-342900" algn="just">
                <a:buFont typeface="Wingdings" panose="05000000000000000000" pitchFamily="2" charset="2"/>
                <a:buChar char="§"/>
              </a:pPr>
              <a:r>
                <a:rPr lang="en-CA" sz="1100" dirty="0">
                  <a:ea typeface="Times New Roman" panose="02020603050405020304" pitchFamily="18" charset="0"/>
                </a:rPr>
                <a:t>In cases of limitation of use, a 50% reduction on the part lost.</a:t>
              </a:r>
              <a:endParaRPr lang="es-ES" sz="1200" dirty="0">
                <a:effectLst/>
                <a:ea typeface="Times New Roman" panose="02020603050405020304" pitchFamily="18" charset="0"/>
              </a:endParaRPr>
            </a:p>
          </p:txBody>
        </p:sp>
        <p:sp>
          <p:nvSpPr>
            <p:cNvPr id="9" name="Rectángulo 8"/>
            <p:cNvSpPr/>
            <p:nvPr/>
          </p:nvSpPr>
          <p:spPr>
            <a:xfrm>
              <a:off x="4499937" y="2743202"/>
              <a:ext cx="4249806" cy="1887184"/>
            </a:xfrm>
            <a:prstGeom prst="rect">
              <a:avLst/>
            </a:prstGeom>
          </p:spPr>
          <p:txBody>
            <a:bodyPr wrap="square">
              <a:spAutoFit/>
            </a:bodyPr>
            <a:lstStyle/>
            <a:p>
              <a:pPr lvl="0" algn="ctr">
                <a:spcAft>
                  <a:spcPts val="800"/>
                </a:spcAft>
              </a:pPr>
              <a:r>
                <a:rPr lang="en-CA" sz="1100" b="1" dirty="0">
                  <a:solidFill>
                    <a:prstClr val="black"/>
                  </a:solidFill>
                  <a:latin typeface="+mj-lt"/>
                  <a:ea typeface="Calibri" panose="020F0502020204030204" pitchFamily="34" charset="0"/>
                  <a:cs typeface="Times New Roman" panose="02020603050405020304" pitchFamily="18" charset="0"/>
                </a:rPr>
                <a:t>V. MEASURES TO SUPPORT THE TOURISM SECTOR </a:t>
              </a:r>
            </a:p>
            <a:p>
              <a:pPr lvl="0" algn="ctr">
                <a:spcAft>
                  <a:spcPts val="800"/>
                </a:spcAft>
              </a:pPr>
              <a:r>
                <a:rPr lang="en-CA" sz="1100" b="1" dirty="0">
                  <a:solidFill>
                    <a:prstClr val="black"/>
                  </a:solidFill>
                  <a:latin typeface="+mj-lt"/>
                  <a:ea typeface="Calibri" panose="020F0502020204030204" pitchFamily="34" charset="0"/>
                  <a:cs typeface="Times New Roman" panose="02020603050405020304" pitchFamily="18" charset="0"/>
                </a:rPr>
                <a:t>(RDL 25/2020)</a:t>
              </a:r>
              <a:endParaRPr lang="es-ES" sz="1100" dirty="0">
                <a:solidFill>
                  <a:prstClr val="black"/>
                </a:solidFill>
                <a:latin typeface="+mj-lt"/>
                <a:ea typeface="Calibri" panose="020F0502020204030204" pitchFamily="34" charset="0"/>
                <a:cs typeface="Times New Roman" panose="02020603050405020304" pitchFamily="18" charset="0"/>
              </a:endParaRPr>
            </a:p>
            <a:p>
              <a:pPr marL="742950" lvl="1" indent="-285750" algn="just">
                <a:lnSpc>
                  <a:spcPct val="107000"/>
                </a:lnSpc>
                <a:spcAft>
                  <a:spcPts val="800"/>
                </a:spcAft>
                <a:buFont typeface="Wingdings" panose="05000000000000000000" pitchFamily="2" charset="2"/>
                <a:buChar char="§"/>
                <a:tabLst>
                  <a:tab pos="914400" algn="l"/>
                </a:tabLst>
              </a:pPr>
              <a:r>
                <a:rPr lang="es-ES" sz="1100" dirty="0">
                  <a:solidFill>
                    <a:prstClr val="black"/>
                  </a:solidFill>
                  <a:ea typeface="Calibri" panose="020F0502020204030204" pitchFamily="34" charset="0"/>
                  <a:cs typeface="Times New Roman" panose="02020603050405020304" pitchFamily="18" charset="0"/>
                </a:rPr>
                <a:t>Lesead property → </a:t>
              </a:r>
              <a:r>
                <a:rPr lang="en-US" sz="1100" dirty="0">
                  <a:solidFill>
                    <a:prstClr val="black"/>
                  </a:solidFill>
                  <a:ea typeface="Calibri" panose="020F0502020204030204" pitchFamily="34" charset="0"/>
                  <a:cs typeface="Times New Roman" panose="02020603050405020304" pitchFamily="18" charset="0"/>
                </a:rPr>
                <a:t>the beneficiary of the </a:t>
              </a:r>
              <a:r>
                <a:rPr lang="en-CA" sz="1100" dirty="0">
                  <a:solidFill>
                    <a:prstClr val="black"/>
                  </a:solidFill>
                  <a:ea typeface="Calibri" panose="020F0502020204030204" pitchFamily="34" charset="0"/>
                  <a:cs typeface="Times New Roman" panose="02020603050405020304" pitchFamily="18" charset="0"/>
                </a:rPr>
                <a:t>Tourism Moratorium </a:t>
              </a:r>
              <a:r>
                <a:rPr lang="en-US" sz="1100" dirty="0">
                  <a:solidFill>
                    <a:prstClr val="black"/>
                  </a:solidFill>
                  <a:ea typeface="Calibri" panose="020F0502020204030204" pitchFamily="34" charset="0"/>
                  <a:cs typeface="Times New Roman" panose="02020603050405020304" pitchFamily="18" charset="0"/>
                </a:rPr>
                <a:t>must grant the tenant a moratorium of at least 70% (unless write-off).</a:t>
              </a:r>
              <a:endParaRPr lang="es-ES" sz="1100" dirty="0">
                <a:solidFill>
                  <a:prstClr val="black"/>
                </a:solidFill>
                <a:ea typeface="Calibri" panose="020F0502020204030204" pitchFamily="34" charset="0"/>
                <a:cs typeface="Times New Roman" panose="02020603050405020304" pitchFamily="18" charset="0"/>
              </a:endParaRPr>
            </a:p>
            <a:p>
              <a:pPr marL="742950" lvl="1" indent="-285750" algn="just">
                <a:lnSpc>
                  <a:spcPct val="107000"/>
                </a:lnSpc>
                <a:spcAft>
                  <a:spcPts val="800"/>
                </a:spcAft>
                <a:buFont typeface="Wingdings" panose="05000000000000000000" pitchFamily="2" charset="2"/>
                <a:buChar char="§"/>
                <a:tabLst>
                  <a:tab pos="914400" algn="l"/>
                </a:tabLst>
              </a:pPr>
              <a:r>
                <a:rPr lang="en-CA" sz="1100" dirty="0">
                  <a:solidFill>
                    <a:prstClr val="black"/>
                  </a:solidFill>
                  <a:ea typeface="Calibri" panose="020F0502020204030204" pitchFamily="34" charset="0"/>
                  <a:cs typeface="Times New Roman" panose="02020603050405020304" pitchFamily="18" charset="0"/>
                </a:rPr>
                <a:t>Notary and Land Registry fees resulting from the documentation operations of these moratoriums, as well as any type of tax or levy, are subsidised.</a:t>
              </a:r>
              <a:endParaRPr lang="es-ES" sz="1100" dirty="0">
                <a:solidFill>
                  <a:prstClr val="black"/>
                </a:solidFill>
                <a:ea typeface="Calibri" panose="020F0502020204030204" pitchFamily="34" charset="0"/>
                <a:cs typeface="Times New Roman" panose="02020603050405020304" pitchFamily="18" charset="0"/>
              </a:endParaRPr>
            </a:p>
          </p:txBody>
        </p:sp>
      </p:grpSp>
      <p:sp>
        <p:nvSpPr>
          <p:cNvPr id="10" name="CuadroTexto 9"/>
          <p:cNvSpPr txBox="1"/>
          <p:nvPr/>
        </p:nvSpPr>
        <p:spPr>
          <a:xfrm>
            <a:off x="8385114" y="4634384"/>
            <a:ext cx="250390" cy="246221"/>
          </a:xfrm>
          <a:prstGeom prst="rect">
            <a:avLst/>
          </a:prstGeom>
          <a:noFill/>
        </p:spPr>
        <p:txBody>
          <a:bodyPr wrap="none" rtlCol="0">
            <a:spAutoFit/>
          </a:bodyPr>
          <a:lstStyle/>
          <a:p>
            <a:r>
              <a:rPr lang="es-ES" sz="1000" dirty="0">
                <a:solidFill>
                  <a:schemeClr val="bg1">
                    <a:lumMod val="50000"/>
                  </a:schemeClr>
                </a:solidFill>
              </a:rPr>
              <a:t>7</a:t>
            </a:r>
          </a:p>
        </p:txBody>
      </p:sp>
      <p:cxnSp>
        <p:nvCxnSpPr>
          <p:cNvPr id="5" name="Conector recto 4"/>
          <p:cNvCxnSpPr/>
          <p:nvPr/>
        </p:nvCxnSpPr>
        <p:spPr>
          <a:xfrm>
            <a:off x="4592625" y="1175657"/>
            <a:ext cx="0" cy="3725380"/>
          </a:xfrm>
          <a:prstGeom prst="line">
            <a:avLst/>
          </a:prstGeom>
          <a:ln>
            <a:solidFill>
              <a:srgbClr val="016688"/>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089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TotalTime>
  <Words>923</Words>
  <Application>Microsoft Office PowerPoint</Application>
  <PresentationFormat>Affichage à l'écran (16:9)</PresentationFormat>
  <Paragraphs>88</Paragraphs>
  <Slides>7</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7</vt:i4>
      </vt:variant>
    </vt:vector>
  </HeadingPairs>
  <TitlesOfParts>
    <vt:vector size="11" baseType="lpstr">
      <vt:lpstr>Arial</vt:lpstr>
      <vt:lpstr>Calibri</vt:lpstr>
      <vt:lpstr>Wingdings</vt:lpstr>
      <vt:lpstr>Office Theme</vt:lpstr>
      <vt:lpstr>Real estate industry: New measures passed by Spain</vt:lpstr>
      <vt:lpstr> INDEX</vt:lpstr>
      <vt:lpstr>Présentation PowerPoint</vt:lpstr>
      <vt:lpstr>Présentation PowerPoint</vt:lpstr>
      <vt:lpstr>Présentation PowerPoint</vt:lpstr>
      <vt:lpstr>Présentation PowerPoint</vt:lpstr>
      <vt:lpstr>Présentation PowerPoint</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66</cp:revision>
  <cp:lastPrinted>2012-12-11T14:08:32Z</cp:lastPrinted>
  <dcterms:created xsi:type="dcterms:W3CDTF">2012-03-12T16:08:15Z</dcterms:created>
  <dcterms:modified xsi:type="dcterms:W3CDTF">2021-11-02T17:45:53Z</dcterms:modified>
</cp:coreProperties>
</file>