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74" r:id="rId2"/>
    <p:sldId id="278" r:id="rId3"/>
    <p:sldId id="275" r:id="rId4"/>
    <p:sldId id="279" r:id="rId5"/>
    <p:sldId id="280" r:id="rId6"/>
    <p:sldId id="282" r:id="rId7"/>
    <p:sldId id="283" r:id="rId8"/>
    <p:sldId id="284" r:id="rId9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5"/>
  </p:normalViewPr>
  <p:slideViewPr>
    <p:cSldViewPr snapToGrid="0" snapToObjects="1">
      <p:cViewPr varScale="1">
        <p:scale>
          <a:sx n="107" d="100"/>
          <a:sy n="107" d="100"/>
        </p:scale>
        <p:origin x="754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46379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567774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636915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571152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237856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865196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3E0506-8989-E04C-9F3D-7D67AFA6502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107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uk.practicallaw.thomsonreuters.com/3-508-3017?originationContext=document&amp;transitionType=PLDocumentLink&amp;contextData=(sc.Default)&amp;ppcid=e7752d196d164b05a9b18a229572671f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uk.practicallaw.thomsonreuters.com/0-503-9375?originationContext=document&amp;transitionType=PLDocumentLink&amp;contextData=(sc.Default)&amp;ppcid=e7752d196d164b05a9b18a229572671f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resolving-commercial-rent-arrears-accumulated-due-to-covid-19/supporting-businesses-with-commercial-rent-debts-policy-statement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v.uk/government/consultations/commercial-rents-and-covid-19-call-for-evidenc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57350" y="1383507"/>
            <a:ext cx="5829300" cy="1102519"/>
          </a:xfrm>
        </p:spPr>
        <p:txBody>
          <a:bodyPr>
            <a:normAutofit fontScale="90000"/>
          </a:bodyPr>
          <a:lstStyle/>
          <a:p>
            <a:br>
              <a:rPr lang="en-GB" b="1" dirty="0"/>
            </a:br>
            <a:r>
              <a:rPr lang="en-GB" b="1" dirty="0"/>
              <a:t>Real estate industry: New measures passed by the states</a:t>
            </a:r>
            <a:br>
              <a:rPr lang="en-GB" b="1" dirty="0"/>
            </a:br>
            <a:r>
              <a:rPr lang="en-GB" b="1" dirty="0"/>
              <a:t>ENGLAND &amp; WALES </a:t>
            </a:r>
            <a:br>
              <a:rPr lang="en-GB" b="1" dirty="0"/>
            </a:b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2598989"/>
            <a:ext cx="6485334" cy="1314450"/>
          </a:xfrm>
        </p:spPr>
        <p:txBody>
          <a:bodyPr rtlCol="0">
            <a:noAutofit/>
          </a:bodyPr>
          <a:lstStyle/>
          <a:p>
            <a:pPr>
              <a:defRPr/>
            </a:pPr>
            <a:endParaRPr lang="en-US" sz="2700" b="1" dirty="0"/>
          </a:p>
          <a:p>
            <a:pPr>
              <a:defRPr/>
            </a:pPr>
            <a:r>
              <a:rPr lang="en-US" sz="2700" b="1" dirty="0"/>
              <a:t>Frances Coulson</a:t>
            </a:r>
            <a:endParaRPr lang="en-US" sz="2700" dirty="0"/>
          </a:p>
          <a:p>
            <a:pPr>
              <a:defRPr/>
            </a:pPr>
            <a:r>
              <a:rPr lang="en-US" sz="2700" b="1" dirty="0"/>
              <a:t>Partner, Head of Insolvency &amp; Restructuring</a:t>
            </a:r>
          </a:p>
          <a:p>
            <a:pPr>
              <a:defRPr/>
            </a:pPr>
            <a:r>
              <a:rPr lang="en-US" sz="2700" b="1" dirty="0" err="1"/>
              <a:t>Wedlake</a:t>
            </a:r>
            <a:r>
              <a:rPr lang="en-US" sz="2700" b="1" dirty="0"/>
              <a:t> Bell LLP </a:t>
            </a:r>
            <a:endParaRPr lang="en-US" sz="2700" dirty="0"/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177" y="1545928"/>
            <a:ext cx="6683670" cy="2973445"/>
          </a:xfrm>
        </p:spPr>
        <p:txBody>
          <a:bodyPr>
            <a:normAutofit fontScale="92500" lnSpcReduction="20000"/>
          </a:bodyPr>
          <a:lstStyle/>
          <a:p>
            <a:pPr marL="0" indent="0">
              <a:spcAft>
                <a:spcPts val="900"/>
              </a:spcAft>
              <a:buNone/>
            </a:pPr>
            <a:r>
              <a:rPr lang="en-GB" sz="2200" b="1" dirty="0"/>
              <a:t>Corporate Insolvency &amp; Governance Act 2020 (CVA20)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US" sz="1800" i="1" dirty="0"/>
              <a:t>general business rescue provisions introduced:-</a:t>
            </a:r>
          </a:p>
          <a:p>
            <a:pPr marL="0" indent="0" fontAlgn="base">
              <a:buNone/>
            </a:pPr>
            <a:r>
              <a:rPr lang="en-US" sz="1800" dirty="0"/>
              <a:t>	</a:t>
            </a:r>
            <a:r>
              <a:rPr lang="en-GB" sz="1800" dirty="0"/>
              <a:t>A moratorium for companies from creditor action while they 	seek 	a rescue or restructuring.</a:t>
            </a:r>
          </a:p>
          <a:p>
            <a:pPr marL="0" indent="0" fontAlgn="base">
              <a:buNone/>
            </a:pPr>
            <a:endParaRPr lang="en-GB" sz="1800" dirty="0"/>
          </a:p>
          <a:p>
            <a:pPr marL="0" indent="0" fontAlgn="base">
              <a:buNone/>
            </a:pPr>
            <a:r>
              <a:rPr lang="en-GB" sz="1800" dirty="0"/>
              <a:t>	Protection of supplies to enable companies to continue trading 	during the moratorium.</a:t>
            </a:r>
          </a:p>
          <a:p>
            <a:pPr marL="0" indent="0" fontAlgn="base">
              <a:buNone/>
            </a:pPr>
            <a:endParaRPr lang="en-GB" sz="1800" dirty="0"/>
          </a:p>
          <a:p>
            <a:pPr marL="0" indent="0" fontAlgn="base">
              <a:buNone/>
            </a:pPr>
            <a:r>
              <a:rPr lang="en-GB" sz="1800" dirty="0"/>
              <a:t>	A new restructuring plan that binds all creditors and includes cross 	class </a:t>
            </a:r>
            <a:r>
              <a:rPr lang="en-GB" sz="1800" dirty="0" err="1"/>
              <a:t>cramdown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5051555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911" y="1355153"/>
            <a:ext cx="6663936" cy="3361571"/>
          </a:xfrm>
        </p:spPr>
        <p:txBody>
          <a:bodyPr>
            <a:normAutofit lnSpcReduction="10000"/>
          </a:bodyPr>
          <a:lstStyle/>
          <a:p>
            <a:pPr marL="0" indent="0">
              <a:spcAft>
                <a:spcPts val="900"/>
              </a:spcAft>
              <a:buNone/>
            </a:pPr>
            <a:r>
              <a:rPr lang="en-GB" sz="2000" b="1" dirty="0"/>
              <a:t>Property -Coronavirus Act 2020 (CVA20) (&amp; Various regulations)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US" sz="1700" b="1" dirty="0"/>
              <a:t>Emergency Provisions introduced governing:-</a:t>
            </a:r>
            <a:endParaRPr lang="en-GB" sz="1700" b="1" dirty="0"/>
          </a:p>
          <a:p>
            <a:pPr fontAlgn="base"/>
            <a:r>
              <a:rPr lang="en-US" sz="1800" dirty="0"/>
              <a:t>Recovery of possession of residential premises let under assured and assured </a:t>
            </a:r>
            <a:r>
              <a:rPr lang="en-US" sz="1800" dirty="0" err="1"/>
              <a:t>shorthold</a:t>
            </a:r>
            <a:r>
              <a:rPr lang="en-US" sz="1800" dirty="0"/>
              <a:t> tenancies under the </a:t>
            </a:r>
            <a:r>
              <a:rPr lang="en-US" sz="1800" i="1" dirty="0">
                <a:hlinkClick r:id="rId3"/>
              </a:rPr>
              <a:t>Housing Act 1988</a:t>
            </a:r>
            <a:r>
              <a:rPr lang="en-US" sz="1800" dirty="0"/>
              <a:t> (HA 1988) </a:t>
            </a:r>
          </a:p>
          <a:p>
            <a:pPr fontAlgn="base"/>
            <a:r>
              <a:rPr lang="en-US" sz="1800" dirty="0"/>
              <a:t>Forfeiture of leases of business tenancies on the grounds of non-payment of rent.</a:t>
            </a:r>
          </a:p>
          <a:p>
            <a:pPr fontAlgn="base"/>
            <a:r>
              <a:rPr lang="en-US" sz="1800" dirty="0"/>
              <a:t>Opposition to renewal of a business lease in reliance upon the tenant's rent arrears and section 30(1)(b) of the </a:t>
            </a:r>
            <a:r>
              <a:rPr lang="en-US" sz="1800" i="1" dirty="0">
                <a:hlinkClick r:id="rId4"/>
              </a:rPr>
              <a:t>Landlord and Tenant Act 1954</a:t>
            </a:r>
            <a:r>
              <a:rPr lang="en-US" sz="1800" dirty="0"/>
              <a:t> (LTA 1954)</a:t>
            </a:r>
          </a:p>
        </p:txBody>
      </p:sp>
    </p:spTree>
    <p:extLst>
      <p:ext uri="{BB962C8B-B14F-4D97-AF65-F5344CB8AC3E}">
        <p14:creationId xmlns:p14="http://schemas.microsoft.com/office/powerpoint/2010/main" val="619818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911" y="1355153"/>
            <a:ext cx="6663936" cy="3361571"/>
          </a:xfrm>
        </p:spPr>
        <p:txBody>
          <a:bodyPr>
            <a:normAutofit fontScale="92500" lnSpcReduction="20000"/>
          </a:bodyPr>
          <a:lstStyle/>
          <a:p>
            <a:pPr marL="0" indent="0">
              <a:spcAft>
                <a:spcPts val="900"/>
              </a:spcAft>
              <a:buNone/>
            </a:pPr>
            <a:r>
              <a:rPr lang="en-GB" sz="2000" b="1" dirty="0"/>
              <a:t>Residential Property </a:t>
            </a:r>
          </a:p>
          <a:p>
            <a:pPr>
              <a:spcAft>
                <a:spcPts val="900"/>
              </a:spcAft>
            </a:pPr>
            <a:r>
              <a:rPr lang="en-US" sz="1800" dirty="0"/>
              <a:t>Notice periods were extended (depending on tenancy type) until 1 October 2021 when reverted to pre-</a:t>
            </a:r>
            <a:r>
              <a:rPr lang="en-US" sz="1800" dirty="0" err="1"/>
              <a:t>covid</a:t>
            </a:r>
            <a:r>
              <a:rPr lang="en-US" sz="1800" dirty="0"/>
              <a:t> periods</a:t>
            </a:r>
          </a:p>
          <a:p>
            <a:pPr>
              <a:spcAft>
                <a:spcPts val="900"/>
              </a:spcAft>
            </a:pPr>
            <a:r>
              <a:rPr lang="en-US" sz="1800" dirty="0"/>
              <a:t>Separate stay on possession claims expired 20 September 2020 (</a:t>
            </a:r>
            <a:r>
              <a:rPr lang="en-GB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Practice Direction (PD) 51Z and CPR 55.29 and </a:t>
            </a:r>
            <a:r>
              <a:rPr lang="en-GB" sz="1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PD 55C </a:t>
            </a:r>
            <a:r>
              <a:rPr lang="en-GB" sz="1800" dirty="0">
                <a:solidFill>
                  <a:srgbClr val="707070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US" sz="1800" dirty="0"/>
          </a:p>
          <a:p>
            <a:pPr>
              <a:spcAft>
                <a:spcPts val="900"/>
              </a:spcAft>
            </a:pPr>
            <a:r>
              <a:rPr lang="en-US" sz="1800" dirty="0"/>
              <a:t>Separate stay on bailiff evictions (enforcement) 17.11.20-31.5.21</a:t>
            </a:r>
          </a:p>
          <a:p>
            <a:pPr>
              <a:spcAft>
                <a:spcPts val="900"/>
              </a:spcAft>
            </a:pPr>
            <a:r>
              <a:rPr lang="en-US" sz="1800" dirty="0"/>
              <a:t>Courts now to </a:t>
            </a:r>
            <a:r>
              <a:rPr lang="en-US" sz="1800" dirty="0" err="1"/>
              <a:t>prioritise</a:t>
            </a:r>
            <a:r>
              <a:rPr lang="en-US" sz="1800" dirty="0"/>
              <a:t> cases e.g. anti social </a:t>
            </a:r>
            <a:r>
              <a:rPr lang="en-US" sz="1800" dirty="0" err="1"/>
              <a:t>behaviour</a:t>
            </a:r>
            <a:r>
              <a:rPr lang="en-US" sz="1800" dirty="0"/>
              <a:t> evictions.</a:t>
            </a:r>
          </a:p>
          <a:p>
            <a:pPr>
              <a:spcAft>
                <a:spcPts val="900"/>
              </a:spcAft>
            </a:pPr>
            <a:r>
              <a:rPr lang="en-US" sz="1800" dirty="0"/>
              <a:t>Large backlog. </a:t>
            </a:r>
          </a:p>
          <a:p>
            <a:pPr>
              <a:spcAft>
                <a:spcPts val="900"/>
              </a:spcAft>
            </a:pPr>
            <a:r>
              <a:rPr lang="en-US" sz="1800" dirty="0"/>
              <a:t>Bailiffs to give 14 days’ notice of eviction enforcement and not to evict if any occupant has </a:t>
            </a:r>
            <a:r>
              <a:rPr lang="en-US" sz="1800" dirty="0" err="1"/>
              <a:t>covid</a:t>
            </a:r>
            <a:r>
              <a:rPr lang="en-US" sz="1800" b="1" dirty="0"/>
              <a:t>.</a:t>
            </a:r>
          </a:p>
          <a:p>
            <a:pPr>
              <a:spcAft>
                <a:spcPts val="900"/>
              </a:spcAft>
            </a:pPr>
            <a:endParaRPr lang="en-GB" sz="1800" b="1" dirty="0"/>
          </a:p>
        </p:txBody>
      </p:sp>
    </p:spTree>
    <p:extLst>
      <p:ext uri="{BB962C8B-B14F-4D97-AF65-F5344CB8AC3E}">
        <p14:creationId xmlns:p14="http://schemas.microsoft.com/office/powerpoint/2010/main" val="30324641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911" y="1355153"/>
            <a:ext cx="6663936" cy="3361571"/>
          </a:xfrm>
        </p:spPr>
        <p:txBody>
          <a:bodyPr>
            <a:normAutofit/>
          </a:bodyPr>
          <a:lstStyle/>
          <a:p>
            <a:pPr marL="0" indent="0">
              <a:spcAft>
                <a:spcPts val="900"/>
              </a:spcAft>
              <a:buNone/>
            </a:pPr>
            <a:r>
              <a:rPr lang="en-GB" sz="2000" b="1" dirty="0"/>
              <a:t>Residential Property , continued</a:t>
            </a:r>
          </a:p>
          <a:p>
            <a:pPr>
              <a:spcAft>
                <a:spcPts val="900"/>
              </a:spcAft>
            </a:pPr>
            <a:r>
              <a:rPr lang="en-US" sz="1800" dirty="0"/>
              <a:t>Separate guidance for mortgage repossessions issued by FCA</a:t>
            </a:r>
          </a:p>
          <a:p>
            <a:pPr>
              <a:spcAft>
                <a:spcPts val="900"/>
              </a:spcAft>
            </a:pPr>
            <a:r>
              <a:rPr lang="en-US" sz="1800" dirty="0"/>
              <a:t>Mortgage payments could be deferred up to 6m to July 2021</a:t>
            </a:r>
          </a:p>
          <a:p>
            <a:pPr>
              <a:spcAft>
                <a:spcPts val="900"/>
              </a:spcAft>
            </a:pPr>
            <a:r>
              <a:rPr lang="en-US" sz="1800" dirty="0"/>
              <a:t>Now-   </a:t>
            </a:r>
            <a:r>
              <a:rPr lang="en-GB" sz="1400" dirty="0"/>
              <a:t>• Principle 6 (‘A firm must pay due regard to the interests of its customers and treat them fairly’); • Principle 7 (‘A firm must pay due regard to the information needs of its clients, and communicate information to them in a way which is clear, fair and not misleading’); • MCOB 2.5A.1R (‘A firm must act honestly, fairly and professionally in accordance with the best interests of its customer’); and • MCOB 13 (Arrears, payment shortfalls and repossessions: regulated mortgage contracts and home purchase plans).</a:t>
            </a:r>
            <a:endParaRPr lang="en-GB" sz="1800" b="1" dirty="0"/>
          </a:p>
        </p:txBody>
      </p:sp>
    </p:spTree>
    <p:extLst>
      <p:ext uri="{BB962C8B-B14F-4D97-AF65-F5344CB8AC3E}">
        <p14:creationId xmlns:p14="http://schemas.microsoft.com/office/powerpoint/2010/main" val="63146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911" y="1355153"/>
            <a:ext cx="6663936" cy="3361571"/>
          </a:xfrm>
        </p:spPr>
        <p:txBody>
          <a:bodyPr>
            <a:normAutofit fontScale="92500" lnSpcReduction="20000"/>
          </a:bodyPr>
          <a:lstStyle/>
          <a:p>
            <a:pPr marL="0" indent="0">
              <a:spcAft>
                <a:spcPts val="900"/>
              </a:spcAft>
              <a:buNone/>
            </a:pPr>
            <a:r>
              <a:rPr lang="en-GB" sz="2000" b="1" dirty="0"/>
              <a:t>Commercial Property </a:t>
            </a:r>
          </a:p>
          <a:p>
            <a:pPr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25 April 2020 limit on the use of Commercial Rent Arrears Recovery ("CRAR"). 554 days’ arrears required (until 25.3.22)</a:t>
            </a:r>
          </a:p>
          <a:p>
            <a:pPr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latin typeface="Arial" panose="020B0604020202020204" pitchFamily="34" charset="0"/>
              </a:rPr>
              <a:t>No forfeiture of lease for non payment of rent 26.3.21 to 25.3.22, may be for other default (repairs etc)</a:t>
            </a:r>
          </a:p>
          <a:p>
            <a:pPr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latin typeface="Arial" panose="020B0604020202020204" pitchFamily="34" charset="0"/>
              </a:rPr>
              <a:t>If proceedings were already on foot court cannot order possession until 25.3.22</a:t>
            </a:r>
          </a:p>
          <a:p>
            <a:pPr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latin typeface="Arial" panose="020B0604020202020204" pitchFamily="34" charset="0"/>
              </a:rPr>
              <a:t>Rent includes service charges and insurance rent</a:t>
            </a:r>
          </a:p>
          <a:p>
            <a:pPr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latin typeface="Arial" panose="020B0604020202020204" pitchFamily="34" charset="0"/>
              </a:rPr>
              <a:t>Mortgage holidays were not available for commercial property (other bank support for business)</a:t>
            </a:r>
          </a:p>
          <a:p>
            <a:pPr>
              <a:spcAft>
                <a:spcPts val="900"/>
              </a:spcAft>
            </a:pPr>
            <a:endParaRPr lang="en-GB" sz="1800" b="1" dirty="0"/>
          </a:p>
        </p:txBody>
      </p:sp>
    </p:spTree>
    <p:extLst>
      <p:ext uri="{BB962C8B-B14F-4D97-AF65-F5344CB8AC3E}">
        <p14:creationId xmlns:p14="http://schemas.microsoft.com/office/powerpoint/2010/main" val="998532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911" y="1355153"/>
            <a:ext cx="6663936" cy="3361571"/>
          </a:xfrm>
        </p:spPr>
        <p:txBody>
          <a:bodyPr>
            <a:normAutofit fontScale="92500" lnSpcReduction="20000"/>
          </a:bodyPr>
          <a:lstStyle/>
          <a:p>
            <a:pPr marL="0" indent="0">
              <a:spcAft>
                <a:spcPts val="900"/>
              </a:spcAft>
              <a:buNone/>
            </a:pPr>
            <a:r>
              <a:rPr lang="en-GB" sz="2000" b="1" dirty="0"/>
              <a:t>Commercial Property </a:t>
            </a:r>
          </a:p>
          <a:p>
            <a:pPr>
              <a:spcAft>
                <a:spcPts val="900"/>
              </a:spcAft>
            </a:pPr>
            <a:r>
              <a:rPr lang="en-GB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Restrictions on statutory demands and winding up petitions until 1.10.21 when need to show 4 conditions- so rent arrears excluded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100" b="1" i="0" dirty="0">
                <a:solidFill>
                  <a:srgbClr val="222222"/>
                </a:solidFill>
                <a:effectLst/>
                <a:latin typeface="akzidenz-grotesk"/>
              </a:rPr>
              <a:t>Condition A</a:t>
            </a:r>
            <a:r>
              <a:rPr lang="en-GB" sz="1100" b="0" i="0" dirty="0">
                <a:solidFill>
                  <a:srgbClr val="222222"/>
                </a:solidFill>
                <a:effectLst/>
                <a:latin typeface="akzidenz-grotesk"/>
              </a:rPr>
              <a:t>: the debt owed; (</a:t>
            </a:r>
            <a:r>
              <a:rPr lang="en-GB" sz="1100" b="0" i="0" dirty="0" err="1">
                <a:solidFill>
                  <a:srgbClr val="222222"/>
                </a:solidFill>
                <a:effectLst/>
                <a:latin typeface="akzidenz-grotesk"/>
              </a:rPr>
              <a:t>i</a:t>
            </a:r>
            <a:r>
              <a:rPr lang="en-GB" sz="1100" b="0" i="0" dirty="0">
                <a:solidFill>
                  <a:srgbClr val="222222"/>
                </a:solidFill>
                <a:effectLst/>
                <a:latin typeface="akzidenz-grotesk"/>
              </a:rPr>
              <a:t>) is for a liquidated amount; (ii) has fallen due for payment; and (iii) is not rent or any other payments (e.g. service charges) that are due under a relevant business tenancy;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100" b="1" i="0" dirty="0">
                <a:solidFill>
                  <a:srgbClr val="222222"/>
                </a:solidFill>
                <a:effectLst/>
                <a:latin typeface="akzidenz-grotesk"/>
              </a:rPr>
              <a:t>Condition B</a:t>
            </a:r>
            <a:r>
              <a:rPr lang="en-GB" sz="1100" b="0" i="0" dirty="0">
                <a:solidFill>
                  <a:srgbClr val="222222"/>
                </a:solidFill>
                <a:effectLst/>
                <a:latin typeface="akzidenz-grotesk"/>
              </a:rPr>
              <a:t>: the petitioning creditor has delivered a written notice to the company containing, among other things, a statement: (</a:t>
            </a:r>
            <a:r>
              <a:rPr lang="en-GB" sz="1100" b="0" i="0" dirty="0" err="1">
                <a:solidFill>
                  <a:srgbClr val="222222"/>
                </a:solidFill>
                <a:effectLst/>
                <a:latin typeface="akzidenz-grotesk"/>
              </a:rPr>
              <a:t>i</a:t>
            </a:r>
            <a:r>
              <a:rPr lang="en-GB" sz="1100" b="0" i="0" dirty="0">
                <a:solidFill>
                  <a:srgbClr val="222222"/>
                </a:solidFill>
                <a:effectLst/>
                <a:latin typeface="akzidenz-grotesk"/>
              </a:rPr>
              <a:t>) that the creditor is seeking the company’s proposal for the payment of the debt; and (ii) that if no satisfactory proposal is made within 21 days of the date of delivery of the notice then the creditor intends to petition for the company’s winding-up (a Condition B Notice);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100" b="1" i="0" dirty="0">
                <a:solidFill>
                  <a:srgbClr val="222222"/>
                </a:solidFill>
                <a:effectLst/>
                <a:latin typeface="akzidenz-grotesk"/>
              </a:rPr>
              <a:t>Condition C</a:t>
            </a:r>
            <a:r>
              <a:rPr lang="en-GB" sz="1100" b="0" i="0" dirty="0">
                <a:solidFill>
                  <a:srgbClr val="222222"/>
                </a:solidFill>
                <a:effectLst/>
                <a:latin typeface="akzidenz-grotesk"/>
              </a:rPr>
              <a:t>: 21 days have passed since Condition B Notice was delivered and the company has not made a satisfactory proposal for the payment of the debt; and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100" b="1" i="0" dirty="0">
                <a:solidFill>
                  <a:srgbClr val="222222"/>
                </a:solidFill>
                <a:effectLst/>
                <a:latin typeface="akzidenz-grotesk"/>
              </a:rPr>
              <a:t>Condition D</a:t>
            </a:r>
            <a:r>
              <a:rPr lang="en-GB" sz="1100" b="0" i="0" dirty="0">
                <a:solidFill>
                  <a:srgbClr val="222222"/>
                </a:solidFill>
                <a:effectLst/>
                <a:latin typeface="akzidenz-grotesk"/>
              </a:rPr>
              <a:t>: the debt owed to the petitioning creditor (or a group of petitioning creditors provided they have all met Conditions A to C) is at least £10,000.</a:t>
            </a:r>
          </a:p>
          <a:p>
            <a:pPr>
              <a:spcAft>
                <a:spcPts val="900"/>
              </a:spcAft>
            </a:pPr>
            <a:r>
              <a:rPr lang="en-GB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If tenant in administration –moratorium but Administrators liable for usage if using premises</a:t>
            </a:r>
          </a:p>
          <a:p>
            <a:pPr marL="0" indent="0">
              <a:spcAft>
                <a:spcPts val="900"/>
              </a:spcAft>
              <a:buNone/>
            </a:pPr>
            <a:endParaRPr lang="en-GB" sz="1800" b="1" dirty="0"/>
          </a:p>
        </p:txBody>
      </p:sp>
    </p:spTree>
    <p:extLst>
      <p:ext uri="{BB962C8B-B14F-4D97-AF65-F5344CB8AC3E}">
        <p14:creationId xmlns:p14="http://schemas.microsoft.com/office/powerpoint/2010/main" val="1852815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911" y="1355153"/>
            <a:ext cx="6663936" cy="3361571"/>
          </a:xfrm>
        </p:spPr>
        <p:txBody>
          <a:bodyPr>
            <a:normAutofit lnSpcReduction="10000"/>
          </a:bodyPr>
          <a:lstStyle/>
          <a:p>
            <a:pPr marL="0" indent="0">
              <a:spcAft>
                <a:spcPts val="900"/>
              </a:spcAft>
              <a:buNone/>
            </a:pPr>
            <a:r>
              <a:rPr lang="en-GB" sz="2000" b="1" dirty="0"/>
              <a:t>Commercial Property </a:t>
            </a:r>
          </a:p>
          <a:p>
            <a:pPr>
              <a:spcAft>
                <a:spcPts val="900"/>
              </a:spcAft>
            </a:pPr>
            <a:r>
              <a:rPr lang="en-GB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Government proposes an “arbitration scheme” March 2022 for covid arrears</a:t>
            </a:r>
            <a:endParaRPr lang="en-GB" sz="1800" b="1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indent="0">
              <a:spcAft>
                <a:spcPts val="900"/>
              </a:spcAft>
              <a:buNone/>
            </a:pPr>
            <a:r>
              <a:rPr lang="en-GB" sz="1400" dirty="0">
                <a:solidFill>
                  <a:srgbClr val="000000"/>
                </a:solidFill>
                <a:latin typeface="Arial" panose="020B0604020202020204" pitchFamily="34" charset="0"/>
              </a:rPr>
              <a:t>Publishes response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hlinkClick r:id="rId3" tooltip="Click here to read more at gov.uk"/>
              </a:rPr>
              <a:t>”</a:t>
            </a:r>
            <a:r>
              <a:rPr lang="en-GB" sz="1400" b="1" i="0" u="none" strike="noStrike" dirty="0">
                <a:solidFill>
                  <a:srgbClr val="1A7CBD"/>
                </a:solidFill>
                <a:effectLst/>
                <a:latin typeface="Arial" panose="020B0604020202020204" pitchFamily="34" charset="0"/>
                <a:hlinkClick r:id="rId3" tooltip="Click here to read more at gov.uk"/>
              </a:rPr>
              <a:t>Supporting businesses with commercial rent debts policy statement</a:t>
            </a:r>
            <a:r>
              <a:rPr lang="en-GB" sz="1400" b="1" i="0" u="none" strike="noStrike" dirty="0">
                <a:solidFill>
                  <a:srgbClr val="1A7CBD"/>
                </a:solidFill>
                <a:effectLst/>
                <a:latin typeface="Arial" panose="020B0604020202020204" pitchFamily="34" charset="0"/>
              </a:rPr>
              <a:t>” 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to its earlier </a:t>
            </a:r>
            <a:r>
              <a:rPr lang="en-GB" sz="1400" b="1" i="0" u="none" strike="noStrike" dirty="0">
                <a:solidFill>
                  <a:srgbClr val="1A7CBD"/>
                </a:solidFill>
                <a:effectLst/>
                <a:latin typeface="Arial" panose="020B0604020202020204" pitchFamily="34" charset="0"/>
                <a:hlinkClick r:id="rId4" tooltip="Click here to read more at gov.uk"/>
              </a:rPr>
              <a:t>call for evidence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  <a:endParaRPr lang="en-GB" sz="1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0" indent="0">
              <a:spcAft>
                <a:spcPts val="900"/>
              </a:spcAft>
              <a:buNone/>
            </a:pPr>
            <a:endParaRPr lang="en-GB" sz="14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indent="0">
              <a:spcAft>
                <a:spcPts val="900"/>
              </a:spcAft>
              <a:buNone/>
            </a:pPr>
            <a:r>
              <a:rPr lang="en-GB" sz="1400" b="0" i="1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'The Government has announced that it intends to put in place through legislation a scheme to ring-fence outstanding rent arrears relating to periods when a business’s ability to trade has been impacted by government action, and to introduce a binding arbitration scheme, with the moratoriums lifted once this legislation is in place.'</a:t>
            </a:r>
            <a:endParaRPr lang="en-GB" sz="18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900"/>
              </a:spcAft>
            </a:pPr>
            <a:endParaRPr lang="en-GB" sz="1800" b="1" dirty="0"/>
          </a:p>
        </p:txBody>
      </p:sp>
    </p:spTree>
    <p:extLst>
      <p:ext uri="{BB962C8B-B14F-4D97-AF65-F5344CB8AC3E}">
        <p14:creationId xmlns:p14="http://schemas.microsoft.com/office/powerpoint/2010/main" val="25097963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790</Words>
  <Application>Microsoft Office PowerPoint</Application>
  <PresentationFormat>Affichage à l'écran (16:9)</PresentationFormat>
  <Paragraphs>46</Paragraphs>
  <Slides>8</Slides>
  <Notes>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3" baseType="lpstr">
      <vt:lpstr>akzidenz-grotesk</vt:lpstr>
      <vt:lpstr>Arial</vt:lpstr>
      <vt:lpstr>Calibri</vt:lpstr>
      <vt:lpstr>Source Sans Pro</vt:lpstr>
      <vt:lpstr>Office Theme</vt:lpstr>
      <vt:lpstr> Real estate industry: New measures passed by the states ENGLAND &amp; WALES 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Real estate industry: New measures passed by the states ENGLAND &amp; WALES</dc:title>
  <dc:creator>Emmanuelle INACIO</dc:creator>
  <cp:lastModifiedBy>Emmanuelle Inacio</cp:lastModifiedBy>
  <cp:revision>1</cp:revision>
  <dcterms:modified xsi:type="dcterms:W3CDTF">2021-11-02T17:44:30Z</dcterms:modified>
</cp:coreProperties>
</file>