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74" r:id="rId2"/>
    <p:sldId id="275" r:id="rId3"/>
    <p:sldId id="276" r:id="rId4"/>
    <p:sldId id="277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26"/>
  </p:normalViewPr>
  <p:slideViewPr>
    <p:cSldViewPr snapToGrid="0" snapToObjects="1">
      <p:cViewPr varScale="1">
        <p:scale>
          <a:sx n="107" d="100"/>
          <a:sy n="107" d="100"/>
        </p:scale>
        <p:origin x="75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4669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9619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3E0506-8989-E04C-9F3D-7D67AFA6502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/>
          <a:lstStyle/>
          <a:p>
            <a:r>
              <a:rPr lang="en-US" b="1" dirty="0"/>
              <a:t>Valuation Considerations in the Post Pandemic Economy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Panel Discussion</a:t>
            </a:r>
            <a:br>
              <a:rPr lang="en-US" sz="2700" b="1" dirty="0"/>
            </a:br>
            <a:r>
              <a:rPr lang="en-US" sz="2700" dirty="0" err="1"/>
              <a:t>Patrizia</a:t>
            </a:r>
            <a:r>
              <a:rPr lang="en-US" sz="2700" dirty="0"/>
              <a:t> Riva, Studio Riva, Milan</a:t>
            </a:r>
          </a:p>
          <a:p>
            <a:pPr>
              <a:defRPr/>
            </a:pPr>
            <a:r>
              <a:rPr lang="en-US" sz="2700" dirty="0"/>
              <a:t>Michael Weaver, Duff &amp; Phelps, London</a:t>
            </a:r>
          </a:p>
          <a:p>
            <a:pPr>
              <a:defRPr/>
            </a:pPr>
            <a:r>
              <a:rPr lang="en-US" sz="2700" dirty="0"/>
              <a:t>Jason Schiess, NETBID, Hamburg</a:t>
            </a:r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9237" y="1624278"/>
            <a:ext cx="6311873" cy="301545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600" b="1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Patrizia Riva</a:t>
            </a:r>
          </a:p>
          <a:p>
            <a:pPr marL="0" indent="0">
              <a:spcBef>
                <a:spcPts val="0"/>
              </a:spcBef>
              <a:buNone/>
            </a:pP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Chartered Public Accountant and Auditor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1993. </a:t>
            </a:r>
            <a:r>
              <a:rPr lang="it-I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Senior Partner &amp; Founder of the accounting &amp; auditing </a:t>
            </a:r>
            <a:r>
              <a:rPr lang="it-IT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firm</a:t>
            </a:r>
            <a:r>
              <a:rPr lang="it-I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it-IT" sz="1200" b="1" i="1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Studio Patrizia Riva, Dottori Commercialisti e Avvocati Associati</a:t>
            </a:r>
            <a:r>
              <a:rPr lang="it-I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in Milano and Monza;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teaching appointment in Auditing, Corporate Governance, Internal Auditing at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DiSEI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Piemonte Orientale University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Indipendent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director and President of the supervisory board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public &amp; private companies (among which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Maire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Piquadro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GVS,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Atac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Certified Court Appraiser and Court Appointed Trustee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Government Certified Mediator.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 the Insolvency and Crisis Committee of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CNDCEC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National Council of Chartered Accountants and of Referee Board of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OCRI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Company Crisis and Turnaround Research Center.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it-IT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23FF0E-D665-E940-A1FF-EA7C1B61526D}"/>
              </a:ext>
            </a:extLst>
          </p:cNvPr>
          <p:cNvSpPr txBox="1"/>
          <p:nvPr/>
        </p:nvSpPr>
        <p:spPr>
          <a:xfrm>
            <a:off x="501758" y="1342768"/>
            <a:ext cx="8098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a-ET" dirty="0"/>
              <a:t>Introductions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41" y="1955732"/>
            <a:ext cx="2278869" cy="227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66D0D94-22EC-534B-8711-7CB79EEEB511}"/>
              </a:ext>
            </a:extLst>
          </p:cNvPr>
          <p:cNvSpPr/>
          <p:nvPr/>
        </p:nvSpPr>
        <p:spPr>
          <a:xfrm>
            <a:off x="675028" y="2053733"/>
            <a:ext cx="3377514" cy="289593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 err="1"/>
              <a:t>Valuation</a:t>
            </a:r>
            <a:r>
              <a:rPr lang="it-IT" sz="1400" dirty="0"/>
              <a:t> </a:t>
            </a:r>
            <a:r>
              <a:rPr lang="it-IT" sz="1400" dirty="0" err="1"/>
              <a:t>not</a:t>
            </a:r>
            <a:r>
              <a:rPr lang="it-IT" sz="1400" dirty="0"/>
              <a:t> so </a:t>
            </a:r>
            <a:r>
              <a:rPr lang="it-IT" sz="1400" dirty="0" err="1"/>
              <a:t>frequent</a:t>
            </a:r>
            <a:r>
              <a:rPr lang="it-IT" sz="1400" dirty="0"/>
              <a:t> - </a:t>
            </a:r>
            <a:r>
              <a:rPr lang="it-IT" sz="1400" dirty="0" err="1"/>
              <a:t>carried</a:t>
            </a:r>
            <a:r>
              <a:rPr lang="it-IT" sz="1400" dirty="0"/>
              <a:t> out in special situation (M&amp;A, </a:t>
            </a:r>
            <a:r>
              <a:rPr lang="it-IT" sz="1400" dirty="0" err="1"/>
              <a:t>turnaround</a:t>
            </a:r>
            <a:r>
              <a:rPr lang="it-IT" sz="1400" dirty="0"/>
              <a:t>) or in </a:t>
            </a:r>
            <a:r>
              <a:rPr lang="it-IT" sz="1400" dirty="0" err="1"/>
              <a:t>order</a:t>
            </a:r>
            <a:r>
              <a:rPr lang="it-IT" sz="1400" dirty="0"/>
              <a:t> to </a:t>
            </a:r>
            <a:r>
              <a:rPr lang="it-IT" sz="1400" dirty="0" err="1"/>
              <a:t>verify</a:t>
            </a:r>
            <a:r>
              <a:rPr lang="it-IT" sz="1400" dirty="0"/>
              <a:t> book </a:t>
            </a:r>
            <a:r>
              <a:rPr lang="it-IT" sz="1400" dirty="0" err="1"/>
              <a:t>values</a:t>
            </a:r>
            <a:r>
              <a:rPr lang="it-IT" sz="1400" dirty="0"/>
              <a:t> with </a:t>
            </a:r>
            <a:r>
              <a:rPr lang="it-IT" sz="1400" dirty="0" err="1"/>
              <a:t>impairment</a:t>
            </a:r>
            <a:r>
              <a:rPr lang="it-IT" sz="1400" dirty="0"/>
              <a:t> test.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b="1" dirty="0"/>
              <a:t>Entry </a:t>
            </a:r>
            <a:r>
              <a:rPr lang="it-IT" sz="1400" b="1" dirty="0" err="1"/>
              <a:t>into</a:t>
            </a:r>
            <a:r>
              <a:rPr lang="it-IT" sz="1400" b="1" dirty="0"/>
              <a:t> force of the IC-Code </a:t>
            </a:r>
            <a:r>
              <a:rPr lang="it-IT" sz="1400" b="1" dirty="0" err="1"/>
              <a:t>which</a:t>
            </a:r>
            <a:r>
              <a:rPr lang="it-IT" sz="1400" b="1" dirty="0"/>
              <a:t> </a:t>
            </a:r>
            <a:r>
              <a:rPr lang="it-IT" sz="1400" b="1" dirty="0" err="1"/>
              <a:t>rules</a:t>
            </a:r>
            <a:r>
              <a:rPr lang="it-IT" sz="1400" b="1" dirty="0"/>
              <a:t> </a:t>
            </a:r>
            <a:r>
              <a:rPr lang="it-IT" sz="1400" b="1" dirty="0" err="1"/>
              <a:t>early</a:t>
            </a:r>
            <a:r>
              <a:rPr lang="it-IT" sz="1400" b="1" dirty="0"/>
              <a:t> </a:t>
            </a:r>
            <a:r>
              <a:rPr lang="it-IT" sz="1400" b="1" dirty="0" err="1"/>
              <a:t>warning</a:t>
            </a:r>
            <a:r>
              <a:rPr lang="it-IT" sz="1400" b="1" dirty="0"/>
              <a:t> </a:t>
            </a:r>
            <a:r>
              <a:rPr lang="it-IT" sz="1400" b="1" dirty="0" err="1"/>
              <a:t>system</a:t>
            </a:r>
            <a:r>
              <a:rPr lang="it-IT" sz="1400" b="1" dirty="0"/>
              <a:t> (</a:t>
            </a:r>
            <a:r>
              <a:rPr lang="it-IT" sz="1400" b="1" dirty="0" err="1"/>
              <a:t>issued</a:t>
            </a:r>
            <a:r>
              <a:rPr lang="it-IT" sz="1400" b="1" dirty="0"/>
              <a:t> in 2019) </a:t>
            </a:r>
            <a:r>
              <a:rPr lang="it-IT" sz="1400" b="1" dirty="0" err="1"/>
              <a:t>has</a:t>
            </a:r>
            <a:r>
              <a:rPr lang="it-IT" sz="1400" b="1" dirty="0"/>
              <a:t> </a:t>
            </a:r>
            <a:r>
              <a:rPr lang="it-IT" sz="1400" b="1" dirty="0" err="1"/>
              <a:t>been</a:t>
            </a:r>
            <a:r>
              <a:rPr lang="it-IT" sz="1400" b="1" dirty="0"/>
              <a:t> </a:t>
            </a:r>
            <a:r>
              <a:rPr lang="it-IT" sz="1400" b="1" dirty="0" err="1"/>
              <a:t>postponed</a:t>
            </a:r>
            <a:r>
              <a:rPr lang="it-IT" sz="1400" b="1" dirty="0"/>
              <a:t> (to 2023)</a:t>
            </a:r>
            <a:endParaRPr lang="aa-ET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Family </a:t>
            </a:r>
            <a:r>
              <a:rPr lang="it-IT" sz="1400" dirty="0" err="1"/>
              <a:t>SMEs</a:t>
            </a:r>
            <a:r>
              <a:rPr lang="it-IT" sz="1400" dirty="0"/>
              <a:t> </a:t>
            </a:r>
            <a:r>
              <a:rPr lang="it-IT" sz="1400" dirty="0" err="1"/>
              <a:t>organized</a:t>
            </a:r>
            <a:r>
              <a:rPr lang="it-IT" sz="1400" dirty="0"/>
              <a:t> </a:t>
            </a:r>
            <a:r>
              <a:rPr lang="it-IT" sz="1400" dirty="0" err="1"/>
              <a:t>as</a:t>
            </a:r>
            <a:r>
              <a:rPr lang="it-IT" sz="1400" dirty="0"/>
              <a:t> SRL </a:t>
            </a:r>
            <a:r>
              <a:rPr lang="it-IT" sz="1400" dirty="0" err="1"/>
              <a:t>were</a:t>
            </a:r>
            <a:r>
              <a:rPr lang="it-IT" sz="1400" dirty="0"/>
              <a:t> </a:t>
            </a:r>
            <a:r>
              <a:rPr lang="it-IT" sz="1400" dirty="0" err="1"/>
              <a:t>allowed</a:t>
            </a:r>
            <a:r>
              <a:rPr lang="it-IT" sz="1400" dirty="0"/>
              <a:t> to </a:t>
            </a:r>
            <a:r>
              <a:rPr lang="it-IT" sz="1400" dirty="0" err="1"/>
              <a:t>have</a:t>
            </a:r>
            <a:r>
              <a:rPr lang="it-IT" sz="1400" dirty="0"/>
              <a:t> </a:t>
            </a:r>
            <a:r>
              <a:rPr lang="it-IT" sz="1400" dirty="0" err="1"/>
              <a:t>low</a:t>
            </a:r>
            <a:r>
              <a:rPr lang="it-IT" sz="1400" dirty="0"/>
              <a:t> </a:t>
            </a:r>
            <a:r>
              <a:rPr lang="it-IT" sz="1400" dirty="0" err="1"/>
              <a:t>levels</a:t>
            </a:r>
            <a:r>
              <a:rPr lang="it-IT" sz="1400" dirty="0"/>
              <a:t> of </a:t>
            </a:r>
            <a:r>
              <a:rPr lang="it-IT" sz="1400" dirty="0" err="1"/>
              <a:t>indipendent</a:t>
            </a:r>
            <a:r>
              <a:rPr lang="it-IT" sz="1400" dirty="0"/>
              <a:t> CG </a:t>
            </a:r>
            <a:r>
              <a:rPr lang="it-IT" sz="1400" dirty="0" err="1"/>
              <a:t>roles</a:t>
            </a:r>
            <a:r>
              <a:rPr lang="it-IT" sz="1400" dirty="0"/>
              <a:t> and of </a:t>
            </a:r>
            <a:r>
              <a:rPr lang="it-IT" sz="1400" dirty="0" err="1"/>
              <a:t>attention</a:t>
            </a:r>
            <a:r>
              <a:rPr lang="it-IT" sz="1400" dirty="0"/>
              <a:t> to audit &amp; </a:t>
            </a:r>
            <a:r>
              <a:rPr lang="it-IT" sz="1400" dirty="0" err="1"/>
              <a:t>risks</a:t>
            </a:r>
            <a:r>
              <a:rPr lang="it-IT" sz="1400" dirty="0"/>
              <a:t> management </a:t>
            </a:r>
          </a:p>
        </p:txBody>
      </p:sp>
      <p:sp>
        <p:nvSpPr>
          <p:cNvPr id="11" name="Chevron 10">
            <a:extLst>
              <a:ext uri="{FF2B5EF4-FFF2-40B4-BE49-F238E27FC236}">
                <a16:creationId xmlns:a16="http://schemas.microsoft.com/office/drawing/2014/main" id="{B4AC4A97-B4B7-BF4A-93B8-5E3726240910}"/>
              </a:ext>
            </a:extLst>
          </p:cNvPr>
          <p:cNvSpPr/>
          <p:nvPr/>
        </p:nvSpPr>
        <p:spPr>
          <a:xfrm>
            <a:off x="4403123" y="2189991"/>
            <a:ext cx="601364" cy="2759676"/>
          </a:xfrm>
          <a:prstGeom prst="chevron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C1D7F3-A479-4148-A5DE-A368B24DDF7F}"/>
              </a:ext>
            </a:extLst>
          </p:cNvPr>
          <p:cNvSpPr txBox="1"/>
          <p:nvPr/>
        </p:nvSpPr>
        <p:spPr>
          <a:xfrm>
            <a:off x="599555" y="1193463"/>
            <a:ext cx="8098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a-ET" dirty="0"/>
              <a:t>Top factors affecting valu</a:t>
            </a:r>
            <a:r>
              <a:rPr lang="it-IT" dirty="0"/>
              <a:t>a</a:t>
            </a:r>
            <a:r>
              <a:rPr lang="aa-ET" dirty="0"/>
              <a:t>tion in local markets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314AE0-C2A6-C241-BB37-9389324E7181}"/>
              </a:ext>
            </a:extLst>
          </p:cNvPr>
          <p:cNvSpPr txBox="1"/>
          <p:nvPr/>
        </p:nvSpPr>
        <p:spPr>
          <a:xfrm>
            <a:off x="807308" y="1694023"/>
            <a:ext cx="1492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a-ET" dirty="0"/>
              <a:t>Pre-pandemic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809F3C7-EF41-1244-8A95-0B50CEF7D6E8}"/>
              </a:ext>
            </a:extLst>
          </p:cNvPr>
          <p:cNvSpPr txBox="1"/>
          <p:nvPr/>
        </p:nvSpPr>
        <p:spPr>
          <a:xfrm>
            <a:off x="5277731" y="1666726"/>
            <a:ext cx="1056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a-ET" dirty="0"/>
              <a:t>Currently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466D0D94-22EC-534B-8711-7CB79EEEB511}"/>
              </a:ext>
            </a:extLst>
          </p:cNvPr>
          <p:cNvSpPr/>
          <p:nvPr/>
        </p:nvSpPr>
        <p:spPr>
          <a:xfrm>
            <a:off x="5379197" y="2053733"/>
            <a:ext cx="3377514" cy="289593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it-IT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200" dirty="0"/>
              <a:t>In </a:t>
            </a:r>
            <a:r>
              <a:rPr lang="it-IT" sz="1200" b="1" dirty="0"/>
              <a:t>August 2021 </a:t>
            </a:r>
            <a:r>
              <a:rPr lang="it-IT" sz="1200" dirty="0"/>
              <a:t>a </a:t>
            </a:r>
            <a:r>
              <a:rPr lang="it-IT" sz="1200" b="1" dirty="0"/>
              <a:t>Light </a:t>
            </a:r>
            <a:r>
              <a:rPr lang="it-IT" sz="1200" b="1" dirty="0" err="1"/>
              <a:t>early</a:t>
            </a:r>
            <a:r>
              <a:rPr lang="it-IT" sz="1200" b="1" dirty="0"/>
              <a:t> </a:t>
            </a:r>
            <a:r>
              <a:rPr lang="it-IT" sz="1200" b="1" dirty="0" err="1"/>
              <a:t>warning</a:t>
            </a:r>
            <a:r>
              <a:rPr lang="it-IT" sz="1200" dirty="0"/>
              <a:t> </a:t>
            </a:r>
            <a:r>
              <a:rPr lang="it-IT" sz="1200" dirty="0" err="1"/>
              <a:t>has</a:t>
            </a:r>
            <a:r>
              <a:rPr lang="it-IT" sz="1200" dirty="0"/>
              <a:t> </a:t>
            </a:r>
            <a:r>
              <a:rPr lang="it-IT" sz="1200" dirty="0" err="1"/>
              <a:t>been</a:t>
            </a:r>
            <a:r>
              <a:rPr lang="it-IT" sz="1200" dirty="0"/>
              <a:t> </a:t>
            </a:r>
            <a:r>
              <a:rPr lang="it-IT" sz="1200" dirty="0" err="1"/>
              <a:t>introduces</a:t>
            </a:r>
            <a:r>
              <a:rPr lang="it-IT" sz="1200" dirty="0"/>
              <a:t> (DL118/21) - companies are </a:t>
            </a:r>
            <a:r>
              <a:rPr lang="it-IT" sz="1200" dirty="0" err="1"/>
              <a:t>classified</a:t>
            </a:r>
            <a:r>
              <a:rPr lang="it-IT" sz="1200" dirty="0"/>
              <a:t> </a:t>
            </a:r>
            <a:r>
              <a:rPr lang="it-IT" sz="1200" dirty="0" err="1"/>
              <a:t>using</a:t>
            </a:r>
            <a:r>
              <a:rPr lang="it-IT" sz="1200" dirty="0"/>
              <a:t> the </a:t>
            </a:r>
            <a:r>
              <a:rPr lang="it-IT" sz="1200" b="1" dirty="0" err="1"/>
              <a:t>recovery</a:t>
            </a:r>
            <a:r>
              <a:rPr lang="it-IT" sz="1200" b="1" dirty="0"/>
              <a:t> time </a:t>
            </a:r>
            <a:r>
              <a:rPr lang="it-IT" sz="1200" b="1" dirty="0" err="1"/>
              <a:t>index</a:t>
            </a:r>
            <a:endParaRPr lang="it-IT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200" b="1" dirty="0"/>
              <a:t>DL 118/21 Focus on: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1200" dirty="0"/>
              <a:t>CG </a:t>
            </a:r>
            <a:r>
              <a:rPr lang="it-IT" sz="1200" dirty="0" err="1"/>
              <a:t>Roles</a:t>
            </a:r>
            <a:r>
              <a:rPr lang="it-IT" sz="1200" dirty="0"/>
              <a:t>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1200" dirty="0"/>
              <a:t>Forward Looking Information, Budget, Business </a:t>
            </a:r>
            <a:r>
              <a:rPr lang="it-IT" sz="1200" dirty="0" err="1"/>
              <a:t>plans</a:t>
            </a:r>
            <a:r>
              <a:rPr lang="it-IT" sz="1200" dirty="0"/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1200" dirty="0" err="1"/>
              <a:t>Risk</a:t>
            </a:r>
            <a:r>
              <a:rPr lang="it-IT" sz="1200" dirty="0"/>
              <a:t> management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1200" dirty="0" err="1"/>
              <a:t>Awarness</a:t>
            </a:r>
            <a:r>
              <a:rPr lang="it-IT" sz="1200" dirty="0"/>
              <a:t> of the </a:t>
            </a:r>
            <a:r>
              <a:rPr lang="it-IT" sz="1200" dirty="0" err="1"/>
              <a:t>need</a:t>
            </a:r>
            <a:r>
              <a:rPr lang="it-IT" sz="1200" dirty="0"/>
              <a:t> for </a:t>
            </a:r>
            <a:r>
              <a:rPr lang="it-IT" sz="1200" dirty="0" err="1"/>
              <a:t>turnaround</a:t>
            </a:r>
            <a:endParaRPr lang="it-IT" sz="12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200" dirty="0" err="1"/>
              <a:t>Expectations</a:t>
            </a:r>
            <a:r>
              <a:rPr lang="it-IT" sz="1200" dirty="0"/>
              <a:t> of an </a:t>
            </a:r>
            <a:r>
              <a:rPr lang="it-IT" sz="1200" b="1" dirty="0" err="1"/>
              <a:t>increase</a:t>
            </a:r>
            <a:r>
              <a:rPr lang="it-IT" sz="1200" b="1" dirty="0"/>
              <a:t> in the </a:t>
            </a:r>
            <a:r>
              <a:rPr lang="it-IT" sz="1200" b="1" dirty="0" err="1"/>
              <a:t>frequency</a:t>
            </a:r>
            <a:r>
              <a:rPr lang="it-IT" sz="1200" b="1" dirty="0"/>
              <a:t> of </a:t>
            </a:r>
            <a:r>
              <a:rPr lang="it-IT" sz="1200" b="1" dirty="0" err="1"/>
              <a:t>valutions</a:t>
            </a:r>
            <a:r>
              <a:rPr lang="it-IT" sz="1200" dirty="0"/>
              <a:t> </a:t>
            </a:r>
            <a:r>
              <a:rPr lang="it-IT" sz="1200" dirty="0" err="1"/>
              <a:t>as</a:t>
            </a:r>
            <a:r>
              <a:rPr lang="it-IT" sz="1200" dirty="0"/>
              <a:t> </a:t>
            </a:r>
            <a:r>
              <a:rPr lang="it-IT" sz="1200" dirty="0" err="1"/>
              <a:t>they</a:t>
            </a:r>
            <a:r>
              <a:rPr lang="it-IT" sz="12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1200" dirty="0" err="1"/>
              <a:t>they</a:t>
            </a:r>
            <a:r>
              <a:rPr lang="it-IT" sz="1200" dirty="0"/>
              <a:t> </a:t>
            </a:r>
            <a:r>
              <a:rPr lang="it-IT" sz="1200" dirty="0" err="1"/>
              <a:t>become</a:t>
            </a:r>
            <a:r>
              <a:rPr lang="it-IT" sz="1200" dirty="0"/>
              <a:t> the appropriate </a:t>
            </a:r>
            <a:r>
              <a:rPr lang="it-IT" sz="1200" dirty="0" err="1"/>
              <a:t>response</a:t>
            </a:r>
            <a:r>
              <a:rPr lang="it-IT" sz="1200" dirty="0"/>
              <a:t> to </a:t>
            </a:r>
            <a:r>
              <a:rPr lang="it-IT" sz="1200" dirty="0" err="1"/>
              <a:t>growing</a:t>
            </a:r>
            <a:r>
              <a:rPr lang="it-IT" sz="1200" dirty="0"/>
              <a:t> </a:t>
            </a:r>
            <a:r>
              <a:rPr lang="it-IT" sz="1200" dirty="0" err="1"/>
              <a:t>demand</a:t>
            </a:r>
            <a:r>
              <a:rPr lang="it-IT" sz="1200" dirty="0"/>
              <a:t> for </a:t>
            </a:r>
            <a:r>
              <a:rPr lang="it-IT" sz="1200" dirty="0" err="1"/>
              <a:t>scrutiny</a:t>
            </a:r>
            <a:r>
              <a:rPr lang="it-IT" sz="1200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12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600" dirty="0"/>
          </a:p>
        </p:txBody>
      </p:sp>
      <p:sp>
        <p:nvSpPr>
          <p:cNvPr id="7" name="Freccia in giù 6"/>
          <p:cNvSpPr/>
          <p:nvPr/>
        </p:nvSpPr>
        <p:spPr>
          <a:xfrm>
            <a:off x="6444809" y="2635624"/>
            <a:ext cx="1369155" cy="185813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Freccia in giù 8"/>
          <p:cNvSpPr/>
          <p:nvPr/>
        </p:nvSpPr>
        <p:spPr>
          <a:xfrm>
            <a:off x="6811547" y="3936324"/>
            <a:ext cx="1154003" cy="15158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46351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853" y="1801478"/>
            <a:ext cx="2401699" cy="2748554"/>
          </a:xfrm>
        </p:spPr>
        <p:txBody>
          <a:bodyPr>
            <a:noAutofit/>
          </a:bodyPr>
          <a:lstStyle/>
          <a:p>
            <a:pPr>
              <a:spcAft>
                <a:spcPts val="900"/>
              </a:spcAft>
            </a:pPr>
            <a:r>
              <a:rPr lang="en-US" sz="1100" dirty="0"/>
              <a:t>Focus on </a:t>
            </a:r>
            <a:r>
              <a:rPr lang="en-US" sz="1100" b="1" dirty="0"/>
              <a:t>company risks </a:t>
            </a:r>
            <a:r>
              <a:rPr lang="en-US" sz="1100" dirty="0"/>
              <a:t>may be a positive inheritance of the pandemic</a:t>
            </a:r>
            <a:endParaRPr lang="en-GB" sz="1100" dirty="0"/>
          </a:p>
          <a:p>
            <a:pPr>
              <a:spcAft>
                <a:spcPts val="900"/>
              </a:spcAft>
            </a:pPr>
            <a:r>
              <a:rPr lang="en-GB" sz="1100" dirty="0"/>
              <a:t>Firms </a:t>
            </a:r>
            <a:r>
              <a:rPr lang="en-GB" sz="1100" b="1" dirty="0"/>
              <a:t>need tools to prevent crisis</a:t>
            </a:r>
            <a:r>
              <a:rPr lang="en-GB" sz="1100" dirty="0"/>
              <a:t> coming from the lack of monitoring risks … </a:t>
            </a:r>
            <a:r>
              <a:rPr lang="en-US" sz="1100" dirty="0"/>
              <a:t>regardless of the legal structure of the company</a:t>
            </a:r>
            <a:endParaRPr lang="en-GB" sz="1100" dirty="0"/>
          </a:p>
          <a:p>
            <a:pPr>
              <a:spcAft>
                <a:spcPts val="900"/>
              </a:spcAft>
            </a:pPr>
            <a:endParaRPr lang="en-US" sz="100" dirty="0"/>
          </a:p>
          <a:p>
            <a:pPr>
              <a:spcAft>
                <a:spcPts val="900"/>
              </a:spcAft>
            </a:pPr>
            <a:r>
              <a:rPr lang="en-US" sz="1100" dirty="0"/>
              <a:t>Strong need for:</a:t>
            </a:r>
          </a:p>
          <a:p>
            <a:pPr lvl="1">
              <a:spcBef>
                <a:spcPts val="0"/>
              </a:spcBef>
            </a:pPr>
            <a:r>
              <a:rPr lang="en-US" sz="1000" b="1" dirty="0"/>
              <a:t>Governance</a:t>
            </a:r>
            <a:r>
              <a:rPr lang="en-US" sz="1000" dirty="0"/>
              <a:t>, ex ante control independent roles ( … in </a:t>
            </a:r>
            <a:r>
              <a:rPr lang="en-US" sz="1000" dirty="0" err="1"/>
              <a:t>Srl</a:t>
            </a:r>
            <a:r>
              <a:rPr lang="en-US" sz="1000" dirty="0"/>
              <a:t> )</a:t>
            </a:r>
          </a:p>
          <a:p>
            <a:pPr lvl="1">
              <a:spcBef>
                <a:spcPts val="0"/>
              </a:spcBef>
            </a:pPr>
            <a:r>
              <a:rPr lang="en-US" sz="1000" b="1" dirty="0"/>
              <a:t>Budget, planning  </a:t>
            </a:r>
          </a:p>
          <a:p>
            <a:pPr lvl="1">
              <a:spcBef>
                <a:spcPts val="0"/>
              </a:spcBef>
            </a:pPr>
            <a:r>
              <a:rPr lang="en-US" sz="1000" b="1" dirty="0"/>
              <a:t>Valuations for “special situations”</a:t>
            </a:r>
            <a:r>
              <a:rPr lang="en-GB" sz="1000" dirty="0"/>
              <a:t> </a:t>
            </a:r>
          </a:p>
          <a:p>
            <a:pPr marL="342900" lvl="1" indent="0">
              <a:spcBef>
                <a:spcPts val="0"/>
              </a:spcBef>
              <a:buNone/>
            </a:pPr>
            <a:endParaRPr lang="en-GB" sz="300" dirty="0"/>
          </a:p>
          <a:p>
            <a:pPr>
              <a:spcAft>
                <a:spcPts val="900"/>
              </a:spcAft>
            </a:pPr>
            <a:r>
              <a:rPr lang="en-GB" sz="1100" dirty="0"/>
              <a:t>Hopefully we could expect a </a:t>
            </a:r>
            <a:r>
              <a:rPr lang="en-GB" sz="1100" b="1" dirty="0"/>
              <a:t>more genuine (?)</a:t>
            </a:r>
            <a:r>
              <a:rPr lang="en-GB" sz="1100" dirty="0"/>
              <a:t> </a:t>
            </a:r>
            <a:r>
              <a:rPr lang="en-GB" sz="1100" b="1" dirty="0"/>
              <a:t>attention towards CSR</a:t>
            </a:r>
            <a:endParaRPr lang="en-US" sz="11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23FF0E-D665-E940-A1FF-EA7C1B61526D}"/>
              </a:ext>
            </a:extLst>
          </p:cNvPr>
          <p:cNvSpPr txBox="1"/>
          <p:nvPr/>
        </p:nvSpPr>
        <p:spPr>
          <a:xfrm>
            <a:off x="501758" y="1342768"/>
            <a:ext cx="8098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a-ET" dirty="0"/>
              <a:t>Predictions for local markets &amp; tips for success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1A72586-91B5-E645-973C-04AB5B2C1217}"/>
              </a:ext>
            </a:extLst>
          </p:cNvPr>
          <p:cNvSpPr txBox="1">
            <a:spLocks/>
          </p:cNvSpPr>
          <p:nvPr/>
        </p:nvSpPr>
        <p:spPr>
          <a:xfrm>
            <a:off x="3452347" y="1970202"/>
            <a:ext cx="2401699" cy="2010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900"/>
              </a:spcAft>
            </a:pPr>
            <a:r>
              <a:rPr lang="en-GB" sz="1650" dirty="0"/>
              <a:t>Sample text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Sample text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Sample text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Sample text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5ADDB87-386B-AA44-9324-181339C406D0}"/>
              </a:ext>
            </a:extLst>
          </p:cNvPr>
          <p:cNvSpPr txBox="1">
            <a:spLocks/>
          </p:cNvSpPr>
          <p:nvPr/>
        </p:nvSpPr>
        <p:spPr>
          <a:xfrm>
            <a:off x="6402937" y="1970202"/>
            <a:ext cx="2401699" cy="2010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900"/>
              </a:spcAft>
            </a:pPr>
            <a:r>
              <a:rPr lang="en-GB" sz="1650"/>
              <a:t>Sample text</a:t>
            </a:r>
          </a:p>
          <a:p>
            <a:pPr>
              <a:spcAft>
                <a:spcPts val="900"/>
              </a:spcAft>
            </a:pPr>
            <a:r>
              <a:rPr lang="en-GB" sz="1650"/>
              <a:t>Sample text</a:t>
            </a:r>
          </a:p>
          <a:p>
            <a:pPr>
              <a:spcAft>
                <a:spcPts val="900"/>
              </a:spcAft>
            </a:pPr>
            <a:r>
              <a:rPr lang="en-GB" sz="1650"/>
              <a:t>Sample text</a:t>
            </a:r>
          </a:p>
          <a:p>
            <a:pPr>
              <a:spcAft>
                <a:spcPts val="900"/>
              </a:spcAft>
            </a:pPr>
            <a:r>
              <a:rPr lang="en-GB" sz="1650"/>
              <a:t>Sample text</a:t>
            </a:r>
            <a:endParaRPr lang="en-GB" sz="1650" dirty="0"/>
          </a:p>
        </p:txBody>
      </p:sp>
      <p:sp>
        <p:nvSpPr>
          <p:cNvPr id="5" name="Freccia in giù 4"/>
          <p:cNvSpPr/>
          <p:nvPr/>
        </p:nvSpPr>
        <p:spPr>
          <a:xfrm>
            <a:off x="1220595" y="3214874"/>
            <a:ext cx="1227350" cy="15647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0567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399</Words>
  <Application>Microsoft Office PowerPoint</Application>
  <PresentationFormat>Affichage à l'écran (16:9)</PresentationFormat>
  <Paragraphs>53</Paragraphs>
  <Slides>4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Times New Roman</vt:lpstr>
      <vt:lpstr>Office Theme</vt:lpstr>
      <vt:lpstr>Valuation Considerations in the Post Pandemic Economy</vt:lpstr>
      <vt:lpstr>Présentation PowerPoint</vt:lpstr>
      <vt:lpstr>Présentation PowerPoint</vt:lpstr>
      <vt:lpstr>Présentation PowerPoint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Emmanuelle Inacio</cp:lastModifiedBy>
  <cp:revision>55</cp:revision>
  <cp:lastPrinted>2012-12-11T14:08:32Z</cp:lastPrinted>
  <dcterms:created xsi:type="dcterms:W3CDTF">2012-03-12T16:08:15Z</dcterms:created>
  <dcterms:modified xsi:type="dcterms:W3CDTF">2021-11-02T17:50:37Z</dcterms:modified>
</cp:coreProperties>
</file>