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2"/>
  </p:sldMasterIdLst>
  <p:notesMasterIdLst>
    <p:notesMasterId r:id="rId10"/>
  </p:notesMasterIdLst>
  <p:sldIdLst>
    <p:sldId id="274" r:id="rId3"/>
    <p:sldId id="275" r:id="rId4"/>
    <p:sldId id="277" r:id="rId5"/>
    <p:sldId id="278" r:id="rId6"/>
    <p:sldId id="279" r:id="rId7"/>
    <p:sldId id="281" r:id="rId8"/>
    <p:sldId id="284" r:id="rId9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55"/>
  </p:normalViewPr>
  <p:slideViewPr>
    <p:cSldViewPr snapToGrid="0" snapToObjects="1">
      <p:cViewPr varScale="1">
        <p:scale>
          <a:sx n="107" d="100"/>
          <a:sy n="107" d="100"/>
        </p:scale>
        <p:origin x="754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72792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29210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37269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07154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65664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78631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5" name="TextBox 4" title="BoreniusDocIdTag">
            <a:extLst>
              <a:ext uri="{FF2B5EF4-FFF2-40B4-BE49-F238E27FC236}">
                <a16:creationId xmlns:a16="http://schemas.microsoft.com/office/drawing/2014/main" id="{6AA6055E-DFD0-4C25-9BA7-7745E286A823}"/>
              </a:ext>
            </a:extLst>
          </p:cNvPr>
          <p:cNvSpPr txBox="1"/>
          <p:nvPr userDrawn="1"/>
        </p:nvSpPr>
        <p:spPr>
          <a:xfrm>
            <a:off x="0" y="3429000"/>
            <a:ext cx="292388" cy="634148"/>
          </a:xfrm>
          <a:prstGeom prst="rect">
            <a:avLst/>
          </a:prstGeom>
          <a:noFill/>
        </p:spPr>
        <p:txBody>
          <a:bodyPr vert="mongolianVert" wrap="none" rtlCol="0">
            <a:spAutoFit/>
          </a:bodyPr>
          <a:lstStyle/>
          <a:p>
            <a:r>
              <a:rPr lang="fi-FI" sz="700">
                <a:latin typeface="Arial" panose="020B0604020202020204" pitchFamily="34" charset="0"/>
              </a:rPr>
              <a:t>#15825903v1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73E0506-8989-E04C-9F3D-7D67AFA6502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107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alderwyss.com/en/lawyers/stephanie.oneyser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orenius.com/people/robert-peldan/" TargetMode="External"/><Relationship Id="rId5" Type="http://schemas.openxmlformats.org/officeDocument/2006/relationships/hyperlink" Target="https://www.hoche-avocats.com/en/lawyers/georges-louis-harang/" TargetMode="External"/><Relationship Id="rId4" Type="http://schemas.openxmlformats.org/officeDocument/2006/relationships/hyperlink" Target="https://www.schiebe.de/staff-member/cruciano-incoronata-2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1657350" y="1383507"/>
            <a:ext cx="5829300" cy="1102519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lang="en-US" b="1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br>
              <a:rPr lang="en-US" b="1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b="1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INSOL Europe Young Members Group panel: </a:t>
            </a:r>
            <a:br>
              <a:rPr lang="en-US" b="1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br>
              <a:rPr lang="en-US" b="1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b="1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Future of restructuring and insolvency professions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2310" y="2598989"/>
            <a:ext cx="6485334" cy="1314450"/>
          </a:xfrm>
        </p:spPr>
        <p:txBody>
          <a:bodyPr rtlCol="0">
            <a:noAutofit/>
          </a:bodyPr>
          <a:lstStyle/>
          <a:p>
            <a:pPr>
              <a:defRPr/>
            </a:pPr>
            <a:endParaRPr lang="en-US" sz="2700" dirty="0"/>
          </a:p>
          <a:p>
            <a:pPr>
              <a:defRPr/>
            </a:pPr>
            <a:endParaRPr lang="en-US" sz="2700" dirty="0"/>
          </a:p>
          <a:p>
            <a:pPr>
              <a:defRPr/>
            </a:pPr>
            <a:endParaRPr lang="en-US" sz="2700" dirty="0"/>
          </a:p>
          <a:p>
            <a:pPr>
              <a:defRPr/>
            </a:pPr>
            <a:r>
              <a:rPr lang="en-US" sz="2700" dirty="0"/>
              <a:t>21 October 2021</a:t>
            </a:r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757" y="1524000"/>
            <a:ext cx="7425284" cy="2456684"/>
          </a:xfrm>
        </p:spPr>
        <p:txBody>
          <a:bodyPr>
            <a:normAutofit fontScale="92500" lnSpcReduction="20000"/>
          </a:bodyPr>
          <a:lstStyle/>
          <a:p>
            <a:pPr marL="0" indent="0">
              <a:spcAft>
                <a:spcPts val="900"/>
              </a:spcAft>
              <a:buNone/>
            </a:pPr>
            <a:r>
              <a:rPr lang="en-GB" sz="1900" b="1" dirty="0"/>
              <a:t>The Panel </a:t>
            </a:r>
          </a:p>
          <a:p>
            <a:pPr marL="0" indent="0">
              <a:spcAft>
                <a:spcPts val="900"/>
              </a:spcAft>
              <a:buNone/>
            </a:pPr>
            <a:endParaRPr lang="en-GB" sz="1900" b="1" dirty="0"/>
          </a:p>
          <a:p>
            <a:pPr>
              <a:spcAft>
                <a:spcPts val="900"/>
              </a:spcAft>
            </a:pPr>
            <a:r>
              <a:rPr lang="fi-FI" sz="1600" b="1" dirty="0">
                <a:solidFill>
                  <a:srgbClr val="000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Stéphanie Oneyser </a:t>
            </a:r>
            <a:r>
              <a:rPr lang="fi-FI" sz="1600" b="0" dirty="0">
                <a:solidFill>
                  <a:srgbClr val="000000"/>
                </a:solidFill>
                <a:effectLst/>
              </a:rPr>
              <a:t>(</a:t>
            </a:r>
            <a:r>
              <a:rPr lang="fi-FI" sz="1600" b="0" dirty="0" err="1">
                <a:solidFill>
                  <a:srgbClr val="000000"/>
                </a:solidFill>
                <a:effectLst/>
              </a:rPr>
              <a:t>Walder</a:t>
            </a:r>
            <a:r>
              <a:rPr lang="fi-FI" sz="1600" b="0" dirty="0">
                <a:solidFill>
                  <a:srgbClr val="000000"/>
                </a:solidFill>
                <a:effectLst/>
              </a:rPr>
              <a:t> </a:t>
            </a:r>
            <a:r>
              <a:rPr lang="fi-FI" sz="1600" b="0" dirty="0" err="1">
                <a:solidFill>
                  <a:srgbClr val="000000"/>
                </a:solidFill>
                <a:effectLst/>
              </a:rPr>
              <a:t>Wyss</a:t>
            </a:r>
            <a:r>
              <a:rPr lang="fi-FI" sz="1600" b="0" dirty="0">
                <a:solidFill>
                  <a:srgbClr val="000000"/>
                </a:solidFill>
                <a:effectLst/>
              </a:rPr>
              <a:t>, </a:t>
            </a:r>
            <a:r>
              <a:rPr lang="fi-FI" sz="1600" b="0" dirty="0" err="1">
                <a:solidFill>
                  <a:srgbClr val="000000"/>
                </a:solidFill>
                <a:effectLst/>
              </a:rPr>
              <a:t>Switzerland</a:t>
            </a:r>
            <a:r>
              <a:rPr lang="fi-FI" sz="1600" b="0" dirty="0">
                <a:solidFill>
                  <a:srgbClr val="000000"/>
                </a:solidFill>
                <a:effectLst/>
              </a:rPr>
              <a:t>) </a:t>
            </a:r>
          </a:p>
          <a:p>
            <a:pPr>
              <a:spcAft>
                <a:spcPts val="900"/>
              </a:spcAft>
            </a:pPr>
            <a:r>
              <a:rPr lang="fi-FI" sz="1600" b="1" dirty="0">
                <a:solidFill>
                  <a:srgbClr val="0000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Incoronata Cruciano</a:t>
            </a:r>
            <a:r>
              <a:rPr lang="fi-FI" sz="1600" b="1" dirty="0">
                <a:solidFill>
                  <a:srgbClr val="000000"/>
                </a:solidFill>
              </a:rPr>
              <a:t> </a:t>
            </a:r>
            <a:r>
              <a:rPr lang="fi-FI" sz="1600" dirty="0">
                <a:solidFill>
                  <a:srgbClr val="000000"/>
                </a:solidFill>
              </a:rPr>
              <a:t>(Schiebe</a:t>
            </a:r>
            <a:r>
              <a:rPr lang="fi-FI" sz="1600" b="0" dirty="0">
                <a:solidFill>
                  <a:srgbClr val="000000"/>
                </a:solidFill>
                <a:effectLst/>
              </a:rPr>
              <a:t> </a:t>
            </a:r>
            <a:r>
              <a:rPr lang="fi-FI" sz="1600" b="0" dirty="0" err="1">
                <a:solidFill>
                  <a:srgbClr val="000000"/>
                </a:solidFill>
                <a:effectLst/>
              </a:rPr>
              <a:t>und</a:t>
            </a:r>
            <a:r>
              <a:rPr lang="fi-FI" sz="1600" b="0" dirty="0">
                <a:solidFill>
                  <a:srgbClr val="000000"/>
                </a:solidFill>
                <a:effectLst/>
              </a:rPr>
              <a:t> Collegen, Germany) </a:t>
            </a:r>
            <a:endParaRPr lang="en-GB" sz="1600" dirty="0"/>
          </a:p>
          <a:p>
            <a:pPr>
              <a:spcAft>
                <a:spcPts val="900"/>
              </a:spcAft>
            </a:pPr>
            <a:r>
              <a:rPr lang="fi-FI" sz="1600" b="1" dirty="0">
                <a:solidFill>
                  <a:srgbClr val="00000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Georges-Louis Harang</a:t>
            </a:r>
            <a:r>
              <a:rPr lang="fi-FI" sz="1600" b="1" dirty="0">
                <a:solidFill>
                  <a:srgbClr val="000000"/>
                </a:solidFill>
              </a:rPr>
              <a:t> </a:t>
            </a:r>
            <a:r>
              <a:rPr lang="fi-FI" sz="1600" b="0" dirty="0">
                <a:solidFill>
                  <a:srgbClr val="000000"/>
                </a:solidFill>
                <a:effectLst/>
              </a:rPr>
              <a:t>(</a:t>
            </a:r>
            <a:r>
              <a:rPr lang="fi-FI" sz="1600" b="0" dirty="0" err="1">
                <a:solidFill>
                  <a:srgbClr val="000000"/>
                </a:solidFill>
                <a:effectLst/>
              </a:rPr>
              <a:t>Hoche</a:t>
            </a:r>
            <a:r>
              <a:rPr lang="fi-FI" sz="1600" b="0" dirty="0">
                <a:solidFill>
                  <a:srgbClr val="000000"/>
                </a:solidFill>
                <a:effectLst/>
              </a:rPr>
              <a:t> </a:t>
            </a:r>
            <a:r>
              <a:rPr lang="fi-FI" sz="1600" b="0" dirty="0" err="1">
                <a:solidFill>
                  <a:srgbClr val="000000"/>
                </a:solidFill>
                <a:effectLst/>
              </a:rPr>
              <a:t>Avocats</a:t>
            </a:r>
            <a:r>
              <a:rPr lang="fi-FI" sz="1600" b="0" dirty="0">
                <a:solidFill>
                  <a:srgbClr val="000000"/>
                </a:solidFill>
                <a:effectLst/>
              </a:rPr>
              <a:t>, France / </a:t>
            </a:r>
            <a:r>
              <a:rPr lang="fi-FI" sz="1600" b="0" dirty="0" err="1">
                <a:solidFill>
                  <a:srgbClr val="000000"/>
                </a:solidFill>
                <a:effectLst/>
              </a:rPr>
              <a:t>Co</a:t>
            </a:r>
            <a:r>
              <a:rPr lang="fi-FI" sz="1600" b="0" dirty="0">
                <a:solidFill>
                  <a:srgbClr val="000000"/>
                </a:solidFill>
                <a:effectLst/>
              </a:rPr>
              <a:t>-Chair of </a:t>
            </a:r>
            <a:r>
              <a:rPr lang="fi-FI" sz="1600" b="0" dirty="0" err="1">
                <a:solidFill>
                  <a:srgbClr val="000000"/>
                </a:solidFill>
                <a:effectLst/>
              </a:rPr>
              <a:t>the</a:t>
            </a:r>
            <a:r>
              <a:rPr lang="fi-FI" sz="1600" b="0" dirty="0">
                <a:solidFill>
                  <a:srgbClr val="000000"/>
                </a:solidFill>
                <a:effectLst/>
              </a:rPr>
              <a:t> INSOL Europe EECC) </a:t>
            </a:r>
          </a:p>
          <a:p>
            <a:pPr>
              <a:spcAft>
                <a:spcPts val="900"/>
              </a:spcAft>
            </a:pPr>
            <a:r>
              <a:rPr lang="fi-FI" sz="1600" b="1" dirty="0" err="1">
                <a:solidFill>
                  <a:srgbClr val="00000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Panel</a:t>
            </a:r>
            <a:r>
              <a:rPr lang="fi-FI" sz="1600" b="1" dirty="0">
                <a:solidFill>
                  <a:srgbClr val="00000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fi-FI" sz="1600" b="1" dirty="0" err="1">
                <a:solidFill>
                  <a:srgbClr val="00000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leader</a:t>
            </a:r>
            <a:r>
              <a:rPr lang="fi-FI" sz="1600" b="1" dirty="0">
                <a:solidFill>
                  <a:srgbClr val="00000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 Robert Peldán</a:t>
            </a:r>
            <a:r>
              <a:rPr lang="fi-FI" sz="1600" b="1" dirty="0">
                <a:solidFill>
                  <a:srgbClr val="000000"/>
                </a:solidFill>
              </a:rPr>
              <a:t> </a:t>
            </a:r>
            <a:r>
              <a:rPr lang="fi-FI" sz="1600" dirty="0">
                <a:solidFill>
                  <a:srgbClr val="000000"/>
                </a:solidFill>
              </a:rPr>
              <a:t>(Borenius </a:t>
            </a:r>
            <a:r>
              <a:rPr lang="fi-FI" sz="1600" dirty="0" err="1">
                <a:solidFill>
                  <a:srgbClr val="000000"/>
                </a:solidFill>
              </a:rPr>
              <a:t>Attorneys</a:t>
            </a:r>
            <a:r>
              <a:rPr lang="fi-FI" sz="1600" dirty="0">
                <a:solidFill>
                  <a:srgbClr val="000000"/>
                </a:solidFill>
              </a:rPr>
              <a:t>, Finland / </a:t>
            </a:r>
            <a:r>
              <a:rPr lang="fi-FI" sz="1600" dirty="0" err="1">
                <a:solidFill>
                  <a:srgbClr val="000000"/>
                </a:solidFill>
              </a:rPr>
              <a:t>Co</a:t>
            </a:r>
            <a:r>
              <a:rPr lang="fi-FI" sz="1600" dirty="0">
                <a:solidFill>
                  <a:srgbClr val="000000"/>
                </a:solidFill>
              </a:rPr>
              <a:t>-Chair of </a:t>
            </a:r>
            <a:r>
              <a:rPr lang="fi-FI" sz="1600" dirty="0" err="1">
                <a:solidFill>
                  <a:srgbClr val="000000"/>
                </a:solidFill>
              </a:rPr>
              <a:t>the</a:t>
            </a:r>
            <a:r>
              <a:rPr lang="fi-FI" sz="1600" dirty="0">
                <a:solidFill>
                  <a:srgbClr val="000000"/>
                </a:solidFill>
              </a:rPr>
              <a:t> INSOL Europe Young </a:t>
            </a:r>
            <a:r>
              <a:rPr lang="fi-FI" sz="1600" dirty="0" err="1">
                <a:solidFill>
                  <a:srgbClr val="000000"/>
                </a:solidFill>
              </a:rPr>
              <a:t>Members</a:t>
            </a:r>
            <a:r>
              <a:rPr lang="fi-FI" sz="1600" dirty="0">
                <a:solidFill>
                  <a:srgbClr val="000000"/>
                </a:solidFill>
              </a:rPr>
              <a:t> Group) </a:t>
            </a:r>
          </a:p>
          <a:p>
            <a:pPr>
              <a:spcAft>
                <a:spcPts val="900"/>
              </a:spcAft>
            </a:pPr>
            <a:endParaRPr lang="en-GB" sz="1650" dirty="0"/>
          </a:p>
        </p:txBody>
      </p:sp>
    </p:spTree>
    <p:extLst>
      <p:ext uri="{BB962C8B-B14F-4D97-AF65-F5344CB8AC3E}">
        <p14:creationId xmlns:p14="http://schemas.microsoft.com/office/powerpoint/2010/main" val="619818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756" y="1358153"/>
            <a:ext cx="8380025" cy="2622531"/>
          </a:xfrm>
        </p:spPr>
        <p:txBody>
          <a:bodyPr>
            <a:normAutofit/>
          </a:bodyPr>
          <a:lstStyle/>
          <a:p>
            <a:pPr marL="0" lvl="1" indent="0" algn="just"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18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Shaping the future of restructuring proceedings  </a:t>
            </a:r>
            <a:endParaRPr lang="fi-FI" sz="1800" b="1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50"/>
              </a:spcAft>
            </a:pPr>
            <a:endParaRPr lang="en-GB" sz="1800" b="1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Aft>
                <a:spcPts val="50"/>
              </a:spcAft>
              <a:buNone/>
            </a:pPr>
            <a:r>
              <a:rPr lang="en-GB" sz="1800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Question 1</a:t>
            </a:r>
            <a:r>
              <a:rPr lang="en-GB" sz="1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: What have been the latest trends and 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new tools in the toolbox</a:t>
            </a:r>
            <a:r>
              <a:rPr lang="en-GB" sz="1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that you have come across during the past 18 months?</a:t>
            </a:r>
            <a:endParaRPr lang="fi-FI" sz="1800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72720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757" y="1413164"/>
            <a:ext cx="8427090" cy="2567520"/>
          </a:xfrm>
        </p:spPr>
        <p:txBody>
          <a:bodyPr>
            <a:normAutofit/>
          </a:bodyPr>
          <a:lstStyle/>
          <a:p>
            <a:pPr marL="0" lvl="1" indent="0" algn="just"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18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Shaping the future of restructuring proceedings</a:t>
            </a:r>
          </a:p>
          <a:p>
            <a:pPr marL="0" lvl="1" indent="0">
              <a:spcAft>
                <a:spcPts val="50"/>
              </a:spcAft>
              <a:buNone/>
            </a:pPr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indent="0">
              <a:spcAft>
                <a:spcPts val="50"/>
              </a:spcAft>
              <a:buNone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Question 2: 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Briefly share your thoughts on what we predict to see in the future of restructuring work in 2022 or 2023.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609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757" y="1295400"/>
            <a:ext cx="8427090" cy="2685284"/>
          </a:xfrm>
        </p:spPr>
        <p:txBody>
          <a:bodyPr>
            <a:normAutofit/>
          </a:bodyPr>
          <a:lstStyle/>
          <a:p>
            <a:pPr marL="0" lvl="1" indent="0" algn="just">
              <a:spcBef>
                <a:spcPts val="1000"/>
              </a:spcBef>
              <a:spcAft>
                <a:spcPts val="1000"/>
              </a:spcAft>
              <a:buNone/>
            </a:pPr>
            <a:r>
              <a:rPr lang="en-US" sz="18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Future of Insolvency Professions</a:t>
            </a:r>
          </a:p>
          <a:p>
            <a:pPr marL="0" lvl="1" indent="0" algn="just">
              <a:spcBef>
                <a:spcPts val="1000"/>
              </a:spcBef>
              <a:spcAft>
                <a:spcPts val="1000"/>
              </a:spcAft>
              <a:buNone/>
            </a:pPr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indent="0">
              <a:spcAft>
                <a:spcPts val="50"/>
              </a:spcAft>
              <a:buNone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Question 3: 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What is your take, is restructuring a good choice for a young lawyer and what are the pros &amp; cons when comparing to other legal fields in law firms?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9526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757" y="1219200"/>
            <a:ext cx="8427090" cy="2761484"/>
          </a:xfrm>
        </p:spPr>
        <p:txBody>
          <a:bodyPr>
            <a:normAutofit/>
          </a:bodyPr>
          <a:lstStyle/>
          <a:p>
            <a:pPr marL="0" lvl="1" indent="0" algn="just"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18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Future of Insolvency Professions</a:t>
            </a:r>
          </a:p>
          <a:p>
            <a:pPr marL="0" lvl="1" indent="0" algn="just">
              <a:spcBef>
                <a:spcPts val="1000"/>
              </a:spcBef>
              <a:spcAft>
                <a:spcPts val="1000"/>
              </a:spcAft>
              <a:buNone/>
            </a:pPr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indent="0">
              <a:spcAft>
                <a:spcPts val="50"/>
              </a:spcAft>
              <a:buNone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Question 4: 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What are the special requirements, skills and expectations for an Insolvency professional going forward? 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3706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757" y="1760874"/>
            <a:ext cx="8427090" cy="2219810"/>
          </a:xfrm>
        </p:spPr>
        <p:txBody>
          <a:bodyPr>
            <a:normAutofit fontScale="70000" lnSpcReduction="20000"/>
          </a:bodyPr>
          <a:lstStyle/>
          <a:p>
            <a:pPr marL="0" lvl="1" indent="0">
              <a:spcAft>
                <a:spcPts val="50"/>
              </a:spcAft>
              <a:buNone/>
            </a:pPr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indent="0" algn="ctr">
              <a:spcAft>
                <a:spcPts val="50"/>
              </a:spcAft>
              <a:buNone/>
            </a:pPr>
            <a:endParaRPr 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indent="0" algn="ctr">
              <a:spcAft>
                <a:spcPts val="50"/>
              </a:spcAft>
              <a:buNone/>
            </a:pPr>
            <a:r>
              <a:rPr lang="en-US" sz="3400" b="1" dirty="0">
                <a:latin typeface="Arial" panose="020B0604020202020204" pitchFamily="34" charset="0"/>
                <a:cs typeface="Arial" panose="020B0604020202020204" pitchFamily="34" charset="0"/>
              </a:rPr>
              <a:t>Concluding remarks</a:t>
            </a:r>
          </a:p>
          <a:p>
            <a:pPr marL="0" lvl="1" indent="0" algn="ctr">
              <a:spcAft>
                <a:spcPts val="50"/>
              </a:spcAft>
              <a:buNone/>
            </a:pPr>
            <a:endParaRPr 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indent="0" algn="ctr">
              <a:spcAft>
                <a:spcPts val="50"/>
              </a:spcAft>
              <a:buNone/>
            </a:pPr>
            <a:endParaRPr 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indent="0" algn="ctr">
              <a:spcAft>
                <a:spcPts val="50"/>
              </a:spcAft>
              <a:buNone/>
            </a:pPr>
            <a:endParaRPr 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indent="0" algn="ctr">
              <a:spcAft>
                <a:spcPts val="50"/>
              </a:spcAft>
              <a:buNone/>
            </a:pPr>
            <a:endParaRPr 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indent="0" algn="ctr">
              <a:spcAft>
                <a:spcPts val="50"/>
              </a:spcAft>
              <a:buNone/>
            </a:pPr>
            <a:endParaRPr 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indent="0" algn="ctr">
              <a:spcAft>
                <a:spcPts val="50"/>
              </a:spcAft>
              <a:buNone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Save the date: Young Members Group Christmas Networking event 9 December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5091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��
</file>

<file path=customXml/itemProps1.xml><?xml version="1.0" encoding="utf-8"?>
<ds:datastoreItem xmlns:ds="http://schemas.openxmlformats.org/officeDocument/2006/customXml" ds:itemID="{0F059469-0A5B-4C39-9FFA-B2AA29163636}">
  <ds:schemaRefs>
    <ds:schemaRef ds:uri="http://www.imanage.com/work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211</Words>
  <Application>Microsoft Office PowerPoint</Application>
  <PresentationFormat>Affichage à l'écran (16:9)</PresentationFormat>
  <Paragraphs>32</Paragraphs>
  <Slides>7</Slides>
  <Notes>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1" baseType="lpstr">
      <vt:lpstr>Arial</vt:lpstr>
      <vt:lpstr>Arial</vt:lpstr>
      <vt:lpstr>Calibri</vt:lpstr>
      <vt:lpstr>Office Theme</vt:lpstr>
      <vt:lpstr>  INSOL Europe Young Members Group panel:   Future of restructuring and insolvency professions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Emmanuelle Inacio</cp:lastModifiedBy>
  <cp:revision>48</cp:revision>
  <cp:lastPrinted>2012-12-11T14:08:32Z</cp:lastPrinted>
  <dcterms:created xsi:type="dcterms:W3CDTF">2012-03-12T16:08:15Z</dcterms:created>
  <dcterms:modified xsi:type="dcterms:W3CDTF">2021-11-02T17:47:48Z</dcterms:modified>
</cp:coreProperties>
</file>